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 id="2147484322" r:id="rId6"/>
  </p:sldMasterIdLst>
  <p:notesMasterIdLst>
    <p:notesMasterId r:id="rId67"/>
  </p:notesMasterIdLst>
  <p:handoutMasterIdLst>
    <p:handoutMasterId r:id="rId68"/>
  </p:handoutMasterIdLst>
  <p:sldIdLst>
    <p:sldId id="316" r:id="rId7"/>
    <p:sldId id="317" r:id="rId8"/>
    <p:sldId id="318" r:id="rId9"/>
    <p:sldId id="319" r:id="rId10"/>
    <p:sldId id="320" r:id="rId11"/>
    <p:sldId id="321" r:id="rId12"/>
    <p:sldId id="322" r:id="rId13"/>
    <p:sldId id="323" r:id="rId14"/>
    <p:sldId id="324" r:id="rId15"/>
    <p:sldId id="325" r:id="rId16"/>
    <p:sldId id="326" r:id="rId17"/>
    <p:sldId id="327" r:id="rId18"/>
    <p:sldId id="328" r:id="rId19"/>
    <p:sldId id="329" r:id="rId20"/>
    <p:sldId id="330" r:id="rId21"/>
    <p:sldId id="331" r:id="rId22"/>
    <p:sldId id="332" r:id="rId23"/>
    <p:sldId id="333" r:id="rId24"/>
    <p:sldId id="334" r:id="rId25"/>
    <p:sldId id="335" r:id="rId26"/>
    <p:sldId id="336" r:id="rId27"/>
    <p:sldId id="337" r:id="rId28"/>
    <p:sldId id="338" r:id="rId29"/>
    <p:sldId id="339" r:id="rId30"/>
    <p:sldId id="340" r:id="rId31"/>
    <p:sldId id="341" r:id="rId32"/>
    <p:sldId id="342" r:id="rId33"/>
    <p:sldId id="343" r:id="rId34"/>
    <p:sldId id="344" r:id="rId35"/>
    <p:sldId id="345" r:id="rId36"/>
    <p:sldId id="346" r:id="rId37"/>
    <p:sldId id="347" r:id="rId38"/>
    <p:sldId id="348" r:id="rId39"/>
    <p:sldId id="349" r:id="rId40"/>
    <p:sldId id="350" r:id="rId41"/>
    <p:sldId id="351" r:id="rId42"/>
    <p:sldId id="352" r:id="rId43"/>
    <p:sldId id="353" r:id="rId44"/>
    <p:sldId id="354" r:id="rId45"/>
    <p:sldId id="355" r:id="rId46"/>
    <p:sldId id="356" r:id="rId47"/>
    <p:sldId id="357" r:id="rId48"/>
    <p:sldId id="358" r:id="rId49"/>
    <p:sldId id="359" r:id="rId50"/>
    <p:sldId id="360" r:id="rId51"/>
    <p:sldId id="361" r:id="rId52"/>
    <p:sldId id="362" r:id="rId53"/>
    <p:sldId id="363" r:id="rId54"/>
    <p:sldId id="364" r:id="rId55"/>
    <p:sldId id="365" r:id="rId56"/>
    <p:sldId id="366" r:id="rId57"/>
    <p:sldId id="367" r:id="rId58"/>
    <p:sldId id="368" r:id="rId59"/>
    <p:sldId id="307" r:id="rId60"/>
    <p:sldId id="369" r:id="rId61"/>
    <p:sldId id="314" r:id="rId62"/>
    <p:sldId id="315" r:id="rId63"/>
    <p:sldId id="310" r:id="rId64"/>
    <p:sldId id="311" r:id="rId65"/>
    <p:sldId id="312" r:id="rId6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107" autoAdjust="0"/>
    <p:restoredTop sz="80673" autoAdjust="0"/>
  </p:normalViewPr>
  <p:slideViewPr>
    <p:cSldViewPr snapToObjects="1">
      <p:cViewPr varScale="1">
        <p:scale>
          <a:sx n="115" d="100"/>
          <a:sy n="115" d="100"/>
        </p:scale>
        <p:origin x="1086" y="114"/>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125" d="100"/>
        <a:sy n="125" d="100"/>
      </p:scale>
      <p:origin x="0" y="-20412"/>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5" Type="http://schemas.openxmlformats.org/officeDocument/2006/relationships/slideMaster" Target="slideMasters/slideMaster2.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10/29/2014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10/29/2014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5396646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815746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916273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96B1F0B7-6F87-435B-8B98-21998A2543C5}" type="datetime1">
              <a:rPr lang="en-US" smtClean="0">
                <a:solidFill>
                  <a:prstClr val="black"/>
                </a:solidFill>
              </a:rPr>
              <a:pPr/>
              <a:t>10/29/2014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SharePoint</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68057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AB070386-3A4A-7E4A-BB46-F6CFFE082A62}" type="slidenum">
              <a:rPr lang="it-IT" smtClean="0">
                <a:solidFill>
                  <a:prstClr val="black"/>
                </a:solidFill>
              </a:rPr>
              <a:pPr/>
              <a:t>27</a:t>
            </a:fld>
            <a:endParaRPr lang="it-IT">
              <a:solidFill>
                <a:prstClr val="black"/>
              </a:solidFill>
            </a:endParaRPr>
          </a:p>
        </p:txBody>
      </p:sp>
    </p:spTree>
    <p:extLst>
      <p:ext uri="{BB962C8B-B14F-4D97-AF65-F5344CB8AC3E}">
        <p14:creationId xmlns:p14="http://schemas.microsoft.com/office/powerpoint/2010/main" val="7234083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AB070386-3A4A-7E4A-BB46-F6CFFE082A62}" type="slidenum">
              <a:rPr lang="it-IT" smtClean="0">
                <a:solidFill>
                  <a:prstClr val="black"/>
                </a:solidFill>
              </a:rPr>
              <a:pPr/>
              <a:t>28</a:t>
            </a:fld>
            <a:endParaRPr lang="it-IT">
              <a:solidFill>
                <a:prstClr val="black"/>
              </a:solidFill>
            </a:endParaRPr>
          </a:p>
        </p:txBody>
      </p:sp>
    </p:spTree>
    <p:extLst>
      <p:ext uri="{BB962C8B-B14F-4D97-AF65-F5344CB8AC3E}">
        <p14:creationId xmlns:p14="http://schemas.microsoft.com/office/powerpoint/2010/main" val="4187883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AB070386-3A4A-7E4A-BB46-F6CFFE082A62}" type="slidenum">
              <a:rPr lang="it-IT" smtClean="0">
                <a:solidFill>
                  <a:prstClr val="black"/>
                </a:solidFill>
              </a:rPr>
              <a:pPr/>
              <a:t>29</a:t>
            </a:fld>
            <a:endParaRPr lang="it-IT">
              <a:solidFill>
                <a:prstClr val="black"/>
              </a:solidFill>
            </a:endParaRPr>
          </a:p>
        </p:txBody>
      </p:sp>
    </p:spTree>
    <p:extLst>
      <p:ext uri="{BB962C8B-B14F-4D97-AF65-F5344CB8AC3E}">
        <p14:creationId xmlns:p14="http://schemas.microsoft.com/office/powerpoint/2010/main" val="1502371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AB070386-3A4A-7E4A-BB46-F6CFFE082A62}" type="slidenum">
              <a:rPr lang="it-IT" smtClean="0">
                <a:solidFill>
                  <a:prstClr val="black"/>
                </a:solidFill>
              </a:rPr>
              <a:pPr/>
              <a:t>30</a:t>
            </a:fld>
            <a:endParaRPr lang="it-IT">
              <a:solidFill>
                <a:prstClr val="black"/>
              </a:solidFill>
            </a:endParaRPr>
          </a:p>
        </p:txBody>
      </p:sp>
    </p:spTree>
    <p:extLst>
      <p:ext uri="{BB962C8B-B14F-4D97-AF65-F5344CB8AC3E}">
        <p14:creationId xmlns:p14="http://schemas.microsoft.com/office/powerpoint/2010/main" val="84995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5324352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678713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57349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184206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AB070386-3A4A-7E4A-BB46-F6CFFE082A62}" type="slidenum">
              <a:rPr lang="it-IT" smtClean="0">
                <a:solidFill>
                  <a:prstClr val="black"/>
                </a:solidFill>
              </a:rPr>
              <a:pPr/>
              <a:t>39</a:t>
            </a:fld>
            <a:endParaRPr lang="it-IT">
              <a:solidFill>
                <a:prstClr val="black"/>
              </a:solidFill>
            </a:endParaRPr>
          </a:p>
        </p:txBody>
      </p:sp>
    </p:spTree>
    <p:extLst>
      <p:ext uri="{BB962C8B-B14F-4D97-AF65-F5344CB8AC3E}">
        <p14:creationId xmlns:p14="http://schemas.microsoft.com/office/powerpoint/2010/main" val="2271134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5323351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AB070386-3A4A-7E4A-BB46-F6CFFE082A62}" type="slidenum">
              <a:rPr lang="it-IT" smtClean="0">
                <a:solidFill>
                  <a:prstClr val="black"/>
                </a:solidFill>
              </a:rPr>
              <a:pPr/>
              <a:t>44</a:t>
            </a:fld>
            <a:endParaRPr lang="it-IT">
              <a:solidFill>
                <a:prstClr val="black"/>
              </a:solidFill>
            </a:endParaRPr>
          </a:p>
        </p:txBody>
      </p:sp>
    </p:spTree>
    <p:extLst>
      <p:ext uri="{BB962C8B-B14F-4D97-AF65-F5344CB8AC3E}">
        <p14:creationId xmlns:p14="http://schemas.microsoft.com/office/powerpoint/2010/main" val="848818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AB070386-3A4A-7E4A-BB46-F6CFFE082A62}" type="slidenum">
              <a:rPr lang="it-IT" smtClean="0">
                <a:solidFill>
                  <a:prstClr val="black"/>
                </a:solidFill>
              </a:rPr>
              <a:pPr/>
              <a:t>45</a:t>
            </a:fld>
            <a:endParaRPr lang="it-IT">
              <a:solidFill>
                <a:prstClr val="black"/>
              </a:solidFill>
            </a:endParaRPr>
          </a:p>
        </p:txBody>
      </p:sp>
    </p:spTree>
    <p:extLst>
      <p:ext uri="{BB962C8B-B14F-4D97-AF65-F5344CB8AC3E}">
        <p14:creationId xmlns:p14="http://schemas.microsoft.com/office/powerpoint/2010/main" val="9267728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977092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94209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40490109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10/29/2014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29979347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D353DC-5FD5-4FD2-BFC9-FD046846EEF3}"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16755042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3104179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5796151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59</a:t>
            </a:fld>
            <a:endParaRPr lang="en-US" dirty="0">
              <a:solidFill>
                <a:prstClr val="black"/>
              </a:solidFill>
            </a:endParaRPr>
          </a:p>
        </p:txBody>
      </p:sp>
    </p:spTree>
    <p:extLst>
      <p:ext uri="{BB962C8B-B14F-4D97-AF65-F5344CB8AC3E}">
        <p14:creationId xmlns:p14="http://schemas.microsoft.com/office/powerpoint/2010/main" val="35962530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660495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772101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AB070386-3A4A-7E4A-BB46-F6CFFE082A62}" type="slidenum">
              <a:rPr lang="it-IT" smtClean="0">
                <a:solidFill>
                  <a:prstClr val="black"/>
                </a:solidFill>
              </a:rPr>
              <a:pPr/>
              <a:t>8</a:t>
            </a:fld>
            <a:endParaRPr lang="it-IT">
              <a:solidFill>
                <a:prstClr val="black"/>
              </a:solidFill>
            </a:endParaRPr>
          </a:p>
        </p:txBody>
      </p:sp>
    </p:spTree>
    <p:extLst>
      <p:ext uri="{BB962C8B-B14F-4D97-AF65-F5344CB8AC3E}">
        <p14:creationId xmlns:p14="http://schemas.microsoft.com/office/powerpoint/2010/main" val="566426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278330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it-IT"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838211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71354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8616343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3.xml"/><Relationship Id="rId4" Type="http://schemas.openxmlformats.org/officeDocument/2006/relationships/image" Target="../media/image16.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406384042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177507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1082805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37058089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300701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0738213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755740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8519692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57638174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40762533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8406695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594927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637432"/>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64513470"/>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893830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302196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705817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9700163"/>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246308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96398315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17189494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24246368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15565536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18735885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08730301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spTree>
    <p:extLst>
      <p:ext uri="{BB962C8B-B14F-4D97-AF65-F5344CB8AC3E}">
        <p14:creationId xmlns:p14="http://schemas.microsoft.com/office/powerpoint/2010/main" val="102145950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255743679"/>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246748727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716594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861902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5160060"/>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486796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880138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943167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title section">
    <p:spTree>
      <p:nvGrpSpPr>
        <p:cNvPr id="1" name=""/>
        <p:cNvGrpSpPr/>
        <p:nvPr/>
      </p:nvGrpSpPr>
      <p:grpSpPr>
        <a:xfrm>
          <a:off x="0" y="0"/>
          <a:ext cx="0" cy="0"/>
          <a:chOff x="0" y="0"/>
          <a:chExt cx="0" cy="0"/>
        </a:xfrm>
      </p:grpSpPr>
      <p:sp>
        <p:nvSpPr>
          <p:cNvPr id="5" name="Text Placeholder 2"/>
          <p:cNvSpPr>
            <a:spLocks noGrp="1"/>
          </p:cNvSpPr>
          <p:nvPr>
            <p:ph type="body" idx="1" hasCustomPrompt="1"/>
          </p:nvPr>
        </p:nvSpPr>
        <p:spPr>
          <a:xfrm>
            <a:off x="884498" y="3123290"/>
            <a:ext cx="10120765" cy="810543"/>
          </a:xfrm>
        </p:spPr>
        <p:txBody>
          <a:bodyPr anchor="ctr"/>
          <a:lstStyle>
            <a:lvl1pPr marL="0" indent="0" algn="l">
              <a:buNone/>
              <a:defRPr sz="4519">
                <a:latin typeface="Segoe UI Light" pitchFamily="34" charset="0"/>
                <a:ea typeface="Segoe UI" pitchFamily="34" charset="0"/>
                <a:cs typeface="Segoe UI" pitchFamily="34" charset="0"/>
              </a:defRPr>
            </a:lvl1pPr>
            <a:lvl2pPr marL="430440" indent="0">
              <a:buNone/>
              <a:defRPr sz="1695"/>
            </a:lvl2pPr>
            <a:lvl3pPr marL="860880" indent="0">
              <a:buNone/>
              <a:defRPr sz="1506"/>
            </a:lvl3pPr>
            <a:lvl4pPr marL="1291320" indent="0">
              <a:buNone/>
              <a:defRPr sz="1318"/>
            </a:lvl4pPr>
            <a:lvl5pPr marL="1721759" indent="0">
              <a:buNone/>
              <a:defRPr sz="1318"/>
            </a:lvl5pPr>
            <a:lvl6pPr marL="2152200" indent="0">
              <a:buNone/>
              <a:defRPr sz="1318"/>
            </a:lvl6pPr>
            <a:lvl7pPr marL="2582640" indent="0">
              <a:buNone/>
              <a:defRPr sz="1318"/>
            </a:lvl7pPr>
            <a:lvl8pPr marL="3013079" indent="0">
              <a:buNone/>
              <a:defRPr sz="1318"/>
            </a:lvl8pPr>
            <a:lvl9pPr marL="3443520" indent="0">
              <a:buNone/>
              <a:defRPr sz="1318"/>
            </a:lvl9pPr>
          </a:lstStyle>
          <a:p>
            <a:pPr lvl="0"/>
            <a:r>
              <a:rPr lang="en-US" dirty="0" smtClean="0"/>
              <a:t>title section</a:t>
            </a:r>
          </a:p>
        </p:txBody>
      </p:sp>
    </p:spTree>
    <p:extLst>
      <p:ext uri="{BB962C8B-B14F-4D97-AF65-F5344CB8AC3E}">
        <p14:creationId xmlns:p14="http://schemas.microsoft.com/office/powerpoint/2010/main" val="166586264"/>
      </p:ext>
    </p:extLst>
  </p:cSld>
  <p:clrMapOvr>
    <a:masterClrMapping/>
  </p:clrMapOvr>
  <p:transition>
    <p:strips dir="rd"/>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239396"/>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442359"/>
                    </a:gs>
                    <a:gs pos="0">
                      <a:srgbClr val="442359"/>
                    </a:gs>
                  </a:gsLst>
                  <a:lin ang="5400000" scaled="0"/>
                </a:gradFill>
              </a:rPr>
              <a:pPr/>
              <a:t>‹#›</a:t>
            </a:fld>
            <a:endParaRPr lang="en-US" dirty="0">
              <a:gradFill>
                <a:gsLst>
                  <a:gs pos="100000">
                    <a:srgbClr val="442359"/>
                  </a:gs>
                  <a:gs pos="0">
                    <a:srgbClr val="442359"/>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47442" y="6345145"/>
            <a:ext cx="1901322" cy="587445"/>
          </a:xfrm>
          <a:prstGeom prst="rect">
            <a:avLst/>
          </a:prstGeom>
        </p:spPr>
      </p:pic>
    </p:spTree>
    <p:extLst>
      <p:ext uri="{BB962C8B-B14F-4D97-AF65-F5344CB8AC3E}">
        <p14:creationId xmlns:p14="http://schemas.microsoft.com/office/powerpoint/2010/main" val="233827602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9425359"/>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12436475" cy="6188302"/>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4309" y="6433574"/>
            <a:ext cx="1541255" cy="327207"/>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42666" y="2485523"/>
            <a:ext cx="9751144" cy="1217256"/>
          </a:xfrm>
          <a:prstGeom prst="rect">
            <a:avLst/>
          </a:prstGeom>
        </p:spPr>
      </p:pic>
    </p:spTree>
    <p:extLst>
      <p:ext uri="{BB962C8B-B14F-4D97-AF65-F5344CB8AC3E}">
        <p14:creationId xmlns:p14="http://schemas.microsoft.com/office/powerpoint/2010/main" val="1856179622"/>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40856"/>
          <a:stretch/>
        </p:blipFill>
        <p:spPr>
          <a:xfrm>
            <a:off x="6224048" y="-7124"/>
            <a:ext cx="6212427" cy="7001649"/>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861" y="3063289"/>
            <a:ext cx="5298982" cy="661483"/>
          </a:xfrm>
          <a:prstGeom prst="rect">
            <a:avLst/>
          </a:prstGeom>
        </p:spPr>
      </p:pic>
    </p:spTree>
    <p:extLst>
      <p:ext uri="{BB962C8B-B14F-4D97-AF65-F5344CB8AC3E}">
        <p14:creationId xmlns:p14="http://schemas.microsoft.com/office/powerpoint/2010/main" val="887664328"/>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6440" t="15023" r="8188" b="12829"/>
          <a:stretch/>
        </p:blipFill>
        <p:spPr>
          <a:xfrm>
            <a:off x="0" y="-15543"/>
            <a:ext cx="12436475" cy="7010068"/>
          </a:xfrm>
          <a:prstGeom prst="rect">
            <a:avLst/>
          </a:prstGeom>
        </p:spPr>
      </p:pic>
      <p:sp>
        <p:nvSpPr>
          <p:cNvPr id="4" name="Rectangle 3"/>
          <p:cNvSpPr/>
          <p:nvPr userDrawn="1"/>
        </p:nvSpPr>
        <p:spPr>
          <a:xfrm>
            <a:off x="0" y="0"/>
            <a:ext cx="7003290" cy="7002297"/>
          </a:xfrm>
          <a:prstGeom prst="rect">
            <a:avLst/>
          </a:prstGeom>
          <a:solidFill>
            <a:srgbClr val="E4381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srgbClr val="FFFFFF"/>
              </a:solidFill>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0965" y="3090044"/>
            <a:ext cx="5601359" cy="699229"/>
          </a:xfrm>
          <a:prstGeom prst="rect">
            <a:avLst/>
          </a:prstGeom>
        </p:spPr>
      </p:pic>
    </p:spTree>
    <p:extLst>
      <p:ext uri="{BB962C8B-B14F-4D97-AF65-F5344CB8AC3E}">
        <p14:creationId xmlns:p14="http://schemas.microsoft.com/office/powerpoint/2010/main" val="1828943760"/>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8" y="1742998"/>
            <a:ext cx="10726460" cy="2050837"/>
          </a:xfrm>
          <a:prstGeom prst="rect">
            <a:avLst/>
          </a:prstGeom>
        </p:spPr>
        <p:txBody>
          <a:bodyPr>
            <a:spAutoFit/>
          </a:bodyPr>
          <a:lstStyle>
            <a:lvl1pPr marL="0" indent="0">
              <a:spcBef>
                <a:spcPts val="2448"/>
              </a:spcBef>
              <a:buNone/>
              <a:defRPr sz="4080">
                <a:solidFill>
                  <a:schemeClr val="tx1"/>
                </a:soli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a:xfrm>
            <a:off x="855008" y="372394"/>
            <a:ext cx="10726460" cy="856957"/>
          </a:xfrm>
        </p:spPr>
        <p:txBody>
          <a:bodyPr anchor="t">
            <a:spAutoFit/>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738920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9" y="1737959"/>
            <a:ext cx="10726460" cy="2043957"/>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908304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856957"/>
          </a:xfrm>
        </p:spPr>
        <p:txBody>
          <a:bodyPr anchor="t" anchorCtr="0"/>
          <a:lstStyle>
            <a:lvl1pPr>
              <a:defRPr>
                <a:solidFill>
                  <a:schemeClr val="tx1"/>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163842"/>
          </a:xfrm>
          <a:prstGeom prst="rect">
            <a:avLst/>
          </a:prstGeom>
        </p:spPr>
        <p:txBody>
          <a:bodyPr anchor="t" anchorCtr="0">
            <a:spAutoFit/>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805005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3"/>
            <a:ext cx="5180846" cy="2615864"/>
          </a:xfrm>
        </p:spPr>
        <p:txBody>
          <a:bodyPr/>
          <a:lstStyle>
            <a:lvl1pPr marL="0" indent="0">
              <a:spcBef>
                <a:spcPts val="1224"/>
              </a:spcBef>
              <a:buNone/>
              <a:defRPr sz="4080">
                <a:solidFill>
                  <a:schemeClr val="tx1"/>
                </a:soli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4"/>
            <a:ext cx="5175986" cy="2655493"/>
          </a:xfrm>
        </p:spPr>
        <p:txBody>
          <a:bodyPr/>
          <a:lstStyle>
            <a:lvl1pPr marL="0" indent="0">
              <a:spcBef>
                <a:spcPts val="1224"/>
              </a:spcBef>
              <a:buNone/>
              <a:defRPr lang="en-US" sz="4080" kern="1200" spc="-71" baseline="0" dirty="0" smtClean="0">
                <a:solidFill>
                  <a:schemeClr val="tx1"/>
                </a:soli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971006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4"/>
            <a:ext cx="5180846" cy="2609048"/>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327217" y="1476624"/>
            <a:ext cx="5254251" cy="2655493"/>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473354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bwMode="white">
          <a:xfrm>
            <a:off x="-23637" y="0"/>
            <a:ext cx="6106504" cy="69945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Title 1"/>
          <p:cNvSpPr>
            <a:spLocks noGrp="1"/>
          </p:cNvSpPr>
          <p:nvPr>
            <p:ph type="title" hasCustomPrompt="1"/>
          </p:nvPr>
        </p:nvSpPr>
        <p:spPr>
          <a:xfrm>
            <a:off x="421497" y="1146731"/>
            <a:ext cx="5192228" cy="786328"/>
          </a:xfrm>
        </p:spPr>
        <p:txBody>
          <a:bodyPr>
            <a:spAutoFit/>
          </a:bodyPr>
          <a:lstStyle>
            <a:lvl1pPr>
              <a:defRPr sz="4998" baseline="0">
                <a:solidFill>
                  <a:schemeClr val="bg1"/>
                </a:solidFill>
              </a:defRPr>
            </a:lvl1pPr>
          </a:lstStyle>
          <a:p>
            <a:r>
              <a:rPr lang="en-US" dirty="0" smtClean="0"/>
              <a:t>Title of Slide here…</a:t>
            </a:r>
            <a:endParaRPr lang="en-US" dirty="0"/>
          </a:p>
        </p:txBody>
      </p:sp>
      <p:sp>
        <p:nvSpPr>
          <p:cNvPr id="9" name="Text Placeholder 2"/>
          <p:cNvSpPr>
            <a:spLocks noGrp="1"/>
          </p:cNvSpPr>
          <p:nvPr>
            <p:ph type="body" idx="1" hasCustomPrompt="1"/>
          </p:nvPr>
        </p:nvSpPr>
        <p:spPr>
          <a:xfrm>
            <a:off x="421497" y="2098525"/>
            <a:ext cx="5192228" cy="546192"/>
          </a:xfrm>
        </p:spPr>
        <p:txBody>
          <a:bodyPr>
            <a:spAutoFit/>
          </a:bodyPr>
          <a:lstStyle>
            <a:lvl1pPr marL="0" indent="0">
              <a:buNone/>
              <a:defRPr sz="3264">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sp>
        <p:nvSpPr>
          <p:cNvPr id="11" name="Text Placeholder 2"/>
          <p:cNvSpPr>
            <a:spLocks noGrp="1"/>
          </p:cNvSpPr>
          <p:nvPr>
            <p:ph type="body" idx="10" hasCustomPrompt="1"/>
          </p:nvPr>
        </p:nvSpPr>
        <p:spPr>
          <a:xfrm>
            <a:off x="6616503" y="1707337"/>
            <a:ext cx="5213617" cy="376684"/>
          </a:xfrm>
        </p:spPr>
        <p:txBody>
          <a:bodyPr>
            <a:spAutoFit/>
          </a:bodyPr>
          <a:lstStyle>
            <a:lvl1pPr marL="0" indent="0">
              <a:buNone/>
              <a:defRPr sz="2040"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2884780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a:off x="6389239"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590732"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Rectangle 8"/>
          <p:cNvSpPr/>
          <p:nvPr userDrawn="1"/>
        </p:nvSpPr>
        <p:spPr>
          <a:xfrm>
            <a:off x="0" y="0"/>
            <a:ext cx="12436475" cy="17641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0" name="Title Placeholder 1"/>
          <p:cNvSpPr>
            <a:spLocks noGrp="1"/>
          </p:cNvSpPr>
          <p:nvPr>
            <p:ph type="title" hasCustomPrompt="1"/>
          </p:nvPr>
        </p:nvSpPr>
        <p:spPr>
          <a:xfrm>
            <a:off x="709310" y="443457"/>
            <a:ext cx="10726460" cy="941711"/>
          </a:xfrm>
          <a:prstGeom prst="rect">
            <a:avLst/>
          </a:prstGeom>
        </p:spPr>
        <p:txBody>
          <a:bodyPr vert="horz" lIns="91440" tIns="45720" rIns="91440" bIns="45720" rtlCol="0" anchor="t" anchorCtr="0">
            <a:spAutoFit/>
          </a:bodyPr>
          <a:lstStyle>
            <a:lvl1pPr>
              <a:defRPr sz="6119">
                <a:solidFill>
                  <a:schemeClr val="bg1"/>
                </a:solidFill>
              </a:defRPr>
            </a:lvl1pPr>
          </a:lstStyle>
          <a:p>
            <a:r>
              <a:rPr lang="en-US" dirty="0" smtClean="0"/>
              <a:t>Slide Title here…</a:t>
            </a:r>
            <a:endParaRPr lang="en-US" dirty="0"/>
          </a:p>
        </p:txBody>
      </p:sp>
      <p:sp>
        <p:nvSpPr>
          <p:cNvPr id="11" name="Text Placeholder 2"/>
          <p:cNvSpPr>
            <a:spLocks noGrp="1"/>
          </p:cNvSpPr>
          <p:nvPr>
            <p:ph type="body" idx="1" hasCustomPrompt="1"/>
          </p:nvPr>
        </p:nvSpPr>
        <p:spPr>
          <a:xfrm>
            <a:off x="823918" y="2622947"/>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1 here…</a:t>
            </a:r>
          </a:p>
        </p:txBody>
      </p:sp>
      <p:sp>
        <p:nvSpPr>
          <p:cNvPr id="12" name="Text Placeholder 2"/>
          <p:cNvSpPr>
            <a:spLocks noGrp="1"/>
          </p:cNvSpPr>
          <p:nvPr>
            <p:ph type="body" idx="10" hasCustomPrompt="1"/>
          </p:nvPr>
        </p:nvSpPr>
        <p:spPr>
          <a:xfrm>
            <a:off x="6599105" y="2622946"/>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2 here…</a:t>
            </a:r>
          </a:p>
        </p:txBody>
      </p:sp>
      <p:sp>
        <p:nvSpPr>
          <p:cNvPr id="13" name="Text Placeholder 2"/>
          <p:cNvSpPr>
            <a:spLocks noGrp="1"/>
          </p:cNvSpPr>
          <p:nvPr>
            <p:ph type="body" idx="11" hasCustomPrompt="1"/>
          </p:nvPr>
        </p:nvSpPr>
        <p:spPr>
          <a:xfrm>
            <a:off x="818074"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sp>
        <p:nvSpPr>
          <p:cNvPr id="14" name="Text Placeholder 2"/>
          <p:cNvSpPr>
            <a:spLocks noGrp="1"/>
          </p:cNvSpPr>
          <p:nvPr>
            <p:ph type="body" idx="12" hasCustomPrompt="1"/>
          </p:nvPr>
        </p:nvSpPr>
        <p:spPr>
          <a:xfrm>
            <a:off x="6606877"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092753534"/>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6210465" y="0"/>
            <a:ext cx="6226010" cy="6994525"/>
          </a:xfrm>
          <a:prstGeom prst="rect">
            <a:avLst/>
          </a:prstGeom>
          <a:solidFill>
            <a:srgbClr val="5D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6653514" y="575842"/>
            <a:ext cx="738416" cy="737575"/>
          </a:xfrm>
          <a:prstGeom prst="rect">
            <a:avLst/>
          </a:prstGeom>
          <a:solidFill>
            <a:srgbClr val="F18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566365" y="571156"/>
            <a:ext cx="5192228" cy="786328"/>
          </a:xfrm>
        </p:spPr>
        <p:txBody>
          <a:bodyPr>
            <a:spAutoFit/>
          </a:bodyPr>
          <a:lstStyle>
            <a:lvl1pPr>
              <a:defRPr sz="4998">
                <a:solidFill>
                  <a:schemeClr val="tx1"/>
                </a:solidFill>
              </a:defRPr>
            </a:lvl1pPr>
          </a:lstStyle>
          <a:p>
            <a:r>
              <a:rPr lang="en-US" dirty="0" smtClean="0"/>
              <a:t>Title of Slide here…</a:t>
            </a:r>
            <a:endParaRPr lang="en-US" dirty="0"/>
          </a:p>
        </p:txBody>
      </p:sp>
      <p:sp>
        <p:nvSpPr>
          <p:cNvPr id="10" name="Picture Placeholder 3"/>
          <p:cNvSpPr>
            <a:spLocks noGrp="1"/>
          </p:cNvSpPr>
          <p:nvPr>
            <p:ph type="pic" sz="quarter" idx="14" hasCustomPrompt="1"/>
          </p:nvPr>
        </p:nvSpPr>
        <p:spPr>
          <a:xfrm>
            <a:off x="0" y="4868757"/>
            <a:ext cx="6210465" cy="487890"/>
          </a:xfrm>
        </p:spPr>
        <p:txBody>
          <a:bodyPr lIns="182880" anchor="ctr"/>
          <a:lstStyle>
            <a:lvl1pPr marL="0" indent="0" algn="l">
              <a:buNone/>
              <a:defRPr/>
            </a:lvl1pPr>
          </a:lstStyle>
          <a:p>
            <a:r>
              <a:rPr lang="en-US" dirty="0" smtClean="0"/>
              <a:t>	Click to insert photo.</a:t>
            </a:r>
            <a:endParaRPr lang="en-US" dirty="0"/>
          </a:p>
        </p:txBody>
      </p:sp>
      <p:sp>
        <p:nvSpPr>
          <p:cNvPr id="11" name="Text Placeholder 2"/>
          <p:cNvSpPr>
            <a:spLocks noGrp="1"/>
          </p:cNvSpPr>
          <p:nvPr>
            <p:ph type="body" idx="1" hasCustomPrompt="1"/>
          </p:nvPr>
        </p:nvSpPr>
        <p:spPr>
          <a:xfrm>
            <a:off x="605179" y="1722234"/>
            <a:ext cx="5178636" cy="433187"/>
          </a:xfrm>
        </p:spPr>
        <p:txBody>
          <a:bodyPr>
            <a:spAutoFit/>
          </a:bodyPr>
          <a:lstStyle>
            <a:lvl1pPr marL="0" indent="0">
              <a:buNone/>
              <a:defRPr sz="2448">
                <a:solidFill>
                  <a:schemeClr val="tx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Subtitle copy here…</a:t>
            </a:r>
          </a:p>
        </p:txBody>
      </p:sp>
      <p:sp>
        <p:nvSpPr>
          <p:cNvPr id="12" name="Text Placeholder 2"/>
          <p:cNvSpPr>
            <a:spLocks noGrp="1"/>
          </p:cNvSpPr>
          <p:nvPr>
            <p:ph type="body" idx="15" hasCustomPrompt="1"/>
          </p:nvPr>
        </p:nvSpPr>
        <p:spPr>
          <a:xfrm>
            <a:off x="7575345" y="575842"/>
            <a:ext cx="4473651" cy="353469"/>
          </a:xfrm>
        </p:spPr>
        <p:txBody>
          <a:bodyPr>
            <a:spAutoFit/>
          </a:bodyPr>
          <a:lstStyle>
            <a:lvl1pPr marL="0" indent="0">
              <a:buNone/>
              <a:defRPr sz="1836">
                <a:solidFill>
                  <a:srgbClr val="EB3E1B"/>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r>
              <a:rPr lang="en-US" dirty="0" smtClean="0">
                <a:solidFill>
                  <a:schemeClr val="bg1"/>
                </a:solidFill>
              </a:rPr>
              <a:t>•   </a:t>
            </a:r>
            <a:r>
              <a:rPr lang="en-US" sz="1836" dirty="0" smtClean="0">
                <a:solidFill>
                  <a:schemeClr val="bg1"/>
                </a:solidFill>
              </a:rPr>
              <a:t>Subtitle copy here...</a:t>
            </a:r>
            <a:endParaRPr lang="en-US" sz="1836" dirty="0">
              <a:solidFill>
                <a:schemeClr val="bg1"/>
              </a:solidFill>
            </a:endParaRPr>
          </a:p>
        </p:txBody>
      </p:sp>
      <p:sp>
        <p:nvSpPr>
          <p:cNvPr id="13" name="Freeform 23"/>
          <p:cNvSpPr>
            <a:spLocks noEditPoints="1"/>
          </p:cNvSpPr>
          <p:nvPr userDrawn="1"/>
        </p:nvSpPr>
        <p:spPr bwMode="black">
          <a:xfrm>
            <a:off x="6801845" y="722893"/>
            <a:ext cx="441754" cy="443472"/>
          </a:xfrm>
          <a:custGeom>
            <a:avLst/>
            <a:gdLst>
              <a:gd name="T0" fmla="*/ 108 w 150"/>
              <a:gd name="T1" fmla="*/ 104 h 150"/>
              <a:gd name="T2" fmla="*/ 42 w 150"/>
              <a:gd name="T3" fmla="*/ 104 h 150"/>
              <a:gd name="T4" fmla="*/ 38 w 150"/>
              <a:gd name="T5" fmla="*/ 100 h 150"/>
              <a:gd name="T6" fmla="*/ 38 w 150"/>
              <a:gd name="T7" fmla="*/ 50 h 150"/>
              <a:gd name="T8" fmla="*/ 42 w 150"/>
              <a:gd name="T9" fmla="*/ 46 h 150"/>
              <a:gd name="T10" fmla="*/ 108 w 150"/>
              <a:gd name="T11" fmla="*/ 46 h 150"/>
              <a:gd name="T12" fmla="*/ 112 w 150"/>
              <a:gd name="T13" fmla="*/ 50 h 150"/>
              <a:gd name="T14" fmla="*/ 112 w 150"/>
              <a:gd name="T15" fmla="*/ 100 h 150"/>
              <a:gd name="T16" fmla="*/ 108 w 150"/>
              <a:gd name="T17" fmla="*/ 104 h 150"/>
              <a:gd name="T18" fmla="*/ 45 w 150"/>
              <a:gd name="T19" fmla="*/ 96 h 150"/>
              <a:gd name="T20" fmla="*/ 105 w 150"/>
              <a:gd name="T21" fmla="*/ 96 h 150"/>
              <a:gd name="T22" fmla="*/ 105 w 150"/>
              <a:gd name="T23" fmla="*/ 62 h 150"/>
              <a:gd name="T24" fmla="*/ 77 w 150"/>
              <a:gd name="T25" fmla="*/ 84 h 150"/>
              <a:gd name="T26" fmla="*/ 72 w 150"/>
              <a:gd name="T27" fmla="*/ 84 h 150"/>
              <a:gd name="T28" fmla="*/ 45 w 150"/>
              <a:gd name="T29" fmla="*/ 63 h 150"/>
              <a:gd name="T30" fmla="*/ 45 w 150"/>
              <a:gd name="T31" fmla="*/ 96 h 150"/>
              <a:gd name="T32" fmla="*/ 46 w 150"/>
              <a:gd name="T33" fmla="*/ 54 h 150"/>
              <a:gd name="T34" fmla="*/ 74 w 150"/>
              <a:gd name="T35" fmla="*/ 76 h 150"/>
              <a:gd name="T36" fmla="*/ 103 w 150"/>
              <a:gd name="T37" fmla="*/ 54 h 150"/>
              <a:gd name="T38" fmla="*/ 46 w 150"/>
              <a:gd name="T39" fmla="*/ 54 h 150"/>
              <a:gd name="T40" fmla="*/ 75 w 150"/>
              <a:gd name="T41" fmla="*/ 10 h 150"/>
              <a:gd name="T42" fmla="*/ 10 w 150"/>
              <a:gd name="T43" fmla="*/ 75 h 150"/>
              <a:gd name="T44" fmla="*/ 75 w 150"/>
              <a:gd name="T45" fmla="*/ 140 h 150"/>
              <a:gd name="T46" fmla="*/ 140 w 150"/>
              <a:gd name="T47" fmla="*/ 75 h 150"/>
              <a:gd name="T48" fmla="*/ 75 w 150"/>
              <a:gd name="T49" fmla="*/ 10 h 150"/>
              <a:gd name="T50" fmla="*/ 75 w 150"/>
              <a:gd name="T51" fmla="*/ 0 h 150"/>
              <a:gd name="T52" fmla="*/ 150 w 150"/>
              <a:gd name="T53" fmla="*/ 75 h 150"/>
              <a:gd name="T54" fmla="*/ 75 w 150"/>
              <a:gd name="T55" fmla="*/ 150 h 150"/>
              <a:gd name="T56" fmla="*/ 0 w 150"/>
              <a:gd name="T57" fmla="*/ 75 h 150"/>
              <a:gd name="T58" fmla="*/ 75 w 150"/>
              <a:gd name="T5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0" h="150">
                <a:moveTo>
                  <a:pt x="108" y="104"/>
                </a:moveTo>
                <a:cubicBezTo>
                  <a:pt x="42" y="104"/>
                  <a:pt x="42" y="104"/>
                  <a:pt x="42" y="104"/>
                </a:cubicBezTo>
                <a:cubicBezTo>
                  <a:pt x="39" y="104"/>
                  <a:pt x="38" y="102"/>
                  <a:pt x="38" y="100"/>
                </a:cubicBezTo>
                <a:cubicBezTo>
                  <a:pt x="38" y="50"/>
                  <a:pt x="38" y="50"/>
                  <a:pt x="38" y="50"/>
                </a:cubicBezTo>
                <a:cubicBezTo>
                  <a:pt x="38" y="48"/>
                  <a:pt x="39" y="46"/>
                  <a:pt x="42" y="46"/>
                </a:cubicBezTo>
                <a:cubicBezTo>
                  <a:pt x="108" y="46"/>
                  <a:pt x="108" y="46"/>
                  <a:pt x="108" y="46"/>
                </a:cubicBezTo>
                <a:cubicBezTo>
                  <a:pt x="111" y="46"/>
                  <a:pt x="112" y="48"/>
                  <a:pt x="112" y="50"/>
                </a:cubicBezTo>
                <a:cubicBezTo>
                  <a:pt x="112" y="100"/>
                  <a:pt x="112" y="100"/>
                  <a:pt x="112" y="100"/>
                </a:cubicBezTo>
                <a:cubicBezTo>
                  <a:pt x="112" y="102"/>
                  <a:pt x="111" y="104"/>
                  <a:pt x="108" y="104"/>
                </a:cubicBezTo>
                <a:close/>
                <a:moveTo>
                  <a:pt x="45" y="96"/>
                </a:moveTo>
                <a:cubicBezTo>
                  <a:pt x="105" y="96"/>
                  <a:pt x="105" y="96"/>
                  <a:pt x="105" y="96"/>
                </a:cubicBezTo>
                <a:cubicBezTo>
                  <a:pt x="105" y="62"/>
                  <a:pt x="105" y="62"/>
                  <a:pt x="105" y="62"/>
                </a:cubicBezTo>
                <a:cubicBezTo>
                  <a:pt x="77" y="84"/>
                  <a:pt x="77" y="84"/>
                  <a:pt x="77" y="84"/>
                </a:cubicBezTo>
                <a:cubicBezTo>
                  <a:pt x="75" y="85"/>
                  <a:pt x="73" y="85"/>
                  <a:pt x="72" y="84"/>
                </a:cubicBezTo>
                <a:cubicBezTo>
                  <a:pt x="45" y="63"/>
                  <a:pt x="45" y="63"/>
                  <a:pt x="45" y="63"/>
                </a:cubicBezTo>
                <a:lnTo>
                  <a:pt x="45" y="96"/>
                </a:lnTo>
                <a:close/>
                <a:moveTo>
                  <a:pt x="46" y="54"/>
                </a:moveTo>
                <a:cubicBezTo>
                  <a:pt x="74" y="76"/>
                  <a:pt x="74" y="76"/>
                  <a:pt x="74" y="76"/>
                </a:cubicBezTo>
                <a:cubicBezTo>
                  <a:pt x="103" y="54"/>
                  <a:pt x="103" y="54"/>
                  <a:pt x="103" y="54"/>
                </a:cubicBezTo>
                <a:lnTo>
                  <a:pt x="46" y="54"/>
                </a:lnTo>
                <a:close/>
                <a:moveTo>
                  <a:pt x="75" y="10"/>
                </a:moveTo>
                <a:cubicBezTo>
                  <a:pt x="39" y="10"/>
                  <a:pt x="10" y="39"/>
                  <a:pt x="10" y="75"/>
                </a:cubicBezTo>
                <a:cubicBezTo>
                  <a:pt x="10" y="111"/>
                  <a:pt x="39" y="140"/>
                  <a:pt x="75" y="140"/>
                </a:cubicBezTo>
                <a:cubicBezTo>
                  <a:pt x="111" y="140"/>
                  <a:pt x="140" y="111"/>
                  <a:pt x="140" y="75"/>
                </a:cubicBezTo>
                <a:cubicBezTo>
                  <a:pt x="140" y="39"/>
                  <a:pt x="111" y="10"/>
                  <a:pt x="75" y="10"/>
                </a:cubicBezTo>
                <a:moveTo>
                  <a:pt x="75" y="0"/>
                </a:moveTo>
                <a:cubicBezTo>
                  <a:pt x="116" y="0"/>
                  <a:pt x="150" y="34"/>
                  <a:pt x="150" y="75"/>
                </a:cubicBezTo>
                <a:cubicBezTo>
                  <a:pt x="150" y="116"/>
                  <a:pt x="116" y="150"/>
                  <a:pt x="75" y="150"/>
                </a:cubicBezTo>
                <a:cubicBezTo>
                  <a:pt x="34" y="150"/>
                  <a:pt x="0" y="116"/>
                  <a:pt x="0" y="75"/>
                </a:cubicBezTo>
                <a:cubicBezTo>
                  <a:pt x="0" y="34"/>
                  <a:pt x="34" y="0"/>
                  <a:pt x="75" y="0"/>
                </a:cubicBezTo>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6"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731359964"/>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p:cNvSpPr/>
          <p:nvPr userDrawn="1"/>
        </p:nvSpPr>
        <p:spPr>
          <a:xfrm>
            <a:off x="0" y="0"/>
            <a:ext cx="12436475" cy="6994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1398317794"/>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bg2"/>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4076049215"/>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E6E6E6"/>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rgbClr val="5D5D5D"/>
                </a:solidFill>
              </a:defRPr>
            </a:lvl1pPr>
          </a:lstStyle>
          <a:p>
            <a:r>
              <a:rPr lang="en-US" dirty="0" smtClean="0"/>
              <a:t>Click to edit title style</a:t>
            </a:r>
            <a:endParaRPr lang="en-US" dirty="0"/>
          </a:p>
        </p:txBody>
      </p:sp>
      <p:sp>
        <p:nvSpPr>
          <p:cNvPr id="8"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rgbClr val="5D5D5D"/>
                </a:solidFill>
                <a:latin typeface="+mj-lt"/>
              </a:defRPr>
            </a:lvl1pPr>
          </a:lstStyle>
          <a:p>
            <a:pPr lvl="0"/>
            <a:r>
              <a:rPr lang="en-US" dirty="0" smtClean="0"/>
              <a:t>Subtitle</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778704888"/>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2"/>
                </a:solidFill>
              </a:defRPr>
            </a:lvl1pPr>
          </a:lstStyle>
          <a:p>
            <a:r>
              <a:rPr lang="en-US" dirty="0" smtClean="0"/>
              <a:t>Click to edit title style</a:t>
            </a:r>
            <a:endParaRPr lang="en-US" dirty="0"/>
          </a:p>
        </p:txBody>
      </p:sp>
      <p:sp>
        <p:nvSpPr>
          <p:cNvPr id="6"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2"/>
                </a:solidFill>
                <a:latin typeface="+mj-lt"/>
              </a:defRPr>
            </a:lvl1pPr>
          </a:lstStyle>
          <a:p>
            <a:pPr lvl="0"/>
            <a:r>
              <a:rPr lang="en-US" dirty="0" smtClean="0"/>
              <a:t>Subtitle</a:t>
            </a:r>
            <a:endParaRPr lang="en-US" dirty="0"/>
          </a:p>
        </p:txBody>
      </p:sp>
    </p:spTree>
    <p:extLst>
      <p:ext uri="{BB962C8B-B14F-4D97-AF65-F5344CB8AC3E}">
        <p14:creationId xmlns:p14="http://schemas.microsoft.com/office/powerpoint/2010/main" val="554238911"/>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3788524426"/>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1767005992"/>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1462789817"/>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solidFill>
          <a:schemeClr val="tx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324343481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140" y="1476624"/>
            <a:ext cx="5542487" cy="1224224"/>
          </a:xfrm>
          <a:prstGeom prst="rect">
            <a:avLst/>
          </a:prstGeom>
        </p:spPr>
        <p:txBody>
          <a:bodyPr>
            <a:spAutoFit/>
          </a:bodyPr>
          <a:lstStyle>
            <a:lvl1pPr marL="0" indent="0">
              <a:buNone/>
              <a:defRPr sz="4080" b="0" cap="none" baseline="0">
                <a:solidFill>
                  <a:schemeClr val="tx1"/>
                </a:soli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4" name="Content Placeholder 5"/>
          <p:cNvSpPr>
            <a:spLocks noGrp="1"/>
          </p:cNvSpPr>
          <p:nvPr>
            <p:ph sz="quarter" idx="13"/>
          </p:nvPr>
        </p:nvSpPr>
        <p:spPr>
          <a:xfrm>
            <a:off x="531141" y="2789432"/>
            <a:ext cx="5553332" cy="376684"/>
          </a:xfrm>
          <a:prstGeom prst="rect">
            <a:avLst/>
          </a:prstGeom>
        </p:spPr>
        <p:txBody>
          <a:bodyPr>
            <a:sp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5" name="Picture Placeholder 3"/>
          <p:cNvSpPr>
            <a:spLocks noGrp="1"/>
          </p:cNvSpPr>
          <p:nvPr>
            <p:ph type="pic" sz="quarter" idx="14" hasCustomPrompt="1"/>
          </p:nvPr>
        </p:nvSpPr>
        <p:spPr>
          <a:xfrm>
            <a:off x="6333210" y="3253317"/>
            <a:ext cx="6100026" cy="487890"/>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4223066285"/>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3"/>
          <p:cNvSpPr>
            <a:spLocks noGrp="1"/>
          </p:cNvSpPr>
          <p:nvPr>
            <p:ph type="pic" sz="quarter" idx="14" hasCustomPrompt="1"/>
          </p:nvPr>
        </p:nvSpPr>
        <p:spPr>
          <a:xfrm>
            <a:off x="0" y="2972767"/>
            <a:ext cx="12436475" cy="1011687"/>
          </a:xfrm>
        </p:spPr>
        <p:txBody>
          <a:bodyPr lIns="182880" anchor="ctr"/>
          <a:lstStyle>
            <a:lvl1pPr marL="0" indent="0" algn="l">
              <a:buNone/>
              <a:defRPr/>
            </a:lvl1pPr>
          </a:lstStyle>
          <a:p>
            <a:r>
              <a:rPr lang="en-US" dirty="0" smtClean="0"/>
              <a:t>	Click to insert photo.</a:t>
            </a:r>
          </a:p>
          <a:p>
            <a:r>
              <a:rPr lang="en-US" dirty="0" smtClean="0"/>
              <a:t>	(layer sent to back)</a:t>
            </a:r>
            <a:endParaRPr lang="en-US" dirty="0"/>
          </a:p>
        </p:txBody>
      </p:sp>
      <p:sp>
        <p:nvSpPr>
          <p:cNvPr id="4" name="Title 1"/>
          <p:cNvSpPr>
            <a:spLocks noGrp="1"/>
          </p:cNvSpPr>
          <p:nvPr>
            <p:ph type="title" hasCustomPrompt="1"/>
          </p:nvPr>
        </p:nvSpPr>
        <p:spPr>
          <a:xfrm>
            <a:off x="414989" y="478905"/>
            <a:ext cx="5310778" cy="1866936"/>
          </a:xfrm>
          <a:solidFill>
            <a:srgbClr val="EB3E1B">
              <a:alpha val="80000"/>
            </a:srgbClr>
          </a:solidFill>
          <a:ln>
            <a:noFill/>
          </a:ln>
        </p:spPr>
        <p:txBody>
          <a:bodyPr>
            <a:noAutofit/>
          </a:bodyPr>
          <a:lstStyle>
            <a:lvl1pPr>
              <a:defRPr sz="4896" baseline="0">
                <a:solidFill>
                  <a:schemeClr val="bg1"/>
                </a:solidFill>
              </a:defRPr>
            </a:lvl1pPr>
          </a:lstStyle>
          <a:p>
            <a:r>
              <a:rPr lang="en-US" dirty="0" smtClean="0"/>
              <a:t> Title of Slide here…</a:t>
            </a:r>
            <a:endParaRPr lang="en-US" dirty="0"/>
          </a:p>
        </p:txBody>
      </p:sp>
      <p:sp>
        <p:nvSpPr>
          <p:cNvPr id="5" name="Text Placeholder 2"/>
          <p:cNvSpPr>
            <a:spLocks noGrp="1"/>
          </p:cNvSpPr>
          <p:nvPr>
            <p:ph type="body" idx="1" hasCustomPrompt="1"/>
          </p:nvPr>
        </p:nvSpPr>
        <p:spPr>
          <a:xfrm>
            <a:off x="414989" y="2345841"/>
            <a:ext cx="5310778" cy="3766492"/>
          </a:xfrm>
          <a:solidFill>
            <a:srgbClr val="EB3E1B">
              <a:alpha val="80000"/>
            </a:srgbClr>
          </a:solidFill>
          <a:ln>
            <a:noFill/>
          </a:ln>
        </p:spPr>
        <p:txBody>
          <a:bodyPr>
            <a:noAutofit/>
          </a:bodyPr>
          <a:lstStyle>
            <a:lvl1pPr marL="0" indent="0">
              <a:buNone/>
              <a:defRPr sz="2448" baseline="0">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   Click to edit text</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58614593"/>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cSld name="1_Blank">
    <p:bg>
      <p:bgPr>
        <a:solidFill>
          <a:schemeClr val="accent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55008" y="6482889"/>
            <a:ext cx="2798207" cy="372394"/>
          </a:xfrm>
          <a:prstGeom prst="rect">
            <a:avLst/>
          </a:prstGeom>
        </p:spPr>
        <p:txBody>
          <a:bodyPr/>
          <a:lstStyle/>
          <a:p>
            <a:pPr defTabSz="932597"/>
            <a:fld id="{E22491F9-F3FF-4C03-8751-4D117BFF996F}" type="datetimeFigureOut">
              <a:rPr lang="en-US" smtClean="0">
                <a:solidFill>
                  <a:srgbClr val="EB3C00"/>
                </a:solidFill>
              </a:rPr>
              <a:pPr defTabSz="932597"/>
              <a:t>10/29/2014</a:t>
            </a:fld>
            <a:endParaRPr lang="en-US">
              <a:solidFill>
                <a:srgbClr val="EB3C00"/>
              </a:solidFill>
            </a:endParaRPr>
          </a:p>
        </p:txBody>
      </p:sp>
      <p:sp>
        <p:nvSpPr>
          <p:cNvPr id="3" name="Footer Placeholder 2"/>
          <p:cNvSpPr>
            <a:spLocks noGrp="1"/>
          </p:cNvSpPr>
          <p:nvPr>
            <p:ph type="ftr" sz="quarter" idx="11"/>
          </p:nvPr>
        </p:nvSpPr>
        <p:spPr>
          <a:xfrm>
            <a:off x="4119583" y="6482889"/>
            <a:ext cx="4197310" cy="372394"/>
          </a:xfrm>
          <a:prstGeom prst="rect">
            <a:avLst/>
          </a:prstGeom>
        </p:spPr>
        <p:txBody>
          <a:bodyPr/>
          <a:lstStyle/>
          <a:p>
            <a:pPr defTabSz="932597"/>
            <a:endParaRPr lang="en-US">
              <a:solidFill>
                <a:srgbClr val="EB3C00"/>
              </a:solidFill>
            </a:endParaRPr>
          </a:p>
        </p:txBody>
      </p:sp>
      <p:sp>
        <p:nvSpPr>
          <p:cNvPr id="4" name="Slide Number Placeholder 3"/>
          <p:cNvSpPr>
            <a:spLocks noGrp="1"/>
          </p:cNvSpPr>
          <p:nvPr>
            <p:ph type="sldNum" sz="quarter" idx="12"/>
          </p:nvPr>
        </p:nvSpPr>
        <p:spPr>
          <a:xfrm>
            <a:off x="8783260" y="6482889"/>
            <a:ext cx="2798207" cy="372394"/>
          </a:xfrm>
          <a:prstGeom prst="rect">
            <a:avLst/>
          </a:prstGeom>
        </p:spPr>
        <p:txBody>
          <a:bodyPr/>
          <a:lstStyle/>
          <a:p>
            <a:pPr defTabSz="932597"/>
            <a:fld id="{F4B6A5BD-745E-4019-9289-0F74100B0369}" type="slidenum">
              <a:rPr lang="en-US" smtClean="0">
                <a:solidFill>
                  <a:srgbClr val="EB3C00"/>
                </a:solidFill>
              </a:rPr>
              <a:pPr defTabSz="932597"/>
              <a:t>‹#›</a:t>
            </a:fld>
            <a:endParaRPr lang="en-US">
              <a:solidFill>
                <a:srgbClr val="EB3C00"/>
              </a:solidFill>
            </a:endParaRPr>
          </a:p>
        </p:txBody>
      </p:sp>
    </p:spTree>
    <p:extLst>
      <p:ext uri="{BB962C8B-B14F-4D97-AF65-F5344CB8AC3E}">
        <p14:creationId xmlns:p14="http://schemas.microsoft.com/office/powerpoint/2010/main" val="287562935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9" Type="http://schemas.openxmlformats.org/officeDocument/2006/relationships/image" Target="../media/image1.png"/><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theme" Target="../theme/theme2.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slideLayout" Target="../slideLayouts/slideLayout70.xml"/><Relationship Id="rId40" Type="http://schemas.openxmlformats.org/officeDocument/2006/relationships/image" Target="../media/image2.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 Id="rId8" Type="http://schemas.openxmlformats.org/officeDocument/2006/relationships/slideLayout" Target="../slideLayouts/slideLayout41.xml"/><Relationship Id="rId3"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slideLayout" Target="../slideLayouts/slideLayout88.xml"/><Relationship Id="rId3" Type="http://schemas.openxmlformats.org/officeDocument/2006/relationships/slideLayout" Target="../slideLayouts/slideLayout73.xml"/><Relationship Id="rId21" Type="http://schemas.openxmlformats.org/officeDocument/2006/relationships/slideLayout" Target="../slideLayouts/slideLayout91.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slideLayout" Target="../slideLayouts/slideLayout90.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theme" Target="../theme/theme3.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9"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022547814"/>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8" r:id="rId33"/>
    <p:sldLayoutId id="2147484319" r:id="rId34"/>
    <p:sldLayoutId id="2147484320" r:id="rId35"/>
    <p:sldLayoutId id="2147484321" r:id="rId36"/>
    <p:sldLayoutId id="2147484345" r:id="rId3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619890"/>
            <a:ext cx="10726460" cy="856957"/>
          </a:xfrm>
          <a:prstGeom prst="rect">
            <a:avLst/>
          </a:prstGeom>
        </p:spPr>
        <p:txBody>
          <a:bodyPr vert="horz" lIns="91440" tIns="45720" rIns="9144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855008" y="1861969"/>
            <a:ext cx="10726460" cy="1994334"/>
          </a:xfrm>
          <a:prstGeom prst="rect">
            <a:avLst/>
          </a:prstGeom>
        </p:spPr>
        <p:txBody>
          <a:bodyPr vert="horz" lIns="91440" tIns="45720" rIns="91440"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7650160"/>
      </p:ext>
    </p:extLst>
  </p:cSld>
  <p:clrMap bg1="lt1" tx1="dk1" bg2="lt2" tx2="dk2" accent1="accent1" accent2="accent2" accent3="accent3" accent4="accent4" accent5="accent5" accent6="accent6" hlink="hlink" folHlink="folHlink"/>
  <p:sldLayoutIdLst>
    <p:sldLayoutId id="2147484323" r:id="rId1"/>
    <p:sldLayoutId id="2147484324" r:id="rId2"/>
    <p:sldLayoutId id="2147484325" r:id="rId3"/>
    <p:sldLayoutId id="2147484326" r:id="rId4"/>
    <p:sldLayoutId id="2147484327" r:id="rId5"/>
    <p:sldLayoutId id="2147484328" r:id="rId6"/>
    <p:sldLayoutId id="2147484329" r:id="rId7"/>
    <p:sldLayoutId id="2147484330" r:id="rId8"/>
    <p:sldLayoutId id="2147484331" r:id="rId9"/>
    <p:sldLayoutId id="2147484332" r:id="rId10"/>
    <p:sldLayoutId id="2147484333" r:id="rId11"/>
    <p:sldLayoutId id="2147484334" r:id="rId12"/>
    <p:sldLayoutId id="2147484335" r:id="rId13"/>
    <p:sldLayoutId id="2147484336" r:id="rId14"/>
    <p:sldLayoutId id="2147484337" r:id="rId15"/>
    <p:sldLayoutId id="2147484338" r:id="rId16"/>
    <p:sldLayoutId id="2147484339" r:id="rId17"/>
    <p:sldLayoutId id="2147484340" r:id="rId18"/>
    <p:sldLayoutId id="2147484341" r:id="rId19"/>
    <p:sldLayoutId id="2147484342" r:id="rId20"/>
    <p:sldLayoutId id="2147484343" r:id="rId21"/>
    <p:sldLayoutId id="2147484344" r:id="rId22"/>
  </p:sldLayoutIdLst>
  <p:timing>
    <p:tnLst>
      <p:par>
        <p:cTn id="1" dur="indefinite" restart="never" nodeType="tmRoot"/>
      </p:par>
    </p:tnLst>
  </p:timing>
  <p:txStyles>
    <p:titleStyle>
      <a:lvl1pPr algn="l" defTabSz="932597" rtl="0" eaLnBrk="1" latinLnBrk="0" hangingPunct="1">
        <a:lnSpc>
          <a:spcPct val="90000"/>
        </a:lnSpc>
        <a:spcBef>
          <a:spcPct val="0"/>
        </a:spcBef>
        <a:buNone/>
        <a:defRPr sz="5507" kern="1200">
          <a:solidFill>
            <a:schemeClr val="tx1"/>
          </a:solidFill>
          <a:latin typeface="Segoe UI Light" panose="020B0502040204020203" pitchFamily="34" charset="0"/>
          <a:ea typeface="+mj-ea"/>
          <a:cs typeface="Segoe UI Light" panose="020B0502040204020203" pitchFamily="34" charset="0"/>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bg2"/>
          </a:solidFill>
          <a:latin typeface="Segoe UI Light" panose="020B0502040204020203" pitchFamily="34" charset="0"/>
          <a:ea typeface="+mn-ea"/>
          <a:cs typeface="Segoe UI Light" panose="020B0502040204020203" pitchFamily="34" charset="0"/>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2pPr>
      <a:lvl3pPr marL="1165746"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3pPr>
      <a:lvl4pPr marL="1632044"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4pPr>
      <a:lvl5pPr marL="2098342"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9.xml"/><Relationship Id="rId1" Type="http://schemas.openxmlformats.org/officeDocument/2006/relationships/slideLayout" Target="../slideLayouts/slideLayout70.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0.xml"/><Relationship Id="rId1" Type="http://schemas.openxmlformats.org/officeDocument/2006/relationships/slideLayout" Target="../slideLayouts/slideLayout70.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1.xml"/><Relationship Id="rId1" Type="http://schemas.openxmlformats.org/officeDocument/2006/relationships/slideLayout" Target="../slideLayouts/slideLayout70.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0.xml"/></Relationships>
</file>

<file path=ppt/slides/_rels/slide3.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jpeg"/><Relationship Id="rId3" Type="http://schemas.openxmlformats.org/officeDocument/2006/relationships/image" Target="../media/image21.png"/><Relationship Id="rId7" Type="http://schemas.openxmlformats.org/officeDocument/2006/relationships/image" Target="../media/image24.png"/><Relationship Id="rId12" Type="http://schemas.openxmlformats.org/officeDocument/2006/relationships/image" Target="../media/image29.jpeg"/><Relationship Id="rId2" Type="http://schemas.openxmlformats.org/officeDocument/2006/relationships/image" Target="../media/image20.jpeg"/><Relationship Id="rId1" Type="http://schemas.openxmlformats.org/officeDocument/2006/relationships/slideLayout" Target="../slideLayouts/slideLayout46.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hyperlink" Target="http://www.devleap.it/SchedaContenuto.aspx?IdContenuto=10130" TargetMode="External"/><Relationship Id="rId9" Type="http://schemas.openxmlformats.org/officeDocument/2006/relationships/image" Target="../media/image2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3" Type="http://schemas.openxmlformats.org/officeDocument/2006/relationships/hyperlink" Target="http://technet.microsoft.com/en-us/library/dn607304.aspx" TargetMode="External"/><Relationship Id="rId2" Type="http://schemas.openxmlformats.org/officeDocument/2006/relationships/notesSlide" Target="../notesSlides/notesSlide18.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47.xml"/></Relationships>
</file>

<file path=ppt/slides/_rels/slide55.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hyperlink" Target="http://microsoft.com/msdn" TargetMode="External"/><Relationship Id="rId2" Type="http://schemas.openxmlformats.org/officeDocument/2006/relationships/notesSlide" Target="../notesSlides/notesSlide27.xml"/><Relationship Id="rId1" Type="http://schemas.openxmlformats.org/officeDocument/2006/relationships/slideLayout" Target="../slideLayouts/slideLayout52.xml"/><Relationship Id="rId6" Type="http://schemas.openxmlformats.org/officeDocument/2006/relationships/image" Target="../media/image37.png"/><Relationship Id="rId5" Type="http://schemas.openxmlformats.org/officeDocument/2006/relationships/hyperlink" Target="http://channel9.msdn.com/Events/TechEd" TargetMode="External"/><Relationship Id="rId4" Type="http://schemas.openxmlformats.org/officeDocument/2006/relationships/hyperlink" Target="http://microsoft.com/technet"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92.xml"/><Relationship Id="rId6" Type="http://schemas.openxmlformats.org/officeDocument/2006/relationships/image" Target="../media/image42.emf"/><Relationship Id="rId5" Type="http://schemas.openxmlformats.org/officeDocument/2006/relationships/image" Target="../media/image41.emf"/><Relationship Id="rId4" Type="http://schemas.openxmlformats.org/officeDocument/2006/relationships/image" Target="../media/image40.emf"/></Relationships>
</file>

<file path=ppt/slides/_rels/slide57.xml.rels><?xml version="1.0" encoding="UTF-8" standalone="yes"?>
<Relationships xmlns="http://schemas.openxmlformats.org/package/2006/relationships"><Relationship Id="rId8" Type="http://schemas.openxmlformats.org/officeDocument/2006/relationships/hyperlink" Target="http://www.microsoft.com/learning/en/us/Course.aspx?ID=10750AB&amp;Locale=en-us" TargetMode="External"/><Relationship Id="rId3" Type="http://schemas.openxmlformats.org/officeDocument/2006/relationships/hyperlink" Target="http://www.microsoft.com/learning/en/us/Course.aspx?ID=10751AB&amp;Locale=en-us" TargetMode="External"/><Relationship Id="rId7"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52.xml"/><Relationship Id="rId6" Type="http://schemas.openxmlformats.org/officeDocument/2006/relationships/image" Target="../media/image43.png"/><Relationship Id="rId5" Type="http://schemas.openxmlformats.org/officeDocument/2006/relationships/hyperlink" Target="http://www.microsoft.com/learning/en/us/classlocator.aspx" TargetMode="External"/><Relationship Id="rId4" Type="http://schemas.openxmlformats.org/officeDocument/2006/relationships/hyperlink" Target="http://www.microsoft.com/learning/en/us/Exam.aspx?ID=70-247&amp;Locale=en-us" TargetMode="External"/><Relationship Id="rId9" Type="http://schemas.openxmlformats.org/officeDocument/2006/relationships/image" Target="../media/image45.wmf"/></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52.xml"/><Relationship Id="rId6" Type="http://schemas.openxmlformats.org/officeDocument/2006/relationships/image" Target="../media/image48.jpg"/><Relationship Id="rId5" Type="http://schemas.openxmlformats.org/officeDocument/2006/relationships/image" Target="../media/image47.png"/><Relationship Id="rId4" Type="http://schemas.openxmlformats.org/officeDocument/2006/relationships/image" Target="../media/image46.png"/></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6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245152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524772"/>
          </a:xfrm>
        </p:spPr>
        <p:txBody>
          <a:bodyPr>
            <a:normAutofit lnSpcReduction="10000"/>
          </a:bodyPr>
          <a:lstStyle/>
          <a:p>
            <a:r>
              <a:rPr lang="it-IT" dirty="0" err="1" smtClean="0"/>
              <a:t>Contents</a:t>
            </a:r>
            <a:r>
              <a:rPr lang="it-IT" dirty="0" smtClean="0"/>
              <a:t> </a:t>
            </a:r>
            <a:r>
              <a:rPr lang="it-IT" dirty="0" err="1" smtClean="0"/>
              <a:t>both</a:t>
            </a:r>
            <a:r>
              <a:rPr lang="it-IT" dirty="0" smtClean="0"/>
              <a:t> on-</a:t>
            </a:r>
            <a:r>
              <a:rPr lang="it-IT" dirty="0" err="1" smtClean="0"/>
              <a:t>premises</a:t>
            </a:r>
            <a:r>
              <a:rPr lang="it-IT" dirty="0" smtClean="0"/>
              <a:t> and on the </a:t>
            </a:r>
            <a:r>
              <a:rPr lang="it-IT" dirty="0" err="1" smtClean="0"/>
              <a:t>cloud</a:t>
            </a:r>
            <a:endParaRPr lang="it-IT" dirty="0" smtClean="0"/>
          </a:p>
          <a:p>
            <a:r>
              <a:rPr lang="it-IT" dirty="0" err="1" smtClean="0"/>
              <a:t>Sharing</a:t>
            </a:r>
            <a:r>
              <a:rPr lang="it-IT" dirty="0" smtClean="0"/>
              <a:t> </a:t>
            </a:r>
            <a:r>
              <a:rPr lang="it-IT" dirty="0" err="1" smtClean="0"/>
              <a:t>users</a:t>
            </a:r>
            <a:r>
              <a:rPr lang="it-IT" dirty="0" smtClean="0"/>
              <a:t>’ accounts </a:t>
            </a:r>
            <a:r>
              <a:rPr lang="it-IT" dirty="0" err="1" smtClean="0"/>
              <a:t>across</a:t>
            </a:r>
            <a:r>
              <a:rPr lang="it-IT" dirty="0" smtClean="0"/>
              <a:t> on-</a:t>
            </a:r>
            <a:r>
              <a:rPr lang="it-IT" dirty="0" err="1" smtClean="0"/>
              <a:t>premises</a:t>
            </a:r>
            <a:r>
              <a:rPr lang="it-IT" dirty="0" smtClean="0"/>
              <a:t> and </a:t>
            </a:r>
            <a:r>
              <a:rPr lang="it-IT" dirty="0" err="1" smtClean="0"/>
              <a:t>cloud</a:t>
            </a:r>
            <a:endParaRPr lang="it-IT" dirty="0" smtClean="0"/>
          </a:p>
          <a:p>
            <a:pPr lvl="1"/>
            <a:r>
              <a:rPr lang="it-IT" dirty="0" smtClean="0"/>
              <a:t>Single </a:t>
            </a:r>
            <a:r>
              <a:rPr lang="it-IT" dirty="0" err="1" smtClean="0"/>
              <a:t>sign</a:t>
            </a:r>
            <a:r>
              <a:rPr lang="it-IT" dirty="0" smtClean="0"/>
              <a:t>-on for </a:t>
            </a:r>
            <a:r>
              <a:rPr lang="it-IT" dirty="0" err="1" smtClean="0"/>
              <a:t>users</a:t>
            </a:r>
            <a:r>
              <a:rPr lang="it-IT" dirty="0" smtClean="0"/>
              <a:t> via ADFS</a:t>
            </a:r>
          </a:p>
          <a:p>
            <a:r>
              <a:rPr lang="it-IT" dirty="0" smtClean="0"/>
              <a:t>Some business data (ERP, DBMS, DWH) are on-</a:t>
            </a:r>
            <a:r>
              <a:rPr lang="it-IT" dirty="0" err="1" smtClean="0"/>
              <a:t>premises</a:t>
            </a:r>
            <a:endParaRPr lang="it-IT" dirty="0" smtClean="0"/>
          </a:p>
          <a:p>
            <a:r>
              <a:rPr lang="it-IT" dirty="0" smtClean="0"/>
              <a:t>Performances, to </a:t>
            </a:r>
            <a:r>
              <a:rPr lang="it-IT" dirty="0" err="1" smtClean="0"/>
              <a:t>avoid</a:t>
            </a:r>
            <a:r>
              <a:rPr lang="it-IT" dirty="0" smtClean="0"/>
              <a:t> cross-</a:t>
            </a:r>
            <a:r>
              <a:rPr lang="it-IT" dirty="0" err="1" smtClean="0"/>
              <a:t>premises</a:t>
            </a:r>
            <a:r>
              <a:rPr lang="it-IT" dirty="0" smtClean="0"/>
              <a:t>/cross-network </a:t>
            </a:r>
            <a:r>
              <a:rPr lang="it-IT" dirty="0" err="1" smtClean="0"/>
              <a:t>issues</a:t>
            </a:r>
            <a:endParaRPr lang="it-IT" dirty="0" smtClean="0"/>
          </a:p>
          <a:p>
            <a:r>
              <a:rPr lang="it-IT" dirty="0" smtClean="0"/>
              <a:t>Independence from the </a:t>
            </a:r>
            <a:r>
              <a:rPr lang="it-IT" dirty="0" err="1" smtClean="0"/>
              <a:t>cloud</a:t>
            </a:r>
            <a:r>
              <a:rPr lang="it-IT" dirty="0" smtClean="0"/>
              <a:t> for some «business </a:t>
            </a:r>
            <a:r>
              <a:rPr lang="it-IT" dirty="0" err="1" smtClean="0"/>
              <a:t>critical</a:t>
            </a:r>
            <a:r>
              <a:rPr lang="it-IT" dirty="0" smtClean="0"/>
              <a:t>» data</a:t>
            </a:r>
            <a:endParaRPr lang="it-IT" dirty="0"/>
          </a:p>
        </p:txBody>
      </p:sp>
      <p:sp>
        <p:nvSpPr>
          <p:cNvPr id="2" name="Title 1"/>
          <p:cNvSpPr>
            <a:spLocks noGrp="1"/>
          </p:cNvSpPr>
          <p:nvPr>
            <p:ph type="title"/>
          </p:nvPr>
        </p:nvSpPr>
        <p:spPr/>
        <p:txBody>
          <a:bodyPr/>
          <a:lstStyle/>
          <a:p>
            <a:r>
              <a:rPr lang="it-IT" smtClean="0"/>
              <a:t>Why Going Hybrid?</a:t>
            </a:r>
            <a:endParaRPr lang="it-IT" dirty="0"/>
          </a:p>
        </p:txBody>
      </p:sp>
    </p:spTree>
    <p:extLst>
      <p:ext uri="{BB962C8B-B14F-4D97-AF65-F5344CB8AC3E}">
        <p14:creationId xmlns:p14="http://schemas.microsoft.com/office/powerpoint/2010/main" val="13190444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678204"/>
          </a:xfrm>
        </p:spPr>
        <p:txBody>
          <a:bodyPr/>
          <a:lstStyle/>
          <a:p>
            <a:r>
              <a:rPr lang="en-US" dirty="0" smtClean="0"/>
              <a:t>Directory Federation via ADFS and Azure AD Sync</a:t>
            </a:r>
          </a:p>
          <a:p>
            <a:r>
              <a:rPr lang="en-US" dirty="0" smtClean="0"/>
              <a:t>Internet routable AD domains</a:t>
            </a:r>
          </a:p>
          <a:p>
            <a:r>
              <a:rPr lang="en-US" dirty="0" smtClean="0"/>
              <a:t>SSL certificates and secured communication channels</a:t>
            </a:r>
          </a:p>
          <a:p>
            <a:r>
              <a:rPr lang="en-US" dirty="0" smtClean="0"/>
              <a:t>Good bandwidth and Internet connectivity</a:t>
            </a:r>
          </a:p>
          <a:p>
            <a:r>
              <a:rPr lang="en-US" dirty="0" smtClean="0"/>
              <a:t>Office 365 Enterprise Subscriptions</a:t>
            </a:r>
          </a:p>
          <a:p>
            <a:r>
              <a:rPr lang="en-US" dirty="0" smtClean="0"/>
              <a:t>SharePoint Server</a:t>
            </a:r>
            <a:r>
              <a:rPr lang="en-US" dirty="0"/>
              <a:t> 2013 </a:t>
            </a:r>
            <a:r>
              <a:rPr lang="en-US" dirty="0" smtClean="0"/>
              <a:t>Enterprise on-premises</a:t>
            </a:r>
          </a:p>
        </p:txBody>
      </p:sp>
      <p:sp>
        <p:nvSpPr>
          <p:cNvPr id="3" name="Title 2"/>
          <p:cNvSpPr>
            <a:spLocks noGrp="1"/>
          </p:cNvSpPr>
          <p:nvPr>
            <p:ph type="title"/>
          </p:nvPr>
        </p:nvSpPr>
        <p:spPr/>
        <p:txBody>
          <a:bodyPr/>
          <a:lstStyle/>
          <a:p>
            <a:r>
              <a:rPr lang="en-US" dirty="0" smtClean="0"/>
              <a:t>Requirements for Hybrid Topologies</a:t>
            </a:r>
            <a:endParaRPr lang="it-IT" dirty="0"/>
          </a:p>
        </p:txBody>
      </p:sp>
    </p:spTree>
    <p:extLst>
      <p:ext uri="{BB962C8B-B14F-4D97-AF65-F5344CB8AC3E}">
        <p14:creationId xmlns:p14="http://schemas.microsoft.com/office/powerpoint/2010/main" val="235258678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084469"/>
          </a:xfrm>
        </p:spPr>
        <p:txBody>
          <a:bodyPr/>
          <a:lstStyle/>
          <a:p>
            <a:r>
              <a:rPr lang="en-US" dirty="0" smtClean="0"/>
              <a:t>Office 365 + DirSync does not support multi-forest environments</a:t>
            </a:r>
          </a:p>
          <a:p>
            <a:pPr lvl="1"/>
            <a:r>
              <a:rPr lang="en-US" dirty="0" smtClean="0"/>
              <a:t>You will need Azure Active Directory Sync Tool</a:t>
            </a:r>
          </a:p>
          <a:p>
            <a:r>
              <a:rPr lang="en-US" dirty="0" smtClean="0"/>
              <a:t>Some Service Applications cannot be shared</a:t>
            </a:r>
          </a:p>
          <a:p>
            <a:pPr lvl="1"/>
            <a:r>
              <a:rPr lang="en-US" dirty="0" smtClean="0"/>
              <a:t>User Profile Service</a:t>
            </a:r>
          </a:p>
          <a:p>
            <a:pPr lvl="1"/>
            <a:r>
              <a:rPr lang="en-US" dirty="0" smtClean="0"/>
              <a:t>Managed Metadata Service</a:t>
            </a:r>
          </a:p>
          <a:p>
            <a:pPr lvl="1"/>
            <a:r>
              <a:rPr lang="en-US" dirty="0" smtClean="0"/>
              <a:t>Word Automation Services</a:t>
            </a:r>
          </a:p>
          <a:p>
            <a:pPr lvl="1"/>
            <a:r>
              <a:rPr lang="en-US" dirty="0" smtClean="0"/>
              <a:t>Workflow Services</a:t>
            </a:r>
          </a:p>
          <a:p>
            <a:pPr lvl="1"/>
            <a:r>
              <a:rPr lang="en-US" dirty="0" smtClean="0"/>
              <a:t>Etc.</a:t>
            </a:r>
          </a:p>
          <a:p>
            <a:endParaRPr lang="it-IT" dirty="0"/>
          </a:p>
        </p:txBody>
      </p:sp>
      <p:sp>
        <p:nvSpPr>
          <p:cNvPr id="3" name="Title 2"/>
          <p:cNvSpPr>
            <a:spLocks noGrp="1"/>
          </p:cNvSpPr>
          <p:nvPr>
            <p:ph type="title"/>
          </p:nvPr>
        </p:nvSpPr>
        <p:spPr/>
        <p:txBody>
          <a:bodyPr/>
          <a:lstStyle/>
          <a:p>
            <a:r>
              <a:rPr lang="en-US" dirty="0" smtClean="0"/>
              <a:t>Limitations of Hybrid Topologies</a:t>
            </a:r>
            <a:endParaRPr lang="it-IT" dirty="0"/>
          </a:p>
        </p:txBody>
      </p:sp>
    </p:spTree>
    <p:extLst>
      <p:ext uri="{BB962C8B-B14F-4D97-AF65-F5344CB8AC3E}">
        <p14:creationId xmlns:p14="http://schemas.microsoft.com/office/powerpoint/2010/main" val="22527085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Let’s see how Hybrid SharePoint behaves!</a:t>
            </a:r>
            <a:endParaRPr lang="en-US" dirty="0"/>
          </a:p>
        </p:txBody>
      </p:sp>
    </p:spTree>
    <p:extLst>
      <p:ext uri="{BB962C8B-B14F-4D97-AF65-F5344CB8AC3E}">
        <p14:creationId xmlns:p14="http://schemas.microsoft.com/office/powerpoint/2010/main" val="207840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242" y="256902"/>
            <a:ext cx="11844910" cy="6366638"/>
          </a:xfrm>
          <a:prstGeom prst="rect">
            <a:avLst/>
          </a:prstGeom>
        </p:spPr>
      </p:pic>
    </p:spTree>
    <p:extLst>
      <p:ext uri="{BB962C8B-B14F-4D97-AF65-F5344CB8AC3E}">
        <p14:creationId xmlns:p14="http://schemas.microsoft.com/office/powerpoint/2010/main" val="311304872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573" y="256902"/>
            <a:ext cx="11964406" cy="6480720"/>
          </a:xfrm>
          <a:prstGeom prst="rect">
            <a:avLst/>
          </a:prstGeom>
        </p:spPr>
      </p:pic>
    </p:spTree>
    <p:extLst>
      <p:ext uri="{BB962C8B-B14F-4D97-AF65-F5344CB8AC3E}">
        <p14:creationId xmlns:p14="http://schemas.microsoft.com/office/powerpoint/2010/main" val="27727067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it-IT" dirty="0" err="1" smtClean="0"/>
              <a:t>Hybrid</a:t>
            </a:r>
            <a:r>
              <a:rPr lang="it-IT" dirty="0" smtClean="0"/>
              <a:t> Cloud </a:t>
            </a:r>
            <a:r>
              <a:rPr lang="it-IT" dirty="0" err="1" smtClean="0"/>
              <a:t>Topologies</a:t>
            </a:r>
            <a:endParaRPr lang="it-IT" dirty="0"/>
          </a:p>
        </p:txBody>
      </p:sp>
    </p:spTree>
    <p:extLst>
      <p:ext uri="{BB962C8B-B14F-4D97-AF65-F5344CB8AC3E}">
        <p14:creationId xmlns:p14="http://schemas.microsoft.com/office/powerpoint/2010/main" val="251531508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On-</a:t>
            </a:r>
            <a:r>
              <a:rPr lang="it-IT" dirty="0" err="1" smtClean="0"/>
              <a:t>premises</a:t>
            </a:r>
            <a:r>
              <a:rPr lang="it-IT" dirty="0" smtClean="0"/>
              <a:t> </a:t>
            </a:r>
            <a:r>
              <a:rPr lang="it-IT" dirty="0" err="1" smtClean="0"/>
              <a:t>Federation</a:t>
            </a:r>
            <a:endParaRPr lang="it-IT" dirty="0"/>
          </a:p>
        </p:txBody>
      </p:sp>
      <p:sp>
        <p:nvSpPr>
          <p:cNvPr id="12" name="Text Placeholder 11"/>
          <p:cNvSpPr>
            <a:spLocks noGrp="1"/>
          </p:cNvSpPr>
          <p:nvPr>
            <p:ph type="body" sz="quarter" idx="10"/>
          </p:nvPr>
        </p:nvSpPr>
        <p:spPr/>
        <p:txBody>
          <a:bodyPr/>
          <a:lstStyle/>
          <a:p>
            <a:endParaRPr lang="it-IT"/>
          </a:p>
        </p:txBody>
      </p:sp>
      <p:sp>
        <p:nvSpPr>
          <p:cNvPr id="4" name="Rectangle 2"/>
          <p:cNvSpPr>
            <a:spLocks noChangeArrowheads="1"/>
          </p:cNvSpPr>
          <p:nvPr/>
        </p:nvSpPr>
        <p:spPr bwMode="auto">
          <a:xfrm>
            <a:off x="2965817" y="1531697"/>
            <a:ext cx="188359" cy="382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36" tIns="46618" rIns="93236" bIns="46618" numCol="1" anchor="ctr" anchorCtr="0" compatLnSpc="1">
            <a:prstTxWarp prst="textNoShape">
              <a:avLst/>
            </a:prstTxWarp>
            <a:spAutoFit/>
          </a:bodyPr>
          <a:lstStyle/>
          <a:p>
            <a:endParaRPr lang="it-IT" sz="1836">
              <a:solidFill>
                <a:srgbClr val="FFFFFF"/>
              </a:solidFill>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1853" y="1531697"/>
            <a:ext cx="6912768" cy="5302345"/>
          </a:xfrm>
          <a:prstGeom prst="rect">
            <a:avLst/>
          </a:prstGeom>
        </p:spPr>
      </p:pic>
    </p:spTree>
    <p:extLst>
      <p:ext uri="{BB962C8B-B14F-4D97-AF65-F5344CB8AC3E}">
        <p14:creationId xmlns:p14="http://schemas.microsoft.com/office/powerpoint/2010/main" val="81190680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Azure </a:t>
            </a:r>
            <a:r>
              <a:rPr lang="it-IT" dirty="0" err="1" smtClean="0"/>
              <a:t>IaaS</a:t>
            </a:r>
            <a:r>
              <a:rPr lang="it-IT" dirty="0" smtClean="0"/>
              <a:t> </a:t>
            </a:r>
            <a:r>
              <a:rPr lang="it-IT" dirty="0" err="1" smtClean="0"/>
              <a:t>Federation</a:t>
            </a:r>
            <a:endParaRPr lang="it-IT" dirty="0"/>
          </a:p>
        </p:txBody>
      </p:sp>
      <p:sp>
        <p:nvSpPr>
          <p:cNvPr id="9" name="Text Placeholder 8"/>
          <p:cNvSpPr>
            <a:spLocks noGrp="1"/>
          </p:cNvSpPr>
          <p:nvPr>
            <p:ph type="body" sz="quarter" idx="10"/>
          </p:nvPr>
        </p:nvSpPr>
        <p:spPr/>
        <p:txBody>
          <a:bodyPr/>
          <a:lstStyle/>
          <a:p>
            <a:endParaRPr lang="it-IT"/>
          </a:p>
        </p:txBody>
      </p:sp>
      <p:sp>
        <p:nvSpPr>
          <p:cNvPr id="4" name="Rectangle 2"/>
          <p:cNvSpPr>
            <a:spLocks noChangeArrowheads="1"/>
          </p:cNvSpPr>
          <p:nvPr/>
        </p:nvSpPr>
        <p:spPr bwMode="auto">
          <a:xfrm>
            <a:off x="3670508" y="-60133"/>
            <a:ext cx="188359" cy="382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36" tIns="46618" rIns="93236" bIns="46618" numCol="1" anchor="ctr" anchorCtr="0" compatLnSpc="1">
            <a:prstTxWarp prst="textNoShape">
              <a:avLst/>
            </a:prstTxWarp>
            <a:spAutoFit/>
          </a:bodyPr>
          <a:lstStyle/>
          <a:p>
            <a:endParaRPr lang="it-IT" sz="1836">
              <a:solidFill>
                <a:srgbClr val="FFFFFF"/>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1145" y="1462568"/>
            <a:ext cx="6214184" cy="5397296"/>
          </a:xfrm>
          <a:prstGeom prst="rect">
            <a:avLst/>
          </a:prstGeom>
        </p:spPr>
      </p:pic>
    </p:spTree>
    <p:extLst>
      <p:ext uri="{BB962C8B-B14F-4D97-AF65-F5344CB8AC3E}">
        <p14:creationId xmlns:p14="http://schemas.microsoft.com/office/powerpoint/2010/main" val="315477448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Azure </a:t>
            </a:r>
            <a:r>
              <a:rPr lang="it-IT" dirty="0" err="1" smtClean="0"/>
              <a:t>IaaS</a:t>
            </a:r>
            <a:r>
              <a:rPr lang="it-IT" dirty="0" smtClean="0"/>
              <a:t> DR </a:t>
            </a:r>
            <a:r>
              <a:rPr lang="it-IT" dirty="0" err="1" smtClean="0"/>
              <a:t>Federation</a:t>
            </a:r>
            <a:endParaRPr lang="it-IT" dirty="0"/>
          </a:p>
        </p:txBody>
      </p:sp>
      <p:sp>
        <p:nvSpPr>
          <p:cNvPr id="9" name="Text Placeholder 8"/>
          <p:cNvSpPr>
            <a:spLocks noGrp="1"/>
          </p:cNvSpPr>
          <p:nvPr>
            <p:ph type="body" sz="quarter" idx="10"/>
          </p:nvPr>
        </p:nvSpPr>
        <p:spPr/>
        <p:txBody>
          <a:bodyPr/>
          <a:lstStyle/>
          <a:p>
            <a:endParaRPr lang="it-IT"/>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4052" y="1454650"/>
            <a:ext cx="6248370" cy="5426988"/>
          </a:xfrm>
          <a:prstGeom prst="rect">
            <a:avLst/>
          </a:prstGeom>
        </p:spPr>
      </p:pic>
    </p:spTree>
    <p:extLst>
      <p:ext uri="{BB962C8B-B14F-4D97-AF65-F5344CB8AC3E}">
        <p14:creationId xmlns:p14="http://schemas.microsoft.com/office/powerpoint/2010/main" val="273096156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a:t>Overview of Microsoft SharePoint 2013 and Office 365 Hybrid </a:t>
            </a:r>
            <a:r>
              <a:rPr lang="en-US" sz="2800" b="1" dirty="0" smtClean="0"/>
              <a:t>Scenarios</a:t>
            </a:r>
            <a:endParaRPr lang="en-US" sz="2800" dirty="0"/>
          </a:p>
        </p:txBody>
      </p:sp>
      <p:sp>
        <p:nvSpPr>
          <p:cNvPr id="3" name="Text Placeholder 2"/>
          <p:cNvSpPr>
            <a:spLocks noGrp="1"/>
          </p:cNvSpPr>
          <p:nvPr>
            <p:ph type="body" sz="quarter" idx="14"/>
          </p:nvPr>
        </p:nvSpPr>
        <p:spPr>
          <a:xfrm>
            <a:off x="274638" y="4228783"/>
            <a:ext cx="6019799" cy="1554478"/>
          </a:xfrm>
        </p:spPr>
        <p:txBody>
          <a:bodyPr/>
          <a:lstStyle/>
          <a:p>
            <a:r>
              <a:rPr lang="en-US" dirty="0" smtClean="0"/>
              <a:t>Paolo Pialorsi – PiaSys.com</a:t>
            </a:r>
            <a:br>
              <a:rPr lang="en-US" dirty="0" smtClean="0"/>
            </a:br>
            <a:r>
              <a:rPr lang="en-US" dirty="0" smtClean="0"/>
              <a:t>paolo@pialorsi.com - @</a:t>
            </a:r>
            <a:r>
              <a:rPr lang="en-US" dirty="0" err="1" smtClean="0"/>
              <a:t>PaoloPia</a:t>
            </a:r>
            <a:endParaRPr lang="en-US" dirty="0"/>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OFC-B338</a:t>
            </a:r>
            <a:endParaRPr lang="en-US" dirty="0"/>
          </a:p>
        </p:txBody>
      </p:sp>
    </p:spTree>
    <p:extLst>
      <p:ext uri="{BB962C8B-B14F-4D97-AF65-F5344CB8AC3E}">
        <p14:creationId xmlns:p14="http://schemas.microsoft.com/office/powerpoint/2010/main" val="3002473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228850"/>
          </a:xfrm>
        </p:spPr>
        <p:txBody>
          <a:bodyPr/>
          <a:lstStyle/>
          <a:p>
            <a:r>
              <a:rPr lang="it-IT" dirty="0" smtClean="0"/>
              <a:t>One-way </a:t>
            </a:r>
            <a:r>
              <a:rPr lang="it-IT" dirty="0" err="1" smtClean="0"/>
              <a:t>outbound</a:t>
            </a:r>
            <a:endParaRPr lang="it-IT" dirty="0" smtClean="0"/>
          </a:p>
          <a:p>
            <a:pPr lvl="1"/>
            <a:r>
              <a:rPr lang="en-US" dirty="0" smtClean="0"/>
              <a:t>SharePoint Server 2013 Search services can query the SharePoint Online search index and return federated results to SharePoint Server 2013 Search.</a:t>
            </a:r>
            <a:endParaRPr lang="it-IT" dirty="0" smtClean="0"/>
          </a:p>
          <a:p>
            <a:r>
              <a:rPr lang="it-IT" dirty="0" smtClean="0"/>
              <a:t>One-way </a:t>
            </a:r>
            <a:r>
              <a:rPr lang="it-IT" dirty="0" err="1" smtClean="0"/>
              <a:t>inbound</a:t>
            </a:r>
            <a:endParaRPr lang="it-IT" dirty="0" smtClean="0"/>
          </a:p>
          <a:p>
            <a:pPr lvl="1"/>
            <a:r>
              <a:rPr lang="en-US" dirty="0" smtClean="0"/>
              <a:t>SharePoint Online Search services can query the SharePoint Server 2013 search index and return federated results to SharePoint Online Search.</a:t>
            </a:r>
            <a:endParaRPr lang="it-IT" dirty="0" smtClean="0"/>
          </a:p>
          <a:p>
            <a:r>
              <a:rPr lang="it-IT" dirty="0" err="1" smtClean="0"/>
              <a:t>Two</a:t>
            </a:r>
            <a:r>
              <a:rPr lang="it-IT" dirty="0" smtClean="0"/>
              <a:t>-way</a:t>
            </a:r>
          </a:p>
          <a:p>
            <a:pPr lvl="1"/>
            <a:r>
              <a:rPr lang="en-US" dirty="0" smtClean="0"/>
              <a:t>Both SharePoint Server 2013 and SharePoint Online Search services can query the search index in the other environment and return federated results.</a:t>
            </a:r>
            <a:endParaRPr lang="it-IT" dirty="0"/>
          </a:p>
        </p:txBody>
      </p:sp>
      <p:sp>
        <p:nvSpPr>
          <p:cNvPr id="2" name="Title 1"/>
          <p:cNvSpPr>
            <a:spLocks noGrp="1"/>
          </p:cNvSpPr>
          <p:nvPr>
            <p:ph type="title"/>
          </p:nvPr>
        </p:nvSpPr>
        <p:spPr/>
        <p:txBody>
          <a:bodyPr/>
          <a:lstStyle/>
          <a:p>
            <a:r>
              <a:rPr lang="it-IT" smtClean="0"/>
              <a:t>Available Topologies for Search</a:t>
            </a:r>
            <a:endParaRPr lang="it-IT" dirty="0"/>
          </a:p>
        </p:txBody>
      </p:sp>
    </p:spTree>
    <p:extLst>
      <p:ext uri="{BB962C8B-B14F-4D97-AF65-F5344CB8AC3E}">
        <p14:creationId xmlns:p14="http://schemas.microsoft.com/office/powerpoint/2010/main" val="18949501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One-Way Outbound Search</a:t>
            </a:r>
            <a:endParaRPr lang="it-IT" dirty="0"/>
          </a:p>
        </p:txBody>
      </p:sp>
    </p:spTree>
    <p:extLst>
      <p:ext uri="{BB962C8B-B14F-4D97-AF65-F5344CB8AC3E}">
        <p14:creationId xmlns:p14="http://schemas.microsoft.com/office/powerpoint/2010/main" val="415486426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lvl="0"/>
            <a:r>
              <a:rPr lang="it-IT" dirty="0" smtClean="0"/>
              <a:t>One-way </a:t>
            </a:r>
            <a:r>
              <a:rPr lang="it-IT" dirty="0" err="1" smtClean="0"/>
              <a:t>outbound</a:t>
            </a:r>
            <a:r>
              <a:rPr lang="it-IT" dirty="0" smtClean="0"/>
              <a:t> </a:t>
            </a:r>
            <a:r>
              <a:rPr lang="it-IT" dirty="0" err="1" smtClean="0"/>
              <a:t>topology</a:t>
            </a:r>
            <a:endParaRPr lang="it-IT" dirty="0"/>
          </a:p>
        </p:txBody>
      </p:sp>
      <p:sp>
        <p:nvSpPr>
          <p:cNvPr id="164" name="Rectangle 163"/>
          <p:cNvSpPr/>
          <p:nvPr/>
        </p:nvSpPr>
        <p:spPr bwMode="auto">
          <a:xfrm>
            <a:off x="7262713" y="1809275"/>
            <a:ext cx="3917060" cy="3270033"/>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65" name="Rectangle 164"/>
          <p:cNvSpPr/>
          <p:nvPr/>
        </p:nvSpPr>
        <p:spPr bwMode="auto">
          <a:xfrm>
            <a:off x="7471314" y="3035328"/>
            <a:ext cx="3399884" cy="1912296"/>
          </a:xfrm>
          <a:prstGeom prst="rect">
            <a:avLst/>
          </a:prstGeom>
          <a:solidFill>
            <a:srgbClr val="D2D2D2"/>
          </a:solidFill>
          <a:ln w="25400" cap="flat" cmpd="sng" algn="ctr">
            <a:solidFill>
              <a:srgbClr val="FFFFFF"/>
            </a:solid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66" name="Rectangle 165"/>
          <p:cNvSpPr/>
          <p:nvPr/>
        </p:nvSpPr>
        <p:spPr bwMode="auto">
          <a:xfrm>
            <a:off x="7694748" y="3447759"/>
            <a:ext cx="1417884" cy="1417884"/>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solidFill>
                <a:srgbClr val="FFFFFF"/>
              </a:solidFill>
              <a:ea typeface="Segoe UI" pitchFamily="34" charset="0"/>
              <a:cs typeface="Segoe UI" pitchFamily="34" charset="0"/>
            </a:endParaRPr>
          </a:p>
        </p:txBody>
      </p:sp>
      <p:sp>
        <p:nvSpPr>
          <p:cNvPr id="167" name="Rectangle 166"/>
          <p:cNvSpPr/>
          <p:nvPr/>
        </p:nvSpPr>
        <p:spPr>
          <a:xfrm>
            <a:off x="7694748" y="4588716"/>
            <a:ext cx="1282389" cy="276927"/>
          </a:xfrm>
          <a:prstGeom prst="rect">
            <a:avLst/>
          </a:prstGeom>
        </p:spPr>
        <p:txBody>
          <a:bodyPr wrap="none">
            <a:spAutoFit/>
          </a:bodyPr>
          <a:lstStyle/>
          <a:p>
            <a:pPr defTabSz="914363">
              <a:defRPr/>
            </a:pPr>
            <a:r>
              <a:rPr lang="en-US" sz="1200" kern="0" spc="-20" dirty="0" smtClean="0">
                <a:solidFill>
                  <a:srgbClr val="FFFFFF"/>
                </a:solidFill>
              </a:rPr>
              <a:t>Primary web app</a:t>
            </a:r>
          </a:p>
        </p:txBody>
      </p:sp>
      <p:grpSp>
        <p:nvGrpSpPr>
          <p:cNvPr id="168" name="Group 167"/>
          <p:cNvGrpSpPr/>
          <p:nvPr/>
        </p:nvGrpSpPr>
        <p:grpSpPr>
          <a:xfrm>
            <a:off x="7922809" y="3622444"/>
            <a:ext cx="899878" cy="698318"/>
            <a:chOff x="6351588" y="3963988"/>
            <a:chExt cx="900112" cy="698500"/>
          </a:xfrm>
        </p:grpSpPr>
        <p:grpSp>
          <p:nvGrpSpPr>
            <p:cNvPr id="169" name="Group 168"/>
            <p:cNvGrpSpPr/>
            <p:nvPr/>
          </p:nvGrpSpPr>
          <p:grpSpPr>
            <a:xfrm>
              <a:off x="6351588" y="3963988"/>
              <a:ext cx="900112" cy="698500"/>
              <a:chOff x="6351588" y="3963988"/>
              <a:chExt cx="900112" cy="698500"/>
            </a:xfrm>
          </p:grpSpPr>
          <p:sp>
            <p:nvSpPr>
              <p:cNvPr id="171" name="Freeform 5"/>
              <p:cNvSpPr>
                <a:spLocks noEditPoints="1"/>
              </p:cNvSpPr>
              <p:nvPr/>
            </p:nvSpPr>
            <p:spPr bwMode="auto">
              <a:xfrm>
                <a:off x="6351588" y="4078288"/>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172" name="Freeform 6"/>
              <p:cNvSpPr>
                <a:spLocks noEditPoints="1"/>
              </p:cNvSpPr>
              <p:nvPr/>
            </p:nvSpPr>
            <p:spPr bwMode="auto">
              <a:xfrm>
                <a:off x="6351588" y="3963988"/>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170" name="Freeform 7"/>
            <p:cNvSpPr>
              <a:spLocks/>
            </p:cNvSpPr>
            <p:nvPr/>
          </p:nvSpPr>
          <p:spPr bwMode="auto">
            <a:xfrm>
              <a:off x="6583363" y="4178301"/>
              <a:ext cx="436562" cy="381000"/>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FFB900"/>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173" name="Rectangle 172"/>
          <p:cNvSpPr/>
          <p:nvPr/>
        </p:nvSpPr>
        <p:spPr bwMode="auto">
          <a:xfrm>
            <a:off x="839327" y="1809275"/>
            <a:ext cx="3917060" cy="3270033"/>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74" name="Rectangle 173"/>
          <p:cNvSpPr/>
          <p:nvPr/>
        </p:nvSpPr>
        <p:spPr bwMode="auto">
          <a:xfrm>
            <a:off x="1097915" y="3035328"/>
            <a:ext cx="3399884" cy="1912296"/>
          </a:xfrm>
          <a:prstGeom prst="rect">
            <a:avLst/>
          </a:prstGeom>
          <a:solidFill>
            <a:srgbClr val="D2D2D2"/>
          </a:solidFill>
          <a:ln w="25400" cap="flat" cmpd="sng" algn="ctr">
            <a:solidFill>
              <a:srgbClr val="FFFFFF"/>
            </a:solid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5" name="Group 174"/>
          <p:cNvGrpSpPr/>
          <p:nvPr/>
        </p:nvGrpSpPr>
        <p:grpSpPr>
          <a:xfrm>
            <a:off x="1257101" y="3447759"/>
            <a:ext cx="3081511" cy="1417884"/>
            <a:chOff x="913184" y="3822712"/>
            <a:chExt cx="3082314" cy="1418253"/>
          </a:xfrm>
        </p:grpSpPr>
        <p:grpSp>
          <p:nvGrpSpPr>
            <p:cNvPr id="176" name="Group 175"/>
            <p:cNvGrpSpPr/>
            <p:nvPr/>
          </p:nvGrpSpPr>
          <p:grpSpPr>
            <a:xfrm>
              <a:off x="2577245" y="3822712"/>
              <a:ext cx="1418253" cy="1418253"/>
              <a:chOff x="2577245" y="3822712"/>
              <a:chExt cx="1418253" cy="1418253"/>
            </a:xfrm>
          </p:grpSpPr>
          <p:sp>
            <p:nvSpPr>
              <p:cNvPr id="184" name="Rectangle 183"/>
              <p:cNvSpPr/>
              <p:nvPr/>
            </p:nvSpPr>
            <p:spPr bwMode="auto">
              <a:xfrm>
                <a:off x="2577245" y="3822712"/>
                <a:ext cx="1418253" cy="1418253"/>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85" name="Group 184"/>
              <p:cNvGrpSpPr/>
              <p:nvPr/>
            </p:nvGrpSpPr>
            <p:grpSpPr>
              <a:xfrm>
                <a:off x="2836315" y="3997442"/>
                <a:ext cx="900112" cy="698500"/>
                <a:chOff x="6351588" y="3963988"/>
                <a:chExt cx="900112" cy="698500"/>
              </a:xfrm>
            </p:grpSpPr>
            <p:grpSp>
              <p:nvGrpSpPr>
                <p:cNvPr id="186" name="Group 185"/>
                <p:cNvGrpSpPr/>
                <p:nvPr/>
              </p:nvGrpSpPr>
              <p:grpSpPr>
                <a:xfrm>
                  <a:off x="6351588" y="3963988"/>
                  <a:ext cx="900112" cy="698500"/>
                  <a:chOff x="6351588" y="3963988"/>
                  <a:chExt cx="900112" cy="698500"/>
                </a:xfrm>
              </p:grpSpPr>
              <p:sp>
                <p:nvSpPr>
                  <p:cNvPr id="188" name="Freeform 5"/>
                  <p:cNvSpPr>
                    <a:spLocks noEditPoints="1"/>
                  </p:cNvSpPr>
                  <p:nvPr/>
                </p:nvSpPr>
                <p:spPr bwMode="auto">
                  <a:xfrm>
                    <a:off x="6351588" y="4078288"/>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189" name="Freeform 6"/>
                  <p:cNvSpPr>
                    <a:spLocks noEditPoints="1"/>
                  </p:cNvSpPr>
                  <p:nvPr/>
                </p:nvSpPr>
                <p:spPr bwMode="auto">
                  <a:xfrm>
                    <a:off x="6351588" y="3963988"/>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187" name="Freeform 7"/>
                <p:cNvSpPr>
                  <a:spLocks/>
                </p:cNvSpPr>
                <p:nvPr/>
              </p:nvSpPr>
              <p:spPr bwMode="auto">
                <a:xfrm>
                  <a:off x="6583363" y="4178301"/>
                  <a:ext cx="436562" cy="381000"/>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FFB900"/>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grpSp>
        <p:grpSp>
          <p:nvGrpSpPr>
            <p:cNvPr id="177" name="Group 176"/>
            <p:cNvGrpSpPr/>
            <p:nvPr/>
          </p:nvGrpSpPr>
          <p:grpSpPr>
            <a:xfrm>
              <a:off x="913184" y="3822712"/>
              <a:ext cx="1418253" cy="1418253"/>
              <a:chOff x="913184" y="3822712"/>
              <a:chExt cx="1418253" cy="1418253"/>
            </a:xfrm>
          </p:grpSpPr>
          <p:sp>
            <p:nvSpPr>
              <p:cNvPr id="178" name="Rectangle 177"/>
              <p:cNvSpPr/>
              <p:nvPr/>
            </p:nvSpPr>
            <p:spPr bwMode="auto">
              <a:xfrm>
                <a:off x="913184" y="3822712"/>
                <a:ext cx="1418253" cy="1418253"/>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9" name="Group 178"/>
              <p:cNvGrpSpPr/>
              <p:nvPr/>
            </p:nvGrpSpPr>
            <p:grpSpPr>
              <a:xfrm>
                <a:off x="1172254" y="3997442"/>
                <a:ext cx="900112" cy="698500"/>
                <a:chOff x="6351588" y="3963988"/>
                <a:chExt cx="900112" cy="698500"/>
              </a:xfrm>
            </p:grpSpPr>
            <p:grpSp>
              <p:nvGrpSpPr>
                <p:cNvPr id="180" name="Group 179"/>
                <p:cNvGrpSpPr/>
                <p:nvPr/>
              </p:nvGrpSpPr>
              <p:grpSpPr>
                <a:xfrm>
                  <a:off x="6351588" y="3963988"/>
                  <a:ext cx="900112" cy="698500"/>
                  <a:chOff x="6351588" y="3963988"/>
                  <a:chExt cx="900112" cy="698500"/>
                </a:xfrm>
              </p:grpSpPr>
              <p:sp>
                <p:nvSpPr>
                  <p:cNvPr id="182" name="Freeform 5"/>
                  <p:cNvSpPr>
                    <a:spLocks noEditPoints="1"/>
                  </p:cNvSpPr>
                  <p:nvPr/>
                </p:nvSpPr>
                <p:spPr bwMode="auto">
                  <a:xfrm>
                    <a:off x="6351588" y="4078288"/>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183" name="Freeform 6"/>
                  <p:cNvSpPr>
                    <a:spLocks noEditPoints="1"/>
                  </p:cNvSpPr>
                  <p:nvPr/>
                </p:nvSpPr>
                <p:spPr bwMode="auto">
                  <a:xfrm>
                    <a:off x="6351588" y="3963988"/>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181" name="Freeform 7"/>
                <p:cNvSpPr>
                  <a:spLocks/>
                </p:cNvSpPr>
                <p:nvPr/>
              </p:nvSpPr>
              <p:spPr bwMode="auto">
                <a:xfrm>
                  <a:off x="6583363" y="4178301"/>
                  <a:ext cx="436562" cy="381000"/>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0072C6">
                    <a:lumMod val="40000"/>
                    <a:lumOff val="60000"/>
                  </a:srgbClr>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grpSp>
      </p:grpSp>
      <p:sp>
        <p:nvSpPr>
          <p:cNvPr id="190" name="Rectangle 189"/>
          <p:cNvSpPr/>
          <p:nvPr/>
        </p:nvSpPr>
        <p:spPr>
          <a:xfrm>
            <a:off x="1182402" y="3111438"/>
            <a:ext cx="1565726" cy="307697"/>
          </a:xfrm>
          <a:prstGeom prst="rect">
            <a:avLst/>
          </a:prstGeom>
        </p:spPr>
        <p:txBody>
          <a:bodyPr wrap="none">
            <a:spAutoFit/>
          </a:bodyPr>
          <a:lstStyle/>
          <a:p>
            <a:pPr defTabSz="914363" fontAlgn="base">
              <a:spcBef>
                <a:spcPct val="0"/>
              </a:spcBef>
              <a:spcAft>
                <a:spcPct val="0"/>
              </a:spcAft>
            </a:pPr>
            <a:r>
              <a:rPr lang="en-US" sz="1400" kern="0" spc="-20" dirty="0">
                <a:solidFill>
                  <a:srgbClr val="000000"/>
                </a:solidFill>
                <a:cs typeface="Segoe UI" panose="020B0502040204020203" pitchFamily="34" charset="0"/>
              </a:rPr>
              <a:t>SharePoint Online</a:t>
            </a:r>
          </a:p>
        </p:txBody>
      </p:sp>
      <p:sp>
        <p:nvSpPr>
          <p:cNvPr id="191" name="TextBox 190"/>
          <p:cNvSpPr txBox="1"/>
          <p:nvPr/>
        </p:nvSpPr>
        <p:spPr>
          <a:xfrm>
            <a:off x="4905260" y="1472402"/>
            <a:ext cx="727894" cy="276927"/>
          </a:xfrm>
          <a:prstGeom prst="rect">
            <a:avLst/>
          </a:prstGeom>
          <a:noFill/>
        </p:spPr>
        <p:txBody>
          <a:bodyPr wrap="none" lIns="0" tIns="0" rIns="0" bIns="0" rtlCol="0">
            <a:spAutoFit/>
          </a:bodyPr>
          <a:lstStyle/>
          <a:p>
            <a:pPr defTabSz="914363"/>
            <a:r>
              <a:rPr lang="en-US" sz="1799" kern="0" spc="-20" dirty="0">
                <a:solidFill>
                  <a:srgbClr val="797A7D">
                    <a:lumMod val="50000"/>
                  </a:srgbClr>
                </a:solidFill>
                <a:latin typeface="Segoe UI Light" panose="020B0502040204020203" pitchFamily="34" charset="0"/>
                <a:cs typeface="Segoe UI Light" panose="020B0502040204020203" pitchFamily="34" charset="0"/>
              </a:rPr>
              <a:t>Internet</a:t>
            </a:r>
          </a:p>
        </p:txBody>
      </p:sp>
      <p:sp>
        <p:nvSpPr>
          <p:cNvPr id="192" name="TextBox 191"/>
          <p:cNvSpPr txBox="1"/>
          <p:nvPr/>
        </p:nvSpPr>
        <p:spPr>
          <a:xfrm>
            <a:off x="877416" y="1472401"/>
            <a:ext cx="2005476" cy="276927"/>
          </a:xfrm>
          <a:prstGeom prst="rect">
            <a:avLst/>
          </a:prstGeom>
          <a:noFill/>
        </p:spPr>
        <p:txBody>
          <a:bodyPr wrap="none" lIns="0" tIns="0" rIns="0" bIns="0" rtlCol="0">
            <a:spAutoFit/>
          </a:bodyPr>
          <a:lstStyle/>
          <a:p>
            <a:pPr defTabSz="914363"/>
            <a:r>
              <a:rPr lang="en-US" sz="1799" kern="0" spc="-20" dirty="0">
                <a:solidFill>
                  <a:srgbClr val="797A7D">
                    <a:lumMod val="50000"/>
                  </a:srgbClr>
                </a:solidFill>
                <a:latin typeface="Segoe UI Light" panose="020B0502040204020203" pitchFamily="34" charset="0"/>
                <a:cs typeface="Segoe UI Light" panose="020B0502040204020203" pitchFamily="34" charset="0"/>
              </a:rPr>
              <a:t>Microsoft data center</a:t>
            </a:r>
          </a:p>
        </p:txBody>
      </p:sp>
      <p:sp>
        <p:nvSpPr>
          <p:cNvPr id="193" name="TextBox 192"/>
          <p:cNvSpPr txBox="1"/>
          <p:nvPr/>
        </p:nvSpPr>
        <p:spPr>
          <a:xfrm>
            <a:off x="7281005" y="1479296"/>
            <a:ext cx="724689" cy="276927"/>
          </a:xfrm>
          <a:prstGeom prst="rect">
            <a:avLst/>
          </a:prstGeom>
          <a:noFill/>
        </p:spPr>
        <p:txBody>
          <a:bodyPr wrap="none" lIns="0" tIns="0" rIns="0" bIns="0" rtlCol="0">
            <a:spAutoFit/>
          </a:bodyPr>
          <a:lstStyle/>
          <a:p>
            <a:pPr defTabSz="914363"/>
            <a:r>
              <a:rPr lang="en-US" sz="1799" kern="0" spc="-20" dirty="0">
                <a:solidFill>
                  <a:srgbClr val="797A7D">
                    <a:lumMod val="50000"/>
                  </a:srgbClr>
                </a:solidFill>
                <a:latin typeface="Segoe UI Light" panose="020B0502040204020203" pitchFamily="34" charset="0"/>
                <a:cs typeface="Segoe UI Light" panose="020B0502040204020203" pitchFamily="34" charset="0"/>
              </a:rPr>
              <a:t>Intranet</a:t>
            </a:r>
          </a:p>
        </p:txBody>
      </p:sp>
      <p:sp>
        <p:nvSpPr>
          <p:cNvPr id="195" name="Rectangle 194"/>
          <p:cNvSpPr/>
          <p:nvPr/>
        </p:nvSpPr>
        <p:spPr>
          <a:xfrm>
            <a:off x="1257101" y="4401478"/>
            <a:ext cx="1373446" cy="461545"/>
          </a:xfrm>
          <a:prstGeom prst="rect">
            <a:avLst/>
          </a:prstGeom>
        </p:spPr>
        <p:txBody>
          <a:bodyPr wrap="square">
            <a:spAutoFit/>
          </a:bodyPr>
          <a:lstStyle/>
          <a:p>
            <a:pPr defTabSz="914363" fontAlgn="base">
              <a:spcBef>
                <a:spcPct val="0"/>
              </a:spcBef>
              <a:spcAft>
                <a:spcPct val="0"/>
              </a:spcAft>
              <a:defRPr/>
            </a:pPr>
            <a:r>
              <a:rPr lang="en-US" sz="1200" kern="0" spc="-20" dirty="0" smtClean="0">
                <a:solidFill>
                  <a:srgbClr val="FFFFFF"/>
                </a:solidFill>
              </a:rPr>
              <a:t>Local search </a:t>
            </a:r>
            <a:br>
              <a:rPr lang="en-US" sz="1200" kern="0" spc="-20" dirty="0" smtClean="0">
                <a:solidFill>
                  <a:srgbClr val="FFFFFF"/>
                </a:solidFill>
              </a:rPr>
            </a:br>
            <a:r>
              <a:rPr lang="en-US" sz="1200" kern="0" spc="-20" dirty="0" smtClean="0">
                <a:solidFill>
                  <a:srgbClr val="FFFFFF"/>
                </a:solidFill>
              </a:rPr>
              <a:t>results only</a:t>
            </a:r>
          </a:p>
        </p:txBody>
      </p:sp>
      <p:sp>
        <p:nvSpPr>
          <p:cNvPr id="196" name="Rectangle 195"/>
          <p:cNvSpPr/>
          <p:nvPr/>
        </p:nvSpPr>
        <p:spPr>
          <a:xfrm>
            <a:off x="2920729" y="4588716"/>
            <a:ext cx="1090079" cy="276927"/>
          </a:xfrm>
          <a:prstGeom prst="rect">
            <a:avLst/>
          </a:prstGeom>
        </p:spPr>
        <p:txBody>
          <a:bodyPr wrap="none">
            <a:spAutoFit/>
          </a:bodyPr>
          <a:lstStyle/>
          <a:p>
            <a:pPr defTabSz="914363">
              <a:defRPr/>
            </a:pPr>
            <a:r>
              <a:rPr lang="en-US" sz="1200" kern="0" spc="-20" dirty="0" smtClean="0">
                <a:solidFill>
                  <a:srgbClr val="FFFFFF"/>
                </a:solidFill>
              </a:rPr>
              <a:t>Site collection</a:t>
            </a:r>
          </a:p>
        </p:txBody>
      </p:sp>
      <p:sp>
        <p:nvSpPr>
          <p:cNvPr id="197" name="Rectangle 196"/>
          <p:cNvSpPr/>
          <p:nvPr/>
        </p:nvSpPr>
        <p:spPr>
          <a:xfrm>
            <a:off x="1097915" y="1889952"/>
            <a:ext cx="2287486" cy="307777"/>
          </a:xfrm>
          <a:prstGeom prst="rect">
            <a:avLst/>
          </a:prstGeom>
        </p:spPr>
        <p:txBody>
          <a:bodyPr wrap="none">
            <a:spAutoFit/>
          </a:bodyPr>
          <a:lstStyle/>
          <a:p>
            <a:pPr defTabSz="914363">
              <a:defRPr/>
            </a:pPr>
            <a:r>
              <a:rPr lang="en-US" sz="1400" kern="0" spc="-20" dirty="0" smtClean="0">
                <a:solidFill>
                  <a:srgbClr val="000000"/>
                </a:solidFill>
              </a:rPr>
              <a:t>Microsoft Office 365 tenant</a:t>
            </a:r>
          </a:p>
        </p:txBody>
      </p:sp>
      <p:sp>
        <p:nvSpPr>
          <p:cNvPr id="198" name="Rectangle 197"/>
          <p:cNvSpPr/>
          <p:nvPr/>
        </p:nvSpPr>
        <p:spPr>
          <a:xfrm>
            <a:off x="7613830" y="3102467"/>
            <a:ext cx="1016360" cy="307697"/>
          </a:xfrm>
          <a:prstGeom prst="rect">
            <a:avLst/>
          </a:prstGeom>
        </p:spPr>
        <p:txBody>
          <a:bodyPr wrap="none">
            <a:spAutoFit/>
          </a:bodyPr>
          <a:lstStyle/>
          <a:p>
            <a:pPr defTabSz="914363"/>
            <a:r>
              <a:rPr lang="en-US" sz="1400" kern="0" spc="-20" dirty="0">
                <a:solidFill>
                  <a:srgbClr val="000000"/>
                </a:solidFill>
                <a:cs typeface="Segoe UI" panose="020B0502040204020203" pitchFamily="34" charset="0"/>
              </a:rPr>
              <a:t>SharePoint</a:t>
            </a:r>
          </a:p>
        </p:txBody>
      </p:sp>
      <p:sp>
        <p:nvSpPr>
          <p:cNvPr id="199" name="Rectangle 198"/>
          <p:cNvSpPr/>
          <p:nvPr/>
        </p:nvSpPr>
        <p:spPr>
          <a:xfrm>
            <a:off x="1097915" y="5085256"/>
            <a:ext cx="3815738" cy="523220"/>
          </a:xfrm>
          <a:prstGeom prst="rect">
            <a:avLst/>
          </a:prstGeom>
        </p:spPr>
        <p:txBody>
          <a:bodyPr wrap="square">
            <a:spAutoFit/>
          </a:bodyPr>
          <a:lstStyle/>
          <a:p>
            <a:pPr defTabSz="914363">
              <a:defRPr/>
            </a:pPr>
            <a:r>
              <a:rPr lang="en-US" sz="1400" kern="0" spc="-20" dirty="0" smtClean="0">
                <a:solidFill>
                  <a:srgbClr val="000000"/>
                </a:solidFill>
              </a:rPr>
              <a:t>SharePoint Online </a:t>
            </a:r>
            <a:r>
              <a:rPr lang="en-US" sz="1400" kern="0" spc="-20" dirty="0" smtClean="0">
                <a:solidFill>
                  <a:srgbClr val="C00000"/>
                </a:solidFill>
              </a:rPr>
              <a:t>cannot query</a:t>
            </a:r>
            <a:r>
              <a:rPr lang="en-US" sz="1400" kern="0" spc="-20" dirty="0" smtClean="0">
                <a:solidFill>
                  <a:srgbClr val="000000"/>
                </a:solidFill>
              </a:rPr>
              <a:t/>
            </a:r>
            <a:br>
              <a:rPr lang="en-US" sz="1400" kern="0" spc="-20" dirty="0" smtClean="0">
                <a:solidFill>
                  <a:srgbClr val="000000"/>
                </a:solidFill>
              </a:rPr>
            </a:br>
            <a:r>
              <a:rPr lang="en-US" sz="1400" kern="0" spc="-20" dirty="0" smtClean="0">
                <a:solidFill>
                  <a:srgbClr val="000000"/>
                </a:solidFill>
              </a:rPr>
              <a:t>SharePoint Server</a:t>
            </a:r>
          </a:p>
        </p:txBody>
      </p:sp>
      <p:sp>
        <p:nvSpPr>
          <p:cNvPr id="200" name="Rectangle 199"/>
          <p:cNvSpPr/>
          <p:nvPr/>
        </p:nvSpPr>
        <p:spPr>
          <a:xfrm>
            <a:off x="7471314" y="2194823"/>
            <a:ext cx="3682806" cy="753857"/>
          </a:xfrm>
          <a:prstGeom prst="rect">
            <a:avLst/>
          </a:prstGeom>
        </p:spPr>
        <p:txBody>
          <a:bodyPr wrap="square">
            <a:spAutoFit/>
          </a:bodyPr>
          <a:lstStyle/>
          <a:p>
            <a:pPr marL="139700" indent="-158750" defTabSz="914363">
              <a:spcAft>
                <a:spcPts val="600"/>
              </a:spcAft>
              <a:buFont typeface="Arial" panose="020B0604020202020204" pitchFamily="34" charset="0"/>
              <a:buChar char="•"/>
              <a:defRPr/>
            </a:pPr>
            <a:r>
              <a:rPr lang="en-US" sz="1100" kern="0" spc="-40" dirty="0" smtClean="0">
                <a:solidFill>
                  <a:srgbClr val="000000"/>
                </a:solidFill>
              </a:rPr>
              <a:t>Search: One-way outbound</a:t>
            </a:r>
          </a:p>
          <a:p>
            <a:pPr marL="139700" indent="-158750" defTabSz="914363">
              <a:spcAft>
                <a:spcPts val="600"/>
              </a:spcAft>
              <a:buFont typeface="Arial" panose="020B0604020202020204" pitchFamily="34" charset="0"/>
              <a:buChar char="•"/>
              <a:defRPr/>
            </a:pPr>
            <a:r>
              <a:rPr lang="en-US" sz="1100" kern="0" spc="-40" dirty="0" smtClean="0">
                <a:solidFill>
                  <a:srgbClr val="000000"/>
                </a:solidFill>
              </a:rPr>
              <a:t>Business Connectivity Services: Not supported</a:t>
            </a:r>
          </a:p>
          <a:p>
            <a:pPr marL="139700" indent="-158750" defTabSz="914363">
              <a:spcAft>
                <a:spcPts val="600"/>
              </a:spcAft>
              <a:buFont typeface="Arial" panose="020B0604020202020204" pitchFamily="34" charset="0"/>
              <a:buChar char="•"/>
              <a:defRPr/>
            </a:pPr>
            <a:r>
              <a:rPr lang="en-US" sz="1100" kern="0" spc="-40" dirty="0" smtClean="0">
                <a:solidFill>
                  <a:srgbClr val="000000"/>
                </a:solidFill>
              </a:rPr>
              <a:t>Duet Enterprise for SharePoint and SAP: Not supported</a:t>
            </a:r>
          </a:p>
        </p:txBody>
      </p:sp>
      <p:sp>
        <p:nvSpPr>
          <p:cNvPr id="201" name="Rectangle 200"/>
          <p:cNvSpPr/>
          <p:nvPr/>
        </p:nvSpPr>
        <p:spPr>
          <a:xfrm>
            <a:off x="7471314" y="1889952"/>
            <a:ext cx="1966373" cy="307697"/>
          </a:xfrm>
          <a:prstGeom prst="rect">
            <a:avLst/>
          </a:prstGeom>
        </p:spPr>
        <p:txBody>
          <a:bodyPr wrap="none">
            <a:spAutoFit/>
          </a:bodyPr>
          <a:lstStyle/>
          <a:p>
            <a:pPr defTabSz="914363">
              <a:defRPr/>
            </a:pPr>
            <a:r>
              <a:rPr lang="en-US" sz="1400" kern="0" spc="-20" dirty="0" smtClean="0">
                <a:solidFill>
                  <a:srgbClr val="000000"/>
                </a:solidFill>
              </a:rPr>
              <a:t>SharePoint Server 2013</a:t>
            </a:r>
          </a:p>
        </p:txBody>
      </p:sp>
      <p:sp>
        <p:nvSpPr>
          <p:cNvPr id="202" name="Rectangle 201"/>
          <p:cNvSpPr/>
          <p:nvPr/>
        </p:nvSpPr>
        <p:spPr>
          <a:xfrm>
            <a:off x="7471312" y="5085256"/>
            <a:ext cx="3699791" cy="307777"/>
          </a:xfrm>
          <a:prstGeom prst="rect">
            <a:avLst/>
          </a:prstGeom>
        </p:spPr>
        <p:txBody>
          <a:bodyPr wrap="square">
            <a:spAutoFit/>
          </a:bodyPr>
          <a:lstStyle/>
          <a:p>
            <a:pPr defTabSz="914363">
              <a:defRPr/>
            </a:pPr>
            <a:r>
              <a:rPr lang="en-US" sz="1400" kern="0" spc="-70" dirty="0" smtClean="0">
                <a:solidFill>
                  <a:srgbClr val="000000"/>
                </a:solidFill>
              </a:rPr>
              <a:t>SharePoint Server </a:t>
            </a:r>
            <a:r>
              <a:rPr lang="en-US" sz="1400" kern="0" spc="-70" dirty="0" smtClean="0">
                <a:solidFill>
                  <a:srgbClr val="00B050"/>
                </a:solidFill>
              </a:rPr>
              <a:t>can query</a:t>
            </a:r>
            <a:r>
              <a:rPr lang="en-US" sz="1400" kern="0" spc="-70" dirty="0" smtClean="0">
                <a:solidFill>
                  <a:srgbClr val="000000"/>
                </a:solidFill>
              </a:rPr>
              <a:t> SharePoint Online</a:t>
            </a:r>
          </a:p>
        </p:txBody>
      </p:sp>
      <p:grpSp>
        <p:nvGrpSpPr>
          <p:cNvPr id="203" name="Group 202"/>
          <p:cNvGrpSpPr/>
          <p:nvPr/>
        </p:nvGrpSpPr>
        <p:grpSpPr>
          <a:xfrm>
            <a:off x="9358375" y="3447759"/>
            <a:ext cx="1417884" cy="1417884"/>
            <a:chOff x="9733824" y="3822712"/>
            <a:chExt cx="1418253" cy="1418253"/>
          </a:xfrm>
        </p:grpSpPr>
        <p:sp>
          <p:nvSpPr>
            <p:cNvPr id="204" name="Rectangle 203"/>
            <p:cNvSpPr/>
            <p:nvPr/>
          </p:nvSpPr>
          <p:spPr bwMode="auto">
            <a:xfrm>
              <a:off x="9733824" y="3822712"/>
              <a:ext cx="1418253" cy="1418253"/>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solidFill>
                  <a:srgbClr val="FFFFFF"/>
                </a:solidFill>
                <a:ea typeface="Segoe UI" pitchFamily="34" charset="0"/>
                <a:cs typeface="Segoe UI" pitchFamily="34" charset="0"/>
              </a:endParaRPr>
            </a:p>
          </p:txBody>
        </p:sp>
        <p:sp>
          <p:nvSpPr>
            <p:cNvPr id="205" name="Rectangle 204"/>
            <p:cNvSpPr/>
            <p:nvPr/>
          </p:nvSpPr>
          <p:spPr bwMode="auto">
            <a:xfrm>
              <a:off x="9979805" y="4147273"/>
              <a:ext cx="840881" cy="529390"/>
            </a:xfrm>
            <a:prstGeom prst="rect">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6" name="Rectangle 205"/>
            <p:cNvSpPr/>
            <p:nvPr/>
          </p:nvSpPr>
          <p:spPr>
            <a:xfrm>
              <a:off x="9733824" y="4776680"/>
              <a:ext cx="1406713" cy="461665"/>
            </a:xfrm>
            <a:prstGeom prst="rect">
              <a:avLst/>
            </a:prstGeom>
          </p:spPr>
          <p:txBody>
            <a:bodyPr wrap="square">
              <a:spAutoFit/>
            </a:bodyPr>
            <a:lstStyle/>
            <a:p>
              <a:pPr defTabSz="914363">
                <a:defRPr/>
              </a:pPr>
              <a:r>
                <a:rPr lang="en-US" sz="1200" kern="0" spc="-20" dirty="0" smtClean="0">
                  <a:solidFill>
                    <a:srgbClr val="FFFFFF"/>
                  </a:solidFill>
                </a:rPr>
                <a:t>Federated search </a:t>
              </a:r>
              <a:br>
                <a:rPr lang="en-US" sz="1200" kern="0" spc="-20" dirty="0" smtClean="0">
                  <a:solidFill>
                    <a:srgbClr val="FFFFFF"/>
                  </a:solidFill>
                </a:rPr>
              </a:br>
              <a:r>
                <a:rPr lang="en-US" sz="1200" kern="0" spc="-20" dirty="0" smtClean="0">
                  <a:solidFill>
                    <a:srgbClr val="FFFFFF"/>
                  </a:solidFill>
                </a:rPr>
                <a:t>results</a:t>
              </a:r>
            </a:p>
          </p:txBody>
        </p:sp>
      </p:grpSp>
      <p:grpSp>
        <p:nvGrpSpPr>
          <p:cNvPr id="207" name="Group 206"/>
          <p:cNvGrpSpPr/>
          <p:nvPr/>
        </p:nvGrpSpPr>
        <p:grpSpPr>
          <a:xfrm>
            <a:off x="9572175" y="3622444"/>
            <a:ext cx="899878" cy="698318"/>
            <a:chOff x="6351588" y="3963988"/>
            <a:chExt cx="900112" cy="698500"/>
          </a:xfrm>
        </p:grpSpPr>
        <p:grpSp>
          <p:nvGrpSpPr>
            <p:cNvPr id="208" name="Group 207"/>
            <p:cNvGrpSpPr/>
            <p:nvPr/>
          </p:nvGrpSpPr>
          <p:grpSpPr>
            <a:xfrm>
              <a:off x="6351588" y="3963988"/>
              <a:ext cx="900112" cy="698500"/>
              <a:chOff x="6351588" y="3963988"/>
              <a:chExt cx="900112" cy="698500"/>
            </a:xfrm>
          </p:grpSpPr>
          <p:sp>
            <p:nvSpPr>
              <p:cNvPr id="210" name="Freeform 5"/>
              <p:cNvSpPr>
                <a:spLocks noEditPoints="1"/>
              </p:cNvSpPr>
              <p:nvPr/>
            </p:nvSpPr>
            <p:spPr bwMode="auto">
              <a:xfrm>
                <a:off x="6351588" y="4078288"/>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211" name="Freeform 6"/>
              <p:cNvSpPr>
                <a:spLocks noEditPoints="1"/>
              </p:cNvSpPr>
              <p:nvPr/>
            </p:nvSpPr>
            <p:spPr bwMode="auto">
              <a:xfrm>
                <a:off x="6351588" y="3963988"/>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209" name="Freeform 7"/>
            <p:cNvSpPr>
              <a:spLocks/>
            </p:cNvSpPr>
            <p:nvPr/>
          </p:nvSpPr>
          <p:spPr bwMode="auto">
            <a:xfrm>
              <a:off x="6583363" y="4178301"/>
              <a:ext cx="436562" cy="381000"/>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FFFFFF"/>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212" name="Rectangle 211"/>
          <p:cNvSpPr/>
          <p:nvPr/>
        </p:nvSpPr>
        <p:spPr>
          <a:xfrm>
            <a:off x="4794686" y="2795207"/>
            <a:ext cx="2443396" cy="276927"/>
          </a:xfrm>
          <a:prstGeom prst="rect">
            <a:avLst/>
          </a:prstGeom>
        </p:spPr>
        <p:txBody>
          <a:bodyPr wrap="square">
            <a:spAutoFit/>
          </a:bodyPr>
          <a:lstStyle/>
          <a:p>
            <a:pPr algn="ctr" defTabSz="914363"/>
            <a:r>
              <a:rPr lang="en-US" sz="1200" kern="0" spc="-20" dirty="0">
                <a:solidFill>
                  <a:srgbClr val="797A7D">
                    <a:lumMod val="50000"/>
                  </a:srgbClr>
                </a:solidFill>
                <a:latin typeface="Segoe UI Light" panose="020B0502040204020203" pitchFamily="34" charset="0"/>
                <a:cs typeface="Segoe UI Light" panose="020B0502040204020203" pitchFamily="34" charset="0"/>
              </a:rPr>
              <a:t>Outbound</a:t>
            </a:r>
          </a:p>
        </p:txBody>
      </p:sp>
      <p:sp>
        <p:nvSpPr>
          <p:cNvPr id="213" name="Rectangle 212"/>
          <p:cNvSpPr/>
          <p:nvPr/>
        </p:nvSpPr>
        <p:spPr>
          <a:xfrm>
            <a:off x="4794686" y="4330541"/>
            <a:ext cx="2443396" cy="276927"/>
          </a:xfrm>
          <a:prstGeom prst="rect">
            <a:avLst/>
          </a:prstGeom>
        </p:spPr>
        <p:txBody>
          <a:bodyPr wrap="square">
            <a:spAutoFit/>
          </a:bodyPr>
          <a:lstStyle/>
          <a:p>
            <a:pPr algn="ctr" defTabSz="914363"/>
            <a:r>
              <a:rPr lang="en-US" sz="1200" kern="0" spc="-20" dirty="0">
                <a:solidFill>
                  <a:srgbClr val="797A7D">
                    <a:lumMod val="50000"/>
                  </a:srgbClr>
                </a:solidFill>
                <a:latin typeface="Segoe UI Light" panose="020B0502040204020203" pitchFamily="34" charset="0"/>
                <a:cs typeface="Segoe UI Light" panose="020B0502040204020203" pitchFamily="34" charset="0"/>
              </a:rPr>
              <a:t>Inbound</a:t>
            </a:r>
          </a:p>
        </p:txBody>
      </p:sp>
      <p:grpSp>
        <p:nvGrpSpPr>
          <p:cNvPr id="214" name="Group 213"/>
          <p:cNvGrpSpPr/>
          <p:nvPr/>
        </p:nvGrpSpPr>
        <p:grpSpPr>
          <a:xfrm>
            <a:off x="4913653" y="3285221"/>
            <a:ext cx="2207363" cy="1525955"/>
            <a:chOff x="4914933" y="3153868"/>
            <a:chExt cx="2207938" cy="1526352"/>
          </a:xfrm>
        </p:grpSpPr>
        <p:cxnSp>
          <p:nvCxnSpPr>
            <p:cNvPr id="215" name="Straight Arrow Connector 214"/>
            <p:cNvCxnSpPr/>
            <p:nvPr/>
          </p:nvCxnSpPr>
          <p:spPr>
            <a:xfrm flipH="1">
              <a:off x="4914933" y="3153868"/>
              <a:ext cx="2207938" cy="0"/>
            </a:xfrm>
            <a:prstGeom prst="straightConnector1">
              <a:avLst/>
            </a:prstGeom>
            <a:noFill/>
            <a:ln w="76200" cap="flat" cmpd="sng" algn="ctr">
              <a:solidFill>
                <a:srgbClr val="00B050"/>
              </a:solidFill>
              <a:prstDash val="solid"/>
              <a:headEnd type="none"/>
              <a:tailEnd type="triangle"/>
            </a:ln>
            <a:effectLst/>
          </p:spPr>
        </p:cxnSp>
        <p:cxnSp>
          <p:nvCxnSpPr>
            <p:cNvPr id="216" name="Straight Arrow Connector 215"/>
            <p:cNvCxnSpPr/>
            <p:nvPr/>
          </p:nvCxnSpPr>
          <p:spPr>
            <a:xfrm flipH="1">
              <a:off x="4914933" y="4680220"/>
              <a:ext cx="2207938" cy="0"/>
            </a:xfrm>
            <a:prstGeom prst="straightConnector1">
              <a:avLst/>
            </a:prstGeom>
            <a:noFill/>
            <a:ln w="76200" cap="flat" cmpd="sng" algn="ctr">
              <a:solidFill>
                <a:srgbClr val="FFFFFF">
                  <a:lumMod val="65000"/>
                </a:srgbClr>
              </a:solidFill>
              <a:prstDash val="solid"/>
              <a:headEnd type="triangle"/>
              <a:tailEnd type="none"/>
            </a:ln>
            <a:effectLst/>
          </p:spPr>
        </p:cxnSp>
      </p:grpSp>
      <p:sp>
        <p:nvSpPr>
          <p:cNvPr id="217" name="Rectangle 216"/>
          <p:cNvSpPr/>
          <p:nvPr/>
        </p:nvSpPr>
        <p:spPr bwMode="auto">
          <a:xfrm>
            <a:off x="838877" y="5644768"/>
            <a:ext cx="10356917" cy="804822"/>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16" tIns="91416" rIns="91416" bIns="91416" numCol="1" spcCol="0" rtlCol="0" fromWordArt="0" anchor="ctr" anchorCtr="0" forceAA="0" compatLnSpc="1">
            <a:prstTxWarp prst="textNoShape">
              <a:avLst/>
            </a:prstTxWarp>
            <a:noAutofit/>
          </a:bodyPr>
          <a:lstStyle/>
          <a:p>
            <a:pPr marL="914126" lvl="1" defTabSz="914363">
              <a:lnSpc>
                <a:spcPct val="150000"/>
              </a:lnSpc>
              <a:buSzPct val="80000"/>
              <a:defRPr/>
            </a:pPr>
            <a:r>
              <a:rPr lang="en-US" sz="1400" kern="0" spc="-20" dirty="0" smtClean="0">
                <a:solidFill>
                  <a:srgbClr val="FFFFFF"/>
                </a:solidFill>
                <a:cs typeface="Segoe UI" panose="020B0502040204020203" pitchFamily="34" charset="0"/>
              </a:rPr>
              <a:t>On-premises SharePoint Server 2013 Enterprise Search portal:</a:t>
            </a:r>
            <a:r>
              <a:rPr lang="en-US" sz="1400" kern="0" spc="-20" dirty="0" smtClean="0">
                <a:solidFill>
                  <a:srgbClr val="FFFFFF"/>
                </a:solidFill>
                <a:latin typeface="Segoe UI Light" panose="020B0502040204020203" pitchFamily="34" charset="0"/>
                <a:cs typeface="Segoe UI Light" panose="020B0502040204020203" pitchFamily="34" charset="0"/>
              </a:rPr>
              <a:t> Local and remote search results are available</a:t>
            </a:r>
          </a:p>
          <a:p>
            <a:pPr marL="914126" lvl="1" defTabSz="914363">
              <a:lnSpc>
                <a:spcPct val="150000"/>
              </a:lnSpc>
              <a:buSzPct val="80000"/>
              <a:defRPr/>
            </a:pPr>
            <a:r>
              <a:rPr lang="en-US" sz="1400" kern="0" spc="-20" dirty="0" smtClean="0">
                <a:solidFill>
                  <a:srgbClr val="FFFFFF"/>
                </a:solidFill>
                <a:cs typeface="Segoe UI" panose="020B0502040204020203" pitchFamily="34" charset="0"/>
              </a:rPr>
              <a:t>SharePoint Online search portal: </a:t>
            </a:r>
            <a:r>
              <a:rPr lang="en-US" sz="1400" kern="0" spc="-20" dirty="0" smtClean="0">
                <a:solidFill>
                  <a:srgbClr val="FFFFFF"/>
                </a:solidFill>
                <a:latin typeface="Segoe UI Light" panose="020B0502040204020203" pitchFamily="34" charset="0"/>
                <a:cs typeface="Segoe UI Light" panose="020B0502040204020203" pitchFamily="34" charset="0"/>
              </a:rPr>
              <a:t>Local search results are available</a:t>
            </a:r>
          </a:p>
        </p:txBody>
      </p:sp>
      <p:cxnSp>
        <p:nvCxnSpPr>
          <p:cNvPr id="218" name="Straight Connector 217"/>
          <p:cNvCxnSpPr/>
          <p:nvPr/>
        </p:nvCxnSpPr>
        <p:spPr>
          <a:xfrm>
            <a:off x="4797309" y="1477192"/>
            <a:ext cx="0" cy="3850784"/>
          </a:xfrm>
          <a:prstGeom prst="line">
            <a:avLst/>
          </a:prstGeom>
          <a:noFill/>
          <a:ln w="9525" cap="flat" cmpd="sng" algn="ctr">
            <a:solidFill>
              <a:srgbClr val="797A7D"/>
            </a:solidFill>
            <a:prstDash val="dash"/>
            <a:headEnd type="none"/>
            <a:tailEnd type="none"/>
          </a:ln>
          <a:effectLst/>
        </p:spPr>
      </p:cxnSp>
      <p:cxnSp>
        <p:nvCxnSpPr>
          <p:cNvPr id="219" name="Straight Connector 218"/>
          <p:cNvCxnSpPr/>
          <p:nvPr/>
        </p:nvCxnSpPr>
        <p:spPr>
          <a:xfrm>
            <a:off x="7233000" y="1477192"/>
            <a:ext cx="0" cy="3850784"/>
          </a:xfrm>
          <a:prstGeom prst="line">
            <a:avLst/>
          </a:prstGeom>
          <a:noFill/>
          <a:ln w="9525" cap="flat" cmpd="sng" algn="ctr">
            <a:solidFill>
              <a:srgbClr val="797A7D"/>
            </a:solidFill>
            <a:prstDash val="dash"/>
            <a:headEnd type="none"/>
            <a:tailEnd type="none"/>
          </a:ln>
          <a:effectLst/>
        </p:spPr>
      </p:cxnSp>
      <p:grpSp>
        <p:nvGrpSpPr>
          <p:cNvPr id="220" name="Group 219"/>
          <p:cNvGrpSpPr/>
          <p:nvPr/>
        </p:nvGrpSpPr>
        <p:grpSpPr>
          <a:xfrm rot="2700000">
            <a:off x="5728653" y="4520660"/>
            <a:ext cx="575462" cy="575464"/>
            <a:chOff x="4806176" y="4923263"/>
            <a:chExt cx="635619" cy="635619"/>
          </a:xfrm>
          <a:solidFill>
            <a:srgbClr val="EB3C00"/>
          </a:solidFill>
        </p:grpSpPr>
        <p:sp>
          <p:nvSpPr>
            <p:cNvPr id="221" name="Rectangle 220"/>
            <p:cNvSpPr/>
            <p:nvPr/>
          </p:nvSpPr>
          <p:spPr bwMode="auto">
            <a:xfrm>
              <a:off x="4806176" y="5168590"/>
              <a:ext cx="635619" cy="144966"/>
            </a:xfrm>
            <a:prstGeom prst="rect">
              <a:avLst/>
            </a:prstGeom>
            <a:grp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2" name="Rectangle 221"/>
            <p:cNvSpPr/>
            <p:nvPr/>
          </p:nvSpPr>
          <p:spPr bwMode="auto">
            <a:xfrm rot="5400000">
              <a:off x="4806176" y="5168590"/>
              <a:ext cx="635619" cy="144966"/>
            </a:xfrm>
            <a:prstGeom prst="rect">
              <a:avLst/>
            </a:prstGeom>
            <a:grp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74206743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596780"/>
          </a:xfrm>
        </p:spPr>
        <p:txBody>
          <a:bodyPr>
            <a:normAutofit fontScale="92500" lnSpcReduction="10000"/>
          </a:bodyPr>
          <a:lstStyle/>
          <a:p>
            <a:r>
              <a:rPr lang="it-IT" dirty="0" smtClean="0"/>
              <a:t>An </a:t>
            </a:r>
            <a:r>
              <a:rPr lang="it-IT" dirty="0" err="1" smtClean="0"/>
              <a:t>operational</a:t>
            </a:r>
            <a:r>
              <a:rPr lang="it-IT" dirty="0" smtClean="0"/>
              <a:t> AD DS</a:t>
            </a:r>
          </a:p>
          <a:p>
            <a:pPr lvl="1"/>
            <a:r>
              <a:rPr lang="it-IT" dirty="0" smtClean="0"/>
              <a:t>Windows Server 2003 </a:t>
            </a:r>
            <a:r>
              <a:rPr lang="it-IT" dirty="0" err="1" smtClean="0"/>
              <a:t>forest</a:t>
            </a:r>
            <a:r>
              <a:rPr lang="it-IT" dirty="0" smtClean="0"/>
              <a:t> </a:t>
            </a:r>
            <a:r>
              <a:rPr lang="it-IT" dirty="0" err="1" smtClean="0"/>
              <a:t>functional</a:t>
            </a:r>
            <a:r>
              <a:rPr lang="it-IT" dirty="0" smtClean="0"/>
              <a:t> </a:t>
            </a:r>
            <a:r>
              <a:rPr lang="it-IT" dirty="0" err="1" smtClean="0"/>
              <a:t>level</a:t>
            </a:r>
            <a:r>
              <a:rPr lang="it-IT" dirty="0"/>
              <a:t> </a:t>
            </a:r>
            <a:r>
              <a:rPr lang="it-IT" dirty="0" smtClean="0"/>
              <a:t>or </a:t>
            </a:r>
            <a:r>
              <a:rPr lang="it-IT" dirty="0" err="1" smtClean="0"/>
              <a:t>higher</a:t>
            </a:r>
            <a:endParaRPr lang="it-IT" dirty="0" smtClean="0"/>
          </a:p>
          <a:p>
            <a:r>
              <a:rPr lang="it-IT" dirty="0" smtClean="0"/>
              <a:t>An internet public domain with DNS management</a:t>
            </a:r>
          </a:p>
          <a:p>
            <a:r>
              <a:rPr lang="it-IT" dirty="0" smtClean="0"/>
              <a:t>An Office 365 Enterprise </a:t>
            </a:r>
            <a:r>
              <a:rPr lang="it-IT" dirty="0" err="1" smtClean="0"/>
              <a:t>plan</a:t>
            </a:r>
            <a:r>
              <a:rPr lang="it-IT" dirty="0" smtClean="0"/>
              <a:t> </a:t>
            </a:r>
            <a:r>
              <a:rPr lang="it-IT" dirty="0" err="1" smtClean="0"/>
              <a:t>subscription</a:t>
            </a:r>
            <a:r>
              <a:rPr lang="it-IT" dirty="0" smtClean="0"/>
              <a:t> </a:t>
            </a:r>
            <a:r>
              <a:rPr lang="it-IT" dirty="0" err="1" smtClean="0"/>
              <a:t>provisioned</a:t>
            </a:r>
            <a:endParaRPr lang="it-IT" dirty="0" smtClean="0"/>
          </a:p>
          <a:p>
            <a:r>
              <a:rPr lang="it-IT" dirty="0" smtClean="0"/>
              <a:t>An </a:t>
            </a:r>
            <a:r>
              <a:rPr lang="it-IT" dirty="0" err="1" smtClean="0"/>
              <a:t>operational</a:t>
            </a:r>
            <a:r>
              <a:rPr lang="it-IT" dirty="0" smtClean="0"/>
              <a:t> SharePoint Server 2013 Enterprise farm on-</a:t>
            </a:r>
            <a:r>
              <a:rPr lang="it-IT" dirty="0" err="1" smtClean="0"/>
              <a:t>premises</a:t>
            </a:r>
            <a:endParaRPr lang="it-IT" dirty="0" smtClean="0"/>
          </a:p>
          <a:p>
            <a:r>
              <a:rPr lang="it-IT" dirty="0" smtClean="0"/>
              <a:t>An on-</a:t>
            </a:r>
            <a:r>
              <a:rPr lang="it-IT" dirty="0" err="1" smtClean="0"/>
              <a:t>premises</a:t>
            </a:r>
            <a:r>
              <a:rPr lang="it-IT" dirty="0" smtClean="0"/>
              <a:t> ADFS </a:t>
            </a:r>
            <a:r>
              <a:rPr lang="it-IT" dirty="0" err="1" smtClean="0"/>
              <a:t>deployment</a:t>
            </a:r>
            <a:endParaRPr lang="it-IT" dirty="0" smtClean="0"/>
          </a:p>
          <a:p>
            <a:pPr lvl="1"/>
            <a:r>
              <a:rPr lang="it-IT" dirty="0" err="1" smtClean="0"/>
              <a:t>Including</a:t>
            </a:r>
            <a:r>
              <a:rPr lang="it-IT" dirty="0" smtClean="0"/>
              <a:t> the </a:t>
            </a:r>
            <a:r>
              <a:rPr lang="it-IT" dirty="0" err="1" smtClean="0"/>
              <a:t>implied</a:t>
            </a:r>
            <a:r>
              <a:rPr lang="it-IT" dirty="0" smtClean="0"/>
              <a:t> </a:t>
            </a:r>
            <a:r>
              <a:rPr lang="it-IT" dirty="0" err="1" smtClean="0"/>
              <a:t>requirements</a:t>
            </a:r>
            <a:endParaRPr lang="it-IT" dirty="0" smtClean="0"/>
          </a:p>
          <a:p>
            <a:r>
              <a:rPr lang="it-IT" dirty="0" smtClean="0"/>
              <a:t>An on-</a:t>
            </a:r>
            <a:r>
              <a:rPr lang="it-IT" dirty="0" err="1" smtClean="0"/>
              <a:t>premises</a:t>
            </a:r>
            <a:r>
              <a:rPr lang="it-IT" dirty="0" smtClean="0"/>
              <a:t> </a:t>
            </a:r>
            <a:r>
              <a:rPr lang="it-IT" dirty="0" err="1" smtClean="0"/>
              <a:t>DirSync</a:t>
            </a:r>
            <a:r>
              <a:rPr lang="it-IT" dirty="0" smtClean="0"/>
              <a:t>/AAD </a:t>
            </a:r>
            <a:r>
              <a:rPr lang="it-IT" dirty="0" err="1" smtClean="0"/>
              <a:t>Sync</a:t>
            </a:r>
            <a:r>
              <a:rPr lang="it-IT" dirty="0" smtClean="0"/>
              <a:t> server</a:t>
            </a:r>
          </a:p>
          <a:p>
            <a:r>
              <a:rPr lang="it-IT" dirty="0" err="1" smtClean="0"/>
              <a:t>Replace</a:t>
            </a:r>
            <a:r>
              <a:rPr lang="it-IT" dirty="0" smtClean="0"/>
              <a:t> the default STS certificate on-</a:t>
            </a:r>
            <a:r>
              <a:rPr lang="it-IT" dirty="0" err="1" smtClean="0"/>
              <a:t>premises</a:t>
            </a:r>
            <a:endParaRPr lang="it-IT" dirty="0" smtClean="0"/>
          </a:p>
          <a:p>
            <a:endParaRPr lang="it-IT" dirty="0"/>
          </a:p>
        </p:txBody>
      </p:sp>
      <p:sp>
        <p:nvSpPr>
          <p:cNvPr id="2" name="Title 1"/>
          <p:cNvSpPr>
            <a:spLocks noGrp="1"/>
          </p:cNvSpPr>
          <p:nvPr>
            <p:ph type="title"/>
          </p:nvPr>
        </p:nvSpPr>
        <p:spPr/>
        <p:txBody>
          <a:bodyPr/>
          <a:lstStyle/>
          <a:p>
            <a:r>
              <a:rPr lang="it-IT" smtClean="0"/>
              <a:t>Requirements for one-way outbound</a:t>
            </a:r>
            <a:endParaRPr lang="it-IT" dirty="0"/>
          </a:p>
        </p:txBody>
      </p:sp>
    </p:spTree>
    <p:extLst>
      <p:ext uri="{BB962C8B-B14F-4D97-AF65-F5344CB8AC3E}">
        <p14:creationId xmlns:p14="http://schemas.microsoft.com/office/powerpoint/2010/main" val="27245090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228850"/>
          </a:xfrm>
        </p:spPr>
        <p:txBody>
          <a:bodyPr/>
          <a:lstStyle/>
          <a:p>
            <a:r>
              <a:rPr lang="it-IT" smtClean="0"/>
              <a:t>SharePoint Server on-premises required services</a:t>
            </a:r>
          </a:p>
          <a:p>
            <a:pPr lvl="1"/>
            <a:r>
              <a:rPr lang="it-IT" smtClean="0"/>
              <a:t>User Profile Service</a:t>
            </a:r>
          </a:p>
          <a:p>
            <a:pPr lvl="1"/>
            <a:r>
              <a:rPr lang="it-IT" smtClean="0"/>
              <a:t>App Management Service</a:t>
            </a:r>
          </a:p>
          <a:p>
            <a:pPr lvl="1"/>
            <a:r>
              <a:rPr lang="en-US" smtClean="0"/>
              <a:t>Microsoft SharePoint Foundation Subscription Settings Service</a:t>
            </a:r>
          </a:p>
          <a:p>
            <a:r>
              <a:rPr lang="it-IT" smtClean="0"/>
              <a:t>Web Application with Integrated Windows Authentication NTLM</a:t>
            </a:r>
          </a:p>
          <a:p>
            <a:pPr lvl="1"/>
            <a:r>
              <a:rPr lang="it-IT" smtClean="0"/>
              <a:t>Can be a dedicated zone, which extends the default one</a:t>
            </a:r>
          </a:p>
          <a:p>
            <a:r>
              <a:rPr lang="it-IT" smtClean="0"/>
              <a:t>Check OAuth requirements (HTTP/HTTPS) against your endpoint</a:t>
            </a:r>
          </a:p>
          <a:p>
            <a:endParaRPr lang="it-IT" dirty="0"/>
          </a:p>
        </p:txBody>
      </p:sp>
      <p:sp>
        <p:nvSpPr>
          <p:cNvPr id="2" name="Title 1"/>
          <p:cNvSpPr>
            <a:spLocks noGrp="1"/>
          </p:cNvSpPr>
          <p:nvPr>
            <p:ph type="title"/>
          </p:nvPr>
        </p:nvSpPr>
        <p:spPr/>
        <p:txBody>
          <a:bodyPr/>
          <a:lstStyle/>
          <a:p>
            <a:r>
              <a:rPr lang="it-IT" dirty="0" err="1" smtClean="0"/>
              <a:t>Requirements</a:t>
            </a:r>
            <a:r>
              <a:rPr lang="it-IT" dirty="0" smtClean="0"/>
              <a:t> for </a:t>
            </a:r>
            <a:r>
              <a:rPr lang="it-IT" dirty="0" err="1" smtClean="0"/>
              <a:t>one</a:t>
            </a:r>
            <a:r>
              <a:rPr lang="it-IT" dirty="0" smtClean="0"/>
              <a:t>-way </a:t>
            </a:r>
            <a:r>
              <a:rPr lang="it-IT" dirty="0" err="1" smtClean="0"/>
              <a:t>outbound</a:t>
            </a:r>
            <a:r>
              <a:rPr lang="it-IT" dirty="0" smtClean="0"/>
              <a:t> </a:t>
            </a:r>
            <a:r>
              <a:rPr lang="it-IT" sz="3600" dirty="0" smtClean="0"/>
              <a:t>(more)</a:t>
            </a:r>
            <a:endParaRPr lang="it-IT" dirty="0"/>
          </a:p>
        </p:txBody>
      </p:sp>
    </p:spTree>
    <p:extLst>
      <p:ext uri="{BB962C8B-B14F-4D97-AF65-F5344CB8AC3E}">
        <p14:creationId xmlns:p14="http://schemas.microsoft.com/office/powerpoint/2010/main" val="63859298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3040832"/>
          </a:xfrm>
        </p:spPr>
        <p:txBody>
          <a:bodyPr/>
          <a:lstStyle/>
          <a:p>
            <a:r>
              <a:rPr lang="it-IT" dirty="0" smtClean="0"/>
              <a:t>Create a new SSL certificate (at </a:t>
            </a:r>
            <a:r>
              <a:rPr lang="it-IT" dirty="0" err="1" smtClean="0"/>
              <a:t>least</a:t>
            </a:r>
            <a:r>
              <a:rPr lang="it-IT" dirty="0" smtClean="0"/>
              <a:t> 2048 bit)</a:t>
            </a:r>
          </a:p>
          <a:p>
            <a:r>
              <a:rPr lang="it-IT" dirty="0" err="1" smtClean="0"/>
              <a:t>Replace</a:t>
            </a:r>
            <a:r>
              <a:rPr lang="it-IT" dirty="0" smtClean="0"/>
              <a:t> the STS on-</a:t>
            </a:r>
            <a:r>
              <a:rPr lang="it-IT" dirty="0" err="1" smtClean="0"/>
              <a:t>premises</a:t>
            </a:r>
            <a:r>
              <a:rPr lang="it-IT" dirty="0" smtClean="0"/>
              <a:t> default certificate</a:t>
            </a:r>
          </a:p>
          <a:p>
            <a:pPr lvl="1"/>
            <a:r>
              <a:rPr lang="it-IT" dirty="0" smtClean="0"/>
              <a:t>On </a:t>
            </a:r>
            <a:r>
              <a:rPr lang="it-IT" dirty="0" err="1" smtClean="0"/>
              <a:t>each</a:t>
            </a:r>
            <a:r>
              <a:rPr lang="it-IT" dirty="0" smtClean="0"/>
              <a:t> and </a:t>
            </a:r>
            <a:r>
              <a:rPr lang="it-IT" dirty="0" err="1" smtClean="0"/>
              <a:t>every</a:t>
            </a:r>
            <a:r>
              <a:rPr lang="it-IT" dirty="0" smtClean="0"/>
              <a:t> server in the SharePoint Server farm on-</a:t>
            </a:r>
            <a:r>
              <a:rPr lang="it-IT" dirty="0" err="1" smtClean="0"/>
              <a:t>premises</a:t>
            </a:r>
            <a:endParaRPr lang="it-IT" dirty="0" smtClean="0"/>
          </a:p>
          <a:p>
            <a:pPr lvl="1"/>
            <a:r>
              <a:rPr lang="it-IT" dirty="0" smtClean="0"/>
              <a:t>Log on to the farm with a Farm </a:t>
            </a:r>
            <a:r>
              <a:rPr lang="it-IT" dirty="0" err="1" smtClean="0"/>
              <a:t>Admin</a:t>
            </a:r>
            <a:r>
              <a:rPr lang="it-IT" dirty="0" smtClean="0"/>
              <a:t> account</a:t>
            </a:r>
          </a:p>
          <a:p>
            <a:pPr lvl="1"/>
            <a:r>
              <a:rPr lang="it-IT" dirty="0" err="1" smtClean="0"/>
              <a:t>PowerShell</a:t>
            </a:r>
            <a:r>
              <a:rPr lang="it-IT" dirty="0" smtClean="0"/>
              <a:t> for SharePoint</a:t>
            </a:r>
          </a:p>
          <a:p>
            <a:pPr lvl="2"/>
            <a:endParaRPr lang="it-IT" dirty="0"/>
          </a:p>
        </p:txBody>
      </p:sp>
      <p:sp>
        <p:nvSpPr>
          <p:cNvPr id="2" name="Title 1"/>
          <p:cNvSpPr>
            <a:spLocks noGrp="1"/>
          </p:cNvSpPr>
          <p:nvPr>
            <p:ph type="title"/>
          </p:nvPr>
        </p:nvSpPr>
        <p:spPr/>
        <p:txBody>
          <a:bodyPr/>
          <a:lstStyle/>
          <a:p>
            <a:r>
              <a:rPr lang="it-IT" smtClean="0"/>
              <a:t>Configure Server-to-Server trust</a:t>
            </a:r>
            <a:endParaRPr lang="it-IT" dirty="0"/>
          </a:p>
        </p:txBody>
      </p:sp>
      <p:sp>
        <p:nvSpPr>
          <p:cNvPr id="4" name="TextBox 3"/>
          <p:cNvSpPr txBox="1"/>
          <p:nvPr/>
        </p:nvSpPr>
        <p:spPr>
          <a:xfrm>
            <a:off x="280746" y="4217342"/>
            <a:ext cx="11783582" cy="2554545"/>
          </a:xfrm>
          <a:prstGeom prst="rect">
            <a:avLst/>
          </a:prstGeom>
          <a:solidFill>
            <a:schemeClr val="tx1"/>
          </a:solidFill>
        </p:spPr>
        <p:txBody>
          <a:bodyPr wrap="square" rtlCol="0">
            <a:spAutoFit/>
          </a:bodyPr>
          <a:lstStyle/>
          <a:p>
            <a:r>
              <a:rPr lang="it-IT" sz="1600" dirty="0" err="1">
                <a:solidFill>
                  <a:srgbClr val="505050">
                    <a:lumMod val="50000"/>
                  </a:srgbClr>
                </a:solidFill>
              </a:rPr>
              <a:t>Add-PSSnapin</a:t>
            </a:r>
            <a:r>
              <a:rPr lang="it-IT" sz="1600" dirty="0">
                <a:solidFill>
                  <a:srgbClr val="505050">
                    <a:lumMod val="50000"/>
                  </a:srgbClr>
                </a:solidFill>
              </a:rPr>
              <a:t> </a:t>
            </a:r>
            <a:r>
              <a:rPr lang="it-IT" sz="1600" dirty="0" err="1">
                <a:solidFill>
                  <a:srgbClr val="505050">
                    <a:lumMod val="50000"/>
                  </a:srgbClr>
                </a:solidFill>
              </a:rPr>
              <a:t>Microsoft.SharePoint.PowerShell</a:t>
            </a:r>
            <a:r>
              <a:rPr lang="it-IT" sz="1600" dirty="0">
                <a:solidFill>
                  <a:srgbClr val="505050">
                    <a:lumMod val="50000"/>
                  </a:srgbClr>
                </a:solidFill>
              </a:rPr>
              <a:t> -</a:t>
            </a:r>
            <a:r>
              <a:rPr lang="it-IT" sz="1600" dirty="0" err="1">
                <a:solidFill>
                  <a:srgbClr val="505050">
                    <a:lumMod val="50000"/>
                  </a:srgbClr>
                </a:solidFill>
              </a:rPr>
              <a:t>erroraction</a:t>
            </a:r>
            <a:r>
              <a:rPr lang="it-IT" sz="1600" dirty="0">
                <a:solidFill>
                  <a:srgbClr val="505050">
                    <a:lumMod val="50000"/>
                  </a:srgbClr>
                </a:solidFill>
              </a:rPr>
              <a:t> </a:t>
            </a:r>
            <a:r>
              <a:rPr lang="it-IT" sz="1600" dirty="0" err="1">
                <a:solidFill>
                  <a:srgbClr val="505050">
                    <a:lumMod val="50000"/>
                  </a:srgbClr>
                </a:solidFill>
              </a:rPr>
              <a:t>SilentlyContinue</a:t>
            </a:r>
            <a:r>
              <a:rPr lang="it-IT" sz="1600" dirty="0">
                <a:solidFill>
                  <a:srgbClr val="505050">
                    <a:lumMod val="50000"/>
                  </a:srgbClr>
                </a:solidFill>
              </a:rPr>
              <a:t> </a:t>
            </a:r>
          </a:p>
          <a:p>
            <a:endParaRPr lang="it-IT" sz="1600" dirty="0">
              <a:solidFill>
                <a:srgbClr val="505050">
                  <a:lumMod val="50000"/>
                </a:srgbClr>
              </a:solidFill>
            </a:endParaRPr>
          </a:p>
          <a:p>
            <a:r>
              <a:rPr lang="it-IT" sz="1600" dirty="0">
                <a:solidFill>
                  <a:srgbClr val="505050">
                    <a:lumMod val="50000"/>
                  </a:srgbClr>
                </a:solidFill>
              </a:rPr>
              <a:t>$</a:t>
            </a:r>
            <a:r>
              <a:rPr lang="it-IT" sz="1600" dirty="0" err="1">
                <a:solidFill>
                  <a:srgbClr val="505050">
                    <a:lumMod val="50000"/>
                  </a:srgbClr>
                </a:solidFill>
              </a:rPr>
              <a:t>cerPath</a:t>
            </a:r>
            <a:r>
              <a:rPr lang="it-IT" sz="1600" dirty="0">
                <a:solidFill>
                  <a:srgbClr val="505050">
                    <a:lumMod val="50000"/>
                  </a:srgbClr>
                </a:solidFill>
              </a:rPr>
              <a:t> = </a:t>
            </a:r>
            <a:r>
              <a:rPr lang="it-IT" sz="1600" dirty="0" smtClean="0">
                <a:solidFill>
                  <a:srgbClr val="505050">
                    <a:lumMod val="50000"/>
                  </a:srgbClr>
                </a:solidFill>
              </a:rPr>
              <a:t>"&lt;.CER file </a:t>
            </a:r>
            <a:r>
              <a:rPr lang="it-IT" sz="1600" dirty="0" err="1" smtClean="0">
                <a:solidFill>
                  <a:srgbClr val="505050">
                    <a:lumMod val="50000"/>
                  </a:srgbClr>
                </a:solidFill>
              </a:rPr>
              <a:t>path</a:t>
            </a:r>
            <a:r>
              <a:rPr lang="it-IT" sz="1600" dirty="0" smtClean="0">
                <a:solidFill>
                  <a:srgbClr val="505050">
                    <a:lumMod val="50000"/>
                  </a:srgbClr>
                </a:solidFill>
              </a:rPr>
              <a:t>&gt;"</a:t>
            </a:r>
            <a:endParaRPr lang="it-IT" sz="1600" dirty="0">
              <a:solidFill>
                <a:srgbClr val="505050">
                  <a:lumMod val="50000"/>
                </a:srgbClr>
              </a:solidFill>
            </a:endParaRPr>
          </a:p>
          <a:p>
            <a:r>
              <a:rPr lang="it-IT" sz="1600" dirty="0">
                <a:solidFill>
                  <a:srgbClr val="505050">
                    <a:lumMod val="50000"/>
                  </a:srgbClr>
                </a:solidFill>
              </a:rPr>
              <a:t>$</a:t>
            </a:r>
            <a:r>
              <a:rPr lang="it-IT" sz="1600" dirty="0" err="1">
                <a:solidFill>
                  <a:srgbClr val="505050">
                    <a:lumMod val="50000"/>
                  </a:srgbClr>
                </a:solidFill>
              </a:rPr>
              <a:t>pfxPath</a:t>
            </a:r>
            <a:r>
              <a:rPr lang="it-IT" sz="1600" dirty="0">
                <a:solidFill>
                  <a:srgbClr val="505050">
                    <a:lumMod val="50000"/>
                  </a:srgbClr>
                </a:solidFill>
              </a:rPr>
              <a:t> = </a:t>
            </a:r>
            <a:r>
              <a:rPr lang="it-IT" sz="1600" dirty="0" smtClean="0">
                <a:solidFill>
                  <a:srgbClr val="505050">
                    <a:lumMod val="50000"/>
                  </a:srgbClr>
                </a:solidFill>
              </a:rPr>
              <a:t>"&lt;.PFX </a:t>
            </a:r>
            <a:r>
              <a:rPr lang="it-IT" sz="1600" dirty="0">
                <a:solidFill>
                  <a:srgbClr val="505050">
                    <a:lumMod val="50000"/>
                  </a:srgbClr>
                </a:solidFill>
              </a:rPr>
              <a:t>file </a:t>
            </a:r>
            <a:r>
              <a:rPr lang="it-IT" sz="1600" dirty="0" err="1">
                <a:solidFill>
                  <a:srgbClr val="505050">
                    <a:lumMod val="50000"/>
                  </a:srgbClr>
                </a:solidFill>
              </a:rPr>
              <a:t>path</a:t>
            </a:r>
            <a:r>
              <a:rPr lang="it-IT" sz="1600" dirty="0">
                <a:solidFill>
                  <a:srgbClr val="505050">
                    <a:lumMod val="50000"/>
                  </a:srgbClr>
                </a:solidFill>
              </a:rPr>
              <a:t>&gt;"</a:t>
            </a:r>
          </a:p>
          <a:p>
            <a:r>
              <a:rPr lang="it-IT" sz="1600" dirty="0">
                <a:solidFill>
                  <a:srgbClr val="505050">
                    <a:lumMod val="50000"/>
                  </a:srgbClr>
                </a:solidFill>
              </a:rPr>
              <a:t>$</a:t>
            </a:r>
            <a:r>
              <a:rPr lang="it-IT" sz="1600" dirty="0" err="1">
                <a:solidFill>
                  <a:srgbClr val="505050">
                    <a:lumMod val="50000"/>
                  </a:srgbClr>
                </a:solidFill>
              </a:rPr>
              <a:t>pfxPass</a:t>
            </a:r>
            <a:r>
              <a:rPr lang="it-IT" sz="1600" dirty="0">
                <a:solidFill>
                  <a:srgbClr val="505050">
                    <a:lumMod val="50000"/>
                  </a:srgbClr>
                </a:solidFill>
              </a:rPr>
              <a:t> = </a:t>
            </a:r>
            <a:r>
              <a:rPr lang="it-IT" sz="1600" dirty="0" smtClean="0">
                <a:solidFill>
                  <a:srgbClr val="505050">
                    <a:lumMod val="50000"/>
                  </a:srgbClr>
                </a:solidFill>
              </a:rPr>
              <a:t>"&lt;.PFX file password&gt;"</a:t>
            </a:r>
            <a:endParaRPr lang="it-IT" sz="1600" dirty="0">
              <a:solidFill>
                <a:srgbClr val="505050">
                  <a:lumMod val="50000"/>
                </a:srgbClr>
              </a:solidFill>
            </a:endParaRPr>
          </a:p>
          <a:p>
            <a:r>
              <a:rPr lang="it-IT" sz="1600" dirty="0">
                <a:solidFill>
                  <a:srgbClr val="505050">
                    <a:lumMod val="50000"/>
                  </a:srgbClr>
                </a:solidFill>
              </a:rPr>
              <a:t>$</a:t>
            </a:r>
            <a:r>
              <a:rPr lang="it-IT" sz="1600" dirty="0" err="1">
                <a:solidFill>
                  <a:srgbClr val="505050">
                    <a:lumMod val="50000"/>
                  </a:srgbClr>
                </a:solidFill>
              </a:rPr>
              <a:t>stsCertificate</a:t>
            </a:r>
            <a:r>
              <a:rPr lang="it-IT" sz="1600" dirty="0">
                <a:solidFill>
                  <a:srgbClr val="505050">
                    <a:lumMod val="50000"/>
                  </a:srgbClr>
                </a:solidFill>
              </a:rPr>
              <a:t> = New-Object System.Security.Cryptography.X509Certificates.X509Certificate2 $</a:t>
            </a:r>
            <a:r>
              <a:rPr lang="it-IT" sz="1600" dirty="0" err="1">
                <a:solidFill>
                  <a:srgbClr val="505050">
                    <a:lumMod val="50000"/>
                  </a:srgbClr>
                </a:solidFill>
              </a:rPr>
              <a:t>pfxPath</a:t>
            </a:r>
            <a:r>
              <a:rPr lang="it-IT" sz="1600" dirty="0">
                <a:solidFill>
                  <a:srgbClr val="505050">
                    <a:lumMod val="50000"/>
                  </a:srgbClr>
                </a:solidFill>
              </a:rPr>
              <a:t>, $</a:t>
            </a:r>
            <a:r>
              <a:rPr lang="it-IT" sz="1600" dirty="0" err="1">
                <a:solidFill>
                  <a:srgbClr val="505050">
                    <a:lumMod val="50000"/>
                  </a:srgbClr>
                </a:solidFill>
              </a:rPr>
              <a:t>pfxPass</a:t>
            </a:r>
            <a:r>
              <a:rPr lang="it-IT" sz="1600" dirty="0">
                <a:solidFill>
                  <a:srgbClr val="505050">
                    <a:lumMod val="50000"/>
                  </a:srgbClr>
                </a:solidFill>
              </a:rPr>
              <a:t>, 20</a:t>
            </a:r>
          </a:p>
          <a:p>
            <a:r>
              <a:rPr lang="it-IT" sz="1600" dirty="0">
                <a:solidFill>
                  <a:srgbClr val="505050">
                    <a:lumMod val="50000"/>
                  </a:srgbClr>
                </a:solidFill>
              </a:rPr>
              <a:t>Set-</a:t>
            </a:r>
            <a:r>
              <a:rPr lang="it-IT" sz="1600" dirty="0" err="1">
                <a:solidFill>
                  <a:srgbClr val="505050">
                    <a:lumMod val="50000"/>
                  </a:srgbClr>
                </a:solidFill>
              </a:rPr>
              <a:t>SPSecurityTokenServiceConfig</a:t>
            </a:r>
            <a:r>
              <a:rPr lang="it-IT" sz="1600" dirty="0">
                <a:solidFill>
                  <a:srgbClr val="505050">
                    <a:lumMod val="50000"/>
                  </a:srgbClr>
                </a:solidFill>
              </a:rPr>
              <a:t> -</a:t>
            </a:r>
            <a:r>
              <a:rPr lang="it-IT" sz="1600" dirty="0" err="1">
                <a:solidFill>
                  <a:srgbClr val="505050">
                    <a:lumMod val="50000"/>
                  </a:srgbClr>
                </a:solidFill>
              </a:rPr>
              <a:t>ImportSigningCertificate</a:t>
            </a:r>
            <a:r>
              <a:rPr lang="it-IT" sz="1600" dirty="0">
                <a:solidFill>
                  <a:srgbClr val="505050">
                    <a:lumMod val="50000"/>
                  </a:srgbClr>
                </a:solidFill>
              </a:rPr>
              <a:t> $</a:t>
            </a:r>
            <a:r>
              <a:rPr lang="it-IT" sz="1600" dirty="0" err="1">
                <a:solidFill>
                  <a:srgbClr val="505050">
                    <a:lumMod val="50000"/>
                  </a:srgbClr>
                </a:solidFill>
              </a:rPr>
              <a:t>stsCertificate</a:t>
            </a:r>
            <a:endParaRPr lang="it-IT" sz="1600" dirty="0">
              <a:solidFill>
                <a:srgbClr val="505050">
                  <a:lumMod val="50000"/>
                </a:srgbClr>
              </a:solidFill>
            </a:endParaRPr>
          </a:p>
          <a:p>
            <a:r>
              <a:rPr lang="it-IT" sz="1600" dirty="0" err="1" smtClean="0">
                <a:solidFill>
                  <a:srgbClr val="505050">
                    <a:lumMod val="50000"/>
                  </a:srgbClr>
                </a:solidFill>
              </a:rPr>
              <a:t>certutil</a:t>
            </a:r>
            <a:r>
              <a:rPr lang="it-IT" sz="1600" dirty="0" smtClean="0">
                <a:solidFill>
                  <a:srgbClr val="505050">
                    <a:lumMod val="50000"/>
                  </a:srgbClr>
                </a:solidFill>
              </a:rPr>
              <a:t> </a:t>
            </a:r>
            <a:r>
              <a:rPr lang="it-IT" sz="1600" dirty="0">
                <a:solidFill>
                  <a:srgbClr val="505050">
                    <a:lumMod val="50000"/>
                  </a:srgbClr>
                </a:solidFill>
              </a:rPr>
              <a:t>-</a:t>
            </a:r>
            <a:r>
              <a:rPr lang="it-IT" sz="1600" dirty="0" err="1">
                <a:solidFill>
                  <a:srgbClr val="505050">
                    <a:lumMod val="50000"/>
                  </a:srgbClr>
                </a:solidFill>
              </a:rPr>
              <a:t>addstore</a:t>
            </a:r>
            <a:r>
              <a:rPr lang="it-IT" sz="1600" dirty="0">
                <a:solidFill>
                  <a:srgbClr val="505050">
                    <a:lumMod val="50000"/>
                  </a:srgbClr>
                </a:solidFill>
              </a:rPr>
              <a:t> -</a:t>
            </a:r>
            <a:r>
              <a:rPr lang="it-IT" sz="1600" dirty="0" err="1">
                <a:solidFill>
                  <a:srgbClr val="505050">
                    <a:lumMod val="50000"/>
                  </a:srgbClr>
                </a:solidFill>
              </a:rPr>
              <a:t>enterprise</a:t>
            </a:r>
            <a:r>
              <a:rPr lang="it-IT" sz="1600" dirty="0">
                <a:solidFill>
                  <a:srgbClr val="505050">
                    <a:lumMod val="50000"/>
                  </a:srgbClr>
                </a:solidFill>
              </a:rPr>
              <a:t> -f -v </a:t>
            </a:r>
            <a:r>
              <a:rPr lang="it-IT" sz="1600" dirty="0" err="1">
                <a:solidFill>
                  <a:srgbClr val="505050">
                    <a:lumMod val="50000"/>
                  </a:srgbClr>
                </a:solidFill>
              </a:rPr>
              <a:t>root</a:t>
            </a:r>
            <a:r>
              <a:rPr lang="it-IT" sz="1600" dirty="0">
                <a:solidFill>
                  <a:srgbClr val="505050">
                    <a:lumMod val="50000"/>
                  </a:srgbClr>
                </a:solidFill>
              </a:rPr>
              <a:t> $</a:t>
            </a:r>
            <a:r>
              <a:rPr lang="it-IT" sz="1600" dirty="0" err="1">
                <a:solidFill>
                  <a:srgbClr val="505050">
                    <a:lumMod val="50000"/>
                  </a:srgbClr>
                </a:solidFill>
              </a:rPr>
              <a:t>cerPath</a:t>
            </a:r>
            <a:endParaRPr lang="it-IT" sz="1600" dirty="0">
              <a:solidFill>
                <a:srgbClr val="505050">
                  <a:lumMod val="50000"/>
                </a:srgbClr>
              </a:solidFill>
            </a:endParaRPr>
          </a:p>
          <a:p>
            <a:r>
              <a:rPr lang="it-IT" sz="1600" dirty="0" err="1" smtClean="0">
                <a:solidFill>
                  <a:srgbClr val="505050">
                    <a:lumMod val="50000"/>
                  </a:srgbClr>
                </a:solidFill>
              </a:rPr>
              <a:t>Iisreset</a:t>
            </a:r>
            <a:r>
              <a:rPr lang="it-IT" sz="1600" dirty="0" smtClean="0">
                <a:solidFill>
                  <a:srgbClr val="505050">
                    <a:lumMod val="50000"/>
                  </a:srgbClr>
                </a:solidFill>
              </a:rPr>
              <a:t/>
            </a:r>
            <a:br>
              <a:rPr lang="it-IT" sz="1600" dirty="0" smtClean="0">
                <a:solidFill>
                  <a:srgbClr val="505050">
                    <a:lumMod val="50000"/>
                  </a:srgbClr>
                </a:solidFill>
              </a:rPr>
            </a:br>
            <a:r>
              <a:rPr lang="it-IT" sz="1600" dirty="0" err="1" smtClean="0">
                <a:solidFill>
                  <a:srgbClr val="505050">
                    <a:lumMod val="50000"/>
                  </a:srgbClr>
                </a:solidFill>
              </a:rPr>
              <a:t>restart</a:t>
            </a:r>
            <a:r>
              <a:rPr lang="it-IT" sz="1600" dirty="0" smtClean="0">
                <a:solidFill>
                  <a:srgbClr val="505050">
                    <a:lumMod val="50000"/>
                  </a:srgbClr>
                </a:solidFill>
              </a:rPr>
              <a:t>-Service </a:t>
            </a:r>
            <a:r>
              <a:rPr lang="it-IT" sz="1600" dirty="0">
                <a:solidFill>
                  <a:srgbClr val="505050">
                    <a:lumMod val="50000"/>
                  </a:srgbClr>
                </a:solidFill>
              </a:rPr>
              <a:t>SPTimerV4</a:t>
            </a:r>
          </a:p>
        </p:txBody>
      </p:sp>
    </p:spTree>
    <p:extLst>
      <p:ext uri="{BB962C8B-B14F-4D97-AF65-F5344CB8AC3E}">
        <p14:creationId xmlns:p14="http://schemas.microsoft.com/office/powerpoint/2010/main" val="173150981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228850"/>
          </a:xfrm>
        </p:spPr>
        <p:txBody>
          <a:bodyPr/>
          <a:lstStyle/>
          <a:p>
            <a:r>
              <a:rPr lang="it-IT" smtClean="0"/>
              <a:t>Install the following tools</a:t>
            </a:r>
          </a:p>
          <a:p>
            <a:pPr lvl="1"/>
            <a:r>
              <a:rPr lang="en-US" smtClean="0"/>
              <a:t>The Microsoft Online Services Sign-In Assistant</a:t>
            </a:r>
          </a:p>
          <a:p>
            <a:pPr lvl="1"/>
            <a:r>
              <a:rPr lang="en-US" smtClean="0"/>
              <a:t>The Azure Active Directory Module for Windows PowerShell</a:t>
            </a:r>
          </a:p>
          <a:p>
            <a:pPr lvl="1"/>
            <a:r>
              <a:rPr lang="en-US" smtClean="0"/>
              <a:t>The SharePoint Online Management Shell</a:t>
            </a:r>
          </a:p>
          <a:p>
            <a:r>
              <a:rPr lang="it-IT" smtClean="0"/>
              <a:t>Execute a bunch of PowerShell scripting to configure S2S with SharePoint Online</a:t>
            </a:r>
          </a:p>
          <a:p>
            <a:pPr lvl="1"/>
            <a:r>
              <a:rPr lang="it-IT" smtClean="0"/>
              <a:t>Upload STS certificate to SharePoint Online</a:t>
            </a:r>
          </a:p>
          <a:p>
            <a:pPr lvl="1"/>
            <a:r>
              <a:rPr lang="it-IT" smtClean="0"/>
              <a:t>Add SPN to Azure Active Directory</a:t>
            </a:r>
          </a:p>
          <a:p>
            <a:pPr lvl="1"/>
            <a:r>
              <a:rPr lang="it-IT" smtClean="0"/>
              <a:t>Register SharePoint Online AppPrincipal within on-premises farm</a:t>
            </a:r>
          </a:p>
          <a:p>
            <a:pPr lvl="1"/>
            <a:r>
              <a:rPr lang="it-IT" smtClean="0"/>
              <a:t>Configure an on-premises proxy for Azure AD</a:t>
            </a:r>
          </a:p>
          <a:p>
            <a:pPr lvl="2"/>
            <a:endParaRPr lang="it-IT" dirty="0"/>
          </a:p>
        </p:txBody>
      </p:sp>
      <p:sp>
        <p:nvSpPr>
          <p:cNvPr id="2" name="Title 1"/>
          <p:cNvSpPr>
            <a:spLocks noGrp="1"/>
          </p:cNvSpPr>
          <p:nvPr>
            <p:ph type="title"/>
          </p:nvPr>
        </p:nvSpPr>
        <p:spPr/>
        <p:txBody>
          <a:bodyPr/>
          <a:lstStyle/>
          <a:p>
            <a:r>
              <a:rPr lang="it-IT" smtClean="0"/>
              <a:t>Configure Server-to-Server trust (cont.)</a:t>
            </a:r>
            <a:endParaRPr lang="it-IT" dirty="0"/>
          </a:p>
        </p:txBody>
      </p:sp>
    </p:spTree>
    <p:extLst>
      <p:ext uri="{BB962C8B-B14F-4D97-AF65-F5344CB8AC3E}">
        <p14:creationId xmlns:p14="http://schemas.microsoft.com/office/powerpoint/2010/main" val="284863370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Configure</a:t>
            </a:r>
            <a:r>
              <a:rPr lang="it-IT" dirty="0" smtClean="0"/>
              <a:t> Server-to-Server trust </a:t>
            </a:r>
            <a:r>
              <a:rPr lang="it-IT" sz="4400" dirty="0" smtClean="0"/>
              <a:t>(PS – 1/3)</a:t>
            </a:r>
            <a:endParaRPr lang="it-IT" sz="4400" dirty="0"/>
          </a:p>
        </p:txBody>
      </p:sp>
      <p:sp>
        <p:nvSpPr>
          <p:cNvPr id="3" name="Text Placeholder 2"/>
          <p:cNvSpPr>
            <a:spLocks noGrp="1"/>
          </p:cNvSpPr>
          <p:nvPr>
            <p:ph type="body" sz="quarter" idx="10"/>
          </p:nvPr>
        </p:nvSpPr>
        <p:spPr>
          <a:xfrm>
            <a:off x="274638" y="1216152"/>
            <a:ext cx="11887199" cy="5207579"/>
          </a:xfrm>
        </p:spPr>
        <p:txBody>
          <a:bodyPr/>
          <a:lstStyle/>
          <a:p>
            <a:endParaRPr lang="it-IT" sz="1200" dirty="0" smtClean="0"/>
          </a:p>
          <a:p>
            <a:r>
              <a:rPr lang="it-IT" sz="1200" dirty="0" smtClean="0"/>
              <a:t># </a:t>
            </a:r>
            <a:r>
              <a:rPr lang="it-IT" sz="1200" dirty="0" err="1"/>
              <a:t>Load</a:t>
            </a:r>
            <a:r>
              <a:rPr lang="it-IT" sz="1200" dirty="0"/>
              <a:t> </a:t>
            </a:r>
            <a:r>
              <a:rPr lang="it-IT" sz="1200" dirty="0" err="1"/>
              <a:t>PowerShell</a:t>
            </a:r>
            <a:r>
              <a:rPr lang="it-IT" sz="1200" dirty="0"/>
              <a:t> </a:t>
            </a:r>
            <a:r>
              <a:rPr lang="it-IT" sz="1200" dirty="0" err="1" smtClean="0"/>
              <a:t>Modules</a:t>
            </a:r>
            <a:r>
              <a:rPr lang="it-IT" sz="1200" dirty="0" smtClean="0"/>
              <a:t/>
            </a:r>
            <a:br>
              <a:rPr lang="it-IT" sz="1200" dirty="0" smtClean="0"/>
            </a:br>
            <a:r>
              <a:rPr lang="it-IT" sz="1200" dirty="0" err="1" smtClean="0"/>
              <a:t>Add-PSSnapin</a:t>
            </a:r>
            <a:r>
              <a:rPr lang="it-IT" sz="1200" dirty="0" smtClean="0"/>
              <a:t> </a:t>
            </a:r>
            <a:r>
              <a:rPr lang="it-IT" sz="1200" dirty="0" err="1"/>
              <a:t>Microsoft.SharePoint.PowerShell</a:t>
            </a:r>
            <a:r>
              <a:rPr lang="it-IT" sz="1200" dirty="0"/>
              <a:t/>
            </a:r>
            <a:br>
              <a:rPr lang="it-IT" sz="1200" dirty="0"/>
            </a:br>
            <a:r>
              <a:rPr lang="it-IT" sz="1200" dirty="0"/>
              <a:t>Import-</a:t>
            </a:r>
            <a:r>
              <a:rPr lang="it-IT" sz="1200" dirty="0" err="1"/>
              <a:t>Module</a:t>
            </a:r>
            <a:r>
              <a:rPr lang="it-IT" sz="1200" dirty="0"/>
              <a:t> </a:t>
            </a:r>
            <a:r>
              <a:rPr lang="it-IT" sz="1200" dirty="0" err="1"/>
              <a:t>Microsoft.PowerShell.Utility</a:t>
            </a:r>
            <a:r>
              <a:rPr lang="it-IT" sz="1200" dirty="0"/>
              <a:t/>
            </a:r>
            <a:br>
              <a:rPr lang="it-IT" sz="1200" dirty="0"/>
            </a:br>
            <a:r>
              <a:rPr lang="it-IT" sz="1200" dirty="0"/>
              <a:t>Import-</a:t>
            </a:r>
            <a:r>
              <a:rPr lang="it-IT" sz="1200" dirty="0" err="1"/>
              <a:t>Module</a:t>
            </a:r>
            <a:r>
              <a:rPr lang="it-IT" sz="1200" dirty="0"/>
              <a:t> </a:t>
            </a:r>
            <a:r>
              <a:rPr lang="it-IT" sz="1200" dirty="0" err="1"/>
              <a:t>MSOnline</a:t>
            </a:r>
            <a:r>
              <a:rPr lang="it-IT" sz="1200" dirty="0"/>
              <a:t> –force</a:t>
            </a:r>
            <a:br>
              <a:rPr lang="it-IT" sz="1200" dirty="0"/>
            </a:br>
            <a:r>
              <a:rPr lang="it-IT" sz="1200" dirty="0"/>
              <a:t>Import-</a:t>
            </a:r>
            <a:r>
              <a:rPr lang="it-IT" sz="1200" dirty="0" err="1"/>
              <a:t>Module</a:t>
            </a:r>
            <a:r>
              <a:rPr lang="it-IT" sz="1200" dirty="0"/>
              <a:t> </a:t>
            </a:r>
            <a:r>
              <a:rPr lang="it-IT" sz="1200" dirty="0" err="1"/>
              <a:t>MSOnlineExtended</a:t>
            </a:r>
            <a:r>
              <a:rPr lang="it-IT" sz="1200" dirty="0"/>
              <a:t> –force</a:t>
            </a:r>
            <a:br>
              <a:rPr lang="it-IT" sz="1200" dirty="0"/>
            </a:br>
            <a:r>
              <a:rPr lang="it-IT" sz="1200" dirty="0"/>
              <a:t>Import-</a:t>
            </a:r>
            <a:r>
              <a:rPr lang="it-IT" sz="1200" dirty="0" err="1"/>
              <a:t>Module</a:t>
            </a:r>
            <a:r>
              <a:rPr lang="it-IT" sz="1200" dirty="0"/>
              <a:t> </a:t>
            </a:r>
            <a:r>
              <a:rPr lang="it-IT" sz="1200" dirty="0" err="1"/>
              <a:t>Microsoft.Online.SharePoint.PowerShell</a:t>
            </a:r>
            <a:r>
              <a:rPr lang="it-IT" sz="1200" dirty="0"/>
              <a:t> -force </a:t>
            </a:r>
          </a:p>
          <a:p>
            <a:endParaRPr lang="it-IT" sz="1200" dirty="0"/>
          </a:p>
          <a:p>
            <a:r>
              <a:rPr lang="it-IT" sz="1200" dirty="0"/>
              <a:t># </a:t>
            </a:r>
            <a:r>
              <a:rPr lang="it-IT" sz="1200" dirty="0" err="1"/>
              <a:t>Configure</a:t>
            </a:r>
            <a:r>
              <a:rPr lang="it-IT" sz="1200" dirty="0"/>
              <a:t> </a:t>
            </a:r>
            <a:r>
              <a:rPr lang="it-IT" sz="1200" dirty="0" err="1"/>
              <a:t>Remoting</a:t>
            </a:r>
            <a:r>
              <a:rPr lang="it-IT" sz="1200" dirty="0"/>
              <a:t> in </a:t>
            </a:r>
            <a:r>
              <a:rPr lang="it-IT" sz="1200" dirty="0" err="1"/>
              <a:t>PowerShell</a:t>
            </a:r>
            <a:endParaRPr lang="it-IT" sz="1200" dirty="0"/>
          </a:p>
          <a:p>
            <a:r>
              <a:rPr lang="it-IT" sz="1200" dirty="0" err="1"/>
              <a:t>enable-psremoting</a:t>
            </a:r>
            <a:endParaRPr lang="it-IT" sz="1200" dirty="0"/>
          </a:p>
          <a:p>
            <a:r>
              <a:rPr lang="it-IT" sz="1200" dirty="0"/>
              <a:t>new-</a:t>
            </a:r>
            <a:r>
              <a:rPr lang="it-IT" sz="1200" dirty="0" err="1"/>
              <a:t>pssession</a:t>
            </a:r>
            <a:r>
              <a:rPr lang="it-IT" sz="1200" dirty="0"/>
              <a:t> </a:t>
            </a:r>
            <a:endParaRPr lang="it-IT" sz="1200" dirty="0" smtClean="0"/>
          </a:p>
          <a:p>
            <a:endParaRPr lang="en-US" sz="1200" dirty="0"/>
          </a:p>
          <a:p>
            <a:r>
              <a:rPr lang="en-US" sz="1200" dirty="0"/>
              <a:t># Log on to SharePoint Online tenant (use credentials of a tenant Global </a:t>
            </a:r>
            <a:r>
              <a:rPr lang="en-US" sz="1200" dirty="0" smtClean="0"/>
              <a:t>Administrator)</a:t>
            </a:r>
            <a:endParaRPr lang="it-IT" sz="1200" dirty="0"/>
          </a:p>
          <a:p>
            <a:r>
              <a:rPr lang="it-IT" sz="1200" dirty="0"/>
              <a:t>$</a:t>
            </a:r>
            <a:r>
              <a:rPr lang="it-IT" sz="1200" dirty="0" err="1" smtClean="0"/>
              <a:t>cred</a:t>
            </a:r>
            <a:r>
              <a:rPr lang="it-IT" sz="1200" dirty="0" smtClean="0"/>
              <a:t> = </a:t>
            </a:r>
            <a:r>
              <a:rPr lang="it-IT" sz="1200" dirty="0" err="1" smtClean="0"/>
              <a:t>Get-Credential</a:t>
            </a:r>
            <a:r>
              <a:rPr lang="it-IT" sz="1200" dirty="0"/>
              <a:t/>
            </a:r>
            <a:br>
              <a:rPr lang="it-IT" sz="1200" dirty="0"/>
            </a:br>
            <a:r>
              <a:rPr lang="it-IT" sz="1200" dirty="0"/>
              <a:t>Connect-</a:t>
            </a:r>
            <a:r>
              <a:rPr lang="it-IT" sz="1200" dirty="0" err="1"/>
              <a:t>MsolService</a:t>
            </a:r>
            <a:r>
              <a:rPr lang="it-IT" sz="1200" dirty="0"/>
              <a:t> -</a:t>
            </a:r>
            <a:r>
              <a:rPr lang="it-IT" sz="1200" dirty="0" err="1"/>
              <a:t>Credential</a:t>
            </a:r>
            <a:r>
              <a:rPr lang="it-IT" sz="1200" dirty="0"/>
              <a:t> $</a:t>
            </a:r>
            <a:r>
              <a:rPr lang="it-IT" sz="1200" dirty="0" err="1"/>
              <a:t>cred</a:t>
            </a:r>
            <a:r>
              <a:rPr lang="it-IT" sz="1200" dirty="0"/>
              <a:t> </a:t>
            </a:r>
          </a:p>
          <a:p>
            <a:endParaRPr lang="it-IT" sz="1200" dirty="0" smtClean="0"/>
          </a:p>
          <a:p>
            <a:r>
              <a:rPr lang="it-IT" sz="1200" dirty="0" smtClean="0"/>
              <a:t># </a:t>
            </a:r>
            <a:r>
              <a:rPr lang="it-IT" sz="1200" dirty="0"/>
              <a:t>Setup </a:t>
            </a:r>
            <a:r>
              <a:rPr lang="it-IT" sz="1200" dirty="0" err="1" smtClean="0"/>
              <a:t>variables</a:t>
            </a:r>
            <a:endParaRPr lang="it-IT" sz="1200" dirty="0"/>
          </a:p>
          <a:p>
            <a:r>
              <a:rPr lang="it-IT" sz="1200" dirty="0"/>
              <a:t>$</a:t>
            </a:r>
            <a:r>
              <a:rPr lang="it-IT" sz="1200" dirty="0" err="1" smtClean="0"/>
              <a:t>spcn</a:t>
            </a:r>
            <a:r>
              <a:rPr lang="it-IT" sz="1200" dirty="0" smtClean="0"/>
              <a:t> = "*.&lt;</a:t>
            </a:r>
            <a:r>
              <a:rPr lang="it-IT" sz="1200" dirty="0" err="1"/>
              <a:t>public_root_domain_name</a:t>
            </a:r>
            <a:r>
              <a:rPr lang="it-IT" sz="1200" dirty="0"/>
              <a:t>&gt;.</a:t>
            </a:r>
            <a:r>
              <a:rPr lang="it-IT" sz="1200" dirty="0" smtClean="0"/>
              <a:t>com" </a:t>
            </a:r>
            <a:r>
              <a:rPr lang="it-IT" sz="1200" dirty="0"/>
              <a:t> # Public </a:t>
            </a:r>
            <a:r>
              <a:rPr lang="it-IT" sz="1200" dirty="0" err="1"/>
              <a:t>root</a:t>
            </a:r>
            <a:r>
              <a:rPr lang="it-IT" sz="1200" dirty="0"/>
              <a:t> domain </a:t>
            </a:r>
          </a:p>
          <a:p>
            <a:r>
              <a:rPr lang="it-IT" sz="1200" dirty="0" smtClean="0"/>
              <a:t>$</a:t>
            </a:r>
            <a:r>
              <a:rPr lang="it-IT" sz="1200" dirty="0" err="1" smtClean="0"/>
              <a:t>spsite</a:t>
            </a:r>
            <a:r>
              <a:rPr lang="it-IT" sz="1200" dirty="0" smtClean="0"/>
              <a:t> = </a:t>
            </a:r>
            <a:r>
              <a:rPr lang="it-IT" sz="1200" dirty="0" err="1" smtClean="0"/>
              <a:t>Get-Spsite</a:t>
            </a:r>
            <a:r>
              <a:rPr lang="it-IT" sz="1200" dirty="0" smtClean="0"/>
              <a:t> </a:t>
            </a:r>
            <a:r>
              <a:rPr lang="it-IT" sz="1200" dirty="0"/>
              <a:t>&lt;</a:t>
            </a:r>
            <a:r>
              <a:rPr lang="it-IT" sz="1200" dirty="0" err="1"/>
              <a:t>principal_web_application_URL</a:t>
            </a:r>
            <a:r>
              <a:rPr lang="it-IT" sz="1200" dirty="0" smtClean="0"/>
              <a:t>&gt; </a:t>
            </a:r>
            <a:r>
              <a:rPr lang="en-US" sz="1200" dirty="0"/>
              <a:t> # The primary web application URL </a:t>
            </a:r>
          </a:p>
          <a:p>
            <a:r>
              <a:rPr lang="it-IT" sz="1200" dirty="0" smtClean="0"/>
              <a:t>$site = </a:t>
            </a:r>
            <a:r>
              <a:rPr lang="it-IT" sz="1200" dirty="0" err="1" smtClean="0"/>
              <a:t>Get-Spsite</a:t>
            </a:r>
            <a:r>
              <a:rPr lang="it-IT" sz="1200" dirty="0" smtClean="0"/>
              <a:t> </a:t>
            </a:r>
            <a:r>
              <a:rPr lang="it-IT" sz="1200" dirty="0"/>
              <a:t>$</a:t>
            </a:r>
            <a:r>
              <a:rPr lang="it-IT" sz="1200" dirty="0" err="1"/>
              <a:t>spsite</a:t>
            </a:r>
            <a:endParaRPr lang="it-IT" sz="1200" dirty="0"/>
          </a:p>
          <a:p>
            <a:r>
              <a:rPr lang="it-IT" sz="1200" dirty="0"/>
              <a:t>$</a:t>
            </a:r>
            <a:r>
              <a:rPr lang="it-IT" sz="1200" dirty="0" err="1" smtClean="0"/>
              <a:t>spoappid</a:t>
            </a:r>
            <a:r>
              <a:rPr lang="it-IT" sz="1200" dirty="0" smtClean="0"/>
              <a:t> = "00000003-0000-0ff1-ce00-000000000000" </a:t>
            </a:r>
            <a:r>
              <a:rPr lang="en-US" sz="1200" dirty="0"/>
              <a:t> # The SharePoint Online application principal ID </a:t>
            </a:r>
            <a:endParaRPr lang="it-IT" sz="1200" dirty="0"/>
          </a:p>
          <a:p>
            <a:r>
              <a:rPr lang="it-IT" sz="1200" dirty="0"/>
              <a:t>$</a:t>
            </a:r>
            <a:r>
              <a:rPr lang="it-IT" sz="1200" dirty="0" err="1"/>
              <a:t>spocontextID</a:t>
            </a:r>
            <a:r>
              <a:rPr lang="it-IT" sz="1200" dirty="0"/>
              <a:t> = (</a:t>
            </a:r>
            <a:r>
              <a:rPr lang="it-IT" sz="1200" dirty="0" err="1"/>
              <a:t>Get-MsolCompanyInformation</a:t>
            </a:r>
            <a:r>
              <a:rPr lang="it-IT" sz="1200" dirty="0"/>
              <a:t>).</a:t>
            </a:r>
            <a:r>
              <a:rPr lang="it-IT" sz="1200" dirty="0" err="1" smtClean="0"/>
              <a:t>ObjectID</a:t>
            </a:r>
            <a:r>
              <a:rPr lang="it-IT" sz="1200" dirty="0" smtClean="0"/>
              <a:t> </a:t>
            </a:r>
            <a:r>
              <a:rPr lang="en-US" sz="1200" dirty="0"/>
              <a:t> # The context ID (</a:t>
            </a:r>
            <a:r>
              <a:rPr lang="en-US" sz="1200" dirty="0" err="1"/>
              <a:t>ObjectID</a:t>
            </a:r>
            <a:r>
              <a:rPr lang="en-US" sz="1200" dirty="0"/>
              <a:t>) of your SharePoint Online tenant </a:t>
            </a:r>
            <a:endParaRPr lang="it-IT" sz="1200" dirty="0"/>
          </a:p>
          <a:p>
            <a:endParaRPr lang="it-IT" sz="1200" dirty="0" smtClean="0"/>
          </a:p>
          <a:p>
            <a:r>
              <a:rPr lang="en-US" sz="1200" dirty="0" smtClean="0"/>
              <a:t># </a:t>
            </a:r>
            <a:r>
              <a:rPr lang="en-US" sz="1200" dirty="0"/>
              <a:t>The URL that is used by your Azure Active Directory proxy to connect to your Azure Active Directory tenancy </a:t>
            </a:r>
          </a:p>
          <a:p>
            <a:r>
              <a:rPr lang="it-IT" sz="1200" dirty="0" smtClean="0"/>
              <a:t>$</a:t>
            </a:r>
            <a:r>
              <a:rPr lang="it-IT" sz="1200" dirty="0" err="1"/>
              <a:t>metadataEndpoint</a:t>
            </a:r>
            <a:r>
              <a:rPr lang="it-IT" sz="1200" dirty="0"/>
              <a:t> = "https://accounts.accesscontrol.windows.net/" + $</a:t>
            </a:r>
            <a:r>
              <a:rPr lang="it-IT" sz="1200" dirty="0" err="1"/>
              <a:t>spocontextID</a:t>
            </a:r>
            <a:r>
              <a:rPr lang="it-IT" sz="1200" dirty="0"/>
              <a:t> + "/</a:t>
            </a:r>
            <a:r>
              <a:rPr lang="it-IT" sz="1200" dirty="0" err="1" smtClean="0"/>
              <a:t>metadata</a:t>
            </a:r>
            <a:r>
              <a:rPr lang="it-IT" sz="1200" dirty="0" smtClean="0"/>
              <a:t>/</a:t>
            </a:r>
            <a:r>
              <a:rPr lang="it-IT" sz="1200" dirty="0" err="1" smtClean="0"/>
              <a:t>json</a:t>
            </a:r>
            <a:r>
              <a:rPr lang="it-IT" sz="1200" dirty="0" smtClean="0"/>
              <a:t>/1</a:t>
            </a:r>
            <a:r>
              <a:rPr lang="it-IT" sz="1200" dirty="0"/>
              <a:t>"</a:t>
            </a:r>
          </a:p>
          <a:p>
            <a:endParaRPr lang="it-IT" sz="1200" dirty="0"/>
          </a:p>
        </p:txBody>
      </p:sp>
    </p:spTree>
    <p:extLst>
      <p:ext uri="{BB962C8B-B14F-4D97-AF65-F5344CB8AC3E}">
        <p14:creationId xmlns:p14="http://schemas.microsoft.com/office/powerpoint/2010/main" val="32789374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3" end="1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4" end="1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5" end="1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7" end="1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Configure</a:t>
            </a:r>
            <a:r>
              <a:rPr lang="it-IT" dirty="0" smtClean="0"/>
              <a:t> Server-to-Server trust </a:t>
            </a:r>
            <a:r>
              <a:rPr lang="it-IT" sz="4400" dirty="0" smtClean="0"/>
              <a:t>(PS – 2/3)</a:t>
            </a:r>
            <a:endParaRPr lang="it-IT" sz="4400" dirty="0"/>
          </a:p>
        </p:txBody>
      </p:sp>
      <p:sp>
        <p:nvSpPr>
          <p:cNvPr id="3" name="Text Placeholder 2"/>
          <p:cNvSpPr>
            <a:spLocks noGrp="1"/>
          </p:cNvSpPr>
          <p:nvPr>
            <p:ph type="body" sz="quarter" idx="10"/>
          </p:nvPr>
        </p:nvSpPr>
        <p:spPr>
          <a:xfrm>
            <a:off x="274638" y="1216152"/>
            <a:ext cx="11887199" cy="4542782"/>
          </a:xfrm>
        </p:spPr>
        <p:txBody>
          <a:bodyPr/>
          <a:lstStyle/>
          <a:p>
            <a:endParaRPr lang="it-IT" sz="1200" dirty="0"/>
          </a:p>
          <a:p>
            <a:r>
              <a:rPr lang="en-US" sz="1200" dirty="0" smtClean="0"/>
              <a:t># </a:t>
            </a:r>
            <a:r>
              <a:rPr lang="en-US" sz="1200" dirty="0"/>
              <a:t>Upload STS certificate to SharePoint Online</a:t>
            </a:r>
          </a:p>
          <a:p>
            <a:r>
              <a:rPr lang="it-IT" sz="1200" dirty="0"/>
              <a:t>$</a:t>
            </a:r>
            <a:r>
              <a:rPr lang="it-IT" sz="1200" dirty="0" err="1"/>
              <a:t>cerPath</a:t>
            </a:r>
            <a:r>
              <a:rPr lang="it-IT" sz="1200" dirty="0"/>
              <a:t> = </a:t>
            </a:r>
            <a:r>
              <a:rPr lang="it-IT" sz="1200" dirty="0" smtClean="0"/>
              <a:t>"&lt;.CER file </a:t>
            </a:r>
            <a:r>
              <a:rPr lang="it-IT" sz="1200" dirty="0" err="1" smtClean="0"/>
              <a:t>path</a:t>
            </a:r>
            <a:r>
              <a:rPr lang="it-IT" sz="1200" dirty="0" smtClean="0"/>
              <a:t>&gt;"</a:t>
            </a:r>
            <a:endParaRPr lang="it-IT" sz="1200" dirty="0"/>
          </a:p>
          <a:p>
            <a:r>
              <a:rPr lang="it-IT" sz="1200" dirty="0"/>
              <a:t>$</a:t>
            </a:r>
            <a:r>
              <a:rPr lang="it-IT" sz="1200" dirty="0" err="1"/>
              <a:t>cer</a:t>
            </a:r>
            <a:r>
              <a:rPr lang="it-IT" sz="1200" dirty="0"/>
              <a:t> = New-Object System.Security.Cryptography.X509Certificates.X509Certificate2</a:t>
            </a:r>
          </a:p>
          <a:p>
            <a:r>
              <a:rPr lang="it-IT" sz="1200" dirty="0"/>
              <a:t>$</a:t>
            </a:r>
            <a:r>
              <a:rPr lang="it-IT" sz="1200" dirty="0" err="1"/>
              <a:t>cer.Import</a:t>
            </a:r>
            <a:r>
              <a:rPr lang="it-IT" sz="1200" dirty="0"/>
              <a:t>($</a:t>
            </a:r>
            <a:r>
              <a:rPr lang="it-IT" sz="1200" dirty="0" err="1"/>
              <a:t>cerPath</a:t>
            </a:r>
            <a:r>
              <a:rPr lang="it-IT" sz="1200" dirty="0"/>
              <a:t>)</a:t>
            </a:r>
          </a:p>
          <a:p>
            <a:r>
              <a:rPr lang="it-IT" sz="1200" dirty="0"/>
              <a:t>$</a:t>
            </a:r>
            <a:r>
              <a:rPr lang="it-IT" sz="1200" dirty="0" err="1"/>
              <a:t>binCert</a:t>
            </a:r>
            <a:r>
              <a:rPr lang="it-IT" sz="1200" dirty="0"/>
              <a:t> = $</a:t>
            </a:r>
            <a:r>
              <a:rPr lang="it-IT" sz="1200" dirty="0" err="1"/>
              <a:t>cer.GetRawCertData</a:t>
            </a:r>
            <a:r>
              <a:rPr lang="it-IT" sz="1200" dirty="0"/>
              <a:t>()</a:t>
            </a:r>
          </a:p>
          <a:p>
            <a:r>
              <a:rPr lang="it-IT" sz="1200" dirty="0"/>
              <a:t>$</a:t>
            </a:r>
            <a:r>
              <a:rPr lang="it-IT" sz="1200" dirty="0" err="1"/>
              <a:t>credValue</a:t>
            </a:r>
            <a:r>
              <a:rPr lang="it-IT" sz="1200" dirty="0"/>
              <a:t> = [</a:t>
            </a:r>
            <a:r>
              <a:rPr lang="it-IT" sz="1200" dirty="0" err="1"/>
              <a:t>System.Convert</a:t>
            </a:r>
            <a:r>
              <a:rPr lang="it-IT" sz="1200" dirty="0"/>
              <a:t>]::ToBase64String($</a:t>
            </a:r>
            <a:r>
              <a:rPr lang="it-IT" sz="1200" dirty="0" err="1"/>
              <a:t>binCert</a:t>
            </a:r>
            <a:r>
              <a:rPr lang="it-IT" sz="1200" dirty="0"/>
              <a:t>)</a:t>
            </a:r>
          </a:p>
          <a:p>
            <a:r>
              <a:rPr lang="it-IT" sz="1200" dirty="0"/>
              <a:t>New-</a:t>
            </a:r>
            <a:r>
              <a:rPr lang="it-IT" sz="1200" dirty="0" err="1"/>
              <a:t>MsolServicePrincipalCredential</a:t>
            </a:r>
            <a:r>
              <a:rPr lang="it-IT" sz="1200" dirty="0"/>
              <a:t> -</a:t>
            </a:r>
            <a:r>
              <a:rPr lang="it-IT" sz="1200" dirty="0" err="1"/>
              <a:t>AppPrincipalId</a:t>
            </a:r>
            <a:r>
              <a:rPr lang="it-IT" sz="1200" dirty="0"/>
              <a:t> $</a:t>
            </a:r>
            <a:r>
              <a:rPr lang="it-IT" sz="1200" dirty="0" err="1"/>
              <a:t>spoappid</a:t>
            </a:r>
            <a:r>
              <a:rPr lang="it-IT" sz="1200" dirty="0"/>
              <a:t> -</a:t>
            </a:r>
            <a:r>
              <a:rPr lang="it-IT" sz="1200" dirty="0" err="1"/>
              <a:t>Type</a:t>
            </a:r>
            <a:r>
              <a:rPr lang="it-IT" sz="1200" dirty="0"/>
              <a:t> </a:t>
            </a:r>
            <a:r>
              <a:rPr lang="it-IT" sz="1200" dirty="0" err="1"/>
              <a:t>asymmetric</a:t>
            </a:r>
            <a:r>
              <a:rPr lang="it-IT" sz="1200" dirty="0"/>
              <a:t> -</a:t>
            </a:r>
            <a:r>
              <a:rPr lang="it-IT" sz="1200" dirty="0" err="1"/>
              <a:t>Usage</a:t>
            </a:r>
            <a:r>
              <a:rPr lang="it-IT" sz="1200" dirty="0"/>
              <a:t> </a:t>
            </a:r>
            <a:r>
              <a:rPr lang="it-IT" sz="1200" dirty="0" err="1"/>
              <a:t>Verify</a:t>
            </a:r>
            <a:r>
              <a:rPr lang="it-IT" sz="1200" dirty="0"/>
              <a:t> -Value $</a:t>
            </a:r>
            <a:r>
              <a:rPr lang="it-IT" sz="1200" dirty="0" err="1" smtClean="0"/>
              <a:t>credValue</a:t>
            </a:r>
            <a:r>
              <a:rPr lang="it-IT" sz="1200" dirty="0" smtClean="0"/>
              <a:t/>
            </a:r>
            <a:br>
              <a:rPr lang="it-IT" sz="1200" dirty="0" smtClean="0"/>
            </a:br>
            <a:r>
              <a:rPr lang="it-IT" sz="1200" dirty="0" smtClean="0"/>
              <a:t>    -</a:t>
            </a:r>
            <a:r>
              <a:rPr lang="it-IT" sz="1200" dirty="0" err="1"/>
              <a:t>StartDate</a:t>
            </a:r>
            <a:r>
              <a:rPr lang="it-IT" sz="1200" dirty="0"/>
              <a:t> $</a:t>
            </a:r>
            <a:r>
              <a:rPr lang="it-IT" sz="1200" dirty="0" err="1"/>
              <a:t>cer.GetEffectiveDateString</a:t>
            </a:r>
            <a:r>
              <a:rPr lang="it-IT" sz="1200" dirty="0" smtClean="0"/>
              <a:t>()</a:t>
            </a:r>
            <a:br>
              <a:rPr lang="it-IT" sz="1200" dirty="0" smtClean="0"/>
            </a:br>
            <a:r>
              <a:rPr lang="it-IT" sz="1200" dirty="0" smtClean="0"/>
              <a:t>    </a:t>
            </a:r>
            <a:r>
              <a:rPr lang="it-IT" sz="1200" dirty="0" smtClean="0">
                <a:solidFill>
                  <a:srgbClr val="FF0000"/>
                </a:solidFill>
              </a:rPr>
              <a:t>-</a:t>
            </a:r>
            <a:r>
              <a:rPr lang="it-IT" sz="1200" dirty="0" err="1">
                <a:solidFill>
                  <a:srgbClr val="FF0000"/>
                </a:solidFill>
              </a:rPr>
              <a:t>EndDate</a:t>
            </a:r>
            <a:r>
              <a:rPr lang="it-IT" sz="1200" dirty="0">
                <a:solidFill>
                  <a:srgbClr val="FF0000"/>
                </a:solidFill>
              </a:rPr>
              <a:t> </a:t>
            </a:r>
            <a:r>
              <a:rPr lang="it-IT" sz="1200" dirty="0" smtClean="0">
                <a:solidFill>
                  <a:srgbClr val="FF0000"/>
                </a:solidFill>
              </a:rPr>
              <a:t>"&lt;</a:t>
            </a:r>
            <a:r>
              <a:rPr lang="it-IT" sz="1200" dirty="0" err="1" smtClean="0">
                <a:solidFill>
                  <a:srgbClr val="FF0000"/>
                </a:solidFill>
              </a:rPr>
              <a:t>end_date</a:t>
            </a:r>
            <a:r>
              <a:rPr lang="it-IT" sz="1200" dirty="0" smtClean="0">
                <a:solidFill>
                  <a:srgbClr val="FF0000"/>
                </a:solidFill>
              </a:rPr>
              <a:t>&gt;</a:t>
            </a:r>
            <a:r>
              <a:rPr lang="it-IT" sz="1200" dirty="0">
                <a:solidFill>
                  <a:srgbClr val="FF0000"/>
                </a:solidFill>
              </a:rPr>
              <a:t>"</a:t>
            </a:r>
            <a:endParaRPr lang="it-IT" sz="1200" dirty="0" smtClean="0">
              <a:solidFill>
                <a:srgbClr val="FF0000"/>
              </a:solidFill>
            </a:endParaRPr>
          </a:p>
          <a:p>
            <a:endParaRPr lang="en-US" sz="1200" dirty="0"/>
          </a:p>
          <a:p>
            <a:r>
              <a:rPr lang="en-US" sz="1200" dirty="0" smtClean="0"/>
              <a:t># </a:t>
            </a:r>
            <a:r>
              <a:rPr lang="en-US" sz="1200" dirty="0"/>
              <a:t>Add SPN for public domain name in Azure AD</a:t>
            </a:r>
          </a:p>
          <a:p>
            <a:r>
              <a:rPr lang="it-IT" sz="1200" dirty="0"/>
              <a:t>$</a:t>
            </a:r>
            <a:r>
              <a:rPr lang="it-IT" sz="1200" dirty="0" err="1"/>
              <a:t>msp</a:t>
            </a:r>
            <a:r>
              <a:rPr lang="it-IT" sz="1200" dirty="0"/>
              <a:t> = </a:t>
            </a:r>
            <a:r>
              <a:rPr lang="it-IT" sz="1200" dirty="0" err="1"/>
              <a:t>Get-MsolServicePrincipal</a:t>
            </a:r>
            <a:r>
              <a:rPr lang="it-IT" sz="1200" dirty="0"/>
              <a:t> -</a:t>
            </a:r>
            <a:r>
              <a:rPr lang="it-IT" sz="1200" dirty="0" err="1"/>
              <a:t>AppPrincipalId</a:t>
            </a:r>
            <a:r>
              <a:rPr lang="it-IT" sz="1200" dirty="0"/>
              <a:t> $</a:t>
            </a:r>
            <a:r>
              <a:rPr lang="it-IT" sz="1200" dirty="0" err="1"/>
              <a:t>spoappid</a:t>
            </a:r>
            <a:endParaRPr lang="it-IT" sz="1200" dirty="0"/>
          </a:p>
          <a:p>
            <a:r>
              <a:rPr lang="it-IT" sz="1200" dirty="0"/>
              <a:t>$</a:t>
            </a:r>
            <a:r>
              <a:rPr lang="it-IT" sz="1200" dirty="0" err="1"/>
              <a:t>spns</a:t>
            </a:r>
            <a:r>
              <a:rPr lang="it-IT" sz="1200" dirty="0"/>
              <a:t> = $</a:t>
            </a:r>
            <a:r>
              <a:rPr lang="it-IT" sz="1200" dirty="0" err="1"/>
              <a:t>msp.ServicePrincipalNames</a:t>
            </a:r>
            <a:endParaRPr lang="it-IT" sz="1200" dirty="0"/>
          </a:p>
          <a:p>
            <a:r>
              <a:rPr lang="it-IT" sz="1200" dirty="0"/>
              <a:t>$</a:t>
            </a:r>
            <a:r>
              <a:rPr lang="it-IT" sz="1200" dirty="0" err="1"/>
              <a:t>spns.Add</a:t>
            </a:r>
            <a:r>
              <a:rPr lang="it-IT" sz="1200" dirty="0"/>
              <a:t>("$</a:t>
            </a:r>
            <a:r>
              <a:rPr lang="it-IT" sz="1200" dirty="0" err="1"/>
              <a:t>spoappid</a:t>
            </a:r>
            <a:r>
              <a:rPr lang="it-IT" sz="1200" dirty="0"/>
              <a:t>/$</a:t>
            </a:r>
            <a:r>
              <a:rPr lang="it-IT" sz="1200" dirty="0" err="1"/>
              <a:t>spcn</a:t>
            </a:r>
            <a:r>
              <a:rPr lang="it-IT" sz="1200" dirty="0"/>
              <a:t>") # 00000003-0000-0ff1-ce00-000000000000</a:t>
            </a:r>
            <a:r>
              <a:rPr lang="it-IT" sz="1200" dirty="0" smtClean="0"/>
              <a:t>/*.&lt;</a:t>
            </a:r>
            <a:r>
              <a:rPr lang="it-IT" sz="1200" dirty="0" err="1"/>
              <a:t>public_root_domain_name</a:t>
            </a:r>
            <a:r>
              <a:rPr lang="it-IT" sz="1200" dirty="0"/>
              <a:t>&gt;</a:t>
            </a:r>
            <a:r>
              <a:rPr lang="it-IT" sz="1200" dirty="0" smtClean="0"/>
              <a:t>.</a:t>
            </a:r>
            <a:r>
              <a:rPr lang="it-IT" sz="1200" dirty="0"/>
              <a:t>com</a:t>
            </a:r>
          </a:p>
          <a:p>
            <a:r>
              <a:rPr lang="it-IT" sz="1200" dirty="0"/>
              <a:t>Set-</a:t>
            </a:r>
            <a:r>
              <a:rPr lang="it-IT" sz="1200" dirty="0" err="1"/>
              <a:t>MsolServicePrincipal</a:t>
            </a:r>
            <a:r>
              <a:rPr lang="it-IT" sz="1200" dirty="0"/>
              <a:t> -</a:t>
            </a:r>
            <a:r>
              <a:rPr lang="it-IT" sz="1200" dirty="0" err="1"/>
              <a:t>AppPrincipalId</a:t>
            </a:r>
            <a:r>
              <a:rPr lang="it-IT" sz="1200" dirty="0"/>
              <a:t> $</a:t>
            </a:r>
            <a:r>
              <a:rPr lang="it-IT" sz="1200" dirty="0" err="1"/>
              <a:t>spoappid</a:t>
            </a:r>
            <a:r>
              <a:rPr lang="it-IT" sz="1200" dirty="0"/>
              <a:t> -</a:t>
            </a:r>
            <a:r>
              <a:rPr lang="it-IT" sz="1200" dirty="0" err="1"/>
              <a:t>ServicePrincipalNames</a:t>
            </a:r>
            <a:r>
              <a:rPr lang="it-IT" sz="1200" dirty="0"/>
              <a:t> $</a:t>
            </a:r>
            <a:r>
              <a:rPr lang="it-IT" sz="1200" dirty="0" err="1"/>
              <a:t>spns</a:t>
            </a:r>
            <a:endParaRPr lang="it-IT" sz="1200" dirty="0"/>
          </a:p>
          <a:p>
            <a:endParaRPr lang="en-US" sz="1200" dirty="0"/>
          </a:p>
          <a:p>
            <a:r>
              <a:rPr lang="it-IT" sz="1200" dirty="0" smtClean="0"/>
              <a:t># </a:t>
            </a:r>
            <a:r>
              <a:rPr lang="it-IT" sz="1200" dirty="0" err="1"/>
              <a:t>Check</a:t>
            </a:r>
            <a:r>
              <a:rPr lang="it-IT" sz="1200" dirty="0"/>
              <a:t> SPN </a:t>
            </a:r>
            <a:r>
              <a:rPr lang="it-IT" sz="1200" dirty="0" err="1"/>
              <a:t>configuration</a:t>
            </a:r>
            <a:endParaRPr lang="it-IT" sz="1200" dirty="0"/>
          </a:p>
          <a:p>
            <a:r>
              <a:rPr lang="it-IT" sz="1200" dirty="0"/>
              <a:t>$</a:t>
            </a:r>
            <a:r>
              <a:rPr lang="it-IT" sz="1200" dirty="0" err="1"/>
              <a:t>msp</a:t>
            </a:r>
            <a:r>
              <a:rPr lang="it-IT" sz="1200" dirty="0"/>
              <a:t> = </a:t>
            </a:r>
            <a:r>
              <a:rPr lang="it-IT" sz="1200" dirty="0" err="1"/>
              <a:t>Get-MsolServicePrincipal</a:t>
            </a:r>
            <a:r>
              <a:rPr lang="it-IT" sz="1200" dirty="0"/>
              <a:t> -</a:t>
            </a:r>
            <a:r>
              <a:rPr lang="it-IT" sz="1200" dirty="0" err="1"/>
              <a:t>AppPrincipalId</a:t>
            </a:r>
            <a:r>
              <a:rPr lang="it-IT" sz="1200" dirty="0"/>
              <a:t> $</a:t>
            </a:r>
            <a:r>
              <a:rPr lang="it-IT" sz="1200" dirty="0" err="1"/>
              <a:t>spoappid</a:t>
            </a:r>
            <a:endParaRPr lang="it-IT" sz="1200" dirty="0"/>
          </a:p>
          <a:p>
            <a:r>
              <a:rPr lang="it-IT" sz="1200" dirty="0"/>
              <a:t>$</a:t>
            </a:r>
            <a:r>
              <a:rPr lang="it-IT" sz="1200" dirty="0" err="1"/>
              <a:t>spns</a:t>
            </a:r>
            <a:r>
              <a:rPr lang="it-IT" sz="1200" dirty="0"/>
              <a:t> = $</a:t>
            </a:r>
            <a:r>
              <a:rPr lang="it-IT" sz="1200" dirty="0" err="1"/>
              <a:t>msp.ServicePrincipalNames</a:t>
            </a:r>
            <a:r>
              <a:rPr lang="it-IT" sz="1200" dirty="0"/>
              <a:t> </a:t>
            </a:r>
          </a:p>
          <a:p>
            <a:r>
              <a:rPr lang="it-IT" sz="1200" dirty="0"/>
              <a:t>$</a:t>
            </a:r>
            <a:r>
              <a:rPr lang="it-IT" sz="1200" dirty="0" err="1"/>
              <a:t>spns</a:t>
            </a:r>
            <a:r>
              <a:rPr lang="it-IT" sz="1200" dirty="0"/>
              <a:t> </a:t>
            </a:r>
          </a:p>
          <a:p>
            <a:endParaRPr lang="it-IT" sz="1200" dirty="0"/>
          </a:p>
        </p:txBody>
      </p:sp>
    </p:spTree>
    <p:extLst>
      <p:ext uri="{BB962C8B-B14F-4D97-AF65-F5344CB8AC3E}">
        <p14:creationId xmlns:p14="http://schemas.microsoft.com/office/powerpoint/2010/main" val="10832388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5" end="1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6" end="16"/>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7" end="17"/>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a:t>Configure</a:t>
            </a:r>
            <a:r>
              <a:rPr lang="it-IT" dirty="0"/>
              <a:t> Server-to-Server trust </a:t>
            </a:r>
            <a:r>
              <a:rPr lang="it-IT" sz="4400" dirty="0"/>
              <a:t>(PS – </a:t>
            </a:r>
            <a:r>
              <a:rPr lang="it-IT" sz="4400" dirty="0" smtClean="0"/>
              <a:t>3/3)</a:t>
            </a:r>
            <a:endParaRPr lang="it-IT" sz="4400" dirty="0"/>
          </a:p>
        </p:txBody>
      </p:sp>
      <p:sp>
        <p:nvSpPr>
          <p:cNvPr id="5" name="Text Placeholder 4"/>
          <p:cNvSpPr>
            <a:spLocks noGrp="1"/>
          </p:cNvSpPr>
          <p:nvPr>
            <p:ph type="body" sz="quarter" idx="10"/>
          </p:nvPr>
        </p:nvSpPr>
        <p:spPr>
          <a:xfrm>
            <a:off x="274638" y="1216152"/>
            <a:ext cx="11887199" cy="6001643"/>
          </a:xfrm>
        </p:spPr>
        <p:txBody>
          <a:bodyPr/>
          <a:lstStyle/>
          <a:p>
            <a:endParaRPr lang="it-IT" sz="1200" dirty="0"/>
          </a:p>
          <a:p>
            <a:r>
              <a:rPr lang="it-IT" sz="1200" dirty="0" smtClean="0"/>
              <a:t># </a:t>
            </a:r>
            <a:r>
              <a:rPr lang="it-IT" sz="1200" dirty="0" err="1"/>
              <a:t>Register</a:t>
            </a:r>
            <a:r>
              <a:rPr lang="it-IT" sz="1200" dirty="0"/>
              <a:t> SharePoint Online </a:t>
            </a:r>
            <a:r>
              <a:rPr lang="it-IT" sz="1200" dirty="0" err="1"/>
              <a:t>application</a:t>
            </a:r>
            <a:r>
              <a:rPr lang="it-IT" sz="1200" dirty="0"/>
              <a:t> </a:t>
            </a:r>
            <a:r>
              <a:rPr lang="it-IT" sz="1200" dirty="0" err="1"/>
              <a:t>principal</a:t>
            </a:r>
            <a:r>
              <a:rPr lang="it-IT" sz="1200" dirty="0"/>
              <a:t> </a:t>
            </a:r>
            <a:r>
              <a:rPr lang="it-IT" sz="1200" dirty="0" err="1"/>
              <a:t>object</a:t>
            </a:r>
            <a:r>
              <a:rPr lang="it-IT" sz="1200" dirty="0"/>
              <a:t> ID on-</a:t>
            </a:r>
            <a:r>
              <a:rPr lang="it-IT" sz="1200" dirty="0" err="1"/>
              <a:t>premises</a:t>
            </a:r>
            <a:endParaRPr lang="it-IT" sz="1200" dirty="0"/>
          </a:p>
          <a:p>
            <a:r>
              <a:rPr lang="it-IT" sz="1200" dirty="0"/>
              <a:t>$</a:t>
            </a:r>
            <a:r>
              <a:rPr lang="it-IT" sz="1200" dirty="0" err="1"/>
              <a:t>spoappprincipalID</a:t>
            </a:r>
            <a:r>
              <a:rPr lang="it-IT" sz="1200" dirty="0"/>
              <a:t> = (</a:t>
            </a:r>
            <a:r>
              <a:rPr lang="it-IT" sz="1200" dirty="0" err="1"/>
              <a:t>Get-MsolServicePrincipal</a:t>
            </a:r>
            <a:r>
              <a:rPr lang="it-IT" sz="1200" dirty="0"/>
              <a:t> -</a:t>
            </a:r>
            <a:r>
              <a:rPr lang="it-IT" sz="1200" dirty="0" err="1"/>
              <a:t>ServicePrincipalName</a:t>
            </a:r>
            <a:r>
              <a:rPr lang="it-IT" sz="1200" dirty="0"/>
              <a:t> $</a:t>
            </a:r>
            <a:r>
              <a:rPr lang="it-IT" sz="1200" dirty="0" err="1"/>
              <a:t>spoappid</a:t>
            </a:r>
            <a:r>
              <a:rPr lang="it-IT" sz="1200" dirty="0"/>
              <a:t>).</a:t>
            </a:r>
            <a:r>
              <a:rPr lang="it-IT" sz="1200" dirty="0" err="1"/>
              <a:t>ObjectID</a:t>
            </a:r>
            <a:endParaRPr lang="it-IT" sz="1200" dirty="0"/>
          </a:p>
          <a:p>
            <a:r>
              <a:rPr lang="it-IT" sz="1200" dirty="0"/>
              <a:t>$</a:t>
            </a:r>
            <a:r>
              <a:rPr lang="it-IT" sz="1200" dirty="0" err="1"/>
              <a:t>sponameidentifier</a:t>
            </a:r>
            <a:r>
              <a:rPr lang="it-IT" sz="1200" dirty="0"/>
              <a:t> = "$</a:t>
            </a:r>
            <a:r>
              <a:rPr lang="it-IT" sz="1200" dirty="0" err="1"/>
              <a:t>spoappprincipalID</a:t>
            </a:r>
            <a:r>
              <a:rPr lang="it-IT" sz="1200" dirty="0"/>
              <a:t>@$</a:t>
            </a:r>
            <a:r>
              <a:rPr lang="it-IT" sz="1200" dirty="0" err="1"/>
              <a:t>spocontextID</a:t>
            </a:r>
            <a:r>
              <a:rPr lang="it-IT" sz="1200" dirty="0"/>
              <a:t>"</a:t>
            </a:r>
          </a:p>
          <a:p>
            <a:r>
              <a:rPr lang="it-IT" sz="1200" dirty="0"/>
              <a:t>$</a:t>
            </a:r>
            <a:r>
              <a:rPr lang="it-IT" sz="1200" dirty="0" err="1"/>
              <a:t>appPrincipal</a:t>
            </a:r>
            <a:r>
              <a:rPr lang="it-IT" sz="1200" dirty="0"/>
              <a:t> = </a:t>
            </a:r>
            <a:r>
              <a:rPr lang="it-IT" sz="1200" dirty="0" err="1"/>
              <a:t>Register-SPAppPrincipal</a:t>
            </a:r>
            <a:r>
              <a:rPr lang="it-IT" sz="1200" dirty="0"/>
              <a:t> -site $</a:t>
            </a:r>
            <a:r>
              <a:rPr lang="it-IT" sz="1200" dirty="0" err="1"/>
              <a:t>site.rootweb</a:t>
            </a:r>
            <a:r>
              <a:rPr lang="it-IT" sz="1200" dirty="0"/>
              <a:t> -</a:t>
            </a:r>
            <a:r>
              <a:rPr lang="it-IT" sz="1200" dirty="0" err="1"/>
              <a:t>nameIdentifier</a:t>
            </a:r>
            <a:r>
              <a:rPr lang="it-IT" sz="1200" dirty="0"/>
              <a:t> $</a:t>
            </a:r>
            <a:r>
              <a:rPr lang="it-IT" sz="1200" dirty="0" err="1"/>
              <a:t>sponameidentifier</a:t>
            </a:r>
            <a:r>
              <a:rPr lang="it-IT" sz="1200" dirty="0"/>
              <a:t> -</a:t>
            </a:r>
            <a:r>
              <a:rPr lang="it-IT" sz="1200" dirty="0" err="1"/>
              <a:t>displayName</a:t>
            </a:r>
            <a:r>
              <a:rPr lang="it-IT" sz="1200" dirty="0"/>
              <a:t> "SharePoint Online"</a:t>
            </a:r>
          </a:p>
          <a:p>
            <a:endParaRPr lang="it-IT" sz="1200" dirty="0"/>
          </a:p>
          <a:p>
            <a:r>
              <a:rPr lang="en-US" sz="1200" dirty="0"/>
              <a:t># Validate on-premises App Principal for SharePoint Online</a:t>
            </a:r>
          </a:p>
          <a:p>
            <a:r>
              <a:rPr lang="it-IT" sz="1200" dirty="0" err="1"/>
              <a:t>Get-SPAppPrincipal</a:t>
            </a:r>
            <a:r>
              <a:rPr lang="it-IT" sz="1200" dirty="0"/>
              <a:t> -site $</a:t>
            </a:r>
            <a:r>
              <a:rPr lang="it-IT" sz="1200" dirty="0" err="1"/>
              <a:t>site.rootweb</a:t>
            </a:r>
            <a:r>
              <a:rPr lang="it-IT" sz="1200" dirty="0"/>
              <a:t> -</a:t>
            </a:r>
            <a:r>
              <a:rPr lang="it-IT" sz="1200" dirty="0" err="1"/>
              <a:t>NameIdentifier</a:t>
            </a:r>
            <a:r>
              <a:rPr lang="it-IT" sz="1200" dirty="0"/>
              <a:t> $</a:t>
            </a:r>
            <a:r>
              <a:rPr lang="it-IT" sz="1200" dirty="0" err="1"/>
              <a:t>sponameidentifier</a:t>
            </a:r>
            <a:r>
              <a:rPr lang="it-IT" sz="1200" dirty="0"/>
              <a:t> | format-</a:t>
            </a:r>
            <a:r>
              <a:rPr lang="it-IT" sz="1200" dirty="0" err="1"/>
              <a:t>table</a:t>
            </a:r>
            <a:r>
              <a:rPr lang="it-IT" sz="1200" dirty="0"/>
              <a:t> -</a:t>
            </a:r>
            <a:r>
              <a:rPr lang="it-IT" sz="1200" dirty="0" err="1"/>
              <a:t>autosize</a:t>
            </a:r>
            <a:r>
              <a:rPr lang="it-IT" sz="1200" dirty="0"/>
              <a:t> -</a:t>
            </a:r>
            <a:r>
              <a:rPr lang="it-IT" sz="1200" dirty="0" err="1"/>
              <a:t>wrap</a:t>
            </a:r>
            <a:endParaRPr lang="it-IT" sz="1200" dirty="0"/>
          </a:p>
          <a:p>
            <a:r>
              <a:rPr lang="it-IT" sz="1200" dirty="0"/>
              <a:t>$</a:t>
            </a:r>
            <a:r>
              <a:rPr lang="it-IT" sz="1200" dirty="0" err="1"/>
              <a:t>appPrincipal</a:t>
            </a:r>
            <a:r>
              <a:rPr lang="it-IT" sz="1200" dirty="0"/>
              <a:t> |</a:t>
            </a:r>
            <a:r>
              <a:rPr lang="it-IT" sz="1200" dirty="0" err="1"/>
              <a:t>fl</a:t>
            </a:r>
            <a:r>
              <a:rPr lang="it-IT" sz="1200" dirty="0"/>
              <a:t> </a:t>
            </a:r>
          </a:p>
          <a:p>
            <a:endParaRPr lang="it-IT" sz="1200" dirty="0"/>
          </a:p>
          <a:p>
            <a:r>
              <a:rPr lang="en-US" sz="1200" dirty="0" smtClean="0"/>
              <a:t># </a:t>
            </a:r>
            <a:r>
              <a:rPr lang="en-US" sz="1200" dirty="0"/>
              <a:t>Set the on-premises SharePoint authentication realm to the context ID of Office 365 tenancy</a:t>
            </a:r>
          </a:p>
          <a:p>
            <a:r>
              <a:rPr lang="it-IT" sz="1200" dirty="0"/>
              <a:t>Set-</a:t>
            </a:r>
            <a:r>
              <a:rPr lang="it-IT" sz="1200" dirty="0" err="1"/>
              <a:t>SPAuthenticationRealm</a:t>
            </a:r>
            <a:r>
              <a:rPr lang="it-IT" sz="1200" dirty="0"/>
              <a:t> -</a:t>
            </a:r>
            <a:r>
              <a:rPr lang="it-IT" sz="1200" dirty="0" err="1"/>
              <a:t>realm</a:t>
            </a:r>
            <a:r>
              <a:rPr lang="it-IT" sz="1200" dirty="0"/>
              <a:t> $</a:t>
            </a:r>
            <a:r>
              <a:rPr lang="it-IT" sz="1200" dirty="0" err="1"/>
              <a:t>spocontextID</a:t>
            </a:r>
            <a:endParaRPr lang="it-IT" sz="1200" dirty="0"/>
          </a:p>
          <a:p>
            <a:endParaRPr lang="it-IT" sz="1200" dirty="0"/>
          </a:p>
          <a:p>
            <a:r>
              <a:rPr lang="it-IT" sz="1200" dirty="0"/>
              <a:t># Validate the </a:t>
            </a:r>
            <a:r>
              <a:rPr lang="it-IT" sz="1200" dirty="0" err="1"/>
              <a:t>step</a:t>
            </a:r>
            <a:endParaRPr lang="it-IT" sz="1200" dirty="0"/>
          </a:p>
          <a:p>
            <a:r>
              <a:rPr lang="it-IT" sz="1200" dirty="0"/>
              <a:t>$</a:t>
            </a:r>
            <a:r>
              <a:rPr lang="it-IT" sz="1200" dirty="0" err="1"/>
              <a:t>spocontextID</a:t>
            </a:r>
            <a:endParaRPr lang="it-IT" sz="1200" dirty="0"/>
          </a:p>
          <a:p>
            <a:r>
              <a:rPr lang="it-IT" sz="1200" dirty="0" err="1"/>
              <a:t>Get-SPAuthenticationRealm</a:t>
            </a:r>
            <a:r>
              <a:rPr lang="it-IT" sz="1200" dirty="0"/>
              <a:t> </a:t>
            </a:r>
          </a:p>
          <a:p>
            <a:endParaRPr lang="it-IT" sz="1200" dirty="0"/>
          </a:p>
          <a:p>
            <a:r>
              <a:rPr lang="en-US" sz="1200" dirty="0" smtClean="0"/>
              <a:t># </a:t>
            </a:r>
            <a:r>
              <a:rPr lang="en-US" sz="1200" dirty="0"/>
              <a:t>Configure an on-premises proxy for Azure AD, which will become a trusted token </a:t>
            </a:r>
            <a:r>
              <a:rPr lang="en-US" sz="1200" dirty="0" smtClean="0"/>
              <a:t>issuer </a:t>
            </a:r>
            <a:r>
              <a:rPr lang="en-US" sz="1200" dirty="0"/>
              <a:t>for the on-premises farm</a:t>
            </a:r>
          </a:p>
          <a:p>
            <a:r>
              <a:rPr lang="it-IT" sz="1200" dirty="0"/>
              <a:t>New-</a:t>
            </a:r>
            <a:r>
              <a:rPr lang="it-IT" sz="1200" dirty="0" err="1"/>
              <a:t>SPAzureAccessControlServiceApplicationProxy</a:t>
            </a:r>
            <a:r>
              <a:rPr lang="it-IT" sz="1200" dirty="0"/>
              <a:t> -</a:t>
            </a:r>
            <a:r>
              <a:rPr lang="it-IT" sz="1200" dirty="0" err="1"/>
              <a:t>Name</a:t>
            </a:r>
            <a:r>
              <a:rPr lang="it-IT" sz="1200" dirty="0"/>
              <a:t> "ACS" -</a:t>
            </a:r>
            <a:r>
              <a:rPr lang="it-IT" sz="1200" dirty="0" err="1"/>
              <a:t>MetadataServiceEndpointUri</a:t>
            </a:r>
            <a:r>
              <a:rPr lang="it-IT" sz="1200" dirty="0"/>
              <a:t> $</a:t>
            </a:r>
            <a:r>
              <a:rPr lang="it-IT" sz="1200" dirty="0" err="1"/>
              <a:t>metadataEndpoint</a:t>
            </a:r>
            <a:r>
              <a:rPr lang="it-IT" sz="1200" dirty="0"/>
              <a:t> -</a:t>
            </a:r>
            <a:r>
              <a:rPr lang="it-IT" sz="1200" dirty="0" err="1"/>
              <a:t>DefaultProxyGroup</a:t>
            </a:r>
            <a:endParaRPr lang="it-IT" sz="1200" dirty="0"/>
          </a:p>
          <a:p>
            <a:r>
              <a:rPr lang="it-IT" sz="1200" dirty="0"/>
              <a:t>New-</a:t>
            </a:r>
            <a:r>
              <a:rPr lang="it-IT" sz="1200" dirty="0" err="1"/>
              <a:t>SPTrustedSecurityTokenIssuer</a:t>
            </a:r>
            <a:r>
              <a:rPr lang="it-IT" sz="1200" dirty="0"/>
              <a:t> -</a:t>
            </a:r>
            <a:r>
              <a:rPr lang="it-IT" sz="1200" dirty="0" err="1"/>
              <a:t>MetadataEndpoint</a:t>
            </a:r>
            <a:r>
              <a:rPr lang="it-IT" sz="1200" dirty="0"/>
              <a:t> $</a:t>
            </a:r>
            <a:r>
              <a:rPr lang="it-IT" sz="1200" dirty="0" err="1"/>
              <a:t>metadataEndpoint</a:t>
            </a:r>
            <a:r>
              <a:rPr lang="it-IT" sz="1200" dirty="0"/>
              <a:t> -</a:t>
            </a:r>
            <a:r>
              <a:rPr lang="it-IT" sz="1200" dirty="0" err="1"/>
              <a:t>IsTrustBroker</a:t>
            </a:r>
            <a:r>
              <a:rPr lang="it-IT" sz="1200" dirty="0"/>
              <a:t>:$</a:t>
            </a:r>
            <a:r>
              <a:rPr lang="it-IT" sz="1200" dirty="0" err="1"/>
              <a:t>true</a:t>
            </a:r>
            <a:r>
              <a:rPr lang="it-IT" sz="1200" dirty="0"/>
              <a:t> -</a:t>
            </a:r>
            <a:r>
              <a:rPr lang="it-IT" sz="1200" dirty="0" err="1"/>
              <a:t>Name</a:t>
            </a:r>
            <a:r>
              <a:rPr lang="it-IT" sz="1200" dirty="0"/>
              <a:t> "ACS"</a:t>
            </a:r>
          </a:p>
          <a:p>
            <a:r>
              <a:rPr lang="it-IT" sz="1200" dirty="0"/>
              <a:t> </a:t>
            </a:r>
          </a:p>
          <a:p>
            <a:r>
              <a:rPr lang="en-US" sz="1200" dirty="0" smtClean="0"/>
              <a:t># </a:t>
            </a:r>
            <a:r>
              <a:rPr lang="en-US" sz="1200" dirty="0"/>
              <a:t>Fix SharePoint on-premises (if </a:t>
            </a:r>
            <a:r>
              <a:rPr lang="en-US" sz="1200" dirty="0" smtClean="0"/>
              <a:t>on-</a:t>
            </a:r>
            <a:r>
              <a:rPr lang="en-US" sz="1200" dirty="0" err="1" smtClean="0"/>
              <a:t>prem</a:t>
            </a:r>
            <a:r>
              <a:rPr lang="en-US" sz="1200" dirty="0" smtClean="0"/>
              <a:t> April </a:t>
            </a:r>
            <a:r>
              <a:rPr lang="en-US" sz="1200" dirty="0"/>
              <a:t>2014 </a:t>
            </a:r>
            <a:r>
              <a:rPr lang="en-US" sz="1200" dirty="0" smtClean="0"/>
              <a:t>CU or later) </a:t>
            </a:r>
            <a:r>
              <a:rPr lang="en-US" sz="1200" dirty="0"/>
              <a:t>- See: http://support.microsoft.com/kb/3000380</a:t>
            </a:r>
          </a:p>
          <a:p>
            <a:r>
              <a:rPr lang="it-IT" sz="1200" dirty="0"/>
              <a:t>$</a:t>
            </a:r>
            <a:r>
              <a:rPr lang="it-IT" sz="1200" dirty="0" err="1"/>
              <a:t>config</a:t>
            </a:r>
            <a:r>
              <a:rPr lang="it-IT" sz="1200" dirty="0"/>
              <a:t> = </a:t>
            </a:r>
            <a:r>
              <a:rPr lang="it-IT" sz="1200" dirty="0" err="1"/>
              <a:t>Get-SPSecurityTokenServiceConfig</a:t>
            </a:r>
            <a:endParaRPr lang="it-IT" sz="1200" dirty="0"/>
          </a:p>
          <a:p>
            <a:r>
              <a:rPr lang="it-IT" sz="1200" dirty="0"/>
              <a:t>$config.AuthenticationPipelineClaimMappingRules.AddIdentityProviderNameMappingRule("</a:t>
            </a:r>
            <a:r>
              <a:rPr lang="it-IT" sz="1200" dirty="0" err="1"/>
              <a:t>OrgId</a:t>
            </a:r>
            <a:r>
              <a:rPr lang="it-IT" sz="1200" dirty="0"/>
              <a:t> </a:t>
            </a:r>
            <a:r>
              <a:rPr lang="it-IT" sz="1200" dirty="0" err="1"/>
              <a:t>Rule</a:t>
            </a:r>
            <a:r>
              <a:rPr lang="it-IT" sz="1200" dirty="0" smtClean="0"/>
              <a:t>",</a:t>
            </a:r>
            <a:br>
              <a:rPr lang="it-IT" sz="1200" dirty="0" smtClean="0"/>
            </a:br>
            <a:r>
              <a:rPr lang="it-IT" sz="1200" dirty="0" smtClean="0"/>
              <a:t>    [</a:t>
            </a:r>
            <a:r>
              <a:rPr lang="it-IT" sz="1200" dirty="0"/>
              <a:t>Microsoft.SharePoint.Administration.Claims.SPIdentityProviderTypes]::Forms, "</a:t>
            </a:r>
            <a:r>
              <a:rPr lang="it-IT" sz="1200" dirty="0" err="1"/>
              <a:t>membership</a:t>
            </a:r>
            <a:r>
              <a:rPr lang="it-IT" sz="1200" dirty="0"/>
              <a:t>", "</a:t>
            </a:r>
            <a:r>
              <a:rPr lang="it-IT" sz="1200" dirty="0" err="1"/>
              <a:t>urn:federation:microsoftonline</a:t>
            </a:r>
            <a:r>
              <a:rPr lang="it-IT" sz="1200" dirty="0"/>
              <a:t>")</a:t>
            </a:r>
          </a:p>
          <a:p>
            <a:r>
              <a:rPr lang="it-IT" sz="1200" dirty="0"/>
              <a:t>$</a:t>
            </a:r>
            <a:r>
              <a:rPr lang="it-IT" sz="1200" dirty="0" err="1"/>
              <a:t>config.Update</a:t>
            </a:r>
            <a:r>
              <a:rPr lang="it-IT" sz="1200" dirty="0"/>
              <a:t>()</a:t>
            </a:r>
          </a:p>
          <a:p>
            <a:r>
              <a:rPr lang="it-IT" sz="1200" dirty="0"/>
              <a:t> </a:t>
            </a:r>
          </a:p>
          <a:p>
            <a:endParaRPr lang="it-IT" sz="1200" dirty="0"/>
          </a:p>
        </p:txBody>
      </p:sp>
    </p:spTree>
    <p:extLst>
      <p:ext uri="{BB962C8B-B14F-4D97-AF65-F5344CB8AC3E}">
        <p14:creationId xmlns:p14="http://schemas.microsoft.com/office/powerpoint/2010/main" val="8032190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3" end="1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4" end="1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15" end="1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17" end="1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xEl>
                                              <p:pRg st="18" end="1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
                                            <p:txEl>
                                              <p:pRg st="19" end="1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21" end="21"/>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xEl>
                                              <p:pRg st="22" end="22"/>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
                                            <p:txEl>
                                              <p:pRg st="23" end="23"/>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
                                            <p:txEl>
                                              <p:pRg st="24" end="2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8194424" cy="5426172"/>
          </a:xfrm>
        </p:spPr>
        <p:txBody>
          <a:bodyPr>
            <a:normAutofit fontScale="92500" lnSpcReduction="10000"/>
          </a:bodyPr>
          <a:lstStyle/>
          <a:p>
            <a:r>
              <a:rPr lang="en-US" dirty="0"/>
              <a:t>Project Manager, Consultant, Trainer</a:t>
            </a:r>
          </a:p>
          <a:p>
            <a:r>
              <a:rPr lang="en-US" dirty="0"/>
              <a:t>More than 40 Microsoft certification exams passed, including MC(S)M</a:t>
            </a:r>
          </a:p>
          <a:p>
            <a:r>
              <a:rPr lang="en-US" dirty="0"/>
              <a:t>Focused on SharePoint since 2002</a:t>
            </a:r>
          </a:p>
          <a:p>
            <a:r>
              <a:rPr lang="en-US" dirty="0"/>
              <a:t>Author of 10 books </a:t>
            </a:r>
            <a:r>
              <a:rPr lang="en-US" dirty="0" smtClean="0"/>
              <a:t>about: </a:t>
            </a:r>
            <a:r>
              <a:rPr lang="en-US" dirty="0"/>
              <a:t>XML, SOAP, .NET, LINQ, and SharePoint</a:t>
            </a:r>
          </a:p>
          <a:p>
            <a:r>
              <a:rPr lang="en-US" dirty="0"/>
              <a:t>Speaker at main IT conferences </a:t>
            </a:r>
            <a:r>
              <a:rPr lang="en-US" dirty="0" smtClean="0"/>
              <a:t>worldwide</a:t>
            </a:r>
            <a:endParaRPr lang="en-US" dirty="0"/>
          </a:p>
          <a:p>
            <a:endParaRPr lang="en-US" dirty="0"/>
          </a:p>
          <a:p>
            <a:r>
              <a:rPr lang="de-DE" dirty="0"/>
              <a:t>http://www.piasys.com/</a:t>
            </a:r>
            <a:endParaRPr lang="en-US" dirty="0"/>
          </a:p>
          <a:p>
            <a:pPr marL="0" indent="0">
              <a:buNone/>
            </a:pPr>
            <a:endParaRPr lang="sl-SI" dirty="0"/>
          </a:p>
        </p:txBody>
      </p:sp>
      <p:sp>
        <p:nvSpPr>
          <p:cNvPr id="2" name="Title 1"/>
          <p:cNvSpPr>
            <a:spLocks noGrp="1"/>
          </p:cNvSpPr>
          <p:nvPr>
            <p:ph type="title"/>
          </p:nvPr>
        </p:nvSpPr>
        <p:spPr/>
        <p:txBody>
          <a:bodyPr/>
          <a:lstStyle/>
          <a:p>
            <a:r>
              <a:rPr lang="en-US" dirty="0" smtClean="0"/>
              <a:t>Paolo Pialorsi</a:t>
            </a:r>
            <a:endParaRPr lang="sl-SI" dirty="0"/>
          </a:p>
        </p:txBody>
      </p:sp>
      <p:pic>
        <p:nvPicPr>
          <p:cNvPr id="5" name="Picture Placeholder 4"/>
          <p:cNvPicPr>
            <a:picLocks noGrp="1" noChangeAspect="1"/>
          </p:cNvPicPr>
          <p:nvPr>
            <p:ph type="pic" sz="quarter" idx="4294967295"/>
          </p:nvPr>
        </p:nvPicPr>
        <p:blipFill>
          <a:blip r:embed="rId2" cstate="print">
            <a:extLst>
              <a:ext uri="{28A0092B-C50C-407E-A947-70E740481C1C}">
                <a14:useLocalDpi xmlns:a14="http://schemas.microsoft.com/office/drawing/2010/main" val="0"/>
              </a:ext>
            </a:extLst>
          </a:blip>
          <a:srcRect t="5054" b="5054"/>
          <a:stretch>
            <a:fillRect/>
          </a:stretch>
        </p:blipFill>
        <p:spPr>
          <a:xfrm>
            <a:off x="9915059" y="264318"/>
            <a:ext cx="2103437" cy="1897063"/>
          </a:xfrm>
          <a:prstGeom prst="rect">
            <a:avLst/>
          </a:prstGeom>
          <a:ln>
            <a:noFill/>
          </a:ln>
          <a:effectLst>
            <a:outerShdw blurRad="50800" dist="38100" algn="l" rotWithShape="0">
              <a:prstClr val="black">
                <a:alpha val="40000"/>
              </a:prstClr>
            </a:outerShdw>
          </a:effectLst>
        </p:spPr>
      </p:pic>
      <p:pic>
        <p:nvPicPr>
          <p:cNvPr id="6" name="Picture 16" descr="XML"/>
          <p:cNvPicPr>
            <a:picLocks noChangeAspect="1" noChangeArrowheads="1"/>
          </p:cNvPicPr>
          <p:nvPr/>
        </p:nvPicPr>
        <p:blipFill>
          <a:blip r:embed="rId3" cstate="print"/>
          <a:srcRect/>
          <a:stretch>
            <a:fillRect/>
          </a:stretch>
        </p:blipFill>
        <p:spPr bwMode="auto">
          <a:xfrm>
            <a:off x="11358255" y="4016867"/>
            <a:ext cx="746737" cy="1203566"/>
          </a:xfrm>
          <a:prstGeom prst="rect">
            <a:avLst/>
          </a:prstGeom>
          <a:ln>
            <a:noFill/>
          </a:ln>
          <a:effectLst>
            <a:outerShdw blurRad="292100" dist="139700" dir="2700000" algn="tl" rotWithShape="0">
              <a:srgbClr val="333333">
                <a:alpha val="65000"/>
              </a:srgbClr>
            </a:outerShdw>
          </a:effectLst>
        </p:spPr>
      </p:pic>
      <p:pic>
        <p:nvPicPr>
          <p:cNvPr id="7" name="Picture 6" descr="xmlws">
            <a:hlinkClick r:id="rId4"/>
          </p:cNvPr>
          <p:cNvPicPr>
            <a:picLocks noChangeAspect="1" noChangeArrowheads="1"/>
          </p:cNvPicPr>
          <p:nvPr/>
        </p:nvPicPr>
        <p:blipFill>
          <a:blip r:embed="rId5" cstate="print"/>
          <a:srcRect/>
          <a:stretch>
            <a:fillRect/>
          </a:stretch>
        </p:blipFill>
        <p:spPr bwMode="auto">
          <a:xfrm>
            <a:off x="10659175" y="3015719"/>
            <a:ext cx="891849" cy="1159403"/>
          </a:xfrm>
          <a:prstGeom prst="rect">
            <a:avLst/>
          </a:prstGeom>
          <a:ln>
            <a:noFill/>
          </a:ln>
          <a:effectLst>
            <a:outerShdw blurRad="292100" dist="139700" dir="2700000" algn="tl" rotWithShape="0">
              <a:srgbClr val="333333">
                <a:alpha val="65000"/>
              </a:srgbClr>
            </a:outerShdw>
          </a:effectLst>
        </p:spPr>
      </p:pic>
      <p:pic>
        <p:nvPicPr>
          <p:cNvPr id="8" name="Picture 2" descr="\\pialorsi-sistemi.it\DFSRoot\Profiles\My-Documents\PaoloPi\My Documents\My Pictures\SP2010-Developer-Reference.png"/>
          <p:cNvPicPr>
            <a:picLocks noChangeAspect="1" noChangeArrowheads="1"/>
          </p:cNvPicPr>
          <p:nvPr/>
        </p:nvPicPr>
        <p:blipFill>
          <a:blip r:embed="rId6" cstate="print"/>
          <a:srcRect/>
          <a:stretch>
            <a:fillRect/>
          </a:stretch>
        </p:blipFill>
        <p:spPr bwMode="auto">
          <a:xfrm>
            <a:off x="9744609" y="3470162"/>
            <a:ext cx="963012" cy="1174605"/>
          </a:xfrm>
          <a:prstGeom prst="rect">
            <a:avLst/>
          </a:prstGeom>
          <a:ln>
            <a:noFill/>
          </a:ln>
          <a:effectLst>
            <a:outerShdw blurRad="292100" dist="139700" dir="2700000" algn="tl" rotWithShape="0">
              <a:srgbClr val="333333">
                <a:alpha val="65000"/>
              </a:srgbClr>
            </a:outerShdw>
          </a:effectLst>
        </p:spPr>
      </p:pic>
      <p:pic>
        <p:nvPicPr>
          <p:cNvPr id="9" name="Picture 22" descr="Programmare"/>
          <p:cNvPicPr>
            <a:picLocks noChangeAspect="1" noChangeArrowheads="1"/>
          </p:cNvPicPr>
          <p:nvPr/>
        </p:nvPicPr>
        <p:blipFill>
          <a:blip r:embed="rId7" cstate="print"/>
          <a:srcRect/>
          <a:stretch>
            <a:fillRect/>
          </a:stretch>
        </p:blipFill>
        <p:spPr bwMode="auto">
          <a:xfrm>
            <a:off x="10460509" y="4499869"/>
            <a:ext cx="729922" cy="1176464"/>
          </a:xfrm>
          <a:prstGeom prst="rect">
            <a:avLst/>
          </a:prstGeom>
          <a:ln>
            <a:noFill/>
          </a:ln>
          <a:effectLst>
            <a:outerShdw blurRad="292100" dist="139700" dir="2700000" algn="tl" rotWithShape="0">
              <a:srgbClr val="333333">
                <a:alpha val="65000"/>
              </a:srgbClr>
            </a:outerShdw>
          </a:effectLst>
        </p:spPr>
      </p:pic>
      <p:pic>
        <p:nvPicPr>
          <p:cNvPr id="10" name="Picture 6"/>
          <p:cNvPicPr>
            <a:picLocks noChangeAspect="1" noChangeArrowheads="1"/>
          </p:cNvPicPr>
          <p:nvPr/>
        </p:nvPicPr>
        <p:blipFill>
          <a:blip r:embed="rId8" cstate="print"/>
          <a:srcRect/>
          <a:stretch>
            <a:fillRect/>
          </a:stretch>
        </p:blipFill>
        <p:spPr bwMode="auto">
          <a:xfrm>
            <a:off x="9116165" y="4347564"/>
            <a:ext cx="963924" cy="1156708"/>
          </a:xfrm>
          <a:prstGeom prst="rect">
            <a:avLst/>
          </a:prstGeom>
          <a:ln>
            <a:noFill/>
          </a:ln>
          <a:effectLst>
            <a:outerShdw blurRad="292100" dist="139700" dir="2700000" algn="tl" rotWithShape="0">
              <a:srgbClr val="333333">
                <a:alpha val="65000"/>
              </a:srgbClr>
            </a:outerShdw>
          </a:effectLst>
        </p:spPr>
      </p:pic>
      <p:pic>
        <p:nvPicPr>
          <p:cNvPr id="11" name="Picture 9"/>
          <p:cNvPicPr>
            <a:picLocks noChangeAspect="1" noChangeArrowheads="1"/>
          </p:cNvPicPr>
          <p:nvPr/>
        </p:nvPicPr>
        <p:blipFill>
          <a:blip r:embed="rId9" cstate="print"/>
          <a:srcRect/>
          <a:stretch>
            <a:fillRect/>
          </a:stretch>
        </p:blipFill>
        <p:spPr bwMode="auto">
          <a:xfrm>
            <a:off x="9692556" y="5416025"/>
            <a:ext cx="966617" cy="1170115"/>
          </a:xfrm>
          <a:prstGeom prst="rect">
            <a:avLst/>
          </a:prstGeom>
          <a:ln>
            <a:noFill/>
          </a:ln>
          <a:effectLst>
            <a:outerShdw blurRad="292100" dist="139700" dir="2700000" algn="tl" rotWithShape="0">
              <a:srgbClr val="333333">
                <a:alpha val="65000"/>
              </a:srgbClr>
            </a:outerShdw>
          </a:effectLst>
        </p:spPr>
      </p:pic>
      <p:pic>
        <p:nvPicPr>
          <p:cNvPr id="12" name="Picture 5"/>
          <p:cNvPicPr>
            <a:picLocks noChangeAspect="1" noChangeArrowheads="1"/>
          </p:cNvPicPr>
          <p:nvPr/>
        </p:nvPicPr>
        <p:blipFill>
          <a:blip r:embed="rId10" cstate="print"/>
          <a:srcRect/>
          <a:stretch>
            <a:fillRect/>
          </a:stretch>
        </p:blipFill>
        <p:spPr bwMode="auto">
          <a:xfrm>
            <a:off x="10966778" y="5545182"/>
            <a:ext cx="972693" cy="1174936"/>
          </a:xfrm>
          <a:prstGeom prst="rect">
            <a:avLst/>
          </a:prstGeom>
          <a:ln>
            <a:noFill/>
          </a:ln>
          <a:effectLst>
            <a:outerShdw blurRad="292100" dist="139700" dir="2700000" algn="tl" rotWithShape="0">
              <a:srgbClr val="333333">
                <a:alpha val="65000"/>
              </a:srgbClr>
            </a:outerShdw>
          </a:effectLst>
        </p:spPr>
      </p:pic>
      <p:pic>
        <p:nvPicPr>
          <p:cNvPr id="13" name="Picture 12"/>
          <p:cNvPicPr>
            <a:picLocks noChangeAspect="1"/>
          </p:cNvPicPr>
          <p:nvPr/>
        </p:nvPicPr>
        <p:blipFill>
          <a:blip r:embed="rId11"/>
          <a:stretch>
            <a:fillRect/>
          </a:stretch>
        </p:blipFill>
        <p:spPr>
          <a:xfrm>
            <a:off x="8476952" y="5339158"/>
            <a:ext cx="963176" cy="1174605"/>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029946" y="2404803"/>
            <a:ext cx="984347" cy="1200903"/>
          </a:xfrm>
          <a:prstGeom prst="rect">
            <a:avLst/>
          </a:prstGeom>
        </p:spPr>
      </p:pic>
      <p:pic>
        <p:nvPicPr>
          <p:cNvPr id="15" name="Picture 1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519485" y="3335905"/>
            <a:ext cx="963011" cy="117968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7980760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p:txBody>
          <a:bodyPr/>
          <a:lstStyle/>
          <a:p>
            <a:r>
              <a:rPr lang="it-IT" smtClean="0"/>
              <a:t>Acting as a Search Admin in on-premises farm</a:t>
            </a:r>
          </a:p>
          <a:p>
            <a:r>
              <a:rPr lang="it-IT" smtClean="0"/>
              <a:t>Configure a result source on SharePoint Server 2013</a:t>
            </a:r>
          </a:p>
          <a:p>
            <a:pPr lvl="1"/>
            <a:r>
              <a:rPr lang="it-IT" smtClean="0"/>
              <a:t>Protocol: Remote SharePoint</a:t>
            </a:r>
          </a:p>
          <a:p>
            <a:pPr lvl="1"/>
            <a:r>
              <a:rPr lang="it-IT" smtClean="0"/>
              <a:t>Provide Remote Service URL as https://&lt;tenant&gt;.sharepoint.com</a:t>
            </a:r>
          </a:p>
          <a:p>
            <a:pPr lvl="1"/>
            <a:r>
              <a:rPr lang="it-IT" smtClean="0"/>
              <a:t>Provide Default Authentication for Credentials</a:t>
            </a:r>
          </a:p>
          <a:p>
            <a:r>
              <a:rPr lang="it-IT" smtClean="0"/>
              <a:t>Configure a query rule on SharePoint Server 2013</a:t>
            </a:r>
          </a:p>
          <a:p>
            <a:endParaRPr lang="it-IT" dirty="0" smtClean="0"/>
          </a:p>
        </p:txBody>
      </p:sp>
      <p:sp>
        <p:nvSpPr>
          <p:cNvPr id="3" name="Title 2"/>
          <p:cNvSpPr>
            <a:spLocks noGrp="1"/>
          </p:cNvSpPr>
          <p:nvPr>
            <p:ph type="title"/>
          </p:nvPr>
        </p:nvSpPr>
        <p:spPr/>
        <p:txBody>
          <a:bodyPr/>
          <a:lstStyle/>
          <a:p>
            <a:r>
              <a:rPr lang="it-IT" smtClean="0"/>
              <a:t>Search One-Way Outbound</a:t>
            </a:r>
            <a:endParaRPr lang="it-IT" dirty="0"/>
          </a:p>
        </p:txBody>
      </p:sp>
    </p:spTree>
    <p:extLst>
      <p:ext uri="{BB962C8B-B14F-4D97-AF65-F5344CB8AC3E}">
        <p14:creationId xmlns:p14="http://schemas.microsoft.com/office/powerpoint/2010/main" val="173871578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One-Way </a:t>
            </a:r>
            <a:r>
              <a:rPr lang="en-US" dirty="0"/>
              <a:t>Inbound Search</a:t>
            </a:r>
            <a:endParaRPr lang="it-IT" dirty="0"/>
          </a:p>
        </p:txBody>
      </p:sp>
    </p:spTree>
    <p:extLst>
      <p:ext uri="{BB962C8B-B14F-4D97-AF65-F5344CB8AC3E}">
        <p14:creationId xmlns:p14="http://schemas.microsoft.com/office/powerpoint/2010/main" val="283477533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One-way inbound topology</a:t>
            </a:r>
            <a:endParaRPr lang="it-IT" dirty="0"/>
          </a:p>
        </p:txBody>
      </p:sp>
      <p:sp>
        <p:nvSpPr>
          <p:cNvPr id="74" name="Rectangle 73"/>
          <p:cNvSpPr/>
          <p:nvPr/>
        </p:nvSpPr>
        <p:spPr bwMode="auto">
          <a:xfrm>
            <a:off x="7262713" y="1822009"/>
            <a:ext cx="3917060" cy="3270033"/>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7471314" y="3048062"/>
            <a:ext cx="3399884" cy="1912296"/>
          </a:xfrm>
          <a:prstGeom prst="rect">
            <a:avLst/>
          </a:prstGeom>
          <a:solidFill>
            <a:srgbClr val="D2D2D2"/>
          </a:solidFill>
          <a:ln w="25400" cap="flat" cmpd="sng" algn="ctr">
            <a:solidFill>
              <a:srgbClr val="FFFFFF"/>
            </a:solid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6" name="Rectangle 75"/>
          <p:cNvSpPr/>
          <p:nvPr/>
        </p:nvSpPr>
        <p:spPr bwMode="auto">
          <a:xfrm>
            <a:off x="9358375" y="3460493"/>
            <a:ext cx="1417884" cy="1417884"/>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solidFill>
                <a:srgbClr val="FFFFFF"/>
              </a:solidFill>
              <a:ea typeface="Segoe UI" pitchFamily="34" charset="0"/>
              <a:cs typeface="Segoe UI" pitchFamily="34" charset="0"/>
            </a:endParaRPr>
          </a:p>
        </p:txBody>
      </p:sp>
      <p:sp>
        <p:nvSpPr>
          <p:cNvPr id="77" name="Rectangle 76"/>
          <p:cNvSpPr/>
          <p:nvPr/>
        </p:nvSpPr>
        <p:spPr>
          <a:xfrm>
            <a:off x="9358375" y="4414213"/>
            <a:ext cx="1406347" cy="461545"/>
          </a:xfrm>
          <a:prstGeom prst="rect">
            <a:avLst/>
          </a:prstGeom>
        </p:spPr>
        <p:txBody>
          <a:bodyPr wrap="square">
            <a:spAutoFit/>
          </a:bodyPr>
          <a:lstStyle/>
          <a:p>
            <a:pPr defTabSz="914363">
              <a:defRPr/>
            </a:pPr>
            <a:r>
              <a:rPr lang="en-US" sz="1200" kern="0" spc="-20" dirty="0" smtClean="0">
                <a:solidFill>
                  <a:srgbClr val="FFFFFF"/>
                </a:solidFill>
              </a:rPr>
              <a:t>Local search results only</a:t>
            </a:r>
          </a:p>
        </p:txBody>
      </p:sp>
      <p:sp>
        <p:nvSpPr>
          <p:cNvPr id="78" name="Rectangle 77"/>
          <p:cNvSpPr/>
          <p:nvPr/>
        </p:nvSpPr>
        <p:spPr bwMode="auto">
          <a:xfrm>
            <a:off x="7694748" y="3460493"/>
            <a:ext cx="1417884" cy="1417884"/>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solidFill>
                <a:srgbClr val="FFFFFF"/>
              </a:solidFill>
              <a:ea typeface="Segoe UI" pitchFamily="34" charset="0"/>
              <a:cs typeface="Segoe UI" pitchFamily="34" charset="0"/>
            </a:endParaRPr>
          </a:p>
        </p:txBody>
      </p:sp>
      <p:sp>
        <p:nvSpPr>
          <p:cNvPr id="79" name="Rectangle 78"/>
          <p:cNvSpPr/>
          <p:nvPr/>
        </p:nvSpPr>
        <p:spPr>
          <a:xfrm>
            <a:off x="7694748" y="4601450"/>
            <a:ext cx="1282389" cy="276927"/>
          </a:xfrm>
          <a:prstGeom prst="rect">
            <a:avLst/>
          </a:prstGeom>
        </p:spPr>
        <p:txBody>
          <a:bodyPr wrap="none">
            <a:spAutoFit/>
          </a:bodyPr>
          <a:lstStyle/>
          <a:p>
            <a:pPr defTabSz="914363">
              <a:defRPr/>
            </a:pPr>
            <a:r>
              <a:rPr lang="en-US" sz="1200" kern="0" spc="-20" dirty="0" smtClean="0">
                <a:solidFill>
                  <a:srgbClr val="FFFFFF"/>
                </a:solidFill>
              </a:rPr>
              <a:t>Primary web app</a:t>
            </a:r>
          </a:p>
        </p:txBody>
      </p:sp>
      <p:grpSp>
        <p:nvGrpSpPr>
          <p:cNvPr id="80" name="Group 79"/>
          <p:cNvGrpSpPr/>
          <p:nvPr/>
        </p:nvGrpSpPr>
        <p:grpSpPr>
          <a:xfrm>
            <a:off x="7922809" y="3635178"/>
            <a:ext cx="899878" cy="698318"/>
            <a:chOff x="7922809" y="3491162"/>
            <a:chExt cx="899878" cy="698318"/>
          </a:xfrm>
        </p:grpSpPr>
        <p:grpSp>
          <p:nvGrpSpPr>
            <p:cNvPr id="81" name="Group 80"/>
            <p:cNvGrpSpPr/>
            <p:nvPr/>
          </p:nvGrpSpPr>
          <p:grpSpPr>
            <a:xfrm>
              <a:off x="7922809" y="3491162"/>
              <a:ext cx="899878" cy="698318"/>
              <a:chOff x="6351588" y="3963988"/>
              <a:chExt cx="900112" cy="698500"/>
            </a:xfrm>
          </p:grpSpPr>
          <p:sp>
            <p:nvSpPr>
              <p:cNvPr id="83" name="Freeform 5"/>
              <p:cNvSpPr>
                <a:spLocks noEditPoints="1"/>
              </p:cNvSpPr>
              <p:nvPr/>
            </p:nvSpPr>
            <p:spPr bwMode="auto">
              <a:xfrm>
                <a:off x="6351588" y="4078288"/>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84" name="Freeform 6"/>
              <p:cNvSpPr>
                <a:spLocks noEditPoints="1"/>
              </p:cNvSpPr>
              <p:nvPr/>
            </p:nvSpPr>
            <p:spPr bwMode="auto">
              <a:xfrm>
                <a:off x="6351588" y="3963988"/>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82" name="Freeform 7"/>
            <p:cNvSpPr>
              <a:spLocks/>
            </p:cNvSpPr>
            <p:nvPr/>
          </p:nvSpPr>
          <p:spPr bwMode="auto">
            <a:xfrm>
              <a:off x="8154524" y="3705419"/>
              <a:ext cx="436449" cy="380901"/>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FFB900"/>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85" name="Rectangle 84"/>
          <p:cNvSpPr/>
          <p:nvPr/>
        </p:nvSpPr>
        <p:spPr bwMode="auto">
          <a:xfrm>
            <a:off x="839327" y="1822009"/>
            <a:ext cx="3917060" cy="3270033"/>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a:off x="1097915" y="3048062"/>
            <a:ext cx="3399884" cy="1912296"/>
          </a:xfrm>
          <a:prstGeom prst="rect">
            <a:avLst/>
          </a:prstGeom>
          <a:solidFill>
            <a:srgbClr val="D2D2D2"/>
          </a:solidFill>
          <a:ln w="25400" cap="flat" cmpd="sng" algn="ctr">
            <a:solidFill>
              <a:srgbClr val="FFFFFF"/>
            </a:solid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87" name="Group 86"/>
          <p:cNvGrpSpPr/>
          <p:nvPr/>
        </p:nvGrpSpPr>
        <p:grpSpPr>
          <a:xfrm>
            <a:off x="2920728" y="3460493"/>
            <a:ext cx="1417884" cy="1417884"/>
            <a:chOff x="2577245" y="3822712"/>
            <a:chExt cx="1418253" cy="1418253"/>
          </a:xfrm>
        </p:grpSpPr>
        <p:sp>
          <p:nvSpPr>
            <p:cNvPr id="88" name="Rectangle 87"/>
            <p:cNvSpPr/>
            <p:nvPr/>
          </p:nvSpPr>
          <p:spPr bwMode="auto">
            <a:xfrm>
              <a:off x="2577245" y="3822712"/>
              <a:ext cx="1418253" cy="1418253"/>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89" name="Group 88"/>
            <p:cNvGrpSpPr/>
            <p:nvPr/>
          </p:nvGrpSpPr>
          <p:grpSpPr>
            <a:xfrm>
              <a:off x="2836315" y="3997442"/>
              <a:ext cx="900112" cy="698500"/>
              <a:chOff x="6351588" y="3963988"/>
              <a:chExt cx="900112" cy="698500"/>
            </a:xfrm>
          </p:grpSpPr>
          <p:grpSp>
            <p:nvGrpSpPr>
              <p:cNvPr id="90" name="Group 89"/>
              <p:cNvGrpSpPr/>
              <p:nvPr/>
            </p:nvGrpSpPr>
            <p:grpSpPr>
              <a:xfrm>
                <a:off x="6351588" y="3963988"/>
                <a:ext cx="900112" cy="698500"/>
                <a:chOff x="6351588" y="3963988"/>
                <a:chExt cx="900112" cy="698500"/>
              </a:xfrm>
            </p:grpSpPr>
            <p:sp>
              <p:nvSpPr>
                <p:cNvPr id="92" name="Freeform 5"/>
                <p:cNvSpPr>
                  <a:spLocks noEditPoints="1"/>
                </p:cNvSpPr>
                <p:nvPr/>
              </p:nvSpPr>
              <p:spPr bwMode="auto">
                <a:xfrm>
                  <a:off x="6351588" y="4078288"/>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93" name="Freeform 6"/>
                <p:cNvSpPr>
                  <a:spLocks noEditPoints="1"/>
                </p:cNvSpPr>
                <p:nvPr/>
              </p:nvSpPr>
              <p:spPr bwMode="auto">
                <a:xfrm>
                  <a:off x="6351588" y="3963988"/>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91" name="Freeform 7"/>
              <p:cNvSpPr>
                <a:spLocks/>
              </p:cNvSpPr>
              <p:nvPr/>
            </p:nvSpPr>
            <p:spPr bwMode="auto">
              <a:xfrm>
                <a:off x="6583363" y="4178301"/>
                <a:ext cx="436562" cy="381000"/>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FFB900"/>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grpSp>
      <p:sp>
        <p:nvSpPr>
          <p:cNvPr id="94" name="Rectangle 93"/>
          <p:cNvSpPr/>
          <p:nvPr/>
        </p:nvSpPr>
        <p:spPr bwMode="auto">
          <a:xfrm>
            <a:off x="1257101" y="3460493"/>
            <a:ext cx="1417884" cy="1417884"/>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95" name="Group 94"/>
          <p:cNvGrpSpPr/>
          <p:nvPr/>
        </p:nvGrpSpPr>
        <p:grpSpPr>
          <a:xfrm>
            <a:off x="9565426" y="3638299"/>
            <a:ext cx="899883" cy="698319"/>
            <a:chOff x="14961798" y="2202573"/>
            <a:chExt cx="900117" cy="698501"/>
          </a:xfrm>
        </p:grpSpPr>
        <p:grpSp>
          <p:nvGrpSpPr>
            <p:cNvPr id="96" name="Group 95"/>
            <p:cNvGrpSpPr/>
            <p:nvPr/>
          </p:nvGrpSpPr>
          <p:grpSpPr>
            <a:xfrm>
              <a:off x="14961798" y="2202573"/>
              <a:ext cx="900117" cy="698501"/>
              <a:chOff x="14961798" y="2202573"/>
              <a:chExt cx="900117" cy="698501"/>
            </a:xfrm>
          </p:grpSpPr>
          <p:sp>
            <p:nvSpPr>
              <p:cNvPr id="98" name="Freeform 5"/>
              <p:cNvSpPr>
                <a:spLocks noEditPoints="1"/>
              </p:cNvSpPr>
              <p:nvPr/>
            </p:nvSpPr>
            <p:spPr bwMode="auto">
              <a:xfrm>
                <a:off x="14961803" y="2316874"/>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99" name="Freeform 6"/>
              <p:cNvSpPr>
                <a:spLocks noEditPoints="1"/>
              </p:cNvSpPr>
              <p:nvPr/>
            </p:nvSpPr>
            <p:spPr bwMode="auto">
              <a:xfrm>
                <a:off x="14961798" y="2202573"/>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97" name="Freeform 7"/>
            <p:cNvSpPr>
              <a:spLocks/>
            </p:cNvSpPr>
            <p:nvPr/>
          </p:nvSpPr>
          <p:spPr bwMode="auto">
            <a:xfrm>
              <a:off x="15193579" y="2416887"/>
              <a:ext cx="436562" cy="381000"/>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0072C6">
                <a:lumMod val="40000"/>
                <a:lumOff val="60000"/>
              </a:srgbClr>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100" name="Rectangle 99"/>
          <p:cNvSpPr/>
          <p:nvPr/>
        </p:nvSpPr>
        <p:spPr>
          <a:xfrm>
            <a:off x="1182402" y="3124172"/>
            <a:ext cx="1565726" cy="307697"/>
          </a:xfrm>
          <a:prstGeom prst="rect">
            <a:avLst/>
          </a:prstGeom>
        </p:spPr>
        <p:txBody>
          <a:bodyPr wrap="none">
            <a:spAutoFit/>
          </a:bodyPr>
          <a:lstStyle/>
          <a:p>
            <a:pPr defTabSz="914363" fontAlgn="base">
              <a:spcBef>
                <a:spcPct val="0"/>
              </a:spcBef>
              <a:spcAft>
                <a:spcPct val="0"/>
              </a:spcAft>
            </a:pPr>
            <a:r>
              <a:rPr lang="en-US" sz="1400" kern="0" spc="-20" dirty="0">
                <a:solidFill>
                  <a:srgbClr val="000000"/>
                </a:solidFill>
                <a:cs typeface="Segoe UI" panose="020B0502040204020203" pitchFamily="34" charset="0"/>
              </a:rPr>
              <a:t>SharePoint Online</a:t>
            </a:r>
          </a:p>
        </p:txBody>
      </p:sp>
      <p:sp>
        <p:nvSpPr>
          <p:cNvPr id="101" name="TextBox 100"/>
          <p:cNvSpPr txBox="1"/>
          <p:nvPr/>
        </p:nvSpPr>
        <p:spPr>
          <a:xfrm>
            <a:off x="4905260" y="1485136"/>
            <a:ext cx="727894" cy="276927"/>
          </a:xfrm>
          <a:prstGeom prst="rect">
            <a:avLst/>
          </a:prstGeom>
          <a:noFill/>
        </p:spPr>
        <p:txBody>
          <a:bodyPr wrap="none" lIns="0" tIns="0" rIns="0" bIns="0" rtlCol="0">
            <a:spAutoFit/>
          </a:bodyPr>
          <a:lstStyle/>
          <a:p>
            <a:pPr defTabSz="914363"/>
            <a:r>
              <a:rPr lang="en-US" sz="1799" kern="0" spc="-20" dirty="0">
                <a:solidFill>
                  <a:srgbClr val="797A7D">
                    <a:lumMod val="50000"/>
                  </a:srgbClr>
                </a:solidFill>
                <a:latin typeface="Segoe UI Light" panose="020B0502040204020203" pitchFamily="34" charset="0"/>
                <a:cs typeface="Segoe UI Light" panose="020B0502040204020203" pitchFamily="34" charset="0"/>
              </a:rPr>
              <a:t>Internet</a:t>
            </a:r>
          </a:p>
        </p:txBody>
      </p:sp>
      <p:sp>
        <p:nvSpPr>
          <p:cNvPr id="102" name="TextBox 101"/>
          <p:cNvSpPr txBox="1"/>
          <p:nvPr/>
        </p:nvSpPr>
        <p:spPr>
          <a:xfrm>
            <a:off x="877416" y="1485135"/>
            <a:ext cx="2005476" cy="276927"/>
          </a:xfrm>
          <a:prstGeom prst="rect">
            <a:avLst/>
          </a:prstGeom>
          <a:noFill/>
        </p:spPr>
        <p:txBody>
          <a:bodyPr wrap="none" lIns="0" tIns="0" rIns="0" bIns="0" rtlCol="0">
            <a:spAutoFit/>
          </a:bodyPr>
          <a:lstStyle/>
          <a:p>
            <a:pPr defTabSz="914363"/>
            <a:r>
              <a:rPr lang="en-US" sz="1799" kern="0" spc="-20" dirty="0">
                <a:solidFill>
                  <a:srgbClr val="797A7D">
                    <a:lumMod val="50000"/>
                  </a:srgbClr>
                </a:solidFill>
                <a:latin typeface="Segoe UI Light" panose="020B0502040204020203" pitchFamily="34" charset="0"/>
                <a:cs typeface="Segoe UI Light" panose="020B0502040204020203" pitchFamily="34" charset="0"/>
              </a:rPr>
              <a:t>Microsoft data center</a:t>
            </a:r>
          </a:p>
        </p:txBody>
      </p:sp>
      <p:sp>
        <p:nvSpPr>
          <p:cNvPr id="103" name="TextBox 102"/>
          <p:cNvSpPr txBox="1"/>
          <p:nvPr/>
        </p:nvSpPr>
        <p:spPr>
          <a:xfrm>
            <a:off x="7281005" y="1492030"/>
            <a:ext cx="724689" cy="276927"/>
          </a:xfrm>
          <a:prstGeom prst="rect">
            <a:avLst/>
          </a:prstGeom>
          <a:noFill/>
        </p:spPr>
        <p:txBody>
          <a:bodyPr wrap="none" lIns="0" tIns="0" rIns="0" bIns="0" rtlCol="0">
            <a:spAutoFit/>
          </a:bodyPr>
          <a:lstStyle/>
          <a:p>
            <a:pPr defTabSz="914363"/>
            <a:r>
              <a:rPr lang="en-US" sz="1799" kern="0" spc="-20" dirty="0">
                <a:solidFill>
                  <a:srgbClr val="797A7D">
                    <a:lumMod val="50000"/>
                  </a:srgbClr>
                </a:solidFill>
                <a:latin typeface="Segoe UI Light" panose="020B0502040204020203" pitchFamily="34" charset="0"/>
                <a:cs typeface="Segoe UI Light" panose="020B0502040204020203" pitchFamily="34" charset="0"/>
              </a:rPr>
              <a:t>Intranet</a:t>
            </a:r>
          </a:p>
        </p:txBody>
      </p:sp>
      <p:sp>
        <p:nvSpPr>
          <p:cNvPr id="104" name="Rectangle 103"/>
          <p:cNvSpPr/>
          <p:nvPr/>
        </p:nvSpPr>
        <p:spPr>
          <a:xfrm>
            <a:off x="1257101" y="4414212"/>
            <a:ext cx="1373446" cy="461545"/>
          </a:xfrm>
          <a:prstGeom prst="rect">
            <a:avLst/>
          </a:prstGeom>
        </p:spPr>
        <p:txBody>
          <a:bodyPr wrap="square">
            <a:spAutoFit/>
          </a:bodyPr>
          <a:lstStyle/>
          <a:p>
            <a:pPr defTabSz="914363">
              <a:defRPr/>
            </a:pPr>
            <a:r>
              <a:rPr lang="en-US" sz="1200" kern="0" spc="-20" dirty="0" smtClean="0">
                <a:solidFill>
                  <a:srgbClr val="FFFFFF"/>
                </a:solidFill>
              </a:rPr>
              <a:t>Federated search results</a:t>
            </a:r>
          </a:p>
        </p:txBody>
      </p:sp>
      <p:sp>
        <p:nvSpPr>
          <p:cNvPr id="105" name="Rectangle 104"/>
          <p:cNvSpPr/>
          <p:nvPr/>
        </p:nvSpPr>
        <p:spPr>
          <a:xfrm>
            <a:off x="2920729" y="4601450"/>
            <a:ext cx="1090079" cy="276927"/>
          </a:xfrm>
          <a:prstGeom prst="rect">
            <a:avLst/>
          </a:prstGeom>
        </p:spPr>
        <p:txBody>
          <a:bodyPr wrap="none">
            <a:spAutoFit/>
          </a:bodyPr>
          <a:lstStyle/>
          <a:p>
            <a:pPr defTabSz="914363">
              <a:defRPr/>
            </a:pPr>
            <a:r>
              <a:rPr lang="en-US" sz="1200" kern="0" spc="-20" dirty="0" smtClean="0">
                <a:solidFill>
                  <a:srgbClr val="FFFFFF"/>
                </a:solidFill>
              </a:rPr>
              <a:t>Site collection</a:t>
            </a:r>
          </a:p>
        </p:txBody>
      </p:sp>
      <p:sp>
        <p:nvSpPr>
          <p:cNvPr id="106" name="Rectangle 105"/>
          <p:cNvSpPr/>
          <p:nvPr/>
        </p:nvSpPr>
        <p:spPr>
          <a:xfrm>
            <a:off x="1097915" y="1902686"/>
            <a:ext cx="1396044" cy="307697"/>
          </a:xfrm>
          <a:prstGeom prst="rect">
            <a:avLst/>
          </a:prstGeom>
        </p:spPr>
        <p:txBody>
          <a:bodyPr wrap="none">
            <a:spAutoFit/>
          </a:bodyPr>
          <a:lstStyle/>
          <a:p>
            <a:pPr defTabSz="914363">
              <a:defRPr/>
            </a:pPr>
            <a:r>
              <a:rPr lang="en-US" sz="1400" kern="0" spc="-70" dirty="0" smtClean="0">
                <a:solidFill>
                  <a:srgbClr val="000000"/>
                </a:solidFill>
              </a:rPr>
              <a:t>Office 365 tenant</a:t>
            </a:r>
          </a:p>
        </p:txBody>
      </p:sp>
      <p:sp>
        <p:nvSpPr>
          <p:cNvPr id="107" name="Rectangle 106"/>
          <p:cNvSpPr/>
          <p:nvPr/>
        </p:nvSpPr>
        <p:spPr>
          <a:xfrm>
            <a:off x="7613830" y="3115201"/>
            <a:ext cx="1016360" cy="307697"/>
          </a:xfrm>
          <a:prstGeom prst="rect">
            <a:avLst/>
          </a:prstGeom>
        </p:spPr>
        <p:txBody>
          <a:bodyPr wrap="none">
            <a:spAutoFit/>
          </a:bodyPr>
          <a:lstStyle/>
          <a:p>
            <a:pPr defTabSz="914363"/>
            <a:r>
              <a:rPr lang="en-US" sz="1400" kern="0" spc="-20" dirty="0">
                <a:solidFill>
                  <a:srgbClr val="000000"/>
                </a:solidFill>
                <a:cs typeface="Segoe UI" panose="020B0502040204020203" pitchFamily="34" charset="0"/>
              </a:rPr>
              <a:t>SharePoint</a:t>
            </a:r>
          </a:p>
        </p:txBody>
      </p:sp>
      <p:sp>
        <p:nvSpPr>
          <p:cNvPr id="108" name="Rectangle 107"/>
          <p:cNvSpPr/>
          <p:nvPr/>
        </p:nvSpPr>
        <p:spPr>
          <a:xfrm>
            <a:off x="1097915" y="5097990"/>
            <a:ext cx="3479599" cy="307697"/>
          </a:xfrm>
          <a:prstGeom prst="rect">
            <a:avLst/>
          </a:prstGeom>
        </p:spPr>
        <p:txBody>
          <a:bodyPr wrap="none">
            <a:spAutoFit/>
          </a:bodyPr>
          <a:lstStyle/>
          <a:p>
            <a:pPr defTabSz="914363">
              <a:defRPr/>
            </a:pPr>
            <a:r>
              <a:rPr lang="en-US" sz="1400" kern="0" spc="-70" dirty="0" smtClean="0">
                <a:solidFill>
                  <a:srgbClr val="000000"/>
                </a:solidFill>
              </a:rPr>
              <a:t>SharePoint Online </a:t>
            </a:r>
            <a:r>
              <a:rPr lang="en-US" sz="1400" kern="0" spc="-70" dirty="0" smtClean="0">
                <a:solidFill>
                  <a:srgbClr val="00B050"/>
                </a:solidFill>
              </a:rPr>
              <a:t>can query</a:t>
            </a:r>
            <a:r>
              <a:rPr lang="en-US" sz="1400" kern="0" spc="-70" dirty="0" smtClean="0">
                <a:solidFill>
                  <a:srgbClr val="000000"/>
                </a:solidFill>
              </a:rPr>
              <a:t> SharePoint Server</a:t>
            </a:r>
          </a:p>
        </p:txBody>
      </p:sp>
      <p:sp>
        <p:nvSpPr>
          <p:cNvPr id="109" name="Rectangle 108"/>
          <p:cNvSpPr/>
          <p:nvPr/>
        </p:nvSpPr>
        <p:spPr>
          <a:xfrm>
            <a:off x="7471314" y="2207557"/>
            <a:ext cx="3682806" cy="753857"/>
          </a:xfrm>
          <a:prstGeom prst="rect">
            <a:avLst/>
          </a:prstGeom>
        </p:spPr>
        <p:txBody>
          <a:bodyPr wrap="square">
            <a:spAutoFit/>
          </a:bodyPr>
          <a:lstStyle/>
          <a:p>
            <a:pPr marL="139700" indent="-158750" defTabSz="914363">
              <a:spcAft>
                <a:spcPts val="600"/>
              </a:spcAft>
              <a:buFont typeface="Arial" panose="020B0604020202020204" pitchFamily="34" charset="0"/>
              <a:buChar char="•"/>
              <a:defRPr/>
            </a:pPr>
            <a:r>
              <a:rPr lang="en-US" sz="1100" kern="0" spc="-70" dirty="0" smtClean="0">
                <a:solidFill>
                  <a:srgbClr val="000000"/>
                </a:solidFill>
              </a:rPr>
              <a:t>Search: One-way inbound</a:t>
            </a:r>
            <a:endParaRPr lang="en-US" sz="1100" kern="0" spc="-40" dirty="0" smtClean="0">
              <a:solidFill>
                <a:srgbClr val="000000"/>
              </a:solidFill>
            </a:endParaRPr>
          </a:p>
          <a:p>
            <a:pPr marL="139700" indent="-158750" defTabSz="914363">
              <a:spcAft>
                <a:spcPts val="600"/>
              </a:spcAft>
              <a:buFont typeface="Arial" panose="020B0604020202020204" pitchFamily="34" charset="0"/>
              <a:buChar char="•"/>
              <a:defRPr/>
            </a:pPr>
            <a:r>
              <a:rPr lang="en-US" sz="1100" kern="0" spc="-40" dirty="0" smtClean="0">
                <a:solidFill>
                  <a:srgbClr val="000000"/>
                </a:solidFill>
              </a:rPr>
              <a:t>Business Connectivity Services: </a:t>
            </a:r>
            <a:r>
              <a:rPr lang="en-US" sz="1100" kern="0" spc="-70" dirty="0" smtClean="0">
                <a:solidFill>
                  <a:srgbClr val="000000"/>
                </a:solidFill>
              </a:rPr>
              <a:t>Supported</a:t>
            </a:r>
            <a:endParaRPr lang="en-US" sz="1100" kern="0" spc="-40" dirty="0" smtClean="0">
              <a:solidFill>
                <a:srgbClr val="000000"/>
              </a:solidFill>
            </a:endParaRPr>
          </a:p>
          <a:p>
            <a:pPr marL="139700" indent="-158750" defTabSz="914363">
              <a:spcAft>
                <a:spcPts val="600"/>
              </a:spcAft>
              <a:buFont typeface="Arial" panose="020B0604020202020204" pitchFamily="34" charset="0"/>
              <a:buChar char="•"/>
              <a:defRPr/>
            </a:pPr>
            <a:r>
              <a:rPr lang="en-US" sz="1100" kern="0" spc="-40" dirty="0" smtClean="0">
                <a:solidFill>
                  <a:srgbClr val="000000"/>
                </a:solidFill>
              </a:rPr>
              <a:t>Duet Enterprise for SharePoint and SAP: </a:t>
            </a:r>
            <a:r>
              <a:rPr lang="en-US" sz="1100" kern="0" spc="-70" dirty="0" smtClean="0">
                <a:solidFill>
                  <a:srgbClr val="000000"/>
                </a:solidFill>
              </a:rPr>
              <a:t>Supported</a:t>
            </a:r>
          </a:p>
        </p:txBody>
      </p:sp>
      <p:sp>
        <p:nvSpPr>
          <p:cNvPr id="110" name="Rectangle 109"/>
          <p:cNvSpPr/>
          <p:nvPr/>
        </p:nvSpPr>
        <p:spPr>
          <a:xfrm>
            <a:off x="7471314" y="1902686"/>
            <a:ext cx="1966373" cy="307697"/>
          </a:xfrm>
          <a:prstGeom prst="rect">
            <a:avLst/>
          </a:prstGeom>
        </p:spPr>
        <p:txBody>
          <a:bodyPr wrap="none">
            <a:spAutoFit/>
          </a:bodyPr>
          <a:lstStyle/>
          <a:p>
            <a:pPr defTabSz="914363">
              <a:defRPr/>
            </a:pPr>
            <a:r>
              <a:rPr lang="en-US" sz="1400" kern="0" spc="-20" dirty="0" smtClean="0">
                <a:solidFill>
                  <a:srgbClr val="000000"/>
                </a:solidFill>
              </a:rPr>
              <a:t>SharePoint Server 2013</a:t>
            </a:r>
          </a:p>
        </p:txBody>
      </p:sp>
      <p:sp>
        <p:nvSpPr>
          <p:cNvPr id="111" name="Rectangle 110"/>
          <p:cNvSpPr/>
          <p:nvPr/>
        </p:nvSpPr>
        <p:spPr>
          <a:xfrm>
            <a:off x="7471312" y="5097990"/>
            <a:ext cx="3836466" cy="307777"/>
          </a:xfrm>
          <a:prstGeom prst="rect">
            <a:avLst/>
          </a:prstGeom>
        </p:spPr>
        <p:txBody>
          <a:bodyPr wrap="square">
            <a:spAutoFit/>
          </a:bodyPr>
          <a:lstStyle/>
          <a:p>
            <a:pPr defTabSz="914363">
              <a:defRPr/>
            </a:pPr>
            <a:r>
              <a:rPr lang="en-US" sz="1400" kern="0" spc="-70" dirty="0" smtClean="0">
                <a:solidFill>
                  <a:srgbClr val="000000"/>
                </a:solidFill>
              </a:rPr>
              <a:t>SharePoint Server </a:t>
            </a:r>
            <a:r>
              <a:rPr lang="en-US" sz="1400" kern="0" spc="-70" dirty="0" smtClean="0">
                <a:solidFill>
                  <a:srgbClr val="C00000"/>
                </a:solidFill>
              </a:rPr>
              <a:t>cannot query </a:t>
            </a:r>
            <a:r>
              <a:rPr lang="en-US" sz="1400" kern="0" spc="-70" dirty="0" smtClean="0">
                <a:solidFill>
                  <a:srgbClr val="000000"/>
                </a:solidFill>
              </a:rPr>
              <a:t>SharePoint Online</a:t>
            </a:r>
          </a:p>
        </p:txBody>
      </p:sp>
      <p:grpSp>
        <p:nvGrpSpPr>
          <p:cNvPr id="112" name="Group 111"/>
          <p:cNvGrpSpPr/>
          <p:nvPr/>
        </p:nvGrpSpPr>
        <p:grpSpPr>
          <a:xfrm>
            <a:off x="1497460" y="3636579"/>
            <a:ext cx="899878" cy="698318"/>
            <a:chOff x="9572175" y="3394367"/>
            <a:chExt cx="899878" cy="698318"/>
          </a:xfrm>
        </p:grpSpPr>
        <p:sp>
          <p:nvSpPr>
            <p:cNvPr id="113" name="Rectangle 112"/>
            <p:cNvSpPr/>
            <p:nvPr/>
          </p:nvSpPr>
          <p:spPr bwMode="auto">
            <a:xfrm>
              <a:off x="9604292" y="3548589"/>
              <a:ext cx="840662" cy="529252"/>
            </a:xfrm>
            <a:prstGeom prst="rect">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14" name="Group 113"/>
            <p:cNvGrpSpPr/>
            <p:nvPr/>
          </p:nvGrpSpPr>
          <p:grpSpPr>
            <a:xfrm>
              <a:off x="9572175" y="3394367"/>
              <a:ext cx="899878" cy="698318"/>
              <a:chOff x="6351588" y="3963988"/>
              <a:chExt cx="900112" cy="698500"/>
            </a:xfrm>
          </p:grpSpPr>
          <p:grpSp>
            <p:nvGrpSpPr>
              <p:cNvPr id="115" name="Group 114"/>
              <p:cNvGrpSpPr/>
              <p:nvPr/>
            </p:nvGrpSpPr>
            <p:grpSpPr>
              <a:xfrm>
                <a:off x="6351588" y="3963988"/>
                <a:ext cx="900112" cy="698500"/>
                <a:chOff x="6351588" y="3963988"/>
                <a:chExt cx="900112" cy="698500"/>
              </a:xfrm>
            </p:grpSpPr>
            <p:sp>
              <p:nvSpPr>
                <p:cNvPr id="117" name="Freeform 5"/>
                <p:cNvSpPr>
                  <a:spLocks noEditPoints="1"/>
                </p:cNvSpPr>
                <p:nvPr/>
              </p:nvSpPr>
              <p:spPr bwMode="auto">
                <a:xfrm>
                  <a:off x="6351588" y="4078288"/>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118" name="Freeform 6"/>
                <p:cNvSpPr>
                  <a:spLocks noEditPoints="1"/>
                </p:cNvSpPr>
                <p:nvPr/>
              </p:nvSpPr>
              <p:spPr bwMode="auto">
                <a:xfrm>
                  <a:off x="6351588" y="3963988"/>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116" name="Freeform 7"/>
              <p:cNvSpPr>
                <a:spLocks/>
              </p:cNvSpPr>
              <p:nvPr/>
            </p:nvSpPr>
            <p:spPr bwMode="auto">
              <a:xfrm>
                <a:off x="6583363" y="4178301"/>
                <a:ext cx="436562" cy="381000"/>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FFFFFF"/>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grpSp>
      <p:sp>
        <p:nvSpPr>
          <p:cNvPr id="119" name="Rectangle 118"/>
          <p:cNvSpPr/>
          <p:nvPr/>
        </p:nvSpPr>
        <p:spPr>
          <a:xfrm>
            <a:off x="4794686" y="4343275"/>
            <a:ext cx="988787" cy="276927"/>
          </a:xfrm>
          <a:prstGeom prst="rect">
            <a:avLst/>
          </a:prstGeom>
        </p:spPr>
        <p:txBody>
          <a:bodyPr wrap="square">
            <a:spAutoFit/>
          </a:bodyPr>
          <a:lstStyle/>
          <a:p>
            <a:pPr algn="ctr" defTabSz="914363"/>
            <a:r>
              <a:rPr lang="en-US" sz="1200" kern="0" spc="-20" dirty="0">
                <a:solidFill>
                  <a:srgbClr val="797A7D">
                    <a:lumMod val="50000"/>
                  </a:srgbClr>
                </a:solidFill>
                <a:latin typeface="Segoe UI Light" panose="020B0502040204020203" pitchFamily="34" charset="0"/>
                <a:cs typeface="Segoe UI Light" panose="020B0502040204020203" pitchFamily="34" charset="0"/>
              </a:rPr>
              <a:t>Inbound</a:t>
            </a:r>
          </a:p>
        </p:txBody>
      </p:sp>
      <p:grpSp>
        <p:nvGrpSpPr>
          <p:cNvPr id="120" name="Group 119"/>
          <p:cNvGrpSpPr/>
          <p:nvPr/>
        </p:nvGrpSpPr>
        <p:grpSpPr>
          <a:xfrm rot="10800000">
            <a:off x="4913653" y="3297955"/>
            <a:ext cx="2207363" cy="1525955"/>
            <a:chOff x="4914933" y="3153868"/>
            <a:chExt cx="2207938" cy="1526352"/>
          </a:xfrm>
        </p:grpSpPr>
        <p:cxnSp>
          <p:nvCxnSpPr>
            <p:cNvPr id="121" name="Straight Arrow Connector 120"/>
            <p:cNvCxnSpPr/>
            <p:nvPr/>
          </p:nvCxnSpPr>
          <p:spPr>
            <a:xfrm flipH="1">
              <a:off x="4914933" y="3153868"/>
              <a:ext cx="2207938" cy="0"/>
            </a:xfrm>
            <a:prstGeom prst="straightConnector1">
              <a:avLst/>
            </a:prstGeom>
            <a:noFill/>
            <a:ln w="76200" cap="flat" cmpd="sng" algn="ctr">
              <a:solidFill>
                <a:srgbClr val="00B050"/>
              </a:solidFill>
              <a:prstDash val="solid"/>
              <a:headEnd type="none"/>
              <a:tailEnd type="triangle"/>
            </a:ln>
            <a:effectLst/>
          </p:spPr>
        </p:cxnSp>
        <p:cxnSp>
          <p:nvCxnSpPr>
            <p:cNvPr id="122" name="Straight Arrow Connector 121"/>
            <p:cNvCxnSpPr/>
            <p:nvPr/>
          </p:nvCxnSpPr>
          <p:spPr>
            <a:xfrm flipH="1">
              <a:off x="4914933" y="4680220"/>
              <a:ext cx="2207938" cy="0"/>
            </a:xfrm>
            <a:prstGeom prst="straightConnector1">
              <a:avLst/>
            </a:prstGeom>
            <a:noFill/>
            <a:ln w="76200" cap="flat" cmpd="sng" algn="ctr">
              <a:solidFill>
                <a:srgbClr val="FFFFFF">
                  <a:lumMod val="65000"/>
                </a:srgbClr>
              </a:solidFill>
              <a:prstDash val="solid"/>
              <a:headEnd type="triangle"/>
              <a:tailEnd type="none"/>
            </a:ln>
            <a:effectLst/>
          </p:spPr>
        </p:cxnSp>
      </p:grpSp>
      <p:sp>
        <p:nvSpPr>
          <p:cNvPr id="123" name="Rectangle 122"/>
          <p:cNvSpPr/>
          <p:nvPr/>
        </p:nvSpPr>
        <p:spPr bwMode="auto">
          <a:xfrm>
            <a:off x="838877" y="5716776"/>
            <a:ext cx="10356917" cy="804822"/>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16" tIns="91416" rIns="91416" bIns="91416" numCol="1" spcCol="0" rtlCol="0" fromWordArt="0" anchor="ctr" anchorCtr="0" forceAA="0" compatLnSpc="1">
            <a:prstTxWarp prst="textNoShape">
              <a:avLst/>
            </a:prstTxWarp>
            <a:noAutofit/>
          </a:bodyPr>
          <a:lstStyle/>
          <a:p>
            <a:pPr marL="914126" lvl="1" defTabSz="914363">
              <a:lnSpc>
                <a:spcPct val="150000"/>
              </a:lnSpc>
              <a:buSzPct val="80000"/>
              <a:defRPr/>
            </a:pPr>
            <a:r>
              <a:rPr lang="en-US" sz="1400" kern="0" dirty="0" smtClean="0">
                <a:solidFill>
                  <a:srgbClr val="FFFFFF"/>
                </a:solidFill>
              </a:rPr>
              <a:t>On-premises SharePoint Server 2013 Enterprise Search portal</a:t>
            </a:r>
            <a:r>
              <a:rPr lang="en-US" sz="1400" kern="0" dirty="0" smtClean="0">
                <a:solidFill>
                  <a:srgbClr val="FFFFFF"/>
                </a:solidFill>
                <a:latin typeface="Segoe UI Light"/>
              </a:rPr>
              <a:t>: Local search results are available</a:t>
            </a:r>
          </a:p>
          <a:p>
            <a:pPr marL="914126" lvl="1" defTabSz="914363">
              <a:lnSpc>
                <a:spcPct val="150000"/>
              </a:lnSpc>
              <a:buSzPct val="80000"/>
              <a:defRPr/>
            </a:pPr>
            <a:r>
              <a:rPr lang="en-US" sz="1400" kern="0" dirty="0" smtClean="0">
                <a:solidFill>
                  <a:srgbClr val="FFFFFF"/>
                </a:solidFill>
              </a:rPr>
              <a:t>SharePoint Online search portal: </a:t>
            </a:r>
            <a:r>
              <a:rPr lang="en-US" sz="1400" kern="0" dirty="0" smtClean="0">
                <a:solidFill>
                  <a:srgbClr val="FFFFFF"/>
                </a:solidFill>
                <a:latin typeface="Segoe UI Light"/>
              </a:rPr>
              <a:t>Local and remote search results are available</a:t>
            </a:r>
          </a:p>
        </p:txBody>
      </p:sp>
      <p:sp>
        <p:nvSpPr>
          <p:cNvPr id="124" name="TextBox 123"/>
          <p:cNvSpPr txBox="1"/>
          <p:nvPr/>
        </p:nvSpPr>
        <p:spPr>
          <a:xfrm>
            <a:off x="6061955" y="1485136"/>
            <a:ext cx="972770" cy="553854"/>
          </a:xfrm>
          <a:prstGeom prst="rect">
            <a:avLst/>
          </a:prstGeom>
          <a:noFill/>
        </p:spPr>
        <p:txBody>
          <a:bodyPr wrap="none" lIns="0" tIns="0" rIns="0" bIns="0" rtlCol="0">
            <a:spAutoFit/>
          </a:bodyPr>
          <a:lstStyle/>
          <a:p>
            <a:pPr defTabSz="914363"/>
            <a:r>
              <a:rPr lang="en-US" sz="1799" kern="0" spc="-20" dirty="0">
                <a:solidFill>
                  <a:srgbClr val="797A7D">
                    <a:lumMod val="50000"/>
                  </a:srgbClr>
                </a:solidFill>
                <a:latin typeface="Segoe UI Light" panose="020B0502040204020203" pitchFamily="34" charset="0"/>
                <a:cs typeface="Segoe UI Light" panose="020B0502040204020203" pitchFamily="34" charset="0"/>
              </a:rPr>
              <a:t>Perimeter </a:t>
            </a:r>
            <a:br>
              <a:rPr lang="en-US" sz="1799" kern="0" spc="-20" dirty="0">
                <a:solidFill>
                  <a:srgbClr val="797A7D">
                    <a:lumMod val="50000"/>
                  </a:srgbClr>
                </a:solidFill>
                <a:latin typeface="Segoe UI Light" panose="020B0502040204020203" pitchFamily="34" charset="0"/>
                <a:cs typeface="Segoe UI Light" panose="020B0502040204020203" pitchFamily="34" charset="0"/>
              </a:rPr>
            </a:br>
            <a:r>
              <a:rPr lang="en-US" sz="1799" kern="0" spc="-20" dirty="0">
                <a:solidFill>
                  <a:srgbClr val="797A7D">
                    <a:lumMod val="50000"/>
                  </a:srgbClr>
                </a:solidFill>
                <a:latin typeface="Segoe UI Light" panose="020B0502040204020203" pitchFamily="34" charset="0"/>
                <a:cs typeface="Segoe UI Light" panose="020B0502040204020203" pitchFamily="34" charset="0"/>
              </a:rPr>
              <a:t>network</a:t>
            </a:r>
          </a:p>
        </p:txBody>
      </p:sp>
      <p:cxnSp>
        <p:nvCxnSpPr>
          <p:cNvPr id="125" name="Straight Connector 124"/>
          <p:cNvCxnSpPr/>
          <p:nvPr/>
        </p:nvCxnSpPr>
        <p:spPr>
          <a:xfrm>
            <a:off x="5780914" y="1489926"/>
            <a:ext cx="0" cy="3850784"/>
          </a:xfrm>
          <a:prstGeom prst="line">
            <a:avLst/>
          </a:prstGeom>
          <a:noFill/>
          <a:ln w="9525" cap="flat" cmpd="sng" algn="ctr">
            <a:solidFill>
              <a:srgbClr val="797A7D"/>
            </a:solidFill>
            <a:prstDash val="dash"/>
            <a:headEnd type="none"/>
            <a:tailEnd type="none"/>
          </a:ln>
          <a:effectLst/>
        </p:spPr>
      </p:cxnSp>
      <p:cxnSp>
        <p:nvCxnSpPr>
          <p:cNvPr id="126" name="Straight Arrow Connector 125"/>
          <p:cNvCxnSpPr/>
          <p:nvPr/>
        </p:nvCxnSpPr>
        <p:spPr>
          <a:xfrm>
            <a:off x="5079691" y="1426539"/>
            <a:ext cx="5753397" cy="0"/>
          </a:xfrm>
          <a:prstGeom prst="straightConnector1">
            <a:avLst/>
          </a:prstGeom>
          <a:noFill/>
          <a:ln w="22225" cap="flat" cmpd="sng" algn="ctr">
            <a:solidFill>
              <a:srgbClr val="797A7D"/>
            </a:solidFill>
            <a:prstDash val="solid"/>
            <a:headEnd type="triangle"/>
            <a:tailEnd type="triangle"/>
          </a:ln>
          <a:effectLst/>
        </p:spPr>
      </p:cxnSp>
      <p:sp>
        <p:nvSpPr>
          <p:cNvPr id="127" name="TextBox 126"/>
          <p:cNvSpPr txBox="1"/>
          <p:nvPr/>
        </p:nvSpPr>
        <p:spPr>
          <a:xfrm>
            <a:off x="7209685" y="1332414"/>
            <a:ext cx="1273900" cy="184618"/>
          </a:xfrm>
          <a:prstGeom prst="rect">
            <a:avLst/>
          </a:prstGeom>
          <a:solidFill>
            <a:srgbClr val="FFFFFF"/>
          </a:solidFill>
        </p:spPr>
        <p:txBody>
          <a:bodyPr wrap="square" lIns="0" tIns="0" rIns="0" bIns="0" rtlCol="0">
            <a:spAutoFit/>
          </a:bodyPr>
          <a:lstStyle/>
          <a:p>
            <a:pPr algn="ctr" defTabSz="914363">
              <a:defRPr/>
            </a:pPr>
            <a:r>
              <a:rPr lang="en-US" sz="1200" kern="0" spc="-20" dirty="0" smtClean="0">
                <a:solidFill>
                  <a:srgbClr val="797A7D">
                    <a:lumMod val="50000"/>
                  </a:srgbClr>
                </a:solidFill>
                <a:latin typeface="Segoe UI Light" panose="020B0502040204020203" pitchFamily="34" charset="0"/>
                <a:cs typeface="Segoe UI Light" panose="020B0502040204020203" pitchFamily="34" charset="0"/>
              </a:rPr>
              <a:t>Customer network</a:t>
            </a:r>
          </a:p>
        </p:txBody>
      </p:sp>
      <p:cxnSp>
        <p:nvCxnSpPr>
          <p:cNvPr id="128" name="Straight Connector 127"/>
          <p:cNvCxnSpPr/>
          <p:nvPr/>
        </p:nvCxnSpPr>
        <p:spPr>
          <a:xfrm>
            <a:off x="4797309" y="1489926"/>
            <a:ext cx="0" cy="3850784"/>
          </a:xfrm>
          <a:prstGeom prst="line">
            <a:avLst/>
          </a:prstGeom>
          <a:noFill/>
          <a:ln w="9525" cap="flat" cmpd="sng" algn="ctr">
            <a:solidFill>
              <a:srgbClr val="797A7D"/>
            </a:solidFill>
            <a:prstDash val="dash"/>
            <a:headEnd type="none"/>
            <a:tailEnd type="none"/>
          </a:ln>
          <a:effectLst/>
        </p:spPr>
      </p:cxnSp>
      <p:cxnSp>
        <p:nvCxnSpPr>
          <p:cNvPr id="129" name="Straight Connector 128"/>
          <p:cNvCxnSpPr/>
          <p:nvPr/>
        </p:nvCxnSpPr>
        <p:spPr>
          <a:xfrm>
            <a:off x="7233000" y="1489926"/>
            <a:ext cx="0" cy="3850784"/>
          </a:xfrm>
          <a:prstGeom prst="line">
            <a:avLst/>
          </a:prstGeom>
          <a:noFill/>
          <a:ln w="9525" cap="flat" cmpd="sng" algn="ctr">
            <a:solidFill>
              <a:srgbClr val="797A7D"/>
            </a:solidFill>
            <a:prstDash val="dash"/>
            <a:headEnd type="none"/>
            <a:tailEnd type="none"/>
          </a:ln>
          <a:effectLst/>
        </p:spPr>
      </p:cxnSp>
      <p:sp>
        <p:nvSpPr>
          <p:cNvPr id="130" name="Rectangle 129"/>
          <p:cNvSpPr/>
          <p:nvPr/>
        </p:nvSpPr>
        <p:spPr>
          <a:xfrm>
            <a:off x="4794686" y="2807941"/>
            <a:ext cx="1000186" cy="276927"/>
          </a:xfrm>
          <a:prstGeom prst="rect">
            <a:avLst/>
          </a:prstGeom>
        </p:spPr>
        <p:txBody>
          <a:bodyPr wrap="square">
            <a:spAutoFit/>
          </a:bodyPr>
          <a:lstStyle/>
          <a:p>
            <a:pPr algn="ctr" defTabSz="914363"/>
            <a:r>
              <a:rPr lang="en-US" sz="1200" kern="0" spc="-20" dirty="0">
                <a:solidFill>
                  <a:srgbClr val="797A7D">
                    <a:lumMod val="50000"/>
                  </a:srgbClr>
                </a:solidFill>
                <a:latin typeface="Segoe UI Light" panose="020B0502040204020203" pitchFamily="34" charset="0"/>
                <a:cs typeface="Segoe UI Light" panose="020B0502040204020203" pitchFamily="34" charset="0"/>
              </a:rPr>
              <a:t>Outbound</a:t>
            </a:r>
          </a:p>
        </p:txBody>
      </p:sp>
      <p:sp>
        <p:nvSpPr>
          <p:cNvPr id="131" name="Rectangle 130"/>
          <p:cNvSpPr/>
          <p:nvPr/>
        </p:nvSpPr>
        <p:spPr>
          <a:xfrm>
            <a:off x="6009524" y="4430488"/>
            <a:ext cx="1049005" cy="276999"/>
          </a:xfrm>
          <a:prstGeom prst="rect">
            <a:avLst/>
          </a:prstGeom>
        </p:spPr>
        <p:txBody>
          <a:bodyPr wrap="none">
            <a:spAutoFit/>
          </a:bodyPr>
          <a:lstStyle/>
          <a:p>
            <a:pPr defTabSz="914363"/>
            <a:r>
              <a:rPr lang="en-US" sz="1200" kern="0" spc="-20" dirty="0" smtClean="0">
                <a:solidFill>
                  <a:srgbClr val="797A7D">
                    <a:lumMod val="50000"/>
                  </a:srgbClr>
                </a:solidFill>
                <a:latin typeface="Segoe UI Light" panose="020B0502040204020203" pitchFamily="34" charset="0"/>
                <a:cs typeface="Segoe UI Light" panose="020B0502040204020203" pitchFamily="34" charset="0"/>
              </a:rPr>
              <a:t>Reverse proxy</a:t>
            </a:r>
            <a:endParaRPr lang="en-US" sz="1200" kern="0" spc="-20" dirty="0">
              <a:solidFill>
                <a:srgbClr val="797A7D">
                  <a:lumMod val="50000"/>
                </a:srgbClr>
              </a:solidFill>
              <a:latin typeface="Segoe UI Light" panose="020B0502040204020203" pitchFamily="34" charset="0"/>
              <a:cs typeface="Segoe UI Light" panose="020B0502040204020203" pitchFamily="34" charset="0"/>
            </a:endParaRPr>
          </a:p>
        </p:txBody>
      </p:sp>
      <p:grpSp>
        <p:nvGrpSpPr>
          <p:cNvPr id="132" name="Group 131"/>
          <p:cNvGrpSpPr/>
          <p:nvPr/>
        </p:nvGrpSpPr>
        <p:grpSpPr>
          <a:xfrm>
            <a:off x="5962221" y="3635363"/>
            <a:ext cx="1031970" cy="763056"/>
            <a:chOff x="-1046956" y="2635251"/>
            <a:chExt cx="654842" cy="528638"/>
          </a:xfrm>
          <a:solidFill>
            <a:srgbClr val="969696"/>
          </a:solidFill>
        </p:grpSpPr>
        <p:grpSp>
          <p:nvGrpSpPr>
            <p:cNvPr id="133" name="Group 132"/>
            <p:cNvGrpSpPr/>
            <p:nvPr/>
          </p:nvGrpSpPr>
          <p:grpSpPr>
            <a:xfrm>
              <a:off x="-1046956" y="2635251"/>
              <a:ext cx="261937" cy="528638"/>
              <a:chOff x="-1033463" y="2635251"/>
              <a:chExt cx="261937" cy="528638"/>
            </a:xfrm>
            <a:grpFill/>
          </p:grpSpPr>
          <p:sp>
            <p:nvSpPr>
              <p:cNvPr id="137" name="Freeform 5"/>
              <p:cNvSpPr>
                <a:spLocks/>
              </p:cNvSpPr>
              <p:nvPr/>
            </p:nvSpPr>
            <p:spPr bwMode="auto">
              <a:xfrm>
                <a:off x="-1028700" y="2635251"/>
                <a:ext cx="241300" cy="87313"/>
              </a:xfrm>
              <a:custGeom>
                <a:avLst/>
                <a:gdLst>
                  <a:gd name="T0" fmla="*/ 0 w 64"/>
                  <a:gd name="T1" fmla="*/ 23 h 23"/>
                  <a:gd name="T2" fmla="*/ 8 w 64"/>
                  <a:gd name="T3" fmla="*/ 21 h 23"/>
                  <a:gd name="T4" fmla="*/ 59 w 64"/>
                  <a:gd name="T5" fmla="*/ 21 h 23"/>
                  <a:gd name="T6" fmla="*/ 64 w 64"/>
                  <a:gd name="T7" fmla="*/ 22 h 23"/>
                  <a:gd name="T8" fmla="*/ 57 w 64"/>
                  <a:gd name="T9" fmla="*/ 8 h 23"/>
                  <a:gd name="T10" fmla="*/ 44 w 64"/>
                  <a:gd name="T11" fmla="*/ 0 h 23"/>
                  <a:gd name="T12" fmla="*/ 21 w 64"/>
                  <a:gd name="T13" fmla="*/ 0 h 23"/>
                  <a:gd name="T14" fmla="*/ 8 w 64"/>
                  <a:gd name="T15" fmla="*/ 8 h 23"/>
                  <a:gd name="T16" fmla="*/ 0 w 64"/>
                  <a:gd name="T17" fmla="*/ 23 h 23"/>
                  <a:gd name="T18" fmla="*/ 0 w 64"/>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23">
                    <a:moveTo>
                      <a:pt x="0" y="23"/>
                    </a:moveTo>
                    <a:cubicBezTo>
                      <a:pt x="3" y="22"/>
                      <a:pt x="5" y="21"/>
                      <a:pt x="8" y="21"/>
                    </a:cubicBezTo>
                    <a:cubicBezTo>
                      <a:pt x="59" y="21"/>
                      <a:pt x="59" y="21"/>
                      <a:pt x="59" y="21"/>
                    </a:cubicBezTo>
                    <a:cubicBezTo>
                      <a:pt x="60" y="21"/>
                      <a:pt x="62" y="22"/>
                      <a:pt x="64" y="22"/>
                    </a:cubicBezTo>
                    <a:cubicBezTo>
                      <a:pt x="57" y="8"/>
                      <a:pt x="57" y="8"/>
                      <a:pt x="57" y="8"/>
                    </a:cubicBezTo>
                    <a:cubicBezTo>
                      <a:pt x="55" y="4"/>
                      <a:pt x="49" y="0"/>
                      <a:pt x="44" y="0"/>
                    </a:cubicBezTo>
                    <a:cubicBezTo>
                      <a:pt x="21" y="0"/>
                      <a:pt x="21" y="0"/>
                      <a:pt x="21" y="0"/>
                    </a:cubicBezTo>
                    <a:cubicBezTo>
                      <a:pt x="17" y="0"/>
                      <a:pt x="11" y="4"/>
                      <a:pt x="8" y="8"/>
                    </a:cubicBezTo>
                    <a:cubicBezTo>
                      <a:pt x="0" y="23"/>
                      <a:pt x="0"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defRPr/>
                </a:pPr>
                <a:endParaRPr lang="en-US" kern="0" dirty="0" smtClean="0">
                  <a:solidFill>
                    <a:srgbClr val="000000"/>
                  </a:solidFill>
                </a:endParaRPr>
              </a:p>
            </p:txBody>
          </p:sp>
          <p:sp>
            <p:nvSpPr>
              <p:cNvPr id="138" name="Freeform 6"/>
              <p:cNvSpPr>
                <a:spLocks noEditPoints="1"/>
              </p:cNvSpPr>
              <p:nvPr/>
            </p:nvSpPr>
            <p:spPr bwMode="auto">
              <a:xfrm>
                <a:off x="-1033463" y="2733676"/>
                <a:ext cx="261937" cy="430213"/>
              </a:xfrm>
              <a:custGeom>
                <a:avLst/>
                <a:gdLst>
                  <a:gd name="T0" fmla="*/ 64 w 69"/>
                  <a:gd name="T1" fmla="*/ 1 h 114"/>
                  <a:gd name="T2" fmla="*/ 60 w 69"/>
                  <a:gd name="T3" fmla="*/ 0 h 114"/>
                  <a:gd name="T4" fmla="*/ 9 w 69"/>
                  <a:gd name="T5" fmla="*/ 0 h 114"/>
                  <a:gd name="T6" fmla="*/ 5 w 69"/>
                  <a:gd name="T7" fmla="*/ 1 h 114"/>
                  <a:gd name="T8" fmla="*/ 0 w 69"/>
                  <a:gd name="T9" fmla="*/ 9 h 114"/>
                  <a:gd name="T10" fmla="*/ 0 w 69"/>
                  <a:gd name="T11" fmla="*/ 105 h 114"/>
                  <a:gd name="T12" fmla="*/ 9 w 69"/>
                  <a:gd name="T13" fmla="*/ 114 h 114"/>
                  <a:gd name="T14" fmla="*/ 60 w 69"/>
                  <a:gd name="T15" fmla="*/ 114 h 114"/>
                  <a:gd name="T16" fmla="*/ 69 w 69"/>
                  <a:gd name="T17" fmla="*/ 105 h 114"/>
                  <a:gd name="T18" fmla="*/ 69 w 69"/>
                  <a:gd name="T19" fmla="*/ 9 h 114"/>
                  <a:gd name="T20" fmla="*/ 64 w 69"/>
                  <a:gd name="T21" fmla="*/ 1 h 114"/>
                  <a:gd name="T22" fmla="*/ 57 w 69"/>
                  <a:gd name="T23" fmla="*/ 95 h 114"/>
                  <a:gd name="T24" fmla="*/ 16 w 69"/>
                  <a:gd name="T25" fmla="*/ 95 h 114"/>
                  <a:gd name="T26" fmla="*/ 12 w 69"/>
                  <a:gd name="T27" fmla="*/ 92 h 114"/>
                  <a:gd name="T28" fmla="*/ 16 w 69"/>
                  <a:gd name="T29" fmla="*/ 88 h 114"/>
                  <a:gd name="T30" fmla="*/ 57 w 69"/>
                  <a:gd name="T31" fmla="*/ 88 h 114"/>
                  <a:gd name="T32" fmla="*/ 60 w 69"/>
                  <a:gd name="T33" fmla="*/ 92 h 114"/>
                  <a:gd name="T34" fmla="*/ 57 w 69"/>
                  <a:gd name="T35" fmla="*/ 95 h 114"/>
                  <a:gd name="T36" fmla="*/ 57 w 69"/>
                  <a:gd name="T37" fmla="*/ 79 h 114"/>
                  <a:gd name="T38" fmla="*/ 16 w 69"/>
                  <a:gd name="T39" fmla="*/ 79 h 114"/>
                  <a:gd name="T40" fmla="*/ 12 w 69"/>
                  <a:gd name="T41" fmla="*/ 76 h 114"/>
                  <a:gd name="T42" fmla="*/ 16 w 69"/>
                  <a:gd name="T43" fmla="*/ 72 h 114"/>
                  <a:gd name="T44" fmla="*/ 57 w 69"/>
                  <a:gd name="T45" fmla="*/ 72 h 114"/>
                  <a:gd name="T46" fmla="*/ 60 w 69"/>
                  <a:gd name="T47" fmla="*/ 76 h 114"/>
                  <a:gd name="T48" fmla="*/ 57 w 69"/>
                  <a:gd name="T49" fmla="*/ 79 h 114"/>
                  <a:gd name="T50" fmla="*/ 57 w 69"/>
                  <a:gd name="T51" fmla="*/ 63 h 114"/>
                  <a:gd name="T52" fmla="*/ 16 w 69"/>
                  <a:gd name="T53" fmla="*/ 63 h 114"/>
                  <a:gd name="T54" fmla="*/ 12 w 69"/>
                  <a:gd name="T55" fmla="*/ 59 h 114"/>
                  <a:gd name="T56" fmla="*/ 16 w 69"/>
                  <a:gd name="T57" fmla="*/ 56 h 114"/>
                  <a:gd name="T58" fmla="*/ 57 w 69"/>
                  <a:gd name="T59" fmla="*/ 56 h 114"/>
                  <a:gd name="T60" fmla="*/ 60 w 69"/>
                  <a:gd name="T61" fmla="*/ 59 h 114"/>
                  <a:gd name="T62" fmla="*/ 57 w 69"/>
                  <a:gd name="T63" fmla="*/ 63 h 114"/>
                  <a:gd name="T64" fmla="*/ 55 w 69"/>
                  <a:gd name="T65" fmla="*/ 21 h 114"/>
                  <a:gd name="T66" fmla="*/ 50 w 69"/>
                  <a:gd name="T67" fmla="*/ 16 h 114"/>
                  <a:gd name="T68" fmla="*/ 55 w 69"/>
                  <a:gd name="T69" fmla="*/ 11 h 114"/>
                  <a:gd name="T70" fmla="*/ 60 w 69"/>
                  <a:gd name="T71" fmla="*/ 16 h 114"/>
                  <a:gd name="T72" fmla="*/ 55 w 69"/>
                  <a:gd name="T73" fmla="*/ 2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114">
                    <a:moveTo>
                      <a:pt x="64" y="1"/>
                    </a:moveTo>
                    <a:cubicBezTo>
                      <a:pt x="63" y="0"/>
                      <a:pt x="62" y="0"/>
                      <a:pt x="60" y="0"/>
                    </a:cubicBezTo>
                    <a:cubicBezTo>
                      <a:pt x="9" y="0"/>
                      <a:pt x="9" y="0"/>
                      <a:pt x="9" y="0"/>
                    </a:cubicBezTo>
                    <a:cubicBezTo>
                      <a:pt x="8" y="0"/>
                      <a:pt x="6" y="0"/>
                      <a:pt x="5" y="1"/>
                    </a:cubicBezTo>
                    <a:cubicBezTo>
                      <a:pt x="2" y="2"/>
                      <a:pt x="0" y="5"/>
                      <a:pt x="0" y="9"/>
                    </a:cubicBezTo>
                    <a:cubicBezTo>
                      <a:pt x="0" y="105"/>
                      <a:pt x="0" y="105"/>
                      <a:pt x="0" y="105"/>
                    </a:cubicBezTo>
                    <a:cubicBezTo>
                      <a:pt x="0" y="110"/>
                      <a:pt x="5" y="114"/>
                      <a:pt x="9" y="114"/>
                    </a:cubicBezTo>
                    <a:cubicBezTo>
                      <a:pt x="60" y="114"/>
                      <a:pt x="60" y="114"/>
                      <a:pt x="60" y="114"/>
                    </a:cubicBezTo>
                    <a:cubicBezTo>
                      <a:pt x="65" y="114"/>
                      <a:pt x="69" y="110"/>
                      <a:pt x="69" y="105"/>
                    </a:cubicBezTo>
                    <a:cubicBezTo>
                      <a:pt x="69" y="9"/>
                      <a:pt x="69" y="9"/>
                      <a:pt x="69" y="9"/>
                    </a:cubicBezTo>
                    <a:cubicBezTo>
                      <a:pt x="69" y="5"/>
                      <a:pt x="67" y="2"/>
                      <a:pt x="64" y="1"/>
                    </a:cubicBezTo>
                    <a:moveTo>
                      <a:pt x="57" y="95"/>
                    </a:moveTo>
                    <a:cubicBezTo>
                      <a:pt x="16" y="95"/>
                      <a:pt x="16" y="95"/>
                      <a:pt x="16" y="95"/>
                    </a:cubicBezTo>
                    <a:cubicBezTo>
                      <a:pt x="14" y="95"/>
                      <a:pt x="12" y="94"/>
                      <a:pt x="12" y="92"/>
                    </a:cubicBezTo>
                    <a:cubicBezTo>
                      <a:pt x="12" y="89"/>
                      <a:pt x="14" y="88"/>
                      <a:pt x="16" y="88"/>
                    </a:cubicBezTo>
                    <a:cubicBezTo>
                      <a:pt x="57" y="88"/>
                      <a:pt x="57" y="88"/>
                      <a:pt x="57" y="88"/>
                    </a:cubicBezTo>
                    <a:cubicBezTo>
                      <a:pt x="58" y="88"/>
                      <a:pt x="60" y="89"/>
                      <a:pt x="60" y="92"/>
                    </a:cubicBezTo>
                    <a:cubicBezTo>
                      <a:pt x="60" y="94"/>
                      <a:pt x="58" y="95"/>
                      <a:pt x="57" y="95"/>
                    </a:cubicBezTo>
                    <a:moveTo>
                      <a:pt x="57" y="79"/>
                    </a:moveTo>
                    <a:cubicBezTo>
                      <a:pt x="16" y="79"/>
                      <a:pt x="16" y="79"/>
                      <a:pt x="16" y="79"/>
                    </a:cubicBezTo>
                    <a:cubicBezTo>
                      <a:pt x="14" y="79"/>
                      <a:pt x="12" y="77"/>
                      <a:pt x="12" y="76"/>
                    </a:cubicBezTo>
                    <a:cubicBezTo>
                      <a:pt x="12" y="73"/>
                      <a:pt x="14" y="72"/>
                      <a:pt x="16" y="72"/>
                    </a:cubicBezTo>
                    <a:cubicBezTo>
                      <a:pt x="57" y="72"/>
                      <a:pt x="57" y="72"/>
                      <a:pt x="57" y="72"/>
                    </a:cubicBezTo>
                    <a:cubicBezTo>
                      <a:pt x="58" y="72"/>
                      <a:pt x="60" y="73"/>
                      <a:pt x="60" y="76"/>
                    </a:cubicBezTo>
                    <a:cubicBezTo>
                      <a:pt x="60" y="77"/>
                      <a:pt x="58" y="79"/>
                      <a:pt x="57" y="79"/>
                    </a:cubicBezTo>
                    <a:moveTo>
                      <a:pt x="57" y="63"/>
                    </a:moveTo>
                    <a:cubicBezTo>
                      <a:pt x="16" y="63"/>
                      <a:pt x="16" y="63"/>
                      <a:pt x="16" y="63"/>
                    </a:cubicBezTo>
                    <a:cubicBezTo>
                      <a:pt x="14" y="63"/>
                      <a:pt x="12" y="61"/>
                      <a:pt x="12" y="59"/>
                    </a:cubicBezTo>
                    <a:cubicBezTo>
                      <a:pt x="12" y="58"/>
                      <a:pt x="14" y="56"/>
                      <a:pt x="16" y="56"/>
                    </a:cubicBezTo>
                    <a:cubicBezTo>
                      <a:pt x="57" y="56"/>
                      <a:pt x="57" y="56"/>
                      <a:pt x="57" y="56"/>
                    </a:cubicBezTo>
                    <a:cubicBezTo>
                      <a:pt x="58" y="56"/>
                      <a:pt x="60" y="58"/>
                      <a:pt x="60" y="59"/>
                    </a:cubicBezTo>
                    <a:cubicBezTo>
                      <a:pt x="60" y="61"/>
                      <a:pt x="58" y="63"/>
                      <a:pt x="57" y="63"/>
                    </a:cubicBezTo>
                    <a:moveTo>
                      <a:pt x="55" y="21"/>
                    </a:moveTo>
                    <a:cubicBezTo>
                      <a:pt x="52" y="21"/>
                      <a:pt x="50" y="19"/>
                      <a:pt x="50" y="16"/>
                    </a:cubicBezTo>
                    <a:cubicBezTo>
                      <a:pt x="50" y="14"/>
                      <a:pt x="52" y="11"/>
                      <a:pt x="55" y="11"/>
                    </a:cubicBezTo>
                    <a:cubicBezTo>
                      <a:pt x="58" y="11"/>
                      <a:pt x="60" y="14"/>
                      <a:pt x="60" y="16"/>
                    </a:cubicBezTo>
                    <a:cubicBezTo>
                      <a:pt x="60" y="19"/>
                      <a:pt x="58" y="21"/>
                      <a:pt x="55"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defRPr/>
                </a:pPr>
                <a:endParaRPr lang="en-US" kern="0" dirty="0" smtClean="0">
                  <a:solidFill>
                    <a:srgbClr val="000000"/>
                  </a:solidFill>
                </a:endParaRPr>
              </a:p>
            </p:txBody>
          </p:sp>
        </p:grpSp>
        <p:grpSp>
          <p:nvGrpSpPr>
            <p:cNvPr id="134" name="Group 133"/>
            <p:cNvGrpSpPr/>
            <p:nvPr/>
          </p:nvGrpSpPr>
          <p:grpSpPr>
            <a:xfrm>
              <a:off x="-688976" y="2695576"/>
              <a:ext cx="296862" cy="407988"/>
              <a:chOff x="-688976" y="2695576"/>
              <a:chExt cx="296862" cy="407988"/>
            </a:xfrm>
            <a:grpFill/>
          </p:grpSpPr>
          <p:sp>
            <p:nvSpPr>
              <p:cNvPr id="135" name="Freeform 7"/>
              <p:cNvSpPr>
                <a:spLocks/>
              </p:cNvSpPr>
              <p:nvPr/>
            </p:nvSpPr>
            <p:spPr bwMode="auto">
              <a:xfrm>
                <a:off x="-688976" y="2695576"/>
                <a:ext cx="296862" cy="188913"/>
              </a:xfrm>
              <a:custGeom>
                <a:avLst/>
                <a:gdLst>
                  <a:gd name="T0" fmla="*/ 29 w 78"/>
                  <a:gd name="T1" fmla="*/ 50 h 50"/>
                  <a:gd name="T2" fmla="*/ 29 w 78"/>
                  <a:gd name="T3" fmla="*/ 36 h 50"/>
                  <a:gd name="T4" fmla="*/ 78 w 78"/>
                  <a:gd name="T5" fmla="*/ 36 h 50"/>
                  <a:gd name="T6" fmla="*/ 78 w 78"/>
                  <a:gd name="T7" fmla="*/ 15 h 50"/>
                  <a:gd name="T8" fmla="*/ 29 w 78"/>
                  <a:gd name="T9" fmla="*/ 15 h 50"/>
                  <a:gd name="T10" fmla="*/ 29 w 78"/>
                  <a:gd name="T11" fmla="*/ 0 h 50"/>
                  <a:gd name="T12" fmla="*/ 0 w 78"/>
                  <a:gd name="T13" fmla="*/ 25 h 50"/>
                  <a:gd name="T14" fmla="*/ 29 w 78"/>
                  <a:gd name="T15" fmla="*/ 50 h 50"/>
                  <a:gd name="T16" fmla="*/ 29 w 78"/>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0">
                    <a:moveTo>
                      <a:pt x="29" y="50"/>
                    </a:moveTo>
                    <a:cubicBezTo>
                      <a:pt x="29" y="36"/>
                      <a:pt x="29" y="36"/>
                      <a:pt x="29" y="36"/>
                    </a:cubicBezTo>
                    <a:cubicBezTo>
                      <a:pt x="56" y="36"/>
                      <a:pt x="78" y="36"/>
                      <a:pt x="78" y="36"/>
                    </a:cubicBezTo>
                    <a:cubicBezTo>
                      <a:pt x="78" y="15"/>
                      <a:pt x="78" y="15"/>
                      <a:pt x="78" y="15"/>
                    </a:cubicBezTo>
                    <a:cubicBezTo>
                      <a:pt x="47" y="15"/>
                      <a:pt x="29" y="15"/>
                      <a:pt x="29" y="15"/>
                    </a:cubicBezTo>
                    <a:cubicBezTo>
                      <a:pt x="29" y="0"/>
                      <a:pt x="29" y="0"/>
                      <a:pt x="29" y="0"/>
                    </a:cubicBezTo>
                    <a:cubicBezTo>
                      <a:pt x="0" y="25"/>
                      <a:pt x="0" y="25"/>
                      <a:pt x="0" y="25"/>
                    </a:cubicBezTo>
                    <a:cubicBezTo>
                      <a:pt x="29" y="50"/>
                      <a:pt x="29" y="50"/>
                      <a:pt x="29" y="50"/>
                    </a:cubicBezTo>
                    <a:cubicBezTo>
                      <a:pt x="29" y="50"/>
                      <a:pt x="29" y="50"/>
                      <a:pt x="29"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defRPr/>
                </a:pPr>
                <a:endParaRPr lang="en-US" kern="0" dirty="0" smtClean="0">
                  <a:solidFill>
                    <a:srgbClr val="000000"/>
                  </a:solidFill>
                </a:endParaRPr>
              </a:p>
            </p:txBody>
          </p:sp>
          <p:sp>
            <p:nvSpPr>
              <p:cNvPr id="136" name="Freeform 8"/>
              <p:cNvSpPr>
                <a:spLocks/>
              </p:cNvSpPr>
              <p:nvPr/>
            </p:nvSpPr>
            <p:spPr bwMode="auto">
              <a:xfrm>
                <a:off x="-688976" y="2914651"/>
                <a:ext cx="296862" cy="188913"/>
              </a:xfrm>
              <a:custGeom>
                <a:avLst/>
                <a:gdLst>
                  <a:gd name="T0" fmla="*/ 49 w 78"/>
                  <a:gd name="T1" fmla="*/ 0 h 50"/>
                  <a:gd name="T2" fmla="*/ 49 w 78"/>
                  <a:gd name="T3" fmla="*/ 15 h 50"/>
                  <a:gd name="T4" fmla="*/ 0 w 78"/>
                  <a:gd name="T5" fmla="*/ 15 h 50"/>
                  <a:gd name="T6" fmla="*/ 0 w 78"/>
                  <a:gd name="T7" fmla="*/ 36 h 50"/>
                  <a:gd name="T8" fmla="*/ 49 w 78"/>
                  <a:gd name="T9" fmla="*/ 36 h 50"/>
                  <a:gd name="T10" fmla="*/ 49 w 78"/>
                  <a:gd name="T11" fmla="*/ 50 h 50"/>
                  <a:gd name="T12" fmla="*/ 78 w 78"/>
                  <a:gd name="T13" fmla="*/ 25 h 50"/>
                  <a:gd name="T14" fmla="*/ 49 w 78"/>
                  <a:gd name="T15" fmla="*/ 0 h 50"/>
                  <a:gd name="T16" fmla="*/ 49 w 78"/>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0">
                    <a:moveTo>
                      <a:pt x="49" y="0"/>
                    </a:moveTo>
                    <a:cubicBezTo>
                      <a:pt x="49" y="15"/>
                      <a:pt x="49" y="15"/>
                      <a:pt x="49" y="15"/>
                    </a:cubicBezTo>
                    <a:cubicBezTo>
                      <a:pt x="22" y="15"/>
                      <a:pt x="0" y="15"/>
                      <a:pt x="0" y="15"/>
                    </a:cubicBezTo>
                    <a:cubicBezTo>
                      <a:pt x="0" y="36"/>
                      <a:pt x="0" y="36"/>
                      <a:pt x="0" y="36"/>
                    </a:cubicBezTo>
                    <a:cubicBezTo>
                      <a:pt x="31" y="36"/>
                      <a:pt x="49" y="36"/>
                      <a:pt x="49" y="36"/>
                    </a:cubicBezTo>
                    <a:cubicBezTo>
                      <a:pt x="49" y="50"/>
                      <a:pt x="49" y="50"/>
                      <a:pt x="49" y="50"/>
                    </a:cubicBezTo>
                    <a:cubicBezTo>
                      <a:pt x="78" y="25"/>
                      <a:pt x="78" y="25"/>
                      <a:pt x="78" y="25"/>
                    </a:cubicBezTo>
                    <a:cubicBezTo>
                      <a:pt x="49" y="0"/>
                      <a:pt x="49" y="0"/>
                      <a:pt x="49" y="0"/>
                    </a:cubicBezTo>
                    <a:cubicBezTo>
                      <a:pt x="49" y="0"/>
                      <a:pt x="49"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defRPr/>
                </a:pPr>
                <a:endParaRPr lang="en-US" kern="0" dirty="0" smtClean="0">
                  <a:solidFill>
                    <a:srgbClr val="000000"/>
                  </a:solidFill>
                </a:endParaRPr>
              </a:p>
            </p:txBody>
          </p:sp>
        </p:grpSp>
      </p:grpSp>
      <p:grpSp>
        <p:nvGrpSpPr>
          <p:cNvPr id="139" name="Group 138"/>
          <p:cNvGrpSpPr/>
          <p:nvPr/>
        </p:nvGrpSpPr>
        <p:grpSpPr>
          <a:xfrm rot="2700000">
            <a:off x="5875798" y="3009395"/>
            <a:ext cx="575462" cy="575464"/>
            <a:chOff x="4806176" y="4923263"/>
            <a:chExt cx="635619" cy="635619"/>
          </a:xfrm>
          <a:solidFill>
            <a:srgbClr val="EB3C00"/>
          </a:solidFill>
        </p:grpSpPr>
        <p:sp>
          <p:nvSpPr>
            <p:cNvPr id="140" name="Rectangle 139"/>
            <p:cNvSpPr/>
            <p:nvPr/>
          </p:nvSpPr>
          <p:spPr bwMode="auto">
            <a:xfrm>
              <a:off x="4806176" y="5168590"/>
              <a:ext cx="635619" cy="144966"/>
            </a:xfrm>
            <a:prstGeom prst="rect">
              <a:avLst/>
            </a:prstGeom>
            <a:grp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1" name="Rectangle 140"/>
            <p:cNvSpPr/>
            <p:nvPr/>
          </p:nvSpPr>
          <p:spPr bwMode="auto">
            <a:xfrm rot="5400000">
              <a:off x="4806176" y="5168590"/>
              <a:ext cx="635619" cy="144966"/>
            </a:xfrm>
            <a:prstGeom prst="rect">
              <a:avLst/>
            </a:prstGeom>
            <a:grp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33516039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524772"/>
          </a:xfrm>
        </p:spPr>
        <p:txBody>
          <a:bodyPr>
            <a:normAutofit fontScale="85000" lnSpcReduction="20000"/>
          </a:bodyPr>
          <a:lstStyle/>
          <a:p>
            <a:r>
              <a:rPr lang="it-IT" dirty="0"/>
              <a:t>An </a:t>
            </a:r>
            <a:r>
              <a:rPr lang="it-IT" dirty="0" err="1"/>
              <a:t>operational</a:t>
            </a:r>
            <a:r>
              <a:rPr lang="it-IT" dirty="0"/>
              <a:t> AD DS</a:t>
            </a:r>
          </a:p>
          <a:p>
            <a:pPr lvl="1"/>
            <a:r>
              <a:rPr lang="it-IT" dirty="0"/>
              <a:t>Windows Server 2003 </a:t>
            </a:r>
            <a:r>
              <a:rPr lang="it-IT" dirty="0" err="1"/>
              <a:t>forest</a:t>
            </a:r>
            <a:r>
              <a:rPr lang="it-IT" dirty="0"/>
              <a:t> </a:t>
            </a:r>
            <a:r>
              <a:rPr lang="it-IT" dirty="0" err="1"/>
              <a:t>functional</a:t>
            </a:r>
            <a:r>
              <a:rPr lang="it-IT" dirty="0"/>
              <a:t> </a:t>
            </a:r>
            <a:r>
              <a:rPr lang="it-IT" dirty="0" err="1"/>
              <a:t>level</a:t>
            </a:r>
            <a:r>
              <a:rPr lang="it-IT" dirty="0"/>
              <a:t> or </a:t>
            </a:r>
            <a:r>
              <a:rPr lang="it-IT" dirty="0" err="1"/>
              <a:t>higher</a:t>
            </a:r>
            <a:endParaRPr lang="it-IT" dirty="0"/>
          </a:p>
          <a:p>
            <a:r>
              <a:rPr lang="it-IT" dirty="0" smtClean="0"/>
              <a:t>An internet public domain with DNS management</a:t>
            </a:r>
          </a:p>
          <a:p>
            <a:r>
              <a:rPr lang="it-IT" dirty="0" smtClean="0"/>
              <a:t>An Office 365 Enterprise </a:t>
            </a:r>
            <a:r>
              <a:rPr lang="it-IT" dirty="0" err="1" smtClean="0"/>
              <a:t>plan</a:t>
            </a:r>
            <a:r>
              <a:rPr lang="it-IT" dirty="0" smtClean="0"/>
              <a:t> </a:t>
            </a:r>
            <a:r>
              <a:rPr lang="it-IT" dirty="0" err="1" smtClean="0"/>
              <a:t>subscription</a:t>
            </a:r>
            <a:r>
              <a:rPr lang="it-IT" dirty="0" smtClean="0"/>
              <a:t> </a:t>
            </a:r>
            <a:r>
              <a:rPr lang="it-IT" dirty="0" err="1" smtClean="0"/>
              <a:t>provisioned</a:t>
            </a:r>
            <a:endParaRPr lang="it-IT" dirty="0" smtClean="0"/>
          </a:p>
          <a:p>
            <a:r>
              <a:rPr lang="it-IT" dirty="0" smtClean="0"/>
              <a:t>An </a:t>
            </a:r>
            <a:r>
              <a:rPr lang="it-IT" dirty="0" err="1" smtClean="0"/>
              <a:t>operational</a:t>
            </a:r>
            <a:r>
              <a:rPr lang="it-IT" dirty="0" smtClean="0"/>
              <a:t> SharePoint Server 2013 Enterprise farm on-</a:t>
            </a:r>
            <a:r>
              <a:rPr lang="it-IT" dirty="0" err="1" smtClean="0"/>
              <a:t>premises</a:t>
            </a:r>
            <a:endParaRPr lang="it-IT" dirty="0" smtClean="0"/>
          </a:p>
          <a:p>
            <a:r>
              <a:rPr lang="it-IT" dirty="0" smtClean="0"/>
              <a:t>An on-</a:t>
            </a:r>
            <a:r>
              <a:rPr lang="it-IT" dirty="0" err="1" smtClean="0"/>
              <a:t>premises</a:t>
            </a:r>
            <a:r>
              <a:rPr lang="it-IT" dirty="0" smtClean="0"/>
              <a:t> ADFS </a:t>
            </a:r>
            <a:r>
              <a:rPr lang="it-IT" dirty="0" err="1" smtClean="0"/>
              <a:t>deployment</a:t>
            </a:r>
            <a:endParaRPr lang="it-IT" dirty="0" smtClean="0"/>
          </a:p>
          <a:p>
            <a:pPr lvl="1"/>
            <a:r>
              <a:rPr lang="it-IT" dirty="0" err="1" smtClean="0"/>
              <a:t>Including</a:t>
            </a:r>
            <a:r>
              <a:rPr lang="it-IT" dirty="0" smtClean="0"/>
              <a:t> the </a:t>
            </a:r>
            <a:r>
              <a:rPr lang="it-IT" dirty="0" err="1" smtClean="0"/>
              <a:t>implied</a:t>
            </a:r>
            <a:r>
              <a:rPr lang="it-IT" dirty="0" smtClean="0"/>
              <a:t> </a:t>
            </a:r>
            <a:r>
              <a:rPr lang="it-IT" dirty="0" err="1" smtClean="0"/>
              <a:t>requirements</a:t>
            </a:r>
            <a:endParaRPr lang="it-IT" dirty="0" smtClean="0"/>
          </a:p>
          <a:p>
            <a:r>
              <a:rPr lang="it-IT" dirty="0" smtClean="0"/>
              <a:t>An on-</a:t>
            </a:r>
            <a:r>
              <a:rPr lang="it-IT" dirty="0" err="1" smtClean="0"/>
              <a:t>premises</a:t>
            </a:r>
            <a:r>
              <a:rPr lang="it-IT" dirty="0" smtClean="0"/>
              <a:t> </a:t>
            </a:r>
            <a:r>
              <a:rPr lang="it-IT" dirty="0" err="1"/>
              <a:t>DirSync</a:t>
            </a:r>
            <a:r>
              <a:rPr lang="it-IT" dirty="0"/>
              <a:t>/AAD </a:t>
            </a:r>
            <a:r>
              <a:rPr lang="it-IT" dirty="0" err="1"/>
              <a:t>Sync</a:t>
            </a:r>
            <a:r>
              <a:rPr lang="it-IT" dirty="0"/>
              <a:t> </a:t>
            </a:r>
            <a:r>
              <a:rPr lang="it-IT" dirty="0" smtClean="0"/>
              <a:t>server</a:t>
            </a:r>
          </a:p>
          <a:p>
            <a:r>
              <a:rPr lang="it-IT" dirty="0" smtClean="0"/>
              <a:t>A Reverse Proxy + SSL certificate (* </a:t>
            </a:r>
            <a:r>
              <a:rPr lang="it-IT" dirty="0"/>
              <a:t>or SAN Certificate</a:t>
            </a:r>
            <a:r>
              <a:rPr lang="it-IT" dirty="0" smtClean="0"/>
              <a:t>)</a:t>
            </a:r>
          </a:p>
          <a:p>
            <a:pPr lvl="1"/>
            <a:r>
              <a:rPr lang="it-IT" dirty="0" smtClean="0"/>
              <a:t>SSL </a:t>
            </a:r>
            <a:r>
              <a:rPr lang="it-IT" dirty="0" err="1" smtClean="0"/>
              <a:t>issued</a:t>
            </a:r>
            <a:r>
              <a:rPr lang="it-IT" dirty="0" smtClean="0"/>
              <a:t> by a </a:t>
            </a:r>
            <a:r>
              <a:rPr lang="it-IT" dirty="0"/>
              <a:t>public and </a:t>
            </a:r>
            <a:r>
              <a:rPr lang="it-IT" dirty="0" err="1"/>
              <a:t>trusted</a:t>
            </a:r>
            <a:r>
              <a:rPr lang="it-IT" dirty="0"/>
              <a:t> CA</a:t>
            </a:r>
            <a:endParaRPr lang="it-IT" dirty="0" smtClean="0"/>
          </a:p>
          <a:p>
            <a:r>
              <a:rPr lang="it-IT" dirty="0" err="1" smtClean="0"/>
              <a:t>Replace</a:t>
            </a:r>
            <a:r>
              <a:rPr lang="it-IT" dirty="0" smtClean="0"/>
              <a:t> the default STS certificate on-</a:t>
            </a:r>
            <a:r>
              <a:rPr lang="it-IT" dirty="0" err="1" smtClean="0"/>
              <a:t>premises</a:t>
            </a:r>
            <a:endParaRPr lang="it-IT" dirty="0" smtClean="0"/>
          </a:p>
          <a:p>
            <a:endParaRPr lang="it-IT" dirty="0"/>
          </a:p>
        </p:txBody>
      </p:sp>
      <p:sp>
        <p:nvSpPr>
          <p:cNvPr id="2" name="Title 1"/>
          <p:cNvSpPr>
            <a:spLocks noGrp="1"/>
          </p:cNvSpPr>
          <p:nvPr>
            <p:ph type="title"/>
          </p:nvPr>
        </p:nvSpPr>
        <p:spPr/>
        <p:txBody>
          <a:bodyPr/>
          <a:lstStyle/>
          <a:p>
            <a:r>
              <a:rPr lang="it-IT" smtClean="0"/>
              <a:t>Requirements for one-way inbound</a:t>
            </a:r>
            <a:endParaRPr lang="it-IT" dirty="0"/>
          </a:p>
        </p:txBody>
      </p:sp>
    </p:spTree>
    <p:extLst>
      <p:ext uri="{BB962C8B-B14F-4D97-AF65-F5344CB8AC3E}">
        <p14:creationId xmlns:p14="http://schemas.microsoft.com/office/powerpoint/2010/main" val="50617059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524772"/>
          </a:xfrm>
        </p:spPr>
        <p:txBody>
          <a:bodyPr>
            <a:normAutofit lnSpcReduction="10000"/>
          </a:bodyPr>
          <a:lstStyle/>
          <a:p>
            <a:r>
              <a:rPr lang="it-IT" dirty="0" smtClean="0"/>
              <a:t>SharePoint Server on-</a:t>
            </a:r>
            <a:r>
              <a:rPr lang="it-IT" dirty="0" err="1" smtClean="0"/>
              <a:t>premises</a:t>
            </a:r>
            <a:r>
              <a:rPr lang="it-IT" dirty="0" smtClean="0"/>
              <a:t> </a:t>
            </a:r>
            <a:r>
              <a:rPr lang="it-IT" dirty="0" err="1" smtClean="0"/>
              <a:t>required</a:t>
            </a:r>
            <a:r>
              <a:rPr lang="it-IT" dirty="0" smtClean="0"/>
              <a:t> </a:t>
            </a:r>
            <a:r>
              <a:rPr lang="it-IT" dirty="0" err="1" smtClean="0"/>
              <a:t>services</a:t>
            </a:r>
            <a:endParaRPr lang="it-IT" dirty="0" smtClean="0"/>
          </a:p>
          <a:p>
            <a:pPr lvl="1"/>
            <a:r>
              <a:rPr lang="it-IT" dirty="0" smtClean="0"/>
              <a:t>User </a:t>
            </a:r>
            <a:r>
              <a:rPr lang="it-IT" dirty="0" err="1" smtClean="0"/>
              <a:t>Profile</a:t>
            </a:r>
            <a:r>
              <a:rPr lang="it-IT" dirty="0" smtClean="0"/>
              <a:t> Service</a:t>
            </a:r>
          </a:p>
          <a:p>
            <a:pPr lvl="1"/>
            <a:r>
              <a:rPr lang="it-IT" dirty="0" err="1" smtClean="0"/>
              <a:t>App</a:t>
            </a:r>
            <a:r>
              <a:rPr lang="it-IT" dirty="0" smtClean="0"/>
              <a:t> Management Service</a:t>
            </a:r>
          </a:p>
          <a:p>
            <a:pPr lvl="1"/>
            <a:r>
              <a:rPr lang="en-US" dirty="0" smtClean="0"/>
              <a:t>Microsoft SharePoint Foundation Subscription Settings Service</a:t>
            </a:r>
          </a:p>
          <a:p>
            <a:r>
              <a:rPr lang="it-IT" dirty="0" smtClean="0"/>
              <a:t>Web Application with </a:t>
            </a:r>
            <a:r>
              <a:rPr lang="it-IT" dirty="0" err="1" smtClean="0"/>
              <a:t>Integrated</a:t>
            </a:r>
            <a:r>
              <a:rPr lang="it-IT" dirty="0" smtClean="0"/>
              <a:t> Windows </a:t>
            </a:r>
            <a:r>
              <a:rPr lang="it-IT" dirty="0" err="1" smtClean="0"/>
              <a:t>Authentication</a:t>
            </a:r>
            <a:r>
              <a:rPr lang="it-IT" dirty="0" smtClean="0"/>
              <a:t> NTLM</a:t>
            </a:r>
          </a:p>
          <a:p>
            <a:pPr lvl="1"/>
            <a:r>
              <a:rPr lang="it-IT" dirty="0" smtClean="0"/>
              <a:t>Can be a </a:t>
            </a:r>
            <a:r>
              <a:rPr lang="it-IT" dirty="0" err="1" smtClean="0"/>
              <a:t>dedicated</a:t>
            </a:r>
            <a:r>
              <a:rPr lang="it-IT" dirty="0" smtClean="0"/>
              <a:t> zone, </a:t>
            </a:r>
            <a:r>
              <a:rPr lang="it-IT" dirty="0" err="1" smtClean="0"/>
              <a:t>which</a:t>
            </a:r>
            <a:r>
              <a:rPr lang="it-IT" dirty="0" smtClean="0"/>
              <a:t> </a:t>
            </a:r>
            <a:r>
              <a:rPr lang="it-IT" dirty="0" err="1" smtClean="0"/>
              <a:t>extends</a:t>
            </a:r>
            <a:r>
              <a:rPr lang="it-IT" dirty="0" smtClean="0"/>
              <a:t> the default </a:t>
            </a:r>
            <a:r>
              <a:rPr lang="it-IT" dirty="0" err="1" smtClean="0"/>
              <a:t>one</a:t>
            </a:r>
            <a:endParaRPr lang="it-IT" dirty="0" smtClean="0"/>
          </a:p>
          <a:p>
            <a:pPr lvl="1"/>
            <a:r>
              <a:rPr lang="it-IT" dirty="0" smtClean="0"/>
              <a:t>HTTPS </a:t>
            </a:r>
            <a:r>
              <a:rPr lang="it-IT" dirty="0" err="1" smtClean="0"/>
              <a:t>endpoint</a:t>
            </a:r>
            <a:r>
              <a:rPr lang="it-IT" dirty="0" smtClean="0"/>
              <a:t> for External URL (</a:t>
            </a:r>
            <a:r>
              <a:rPr lang="it-IT" dirty="0" err="1" smtClean="0"/>
              <a:t>which</a:t>
            </a:r>
            <a:r>
              <a:rPr lang="it-IT" dirty="0" smtClean="0"/>
              <a:t> </a:t>
            </a:r>
            <a:r>
              <a:rPr lang="it-IT" dirty="0" err="1" smtClean="0"/>
              <a:t>is</a:t>
            </a:r>
            <a:r>
              <a:rPr lang="it-IT" dirty="0" smtClean="0"/>
              <a:t> the Public URL)</a:t>
            </a:r>
          </a:p>
          <a:p>
            <a:r>
              <a:rPr lang="it-IT" dirty="0" err="1" smtClean="0"/>
              <a:t>Optionally</a:t>
            </a:r>
            <a:r>
              <a:rPr lang="it-IT" dirty="0" smtClean="0"/>
              <a:t> </a:t>
            </a:r>
            <a:r>
              <a:rPr lang="it-IT" dirty="0" err="1" smtClean="0"/>
              <a:t>configure</a:t>
            </a:r>
            <a:r>
              <a:rPr lang="it-IT" dirty="0" smtClean="0"/>
              <a:t> </a:t>
            </a:r>
            <a:r>
              <a:rPr lang="it-IT" dirty="0" err="1" smtClean="0"/>
              <a:t>May</a:t>
            </a:r>
            <a:r>
              <a:rPr lang="it-IT" dirty="0" smtClean="0"/>
              <a:t> 2014 CU or </a:t>
            </a:r>
            <a:r>
              <a:rPr lang="it-IT" dirty="0" err="1" smtClean="0"/>
              <a:t>later</a:t>
            </a:r>
            <a:endParaRPr lang="it-IT" dirty="0" smtClean="0"/>
          </a:p>
          <a:p>
            <a:r>
              <a:rPr lang="it-IT" dirty="0" err="1" smtClean="0"/>
              <a:t>Check</a:t>
            </a:r>
            <a:r>
              <a:rPr lang="it-IT" dirty="0" smtClean="0"/>
              <a:t> </a:t>
            </a:r>
            <a:r>
              <a:rPr lang="it-IT" dirty="0" err="1" smtClean="0"/>
              <a:t>OAuth</a:t>
            </a:r>
            <a:r>
              <a:rPr lang="it-IT" dirty="0" smtClean="0"/>
              <a:t> </a:t>
            </a:r>
            <a:r>
              <a:rPr lang="it-IT" dirty="0" err="1" smtClean="0"/>
              <a:t>requirements</a:t>
            </a:r>
            <a:r>
              <a:rPr lang="it-IT" dirty="0" smtClean="0"/>
              <a:t> (HTTP/HTTPS) </a:t>
            </a:r>
            <a:r>
              <a:rPr lang="it-IT" dirty="0" err="1" smtClean="0"/>
              <a:t>against</a:t>
            </a:r>
            <a:r>
              <a:rPr lang="it-IT" dirty="0" smtClean="0"/>
              <a:t> </a:t>
            </a:r>
            <a:r>
              <a:rPr lang="it-IT" dirty="0" err="1" smtClean="0"/>
              <a:t>your</a:t>
            </a:r>
            <a:r>
              <a:rPr lang="it-IT" dirty="0" smtClean="0"/>
              <a:t> </a:t>
            </a:r>
            <a:r>
              <a:rPr lang="it-IT" dirty="0" err="1" smtClean="0"/>
              <a:t>endpoint</a:t>
            </a:r>
            <a:endParaRPr lang="it-IT" dirty="0" smtClean="0"/>
          </a:p>
          <a:p>
            <a:endParaRPr lang="it-IT" dirty="0" smtClean="0"/>
          </a:p>
          <a:p>
            <a:endParaRPr lang="it-IT" dirty="0"/>
          </a:p>
        </p:txBody>
      </p:sp>
      <p:sp>
        <p:nvSpPr>
          <p:cNvPr id="2" name="Title 1"/>
          <p:cNvSpPr>
            <a:spLocks noGrp="1"/>
          </p:cNvSpPr>
          <p:nvPr>
            <p:ph type="title"/>
          </p:nvPr>
        </p:nvSpPr>
        <p:spPr/>
        <p:txBody>
          <a:bodyPr/>
          <a:lstStyle/>
          <a:p>
            <a:r>
              <a:rPr lang="it-IT" dirty="0" err="1" smtClean="0"/>
              <a:t>Requirements</a:t>
            </a:r>
            <a:r>
              <a:rPr lang="it-IT" dirty="0" smtClean="0"/>
              <a:t> for </a:t>
            </a:r>
            <a:r>
              <a:rPr lang="it-IT" dirty="0" err="1" smtClean="0"/>
              <a:t>one</a:t>
            </a:r>
            <a:r>
              <a:rPr lang="it-IT" dirty="0" smtClean="0"/>
              <a:t>-way </a:t>
            </a:r>
            <a:r>
              <a:rPr lang="it-IT" dirty="0" err="1" smtClean="0"/>
              <a:t>inbound</a:t>
            </a:r>
            <a:r>
              <a:rPr lang="it-IT" dirty="0" smtClean="0"/>
              <a:t> </a:t>
            </a:r>
            <a:r>
              <a:rPr lang="it-IT" sz="4400" dirty="0"/>
              <a:t>(more)</a:t>
            </a:r>
          </a:p>
        </p:txBody>
      </p:sp>
    </p:spTree>
    <p:extLst>
      <p:ext uri="{BB962C8B-B14F-4D97-AF65-F5344CB8AC3E}">
        <p14:creationId xmlns:p14="http://schemas.microsoft.com/office/powerpoint/2010/main" val="82158432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228850"/>
          </a:xfrm>
        </p:spPr>
        <p:txBody>
          <a:bodyPr/>
          <a:lstStyle/>
          <a:p>
            <a:r>
              <a:rPr lang="it-IT" smtClean="0"/>
              <a:t>Configure a Target Application in Secure Store in SharePoint Online</a:t>
            </a:r>
          </a:p>
          <a:p>
            <a:pPr lvl="1"/>
            <a:r>
              <a:rPr lang="it-IT" smtClean="0"/>
              <a:t>Target Application ID: SecureChannelTargetApplication</a:t>
            </a:r>
          </a:p>
          <a:p>
            <a:pPr lvl="1"/>
            <a:r>
              <a:rPr lang="it-IT" smtClean="0"/>
              <a:t>Display Name: Secure Channel Target App</a:t>
            </a:r>
          </a:p>
          <a:p>
            <a:pPr lvl="1"/>
            <a:r>
              <a:rPr lang="it-IT" smtClean="0"/>
              <a:t>Credentials: Certificate + Certificate Password</a:t>
            </a:r>
          </a:p>
          <a:p>
            <a:r>
              <a:rPr lang="it-IT" smtClean="0"/>
              <a:t>Set Credentials for Target Application</a:t>
            </a:r>
          </a:p>
          <a:p>
            <a:pPr lvl="1"/>
            <a:endParaRPr lang="it-IT" smtClean="0"/>
          </a:p>
          <a:p>
            <a:endParaRPr lang="it-IT" smtClean="0"/>
          </a:p>
          <a:p>
            <a:pPr lvl="1"/>
            <a:endParaRPr lang="it-IT" smtClean="0"/>
          </a:p>
          <a:p>
            <a:endParaRPr lang="it-IT" smtClean="0"/>
          </a:p>
          <a:p>
            <a:endParaRPr lang="it-IT" dirty="0"/>
          </a:p>
        </p:txBody>
      </p:sp>
      <p:sp>
        <p:nvSpPr>
          <p:cNvPr id="2" name="Title 1"/>
          <p:cNvSpPr>
            <a:spLocks noGrp="1"/>
          </p:cNvSpPr>
          <p:nvPr>
            <p:ph type="title"/>
          </p:nvPr>
        </p:nvSpPr>
        <p:spPr/>
        <p:txBody>
          <a:bodyPr/>
          <a:lstStyle/>
          <a:p>
            <a:r>
              <a:rPr lang="it-IT" dirty="0" err="1"/>
              <a:t>Requirements</a:t>
            </a:r>
            <a:r>
              <a:rPr lang="it-IT" dirty="0"/>
              <a:t> for </a:t>
            </a:r>
            <a:r>
              <a:rPr lang="it-IT" dirty="0" err="1"/>
              <a:t>one</a:t>
            </a:r>
            <a:r>
              <a:rPr lang="it-IT" dirty="0"/>
              <a:t>-way </a:t>
            </a:r>
            <a:r>
              <a:rPr lang="it-IT" dirty="0" err="1"/>
              <a:t>inbound</a:t>
            </a:r>
            <a:r>
              <a:rPr lang="it-IT" dirty="0"/>
              <a:t> </a:t>
            </a:r>
            <a:r>
              <a:rPr lang="it-IT" sz="4400" dirty="0"/>
              <a:t>(more)</a:t>
            </a:r>
            <a:endParaRPr lang="it-IT" dirty="0"/>
          </a:p>
        </p:txBody>
      </p:sp>
    </p:spTree>
    <p:extLst>
      <p:ext uri="{BB962C8B-B14F-4D97-AF65-F5344CB8AC3E}">
        <p14:creationId xmlns:p14="http://schemas.microsoft.com/office/powerpoint/2010/main" val="215481690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823133"/>
          </a:xfrm>
        </p:spPr>
        <p:txBody>
          <a:bodyPr/>
          <a:lstStyle/>
          <a:p>
            <a:r>
              <a:rPr lang="it-IT" dirty="0" err="1" smtClean="0"/>
              <a:t>Supported</a:t>
            </a:r>
            <a:r>
              <a:rPr lang="it-IT" dirty="0" smtClean="0"/>
              <a:t>: Windows Server 2012 R2 WAP, TMG, F5 BIG-IP, Citrix </a:t>
            </a:r>
            <a:r>
              <a:rPr lang="it-IT" dirty="0" err="1" smtClean="0"/>
              <a:t>Netscaler</a:t>
            </a:r>
            <a:endParaRPr lang="it-IT" dirty="0" smtClean="0"/>
          </a:p>
          <a:p>
            <a:pPr lvl="1"/>
            <a:r>
              <a:rPr lang="it-IT" dirty="0" smtClean="0">
                <a:hlinkClick r:id="rId3"/>
              </a:rPr>
              <a:t>http</a:t>
            </a:r>
            <a:r>
              <a:rPr lang="it-IT" dirty="0">
                <a:hlinkClick r:id="rId3"/>
              </a:rPr>
              <a:t>://</a:t>
            </a:r>
            <a:r>
              <a:rPr lang="it-IT" dirty="0" smtClean="0">
                <a:hlinkClick r:id="rId3"/>
              </a:rPr>
              <a:t>technet.microsoft.com/en-us/library/dn607304.aspx</a:t>
            </a:r>
            <a:r>
              <a:rPr lang="it-IT" dirty="0" smtClean="0"/>
              <a:t>   </a:t>
            </a:r>
          </a:p>
          <a:p>
            <a:r>
              <a:rPr lang="it-IT" dirty="0" smtClean="0"/>
              <a:t>General </a:t>
            </a:r>
            <a:r>
              <a:rPr lang="it-IT" dirty="0" err="1" smtClean="0"/>
              <a:t>Requirements</a:t>
            </a:r>
            <a:endParaRPr lang="it-IT" dirty="0" smtClean="0"/>
          </a:p>
          <a:p>
            <a:pPr lvl="1"/>
            <a:r>
              <a:rPr lang="it-IT" dirty="0" smtClean="0"/>
              <a:t>Client certificate </a:t>
            </a:r>
            <a:r>
              <a:rPr lang="it-IT" dirty="0" err="1" smtClean="0"/>
              <a:t>authentication</a:t>
            </a:r>
            <a:r>
              <a:rPr lang="it-IT" dirty="0" smtClean="0"/>
              <a:t> (* or SAN certificate)</a:t>
            </a:r>
          </a:p>
          <a:p>
            <a:pPr lvl="1"/>
            <a:r>
              <a:rPr lang="it-IT" dirty="0" smtClean="0"/>
              <a:t>Pass-</a:t>
            </a:r>
            <a:r>
              <a:rPr lang="it-IT" dirty="0" err="1" smtClean="0"/>
              <a:t>through</a:t>
            </a:r>
            <a:r>
              <a:rPr lang="it-IT" dirty="0" smtClean="0"/>
              <a:t> </a:t>
            </a:r>
            <a:r>
              <a:rPr lang="it-IT" dirty="0" err="1" smtClean="0"/>
              <a:t>authentication</a:t>
            </a:r>
            <a:r>
              <a:rPr lang="it-IT" dirty="0" smtClean="0"/>
              <a:t> for </a:t>
            </a:r>
            <a:r>
              <a:rPr lang="it-IT" dirty="0" err="1" smtClean="0"/>
              <a:t>OAuth</a:t>
            </a:r>
            <a:r>
              <a:rPr lang="it-IT" dirty="0" smtClean="0"/>
              <a:t> 2.0</a:t>
            </a:r>
          </a:p>
          <a:p>
            <a:pPr lvl="2"/>
            <a:r>
              <a:rPr lang="en-US" dirty="0" smtClean="0"/>
              <a:t>Including unlimited </a:t>
            </a:r>
            <a:r>
              <a:rPr lang="en-US" dirty="0" err="1" smtClean="0"/>
              <a:t>OAuth</a:t>
            </a:r>
            <a:r>
              <a:rPr lang="en-US" dirty="0" smtClean="0"/>
              <a:t> bearer token transactions</a:t>
            </a:r>
          </a:p>
          <a:p>
            <a:pPr lvl="1"/>
            <a:r>
              <a:rPr lang="en-US" dirty="0" smtClean="0"/>
              <a:t>Accept unsolicited inbound traffic on TCP port 443 (HTTPS)</a:t>
            </a:r>
          </a:p>
          <a:p>
            <a:pPr lvl="1"/>
            <a:r>
              <a:rPr lang="en-US" dirty="0" smtClean="0"/>
              <a:t>Bind a wildcard or SAN SSL certificate to a published endpoint</a:t>
            </a:r>
          </a:p>
          <a:p>
            <a:pPr lvl="1"/>
            <a:r>
              <a:rPr lang="en-US" dirty="0" smtClean="0"/>
              <a:t>Relay traffic to an on-premises SharePoint Server 2013 farm or load balancer without rewriting any packet headers</a:t>
            </a:r>
            <a:endParaRPr lang="it-IT" dirty="0" smtClean="0"/>
          </a:p>
          <a:p>
            <a:endParaRPr lang="it-IT" dirty="0"/>
          </a:p>
        </p:txBody>
      </p:sp>
      <p:sp>
        <p:nvSpPr>
          <p:cNvPr id="2" name="Title 1"/>
          <p:cNvSpPr>
            <a:spLocks noGrp="1"/>
          </p:cNvSpPr>
          <p:nvPr>
            <p:ph type="title"/>
          </p:nvPr>
        </p:nvSpPr>
        <p:spPr/>
        <p:txBody>
          <a:bodyPr/>
          <a:lstStyle/>
          <a:p>
            <a:r>
              <a:rPr lang="it-IT" smtClean="0"/>
              <a:t>Configure a Reverse Proxy</a:t>
            </a:r>
            <a:endParaRPr lang="it-IT" dirty="0"/>
          </a:p>
        </p:txBody>
      </p:sp>
    </p:spTree>
    <p:extLst>
      <p:ext uri="{BB962C8B-B14F-4D97-AF65-F5344CB8AC3E}">
        <p14:creationId xmlns:p14="http://schemas.microsoft.com/office/powerpoint/2010/main" val="797736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Web Application Proxy configuration</a:t>
            </a:r>
            <a:endParaRPr lang="en-US" dirty="0"/>
          </a:p>
        </p:txBody>
      </p:sp>
    </p:spTree>
    <p:extLst>
      <p:ext uri="{BB962C8B-B14F-4D97-AF65-F5344CB8AC3E}">
        <p14:creationId xmlns:p14="http://schemas.microsoft.com/office/powerpoint/2010/main" val="632196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a:t>Continues</a:t>
            </a:r>
            <a:r>
              <a:rPr lang="it-IT" dirty="0"/>
              <a:t> </a:t>
            </a:r>
            <a:r>
              <a:rPr lang="it-IT" dirty="0" err="1"/>
              <a:t>like</a:t>
            </a:r>
            <a:r>
              <a:rPr lang="it-IT" dirty="0"/>
              <a:t> </a:t>
            </a:r>
            <a:r>
              <a:rPr lang="it-IT" dirty="0" err="1"/>
              <a:t>one</a:t>
            </a:r>
            <a:r>
              <a:rPr lang="it-IT" dirty="0"/>
              <a:t>-way </a:t>
            </a:r>
            <a:r>
              <a:rPr lang="it-IT" dirty="0" err="1"/>
              <a:t>outbound</a:t>
            </a:r>
            <a:r>
              <a:rPr lang="it-IT" dirty="0"/>
              <a:t> …</a:t>
            </a:r>
            <a:br>
              <a:rPr lang="it-IT" dirty="0"/>
            </a:br>
            <a:endParaRPr lang="it-IT" dirty="0"/>
          </a:p>
        </p:txBody>
      </p:sp>
    </p:spTree>
    <p:extLst>
      <p:ext uri="{BB962C8B-B14F-4D97-AF65-F5344CB8AC3E}">
        <p14:creationId xmlns:p14="http://schemas.microsoft.com/office/powerpoint/2010/main" val="291577075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274638" y="1212850"/>
            <a:ext cx="11887200" cy="2228850"/>
          </a:xfrm>
        </p:spPr>
        <p:txBody>
          <a:bodyPr/>
          <a:lstStyle/>
          <a:p>
            <a:r>
              <a:rPr lang="it-IT" smtClean="0"/>
              <a:t>Acting as a Global Admin for Office 365 tenant</a:t>
            </a:r>
          </a:p>
          <a:p>
            <a:r>
              <a:rPr lang="it-IT" smtClean="0"/>
              <a:t>Configure a result source on SPO </a:t>
            </a:r>
          </a:p>
          <a:p>
            <a:pPr lvl="1"/>
            <a:r>
              <a:rPr lang="it-IT" smtClean="0"/>
              <a:t>Protocol: Remote SharePoint</a:t>
            </a:r>
          </a:p>
          <a:p>
            <a:pPr lvl="1"/>
            <a:r>
              <a:rPr lang="it-IT" smtClean="0"/>
              <a:t>Provide Remote Service URL as External URL of SP on-premises</a:t>
            </a:r>
          </a:p>
          <a:p>
            <a:pPr lvl="1"/>
            <a:r>
              <a:rPr lang="it-IT" smtClean="0"/>
              <a:t>Provide SSO Id for Credentials using «SecureChannelTargetApp»</a:t>
            </a:r>
          </a:p>
          <a:p>
            <a:r>
              <a:rPr lang="it-IT" smtClean="0"/>
              <a:t>Configure a query rule on SPO</a:t>
            </a:r>
            <a:endParaRPr lang="it-IT" dirty="0" smtClean="0"/>
          </a:p>
        </p:txBody>
      </p:sp>
      <p:sp>
        <p:nvSpPr>
          <p:cNvPr id="3" name="Title 2"/>
          <p:cNvSpPr>
            <a:spLocks noGrp="1"/>
          </p:cNvSpPr>
          <p:nvPr>
            <p:ph type="title"/>
          </p:nvPr>
        </p:nvSpPr>
        <p:spPr/>
        <p:txBody>
          <a:bodyPr/>
          <a:lstStyle/>
          <a:p>
            <a:r>
              <a:rPr lang="it-IT" dirty="0" err="1" smtClean="0"/>
              <a:t>Hybrid</a:t>
            </a:r>
            <a:r>
              <a:rPr lang="it-IT" dirty="0" smtClean="0"/>
              <a:t> </a:t>
            </a:r>
            <a:r>
              <a:rPr lang="it-IT" dirty="0" err="1" smtClean="0"/>
              <a:t>Search</a:t>
            </a:r>
            <a:r>
              <a:rPr lang="it-IT" dirty="0" smtClean="0"/>
              <a:t> One-Way </a:t>
            </a:r>
            <a:r>
              <a:rPr lang="it-IT" dirty="0" err="1" smtClean="0"/>
              <a:t>Inbound</a:t>
            </a:r>
            <a:endParaRPr lang="it-IT" dirty="0"/>
          </a:p>
        </p:txBody>
      </p:sp>
    </p:spTree>
    <p:extLst>
      <p:ext uri="{BB962C8B-B14F-4D97-AF65-F5344CB8AC3E}">
        <p14:creationId xmlns:p14="http://schemas.microsoft.com/office/powerpoint/2010/main" val="90568438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74638" y="1212850"/>
            <a:ext cx="11887200" cy="4124206"/>
          </a:xfrm>
        </p:spPr>
        <p:txBody>
          <a:bodyPr/>
          <a:lstStyle/>
          <a:p>
            <a:r>
              <a:rPr lang="en-US" dirty="0" smtClean="0"/>
              <a:t>Understanding Hybrid Scenarios in SharePoint</a:t>
            </a:r>
          </a:p>
          <a:p>
            <a:r>
              <a:rPr lang="en-US" dirty="0" smtClean="0"/>
              <a:t>Hybrid Cloud Topologies</a:t>
            </a:r>
          </a:p>
          <a:p>
            <a:pPr lvl="1"/>
            <a:r>
              <a:rPr lang="en-US" dirty="0" smtClean="0"/>
              <a:t>Hybrid Search Outbound</a:t>
            </a:r>
          </a:p>
          <a:p>
            <a:pPr lvl="1"/>
            <a:r>
              <a:rPr lang="en-US" dirty="0" smtClean="0"/>
              <a:t>Hybrid Search Inbound</a:t>
            </a:r>
          </a:p>
          <a:p>
            <a:pPr lvl="1"/>
            <a:r>
              <a:rPr lang="en-US" dirty="0"/>
              <a:t>Hybrid Search </a:t>
            </a:r>
            <a:r>
              <a:rPr lang="en-US" dirty="0" smtClean="0"/>
              <a:t>Two-Way</a:t>
            </a:r>
          </a:p>
          <a:p>
            <a:pPr lvl="1"/>
            <a:r>
              <a:rPr lang="en-US" dirty="0" smtClean="0"/>
              <a:t>Topologies for BCS</a:t>
            </a:r>
          </a:p>
          <a:p>
            <a:pPr lvl="1"/>
            <a:r>
              <a:rPr lang="en-US" dirty="0" smtClean="0"/>
              <a:t>Topologies for SAP</a:t>
            </a:r>
          </a:p>
          <a:p>
            <a:r>
              <a:rPr lang="it-IT" dirty="0" err="1" smtClean="0"/>
              <a:t>Other</a:t>
            </a:r>
            <a:r>
              <a:rPr lang="it-IT" dirty="0" smtClean="0"/>
              <a:t> Services</a:t>
            </a:r>
            <a:endParaRPr lang="it-IT" dirty="0"/>
          </a:p>
        </p:txBody>
      </p:sp>
      <p:sp>
        <p:nvSpPr>
          <p:cNvPr id="3" name="Title 2"/>
          <p:cNvSpPr>
            <a:spLocks noGrp="1"/>
          </p:cNvSpPr>
          <p:nvPr>
            <p:ph type="title"/>
          </p:nvPr>
        </p:nvSpPr>
        <p:spPr/>
        <p:txBody>
          <a:bodyPr/>
          <a:lstStyle/>
          <a:p>
            <a:r>
              <a:rPr lang="en-US" smtClean="0"/>
              <a:t>Agenda</a:t>
            </a:r>
            <a:endParaRPr lang="it-IT" dirty="0"/>
          </a:p>
        </p:txBody>
      </p:sp>
    </p:spTree>
    <p:extLst>
      <p:ext uri="{BB962C8B-B14F-4D97-AF65-F5344CB8AC3E}">
        <p14:creationId xmlns:p14="http://schemas.microsoft.com/office/powerpoint/2010/main" val="123954927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Two-Way Search</a:t>
            </a:r>
            <a:endParaRPr lang="it-IT" dirty="0"/>
          </a:p>
        </p:txBody>
      </p:sp>
    </p:spTree>
    <p:extLst>
      <p:ext uri="{BB962C8B-B14F-4D97-AF65-F5344CB8AC3E}">
        <p14:creationId xmlns:p14="http://schemas.microsoft.com/office/powerpoint/2010/main" val="114874630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err="1"/>
              <a:t>Two</a:t>
            </a:r>
            <a:r>
              <a:rPr lang="it-IT" dirty="0"/>
              <a:t>-Way </a:t>
            </a:r>
            <a:r>
              <a:rPr lang="it-IT" dirty="0" err="1" smtClean="0"/>
              <a:t>topology</a:t>
            </a:r>
            <a:endParaRPr lang="it-IT" dirty="0"/>
          </a:p>
        </p:txBody>
      </p:sp>
      <p:sp>
        <p:nvSpPr>
          <p:cNvPr id="76" name="Rectangle 75"/>
          <p:cNvSpPr/>
          <p:nvPr/>
        </p:nvSpPr>
        <p:spPr bwMode="auto">
          <a:xfrm>
            <a:off x="7262713" y="1879917"/>
            <a:ext cx="3917060" cy="3270033"/>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7471314" y="3105970"/>
            <a:ext cx="3399884" cy="1912296"/>
          </a:xfrm>
          <a:prstGeom prst="rect">
            <a:avLst/>
          </a:prstGeom>
          <a:solidFill>
            <a:srgbClr val="D2D2D2"/>
          </a:solidFill>
          <a:ln w="25400" cap="flat" cmpd="sng" algn="ctr">
            <a:solidFill>
              <a:srgbClr val="FFFFFF"/>
            </a:solid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8" name="Rectangle 77"/>
          <p:cNvSpPr/>
          <p:nvPr/>
        </p:nvSpPr>
        <p:spPr bwMode="auto">
          <a:xfrm>
            <a:off x="9358375" y="3518401"/>
            <a:ext cx="1417884" cy="1417884"/>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solidFill>
                <a:srgbClr val="FFFFFF"/>
              </a:solidFill>
              <a:ea typeface="Segoe UI" pitchFamily="34" charset="0"/>
              <a:cs typeface="Segoe UI" pitchFamily="34" charset="0"/>
            </a:endParaRPr>
          </a:p>
        </p:txBody>
      </p:sp>
      <p:sp>
        <p:nvSpPr>
          <p:cNvPr id="79" name="Rectangle 78"/>
          <p:cNvSpPr/>
          <p:nvPr/>
        </p:nvSpPr>
        <p:spPr>
          <a:xfrm>
            <a:off x="9358375" y="4472121"/>
            <a:ext cx="1406347" cy="461545"/>
          </a:xfrm>
          <a:prstGeom prst="rect">
            <a:avLst/>
          </a:prstGeom>
        </p:spPr>
        <p:txBody>
          <a:bodyPr wrap="square">
            <a:spAutoFit/>
          </a:bodyPr>
          <a:lstStyle/>
          <a:p>
            <a:pPr defTabSz="914363">
              <a:defRPr/>
            </a:pPr>
            <a:r>
              <a:rPr lang="en-US" sz="1200" kern="0" spc="-20" dirty="0" smtClean="0">
                <a:solidFill>
                  <a:srgbClr val="FFFFFF"/>
                </a:solidFill>
              </a:rPr>
              <a:t>Federated search results</a:t>
            </a:r>
          </a:p>
        </p:txBody>
      </p:sp>
      <p:sp>
        <p:nvSpPr>
          <p:cNvPr id="80" name="Rectangle 79"/>
          <p:cNvSpPr/>
          <p:nvPr/>
        </p:nvSpPr>
        <p:spPr bwMode="auto">
          <a:xfrm>
            <a:off x="7694748" y="3518401"/>
            <a:ext cx="1417884" cy="1417884"/>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solidFill>
                <a:srgbClr val="FFFFFF"/>
              </a:solidFill>
              <a:ea typeface="Segoe UI" pitchFamily="34" charset="0"/>
              <a:cs typeface="Segoe UI" pitchFamily="34" charset="0"/>
            </a:endParaRPr>
          </a:p>
        </p:txBody>
      </p:sp>
      <p:sp>
        <p:nvSpPr>
          <p:cNvPr id="81" name="Rectangle 80"/>
          <p:cNvSpPr/>
          <p:nvPr/>
        </p:nvSpPr>
        <p:spPr>
          <a:xfrm>
            <a:off x="7694748" y="4659358"/>
            <a:ext cx="1282389" cy="276927"/>
          </a:xfrm>
          <a:prstGeom prst="rect">
            <a:avLst/>
          </a:prstGeom>
        </p:spPr>
        <p:txBody>
          <a:bodyPr wrap="none">
            <a:spAutoFit/>
          </a:bodyPr>
          <a:lstStyle/>
          <a:p>
            <a:pPr defTabSz="914363">
              <a:defRPr/>
            </a:pPr>
            <a:r>
              <a:rPr lang="en-US" sz="1200" kern="0" spc="-20" dirty="0" smtClean="0">
                <a:solidFill>
                  <a:srgbClr val="FFFFFF"/>
                </a:solidFill>
              </a:rPr>
              <a:t>Primary web app</a:t>
            </a:r>
          </a:p>
        </p:txBody>
      </p:sp>
      <p:grpSp>
        <p:nvGrpSpPr>
          <p:cNvPr id="82" name="Group 81"/>
          <p:cNvGrpSpPr/>
          <p:nvPr/>
        </p:nvGrpSpPr>
        <p:grpSpPr>
          <a:xfrm>
            <a:off x="7922809" y="3693086"/>
            <a:ext cx="899878" cy="698318"/>
            <a:chOff x="6351588" y="3963988"/>
            <a:chExt cx="900112" cy="698500"/>
          </a:xfrm>
        </p:grpSpPr>
        <p:grpSp>
          <p:nvGrpSpPr>
            <p:cNvPr id="83" name="Group 82"/>
            <p:cNvGrpSpPr/>
            <p:nvPr/>
          </p:nvGrpSpPr>
          <p:grpSpPr>
            <a:xfrm>
              <a:off x="6351588" y="3963988"/>
              <a:ext cx="900112" cy="698500"/>
              <a:chOff x="6351588" y="3963988"/>
              <a:chExt cx="900112" cy="698500"/>
            </a:xfrm>
          </p:grpSpPr>
          <p:sp>
            <p:nvSpPr>
              <p:cNvPr id="85" name="Freeform 5"/>
              <p:cNvSpPr>
                <a:spLocks noEditPoints="1"/>
              </p:cNvSpPr>
              <p:nvPr/>
            </p:nvSpPr>
            <p:spPr bwMode="auto">
              <a:xfrm>
                <a:off x="6351588" y="4078288"/>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86" name="Freeform 6"/>
              <p:cNvSpPr>
                <a:spLocks noEditPoints="1"/>
              </p:cNvSpPr>
              <p:nvPr/>
            </p:nvSpPr>
            <p:spPr bwMode="auto">
              <a:xfrm>
                <a:off x="6351588" y="3963988"/>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84" name="Freeform 7"/>
            <p:cNvSpPr>
              <a:spLocks/>
            </p:cNvSpPr>
            <p:nvPr/>
          </p:nvSpPr>
          <p:spPr bwMode="auto">
            <a:xfrm>
              <a:off x="6583363" y="4178301"/>
              <a:ext cx="436562" cy="381000"/>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FFB900"/>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87" name="Rectangle 86"/>
          <p:cNvSpPr/>
          <p:nvPr/>
        </p:nvSpPr>
        <p:spPr bwMode="auto">
          <a:xfrm>
            <a:off x="839327" y="1879917"/>
            <a:ext cx="3917060" cy="3270033"/>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bwMode="auto">
          <a:xfrm>
            <a:off x="1097915" y="3105970"/>
            <a:ext cx="3399884" cy="1912296"/>
          </a:xfrm>
          <a:prstGeom prst="rect">
            <a:avLst/>
          </a:prstGeom>
          <a:solidFill>
            <a:srgbClr val="D2D2D2"/>
          </a:solidFill>
          <a:ln w="25400" cap="flat" cmpd="sng" algn="ctr">
            <a:solidFill>
              <a:srgbClr val="FFFFFF"/>
            </a:solid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89" name="Group 88"/>
          <p:cNvGrpSpPr/>
          <p:nvPr/>
        </p:nvGrpSpPr>
        <p:grpSpPr>
          <a:xfrm>
            <a:off x="1257101" y="3518401"/>
            <a:ext cx="3081511" cy="1417884"/>
            <a:chOff x="913184" y="3822712"/>
            <a:chExt cx="3082314" cy="1418253"/>
          </a:xfrm>
        </p:grpSpPr>
        <p:grpSp>
          <p:nvGrpSpPr>
            <p:cNvPr id="90" name="Group 89"/>
            <p:cNvGrpSpPr/>
            <p:nvPr/>
          </p:nvGrpSpPr>
          <p:grpSpPr>
            <a:xfrm>
              <a:off x="2577245" y="3822712"/>
              <a:ext cx="1418253" cy="1418253"/>
              <a:chOff x="2577245" y="3822712"/>
              <a:chExt cx="1418253" cy="1418253"/>
            </a:xfrm>
          </p:grpSpPr>
          <p:sp>
            <p:nvSpPr>
              <p:cNvPr id="92" name="Rectangle 91"/>
              <p:cNvSpPr/>
              <p:nvPr/>
            </p:nvSpPr>
            <p:spPr bwMode="auto">
              <a:xfrm>
                <a:off x="2577245" y="3822712"/>
                <a:ext cx="1418253" cy="1418253"/>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93" name="Group 92"/>
              <p:cNvGrpSpPr/>
              <p:nvPr/>
            </p:nvGrpSpPr>
            <p:grpSpPr>
              <a:xfrm>
                <a:off x="2836315" y="3997442"/>
                <a:ext cx="900112" cy="698500"/>
                <a:chOff x="6351588" y="3963988"/>
                <a:chExt cx="900112" cy="698500"/>
              </a:xfrm>
            </p:grpSpPr>
            <p:grpSp>
              <p:nvGrpSpPr>
                <p:cNvPr id="94" name="Group 93"/>
                <p:cNvGrpSpPr/>
                <p:nvPr/>
              </p:nvGrpSpPr>
              <p:grpSpPr>
                <a:xfrm>
                  <a:off x="6351588" y="3963988"/>
                  <a:ext cx="900112" cy="698500"/>
                  <a:chOff x="6351588" y="3963988"/>
                  <a:chExt cx="900112" cy="698500"/>
                </a:xfrm>
              </p:grpSpPr>
              <p:sp>
                <p:nvSpPr>
                  <p:cNvPr id="96" name="Freeform 5"/>
                  <p:cNvSpPr>
                    <a:spLocks noEditPoints="1"/>
                  </p:cNvSpPr>
                  <p:nvPr/>
                </p:nvSpPr>
                <p:spPr bwMode="auto">
                  <a:xfrm>
                    <a:off x="6351588" y="4078288"/>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97" name="Freeform 6"/>
                  <p:cNvSpPr>
                    <a:spLocks noEditPoints="1"/>
                  </p:cNvSpPr>
                  <p:nvPr/>
                </p:nvSpPr>
                <p:spPr bwMode="auto">
                  <a:xfrm>
                    <a:off x="6351588" y="3963988"/>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95" name="Freeform 7"/>
                <p:cNvSpPr>
                  <a:spLocks/>
                </p:cNvSpPr>
                <p:nvPr/>
              </p:nvSpPr>
              <p:spPr bwMode="auto">
                <a:xfrm>
                  <a:off x="6583363" y="4178301"/>
                  <a:ext cx="436562" cy="381000"/>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FFB900"/>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grpSp>
        <p:sp>
          <p:nvSpPr>
            <p:cNvPr id="91" name="Rectangle 90"/>
            <p:cNvSpPr/>
            <p:nvPr/>
          </p:nvSpPr>
          <p:spPr bwMode="auto">
            <a:xfrm>
              <a:off x="913184" y="3822712"/>
              <a:ext cx="1418253" cy="1418253"/>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98" name="Rectangle 97"/>
          <p:cNvSpPr/>
          <p:nvPr/>
        </p:nvSpPr>
        <p:spPr>
          <a:xfrm>
            <a:off x="1182402" y="3182080"/>
            <a:ext cx="1565726" cy="307697"/>
          </a:xfrm>
          <a:prstGeom prst="rect">
            <a:avLst/>
          </a:prstGeom>
        </p:spPr>
        <p:txBody>
          <a:bodyPr wrap="none">
            <a:spAutoFit/>
          </a:bodyPr>
          <a:lstStyle/>
          <a:p>
            <a:pPr defTabSz="914363" fontAlgn="base">
              <a:spcBef>
                <a:spcPct val="0"/>
              </a:spcBef>
              <a:spcAft>
                <a:spcPct val="0"/>
              </a:spcAft>
            </a:pPr>
            <a:r>
              <a:rPr lang="en-US" sz="1400" kern="0" spc="-20" dirty="0">
                <a:solidFill>
                  <a:srgbClr val="000000"/>
                </a:solidFill>
                <a:cs typeface="Segoe UI" panose="020B0502040204020203" pitchFamily="34" charset="0"/>
              </a:rPr>
              <a:t>SharePoint Online</a:t>
            </a:r>
          </a:p>
        </p:txBody>
      </p:sp>
      <p:sp>
        <p:nvSpPr>
          <p:cNvPr id="99" name="TextBox 98"/>
          <p:cNvSpPr txBox="1"/>
          <p:nvPr/>
        </p:nvSpPr>
        <p:spPr>
          <a:xfrm>
            <a:off x="4905260" y="1543044"/>
            <a:ext cx="727894" cy="276927"/>
          </a:xfrm>
          <a:prstGeom prst="rect">
            <a:avLst/>
          </a:prstGeom>
          <a:noFill/>
        </p:spPr>
        <p:txBody>
          <a:bodyPr wrap="none" lIns="0" tIns="0" rIns="0" bIns="0" rtlCol="0">
            <a:spAutoFit/>
          </a:bodyPr>
          <a:lstStyle/>
          <a:p>
            <a:pPr defTabSz="914363"/>
            <a:r>
              <a:rPr lang="en-US" sz="1799" kern="0" spc="-20" dirty="0">
                <a:solidFill>
                  <a:srgbClr val="797A7D">
                    <a:lumMod val="50000"/>
                  </a:srgbClr>
                </a:solidFill>
                <a:latin typeface="Segoe UI Light" panose="020B0502040204020203" pitchFamily="34" charset="0"/>
                <a:cs typeface="Segoe UI Light" panose="020B0502040204020203" pitchFamily="34" charset="0"/>
              </a:rPr>
              <a:t>Internet</a:t>
            </a:r>
          </a:p>
        </p:txBody>
      </p:sp>
      <p:sp>
        <p:nvSpPr>
          <p:cNvPr id="100" name="TextBox 99"/>
          <p:cNvSpPr txBox="1"/>
          <p:nvPr/>
        </p:nvSpPr>
        <p:spPr>
          <a:xfrm>
            <a:off x="877416" y="1543043"/>
            <a:ext cx="2005476" cy="276927"/>
          </a:xfrm>
          <a:prstGeom prst="rect">
            <a:avLst/>
          </a:prstGeom>
          <a:noFill/>
        </p:spPr>
        <p:txBody>
          <a:bodyPr wrap="none" lIns="0" tIns="0" rIns="0" bIns="0" rtlCol="0">
            <a:spAutoFit/>
          </a:bodyPr>
          <a:lstStyle/>
          <a:p>
            <a:pPr defTabSz="914363"/>
            <a:r>
              <a:rPr lang="en-US" sz="1799" kern="0" spc="-20" dirty="0">
                <a:solidFill>
                  <a:srgbClr val="797A7D">
                    <a:lumMod val="50000"/>
                  </a:srgbClr>
                </a:solidFill>
                <a:latin typeface="Segoe UI Light" panose="020B0502040204020203" pitchFamily="34" charset="0"/>
                <a:cs typeface="Segoe UI Light" panose="020B0502040204020203" pitchFamily="34" charset="0"/>
              </a:rPr>
              <a:t>Microsoft data center</a:t>
            </a:r>
          </a:p>
        </p:txBody>
      </p:sp>
      <p:sp>
        <p:nvSpPr>
          <p:cNvPr id="101" name="TextBox 100"/>
          <p:cNvSpPr txBox="1"/>
          <p:nvPr/>
        </p:nvSpPr>
        <p:spPr>
          <a:xfrm>
            <a:off x="7281005" y="1549938"/>
            <a:ext cx="724689" cy="276927"/>
          </a:xfrm>
          <a:prstGeom prst="rect">
            <a:avLst/>
          </a:prstGeom>
          <a:noFill/>
        </p:spPr>
        <p:txBody>
          <a:bodyPr wrap="none" lIns="0" tIns="0" rIns="0" bIns="0" rtlCol="0">
            <a:spAutoFit/>
          </a:bodyPr>
          <a:lstStyle/>
          <a:p>
            <a:pPr defTabSz="914363"/>
            <a:r>
              <a:rPr lang="en-US" sz="1799" kern="0" spc="-20" dirty="0">
                <a:solidFill>
                  <a:srgbClr val="797A7D">
                    <a:lumMod val="50000"/>
                  </a:srgbClr>
                </a:solidFill>
                <a:latin typeface="Segoe UI Light" panose="020B0502040204020203" pitchFamily="34" charset="0"/>
                <a:cs typeface="Segoe UI Light" panose="020B0502040204020203" pitchFamily="34" charset="0"/>
              </a:rPr>
              <a:t>Intranet</a:t>
            </a:r>
          </a:p>
        </p:txBody>
      </p:sp>
      <p:sp>
        <p:nvSpPr>
          <p:cNvPr id="102" name="Rectangle 101"/>
          <p:cNvSpPr/>
          <p:nvPr/>
        </p:nvSpPr>
        <p:spPr>
          <a:xfrm>
            <a:off x="1257101" y="4472120"/>
            <a:ext cx="1373446" cy="461545"/>
          </a:xfrm>
          <a:prstGeom prst="rect">
            <a:avLst/>
          </a:prstGeom>
        </p:spPr>
        <p:txBody>
          <a:bodyPr wrap="square">
            <a:spAutoFit/>
          </a:bodyPr>
          <a:lstStyle/>
          <a:p>
            <a:pPr defTabSz="914363">
              <a:defRPr/>
            </a:pPr>
            <a:r>
              <a:rPr lang="en-US" sz="1200" kern="0" spc="-20" dirty="0" smtClean="0">
                <a:solidFill>
                  <a:srgbClr val="FFFFFF"/>
                </a:solidFill>
              </a:rPr>
              <a:t>Federated search results</a:t>
            </a:r>
          </a:p>
        </p:txBody>
      </p:sp>
      <p:sp>
        <p:nvSpPr>
          <p:cNvPr id="103" name="Rectangle 102"/>
          <p:cNvSpPr/>
          <p:nvPr/>
        </p:nvSpPr>
        <p:spPr>
          <a:xfrm>
            <a:off x="2920729" y="4659358"/>
            <a:ext cx="1090079" cy="276927"/>
          </a:xfrm>
          <a:prstGeom prst="rect">
            <a:avLst/>
          </a:prstGeom>
        </p:spPr>
        <p:txBody>
          <a:bodyPr wrap="none">
            <a:spAutoFit/>
          </a:bodyPr>
          <a:lstStyle/>
          <a:p>
            <a:pPr defTabSz="914363">
              <a:defRPr/>
            </a:pPr>
            <a:r>
              <a:rPr lang="en-US" sz="1200" kern="0" spc="-20" dirty="0" smtClean="0">
                <a:solidFill>
                  <a:srgbClr val="FFFFFF"/>
                </a:solidFill>
              </a:rPr>
              <a:t>Site collection</a:t>
            </a:r>
          </a:p>
        </p:txBody>
      </p:sp>
      <p:sp>
        <p:nvSpPr>
          <p:cNvPr id="104" name="Rectangle 103"/>
          <p:cNvSpPr/>
          <p:nvPr/>
        </p:nvSpPr>
        <p:spPr>
          <a:xfrm>
            <a:off x="1097915" y="1960594"/>
            <a:ext cx="1396044" cy="307697"/>
          </a:xfrm>
          <a:prstGeom prst="rect">
            <a:avLst/>
          </a:prstGeom>
        </p:spPr>
        <p:txBody>
          <a:bodyPr wrap="none">
            <a:spAutoFit/>
          </a:bodyPr>
          <a:lstStyle/>
          <a:p>
            <a:pPr defTabSz="914363">
              <a:defRPr/>
            </a:pPr>
            <a:r>
              <a:rPr lang="en-US" sz="1400" kern="0" spc="-70" dirty="0" smtClean="0">
                <a:solidFill>
                  <a:srgbClr val="000000"/>
                </a:solidFill>
              </a:rPr>
              <a:t>Office 365 tenant</a:t>
            </a:r>
          </a:p>
        </p:txBody>
      </p:sp>
      <p:sp>
        <p:nvSpPr>
          <p:cNvPr id="105" name="Rectangle 104"/>
          <p:cNvSpPr/>
          <p:nvPr/>
        </p:nvSpPr>
        <p:spPr>
          <a:xfrm>
            <a:off x="7613830" y="3173109"/>
            <a:ext cx="1016360" cy="307697"/>
          </a:xfrm>
          <a:prstGeom prst="rect">
            <a:avLst/>
          </a:prstGeom>
        </p:spPr>
        <p:txBody>
          <a:bodyPr wrap="none">
            <a:spAutoFit/>
          </a:bodyPr>
          <a:lstStyle/>
          <a:p>
            <a:pPr defTabSz="914363"/>
            <a:r>
              <a:rPr lang="en-US" sz="1400" kern="0" spc="-20" dirty="0">
                <a:solidFill>
                  <a:srgbClr val="000000"/>
                </a:solidFill>
                <a:cs typeface="Segoe UI" panose="020B0502040204020203" pitchFamily="34" charset="0"/>
              </a:rPr>
              <a:t>SharePoint</a:t>
            </a:r>
          </a:p>
        </p:txBody>
      </p:sp>
      <p:sp>
        <p:nvSpPr>
          <p:cNvPr id="106" name="Rectangle 105"/>
          <p:cNvSpPr/>
          <p:nvPr/>
        </p:nvSpPr>
        <p:spPr>
          <a:xfrm>
            <a:off x="1097915" y="5155898"/>
            <a:ext cx="3479599" cy="307697"/>
          </a:xfrm>
          <a:prstGeom prst="rect">
            <a:avLst/>
          </a:prstGeom>
        </p:spPr>
        <p:txBody>
          <a:bodyPr wrap="none">
            <a:spAutoFit/>
          </a:bodyPr>
          <a:lstStyle/>
          <a:p>
            <a:pPr defTabSz="914363">
              <a:defRPr/>
            </a:pPr>
            <a:r>
              <a:rPr lang="en-US" sz="1400" kern="0" spc="-70" dirty="0" smtClean="0">
                <a:solidFill>
                  <a:srgbClr val="000000"/>
                </a:solidFill>
              </a:rPr>
              <a:t>SharePoint Online </a:t>
            </a:r>
            <a:r>
              <a:rPr lang="en-US" sz="1400" kern="0" spc="-70" dirty="0" smtClean="0">
                <a:solidFill>
                  <a:srgbClr val="00B050"/>
                </a:solidFill>
              </a:rPr>
              <a:t>can query</a:t>
            </a:r>
            <a:r>
              <a:rPr lang="en-US" sz="1400" kern="0" spc="-70" dirty="0" smtClean="0">
                <a:solidFill>
                  <a:srgbClr val="000000"/>
                </a:solidFill>
              </a:rPr>
              <a:t> SharePoint Server</a:t>
            </a:r>
          </a:p>
        </p:txBody>
      </p:sp>
      <p:sp>
        <p:nvSpPr>
          <p:cNvPr id="107" name="Rectangle 106"/>
          <p:cNvSpPr/>
          <p:nvPr/>
        </p:nvSpPr>
        <p:spPr>
          <a:xfrm>
            <a:off x="7471314" y="2265465"/>
            <a:ext cx="3682806" cy="753857"/>
          </a:xfrm>
          <a:prstGeom prst="rect">
            <a:avLst/>
          </a:prstGeom>
        </p:spPr>
        <p:txBody>
          <a:bodyPr wrap="square">
            <a:spAutoFit/>
          </a:bodyPr>
          <a:lstStyle/>
          <a:p>
            <a:pPr marL="139700" indent="-158750" defTabSz="914363">
              <a:spcAft>
                <a:spcPts val="600"/>
              </a:spcAft>
              <a:buFont typeface="Arial" panose="020B0604020202020204" pitchFamily="34" charset="0"/>
              <a:buChar char="•"/>
              <a:defRPr/>
            </a:pPr>
            <a:r>
              <a:rPr lang="en-US" sz="1100" kern="0" spc="-40" dirty="0" smtClean="0">
                <a:solidFill>
                  <a:srgbClr val="000000"/>
                </a:solidFill>
              </a:rPr>
              <a:t>Search: </a:t>
            </a:r>
            <a:r>
              <a:rPr lang="en-US" sz="1100" kern="0" spc="-70" dirty="0" smtClean="0">
                <a:solidFill>
                  <a:srgbClr val="000000"/>
                </a:solidFill>
              </a:rPr>
              <a:t>Bidirectional </a:t>
            </a:r>
          </a:p>
          <a:p>
            <a:pPr marL="139700" indent="-158750" defTabSz="914363">
              <a:spcAft>
                <a:spcPts val="600"/>
              </a:spcAft>
              <a:buFont typeface="Arial" panose="020B0604020202020204" pitchFamily="34" charset="0"/>
              <a:buChar char="•"/>
              <a:defRPr/>
            </a:pPr>
            <a:r>
              <a:rPr lang="en-US" sz="1100" kern="0" spc="-40" dirty="0" smtClean="0">
                <a:solidFill>
                  <a:srgbClr val="000000"/>
                </a:solidFill>
              </a:rPr>
              <a:t>Business Connectivity Services: </a:t>
            </a:r>
            <a:r>
              <a:rPr lang="en-US" sz="1100" kern="0" spc="-70" dirty="0" smtClean="0">
                <a:solidFill>
                  <a:srgbClr val="000000"/>
                </a:solidFill>
              </a:rPr>
              <a:t>Supported</a:t>
            </a:r>
            <a:endParaRPr lang="en-US" sz="1100" kern="0" spc="-40" dirty="0" smtClean="0">
              <a:solidFill>
                <a:srgbClr val="000000"/>
              </a:solidFill>
            </a:endParaRPr>
          </a:p>
          <a:p>
            <a:pPr marL="139700" indent="-158750" defTabSz="914363">
              <a:spcAft>
                <a:spcPts val="600"/>
              </a:spcAft>
              <a:buFont typeface="Arial" panose="020B0604020202020204" pitchFamily="34" charset="0"/>
              <a:buChar char="•"/>
              <a:defRPr/>
            </a:pPr>
            <a:r>
              <a:rPr lang="en-US" sz="1100" kern="0" spc="-40" dirty="0" smtClean="0">
                <a:solidFill>
                  <a:srgbClr val="000000"/>
                </a:solidFill>
              </a:rPr>
              <a:t>Duet Enterprise for SharePoint and SAP: </a:t>
            </a:r>
            <a:r>
              <a:rPr lang="en-US" sz="1100" kern="0" spc="-70" dirty="0" smtClean="0">
                <a:solidFill>
                  <a:srgbClr val="000000"/>
                </a:solidFill>
              </a:rPr>
              <a:t>Supported</a:t>
            </a:r>
          </a:p>
        </p:txBody>
      </p:sp>
      <p:sp>
        <p:nvSpPr>
          <p:cNvPr id="108" name="Rectangle 107"/>
          <p:cNvSpPr/>
          <p:nvPr/>
        </p:nvSpPr>
        <p:spPr>
          <a:xfrm>
            <a:off x="7471314" y="1960594"/>
            <a:ext cx="1966373" cy="307697"/>
          </a:xfrm>
          <a:prstGeom prst="rect">
            <a:avLst/>
          </a:prstGeom>
        </p:spPr>
        <p:txBody>
          <a:bodyPr wrap="none">
            <a:spAutoFit/>
          </a:bodyPr>
          <a:lstStyle/>
          <a:p>
            <a:pPr defTabSz="914363">
              <a:defRPr/>
            </a:pPr>
            <a:r>
              <a:rPr lang="en-US" sz="1400" kern="0" spc="-20" dirty="0" smtClean="0">
                <a:solidFill>
                  <a:srgbClr val="000000"/>
                </a:solidFill>
              </a:rPr>
              <a:t>SharePoint Server 2013</a:t>
            </a:r>
          </a:p>
        </p:txBody>
      </p:sp>
      <p:sp>
        <p:nvSpPr>
          <p:cNvPr id="109" name="Rectangle 108"/>
          <p:cNvSpPr/>
          <p:nvPr/>
        </p:nvSpPr>
        <p:spPr>
          <a:xfrm>
            <a:off x="7471314" y="5155898"/>
            <a:ext cx="3479599" cy="307697"/>
          </a:xfrm>
          <a:prstGeom prst="rect">
            <a:avLst/>
          </a:prstGeom>
        </p:spPr>
        <p:txBody>
          <a:bodyPr wrap="none">
            <a:spAutoFit/>
          </a:bodyPr>
          <a:lstStyle/>
          <a:p>
            <a:pPr defTabSz="914363">
              <a:defRPr/>
            </a:pPr>
            <a:r>
              <a:rPr lang="en-US" sz="1400" kern="0" spc="-70" dirty="0" smtClean="0">
                <a:solidFill>
                  <a:srgbClr val="000000"/>
                </a:solidFill>
              </a:rPr>
              <a:t>SharePoint Server </a:t>
            </a:r>
            <a:r>
              <a:rPr lang="en-US" sz="1400" kern="0" spc="-70" dirty="0" smtClean="0">
                <a:solidFill>
                  <a:srgbClr val="00B050"/>
                </a:solidFill>
              </a:rPr>
              <a:t>can query</a:t>
            </a:r>
            <a:r>
              <a:rPr lang="en-US" sz="1400" kern="0" spc="-70" dirty="0" smtClean="0">
                <a:solidFill>
                  <a:srgbClr val="000000"/>
                </a:solidFill>
              </a:rPr>
              <a:t> SharePoint Online</a:t>
            </a:r>
          </a:p>
        </p:txBody>
      </p:sp>
      <p:grpSp>
        <p:nvGrpSpPr>
          <p:cNvPr id="110" name="Group 109"/>
          <p:cNvGrpSpPr/>
          <p:nvPr/>
        </p:nvGrpSpPr>
        <p:grpSpPr>
          <a:xfrm>
            <a:off x="9572175" y="3693086"/>
            <a:ext cx="899878" cy="698318"/>
            <a:chOff x="9572175" y="3394367"/>
            <a:chExt cx="899878" cy="698318"/>
          </a:xfrm>
        </p:grpSpPr>
        <p:sp>
          <p:nvSpPr>
            <p:cNvPr id="111" name="Rectangle 110"/>
            <p:cNvSpPr/>
            <p:nvPr/>
          </p:nvSpPr>
          <p:spPr bwMode="auto">
            <a:xfrm>
              <a:off x="9604292" y="3548589"/>
              <a:ext cx="840662" cy="529252"/>
            </a:xfrm>
            <a:prstGeom prst="rect">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12" name="Group 111"/>
            <p:cNvGrpSpPr/>
            <p:nvPr/>
          </p:nvGrpSpPr>
          <p:grpSpPr>
            <a:xfrm>
              <a:off x="9572175" y="3394367"/>
              <a:ext cx="899878" cy="698318"/>
              <a:chOff x="6351588" y="3963988"/>
              <a:chExt cx="900112" cy="698500"/>
            </a:xfrm>
          </p:grpSpPr>
          <p:grpSp>
            <p:nvGrpSpPr>
              <p:cNvPr id="113" name="Group 112"/>
              <p:cNvGrpSpPr/>
              <p:nvPr/>
            </p:nvGrpSpPr>
            <p:grpSpPr>
              <a:xfrm>
                <a:off x="6351588" y="3963988"/>
                <a:ext cx="900112" cy="698500"/>
                <a:chOff x="6351588" y="3963988"/>
                <a:chExt cx="900112" cy="698500"/>
              </a:xfrm>
            </p:grpSpPr>
            <p:sp>
              <p:nvSpPr>
                <p:cNvPr id="115" name="Freeform 5"/>
                <p:cNvSpPr>
                  <a:spLocks noEditPoints="1"/>
                </p:cNvSpPr>
                <p:nvPr/>
              </p:nvSpPr>
              <p:spPr bwMode="auto">
                <a:xfrm>
                  <a:off x="6351588" y="4078288"/>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116" name="Freeform 6"/>
                <p:cNvSpPr>
                  <a:spLocks noEditPoints="1"/>
                </p:cNvSpPr>
                <p:nvPr/>
              </p:nvSpPr>
              <p:spPr bwMode="auto">
                <a:xfrm>
                  <a:off x="6351588" y="3963988"/>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114" name="Freeform 7"/>
              <p:cNvSpPr>
                <a:spLocks/>
              </p:cNvSpPr>
              <p:nvPr/>
            </p:nvSpPr>
            <p:spPr bwMode="auto">
              <a:xfrm>
                <a:off x="6583363" y="4178301"/>
                <a:ext cx="436562" cy="381000"/>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FFFFFF"/>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grpSp>
      <p:sp>
        <p:nvSpPr>
          <p:cNvPr id="117" name="Rectangle 116"/>
          <p:cNvSpPr/>
          <p:nvPr/>
        </p:nvSpPr>
        <p:spPr>
          <a:xfrm>
            <a:off x="4794686" y="4401183"/>
            <a:ext cx="988787" cy="276927"/>
          </a:xfrm>
          <a:prstGeom prst="rect">
            <a:avLst/>
          </a:prstGeom>
        </p:spPr>
        <p:txBody>
          <a:bodyPr wrap="square">
            <a:spAutoFit/>
          </a:bodyPr>
          <a:lstStyle/>
          <a:p>
            <a:pPr algn="ctr" defTabSz="914363"/>
            <a:r>
              <a:rPr lang="en-US" sz="1200" kern="0" spc="-20" dirty="0">
                <a:solidFill>
                  <a:srgbClr val="797A7D">
                    <a:lumMod val="50000"/>
                  </a:srgbClr>
                </a:solidFill>
                <a:latin typeface="Segoe UI Light" panose="020B0502040204020203" pitchFamily="34" charset="0"/>
                <a:cs typeface="Segoe UI Light" panose="020B0502040204020203" pitchFamily="34" charset="0"/>
              </a:rPr>
              <a:t>Inbound</a:t>
            </a:r>
          </a:p>
        </p:txBody>
      </p:sp>
      <p:cxnSp>
        <p:nvCxnSpPr>
          <p:cNvPr id="119" name="Straight Arrow Connector 118"/>
          <p:cNvCxnSpPr/>
          <p:nvPr/>
        </p:nvCxnSpPr>
        <p:spPr>
          <a:xfrm flipH="1">
            <a:off x="4913653" y="3356683"/>
            <a:ext cx="2207363" cy="0"/>
          </a:xfrm>
          <a:prstGeom prst="straightConnector1">
            <a:avLst/>
          </a:prstGeom>
          <a:noFill/>
          <a:ln w="76200" cap="flat" cmpd="sng" algn="ctr">
            <a:solidFill>
              <a:srgbClr val="00B050"/>
            </a:solidFill>
            <a:prstDash val="solid"/>
            <a:headEnd type="none"/>
            <a:tailEnd type="triangle"/>
          </a:ln>
          <a:effectLst/>
        </p:spPr>
      </p:cxnSp>
      <p:sp>
        <p:nvSpPr>
          <p:cNvPr id="121" name="Rectangle 120"/>
          <p:cNvSpPr/>
          <p:nvPr/>
        </p:nvSpPr>
        <p:spPr bwMode="auto">
          <a:xfrm>
            <a:off x="838877" y="5788784"/>
            <a:ext cx="10356917" cy="804822"/>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16" tIns="91416" rIns="91416" bIns="91416" numCol="1" spcCol="0" rtlCol="0" fromWordArt="0" anchor="ctr" anchorCtr="0" forceAA="0" compatLnSpc="1">
            <a:prstTxWarp prst="textNoShape">
              <a:avLst/>
            </a:prstTxWarp>
            <a:noAutofit/>
          </a:bodyPr>
          <a:lstStyle/>
          <a:p>
            <a:pPr marL="182825" lvl="1" defTabSz="914363">
              <a:spcBef>
                <a:spcPts val="2399"/>
              </a:spcBef>
              <a:buSzPct val="80000"/>
              <a:defRPr/>
            </a:pPr>
            <a:r>
              <a:rPr lang="en-US" sz="1400" kern="0" dirty="0" smtClean="0">
                <a:solidFill>
                  <a:srgbClr val="FFFFFF"/>
                </a:solidFill>
              </a:rPr>
              <a:t>On-premises SharePoint Server 2013 Enterprise Search portal and SharePoint Online search portal: </a:t>
            </a:r>
            <a:r>
              <a:rPr lang="en-US" sz="1400" kern="0" dirty="0" smtClean="0">
                <a:solidFill>
                  <a:srgbClr val="FFFFFF"/>
                </a:solidFill>
                <a:latin typeface="Segoe UI Light"/>
              </a:rPr>
              <a:t>Local and remote </a:t>
            </a:r>
            <a:br>
              <a:rPr lang="en-US" sz="1400" kern="0" dirty="0" smtClean="0">
                <a:solidFill>
                  <a:srgbClr val="FFFFFF"/>
                </a:solidFill>
                <a:latin typeface="Segoe UI Light"/>
              </a:rPr>
            </a:br>
            <a:r>
              <a:rPr lang="en-US" sz="1400" kern="0" dirty="0" smtClean="0">
                <a:solidFill>
                  <a:srgbClr val="FFFFFF"/>
                </a:solidFill>
                <a:latin typeface="Segoe UI Light"/>
              </a:rPr>
              <a:t>search results are available. If extranet authentication services are configured, extranet users can log in remotely through </a:t>
            </a:r>
            <a:br>
              <a:rPr lang="en-US" sz="1400" kern="0" dirty="0" smtClean="0">
                <a:solidFill>
                  <a:srgbClr val="FFFFFF"/>
                </a:solidFill>
                <a:latin typeface="Segoe UI Light"/>
              </a:rPr>
            </a:br>
            <a:r>
              <a:rPr lang="en-US" sz="1400" kern="0" dirty="0" smtClean="0">
                <a:solidFill>
                  <a:srgbClr val="FFFFFF"/>
                </a:solidFill>
                <a:latin typeface="Segoe UI Light"/>
              </a:rPr>
              <a:t>an on-premises Active Directory account and use all available hybrid functionality.</a:t>
            </a:r>
          </a:p>
        </p:txBody>
      </p:sp>
      <p:sp>
        <p:nvSpPr>
          <p:cNvPr id="122" name="TextBox 121"/>
          <p:cNvSpPr txBox="1"/>
          <p:nvPr/>
        </p:nvSpPr>
        <p:spPr>
          <a:xfrm>
            <a:off x="6061955" y="1543044"/>
            <a:ext cx="972770" cy="553854"/>
          </a:xfrm>
          <a:prstGeom prst="rect">
            <a:avLst/>
          </a:prstGeom>
          <a:noFill/>
        </p:spPr>
        <p:txBody>
          <a:bodyPr wrap="none" lIns="0" tIns="0" rIns="0" bIns="0" rtlCol="0">
            <a:spAutoFit/>
          </a:bodyPr>
          <a:lstStyle/>
          <a:p>
            <a:pPr defTabSz="914363"/>
            <a:r>
              <a:rPr lang="en-US" sz="1799" kern="0" spc="-20" dirty="0">
                <a:solidFill>
                  <a:srgbClr val="797A7D">
                    <a:lumMod val="50000"/>
                  </a:srgbClr>
                </a:solidFill>
                <a:latin typeface="Segoe UI Light" panose="020B0502040204020203" pitchFamily="34" charset="0"/>
                <a:cs typeface="Segoe UI Light" panose="020B0502040204020203" pitchFamily="34" charset="0"/>
              </a:rPr>
              <a:t>Perimeter </a:t>
            </a:r>
            <a:br>
              <a:rPr lang="en-US" sz="1799" kern="0" spc="-20" dirty="0">
                <a:solidFill>
                  <a:srgbClr val="797A7D">
                    <a:lumMod val="50000"/>
                  </a:srgbClr>
                </a:solidFill>
                <a:latin typeface="Segoe UI Light" panose="020B0502040204020203" pitchFamily="34" charset="0"/>
                <a:cs typeface="Segoe UI Light" panose="020B0502040204020203" pitchFamily="34" charset="0"/>
              </a:rPr>
            </a:br>
            <a:r>
              <a:rPr lang="en-US" sz="1799" kern="0" spc="-20" dirty="0">
                <a:solidFill>
                  <a:srgbClr val="797A7D">
                    <a:lumMod val="50000"/>
                  </a:srgbClr>
                </a:solidFill>
                <a:latin typeface="Segoe UI Light" panose="020B0502040204020203" pitchFamily="34" charset="0"/>
                <a:cs typeface="Segoe UI Light" panose="020B0502040204020203" pitchFamily="34" charset="0"/>
              </a:rPr>
              <a:t>network</a:t>
            </a:r>
          </a:p>
        </p:txBody>
      </p:sp>
      <p:cxnSp>
        <p:nvCxnSpPr>
          <p:cNvPr id="123" name="Straight Connector 122"/>
          <p:cNvCxnSpPr/>
          <p:nvPr/>
        </p:nvCxnSpPr>
        <p:spPr>
          <a:xfrm>
            <a:off x="5780914" y="1547834"/>
            <a:ext cx="0" cy="3850784"/>
          </a:xfrm>
          <a:prstGeom prst="line">
            <a:avLst/>
          </a:prstGeom>
          <a:noFill/>
          <a:ln w="9525" cap="flat" cmpd="sng" algn="ctr">
            <a:solidFill>
              <a:srgbClr val="797A7D"/>
            </a:solidFill>
            <a:prstDash val="dash"/>
            <a:headEnd type="none"/>
            <a:tailEnd type="none"/>
          </a:ln>
          <a:effectLst/>
        </p:spPr>
      </p:cxnSp>
      <p:cxnSp>
        <p:nvCxnSpPr>
          <p:cNvPr id="124" name="Straight Arrow Connector 123"/>
          <p:cNvCxnSpPr/>
          <p:nvPr/>
        </p:nvCxnSpPr>
        <p:spPr>
          <a:xfrm>
            <a:off x="5079691" y="1484447"/>
            <a:ext cx="5753397" cy="0"/>
          </a:xfrm>
          <a:prstGeom prst="straightConnector1">
            <a:avLst/>
          </a:prstGeom>
          <a:noFill/>
          <a:ln w="22225" cap="flat" cmpd="sng" algn="ctr">
            <a:solidFill>
              <a:srgbClr val="797A7D"/>
            </a:solidFill>
            <a:prstDash val="solid"/>
            <a:headEnd type="triangle"/>
            <a:tailEnd type="triangle"/>
          </a:ln>
          <a:effectLst/>
        </p:spPr>
      </p:cxnSp>
      <p:sp>
        <p:nvSpPr>
          <p:cNvPr id="125" name="TextBox 124"/>
          <p:cNvSpPr txBox="1"/>
          <p:nvPr/>
        </p:nvSpPr>
        <p:spPr>
          <a:xfrm>
            <a:off x="7209685" y="1390322"/>
            <a:ext cx="1273900" cy="184618"/>
          </a:xfrm>
          <a:prstGeom prst="rect">
            <a:avLst/>
          </a:prstGeom>
          <a:solidFill>
            <a:srgbClr val="FFFFFF"/>
          </a:solidFill>
        </p:spPr>
        <p:txBody>
          <a:bodyPr wrap="square" lIns="0" tIns="0" rIns="0" bIns="0" rtlCol="0">
            <a:spAutoFit/>
          </a:bodyPr>
          <a:lstStyle/>
          <a:p>
            <a:pPr algn="ctr" defTabSz="914363">
              <a:defRPr/>
            </a:pPr>
            <a:r>
              <a:rPr lang="en-US" sz="1200" kern="0" spc="-20" dirty="0" smtClean="0">
                <a:solidFill>
                  <a:srgbClr val="797A7D">
                    <a:lumMod val="50000"/>
                  </a:srgbClr>
                </a:solidFill>
                <a:latin typeface="Segoe UI Light" panose="020B0502040204020203" pitchFamily="34" charset="0"/>
                <a:cs typeface="Segoe UI Light" panose="020B0502040204020203" pitchFamily="34" charset="0"/>
              </a:rPr>
              <a:t>Customer network</a:t>
            </a:r>
          </a:p>
        </p:txBody>
      </p:sp>
      <p:cxnSp>
        <p:nvCxnSpPr>
          <p:cNvPr id="126" name="Straight Connector 125"/>
          <p:cNvCxnSpPr/>
          <p:nvPr/>
        </p:nvCxnSpPr>
        <p:spPr>
          <a:xfrm>
            <a:off x="4797309" y="1547834"/>
            <a:ext cx="0" cy="3850784"/>
          </a:xfrm>
          <a:prstGeom prst="line">
            <a:avLst/>
          </a:prstGeom>
          <a:noFill/>
          <a:ln w="9525" cap="flat" cmpd="sng" algn="ctr">
            <a:solidFill>
              <a:srgbClr val="797A7D"/>
            </a:solidFill>
            <a:prstDash val="dash"/>
            <a:headEnd type="none"/>
            <a:tailEnd type="none"/>
          </a:ln>
          <a:effectLst/>
        </p:spPr>
      </p:cxnSp>
      <p:cxnSp>
        <p:nvCxnSpPr>
          <p:cNvPr id="127" name="Straight Connector 126"/>
          <p:cNvCxnSpPr/>
          <p:nvPr/>
        </p:nvCxnSpPr>
        <p:spPr>
          <a:xfrm>
            <a:off x="7233000" y="1547834"/>
            <a:ext cx="0" cy="3850784"/>
          </a:xfrm>
          <a:prstGeom prst="line">
            <a:avLst/>
          </a:prstGeom>
          <a:noFill/>
          <a:ln w="9525" cap="flat" cmpd="sng" algn="ctr">
            <a:solidFill>
              <a:srgbClr val="797A7D"/>
            </a:solidFill>
            <a:prstDash val="dash"/>
            <a:headEnd type="none"/>
            <a:tailEnd type="none"/>
          </a:ln>
          <a:effectLst/>
        </p:spPr>
      </p:cxnSp>
      <p:sp>
        <p:nvSpPr>
          <p:cNvPr id="128" name="Rectangle 127"/>
          <p:cNvSpPr/>
          <p:nvPr/>
        </p:nvSpPr>
        <p:spPr>
          <a:xfrm>
            <a:off x="4794686" y="2865849"/>
            <a:ext cx="1000186" cy="276927"/>
          </a:xfrm>
          <a:prstGeom prst="rect">
            <a:avLst/>
          </a:prstGeom>
        </p:spPr>
        <p:txBody>
          <a:bodyPr wrap="square">
            <a:spAutoFit/>
          </a:bodyPr>
          <a:lstStyle/>
          <a:p>
            <a:pPr algn="ctr" defTabSz="914363"/>
            <a:r>
              <a:rPr lang="en-US" sz="1200" kern="0" spc="-20" dirty="0">
                <a:solidFill>
                  <a:srgbClr val="797A7D">
                    <a:lumMod val="50000"/>
                  </a:srgbClr>
                </a:solidFill>
                <a:latin typeface="Segoe UI Light" panose="020B0502040204020203" pitchFamily="34" charset="0"/>
                <a:cs typeface="Segoe UI Light" panose="020B0502040204020203" pitchFamily="34" charset="0"/>
              </a:rPr>
              <a:t>Outbound</a:t>
            </a:r>
          </a:p>
        </p:txBody>
      </p:sp>
      <p:grpSp>
        <p:nvGrpSpPr>
          <p:cNvPr id="129" name="Group 128"/>
          <p:cNvGrpSpPr/>
          <p:nvPr/>
        </p:nvGrpSpPr>
        <p:grpSpPr>
          <a:xfrm>
            <a:off x="5962221" y="3693271"/>
            <a:ext cx="1031970" cy="763056"/>
            <a:chOff x="-1046956" y="2635251"/>
            <a:chExt cx="654842" cy="528638"/>
          </a:xfrm>
          <a:solidFill>
            <a:srgbClr val="969696"/>
          </a:solidFill>
        </p:grpSpPr>
        <p:grpSp>
          <p:nvGrpSpPr>
            <p:cNvPr id="130" name="Group 129"/>
            <p:cNvGrpSpPr/>
            <p:nvPr/>
          </p:nvGrpSpPr>
          <p:grpSpPr>
            <a:xfrm>
              <a:off x="-1046956" y="2635251"/>
              <a:ext cx="261937" cy="528638"/>
              <a:chOff x="-1033463" y="2635251"/>
              <a:chExt cx="261937" cy="528638"/>
            </a:xfrm>
            <a:grpFill/>
          </p:grpSpPr>
          <p:sp>
            <p:nvSpPr>
              <p:cNvPr id="134" name="Freeform 5"/>
              <p:cNvSpPr>
                <a:spLocks/>
              </p:cNvSpPr>
              <p:nvPr/>
            </p:nvSpPr>
            <p:spPr bwMode="auto">
              <a:xfrm>
                <a:off x="-1028700" y="2635251"/>
                <a:ext cx="241300" cy="87313"/>
              </a:xfrm>
              <a:custGeom>
                <a:avLst/>
                <a:gdLst>
                  <a:gd name="T0" fmla="*/ 0 w 64"/>
                  <a:gd name="T1" fmla="*/ 23 h 23"/>
                  <a:gd name="T2" fmla="*/ 8 w 64"/>
                  <a:gd name="T3" fmla="*/ 21 h 23"/>
                  <a:gd name="T4" fmla="*/ 59 w 64"/>
                  <a:gd name="T5" fmla="*/ 21 h 23"/>
                  <a:gd name="T6" fmla="*/ 64 w 64"/>
                  <a:gd name="T7" fmla="*/ 22 h 23"/>
                  <a:gd name="T8" fmla="*/ 57 w 64"/>
                  <a:gd name="T9" fmla="*/ 8 h 23"/>
                  <a:gd name="T10" fmla="*/ 44 w 64"/>
                  <a:gd name="T11" fmla="*/ 0 h 23"/>
                  <a:gd name="T12" fmla="*/ 21 w 64"/>
                  <a:gd name="T13" fmla="*/ 0 h 23"/>
                  <a:gd name="T14" fmla="*/ 8 w 64"/>
                  <a:gd name="T15" fmla="*/ 8 h 23"/>
                  <a:gd name="T16" fmla="*/ 0 w 64"/>
                  <a:gd name="T17" fmla="*/ 23 h 23"/>
                  <a:gd name="T18" fmla="*/ 0 w 64"/>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23">
                    <a:moveTo>
                      <a:pt x="0" y="23"/>
                    </a:moveTo>
                    <a:cubicBezTo>
                      <a:pt x="3" y="22"/>
                      <a:pt x="5" y="21"/>
                      <a:pt x="8" y="21"/>
                    </a:cubicBezTo>
                    <a:cubicBezTo>
                      <a:pt x="59" y="21"/>
                      <a:pt x="59" y="21"/>
                      <a:pt x="59" y="21"/>
                    </a:cubicBezTo>
                    <a:cubicBezTo>
                      <a:pt x="60" y="21"/>
                      <a:pt x="62" y="22"/>
                      <a:pt x="64" y="22"/>
                    </a:cubicBezTo>
                    <a:cubicBezTo>
                      <a:pt x="57" y="8"/>
                      <a:pt x="57" y="8"/>
                      <a:pt x="57" y="8"/>
                    </a:cubicBezTo>
                    <a:cubicBezTo>
                      <a:pt x="55" y="4"/>
                      <a:pt x="49" y="0"/>
                      <a:pt x="44" y="0"/>
                    </a:cubicBezTo>
                    <a:cubicBezTo>
                      <a:pt x="21" y="0"/>
                      <a:pt x="21" y="0"/>
                      <a:pt x="21" y="0"/>
                    </a:cubicBezTo>
                    <a:cubicBezTo>
                      <a:pt x="17" y="0"/>
                      <a:pt x="11" y="4"/>
                      <a:pt x="8" y="8"/>
                    </a:cubicBezTo>
                    <a:cubicBezTo>
                      <a:pt x="0" y="23"/>
                      <a:pt x="0"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defRPr/>
                </a:pPr>
                <a:endParaRPr lang="en-US" kern="0" dirty="0" smtClean="0">
                  <a:solidFill>
                    <a:srgbClr val="000000"/>
                  </a:solidFill>
                </a:endParaRPr>
              </a:p>
            </p:txBody>
          </p:sp>
          <p:sp>
            <p:nvSpPr>
              <p:cNvPr id="135" name="Freeform 6"/>
              <p:cNvSpPr>
                <a:spLocks noEditPoints="1"/>
              </p:cNvSpPr>
              <p:nvPr/>
            </p:nvSpPr>
            <p:spPr bwMode="auto">
              <a:xfrm>
                <a:off x="-1033463" y="2733676"/>
                <a:ext cx="261937" cy="430213"/>
              </a:xfrm>
              <a:custGeom>
                <a:avLst/>
                <a:gdLst>
                  <a:gd name="T0" fmla="*/ 64 w 69"/>
                  <a:gd name="T1" fmla="*/ 1 h 114"/>
                  <a:gd name="T2" fmla="*/ 60 w 69"/>
                  <a:gd name="T3" fmla="*/ 0 h 114"/>
                  <a:gd name="T4" fmla="*/ 9 w 69"/>
                  <a:gd name="T5" fmla="*/ 0 h 114"/>
                  <a:gd name="T6" fmla="*/ 5 w 69"/>
                  <a:gd name="T7" fmla="*/ 1 h 114"/>
                  <a:gd name="T8" fmla="*/ 0 w 69"/>
                  <a:gd name="T9" fmla="*/ 9 h 114"/>
                  <a:gd name="T10" fmla="*/ 0 w 69"/>
                  <a:gd name="T11" fmla="*/ 105 h 114"/>
                  <a:gd name="T12" fmla="*/ 9 w 69"/>
                  <a:gd name="T13" fmla="*/ 114 h 114"/>
                  <a:gd name="T14" fmla="*/ 60 w 69"/>
                  <a:gd name="T15" fmla="*/ 114 h 114"/>
                  <a:gd name="T16" fmla="*/ 69 w 69"/>
                  <a:gd name="T17" fmla="*/ 105 h 114"/>
                  <a:gd name="T18" fmla="*/ 69 w 69"/>
                  <a:gd name="T19" fmla="*/ 9 h 114"/>
                  <a:gd name="T20" fmla="*/ 64 w 69"/>
                  <a:gd name="T21" fmla="*/ 1 h 114"/>
                  <a:gd name="T22" fmla="*/ 57 w 69"/>
                  <a:gd name="T23" fmla="*/ 95 h 114"/>
                  <a:gd name="T24" fmla="*/ 16 w 69"/>
                  <a:gd name="T25" fmla="*/ 95 h 114"/>
                  <a:gd name="T26" fmla="*/ 12 w 69"/>
                  <a:gd name="T27" fmla="*/ 92 h 114"/>
                  <a:gd name="T28" fmla="*/ 16 w 69"/>
                  <a:gd name="T29" fmla="*/ 88 h 114"/>
                  <a:gd name="T30" fmla="*/ 57 w 69"/>
                  <a:gd name="T31" fmla="*/ 88 h 114"/>
                  <a:gd name="T32" fmla="*/ 60 w 69"/>
                  <a:gd name="T33" fmla="*/ 92 h 114"/>
                  <a:gd name="T34" fmla="*/ 57 w 69"/>
                  <a:gd name="T35" fmla="*/ 95 h 114"/>
                  <a:gd name="T36" fmla="*/ 57 w 69"/>
                  <a:gd name="T37" fmla="*/ 79 h 114"/>
                  <a:gd name="T38" fmla="*/ 16 w 69"/>
                  <a:gd name="T39" fmla="*/ 79 h 114"/>
                  <a:gd name="T40" fmla="*/ 12 w 69"/>
                  <a:gd name="T41" fmla="*/ 76 h 114"/>
                  <a:gd name="T42" fmla="*/ 16 w 69"/>
                  <a:gd name="T43" fmla="*/ 72 h 114"/>
                  <a:gd name="T44" fmla="*/ 57 w 69"/>
                  <a:gd name="T45" fmla="*/ 72 h 114"/>
                  <a:gd name="T46" fmla="*/ 60 w 69"/>
                  <a:gd name="T47" fmla="*/ 76 h 114"/>
                  <a:gd name="T48" fmla="*/ 57 w 69"/>
                  <a:gd name="T49" fmla="*/ 79 h 114"/>
                  <a:gd name="T50" fmla="*/ 57 w 69"/>
                  <a:gd name="T51" fmla="*/ 63 h 114"/>
                  <a:gd name="T52" fmla="*/ 16 w 69"/>
                  <a:gd name="T53" fmla="*/ 63 h 114"/>
                  <a:gd name="T54" fmla="*/ 12 w 69"/>
                  <a:gd name="T55" fmla="*/ 59 h 114"/>
                  <a:gd name="T56" fmla="*/ 16 w 69"/>
                  <a:gd name="T57" fmla="*/ 56 h 114"/>
                  <a:gd name="T58" fmla="*/ 57 w 69"/>
                  <a:gd name="T59" fmla="*/ 56 h 114"/>
                  <a:gd name="T60" fmla="*/ 60 w 69"/>
                  <a:gd name="T61" fmla="*/ 59 h 114"/>
                  <a:gd name="T62" fmla="*/ 57 w 69"/>
                  <a:gd name="T63" fmla="*/ 63 h 114"/>
                  <a:gd name="T64" fmla="*/ 55 w 69"/>
                  <a:gd name="T65" fmla="*/ 21 h 114"/>
                  <a:gd name="T66" fmla="*/ 50 w 69"/>
                  <a:gd name="T67" fmla="*/ 16 h 114"/>
                  <a:gd name="T68" fmla="*/ 55 w 69"/>
                  <a:gd name="T69" fmla="*/ 11 h 114"/>
                  <a:gd name="T70" fmla="*/ 60 w 69"/>
                  <a:gd name="T71" fmla="*/ 16 h 114"/>
                  <a:gd name="T72" fmla="*/ 55 w 69"/>
                  <a:gd name="T73" fmla="*/ 2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114">
                    <a:moveTo>
                      <a:pt x="64" y="1"/>
                    </a:moveTo>
                    <a:cubicBezTo>
                      <a:pt x="63" y="0"/>
                      <a:pt x="62" y="0"/>
                      <a:pt x="60" y="0"/>
                    </a:cubicBezTo>
                    <a:cubicBezTo>
                      <a:pt x="9" y="0"/>
                      <a:pt x="9" y="0"/>
                      <a:pt x="9" y="0"/>
                    </a:cubicBezTo>
                    <a:cubicBezTo>
                      <a:pt x="8" y="0"/>
                      <a:pt x="6" y="0"/>
                      <a:pt x="5" y="1"/>
                    </a:cubicBezTo>
                    <a:cubicBezTo>
                      <a:pt x="2" y="2"/>
                      <a:pt x="0" y="5"/>
                      <a:pt x="0" y="9"/>
                    </a:cubicBezTo>
                    <a:cubicBezTo>
                      <a:pt x="0" y="105"/>
                      <a:pt x="0" y="105"/>
                      <a:pt x="0" y="105"/>
                    </a:cubicBezTo>
                    <a:cubicBezTo>
                      <a:pt x="0" y="110"/>
                      <a:pt x="5" y="114"/>
                      <a:pt x="9" y="114"/>
                    </a:cubicBezTo>
                    <a:cubicBezTo>
                      <a:pt x="60" y="114"/>
                      <a:pt x="60" y="114"/>
                      <a:pt x="60" y="114"/>
                    </a:cubicBezTo>
                    <a:cubicBezTo>
                      <a:pt x="65" y="114"/>
                      <a:pt x="69" y="110"/>
                      <a:pt x="69" y="105"/>
                    </a:cubicBezTo>
                    <a:cubicBezTo>
                      <a:pt x="69" y="9"/>
                      <a:pt x="69" y="9"/>
                      <a:pt x="69" y="9"/>
                    </a:cubicBezTo>
                    <a:cubicBezTo>
                      <a:pt x="69" y="5"/>
                      <a:pt x="67" y="2"/>
                      <a:pt x="64" y="1"/>
                    </a:cubicBezTo>
                    <a:moveTo>
                      <a:pt x="57" y="95"/>
                    </a:moveTo>
                    <a:cubicBezTo>
                      <a:pt x="16" y="95"/>
                      <a:pt x="16" y="95"/>
                      <a:pt x="16" y="95"/>
                    </a:cubicBezTo>
                    <a:cubicBezTo>
                      <a:pt x="14" y="95"/>
                      <a:pt x="12" y="94"/>
                      <a:pt x="12" y="92"/>
                    </a:cubicBezTo>
                    <a:cubicBezTo>
                      <a:pt x="12" y="89"/>
                      <a:pt x="14" y="88"/>
                      <a:pt x="16" y="88"/>
                    </a:cubicBezTo>
                    <a:cubicBezTo>
                      <a:pt x="57" y="88"/>
                      <a:pt x="57" y="88"/>
                      <a:pt x="57" y="88"/>
                    </a:cubicBezTo>
                    <a:cubicBezTo>
                      <a:pt x="58" y="88"/>
                      <a:pt x="60" y="89"/>
                      <a:pt x="60" y="92"/>
                    </a:cubicBezTo>
                    <a:cubicBezTo>
                      <a:pt x="60" y="94"/>
                      <a:pt x="58" y="95"/>
                      <a:pt x="57" y="95"/>
                    </a:cubicBezTo>
                    <a:moveTo>
                      <a:pt x="57" y="79"/>
                    </a:moveTo>
                    <a:cubicBezTo>
                      <a:pt x="16" y="79"/>
                      <a:pt x="16" y="79"/>
                      <a:pt x="16" y="79"/>
                    </a:cubicBezTo>
                    <a:cubicBezTo>
                      <a:pt x="14" y="79"/>
                      <a:pt x="12" y="77"/>
                      <a:pt x="12" y="76"/>
                    </a:cubicBezTo>
                    <a:cubicBezTo>
                      <a:pt x="12" y="73"/>
                      <a:pt x="14" y="72"/>
                      <a:pt x="16" y="72"/>
                    </a:cubicBezTo>
                    <a:cubicBezTo>
                      <a:pt x="57" y="72"/>
                      <a:pt x="57" y="72"/>
                      <a:pt x="57" y="72"/>
                    </a:cubicBezTo>
                    <a:cubicBezTo>
                      <a:pt x="58" y="72"/>
                      <a:pt x="60" y="73"/>
                      <a:pt x="60" y="76"/>
                    </a:cubicBezTo>
                    <a:cubicBezTo>
                      <a:pt x="60" y="77"/>
                      <a:pt x="58" y="79"/>
                      <a:pt x="57" y="79"/>
                    </a:cubicBezTo>
                    <a:moveTo>
                      <a:pt x="57" y="63"/>
                    </a:moveTo>
                    <a:cubicBezTo>
                      <a:pt x="16" y="63"/>
                      <a:pt x="16" y="63"/>
                      <a:pt x="16" y="63"/>
                    </a:cubicBezTo>
                    <a:cubicBezTo>
                      <a:pt x="14" y="63"/>
                      <a:pt x="12" y="61"/>
                      <a:pt x="12" y="59"/>
                    </a:cubicBezTo>
                    <a:cubicBezTo>
                      <a:pt x="12" y="58"/>
                      <a:pt x="14" y="56"/>
                      <a:pt x="16" y="56"/>
                    </a:cubicBezTo>
                    <a:cubicBezTo>
                      <a:pt x="57" y="56"/>
                      <a:pt x="57" y="56"/>
                      <a:pt x="57" y="56"/>
                    </a:cubicBezTo>
                    <a:cubicBezTo>
                      <a:pt x="58" y="56"/>
                      <a:pt x="60" y="58"/>
                      <a:pt x="60" y="59"/>
                    </a:cubicBezTo>
                    <a:cubicBezTo>
                      <a:pt x="60" y="61"/>
                      <a:pt x="58" y="63"/>
                      <a:pt x="57" y="63"/>
                    </a:cubicBezTo>
                    <a:moveTo>
                      <a:pt x="55" y="21"/>
                    </a:moveTo>
                    <a:cubicBezTo>
                      <a:pt x="52" y="21"/>
                      <a:pt x="50" y="19"/>
                      <a:pt x="50" y="16"/>
                    </a:cubicBezTo>
                    <a:cubicBezTo>
                      <a:pt x="50" y="14"/>
                      <a:pt x="52" y="11"/>
                      <a:pt x="55" y="11"/>
                    </a:cubicBezTo>
                    <a:cubicBezTo>
                      <a:pt x="58" y="11"/>
                      <a:pt x="60" y="14"/>
                      <a:pt x="60" y="16"/>
                    </a:cubicBezTo>
                    <a:cubicBezTo>
                      <a:pt x="60" y="19"/>
                      <a:pt x="58" y="21"/>
                      <a:pt x="55"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defRPr/>
                </a:pPr>
                <a:endParaRPr lang="en-US" kern="0" dirty="0" smtClean="0">
                  <a:solidFill>
                    <a:srgbClr val="000000"/>
                  </a:solidFill>
                </a:endParaRPr>
              </a:p>
            </p:txBody>
          </p:sp>
        </p:grpSp>
        <p:grpSp>
          <p:nvGrpSpPr>
            <p:cNvPr id="131" name="Group 130"/>
            <p:cNvGrpSpPr/>
            <p:nvPr/>
          </p:nvGrpSpPr>
          <p:grpSpPr>
            <a:xfrm>
              <a:off x="-688976" y="2695576"/>
              <a:ext cx="296862" cy="407988"/>
              <a:chOff x="-688976" y="2695576"/>
              <a:chExt cx="296862" cy="407988"/>
            </a:xfrm>
            <a:grpFill/>
          </p:grpSpPr>
          <p:sp>
            <p:nvSpPr>
              <p:cNvPr id="132" name="Freeform 7"/>
              <p:cNvSpPr>
                <a:spLocks/>
              </p:cNvSpPr>
              <p:nvPr/>
            </p:nvSpPr>
            <p:spPr bwMode="auto">
              <a:xfrm>
                <a:off x="-688976" y="2695576"/>
                <a:ext cx="296862" cy="188913"/>
              </a:xfrm>
              <a:custGeom>
                <a:avLst/>
                <a:gdLst>
                  <a:gd name="T0" fmla="*/ 29 w 78"/>
                  <a:gd name="T1" fmla="*/ 50 h 50"/>
                  <a:gd name="T2" fmla="*/ 29 w 78"/>
                  <a:gd name="T3" fmla="*/ 36 h 50"/>
                  <a:gd name="T4" fmla="*/ 78 w 78"/>
                  <a:gd name="T5" fmla="*/ 36 h 50"/>
                  <a:gd name="T6" fmla="*/ 78 w 78"/>
                  <a:gd name="T7" fmla="*/ 15 h 50"/>
                  <a:gd name="T8" fmla="*/ 29 w 78"/>
                  <a:gd name="T9" fmla="*/ 15 h 50"/>
                  <a:gd name="T10" fmla="*/ 29 w 78"/>
                  <a:gd name="T11" fmla="*/ 0 h 50"/>
                  <a:gd name="T12" fmla="*/ 0 w 78"/>
                  <a:gd name="T13" fmla="*/ 25 h 50"/>
                  <a:gd name="T14" fmla="*/ 29 w 78"/>
                  <a:gd name="T15" fmla="*/ 50 h 50"/>
                  <a:gd name="T16" fmla="*/ 29 w 78"/>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0">
                    <a:moveTo>
                      <a:pt x="29" y="50"/>
                    </a:moveTo>
                    <a:cubicBezTo>
                      <a:pt x="29" y="36"/>
                      <a:pt x="29" y="36"/>
                      <a:pt x="29" y="36"/>
                    </a:cubicBezTo>
                    <a:cubicBezTo>
                      <a:pt x="56" y="36"/>
                      <a:pt x="78" y="36"/>
                      <a:pt x="78" y="36"/>
                    </a:cubicBezTo>
                    <a:cubicBezTo>
                      <a:pt x="78" y="15"/>
                      <a:pt x="78" y="15"/>
                      <a:pt x="78" y="15"/>
                    </a:cubicBezTo>
                    <a:cubicBezTo>
                      <a:pt x="47" y="15"/>
                      <a:pt x="29" y="15"/>
                      <a:pt x="29" y="15"/>
                    </a:cubicBezTo>
                    <a:cubicBezTo>
                      <a:pt x="29" y="0"/>
                      <a:pt x="29" y="0"/>
                      <a:pt x="29" y="0"/>
                    </a:cubicBezTo>
                    <a:cubicBezTo>
                      <a:pt x="0" y="25"/>
                      <a:pt x="0" y="25"/>
                      <a:pt x="0" y="25"/>
                    </a:cubicBezTo>
                    <a:cubicBezTo>
                      <a:pt x="29" y="50"/>
                      <a:pt x="29" y="50"/>
                      <a:pt x="29" y="50"/>
                    </a:cubicBezTo>
                    <a:cubicBezTo>
                      <a:pt x="29" y="50"/>
                      <a:pt x="29" y="50"/>
                      <a:pt x="29"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defRPr/>
                </a:pPr>
                <a:endParaRPr lang="en-US" kern="0" dirty="0" smtClean="0">
                  <a:solidFill>
                    <a:srgbClr val="000000"/>
                  </a:solidFill>
                </a:endParaRPr>
              </a:p>
            </p:txBody>
          </p:sp>
          <p:sp>
            <p:nvSpPr>
              <p:cNvPr id="133" name="Freeform 8"/>
              <p:cNvSpPr>
                <a:spLocks/>
              </p:cNvSpPr>
              <p:nvPr/>
            </p:nvSpPr>
            <p:spPr bwMode="auto">
              <a:xfrm>
                <a:off x="-688976" y="2914651"/>
                <a:ext cx="296862" cy="188913"/>
              </a:xfrm>
              <a:custGeom>
                <a:avLst/>
                <a:gdLst>
                  <a:gd name="T0" fmla="*/ 49 w 78"/>
                  <a:gd name="T1" fmla="*/ 0 h 50"/>
                  <a:gd name="T2" fmla="*/ 49 w 78"/>
                  <a:gd name="T3" fmla="*/ 15 h 50"/>
                  <a:gd name="T4" fmla="*/ 0 w 78"/>
                  <a:gd name="T5" fmla="*/ 15 h 50"/>
                  <a:gd name="T6" fmla="*/ 0 w 78"/>
                  <a:gd name="T7" fmla="*/ 36 h 50"/>
                  <a:gd name="T8" fmla="*/ 49 w 78"/>
                  <a:gd name="T9" fmla="*/ 36 h 50"/>
                  <a:gd name="T10" fmla="*/ 49 w 78"/>
                  <a:gd name="T11" fmla="*/ 50 h 50"/>
                  <a:gd name="T12" fmla="*/ 78 w 78"/>
                  <a:gd name="T13" fmla="*/ 25 h 50"/>
                  <a:gd name="T14" fmla="*/ 49 w 78"/>
                  <a:gd name="T15" fmla="*/ 0 h 50"/>
                  <a:gd name="T16" fmla="*/ 49 w 78"/>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0">
                    <a:moveTo>
                      <a:pt x="49" y="0"/>
                    </a:moveTo>
                    <a:cubicBezTo>
                      <a:pt x="49" y="15"/>
                      <a:pt x="49" y="15"/>
                      <a:pt x="49" y="15"/>
                    </a:cubicBezTo>
                    <a:cubicBezTo>
                      <a:pt x="22" y="15"/>
                      <a:pt x="0" y="15"/>
                      <a:pt x="0" y="15"/>
                    </a:cubicBezTo>
                    <a:cubicBezTo>
                      <a:pt x="0" y="36"/>
                      <a:pt x="0" y="36"/>
                      <a:pt x="0" y="36"/>
                    </a:cubicBezTo>
                    <a:cubicBezTo>
                      <a:pt x="31" y="36"/>
                      <a:pt x="49" y="36"/>
                      <a:pt x="49" y="36"/>
                    </a:cubicBezTo>
                    <a:cubicBezTo>
                      <a:pt x="49" y="50"/>
                      <a:pt x="49" y="50"/>
                      <a:pt x="49" y="50"/>
                    </a:cubicBezTo>
                    <a:cubicBezTo>
                      <a:pt x="78" y="25"/>
                      <a:pt x="78" y="25"/>
                      <a:pt x="78" y="25"/>
                    </a:cubicBezTo>
                    <a:cubicBezTo>
                      <a:pt x="49" y="0"/>
                      <a:pt x="49" y="0"/>
                      <a:pt x="49" y="0"/>
                    </a:cubicBezTo>
                    <a:cubicBezTo>
                      <a:pt x="49" y="0"/>
                      <a:pt x="49"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defRPr/>
                </a:pPr>
                <a:endParaRPr lang="en-US" kern="0" dirty="0" smtClean="0">
                  <a:solidFill>
                    <a:srgbClr val="000000"/>
                  </a:solidFill>
                </a:endParaRPr>
              </a:p>
            </p:txBody>
          </p:sp>
        </p:grpSp>
      </p:grpSp>
      <p:grpSp>
        <p:nvGrpSpPr>
          <p:cNvPr id="139" name="Group 138"/>
          <p:cNvGrpSpPr/>
          <p:nvPr/>
        </p:nvGrpSpPr>
        <p:grpSpPr>
          <a:xfrm>
            <a:off x="1497632" y="3694487"/>
            <a:ext cx="899878" cy="698318"/>
            <a:chOff x="9572175" y="3394367"/>
            <a:chExt cx="899878" cy="698318"/>
          </a:xfrm>
        </p:grpSpPr>
        <p:sp>
          <p:nvSpPr>
            <p:cNvPr id="140" name="Rectangle 139"/>
            <p:cNvSpPr/>
            <p:nvPr/>
          </p:nvSpPr>
          <p:spPr bwMode="auto">
            <a:xfrm>
              <a:off x="9604292" y="3548589"/>
              <a:ext cx="840662" cy="529252"/>
            </a:xfrm>
            <a:prstGeom prst="rect">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defRPr/>
              </a:pPr>
              <a:endParaRPr lang="en-US" sz="2199"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41" name="Group 140"/>
            <p:cNvGrpSpPr/>
            <p:nvPr/>
          </p:nvGrpSpPr>
          <p:grpSpPr>
            <a:xfrm>
              <a:off x="9572175" y="3394367"/>
              <a:ext cx="899878" cy="698318"/>
              <a:chOff x="6351588" y="3963988"/>
              <a:chExt cx="900112" cy="698500"/>
            </a:xfrm>
          </p:grpSpPr>
          <p:grpSp>
            <p:nvGrpSpPr>
              <p:cNvPr id="142" name="Group 141"/>
              <p:cNvGrpSpPr/>
              <p:nvPr/>
            </p:nvGrpSpPr>
            <p:grpSpPr>
              <a:xfrm>
                <a:off x="6351588" y="3963988"/>
                <a:ext cx="900112" cy="698500"/>
                <a:chOff x="6351588" y="3963988"/>
                <a:chExt cx="900112" cy="698500"/>
              </a:xfrm>
            </p:grpSpPr>
            <p:sp>
              <p:nvSpPr>
                <p:cNvPr id="144" name="Freeform 5"/>
                <p:cNvSpPr>
                  <a:spLocks noEditPoints="1"/>
                </p:cNvSpPr>
                <p:nvPr/>
              </p:nvSpPr>
              <p:spPr bwMode="auto">
                <a:xfrm>
                  <a:off x="6351588" y="4078288"/>
                  <a:ext cx="900112" cy="584200"/>
                </a:xfrm>
                <a:custGeom>
                  <a:avLst/>
                  <a:gdLst>
                    <a:gd name="T0" fmla="*/ 225 w 237"/>
                    <a:gd name="T1" fmla="*/ 0 h 153"/>
                    <a:gd name="T2" fmla="*/ 12 w 237"/>
                    <a:gd name="T3" fmla="*/ 0 h 153"/>
                    <a:gd name="T4" fmla="*/ 0 w 237"/>
                    <a:gd name="T5" fmla="*/ 12 h 153"/>
                    <a:gd name="T6" fmla="*/ 0 w 237"/>
                    <a:gd name="T7" fmla="*/ 142 h 153"/>
                    <a:gd name="T8" fmla="*/ 12 w 237"/>
                    <a:gd name="T9" fmla="*/ 153 h 153"/>
                    <a:gd name="T10" fmla="*/ 225 w 237"/>
                    <a:gd name="T11" fmla="*/ 153 h 153"/>
                    <a:gd name="T12" fmla="*/ 237 w 237"/>
                    <a:gd name="T13" fmla="*/ 142 h 153"/>
                    <a:gd name="T14" fmla="*/ 237 w 237"/>
                    <a:gd name="T15" fmla="*/ 12 h 153"/>
                    <a:gd name="T16" fmla="*/ 225 w 237"/>
                    <a:gd name="T17" fmla="*/ 0 h 153"/>
                    <a:gd name="T18" fmla="*/ 225 w 237"/>
                    <a:gd name="T19" fmla="*/ 142 h 153"/>
                    <a:gd name="T20" fmla="*/ 225 w 237"/>
                    <a:gd name="T21" fmla="*/ 142 h 153"/>
                    <a:gd name="T22" fmla="*/ 12 w 237"/>
                    <a:gd name="T23" fmla="*/ 142 h 153"/>
                    <a:gd name="T24" fmla="*/ 12 w 237"/>
                    <a:gd name="T25" fmla="*/ 142 h 153"/>
                    <a:gd name="T26" fmla="*/ 12 w 237"/>
                    <a:gd name="T27" fmla="*/ 12 h 153"/>
                    <a:gd name="T28" fmla="*/ 12 w 237"/>
                    <a:gd name="T29" fmla="*/ 12 h 153"/>
                    <a:gd name="T30" fmla="*/ 225 w 237"/>
                    <a:gd name="T31" fmla="*/ 12 h 153"/>
                    <a:gd name="T32" fmla="*/ 225 w 237"/>
                    <a:gd name="T33" fmla="*/ 12 h 153"/>
                    <a:gd name="T34" fmla="*/ 225 w 237"/>
                    <a:gd name="T35" fmla="*/ 142 h 153"/>
                    <a:gd name="T36" fmla="*/ 225 w 237"/>
                    <a:gd name="T37"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153">
                      <a:moveTo>
                        <a:pt x="225" y="0"/>
                      </a:moveTo>
                      <a:cubicBezTo>
                        <a:pt x="12" y="0"/>
                        <a:pt x="12" y="0"/>
                        <a:pt x="12" y="0"/>
                      </a:cubicBezTo>
                      <a:cubicBezTo>
                        <a:pt x="6" y="0"/>
                        <a:pt x="0" y="5"/>
                        <a:pt x="0" y="12"/>
                      </a:cubicBezTo>
                      <a:cubicBezTo>
                        <a:pt x="0" y="142"/>
                        <a:pt x="0" y="142"/>
                        <a:pt x="0" y="142"/>
                      </a:cubicBezTo>
                      <a:cubicBezTo>
                        <a:pt x="0" y="148"/>
                        <a:pt x="6" y="153"/>
                        <a:pt x="12" y="153"/>
                      </a:cubicBezTo>
                      <a:cubicBezTo>
                        <a:pt x="225" y="153"/>
                        <a:pt x="225" y="153"/>
                        <a:pt x="225" y="153"/>
                      </a:cubicBezTo>
                      <a:cubicBezTo>
                        <a:pt x="232" y="153"/>
                        <a:pt x="237" y="148"/>
                        <a:pt x="237" y="142"/>
                      </a:cubicBezTo>
                      <a:cubicBezTo>
                        <a:pt x="237" y="12"/>
                        <a:pt x="237" y="12"/>
                        <a:pt x="237" y="12"/>
                      </a:cubicBezTo>
                      <a:cubicBezTo>
                        <a:pt x="237" y="5"/>
                        <a:pt x="232" y="0"/>
                        <a:pt x="225" y="0"/>
                      </a:cubicBezTo>
                      <a:close/>
                      <a:moveTo>
                        <a:pt x="225" y="142"/>
                      </a:moveTo>
                      <a:cubicBezTo>
                        <a:pt x="225" y="142"/>
                        <a:pt x="225" y="142"/>
                        <a:pt x="225" y="142"/>
                      </a:cubicBezTo>
                      <a:cubicBezTo>
                        <a:pt x="12" y="142"/>
                        <a:pt x="12" y="142"/>
                        <a:pt x="12" y="142"/>
                      </a:cubicBezTo>
                      <a:cubicBezTo>
                        <a:pt x="12" y="142"/>
                        <a:pt x="12" y="142"/>
                        <a:pt x="12" y="142"/>
                      </a:cubicBezTo>
                      <a:cubicBezTo>
                        <a:pt x="12" y="12"/>
                        <a:pt x="12" y="12"/>
                        <a:pt x="12" y="12"/>
                      </a:cubicBezTo>
                      <a:cubicBezTo>
                        <a:pt x="12" y="12"/>
                        <a:pt x="12" y="12"/>
                        <a:pt x="12" y="12"/>
                      </a:cubicBezTo>
                      <a:cubicBezTo>
                        <a:pt x="225" y="12"/>
                        <a:pt x="225" y="12"/>
                        <a:pt x="225" y="12"/>
                      </a:cubicBezTo>
                      <a:cubicBezTo>
                        <a:pt x="225" y="12"/>
                        <a:pt x="225" y="12"/>
                        <a:pt x="225" y="12"/>
                      </a:cubicBezTo>
                      <a:cubicBezTo>
                        <a:pt x="225" y="142"/>
                        <a:pt x="225" y="142"/>
                        <a:pt x="225" y="142"/>
                      </a:cubicBezTo>
                      <a:cubicBezTo>
                        <a:pt x="225" y="142"/>
                        <a:pt x="225" y="142"/>
                        <a:pt x="225"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sp>
              <p:nvSpPr>
                <p:cNvPr id="145" name="Freeform 6"/>
                <p:cNvSpPr>
                  <a:spLocks noEditPoints="1"/>
                </p:cNvSpPr>
                <p:nvPr/>
              </p:nvSpPr>
              <p:spPr bwMode="auto">
                <a:xfrm>
                  <a:off x="6351588" y="3963988"/>
                  <a:ext cx="900112" cy="107950"/>
                </a:xfrm>
                <a:custGeom>
                  <a:avLst/>
                  <a:gdLst>
                    <a:gd name="T0" fmla="*/ 225 w 237"/>
                    <a:gd name="T1" fmla="*/ 0 h 28"/>
                    <a:gd name="T2" fmla="*/ 12 w 237"/>
                    <a:gd name="T3" fmla="*/ 0 h 28"/>
                    <a:gd name="T4" fmla="*/ 0 w 237"/>
                    <a:gd name="T5" fmla="*/ 12 h 28"/>
                    <a:gd name="T6" fmla="*/ 0 w 237"/>
                    <a:gd name="T7" fmla="*/ 26 h 28"/>
                    <a:gd name="T8" fmla="*/ 9 w 237"/>
                    <a:gd name="T9" fmla="*/ 23 h 28"/>
                    <a:gd name="T10" fmla="*/ 228 w 237"/>
                    <a:gd name="T11" fmla="*/ 23 h 28"/>
                    <a:gd name="T12" fmla="*/ 237 w 237"/>
                    <a:gd name="T13" fmla="*/ 28 h 28"/>
                    <a:gd name="T14" fmla="*/ 237 w 237"/>
                    <a:gd name="T15" fmla="*/ 12 h 28"/>
                    <a:gd name="T16" fmla="*/ 225 w 237"/>
                    <a:gd name="T17" fmla="*/ 0 h 28"/>
                    <a:gd name="T18" fmla="*/ 190 w 237"/>
                    <a:gd name="T19" fmla="*/ 16 h 28"/>
                    <a:gd name="T20" fmla="*/ 179 w 237"/>
                    <a:gd name="T21" fmla="*/ 16 h 28"/>
                    <a:gd name="T22" fmla="*/ 179 w 237"/>
                    <a:gd name="T23" fmla="*/ 14 h 28"/>
                    <a:gd name="T24" fmla="*/ 190 w 237"/>
                    <a:gd name="T25" fmla="*/ 14 h 28"/>
                    <a:gd name="T26" fmla="*/ 190 w 237"/>
                    <a:gd name="T27" fmla="*/ 16 h 28"/>
                    <a:gd name="T28" fmla="*/ 204 w 237"/>
                    <a:gd name="T29" fmla="*/ 16 h 28"/>
                    <a:gd name="T30" fmla="*/ 196 w 237"/>
                    <a:gd name="T31" fmla="*/ 16 h 28"/>
                    <a:gd name="T32" fmla="*/ 196 w 237"/>
                    <a:gd name="T33" fmla="*/ 8 h 28"/>
                    <a:gd name="T34" fmla="*/ 204 w 237"/>
                    <a:gd name="T35" fmla="*/ 8 h 28"/>
                    <a:gd name="T36" fmla="*/ 204 w 237"/>
                    <a:gd name="T37" fmla="*/ 16 h 28"/>
                    <a:gd name="T38" fmla="*/ 223 w 237"/>
                    <a:gd name="T39" fmla="*/ 16 h 28"/>
                    <a:gd name="T40" fmla="*/ 220 w 237"/>
                    <a:gd name="T41" fmla="*/ 16 h 28"/>
                    <a:gd name="T42" fmla="*/ 218 w 237"/>
                    <a:gd name="T43" fmla="*/ 15 h 28"/>
                    <a:gd name="T44" fmla="*/ 217 w 237"/>
                    <a:gd name="T45" fmla="*/ 13 h 28"/>
                    <a:gd name="T46" fmla="*/ 214 w 237"/>
                    <a:gd name="T47" fmla="*/ 16 h 28"/>
                    <a:gd name="T48" fmla="*/ 214 w 237"/>
                    <a:gd name="T49" fmla="*/ 16 h 28"/>
                    <a:gd name="T50" fmla="*/ 211 w 237"/>
                    <a:gd name="T51" fmla="*/ 16 h 28"/>
                    <a:gd name="T52" fmla="*/ 216 w 237"/>
                    <a:gd name="T53" fmla="*/ 12 h 28"/>
                    <a:gd name="T54" fmla="*/ 211 w 237"/>
                    <a:gd name="T55" fmla="*/ 8 h 28"/>
                    <a:gd name="T56" fmla="*/ 214 w 237"/>
                    <a:gd name="T57" fmla="*/ 8 h 28"/>
                    <a:gd name="T58" fmla="*/ 217 w 237"/>
                    <a:gd name="T59" fmla="*/ 11 h 28"/>
                    <a:gd name="T60" fmla="*/ 220 w 237"/>
                    <a:gd name="T61" fmla="*/ 8 h 28"/>
                    <a:gd name="T62" fmla="*/ 223 w 237"/>
                    <a:gd name="T63" fmla="*/ 8 h 28"/>
                    <a:gd name="T64" fmla="*/ 218 w 237"/>
                    <a:gd name="T65" fmla="*/ 12 h 28"/>
                    <a:gd name="T66" fmla="*/ 223 w 237"/>
                    <a:gd name="T67" fmla="*/ 16 h 28"/>
                    <a:gd name="T68" fmla="*/ 203 w 237"/>
                    <a:gd name="T69" fmla="*/ 9 h 28"/>
                    <a:gd name="T70" fmla="*/ 197 w 237"/>
                    <a:gd name="T71" fmla="*/ 9 h 28"/>
                    <a:gd name="T72" fmla="*/ 197 w 237"/>
                    <a:gd name="T73" fmla="*/ 15 h 28"/>
                    <a:gd name="T74" fmla="*/ 203 w 237"/>
                    <a:gd name="T75" fmla="*/ 15 h 28"/>
                    <a:gd name="T76" fmla="*/ 203 w 237"/>
                    <a:gd name="T7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8">
                      <a:moveTo>
                        <a:pt x="225" y="0"/>
                      </a:moveTo>
                      <a:cubicBezTo>
                        <a:pt x="12" y="0"/>
                        <a:pt x="12" y="0"/>
                        <a:pt x="12" y="0"/>
                      </a:cubicBezTo>
                      <a:cubicBezTo>
                        <a:pt x="6" y="0"/>
                        <a:pt x="0" y="5"/>
                        <a:pt x="0" y="12"/>
                      </a:cubicBezTo>
                      <a:cubicBezTo>
                        <a:pt x="0" y="26"/>
                        <a:pt x="0" y="26"/>
                        <a:pt x="0" y="26"/>
                      </a:cubicBezTo>
                      <a:cubicBezTo>
                        <a:pt x="3" y="25"/>
                        <a:pt x="5" y="23"/>
                        <a:pt x="9" y="23"/>
                      </a:cubicBezTo>
                      <a:cubicBezTo>
                        <a:pt x="228" y="23"/>
                        <a:pt x="228" y="23"/>
                        <a:pt x="228" y="23"/>
                      </a:cubicBezTo>
                      <a:cubicBezTo>
                        <a:pt x="231" y="23"/>
                        <a:pt x="235" y="25"/>
                        <a:pt x="237" y="28"/>
                      </a:cubicBezTo>
                      <a:cubicBezTo>
                        <a:pt x="237" y="12"/>
                        <a:pt x="237" y="12"/>
                        <a:pt x="237" y="12"/>
                      </a:cubicBezTo>
                      <a:cubicBezTo>
                        <a:pt x="237" y="5"/>
                        <a:pt x="232" y="0"/>
                        <a:pt x="225" y="0"/>
                      </a:cubicBezTo>
                      <a:close/>
                      <a:moveTo>
                        <a:pt x="190" y="16"/>
                      </a:moveTo>
                      <a:cubicBezTo>
                        <a:pt x="179" y="16"/>
                        <a:pt x="179" y="16"/>
                        <a:pt x="179" y="16"/>
                      </a:cubicBezTo>
                      <a:cubicBezTo>
                        <a:pt x="179" y="14"/>
                        <a:pt x="179" y="14"/>
                        <a:pt x="179" y="14"/>
                      </a:cubicBezTo>
                      <a:cubicBezTo>
                        <a:pt x="190" y="14"/>
                        <a:pt x="190" y="14"/>
                        <a:pt x="190" y="14"/>
                      </a:cubicBezTo>
                      <a:lnTo>
                        <a:pt x="190" y="16"/>
                      </a:lnTo>
                      <a:close/>
                      <a:moveTo>
                        <a:pt x="204" y="16"/>
                      </a:moveTo>
                      <a:cubicBezTo>
                        <a:pt x="196" y="16"/>
                        <a:pt x="196" y="16"/>
                        <a:pt x="196" y="16"/>
                      </a:cubicBezTo>
                      <a:cubicBezTo>
                        <a:pt x="196" y="8"/>
                        <a:pt x="196" y="8"/>
                        <a:pt x="196" y="8"/>
                      </a:cubicBezTo>
                      <a:cubicBezTo>
                        <a:pt x="204" y="8"/>
                        <a:pt x="204" y="8"/>
                        <a:pt x="204" y="8"/>
                      </a:cubicBezTo>
                      <a:lnTo>
                        <a:pt x="204" y="16"/>
                      </a:lnTo>
                      <a:close/>
                      <a:moveTo>
                        <a:pt x="223" y="16"/>
                      </a:moveTo>
                      <a:cubicBezTo>
                        <a:pt x="220" y="16"/>
                        <a:pt x="220" y="16"/>
                        <a:pt x="220" y="16"/>
                      </a:cubicBezTo>
                      <a:cubicBezTo>
                        <a:pt x="218" y="15"/>
                        <a:pt x="218" y="15"/>
                        <a:pt x="218" y="15"/>
                      </a:cubicBezTo>
                      <a:cubicBezTo>
                        <a:pt x="217" y="13"/>
                        <a:pt x="217" y="13"/>
                        <a:pt x="217" y="13"/>
                      </a:cubicBezTo>
                      <a:cubicBezTo>
                        <a:pt x="214" y="16"/>
                        <a:pt x="214" y="16"/>
                        <a:pt x="214" y="16"/>
                      </a:cubicBezTo>
                      <a:cubicBezTo>
                        <a:pt x="214" y="16"/>
                        <a:pt x="214" y="16"/>
                        <a:pt x="214" y="16"/>
                      </a:cubicBezTo>
                      <a:cubicBezTo>
                        <a:pt x="211" y="16"/>
                        <a:pt x="211" y="16"/>
                        <a:pt x="211" y="16"/>
                      </a:cubicBezTo>
                      <a:cubicBezTo>
                        <a:pt x="216" y="12"/>
                        <a:pt x="216" y="12"/>
                        <a:pt x="216" y="12"/>
                      </a:cubicBezTo>
                      <a:cubicBezTo>
                        <a:pt x="211" y="8"/>
                        <a:pt x="211" y="8"/>
                        <a:pt x="211" y="8"/>
                      </a:cubicBezTo>
                      <a:cubicBezTo>
                        <a:pt x="214" y="8"/>
                        <a:pt x="214" y="8"/>
                        <a:pt x="214" y="8"/>
                      </a:cubicBezTo>
                      <a:cubicBezTo>
                        <a:pt x="217" y="11"/>
                        <a:pt x="217" y="11"/>
                        <a:pt x="217" y="11"/>
                      </a:cubicBezTo>
                      <a:cubicBezTo>
                        <a:pt x="220" y="8"/>
                        <a:pt x="220" y="8"/>
                        <a:pt x="220" y="8"/>
                      </a:cubicBezTo>
                      <a:cubicBezTo>
                        <a:pt x="223" y="8"/>
                        <a:pt x="223" y="8"/>
                        <a:pt x="223" y="8"/>
                      </a:cubicBezTo>
                      <a:cubicBezTo>
                        <a:pt x="218" y="12"/>
                        <a:pt x="218" y="12"/>
                        <a:pt x="218" y="12"/>
                      </a:cubicBezTo>
                      <a:lnTo>
                        <a:pt x="223" y="16"/>
                      </a:lnTo>
                      <a:close/>
                      <a:moveTo>
                        <a:pt x="203" y="9"/>
                      </a:moveTo>
                      <a:cubicBezTo>
                        <a:pt x="197" y="9"/>
                        <a:pt x="197" y="9"/>
                        <a:pt x="197" y="9"/>
                      </a:cubicBezTo>
                      <a:cubicBezTo>
                        <a:pt x="197" y="15"/>
                        <a:pt x="197" y="15"/>
                        <a:pt x="197" y="15"/>
                      </a:cubicBezTo>
                      <a:cubicBezTo>
                        <a:pt x="203" y="15"/>
                        <a:pt x="203" y="15"/>
                        <a:pt x="203" y="15"/>
                      </a:cubicBezTo>
                      <a:lnTo>
                        <a:pt x="20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sp>
            <p:nvSpPr>
              <p:cNvPr id="143" name="Freeform 7"/>
              <p:cNvSpPr>
                <a:spLocks/>
              </p:cNvSpPr>
              <p:nvPr/>
            </p:nvSpPr>
            <p:spPr bwMode="auto">
              <a:xfrm>
                <a:off x="6583363" y="4178301"/>
                <a:ext cx="436562" cy="381000"/>
              </a:xfrm>
              <a:custGeom>
                <a:avLst/>
                <a:gdLst>
                  <a:gd name="T0" fmla="*/ 239 w 275"/>
                  <a:gd name="T1" fmla="*/ 164 h 240"/>
                  <a:gd name="T2" fmla="*/ 239 w 275"/>
                  <a:gd name="T3" fmla="*/ 125 h 240"/>
                  <a:gd name="T4" fmla="*/ 237 w 275"/>
                  <a:gd name="T5" fmla="*/ 125 h 240"/>
                  <a:gd name="T6" fmla="*/ 234 w 275"/>
                  <a:gd name="T7" fmla="*/ 125 h 240"/>
                  <a:gd name="T8" fmla="*/ 141 w 275"/>
                  <a:gd name="T9" fmla="*/ 125 h 240"/>
                  <a:gd name="T10" fmla="*/ 141 w 275"/>
                  <a:gd name="T11" fmla="*/ 99 h 240"/>
                  <a:gd name="T12" fmla="*/ 203 w 275"/>
                  <a:gd name="T13" fmla="*/ 99 h 240"/>
                  <a:gd name="T14" fmla="*/ 203 w 275"/>
                  <a:gd name="T15" fmla="*/ 0 h 240"/>
                  <a:gd name="T16" fmla="*/ 72 w 275"/>
                  <a:gd name="T17" fmla="*/ 0 h 240"/>
                  <a:gd name="T18" fmla="*/ 72 w 275"/>
                  <a:gd name="T19" fmla="*/ 99 h 240"/>
                  <a:gd name="T20" fmla="*/ 134 w 275"/>
                  <a:gd name="T21" fmla="*/ 99 h 240"/>
                  <a:gd name="T22" fmla="*/ 134 w 275"/>
                  <a:gd name="T23" fmla="*/ 125 h 240"/>
                  <a:gd name="T24" fmla="*/ 41 w 275"/>
                  <a:gd name="T25" fmla="*/ 125 h 240"/>
                  <a:gd name="T26" fmla="*/ 38 w 275"/>
                  <a:gd name="T27" fmla="*/ 125 h 240"/>
                  <a:gd name="T28" fmla="*/ 36 w 275"/>
                  <a:gd name="T29" fmla="*/ 125 h 240"/>
                  <a:gd name="T30" fmla="*/ 36 w 275"/>
                  <a:gd name="T31" fmla="*/ 164 h 240"/>
                  <a:gd name="T32" fmla="*/ 0 w 275"/>
                  <a:gd name="T33" fmla="*/ 164 h 240"/>
                  <a:gd name="T34" fmla="*/ 0 w 275"/>
                  <a:gd name="T35" fmla="*/ 240 h 240"/>
                  <a:gd name="T36" fmla="*/ 77 w 275"/>
                  <a:gd name="T37" fmla="*/ 240 h 240"/>
                  <a:gd name="T38" fmla="*/ 77 w 275"/>
                  <a:gd name="T39" fmla="*/ 164 h 240"/>
                  <a:gd name="T40" fmla="*/ 41 w 275"/>
                  <a:gd name="T41" fmla="*/ 164 h 240"/>
                  <a:gd name="T42" fmla="*/ 41 w 275"/>
                  <a:gd name="T43" fmla="*/ 130 h 240"/>
                  <a:gd name="T44" fmla="*/ 134 w 275"/>
                  <a:gd name="T45" fmla="*/ 130 h 240"/>
                  <a:gd name="T46" fmla="*/ 134 w 275"/>
                  <a:gd name="T47" fmla="*/ 137 h 240"/>
                  <a:gd name="T48" fmla="*/ 134 w 275"/>
                  <a:gd name="T49" fmla="*/ 164 h 240"/>
                  <a:gd name="T50" fmla="*/ 100 w 275"/>
                  <a:gd name="T51" fmla="*/ 164 h 240"/>
                  <a:gd name="T52" fmla="*/ 100 w 275"/>
                  <a:gd name="T53" fmla="*/ 240 h 240"/>
                  <a:gd name="T54" fmla="*/ 177 w 275"/>
                  <a:gd name="T55" fmla="*/ 240 h 240"/>
                  <a:gd name="T56" fmla="*/ 177 w 275"/>
                  <a:gd name="T57" fmla="*/ 164 h 240"/>
                  <a:gd name="T58" fmla="*/ 141 w 275"/>
                  <a:gd name="T59" fmla="*/ 164 h 240"/>
                  <a:gd name="T60" fmla="*/ 141 w 275"/>
                  <a:gd name="T61" fmla="*/ 137 h 240"/>
                  <a:gd name="T62" fmla="*/ 141 w 275"/>
                  <a:gd name="T63" fmla="*/ 130 h 240"/>
                  <a:gd name="T64" fmla="*/ 234 w 275"/>
                  <a:gd name="T65" fmla="*/ 130 h 240"/>
                  <a:gd name="T66" fmla="*/ 234 w 275"/>
                  <a:gd name="T67" fmla="*/ 164 h 240"/>
                  <a:gd name="T68" fmla="*/ 199 w 275"/>
                  <a:gd name="T69" fmla="*/ 164 h 240"/>
                  <a:gd name="T70" fmla="*/ 199 w 275"/>
                  <a:gd name="T71" fmla="*/ 240 h 240"/>
                  <a:gd name="T72" fmla="*/ 275 w 275"/>
                  <a:gd name="T73" fmla="*/ 240 h 240"/>
                  <a:gd name="T74" fmla="*/ 275 w 275"/>
                  <a:gd name="T75" fmla="*/ 164 h 240"/>
                  <a:gd name="T76" fmla="*/ 239 w 275"/>
                  <a:gd name="T77"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40">
                    <a:moveTo>
                      <a:pt x="239" y="164"/>
                    </a:moveTo>
                    <a:lnTo>
                      <a:pt x="239" y="125"/>
                    </a:lnTo>
                    <a:lnTo>
                      <a:pt x="237" y="125"/>
                    </a:lnTo>
                    <a:lnTo>
                      <a:pt x="234" y="125"/>
                    </a:lnTo>
                    <a:lnTo>
                      <a:pt x="141" y="125"/>
                    </a:lnTo>
                    <a:lnTo>
                      <a:pt x="141" y="99"/>
                    </a:lnTo>
                    <a:lnTo>
                      <a:pt x="203" y="99"/>
                    </a:lnTo>
                    <a:lnTo>
                      <a:pt x="203" y="0"/>
                    </a:lnTo>
                    <a:lnTo>
                      <a:pt x="72" y="0"/>
                    </a:lnTo>
                    <a:lnTo>
                      <a:pt x="72" y="99"/>
                    </a:lnTo>
                    <a:lnTo>
                      <a:pt x="134" y="99"/>
                    </a:lnTo>
                    <a:lnTo>
                      <a:pt x="134" y="125"/>
                    </a:lnTo>
                    <a:lnTo>
                      <a:pt x="41" y="125"/>
                    </a:lnTo>
                    <a:lnTo>
                      <a:pt x="38" y="125"/>
                    </a:lnTo>
                    <a:lnTo>
                      <a:pt x="36" y="125"/>
                    </a:lnTo>
                    <a:lnTo>
                      <a:pt x="36" y="164"/>
                    </a:lnTo>
                    <a:lnTo>
                      <a:pt x="0" y="164"/>
                    </a:lnTo>
                    <a:lnTo>
                      <a:pt x="0" y="240"/>
                    </a:lnTo>
                    <a:lnTo>
                      <a:pt x="77" y="240"/>
                    </a:lnTo>
                    <a:lnTo>
                      <a:pt x="77" y="164"/>
                    </a:lnTo>
                    <a:lnTo>
                      <a:pt x="41" y="164"/>
                    </a:lnTo>
                    <a:lnTo>
                      <a:pt x="41" y="130"/>
                    </a:lnTo>
                    <a:lnTo>
                      <a:pt x="134" y="130"/>
                    </a:lnTo>
                    <a:lnTo>
                      <a:pt x="134" y="137"/>
                    </a:lnTo>
                    <a:lnTo>
                      <a:pt x="134" y="164"/>
                    </a:lnTo>
                    <a:lnTo>
                      <a:pt x="100" y="164"/>
                    </a:lnTo>
                    <a:lnTo>
                      <a:pt x="100" y="240"/>
                    </a:lnTo>
                    <a:lnTo>
                      <a:pt x="177" y="240"/>
                    </a:lnTo>
                    <a:lnTo>
                      <a:pt x="177" y="164"/>
                    </a:lnTo>
                    <a:lnTo>
                      <a:pt x="141" y="164"/>
                    </a:lnTo>
                    <a:lnTo>
                      <a:pt x="141" y="137"/>
                    </a:lnTo>
                    <a:lnTo>
                      <a:pt x="141" y="130"/>
                    </a:lnTo>
                    <a:lnTo>
                      <a:pt x="234" y="130"/>
                    </a:lnTo>
                    <a:lnTo>
                      <a:pt x="234" y="164"/>
                    </a:lnTo>
                    <a:lnTo>
                      <a:pt x="199" y="164"/>
                    </a:lnTo>
                    <a:lnTo>
                      <a:pt x="199" y="240"/>
                    </a:lnTo>
                    <a:lnTo>
                      <a:pt x="275" y="240"/>
                    </a:lnTo>
                    <a:lnTo>
                      <a:pt x="275" y="164"/>
                    </a:lnTo>
                    <a:lnTo>
                      <a:pt x="239" y="164"/>
                    </a:lnTo>
                    <a:close/>
                  </a:path>
                </a:pathLst>
              </a:custGeom>
              <a:solidFill>
                <a:srgbClr val="FFFFFF"/>
              </a:solidFill>
              <a:ln>
                <a:noFill/>
              </a:ln>
            </p:spPr>
            <p:txBody>
              <a:bodyPr vert="horz" wrap="square" lIns="91416" tIns="45708" rIns="91416" bIns="45708" numCol="1" anchor="t" anchorCtr="0" compatLnSpc="1">
                <a:prstTxWarp prst="textNoShape">
                  <a:avLst/>
                </a:prstTxWarp>
              </a:bodyPr>
              <a:lstStyle/>
              <a:p>
                <a:pPr defTabSz="914363">
                  <a:defRPr/>
                </a:pPr>
                <a:endParaRPr lang="en-US" sz="1799" kern="0" dirty="0" smtClean="0">
                  <a:solidFill>
                    <a:srgbClr val="000000"/>
                  </a:solidFill>
                </a:endParaRPr>
              </a:p>
            </p:txBody>
          </p:sp>
        </p:grpSp>
      </p:grpSp>
      <p:cxnSp>
        <p:nvCxnSpPr>
          <p:cNvPr id="147" name="Straight Arrow Connector 146"/>
          <p:cNvCxnSpPr/>
          <p:nvPr/>
        </p:nvCxnSpPr>
        <p:spPr>
          <a:xfrm rot="10800000" flipH="1">
            <a:off x="4913653" y="4823910"/>
            <a:ext cx="2207363" cy="0"/>
          </a:xfrm>
          <a:prstGeom prst="straightConnector1">
            <a:avLst/>
          </a:prstGeom>
          <a:noFill/>
          <a:ln w="76200" cap="flat" cmpd="sng" algn="ctr">
            <a:solidFill>
              <a:srgbClr val="00B050"/>
            </a:solidFill>
            <a:prstDash val="solid"/>
            <a:headEnd type="none"/>
            <a:tailEnd type="triangle"/>
          </a:ln>
          <a:effectLst/>
        </p:spPr>
      </p:cxnSp>
    </p:spTree>
    <p:extLst>
      <p:ext uri="{BB962C8B-B14F-4D97-AF65-F5344CB8AC3E}">
        <p14:creationId xmlns:p14="http://schemas.microsoft.com/office/powerpoint/2010/main" val="399735149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it-IT" smtClean="0"/>
              <a:t>Union of one-way inbound and one-way outbound …</a:t>
            </a:r>
            <a:br>
              <a:rPr lang="it-IT" smtClean="0"/>
            </a:br>
            <a:endParaRPr lang="it-IT" dirty="0"/>
          </a:p>
        </p:txBody>
      </p:sp>
    </p:spTree>
    <p:extLst>
      <p:ext uri="{BB962C8B-B14F-4D97-AF65-F5344CB8AC3E}">
        <p14:creationId xmlns:p14="http://schemas.microsoft.com/office/powerpoint/2010/main" val="2569551721"/>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Other Hybrid Topologies</a:t>
            </a:r>
            <a:endParaRPr lang="it-IT" dirty="0"/>
          </a:p>
        </p:txBody>
      </p:sp>
    </p:spTree>
    <p:extLst>
      <p:ext uri="{BB962C8B-B14F-4D97-AF65-F5344CB8AC3E}">
        <p14:creationId xmlns:p14="http://schemas.microsoft.com/office/powerpoint/2010/main" val="242361806"/>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4431983"/>
          </a:xfrm>
        </p:spPr>
        <p:txBody>
          <a:bodyPr/>
          <a:lstStyle/>
          <a:p>
            <a:r>
              <a:rPr lang="it-IT" dirty="0" smtClean="0"/>
              <a:t>One-way </a:t>
            </a:r>
            <a:r>
              <a:rPr lang="it-IT" dirty="0" err="1" smtClean="0"/>
              <a:t>inbound</a:t>
            </a:r>
            <a:r>
              <a:rPr lang="it-IT" dirty="0" smtClean="0"/>
              <a:t> or </a:t>
            </a:r>
            <a:r>
              <a:rPr lang="it-IT" dirty="0" err="1" smtClean="0"/>
              <a:t>Two</a:t>
            </a:r>
            <a:r>
              <a:rPr lang="it-IT" dirty="0" smtClean="0"/>
              <a:t>-way</a:t>
            </a:r>
          </a:p>
          <a:p>
            <a:pPr lvl="1"/>
            <a:r>
              <a:rPr lang="en-US" dirty="0" smtClean="0"/>
              <a:t>The SharePoint Online BCS service can connect to an on-premises SharePoint Server 2013 farm by using an app for SharePoint or an external list that is installed on a SharePoint Online site collection.</a:t>
            </a:r>
          </a:p>
          <a:p>
            <a:pPr lvl="1"/>
            <a:r>
              <a:rPr lang="en-US" dirty="0" smtClean="0"/>
              <a:t>The BCS Service configured on the on-premises farm brokers the connection to on-premises OData Service endpoints and supports both read and write operations.</a:t>
            </a:r>
          </a:p>
          <a:p>
            <a:pPr lvl="1"/>
            <a:r>
              <a:rPr lang="en-US" dirty="0" smtClean="0"/>
              <a:t>BCS hybrid solutions can be configured to support full CRUDQ (Create, Read, Update, Delete and Query) functionality.</a:t>
            </a:r>
          </a:p>
          <a:p>
            <a:pPr lvl="1"/>
            <a:r>
              <a:rPr lang="en-US" dirty="0" smtClean="0"/>
              <a:t>Requires a two-way authentication topology</a:t>
            </a:r>
          </a:p>
          <a:p>
            <a:pPr lvl="1"/>
            <a:r>
              <a:rPr lang="en-US" dirty="0" smtClean="0"/>
              <a:t>Requires OData services</a:t>
            </a:r>
            <a:endParaRPr lang="it-IT" dirty="0"/>
          </a:p>
        </p:txBody>
      </p:sp>
      <p:sp>
        <p:nvSpPr>
          <p:cNvPr id="2" name="Title 1"/>
          <p:cNvSpPr>
            <a:spLocks noGrp="1"/>
          </p:cNvSpPr>
          <p:nvPr>
            <p:ph type="title"/>
          </p:nvPr>
        </p:nvSpPr>
        <p:spPr/>
        <p:txBody>
          <a:bodyPr/>
          <a:lstStyle/>
          <a:p>
            <a:r>
              <a:rPr lang="it-IT" smtClean="0"/>
              <a:t>Available Topologies for BCS</a:t>
            </a:r>
            <a:endParaRPr lang="it-IT" dirty="0"/>
          </a:p>
        </p:txBody>
      </p:sp>
    </p:spTree>
    <p:extLst>
      <p:ext uri="{BB962C8B-B14F-4D97-AF65-F5344CB8AC3E}">
        <p14:creationId xmlns:p14="http://schemas.microsoft.com/office/powerpoint/2010/main" val="1074318139"/>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142125"/>
          </a:xfrm>
        </p:spPr>
        <p:txBody>
          <a:bodyPr/>
          <a:lstStyle/>
          <a:p>
            <a:r>
              <a:rPr lang="it-IT" dirty="0" smtClean="0"/>
              <a:t>One-way </a:t>
            </a:r>
            <a:r>
              <a:rPr lang="it-IT" dirty="0" err="1" smtClean="0"/>
              <a:t>inbound</a:t>
            </a:r>
            <a:r>
              <a:rPr lang="it-IT" dirty="0" smtClean="0"/>
              <a:t> or </a:t>
            </a:r>
            <a:r>
              <a:rPr lang="it-IT" dirty="0" err="1" smtClean="0"/>
              <a:t>Two</a:t>
            </a:r>
            <a:r>
              <a:rPr lang="it-IT" dirty="0" smtClean="0"/>
              <a:t>-way</a:t>
            </a:r>
          </a:p>
          <a:p>
            <a:pPr lvl="1"/>
            <a:r>
              <a:rPr lang="en-US" dirty="0" smtClean="0"/>
              <a:t>SharePoint Online users can perform both read and write operations against an on-premises SAP system. You can do this by either using an app for SharePoint that’s installed on a SharePoint Online site collection or by enabling a Duet Enterprise Online feature.</a:t>
            </a:r>
          </a:p>
        </p:txBody>
      </p:sp>
      <p:sp>
        <p:nvSpPr>
          <p:cNvPr id="2" name="Title 1"/>
          <p:cNvSpPr>
            <a:spLocks noGrp="1"/>
          </p:cNvSpPr>
          <p:nvPr>
            <p:ph type="title"/>
          </p:nvPr>
        </p:nvSpPr>
        <p:spPr/>
        <p:txBody>
          <a:bodyPr/>
          <a:lstStyle/>
          <a:p>
            <a:r>
              <a:rPr lang="it-IT" smtClean="0"/>
              <a:t>Available Topologies for SAP Integration</a:t>
            </a:r>
            <a:endParaRPr lang="it-IT" dirty="0"/>
          </a:p>
        </p:txBody>
      </p:sp>
    </p:spTree>
    <p:extLst>
      <p:ext uri="{BB962C8B-B14F-4D97-AF65-F5344CB8AC3E}">
        <p14:creationId xmlns:p14="http://schemas.microsoft.com/office/powerpoint/2010/main" val="7191451"/>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err="1" smtClean="0"/>
              <a:t>Other</a:t>
            </a:r>
            <a:r>
              <a:rPr lang="it-IT" dirty="0" smtClean="0"/>
              <a:t> Services </a:t>
            </a:r>
            <a:endParaRPr lang="it-IT" dirty="0"/>
          </a:p>
        </p:txBody>
      </p:sp>
    </p:spTree>
    <p:extLst>
      <p:ext uri="{BB962C8B-B14F-4D97-AF65-F5344CB8AC3E}">
        <p14:creationId xmlns:p14="http://schemas.microsoft.com/office/powerpoint/2010/main" val="296755096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678204"/>
          </a:xfrm>
        </p:spPr>
        <p:txBody>
          <a:bodyPr/>
          <a:lstStyle/>
          <a:p>
            <a:r>
              <a:rPr lang="it-IT" dirty="0" smtClean="0"/>
              <a:t>Social </a:t>
            </a:r>
            <a:r>
              <a:rPr lang="it-IT" dirty="0" err="1" smtClean="0"/>
              <a:t>capabilities</a:t>
            </a:r>
            <a:r>
              <a:rPr lang="it-IT" dirty="0" smtClean="0"/>
              <a:t> </a:t>
            </a:r>
            <a:r>
              <a:rPr lang="it-IT" dirty="0" err="1" smtClean="0"/>
              <a:t>can’t</a:t>
            </a:r>
            <a:r>
              <a:rPr lang="it-IT" dirty="0" smtClean="0"/>
              <a:t> work </a:t>
            </a:r>
            <a:r>
              <a:rPr lang="it-IT" dirty="0" err="1" smtClean="0"/>
              <a:t>across</a:t>
            </a:r>
            <a:r>
              <a:rPr lang="it-IT" dirty="0" smtClean="0"/>
              <a:t> the </a:t>
            </a:r>
            <a:r>
              <a:rPr lang="it-IT" dirty="0" err="1" smtClean="0"/>
              <a:t>two</a:t>
            </a:r>
            <a:r>
              <a:rPr lang="it-IT" dirty="0" smtClean="0"/>
              <a:t> </a:t>
            </a:r>
            <a:r>
              <a:rPr lang="it-IT" dirty="0" err="1" smtClean="0"/>
              <a:t>worlds</a:t>
            </a:r>
            <a:endParaRPr lang="it-IT" dirty="0" smtClean="0"/>
          </a:p>
          <a:p>
            <a:pPr lvl="1"/>
            <a:r>
              <a:rPr lang="it-IT" dirty="0" smtClean="0"/>
              <a:t>SharePoint 2013 on-</a:t>
            </a:r>
            <a:r>
              <a:rPr lang="it-IT" dirty="0" err="1" smtClean="0"/>
              <a:t>premises</a:t>
            </a:r>
            <a:r>
              <a:rPr lang="it-IT" dirty="0" smtClean="0"/>
              <a:t> and SharePoint Online are social «</a:t>
            </a:r>
            <a:r>
              <a:rPr lang="it-IT" dirty="0" err="1" smtClean="0"/>
              <a:t>disconnected</a:t>
            </a:r>
            <a:r>
              <a:rPr lang="it-IT" dirty="0" smtClean="0"/>
              <a:t>»</a:t>
            </a:r>
          </a:p>
          <a:p>
            <a:pPr lvl="1"/>
            <a:r>
              <a:rPr lang="it-IT" dirty="0" err="1" smtClean="0"/>
              <a:t>Users</a:t>
            </a:r>
            <a:r>
              <a:rPr lang="it-IT" dirty="0" smtClean="0"/>
              <a:t> </a:t>
            </a:r>
            <a:r>
              <a:rPr lang="it-IT" dirty="0" err="1" smtClean="0"/>
              <a:t>cannot</a:t>
            </a:r>
            <a:r>
              <a:rPr lang="it-IT" dirty="0" smtClean="0"/>
              <a:t> </a:t>
            </a:r>
            <a:r>
              <a:rPr lang="it-IT" dirty="0" err="1" smtClean="0"/>
              <a:t>act</a:t>
            </a:r>
            <a:r>
              <a:rPr lang="it-IT" dirty="0" smtClean="0"/>
              <a:t> on </a:t>
            </a:r>
            <a:r>
              <a:rPr lang="it-IT" dirty="0" err="1" smtClean="0"/>
              <a:t>documents</a:t>
            </a:r>
            <a:r>
              <a:rPr lang="it-IT" dirty="0" smtClean="0"/>
              <a:t> in </a:t>
            </a:r>
            <a:r>
              <a:rPr lang="it-IT" dirty="0" err="1" smtClean="0"/>
              <a:t>one</a:t>
            </a:r>
            <a:r>
              <a:rPr lang="it-IT" dirty="0" smtClean="0"/>
              <a:t> world from the </a:t>
            </a:r>
            <a:r>
              <a:rPr lang="it-IT" dirty="0" err="1" smtClean="0"/>
              <a:t>other</a:t>
            </a:r>
            <a:r>
              <a:rPr lang="it-IT" dirty="0" smtClean="0"/>
              <a:t> </a:t>
            </a:r>
            <a:r>
              <a:rPr lang="it-IT" dirty="0" err="1" smtClean="0"/>
              <a:t>one</a:t>
            </a:r>
            <a:endParaRPr lang="it-IT" dirty="0" smtClean="0"/>
          </a:p>
          <a:p>
            <a:r>
              <a:rPr lang="it-IT" dirty="0" err="1" smtClean="0"/>
              <a:t>Yammer</a:t>
            </a:r>
            <a:r>
              <a:rPr lang="it-IT" dirty="0" smtClean="0"/>
              <a:t> </a:t>
            </a:r>
            <a:r>
              <a:rPr lang="it-IT" dirty="0" err="1" smtClean="0"/>
              <a:t>connects</a:t>
            </a:r>
            <a:r>
              <a:rPr lang="it-IT" dirty="0" smtClean="0"/>
              <a:t> </a:t>
            </a:r>
            <a:r>
              <a:rPr lang="it-IT" dirty="0" err="1" smtClean="0"/>
              <a:t>both</a:t>
            </a:r>
            <a:r>
              <a:rPr lang="it-IT" dirty="0"/>
              <a:t> SharePoint on-</a:t>
            </a:r>
            <a:r>
              <a:rPr lang="it-IT" dirty="0" err="1"/>
              <a:t>premises</a:t>
            </a:r>
            <a:r>
              <a:rPr lang="it-IT" dirty="0"/>
              <a:t> and SharePoint Online</a:t>
            </a:r>
            <a:endParaRPr lang="it-IT" dirty="0" smtClean="0"/>
          </a:p>
          <a:p>
            <a:r>
              <a:rPr lang="it-IT" dirty="0" smtClean="0"/>
              <a:t>The Enterprise Social </a:t>
            </a:r>
            <a:r>
              <a:rPr lang="it-IT" dirty="0" err="1" smtClean="0"/>
              <a:t>hybrid</a:t>
            </a:r>
            <a:r>
              <a:rPr lang="it-IT" dirty="0" smtClean="0"/>
              <a:t> </a:t>
            </a:r>
            <a:r>
              <a:rPr lang="it-IT" dirty="0" err="1" smtClean="0"/>
              <a:t>solution</a:t>
            </a:r>
            <a:endParaRPr lang="it-IT" dirty="0" smtClean="0"/>
          </a:p>
          <a:p>
            <a:pPr lvl="1"/>
            <a:r>
              <a:rPr lang="it-IT" dirty="0" smtClean="0"/>
              <a:t>Set </a:t>
            </a:r>
            <a:r>
              <a:rPr lang="it-IT" dirty="0" err="1" smtClean="0"/>
              <a:t>Yammer</a:t>
            </a:r>
            <a:r>
              <a:rPr lang="it-IT" dirty="0" smtClean="0"/>
              <a:t> </a:t>
            </a:r>
            <a:r>
              <a:rPr lang="it-IT" dirty="0" err="1" smtClean="0"/>
              <a:t>as</a:t>
            </a:r>
            <a:r>
              <a:rPr lang="it-IT" dirty="0" smtClean="0"/>
              <a:t> default social network </a:t>
            </a:r>
            <a:r>
              <a:rPr lang="it-IT" dirty="0" err="1" smtClean="0"/>
              <a:t>engine</a:t>
            </a:r>
            <a:endParaRPr lang="it-IT" dirty="0" smtClean="0"/>
          </a:p>
          <a:p>
            <a:pPr lvl="2"/>
            <a:r>
              <a:rPr lang="it-IT" dirty="0" err="1" smtClean="0"/>
              <a:t>Both</a:t>
            </a:r>
            <a:r>
              <a:rPr lang="it-IT" dirty="0" smtClean="0"/>
              <a:t> in Office 365 and in SharePoint 2013 SP1</a:t>
            </a:r>
          </a:p>
          <a:p>
            <a:pPr lvl="1"/>
            <a:r>
              <a:rPr lang="it-IT" dirty="0" smtClean="0"/>
              <a:t>Use the </a:t>
            </a:r>
            <a:r>
              <a:rPr lang="it-IT" dirty="0" err="1" smtClean="0"/>
              <a:t>Yammer</a:t>
            </a:r>
            <a:r>
              <a:rPr lang="it-IT" dirty="0" smtClean="0"/>
              <a:t> </a:t>
            </a:r>
            <a:r>
              <a:rPr lang="it-IT" dirty="0" err="1" smtClean="0"/>
              <a:t>app</a:t>
            </a:r>
            <a:r>
              <a:rPr lang="it-IT" dirty="0" smtClean="0"/>
              <a:t> to </a:t>
            </a:r>
            <a:r>
              <a:rPr lang="it-IT" dirty="0" err="1" smtClean="0"/>
              <a:t>embed</a:t>
            </a:r>
            <a:r>
              <a:rPr lang="it-IT" dirty="0" smtClean="0"/>
              <a:t> </a:t>
            </a:r>
            <a:r>
              <a:rPr lang="it-IT" dirty="0" err="1" smtClean="0"/>
              <a:t>Yammer</a:t>
            </a:r>
            <a:r>
              <a:rPr lang="it-IT" dirty="0" smtClean="0"/>
              <a:t> </a:t>
            </a:r>
            <a:r>
              <a:rPr lang="it-IT" dirty="0" err="1" smtClean="0"/>
              <a:t>feeds</a:t>
            </a:r>
            <a:r>
              <a:rPr lang="it-IT" dirty="0" smtClean="0"/>
              <a:t> </a:t>
            </a:r>
            <a:r>
              <a:rPr lang="it-IT" dirty="0" err="1" smtClean="0"/>
              <a:t>wherever</a:t>
            </a:r>
            <a:r>
              <a:rPr lang="it-IT" dirty="0" smtClean="0"/>
              <a:t> </a:t>
            </a:r>
            <a:r>
              <a:rPr lang="it-IT" dirty="0" err="1" smtClean="0"/>
              <a:t>you</a:t>
            </a:r>
            <a:r>
              <a:rPr lang="it-IT" dirty="0" smtClean="0"/>
              <a:t> </a:t>
            </a:r>
            <a:r>
              <a:rPr lang="it-IT" dirty="0" err="1" smtClean="0"/>
              <a:t>need</a:t>
            </a:r>
            <a:endParaRPr lang="it-IT" dirty="0"/>
          </a:p>
        </p:txBody>
      </p:sp>
      <p:sp>
        <p:nvSpPr>
          <p:cNvPr id="3" name="Title 2"/>
          <p:cNvSpPr>
            <a:spLocks noGrp="1"/>
          </p:cNvSpPr>
          <p:nvPr>
            <p:ph type="title"/>
          </p:nvPr>
        </p:nvSpPr>
        <p:spPr/>
        <p:txBody>
          <a:bodyPr/>
          <a:lstStyle/>
          <a:p>
            <a:r>
              <a:rPr lang="it-IT" dirty="0" smtClean="0"/>
              <a:t>Social </a:t>
            </a:r>
            <a:r>
              <a:rPr lang="it-IT" dirty="0" err="1" smtClean="0"/>
              <a:t>Features</a:t>
            </a:r>
            <a:r>
              <a:rPr lang="it-IT" dirty="0" smtClean="0"/>
              <a:t> and </a:t>
            </a:r>
            <a:r>
              <a:rPr lang="it-IT" dirty="0" err="1" smtClean="0"/>
              <a:t>Capabilities</a:t>
            </a:r>
            <a:endParaRPr lang="it-IT" dirty="0"/>
          </a:p>
        </p:txBody>
      </p:sp>
    </p:spTree>
    <p:extLst>
      <p:ext uri="{BB962C8B-B14F-4D97-AF65-F5344CB8AC3E}">
        <p14:creationId xmlns:p14="http://schemas.microsoft.com/office/powerpoint/2010/main" val="14223470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Yammer for on-premises and the cloud!</a:t>
            </a:r>
            <a:endParaRPr lang="en-US" dirty="0"/>
          </a:p>
        </p:txBody>
      </p:sp>
    </p:spTree>
    <p:extLst>
      <p:ext uri="{BB962C8B-B14F-4D97-AF65-F5344CB8AC3E}">
        <p14:creationId xmlns:p14="http://schemas.microsoft.com/office/powerpoint/2010/main" val="2332266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520964"/>
          </a:xfrm>
        </p:spPr>
        <p:txBody>
          <a:bodyPr/>
          <a:lstStyle/>
          <a:p>
            <a:r>
              <a:rPr lang="it-IT" dirty="0" err="1" smtClean="0"/>
              <a:t>You</a:t>
            </a:r>
            <a:r>
              <a:rPr lang="it-IT" dirty="0" smtClean="0"/>
              <a:t> can </a:t>
            </a:r>
            <a:r>
              <a:rPr lang="it-IT" dirty="0" err="1" smtClean="0"/>
              <a:t>leverage</a:t>
            </a:r>
            <a:r>
              <a:rPr lang="it-IT" dirty="0" smtClean="0"/>
              <a:t> </a:t>
            </a:r>
            <a:r>
              <a:rPr lang="it-IT" dirty="0" err="1" smtClean="0"/>
              <a:t>OneDrive</a:t>
            </a:r>
            <a:r>
              <a:rPr lang="it-IT" dirty="0" smtClean="0"/>
              <a:t> for Business in Office 365</a:t>
            </a:r>
          </a:p>
          <a:p>
            <a:pPr lvl="1"/>
            <a:r>
              <a:rPr lang="it-IT" dirty="0" smtClean="0"/>
              <a:t>From SharePoint 2013 on-</a:t>
            </a:r>
            <a:r>
              <a:rPr lang="it-IT" dirty="0" err="1" smtClean="0"/>
              <a:t>premises</a:t>
            </a:r>
            <a:endParaRPr lang="it-IT" dirty="0" smtClean="0"/>
          </a:p>
          <a:p>
            <a:pPr lvl="1"/>
            <a:r>
              <a:rPr lang="it-IT" dirty="0" err="1"/>
              <a:t>Starting</a:t>
            </a:r>
            <a:r>
              <a:rPr lang="it-IT" dirty="0"/>
              <a:t> from SharePoint 2013 SP1</a:t>
            </a:r>
          </a:p>
          <a:p>
            <a:r>
              <a:rPr lang="it-IT" dirty="0" err="1" smtClean="0"/>
              <a:t>Move</a:t>
            </a:r>
            <a:r>
              <a:rPr lang="it-IT" dirty="0" smtClean="0"/>
              <a:t> the </a:t>
            </a:r>
            <a:r>
              <a:rPr lang="it-IT" dirty="0" err="1" smtClean="0"/>
              <a:t>huge</a:t>
            </a:r>
            <a:r>
              <a:rPr lang="it-IT" dirty="0" smtClean="0"/>
              <a:t> </a:t>
            </a:r>
            <a:r>
              <a:rPr lang="it-IT" dirty="0" err="1" smtClean="0"/>
              <a:t>workload</a:t>
            </a:r>
            <a:r>
              <a:rPr lang="it-IT" dirty="0" smtClean="0"/>
              <a:t> of </a:t>
            </a:r>
            <a:r>
              <a:rPr lang="it-IT" dirty="0" err="1" smtClean="0"/>
              <a:t>users</a:t>
            </a:r>
            <a:r>
              <a:rPr lang="it-IT" dirty="0" smtClean="0"/>
              <a:t>’ personal </a:t>
            </a:r>
            <a:r>
              <a:rPr lang="it-IT" dirty="0" err="1" smtClean="0"/>
              <a:t>documents</a:t>
            </a:r>
            <a:r>
              <a:rPr lang="it-IT" dirty="0" smtClean="0"/>
              <a:t> to the </a:t>
            </a:r>
            <a:r>
              <a:rPr lang="it-IT" dirty="0" err="1" smtClean="0"/>
              <a:t>cloud</a:t>
            </a:r>
            <a:endParaRPr lang="it-IT" dirty="0" smtClean="0"/>
          </a:p>
          <a:p>
            <a:pPr lvl="1"/>
            <a:r>
              <a:rPr lang="it-IT" dirty="0" err="1" smtClean="0"/>
              <a:t>Allow</a:t>
            </a:r>
            <a:r>
              <a:rPr lang="it-IT" dirty="0" smtClean="0"/>
              <a:t> </a:t>
            </a:r>
            <a:r>
              <a:rPr lang="it-IT" dirty="0" err="1" smtClean="0"/>
              <a:t>users</a:t>
            </a:r>
            <a:r>
              <a:rPr lang="it-IT" dirty="0" smtClean="0"/>
              <a:t> to </a:t>
            </a:r>
            <a:r>
              <a:rPr lang="it-IT" dirty="0" err="1" smtClean="0"/>
              <a:t>access</a:t>
            </a:r>
            <a:r>
              <a:rPr lang="it-IT" dirty="0" smtClean="0"/>
              <a:t> </a:t>
            </a:r>
            <a:r>
              <a:rPr lang="it-IT" dirty="0" err="1" smtClean="0"/>
              <a:t>their</a:t>
            </a:r>
            <a:r>
              <a:rPr lang="it-IT" dirty="0" smtClean="0"/>
              <a:t> personal </a:t>
            </a:r>
            <a:r>
              <a:rPr lang="it-IT" dirty="0" err="1" smtClean="0"/>
              <a:t>documents</a:t>
            </a:r>
            <a:r>
              <a:rPr lang="it-IT" dirty="0" smtClean="0"/>
              <a:t> </a:t>
            </a:r>
            <a:r>
              <a:rPr lang="it-IT" dirty="0" err="1" smtClean="0"/>
              <a:t>anywhere</a:t>
            </a:r>
            <a:r>
              <a:rPr lang="it-IT" dirty="0" smtClean="0"/>
              <a:t>, </a:t>
            </a:r>
            <a:r>
              <a:rPr lang="it-IT" dirty="0" err="1" smtClean="0"/>
              <a:t>everywhere</a:t>
            </a:r>
            <a:r>
              <a:rPr lang="it-IT" dirty="0" smtClean="0"/>
              <a:t>, and from </a:t>
            </a:r>
            <a:r>
              <a:rPr lang="it-IT" dirty="0" err="1" smtClean="0"/>
              <a:t>every</a:t>
            </a:r>
            <a:r>
              <a:rPr lang="it-IT" dirty="0" smtClean="0"/>
              <a:t> </a:t>
            </a:r>
            <a:r>
              <a:rPr lang="it-IT" dirty="0" err="1" smtClean="0"/>
              <a:t>device</a:t>
            </a:r>
            <a:r>
              <a:rPr lang="it-IT" dirty="0" smtClean="0"/>
              <a:t> (PC, laptop, </a:t>
            </a:r>
            <a:r>
              <a:rPr lang="it-IT" dirty="0" err="1" smtClean="0"/>
              <a:t>tablet</a:t>
            </a:r>
            <a:r>
              <a:rPr lang="it-IT" dirty="0" smtClean="0"/>
              <a:t>, </a:t>
            </a:r>
            <a:r>
              <a:rPr lang="it-IT" dirty="0" err="1" smtClean="0"/>
              <a:t>smartphone</a:t>
            </a:r>
            <a:r>
              <a:rPr lang="it-IT" dirty="0" smtClean="0"/>
              <a:t>)</a:t>
            </a:r>
            <a:endParaRPr lang="it-IT" dirty="0"/>
          </a:p>
        </p:txBody>
      </p:sp>
      <p:sp>
        <p:nvSpPr>
          <p:cNvPr id="3" name="Title 2"/>
          <p:cNvSpPr>
            <a:spLocks noGrp="1"/>
          </p:cNvSpPr>
          <p:nvPr>
            <p:ph type="title"/>
          </p:nvPr>
        </p:nvSpPr>
        <p:spPr/>
        <p:txBody>
          <a:bodyPr/>
          <a:lstStyle/>
          <a:p>
            <a:r>
              <a:rPr lang="it-IT" dirty="0" err="1" smtClean="0"/>
              <a:t>OneDrive</a:t>
            </a:r>
            <a:r>
              <a:rPr lang="it-IT" dirty="0" smtClean="0"/>
              <a:t> for Business</a:t>
            </a:r>
            <a:endParaRPr lang="it-IT" dirty="0"/>
          </a:p>
        </p:txBody>
      </p:sp>
    </p:spTree>
    <p:extLst>
      <p:ext uri="{BB962C8B-B14F-4D97-AF65-F5344CB8AC3E}">
        <p14:creationId xmlns:p14="http://schemas.microsoft.com/office/powerpoint/2010/main" val="31254169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Understanding Hybrid Scenarios in SharePoint</a:t>
            </a:r>
            <a:endParaRPr lang="it-IT" dirty="0"/>
          </a:p>
        </p:txBody>
      </p:sp>
    </p:spTree>
    <p:extLst>
      <p:ext uri="{BB962C8B-B14F-4D97-AF65-F5344CB8AC3E}">
        <p14:creationId xmlns:p14="http://schemas.microsoft.com/office/powerpoint/2010/main" val="1525522874"/>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OneDrive for Business through Office 365 in action!</a:t>
            </a:r>
            <a:endParaRPr lang="en-US" dirty="0"/>
          </a:p>
        </p:txBody>
      </p:sp>
    </p:spTree>
    <p:extLst>
      <p:ext uri="{BB962C8B-B14F-4D97-AF65-F5344CB8AC3E}">
        <p14:creationId xmlns:p14="http://schemas.microsoft.com/office/powerpoint/2010/main" val="207555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271939"/>
          </a:xfrm>
        </p:spPr>
        <p:txBody>
          <a:bodyPr/>
          <a:lstStyle/>
          <a:p>
            <a:r>
              <a:rPr lang="it-IT" dirty="0" err="1" smtClean="0"/>
              <a:t>Allows</a:t>
            </a:r>
            <a:r>
              <a:rPr lang="it-IT" dirty="0" smtClean="0"/>
              <a:t> </a:t>
            </a:r>
            <a:r>
              <a:rPr lang="it-IT" dirty="0" err="1" smtClean="0"/>
              <a:t>vendors</a:t>
            </a:r>
            <a:r>
              <a:rPr lang="it-IT" dirty="0" smtClean="0"/>
              <a:t>, clients, </a:t>
            </a:r>
            <a:r>
              <a:rPr lang="it-IT" dirty="0" err="1" smtClean="0"/>
              <a:t>customers</a:t>
            </a:r>
            <a:r>
              <a:rPr lang="it-IT" dirty="0" smtClean="0"/>
              <a:t> to </a:t>
            </a:r>
            <a:r>
              <a:rPr lang="it-IT" dirty="0" err="1" smtClean="0"/>
              <a:t>access</a:t>
            </a:r>
            <a:r>
              <a:rPr lang="it-IT" dirty="0" smtClean="0"/>
              <a:t> online </a:t>
            </a:r>
            <a:r>
              <a:rPr lang="it-IT" dirty="0" err="1" smtClean="0"/>
              <a:t>sites</a:t>
            </a:r>
            <a:r>
              <a:rPr lang="it-IT" dirty="0" smtClean="0"/>
              <a:t> and data</a:t>
            </a:r>
            <a:endParaRPr lang="it-IT" dirty="0"/>
          </a:p>
          <a:p>
            <a:pPr lvl="1"/>
            <a:r>
              <a:rPr lang="it-IT" dirty="0" smtClean="0"/>
              <a:t>External </a:t>
            </a:r>
            <a:r>
              <a:rPr lang="it-IT" dirty="0" err="1" smtClean="0"/>
              <a:t>Users</a:t>
            </a:r>
            <a:r>
              <a:rPr lang="it-IT" dirty="0" smtClean="0"/>
              <a:t> are </a:t>
            </a:r>
            <a:r>
              <a:rPr lang="it-IT" dirty="0" err="1" smtClean="0"/>
              <a:t>not-licensed</a:t>
            </a:r>
            <a:r>
              <a:rPr lang="it-IT" dirty="0" smtClean="0"/>
              <a:t> </a:t>
            </a:r>
            <a:r>
              <a:rPr lang="it-IT" dirty="0" err="1" smtClean="0"/>
              <a:t>people</a:t>
            </a:r>
            <a:endParaRPr lang="it-IT" dirty="0" smtClean="0"/>
          </a:p>
          <a:p>
            <a:pPr lvl="1"/>
            <a:r>
              <a:rPr lang="it-IT" dirty="0" err="1" smtClean="0"/>
              <a:t>They</a:t>
            </a:r>
            <a:r>
              <a:rPr lang="it-IT" dirty="0" smtClean="0"/>
              <a:t> </a:t>
            </a:r>
            <a:r>
              <a:rPr lang="it-IT" dirty="0" err="1" smtClean="0"/>
              <a:t>will</a:t>
            </a:r>
            <a:r>
              <a:rPr lang="it-IT" dirty="0" smtClean="0"/>
              <a:t> </a:t>
            </a:r>
            <a:r>
              <a:rPr lang="it-IT" dirty="0" err="1" smtClean="0"/>
              <a:t>need</a:t>
            </a:r>
            <a:r>
              <a:rPr lang="it-IT" dirty="0" smtClean="0"/>
              <a:t> a Microsoft Account or an Office 365 </a:t>
            </a:r>
            <a:r>
              <a:rPr lang="it-IT" dirty="0" err="1" smtClean="0"/>
              <a:t>UserID</a:t>
            </a:r>
            <a:endParaRPr lang="it-IT" dirty="0" smtClean="0"/>
          </a:p>
          <a:p>
            <a:r>
              <a:rPr lang="it-IT" dirty="0" err="1" smtClean="0"/>
              <a:t>Internal</a:t>
            </a:r>
            <a:r>
              <a:rPr lang="it-IT" dirty="0" smtClean="0"/>
              <a:t> </a:t>
            </a:r>
            <a:r>
              <a:rPr lang="it-IT" dirty="0" err="1" smtClean="0"/>
              <a:t>users</a:t>
            </a:r>
            <a:r>
              <a:rPr lang="it-IT" dirty="0" smtClean="0"/>
              <a:t> can share </a:t>
            </a:r>
            <a:r>
              <a:rPr lang="it-IT" dirty="0" err="1" smtClean="0"/>
              <a:t>documents</a:t>
            </a:r>
            <a:r>
              <a:rPr lang="it-IT" dirty="0" smtClean="0"/>
              <a:t> and </a:t>
            </a:r>
            <a:r>
              <a:rPr lang="it-IT" dirty="0" err="1" smtClean="0"/>
              <a:t>sites</a:t>
            </a:r>
            <a:endParaRPr lang="it-IT" dirty="0" smtClean="0"/>
          </a:p>
          <a:p>
            <a:pPr lvl="1"/>
            <a:r>
              <a:rPr lang="it-IT" dirty="0" smtClean="0"/>
              <a:t>Can share </a:t>
            </a:r>
            <a:r>
              <a:rPr lang="it-IT" dirty="0" err="1" smtClean="0"/>
              <a:t>direct</a:t>
            </a:r>
            <a:r>
              <a:rPr lang="it-IT" dirty="0" smtClean="0"/>
              <a:t> guest (</a:t>
            </a:r>
            <a:r>
              <a:rPr lang="it-IT" dirty="0" err="1" smtClean="0"/>
              <a:t>friendly</a:t>
            </a:r>
            <a:r>
              <a:rPr lang="it-IT" dirty="0" smtClean="0"/>
              <a:t> and short) </a:t>
            </a:r>
            <a:r>
              <a:rPr lang="it-IT" dirty="0" err="1" smtClean="0"/>
              <a:t>links</a:t>
            </a:r>
            <a:r>
              <a:rPr lang="it-IT" dirty="0" smtClean="0"/>
              <a:t>, </a:t>
            </a:r>
            <a:r>
              <a:rPr lang="it-IT" dirty="0" err="1" smtClean="0"/>
              <a:t>as</a:t>
            </a:r>
            <a:r>
              <a:rPr lang="it-IT" dirty="0" smtClean="0"/>
              <a:t> </a:t>
            </a:r>
            <a:r>
              <a:rPr lang="it-IT" dirty="0" err="1" smtClean="0"/>
              <a:t>well</a:t>
            </a:r>
            <a:endParaRPr lang="it-IT" dirty="0" smtClean="0"/>
          </a:p>
          <a:p>
            <a:pPr lvl="1"/>
            <a:r>
              <a:rPr lang="it-IT" dirty="0" smtClean="0"/>
              <a:t>For </a:t>
            </a:r>
            <a:r>
              <a:rPr lang="it-IT" dirty="0" err="1" smtClean="0"/>
              <a:t>anonymous</a:t>
            </a:r>
            <a:r>
              <a:rPr lang="it-IT" dirty="0" smtClean="0"/>
              <a:t> </a:t>
            </a:r>
            <a:r>
              <a:rPr lang="it-IT" dirty="0" err="1" smtClean="0"/>
              <a:t>access</a:t>
            </a:r>
            <a:r>
              <a:rPr lang="it-IT" dirty="0" smtClean="0"/>
              <a:t> to </a:t>
            </a:r>
            <a:r>
              <a:rPr lang="it-IT" dirty="0" err="1" smtClean="0"/>
              <a:t>individual</a:t>
            </a:r>
            <a:r>
              <a:rPr lang="it-IT" dirty="0" smtClean="0"/>
              <a:t> </a:t>
            </a:r>
            <a:r>
              <a:rPr lang="it-IT" dirty="0" err="1" smtClean="0"/>
              <a:t>documents</a:t>
            </a:r>
            <a:endParaRPr lang="it-IT" dirty="0" smtClean="0"/>
          </a:p>
          <a:p>
            <a:endParaRPr lang="it-IT" dirty="0" smtClean="0"/>
          </a:p>
        </p:txBody>
      </p:sp>
      <p:sp>
        <p:nvSpPr>
          <p:cNvPr id="3" name="Title 2"/>
          <p:cNvSpPr>
            <a:spLocks noGrp="1"/>
          </p:cNvSpPr>
          <p:nvPr>
            <p:ph type="title"/>
          </p:nvPr>
        </p:nvSpPr>
        <p:spPr/>
        <p:txBody>
          <a:bodyPr/>
          <a:lstStyle/>
          <a:p>
            <a:r>
              <a:rPr lang="it-IT" dirty="0" smtClean="0"/>
              <a:t>SharePoint Online External </a:t>
            </a:r>
            <a:r>
              <a:rPr lang="it-IT" dirty="0" err="1" smtClean="0"/>
              <a:t>Sharing</a:t>
            </a:r>
            <a:endParaRPr lang="it-IT" dirty="0"/>
          </a:p>
        </p:txBody>
      </p:sp>
    </p:spTree>
    <p:extLst>
      <p:ext uri="{BB962C8B-B14F-4D97-AF65-F5344CB8AC3E}">
        <p14:creationId xmlns:p14="http://schemas.microsoft.com/office/powerpoint/2010/main" val="8050470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228302"/>
          </a:xfrm>
        </p:spPr>
        <p:txBody>
          <a:bodyPr/>
          <a:lstStyle/>
          <a:p>
            <a:r>
              <a:rPr lang="it-IT" dirty="0" smtClean="0"/>
              <a:t>Use on-</a:t>
            </a:r>
            <a:r>
              <a:rPr lang="it-IT" dirty="0" err="1" smtClean="0"/>
              <a:t>premises</a:t>
            </a:r>
            <a:r>
              <a:rPr lang="it-IT" dirty="0" smtClean="0"/>
              <a:t> </a:t>
            </a:r>
            <a:r>
              <a:rPr lang="it-IT" dirty="0" err="1" smtClean="0"/>
              <a:t>records</a:t>
            </a:r>
            <a:r>
              <a:rPr lang="it-IT" dirty="0" smtClean="0"/>
              <a:t> </a:t>
            </a:r>
            <a:r>
              <a:rPr lang="it-IT" dirty="0" err="1" smtClean="0"/>
              <a:t>archive</a:t>
            </a:r>
            <a:endParaRPr lang="it-IT" dirty="0" smtClean="0"/>
          </a:p>
          <a:p>
            <a:pPr lvl="1"/>
            <a:r>
              <a:rPr lang="it-IT" dirty="0" smtClean="0"/>
              <a:t>For </a:t>
            </a:r>
            <a:r>
              <a:rPr lang="it-IT" dirty="0" err="1" smtClean="0"/>
              <a:t>records</a:t>
            </a:r>
            <a:r>
              <a:rPr lang="it-IT" dirty="0" smtClean="0"/>
              <a:t> </a:t>
            </a:r>
            <a:r>
              <a:rPr lang="it-IT" dirty="0" err="1" smtClean="0"/>
              <a:t>coming</a:t>
            </a:r>
            <a:r>
              <a:rPr lang="it-IT" dirty="0" smtClean="0"/>
              <a:t> from SharePoint on-</a:t>
            </a:r>
            <a:r>
              <a:rPr lang="it-IT" dirty="0" err="1" smtClean="0"/>
              <a:t>premises</a:t>
            </a:r>
            <a:r>
              <a:rPr lang="it-IT" dirty="0" smtClean="0"/>
              <a:t> or SharePoint Online</a:t>
            </a:r>
          </a:p>
          <a:p>
            <a:r>
              <a:rPr lang="it-IT" dirty="0" err="1" smtClean="0"/>
              <a:t>Configure</a:t>
            </a:r>
            <a:r>
              <a:rPr lang="it-IT" dirty="0" smtClean="0"/>
              <a:t> «</a:t>
            </a:r>
            <a:r>
              <a:rPr lang="it-IT" dirty="0" err="1" smtClean="0"/>
              <a:t>send</a:t>
            </a:r>
            <a:r>
              <a:rPr lang="it-IT" dirty="0" smtClean="0"/>
              <a:t> to» connection in SharePoint Online</a:t>
            </a:r>
          </a:p>
          <a:p>
            <a:pPr lvl="1"/>
            <a:r>
              <a:rPr lang="it-IT" dirty="0" smtClean="0"/>
              <a:t>To </a:t>
            </a:r>
            <a:r>
              <a:rPr lang="it-IT" dirty="0" err="1" smtClean="0"/>
              <a:t>send</a:t>
            </a:r>
            <a:r>
              <a:rPr lang="it-IT" dirty="0" smtClean="0"/>
              <a:t> </a:t>
            </a:r>
            <a:r>
              <a:rPr lang="it-IT" dirty="0" err="1" smtClean="0"/>
              <a:t>records</a:t>
            </a:r>
            <a:r>
              <a:rPr lang="it-IT" dirty="0" smtClean="0"/>
              <a:t> to the on-</a:t>
            </a:r>
            <a:r>
              <a:rPr lang="it-IT" dirty="0" err="1" smtClean="0"/>
              <a:t>premises</a:t>
            </a:r>
            <a:r>
              <a:rPr lang="it-IT" dirty="0" smtClean="0"/>
              <a:t> </a:t>
            </a:r>
            <a:r>
              <a:rPr lang="it-IT" dirty="0" err="1" smtClean="0"/>
              <a:t>archive</a:t>
            </a:r>
            <a:endParaRPr lang="it-IT" dirty="0"/>
          </a:p>
        </p:txBody>
      </p:sp>
      <p:sp>
        <p:nvSpPr>
          <p:cNvPr id="3" name="Title 2"/>
          <p:cNvSpPr>
            <a:spLocks noGrp="1"/>
          </p:cNvSpPr>
          <p:nvPr>
            <p:ph type="title"/>
          </p:nvPr>
        </p:nvSpPr>
        <p:spPr/>
        <p:txBody>
          <a:bodyPr/>
          <a:lstStyle/>
          <a:p>
            <a:r>
              <a:rPr lang="it-IT" dirty="0" err="1" smtClean="0"/>
              <a:t>Records</a:t>
            </a:r>
            <a:r>
              <a:rPr lang="it-IT" dirty="0" smtClean="0"/>
              <a:t> Management</a:t>
            </a:r>
            <a:endParaRPr lang="it-IT" dirty="0"/>
          </a:p>
        </p:txBody>
      </p:sp>
    </p:spTree>
    <p:extLst>
      <p:ext uri="{BB962C8B-B14F-4D97-AF65-F5344CB8AC3E}">
        <p14:creationId xmlns:p14="http://schemas.microsoft.com/office/powerpoint/2010/main" val="129369289"/>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665893"/>
          </a:xfrm>
        </p:spPr>
        <p:txBody>
          <a:bodyPr/>
          <a:lstStyle/>
          <a:p>
            <a:r>
              <a:rPr lang="en-US" dirty="0" smtClean="0"/>
              <a:t>Office 365 and SharePoint 2013 can work together</a:t>
            </a:r>
          </a:p>
          <a:p>
            <a:r>
              <a:rPr lang="en-US" dirty="0" smtClean="0"/>
              <a:t>Hybrid Search</a:t>
            </a:r>
          </a:p>
          <a:p>
            <a:pPr lvl="1"/>
            <a:r>
              <a:rPr lang="en-US" dirty="0" smtClean="0"/>
              <a:t>One-Way Outbound</a:t>
            </a:r>
          </a:p>
          <a:p>
            <a:pPr lvl="1"/>
            <a:r>
              <a:rPr lang="en-US" dirty="0" smtClean="0"/>
              <a:t>One-Way Inbound</a:t>
            </a:r>
          </a:p>
          <a:p>
            <a:pPr lvl="1"/>
            <a:r>
              <a:rPr lang="en-US" dirty="0" smtClean="0"/>
              <a:t>Two-Way</a:t>
            </a:r>
          </a:p>
          <a:p>
            <a:r>
              <a:rPr lang="en-US" dirty="0" smtClean="0"/>
              <a:t>Hybrid BCS</a:t>
            </a:r>
          </a:p>
          <a:p>
            <a:r>
              <a:rPr lang="en-US" dirty="0" smtClean="0"/>
              <a:t>Hybrid SAP Integration</a:t>
            </a:r>
          </a:p>
          <a:p>
            <a:r>
              <a:rPr lang="en-US" dirty="0" smtClean="0"/>
              <a:t>Other Hybrid Services</a:t>
            </a:r>
            <a:endParaRPr lang="it-IT" dirty="0"/>
          </a:p>
        </p:txBody>
      </p:sp>
      <p:sp>
        <p:nvSpPr>
          <p:cNvPr id="3" name="Title 2"/>
          <p:cNvSpPr>
            <a:spLocks noGrp="1"/>
          </p:cNvSpPr>
          <p:nvPr>
            <p:ph type="title"/>
          </p:nvPr>
        </p:nvSpPr>
        <p:spPr/>
        <p:txBody>
          <a:bodyPr/>
          <a:lstStyle/>
          <a:p>
            <a:r>
              <a:rPr lang="en-US" dirty="0" smtClean="0"/>
              <a:t>Summary</a:t>
            </a:r>
            <a:endParaRPr lang="it-IT" dirty="0"/>
          </a:p>
        </p:txBody>
      </p:sp>
    </p:spTree>
    <p:extLst>
      <p:ext uri="{BB962C8B-B14F-4D97-AF65-F5344CB8AC3E}">
        <p14:creationId xmlns:p14="http://schemas.microsoft.com/office/powerpoint/2010/main" val="3825364016"/>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683264"/>
          </a:xfrm>
        </p:spPr>
        <p:txBody>
          <a:bodyPr/>
          <a:lstStyle/>
          <a:p>
            <a:pPr lvl="0">
              <a:spcBef>
                <a:spcPts val="2400"/>
              </a:spcBef>
            </a:pPr>
            <a:r>
              <a:rPr lang="en-US" sz="3600" b="1" dirty="0"/>
              <a:t>OFC-B317 Office 365 Exchange Hybrid Deployment </a:t>
            </a:r>
            <a:endParaRPr lang="en-US" sz="3800" dirty="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Related content</a:t>
            </a:r>
            <a:endParaRPr lang="en-US" dirty="0"/>
          </a:p>
        </p:txBody>
      </p:sp>
      <p:sp>
        <p:nvSpPr>
          <p:cNvPr id="10" name="Text Placeholder 7"/>
          <p:cNvSpPr txBox="1">
            <a:spLocks/>
          </p:cNvSpPr>
          <p:nvPr/>
        </p:nvSpPr>
        <p:spPr>
          <a:xfrm>
            <a:off x="267028" y="2232555"/>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smtClean="0">
                <a:gradFill>
                  <a:gsLst>
                    <a:gs pos="1250">
                      <a:srgbClr val="FFFFFF"/>
                    </a:gs>
                    <a:gs pos="100000">
                      <a:srgbClr val="FFFFFF"/>
                    </a:gs>
                  </a:gsLst>
                  <a:lin ang="5400000" scaled="0"/>
                </a:gradFill>
              </a:rPr>
              <a:t>No labs</a:t>
            </a:r>
            <a:endParaRPr lang="en-US" sz="3800" dirty="0">
              <a:gradFill>
                <a:gsLst>
                  <a:gs pos="1250">
                    <a:srgbClr val="FFFFFF"/>
                  </a:gs>
                  <a:gs pos="100000">
                    <a:srgbClr val="FFFFFF"/>
                  </a:gs>
                </a:gsLst>
                <a:lin ang="5400000" scaled="0"/>
              </a:gradFill>
            </a:endParaRPr>
          </a:p>
        </p:txBody>
      </p:sp>
      <p:sp>
        <p:nvSpPr>
          <p:cNvPr id="11" name="Text Placeholder 7"/>
          <p:cNvSpPr txBox="1">
            <a:spLocks/>
          </p:cNvSpPr>
          <p:nvPr/>
        </p:nvSpPr>
        <p:spPr>
          <a:xfrm>
            <a:off x="267028" y="3252260"/>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smtClean="0">
                <a:gradFill>
                  <a:gsLst>
                    <a:gs pos="1250">
                      <a:srgbClr val="FFFFFF"/>
                    </a:gs>
                    <a:gs pos="100000">
                      <a:srgbClr val="FFFFFF"/>
                    </a:gs>
                  </a:gsLst>
                  <a:lin ang="5400000" scaled="0"/>
                </a:gradFill>
              </a:rPr>
              <a:t>Microsoft Solutions Experience Location (MSE)</a:t>
            </a:r>
            <a:endParaRPr lang="en-US" sz="3800" dirty="0">
              <a:gradFill>
                <a:gsLst>
                  <a:gs pos="1250">
                    <a:srgbClr val="FFFFFF"/>
                  </a:gs>
                  <a:gs pos="100000">
                    <a:srgbClr val="FFFFFF"/>
                  </a:gs>
                </a:gsLst>
                <a:lin ang="5400000" scaled="0"/>
              </a:gradFill>
            </a:endParaRPr>
          </a:p>
        </p:txBody>
      </p:sp>
      <p:sp>
        <p:nvSpPr>
          <p:cNvPr id="13" name="Text Placeholder 7"/>
          <p:cNvSpPr txBox="1">
            <a:spLocks/>
          </p:cNvSpPr>
          <p:nvPr/>
        </p:nvSpPr>
        <p:spPr>
          <a:xfrm>
            <a:off x="274639" y="4366938"/>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a:gradFill>
                  <a:gsLst>
                    <a:gs pos="1250">
                      <a:srgbClr val="FFFFFF"/>
                    </a:gs>
                    <a:gs pos="100000">
                      <a:srgbClr val="FFFFFF"/>
                    </a:gs>
                  </a:gsLst>
                  <a:lin ang="5400000" scaled="0"/>
                </a:gradFill>
              </a:rPr>
              <a:t>Find Me Later At. . </a:t>
            </a:r>
            <a:r>
              <a:rPr lang="en-US" sz="3800" dirty="0" smtClean="0">
                <a:gradFill>
                  <a:gsLst>
                    <a:gs pos="1250">
                      <a:srgbClr val="FFFFFF"/>
                    </a:gs>
                    <a:gs pos="100000">
                      <a:srgbClr val="FFFFFF"/>
                    </a:gs>
                  </a:gsLst>
                  <a:lin ang="5400000" scaled="0"/>
                </a:gradFill>
              </a:rPr>
              <a:t>. Office 365 Booth </a:t>
            </a:r>
            <a:endParaRPr lang="en-US" sz="38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157419709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p:stCondLst>
                                    <p:cond delay="250"/>
                                  </p:stCondLst>
                                  <p:childTnLst>
                                    <p:animMotion origin="layout" path="M -0.02413 -6.8089E-8 L 2.26704E-6 -6.8089E-8 " pathEditMode="relative" rAng="0" ptsTypes="AA">
                                      <p:cBhvr>
                                        <p:cTn id="14" dur="500" fill="hold"/>
                                        <p:tgtEl>
                                          <p:spTgt spid="10"/>
                                        </p:tgtEl>
                                        <p:attrNameLst>
                                          <p:attrName>ppt_x</p:attrName>
                                          <p:attrName>ppt_y</p:attrName>
                                        </p:attrNameLst>
                                      </p:cBhvr>
                                      <p:rCtr x="1200" y="0"/>
                                    </p:animMotion>
                                  </p:childTnLst>
                                </p:cTn>
                              </p:par>
                              <p:par>
                                <p:cTn id="15" presetID="10" presetClass="entr" presetSubtype="0"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63" presetClass="path" presetSubtype="0" decel="100000" fill="hold" grpId="1" nodeType="withEffect">
                                  <p:stCondLst>
                                    <p:cond delay="500"/>
                                  </p:stCondLst>
                                  <p:childTnLst>
                                    <p:animMotion origin="layout" path="M -0.02413 2.57376E-6 L 2.26704E-6 2.57376E-6 " pathEditMode="relative" rAng="0" ptsTypes="AA">
                                      <p:cBhvr>
                                        <p:cTn id="19" dur="500" fill="hold"/>
                                        <p:tgtEl>
                                          <p:spTgt spid="11"/>
                                        </p:tgtEl>
                                        <p:attrNameLst>
                                          <p:attrName>ppt_x</p:attrName>
                                          <p:attrName>ppt_y</p:attrName>
                                        </p:attrNameLst>
                                      </p:cBhvr>
                                      <p:rCtr x="1200" y="0"/>
                                    </p:animMotion>
                                  </p:childTnLst>
                                </p:cTn>
                              </p:par>
                              <p:par>
                                <p:cTn id="20" presetID="10" presetClass="entr" presetSubtype="0" fill="hold" grpId="0" nodeType="withEffect">
                                  <p:stCondLst>
                                    <p:cond delay="10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63" presetClass="path" presetSubtype="0" decel="100000" fill="hold" grpId="1" nodeType="withEffect">
                                  <p:stCondLst>
                                    <p:cond delay="1000"/>
                                  </p:stCondLst>
                                  <p:childTnLst>
                                    <p:animMotion origin="layout" path="M -0.02413 1.78393E-6 L 2.26704E-6 1.78393E-6 " pathEditMode="relative" rAng="0" ptsTypes="AA">
                                      <p:cBhvr>
                                        <p:cTn id="24" dur="500" fill="hold"/>
                                        <p:tgtEl>
                                          <p:spTgt spid="1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1" grpId="1"/>
      <p:bldP spid="13" grpId="0"/>
      <p:bldP spid="13"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4"/>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chemeClr val="bg1"/>
                      </a:gs>
                      <a:gs pos="100000">
                        <a:schemeClr val="bg1"/>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hlinkClick r:id="rId5"/>
                </a:rPr>
                <a:t>http://channel9.msdn.com/Events/TechEd</a:t>
              </a:r>
              <a:endParaRPr lang="en-US" dirty="0"/>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grpSp>
        <p:nvGrpSpPr>
          <p:cNvPr id="3" name="Group 2"/>
          <p:cNvGrpSpPr/>
          <p:nvPr/>
        </p:nvGrpSpPr>
        <p:grpSpPr>
          <a:xfrm>
            <a:off x="5987589" y="3946350"/>
            <a:ext cx="5491447" cy="2734059"/>
            <a:chOff x="5987589" y="3946350"/>
            <a:chExt cx="5491447" cy="2734059"/>
          </a:xfrm>
        </p:grpSpPr>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7"/>
                  </a:rPr>
                  <a:t>http</a:t>
                </a:r>
                <a:r>
                  <a:rPr lang="en-US" dirty="0" smtClean="0">
                    <a:solidFill>
                      <a:srgbClr val="FFFFFF"/>
                    </a:solidFill>
                    <a:hlinkClick r:id="rId7"/>
                  </a:rPr>
                  <a:t>://developer.microsoft.com </a:t>
                </a:r>
                <a:endParaRPr lang="en-US" dirty="0">
                  <a:solidFill>
                    <a:srgbClr val="FFFFFF"/>
                  </a:solidFill>
                </a:endParaRPr>
              </a:p>
            </p:txBody>
          </p:sp>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5931400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cxnSp>
        <p:nvCxnSpPr>
          <p:cNvPr id="48" name="Straight Connector 47"/>
          <p:cNvCxnSpPr/>
          <p:nvPr/>
        </p:nvCxnSpPr>
        <p:spPr>
          <a:xfrm flipH="1" flipV="1">
            <a:off x="2498808" y="2931211"/>
            <a:ext cx="6290452" cy="1259217"/>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9052736" y="1376517"/>
            <a:ext cx="404503" cy="2613310"/>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2498808" y="1151799"/>
            <a:ext cx="5427602" cy="1462522"/>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Freeform 13"/>
          <p:cNvSpPr>
            <a:spLocks/>
          </p:cNvSpPr>
          <p:nvPr/>
        </p:nvSpPr>
        <p:spPr bwMode="auto">
          <a:xfrm>
            <a:off x="8980045" y="4114912"/>
            <a:ext cx="852030" cy="455438"/>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43" name="Freeform 13"/>
          <p:cNvSpPr>
            <a:spLocks/>
          </p:cNvSpPr>
          <p:nvPr/>
        </p:nvSpPr>
        <p:spPr bwMode="auto">
          <a:xfrm flipH="1">
            <a:off x="8072274" y="641941"/>
            <a:ext cx="1202830" cy="642952"/>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39" name="Freeform 13"/>
          <p:cNvSpPr>
            <a:spLocks/>
          </p:cNvSpPr>
          <p:nvPr/>
        </p:nvSpPr>
        <p:spPr bwMode="auto">
          <a:xfrm>
            <a:off x="675862" y="2226819"/>
            <a:ext cx="1726371" cy="922801"/>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5" name="Picture 14"/>
          <p:cNvPicPr>
            <a:picLocks noChangeAspect="1"/>
          </p:cNvPicPr>
          <p:nvPr/>
        </p:nvPicPr>
        <p:blipFill>
          <a:blip r:embed="rId2"/>
          <a:stretch>
            <a:fillRect/>
          </a:stretch>
        </p:blipFill>
        <p:spPr>
          <a:xfrm>
            <a:off x="9595347" y="659843"/>
            <a:ext cx="1365835" cy="1476578"/>
          </a:xfrm>
          <a:prstGeom prst="rect">
            <a:avLst/>
          </a:prstGeom>
        </p:spPr>
      </p:pic>
      <p:pic>
        <p:nvPicPr>
          <p:cNvPr id="16" name="Picture 15"/>
          <p:cNvPicPr>
            <a:picLocks noChangeAspect="1"/>
          </p:cNvPicPr>
          <p:nvPr/>
        </p:nvPicPr>
        <p:blipFill>
          <a:blip r:embed="rId3"/>
          <a:stretch>
            <a:fillRect/>
          </a:stretch>
        </p:blipFill>
        <p:spPr>
          <a:xfrm>
            <a:off x="467809" y="1151798"/>
            <a:ext cx="876569" cy="900260"/>
          </a:xfrm>
          <a:prstGeom prst="rect">
            <a:avLst/>
          </a:prstGeom>
        </p:spPr>
      </p:pic>
      <p:pic>
        <p:nvPicPr>
          <p:cNvPr id="17" name="Picture 16"/>
          <p:cNvPicPr>
            <a:picLocks noChangeAspect="1"/>
          </p:cNvPicPr>
          <p:nvPr/>
        </p:nvPicPr>
        <p:blipFill>
          <a:blip r:embed="rId4"/>
          <a:stretch>
            <a:fillRect/>
          </a:stretch>
        </p:blipFill>
        <p:spPr>
          <a:xfrm>
            <a:off x="478131" y="3313846"/>
            <a:ext cx="1565514" cy="1628981"/>
          </a:xfrm>
          <a:prstGeom prst="rect">
            <a:avLst/>
          </a:prstGeom>
        </p:spPr>
      </p:pic>
      <p:pic>
        <p:nvPicPr>
          <p:cNvPr id="18" name="Picture 17"/>
          <p:cNvPicPr>
            <a:picLocks noChangeAspect="1"/>
          </p:cNvPicPr>
          <p:nvPr/>
        </p:nvPicPr>
        <p:blipFill>
          <a:blip r:embed="rId5"/>
          <a:stretch>
            <a:fillRect/>
          </a:stretch>
        </p:blipFill>
        <p:spPr>
          <a:xfrm>
            <a:off x="2353326" y="482564"/>
            <a:ext cx="1394517" cy="1492722"/>
          </a:xfrm>
          <a:prstGeom prst="rect">
            <a:avLst/>
          </a:prstGeom>
        </p:spPr>
      </p:pic>
      <p:pic>
        <p:nvPicPr>
          <p:cNvPr id="19" name="Picture 18"/>
          <p:cNvPicPr>
            <a:picLocks noChangeAspect="1"/>
          </p:cNvPicPr>
          <p:nvPr/>
        </p:nvPicPr>
        <p:blipFill>
          <a:blip r:embed="rId6"/>
          <a:stretch>
            <a:fillRect/>
          </a:stretch>
        </p:blipFill>
        <p:spPr>
          <a:xfrm>
            <a:off x="10474803" y="3248892"/>
            <a:ext cx="1552355" cy="1661676"/>
          </a:xfrm>
          <a:prstGeom prst="rect">
            <a:avLst/>
          </a:prstGeom>
        </p:spPr>
      </p:pic>
      <p:grpSp>
        <p:nvGrpSpPr>
          <p:cNvPr id="34" name="Group 33"/>
          <p:cNvGrpSpPr/>
          <p:nvPr/>
        </p:nvGrpSpPr>
        <p:grpSpPr>
          <a:xfrm>
            <a:off x="3299479" y="1030394"/>
            <a:ext cx="5837519" cy="3120341"/>
            <a:chOff x="2536609" y="1772242"/>
            <a:chExt cx="5723577" cy="3059436"/>
          </a:xfrm>
        </p:grpSpPr>
        <p:sp>
          <p:nvSpPr>
            <p:cNvPr id="32" name="Freeform 13"/>
            <p:cNvSpPr>
              <a:spLocks/>
            </p:cNvSpPr>
            <p:nvPr/>
          </p:nvSpPr>
          <p:spPr bwMode="auto">
            <a:xfrm>
              <a:off x="2536609" y="1772242"/>
              <a:ext cx="5723577" cy="3059436"/>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25" name="Freeform 5"/>
            <p:cNvSpPr>
              <a:spLocks noEditPoints="1"/>
            </p:cNvSpPr>
            <p:nvPr/>
          </p:nvSpPr>
          <p:spPr bwMode="auto">
            <a:xfrm>
              <a:off x="3795830" y="3019183"/>
              <a:ext cx="3509939" cy="777218"/>
            </a:xfrm>
            <a:custGeom>
              <a:avLst/>
              <a:gdLst>
                <a:gd name="T0" fmla="*/ 200 w 1905"/>
                <a:gd name="T1" fmla="*/ 10 h 419"/>
                <a:gd name="T2" fmla="*/ 350 w 1905"/>
                <a:gd name="T3" fmla="*/ 39 h 419"/>
                <a:gd name="T4" fmla="*/ 12 w 1905"/>
                <a:gd name="T5" fmla="*/ 341 h 419"/>
                <a:gd name="T6" fmla="*/ 117 w 1905"/>
                <a:gd name="T7" fmla="*/ 352 h 419"/>
                <a:gd name="T8" fmla="*/ 225 w 1905"/>
                <a:gd name="T9" fmla="*/ 68 h 419"/>
                <a:gd name="T10" fmla="*/ 77 w 1905"/>
                <a:gd name="T11" fmla="*/ 304 h 419"/>
                <a:gd name="T12" fmla="*/ 939 w 1905"/>
                <a:gd name="T13" fmla="*/ 71 h 419"/>
                <a:gd name="T14" fmla="*/ 860 w 1905"/>
                <a:gd name="T15" fmla="*/ 154 h 419"/>
                <a:gd name="T16" fmla="*/ 794 w 1905"/>
                <a:gd name="T17" fmla="*/ 108 h 419"/>
                <a:gd name="T18" fmla="*/ 838 w 1905"/>
                <a:gd name="T19" fmla="*/ 69 h 419"/>
                <a:gd name="T20" fmla="*/ 760 w 1905"/>
                <a:gd name="T21" fmla="*/ 156 h 419"/>
                <a:gd name="T22" fmla="*/ 758 w 1905"/>
                <a:gd name="T23" fmla="*/ 181 h 419"/>
                <a:gd name="T24" fmla="*/ 791 w 1905"/>
                <a:gd name="T25" fmla="*/ 333 h 419"/>
                <a:gd name="T26" fmla="*/ 860 w 1905"/>
                <a:gd name="T27" fmla="*/ 333 h 419"/>
                <a:gd name="T28" fmla="*/ 892 w 1905"/>
                <a:gd name="T29" fmla="*/ 181 h 419"/>
                <a:gd name="T30" fmla="*/ 892 w 1905"/>
                <a:gd name="T31" fmla="*/ 156 h 419"/>
                <a:gd name="T32" fmla="*/ 938 w 1905"/>
                <a:gd name="T33" fmla="*/ 95 h 419"/>
                <a:gd name="T34" fmla="*/ 681 w 1905"/>
                <a:gd name="T35" fmla="*/ 115 h 419"/>
                <a:gd name="T36" fmla="*/ 544 w 1905"/>
                <a:gd name="T37" fmla="*/ 91 h 419"/>
                <a:gd name="T38" fmla="*/ 477 w 1905"/>
                <a:gd name="T39" fmla="*/ 234 h 419"/>
                <a:gd name="T40" fmla="*/ 609 w 1905"/>
                <a:gd name="T41" fmla="*/ 339 h 419"/>
                <a:gd name="T42" fmla="*/ 713 w 1905"/>
                <a:gd name="T43" fmla="*/ 215 h 419"/>
                <a:gd name="T44" fmla="*/ 588 w 1905"/>
                <a:gd name="T45" fmla="*/ 107 h 419"/>
                <a:gd name="T46" fmla="*/ 682 w 1905"/>
                <a:gd name="T47" fmla="*/ 216 h 419"/>
                <a:gd name="T48" fmla="*/ 537 w 1905"/>
                <a:gd name="T49" fmla="*/ 292 h 419"/>
                <a:gd name="T50" fmla="*/ 526 w 1905"/>
                <a:gd name="T51" fmla="*/ 142 h 419"/>
                <a:gd name="T52" fmla="*/ 1599 w 1905"/>
                <a:gd name="T53" fmla="*/ 126 h 419"/>
                <a:gd name="T54" fmla="*/ 1667 w 1905"/>
                <a:gd name="T55" fmla="*/ 339 h 419"/>
                <a:gd name="T56" fmla="*/ 1637 w 1905"/>
                <a:gd name="T57" fmla="*/ 183 h 419"/>
                <a:gd name="T58" fmla="*/ 1628 w 1905"/>
                <a:gd name="T59" fmla="*/ 131 h 419"/>
                <a:gd name="T60" fmla="*/ 1634 w 1905"/>
                <a:gd name="T61" fmla="*/ 208 h 419"/>
                <a:gd name="T62" fmla="*/ 1636 w 1905"/>
                <a:gd name="T63" fmla="*/ 310 h 419"/>
                <a:gd name="T64" fmla="*/ 1248 w 1905"/>
                <a:gd name="T65" fmla="*/ 314 h 419"/>
                <a:gd name="T66" fmla="*/ 1327 w 1905"/>
                <a:gd name="T67" fmla="*/ 251 h 419"/>
                <a:gd name="T68" fmla="*/ 1181 w 1905"/>
                <a:gd name="T69" fmla="*/ 200 h 419"/>
                <a:gd name="T70" fmla="*/ 1313 w 1905"/>
                <a:gd name="T71" fmla="*/ 324 h 419"/>
                <a:gd name="T72" fmla="*/ 1203 w 1905"/>
                <a:gd name="T73" fmla="*/ 229 h 419"/>
                <a:gd name="T74" fmla="*/ 1298 w 1905"/>
                <a:gd name="T75" fmla="*/ 227 h 419"/>
                <a:gd name="T76" fmla="*/ 1769 w 1905"/>
                <a:gd name="T77" fmla="*/ 333 h 419"/>
                <a:gd name="T78" fmla="*/ 1879 w 1905"/>
                <a:gd name="T79" fmla="*/ 201 h 419"/>
                <a:gd name="T80" fmla="*/ 1801 w 1905"/>
                <a:gd name="T81" fmla="*/ 113 h 419"/>
                <a:gd name="T82" fmla="*/ 1889 w 1905"/>
                <a:gd name="T83" fmla="*/ 84 h 419"/>
                <a:gd name="T84" fmla="*/ 1769 w 1905"/>
                <a:gd name="T85" fmla="*/ 210 h 419"/>
                <a:gd name="T86" fmla="*/ 1833 w 1905"/>
                <a:gd name="T87" fmla="*/ 313 h 419"/>
                <a:gd name="T88" fmla="*/ 1477 w 1905"/>
                <a:gd name="T89" fmla="*/ 106 h 419"/>
                <a:gd name="T90" fmla="*/ 1427 w 1905"/>
                <a:gd name="T91" fmla="*/ 193 h 419"/>
                <a:gd name="T92" fmla="*/ 1485 w 1905"/>
                <a:gd name="T93" fmla="*/ 224 h 419"/>
                <a:gd name="T94" fmla="*/ 1400 w 1905"/>
                <a:gd name="T95" fmla="*/ 295 h 419"/>
                <a:gd name="T96" fmla="*/ 1494 w 1905"/>
                <a:gd name="T97" fmla="*/ 334 h 419"/>
                <a:gd name="T98" fmla="*/ 1486 w 1905"/>
                <a:gd name="T99" fmla="*/ 204 h 419"/>
                <a:gd name="T100" fmla="*/ 1462 w 1905"/>
                <a:gd name="T101" fmla="*/ 80 h 419"/>
                <a:gd name="T102" fmla="*/ 1413 w 1905"/>
                <a:gd name="T103" fmla="*/ 120 h 419"/>
                <a:gd name="T104" fmla="*/ 1083 w 1905"/>
                <a:gd name="T105" fmla="*/ 182 h 419"/>
                <a:gd name="T106" fmla="*/ 1139 w 1905"/>
                <a:gd name="T107" fmla="*/ 156 h 419"/>
                <a:gd name="T108" fmla="*/ 1120 w 1905"/>
                <a:gd name="T109" fmla="*/ 338 h 419"/>
                <a:gd name="T110" fmla="*/ 987 w 1905"/>
                <a:gd name="T111" fmla="*/ 159 h 419"/>
                <a:gd name="T112" fmla="*/ 958 w 1905"/>
                <a:gd name="T113" fmla="*/ 164 h 419"/>
                <a:gd name="T114" fmla="*/ 987 w 1905"/>
                <a:gd name="T115" fmla="*/ 246 h 419"/>
                <a:gd name="T116" fmla="*/ 954 w 1905"/>
                <a:gd name="T117" fmla="*/ 92 h 419"/>
                <a:gd name="T118" fmla="*/ 2 w 1905"/>
                <a:gd name="T119" fmla="*/ 33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5" h="419">
                  <a:moveTo>
                    <a:pt x="1" y="336"/>
                  </a:moveTo>
                  <a:cubicBezTo>
                    <a:pt x="1" y="336"/>
                    <a:pt x="1" y="336"/>
                    <a:pt x="0" y="336"/>
                  </a:cubicBezTo>
                  <a:cubicBezTo>
                    <a:pt x="0" y="252"/>
                    <a:pt x="0" y="168"/>
                    <a:pt x="0" y="85"/>
                  </a:cubicBezTo>
                  <a:cubicBezTo>
                    <a:pt x="1" y="84"/>
                    <a:pt x="2" y="84"/>
                    <a:pt x="3" y="84"/>
                  </a:cubicBezTo>
                  <a:cubicBezTo>
                    <a:pt x="69" y="59"/>
                    <a:pt x="135" y="34"/>
                    <a:pt x="200" y="10"/>
                  </a:cubicBezTo>
                  <a:cubicBezTo>
                    <a:pt x="208" y="7"/>
                    <a:pt x="216" y="4"/>
                    <a:pt x="224" y="0"/>
                  </a:cubicBezTo>
                  <a:cubicBezTo>
                    <a:pt x="225" y="0"/>
                    <a:pt x="226" y="0"/>
                    <a:pt x="226" y="0"/>
                  </a:cubicBezTo>
                  <a:cubicBezTo>
                    <a:pt x="232" y="3"/>
                    <a:pt x="237" y="4"/>
                    <a:pt x="243" y="6"/>
                  </a:cubicBezTo>
                  <a:cubicBezTo>
                    <a:pt x="278" y="16"/>
                    <a:pt x="313" y="26"/>
                    <a:pt x="347" y="36"/>
                  </a:cubicBezTo>
                  <a:cubicBezTo>
                    <a:pt x="349" y="36"/>
                    <a:pt x="350" y="37"/>
                    <a:pt x="350" y="39"/>
                  </a:cubicBezTo>
                  <a:cubicBezTo>
                    <a:pt x="350" y="153"/>
                    <a:pt x="350" y="268"/>
                    <a:pt x="350" y="382"/>
                  </a:cubicBezTo>
                  <a:cubicBezTo>
                    <a:pt x="350" y="384"/>
                    <a:pt x="349" y="385"/>
                    <a:pt x="348" y="385"/>
                  </a:cubicBezTo>
                  <a:cubicBezTo>
                    <a:pt x="307" y="396"/>
                    <a:pt x="267" y="408"/>
                    <a:pt x="227" y="419"/>
                  </a:cubicBezTo>
                  <a:cubicBezTo>
                    <a:pt x="225" y="419"/>
                    <a:pt x="224" y="419"/>
                    <a:pt x="223" y="419"/>
                  </a:cubicBezTo>
                  <a:cubicBezTo>
                    <a:pt x="153" y="393"/>
                    <a:pt x="83" y="367"/>
                    <a:pt x="12" y="341"/>
                  </a:cubicBezTo>
                  <a:cubicBezTo>
                    <a:pt x="9" y="339"/>
                    <a:pt x="5" y="338"/>
                    <a:pt x="1" y="336"/>
                  </a:cubicBezTo>
                  <a:cubicBezTo>
                    <a:pt x="2" y="336"/>
                    <a:pt x="2" y="336"/>
                    <a:pt x="2" y="336"/>
                  </a:cubicBezTo>
                  <a:cubicBezTo>
                    <a:pt x="7" y="337"/>
                    <a:pt x="11" y="338"/>
                    <a:pt x="16" y="338"/>
                  </a:cubicBezTo>
                  <a:cubicBezTo>
                    <a:pt x="32" y="340"/>
                    <a:pt x="49" y="343"/>
                    <a:pt x="65" y="345"/>
                  </a:cubicBezTo>
                  <a:cubicBezTo>
                    <a:pt x="83" y="347"/>
                    <a:pt x="100" y="350"/>
                    <a:pt x="117" y="352"/>
                  </a:cubicBezTo>
                  <a:cubicBezTo>
                    <a:pt x="134" y="355"/>
                    <a:pt x="152" y="357"/>
                    <a:pt x="169" y="359"/>
                  </a:cubicBezTo>
                  <a:cubicBezTo>
                    <a:pt x="187" y="362"/>
                    <a:pt x="205" y="364"/>
                    <a:pt x="222" y="367"/>
                  </a:cubicBezTo>
                  <a:cubicBezTo>
                    <a:pt x="225" y="367"/>
                    <a:pt x="225" y="366"/>
                    <a:pt x="225" y="364"/>
                  </a:cubicBezTo>
                  <a:cubicBezTo>
                    <a:pt x="225" y="266"/>
                    <a:pt x="225" y="168"/>
                    <a:pt x="225" y="69"/>
                  </a:cubicBezTo>
                  <a:cubicBezTo>
                    <a:pt x="225" y="69"/>
                    <a:pt x="225" y="69"/>
                    <a:pt x="225" y="68"/>
                  </a:cubicBezTo>
                  <a:cubicBezTo>
                    <a:pt x="225" y="67"/>
                    <a:pt x="225" y="66"/>
                    <a:pt x="223" y="67"/>
                  </a:cubicBezTo>
                  <a:cubicBezTo>
                    <a:pt x="218" y="68"/>
                    <a:pt x="212" y="69"/>
                    <a:pt x="207" y="71"/>
                  </a:cubicBezTo>
                  <a:cubicBezTo>
                    <a:pt x="164" y="81"/>
                    <a:pt x="122" y="91"/>
                    <a:pt x="80" y="101"/>
                  </a:cubicBezTo>
                  <a:cubicBezTo>
                    <a:pt x="78" y="102"/>
                    <a:pt x="77" y="102"/>
                    <a:pt x="77" y="104"/>
                  </a:cubicBezTo>
                  <a:cubicBezTo>
                    <a:pt x="77" y="171"/>
                    <a:pt x="77" y="237"/>
                    <a:pt x="77" y="304"/>
                  </a:cubicBezTo>
                  <a:cubicBezTo>
                    <a:pt x="77" y="306"/>
                    <a:pt x="77" y="307"/>
                    <a:pt x="75" y="307"/>
                  </a:cubicBezTo>
                  <a:cubicBezTo>
                    <a:pt x="55" y="315"/>
                    <a:pt x="35" y="323"/>
                    <a:pt x="15" y="330"/>
                  </a:cubicBezTo>
                  <a:cubicBezTo>
                    <a:pt x="11" y="332"/>
                    <a:pt x="6" y="334"/>
                    <a:pt x="2" y="336"/>
                  </a:cubicBezTo>
                  <a:cubicBezTo>
                    <a:pt x="2" y="336"/>
                    <a:pt x="1" y="336"/>
                    <a:pt x="1" y="336"/>
                  </a:cubicBezTo>
                  <a:close/>
                  <a:moveTo>
                    <a:pt x="939" y="71"/>
                  </a:moveTo>
                  <a:cubicBezTo>
                    <a:pt x="939" y="70"/>
                    <a:pt x="938" y="69"/>
                    <a:pt x="936" y="69"/>
                  </a:cubicBezTo>
                  <a:cubicBezTo>
                    <a:pt x="932" y="67"/>
                    <a:pt x="927" y="67"/>
                    <a:pt x="922" y="66"/>
                  </a:cubicBezTo>
                  <a:cubicBezTo>
                    <a:pt x="910" y="66"/>
                    <a:pt x="899" y="67"/>
                    <a:pt x="889" y="73"/>
                  </a:cubicBezTo>
                  <a:cubicBezTo>
                    <a:pt x="870" y="85"/>
                    <a:pt x="861" y="102"/>
                    <a:pt x="861" y="124"/>
                  </a:cubicBezTo>
                  <a:cubicBezTo>
                    <a:pt x="860" y="134"/>
                    <a:pt x="860" y="144"/>
                    <a:pt x="860" y="154"/>
                  </a:cubicBezTo>
                  <a:cubicBezTo>
                    <a:pt x="860" y="156"/>
                    <a:pt x="860" y="156"/>
                    <a:pt x="859" y="156"/>
                  </a:cubicBezTo>
                  <a:cubicBezTo>
                    <a:pt x="837" y="156"/>
                    <a:pt x="815" y="156"/>
                    <a:pt x="793" y="156"/>
                  </a:cubicBezTo>
                  <a:cubicBezTo>
                    <a:pt x="791" y="156"/>
                    <a:pt x="791" y="156"/>
                    <a:pt x="791" y="154"/>
                  </a:cubicBezTo>
                  <a:cubicBezTo>
                    <a:pt x="791" y="146"/>
                    <a:pt x="791" y="137"/>
                    <a:pt x="791" y="128"/>
                  </a:cubicBezTo>
                  <a:cubicBezTo>
                    <a:pt x="791" y="121"/>
                    <a:pt x="791" y="114"/>
                    <a:pt x="794" y="108"/>
                  </a:cubicBezTo>
                  <a:cubicBezTo>
                    <a:pt x="797" y="99"/>
                    <a:pt x="803" y="94"/>
                    <a:pt x="812" y="92"/>
                  </a:cubicBezTo>
                  <a:cubicBezTo>
                    <a:pt x="821" y="90"/>
                    <a:pt x="830" y="91"/>
                    <a:pt x="838" y="94"/>
                  </a:cubicBezTo>
                  <a:cubicBezTo>
                    <a:pt x="838" y="95"/>
                    <a:pt x="839" y="95"/>
                    <a:pt x="840" y="95"/>
                  </a:cubicBezTo>
                  <a:cubicBezTo>
                    <a:pt x="840" y="87"/>
                    <a:pt x="840" y="79"/>
                    <a:pt x="840" y="71"/>
                  </a:cubicBezTo>
                  <a:cubicBezTo>
                    <a:pt x="840" y="70"/>
                    <a:pt x="839" y="69"/>
                    <a:pt x="838" y="69"/>
                  </a:cubicBezTo>
                  <a:cubicBezTo>
                    <a:pt x="833" y="67"/>
                    <a:pt x="828" y="67"/>
                    <a:pt x="823" y="66"/>
                  </a:cubicBezTo>
                  <a:cubicBezTo>
                    <a:pt x="812" y="66"/>
                    <a:pt x="802" y="67"/>
                    <a:pt x="792" y="72"/>
                  </a:cubicBezTo>
                  <a:cubicBezTo>
                    <a:pt x="772" y="83"/>
                    <a:pt x="763" y="101"/>
                    <a:pt x="762" y="123"/>
                  </a:cubicBezTo>
                  <a:cubicBezTo>
                    <a:pt x="762" y="133"/>
                    <a:pt x="762" y="144"/>
                    <a:pt x="762" y="154"/>
                  </a:cubicBezTo>
                  <a:cubicBezTo>
                    <a:pt x="762" y="156"/>
                    <a:pt x="762" y="156"/>
                    <a:pt x="760" y="156"/>
                  </a:cubicBezTo>
                  <a:cubicBezTo>
                    <a:pt x="751" y="156"/>
                    <a:pt x="742" y="156"/>
                    <a:pt x="733" y="156"/>
                  </a:cubicBezTo>
                  <a:cubicBezTo>
                    <a:pt x="732" y="156"/>
                    <a:pt x="731" y="157"/>
                    <a:pt x="731" y="158"/>
                  </a:cubicBezTo>
                  <a:cubicBezTo>
                    <a:pt x="731" y="165"/>
                    <a:pt x="731" y="172"/>
                    <a:pt x="731" y="179"/>
                  </a:cubicBezTo>
                  <a:cubicBezTo>
                    <a:pt x="731" y="180"/>
                    <a:pt x="732" y="181"/>
                    <a:pt x="733" y="181"/>
                  </a:cubicBezTo>
                  <a:cubicBezTo>
                    <a:pt x="742" y="181"/>
                    <a:pt x="750" y="181"/>
                    <a:pt x="758" y="181"/>
                  </a:cubicBezTo>
                  <a:cubicBezTo>
                    <a:pt x="762" y="181"/>
                    <a:pt x="762" y="181"/>
                    <a:pt x="762" y="185"/>
                  </a:cubicBezTo>
                  <a:cubicBezTo>
                    <a:pt x="762" y="234"/>
                    <a:pt x="762" y="284"/>
                    <a:pt x="762" y="333"/>
                  </a:cubicBezTo>
                  <a:cubicBezTo>
                    <a:pt x="762" y="335"/>
                    <a:pt x="762" y="336"/>
                    <a:pt x="764" y="336"/>
                  </a:cubicBezTo>
                  <a:cubicBezTo>
                    <a:pt x="772" y="335"/>
                    <a:pt x="780" y="335"/>
                    <a:pt x="788" y="336"/>
                  </a:cubicBezTo>
                  <a:cubicBezTo>
                    <a:pt x="790" y="336"/>
                    <a:pt x="791" y="335"/>
                    <a:pt x="791" y="333"/>
                  </a:cubicBezTo>
                  <a:cubicBezTo>
                    <a:pt x="791" y="283"/>
                    <a:pt x="791" y="233"/>
                    <a:pt x="791" y="183"/>
                  </a:cubicBezTo>
                  <a:cubicBezTo>
                    <a:pt x="791" y="181"/>
                    <a:pt x="791" y="181"/>
                    <a:pt x="793" y="181"/>
                  </a:cubicBezTo>
                  <a:cubicBezTo>
                    <a:pt x="815" y="181"/>
                    <a:pt x="836" y="181"/>
                    <a:pt x="858" y="181"/>
                  </a:cubicBezTo>
                  <a:cubicBezTo>
                    <a:pt x="860" y="181"/>
                    <a:pt x="860" y="181"/>
                    <a:pt x="860" y="184"/>
                  </a:cubicBezTo>
                  <a:cubicBezTo>
                    <a:pt x="860" y="233"/>
                    <a:pt x="860" y="283"/>
                    <a:pt x="860" y="333"/>
                  </a:cubicBezTo>
                  <a:cubicBezTo>
                    <a:pt x="860" y="335"/>
                    <a:pt x="861" y="336"/>
                    <a:pt x="863" y="336"/>
                  </a:cubicBezTo>
                  <a:cubicBezTo>
                    <a:pt x="871" y="335"/>
                    <a:pt x="878" y="336"/>
                    <a:pt x="886" y="336"/>
                  </a:cubicBezTo>
                  <a:cubicBezTo>
                    <a:pt x="889" y="336"/>
                    <a:pt x="889" y="336"/>
                    <a:pt x="889" y="332"/>
                  </a:cubicBezTo>
                  <a:cubicBezTo>
                    <a:pt x="889" y="283"/>
                    <a:pt x="889" y="233"/>
                    <a:pt x="889" y="183"/>
                  </a:cubicBezTo>
                  <a:cubicBezTo>
                    <a:pt x="889" y="181"/>
                    <a:pt x="890" y="181"/>
                    <a:pt x="892" y="181"/>
                  </a:cubicBezTo>
                  <a:cubicBezTo>
                    <a:pt x="904" y="181"/>
                    <a:pt x="917" y="181"/>
                    <a:pt x="929" y="181"/>
                  </a:cubicBezTo>
                  <a:cubicBezTo>
                    <a:pt x="931" y="181"/>
                    <a:pt x="931" y="180"/>
                    <a:pt x="931" y="179"/>
                  </a:cubicBezTo>
                  <a:cubicBezTo>
                    <a:pt x="931" y="172"/>
                    <a:pt x="931" y="165"/>
                    <a:pt x="931" y="159"/>
                  </a:cubicBezTo>
                  <a:cubicBezTo>
                    <a:pt x="931" y="157"/>
                    <a:pt x="931" y="156"/>
                    <a:pt x="929" y="156"/>
                  </a:cubicBezTo>
                  <a:cubicBezTo>
                    <a:pt x="916" y="156"/>
                    <a:pt x="904" y="156"/>
                    <a:pt x="892" y="156"/>
                  </a:cubicBezTo>
                  <a:cubicBezTo>
                    <a:pt x="890" y="156"/>
                    <a:pt x="889" y="156"/>
                    <a:pt x="889" y="154"/>
                  </a:cubicBezTo>
                  <a:cubicBezTo>
                    <a:pt x="889" y="146"/>
                    <a:pt x="889" y="138"/>
                    <a:pt x="889" y="129"/>
                  </a:cubicBezTo>
                  <a:cubicBezTo>
                    <a:pt x="889" y="124"/>
                    <a:pt x="890" y="119"/>
                    <a:pt x="891" y="114"/>
                  </a:cubicBezTo>
                  <a:cubicBezTo>
                    <a:pt x="894" y="98"/>
                    <a:pt x="905" y="89"/>
                    <a:pt x="922" y="91"/>
                  </a:cubicBezTo>
                  <a:cubicBezTo>
                    <a:pt x="928" y="91"/>
                    <a:pt x="933" y="93"/>
                    <a:pt x="938" y="95"/>
                  </a:cubicBezTo>
                  <a:cubicBezTo>
                    <a:pt x="938" y="87"/>
                    <a:pt x="938" y="79"/>
                    <a:pt x="939" y="71"/>
                  </a:cubicBezTo>
                  <a:close/>
                  <a:moveTo>
                    <a:pt x="712" y="194"/>
                  </a:moveTo>
                  <a:cubicBezTo>
                    <a:pt x="712" y="188"/>
                    <a:pt x="711" y="182"/>
                    <a:pt x="710" y="177"/>
                  </a:cubicBezTo>
                  <a:cubicBezTo>
                    <a:pt x="709" y="169"/>
                    <a:pt x="706" y="160"/>
                    <a:pt x="703" y="152"/>
                  </a:cubicBezTo>
                  <a:cubicBezTo>
                    <a:pt x="698" y="139"/>
                    <a:pt x="691" y="126"/>
                    <a:pt x="681" y="115"/>
                  </a:cubicBezTo>
                  <a:cubicBezTo>
                    <a:pt x="673" y="107"/>
                    <a:pt x="665" y="101"/>
                    <a:pt x="655" y="95"/>
                  </a:cubicBezTo>
                  <a:cubicBezTo>
                    <a:pt x="638" y="85"/>
                    <a:pt x="620" y="81"/>
                    <a:pt x="601" y="80"/>
                  </a:cubicBezTo>
                  <a:cubicBezTo>
                    <a:pt x="596" y="80"/>
                    <a:pt x="591" y="80"/>
                    <a:pt x="587" y="81"/>
                  </a:cubicBezTo>
                  <a:cubicBezTo>
                    <a:pt x="581" y="81"/>
                    <a:pt x="575" y="82"/>
                    <a:pt x="569" y="83"/>
                  </a:cubicBezTo>
                  <a:cubicBezTo>
                    <a:pt x="561" y="85"/>
                    <a:pt x="552" y="87"/>
                    <a:pt x="544" y="91"/>
                  </a:cubicBezTo>
                  <a:cubicBezTo>
                    <a:pt x="533" y="96"/>
                    <a:pt x="523" y="102"/>
                    <a:pt x="514" y="111"/>
                  </a:cubicBezTo>
                  <a:cubicBezTo>
                    <a:pt x="509" y="114"/>
                    <a:pt x="506" y="119"/>
                    <a:pt x="503" y="123"/>
                  </a:cubicBezTo>
                  <a:cubicBezTo>
                    <a:pt x="492" y="137"/>
                    <a:pt x="485" y="153"/>
                    <a:pt x="480" y="170"/>
                  </a:cubicBezTo>
                  <a:cubicBezTo>
                    <a:pt x="477" y="181"/>
                    <a:pt x="476" y="193"/>
                    <a:pt x="475" y="204"/>
                  </a:cubicBezTo>
                  <a:cubicBezTo>
                    <a:pt x="475" y="214"/>
                    <a:pt x="475" y="224"/>
                    <a:pt x="477" y="234"/>
                  </a:cubicBezTo>
                  <a:cubicBezTo>
                    <a:pt x="478" y="248"/>
                    <a:pt x="482" y="260"/>
                    <a:pt x="487" y="273"/>
                  </a:cubicBezTo>
                  <a:cubicBezTo>
                    <a:pt x="494" y="289"/>
                    <a:pt x="504" y="302"/>
                    <a:pt x="517" y="313"/>
                  </a:cubicBezTo>
                  <a:cubicBezTo>
                    <a:pt x="525" y="321"/>
                    <a:pt x="534" y="326"/>
                    <a:pt x="544" y="331"/>
                  </a:cubicBezTo>
                  <a:cubicBezTo>
                    <a:pt x="557" y="336"/>
                    <a:pt x="571" y="339"/>
                    <a:pt x="585" y="340"/>
                  </a:cubicBezTo>
                  <a:cubicBezTo>
                    <a:pt x="593" y="340"/>
                    <a:pt x="601" y="340"/>
                    <a:pt x="609" y="339"/>
                  </a:cubicBezTo>
                  <a:cubicBezTo>
                    <a:pt x="616" y="338"/>
                    <a:pt x="624" y="337"/>
                    <a:pt x="631" y="335"/>
                  </a:cubicBezTo>
                  <a:cubicBezTo>
                    <a:pt x="653" y="328"/>
                    <a:pt x="670" y="317"/>
                    <a:pt x="684" y="299"/>
                  </a:cubicBezTo>
                  <a:cubicBezTo>
                    <a:pt x="693" y="289"/>
                    <a:pt x="699" y="276"/>
                    <a:pt x="704" y="263"/>
                  </a:cubicBezTo>
                  <a:cubicBezTo>
                    <a:pt x="707" y="255"/>
                    <a:pt x="709" y="246"/>
                    <a:pt x="710" y="237"/>
                  </a:cubicBezTo>
                  <a:cubicBezTo>
                    <a:pt x="712" y="230"/>
                    <a:pt x="712" y="222"/>
                    <a:pt x="713" y="215"/>
                  </a:cubicBezTo>
                  <a:cubicBezTo>
                    <a:pt x="713" y="210"/>
                    <a:pt x="713" y="205"/>
                    <a:pt x="713" y="200"/>
                  </a:cubicBezTo>
                  <a:cubicBezTo>
                    <a:pt x="713" y="198"/>
                    <a:pt x="712" y="196"/>
                    <a:pt x="712" y="194"/>
                  </a:cubicBezTo>
                  <a:close/>
                  <a:moveTo>
                    <a:pt x="526" y="142"/>
                  </a:moveTo>
                  <a:cubicBezTo>
                    <a:pt x="533" y="132"/>
                    <a:pt x="542" y="124"/>
                    <a:pt x="552" y="118"/>
                  </a:cubicBezTo>
                  <a:cubicBezTo>
                    <a:pt x="563" y="112"/>
                    <a:pt x="575" y="108"/>
                    <a:pt x="588" y="107"/>
                  </a:cubicBezTo>
                  <a:cubicBezTo>
                    <a:pt x="600" y="106"/>
                    <a:pt x="612" y="107"/>
                    <a:pt x="624" y="111"/>
                  </a:cubicBezTo>
                  <a:cubicBezTo>
                    <a:pt x="634" y="114"/>
                    <a:pt x="642" y="119"/>
                    <a:pt x="650" y="125"/>
                  </a:cubicBezTo>
                  <a:cubicBezTo>
                    <a:pt x="659" y="133"/>
                    <a:pt x="665" y="142"/>
                    <a:pt x="670" y="152"/>
                  </a:cubicBezTo>
                  <a:cubicBezTo>
                    <a:pt x="676" y="163"/>
                    <a:pt x="679" y="174"/>
                    <a:pt x="680" y="186"/>
                  </a:cubicBezTo>
                  <a:cubicBezTo>
                    <a:pt x="682" y="196"/>
                    <a:pt x="682" y="206"/>
                    <a:pt x="682" y="216"/>
                  </a:cubicBezTo>
                  <a:cubicBezTo>
                    <a:pt x="681" y="236"/>
                    <a:pt x="678" y="255"/>
                    <a:pt x="668" y="273"/>
                  </a:cubicBezTo>
                  <a:cubicBezTo>
                    <a:pt x="654" y="296"/>
                    <a:pt x="634" y="309"/>
                    <a:pt x="608" y="312"/>
                  </a:cubicBezTo>
                  <a:cubicBezTo>
                    <a:pt x="599" y="313"/>
                    <a:pt x="590" y="314"/>
                    <a:pt x="581" y="313"/>
                  </a:cubicBezTo>
                  <a:cubicBezTo>
                    <a:pt x="573" y="312"/>
                    <a:pt x="566" y="309"/>
                    <a:pt x="559" y="306"/>
                  </a:cubicBezTo>
                  <a:cubicBezTo>
                    <a:pt x="551" y="303"/>
                    <a:pt x="543" y="298"/>
                    <a:pt x="537" y="292"/>
                  </a:cubicBezTo>
                  <a:cubicBezTo>
                    <a:pt x="530" y="286"/>
                    <a:pt x="525" y="279"/>
                    <a:pt x="521" y="272"/>
                  </a:cubicBezTo>
                  <a:cubicBezTo>
                    <a:pt x="515" y="261"/>
                    <a:pt x="511" y="250"/>
                    <a:pt x="509" y="239"/>
                  </a:cubicBezTo>
                  <a:cubicBezTo>
                    <a:pt x="508" y="233"/>
                    <a:pt x="507" y="228"/>
                    <a:pt x="507" y="223"/>
                  </a:cubicBezTo>
                  <a:cubicBezTo>
                    <a:pt x="506" y="218"/>
                    <a:pt x="506" y="213"/>
                    <a:pt x="506" y="206"/>
                  </a:cubicBezTo>
                  <a:cubicBezTo>
                    <a:pt x="507" y="184"/>
                    <a:pt x="512" y="162"/>
                    <a:pt x="526" y="142"/>
                  </a:cubicBezTo>
                  <a:close/>
                  <a:moveTo>
                    <a:pt x="1719" y="90"/>
                  </a:moveTo>
                  <a:cubicBezTo>
                    <a:pt x="1719" y="88"/>
                    <a:pt x="1719" y="87"/>
                    <a:pt x="1717" y="86"/>
                  </a:cubicBezTo>
                  <a:cubicBezTo>
                    <a:pt x="1708" y="83"/>
                    <a:pt x="1698" y="81"/>
                    <a:pt x="1688" y="81"/>
                  </a:cubicBezTo>
                  <a:cubicBezTo>
                    <a:pt x="1674" y="80"/>
                    <a:pt x="1661" y="80"/>
                    <a:pt x="1647" y="85"/>
                  </a:cubicBezTo>
                  <a:cubicBezTo>
                    <a:pt x="1626" y="93"/>
                    <a:pt x="1611" y="107"/>
                    <a:pt x="1599" y="126"/>
                  </a:cubicBezTo>
                  <a:cubicBezTo>
                    <a:pt x="1585" y="148"/>
                    <a:pt x="1579" y="173"/>
                    <a:pt x="1576" y="199"/>
                  </a:cubicBezTo>
                  <a:cubicBezTo>
                    <a:pt x="1575" y="217"/>
                    <a:pt x="1575" y="235"/>
                    <a:pt x="1577" y="253"/>
                  </a:cubicBezTo>
                  <a:cubicBezTo>
                    <a:pt x="1579" y="269"/>
                    <a:pt x="1583" y="285"/>
                    <a:pt x="1590" y="299"/>
                  </a:cubicBezTo>
                  <a:cubicBezTo>
                    <a:pt x="1597" y="312"/>
                    <a:pt x="1606" y="323"/>
                    <a:pt x="1619" y="331"/>
                  </a:cubicBezTo>
                  <a:cubicBezTo>
                    <a:pt x="1634" y="339"/>
                    <a:pt x="1650" y="341"/>
                    <a:pt x="1667" y="339"/>
                  </a:cubicBezTo>
                  <a:cubicBezTo>
                    <a:pt x="1694" y="335"/>
                    <a:pt x="1714" y="321"/>
                    <a:pt x="1726" y="296"/>
                  </a:cubicBezTo>
                  <a:cubicBezTo>
                    <a:pt x="1735" y="276"/>
                    <a:pt x="1737" y="256"/>
                    <a:pt x="1733" y="235"/>
                  </a:cubicBezTo>
                  <a:cubicBezTo>
                    <a:pt x="1729" y="216"/>
                    <a:pt x="1720" y="201"/>
                    <a:pt x="1704" y="190"/>
                  </a:cubicBezTo>
                  <a:cubicBezTo>
                    <a:pt x="1693" y="183"/>
                    <a:pt x="1681" y="179"/>
                    <a:pt x="1668" y="179"/>
                  </a:cubicBezTo>
                  <a:cubicBezTo>
                    <a:pt x="1657" y="178"/>
                    <a:pt x="1647" y="179"/>
                    <a:pt x="1637" y="183"/>
                  </a:cubicBezTo>
                  <a:cubicBezTo>
                    <a:pt x="1623" y="189"/>
                    <a:pt x="1613" y="199"/>
                    <a:pt x="1607" y="212"/>
                  </a:cubicBezTo>
                  <a:cubicBezTo>
                    <a:pt x="1606" y="213"/>
                    <a:pt x="1606" y="214"/>
                    <a:pt x="1605" y="214"/>
                  </a:cubicBezTo>
                  <a:cubicBezTo>
                    <a:pt x="1605" y="213"/>
                    <a:pt x="1605" y="212"/>
                    <a:pt x="1605" y="211"/>
                  </a:cubicBezTo>
                  <a:cubicBezTo>
                    <a:pt x="1605" y="200"/>
                    <a:pt x="1606" y="188"/>
                    <a:pt x="1608" y="176"/>
                  </a:cubicBezTo>
                  <a:cubicBezTo>
                    <a:pt x="1612" y="160"/>
                    <a:pt x="1618" y="144"/>
                    <a:pt x="1628" y="131"/>
                  </a:cubicBezTo>
                  <a:cubicBezTo>
                    <a:pt x="1636" y="119"/>
                    <a:pt x="1647" y="111"/>
                    <a:pt x="1660" y="107"/>
                  </a:cubicBezTo>
                  <a:cubicBezTo>
                    <a:pt x="1676" y="103"/>
                    <a:pt x="1692" y="105"/>
                    <a:pt x="1708" y="110"/>
                  </a:cubicBezTo>
                  <a:cubicBezTo>
                    <a:pt x="1712" y="111"/>
                    <a:pt x="1715" y="113"/>
                    <a:pt x="1719" y="115"/>
                  </a:cubicBezTo>
                  <a:cubicBezTo>
                    <a:pt x="1719" y="106"/>
                    <a:pt x="1719" y="98"/>
                    <a:pt x="1719" y="90"/>
                  </a:cubicBezTo>
                  <a:close/>
                  <a:moveTo>
                    <a:pt x="1634" y="208"/>
                  </a:moveTo>
                  <a:cubicBezTo>
                    <a:pt x="1649" y="200"/>
                    <a:pt x="1675" y="201"/>
                    <a:pt x="1689" y="215"/>
                  </a:cubicBezTo>
                  <a:cubicBezTo>
                    <a:pt x="1697" y="222"/>
                    <a:pt x="1701" y="231"/>
                    <a:pt x="1703" y="241"/>
                  </a:cubicBezTo>
                  <a:cubicBezTo>
                    <a:pt x="1706" y="256"/>
                    <a:pt x="1706" y="271"/>
                    <a:pt x="1701" y="285"/>
                  </a:cubicBezTo>
                  <a:cubicBezTo>
                    <a:pt x="1695" y="300"/>
                    <a:pt x="1684" y="311"/>
                    <a:pt x="1668" y="314"/>
                  </a:cubicBezTo>
                  <a:cubicBezTo>
                    <a:pt x="1657" y="317"/>
                    <a:pt x="1646" y="316"/>
                    <a:pt x="1636" y="310"/>
                  </a:cubicBezTo>
                  <a:cubicBezTo>
                    <a:pt x="1626" y="305"/>
                    <a:pt x="1619" y="296"/>
                    <a:pt x="1614" y="286"/>
                  </a:cubicBezTo>
                  <a:cubicBezTo>
                    <a:pt x="1609" y="276"/>
                    <a:pt x="1607" y="266"/>
                    <a:pt x="1607" y="255"/>
                  </a:cubicBezTo>
                  <a:cubicBezTo>
                    <a:pt x="1607" y="234"/>
                    <a:pt x="1616" y="218"/>
                    <a:pt x="1634" y="208"/>
                  </a:cubicBezTo>
                  <a:close/>
                  <a:moveTo>
                    <a:pt x="1313" y="297"/>
                  </a:moveTo>
                  <a:cubicBezTo>
                    <a:pt x="1293" y="312"/>
                    <a:pt x="1272" y="318"/>
                    <a:pt x="1248" y="314"/>
                  </a:cubicBezTo>
                  <a:cubicBezTo>
                    <a:pt x="1230" y="312"/>
                    <a:pt x="1217" y="304"/>
                    <a:pt x="1209" y="288"/>
                  </a:cubicBezTo>
                  <a:cubicBezTo>
                    <a:pt x="1203" y="278"/>
                    <a:pt x="1201" y="267"/>
                    <a:pt x="1201" y="256"/>
                  </a:cubicBezTo>
                  <a:cubicBezTo>
                    <a:pt x="1201" y="254"/>
                    <a:pt x="1201" y="253"/>
                    <a:pt x="1203" y="253"/>
                  </a:cubicBezTo>
                  <a:cubicBezTo>
                    <a:pt x="1244" y="253"/>
                    <a:pt x="1284" y="253"/>
                    <a:pt x="1325" y="253"/>
                  </a:cubicBezTo>
                  <a:cubicBezTo>
                    <a:pt x="1327" y="253"/>
                    <a:pt x="1327" y="253"/>
                    <a:pt x="1327" y="251"/>
                  </a:cubicBezTo>
                  <a:cubicBezTo>
                    <a:pt x="1327" y="245"/>
                    <a:pt x="1327" y="240"/>
                    <a:pt x="1327" y="234"/>
                  </a:cubicBezTo>
                  <a:cubicBezTo>
                    <a:pt x="1327" y="223"/>
                    <a:pt x="1326" y="212"/>
                    <a:pt x="1322" y="201"/>
                  </a:cubicBezTo>
                  <a:cubicBezTo>
                    <a:pt x="1317" y="185"/>
                    <a:pt x="1308" y="171"/>
                    <a:pt x="1292" y="162"/>
                  </a:cubicBezTo>
                  <a:cubicBezTo>
                    <a:pt x="1272" y="150"/>
                    <a:pt x="1249" y="149"/>
                    <a:pt x="1227" y="156"/>
                  </a:cubicBezTo>
                  <a:cubicBezTo>
                    <a:pt x="1205" y="164"/>
                    <a:pt x="1190" y="179"/>
                    <a:pt x="1181" y="200"/>
                  </a:cubicBezTo>
                  <a:cubicBezTo>
                    <a:pt x="1173" y="216"/>
                    <a:pt x="1170" y="234"/>
                    <a:pt x="1171" y="252"/>
                  </a:cubicBezTo>
                  <a:cubicBezTo>
                    <a:pt x="1171" y="266"/>
                    <a:pt x="1173" y="280"/>
                    <a:pt x="1179" y="293"/>
                  </a:cubicBezTo>
                  <a:cubicBezTo>
                    <a:pt x="1189" y="319"/>
                    <a:pt x="1208" y="334"/>
                    <a:pt x="1236" y="339"/>
                  </a:cubicBezTo>
                  <a:cubicBezTo>
                    <a:pt x="1250" y="341"/>
                    <a:pt x="1264" y="340"/>
                    <a:pt x="1277" y="338"/>
                  </a:cubicBezTo>
                  <a:cubicBezTo>
                    <a:pt x="1290" y="336"/>
                    <a:pt x="1302" y="331"/>
                    <a:pt x="1313" y="324"/>
                  </a:cubicBezTo>
                  <a:cubicBezTo>
                    <a:pt x="1314" y="323"/>
                    <a:pt x="1315" y="322"/>
                    <a:pt x="1315" y="320"/>
                  </a:cubicBezTo>
                  <a:cubicBezTo>
                    <a:pt x="1315" y="313"/>
                    <a:pt x="1315" y="306"/>
                    <a:pt x="1315" y="298"/>
                  </a:cubicBezTo>
                  <a:cubicBezTo>
                    <a:pt x="1315" y="297"/>
                    <a:pt x="1315" y="297"/>
                    <a:pt x="1314" y="296"/>
                  </a:cubicBezTo>
                  <a:cubicBezTo>
                    <a:pt x="1314" y="296"/>
                    <a:pt x="1313" y="297"/>
                    <a:pt x="1313" y="297"/>
                  </a:cubicBezTo>
                  <a:close/>
                  <a:moveTo>
                    <a:pt x="1203" y="229"/>
                  </a:moveTo>
                  <a:cubicBezTo>
                    <a:pt x="1201" y="229"/>
                    <a:pt x="1201" y="228"/>
                    <a:pt x="1201" y="226"/>
                  </a:cubicBezTo>
                  <a:cubicBezTo>
                    <a:pt x="1205" y="210"/>
                    <a:pt x="1212" y="195"/>
                    <a:pt x="1226" y="185"/>
                  </a:cubicBezTo>
                  <a:cubicBezTo>
                    <a:pt x="1241" y="174"/>
                    <a:pt x="1264" y="174"/>
                    <a:pt x="1279" y="184"/>
                  </a:cubicBezTo>
                  <a:cubicBezTo>
                    <a:pt x="1288" y="191"/>
                    <a:pt x="1293" y="200"/>
                    <a:pt x="1296" y="211"/>
                  </a:cubicBezTo>
                  <a:cubicBezTo>
                    <a:pt x="1297" y="216"/>
                    <a:pt x="1297" y="221"/>
                    <a:pt x="1298" y="227"/>
                  </a:cubicBezTo>
                  <a:cubicBezTo>
                    <a:pt x="1298" y="228"/>
                    <a:pt x="1297" y="229"/>
                    <a:pt x="1295" y="229"/>
                  </a:cubicBezTo>
                  <a:cubicBezTo>
                    <a:pt x="1280" y="229"/>
                    <a:pt x="1265" y="229"/>
                    <a:pt x="1249" y="229"/>
                  </a:cubicBezTo>
                  <a:cubicBezTo>
                    <a:pt x="1234" y="229"/>
                    <a:pt x="1219" y="229"/>
                    <a:pt x="1203" y="229"/>
                  </a:cubicBezTo>
                  <a:close/>
                  <a:moveTo>
                    <a:pt x="1763" y="324"/>
                  </a:moveTo>
                  <a:cubicBezTo>
                    <a:pt x="1763" y="330"/>
                    <a:pt x="1763" y="330"/>
                    <a:pt x="1769" y="333"/>
                  </a:cubicBezTo>
                  <a:cubicBezTo>
                    <a:pt x="1780" y="337"/>
                    <a:pt x="1791" y="339"/>
                    <a:pt x="1803" y="340"/>
                  </a:cubicBezTo>
                  <a:cubicBezTo>
                    <a:pt x="1818" y="341"/>
                    <a:pt x="1832" y="340"/>
                    <a:pt x="1846" y="336"/>
                  </a:cubicBezTo>
                  <a:cubicBezTo>
                    <a:pt x="1871" y="329"/>
                    <a:pt x="1889" y="314"/>
                    <a:pt x="1898" y="291"/>
                  </a:cubicBezTo>
                  <a:cubicBezTo>
                    <a:pt x="1905" y="274"/>
                    <a:pt x="1905" y="257"/>
                    <a:pt x="1902" y="239"/>
                  </a:cubicBezTo>
                  <a:cubicBezTo>
                    <a:pt x="1899" y="224"/>
                    <a:pt x="1891" y="211"/>
                    <a:pt x="1879" y="201"/>
                  </a:cubicBezTo>
                  <a:cubicBezTo>
                    <a:pt x="1861" y="187"/>
                    <a:pt x="1840" y="183"/>
                    <a:pt x="1819" y="183"/>
                  </a:cubicBezTo>
                  <a:cubicBezTo>
                    <a:pt x="1812" y="183"/>
                    <a:pt x="1805" y="184"/>
                    <a:pt x="1798" y="184"/>
                  </a:cubicBezTo>
                  <a:cubicBezTo>
                    <a:pt x="1796" y="184"/>
                    <a:pt x="1796" y="184"/>
                    <a:pt x="1796" y="182"/>
                  </a:cubicBezTo>
                  <a:cubicBezTo>
                    <a:pt x="1796" y="179"/>
                    <a:pt x="1796" y="175"/>
                    <a:pt x="1797" y="171"/>
                  </a:cubicBezTo>
                  <a:cubicBezTo>
                    <a:pt x="1798" y="152"/>
                    <a:pt x="1799" y="133"/>
                    <a:pt x="1801" y="113"/>
                  </a:cubicBezTo>
                  <a:cubicBezTo>
                    <a:pt x="1801" y="111"/>
                    <a:pt x="1801" y="110"/>
                    <a:pt x="1804" y="110"/>
                  </a:cubicBezTo>
                  <a:cubicBezTo>
                    <a:pt x="1832" y="111"/>
                    <a:pt x="1861" y="110"/>
                    <a:pt x="1890" y="111"/>
                  </a:cubicBezTo>
                  <a:cubicBezTo>
                    <a:pt x="1892" y="111"/>
                    <a:pt x="1892" y="110"/>
                    <a:pt x="1892" y="108"/>
                  </a:cubicBezTo>
                  <a:cubicBezTo>
                    <a:pt x="1892" y="101"/>
                    <a:pt x="1892" y="94"/>
                    <a:pt x="1892" y="87"/>
                  </a:cubicBezTo>
                  <a:cubicBezTo>
                    <a:pt x="1892" y="85"/>
                    <a:pt x="1892" y="84"/>
                    <a:pt x="1889" y="84"/>
                  </a:cubicBezTo>
                  <a:cubicBezTo>
                    <a:pt x="1853" y="84"/>
                    <a:pt x="1816" y="85"/>
                    <a:pt x="1779" y="84"/>
                  </a:cubicBezTo>
                  <a:cubicBezTo>
                    <a:pt x="1776" y="84"/>
                    <a:pt x="1776" y="85"/>
                    <a:pt x="1776" y="87"/>
                  </a:cubicBezTo>
                  <a:cubicBezTo>
                    <a:pt x="1774" y="107"/>
                    <a:pt x="1773" y="126"/>
                    <a:pt x="1772" y="145"/>
                  </a:cubicBezTo>
                  <a:cubicBezTo>
                    <a:pt x="1770" y="166"/>
                    <a:pt x="1769" y="188"/>
                    <a:pt x="1767" y="209"/>
                  </a:cubicBezTo>
                  <a:cubicBezTo>
                    <a:pt x="1767" y="210"/>
                    <a:pt x="1768" y="211"/>
                    <a:pt x="1769" y="210"/>
                  </a:cubicBezTo>
                  <a:cubicBezTo>
                    <a:pt x="1778" y="209"/>
                    <a:pt x="1787" y="209"/>
                    <a:pt x="1796" y="209"/>
                  </a:cubicBezTo>
                  <a:cubicBezTo>
                    <a:pt x="1807" y="208"/>
                    <a:pt x="1818" y="208"/>
                    <a:pt x="1830" y="210"/>
                  </a:cubicBezTo>
                  <a:cubicBezTo>
                    <a:pt x="1840" y="212"/>
                    <a:pt x="1850" y="216"/>
                    <a:pt x="1858" y="223"/>
                  </a:cubicBezTo>
                  <a:cubicBezTo>
                    <a:pt x="1869" y="232"/>
                    <a:pt x="1874" y="245"/>
                    <a:pt x="1874" y="259"/>
                  </a:cubicBezTo>
                  <a:cubicBezTo>
                    <a:pt x="1875" y="286"/>
                    <a:pt x="1859" y="307"/>
                    <a:pt x="1833" y="313"/>
                  </a:cubicBezTo>
                  <a:cubicBezTo>
                    <a:pt x="1815" y="317"/>
                    <a:pt x="1797" y="315"/>
                    <a:pt x="1780" y="308"/>
                  </a:cubicBezTo>
                  <a:cubicBezTo>
                    <a:pt x="1774" y="306"/>
                    <a:pt x="1769" y="303"/>
                    <a:pt x="1763" y="299"/>
                  </a:cubicBezTo>
                  <a:cubicBezTo>
                    <a:pt x="1763" y="307"/>
                    <a:pt x="1763" y="315"/>
                    <a:pt x="1763" y="324"/>
                  </a:cubicBezTo>
                  <a:close/>
                  <a:moveTo>
                    <a:pt x="1413" y="120"/>
                  </a:moveTo>
                  <a:cubicBezTo>
                    <a:pt x="1432" y="107"/>
                    <a:pt x="1454" y="102"/>
                    <a:pt x="1477" y="106"/>
                  </a:cubicBezTo>
                  <a:cubicBezTo>
                    <a:pt x="1490" y="109"/>
                    <a:pt x="1500" y="117"/>
                    <a:pt x="1504" y="130"/>
                  </a:cubicBezTo>
                  <a:cubicBezTo>
                    <a:pt x="1507" y="137"/>
                    <a:pt x="1507" y="145"/>
                    <a:pt x="1507" y="152"/>
                  </a:cubicBezTo>
                  <a:cubicBezTo>
                    <a:pt x="1505" y="168"/>
                    <a:pt x="1498" y="180"/>
                    <a:pt x="1483" y="187"/>
                  </a:cubicBezTo>
                  <a:cubicBezTo>
                    <a:pt x="1474" y="191"/>
                    <a:pt x="1464" y="193"/>
                    <a:pt x="1454" y="193"/>
                  </a:cubicBezTo>
                  <a:cubicBezTo>
                    <a:pt x="1445" y="194"/>
                    <a:pt x="1436" y="193"/>
                    <a:pt x="1427" y="193"/>
                  </a:cubicBezTo>
                  <a:cubicBezTo>
                    <a:pt x="1426" y="193"/>
                    <a:pt x="1425" y="194"/>
                    <a:pt x="1425" y="196"/>
                  </a:cubicBezTo>
                  <a:cubicBezTo>
                    <a:pt x="1425" y="202"/>
                    <a:pt x="1425" y="209"/>
                    <a:pt x="1425" y="216"/>
                  </a:cubicBezTo>
                  <a:cubicBezTo>
                    <a:pt x="1425" y="218"/>
                    <a:pt x="1426" y="218"/>
                    <a:pt x="1427" y="218"/>
                  </a:cubicBezTo>
                  <a:cubicBezTo>
                    <a:pt x="1436" y="218"/>
                    <a:pt x="1445" y="218"/>
                    <a:pt x="1453" y="218"/>
                  </a:cubicBezTo>
                  <a:cubicBezTo>
                    <a:pt x="1464" y="218"/>
                    <a:pt x="1475" y="220"/>
                    <a:pt x="1485" y="224"/>
                  </a:cubicBezTo>
                  <a:cubicBezTo>
                    <a:pt x="1494" y="227"/>
                    <a:pt x="1503" y="232"/>
                    <a:pt x="1508" y="240"/>
                  </a:cubicBezTo>
                  <a:cubicBezTo>
                    <a:pt x="1517" y="253"/>
                    <a:pt x="1518" y="268"/>
                    <a:pt x="1514" y="282"/>
                  </a:cubicBezTo>
                  <a:cubicBezTo>
                    <a:pt x="1509" y="298"/>
                    <a:pt x="1497" y="308"/>
                    <a:pt x="1482" y="312"/>
                  </a:cubicBezTo>
                  <a:cubicBezTo>
                    <a:pt x="1453" y="320"/>
                    <a:pt x="1426" y="314"/>
                    <a:pt x="1402" y="297"/>
                  </a:cubicBezTo>
                  <a:cubicBezTo>
                    <a:pt x="1402" y="297"/>
                    <a:pt x="1401" y="296"/>
                    <a:pt x="1400" y="295"/>
                  </a:cubicBezTo>
                  <a:cubicBezTo>
                    <a:pt x="1400" y="306"/>
                    <a:pt x="1400" y="315"/>
                    <a:pt x="1400" y="325"/>
                  </a:cubicBezTo>
                  <a:cubicBezTo>
                    <a:pt x="1400" y="326"/>
                    <a:pt x="1401" y="327"/>
                    <a:pt x="1401" y="327"/>
                  </a:cubicBezTo>
                  <a:cubicBezTo>
                    <a:pt x="1406" y="330"/>
                    <a:pt x="1410" y="332"/>
                    <a:pt x="1415" y="334"/>
                  </a:cubicBezTo>
                  <a:cubicBezTo>
                    <a:pt x="1426" y="338"/>
                    <a:pt x="1437" y="339"/>
                    <a:pt x="1449" y="340"/>
                  </a:cubicBezTo>
                  <a:cubicBezTo>
                    <a:pt x="1464" y="341"/>
                    <a:pt x="1479" y="339"/>
                    <a:pt x="1494" y="334"/>
                  </a:cubicBezTo>
                  <a:cubicBezTo>
                    <a:pt x="1513" y="328"/>
                    <a:pt x="1528" y="317"/>
                    <a:pt x="1537" y="300"/>
                  </a:cubicBezTo>
                  <a:cubicBezTo>
                    <a:pt x="1543" y="289"/>
                    <a:pt x="1545" y="278"/>
                    <a:pt x="1545" y="267"/>
                  </a:cubicBezTo>
                  <a:cubicBezTo>
                    <a:pt x="1546" y="256"/>
                    <a:pt x="1544" y="246"/>
                    <a:pt x="1539" y="237"/>
                  </a:cubicBezTo>
                  <a:cubicBezTo>
                    <a:pt x="1530" y="221"/>
                    <a:pt x="1516" y="211"/>
                    <a:pt x="1498" y="207"/>
                  </a:cubicBezTo>
                  <a:cubicBezTo>
                    <a:pt x="1494" y="206"/>
                    <a:pt x="1490" y="205"/>
                    <a:pt x="1486" y="204"/>
                  </a:cubicBezTo>
                  <a:cubicBezTo>
                    <a:pt x="1487" y="203"/>
                    <a:pt x="1488" y="203"/>
                    <a:pt x="1489" y="203"/>
                  </a:cubicBezTo>
                  <a:cubicBezTo>
                    <a:pt x="1502" y="199"/>
                    <a:pt x="1513" y="194"/>
                    <a:pt x="1521" y="184"/>
                  </a:cubicBezTo>
                  <a:cubicBezTo>
                    <a:pt x="1537" y="165"/>
                    <a:pt x="1540" y="143"/>
                    <a:pt x="1533" y="121"/>
                  </a:cubicBezTo>
                  <a:cubicBezTo>
                    <a:pt x="1528" y="102"/>
                    <a:pt x="1514" y="92"/>
                    <a:pt x="1497" y="85"/>
                  </a:cubicBezTo>
                  <a:cubicBezTo>
                    <a:pt x="1486" y="81"/>
                    <a:pt x="1474" y="80"/>
                    <a:pt x="1462" y="80"/>
                  </a:cubicBezTo>
                  <a:cubicBezTo>
                    <a:pt x="1445" y="81"/>
                    <a:pt x="1429" y="84"/>
                    <a:pt x="1414" y="92"/>
                  </a:cubicBezTo>
                  <a:cubicBezTo>
                    <a:pt x="1411" y="94"/>
                    <a:pt x="1409" y="96"/>
                    <a:pt x="1410" y="100"/>
                  </a:cubicBezTo>
                  <a:cubicBezTo>
                    <a:pt x="1410" y="106"/>
                    <a:pt x="1410" y="113"/>
                    <a:pt x="1410" y="120"/>
                  </a:cubicBezTo>
                  <a:cubicBezTo>
                    <a:pt x="1410" y="121"/>
                    <a:pt x="1410" y="121"/>
                    <a:pt x="1410" y="123"/>
                  </a:cubicBezTo>
                  <a:cubicBezTo>
                    <a:pt x="1411" y="122"/>
                    <a:pt x="1412" y="121"/>
                    <a:pt x="1413" y="120"/>
                  </a:cubicBezTo>
                  <a:close/>
                  <a:moveTo>
                    <a:pt x="1149" y="301"/>
                  </a:moveTo>
                  <a:cubicBezTo>
                    <a:pt x="1134" y="312"/>
                    <a:pt x="1118" y="317"/>
                    <a:pt x="1100" y="315"/>
                  </a:cubicBezTo>
                  <a:cubicBezTo>
                    <a:pt x="1078" y="313"/>
                    <a:pt x="1062" y="302"/>
                    <a:pt x="1052" y="283"/>
                  </a:cubicBezTo>
                  <a:cubicBezTo>
                    <a:pt x="1043" y="263"/>
                    <a:pt x="1043" y="242"/>
                    <a:pt x="1049" y="221"/>
                  </a:cubicBezTo>
                  <a:cubicBezTo>
                    <a:pt x="1054" y="203"/>
                    <a:pt x="1065" y="189"/>
                    <a:pt x="1083" y="182"/>
                  </a:cubicBezTo>
                  <a:cubicBezTo>
                    <a:pt x="1101" y="174"/>
                    <a:pt x="1119" y="175"/>
                    <a:pt x="1137" y="183"/>
                  </a:cubicBezTo>
                  <a:cubicBezTo>
                    <a:pt x="1142" y="185"/>
                    <a:pt x="1146" y="188"/>
                    <a:pt x="1151" y="191"/>
                  </a:cubicBezTo>
                  <a:cubicBezTo>
                    <a:pt x="1151" y="181"/>
                    <a:pt x="1151" y="171"/>
                    <a:pt x="1151" y="162"/>
                  </a:cubicBezTo>
                  <a:cubicBezTo>
                    <a:pt x="1151" y="161"/>
                    <a:pt x="1150" y="161"/>
                    <a:pt x="1149" y="160"/>
                  </a:cubicBezTo>
                  <a:cubicBezTo>
                    <a:pt x="1146" y="159"/>
                    <a:pt x="1143" y="157"/>
                    <a:pt x="1139" y="156"/>
                  </a:cubicBezTo>
                  <a:cubicBezTo>
                    <a:pt x="1123" y="151"/>
                    <a:pt x="1107" y="151"/>
                    <a:pt x="1091" y="153"/>
                  </a:cubicBezTo>
                  <a:cubicBezTo>
                    <a:pt x="1064" y="157"/>
                    <a:pt x="1044" y="171"/>
                    <a:pt x="1030" y="194"/>
                  </a:cubicBezTo>
                  <a:cubicBezTo>
                    <a:pt x="1013" y="223"/>
                    <a:pt x="1011" y="254"/>
                    <a:pt x="1022" y="285"/>
                  </a:cubicBezTo>
                  <a:cubicBezTo>
                    <a:pt x="1030" y="311"/>
                    <a:pt x="1048" y="328"/>
                    <a:pt x="1074" y="336"/>
                  </a:cubicBezTo>
                  <a:cubicBezTo>
                    <a:pt x="1089" y="341"/>
                    <a:pt x="1105" y="341"/>
                    <a:pt x="1120" y="338"/>
                  </a:cubicBezTo>
                  <a:cubicBezTo>
                    <a:pt x="1130" y="337"/>
                    <a:pt x="1140" y="333"/>
                    <a:pt x="1149" y="328"/>
                  </a:cubicBezTo>
                  <a:cubicBezTo>
                    <a:pt x="1150" y="328"/>
                    <a:pt x="1150" y="328"/>
                    <a:pt x="1150" y="326"/>
                  </a:cubicBezTo>
                  <a:cubicBezTo>
                    <a:pt x="1150" y="318"/>
                    <a:pt x="1150" y="309"/>
                    <a:pt x="1150" y="300"/>
                  </a:cubicBezTo>
                  <a:cubicBezTo>
                    <a:pt x="1150" y="301"/>
                    <a:pt x="1149" y="301"/>
                    <a:pt x="1149" y="301"/>
                  </a:cubicBezTo>
                  <a:close/>
                  <a:moveTo>
                    <a:pt x="987" y="159"/>
                  </a:moveTo>
                  <a:cubicBezTo>
                    <a:pt x="987" y="159"/>
                    <a:pt x="987" y="158"/>
                    <a:pt x="987" y="158"/>
                  </a:cubicBezTo>
                  <a:cubicBezTo>
                    <a:pt x="987" y="157"/>
                    <a:pt x="986" y="156"/>
                    <a:pt x="985" y="156"/>
                  </a:cubicBezTo>
                  <a:cubicBezTo>
                    <a:pt x="976" y="156"/>
                    <a:pt x="968" y="156"/>
                    <a:pt x="959" y="156"/>
                  </a:cubicBezTo>
                  <a:cubicBezTo>
                    <a:pt x="958" y="156"/>
                    <a:pt x="958" y="157"/>
                    <a:pt x="958" y="158"/>
                  </a:cubicBezTo>
                  <a:cubicBezTo>
                    <a:pt x="958" y="160"/>
                    <a:pt x="958" y="162"/>
                    <a:pt x="958" y="164"/>
                  </a:cubicBezTo>
                  <a:cubicBezTo>
                    <a:pt x="958" y="220"/>
                    <a:pt x="958" y="276"/>
                    <a:pt x="958" y="332"/>
                  </a:cubicBezTo>
                  <a:cubicBezTo>
                    <a:pt x="958" y="336"/>
                    <a:pt x="958" y="336"/>
                    <a:pt x="961" y="336"/>
                  </a:cubicBezTo>
                  <a:cubicBezTo>
                    <a:pt x="969" y="336"/>
                    <a:pt x="976" y="336"/>
                    <a:pt x="984" y="336"/>
                  </a:cubicBezTo>
                  <a:cubicBezTo>
                    <a:pt x="987" y="336"/>
                    <a:pt x="987" y="336"/>
                    <a:pt x="987" y="332"/>
                  </a:cubicBezTo>
                  <a:cubicBezTo>
                    <a:pt x="987" y="304"/>
                    <a:pt x="987" y="275"/>
                    <a:pt x="987" y="246"/>
                  </a:cubicBezTo>
                  <a:cubicBezTo>
                    <a:pt x="987" y="217"/>
                    <a:pt x="987" y="188"/>
                    <a:pt x="987" y="159"/>
                  </a:cubicBezTo>
                  <a:close/>
                  <a:moveTo>
                    <a:pt x="973" y="111"/>
                  </a:moveTo>
                  <a:cubicBezTo>
                    <a:pt x="983" y="111"/>
                    <a:pt x="991" y="103"/>
                    <a:pt x="991" y="92"/>
                  </a:cubicBezTo>
                  <a:cubicBezTo>
                    <a:pt x="991" y="81"/>
                    <a:pt x="983" y="73"/>
                    <a:pt x="972" y="73"/>
                  </a:cubicBezTo>
                  <a:cubicBezTo>
                    <a:pt x="962" y="74"/>
                    <a:pt x="954" y="82"/>
                    <a:pt x="954" y="92"/>
                  </a:cubicBezTo>
                  <a:cubicBezTo>
                    <a:pt x="954" y="103"/>
                    <a:pt x="961" y="111"/>
                    <a:pt x="973" y="111"/>
                  </a:cubicBezTo>
                  <a:close/>
                  <a:moveTo>
                    <a:pt x="1" y="336"/>
                  </a:moveTo>
                  <a:cubicBezTo>
                    <a:pt x="1" y="336"/>
                    <a:pt x="1" y="336"/>
                    <a:pt x="1" y="336"/>
                  </a:cubicBezTo>
                  <a:cubicBezTo>
                    <a:pt x="2" y="336"/>
                    <a:pt x="2" y="336"/>
                    <a:pt x="2" y="336"/>
                  </a:cubicBezTo>
                  <a:cubicBezTo>
                    <a:pt x="2" y="336"/>
                    <a:pt x="2" y="336"/>
                    <a:pt x="2" y="336"/>
                  </a:cubicBezTo>
                  <a:cubicBezTo>
                    <a:pt x="2" y="336"/>
                    <a:pt x="1" y="336"/>
                    <a:pt x="1" y="336"/>
                  </a:cubicBezTo>
                  <a:close/>
                </a:path>
              </a:pathLst>
            </a:custGeom>
            <a:solidFill>
              <a:srgbClr val="EA3C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cxnSp>
          <p:nvCxnSpPr>
            <p:cNvPr id="27" name="Straight Connector 26"/>
            <p:cNvCxnSpPr/>
            <p:nvPr/>
          </p:nvCxnSpPr>
          <p:spPr>
            <a:xfrm>
              <a:off x="3767719" y="3912514"/>
              <a:ext cx="3566160" cy="0"/>
            </a:xfrm>
            <a:prstGeom prst="line">
              <a:avLst/>
            </a:prstGeom>
            <a:ln w="2540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767719" y="3867394"/>
              <a:ext cx="3566160" cy="704488"/>
            </a:xfrm>
            <a:prstGeom prst="rect">
              <a:avLst/>
            </a:prstGeom>
            <a:noFill/>
          </p:spPr>
          <p:txBody>
            <a:bodyPr wrap="square" lIns="0" rIns="0" rtlCol="0">
              <a:spAutoFit/>
            </a:bodyPr>
            <a:lstStyle/>
            <a:p>
              <a:pPr defTabSz="932597"/>
              <a:r>
                <a:rPr lang="en-US" sz="3978" spc="-102" dirty="0">
                  <a:gradFill>
                    <a:gsLst>
                      <a:gs pos="4724">
                        <a:srgbClr val="EB3C00"/>
                      </a:gs>
                      <a:gs pos="36000">
                        <a:srgbClr val="EB3C00"/>
                      </a:gs>
                    </a:gsLst>
                    <a:lin ang="5400000" scaled="0"/>
                  </a:gradFill>
                  <a:latin typeface="Segoe Pro Light" panose="020B0302040504020203" pitchFamily="34" charset="0"/>
                </a:rPr>
                <a:t>Technical Network</a:t>
              </a:r>
            </a:p>
          </p:txBody>
        </p:sp>
      </p:grpSp>
      <p:sp>
        <p:nvSpPr>
          <p:cNvPr id="35" name="TextBox 34"/>
          <p:cNvSpPr txBox="1"/>
          <p:nvPr/>
        </p:nvSpPr>
        <p:spPr>
          <a:xfrm>
            <a:off x="3161371" y="4248526"/>
            <a:ext cx="6113733" cy="612897"/>
          </a:xfrm>
          <a:prstGeom prst="rect">
            <a:avLst/>
          </a:prstGeom>
          <a:noFill/>
        </p:spPr>
        <p:txBody>
          <a:bodyPr wrap="square" rtlCol="0">
            <a:spAutoFit/>
          </a:bodyPr>
          <a:lstStyle/>
          <a:p>
            <a:pPr algn="ctr" defTabSz="932597">
              <a:lnSpc>
                <a:spcPct val="90000"/>
              </a:lnSpc>
            </a:pPr>
            <a:r>
              <a:rPr lang="en-US" sz="3672" dirty="0">
                <a:gradFill>
                  <a:gsLst>
                    <a:gs pos="4724">
                      <a:srgbClr val="0070C0">
                        <a:lumMod val="20000"/>
                        <a:lumOff val="80000"/>
                      </a:srgbClr>
                    </a:gs>
                    <a:gs pos="36000">
                      <a:srgbClr val="0070C0">
                        <a:lumMod val="20000"/>
                        <a:lumOff val="80000"/>
                      </a:srgbClr>
                    </a:gs>
                  </a:gsLst>
                  <a:lin ang="5400000" scaled="0"/>
                </a:gradFill>
              </a:rPr>
              <a:t>Join the conversation!</a:t>
            </a:r>
          </a:p>
        </p:txBody>
      </p:sp>
      <p:sp>
        <p:nvSpPr>
          <p:cNvPr id="36" name="TextBox 35"/>
          <p:cNvSpPr txBox="1"/>
          <p:nvPr/>
        </p:nvSpPr>
        <p:spPr>
          <a:xfrm>
            <a:off x="2047428" y="4856078"/>
            <a:ext cx="8341619" cy="1246851"/>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defTabSz="932597">
              <a:lnSpc>
                <a:spcPct val="90000"/>
              </a:lnSpc>
            </a:pPr>
            <a:r>
              <a:rPr lang="en-US" sz="4080" dirty="0">
                <a:gradFill>
                  <a:gsLst>
                    <a:gs pos="4724">
                      <a:srgbClr val="FFFFFF"/>
                    </a:gs>
                    <a:gs pos="36000">
                      <a:srgbClr val="FFFFFF"/>
                    </a:gs>
                  </a:gsLst>
                  <a:lin ang="5400000" scaled="0"/>
                </a:gradFill>
                <a:latin typeface="Segoe Pro Light" panose="020B0302040504020203" pitchFamily="34" charset="0"/>
              </a:rPr>
              <a:t>Share</a:t>
            </a:r>
            <a:r>
              <a:rPr lang="en-US" sz="4080" b="1" dirty="0">
                <a:gradFill>
                  <a:gsLst>
                    <a:gs pos="4724">
                      <a:srgbClr val="FFFFFF"/>
                    </a:gs>
                    <a:gs pos="36000">
                      <a:srgbClr val="FFFFFF"/>
                    </a:gs>
                  </a:gsLst>
                  <a:lin ang="5400000" scaled="0"/>
                </a:gradFill>
                <a:latin typeface="Segoe Pro SemiLight" panose="020B0402040204020203" pitchFamily="34" charset="0"/>
              </a:rPr>
              <a:t> tips and best practices </a:t>
            </a:r>
            <a:br>
              <a:rPr lang="en-US" sz="4080" b="1" dirty="0">
                <a:gradFill>
                  <a:gsLst>
                    <a:gs pos="4724">
                      <a:srgbClr val="FFFFFF"/>
                    </a:gs>
                    <a:gs pos="36000">
                      <a:srgbClr val="FFFFFF"/>
                    </a:gs>
                  </a:gsLst>
                  <a:lin ang="5400000" scaled="0"/>
                </a:gradFill>
                <a:latin typeface="Segoe Pro SemiLight" panose="020B0402040204020203" pitchFamily="34" charset="0"/>
              </a:rPr>
            </a:br>
            <a:r>
              <a:rPr lang="en-US" sz="4080" dirty="0">
                <a:gradFill>
                  <a:gsLst>
                    <a:gs pos="4724">
                      <a:srgbClr val="FFFFFF"/>
                    </a:gs>
                    <a:gs pos="36000">
                      <a:srgbClr val="FFFFFF"/>
                    </a:gs>
                  </a:gsLst>
                  <a:lin ang="5400000" scaled="0"/>
                </a:gradFill>
                <a:latin typeface="Segoe Pro Light" panose="020B0302040504020203" pitchFamily="34" charset="0"/>
              </a:rPr>
              <a:t>with other </a:t>
            </a:r>
            <a:r>
              <a:rPr lang="en-US" sz="4080" b="1" dirty="0">
                <a:gradFill>
                  <a:gsLst>
                    <a:gs pos="4724">
                      <a:srgbClr val="FFFFFF"/>
                    </a:gs>
                    <a:gs pos="36000">
                      <a:srgbClr val="FFFFFF"/>
                    </a:gs>
                  </a:gsLst>
                  <a:lin ang="5400000" scaled="0"/>
                </a:gradFill>
                <a:latin typeface="Segoe Pro SemiLight" panose="020B0402040204020203" pitchFamily="34" charset="0"/>
              </a:rPr>
              <a:t>Office 365 </a:t>
            </a:r>
            <a:r>
              <a:rPr lang="en-US" sz="4080" dirty="0">
                <a:gradFill>
                  <a:gsLst>
                    <a:gs pos="4724">
                      <a:srgbClr val="FFFFFF"/>
                    </a:gs>
                    <a:gs pos="36000">
                      <a:srgbClr val="FFFFFF"/>
                    </a:gs>
                  </a:gsLst>
                  <a:lin ang="5400000" scaled="0"/>
                </a:gradFill>
                <a:latin typeface="Segoe Pro Light" panose="020B0302040504020203" pitchFamily="34" charset="0"/>
              </a:rPr>
              <a:t>experts</a:t>
            </a:r>
          </a:p>
        </p:txBody>
      </p:sp>
      <p:sp>
        <p:nvSpPr>
          <p:cNvPr id="37" name="TextBox 36"/>
          <p:cNvSpPr txBox="1"/>
          <p:nvPr/>
        </p:nvSpPr>
        <p:spPr>
          <a:xfrm>
            <a:off x="8163580" y="6236951"/>
            <a:ext cx="4272013" cy="382308"/>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algn="l" defTabSz="932597">
              <a:lnSpc>
                <a:spcPct val="90000"/>
              </a:lnSpc>
            </a:pPr>
            <a:r>
              <a:rPr lang="en-US" sz="2040" dirty="0">
                <a:gradFill>
                  <a:gsLst>
                    <a:gs pos="4724">
                      <a:srgbClr val="0070C0">
                        <a:lumMod val="20000"/>
                        <a:lumOff val="80000"/>
                      </a:srgbClr>
                    </a:gs>
                    <a:gs pos="36000">
                      <a:srgbClr val="0070C0">
                        <a:lumMod val="20000"/>
                        <a:lumOff val="80000"/>
                      </a:srgbClr>
                    </a:gs>
                  </a:gsLst>
                  <a:lin ang="5400000" scaled="0"/>
                </a:gradFill>
                <a:latin typeface="Segoe Pro SemiLight" panose="020B0402040204020203" pitchFamily="34" charset="0"/>
              </a:rPr>
              <a:t>http://aka.ms/o365technetwork</a:t>
            </a:r>
          </a:p>
        </p:txBody>
      </p:sp>
      <p:cxnSp>
        <p:nvCxnSpPr>
          <p:cNvPr id="3" name="Straight Connector 2"/>
          <p:cNvCxnSpPr/>
          <p:nvPr/>
        </p:nvCxnSpPr>
        <p:spPr>
          <a:xfrm>
            <a:off x="3778930" y="1440354"/>
            <a:ext cx="776167" cy="53493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460716" y="1440354"/>
            <a:ext cx="790848" cy="1615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692538" y="2093069"/>
            <a:ext cx="213554" cy="1220777"/>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194323" y="3522977"/>
            <a:ext cx="1038461" cy="660133"/>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8978037" y="1889371"/>
            <a:ext cx="776270" cy="3253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8946276" y="3746380"/>
            <a:ext cx="1370162" cy="333146"/>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10851067" y="1901807"/>
            <a:ext cx="399913" cy="119304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815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a:hlinkClick r:id="rId3"/>
          </p:cNvPr>
          <p:cNvSpPr>
            <a:spLocks/>
          </p:cNvSpPr>
          <p:nvPr/>
        </p:nvSpPr>
        <p:spPr bwMode="auto">
          <a:xfrm>
            <a:off x="3937887" y="2767826"/>
            <a:ext cx="3614704"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Services</a:t>
            </a:r>
          </a:p>
        </p:txBody>
      </p:sp>
      <p:sp>
        <p:nvSpPr>
          <p:cNvPr id="64"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4" name="Title 3"/>
          <p:cNvSpPr>
            <a:spLocks noGrp="1"/>
          </p:cNvSpPr>
          <p:nvPr>
            <p:ph type="title"/>
          </p:nvPr>
        </p:nvSpPr>
        <p:spPr>
          <a:xfrm>
            <a:off x="274639" y="295275"/>
            <a:ext cx="11889564" cy="917575"/>
          </a:xfrm>
        </p:spPr>
        <p:txBody>
          <a:bodyPr/>
          <a:lstStyle/>
          <a:p>
            <a:r>
              <a:rPr lang="en-US" dirty="0"/>
              <a:t>Office 365</a:t>
            </a:r>
          </a:p>
        </p:txBody>
      </p:sp>
      <p:sp>
        <p:nvSpPr>
          <p:cNvPr id="20" name="Rectangle 19">
            <a:hlinkClick r:id="rId4"/>
          </p:cNvPr>
          <p:cNvSpPr>
            <a:spLocks/>
          </p:cNvSpPr>
          <p:nvPr/>
        </p:nvSpPr>
        <p:spPr bwMode="auto">
          <a:xfrm>
            <a:off x="5769511"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Deploying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Office </a:t>
            </a:r>
            <a:r>
              <a:rPr lang="en-US" sz="1200" spc="-30" dirty="0">
                <a:gradFill>
                  <a:gsLst>
                    <a:gs pos="0">
                      <a:srgbClr val="FFFFFF">
                        <a:lumMod val="75000"/>
                        <a:lumOff val="25000"/>
                      </a:srgbClr>
                    </a:gs>
                    <a:gs pos="80000">
                      <a:srgbClr val="FFFFFF">
                        <a:lumMod val="65000"/>
                        <a:lumOff val="35000"/>
                      </a:srgbClr>
                    </a:gs>
                  </a:gsLst>
                  <a:lin ang="16200000" scaled="0"/>
                </a:gradFill>
              </a:rPr>
              <a:t>365 Services </a:t>
            </a:r>
          </a:p>
        </p:txBody>
      </p:sp>
      <p:sp>
        <p:nvSpPr>
          <p:cNvPr id="85" name="Rectangle 84">
            <a:hlinkClick r:id="rId5"/>
          </p:cNvPr>
          <p:cNvSpPr>
            <a:spLocks/>
          </p:cNvSpPr>
          <p:nvPr/>
        </p:nvSpPr>
        <p:spPr bwMode="auto">
          <a:xfrm>
            <a:off x="274639" y="2767826"/>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Classroom</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pic>
        <p:nvPicPr>
          <p:cNvPr id="86" name="Picture 85"/>
          <p:cNvPicPr>
            <a:picLocks noChangeAspect="1"/>
          </p:cNvPicPr>
          <p:nvPr/>
        </p:nvPicPr>
        <p:blipFill>
          <a:blip r:embed="rId6"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479381" y="3637609"/>
            <a:ext cx="404898" cy="519929"/>
          </a:xfrm>
          <a:prstGeom prst="rect">
            <a:avLst/>
          </a:prstGeom>
          <a:noFill/>
        </p:spPr>
      </p:pic>
      <p:sp>
        <p:nvSpPr>
          <p:cNvPr id="83" name="Rectangle 82"/>
          <p:cNvSpPr>
            <a:spLocks/>
          </p:cNvSpPr>
          <p:nvPr/>
        </p:nvSpPr>
        <p:spPr bwMode="auto">
          <a:xfrm>
            <a:off x="274639" y="1212850"/>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Exams</a:t>
            </a:r>
          </a:p>
        </p:txBody>
      </p:sp>
      <p:pic>
        <p:nvPicPr>
          <p:cNvPr id="84" name="Picture 2" descr="\\MAGNUM\Projects\Microsoft\Cloud Power FY12\Design\ICONS_PNG\Devices.png"/>
          <p:cNvPicPr>
            <a:picLocks noChangeAspect="1" noChangeArrowheads="1"/>
          </p:cNvPicPr>
          <p:nvPr/>
        </p:nvPicPr>
        <p:blipFill>
          <a:blip r:embed="rId7" cstate="screen">
            <a:lum bright="100000" contrast="100000"/>
            <a:extLst>
              <a:ext uri="{28A0092B-C50C-407E-A947-70E740481C1C}">
                <a14:useLocalDpi xmlns:a14="http://schemas.microsoft.com/office/drawing/2010/main"/>
              </a:ext>
            </a:extLst>
          </a:blip>
          <a:stretch>
            <a:fillRect/>
          </a:stretch>
        </p:blipFill>
        <p:spPr bwMode="auto">
          <a:xfrm>
            <a:off x="276041" y="1891122"/>
            <a:ext cx="731254" cy="757656"/>
          </a:xfrm>
          <a:prstGeom prst="rect">
            <a:avLst/>
          </a:prstGeom>
          <a:noFill/>
          <a:ln>
            <a:noFill/>
          </a:ln>
        </p:spPr>
      </p:pic>
      <p:sp>
        <p:nvSpPr>
          <p:cNvPr id="100" name="TextBox 99"/>
          <p:cNvSpPr txBox="1"/>
          <p:nvPr/>
        </p:nvSpPr>
        <p:spPr>
          <a:xfrm>
            <a:off x="4567682" y="1821719"/>
            <a:ext cx="443918" cy="677943"/>
          </a:xfrm>
          <a:prstGeom prst="rect">
            <a:avLst/>
          </a:prstGeom>
          <a:noFill/>
        </p:spPr>
        <p:txBody>
          <a:bodyPr wrap="square" lIns="0" tIns="0" rIns="0" bIns="0" rtlCol="0">
            <a:spAutoFit/>
          </a:bodyPr>
          <a:lstStyle/>
          <a:p>
            <a:pPr defTabSz="932358">
              <a:lnSpc>
                <a:spcPct val="90000"/>
              </a:lnSpc>
            </a:pPr>
            <a:r>
              <a:rPr lang="en-US" sz="4895"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a:t>
            </a:r>
          </a:p>
        </p:txBody>
      </p:sp>
      <p:sp>
        <p:nvSpPr>
          <p:cNvPr id="46" name="Rectangle 45">
            <a:hlinkClick r:id="rId8"/>
          </p:cNvPr>
          <p:cNvSpPr>
            <a:spLocks/>
          </p:cNvSpPr>
          <p:nvPr/>
        </p:nvSpPr>
        <p:spPr bwMode="auto">
          <a:xfrm>
            <a:off x="2106263"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Introduction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to </a:t>
            </a:r>
            <a:r>
              <a:rPr lang="en-US" sz="1200" spc="-30" dirty="0">
                <a:gradFill>
                  <a:gsLst>
                    <a:gs pos="0">
                      <a:srgbClr val="FFFFFF">
                        <a:lumMod val="75000"/>
                        <a:lumOff val="25000"/>
                      </a:srgbClr>
                    </a:gs>
                    <a:gs pos="80000">
                      <a:srgbClr val="FFFFFF">
                        <a:lumMod val="65000"/>
                        <a:lumOff val="35000"/>
                      </a:srgbClr>
                    </a:gs>
                  </a:gsLst>
                  <a:lin ang="16200000" scaled="0"/>
                </a:gradFill>
              </a:rPr>
              <a:t>Office 365</a:t>
            </a:r>
          </a:p>
        </p:txBody>
      </p:sp>
      <p:sp>
        <p:nvSpPr>
          <p:cNvPr id="62" name="Rectangle 61">
            <a:hlinkClick r:id="rId4"/>
          </p:cNvPr>
          <p:cNvSpPr>
            <a:spLocks/>
          </p:cNvSpPr>
          <p:nvPr/>
        </p:nvSpPr>
        <p:spPr bwMode="auto">
          <a:xfrm>
            <a:off x="3937887"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Requirements</a:t>
            </a:r>
          </a:p>
        </p:txBody>
      </p:sp>
      <p:sp>
        <p:nvSpPr>
          <p:cNvPr id="97" name="TextBox 96"/>
          <p:cNvSpPr txBox="1"/>
          <p:nvPr/>
        </p:nvSpPr>
        <p:spPr>
          <a:xfrm>
            <a:off x="2106263"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FLC</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40041</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45" name="Rectangle 44">
            <a:hlinkClick r:id="rId5"/>
          </p:cNvPr>
          <p:cNvSpPr>
            <a:spLocks/>
          </p:cNvSpPr>
          <p:nvPr/>
        </p:nvSpPr>
        <p:spPr bwMode="auto">
          <a:xfrm>
            <a:off x="274639" y="4322802"/>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Online</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sp>
        <p:nvSpPr>
          <p:cNvPr id="53" name="Rectangle 52">
            <a:hlinkClick r:id="rId3"/>
          </p:cNvPr>
          <p:cNvSpPr>
            <a:spLocks/>
          </p:cNvSpPr>
          <p:nvPr/>
        </p:nvSpPr>
        <p:spPr bwMode="auto">
          <a:xfrm>
            <a:off x="3937887" y="4322802"/>
            <a:ext cx="3614704"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Services</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3440" y="5309350"/>
            <a:ext cx="628650" cy="392771"/>
          </a:xfrm>
          <a:prstGeom prst="rect">
            <a:avLst/>
          </a:prstGeom>
        </p:spPr>
      </p:pic>
      <p:sp>
        <p:nvSpPr>
          <p:cNvPr id="72" name="Rectangle 71">
            <a:hlinkClick r:id="rId8"/>
          </p:cNvPr>
          <p:cNvSpPr>
            <a:spLocks/>
          </p:cNvSpPr>
          <p:nvPr/>
        </p:nvSpPr>
        <p:spPr bwMode="auto">
          <a:xfrm>
            <a:off x="2106263"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Office 365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Fundamentals</a:t>
            </a:r>
            <a:endParaRPr lang="en-US" sz="1200" spc="-30" dirty="0">
              <a:gradFill>
                <a:gsLst>
                  <a:gs pos="0">
                    <a:srgbClr val="FFFFFF">
                      <a:lumMod val="75000"/>
                      <a:lumOff val="25000"/>
                    </a:srgbClr>
                  </a:gs>
                  <a:gs pos="80000">
                    <a:srgbClr val="FFFFFF">
                      <a:lumMod val="65000"/>
                      <a:lumOff val="35000"/>
                    </a:srgbClr>
                  </a:gs>
                </a:gsLst>
                <a:lin ang="16200000" scaled="0"/>
              </a:gradFill>
            </a:endParaRPr>
          </a:p>
        </p:txBody>
      </p:sp>
      <p:sp>
        <p:nvSpPr>
          <p:cNvPr id="3" name="TextBox 2"/>
          <p:cNvSpPr txBox="1"/>
          <p:nvPr/>
        </p:nvSpPr>
        <p:spPr>
          <a:xfrm>
            <a:off x="9611402" y="1597898"/>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O365-Cert</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 name="TextBox 4"/>
          <p:cNvSpPr txBox="1"/>
          <p:nvPr/>
        </p:nvSpPr>
        <p:spPr>
          <a:xfrm>
            <a:off x="9611402" y="4707850"/>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O365-MVA</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6" name="TextBox 5"/>
          <p:cNvSpPr txBox="1"/>
          <p:nvPr/>
        </p:nvSpPr>
        <p:spPr>
          <a:xfrm>
            <a:off x="9611402" y="3152874"/>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O365-Training</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4" name="Rectangle 53"/>
          <p:cNvSpPr/>
          <p:nvPr/>
        </p:nvSpPr>
        <p:spPr>
          <a:xfrm>
            <a:off x="274639" y="5958898"/>
            <a:ext cx="9105826" cy="738664"/>
          </a:xfrm>
          <a:prstGeom prst="rect">
            <a:avLst/>
          </a:prstGeom>
        </p:spPr>
        <p:txBody>
          <a:bodyPr wrap="none" lIns="182880" tIns="146304" rIns="182880" bIns="146304">
            <a:spAutoFit/>
          </a:bodyPr>
          <a:lstStyle/>
          <a:p>
            <a:pPr>
              <a:lnSpc>
                <a:spcPct val="90000"/>
              </a:lnSpc>
            </a:pPr>
            <a:r>
              <a:rPr lang="en-US" sz="3200" spc="-40" dirty="0">
                <a:gradFill>
                  <a:gsLst>
                    <a:gs pos="11864">
                      <a:schemeClr val="tx1"/>
                    </a:gs>
                    <a:gs pos="25424">
                      <a:schemeClr val="tx1"/>
                    </a:gs>
                  </a:gsLst>
                  <a:lin ang="5400000" scaled="0"/>
                </a:gradFill>
                <a:latin typeface="+mj-lt"/>
              </a:rPr>
              <a:t>Get </a:t>
            </a:r>
            <a:r>
              <a:rPr lang="en-US" sz="3200" spc="-40" dirty="0" smtClean="0">
                <a:gradFill>
                  <a:gsLst>
                    <a:gs pos="11864">
                      <a:schemeClr val="tx1"/>
                    </a:gs>
                    <a:gs pos="25424">
                      <a:schemeClr val="tx1"/>
                    </a:gs>
                  </a:gsLst>
                  <a:lin ang="5400000" scaled="0"/>
                </a:gradFill>
                <a:latin typeface="+mj-lt"/>
              </a:rPr>
              <a:t>certified for </a:t>
            </a:r>
            <a:r>
              <a:rPr lang="en-US" sz="3200" spc="-40" dirty="0">
                <a:gradFill>
                  <a:gsLst>
                    <a:gs pos="11864">
                      <a:schemeClr val="tx1"/>
                    </a:gs>
                    <a:gs pos="25424">
                      <a:schemeClr val="tx1"/>
                    </a:gs>
                  </a:gsLst>
                  <a:lin ang="5400000" scaled="0"/>
                </a:gradFill>
                <a:latin typeface="+mj-lt"/>
              </a:rPr>
              <a:t>1/2 the price at TechEd Europe 2014!</a:t>
            </a:r>
          </a:p>
        </p:txBody>
      </p:sp>
      <p:sp>
        <p:nvSpPr>
          <p:cNvPr id="57" name="Rectangle 56"/>
          <p:cNvSpPr/>
          <p:nvPr/>
        </p:nvSpPr>
        <p:spPr>
          <a:xfrm>
            <a:off x="9611402" y="5958898"/>
            <a:ext cx="1865704" cy="738664"/>
          </a:xfrm>
          <a:prstGeom prst="rect">
            <a:avLst/>
          </a:prstGeom>
        </p:spPr>
        <p:txBody>
          <a:bodyPr wrap="none" lIns="182880" tIns="146304" rIns="182880" bIns="146304">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TechEd-</a:t>
            </a:r>
            <a:r>
              <a:rPr lang="en-US" sz="1600" dirty="0" err="1" smtClean="0">
                <a:gradFill>
                  <a:gsLst>
                    <a:gs pos="0">
                      <a:srgbClr val="FFFFFF">
                        <a:lumMod val="75000"/>
                        <a:lumOff val="25000"/>
                      </a:srgbClr>
                    </a:gs>
                    <a:gs pos="80000">
                      <a:srgbClr val="FFFFFF">
                        <a:lumMod val="65000"/>
                        <a:lumOff val="35000"/>
                      </a:srgbClr>
                    </a:gs>
                  </a:gsLst>
                  <a:lin ang="16200000" scaled="0"/>
                </a:gradFill>
              </a:rPr>
              <a:t>CertDeal</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74" name="TextBox 73"/>
          <p:cNvSpPr txBox="1"/>
          <p:nvPr/>
        </p:nvSpPr>
        <p:spPr>
          <a:xfrm>
            <a:off x="3937887"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20346</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grpSp>
        <p:nvGrpSpPr>
          <p:cNvPr id="8" name="Group 7"/>
          <p:cNvGrpSpPr/>
          <p:nvPr/>
        </p:nvGrpSpPr>
        <p:grpSpPr>
          <a:xfrm>
            <a:off x="7601134" y="2767826"/>
            <a:ext cx="1783080" cy="1508760"/>
            <a:chOff x="5769511" y="2767826"/>
            <a:chExt cx="1783080" cy="1508760"/>
          </a:xfrm>
        </p:grpSpPr>
        <p:sp>
          <p:nvSpPr>
            <p:cNvPr id="104" name="Rectangle 103">
              <a:hlinkClick r:id="rId3"/>
            </p:cNvPr>
            <p:cNvSpPr>
              <a:spLocks/>
            </p:cNvSpPr>
            <p:nvPr/>
          </p:nvSpPr>
          <p:spPr bwMode="auto">
            <a:xfrm>
              <a:off x="5769511"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Designing for </a:t>
              </a:r>
              <a:r>
                <a:rPr lang="en-US" sz="1200" spc="-30" dirty="0" smtClean="0">
                  <a:gradFill>
                    <a:gsLst>
                      <a:gs pos="0">
                        <a:srgbClr val="FFFFFF">
                          <a:lumMod val="75000"/>
                          <a:lumOff val="25000"/>
                        </a:srgbClr>
                      </a:gs>
                      <a:gs pos="80000">
                        <a:srgbClr val="FFFFFF">
                          <a:lumMod val="65000"/>
                          <a:lumOff val="35000"/>
                        </a:srgbClr>
                      </a:gs>
                    </a:gsLst>
                    <a:lin ang="16200000" scaled="0"/>
                  </a:gradFill>
                </a:rPr>
                <a:t>Office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365 </a:t>
              </a:r>
              <a:r>
                <a:rPr lang="en-US" sz="1200" spc="-30" dirty="0">
                  <a:gradFill>
                    <a:gsLst>
                      <a:gs pos="0">
                        <a:srgbClr val="FFFFFF">
                          <a:lumMod val="75000"/>
                          <a:lumOff val="25000"/>
                        </a:srgbClr>
                      </a:gs>
                      <a:gs pos="80000">
                        <a:srgbClr val="FFFFFF">
                          <a:lumMod val="65000"/>
                          <a:lumOff val="35000"/>
                        </a:srgbClr>
                      </a:gs>
                    </a:gsLst>
                    <a:lin ang="16200000" scaled="0"/>
                  </a:gradFill>
                </a:rPr>
                <a:t>Infrastructure</a:t>
              </a:r>
            </a:p>
          </p:txBody>
        </p:sp>
        <p:sp>
          <p:nvSpPr>
            <p:cNvPr id="75" name="TextBox 74"/>
            <p:cNvSpPr txBox="1"/>
            <p:nvPr/>
          </p:nvSpPr>
          <p:spPr>
            <a:xfrm>
              <a:off x="5769511"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10968</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3"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3</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grpSp>
      <p:sp>
        <p:nvSpPr>
          <p:cNvPr id="76" name="TextBox 75"/>
          <p:cNvSpPr txBox="1"/>
          <p:nvPr/>
        </p:nvSpPr>
        <p:spPr>
          <a:xfrm>
            <a:off x="3937887"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346</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8" name="TextBox 77"/>
          <p:cNvSpPr txBox="1"/>
          <p:nvPr/>
        </p:nvSpPr>
        <p:spPr>
          <a:xfrm>
            <a:off x="5769511"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347</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81" name="TextBox 80"/>
          <p:cNvSpPr txBox="1"/>
          <p:nvPr/>
        </p:nvSpPr>
        <p:spPr>
          <a:xfrm>
            <a:off x="2106263" y="4322802"/>
            <a:ext cx="1437037"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
        <p:nvSpPr>
          <p:cNvPr id="87" name="TextBox 86"/>
          <p:cNvSpPr txBox="1"/>
          <p:nvPr/>
        </p:nvSpPr>
        <p:spPr>
          <a:xfrm>
            <a:off x="3937887" y="4322802"/>
            <a:ext cx="1626600"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Tree>
    <p:extLst>
      <p:ext uri="{BB962C8B-B14F-4D97-AF65-F5344CB8AC3E}">
        <p14:creationId xmlns:p14="http://schemas.microsoft.com/office/powerpoint/2010/main" val="2409986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283760920"/>
      </p:ext>
    </p:extLst>
  </p:cSld>
  <p:clrMapOvr>
    <a:masterClrMapping/>
  </p:clrMapOvr>
  <p:transition spd="slow">
    <p:push/>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1511354"/>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490734"/>
          </a:xfrm>
        </p:spPr>
        <p:txBody>
          <a:bodyPr/>
          <a:lstStyle/>
          <a:p>
            <a:r>
              <a:rPr lang="en-US" dirty="0" smtClean="0"/>
              <a:t>The cloud optimizes businesses</a:t>
            </a:r>
          </a:p>
          <a:p>
            <a:pPr lvl="1"/>
            <a:r>
              <a:rPr lang="en-US" dirty="0" smtClean="0"/>
              <a:t>Scalable</a:t>
            </a:r>
          </a:p>
          <a:p>
            <a:pPr lvl="1"/>
            <a:r>
              <a:rPr lang="en-US" dirty="0" smtClean="0"/>
              <a:t>Accessible</a:t>
            </a:r>
          </a:p>
          <a:p>
            <a:pPr lvl="1"/>
            <a:r>
              <a:rPr lang="en-US" dirty="0" smtClean="0"/>
              <a:t>Flexible</a:t>
            </a:r>
          </a:p>
          <a:p>
            <a:pPr lvl="1"/>
            <a:r>
              <a:rPr lang="en-US" dirty="0" smtClean="0"/>
              <a:t>You pay as you go (lower TCO)</a:t>
            </a:r>
          </a:p>
          <a:p>
            <a:pPr lvl="1"/>
            <a:r>
              <a:rPr lang="en-US" dirty="0" smtClean="0"/>
              <a:t>Etc.</a:t>
            </a:r>
          </a:p>
          <a:p>
            <a:r>
              <a:rPr lang="en-US" dirty="0" smtClean="0"/>
              <a:t>Right now, just a few enterprises are “cloud only”</a:t>
            </a:r>
          </a:p>
          <a:p>
            <a:r>
              <a:rPr lang="en-US" dirty="0" smtClean="0"/>
              <a:t>Much more have both services on-premises and on the cloud</a:t>
            </a:r>
          </a:p>
          <a:p>
            <a:pPr lvl="1"/>
            <a:r>
              <a:rPr lang="en-US" dirty="0" smtClean="0"/>
              <a:t>They are moving gradually …</a:t>
            </a:r>
          </a:p>
          <a:p>
            <a:pPr lvl="1"/>
            <a:r>
              <a:rPr lang="en-US" dirty="0" smtClean="0"/>
              <a:t>Hybrid Cloud supports these kind of business</a:t>
            </a:r>
          </a:p>
        </p:txBody>
      </p:sp>
      <p:sp>
        <p:nvSpPr>
          <p:cNvPr id="3" name="Title 2"/>
          <p:cNvSpPr>
            <a:spLocks noGrp="1"/>
          </p:cNvSpPr>
          <p:nvPr>
            <p:ph type="title"/>
          </p:nvPr>
        </p:nvSpPr>
        <p:spPr/>
        <p:txBody>
          <a:bodyPr/>
          <a:lstStyle/>
          <a:p>
            <a:r>
              <a:rPr lang="en-US" dirty="0" smtClean="0"/>
              <a:t>Why Hybrid</a:t>
            </a:r>
            <a:r>
              <a:rPr lang="en-US" dirty="0"/>
              <a:t> </a:t>
            </a:r>
            <a:r>
              <a:rPr lang="en-US" dirty="0" smtClean="0"/>
              <a:t>Cloud does matter?</a:t>
            </a:r>
            <a:endParaRPr lang="it-IT" dirty="0"/>
          </a:p>
        </p:txBody>
      </p:sp>
    </p:spTree>
    <p:extLst>
      <p:ext uri="{BB962C8B-B14F-4D97-AF65-F5344CB8AC3E}">
        <p14:creationId xmlns:p14="http://schemas.microsoft.com/office/powerpoint/2010/main" val="24746949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639578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55312"/>
          </a:xfrm>
        </p:spPr>
        <p:txBody>
          <a:bodyPr/>
          <a:lstStyle/>
          <a:p>
            <a:r>
              <a:rPr lang="en-US" dirty="0" smtClean="0"/>
              <a:t>When you have an Office 365 tenant</a:t>
            </a:r>
          </a:p>
          <a:p>
            <a:r>
              <a:rPr lang="en-US" dirty="0" smtClean="0"/>
              <a:t>And you have on-premises services</a:t>
            </a:r>
          </a:p>
          <a:p>
            <a:pPr lvl="1"/>
            <a:r>
              <a:rPr lang="en-US" dirty="0" smtClean="0"/>
              <a:t>SharePoint Server 2013</a:t>
            </a:r>
          </a:p>
          <a:p>
            <a:pPr lvl="1"/>
            <a:r>
              <a:rPr lang="en-US" dirty="0" smtClean="0"/>
              <a:t>Exchange Server 2013</a:t>
            </a:r>
          </a:p>
          <a:p>
            <a:pPr lvl="1"/>
            <a:r>
              <a:rPr lang="en-US" dirty="0" smtClean="0"/>
              <a:t>Lync Server 2013</a:t>
            </a:r>
          </a:p>
          <a:p>
            <a:pPr lvl="1"/>
            <a:r>
              <a:rPr lang="en-US" dirty="0" smtClean="0"/>
              <a:t>Business Data sources (DBMS, SOAP services, etc.)</a:t>
            </a:r>
          </a:p>
          <a:p>
            <a:pPr lvl="1"/>
            <a:r>
              <a:rPr lang="en-US" dirty="0" smtClean="0"/>
              <a:t>SAP</a:t>
            </a:r>
          </a:p>
          <a:p>
            <a:r>
              <a:rPr lang="en-US" dirty="0" smtClean="0"/>
              <a:t>You can choose an hybrid deployment</a:t>
            </a:r>
          </a:p>
          <a:p>
            <a:r>
              <a:rPr lang="en-US" dirty="0" smtClean="0"/>
              <a:t>Leveraging Office 365, SharePoint, Exchange, Lync, and Azure</a:t>
            </a:r>
            <a:endParaRPr lang="it-IT" dirty="0"/>
          </a:p>
        </p:txBody>
      </p:sp>
      <p:sp>
        <p:nvSpPr>
          <p:cNvPr id="3" name="Title 2"/>
          <p:cNvSpPr>
            <a:spLocks noGrp="1"/>
          </p:cNvSpPr>
          <p:nvPr>
            <p:ph type="title"/>
          </p:nvPr>
        </p:nvSpPr>
        <p:spPr/>
        <p:txBody>
          <a:bodyPr/>
          <a:lstStyle/>
          <a:p>
            <a:r>
              <a:rPr lang="en-US" dirty="0" smtClean="0"/>
              <a:t>Office 365 and Hybrid Cloud</a:t>
            </a:r>
            <a:endParaRPr lang="it-IT" dirty="0"/>
          </a:p>
        </p:txBody>
      </p:sp>
    </p:spTree>
    <p:extLst>
      <p:ext uri="{BB962C8B-B14F-4D97-AF65-F5344CB8AC3E}">
        <p14:creationId xmlns:p14="http://schemas.microsoft.com/office/powerpoint/2010/main" val="34390709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smtClean="0"/>
              <a:t>SharePoint </a:t>
            </a:r>
            <a:r>
              <a:rPr lang="it-IT" dirty="0" err="1" smtClean="0"/>
              <a:t>Hybrid</a:t>
            </a:r>
            <a:r>
              <a:rPr lang="it-IT" dirty="0" smtClean="0"/>
              <a:t> </a:t>
            </a:r>
            <a:r>
              <a:rPr lang="it-IT" dirty="0" err="1" smtClean="0"/>
              <a:t>Scenarios</a:t>
            </a:r>
            <a:r>
              <a:rPr lang="it-IT" dirty="0" smtClean="0"/>
              <a:t> in Office 365</a:t>
            </a:r>
            <a:endParaRPr lang="it-IT" dirty="0"/>
          </a:p>
        </p:txBody>
      </p:sp>
      <p:sp>
        <p:nvSpPr>
          <p:cNvPr id="7" name="Content Placeholder 6"/>
          <p:cNvSpPr>
            <a:spLocks noGrp="1"/>
          </p:cNvSpPr>
          <p:nvPr>
            <p:ph idx="4294967295"/>
          </p:nvPr>
        </p:nvSpPr>
        <p:spPr>
          <a:xfrm>
            <a:off x="622618" y="1722377"/>
            <a:ext cx="11679960" cy="2092881"/>
          </a:xfrm>
          <a:prstGeom prst="rect">
            <a:avLst/>
          </a:prstGeom>
        </p:spPr>
        <p:txBody>
          <a:bodyPr/>
          <a:lstStyle/>
          <a:p>
            <a:r>
              <a:rPr lang="it-IT" dirty="0" err="1" smtClean="0"/>
              <a:t>Hybrid</a:t>
            </a:r>
            <a:r>
              <a:rPr lang="it-IT" dirty="0" smtClean="0"/>
              <a:t> </a:t>
            </a:r>
            <a:r>
              <a:rPr lang="it-IT" dirty="0" err="1" smtClean="0"/>
              <a:t>Search</a:t>
            </a:r>
            <a:endParaRPr lang="it-IT" dirty="0" smtClean="0"/>
          </a:p>
          <a:p>
            <a:r>
              <a:rPr lang="it-IT" dirty="0" smtClean="0"/>
              <a:t>Business Connectivity Services</a:t>
            </a:r>
          </a:p>
          <a:p>
            <a:r>
              <a:rPr lang="it-IT" dirty="0" err="1" smtClean="0"/>
              <a:t>Duet</a:t>
            </a:r>
            <a:r>
              <a:rPr lang="it-IT" dirty="0" smtClean="0"/>
              <a:t> Enterprise</a:t>
            </a:r>
            <a:endParaRPr lang="it-IT" dirty="0"/>
          </a:p>
        </p:txBody>
      </p:sp>
      <p:pic>
        <p:nvPicPr>
          <p:cNvPr id="8" name="Content Placeholder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3991" y="4168290"/>
            <a:ext cx="6657211" cy="2192008"/>
          </a:xfrm>
          <a:prstGeom prst="rect">
            <a:avLst/>
          </a:prstGeom>
        </p:spPr>
      </p:pic>
    </p:spTree>
    <p:extLst>
      <p:ext uri="{BB962C8B-B14F-4D97-AF65-F5344CB8AC3E}">
        <p14:creationId xmlns:p14="http://schemas.microsoft.com/office/powerpoint/2010/main" val="24887141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228850"/>
          </a:xfrm>
        </p:spPr>
        <p:txBody>
          <a:bodyPr/>
          <a:lstStyle/>
          <a:p>
            <a:r>
              <a:rPr lang="en-US" dirty="0" smtClean="0"/>
              <a:t>Search for content in both SharePoint Server 2013 and SharePoint Online at once</a:t>
            </a:r>
          </a:p>
          <a:p>
            <a:r>
              <a:rPr lang="en-US" dirty="0" smtClean="0"/>
              <a:t>Interact with on-premises business data from SharePoint Online</a:t>
            </a:r>
          </a:p>
          <a:p>
            <a:r>
              <a:rPr lang="en-US" dirty="0" smtClean="0"/>
              <a:t>Access corporate SAP systems from SharePoint Online</a:t>
            </a:r>
          </a:p>
          <a:p>
            <a:r>
              <a:rPr lang="en-US" dirty="0" smtClean="0"/>
              <a:t>Seamlessly access files and data in both SharePoint Server 2013 and SharePoint Online</a:t>
            </a:r>
          </a:p>
          <a:p>
            <a:endParaRPr lang="it-IT" dirty="0"/>
          </a:p>
        </p:txBody>
      </p:sp>
      <p:sp>
        <p:nvSpPr>
          <p:cNvPr id="2" name="Title 1"/>
          <p:cNvSpPr>
            <a:spLocks noGrp="1"/>
          </p:cNvSpPr>
          <p:nvPr>
            <p:ph type="title"/>
          </p:nvPr>
        </p:nvSpPr>
        <p:spPr/>
        <p:txBody>
          <a:bodyPr/>
          <a:lstStyle/>
          <a:p>
            <a:r>
              <a:rPr lang="it-IT" dirty="0" smtClean="0"/>
              <a:t>Benefits of </a:t>
            </a:r>
            <a:r>
              <a:rPr lang="it-IT" dirty="0" err="1"/>
              <a:t>Hybrid</a:t>
            </a:r>
            <a:r>
              <a:rPr lang="it-IT" dirty="0"/>
              <a:t> </a:t>
            </a:r>
            <a:r>
              <a:rPr lang="it-IT" dirty="0" smtClean="0"/>
              <a:t>SharePoint</a:t>
            </a:r>
            <a:endParaRPr lang="it-IT" dirty="0"/>
          </a:p>
        </p:txBody>
      </p:sp>
    </p:spTree>
    <p:extLst>
      <p:ext uri="{BB962C8B-B14F-4D97-AF65-F5344CB8AC3E}">
        <p14:creationId xmlns:p14="http://schemas.microsoft.com/office/powerpoint/2010/main" val="12394808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E14 Speaker PPT Template_v02.potx" id="{1DC5CB81-1092-4D98-82FC-5A51789E423C}" vid="{8D4EAD8D-F2B6-4BBA-B857-867178C2DA62}"/>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3.xml><?xml version="1.0" encoding="utf-8"?>
<a:theme xmlns:a="http://schemas.openxmlformats.org/drawingml/2006/main" name="Office Theme">
  <a:themeElements>
    <a:clrScheme name="Ignite Colros">
      <a:dk1>
        <a:srgbClr val="EB3C00"/>
      </a:dk1>
      <a:lt1>
        <a:srgbClr val="FFFFFF"/>
      </a:lt1>
      <a:dk2>
        <a:srgbClr val="F18B14"/>
      </a:dk2>
      <a:lt2>
        <a:srgbClr val="5D5D5D"/>
      </a:lt2>
      <a:accent1>
        <a:srgbClr val="0070C0"/>
      </a:accent1>
      <a:accent2>
        <a:srgbClr val="7030A0"/>
      </a:accent2>
      <a:accent3>
        <a:srgbClr val="00B050"/>
      </a:accent3>
      <a:accent4>
        <a:srgbClr val="FFC000"/>
      </a:accent4>
      <a:accent5>
        <a:srgbClr val="7F7F7F"/>
      </a:accent5>
      <a:accent6>
        <a:srgbClr val="FFFFFF"/>
      </a:accent6>
      <a:hlink>
        <a:srgbClr val="0563C1"/>
      </a:hlink>
      <a:folHlink>
        <a:srgbClr val="954F72"/>
      </a:folHlink>
    </a:clrScheme>
    <a:fontScheme name="Custom 5">
      <a:majorFont>
        <a:latin typeface="Segoe UI Light"/>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365-Summit-Template" id="{9902B3E6-2A0F-4B13-AA32-F6B98562624F}" vid="{E71FDA62-7214-40AF-AB30-4E36C858CB3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Paolo Pialorsi</External_x0020_Speaker>
    <Session_x0020_Code xmlns="e36bfbf9-5e42-489c-a259-4c54eb22cb57">OFC-B338</Session_x0020_Code>
    <Presentation_x0020_Date xmlns="e36bfbf9-5e42-489c-a259-4c54eb22cb57" xsi:nil="tru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Props1.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microsoft.com/office/2006/metadata/properties"/>
    <ds:schemaRef ds:uri="http://schemas.microsoft.com/sharepoint/v3"/>
    <ds:schemaRef ds:uri="http://purl.org/dc/terms/"/>
    <ds:schemaRef ds:uri="230e9df3-be65-4c73-a93b-d1236ebd677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e36bfbf9-5e42-489c-a259-4c54eb22cb5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Template</Template>
  <TotalTime>2</TotalTime>
  <Words>4997</Words>
  <Application>Microsoft Office PowerPoint</Application>
  <PresentationFormat>Custom</PresentationFormat>
  <Paragraphs>517</Paragraphs>
  <Slides>60</Slides>
  <Notes>31</Notes>
  <HiddenSlides>5</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60</vt:i4>
      </vt:variant>
    </vt:vector>
  </HeadingPairs>
  <TitlesOfParts>
    <vt:vector size="71" baseType="lpstr">
      <vt:lpstr>Arial</vt:lpstr>
      <vt:lpstr>Calibri</vt:lpstr>
      <vt:lpstr>Consolas</vt:lpstr>
      <vt:lpstr>Segoe Pro Light</vt:lpstr>
      <vt:lpstr>Segoe Pro SemiLight</vt:lpstr>
      <vt:lpstr>Segoe UI</vt:lpstr>
      <vt:lpstr>Segoe UI Light</vt:lpstr>
      <vt:lpstr>Wingdings</vt:lpstr>
      <vt:lpstr>TEE14 Speaker PPT Template</vt:lpstr>
      <vt:lpstr>1_TEE14 Speaker PPT Template</vt:lpstr>
      <vt:lpstr>Office Theme</vt:lpstr>
      <vt:lpstr>PowerPoint Presentation</vt:lpstr>
      <vt:lpstr>Overview of Microsoft SharePoint 2013 and Office 365 Hybrid Scenarios</vt:lpstr>
      <vt:lpstr>Paolo Pialorsi</vt:lpstr>
      <vt:lpstr>Agenda</vt:lpstr>
      <vt:lpstr>Understanding Hybrid Scenarios in SharePoint</vt:lpstr>
      <vt:lpstr>Why Hybrid Cloud does matter?</vt:lpstr>
      <vt:lpstr>Office 365 and Hybrid Cloud</vt:lpstr>
      <vt:lpstr>SharePoint Hybrid Scenarios in Office 365</vt:lpstr>
      <vt:lpstr>Benefits of Hybrid SharePoint</vt:lpstr>
      <vt:lpstr>Why Going Hybrid?</vt:lpstr>
      <vt:lpstr>Requirements for Hybrid Topologies</vt:lpstr>
      <vt:lpstr>Limitations of Hybrid Topologies</vt:lpstr>
      <vt:lpstr>Demo</vt:lpstr>
      <vt:lpstr>PowerPoint Presentation</vt:lpstr>
      <vt:lpstr>PowerPoint Presentation</vt:lpstr>
      <vt:lpstr>Hybrid Cloud Topologies</vt:lpstr>
      <vt:lpstr>On-premises Federation</vt:lpstr>
      <vt:lpstr>Azure IaaS Federation</vt:lpstr>
      <vt:lpstr>Azure IaaS DR Federation</vt:lpstr>
      <vt:lpstr>Available Topologies for Search</vt:lpstr>
      <vt:lpstr>One-Way Outbound Search</vt:lpstr>
      <vt:lpstr>One-way outbound topology</vt:lpstr>
      <vt:lpstr>Requirements for one-way outbound</vt:lpstr>
      <vt:lpstr>Requirements for one-way outbound (more)</vt:lpstr>
      <vt:lpstr>Configure Server-to-Server trust</vt:lpstr>
      <vt:lpstr>Configure Server-to-Server trust (cont.)</vt:lpstr>
      <vt:lpstr>Configure Server-to-Server trust (PS – 1/3)</vt:lpstr>
      <vt:lpstr>Configure Server-to-Server trust (PS – 2/3)</vt:lpstr>
      <vt:lpstr>Configure Server-to-Server trust (PS – 3/3)</vt:lpstr>
      <vt:lpstr>Search One-Way Outbound</vt:lpstr>
      <vt:lpstr>One-Way Inbound Search</vt:lpstr>
      <vt:lpstr>One-way inbound topology</vt:lpstr>
      <vt:lpstr>Requirements for one-way inbound</vt:lpstr>
      <vt:lpstr>Requirements for one-way inbound (more)</vt:lpstr>
      <vt:lpstr>Requirements for one-way inbound (more)</vt:lpstr>
      <vt:lpstr>Configure a Reverse Proxy</vt:lpstr>
      <vt:lpstr>Demo</vt:lpstr>
      <vt:lpstr>Continues like one-way outbound … </vt:lpstr>
      <vt:lpstr>Hybrid Search One-Way Inbound</vt:lpstr>
      <vt:lpstr>Two-Way Search</vt:lpstr>
      <vt:lpstr>Two-Way topology</vt:lpstr>
      <vt:lpstr>Union of one-way inbound and one-way outbound … </vt:lpstr>
      <vt:lpstr>Other Hybrid Topologies</vt:lpstr>
      <vt:lpstr>Available Topologies for BCS</vt:lpstr>
      <vt:lpstr>Available Topologies for SAP Integration</vt:lpstr>
      <vt:lpstr>Other Services </vt:lpstr>
      <vt:lpstr>Social Features and Capabilities</vt:lpstr>
      <vt:lpstr>Demo</vt:lpstr>
      <vt:lpstr>OneDrive for Business</vt:lpstr>
      <vt:lpstr>Demo</vt:lpstr>
      <vt:lpstr>SharePoint Online External Sharing</vt:lpstr>
      <vt:lpstr>Records Management</vt:lpstr>
      <vt:lpstr>Summary</vt:lpstr>
      <vt:lpstr>Related content</vt:lpstr>
      <vt:lpstr>Resources</vt:lpstr>
      <vt:lpstr>PowerPoint Presentation</vt:lpstr>
      <vt:lpstr>Office 365</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Microsoft SharePoint 2013 and Office 365 Hybrid Scenarios</dc:title>
  <dc:subject>TechEd 2014</dc:subject>
  <dc:creator>Shows</dc:creator>
  <cp:keywords/>
  <dc:description>Template: Jordan Cayabyab, Artitudes Design
Formatting: 
Audience Type:</dc:description>
  <cp:lastModifiedBy>Shows</cp:lastModifiedBy>
  <cp:revision>7</cp:revision>
  <dcterms:created xsi:type="dcterms:W3CDTF">2014-10-26T07:51:43Z</dcterms:created>
  <dcterms:modified xsi:type="dcterms:W3CDTF">2014-10-29T09:55:36Z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