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20" r:id="rId6"/>
  </p:sldMasterIdLst>
  <p:notesMasterIdLst>
    <p:notesMasterId r:id="rId31"/>
  </p:notesMasterIdLst>
  <p:handoutMasterIdLst>
    <p:handoutMasterId r:id="rId32"/>
  </p:handoutMasterIdLst>
  <p:sldIdLst>
    <p:sldId id="256" r:id="rId7"/>
    <p:sldId id="257" r:id="rId8"/>
    <p:sldId id="258" r:id="rId9"/>
    <p:sldId id="260" r:id="rId10"/>
    <p:sldId id="281"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80" r:id="rId29"/>
    <p:sldId id="278"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80673" autoAdjust="0"/>
  </p:normalViewPr>
  <p:slideViewPr>
    <p:cSldViewPr snapToObjects="1">
      <p:cViewPr varScale="1">
        <p:scale>
          <a:sx n="107" d="100"/>
          <a:sy n="107" d="100"/>
        </p:scale>
        <p:origin x="22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9EE21-C29B-4D41-9098-A6698367118E}"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2488B0DD-B3AD-4049-93E4-0C9A535345E5}">
      <dgm:prSet phldrT="[Text]"/>
      <dgm:spPr/>
      <dgm:t>
        <a:bodyPr/>
        <a:lstStyle/>
        <a:p>
          <a:r>
            <a:rPr lang="en-US" dirty="0" smtClean="0"/>
            <a:t>Project Server</a:t>
          </a:r>
          <a:endParaRPr lang="en-US" dirty="0"/>
        </a:p>
      </dgm:t>
    </dgm:pt>
    <dgm:pt modelId="{F41C168C-602C-4938-984A-232905748201}" type="parTrans" cxnId="{966C33D5-1E39-4503-A3A9-BB188E10E8F8}">
      <dgm:prSet/>
      <dgm:spPr/>
      <dgm:t>
        <a:bodyPr/>
        <a:lstStyle/>
        <a:p>
          <a:endParaRPr lang="en-US"/>
        </a:p>
      </dgm:t>
    </dgm:pt>
    <dgm:pt modelId="{A22F3780-73BC-419A-A0D1-7CEA40599303}" type="sibTrans" cxnId="{966C33D5-1E39-4503-A3A9-BB188E10E8F8}">
      <dgm:prSet/>
      <dgm:spPr/>
      <dgm:t>
        <a:bodyPr/>
        <a:lstStyle/>
        <a:p>
          <a:endParaRPr lang="en-US"/>
        </a:p>
      </dgm:t>
    </dgm:pt>
    <dgm:pt modelId="{8DCE9B19-7351-49C0-A6FA-B531BAE6C674}">
      <dgm:prSet phldrT="[Text]"/>
      <dgm:spPr/>
      <dgm:t>
        <a:bodyPr/>
        <a:lstStyle/>
        <a:p>
          <a:r>
            <a:rPr lang="en-US" dirty="0" smtClean="0"/>
            <a:t>OLAP Cube</a:t>
          </a:r>
          <a:endParaRPr lang="en-US" dirty="0"/>
        </a:p>
      </dgm:t>
    </dgm:pt>
    <dgm:pt modelId="{B7EC440F-F3BD-4BF5-93BC-7DE4277A1A83}" type="parTrans" cxnId="{649B23CE-3948-434B-AA89-6ED346ADA708}">
      <dgm:prSet/>
      <dgm:spPr/>
      <dgm:t>
        <a:bodyPr/>
        <a:lstStyle/>
        <a:p>
          <a:endParaRPr lang="en-US"/>
        </a:p>
      </dgm:t>
    </dgm:pt>
    <dgm:pt modelId="{75F49B37-E0B8-4E73-84AE-D2C92709CF28}" type="sibTrans" cxnId="{649B23CE-3948-434B-AA89-6ED346ADA708}">
      <dgm:prSet/>
      <dgm:spPr/>
      <dgm:t>
        <a:bodyPr/>
        <a:lstStyle/>
        <a:p>
          <a:endParaRPr lang="en-US"/>
        </a:p>
      </dgm:t>
    </dgm:pt>
    <dgm:pt modelId="{4B1F0607-F221-4D85-A029-6A0AC1E8B987}">
      <dgm:prSet phldrT="[Text]"/>
      <dgm:spPr/>
      <dgm:t>
        <a:bodyPr/>
        <a:lstStyle/>
        <a:p>
          <a:r>
            <a:rPr lang="en-US" dirty="0" smtClean="0"/>
            <a:t>Reporting DB</a:t>
          </a:r>
          <a:endParaRPr lang="en-US" dirty="0"/>
        </a:p>
      </dgm:t>
    </dgm:pt>
    <dgm:pt modelId="{B43E53E2-E325-4F8B-8050-D856D01AC69C}" type="parTrans" cxnId="{F333D15C-FD23-41D6-B863-74CA12C330CC}">
      <dgm:prSet/>
      <dgm:spPr/>
      <dgm:t>
        <a:bodyPr/>
        <a:lstStyle/>
        <a:p>
          <a:endParaRPr lang="en-US"/>
        </a:p>
      </dgm:t>
    </dgm:pt>
    <dgm:pt modelId="{BCBD32E3-0C54-4D6A-ABE2-A38DBC622A1C}" type="sibTrans" cxnId="{F333D15C-FD23-41D6-B863-74CA12C330CC}">
      <dgm:prSet/>
      <dgm:spPr/>
      <dgm:t>
        <a:bodyPr/>
        <a:lstStyle/>
        <a:p>
          <a:endParaRPr lang="en-US"/>
        </a:p>
      </dgm:t>
    </dgm:pt>
    <dgm:pt modelId="{29B27101-A643-4C4B-8C48-AD0F3B76FD40}" type="pres">
      <dgm:prSet presAssocID="{B789EE21-C29B-4D41-9098-A6698367118E}" presName="Name0" presStyleCnt="0">
        <dgm:presLayoutVars>
          <dgm:chPref val="1"/>
          <dgm:dir/>
          <dgm:animOne val="branch"/>
          <dgm:animLvl val="lvl"/>
          <dgm:resizeHandles/>
        </dgm:presLayoutVars>
      </dgm:prSet>
      <dgm:spPr/>
      <dgm:t>
        <a:bodyPr/>
        <a:lstStyle/>
        <a:p>
          <a:endParaRPr lang="en-US"/>
        </a:p>
      </dgm:t>
    </dgm:pt>
    <dgm:pt modelId="{366E1298-E5EC-4C36-84D6-32793D84964A}" type="pres">
      <dgm:prSet presAssocID="{2488B0DD-B3AD-4049-93E4-0C9A535345E5}" presName="vertOne" presStyleCnt="0"/>
      <dgm:spPr/>
      <dgm:t>
        <a:bodyPr/>
        <a:lstStyle/>
        <a:p>
          <a:endParaRPr lang="de-DE"/>
        </a:p>
      </dgm:t>
    </dgm:pt>
    <dgm:pt modelId="{F780CF5D-26C1-4F88-9B0B-D857255D84EC}" type="pres">
      <dgm:prSet presAssocID="{2488B0DD-B3AD-4049-93E4-0C9A535345E5}" presName="txOne" presStyleLbl="node0" presStyleIdx="0" presStyleCnt="1" custScaleY="25695" custLinFactY="-7612" custLinFactNeighborX="-206" custLinFactNeighborY="-100000">
        <dgm:presLayoutVars>
          <dgm:chPref val="3"/>
        </dgm:presLayoutVars>
      </dgm:prSet>
      <dgm:spPr/>
      <dgm:t>
        <a:bodyPr/>
        <a:lstStyle/>
        <a:p>
          <a:endParaRPr lang="en-US"/>
        </a:p>
      </dgm:t>
    </dgm:pt>
    <dgm:pt modelId="{EE2DDE90-0202-4CA5-B357-F8CA71302B72}" type="pres">
      <dgm:prSet presAssocID="{2488B0DD-B3AD-4049-93E4-0C9A535345E5}" presName="parTransOne" presStyleCnt="0"/>
      <dgm:spPr/>
      <dgm:t>
        <a:bodyPr/>
        <a:lstStyle/>
        <a:p>
          <a:endParaRPr lang="de-DE"/>
        </a:p>
      </dgm:t>
    </dgm:pt>
    <dgm:pt modelId="{BCAFE183-0A83-451D-8392-D5773148A86F}" type="pres">
      <dgm:prSet presAssocID="{2488B0DD-B3AD-4049-93E4-0C9A535345E5}" presName="horzOne" presStyleCnt="0"/>
      <dgm:spPr/>
      <dgm:t>
        <a:bodyPr/>
        <a:lstStyle/>
        <a:p>
          <a:endParaRPr lang="de-DE"/>
        </a:p>
      </dgm:t>
    </dgm:pt>
    <dgm:pt modelId="{F7213551-60A1-47E5-958B-0F74A86FCBEC}" type="pres">
      <dgm:prSet presAssocID="{8DCE9B19-7351-49C0-A6FA-B531BAE6C674}" presName="vertTwo" presStyleCnt="0"/>
      <dgm:spPr/>
      <dgm:t>
        <a:bodyPr/>
        <a:lstStyle/>
        <a:p>
          <a:endParaRPr lang="de-DE"/>
        </a:p>
      </dgm:t>
    </dgm:pt>
    <dgm:pt modelId="{BFD16045-7F6A-4896-B210-1760F557AF7B}" type="pres">
      <dgm:prSet presAssocID="{8DCE9B19-7351-49C0-A6FA-B531BAE6C674}" presName="txTwo" presStyleLbl="node2" presStyleIdx="0" presStyleCnt="2" custScaleY="21788" custLinFactNeighborX="-429" custLinFactNeighborY="-24860">
        <dgm:presLayoutVars>
          <dgm:chPref val="3"/>
        </dgm:presLayoutVars>
      </dgm:prSet>
      <dgm:spPr/>
      <dgm:t>
        <a:bodyPr/>
        <a:lstStyle/>
        <a:p>
          <a:endParaRPr lang="en-US"/>
        </a:p>
      </dgm:t>
    </dgm:pt>
    <dgm:pt modelId="{8B58497B-B7F1-4EC2-BEC1-EF4E42CFF3D3}" type="pres">
      <dgm:prSet presAssocID="{8DCE9B19-7351-49C0-A6FA-B531BAE6C674}" presName="horzTwo" presStyleCnt="0"/>
      <dgm:spPr/>
      <dgm:t>
        <a:bodyPr/>
        <a:lstStyle/>
        <a:p>
          <a:endParaRPr lang="de-DE"/>
        </a:p>
      </dgm:t>
    </dgm:pt>
    <dgm:pt modelId="{960A77C2-F3F5-4489-8BA1-2403BE3DA848}" type="pres">
      <dgm:prSet presAssocID="{75F49B37-E0B8-4E73-84AE-D2C92709CF28}" presName="sibSpaceTwo" presStyleCnt="0"/>
      <dgm:spPr/>
      <dgm:t>
        <a:bodyPr/>
        <a:lstStyle/>
        <a:p>
          <a:endParaRPr lang="de-DE"/>
        </a:p>
      </dgm:t>
    </dgm:pt>
    <dgm:pt modelId="{7DF122D1-F6DB-4DED-9571-64726138303E}" type="pres">
      <dgm:prSet presAssocID="{4B1F0607-F221-4D85-A029-6A0AC1E8B987}" presName="vertTwo" presStyleCnt="0"/>
      <dgm:spPr/>
      <dgm:t>
        <a:bodyPr/>
        <a:lstStyle/>
        <a:p>
          <a:endParaRPr lang="de-DE"/>
        </a:p>
      </dgm:t>
    </dgm:pt>
    <dgm:pt modelId="{3B03E7E5-84BE-4C6B-8CD8-B07CEB9E910F}" type="pres">
      <dgm:prSet presAssocID="{4B1F0607-F221-4D85-A029-6A0AC1E8B987}" presName="txTwo" presStyleLbl="node2" presStyleIdx="1" presStyleCnt="2" custScaleY="21788" custLinFactNeighborX="-907" custLinFactNeighborY="-24860">
        <dgm:presLayoutVars>
          <dgm:chPref val="3"/>
        </dgm:presLayoutVars>
      </dgm:prSet>
      <dgm:spPr/>
      <dgm:t>
        <a:bodyPr/>
        <a:lstStyle/>
        <a:p>
          <a:endParaRPr lang="en-US"/>
        </a:p>
      </dgm:t>
    </dgm:pt>
    <dgm:pt modelId="{762C6E86-CED0-47BA-89F5-79495403E71B}" type="pres">
      <dgm:prSet presAssocID="{4B1F0607-F221-4D85-A029-6A0AC1E8B987}" presName="horzTwo" presStyleCnt="0"/>
      <dgm:spPr/>
      <dgm:t>
        <a:bodyPr/>
        <a:lstStyle/>
        <a:p>
          <a:endParaRPr lang="de-DE"/>
        </a:p>
      </dgm:t>
    </dgm:pt>
  </dgm:ptLst>
  <dgm:cxnLst>
    <dgm:cxn modelId="{BB5E3341-C1FC-4E06-8331-2ACD4FB1E94E}" type="presOf" srcId="{2488B0DD-B3AD-4049-93E4-0C9A535345E5}" destId="{F780CF5D-26C1-4F88-9B0B-D857255D84EC}" srcOrd="0" destOrd="0" presId="urn:microsoft.com/office/officeart/2005/8/layout/hierarchy4"/>
    <dgm:cxn modelId="{403528B2-B541-4ED0-A6D0-5AEE9A9FB69A}" type="presOf" srcId="{8DCE9B19-7351-49C0-A6FA-B531BAE6C674}" destId="{BFD16045-7F6A-4896-B210-1760F557AF7B}" srcOrd="0" destOrd="0" presId="urn:microsoft.com/office/officeart/2005/8/layout/hierarchy4"/>
    <dgm:cxn modelId="{4C43173F-8B31-4C58-9FAA-6B763BFFA7A4}" type="presOf" srcId="{B789EE21-C29B-4D41-9098-A6698367118E}" destId="{29B27101-A643-4C4B-8C48-AD0F3B76FD40}" srcOrd="0" destOrd="0" presId="urn:microsoft.com/office/officeart/2005/8/layout/hierarchy4"/>
    <dgm:cxn modelId="{DFBEC418-93BC-41FF-A562-F0F710E562ED}" type="presOf" srcId="{4B1F0607-F221-4D85-A029-6A0AC1E8B987}" destId="{3B03E7E5-84BE-4C6B-8CD8-B07CEB9E910F}" srcOrd="0" destOrd="0" presId="urn:microsoft.com/office/officeart/2005/8/layout/hierarchy4"/>
    <dgm:cxn modelId="{966C33D5-1E39-4503-A3A9-BB188E10E8F8}" srcId="{B789EE21-C29B-4D41-9098-A6698367118E}" destId="{2488B0DD-B3AD-4049-93E4-0C9A535345E5}" srcOrd="0" destOrd="0" parTransId="{F41C168C-602C-4938-984A-232905748201}" sibTransId="{A22F3780-73BC-419A-A0D1-7CEA40599303}"/>
    <dgm:cxn modelId="{F333D15C-FD23-41D6-B863-74CA12C330CC}" srcId="{2488B0DD-B3AD-4049-93E4-0C9A535345E5}" destId="{4B1F0607-F221-4D85-A029-6A0AC1E8B987}" srcOrd="1" destOrd="0" parTransId="{B43E53E2-E325-4F8B-8050-D856D01AC69C}" sibTransId="{BCBD32E3-0C54-4D6A-ABE2-A38DBC622A1C}"/>
    <dgm:cxn modelId="{649B23CE-3948-434B-AA89-6ED346ADA708}" srcId="{2488B0DD-B3AD-4049-93E4-0C9A535345E5}" destId="{8DCE9B19-7351-49C0-A6FA-B531BAE6C674}" srcOrd="0" destOrd="0" parTransId="{B7EC440F-F3BD-4BF5-93BC-7DE4277A1A83}" sibTransId="{75F49B37-E0B8-4E73-84AE-D2C92709CF28}"/>
    <dgm:cxn modelId="{991AFECC-3BEE-4DEA-8F6A-A247DC420EB6}" type="presParOf" srcId="{29B27101-A643-4C4B-8C48-AD0F3B76FD40}" destId="{366E1298-E5EC-4C36-84D6-32793D84964A}" srcOrd="0" destOrd="0" presId="urn:microsoft.com/office/officeart/2005/8/layout/hierarchy4"/>
    <dgm:cxn modelId="{9FB45217-4F1C-436D-BF7C-66D0E996C5BC}" type="presParOf" srcId="{366E1298-E5EC-4C36-84D6-32793D84964A}" destId="{F780CF5D-26C1-4F88-9B0B-D857255D84EC}" srcOrd="0" destOrd="0" presId="urn:microsoft.com/office/officeart/2005/8/layout/hierarchy4"/>
    <dgm:cxn modelId="{C9F3D4ED-939B-4921-AA97-010C1BAF6B25}" type="presParOf" srcId="{366E1298-E5EC-4C36-84D6-32793D84964A}" destId="{EE2DDE90-0202-4CA5-B357-F8CA71302B72}" srcOrd="1" destOrd="0" presId="urn:microsoft.com/office/officeart/2005/8/layout/hierarchy4"/>
    <dgm:cxn modelId="{7626E4AF-0F30-4093-99A5-6603B6DE64C4}" type="presParOf" srcId="{366E1298-E5EC-4C36-84D6-32793D84964A}" destId="{BCAFE183-0A83-451D-8392-D5773148A86F}" srcOrd="2" destOrd="0" presId="urn:microsoft.com/office/officeart/2005/8/layout/hierarchy4"/>
    <dgm:cxn modelId="{01B6B731-0283-491C-AD6D-FDE297F7B3D6}" type="presParOf" srcId="{BCAFE183-0A83-451D-8392-D5773148A86F}" destId="{F7213551-60A1-47E5-958B-0F74A86FCBEC}" srcOrd="0" destOrd="0" presId="urn:microsoft.com/office/officeart/2005/8/layout/hierarchy4"/>
    <dgm:cxn modelId="{10E1FC60-5382-4C03-8F87-0247933B40D5}" type="presParOf" srcId="{F7213551-60A1-47E5-958B-0F74A86FCBEC}" destId="{BFD16045-7F6A-4896-B210-1760F557AF7B}" srcOrd="0" destOrd="0" presId="urn:microsoft.com/office/officeart/2005/8/layout/hierarchy4"/>
    <dgm:cxn modelId="{37B8966E-7714-4662-9196-E4C5EDA146C3}" type="presParOf" srcId="{F7213551-60A1-47E5-958B-0F74A86FCBEC}" destId="{8B58497B-B7F1-4EC2-BEC1-EF4E42CFF3D3}" srcOrd="1" destOrd="0" presId="urn:microsoft.com/office/officeart/2005/8/layout/hierarchy4"/>
    <dgm:cxn modelId="{106B43A0-BDD3-458D-A39F-6E432392074A}" type="presParOf" srcId="{BCAFE183-0A83-451D-8392-D5773148A86F}" destId="{960A77C2-F3F5-4489-8BA1-2403BE3DA848}" srcOrd="1" destOrd="0" presId="urn:microsoft.com/office/officeart/2005/8/layout/hierarchy4"/>
    <dgm:cxn modelId="{5D86B759-3394-4375-87B7-FEA014CFDC06}" type="presParOf" srcId="{BCAFE183-0A83-451D-8392-D5773148A86F}" destId="{7DF122D1-F6DB-4DED-9571-64726138303E}" srcOrd="2" destOrd="0" presId="urn:microsoft.com/office/officeart/2005/8/layout/hierarchy4"/>
    <dgm:cxn modelId="{624848E8-BE90-475F-A645-CE9787BBE3B7}" type="presParOf" srcId="{7DF122D1-F6DB-4DED-9571-64726138303E}" destId="{3B03E7E5-84BE-4C6B-8CD8-B07CEB9E910F}" srcOrd="0" destOrd="0" presId="urn:microsoft.com/office/officeart/2005/8/layout/hierarchy4"/>
    <dgm:cxn modelId="{9A5C7166-1508-4C85-8AB3-A309B438EFDA}" type="presParOf" srcId="{7DF122D1-F6DB-4DED-9571-64726138303E}" destId="{762C6E86-CED0-47BA-89F5-79495403E71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0CF5D-26C1-4F88-9B0B-D857255D84EC}">
      <dsp:nvSpPr>
        <dsp:cNvPr id="0" name=""/>
        <dsp:cNvSpPr/>
      </dsp:nvSpPr>
      <dsp:spPr>
        <a:xfrm>
          <a:off x="0" y="161960"/>
          <a:ext cx="11182976" cy="151859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lvl="0" algn="ctr" defTabSz="2755900">
            <a:lnSpc>
              <a:spcPct val="90000"/>
            </a:lnSpc>
            <a:spcBef>
              <a:spcPct val="0"/>
            </a:spcBef>
            <a:spcAft>
              <a:spcPct val="35000"/>
            </a:spcAft>
          </a:pPr>
          <a:r>
            <a:rPr lang="en-US" sz="6200" kern="1200" dirty="0" smtClean="0"/>
            <a:t>Project Server</a:t>
          </a:r>
          <a:endParaRPr lang="en-US" sz="6200" kern="1200" dirty="0"/>
        </a:p>
      </dsp:txBody>
      <dsp:txXfrm>
        <a:off x="44478" y="206438"/>
        <a:ext cx="11094020" cy="1429640"/>
      </dsp:txXfrm>
    </dsp:sp>
    <dsp:sp modelId="{BFD16045-7F6A-4896-B210-1760F557AF7B}">
      <dsp:nvSpPr>
        <dsp:cNvPr id="0" name=""/>
        <dsp:cNvSpPr/>
      </dsp:nvSpPr>
      <dsp:spPr>
        <a:xfrm>
          <a:off x="0" y="1914603"/>
          <a:ext cx="5366111" cy="128768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OLAP Cube</a:t>
          </a:r>
          <a:endParaRPr lang="en-US" sz="5300" kern="1200" dirty="0"/>
        </a:p>
      </dsp:txBody>
      <dsp:txXfrm>
        <a:off x="37715" y="1952318"/>
        <a:ext cx="5290681" cy="1212259"/>
      </dsp:txXfrm>
    </dsp:sp>
    <dsp:sp modelId="{3B03E7E5-84BE-4C6B-8CD8-B07CEB9E910F}">
      <dsp:nvSpPr>
        <dsp:cNvPr id="0" name=""/>
        <dsp:cNvSpPr/>
      </dsp:nvSpPr>
      <dsp:spPr>
        <a:xfrm>
          <a:off x="5772325" y="1914603"/>
          <a:ext cx="5366111" cy="128768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lang="en-US" sz="5300" kern="1200" dirty="0" smtClean="0"/>
            <a:t>Reporting DB</a:t>
          </a:r>
          <a:endParaRPr lang="en-US" sz="5300" kern="1200" dirty="0"/>
        </a:p>
      </dsp:txBody>
      <dsp:txXfrm>
        <a:off x="5810040" y="1952318"/>
        <a:ext cx="5290681" cy="12122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935864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2083877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69457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9498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2482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406517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MGXFY13</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C95E057-5B58-4C1B-9A58-04A7F989C703}"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87709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baseline="0" dirty="0" smtClean="0"/>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619218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3918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404" rtl="0" eaLnBrk="1" fontAlgn="auto" latinLnBrk="0" hangingPunct="1">
              <a:lnSpc>
                <a:spcPct val="90000"/>
              </a:lnSpc>
              <a:spcBef>
                <a:spcPts val="0"/>
              </a:spcBef>
              <a:spcAft>
                <a:spcPts val="340"/>
              </a:spcAft>
              <a:buClrTx/>
              <a:buSzTx/>
              <a:buFontTx/>
              <a:buNone/>
              <a:tabLst/>
              <a:defRPr/>
            </a:pPr>
            <a:endParaRPr lang="en-US" sz="800" kern="1200" baseline="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smtClean="0">
                <a:gradFill>
                  <a:gsLst>
                    <a:gs pos="0">
                      <a:prstClr val="black">
                        <a:lumMod val="50000"/>
                      </a:prstClr>
                    </a:gs>
                    <a:gs pos="100000">
                      <a:prstClr val="black">
                        <a:lumMod val="50000"/>
                      </a:prstClr>
                    </a:gs>
                  </a:gsLst>
                  <a:lin ang="5400000" scaled="0"/>
                </a:gradFill>
              </a:rPr>
              <a:t>Server &amp; Tools Business</a:t>
            </a:r>
            <a:endParaRPr lang="en-US" dirty="0">
              <a:gradFill>
                <a:gsLst>
                  <a:gs pos="0">
                    <a:prstClr val="black">
                      <a:lumMod val="50000"/>
                    </a:prstClr>
                  </a:gs>
                  <a:gs pos="100000">
                    <a:prstClr val="black">
                      <a:lumMod val="50000"/>
                    </a:prstClr>
                  </a:gs>
                </a:gsLst>
                <a:lin ang="5400000" scaled="0"/>
              </a:gra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C0ADED-2B43-4BF5-9314-40E3B0D3C7D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461799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7966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084350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umsplatzhalt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Foliennummernplatzhalt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7895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91696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55998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5354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8018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14630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76869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3587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61782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412929465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8260388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7936587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5706119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48391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255834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6925878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5608994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78151339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16057995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47620236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332098490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Title 5"/>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333583325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6" name="Title 5"/>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297574111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80991193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57014923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283484661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extLst>
      <p:ext uri="{BB962C8B-B14F-4D97-AF65-F5344CB8AC3E}">
        <p14:creationId xmlns:p14="http://schemas.microsoft.com/office/powerpoint/2010/main" val="1961560567"/>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93897852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de-DE" smtClean="0"/>
              <a:t>Titelmasterformat durch Klicken bearbeiten</a:t>
            </a:r>
            <a:endParaRPr lang="en-US" dirty="0"/>
          </a:p>
        </p:txBody>
      </p:sp>
    </p:spTree>
    <p:extLst>
      <p:ext uri="{BB962C8B-B14F-4D97-AF65-F5344CB8AC3E}">
        <p14:creationId xmlns:p14="http://schemas.microsoft.com/office/powerpoint/2010/main" val="409594129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de-DE" smtClean="0"/>
              <a:t>Titelmasterformat durch Klicken bearbeiten</a:t>
            </a:r>
            <a:endParaRPr lang="en-US" dirty="0"/>
          </a:p>
        </p:txBody>
      </p:sp>
    </p:spTree>
    <p:extLst>
      <p:ext uri="{BB962C8B-B14F-4D97-AF65-F5344CB8AC3E}">
        <p14:creationId xmlns:p14="http://schemas.microsoft.com/office/powerpoint/2010/main" val="83230195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de-DE" smtClean="0"/>
              <a:t>Titelmasterformat durch Klicken bearbeiten</a:t>
            </a:r>
            <a:endParaRPr lang="en-US" dirty="0"/>
          </a:p>
        </p:txBody>
      </p:sp>
    </p:spTree>
    <p:extLst>
      <p:ext uri="{BB962C8B-B14F-4D97-AF65-F5344CB8AC3E}">
        <p14:creationId xmlns:p14="http://schemas.microsoft.com/office/powerpoint/2010/main" val="56399756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14670389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3631573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de-DE" smtClean="0"/>
              <a:t>Textmasterformat bearbeiten</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62073810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1246989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49134076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r">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0120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614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613787"/>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518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0003371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23665352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92807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1901978"/>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12436475" cy="61883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309" y="6433574"/>
            <a:ext cx="1541255" cy="32720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2666" y="2485523"/>
            <a:ext cx="9751144" cy="1217256"/>
          </a:xfrm>
          <a:prstGeom prst="rect">
            <a:avLst/>
          </a:prstGeom>
        </p:spPr>
      </p:pic>
    </p:spTree>
    <p:extLst>
      <p:ext uri="{BB962C8B-B14F-4D97-AF65-F5344CB8AC3E}">
        <p14:creationId xmlns:p14="http://schemas.microsoft.com/office/powerpoint/2010/main" val="223403264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0856"/>
          <a:stretch/>
        </p:blipFill>
        <p:spPr>
          <a:xfrm>
            <a:off x="6224048" y="-7124"/>
            <a:ext cx="6212427" cy="700164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861" y="3063289"/>
            <a:ext cx="5298982" cy="661483"/>
          </a:xfrm>
          <a:prstGeom prst="rect">
            <a:avLst/>
          </a:prstGeom>
        </p:spPr>
      </p:pic>
    </p:spTree>
    <p:extLst>
      <p:ext uri="{BB962C8B-B14F-4D97-AF65-F5344CB8AC3E}">
        <p14:creationId xmlns:p14="http://schemas.microsoft.com/office/powerpoint/2010/main" val="318418534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440" t="15023" r="8188" b="12829"/>
          <a:stretch/>
        </p:blipFill>
        <p:spPr>
          <a:xfrm>
            <a:off x="0" y="-15543"/>
            <a:ext cx="12436475" cy="7010068"/>
          </a:xfrm>
          <a:prstGeom prst="rect">
            <a:avLst/>
          </a:prstGeom>
        </p:spPr>
      </p:pic>
      <p:sp>
        <p:nvSpPr>
          <p:cNvPr id="4" name="Rectangle 3"/>
          <p:cNvSpPr/>
          <p:nvPr userDrawn="1"/>
        </p:nvSpPr>
        <p:spPr>
          <a:xfrm>
            <a:off x="0" y="0"/>
            <a:ext cx="7003290" cy="7002297"/>
          </a:xfrm>
          <a:prstGeom prst="rect">
            <a:avLst/>
          </a:prstGeom>
          <a:solidFill>
            <a:srgbClr val="E4381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dirty="0">
              <a:solidFill>
                <a:srgbClr val="FFFFFF"/>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76767" y="6298833"/>
            <a:ext cx="1515891" cy="323686"/>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965" y="3090044"/>
            <a:ext cx="5601359" cy="699229"/>
          </a:xfrm>
          <a:prstGeom prst="rect">
            <a:avLst/>
          </a:prstGeom>
        </p:spPr>
      </p:pic>
    </p:spTree>
    <p:extLst>
      <p:ext uri="{BB962C8B-B14F-4D97-AF65-F5344CB8AC3E}">
        <p14:creationId xmlns:p14="http://schemas.microsoft.com/office/powerpoint/2010/main" val="219487262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8" y="1742998"/>
            <a:ext cx="10726460" cy="2050837"/>
          </a:xfrm>
          <a:prstGeom prst="rect">
            <a:avLst/>
          </a:prstGeom>
        </p:spPr>
        <p:txBody>
          <a:bodyPr>
            <a:spAutoFit/>
          </a:bodyPr>
          <a:lstStyle>
            <a:lvl1pPr marL="0" indent="0">
              <a:spcBef>
                <a:spcPts val="2448"/>
              </a:spcBef>
              <a:buNone/>
              <a:defRPr sz="4080">
                <a:solidFill>
                  <a:schemeClr val="tx1"/>
                </a:soli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a:xfrm>
            <a:off x="855008" y="372394"/>
            <a:ext cx="10726460" cy="856957"/>
          </a:xfrm>
        </p:spPr>
        <p:txBody>
          <a:bodyPr anchor="t">
            <a:spAutoFit/>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164991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55009" y="1737959"/>
            <a:ext cx="10726460" cy="2043957"/>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429317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856957"/>
          </a:xfrm>
        </p:spPr>
        <p:txBody>
          <a:bodyPr anchor="t" anchorCtr="0"/>
          <a:lstStyle>
            <a:lvl1pPr>
              <a:defRPr>
                <a:solidFill>
                  <a:schemeClr val="tx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1"/>
            <a:ext cx="11375536" cy="2163842"/>
          </a:xfrm>
          <a:prstGeom prst="rect">
            <a:avLst/>
          </a:prstGeom>
        </p:spPr>
        <p:txBody>
          <a:bodyPr anchor="t" anchorCtr="0">
            <a:spAutoFit/>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579183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3"/>
            <a:ext cx="5180846" cy="2615864"/>
          </a:xfrm>
        </p:spPr>
        <p:txBody>
          <a:bodyPr/>
          <a:lstStyle>
            <a:lvl1pPr marL="0" indent="0">
              <a:spcBef>
                <a:spcPts val="1224"/>
              </a:spcBef>
              <a:buNone/>
              <a:defRPr sz="4080">
                <a:solidFill>
                  <a:schemeClr val="tx1"/>
                </a:solidFill>
                <a:latin typeface="+mj-lt"/>
              </a:defRPr>
            </a:lvl1pPr>
            <a:lvl2pPr marL="0" indent="0">
              <a:buNone/>
              <a:defRPr sz="2040"/>
            </a:lvl2pPr>
            <a:lvl3pPr marL="238007" indent="0">
              <a:buNone/>
              <a:defRPr sz="2040"/>
            </a:lvl3pPr>
            <a:lvl4pPr marL="466298" indent="0">
              <a:buNone/>
              <a:defRPr sz="2040"/>
            </a:lvl4pPr>
            <a:lvl5pPr marL="707543" indent="0">
              <a:buNone/>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2" y="1476624"/>
            <a:ext cx="5175986" cy="2655493"/>
          </a:xfrm>
        </p:spPr>
        <p:txBody>
          <a:bodyPr/>
          <a:lstStyle>
            <a:lvl1pPr marL="0" indent="0">
              <a:spcBef>
                <a:spcPts val="1224"/>
              </a:spcBef>
              <a:buNone/>
              <a:defRPr lang="en-US" sz="4080" kern="1200" spc="-71" baseline="0" dirty="0" smtClean="0">
                <a:solidFill>
                  <a:schemeClr val="tx1"/>
                </a:soli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250">
                      <a:schemeClr val="bg2"/>
                    </a:gs>
                    <a:gs pos="100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33202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855008" y="1476624"/>
            <a:ext cx="5180846" cy="2609048"/>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327217" y="1476624"/>
            <a:ext cx="5254251" cy="2655493"/>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57582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23637" y="0"/>
            <a:ext cx="6106504"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itle 1"/>
          <p:cNvSpPr>
            <a:spLocks noGrp="1"/>
          </p:cNvSpPr>
          <p:nvPr>
            <p:ph type="title" hasCustomPrompt="1"/>
          </p:nvPr>
        </p:nvSpPr>
        <p:spPr>
          <a:xfrm>
            <a:off x="421497" y="1146731"/>
            <a:ext cx="5192228" cy="786328"/>
          </a:xfrm>
        </p:spPr>
        <p:txBody>
          <a:bodyPr>
            <a:spAutoFit/>
          </a:bodyPr>
          <a:lstStyle>
            <a:lvl1pPr>
              <a:defRPr sz="4998" baseline="0">
                <a:solidFill>
                  <a:schemeClr val="bg1"/>
                </a:solidFill>
              </a:defRPr>
            </a:lvl1pPr>
          </a:lstStyle>
          <a:p>
            <a:r>
              <a:rPr lang="en-US" dirty="0" smtClean="0"/>
              <a:t>Title of Slide here…</a:t>
            </a:r>
            <a:endParaRPr lang="en-US" dirty="0"/>
          </a:p>
        </p:txBody>
      </p:sp>
      <p:sp>
        <p:nvSpPr>
          <p:cNvPr id="9" name="Text Placeholder 2"/>
          <p:cNvSpPr>
            <a:spLocks noGrp="1"/>
          </p:cNvSpPr>
          <p:nvPr>
            <p:ph type="body" idx="1" hasCustomPrompt="1"/>
          </p:nvPr>
        </p:nvSpPr>
        <p:spPr>
          <a:xfrm>
            <a:off x="421497" y="2098525"/>
            <a:ext cx="5192228" cy="546192"/>
          </a:xfrm>
        </p:spPr>
        <p:txBody>
          <a:bodyPr>
            <a:spAutoFit/>
          </a:bodyPr>
          <a:lstStyle>
            <a:lvl1pPr marL="0" indent="0">
              <a:buNone/>
              <a:defRPr sz="3264">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sp>
        <p:nvSpPr>
          <p:cNvPr id="11" name="Text Placeholder 2"/>
          <p:cNvSpPr>
            <a:spLocks noGrp="1"/>
          </p:cNvSpPr>
          <p:nvPr>
            <p:ph type="body" idx="10" hasCustomPrompt="1"/>
          </p:nvPr>
        </p:nvSpPr>
        <p:spPr>
          <a:xfrm>
            <a:off x="6616503" y="1707337"/>
            <a:ext cx="5213617" cy="376684"/>
          </a:xfrm>
        </p:spPr>
        <p:txBody>
          <a:bodyPr>
            <a:spAutoFit/>
          </a:bodyPr>
          <a:lstStyle>
            <a:lvl1pPr marL="0" indent="0">
              <a:buNone/>
              <a:defRPr sz="2040"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Click to edit text…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47732719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6389239"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590732" y="2409225"/>
            <a:ext cx="5440958" cy="378481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Rectangle 8"/>
          <p:cNvSpPr/>
          <p:nvPr userDrawn="1"/>
        </p:nvSpPr>
        <p:spPr>
          <a:xfrm>
            <a:off x="0" y="0"/>
            <a:ext cx="12436475" cy="17641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0" name="Title Placeholder 1"/>
          <p:cNvSpPr>
            <a:spLocks noGrp="1"/>
          </p:cNvSpPr>
          <p:nvPr>
            <p:ph type="title" hasCustomPrompt="1"/>
          </p:nvPr>
        </p:nvSpPr>
        <p:spPr>
          <a:xfrm>
            <a:off x="709310" y="443457"/>
            <a:ext cx="10726460" cy="941711"/>
          </a:xfrm>
          <a:prstGeom prst="rect">
            <a:avLst/>
          </a:prstGeom>
        </p:spPr>
        <p:txBody>
          <a:bodyPr vert="horz" lIns="91440" tIns="45720" rIns="91440" bIns="45720" rtlCol="0" anchor="t" anchorCtr="0">
            <a:spAutoFit/>
          </a:bodyPr>
          <a:lstStyle>
            <a:lvl1pPr>
              <a:defRPr sz="6119">
                <a:solidFill>
                  <a:schemeClr val="bg1"/>
                </a:solidFill>
              </a:defRPr>
            </a:lvl1pPr>
          </a:lstStyle>
          <a:p>
            <a:r>
              <a:rPr lang="en-US" dirty="0" smtClean="0"/>
              <a:t>Slide Title here…</a:t>
            </a:r>
            <a:endParaRPr lang="en-US" dirty="0"/>
          </a:p>
        </p:txBody>
      </p:sp>
      <p:sp>
        <p:nvSpPr>
          <p:cNvPr id="11" name="Text Placeholder 2"/>
          <p:cNvSpPr>
            <a:spLocks noGrp="1"/>
          </p:cNvSpPr>
          <p:nvPr>
            <p:ph type="body" idx="1" hasCustomPrompt="1"/>
          </p:nvPr>
        </p:nvSpPr>
        <p:spPr>
          <a:xfrm>
            <a:off x="823918" y="2622947"/>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1 here…</a:t>
            </a:r>
          </a:p>
        </p:txBody>
      </p:sp>
      <p:sp>
        <p:nvSpPr>
          <p:cNvPr id="12" name="Text Placeholder 2"/>
          <p:cNvSpPr>
            <a:spLocks noGrp="1"/>
          </p:cNvSpPr>
          <p:nvPr>
            <p:ph type="body" idx="10" hasCustomPrompt="1"/>
          </p:nvPr>
        </p:nvSpPr>
        <p:spPr>
          <a:xfrm>
            <a:off x="6599105" y="2622946"/>
            <a:ext cx="4819134" cy="433187"/>
          </a:xfrm>
        </p:spPr>
        <p:txBody>
          <a:bodyPr>
            <a:spAutoFit/>
          </a:bodyPr>
          <a:lstStyle>
            <a:lvl1pPr marL="0" indent="0">
              <a:buNone/>
              <a:defRPr sz="2448" baseline="0">
                <a:solidFill>
                  <a:schemeClr val="tx1"/>
                </a:solidFill>
                <a:latin typeface="Segoe UI Light" panose="020B0502040204020203" pitchFamily="34" charset="0"/>
                <a:cs typeface="Segoe UI Light" panose="020B0502040204020203" pitchFamily="34" charset="0"/>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Headline 2 here…</a:t>
            </a:r>
          </a:p>
        </p:txBody>
      </p:sp>
      <p:sp>
        <p:nvSpPr>
          <p:cNvPr id="13" name="Text Placeholder 2"/>
          <p:cNvSpPr>
            <a:spLocks noGrp="1"/>
          </p:cNvSpPr>
          <p:nvPr>
            <p:ph type="body" idx="11" hasCustomPrompt="1"/>
          </p:nvPr>
        </p:nvSpPr>
        <p:spPr>
          <a:xfrm>
            <a:off x="818074"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sp>
        <p:nvSpPr>
          <p:cNvPr id="14" name="Text Placeholder 2"/>
          <p:cNvSpPr>
            <a:spLocks noGrp="1"/>
          </p:cNvSpPr>
          <p:nvPr>
            <p:ph type="body" idx="12" hasCustomPrompt="1"/>
          </p:nvPr>
        </p:nvSpPr>
        <p:spPr>
          <a:xfrm>
            <a:off x="6606877" y="3252601"/>
            <a:ext cx="4824978" cy="348433"/>
          </a:xfrm>
        </p:spPr>
        <p:txBody>
          <a:bodyPr>
            <a:spAutoFit/>
          </a:bodyPr>
          <a:lstStyle>
            <a:lvl1pPr marL="0" indent="0">
              <a:buNone/>
              <a:defRPr sz="1836" baseline="0">
                <a:solidFill>
                  <a:srgbClr val="5D5D5D"/>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Body copy here…</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16256171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210465" y="0"/>
            <a:ext cx="6226010" cy="6994525"/>
          </a:xfrm>
          <a:prstGeom prst="rect">
            <a:avLst/>
          </a:prstGeom>
          <a:solidFill>
            <a:srgbClr val="5D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 name="Rectangle 7"/>
          <p:cNvSpPr/>
          <p:nvPr userDrawn="1"/>
        </p:nvSpPr>
        <p:spPr>
          <a:xfrm>
            <a:off x="6653514" y="575842"/>
            <a:ext cx="738416" cy="737575"/>
          </a:xfrm>
          <a:prstGeom prst="rect">
            <a:avLst/>
          </a:prstGeom>
          <a:solidFill>
            <a:srgbClr val="F18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566365" y="571156"/>
            <a:ext cx="5192228" cy="786328"/>
          </a:xfrm>
        </p:spPr>
        <p:txBody>
          <a:bodyPr>
            <a:spAutoFit/>
          </a:bodyPr>
          <a:lstStyle>
            <a:lvl1pPr>
              <a:defRPr sz="4998">
                <a:solidFill>
                  <a:schemeClr val="tx1"/>
                </a:solidFill>
              </a:defRPr>
            </a:lvl1pPr>
          </a:lstStyle>
          <a:p>
            <a:r>
              <a:rPr lang="en-US" dirty="0" smtClean="0"/>
              <a:t>Title of Slide here…</a:t>
            </a:r>
            <a:endParaRPr lang="en-US" dirty="0"/>
          </a:p>
        </p:txBody>
      </p:sp>
      <p:sp>
        <p:nvSpPr>
          <p:cNvPr id="10" name="Picture Placeholder 3"/>
          <p:cNvSpPr>
            <a:spLocks noGrp="1"/>
          </p:cNvSpPr>
          <p:nvPr>
            <p:ph type="pic" sz="quarter" idx="14" hasCustomPrompt="1"/>
          </p:nvPr>
        </p:nvSpPr>
        <p:spPr>
          <a:xfrm>
            <a:off x="0" y="4868757"/>
            <a:ext cx="6210465" cy="487890"/>
          </a:xfrm>
        </p:spPr>
        <p:txBody>
          <a:bodyPr lIns="182880" anchor="ctr"/>
          <a:lstStyle>
            <a:lvl1pPr marL="0" indent="0" algn="l">
              <a:buNone/>
              <a:defRPr/>
            </a:lvl1pPr>
          </a:lstStyle>
          <a:p>
            <a:r>
              <a:rPr lang="en-US" dirty="0" smtClean="0"/>
              <a:t>	Click to insert photo.</a:t>
            </a:r>
            <a:endParaRPr lang="en-US" dirty="0"/>
          </a:p>
        </p:txBody>
      </p:sp>
      <p:sp>
        <p:nvSpPr>
          <p:cNvPr id="11" name="Text Placeholder 2"/>
          <p:cNvSpPr>
            <a:spLocks noGrp="1"/>
          </p:cNvSpPr>
          <p:nvPr>
            <p:ph type="body" idx="1" hasCustomPrompt="1"/>
          </p:nvPr>
        </p:nvSpPr>
        <p:spPr>
          <a:xfrm>
            <a:off x="605179" y="1722234"/>
            <a:ext cx="5178636" cy="433187"/>
          </a:xfrm>
        </p:spPr>
        <p:txBody>
          <a:bodyPr>
            <a:spAutoFit/>
          </a:bodyPr>
          <a:lstStyle>
            <a:lvl1pPr marL="0" indent="0">
              <a:buNone/>
              <a:defRPr sz="2448">
                <a:solidFill>
                  <a:schemeClr val="tx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Subtitle copy here…</a:t>
            </a:r>
          </a:p>
        </p:txBody>
      </p:sp>
      <p:sp>
        <p:nvSpPr>
          <p:cNvPr id="12" name="Text Placeholder 2"/>
          <p:cNvSpPr>
            <a:spLocks noGrp="1"/>
          </p:cNvSpPr>
          <p:nvPr>
            <p:ph type="body" idx="15" hasCustomPrompt="1"/>
          </p:nvPr>
        </p:nvSpPr>
        <p:spPr>
          <a:xfrm>
            <a:off x="7575345" y="575842"/>
            <a:ext cx="4473651" cy="353469"/>
          </a:xfrm>
        </p:spPr>
        <p:txBody>
          <a:bodyPr>
            <a:spAutoFit/>
          </a:bodyPr>
          <a:lstStyle>
            <a:lvl1pPr marL="0" indent="0">
              <a:buNone/>
              <a:defRPr sz="1836">
                <a:solidFill>
                  <a:srgbClr val="EB3E1B"/>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r>
              <a:rPr lang="en-US" dirty="0" smtClean="0">
                <a:solidFill>
                  <a:schemeClr val="bg1"/>
                </a:solidFill>
              </a:rPr>
              <a:t>•   </a:t>
            </a:r>
            <a:r>
              <a:rPr lang="en-US" sz="1836" dirty="0" smtClean="0">
                <a:solidFill>
                  <a:schemeClr val="bg1"/>
                </a:solidFill>
              </a:rPr>
              <a:t>Subtitle copy here...</a:t>
            </a:r>
            <a:endParaRPr lang="en-US" sz="1836" dirty="0">
              <a:solidFill>
                <a:schemeClr val="bg1"/>
              </a:solidFill>
            </a:endParaRPr>
          </a:p>
        </p:txBody>
      </p:sp>
      <p:sp>
        <p:nvSpPr>
          <p:cNvPr id="13" name="Freeform 23"/>
          <p:cNvSpPr>
            <a:spLocks noEditPoints="1"/>
          </p:cNvSpPr>
          <p:nvPr userDrawn="1"/>
        </p:nvSpPr>
        <p:spPr bwMode="black">
          <a:xfrm>
            <a:off x="6801845" y="722893"/>
            <a:ext cx="441754" cy="443472"/>
          </a:xfrm>
          <a:custGeom>
            <a:avLst/>
            <a:gdLst>
              <a:gd name="T0" fmla="*/ 108 w 150"/>
              <a:gd name="T1" fmla="*/ 104 h 150"/>
              <a:gd name="T2" fmla="*/ 42 w 150"/>
              <a:gd name="T3" fmla="*/ 104 h 150"/>
              <a:gd name="T4" fmla="*/ 38 w 150"/>
              <a:gd name="T5" fmla="*/ 100 h 150"/>
              <a:gd name="T6" fmla="*/ 38 w 150"/>
              <a:gd name="T7" fmla="*/ 50 h 150"/>
              <a:gd name="T8" fmla="*/ 42 w 150"/>
              <a:gd name="T9" fmla="*/ 46 h 150"/>
              <a:gd name="T10" fmla="*/ 108 w 150"/>
              <a:gd name="T11" fmla="*/ 46 h 150"/>
              <a:gd name="T12" fmla="*/ 112 w 150"/>
              <a:gd name="T13" fmla="*/ 50 h 150"/>
              <a:gd name="T14" fmla="*/ 112 w 150"/>
              <a:gd name="T15" fmla="*/ 100 h 150"/>
              <a:gd name="T16" fmla="*/ 108 w 150"/>
              <a:gd name="T17" fmla="*/ 104 h 150"/>
              <a:gd name="T18" fmla="*/ 45 w 150"/>
              <a:gd name="T19" fmla="*/ 96 h 150"/>
              <a:gd name="T20" fmla="*/ 105 w 150"/>
              <a:gd name="T21" fmla="*/ 96 h 150"/>
              <a:gd name="T22" fmla="*/ 105 w 150"/>
              <a:gd name="T23" fmla="*/ 62 h 150"/>
              <a:gd name="T24" fmla="*/ 77 w 150"/>
              <a:gd name="T25" fmla="*/ 84 h 150"/>
              <a:gd name="T26" fmla="*/ 72 w 150"/>
              <a:gd name="T27" fmla="*/ 84 h 150"/>
              <a:gd name="T28" fmla="*/ 45 w 150"/>
              <a:gd name="T29" fmla="*/ 63 h 150"/>
              <a:gd name="T30" fmla="*/ 45 w 150"/>
              <a:gd name="T31" fmla="*/ 96 h 150"/>
              <a:gd name="T32" fmla="*/ 46 w 150"/>
              <a:gd name="T33" fmla="*/ 54 h 150"/>
              <a:gd name="T34" fmla="*/ 74 w 150"/>
              <a:gd name="T35" fmla="*/ 76 h 150"/>
              <a:gd name="T36" fmla="*/ 103 w 150"/>
              <a:gd name="T37" fmla="*/ 54 h 150"/>
              <a:gd name="T38" fmla="*/ 46 w 150"/>
              <a:gd name="T39" fmla="*/ 54 h 150"/>
              <a:gd name="T40" fmla="*/ 75 w 150"/>
              <a:gd name="T41" fmla="*/ 10 h 150"/>
              <a:gd name="T42" fmla="*/ 10 w 150"/>
              <a:gd name="T43" fmla="*/ 75 h 150"/>
              <a:gd name="T44" fmla="*/ 75 w 150"/>
              <a:gd name="T45" fmla="*/ 140 h 150"/>
              <a:gd name="T46" fmla="*/ 140 w 150"/>
              <a:gd name="T47" fmla="*/ 75 h 150"/>
              <a:gd name="T48" fmla="*/ 75 w 150"/>
              <a:gd name="T49" fmla="*/ 10 h 150"/>
              <a:gd name="T50" fmla="*/ 75 w 150"/>
              <a:gd name="T51" fmla="*/ 0 h 150"/>
              <a:gd name="T52" fmla="*/ 150 w 150"/>
              <a:gd name="T53" fmla="*/ 75 h 150"/>
              <a:gd name="T54" fmla="*/ 75 w 150"/>
              <a:gd name="T55" fmla="*/ 150 h 150"/>
              <a:gd name="T56" fmla="*/ 0 w 150"/>
              <a:gd name="T57" fmla="*/ 75 h 150"/>
              <a:gd name="T58" fmla="*/ 75 w 150"/>
              <a:gd name="T5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108" y="104"/>
                </a:moveTo>
                <a:cubicBezTo>
                  <a:pt x="42" y="104"/>
                  <a:pt x="42" y="104"/>
                  <a:pt x="42" y="104"/>
                </a:cubicBezTo>
                <a:cubicBezTo>
                  <a:pt x="39" y="104"/>
                  <a:pt x="38" y="102"/>
                  <a:pt x="38" y="100"/>
                </a:cubicBezTo>
                <a:cubicBezTo>
                  <a:pt x="38" y="50"/>
                  <a:pt x="38" y="50"/>
                  <a:pt x="38" y="50"/>
                </a:cubicBezTo>
                <a:cubicBezTo>
                  <a:pt x="38" y="48"/>
                  <a:pt x="39" y="46"/>
                  <a:pt x="42" y="46"/>
                </a:cubicBezTo>
                <a:cubicBezTo>
                  <a:pt x="108" y="46"/>
                  <a:pt x="108" y="46"/>
                  <a:pt x="108" y="46"/>
                </a:cubicBezTo>
                <a:cubicBezTo>
                  <a:pt x="111" y="46"/>
                  <a:pt x="112" y="48"/>
                  <a:pt x="112" y="50"/>
                </a:cubicBezTo>
                <a:cubicBezTo>
                  <a:pt x="112" y="100"/>
                  <a:pt x="112" y="100"/>
                  <a:pt x="112" y="100"/>
                </a:cubicBezTo>
                <a:cubicBezTo>
                  <a:pt x="112" y="102"/>
                  <a:pt x="111" y="104"/>
                  <a:pt x="108" y="104"/>
                </a:cubicBezTo>
                <a:close/>
                <a:moveTo>
                  <a:pt x="45" y="96"/>
                </a:moveTo>
                <a:cubicBezTo>
                  <a:pt x="105" y="96"/>
                  <a:pt x="105" y="96"/>
                  <a:pt x="105" y="96"/>
                </a:cubicBezTo>
                <a:cubicBezTo>
                  <a:pt x="105" y="62"/>
                  <a:pt x="105" y="62"/>
                  <a:pt x="105" y="62"/>
                </a:cubicBezTo>
                <a:cubicBezTo>
                  <a:pt x="77" y="84"/>
                  <a:pt x="77" y="84"/>
                  <a:pt x="77" y="84"/>
                </a:cubicBezTo>
                <a:cubicBezTo>
                  <a:pt x="75" y="85"/>
                  <a:pt x="73" y="85"/>
                  <a:pt x="72" y="84"/>
                </a:cubicBezTo>
                <a:cubicBezTo>
                  <a:pt x="45" y="63"/>
                  <a:pt x="45" y="63"/>
                  <a:pt x="45" y="63"/>
                </a:cubicBezTo>
                <a:lnTo>
                  <a:pt x="45" y="96"/>
                </a:lnTo>
                <a:close/>
                <a:moveTo>
                  <a:pt x="46" y="54"/>
                </a:moveTo>
                <a:cubicBezTo>
                  <a:pt x="74" y="76"/>
                  <a:pt x="74" y="76"/>
                  <a:pt x="74" y="76"/>
                </a:cubicBezTo>
                <a:cubicBezTo>
                  <a:pt x="103" y="54"/>
                  <a:pt x="103" y="54"/>
                  <a:pt x="103" y="54"/>
                </a:cubicBezTo>
                <a:lnTo>
                  <a:pt x="46" y="54"/>
                </a:lnTo>
                <a:close/>
                <a:moveTo>
                  <a:pt x="75" y="10"/>
                </a:moveTo>
                <a:cubicBezTo>
                  <a:pt x="39" y="10"/>
                  <a:pt x="10" y="39"/>
                  <a:pt x="10" y="75"/>
                </a:cubicBezTo>
                <a:cubicBezTo>
                  <a:pt x="10" y="111"/>
                  <a:pt x="39" y="140"/>
                  <a:pt x="75" y="140"/>
                </a:cubicBezTo>
                <a:cubicBezTo>
                  <a:pt x="111" y="140"/>
                  <a:pt x="140" y="111"/>
                  <a:pt x="140" y="75"/>
                </a:cubicBezTo>
                <a:cubicBezTo>
                  <a:pt x="140" y="39"/>
                  <a:pt x="111" y="10"/>
                  <a:pt x="75" y="10"/>
                </a:cubicBezTo>
                <a:moveTo>
                  <a:pt x="75" y="0"/>
                </a:moveTo>
                <a:cubicBezTo>
                  <a:pt x="116" y="0"/>
                  <a:pt x="150" y="34"/>
                  <a:pt x="150" y="75"/>
                </a:cubicBezTo>
                <a:cubicBezTo>
                  <a:pt x="150" y="116"/>
                  <a:pt x="116" y="150"/>
                  <a:pt x="75" y="150"/>
                </a:cubicBezTo>
                <a:cubicBezTo>
                  <a:pt x="34" y="150"/>
                  <a:pt x="0" y="116"/>
                  <a:pt x="0" y="75"/>
                </a:cubicBezTo>
                <a:cubicBezTo>
                  <a:pt x="0" y="34"/>
                  <a:pt x="34" y="0"/>
                  <a:pt x="75" y="0"/>
                </a:cubicBezTo>
              </a:path>
            </a:pathLst>
          </a:custGeom>
          <a:solidFill>
            <a:schemeClr val="bg1"/>
          </a:solidFill>
          <a:ln>
            <a:noFill/>
          </a:ln>
          <a:extLst/>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362474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12436475" cy="6994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9"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12575859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2"/>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059242"/>
            <a:ext cx="10443076" cy="1109343"/>
          </a:xfrm>
          <a:prstGeom prst="rect">
            <a:avLst/>
          </a:prstGeom>
        </p:spPr>
        <p:txBody>
          <a:bodyPr anchor="b"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98016782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6E6E6"/>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rgbClr val="5D5D5D"/>
                </a:solidFill>
              </a:defRPr>
            </a:lvl1pPr>
          </a:lstStyle>
          <a:p>
            <a:r>
              <a:rPr lang="en-US" dirty="0" smtClean="0"/>
              <a:t>Click to edit title style</a:t>
            </a:r>
            <a:endParaRPr lang="en-US" dirty="0"/>
          </a:p>
        </p:txBody>
      </p:sp>
      <p:sp>
        <p:nvSpPr>
          <p:cNvPr id="8"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rgbClr val="5D5D5D"/>
                </a:solidFill>
                <a:latin typeface="+mj-lt"/>
              </a:defRPr>
            </a:lvl1pPr>
          </a:lstStyle>
          <a:p>
            <a:pPr lvl="0"/>
            <a:r>
              <a:rPr lang="en-US" dirty="0" smtClean="0"/>
              <a:t>Subtitle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58319116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2"/>
                </a:solidFill>
              </a:defRPr>
            </a:lvl1pPr>
          </a:lstStyle>
          <a:p>
            <a:r>
              <a:rPr lang="en-US" dirty="0" smtClean="0"/>
              <a:t>Click to edit title style</a:t>
            </a:r>
            <a:endParaRPr lang="en-US" dirty="0"/>
          </a:p>
        </p:txBody>
      </p:sp>
      <p:sp>
        <p:nvSpPr>
          <p:cNvPr id="6" name="Text Placeholder 4"/>
          <p:cNvSpPr>
            <a:spLocks noGrp="1"/>
          </p:cNvSpPr>
          <p:nvPr>
            <p:ph type="body" sz="quarter" idx="12" hasCustomPrompt="1"/>
          </p:nvPr>
        </p:nvSpPr>
        <p:spPr>
          <a:xfrm>
            <a:off x="998319" y="3494024"/>
            <a:ext cx="10443076" cy="508524"/>
          </a:xfrm>
          <a:prstGeom prst="rect">
            <a:avLst/>
          </a:prstGeom>
        </p:spPr>
        <p:txBody>
          <a:bodyPr>
            <a:noAutofit/>
          </a:bodyPr>
          <a:lstStyle>
            <a:lvl1pPr marL="0" indent="0">
              <a:spcBef>
                <a:spcPts val="0"/>
              </a:spcBef>
              <a:buNone/>
              <a:defRPr spc="-71" baseline="0">
                <a:solidFill>
                  <a:schemeClr val="bg2"/>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311015644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1"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2417338438"/>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7"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6273687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03117631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115" y="6602396"/>
            <a:ext cx="855566" cy="182688"/>
          </a:xfrm>
          <a:prstGeom prst="rect">
            <a:avLst/>
          </a:prstGeom>
        </p:spPr>
      </p:pic>
      <p:sp>
        <p:nvSpPr>
          <p:cNvPr id="9" name="Title 1"/>
          <p:cNvSpPr>
            <a:spLocks noGrp="1"/>
          </p:cNvSpPr>
          <p:nvPr>
            <p:ph type="title" hasCustomPrompt="1"/>
          </p:nvPr>
        </p:nvSpPr>
        <p:spPr>
          <a:xfrm>
            <a:off x="998319" y="2151538"/>
            <a:ext cx="10443076" cy="1111219"/>
          </a:xfrm>
          <a:prstGeom prst="rect">
            <a:avLst/>
          </a:prstGeom>
        </p:spPr>
        <p:txBody>
          <a:bodyPr anchor="t" anchorCtr="0"/>
          <a:lstStyle>
            <a:lvl1pPr>
              <a:defRPr sz="7343" spc="-153" baseline="0">
                <a:solidFill>
                  <a:schemeClr val="bg1"/>
                </a:solidFill>
              </a:defRPr>
            </a:lvl1pPr>
          </a:lstStyle>
          <a:p>
            <a:r>
              <a:rPr lang="en-US" dirty="0" smtClean="0"/>
              <a:t>Click to edit title style</a:t>
            </a:r>
            <a:endParaRPr lang="en-US" dirty="0"/>
          </a:p>
        </p:txBody>
      </p:sp>
      <p:sp>
        <p:nvSpPr>
          <p:cNvPr id="10" name="Text Placeholder 4"/>
          <p:cNvSpPr>
            <a:spLocks noGrp="1"/>
          </p:cNvSpPr>
          <p:nvPr>
            <p:ph type="body" sz="quarter" idx="12" hasCustomPrompt="1"/>
          </p:nvPr>
        </p:nvSpPr>
        <p:spPr>
          <a:xfrm>
            <a:off x="998319" y="3494024"/>
            <a:ext cx="10443076" cy="487890"/>
          </a:xfrm>
          <a:prstGeom prst="rect">
            <a:avLst/>
          </a:prstGeom>
        </p:spPr>
        <p:txBody>
          <a:bodyPr>
            <a:spAutoFit/>
          </a:bodyPr>
          <a:lstStyle>
            <a:lvl1pPr marL="0" indent="0">
              <a:spcBef>
                <a:spcPts val="0"/>
              </a:spcBef>
              <a:buNone/>
              <a:defRPr spc="-71" baseline="0">
                <a:solidFill>
                  <a:schemeClr val="bg1"/>
                </a:solidFill>
                <a:latin typeface="+mj-lt"/>
              </a:defRPr>
            </a:lvl1pPr>
          </a:lstStyle>
          <a:p>
            <a:pPr lvl="0"/>
            <a:r>
              <a:rPr lang="en-US" dirty="0" smtClean="0"/>
              <a:t>Subtitle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056" y="6581293"/>
            <a:ext cx="1652074" cy="206231"/>
          </a:xfrm>
          <a:prstGeom prst="rect">
            <a:avLst/>
          </a:prstGeom>
        </p:spPr>
      </p:pic>
    </p:spTree>
    <p:extLst>
      <p:ext uri="{BB962C8B-B14F-4D97-AF65-F5344CB8AC3E}">
        <p14:creationId xmlns:p14="http://schemas.microsoft.com/office/powerpoint/2010/main" val="36029388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31140" y="1476624"/>
            <a:ext cx="5542487" cy="1224224"/>
          </a:xfrm>
          <a:prstGeom prst="rect">
            <a:avLst/>
          </a:prstGeom>
        </p:spPr>
        <p:txBody>
          <a:bodyPr>
            <a:spAutoFit/>
          </a:bodyPr>
          <a:lstStyle>
            <a:lvl1pPr marL="0" indent="0">
              <a:buNone/>
              <a:defRPr sz="4080" b="0" cap="none" baseline="0">
                <a:solidFill>
                  <a:schemeClr val="tx1"/>
                </a:solidFill>
                <a:latin typeface="+mj-lt"/>
              </a:defRPr>
            </a:lvl1pPr>
            <a:lvl2pPr marL="621622" indent="0">
              <a:buNone/>
              <a:defRPr sz="2754" b="1"/>
            </a:lvl2pPr>
            <a:lvl3pPr marL="1243245" indent="0">
              <a:buNone/>
              <a:defRPr sz="2448" b="1"/>
            </a:lvl3pPr>
            <a:lvl4pPr marL="1864867" indent="0">
              <a:buNone/>
              <a:defRPr sz="2142" b="1"/>
            </a:lvl4pPr>
            <a:lvl5pPr marL="2486489" indent="0">
              <a:buNone/>
              <a:defRPr sz="2142" b="1"/>
            </a:lvl5pPr>
            <a:lvl6pPr marL="3108112" indent="0">
              <a:buNone/>
              <a:defRPr sz="2142" b="1"/>
            </a:lvl6pPr>
            <a:lvl7pPr marL="3729734" indent="0">
              <a:buNone/>
              <a:defRPr sz="2142" b="1"/>
            </a:lvl7pPr>
            <a:lvl8pPr marL="4351355" indent="0">
              <a:buNone/>
              <a:defRPr sz="2142" b="1"/>
            </a:lvl8pPr>
            <a:lvl9pPr marL="4972978" indent="0">
              <a:buNone/>
              <a:defRPr sz="2142" b="1"/>
            </a:lvl9pPr>
          </a:lstStyle>
          <a:p>
            <a:pPr lvl="0"/>
            <a:r>
              <a:rPr lang="en-US" dirty="0" smtClean="0"/>
              <a:t>Click to edit Master text styles.</a:t>
            </a:r>
          </a:p>
        </p:txBody>
      </p:sp>
      <p:sp>
        <p:nvSpPr>
          <p:cNvPr id="4" name="Content Placeholder 5"/>
          <p:cNvSpPr>
            <a:spLocks noGrp="1"/>
          </p:cNvSpPr>
          <p:nvPr>
            <p:ph sz="quarter" idx="13"/>
          </p:nvPr>
        </p:nvSpPr>
        <p:spPr>
          <a:xfrm>
            <a:off x="531141" y="2789432"/>
            <a:ext cx="5553332" cy="376684"/>
          </a:xfrm>
          <a:prstGeom prst="rect">
            <a:avLst/>
          </a:prstGeom>
        </p:spPr>
        <p:txBody>
          <a:bodyPr>
            <a:spAutoFit/>
          </a:bodyPr>
          <a:lstStyle>
            <a:lvl1pPr marL="0" indent="0">
              <a:spcBef>
                <a:spcPts val="1224"/>
              </a:spcBef>
              <a:buFont typeface="Arial" pitchFamily="34" charset="0"/>
              <a:buNone/>
              <a:defRPr lang="en-US" sz="2040" kern="1200" spc="0" dirty="0" smtClean="0">
                <a:gradFill>
                  <a:gsLst>
                    <a:gs pos="100000">
                      <a:schemeClr val="bg2"/>
                    </a:gs>
                    <a:gs pos="0">
                      <a:schemeClr val="bg2"/>
                    </a:gs>
                  </a:gsLst>
                  <a:lin ang="5400000" scaled="0"/>
                </a:gradFill>
                <a:latin typeface="+mn-lt"/>
                <a:ea typeface="+mn-ea"/>
                <a:cs typeface="Segoe UI" pitchFamily="34" charset="0"/>
              </a:defRPr>
            </a:lvl1pPr>
            <a:lvl2pPr marL="932433" indent="-388514">
              <a:defRPr lang="en-US" sz="2142" kern="1200" dirty="0" smtClean="0">
                <a:solidFill>
                  <a:schemeClr val="bg2">
                    <a:lumMod val="50000"/>
                  </a:schemeClr>
                </a:solidFill>
                <a:latin typeface="+mn-lt"/>
                <a:ea typeface="+mn-ea"/>
                <a:cs typeface="Arial" pitchFamily="34" charset="0"/>
              </a:defRPr>
            </a:lvl2pPr>
            <a:lvl3pPr marL="932433" indent="-233108">
              <a:defRPr lang="en-US" sz="1938" kern="1200" dirty="0" smtClean="0">
                <a:solidFill>
                  <a:schemeClr val="bg2">
                    <a:lumMod val="50000"/>
                  </a:schemeClr>
                </a:solidFill>
                <a:latin typeface="+mn-lt"/>
                <a:ea typeface="+mn-ea"/>
                <a:cs typeface="Arial" pitchFamily="34" charset="0"/>
              </a:defRPr>
            </a:lvl3pPr>
            <a:lvl4pPr marL="1243245" indent="-233108">
              <a:defRPr lang="en-US" sz="1632" kern="1200" dirty="0" smtClean="0">
                <a:solidFill>
                  <a:schemeClr val="bg2">
                    <a:lumMod val="50000"/>
                  </a:schemeClr>
                </a:solidFill>
                <a:latin typeface="+mn-lt"/>
                <a:ea typeface="+mn-ea"/>
                <a:cs typeface="Arial" pitchFamily="34" charset="0"/>
              </a:defRPr>
            </a:lvl4pPr>
            <a:lvl5pPr marL="1476353" indent="-233108">
              <a:defRPr lang="en-US" sz="1632" kern="1200" dirty="0">
                <a:solidFill>
                  <a:schemeClr val="bg2">
                    <a:lumMod val="50000"/>
                  </a:schemeClr>
                </a:solidFill>
                <a:latin typeface="+mn-lt"/>
                <a:ea typeface="+mn-ea"/>
                <a:cs typeface="Arial" pitchFamily="34" charset="0"/>
              </a:defRPr>
            </a:lvl5pPr>
            <a:lvl6pPr>
              <a:defRPr sz="2142"/>
            </a:lvl6pPr>
            <a:lvl7pPr>
              <a:defRPr sz="2142"/>
            </a:lvl7pPr>
            <a:lvl8pPr>
              <a:defRPr sz="2142"/>
            </a:lvl8pPr>
            <a:lvl9pPr>
              <a:defRPr sz="2142"/>
            </a:lvl9pPr>
          </a:lstStyle>
          <a:p>
            <a:pPr lvl="0"/>
            <a:r>
              <a:rPr lang="en-US" smtClean="0"/>
              <a:t>Click to edit Master text styles</a:t>
            </a:r>
          </a:p>
        </p:txBody>
      </p:sp>
      <p:sp>
        <p:nvSpPr>
          <p:cNvPr id="5" name="Picture Placeholder 3"/>
          <p:cNvSpPr>
            <a:spLocks noGrp="1"/>
          </p:cNvSpPr>
          <p:nvPr>
            <p:ph type="pic" sz="quarter" idx="14" hasCustomPrompt="1"/>
          </p:nvPr>
        </p:nvSpPr>
        <p:spPr>
          <a:xfrm>
            <a:off x="6333210" y="3253317"/>
            <a:ext cx="6100026" cy="487890"/>
          </a:xfrm>
        </p:spPr>
        <p:txBody>
          <a:bodyPr lIns="182880" anchor="ctr"/>
          <a:lstStyle>
            <a:lvl1pPr marL="0" indent="0" algn="l">
              <a:buNone/>
              <a:defRPr/>
            </a:lvl1pPr>
          </a:lstStyle>
          <a:p>
            <a:r>
              <a:rPr lang="en-US" dirty="0" smtClean="0"/>
              <a:t>Click to insert photo.</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14074802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0" y="2972767"/>
            <a:ext cx="12436475" cy="1011687"/>
          </a:xfrm>
        </p:spPr>
        <p:txBody>
          <a:bodyPr lIns="182880" anchor="ctr"/>
          <a:lstStyle>
            <a:lvl1pPr marL="0" indent="0" algn="l">
              <a:buNone/>
              <a:defRPr/>
            </a:lvl1pPr>
          </a:lstStyle>
          <a:p>
            <a:r>
              <a:rPr lang="en-US" dirty="0" smtClean="0"/>
              <a:t>	Click to insert photo.</a:t>
            </a:r>
          </a:p>
          <a:p>
            <a:r>
              <a:rPr lang="en-US" dirty="0" smtClean="0"/>
              <a:t>	(layer sent to back)</a:t>
            </a:r>
            <a:endParaRPr lang="en-US" dirty="0"/>
          </a:p>
        </p:txBody>
      </p:sp>
      <p:sp>
        <p:nvSpPr>
          <p:cNvPr id="4" name="Title 1"/>
          <p:cNvSpPr>
            <a:spLocks noGrp="1"/>
          </p:cNvSpPr>
          <p:nvPr>
            <p:ph type="title" hasCustomPrompt="1"/>
          </p:nvPr>
        </p:nvSpPr>
        <p:spPr>
          <a:xfrm>
            <a:off x="414989" y="478905"/>
            <a:ext cx="5310778" cy="1866936"/>
          </a:xfrm>
          <a:solidFill>
            <a:srgbClr val="EB3E1B">
              <a:alpha val="80000"/>
            </a:srgbClr>
          </a:solidFill>
          <a:ln>
            <a:noFill/>
          </a:ln>
        </p:spPr>
        <p:txBody>
          <a:bodyPr>
            <a:noAutofit/>
          </a:bodyPr>
          <a:lstStyle>
            <a:lvl1pPr>
              <a:defRPr sz="4896" baseline="0">
                <a:solidFill>
                  <a:schemeClr val="bg1"/>
                </a:solidFill>
              </a:defRPr>
            </a:lvl1pPr>
          </a:lstStyle>
          <a:p>
            <a:r>
              <a:rPr lang="en-US" dirty="0" smtClean="0"/>
              <a:t> Title of Slide here…</a:t>
            </a:r>
            <a:endParaRPr lang="en-US" dirty="0"/>
          </a:p>
        </p:txBody>
      </p:sp>
      <p:sp>
        <p:nvSpPr>
          <p:cNvPr id="5" name="Text Placeholder 2"/>
          <p:cNvSpPr>
            <a:spLocks noGrp="1"/>
          </p:cNvSpPr>
          <p:nvPr>
            <p:ph type="body" idx="1" hasCustomPrompt="1"/>
          </p:nvPr>
        </p:nvSpPr>
        <p:spPr>
          <a:xfrm>
            <a:off x="414989" y="2345841"/>
            <a:ext cx="5310778" cy="3766492"/>
          </a:xfrm>
          <a:solidFill>
            <a:srgbClr val="EB3E1B">
              <a:alpha val="80000"/>
            </a:srgbClr>
          </a:solidFill>
          <a:ln>
            <a:noFill/>
          </a:ln>
        </p:spPr>
        <p:txBody>
          <a:bodyPr>
            <a:noAutofit/>
          </a:bodyPr>
          <a:lstStyle>
            <a:lvl1pPr marL="0" indent="0">
              <a:buNone/>
              <a:defRPr sz="2448" baseline="0">
                <a:solidFill>
                  <a:schemeClr val="bg1"/>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dirty="0" smtClean="0"/>
              <a:t>   Click to edit text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4215" y="6569401"/>
            <a:ext cx="846979" cy="17981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233" y="6582007"/>
            <a:ext cx="1650942" cy="206091"/>
          </a:xfrm>
          <a:prstGeom prst="rect">
            <a:avLst/>
          </a:prstGeom>
        </p:spPr>
      </p:pic>
    </p:spTree>
    <p:extLst>
      <p:ext uri="{BB962C8B-B14F-4D97-AF65-F5344CB8AC3E}">
        <p14:creationId xmlns:p14="http://schemas.microsoft.com/office/powerpoint/2010/main" val="2985066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8" y="6482889"/>
            <a:ext cx="2798207" cy="372394"/>
          </a:xfrm>
          <a:prstGeom prst="rect">
            <a:avLst/>
          </a:prstGeom>
        </p:spPr>
        <p:txBody>
          <a:bodyPr/>
          <a:lstStyle/>
          <a:p>
            <a:pPr defTabSz="932597"/>
            <a:fld id="{E22491F9-F3FF-4C03-8751-4D117BFF996F}" type="datetimeFigureOut">
              <a:rPr lang="en-US" smtClean="0">
                <a:solidFill>
                  <a:srgbClr val="EB3C00"/>
                </a:solidFill>
              </a:rPr>
              <a:pPr defTabSz="932597"/>
              <a:t>10/30/2014</a:t>
            </a:fld>
            <a:endParaRPr lang="en-US">
              <a:solidFill>
                <a:srgbClr val="EB3C00"/>
              </a:solidFill>
            </a:endParaRPr>
          </a:p>
        </p:txBody>
      </p:sp>
      <p:sp>
        <p:nvSpPr>
          <p:cNvPr id="3" name="Footer Placeholder 2"/>
          <p:cNvSpPr>
            <a:spLocks noGrp="1"/>
          </p:cNvSpPr>
          <p:nvPr>
            <p:ph type="ftr" sz="quarter" idx="11"/>
          </p:nvPr>
        </p:nvSpPr>
        <p:spPr>
          <a:xfrm>
            <a:off x="4119583" y="6482889"/>
            <a:ext cx="4197310" cy="372394"/>
          </a:xfrm>
          <a:prstGeom prst="rect">
            <a:avLst/>
          </a:prstGeom>
        </p:spPr>
        <p:txBody>
          <a:bodyPr/>
          <a:lstStyle/>
          <a:p>
            <a:pPr defTabSz="932597"/>
            <a:endParaRPr lang="en-US">
              <a:solidFill>
                <a:srgbClr val="EB3C00"/>
              </a:solidFill>
            </a:endParaRPr>
          </a:p>
        </p:txBody>
      </p:sp>
      <p:sp>
        <p:nvSpPr>
          <p:cNvPr id="4" name="Slide Number Placeholder 3"/>
          <p:cNvSpPr>
            <a:spLocks noGrp="1"/>
          </p:cNvSpPr>
          <p:nvPr>
            <p:ph type="sldNum" sz="quarter" idx="12"/>
          </p:nvPr>
        </p:nvSpPr>
        <p:spPr>
          <a:xfrm>
            <a:off x="8783260" y="6482889"/>
            <a:ext cx="2798207" cy="372394"/>
          </a:xfrm>
          <a:prstGeom prst="rect">
            <a:avLst/>
          </a:prstGeom>
        </p:spPr>
        <p:txBody>
          <a:bodyPr/>
          <a:lstStyle/>
          <a:p>
            <a:pPr defTabSz="932597"/>
            <a:fld id="{F4B6A5BD-745E-4019-9289-0F74100B0369}" type="slidenum">
              <a:rPr lang="en-US" smtClean="0">
                <a:solidFill>
                  <a:srgbClr val="EB3C00"/>
                </a:solidFill>
              </a:rPr>
              <a:pPr defTabSz="932597"/>
              <a:t>‹#›</a:t>
            </a:fld>
            <a:endParaRPr lang="en-US">
              <a:solidFill>
                <a:srgbClr val="EB3C00"/>
              </a:solidFill>
            </a:endParaRPr>
          </a:p>
        </p:txBody>
      </p:sp>
    </p:spTree>
    <p:extLst>
      <p:ext uri="{BB962C8B-B14F-4D97-AF65-F5344CB8AC3E}">
        <p14:creationId xmlns:p14="http://schemas.microsoft.com/office/powerpoint/2010/main" val="78220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image" Target="../media/image2.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image" Target="../media/image1.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heme" Target="../theme/theme2.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de-DE" smtClean="0"/>
              <a:t>Titelmasterformat durch Klicken bearbeiten</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5" name="Picture 4"/>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782712653"/>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 id="2147484318" r:id="rId34"/>
    <p:sldLayoutId id="2147484319" r:id="rId3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8"/>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5008" y="619890"/>
            <a:ext cx="10726460" cy="856957"/>
          </a:xfrm>
          <a:prstGeom prst="rect">
            <a:avLst/>
          </a:prstGeom>
        </p:spPr>
        <p:txBody>
          <a:bodyPr vert="horz"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855008" y="1861969"/>
            <a:ext cx="10726460" cy="1994334"/>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207345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 id="2147484340" r:id="rId20"/>
    <p:sldLayoutId id="2147484341" r:id="rId21"/>
    <p:sldLayoutId id="2147484342" r:id="rId22"/>
  </p:sldLayoutIdLst>
  <p:timing>
    <p:tnLst>
      <p:par>
        <p:cTn id="1" dur="indefinite" restart="never" nodeType="tmRoot"/>
      </p:par>
    </p:tnLst>
  </p:timing>
  <p:txStyles>
    <p:titleStyle>
      <a:lvl1pPr algn="l" defTabSz="932597" rtl="0" eaLnBrk="1" latinLnBrk="0" hangingPunct="1">
        <a:lnSpc>
          <a:spcPct val="90000"/>
        </a:lnSpc>
        <a:spcBef>
          <a:spcPct val="0"/>
        </a:spcBef>
        <a:buNone/>
        <a:defRPr sz="5507" kern="1200">
          <a:solidFill>
            <a:schemeClr val="tx1"/>
          </a:solidFill>
          <a:latin typeface="Segoe UI Light" panose="020B0502040204020203" pitchFamily="34" charset="0"/>
          <a:ea typeface="+mj-ea"/>
          <a:cs typeface="Segoe UI Light" panose="020B0502040204020203" pitchFamily="34" charset="0"/>
        </a:defRPr>
      </a:lvl1pPr>
    </p:titleStyle>
    <p:bodyStyle>
      <a:lvl1pPr marL="233149" indent="-233149" algn="l" defTabSz="932597" rtl="0" eaLnBrk="1" latinLnBrk="0" hangingPunct="1">
        <a:lnSpc>
          <a:spcPct val="90000"/>
        </a:lnSpc>
        <a:spcBef>
          <a:spcPts val="1020"/>
        </a:spcBef>
        <a:buFont typeface="Arial" panose="020B0604020202020204" pitchFamily="34" charset="0"/>
        <a:buChar char="•"/>
        <a:defRPr sz="2856" kern="1200">
          <a:solidFill>
            <a:schemeClr val="bg2"/>
          </a:solidFill>
          <a:latin typeface="Segoe UI Light" panose="020B0502040204020203" pitchFamily="34" charset="0"/>
          <a:ea typeface="+mn-ea"/>
          <a:cs typeface="Segoe UI Light" panose="020B0502040204020203" pitchFamily="34" charset="0"/>
        </a:defRPr>
      </a:lvl1pPr>
      <a:lvl2pPr marL="699447"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2pPr>
      <a:lvl3pPr marL="1165746" indent="-233149" algn="l" defTabSz="932597" rtl="0" eaLnBrk="1" latinLnBrk="0" hangingPunct="1">
        <a:lnSpc>
          <a:spcPct val="90000"/>
        </a:lnSpc>
        <a:spcBef>
          <a:spcPts val="510"/>
        </a:spcBef>
        <a:buFont typeface="Arial" panose="020B0604020202020204" pitchFamily="34" charset="0"/>
        <a:buChar char="•"/>
        <a:defRPr sz="2448" kern="1200">
          <a:solidFill>
            <a:schemeClr val="bg2"/>
          </a:solidFill>
          <a:latin typeface="Segoe UI Light" panose="020B0502040204020203" pitchFamily="34" charset="0"/>
          <a:ea typeface="+mn-ea"/>
          <a:cs typeface="Segoe UI Light" panose="020B0502040204020203" pitchFamily="34" charset="0"/>
        </a:defRPr>
      </a:lvl3pPr>
      <a:lvl4pPr marL="1632044"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4pPr>
      <a:lvl5pPr marL="2098342" indent="-233149" algn="l" defTabSz="932597" rtl="0" eaLnBrk="1" latinLnBrk="0" hangingPunct="1">
        <a:lnSpc>
          <a:spcPct val="90000"/>
        </a:lnSpc>
        <a:spcBef>
          <a:spcPts val="510"/>
        </a:spcBef>
        <a:buFont typeface="Arial" panose="020B0604020202020204" pitchFamily="34" charset="0"/>
        <a:buChar char="•"/>
        <a:defRPr sz="2040" kern="1200">
          <a:solidFill>
            <a:schemeClr val="bg2"/>
          </a:solidFill>
          <a:latin typeface="Segoe UI Light" panose="020B0502040204020203" pitchFamily="34" charset="0"/>
          <a:ea typeface="+mn-ea"/>
          <a:cs typeface="Segoe UI Light" panose="020B0502040204020203" pitchFamily="34" charset="0"/>
        </a:defRPr>
      </a:lvl5pPr>
      <a:lvl6pPr marL="2564641"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6pPr>
      <a:lvl7pPr marL="3030939"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7pPr>
      <a:lvl8pPr marL="3497237"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8pPr>
      <a:lvl9pPr marL="3963535" indent="-233149" algn="l" defTabSz="932597" rtl="0" eaLnBrk="1" latinLnBrk="0" hangingPunct="1">
        <a:lnSpc>
          <a:spcPct val="90000"/>
        </a:lnSpc>
        <a:spcBef>
          <a:spcPts val="510"/>
        </a:spcBef>
        <a:buFont typeface="Arial" panose="020B0604020202020204" pitchFamily="34" charset="0"/>
        <a:buChar char="•"/>
        <a:defRPr sz="1836" kern="1200">
          <a:solidFill>
            <a:schemeClr val="tx1"/>
          </a:solidFill>
          <a:latin typeface="+mn-lt"/>
          <a:ea typeface="+mn-ea"/>
          <a:cs typeface="+mn-cs"/>
        </a:defRPr>
      </a:lvl9pPr>
    </p:bodyStyle>
    <p:otherStyle>
      <a:defPPr>
        <a:defRPr lang="en-US"/>
      </a:defPPr>
      <a:lvl1pPr marL="0" algn="l" defTabSz="932597" rtl="0" eaLnBrk="1" latinLnBrk="0" hangingPunct="1">
        <a:defRPr sz="1836" kern="1200">
          <a:solidFill>
            <a:schemeClr val="tx1"/>
          </a:solidFill>
          <a:latin typeface="+mn-lt"/>
          <a:ea typeface="+mn-ea"/>
          <a:cs typeface="+mn-cs"/>
        </a:defRPr>
      </a:lvl1pPr>
      <a:lvl2pPr marL="466298" algn="l" defTabSz="932597" rtl="0" eaLnBrk="1" latinLnBrk="0" hangingPunct="1">
        <a:defRPr sz="1836" kern="1200">
          <a:solidFill>
            <a:schemeClr val="tx1"/>
          </a:solidFill>
          <a:latin typeface="+mn-lt"/>
          <a:ea typeface="+mn-ea"/>
          <a:cs typeface="+mn-cs"/>
        </a:defRPr>
      </a:lvl2pPr>
      <a:lvl3pPr marL="932597" algn="l" defTabSz="932597" rtl="0" eaLnBrk="1" latinLnBrk="0" hangingPunct="1">
        <a:defRPr sz="1836" kern="1200">
          <a:solidFill>
            <a:schemeClr val="tx1"/>
          </a:solidFill>
          <a:latin typeface="+mn-lt"/>
          <a:ea typeface="+mn-ea"/>
          <a:cs typeface="+mn-cs"/>
        </a:defRPr>
      </a:lvl3pPr>
      <a:lvl4pPr marL="1398895" algn="l" defTabSz="932597" rtl="0" eaLnBrk="1" latinLnBrk="0" hangingPunct="1">
        <a:defRPr sz="1836" kern="1200">
          <a:solidFill>
            <a:schemeClr val="tx1"/>
          </a:solidFill>
          <a:latin typeface="+mn-lt"/>
          <a:ea typeface="+mn-ea"/>
          <a:cs typeface="+mn-cs"/>
        </a:defRPr>
      </a:lvl4pPr>
      <a:lvl5pPr marL="1865193" algn="l" defTabSz="932597" rtl="0" eaLnBrk="1" latinLnBrk="0" hangingPunct="1">
        <a:defRPr sz="1836" kern="1200">
          <a:solidFill>
            <a:schemeClr val="tx1"/>
          </a:solidFill>
          <a:latin typeface="+mn-lt"/>
          <a:ea typeface="+mn-ea"/>
          <a:cs typeface="+mn-cs"/>
        </a:defRPr>
      </a:lvl5pPr>
      <a:lvl6pPr marL="2331491" algn="l" defTabSz="932597" rtl="0" eaLnBrk="1" latinLnBrk="0" hangingPunct="1">
        <a:defRPr sz="1836" kern="1200">
          <a:solidFill>
            <a:schemeClr val="tx1"/>
          </a:solidFill>
          <a:latin typeface="+mn-lt"/>
          <a:ea typeface="+mn-ea"/>
          <a:cs typeface="+mn-cs"/>
        </a:defRPr>
      </a:lvl6pPr>
      <a:lvl7pPr marL="2797790" algn="l" defTabSz="932597" rtl="0" eaLnBrk="1" latinLnBrk="0" hangingPunct="1">
        <a:defRPr sz="1836" kern="1200">
          <a:solidFill>
            <a:schemeClr val="tx1"/>
          </a:solidFill>
          <a:latin typeface="+mn-lt"/>
          <a:ea typeface="+mn-ea"/>
          <a:cs typeface="+mn-cs"/>
        </a:defRPr>
      </a:lvl7pPr>
      <a:lvl8pPr marL="3264088" algn="l" defTabSz="932597" rtl="0" eaLnBrk="1" latinLnBrk="0" hangingPunct="1">
        <a:defRPr sz="1836" kern="1200">
          <a:solidFill>
            <a:schemeClr val="tx1"/>
          </a:solidFill>
          <a:latin typeface="+mn-lt"/>
          <a:ea typeface="+mn-ea"/>
          <a:cs typeface="+mn-cs"/>
        </a:defRPr>
      </a:lvl8pPr>
      <a:lvl9pPr marL="3730386" algn="l" defTabSz="932597" rtl="0" eaLnBrk="1" latinLnBrk="0" hangingPunct="1">
        <a:defRPr sz="18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28.png"/><Relationship Id="rId11" Type="http://schemas.microsoft.com/office/2007/relationships/hdphoto" Target="../media/hdphoto2.wdp"/><Relationship Id="rId5" Type="http://schemas.openxmlformats.org/officeDocument/2006/relationships/image" Target="../media/image27.png"/><Relationship Id="rId10" Type="http://schemas.openxmlformats.org/officeDocument/2006/relationships/image" Target="../media/image32.png"/><Relationship Id="rId4" Type="http://schemas.microsoft.com/office/2007/relationships/hdphoto" Target="../media/hdphoto1.wdp"/><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8.xml"/><Relationship Id="rId1" Type="http://schemas.openxmlformats.org/officeDocument/2006/relationships/tags" Target="../tags/tag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8.xml"/><Relationship Id="rId1" Type="http://schemas.openxmlformats.org/officeDocument/2006/relationships/tags" Target="../tags/tag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8.xml"/><Relationship Id="rId1" Type="http://schemas.openxmlformats.org/officeDocument/2006/relationships/tags" Target="../tags/tag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90.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microsoft.com/learning/en/us/Course.aspx?ID=10750AB&amp;Locale=en-us" TargetMode="External"/><Relationship Id="rId3" Type="http://schemas.openxmlformats.org/officeDocument/2006/relationships/hyperlink" Target="http://www.microsoft.com/learning/en/us/Course.aspx?ID=10751AB&amp;Locale=en-us" TargetMode="External"/><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image" Target="../media/image20.png"/><Relationship Id="rId5" Type="http://schemas.openxmlformats.org/officeDocument/2006/relationships/hyperlink" Target="http://www.microsoft.com/learning/en/us/classlocator.aspx" TargetMode="External"/><Relationship Id="rId4" Type="http://schemas.openxmlformats.org/officeDocument/2006/relationships/hyperlink" Target="http://www.microsoft.com/learning/en/us/Exam.aspx?ID=70-247&amp;Locale=en-us" TargetMode="External"/><Relationship Id="rId9" Type="http://schemas.openxmlformats.org/officeDocument/2006/relationships/image" Target="../media/image22.w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199404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98331" y="349726"/>
          <a:ext cx="11191239" cy="5910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bwMode="auto">
          <a:xfrm>
            <a:off x="573994" y="3878262"/>
            <a:ext cx="11206843" cy="1524000"/>
          </a:xfrm>
          <a:prstGeom prst="roundRect">
            <a:avLst/>
          </a:prstGeom>
          <a:solidFill>
            <a:schemeClr val="accent5"/>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6200" dirty="0" smtClean="0">
                <a:gradFill>
                  <a:gsLst>
                    <a:gs pos="0">
                      <a:srgbClr val="FFFFFF"/>
                    </a:gs>
                    <a:gs pos="100000">
                      <a:srgbClr val="FFFFFF"/>
                    </a:gs>
                  </a:gsLst>
                  <a:lin ang="5400000" scaled="0"/>
                </a:gradFill>
                <a:ea typeface="Segoe UI" pitchFamily="34" charset="0"/>
                <a:cs typeface="Segoe UI" pitchFamily="34" charset="0"/>
              </a:rPr>
              <a:t>Reports</a:t>
            </a:r>
          </a:p>
        </p:txBody>
      </p:sp>
    </p:spTree>
    <p:extLst>
      <p:ext uri="{BB962C8B-B14F-4D97-AF65-F5344CB8AC3E}">
        <p14:creationId xmlns:p14="http://schemas.microsoft.com/office/powerpoint/2010/main" val="418729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a:endCxn id="13" idx="1"/>
          </p:cNvCxnSpPr>
          <p:nvPr/>
        </p:nvCxnSpPr>
        <p:spPr>
          <a:xfrm>
            <a:off x="6065837" y="3802062"/>
            <a:ext cx="2438400" cy="1371600"/>
          </a:xfrm>
          <a:prstGeom prst="straightConnector1">
            <a:avLst/>
          </a:prstGeom>
          <a:ln w="76200">
            <a:solidFill>
              <a:srgbClr val="00B050"/>
            </a:solidFill>
            <a:headEnd type="none"/>
            <a:tailEnd type="triangle"/>
          </a:ln>
        </p:spPr>
        <p:style>
          <a:lnRef idx="1">
            <a:schemeClr val="accent2"/>
          </a:lnRef>
          <a:fillRef idx="0">
            <a:schemeClr val="accent2"/>
          </a:fillRef>
          <a:effectRef idx="0">
            <a:schemeClr val="accent2"/>
          </a:effectRef>
          <a:fontRef idx="minor">
            <a:schemeClr val="tx1"/>
          </a:fontRef>
        </p:style>
      </p:cxnSp>
      <p:sp>
        <p:nvSpPr>
          <p:cNvPr id="3" name="Cloud 2"/>
          <p:cNvSpPr/>
          <p:nvPr/>
        </p:nvSpPr>
        <p:spPr bwMode="auto">
          <a:xfrm>
            <a:off x="427037" y="449262"/>
            <a:ext cx="7041059" cy="4396360"/>
          </a:xfrm>
          <a:prstGeom prst="cloud">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8504237" y="3802062"/>
            <a:ext cx="3200400" cy="2743200"/>
          </a:xfrm>
          <a:prstGeom prst="round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8901876" y="4591736"/>
            <a:ext cx="2459236" cy="918713"/>
          </a:xfrm>
          <a:prstGeom prst="rect">
            <a:avLst/>
          </a:prstGeom>
          <a:noFill/>
        </p:spPr>
        <p:txBody>
          <a:bodyPr wrap="square" lIns="182880" tIns="146304" rIns="182880" bIns="146304" rtlCol="0" anchor="ctr">
            <a:spAutoFit/>
          </a:bodyPr>
          <a:lstStyle/>
          <a:p>
            <a:pPr algn="ctr">
              <a:lnSpc>
                <a:spcPct val="90000"/>
              </a:lnSpc>
              <a:spcAft>
                <a:spcPts val="600"/>
              </a:spcAft>
            </a:pPr>
            <a:r>
              <a:rPr lang="en-US" sz="4500" b="1" dirty="0" smtClean="0">
                <a:solidFill>
                  <a:srgbClr val="FFFFFF"/>
                </a:solidFill>
              </a:rPr>
              <a:t>Reports</a:t>
            </a:r>
          </a:p>
        </p:txBody>
      </p:sp>
      <p:sp>
        <p:nvSpPr>
          <p:cNvPr id="18" name="TextBox 17"/>
          <p:cNvSpPr txBox="1"/>
          <p:nvPr/>
        </p:nvSpPr>
        <p:spPr>
          <a:xfrm rot="1832892">
            <a:off x="6675089" y="3832779"/>
            <a:ext cx="1586012" cy="738664"/>
          </a:xfrm>
          <a:prstGeom prst="rect">
            <a:avLst/>
          </a:prstGeom>
          <a:noFill/>
        </p:spPr>
        <p:txBody>
          <a:bodyPr wrap="none" lIns="182880" tIns="146304" rIns="182880" bIns="146304" rtlCol="0">
            <a:spAutoFit/>
          </a:bodyPr>
          <a:lstStyle/>
          <a:p>
            <a:pPr>
              <a:lnSpc>
                <a:spcPct val="90000"/>
              </a:lnSpc>
              <a:spcAft>
                <a:spcPts val="600"/>
              </a:spcAft>
            </a:pPr>
            <a:r>
              <a:rPr lang="en-US" sz="3200" b="1" dirty="0" err="1" smtClean="0">
                <a:solidFill>
                  <a:srgbClr val="FFFFFF"/>
                </a:solidFill>
              </a:rPr>
              <a:t>OData</a:t>
            </a:r>
            <a:endParaRPr lang="en-US" sz="3200" b="1" dirty="0" smtClean="0">
              <a:solidFill>
                <a:srgbClr val="FFFFFF"/>
              </a:solidFill>
            </a:endParaRPr>
          </a:p>
        </p:txBody>
      </p:sp>
      <p:sp>
        <p:nvSpPr>
          <p:cNvPr id="2" name="TextBox 1"/>
          <p:cNvSpPr txBox="1"/>
          <p:nvPr/>
        </p:nvSpPr>
        <p:spPr>
          <a:xfrm rot="20949272">
            <a:off x="1753443" y="1304865"/>
            <a:ext cx="6279059" cy="2123658"/>
          </a:xfrm>
          <a:prstGeom prst="rect">
            <a:avLst/>
          </a:prstGeom>
          <a:noFill/>
        </p:spPr>
        <p:txBody>
          <a:bodyPr wrap="square" lIns="182880" tIns="146304" rIns="182880" bIns="146304" rtlCol="0">
            <a:spAutoFit/>
          </a:bodyPr>
          <a:lstStyle/>
          <a:p>
            <a:pPr>
              <a:lnSpc>
                <a:spcPct val="90000"/>
              </a:lnSpc>
              <a:spcAft>
                <a:spcPts val="600"/>
              </a:spcAft>
            </a:pPr>
            <a:r>
              <a:rPr lang="en-US" sz="6600" b="1" dirty="0" smtClean="0">
                <a:solidFill>
                  <a:srgbClr val="00B050"/>
                </a:solidFill>
              </a:rPr>
              <a:t>Reporting schema</a:t>
            </a:r>
          </a:p>
        </p:txBody>
      </p:sp>
    </p:spTree>
    <p:extLst>
      <p:ext uri="{BB962C8B-B14F-4D97-AF65-F5344CB8AC3E}">
        <p14:creationId xmlns:p14="http://schemas.microsoft.com/office/powerpoint/2010/main" val="367724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OData &amp; Excel</a:t>
            </a:r>
            <a:endParaRPr lang="en-US" dirty="0"/>
          </a:p>
        </p:txBody>
      </p:sp>
      <p:sp>
        <p:nvSpPr>
          <p:cNvPr id="5" name="Text Placeholder 4"/>
          <p:cNvSpPr>
            <a:spLocks noGrp="1"/>
          </p:cNvSpPr>
          <p:nvPr>
            <p:ph type="body" sz="quarter" idx="12"/>
          </p:nvPr>
        </p:nvSpPr>
        <p:spPr/>
        <p:txBody>
          <a:bodyPr/>
          <a:lstStyle/>
          <a:p>
            <a:r>
              <a:rPr lang="en-US" dirty="0" smtClean="0"/>
              <a:t>Raphael Ax</a:t>
            </a:r>
          </a:p>
          <a:p>
            <a:r>
              <a:rPr lang="en-US" dirty="0" smtClean="0"/>
              <a:t>Microsoft</a:t>
            </a:r>
            <a:endParaRPr lang="en-US" dirty="0"/>
          </a:p>
        </p:txBody>
      </p:sp>
    </p:spTree>
    <p:extLst>
      <p:ext uri="{BB962C8B-B14F-4D97-AF65-F5344CB8AC3E}">
        <p14:creationId xmlns:p14="http://schemas.microsoft.com/office/powerpoint/2010/main" val="13554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LinQPad</a:t>
            </a:r>
            <a:r>
              <a:rPr lang="de-DE" dirty="0" smtClean="0"/>
              <a:t> &amp; </a:t>
            </a:r>
            <a:r>
              <a:rPr lang="de-DE" dirty="0" err="1" smtClean="0"/>
              <a:t>Odata</a:t>
            </a:r>
            <a:endParaRPr lang="de-DE" dirty="0"/>
          </a:p>
        </p:txBody>
      </p:sp>
      <p:sp>
        <p:nvSpPr>
          <p:cNvPr id="3" name="Textplatzhalter 2"/>
          <p:cNvSpPr>
            <a:spLocks noGrp="1"/>
          </p:cNvSpPr>
          <p:nvPr>
            <p:ph type="body" sz="quarter" idx="12"/>
          </p:nvPr>
        </p:nvSpPr>
        <p:spPr/>
        <p:txBody>
          <a:bodyPr/>
          <a:lstStyle/>
          <a:p>
            <a:r>
              <a:rPr lang="de-DE" dirty="0" smtClean="0"/>
              <a:t>Raphael Ax</a:t>
            </a:r>
          </a:p>
          <a:p>
            <a:r>
              <a:rPr lang="de-DE" dirty="0" smtClean="0"/>
              <a:t>Microsoft</a:t>
            </a:r>
            <a:endParaRPr lang="de-DE" dirty="0"/>
          </a:p>
        </p:txBody>
      </p:sp>
    </p:spTree>
    <p:extLst>
      <p:ext uri="{BB962C8B-B14F-4D97-AF65-F5344CB8AC3E}">
        <p14:creationId xmlns:p14="http://schemas.microsoft.com/office/powerpoint/2010/main" val="18560102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Major Milestone Report</a:t>
            </a:r>
            <a:endParaRPr lang="de-DE" dirty="0"/>
          </a:p>
        </p:txBody>
      </p:sp>
      <p:sp>
        <p:nvSpPr>
          <p:cNvPr id="3" name="Textplatzhalter 2"/>
          <p:cNvSpPr>
            <a:spLocks noGrp="1"/>
          </p:cNvSpPr>
          <p:nvPr>
            <p:ph type="body" sz="quarter" idx="12"/>
          </p:nvPr>
        </p:nvSpPr>
        <p:spPr/>
        <p:txBody>
          <a:bodyPr/>
          <a:lstStyle/>
          <a:p>
            <a:r>
              <a:rPr lang="de-DE" dirty="0" smtClean="0"/>
              <a:t>Raphael Ax</a:t>
            </a:r>
          </a:p>
          <a:p>
            <a:r>
              <a:rPr lang="de-DE" dirty="0" smtClean="0"/>
              <a:t>Microsoft</a:t>
            </a:r>
            <a:endParaRPr lang="de-DE" dirty="0"/>
          </a:p>
        </p:txBody>
      </p:sp>
    </p:spTree>
    <p:extLst>
      <p:ext uri="{BB962C8B-B14F-4D97-AF65-F5344CB8AC3E}">
        <p14:creationId xmlns:p14="http://schemas.microsoft.com/office/powerpoint/2010/main" val="2955980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PowerPivot</a:t>
            </a:r>
            <a:endParaRPr lang="de-DE" dirty="0"/>
          </a:p>
        </p:txBody>
      </p:sp>
      <p:sp>
        <p:nvSpPr>
          <p:cNvPr id="3" name="Textplatzhalter 2"/>
          <p:cNvSpPr>
            <a:spLocks noGrp="1"/>
          </p:cNvSpPr>
          <p:nvPr>
            <p:ph type="body" sz="quarter" idx="12"/>
          </p:nvPr>
        </p:nvSpPr>
        <p:spPr/>
        <p:txBody>
          <a:bodyPr/>
          <a:lstStyle/>
          <a:p>
            <a:r>
              <a:rPr lang="de-DE" dirty="0" smtClean="0"/>
              <a:t>Raphael Ax</a:t>
            </a:r>
          </a:p>
          <a:p>
            <a:r>
              <a:rPr lang="de-DE" dirty="0" smtClean="0"/>
              <a:t>Microsoft</a:t>
            </a:r>
            <a:endParaRPr lang="de-DE" dirty="0"/>
          </a:p>
        </p:txBody>
      </p:sp>
    </p:spTree>
    <p:extLst>
      <p:ext uri="{BB962C8B-B14F-4D97-AF65-F5344CB8AC3E}">
        <p14:creationId xmlns:p14="http://schemas.microsoft.com/office/powerpoint/2010/main" val="24719277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424" y="162812"/>
            <a:ext cx="11370961" cy="762786"/>
          </a:xfrm>
        </p:spPr>
        <p:txBody>
          <a:bodyPr/>
          <a:lstStyle/>
          <a:p>
            <a:r>
              <a:rPr lang="en-US" dirty="0" smtClean="0"/>
              <a:t>The World of Data is Changing</a:t>
            </a:r>
            <a:endParaRPr lang="en-US" dirty="0"/>
          </a:p>
        </p:txBody>
      </p:sp>
      <p:sp>
        <p:nvSpPr>
          <p:cNvPr id="64" name="Rectangle 63"/>
          <p:cNvSpPr/>
          <p:nvPr/>
        </p:nvSpPr>
        <p:spPr bwMode="auto">
          <a:xfrm>
            <a:off x="1002019" y="4467559"/>
            <a:ext cx="10480453" cy="1841176"/>
          </a:xfrm>
          <a:prstGeom prst="rect">
            <a:avLst/>
          </a:prstGeom>
          <a:noFill/>
          <a:ln w="38100" cap="flat" cmpd="sng" algn="ctr">
            <a:noFill/>
            <a:prstDash val="solid"/>
            <a:headEnd type="none" w="med" len="med"/>
            <a:tailEnd type="none" w="med" len="med"/>
          </a:ln>
          <a:effectLst/>
        </p:spPr>
        <p:txBody>
          <a:bodyPr vert="horz" wrap="square" lIns="0" tIns="0" rIns="0" bIns="0" numCol="1" rtlCol="0" anchor="t" anchorCtr="0" compatLnSpc="1">
            <a:prstTxWarp prst="textNoShape">
              <a:avLst/>
            </a:prstTxWarp>
            <a:spAutoFit/>
          </a:bodyPr>
          <a:lstStyle/>
          <a:p>
            <a:pPr marL="136004" indent="-134385" defTabSz="932290" fontAlgn="base">
              <a:lnSpc>
                <a:spcPct val="90000"/>
              </a:lnSpc>
              <a:spcBef>
                <a:spcPts val="1224"/>
              </a:spcBef>
              <a:spcAft>
                <a:spcPct val="0"/>
              </a:spcAft>
              <a:defRPr/>
            </a:pPr>
            <a:r>
              <a:rPr lang="en-US" sz="2448" kern="0" dirty="0">
                <a:solidFill>
                  <a:srgbClr val="FFFFFF"/>
                </a:solidFill>
                <a:latin typeface="Segoe UI Light"/>
                <a:ea typeface="Segoe UI" pitchFamily="34" charset="0"/>
                <a:cs typeface="Segoe UI" pitchFamily="34" charset="0"/>
              </a:rPr>
              <a:t>“By 2015, organizations integrating high-value, diverse, new information types and sources into a coherent information management infrastructure will outperform their industry peers financially by more than 20%.”</a:t>
            </a:r>
          </a:p>
          <a:p>
            <a:pPr marL="136004" indent="-134385" defTabSz="932290" fontAlgn="base">
              <a:lnSpc>
                <a:spcPct val="90000"/>
              </a:lnSpc>
              <a:spcBef>
                <a:spcPts val="1224"/>
              </a:spcBef>
              <a:spcAft>
                <a:spcPct val="0"/>
              </a:spcAft>
              <a:defRPr/>
            </a:pPr>
            <a:r>
              <a:rPr lang="en-US" sz="2040" kern="0" dirty="0">
                <a:solidFill>
                  <a:srgbClr val="FFFFFF"/>
                </a:solidFill>
                <a:latin typeface="Segoe UI Light"/>
                <a:ea typeface="Segoe UI" pitchFamily="34" charset="0"/>
                <a:cs typeface="Segoe UI" pitchFamily="34" charset="0"/>
              </a:rPr>
              <a:t> 		– Gartner, Regina </a:t>
            </a:r>
            <a:r>
              <a:rPr lang="en-US" sz="2040" kern="0" dirty="0" err="1">
                <a:solidFill>
                  <a:srgbClr val="FFFFFF"/>
                </a:solidFill>
                <a:latin typeface="Segoe UI Light"/>
                <a:ea typeface="Segoe UI" pitchFamily="34" charset="0"/>
                <a:cs typeface="Segoe UI" pitchFamily="34" charset="0"/>
              </a:rPr>
              <a:t>Casonato</a:t>
            </a:r>
            <a:r>
              <a:rPr lang="en-US" sz="2040" kern="0" dirty="0">
                <a:solidFill>
                  <a:srgbClr val="FFFFFF"/>
                </a:solidFill>
                <a:latin typeface="Segoe UI Light"/>
                <a:ea typeface="Segoe UI" pitchFamily="34" charset="0"/>
                <a:cs typeface="Segoe UI" pitchFamily="34" charset="0"/>
              </a:rPr>
              <a:t> et al., “Information Management in the 21st Century”</a:t>
            </a:r>
          </a:p>
          <a:p>
            <a:pPr marL="1620" algn="r" defTabSz="932290" fontAlgn="base">
              <a:lnSpc>
                <a:spcPct val="90000"/>
              </a:lnSpc>
              <a:spcBef>
                <a:spcPts val="1224"/>
              </a:spcBef>
              <a:spcAft>
                <a:spcPct val="0"/>
              </a:spcAft>
              <a:defRPr/>
            </a:pPr>
            <a:endParaRPr lang="en-US" sz="1428" kern="0" dirty="0">
              <a:solidFill>
                <a:srgbClr val="FFFFFF"/>
              </a:solidFill>
              <a:ea typeface="Segoe UI" pitchFamily="34" charset="0"/>
              <a:cs typeface="Segoe UI" pitchFamily="34" charset="0"/>
            </a:endParaRPr>
          </a:p>
        </p:txBody>
      </p:sp>
      <p:sp>
        <p:nvSpPr>
          <p:cNvPr id="43" name="Rectangle 42"/>
          <p:cNvSpPr/>
          <p:nvPr/>
        </p:nvSpPr>
        <p:spPr bwMode="auto">
          <a:xfrm>
            <a:off x="6266570" y="1493089"/>
            <a:ext cx="2937701" cy="2284878"/>
          </a:xfrm>
          <a:prstGeom prst="rect">
            <a:avLst/>
          </a:prstGeom>
          <a:gradFill>
            <a:gsLst>
              <a:gs pos="10000">
                <a:schemeClr val="accent1">
                  <a:lumMod val="90000"/>
                </a:schemeClr>
              </a:gs>
              <a:gs pos="100000">
                <a:schemeClr val="accent1">
                  <a:lumMod val="90000"/>
                </a:schemeClr>
              </a:gs>
            </a:gsLst>
            <a:lin ang="16200000" scaled="1"/>
          </a:gradFill>
          <a:ln w="38100" cap="flat" cmpd="sng" algn="ctr">
            <a:noFill/>
            <a:prstDash val="solid"/>
            <a:headEnd type="none" w="med" len="med"/>
            <a:tailEnd type="none" w="med" len="med"/>
          </a:ln>
          <a:effectLst/>
        </p:spPr>
        <p:txBody>
          <a:bodyPr vert="horz" wrap="square" lIns="186521" tIns="139891" rIns="186521" bIns="139891" numCol="1" rtlCol="0" anchor="b" anchorCtr="0" compatLnSpc="1">
            <a:prstTxWarp prst="textNoShape">
              <a:avLst/>
            </a:prstTxWarp>
          </a:bodyPr>
          <a:lstStyle/>
          <a:p>
            <a:pPr defTabSz="932290" fontAlgn="base">
              <a:lnSpc>
                <a:spcPct val="90000"/>
              </a:lnSpc>
              <a:spcBef>
                <a:spcPct val="0"/>
              </a:spcBef>
              <a:spcAft>
                <a:spcPct val="0"/>
              </a:spcAft>
              <a:defRPr/>
            </a:pPr>
            <a:r>
              <a:rPr lang="en-US" sz="2856" kern="0" spc="-41" dirty="0">
                <a:gradFill>
                  <a:gsLst>
                    <a:gs pos="0">
                      <a:srgbClr val="FFFFFF"/>
                    </a:gs>
                    <a:gs pos="100000">
                      <a:srgbClr val="FFFFFF"/>
                    </a:gs>
                  </a:gsLst>
                  <a:lin ang="5400000" scaled="0"/>
                </a:gradFill>
                <a:latin typeface="Segoe UI Light" pitchFamily="34" charset="0"/>
              </a:rPr>
              <a:t>Consumerization of IT </a:t>
            </a:r>
          </a:p>
        </p:txBody>
      </p:sp>
      <p:sp>
        <p:nvSpPr>
          <p:cNvPr id="39" name="Rectangle 38"/>
          <p:cNvSpPr/>
          <p:nvPr/>
        </p:nvSpPr>
        <p:spPr bwMode="auto">
          <a:xfrm>
            <a:off x="852036" y="1493089"/>
            <a:ext cx="1119124" cy="1119124"/>
          </a:xfrm>
          <a:prstGeom prst="rect">
            <a:avLst/>
          </a:prstGeom>
          <a:solidFill>
            <a:schemeClr val="accent2"/>
          </a:soli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dirty="0">
                <a:gradFill>
                  <a:gsLst>
                    <a:gs pos="0">
                      <a:srgbClr val="FFFFFF"/>
                    </a:gs>
                    <a:gs pos="100000">
                      <a:srgbClr val="FFFFFF"/>
                    </a:gs>
                  </a:gsLst>
                  <a:lin ang="5400000" scaled="0"/>
                </a:gradFill>
                <a:ea typeface="Segoe UI" pitchFamily="34" charset="0"/>
                <a:cs typeface="Segoe UI" pitchFamily="34" charset="0"/>
              </a:rPr>
              <a:t>10x</a:t>
            </a:r>
            <a:r>
              <a:rPr lang="en-US" sz="1428" kern="0" dirty="0">
                <a:gradFill>
                  <a:gsLst>
                    <a:gs pos="0">
                      <a:srgbClr val="FFFFFF"/>
                    </a:gs>
                    <a:gs pos="100000">
                      <a:srgbClr val="FFFFFF"/>
                    </a:gs>
                  </a:gsLst>
                  <a:lin ang="5400000" scaled="0"/>
                </a:gradFill>
                <a:ea typeface="Segoe UI" pitchFamily="34" charset="0"/>
                <a:cs typeface="Segoe UI" pitchFamily="34" charset="0"/>
              </a:rPr>
              <a:t> increase every five years</a:t>
            </a:r>
          </a:p>
        </p:txBody>
      </p:sp>
      <p:sp>
        <p:nvSpPr>
          <p:cNvPr id="40" name="Rectangle 39"/>
          <p:cNvSpPr/>
          <p:nvPr/>
        </p:nvSpPr>
        <p:spPr bwMode="auto">
          <a:xfrm>
            <a:off x="2016414" y="2658843"/>
            <a:ext cx="1119124" cy="1119124"/>
          </a:xfrm>
          <a:prstGeom prst="rect">
            <a:avLst/>
          </a:prstGeom>
          <a:solidFill>
            <a:schemeClr val="accent2"/>
          </a:soli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spc="-31" dirty="0">
                <a:gradFill>
                  <a:gsLst>
                    <a:gs pos="0">
                      <a:srgbClr val="FFFFFF"/>
                    </a:gs>
                    <a:gs pos="100000">
                      <a:srgbClr val="FFFFFF"/>
                    </a:gs>
                  </a:gsLst>
                  <a:lin ang="5400000" scaled="0"/>
                </a:gradFill>
                <a:ea typeface="Segoe UI" pitchFamily="34" charset="0"/>
                <a:cs typeface="Segoe UI" pitchFamily="34" charset="0"/>
              </a:rPr>
              <a:t>85%</a:t>
            </a:r>
            <a:r>
              <a:rPr lang="en-US" sz="1428" kern="0" spc="-31" dirty="0">
                <a:gradFill>
                  <a:gsLst>
                    <a:gs pos="0">
                      <a:srgbClr val="FFFFFF"/>
                    </a:gs>
                    <a:gs pos="100000">
                      <a:srgbClr val="FFFFFF"/>
                    </a:gs>
                  </a:gsLst>
                  <a:lin ang="5400000" scaled="0"/>
                </a:gradFill>
                <a:ea typeface="Segoe UI" pitchFamily="34" charset="0"/>
                <a:cs typeface="Segoe UI" pitchFamily="34" charset="0"/>
              </a:rPr>
              <a:t> from new data types</a:t>
            </a:r>
          </a:p>
        </p:txBody>
      </p:sp>
      <p:pic>
        <p:nvPicPr>
          <p:cNvPr id="41" name="6 - pic movie"/>
          <p:cNvPicPr preferRelativeResize="0">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r="25085"/>
          <a:stretch/>
        </p:blipFill>
        <p:spPr bwMode="auto">
          <a:xfrm>
            <a:off x="2016414" y="1493089"/>
            <a:ext cx="1119124" cy="11191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6 - pic movie"/>
          <p:cNvPicPr preferRelativeResize="0">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r="25085"/>
          <a:stretch/>
        </p:blipFill>
        <p:spPr bwMode="auto">
          <a:xfrm>
            <a:off x="852036" y="2658843"/>
            <a:ext cx="1119124" cy="111912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5" name="Rectangle 44"/>
          <p:cNvSpPr/>
          <p:nvPr/>
        </p:nvSpPr>
        <p:spPr bwMode="auto">
          <a:xfrm>
            <a:off x="3232204" y="1493089"/>
            <a:ext cx="2937701" cy="2284878"/>
          </a:xfrm>
          <a:prstGeom prst="rect">
            <a:avLst/>
          </a:prstGeom>
          <a:solidFill>
            <a:schemeClr val="accent2"/>
          </a:solidFill>
          <a:ln w="38100" cap="flat" cmpd="sng" algn="ctr">
            <a:noFill/>
            <a:prstDash val="solid"/>
            <a:headEnd type="none" w="med" len="med"/>
            <a:tailEnd type="none" w="med" len="med"/>
          </a:ln>
          <a:effectLst/>
        </p:spPr>
        <p:txBody>
          <a:bodyPr vert="horz" wrap="square" lIns="186521" tIns="139891" rIns="186521" bIns="139891" numCol="1" rtlCol="0" anchor="b" anchorCtr="0" compatLnSpc="1">
            <a:prstTxWarp prst="textNoShape">
              <a:avLst/>
            </a:prstTxWarp>
          </a:bodyPr>
          <a:lstStyle/>
          <a:p>
            <a:pPr defTabSz="932290" fontAlgn="base">
              <a:lnSpc>
                <a:spcPct val="90000"/>
              </a:lnSpc>
              <a:spcBef>
                <a:spcPct val="0"/>
              </a:spcBef>
              <a:spcAft>
                <a:spcPct val="0"/>
              </a:spcAft>
              <a:defRPr/>
            </a:pPr>
            <a:r>
              <a:rPr lang="en-US" sz="2856" kern="0" spc="-41" dirty="0">
                <a:gradFill>
                  <a:gsLst>
                    <a:gs pos="0">
                      <a:srgbClr val="FFFFFF"/>
                    </a:gs>
                    <a:gs pos="100000">
                      <a:srgbClr val="FFFFFF"/>
                    </a:gs>
                  </a:gsLst>
                  <a:lin ang="5400000" scaled="0"/>
                </a:gradFill>
                <a:latin typeface="Segoe UI Light" pitchFamily="34" charset="0"/>
              </a:rPr>
              <a:t>Data</a:t>
            </a:r>
            <a:br>
              <a:rPr lang="en-US" sz="2856" kern="0" spc="-41" dirty="0">
                <a:gradFill>
                  <a:gsLst>
                    <a:gs pos="0">
                      <a:srgbClr val="FFFFFF"/>
                    </a:gs>
                    <a:gs pos="100000">
                      <a:srgbClr val="FFFFFF"/>
                    </a:gs>
                  </a:gsLst>
                  <a:lin ang="5400000" scaled="0"/>
                </a:gradFill>
                <a:latin typeface="Segoe UI Light" pitchFamily="34" charset="0"/>
              </a:rPr>
            </a:br>
            <a:r>
              <a:rPr lang="en-US" sz="2856" kern="0" spc="-41" dirty="0">
                <a:gradFill>
                  <a:gsLst>
                    <a:gs pos="0">
                      <a:srgbClr val="FFFFFF"/>
                    </a:gs>
                    <a:gs pos="100000">
                      <a:srgbClr val="FFFFFF"/>
                    </a:gs>
                  </a:gsLst>
                  <a:lin ang="5400000" scaled="0"/>
                </a:gradFill>
                <a:latin typeface="Segoe UI Light" pitchFamily="34" charset="0"/>
              </a:rPr>
              <a:t>explosion</a:t>
            </a:r>
          </a:p>
        </p:txBody>
      </p:sp>
      <p:grpSp>
        <p:nvGrpSpPr>
          <p:cNvPr id="5" name="Group 4"/>
          <p:cNvGrpSpPr/>
          <p:nvPr/>
        </p:nvGrpSpPr>
        <p:grpSpPr>
          <a:xfrm>
            <a:off x="9300937" y="2658843"/>
            <a:ext cx="1119125" cy="1119124"/>
            <a:chOff x="780466" y="7239000"/>
            <a:chExt cx="1097281" cy="1097280"/>
          </a:xfrm>
        </p:grpSpPr>
        <p:sp>
          <p:nvSpPr>
            <p:cNvPr id="71" name="Rectangle 70"/>
            <p:cNvSpPr/>
            <p:nvPr/>
          </p:nvSpPr>
          <p:spPr bwMode="auto">
            <a:xfrm>
              <a:off x="780466" y="7239000"/>
              <a:ext cx="1097281" cy="1097280"/>
            </a:xfrm>
            <a:prstGeom prst="rect">
              <a:avLst/>
            </a:prstGeom>
            <a:solidFill>
              <a:srgbClr val="FFFFFF">
                <a:lumMod val="85000"/>
              </a:srgbClr>
            </a:solidFill>
            <a:ln w="38100" cap="flat" cmpd="sng" algn="ctr">
              <a:noFill/>
              <a:prstDash val="solid"/>
              <a:headEnd type="none" w="med" len="med"/>
              <a:tailEnd type="none" w="med" len="med"/>
            </a:ln>
            <a:effectLst/>
          </p:spPr>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defRPr/>
              </a:pPr>
              <a:endParaRPr lang="en-US" sz="1428" kern="0" dirty="0">
                <a:gradFill>
                  <a:gsLst>
                    <a:gs pos="0">
                      <a:srgbClr val="FFFFFF"/>
                    </a:gs>
                    <a:gs pos="100000">
                      <a:srgbClr val="FFFFFF"/>
                    </a:gs>
                  </a:gsLst>
                  <a:lin ang="5400000" scaled="0"/>
                </a:gradFill>
                <a:ea typeface="Segoe UI" pitchFamily="34" charset="0"/>
                <a:cs typeface="Segoe UI" pitchFamily="34" charset="0"/>
              </a:endParaRPr>
            </a:p>
          </p:txBody>
        </p:sp>
        <p:pic>
          <p:nvPicPr>
            <p:cNvPr id="72" name="Picture 3"/>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90410" y="7334967"/>
              <a:ext cx="1077393" cy="862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Rectangle 29"/>
          <p:cNvSpPr/>
          <p:nvPr/>
        </p:nvSpPr>
        <p:spPr bwMode="auto">
          <a:xfrm>
            <a:off x="9300937" y="1493089"/>
            <a:ext cx="1119124" cy="1119124"/>
          </a:xfrm>
          <a:prstGeom prst="rect">
            <a:avLst/>
          </a:prstGeom>
          <a:gradFill>
            <a:gsLst>
              <a:gs pos="10000">
                <a:schemeClr val="accent1">
                  <a:lumMod val="90000"/>
                </a:schemeClr>
              </a:gs>
              <a:gs pos="100000">
                <a:schemeClr val="accent1">
                  <a:lumMod val="90000"/>
                </a:schemeClr>
              </a:gs>
            </a:gsLst>
            <a:lin ang="16200000" scaled="1"/>
          </a:gra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dirty="0">
                <a:gradFill>
                  <a:gsLst>
                    <a:gs pos="0">
                      <a:srgbClr val="FFFFFF"/>
                    </a:gs>
                    <a:gs pos="100000">
                      <a:srgbClr val="FFFFFF"/>
                    </a:gs>
                  </a:gsLst>
                  <a:lin ang="5400000" scaled="0"/>
                </a:gradFill>
                <a:ea typeface="Segoe UI" pitchFamily="34" charset="0"/>
                <a:cs typeface="Segoe UI" pitchFamily="34" charset="0"/>
              </a:rPr>
              <a:t>4.3</a:t>
            </a:r>
            <a:r>
              <a:rPr lang="en-US" sz="1428" kern="0" dirty="0">
                <a:gradFill>
                  <a:gsLst>
                    <a:gs pos="0">
                      <a:srgbClr val="FFFFFF"/>
                    </a:gs>
                    <a:gs pos="100000">
                      <a:srgbClr val="FFFFFF"/>
                    </a:gs>
                  </a:gsLst>
                  <a:lin ang="5400000" scaled="0"/>
                </a:gradFill>
                <a:ea typeface="Segoe UI" pitchFamily="34" charset="0"/>
                <a:cs typeface="Segoe UI" pitchFamily="34" charset="0"/>
              </a:rPr>
              <a:t> connected devices per adult</a:t>
            </a:r>
          </a:p>
        </p:txBody>
      </p:sp>
      <p:sp>
        <p:nvSpPr>
          <p:cNvPr id="31" name="Rectangle 30"/>
          <p:cNvSpPr/>
          <p:nvPr/>
        </p:nvSpPr>
        <p:spPr bwMode="auto">
          <a:xfrm>
            <a:off x="10465315" y="2658843"/>
            <a:ext cx="1119124" cy="1119124"/>
          </a:xfrm>
          <a:prstGeom prst="rect">
            <a:avLst/>
          </a:prstGeom>
          <a:gradFill>
            <a:gsLst>
              <a:gs pos="10000">
                <a:schemeClr val="accent1">
                  <a:lumMod val="90000"/>
                </a:schemeClr>
              </a:gs>
              <a:gs pos="100000">
                <a:schemeClr val="accent1">
                  <a:lumMod val="90000"/>
                </a:schemeClr>
              </a:gs>
            </a:gsLst>
            <a:lin ang="16200000" scaled="1"/>
          </a:gradFill>
          <a:ln w="38100" cap="flat" cmpd="sng" algn="ctr">
            <a:noFill/>
            <a:prstDash val="solid"/>
            <a:headEnd type="none" w="med" len="med"/>
            <a:tailEnd type="none" w="med" len="med"/>
          </a:ln>
          <a:effectLst/>
        </p:spPr>
        <p:txBody>
          <a:bodyPr vert="horz" wrap="square" lIns="111912" tIns="74608" rIns="111912" bIns="74608" numCol="1" rtlCol="0" anchor="t" anchorCtr="0" compatLnSpc="1">
            <a:prstTxWarp prst="textNoShape">
              <a:avLst/>
            </a:prstTxWarp>
          </a:bodyPr>
          <a:lstStyle/>
          <a:p>
            <a:pPr defTabSz="932290" fontAlgn="base">
              <a:lnSpc>
                <a:spcPct val="85000"/>
              </a:lnSpc>
              <a:spcBef>
                <a:spcPct val="0"/>
              </a:spcBef>
              <a:spcAft>
                <a:spcPct val="0"/>
              </a:spcAft>
              <a:defRPr/>
            </a:pPr>
            <a:r>
              <a:rPr lang="en-US" sz="2856" kern="0" spc="-31" dirty="0">
                <a:gradFill>
                  <a:gsLst>
                    <a:gs pos="0">
                      <a:srgbClr val="FFFFFF"/>
                    </a:gs>
                    <a:gs pos="100000">
                      <a:srgbClr val="FFFFFF"/>
                    </a:gs>
                  </a:gsLst>
                  <a:lin ang="5400000" scaled="0"/>
                </a:gradFill>
                <a:ea typeface="Segoe UI" pitchFamily="34" charset="0"/>
                <a:cs typeface="Segoe UI" pitchFamily="34" charset="0"/>
              </a:rPr>
              <a:t>27%</a:t>
            </a:r>
          </a:p>
          <a:p>
            <a:pPr defTabSz="932290" fontAlgn="base">
              <a:lnSpc>
                <a:spcPct val="85000"/>
              </a:lnSpc>
              <a:spcBef>
                <a:spcPct val="0"/>
              </a:spcBef>
              <a:spcAft>
                <a:spcPct val="0"/>
              </a:spcAft>
              <a:defRPr/>
            </a:pPr>
            <a:r>
              <a:rPr lang="en-US" sz="1428" kern="0" spc="-31" dirty="0">
                <a:gradFill>
                  <a:gsLst>
                    <a:gs pos="0">
                      <a:srgbClr val="FFFFFF"/>
                    </a:gs>
                    <a:gs pos="100000">
                      <a:srgbClr val="FFFFFF"/>
                    </a:gs>
                  </a:gsLst>
                  <a:lin ang="5400000" scaled="0"/>
                </a:gradFill>
                <a:ea typeface="Segoe UI" pitchFamily="34" charset="0"/>
                <a:cs typeface="Segoe UI" pitchFamily="34" charset="0"/>
              </a:rPr>
              <a:t>using social media input</a:t>
            </a:r>
          </a:p>
        </p:txBody>
      </p:sp>
      <p:grpSp>
        <p:nvGrpSpPr>
          <p:cNvPr id="4" name="Group 3"/>
          <p:cNvGrpSpPr/>
          <p:nvPr/>
        </p:nvGrpSpPr>
        <p:grpSpPr>
          <a:xfrm>
            <a:off x="10465315" y="1493089"/>
            <a:ext cx="1119124" cy="1119124"/>
            <a:chOff x="1922117" y="6096000"/>
            <a:chExt cx="1097280" cy="1097280"/>
          </a:xfrm>
        </p:grpSpPr>
        <p:sp>
          <p:nvSpPr>
            <p:cNvPr id="38" name="Rectangle 37"/>
            <p:cNvSpPr/>
            <p:nvPr/>
          </p:nvSpPr>
          <p:spPr bwMode="auto">
            <a:xfrm>
              <a:off x="1922117" y="6096000"/>
              <a:ext cx="1097280" cy="1097280"/>
            </a:xfrm>
            <a:prstGeom prst="rect">
              <a:avLst/>
            </a:prstGeom>
            <a:solidFill>
              <a:srgbClr val="FFFFFF">
                <a:lumMod val="85000"/>
              </a:srgbClr>
            </a:solidFill>
            <a:ln w="38100" cap="flat" cmpd="sng" algn="ctr">
              <a:noFill/>
              <a:prstDash val="solid"/>
              <a:headEnd type="none" w="med" len="med"/>
              <a:tailEnd type="none" w="med" len="med"/>
            </a:ln>
            <a:effectLst/>
          </p:spPr>
          <p:txBody>
            <a:bodyPr vert="horz" wrap="square" lIns="93256" tIns="46628" rIns="93256" bIns="46628" numCol="1" rtlCol="0" anchor="b" anchorCtr="0" compatLnSpc="1">
              <a:prstTxWarp prst="textNoShape">
                <a:avLst/>
              </a:prstTxWarp>
            </a:bodyPr>
            <a:lstStyle/>
            <a:p>
              <a:pPr algn="r" defTabSz="932290" fontAlgn="base">
                <a:lnSpc>
                  <a:spcPct val="90000"/>
                </a:lnSpc>
                <a:spcBef>
                  <a:spcPct val="0"/>
                </a:spcBef>
                <a:spcAft>
                  <a:spcPct val="0"/>
                </a:spcAft>
                <a:defRPr/>
              </a:pPr>
              <a:endParaRPr lang="en-US" sz="1224"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46" name="Group 45"/>
            <p:cNvGrpSpPr/>
            <p:nvPr/>
          </p:nvGrpSpPr>
          <p:grpSpPr>
            <a:xfrm>
              <a:off x="1953542" y="6244627"/>
              <a:ext cx="1034431" cy="800024"/>
              <a:chOff x="8958986" y="4228507"/>
              <a:chExt cx="2623029" cy="2099049"/>
            </a:xfrm>
          </p:grpSpPr>
          <p:pic>
            <p:nvPicPr>
              <p:cNvPr id="57" name="Picture 2" descr="E:\iPad_Assets\ipad.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58986" y="4228507"/>
                <a:ext cx="1031089" cy="145692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G:\MyPhotos\DVD\DVD_Art_08-10-2010\Artwork_Imagery\Hardware Photos\OEM HW\COMPUTERS - PC\Windows 7\AIOs\acer aspire z5610-all-in-one.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77681" y="4311753"/>
                <a:ext cx="1704334" cy="178859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SFP\Work\White_Whale\2-20426_Lees_MCB_Partner\Art\Images\Phones\VerizonDroidPhone_Full.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25512" y="5087133"/>
                <a:ext cx="436093" cy="794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0" name="Picture 5" descr="\\SFP\Work\White_Whale\2-xxxxx_Anderson_MMS\SFP_Art\Device Freedom\Symbian_Phone.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9292954" y="5284139"/>
                <a:ext cx="477529" cy="83855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1" name="Picture 5"/>
              <p:cNvPicPr>
                <a:picLocks noChangeAspect="1" noChangeArrowheads="1"/>
              </p:cNvPicPr>
              <p:nvPr/>
            </p:nvPicPr>
            <p:blipFill>
              <a:blip r:embed="rId10" cstate="screen">
                <a:extLst>
                  <a:ext uri="{BEBA8EAE-BF5A-486C-A8C5-ECC9F3942E4B}">
                    <a14:imgProps xmlns:a14="http://schemas.microsoft.com/office/drawing/2010/main">
                      <a14:imgLayer r:embed="rId11">
                        <a14:imgEffect>
                          <a14:colorTemperature colorTemp="5900"/>
                        </a14:imgEffect>
                        <a14:imgEffect>
                          <a14:brightnessContrast contrast="20000"/>
                        </a14:imgEffect>
                      </a14:imgLayer>
                    </a14:imgProps>
                  </a:ext>
                  <a:ext uri="{28A0092B-C50C-407E-A947-70E740481C1C}">
                    <a14:useLocalDpi xmlns:a14="http://schemas.microsoft.com/office/drawing/2010/main"/>
                  </a:ext>
                </a:extLst>
              </a:blip>
              <a:stretch>
                <a:fillRect/>
              </a:stretch>
            </p:blipFill>
            <p:spPr bwMode="auto">
              <a:xfrm>
                <a:off x="10128485" y="5400328"/>
                <a:ext cx="431560" cy="79372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62" name="Picture 2"/>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a:off x="9613542" y="5516707"/>
                <a:ext cx="459867" cy="810849"/>
              </a:xfrm>
              <a:prstGeom prst="rect">
                <a:avLst/>
              </a:prstGeom>
              <a:noFill/>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0260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30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45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0-#ppt_w/2"/>
                                          </p:val>
                                        </p:tav>
                                        <p:tav tm="100000">
                                          <p:val>
                                            <p:strVal val="#ppt_x"/>
                                          </p:val>
                                        </p:tav>
                                      </p:tavLst>
                                    </p:anim>
                                    <p:anim calcmode="lin" valueType="num">
                                      <p:cBhvr additive="base">
                                        <p:cTn id="20" dur="500" fill="hold"/>
                                        <p:tgtEl>
                                          <p:spTgt spid="39"/>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6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5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30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decel="100000" fill="hold" nodeType="withEffect">
                                  <p:stCondLst>
                                    <p:cond delay="45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1+#ppt_w/2"/>
                                          </p:val>
                                        </p:tav>
                                        <p:tav tm="100000">
                                          <p:val>
                                            <p:strVal val="#ppt_x"/>
                                          </p:val>
                                        </p:tav>
                                      </p:tavLst>
                                    </p:anim>
                                    <p:anim calcmode="lin" valueType="num">
                                      <p:cBhvr additive="base">
                                        <p:cTn id="40" dur="500" fill="hold"/>
                                        <p:tgtEl>
                                          <p:spTgt spid="4"/>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60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childTnLst>
                          </p:cTn>
                        </p:par>
                        <p:par>
                          <p:cTn id="45" fill="hold">
                            <p:stCondLst>
                              <p:cond delay="1100"/>
                            </p:stCondLst>
                            <p:childTnLst>
                              <p:par>
                                <p:cTn id="46" presetID="42" presetClass="entr" presetSubtype="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3" grpId="0" animBg="1"/>
      <p:bldP spid="39" grpId="0" animBg="1"/>
      <p:bldP spid="40" grpId="0" animBg="1"/>
      <p:bldP spid="45"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Powerful Self-Service BI with Excel 2013</a:t>
            </a:r>
            <a:endParaRPr lang="en-US" sz="4800" dirty="0"/>
          </a:p>
        </p:txBody>
      </p:sp>
      <p:sp>
        <p:nvSpPr>
          <p:cNvPr id="8" name="Rectangle 7"/>
          <p:cNvSpPr/>
          <p:nvPr/>
        </p:nvSpPr>
        <p:spPr bwMode="auto">
          <a:xfrm>
            <a:off x="457202" y="1336675"/>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Discover &amp; Combine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7202" y="3089212"/>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Analyze &amp; Model</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7202" y="4841749"/>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Visualize &amp; Explore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35" name="Circular Arrow 43"/>
          <p:cNvSpPr/>
          <p:nvPr/>
        </p:nvSpPr>
        <p:spPr>
          <a:xfrm rot="10800000" flipH="1">
            <a:off x="1606746" y="2276474"/>
            <a:ext cx="571305" cy="56181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505050"/>
              </a:solidFill>
            </a:endParaRPr>
          </a:p>
        </p:txBody>
      </p:sp>
      <p:sp>
        <p:nvSpPr>
          <p:cNvPr id="36" name="Freeform 35"/>
          <p:cNvSpPr/>
          <p:nvPr>
            <p:custDataLst>
              <p:tags r:id="rId1"/>
            </p:custDataLst>
          </p:nvPr>
        </p:nvSpPr>
        <p:spPr>
          <a:xfrm>
            <a:off x="1583691" y="5749741"/>
            <a:ext cx="594360" cy="59905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FFFFFF"/>
                </a:solidFill>
                <a:ea typeface="Segoe UI" pitchFamily="34" charset="0"/>
                <a:cs typeface="Segoe UI" pitchFamily="34" charset="0"/>
              </a:rPr>
              <a:t>Search and access internal &amp; external data</a:t>
            </a:r>
          </a:p>
          <a:p>
            <a:pPr defTabSz="932133" fontAlgn="base">
              <a:spcAft>
                <a:spcPts val="1200"/>
              </a:spcAft>
            </a:pPr>
            <a:r>
              <a:rPr lang="en-US" sz="1600" dirty="0" smtClean="0">
                <a:ln>
                  <a:solidFill>
                    <a:srgbClr val="FFFFFF">
                      <a:alpha val="0"/>
                    </a:srgbClr>
                  </a:solidFill>
                </a:ln>
                <a:solidFill>
                  <a:srgbClr val="FFFFFF"/>
                </a:solidFill>
                <a:ea typeface="Segoe UI" pitchFamily="34" charset="0"/>
                <a:cs typeface="Segoe UI" pitchFamily="34" charset="0"/>
              </a:rPr>
              <a:t>Clean, transform, and shape data</a:t>
            </a:r>
          </a:p>
          <a:p>
            <a:pPr defTabSz="932133" fontAlgn="base">
              <a:spcAft>
                <a:spcPts val="1200"/>
              </a:spcAft>
            </a:pPr>
            <a:r>
              <a:rPr lang="en-US" sz="1600" dirty="0" smtClean="0">
                <a:ln>
                  <a:solidFill>
                    <a:srgbClr val="FFFFFF">
                      <a:alpha val="0"/>
                    </a:srgbClr>
                  </a:solidFill>
                </a:ln>
                <a:solidFill>
                  <a:srgbClr val="FFFFFF"/>
                </a:solidFill>
                <a:ea typeface="Segoe UI" pitchFamily="34" charset="0"/>
                <a:cs typeface="Segoe UI" pitchFamily="34" charset="0"/>
              </a:rPr>
              <a:t>Merge and combine data</a:t>
            </a:r>
            <a:r>
              <a:rPr lang="en-US" sz="1600" dirty="0">
                <a:ln>
                  <a:solidFill>
                    <a:srgbClr val="FFFFFF">
                      <a:alpha val="0"/>
                    </a:srgbClr>
                  </a:solidFill>
                </a:ln>
                <a:solidFill>
                  <a:srgbClr val="FFFFFF"/>
                </a:solidFill>
                <a:ea typeface="Segoe UI" pitchFamily="34" charset="0"/>
                <a:cs typeface="Segoe UI" pitchFamily="34" charset="0"/>
              </a:rPr>
              <a:t> </a:t>
            </a:r>
            <a:r>
              <a:rPr lang="en-US" sz="1600" dirty="0" smtClean="0">
                <a:ln>
                  <a:solidFill>
                    <a:srgbClr val="FFFFFF">
                      <a:alpha val="0"/>
                    </a:srgbClr>
                  </a:solidFill>
                </a:ln>
                <a:solidFill>
                  <a:srgbClr val="FFFFFF"/>
                </a:solidFill>
                <a:ea typeface="Segoe UI" pitchFamily="34" charset="0"/>
                <a:cs typeface="Segoe UI" pitchFamily="34" charset="0"/>
              </a:rPr>
              <a:t>from multiple sources</a:t>
            </a:r>
            <a:endParaRPr lang="en-US" sz="1600" dirty="0">
              <a:ln>
                <a:solidFill>
                  <a:srgbClr val="FFFFFF">
                    <a:alpha val="0"/>
                  </a:srgbClr>
                </a:solidFill>
              </a:ln>
              <a:solidFill>
                <a:srgbClr val="FFFFFF"/>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Lightning fast analytics with in-memory technology </a:t>
            </a:r>
          </a:p>
          <a:p>
            <a:pPr defTabSz="932133" fontAlgn="base">
              <a:spcAft>
                <a:spcPts val="1200"/>
              </a:spcAft>
            </a:pPr>
            <a:r>
              <a:rPr lang="en-US" sz="1600" dirty="0">
                <a:ln>
                  <a:solidFill>
                    <a:srgbClr val="FFFFFF">
                      <a:alpha val="0"/>
                    </a:srgbClr>
                  </a:solidFill>
                </a:ln>
                <a:solidFill>
                  <a:srgbClr val="505050"/>
                </a:solidFill>
                <a:ea typeface="Segoe UI" pitchFamily="34" charset="0"/>
                <a:cs typeface="Segoe UI" pitchFamily="34" charset="0"/>
              </a:rPr>
              <a:t>Model relationships, custom measures, hierarchies, and KPI’s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Bring your data to life with interactive visualization</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Explore data in new ways to discover hidden insights </a:t>
            </a:r>
            <a:endParaRPr lang="en-US" sz="1600" dirty="0">
              <a:ln>
                <a:solidFill>
                  <a:srgbClr val="FFFFFF">
                    <a:alpha val="0"/>
                  </a:srgbClr>
                </a:solidFill>
              </a:ln>
              <a:solidFill>
                <a:srgbClr val="505050"/>
              </a:solidFill>
              <a:ea typeface="Segoe UI" pitchFamily="34" charset="0"/>
              <a:cs typeface="Segoe UI" pitchFamily="34" charset="0"/>
            </a:endParaRPr>
          </a:p>
        </p:txBody>
      </p:sp>
      <p:grpSp>
        <p:nvGrpSpPr>
          <p:cNvPr id="39" name="Group 38"/>
          <p:cNvGrpSpPr/>
          <p:nvPr/>
        </p:nvGrpSpPr>
        <p:grpSpPr>
          <a:xfrm flipH="1">
            <a:off x="1666533" y="4085533"/>
            <a:ext cx="428794" cy="593876"/>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rgbClr val="282828">
                      <a:alpha val="0"/>
                    </a:srgbClr>
                  </a:solidFill>
                </a:ln>
                <a:solidFill>
                  <a:srgbClr val="282828"/>
                </a:solidFill>
              </a:endParaRPr>
            </a:p>
          </p:txBody>
        </p:sp>
      </p:gr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Query – formerly project “Data Explorer”</a:t>
            </a:r>
            <a:endParaRPr lang="en-US" sz="2200" dirty="0">
              <a:ln>
                <a:solidFill>
                  <a:srgbClr val="FFFFFF">
                    <a:alpha val="0"/>
                  </a:srgbClr>
                </a:solidFill>
              </a:ln>
              <a:solidFill>
                <a:srgbClr val="FFFFFF"/>
              </a:solidFill>
            </a:endParaRPr>
          </a:p>
        </p:txBody>
      </p:sp>
      <p:sp>
        <p:nvSpPr>
          <p:cNvPr id="102" name="Rectangle 101"/>
          <p:cNvSpPr/>
          <p:nvPr/>
        </p:nvSpPr>
        <p:spPr bwMode="auto">
          <a:xfrm>
            <a:off x="457202" y="3059061"/>
            <a:ext cx="5159802" cy="3620733"/>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103" name="Picture 10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7004" y="1965726"/>
            <a:ext cx="6354235" cy="3785714"/>
          </a:xfrm>
          <a:prstGeom prst="rect">
            <a:avLst/>
          </a:prstGeom>
          <a:ln>
            <a:solidFill>
              <a:schemeClr val="bg1">
                <a:lumMod val="75000"/>
              </a:schemeClr>
            </a:solidFill>
          </a:ln>
        </p:spPr>
      </p:pic>
    </p:spTree>
    <p:extLst>
      <p:ext uri="{BB962C8B-B14F-4D97-AF65-F5344CB8AC3E}">
        <p14:creationId xmlns:p14="http://schemas.microsoft.com/office/powerpoint/2010/main" val="39984449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Powerful Self-Service BI with Excel 2013</a:t>
            </a:r>
            <a:endParaRPr lang="en-US" sz="4800" dirty="0"/>
          </a:p>
        </p:txBody>
      </p:sp>
      <p:sp>
        <p:nvSpPr>
          <p:cNvPr id="8" name="Rectangle 7"/>
          <p:cNvSpPr/>
          <p:nvPr/>
        </p:nvSpPr>
        <p:spPr bwMode="auto">
          <a:xfrm>
            <a:off x="457202" y="1336675"/>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Discover &amp; Combine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7202" y="3089212"/>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Analyze &amp; Model</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7202" y="4841749"/>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Visualize &amp; Explore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35" name="Circular Arrow 43"/>
          <p:cNvSpPr/>
          <p:nvPr/>
        </p:nvSpPr>
        <p:spPr>
          <a:xfrm rot="10800000" flipH="1">
            <a:off x="1606746" y="2276474"/>
            <a:ext cx="571305" cy="56181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505050"/>
              </a:solidFill>
            </a:endParaRPr>
          </a:p>
        </p:txBody>
      </p:sp>
      <p:sp>
        <p:nvSpPr>
          <p:cNvPr id="36" name="Freeform 35"/>
          <p:cNvSpPr/>
          <p:nvPr>
            <p:custDataLst>
              <p:tags r:id="rId1"/>
            </p:custDataLst>
          </p:nvPr>
        </p:nvSpPr>
        <p:spPr>
          <a:xfrm>
            <a:off x="1583691" y="5749741"/>
            <a:ext cx="594360" cy="59905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Search and find internal &amp; external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Clean, transform, and shape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Merge and combine data</a:t>
            </a:r>
            <a:r>
              <a:rPr lang="en-US" sz="1600" dirty="0">
                <a:ln>
                  <a:solidFill>
                    <a:srgbClr val="FFFFFF">
                      <a:alpha val="0"/>
                    </a:srgbClr>
                  </a:solidFill>
                </a:ln>
                <a:solidFill>
                  <a:srgbClr val="505050"/>
                </a:solidFill>
                <a:ea typeface="Segoe UI" pitchFamily="34" charset="0"/>
                <a:cs typeface="Segoe UI" pitchFamily="34" charset="0"/>
              </a:rPr>
              <a:t> </a:t>
            </a:r>
            <a:r>
              <a:rPr lang="en-US" sz="1600" dirty="0" smtClean="0">
                <a:ln>
                  <a:solidFill>
                    <a:srgbClr val="FFFFFF">
                      <a:alpha val="0"/>
                    </a:srgbClr>
                  </a:solidFill>
                </a:ln>
                <a:solidFill>
                  <a:srgbClr val="505050"/>
                </a:solidFill>
                <a:ea typeface="Segoe UI" pitchFamily="34" charset="0"/>
                <a:cs typeface="Segoe UI" pitchFamily="34" charset="0"/>
              </a:rPr>
              <a:t>from multiple sources</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FFFFFF"/>
                </a:solidFill>
                <a:ea typeface="Segoe UI" pitchFamily="34" charset="0"/>
                <a:cs typeface="Segoe UI" pitchFamily="34" charset="0"/>
              </a:rPr>
              <a:t>Lightning fast analytics with in-memory technology </a:t>
            </a:r>
          </a:p>
          <a:p>
            <a:pPr defTabSz="932133" fontAlgn="base">
              <a:spcAft>
                <a:spcPts val="1200"/>
              </a:spcAft>
            </a:pPr>
            <a:r>
              <a:rPr lang="en-US" sz="1600" dirty="0">
                <a:ln>
                  <a:solidFill>
                    <a:srgbClr val="FFFFFF">
                      <a:alpha val="0"/>
                    </a:srgbClr>
                  </a:solidFill>
                </a:ln>
                <a:solidFill>
                  <a:srgbClr val="FFFFFF"/>
                </a:solidFill>
                <a:ea typeface="Segoe UI" pitchFamily="34" charset="0"/>
                <a:cs typeface="Segoe UI" pitchFamily="34" charset="0"/>
              </a:rPr>
              <a:t>Model relationships, custom measures, hierarchies, and KPI’s</a:t>
            </a:r>
          </a:p>
          <a:p>
            <a:pPr defTabSz="932133" fontAlgn="base">
              <a:spcAft>
                <a:spcPts val="1200"/>
              </a:spcAft>
            </a:pPr>
            <a:endParaRPr lang="en-US" sz="1600" dirty="0">
              <a:ln>
                <a:solidFill>
                  <a:srgbClr val="FFFFFF">
                    <a:alpha val="0"/>
                  </a:srgbClr>
                </a:solidFill>
              </a:ln>
              <a:solidFill>
                <a:srgbClr val="FFFFFF"/>
              </a:solidFill>
              <a:ea typeface="Segoe UI" pitchFamily="34" charset="0"/>
              <a:cs typeface="Segoe UI" pitchFamily="34" charset="0"/>
            </a:endParaRPr>
          </a:p>
          <a:p>
            <a:pPr defTabSz="932133" fontAlgn="base">
              <a:spcAft>
                <a:spcPts val="1200"/>
              </a:spcAft>
            </a:pPr>
            <a:endParaRPr lang="en-US" sz="1600" dirty="0">
              <a:ln>
                <a:solidFill>
                  <a:srgbClr val="FFFFFF">
                    <a:alpha val="0"/>
                  </a:srgbClr>
                </a:solidFill>
              </a:ln>
              <a:solidFill>
                <a:srgbClr val="FFFFFF"/>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Bring your data to life with interactive visualization</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Explore data in new ways to discover hidden insights </a:t>
            </a:r>
            <a:endParaRPr lang="en-US" sz="1600" dirty="0">
              <a:ln>
                <a:solidFill>
                  <a:srgbClr val="FFFFFF">
                    <a:alpha val="0"/>
                  </a:srgbClr>
                </a:solidFill>
              </a:ln>
              <a:solidFill>
                <a:srgbClr val="505050"/>
              </a:solidFill>
              <a:ea typeface="Segoe UI" pitchFamily="34" charset="0"/>
              <a:cs typeface="Segoe UI" pitchFamily="34" charset="0"/>
            </a:endParaRPr>
          </a:p>
        </p:txBody>
      </p:sp>
      <p:grpSp>
        <p:nvGrpSpPr>
          <p:cNvPr id="39" name="Group 38"/>
          <p:cNvGrpSpPr/>
          <p:nvPr/>
        </p:nvGrpSpPr>
        <p:grpSpPr>
          <a:xfrm flipH="1">
            <a:off x="1666533" y="4085533"/>
            <a:ext cx="428794" cy="593876"/>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rgbClr val="282828">
                      <a:alpha val="0"/>
                    </a:srgbClr>
                  </a:solidFill>
                </a:ln>
                <a:solidFill>
                  <a:srgbClr val="282828"/>
                </a:solidFill>
              </a:endParaRPr>
            </a:p>
          </p:txBody>
        </p:sp>
      </p:gr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Pivot </a:t>
            </a:r>
            <a:endParaRPr lang="en-US" sz="2200" dirty="0">
              <a:ln>
                <a:solidFill>
                  <a:srgbClr val="FFFFFF">
                    <a:alpha val="0"/>
                  </a:srgbClr>
                </a:solidFill>
              </a:ln>
              <a:solidFill>
                <a:srgbClr val="FFFFFF"/>
              </a:solidFill>
            </a:endParaRPr>
          </a:p>
        </p:txBody>
      </p:sp>
      <p:sp>
        <p:nvSpPr>
          <p:cNvPr id="18" name="Rectangle 17"/>
          <p:cNvSpPr/>
          <p:nvPr/>
        </p:nvSpPr>
        <p:spPr bwMode="auto">
          <a:xfrm>
            <a:off x="423927" y="1241963"/>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423927" y="4785734"/>
            <a:ext cx="5159802" cy="1810366"/>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29443" b="4161"/>
          <a:stretch/>
        </p:blipFill>
        <p:spPr>
          <a:xfrm>
            <a:off x="5618037" y="1876260"/>
            <a:ext cx="6359315" cy="4588936"/>
          </a:xfrm>
          <a:prstGeom prst="rect">
            <a:avLst/>
          </a:prstGeom>
        </p:spPr>
      </p:pic>
    </p:spTree>
    <p:extLst>
      <p:ext uri="{BB962C8B-B14F-4D97-AF65-F5344CB8AC3E}">
        <p14:creationId xmlns:p14="http://schemas.microsoft.com/office/powerpoint/2010/main" val="51452753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Powerful Self-Service BI with Excel 2013</a:t>
            </a:r>
            <a:endParaRPr lang="en-US" sz="4800" dirty="0"/>
          </a:p>
        </p:txBody>
      </p:sp>
      <p:sp>
        <p:nvSpPr>
          <p:cNvPr id="8" name="Rectangle 7"/>
          <p:cNvSpPr/>
          <p:nvPr/>
        </p:nvSpPr>
        <p:spPr bwMode="auto">
          <a:xfrm>
            <a:off x="457202" y="1336675"/>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Discover &amp; Combine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9" name="Rectangle 8"/>
          <p:cNvSpPr/>
          <p:nvPr/>
        </p:nvSpPr>
        <p:spPr bwMode="auto">
          <a:xfrm>
            <a:off x="457202" y="3089212"/>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Analyze &amp; Model</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10" name="Rectangle 9"/>
          <p:cNvSpPr/>
          <p:nvPr/>
        </p:nvSpPr>
        <p:spPr bwMode="auto">
          <a:xfrm>
            <a:off x="457202" y="4841749"/>
            <a:ext cx="1828800" cy="166420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45720" bIns="45720" numCol="1" spcCol="0" rtlCol="0" fromWordArt="0" anchor="t" anchorCtr="0" forceAA="0" compatLnSpc="1">
            <a:prstTxWarp prst="textNoShape">
              <a:avLst/>
            </a:prstTxWarp>
            <a:noAutofit/>
          </a:bodyPr>
          <a:lstStyle/>
          <a:p>
            <a:pPr defTabSz="932133" fontAlgn="base">
              <a:spcBef>
                <a:spcPct val="0"/>
              </a:spcBef>
              <a:spcAft>
                <a:spcPct val="0"/>
              </a:spcAft>
            </a:pPr>
            <a:r>
              <a:rPr lang="en-US" sz="2000" dirty="0" smtClean="0">
                <a:ln>
                  <a:solidFill>
                    <a:srgbClr val="FFFFFF">
                      <a:alpha val="0"/>
                    </a:srgbClr>
                  </a:solidFill>
                </a:ln>
                <a:solidFill>
                  <a:srgbClr val="FFFFFF"/>
                </a:solidFill>
                <a:ea typeface="Segoe UI" pitchFamily="34" charset="0"/>
                <a:cs typeface="Segoe UI" pitchFamily="34" charset="0"/>
              </a:rPr>
              <a:t>Visualize &amp; Explore</a:t>
            </a:r>
            <a:endParaRPr lang="en-US" sz="2000" dirty="0">
              <a:ln>
                <a:solidFill>
                  <a:srgbClr val="FFFFFF">
                    <a:alpha val="0"/>
                  </a:srgbClr>
                </a:solidFill>
              </a:ln>
              <a:solidFill>
                <a:srgbClr val="FFFFFF"/>
              </a:solidFill>
              <a:ea typeface="Segoe UI" pitchFamily="34" charset="0"/>
              <a:cs typeface="Segoe UI" pitchFamily="34" charset="0"/>
            </a:endParaRPr>
          </a:p>
        </p:txBody>
      </p:sp>
      <p:sp>
        <p:nvSpPr>
          <p:cNvPr id="35" name="Circular Arrow 43"/>
          <p:cNvSpPr/>
          <p:nvPr/>
        </p:nvSpPr>
        <p:spPr>
          <a:xfrm rot="10800000" flipH="1">
            <a:off x="1606746" y="2276474"/>
            <a:ext cx="571305" cy="561815"/>
          </a:xfrm>
          <a:custGeom>
            <a:avLst/>
            <a:gdLst/>
            <a:ahLst/>
            <a:cxnLst/>
            <a:rect l="l" t="t" r="r" b="b"/>
            <a:pathLst>
              <a:path w="2925258" h="2876660">
                <a:moveTo>
                  <a:pt x="1048071" y="2020221"/>
                </a:moveTo>
                <a:cubicBezTo>
                  <a:pt x="1008200" y="2017016"/>
                  <a:pt x="968481" y="2009426"/>
                  <a:pt x="928989" y="1998895"/>
                </a:cubicBezTo>
                <a:cubicBezTo>
                  <a:pt x="556359" y="1899528"/>
                  <a:pt x="296622" y="1563035"/>
                  <a:pt x="294882" y="1177780"/>
                </a:cubicBezTo>
                <a:cubicBezTo>
                  <a:pt x="295835" y="966763"/>
                  <a:pt x="374191" y="770375"/>
                  <a:pt x="508057" y="621278"/>
                </a:cubicBezTo>
                <a:lnTo>
                  <a:pt x="962192" y="1075412"/>
                </a:lnTo>
                <a:cubicBezTo>
                  <a:pt x="946033" y="1105981"/>
                  <a:pt x="937417" y="1140874"/>
                  <a:pt x="937417" y="1177779"/>
                </a:cubicBezTo>
                <a:cubicBezTo>
                  <a:pt x="937417" y="1261270"/>
                  <a:pt x="981514" y="1334462"/>
                  <a:pt x="1048071" y="1374716"/>
                </a:cubicBezTo>
                <a:close/>
                <a:moveTo>
                  <a:pt x="1169228" y="2876660"/>
                </a:moveTo>
                <a:lnTo>
                  <a:pt x="1411544" y="2634344"/>
                </a:lnTo>
                <a:lnTo>
                  <a:pt x="1290386" y="2634343"/>
                </a:lnTo>
                <a:lnTo>
                  <a:pt x="1290386" y="2311091"/>
                </a:lnTo>
                <a:cubicBezTo>
                  <a:pt x="1673917" y="2266001"/>
                  <a:pt x="2018405" y="2026393"/>
                  <a:pt x="2189782" y="1660806"/>
                </a:cubicBezTo>
                <a:lnTo>
                  <a:pt x="2338895" y="1691791"/>
                </a:lnTo>
                <a:lnTo>
                  <a:pt x="2130243" y="1376872"/>
                </a:lnTo>
                <a:lnTo>
                  <a:pt x="1743063" y="1567979"/>
                </a:lnTo>
                <a:lnTo>
                  <a:pt x="1890468" y="1598609"/>
                </a:lnTo>
                <a:cubicBezTo>
                  <a:pt x="1760003" y="1825838"/>
                  <a:pt x="1537201" y="1974510"/>
                  <a:pt x="1290386" y="2013306"/>
                </a:cubicBezTo>
                <a:lnTo>
                  <a:pt x="1290386" y="1374954"/>
                </a:lnTo>
                <a:cubicBezTo>
                  <a:pt x="1321818" y="1356518"/>
                  <a:pt x="1348022" y="1330341"/>
                  <a:pt x="1366503" y="1298938"/>
                </a:cubicBezTo>
                <a:lnTo>
                  <a:pt x="2682941" y="1298938"/>
                </a:lnTo>
                <a:lnTo>
                  <a:pt x="2682942" y="1420096"/>
                </a:lnTo>
                <a:lnTo>
                  <a:pt x="2925258" y="1177780"/>
                </a:lnTo>
                <a:lnTo>
                  <a:pt x="2682941" y="935464"/>
                </a:lnTo>
                <a:lnTo>
                  <a:pt x="2682942" y="1056622"/>
                </a:lnTo>
                <a:lnTo>
                  <a:pt x="1366504" y="1056622"/>
                </a:lnTo>
                <a:cubicBezTo>
                  <a:pt x="1327338" y="991646"/>
                  <a:pt x="1256776" y="948037"/>
                  <a:pt x="1175861" y="946395"/>
                </a:cubicBezTo>
                <a:lnTo>
                  <a:pt x="691705" y="462239"/>
                </a:lnTo>
                <a:cubicBezTo>
                  <a:pt x="763071" y="415131"/>
                  <a:pt x="843026" y="379588"/>
                  <a:pt x="928989" y="356665"/>
                </a:cubicBezTo>
                <a:cubicBezTo>
                  <a:pt x="1303154" y="256889"/>
                  <a:pt x="1697653" y="421128"/>
                  <a:pt x="1890468" y="756951"/>
                </a:cubicBezTo>
                <a:lnTo>
                  <a:pt x="1743063" y="787581"/>
                </a:lnTo>
                <a:lnTo>
                  <a:pt x="2130243" y="978688"/>
                </a:lnTo>
                <a:lnTo>
                  <a:pt x="2338895" y="663769"/>
                </a:lnTo>
                <a:lnTo>
                  <a:pt x="2189782" y="694754"/>
                </a:lnTo>
                <a:cubicBezTo>
                  <a:pt x="1961249" y="207243"/>
                  <a:pt x="1424886" y="-56251"/>
                  <a:pt x="899348" y="60816"/>
                </a:cubicBezTo>
                <a:cubicBezTo>
                  <a:pt x="744124" y="95393"/>
                  <a:pt x="602136" y="160432"/>
                  <a:pt x="481297" y="251831"/>
                </a:cubicBezTo>
                <a:lnTo>
                  <a:pt x="315137" y="85671"/>
                </a:lnTo>
                <a:lnTo>
                  <a:pt x="400809" y="0"/>
                </a:lnTo>
                <a:lnTo>
                  <a:pt x="58122" y="0"/>
                </a:lnTo>
                <a:lnTo>
                  <a:pt x="58122" y="342686"/>
                </a:lnTo>
                <a:lnTo>
                  <a:pt x="143794" y="257015"/>
                </a:lnTo>
                <a:lnTo>
                  <a:pt x="300135" y="413355"/>
                </a:lnTo>
                <a:cubicBezTo>
                  <a:pt x="113266" y="614536"/>
                  <a:pt x="2586" y="883037"/>
                  <a:pt x="412" y="1173017"/>
                </a:cubicBezTo>
                <a:lnTo>
                  <a:pt x="0" y="1173017"/>
                </a:lnTo>
                <a:lnTo>
                  <a:pt x="206" y="1177780"/>
                </a:lnTo>
                <a:lnTo>
                  <a:pt x="0" y="1182543"/>
                </a:lnTo>
                <a:lnTo>
                  <a:pt x="412" y="1182543"/>
                </a:lnTo>
                <a:cubicBezTo>
                  <a:pt x="4419" y="1716929"/>
                  <a:pt x="376913" y="2178368"/>
                  <a:pt x="899348" y="2294744"/>
                </a:cubicBezTo>
                <a:cubicBezTo>
                  <a:pt x="948914" y="2305785"/>
                  <a:pt x="998575" y="2313441"/>
                  <a:pt x="1048070" y="2317787"/>
                </a:cubicBezTo>
                <a:lnTo>
                  <a:pt x="1048070" y="2634344"/>
                </a:lnTo>
                <a:lnTo>
                  <a:pt x="926913" y="2634344"/>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a:solidFill>
                <a:srgbClr val="505050"/>
              </a:solidFill>
            </a:endParaRPr>
          </a:p>
        </p:txBody>
      </p:sp>
      <p:sp>
        <p:nvSpPr>
          <p:cNvPr id="36" name="Freeform 35"/>
          <p:cNvSpPr/>
          <p:nvPr>
            <p:custDataLst>
              <p:tags r:id="rId1"/>
            </p:custDataLst>
          </p:nvPr>
        </p:nvSpPr>
        <p:spPr>
          <a:xfrm>
            <a:off x="1583691" y="5749741"/>
            <a:ext cx="594360" cy="599059"/>
          </a:xfrm>
          <a:custGeom>
            <a:avLst/>
            <a:gdLst/>
            <a:ahLst/>
            <a:cxnLst/>
            <a:rect l="l" t="t" r="r" b="b"/>
            <a:pathLst>
              <a:path w="1188720" h="1198117">
                <a:moveTo>
                  <a:pt x="0" y="1179829"/>
                </a:moveTo>
                <a:lnTo>
                  <a:pt x="1188720" y="1179829"/>
                </a:lnTo>
                <a:lnTo>
                  <a:pt x="1188720" y="1198117"/>
                </a:lnTo>
                <a:lnTo>
                  <a:pt x="0" y="1198117"/>
                </a:lnTo>
                <a:close/>
                <a:moveTo>
                  <a:pt x="85725" y="629228"/>
                </a:moveTo>
                <a:lnTo>
                  <a:pt x="228600" y="629228"/>
                </a:lnTo>
                <a:lnTo>
                  <a:pt x="228600" y="1174749"/>
                </a:lnTo>
                <a:lnTo>
                  <a:pt x="85725" y="1174749"/>
                </a:lnTo>
                <a:close/>
                <a:moveTo>
                  <a:pt x="160954" y="560521"/>
                </a:moveTo>
                <a:lnTo>
                  <a:pt x="134893" y="565433"/>
                </a:lnTo>
                <a:lnTo>
                  <a:pt x="135875" y="570646"/>
                </a:lnTo>
                <a:lnTo>
                  <a:pt x="161936" y="565734"/>
                </a:lnTo>
                <a:close/>
                <a:moveTo>
                  <a:pt x="200045" y="527408"/>
                </a:moveTo>
                <a:lnTo>
                  <a:pt x="95801" y="547055"/>
                </a:lnTo>
                <a:lnTo>
                  <a:pt x="96784" y="552268"/>
                </a:lnTo>
                <a:lnTo>
                  <a:pt x="201028" y="532620"/>
                </a:lnTo>
                <a:close/>
                <a:moveTo>
                  <a:pt x="193530" y="502890"/>
                </a:moveTo>
                <a:lnTo>
                  <a:pt x="102316" y="520082"/>
                </a:lnTo>
                <a:lnTo>
                  <a:pt x="103299" y="525294"/>
                </a:lnTo>
                <a:lnTo>
                  <a:pt x="194512" y="508102"/>
                </a:lnTo>
                <a:close/>
                <a:moveTo>
                  <a:pt x="180500" y="479600"/>
                </a:moveTo>
                <a:lnTo>
                  <a:pt x="115347" y="491880"/>
                </a:lnTo>
                <a:lnTo>
                  <a:pt x="116329" y="497092"/>
                </a:lnTo>
                <a:lnTo>
                  <a:pt x="181482" y="484813"/>
                </a:lnTo>
                <a:close/>
                <a:moveTo>
                  <a:pt x="378883" y="434974"/>
                </a:moveTo>
                <a:lnTo>
                  <a:pt x="521758" y="434974"/>
                </a:lnTo>
                <a:lnTo>
                  <a:pt x="521758" y="1174749"/>
                </a:lnTo>
                <a:lnTo>
                  <a:pt x="378883" y="1174749"/>
                </a:lnTo>
                <a:close/>
                <a:moveTo>
                  <a:pt x="672041" y="225425"/>
                </a:moveTo>
                <a:lnTo>
                  <a:pt x="814916" y="225425"/>
                </a:lnTo>
                <a:lnTo>
                  <a:pt x="814916" y="1174749"/>
                </a:lnTo>
                <a:lnTo>
                  <a:pt x="672041" y="1174749"/>
                </a:lnTo>
                <a:close/>
                <a:moveTo>
                  <a:pt x="144046" y="189143"/>
                </a:moveTo>
                <a:cubicBezTo>
                  <a:pt x="151107" y="189037"/>
                  <a:pt x="156647" y="189144"/>
                  <a:pt x="164251" y="190420"/>
                </a:cubicBezTo>
                <a:cubicBezTo>
                  <a:pt x="171855" y="191696"/>
                  <a:pt x="181740" y="194037"/>
                  <a:pt x="189670" y="196802"/>
                </a:cubicBezTo>
                <a:cubicBezTo>
                  <a:pt x="197599" y="199568"/>
                  <a:pt x="204877" y="202865"/>
                  <a:pt x="211830" y="207013"/>
                </a:cubicBezTo>
                <a:cubicBezTo>
                  <a:pt x="218782" y="211162"/>
                  <a:pt x="225516" y="216161"/>
                  <a:pt x="231382" y="221693"/>
                </a:cubicBezTo>
                <a:cubicBezTo>
                  <a:pt x="237248" y="227224"/>
                  <a:pt x="242679" y="233712"/>
                  <a:pt x="247025" y="240201"/>
                </a:cubicBezTo>
                <a:cubicBezTo>
                  <a:pt x="251370" y="246689"/>
                  <a:pt x="254411" y="253923"/>
                  <a:pt x="257453" y="260624"/>
                </a:cubicBezTo>
                <a:cubicBezTo>
                  <a:pt x="260495" y="267325"/>
                  <a:pt x="263319" y="273282"/>
                  <a:pt x="265274" y="280409"/>
                </a:cubicBezTo>
                <a:cubicBezTo>
                  <a:pt x="267230" y="287536"/>
                  <a:pt x="268967" y="295194"/>
                  <a:pt x="269185" y="303385"/>
                </a:cubicBezTo>
                <a:cubicBezTo>
                  <a:pt x="269402" y="311575"/>
                  <a:pt x="268641" y="320510"/>
                  <a:pt x="266578" y="329552"/>
                </a:cubicBezTo>
                <a:cubicBezTo>
                  <a:pt x="264514" y="338593"/>
                  <a:pt x="261146" y="347528"/>
                  <a:pt x="256801" y="357633"/>
                </a:cubicBezTo>
                <a:cubicBezTo>
                  <a:pt x="252456" y="367738"/>
                  <a:pt x="246373" y="378375"/>
                  <a:pt x="240507" y="390182"/>
                </a:cubicBezTo>
                <a:cubicBezTo>
                  <a:pt x="234641" y="401989"/>
                  <a:pt x="226277" y="418902"/>
                  <a:pt x="221606" y="428476"/>
                </a:cubicBezTo>
                <a:cubicBezTo>
                  <a:pt x="216935" y="438049"/>
                  <a:pt x="213568" y="443048"/>
                  <a:pt x="212481" y="447622"/>
                </a:cubicBezTo>
                <a:cubicBezTo>
                  <a:pt x="211395" y="452196"/>
                  <a:pt x="215414" y="453260"/>
                  <a:pt x="215088" y="455919"/>
                </a:cubicBezTo>
                <a:cubicBezTo>
                  <a:pt x="214762" y="458578"/>
                  <a:pt x="210743" y="461025"/>
                  <a:pt x="210526" y="463578"/>
                </a:cubicBezTo>
                <a:cubicBezTo>
                  <a:pt x="210309" y="466130"/>
                  <a:pt x="214219" y="467620"/>
                  <a:pt x="213785" y="471236"/>
                </a:cubicBezTo>
                <a:lnTo>
                  <a:pt x="207919" y="485277"/>
                </a:lnTo>
                <a:cubicBezTo>
                  <a:pt x="207267" y="489213"/>
                  <a:pt x="209005" y="491766"/>
                  <a:pt x="209874" y="494850"/>
                </a:cubicBezTo>
                <a:cubicBezTo>
                  <a:pt x="210743" y="497935"/>
                  <a:pt x="213567" y="499743"/>
                  <a:pt x="213133" y="503785"/>
                </a:cubicBezTo>
                <a:cubicBezTo>
                  <a:pt x="212698" y="507827"/>
                  <a:pt x="207158" y="514954"/>
                  <a:pt x="207267" y="519102"/>
                </a:cubicBezTo>
                <a:cubicBezTo>
                  <a:pt x="207376" y="523251"/>
                  <a:pt x="213024" y="525166"/>
                  <a:pt x="213785" y="528676"/>
                </a:cubicBezTo>
                <a:lnTo>
                  <a:pt x="211830" y="540164"/>
                </a:lnTo>
                <a:cubicBezTo>
                  <a:pt x="210743" y="542929"/>
                  <a:pt x="207484" y="543461"/>
                  <a:pt x="207267" y="545270"/>
                </a:cubicBezTo>
                <a:cubicBezTo>
                  <a:pt x="207050" y="547078"/>
                  <a:pt x="209440" y="548780"/>
                  <a:pt x="210526" y="551013"/>
                </a:cubicBezTo>
                <a:cubicBezTo>
                  <a:pt x="211612" y="553247"/>
                  <a:pt x="213676" y="555587"/>
                  <a:pt x="213785" y="558672"/>
                </a:cubicBezTo>
                <a:cubicBezTo>
                  <a:pt x="213893" y="561757"/>
                  <a:pt x="213242" y="566437"/>
                  <a:pt x="211178" y="569522"/>
                </a:cubicBezTo>
                <a:cubicBezTo>
                  <a:pt x="209114" y="572606"/>
                  <a:pt x="207593" y="574628"/>
                  <a:pt x="201401" y="577180"/>
                </a:cubicBezTo>
                <a:cubicBezTo>
                  <a:pt x="195209" y="579733"/>
                  <a:pt x="179024" y="582606"/>
                  <a:pt x="174027" y="584839"/>
                </a:cubicBezTo>
                <a:cubicBezTo>
                  <a:pt x="169031" y="587073"/>
                  <a:pt x="172724" y="588137"/>
                  <a:pt x="171420" y="590583"/>
                </a:cubicBezTo>
                <a:cubicBezTo>
                  <a:pt x="170117" y="593030"/>
                  <a:pt x="169248" y="597072"/>
                  <a:pt x="166206" y="599518"/>
                </a:cubicBezTo>
                <a:cubicBezTo>
                  <a:pt x="163164" y="601964"/>
                  <a:pt x="157733" y="604198"/>
                  <a:pt x="153171" y="605262"/>
                </a:cubicBezTo>
                <a:cubicBezTo>
                  <a:pt x="148608" y="606326"/>
                  <a:pt x="142960" y="606645"/>
                  <a:pt x="138832" y="605900"/>
                </a:cubicBezTo>
                <a:cubicBezTo>
                  <a:pt x="134704" y="605156"/>
                  <a:pt x="131011" y="602603"/>
                  <a:pt x="128404" y="600794"/>
                </a:cubicBezTo>
                <a:cubicBezTo>
                  <a:pt x="125797" y="598986"/>
                  <a:pt x="124276" y="597391"/>
                  <a:pt x="123189" y="595051"/>
                </a:cubicBezTo>
                <a:lnTo>
                  <a:pt x="121886" y="586754"/>
                </a:lnTo>
                <a:cubicBezTo>
                  <a:pt x="118084" y="584626"/>
                  <a:pt x="110806" y="581648"/>
                  <a:pt x="110806" y="581648"/>
                </a:cubicBezTo>
                <a:cubicBezTo>
                  <a:pt x="107004" y="580052"/>
                  <a:pt x="100704" y="577712"/>
                  <a:pt x="97119" y="575904"/>
                </a:cubicBezTo>
                <a:cubicBezTo>
                  <a:pt x="93534" y="574096"/>
                  <a:pt x="91471" y="572713"/>
                  <a:pt x="89298" y="570798"/>
                </a:cubicBezTo>
                <a:cubicBezTo>
                  <a:pt x="87125" y="568883"/>
                  <a:pt x="84844" y="566756"/>
                  <a:pt x="84084" y="564416"/>
                </a:cubicBezTo>
                <a:cubicBezTo>
                  <a:pt x="83324" y="562076"/>
                  <a:pt x="83975" y="559417"/>
                  <a:pt x="84736" y="556757"/>
                </a:cubicBezTo>
                <a:lnTo>
                  <a:pt x="88646" y="548461"/>
                </a:lnTo>
                <a:cubicBezTo>
                  <a:pt x="88972" y="546546"/>
                  <a:pt x="87668" y="546759"/>
                  <a:pt x="86691" y="545270"/>
                </a:cubicBezTo>
                <a:cubicBezTo>
                  <a:pt x="85713" y="543780"/>
                  <a:pt x="83650" y="541866"/>
                  <a:pt x="82780" y="539526"/>
                </a:cubicBezTo>
                <a:cubicBezTo>
                  <a:pt x="81911" y="537185"/>
                  <a:pt x="81151" y="533994"/>
                  <a:pt x="81477" y="531229"/>
                </a:cubicBezTo>
                <a:cubicBezTo>
                  <a:pt x="81803" y="528463"/>
                  <a:pt x="83758" y="525166"/>
                  <a:pt x="84736" y="522932"/>
                </a:cubicBezTo>
                <a:cubicBezTo>
                  <a:pt x="85713" y="520698"/>
                  <a:pt x="87451" y="519315"/>
                  <a:pt x="87343" y="517826"/>
                </a:cubicBezTo>
                <a:cubicBezTo>
                  <a:pt x="87234" y="516337"/>
                  <a:pt x="85061" y="515699"/>
                  <a:pt x="84084" y="513997"/>
                </a:cubicBezTo>
                <a:cubicBezTo>
                  <a:pt x="83106" y="512295"/>
                  <a:pt x="81803" y="509955"/>
                  <a:pt x="81477" y="507615"/>
                </a:cubicBezTo>
                <a:cubicBezTo>
                  <a:pt x="81151" y="505274"/>
                  <a:pt x="81042" y="502615"/>
                  <a:pt x="82129" y="499956"/>
                </a:cubicBezTo>
                <a:lnTo>
                  <a:pt x="87994" y="491659"/>
                </a:lnTo>
                <a:cubicBezTo>
                  <a:pt x="88646" y="489319"/>
                  <a:pt x="87125" y="488681"/>
                  <a:pt x="86039" y="485915"/>
                </a:cubicBezTo>
                <a:cubicBezTo>
                  <a:pt x="84953" y="483150"/>
                  <a:pt x="82346" y="478469"/>
                  <a:pt x="81477" y="475065"/>
                </a:cubicBezTo>
                <a:cubicBezTo>
                  <a:pt x="80608" y="471662"/>
                  <a:pt x="80282" y="468790"/>
                  <a:pt x="80825" y="465492"/>
                </a:cubicBezTo>
                <a:cubicBezTo>
                  <a:pt x="81368" y="462195"/>
                  <a:pt x="86148" y="458259"/>
                  <a:pt x="85387" y="453366"/>
                </a:cubicBezTo>
                <a:cubicBezTo>
                  <a:pt x="84627" y="448473"/>
                  <a:pt x="80173" y="444005"/>
                  <a:pt x="76263" y="436134"/>
                </a:cubicBezTo>
                <a:cubicBezTo>
                  <a:pt x="72352" y="428263"/>
                  <a:pt x="68116" y="418583"/>
                  <a:pt x="61924" y="406138"/>
                </a:cubicBezTo>
                <a:cubicBezTo>
                  <a:pt x="55732" y="393693"/>
                  <a:pt x="44761" y="373695"/>
                  <a:pt x="39112" y="361463"/>
                </a:cubicBezTo>
                <a:cubicBezTo>
                  <a:pt x="33464" y="349230"/>
                  <a:pt x="30313" y="342635"/>
                  <a:pt x="28032" y="332743"/>
                </a:cubicBezTo>
                <a:cubicBezTo>
                  <a:pt x="25751" y="322850"/>
                  <a:pt x="24664" y="313064"/>
                  <a:pt x="25425" y="302108"/>
                </a:cubicBezTo>
                <a:cubicBezTo>
                  <a:pt x="26186" y="291152"/>
                  <a:pt x="29118" y="277324"/>
                  <a:pt x="32595" y="267006"/>
                </a:cubicBezTo>
                <a:cubicBezTo>
                  <a:pt x="36071" y="256688"/>
                  <a:pt x="40525" y="248498"/>
                  <a:pt x="46282" y="240201"/>
                </a:cubicBezTo>
                <a:cubicBezTo>
                  <a:pt x="52039" y="231904"/>
                  <a:pt x="58991" y="223820"/>
                  <a:pt x="67138" y="217225"/>
                </a:cubicBezTo>
                <a:cubicBezTo>
                  <a:pt x="75285" y="210630"/>
                  <a:pt x="86039" y="204992"/>
                  <a:pt x="95164" y="200631"/>
                </a:cubicBezTo>
                <a:cubicBezTo>
                  <a:pt x="104289" y="196270"/>
                  <a:pt x="113739" y="192973"/>
                  <a:pt x="121886" y="191058"/>
                </a:cubicBezTo>
                <a:cubicBezTo>
                  <a:pt x="130033" y="189143"/>
                  <a:pt x="136985" y="189250"/>
                  <a:pt x="144046" y="189143"/>
                </a:cubicBezTo>
                <a:close/>
                <a:moveTo>
                  <a:pt x="965198" y="0"/>
                </a:moveTo>
                <a:lnTo>
                  <a:pt x="1108073" y="0"/>
                </a:lnTo>
                <a:lnTo>
                  <a:pt x="1108073" y="1174749"/>
                </a:lnTo>
                <a:lnTo>
                  <a:pt x="965198" y="1174749"/>
                </a:lnTo>
                <a:close/>
              </a:path>
            </a:pathLst>
          </a:custGeom>
          <a:solidFill>
            <a:schemeClr val="bg1"/>
          </a:solidFill>
          <a:ln w="1905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29" name="Rectangle 28"/>
          <p:cNvSpPr/>
          <p:nvPr/>
        </p:nvSpPr>
        <p:spPr bwMode="auto">
          <a:xfrm>
            <a:off x="2286002" y="1336675"/>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Search and find internal &amp; external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Clean, transform, and shape data</a:t>
            </a:r>
          </a:p>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Merge and combine data</a:t>
            </a:r>
            <a:r>
              <a:rPr lang="en-US" sz="1600" dirty="0">
                <a:ln>
                  <a:solidFill>
                    <a:srgbClr val="FFFFFF">
                      <a:alpha val="0"/>
                    </a:srgbClr>
                  </a:solidFill>
                </a:ln>
                <a:solidFill>
                  <a:srgbClr val="505050"/>
                </a:solidFill>
                <a:ea typeface="Segoe UI" pitchFamily="34" charset="0"/>
                <a:cs typeface="Segoe UI" pitchFamily="34" charset="0"/>
              </a:rPr>
              <a:t> </a:t>
            </a:r>
            <a:r>
              <a:rPr lang="en-US" sz="1600" dirty="0" smtClean="0">
                <a:ln>
                  <a:solidFill>
                    <a:srgbClr val="FFFFFF">
                      <a:alpha val="0"/>
                    </a:srgbClr>
                  </a:solidFill>
                </a:ln>
                <a:solidFill>
                  <a:srgbClr val="505050"/>
                </a:solidFill>
                <a:ea typeface="Segoe UI" pitchFamily="34" charset="0"/>
                <a:cs typeface="Segoe UI" pitchFamily="34" charset="0"/>
              </a:rPr>
              <a:t>from multiple sources</a:t>
            </a: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7" name="Rectangle 36"/>
          <p:cNvSpPr/>
          <p:nvPr/>
        </p:nvSpPr>
        <p:spPr bwMode="auto">
          <a:xfrm>
            <a:off x="2286002" y="3089212"/>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505050"/>
                </a:solidFill>
                <a:ea typeface="Segoe UI" pitchFamily="34" charset="0"/>
                <a:cs typeface="Segoe UI" pitchFamily="34" charset="0"/>
              </a:rPr>
              <a:t>Lightning fast analytics with xVelocity in-memory technology </a:t>
            </a:r>
          </a:p>
          <a:p>
            <a:pPr defTabSz="932133" fontAlgn="base">
              <a:spcAft>
                <a:spcPts val="1200"/>
              </a:spcAft>
            </a:pPr>
            <a:r>
              <a:rPr lang="en-US" sz="1600" dirty="0">
                <a:ln>
                  <a:solidFill>
                    <a:srgbClr val="FFFFFF">
                      <a:alpha val="0"/>
                    </a:srgbClr>
                  </a:solidFill>
                </a:ln>
                <a:solidFill>
                  <a:srgbClr val="505050"/>
                </a:solidFill>
                <a:ea typeface="Segoe UI" pitchFamily="34" charset="0"/>
                <a:cs typeface="Segoe UI" pitchFamily="34" charset="0"/>
              </a:rPr>
              <a:t>Model relationships, custom measures, hierarchies, and KPI’s</a:t>
            </a: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a:p>
            <a:pPr defTabSz="932133" fontAlgn="base">
              <a:spcAft>
                <a:spcPts val="1200"/>
              </a:spcAft>
            </a:pPr>
            <a:endParaRPr lang="en-US" sz="1600" dirty="0">
              <a:ln>
                <a:solidFill>
                  <a:srgbClr val="FFFFFF">
                    <a:alpha val="0"/>
                  </a:srgbClr>
                </a:solidFill>
              </a:ln>
              <a:solidFill>
                <a:srgbClr val="505050"/>
              </a:solidFill>
              <a:ea typeface="Segoe UI" pitchFamily="34" charset="0"/>
              <a:cs typeface="Segoe UI" pitchFamily="34" charset="0"/>
            </a:endParaRPr>
          </a:p>
        </p:txBody>
      </p:sp>
      <p:sp>
        <p:nvSpPr>
          <p:cNvPr id="38" name="Rectangle 37"/>
          <p:cNvSpPr/>
          <p:nvPr/>
        </p:nvSpPr>
        <p:spPr bwMode="auto">
          <a:xfrm>
            <a:off x="2286002" y="4841749"/>
            <a:ext cx="3200400" cy="166420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spcAft>
                <a:spcPts val="1200"/>
              </a:spcAft>
            </a:pPr>
            <a:r>
              <a:rPr lang="en-US" sz="1600" dirty="0" smtClean="0">
                <a:ln>
                  <a:solidFill>
                    <a:srgbClr val="FFFFFF">
                      <a:alpha val="0"/>
                    </a:srgbClr>
                  </a:solidFill>
                </a:ln>
                <a:solidFill>
                  <a:srgbClr val="FFFFFF"/>
                </a:solidFill>
                <a:ea typeface="Segoe UI" pitchFamily="34" charset="0"/>
                <a:cs typeface="Segoe UI" pitchFamily="34" charset="0"/>
              </a:rPr>
              <a:t>Bring your data to life with interactive visualization</a:t>
            </a:r>
          </a:p>
          <a:p>
            <a:pPr defTabSz="932133" fontAlgn="base">
              <a:spcAft>
                <a:spcPts val="1200"/>
              </a:spcAft>
            </a:pPr>
            <a:r>
              <a:rPr lang="en-US" sz="1600" dirty="0" smtClean="0">
                <a:ln>
                  <a:solidFill>
                    <a:srgbClr val="FFFFFF">
                      <a:alpha val="0"/>
                    </a:srgbClr>
                  </a:solidFill>
                </a:ln>
                <a:solidFill>
                  <a:srgbClr val="FFFFFF"/>
                </a:solidFill>
                <a:ea typeface="Segoe UI" pitchFamily="34" charset="0"/>
                <a:cs typeface="Segoe UI" pitchFamily="34" charset="0"/>
              </a:rPr>
              <a:t>Explore data in new ways to uncover hidden insights </a:t>
            </a:r>
            <a:endParaRPr lang="en-US" sz="1600" dirty="0">
              <a:ln>
                <a:solidFill>
                  <a:srgbClr val="FFFFFF">
                    <a:alpha val="0"/>
                  </a:srgbClr>
                </a:solidFill>
              </a:ln>
              <a:solidFill>
                <a:srgbClr val="FFFFFF"/>
              </a:solidFill>
              <a:ea typeface="Segoe UI" pitchFamily="34" charset="0"/>
              <a:cs typeface="Segoe UI" pitchFamily="34" charset="0"/>
            </a:endParaRPr>
          </a:p>
        </p:txBody>
      </p:sp>
      <p:grpSp>
        <p:nvGrpSpPr>
          <p:cNvPr id="39" name="Group 38"/>
          <p:cNvGrpSpPr/>
          <p:nvPr/>
        </p:nvGrpSpPr>
        <p:grpSpPr>
          <a:xfrm flipH="1">
            <a:off x="1666533" y="4085533"/>
            <a:ext cx="428794" cy="593876"/>
            <a:chOff x="1519068" y="3645051"/>
            <a:chExt cx="800271" cy="1108369"/>
          </a:xfrm>
          <a:solidFill>
            <a:schemeClr val="bg1"/>
          </a:solidFill>
        </p:grpSpPr>
        <p:sp>
          <p:nvSpPr>
            <p:cNvPr id="40" name="Rectangle 24"/>
            <p:cNvSpPr/>
            <p:nvPr/>
          </p:nvSpPr>
          <p:spPr>
            <a:xfrm>
              <a:off x="1519068" y="3645051"/>
              <a:ext cx="800271" cy="1108369"/>
            </a:xfrm>
            <a:custGeom>
              <a:avLst/>
              <a:gdLst/>
              <a:ahLst/>
              <a:cxnLst/>
              <a:rect l="l" t="t" r="r" b="b"/>
              <a:pathLst>
                <a:path w="1518158" h="2102639">
                  <a:moveTo>
                    <a:pt x="664962" y="48"/>
                  </a:moveTo>
                  <a:cubicBezTo>
                    <a:pt x="990735" y="4734"/>
                    <a:pt x="1250103" y="195355"/>
                    <a:pt x="1311820" y="389100"/>
                  </a:cubicBezTo>
                  <a:cubicBezTo>
                    <a:pt x="1373537" y="582844"/>
                    <a:pt x="1310258" y="419568"/>
                    <a:pt x="1400880" y="656280"/>
                  </a:cubicBezTo>
                  <a:cubicBezTo>
                    <a:pt x="1411818" y="757059"/>
                    <a:pt x="1339163" y="742996"/>
                    <a:pt x="1358694" y="815651"/>
                  </a:cubicBezTo>
                  <a:cubicBezTo>
                    <a:pt x="1378225" y="888305"/>
                    <a:pt x="1514158" y="1033614"/>
                    <a:pt x="1518064" y="1092206"/>
                  </a:cubicBezTo>
                  <a:cubicBezTo>
                    <a:pt x="1521971" y="1150798"/>
                    <a:pt x="1404005" y="1135955"/>
                    <a:pt x="1382130" y="1167204"/>
                  </a:cubicBezTo>
                  <a:cubicBezTo>
                    <a:pt x="1360256" y="1198453"/>
                    <a:pt x="1390724" y="1255483"/>
                    <a:pt x="1386818" y="1279701"/>
                  </a:cubicBezTo>
                  <a:cubicBezTo>
                    <a:pt x="1382912" y="1303919"/>
                    <a:pt x="1361038" y="1303137"/>
                    <a:pt x="1358694" y="1312512"/>
                  </a:cubicBezTo>
                  <a:cubicBezTo>
                    <a:pt x="1356350" y="1321887"/>
                    <a:pt x="1382912" y="1320325"/>
                    <a:pt x="1372756" y="1335949"/>
                  </a:cubicBezTo>
                  <a:cubicBezTo>
                    <a:pt x="1362600" y="1351574"/>
                    <a:pt x="1313382" y="1359387"/>
                    <a:pt x="1297758" y="1406260"/>
                  </a:cubicBezTo>
                  <a:cubicBezTo>
                    <a:pt x="1282134" y="1453134"/>
                    <a:pt x="1409474" y="1567974"/>
                    <a:pt x="1279008" y="1617192"/>
                  </a:cubicBezTo>
                  <a:cubicBezTo>
                    <a:pt x="1148544" y="1666410"/>
                    <a:pt x="978235" y="1565631"/>
                    <a:pt x="936830" y="1645316"/>
                  </a:cubicBezTo>
                  <a:cubicBezTo>
                    <a:pt x="895425" y="1725002"/>
                    <a:pt x="843864" y="1864060"/>
                    <a:pt x="1030577" y="2095304"/>
                  </a:cubicBezTo>
                  <a:cubicBezTo>
                    <a:pt x="762616" y="2092179"/>
                    <a:pt x="244660" y="2113272"/>
                    <a:pt x="18105" y="2095304"/>
                  </a:cubicBezTo>
                  <a:cubicBezTo>
                    <a:pt x="72790" y="1927340"/>
                    <a:pt x="250130" y="1765625"/>
                    <a:pt x="247786" y="1537506"/>
                  </a:cubicBezTo>
                  <a:cubicBezTo>
                    <a:pt x="245442" y="1309387"/>
                    <a:pt x="51697" y="1118768"/>
                    <a:pt x="4042" y="726591"/>
                  </a:cubicBezTo>
                  <a:cubicBezTo>
                    <a:pt x="-20283" y="526408"/>
                    <a:pt x="67548" y="340065"/>
                    <a:pt x="203379" y="206900"/>
                  </a:cubicBezTo>
                  <a:lnTo>
                    <a:pt x="203379" y="206708"/>
                  </a:lnTo>
                  <a:lnTo>
                    <a:pt x="203605" y="206708"/>
                  </a:lnTo>
                  <a:cubicBezTo>
                    <a:pt x="332512" y="77755"/>
                    <a:pt x="505564" y="-2246"/>
                    <a:pt x="664962"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1" name="Freeform 40"/>
            <p:cNvSpPr>
              <a:spLocks noEditPoints="1"/>
            </p:cNvSpPr>
            <p:nvPr/>
          </p:nvSpPr>
          <p:spPr bwMode="black">
            <a:xfrm rot="17995606">
              <a:off x="1632468" y="3750465"/>
              <a:ext cx="368553" cy="289400"/>
            </a:xfrm>
            <a:custGeom>
              <a:avLst/>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1600" dirty="0">
                <a:ln>
                  <a:solidFill>
                    <a:srgbClr val="282828">
                      <a:alpha val="0"/>
                    </a:srgbClr>
                  </a:solidFill>
                </a:ln>
                <a:solidFill>
                  <a:srgbClr val="282828"/>
                </a:solidFill>
              </a:endParaRPr>
            </a:p>
          </p:txBody>
        </p:sp>
      </p:grpSp>
      <p:sp>
        <p:nvSpPr>
          <p:cNvPr id="52" name="Rectangle 51"/>
          <p:cNvSpPr/>
          <p:nvPr/>
        </p:nvSpPr>
        <p:spPr bwMode="auto">
          <a:xfrm>
            <a:off x="5592279" y="1332494"/>
            <a:ext cx="6378960" cy="517366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32133" fontAlgn="base">
              <a:spcBef>
                <a:spcPct val="0"/>
              </a:spcBef>
              <a:spcAft>
                <a:spcPct val="0"/>
              </a:spcAft>
            </a:pPr>
            <a:endParaRPr lang="en-US" sz="3200" dirty="0">
              <a:ln>
                <a:solidFill>
                  <a:srgbClr val="FFFFFF">
                    <a:alpha val="0"/>
                  </a:srgbClr>
                </a:solidFill>
              </a:ln>
              <a:solidFill>
                <a:srgbClr val="FFFFFF"/>
              </a:solidFill>
              <a:latin typeface="Segoe UI Light"/>
              <a:ea typeface="Segoe UI" pitchFamily="34" charset="0"/>
              <a:cs typeface="Segoe UI" pitchFamily="34" charset="0"/>
            </a:endParaRPr>
          </a:p>
        </p:txBody>
      </p:sp>
      <p:sp>
        <p:nvSpPr>
          <p:cNvPr id="53" name="Rectangle 52"/>
          <p:cNvSpPr/>
          <p:nvPr/>
        </p:nvSpPr>
        <p:spPr bwMode="auto">
          <a:xfrm>
            <a:off x="5592279" y="1332494"/>
            <a:ext cx="6378960" cy="459599"/>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0" tIns="45715" rIns="91430" bIns="45715" numCol="1" spcCol="0" rtlCol="0" fromWordArt="0" anchor="t" anchorCtr="0" forceAA="0" compatLnSpc="1">
            <a:prstTxWarp prst="textNoShape">
              <a:avLst/>
            </a:prstTxWarp>
            <a:noAutofit/>
          </a:bodyPr>
          <a:lstStyle/>
          <a:p>
            <a:pPr defTabSz="932133" fontAlgn="base">
              <a:lnSpc>
                <a:spcPct val="115000"/>
              </a:lnSpc>
              <a:spcBef>
                <a:spcPct val="0"/>
              </a:spcBef>
              <a:spcAft>
                <a:spcPts val="200"/>
              </a:spcAft>
            </a:pPr>
            <a:r>
              <a:rPr lang="en-US" sz="2200" dirty="0" smtClean="0">
                <a:ln>
                  <a:solidFill>
                    <a:srgbClr val="FFFFFF">
                      <a:alpha val="0"/>
                    </a:srgbClr>
                  </a:solidFill>
                </a:ln>
                <a:solidFill>
                  <a:srgbClr val="FFFFFF"/>
                </a:solidFill>
              </a:rPr>
              <a:t>Power View</a:t>
            </a:r>
            <a:endParaRPr lang="en-US" sz="2200" dirty="0">
              <a:ln>
                <a:solidFill>
                  <a:srgbClr val="FFFFFF">
                    <a:alpha val="0"/>
                  </a:srgbClr>
                </a:solidFill>
              </a:ln>
              <a:solidFill>
                <a:srgbClr val="FFFFFF"/>
              </a:solidFill>
            </a:endParaRPr>
          </a:p>
        </p:txBody>
      </p:sp>
      <p:sp>
        <p:nvSpPr>
          <p:cNvPr id="20" name="Rectangle 19"/>
          <p:cNvSpPr/>
          <p:nvPr/>
        </p:nvSpPr>
        <p:spPr bwMode="auto">
          <a:xfrm>
            <a:off x="364784" y="1182379"/>
            <a:ext cx="5159802" cy="3620733"/>
          </a:xfrm>
          <a:prstGeom prst="rect">
            <a:avLst/>
          </a:prstGeom>
          <a:solidFill>
            <a:schemeClr val="bg1">
              <a:alpha val="72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21" name="Picture 20"/>
          <p:cNvPicPr>
            <a:picLocks noChangeAspect="1"/>
          </p:cNvPicPr>
          <p:nvPr/>
        </p:nvPicPr>
        <p:blipFill>
          <a:blip r:embed="rId4"/>
          <a:stretch>
            <a:fillRect/>
          </a:stretch>
        </p:blipFill>
        <p:spPr>
          <a:xfrm>
            <a:off x="5693119" y="1892726"/>
            <a:ext cx="6210427" cy="4504200"/>
          </a:xfrm>
          <a:prstGeom prst="rect">
            <a:avLst/>
          </a:prstGeom>
        </p:spPr>
      </p:pic>
    </p:spTree>
    <p:extLst>
      <p:ext uri="{BB962C8B-B14F-4D97-AF65-F5344CB8AC3E}">
        <p14:creationId xmlns:p14="http://schemas.microsoft.com/office/powerpoint/2010/main" val="330366420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Server/ Online Reporting and BI</a:t>
            </a:r>
            <a:endParaRPr lang="en-US" dirty="0"/>
          </a:p>
        </p:txBody>
      </p:sp>
      <p:sp>
        <p:nvSpPr>
          <p:cNvPr id="3" name="Text Placeholder 2"/>
          <p:cNvSpPr>
            <a:spLocks noGrp="1"/>
          </p:cNvSpPr>
          <p:nvPr>
            <p:ph type="body" sz="quarter" idx="14"/>
          </p:nvPr>
        </p:nvSpPr>
        <p:spPr>
          <a:xfrm>
            <a:off x="273050" y="5153446"/>
            <a:ext cx="6019799" cy="1554478"/>
          </a:xfrm>
        </p:spPr>
        <p:txBody>
          <a:bodyPr/>
          <a:lstStyle/>
          <a:p>
            <a:r>
              <a:rPr lang="en-US" dirty="0" smtClean="0"/>
              <a:t>Raphael Ax, PFE @ Microsoft</a:t>
            </a:r>
            <a:endParaRPr lang="en-US" dirty="0"/>
          </a:p>
        </p:txBody>
      </p:sp>
      <p:sp>
        <p:nvSpPr>
          <p:cNvPr id="4" name="Text Placeholder 2"/>
          <p:cNvSpPr txBox="1">
            <a:spLocks/>
          </p:cNvSpPr>
          <p:nvPr/>
        </p:nvSpPr>
        <p:spPr bwMode="ltGray">
          <a:xfrm>
            <a:off x="274638" y="4577382"/>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OFC-B339</a:t>
            </a:r>
            <a:endParaRPr lang="en-US" dirty="0"/>
          </a:p>
        </p:txBody>
      </p:sp>
    </p:spTree>
    <p:extLst>
      <p:ext uri="{BB962C8B-B14F-4D97-AF65-F5344CB8AC3E}">
        <p14:creationId xmlns:p14="http://schemas.microsoft.com/office/powerpoint/2010/main" val="65576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PowerView</a:t>
            </a:r>
            <a:r>
              <a:rPr lang="de-DE" dirty="0" smtClean="0"/>
              <a:t> in Excel</a:t>
            </a:r>
            <a:endParaRPr lang="de-DE" dirty="0"/>
          </a:p>
        </p:txBody>
      </p:sp>
      <p:sp>
        <p:nvSpPr>
          <p:cNvPr id="3" name="Textplatzhalter 2"/>
          <p:cNvSpPr>
            <a:spLocks noGrp="1"/>
          </p:cNvSpPr>
          <p:nvPr>
            <p:ph type="body" sz="quarter" idx="12"/>
          </p:nvPr>
        </p:nvSpPr>
        <p:spPr/>
        <p:txBody>
          <a:bodyPr/>
          <a:lstStyle/>
          <a:p>
            <a:r>
              <a:rPr lang="de-DE" dirty="0" smtClean="0"/>
              <a:t>Raphael Ax</a:t>
            </a:r>
          </a:p>
          <a:p>
            <a:r>
              <a:rPr lang="de-DE" dirty="0" smtClean="0"/>
              <a:t>Microsoft</a:t>
            </a:r>
            <a:endParaRPr lang="de-DE" dirty="0"/>
          </a:p>
        </p:txBody>
      </p:sp>
    </p:spTree>
    <p:extLst>
      <p:ext uri="{BB962C8B-B14F-4D97-AF65-F5344CB8AC3E}">
        <p14:creationId xmlns:p14="http://schemas.microsoft.com/office/powerpoint/2010/main" val="1397842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PowerView</a:t>
            </a:r>
            <a:r>
              <a:rPr lang="de-DE" dirty="0" smtClean="0"/>
              <a:t> in SharePoint</a:t>
            </a:r>
            <a:endParaRPr lang="de-DE" dirty="0"/>
          </a:p>
        </p:txBody>
      </p:sp>
      <p:sp>
        <p:nvSpPr>
          <p:cNvPr id="3" name="Textplatzhalter 2"/>
          <p:cNvSpPr>
            <a:spLocks noGrp="1"/>
          </p:cNvSpPr>
          <p:nvPr>
            <p:ph type="body" sz="quarter" idx="12"/>
          </p:nvPr>
        </p:nvSpPr>
        <p:spPr/>
        <p:txBody>
          <a:bodyPr/>
          <a:lstStyle/>
          <a:p>
            <a:r>
              <a:rPr lang="de-DE" dirty="0" smtClean="0"/>
              <a:t>Raphael Ax</a:t>
            </a:r>
          </a:p>
          <a:p>
            <a:r>
              <a:rPr lang="de-DE" dirty="0" smtClean="0"/>
              <a:t>Microsoft</a:t>
            </a:r>
            <a:endParaRPr lang="de-DE" dirty="0"/>
          </a:p>
        </p:txBody>
      </p:sp>
    </p:spTree>
    <p:extLst>
      <p:ext uri="{BB962C8B-B14F-4D97-AF65-F5344CB8AC3E}">
        <p14:creationId xmlns:p14="http://schemas.microsoft.com/office/powerpoint/2010/main" val="2722400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Project Online </a:t>
            </a:r>
            <a:r>
              <a:rPr lang="de-DE" dirty="0" err="1" smtClean="0"/>
              <a:t>with</a:t>
            </a:r>
            <a:r>
              <a:rPr lang="de-DE" dirty="0" smtClean="0"/>
              <a:t> SSRS/ SSIS</a:t>
            </a:r>
            <a:endParaRPr lang="de-DE" dirty="0"/>
          </a:p>
        </p:txBody>
      </p:sp>
      <p:pic>
        <p:nvPicPr>
          <p:cNvPr id="25" name="Grafik 24"/>
          <p:cNvPicPr>
            <a:picLocks noChangeAspect="1"/>
          </p:cNvPicPr>
          <p:nvPr/>
        </p:nvPicPr>
        <p:blipFill>
          <a:blip r:embed="rId2"/>
          <a:stretch>
            <a:fillRect/>
          </a:stretch>
        </p:blipFill>
        <p:spPr>
          <a:xfrm>
            <a:off x="1681733" y="1625054"/>
            <a:ext cx="8487334" cy="5233467"/>
          </a:xfrm>
          <a:prstGeom prst="rect">
            <a:avLst/>
          </a:prstGeom>
        </p:spPr>
      </p:pic>
    </p:spTree>
    <p:extLst>
      <p:ext uri="{BB962C8B-B14F-4D97-AF65-F5344CB8AC3E}">
        <p14:creationId xmlns:p14="http://schemas.microsoft.com/office/powerpoint/2010/main" val="144513070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48" name="Straight Connector 47"/>
          <p:cNvCxnSpPr/>
          <p:nvPr/>
        </p:nvCxnSpPr>
        <p:spPr>
          <a:xfrm flipH="1" flipV="1">
            <a:off x="2498808" y="2931211"/>
            <a:ext cx="6290452" cy="1259217"/>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052736" y="1376517"/>
            <a:ext cx="404503" cy="2613310"/>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498808" y="1151799"/>
            <a:ext cx="5427602" cy="1462522"/>
          </a:xfrm>
          <a:prstGeom prst="line">
            <a:avLst/>
          </a:prstGeom>
          <a:ln w="38100">
            <a:solidFill>
              <a:schemeClr val="accent2">
                <a:lumMod val="50000"/>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4" name="Freeform 13"/>
          <p:cNvSpPr>
            <a:spLocks/>
          </p:cNvSpPr>
          <p:nvPr/>
        </p:nvSpPr>
        <p:spPr bwMode="auto">
          <a:xfrm>
            <a:off x="8980045" y="4114912"/>
            <a:ext cx="852030" cy="455438"/>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43" name="Freeform 13"/>
          <p:cNvSpPr>
            <a:spLocks/>
          </p:cNvSpPr>
          <p:nvPr/>
        </p:nvSpPr>
        <p:spPr bwMode="auto">
          <a:xfrm flipH="1">
            <a:off x="8072274" y="641941"/>
            <a:ext cx="1202830" cy="642952"/>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39" name="Freeform 13"/>
          <p:cNvSpPr>
            <a:spLocks/>
          </p:cNvSpPr>
          <p:nvPr/>
        </p:nvSpPr>
        <p:spPr bwMode="auto">
          <a:xfrm>
            <a:off x="675862" y="2226819"/>
            <a:ext cx="1726371" cy="922801"/>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accent2">
              <a:lumMod val="75000"/>
              <a:alpha val="50000"/>
            </a:schemeClr>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pic>
        <p:nvPicPr>
          <p:cNvPr id="15" name="Picture 14"/>
          <p:cNvPicPr>
            <a:picLocks noChangeAspect="1"/>
          </p:cNvPicPr>
          <p:nvPr/>
        </p:nvPicPr>
        <p:blipFill>
          <a:blip r:embed="rId2"/>
          <a:stretch>
            <a:fillRect/>
          </a:stretch>
        </p:blipFill>
        <p:spPr>
          <a:xfrm>
            <a:off x="9595347" y="659843"/>
            <a:ext cx="1365835" cy="1476578"/>
          </a:xfrm>
          <a:prstGeom prst="rect">
            <a:avLst/>
          </a:prstGeom>
        </p:spPr>
      </p:pic>
      <p:pic>
        <p:nvPicPr>
          <p:cNvPr id="16" name="Picture 15"/>
          <p:cNvPicPr>
            <a:picLocks noChangeAspect="1"/>
          </p:cNvPicPr>
          <p:nvPr/>
        </p:nvPicPr>
        <p:blipFill>
          <a:blip r:embed="rId3"/>
          <a:stretch>
            <a:fillRect/>
          </a:stretch>
        </p:blipFill>
        <p:spPr>
          <a:xfrm>
            <a:off x="467809" y="1151798"/>
            <a:ext cx="876569" cy="900260"/>
          </a:xfrm>
          <a:prstGeom prst="rect">
            <a:avLst/>
          </a:prstGeom>
        </p:spPr>
      </p:pic>
      <p:pic>
        <p:nvPicPr>
          <p:cNvPr id="17" name="Picture 16"/>
          <p:cNvPicPr>
            <a:picLocks noChangeAspect="1"/>
          </p:cNvPicPr>
          <p:nvPr/>
        </p:nvPicPr>
        <p:blipFill>
          <a:blip r:embed="rId4"/>
          <a:stretch>
            <a:fillRect/>
          </a:stretch>
        </p:blipFill>
        <p:spPr>
          <a:xfrm>
            <a:off x="478131" y="3313846"/>
            <a:ext cx="1565514" cy="1628981"/>
          </a:xfrm>
          <a:prstGeom prst="rect">
            <a:avLst/>
          </a:prstGeom>
        </p:spPr>
      </p:pic>
      <p:pic>
        <p:nvPicPr>
          <p:cNvPr id="18" name="Picture 17"/>
          <p:cNvPicPr>
            <a:picLocks noChangeAspect="1"/>
          </p:cNvPicPr>
          <p:nvPr/>
        </p:nvPicPr>
        <p:blipFill>
          <a:blip r:embed="rId5"/>
          <a:stretch>
            <a:fillRect/>
          </a:stretch>
        </p:blipFill>
        <p:spPr>
          <a:xfrm>
            <a:off x="2353326" y="482564"/>
            <a:ext cx="1394517" cy="1492722"/>
          </a:xfrm>
          <a:prstGeom prst="rect">
            <a:avLst/>
          </a:prstGeom>
        </p:spPr>
      </p:pic>
      <p:pic>
        <p:nvPicPr>
          <p:cNvPr id="19" name="Picture 18"/>
          <p:cNvPicPr>
            <a:picLocks noChangeAspect="1"/>
          </p:cNvPicPr>
          <p:nvPr/>
        </p:nvPicPr>
        <p:blipFill>
          <a:blip r:embed="rId6"/>
          <a:stretch>
            <a:fillRect/>
          </a:stretch>
        </p:blipFill>
        <p:spPr>
          <a:xfrm>
            <a:off x="10474803" y="3248892"/>
            <a:ext cx="1552355" cy="1661676"/>
          </a:xfrm>
          <a:prstGeom prst="rect">
            <a:avLst/>
          </a:prstGeom>
        </p:spPr>
      </p:pic>
      <p:grpSp>
        <p:nvGrpSpPr>
          <p:cNvPr id="34" name="Group 33"/>
          <p:cNvGrpSpPr/>
          <p:nvPr/>
        </p:nvGrpSpPr>
        <p:grpSpPr>
          <a:xfrm>
            <a:off x="3299479" y="1030394"/>
            <a:ext cx="5837519" cy="3120341"/>
            <a:chOff x="2536609" y="1772242"/>
            <a:chExt cx="5723577" cy="3059436"/>
          </a:xfrm>
        </p:grpSpPr>
        <p:sp>
          <p:nvSpPr>
            <p:cNvPr id="32" name="Freeform 13"/>
            <p:cNvSpPr>
              <a:spLocks/>
            </p:cNvSpPr>
            <p:nvPr/>
          </p:nvSpPr>
          <p:spPr bwMode="auto">
            <a:xfrm>
              <a:off x="2536609" y="1772242"/>
              <a:ext cx="5723577" cy="3059436"/>
            </a:xfrm>
            <a:custGeom>
              <a:avLst/>
              <a:gdLst>
                <a:gd name="T0" fmla="*/ 1736 w 2210"/>
                <a:gd name="T1" fmla="*/ 1180 h 1180"/>
                <a:gd name="T2" fmla="*/ 313 w 2210"/>
                <a:gd name="T3" fmla="*/ 1180 h 1180"/>
                <a:gd name="T4" fmla="*/ 14 w 2210"/>
                <a:gd name="T5" fmla="*/ 943 h 1180"/>
                <a:gd name="T6" fmla="*/ 212 w 2210"/>
                <a:gd name="T7" fmla="*/ 658 h 1180"/>
                <a:gd name="T8" fmla="*/ 500 w 2210"/>
                <a:gd name="T9" fmla="*/ 388 h 1180"/>
                <a:gd name="T10" fmla="*/ 1048 w 2210"/>
                <a:gd name="T11" fmla="*/ 0 h 1180"/>
                <a:gd name="T12" fmla="*/ 1514 w 2210"/>
                <a:gd name="T13" fmla="*/ 294 h 1180"/>
                <a:gd name="T14" fmla="*/ 1736 w 2210"/>
                <a:gd name="T15" fmla="*/ 235 h 1180"/>
                <a:gd name="T16" fmla="*/ 2210 w 2210"/>
                <a:gd name="T17" fmla="*/ 710 h 1180"/>
                <a:gd name="T18" fmla="*/ 1736 w 2210"/>
                <a:gd name="T19" fmla="*/ 118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10" h="1180">
                  <a:moveTo>
                    <a:pt x="1736" y="1180"/>
                  </a:moveTo>
                  <a:cubicBezTo>
                    <a:pt x="313" y="1180"/>
                    <a:pt x="313" y="1180"/>
                    <a:pt x="313" y="1180"/>
                  </a:cubicBezTo>
                  <a:cubicBezTo>
                    <a:pt x="183" y="1180"/>
                    <a:pt x="13" y="1105"/>
                    <a:pt x="14" y="943"/>
                  </a:cubicBezTo>
                  <a:cubicBezTo>
                    <a:pt x="0" y="785"/>
                    <a:pt x="107" y="683"/>
                    <a:pt x="212" y="658"/>
                  </a:cubicBezTo>
                  <a:cubicBezTo>
                    <a:pt x="226" y="497"/>
                    <a:pt x="334" y="391"/>
                    <a:pt x="500" y="388"/>
                  </a:cubicBezTo>
                  <a:cubicBezTo>
                    <a:pt x="513" y="119"/>
                    <a:pt x="775" y="0"/>
                    <a:pt x="1048" y="0"/>
                  </a:cubicBezTo>
                  <a:cubicBezTo>
                    <a:pt x="1249" y="0"/>
                    <a:pt x="1430" y="117"/>
                    <a:pt x="1514" y="294"/>
                  </a:cubicBezTo>
                  <a:cubicBezTo>
                    <a:pt x="1581" y="256"/>
                    <a:pt x="1656" y="235"/>
                    <a:pt x="1736" y="235"/>
                  </a:cubicBezTo>
                  <a:cubicBezTo>
                    <a:pt x="1996" y="235"/>
                    <a:pt x="2210" y="449"/>
                    <a:pt x="2210" y="710"/>
                  </a:cubicBezTo>
                  <a:cubicBezTo>
                    <a:pt x="2210" y="966"/>
                    <a:pt x="1996" y="1180"/>
                    <a:pt x="1736" y="1180"/>
                  </a:cubicBezTo>
                  <a:close/>
                </a:path>
              </a:pathLst>
            </a:custGeom>
            <a:solidFill>
              <a:schemeClr val="bg1"/>
            </a:solidFill>
            <a:ln>
              <a:noFill/>
            </a:ln>
          </p:spPr>
          <p:txBody>
            <a:bodyPr vert="horz" wrap="square" lIns="93260" tIns="46630" rIns="93260" bIns="46630" numCol="1" anchor="t" anchorCtr="0" compatLnSpc="1">
              <a:prstTxWarp prst="textNoShape">
                <a:avLst/>
              </a:prstTxWarp>
            </a:bodyPr>
            <a:lstStyle/>
            <a:p>
              <a:pPr defTabSz="932597"/>
              <a:endParaRPr lang="en-US" sz="1836">
                <a:solidFill>
                  <a:srgbClr val="EB3C00"/>
                </a:solidFill>
              </a:endParaRPr>
            </a:p>
          </p:txBody>
        </p:sp>
        <p:sp>
          <p:nvSpPr>
            <p:cNvPr id="25" name="Freeform 5"/>
            <p:cNvSpPr>
              <a:spLocks noEditPoints="1"/>
            </p:cNvSpPr>
            <p:nvPr/>
          </p:nvSpPr>
          <p:spPr bwMode="auto">
            <a:xfrm>
              <a:off x="3795830" y="3019183"/>
              <a:ext cx="3509939" cy="777218"/>
            </a:xfrm>
            <a:custGeom>
              <a:avLst/>
              <a:gdLst>
                <a:gd name="T0" fmla="*/ 200 w 1905"/>
                <a:gd name="T1" fmla="*/ 10 h 419"/>
                <a:gd name="T2" fmla="*/ 350 w 1905"/>
                <a:gd name="T3" fmla="*/ 39 h 419"/>
                <a:gd name="T4" fmla="*/ 12 w 1905"/>
                <a:gd name="T5" fmla="*/ 341 h 419"/>
                <a:gd name="T6" fmla="*/ 117 w 1905"/>
                <a:gd name="T7" fmla="*/ 352 h 419"/>
                <a:gd name="T8" fmla="*/ 225 w 1905"/>
                <a:gd name="T9" fmla="*/ 68 h 419"/>
                <a:gd name="T10" fmla="*/ 77 w 1905"/>
                <a:gd name="T11" fmla="*/ 304 h 419"/>
                <a:gd name="T12" fmla="*/ 939 w 1905"/>
                <a:gd name="T13" fmla="*/ 71 h 419"/>
                <a:gd name="T14" fmla="*/ 860 w 1905"/>
                <a:gd name="T15" fmla="*/ 154 h 419"/>
                <a:gd name="T16" fmla="*/ 794 w 1905"/>
                <a:gd name="T17" fmla="*/ 108 h 419"/>
                <a:gd name="T18" fmla="*/ 838 w 1905"/>
                <a:gd name="T19" fmla="*/ 69 h 419"/>
                <a:gd name="T20" fmla="*/ 760 w 1905"/>
                <a:gd name="T21" fmla="*/ 156 h 419"/>
                <a:gd name="T22" fmla="*/ 758 w 1905"/>
                <a:gd name="T23" fmla="*/ 181 h 419"/>
                <a:gd name="T24" fmla="*/ 791 w 1905"/>
                <a:gd name="T25" fmla="*/ 333 h 419"/>
                <a:gd name="T26" fmla="*/ 860 w 1905"/>
                <a:gd name="T27" fmla="*/ 333 h 419"/>
                <a:gd name="T28" fmla="*/ 892 w 1905"/>
                <a:gd name="T29" fmla="*/ 181 h 419"/>
                <a:gd name="T30" fmla="*/ 892 w 1905"/>
                <a:gd name="T31" fmla="*/ 156 h 419"/>
                <a:gd name="T32" fmla="*/ 938 w 1905"/>
                <a:gd name="T33" fmla="*/ 95 h 419"/>
                <a:gd name="T34" fmla="*/ 681 w 1905"/>
                <a:gd name="T35" fmla="*/ 115 h 419"/>
                <a:gd name="T36" fmla="*/ 544 w 1905"/>
                <a:gd name="T37" fmla="*/ 91 h 419"/>
                <a:gd name="T38" fmla="*/ 477 w 1905"/>
                <a:gd name="T39" fmla="*/ 234 h 419"/>
                <a:gd name="T40" fmla="*/ 609 w 1905"/>
                <a:gd name="T41" fmla="*/ 339 h 419"/>
                <a:gd name="T42" fmla="*/ 713 w 1905"/>
                <a:gd name="T43" fmla="*/ 215 h 419"/>
                <a:gd name="T44" fmla="*/ 588 w 1905"/>
                <a:gd name="T45" fmla="*/ 107 h 419"/>
                <a:gd name="T46" fmla="*/ 682 w 1905"/>
                <a:gd name="T47" fmla="*/ 216 h 419"/>
                <a:gd name="T48" fmla="*/ 537 w 1905"/>
                <a:gd name="T49" fmla="*/ 292 h 419"/>
                <a:gd name="T50" fmla="*/ 526 w 1905"/>
                <a:gd name="T51" fmla="*/ 142 h 419"/>
                <a:gd name="T52" fmla="*/ 1599 w 1905"/>
                <a:gd name="T53" fmla="*/ 126 h 419"/>
                <a:gd name="T54" fmla="*/ 1667 w 1905"/>
                <a:gd name="T55" fmla="*/ 339 h 419"/>
                <a:gd name="T56" fmla="*/ 1637 w 1905"/>
                <a:gd name="T57" fmla="*/ 183 h 419"/>
                <a:gd name="T58" fmla="*/ 1628 w 1905"/>
                <a:gd name="T59" fmla="*/ 131 h 419"/>
                <a:gd name="T60" fmla="*/ 1634 w 1905"/>
                <a:gd name="T61" fmla="*/ 208 h 419"/>
                <a:gd name="T62" fmla="*/ 1636 w 1905"/>
                <a:gd name="T63" fmla="*/ 310 h 419"/>
                <a:gd name="T64" fmla="*/ 1248 w 1905"/>
                <a:gd name="T65" fmla="*/ 314 h 419"/>
                <a:gd name="T66" fmla="*/ 1327 w 1905"/>
                <a:gd name="T67" fmla="*/ 251 h 419"/>
                <a:gd name="T68" fmla="*/ 1181 w 1905"/>
                <a:gd name="T69" fmla="*/ 200 h 419"/>
                <a:gd name="T70" fmla="*/ 1313 w 1905"/>
                <a:gd name="T71" fmla="*/ 324 h 419"/>
                <a:gd name="T72" fmla="*/ 1203 w 1905"/>
                <a:gd name="T73" fmla="*/ 229 h 419"/>
                <a:gd name="T74" fmla="*/ 1298 w 1905"/>
                <a:gd name="T75" fmla="*/ 227 h 419"/>
                <a:gd name="T76" fmla="*/ 1769 w 1905"/>
                <a:gd name="T77" fmla="*/ 333 h 419"/>
                <a:gd name="T78" fmla="*/ 1879 w 1905"/>
                <a:gd name="T79" fmla="*/ 201 h 419"/>
                <a:gd name="T80" fmla="*/ 1801 w 1905"/>
                <a:gd name="T81" fmla="*/ 113 h 419"/>
                <a:gd name="T82" fmla="*/ 1889 w 1905"/>
                <a:gd name="T83" fmla="*/ 84 h 419"/>
                <a:gd name="T84" fmla="*/ 1769 w 1905"/>
                <a:gd name="T85" fmla="*/ 210 h 419"/>
                <a:gd name="T86" fmla="*/ 1833 w 1905"/>
                <a:gd name="T87" fmla="*/ 313 h 419"/>
                <a:gd name="T88" fmla="*/ 1477 w 1905"/>
                <a:gd name="T89" fmla="*/ 106 h 419"/>
                <a:gd name="T90" fmla="*/ 1427 w 1905"/>
                <a:gd name="T91" fmla="*/ 193 h 419"/>
                <a:gd name="T92" fmla="*/ 1485 w 1905"/>
                <a:gd name="T93" fmla="*/ 224 h 419"/>
                <a:gd name="T94" fmla="*/ 1400 w 1905"/>
                <a:gd name="T95" fmla="*/ 295 h 419"/>
                <a:gd name="T96" fmla="*/ 1494 w 1905"/>
                <a:gd name="T97" fmla="*/ 334 h 419"/>
                <a:gd name="T98" fmla="*/ 1486 w 1905"/>
                <a:gd name="T99" fmla="*/ 204 h 419"/>
                <a:gd name="T100" fmla="*/ 1462 w 1905"/>
                <a:gd name="T101" fmla="*/ 80 h 419"/>
                <a:gd name="T102" fmla="*/ 1413 w 1905"/>
                <a:gd name="T103" fmla="*/ 120 h 419"/>
                <a:gd name="T104" fmla="*/ 1083 w 1905"/>
                <a:gd name="T105" fmla="*/ 182 h 419"/>
                <a:gd name="T106" fmla="*/ 1139 w 1905"/>
                <a:gd name="T107" fmla="*/ 156 h 419"/>
                <a:gd name="T108" fmla="*/ 1120 w 1905"/>
                <a:gd name="T109" fmla="*/ 338 h 419"/>
                <a:gd name="T110" fmla="*/ 987 w 1905"/>
                <a:gd name="T111" fmla="*/ 159 h 419"/>
                <a:gd name="T112" fmla="*/ 958 w 1905"/>
                <a:gd name="T113" fmla="*/ 164 h 419"/>
                <a:gd name="T114" fmla="*/ 987 w 1905"/>
                <a:gd name="T115" fmla="*/ 246 h 419"/>
                <a:gd name="T116" fmla="*/ 954 w 1905"/>
                <a:gd name="T117" fmla="*/ 92 h 419"/>
                <a:gd name="T118" fmla="*/ 2 w 1905"/>
                <a:gd name="T119" fmla="*/ 33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5" h="419">
                  <a:moveTo>
                    <a:pt x="1" y="336"/>
                  </a:moveTo>
                  <a:cubicBezTo>
                    <a:pt x="1" y="336"/>
                    <a:pt x="1" y="336"/>
                    <a:pt x="0" y="336"/>
                  </a:cubicBezTo>
                  <a:cubicBezTo>
                    <a:pt x="0" y="252"/>
                    <a:pt x="0" y="168"/>
                    <a:pt x="0" y="85"/>
                  </a:cubicBezTo>
                  <a:cubicBezTo>
                    <a:pt x="1" y="84"/>
                    <a:pt x="2" y="84"/>
                    <a:pt x="3" y="84"/>
                  </a:cubicBezTo>
                  <a:cubicBezTo>
                    <a:pt x="69" y="59"/>
                    <a:pt x="135" y="34"/>
                    <a:pt x="200" y="10"/>
                  </a:cubicBezTo>
                  <a:cubicBezTo>
                    <a:pt x="208" y="7"/>
                    <a:pt x="216" y="4"/>
                    <a:pt x="224" y="0"/>
                  </a:cubicBezTo>
                  <a:cubicBezTo>
                    <a:pt x="225" y="0"/>
                    <a:pt x="226" y="0"/>
                    <a:pt x="226" y="0"/>
                  </a:cubicBezTo>
                  <a:cubicBezTo>
                    <a:pt x="232" y="3"/>
                    <a:pt x="237" y="4"/>
                    <a:pt x="243" y="6"/>
                  </a:cubicBezTo>
                  <a:cubicBezTo>
                    <a:pt x="278" y="16"/>
                    <a:pt x="313" y="26"/>
                    <a:pt x="347" y="36"/>
                  </a:cubicBezTo>
                  <a:cubicBezTo>
                    <a:pt x="349" y="36"/>
                    <a:pt x="350" y="37"/>
                    <a:pt x="350" y="39"/>
                  </a:cubicBezTo>
                  <a:cubicBezTo>
                    <a:pt x="350" y="153"/>
                    <a:pt x="350" y="268"/>
                    <a:pt x="350" y="382"/>
                  </a:cubicBezTo>
                  <a:cubicBezTo>
                    <a:pt x="350" y="384"/>
                    <a:pt x="349" y="385"/>
                    <a:pt x="348" y="385"/>
                  </a:cubicBezTo>
                  <a:cubicBezTo>
                    <a:pt x="307" y="396"/>
                    <a:pt x="267" y="408"/>
                    <a:pt x="227" y="419"/>
                  </a:cubicBezTo>
                  <a:cubicBezTo>
                    <a:pt x="225" y="419"/>
                    <a:pt x="224" y="419"/>
                    <a:pt x="223" y="419"/>
                  </a:cubicBezTo>
                  <a:cubicBezTo>
                    <a:pt x="153" y="393"/>
                    <a:pt x="83" y="367"/>
                    <a:pt x="12" y="341"/>
                  </a:cubicBezTo>
                  <a:cubicBezTo>
                    <a:pt x="9" y="339"/>
                    <a:pt x="5" y="338"/>
                    <a:pt x="1" y="336"/>
                  </a:cubicBezTo>
                  <a:cubicBezTo>
                    <a:pt x="2" y="336"/>
                    <a:pt x="2" y="336"/>
                    <a:pt x="2" y="336"/>
                  </a:cubicBezTo>
                  <a:cubicBezTo>
                    <a:pt x="7" y="337"/>
                    <a:pt x="11" y="338"/>
                    <a:pt x="16" y="338"/>
                  </a:cubicBezTo>
                  <a:cubicBezTo>
                    <a:pt x="32" y="340"/>
                    <a:pt x="49" y="343"/>
                    <a:pt x="65" y="345"/>
                  </a:cubicBezTo>
                  <a:cubicBezTo>
                    <a:pt x="83" y="347"/>
                    <a:pt x="100" y="350"/>
                    <a:pt x="117" y="352"/>
                  </a:cubicBezTo>
                  <a:cubicBezTo>
                    <a:pt x="134" y="355"/>
                    <a:pt x="152" y="357"/>
                    <a:pt x="169" y="359"/>
                  </a:cubicBezTo>
                  <a:cubicBezTo>
                    <a:pt x="187" y="362"/>
                    <a:pt x="205" y="364"/>
                    <a:pt x="222" y="367"/>
                  </a:cubicBezTo>
                  <a:cubicBezTo>
                    <a:pt x="225" y="367"/>
                    <a:pt x="225" y="366"/>
                    <a:pt x="225" y="364"/>
                  </a:cubicBezTo>
                  <a:cubicBezTo>
                    <a:pt x="225" y="266"/>
                    <a:pt x="225" y="168"/>
                    <a:pt x="225" y="69"/>
                  </a:cubicBezTo>
                  <a:cubicBezTo>
                    <a:pt x="225" y="69"/>
                    <a:pt x="225" y="69"/>
                    <a:pt x="225" y="68"/>
                  </a:cubicBezTo>
                  <a:cubicBezTo>
                    <a:pt x="225" y="67"/>
                    <a:pt x="225" y="66"/>
                    <a:pt x="223" y="67"/>
                  </a:cubicBezTo>
                  <a:cubicBezTo>
                    <a:pt x="218" y="68"/>
                    <a:pt x="212" y="69"/>
                    <a:pt x="207" y="71"/>
                  </a:cubicBezTo>
                  <a:cubicBezTo>
                    <a:pt x="164" y="81"/>
                    <a:pt x="122" y="91"/>
                    <a:pt x="80" y="101"/>
                  </a:cubicBezTo>
                  <a:cubicBezTo>
                    <a:pt x="78" y="102"/>
                    <a:pt x="77" y="102"/>
                    <a:pt x="77" y="104"/>
                  </a:cubicBezTo>
                  <a:cubicBezTo>
                    <a:pt x="77" y="171"/>
                    <a:pt x="77" y="237"/>
                    <a:pt x="77" y="304"/>
                  </a:cubicBezTo>
                  <a:cubicBezTo>
                    <a:pt x="77" y="306"/>
                    <a:pt x="77" y="307"/>
                    <a:pt x="75" y="307"/>
                  </a:cubicBezTo>
                  <a:cubicBezTo>
                    <a:pt x="55" y="315"/>
                    <a:pt x="35" y="323"/>
                    <a:pt x="15" y="330"/>
                  </a:cubicBezTo>
                  <a:cubicBezTo>
                    <a:pt x="11" y="332"/>
                    <a:pt x="6" y="334"/>
                    <a:pt x="2" y="336"/>
                  </a:cubicBezTo>
                  <a:cubicBezTo>
                    <a:pt x="2" y="336"/>
                    <a:pt x="1" y="336"/>
                    <a:pt x="1" y="336"/>
                  </a:cubicBezTo>
                  <a:close/>
                  <a:moveTo>
                    <a:pt x="939" y="71"/>
                  </a:moveTo>
                  <a:cubicBezTo>
                    <a:pt x="939" y="70"/>
                    <a:pt x="938" y="69"/>
                    <a:pt x="936" y="69"/>
                  </a:cubicBezTo>
                  <a:cubicBezTo>
                    <a:pt x="932" y="67"/>
                    <a:pt x="927" y="67"/>
                    <a:pt x="922" y="66"/>
                  </a:cubicBezTo>
                  <a:cubicBezTo>
                    <a:pt x="910" y="66"/>
                    <a:pt x="899" y="67"/>
                    <a:pt x="889" y="73"/>
                  </a:cubicBezTo>
                  <a:cubicBezTo>
                    <a:pt x="870" y="85"/>
                    <a:pt x="861" y="102"/>
                    <a:pt x="861" y="124"/>
                  </a:cubicBezTo>
                  <a:cubicBezTo>
                    <a:pt x="860" y="134"/>
                    <a:pt x="860" y="144"/>
                    <a:pt x="860" y="154"/>
                  </a:cubicBezTo>
                  <a:cubicBezTo>
                    <a:pt x="860" y="156"/>
                    <a:pt x="860" y="156"/>
                    <a:pt x="859" y="156"/>
                  </a:cubicBezTo>
                  <a:cubicBezTo>
                    <a:pt x="837" y="156"/>
                    <a:pt x="815" y="156"/>
                    <a:pt x="793" y="156"/>
                  </a:cubicBezTo>
                  <a:cubicBezTo>
                    <a:pt x="791" y="156"/>
                    <a:pt x="791" y="156"/>
                    <a:pt x="791" y="154"/>
                  </a:cubicBezTo>
                  <a:cubicBezTo>
                    <a:pt x="791" y="146"/>
                    <a:pt x="791" y="137"/>
                    <a:pt x="791" y="128"/>
                  </a:cubicBezTo>
                  <a:cubicBezTo>
                    <a:pt x="791" y="121"/>
                    <a:pt x="791" y="114"/>
                    <a:pt x="794" y="108"/>
                  </a:cubicBezTo>
                  <a:cubicBezTo>
                    <a:pt x="797" y="99"/>
                    <a:pt x="803" y="94"/>
                    <a:pt x="812" y="92"/>
                  </a:cubicBezTo>
                  <a:cubicBezTo>
                    <a:pt x="821" y="90"/>
                    <a:pt x="830" y="91"/>
                    <a:pt x="838" y="94"/>
                  </a:cubicBezTo>
                  <a:cubicBezTo>
                    <a:pt x="838" y="95"/>
                    <a:pt x="839" y="95"/>
                    <a:pt x="840" y="95"/>
                  </a:cubicBezTo>
                  <a:cubicBezTo>
                    <a:pt x="840" y="87"/>
                    <a:pt x="840" y="79"/>
                    <a:pt x="840" y="71"/>
                  </a:cubicBezTo>
                  <a:cubicBezTo>
                    <a:pt x="840" y="70"/>
                    <a:pt x="839" y="69"/>
                    <a:pt x="838" y="69"/>
                  </a:cubicBezTo>
                  <a:cubicBezTo>
                    <a:pt x="833" y="67"/>
                    <a:pt x="828" y="67"/>
                    <a:pt x="823" y="66"/>
                  </a:cubicBezTo>
                  <a:cubicBezTo>
                    <a:pt x="812" y="66"/>
                    <a:pt x="802" y="67"/>
                    <a:pt x="792" y="72"/>
                  </a:cubicBezTo>
                  <a:cubicBezTo>
                    <a:pt x="772" y="83"/>
                    <a:pt x="763" y="101"/>
                    <a:pt x="762" y="123"/>
                  </a:cubicBezTo>
                  <a:cubicBezTo>
                    <a:pt x="762" y="133"/>
                    <a:pt x="762" y="144"/>
                    <a:pt x="762" y="154"/>
                  </a:cubicBezTo>
                  <a:cubicBezTo>
                    <a:pt x="762" y="156"/>
                    <a:pt x="762" y="156"/>
                    <a:pt x="760" y="156"/>
                  </a:cubicBezTo>
                  <a:cubicBezTo>
                    <a:pt x="751" y="156"/>
                    <a:pt x="742" y="156"/>
                    <a:pt x="733" y="156"/>
                  </a:cubicBezTo>
                  <a:cubicBezTo>
                    <a:pt x="732" y="156"/>
                    <a:pt x="731" y="157"/>
                    <a:pt x="731" y="158"/>
                  </a:cubicBezTo>
                  <a:cubicBezTo>
                    <a:pt x="731" y="165"/>
                    <a:pt x="731" y="172"/>
                    <a:pt x="731" y="179"/>
                  </a:cubicBezTo>
                  <a:cubicBezTo>
                    <a:pt x="731" y="180"/>
                    <a:pt x="732" y="181"/>
                    <a:pt x="733" y="181"/>
                  </a:cubicBezTo>
                  <a:cubicBezTo>
                    <a:pt x="742" y="181"/>
                    <a:pt x="750" y="181"/>
                    <a:pt x="758" y="181"/>
                  </a:cubicBezTo>
                  <a:cubicBezTo>
                    <a:pt x="762" y="181"/>
                    <a:pt x="762" y="181"/>
                    <a:pt x="762" y="185"/>
                  </a:cubicBezTo>
                  <a:cubicBezTo>
                    <a:pt x="762" y="234"/>
                    <a:pt x="762" y="284"/>
                    <a:pt x="762" y="333"/>
                  </a:cubicBezTo>
                  <a:cubicBezTo>
                    <a:pt x="762" y="335"/>
                    <a:pt x="762" y="336"/>
                    <a:pt x="764" y="336"/>
                  </a:cubicBezTo>
                  <a:cubicBezTo>
                    <a:pt x="772" y="335"/>
                    <a:pt x="780" y="335"/>
                    <a:pt x="788" y="336"/>
                  </a:cubicBezTo>
                  <a:cubicBezTo>
                    <a:pt x="790" y="336"/>
                    <a:pt x="791" y="335"/>
                    <a:pt x="791" y="333"/>
                  </a:cubicBezTo>
                  <a:cubicBezTo>
                    <a:pt x="791" y="283"/>
                    <a:pt x="791" y="233"/>
                    <a:pt x="791" y="183"/>
                  </a:cubicBezTo>
                  <a:cubicBezTo>
                    <a:pt x="791" y="181"/>
                    <a:pt x="791" y="181"/>
                    <a:pt x="793" y="181"/>
                  </a:cubicBezTo>
                  <a:cubicBezTo>
                    <a:pt x="815" y="181"/>
                    <a:pt x="836" y="181"/>
                    <a:pt x="858" y="181"/>
                  </a:cubicBezTo>
                  <a:cubicBezTo>
                    <a:pt x="860" y="181"/>
                    <a:pt x="860" y="181"/>
                    <a:pt x="860" y="184"/>
                  </a:cubicBezTo>
                  <a:cubicBezTo>
                    <a:pt x="860" y="233"/>
                    <a:pt x="860" y="283"/>
                    <a:pt x="860" y="333"/>
                  </a:cubicBezTo>
                  <a:cubicBezTo>
                    <a:pt x="860" y="335"/>
                    <a:pt x="861" y="336"/>
                    <a:pt x="863" y="336"/>
                  </a:cubicBezTo>
                  <a:cubicBezTo>
                    <a:pt x="871" y="335"/>
                    <a:pt x="878" y="336"/>
                    <a:pt x="886" y="336"/>
                  </a:cubicBezTo>
                  <a:cubicBezTo>
                    <a:pt x="889" y="336"/>
                    <a:pt x="889" y="336"/>
                    <a:pt x="889" y="332"/>
                  </a:cubicBezTo>
                  <a:cubicBezTo>
                    <a:pt x="889" y="283"/>
                    <a:pt x="889" y="233"/>
                    <a:pt x="889" y="183"/>
                  </a:cubicBezTo>
                  <a:cubicBezTo>
                    <a:pt x="889" y="181"/>
                    <a:pt x="890" y="181"/>
                    <a:pt x="892" y="181"/>
                  </a:cubicBezTo>
                  <a:cubicBezTo>
                    <a:pt x="904" y="181"/>
                    <a:pt x="917" y="181"/>
                    <a:pt x="929" y="181"/>
                  </a:cubicBezTo>
                  <a:cubicBezTo>
                    <a:pt x="931" y="181"/>
                    <a:pt x="931" y="180"/>
                    <a:pt x="931" y="179"/>
                  </a:cubicBezTo>
                  <a:cubicBezTo>
                    <a:pt x="931" y="172"/>
                    <a:pt x="931" y="165"/>
                    <a:pt x="931" y="159"/>
                  </a:cubicBezTo>
                  <a:cubicBezTo>
                    <a:pt x="931" y="157"/>
                    <a:pt x="931" y="156"/>
                    <a:pt x="929" y="156"/>
                  </a:cubicBezTo>
                  <a:cubicBezTo>
                    <a:pt x="916" y="156"/>
                    <a:pt x="904" y="156"/>
                    <a:pt x="892" y="156"/>
                  </a:cubicBezTo>
                  <a:cubicBezTo>
                    <a:pt x="890" y="156"/>
                    <a:pt x="889" y="156"/>
                    <a:pt x="889" y="154"/>
                  </a:cubicBezTo>
                  <a:cubicBezTo>
                    <a:pt x="889" y="146"/>
                    <a:pt x="889" y="138"/>
                    <a:pt x="889" y="129"/>
                  </a:cubicBezTo>
                  <a:cubicBezTo>
                    <a:pt x="889" y="124"/>
                    <a:pt x="890" y="119"/>
                    <a:pt x="891" y="114"/>
                  </a:cubicBezTo>
                  <a:cubicBezTo>
                    <a:pt x="894" y="98"/>
                    <a:pt x="905" y="89"/>
                    <a:pt x="922" y="91"/>
                  </a:cubicBezTo>
                  <a:cubicBezTo>
                    <a:pt x="928" y="91"/>
                    <a:pt x="933" y="93"/>
                    <a:pt x="938" y="95"/>
                  </a:cubicBezTo>
                  <a:cubicBezTo>
                    <a:pt x="938" y="87"/>
                    <a:pt x="938" y="79"/>
                    <a:pt x="939" y="71"/>
                  </a:cubicBezTo>
                  <a:close/>
                  <a:moveTo>
                    <a:pt x="712" y="194"/>
                  </a:moveTo>
                  <a:cubicBezTo>
                    <a:pt x="712" y="188"/>
                    <a:pt x="711" y="182"/>
                    <a:pt x="710" y="177"/>
                  </a:cubicBezTo>
                  <a:cubicBezTo>
                    <a:pt x="709" y="169"/>
                    <a:pt x="706" y="160"/>
                    <a:pt x="703" y="152"/>
                  </a:cubicBezTo>
                  <a:cubicBezTo>
                    <a:pt x="698" y="139"/>
                    <a:pt x="691" y="126"/>
                    <a:pt x="681" y="115"/>
                  </a:cubicBezTo>
                  <a:cubicBezTo>
                    <a:pt x="673" y="107"/>
                    <a:pt x="665" y="101"/>
                    <a:pt x="655" y="95"/>
                  </a:cubicBezTo>
                  <a:cubicBezTo>
                    <a:pt x="638" y="85"/>
                    <a:pt x="620" y="81"/>
                    <a:pt x="601" y="80"/>
                  </a:cubicBezTo>
                  <a:cubicBezTo>
                    <a:pt x="596" y="80"/>
                    <a:pt x="591" y="80"/>
                    <a:pt x="587" y="81"/>
                  </a:cubicBezTo>
                  <a:cubicBezTo>
                    <a:pt x="581" y="81"/>
                    <a:pt x="575" y="82"/>
                    <a:pt x="569" y="83"/>
                  </a:cubicBezTo>
                  <a:cubicBezTo>
                    <a:pt x="561" y="85"/>
                    <a:pt x="552" y="87"/>
                    <a:pt x="544" y="91"/>
                  </a:cubicBezTo>
                  <a:cubicBezTo>
                    <a:pt x="533" y="96"/>
                    <a:pt x="523" y="102"/>
                    <a:pt x="514" y="111"/>
                  </a:cubicBezTo>
                  <a:cubicBezTo>
                    <a:pt x="509" y="114"/>
                    <a:pt x="506" y="119"/>
                    <a:pt x="503" y="123"/>
                  </a:cubicBezTo>
                  <a:cubicBezTo>
                    <a:pt x="492" y="137"/>
                    <a:pt x="485" y="153"/>
                    <a:pt x="480" y="170"/>
                  </a:cubicBezTo>
                  <a:cubicBezTo>
                    <a:pt x="477" y="181"/>
                    <a:pt x="476" y="193"/>
                    <a:pt x="475" y="204"/>
                  </a:cubicBezTo>
                  <a:cubicBezTo>
                    <a:pt x="475" y="214"/>
                    <a:pt x="475" y="224"/>
                    <a:pt x="477" y="234"/>
                  </a:cubicBezTo>
                  <a:cubicBezTo>
                    <a:pt x="478" y="248"/>
                    <a:pt x="482" y="260"/>
                    <a:pt x="487" y="273"/>
                  </a:cubicBezTo>
                  <a:cubicBezTo>
                    <a:pt x="494" y="289"/>
                    <a:pt x="504" y="302"/>
                    <a:pt x="517" y="313"/>
                  </a:cubicBezTo>
                  <a:cubicBezTo>
                    <a:pt x="525" y="321"/>
                    <a:pt x="534" y="326"/>
                    <a:pt x="544" y="331"/>
                  </a:cubicBezTo>
                  <a:cubicBezTo>
                    <a:pt x="557" y="336"/>
                    <a:pt x="571" y="339"/>
                    <a:pt x="585" y="340"/>
                  </a:cubicBezTo>
                  <a:cubicBezTo>
                    <a:pt x="593" y="340"/>
                    <a:pt x="601" y="340"/>
                    <a:pt x="609" y="339"/>
                  </a:cubicBezTo>
                  <a:cubicBezTo>
                    <a:pt x="616" y="338"/>
                    <a:pt x="624" y="337"/>
                    <a:pt x="631" y="335"/>
                  </a:cubicBezTo>
                  <a:cubicBezTo>
                    <a:pt x="653" y="328"/>
                    <a:pt x="670" y="317"/>
                    <a:pt x="684" y="299"/>
                  </a:cubicBezTo>
                  <a:cubicBezTo>
                    <a:pt x="693" y="289"/>
                    <a:pt x="699" y="276"/>
                    <a:pt x="704" y="263"/>
                  </a:cubicBezTo>
                  <a:cubicBezTo>
                    <a:pt x="707" y="255"/>
                    <a:pt x="709" y="246"/>
                    <a:pt x="710" y="237"/>
                  </a:cubicBezTo>
                  <a:cubicBezTo>
                    <a:pt x="712" y="230"/>
                    <a:pt x="712" y="222"/>
                    <a:pt x="713" y="215"/>
                  </a:cubicBezTo>
                  <a:cubicBezTo>
                    <a:pt x="713" y="210"/>
                    <a:pt x="713" y="205"/>
                    <a:pt x="713" y="200"/>
                  </a:cubicBezTo>
                  <a:cubicBezTo>
                    <a:pt x="713" y="198"/>
                    <a:pt x="712" y="196"/>
                    <a:pt x="712" y="194"/>
                  </a:cubicBezTo>
                  <a:close/>
                  <a:moveTo>
                    <a:pt x="526" y="142"/>
                  </a:moveTo>
                  <a:cubicBezTo>
                    <a:pt x="533" y="132"/>
                    <a:pt x="542" y="124"/>
                    <a:pt x="552" y="118"/>
                  </a:cubicBezTo>
                  <a:cubicBezTo>
                    <a:pt x="563" y="112"/>
                    <a:pt x="575" y="108"/>
                    <a:pt x="588" y="107"/>
                  </a:cubicBezTo>
                  <a:cubicBezTo>
                    <a:pt x="600" y="106"/>
                    <a:pt x="612" y="107"/>
                    <a:pt x="624" y="111"/>
                  </a:cubicBezTo>
                  <a:cubicBezTo>
                    <a:pt x="634" y="114"/>
                    <a:pt x="642" y="119"/>
                    <a:pt x="650" y="125"/>
                  </a:cubicBezTo>
                  <a:cubicBezTo>
                    <a:pt x="659" y="133"/>
                    <a:pt x="665" y="142"/>
                    <a:pt x="670" y="152"/>
                  </a:cubicBezTo>
                  <a:cubicBezTo>
                    <a:pt x="676" y="163"/>
                    <a:pt x="679" y="174"/>
                    <a:pt x="680" y="186"/>
                  </a:cubicBezTo>
                  <a:cubicBezTo>
                    <a:pt x="682" y="196"/>
                    <a:pt x="682" y="206"/>
                    <a:pt x="682" y="216"/>
                  </a:cubicBezTo>
                  <a:cubicBezTo>
                    <a:pt x="681" y="236"/>
                    <a:pt x="678" y="255"/>
                    <a:pt x="668" y="273"/>
                  </a:cubicBezTo>
                  <a:cubicBezTo>
                    <a:pt x="654" y="296"/>
                    <a:pt x="634" y="309"/>
                    <a:pt x="608" y="312"/>
                  </a:cubicBezTo>
                  <a:cubicBezTo>
                    <a:pt x="599" y="313"/>
                    <a:pt x="590" y="314"/>
                    <a:pt x="581" y="313"/>
                  </a:cubicBezTo>
                  <a:cubicBezTo>
                    <a:pt x="573" y="312"/>
                    <a:pt x="566" y="309"/>
                    <a:pt x="559" y="306"/>
                  </a:cubicBezTo>
                  <a:cubicBezTo>
                    <a:pt x="551" y="303"/>
                    <a:pt x="543" y="298"/>
                    <a:pt x="537" y="292"/>
                  </a:cubicBezTo>
                  <a:cubicBezTo>
                    <a:pt x="530" y="286"/>
                    <a:pt x="525" y="279"/>
                    <a:pt x="521" y="272"/>
                  </a:cubicBezTo>
                  <a:cubicBezTo>
                    <a:pt x="515" y="261"/>
                    <a:pt x="511" y="250"/>
                    <a:pt x="509" y="239"/>
                  </a:cubicBezTo>
                  <a:cubicBezTo>
                    <a:pt x="508" y="233"/>
                    <a:pt x="507" y="228"/>
                    <a:pt x="507" y="223"/>
                  </a:cubicBezTo>
                  <a:cubicBezTo>
                    <a:pt x="506" y="218"/>
                    <a:pt x="506" y="213"/>
                    <a:pt x="506" y="206"/>
                  </a:cubicBezTo>
                  <a:cubicBezTo>
                    <a:pt x="507" y="184"/>
                    <a:pt x="512" y="162"/>
                    <a:pt x="526" y="142"/>
                  </a:cubicBezTo>
                  <a:close/>
                  <a:moveTo>
                    <a:pt x="1719" y="90"/>
                  </a:moveTo>
                  <a:cubicBezTo>
                    <a:pt x="1719" y="88"/>
                    <a:pt x="1719" y="87"/>
                    <a:pt x="1717" y="86"/>
                  </a:cubicBezTo>
                  <a:cubicBezTo>
                    <a:pt x="1708" y="83"/>
                    <a:pt x="1698" y="81"/>
                    <a:pt x="1688" y="81"/>
                  </a:cubicBezTo>
                  <a:cubicBezTo>
                    <a:pt x="1674" y="80"/>
                    <a:pt x="1661" y="80"/>
                    <a:pt x="1647" y="85"/>
                  </a:cubicBezTo>
                  <a:cubicBezTo>
                    <a:pt x="1626" y="93"/>
                    <a:pt x="1611" y="107"/>
                    <a:pt x="1599" y="126"/>
                  </a:cubicBezTo>
                  <a:cubicBezTo>
                    <a:pt x="1585" y="148"/>
                    <a:pt x="1579" y="173"/>
                    <a:pt x="1576" y="199"/>
                  </a:cubicBezTo>
                  <a:cubicBezTo>
                    <a:pt x="1575" y="217"/>
                    <a:pt x="1575" y="235"/>
                    <a:pt x="1577" y="253"/>
                  </a:cubicBezTo>
                  <a:cubicBezTo>
                    <a:pt x="1579" y="269"/>
                    <a:pt x="1583" y="285"/>
                    <a:pt x="1590" y="299"/>
                  </a:cubicBezTo>
                  <a:cubicBezTo>
                    <a:pt x="1597" y="312"/>
                    <a:pt x="1606" y="323"/>
                    <a:pt x="1619" y="331"/>
                  </a:cubicBezTo>
                  <a:cubicBezTo>
                    <a:pt x="1634" y="339"/>
                    <a:pt x="1650" y="341"/>
                    <a:pt x="1667" y="339"/>
                  </a:cubicBezTo>
                  <a:cubicBezTo>
                    <a:pt x="1694" y="335"/>
                    <a:pt x="1714" y="321"/>
                    <a:pt x="1726" y="296"/>
                  </a:cubicBezTo>
                  <a:cubicBezTo>
                    <a:pt x="1735" y="276"/>
                    <a:pt x="1737" y="256"/>
                    <a:pt x="1733" y="235"/>
                  </a:cubicBezTo>
                  <a:cubicBezTo>
                    <a:pt x="1729" y="216"/>
                    <a:pt x="1720" y="201"/>
                    <a:pt x="1704" y="190"/>
                  </a:cubicBezTo>
                  <a:cubicBezTo>
                    <a:pt x="1693" y="183"/>
                    <a:pt x="1681" y="179"/>
                    <a:pt x="1668" y="179"/>
                  </a:cubicBezTo>
                  <a:cubicBezTo>
                    <a:pt x="1657" y="178"/>
                    <a:pt x="1647" y="179"/>
                    <a:pt x="1637" y="183"/>
                  </a:cubicBezTo>
                  <a:cubicBezTo>
                    <a:pt x="1623" y="189"/>
                    <a:pt x="1613" y="199"/>
                    <a:pt x="1607" y="212"/>
                  </a:cubicBezTo>
                  <a:cubicBezTo>
                    <a:pt x="1606" y="213"/>
                    <a:pt x="1606" y="214"/>
                    <a:pt x="1605" y="214"/>
                  </a:cubicBezTo>
                  <a:cubicBezTo>
                    <a:pt x="1605" y="213"/>
                    <a:pt x="1605" y="212"/>
                    <a:pt x="1605" y="211"/>
                  </a:cubicBezTo>
                  <a:cubicBezTo>
                    <a:pt x="1605" y="200"/>
                    <a:pt x="1606" y="188"/>
                    <a:pt x="1608" y="176"/>
                  </a:cubicBezTo>
                  <a:cubicBezTo>
                    <a:pt x="1612" y="160"/>
                    <a:pt x="1618" y="144"/>
                    <a:pt x="1628" y="131"/>
                  </a:cubicBezTo>
                  <a:cubicBezTo>
                    <a:pt x="1636" y="119"/>
                    <a:pt x="1647" y="111"/>
                    <a:pt x="1660" y="107"/>
                  </a:cubicBezTo>
                  <a:cubicBezTo>
                    <a:pt x="1676" y="103"/>
                    <a:pt x="1692" y="105"/>
                    <a:pt x="1708" y="110"/>
                  </a:cubicBezTo>
                  <a:cubicBezTo>
                    <a:pt x="1712" y="111"/>
                    <a:pt x="1715" y="113"/>
                    <a:pt x="1719" y="115"/>
                  </a:cubicBezTo>
                  <a:cubicBezTo>
                    <a:pt x="1719" y="106"/>
                    <a:pt x="1719" y="98"/>
                    <a:pt x="1719" y="90"/>
                  </a:cubicBezTo>
                  <a:close/>
                  <a:moveTo>
                    <a:pt x="1634" y="208"/>
                  </a:moveTo>
                  <a:cubicBezTo>
                    <a:pt x="1649" y="200"/>
                    <a:pt x="1675" y="201"/>
                    <a:pt x="1689" y="215"/>
                  </a:cubicBezTo>
                  <a:cubicBezTo>
                    <a:pt x="1697" y="222"/>
                    <a:pt x="1701" y="231"/>
                    <a:pt x="1703" y="241"/>
                  </a:cubicBezTo>
                  <a:cubicBezTo>
                    <a:pt x="1706" y="256"/>
                    <a:pt x="1706" y="271"/>
                    <a:pt x="1701" y="285"/>
                  </a:cubicBezTo>
                  <a:cubicBezTo>
                    <a:pt x="1695" y="300"/>
                    <a:pt x="1684" y="311"/>
                    <a:pt x="1668" y="314"/>
                  </a:cubicBezTo>
                  <a:cubicBezTo>
                    <a:pt x="1657" y="317"/>
                    <a:pt x="1646" y="316"/>
                    <a:pt x="1636" y="310"/>
                  </a:cubicBezTo>
                  <a:cubicBezTo>
                    <a:pt x="1626" y="305"/>
                    <a:pt x="1619" y="296"/>
                    <a:pt x="1614" y="286"/>
                  </a:cubicBezTo>
                  <a:cubicBezTo>
                    <a:pt x="1609" y="276"/>
                    <a:pt x="1607" y="266"/>
                    <a:pt x="1607" y="255"/>
                  </a:cubicBezTo>
                  <a:cubicBezTo>
                    <a:pt x="1607" y="234"/>
                    <a:pt x="1616" y="218"/>
                    <a:pt x="1634" y="208"/>
                  </a:cubicBezTo>
                  <a:close/>
                  <a:moveTo>
                    <a:pt x="1313" y="297"/>
                  </a:moveTo>
                  <a:cubicBezTo>
                    <a:pt x="1293" y="312"/>
                    <a:pt x="1272" y="318"/>
                    <a:pt x="1248" y="314"/>
                  </a:cubicBezTo>
                  <a:cubicBezTo>
                    <a:pt x="1230" y="312"/>
                    <a:pt x="1217" y="304"/>
                    <a:pt x="1209" y="288"/>
                  </a:cubicBezTo>
                  <a:cubicBezTo>
                    <a:pt x="1203" y="278"/>
                    <a:pt x="1201" y="267"/>
                    <a:pt x="1201" y="256"/>
                  </a:cubicBezTo>
                  <a:cubicBezTo>
                    <a:pt x="1201" y="254"/>
                    <a:pt x="1201" y="253"/>
                    <a:pt x="1203" y="253"/>
                  </a:cubicBezTo>
                  <a:cubicBezTo>
                    <a:pt x="1244" y="253"/>
                    <a:pt x="1284" y="253"/>
                    <a:pt x="1325" y="253"/>
                  </a:cubicBezTo>
                  <a:cubicBezTo>
                    <a:pt x="1327" y="253"/>
                    <a:pt x="1327" y="253"/>
                    <a:pt x="1327" y="251"/>
                  </a:cubicBezTo>
                  <a:cubicBezTo>
                    <a:pt x="1327" y="245"/>
                    <a:pt x="1327" y="240"/>
                    <a:pt x="1327" y="234"/>
                  </a:cubicBezTo>
                  <a:cubicBezTo>
                    <a:pt x="1327" y="223"/>
                    <a:pt x="1326" y="212"/>
                    <a:pt x="1322" y="201"/>
                  </a:cubicBezTo>
                  <a:cubicBezTo>
                    <a:pt x="1317" y="185"/>
                    <a:pt x="1308" y="171"/>
                    <a:pt x="1292" y="162"/>
                  </a:cubicBezTo>
                  <a:cubicBezTo>
                    <a:pt x="1272" y="150"/>
                    <a:pt x="1249" y="149"/>
                    <a:pt x="1227" y="156"/>
                  </a:cubicBezTo>
                  <a:cubicBezTo>
                    <a:pt x="1205" y="164"/>
                    <a:pt x="1190" y="179"/>
                    <a:pt x="1181" y="200"/>
                  </a:cubicBezTo>
                  <a:cubicBezTo>
                    <a:pt x="1173" y="216"/>
                    <a:pt x="1170" y="234"/>
                    <a:pt x="1171" y="252"/>
                  </a:cubicBezTo>
                  <a:cubicBezTo>
                    <a:pt x="1171" y="266"/>
                    <a:pt x="1173" y="280"/>
                    <a:pt x="1179" y="293"/>
                  </a:cubicBezTo>
                  <a:cubicBezTo>
                    <a:pt x="1189" y="319"/>
                    <a:pt x="1208" y="334"/>
                    <a:pt x="1236" y="339"/>
                  </a:cubicBezTo>
                  <a:cubicBezTo>
                    <a:pt x="1250" y="341"/>
                    <a:pt x="1264" y="340"/>
                    <a:pt x="1277" y="338"/>
                  </a:cubicBezTo>
                  <a:cubicBezTo>
                    <a:pt x="1290" y="336"/>
                    <a:pt x="1302" y="331"/>
                    <a:pt x="1313" y="324"/>
                  </a:cubicBezTo>
                  <a:cubicBezTo>
                    <a:pt x="1314" y="323"/>
                    <a:pt x="1315" y="322"/>
                    <a:pt x="1315" y="320"/>
                  </a:cubicBezTo>
                  <a:cubicBezTo>
                    <a:pt x="1315" y="313"/>
                    <a:pt x="1315" y="306"/>
                    <a:pt x="1315" y="298"/>
                  </a:cubicBezTo>
                  <a:cubicBezTo>
                    <a:pt x="1315" y="297"/>
                    <a:pt x="1315" y="297"/>
                    <a:pt x="1314" y="296"/>
                  </a:cubicBezTo>
                  <a:cubicBezTo>
                    <a:pt x="1314" y="296"/>
                    <a:pt x="1313" y="297"/>
                    <a:pt x="1313" y="297"/>
                  </a:cubicBezTo>
                  <a:close/>
                  <a:moveTo>
                    <a:pt x="1203" y="229"/>
                  </a:moveTo>
                  <a:cubicBezTo>
                    <a:pt x="1201" y="229"/>
                    <a:pt x="1201" y="228"/>
                    <a:pt x="1201" y="226"/>
                  </a:cubicBezTo>
                  <a:cubicBezTo>
                    <a:pt x="1205" y="210"/>
                    <a:pt x="1212" y="195"/>
                    <a:pt x="1226" y="185"/>
                  </a:cubicBezTo>
                  <a:cubicBezTo>
                    <a:pt x="1241" y="174"/>
                    <a:pt x="1264" y="174"/>
                    <a:pt x="1279" y="184"/>
                  </a:cubicBezTo>
                  <a:cubicBezTo>
                    <a:pt x="1288" y="191"/>
                    <a:pt x="1293" y="200"/>
                    <a:pt x="1296" y="211"/>
                  </a:cubicBezTo>
                  <a:cubicBezTo>
                    <a:pt x="1297" y="216"/>
                    <a:pt x="1297" y="221"/>
                    <a:pt x="1298" y="227"/>
                  </a:cubicBezTo>
                  <a:cubicBezTo>
                    <a:pt x="1298" y="228"/>
                    <a:pt x="1297" y="229"/>
                    <a:pt x="1295" y="229"/>
                  </a:cubicBezTo>
                  <a:cubicBezTo>
                    <a:pt x="1280" y="229"/>
                    <a:pt x="1265" y="229"/>
                    <a:pt x="1249" y="229"/>
                  </a:cubicBezTo>
                  <a:cubicBezTo>
                    <a:pt x="1234" y="229"/>
                    <a:pt x="1219" y="229"/>
                    <a:pt x="1203" y="229"/>
                  </a:cubicBezTo>
                  <a:close/>
                  <a:moveTo>
                    <a:pt x="1763" y="324"/>
                  </a:moveTo>
                  <a:cubicBezTo>
                    <a:pt x="1763" y="330"/>
                    <a:pt x="1763" y="330"/>
                    <a:pt x="1769" y="333"/>
                  </a:cubicBezTo>
                  <a:cubicBezTo>
                    <a:pt x="1780" y="337"/>
                    <a:pt x="1791" y="339"/>
                    <a:pt x="1803" y="340"/>
                  </a:cubicBezTo>
                  <a:cubicBezTo>
                    <a:pt x="1818" y="341"/>
                    <a:pt x="1832" y="340"/>
                    <a:pt x="1846" y="336"/>
                  </a:cubicBezTo>
                  <a:cubicBezTo>
                    <a:pt x="1871" y="329"/>
                    <a:pt x="1889" y="314"/>
                    <a:pt x="1898" y="291"/>
                  </a:cubicBezTo>
                  <a:cubicBezTo>
                    <a:pt x="1905" y="274"/>
                    <a:pt x="1905" y="257"/>
                    <a:pt x="1902" y="239"/>
                  </a:cubicBezTo>
                  <a:cubicBezTo>
                    <a:pt x="1899" y="224"/>
                    <a:pt x="1891" y="211"/>
                    <a:pt x="1879" y="201"/>
                  </a:cubicBezTo>
                  <a:cubicBezTo>
                    <a:pt x="1861" y="187"/>
                    <a:pt x="1840" y="183"/>
                    <a:pt x="1819" y="183"/>
                  </a:cubicBezTo>
                  <a:cubicBezTo>
                    <a:pt x="1812" y="183"/>
                    <a:pt x="1805" y="184"/>
                    <a:pt x="1798" y="184"/>
                  </a:cubicBezTo>
                  <a:cubicBezTo>
                    <a:pt x="1796" y="184"/>
                    <a:pt x="1796" y="184"/>
                    <a:pt x="1796" y="182"/>
                  </a:cubicBezTo>
                  <a:cubicBezTo>
                    <a:pt x="1796" y="179"/>
                    <a:pt x="1796" y="175"/>
                    <a:pt x="1797" y="171"/>
                  </a:cubicBezTo>
                  <a:cubicBezTo>
                    <a:pt x="1798" y="152"/>
                    <a:pt x="1799" y="133"/>
                    <a:pt x="1801" y="113"/>
                  </a:cubicBezTo>
                  <a:cubicBezTo>
                    <a:pt x="1801" y="111"/>
                    <a:pt x="1801" y="110"/>
                    <a:pt x="1804" y="110"/>
                  </a:cubicBezTo>
                  <a:cubicBezTo>
                    <a:pt x="1832" y="111"/>
                    <a:pt x="1861" y="110"/>
                    <a:pt x="1890" y="111"/>
                  </a:cubicBezTo>
                  <a:cubicBezTo>
                    <a:pt x="1892" y="111"/>
                    <a:pt x="1892" y="110"/>
                    <a:pt x="1892" y="108"/>
                  </a:cubicBezTo>
                  <a:cubicBezTo>
                    <a:pt x="1892" y="101"/>
                    <a:pt x="1892" y="94"/>
                    <a:pt x="1892" y="87"/>
                  </a:cubicBezTo>
                  <a:cubicBezTo>
                    <a:pt x="1892" y="85"/>
                    <a:pt x="1892" y="84"/>
                    <a:pt x="1889" y="84"/>
                  </a:cubicBezTo>
                  <a:cubicBezTo>
                    <a:pt x="1853" y="84"/>
                    <a:pt x="1816" y="85"/>
                    <a:pt x="1779" y="84"/>
                  </a:cubicBezTo>
                  <a:cubicBezTo>
                    <a:pt x="1776" y="84"/>
                    <a:pt x="1776" y="85"/>
                    <a:pt x="1776" y="87"/>
                  </a:cubicBezTo>
                  <a:cubicBezTo>
                    <a:pt x="1774" y="107"/>
                    <a:pt x="1773" y="126"/>
                    <a:pt x="1772" y="145"/>
                  </a:cubicBezTo>
                  <a:cubicBezTo>
                    <a:pt x="1770" y="166"/>
                    <a:pt x="1769" y="188"/>
                    <a:pt x="1767" y="209"/>
                  </a:cubicBezTo>
                  <a:cubicBezTo>
                    <a:pt x="1767" y="210"/>
                    <a:pt x="1768" y="211"/>
                    <a:pt x="1769" y="210"/>
                  </a:cubicBezTo>
                  <a:cubicBezTo>
                    <a:pt x="1778" y="209"/>
                    <a:pt x="1787" y="209"/>
                    <a:pt x="1796" y="209"/>
                  </a:cubicBezTo>
                  <a:cubicBezTo>
                    <a:pt x="1807" y="208"/>
                    <a:pt x="1818" y="208"/>
                    <a:pt x="1830" y="210"/>
                  </a:cubicBezTo>
                  <a:cubicBezTo>
                    <a:pt x="1840" y="212"/>
                    <a:pt x="1850" y="216"/>
                    <a:pt x="1858" y="223"/>
                  </a:cubicBezTo>
                  <a:cubicBezTo>
                    <a:pt x="1869" y="232"/>
                    <a:pt x="1874" y="245"/>
                    <a:pt x="1874" y="259"/>
                  </a:cubicBezTo>
                  <a:cubicBezTo>
                    <a:pt x="1875" y="286"/>
                    <a:pt x="1859" y="307"/>
                    <a:pt x="1833" y="313"/>
                  </a:cubicBezTo>
                  <a:cubicBezTo>
                    <a:pt x="1815" y="317"/>
                    <a:pt x="1797" y="315"/>
                    <a:pt x="1780" y="308"/>
                  </a:cubicBezTo>
                  <a:cubicBezTo>
                    <a:pt x="1774" y="306"/>
                    <a:pt x="1769" y="303"/>
                    <a:pt x="1763" y="299"/>
                  </a:cubicBezTo>
                  <a:cubicBezTo>
                    <a:pt x="1763" y="307"/>
                    <a:pt x="1763" y="315"/>
                    <a:pt x="1763" y="324"/>
                  </a:cubicBezTo>
                  <a:close/>
                  <a:moveTo>
                    <a:pt x="1413" y="120"/>
                  </a:moveTo>
                  <a:cubicBezTo>
                    <a:pt x="1432" y="107"/>
                    <a:pt x="1454" y="102"/>
                    <a:pt x="1477" y="106"/>
                  </a:cubicBezTo>
                  <a:cubicBezTo>
                    <a:pt x="1490" y="109"/>
                    <a:pt x="1500" y="117"/>
                    <a:pt x="1504" y="130"/>
                  </a:cubicBezTo>
                  <a:cubicBezTo>
                    <a:pt x="1507" y="137"/>
                    <a:pt x="1507" y="145"/>
                    <a:pt x="1507" y="152"/>
                  </a:cubicBezTo>
                  <a:cubicBezTo>
                    <a:pt x="1505" y="168"/>
                    <a:pt x="1498" y="180"/>
                    <a:pt x="1483" y="187"/>
                  </a:cubicBezTo>
                  <a:cubicBezTo>
                    <a:pt x="1474" y="191"/>
                    <a:pt x="1464" y="193"/>
                    <a:pt x="1454" y="193"/>
                  </a:cubicBezTo>
                  <a:cubicBezTo>
                    <a:pt x="1445" y="194"/>
                    <a:pt x="1436" y="193"/>
                    <a:pt x="1427" y="193"/>
                  </a:cubicBezTo>
                  <a:cubicBezTo>
                    <a:pt x="1426" y="193"/>
                    <a:pt x="1425" y="194"/>
                    <a:pt x="1425" y="196"/>
                  </a:cubicBezTo>
                  <a:cubicBezTo>
                    <a:pt x="1425" y="202"/>
                    <a:pt x="1425" y="209"/>
                    <a:pt x="1425" y="216"/>
                  </a:cubicBezTo>
                  <a:cubicBezTo>
                    <a:pt x="1425" y="218"/>
                    <a:pt x="1426" y="218"/>
                    <a:pt x="1427" y="218"/>
                  </a:cubicBezTo>
                  <a:cubicBezTo>
                    <a:pt x="1436" y="218"/>
                    <a:pt x="1445" y="218"/>
                    <a:pt x="1453" y="218"/>
                  </a:cubicBezTo>
                  <a:cubicBezTo>
                    <a:pt x="1464" y="218"/>
                    <a:pt x="1475" y="220"/>
                    <a:pt x="1485" y="224"/>
                  </a:cubicBezTo>
                  <a:cubicBezTo>
                    <a:pt x="1494" y="227"/>
                    <a:pt x="1503" y="232"/>
                    <a:pt x="1508" y="240"/>
                  </a:cubicBezTo>
                  <a:cubicBezTo>
                    <a:pt x="1517" y="253"/>
                    <a:pt x="1518" y="268"/>
                    <a:pt x="1514" y="282"/>
                  </a:cubicBezTo>
                  <a:cubicBezTo>
                    <a:pt x="1509" y="298"/>
                    <a:pt x="1497" y="308"/>
                    <a:pt x="1482" y="312"/>
                  </a:cubicBezTo>
                  <a:cubicBezTo>
                    <a:pt x="1453" y="320"/>
                    <a:pt x="1426" y="314"/>
                    <a:pt x="1402" y="297"/>
                  </a:cubicBezTo>
                  <a:cubicBezTo>
                    <a:pt x="1402" y="297"/>
                    <a:pt x="1401" y="296"/>
                    <a:pt x="1400" y="295"/>
                  </a:cubicBezTo>
                  <a:cubicBezTo>
                    <a:pt x="1400" y="306"/>
                    <a:pt x="1400" y="315"/>
                    <a:pt x="1400" y="325"/>
                  </a:cubicBezTo>
                  <a:cubicBezTo>
                    <a:pt x="1400" y="326"/>
                    <a:pt x="1401" y="327"/>
                    <a:pt x="1401" y="327"/>
                  </a:cubicBezTo>
                  <a:cubicBezTo>
                    <a:pt x="1406" y="330"/>
                    <a:pt x="1410" y="332"/>
                    <a:pt x="1415" y="334"/>
                  </a:cubicBezTo>
                  <a:cubicBezTo>
                    <a:pt x="1426" y="338"/>
                    <a:pt x="1437" y="339"/>
                    <a:pt x="1449" y="340"/>
                  </a:cubicBezTo>
                  <a:cubicBezTo>
                    <a:pt x="1464" y="341"/>
                    <a:pt x="1479" y="339"/>
                    <a:pt x="1494" y="334"/>
                  </a:cubicBezTo>
                  <a:cubicBezTo>
                    <a:pt x="1513" y="328"/>
                    <a:pt x="1528" y="317"/>
                    <a:pt x="1537" y="300"/>
                  </a:cubicBezTo>
                  <a:cubicBezTo>
                    <a:pt x="1543" y="289"/>
                    <a:pt x="1545" y="278"/>
                    <a:pt x="1545" y="267"/>
                  </a:cubicBezTo>
                  <a:cubicBezTo>
                    <a:pt x="1546" y="256"/>
                    <a:pt x="1544" y="246"/>
                    <a:pt x="1539" y="237"/>
                  </a:cubicBezTo>
                  <a:cubicBezTo>
                    <a:pt x="1530" y="221"/>
                    <a:pt x="1516" y="211"/>
                    <a:pt x="1498" y="207"/>
                  </a:cubicBezTo>
                  <a:cubicBezTo>
                    <a:pt x="1494" y="206"/>
                    <a:pt x="1490" y="205"/>
                    <a:pt x="1486" y="204"/>
                  </a:cubicBezTo>
                  <a:cubicBezTo>
                    <a:pt x="1487" y="203"/>
                    <a:pt x="1488" y="203"/>
                    <a:pt x="1489" y="203"/>
                  </a:cubicBezTo>
                  <a:cubicBezTo>
                    <a:pt x="1502" y="199"/>
                    <a:pt x="1513" y="194"/>
                    <a:pt x="1521" y="184"/>
                  </a:cubicBezTo>
                  <a:cubicBezTo>
                    <a:pt x="1537" y="165"/>
                    <a:pt x="1540" y="143"/>
                    <a:pt x="1533" y="121"/>
                  </a:cubicBezTo>
                  <a:cubicBezTo>
                    <a:pt x="1528" y="102"/>
                    <a:pt x="1514" y="92"/>
                    <a:pt x="1497" y="85"/>
                  </a:cubicBezTo>
                  <a:cubicBezTo>
                    <a:pt x="1486" y="81"/>
                    <a:pt x="1474" y="80"/>
                    <a:pt x="1462" y="80"/>
                  </a:cubicBezTo>
                  <a:cubicBezTo>
                    <a:pt x="1445" y="81"/>
                    <a:pt x="1429" y="84"/>
                    <a:pt x="1414" y="92"/>
                  </a:cubicBezTo>
                  <a:cubicBezTo>
                    <a:pt x="1411" y="94"/>
                    <a:pt x="1409" y="96"/>
                    <a:pt x="1410" y="100"/>
                  </a:cubicBezTo>
                  <a:cubicBezTo>
                    <a:pt x="1410" y="106"/>
                    <a:pt x="1410" y="113"/>
                    <a:pt x="1410" y="120"/>
                  </a:cubicBezTo>
                  <a:cubicBezTo>
                    <a:pt x="1410" y="121"/>
                    <a:pt x="1410" y="121"/>
                    <a:pt x="1410" y="123"/>
                  </a:cubicBezTo>
                  <a:cubicBezTo>
                    <a:pt x="1411" y="122"/>
                    <a:pt x="1412" y="121"/>
                    <a:pt x="1413" y="120"/>
                  </a:cubicBezTo>
                  <a:close/>
                  <a:moveTo>
                    <a:pt x="1149" y="301"/>
                  </a:moveTo>
                  <a:cubicBezTo>
                    <a:pt x="1134" y="312"/>
                    <a:pt x="1118" y="317"/>
                    <a:pt x="1100" y="315"/>
                  </a:cubicBezTo>
                  <a:cubicBezTo>
                    <a:pt x="1078" y="313"/>
                    <a:pt x="1062" y="302"/>
                    <a:pt x="1052" y="283"/>
                  </a:cubicBezTo>
                  <a:cubicBezTo>
                    <a:pt x="1043" y="263"/>
                    <a:pt x="1043" y="242"/>
                    <a:pt x="1049" y="221"/>
                  </a:cubicBezTo>
                  <a:cubicBezTo>
                    <a:pt x="1054" y="203"/>
                    <a:pt x="1065" y="189"/>
                    <a:pt x="1083" y="182"/>
                  </a:cubicBezTo>
                  <a:cubicBezTo>
                    <a:pt x="1101" y="174"/>
                    <a:pt x="1119" y="175"/>
                    <a:pt x="1137" y="183"/>
                  </a:cubicBezTo>
                  <a:cubicBezTo>
                    <a:pt x="1142" y="185"/>
                    <a:pt x="1146" y="188"/>
                    <a:pt x="1151" y="191"/>
                  </a:cubicBezTo>
                  <a:cubicBezTo>
                    <a:pt x="1151" y="181"/>
                    <a:pt x="1151" y="171"/>
                    <a:pt x="1151" y="162"/>
                  </a:cubicBezTo>
                  <a:cubicBezTo>
                    <a:pt x="1151" y="161"/>
                    <a:pt x="1150" y="161"/>
                    <a:pt x="1149" y="160"/>
                  </a:cubicBezTo>
                  <a:cubicBezTo>
                    <a:pt x="1146" y="159"/>
                    <a:pt x="1143" y="157"/>
                    <a:pt x="1139" y="156"/>
                  </a:cubicBezTo>
                  <a:cubicBezTo>
                    <a:pt x="1123" y="151"/>
                    <a:pt x="1107" y="151"/>
                    <a:pt x="1091" y="153"/>
                  </a:cubicBezTo>
                  <a:cubicBezTo>
                    <a:pt x="1064" y="157"/>
                    <a:pt x="1044" y="171"/>
                    <a:pt x="1030" y="194"/>
                  </a:cubicBezTo>
                  <a:cubicBezTo>
                    <a:pt x="1013" y="223"/>
                    <a:pt x="1011" y="254"/>
                    <a:pt x="1022" y="285"/>
                  </a:cubicBezTo>
                  <a:cubicBezTo>
                    <a:pt x="1030" y="311"/>
                    <a:pt x="1048" y="328"/>
                    <a:pt x="1074" y="336"/>
                  </a:cubicBezTo>
                  <a:cubicBezTo>
                    <a:pt x="1089" y="341"/>
                    <a:pt x="1105" y="341"/>
                    <a:pt x="1120" y="338"/>
                  </a:cubicBezTo>
                  <a:cubicBezTo>
                    <a:pt x="1130" y="337"/>
                    <a:pt x="1140" y="333"/>
                    <a:pt x="1149" y="328"/>
                  </a:cubicBezTo>
                  <a:cubicBezTo>
                    <a:pt x="1150" y="328"/>
                    <a:pt x="1150" y="328"/>
                    <a:pt x="1150" y="326"/>
                  </a:cubicBezTo>
                  <a:cubicBezTo>
                    <a:pt x="1150" y="318"/>
                    <a:pt x="1150" y="309"/>
                    <a:pt x="1150" y="300"/>
                  </a:cubicBezTo>
                  <a:cubicBezTo>
                    <a:pt x="1150" y="301"/>
                    <a:pt x="1149" y="301"/>
                    <a:pt x="1149" y="301"/>
                  </a:cubicBezTo>
                  <a:close/>
                  <a:moveTo>
                    <a:pt x="987" y="159"/>
                  </a:moveTo>
                  <a:cubicBezTo>
                    <a:pt x="987" y="159"/>
                    <a:pt x="987" y="158"/>
                    <a:pt x="987" y="158"/>
                  </a:cubicBezTo>
                  <a:cubicBezTo>
                    <a:pt x="987" y="157"/>
                    <a:pt x="986" y="156"/>
                    <a:pt x="985" y="156"/>
                  </a:cubicBezTo>
                  <a:cubicBezTo>
                    <a:pt x="976" y="156"/>
                    <a:pt x="968" y="156"/>
                    <a:pt x="959" y="156"/>
                  </a:cubicBezTo>
                  <a:cubicBezTo>
                    <a:pt x="958" y="156"/>
                    <a:pt x="958" y="157"/>
                    <a:pt x="958" y="158"/>
                  </a:cubicBezTo>
                  <a:cubicBezTo>
                    <a:pt x="958" y="160"/>
                    <a:pt x="958" y="162"/>
                    <a:pt x="958" y="164"/>
                  </a:cubicBezTo>
                  <a:cubicBezTo>
                    <a:pt x="958" y="220"/>
                    <a:pt x="958" y="276"/>
                    <a:pt x="958" y="332"/>
                  </a:cubicBezTo>
                  <a:cubicBezTo>
                    <a:pt x="958" y="336"/>
                    <a:pt x="958" y="336"/>
                    <a:pt x="961" y="336"/>
                  </a:cubicBezTo>
                  <a:cubicBezTo>
                    <a:pt x="969" y="336"/>
                    <a:pt x="976" y="336"/>
                    <a:pt x="984" y="336"/>
                  </a:cubicBezTo>
                  <a:cubicBezTo>
                    <a:pt x="987" y="336"/>
                    <a:pt x="987" y="336"/>
                    <a:pt x="987" y="332"/>
                  </a:cubicBezTo>
                  <a:cubicBezTo>
                    <a:pt x="987" y="304"/>
                    <a:pt x="987" y="275"/>
                    <a:pt x="987" y="246"/>
                  </a:cubicBezTo>
                  <a:cubicBezTo>
                    <a:pt x="987" y="217"/>
                    <a:pt x="987" y="188"/>
                    <a:pt x="987" y="159"/>
                  </a:cubicBezTo>
                  <a:close/>
                  <a:moveTo>
                    <a:pt x="973" y="111"/>
                  </a:moveTo>
                  <a:cubicBezTo>
                    <a:pt x="983" y="111"/>
                    <a:pt x="991" y="103"/>
                    <a:pt x="991" y="92"/>
                  </a:cubicBezTo>
                  <a:cubicBezTo>
                    <a:pt x="991" y="81"/>
                    <a:pt x="983" y="73"/>
                    <a:pt x="972" y="73"/>
                  </a:cubicBezTo>
                  <a:cubicBezTo>
                    <a:pt x="962" y="74"/>
                    <a:pt x="954" y="82"/>
                    <a:pt x="954" y="92"/>
                  </a:cubicBezTo>
                  <a:cubicBezTo>
                    <a:pt x="954" y="103"/>
                    <a:pt x="961" y="111"/>
                    <a:pt x="973" y="111"/>
                  </a:cubicBezTo>
                  <a:close/>
                  <a:moveTo>
                    <a:pt x="1" y="336"/>
                  </a:moveTo>
                  <a:cubicBezTo>
                    <a:pt x="1" y="336"/>
                    <a:pt x="1" y="336"/>
                    <a:pt x="1" y="336"/>
                  </a:cubicBezTo>
                  <a:cubicBezTo>
                    <a:pt x="2" y="336"/>
                    <a:pt x="2" y="336"/>
                    <a:pt x="2" y="336"/>
                  </a:cubicBezTo>
                  <a:cubicBezTo>
                    <a:pt x="2" y="336"/>
                    <a:pt x="2" y="336"/>
                    <a:pt x="2" y="336"/>
                  </a:cubicBezTo>
                  <a:cubicBezTo>
                    <a:pt x="2" y="336"/>
                    <a:pt x="1" y="336"/>
                    <a:pt x="1" y="336"/>
                  </a:cubicBezTo>
                  <a:close/>
                </a:path>
              </a:pathLst>
            </a:custGeom>
            <a:solidFill>
              <a:srgbClr val="EA3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32597"/>
              <a:endParaRPr lang="en-US" sz="1836">
                <a:solidFill>
                  <a:prstClr val="black"/>
                </a:solidFill>
              </a:endParaRPr>
            </a:p>
          </p:txBody>
        </p:sp>
        <p:cxnSp>
          <p:nvCxnSpPr>
            <p:cNvPr id="27" name="Straight Connector 26"/>
            <p:cNvCxnSpPr/>
            <p:nvPr/>
          </p:nvCxnSpPr>
          <p:spPr>
            <a:xfrm>
              <a:off x="3767719" y="3912514"/>
              <a:ext cx="3566160" cy="0"/>
            </a:xfrm>
            <a:prstGeom prst="line">
              <a:avLst/>
            </a:prstGeom>
            <a:ln w="25400">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67719" y="3867394"/>
              <a:ext cx="3566160" cy="704488"/>
            </a:xfrm>
            <a:prstGeom prst="rect">
              <a:avLst/>
            </a:prstGeom>
            <a:noFill/>
          </p:spPr>
          <p:txBody>
            <a:bodyPr wrap="square" lIns="0" rIns="0" rtlCol="0">
              <a:spAutoFit/>
            </a:bodyPr>
            <a:lstStyle/>
            <a:p>
              <a:pPr defTabSz="932597"/>
              <a:r>
                <a:rPr lang="en-US" sz="3978" spc="-102" dirty="0">
                  <a:gradFill>
                    <a:gsLst>
                      <a:gs pos="4724">
                        <a:srgbClr val="EB3C00"/>
                      </a:gs>
                      <a:gs pos="36000">
                        <a:srgbClr val="EB3C00"/>
                      </a:gs>
                    </a:gsLst>
                    <a:lin ang="5400000" scaled="0"/>
                  </a:gradFill>
                  <a:latin typeface="Segoe Pro Light" panose="020B0302040504020203" pitchFamily="34" charset="0"/>
                </a:rPr>
                <a:t>Technical Network</a:t>
              </a:r>
            </a:p>
          </p:txBody>
        </p:sp>
      </p:grpSp>
      <p:sp>
        <p:nvSpPr>
          <p:cNvPr id="35" name="TextBox 34"/>
          <p:cNvSpPr txBox="1"/>
          <p:nvPr/>
        </p:nvSpPr>
        <p:spPr>
          <a:xfrm>
            <a:off x="3161371" y="4248526"/>
            <a:ext cx="6113733" cy="612897"/>
          </a:xfrm>
          <a:prstGeom prst="rect">
            <a:avLst/>
          </a:prstGeom>
          <a:noFill/>
        </p:spPr>
        <p:txBody>
          <a:bodyPr wrap="square" rtlCol="0">
            <a:spAutoFit/>
          </a:bodyPr>
          <a:lstStyle/>
          <a:p>
            <a:pPr algn="ctr" defTabSz="932597">
              <a:lnSpc>
                <a:spcPct val="90000"/>
              </a:lnSpc>
            </a:pPr>
            <a:r>
              <a:rPr lang="en-US" sz="3672" dirty="0">
                <a:gradFill>
                  <a:gsLst>
                    <a:gs pos="4724">
                      <a:srgbClr val="0070C0">
                        <a:lumMod val="20000"/>
                        <a:lumOff val="80000"/>
                      </a:srgbClr>
                    </a:gs>
                    <a:gs pos="36000">
                      <a:srgbClr val="0070C0">
                        <a:lumMod val="20000"/>
                        <a:lumOff val="80000"/>
                      </a:srgbClr>
                    </a:gs>
                  </a:gsLst>
                  <a:lin ang="5400000" scaled="0"/>
                </a:gradFill>
              </a:rPr>
              <a:t>Join the conversation!</a:t>
            </a:r>
          </a:p>
        </p:txBody>
      </p:sp>
      <p:sp>
        <p:nvSpPr>
          <p:cNvPr id="36" name="TextBox 35"/>
          <p:cNvSpPr txBox="1"/>
          <p:nvPr/>
        </p:nvSpPr>
        <p:spPr>
          <a:xfrm>
            <a:off x="2047428" y="4856078"/>
            <a:ext cx="8341619" cy="1246851"/>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defTabSz="932597">
              <a:lnSpc>
                <a:spcPct val="90000"/>
              </a:lnSpc>
            </a:pPr>
            <a:r>
              <a:rPr lang="en-US" sz="4080" dirty="0">
                <a:gradFill>
                  <a:gsLst>
                    <a:gs pos="4724">
                      <a:srgbClr val="FFFFFF"/>
                    </a:gs>
                    <a:gs pos="36000">
                      <a:srgbClr val="FFFFFF"/>
                    </a:gs>
                  </a:gsLst>
                  <a:lin ang="5400000" scaled="0"/>
                </a:gradFill>
                <a:latin typeface="Segoe Pro Light" panose="020B0302040504020203" pitchFamily="34" charset="0"/>
              </a:rPr>
              <a:t>Share</a:t>
            </a:r>
            <a:r>
              <a:rPr lang="en-US" sz="4080" b="1" dirty="0">
                <a:gradFill>
                  <a:gsLst>
                    <a:gs pos="4724">
                      <a:srgbClr val="FFFFFF"/>
                    </a:gs>
                    <a:gs pos="36000">
                      <a:srgbClr val="FFFFFF"/>
                    </a:gs>
                  </a:gsLst>
                  <a:lin ang="5400000" scaled="0"/>
                </a:gradFill>
                <a:latin typeface="Segoe Pro SemiLight" panose="020B0402040204020203" pitchFamily="34" charset="0"/>
              </a:rPr>
              <a:t> tips and best practices </a:t>
            </a:r>
            <a:br>
              <a:rPr lang="en-US" sz="4080" b="1" dirty="0">
                <a:gradFill>
                  <a:gsLst>
                    <a:gs pos="4724">
                      <a:srgbClr val="FFFFFF"/>
                    </a:gs>
                    <a:gs pos="36000">
                      <a:srgbClr val="FFFFFF"/>
                    </a:gs>
                  </a:gsLst>
                  <a:lin ang="5400000" scaled="0"/>
                </a:gradFill>
                <a:latin typeface="Segoe Pro SemiLight" panose="020B0402040204020203" pitchFamily="34" charset="0"/>
              </a:rPr>
            </a:br>
            <a:r>
              <a:rPr lang="en-US" sz="4080" dirty="0">
                <a:gradFill>
                  <a:gsLst>
                    <a:gs pos="4724">
                      <a:srgbClr val="FFFFFF"/>
                    </a:gs>
                    <a:gs pos="36000">
                      <a:srgbClr val="FFFFFF"/>
                    </a:gs>
                  </a:gsLst>
                  <a:lin ang="5400000" scaled="0"/>
                </a:gradFill>
                <a:latin typeface="Segoe Pro Light" panose="020B0302040504020203" pitchFamily="34" charset="0"/>
              </a:rPr>
              <a:t>with other </a:t>
            </a:r>
            <a:r>
              <a:rPr lang="en-US" sz="4080" b="1" dirty="0">
                <a:gradFill>
                  <a:gsLst>
                    <a:gs pos="4724">
                      <a:srgbClr val="FFFFFF"/>
                    </a:gs>
                    <a:gs pos="36000">
                      <a:srgbClr val="FFFFFF"/>
                    </a:gs>
                  </a:gsLst>
                  <a:lin ang="5400000" scaled="0"/>
                </a:gradFill>
                <a:latin typeface="Segoe Pro SemiLight" panose="020B0402040204020203" pitchFamily="34" charset="0"/>
              </a:rPr>
              <a:t>Office 365 </a:t>
            </a:r>
            <a:r>
              <a:rPr lang="en-US" sz="4080" dirty="0">
                <a:gradFill>
                  <a:gsLst>
                    <a:gs pos="4724">
                      <a:srgbClr val="FFFFFF"/>
                    </a:gs>
                    <a:gs pos="36000">
                      <a:srgbClr val="FFFFFF"/>
                    </a:gs>
                  </a:gsLst>
                  <a:lin ang="5400000" scaled="0"/>
                </a:gradFill>
                <a:latin typeface="Segoe Pro Light" panose="020B0302040504020203" pitchFamily="34" charset="0"/>
              </a:rPr>
              <a:t>experts</a:t>
            </a:r>
          </a:p>
        </p:txBody>
      </p:sp>
      <p:sp>
        <p:nvSpPr>
          <p:cNvPr id="37" name="TextBox 36"/>
          <p:cNvSpPr txBox="1"/>
          <p:nvPr/>
        </p:nvSpPr>
        <p:spPr>
          <a:xfrm>
            <a:off x="8163580" y="6236951"/>
            <a:ext cx="4272013" cy="382308"/>
          </a:xfrm>
          <a:prstGeom prst="rect">
            <a:avLst/>
          </a:prstGeom>
          <a:noFill/>
        </p:spPr>
        <p:txBody>
          <a:bodyPr wrap="square" rtlCol="0">
            <a:spAutoFit/>
          </a:bodyPr>
          <a:lstStyle>
            <a:defPPr>
              <a:defRPr lang="en-US"/>
            </a:defPPr>
            <a:lvl1pPr algn="ctr">
              <a:defRPr sz="3600">
                <a:gradFill>
                  <a:gsLst>
                    <a:gs pos="4724">
                      <a:schemeClr val="accent1">
                        <a:lumMod val="20000"/>
                        <a:lumOff val="80000"/>
                      </a:schemeClr>
                    </a:gs>
                    <a:gs pos="36000">
                      <a:schemeClr val="accent1">
                        <a:lumMod val="20000"/>
                        <a:lumOff val="80000"/>
                      </a:schemeClr>
                    </a:gs>
                  </a:gsLst>
                  <a:lin ang="5400000" scaled="0"/>
                </a:gradFill>
              </a:defRPr>
            </a:lvl1pPr>
          </a:lstStyle>
          <a:p>
            <a:pPr algn="l" defTabSz="932597">
              <a:lnSpc>
                <a:spcPct val="90000"/>
              </a:lnSpc>
            </a:pPr>
            <a:r>
              <a:rPr lang="en-US" sz="2040" dirty="0">
                <a:gradFill>
                  <a:gsLst>
                    <a:gs pos="4724">
                      <a:srgbClr val="0070C0">
                        <a:lumMod val="20000"/>
                        <a:lumOff val="80000"/>
                      </a:srgbClr>
                    </a:gs>
                    <a:gs pos="36000">
                      <a:srgbClr val="0070C0">
                        <a:lumMod val="20000"/>
                        <a:lumOff val="80000"/>
                      </a:srgbClr>
                    </a:gs>
                  </a:gsLst>
                  <a:lin ang="5400000" scaled="0"/>
                </a:gradFill>
                <a:latin typeface="Segoe Pro SemiLight" panose="020B0402040204020203" pitchFamily="34" charset="0"/>
              </a:rPr>
              <a:t>http://aka.ms/o365technetwork</a:t>
            </a:r>
          </a:p>
        </p:txBody>
      </p:sp>
      <p:cxnSp>
        <p:nvCxnSpPr>
          <p:cNvPr id="3" name="Straight Connector 2"/>
          <p:cNvCxnSpPr/>
          <p:nvPr/>
        </p:nvCxnSpPr>
        <p:spPr>
          <a:xfrm>
            <a:off x="3778930" y="1440354"/>
            <a:ext cx="776167" cy="53493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60716" y="1440354"/>
            <a:ext cx="790848" cy="1615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92538" y="2093069"/>
            <a:ext cx="213554" cy="1220777"/>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194323" y="3522977"/>
            <a:ext cx="1038461" cy="660133"/>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978037" y="1889371"/>
            <a:ext cx="776270" cy="325375"/>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6276" y="3746380"/>
            <a:ext cx="1370162" cy="333146"/>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0851067" y="1901807"/>
            <a:ext cx="399913" cy="1193042"/>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78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986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853089"/>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a:t>
            </a:r>
          </a:p>
          <a:p>
            <a:pPr lvl="1">
              <a:spcBef>
                <a:spcPts val="2400"/>
              </a:spcBef>
            </a:pPr>
            <a:r>
              <a:rPr lang="en-US" sz="2200" dirty="0"/>
              <a:t>OFC-B213 Efficient Planning, Reporting and Decision Making with </a:t>
            </a:r>
            <a:r>
              <a:rPr lang="en-US" sz="2200" dirty="0" smtClean="0"/>
              <a:t/>
            </a:r>
            <a:br>
              <a:rPr lang="en-US" sz="2200" dirty="0" smtClean="0"/>
            </a:br>
            <a:r>
              <a:rPr lang="en-US" sz="2200" dirty="0" smtClean="0"/>
              <a:t>Microsoft </a:t>
            </a:r>
            <a:r>
              <a:rPr lang="en-US" sz="2200" dirty="0"/>
              <a:t>Project Pro for Office 365 </a:t>
            </a:r>
          </a:p>
          <a:p>
            <a:pPr lvl="1">
              <a:spcBef>
                <a:spcPts val="2400"/>
              </a:spcBef>
            </a:pPr>
            <a:r>
              <a:rPr lang="en-US" sz="2200" dirty="0"/>
              <a:t>OFC-B231 Project and Portfolio Management in the Cloud </a:t>
            </a:r>
          </a:p>
          <a:p>
            <a:pPr lvl="1">
              <a:spcBef>
                <a:spcPts val="2400"/>
              </a:spcBef>
            </a:pP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
        <p:nvSpPr>
          <p:cNvPr id="13" name="Text Placeholder 7"/>
          <p:cNvSpPr txBox="1">
            <a:spLocks/>
          </p:cNvSpPr>
          <p:nvPr/>
        </p:nvSpPr>
        <p:spPr>
          <a:xfrm>
            <a:off x="274639" y="4366938"/>
            <a:ext cx="12070012" cy="13234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68217A"/>
              </a:buClr>
            </a:pPr>
            <a:r>
              <a:rPr lang="en-US" sz="3800" dirty="0">
                <a:gradFill>
                  <a:gsLst>
                    <a:gs pos="1250">
                      <a:srgbClr val="FFFFFF"/>
                    </a:gs>
                    <a:gs pos="100000">
                      <a:srgbClr val="FFFFFF"/>
                    </a:gs>
                  </a:gsLst>
                  <a:lin ang="5400000" scaled="0"/>
                </a:gradFill>
              </a:rPr>
              <a:t>Find Me Later </a:t>
            </a:r>
            <a:r>
              <a:rPr lang="en-US" sz="3800" dirty="0" smtClean="0">
                <a:gradFill>
                  <a:gsLst>
                    <a:gs pos="1250">
                      <a:srgbClr val="FFFFFF"/>
                    </a:gs>
                    <a:gs pos="100000">
                      <a:srgbClr val="FFFFFF"/>
                    </a:gs>
                  </a:gsLst>
                  <a:lin ang="5400000" scaled="0"/>
                </a:gradFill>
              </a:rPr>
              <a:t>at… </a:t>
            </a:r>
          </a:p>
          <a:p>
            <a:pPr lvl="1">
              <a:spcBef>
                <a:spcPts val="2400"/>
              </a:spcBef>
              <a:buClr>
                <a:srgbClr val="FFFFFF"/>
              </a:buClr>
            </a:pPr>
            <a:r>
              <a:rPr lang="en-US" sz="2200" dirty="0" err="1">
                <a:gradFill>
                  <a:gsLst>
                    <a:gs pos="1250">
                      <a:srgbClr val="FFFFFF"/>
                    </a:gs>
                    <a:gs pos="100000">
                      <a:srgbClr val="FFFFFF"/>
                    </a:gs>
                  </a:gsLst>
                  <a:lin ang="5400000" scaled="0"/>
                </a:gradFill>
              </a:rPr>
              <a:t>TechExpo</a:t>
            </a:r>
            <a:r>
              <a:rPr lang="en-US" sz="2200" dirty="0">
                <a:gradFill>
                  <a:gsLst>
                    <a:gs pos="1250">
                      <a:srgbClr val="FFFFFF"/>
                    </a:gs>
                    <a:gs pos="100000">
                      <a:srgbClr val="FFFFFF"/>
                    </a:gs>
                  </a:gsLst>
                  <a:lin ang="5400000" scaled="0"/>
                </a:gradFill>
              </a:rPr>
              <a:t> Hall 7 </a:t>
            </a:r>
            <a:r>
              <a:rPr lang="en-US" sz="2200" dirty="0" smtClean="0">
                <a:gradFill>
                  <a:gsLst>
                    <a:gs pos="1250">
                      <a:srgbClr val="FFFFFF"/>
                    </a:gs>
                    <a:gs pos="100000">
                      <a:srgbClr val="FFFFFF"/>
                    </a:gs>
                  </a:gsLst>
                  <a:lin ang="5400000" scaled="0"/>
                </a:gradFill>
              </a:rPr>
              <a:t>Project Kiosk (Tue, Thu, Fri)</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2634057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3 1.78393E-6 L 2.26704E-6 1.78393E-6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08702897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hlinkClick r:id="rId3"/>
          </p:cNvPr>
          <p:cNvSpPr>
            <a:spLocks/>
          </p:cNvSpPr>
          <p:nvPr/>
        </p:nvSpPr>
        <p:spPr bwMode="auto">
          <a:xfrm>
            <a:off x="3937887" y="2767826"/>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sp>
        <p:nvSpPr>
          <p:cNvPr id="64"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4" name="Title 3"/>
          <p:cNvSpPr>
            <a:spLocks noGrp="1"/>
          </p:cNvSpPr>
          <p:nvPr>
            <p:ph type="title"/>
          </p:nvPr>
        </p:nvSpPr>
        <p:spPr>
          <a:xfrm>
            <a:off x="274639" y="295275"/>
            <a:ext cx="11889564" cy="917575"/>
          </a:xfrm>
        </p:spPr>
        <p:txBody>
          <a:bodyPr/>
          <a:lstStyle/>
          <a:p>
            <a:r>
              <a:rPr lang="en-US" dirty="0"/>
              <a:t>Office 365</a:t>
            </a:r>
          </a:p>
        </p:txBody>
      </p:sp>
      <p:sp>
        <p:nvSpPr>
          <p:cNvPr id="20" name="Rectangle 19">
            <a:hlinkClick r:id="rId4"/>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Deploying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r>
              <a:rPr lang="en-US" sz="1200" spc="-30" dirty="0">
                <a:gradFill>
                  <a:gsLst>
                    <a:gs pos="0">
                      <a:srgbClr val="FFFFFF">
                        <a:lumMod val="75000"/>
                        <a:lumOff val="25000"/>
                      </a:srgbClr>
                    </a:gs>
                    <a:gs pos="80000">
                      <a:srgbClr val="FFFFFF">
                        <a:lumMod val="65000"/>
                        <a:lumOff val="35000"/>
                      </a:srgbClr>
                    </a:gs>
                  </a:gsLst>
                  <a:lin ang="16200000" scaled="0"/>
                </a:gradFill>
              </a:rPr>
              <a:t>365 Services </a:t>
            </a:r>
          </a:p>
        </p:txBody>
      </p:sp>
      <p:sp>
        <p:nvSpPr>
          <p:cNvPr id="85" name="Rectangle 84">
            <a:hlinkClick r:id="rId5"/>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7"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8"/>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Introduction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to </a:t>
            </a:r>
            <a:r>
              <a:rPr lang="en-US" sz="1200" spc="-30" dirty="0">
                <a:gradFill>
                  <a:gsLst>
                    <a:gs pos="0">
                      <a:srgbClr val="FFFFFF">
                        <a:lumMod val="75000"/>
                        <a:lumOff val="25000"/>
                      </a:srgbClr>
                    </a:gs>
                    <a:gs pos="80000">
                      <a:srgbClr val="FFFFFF">
                        <a:lumMod val="65000"/>
                        <a:lumOff val="35000"/>
                      </a:srgbClr>
                    </a:gs>
                  </a:gsLst>
                  <a:lin ang="16200000" scaled="0"/>
                </a:gradFill>
              </a:rPr>
              <a:t>Office 365</a:t>
            </a:r>
          </a:p>
        </p:txBody>
      </p:sp>
      <p:sp>
        <p:nvSpPr>
          <p:cNvPr id="62" name="Rectangle 61">
            <a:hlinkClick r:id="rId4"/>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Requirements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FLC</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40041</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45" name="Rectangle 44">
            <a:hlinkClick r:id="rId5"/>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53" name="Rectangle 52">
            <a:hlinkClick r:id="rId3"/>
          </p:cNvPr>
          <p:cNvSpPr>
            <a:spLocks/>
          </p:cNvSpPr>
          <p:nvPr/>
        </p:nvSpPr>
        <p:spPr bwMode="auto">
          <a:xfrm>
            <a:off x="3937887" y="4322802"/>
            <a:ext cx="3614704"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Managing Office 365 Identities and Services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72" name="Rectangle 71">
            <a:hlinkClick r:id="rId8"/>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Office 365 </a:t>
            </a:r>
            <a:r>
              <a:rPr lang="en-US" sz="1200" spc="-30" dirty="0" smtClean="0">
                <a:gradFill>
                  <a:gsLst>
                    <a:gs pos="0">
                      <a:srgbClr val="FFFFFF">
                        <a:lumMod val="75000"/>
                        <a:lumOff val="25000"/>
                      </a:srgbClr>
                    </a:gs>
                    <a:gs pos="80000">
                      <a:srgbClr val="FFFFFF">
                        <a:lumMod val="65000"/>
                        <a:lumOff val="35000"/>
                      </a:srgbClr>
                    </a:gs>
                  </a:gsLst>
                  <a:lin ang="16200000" scaled="0"/>
                </a:gradFill>
              </a:rPr>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Fundamentals</a:t>
            </a:r>
            <a:endParaRPr lang="en-US" sz="1200" spc="-30" dirty="0">
              <a:gradFill>
                <a:gsLst>
                  <a:gs pos="0">
                    <a:srgbClr val="FFFFFF">
                      <a:lumMod val="75000"/>
                      <a:lumOff val="25000"/>
                    </a:srgbClr>
                  </a:gs>
                  <a:gs pos="80000">
                    <a:srgbClr val="FFFFFF">
                      <a:lumMod val="65000"/>
                      <a:lumOff val="35000"/>
                    </a:srgbClr>
                  </a:gs>
                </a:gsLst>
                <a:lin ang="16200000" scaled="0"/>
              </a:gradFill>
            </a:endParaRP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O365-Training</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grpSp>
        <p:nvGrpSpPr>
          <p:cNvPr id="8" name="Group 7"/>
          <p:cNvGrpSpPr/>
          <p:nvPr/>
        </p:nvGrpSpPr>
        <p:grpSpPr>
          <a:xfrm>
            <a:off x="7601134" y="2767826"/>
            <a:ext cx="1783080" cy="1508760"/>
            <a:chOff x="5769511" y="2767826"/>
            <a:chExt cx="1783080" cy="1508760"/>
          </a:xfrm>
        </p:grpSpPr>
        <p:sp>
          <p:nvSpPr>
            <p:cNvPr id="104" name="Rectangle 103">
              <a:hlinkClick r:id="rId3"/>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Designing for </a:t>
              </a:r>
              <a:r>
                <a:rPr lang="en-US" sz="1200" spc="-30" dirty="0" smtClean="0">
                  <a:gradFill>
                    <a:gsLst>
                      <a:gs pos="0">
                        <a:srgbClr val="FFFFFF">
                          <a:lumMod val="75000"/>
                          <a:lumOff val="25000"/>
                        </a:srgbClr>
                      </a:gs>
                      <a:gs pos="80000">
                        <a:srgbClr val="FFFFFF">
                          <a:lumMod val="65000"/>
                          <a:lumOff val="35000"/>
                        </a:srgbClr>
                      </a:gs>
                    </a:gsLst>
                    <a:lin ang="16200000" scaled="0"/>
                  </a:gradFill>
                </a:rPr>
                <a:t>Office </a:t>
              </a:r>
              <a:br>
                <a:rPr lang="en-US" sz="1200" spc="-30" dirty="0" smtClean="0">
                  <a:gradFill>
                    <a:gsLst>
                      <a:gs pos="0">
                        <a:srgbClr val="FFFFFF">
                          <a:lumMod val="75000"/>
                          <a:lumOff val="25000"/>
                        </a:srgbClr>
                      </a:gs>
                      <a:gs pos="80000">
                        <a:srgbClr val="FFFFFF">
                          <a:lumMod val="65000"/>
                          <a:lumOff val="35000"/>
                        </a:srgbClr>
                      </a:gs>
                    </a:gsLst>
                    <a:lin ang="16200000" scaled="0"/>
                  </a:gradFill>
                </a:rPr>
              </a:br>
              <a:r>
                <a:rPr lang="en-US" sz="1200" spc="-30" dirty="0" smtClean="0">
                  <a:gradFill>
                    <a:gsLst>
                      <a:gs pos="0">
                        <a:srgbClr val="FFFFFF">
                          <a:lumMod val="75000"/>
                          <a:lumOff val="25000"/>
                        </a:srgbClr>
                      </a:gs>
                      <a:gs pos="80000">
                        <a:srgbClr val="FFFFFF">
                          <a:lumMod val="65000"/>
                          <a:lumOff val="35000"/>
                        </a:srgbClr>
                      </a:gs>
                    </a:gsLst>
                    <a:lin ang="16200000" scaled="0"/>
                  </a:gradFill>
                </a:rPr>
                <a:t>365 </a:t>
              </a:r>
              <a:r>
                <a:rPr lang="en-US" sz="1200" spc="-30" dirty="0">
                  <a:gradFill>
                    <a:gsLst>
                      <a:gs pos="0">
                        <a:srgbClr val="FFFFFF">
                          <a:lumMod val="75000"/>
                          <a:lumOff val="25000"/>
                        </a:srgbClr>
                      </a:gs>
                      <a:gs pos="80000">
                        <a:srgbClr val="FFFFFF">
                          <a:lumMod val="65000"/>
                          <a:lumOff val="35000"/>
                        </a:srgbClr>
                      </a:gs>
                    </a:gsLst>
                    <a:lin ang="16200000" scaled="0"/>
                  </a:gradFill>
                </a:rPr>
                <a:t>Infrastructure</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10968</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3</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gr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346</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347</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3937887"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335676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271787693"/>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40783"/>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Here’s what we offer…</a:t>
            </a:r>
            <a:endParaRPr lang="en-US" dirty="0"/>
          </a:p>
        </p:txBody>
      </p:sp>
      <p:sp>
        <p:nvSpPr>
          <p:cNvPr id="6" name="Text Placeholder 5"/>
          <p:cNvSpPr>
            <a:spLocks noGrp="1"/>
          </p:cNvSpPr>
          <p:nvPr>
            <p:ph type="body" sz="quarter" idx="11"/>
          </p:nvPr>
        </p:nvSpPr>
        <p:spPr>
          <a:xfrm>
            <a:off x="274639" y="1212849"/>
            <a:ext cx="11889564" cy="5163721"/>
          </a:xfrm>
        </p:spPr>
        <p:txBody>
          <a:bodyPr/>
          <a:lstStyle/>
          <a:p>
            <a:pPr>
              <a:lnSpc>
                <a:spcPct val="120000"/>
              </a:lnSpc>
            </a:pPr>
            <a:r>
              <a:rPr lang="en-US" dirty="0">
                <a:solidFill>
                  <a:schemeClr val="tx1"/>
                </a:solidFill>
              </a:rPr>
              <a:t>Timelines, Visio, Visio Services, Excel, </a:t>
            </a:r>
          </a:p>
          <a:p>
            <a:pPr>
              <a:lnSpc>
                <a:spcPct val="120000"/>
              </a:lnSpc>
            </a:pPr>
            <a:r>
              <a:rPr lang="en-US" dirty="0">
                <a:solidFill>
                  <a:schemeClr val="tx1"/>
                </a:solidFill>
              </a:rPr>
              <a:t>Excel Services, Project Desktop, </a:t>
            </a:r>
          </a:p>
          <a:p>
            <a:pPr>
              <a:lnSpc>
                <a:spcPct val="120000"/>
              </a:lnSpc>
            </a:pPr>
            <a:r>
              <a:rPr lang="en-US" dirty="0">
                <a:solidFill>
                  <a:schemeClr val="tx1"/>
                </a:solidFill>
              </a:rPr>
              <a:t>OData, PerformancePoint, </a:t>
            </a:r>
          </a:p>
          <a:p>
            <a:pPr>
              <a:lnSpc>
                <a:spcPct val="120000"/>
              </a:lnSpc>
            </a:pPr>
            <a:r>
              <a:rPr lang="en-US" dirty="0">
                <a:solidFill>
                  <a:schemeClr val="tx1"/>
                </a:solidFill>
              </a:rPr>
              <a:t>Business Connectivity Services, </a:t>
            </a:r>
          </a:p>
          <a:p>
            <a:pPr>
              <a:lnSpc>
                <a:spcPct val="120000"/>
              </a:lnSpc>
            </a:pPr>
            <a:r>
              <a:rPr lang="en-US" dirty="0">
                <a:solidFill>
                  <a:schemeClr val="tx1"/>
                </a:solidFill>
              </a:rPr>
              <a:t>Power View, REST, SSRS, SharePoint Apps, </a:t>
            </a:r>
          </a:p>
          <a:p>
            <a:pPr>
              <a:lnSpc>
                <a:spcPct val="120000"/>
              </a:lnSpc>
            </a:pPr>
            <a:r>
              <a:rPr lang="en-US" dirty="0">
                <a:solidFill>
                  <a:schemeClr val="tx1"/>
                </a:solidFill>
              </a:rPr>
              <a:t>Third Party Reporting Tools</a:t>
            </a:r>
          </a:p>
        </p:txBody>
      </p:sp>
    </p:spTree>
    <p:extLst>
      <p:ext uri="{BB962C8B-B14F-4D97-AF65-F5344CB8AC3E}">
        <p14:creationId xmlns:p14="http://schemas.microsoft.com/office/powerpoint/2010/main" val="18870326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2000"/>
                                        <p:tgtEl>
                                          <p:spTgt spid="6">
                                            <p:txEl>
                                              <p:pRg st="1" end="1"/>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2000"/>
                                        <p:tgtEl>
                                          <p:spTgt spid="6">
                                            <p:txEl>
                                              <p:pRg st="2" end="2"/>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2000"/>
                                        <p:tgtEl>
                                          <p:spTgt spid="6">
                                            <p:txEl>
                                              <p:pRg st="3" end="3"/>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2000"/>
                                        <p:tgtEl>
                                          <p:spTgt spid="6">
                                            <p:txEl>
                                              <p:pRg st="4" end="4"/>
                                            </p:txEl>
                                          </p:spTgt>
                                        </p:tgtEl>
                                      </p:cBhvr>
                                    </p:animEffect>
                                  </p:childTnLst>
                                </p:cTn>
                              </p:par>
                            </p:childTnLst>
                          </p:cTn>
                        </p:par>
                        <p:par>
                          <p:cTn id="24" fill="hold">
                            <p:stCondLst>
                              <p:cond delay="10000"/>
                            </p:stCondLst>
                            <p:childTnLst>
                              <p:par>
                                <p:cTn id="25" presetID="22" presetClass="entr" presetSubtype="8"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Here’s what we care about…</a:t>
            </a:r>
            <a:endParaRPr lang="en-US" dirty="0"/>
          </a:p>
        </p:txBody>
      </p:sp>
      <p:sp>
        <p:nvSpPr>
          <p:cNvPr id="6" name="Text Placeholder 5"/>
          <p:cNvSpPr>
            <a:spLocks noGrp="1"/>
          </p:cNvSpPr>
          <p:nvPr>
            <p:ph type="body" sz="quarter" idx="11"/>
          </p:nvPr>
        </p:nvSpPr>
        <p:spPr>
          <a:xfrm>
            <a:off x="274639" y="1212849"/>
            <a:ext cx="11889564" cy="5232202"/>
          </a:xfrm>
        </p:spPr>
        <p:txBody>
          <a:bodyPr/>
          <a:lstStyle/>
          <a:p>
            <a:pPr>
              <a:lnSpc>
                <a:spcPct val="120000"/>
              </a:lnSpc>
            </a:pPr>
            <a:r>
              <a:rPr lang="en-US" dirty="0">
                <a:solidFill>
                  <a:schemeClr val="tx1"/>
                </a:solidFill>
              </a:rPr>
              <a:t>Timelines, Visio, Visio Services, </a:t>
            </a:r>
            <a:r>
              <a:rPr lang="en-US" dirty="0">
                <a:solidFill>
                  <a:schemeClr val="accent1"/>
                </a:solidFill>
              </a:rPr>
              <a:t>Excel</a:t>
            </a:r>
            <a:r>
              <a:rPr lang="en-US" dirty="0">
                <a:solidFill>
                  <a:schemeClr val="tx1"/>
                </a:solidFill>
              </a:rPr>
              <a:t>, </a:t>
            </a:r>
          </a:p>
          <a:p>
            <a:pPr>
              <a:lnSpc>
                <a:spcPct val="120000"/>
              </a:lnSpc>
            </a:pPr>
            <a:r>
              <a:rPr lang="en-US" dirty="0">
                <a:solidFill>
                  <a:schemeClr val="accent1"/>
                </a:solidFill>
              </a:rPr>
              <a:t>Excel Services</a:t>
            </a:r>
            <a:r>
              <a:rPr lang="en-US" dirty="0">
                <a:solidFill>
                  <a:schemeClr val="tx1"/>
                </a:solidFill>
              </a:rPr>
              <a:t>, Project Desktop, </a:t>
            </a:r>
          </a:p>
          <a:p>
            <a:pPr>
              <a:lnSpc>
                <a:spcPct val="120000"/>
              </a:lnSpc>
            </a:pPr>
            <a:r>
              <a:rPr lang="en-US" dirty="0">
                <a:solidFill>
                  <a:schemeClr val="accent1"/>
                </a:solidFill>
              </a:rPr>
              <a:t>OData</a:t>
            </a:r>
            <a:r>
              <a:rPr lang="en-US" dirty="0">
                <a:solidFill>
                  <a:schemeClr val="tx1"/>
                </a:solidFill>
              </a:rPr>
              <a:t>, PerformancePoint, </a:t>
            </a:r>
          </a:p>
          <a:p>
            <a:pPr>
              <a:lnSpc>
                <a:spcPct val="120000"/>
              </a:lnSpc>
            </a:pPr>
            <a:r>
              <a:rPr lang="en-US" dirty="0">
                <a:solidFill>
                  <a:schemeClr val="tx1"/>
                </a:solidFill>
              </a:rPr>
              <a:t>Business Connectivity Services, </a:t>
            </a:r>
          </a:p>
          <a:p>
            <a:pPr>
              <a:lnSpc>
                <a:spcPct val="120000"/>
              </a:lnSpc>
            </a:pPr>
            <a:r>
              <a:rPr lang="en-US" dirty="0">
                <a:solidFill>
                  <a:schemeClr val="accent1"/>
                </a:solidFill>
              </a:rPr>
              <a:t>Power View</a:t>
            </a:r>
            <a:r>
              <a:rPr lang="en-US" dirty="0">
                <a:solidFill>
                  <a:schemeClr val="tx1"/>
                </a:solidFill>
              </a:rPr>
              <a:t>, REST, </a:t>
            </a:r>
            <a:r>
              <a:rPr lang="en-US" dirty="0">
                <a:solidFill>
                  <a:schemeClr val="accent1"/>
                </a:solidFill>
              </a:rPr>
              <a:t>SSRS</a:t>
            </a:r>
            <a:r>
              <a:rPr lang="en-US" dirty="0">
                <a:solidFill>
                  <a:schemeClr val="tx1"/>
                </a:solidFill>
              </a:rPr>
              <a:t>, SharePoint Apps, </a:t>
            </a:r>
          </a:p>
          <a:p>
            <a:pPr>
              <a:lnSpc>
                <a:spcPct val="120000"/>
              </a:lnSpc>
            </a:pPr>
            <a:r>
              <a:rPr lang="en-US" dirty="0">
                <a:solidFill>
                  <a:schemeClr val="tx1"/>
                </a:solidFill>
              </a:rPr>
              <a:t>Third Party Reporting Tools</a:t>
            </a:r>
          </a:p>
        </p:txBody>
      </p:sp>
    </p:spTree>
    <p:extLst>
      <p:ext uri="{BB962C8B-B14F-4D97-AF65-F5344CB8AC3E}">
        <p14:creationId xmlns:p14="http://schemas.microsoft.com/office/powerpoint/2010/main" val="2514114016"/>
      </p:ext>
    </p:extLst>
  </p:cSld>
  <p:clrMapOvr>
    <a:masterClrMapping/>
  </p:clrMapOvr>
  <p:transition spd="slow">
    <p:push/>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dLp5CSddUyH2.S4SYXswQ"/>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Ignite Colros">
      <a:dk1>
        <a:srgbClr val="EB3C00"/>
      </a:dk1>
      <a:lt1>
        <a:srgbClr val="FFFFFF"/>
      </a:lt1>
      <a:dk2>
        <a:srgbClr val="F18B14"/>
      </a:dk2>
      <a:lt2>
        <a:srgbClr val="5D5D5D"/>
      </a:lt2>
      <a:accent1>
        <a:srgbClr val="0070C0"/>
      </a:accent1>
      <a:accent2>
        <a:srgbClr val="7030A0"/>
      </a:accent2>
      <a:accent3>
        <a:srgbClr val="00B050"/>
      </a:accent3>
      <a:accent4>
        <a:srgbClr val="FFC000"/>
      </a:accent4>
      <a:accent5>
        <a:srgbClr val="7F7F7F"/>
      </a:accent5>
      <a:accent6>
        <a:srgbClr val="FFFFFF"/>
      </a:accent6>
      <a:hlink>
        <a:srgbClr val="0563C1"/>
      </a:hlink>
      <a:folHlink>
        <a:srgbClr val="954F72"/>
      </a:folHlink>
    </a:clrScheme>
    <a:fontScheme name="Custom 5">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365-Summit-Template" id="{9902B3E6-2A0F-4B13-AA32-F6B98562624F}" vid="{E71FDA62-7214-40AF-AB30-4E36C858CB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Raphael Ax</External_x0020_Speaker>
    <Session_x0020_Code xmlns="e36bfbf9-5e42-489c-a259-4c54eb22cb57">OFC-B339</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2006/metadata/properties"/>
    <ds:schemaRef ds:uri="http://purl.org/dc/elements/1.1/"/>
    <ds:schemaRef ds:uri="http://schemas.microsoft.com/sharepoint/v3"/>
    <ds:schemaRef ds:uri="http://schemas.microsoft.com/office/infopath/2007/PartnerControls"/>
    <ds:schemaRef ds:uri="http://purl.org/dc/terms/"/>
    <ds:schemaRef ds:uri="http://www.w3.org/XML/1998/namespace"/>
    <ds:schemaRef ds:uri="http://schemas.openxmlformats.org/package/2006/metadata/core-properties"/>
    <ds:schemaRef ds:uri="230e9df3-be65-4c73-a93b-d1236ebd677e"/>
    <ds:schemaRef ds:uri="e36bfbf9-5e42-489c-a259-4c54eb22cb57"/>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6</TotalTime>
  <Words>2877</Words>
  <Application>Microsoft Office PowerPoint</Application>
  <PresentationFormat>Custom</PresentationFormat>
  <Paragraphs>215</Paragraphs>
  <Slides>24</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Calibri</vt:lpstr>
      <vt:lpstr>Segoe Pro Light</vt:lpstr>
      <vt:lpstr>Segoe Pro SemiLight</vt:lpstr>
      <vt:lpstr>Segoe UI</vt:lpstr>
      <vt:lpstr>Segoe UI Light</vt:lpstr>
      <vt:lpstr>Wingdings</vt:lpstr>
      <vt:lpstr>TEE14 Speaker PPT Template</vt:lpstr>
      <vt:lpstr>1_TEE14 Speaker PPT Template</vt:lpstr>
      <vt:lpstr>Office Theme</vt:lpstr>
      <vt:lpstr>PowerPoint Presentation</vt:lpstr>
      <vt:lpstr>Project Server/ Online Reporting and BI</vt:lpstr>
      <vt:lpstr>Related content</vt:lpstr>
      <vt:lpstr>Resources</vt:lpstr>
      <vt:lpstr>Office 365</vt:lpstr>
      <vt:lpstr>Please Complete An Evaluation Form Your input is important!</vt:lpstr>
      <vt:lpstr>Evaluate this session</vt:lpstr>
      <vt:lpstr>Here’s what we offer…</vt:lpstr>
      <vt:lpstr>Here’s what we care about…</vt:lpstr>
      <vt:lpstr>PowerPoint Presentation</vt:lpstr>
      <vt:lpstr>PowerPoint Presentation</vt:lpstr>
      <vt:lpstr>OData &amp; Excel</vt:lpstr>
      <vt:lpstr>LinQPad &amp; Odata</vt:lpstr>
      <vt:lpstr>Major Milestone Report</vt:lpstr>
      <vt:lpstr>PowerPivot</vt:lpstr>
      <vt:lpstr>The World of Data is Changing</vt:lpstr>
      <vt:lpstr>Powerful Self-Service BI with Excel 2013</vt:lpstr>
      <vt:lpstr>Powerful Self-Service BI with Excel 2013</vt:lpstr>
      <vt:lpstr>Powerful Self-Service BI with Excel 2013</vt:lpstr>
      <vt:lpstr>PowerView in Excel</vt:lpstr>
      <vt:lpstr>PowerView in SharePoint</vt:lpstr>
      <vt:lpstr>Project Online with SSRS/ SSIS</vt:lpstr>
      <vt:lpstr>PowerPoint Presentation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Project Server and Project Online: Reporting and BI Deep Dive</dc:title>
  <dc:subject>TechEd 2014</dc:subject>
  <dc:creator>Shows</dc:creator>
  <cp:keywords/>
  <dc:description>Template: Jordan Cayabyab, Artitudes Design
Formatting: 
Audience Type:</dc:description>
  <cp:lastModifiedBy>Sylvia Tedjo</cp:lastModifiedBy>
  <cp:revision>5</cp:revision>
  <dcterms:created xsi:type="dcterms:W3CDTF">2014-10-26T12:58:31Z</dcterms:created>
  <dcterms:modified xsi:type="dcterms:W3CDTF">2014-10-30T15:03:53Z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