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7" r:id="rId5"/>
  </p:sldMasterIdLst>
  <p:notesMasterIdLst>
    <p:notesMasterId r:id="rId58"/>
  </p:notesMasterIdLst>
  <p:handoutMasterIdLst>
    <p:handoutMasterId r:id="rId59"/>
  </p:handoutMasterIdLst>
  <p:sldIdLst>
    <p:sldId id="1457" r:id="rId6"/>
    <p:sldId id="1458" r:id="rId7"/>
    <p:sldId id="1533" r:id="rId8"/>
    <p:sldId id="1518" r:id="rId9"/>
    <p:sldId id="1459" r:id="rId10"/>
    <p:sldId id="1460" r:id="rId11"/>
    <p:sldId id="1466" r:id="rId12"/>
    <p:sldId id="1464" r:id="rId13"/>
    <p:sldId id="1465" r:id="rId14"/>
    <p:sldId id="1467" r:id="rId15"/>
    <p:sldId id="1513" r:id="rId16"/>
    <p:sldId id="1514" r:id="rId17"/>
    <p:sldId id="1468" r:id="rId18"/>
    <p:sldId id="1470" r:id="rId19"/>
    <p:sldId id="1471" r:id="rId20"/>
    <p:sldId id="1472" r:id="rId21"/>
    <p:sldId id="1473" r:id="rId22"/>
    <p:sldId id="1476" r:id="rId23"/>
    <p:sldId id="1477" r:id="rId24"/>
    <p:sldId id="1517" r:id="rId25"/>
    <p:sldId id="1523" r:id="rId26"/>
    <p:sldId id="1524" r:id="rId27"/>
    <p:sldId id="1482" r:id="rId28"/>
    <p:sldId id="1483" r:id="rId29"/>
    <p:sldId id="1484" r:id="rId30"/>
    <p:sldId id="1531" r:id="rId31"/>
    <p:sldId id="1481" r:id="rId32"/>
    <p:sldId id="1480" r:id="rId33"/>
    <p:sldId id="1527" r:id="rId34"/>
    <p:sldId id="1525" r:id="rId35"/>
    <p:sldId id="1487" r:id="rId36"/>
    <p:sldId id="1489" r:id="rId37"/>
    <p:sldId id="1491" r:id="rId38"/>
    <p:sldId id="1494" r:id="rId39"/>
    <p:sldId id="1495" r:id="rId40"/>
    <p:sldId id="1496" r:id="rId41"/>
    <p:sldId id="1532" r:id="rId42"/>
    <p:sldId id="1499" r:id="rId43"/>
    <p:sldId id="1526" r:id="rId44"/>
    <p:sldId id="1522" r:id="rId45"/>
    <p:sldId id="1528" r:id="rId46"/>
    <p:sldId id="1519" r:id="rId47"/>
    <p:sldId id="1520" r:id="rId48"/>
    <p:sldId id="1500" r:id="rId49"/>
    <p:sldId id="1507" r:id="rId50"/>
    <p:sldId id="1521" r:id="rId51"/>
    <p:sldId id="1509" r:id="rId52"/>
    <p:sldId id="1510" r:id="rId53"/>
    <p:sldId id="1511" r:id="rId54"/>
    <p:sldId id="1512" r:id="rId55"/>
    <p:sldId id="1529" r:id="rId56"/>
    <p:sldId id="1530"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457"/>
            <p14:sldId id="1458"/>
            <p14:sldId id="1533"/>
            <p14:sldId id="1518"/>
            <p14:sldId id="1459"/>
          </p14:sldIdLst>
        </p14:section>
        <p14:section name="Brief Primer" id="{2E944809-9130-461B-A3B5-920EAB6E32F5}">
          <p14:sldIdLst>
            <p14:sldId id="1460"/>
            <p14:sldId id="1466"/>
            <p14:sldId id="1464"/>
            <p14:sldId id="1465"/>
            <p14:sldId id="1467"/>
            <p14:sldId id="1513"/>
            <p14:sldId id="1514"/>
          </p14:sldIdLst>
        </p14:section>
        <p14:section name="Lync &amp; Packet Networks" id="{363BD750-2331-496D-BCD2-2AA603A0DEE6}">
          <p14:sldIdLst>
            <p14:sldId id="1468"/>
            <p14:sldId id="1470"/>
            <p14:sldId id="1471"/>
            <p14:sldId id="1472"/>
            <p14:sldId id="1473"/>
            <p14:sldId id="1476"/>
          </p14:sldIdLst>
        </p14:section>
        <p14:section name="Lync SDN Interface" id="{92A11675-0EC1-4646-996F-7C5661C9F45B}">
          <p14:sldIdLst>
            <p14:sldId id="1477"/>
            <p14:sldId id="1517"/>
            <p14:sldId id="1523"/>
            <p14:sldId id="1524"/>
            <p14:sldId id="1482"/>
            <p14:sldId id="1483"/>
            <p14:sldId id="1484"/>
            <p14:sldId id="1531"/>
            <p14:sldId id="1481"/>
            <p14:sldId id="1480"/>
            <p14:sldId id="1527"/>
          </p14:sldIdLst>
        </p14:section>
        <p14:section name="Scenarios" id="{4AD8D1FD-33B8-46E9-950D-9404BA886972}">
          <p14:sldIdLst>
            <p14:sldId id="1525"/>
            <p14:sldId id="1487"/>
            <p14:sldId id="1489"/>
            <p14:sldId id="1491"/>
            <p14:sldId id="1494"/>
            <p14:sldId id="1495"/>
            <p14:sldId id="1496"/>
            <p14:sldId id="1532"/>
            <p14:sldId id="1499"/>
            <p14:sldId id="1526"/>
            <p14:sldId id="1522"/>
            <p14:sldId id="1528"/>
            <p14:sldId id="1519"/>
            <p14:sldId id="1520"/>
          </p14:sldIdLst>
        </p14:section>
        <p14:section name="TechEd Ending Slides" id="{45220134-D6CB-46DD-8602-FE192E4905B4}">
          <p14:sldIdLst>
            <p14:sldId id="1500"/>
            <p14:sldId id="1507"/>
            <p14:sldId id="1521"/>
            <p14:sldId id="1509"/>
            <p14:sldId id="1510"/>
            <p14:sldId id="1511"/>
            <p14:sldId id="1512"/>
          </p14:sldIdLst>
        </p14:section>
        <p14:section name="Boneyard" id="{2E7E7378-B618-4879-9263-2F5974C5B9F6}">
          <p14:sldIdLst/>
        </p14:section>
        <p14:section name="Demo" id="{D3C060DF-140D-4901-8E11-ADE43AF0E147}">
          <p14:sldIdLst>
            <p14:sldId id="1529"/>
            <p14:sldId id="153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5501" autoAdjust="0"/>
  </p:normalViewPr>
  <p:slideViewPr>
    <p:cSldViewPr snapToObjects="1">
      <p:cViewPr varScale="1">
        <p:scale>
          <a:sx n="105" d="100"/>
          <a:sy n="105" d="100"/>
        </p:scale>
        <p:origin x="78" y="102"/>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17443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DE4CB-DC2E-4053-9160-406AAB2085A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780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D18987-EC18-4F98-B6C6-BDDA352C5A52}"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0845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D18987-EC18-4F98-B6C6-BDDA352C5A52}"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1814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21D5D1E-7263-4196-A367-1FD9B9817B3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1090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solidFill>
                  <a:prstClr val="black"/>
                </a:solidFill>
              </a:rPr>
              <a:pPr>
                <a:defRPr/>
              </a:pPr>
              <a:t>36</a:t>
            </a:fld>
            <a:endParaRPr lang="en-US" altLang="ja-JP" dirty="0">
              <a:solidFill>
                <a:prstClr val="black"/>
              </a:solidFill>
            </a:endParaRPr>
          </a:p>
        </p:txBody>
      </p:sp>
    </p:spTree>
    <p:extLst>
      <p:ext uri="{BB962C8B-B14F-4D97-AF65-F5344CB8AC3E}">
        <p14:creationId xmlns:p14="http://schemas.microsoft.com/office/powerpoint/2010/main" val="23779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35903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23366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884053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73526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0352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1012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1089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EA026B-C71B-4D22-9E67-73A9447A7D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5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EF663DB-2C2D-480E-9E5E-DA11ED50E17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6483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P Simplified" pitchFamily="34" charset="0"/>
              </a:defRPr>
            </a:lvl1pPr>
            <a:lvl2pPr marL="729057" indent="-280406">
              <a:defRPr>
                <a:solidFill>
                  <a:schemeClr val="tx1"/>
                </a:solidFill>
                <a:latin typeface="HP Simplified" pitchFamily="34" charset="0"/>
              </a:defRPr>
            </a:lvl2pPr>
            <a:lvl3pPr marL="1121626" indent="-224325">
              <a:defRPr>
                <a:solidFill>
                  <a:schemeClr val="tx1"/>
                </a:solidFill>
                <a:latin typeface="HP Simplified" pitchFamily="34" charset="0"/>
              </a:defRPr>
            </a:lvl3pPr>
            <a:lvl4pPr marL="1570276" indent="-224325">
              <a:defRPr>
                <a:solidFill>
                  <a:schemeClr val="tx1"/>
                </a:solidFill>
                <a:latin typeface="HP Simplified" pitchFamily="34" charset="0"/>
              </a:defRPr>
            </a:lvl4pPr>
            <a:lvl5pPr marL="2018927" indent="-224325">
              <a:defRPr>
                <a:solidFill>
                  <a:schemeClr val="tx1"/>
                </a:solidFill>
                <a:latin typeface="HP Simplified" pitchFamily="34" charset="0"/>
              </a:defRPr>
            </a:lvl5pPr>
            <a:lvl6pPr marL="2467577" indent="-224325" fontAlgn="base">
              <a:spcBef>
                <a:spcPct val="0"/>
              </a:spcBef>
              <a:spcAft>
                <a:spcPct val="0"/>
              </a:spcAft>
              <a:defRPr>
                <a:solidFill>
                  <a:schemeClr val="tx1"/>
                </a:solidFill>
                <a:latin typeface="HP Simplified" pitchFamily="34" charset="0"/>
              </a:defRPr>
            </a:lvl6pPr>
            <a:lvl7pPr marL="2916227" indent="-224325" fontAlgn="base">
              <a:spcBef>
                <a:spcPct val="0"/>
              </a:spcBef>
              <a:spcAft>
                <a:spcPct val="0"/>
              </a:spcAft>
              <a:defRPr>
                <a:solidFill>
                  <a:schemeClr val="tx1"/>
                </a:solidFill>
                <a:latin typeface="HP Simplified" pitchFamily="34" charset="0"/>
              </a:defRPr>
            </a:lvl7pPr>
            <a:lvl8pPr marL="3364878" indent="-224325" fontAlgn="base">
              <a:spcBef>
                <a:spcPct val="0"/>
              </a:spcBef>
              <a:spcAft>
                <a:spcPct val="0"/>
              </a:spcAft>
              <a:defRPr>
                <a:solidFill>
                  <a:schemeClr val="tx1"/>
                </a:solidFill>
                <a:latin typeface="HP Simplified" pitchFamily="34" charset="0"/>
              </a:defRPr>
            </a:lvl8pPr>
            <a:lvl9pPr marL="3813528" indent="-224325" fontAlgn="base">
              <a:spcBef>
                <a:spcPct val="0"/>
              </a:spcBef>
              <a:spcAft>
                <a:spcPct val="0"/>
              </a:spcAft>
              <a:defRPr>
                <a:solidFill>
                  <a:schemeClr val="tx1"/>
                </a:solidFill>
                <a:latin typeface="HP Simplified" pitchFamily="34" charset="0"/>
              </a:defRPr>
            </a:lvl9pPr>
          </a:lstStyle>
          <a:p>
            <a:pPr fontAlgn="base">
              <a:spcBef>
                <a:spcPct val="0"/>
              </a:spcBef>
              <a:spcAft>
                <a:spcPct val="0"/>
              </a:spcAft>
            </a:pPr>
            <a:endParaRPr lang="en-US">
              <a:solidFill>
                <a:prstClr val="black"/>
              </a:solidFill>
              <a:latin typeface="Calibri" pitchFamily="34" charset="0"/>
            </a:endParaRPr>
          </a:p>
        </p:txBody>
      </p:sp>
    </p:spTree>
    <p:extLst>
      <p:ext uri="{BB962C8B-B14F-4D97-AF65-F5344CB8AC3E}">
        <p14:creationId xmlns:p14="http://schemas.microsoft.com/office/powerpoint/2010/main" val="79840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94FB88-691C-4658-83D0-21433F8D6F5D}"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9128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72A685D-3524-4985-A2FA-0D28B83567B9}"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4417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A5F1AE-28E1-4797-8AB6-C610687AD04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22223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18187" y="233151"/>
            <a:ext cx="11400103" cy="45202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8187" y="1008707"/>
            <a:ext cx="11400103" cy="1717714"/>
          </a:xfrm>
        </p:spPr>
        <p:txBody>
          <a:bodyPr/>
          <a:lstStyle>
            <a:lvl1pPr>
              <a:defRPr sz="2142"/>
            </a:lvl1pPr>
            <a:lvl2pPr>
              <a:defRPr sz="2040"/>
            </a:lvl2pPr>
            <a:lvl4pPr>
              <a:defRPr sz="1734"/>
            </a:lvl4pPr>
            <a:lvl5pPr>
              <a:defRPr sz="153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57363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32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35.xml"/><Relationship Id="rId5" Type="http://schemas.openxmlformats.org/officeDocument/2006/relationships/image" Target="../media/image13.emf"/><Relationship Id="rId4" Type="http://schemas.openxmlformats.org/officeDocument/2006/relationships/image" Target="../media/image1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5"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4758" y="-172114"/>
            <a:ext cx="12731040" cy="7400905"/>
          </a:xfrm>
          <a:prstGeom prst="rect">
            <a:avLst/>
          </a:prstGeom>
          <a:solidFill>
            <a:srgbClr val="001F4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11414" rtl="0" eaLnBrk="1" fontAlgn="auto" latinLnBrk="0" hangingPunct="1">
              <a:lnSpc>
                <a:spcPct val="100000"/>
              </a:lnSpc>
              <a:spcBef>
                <a:spcPts val="0"/>
              </a:spcBef>
              <a:spcAft>
                <a:spcPts val="0"/>
              </a:spcAft>
              <a:buClrTx/>
              <a:buSzTx/>
              <a:buFontTx/>
              <a:buNone/>
              <a:tabLst/>
              <a:defRPr/>
            </a:pPr>
            <a:endParaRPr kumimoji="0" lang="en-US" sz="2407"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p:cNvSpPr>
            <a:spLocks noGrp="1"/>
          </p:cNvSpPr>
          <p:nvPr>
            <p:ph type="dt" sz="half" idx="2"/>
          </p:nvPr>
        </p:nvSpPr>
        <p:spPr>
          <a:xfrm>
            <a:off x="621825" y="6482889"/>
            <a:ext cx="2901844" cy="372394"/>
          </a:xfrm>
          <a:prstGeom prst="rect">
            <a:avLst/>
          </a:prstGeom>
        </p:spPr>
        <p:txBody>
          <a:bodyPr vert="horz" lIns="91440" tIns="45720" rIns="91440" bIns="45720" rtlCol="0" anchor="ctr"/>
          <a:lstStyle>
            <a:lvl1pPr algn="l">
              <a:defRPr sz="1605">
                <a:solidFill>
                  <a:schemeClr val="tx1">
                    <a:tint val="75000"/>
                  </a:schemeClr>
                </a:solidFill>
              </a:defRPr>
            </a:lvl1pPr>
          </a:lstStyle>
          <a:p>
            <a:pPr defTabSz="611414"/>
            <a:fld id="{0280B491-3E23-DC4C-A0B2-901C165EDCCB}" type="datetimeFigureOut">
              <a:rPr lang="en-US" smtClean="0">
                <a:solidFill>
                  <a:prstClr val="black">
                    <a:tint val="75000"/>
                  </a:prstClr>
                </a:solidFill>
              </a:rPr>
              <a:pPr defTabSz="611414"/>
              <a:t>10/29/2014</a:t>
            </a:fld>
            <a:endParaRPr lang="en-US">
              <a:solidFill>
                <a:prstClr val="black">
                  <a:tint val="75000"/>
                </a:prstClr>
              </a:solidFill>
            </a:endParaRPr>
          </a:p>
        </p:txBody>
      </p:sp>
      <p:sp>
        <p:nvSpPr>
          <p:cNvPr id="5" name="Footer Placeholder 4"/>
          <p:cNvSpPr>
            <a:spLocks noGrp="1"/>
          </p:cNvSpPr>
          <p:nvPr>
            <p:ph type="ftr" sz="quarter" idx="3"/>
          </p:nvPr>
        </p:nvSpPr>
        <p:spPr>
          <a:xfrm>
            <a:off x="4249130" y="6482889"/>
            <a:ext cx="3938217" cy="372394"/>
          </a:xfrm>
          <a:prstGeom prst="rect">
            <a:avLst/>
          </a:prstGeom>
        </p:spPr>
        <p:txBody>
          <a:bodyPr vert="horz" lIns="91440" tIns="45720" rIns="91440" bIns="45720" rtlCol="0" anchor="ctr"/>
          <a:lstStyle>
            <a:lvl1pPr algn="ctr">
              <a:defRPr sz="1605">
                <a:solidFill>
                  <a:schemeClr val="tx1">
                    <a:tint val="75000"/>
                  </a:schemeClr>
                </a:solidFill>
              </a:defRPr>
            </a:lvl1pPr>
          </a:lstStyle>
          <a:p>
            <a:pPr defTabSz="611414"/>
            <a:endParaRPr lang="en-US">
              <a:solidFill>
                <a:prstClr val="black">
                  <a:tint val="75000"/>
                </a:prstClr>
              </a:solidFill>
            </a:endParaRPr>
          </a:p>
        </p:txBody>
      </p:sp>
      <p:sp>
        <p:nvSpPr>
          <p:cNvPr id="6" name="Slide Number Placeholder 5"/>
          <p:cNvSpPr>
            <a:spLocks noGrp="1"/>
          </p:cNvSpPr>
          <p:nvPr>
            <p:ph type="sldNum" sz="quarter" idx="4"/>
          </p:nvPr>
        </p:nvSpPr>
        <p:spPr>
          <a:xfrm>
            <a:off x="8912807" y="6482889"/>
            <a:ext cx="2901844" cy="372394"/>
          </a:xfrm>
          <a:prstGeom prst="rect">
            <a:avLst/>
          </a:prstGeom>
        </p:spPr>
        <p:txBody>
          <a:bodyPr vert="horz" lIns="91440" tIns="45720" rIns="91440" bIns="45720" rtlCol="0" anchor="ctr"/>
          <a:lstStyle>
            <a:lvl1pPr algn="r">
              <a:defRPr sz="1605">
                <a:solidFill>
                  <a:schemeClr val="tx1">
                    <a:tint val="75000"/>
                  </a:schemeClr>
                </a:solidFill>
              </a:defRPr>
            </a:lvl1pPr>
          </a:lstStyle>
          <a:p>
            <a:pPr defTabSz="611414"/>
            <a:fld id="{B04D8D1D-51D4-BC43-A5C4-C5A2B58F21B3}" type="slidenum">
              <a:rPr lang="en-US" smtClean="0">
                <a:solidFill>
                  <a:prstClr val="black">
                    <a:tint val="75000"/>
                  </a:prstClr>
                </a:solidFill>
              </a:rPr>
              <a:pPr defTabSz="611414"/>
              <a:t>‹#›</a:t>
            </a:fld>
            <a:endParaRPr lang="en-US">
              <a:solidFill>
                <a:prstClr val="black">
                  <a:tint val="75000"/>
                </a:prstClr>
              </a:solidFill>
            </a:endParaRPr>
          </a:p>
        </p:txBody>
      </p:sp>
      <p:pic>
        <p:nvPicPr>
          <p:cNvPr id="9" name="Picture 8" descr="LyncTEE_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759" y="5564200"/>
            <a:ext cx="12731040" cy="1664592"/>
          </a:xfrm>
          <a:prstGeom prst="rect">
            <a:avLst/>
          </a:prstGeom>
        </p:spPr>
      </p:pic>
      <p:pic>
        <p:nvPicPr>
          <p:cNvPr id="10" name="Picture 9"/>
          <p:cNvPicPr>
            <a:picLocks noChangeAspect="1"/>
          </p:cNvPicPr>
          <p:nvPr userDrawn="1"/>
        </p:nvPicPr>
        <p:blipFill>
          <a:blip r:embed="rId4"/>
          <a:stretch>
            <a:fillRect/>
          </a:stretch>
        </p:blipFill>
        <p:spPr>
          <a:xfrm>
            <a:off x="10851582" y="2418487"/>
            <a:ext cx="1732360" cy="3155425"/>
          </a:xfrm>
          <a:prstGeom prst="rect">
            <a:avLst/>
          </a:prstGeom>
        </p:spPr>
      </p:pic>
      <p:pic>
        <p:nvPicPr>
          <p:cNvPr id="13" name="Picture 12"/>
          <p:cNvPicPr>
            <a:picLocks noChangeAspect="1"/>
          </p:cNvPicPr>
          <p:nvPr userDrawn="1"/>
        </p:nvPicPr>
        <p:blipFill>
          <a:blip r:embed="rId5"/>
          <a:stretch>
            <a:fillRect/>
          </a:stretch>
        </p:blipFill>
        <p:spPr>
          <a:xfrm>
            <a:off x="9652239" y="3365787"/>
            <a:ext cx="1199344" cy="2198413"/>
          </a:xfrm>
          <a:prstGeom prst="rect">
            <a:avLst/>
          </a:prstGeom>
        </p:spPr>
      </p:pic>
    </p:spTree>
    <p:extLst>
      <p:ext uri="{BB962C8B-B14F-4D97-AF65-F5344CB8AC3E}">
        <p14:creationId xmlns:p14="http://schemas.microsoft.com/office/powerpoint/2010/main" val="1423804733"/>
      </p:ext>
    </p:extLst>
  </p:cSld>
  <p:clrMap bg1="lt1" tx1="dk1" bg2="lt2" tx2="dk2" accent1="accent1" accent2="accent2" accent3="accent3" accent4="accent4" accent5="accent5" accent6="accent6" hlink="hlink" folHlink="folHlink"/>
  <p:sldLayoutIdLst>
    <p:sldLayoutId id="2147484288" r:id="rId1"/>
  </p:sldLayoutIdLst>
  <p:txStyles>
    <p:titleStyle>
      <a:lvl1pPr algn="ctr" defTabSz="611414" rtl="0" eaLnBrk="1" latinLnBrk="0" hangingPunct="1">
        <a:spcBef>
          <a:spcPct val="0"/>
        </a:spcBef>
        <a:buNone/>
        <a:defRPr sz="5884" kern="1200">
          <a:solidFill>
            <a:schemeClr val="tx1"/>
          </a:solidFill>
          <a:latin typeface="+mj-lt"/>
          <a:ea typeface="+mj-ea"/>
          <a:cs typeface="+mj-cs"/>
        </a:defRPr>
      </a:lvl1pPr>
    </p:titleStyle>
    <p:bodyStyle>
      <a:lvl1pPr marL="458560" indent="-458560" algn="l" defTabSz="611414" rtl="0" eaLnBrk="1" latinLnBrk="0" hangingPunct="1">
        <a:spcBef>
          <a:spcPct val="20000"/>
        </a:spcBef>
        <a:buFont typeface="Arial"/>
        <a:buChar char="•"/>
        <a:defRPr sz="4279" kern="1200">
          <a:solidFill>
            <a:schemeClr val="tx1"/>
          </a:solidFill>
          <a:latin typeface="+mn-lt"/>
          <a:ea typeface="+mn-ea"/>
          <a:cs typeface="+mn-cs"/>
        </a:defRPr>
      </a:lvl1pPr>
      <a:lvl2pPr marL="993547" indent="-382133" algn="l" defTabSz="611414" rtl="0" eaLnBrk="1" latinLnBrk="0" hangingPunct="1">
        <a:spcBef>
          <a:spcPct val="20000"/>
        </a:spcBef>
        <a:buFont typeface="Arial"/>
        <a:buChar char="–"/>
        <a:defRPr sz="3744" kern="1200">
          <a:solidFill>
            <a:schemeClr val="tx1"/>
          </a:solidFill>
          <a:latin typeface="+mn-lt"/>
          <a:ea typeface="+mn-ea"/>
          <a:cs typeface="+mn-cs"/>
        </a:defRPr>
      </a:lvl2pPr>
      <a:lvl3pPr marL="1528534" indent="-305707" algn="l" defTabSz="611414" rtl="0" eaLnBrk="1" latinLnBrk="0" hangingPunct="1">
        <a:spcBef>
          <a:spcPct val="20000"/>
        </a:spcBef>
        <a:buFont typeface="Arial"/>
        <a:buChar char="•"/>
        <a:defRPr sz="3210" kern="1200">
          <a:solidFill>
            <a:schemeClr val="tx1"/>
          </a:solidFill>
          <a:latin typeface="+mn-lt"/>
          <a:ea typeface="+mn-ea"/>
          <a:cs typeface="+mn-cs"/>
        </a:defRPr>
      </a:lvl3pPr>
      <a:lvl4pPr marL="2139947" indent="-305707" algn="l" defTabSz="611414" rtl="0" eaLnBrk="1" latinLnBrk="0" hangingPunct="1">
        <a:spcBef>
          <a:spcPct val="20000"/>
        </a:spcBef>
        <a:buFont typeface="Arial"/>
        <a:buChar char="–"/>
        <a:defRPr sz="2675" kern="1200">
          <a:solidFill>
            <a:schemeClr val="tx1"/>
          </a:solidFill>
          <a:latin typeface="+mn-lt"/>
          <a:ea typeface="+mn-ea"/>
          <a:cs typeface="+mn-cs"/>
        </a:defRPr>
      </a:lvl4pPr>
      <a:lvl5pPr marL="2751361" indent="-305707" algn="l" defTabSz="611414" rtl="0" eaLnBrk="1" latinLnBrk="0" hangingPunct="1">
        <a:spcBef>
          <a:spcPct val="20000"/>
        </a:spcBef>
        <a:buFont typeface="Arial"/>
        <a:buChar char="»"/>
        <a:defRPr sz="2675" kern="1200">
          <a:solidFill>
            <a:schemeClr val="tx1"/>
          </a:solidFill>
          <a:latin typeface="+mn-lt"/>
          <a:ea typeface="+mn-ea"/>
          <a:cs typeface="+mn-cs"/>
        </a:defRPr>
      </a:lvl5pPr>
      <a:lvl6pPr marL="3362775" indent="-305707" algn="l" defTabSz="611414" rtl="0" eaLnBrk="1" latinLnBrk="0" hangingPunct="1">
        <a:spcBef>
          <a:spcPct val="20000"/>
        </a:spcBef>
        <a:buFont typeface="Arial"/>
        <a:buChar char="•"/>
        <a:defRPr sz="2675" kern="1200">
          <a:solidFill>
            <a:schemeClr val="tx1"/>
          </a:solidFill>
          <a:latin typeface="+mn-lt"/>
          <a:ea typeface="+mn-ea"/>
          <a:cs typeface="+mn-cs"/>
        </a:defRPr>
      </a:lvl6pPr>
      <a:lvl7pPr marL="3974188" indent="-305707" algn="l" defTabSz="611414" rtl="0" eaLnBrk="1" latinLnBrk="0" hangingPunct="1">
        <a:spcBef>
          <a:spcPct val="20000"/>
        </a:spcBef>
        <a:buFont typeface="Arial"/>
        <a:buChar char="•"/>
        <a:defRPr sz="2675" kern="1200">
          <a:solidFill>
            <a:schemeClr val="tx1"/>
          </a:solidFill>
          <a:latin typeface="+mn-lt"/>
          <a:ea typeface="+mn-ea"/>
          <a:cs typeface="+mn-cs"/>
        </a:defRPr>
      </a:lvl7pPr>
      <a:lvl8pPr marL="4585602" indent="-305707" algn="l" defTabSz="611414" rtl="0" eaLnBrk="1" latinLnBrk="0" hangingPunct="1">
        <a:spcBef>
          <a:spcPct val="20000"/>
        </a:spcBef>
        <a:buFont typeface="Arial"/>
        <a:buChar char="•"/>
        <a:defRPr sz="2675" kern="1200">
          <a:solidFill>
            <a:schemeClr val="tx1"/>
          </a:solidFill>
          <a:latin typeface="+mn-lt"/>
          <a:ea typeface="+mn-ea"/>
          <a:cs typeface="+mn-cs"/>
        </a:defRPr>
      </a:lvl8pPr>
      <a:lvl9pPr marL="5197015" indent="-305707" algn="l" defTabSz="611414" rtl="0" eaLnBrk="1" latinLnBrk="0" hangingPunct="1">
        <a:spcBef>
          <a:spcPct val="20000"/>
        </a:spcBef>
        <a:buFont typeface="Arial"/>
        <a:buChar char="•"/>
        <a:defRPr sz="2675" kern="1200">
          <a:solidFill>
            <a:schemeClr val="tx1"/>
          </a:solidFill>
          <a:latin typeface="+mn-lt"/>
          <a:ea typeface="+mn-ea"/>
          <a:cs typeface="+mn-cs"/>
        </a:defRPr>
      </a:lvl9pPr>
    </p:bodyStyle>
    <p:otherStyle>
      <a:defPPr>
        <a:defRPr lang="en-US"/>
      </a:defPPr>
      <a:lvl1pPr marL="0" algn="l" defTabSz="611414" rtl="0" eaLnBrk="1" latinLnBrk="0" hangingPunct="1">
        <a:defRPr sz="2407" kern="1200">
          <a:solidFill>
            <a:schemeClr val="tx1"/>
          </a:solidFill>
          <a:latin typeface="+mn-lt"/>
          <a:ea typeface="+mn-ea"/>
          <a:cs typeface="+mn-cs"/>
        </a:defRPr>
      </a:lvl1pPr>
      <a:lvl2pPr marL="611414" algn="l" defTabSz="611414" rtl="0" eaLnBrk="1" latinLnBrk="0" hangingPunct="1">
        <a:defRPr sz="2407" kern="1200">
          <a:solidFill>
            <a:schemeClr val="tx1"/>
          </a:solidFill>
          <a:latin typeface="+mn-lt"/>
          <a:ea typeface="+mn-ea"/>
          <a:cs typeface="+mn-cs"/>
        </a:defRPr>
      </a:lvl2pPr>
      <a:lvl3pPr marL="1222827" algn="l" defTabSz="611414" rtl="0" eaLnBrk="1" latinLnBrk="0" hangingPunct="1">
        <a:defRPr sz="2407" kern="1200">
          <a:solidFill>
            <a:schemeClr val="tx1"/>
          </a:solidFill>
          <a:latin typeface="+mn-lt"/>
          <a:ea typeface="+mn-ea"/>
          <a:cs typeface="+mn-cs"/>
        </a:defRPr>
      </a:lvl3pPr>
      <a:lvl4pPr marL="1834241" algn="l" defTabSz="611414" rtl="0" eaLnBrk="1" latinLnBrk="0" hangingPunct="1">
        <a:defRPr sz="2407" kern="1200">
          <a:solidFill>
            <a:schemeClr val="tx1"/>
          </a:solidFill>
          <a:latin typeface="+mn-lt"/>
          <a:ea typeface="+mn-ea"/>
          <a:cs typeface="+mn-cs"/>
        </a:defRPr>
      </a:lvl4pPr>
      <a:lvl5pPr marL="2445654" algn="l" defTabSz="611414" rtl="0" eaLnBrk="1" latinLnBrk="0" hangingPunct="1">
        <a:defRPr sz="2407" kern="1200">
          <a:solidFill>
            <a:schemeClr val="tx1"/>
          </a:solidFill>
          <a:latin typeface="+mn-lt"/>
          <a:ea typeface="+mn-ea"/>
          <a:cs typeface="+mn-cs"/>
        </a:defRPr>
      </a:lvl5pPr>
      <a:lvl6pPr marL="3057068" algn="l" defTabSz="611414" rtl="0" eaLnBrk="1" latinLnBrk="0" hangingPunct="1">
        <a:defRPr sz="2407" kern="1200">
          <a:solidFill>
            <a:schemeClr val="tx1"/>
          </a:solidFill>
          <a:latin typeface="+mn-lt"/>
          <a:ea typeface="+mn-ea"/>
          <a:cs typeface="+mn-cs"/>
        </a:defRPr>
      </a:lvl6pPr>
      <a:lvl7pPr marL="3668481" algn="l" defTabSz="611414" rtl="0" eaLnBrk="1" latinLnBrk="0" hangingPunct="1">
        <a:defRPr sz="2407" kern="1200">
          <a:solidFill>
            <a:schemeClr val="tx1"/>
          </a:solidFill>
          <a:latin typeface="+mn-lt"/>
          <a:ea typeface="+mn-ea"/>
          <a:cs typeface="+mn-cs"/>
        </a:defRPr>
      </a:lvl7pPr>
      <a:lvl8pPr marL="4279895" algn="l" defTabSz="611414" rtl="0" eaLnBrk="1" latinLnBrk="0" hangingPunct="1">
        <a:defRPr sz="2407" kern="1200">
          <a:solidFill>
            <a:schemeClr val="tx1"/>
          </a:solidFill>
          <a:latin typeface="+mn-lt"/>
          <a:ea typeface="+mn-ea"/>
          <a:cs typeface="+mn-cs"/>
        </a:defRPr>
      </a:lvl8pPr>
      <a:lvl9pPr marL="4891308" algn="l" defTabSz="611414" rtl="0" eaLnBrk="1" latinLnBrk="0" hangingPunct="1">
        <a:defRPr sz="24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dncentral.com/sdn-market-sizing-2013-apri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my.gartner.com/portal/server.pt?open=512&amp;objID=260&amp;mode=2&amp;PageID=3460702&amp;resId=2661318&amp;ref=QuickSearch&amp;sthkw=SDN" TargetMode="External"/><Relationship Id="rId5" Type="http://schemas.openxmlformats.org/officeDocument/2006/relationships/hyperlink" Target="http://my.gartner.com/portal/server.pt?showOriginalFeature=y&amp;open=512&amp;objID=260&amp;mode=2&amp;PageID=3460702&amp;id=2200415&amp;ref=seo" TargetMode="External"/><Relationship Id="rId4" Type="http://schemas.openxmlformats.org/officeDocument/2006/relationships/hyperlink" Target="http://www.live-pr.com/en/global-software-defined-networking-market-r1050258810.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my.gartner.com/portal/server.pt?open=512&amp;objID=260&amp;mode=2&amp;PageID=3460702&amp;resId=2804820&amp;ref=g_portalfromdoc&amp;content=html" TargetMode="External"/><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hyperlink" Target="http://blogs.office.com/2014/09/29/new-version-lync-sdn-interface-now-availabl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8.emf"/><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8.emf"/><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icrosoft.com/en-us/download/details.aspx?id=44274" TargetMode="Externa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png"/><Relationship Id="rId18" Type="http://schemas.openxmlformats.org/officeDocument/2006/relationships/image" Target="../media/image47.jpeg"/><Relationship Id="rId3" Type="http://schemas.openxmlformats.org/officeDocument/2006/relationships/image" Target="../media/image32.emf"/><Relationship Id="rId7" Type="http://schemas.openxmlformats.org/officeDocument/2006/relationships/image" Target="../media/image36.wmf"/><Relationship Id="rId12" Type="http://schemas.openxmlformats.org/officeDocument/2006/relationships/image" Target="../media/image41.wmf"/><Relationship Id="rId17" Type="http://schemas.openxmlformats.org/officeDocument/2006/relationships/image" Target="../media/image46.png"/><Relationship Id="rId2" Type="http://schemas.openxmlformats.org/officeDocument/2006/relationships/notesSlide" Target="../notesSlides/notesSlide13.xml"/><Relationship Id="rId16" Type="http://schemas.openxmlformats.org/officeDocument/2006/relationships/image" Target="../media/image45.png"/><Relationship Id="rId20" Type="http://schemas.openxmlformats.org/officeDocument/2006/relationships/image" Target="../media/image48.png"/><Relationship Id="rId1" Type="http://schemas.openxmlformats.org/officeDocument/2006/relationships/slideLayout" Target="../slideLayouts/slideLayout19.xml"/><Relationship Id="rId6" Type="http://schemas.openxmlformats.org/officeDocument/2006/relationships/image" Target="../media/image35.w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28.emf"/><Relationship Id="rId4" Type="http://schemas.openxmlformats.org/officeDocument/2006/relationships/image" Target="../media/image33.emf"/><Relationship Id="rId9" Type="http://schemas.openxmlformats.org/officeDocument/2006/relationships/image" Target="../media/image38.wmf"/><Relationship Id="rId1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oleObject" Target="../embeddings/oleObject1.bin"/><Relationship Id="rId7" Type="http://schemas.openxmlformats.org/officeDocument/2006/relationships/image" Target="../media/image50.emf"/><Relationship Id="rId12" Type="http://schemas.openxmlformats.org/officeDocument/2006/relationships/image" Target="../media/image56.png"/><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49.emf"/><Relationship Id="rId9" Type="http://schemas.openxmlformats.org/officeDocument/2006/relationships/image" Target="../media/image53.png"/><Relationship Id="rId1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oleObject" Target="../embeddings/oleObject3.bin"/><Relationship Id="rId7" Type="http://schemas.openxmlformats.org/officeDocument/2006/relationships/image" Target="../media/image50.emf"/><Relationship Id="rId12" Type="http://schemas.openxmlformats.org/officeDocument/2006/relationships/image" Target="../media/image56.png"/><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49.emf"/><Relationship Id="rId9" Type="http://schemas.openxmlformats.org/officeDocument/2006/relationships/image" Target="../media/image53.png"/><Relationship Id="rId1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www.arubanetworks.com/afa/" TargetMode="External"/><Relationship Id="rId2" Type="http://schemas.openxmlformats.org/officeDocument/2006/relationships/hyperlink" Target="http://www.arubanetworks.com/news-releases/american-fidelity-assurance-company-deploys-all-wireless-headquarters-with-aruba-networks/"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www.gartner.com/technology/media-products/pdfindex.jsp?g=nectar-services-1-1-4034270572"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www.extremenetworks.com/case-studies/city-of-bellevue-cs/"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http://h17007.www1.hp.com/us/en/networking/library/customer-success/index.aspx#.VEff0_nF9Il"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hyperlink" Target="http://blogs.office.com/2014/09/29/new-version-lync-sdn-interface-now-available/" TargetMode="External"/><Relationship Id="rId13" Type="http://schemas.openxmlformats.org/officeDocument/2006/relationships/hyperlink" Target="http://www.extremenetworks.com/case-studies/city-of-bellevue-cs/" TargetMode="External"/><Relationship Id="rId3" Type="http://schemas.openxmlformats.org/officeDocument/2006/relationships/hyperlink" Target="https://www.opennetworking.org/images/stories/downloads/sdn-resources/white-papers/wp-sdn-newnorm.pdf" TargetMode="External"/><Relationship Id="rId7" Type="http://schemas.openxmlformats.org/officeDocument/2006/relationships/hyperlink" Target="http://my.gartner.com/portal/server.pt?open=512&amp;objID=260&amp;mode=2&amp;PageID=3460702&amp;resId=2804820&amp;ref=g_portalfromdoc&amp;content=html" TargetMode="External"/><Relationship Id="rId12" Type="http://schemas.openxmlformats.org/officeDocument/2006/relationships/hyperlink" Target="http://www.gartner.com/technology/media-products/pdfindex.jsp?g=nectar-services-1-1-4034270572" TargetMode="External"/><Relationship Id="rId2" Type="http://schemas.openxmlformats.org/officeDocument/2006/relationships/hyperlink" Target="http://www.sdncentral.com/sdn-market-sizing-2013-april/" TargetMode="External"/><Relationship Id="rId1" Type="http://schemas.openxmlformats.org/officeDocument/2006/relationships/slideLayout" Target="../slideLayouts/slideLayout14.xml"/><Relationship Id="rId6" Type="http://schemas.openxmlformats.org/officeDocument/2006/relationships/hyperlink" Target="http://my.gartner.com/portal/server.pt?open=512&amp;objID=260&amp;mode=2&amp;PageID=3460702&amp;resId=2661318&amp;ref=QuickSearch&amp;sthkw=SDN" TargetMode="External"/><Relationship Id="rId11" Type="http://schemas.openxmlformats.org/officeDocument/2006/relationships/hyperlink" Target="http://www.arubanetworks.com/afa/" TargetMode="External"/><Relationship Id="rId5" Type="http://schemas.openxmlformats.org/officeDocument/2006/relationships/hyperlink" Target="http://my.gartner.com/portal/server.pt?showOriginalFeature=y&amp;open=512&amp;objID=260&amp;mode=2&amp;PageID=3460702&amp;id=2200415&amp;ref=seo" TargetMode="External"/><Relationship Id="rId10" Type="http://schemas.openxmlformats.org/officeDocument/2006/relationships/hyperlink" Target="http://www.arubanetworks.com/news-releases/american-fidelity-assurance-company-deploys-all-wireless-headquarters-with-aruba-networks/" TargetMode="External"/><Relationship Id="rId4" Type="http://schemas.openxmlformats.org/officeDocument/2006/relationships/hyperlink" Target="http://www.live-pr.com/en/global-software-defined-networking-market-r1050258810.htm" TargetMode="External"/><Relationship Id="rId9" Type="http://schemas.openxmlformats.org/officeDocument/2006/relationships/hyperlink" Target="http://www.microsoft.com/en-us/download/details.aspx?id=44274" TargetMode="External"/><Relationship Id="rId14" Type="http://schemas.openxmlformats.org/officeDocument/2006/relationships/hyperlink" Target="http://h17007.www1.hp.com/us/en/networking/library/customer-success/index.aspx#.VEff0_nF9I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opennetworking.org/images/stories/downloads/sdn-resources/white-papers/wp-sdn-newnorm.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68137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7" y="1663018"/>
            <a:ext cx="8503891" cy="5126048"/>
          </a:xfrm>
        </p:spPr>
        <p:txBody>
          <a:bodyPr/>
          <a:lstStyle/>
          <a:p>
            <a:pPr marL="0" indent="0">
              <a:buNone/>
            </a:pPr>
            <a:r>
              <a:rPr lang="en-US" sz="2800" dirty="0" smtClean="0"/>
              <a:t>SDN market 2018 forecast of up to </a:t>
            </a:r>
            <a:r>
              <a:rPr lang="en-US" sz="2800" b="1" dirty="0" smtClean="0"/>
              <a:t>$35 Billion</a:t>
            </a:r>
            <a:r>
              <a:rPr lang="en-US" sz="2800" b="1" baseline="30000" dirty="0" smtClean="0"/>
              <a:t>1</a:t>
            </a:r>
          </a:p>
          <a:p>
            <a:pPr marL="0" indent="0">
              <a:buNone/>
            </a:pPr>
            <a:r>
              <a:rPr lang="en-US" sz="2800" dirty="0" smtClean="0"/>
              <a:t>In next five years, Global SDN market is forecast to grow at a CAGR of </a:t>
            </a:r>
            <a:r>
              <a:rPr lang="en-US" sz="2800" b="1" dirty="0" smtClean="0"/>
              <a:t>62.3 percent.</a:t>
            </a:r>
            <a:r>
              <a:rPr lang="en-US" sz="2800" dirty="0" smtClean="0"/>
              <a:t> </a:t>
            </a:r>
            <a:r>
              <a:rPr lang="en-US" sz="2800" baseline="30000" dirty="0"/>
              <a:t>2</a:t>
            </a:r>
          </a:p>
          <a:p>
            <a:pPr marL="0" indent="0">
              <a:buNone/>
            </a:pPr>
            <a:r>
              <a:rPr lang="en-US" sz="2800" dirty="0" smtClean="0"/>
              <a:t>By 2014, </a:t>
            </a:r>
            <a:r>
              <a:rPr lang="en-US" sz="2800" b="1" dirty="0" smtClean="0"/>
              <a:t>nine of the top 10 </a:t>
            </a:r>
            <a:r>
              <a:rPr lang="en-US" sz="2800" dirty="0" smtClean="0"/>
              <a:t>network security vendors will support </a:t>
            </a:r>
            <a:r>
              <a:rPr lang="en-US" sz="2800" dirty="0" err="1" smtClean="0"/>
              <a:t>OpenFlow</a:t>
            </a:r>
            <a:r>
              <a:rPr lang="en-US" sz="2800" dirty="0" smtClean="0"/>
              <a:t>. </a:t>
            </a:r>
            <a:r>
              <a:rPr lang="en-US" sz="2800" baseline="30000" dirty="0"/>
              <a:t>3</a:t>
            </a:r>
            <a:r>
              <a:rPr lang="en-US" sz="2800" dirty="0" smtClean="0"/>
              <a:t> </a:t>
            </a:r>
          </a:p>
          <a:p>
            <a:pPr marL="0" indent="0">
              <a:buNone/>
            </a:pPr>
            <a:r>
              <a:rPr lang="en-US" sz="2800" dirty="0" smtClean="0"/>
              <a:t>By 2017, </a:t>
            </a:r>
            <a:r>
              <a:rPr lang="en-US" sz="2800" b="1" dirty="0" smtClean="0"/>
              <a:t>60% of enterprise private cloud </a:t>
            </a:r>
            <a:r>
              <a:rPr lang="en-US" sz="2800" dirty="0" smtClean="0"/>
              <a:t>deployments will automate the provisioning of information security controls. </a:t>
            </a:r>
            <a:r>
              <a:rPr lang="en-US" sz="2800" baseline="30000" dirty="0"/>
              <a:t>3</a:t>
            </a:r>
          </a:p>
          <a:p>
            <a:pPr marL="0" indent="0">
              <a:buNone/>
            </a:pPr>
            <a:r>
              <a:rPr lang="en-US" sz="2800" b="1" dirty="0" smtClean="0"/>
              <a:t>75% of Gartner clients </a:t>
            </a:r>
            <a:r>
              <a:rPr lang="en-US" sz="2800" dirty="0" smtClean="0"/>
              <a:t>are either thinking about or evaluating SDN</a:t>
            </a:r>
            <a:r>
              <a:rPr lang="en-US" sz="2800" baseline="30000" dirty="0" smtClean="0"/>
              <a:t>4</a:t>
            </a:r>
            <a:br>
              <a:rPr lang="en-US" sz="2800" baseline="30000" dirty="0" smtClean="0"/>
            </a:br>
            <a:endParaRPr lang="en-US" sz="2800" baseline="30000" dirty="0"/>
          </a:p>
          <a:p>
            <a:pPr marL="0" lvl="0" indent="0">
              <a:lnSpc>
                <a:spcPct val="100000"/>
              </a:lnSpc>
              <a:spcBef>
                <a:spcPts val="0"/>
              </a:spcBef>
              <a:buSzTx/>
              <a:buNone/>
            </a:pPr>
            <a:r>
              <a:rPr lang="en-US" sz="1200" dirty="0" smtClean="0">
                <a:solidFill>
                  <a:srgbClr val="505050"/>
                </a:solidFill>
                <a:latin typeface="Segoe UI"/>
                <a:hlinkClick r:id="rId3"/>
              </a:rPr>
              <a:t>http://www.sdncentral.com/sdn-market-sizing-2013-april/</a:t>
            </a:r>
            <a:endParaRPr lang="en-US" sz="1200" dirty="0" smtClean="0">
              <a:solidFill>
                <a:srgbClr val="505050"/>
              </a:solidFill>
              <a:latin typeface="Segoe UI"/>
            </a:endParaRPr>
          </a:p>
          <a:p>
            <a:pPr marL="0" lvl="0" indent="0">
              <a:lnSpc>
                <a:spcPct val="100000"/>
              </a:lnSpc>
              <a:spcBef>
                <a:spcPts val="0"/>
              </a:spcBef>
              <a:buSzTx/>
              <a:buNone/>
            </a:pPr>
            <a:r>
              <a:rPr lang="en-US" sz="1200" dirty="0" smtClean="0">
                <a:solidFill>
                  <a:srgbClr val="505050"/>
                </a:solidFill>
                <a:latin typeface="Segoe UI"/>
                <a:hlinkClick r:id="rId4"/>
              </a:rPr>
              <a:t>Global </a:t>
            </a:r>
            <a:r>
              <a:rPr lang="en-US" sz="1200" dirty="0">
                <a:solidFill>
                  <a:srgbClr val="505050"/>
                </a:solidFill>
                <a:latin typeface="Segoe UI"/>
                <a:hlinkClick r:id="rId4"/>
              </a:rPr>
              <a:t>Software-defined Networking Market 2014-2018 </a:t>
            </a:r>
            <a:endParaRPr lang="en-US" sz="1200" dirty="0">
              <a:solidFill>
                <a:srgbClr val="505050"/>
              </a:solidFill>
              <a:latin typeface="Segoe UI"/>
            </a:endParaRPr>
          </a:p>
          <a:p>
            <a:pPr marL="0" lvl="0" indent="0">
              <a:lnSpc>
                <a:spcPct val="100000"/>
              </a:lnSpc>
              <a:spcBef>
                <a:spcPts val="0"/>
              </a:spcBef>
              <a:buSzTx/>
              <a:buNone/>
            </a:pPr>
            <a:r>
              <a:rPr lang="en-US" sz="1200" dirty="0" smtClean="0">
                <a:solidFill>
                  <a:schemeClr val="tx1"/>
                </a:solidFill>
                <a:latin typeface="Segoe UI"/>
              </a:rPr>
              <a:t>Gartner: </a:t>
            </a:r>
            <a:r>
              <a:rPr lang="en-US" sz="1200" dirty="0">
                <a:solidFill>
                  <a:srgbClr val="505050"/>
                </a:solidFill>
                <a:latin typeface="Segoe UI"/>
                <a:hlinkClick r:id="rId5"/>
              </a:rPr>
              <a:t>The Impact of Software-Defined Data Centers on Information Security</a:t>
            </a:r>
            <a:endParaRPr lang="en-US" sz="1200" dirty="0">
              <a:solidFill>
                <a:srgbClr val="505050"/>
              </a:solidFill>
              <a:latin typeface="Segoe UI"/>
            </a:endParaRPr>
          </a:p>
          <a:p>
            <a:pPr marL="0" lvl="0" indent="0">
              <a:lnSpc>
                <a:spcPct val="100000"/>
              </a:lnSpc>
              <a:spcBef>
                <a:spcPts val="0"/>
              </a:spcBef>
              <a:buSzTx/>
              <a:buNone/>
            </a:pPr>
            <a:r>
              <a:rPr lang="en-US" sz="1200" dirty="0" smtClean="0">
                <a:solidFill>
                  <a:schemeClr val="tx1"/>
                </a:solidFill>
                <a:latin typeface="Segoe UI"/>
              </a:rPr>
              <a:t>Gartner</a:t>
            </a:r>
            <a:r>
              <a:rPr lang="en-US" sz="1200" dirty="0">
                <a:solidFill>
                  <a:schemeClr val="tx1"/>
                </a:solidFill>
                <a:latin typeface="Segoe UI"/>
              </a:rPr>
              <a:t>: </a:t>
            </a:r>
            <a:r>
              <a:rPr lang="en-US" sz="1200" dirty="0">
                <a:solidFill>
                  <a:srgbClr val="505050"/>
                </a:solidFill>
                <a:latin typeface="Segoe UI"/>
                <a:hlinkClick r:id="rId6"/>
              </a:rPr>
              <a:t>Four Key Questions to Ask Your Data Center Networking Vendor </a:t>
            </a:r>
            <a:endParaRPr lang="en-US" sz="1200" dirty="0">
              <a:solidFill>
                <a:srgbClr val="505050"/>
              </a:solidFill>
              <a:latin typeface="Segoe UI"/>
            </a:endParaRPr>
          </a:p>
        </p:txBody>
      </p:sp>
      <p:sp>
        <p:nvSpPr>
          <p:cNvPr id="9" name="Title 8"/>
          <p:cNvSpPr>
            <a:spLocks noGrp="1"/>
          </p:cNvSpPr>
          <p:nvPr>
            <p:ph type="title"/>
          </p:nvPr>
        </p:nvSpPr>
        <p:spPr>
          <a:xfrm>
            <a:off x="274637" y="202550"/>
            <a:ext cx="11889564" cy="917575"/>
          </a:xfrm>
        </p:spPr>
        <p:txBody>
          <a:bodyPr/>
          <a:lstStyle/>
          <a:p>
            <a:r>
              <a:rPr lang="en-US" dirty="0" smtClean="0"/>
              <a:t>SDN Market Dynamics</a:t>
            </a:r>
            <a:br>
              <a:rPr lang="en-US" dirty="0" smtClean="0"/>
            </a:br>
            <a:r>
              <a:rPr lang="en-US" sz="2800" dirty="0" smtClean="0">
                <a:solidFill>
                  <a:schemeClr val="tx1"/>
                </a:solidFill>
              </a:rPr>
              <a:t>Network spend moving towards SDN technologies</a:t>
            </a:r>
            <a:endParaRPr lang="en-US" dirty="0">
              <a:solidFill>
                <a:schemeClr val="tx1"/>
              </a:solidFill>
            </a:endParaRPr>
          </a:p>
        </p:txBody>
      </p:sp>
      <p:sp>
        <p:nvSpPr>
          <p:cNvPr id="4" name="Rectangle 3"/>
          <p:cNvSpPr/>
          <p:nvPr/>
        </p:nvSpPr>
        <p:spPr>
          <a:xfrm>
            <a:off x="8778529" y="210209"/>
            <a:ext cx="3453318" cy="6260175"/>
          </a:xfrm>
          <a:prstGeom prst="rect">
            <a:avLst/>
          </a:prstGeom>
        </p:spPr>
        <p:style>
          <a:lnRef idx="3">
            <a:schemeClr val="lt1"/>
          </a:lnRef>
          <a:fillRef idx="1">
            <a:schemeClr val="accent6"/>
          </a:fillRef>
          <a:effectRef idx="1">
            <a:schemeClr val="accent6"/>
          </a:effectRef>
          <a:fontRef idx="minor">
            <a:schemeClr val="lt1"/>
          </a:fontRef>
        </p:style>
        <p:txBody>
          <a:bodyPr wrap="square" lIns="182880" tIns="146304" rIns="182880" bIns="146304">
            <a:spAutoFit/>
          </a:bodyPr>
          <a:lstStyle/>
          <a:p>
            <a:r>
              <a:rPr lang="en-US" sz="2040" i="1" dirty="0">
                <a:solidFill>
                  <a:srgbClr val="FFFFFF"/>
                </a:solidFill>
              </a:rPr>
              <a:t>“Higher-layer application functions will become integrated with lower layers </a:t>
            </a:r>
            <a:r>
              <a:rPr lang="en-US" sz="2040" i="1" dirty="0" smtClean="0">
                <a:solidFill>
                  <a:srgbClr val="FFFFFF"/>
                </a:solidFill>
              </a:rPr>
              <a:t>of </a:t>
            </a:r>
            <a:r>
              <a:rPr lang="en-US" sz="2040" i="1" dirty="0">
                <a:solidFill>
                  <a:srgbClr val="FFFFFF"/>
                </a:solidFill>
              </a:rPr>
              <a:t>the network, leading to two-way application awareness. </a:t>
            </a:r>
            <a:r>
              <a:rPr lang="en-US" sz="2040" i="1" dirty="0" smtClean="0">
                <a:solidFill>
                  <a:srgbClr val="FFFFFF"/>
                </a:solidFill>
              </a:rPr>
              <a:t>The </a:t>
            </a:r>
            <a:r>
              <a:rPr lang="en-US" sz="2040" i="1" dirty="0">
                <a:solidFill>
                  <a:srgbClr val="FFFFFF"/>
                </a:solidFill>
              </a:rPr>
              <a:t>network will be able to adapt </a:t>
            </a:r>
            <a:r>
              <a:rPr lang="en-US" sz="2040" i="1" dirty="0" smtClean="0">
                <a:solidFill>
                  <a:srgbClr val="FFFFFF"/>
                </a:solidFill>
              </a:rPr>
              <a:t>to </a:t>
            </a:r>
            <a:r>
              <a:rPr lang="en-US" sz="2040" i="1" dirty="0">
                <a:solidFill>
                  <a:srgbClr val="FFFFFF"/>
                </a:solidFill>
              </a:rPr>
              <a:t>changing application requirements efficiently </a:t>
            </a:r>
            <a:r>
              <a:rPr lang="en-US" sz="2040" i="1" dirty="0" smtClean="0">
                <a:solidFill>
                  <a:srgbClr val="FFFFFF"/>
                </a:solidFill>
              </a:rPr>
              <a:t>and </a:t>
            </a:r>
            <a:r>
              <a:rPr lang="en-US" sz="2040" i="1" dirty="0">
                <a:solidFill>
                  <a:srgbClr val="FFFFFF"/>
                </a:solidFill>
              </a:rPr>
              <a:t>effectively. </a:t>
            </a:r>
          </a:p>
          <a:p>
            <a:endParaRPr lang="en-US" sz="2040" i="1" dirty="0">
              <a:solidFill>
                <a:srgbClr val="FFFFFF"/>
              </a:solidFill>
            </a:endParaRPr>
          </a:p>
          <a:p>
            <a:r>
              <a:rPr lang="en-US" sz="2040" i="1" dirty="0">
                <a:solidFill>
                  <a:srgbClr val="FFFFFF"/>
                </a:solidFill>
              </a:rPr>
              <a:t>In other words, </a:t>
            </a:r>
            <a:r>
              <a:rPr lang="en-US" sz="2040" i="1" u="sng" dirty="0">
                <a:solidFill>
                  <a:srgbClr val="FFFFFF"/>
                </a:solidFill>
              </a:rPr>
              <a:t>applications </a:t>
            </a:r>
            <a:r>
              <a:rPr lang="en-US" sz="2040" i="1" u="sng" dirty="0" smtClean="0">
                <a:solidFill>
                  <a:srgbClr val="FFFFFF"/>
                </a:solidFill>
              </a:rPr>
              <a:t/>
            </a:r>
            <a:br>
              <a:rPr lang="en-US" sz="2040" i="1" u="sng" dirty="0" smtClean="0">
                <a:solidFill>
                  <a:srgbClr val="FFFFFF"/>
                </a:solidFill>
              </a:rPr>
            </a:br>
            <a:r>
              <a:rPr lang="en-US" sz="2040" i="1" u="sng" dirty="0" smtClean="0">
                <a:solidFill>
                  <a:srgbClr val="FFFFFF"/>
                </a:solidFill>
              </a:rPr>
              <a:t>will </a:t>
            </a:r>
            <a:r>
              <a:rPr lang="en-US" sz="2040" i="1" u="sng" dirty="0">
                <a:solidFill>
                  <a:srgbClr val="FFFFFF"/>
                </a:solidFill>
              </a:rPr>
              <a:t>be able to dictate what </a:t>
            </a:r>
            <a:r>
              <a:rPr lang="en-US" sz="2040" i="1" u="sng" dirty="0" smtClean="0">
                <a:solidFill>
                  <a:srgbClr val="FFFFFF"/>
                </a:solidFill>
              </a:rPr>
              <a:t/>
            </a:r>
            <a:br>
              <a:rPr lang="en-US" sz="2040" i="1" u="sng" dirty="0" smtClean="0">
                <a:solidFill>
                  <a:srgbClr val="FFFFFF"/>
                </a:solidFill>
              </a:rPr>
            </a:br>
            <a:r>
              <a:rPr lang="en-US" sz="2040" i="1" u="sng" dirty="0" smtClean="0">
                <a:solidFill>
                  <a:srgbClr val="FFFFFF"/>
                </a:solidFill>
              </a:rPr>
              <a:t>the </a:t>
            </a:r>
            <a:r>
              <a:rPr lang="en-US" sz="2040" i="1" u="sng" dirty="0">
                <a:solidFill>
                  <a:srgbClr val="FFFFFF"/>
                </a:solidFill>
              </a:rPr>
              <a:t>network needs to do to support them</a:t>
            </a:r>
            <a:r>
              <a:rPr lang="en-US" sz="2040" i="1" dirty="0">
                <a:solidFill>
                  <a:srgbClr val="FFFFFF"/>
                </a:solidFill>
              </a:rPr>
              <a:t>.”</a:t>
            </a:r>
          </a:p>
          <a:p>
            <a:endParaRPr lang="en-US" sz="2040" i="1" dirty="0">
              <a:solidFill>
                <a:srgbClr val="FFFFFF"/>
              </a:solidFill>
            </a:endParaRPr>
          </a:p>
          <a:p>
            <a:r>
              <a:rPr lang="en-US" sz="2040" i="1" dirty="0">
                <a:solidFill>
                  <a:srgbClr val="FFFFFF"/>
                </a:solidFill>
              </a:rPr>
              <a:t> </a:t>
            </a:r>
            <a:r>
              <a:rPr lang="en-US" sz="2040" dirty="0">
                <a:solidFill>
                  <a:srgbClr val="FFFFFF"/>
                </a:solidFill>
              </a:rPr>
              <a:t>– Julie Kunstler, Ovum Research</a:t>
            </a:r>
          </a:p>
          <a:p>
            <a:r>
              <a:rPr lang="en-US" sz="2040" dirty="0">
                <a:solidFill>
                  <a:srgbClr val="FFFFFF"/>
                </a:solidFill>
              </a:rPr>
              <a:t>March 18, </a:t>
            </a:r>
            <a:r>
              <a:rPr lang="en-US" sz="2040" dirty="0" smtClean="0">
                <a:solidFill>
                  <a:srgbClr val="FFFFFF"/>
                </a:solidFill>
              </a:rPr>
              <a:t>2013</a:t>
            </a:r>
            <a:endParaRPr lang="en-US" sz="2040" dirty="0">
              <a:solidFill>
                <a:srgbClr val="FFFFFF"/>
              </a:solidFill>
            </a:endParaRPr>
          </a:p>
        </p:txBody>
      </p:sp>
    </p:spTree>
    <p:extLst>
      <p:ext uri="{BB962C8B-B14F-4D97-AF65-F5344CB8AC3E}">
        <p14:creationId xmlns:p14="http://schemas.microsoft.com/office/powerpoint/2010/main" val="9169319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837" y="922"/>
            <a:ext cx="8763000" cy="6572250"/>
          </a:xfrm>
          <a:prstGeom prst="rect">
            <a:avLst/>
          </a:prstGeom>
        </p:spPr>
      </p:pic>
      <p:sp>
        <p:nvSpPr>
          <p:cNvPr id="4" name="Rectangle 3"/>
          <p:cNvSpPr/>
          <p:nvPr/>
        </p:nvSpPr>
        <p:spPr>
          <a:xfrm>
            <a:off x="130893" y="6594295"/>
            <a:ext cx="8144744" cy="369332"/>
          </a:xfrm>
          <a:prstGeom prst="rect">
            <a:avLst/>
          </a:prstGeom>
        </p:spPr>
        <p:txBody>
          <a:bodyPr wrap="square">
            <a:spAutoFit/>
          </a:bodyPr>
          <a:lstStyle/>
          <a:p>
            <a:r>
              <a:rPr lang="en-US" dirty="0" smtClean="0"/>
              <a:t>Source:  Gartner</a:t>
            </a:r>
            <a:endParaRPr lang="en-US" dirty="0"/>
          </a:p>
        </p:txBody>
      </p:sp>
    </p:spTree>
    <p:extLst>
      <p:ext uri="{BB962C8B-B14F-4D97-AF65-F5344CB8AC3E}">
        <p14:creationId xmlns:p14="http://schemas.microsoft.com/office/powerpoint/2010/main" val="20323987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6435"/>
          <a:stretch/>
        </p:blipFill>
        <p:spPr bwMode="auto">
          <a:xfrm>
            <a:off x="1036637" y="12577"/>
            <a:ext cx="10409237" cy="653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2179637" y="1079377"/>
            <a:ext cx="1828800" cy="4572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Oval 4"/>
          <p:cNvSpPr/>
          <p:nvPr/>
        </p:nvSpPr>
        <p:spPr bwMode="auto">
          <a:xfrm>
            <a:off x="8504236" y="2984377"/>
            <a:ext cx="3200401" cy="3810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Oval 5"/>
          <p:cNvSpPr/>
          <p:nvPr/>
        </p:nvSpPr>
        <p:spPr bwMode="auto">
          <a:xfrm>
            <a:off x="4237037" y="3822577"/>
            <a:ext cx="1066801" cy="3048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Oval 6"/>
          <p:cNvSpPr/>
          <p:nvPr/>
        </p:nvSpPr>
        <p:spPr bwMode="auto">
          <a:xfrm>
            <a:off x="4922837" y="2374777"/>
            <a:ext cx="2057400" cy="304800"/>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a:xfrm>
            <a:off x="3932237" y="37575"/>
            <a:ext cx="6781800" cy="1200329"/>
          </a:xfrm>
          <a:prstGeom prst="rect">
            <a:avLst/>
          </a:prstGeom>
          <a:solidFill>
            <a:schemeClr val="accent3">
              <a:lumMod val="5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smtClean="0">
                <a:solidFill>
                  <a:schemeClr val="tx1"/>
                </a:solidFill>
                <a:latin typeface="Verdana" panose="020B0604030504040204" pitchFamily="34" charset="0"/>
                <a:ea typeface="Calibri" panose="020F0502020204030204" pitchFamily="34" charset="0"/>
              </a:rPr>
              <a:t>“Good </a:t>
            </a:r>
            <a:r>
              <a:rPr lang="en-US" sz="2400" dirty="0">
                <a:solidFill>
                  <a:schemeClr val="tx1"/>
                </a:solidFill>
                <a:latin typeface="Verdana" panose="020B0604030504040204" pitchFamily="34" charset="0"/>
                <a:ea typeface="Calibri" panose="020F0502020204030204" pitchFamily="34" charset="0"/>
              </a:rPr>
              <a:t>examples of the work being done in this area are applications such as </a:t>
            </a:r>
            <a:r>
              <a:rPr lang="en-US" sz="2400" dirty="0" smtClean="0">
                <a:solidFill>
                  <a:schemeClr val="tx1"/>
                </a:solidFill>
                <a:latin typeface="Verdana" panose="020B0604030504040204" pitchFamily="34" charset="0"/>
                <a:ea typeface="Calibri" panose="020F0502020204030204" pitchFamily="34" charset="0"/>
              </a:rPr>
              <a:t>… the </a:t>
            </a:r>
            <a:r>
              <a:rPr lang="en-US" sz="2400" dirty="0">
                <a:solidFill>
                  <a:schemeClr val="tx1"/>
                </a:solidFill>
                <a:latin typeface="Verdana" panose="020B0604030504040204" pitchFamily="34" charset="0"/>
                <a:ea typeface="Calibri" panose="020F0502020204030204" pitchFamily="34" charset="0"/>
              </a:rPr>
              <a:t>Network Optimizer for Lync from </a:t>
            </a:r>
            <a:r>
              <a:rPr lang="en-US" sz="2400" dirty="0" smtClean="0">
                <a:solidFill>
                  <a:schemeClr val="tx1"/>
                </a:solidFill>
                <a:latin typeface="Verdana" panose="020B0604030504040204" pitchFamily="34" charset="0"/>
                <a:ea typeface="Calibri" panose="020F0502020204030204" pitchFamily="34" charset="0"/>
              </a:rPr>
              <a:t>HP</a:t>
            </a:r>
            <a:r>
              <a:rPr lang="en-US" sz="2400" dirty="0">
                <a:solidFill>
                  <a:schemeClr val="tx1"/>
                </a:solidFill>
                <a:latin typeface="Verdana" panose="020B0604030504040204" pitchFamily="34" charset="0"/>
                <a:ea typeface="Calibri" panose="020F0502020204030204" pitchFamily="34" charset="0"/>
              </a:rPr>
              <a:t> </a:t>
            </a:r>
            <a:r>
              <a:rPr lang="en-US" sz="2400" dirty="0" smtClean="0">
                <a:solidFill>
                  <a:schemeClr val="tx1"/>
                </a:solidFill>
                <a:latin typeface="Verdana" panose="020B0604030504040204" pitchFamily="34" charset="0"/>
                <a:ea typeface="Calibri" panose="020F0502020204030204" pitchFamily="34" charset="0"/>
              </a:rPr>
              <a:t>…. “</a:t>
            </a:r>
            <a:endParaRPr lang="en-US" sz="2400" dirty="0">
              <a:solidFill>
                <a:schemeClr val="tx1"/>
              </a:solidFill>
            </a:endParaRPr>
          </a:p>
        </p:txBody>
      </p:sp>
      <p:sp>
        <p:nvSpPr>
          <p:cNvPr id="3" name="Rectangle 2"/>
          <p:cNvSpPr/>
          <p:nvPr/>
        </p:nvSpPr>
        <p:spPr>
          <a:xfrm>
            <a:off x="130893" y="6594295"/>
            <a:ext cx="8144744" cy="369332"/>
          </a:xfrm>
          <a:prstGeom prst="rect">
            <a:avLst/>
          </a:prstGeom>
        </p:spPr>
        <p:txBody>
          <a:bodyPr wrap="square">
            <a:spAutoFit/>
          </a:bodyPr>
          <a:lstStyle/>
          <a:p>
            <a:r>
              <a:rPr lang="en-US" dirty="0" smtClean="0"/>
              <a:t>Source: </a:t>
            </a:r>
            <a:r>
              <a:rPr lang="en-US" dirty="0" smtClean="0">
                <a:hlinkClick r:id="rId3"/>
              </a:rPr>
              <a:t>Gartner Hype Cycle for Networking and Communications, 2014</a:t>
            </a:r>
            <a:endParaRPr lang="en-US" dirty="0"/>
          </a:p>
        </p:txBody>
      </p:sp>
    </p:spTree>
    <p:extLst>
      <p:ext uri="{BB962C8B-B14F-4D97-AF65-F5344CB8AC3E}">
        <p14:creationId xmlns:p14="http://schemas.microsoft.com/office/powerpoint/2010/main" val="1855141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Lync &amp; Packet Networks</a:t>
            </a:r>
            <a:endParaRPr lang="en-US" dirty="0"/>
          </a:p>
        </p:txBody>
      </p:sp>
    </p:spTree>
    <p:extLst>
      <p:ext uri="{BB962C8B-B14F-4D97-AF65-F5344CB8AC3E}">
        <p14:creationId xmlns:p14="http://schemas.microsoft.com/office/powerpoint/2010/main" val="23014545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Traditional Lync Networking</a:t>
            </a:r>
            <a:endParaRPr lang="en-US" dirty="0"/>
          </a:p>
        </p:txBody>
      </p:sp>
      <p:graphicFrame>
        <p:nvGraphicFramePr>
          <p:cNvPr id="7" name="Table 2"/>
          <p:cNvGraphicFramePr>
            <a:graphicFrameLocks noGrp="1"/>
          </p:cNvGraphicFramePr>
          <p:nvPr>
            <p:extLst/>
          </p:nvPr>
        </p:nvGraphicFramePr>
        <p:xfrm>
          <a:off x="1570037" y="1679314"/>
          <a:ext cx="4495800" cy="4604803"/>
        </p:xfrm>
        <a:graphic>
          <a:graphicData uri="http://schemas.openxmlformats.org/drawingml/2006/table">
            <a:tbl>
              <a:tblPr bandRow="1">
                <a:tableStyleId>{21E4AEA4-8DFA-4A89-87EB-49C32662AFE0}</a:tableStyleId>
              </a:tblPr>
              <a:tblGrid>
                <a:gridCol w="2133600">
                  <a:extLst>
                    <a:ext uri="{9D8B030D-6E8A-4147-A177-3AD203B41FA5}">
                      <a16:colId xmlns="" xmlns:a16="http://schemas.microsoft.com/office/drawing/2014/main" val="1087233131"/>
                    </a:ext>
                  </a:extLst>
                </a:gridCol>
                <a:gridCol w="2362200">
                  <a:extLst>
                    <a:ext uri="{9D8B030D-6E8A-4147-A177-3AD203B41FA5}">
                      <a16:colId xmlns="" xmlns:a16="http://schemas.microsoft.com/office/drawing/2014/main" val="2918879032"/>
                    </a:ext>
                  </a:extLst>
                </a:gridCol>
              </a:tblGrid>
              <a:tr h="657829">
                <a:tc>
                  <a:txBody>
                    <a:bodyPr/>
                    <a:lstStyle/>
                    <a:p>
                      <a:pPr algn="ctr" rtl="0" fontAlgn="ctr"/>
                      <a:r>
                        <a:rPr lang="en-US" sz="2400" u="none" strike="noStrike" kern="1200" dirty="0" smtClean="0">
                          <a:effectLst/>
                        </a:rPr>
                        <a:t>Application</a:t>
                      </a:r>
                      <a:endParaRPr lang="en-US"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Partners</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3864064486"/>
                  </a:ext>
                </a:extLst>
              </a:tr>
              <a:tr h="657829">
                <a:tc>
                  <a:txBody>
                    <a:bodyPr/>
                    <a:lstStyle/>
                    <a:p>
                      <a:pPr algn="ctr" rtl="0" fontAlgn="ctr"/>
                      <a:r>
                        <a:rPr lang="en-US" sz="2400" u="none" strike="noStrike" kern="1200" dirty="0" smtClean="0">
                          <a:effectLst/>
                        </a:rPr>
                        <a:t>Presentation</a:t>
                      </a:r>
                      <a:endParaRPr lang="en-US"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Resiliency</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165017978"/>
                  </a:ext>
                </a:extLst>
              </a:tr>
              <a:tr h="657829">
                <a:tc>
                  <a:txBody>
                    <a:bodyPr/>
                    <a:lstStyle/>
                    <a:p>
                      <a:pPr algn="ctr" rtl="0" fontAlgn="ctr"/>
                      <a:r>
                        <a:rPr lang="fr-FR" sz="2400" u="none" strike="noStrike" kern="1200" dirty="0" smtClean="0">
                          <a:effectLst/>
                        </a:rPr>
                        <a:t>Session</a:t>
                      </a:r>
                      <a:endParaRPr lang="fr-FR"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fr-FR" sz="2400" u="none" strike="noStrike" kern="1200" dirty="0" smtClean="0">
                          <a:solidFill>
                            <a:schemeClr val="dk1"/>
                          </a:solidFill>
                          <a:effectLst/>
                          <a:latin typeface="+mn-lt"/>
                          <a:ea typeface="+mn-ea"/>
                          <a:cs typeface="+mn-cs"/>
                        </a:rPr>
                        <a:t>CAC</a:t>
                      </a:r>
                      <a:endParaRPr lang="fr-FR"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2941046071"/>
                  </a:ext>
                </a:extLst>
              </a:tr>
              <a:tr h="657829">
                <a:tc>
                  <a:txBody>
                    <a:bodyPr/>
                    <a:lstStyle/>
                    <a:p>
                      <a:pPr algn="ctr" rtl="0" fontAlgn="ctr"/>
                      <a:r>
                        <a:rPr lang="en-US" sz="2400" u="none" strike="noStrike" kern="1200" dirty="0" smtClean="0">
                          <a:effectLst/>
                        </a:rPr>
                        <a:t>Transport</a:t>
                      </a:r>
                      <a:endParaRPr lang="en-US"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Media Ports</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1132505808"/>
                  </a:ext>
                </a:extLst>
              </a:tr>
              <a:tr h="657829">
                <a:tc>
                  <a:txBody>
                    <a:bodyPr/>
                    <a:lstStyle/>
                    <a:p>
                      <a:pPr algn="ctr" rtl="0" fontAlgn="ctr"/>
                      <a:r>
                        <a:rPr lang="en-US" sz="2400" u="none" strike="noStrike" kern="1200" dirty="0" smtClean="0">
                          <a:effectLst/>
                        </a:rPr>
                        <a:t>Network</a:t>
                      </a:r>
                      <a:endParaRPr lang="en-US"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DSCP</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2195188565"/>
                  </a:ext>
                </a:extLst>
              </a:tr>
              <a:tr h="657829">
                <a:tc>
                  <a:txBody>
                    <a:bodyPr/>
                    <a:lstStyle/>
                    <a:p>
                      <a:pPr algn="ctr" rtl="0" fontAlgn="ctr"/>
                      <a:r>
                        <a:rPr lang="en-US" sz="2400" u="none" strike="noStrike" kern="1200" dirty="0" smtClean="0">
                          <a:effectLst/>
                        </a:rPr>
                        <a:t>Data Link</a:t>
                      </a:r>
                      <a:endParaRPr lang="en-US" sz="2400" b="0" i="0" u="none" strike="noStrike" kern="1200" dirty="0">
                        <a:solidFill>
                          <a:srgbClr val="000000"/>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LLDP &amp; VLANs</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2076090380"/>
                  </a:ext>
                </a:extLst>
              </a:tr>
              <a:tr h="657829">
                <a:tc>
                  <a:txBody>
                    <a:bodyPr/>
                    <a:lstStyle/>
                    <a:p>
                      <a:pPr algn="ctr" rtl="0" fontAlgn="ctr"/>
                      <a:r>
                        <a:rPr lang="en-US" sz="2400" u="none" strike="noStrike" kern="1200" dirty="0" smtClean="0">
                          <a:effectLst/>
                        </a:rPr>
                        <a:t>Physical</a:t>
                      </a:r>
                      <a:endParaRPr lang="en-US" sz="2400" b="1" i="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sz="2400" u="none" strike="noStrike" kern="1200" dirty="0" smtClean="0">
                          <a:solidFill>
                            <a:schemeClr val="dk1"/>
                          </a:solidFill>
                          <a:effectLst/>
                          <a:latin typeface="+mn-lt"/>
                          <a:ea typeface="+mn-ea"/>
                          <a:cs typeface="+mn-cs"/>
                        </a:rPr>
                        <a:t>Bandwidth</a:t>
                      </a:r>
                      <a:endParaRPr lang="en-US" sz="24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 xmlns:a16="http://schemas.microsoft.com/office/drawing/2014/main" val="2748733924"/>
                  </a:ext>
                </a:extLst>
              </a:tr>
            </a:tbl>
          </a:graphicData>
        </a:graphic>
      </p:graphicFrame>
      <p:sp>
        <p:nvSpPr>
          <p:cNvPr id="3" name="Rounded Rectangular Callout 2"/>
          <p:cNvSpPr/>
          <p:nvPr/>
        </p:nvSpPr>
        <p:spPr bwMode="auto">
          <a:xfrm>
            <a:off x="8199437" y="2212714"/>
            <a:ext cx="2895600" cy="609600"/>
          </a:xfrm>
          <a:prstGeom prst="wedgeRoundRectCallout">
            <a:avLst>
              <a:gd name="adj1" fmla="val -124695"/>
              <a:gd name="adj2" fmla="val 34478"/>
              <a:gd name="adj3" fmla="val 16667"/>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DNS Load Balancing</a:t>
            </a:r>
            <a:endParaRPr lang="en-US" sz="2000" dirty="0">
              <a:gradFill>
                <a:gsLst>
                  <a:gs pos="0">
                    <a:srgbClr val="FFFFFF"/>
                  </a:gs>
                  <a:gs pos="100000">
                    <a:srgbClr val="FFFFFF"/>
                  </a:gs>
                </a:gsLst>
                <a:lin ang="5400000" scaled="0"/>
              </a:gradFill>
            </a:endParaRPr>
          </a:p>
        </p:txBody>
      </p:sp>
      <p:sp>
        <p:nvSpPr>
          <p:cNvPr id="8" name="Rounded Rectangular Callout 7"/>
          <p:cNvSpPr/>
          <p:nvPr/>
        </p:nvSpPr>
        <p:spPr bwMode="auto">
          <a:xfrm>
            <a:off x="7572234" y="1375307"/>
            <a:ext cx="2075003" cy="609600"/>
          </a:xfrm>
          <a:prstGeom prst="wedgeRoundRectCallout">
            <a:avLst>
              <a:gd name="adj1" fmla="val -123040"/>
              <a:gd name="adj2" fmla="val 52610"/>
              <a:gd name="adj3" fmla="val 16667"/>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ADC, IDS, SBC</a:t>
            </a:r>
            <a:endParaRPr lang="en-US" sz="2000" dirty="0">
              <a:gradFill>
                <a:gsLst>
                  <a:gs pos="0">
                    <a:srgbClr val="FFFFFF"/>
                  </a:gs>
                  <a:gs pos="100000">
                    <a:srgbClr val="FFFFFF"/>
                  </a:gs>
                </a:gsLst>
                <a:lin ang="5400000" scaled="0"/>
              </a:gradFill>
            </a:endParaRPr>
          </a:p>
        </p:txBody>
      </p:sp>
      <p:sp>
        <p:nvSpPr>
          <p:cNvPr id="9" name="Rounded Rectangular Callout 8"/>
          <p:cNvSpPr/>
          <p:nvPr/>
        </p:nvSpPr>
        <p:spPr bwMode="auto">
          <a:xfrm>
            <a:off x="6751637" y="3046369"/>
            <a:ext cx="2895600" cy="609600"/>
          </a:xfrm>
          <a:prstGeom prst="wedgeRoundRectCallout">
            <a:avLst>
              <a:gd name="adj1" fmla="val -74991"/>
              <a:gd name="adj2" fmla="val -137"/>
              <a:gd name="adj3" fmla="val 16667"/>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Session Policy Control</a:t>
            </a:r>
            <a:endParaRPr lang="en-US" sz="2000" dirty="0">
              <a:gradFill>
                <a:gsLst>
                  <a:gs pos="0">
                    <a:srgbClr val="FFFFFF"/>
                  </a:gs>
                  <a:gs pos="100000">
                    <a:srgbClr val="FFFFFF"/>
                  </a:gs>
                </a:gsLst>
                <a:lin ang="5400000" scaled="0"/>
              </a:gradFill>
            </a:endParaRPr>
          </a:p>
        </p:txBody>
      </p:sp>
      <p:sp>
        <p:nvSpPr>
          <p:cNvPr id="10" name="Rounded Rectangular Callout 9"/>
          <p:cNvSpPr/>
          <p:nvPr/>
        </p:nvSpPr>
        <p:spPr bwMode="auto">
          <a:xfrm>
            <a:off x="8050769" y="3797517"/>
            <a:ext cx="2712254" cy="609600"/>
          </a:xfrm>
          <a:prstGeom prst="wedgeRoundRectCallout">
            <a:avLst>
              <a:gd name="adj1" fmla="val -123894"/>
              <a:gd name="adj2" fmla="val -14972"/>
              <a:gd name="adj3" fmla="val 16667"/>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Splitting media</a:t>
            </a:r>
            <a:endParaRPr lang="en-US" sz="2000" dirty="0">
              <a:gradFill>
                <a:gsLst>
                  <a:gs pos="0">
                    <a:srgbClr val="FFFFFF"/>
                  </a:gs>
                  <a:gs pos="100000">
                    <a:srgbClr val="FFFFFF"/>
                  </a:gs>
                </a:gsLst>
                <a:lin ang="5400000" scaled="0"/>
              </a:gradFill>
            </a:endParaRPr>
          </a:p>
        </p:txBody>
      </p:sp>
      <p:sp>
        <p:nvSpPr>
          <p:cNvPr id="11" name="Rounded Rectangular Callout 10"/>
          <p:cNvSpPr/>
          <p:nvPr/>
        </p:nvSpPr>
        <p:spPr bwMode="auto">
          <a:xfrm>
            <a:off x="6727317" y="4574914"/>
            <a:ext cx="2712254" cy="609600"/>
          </a:xfrm>
          <a:prstGeom prst="wedgeRoundRectCallout">
            <a:avLst>
              <a:gd name="adj1" fmla="val -74620"/>
              <a:gd name="adj2" fmla="val -42994"/>
              <a:gd name="adj3" fmla="val 16667"/>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Static packet tagging</a:t>
            </a:r>
            <a:endParaRPr lang="en-US" sz="2000" dirty="0">
              <a:gradFill>
                <a:gsLst>
                  <a:gs pos="0">
                    <a:srgbClr val="FFFFFF"/>
                  </a:gs>
                  <a:gs pos="100000">
                    <a:srgbClr val="FFFFFF"/>
                  </a:gs>
                </a:gsLst>
                <a:lin ang="5400000" scaled="0"/>
              </a:gradFill>
            </a:endParaRPr>
          </a:p>
        </p:txBody>
      </p:sp>
      <p:sp>
        <p:nvSpPr>
          <p:cNvPr id="12" name="Rounded Rectangular Callout 11"/>
          <p:cNvSpPr/>
          <p:nvPr/>
        </p:nvSpPr>
        <p:spPr bwMode="auto">
          <a:xfrm>
            <a:off x="7361237" y="5326062"/>
            <a:ext cx="2712254" cy="609600"/>
          </a:xfrm>
          <a:prstGeom prst="wedgeRoundRectCallout">
            <a:avLst>
              <a:gd name="adj1" fmla="val -98701"/>
              <a:gd name="adj2" fmla="val -52884"/>
              <a:gd name="adj3" fmla="val 16667"/>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Phone vs. Laptop</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803503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UC&amp;C challenges</a:t>
            </a:r>
          </a:p>
        </p:txBody>
      </p:sp>
      <p:sp>
        <p:nvSpPr>
          <p:cNvPr id="20" name="Text Placeholder 17"/>
          <p:cNvSpPr>
            <a:spLocks noGrp="1"/>
          </p:cNvSpPr>
          <p:nvPr>
            <p:ph type="body" sz="quarter" idx="4294967295"/>
          </p:nvPr>
        </p:nvSpPr>
        <p:spPr>
          <a:xfrm>
            <a:off x="274639" y="1668462"/>
            <a:ext cx="11887200" cy="4493538"/>
          </a:xfrm>
          <a:prstGeom prst="rect">
            <a:avLst/>
          </a:prstGeom>
        </p:spPr>
        <p:txBody>
          <a:bodyPr/>
          <a:lstStyle/>
          <a:p>
            <a:pPr marL="0" indent="0">
              <a:lnSpc>
                <a:spcPct val="100000"/>
              </a:lnSpc>
              <a:spcBef>
                <a:spcPts val="300"/>
              </a:spcBef>
              <a:buNone/>
            </a:pPr>
            <a:r>
              <a:rPr lang="en-US" dirty="0"/>
              <a:t>Network issues cause </a:t>
            </a:r>
            <a:r>
              <a:rPr lang="en-US" dirty="0" smtClean="0"/>
              <a:t>60-80</a:t>
            </a:r>
            <a:r>
              <a:rPr lang="en-US" dirty="0"/>
              <a:t>% of poor end-user </a:t>
            </a:r>
            <a:r>
              <a:rPr lang="en-US" dirty="0" err="1" smtClean="0"/>
              <a:t>QoE</a:t>
            </a:r>
            <a:endParaRPr lang="en-US" dirty="0"/>
          </a:p>
          <a:p>
            <a:pPr marL="0" indent="0">
              <a:lnSpc>
                <a:spcPct val="100000"/>
              </a:lnSpc>
              <a:spcBef>
                <a:spcPts val="300"/>
              </a:spcBef>
              <a:buNone/>
            </a:pPr>
            <a:endParaRPr lang="en-US" sz="2000" dirty="0" smtClean="0">
              <a:gradFill>
                <a:gsLst>
                  <a:gs pos="1250">
                    <a:schemeClr val="tx1"/>
                  </a:gs>
                  <a:gs pos="100000">
                    <a:schemeClr val="tx1"/>
                  </a:gs>
                </a:gsLst>
                <a:lin ang="5400000" scaled="0"/>
              </a:gradFill>
              <a:latin typeface="+mn-lt"/>
            </a:endParaRPr>
          </a:p>
          <a:p>
            <a:pPr marL="0" indent="0">
              <a:lnSpc>
                <a:spcPct val="100000"/>
              </a:lnSpc>
              <a:spcBef>
                <a:spcPts val="300"/>
              </a:spcBef>
              <a:buNone/>
            </a:pPr>
            <a:r>
              <a:rPr lang="en-US" dirty="0" smtClean="0"/>
              <a:t>Poor </a:t>
            </a:r>
            <a:r>
              <a:rPr lang="en-US" dirty="0"/>
              <a:t>visibility into real-time traffic</a:t>
            </a:r>
          </a:p>
          <a:p>
            <a:pPr marL="342900" lvl="1" indent="0">
              <a:lnSpc>
                <a:spcPct val="100000"/>
              </a:lnSpc>
              <a:spcBef>
                <a:spcPts val="300"/>
              </a:spcBef>
              <a:buNone/>
            </a:pPr>
            <a:r>
              <a:rPr lang="en-US" dirty="0"/>
              <a:t>Lync uses encryption by default, making DPI difficult and unreliable</a:t>
            </a:r>
          </a:p>
          <a:p>
            <a:pPr marL="342900" lvl="1" indent="0">
              <a:lnSpc>
                <a:spcPct val="100000"/>
              </a:lnSpc>
              <a:spcBef>
                <a:spcPts val="300"/>
              </a:spcBef>
              <a:buNone/>
            </a:pPr>
            <a:r>
              <a:rPr lang="en-US" dirty="0"/>
              <a:t>Skype tries to hide itself from </a:t>
            </a:r>
            <a:r>
              <a:rPr lang="en-US" dirty="0" smtClean="0"/>
              <a:t>networks</a:t>
            </a:r>
          </a:p>
          <a:p>
            <a:pPr marL="342900" lvl="1" indent="0">
              <a:lnSpc>
                <a:spcPct val="100000"/>
              </a:lnSpc>
              <a:spcBef>
                <a:spcPts val="300"/>
              </a:spcBef>
              <a:buNone/>
            </a:pPr>
            <a:endParaRPr lang="en-US" dirty="0"/>
          </a:p>
          <a:p>
            <a:pPr marL="0" indent="0">
              <a:lnSpc>
                <a:spcPct val="100000"/>
              </a:lnSpc>
              <a:spcBef>
                <a:spcPts val="300"/>
              </a:spcBef>
              <a:buNone/>
            </a:pPr>
            <a:r>
              <a:rPr lang="en-US" dirty="0"/>
              <a:t>Traffic engineering </a:t>
            </a:r>
            <a:r>
              <a:rPr lang="en-US" dirty="0" smtClean="0"/>
              <a:t>/ </a:t>
            </a:r>
            <a:r>
              <a:rPr lang="en-US" dirty="0" err="1"/>
              <a:t>QoS</a:t>
            </a:r>
            <a:r>
              <a:rPr lang="en-US" dirty="0"/>
              <a:t> is </a:t>
            </a:r>
            <a:r>
              <a:rPr lang="en-US" dirty="0" smtClean="0"/>
              <a:t>complex &amp; easily </a:t>
            </a:r>
            <a:r>
              <a:rPr lang="en-US" dirty="0"/>
              <a:t>broken</a:t>
            </a:r>
          </a:p>
          <a:p>
            <a:pPr marL="342900" lvl="1" indent="0">
              <a:lnSpc>
                <a:spcPct val="100000"/>
              </a:lnSpc>
              <a:spcBef>
                <a:spcPts val="300"/>
              </a:spcBef>
              <a:buNone/>
            </a:pPr>
            <a:r>
              <a:rPr lang="en-US" dirty="0"/>
              <a:t>Requires brute force static policies that must match application server settings</a:t>
            </a:r>
          </a:p>
          <a:p>
            <a:pPr marL="342900" lvl="1" indent="0">
              <a:lnSpc>
                <a:spcPct val="100000"/>
              </a:lnSpc>
              <a:spcBef>
                <a:spcPts val="300"/>
              </a:spcBef>
              <a:buNone/>
            </a:pPr>
            <a:r>
              <a:rPr lang="en-US" dirty="0"/>
              <a:t>Intermittent problems are tedious to diagnose, especially for Softphones and </a:t>
            </a:r>
            <a:r>
              <a:rPr lang="en-US" dirty="0" smtClean="0"/>
              <a:t>BYOD</a:t>
            </a:r>
            <a:br>
              <a:rPr lang="en-US" dirty="0" smtClean="0"/>
            </a:br>
            <a:endParaRPr lang="en-US" dirty="0"/>
          </a:p>
        </p:txBody>
      </p:sp>
    </p:spTree>
    <p:extLst>
      <p:ext uri="{BB962C8B-B14F-4D97-AF65-F5344CB8AC3E}">
        <p14:creationId xmlns:p14="http://schemas.microsoft.com/office/powerpoint/2010/main" val="13898866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539" b="1910"/>
          <a:stretch/>
        </p:blipFill>
        <p:spPr>
          <a:xfrm>
            <a:off x="-11113" y="-2258"/>
            <a:ext cx="12447588" cy="7011050"/>
          </a:xfrm>
          <a:prstGeom prst="rect">
            <a:avLst/>
          </a:prstGeom>
        </p:spPr>
      </p:pic>
      <p:sp>
        <p:nvSpPr>
          <p:cNvPr id="6" name="Rectangle 3"/>
          <p:cNvSpPr/>
          <p:nvPr/>
        </p:nvSpPr>
        <p:spPr bwMode="auto">
          <a:xfrm>
            <a:off x="-11113" y="-7936"/>
            <a:ext cx="4419600" cy="4267200"/>
          </a:xfrm>
          <a:prstGeom prst="rect">
            <a:avLst/>
          </a:prstGeom>
          <a:solidFill>
            <a:schemeClr val="accent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5400" dirty="0" smtClean="0">
                <a:gradFill>
                  <a:gsLst>
                    <a:gs pos="0">
                      <a:srgbClr val="FFFFFF"/>
                    </a:gs>
                    <a:gs pos="100000">
                      <a:srgbClr val="FFFFFF"/>
                    </a:gs>
                  </a:gsLst>
                  <a:lin ang="5400000" scaled="0"/>
                </a:gradFill>
                <a:latin typeface="Segoe UI Light"/>
                <a:ea typeface="Segoe UI" pitchFamily="34" charset="0"/>
                <a:cs typeface="Segoe UI" pitchFamily="34" charset="0"/>
              </a:rPr>
              <a:t>Tomorrow’s UC&amp;C Challenges</a:t>
            </a:r>
            <a:endParaRPr lang="en-US" sz="54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145439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Programming Networks </a:t>
            </a:r>
            <a:endParaRPr lang="en-US" dirty="0"/>
          </a:p>
        </p:txBody>
      </p:sp>
      <p:sp>
        <p:nvSpPr>
          <p:cNvPr id="3" name="Text Placeholder 2"/>
          <p:cNvSpPr>
            <a:spLocks noGrp="1"/>
          </p:cNvSpPr>
          <p:nvPr>
            <p:ph type="body" sz="quarter" idx="11"/>
          </p:nvPr>
        </p:nvSpPr>
        <p:spPr>
          <a:xfrm>
            <a:off x="274639" y="1212849"/>
            <a:ext cx="11889564" cy="5139869"/>
          </a:xfrm>
          <a:prstGeom prst="rect">
            <a:avLst/>
          </a:prstGeom>
        </p:spPr>
        <p:txBody>
          <a:bodyPr/>
          <a:lstStyle/>
          <a:p>
            <a:pPr marL="0" indent="0">
              <a:buNone/>
            </a:pPr>
            <a:endParaRPr lang="en-US" dirty="0" smtClean="0"/>
          </a:p>
          <a:p>
            <a:pPr marL="0" indent="0">
              <a:buNone/>
            </a:pPr>
            <a:r>
              <a:rPr lang="en-US" dirty="0" smtClean="0"/>
              <a:t>SDN Application</a:t>
            </a:r>
          </a:p>
          <a:p>
            <a:pPr marL="0" indent="0">
              <a:buNone/>
            </a:pPr>
            <a:r>
              <a:rPr lang="en-US" sz="2000" dirty="0">
                <a:gradFill>
                  <a:gsLst>
                    <a:gs pos="1250">
                      <a:schemeClr val="tx1"/>
                    </a:gs>
                    <a:gs pos="100000">
                      <a:schemeClr val="tx1"/>
                    </a:gs>
                  </a:gsLst>
                  <a:lin ang="5400000" scaled="0"/>
                </a:gradFill>
                <a:latin typeface="+mn-lt"/>
              </a:rPr>
              <a:t>Communicate using Northbound interface to SDN controller</a:t>
            </a:r>
          </a:p>
          <a:p>
            <a:pPr marL="342900" lvl="1" indent="0">
              <a:buNone/>
            </a:pPr>
            <a:endParaRPr lang="en-US" dirty="0"/>
          </a:p>
          <a:p>
            <a:pPr marL="0" indent="0">
              <a:buNone/>
            </a:pPr>
            <a:r>
              <a:rPr lang="en-US" dirty="0" smtClean="0"/>
              <a:t>Controller</a:t>
            </a:r>
          </a:p>
          <a:p>
            <a:pPr marL="0" indent="0">
              <a:buNone/>
            </a:pPr>
            <a:r>
              <a:rPr lang="en-US" sz="2000" dirty="0" smtClean="0">
                <a:gradFill>
                  <a:gsLst>
                    <a:gs pos="1250">
                      <a:schemeClr val="tx1"/>
                    </a:gs>
                    <a:gs pos="100000">
                      <a:schemeClr val="tx1"/>
                    </a:gs>
                  </a:gsLst>
                  <a:lin ang="5400000" scaled="0"/>
                </a:gradFill>
                <a:latin typeface="+mn-lt"/>
              </a:rPr>
              <a:t>Translate requirements from Applications</a:t>
            </a:r>
          </a:p>
          <a:p>
            <a:r>
              <a:rPr lang="en-US" sz="2000" dirty="0">
                <a:gradFill>
                  <a:gsLst>
                    <a:gs pos="1250">
                      <a:schemeClr val="tx1"/>
                    </a:gs>
                    <a:gs pos="100000">
                      <a:schemeClr val="tx1"/>
                    </a:gs>
                  </a:gsLst>
                  <a:lin ang="5400000" scaled="0"/>
                </a:gradFill>
                <a:latin typeface="+mn-lt"/>
              </a:rPr>
              <a:t>Provide an abstracted view of the </a:t>
            </a:r>
            <a:r>
              <a:rPr lang="en-US" sz="2000" dirty="0" smtClean="0">
                <a:gradFill>
                  <a:gsLst>
                    <a:gs pos="1250">
                      <a:schemeClr val="tx1"/>
                    </a:gs>
                    <a:gs pos="100000">
                      <a:schemeClr val="tx1"/>
                    </a:gs>
                  </a:gsLst>
                  <a:lin ang="5400000" scaled="0"/>
                </a:gradFill>
                <a:latin typeface="+mn-lt"/>
              </a:rPr>
              <a:t>network</a:t>
            </a:r>
          </a:p>
          <a:p>
            <a:pPr marL="342900" lvl="1" indent="0">
              <a:buNone/>
            </a:pPr>
            <a:endParaRPr lang="en-US" dirty="0" smtClean="0"/>
          </a:p>
          <a:p>
            <a:pPr marL="0" indent="0">
              <a:buNone/>
            </a:pPr>
            <a:r>
              <a:rPr lang="en-US" dirty="0" smtClean="0"/>
              <a:t>Network Elements </a:t>
            </a:r>
          </a:p>
          <a:p>
            <a:pPr marL="0" indent="0">
              <a:buNone/>
            </a:pPr>
            <a:r>
              <a:rPr lang="en-US" sz="2000" dirty="0">
                <a:gradFill>
                  <a:gsLst>
                    <a:gs pos="1250">
                      <a:schemeClr val="tx1"/>
                    </a:gs>
                    <a:gs pos="100000">
                      <a:schemeClr val="tx1"/>
                    </a:gs>
                  </a:gsLst>
                  <a:lin ang="5400000" scaled="0"/>
                </a:gradFill>
                <a:latin typeface="+mn-lt"/>
              </a:rPr>
              <a:t>Could be physical or virtual </a:t>
            </a:r>
          </a:p>
          <a:p>
            <a:pPr marL="0" indent="0">
              <a:buNone/>
            </a:pPr>
            <a:r>
              <a:rPr lang="en-US" sz="2000" dirty="0">
                <a:gradFill>
                  <a:gsLst>
                    <a:gs pos="1250">
                      <a:schemeClr val="tx1"/>
                    </a:gs>
                    <a:gs pos="100000">
                      <a:schemeClr val="tx1"/>
                    </a:gs>
                  </a:gsLst>
                  <a:lin ang="5400000" scaled="0"/>
                </a:gradFill>
                <a:latin typeface="+mn-lt"/>
              </a:rPr>
              <a:t>Communicate to Controller via Southbound / Control-Data-Plane Interface</a:t>
            </a:r>
          </a:p>
        </p:txBody>
      </p:sp>
      <p:sp>
        <p:nvSpPr>
          <p:cNvPr id="5" name="Rectangle 16"/>
          <p:cNvSpPr/>
          <p:nvPr/>
        </p:nvSpPr>
        <p:spPr bwMode="auto">
          <a:xfrm>
            <a:off x="7605077" y="2003548"/>
            <a:ext cx="9144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App</a:t>
            </a:r>
            <a:endParaRPr lang="en-US" sz="2400" dirty="0">
              <a:gradFill>
                <a:gsLst>
                  <a:gs pos="0">
                    <a:srgbClr val="FFFFFF"/>
                  </a:gs>
                  <a:gs pos="100000">
                    <a:srgbClr val="FFFFFF"/>
                  </a:gs>
                </a:gsLst>
                <a:lin ang="5400000" scaled="0"/>
              </a:gradFill>
            </a:endParaRPr>
          </a:p>
        </p:txBody>
      </p:sp>
      <p:sp>
        <p:nvSpPr>
          <p:cNvPr id="6" name="Rectangle 17"/>
          <p:cNvSpPr/>
          <p:nvPr/>
        </p:nvSpPr>
        <p:spPr bwMode="auto">
          <a:xfrm>
            <a:off x="8885237" y="2002537"/>
            <a:ext cx="9144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App</a:t>
            </a:r>
            <a:endParaRPr lang="en-US" sz="2400" dirty="0">
              <a:gradFill>
                <a:gsLst>
                  <a:gs pos="0">
                    <a:srgbClr val="FFFFFF"/>
                  </a:gs>
                  <a:gs pos="100000">
                    <a:srgbClr val="FFFFFF"/>
                  </a:gs>
                </a:gsLst>
                <a:lin ang="5400000" scaled="0"/>
              </a:gradFill>
            </a:endParaRPr>
          </a:p>
        </p:txBody>
      </p:sp>
      <p:sp>
        <p:nvSpPr>
          <p:cNvPr id="7" name="Rectangle 18"/>
          <p:cNvSpPr/>
          <p:nvPr/>
        </p:nvSpPr>
        <p:spPr bwMode="auto">
          <a:xfrm>
            <a:off x="10165397" y="2002537"/>
            <a:ext cx="9144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App</a:t>
            </a:r>
            <a:endParaRPr lang="en-US" sz="2400" dirty="0">
              <a:gradFill>
                <a:gsLst>
                  <a:gs pos="0">
                    <a:srgbClr val="FFFFFF"/>
                  </a:gs>
                  <a:gs pos="100000">
                    <a:srgbClr val="FFFFFF"/>
                  </a:gs>
                </a:gsLst>
                <a:lin ang="5400000" scaled="0"/>
              </a:gradFill>
            </a:endParaRPr>
          </a:p>
        </p:txBody>
      </p:sp>
      <p:sp>
        <p:nvSpPr>
          <p:cNvPr id="8" name="Rectangle 19"/>
          <p:cNvSpPr/>
          <p:nvPr/>
        </p:nvSpPr>
        <p:spPr bwMode="auto">
          <a:xfrm>
            <a:off x="11443600" y="2002537"/>
            <a:ext cx="9144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App</a:t>
            </a:r>
            <a:endParaRPr lang="en-US" sz="2400" dirty="0">
              <a:gradFill>
                <a:gsLst>
                  <a:gs pos="0">
                    <a:srgbClr val="FFFFFF"/>
                  </a:gs>
                  <a:gs pos="100000">
                    <a:srgbClr val="FFFFFF"/>
                  </a:gs>
                </a:gsLst>
                <a:lin ang="5400000" scaled="0"/>
              </a:gradFill>
            </a:endParaRPr>
          </a:p>
        </p:txBody>
      </p:sp>
      <p:sp>
        <p:nvSpPr>
          <p:cNvPr id="9" name="Rectangle 20"/>
          <p:cNvSpPr/>
          <p:nvPr/>
        </p:nvSpPr>
        <p:spPr bwMode="auto">
          <a:xfrm>
            <a:off x="7605077" y="3324084"/>
            <a:ext cx="4752923" cy="838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rPr>
              <a:t>SDN Controller Platform</a:t>
            </a:r>
            <a:endParaRPr lang="en-US" sz="2800" dirty="0">
              <a:gradFill>
                <a:gsLst>
                  <a:gs pos="0">
                    <a:srgbClr val="FFFFFF"/>
                  </a:gs>
                  <a:gs pos="100000">
                    <a:srgbClr val="FFFFFF"/>
                  </a:gs>
                </a:gsLst>
                <a:lin ang="5400000" scaled="0"/>
              </a:gradFill>
            </a:endParaRPr>
          </a:p>
        </p:txBody>
      </p:sp>
      <p:sp>
        <p:nvSpPr>
          <p:cNvPr id="10" name="Rectangle 21"/>
          <p:cNvSpPr/>
          <p:nvPr/>
        </p:nvSpPr>
        <p:spPr bwMode="auto">
          <a:xfrm>
            <a:off x="7605077" y="4708915"/>
            <a:ext cx="1188720" cy="5568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Switch</a:t>
            </a:r>
            <a:endParaRPr lang="en-US" sz="2400" dirty="0">
              <a:gradFill>
                <a:gsLst>
                  <a:gs pos="0">
                    <a:srgbClr val="FFFFFF"/>
                  </a:gs>
                  <a:gs pos="100000">
                    <a:srgbClr val="FFFFFF"/>
                  </a:gs>
                </a:gsLst>
                <a:lin ang="5400000" scaled="0"/>
              </a:gradFill>
            </a:endParaRPr>
          </a:p>
        </p:txBody>
      </p:sp>
      <p:sp>
        <p:nvSpPr>
          <p:cNvPr id="11" name="Rectangle 22"/>
          <p:cNvSpPr/>
          <p:nvPr/>
        </p:nvSpPr>
        <p:spPr bwMode="auto">
          <a:xfrm>
            <a:off x="8793797" y="5275796"/>
            <a:ext cx="1188720" cy="5568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err="1" smtClean="0">
                <a:gradFill>
                  <a:gsLst>
                    <a:gs pos="0">
                      <a:srgbClr val="FFFFFF"/>
                    </a:gs>
                    <a:gs pos="100000">
                      <a:srgbClr val="FFFFFF"/>
                    </a:gs>
                  </a:gsLst>
                  <a:lin ang="5400000" scaled="0"/>
                </a:gradFill>
              </a:rPr>
              <a:t>vSwitch</a:t>
            </a:r>
            <a:endParaRPr lang="en-US" sz="2400" dirty="0">
              <a:gradFill>
                <a:gsLst>
                  <a:gs pos="0">
                    <a:srgbClr val="FFFFFF"/>
                  </a:gs>
                  <a:gs pos="100000">
                    <a:srgbClr val="FFFFFF"/>
                  </a:gs>
                </a:gsLst>
                <a:lin ang="5400000" scaled="0"/>
              </a:gradFill>
            </a:endParaRPr>
          </a:p>
        </p:txBody>
      </p:sp>
      <p:sp>
        <p:nvSpPr>
          <p:cNvPr id="12" name="Rectangle 23"/>
          <p:cNvSpPr/>
          <p:nvPr/>
        </p:nvSpPr>
        <p:spPr bwMode="auto">
          <a:xfrm>
            <a:off x="10028238" y="4726331"/>
            <a:ext cx="1188720" cy="5568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err="1" smtClean="0">
                <a:gradFill>
                  <a:gsLst>
                    <a:gs pos="0">
                      <a:srgbClr val="FFFFFF"/>
                    </a:gs>
                    <a:gs pos="100000">
                      <a:srgbClr val="FFFFFF"/>
                    </a:gs>
                  </a:gsLst>
                  <a:lin ang="5400000" scaled="0"/>
                </a:gradFill>
              </a:rPr>
              <a:t>vSwitch</a:t>
            </a:r>
            <a:endParaRPr lang="en-US" sz="2400" dirty="0">
              <a:gradFill>
                <a:gsLst>
                  <a:gs pos="0">
                    <a:srgbClr val="FFFFFF"/>
                  </a:gs>
                  <a:gs pos="100000">
                    <a:srgbClr val="FFFFFF"/>
                  </a:gs>
                </a:gsLst>
                <a:lin ang="5400000" scaled="0"/>
              </a:gradFill>
            </a:endParaRPr>
          </a:p>
        </p:txBody>
      </p:sp>
      <p:sp>
        <p:nvSpPr>
          <p:cNvPr id="13" name="Rectangle 24"/>
          <p:cNvSpPr/>
          <p:nvPr/>
        </p:nvSpPr>
        <p:spPr bwMode="auto">
          <a:xfrm>
            <a:off x="11169280" y="5283190"/>
            <a:ext cx="1188720" cy="556859"/>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smtClean="0">
                <a:gradFill>
                  <a:gsLst>
                    <a:gs pos="0">
                      <a:srgbClr val="FFFFFF"/>
                    </a:gs>
                    <a:gs pos="100000">
                      <a:srgbClr val="FFFFFF"/>
                    </a:gs>
                  </a:gsLst>
                  <a:lin ang="5400000" scaled="0"/>
                </a:gradFill>
              </a:rPr>
              <a:t>Switch</a:t>
            </a:r>
            <a:endParaRPr lang="en-US" sz="2400" dirty="0">
              <a:gradFill>
                <a:gsLst>
                  <a:gs pos="0">
                    <a:srgbClr val="FFFFFF"/>
                  </a:gs>
                  <a:gs pos="100000">
                    <a:srgbClr val="FFFFFF"/>
                  </a:gs>
                </a:gsLst>
                <a:lin ang="5400000" scaled="0"/>
              </a:gradFill>
            </a:endParaRPr>
          </a:p>
        </p:txBody>
      </p:sp>
      <p:sp>
        <p:nvSpPr>
          <p:cNvPr id="14" name="Rectangle 25"/>
          <p:cNvSpPr/>
          <p:nvPr/>
        </p:nvSpPr>
        <p:spPr>
          <a:xfrm>
            <a:off x="9053110" y="2921010"/>
            <a:ext cx="1856855" cy="369332"/>
          </a:xfrm>
          <a:prstGeom prst="rect">
            <a:avLst/>
          </a:prstGeom>
        </p:spPr>
        <p:txBody>
          <a:bodyPr wrap="none">
            <a:spAutoFit/>
          </a:bodyPr>
          <a:lstStyle/>
          <a:p>
            <a:r>
              <a:rPr lang="en-US" i="1" dirty="0" smtClean="0"/>
              <a:t>Northbound API</a:t>
            </a:r>
            <a:endParaRPr lang="en-US" i="1" dirty="0"/>
          </a:p>
        </p:txBody>
      </p:sp>
      <p:sp>
        <p:nvSpPr>
          <p:cNvPr id="15" name="Rectangle 26"/>
          <p:cNvSpPr/>
          <p:nvPr/>
        </p:nvSpPr>
        <p:spPr>
          <a:xfrm>
            <a:off x="9053110" y="4239984"/>
            <a:ext cx="1790875" cy="369332"/>
          </a:xfrm>
          <a:prstGeom prst="rect">
            <a:avLst/>
          </a:prstGeom>
        </p:spPr>
        <p:txBody>
          <a:bodyPr wrap="none">
            <a:spAutoFit/>
          </a:bodyPr>
          <a:lstStyle/>
          <a:p>
            <a:r>
              <a:rPr lang="en-US" i="1" dirty="0" smtClean="0"/>
              <a:t>Southbound API</a:t>
            </a:r>
            <a:endParaRPr lang="en-US" i="1" dirty="0"/>
          </a:p>
        </p:txBody>
      </p:sp>
    </p:spTree>
    <p:extLst>
      <p:ext uri="{BB962C8B-B14F-4D97-AF65-F5344CB8AC3E}">
        <p14:creationId xmlns:p14="http://schemas.microsoft.com/office/powerpoint/2010/main" val="25341120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8766172" y="5210576"/>
            <a:ext cx="3413896" cy="670445"/>
          </a:xfrm>
          <a:prstGeom prst="rect">
            <a:avLst/>
          </a:prstGeom>
          <a:noFill/>
        </p:spPr>
        <p:txBody>
          <a:bodyPr wrap="square" rtlCol="0">
            <a:spAutoFit/>
          </a:bodyPr>
          <a:lstStyle/>
          <a:p>
            <a:pPr algn="ctr"/>
            <a:r>
              <a:rPr lang="en-US" sz="1836" dirty="0"/>
              <a:t>Network Control </a:t>
            </a:r>
            <a:r>
              <a:rPr lang="en-US" sz="1836" dirty="0" smtClean="0"/>
              <a:t>&amp; Management </a:t>
            </a:r>
            <a:r>
              <a:rPr lang="en-US" sz="1836" dirty="0"/>
              <a:t>Functions</a:t>
            </a:r>
          </a:p>
        </p:txBody>
      </p:sp>
      <p:sp>
        <p:nvSpPr>
          <p:cNvPr id="4" name="Rectangle 3"/>
          <p:cNvSpPr/>
          <p:nvPr/>
        </p:nvSpPr>
        <p:spPr>
          <a:xfrm>
            <a:off x="3770825" y="1315855"/>
            <a:ext cx="1611937" cy="7344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dirty="0" smtClean="0">
                <a:solidFill>
                  <a:schemeClr val="tx1"/>
                </a:solidFill>
              </a:rPr>
              <a:t>Application</a:t>
            </a:r>
            <a:endParaRPr lang="en-US" sz="1836" dirty="0">
              <a:solidFill>
                <a:schemeClr val="tx1"/>
              </a:solidFill>
            </a:endParaRPr>
          </a:p>
          <a:p>
            <a:pPr algn="ctr"/>
            <a:r>
              <a:rPr lang="en-US" sz="1836" dirty="0">
                <a:solidFill>
                  <a:schemeClr val="tx1"/>
                </a:solidFill>
              </a:rPr>
              <a:t>(ex: UC)</a:t>
            </a:r>
          </a:p>
        </p:txBody>
      </p:sp>
      <p:sp>
        <p:nvSpPr>
          <p:cNvPr id="7" name="Rectangle 6"/>
          <p:cNvSpPr/>
          <p:nvPr/>
        </p:nvSpPr>
        <p:spPr>
          <a:xfrm>
            <a:off x="326885" y="3324345"/>
            <a:ext cx="1984647" cy="9326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solidFill>
                  <a:schemeClr val="tx1"/>
                </a:solidFill>
              </a:rPr>
              <a:t>SDN Diagnostics Network Service App</a:t>
            </a:r>
          </a:p>
        </p:txBody>
      </p:sp>
      <p:sp>
        <p:nvSpPr>
          <p:cNvPr id="8" name="Rectangle 7"/>
          <p:cNvSpPr/>
          <p:nvPr/>
        </p:nvSpPr>
        <p:spPr>
          <a:xfrm>
            <a:off x="326885" y="5213004"/>
            <a:ext cx="8054229" cy="5140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tx1"/>
              </a:solidFill>
            </a:endParaRPr>
          </a:p>
        </p:txBody>
      </p:sp>
      <p:sp>
        <p:nvSpPr>
          <p:cNvPr id="9" name="Rectangle 8"/>
          <p:cNvSpPr/>
          <p:nvPr/>
        </p:nvSpPr>
        <p:spPr>
          <a:xfrm>
            <a:off x="549395" y="6496278"/>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0" name="Rectangle 9"/>
          <p:cNvSpPr/>
          <p:nvPr/>
        </p:nvSpPr>
        <p:spPr>
          <a:xfrm>
            <a:off x="1557493" y="6506055"/>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1" name="Rectangle 10"/>
          <p:cNvSpPr/>
          <p:nvPr/>
        </p:nvSpPr>
        <p:spPr>
          <a:xfrm>
            <a:off x="2507324" y="6508362"/>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2" name="Rectangle 11"/>
          <p:cNvSpPr/>
          <p:nvPr/>
        </p:nvSpPr>
        <p:spPr>
          <a:xfrm>
            <a:off x="3617205" y="6496278"/>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3" name="Rectangle 12"/>
          <p:cNvSpPr/>
          <p:nvPr/>
        </p:nvSpPr>
        <p:spPr>
          <a:xfrm>
            <a:off x="4656397" y="6508362"/>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4" name="Rectangle 13"/>
          <p:cNvSpPr/>
          <p:nvPr/>
        </p:nvSpPr>
        <p:spPr>
          <a:xfrm>
            <a:off x="5737909" y="6506055"/>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5" name="Rectangle 14"/>
          <p:cNvSpPr/>
          <p:nvPr/>
        </p:nvSpPr>
        <p:spPr>
          <a:xfrm>
            <a:off x="6722476" y="6496278"/>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6" name="Rectangle 15"/>
          <p:cNvSpPr/>
          <p:nvPr/>
        </p:nvSpPr>
        <p:spPr>
          <a:xfrm>
            <a:off x="7793735" y="6493031"/>
            <a:ext cx="587379" cy="220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chemeClr val="tx1"/>
                </a:solidFill>
              </a:rPr>
              <a:t>NE</a:t>
            </a:r>
            <a:endParaRPr lang="en-US" sz="1836" dirty="0">
              <a:solidFill>
                <a:schemeClr val="tx1"/>
              </a:solidFill>
            </a:endParaRPr>
          </a:p>
        </p:txBody>
      </p:sp>
      <p:sp>
        <p:nvSpPr>
          <p:cNvPr id="17" name="TextBox 16"/>
          <p:cNvSpPr txBox="1"/>
          <p:nvPr/>
        </p:nvSpPr>
        <p:spPr>
          <a:xfrm>
            <a:off x="9351521" y="6448024"/>
            <a:ext cx="2180583" cy="382308"/>
          </a:xfrm>
          <a:prstGeom prst="rect">
            <a:avLst/>
          </a:prstGeom>
          <a:noFill/>
        </p:spPr>
        <p:txBody>
          <a:bodyPr wrap="none" rtlCol="0">
            <a:spAutoFit/>
          </a:bodyPr>
          <a:lstStyle/>
          <a:p>
            <a:r>
              <a:rPr lang="en-US" sz="1836" dirty="0"/>
              <a:t>Network Elements </a:t>
            </a:r>
          </a:p>
        </p:txBody>
      </p:sp>
      <p:cxnSp>
        <p:nvCxnSpPr>
          <p:cNvPr id="19" name="Straight Connector 18"/>
          <p:cNvCxnSpPr/>
          <p:nvPr/>
        </p:nvCxnSpPr>
        <p:spPr>
          <a:xfrm>
            <a:off x="8961245" y="5149794"/>
            <a:ext cx="2961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44252" y="3254004"/>
            <a:ext cx="2961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44252" y="4228495"/>
            <a:ext cx="2961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44250" y="2128461"/>
            <a:ext cx="2961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44251" y="5905735"/>
            <a:ext cx="296113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234431" y="2376696"/>
            <a:ext cx="2380780" cy="657359"/>
          </a:xfrm>
          <a:prstGeom prst="rect">
            <a:avLst/>
          </a:prstGeom>
          <a:noFill/>
        </p:spPr>
        <p:txBody>
          <a:bodyPr wrap="none" rtlCol="0">
            <a:spAutoFit/>
          </a:bodyPr>
          <a:lstStyle/>
          <a:p>
            <a:pPr algn="ctr"/>
            <a:r>
              <a:rPr lang="en-US" sz="1836" dirty="0" smtClean="0"/>
              <a:t>End-User </a:t>
            </a:r>
            <a:r>
              <a:rPr lang="en-US" sz="1836" dirty="0"/>
              <a:t>Application</a:t>
            </a:r>
          </a:p>
          <a:p>
            <a:pPr algn="ctr"/>
            <a:r>
              <a:rPr lang="en-US" sz="1836" dirty="0"/>
              <a:t>Focused </a:t>
            </a:r>
            <a:r>
              <a:rPr lang="en-US" sz="1836" dirty="0" smtClean="0"/>
              <a:t>NB APIs</a:t>
            </a:r>
            <a:endParaRPr lang="en-US" sz="1836" dirty="0"/>
          </a:p>
        </p:txBody>
      </p:sp>
      <p:sp>
        <p:nvSpPr>
          <p:cNvPr id="25" name="TextBox 24"/>
          <p:cNvSpPr txBox="1"/>
          <p:nvPr/>
        </p:nvSpPr>
        <p:spPr>
          <a:xfrm>
            <a:off x="8961245" y="3559047"/>
            <a:ext cx="2997845" cy="382308"/>
          </a:xfrm>
          <a:prstGeom prst="rect">
            <a:avLst/>
          </a:prstGeom>
          <a:noFill/>
        </p:spPr>
        <p:txBody>
          <a:bodyPr wrap="none" rtlCol="0">
            <a:spAutoFit/>
          </a:bodyPr>
          <a:lstStyle/>
          <a:p>
            <a:pPr algn="ctr"/>
            <a:r>
              <a:rPr lang="en-US" sz="1836" dirty="0"/>
              <a:t>Network Services Function</a:t>
            </a:r>
          </a:p>
        </p:txBody>
      </p:sp>
      <p:sp>
        <p:nvSpPr>
          <p:cNvPr id="26" name="Rectangle 25"/>
          <p:cNvSpPr/>
          <p:nvPr/>
        </p:nvSpPr>
        <p:spPr>
          <a:xfrm>
            <a:off x="2507324" y="3324345"/>
            <a:ext cx="2104775" cy="9326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solidFill>
                  <a:schemeClr val="tx1"/>
                </a:solidFill>
              </a:rPr>
              <a:t>SDN Security Network Service App</a:t>
            </a:r>
          </a:p>
        </p:txBody>
      </p:sp>
      <p:sp>
        <p:nvSpPr>
          <p:cNvPr id="27" name="TextBox 26"/>
          <p:cNvSpPr txBox="1"/>
          <p:nvPr/>
        </p:nvSpPr>
        <p:spPr>
          <a:xfrm>
            <a:off x="8856958" y="4508787"/>
            <a:ext cx="3193530" cy="382308"/>
          </a:xfrm>
          <a:prstGeom prst="rect">
            <a:avLst/>
          </a:prstGeom>
          <a:noFill/>
        </p:spPr>
        <p:txBody>
          <a:bodyPr wrap="square" rtlCol="0">
            <a:spAutoFit/>
          </a:bodyPr>
          <a:lstStyle/>
          <a:p>
            <a:pPr algn="ctr"/>
            <a:r>
              <a:rPr lang="en-US" sz="1836" dirty="0"/>
              <a:t>Network </a:t>
            </a:r>
            <a:r>
              <a:rPr lang="en-US" sz="1836" dirty="0" smtClean="0"/>
              <a:t>Focused NB APIs</a:t>
            </a:r>
            <a:endParaRPr lang="en-US" sz="1836" dirty="0"/>
          </a:p>
        </p:txBody>
      </p:sp>
      <p:sp>
        <p:nvSpPr>
          <p:cNvPr id="29" name="Rectangle 28"/>
          <p:cNvSpPr/>
          <p:nvPr/>
        </p:nvSpPr>
        <p:spPr>
          <a:xfrm>
            <a:off x="4819291" y="3311261"/>
            <a:ext cx="1701790" cy="9326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solidFill>
                  <a:schemeClr val="tx1"/>
                </a:solidFill>
              </a:rPr>
              <a:t>SDN QoS Network Service App</a:t>
            </a:r>
          </a:p>
        </p:txBody>
      </p:sp>
      <p:sp>
        <p:nvSpPr>
          <p:cNvPr id="30" name="Rectangle 29"/>
          <p:cNvSpPr/>
          <p:nvPr/>
        </p:nvSpPr>
        <p:spPr>
          <a:xfrm>
            <a:off x="6741348" y="3301873"/>
            <a:ext cx="1639766" cy="9326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solidFill>
                  <a:schemeClr val="tx1"/>
                </a:solidFill>
              </a:rPr>
              <a:t>Traffic </a:t>
            </a:r>
            <a:r>
              <a:rPr lang="en-US" sz="1836" dirty="0" err="1">
                <a:solidFill>
                  <a:schemeClr val="tx1"/>
                </a:solidFill>
              </a:rPr>
              <a:t>Eng</a:t>
            </a:r>
            <a:r>
              <a:rPr lang="en-US" sz="1836" dirty="0">
                <a:solidFill>
                  <a:schemeClr val="tx1"/>
                </a:solidFill>
              </a:rPr>
              <a:t> Network Service App</a:t>
            </a:r>
          </a:p>
        </p:txBody>
      </p:sp>
      <p:cxnSp>
        <p:nvCxnSpPr>
          <p:cNvPr id="32" name="Straight Arrow Connector 31"/>
          <p:cNvCxnSpPr/>
          <p:nvPr/>
        </p:nvCxnSpPr>
        <p:spPr>
          <a:xfrm flipH="1">
            <a:off x="1445029" y="2172328"/>
            <a:ext cx="2387822" cy="984316"/>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665576" y="2172328"/>
            <a:ext cx="664068" cy="1030458"/>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430465" y="4335913"/>
            <a:ext cx="14567" cy="80365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775271" y="2172328"/>
            <a:ext cx="1033831" cy="1008895"/>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243776" y="2172326"/>
            <a:ext cx="2158374" cy="982338"/>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43085" y="5799092"/>
            <a:ext cx="3" cy="563838"/>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867646" y="5809007"/>
            <a:ext cx="2783"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801015" y="5809007"/>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698299" y="4335912"/>
            <a:ext cx="14567" cy="80365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602638" y="4335913"/>
            <a:ext cx="14567" cy="80365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546665" y="4339912"/>
            <a:ext cx="14567" cy="803651"/>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21603" y="5809007"/>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982485" y="5799305"/>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043365" y="5799305"/>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033660" y="5799305"/>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077771" y="5809007"/>
            <a:ext cx="1" cy="553922"/>
          </a:xfrm>
          <a:prstGeom prst="straightConnector1">
            <a:avLst/>
          </a:prstGeom>
          <a:ln w="38100">
            <a:solidFill>
              <a:schemeClr val="accent5">
                <a:lumMod val="20000"/>
                <a:lumOff val="8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42117" y="5248100"/>
            <a:ext cx="1243521" cy="44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24" dirty="0">
                <a:solidFill>
                  <a:schemeClr val="tx1"/>
                </a:solidFill>
              </a:rPr>
              <a:t>Flow Programing</a:t>
            </a:r>
          </a:p>
        </p:txBody>
      </p:sp>
      <p:sp>
        <p:nvSpPr>
          <p:cNvPr id="65" name="Rectangle 64"/>
          <p:cNvSpPr/>
          <p:nvPr/>
        </p:nvSpPr>
        <p:spPr>
          <a:xfrm>
            <a:off x="780958" y="5248100"/>
            <a:ext cx="1243521" cy="44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24" dirty="0">
                <a:solidFill>
                  <a:schemeClr val="tx1"/>
                </a:solidFill>
              </a:rPr>
              <a:t>Topology</a:t>
            </a:r>
          </a:p>
        </p:txBody>
      </p:sp>
      <p:sp>
        <p:nvSpPr>
          <p:cNvPr id="66" name="Rectangle 65"/>
          <p:cNvSpPr/>
          <p:nvPr/>
        </p:nvSpPr>
        <p:spPr>
          <a:xfrm>
            <a:off x="2278307" y="5248100"/>
            <a:ext cx="1243521" cy="44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24" dirty="0">
                <a:solidFill>
                  <a:schemeClr val="tx1"/>
                </a:solidFill>
              </a:rPr>
              <a:t>Inventory</a:t>
            </a:r>
          </a:p>
        </p:txBody>
      </p:sp>
      <p:sp>
        <p:nvSpPr>
          <p:cNvPr id="67" name="Rectangle 66"/>
          <p:cNvSpPr/>
          <p:nvPr/>
        </p:nvSpPr>
        <p:spPr>
          <a:xfrm>
            <a:off x="6960866" y="5248100"/>
            <a:ext cx="1243521" cy="44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24" dirty="0">
                <a:solidFill>
                  <a:schemeClr val="tx1"/>
                </a:solidFill>
              </a:rPr>
              <a:t>Statistics</a:t>
            </a:r>
          </a:p>
        </p:txBody>
      </p:sp>
      <p:sp>
        <p:nvSpPr>
          <p:cNvPr id="54" name="Title 1"/>
          <p:cNvSpPr>
            <a:spLocks noGrp="1"/>
          </p:cNvSpPr>
          <p:nvPr>
            <p:ph type="title"/>
          </p:nvPr>
        </p:nvSpPr>
        <p:spPr/>
        <p:txBody>
          <a:bodyPr>
            <a:noAutofit/>
          </a:bodyPr>
          <a:lstStyle/>
          <a:p>
            <a:r>
              <a:rPr lang="en-US" dirty="0"/>
              <a:t>UC SDN Architecture</a:t>
            </a:r>
          </a:p>
        </p:txBody>
      </p:sp>
      <p:sp>
        <p:nvSpPr>
          <p:cNvPr id="50" name="Rectangle 49"/>
          <p:cNvSpPr/>
          <p:nvPr/>
        </p:nvSpPr>
        <p:spPr>
          <a:xfrm>
            <a:off x="3738964" y="5248100"/>
            <a:ext cx="1243521" cy="440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24" dirty="0" smtClean="0">
                <a:solidFill>
                  <a:schemeClr val="tx1"/>
                </a:solidFill>
              </a:rPr>
              <a:t>Path Computation </a:t>
            </a:r>
            <a:endParaRPr lang="en-US" sz="1224" dirty="0">
              <a:solidFill>
                <a:schemeClr val="tx1"/>
              </a:solidFill>
            </a:endParaRPr>
          </a:p>
        </p:txBody>
      </p:sp>
      <p:grpSp>
        <p:nvGrpSpPr>
          <p:cNvPr id="6" name="Group 5"/>
          <p:cNvGrpSpPr/>
          <p:nvPr/>
        </p:nvGrpSpPr>
        <p:grpSpPr>
          <a:xfrm>
            <a:off x="130851" y="4697005"/>
            <a:ext cx="8520311" cy="1320423"/>
            <a:chOff x="130851" y="4391629"/>
            <a:chExt cx="8520311" cy="1320423"/>
          </a:xfrm>
        </p:grpSpPr>
        <p:sp>
          <p:nvSpPr>
            <p:cNvPr id="2" name="Rectangle 1"/>
            <p:cNvSpPr/>
            <p:nvPr/>
          </p:nvSpPr>
          <p:spPr bwMode="auto">
            <a:xfrm>
              <a:off x="130851" y="4424341"/>
              <a:ext cx="8520311" cy="1287711"/>
            </a:xfrm>
            <a:prstGeom prst="rect">
              <a:avLst/>
            </a:prstGeom>
            <a:noFill/>
            <a:ln w="317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5" name="TextBox 4"/>
            <p:cNvSpPr txBox="1"/>
            <p:nvPr/>
          </p:nvSpPr>
          <p:spPr>
            <a:xfrm>
              <a:off x="3641725" y="4391629"/>
              <a:ext cx="1900392" cy="544765"/>
            </a:xfrm>
            <a:prstGeom prst="rect">
              <a:avLst/>
            </a:prstGeom>
            <a:noFill/>
            <a:ln>
              <a:noFill/>
            </a:ln>
          </p:spPr>
          <p:txBody>
            <a:bodyPr wrap="none" lIns="182880" tIns="146304" rIns="182880" bIns="146304" rtlCol="0">
              <a:spAutoFit/>
            </a:bodyPr>
            <a:lstStyle/>
            <a:p>
              <a:pPr>
                <a:lnSpc>
                  <a:spcPct val="90000"/>
                </a:lnSpc>
                <a:spcAft>
                  <a:spcPts val="600"/>
                </a:spcAft>
              </a:pPr>
              <a:r>
                <a:rPr lang="en-US" dirty="0" smtClean="0"/>
                <a:t>SDN Controller</a:t>
              </a:r>
            </a:p>
          </p:txBody>
        </p:sp>
      </p:grpSp>
      <p:sp>
        <p:nvSpPr>
          <p:cNvPr id="59" name="Rectangle 58"/>
          <p:cNvSpPr/>
          <p:nvPr/>
        </p:nvSpPr>
        <p:spPr bwMode="auto">
          <a:xfrm>
            <a:off x="130851" y="3255163"/>
            <a:ext cx="8520311" cy="2762267"/>
          </a:xfrm>
          <a:prstGeom prst="rect">
            <a:avLst/>
          </a:prstGeom>
          <a:noFill/>
          <a:ln w="317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tx1"/>
              </a:solidFill>
            </a:endParaRPr>
          </a:p>
        </p:txBody>
      </p:sp>
      <p:sp>
        <p:nvSpPr>
          <p:cNvPr id="60" name="TextBox 59"/>
          <p:cNvSpPr txBox="1"/>
          <p:nvPr/>
        </p:nvSpPr>
        <p:spPr>
          <a:xfrm>
            <a:off x="3714942" y="2822564"/>
            <a:ext cx="1900392" cy="563507"/>
          </a:xfrm>
          <a:prstGeom prst="rect">
            <a:avLst/>
          </a:prstGeom>
          <a:noFill/>
        </p:spPr>
        <p:txBody>
          <a:bodyPr wrap="none" lIns="182880" tIns="146304" rIns="182880" bIns="146304" rtlCol="0">
            <a:spAutoFit/>
          </a:bodyPr>
          <a:lstStyle/>
          <a:p>
            <a:pPr>
              <a:lnSpc>
                <a:spcPct val="90000"/>
              </a:lnSpc>
              <a:spcAft>
                <a:spcPts val="600"/>
              </a:spcAft>
            </a:pPr>
            <a:r>
              <a:rPr lang="en-US" dirty="0" smtClean="0"/>
              <a:t>SDN Controller</a:t>
            </a:r>
          </a:p>
        </p:txBody>
      </p:sp>
      <p:cxnSp>
        <p:nvCxnSpPr>
          <p:cNvPr id="63" name="Straight Connector 62"/>
          <p:cNvCxnSpPr/>
          <p:nvPr/>
        </p:nvCxnSpPr>
        <p:spPr>
          <a:xfrm>
            <a:off x="8944250" y="6400152"/>
            <a:ext cx="29611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277323" y="1513087"/>
            <a:ext cx="2337499" cy="369332"/>
          </a:xfrm>
          <a:prstGeom prst="rect">
            <a:avLst/>
          </a:prstGeom>
        </p:spPr>
        <p:txBody>
          <a:bodyPr wrap="none">
            <a:spAutoFit/>
          </a:bodyPr>
          <a:lstStyle/>
          <a:p>
            <a:pPr algn="ctr"/>
            <a:r>
              <a:rPr lang="en-US" dirty="0"/>
              <a:t>End-User Application</a:t>
            </a:r>
          </a:p>
        </p:txBody>
      </p:sp>
      <p:cxnSp>
        <p:nvCxnSpPr>
          <p:cNvPr id="68" name="Straight Connector 67"/>
          <p:cNvCxnSpPr/>
          <p:nvPr/>
        </p:nvCxnSpPr>
        <p:spPr>
          <a:xfrm>
            <a:off x="8944250" y="1242346"/>
            <a:ext cx="2961136"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961245" y="5965521"/>
            <a:ext cx="3085379" cy="374846"/>
          </a:xfrm>
          <a:prstGeom prst="rect">
            <a:avLst/>
          </a:prstGeom>
          <a:noFill/>
        </p:spPr>
        <p:txBody>
          <a:bodyPr wrap="square" rtlCol="0">
            <a:spAutoFit/>
          </a:bodyPr>
          <a:lstStyle/>
          <a:p>
            <a:pPr algn="ctr"/>
            <a:r>
              <a:rPr lang="en-US" sz="1836" dirty="0" smtClean="0"/>
              <a:t>SB APIs (</a:t>
            </a:r>
            <a:r>
              <a:rPr lang="en-US" sz="1836" dirty="0" err="1" smtClean="0"/>
              <a:t>Openflow</a:t>
            </a:r>
            <a:r>
              <a:rPr lang="en-US" sz="1836" dirty="0" smtClean="0"/>
              <a:t>)</a:t>
            </a:r>
            <a:endParaRPr lang="en-US" sz="1836" dirty="0"/>
          </a:p>
        </p:txBody>
      </p:sp>
    </p:spTree>
    <p:extLst>
      <p:ext uri="{BB962C8B-B14F-4D97-AF65-F5344CB8AC3E}">
        <p14:creationId xmlns:p14="http://schemas.microsoft.com/office/powerpoint/2010/main" val="3094775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0444" y="2593054"/>
            <a:ext cx="11308727" cy="847540"/>
          </a:xfrm>
          <a:prstGeom prst="rect">
            <a:avLst/>
          </a:prstGeom>
        </p:spPr>
        <p:txBody>
          <a:bodyPr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8975">
              <a:gradFill>
                <a:gsLst>
                  <a:gs pos="96667">
                    <a:srgbClr val="FFFFFF"/>
                  </a:gs>
                  <a:gs pos="90000">
                    <a:srgbClr val="FFFFFF"/>
                  </a:gs>
                </a:gsLst>
                <a:lin ang="5400000" scaled="0"/>
              </a:gradFill>
            </a:endParaRPr>
          </a:p>
        </p:txBody>
      </p:sp>
      <p:sp>
        <p:nvSpPr>
          <p:cNvPr id="3" name="Title 2"/>
          <p:cNvSpPr>
            <a:spLocks noGrp="1"/>
          </p:cNvSpPr>
          <p:nvPr>
            <p:ph type="title"/>
          </p:nvPr>
        </p:nvSpPr>
        <p:spPr/>
        <p:txBody>
          <a:bodyPr/>
          <a:lstStyle/>
          <a:p>
            <a:r>
              <a:rPr lang="en-US" dirty="0" smtClean="0"/>
              <a:t>Lync SDN Interface</a:t>
            </a:r>
            <a:endParaRPr lang="en-US" dirty="0"/>
          </a:p>
        </p:txBody>
      </p:sp>
    </p:spTree>
    <p:extLst>
      <p:ext uri="{BB962C8B-B14F-4D97-AF65-F5344CB8AC3E}">
        <p14:creationId xmlns:p14="http://schemas.microsoft.com/office/powerpoint/2010/main" val="30081076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with Lync Server 2013</a:t>
            </a:r>
            <a:endParaRPr lang="en-US" dirty="0"/>
          </a:p>
        </p:txBody>
      </p:sp>
      <p:sp>
        <p:nvSpPr>
          <p:cNvPr id="3" name="Text Placeholder 2"/>
          <p:cNvSpPr>
            <a:spLocks noGrp="1"/>
          </p:cNvSpPr>
          <p:nvPr>
            <p:ph type="body" sz="quarter" idx="14"/>
          </p:nvPr>
        </p:nvSpPr>
        <p:spPr/>
        <p:txBody>
          <a:bodyPr/>
          <a:lstStyle/>
          <a:p>
            <a:r>
              <a:rPr lang="en-US" dirty="0" smtClean="0"/>
              <a:t>OFC-B340</a:t>
            </a:r>
          </a:p>
          <a:p>
            <a:r>
              <a:rPr lang="en-US" dirty="0" smtClean="0"/>
              <a:t>Jamie Stark</a:t>
            </a:r>
            <a:endParaRPr lang="en-US" dirty="0"/>
          </a:p>
        </p:txBody>
      </p:sp>
    </p:spTree>
    <p:extLst>
      <p:ext uri="{BB962C8B-B14F-4D97-AF65-F5344CB8AC3E}">
        <p14:creationId xmlns:p14="http://schemas.microsoft.com/office/powerpoint/2010/main" val="86315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SDN: Network Architecture</a:t>
            </a:r>
            <a:endParaRPr lang="en-US" dirty="0"/>
          </a:p>
        </p:txBody>
      </p:sp>
      <p:sp>
        <p:nvSpPr>
          <p:cNvPr id="3" name="Rectangle 2"/>
          <p:cNvSpPr/>
          <p:nvPr/>
        </p:nvSpPr>
        <p:spPr bwMode="auto">
          <a:xfrm>
            <a:off x="274639" y="1592262"/>
            <a:ext cx="11889564" cy="5105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chemeClr val="bg1"/>
              </a:solidFill>
              <a:ea typeface="Segoe UI" pitchFamily="34" charset="0"/>
              <a:cs typeface="Segoe UI" pitchFamily="34" charset="0"/>
            </a:endParaRPr>
          </a:p>
        </p:txBody>
      </p:sp>
      <p:sp>
        <p:nvSpPr>
          <p:cNvPr id="5178" name="Rectangle 5177"/>
          <p:cNvSpPr/>
          <p:nvPr/>
        </p:nvSpPr>
        <p:spPr bwMode="auto">
          <a:xfrm>
            <a:off x="2475599" y="1820863"/>
            <a:ext cx="2303676" cy="4267200"/>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181" name="Straight Connector 5180"/>
          <p:cNvCxnSpPr/>
          <p:nvPr/>
        </p:nvCxnSpPr>
        <p:spPr>
          <a:xfrm>
            <a:off x="1189037" y="2834425"/>
            <a:ext cx="0" cy="239736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pic>
        <p:nvPicPr>
          <p:cNvPr id="5175" name="Picture 5174"/>
          <p:cNvPicPr>
            <a:picLocks noChangeAspect="1"/>
          </p:cNvPicPr>
          <p:nvPr/>
        </p:nvPicPr>
        <p:blipFill>
          <a:blip r:embed="rId2"/>
          <a:stretch>
            <a:fillRect/>
          </a:stretch>
        </p:blipFill>
        <p:spPr>
          <a:xfrm>
            <a:off x="937098" y="4789722"/>
            <a:ext cx="615955" cy="1143000"/>
          </a:xfrm>
          <a:prstGeom prst="rect">
            <a:avLst/>
          </a:prstGeom>
        </p:spPr>
      </p:pic>
      <p:sp>
        <p:nvSpPr>
          <p:cNvPr id="5183" name="Rectangle 5182"/>
          <p:cNvSpPr/>
          <p:nvPr/>
        </p:nvSpPr>
        <p:spPr>
          <a:xfrm>
            <a:off x="1181558" y="3639615"/>
            <a:ext cx="1175322" cy="523220"/>
          </a:xfrm>
          <a:prstGeom prst="rect">
            <a:avLst/>
          </a:prstGeom>
        </p:spPr>
        <p:txBody>
          <a:bodyPr wrap="none">
            <a:spAutoFit/>
          </a:bodyPr>
          <a:lstStyle/>
          <a:p>
            <a:r>
              <a:rPr lang="en-US" sz="2800" dirty="0">
                <a:solidFill>
                  <a:schemeClr val="bg1"/>
                </a:solidFill>
                <a:ea typeface="Segoe UI" pitchFamily="34" charset="0"/>
                <a:cs typeface="Segoe UI" pitchFamily="34" charset="0"/>
              </a:rPr>
              <a:t>Media</a:t>
            </a:r>
            <a:endParaRPr lang="en-US" sz="2800" dirty="0"/>
          </a:p>
        </p:txBody>
      </p:sp>
      <p:cxnSp>
        <p:nvCxnSpPr>
          <p:cNvPr id="150" name="Straight Connector 149"/>
          <p:cNvCxnSpPr/>
          <p:nvPr/>
        </p:nvCxnSpPr>
        <p:spPr>
          <a:xfrm flipH="1">
            <a:off x="1379537" y="5554662"/>
            <a:ext cx="1562100" cy="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4" name="Straight Connector 153"/>
          <p:cNvCxnSpPr/>
          <p:nvPr/>
        </p:nvCxnSpPr>
        <p:spPr>
          <a:xfrm flipV="1">
            <a:off x="2923984" y="3497262"/>
            <a:ext cx="0" cy="205740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7" name="Straight Connector 156"/>
          <p:cNvCxnSpPr/>
          <p:nvPr/>
        </p:nvCxnSpPr>
        <p:spPr>
          <a:xfrm flipV="1">
            <a:off x="2914341" y="2842815"/>
            <a:ext cx="0" cy="1721247"/>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9" name="Straight Connector 158"/>
          <p:cNvCxnSpPr/>
          <p:nvPr/>
        </p:nvCxnSpPr>
        <p:spPr>
          <a:xfrm flipH="1">
            <a:off x="1352241" y="2864018"/>
            <a:ext cx="1562100" cy="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sp>
        <p:nvSpPr>
          <p:cNvPr id="160" name="Rectangle 159"/>
          <p:cNvSpPr/>
          <p:nvPr/>
        </p:nvSpPr>
        <p:spPr>
          <a:xfrm>
            <a:off x="1769219" y="5524195"/>
            <a:ext cx="1648208" cy="523220"/>
          </a:xfrm>
          <a:prstGeom prst="rect">
            <a:avLst/>
          </a:prstGeom>
        </p:spPr>
        <p:txBody>
          <a:bodyPr wrap="none">
            <a:spAutoFit/>
          </a:bodyPr>
          <a:lstStyle/>
          <a:p>
            <a:r>
              <a:rPr lang="en-US" sz="2800" dirty="0">
                <a:solidFill>
                  <a:schemeClr val="bg1"/>
                </a:solidFill>
                <a:ea typeface="Segoe UI" pitchFamily="34" charset="0"/>
                <a:cs typeface="Segoe UI" pitchFamily="34" charset="0"/>
              </a:rPr>
              <a:t>Signaling</a:t>
            </a:r>
            <a:endParaRPr lang="en-US" sz="2800" dirty="0"/>
          </a:p>
        </p:txBody>
      </p:sp>
      <p:pic>
        <p:nvPicPr>
          <p:cNvPr id="5174" name="Picture 5173"/>
          <p:cNvPicPr>
            <a:picLocks noChangeAspect="1"/>
          </p:cNvPicPr>
          <p:nvPr/>
        </p:nvPicPr>
        <p:blipFill>
          <a:blip r:embed="rId3"/>
          <a:stretch>
            <a:fillRect/>
          </a:stretch>
        </p:blipFill>
        <p:spPr>
          <a:xfrm>
            <a:off x="579437" y="2072425"/>
            <a:ext cx="1109596" cy="1066800"/>
          </a:xfrm>
          <a:prstGeom prst="rect">
            <a:avLst/>
          </a:prstGeom>
        </p:spPr>
      </p:pic>
      <p:sp>
        <p:nvSpPr>
          <p:cNvPr id="161" name="Rectangle 160"/>
          <p:cNvSpPr/>
          <p:nvPr/>
        </p:nvSpPr>
        <p:spPr>
          <a:xfrm>
            <a:off x="2799980" y="1882682"/>
            <a:ext cx="1672830" cy="954107"/>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Lync Pool</a:t>
            </a:r>
          </a:p>
          <a:p>
            <a:r>
              <a:rPr lang="en-US" sz="2800" dirty="0" smtClean="0">
                <a:solidFill>
                  <a:schemeClr val="bg1"/>
                </a:solidFill>
                <a:cs typeface="Segoe UI" pitchFamily="34" charset="0"/>
              </a:rPr>
              <a:t>With LDL</a:t>
            </a:r>
            <a:endParaRPr lang="en-US" sz="2800" dirty="0"/>
          </a:p>
        </p:txBody>
      </p:sp>
      <p:cxnSp>
        <p:nvCxnSpPr>
          <p:cNvPr id="134" name="Straight Connector 133"/>
          <p:cNvCxnSpPr/>
          <p:nvPr/>
        </p:nvCxnSpPr>
        <p:spPr>
          <a:xfrm flipV="1">
            <a:off x="3475037" y="2827935"/>
            <a:ext cx="3305543" cy="593127"/>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cxnSp>
        <p:nvCxnSpPr>
          <p:cNvPr id="165" name="Straight Connector 164"/>
          <p:cNvCxnSpPr/>
          <p:nvPr/>
        </p:nvCxnSpPr>
        <p:spPr>
          <a:xfrm flipV="1">
            <a:off x="4008437" y="3077167"/>
            <a:ext cx="2831449" cy="621808"/>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cxnSp>
        <p:nvCxnSpPr>
          <p:cNvPr id="166" name="Straight Connector 165"/>
          <p:cNvCxnSpPr/>
          <p:nvPr/>
        </p:nvCxnSpPr>
        <p:spPr>
          <a:xfrm flipV="1">
            <a:off x="4465637" y="3382962"/>
            <a:ext cx="2391143" cy="757576"/>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pic>
        <p:nvPicPr>
          <p:cNvPr id="169" name="Picture 168"/>
          <p:cNvPicPr>
            <a:picLocks noChangeAspect="1"/>
          </p:cNvPicPr>
          <p:nvPr/>
        </p:nvPicPr>
        <p:blipFill>
          <a:blip r:embed="rId4"/>
          <a:stretch>
            <a:fillRect/>
          </a:stretch>
        </p:blipFill>
        <p:spPr>
          <a:xfrm>
            <a:off x="8092227" y="2474191"/>
            <a:ext cx="838200" cy="1165423"/>
          </a:xfrm>
          <a:prstGeom prst="rect">
            <a:avLst/>
          </a:prstGeom>
        </p:spPr>
      </p:pic>
      <p:sp>
        <p:nvSpPr>
          <p:cNvPr id="172" name="Rectangle 171"/>
          <p:cNvSpPr/>
          <p:nvPr/>
        </p:nvSpPr>
        <p:spPr>
          <a:xfrm>
            <a:off x="6240437" y="1861038"/>
            <a:ext cx="3358933" cy="523220"/>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Lync SDN Managers</a:t>
            </a:r>
            <a:endParaRPr lang="en-US" sz="2800" dirty="0"/>
          </a:p>
        </p:txBody>
      </p:sp>
      <p:sp>
        <p:nvSpPr>
          <p:cNvPr id="177" name="Rectangle 176"/>
          <p:cNvSpPr/>
          <p:nvPr/>
        </p:nvSpPr>
        <p:spPr>
          <a:xfrm>
            <a:off x="6992912" y="5570361"/>
            <a:ext cx="1758879" cy="954107"/>
          </a:xfrm>
          <a:prstGeom prst="rect">
            <a:avLst/>
          </a:prstGeom>
        </p:spPr>
        <p:txBody>
          <a:bodyPr wrap="none">
            <a:spAutoFit/>
          </a:bodyPr>
          <a:lstStyle/>
          <a:p>
            <a:pPr algn="ctr"/>
            <a:r>
              <a:rPr lang="en-US" sz="2800" dirty="0" smtClean="0">
                <a:solidFill>
                  <a:schemeClr val="bg1"/>
                </a:solidFill>
                <a:ea typeface="Segoe UI" pitchFamily="34" charset="0"/>
                <a:cs typeface="Segoe UI" pitchFamily="34" charset="0"/>
              </a:rPr>
              <a:t>Network </a:t>
            </a:r>
            <a:br>
              <a:rPr lang="en-US" sz="2800" dirty="0" smtClean="0">
                <a:solidFill>
                  <a:schemeClr val="bg1"/>
                </a:solidFill>
                <a:ea typeface="Segoe UI" pitchFamily="34" charset="0"/>
                <a:cs typeface="Segoe UI" pitchFamily="34" charset="0"/>
              </a:rPr>
            </a:br>
            <a:r>
              <a:rPr lang="en-US" sz="2800" dirty="0" smtClean="0">
                <a:solidFill>
                  <a:schemeClr val="bg1"/>
                </a:solidFill>
                <a:ea typeface="Segoe UI" pitchFamily="34" charset="0"/>
                <a:cs typeface="Segoe UI" pitchFamily="34" charset="0"/>
              </a:rPr>
              <a:t>Controller</a:t>
            </a:r>
            <a:endParaRPr lang="en-US" sz="2800" dirty="0"/>
          </a:p>
        </p:txBody>
      </p:sp>
      <p:cxnSp>
        <p:nvCxnSpPr>
          <p:cNvPr id="178" name="Straight Connector 177"/>
          <p:cNvCxnSpPr/>
          <p:nvPr/>
        </p:nvCxnSpPr>
        <p:spPr>
          <a:xfrm flipH="1" flipV="1">
            <a:off x="7227013" y="3239782"/>
            <a:ext cx="381024" cy="1721248"/>
          </a:xfrm>
          <a:prstGeom prst="line">
            <a:avLst/>
          </a:prstGeom>
          <a:ln w="57150">
            <a:headEnd type="none"/>
            <a:tailEnd type="none"/>
          </a:ln>
        </p:spPr>
        <p:style>
          <a:lnRef idx="1">
            <a:schemeClr val="accent3"/>
          </a:lnRef>
          <a:fillRef idx="0">
            <a:schemeClr val="accent3"/>
          </a:fillRef>
          <a:effectRef idx="0">
            <a:schemeClr val="accent3"/>
          </a:effectRef>
          <a:fontRef idx="minor">
            <a:schemeClr val="tx1"/>
          </a:fontRef>
        </p:style>
      </p:cxnSp>
      <p:pic>
        <p:nvPicPr>
          <p:cNvPr id="168" name="Picture 167"/>
          <p:cNvPicPr>
            <a:picLocks noChangeAspect="1"/>
          </p:cNvPicPr>
          <p:nvPr/>
        </p:nvPicPr>
        <p:blipFill>
          <a:blip r:embed="rId4"/>
          <a:stretch>
            <a:fillRect/>
          </a:stretch>
        </p:blipFill>
        <p:spPr>
          <a:xfrm>
            <a:off x="6769837" y="2474192"/>
            <a:ext cx="838200" cy="1165423"/>
          </a:xfrm>
          <a:prstGeom prst="rect">
            <a:avLst/>
          </a:prstGeom>
        </p:spPr>
      </p:pic>
      <p:sp>
        <p:nvSpPr>
          <p:cNvPr id="181" name="Rectangle 180"/>
          <p:cNvSpPr/>
          <p:nvPr/>
        </p:nvSpPr>
        <p:spPr>
          <a:xfrm>
            <a:off x="5761037" y="3954462"/>
            <a:ext cx="1696298" cy="523220"/>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SDN XML</a:t>
            </a:r>
            <a:endParaRPr lang="en-US" sz="2800" dirty="0"/>
          </a:p>
        </p:txBody>
      </p:sp>
      <p:grpSp>
        <p:nvGrpSpPr>
          <p:cNvPr id="5179" name="Group 5178"/>
          <p:cNvGrpSpPr/>
          <p:nvPr/>
        </p:nvGrpSpPr>
        <p:grpSpPr>
          <a:xfrm>
            <a:off x="2713037" y="3239782"/>
            <a:ext cx="1752600" cy="1721247"/>
            <a:chOff x="2713037" y="2556513"/>
            <a:chExt cx="1752600" cy="1721247"/>
          </a:xfrm>
        </p:grpSpPr>
        <p:pic>
          <p:nvPicPr>
            <p:cNvPr id="5176" name="Picture 5175"/>
            <p:cNvPicPr>
              <a:picLocks noChangeAspect="1"/>
            </p:cNvPicPr>
            <p:nvPr/>
          </p:nvPicPr>
          <p:blipFill>
            <a:blip r:embed="rId4"/>
            <a:stretch>
              <a:fillRect/>
            </a:stretch>
          </p:blipFill>
          <p:spPr>
            <a:xfrm>
              <a:off x="2713037" y="2556513"/>
              <a:ext cx="838200" cy="1165423"/>
            </a:xfrm>
            <a:prstGeom prst="rect">
              <a:avLst/>
            </a:prstGeom>
          </p:spPr>
        </p:pic>
        <p:pic>
          <p:nvPicPr>
            <p:cNvPr id="142" name="Picture 141"/>
            <p:cNvPicPr>
              <a:picLocks noChangeAspect="1"/>
            </p:cNvPicPr>
            <p:nvPr/>
          </p:nvPicPr>
          <p:blipFill>
            <a:blip r:embed="rId4"/>
            <a:stretch>
              <a:fillRect/>
            </a:stretch>
          </p:blipFill>
          <p:spPr>
            <a:xfrm>
              <a:off x="3170237" y="2834425"/>
              <a:ext cx="838200" cy="1165423"/>
            </a:xfrm>
            <a:prstGeom prst="rect">
              <a:avLst/>
            </a:prstGeom>
          </p:spPr>
        </p:pic>
        <p:pic>
          <p:nvPicPr>
            <p:cNvPr id="143" name="Picture 142"/>
            <p:cNvPicPr>
              <a:picLocks noChangeAspect="1"/>
            </p:cNvPicPr>
            <p:nvPr/>
          </p:nvPicPr>
          <p:blipFill>
            <a:blip r:embed="rId4"/>
            <a:stretch>
              <a:fillRect/>
            </a:stretch>
          </p:blipFill>
          <p:spPr>
            <a:xfrm>
              <a:off x="3627437" y="3112337"/>
              <a:ext cx="838200" cy="1165423"/>
            </a:xfrm>
            <a:prstGeom prst="rect">
              <a:avLst/>
            </a:prstGeom>
          </p:spPr>
        </p:pic>
      </p:grpSp>
      <p:sp>
        <p:nvSpPr>
          <p:cNvPr id="184" name="Rectangle 183"/>
          <p:cNvSpPr/>
          <p:nvPr/>
        </p:nvSpPr>
        <p:spPr>
          <a:xfrm>
            <a:off x="10478955" y="5325930"/>
            <a:ext cx="1632755" cy="954107"/>
          </a:xfrm>
          <a:prstGeom prst="rect">
            <a:avLst/>
          </a:prstGeom>
        </p:spPr>
        <p:txBody>
          <a:bodyPr wrap="none">
            <a:spAutoFit/>
          </a:bodyPr>
          <a:lstStyle/>
          <a:p>
            <a:pPr algn="ctr"/>
            <a:r>
              <a:rPr lang="en-US" sz="2800" dirty="0" smtClean="0">
                <a:solidFill>
                  <a:schemeClr val="bg1"/>
                </a:solidFill>
                <a:ea typeface="Segoe UI" pitchFamily="34" charset="0"/>
                <a:cs typeface="Segoe UI" pitchFamily="34" charset="0"/>
              </a:rPr>
              <a:t>Network </a:t>
            </a:r>
            <a:br>
              <a:rPr lang="en-US" sz="2800" dirty="0" smtClean="0">
                <a:solidFill>
                  <a:schemeClr val="bg1"/>
                </a:solidFill>
                <a:ea typeface="Segoe UI" pitchFamily="34" charset="0"/>
                <a:cs typeface="Segoe UI" pitchFamily="34" charset="0"/>
              </a:rPr>
            </a:br>
            <a:r>
              <a:rPr lang="en-US" sz="2800" dirty="0" smtClean="0">
                <a:solidFill>
                  <a:schemeClr val="bg1"/>
                </a:solidFill>
                <a:ea typeface="Segoe UI" pitchFamily="34" charset="0"/>
                <a:cs typeface="Segoe UI" pitchFamily="34" charset="0"/>
              </a:rPr>
              <a:t>Devices</a:t>
            </a:r>
            <a:endParaRPr lang="en-US" sz="2800" dirty="0"/>
          </a:p>
        </p:txBody>
      </p:sp>
      <p:cxnSp>
        <p:nvCxnSpPr>
          <p:cNvPr id="185" name="Straight Connector 184"/>
          <p:cNvCxnSpPr/>
          <p:nvPr/>
        </p:nvCxnSpPr>
        <p:spPr>
          <a:xfrm flipV="1">
            <a:off x="7949396" y="4814185"/>
            <a:ext cx="3038941" cy="258968"/>
          </a:xfrm>
          <a:prstGeom prst="line">
            <a:avLst/>
          </a:prstGeom>
          <a:ln w="57150">
            <a:solidFill>
              <a:schemeClr val="tx2">
                <a:lumMod val="60000"/>
                <a:lumOff val="40000"/>
              </a:schemeClr>
            </a:solidFill>
            <a:headEnd type="none"/>
            <a:tailEnd type="none"/>
          </a:ln>
        </p:spPr>
        <p:style>
          <a:lnRef idx="1">
            <a:schemeClr val="accent4"/>
          </a:lnRef>
          <a:fillRef idx="0">
            <a:schemeClr val="accent4"/>
          </a:fillRef>
          <a:effectRef idx="0">
            <a:schemeClr val="accent4"/>
          </a:effectRef>
          <a:fontRef idx="minor">
            <a:schemeClr val="tx1"/>
          </a:fontRef>
        </p:style>
      </p:cxnSp>
      <p:cxnSp>
        <p:nvCxnSpPr>
          <p:cNvPr id="187" name="Straight Connector 186"/>
          <p:cNvCxnSpPr/>
          <p:nvPr/>
        </p:nvCxnSpPr>
        <p:spPr>
          <a:xfrm flipV="1">
            <a:off x="7949396" y="3758969"/>
            <a:ext cx="3247234" cy="1330804"/>
          </a:xfrm>
          <a:prstGeom prst="line">
            <a:avLst/>
          </a:prstGeom>
          <a:ln w="57150">
            <a:solidFill>
              <a:schemeClr val="tx2">
                <a:lumMod val="60000"/>
                <a:lumOff val="40000"/>
              </a:schemeClr>
            </a:solidFill>
            <a:headEnd type="none"/>
            <a:tailEnd type="none"/>
          </a:ln>
        </p:spPr>
        <p:style>
          <a:lnRef idx="1">
            <a:schemeClr val="accent4"/>
          </a:lnRef>
          <a:fillRef idx="0">
            <a:schemeClr val="accent4"/>
          </a:fillRef>
          <a:effectRef idx="0">
            <a:schemeClr val="accent4"/>
          </a:effectRef>
          <a:fontRef idx="minor">
            <a:schemeClr val="tx1"/>
          </a:fontRef>
        </p:style>
      </p:cxnSp>
      <p:pic>
        <p:nvPicPr>
          <p:cNvPr id="5177" name="Picture 5176"/>
          <p:cNvPicPr>
            <a:picLocks noChangeAspect="1"/>
          </p:cNvPicPr>
          <p:nvPr/>
        </p:nvPicPr>
        <p:blipFill>
          <a:blip r:embed="rId5"/>
          <a:stretch>
            <a:fillRect/>
          </a:stretch>
        </p:blipFill>
        <p:spPr>
          <a:xfrm>
            <a:off x="7285037" y="4814185"/>
            <a:ext cx="1035923" cy="835200"/>
          </a:xfrm>
          <a:prstGeom prst="rect">
            <a:avLst/>
          </a:prstGeom>
        </p:spPr>
      </p:pic>
      <p:pic>
        <p:nvPicPr>
          <p:cNvPr id="145" name="Picture 144"/>
          <p:cNvPicPr>
            <a:picLocks noChangeAspect="1"/>
          </p:cNvPicPr>
          <p:nvPr/>
        </p:nvPicPr>
        <p:blipFill>
          <a:blip r:embed="rId6"/>
          <a:stretch>
            <a:fillRect/>
          </a:stretch>
        </p:blipFill>
        <p:spPr>
          <a:xfrm>
            <a:off x="11042739" y="3064638"/>
            <a:ext cx="505186" cy="1078893"/>
          </a:xfrm>
          <a:prstGeom prst="rect">
            <a:avLst/>
          </a:prstGeom>
        </p:spPr>
      </p:pic>
      <p:pic>
        <p:nvPicPr>
          <p:cNvPr id="146" name="Picture 145"/>
          <p:cNvPicPr>
            <a:picLocks noChangeAspect="1"/>
          </p:cNvPicPr>
          <p:nvPr/>
        </p:nvPicPr>
        <p:blipFill>
          <a:blip r:embed="rId7"/>
          <a:stretch>
            <a:fillRect/>
          </a:stretch>
        </p:blipFill>
        <p:spPr>
          <a:xfrm>
            <a:off x="10616773" y="4443541"/>
            <a:ext cx="1251450" cy="904800"/>
          </a:xfrm>
          <a:prstGeom prst="rect">
            <a:avLst/>
          </a:prstGeom>
        </p:spPr>
      </p:pic>
      <p:sp>
        <p:nvSpPr>
          <p:cNvPr id="192" name="Rectangle 191"/>
          <p:cNvSpPr/>
          <p:nvPr/>
        </p:nvSpPr>
        <p:spPr>
          <a:xfrm>
            <a:off x="9115014" y="4443541"/>
            <a:ext cx="1205779" cy="523220"/>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SB API</a:t>
            </a:r>
            <a:endParaRPr lang="en-US" sz="2800" dirty="0"/>
          </a:p>
        </p:txBody>
      </p:sp>
    </p:spTree>
    <p:extLst>
      <p:ext uri="{BB962C8B-B14F-4D97-AF65-F5344CB8AC3E}">
        <p14:creationId xmlns:p14="http://schemas.microsoft.com/office/powerpoint/2010/main" val="23625347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2156" y="2034238"/>
            <a:ext cx="11887200" cy="4124206"/>
          </a:xfrm>
        </p:spPr>
        <p:txBody>
          <a:bodyPr/>
          <a:lstStyle/>
          <a:p>
            <a:pPr marL="0" indent="0">
              <a:buNone/>
            </a:pPr>
            <a:r>
              <a:rPr lang="en-US" dirty="0"/>
              <a:t>Partner </a:t>
            </a:r>
            <a:r>
              <a:rPr lang="en-US" dirty="0" smtClean="0"/>
              <a:t>requests; In-call Quality Updates in the API</a:t>
            </a:r>
          </a:p>
          <a:p>
            <a:pPr marL="0" indent="0">
              <a:buNone/>
            </a:pPr>
            <a:r>
              <a:rPr lang="en-US" dirty="0" smtClean="0"/>
              <a:t>Device information in quality reports </a:t>
            </a:r>
          </a:p>
          <a:p>
            <a:pPr marL="0" indent="0">
              <a:buNone/>
            </a:pPr>
            <a:r>
              <a:rPr lang="en-US" dirty="0" smtClean="0"/>
              <a:t>Fully load-balanced and redundant pool</a:t>
            </a:r>
          </a:p>
          <a:p>
            <a:pPr marL="0" indent="0">
              <a:buNone/>
            </a:pPr>
            <a:r>
              <a:rPr lang="en-US" dirty="0" smtClean="0"/>
              <a:t>SDN Manager state sharing with database	</a:t>
            </a:r>
          </a:p>
          <a:p>
            <a:pPr marL="0" indent="0">
              <a:buNone/>
            </a:pPr>
            <a:r>
              <a:rPr lang="en-US" dirty="0" smtClean="0"/>
              <a:t>Simplified configuration and setup of LDL</a:t>
            </a:r>
          </a:p>
          <a:p>
            <a:pPr marL="0" indent="0">
              <a:buNone/>
            </a:pPr>
            <a:r>
              <a:rPr lang="en-US" dirty="0"/>
              <a:t>F</a:t>
            </a:r>
            <a:r>
              <a:rPr lang="en-US" dirty="0" smtClean="0"/>
              <a:t>iltering; beginning of the subscription model</a:t>
            </a:r>
            <a:endParaRPr lang="en-US" dirty="0"/>
          </a:p>
        </p:txBody>
      </p:sp>
      <p:sp>
        <p:nvSpPr>
          <p:cNvPr id="4" name="Title 1"/>
          <p:cNvSpPr>
            <a:spLocks noGrp="1"/>
          </p:cNvSpPr>
          <p:nvPr>
            <p:ph type="title"/>
          </p:nvPr>
        </p:nvSpPr>
        <p:spPr/>
        <p:txBody>
          <a:bodyPr/>
          <a:lstStyle/>
          <a:p>
            <a:r>
              <a:rPr lang="en-US" dirty="0" smtClean="0"/>
              <a:t>Lync </a:t>
            </a:r>
            <a:r>
              <a:rPr lang="en-US" dirty="0"/>
              <a:t>SDN </a:t>
            </a:r>
            <a:r>
              <a:rPr lang="en-US" dirty="0" smtClean="0"/>
              <a:t>Interface, version 2.1</a:t>
            </a:r>
            <a:br>
              <a:rPr lang="en-US" dirty="0" smtClean="0"/>
            </a:br>
            <a:r>
              <a:rPr lang="en-US" sz="2800" dirty="0" smtClean="0">
                <a:solidFill>
                  <a:schemeClr val="tx1"/>
                </a:solidFill>
              </a:rPr>
              <a:t>Released in September; blog post </a:t>
            </a:r>
            <a:r>
              <a:rPr lang="en-US" sz="2800" dirty="0" smtClean="0">
                <a:solidFill>
                  <a:schemeClr val="tx1"/>
                </a:solidFill>
                <a:hlinkClick r:id="rId2"/>
              </a:rPr>
              <a:t>here</a:t>
            </a:r>
            <a:r>
              <a:rPr lang="en-US" sz="2800"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8921803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SDN: Network Architecture (v2.1+)</a:t>
            </a:r>
            <a:endParaRPr lang="en-US" dirty="0"/>
          </a:p>
        </p:txBody>
      </p:sp>
      <p:sp>
        <p:nvSpPr>
          <p:cNvPr id="3" name="Rectangle 2"/>
          <p:cNvSpPr/>
          <p:nvPr/>
        </p:nvSpPr>
        <p:spPr bwMode="auto">
          <a:xfrm>
            <a:off x="274639" y="1592262"/>
            <a:ext cx="11889564" cy="5105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chemeClr val="bg1"/>
              </a:solidFill>
              <a:ea typeface="Segoe UI" pitchFamily="34" charset="0"/>
              <a:cs typeface="Segoe UI" pitchFamily="34" charset="0"/>
            </a:endParaRPr>
          </a:p>
        </p:txBody>
      </p:sp>
      <p:sp>
        <p:nvSpPr>
          <p:cNvPr id="5178" name="Rectangle 5177"/>
          <p:cNvSpPr/>
          <p:nvPr/>
        </p:nvSpPr>
        <p:spPr bwMode="auto">
          <a:xfrm>
            <a:off x="2475599" y="1820863"/>
            <a:ext cx="2303676" cy="4267200"/>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181" name="Straight Connector 5180"/>
          <p:cNvCxnSpPr/>
          <p:nvPr/>
        </p:nvCxnSpPr>
        <p:spPr>
          <a:xfrm>
            <a:off x="1189037" y="2834425"/>
            <a:ext cx="0" cy="239736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pic>
        <p:nvPicPr>
          <p:cNvPr id="5175" name="Picture 5174"/>
          <p:cNvPicPr>
            <a:picLocks noChangeAspect="1"/>
          </p:cNvPicPr>
          <p:nvPr/>
        </p:nvPicPr>
        <p:blipFill>
          <a:blip r:embed="rId2"/>
          <a:stretch>
            <a:fillRect/>
          </a:stretch>
        </p:blipFill>
        <p:spPr>
          <a:xfrm>
            <a:off x="937098" y="4789722"/>
            <a:ext cx="615955" cy="1143000"/>
          </a:xfrm>
          <a:prstGeom prst="rect">
            <a:avLst/>
          </a:prstGeom>
        </p:spPr>
      </p:pic>
      <p:sp>
        <p:nvSpPr>
          <p:cNvPr id="5183" name="Rectangle 5182"/>
          <p:cNvSpPr/>
          <p:nvPr/>
        </p:nvSpPr>
        <p:spPr>
          <a:xfrm>
            <a:off x="1181558" y="3639615"/>
            <a:ext cx="1175322" cy="523220"/>
          </a:xfrm>
          <a:prstGeom prst="rect">
            <a:avLst/>
          </a:prstGeom>
        </p:spPr>
        <p:txBody>
          <a:bodyPr wrap="none">
            <a:spAutoFit/>
          </a:bodyPr>
          <a:lstStyle/>
          <a:p>
            <a:r>
              <a:rPr lang="en-US" sz="2800" dirty="0">
                <a:solidFill>
                  <a:schemeClr val="bg1"/>
                </a:solidFill>
                <a:ea typeface="Segoe UI" pitchFamily="34" charset="0"/>
                <a:cs typeface="Segoe UI" pitchFamily="34" charset="0"/>
              </a:rPr>
              <a:t>Media</a:t>
            </a:r>
            <a:endParaRPr lang="en-US" sz="2800" dirty="0"/>
          </a:p>
        </p:txBody>
      </p:sp>
      <p:cxnSp>
        <p:nvCxnSpPr>
          <p:cNvPr id="150" name="Straight Connector 149"/>
          <p:cNvCxnSpPr/>
          <p:nvPr/>
        </p:nvCxnSpPr>
        <p:spPr>
          <a:xfrm flipH="1">
            <a:off x="1379537" y="5554662"/>
            <a:ext cx="1562100" cy="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4" name="Straight Connector 153"/>
          <p:cNvCxnSpPr/>
          <p:nvPr/>
        </p:nvCxnSpPr>
        <p:spPr>
          <a:xfrm flipV="1">
            <a:off x="2923984" y="3497262"/>
            <a:ext cx="0" cy="205740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7" name="Straight Connector 156"/>
          <p:cNvCxnSpPr/>
          <p:nvPr/>
        </p:nvCxnSpPr>
        <p:spPr>
          <a:xfrm flipV="1">
            <a:off x="2914341" y="2842815"/>
            <a:ext cx="0" cy="1721247"/>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cxnSp>
        <p:nvCxnSpPr>
          <p:cNvPr id="159" name="Straight Connector 158"/>
          <p:cNvCxnSpPr/>
          <p:nvPr/>
        </p:nvCxnSpPr>
        <p:spPr>
          <a:xfrm flipH="1">
            <a:off x="1352241" y="2864018"/>
            <a:ext cx="1562100" cy="0"/>
          </a:xfrm>
          <a:prstGeom prst="line">
            <a:avLst/>
          </a:prstGeom>
          <a:ln w="57150">
            <a:headEnd type="none"/>
            <a:tailEnd type="none"/>
          </a:ln>
        </p:spPr>
        <p:style>
          <a:lnRef idx="1">
            <a:schemeClr val="accent6"/>
          </a:lnRef>
          <a:fillRef idx="0">
            <a:schemeClr val="accent6"/>
          </a:fillRef>
          <a:effectRef idx="0">
            <a:schemeClr val="accent6"/>
          </a:effectRef>
          <a:fontRef idx="minor">
            <a:schemeClr val="tx1"/>
          </a:fontRef>
        </p:style>
      </p:cxnSp>
      <p:sp>
        <p:nvSpPr>
          <p:cNvPr id="160" name="Rectangle 159"/>
          <p:cNvSpPr/>
          <p:nvPr/>
        </p:nvSpPr>
        <p:spPr>
          <a:xfrm>
            <a:off x="1769219" y="5524195"/>
            <a:ext cx="1648208" cy="523220"/>
          </a:xfrm>
          <a:prstGeom prst="rect">
            <a:avLst/>
          </a:prstGeom>
        </p:spPr>
        <p:txBody>
          <a:bodyPr wrap="none">
            <a:spAutoFit/>
          </a:bodyPr>
          <a:lstStyle/>
          <a:p>
            <a:r>
              <a:rPr lang="en-US" sz="2800" dirty="0">
                <a:solidFill>
                  <a:schemeClr val="bg1"/>
                </a:solidFill>
                <a:ea typeface="Segoe UI" pitchFamily="34" charset="0"/>
                <a:cs typeface="Segoe UI" pitchFamily="34" charset="0"/>
              </a:rPr>
              <a:t>Signaling</a:t>
            </a:r>
            <a:endParaRPr lang="en-US" sz="2800" dirty="0"/>
          </a:p>
        </p:txBody>
      </p:sp>
      <p:pic>
        <p:nvPicPr>
          <p:cNvPr id="5174" name="Picture 5173"/>
          <p:cNvPicPr>
            <a:picLocks noChangeAspect="1"/>
          </p:cNvPicPr>
          <p:nvPr/>
        </p:nvPicPr>
        <p:blipFill>
          <a:blip r:embed="rId3"/>
          <a:stretch>
            <a:fillRect/>
          </a:stretch>
        </p:blipFill>
        <p:spPr>
          <a:xfrm>
            <a:off x="579437" y="2072425"/>
            <a:ext cx="1109596" cy="1066800"/>
          </a:xfrm>
          <a:prstGeom prst="rect">
            <a:avLst/>
          </a:prstGeom>
        </p:spPr>
      </p:pic>
      <p:sp>
        <p:nvSpPr>
          <p:cNvPr id="161" name="Rectangle 160"/>
          <p:cNvSpPr/>
          <p:nvPr/>
        </p:nvSpPr>
        <p:spPr>
          <a:xfrm>
            <a:off x="2799980" y="1882682"/>
            <a:ext cx="1672830" cy="954107"/>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Lync Pool</a:t>
            </a:r>
          </a:p>
          <a:p>
            <a:r>
              <a:rPr lang="en-US" sz="2800" dirty="0" smtClean="0">
                <a:solidFill>
                  <a:schemeClr val="bg1"/>
                </a:solidFill>
                <a:cs typeface="Segoe UI" pitchFamily="34" charset="0"/>
              </a:rPr>
              <a:t>With LDL</a:t>
            </a:r>
            <a:endParaRPr lang="en-US" sz="2800" dirty="0"/>
          </a:p>
        </p:txBody>
      </p:sp>
      <p:cxnSp>
        <p:nvCxnSpPr>
          <p:cNvPr id="134" name="Straight Connector 133"/>
          <p:cNvCxnSpPr/>
          <p:nvPr/>
        </p:nvCxnSpPr>
        <p:spPr>
          <a:xfrm flipV="1">
            <a:off x="3475037" y="2827935"/>
            <a:ext cx="3305543" cy="593127"/>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cxnSp>
        <p:nvCxnSpPr>
          <p:cNvPr id="165" name="Straight Connector 164"/>
          <p:cNvCxnSpPr/>
          <p:nvPr/>
        </p:nvCxnSpPr>
        <p:spPr>
          <a:xfrm flipV="1">
            <a:off x="4008437" y="3077167"/>
            <a:ext cx="2831449" cy="621808"/>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cxnSp>
        <p:nvCxnSpPr>
          <p:cNvPr id="166" name="Straight Connector 165"/>
          <p:cNvCxnSpPr/>
          <p:nvPr/>
        </p:nvCxnSpPr>
        <p:spPr>
          <a:xfrm flipV="1">
            <a:off x="4465637" y="3382962"/>
            <a:ext cx="2391143" cy="757576"/>
          </a:xfrm>
          <a:prstGeom prst="line">
            <a:avLst/>
          </a:prstGeom>
          <a:ln w="57150">
            <a:headEnd type="none"/>
            <a:tailEnd type="none"/>
          </a:ln>
        </p:spPr>
        <p:style>
          <a:lnRef idx="1">
            <a:schemeClr val="accent4"/>
          </a:lnRef>
          <a:fillRef idx="0">
            <a:schemeClr val="accent4"/>
          </a:fillRef>
          <a:effectRef idx="0">
            <a:schemeClr val="accent4"/>
          </a:effectRef>
          <a:fontRef idx="minor">
            <a:schemeClr val="tx1"/>
          </a:fontRef>
        </p:style>
      </p:cxnSp>
      <p:sp>
        <p:nvSpPr>
          <p:cNvPr id="172" name="Rectangle 171"/>
          <p:cNvSpPr/>
          <p:nvPr/>
        </p:nvSpPr>
        <p:spPr>
          <a:xfrm>
            <a:off x="5761037" y="1793548"/>
            <a:ext cx="3995581" cy="523220"/>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Lync SDN Manager Pool</a:t>
            </a:r>
            <a:endParaRPr lang="en-US" sz="2800" dirty="0"/>
          </a:p>
        </p:txBody>
      </p:sp>
      <p:sp>
        <p:nvSpPr>
          <p:cNvPr id="177" name="Rectangle 176"/>
          <p:cNvSpPr/>
          <p:nvPr/>
        </p:nvSpPr>
        <p:spPr>
          <a:xfrm>
            <a:off x="6837758" y="5544678"/>
            <a:ext cx="1913601" cy="954107"/>
          </a:xfrm>
          <a:prstGeom prst="rect">
            <a:avLst/>
          </a:prstGeom>
        </p:spPr>
        <p:txBody>
          <a:bodyPr wrap="none">
            <a:spAutoFit/>
          </a:bodyPr>
          <a:lstStyle/>
          <a:p>
            <a:pPr algn="ctr"/>
            <a:r>
              <a:rPr lang="en-US" sz="2800" dirty="0" smtClean="0">
                <a:solidFill>
                  <a:schemeClr val="bg1"/>
                </a:solidFill>
                <a:ea typeface="Segoe UI" pitchFamily="34" charset="0"/>
                <a:cs typeface="Segoe UI" pitchFamily="34" charset="0"/>
              </a:rPr>
              <a:t>Network </a:t>
            </a:r>
            <a:br>
              <a:rPr lang="en-US" sz="2800" dirty="0" smtClean="0">
                <a:solidFill>
                  <a:schemeClr val="bg1"/>
                </a:solidFill>
                <a:ea typeface="Segoe UI" pitchFamily="34" charset="0"/>
                <a:cs typeface="Segoe UI" pitchFamily="34" charset="0"/>
              </a:rPr>
            </a:br>
            <a:r>
              <a:rPr lang="en-US" sz="2800" dirty="0" smtClean="0">
                <a:solidFill>
                  <a:schemeClr val="bg1"/>
                </a:solidFill>
                <a:ea typeface="Segoe UI" pitchFamily="34" charset="0"/>
                <a:cs typeface="Segoe UI" pitchFamily="34" charset="0"/>
              </a:rPr>
              <a:t>Controllers</a:t>
            </a:r>
            <a:endParaRPr lang="en-US" sz="2800" dirty="0"/>
          </a:p>
        </p:txBody>
      </p:sp>
      <p:cxnSp>
        <p:nvCxnSpPr>
          <p:cNvPr id="178" name="Straight Connector 177"/>
          <p:cNvCxnSpPr/>
          <p:nvPr/>
        </p:nvCxnSpPr>
        <p:spPr>
          <a:xfrm flipH="1" flipV="1">
            <a:off x="8275703" y="3421062"/>
            <a:ext cx="10473" cy="1393124"/>
          </a:xfrm>
          <a:prstGeom prst="line">
            <a:avLst/>
          </a:prstGeom>
          <a:ln w="57150">
            <a:headEnd type="none"/>
            <a:tailEnd type="none"/>
          </a:ln>
        </p:spPr>
        <p:style>
          <a:lnRef idx="1">
            <a:schemeClr val="accent3"/>
          </a:lnRef>
          <a:fillRef idx="0">
            <a:schemeClr val="accent3"/>
          </a:fillRef>
          <a:effectRef idx="0">
            <a:schemeClr val="accent3"/>
          </a:effectRef>
          <a:fontRef idx="minor">
            <a:schemeClr val="tx1"/>
          </a:fontRef>
        </p:style>
      </p:cxnSp>
      <p:sp>
        <p:nvSpPr>
          <p:cNvPr id="181" name="Rectangle 180"/>
          <p:cNvSpPr/>
          <p:nvPr/>
        </p:nvSpPr>
        <p:spPr>
          <a:xfrm>
            <a:off x="7276307" y="3761627"/>
            <a:ext cx="896399" cy="954107"/>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SDN</a:t>
            </a:r>
            <a:br>
              <a:rPr lang="en-US" sz="2800" dirty="0" smtClean="0">
                <a:solidFill>
                  <a:schemeClr val="bg1"/>
                </a:solidFill>
                <a:ea typeface="Segoe UI" pitchFamily="34" charset="0"/>
                <a:cs typeface="Segoe UI" pitchFamily="34" charset="0"/>
              </a:rPr>
            </a:br>
            <a:r>
              <a:rPr lang="en-US" sz="2800" dirty="0" smtClean="0">
                <a:solidFill>
                  <a:schemeClr val="bg1"/>
                </a:solidFill>
                <a:ea typeface="Segoe UI" pitchFamily="34" charset="0"/>
                <a:cs typeface="Segoe UI" pitchFamily="34" charset="0"/>
              </a:rPr>
              <a:t>XML</a:t>
            </a:r>
            <a:endParaRPr lang="en-US" sz="2800" dirty="0"/>
          </a:p>
        </p:txBody>
      </p:sp>
      <p:grpSp>
        <p:nvGrpSpPr>
          <p:cNvPr id="5179" name="Group 5178"/>
          <p:cNvGrpSpPr/>
          <p:nvPr/>
        </p:nvGrpSpPr>
        <p:grpSpPr>
          <a:xfrm>
            <a:off x="2713037" y="3239782"/>
            <a:ext cx="1752600" cy="1721247"/>
            <a:chOff x="2713037" y="2556513"/>
            <a:chExt cx="1752600" cy="1721247"/>
          </a:xfrm>
        </p:grpSpPr>
        <p:pic>
          <p:nvPicPr>
            <p:cNvPr id="5176" name="Picture 5175"/>
            <p:cNvPicPr>
              <a:picLocks noChangeAspect="1"/>
            </p:cNvPicPr>
            <p:nvPr/>
          </p:nvPicPr>
          <p:blipFill>
            <a:blip r:embed="rId4"/>
            <a:stretch>
              <a:fillRect/>
            </a:stretch>
          </p:blipFill>
          <p:spPr>
            <a:xfrm>
              <a:off x="2713037" y="2556513"/>
              <a:ext cx="838200" cy="1165423"/>
            </a:xfrm>
            <a:prstGeom prst="rect">
              <a:avLst/>
            </a:prstGeom>
          </p:spPr>
        </p:pic>
        <p:pic>
          <p:nvPicPr>
            <p:cNvPr id="142" name="Picture 141"/>
            <p:cNvPicPr>
              <a:picLocks noChangeAspect="1"/>
            </p:cNvPicPr>
            <p:nvPr/>
          </p:nvPicPr>
          <p:blipFill>
            <a:blip r:embed="rId4"/>
            <a:stretch>
              <a:fillRect/>
            </a:stretch>
          </p:blipFill>
          <p:spPr>
            <a:xfrm>
              <a:off x="3170237" y="2834425"/>
              <a:ext cx="838200" cy="1165423"/>
            </a:xfrm>
            <a:prstGeom prst="rect">
              <a:avLst/>
            </a:prstGeom>
          </p:spPr>
        </p:pic>
        <p:pic>
          <p:nvPicPr>
            <p:cNvPr id="143" name="Picture 142"/>
            <p:cNvPicPr>
              <a:picLocks noChangeAspect="1"/>
            </p:cNvPicPr>
            <p:nvPr/>
          </p:nvPicPr>
          <p:blipFill>
            <a:blip r:embed="rId4"/>
            <a:stretch>
              <a:fillRect/>
            </a:stretch>
          </p:blipFill>
          <p:spPr>
            <a:xfrm>
              <a:off x="3627437" y="3112337"/>
              <a:ext cx="838200" cy="1165423"/>
            </a:xfrm>
            <a:prstGeom prst="rect">
              <a:avLst/>
            </a:prstGeom>
          </p:spPr>
        </p:pic>
      </p:grpSp>
      <p:sp>
        <p:nvSpPr>
          <p:cNvPr id="184" name="Rectangle 183"/>
          <p:cNvSpPr/>
          <p:nvPr/>
        </p:nvSpPr>
        <p:spPr>
          <a:xfrm>
            <a:off x="10478955" y="5325930"/>
            <a:ext cx="1632755" cy="954107"/>
          </a:xfrm>
          <a:prstGeom prst="rect">
            <a:avLst/>
          </a:prstGeom>
        </p:spPr>
        <p:txBody>
          <a:bodyPr wrap="none">
            <a:spAutoFit/>
          </a:bodyPr>
          <a:lstStyle/>
          <a:p>
            <a:pPr algn="ctr"/>
            <a:r>
              <a:rPr lang="en-US" sz="2800" dirty="0" smtClean="0">
                <a:solidFill>
                  <a:schemeClr val="bg1"/>
                </a:solidFill>
                <a:ea typeface="Segoe UI" pitchFamily="34" charset="0"/>
                <a:cs typeface="Segoe UI" pitchFamily="34" charset="0"/>
              </a:rPr>
              <a:t>Network </a:t>
            </a:r>
            <a:br>
              <a:rPr lang="en-US" sz="2800" dirty="0" smtClean="0">
                <a:solidFill>
                  <a:schemeClr val="bg1"/>
                </a:solidFill>
                <a:ea typeface="Segoe UI" pitchFamily="34" charset="0"/>
                <a:cs typeface="Segoe UI" pitchFamily="34" charset="0"/>
              </a:rPr>
            </a:br>
            <a:r>
              <a:rPr lang="en-US" sz="2800" dirty="0" smtClean="0">
                <a:solidFill>
                  <a:schemeClr val="bg1"/>
                </a:solidFill>
                <a:ea typeface="Segoe UI" pitchFamily="34" charset="0"/>
                <a:cs typeface="Segoe UI" pitchFamily="34" charset="0"/>
              </a:rPr>
              <a:t>Devices</a:t>
            </a:r>
            <a:endParaRPr lang="en-US" sz="2800" dirty="0"/>
          </a:p>
        </p:txBody>
      </p:sp>
      <p:cxnSp>
        <p:nvCxnSpPr>
          <p:cNvPr id="185" name="Straight Connector 184"/>
          <p:cNvCxnSpPr/>
          <p:nvPr/>
        </p:nvCxnSpPr>
        <p:spPr>
          <a:xfrm flipV="1">
            <a:off x="7949396" y="4814185"/>
            <a:ext cx="3038941" cy="258968"/>
          </a:xfrm>
          <a:prstGeom prst="line">
            <a:avLst/>
          </a:prstGeom>
          <a:ln w="57150">
            <a:solidFill>
              <a:schemeClr val="tx2">
                <a:lumMod val="60000"/>
                <a:lumOff val="40000"/>
              </a:schemeClr>
            </a:solidFill>
            <a:headEnd type="none"/>
            <a:tailEnd type="none"/>
          </a:ln>
        </p:spPr>
        <p:style>
          <a:lnRef idx="1">
            <a:schemeClr val="accent4"/>
          </a:lnRef>
          <a:fillRef idx="0">
            <a:schemeClr val="accent4"/>
          </a:fillRef>
          <a:effectRef idx="0">
            <a:schemeClr val="accent4"/>
          </a:effectRef>
          <a:fontRef idx="minor">
            <a:schemeClr val="tx1"/>
          </a:fontRef>
        </p:style>
      </p:cxnSp>
      <p:cxnSp>
        <p:nvCxnSpPr>
          <p:cNvPr id="187" name="Straight Connector 186"/>
          <p:cNvCxnSpPr/>
          <p:nvPr/>
        </p:nvCxnSpPr>
        <p:spPr>
          <a:xfrm flipV="1">
            <a:off x="7949396" y="3758969"/>
            <a:ext cx="3247234" cy="1330804"/>
          </a:xfrm>
          <a:prstGeom prst="line">
            <a:avLst/>
          </a:prstGeom>
          <a:ln w="57150">
            <a:solidFill>
              <a:schemeClr val="tx2">
                <a:lumMod val="60000"/>
                <a:lumOff val="40000"/>
              </a:schemeClr>
            </a:solidFill>
            <a:headEnd type="none"/>
            <a:tailEnd type="none"/>
          </a:ln>
        </p:spPr>
        <p:style>
          <a:lnRef idx="1">
            <a:schemeClr val="accent4"/>
          </a:lnRef>
          <a:fillRef idx="0">
            <a:schemeClr val="accent4"/>
          </a:fillRef>
          <a:effectRef idx="0">
            <a:schemeClr val="accent4"/>
          </a:effectRef>
          <a:fontRef idx="minor">
            <a:schemeClr val="tx1"/>
          </a:fontRef>
        </p:style>
      </p:cxnSp>
      <p:pic>
        <p:nvPicPr>
          <p:cNvPr id="5177" name="Picture 5176"/>
          <p:cNvPicPr>
            <a:picLocks noChangeAspect="1"/>
          </p:cNvPicPr>
          <p:nvPr/>
        </p:nvPicPr>
        <p:blipFill>
          <a:blip r:embed="rId5"/>
          <a:stretch>
            <a:fillRect/>
          </a:stretch>
        </p:blipFill>
        <p:spPr>
          <a:xfrm>
            <a:off x="7901440" y="4705630"/>
            <a:ext cx="1035923" cy="835200"/>
          </a:xfrm>
          <a:prstGeom prst="rect">
            <a:avLst/>
          </a:prstGeom>
        </p:spPr>
      </p:pic>
      <p:pic>
        <p:nvPicPr>
          <p:cNvPr id="145" name="Picture 144"/>
          <p:cNvPicPr>
            <a:picLocks noChangeAspect="1"/>
          </p:cNvPicPr>
          <p:nvPr/>
        </p:nvPicPr>
        <p:blipFill>
          <a:blip r:embed="rId6"/>
          <a:stretch>
            <a:fillRect/>
          </a:stretch>
        </p:blipFill>
        <p:spPr>
          <a:xfrm>
            <a:off x="11042739" y="3064638"/>
            <a:ext cx="505186" cy="1078893"/>
          </a:xfrm>
          <a:prstGeom prst="rect">
            <a:avLst/>
          </a:prstGeom>
        </p:spPr>
      </p:pic>
      <p:pic>
        <p:nvPicPr>
          <p:cNvPr id="146" name="Picture 145"/>
          <p:cNvPicPr>
            <a:picLocks noChangeAspect="1"/>
          </p:cNvPicPr>
          <p:nvPr/>
        </p:nvPicPr>
        <p:blipFill>
          <a:blip r:embed="rId7"/>
          <a:stretch>
            <a:fillRect/>
          </a:stretch>
        </p:blipFill>
        <p:spPr>
          <a:xfrm>
            <a:off x="10616773" y="4443541"/>
            <a:ext cx="1251450" cy="904800"/>
          </a:xfrm>
          <a:prstGeom prst="rect">
            <a:avLst/>
          </a:prstGeom>
        </p:spPr>
      </p:pic>
      <p:sp>
        <p:nvSpPr>
          <p:cNvPr id="192" name="Rectangle 191"/>
          <p:cNvSpPr/>
          <p:nvPr/>
        </p:nvSpPr>
        <p:spPr>
          <a:xfrm>
            <a:off x="9115014" y="4443541"/>
            <a:ext cx="1205779" cy="523220"/>
          </a:xfrm>
          <a:prstGeom prst="rect">
            <a:avLst/>
          </a:prstGeom>
        </p:spPr>
        <p:txBody>
          <a:bodyPr wrap="none">
            <a:spAutoFit/>
          </a:bodyPr>
          <a:lstStyle/>
          <a:p>
            <a:r>
              <a:rPr lang="en-US" sz="2800" dirty="0" smtClean="0">
                <a:solidFill>
                  <a:schemeClr val="bg1"/>
                </a:solidFill>
                <a:ea typeface="Segoe UI" pitchFamily="34" charset="0"/>
                <a:cs typeface="Segoe UI" pitchFamily="34" charset="0"/>
              </a:rPr>
              <a:t>SB API</a:t>
            </a:r>
            <a:endParaRPr lang="en-US" sz="2800" dirty="0"/>
          </a:p>
        </p:txBody>
      </p:sp>
      <p:cxnSp>
        <p:nvCxnSpPr>
          <p:cNvPr id="39" name="Straight Connector 38"/>
          <p:cNvCxnSpPr/>
          <p:nvPr/>
        </p:nvCxnSpPr>
        <p:spPr>
          <a:xfrm flipV="1">
            <a:off x="7054986" y="3446576"/>
            <a:ext cx="10993" cy="1431222"/>
          </a:xfrm>
          <a:prstGeom prst="line">
            <a:avLst/>
          </a:prstGeom>
          <a:ln w="57150">
            <a:headEnd type="none"/>
            <a:tailEnd type="none"/>
          </a:ln>
        </p:spPr>
        <p:style>
          <a:lnRef idx="1">
            <a:schemeClr val="accent3"/>
          </a:lnRef>
          <a:fillRef idx="0">
            <a:schemeClr val="accent3"/>
          </a:fillRef>
          <a:effectRef idx="0">
            <a:schemeClr val="accent3"/>
          </a:effectRef>
          <a:fontRef idx="minor">
            <a:schemeClr val="tx1"/>
          </a:fontRef>
        </p:style>
      </p:cxnSp>
      <p:sp>
        <p:nvSpPr>
          <p:cNvPr id="35" name="Rectangle 34"/>
          <p:cNvSpPr/>
          <p:nvPr/>
        </p:nvSpPr>
        <p:spPr bwMode="auto">
          <a:xfrm>
            <a:off x="6491401" y="2354829"/>
            <a:ext cx="2393836" cy="1404140"/>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69" name="Picture 168"/>
          <p:cNvPicPr>
            <a:picLocks noChangeAspect="1"/>
          </p:cNvPicPr>
          <p:nvPr/>
        </p:nvPicPr>
        <p:blipFill>
          <a:blip r:embed="rId4"/>
          <a:stretch>
            <a:fillRect/>
          </a:stretch>
        </p:blipFill>
        <p:spPr>
          <a:xfrm>
            <a:off x="7721575" y="2496623"/>
            <a:ext cx="838200" cy="1165423"/>
          </a:xfrm>
          <a:prstGeom prst="rect">
            <a:avLst/>
          </a:prstGeom>
        </p:spPr>
      </p:pic>
      <p:pic>
        <p:nvPicPr>
          <p:cNvPr id="38" name="Picture 37"/>
          <p:cNvPicPr>
            <a:picLocks noChangeAspect="1"/>
          </p:cNvPicPr>
          <p:nvPr/>
        </p:nvPicPr>
        <p:blipFill>
          <a:blip r:embed="rId5"/>
          <a:stretch>
            <a:fillRect/>
          </a:stretch>
        </p:blipFill>
        <p:spPr>
          <a:xfrm>
            <a:off x="6769837" y="4719628"/>
            <a:ext cx="1035923" cy="835200"/>
          </a:xfrm>
          <a:prstGeom prst="rect">
            <a:avLst/>
          </a:prstGeom>
        </p:spPr>
      </p:pic>
      <p:pic>
        <p:nvPicPr>
          <p:cNvPr id="168" name="Picture 167"/>
          <p:cNvPicPr>
            <a:picLocks noChangeAspect="1"/>
          </p:cNvPicPr>
          <p:nvPr/>
        </p:nvPicPr>
        <p:blipFill>
          <a:blip r:embed="rId4"/>
          <a:stretch>
            <a:fillRect/>
          </a:stretch>
        </p:blipFill>
        <p:spPr>
          <a:xfrm>
            <a:off x="6769837" y="2474192"/>
            <a:ext cx="838200" cy="1165423"/>
          </a:xfrm>
          <a:prstGeom prst="rect">
            <a:avLst/>
          </a:prstGeom>
        </p:spPr>
      </p:pic>
    </p:spTree>
    <p:extLst>
      <p:ext uri="{BB962C8B-B14F-4D97-AF65-F5344CB8AC3E}">
        <p14:creationId xmlns:p14="http://schemas.microsoft.com/office/powerpoint/2010/main" val="11009772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Flow</a:t>
            </a:r>
            <a:endParaRPr lang="en-US" dirty="0"/>
          </a:p>
        </p:txBody>
      </p:sp>
      <p:cxnSp>
        <p:nvCxnSpPr>
          <p:cNvPr id="4" name="Straight Connector 3"/>
          <p:cNvCxnSpPr/>
          <p:nvPr/>
        </p:nvCxnSpPr>
        <p:spPr>
          <a:xfrm>
            <a:off x="2955540" y="3169129"/>
            <a:ext cx="0" cy="32239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36001" y="3262415"/>
            <a:ext cx="0" cy="3194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523104" y="3151583"/>
            <a:ext cx="0" cy="3304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60298" y="3622781"/>
            <a:ext cx="1919129"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6955" y="3169129"/>
            <a:ext cx="1605814" cy="382308"/>
          </a:xfrm>
          <a:prstGeom prst="rect">
            <a:avLst/>
          </a:prstGeom>
          <a:noFill/>
        </p:spPr>
        <p:txBody>
          <a:bodyPr wrap="none" rtlCol="0">
            <a:spAutoFit/>
          </a:bodyPr>
          <a:lstStyle/>
          <a:p>
            <a:r>
              <a:rPr lang="en-US" sz="1836" dirty="0"/>
              <a:t>SIP messages</a:t>
            </a:r>
          </a:p>
        </p:txBody>
      </p:sp>
      <p:sp>
        <p:nvSpPr>
          <p:cNvPr id="10" name="TextBox 9"/>
          <p:cNvSpPr txBox="1"/>
          <p:nvPr/>
        </p:nvSpPr>
        <p:spPr>
          <a:xfrm>
            <a:off x="7337741" y="3310753"/>
            <a:ext cx="1822734" cy="382308"/>
          </a:xfrm>
          <a:prstGeom prst="rect">
            <a:avLst/>
          </a:prstGeom>
          <a:noFill/>
        </p:spPr>
        <p:txBody>
          <a:bodyPr wrap="none" rtlCol="0">
            <a:spAutoFit/>
          </a:bodyPr>
          <a:lstStyle/>
          <a:p>
            <a:r>
              <a:rPr lang="en-US" sz="1836" dirty="0"/>
              <a:t>Invite/</a:t>
            </a:r>
            <a:r>
              <a:rPr lang="en-US" sz="1836" dirty="0" err="1"/>
              <a:t>LRSInvite</a:t>
            </a:r>
            <a:endParaRPr lang="en-US" sz="1836" dirty="0"/>
          </a:p>
        </p:txBody>
      </p:sp>
      <p:cxnSp>
        <p:nvCxnSpPr>
          <p:cNvPr id="14" name="Straight Arrow Connector 13"/>
          <p:cNvCxnSpPr/>
          <p:nvPr/>
        </p:nvCxnSpPr>
        <p:spPr>
          <a:xfrm flipV="1">
            <a:off x="6948109" y="6113242"/>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95223" y="3808366"/>
            <a:ext cx="684571" cy="382308"/>
          </a:xfrm>
          <a:prstGeom prst="rect">
            <a:avLst/>
          </a:prstGeom>
          <a:noFill/>
        </p:spPr>
        <p:txBody>
          <a:bodyPr wrap="none" rtlCol="0">
            <a:spAutoFit/>
          </a:bodyPr>
          <a:lstStyle/>
          <a:p>
            <a:r>
              <a:rPr lang="en-US" sz="1836" dirty="0"/>
              <a:t>Start</a:t>
            </a:r>
          </a:p>
        </p:txBody>
      </p:sp>
      <p:sp>
        <p:nvSpPr>
          <p:cNvPr id="17" name="TextBox 16"/>
          <p:cNvSpPr txBox="1"/>
          <p:nvPr/>
        </p:nvSpPr>
        <p:spPr>
          <a:xfrm>
            <a:off x="7823050" y="4726997"/>
            <a:ext cx="852117" cy="382308"/>
          </a:xfrm>
          <a:prstGeom prst="rect">
            <a:avLst/>
          </a:prstGeom>
          <a:noFill/>
        </p:spPr>
        <p:txBody>
          <a:bodyPr wrap="none" rtlCol="0">
            <a:spAutoFit/>
          </a:bodyPr>
          <a:lstStyle/>
          <a:p>
            <a:r>
              <a:rPr lang="en-US" sz="1836" dirty="0"/>
              <a:t>Ended</a:t>
            </a:r>
          </a:p>
        </p:txBody>
      </p:sp>
      <p:sp>
        <p:nvSpPr>
          <p:cNvPr id="18" name="TextBox 17"/>
          <p:cNvSpPr txBox="1"/>
          <p:nvPr/>
        </p:nvSpPr>
        <p:spPr>
          <a:xfrm>
            <a:off x="7900642" y="5215191"/>
            <a:ext cx="696932" cy="382308"/>
          </a:xfrm>
          <a:prstGeom prst="rect">
            <a:avLst/>
          </a:prstGeom>
          <a:noFill/>
        </p:spPr>
        <p:txBody>
          <a:bodyPr wrap="none" rtlCol="0">
            <a:spAutoFit/>
          </a:bodyPr>
          <a:lstStyle/>
          <a:p>
            <a:r>
              <a:rPr lang="en-US" sz="1836" dirty="0"/>
              <a:t>Error</a:t>
            </a:r>
          </a:p>
        </p:txBody>
      </p:sp>
      <p:sp>
        <p:nvSpPr>
          <p:cNvPr id="19" name="TextBox 18"/>
          <p:cNvSpPr txBox="1"/>
          <p:nvPr/>
        </p:nvSpPr>
        <p:spPr>
          <a:xfrm>
            <a:off x="7374638" y="5703387"/>
            <a:ext cx="1748940" cy="374846"/>
          </a:xfrm>
          <a:prstGeom prst="rect">
            <a:avLst/>
          </a:prstGeom>
          <a:noFill/>
        </p:spPr>
        <p:txBody>
          <a:bodyPr wrap="none" rtlCol="0">
            <a:spAutoFit/>
          </a:bodyPr>
          <a:lstStyle/>
          <a:p>
            <a:r>
              <a:rPr lang="en-US" sz="1836" dirty="0" smtClean="0"/>
              <a:t>Quality Update</a:t>
            </a:r>
            <a:endParaRPr lang="en-US" sz="1836" dirty="0"/>
          </a:p>
        </p:txBody>
      </p:sp>
      <p:cxnSp>
        <p:nvCxnSpPr>
          <p:cNvPr id="20" name="Straight Arrow Connector 19"/>
          <p:cNvCxnSpPr/>
          <p:nvPr/>
        </p:nvCxnSpPr>
        <p:spPr>
          <a:xfrm flipV="1">
            <a:off x="2960298" y="5847390"/>
            <a:ext cx="1919129" cy="947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13285" y="5439185"/>
            <a:ext cx="1413155" cy="382308"/>
          </a:xfrm>
          <a:prstGeom prst="rect">
            <a:avLst/>
          </a:prstGeom>
          <a:noFill/>
        </p:spPr>
        <p:txBody>
          <a:bodyPr wrap="none" rtlCol="0">
            <a:spAutoFit/>
          </a:bodyPr>
          <a:lstStyle/>
          <a:p>
            <a:r>
              <a:rPr lang="en-US" sz="1836" dirty="0" err="1"/>
              <a:t>QoE</a:t>
            </a:r>
            <a:r>
              <a:rPr lang="en-US" sz="1836" dirty="0"/>
              <a:t> Report</a:t>
            </a:r>
          </a:p>
        </p:txBody>
      </p:sp>
      <p:sp>
        <p:nvSpPr>
          <p:cNvPr id="22" name="TextBox 21"/>
          <p:cNvSpPr txBox="1"/>
          <p:nvPr/>
        </p:nvSpPr>
        <p:spPr>
          <a:xfrm>
            <a:off x="7767593" y="4238803"/>
            <a:ext cx="963030" cy="382308"/>
          </a:xfrm>
          <a:prstGeom prst="rect">
            <a:avLst/>
          </a:prstGeom>
          <a:noFill/>
        </p:spPr>
        <p:txBody>
          <a:bodyPr wrap="none" rtlCol="0">
            <a:spAutoFit/>
          </a:bodyPr>
          <a:lstStyle/>
          <a:p>
            <a:r>
              <a:rPr lang="en-US" sz="1836" dirty="0"/>
              <a:t>Update</a:t>
            </a:r>
          </a:p>
        </p:txBody>
      </p:sp>
      <p:cxnSp>
        <p:nvCxnSpPr>
          <p:cNvPr id="23" name="Straight Connector 22"/>
          <p:cNvCxnSpPr/>
          <p:nvPr/>
        </p:nvCxnSpPr>
        <p:spPr>
          <a:xfrm flipH="1">
            <a:off x="4896290" y="3169129"/>
            <a:ext cx="8728" cy="3283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155495" y="1852501"/>
            <a:ext cx="1321947"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a:t>
            </a:r>
          </a:p>
          <a:p>
            <a:pPr algn="ctr"/>
            <a:r>
              <a:rPr lang="en-US" sz="1836" dirty="0">
                <a:gradFill>
                  <a:gsLst>
                    <a:gs pos="0">
                      <a:srgbClr val="FFFFFF"/>
                    </a:gs>
                    <a:gs pos="100000">
                      <a:srgbClr val="FFFFFF"/>
                    </a:gs>
                  </a:gsLst>
                  <a:lin ang="5400000" scaled="1"/>
                </a:gradFill>
              </a:rPr>
              <a:t>Client</a:t>
            </a:r>
          </a:p>
        </p:txBody>
      </p:sp>
      <p:sp>
        <p:nvSpPr>
          <p:cNvPr id="32" name="Rectangle 31"/>
          <p:cNvSpPr/>
          <p:nvPr/>
        </p:nvSpPr>
        <p:spPr>
          <a:xfrm>
            <a:off x="3980837" y="1859577"/>
            <a:ext cx="1974369"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a:t>
            </a:r>
            <a:r>
              <a:rPr lang="en-US" sz="1836" dirty="0" smtClean="0">
                <a:gradFill>
                  <a:gsLst>
                    <a:gs pos="0">
                      <a:srgbClr val="FFFFFF"/>
                    </a:gs>
                    <a:gs pos="100000">
                      <a:srgbClr val="FFFFFF"/>
                    </a:gs>
                  </a:gsLst>
                  <a:lin ang="5400000" scaled="1"/>
                </a:gradFill>
              </a:rPr>
              <a:t>FE &amp; </a:t>
            </a:r>
          </a:p>
          <a:p>
            <a:pPr algn="ctr"/>
            <a:r>
              <a:rPr lang="en-US" sz="1836" dirty="0" smtClean="0">
                <a:gradFill>
                  <a:gsLst>
                    <a:gs pos="0">
                      <a:srgbClr val="FFFFFF"/>
                    </a:gs>
                    <a:gs pos="100000">
                      <a:srgbClr val="FFFFFF"/>
                    </a:gs>
                  </a:gsLst>
                  <a:lin ang="5400000" scaled="1"/>
                </a:gradFill>
              </a:rPr>
              <a:t>Dialog Listener</a:t>
            </a:r>
            <a:endParaRPr lang="en-US" sz="1836" dirty="0">
              <a:gradFill>
                <a:gsLst>
                  <a:gs pos="0">
                    <a:srgbClr val="FFFFFF"/>
                  </a:gs>
                  <a:gs pos="100000">
                    <a:srgbClr val="FFFFFF"/>
                  </a:gs>
                </a:gsLst>
                <a:lin ang="5400000" scaled="1"/>
              </a:gradFill>
            </a:endParaRPr>
          </a:p>
        </p:txBody>
      </p:sp>
      <p:sp>
        <p:nvSpPr>
          <p:cNvPr id="34" name="Rectangle 33"/>
          <p:cNvSpPr/>
          <p:nvPr/>
        </p:nvSpPr>
        <p:spPr>
          <a:xfrm>
            <a:off x="8602628" y="1845425"/>
            <a:ext cx="1689154"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NMS/Network Controller</a:t>
            </a:r>
          </a:p>
        </p:txBody>
      </p:sp>
      <p:cxnSp>
        <p:nvCxnSpPr>
          <p:cNvPr id="35" name="Straight Arrow Connector 34"/>
          <p:cNvCxnSpPr>
            <a:stCxn id="30" idx="3"/>
            <a:endCxn id="32" idx="1"/>
          </p:cNvCxnSpPr>
          <p:nvPr/>
        </p:nvCxnSpPr>
        <p:spPr>
          <a:xfrm>
            <a:off x="3477442" y="2219709"/>
            <a:ext cx="503395" cy="70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94726" y="2825721"/>
            <a:ext cx="2147063" cy="374846"/>
          </a:xfrm>
          <a:prstGeom prst="rect">
            <a:avLst/>
          </a:prstGeom>
          <a:noFill/>
        </p:spPr>
        <p:txBody>
          <a:bodyPr wrap="none" rtlCol="0">
            <a:spAutoFit/>
          </a:bodyPr>
          <a:lstStyle/>
          <a:p>
            <a:r>
              <a:rPr lang="en-US" sz="1836" dirty="0"/>
              <a:t>Lync </a:t>
            </a:r>
            <a:r>
              <a:rPr lang="en-US" sz="1836" dirty="0" smtClean="0"/>
              <a:t>SDN Interface</a:t>
            </a:r>
            <a:endParaRPr lang="en-US" sz="1836" dirty="0"/>
          </a:p>
        </p:txBody>
      </p:sp>
      <p:sp>
        <p:nvSpPr>
          <p:cNvPr id="40" name="Rectangle 39"/>
          <p:cNvSpPr/>
          <p:nvPr/>
        </p:nvSpPr>
        <p:spPr>
          <a:xfrm>
            <a:off x="6544502" y="1777530"/>
            <a:ext cx="1468830" cy="880854"/>
          </a:xfrm>
          <a:prstGeom prst="rect">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Lync SDN Manager</a:t>
            </a:r>
          </a:p>
        </p:txBody>
      </p:sp>
      <p:sp>
        <p:nvSpPr>
          <p:cNvPr id="42" name="TextBox 41"/>
          <p:cNvSpPr txBox="1"/>
          <p:nvPr/>
        </p:nvSpPr>
        <p:spPr>
          <a:xfrm>
            <a:off x="5043200" y="4328020"/>
            <a:ext cx="1792325" cy="958583"/>
          </a:xfrm>
          <a:prstGeom prst="rect">
            <a:avLst/>
          </a:prstGeom>
          <a:noFill/>
        </p:spPr>
        <p:txBody>
          <a:bodyPr wrap="none" rtlCol="0">
            <a:spAutoFit/>
          </a:bodyPr>
          <a:lstStyle/>
          <a:p>
            <a:r>
              <a:rPr lang="en-US" sz="1836" dirty="0"/>
              <a:t>Proprietary or </a:t>
            </a:r>
          </a:p>
          <a:p>
            <a:r>
              <a:rPr lang="en-US" sz="1836" dirty="0"/>
              <a:t>backward </a:t>
            </a:r>
          </a:p>
          <a:p>
            <a:r>
              <a:rPr lang="en-US" sz="1836" dirty="0"/>
              <a:t>compatible API</a:t>
            </a:r>
          </a:p>
        </p:txBody>
      </p:sp>
      <p:cxnSp>
        <p:nvCxnSpPr>
          <p:cNvPr id="43" name="Straight Arrow Connector 42"/>
          <p:cNvCxnSpPr/>
          <p:nvPr/>
        </p:nvCxnSpPr>
        <p:spPr>
          <a:xfrm flipV="1">
            <a:off x="4979798" y="5847390"/>
            <a:ext cx="1919129" cy="947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979798" y="3621701"/>
            <a:ext cx="1919129" cy="947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936001" y="5634943"/>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936000" y="5106140"/>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936000" y="4602496"/>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936000" y="4193933"/>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0" idx="1"/>
          </p:cNvCxnSpPr>
          <p:nvPr/>
        </p:nvCxnSpPr>
        <p:spPr>
          <a:xfrm flipV="1">
            <a:off x="5939362" y="2217957"/>
            <a:ext cx="605140" cy="1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015536" y="2217957"/>
            <a:ext cx="575858" cy="1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948108" y="3716744"/>
            <a:ext cx="2574995" cy="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0976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749890" y="4309288"/>
            <a:ext cx="10773943" cy="2429617"/>
          </a:xfrm>
          <a:prstGeom prst="cloud">
            <a:avLst/>
          </a:prstGeom>
          <a:solidFill>
            <a:schemeClr val="tx1"/>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lIns="93256" tIns="46628" rIns="93256" bIns="46628" anchor="ctr"/>
          <a:lstStyle/>
          <a:p>
            <a:pPr algn="ctr"/>
            <a:endParaRPr lang="en-US" sz="1836" dirty="0">
              <a:solidFill>
                <a:schemeClr val="tx1"/>
              </a:solidFill>
            </a:endParaRPr>
          </a:p>
        </p:txBody>
      </p:sp>
      <p:grpSp>
        <p:nvGrpSpPr>
          <p:cNvPr id="12" name="Group 11"/>
          <p:cNvGrpSpPr/>
          <p:nvPr/>
        </p:nvGrpSpPr>
        <p:grpSpPr>
          <a:xfrm>
            <a:off x="5304257" y="135650"/>
            <a:ext cx="5614743" cy="3795204"/>
            <a:chOff x="5304257" y="135650"/>
            <a:chExt cx="5614743" cy="3795204"/>
          </a:xfrm>
        </p:grpSpPr>
        <p:sp>
          <p:nvSpPr>
            <p:cNvPr id="69" name="Up Arrow 68"/>
            <p:cNvSpPr/>
            <p:nvPr/>
          </p:nvSpPr>
          <p:spPr bwMode="auto">
            <a:xfrm rot="10800000">
              <a:off x="5744447" y="2538728"/>
              <a:ext cx="745077" cy="1185533"/>
            </a:xfrm>
            <a:prstGeom prst="upArrow">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rgbClr val="FFFFFF"/>
                    </a:gs>
                    <a:gs pos="100000">
                      <a:srgbClr val="FFFFFF"/>
                    </a:gs>
                  </a:gsLst>
                  <a:lin ang="5400000" scaled="0"/>
                </a:gradFill>
              </a:endParaRPr>
            </a:p>
          </p:txBody>
        </p:sp>
        <p:sp>
          <p:nvSpPr>
            <p:cNvPr id="5" name="TextBox 4"/>
            <p:cNvSpPr txBox="1"/>
            <p:nvPr/>
          </p:nvSpPr>
          <p:spPr>
            <a:xfrm>
              <a:off x="5304257" y="2534851"/>
              <a:ext cx="601126" cy="960263"/>
            </a:xfrm>
            <a:prstGeom prst="rect">
              <a:avLst/>
            </a:prstGeom>
            <a:noFill/>
          </p:spPr>
          <p:txBody>
            <a:bodyPr wrap="none" lIns="0" tIns="0" rIns="0" bIns="0" rtlCol="0">
              <a:spAutoFit/>
            </a:bodyPr>
            <a:lstStyle/>
            <a:p>
              <a:pPr algn="ctr"/>
              <a:endParaRPr lang="en-US" sz="1020" b="1" dirty="0"/>
            </a:p>
            <a:p>
              <a:pPr algn="ctr"/>
              <a:r>
                <a:rPr lang="en-US" sz="1400" b="1" dirty="0"/>
                <a:t>Lync</a:t>
              </a:r>
            </a:p>
            <a:p>
              <a:pPr algn="ctr"/>
              <a:r>
                <a:rPr lang="en-US" sz="1400" b="1" dirty="0"/>
                <a:t>Dialog </a:t>
              </a:r>
              <a:endParaRPr lang="en-US" sz="1400" b="1" dirty="0" smtClean="0"/>
            </a:p>
            <a:p>
              <a:pPr algn="ctr"/>
              <a:r>
                <a:rPr lang="en-US" sz="1400" b="1" dirty="0" smtClean="0"/>
                <a:t>Event</a:t>
              </a:r>
              <a:endParaRPr lang="en-US" sz="1400" b="1" dirty="0"/>
            </a:p>
            <a:p>
              <a:pPr algn="ctr"/>
              <a:endParaRPr lang="en-US" sz="1020" b="1" dirty="0"/>
            </a:p>
          </p:txBody>
        </p:sp>
        <p:sp>
          <p:nvSpPr>
            <p:cNvPr id="75" name="TextBox 74"/>
            <p:cNvSpPr txBox="1"/>
            <p:nvPr/>
          </p:nvSpPr>
          <p:spPr>
            <a:xfrm>
              <a:off x="6449369" y="2970591"/>
              <a:ext cx="758798" cy="960263"/>
            </a:xfrm>
            <a:prstGeom prst="rect">
              <a:avLst/>
            </a:prstGeom>
            <a:noFill/>
          </p:spPr>
          <p:txBody>
            <a:bodyPr wrap="none" lIns="0" tIns="0" rIns="0" bIns="0" rtlCol="0">
              <a:spAutoFit/>
            </a:bodyPr>
            <a:lstStyle/>
            <a:p>
              <a:pPr algn="ctr"/>
              <a:endParaRPr lang="en-US" sz="1020" b="1" dirty="0"/>
            </a:p>
            <a:p>
              <a:pPr algn="ctr"/>
              <a:r>
                <a:rPr lang="en-US" sz="1400" b="1" dirty="0" smtClean="0"/>
                <a:t>UC </a:t>
              </a:r>
            </a:p>
            <a:p>
              <a:pPr algn="ctr"/>
              <a:r>
                <a:rPr lang="en-US" sz="1400" b="1" dirty="0" smtClean="0"/>
                <a:t>SDN </a:t>
              </a:r>
            </a:p>
            <a:p>
              <a:pPr algn="ctr"/>
              <a:r>
                <a:rPr lang="en-US" sz="1400" b="1" dirty="0" smtClean="0"/>
                <a:t>Interface</a:t>
              </a:r>
              <a:endParaRPr lang="en-US" sz="1400" b="1" dirty="0"/>
            </a:p>
            <a:p>
              <a:pPr algn="ctr"/>
              <a:endParaRPr lang="en-US" sz="1020" b="1" dirty="0"/>
            </a:p>
          </p:txBody>
        </p:sp>
        <p:sp>
          <p:nvSpPr>
            <p:cNvPr id="11" name="Isosceles Triangle 10"/>
            <p:cNvSpPr/>
            <p:nvPr/>
          </p:nvSpPr>
          <p:spPr bwMode="auto">
            <a:xfrm rot="16200000">
              <a:off x="7161402" y="1876378"/>
              <a:ext cx="391240" cy="2413671"/>
            </a:xfrm>
            <a:prstGeom prst="triangle">
              <a:avLst>
                <a:gd name="adj" fmla="val 51764"/>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0" name="Rectangle 59"/>
            <p:cNvSpPr/>
            <p:nvPr/>
          </p:nvSpPr>
          <p:spPr bwMode="auto">
            <a:xfrm>
              <a:off x="8549811" y="135650"/>
              <a:ext cx="2369189" cy="379520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82880" tIns="146304" rIns="182880" bIns="146304" numCol="1" rtlCol="0" anchor="t" anchorCtr="0" compatLnSpc="1">
              <a:prstTxWarp prst="textNoShape">
                <a:avLst/>
              </a:prstTxWarp>
            </a:bodyPr>
            <a:lstStyle/>
            <a:p>
              <a:r>
                <a:rPr lang="en-US" b="1" dirty="0">
                  <a:gradFill>
                    <a:gsLst>
                      <a:gs pos="0">
                        <a:srgbClr val="FFFFFF"/>
                      </a:gs>
                      <a:gs pos="100000">
                        <a:srgbClr val="FFFFFF"/>
                      </a:gs>
                    </a:gsLst>
                    <a:lin ang="5400000" scaled="1"/>
                  </a:gradFill>
                </a:rPr>
                <a:t>Events:</a:t>
              </a:r>
            </a:p>
            <a:p>
              <a:pPr marL="168275" indent="-168275">
                <a:buFont typeface="Arial" pitchFamily="34" charset="0"/>
                <a:buChar char="•"/>
              </a:pPr>
              <a:r>
                <a:rPr lang="en-US" b="1" dirty="0">
                  <a:gradFill>
                    <a:gsLst>
                      <a:gs pos="0">
                        <a:srgbClr val="FFFFFF"/>
                      </a:gs>
                      <a:gs pos="100000">
                        <a:srgbClr val="FFFFFF"/>
                      </a:gs>
                    </a:gsLst>
                    <a:lin ang="5400000" scaled="1"/>
                  </a:gradFill>
                </a:rPr>
                <a:t>Start, Update, </a:t>
              </a:r>
              <a:r>
                <a:rPr lang="en-US" b="1" dirty="0" smtClean="0">
                  <a:gradFill>
                    <a:gsLst>
                      <a:gs pos="0">
                        <a:srgbClr val="FFFFFF"/>
                      </a:gs>
                      <a:gs pos="100000">
                        <a:srgbClr val="FFFFFF"/>
                      </a:gs>
                    </a:gsLst>
                    <a:lin ang="5400000" scaled="1"/>
                  </a:gradFill>
                </a:rPr>
                <a:t>Error &amp; End </a:t>
              </a:r>
              <a:r>
                <a:rPr lang="en-US" b="1" dirty="0">
                  <a:gradFill>
                    <a:gsLst>
                      <a:gs pos="0">
                        <a:srgbClr val="FFFFFF"/>
                      </a:gs>
                      <a:gs pos="100000">
                        <a:srgbClr val="FFFFFF"/>
                      </a:gs>
                    </a:gsLst>
                    <a:lin ang="5400000" scaled="1"/>
                  </a:gradFill>
                </a:rPr>
                <a:t>Dialog</a:t>
              </a:r>
            </a:p>
            <a:p>
              <a:endParaRPr lang="en-US" b="1" dirty="0" smtClean="0">
                <a:gradFill>
                  <a:gsLst>
                    <a:gs pos="0">
                      <a:srgbClr val="FFFFFF"/>
                    </a:gs>
                    <a:gs pos="100000">
                      <a:srgbClr val="FFFFFF"/>
                    </a:gs>
                  </a:gsLst>
                  <a:lin ang="5400000" scaled="1"/>
                </a:gradFill>
              </a:endParaRPr>
            </a:p>
            <a:p>
              <a:r>
                <a:rPr lang="en-US" b="1" dirty="0" smtClean="0">
                  <a:gradFill>
                    <a:gsLst>
                      <a:gs pos="0">
                        <a:srgbClr val="FFFFFF"/>
                      </a:gs>
                      <a:gs pos="100000">
                        <a:srgbClr val="FFFFFF"/>
                      </a:gs>
                    </a:gsLst>
                    <a:lin ang="5400000" scaled="1"/>
                  </a:gradFill>
                </a:rPr>
                <a:t>Attributes</a:t>
              </a:r>
              <a:r>
                <a:rPr lang="en-US" b="1" dirty="0">
                  <a:gradFill>
                    <a:gsLst>
                      <a:gs pos="0">
                        <a:srgbClr val="FFFFFF"/>
                      </a:gs>
                      <a:gs pos="100000">
                        <a:srgbClr val="FFFFFF"/>
                      </a:gs>
                    </a:gsLst>
                    <a:lin ang="5400000" scaled="1"/>
                  </a:gradFill>
                </a:rPr>
                <a:t>:</a:t>
              </a:r>
            </a:p>
            <a:p>
              <a:pPr marL="168275" indent="-168275">
                <a:buFont typeface="Arial" pitchFamily="34" charset="0"/>
                <a:buChar char="•"/>
              </a:pPr>
              <a:r>
                <a:rPr lang="en-US" sz="1600" dirty="0">
                  <a:gradFill>
                    <a:gsLst>
                      <a:gs pos="0">
                        <a:srgbClr val="FFFFFF"/>
                      </a:gs>
                      <a:gs pos="100000">
                        <a:srgbClr val="FFFFFF"/>
                      </a:gs>
                    </a:gsLst>
                    <a:lin ang="5400000" scaled="1"/>
                  </a:gradFill>
                </a:rPr>
                <a:t>SIP URIs</a:t>
              </a:r>
            </a:p>
            <a:p>
              <a:pPr marL="168275" indent="-168275">
                <a:buFont typeface="Arial" pitchFamily="34" charset="0"/>
                <a:buChar char="•"/>
              </a:pPr>
              <a:r>
                <a:rPr lang="en-US" sz="1600" dirty="0">
                  <a:gradFill>
                    <a:gsLst>
                      <a:gs pos="0">
                        <a:srgbClr val="FFFFFF"/>
                      </a:gs>
                      <a:gs pos="100000">
                        <a:srgbClr val="FFFFFF"/>
                      </a:gs>
                    </a:gsLst>
                    <a:lin ang="5400000" scaled="1"/>
                  </a:gradFill>
                </a:rPr>
                <a:t>Call ID</a:t>
              </a:r>
            </a:p>
            <a:p>
              <a:pPr marL="168275" indent="-168275">
                <a:buFont typeface="Arial" pitchFamily="34" charset="0"/>
                <a:buChar char="•"/>
              </a:pPr>
              <a:r>
                <a:rPr lang="en-US" sz="1600" dirty="0">
                  <a:gradFill>
                    <a:gsLst>
                      <a:gs pos="0">
                        <a:srgbClr val="FFFFFF"/>
                      </a:gs>
                      <a:gs pos="100000">
                        <a:srgbClr val="FFFFFF"/>
                      </a:gs>
                    </a:gsLst>
                    <a:lin ang="5400000" scaled="1"/>
                  </a:gradFill>
                </a:rPr>
                <a:t>IP SA/DA</a:t>
              </a:r>
            </a:p>
            <a:p>
              <a:pPr marL="168275" indent="-168275">
                <a:buFont typeface="Arial" pitchFamily="34" charset="0"/>
                <a:buChar char="•"/>
              </a:pPr>
              <a:r>
                <a:rPr lang="en-US" sz="1600" dirty="0">
                  <a:gradFill>
                    <a:gsLst>
                      <a:gs pos="0">
                        <a:srgbClr val="FFFFFF"/>
                      </a:gs>
                      <a:gs pos="100000">
                        <a:srgbClr val="FFFFFF"/>
                      </a:gs>
                    </a:gsLst>
                    <a:lin ang="5400000" scaled="1"/>
                  </a:gradFill>
                </a:rPr>
                <a:t>Protocol</a:t>
              </a:r>
            </a:p>
            <a:p>
              <a:pPr marL="168275" indent="-168275">
                <a:buFont typeface="Arial" pitchFamily="34" charset="0"/>
                <a:buChar char="•"/>
              </a:pPr>
              <a:r>
                <a:rPr lang="en-US" sz="1600" dirty="0">
                  <a:gradFill>
                    <a:gsLst>
                      <a:gs pos="0">
                        <a:srgbClr val="FFFFFF"/>
                      </a:gs>
                      <a:gs pos="100000">
                        <a:srgbClr val="FFFFFF"/>
                      </a:gs>
                    </a:gsLst>
                    <a:lin ang="5400000" scaled="1"/>
                  </a:gradFill>
                </a:rPr>
                <a:t>Transport S/D Ports</a:t>
              </a:r>
            </a:p>
            <a:p>
              <a:pPr marL="168275" indent="-168275">
                <a:buFont typeface="Arial" pitchFamily="34" charset="0"/>
                <a:buChar char="•"/>
              </a:pPr>
              <a:r>
                <a:rPr lang="en-US" sz="1600" dirty="0">
                  <a:gradFill>
                    <a:gsLst>
                      <a:gs pos="0">
                        <a:srgbClr val="FFFFFF"/>
                      </a:gs>
                      <a:gs pos="100000">
                        <a:srgbClr val="FFFFFF"/>
                      </a:gs>
                    </a:gsLst>
                    <a:lin ang="5400000" scaled="1"/>
                  </a:gradFill>
                </a:rPr>
                <a:t>Media Type</a:t>
              </a:r>
            </a:p>
            <a:p>
              <a:pPr marL="168275" indent="-168275">
                <a:buFont typeface="Arial" pitchFamily="34" charset="0"/>
                <a:buChar char="•"/>
              </a:pPr>
              <a:r>
                <a:rPr lang="en-US" sz="1600" dirty="0" smtClean="0">
                  <a:gradFill>
                    <a:gsLst>
                      <a:gs pos="0">
                        <a:srgbClr val="FFFFFF"/>
                      </a:gs>
                      <a:gs pos="100000">
                        <a:srgbClr val="FFFFFF"/>
                      </a:gs>
                    </a:gsLst>
                    <a:lin ang="5400000" scaled="1"/>
                  </a:gradFill>
                </a:rPr>
                <a:t>Codec </a:t>
              </a:r>
              <a:r>
                <a:rPr lang="en-US" sz="1600" dirty="0">
                  <a:gradFill>
                    <a:gsLst>
                      <a:gs pos="0">
                        <a:srgbClr val="FFFFFF"/>
                      </a:gs>
                      <a:gs pos="100000">
                        <a:srgbClr val="FFFFFF"/>
                      </a:gs>
                    </a:gsLst>
                    <a:lin ang="5400000" scaled="1"/>
                  </a:gradFill>
                </a:rPr>
                <a:t>&amp; </a:t>
              </a:r>
              <a:r>
                <a:rPr lang="en-US" sz="1600" dirty="0" smtClean="0">
                  <a:gradFill>
                    <a:gsLst>
                      <a:gs pos="0">
                        <a:srgbClr val="FFFFFF"/>
                      </a:gs>
                      <a:gs pos="100000">
                        <a:srgbClr val="FFFFFF"/>
                      </a:gs>
                    </a:gsLst>
                    <a:lin ang="5400000" scaled="1"/>
                  </a:gradFill>
                </a:rPr>
                <a:t>BW</a:t>
              </a:r>
              <a:endParaRPr lang="en-US" b="1" dirty="0">
                <a:gradFill>
                  <a:gsLst>
                    <a:gs pos="0">
                      <a:srgbClr val="FFFFFF"/>
                    </a:gs>
                    <a:gs pos="100000">
                      <a:srgbClr val="FFFFFF"/>
                    </a:gs>
                  </a:gsLst>
                  <a:lin ang="5400000" scaled="1"/>
                </a:gradFill>
              </a:endParaRPr>
            </a:p>
          </p:txBody>
        </p:sp>
      </p:grpSp>
      <p:sp>
        <p:nvSpPr>
          <p:cNvPr id="8" name="Oval 7"/>
          <p:cNvSpPr/>
          <p:nvPr/>
        </p:nvSpPr>
        <p:spPr bwMode="auto">
          <a:xfrm>
            <a:off x="4464052" y="1074897"/>
            <a:ext cx="3315059" cy="1506028"/>
          </a:xfrm>
          <a:prstGeom prst="ellipse">
            <a:avLst/>
          </a:prstGeom>
          <a:solidFill>
            <a:srgbClr val="F2F2F2"/>
          </a:solidFill>
          <a:ln>
            <a:solidFill>
              <a:srgbClr val="81818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rgbClr val="FFFFFF"/>
                  </a:gs>
                  <a:gs pos="100000">
                    <a:srgbClr val="FFFFFF"/>
                  </a:gs>
                </a:gsLst>
                <a:lin ang="5400000" scaled="0"/>
              </a:gradFill>
            </a:endParaRPr>
          </a:p>
        </p:txBody>
      </p:sp>
      <p:sp>
        <p:nvSpPr>
          <p:cNvPr id="28" name="Title 1"/>
          <p:cNvSpPr>
            <a:spLocks noGrp="1"/>
          </p:cNvSpPr>
          <p:nvPr>
            <p:ph type="title"/>
          </p:nvPr>
        </p:nvSpPr>
        <p:spPr>
          <a:xfrm>
            <a:off x="274639" y="295274"/>
            <a:ext cx="4232169" cy="917575"/>
          </a:xfrm>
        </p:spPr>
        <p:txBody>
          <a:bodyPr/>
          <a:lstStyle/>
          <a:p>
            <a:r>
              <a:rPr lang="en-US" dirty="0" smtClean="0"/>
              <a:t>Dialog Event</a:t>
            </a:r>
            <a:endParaRPr lang="en-US" dirty="0"/>
          </a:p>
        </p:txBody>
      </p:sp>
      <p:cxnSp>
        <p:nvCxnSpPr>
          <p:cNvPr id="66" name="Straight Connector 65"/>
          <p:cNvCxnSpPr/>
          <p:nvPr/>
        </p:nvCxnSpPr>
        <p:spPr>
          <a:xfrm flipV="1">
            <a:off x="1139128" y="2571286"/>
            <a:ext cx="4121167" cy="2663410"/>
          </a:xfrm>
          <a:prstGeom prst="line">
            <a:avLst/>
          </a:prstGeom>
          <a:ln w="50800">
            <a:solidFill>
              <a:srgbClr val="00B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92524" y="2571285"/>
            <a:ext cx="4276926" cy="2654033"/>
          </a:xfrm>
          <a:prstGeom prst="line">
            <a:avLst/>
          </a:prstGeom>
          <a:ln w="50800">
            <a:solidFill>
              <a:srgbClr val="00B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87100" y="5989920"/>
            <a:ext cx="2699521" cy="376706"/>
          </a:xfrm>
          <a:prstGeom prst="rect">
            <a:avLst/>
          </a:prstGeom>
          <a:noFill/>
        </p:spPr>
        <p:txBody>
          <a:bodyPr wrap="none" lIns="0" tIns="0" rIns="0" bIns="0" rtlCol="0">
            <a:spAutoFit/>
          </a:bodyPr>
          <a:lstStyle/>
          <a:p>
            <a:pPr algn="ctr"/>
            <a:r>
              <a:rPr lang="en-US" sz="2448" b="1" dirty="0" smtClean="0">
                <a:solidFill>
                  <a:srgbClr val="0072C6"/>
                </a:solidFill>
              </a:rPr>
              <a:t>Network Elements</a:t>
            </a:r>
            <a:endParaRPr lang="en-US" sz="2448" b="1" dirty="0">
              <a:solidFill>
                <a:srgbClr val="0072C6"/>
              </a:solidFill>
            </a:endParaRPr>
          </a:p>
        </p:txBody>
      </p:sp>
      <p:sp>
        <p:nvSpPr>
          <p:cNvPr id="4" name="Rectangle 3"/>
          <p:cNvSpPr/>
          <p:nvPr/>
        </p:nvSpPr>
        <p:spPr bwMode="auto">
          <a:xfrm>
            <a:off x="4506808" y="3808120"/>
            <a:ext cx="3220353" cy="123476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smtClean="0">
                <a:solidFill>
                  <a:schemeClr val="bg1">
                    <a:lumMod val="50000"/>
                  </a:schemeClr>
                </a:solidFill>
              </a:rPr>
              <a:t>Network Controller</a:t>
            </a:r>
            <a:endParaRPr lang="en-US" sz="2000" b="1" dirty="0">
              <a:solidFill>
                <a:schemeClr val="bg1">
                  <a:lumMod val="50000"/>
                </a:schemeClr>
              </a:solidFill>
            </a:endParaRPr>
          </a:p>
        </p:txBody>
      </p:sp>
      <p:sp>
        <p:nvSpPr>
          <p:cNvPr id="42" name="Rectangle 41"/>
          <p:cNvSpPr/>
          <p:nvPr/>
        </p:nvSpPr>
        <p:spPr bwMode="auto">
          <a:xfrm>
            <a:off x="5627579"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Probe</a:t>
            </a:r>
            <a:endParaRPr lang="en-US" sz="1400" b="1" dirty="0">
              <a:gradFill>
                <a:gsLst>
                  <a:gs pos="0">
                    <a:srgbClr val="FFFFFF"/>
                  </a:gs>
                  <a:gs pos="100000">
                    <a:srgbClr val="FFFFFF"/>
                  </a:gs>
                </a:gsLst>
                <a:lin ang="5400000" scaled="0"/>
              </a:gradFill>
            </a:endParaRPr>
          </a:p>
        </p:txBody>
      </p:sp>
      <p:sp>
        <p:nvSpPr>
          <p:cNvPr id="43" name="Rectangle 42"/>
          <p:cNvSpPr/>
          <p:nvPr/>
        </p:nvSpPr>
        <p:spPr bwMode="auto">
          <a:xfrm>
            <a:off x="6966223"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WAN</a:t>
            </a:r>
          </a:p>
          <a:p>
            <a:pPr algn="ctr" defTabSz="932290"/>
            <a:r>
              <a:rPr lang="en-US" sz="1400" b="1" dirty="0" smtClean="0">
                <a:gradFill>
                  <a:gsLst>
                    <a:gs pos="0">
                      <a:srgbClr val="FFFFFF"/>
                    </a:gs>
                    <a:gs pos="100000">
                      <a:srgbClr val="FFFFFF"/>
                    </a:gs>
                  </a:gsLst>
                  <a:lin ang="5400000" scaled="0"/>
                </a:gradFill>
              </a:rPr>
              <a:t>Optimizer</a:t>
            </a:r>
            <a:endParaRPr lang="en-US" sz="1400" b="1" dirty="0">
              <a:gradFill>
                <a:gsLst>
                  <a:gs pos="0">
                    <a:srgbClr val="FFFFFF"/>
                  </a:gs>
                  <a:gs pos="100000">
                    <a:srgbClr val="FFFFFF"/>
                  </a:gs>
                </a:gsLst>
                <a:lin ang="5400000" scaled="0"/>
              </a:gradFill>
            </a:endParaRPr>
          </a:p>
        </p:txBody>
      </p:sp>
      <p:grpSp>
        <p:nvGrpSpPr>
          <p:cNvPr id="13" name="Group 12"/>
          <p:cNvGrpSpPr/>
          <p:nvPr/>
        </p:nvGrpSpPr>
        <p:grpSpPr>
          <a:xfrm>
            <a:off x="2022061" y="4384281"/>
            <a:ext cx="8133313" cy="798653"/>
            <a:chOff x="2022061" y="4384281"/>
            <a:chExt cx="8133313" cy="798653"/>
          </a:xfrm>
          <a:solidFill>
            <a:schemeClr val="bg1"/>
          </a:solidFill>
        </p:grpSpPr>
        <p:grpSp>
          <p:nvGrpSpPr>
            <p:cNvPr id="84" name="Group 83"/>
            <p:cNvGrpSpPr/>
            <p:nvPr/>
          </p:nvGrpSpPr>
          <p:grpSpPr>
            <a:xfrm>
              <a:off x="2022061" y="4384281"/>
              <a:ext cx="4473461" cy="798653"/>
              <a:chOff x="2088397" y="4415376"/>
              <a:chExt cx="4473461" cy="798653"/>
            </a:xfrm>
            <a:grpFill/>
          </p:grpSpPr>
          <p:grpSp>
            <p:nvGrpSpPr>
              <p:cNvPr id="74" name="Group 73"/>
              <p:cNvGrpSpPr/>
              <p:nvPr/>
            </p:nvGrpSpPr>
            <p:grpSpPr>
              <a:xfrm>
                <a:off x="2088397" y="4511821"/>
                <a:ext cx="4038601" cy="702208"/>
                <a:chOff x="2088397" y="4511821"/>
                <a:chExt cx="4038601" cy="702208"/>
              </a:xfrm>
              <a:grpFill/>
            </p:grpSpPr>
            <p:cxnSp>
              <p:nvCxnSpPr>
                <p:cNvPr id="9" name="Straight Connector 8"/>
                <p:cNvCxnSpPr/>
                <p:nvPr/>
              </p:nvCxnSpPr>
              <p:spPr>
                <a:xfrm flipV="1">
                  <a:off x="2088397" y="4511821"/>
                  <a:ext cx="3513507" cy="691393"/>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83797" y="4634630"/>
                  <a:ext cx="2311975" cy="568584"/>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84507" y="4759152"/>
                  <a:ext cx="977453" cy="454877"/>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6126997" y="4895666"/>
                  <a:ext cx="1" cy="307548"/>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5761960" y="4415376"/>
                <a:ext cx="799898" cy="615553"/>
              </a:xfrm>
              <a:prstGeom prst="rect">
                <a:avLst/>
              </a:prstGeom>
              <a:solidFill>
                <a:schemeClr val="tx1"/>
              </a:solidFill>
              <a:ln>
                <a:solidFill>
                  <a:schemeClr val="bg1"/>
                </a:solidFill>
              </a:ln>
            </p:spPr>
            <p:txBody>
              <a:bodyPr wrap="none" lIns="0" tIns="0" rIns="0" bIns="0" rtlCol="0" anchor="ctr">
                <a:noAutofit/>
              </a:bodyPr>
              <a:lstStyle/>
              <a:p>
                <a:pPr algn="ctr"/>
                <a:r>
                  <a:rPr lang="en-US" sz="1200" b="1" dirty="0" smtClean="0">
                    <a:solidFill>
                      <a:schemeClr val="bg1"/>
                    </a:solidFill>
                  </a:rPr>
                  <a:t>South</a:t>
                </a:r>
              </a:p>
              <a:p>
                <a:pPr algn="ctr"/>
                <a:r>
                  <a:rPr lang="en-US" sz="1200" b="1" dirty="0" smtClean="0">
                    <a:solidFill>
                      <a:schemeClr val="bg1"/>
                    </a:solidFill>
                  </a:rPr>
                  <a:t>Bound</a:t>
                </a:r>
              </a:p>
              <a:p>
                <a:pPr algn="ctr"/>
                <a:r>
                  <a:rPr lang="en-US" sz="1200" b="1" dirty="0" smtClean="0">
                    <a:solidFill>
                      <a:schemeClr val="bg1"/>
                    </a:solidFill>
                  </a:rPr>
                  <a:t>API</a:t>
                </a:r>
                <a:endParaRPr lang="en-US" sz="1200" b="1" dirty="0">
                  <a:solidFill>
                    <a:schemeClr val="bg1"/>
                  </a:solidFill>
                </a:endParaRPr>
              </a:p>
            </p:txBody>
          </p:sp>
        </p:grpSp>
        <p:grpSp>
          <p:nvGrpSpPr>
            <p:cNvPr id="80" name="Group 79"/>
            <p:cNvGrpSpPr/>
            <p:nvPr/>
          </p:nvGrpSpPr>
          <p:grpSpPr>
            <a:xfrm flipH="1">
              <a:off x="6481811" y="4473246"/>
              <a:ext cx="3673563" cy="702208"/>
              <a:chOff x="2088397" y="4511821"/>
              <a:chExt cx="3673563" cy="702208"/>
            </a:xfrm>
            <a:grpFill/>
          </p:grpSpPr>
          <p:cxnSp>
            <p:nvCxnSpPr>
              <p:cNvPr id="82" name="Straight Connector 81"/>
              <p:cNvCxnSpPr/>
              <p:nvPr/>
            </p:nvCxnSpPr>
            <p:spPr>
              <a:xfrm flipV="1">
                <a:off x="2088397" y="4511821"/>
                <a:ext cx="3513507" cy="691393"/>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83797" y="4634630"/>
                <a:ext cx="2311975" cy="568584"/>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784507" y="4759152"/>
                <a:ext cx="977453" cy="454877"/>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32" name="Rectangle 31"/>
          <p:cNvSpPr/>
          <p:nvPr/>
        </p:nvSpPr>
        <p:spPr bwMode="auto">
          <a:xfrm>
            <a:off x="8304867"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Router</a:t>
            </a:r>
            <a:endParaRPr lang="en-US" sz="1400" b="1" dirty="0">
              <a:gradFill>
                <a:gsLst>
                  <a:gs pos="0">
                    <a:srgbClr val="FFFFFF"/>
                  </a:gs>
                  <a:gs pos="100000">
                    <a:srgbClr val="FFFFFF"/>
                  </a:gs>
                </a:gsLst>
                <a:lin ang="5400000" scaled="0"/>
              </a:gradFill>
            </a:endParaRPr>
          </a:p>
        </p:txBody>
      </p:sp>
      <p:sp>
        <p:nvSpPr>
          <p:cNvPr id="35" name="Rectangle 34"/>
          <p:cNvSpPr/>
          <p:nvPr/>
        </p:nvSpPr>
        <p:spPr bwMode="auto">
          <a:xfrm>
            <a:off x="1611647"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Switch</a:t>
            </a:r>
            <a:endParaRPr lang="en-US" sz="1400" b="1" dirty="0">
              <a:gradFill>
                <a:gsLst>
                  <a:gs pos="0">
                    <a:srgbClr val="FFFFFF"/>
                  </a:gs>
                  <a:gs pos="100000">
                    <a:srgbClr val="FFFFFF"/>
                  </a:gs>
                </a:gsLst>
                <a:lin ang="5400000" scaled="0"/>
              </a:gradFill>
            </a:endParaRPr>
          </a:p>
        </p:txBody>
      </p:sp>
      <p:sp>
        <p:nvSpPr>
          <p:cNvPr id="37" name="Rectangle 36"/>
          <p:cNvSpPr/>
          <p:nvPr/>
        </p:nvSpPr>
        <p:spPr bwMode="auto">
          <a:xfrm>
            <a:off x="2950291"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IDS/IPS</a:t>
            </a:r>
          </a:p>
        </p:txBody>
      </p:sp>
      <p:sp>
        <p:nvSpPr>
          <p:cNvPr id="45" name="Rectangle 44"/>
          <p:cNvSpPr/>
          <p:nvPr/>
        </p:nvSpPr>
        <p:spPr bwMode="auto">
          <a:xfrm>
            <a:off x="4288935"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Firewall</a:t>
            </a:r>
            <a:endParaRPr lang="en-US" sz="1400" b="1" dirty="0">
              <a:gradFill>
                <a:gsLst>
                  <a:gs pos="0">
                    <a:srgbClr val="FFFFFF"/>
                  </a:gs>
                  <a:gs pos="100000">
                    <a:srgbClr val="FFFFFF"/>
                  </a:gs>
                </a:gsLst>
                <a:lin ang="5400000" scaled="0"/>
              </a:gradFill>
            </a:endParaRPr>
          </a:p>
        </p:txBody>
      </p:sp>
      <p:sp>
        <p:nvSpPr>
          <p:cNvPr id="48" name="Rectangle 47"/>
          <p:cNvSpPr/>
          <p:nvPr/>
        </p:nvSpPr>
        <p:spPr bwMode="auto">
          <a:xfrm>
            <a:off x="9643508"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WLAN</a:t>
            </a:r>
          </a:p>
          <a:p>
            <a:pPr algn="ctr" defTabSz="932290"/>
            <a:r>
              <a:rPr lang="en-US" sz="1400" b="1" dirty="0" smtClean="0">
                <a:gradFill>
                  <a:gsLst>
                    <a:gs pos="0">
                      <a:srgbClr val="FFFFFF"/>
                    </a:gs>
                    <a:gs pos="100000">
                      <a:srgbClr val="FFFFFF"/>
                    </a:gs>
                  </a:gsLst>
                  <a:lin ang="5400000" scaled="0"/>
                </a:gradFill>
              </a:rPr>
              <a:t>AP</a:t>
            </a:r>
            <a:endParaRPr lang="en-US" sz="1400" b="1"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a:stretch>
            <a:fillRect/>
          </a:stretch>
        </p:blipFill>
        <p:spPr>
          <a:xfrm>
            <a:off x="5280173" y="1279807"/>
            <a:ext cx="777395" cy="986158"/>
          </a:xfrm>
          <a:prstGeom prst="rect">
            <a:avLst/>
          </a:prstGeom>
        </p:spPr>
      </p:pic>
      <p:pic>
        <p:nvPicPr>
          <p:cNvPr id="70" name="Picture 69"/>
          <p:cNvPicPr>
            <a:picLocks noChangeAspect="1"/>
          </p:cNvPicPr>
          <p:nvPr/>
        </p:nvPicPr>
        <p:blipFill>
          <a:blip r:embed="rId3"/>
          <a:stretch>
            <a:fillRect/>
          </a:stretch>
        </p:blipFill>
        <p:spPr>
          <a:xfrm>
            <a:off x="6189277" y="1299758"/>
            <a:ext cx="777395" cy="986158"/>
          </a:xfrm>
          <a:prstGeom prst="rect">
            <a:avLst/>
          </a:prstGeom>
        </p:spPr>
      </p:pic>
      <p:pic>
        <p:nvPicPr>
          <p:cNvPr id="3" name="Picture 2"/>
          <p:cNvPicPr>
            <a:picLocks noChangeAspect="1"/>
          </p:cNvPicPr>
          <p:nvPr/>
        </p:nvPicPr>
        <p:blipFill>
          <a:blip r:embed="rId4"/>
          <a:stretch>
            <a:fillRect/>
          </a:stretch>
        </p:blipFill>
        <p:spPr>
          <a:xfrm>
            <a:off x="11072727" y="5279750"/>
            <a:ext cx="1376595" cy="925680"/>
          </a:xfrm>
          <a:prstGeom prst="rect">
            <a:avLst/>
          </a:prstGeom>
        </p:spPr>
      </p:pic>
      <p:pic>
        <p:nvPicPr>
          <p:cNvPr id="6" name="Picture 5"/>
          <p:cNvPicPr>
            <a:picLocks noChangeAspect="1"/>
          </p:cNvPicPr>
          <p:nvPr/>
        </p:nvPicPr>
        <p:blipFill>
          <a:blip r:embed="rId5"/>
          <a:stretch>
            <a:fillRect/>
          </a:stretch>
        </p:blipFill>
        <p:spPr>
          <a:xfrm>
            <a:off x="290216" y="5278640"/>
            <a:ext cx="910778" cy="765600"/>
          </a:xfrm>
          <a:prstGeom prst="rect">
            <a:avLst/>
          </a:prstGeom>
        </p:spPr>
      </p:pic>
      <p:cxnSp>
        <p:nvCxnSpPr>
          <p:cNvPr id="64" name="Straight Connector 63"/>
          <p:cNvCxnSpPr/>
          <p:nvPr/>
        </p:nvCxnSpPr>
        <p:spPr>
          <a:xfrm flipH="1" flipV="1">
            <a:off x="1162397" y="5708001"/>
            <a:ext cx="9912338" cy="75236"/>
          </a:xfrm>
          <a:prstGeom prst="line">
            <a:avLst/>
          </a:prstGeom>
          <a:ln w="50800">
            <a:solidFill>
              <a:srgbClr val="CC66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50837" y="1289235"/>
            <a:ext cx="1247682" cy="558096"/>
            <a:chOff x="669915" y="1922390"/>
            <a:chExt cx="1247682" cy="558096"/>
          </a:xfrm>
        </p:grpSpPr>
        <p:cxnSp>
          <p:nvCxnSpPr>
            <p:cNvPr id="47" name="Straight Connector 46"/>
            <p:cNvCxnSpPr/>
            <p:nvPr/>
          </p:nvCxnSpPr>
          <p:spPr>
            <a:xfrm flipH="1">
              <a:off x="669915" y="2043950"/>
              <a:ext cx="274320" cy="0"/>
            </a:xfrm>
            <a:prstGeom prst="line">
              <a:avLst/>
            </a:prstGeom>
            <a:ln w="57150">
              <a:solidFill>
                <a:srgbClr val="00B05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84035" y="1922390"/>
              <a:ext cx="833562" cy="246221"/>
            </a:xfrm>
            <a:prstGeom prst="rect">
              <a:avLst/>
            </a:prstGeom>
            <a:noFill/>
          </p:spPr>
          <p:txBody>
            <a:bodyPr wrap="none" lIns="0" tIns="0" rIns="0" bIns="0" rtlCol="0">
              <a:spAutoFit/>
            </a:bodyPr>
            <a:lstStyle/>
            <a:p>
              <a:r>
                <a:rPr lang="en-US" sz="1600" dirty="0"/>
                <a:t>Signaling</a:t>
              </a:r>
            </a:p>
          </p:txBody>
        </p:sp>
        <p:cxnSp>
          <p:nvCxnSpPr>
            <p:cNvPr id="52" name="Straight Connector 51"/>
            <p:cNvCxnSpPr/>
            <p:nvPr/>
          </p:nvCxnSpPr>
          <p:spPr>
            <a:xfrm flipH="1">
              <a:off x="669915" y="2326598"/>
              <a:ext cx="274320" cy="0"/>
            </a:xfrm>
            <a:prstGeom prst="line">
              <a:avLst/>
            </a:prstGeom>
            <a:ln w="57150">
              <a:solidFill>
                <a:srgbClr val="CC66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84035" y="2234265"/>
              <a:ext cx="565861" cy="246221"/>
            </a:xfrm>
            <a:prstGeom prst="rect">
              <a:avLst/>
            </a:prstGeom>
            <a:noFill/>
          </p:spPr>
          <p:txBody>
            <a:bodyPr wrap="none" lIns="0" tIns="0" rIns="0" bIns="0" rtlCol="0">
              <a:spAutoFit/>
            </a:bodyPr>
            <a:lstStyle/>
            <a:p>
              <a:r>
                <a:rPr lang="en-US" sz="1600" dirty="0" smtClean="0"/>
                <a:t>Media</a:t>
              </a:r>
              <a:endParaRPr lang="en-US" sz="1600" dirty="0"/>
            </a:p>
          </p:txBody>
        </p:sp>
      </p:grpSp>
    </p:spTree>
    <p:extLst>
      <p:ext uri="{BB962C8B-B14F-4D97-AF65-F5344CB8AC3E}">
        <p14:creationId xmlns:p14="http://schemas.microsoft.com/office/powerpoint/2010/main" val="3634263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749890" y="4309288"/>
            <a:ext cx="10773943" cy="2429617"/>
          </a:xfrm>
          <a:prstGeom prst="cloud">
            <a:avLst/>
          </a:prstGeom>
          <a:solidFill>
            <a:schemeClr val="tx1"/>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lIns="93256" tIns="46628" rIns="93256" bIns="46628" anchor="ctr"/>
          <a:lstStyle/>
          <a:p>
            <a:pPr algn="ctr"/>
            <a:endParaRPr lang="en-US" sz="1836" dirty="0">
              <a:solidFill>
                <a:schemeClr val="tx1"/>
              </a:solidFill>
            </a:endParaRPr>
          </a:p>
        </p:txBody>
      </p:sp>
      <p:grpSp>
        <p:nvGrpSpPr>
          <p:cNvPr id="12" name="Group 11"/>
          <p:cNvGrpSpPr/>
          <p:nvPr/>
        </p:nvGrpSpPr>
        <p:grpSpPr>
          <a:xfrm>
            <a:off x="5304257" y="135650"/>
            <a:ext cx="5614743" cy="3795204"/>
            <a:chOff x="5304257" y="135650"/>
            <a:chExt cx="5614743" cy="3795204"/>
          </a:xfrm>
        </p:grpSpPr>
        <p:sp>
          <p:nvSpPr>
            <p:cNvPr id="69" name="Up Arrow 68"/>
            <p:cNvSpPr/>
            <p:nvPr/>
          </p:nvSpPr>
          <p:spPr bwMode="auto">
            <a:xfrm rot="10800000">
              <a:off x="5744447" y="2538728"/>
              <a:ext cx="745077" cy="1185533"/>
            </a:xfrm>
            <a:prstGeom prst="upArrow">
              <a:avLst/>
            </a:prstGeom>
            <a:solidFill>
              <a:schemeClr val="accent3">
                <a:lumMod val="60000"/>
                <a:lumOff val="4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rgbClr val="FFFFFF"/>
                    </a:gs>
                    <a:gs pos="100000">
                      <a:srgbClr val="FFFFFF"/>
                    </a:gs>
                  </a:gsLst>
                  <a:lin ang="5400000" scaled="0"/>
                </a:gradFill>
              </a:endParaRPr>
            </a:p>
          </p:txBody>
        </p:sp>
        <p:sp>
          <p:nvSpPr>
            <p:cNvPr id="5" name="TextBox 4"/>
            <p:cNvSpPr txBox="1"/>
            <p:nvPr/>
          </p:nvSpPr>
          <p:spPr>
            <a:xfrm>
              <a:off x="5304257" y="2534851"/>
              <a:ext cx="601126" cy="960263"/>
            </a:xfrm>
            <a:prstGeom prst="rect">
              <a:avLst/>
            </a:prstGeom>
            <a:noFill/>
          </p:spPr>
          <p:txBody>
            <a:bodyPr wrap="none" lIns="0" tIns="0" rIns="0" bIns="0" rtlCol="0">
              <a:spAutoFit/>
            </a:bodyPr>
            <a:lstStyle/>
            <a:p>
              <a:pPr algn="ctr"/>
              <a:endParaRPr lang="en-US" sz="1020" b="1" dirty="0"/>
            </a:p>
            <a:p>
              <a:pPr algn="ctr"/>
              <a:r>
                <a:rPr lang="en-US" sz="1400" b="1" dirty="0"/>
                <a:t>Lync</a:t>
              </a:r>
            </a:p>
            <a:p>
              <a:pPr algn="ctr"/>
              <a:r>
                <a:rPr lang="en-US" sz="1400" b="1" dirty="0"/>
                <a:t>Dialog </a:t>
              </a:r>
              <a:endParaRPr lang="en-US" sz="1400" b="1" dirty="0" smtClean="0"/>
            </a:p>
            <a:p>
              <a:pPr algn="ctr"/>
              <a:r>
                <a:rPr lang="en-US" sz="1400" b="1" dirty="0" smtClean="0"/>
                <a:t>Event</a:t>
              </a:r>
              <a:endParaRPr lang="en-US" sz="1400" b="1" dirty="0"/>
            </a:p>
            <a:p>
              <a:pPr algn="ctr"/>
              <a:endParaRPr lang="en-US" sz="1020" b="1" dirty="0"/>
            </a:p>
          </p:txBody>
        </p:sp>
        <p:sp>
          <p:nvSpPr>
            <p:cNvPr id="75" name="TextBox 74"/>
            <p:cNvSpPr txBox="1"/>
            <p:nvPr/>
          </p:nvSpPr>
          <p:spPr>
            <a:xfrm>
              <a:off x="6449369" y="2970591"/>
              <a:ext cx="758798" cy="960263"/>
            </a:xfrm>
            <a:prstGeom prst="rect">
              <a:avLst/>
            </a:prstGeom>
            <a:noFill/>
          </p:spPr>
          <p:txBody>
            <a:bodyPr wrap="none" lIns="0" tIns="0" rIns="0" bIns="0" rtlCol="0">
              <a:spAutoFit/>
            </a:bodyPr>
            <a:lstStyle/>
            <a:p>
              <a:pPr algn="ctr"/>
              <a:endParaRPr lang="en-US" sz="1020" b="1" dirty="0"/>
            </a:p>
            <a:p>
              <a:pPr algn="ctr"/>
              <a:r>
                <a:rPr lang="en-US" sz="1400" b="1" dirty="0" smtClean="0"/>
                <a:t>UC </a:t>
              </a:r>
            </a:p>
            <a:p>
              <a:pPr algn="ctr"/>
              <a:r>
                <a:rPr lang="en-US" sz="1400" b="1" dirty="0" smtClean="0"/>
                <a:t>SDN </a:t>
              </a:r>
            </a:p>
            <a:p>
              <a:pPr algn="ctr"/>
              <a:r>
                <a:rPr lang="en-US" sz="1400" b="1" dirty="0" smtClean="0"/>
                <a:t>Interface</a:t>
              </a:r>
              <a:endParaRPr lang="en-US" sz="1400" b="1" dirty="0"/>
            </a:p>
            <a:p>
              <a:pPr algn="ctr"/>
              <a:endParaRPr lang="en-US" sz="1020" b="1" dirty="0"/>
            </a:p>
          </p:txBody>
        </p:sp>
        <p:sp>
          <p:nvSpPr>
            <p:cNvPr id="11" name="Isosceles Triangle 10"/>
            <p:cNvSpPr/>
            <p:nvPr/>
          </p:nvSpPr>
          <p:spPr bwMode="auto">
            <a:xfrm rot="16200000">
              <a:off x="7161402" y="1876378"/>
              <a:ext cx="391240" cy="2413671"/>
            </a:xfrm>
            <a:prstGeom prst="triangle">
              <a:avLst>
                <a:gd name="adj" fmla="val 51764"/>
              </a:avLst>
            </a:prstGeom>
            <a:solidFill>
              <a:schemeClr val="accent3">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0" name="Rectangle 59"/>
            <p:cNvSpPr/>
            <p:nvPr/>
          </p:nvSpPr>
          <p:spPr bwMode="auto">
            <a:xfrm>
              <a:off x="8549811" y="135650"/>
              <a:ext cx="2369189" cy="3586898"/>
            </a:xfrm>
            <a:prstGeom prst="rect">
              <a:avLst/>
            </a:prstGeom>
            <a:solidFill>
              <a:schemeClr val="accent3">
                <a:lumMod val="60000"/>
                <a:lumOff val="4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82880" tIns="146304" rIns="182880" bIns="146304" numCol="1" rtlCol="0" anchor="t" anchorCtr="0" compatLnSpc="1">
              <a:prstTxWarp prst="textNoShape">
                <a:avLst/>
              </a:prstTxWarp>
            </a:bodyPr>
            <a:lstStyle/>
            <a:p>
              <a:r>
                <a:rPr lang="en-US" b="1" dirty="0">
                  <a:gradFill>
                    <a:gsLst>
                      <a:gs pos="0">
                        <a:srgbClr val="FFFFFF"/>
                      </a:gs>
                      <a:gs pos="100000">
                        <a:srgbClr val="FFFFFF"/>
                      </a:gs>
                    </a:gsLst>
                    <a:lin ang="5400000" scaled="1"/>
                  </a:gradFill>
                </a:rPr>
                <a:t>Events:</a:t>
              </a:r>
            </a:p>
            <a:p>
              <a:pPr marL="168275" indent="-168275">
                <a:buFont typeface="Arial" pitchFamily="34" charset="0"/>
                <a:buChar char="•"/>
              </a:pPr>
              <a:r>
                <a:rPr lang="en-US" b="1" dirty="0">
                  <a:gradFill>
                    <a:gsLst>
                      <a:gs pos="0">
                        <a:srgbClr val="FFFFFF"/>
                      </a:gs>
                      <a:gs pos="100000">
                        <a:srgbClr val="FFFFFF"/>
                      </a:gs>
                    </a:gsLst>
                    <a:lin ang="5400000" scaled="1"/>
                  </a:gradFill>
                </a:rPr>
                <a:t>Quality Update event for Voice, Video or Data</a:t>
              </a:r>
            </a:p>
            <a:p>
              <a:endParaRPr lang="en-US" b="1" dirty="0" smtClean="0">
                <a:gradFill>
                  <a:gsLst>
                    <a:gs pos="0">
                      <a:srgbClr val="FFFFFF"/>
                    </a:gs>
                    <a:gs pos="100000">
                      <a:srgbClr val="FFFFFF"/>
                    </a:gs>
                  </a:gsLst>
                  <a:lin ang="5400000" scaled="1"/>
                </a:gradFill>
              </a:endParaRPr>
            </a:p>
            <a:p>
              <a:r>
                <a:rPr lang="en-US" b="1" dirty="0" smtClean="0">
                  <a:gradFill>
                    <a:gsLst>
                      <a:gs pos="0">
                        <a:srgbClr val="FFFFFF"/>
                      </a:gs>
                      <a:gs pos="100000">
                        <a:srgbClr val="FFFFFF"/>
                      </a:gs>
                    </a:gsLst>
                    <a:lin ang="5400000" scaled="1"/>
                  </a:gradFill>
                </a:rPr>
                <a:t>Attributes</a:t>
              </a:r>
              <a:r>
                <a:rPr lang="en-US" b="1" dirty="0">
                  <a:gradFill>
                    <a:gsLst>
                      <a:gs pos="0">
                        <a:srgbClr val="FFFFFF"/>
                      </a:gs>
                      <a:gs pos="100000">
                        <a:srgbClr val="FFFFFF"/>
                      </a:gs>
                    </a:gsLst>
                    <a:lin ang="5400000" scaled="1"/>
                  </a:gradFill>
                </a:rPr>
                <a:t>:</a:t>
              </a:r>
            </a:p>
            <a:p>
              <a:pPr marL="168275" indent="-168275">
                <a:buFont typeface="Arial" pitchFamily="34" charset="0"/>
                <a:buChar char="•"/>
              </a:pPr>
              <a:r>
                <a:rPr lang="en-US" sz="1600" dirty="0">
                  <a:gradFill>
                    <a:gsLst>
                      <a:gs pos="0">
                        <a:srgbClr val="FFFFFF"/>
                      </a:gs>
                      <a:gs pos="100000">
                        <a:srgbClr val="FFFFFF"/>
                      </a:gs>
                    </a:gsLst>
                    <a:lin ang="5400000" scaled="1"/>
                  </a:gradFill>
                </a:rPr>
                <a:t>5 Tuple Value</a:t>
              </a:r>
            </a:p>
            <a:p>
              <a:pPr marL="168275" indent="-168275">
                <a:buFont typeface="Arial" pitchFamily="34" charset="0"/>
                <a:buChar char="•"/>
              </a:pPr>
              <a:r>
                <a:rPr lang="en-US" sz="1600" dirty="0">
                  <a:gradFill>
                    <a:gsLst>
                      <a:gs pos="0">
                        <a:srgbClr val="FFFFFF"/>
                      </a:gs>
                      <a:gs pos="100000">
                        <a:srgbClr val="FFFFFF"/>
                      </a:gs>
                    </a:gsLst>
                    <a:lin ang="5400000" scaled="1"/>
                  </a:gradFill>
                </a:rPr>
                <a:t>NMOS Value</a:t>
              </a:r>
            </a:p>
            <a:p>
              <a:pPr marL="168275" indent="-168275">
                <a:buFont typeface="Arial" pitchFamily="34" charset="0"/>
                <a:buChar char="•"/>
              </a:pPr>
              <a:r>
                <a:rPr lang="en-US" sz="1600" dirty="0">
                  <a:gradFill>
                    <a:gsLst>
                      <a:gs pos="0">
                        <a:srgbClr val="FFFFFF"/>
                      </a:gs>
                      <a:gs pos="100000">
                        <a:srgbClr val="FFFFFF"/>
                      </a:gs>
                    </a:gsLst>
                    <a:lin ang="5400000" scaled="1"/>
                  </a:gradFill>
                </a:rPr>
                <a:t>Delay Value</a:t>
              </a:r>
            </a:p>
            <a:p>
              <a:pPr marL="168275" indent="-168275">
                <a:buFont typeface="Arial" pitchFamily="34" charset="0"/>
                <a:buChar char="•"/>
              </a:pPr>
              <a:r>
                <a:rPr lang="en-US" sz="1600" dirty="0">
                  <a:gradFill>
                    <a:gsLst>
                      <a:gs pos="0">
                        <a:srgbClr val="FFFFFF"/>
                      </a:gs>
                      <a:gs pos="100000">
                        <a:srgbClr val="FFFFFF"/>
                      </a:gs>
                    </a:gsLst>
                    <a:lin ang="5400000" scaled="1"/>
                  </a:gradFill>
                </a:rPr>
                <a:t>Jitter Value</a:t>
              </a:r>
            </a:p>
            <a:p>
              <a:pPr marL="168275" indent="-168275">
                <a:buFont typeface="Arial" pitchFamily="34" charset="0"/>
                <a:buChar char="•"/>
              </a:pPr>
              <a:r>
                <a:rPr lang="en-US" sz="1600" dirty="0">
                  <a:gradFill>
                    <a:gsLst>
                      <a:gs pos="0">
                        <a:srgbClr val="FFFFFF"/>
                      </a:gs>
                      <a:gs pos="100000">
                        <a:srgbClr val="FFFFFF"/>
                      </a:gs>
                    </a:gsLst>
                    <a:lin ang="5400000" scaled="1"/>
                  </a:gradFill>
                </a:rPr>
                <a:t>Packet Loss Value</a:t>
              </a:r>
            </a:p>
            <a:p>
              <a:pPr marL="168275" indent="-168275">
                <a:buFont typeface="Arial" pitchFamily="34" charset="0"/>
                <a:buChar char="•"/>
              </a:pPr>
              <a:r>
                <a:rPr lang="en-US" sz="1600" dirty="0">
                  <a:gradFill>
                    <a:gsLst>
                      <a:gs pos="0">
                        <a:srgbClr val="FFFFFF"/>
                      </a:gs>
                      <a:gs pos="100000">
                        <a:srgbClr val="FFFFFF"/>
                      </a:gs>
                    </a:gsLst>
                    <a:lin ang="5400000" scaled="1"/>
                  </a:gradFill>
                </a:rPr>
                <a:t>Healer Ratio Value</a:t>
              </a:r>
              <a:endParaRPr lang="en-US" sz="1600" b="1" dirty="0">
                <a:gradFill>
                  <a:gsLst>
                    <a:gs pos="0">
                      <a:srgbClr val="FFFFFF"/>
                    </a:gs>
                    <a:gs pos="100000">
                      <a:srgbClr val="FFFFFF"/>
                    </a:gs>
                  </a:gsLst>
                  <a:lin ang="5400000" scaled="1"/>
                </a:gradFill>
              </a:endParaRPr>
            </a:p>
          </p:txBody>
        </p:sp>
      </p:grpSp>
      <p:sp>
        <p:nvSpPr>
          <p:cNvPr id="8" name="Oval 7"/>
          <p:cNvSpPr/>
          <p:nvPr/>
        </p:nvSpPr>
        <p:spPr bwMode="auto">
          <a:xfrm>
            <a:off x="4464052" y="1074897"/>
            <a:ext cx="3315059" cy="1506028"/>
          </a:xfrm>
          <a:prstGeom prst="ellipse">
            <a:avLst/>
          </a:prstGeom>
          <a:solidFill>
            <a:srgbClr val="F2F2F2"/>
          </a:solidFill>
          <a:ln>
            <a:solidFill>
              <a:srgbClr val="81818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rgbClr val="FFFFFF"/>
                  </a:gs>
                  <a:gs pos="100000">
                    <a:srgbClr val="FFFFFF"/>
                  </a:gs>
                </a:gsLst>
                <a:lin ang="5400000" scaled="0"/>
              </a:gradFill>
            </a:endParaRPr>
          </a:p>
        </p:txBody>
      </p:sp>
      <p:sp>
        <p:nvSpPr>
          <p:cNvPr id="28" name="Title 1"/>
          <p:cNvSpPr>
            <a:spLocks noGrp="1"/>
          </p:cNvSpPr>
          <p:nvPr>
            <p:ph type="title"/>
          </p:nvPr>
        </p:nvSpPr>
        <p:spPr>
          <a:xfrm>
            <a:off x="274639" y="295274"/>
            <a:ext cx="4232169" cy="917575"/>
          </a:xfrm>
        </p:spPr>
        <p:txBody>
          <a:bodyPr/>
          <a:lstStyle/>
          <a:p>
            <a:r>
              <a:rPr lang="en-US" dirty="0" smtClean="0"/>
              <a:t>Quality Event</a:t>
            </a:r>
            <a:endParaRPr lang="en-US" dirty="0"/>
          </a:p>
        </p:txBody>
      </p:sp>
      <p:cxnSp>
        <p:nvCxnSpPr>
          <p:cNvPr id="66" name="Straight Connector 65"/>
          <p:cNvCxnSpPr/>
          <p:nvPr/>
        </p:nvCxnSpPr>
        <p:spPr>
          <a:xfrm flipV="1">
            <a:off x="1139128" y="2571286"/>
            <a:ext cx="4121167" cy="2663410"/>
          </a:xfrm>
          <a:prstGeom prst="line">
            <a:avLst/>
          </a:prstGeom>
          <a:ln w="50800">
            <a:solidFill>
              <a:srgbClr val="00B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92524" y="2571285"/>
            <a:ext cx="4276926" cy="2654033"/>
          </a:xfrm>
          <a:prstGeom prst="line">
            <a:avLst/>
          </a:prstGeom>
          <a:ln w="50800">
            <a:solidFill>
              <a:srgbClr val="00B05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87100" y="5989920"/>
            <a:ext cx="2699521" cy="376706"/>
          </a:xfrm>
          <a:prstGeom prst="rect">
            <a:avLst/>
          </a:prstGeom>
          <a:noFill/>
        </p:spPr>
        <p:txBody>
          <a:bodyPr wrap="none" lIns="0" tIns="0" rIns="0" bIns="0" rtlCol="0">
            <a:spAutoFit/>
          </a:bodyPr>
          <a:lstStyle/>
          <a:p>
            <a:pPr algn="ctr"/>
            <a:r>
              <a:rPr lang="en-US" sz="2448" b="1" dirty="0" smtClean="0">
                <a:solidFill>
                  <a:srgbClr val="0072C6"/>
                </a:solidFill>
              </a:rPr>
              <a:t>Network Elements</a:t>
            </a:r>
            <a:endParaRPr lang="en-US" sz="2448" b="1" dirty="0">
              <a:solidFill>
                <a:srgbClr val="0072C6"/>
              </a:solidFill>
            </a:endParaRPr>
          </a:p>
        </p:txBody>
      </p:sp>
      <p:grpSp>
        <p:nvGrpSpPr>
          <p:cNvPr id="36" name="Group 35"/>
          <p:cNvGrpSpPr/>
          <p:nvPr/>
        </p:nvGrpSpPr>
        <p:grpSpPr>
          <a:xfrm>
            <a:off x="350837" y="1289235"/>
            <a:ext cx="1247682" cy="558096"/>
            <a:chOff x="669915" y="1922390"/>
            <a:chExt cx="1247682" cy="558096"/>
          </a:xfrm>
        </p:grpSpPr>
        <p:cxnSp>
          <p:nvCxnSpPr>
            <p:cNvPr id="38" name="Straight Connector 37"/>
            <p:cNvCxnSpPr/>
            <p:nvPr/>
          </p:nvCxnSpPr>
          <p:spPr>
            <a:xfrm flipH="1">
              <a:off x="669915" y="2043950"/>
              <a:ext cx="274320" cy="0"/>
            </a:xfrm>
            <a:prstGeom prst="line">
              <a:avLst/>
            </a:prstGeom>
            <a:ln w="57150">
              <a:solidFill>
                <a:srgbClr val="00B05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84035" y="1922390"/>
              <a:ext cx="833562" cy="246221"/>
            </a:xfrm>
            <a:prstGeom prst="rect">
              <a:avLst/>
            </a:prstGeom>
            <a:noFill/>
          </p:spPr>
          <p:txBody>
            <a:bodyPr wrap="none" lIns="0" tIns="0" rIns="0" bIns="0" rtlCol="0">
              <a:spAutoFit/>
            </a:bodyPr>
            <a:lstStyle/>
            <a:p>
              <a:r>
                <a:rPr lang="en-US" sz="1600" dirty="0"/>
                <a:t>Signaling</a:t>
              </a:r>
            </a:p>
          </p:txBody>
        </p:sp>
        <p:cxnSp>
          <p:nvCxnSpPr>
            <p:cNvPr id="40" name="Straight Connector 39"/>
            <p:cNvCxnSpPr/>
            <p:nvPr/>
          </p:nvCxnSpPr>
          <p:spPr>
            <a:xfrm flipH="1">
              <a:off x="669915" y="2326598"/>
              <a:ext cx="274320" cy="0"/>
            </a:xfrm>
            <a:prstGeom prst="line">
              <a:avLst/>
            </a:prstGeom>
            <a:ln w="57150">
              <a:solidFill>
                <a:srgbClr val="CC66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84035" y="2234265"/>
              <a:ext cx="565861" cy="246221"/>
            </a:xfrm>
            <a:prstGeom prst="rect">
              <a:avLst/>
            </a:prstGeom>
            <a:noFill/>
          </p:spPr>
          <p:txBody>
            <a:bodyPr wrap="none" lIns="0" tIns="0" rIns="0" bIns="0" rtlCol="0">
              <a:spAutoFit/>
            </a:bodyPr>
            <a:lstStyle/>
            <a:p>
              <a:r>
                <a:rPr lang="en-US" sz="1600" dirty="0" smtClean="0"/>
                <a:t>Media</a:t>
              </a:r>
              <a:endParaRPr lang="en-US" sz="1600" dirty="0"/>
            </a:p>
          </p:txBody>
        </p:sp>
      </p:grpSp>
      <p:sp>
        <p:nvSpPr>
          <p:cNvPr id="4" name="Rectangle 3"/>
          <p:cNvSpPr/>
          <p:nvPr/>
        </p:nvSpPr>
        <p:spPr bwMode="auto">
          <a:xfrm>
            <a:off x="4506808" y="3808120"/>
            <a:ext cx="3220353" cy="1234762"/>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b="1" dirty="0">
                <a:solidFill>
                  <a:schemeClr val="bg1">
                    <a:lumMod val="50000"/>
                  </a:schemeClr>
                </a:solidFill>
              </a:rPr>
              <a:t>Network Controller</a:t>
            </a:r>
          </a:p>
        </p:txBody>
      </p:sp>
      <p:sp>
        <p:nvSpPr>
          <p:cNvPr id="42" name="Rectangle 41"/>
          <p:cNvSpPr/>
          <p:nvPr/>
        </p:nvSpPr>
        <p:spPr bwMode="auto">
          <a:xfrm>
            <a:off x="5627579"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Probe</a:t>
            </a:r>
            <a:endParaRPr lang="en-US" sz="1400" b="1" dirty="0">
              <a:gradFill>
                <a:gsLst>
                  <a:gs pos="0">
                    <a:srgbClr val="FFFFFF"/>
                  </a:gs>
                  <a:gs pos="100000">
                    <a:srgbClr val="FFFFFF"/>
                  </a:gs>
                </a:gsLst>
                <a:lin ang="5400000" scaled="0"/>
              </a:gradFill>
            </a:endParaRPr>
          </a:p>
        </p:txBody>
      </p:sp>
      <p:sp>
        <p:nvSpPr>
          <p:cNvPr id="43" name="Rectangle 42"/>
          <p:cNvSpPr/>
          <p:nvPr/>
        </p:nvSpPr>
        <p:spPr bwMode="auto">
          <a:xfrm>
            <a:off x="6966223"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WAN</a:t>
            </a:r>
          </a:p>
          <a:p>
            <a:pPr algn="ctr" defTabSz="932290"/>
            <a:r>
              <a:rPr lang="en-US" sz="1400" b="1" dirty="0" smtClean="0">
                <a:gradFill>
                  <a:gsLst>
                    <a:gs pos="0">
                      <a:srgbClr val="FFFFFF"/>
                    </a:gs>
                    <a:gs pos="100000">
                      <a:srgbClr val="FFFFFF"/>
                    </a:gs>
                  </a:gsLst>
                  <a:lin ang="5400000" scaled="0"/>
                </a:gradFill>
              </a:rPr>
              <a:t>Optimizer</a:t>
            </a:r>
            <a:endParaRPr lang="en-US" sz="1400" b="1" dirty="0">
              <a:gradFill>
                <a:gsLst>
                  <a:gs pos="0">
                    <a:srgbClr val="FFFFFF"/>
                  </a:gs>
                  <a:gs pos="100000">
                    <a:srgbClr val="FFFFFF"/>
                  </a:gs>
                </a:gsLst>
                <a:lin ang="5400000" scaled="0"/>
              </a:gradFill>
            </a:endParaRPr>
          </a:p>
        </p:txBody>
      </p:sp>
      <p:grpSp>
        <p:nvGrpSpPr>
          <p:cNvPr id="13" name="Group 12"/>
          <p:cNvGrpSpPr/>
          <p:nvPr/>
        </p:nvGrpSpPr>
        <p:grpSpPr>
          <a:xfrm>
            <a:off x="2022061" y="4384281"/>
            <a:ext cx="8133313" cy="798653"/>
            <a:chOff x="2022061" y="4384281"/>
            <a:chExt cx="8133313" cy="798653"/>
          </a:xfrm>
          <a:solidFill>
            <a:schemeClr val="bg1"/>
          </a:solidFill>
        </p:grpSpPr>
        <p:grpSp>
          <p:nvGrpSpPr>
            <p:cNvPr id="84" name="Group 83"/>
            <p:cNvGrpSpPr/>
            <p:nvPr/>
          </p:nvGrpSpPr>
          <p:grpSpPr>
            <a:xfrm>
              <a:off x="2022061" y="4384281"/>
              <a:ext cx="4473461" cy="798653"/>
              <a:chOff x="2088397" y="4415376"/>
              <a:chExt cx="4473461" cy="798653"/>
            </a:xfrm>
            <a:grpFill/>
          </p:grpSpPr>
          <p:grpSp>
            <p:nvGrpSpPr>
              <p:cNvPr id="74" name="Group 73"/>
              <p:cNvGrpSpPr/>
              <p:nvPr/>
            </p:nvGrpSpPr>
            <p:grpSpPr>
              <a:xfrm>
                <a:off x="2088397" y="4511821"/>
                <a:ext cx="4038601" cy="702208"/>
                <a:chOff x="2088397" y="4511821"/>
                <a:chExt cx="4038601" cy="702208"/>
              </a:xfrm>
              <a:grpFill/>
            </p:grpSpPr>
            <p:cxnSp>
              <p:nvCxnSpPr>
                <p:cNvPr id="9" name="Straight Connector 8"/>
                <p:cNvCxnSpPr/>
                <p:nvPr/>
              </p:nvCxnSpPr>
              <p:spPr>
                <a:xfrm flipV="1">
                  <a:off x="2088397" y="4511821"/>
                  <a:ext cx="3513507" cy="691393"/>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383797" y="4634630"/>
                  <a:ext cx="2311975" cy="568584"/>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84507" y="4759152"/>
                  <a:ext cx="977453" cy="454877"/>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6126997" y="4895666"/>
                  <a:ext cx="1" cy="307548"/>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5761960" y="4415376"/>
                <a:ext cx="799898" cy="615553"/>
              </a:xfrm>
              <a:prstGeom prst="rect">
                <a:avLst/>
              </a:prstGeom>
              <a:solidFill>
                <a:schemeClr val="tx1"/>
              </a:solidFill>
              <a:ln>
                <a:solidFill>
                  <a:schemeClr val="bg1"/>
                </a:solidFill>
              </a:ln>
            </p:spPr>
            <p:txBody>
              <a:bodyPr wrap="none" lIns="0" tIns="0" rIns="0" bIns="0" rtlCol="0" anchor="ctr">
                <a:noAutofit/>
              </a:bodyPr>
              <a:lstStyle/>
              <a:p>
                <a:pPr algn="ctr"/>
                <a:r>
                  <a:rPr lang="en-US" sz="1200" b="1" dirty="0" smtClean="0">
                    <a:solidFill>
                      <a:schemeClr val="bg1"/>
                    </a:solidFill>
                  </a:rPr>
                  <a:t>South</a:t>
                </a:r>
              </a:p>
              <a:p>
                <a:pPr algn="ctr"/>
                <a:r>
                  <a:rPr lang="en-US" sz="1200" b="1" dirty="0" smtClean="0">
                    <a:solidFill>
                      <a:schemeClr val="bg1"/>
                    </a:solidFill>
                  </a:rPr>
                  <a:t>Bound</a:t>
                </a:r>
              </a:p>
              <a:p>
                <a:pPr algn="ctr"/>
                <a:r>
                  <a:rPr lang="en-US" sz="1200" b="1" dirty="0" smtClean="0">
                    <a:solidFill>
                      <a:schemeClr val="bg1"/>
                    </a:solidFill>
                  </a:rPr>
                  <a:t>API</a:t>
                </a:r>
                <a:endParaRPr lang="en-US" sz="1200" b="1" dirty="0">
                  <a:solidFill>
                    <a:schemeClr val="bg1"/>
                  </a:solidFill>
                </a:endParaRPr>
              </a:p>
            </p:txBody>
          </p:sp>
        </p:grpSp>
        <p:grpSp>
          <p:nvGrpSpPr>
            <p:cNvPr id="80" name="Group 79"/>
            <p:cNvGrpSpPr/>
            <p:nvPr/>
          </p:nvGrpSpPr>
          <p:grpSpPr>
            <a:xfrm flipH="1">
              <a:off x="6481811" y="4473246"/>
              <a:ext cx="3673563" cy="702208"/>
              <a:chOff x="2088397" y="4511821"/>
              <a:chExt cx="3673563" cy="702208"/>
            </a:xfrm>
            <a:grpFill/>
          </p:grpSpPr>
          <p:cxnSp>
            <p:nvCxnSpPr>
              <p:cNvPr id="82" name="Straight Connector 81"/>
              <p:cNvCxnSpPr/>
              <p:nvPr/>
            </p:nvCxnSpPr>
            <p:spPr>
              <a:xfrm flipV="1">
                <a:off x="2088397" y="4511821"/>
                <a:ext cx="3513507" cy="691393"/>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383797" y="4634630"/>
                <a:ext cx="2311975" cy="568584"/>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784507" y="4759152"/>
                <a:ext cx="977453" cy="454877"/>
              </a:xfrm>
              <a:prstGeom prst="line">
                <a:avLst/>
              </a:prstGeom>
              <a:grpFill/>
              <a:ln>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32" name="Rectangle 31"/>
          <p:cNvSpPr/>
          <p:nvPr/>
        </p:nvSpPr>
        <p:spPr bwMode="auto">
          <a:xfrm>
            <a:off x="8304867"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Router</a:t>
            </a:r>
            <a:endParaRPr lang="en-US" sz="1400" b="1" dirty="0">
              <a:gradFill>
                <a:gsLst>
                  <a:gs pos="0">
                    <a:srgbClr val="FFFFFF"/>
                  </a:gs>
                  <a:gs pos="100000">
                    <a:srgbClr val="FFFFFF"/>
                  </a:gs>
                </a:gsLst>
                <a:lin ang="5400000" scaled="0"/>
              </a:gradFill>
            </a:endParaRPr>
          </a:p>
        </p:txBody>
      </p:sp>
      <p:sp>
        <p:nvSpPr>
          <p:cNvPr id="35" name="Rectangle 34"/>
          <p:cNvSpPr/>
          <p:nvPr/>
        </p:nvSpPr>
        <p:spPr bwMode="auto">
          <a:xfrm>
            <a:off x="1611647"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Switch</a:t>
            </a:r>
            <a:endParaRPr lang="en-US" sz="1400" b="1" dirty="0">
              <a:gradFill>
                <a:gsLst>
                  <a:gs pos="0">
                    <a:srgbClr val="FFFFFF"/>
                  </a:gs>
                  <a:gs pos="100000">
                    <a:srgbClr val="FFFFFF"/>
                  </a:gs>
                </a:gsLst>
                <a:lin ang="5400000" scaled="0"/>
              </a:gradFill>
            </a:endParaRPr>
          </a:p>
        </p:txBody>
      </p:sp>
      <p:sp>
        <p:nvSpPr>
          <p:cNvPr id="37" name="Rectangle 36"/>
          <p:cNvSpPr/>
          <p:nvPr/>
        </p:nvSpPr>
        <p:spPr bwMode="auto">
          <a:xfrm>
            <a:off x="2950291"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IDS/IPS</a:t>
            </a:r>
          </a:p>
        </p:txBody>
      </p:sp>
      <p:sp>
        <p:nvSpPr>
          <p:cNvPr id="45" name="Rectangle 44"/>
          <p:cNvSpPr/>
          <p:nvPr/>
        </p:nvSpPr>
        <p:spPr bwMode="auto">
          <a:xfrm>
            <a:off x="4288935"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smtClean="0">
                <a:gradFill>
                  <a:gsLst>
                    <a:gs pos="0">
                      <a:srgbClr val="FFFFFF"/>
                    </a:gs>
                    <a:gs pos="100000">
                      <a:srgbClr val="FFFFFF"/>
                    </a:gs>
                  </a:gsLst>
                  <a:lin ang="5400000" scaled="0"/>
                </a:gradFill>
              </a:rPr>
              <a:t>Firewall</a:t>
            </a:r>
            <a:endParaRPr lang="en-US" sz="1400" b="1" dirty="0">
              <a:gradFill>
                <a:gsLst>
                  <a:gs pos="0">
                    <a:srgbClr val="FFFFFF"/>
                  </a:gs>
                  <a:gs pos="100000">
                    <a:srgbClr val="FFFFFF"/>
                  </a:gs>
                </a:gsLst>
                <a:lin ang="5400000" scaled="0"/>
              </a:gradFill>
            </a:endParaRPr>
          </a:p>
        </p:txBody>
      </p:sp>
      <p:sp>
        <p:nvSpPr>
          <p:cNvPr id="48" name="Rectangle 47"/>
          <p:cNvSpPr/>
          <p:nvPr/>
        </p:nvSpPr>
        <p:spPr bwMode="auto">
          <a:xfrm>
            <a:off x="9643508" y="5225318"/>
            <a:ext cx="1051560" cy="64008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400" b="1" dirty="0">
                <a:gradFill>
                  <a:gsLst>
                    <a:gs pos="0">
                      <a:srgbClr val="FFFFFF"/>
                    </a:gs>
                    <a:gs pos="100000">
                      <a:srgbClr val="FFFFFF"/>
                    </a:gs>
                  </a:gsLst>
                  <a:lin ang="5400000" scaled="0"/>
                </a:gradFill>
              </a:rPr>
              <a:t>WLAN</a:t>
            </a:r>
          </a:p>
          <a:p>
            <a:pPr algn="ctr" defTabSz="932290"/>
            <a:r>
              <a:rPr lang="en-US" sz="1400" b="1" dirty="0" smtClean="0">
                <a:gradFill>
                  <a:gsLst>
                    <a:gs pos="0">
                      <a:srgbClr val="FFFFFF"/>
                    </a:gs>
                    <a:gs pos="100000">
                      <a:srgbClr val="FFFFFF"/>
                    </a:gs>
                  </a:gsLst>
                  <a:lin ang="5400000" scaled="0"/>
                </a:gradFill>
              </a:rPr>
              <a:t>AP</a:t>
            </a:r>
            <a:endParaRPr lang="en-US" sz="1400" b="1"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a:stretch>
            <a:fillRect/>
          </a:stretch>
        </p:blipFill>
        <p:spPr>
          <a:xfrm>
            <a:off x="5280173" y="1279807"/>
            <a:ext cx="777395" cy="986158"/>
          </a:xfrm>
          <a:prstGeom prst="rect">
            <a:avLst/>
          </a:prstGeom>
        </p:spPr>
      </p:pic>
      <p:pic>
        <p:nvPicPr>
          <p:cNvPr id="70" name="Picture 69"/>
          <p:cNvPicPr>
            <a:picLocks noChangeAspect="1"/>
          </p:cNvPicPr>
          <p:nvPr/>
        </p:nvPicPr>
        <p:blipFill>
          <a:blip r:embed="rId3"/>
          <a:stretch>
            <a:fillRect/>
          </a:stretch>
        </p:blipFill>
        <p:spPr>
          <a:xfrm>
            <a:off x="6189277" y="1299758"/>
            <a:ext cx="777395" cy="986158"/>
          </a:xfrm>
          <a:prstGeom prst="rect">
            <a:avLst/>
          </a:prstGeom>
        </p:spPr>
      </p:pic>
      <p:pic>
        <p:nvPicPr>
          <p:cNvPr id="3" name="Picture 2"/>
          <p:cNvPicPr>
            <a:picLocks noChangeAspect="1"/>
          </p:cNvPicPr>
          <p:nvPr/>
        </p:nvPicPr>
        <p:blipFill>
          <a:blip r:embed="rId4"/>
          <a:stretch>
            <a:fillRect/>
          </a:stretch>
        </p:blipFill>
        <p:spPr>
          <a:xfrm>
            <a:off x="11072727" y="5279750"/>
            <a:ext cx="1376595" cy="925680"/>
          </a:xfrm>
          <a:prstGeom prst="rect">
            <a:avLst/>
          </a:prstGeom>
        </p:spPr>
      </p:pic>
      <p:pic>
        <p:nvPicPr>
          <p:cNvPr id="6" name="Picture 5"/>
          <p:cNvPicPr>
            <a:picLocks noChangeAspect="1"/>
          </p:cNvPicPr>
          <p:nvPr/>
        </p:nvPicPr>
        <p:blipFill>
          <a:blip r:embed="rId5"/>
          <a:stretch>
            <a:fillRect/>
          </a:stretch>
        </p:blipFill>
        <p:spPr>
          <a:xfrm>
            <a:off x="290216" y="5278640"/>
            <a:ext cx="910778" cy="765600"/>
          </a:xfrm>
          <a:prstGeom prst="rect">
            <a:avLst/>
          </a:prstGeom>
        </p:spPr>
      </p:pic>
      <p:cxnSp>
        <p:nvCxnSpPr>
          <p:cNvPr id="64" name="Straight Connector 63"/>
          <p:cNvCxnSpPr/>
          <p:nvPr/>
        </p:nvCxnSpPr>
        <p:spPr>
          <a:xfrm flipH="1" flipV="1">
            <a:off x="1162397" y="5708001"/>
            <a:ext cx="9912338" cy="75236"/>
          </a:xfrm>
          <a:prstGeom prst="line">
            <a:avLst/>
          </a:prstGeom>
          <a:ln w="50800">
            <a:solidFill>
              <a:srgbClr val="CC66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Multiply 43"/>
          <p:cNvSpPr/>
          <p:nvPr/>
        </p:nvSpPr>
        <p:spPr bwMode="auto">
          <a:xfrm>
            <a:off x="2417911" y="5267627"/>
            <a:ext cx="777673" cy="691006"/>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9672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Lync SDN Interface</a:t>
            </a:r>
            <a:br>
              <a:rPr lang="en-US" dirty="0" smtClean="0"/>
            </a:br>
            <a:r>
              <a:rPr lang="en-US" dirty="0" smtClean="0"/>
              <a:t>Message Flow</a:t>
            </a:r>
            <a:endParaRPr lang="en-US" dirty="0"/>
          </a:p>
        </p:txBody>
      </p:sp>
    </p:spTree>
    <p:extLst>
      <p:ext uri="{BB962C8B-B14F-4D97-AF65-F5344CB8AC3E}">
        <p14:creationId xmlns:p14="http://schemas.microsoft.com/office/powerpoint/2010/main" val="41530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Configuring the Lync Dialog Listener</a:t>
            </a:r>
            <a:endParaRPr lang="nl-NL" sz="4800" dirty="0"/>
          </a:p>
        </p:txBody>
      </p:sp>
      <p:sp>
        <p:nvSpPr>
          <p:cNvPr id="3" name="Text Placeholder 2"/>
          <p:cNvSpPr>
            <a:spLocks noGrp="1"/>
          </p:cNvSpPr>
          <p:nvPr>
            <p:ph type="body" sz="quarter" idx="4294967295"/>
          </p:nvPr>
        </p:nvSpPr>
        <p:spPr>
          <a:xfrm>
            <a:off x="274638" y="1212850"/>
            <a:ext cx="11429939" cy="5866221"/>
          </a:xfrm>
          <a:prstGeom prst="rect">
            <a:avLst/>
          </a:prstGeom>
        </p:spPr>
        <p:txBody>
          <a:bodyPr/>
          <a:lstStyle/>
          <a:p>
            <a:pPr marL="0" indent="0">
              <a:buNone/>
            </a:pPr>
            <a:r>
              <a:rPr lang="en-US" sz="2400" dirty="0" smtClean="0"/>
              <a:t>Installed on all front-ends</a:t>
            </a:r>
          </a:p>
          <a:p>
            <a:pPr marL="0" indent="0">
              <a:buNone/>
            </a:pPr>
            <a:r>
              <a:rPr lang="en-US" sz="2400" dirty="0" smtClean="0"/>
              <a:t>SDN Manager is defined during installation</a:t>
            </a:r>
          </a:p>
          <a:p>
            <a:pPr marL="0" indent="0">
              <a:buNone/>
            </a:pPr>
            <a:r>
              <a:rPr lang="en-US" sz="2400" dirty="0" smtClean="0"/>
              <a:t>Multiple SDN managers are supported for failover</a:t>
            </a:r>
          </a:p>
          <a:p>
            <a:pPr marL="0" indent="0">
              <a:buNone/>
            </a:pPr>
            <a:endParaRPr lang="en-US" sz="2400" dirty="0" smtClean="0"/>
          </a:p>
          <a:p>
            <a:pPr marL="0" indent="0">
              <a:buNone/>
            </a:pPr>
            <a:r>
              <a:rPr lang="en-US" sz="2400" dirty="0" smtClean="0"/>
              <a:t>Relevant configuration lines</a:t>
            </a:r>
          </a:p>
          <a:p>
            <a:pPr marL="0" indent="0">
              <a:buNone/>
            </a:pPr>
            <a:r>
              <a:rPr lang="en-US" sz="2400" b="1" dirty="0" smtClean="0"/>
              <a:t>&lt;</a:t>
            </a:r>
            <a:r>
              <a:rPr lang="en-US" sz="2400" b="1" dirty="0" err="1" smtClean="0"/>
              <a:t>SubmitURI</a:t>
            </a:r>
            <a:r>
              <a:rPr lang="en-US" sz="2400" b="1" dirty="0" smtClean="0"/>
              <a:t>&gt; </a:t>
            </a:r>
            <a:r>
              <a:rPr lang="en-US" sz="2400" i="1" dirty="0" smtClean="0"/>
              <a:t>SDN Manager URI</a:t>
            </a:r>
          </a:p>
          <a:p>
            <a:pPr marL="0" indent="0">
              <a:buNone/>
            </a:pPr>
            <a:r>
              <a:rPr lang="en-US" sz="2400" b="1" dirty="0" smtClean="0"/>
              <a:t>&lt;</a:t>
            </a:r>
            <a:r>
              <a:rPr lang="en-US" sz="2400" b="1" dirty="0" err="1" smtClean="0"/>
              <a:t>hidepii</a:t>
            </a:r>
            <a:r>
              <a:rPr lang="en-US" sz="2400" b="1" dirty="0" smtClean="0"/>
              <a:t>&gt; </a:t>
            </a:r>
            <a:r>
              <a:rPr lang="en-US" sz="2400" i="1" dirty="0" smtClean="0"/>
              <a:t>Hides Personal identifiable information.</a:t>
            </a:r>
            <a:endParaRPr lang="en-US" sz="2400" b="1" i="1" dirty="0" smtClean="0"/>
          </a:p>
          <a:p>
            <a:pPr marL="0" indent="0">
              <a:buNone/>
            </a:pPr>
            <a:r>
              <a:rPr lang="en-US" sz="2400" b="1" dirty="0" smtClean="0"/>
              <a:t>&lt;</a:t>
            </a:r>
            <a:r>
              <a:rPr lang="en-US" sz="2400" b="1" dirty="0" err="1" smtClean="0"/>
              <a:t>sendallcallqoe</a:t>
            </a:r>
            <a:r>
              <a:rPr lang="en-US" sz="2400" b="1" dirty="0" smtClean="0"/>
              <a:t>&gt; </a:t>
            </a:r>
            <a:r>
              <a:rPr lang="en-US" sz="2400" i="1" dirty="0"/>
              <a:t>When </a:t>
            </a:r>
            <a:r>
              <a:rPr lang="en-US" sz="2400" i="1" dirty="0" smtClean="0"/>
              <a:t>False only bad call </a:t>
            </a:r>
            <a:r>
              <a:rPr lang="en-US" sz="2400" i="1" dirty="0" err="1" smtClean="0"/>
              <a:t>QoE</a:t>
            </a:r>
            <a:r>
              <a:rPr lang="en-US" sz="2400" i="1" dirty="0" smtClean="0"/>
              <a:t> submitted. </a:t>
            </a:r>
            <a:endParaRPr lang="en-US" sz="2400" b="1" i="1" dirty="0" smtClean="0"/>
          </a:p>
          <a:p>
            <a:pPr marL="0" indent="0">
              <a:buNone/>
            </a:pPr>
            <a:r>
              <a:rPr lang="en-US" sz="2400" b="1" dirty="0" smtClean="0"/>
              <a:t>&lt;</a:t>
            </a:r>
            <a:r>
              <a:rPr lang="en-US" sz="2400" b="1" dirty="0" err="1" smtClean="0"/>
              <a:t>sendrawsdp</a:t>
            </a:r>
            <a:r>
              <a:rPr lang="en-US" sz="2400" b="1" dirty="0" smtClean="0"/>
              <a:t>&gt; </a:t>
            </a:r>
            <a:r>
              <a:rPr lang="en-US" sz="2400" i="1" dirty="0" smtClean="0"/>
              <a:t>send the raw SDP message.</a:t>
            </a:r>
            <a:endParaRPr lang="en-US" sz="2400" b="1" i="1" dirty="0" smtClean="0"/>
          </a:p>
          <a:p>
            <a:pPr marL="0" indent="0">
              <a:buNone/>
            </a:pPr>
            <a:r>
              <a:rPr lang="en-US" sz="2400" b="1" dirty="0" smtClean="0"/>
              <a:t>&lt;</a:t>
            </a:r>
            <a:r>
              <a:rPr lang="en-US" sz="2400" b="1" dirty="0" err="1" smtClean="0"/>
              <a:t>sendcallinvites</a:t>
            </a:r>
            <a:r>
              <a:rPr lang="en-US" sz="2400" b="1" dirty="0" smtClean="0"/>
              <a:t>&gt; </a:t>
            </a:r>
            <a:r>
              <a:rPr lang="en-US" sz="2400" i="1" dirty="0" smtClean="0"/>
              <a:t>send the call invite. </a:t>
            </a:r>
          </a:p>
          <a:p>
            <a:pPr marL="0" indent="0">
              <a:buNone/>
            </a:pPr>
            <a:endParaRPr lang="en-US" sz="2400" b="1" i="1" dirty="0"/>
          </a:p>
          <a:p>
            <a:pPr marL="0" indent="0">
              <a:buNone/>
            </a:pPr>
            <a:r>
              <a:rPr lang="en-US" sz="2800" dirty="0"/>
              <a:t>Configuration file is located at </a:t>
            </a:r>
          </a:p>
          <a:p>
            <a:pPr marL="0" indent="0">
              <a:buNone/>
            </a:pPr>
            <a:r>
              <a:rPr lang="en-US" sz="2400" i="1" dirty="0"/>
              <a:t>“\Microsoft </a:t>
            </a:r>
            <a:r>
              <a:rPr lang="en-US" sz="2400" i="1" dirty="0" err="1"/>
              <a:t>lync</a:t>
            </a:r>
            <a:r>
              <a:rPr lang="en-US" sz="2400" i="1" dirty="0"/>
              <a:t> server\Microsoft </a:t>
            </a:r>
            <a:r>
              <a:rPr lang="en-US" sz="2400" i="1" dirty="0" err="1"/>
              <a:t>lync</a:t>
            </a:r>
            <a:r>
              <a:rPr lang="en-US" sz="2400" i="1" dirty="0"/>
              <a:t> SDN API\</a:t>
            </a:r>
            <a:r>
              <a:rPr lang="en-US" sz="2400" i="1" dirty="0" err="1"/>
              <a:t>lyncdialoglistener.exe.config</a:t>
            </a:r>
            <a:r>
              <a:rPr lang="en-US" sz="2400" i="1" dirty="0"/>
              <a:t>”</a:t>
            </a:r>
          </a:p>
          <a:p>
            <a:pPr marL="0" indent="0">
              <a:buNone/>
            </a:pPr>
            <a:endParaRPr lang="en-US" sz="2400" b="1" i="1" dirty="0"/>
          </a:p>
        </p:txBody>
      </p:sp>
      <p:pic>
        <p:nvPicPr>
          <p:cNvPr id="4" name="Picture 3"/>
          <p:cNvPicPr>
            <a:picLocks noChangeAspect="1"/>
          </p:cNvPicPr>
          <p:nvPr/>
        </p:nvPicPr>
        <p:blipFill rotWithShape="1">
          <a:blip r:embed="rId2"/>
          <a:srcRect r="29624"/>
          <a:stretch/>
        </p:blipFill>
        <p:spPr>
          <a:xfrm>
            <a:off x="7923499" y="1119823"/>
            <a:ext cx="4512590" cy="5029170"/>
          </a:xfrm>
          <a:prstGeom prst="rect">
            <a:avLst/>
          </a:prstGeom>
        </p:spPr>
      </p:pic>
    </p:spTree>
    <p:extLst>
      <p:ext uri="{BB962C8B-B14F-4D97-AF65-F5344CB8AC3E}">
        <p14:creationId xmlns:p14="http://schemas.microsoft.com/office/powerpoint/2010/main" val="242235966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Configuring the SDN Manager</a:t>
            </a:r>
            <a:endParaRPr lang="nl-NL" sz="4800" dirty="0"/>
          </a:p>
        </p:txBody>
      </p:sp>
      <p:sp>
        <p:nvSpPr>
          <p:cNvPr id="3" name="Text Placeholder 2"/>
          <p:cNvSpPr>
            <a:spLocks noGrp="1"/>
          </p:cNvSpPr>
          <p:nvPr>
            <p:ph type="body" sz="quarter" idx="4294967295"/>
          </p:nvPr>
        </p:nvSpPr>
        <p:spPr>
          <a:xfrm>
            <a:off x="274637" y="1212850"/>
            <a:ext cx="11429939" cy="4173450"/>
          </a:xfrm>
          <a:prstGeom prst="rect">
            <a:avLst/>
          </a:prstGeom>
        </p:spPr>
        <p:txBody>
          <a:bodyPr/>
          <a:lstStyle/>
          <a:p>
            <a:pPr marL="0" indent="0">
              <a:buNone/>
            </a:pPr>
            <a:r>
              <a:rPr lang="en-US" sz="2400" dirty="0"/>
              <a:t>Download </a:t>
            </a:r>
            <a:r>
              <a:rPr lang="en-US" sz="2400" dirty="0" smtClean="0"/>
              <a:t>from </a:t>
            </a:r>
            <a:r>
              <a:rPr lang="en-US" sz="2400" dirty="0" smtClean="0">
                <a:hlinkClick r:id="rId2"/>
              </a:rPr>
              <a:t>http</a:t>
            </a:r>
            <a:r>
              <a:rPr lang="en-US" sz="2400" dirty="0">
                <a:hlinkClick r:id="rId2"/>
              </a:rPr>
              <a:t>://</a:t>
            </a:r>
            <a:r>
              <a:rPr lang="en-US" sz="2400" dirty="0" smtClean="0">
                <a:hlinkClick r:id="rId2"/>
              </a:rPr>
              <a:t>www.microsoft.com/en-us/download/details.aspx?id=44274</a:t>
            </a:r>
            <a:endParaRPr lang="en-US" sz="2400" dirty="0" smtClean="0"/>
          </a:p>
          <a:p>
            <a:pPr marL="0" indent="0">
              <a:buNone/>
            </a:pPr>
            <a:r>
              <a:rPr lang="en-US" sz="2400" dirty="0" smtClean="0"/>
              <a:t>SDN Manager is installed first on separate server with </a:t>
            </a:r>
            <a:r>
              <a:rPr lang="en-US" sz="2400" dirty="0" err="1" smtClean="0"/>
              <a:t>.net</a:t>
            </a:r>
            <a:r>
              <a:rPr lang="en-US" sz="2400" dirty="0" smtClean="0"/>
              <a:t> framework 4.5</a:t>
            </a:r>
          </a:p>
          <a:p>
            <a:pPr marL="0" indent="0">
              <a:buNone/>
            </a:pPr>
            <a:r>
              <a:rPr lang="en-US" sz="2400" dirty="0" smtClean="0"/>
              <a:t>During installation the SDN Controller(s) are defined</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5" name="Picture 4"/>
          <p:cNvPicPr>
            <a:picLocks noChangeAspect="1"/>
          </p:cNvPicPr>
          <p:nvPr/>
        </p:nvPicPr>
        <p:blipFill rotWithShape="1">
          <a:blip r:embed="rId3"/>
          <a:srcRect b="23400"/>
          <a:stretch/>
        </p:blipFill>
        <p:spPr>
          <a:xfrm>
            <a:off x="305794" y="2670949"/>
            <a:ext cx="6473441" cy="3893343"/>
          </a:xfrm>
          <a:prstGeom prst="rect">
            <a:avLst/>
          </a:prstGeom>
        </p:spPr>
      </p:pic>
      <p:pic>
        <p:nvPicPr>
          <p:cNvPr id="6" name="Picture 5"/>
          <p:cNvPicPr>
            <a:picLocks noChangeAspect="1"/>
          </p:cNvPicPr>
          <p:nvPr/>
        </p:nvPicPr>
        <p:blipFill rotWithShape="1">
          <a:blip r:embed="rId4"/>
          <a:srcRect r="32606" b="19179"/>
          <a:stretch/>
        </p:blipFill>
        <p:spPr>
          <a:xfrm>
            <a:off x="7016351" y="5234603"/>
            <a:ext cx="5328299" cy="1017758"/>
          </a:xfrm>
          <a:prstGeom prst="rect">
            <a:avLst/>
          </a:prstGeom>
        </p:spPr>
      </p:pic>
      <p:sp>
        <p:nvSpPr>
          <p:cNvPr id="9" name="Rectangle 8"/>
          <p:cNvSpPr/>
          <p:nvPr/>
        </p:nvSpPr>
        <p:spPr>
          <a:xfrm>
            <a:off x="7224065" y="3448501"/>
            <a:ext cx="4846267" cy="1477328"/>
          </a:xfrm>
          <a:prstGeom prst="rect">
            <a:avLst/>
          </a:prstGeom>
        </p:spPr>
        <p:txBody>
          <a:bodyPr wrap="square">
            <a:spAutoFit/>
          </a:bodyPr>
          <a:lstStyle/>
          <a:p>
            <a:r>
              <a:rPr lang="en-US" dirty="0" smtClean="0"/>
              <a:t>Making changes after Install?  Edit the </a:t>
            </a:r>
            <a:r>
              <a:rPr lang="en-US" dirty="0" err="1"/>
              <a:t>sdnmanager.exe.config</a:t>
            </a:r>
            <a:r>
              <a:rPr lang="en-US" dirty="0"/>
              <a:t> file in </a:t>
            </a:r>
          </a:p>
          <a:p>
            <a:r>
              <a:rPr lang="en-US" dirty="0"/>
              <a:t>“</a:t>
            </a:r>
            <a:r>
              <a:rPr lang="en-US" u="sng" dirty="0"/>
              <a:t>c:\program files\Microsoft </a:t>
            </a:r>
            <a:r>
              <a:rPr lang="en-US" u="sng" dirty="0" err="1"/>
              <a:t>lync</a:t>
            </a:r>
            <a:r>
              <a:rPr lang="en-US" u="sng" dirty="0"/>
              <a:t> server\Microsoft Lync SDN API”</a:t>
            </a:r>
          </a:p>
          <a:p>
            <a:endParaRPr lang="nl-NL" dirty="0"/>
          </a:p>
        </p:txBody>
      </p:sp>
    </p:spTree>
    <p:extLst>
      <p:ext uri="{BB962C8B-B14F-4D97-AF65-F5344CB8AC3E}">
        <p14:creationId xmlns:p14="http://schemas.microsoft.com/office/powerpoint/2010/main" val="17006953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4975033" y="3839393"/>
            <a:ext cx="0" cy="4842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98837" y="2743056"/>
            <a:ext cx="1975104" cy="734415"/>
          </a:xfrm>
          <a:prstGeom prst="rect">
            <a:avLst/>
          </a:prstGeom>
          <a:solidFill>
            <a:schemeClr val="accent3">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3" name="Title 2"/>
          <p:cNvSpPr>
            <a:spLocks noGrp="1"/>
          </p:cNvSpPr>
          <p:nvPr>
            <p:ph type="title"/>
          </p:nvPr>
        </p:nvSpPr>
        <p:spPr/>
        <p:txBody>
          <a:bodyPr/>
          <a:lstStyle/>
          <a:p>
            <a:r>
              <a:rPr lang="en-US" dirty="0" smtClean="0"/>
              <a:t>Lync SDN: Redundancy models in 2.1</a:t>
            </a:r>
            <a:endParaRPr lang="en-US" sz="2800" dirty="0">
              <a:solidFill>
                <a:schemeClr val="tx1"/>
              </a:solidFill>
            </a:endParaRPr>
          </a:p>
        </p:txBody>
      </p:sp>
      <p:sp>
        <p:nvSpPr>
          <p:cNvPr id="40" name="Rectangle 39"/>
          <p:cNvSpPr/>
          <p:nvPr/>
        </p:nvSpPr>
        <p:spPr>
          <a:xfrm>
            <a:off x="3475037" y="4423101"/>
            <a:ext cx="1975104" cy="719248"/>
          </a:xfrm>
          <a:prstGeom prst="rect">
            <a:avLst/>
          </a:prstGeom>
          <a:solidFill>
            <a:schemeClr val="accent3">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solidFill>
                  <a:srgbClr val="FFFFFF"/>
                </a:solidFill>
              </a:rPr>
              <a:t>Lync </a:t>
            </a:r>
            <a:r>
              <a:rPr lang="en-US" sz="1836" dirty="0">
                <a:solidFill>
                  <a:srgbClr val="FFFFFF"/>
                </a:solidFill>
              </a:rPr>
              <a:t>SDN Manager</a:t>
            </a:r>
          </a:p>
        </p:txBody>
      </p:sp>
      <p:cxnSp>
        <p:nvCxnSpPr>
          <p:cNvPr id="55" name="Straight Arrow Connector 54"/>
          <p:cNvCxnSpPr/>
          <p:nvPr/>
        </p:nvCxnSpPr>
        <p:spPr>
          <a:xfrm flipH="1">
            <a:off x="6101023" y="2732039"/>
            <a:ext cx="41014" cy="3954606"/>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08437" y="1575487"/>
            <a:ext cx="1151277" cy="954107"/>
          </a:xfrm>
          <a:prstGeom prst="rect">
            <a:avLst/>
          </a:prstGeom>
        </p:spPr>
        <p:txBody>
          <a:bodyPr wrap="none">
            <a:spAutoFit/>
          </a:bodyPr>
          <a:lstStyle/>
          <a:p>
            <a:r>
              <a:rPr lang="en-US" sz="2800" dirty="0" smtClean="0"/>
              <a:t>Single</a:t>
            </a:r>
          </a:p>
          <a:p>
            <a:pPr algn="ctr"/>
            <a:r>
              <a:rPr lang="en-US" sz="2800" dirty="0" smtClean="0"/>
              <a:t>LSM</a:t>
            </a:r>
            <a:endParaRPr lang="en-US" sz="2800" dirty="0"/>
          </a:p>
        </p:txBody>
      </p:sp>
      <p:cxnSp>
        <p:nvCxnSpPr>
          <p:cNvPr id="32" name="Straight Arrow Connector 31"/>
          <p:cNvCxnSpPr/>
          <p:nvPr/>
        </p:nvCxnSpPr>
        <p:spPr>
          <a:xfrm flipH="1">
            <a:off x="9303929" y="2743056"/>
            <a:ext cx="38508" cy="3954606"/>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4704" y="4423101"/>
            <a:ext cx="1110742" cy="719248"/>
          </a:xfrm>
          <a:prstGeom prst="rect">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solidFill>
                  <a:srgbClr val="FFFFFF"/>
                </a:solidFill>
              </a:rPr>
              <a:t>Primary LSM</a:t>
            </a:r>
            <a:endParaRPr lang="en-US" sz="1836" dirty="0">
              <a:solidFill>
                <a:srgbClr val="FFFFFF"/>
              </a:solidFill>
            </a:endParaRPr>
          </a:p>
        </p:txBody>
      </p:sp>
      <p:sp>
        <p:nvSpPr>
          <p:cNvPr id="51" name="Rectangle 50"/>
          <p:cNvSpPr/>
          <p:nvPr/>
        </p:nvSpPr>
        <p:spPr>
          <a:xfrm>
            <a:off x="3551237" y="2895456"/>
            <a:ext cx="1975104" cy="734415"/>
          </a:xfrm>
          <a:prstGeom prst="rect">
            <a:avLst/>
          </a:prstGeom>
          <a:solidFill>
            <a:schemeClr val="accent3">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52" name="Rectangle 51"/>
          <p:cNvSpPr/>
          <p:nvPr/>
        </p:nvSpPr>
        <p:spPr>
          <a:xfrm>
            <a:off x="3703637" y="3047856"/>
            <a:ext cx="1975104" cy="734415"/>
          </a:xfrm>
          <a:prstGeom prst="rect">
            <a:avLst/>
          </a:prstGeom>
          <a:solidFill>
            <a:schemeClr val="accent3">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cxnSp>
        <p:nvCxnSpPr>
          <p:cNvPr id="56" name="Straight Arrow Connector 55"/>
          <p:cNvCxnSpPr/>
          <p:nvPr/>
        </p:nvCxnSpPr>
        <p:spPr>
          <a:xfrm>
            <a:off x="4155598" y="3839393"/>
            <a:ext cx="0" cy="4842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807170" y="5243255"/>
            <a:ext cx="0" cy="5725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23794" y="3172671"/>
            <a:ext cx="1975104"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a:t>
            </a:r>
            <a:r>
              <a:rPr lang="en-US" sz="1836" dirty="0" smtClean="0">
                <a:gradFill>
                  <a:gsLst>
                    <a:gs pos="0">
                      <a:srgbClr val="FFFFFF"/>
                    </a:gs>
                    <a:gs pos="100000">
                      <a:srgbClr val="FFFFFF"/>
                    </a:gs>
                  </a:gsLst>
                  <a:lin ang="5400000" scaled="1"/>
                </a:gradFill>
              </a:rPr>
              <a:t>FE, LDL &amp; SDN Manager</a:t>
            </a:r>
            <a:endParaRPr lang="en-US" sz="1836" dirty="0">
              <a:gradFill>
                <a:gsLst>
                  <a:gs pos="0">
                    <a:srgbClr val="FFFFFF"/>
                  </a:gs>
                  <a:gs pos="100000">
                    <a:srgbClr val="FFFFFF"/>
                  </a:gs>
                </a:gsLst>
                <a:lin ang="5400000" scaled="1"/>
              </a:gradFill>
            </a:endParaRPr>
          </a:p>
        </p:txBody>
      </p:sp>
      <p:sp>
        <p:nvSpPr>
          <p:cNvPr id="61" name="Rectangle 60"/>
          <p:cNvSpPr/>
          <p:nvPr/>
        </p:nvSpPr>
        <p:spPr>
          <a:xfrm>
            <a:off x="122237" y="5162306"/>
            <a:ext cx="1200978"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sp>
        <p:nvSpPr>
          <p:cNvPr id="62" name="Rectangle 61"/>
          <p:cNvSpPr/>
          <p:nvPr/>
        </p:nvSpPr>
        <p:spPr>
          <a:xfrm>
            <a:off x="476194" y="3325071"/>
            <a:ext cx="1975104"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a:t>
            </a:r>
            <a:r>
              <a:rPr lang="en-US" sz="1836" dirty="0" smtClean="0">
                <a:gradFill>
                  <a:gsLst>
                    <a:gs pos="0">
                      <a:srgbClr val="FFFFFF"/>
                    </a:gs>
                    <a:gs pos="100000">
                      <a:srgbClr val="FFFFFF"/>
                    </a:gs>
                  </a:gsLst>
                  <a:lin ang="5400000" scaled="1"/>
                </a:gradFill>
              </a:rPr>
              <a:t>FE, LDL &amp; SDN Manager</a:t>
            </a:r>
            <a:endParaRPr lang="en-US" sz="1836" dirty="0">
              <a:gradFill>
                <a:gsLst>
                  <a:gs pos="0">
                    <a:srgbClr val="FFFFFF"/>
                  </a:gs>
                  <a:gs pos="100000">
                    <a:srgbClr val="FFFFFF"/>
                  </a:gs>
                </a:gsLst>
                <a:lin ang="5400000" scaled="1"/>
              </a:gradFill>
            </a:endParaRPr>
          </a:p>
        </p:txBody>
      </p:sp>
      <p:sp>
        <p:nvSpPr>
          <p:cNvPr id="63" name="Rectangle 62"/>
          <p:cNvSpPr/>
          <p:nvPr/>
        </p:nvSpPr>
        <p:spPr>
          <a:xfrm>
            <a:off x="628594" y="3477471"/>
            <a:ext cx="1975104"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a:t>
            </a:r>
            <a:r>
              <a:rPr lang="en-US" sz="1836" dirty="0" smtClean="0">
                <a:gradFill>
                  <a:gsLst>
                    <a:gs pos="0">
                      <a:srgbClr val="FFFFFF"/>
                    </a:gs>
                    <a:gs pos="100000">
                      <a:srgbClr val="FFFFFF"/>
                    </a:gs>
                  </a:gsLst>
                  <a:lin ang="5400000" scaled="1"/>
                </a:gradFill>
              </a:rPr>
              <a:t>FE, LDL &amp; SDN Manager</a:t>
            </a:r>
            <a:endParaRPr lang="en-US" sz="1836" dirty="0">
              <a:gradFill>
                <a:gsLst>
                  <a:gs pos="0">
                    <a:srgbClr val="FFFFFF"/>
                  </a:gs>
                  <a:gs pos="100000">
                    <a:srgbClr val="FFFFFF"/>
                  </a:gs>
                </a:gsLst>
                <a:lin ang="5400000" scaled="1"/>
              </a:gradFill>
            </a:endParaRPr>
          </a:p>
        </p:txBody>
      </p:sp>
      <p:cxnSp>
        <p:nvCxnSpPr>
          <p:cNvPr id="64" name="Straight Arrow Connector 63"/>
          <p:cNvCxnSpPr/>
          <p:nvPr/>
        </p:nvCxnSpPr>
        <p:spPr>
          <a:xfrm flipH="1">
            <a:off x="2941637" y="2653063"/>
            <a:ext cx="60870" cy="4044599"/>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85313" y="1590954"/>
            <a:ext cx="1866601" cy="954107"/>
          </a:xfrm>
          <a:prstGeom prst="rect">
            <a:avLst/>
          </a:prstGeom>
        </p:spPr>
        <p:txBody>
          <a:bodyPr wrap="none">
            <a:spAutoFit/>
          </a:bodyPr>
          <a:lstStyle/>
          <a:p>
            <a:pPr algn="ctr"/>
            <a:r>
              <a:rPr lang="en-US" sz="2800" dirty="0" smtClean="0"/>
              <a:t>Collocated</a:t>
            </a:r>
          </a:p>
          <a:p>
            <a:pPr algn="ctr"/>
            <a:r>
              <a:rPr lang="en-US" sz="2800" dirty="0" smtClean="0"/>
              <a:t>LSM</a:t>
            </a:r>
            <a:endParaRPr lang="en-US" sz="2800" dirty="0"/>
          </a:p>
        </p:txBody>
      </p:sp>
      <p:sp>
        <p:nvSpPr>
          <p:cNvPr id="66" name="Rectangle 65"/>
          <p:cNvSpPr/>
          <p:nvPr/>
        </p:nvSpPr>
        <p:spPr>
          <a:xfrm>
            <a:off x="1475615" y="5162305"/>
            <a:ext cx="1200978" cy="73441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cxnSp>
        <p:nvCxnSpPr>
          <p:cNvPr id="67" name="Straight Arrow Connector 66"/>
          <p:cNvCxnSpPr/>
          <p:nvPr/>
        </p:nvCxnSpPr>
        <p:spPr>
          <a:xfrm>
            <a:off x="873385" y="4252843"/>
            <a:ext cx="1219364" cy="8191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826366" y="4252843"/>
            <a:ext cx="1172344" cy="8191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206204" y="4313776"/>
            <a:ext cx="0" cy="7432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75549" y="4328747"/>
            <a:ext cx="0" cy="7432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206681" y="5963247"/>
            <a:ext cx="1200978" cy="734415"/>
          </a:xfrm>
          <a:prstGeom prst="rect">
            <a:avLst/>
          </a:prstGeom>
          <a:solidFill>
            <a:schemeClr val="accent3">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sp>
        <p:nvSpPr>
          <p:cNvPr id="73" name="Rectangle 72"/>
          <p:cNvSpPr/>
          <p:nvPr/>
        </p:nvSpPr>
        <p:spPr>
          <a:xfrm>
            <a:off x="4560059" y="5963246"/>
            <a:ext cx="1200978" cy="734415"/>
          </a:xfrm>
          <a:prstGeom prst="rect">
            <a:avLst/>
          </a:prstGeom>
          <a:solidFill>
            <a:schemeClr val="accent3">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cxnSp>
        <p:nvCxnSpPr>
          <p:cNvPr id="75" name="Straight Arrow Connector 74"/>
          <p:cNvCxnSpPr/>
          <p:nvPr/>
        </p:nvCxnSpPr>
        <p:spPr>
          <a:xfrm>
            <a:off x="5127576" y="5283388"/>
            <a:ext cx="0" cy="5725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795729" y="1557917"/>
            <a:ext cx="2013308" cy="954107"/>
          </a:xfrm>
          <a:prstGeom prst="rect">
            <a:avLst/>
          </a:prstGeom>
        </p:spPr>
        <p:txBody>
          <a:bodyPr wrap="none">
            <a:spAutoFit/>
          </a:bodyPr>
          <a:lstStyle/>
          <a:p>
            <a:r>
              <a:rPr lang="en-US" sz="2800" dirty="0" smtClean="0"/>
              <a:t>Redundant </a:t>
            </a:r>
          </a:p>
          <a:p>
            <a:pPr algn="ctr"/>
            <a:r>
              <a:rPr lang="en-US" sz="2800" dirty="0" smtClean="0"/>
              <a:t>LSM</a:t>
            </a:r>
            <a:endParaRPr lang="en-US" sz="2800" dirty="0"/>
          </a:p>
        </p:txBody>
      </p:sp>
      <p:sp>
        <p:nvSpPr>
          <p:cNvPr id="77" name="Rectangle 76"/>
          <p:cNvSpPr/>
          <p:nvPr/>
        </p:nvSpPr>
        <p:spPr>
          <a:xfrm>
            <a:off x="6664597" y="2653063"/>
            <a:ext cx="1975104" cy="73441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78" name="Rectangle 77"/>
          <p:cNvSpPr/>
          <p:nvPr/>
        </p:nvSpPr>
        <p:spPr>
          <a:xfrm>
            <a:off x="6816997" y="2805463"/>
            <a:ext cx="1975104" cy="73441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79" name="Rectangle 78"/>
          <p:cNvSpPr/>
          <p:nvPr/>
        </p:nvSpPr>
        <p:spPr>
          <a:xfrm>
            <a:off x="6969397" y="2957863"/>
            <a:ext cx="1975104" cy="73441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81" name="Rectangle 80"/>
          <p:cNvSpPr/>
          <p:nvPr/>
        </p:nvSpPr>
        <p:spPr>
          <a:xfrm>
            <a:off x="7783776" y="4423101"/>
            <a:ext cx="1110742" cy="719248"/>
          </a:xfrm>
          <a:prstGeom prst="rect">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solidFill>
                  <a:srgbClr val="FFFFFF"/>
                </a:solidFill>
              </a:rPr>
              <a:t>Backup LSM</a:t>
            </a:r>
            <a:endParaRPr lang="en-US" sz="1836" dirty="0">
              <a:solidFill>
                <a:srgbClr val="FFFFFF"/>
              </a:solidFill>
            </a:endParaRPr>
          </a:p>
        </p:txBody>
      </p:sp>
      <p:cxnSp>
        <p:nvCxnSpPr>
          <p:cNvPr id="85" name="Straight Arrow Connector 84"/>
          <p:cNvCxnSpPr/>
          <p:nvPr/>
        </p:nvCxnSpPr>
        <p:spPr>
          <a:xfrm>
            <a:off x="7097976" y="3817383"/>
            <a:ext cx="0" cy="4842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418748" y="5963247"/>
            <a:ext cx="1200978" cy="73441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sp>
        <p:nvSpPr>
          <p:cNvPr id="87" name="Rectangle 86"/>
          <p:cNvSpPr/>
          <p:nvPr/>
        </p:nvSpPr>
        <p:spPr>
          <a:xfrm>
            <a:off x="7760459" y="5963246"/>
            <a:ext cx="1200978" cy="734415"/>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cxnSp>
        <p:nvCxnSpPr>
          <p:cNvPr id="88" name="Straight Arrow Connector 87"/>
          <p:cNvCxnSpPr/>
          <p:nvPr/>
        </p:nvCxnSpPr>
        <p:spPr>
          <a:xfrm>
            <a:off x="6969397" y="5283388"/>
            <a:ext cx="0" cy="5725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194013" y="5283388"/>
            <a:ext cx="1145134" cy="5725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0359912" y="1579612"/>
            <a:ext cx="963725" cy="954107"/>
          </a:xfrm>
          <a:prstGeom prst="rect">
            <a:avLst/>
          </a:prstGeom>
        </p:spPr>
        <p:txBody>
          <a:bodyPr wrap="none">
            <a:spAutoFit/>
          </a:bodyPr>
          <a:lstStyle/>
          <a:p>
            <a:pPr algn="ctr"/>
            <a:r>
              <a:rPr lang="en-US" sz="2800" dirty="0" smtClean="0"/>
              <a:t>LSM </a:t>
            </a:r>
          </a:p>
          <a:p>
            <a:pPr algn="ctr"/>
            <a:r>
              <a:rPr lang="en-US" sz="2800" dirty="0" smtClean="0"/>
              <a:t>Pool</a:t>
            </a:r>
            <a:endParaRPr lang="en-US" sz="2800" dirty="0"/>
          </a:p>
        </p:txBody>
      </p:sp>
      <p:sp>
        <p:nvSpPr>
          <p:cNvPr id="94" name="Rectangle 93"/>
          <p:cNvSpPr/>
          <p:nvPr/>
        </p:nvSpPr>
        <p:spPr>
          <a:xfrm>
            <a:off x="9733236" y="2660178"/>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95" name="Rectangle 94"/>
          <p:cNvSpPr/>
          <p:nvPr/>
        </p:nvSpPr>
        <p:spPr>
          <a:xfrm>
            <a:off x="9885636" y="2812578"/>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96" name="Rectangle 95"/>
          <p:cNvSpPr/>
          <p:nvPr/>
        </p:nvSpPr>
        <p:spPr>
          <a:xfrm>
            <a:off x="10038036" y="2964978"/>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98" name="Rectangle 97"/>
          <p:cNvSpPr/>
          <p:nvPr/>
        </p:nvSpPr>
        <p:spPr>
          <a:xfrm>
            <a:off x="9733236" y="4286847"/>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99" name="Rectangle 98"/>
          <p:cNvSpPr/>
          <p:nvPr/>
        </p:nvSpPr>
        <p:spPr>
          <a:xfrm>
            <a:off x="9885636" y="4439247"/>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gradFill>
                  <a:gsLst>
                    <a:gs pos="0">
                      <a:srgbClr val="FFFFFF"/>
                    </a:gs>
                    <a:gs pos="100000">
                      <a:srgbClr val="FFFFFF"/>
                    </a:gs>
                  </a:gsLst>
                  <a:lin ang="5400000" scaled="1"/>
                </a:gradFill>
              </a:rPr>
              <a:t>Lync FE &amp; </a:t>
            </a:r>
          </a:p>
          <a:p>
            <a:pPr algn="ctr"/>
            <a:r>
              <a:rPr lang="en-US" sz="1836" dirty="0">
                <a:gradFill>
                  <a:gsLst>
                    <a:gs pos="0">
                      <a:srgbClr val="FFFFFF"/>
                    </a:gs>
                    <a:gs pos="100000">
                      <a:srgbClr val="FFFFFF"/>
                    </a:gs>
                  </a:gsLst>
                  <a:lin ang="5400000" scaled="1"/>
                </a:gradFill>
              </a:rPr>
              <a:t>Dialog Listener</a:t>
            </a:r>
          </a:p>
        </p:txBody>
      </p:sp>
      <p:sp>
        <p:nvSpPr>
          <p:cNvPr id="100" name="Rectangle 99"/>
          <p:cNvSpPr/>
          <p:nvPr/>
        </p:nvSpPr>
        <p:spPr>
          <a:xfrm>
            <a:off x="10038036" y="4591647"/>
            <a:ext cx="1975104"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gradFill>
                  <a:gsLst>
                    <a:gs pos="0">
                      <a:srgbClr val="FFFFFF"/>
                    </a:gs>
                    <a:gs pos="100000">
                      <a:srgbClr val="FFFFFF"/>
                    </a:gs>
                  </a:gsLst>
                  <a:lin ang="5400000" scaled="1"/>
                </a:gradFill>
              </a:rPr>
              <a:t>Lync SDN Manager</a:t>
            </a:r>
            <a:endParaRPr lang="en-US" sz="1836" dirty="0">
              <a:gradFill>
                <a:gsLst>
                  <a:gs pos="0">
                    <a:srgbClr val="FFFFFF"/>
                  </a:gs>
                  <a:gs pos="100000">
                    <a:srgbClr val="FFFFFF"/>
                  </a:gs>
                </a:gsLst>
                <a:lin ang="5400000" scaled="1"/>
              </a:gradFill>
            </a:endParaRPr>
          </a:p>
        </p:txBody>
      </p:sp>
      <p:sp>
        <p:nvSpPr>
          <p:cNvPr id="101" name="Rectangle 100"/>
          <p:cNvSpPr/>
          <p:nvPr/>
        </p:nvSpPr>
        <p:spPr>
          <a:xfrm>
            <a:off x="9683681" y="5963246"/>
            <a:ext cx="1200978"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sp>
        <p:nvSpPr>
          <p:cNvPr id="102" name="Rectangle 101"/>
          <p:cNvSpPr/>
          <p:nvPr/>
        </p:nvSpPr>
        <p:spPr>
          <a:xfrm>
            <a:off x="11037059" y="5963245"/>
            <a:ext cx="1200978" cy="734415"/>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Network </a:t>
            </a:r>
            <a:r>
              <a:rPr lang="en-US" sz="1600" dirty="0">
                <a:solidFill>
                  <a:srgbClr val="FFFFFF"/>
                </a:solidFill>
              </a:rPr>
              <a:t>Controller</a:t>
            </a:r>
          </a:p>
        </p:txBody>
      </p:sp>
      <p:cxnSp>
        <p:nvCxnSpPr>
          <p:cNvPr id="103" name="Straight Arrow Connector 102"/>
          <p:cNvCxnSpPr/>
          <p:nvPr/>
        </p:nvCxnSpPr>
        <p:spPr>
          <a:xfrm flipH="1">
            <a:off x="10245997" y="5402262"/>
            <a:ext cx="539874" cy="4536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11216196" y="5402262"/>
            <a:ext cx="492144" cy="45363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10557271" y="3745280"/>
            <a:ext cx="0" cy="507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1319271" y="3741153"/>
            <a:ext cx="0" cy="5075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2780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940392"/>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6" y="3842221"/>
            <a:ext cx="5430782" cy="1655838"/>
          </a:xfrm>
          <a:prstGeom prst="rect">
            <a:avLst/>
          </a:prstGeom>
        </p:spPr>
        <p:txBody>
          <a:bodyPr wrap="non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endParaRPr lang="en-US" sz="2400" b="1" spc="-50" dirty="0" smtClean="0">
              <a:ln w="3175">
                <a:noFill/>
              </a:ln>
              <a:gradFill>
                <a:gsLst>
                  <a:gs pos="0">
                    <a:srgbClr val="FFFFFF"/>
                  </a:gs>
                  <a:gs pos="100000">
                    <a:srgbClr val="FFFFFF"/>
                  </a:gs>
                </a:gsLst>
                <a:lin ang="5400000" scaled="0"/>
              </a:gradFill>
              <a:latin typeface="Segoe UI Light"/>
              <a:ea typeface="Segoe UI Black" panose="020B0A02040204020203" pitchFamily="34" charset="0"/>
              <a:cs typeface="Segoe UI Semibold" panose="020B0702040204020203" pitchFamily="34" charset="0"/>
            </a:endParaRPr>
          </a:p>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Phone/Tablet: </a:t>
            </a:r>
            <a:r>
              <a:rPr lang="en-US" sz="2400" spc="-50" dirty="0" smtClean="0">
                <a:ln w="3175">
                  <a:noFill/>
                </a:ln>
                <a:gradFill>
                  <a:gsLst>
                    <a:gs pos="0">
                      <a:srgbClr val="FFFFFF"/>
                    </a:gs>
                    <a:gs pos="100000">
                      <a:srgbClr val="FFFFFF"/>
                    </a:gs>
                  </a:gsLst>
                  <a:lin ang="5400000" scaled="0"/>
                </a:gradFill>
                <a:latin typeface="Segoe UI Light"/>
                <a:ea typeface="Segoe UI Black" panose="020B0A02040204020203" pitchFamily="34" charset="0"/>
                <a:cs typeface="Segoe UI Semibold" panose="020B0702040204020203" pitchFamily="34" charset="0"/>
              </a:rPr>
              <a:t>TechEd </a:t>
            </a:r>
            <a:r>
              <a:rPr lang="en-US" sz="2400" spc="-50" dirty="0">
                <a:ln w="3175">
                  <a:noFill/>
                </a:ln>
                <a:gradFill>
                  <a:gsLst>
                    <a:gs pos="0">
                      <a:srgbClr val="FFFFFF"/>
                    </a:gs>
                    <a:gs pos="100000">
                      <a:srgbClr val="FFFFFF"/>
                    </a:gs>
                  </a:gsLst>
                  <a:lin ang="5400000" scaled="0"/>
                </a:gradFill>
                <a:latin typeface="Segoe UI Light"/>
                <a:ea typeface="Segoe UI Black" panose="020B0A02040204020203" pitchFamily="34" charset="0"/>
                <a:cs typeface="Segoe UI Semibold" panose="020B0702040204020203" pitchFamily="34" charset="0"/>
              </a:rPr>
              <a:t>Mobile </a:t>
            </a:r>
            <a:r>
              <a:rPr lang="en-US" sz="2400" spc="-50" dirty="0" smtClean="0">
                <a:ln w="3175">
                  <a:noFill/>
                </a:ln>
                <a:gradFill>
                  <a:gsLst>
                    <a:gs pos="0">
                      <a:srgbClr val="FFFFFF"/>
                    </a:gs>
                    <a:gs pos="100000">
                      <a:srgbClr val="FFFFFF"/>
                    </a:gs>
                  </a:gsLst>
                  <a:lin ang="5400000" scaled="0"/>
                </a:gradFill>
                <a:latin typeface="Segoe UI Light"/>
                <a:ea typeface="Segoe UI Black" panose="020B0A02040204020203" pitchFamily="34" charset="0"/>
                <a:cs typeface="Segoe UI Semibold" panose="020B0702040204020203" pitchFamily="34" charset="0"/>
              </a:rPr>
              <a:t>app</a:t>
            </a:r>
          </a:p>
          <a:p>
            <a:pPr>
              <a:lnSpc>
                <a:spcPct val="95000"/>
              </a:lnSpc>
              <a:spcBef>
                <a:spcPts val="1200"/>
              </a:spcBef>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QR Code</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need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326641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1.13482E-6 L -3.14526E-6 1.13482E-6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1.50704E-6 L -1.92494E-6 1.50704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Scenarios</a:t>
            </a:r>
            <a:endParaRPr lang="en-US" dirty="0"/>
          </a:p>
        </p:txBody>
      </p:sp>
    </p:spTree>
    <p:extLst>
      <p:ext uri="{BB962C8B-B14F-4D97-AF65-F5344CB8AC3E}">
        <p14:creationId xmlns:p14="http://schemas.microsoft.com/office/powerpoint/2010/main" val="422763806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Lync </a:t>
            </a:r>
            <a:r>
              <a:rPr lang="en-US" dirty="0" smtClean="0"/>
              <a:t>SDN Scenarios</a:t>
            </a:r>
            <a:endParaRPr lang="en-US" dirty="0"/>
          </a:p>
        </p:txBody>
      </p:sp>
      <p:sp>
        <p:nvSpPr>
          <p:cNvPr id="11" name="Rectangle 10"/>
          <p:cNvSpPr/>
          <p:nvPr/>
        </p:nvSpPr>
        <p:spPr bwMode="auto">
          <a:xfrm>
            <a:off x="2179637" y="2201862"/>
            <a:ext cx="2697480" cy="251929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smtClean="0">
                <a:solidFill>
                  <a:srgbClr val="FFFFFF"/>
                </a:solidFill>
                <a:ea typeface="Segoe UI" pitchFamily="34" charset="0"/>
                <a:cs typeface="Segoe UI" pitchFamily="34" charset="0"/>
              </a:rPr>
              <a:t>Diagnostics</a:t>
            </a:r>
          </a:p>
          <a:p>
            <a:pPr defTabSz="932472" fontAlgn="base">
              <a:lnSpc>
                <a:spcPct val="90000"/>
              </a:lnSpc>
              <a:spcBef>
                <a:spcPct val="0"/>
              </a:spcBef>
              <a:spcAft>
                <a:spcPct val="0"/>
              </a:spcAft>
            </a:pPr>
            <a:endParaRPr lang="en-US"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Proactively automate the diagnostics and troubleshooting of </a:t>
            </a:r>
            <a:r>
              <a:rPr lang="en-US" sz="2000" dirty="0" smtClean="0">
                <a:solidFill>
                  <a:srgbClr val="FFFFFF"/>
                </a:solidFill>
              </a:rPr>
              <a:t>bad calls</a:t>
            </a:r>
            <a:endParaRPr lang="en-US" sz="2000" dirty="0">
              <a:solidFill>
                <a:srgbClr val="FFFFFF"/>
              </a:solidFill>
            </a:endParaRPr>
          </a:p>
          <a:p>
            <a:pPr defTabSz="932472" fontAlgn="base">
              <a:lnSpc>
                <a:spcPct val="90000"/>
              </a:lnSpc>
              <a:spcBef>
                <a:spcPct val="0"/>
              </a:spcBef>
              <a:spcAft>
                <a:spcPct val="0"/>
              </a:spcAft>
            </a:pPr>
            <a:endParaRPr lang="en-US" sz="2000" dirty="0" smtClean="0">
              <a:solidFill>
                <a:srgbClr val="FFFFFF"/>
              </a:solidFill>
              <a:ea typeface="Segoe UI" pitchFamily="34" charset="0"/>
              <a:cs typeface="Segoe UI" pitchFamily="34" charset="0"/>
            </a:endParaRPr>
          </a:p>
          <a:p>
            <a:pPr defTabSz="932472" fontAlgn="base">
              <a:lnSpc>
                <a:spcPct val="90000"/>
              </a:lnSpc>
              <a:spcBef>
                <a:spcPct val="0"/>
              </a:spcBef>
              <a:spcAft>
                <a:spcPts val="612"/>
              </a:spcAft>
            </a:pPr>
            <a:endParaRPr lang="en-US" sz="2000" dirty="0">
              <a:solidFill>
                <a:srgbClr val="FFFFFF"/>
              </a:solidFill>
              <a:ea typeface="Segoe UI" pitchFamily="34" charset="0"/>
              <a:cs typeface="Segoe UI" pitchFamily="34" charset="0"/>
            </a:endParaRPr>
          </a:p>
        </p:txBody>
      </p:sp>
      <p:sp>
        <p:nvSpPr>
          <p:cNvPr id="12" name="Rectangle 11"/>
          <p:cNvSpPr/>
          <p:nvPr/>
        </p:nvSpPr>
        <p:spPr bwMode="auto">
          <a:xfrm>
            <a:off x="4901328" y="2197167"/>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Automated </a:t>
            </a:r>
            <a:r>
              <a:rPr lang="en-US" sz="2400" u="sng" dirty="0" err="1">
                <a:solidFill>
                  <a:srgbClr val="FFFFFF"/>
                </a:solidFill>
                <a:ea typeface="Segoe UI" pitchFamily="34" charset="0"/>
                <a:cs typeface="Segoe UI" pitchFamily="34" charset="0"/>
              </a:rPr>
              <a:t>QoS</a:t>
            </a: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Reduce the cost of deploying </a:t>
            </a:r>
            <a:r>
              <a:rPr lang="en-US" sz="2000" dirty="0" err="1">
                <a:solidFill>
                  <a:srgbClr val="FFFFFF"/>
                </a:solidFill>
              </a:rPr>
              <a:t>QoS</a:t>
            </a:r>
            <a:r>
              <a:rPr lang="en-US" sz="2000" dirty="0">
                <a:solidFill>
                  <a:srgbClr val="FFFFFF"/>
                </a:solidFill>
              </a:rPr>
              <a:t> and implementing  Traffic Engineering.</a:t>
            </a:r>
          </a:p>
        </p:txBody>
      </p:sp>
      <p:sp>
        <p:nvSpPr>
          <p:cNvPr id="13" name="Rectangle 12"/>
          <p:cNvSpPr/>
          <p:nvPr/>
        </p:nvSpPr>
        <p:spPr bwMode="auto">
          <a:xfrm>
            <a:off x="7635707" y="2197166"/>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Orchestration</a:t>
            </a: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r>
              <a:rPr lang="en-US" sz="2000" dirty="0">
                <a:solidFill>
                  <a:srgbClr val="FFFFFF"/>
                </a:solidFill>
              </a:rPr>
              <a:t>IT Agility &amp; Network Customization through real-time, policy-based </a:t>
            </a:r>
            <a:r>
              <a:rPr lang="en-US" sz="2000" dirty="0" err="1">
                <a:solidFill>
                  <a:srgbClr val="FFFFFF"/>
                </a:solidFill>
              </a:rPr>
              <a:t>config</a:t>
            </a:r>
            <a:r>
              <a:rPr lang="en-US" sz="2000" dirty="0">
                <a:solidFill>
                  <a:srgbClr val="FFFFFF"/>
                </a:solidFill>
              </a:rPr>
              <a:t> of network </a:t>
            </a:r>
            <a:r>
              <a:rPr lang="en-US" sz="2000" dirty="0" smtClean="0">
                <a:solidFill>
                  <a:srgbClr val="FFFFFF"/>
                </a:solidFill>
              </a:rPr>
              <a:t>resources</a:t>
            </a:r>
            <a:r>
              <a:rPr lang="en-US" sz="2000" dirty="0">
                <a:solidFill>
                  <a:srgbClr val="FFFFFF"/>
                </a:solidFill>
              </a:rPr>
              <a:t>.</a:t>
            </a:r>
          </a:p>
          <a:p>
            <a:pPr defTabSz="932472" fontAlgn="base">
              <a:lnSpc>
                <a:spcPct val="90000"/>
              </a:lnSpc>
              <a:spcBef>
                <a:spcPct val="0"/>
              </a:spcBef>
              <a:spcAft>
                <a:spcPct val="0"/>
              </a:spcAft>
            </a:pPr>
            <a:endParaRPr lang="en-US" sz="2000" dirty="0">
              <a:solidFill>
                <a:srgbClr val="FFFFFF"/>
              </a:solidFill>
            </a:endParaRPr>
          </a:p>
        </p:txBody>
      </p:sp>
    </p:spTree>
    <p:extLst>
      <p:ext uri="{BB962C8B-B14F-4D97-AF65-F5344CB8AC3E}">
        <p14:creationId xmlns:p14="http://schemas.microsoft.com/office/powerpoint/2010/main" val="11603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03428" y="6070600"/>
            <a:ext cx="4926530" cy="36931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21" tIns="45710" rIns="91421" bIns="45710" numCol="1" rtlCol="0" anchor="t" anchorCtr="0" compatLnSpc="1">
            <a:prstTxWarp prst="textNoShape">
              <a:avLst/>
            </a:prstTxWarp>
            <a:spAutoFit/>
          </a:bodyPr>
          <a:lstStyle/>
          <a:p>
            <a:pPr defTabSz="914210" eaLnBrk="0" hangingPunct="0"/>
            <a:endParaRPr lang="en-US" dirty="0">
              <a:solidFill>
                <a:srgbClr val="505050"/>
              </a:solidFill>
              <a:latin typeface="Arial" pitchFamily="-111" charset="0"/>
              <a:ea typeface="ＭＳ Ｐゴシック" pitchFamily="-111" charset="-128"/>
              <a:cs typeface="ＭＳ Ｐゴシック" pitchFamily="-111" charset="-128"/>
            </a:endParaRPr>
          </a:p>
        </p:txBody>
      </p:sp>
      <p:cxnSp>
        <p:nvCxnSpPr>
          <p:cNvPr id="38" name="Shape 42"/>
          <p:cNvCxnSpPr/>
          <p:nvPr/>
        </p:nvCxnSpPr>
        <p:spPr>
          <a:xfrm rot="10800000" flipV="1">
            <a:off x="6620668" y="3298732"/>
            <a:ext cx="3344900" cy="1013793"/>
          </a:xfrm>
          <a:prstGeom prst="bentConnector3">
            <a:avLst>
              <a:gd name="adj1" fmla="val 167"/>
            </a:avLst>
          </a:prstGeom>
          <a:ln w="25400">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p:nvPicPr>
        <p:blipFill>
          <a:blip r:embed="rId3"/>
          <a:stretch>
            <a:fillRect/>
          </a:stretch>
        </p:blipFill>
        <p:spPr>
          <a:xfrm>
            <a:off x="1855573" y="1574826"/>
            <a:ext cx="8209025" cy="1798467"/>
          </a:xfrm>
          <a:prstGeom prst="rect">
            <a:avLst/>
          </a:prstGeom>
        </p:spPr>
      </p:pic>
      <p:pic>
        <p:nvPicPr>
          <p:cNvPr id="69" name="Picture 68"/>
          <p:cNvPicPr>
            <a:picLocks noChangeAspect="1"/>
          </p:cNvPicPr>
          <p:nvPr/>
        </p:nvPicPr>
        <p:blipFill>
          <a:blip r:embed="rId4"/>
          <a:stretch>
            <a:fillRect/>
          </a:stretch>
        </p:blipFill>
        <p:spPr>
          <a:xfrm>
            <a:off x="7136434" y="1666265"/>
            <a:ext cx="4503402" cy="1737341"/>
          </a:xfrm>
          <a:prstGeom prst="rect">
            <a:avLst/>
          </a:prstGeom>
        </p:spPr>
      </p:pic>
      <p:pic>
        <p:nvPicPr>
          <p:cNvPr id="70" name="Picture 69"/>
          <p:cNvPicPr>
            <a:picLocks noChangeAspect="1"/>
          </p:cNvPicPr>
          <p:nvPr/>
        </p:nvPicPr>
        <p:blipFill>
          <a:blip r:embed="rId5"/>
          <a:stretch>
            <a:fillRect/>
          </a:stretch>
        </p:blipFill>
        <p:spPr>
          <a:xfrm>
            <a:off x="274639" y="1757704"/>
            <a:ext cx="4789846" cy="2265006"/>
          </a:xfrm>
          <a:prstGeom prst="rect">
            <a:avLst/>
          </a:prstGeom>
        </p:spPr>
      </p:pic>
      <p:sp>
        <p:nvSpPr>
          <p:cNvPr id="9" name="Oval 8"/>
          <p:cNvSpPr/>
          <p:nvPr/>
        </p:nvSpPr>
        <p:spPr bwMode="auto">
          <a:xfrm>
            <a:off x="7087771" y="3981738"/>
            <a:ext cx="2457558" cy="649174"/>
          </a:xfrm>
          <a:prstGeom prst="ellipse">
            <a:avLst/>
          </a:prstGeom>
          <a:solidFill>
            <a:schemeClr val="accent4"/>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5" rIns="91430" bIns="45715" numCol="1" rtlCol="0" anchor="t" anchorCtr="0" compatLnSpc="1">
            <a:prstTxWarp prst="textNoShape">
              <a:avLst/>
            </a:prstTxWarp>
            <a:spAutoFit/>
          </a:bodyPr>
          <a:lstStyle/>
          <a:p>
            <a:pPr defTabSz="914302" eaLnBrk="0" fontAlgn="base" hangingPunct="0">
              <a:spcBef>
                <a:spcPct val="0"/>
              </a:spcBef>
              <a:spcAft>
                <a:spcPct val="0"/>
              </a:spcAft>
            </a:pPr>
            <a:endParaRPr lang="en-US" sz="2400" dirty="0">
              <a:solidFill>
                <a:srgbClr val="505050"/>
              </a:solidFill>
              <a:latin typeface="Arial" pitchFamily="-111" charset="0"/>
              <a:ea typeface="ＭＳ Ｐゴシック" pitchFamily="-111" charset="-128"/>
              <a:cs typeface="ＭＳ Ｐゴシック" pitchFamily="-111" charset="-128"/>
            </a:endParaRPr>
          </a:p>
        </p:txBody>
      </p:sp>
      <p:sp>
        <p:nvSpPr>
          <p:cNvPr id="13" name="TextBox 12"/>
          <p:cNvSpPr txBox="1"/>
          <p:nvPr/>
        </p:nvSpPr>
        <p:spPr>
          <a:xfrm>
            <a:off x="5819930" y="2071501"/>
            <a:ext cx="1083858" cy="276979"/>
          </a:xfrm>
          <a:prstGeom prst="rect">
            <a:avLst/>
          </a:prstGeom>
          <a:noFill/>
        </p:spPr>
        <p:txBody>
          <a:bodyPr wrap="square" lIns="91421" tIns="45710" rIns="91421" bIns="45710" rtlCol="0">
            <a:spAutoFit/>
          </a:bodyPr>
          <a:lstStyle/>
          <a:p>
            <a:r>
              <a:rPr lang="en-US" sz="1200" dirty="0">
                <a:gradFill>
                  <a:gsLst>
                    <a:gs pos="0">
                      <a:srgbClr val="505050"/>
                    </a:gs>
                    <a:gs pos="100000">
                      <a:srgbClr val="505050"/>
                    </a:gs>
                  </a:gsLst>
                  <a:lin ang="5400000" scaled="0"/>
                </a:gradFill>
              </a:rPr>
              <a:t>IP Cloud</a:t>
            </a:r>
          </a:p>
        </p:txBody>
      </p:sp>
      <p:sp>
        <p:nvSpPr>
          <p:cNvPr id="19" name="TextBox 18"/>
          <p:cNvSpPr txBox="1"/>
          <p:nvPr/>
        </p:nvSpPr>
        <p:spPr>
          <a:xfrm>
            <a:off x="2487899" y="1817280"/>
            <a:ext cx="1274325" cy="461645"/>
          </a:xfrm>
          <a:prstGeom prst="rect">
            <a:avLst/>
          </a:prstGeom>
          <a:noFill/>
        </p:spPr>
        <p:txBody>
          <a:bodyPr wrap="square" lIns="91421" tIns="45710" rIns="91421" bIns="45710" rtlCol="0">
            <a:spAutoFit/>
          </a:bodyPr>
          <a:lstStyle/>
          <a:p>
            <a:pPr algn="ctr"/>
            <a:r>
              <a:rPr lang="en-US" sz="1200" dirty="0">
                <a:gradFill>
                  <a:gsLst>
                    <a:gs pos="0">
                      <a:srgbClr val="505050"/>
                    </a:gs>
                    <a:gs pos="100000">
                      <a:srgbClr val="505050"/>
                    </a:gs>
                  </a:gsLst>
                  <a:lin ang="5400000" scaled="0"/>
                </a:gradFill>
              </a:rPr>
              <a:t>UC Environments</a:t>
            </a:r>
          </a:p>
        </p:txBody>
      </p:sp>
      <p:pic>
        <p:nvPicPr>
          <p:cNvPr id="21" name="Picture 30"/>
          <p:cNvPicPr>
            <a:picLocks noChangeAspect="1" noChangeArrowheads="1"/>
          </p:cNvPicPr>
          <p:nvPr/>
        </p:nvPicPr>
        <p:blipFill>
          <a:blip r:embed="rId6"/>
          <a:srcRect/>
          <a:stretch>
            <a:fillRect/>
          </a:stretch>
        </p:blipFill>
        <p:spPr bwMode="auto">
          <a:xfrm>
            <a:off x="2408528" y="2251527"/>
            <a:ext cx="947535" cy="446117"/>
          </a:xfrm>
          <a:prstGeom prst="rect">
            <a:avLst/>
          </a:prstGeom>
          <a:noFill/>
          <a:ln w="9525">
            <a:noFill/>
            <a:miter lim="800000"/>
            <a:headEnd/>
            <a:tailEnd/>
          </a:ln>
        </p:spPr>
      </p:pic>
      <p:pic>
        <p:nvPicPr>
          <p:cNvPr id="22" name="Picture 30"/>
          <p:cNvPicPr>
            <a:picLocks noChangeAspect="1" noChangeArrowheads="1"/>
          </p:cNvPicPr>
          <p:nvPr/>
        </p:nvPicPr>
        <p:blipFill>
          <a:blip r:embed="rId6"/>
          <a:srcRect/>
          <a:stretch>
            <a:fillRect/>
          </a:stretch>
        </p:blipFill>
        <p:spPr bwMode="auto">
          <a:xfrm>
            <a:off x="5824963" y="2484596"/>
            <a:ext cx="947535" cy="446117"/>
          </a:xfrm>
          <a:prstGeom prst="rect">
            <a:avLst/>
          </a:prstGeom>
          <a:noFill/>
          <a:ln w="9525">
            <a:noFill/>
            <a:miter lim="800000"/>
            <a:headEnd/>
            <a:tailEnd/>
          </a:ln>
        </p:spPr>
      </p:pic>
      <p:pic>
        <p:nvPicPr>
          <p:cNvPr id="23" name="Picture 22"/>
          <p:cNvPicPr>
            <a:picLocks noChangeArrowheads="1"/>
          </p:cNvPicPr>
          <p:nvPr/>
        </p:nvPicPr>
        <p:blipFill>
          <a:blip r:embed="rId7"/>
          <a:srcRect/>
          <a:stretch>
            <a:fillRect/>
          </a:stretch>
        </p:blipFill>
        <p:spPr bwMode="auto">
          <a:xfrm>
            <a:off x="4640414" y="2223715"/>
            <a:ext cx="711305" cy="238921"/>
          </a:xfrm>
          <a:prstGeom prst="rect">
            <a:avLst/>
          </a:prstGeom>
          <a:noFill/>
          <a:ln w="9525">
            <a:noFill/>
            <a:miter lim="800000"/>
            <a:headEnd/>
            <a:tailEnd/>
          </a:ln>
        </p:spPr>
      </p:pic>
      <p:pic>
        <p:nvPicPr>
          <p:cNvPr id="24" name="Picture 23"/>
          <p:cNvPicPr>
            <a:picLocks noChangeArrowheads="1"/>
          </p:cNvPicPr>
          <p:nvPr/>
        </p:nvPicPr>
        <p:blipFill>
          <a:blip r:embed="rId7"/>
          <a:srcRect/>
          <a:stretch>
            <a:fillRect/>
          </a:stretch>
        </p:blipFill>
        <p:spPr bwMode="auto">
          <a:xfrm>
            <a:off x="7518566" y="2605191"/>
            <a:ext cx="711305" cy="238921"/>
          </a:xfrm>
          <a:prstGeom prst="rect">
            <a:avLst/>
          </a:prstGeom>
          <a:noFill/>
          <a:ln w="9525">
            <a:noFill/>
            <a:miter lim="800000"/>
            <a:headEnd/>
            <a:tailEnd/>
          </a:ln>
        </p:spPr>
      </p:pic>
      <p:pic>
        <p:nvPicPr>
          <p:cNvPr id="25" name="Picture 59" descr="MGX8000MultiserviceSwitch"/>
          <p:cNvPicPr>
            <a:picLocks noChangeAspect="1" noChangeArrowheads="1"/>
          </p:cNvPicPr>
          <p:nvPr/>
        </p:nvPicPr>
        <p:blipFill>
          <a:blip r:embed="rId8"/>
          <a:srcRect/>
          <a:stretch>
            <a:fillRect/>
          </a:stretch>
        </p:blipFill>
        <p:spPr bwMode="auto">
          <a:xfrm>
            <a:off x="2032360" y="2755095"/>
            <a:ext cx="425593" cy="324038"/>
          </a:xfrm>
          <a:prstGeom prst="rect">
            <a:avLst/>
          </a:prstGeom>
          <a:noFill/>
          <a:ln w="9525">
            <a:noFill/>
            <a:miter lim="800000"/>
            <a:headEnd/>
            <a:tailEnd/>
          </a:ln>
        </p:spPr>
      </p:pic>
      <p:pic>
        <p:nvPicPr>
          <p:cNvPr id="26" name="Picture 24"/>
          <p:cNvPicPr>
            <a:picLocks noChangeArrowheads="1"/>
          </p:cNvPicPr>
          <p:nvPr/>
        </p:nvPicPr>
        <p:blipFill>
          <a:blip r:embed="rId9"/>
          <a:srcRect/>
          <a:stretch>
            <a:fillRect/>
          </a:stretch>
        </p:blipFill>
        <p:spPr bwMode="auto">
          <a:xfrm>
            <a:off x="1635276" y="2462636"/>
            <a:ext cx="588854" cy="258996"/>
          </a:xfrm>
          <a:prstGeom prst="rect">
            <a:avLst/>
          </a:prstGeom>
          <a:noFill/>
          <a:ln w="9525">
            <a:noFill/>
            <a:miter lim="800000"/>
            <a:headEnd/>
            <a:tailEnd/>
          </a:ln>
        </p:spPr>
      </p:pic>
      <p:pic>
        <p:nvPicPr>
          <p:cNvPr id="27" name="Picture 24"/>
          <p:cNvPicPr>
            <a:picLocks noChangeArrowheads="1"/>
          </p:cNvPicPr>
          <p:nvPr/>
        </p:nvPicPr>
        <p:blipFill>
          <a:blip r:embed="rId9"/>
          <a:srcRect/>
          <a:stretch>
            <a:fillRect/>
          </a:stretch>
        </p:blipFill>
        <p:spPr bwMode="auto">
          <a:xfrm>
            <a:off x="9916581" y="2294155"/>
            <a:ext cx="588854" cy="258996"/>
          </a:xfrm>
          <a:prstGeom prst="rect">
            <a:avLst/>
          </a:prstGeom>
          <a:noFill/>
          <a:ln w="9525">
            <a:noFill/>
            <a:miter lim="800000"/>
            <a:headEnd/>
            <a:tailEnd/>
          </a:ln>
        </p:spPr>
      </p:pic>
      <p:pic>
        <p:nvPicPr>
          <p:cNvPr id="28" name="Picture 135"/>
          <p:cNvPicPr>
            <a:picLocks noChangeAspect="1"/>
          </p:cNvPicPr>
          <p:nvPr/>
        </p:nvPicPr>
        <p:blipFill>
          <a:blip r:embed="rId10"/>
          <a:srcRect t="27446"/>
          <a:stretch>
            <a:fillRect/>
          </a:stretch>
        </p:blipFill>
        <p:spPr bwMode="auto">
          <a:xfrm>
            <a:off x="768117" y="2756910"/>
            <a:ext cx="1212922" cy="636220"/>
          </a:xfrm>
          <a:prstGeom prst="rect">
            <a:avLst/>
          </a:prstGeom>
          <a:noFill/>
          <a:ln w="9525">
            <a:noFill/>
            <a:miter lim="800000"/>
            <a:headEnd/>
            <a:tailEnd/>
          </a:ln>
        </p:spPr>
      </p:pic>
      <p:sp>
        <p:nvSpPr>
          <p:cNvPr id="29" name="TextBox 28"/>
          <p:cNvSpPr txBox="1"/>
          <p:nvPr/>
        </p:nvSpPr>
        <p:spPr>
          <a:xfrm>
            <a:off x="3029482" y="3916305"/>
            <a:ext cx="1857445" cy="276979"/>
          </a:xfrm>
          <a:prstGeom prst="rect">
            <a:avLst/>
          </a:prstGeom>
          <a:noFill/>
        </p:spPr>
        <p:txBody>
          <a:bodyPr wrap="square" lIns="91421" tIns="45710" rIns="91421" bIns="45710" rtlCol="0">
            <a:spAutoFit/>
          </a:bodyPr>
          <a:lstStyle/>
          <a:p>
            <a:pPr algn="ctr"/>
            <a:r>
              <a:rPr lang="en-US" sz="1200" b="1" dirty="0"/>
              <a:t>CONTENT</a:t>
            </a:r>
            <a:r>
              <a:rPr lang="en-US" sz="1200" dirty="0"/>
              <a:t> – RTP</a:t>
            </a:r>
          </a:p>
        </p:txBody>
      </p:sp>
      <p:sp>
        <p:nvSpPr>
          <p:cNvPr id="30" name="TextBox 29"/>
          <p:cNvSpPr txBox="1"/>
          <p:nvPr/>
        </p:nvSpPr>
        <p:spPr>
          <a:xfrm>
            <a:off x="2548098" y="4387016"/>
            <a:ext cx="2820214" cy="276979"/>
          </a:xfrm>
          <a:prstGeom prst="rect">
            <a:avLst/>
          </a:prstGeom>
          <a:noFill/>
        </p:spPr>
        <p:txBody>
          <a:bodyPr wrap="square" lIns="91421" tIns="45710" rIns="91421" bIns="45710" rtlCol="0">
            <a:spAutoFit/>
          </a:bodyPr>
          <a:lstStyle/>
          <a:p>
            <a:pPr algn="ctr"/>
            <a:r>
              <a:rPr lang="en-US" sz="1200" b="1" dirty="0"/>
              <a:t>SESSION</a:t>
            </a:r>
            <a:r>
              <a:rPr lang="en-US" sz="1200" dirty="0"/>
              <a:t> - SIP, H.323, SCCP, UNIStim</a:t>
            </a:r>
          </a:p>
        </p:txBody>
      </p:sp>
      <p:sp>
        <p:nvSpPr>
          <p:cNvPr id="31" name="TextBox 30"/>
          <p:cNvSpPr txBox="1"/>
          <p:nvPr/>
        </p:nvSpPr>
        <p:spPr>
          <a:xfrm>
            <a:off x="2487899" y="3365574"/>
            <a:ext cx="6815017" cy="292368"/>
          </a:xfrm>
          <a:prstGeom prst="rect">
            <a:avLst/>
          </a:prstGeom>
          <a:noFill/>
        </p:spPr>
        <p:txBody>
          <a:bodyPr wrap="square" lIns="91421" tIns="45710" rIns="91421" bIns="45710" rtlCol="0">
            <a:spAutoFit/>
          </a:bodyPr>
          <a:lstStyle/>
          <a:p>
            <a:pPr algn="ctr"/>
            <a:r>
              <a:rPr lang="en-US" sz="1300" b="1" dirty="0"/>
              <a:t>IP TOPOLOGY   OSPF, BGP</a:t>
            </a:r>
          </a:p>
        </p:txBody>
      </p:sp>
      <p:pic>
        <p:nvPicPr>
          <p:cNvPr id="34" name="Picture 33"/>
          <p:cNvPicPr>
            <a:picLocks noChangeArrowheads="1"/>
          </p:cNvPicPr>
          <p:nvPr/>
        </p:nvPicPr>
        <p:blipFill>
          <a:blip r:embed="rId7"/>
          <a:srcRect/>
          <a:stretch>
            <a:fillRect/>
          </a:stretch>
        </p:blipFill>
        <p:spPr bwMode="auto">
          <a:xfrm>
            <a:off x="5119925" y="2659257"/>
            <a:ext cx="711305" cy="238921"/>
          </a:xfrm>
          <a:prstGeom prst="rect">
            <a:avLst/>
          </a:prstGeom>
          <a:noFill/>
          <a:ln w="9525">
            <a:noFill/>
            <a:miter lim="800000"/>
            <a:headEnd/>
            <a:tailEnd/>
          </a:ln>
        </p:spPr>
      </p:pic>
      <p:pic>
        <p:nvPicPr>
          <p:cNvPr id="35" name="Picture 34"/>
          <p:cNvPicPr>
            <a:picLocks noChangeArrowheads="1"/>
          </p:cNvPicPr>
          <p:nvPr/>
        </p:nvPicPr>
        <p:blipFill>
          <a:blip r:embed="rId7"/>
          <a:srcRect/>
          <a:stretch>
            <a:fillRect/>
          </a:stretch>
        </p:blipFill>
        <p:spPr bwMode="auto">
          <a:xfrm>
            <a:off x="7059056" y="2214281"/>
            <a:ext cx="711305" cy="238921"/>
          </a:xfrm>
          <a:prstGeom prst="rect">
            <a:avLst/>
          </a:prstGeom>
          <a:noFill/>
          <a:ln w="9525">
            <a:noFill/>
            <a:miter lim="800000"/>
            <a:headEnd/>
            <a:tailEnd/>
          </a:ln>
        </p:spPr>
      </p:pic>
      <p:cxnSp>
        <p:nvCxnSpPr>
          <p:cNvPr id="36" name="Straight Arrow Connector 35"/>
          <p:cNvCxnSpPr/>
          <p:nvPr/>
        </p:nvCxnSpPr>
        <p:spPr>
          <a:xfrm flipH="1">
            <a:off x="6016750" y="3295816"/>
            <a:ext cx="6363" cy="440173"/>
          </a:xfrm>
          <a:prstGeom prst="straightConnector1">
            <a:avLst/>
          </a:prstGeom>
          <a:ln w="34925">
            <a:solidFill>
              <a:schemeClr val="accent1"/>
            </a:solidFill>
            <a:prstDash val="sysDash"/>
            <a:headEnd type="stealth" w="lg" len="med"/>
            <a:tailEnd type="oval" w="lg" len="med"/>
          </a:ln>
        </p:spPr>
        <p:style>
          <a:lnRef idx="2">
            <a:schemeClr val="accent1"/>
          </a:lnRef>
          <a:fillRef idx="0">
            <a:schemeClr val="accent1"/>
          </a:fillRef>
          <a:effectRef idx="1">
            <a:schemeClr val="accent1"/>
          </a:effectRef>
          <a:fontRef idx="minor">
            <a:schemeClr val="tx1"/>
          </a:fontRef>
        </p:style>
      </p:cxnSp>
      <p:cxnSp>
        <p:nvCxnSpPr>
          <p:cNvPr id="37" name="Shape 41"/>
          <p:cNvCxnSpPr>
            <a:stCxn id="44" idx="2"/>
          </p:cNvCxnSpPr>
          <p:nvPr/>
        </p:nvCxnSpPr>
        <p:spPr>
          <a:xfrm rot="16200000" flipH="1">
            <a:off x="3389117" y="2364418"/>
            <a:ext cx="1261092" cy="2622721"/>
          </a:xfrm>
          <a:prstGeom prst="bentConnector2">
            <a:avLst/>
          </a:prstGeom>
          <a:ln w="25400">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63231" y="4006997"/>
            <a:ext cx="2059773" cy="600144"/>
          </a:xfrm>
          <a:prstGeom prst="rect">
            <a:avLst/>
          </a:prstGeom>
          <a:noFill/>
        </p:spPr>
        <p:txBody>
          <a:bodyPr wrap="square" lIns="91421" tIns="45710" rIns="91421" bIns="45710" rtlCol="0">
            <a:spAutoFit/>
          </a:bodyPr>
          <a:lstStyle/>
          <a:p>
            <a:pPr algn="ctr"/>
            <a:r>
              <a:rPr lang="en-US" sz="1100" b="1" u="sng" dirty="0" smtClean="0">
                <a:gradFill>
                  <a:gsLst>
                    <a:gs pos="0">
                      <a:srgbClr val="FFFFFF"/>
                    </a:gs>
                    <a:gs pos="100000">
                      <a:srgbClr val="FFFFFF"/>
                    </a:gs>
                  </a:gsLst>
                  <a:lin ang="5400000" scaled="0"/>
                </a:gradFill>
              </a:rPr>
              <a:t>LYNC SDN API</a:t>
            </a:r>
          </a:p>
          <a:p>
            <a:pPr algn="ctr"/>
            <a:r>
              <a:rPr lang="en-US" sz="1100" b="1" dirty="0" smtClean="0">
                <a:gradFill>
                  <a:gsLst>
                    <a:gs pos="0">
                      <a:srgbClr val="FFFFFF"/>
                    </a:gs>
                    <a:gs pos="100000">
                      <a:srgbClr val="FFFFFF"/>
                    </a:gs>
                  </a:gsLst>
                  <a:lin ang="5400000" scaled="0"/>
                </a:gradFill>
              </a:rPr>
              <a:t> CONTENT</a:t>
            </a:r>
            <a:r>
              <a:rPr lang="en-US" sz="1100" dirty="0" smtClean="0">
                <a:gradFill>
                  <a:gsLst>
                    <a:gs pos="0">
                      <a:srgbClr val="FFFFFF"/>
                    </a:gs>
                    <a:gs pos="100000">
                      <a:srgbClr val="FFFFFF"/>
                    </a:gs>
                  </a:gsLst>
                  <a:lin ang="5400000" scaled="0"/>
                </a:gradFill>
              </a:rPr>
              <a:t> </a:t>
            </a:r>
            <a:r>
              <a:rPr lang="en-US" sz="1100" dirty="0">
                <a:gradFill>
                  <a:gsLst>
                    <a:gs pos="0">
                      <a:srgbClr val="FFFFFF"/>
                    </a:gs>
                    <a:gs pos="100000">
                      <a:srgbClr val="FFFFFF"/>
                    </a:gs>
                  </a:gsLst>
                  <a:lin ang="5400000" scaled="0"/>
                </a:gradFill>
              </a:rPr>
              <a:t>– </a:t>
            </a:r>
            <a:r>
              <a:rPr lang="en-US" sz="1100" dirty="0" smtClean="0">
                <a:gradFill>
                  <a:gsLst>
                    <a:gs pos="0">
                      <a:srgbClr val="FFFFFF"/>
                    </a:gs>
                    <a:gs pos="100000">
                      <a:srgbClr val="FFFFFF"/>
                    </a:gs>
                  </a:gsLst>
                  <a:lin ang="5400000" scaled="0"/>
                </a:gradFill>
              </a:rPr>
              <a:t>Lync</a:t>
            </a:r>
          </a:p>
          <a:p>
            <a:pPr algn="ctr"/>
            <a:r>
              <a:rPr lang="en-US" sz="1100" b="1" dirty="0">
                <a:gradFill>
                  <a:gsLst>
                    <a:gs pos="0">
                      <a:srgbClr val="FFFFFF"/>
                    </a:gs>
                    <a:gs pos="100000">
                      <a:srgbClr val="FFFFFF"/>
                    </a:gs>
                  </a:gsLst>
                  <a:lin ang="5400000" scaled="0"/>
                </a:gradFill>
              </a:rPr>
              <a:t>SESSION</a:t>
            </a:r>
            <a:r>
              <a:rPr lang="en-US" sz="1100" dirty="0">
                <a:gradFill>
                  <a:gsLst>
                    <a:gs pos="0">
                      <a:srgbClr val="FFFFFF"/>
                    </a:gs>
                    <a:gs pos="100000">
                      <a:srgbClr val="FFFFFF"/>
                    </a:gs>
                  </a:gsLst>
                  <a:lin ang="5400000" scaled="0"/>
                </a:gradFill>
              </a:rPr>
              <a:t> – </a:t>
            </a:r>
            <a:r>
              <a:rPr lang="en-US" sz="1100" dirty="0" smtClean="0">
                <a:gradFill>
                  <a:gsLst>
                    <a:gs pos="0">
                      <a:srgbClr val="FFFFFF"/>
                    </a:gs>
                    <a:gs pos="100000">
                      <a:srgbClr val="FFFFFF"/>
                    </a:gs>
                  </a:gsLst>
                  <a:lin ang="5400000" scaled="0"/>
                </a:gradFill>
              </a:rPr>
              <a:t>Lync</a:t>
            </a:r>
            <a:endParaRPr lang="en-US" sz="1100" dirty="0">
              <a:gradFill>
                <a:gsLst>
                  <a:gs pos="0">
                    <a:srgbClr val="FFFFFF"/>
                  </a:gs>
                  <a:gs pos="100000">
                    <a:srgbClr val="FFFFFF"/>
                  </a:gs>
                </a:gsLst>
                <a:lin ang="5400000" scaled="0"/>
              </a:gradFill>
            </a:endParaRPr>
          </a:p>
        </p:txBody>
      </p:sp>
      <p:sp>
        <p:nvSpPr>
          <p:cNvPr id="41" name="TextBox 40"/>
          <p:cNvSpPr txBox="1"/>
          <p:nvPr/>
        </p:nvSpPr>
        <p:spPr>
          <a:xfrm>
            <a:off x="5151437" y="4022710"/>
            <a:ext cx="1714470" cy="577071"/>
          </a:xfrm>
          <a:prstGeom prst="rect">
            <a:avLst/>
          </a:prstGeom>
          <a:noFill/>
          <a:ln>
            <a:noFill/>
          </a:ln>
        </p:spPr>
        <p:txBody>
          <a:bodyPr wrap="square" lIns="91430" tIns="45715" rIns="91430" bIns="45715" rtlCol="0">
            <a:spAutoFit/>
          </a:bodyPr>
          <a:lstStyle/>
          <a:p>
            <a:pPr algn="ctr"/>
            <a:r>
              <a:rPr lang="en-US" sz="1050" b="1" dirty="0" smtClean="0">
                <a:latin typeface="Arial"/>
                <a:cs typeface="Arial"/>
              </a:rPr>
              <a:t>Real-Time Network</a:t>
            </a:r>
          </a:p>
          <a:p>
            <a:pPr algn="ctr"/>
            <a:r>
              <a:rPr lang="en-US" sz="1050" b="1" dirty="0" smtClean="0">
                <a:latin typeface="Arial"/>
                <a:cs typeface="Arial"/>
              </a:rPr>
              <a:t>Performance &amp; Correlation</a:t>
            </a:r>
            <a:endParaRPr lang="en-US" sz="1050" b="1" dirty="0"/>
          </a:p>
        </p:txBody>
      </p:sp>
      <p:cxnSp>
        <p:nvCxnSpPr>
          <p:cNvPr id="42" name="Straight Arrow Connector 41"/>
          <p:cNvCxnSpPr/>
          <p:nvPr/>
        </p:nvCxnSpPr>
        <p:spPr>
          <a:xfrm flipH="1">
            <a:off x="6016750" y="3606333"/>
            <a:ext cx="3506569" cy="103538"/>
          </a:xfrm>
          <a:prstGeom prst="straightConnector1">
            <a:avLst/>
          </a:prstGeom>
          <a:ln w="34925">
            <a:solidFill>
              <a:schemeClr val="accent1"/>
            </a:solidFill>
            <a:prstDash val="sysDash"/>
            <a:headEnd type="stealth" w="lg" len="med"/>
            <a:tailEnd type="oval" w="lg"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814920" y="3585529"/>
            <a:ext cx="3193752" cy="123617"/>
          </a:xfrm>
          <a:prstGeom prst="straightConnector1">
            <a:avLst/>
          </a:prstGeom>
          <a:ln w="34925">
            <a:solidFill>
              <a:schemeClr val="accent1"/>
            </a:solidFill>
            <a:prstDash val="sysDash"/>
            <a:headEnd type="stealth" w="lg" len="med"/>
            <a:tailEnd type="oval" w="lg" len="med"/>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rrowheads="1"/>
          </p:cNvPicPr>
          <p:nvPr/>
        </p:nvPicPr>
        <p:blipFill>
          <a:blip r:embed="rId7"/>
          <a:srcRect/>
          <a:stretch>
            <a:fillRect/>
          </a:stretch>
        </p:blipFill>
        <p:spPr bwMode="auto">
          <a:xfrm>
            <a:off x="2352650" y="2806312"/>
            <a:ext cx="711305" cy="238921"/>
          </a:xfrm>
          <a:prstGeom prst="rect">
            <a:avLst/>
          </a:prstGeom>
          <a:noFill/>
          <a:ln w="9525">
            <a:noFill/>
            <a:miter lim="800000"/>
            <a:headEnd/>
            <a:tailEnd/>
          </a:ln>
        </p:spPr>
      </p:pic>
      <p:pic>
        <p:nvPicPr>
          <p:cNvPr id="45" name="Picture 8" descr="Workgroup Switch SecuritySubdued"/>
          <p:cNvPicPr>
            <a:picLocks noChangeAspect="1" noChangeArrowheads="1"/>
          </p:cNvPicPr>
          <p:nvPr/>
        </p:nvPicPr>
        <p:blipFill>
          <a:blip r:embed="rId11"/>
          <a:srcRect/>
          <a:stretch>
            <a:fillRect/>
          </a:stretch>
        </p:blipFill>
        <p:spPr bwMode="auto">
          <a:xfrm>
            <a:off x="3606412" y="2761449"/>
            <a:ext cx="1040604" cy="321275"/>
          </a:xfrm>
          <a:prstGeom prst="rect">
            <a:avLst/>
          </a:prstGeom>
          <a:noFill/>
          <a:ln w="9525">
            <a:noFill/>
            <a:miter lim="800000"/>
            <a:headEnd/>
            <a:tailEnd/>
          </a:ln>
        </p:spPr>
      </p:pic>
      <p:sp>
        <p:nvSpPr>
          <p:cNvPr id="46" name="TextBox 45"/>
          <p:cNvSpPr txBox="1"/>
          <p:nvPr/>
        </p:nvSpPr>
        <p:spPr>
          <a:xfrm>
            <a:off x="3363919" y="2622610"/>
            <a:ext cx="669247" cy="261590"/>
          </a:xfrm>
          <a:prstGeom prst="rect">
            <a:avLst/>
          </a:prstGeom>
          <a:noFill/>
        </p:spPr>
        <p:txBody>
          <a:bodyPr wrap="square" lIns="91421" tIns="45710" rIns="91421" bIns="45710" rtlCol="0">
            <a:spAutoFit/>
          </a:bodyPr>
          <a:lstStyle/>
          <a:p>
            <a:r>
              <a:rPr lang="en-US" sz="1100" dirty="0">
                <a:gradFill>
                  <a:gsLst>
                    <a:gs pos="0">
                      <a:srgbClr val="505050"/>
                    </a:gs>
                    <a:gs pos="100000">
                      <a:srgbClr val="505050"/>
                    </a:gs>
                  </a:gsLst>
                  <a:lin ang="5400000" scaled="0"/>
                </a:gradFill>
              </a:rPr>
              <a:t>SBC</a:t>
            </a:r>
          </a:p>
        </p:txBody>
      </p:sp>
      <p:pic>
        <p:nvPicPr>
          <p:cNvPr id="47" name="Picture 46"/>
          <p:cNvPicPr>
            <a:picLocks noChangeArrowheads="1"/>
          </p:cNvPicPr>
          <p:nvPr/>
        </p:nvPicPr>
        <p:blipFill>
          <a:blip r:embed="rId12"/>
          <a:srcRect/>
          <a:stretch>
            <a:fillRect/>
          </a:stretch>
        </p:blipFill>
        <p:spPr bwMode="auto">
          <a:xfrm>
            <a:off x="2985292" y="3089501"/>
            <a:ext cx="706984" cy="241033"/>
          </a:xfrm>
          <a:prstGeom prst="rect">
            <a:avLst/>
          </a:prstGeom>
          <a:noFill/>
          <a:ln w="9525">
            <a:noFill/>
            <a:miter lim="800000"/>
            <a:headEnd/>
            <a:tailEnd/>
          </a:ln>
        </p:spPr>
      </p:pic>
      <p:pic>
        <p:nvPicPr>
          <p:cNvPr id="48" name="Picture 36"/>
          <p:cNvPicPr>
            <a:picLocks noChangeArrowheads="1"/>
          </p:cNvPicPr>
          <p:nvPr/>
        </p:nvPicPr>
        <p:blipFill>
          <a:blip r:embed="rId12"/>
          <a:srcRect/>
          <a:stretch>
            <a:fillRect/>
          </a:stretch>
        </p:blipFill>
        <p:spPr bwMode="auto">
          <a:xfrm>
            <a:off x="6693411" y="2643167"/>
            <a:ext cx="706984" cy="241033"/>
          </a:xfrm>
          <a:prstGeom prst="rect">
            <a:avLst/>
          </a:prstGeom>
          <a:noFill/>
          <a:ln w="9525">
            <a:noFill/>
            <a:miter lim="800000"/>
            <a:headEnd/>
            <a:tailEnd/>
          </a:ln>
        </p:spPr>
      </p:pic>
      <p:pic>
        <p:nvPicPr>
          <p:cNvPr id="49" name="Picture 48" descr="MediationPool.png"/>
          <p:cNvPicPr>
            <a:picLocks noChangeAspect="1"/>
          </p:cNvPicPr>
          <p:nvPr/>
        </p:nvPicPr>
        <p:blipFill>
          <a:blip r:embed="rId13"/>
          <a:stretch>
            <a:fillRect/>
          </a:stretch>
        </p:blipFill>
        <p:spPr>
          <a:xfrm>
            <a:off x="9339625" y="1862506"/>
            <a:ext cx="808040" cy="691369"/>
          </a:xfrm>
          <a:prstGeom prst="rect">
            <a:avLst/>
          </a:prstGeom>
        </p:spPr>
      </p:pic>
      <p:pic>
        <p:nvPicPr>
          <p:cNvPr id="50" name="Picture 49" descr="EdgeServerPool.png"/>
          <p:cNvPicPr>
            <a:picLocks noChangeAspect="1"/>
          </p:cNvPicPr>
          <p:nvPr/>
        </p:nvPicPr>
        <p:blipFill>
          <a:blip r:embed="rId14"/>
          <a:stretch>
            <a:fillRect/>
          </a:stretch>
        </p:blipFill>
        <p:spPr>
          <a:xfrm>
            <a:off x="8102910" y="2284312"/>
            <a:ext cx="762014" cy="549457"/>
          </a:xfrm>
          <a:prstGeom prst="rect">
            <a:avLst/>
          </a:prstGeom>
        </p:spPr>
      </p:pic>
      <p:pic>
        <p:nvPicPr>
          <p:cNvPr id="51" name="Picture 36"/>
          <p:cNvPicPr>
            <a:picLocks noChangeArrowheads="1"/>
          </p:cNvPicPr>
          <p:nvPr/>
        </p:nvPicPr>
        <p:blipFill>
          <a:blip r:embed="rId12"/>
          <a:srcRect/>
          <a:stretch>
            <a:fillRect/>
          </a:stretch>
        </p:blipFill>
        <p:spPr bwMode="auto">
          <a:xfrm>
            <a:off x="8569278" y="2741507"/>
            <a:ext cx="706984" cy="241033"/>
          </a:xfrm>
          <a:prstGeom prst="rect">
            <a:avLst/>
          </a:prstGeom>
          <a:noFill/>
          <a:ln w="9525">
            <a:noFill/>
            <a:miter lim="800000"/>
            <a:headEnd/>
            <a:tailEnd/>
          </a:ln>
        </p:spPr>
      </p:pic>
      <p:pic>
        <p:nvPicPr>
          <p:cNvPr id="52" name="Picture 51"/>
          <p:cNvPicPr>
            <a:picLocks noChangeArrowheads="1"/>
          </p:cNvPicPr>
          <p:nvPr/>
        </p:nvPicPr>
        <p:blipFill>
          <a:blip r:embed="rId7"/>
          <a:srcRect/>
          <a:stretch>
            <a:fillRect/>
          </a:stretch>
        </p:blipFill>
        <p:spPr bwMode="auto">
          <a:xfrm>
            <a:off x="9589748" y="2689149"/>
            <a:ext cx="711305" cy="238921"/>
          </a:xfrm>
          <a:prstGeom prst="rect">
            <a:avLst/>
          </a:prstGeom>
          <a:noFill/>
          <a:ln w="9525">
            <a:noFill/>
            <a:miter lim="800000"/>
            <a:headEnd/>
            <a:tailEnd/>
          </a:ln>
        </p:spPr>
      </p:pic>
      <p:pic>
        <p:nvPicPr>
          <p:cNvPr id="55" name="Picture 54" descr="MonitoringServer.png"/>
          <p:cNvPicPr>
            <a:picLocks noChangeAspect="1"/>
          </p:cNvPicPr>
          <p:nvPr/>
        </p:nvPicPr>
        <p:blipFill>
          <a:blip r:embed="rId15"/>
          <a:stretch>
            <a:fillRect/>
          </a:stretch>
        </p:blipFill>
        <p:spPr>
          <a:xfrm>
            <a:off x="9213820" y="2575808"/>
            <a:ext cx="564699" cy="637622"/>
          </a:xfrm>
          <a:prstGeom prst="rect">
            <a:avLst/>
          </a:prstGeom>
        </p:spPr>
      </p:pic>
      <p:sp>
        <p:nvSpPr>
          <p:cNvPr id="57" name="TextBox 56"/>
          <p:cNvSpPr txBox="1"/>
          <p:nvPr/>
        </p:nvSpPr>
        <p:spPr>
          <a:xfrm>
            <a:off x="3646627" y="4877936"/>
            <a:ext cx="2057400" cy="944854"/>
          </a:xfrm>
          <a:prstGeom prst="rect">
            <a:avLst/>
          </a:prstGeom>
          <a:solidFill>
            <a:schemeClr val="accent3"/>
          </a:solidFill>
          <a:ln w="25400">
            <a:noFill/>
            <a:headEnd type="none" w="med" len="med"/>
            <a:tailEnd type="none" w="med" len="med"/>
          </a:ln>
          <a:effectLst/>
        </p:spPr>
        <p:style>
          <a:lnRef idx="2">
            <a:schemeClr val="dk1">
              <a:shade val="50000"/>
            </a:schemeClr>
          </a:lnRef>
          <a:fillRef idx="1">
            <a:schemeClr val="dk1"/>
          </a:fillRef>
          <a:effectRef idx="0">
            <a:schemeClr val="dk1"/>
          </a:effectRef>
          <a:fontRef idx="minor">
            <a:schemeClr val="lt1"/>
          </a:fontRef>
        </p:style>
        <p:txBody>
          <a:bodyPr wrap="square" lIns="91421" tIns="45710" rIns="91421" bIns="45710" rtlCol="0">
            <a:spAutoFit/>
          </a:bodyPr>
          <a:lstStyle/>
          <a:p>
            <a:pPr eaLnBrk="0" hangingPunct="0"/>
            <a:r>
              <a:rPr lang="en-US" sz="1600" b="1" dirty="0">
                <a:gradFill>
                  <a:gsLst>
                    <a:gs pos="0">
                      <a:srgbClr val="FFFFFF"/>
                    </a:gs>
                    <a:gs pos="100000">
                      <a:srgbClr val="FFFFFF"/>
                    </a:gs>
                  </a:gsLst>
                  <a:lin ang="5400000" scaled="0"/>
                </a:gradFill>
                <a:ea typeface="ＭＳ Ｐゴシック" pitchFamily="-111" charset="-128"/>
                <a:cs typeface="ＭＳ Ｐゴシック" pitchFamily="-111" charset="-128"/>
              </a:rPr>
              <a:t>Session Metrics</a:t>
            </a:r>
          </a:p>
          <a:p>
            <a:pPr marL="117463" indent="-117463"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Session Attempts </a:t>
            </a:r>
          </a:p>
          <a:p>
            <a:pPr marL="117463" indent="-117463"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Success Rate</a:t>
            </a:r>
          </a:p>
          <a:p>
            <a:pPr marL="117463" indent="-117463"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Errors / PCAP files</a:t>
            </a:r>
          </a:p>
        </p:txBody>
      </p:sp>
      <p:sp>
        <p:nvSpPr>
          <p:cNvPr id="59" name="TextBox 58"/>
          <p:cNvSpPr txBox="1"/>
          <p:nvPr/>
        </p:nvSpPr>
        <p:spPr>
          <a:xfrm>
            <a:off x="903427" y="6070600"/>
            <a:ext cx="4800600" cy="338534"/>
          </a:xfrm>
          <a:prstGeom prst="rect">
            <a:avLst/>
          </a:prstGeom>
          <a:solidFill>
            <a:schemeClr val="accent1"/>
          </a:solidFill>
          <a:ln>
            <a:noFill/>
          </a:ln>
        </p:spPr>
        <p:txBody>
          <a:bodyPr wrap="square" lIns="91421" tIns="45710" rIns="91421" bIns="45710" rtlCol="0">
            <a:spAutoFit/>
          </a:bodyPr>
          <a:lstStyle/>
          <a:p>
            <a:r>
              <a:rPr lang="en-US" sz="1600" b="1" dirty="0">
                <a:gradFill>
                  <a:gsLst>
                    <a:gs pos="0">
                      <a:srgbClr val="FFFFFF"/>
                    </a:gs>
                    <a:gs pos="100000">
                      <a:srgbClr val="FFFFFF"/>
                    </a:gs>
                  </a:gsLst>
                  <a:lin ang="5400000" scaled="0"/>
                </a:gradFill>
              </a:rPr>
              <a:t>Microsoft SDN API + </a:t>
            </a:r>
            <a:r>
              <a:rPr lang="en-US" sz="1600" b="1" dirty="0" smtClean="0">
                <a:gradFill>
                  <a:gsLst>
                    <a:gs pos="0">
                      <a:srgbClr val="FFFFFF"/>
                    </a:gs>
                    <a:gs pos="100000">
                      <a:srgbClr val="FFFFFF"/>
                    </a:gs>
                  </a:gsLst>
                  <a:lin ang="5400000" scaled="0"/>
                </a:gradFill>
              </a:rPr>
              <a:t>Nectar Real-Time CMP</a:t>
            </a:r>
            <a:endParaRPr lang="en-US" sz="1600" b="1" dirty="0">
              <a:gradFill>
                <a:gsLst>
                  <a:gs pos="0">
                    <a:srgbClr val="FFFFFF"/>
                  </a:gs>
                  <a:gs pos="100000">
                    <a:srgbClr val="FFFFFF"/>
                  </a:gs>
                </a:gsLst>
                <a:lin ang="5400000" scaled="0"/>
              </a:gradFill>
            </a:endParaRPr>
          </a:p>
        </p:txBody>
      </p:sp>
      <p:sp>
        <p:nvSpPr>
          <p:cNvPr id="56" name="TextBox 55"/>
          <p:cNvSpPr txBox="1"/>
          <p:nvPr/>
        </p:nvSpPr>
        <p:spPr>
          <a:xfrm>
            <a:off x="903427" y="4877936"/>
            <a:ext cx="2165124" cy="969476"/>
          </a:xfrm>
          <a:prstGeom prst="rect">
            <a:avLst/>
          </a:prstGeom>
          <a:solidFill>
            <a:schemeClr val="accent3"/>
          </a:solidFill>
          <a:ln w="254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1421" tIns="45710" rIns="91421" bIns="45710" rtlCol="0">
            <a:spAutoFit/>
          </a:bodyPr>
          <a:lstStyle/>
          <a:p>
            <a:pPr eaLnBrk="0" hangingPunct="0">
              <a:lnSpc>
                <a:spcPct val="110000"/>
              </a:lnSpc>
            </a:pPr>
            <a:r>
              <a:rPr lang="en-US" sz="1600" b="1" dirty="0">
                <a:gradFill>
                  <a:gsLst>
                    <a:gs pos="0">
                      <a:srgbClr val="FFFFFF"/>
                    </a:gs>
                    <a:gs pos="100000">
                      <a:srgbClr val="FFFFFF"/>
                    </a:gs>
                  </a:gsLst>
                  <a:lin ang="5400000" scaled="0"/>
                </a:gradFill>
                <a:ea typeface="ＭＳ Ｐゴシック" pitchFamily="-111" charset="-128"/>
                <a:cs typeface="ＭＳ Ｐゴシック" pitchFamily="-111" charset="-128"/>
              </a:rPr>
              <a:t>Content Metrics</a:t>
            </a:r>
          </a:p>
          <a:p>
            <a:pPr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Network Packet Loss</a:t>
            </a:r>
          </a:p>
          <a:p>
            <a:pPr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Jitter / Buffer Drops</a:t>
            </a:r>
          </a:p>
          <a:p>
            <a:pPr eaLnBrk="0" hangingPunct="0">
              <a:lnSpc>
                <a:spcPct val="110000"/>
              </a:lnSpc>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R-Factor / MOS</a:t>
            </a:r>
          </a:p>
        </p:txBody>
      </p:sp>
      <p:sp>
        <p:nvSpPr>
          <p:cNvPr id="60" name="TextBox 59"/>
          <p:cNvSpPr txBox="1"/>
          <p:nvPr/>
        </p:nvSpPr>
        <p:spPr>
          <a:xfrm>
            <a:off x="6316241" y="4877936"/>
            <a:ext cx="2073287" cy="1261864"/>
          </a:xfrm>
          <a:prstGeom prst="rect">
            <a:avLst/>
          </a:prstGeom>
          <a:solidFill>
            <a:schemeClr val="accent3"/>
          </a:solidFill>
          <a:ln w="25400">
            <a:noFill/>
            <a:headEnd type="none" w="med" len="med"/>
            <a:tailEnd type="none" w="med" len="med"/>
          </a:ln>
          <a:effectLst/>
        </p:spPr>
        <p:style>
          <a:lnRef idx="2">
            <a:schemeClr val="accent6">
              <a:shade val="50000"/>
            </a:schemeClr>
          </a:lnRef>
          <a:fillRef idx="1">
            <a:schemeClr val="accent6"/>
          </a:fillRef>
          <a:effectRef idx="0">
            <a:schemeClr val="accent6"/>
          </a:effectRef>
          <a:fontRef idx="minor">
            <a:schemeClr val="lt1"/>
          </a:fontRef>
        </p:style>
        <p:txBody>
          <a:bodyPr wrap="square" lIns="91421" tIns="45710" rIns="91421" bIns="45710" rtlCol="0">
            <a:spAutoFit/>
          </a:bodyPr>
          <a:lstStyle/>
          <a:p>
            <a:pPr eaLnBrk="0" hangingPunct="0"/>
            <a:r>
              <a:rPr lang="en-US" sz="1600" b="1" dirty="0">
                <a:gradFill>
                  <a:gsLst>
                    <a:gs pos="0">
                      <a:srgbClr val="FFFFFF"/>
                    </a:gs>
                    <a:gs pos="100000">
                      <a:srgbClr val="FFFFFF"/>
                    </a:gs>
                  </a:gsLst>
                  <a:lin ang="5400000" scaled="0"/>
                </a:gradFill>
                <a:ea typeface="ＭＳ Ｐゴシック" pitchFamily="-111" charset="-128"/>
                <a:cs typeface="ＭＳ Ｐゴシック" pitchFamily="-111" charset="-128"/>
              </a:rPr>
              <a:t>Topology Metrics</a:t>
            </a:r>
          </a:p>
          <a:p>
            <a:pPr marL="114288" indent="-114288" eaLnBrk="0" hangingPunct="0">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Hop-by-hop tracking</a:t>
            </a:r>
          </a:p>
          <a:p>
            <a:pPr marL="114288" indent="-114288" eaLnBrk="0" hangingPunct="0">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Interface congestion</a:t>
            </a:r>
          </a:p>
          <a:p>
            <a:pPr marL="114288" indent="-114288" eaLnBrk="0" hangingPunct="0">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Path / Route Changes</a:t>
            </a:r>
          </a:p>
          <a:p>
            <a:pPr marL="114288" indent="-114288" eaLnBrk="0" hangingPunct="0">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Packet Loss</a:t>
            </a:r>
          </a:p>
          <a:p>
            <a:pPr marL="114288" indent="-114288" eaLnBrk="0" hangingPunct="0">
              <a:buFont typeface="Arial"/>
              <a:buChar char="•"/>
            </a:pPr>
            <a:r>
              <a:rPr lang="en-US" sz="1200" dirty="0">
                <a:gradFill>
                  <a:gsLst>
                    <a:gs pos="0">
                      <a:srgbClr val="FFFFFF"/>
                    </a:gs>
                    <a:gs pos="100000">
                      <a:srgbClr val="FFFFFF"/>
                    </a:gs>
                  </a:gsLst>
                  <a:lin ang="5400000" scaled="0"/>
                </a:gradFill>
                <a:ea typeface="ＭＳ Ｐゴシック" pitchFamily="-111" charset="-128"/>
                <a:cs typeface="ＭＳ Ｐゴシック" pitchFamily="-111" charset="-128"/>
              </a:rPr>
              <a:t>QoS Analysis</a:t>
            </a:r>
          </a:p>
        </p:txBody>
      </p:sp>
      <p:sp>
        <p:nvSpPr>
          <p:cNvPr id="61" name="Plus 60"/>
          <p:cNvSpPr/>
          <p:nvPr/>
        </p:nvSpPr>
        <p:spPr bwMode="auto">
          <a:xfrm>
            <a:off x="5739975" y="5133084"/>
            <a:ext cx="497452" cy="506852"/>
          </a:xfrm>
          <a:prstGeom prst="mathPlus">
            <a:avLst>
              <a:gd name="adj1" fmla="val 11399"/>
            </a:avLst>
          </a:prstGeom>
          <a:solidFill>
            <a:schemeClr val="tx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21" tIns="45710" rIns="91421" bIns="45710" numCol="1" rtlCol="0" anchor="t" anchorCtr="0" compatLnSpc="1">
            <a:prstTxWarp prst="textNoShape">
              <a:avLst/>
            </a:prstTxWarp>
            <a:spAutoFit/>
          </a:bodyPr>
          <a:lstStyle/>
          <a:p>
            <a:pPr defTabSz="914210" eaLnBrk="0" hangingPunct="0"/>
            <a:endParaRPr lang="en-US" dirty="0">
              <a:solidFill>
                <a:srgbClr val="FFFFFF"/>
              </a:solidFill>
              <a:latin typeface="Arial" pitchFamily="-111" charset="0"/>
              <a:ea typeface="ＭＳ Ｐゴシック" pitchFamily="-111" charset="-128"/>
              <a:cs typeface="ＭＳ Ｐゴシック" pitchFamily="-111" charset="-128"/>
            </a:endParaRPr>
          </a:p>
        </p:txBody>
      </p:sp>
      <p:sp>
        <p:nvSpPr>
          <p:cNvPr id="62" name="Equal 61"/>
          <p:cNvSpPr/>
          <p:nvPr/>
        </p:nvSpPr>
        <p:spPr bwMode="auto">
          <a:xfrm>
            <a:off x="8465182" y="5133084"/>
            <a:ext cx="427258" cy="421680"/>
          </a:xfrm>
          <a:prstGeom prst="mathEqual">
            <a:avLst>
              <a:gd name="adj1" fmla="val 15520"/>
              <a:gd name="adj2" fmla="val 19760"/>
            </a:avLst>
          </a:prstGeom>
          <a:solidFill>
            <a:schemeClr val="tx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21" tIns="45710" rIns="91421" bIns="45710" numCol="1" rtlCol="0" anchor="t" anchorCtr="0" compatLnSpc="1">
            <a:prstTxWarp prst="textNoShape">
              <a:avLst/>
            </a:prstTxWarp>
            <a:spAutoFit/>
          </a:bodyPr>
          <a:lstStyle/>
          <a:p>
            <a:pPr defTabSz="914210" eaLnBrk="0" hangingPunct="0"/>
            <a:endParaRPr lang="en-US" sz="800" dirty="0">
              <a:solidFill>
                <a:srgbClr val="8CB6D2"/>
              </a:solidFill>
              <a:latin typeface="Arial" pitchFamily="-111" charset="0"/>
              <a:ea typeface="ＭＳ Ｐゴシック" pitchFamily="-111" charset="-128"/>
              <a:cs typeface="ＭＳ Ｐゴシック" pitchFamily="-111" charset="-128"/>
            </a:endParaRPr>
          </a:p>
        </p:txBody>
      </p:sp>
      <p:sp>
        <p:nvSpPr>
          <p:cNvPr id="63" name="TextBox 62"/>
          <p:cNvSpPr txBox="1"/>
          <p:nvPr/>
        </p:nvSpPr>
        <p:spPr>
          <a:xfrm>
            <a:off x="8815845" y="5020768"/>
            <a:ext cx="2556662" cy="646311"/>
          </a:xfrm>
          <a:prstGeom prst="rect">
            <a:avLst/>
          </a:prstGeom>
          <a:noFill/>
        </p:spPr>
        <p:txBody>
          <a:bodyPr wrap="square" lIns="0" tIns="45710" rIns="0" bIns="45710" rtlCol="0">
            <a:spAutoFit/>
          </a:bodyPr>
          <a:lstStyle/>
          <a:p>
            <a:pPr algn="ctr"/>
            <a:r>
              <a:rPr lang="en-US" b="1" i="1" dirty="0"/>
              <a:t>Complete View of the </a:t>
            </a:r>
          </a:p>
          <a:p>
            <a:pPr algn="ctr"/>
            <a:r>
              <a:rPr lang="en-US" b="1" i="1" dirty="0"/>
              <a:t>End-User Experience                                                                               </a:t>
            </a:r>
          </a:p>
        </p:txBody>
      </p:sp>
      <p:sp>
        <p:nvSpPr>
          <p:cNvPr id="64" name="TextBox 63"/>
          <p:cNvSpPr txBox="1"/>
          <p:nvPr/>
        </p:nvSpPr>
        <p:spPr>
          <a:xfrm>
            <a:off x="5926434" y="6167979"/>
            <a:ext cx="2852899" cy="338534"/>
          </a:xfrm>
          <a:prstGeom prst="rect">
            <a:avLst/>
          </a:prstGeom>
          <a:noFill/>
        </p:spPr>
        <p:txBody>
          <a:bodyPr wrap="square" lIns="91421" tIns="45710" rIns="91421" bIns="45710" rtlCol="0">
            <a:spAutoFit/>
          </a:bodyPr>
          <a:lstStyle/>
          <a:p>
            <a:pPr algn="ctr"/>
            <a:r>
              <a:rPr lang="en-US" sz="1600" b="1" dirty="0"/>
              <a:t>Nectar </a:t>
            </a:r>
            <a:r>
              <a:rPr lang="en-US" sz="1600" b="1" dirty="0" smtClean="0"/>
              <a:t>Unique Visibility</a:t>
            </a:r>
            <a:endParaRPr lang="en-US" sz="1600" b="1" dirty="0"/>
          </a:p>
        </p:txBody>
      </p:sp>
      <p:sp>
        <p:nvSpPr>
          <p:cNvPr id="65" name="Rectangle 64"/>
          <p:cNvSpPr/>
          <p:nvPr/>
        </p:nvSpPr>
        <p:spPr bwMode="auto">
          <a:xfrm>
            <a:off x="808037" y="4777914"/>
            <a:ext cx="10564470" cy="1728599"/>
          </a:xfrm>
          <a:prstGeom prst="rect">
            <a:avLst/>
          </a:prstGeom>
          <a:noFill/>
          <a:ln w="19050" cmpd="sng">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lstStyle/>
          <a:p>
            <a:endParaRPr lang="en-US" dirty="0">
              <a:solidFill>
                <a:srgbClr val="FFFFFF"/>
              </a:solidFill>
            </a:endParaRPr>
          </a:p>
        </p:txBody>
      </p:sp>
      <p:pic>
        <p:nvPicPr>
          <p:cNvPr id="67" name="Picture 66" descr="Nectar_Corporate_Logo_NBRPBL0715201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68312" y="3803957"/>
            <a:ext cx="1286876" cy="220324"/>
          </a:xfrm>
          <a:prstGeom prst="rect">
            <a:avLst/>
          </a:prstGeom>
        </p:spPr>
      </p:pic>
      <p:sp>
        <p:nvSpPr>
          <p:cNvPr id="72" name="Plus 71"/>
          <p:cNvSpPr/>
          <p:nvPr/>
        </p:nvSpPr>
        <p:spPr bwMode="auto">
          <a:xfrm>
            <a:off x="3113227" y="5133084"/>
            <a:ext cx="497452" cy="506852"/>
          </a:xfrm>
          <a:prstGeom prst="mathPlus">
            <a:avLst>
              <a:gd name="adj1" fmla="val 11399"/>
            </a:avLst>
          </a:prstGeom>
          <a:solidFill>
            <a:schemeClr val="tx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21" tIns="45710" rIns="91421" bIns="45710" numCol="1" rtlCol="0" anchor="t" anchorCtr="0" compatLnSpc="1">
            <a:prstTxWarp prst="textNoShape">
              <a:avLst/>
            </a:prstTxWarp>
            <a:spAutoFit/>
          </a:bodyPr>
          <a:lstStyle/>
          <a:p>
            <a:pPr defTabSz="914210" eaLnBrk="0" hangingPunct="0"/>
            <a:endParaRPr lang="en-US" dirty="0">
              <a:solidFill>
                <a:srgbClr val="FFFFFF"/>
              </a:solidFill>
              <a:latin typeface="Arial" pitchFamily="-111" charset="0"/>
              <a:ea typeface="ＭＳ Ｐゴシック" pitchFamily="-111" charset="-128"/>
              <a:cs typeface="ＭＳ Ｐゴシック" pitchFamily="-111" charset="-128"/>
            </a:endParaRPr>
          </a:p>
        </p:txBody>
      </p:sp>
      <p:pic>
        <p:nvPicPr>
          <p:cNvPr id="2" name="Picture 1"/>
          <p:cNvPicPr>
            <a:picLocks noChangeAspect="1"/>
          </p:cNvPicPr>
          <p:nvPr/>
        </p:nvPicPr>
        <p:blipFill>
          <a:blip r:embed="rId17"/>
          <a:stretch>
            <a:fillRect/>
          </a:stretch>
        </p:blipFill>
        <p:spPr>
          <a:xfrm>
            <a:off x="10532809" y="2109303"/>
            <a:ext cx="830253" cy="609600"/>
          </a:xfrm>
          <a:prstGeom prst="rect">
            <a:avLst/>
          </a:prstGeom>
        </p:spPr>
      </p:pic>
      <p:sp>
        <p:nvSpPr>
          <p:cNvPr id="58" name="Title 1"/>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4000" dirty="0">
              <a:gradFill>
                <a:gsLst>
                  <a:gs pos="1250">
                    <a:srgbClr val="505050"/>
                  </a:gs>
                  <a:gs pos="100000">
                    <a:srgbClr val="505050"/>
                  </a:gs>
                </a:gsLst>
                <a:lin ang="5400000" scaled="0"/>
              </a:gradFill>
            </a:endParaRPr>
          </a:p>
        </p:txBody>
      </p:sp>
      <p:pic>
        <p:nvPicPr>
          <p:cNvPr id="32" name="Picture 31" descr="ip_phone3.jpg"/>
          <p:cNvPicPr>
            <a:picLocks noChangeAspect="1"/>
          </p:cNvPicPr>
          <p:nvPr/>
        </p:nvPicPr>
        <p:blipFill>
          <a:blip r:embed="rId18">
            <a:clrChange>
              <a:clrFrom>
                <a:srgbClr val="FFFFFF"/>
              </a:clrFrom>
              <a:clrTo>
                <a:srgbClr val="FFFFFF">
                  <a:alpha val="0"/>
                </a:srgbClr>
              </a:clrTo>
            </a:clrChange>
          </a:blip>
          <a:srcRect l="4667" t="13556" r="2444" b="9111"/>
          <a:stretch>
            <a:fillRect/>
          </a:stretch>
        </p:blipFill>
        <p:spPr>
          <a:xfrm>
            <a:off x="1587731" y="3114690"/>
            <a:ext cx="1104665" cy="654355"/>
          </a:xfrm>
          <a:prstGeom prst="rect">
            <a:avLst/>
          </a:prstGeom>
        </p:spPr>
      </p:pic>
      <p:sp>
        <p:nvSpPr>
          <p:cNvPr id="3" name="Title 2"/>
          <p:cNvSpPr>
            <a:spLocks noGrp="1"/>
          </p:cNvSpPr>
          <p:nvPr>
            <p:ph type="title"/>
          </p:nvPr>
        </p:nvSpPr>
        <p:spPr/>
        <p:txBody>
          <a:bodyPr/>
          <a:lstStyle/>
          <a:p>
            <a:r>
              <a:rPr lang="en-US" dirty="0"/>
              <a:t>Real-Time Network </a:t>
            </a:r>
            <a:r>
              <a:rPr lang="en-US" dirty="0" smtClean="0"/>
              <a:t>Visibility</a:t>
            </a:r>
            <a:r>
              <a:rPr lang="en-US" dirty="0"/>
              <a:t/>
            </a:r>
            <a:br>
              <a:rPr lang="en-US" dirty="0"/>
            </a:br>
            <a:r>
              <a:rPr lang="en-US" sz="2800" dirty="0">
                <a:solidFill>
                  <a:schemeClr val="tx1"/>
                </a:solidFill>
              </a:rPr>
              <a:t>Leveraging the Microsoft Lync SDN API</a:t>
            </a:r>
            <a:br>
              <a:rPr lang="en-US" sz="2800" dirty="0">
                <a:solidFill>
                  <a:schemeClr val="tx1"/>
                </a:solidFill>
              </a:rPr>
            </a:br>
            <a:endParaRPr lang="en-US" sz="2800" dirty="0">
              <a:solidFill>
                <a:schemeClr val="tx1"/>
              </a:solidFill>
            </a:endParaRPr>
          </a:p>
        </p:txBody>
      </p:sp>
      <p:pic>
        <p:nvPicPr>
          <p:cNvPr id="73" name="Picture 72"/>
          <p:cNvPicPr>
            <a:picLocks noChangeAspect="1"/>
          </p:cNvPicPr>
          <p:nvPr/>
        </p:nvPicPr>
        <p:blipFill>
          <a:blip r:embed="rId19"/>
          <a:stretch>
            <a:fillRect/>
          </a:stretch>
        </p:blipFill>
        <p:spPr>
          <a:xfrm>
            <a:off x="10306487" y="2635740"/>
            <a:ext cx="910778" cy="765600"/>
          </a:xfrm>
          <a:prstGeom prst="rect">
            <a:avLst/>
          </a:prstGeom>
        </p:spPr>
      </p:pic>
      <p:sp>
        <p:nvSpPr>
          <p:cNvPr id="20" name="TextBox 19"/>
          <p:cNvSpPr txBox="1"/>
          <p:nvPr/>
        </p:nvSpPr>
        <p:spPr>
          <a:xfrm>
            <a:off x="8298732" y="2040662"/>
            <a:ext cx="1368073" cy="461645"/>
          </a:xfrm>
          <a:prstGeom prst="rect">
            <a:avLst/>
          </a:prstGeom>
          <a:noFill/>
        </p:spPr>
        <p:txBody>
          <a:bodyPr wrap="square" lIns="91421" tIns="45710" rIns="91421" bIns="45710" rtlCol="0">
            <a:spAutoFit/>
          </a:bodyPr>
          <a:lstStyle/>
          <a:p>
            <a:pPr algn="ctr"/>
            <a:r>
              <a:rPr lang="en-US" sz="1200" b="1" dirty="0">
                <a:gradFill>
                  <a:gsLst>
                    <a:gs pos="0">
                      <a:srgbClr val="505050"/>
                    </a:gs>
                    <a:gs pos="100000">
                      <a:srgbClr val="505050"/>
                    </a:gs>
                  </a:gsLst>
                  <a:lin ang="5400000" scaled="0"/>
                </a:gradFill>
              </a:rPr>
              <a:t>Lync </a:t>
            </a:r>
          </a:p>
          <a:p>
            <a:pPr algn="ctr"/>
            <a:r>
              <a:rPr lang="en-US" sz="1200" b="1" dirty="0">
                <a:gradFill>
                  <a:gsLst>
                    <a:gs pos="0">
                      <a:srgbClr val="505050"/>
                    </a:gs>
                    <a:gs pos="100000">
                      <a:srgbClr val="505050"/>
                    </a:gs>
                  </a:gsLst>
                  <a:lin ang="5400000" scaled="0"/>
                </a:gradFill>
              </a:rPr>
              <a:t>Customer</a:t>
            </a:r>
          </a:p>
        </p:txBody>
      </p:sp>
      <p:sp>
        <p:nvSpPr>
          <p:cNvPr id="4" name="Rectangle 3"/>
          <p:cNvSpPr/>
          <p:nvPr/>
        </p:nvSpPr>
        <p:spPr bwMode="auto">
          <a:xfrm>
            <a:off x="9545329" y="83038"/>
            <a:ext cx="2764454" cy="94003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8" name="Picture 67" descr="Nectar_Corporate_Logo_NBRPBL07152011.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753200" y="341680"/>
            <a:ext cx="2408638" cy="412381"/>
          </a:xfrm>
          <a:prstGeom prst="rect">
            <a:avLst/>
          </a:prstGeom>
        </p:spPr>
      </p:pic>
    </p:spTree>
    <p:extLst>
      <p:ext uri="{BB962C8B-B14F-4D97-AF65-F5344CB8AC3E}">
        <p14:creationId xmlns:p14="http://schemas.microsoft.com/office/powerpoint/2010/main" val="28523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Lync </a:t>
            </a:r>
            <a:r>
              <a:rPr lang="en-US" dirty="0" smtClean="0"/>
              <a:t>SDN Scenarios</a:t>
            </a:r>
            <a:endParaRPr lang="en-US" dirty="0"/>
          </a:p>
        </p:txBody>
      </p:sp>
      <p:sp>
        <p:nvSpPr>
          <p:cNvPr id="11" name="Rectangle 10"/>
          <p:cNvSpPr/>
          <p:nvPr/>
        </p:nvSpPr>
        <p:spPr bwMode="auto">
          <a:xfrm>
            <a:off x="2179637" y="2201862"/>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smtClean="0">
                <a:solidFill>
                  <a:srgbClr val="FFFFFF"/>
                </a:solidFill>
                <a:ea typeface="Segoe UI" pitchFamily="34" charset="0"/>
                <a:cs typeface="Segoe UI" pitchFamily="34" charset="0"/>
              </a:rPr>
              <a:t>Diagnostics</a:t>
            </a:r>
          </a:p>
          <a:p>
            <a:pPr defTabSz="932472" fontAlgn="base">
              <a:lnSpc>
                <a:spcPct val="90000"/>
              </a:lnSpc>
              <a:spcBef>
                <a:spcPct val="0"/>
              </a:spcBef>
              <a:spcAft>
                <a:spcPct val="0"/>
              </a:spcAft>
            </a:pPr>
            <a:endParaRPr lang="en-US"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Proactively automate the diagnostics and troubleshooting of </a:t>
            </a:r>
            <a:r>
              <a:rPr lang="en-US" sz="2000" dirty="0" smtClean="0">
                <a:solidFill>
                  <a:srgbClr val="FFFFFF"/>
                </a:solidFill>
              </a:rPr>
              <a:t>bad calls</a:t>
            </a:r>
            <a:endParaRPr lang="en-US" sz="2000" dirty="0">
              <a:solidFill>
                <a:srgbClr val="FFFFFF"/>
              </a:solidFill>
            </a:endParaRPr>
          </a:p>
          <a:p>
            <a:pPr defTabSz="932472" fontAlgn="base">
              <a:lnSpc>
                <a:spcPct val="90000"/>
              </a:lnSpc>
              <a:spcBef>
                <a:spcPct val="0"/>
              </a:spcBef>
              <a:spcAft>
                <a:spcPct val="0"/>
              </a:spcAft>
            </a:pPr>
            <a:endParaRPr lang="en-US" sz="2000" dirty="0" smtClean="0">
              <a:solidFill>
                <a:srgbClr val="FFFFFF"/>
              </a:solidFill>
              <a:ea typeface="Segoe UI" pitchFamily="34" charset="0"/>
              <a:cs typeface="Segoe UI" pitchFamily="34" charset="0"/>
            </a:endParaRPr>
          </a:p>
          <a:p>
            <a:pPr defTabSz="932472" fontAlgn="base">
              <a:lnSpc>
                <a:spcPct val="90000"/>
              </a:lnSpc>
              <a:spcBef>
                <a:spcPct val="0"/>
              </a:spcBef>
              <a:spcAft>
                <a:spcPts val="612"/>
              </a:spcAft>
            </a:pPr>
            <a:endParaRPr lang="en-US" sz="2000" dirty="0">
              <a:solidFill>
                <a:srgbClr val="FFFFFF"/>
              </a:solidFill>
              <a:ea typeface="Segoe UI" pitchFamily="34" charset="0"/>
              <a:cs typeface="Segoe UI" pitchFamily="34" charset="0"/>
            </a:endParaRPr>
          </a:p>
        </p:txBody>
      </p:sp>
      <p:sp>
        <p:nvSpPr>
          <p:cNvPr id="12" name="Rectangle 11"/>
          <p:cNvSpPr/>
          <p:nvPr/>
        </p:nvSpPr>
        <p:spPr bwMode="auto">
          <a:xfrm>
            <a:off x="4901328" y="2197167"/>
            <a:ext cx="2697480" cy="2519294"/>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Automated </a:t>
            </a:r>
            <a:r>
              <a:rPr lang="en-US" sz="2400" u="sng" dirty="0" err="1">
                <a:solidFill>
                  <a:srgbClr val="FFFFFF"/>
                </a:solidFill>
                <a:ea typeface="Segoe UI" pitchFamily="34" charset="0"/>
                <a:cs typeface="Segoe UI" pitchFamily="34" charset="0"/>
              </a:rPr>
              <a:t>QoS</a:t>
            </a: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Reduce the cost of deploying </a:t>
            </a:r>
            <a:r>
              <a:rPr lang="en-US" sz="2000" dirty="0" err="1">
                <a:solidFill>
                  <a:srgbClr val="FFFFFF"/>
                </a:solidFill>
              </a:rPr>
              <a:t>QoS</a:t>
            </a:r>
            <a:r>
              <a:rPr lang="en-US" sz="2000" dirty="0">
                <a:solidFill>
                  <a:srgbClr val="FFFFFF"/>
                </a:solidFill>
              </a:rPr>
              <a:t> and implementing  Traffic Engineering.</a:t>
            </a:r>
          </a:p>
        </p:txBody>
      </p:sp>
      <p:sp>
        <p:nvSpPr>
          <p:cNvPr id="13" name="Rectangle 12"/>
          <p:cNvSpPr/>
          <p:nvPr/>
        </p:nvSpPr>
        <p:spPr bwMode="auto">
          <a:xfrm>
            <a:off x="7635707" y="2197166"/>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Orchestration</a:t>
            </a: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r>
              <a:rPr lang="en-US" sz="2000" dirty="0">
                <a:solidFill>
                  <a:srgbClr val="FFFFFF"/>
                </a:solidFill>
              </a:rPr>
              <a:t>IT Agility &amp; Network Customization through real-time, policy-based </a:t>
            </a:r>
            <a:r>
              <a:rPr lang="en-US" sz="2000" dirty="0" err="1">
                <a:solidFill>
                  <a:srgbClr val="FFFFFF"/>
                </a:solidFill>
              </a:rPr>
              <a:t>config</a:t>
            </a:r>
            <a:r>
              <a:rPr lang="en-US" sz="2000" dirty="0">
                <a:solidFill>
                  <a:srgbClr val="FFFFFF"/>
                </a:solidFill>
              </a:rPr>
              <a:t> of network </a:t>
            </a:r>
            <a:r>
              <a:rPr lang="en-US" sz="2000" dirty="0" smtClean="0">
                <a:solidFill>
                  <a:srgbClr val="FFFFFF"/>
                </a:solidFill>
              </a:rPr>
              <a:t>resources</a:t>
            </a:r>
            <a:r>
              <a:rPr lang="en-US" sz="2000" dirty="0">
                <a:solidFill>
                  <a:srgbClr val="FFFFFF"/>
                </a:solidFill>
              </a:rPr>
              <a:t>.</a:t>
            </a:r>
          </a:p>
          <a:p>
            <a:pPr defTabSz="932472" fontAlgn="base">
              <a:lnSpc>
                <a:spcPct val="90000"/>
              </a:lnSpc>
              <a:spcBef>
                <a:spcPct val="0"/>
              </a:spcBef>
              <a:spcAft>
                <a:spcPct val="0"/>
              </a:spcAft>
            </a:pPr>
            <a:endParaRPr lang="en-US" sz="2000" dirty="0">
              <a:solidFill>
                <a:srgbClr val="FFFFFF"/>
              </a:solidFill>
            </a:endParaRPr>
          </a:p>
        </p:txBody>
      </p:sp>
    </p:spTree>
    <p:extLst>
      <p:ext uri="{BB962C8B-B14F-4D97-AF65-F5344CB8AC3E}">
        <p14:creationId xmlns:p14="http://schemas.microsoft.com/office/powerpoint/2010/main" val="223000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bwMode="auto">
          <a:xfrm>
            <a:off x="11399837" y="0"/>
            <a:ext cx="1036638" cy="906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11715" y="1178846"/>
            <a:ext cx="9783973" cy="56429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AutoShape 2"/>
          <p:cNvSpPr>
            <a:spLocks noChangeArrowheads="1"/>
          </p:cNvSpPr>
          <p:nvPr/>
        </p:nvSpPr>
        <p:spPr bwMode="auto">
          <a:xfrm>
            <a:off x="5878406" y="2186404"/>
            <a:ext cx="3733800" cy="2253733"/>
          </a:xfrm>
          <a:prstGeom prst="roundRect">
            <a:avLst>
              <a:gd name="adj" fmla="val 12106"/>
            </a:avLst>
          </a:prstGeom>
          <a:solidFill>
            <a:schemeClr val="tx1"/>
          </a:solidFill>
          <a:ln w="28575">
            <a:solidFill>
              <a:schemeClr val="bg1"/>
            </a:solidFill>
            <a:prstDash val="dash"/>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lIns="91436" tIns="45718" rIns="91436" bIns="45718" anchor="ctr"/>
          <a:lstStyle/>
          <a:p>
            <a:pPr defTabSz="914362">
              <a:defRPr/>
            </a:pPr>
            <a:endParaRPr lang="en-US" dirty="0">
              <a:solidFill>
                <a:prstClr val="black"/>
              </a:solidFill>
              <a:latin typeface="Arial" charset="0"/>
            </a:endParaRPr>
          </a:p>
        </p:txBody>
      </p:sp>
      <p:sp>
        <p:nvSpPr>
          <p:cNvPr id="131" name="Cloud 130"/>
          <p:cNvSpPr/>
          <p:nvPr/>
        </p:nvSpPr>
        <p:spPr>
          <a:xfrm>
            <a:off x="2601805" y="2992339"/>
            <a:ext cx="2654361" cy="1648769"/>
          </a:xfrm>
          <a:prstGeom prst="cloud">
            <a:avLst/>
          </a:prstGeom>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a:endParaRPr lang="en-US" dirty="0">
              <a:solidFill>
                <a:srgbClr val="000000"/>
              </a:solidFill>
            </a:endParaRPr>
          </a:p>
        </p:txBody>
      </p:sp>
      <p:sp>
        <p:nvSpPr>
          <p:cNvPr id="128" name="AutoShape 2"/>
          <p:cNvSpPr>
            <a:spLocks noChangeArrowheads="1"/>
          </p:cNvSpPr>
          <p:nvPr/>
        </p:nvSpPr>
        <p:spPr bwMode="auto">
          <a:xfrm>
            <a:off x="2450443" y="4929238"/>
            <a:ext cx="2762859" cy="1828800"/>
          </a:xfrm>
          <a:prstGeom prst="roundRect">
            <a:avLst>
              <a:gd name="adj" fmla="val 12106"/>
            </a:avLst>
          </a:prstGeom>
          <a:solidFill>
            <a:schemeClr val="tx1"/>
          </a:solidFill>
          <a:ln w="28575">
            <a:solidFill>
              <a:schemeClr val="bg1"/>
            </a:solidFill>
            <a:prstDash val="dash"/>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lIns="91436" tIns="45718" rIns="91436" bIns="45718" anchor="ctr"/>
          <a:lstStyle/>
          <a:p>
            <a:pPr defTabSz="914362">
              <a:defRPr/>
            </a:pPr>
            <a:endParaRPr lang="en-US" dirty="0">
              <a:solidFill>
                <a:prstClr val="black"/>
              </a:solidFill>
              <a:latin typeface="Arial" charset="0"/>
            </a:endParaRPr>
          </a:p>
        </p:txBody>
      </p:sp>
      <p:sp>
        <p:nvSpPr>
          <p:cNvPr id="2" name="Title 1"/>
          <p:cNvSpPr>
            <a:spLocks noGrp="1"/>
          </p:cNvSpPr>
          <p:nvPr>
            <p:ph type="title"/>
          </p:nvPr>
        </p:nvSpPr>
        <p:spPr>
          <a:xfrm>
            <a:off x="326322" y="155433"/>
            <a:ext cx="11455154" cy="452021"/>
          </a:xfrm>
        </p:spPr>
        <p:txBody>
          <a:bodyPr/>
          <a:lstStyle/>
          <a:p>
            <a:r>
              <a:rPr lang="en-US" dirty="0" smtClean="0"/>
              <a:t>HP &amp; Lync </a:t>
            </a:r>
            <a:r>
              <a:rPr lang="en-US" dirty="0"/>
              <a:t>SDN QoS Model</a:t>
            </a:r>
          </a:p>
        </p:txBody>
      </p:sp>
      <p:cxnSp>
        <p:nvCxnSpPr>
          <p:cNvPr id="27" name="Straight Connector 26"/>
          <p:cNvCxnSpPr/>
          <p:nvPr/>
        </p:nvCxnSpPr>
        <p:spPr>
          <a:xfrm>
            <a:off x="3498186" y="3421159"/>
            <a:ext cx="9411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94000" y="3420376"/>
            <a:ext cx="6390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33342" y="3420376"/>
            <a:ext cx="816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nvPr>
        </p:nvGraphicFramePr>
        <p:xfrm>
          <a:off x="298010" y="2655030"/>
          <a:ext cx="1236995" cy="1060513"/>
        </p:xfrm>
        <a:graphic>
          <a:graphicData uri="http://schemas.openxmlformats.org/presentationml/2006/ole">
            <mc:AlternateContent xmlns:mc="http://schemas.openxmlformats.org/markup-compatibility/2006">
              <mc:Choice xmlns:v="urn:schemas-microsoft-com:vml" Requires="v">
                <p:oleObj spid="_x0000_s1070" name="Visio" r:id="rId3" imgW="835638" imgH="848468" progId="Visio.Drawing.11">
                  <p:embed/>
                </p:oleObj>
              </mc:Choice>
              <mc:Fallback>
                <p:oleObj name="Visio" r:id="rId3" imgW="835638" imgH="84846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10" y="2655030"/>
                        <a:ext cx="1236995" cy="10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5" name="Straight Connector 74"/>
          <p:cNvCxnSpPr>
            <a:stCxn id="98" idx="3"/>
          </p:cNvCxnSpPr>
          <p:nvPr/>
        </p:nvCxnSpPr>
        <p:spPr>
          <a:xfrm>
            <a:off x="7554804" y="3506035"/>
            <a:ext cx="548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42572" y="3485579"/>
            <a:ext cx="472564" cy="833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139667" y="3499867"/>
            <a:ext cx="469697" cy="819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85649" y="4384878"/>
            <a:ext cx="2030" cy="664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973405" y="5296864"/>
            <a:ext cx="0" cy="743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525605" y="5049739"/>
            <a:ext cx="1154088" cy="430887"/>
          </a:xfrm>
          <a:prstGeom prst="rect">
            <a:avLst/>
          </a:prstGeom>
          <a:noFill/>
        </p:spPr>
        <p:txBody>
          <a:bodyPr wrap="square" lIns="0" tIns="0" rIns="0" bIns="0" rtlCol="0">
            <a:spAutoFit/>
          </a:bodyPr>
          <a:lstStyle/>
          <a:p>
            <a:pPr algn="ctr"/>
            <a:r>
              <a:rPr lang="en-US" sz="1400" dirty="0" smtClean="0">
                <a:solidFill>
                  <a:srgbClr val="505050">
                    <a:lumMod val="50000"/>
                  </a:srgbClr>
                </a:solidFill>
              </a:rPr>
              <a:t>Hybrid</a:t>
            </a:r>
          </a:p>
          <a:p>
            <a:pPr algn="ctr"/>
            <a:r>
              <a:rPr lang="en-US" sz="1400" dirty="0" smtClean="0">
                <a:solidFill>
                  <a:srgbClr val="505050">
                    <a:lumMod val="50000"/>
                  </a:srgbClr>
                </a:solidFill>
              </a:rPr>
              <a:t>OpenFlow</a:t>
            </a:r>
            <a:endParaRPr lang="en-US" sz="1400" dirty="0">
              <a:solidFill>
                <a:srgbClr val="505050">
                  <a:lumMod val="50000"/>
                </a:srgbClr>
              </a:solidFill>
            </a:endParaRPr>
          </a:p>
        </p:txBody>
      </p:sp>
      <p:pic>
        <p:nvPicPr>
          <p:cNvPr id="99" name="Picture 98"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5327" y="4997383"/>
            <a:ext cx="804703" cy="58575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1205" y="3127498"/>
            <a:ext cx="804703" cy="5857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nvPr>
        </p:nvGraphicFramePr>
        <p:xfrm>
          <a:off x="3398731" y="1495326"/>
          <a:ext cx="1108075" cy="582613"/>
        </p:xfrm>
        <a:graphic>
          <a:graphicData uri="http://schemas.openxmlformats.org/presentationml/2006/ole">
            <mc:AlternateContent xmlns:mc="http://schemas.openxmlformats.org/markup-compatibility/2006">
              <mc:Choice xmlns:v="urn:schemas-microsoft-com:vml" Requires="v">
                <p:oleObj spid="_x0000_s1071" name="Visio" r:id="rId6" imgW="1692883" imgH="863330" progId="Visio.Drawing.11">
                  <p:embed/>
                </p:oleObj>
              </mc:Choice>
              <mc:Fallback>
                <p:oleObj name="Visio" r:id="rId6" imgW="1692883" imgH="86333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8731" y="1495326"/>
                        <a:ext cx="11080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 name="TextBox 110"/>
          <p:cNvSpPr txBox="1"/>
          <p:nvPr/>
        </p:nvSpPr>
        <p:spPr>
          <a:xfrm>
            <a:off x="4302820" y="1418451"/>
            <a:ext cx="1270785" cy="369332"/>
          </a:xfrm>
          <a:prstGeom prst="rect">
            <a:avLst/>
          </a:prstGeom>
          <a:noFill/>
        </p:spPr>
        <p:txBody>
          <a:bodyPr wrap="square" lIns="0" tIns="0" rIns="0" bIns="0" rtlCol="0">
            <a:spAutoFit/>
          </a:bodyPr>
          <a:lstStyle/>
          <a:p>
            <a:pPr algn="ctr"/>
            <a:r>
              <a:rPr lang="en-US" sz="1200" dirty="0">
                <a:solidFill>
                  <a:srgbClr val="505050">
                    <a:lumMod val="50000"/>
                  </a:srgbClr>
                </a:solidFill>
              </a:rPr>
              <a:t>QOS </a:t>
            </a:r>
            <a:r>
              <a:rPr lang="en-US" sz="1200" dirty="0" smtClean="0">
                <a:solidFill>
                  <a:srgbClr val="505050">
                    <a:lumMod val="50000"/>
                  </a:srgbClr>
                </a:solidFill>
              </a:rPr>
              <a:t>SDN</a:t>
            </a:r>
          </a:p>
          <a:p>
            <a:pPr algn="ctr"/>
            <a:r>
              <a:rPr lang="en-US" sz="1200" dirty="0" smtClean="0">
                <a:solidFill>
                  <a:srgbClr val="505050">
                    <a:lumMod val="50000"/>
                  </a:srgbClr>
                </a:solidFill>
              </a:rPr>
              <a:t>Controller</a:t>
            </a:r>
            <a:endParaRPr lang="en-US" sz="1200" dirty="0">
              <a:solidFill>
                <a:srgbClr val="505050">
                  <a:lumMod val="50000"/>
                </a:srgbClr>
              </a:solidFill>
            </a:endParaRPr>
          </a:p>
        </p:txBody>
      </p:sp>
      <p:pic>
        <p:nvPicPr>
          <p:cNvPr id="113" name="Picture 112"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0056" y="3223916"/>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2359" y="3209908"/>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1584" y="4114233"/>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C:\Users\brars\Desktop\icon1\Laptop_blue_positive_N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764581" y="6040989"/>
            <a:ext cx="725759" cy="54787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C:\Users\brars\Desktop\icon1\Handset_built-in_blue_positive_NT.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14316"/>
          <a:stretch/>
        </p:blipFill>
        <p:spPr bwMode="auto">
          <a:xfrm>
            <a:off x="4470796" y="6040339"/>
            <a:ext cx="569409" cy="54852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C:\Users\brars\Desktop\icon1\Laptop_blue_positive_N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088204" y="3326593"/>
            <a:ext cx="725759" cy="54787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Users\brars\Desktop\icon1\Handset_built-in_blue_positive_NT.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14316"/>
          <a:stretch/>
        </p:blipFill>
        <p:spPr bwMode="auto">
          <a:xfrm>
            <a:off x="8796628" y="3326590"/>
            <a:ext cx="569409" cy="548523"/>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a:off x="8750417" y="4179273"/>
            <a:ext cx="633187" cy="184666"/>
          </a:xfrm>
          <a:prstGeom prst="rect">
            <a:avLst/>
          </a:prstGeom>
          <a:noFill/>
        </p:spPr>
        <p:txBody>
          <a:bodyPr wrap="none" lIns="0" tIns="0" rIns="0" bIns="0" rtlCol="0">
            <a:spAutoFit/>
          </a:bodyPr>
          <a:lstStyle/>
          <a:p>
            <a:r>
              <a:rPr lang="en-US" sz="1200" b="1" u="sng" dirty="0" smtClean="0">
                <a:gradFill>
                  <a:gsLst>
                    <a:gs pos="0">
                      <a:srgbClr val="000000"/>
                    </a:gs>
                    <a:gs pos="86000">
                      <a:srgbClr val="000000"/>
                    </a:gs>
                  </a:gsLst>
                  <a:lin ang="5400000" scaled="0"/>
                </a:gradFill>
              </a:rPr>
              <a:t>Branch 2</a:t>
            </a:r>
            <a:endParaRPr lang="en-US" sz="1200" b="1" u="sng" dirty="0">
              <a:gradFill>
                <a:gsLst>
                  <a:gs pos="0">
                    <a:srgbClr val="000000"/>
                  </a:gs>
                  <a:gs pos="86000">
                    <a:srgbClr val="000000"/>
                  </a:gs>
                </a:gsLst>
                <a:lin ang="5400000" scaled="0"/>
              </a:gradFill>
            </a:endParaRPr>
          </a:p>
        </p:txBody>
      </p:sp>
      <p:pic>
        <p:nvPicPr>
          <p:cNvPr id="127" name="Picture 7" descr="http://blog.tmcnet.com/sip-invite/BannerAd_rgb_Lync_Cyan300.png"/>
          <p:cNvPicPr>
            <a:picLocks noChangeAspect="1" noChangeArrowheads="1"/>
          </p:cNvPicPr>
          <p:nvPr/>
        </p:nvPicPr>
        <p:blipFill>
          <a:blip r:embed="rId11"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8205" y="3609495"/>
            <a:ext cx="801903" cy="409713"/>
          </a:xfrm>
          <a:prstGeom prst="rect">
            <a:avLst/>
          </a:prstGeom>
          <a:noFill/>
          <a:ln>
            <a:noFill/>
          </a:ln>
          <a:extLst/>
        </p:spPr>
      </p:pic>
      <p:sp>
        <p:nvSpPr>
          <p:cNvPr id="130" name="TextBox 129"/>
          <p:cNvSpPr txBox="1"/>
          <p:nvPr/>
        </p:nvSpPr>
        <p:spPr>
          <a:xfrm>
            <a:off x="2831867" y="6421339"/>
            <a:ext cx="633187" cy="184666"/>
          </a:xfrm>
          <a:prstGeom prst="rect">
            <a:avLst/>
          </a:prstGeom>
          <a:noFill/>
        </p:spPr>
        <p:txBody>
          <a:bodyPr wrap="none" lIns="0" tIns="0" rIns="0" bIns="0" rtlCol="0">
            <a:spAutoFit/>
          </a:bodyPr>
          <a:lstStyle/>
          <a:p>
            <a:r>
              <a:rPr lang="en-US" sz="1200" b="1" u="sng" dirty="0" smtClean="0">
                <a:gradFill>
                  <a:gsLst>
                    <a:gs pos="0">
                      <a:srgbClr val="000000"/>
                    </a:gs>
                    <a:gs pos="86000">
                      <a:srgbClr val="000000"/>
                    </a:gs>
                  </a:gsLst>
                  <a:lin ang="5400000" scaled="0"/>
                </a:gradFill>
              </a:rPr>
              <a:t>Branch 1</a:t>
            </a:r>
            <a:endParaRPr lang="en-US" sz="1200" b="1" u="sng" dirty="0">
              <a:gradFill>
                <a:gsLst>
                  <a:gs pos="0">
                    <a:srgbClr val="000000"/>
                  </a:gs>
                  <a:gs pos="86000">
                    <a:srgbClr val="000000"/>
                  </a:gs>
                </a:gsLst>
                <a:lin ang="5400000" scaled="0"/>
              </a:gradFill>
            </a:endParaRPr>
          </a:p>
        </p:txBody>
      </p:sp>
      <p:grpSp>
        <p:nvGrpSpPr>
          <p:cNvPr id="133" name="Group 132"/>
          <p:cNvGrpSpPr/>
          <p:nvPr/>
        </p:nvGrpSpPr>
        <p:grpSpPr>
          <a:xfrm>
            <a:off x="4887805" y="3417913"/>
            <a:ext cx="1059860" cy="95831"/>
            <a:chOff x="4876800" y="3324899"/>
            <a:chExt cx="1059860" cy="95830"/>
          </a:xfrm>
        </p:grpSpPr>
        <p:cxnSp>
          <p:nvCxnSpPr>
            <p:cNvPr id="134" name="Straight Connector 133"/>
            <p:cNvCxnSpPr/>
            <p:nvPr/>
          </p:nvCxnSpPr>
          <p:spPr>
            <a:xfrm>
              <a:off x="4876800" y="3324899"/>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283200" y="3324899"/>
              <a:ext cx="203200" cy="923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283200" y="3420729"/>
              <a:ext cx="65346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37" name="TextBox 136"/>
          <p:cNvSpPr txBox="1"/>
          <p:nvPr/>
        </p:nvSpPr>
        <p:spPr>
          <a:xfrm>
            <a:off x="5414106" y="3543015"/>
            <a:ext cx="379335" cy="184666"/>
          </a:xfrm>
          <a:prstGeom prst="rect">
            <a:avLst/>
          </a:prstGeom>
          <a:noFill/>
        </p:spPr>
        <p:txBody>
          <a:bodyPr wrap="none" lIns="0" tIns="0" rIns="0" bIns="0" rtlCol="0">
            <a:spAutoFit/>
          </a:bodyPr>
          <a:lstStyle/>
          <a:p>
            <a:r>
              <a:rPr lang="en-US" sz="1200" b="1" dirty="0">
                <a:gradFill>
                  <a:gsLst>
                    <a:gs pos="0">
                      <a:srgbClr val="000000"/>
                    </a:gs>
                    <a:gs pos="86000">
                      <a:srgbClr val="000000"/>
                    </a:gs>
                  </a:gsLst>
                  <a:lin ang="5400000" scaled="0"/>
                </a:gradFill>
              </a:rPr>
              <a:t>WAN</a:t>
            </a:r>
          </a:p>
        </p:txBody>
      </p:sp>
      <p:cxnSp>
        <p:nvCxnSpPr>
          <p:cNvPr id="138" name="Straight Connector 137"/>
          <p:cNvCxnSpPr/>
          <p:nvPr/>
        </p:nvCxnSpPr>
        <p:spPr>
          <a:xfrm>
            <a:off x="6320901" y="3516920"/>
            <a:ext cx="63900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2" name="Picture 131"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4605" y="3305043"/>
            <a:ext cx="548130" cy="409888"/>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flipV="1">
            <a:off x="1535005" y="1845496"/>
            <a:ext cx="1828800" cy="1044330"/>
          </a:xfrm>
          <a:prstGeom prst="line">
            <a:avLst/>
          </a:prstGeom>
          <a:ln w="31750">
            <a:solidFill>
              <a:schemeClr val="accent6"/>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4120" y="2001739"/>
            <a:ext cx="472885" cy="369332"/>
          </a:xfrm>
          <a:prstGeom prst="rect">
            <a:avLst/>
          </a:prstGeom>
          <a:noFill/>
        </p:spPr>
        <p:txBody>
          <a:bodyPr wrap="none" lIns="0" tIns="0" rIns="0" bIns="0" rtlCol="0">
            <a:spAutoFit/>
          </a:bodyPr>
          <a:lstStyle/>
          <a:p>
            <a:pPr algn="ctr" defTabSz="914363"/>
            <a:r>
              <a:rPr lang="en-US" sz="1200" b="1" dirty="0" smtClean="0">
                <a:solidFill>
                  <a:srgbClr val="DC3C00"/>
                </a:solidFill>
              </a:rPr>
              <a:t>Dialog</a:t>
            </a:r>
          </a:p>
          <a:p>
            <a:pPr algn="ctr" defTabSz="914363"/>
            <a:r>
              <a:rPr lang="en-US" sz="1200" b="1" dirty="0" smtClean="0">
                <a:solidFill>
                  <a:srgbClr val="DC3C00"/>
                </a:solidFill>
              </a:rPr>
              <a:t>Start</a:t>
            </a:r>
            <a:endParaRPr lang="en-US" sz="1200" b="1" dirty="0">
              <a:solidFill>
                <a:srgbClr val="DC3C00"/>
              </a:solidFill>
            </a:endParaRPr>
          </a:p>
        </p:txBody>
      </p:sp>
      <p:cxnSp>
        <p:nvCxnSpPr>
          <p:cNvPr id="46" name="Straight Connector 45"/>
          <p:cNvCxnSpPr/>
          <p:nvPr/>
        </p:nvCxnSpPr>
        <p:spPr>
          <a:xfrm flipH="1">
            <a:off x="3764582" y="1897852"/>
            <a:ext cx="110154" cy="3151887"/>
          </a:xfrm>
          <a:prstGeom prst="line">
            <a:avLst/>
          </a:prstGeom>
          <a:ln w="31750">
            <a:solidFill>
              <a:srgbClr val="CC99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28985" y="1845496"/>
            <a:ext cx="2821116" cy="1405726"/>
          </a:xfrm>
          <a:prstGeom prst="line">
            <a:avLst/>
          </a:prstGeom>
          <a:ln w="31750">
            <a:solidFill>
              <a:srgbClr val="CC99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785815" y="2207213"/>
            <a:ext cx="1301650" cy="438590"/>
          </a:xfrm>
          <a:prstGeom prst="rect">
            <a:avLst/>
          </a:prstGeom>
        </p:spPr>
        <p:txBody>
          <a:bodyPr wrap="none" lIns="68586" tIns="34294" rIns="68586" bIns="34294">
            <a:spAutoFit/>
          </a:bodyPr>
          <a:lstStyle/>
          <a:p>
            <a:pPr algn="ctr"/>
            <a:r>
              <a:rPr lang="en-US" sz="1200" b="1" dirty="0">
                <a:solidFill>
                  <a:srgbClr val="CC9900"/>
                </a:solidFill>
              </a:rPr>
              <a:t>OpenFlow: </a:t>
            </a:r>
            <a:endParaRPr lang="en-US" sz="1200" b="1" dirty="0" smtClean="0">
              <a:solidFill>
                <a:srgbClr val="CC9900"/>
              </a:solidFill>
            </a:endParaRPr>
          </a:p>
          <a:p>
            <a:pPr algn="ctr"/>
            <a:r>
              <a:rPr lang="en-US" sz="1200" b="1" dirty="0" smtClean="0">
                <a:solidFill>
                  <a:srgbClr val="CC9900"/>
                </a:solidFill>
              </a:rPr>
              <a:t>Set </a:t>
            </a:r>
            <a:r>
              <a:rPr lang="en-US" sz="1200" b="1" dirty="0">
                <a:solidFill>
                  <a:srgbClr val="CC9900"/>
                </a:solidFill>
              </a:rPr>
              <a:t>QoS Remark</a:t>
            </a:r>
          </a:p>
        </p:txBody>
      </p:sp>
      <p:sp>
        <p:nvSpPr>
          <p:cNvPr id="58" name="TextBox 57"/>
          <p:cNvSpPr txBox="1"/>
          <p:nvPr/>
        </p:nvSpPr>
        <p:spPr>
          <a:xfrm>
            <a:off x="6716605" y="2763739"/>
            <a:ext cx="914400" cy="430887"/>
          </a:xfrm>
          <a:prstGeom prst="rect">
            <a:avLst/>
          </a:prstGeom>
          <a:noFill/>
        </p:spPr>
        <p:txBody>
          <a:bodyPr wrap="square" lIns="0" tIns="0" rIns="0" bIns="0" rtlCol="0">
            <a:spAutoFit/>
          </a:bodyPr>
          <a:lstStyle/>
          <a:p>
            <a:pPr algn="ctr"/>
            <a:r>
              <a:rPr lang="en-US" sz="1400" dirty="0" smtClean="0">
                <a:solidFill>
                  <a:srgbClr val="505050">
                    <a:lumMod val="50000"/>
                  </a:srgbClr>
                </a:solidFill>
              </a:rPr>
              <a:t>Hybrid</a:t>
            </a:r>
          </a:p>
          <a:p>
            <a:pPr algn="ctr"/>
            <a:r>
              <a:rPr lang="en-US" sz="1400" dirty="0" smtClean="0">
                <a:solidFill>
                  <a:srgbClr val="505050">
                    <a:lumMod val="50000"/>
                  </a:srgbClr>
                </a:solidFill>
              </a:rPr>
              <a:t>OpenFlow</a:t>
            </a:r>
            <a:endParaRPr lang="en-US" sz="1400" dirty="0">
              <a:solidFill>
                <a:srgbClr val="505050">
                  <a:lumMod val="50000"/>
                </a:srgbClr>
              </a:solidFill>
            </a:endParaRPr>
          </a:p>
        </p:txBody>
      </p:sp>
      <p:sp>
        <p:nvSpPr>
          <p:cNvPr id="62" name="TextBox 61"/>
          <p:cNvSpPr txBox="1"/>
          <p:nvPr/>
        </p:nvSpPr>
        <p:spPr>
          <a:xfrm>
            <a:off x="1164102" y="4185723"/>
            <a:ext cx="1604542" cy="369332"/>
          </a:xfrm>
          <a:prstGeom prst="rect">
            <a:avLst/>
          </a:prstGeom>
          <a:noFill/>
        </p:spPr>
        <p:txBody>
          <a:bodyPr wrap="none" lIns="0" tIns="0" rIns="0" bIns="0" rtlCol="0">
            <a:spAutoFit/>
          </a:bodyPr>
          <a:lstStyle>
            <a:defPPr>
              <a:defRPr lang="en-US"/>
            </a:defPPr>
            <a:lvl1pPr>
              <a:defRPr sz="1200" b="1">
                <a:gradFill>
                  <a:gsLst>
                    <a:gs pos="0">
                      <a:srgbClr val="000000"/>
                    </a:gs>
                    <a:gs pos="86000">
                      <a:srgbClr val="000000"/>
                    </a:gs>
                  </a:gsLst>
                  <a:lin ang="5400000" scaled="0"/>
                </a:gradFill>
              </a:defRPr>
            </a:lvl1pPr>
          </a:lstStyle>
          <a:p>
            <a:pPr algn="ctr"/>
            <a:r>
              <a:rPr lang="en-US" b="0" dirty="0"/>
              <a:t>Static </a:t>
            </a:r>
            <a:r>
              <a:rPr lang="en-US" b="0" dirty="0" smtClean="0"/>
              <a:t>QoS</a:t>
            </a:r>
            <a:r>
              <a:rPr lang="en-US" b="0" dirty="0"/>
              <a:t> </a:t>
            </a:r>
            <a:r>
              <a:rPr lang="en-US" b="0" dirty="0" smtClean="0"/>
              <a:t>Policies in</a:t>
            </a:r>
          </a:p>
          <a:p>
            <a:pPr algn="ctr"/>
            <a:r>
              <a:rPr lang="en-US" b="0" dirty="0"/>
              <a:t>N</a:t>
            </a:r>
            <a:r>
              <a:rPr lang="en-US" b="0" dirty="0" smtClean="0"/>
              <a:t>etwork core and WAN</a:t>
            </a:r>
            <a:endParaRPr lang="en-US" b="0" dirty="0"/>
          </a:p>
        </p:txBody>
      </p:sp>
      <p:cxnSp>
        <p:nvCxnSpPr>
          <p:cNvPr id="49" name="Straight Connector 48"/>
          <p:cNvCxnSpPr/>
          <p:nvPr/>
        </p:nvCxnSpPr>
        <p:spPr>
          <a:xfrm flipV="1">
            <a:off x="7260680" y="2889826"/>
            <a:ext cx="720844" cy="5250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225037" y="2608501"/>
            <a:ext cx="841973" cy="9225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1" name="Picture 8" descr="C:\Users\pmeneze.REDMOND\AppData\Local\Microsoft\Windows\Temporary Internet Files\Content.IE5\R55ERKY2\MC900433826[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55881" y="2306539"/>
            <a:ext cx="603924" cy="603924"/>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7692081" y="2445826"/>
            <a:ext cx="853324" cy="698913"/>
            <a:chOff x="480537" y="1590422"/>
            <a:chExt cx="853324" cy="698913"/>
          </a:xfrm>
        </p:grpSpPr>
        <p:sp>
          <p:nvSpPr>
            <p:cNvPr id="54" name="Rectangle 53"/>
            <p:cNvSpPr/>
            <p:nvPr/>
          </p:nvSpPr>
          <p:spPr bwMode="auto">
            <a:xfrm rot="3413098">
              <a:off x="655848" y="1704255"/>
              <a:ext cx="454574" cy="4854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5" name="Picture 8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537" y="1590422"/>
              <a:ext cx="853324" cy="6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 name="TextBox 55"/>
          <p:cNvSpPr txBox="1"/>
          <p:nvPr/>
        </p:nvSpPr>
        <p:spPr>
          <a:xfrm>
            <a:off x="8332373" y="2442062"/>
            <a:ext cx="594032" cy="184666"/>
          </a:xfrm>
          <a:prstGeom prst="rect">
            <a:avLst/>
          </a:prstGeom>
          <a:noFill/>
        </p:spPr>
        <p:txBody>
          <a:bodyPr wrap="square" lIns="0" tIns="0" rIns="0" bIns="0" rtlCol="0">
            <a:spAutoFit/>
          </a:bodyPr>
          <a:lstStyle/>
          <a:p>
            <a:pPr algn="ctr"/>
            <a:r>
              <a:rPr lang="en-US" sz="1200" dirty="0" smtClean="0">
                <a:solidFill>
                  <a:srgbClr val="505050">
                    <a:lumMod val="50000"/>
                  </a:srgbClr>
                </a:solidFill>
              </a:rPr>
              <a:t>Wi-Fi</a:t>
            </a:r>
            <a:endParaRPr lang="en-US" sz="1600" dirty="0">
              <a:solidFill>
                <a:srgbClr val="505050">
                  <a:lumMod val="50000"/>
                </a:srgbClr>
              </a:solidFill>
            </a:endParaRPr>
          </a:p>
        </p:txBody>
      </p:sp>
      <p:pic>
        <p:nvPicPr>
          <p:cNvPr id="98" name="Picture 97"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0101" y="3213157"/>
            <a:ext cx="804703" cy="585756"/>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387709" y="3906739"/>
            <a:ext cx="1557496" cy="279769"/>
            <a:chOff x="7255621" y="2125663"/>
            <a:chExt cx="1557496" cy="279769"/>
          </a:xfrm>
        </p:grpSpPr>
        <p:cxnSp>
          <p:nvCxnSpPr>
            <p:cNvPr id="59" name="Straight Connector 58"/>
            <p:cNvCxnSpPr/>
            <p:nvPr/>
          </p:nvCxnSpPr>
          <p:spPr>
            <a:xfrm flipH="1">
              <a:off x="7255621" y="2125663"/>
              <a:ext cx="1557496" cy="0"/>
            </a:xfrm>
            <a:prstGeom prst="line">
              <a:avLst/>
            </a:prstGeom>
            <a:ln w="254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80867" y="2189988"/>
              <a:ext cx="189154" cy="215444"/>
            </a:xfrm>
            <a:prstGeom prst="rect">
              <a:avLst/>
            </a:prstGeom>
            <a:noFill/>
          </p:spPr>
          <p:txBody>
            <a:bodyPr wrap="none" lIns="0" tIns="0" rIns="0" bIns="0" rtlCol="0">
              <a:spAutoFit/>
            </a:bodyPr>
            <a:lstStyle/>
            <a:p>
              <a:r>
                <a:rPr lang="en-US" sz="1400" b="1" dirty="0">
                  <a:solidFill>
                    <a:srgbClr val="FF0000"/>
                  </a:solidFill>
                </a:rPr>
                <a:t>EF</a:t>
              </a:r>
              <a:endParaRPr lang="en-US" sz="1100" b="1" dirty="0">
                <a:solidFill>
                  <a:srgbClr val="FF0000"/>
                </a:solidFill>
              </a:endParaRPr>
            </a:p>
          </p:txBody>
        </p:sp>
      </p:grpSp>
      <p:grpSp>
        <p:nvGrpSpPr>
          <p:cNvPr id="63" name="Group 62"/>
          <p:cNvGrpSpPr/>
          <p:nvPr/>
        </p:nvGrpSpPr>
        <p:grpSpPr>
          <a:xfrm>
            <a:off x="4420703" y="5354539"/>
            <a:ext cx="507677" cy="653901"/>
            <a:chOff x="7437937" y="1412695"/>
            <a:chExt cx="507677" cy="653901"/>
          </a:xfrm>
        </p:grpSpPr>
        <p:cxnSp>
          <p:nvCxnSpPr>
            <p:cNvPr id="64" name="Straight Connector 63"/>
            <p:cNvCxnSpPr/>
            <p:nvPr/>
          </p:nvCxnSpPr>
          <p:spPr>
            <a:xfrm>
              <a:off x="7437937" y="1412695"/>
              <a:ext cx="0" cy="521478"/>
            </a:xfrm>
            <a:prstGeom prst="line">
              <a:avLst/>
            </a:prstGeom>
            <a:ln w="2540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526012" y="1512598"/>
              <a:ext cx="419602" cy="553998"/>
            </a:xfrm>
            <a:prstGeom prst="rect">
              <a:avLst/>
            </a:prstGeom>
            <a:noFill/>
          </p:spPr>
          <p:txBody>
            <a:bodyPr wrap="none" lIns="0" tIns="0" rIns="0" bIns="0" rtlCol="0">
              <a:spAutoFit/>
            </a:bodyPr>
            <a:lstStyle/>
            <a:p>
              <a:r>
                <a:rPr lang="en-US" sz="1200" b="1" dirty="0" smtClean="0">
                  <a:solidFill>
                    <a:srgbClr val="FF0000"/>
                  </a:solidFill>
                </a:rPr>
                <a:t>Best</a:t>
              </a:r>
              <a:endParaRPr lang="en-US" sz="1200" b="1" dirty="0">
                <a:solidFill>
                  <a:srgbClr val="FF0000"/>
                </a:solidFill>
              </a:endParaRPr>
            </a:p>
            <a:p>
              <a:r>
                <a:rPr lang="en-US" sz="1200" b="1" dirty="0" smtClean="0">
                  <a:solidFill>
                    <a:srgbClr val="FF0000"/>
                  </a:solidFill>
                </a:rPr>
                <a:t>Effort</a:t>
              </a:r>
            </a:p>
            <a:p>
              <a:endParaRPr lang="en-US" sz="1200" b="1" dirty="0">
                <a:solidFill>
                  <a:srgbClr val="00B050"/>
                </a:solidFill>
              </a:endParaRPr>
            </a:p>
          </p:txBody>
        </p:sp>
      </p:grpSp>
      <p:grpSp>
        <p:nvGrpSpPr>
          <p:cNvPr id="67" name="Group 66"/>
          <p:cNvGrpSpPr/>
          <p:nvPr/>
        </p:nvGrpSpPr>
        <p:grpSpPr>
          <a:xfrm>
            <a:off x="4484266" y="3886334"/>
            <a:ext cx="1012152" cy="1849205"/>
            <a:chOff x="6271898" y="3450544"/>
            <a:chExt cx="1012152" cy="2107885"/>
          </a:xfrm>
        </p:grpSpPr>
        <p:sp>
          <p:nvSpPr>
            <p:cNvPr id="68" name="TextBox 67"/>
            <p:cNvSpPr txBox="1"/>
            <p:nvPr/>
          </p:nvSpPr>
          <p:spPr>
            <a:xfrm>
              <a:off x="6638683" y="4081819"/>
              <a:ext cx="189154" cy="245582"/>
            </a:xfrm>
            <a:prstGeom prst="rect">
              <a:avLst/>
            </a:prstGeom>
            <a:noFill/>
          </p:spPr>
          <p:txBody>
            <a:bodyPr wrap="none" lIns="0" tIns="0" rIns="0" bIns="0" rtlCol="0">
              <a:spAutoFit/>
            </a:bodyPr>
            <a:lstStyle/>
            <a:p>
              <a:r>
                <a:rPr lang="en-US" sz="1400" b="1" dirty="0">
                  <a:solidFill>
                    <a:srgbClr val="FF0000"/>
                  </a:solidFill>
                </a:rPr>
                <a:t>EF</a:t>
              </a:r>
              <a:endParaRPr lang="en-US" sz="1100" b="1" dirty="0">
                <a:solidFill>
                  <a:srgbClr val="FF0000"/>
                </a:solidFill>
              </a:endParaRPr>
            </a:p>
          </p:txBody>
        </p:sp>
        <p:sp>
          <p:nvSpPr>
            <p:cNvPr id="69" name="Arc 68"/>
            <p:cNvSpPr/>
            <p:nvPr/>
          </p:nvSpPr>
          <p:spPr>
            <a:xfrm rot="17299843">
              <a:off x="5724031" y="3998411"/>
              <a:ext cx="2107885" cy="1012152"/>
            </a:xfrm>
            <a:prstGeom prst="arc">
              <a:avLst>
                <a:gd name="adj1" fmla="val 13079682"/>
                <a:gd name="adj2" fmla="val 21162752"/>
              </a:avLst>
            </a:prstGeom>
            <a:ln w="254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grpSp>
      <p:grpSp>
        <p:nvGrpSpPr>
          <p:cNvPr id="70" name="Group 69"/>
          <p:cNvGrpSpPr/>
          <p:nvPr/>
        </p:nvGrpSpPr>
        <p:grpSpPr>
          <a:xfrm>
            <a:off x="7250005" y="3909006"/>
            <a:ext cx="859550" cy="244944"/>
            <a:chOff x="9037637" y="3728129"/>
            <a:chExt cx="859550" cy="244944"/>
          </a:xfrm>
        </p:grpSpPr>
        <p:cxnSp>
          <p:nvCxnSpPr>
            <p:cNvPr id="71" name="Straight Connector 70"/>
            <p:cNvCxnSpPr/>
            <p:nvPr/>
          </p:nvCxnSpPr>
          <p:spPr>
            <a:xfrm flipH="1">
              <a:off x="9037637" y="3728129"/>
              <a:ext cx="859550" cy="0"/>
            </a:xfrm>
            <a:prstGeom prst="line">
              <a:avLst/>
            </a:prstGeom>
            <a:ln w="25400">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9113837" y="3788407"/>
              <a:ext cx="770660" cy="184666"/>
            </a:xfrm>
            <a:prstGeom prst="rect">
              <a:avLst/>
            </a:prstGeom>
            <a:noFill/>
          </p:spPr>
          <p:txBody>
            <a:bodyPr wrap="none" lIns="0" tIns="0" rIns="0" bIns="0" rtlCol="0">
              <a:spAutoFit/>
            </a:bodyPr>
            <a:lstStyle/>
            <a:p>
              <a:r>
                <a:rPr lang="en-US" sz="1200" b="1" dirty="0" smtClean="0">
                  <a:solidFill>
                    <a:srgbClr val="FF0000"/>
                  </a:solidFill>
                </a:rPr>
                <a:t>Best Effort</a:t>
              </a:r>
              <a:endParaRPr lang="en-US" sz="1200" b="1" dirty="0">
                <a:solidFill>
                  <a:srgbClr val="FF0000"/>
                </a:solidFill>
              </a:endParaRPr>
            </a:p>
          </p:txBody>
        </p:sp>
      </p:grpSp>
      <p:pic>
        <p:nvPicPr>
          <p:cNvPr id="76" name="Picture 75" descr="HP_Blue_RGB_150_SM.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1666744" y="159515"/>
            <a:ext cx="497459" cy="497388"/>
          </a:xfrm>
          <a:prstGeom prst="rect">
            <a:avLst/>
          </a:prstGeom>
        </p:spPr>
      </p:pic>
    </p:spTree>
    <p:extLst>
      <p:ext uri="{BB962C8B-B14F-4D97-AF65-F5344CB8AC3E}">
        <p14:creationId xmlns:p14="http://schemas.microsoft.com/office/powerpoint/2010/main" val="370476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up)">
                                      <p:cBhvr>
                                        <p:cTn id="14" dur="500"/>
                                        <p:tgtEl>
                                          <p:spTgt spid="53"/>
                                        </p:tgtEl>
                                      </p:cBhvr>
                                    </p:animEffect>
                                  </p:childTnLst>
                                </p:cTn>
                              </p:par>
                              <p:par>
                                <p:cTn id="15" presetID="22" presetClass="entr" presetSubtype="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par>
                                <p:cTn id="18" presetID="22" presetClass="entr" presetSubtype="1"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up)">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a:off x="11399837" y="0"/>
            <a:ext cx="1036638" cy="906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206324" y="1177627"/>
            <a:ext cx="9783973" cy="56429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AutoShape 2"/>
          <p:cNvSpPr>
            <a:spLocks noChangeArrowheads="1"/>
          </p:cNvSpPr>
          <p:nvPr/>
        </p:nvSpPr>
        <p:spPr bwMode="auto">
          <a:xfrm>
            <a:off x="5848980" y="2188917"/>
            <a:ext cx="3733800" cy="2253733"/>
          </a:xfrm>
          <a:prstGeom prst="roundRect">
            <a:avLst>
              <a:gd name="adj" fmla="val 12106"/>
            </a:avLst>
          </a:prstGeom>
          <a:solidFill>
            <a:schemeClr val="tx1"/>
          </a:solidFill>
          <a:ln w="28575">
            <a:solidFill>
              <a:schemeClr val="bg1"/>
            </a:solidFill>
            <a:prstDash val="dash"/>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lIns="91436" tIns="45718" rIns="91436" bIns="45718" anchor="ctr"/>
          <a:lstStyle/>
          <a:p>
            <a:pPr defTabSz="914362">
              <a:defRPr/>
            </a:pPr>
            <a:endParaRPr lang="en-US" dirty="0">
              <a:solidFill>
                <a:prstClr val="black"/>
              </a:solidFill>
              <a:latin typeface="Arial" charset="0"/>
            </a:endParaRPr>
          </a:p>
        </p:txBody>
      </p:sp>
      <p:sp>
        <p:nvSpPr>
          <p:cNvPr id="71" name="Cloud 70"/>
          <p:cNvSpPr/>
          <p:nvPr/>
        </p:nvSpPr>
        <p:spPr>
          <a:xfrm>
            <a:off x="2572379" y="2994852"/>
            <a:ext cx="2654361" cy="1648769"/>
          </a:xfrm>
          <a:prstGeom prst="cloud">
            <a:avLst/>
          </a:prstGeom>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a:endParaRPr lang="en-US" dirty="0">
              <a:solidFill>
                <a:srgbClr val="000000"/>
              </a:solidFill>
            </a:endParaRPr>
          </a:p>
        </p:txBody>
      </p:sp>
      <p:sp>
        <p:nvSpPr>
          <p:cNvPr id="128" name="AutoShape 2"/>
          <p:cNvSpPr>
            <a:spLocks noChangeArrowheads="1"/>
          </p:cNvSpPr>
          <p:nvPr/>
        </p:nvSpPr>
        <p:spPr bwMode="auto">
          <a:xfrm>
            <a:off x="2421017" y="4899852"/>
            <a:ext cx="2762859" cy="1828800"/>
          </a:xfrm>
          <a:prstGeom prst="roundRect">
            <a:avLst>
              <a:gd name="adj" fmla="val 12106"/>
            </a:avLst>
          </a:prstGeom>
          <a:solidFill>
            <a:schemeClr val="tx1"/>
          </a:solidFill>
          <a:ln w="28575">
            <a:solidFill>
              <a:schemeClr val="bg1"/>
            </a:solidFill>
            <a:prstDash val="dash"/>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lIns="91436" tIns="45718" rIns="91436" bIns="45718" anchor="ctr"/>
          <a:lstStyle/>
          <a:p>
            <a:pPr defTabSz="914362">
              <a:defRPr/>
            </a:pPr>
            <a:endParaRPr lang="en-US" dirty="0">
              <a:solidFill>
                <a:prstClr val="black"/>
              </a:solidFill>
              <a:latin typeface="Arial" charset="0"/>
            </a:endParaRPr>
          </a:p>
        </p:txBody>
      </p:sp>
      <p:sp>
        <p:nvSpPr>
          <p:cNvPr id="2" name="Title 1"/>
          <p:cNvSpPr>
            <a:spLocks noGrp="1"/>
          </p:cNvSpPr>
          <p:nvPr>
            <p:ph type="title"/>
          </p:nvPr>
        </p:nvSpPr>
        <p:spPr>
          <a:xfrm>
            <a:off x="326322" y="155433"/>
            <a:ext cx="11455154" cy="452021"/>
          </a:xfrm>
        </p:spPr>
        <p:txBody>
          <a:bodyPr/>
          <a:lstStyle/>
          <a:p>
            <a:r>
              <a:rPr lang="en-US" dirty="0" smtClean="0"/>
              <a:t>HP &amp; Lync </a:t>
            </a:r>
            <a:r>
              <a:rPr lang="en-US" dirty="0"/>
              <a:t>SDN QoS Model</a:t>
            </a:r>
          </a:p>
        </p:txBody>
      </p:sp>
      <p:cxnSp>
        <p:nvCxnSpPr>
          <p:cNvPr id="27" name="Straight Connector 26"/>
          <p:cNvCxnSpPr/>
          <p:nvPr/>
        </p:nvCxnSpPr>
        <p:spPr>
          <a:xfrm>
            <a:off x="3468760" y="3423672"/>
            <a:ext cx="9411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64574" y="3422889"/>
            <a:ext cx="63900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03916" y="3422889"/>
            <a:ext cx="816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87179" y="2766252"/>
            <a:ext cx="914400" cy="430887"/>
          </a:xfrm>
          <a:prstGeom prst="rect">
            <a:avLst/>
          </a:prstGeom>
          <a:noFill/>
        </p:spPr>
        <p:txBody>
          <a:bodyPr wrap="square" lIns="0" tIns="0" rIns="0" bIns="0" rtlCol="0">
            <a:spAutoFit/>
          </a:bodyPr>
          <a:lstStyle/>
          <a:p>
            <a:pPr algn="ctr"/>
            <a:r>
              <a:rPr lang="en-US" sz="1400" dirty="0" smtClean="0">
                <a:solidFill>
                  <a:srgbClr val="505050">
                    <a:lumMod val="50000"/>
                  </a:srgbClr>
                </a:solidFill>
              </a:rPr>
              <a:t>Hybrid</a:t>
            </a:r>
          </a:p>
          <a:p>
            <a:pPr algn="ctr"/>
            <a:r>
              <a:rPr lang="en-US" sz="1400" dirty="0" smtClean="0">
                <a:solidFill>
                  <a:srgbClr val="505050">
                    <a:lumMod val="50000"/>
                  </a:srgbClr>
                </a:solidFill>
              </a:rPr>
              <a:t>OpenFlow</a:t>
            </a:r>
            <a:endParaRPr lang="en-US" sz="1400" dirty="0">
              <a:solidFill>
                <a:srgbClr val="505050">
                  <a:lumMod val="50000"/>
                </a:srgbClr>
              </a:solidFill>
            </a:endParaRPr>
          </a:p>
        </p:txBody>
      </p:sp>
      <p:graphicFrame>
        <p:nvGraphicFramePr>
          <p:cNvPr id="3" name="Object 2"/>
          <p:cNvGraphicFramePr>
            <a:graphicFrameLocks noChangeAspect="1"/>
          </p:cNvGraphicFramePr>
          <p:nvPr>
            <p:extLst/>
          </p:nvPr>
        </p:nvGraphicFramePr>
        <p:xfrm>
          <a:off x="268584" y="2657543"/>
          <a:ext cx="1236995" cy="1060513"/>
        </p:xfrm>
        <a:graphic>
          <a:graphicData uri="http://schemas.openxmlformats.org/presentationml/2006/ole">
            <mc:AlternateContent xmlns:mc="http://schemas.openxmlformats.org/markup-compatibility/2006">
              <mc:Choice xmlns:v="urn:schemas-microsoft-com:vml" Requires="v">
                <p:oleObj spid="_x0000_s2094" name="Visio" r:id="rId3" imgW="835638" imgH="848468" progId="Visio.Drawing.11">
                  <p:embed/>
                </p:oleObj>
              </mc:Choice>
              <mc:Fallback>
                <p:oleObj name="Visio" r:id="rId3" imgW="835638" imgH="84846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4" y="2657543"/>
                        <a:ext cx="1236995" cy="10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5" name="Straight Connector 74"/>
          <p:cNvCxnSpPr>
            <a:stCxn id="98" idx="3"/>
          </p:cNvCxnSpPr>
          <p:nvPr/>
        </p:nvCxnSpPr>
        <p:spPr>
          <a:xfrm>
            <a:off x="7525378" y="3508548"/>
            <a:ext cx="548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13146" y="3488092"/>
            <a:ext cx="472564" cy="833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110241" y="3502380"/>
            <a:ext cx="469697" cy="819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56223" y="4387391"/>
            <a:ext cx="2030" cy="664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943979" y="5299377"/>
            <a:ext cx="0" cy="743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496179" y="5052252"/>
            <a:ext cx="1154088" cy="430887"/>
          </a:xfrm>
          <a:prstGeom prst="rect">
            <a:avLst/>
          </a:prstGeom>
          <a:noFill/>
        </p:spPr>
        <p:txBody>
          <a:bodyPr wrap="square" lIns="0" tIns="0" rIns="0" bIns="0" rtlCol="0">
            <a:spAutoFit/>
          </a:bodyPr>
          <a:lstStyle/>
          <a:p>
            <a:pPr algn="ctr"/>
            <a:r>
              <a:rPr lang="en-US" sz="1400" dirty="0" smtClean="0">
                <a:solidFill>
                  <a:srgbClr val="505050">
                    <a:lumMod val="50000"/>
                  </a:srgbClr>
                </a:solidFill>
              </a:rPr>
              <a:t>Hybrid</a:t>
            </a:r>
          </a:p>
          <a:p>
            <a:pPr algn="ctr"/>
            <a:r>
              <a:rPr lang="en-US" sz="1400" dirty="0" smtClean="0">
                <a:solidFill>
                  <a:srgbClr val="505050">
                    <a:lumMod val="50000"/>
                  </a:srgbClr>
                </a:solidFill>
              </a:rPr>
              <a:t>OpenFlow</a:t>
            </a:r>
            <a:endParaRPr lang="en-US" sz="1400" dirty="0">
              <a:solidFill>
                <a:srgbClr val="505050">
                  <a:lumMod val="50000"/>
                </a:srgbClr>
              </a:solidFill>
            </a:endParaRPr>
          </a:p>
        </p:txBody>
      </p:sp>
      <p:pic>
        <p:nvPicPr>
          <p:cNvPr id="99" name="Picture 98"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901" y="4999896"/>
            <a:ext cx="804703" cy="58575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1779" y="3130011"/>
            <a:ext cx="804703" cy="5857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nvPr>
        </p:nvGraphicFramePr>
        <p:xfrm>
          <a:off x="3369305" y="1497839"/>
          <a:ext cx="1108075" cy="582613"/>
        </p:xfrm>
        <a:graphic>
          <a:graphicData uri="http://schemas.openxmlformats.org/presentationml/2006/ole">
            <mc:AlternateContent xmlns:mc="http://schemas.openxmlformats.org/markup-compatibility/2006">
              <mc:Choice xmlns:v="urn:schemas-microsoft-com:vml" Requires="v">
                <p:oleObj spid="_x0000_s2095" name="Visio" r:id="rId6" imgW="1692883" imgH="863330" progId="Visio.Drawing.11">
                  <p:embed/>
                </p:oleObj>
              </mc:Choice>
              <mc:Fallback>
                <p:oleObj name="Visio" r:id="rId6" imgW="1692883" imgH="86333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9305" y="1497839"/>
                        <a:ext cx="11080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 name="TextBox 110"/>
          <p:cNvSpPr txBox="1"/>
          <p:nvPr/>
        </p:nvSpPr>
        <p:spPr>
          <a:xfrm>
            <a:off x="4273394" y="1420964"/>
            <a:ext cx="1270785" cy="369332"/>
          </a:xfrm>
          <a:prstGeom prst="rect">
            <a:avLst/>
          </a:prstGeom>
          <a:noFill/>
        </p:spPr>
        <p:txBody>
          <a:bodyPr wrap="square" lIns="0" tIns="0" rIns="0" bIns="0" rtlCol="0">
            <a:spAutoFit/>
          </a:bodyPr>
          <a:lstStyle/>
          <a:p>
            <a:pPr algn="ctr"/>
            <a:r>
              <a:rPr lang="en-US" sz="1200" dirty="0">
                <a:solidFill>
                  <a:srgbClr val="505050">
                    <a:lumMod val="50000"/>
                  </a:srgbClr>
                </a:solidFill>
              </a:rPr>
              <a:t>QOS </a:t>
            </a:r>
            <a:r>
              <a:rPr lang="en-US" sz="1200" dirty="0" smtClean="0">
                <a:solidFill>
                  <a:srgbClr val="505050">
                    <a:lumMod val="50000"/>
                  </a:srgbClr>
                </a:solidFill>
              </a:rPr>
              <a:t>SDN</a:t>
            </a:r>
          </a:p>
          <a:p>
            <a:pPr algn="ctr"/>
            <a:r>
              <a:rPr lang="en-US" sz="1200" dirty="0" smtClean="0">
                <a:solidFill>
                  <a:srgbClr val="505050">
                    <a:lumMod val="50000"/>
                  </a:srgbClr>
                </a:solidFill>
              </a:rPr>
              <a:t>Controller</a:t>
            </a:r>
            <a:endParaRPr lang="en-US" sz="1200" dirty="0">
              <a:solidFill>
                <a:srgbClr val="505050">
                  <a:lumMod val="50000"/>
                </a:srgbClr>
              </a:solidFill>
            </a:endParaRPr>
          </a:p>
        </p:txBody>
      </p:sp>
      <p:pic>
        <p:nvPicPr>
          <p:cNvPr id="113" name="Picture 112"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0630" y="3226429"/>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2933" y="3212421"/>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2158" y="4116746"/>
            <a:ext cx="548130" cy="40988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C:\Users\brars\Desktop\icon1\Laptop_blue_positive_N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735155" y="6043502"/>
            <a:ext cx="725759" cy="547874"/>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 descr="C:\Users\brars\Desktop\icon1\Laptop_blue_positive_N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058778" y="3329106"/>
            <a:ext cx="725759" cy="54787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Users\brars\Desktop\icon1\Handset_built-in_blue_positive_NT.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14316"/>
          <a:stretch/>
        </p:blipFill>
        <p:spPr bwMode="auto">
          <a:xfrm>
            <a:off x="8767202" y="3329103"/>
            <a:ext cx="569409" cy="548523"/>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a:off x="8720991" y="4182426"/>
            <a:ext cx="633187" cy="184666"/>
          </a:xfrm>
          <a:prstGeom prst="rect">
            <a:avLst/>
          </a:prstGeom>
          <a:noFill/>
        </p:spPr>
        <p:txBody>
          <a:bodyPr wrap="none" lIns="0" tIns="0" rIns="0" bIns="0" rtlCol="0">
            <a:spAutoFit/>
          </a:bodyPr>
          <a:lstStyle/>
          <a:p>
            <a:r>
              <a:rPr lang="en-US" sz="1200" b="1" u="sng" dirty="0" smtClean="0">
                <a:gradFill>
                  <a:gsLst>
                    <a:gs pos="0">
                      <a:srgbClr val="000000"/>
                    </a:gs>
                    <a:gs pos="86000">
                      <a:srgbClr val="000000"/>
                    </a:gs>
                  </a:gsLst>
                  <a:lin ang="5400000" scaled="0"/>
                </a:gradFill>
              </a:rPr>
              <a:t>Branch 2</a:t>
            </a:r>
            <a:endParaRPr lang="en-US" sz="1200" b="1" u="sng" dirty="0">
              <a:gradFill>
                <a:gsLst>
                  <a:gs pos="0">
                    <a:srgbClr val="000000"/>
                  </a:gs>
                  <a:gs pos="86000">
                    <a:srgbClr val="000000"/>
                  </a:gs>
                </a:gsLst>
                <a:lin ang="5400000" scaled="0"/>
              </a:gradFill>
            </a:endParaRPr>
          </a:p>
        </p:txBody>
      </p:sp>
      <p:pic>
        <p:nvPicPr>
          <p:cNvPr id="127" name="Picture 7" descr="http://blog.tmcnet.com/sip-invite/BannerAd_rgb_Lync_Cyan300.png"/>
          <p:cNvPicPr>
            <a:picLocks noChangeAspect="1" noChangeArrowheads="1"/>
          </p:cNvPicPr>
          <p:nvPr/>
        </p:nvPicPr>
        <p:blipFill>
          <a:blip r:embed="rId11"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8779" y="3612008"/>
            <a:ext cx="801903" cy="409713"/>
          </a:xfrm>
          <a:prstGeom prst="rect">
            <a:avLst/>
          </a:prstGeom>
          <a:noFill/>
          <a:ln>
            <a:noFill/>
          </a:ln>
          <a:extLst/>
        </p:spPr>
      </p:pic>
      <p:sp>
        <p:nvSpPr>
          <p:cNvPr id="130" name="TextBox 129"/>
          <p:cNvSpPr txBox="1"/>
          <p:nvPr/>
        </p:nvSpPr>
        <p:spPr>
          <a:xfrm>
            <a:off x="2802441" y="6423852"/>
            <a:ext cx="633187" cy="184666"/>
          </a:xfrm>
          <a:prstGeom prst="rect">
            <a:avLst/>
          </a:prstGeom>
          <a:noFill/>
        </p:spPr>
        <p:txBody>
          <a:bodyPr wrap="none" lIns="0" tIns="0" rIns="0" bIns="0" rtlCol="0">
            <a:spAutoFit/>
          </a:bodyPr>
          <a:lstStyle/>
          <a:p>
            <a:r>
              <a:rPr lang="en-US" sz="1200" b="1" u="sng" dirty="0" smtClean="0">
                <a:gradFill>
                  <a:gsLst>
                    <a:gs pos="0">
                      <a:srgbClr val="000000"/>
                    </a:gs>
                    <a:gs pos="86000">
                      <a:srgbClr val="000000"/>
                    </a:gs>
                  </a:gsLst>
                  <a:lin ang="5400000" scaled="0"/>
                </a:gradFill>
              </a:rPr>
              <a:t>Branch 1</a:t>
            </a:r>
            <a:endParaRPr lang="en-US" sz="1200" b="1" u="sng" dirty="0">
              <a:gradFill>
                <a:gsLst>
                  <a:gs pos="0">
                    <a:srgbClr val="000000"/>
                  </a:gs>
                  <a:gs pos="86000">
                    <a:srgbClr val="000000"/>
                  </a:gs>
                </a:gsLst>
                <a:lin ang="5400000" scaled="0"/>
              </a:gradFill>
            </a:endParaRPr>
          </a:p>
        </p:txBody>
      </p:sp>
      <p:grpSp>
        <p:nvGrpSpPr>
          <p:cNvPr id="133" name="Group 132"/>
          <p:cNvGrpSpPr/>
          <p:nvPr/>
        </p:nvGrpSpPr>
        <p:grpSpPr>
          <a:xfrm>
            <a:off x="4858379" y="3420426"/>
            <a:ext cx="1059860" cy="95831"/>
            <a:chOff x="4876800" y="3324899"/>
            <a:chExt cx="1059860" cy="95830"/>
          </a:xfrm>
        </p:grpSpPr>
        <p:cxnSp>
          <p:nvCxnSpPr>
            <p:cNvPr id="134" name="Straight Connector 133"/>
            <p:cNvCxnSpPr/>
            <p:nvPr/>
          </p:nvCxnSpPr>
          <p:spPr>
            <a:xfrm>
              <a:off x="4876800" y="3324899"/>
              <a:ext cx="60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283200" y="3324899"/>
              <a:ext cx="203200" cy="923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283200" y="3420729"/>
              <a:ext cx="65346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37" name="TextBox 136"/>
          <p:cNvSpPr txBox="1"/>
          <p:nvPr/>
        </p:nvSpPr>
        <p:spPr>
          <a:xfrm>
            <a:off x="5384680" y="3545528"/>
            <a:ext cx="379335" cy="184666"/>
          </a:xfrm>
          <a:prstGeom prst="rect">
            <a:avLst/>
          </a:prstGeom>
          <a:noFill/>
        </p:spPr>
        <p:txBody>
          <a:bodyPr wrap="none" lIns="0" tIns="0" rIns="0" bIns="0" rtlCol="0">
            <a:spAutoFit/>
          </a:bodyPr>
          <a:lstStyle/>
          <a:p>
            <a:r>
              <a:rPr lang="en-US" sz="1200" b="1" dirty="0">
                <a:gradFill>
                  <a:gsLst>
                    <a:gs pos="0">
                      <a:srgbClr val="000000"/>
                    </a:gs>
                    <a:gs pos="86000">
                      <a:srgbClr val="000000"/>
                    </a:gs>
                  </a:gsLst>
                  <a:lin ang="5400000" scaled="0"/>
                </a:gradFill>
              </a:rPr>
              <a:t>WAN</a:t>
            </a:r>
          </a:p>
        </p:txBody>
      </p:sp>
      <p:cxnSp>
        <p:nvCxnSpPr>
          <p:cNvPr id="138" name="Straight Connector 137"/>
          <p:cNvCxnSpPr/>
          <p:nvPr/>
        </p:nvCxnSpPr>
        <p:spPr>
          <a:xfrm>
            <a:off x="6291475" y="3519433"/>
            <a:ext cx="63900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2" name="Picture 131" descr="通用路由器"/>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5179" y="3307556"/>
            <a:ext cx="548130" cy="4098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358283" y="3909252"/>
            <a:ext cx="1557496" cy="279769"/>
            <a:chOff x="7255621" y="2125663"/>
            <a:chExt cx="1557496" cy="279769"/>
          </a:xfrm>
        </p:grpSpPr>
        <p:cxnSp>
          <p:nvCxnSpPr>
            <p:cNvPr id="49" name="Straight Connector 48"/>
            <p:cNvCxnSpPr/>
            <p:nvPr/>
          </p:nvCxnSpPr>
          <p:spPr>
            <a:xfrm flipH="1">
              <a:off x="7255621" y="2125663"/>
              <a:ext cx="1557496" cy="0"/>
            </a:xfrm>
            <a:prstGeom prst="line">
              <a:avLst/>
            </a:prstGeom>
            <a:ln w="254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980867" y="2189988"/>
              <a:ext cx="189154" cy="215444"/>
            </a:xfrm>
            <a:prstGeom prst="rect">
              <a:avLst/>
            </a:prstGeom>
            <a:noFill/>
          </p:spPr>
          <p:txBody>
            <a:bodyPr wrap="none" lIns="0" tIns="0" rIns="0" bIns="0" rtlCol="0">
              <a:spAutoFit/>
            </a:bodyPr>
            <a:lstStyle/>
            <a:p>
              <a:r>
                <a:rPr lang="en-US" sz="1400" b="1" dirty="0">
                  <a:solidFill>
                    <a:srgbClr val="00B050"/>
                  </a:solidFill>
                </a:rPr>
                <a:t>EF</a:t>
              </a:r>
              <a:endParaRPr lang="en-US" sz="1100" b="1" dirty="0">
                <a:solidFill>
                  <a:srgbClr val="00B050"/>
                </a:solidFill>
              </a:endParaRPr>
            </a:p>
          </p:txBody>
        </p:sp>
      </p:grpSp>
      <p:grpSp>
        <p:nvGrpSpPr>
          <p:cNvPr id="29" name="Group 28"/>
          <p:cNvGrpSpPr/>
          <p:nvPr/>
        </p:nvGrpSpPr>
        <p:grpSpPr>
          <a:xfrm>
            <a:off x="4454840" y="3888847"/>
            <a:ext cx="1012152" cy="1849205"/>
            <a:chOff x="6271898" y="3450544"/>
            <a:chExt cx="1012152" cy="2107885"/>
          </a:xfrm>
        </p:grpSpPr>
        <p:sp>
          <p:nvSpPr>
            <p:cNvPr id="57" name="TextBox 56"/>
            <p:cNvSpPr txBox="1"/>
            <p:nvPr/>
          </p:nvSpPr>
          <p:spPr>
            <a:xfrm>
              <a:off x="6638683" y="4081819"/>
              <a:ext cx="189154" cy="215444"/>
            </a:xfrm>
            <a:prstGeom prst="rect">
              <a:avLst/>
            </a:prstGeom>
            <a:noFill/>
          </p:spPr>
          <p:txBody>
            <a:bodyPr wrap="none" lIns="0" tIns="0" rIns="0" bIns="0" rtlCol="0">
              <a:spAutoFit/>
            </a:bodyPr>
            <a:lstStyle/>
            <a:p>
              <a:r>
                <a:rPr lang="en-US" sz="1400" b="1" dirty="0">
                  <a:solidFill>
                    <a:srgbClr val="00B050"/>
                  </a:solidFill>
                </a:rPr>
                <a:t>EF</a:t>
              </a:r>
              <a:endParaRPr lang="en-US" sz="1100" b="1" dirty="0">
                <a:solidFill>
                  <a:srgbClr val="00B050"/>
                </a:solidFill>
              </a:endParaRPr>
            </a:p>
          </p:txBody>
        </p:sp>
        <p:sp>
          <p:nvSpPr>
            <p:cNvPr id="28" name="Arc 27"/>
            <p:cNvSpPr/>
            <p:nvPr/>
          </p:nvSpPr>
          <p:spPr>
            <a:xfrm rot="17299843">
              <a:off x="5724031" y="3998411"/>
              <a:ext cx="2107885" cy="1012152"/>
            </a:xfrm>
            <a:prstGeom prst="arc">
              <a:avLst>
                <a:gd name="adj1" fmla="val 13079682"/>
                <a:gd name="adj2" fmla="val 21162752"/>
              </a:avLst>
            </a:prstGeom>
            <a:ln w="2540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grpSp>
      <p:sp>
        <p:nvSpPr>
          <p:cNvPr id="90" name="Oval 89"/>
          <p:cNvSpPr/>
          <p:nvPr/>
        </p:nvSpPr>
        <p:spPr bwMode="auto">
          <a:xfrm>
            <a:off x="1429378" y="1248694"/>
            <a:ext cx="6286501" cy="4653793"/>
          </a:xfrm>
          <a:prstGeom prst="ellipse">
            <a:avLst/>
          </a:prstGeom>
          <a:noFill/>
          <a:ln w="38100">
            <a:solidFill>
              <a:schemeClr val="accent1"/>
            </a:solidFill>
            <a:prstDash val="sysDot"/>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400" dirty="0">
              <a:solidFill>
                <a:srgbClr val="92D050"/>
              </a:solidFill>
            </a:endParaRPr>
          </a:p>
        </p:txBody>
      </p:sp>
      <p:pic>
        <p:nvPicPr>
          <p:cNvPr id="94" name="Picture 2" descr="C:\Users\brars\Desktop\icon1\Handset_built-in_blue_positive_NT.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14316"/>
          <a:stretch/>
        </p:blipFill>
        <p:spPr bwMode="auto">
          <a:xfrm>
            <a:off x="4441370" y="6042852"/>
            <a:ext cx="569409" cy="548523"/>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0035005" y="1337425"/>
            <a:ext cx="2295709" cy="5247590"/>
          </a:xfrm>
          <a:prstGeom prst="rect">
            <a:avLst/>
          </a:prstGeom>
        </p:spPr>
        <p:txBody>
          <a:bodyPr wrap="square">
            <a:spAutoFit/>
          </a:bodyPr>
          <a:lstStyle/>
          <a:p>
            <a:r>
              <a:rPr lang="en-US" sz="2400" dirty="0">
                <a:gradFill>
                  <a:gsLst>
                    <a:gs pos="1250">
                      <a:schemeClr val="tx1"/>
                    </a:gs>
                    <a:gs pos="100000">
                      <a:schemeClr val="tx1"/>
                    </a:gs>
                  </a:gsLst>
                  <a:lin ang="5400000" scaled="0"/>
                </a:gradFill>
              </a:rPr>
              <a:t>Network now </a:t>
            </a:r>
            <a:r>
              <a:rPr lang="en-US" sz="2400" dirty="0" smtClean="0">
                <a:gradFill>
                  <a:gsLst>
                    <a:gs pos="1250">
                      <a:schemeClr val="tx1"/>
                    </a:gs>
                    <a:gs pos="100000">
                      <a:schemeClr val="tx1"/>
                    </a:gs>
                  </a:gsLst>
                  <a:lin ang="5400000" scaled="0"/>
                </a:gradFill>
              </a:rPr>
              <a:t>“Lync aware”</a:t>
            </a:r>
            <a:endParaRPr lang="en-US" sz="2400" dirty="0">
              <a:gradFill>
                <a:gsLst>
                  <a:gs pos="1250">
                    <a:schemeClr val="tx1"/>
                  </a:gs>
                  <a:gs pos="100000">
                    <a:schemeClr val="tx1"/>
                  </a:gs>
                </a:gsLst>
                <a:lin ang="5400000" scaled="0"/>
              </a:gradFill>
            </a:endParaRPr>
          </a:p>
          <a:p>
            <a:r>
              <a:rPr lang="en-US" sz="2400" dirty="0">
                <a:gradFill>
                  <a:gsLst>
                    <a:gs pos="1250">
                      <a:schemeClr val="tx1"/>
                    </a:gs>
                    <a:gs pos="100000">
                      <a:schemeClr val="tx1"/>
                    </a:gs>
                  </a:gsLst>
                  <a:lin ang="5400000" scaled="0"/>
                </a:gradFill>
              </a:rPr>
              <a:t> and enforcing </a:t>
            </a:r>
            <a:r>
              <a:rPr lang="en-US" sz="2400" dirty="0" smtClean="0">
                <a:gradFill>
                  <a:gsLst>
                    <a:gs pos="1250">
                      <a:schemeClr val="tx1"/>
                    </a:gs>
                    <a:gs pos="100000">
                      <a:schemeClr val="tx1"/>
                    </a:gs>
                  </a:gsLst>
                  <a:lin ang="5400000" scaled="0"/>
                </a:gradFill>
              </a:rPr>
              <a:t>trusted</a:t>
            </a:r>
            <a:endParaRPr lang="en-US" sz="2400" dirty="0">
              <a:gradFill>
                <a:gsLst>
                  <a:gs pos="1250">
                    <a:schemeClr val="tx1"/>
                  </a:gs>
                  <a:gs pos="100000">
                    <a:schemeClr val="tx1"/>
                  </a:gs>
                </a:gsLst>
                <a:lin ang="5400000" scaled="0"/>
              </a:gradFill>
            </a:endParaRPr>
          </a:p>
          <a:p>
            <a:r>
              <a:rPr lang="en-US" sz="2400" dirty="0">
                <a:gradFill>
                  <a:gsLst>
                    <a:gs pos="1250">
                      <a:schemeClr val="tx1"/>
                    </a:gs>
                    <a:gs pos="100000">
                      <a:schemeClr val="tx1"/>
                    </a:gs>
                  </a:gsLst>
                  <a:lin ang="5400000" scaled="0"/>
                </a:gradFill>
              </a:rPr>
              <a:t>per-session dynamic policies</a:t>
            </a:r>
          </a:p>
          <a:p>
            <a:endParaRPr lang="en-US" sz="2400" dirty="0">
              <a:gradFill>
                <a:gsLst>
                  <a:gs pos="1250">
                    <a:schemeClr val="tx1"/>
                  </a:gs>
                  <a:gs pos="100000">
                    <a:schemeClr val="tx1"/>
                  </a:gs>
                </a:gsLst>
                <a:lin ang="5400000" scaled="0"/>
              </a:gradFill>
            </a:endParaRPr>
          </a:p>
          <a:p>
            <a:pPr>
              <a:spcBef>
                <a:spcPts val="600"/>
              </a:spcBef>
            </a:pPr>
            <a:r>
              <a:rPr lang="en-US" sz="2400" dirty="0" smtClean="0">
                <a:gradFill>
                  <a:gsLst>
                    <a:gs pos="1250">
                      <a:schemeClr val="tx1"/>
                    </a:gs>
                    <a:gs pos="100000">
                      <a:schemeClr val="tx1"/>
                    </a:gs>
                  </a:gsLst>
                  <a:lin ang="5400000" scaled="0"/>
                </a:gradFill>
              </a:rPr>
              <a:t>A </a:t>
            </a:r>
            <a:r>
              <a:rPr lang="en-US" sz="2400" dirty="0">
                <a:gradFill>
                  <a:gsLst>
                    <a:gs pos="1250">
                      <a:schemeClr val="tx1"/>
                    </a:gs>
                    <a:gs pos="100000">
                      <a:schemeClr val="tx1"/>
                    </a:gs>
                  </a:gsLst>
                  <a:lin ang="5400000" scaled="0"/>
                </a:gradFill>
              </a:rPr>
              <a:t>Hybrid SDN model, for ease of deployment and reduced risk</a:t>
            </a:r>
          </a:p>
          <a:p>
            <a:endParaRPr lang="en-US" b="1" dirty="0" smtClean="0"/>
          </a:p>
        </p:txBody>
      </p:sp>
      <p:cxnSp>
        <p:nvCxnSpPr>
          <p:cNvPr id="55" name="Straight Arrow Connector 54"/>
          <p:cNvCxnSpPr/>
          <p:nvPr/>
        </p:nvCxnSpPr>
        <p:spPr>
          <a:xfrm flipH="1" flipV="1">
            <a:off x="7144379" y="4021723"/>
            <a:ext cx="173750" cy="1113188"/>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4572628" y="5292774"/>
            <a:ext cx="2214759" cy="164181"/>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231254" y="2892339"/>
            <a:ext cx="720844" cy="5250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8195611" y="2611014"/>
            <a:ext cx="841973" cy="9225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0" name="Picture 8" descr="C:\Users\pmeneze.REDMOND\AppData\Local\Microsoft\Windows\Temporary Internet Files\Content.IE5\R55ERKY2\MC900433826[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26455" y="2309052"/>
            <a:ext cx="603924" cy="603924"/>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7662655" y="2448339"/>
            <a:ext cx="853324" cy="698913"/>
            <a:chOff x="480537" y="1590422"/>
            <a:chExt cx="853324" cy="698913"/>
          </a:xfrm>
        </p:grpSpPr>
        <p:sp>
          <p:nvSpPr>
            <p:cNvPr id="63" name="Rectangle 62"/>
            <p:cNvSpPr/>
            <p:nvPr/>
          </p:nvSpPr>
          <p:spPr bwMode="auto">
            <a:xfrm rot="3413098">
              <a:off x="655848" y="1704255"/>
              <a:ext cx="454574" cy="4854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4" name="Picture 8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537" y="1590422"/>
              <a:ext cx="853324" cy="6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9" name="TextBox 68"/>
          <p:cNvSpPr txBox="1"/>
          <p:nvPr/>
        </p:nvSpPr>
        <p:spPr>
          <a:xfrm>
            <a:off x="8302947" y="2444575"/>
            <a:ext cx="594032" cy="184666"/>
          </a:xfrm>
          <a:prstGeom prst="rect">
            <a:avLst/>
          </a:prstGeom>
          <a:noFill/>
        </p:spPr>
        <p:txBody>
          <a:bodyPr wrap="square" lIns="0" tIns="0" rIns="0" bIns="0" rtlCol="0">
            <a:spAutoFit/>
          </a:bodyPr>
          <a:lstStyle/>
          <a:p>
            <a:pPr algn="ctr"/>
            <a:r>
              <a:rPr lang="en-US" sz="1200" dirty="0" smtClean="0">
                <a:solidFill>
                  <a:srgbClr val="505050">
                    <a:lumMod val="50000"/>
                  </a:srgbClr>
                </a:solidFill>
              </a:rPr>
              <a:t>Wi-Fi</a:t>
            </a:r>
            <a:endParaRPr lang="en-US" sz="1600" dirty="0">
              <a:solidFill>
                <a:srgbClr val="505050">
                  <a:lumMod val="50000"/>
                </a:srgbClr>
              </a:solidFill>
            </a:endParaRPr>
          </a:p>
        </p:txBody>
      </p:sp>
      <p:pic>
        <p:nvPicPr>
          <p:cNvPr id="98" name="Picture 97" descr="通用交换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675" y="3215670"/>
            <a:ext cx="804703" cy="585756"/>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7220579" y="3873996"/>
            <a:ext cx="1376877" cy="494428"/>
            <a:chOff x="9037637" y="3690606"/>
            <a:chExt cx="1376877" cy="494428"/>
          </a:xfrm>
        </p:grpSpPr>
        <p:cxnSp>
          <p:nvCxnSpPr>
            <p:cNvPr id="73" name="Straight Connector 72"/>
            <p:cNvCxnSpPr/>
            <p:nvPr/>
          </p:nvCxnSpPr>
          <p:spPr>
            <a:xfrm flipH="1">
              <a:off x="9037637" y="3782721"/>
              <a:ext cx="859550" cy="0"/>
            </a:xfrm>
            <a:prstGeom prst="line">
              <a:avLst/>
            </a:prstGeom>
            <a:ln w="25400">
              <a:solidFill>
                <a:srgbClr val="FF000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113837" y="3815703"/>
              <a:ext cx="1300677" cy="369331"/>
            </a:xfrm>
            <a:prstGeom prst="rect">
              <a:avLst/>
            </a:prstGeom>
            <a:noFill/>
          </p:spPr>
          <p:txBody>
            <a:bodyPr wrap="none" lIns="0" tIns="0" rIns="0" bIns="0" rtlCol="0">
              <a:spAutoFit/>
            </a:bodyPr>
            <a:lstStyle/>
            <a:p>
              <a:r>
                <a:rPr lang="en-US" sz="1200" b="1" dirty="0">
                  <a:solidFill>
                    <a:srgbClr val="FF0000"/>
                  </a:solidFill>
                </a:rPr>
                <a:t>Ingres: Best Effort</a:t>
              </a:r>
            </a:p>
            <a:p>
              <a:r>
                <a:rPr lang="en-US" sz="1200" b="1" dirty="0">
                  <a:solidFill>
                    <a:srgbClr val="00B050"/>
                  </a:solidFill>
                </a:rPr>
                <a:t>Egress: EF</a:t>
              </a:r>
            </a:p>
          </p:txBody>
        </p:sp>
        <p:cxnSp>
          <p:nvCxnSpPr>
            <p:cNvPr id="76" name="Straight Connector 75"/>
            <p:cNvCxnSpPr/>
            <p:nvPr/>
          </p:nvCxnSpPr>
          <p:spPr>
            <a:xfrm flipH="1">
              <a:off x="9037637" y="3690606"/>
              <a:ext cx="859550" cy="0"/>
            </a:xfrm>
            <a:prstGeom prst="line">
              <a:avLst/>
            </a:prstGeom>
            <a:ln w="25400">
              <a:solidFill>
                <a:srgbClr val="00B05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379571" y="5357052"/>
            <a:ext cx="1580864" cy="521478"/>
            <a:chOff x="6196629" y="5173662"/>
            <a:chExt cx="1580864" cy="521478"/>
          </a:xfrm>
        </p:grpSpPr>
        <p:cxnSp>
          <p:nvCxnSpPr>
            <p:cNvPr id="78" name="Straight Connector 77"/>
            <p:cNvCxnSpPr/>
            <p:nvPr/>
          </p:nvCxnSpPr>
          <p:spPr>
            <a:xfrm>
              <a:off x="6308085" y="5173662"/>
              <a:ext cx="0" cy="521478"/>
            </a:xfrm>
            <a:prstGeom prst="line">
              <a:avLst/>
            </a:prstGeom>
            <a:ln w="25400">
              <a:solidFill>
                <a:srgbClr val="FF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409490" y="5273565"/>
              <a:ext cx="1368003" cy="369332"/>
            </a:xfrm>
            <a:prstGeom prst="rect">
              <a:avLst/>
            </a:prstGeom>
            <a:noFill/>
          </p:spPr>
          <p:txBody>
            <a:bodyPr wrap="none" lIns="0" tIns="0" rIns="0" bIns="0" rtlCol="0">
              <a:spAutoFit/>
            </a:bodyPr>
            <a:lstStyle/>
            <a:p>
              <a:r>
                <a:rPr lang="en-US" sz="1200" b="1" dirty="0">
                  <a:solidFill>
                    <a:srgbClr val="FF0000"/>
                  </a:solidFill>
                </a:rPr>
                <a:t>Ingress: Best Effort</a:t>
              </a:r>
            </a:p>
            <a:p>
              <a:r>
                <a:rPr lang="en-US" sz="1200" b="1" dirty="0">
                  <a:solidFill>
                    <a:srgbClr val="00B050"/>
                  </a:solidFill>
                </a:rPr>
                <a:t>Egress</a:t>
              </a:r>
              <a:r>
                <a:rPr lang="en-US" sz="1200" b="1" dirty="0" smtClean="0">
                  <a:solidFill>
                    <a:srgbClr val="00B050"/>
                  </a:solidFill>
                </a:rPr>
                <a:t>:  EF</a:t>
              </a:r>
              <a:endParaRPr lang="en-US" sz="1200" b="1" dirty="0">
                <a:solidFill>
                  <a:srgbClr val="00B050"/>
                </a:solidFill>
              </a:endParaRPr>
            </a:p>
          </p:txBody>
        </p:sp>
        <p:cxnSp>
          <p:nvCxnSpPr>
            <p:cNvPr id="83" name="Straight Connector 82"/>
            <p:cNvCxnSpPr/>
            <p:nvPr/>
          </p:nvCxnSpPr>
          <p:spPr>
            <a:xfrm>
              <a:off x="6196629" y="5173662"/>
              <a:ext cx="0" cy="521478"/>
            </a:xfrm>
            <a:prstGeom prst="line">
              <a:avLst/>
            </a:prstGeom>
            <a:ln w="2540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HP_Blue_RGB_150_SM.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1666744" y="159515"/>
            <a:ext cx="497459" cy="497388"/>
          </a:xfrm>
          <a:prstGeom prst="rect">
            <a:avLst/>
          </a:prstGeom>
        </p:spPr>
      </p:pic>
    </p:spTree>
    <p:extLst>
      <p:ext uri="{BB962C8B-B14F-4D97-AF65-F5344CB8AC3E}">
        <p14:creationId xmlns:p14="http://schemas.microsoft.com/office/powerpoint/2010/main" val="32775676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241553" y="154732"/>
            <a:ext cx="1920219" cy="7588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457580" y="1212849"/>
            <a:ext cx="11155558" cy="388122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05458"/>
            <a:ext cx="11889564" cy="917575"/>
          </a:xfrm>
        </p:spPr>
        <p:txBody>
          <a:bodyPr/>
          <a:lstStyle/>
          <a:p>
            <a:r>
              <a:rPr lang="en-US" b="0" dirty="0" smtClean="0">
                <a:solidFill>
                  <a:srgbClr val="FFFFFF"/>
                </a:solidFill>
              </a:rPr>
              <a:t>Aruba SDN Architecture</a:t>
            </a:r>
            <a:endParaRPr lang="en-US" b="0" dirty="0">
              <a:solidFill>
                <a:srgbClr val="FFFFFF"/>
              </a:solidFill>
            </a:endParaRPr>
          </a:p>
        </p:txBody>
      </p:sp>
      <p:sp>
        <p:nvSpPr>
          <p:cNvPr id="14" name="TextBox 13"/>
          <p:cNvSpPr txBox="1"/>
          <p:nvPr/>
        </p:nvSpPr>
        <p:spPr>
          <a:xfrm>
            <a:off x="457580" y="5094075"/>
            <a:ext cx="9796641" cy="1884903"/>
          </a:xfrm>
          <a:prstGeom prst="rect">
            <a:avLst/>
          </a:prstGeom>
          <a:noFill/>
        </p:spPr>
        <p:txBody>
          <a:bodyPr wrap="square" lIns="111026" tIns="55513" rIns="111026" bIns="55513" rtlCol="0">
            <a:spAutoFit/>
          </a:bodyPr>
          <a:lstStyle/>
          <a:p>
            <a:pPr>
              <a:lnSpc>
                <a:spcPct val="120000"/>
              </a:lnSpc>
              <a:buClr>
                <a:srgbClr val="0072C6"/>
              </a:buClr>
              <a:buSzPct val="150000"/>
            </a:pPr>
            <a:r>
              <a:rPr lang="en-US" sz="2400" dirty="0">
                <a:gradFill>
                  <a:gsLst>
                    <a:gs pos="1250">
                      <a:schemeClr val="tx1"/>
                    </a:gs>
                    <a:gs pos="100000">
                      <a:schemeClr val="tx1"/>
                    </a:gs>
                  </a:gsLst>
                  <a:lin ang="5400000" scaled="0"/>
                </a:gradFill>
                <a:sym typeface="Zapf Dingbats"/>
              </a:rPr>
              <a:t>QoS for all Lync flows – for voice, video and desktop sharing</a:t>
            </a:r>
          </a:p>
          <a:p>
            <a:pPr>
              <a:lnSpc>
                <a:spcPct val="120000"/>
              </a:lnSpc>
              <a:buClr>
                <a:srgbClr val="0072C6"/>
              </a:buClr>
              <a:buSzPct val="150000"/>
            </a:pPr>
            <a:r>
              <a:rPr lang="en-US" sz="2400" dirty="0">
                <a:gradFill>
                  <a:gsLst>
                    <a:gs pos="1250">
                      <a:schemeClr val="tx1"/>
                    </a:gs>
                    <a:gs pos="100000">
                      <a:schemeClr val="tx1"/>
                    </a:gs>
                  </a:gsLst>
                  <a:lin ang="5400000" scaled="0"/>
                </a:gradFill>
                <a:sym typeface="Zapf Dingbats"/>
              </a:rPr>
              <a:t>Real-time monitoring for voice and video call quality</a:t>
            </a:r>
          </a:p>
          <a:p>
            <a:pPr>
              <a:lnSpc>
                <a:spcPct val="120000"/>
              </a:lnSpc>
              <a:buClr>
                <a:srgbClr val="0072C6"/>
              </a:buClr>
              <a:buSzPct val="150000"/>
            </a:pPr>
            <a:r>
              <a:rPr lang="en-US" sz="2400" dirty="0">
                <a:gradFill>
                  <a:gsLst>
                    <a:gs pos="1250">
                      <a:schemeClr val="tx1"/>
                    </a:gs>
                    <a:gs pos="100000">
                      <a:schemeClr val="tx1"/>
                    </a:gs>
                  </a:gsLst>
                  <a:lin ang="5400000" scaled="0"/>
                </a:gradFill>
                <a:sym typeface="Zapf Dingbats"/>
              </a:rPr>
              <a:t>App RF for </a:t>
            </a:r>
            <a:r>
              <a:rPr lang="en-US" sz="2400" dirty="0" err="1">
                <a:gradFill>
                  <a:gsLst>
                    <a:gs pos="1250">
                      <a:schemeClr val="tx1"/>
                    </a:gs>
                    <a:gs pos="100000">
                      <a:schemeClr val="tx1"/>
                    </a:gs>
                  </a:gsLst>
                  <a:lin ang="5400000" scaled="0"/>
                </a:gradFill>
                <a:sym typeface="Zapf Dingbats"/>
              </a:rPr>
              <a:t>Lync</a:t>
            </a:r>
            <a:r>
              <a:rPr lang="en-US" sz="2400" dirty="0">
                <a:gradFill>
                  <a:gsLst>
                    <a:gs pos="1250">
                      <a:schemeClr val="tx1"/>
                    </a:gs>
                    <a:gs pos="100000">
                      <a:schemeClr val="tx1"/>
                    </a:gs>
                  </a:gsLst>
                  <a:lin ang="5400000" scaled="0"/>
                </a:gradFill>
                <a:sym typeface="Zapf Dingbats"/>
              </a:rPr>
              <a:t> – enable </a:t>
            </a:r>
            <a:r>
              <a:rPr lang="en-US" sz="2400" dirty="0" err="1">
                <a:gradFill>
                  <a:gsLst>
                    <a:gs pos="1250">
                      <a:schemeClr val="tx1"/>
                    </a:gs>
                    <a:gs pos="100000">
                      <a:schemeClr val="tx1"/>
                    </a:gs>
                  </a:gsLst>
                  <a:lin ang="5400000" scaled="0"/>
                </a:gradFill>
                <a:sym typeface="Zapf Dingbats"/>
              </a:rPr>
              <a:t>Lync</a:t>
            </a:r>
            <a:r>
              <a:rPr lang="en-US" sz="2400" dirty="0">
                <a:gradFill>
                  <a:gsLst>
                    <a:gs pos="1250">
                      <a:schemeClr val="tx1"/>
                    </a:gs>
                    <a:gs pos="100000">
                      <a:schemeClr val="tx1"/>
                    </a:gs>
                  </a:gsLst>
                  <a:lin ang="5400000" scaled="0"/>
                </a:gradFill>
                <a:sym typeface="Zapf Dingbats"/>
              </a:rPr>
              <a:t> aware RF Management</a:t>
            </a:r>
          </a:p>
          <a:p>
            <a:pPr>
              <a:lnSpc>
                <a:spcPct val="120000"/>
              </a:lnSpc>
              <a:buClr>
                <a:srgbClr val="0072C6"/>
              </a:buClr>
              <a:buSzPct val="150000"/>
            </a:pPr>
            <a:r>
              <a:rPr lang="en-US" sz="2400" dirty="0">
                <a:gradFill>
                  <a:gsLst>
                    <a:gs pos="1250">
                      <a:schemeClr val="tx1"/>
                    </a:gs>
                    <a:gs pos="100000">
                      <a:schemeClr val="tx1"/>
                    </a:gs>
                  </a:gsLst>
                  <a:lin ang="5400000" scaled="0"/>
                </a:gradFill>
              </a:rPr>
              <a:t>Remarking wired and wireless traffic with the right </a:t>
            </a:r>
            <a:r>
              <a:rPr lang="en-US" sz="2400" dirty="0" err="1">
                <a:gradFill>
                  <a:gsLst>
                    <a:gs pos="1250">
                      <a:schemeClr val="tx1"/>
                    </a:gs>
                    <a:gs pos="100000">
                      <a:schemeClr val="tx1"/>
                    </a:gs>
                  </a:gsLst>
                  <a:lin ang="5400000" scaled="0"/>
                </a:gradFill>
              </a:rPr>
              <a:t>QoS</a:t>
            </a:r>
            <a:r>
              <a:rPr lang="en-US" sz="2400" dirty="0">
                <a:gradFill>
                  <a:gsLst>
                    <a:gs pos="1250">
                      <a:schemeClr val="tx1"/>
                    </a:gs>
                    <a:gs pos="100000">
                      <a:schemeClr val="tx1"/>
                    </a:gs>
                  </a:gsLst>
                  <a:lin ang="5400000" scaled="0"/>
                </a:gradFill>
              </a:rPr>
              <a:t> levels</a:t>
            </a:r>
            <a:endParaRPr lang="en-US" sz="2400" dirty="0">
              <a:gradFill>
                <a:gsLst>
                  <a:gs pos="1250">
                    <a:schemeClr val="tx1"/>
                  </a:gs>
                  <a:gs pos="100000">
                    <a:schemeClr val="tx1"/>
                  </a:gs>
                </a:gsLst>
                <a:lin ang="5400000" scaled="0"/>
              </a:gradFill>
              <a:sym typeface="Zapf Dingbats"/>
            </a:endParaRPr>
          </a:p>
        </p:txBody>
      </p:sp>
      <p:grpSp>
        <p:nvGrpSpPr>
          <p:cNvPr id="111" name="Group 110"/>
          <p:cNvGrpSpPr/>
          <p:nvPr/>
        </p:nvGrpSpPr>
        <p:grpSpPr>
          <a:xfrm>
            <a:off x="655637" y="1292306"/>
            <a:ext cx="10778278" cy="3719688"/>
            <a:chOff x="-48643" y="1305916"/>
            <a:chExt cx="9046741" cy="4588602"/>
          </a:xfrm>
        </p:grpSpPr>
        <p:sp>
          <p:nvSpPr>
            <p:cNvPr id="112" name="Isosceles Triangle 111"/>
            <p:cNvSpPr/>
            <p:nvPr/>
          </p:nvSpPr>
          <p:spPr bwMode="auto">
            <a:xfrm rot="16200000">
              <a:off x="2872231" y="3223611"/>
              <a:ext cx="4183909" cy="1008478"/>
            </a:xfrm>
            <a:prstGeom prst="triangle">
              <a:avLst/>
            </a:prstGeom>
            <a:gradFill>
              <a:gsLst>
                <a:gs pos="0">
                  <a:srgbClr val="FFFFFF">
                    <a:lumMod val="85000"/>
                  </a:srgbClr>
                </a:gs>
                <a:gs pos="100000">
                  <a:srgbClr val="FFFFFF">
                    <a:alpha val="0"/>
                  </a:srgbClr>
                </a:gs>
              </a:gsLst>
              <a:lin ang="5400000" scaled="0"/>
            </a:gradFill>
            <a:ln w="9525" cap="flat" cmpd="sng" algn="ctr">
              <a:noFill/>
              <a:prstDash val="solid"/>
              <a:round/>
              <a:headEnd type="none" w="med" len="med"/>
              <a:tailEnd type="none" w="med" len="med"/>
            </a:ln>
            <a:effectLst/>
          </p:spPr>
          <p:txBody>
            <a:bodyPr vert="horz" wrap="square" lIns="75301" tIns="37650" rIns="75301" bIns="37650" numCol="1" rtlCol="0" anchor="t" anchorCtr="0" compatLnSpc="1">
              <a:prstTxWarp prst="textNoShape">
                <a:avLst/>
              </a:prstTxWarp>
            </a:bodyPr>
            <a:lstStyle/>
            <a:p>
              <a:pPr marL="0" marR="0" lvl="0" indent="0" defTabSz="914302" eaLnBrk="0"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smtClean="0">
                <a:ln>
                  <a:noFill/>
                </a:ln>
                <a:solidFill>
                  <a:srgbClr val="505050"/>
                </a:solidFill>
                <a:effectLst/>
                <a:uLnTx/>
                <a:uFillTx/>
                <a:ea typeface="ＭＳ Ｐゴシック" pitchFamily="34" charset="-128"/>
              </a:endParaRPr>
            </a:p>
          </p:txBody>
        </p:sp>
        <p:sp>
          <p:nvSpPr>
            <p:cNvPr id="113" name="Down Arrow 112"/>
            <p:cNvSpPr/>
            <p:nvPr/>
          </p:nvSpPr>
          <p:spPr bwMode="auto">
            <a:xfrm rot="8403422" flipV="1">
              <a:off x="4931662" y="3844407"/>
              <a:ext cx="305259" cy="1115679"/>
            </a:xfrm>
            <a:prstGeom prst="downArrow">
              <a:avLst/>
            </a:prstGeom>
            <a:gradFill flip="none" rotWithShape="1">
              <a:gsLst>
                <a:gs pos="100000">
                  <a:srgbClr val="FF6600"/>
                </a:gs>
                <a:gs pos="1000">
                  <a:srgbClr val="FFFFFF"/>
                </a:gs>
              </a:gsLst>
              <a:lin ang="4980000" scaled="0"/>
              <a:tileRect/>
            </a:gradFill>
            <a:ln w="9525" cap="flat" cmpd="sng" algn="ctr">
              <a:noFill/>
              <a:prstDash val="solid"/>
              <a:round/>
              <a:headEnd type="none" w="med" len="med"/>
              <a:tailEnd type="none" w="med" len="med"/>
            </a:ln>
            <a:effectLst/>
          </p:spPr>
          <p:txBody>
            <a:bodyPr vert="horz" wrap="square" lIns="75301" tIns="37650" rIns="75301" bIns="37650" numCol="1" rtlCol="0" anchor="t" anchorCtr="0" compatLnSpc="1">
              <a:prstTxWarp prst="textNoShape">
                <a:avLst/>
              </a:prstTxWarp>
            </a:bodyPr>
            <a:lstStyle/>
            <a:p>
              <a:pPr marL="0" marR="0" lvl="0" indent="0" algn="ctr"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solidFill>
                    <a:srgbClr val="FF9838"/>
                  </a:solidFill>
                </a:ln>
                <a:solidFill>
                  <a:srgbClr val="FFFFFF"/>
                </a:solidFill>
                <a:effectLst/>
                <a:uLnTx/>
                <a:uFillTx/>
                <a:ea typeface="ＭＳ Ｐゴシック" pitchFamily="34" charset="-128"/>
              </a:endParaRPr>
            </a:p>
          </p:txBody>
        </p:sp>
        <p:sp>
          <p:nvSpPr>
            <p:cNvPr id="114" name="Down Arrow 113"/>
            <p:cNvSpPr/>
            <p:nvPr/>
          </p:nvSpPr>
          <p:spPr bwMode="auto">
            <a:xfrm rot="16200000">
              <a:off x="4900039" y="3387418"/>
              <a:ext cx="419756" cy="627614"/>
            </a:xfrm>
            <a:prstGeom prst="downArrow">
              <a:avLst/>
            </a:prstGeom>
            <a:gradFill flip="none" rotWithShape="1">
              <a:gsLst>
                <a:gs pos="100000">
                  <a:srgbClr val="FF6600"/>
                </a:gs>
                <a:gs pos="1000">
                  <a:srgbClr val="FFFFFF"/>
                </a:gs>
              </a:gsLst>
              <a:lin ang="4980000" scaled="0"/>
              <a:tileRect/>
            </a:gradFill>
            <a:ln w="9525" cap="flat" cmpd="sng" algn="ctr">
              <a:noFill/>
              <a:prstDash val="solid"/>
              <a:round/>
              <a:headEnd type="none" w="med" len="med"/>
              <a:tailEnd type="none" w="med" len="med"/>
            </a:ln>
            <a:effectLst/>
          </p:spPr>
          <p:txBody>
            <a:bodyPr vert="horz" wrap="square" lIns="75301" tIns="37650" rIns="75301" bIns="37650" numCol="1" rtlCol="0" anchor="t" anchorCtr="0" compatLnSpc="1">
              <a:prstTxWarp prst="textNoShape">
                <a:avLst/>
              </a:prstTxWarp>
            </a:bodyPr>
            <a:lstStyle/>
            <a:p>
              <a:pPr marL="0" marR="0" lvl="0" indent="0" algn="ctr"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solidFill>
                    <a:srgbClr val="FF9838"/>
                  </a:solidFill>
                </a:ln>
                <a:solidFill>
                  <a:srgbClr val="FFFFFF"/>
                </a:solidFill>
                <a:effectLst/>
                <a:uLnTx/>
                <a:uFillTx/>
                <a:ea typeface="ＭＳ Ｐゴシック" pitchFamily="34" charset="-128"/>
              </a:endParaRPr>
            </a:p>
          </p:txBody>
        </p:sp>
        <p:sp>
          <p:nvSpPr>
            <p:cNvPr id="115" name="Down Arrow 114"/>
            <p:cNvSpPr/>
            <p:nvPr/>
          </p:nvSpPr>
          <p:spPr bwMode="auto">
            <a:xfrm rot="13196578">
              <a:off x="4952208" y="2311726"/>
              <a:ext cx="313857" cy="1266058"/>
            </a:xfrm>
            <a:prstGeom prst="downArrow">
              <a:avLst/>
            </a:prstGeom>
            <a:gradFill flip="none" rotWithShape="1">
              <a:gsLst>
                <a:gs pos="100000">
                  <a:srgbClr val="FF6600"/>
                </a:gs>
                <a:gs pos="1000">
                  <a:srgbClr val="FFFFFF"/>
                </a:gs>
              </a:gsLst>
              <a:lin ang="4980000" scaled="0"/>
              <a:tileRect/>
            </a:gradFill>
            <a:ln w="9525" cap="flat" cmpd="sng" algn="ctr">
              <a:noFill/>
              <a:prstDash val="solid"/>
              <a:round/>
              <a:headEnd type="none" w="med" len="med"/>
              <a:tailEnd type="none" w="med" len="med"/>
            </a:ln>
            <a:effectLst/>
          </p:spPr>
          <p:txBody>
            <a:bodyPr vert="horz" wrap="square" lIns="75301" tIns="37650" rIns="75301" bIns="37650" numCol="1" rtlCol="0" anchor="t" anchorCtr="0" compatLnSpc="1">
              <a:prstTxWarp prst="textNoShape">
                <a:avLst/>
              </a:prstTxWarp>
            </a:bodyPr>
            <a:lstStyle/>
            <a:p>
              <a:pPr marL="0" marR="0" lvl="0" indent="0" algn="ctr"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solidFill>
                    <a:srgbClr val="FF9838"/>
                  </a:solidFill>
                </a:ln>
                <a:solidFill>
                  <a:srgbClr val="FFFFFF"/>
                </a:solidFill>
                <a:effectLst/>
                <a:uLnTx/>
                <a:uFillTx/>
                <a:ea typeface="ＭＳ Ｐゴシック" pitchFamily="34" charset="-128"/>
              </a:endParaRPr>
            </a:p>
          </p:txBody>
        </p:sp>
        <p:sp>
          <p:nvSpPr>
            <p:cNvPr id="116" name="Rectangle 115"/>
            <p:cNvSpPr/>
            <p:nvPr/>
          </p:nvSpPr>
          <p:spPr bwMode="auto">
            <a:xfrm>
              <a:off x="706168" y="1411757"/>
              <a:ext cx="1736823" cy="1419541"/>
            </a:xfrm>
            <a:prstGeom prst="rect">
              <a:avLst/>
            </a:prstGeom>
            <a:gradFill flip="none" rotWithShape="1">
              <a:gsLst>
                <a:gs pos="16000">
                  <a:srgbClr val="F9D07F"/>
                </a:gs>
                <a:gs pos="43000">
                  <a:srgbClr val="FFFFFF"/>
                </a:gs>
                <a:gs pos="66000">
                  <a:srgbClr val="FFFFFF"/>
                </a:gs>
                <a:gs pos="100000">
                  <a:srgbClr val="FFF3CD"/>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smtClean="0">
                  <a:ln>
                    <a:noFill/>
                  </a:ln>
                  <a:solidFill>
                    <a:srgbClr val="505050">
                      <a:lumMod val="50000"/>
                    </a:srgbClr>
                  </a:solidFill>
                  <a:effectLst/>
                  <a:uLnTx/>
                  <a:uFillTx/>
                  <a:latin typeface="Segoe UI"/>
                  <a:ea typeface="+mn-ea"/>
                  <a:cs typeface="+mn-cs"/>
                </a:rPr>
                <a:t>Application        Layer</a:t>
              </a:r>
            </a:p>
          </p:txBody>
        </p:sp>
        <p:sp>
          <p:nvSpPr>
            <p:cNvPr id="117" name="Rectangle 116"/>
            <p:cNvSpPr/>
            <p:nvPr/>
          </p:nvSpPr>
          <p:spPr bwMode="auto">
            <a:xfrm>
              <a:off x="706168" y="2906011"/>
              <a:ext cx="1736823" cy="1419541"/>
            </a:xfrm>
            <a:prstGeom prst="rect">
              <a:avLst/>
            </a:prstGeom>
            <a:gradFill flip="none" rotWithShape="1">
              <a:gsLst>
                <a:gs pos="16000">
                  <a:srgbClr val="F9D07F"/>
                </a:gs>
                <a:gs pos="43000">
                  <a:srgbClr val="FFFFFF"/>
                </a:gs>
                <a:gs pos="66000">
                  <a:srgbClr val="FFFFFF"/>
                </a:gs>
                <a:gs pos="100000">
                  <a:srgbClr val="FFF3CD"/>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smtClean="0">
                  <a:ln>
                    <a:noFill/>
                  </a:ln>
                  <a:solidFill>
                    <a:srgbClr val="505050">
                      <a:lumMod val="50000"/>
                    </a:srgbClr>
                  </a:solidFill>
                  <a:effectLst/>
                  <a:uLnTx/>
                  <a:uFillTx/>
                  <a:latin typeface="Segoe UI"/>
                  <a:ea typeface="+mn-ea"/>
                  <a:cs typeface="+mn-cs"/>
                </a:rPr>
                <a:t>Controller          Layer</a:t>
              </a:r>
            </a:p>
          </p:txBody>
        </p:sp>
        <p:sp>
          <p:nvSpPr>
            <p:cNvPr id="118" name="Rectangle 117"/>
            <p:cNvSpPr/>
            <p:nvPr/>
          </p:nvSpPr>
          <p:spPr bwMode="auto">
            <a:xfrm>
              <a:off x="706168" y="4400264"/>
              <a:ext cx="1736823" cy="1419541"/>
            </a:xfrm>
            <a:prstGeom prst="rect">
              <a:avLst/>
            </a:prstGeom>
            <a:gradFill flip="none" rotWithShape="1">
              <a:gsLst>
                <a:gs pos="16000">
                  <a:srgbClr val="F9D07F"/>
                </a:gs>
                <a:gs pos="43000">
                  <a:srgbClr val="FFFFFF"/>
                </a:gs>
                <a:gs pos="66000">
                  <a:srgbClr val="FFFFFF"/>
                </a:gs>
                <a:gs pos="100000">
                  <a:srgbClr val="FFF3CD"/>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smtClean="0">
                  <a:ln>
                    <a:noFill/>
                  </a:ln>
                  <a:solidFill>
                    <a:srgbClr val="505050">
                      <a:lumMod val="50000"/>
                    </a:srgbClr>
                  </a:solidFill>
                  <a:effectLst/>
                  <a:uLnTx/>
                  <a:uFillTx/>
                  <a:latin typeface="Segoe UI"/>
                  <a:ea typeface="+mn-ea"/>
                  <a:cs typeface="+mn-cs"/>
                </a:rPr>
                <a:t>Infrastructure    Layer</a:t>
              </a:r>
            </a:p>
          </p:txBody>
        </p:sp>
        <p:sp>
          <p:nvSpPr>
            <p:cNvPr id="119" name="Down Arrow 118"/>
            <p:cNvSpPr/>
            <p:nvPr/>
          </p:nvSpPr>
          <p:spPr bwMode="auto">
            <a:xfrm rot="16200000">
              <a:off x="2508329" y="1925435"/>
              <a:ext cx="373563" cy="392186"/>
            </a:xfrm>
            <a:prstGeom prst="downArrow">
              <a:avLst/>
            </a:prstGeom>
            <a:gradFill flip="none" rotWithShape="1">
              <a:gsLst>
                <a:gs pos="71000">
                  <a:srgbClr val="7C9DBD"/>
                </a:gs>
                <a:gs pos="2000">
                  <a:srgbClr val="FFFFFF"/>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srgbClr val="0072C6">
                    <a:lumMod val="20000"/>
                    <a:lumOff val="80000"/>
                  </a:srgbClr>
                </a:solidFill>
                <a:effectLst/>
                <a:uLnTx/>
                <a:uFillTx/>
                <a:latin typeface="Segoe UI"/>
                <a:ea typeface="+mn-ea"/>
                <a:cs typeface="+mn-cs"/>
              </a:endParaRPr>
            </a:p>
          </p:txBody>
        </p:sp>
        <p:sp>
          <p:nvSpPr>
            <p:cNvPr id="120" name="Down Arrow 119"/>
            <p:cNvSpPr/>
            <p:nvPr/>
          </p:nvSpPr>
          <p:spPr bwMode="auto">
            <a:xfrm rot="16200000">
              <a:off x="2508329" y="3419688"/>
              <a:ext cx="373563" cy="392186"/>
            </a:xfrm>
            <a:prstGeom prst="downArrow">
              <a:avLst/>
            </a:prstGeom>
            <a:gradFill flip="none" rotWithShape="1">
              <a:gsLst>
                <a:gs pos="71000">
                  <a:srgbClr val="7C9DBD"/>
                </a:gs>
                <a:gs pos="2000">
                  <a:srgbClr val="FFFFFF"/>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srgbClr val="0072C6">
                    <a:lumMod val="20000"/>
                    <a:lumOff val="80000"/>
                  </a:srgbClr>
                </a:solidFill>
                <a:effectLst/>
                <a:uLnTx/>
                <a:uFillTx/>
                <a:latin typeface="Segoe UI"/>
                <a:ea typeface="+mn-ea"/>
                <a:cs typeface="+mn-cs"/>
              </a:endParaRPr>
            </a:p>
          </p:txBody>
        </p:sp>
        <p:pic>
          <p:nvPicPr>
            <p:cNvPr id="121" name="Picture 2" descr="6000_front_crop_trim_small"/>
            <p:cNvPicPr>
              <a:picLocks noChangeAspect="1" noChangeArrowheads="1"/>
            </p:cNvPicPr>
            <p:nvPr/>
          </p:nvPicPr>
          <p:blipFill>
            <a:blip r:embed="rId4"/>
            <a:srcRect/>
            <a:stretch>
              <a:fillRect/>
            </a:stretch>
          </p:blipFill>
          <p:spPr bwMode="auto">
            <a:xfrm>
              <a:off x="3081238" y="2949595"/>
              <a:ext cx="1686101" cy="1028855"/>
            </a:xfrm>
            <a:prstGeom prst="rect">
              <a:avLst/>
            </a:prstGeom>
            <a:noFill/>
            <a:ln w="9525">
              <a:noFill/>
              <a:miter lim="800000"/>
              <a:headEnd/>
              <a:tailEnd/>
            </a:ln>
          </p:spPr>
        </p:pic>
        <p:sp>
          <p:nvSpPr>
            <p:cNvPr id="122" name="Down Arrow 121"/>
            <p:cNvSpPr/>
            <p:nvPr/>
          </p:nvSpPr>
          <p:spPr bwMode="auto">
            <a:xfrm rot="16200000">
              <a:off x="2508329" y="4988655"/>
              <a:ext cx="373563" cy="392186"/>
            </a:xfrm>
            <a:prstGeom prst="downArrow">
              <a:avLst/>
            </a:prstGeom>
            <a:gradFill flip="none" rotWithShape="1">
              <a:gsLst>
                <a:gs pos="71000">
                  <a:srgbClr val="7C9DBD"/>
                </a:gs>
                <a:gs pos="2000">
                  <a:srgbClr val="FFFFFF"/>
                </a:gs>
              </a:gsLst>
              <a:lin ang="5400000" scaled="0"/>
              <a:tileRect/>
            </a:gradFill>
            <a:ln w="10795" cap="flat" cmpd="sng" algn="ctr">
              <a:noFill/>
              <a:prstDash val="solid"/>
              <a:headEnd type="none" w="med" len="med"/>
              <a:tailEnd type="none" w="med" len="med"/>
            </a:ln>
            <a:effectLst/>
          </p:spPr>
          <p:txBody>
            <a:bodyPr vert="horz"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srgbClr val="0072C6">
                    <a:lumMod val="20000"/>
                    <a:lumOff val="80000"/>
                  </a:srgbClr>
                </a:solidFill>
                <a:effectLst/>
                <a:uLnTx/>
                <a:uFillTx/>
                <a:latin typeface="Segoe UI"/>
                <a:ea typeface="+mn-ea"/>
                <a:cs typeface="+mn-cs"/>
              </a:endParaRPr>
            </a:p>
          </p:txBody>
        </p:sp>
        <p:cxnSp>
          <p:nvCxnSpPr>
            <p:cNvPr id="123" name="Straight Arrow Connector 122"/>
            <p:cNvCxnSpPr/>
            <p:nvPr/>
          </p:nvCxnSpPr>
          <p:spPr>
            <a:xfrm>
              <a:off x="3921637" y="2576031"/>
              <a:ext cx="0" cy="522989"/>
            </a:xfrm>
            <a:prstGeom prst="straightConnector1">
              <a:avLst/>
            </a:prstGeom>
            <a:noFill/>
            <a:ln w="57150" cap="flat" cmpd="sng" algn="ctr">
              <a:solidFill>
                <a:srgbClr val="505050">
                  <a:lumMod val="75000"/>
                </a:srgbClr>
              </a:solidFill>
              <a:prstDash val="solid"/>
              <a:headEnd type="none"/>
              <a:tailEnd type="triangle"/>
            </a:ln>
            <a:effectLst/>
          </p:spPr>
        </p:cxnSp>
        <p:cxnSp>
          <p:nvCxnSpPr>
            <p:cNvPr id="124" name="Straight Arrow Connector 123"/>
            <p:cNvCxnSpPr/>
            <p:nvPr/>
          </p:nvCxnSpPr>
          <p:spPr>
            <a:xfrm flipH="1">
              <a:off x="3339415" y="3995572"/>
              <a:ext cx="538674" cy="778256"/>
            </a:xfrm>
            <a:prstGeom prst="straightConnector1">
              <a:avLst/>
            </a:prstGeom>
            <a:noFill/>
            <a:ln w="57150" cap="flat" cmpd="sng" algn="ctr">
              <a:solidFill>
                <a:srgbClr val="505050">
                  <a:lumMod val="75000"/>
                </a:srgbClr>
              </a:solidFill>
              <a:prstDash val="solid"/>
              <a:headEnd type="triangle"/>
              <a:tailEnd type="triangle"/>
            </a:ln>
            <a:effectLst/>
          </p:spPr>
        </p:cxnSp>
        <p:cxnSp>
          <p:nvCxnSpPr>
            <p:cNvPr id="125" name="Straight Arrow Connector 124"/>
            <p:cNvCxnSpPr/>
            <p:nvPr/>
          </p:nvCxnSpPr>
          <p:spPr>
            <a:xfrm>
              <a:off x="4011734" y="3995572"/>
              <a:ext cx="560266" cy="778256"/>
            </a:xfrm>
            <a:prstGeom prst="straightConnector1">
              <a:avLst/>
            </a:prstGeom>
            <a:noFill/>
            <a:ln w="57150" cap="flat" cmpd="sng" algn="ctr">
              <a:solidFill>
                <a:srgbClr val="505050">
                  <a:lumMod val="75000"/>
                </a:srgbClr>
              </a:solidFill>
              <a:prstDash val="solid"/>
              <a:headEnd type="triangle"/>
              <a:tailEnd type="triangle"/>
            </a:ln>
            <a:effectLst/>
          </p:spPr>
        </p:cxnSp>
        <p:grpSp>
          <p:nvGrpSpPr>
            <p:cNvPr id="126" name="Group 51"/>
            <p:cNvGrpSpPr>
              <a:grpSpLocks/>
            </p:cNvGrpSpPr>
            <p:nvPr/>
          </p:nvGrpSpPr>
          <p:grpSpPr bwMode="auto">
            <a:xfrm>
              <a:off x="5580478" y="1411758"/>
              <a:ext cx="3417620" cy="1016403"/>
              <a:chOff x="171006" y="1652750"/>
              <a:chExt cx="2004718" cy="654911"/>
            </a:xfrm>
            <a:gradFill flip="none" rotWithShape="1">
              <a:gsLst>
                <a:gs pos="16000">
                  <a:srgbClr val="F9D07F"/>
                </a:gs>
                <a:gs pos="43000">
                  <a:srgbClr val="FFFFFF"/>
                </a:gs>
                <a:gs pos="66000">
                  <a:srgbClr val="FFFFFF"/>
                </a:gs>
                <a:gs pos="100000">
                  <a:srgbClr val="FFF3CD"/>
                </a:gs>
              </a:gsLst>
              <a:lin ang="5400000" scaled="0"/>
              <a:tileRect/>
            </a:gradFill>
          </p:grpSpPr>
          <p:sp>
            <p:nvSpPr>
              <p:cNvPr id="145" name="Rounded Rectangle 144"/>
              <p:cNvSpPr/>
              <p:nvPr/>
            </p:nvSpPr>
            <p:spPr bwMode="auto">
              <a:xfrm>
                <a:off x="171006" y="1652750"/>
                <a:ext cx="2004718" cy="654911"/>
              </a:xfrm>
              <a:prstGeom prst="roundRect">
                <a:avLst/>
              </a:prstGeom>
              <a:grpFill/>
              <a:ln w="9525" cap="flat" cmpd="sng" algn="ctr">
                <a:solidFill>
                  <a:srgbClr val="00BCF2">
                    <a:lumMod val="40000"/>
                    <a:lumOff val="60000"/>
                  </a:srgb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w="11430">
                    <a:solidFill>
                      <a:srgbClr val="505050"/>
                    </a:solidFill>
                  </a:ln>
                  <a:solidFill>
                    <a:srgbClr val="3366FF"/>
                  </a:solidFill>
                  <a:effectLst>
                    <a:outerShdw blurRad="50800" dist="39000" dir="5460000" algn="tl">
                      <a:srgbClr val="000000">
                        <a:alpha val="38000"/>
                      </a:srgbClr>
                    </a:outerShdw>
                  </a:effectLst>
                  <a:uLnTx/>
                  <a:uFillTx/>
                  <a:latin typeface="Segoe UI"/>
                  <a:ea typeface="ＭＳ Ｐゴシック" pitchFamily="34" charset="-128"/>
                  <a:cs typeface="+mn-cs"/>
                </a:endParaRPr>
              </a:p>
            </p:txBody>
          </p:sp>
          <p:sp>
            <p:nvSpPr>
              <p:cNvPr id="146" name="TextBox 145"/>
              <p:cNvSpPr txBox="1"/>
              <p:nvPr/>
            </p:nvSpPr>
            <p:spPr>
              <a:xfrm>
                <a:off x="204949" y="1749031"/>
                <a:ext cx="1935604" cy="495598"/>
              </a:xfrm>
              <a:prstGeom prst="rect">
                <a:avLst/>
              </a:prstGeom>
              <a:grp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900" b="1" i="0" u="none" strike="noStrike" kern="0" cap="none" spc="0" normalizeH="0" baseline="0" noProof="0" dirty="0">
                    <a:ln w="1905"/>
                    <a:solidFill>
                      <a:srgbClr val="000000"/>
                    </a:solidFill>
                    <a:effectLst>
                      <a:innerShdw blurRad="69850" dist="43180" dir="5400000">
                        <a:srgbClr val="000000">
                          <a:alpha val="65000"/>
                        </a:srgbClr>
                      </a:innerShdw>
                    </a:effectLst>
                    <a:uLnTx/>
                    <a:uFillTx/>
                    <a:latin typeface="Arial"/>
                    <a:cs typeface="Arial"/>
                  </a:rPr>
                  <a:t>Application Fingerprinting and App RF for Lync</a:t>
                </a:r>
              </a:p>
            </p:txBody>
          </p:sp>
        </p:grpSp>
        <p:grpSp>
          <p:nvGrpSpPr>
            <p:cNvPr id="127" name="Group 51"/>
            <p:cNvGrpSpPr>
              <a:grpSpLocks/>
            </p:cNvGrpSpPr>
            <p:nvPr/>
          </p:nvGrpSpPr>
          <p:grpSpPr bwMode="auto">
            <a:xfrm>
              <a:off x="5580477" y="2487308"/>
              <a:ext cx="3417620" cy="1016403"/>
              <a:chOff x="171006" y="1652750"/>
              <a:chExt cx="2004718" cy="654911"/>
            </a:xfrm>
            <a:gradFill flip="none" rotWithShape="1">
              <a:gsLst>
                <a:gs pos="16000">
                  <a:srgbClr val="F9D07F"/>
                </a:gs>
                <a:gs pos="43000">
                  <a:srgbClr val="FFFFFF"/>
                </a:gs>
                <a:gs pos="66000">
                  <a:srgbClr val="FFFFFF"/>
                </a:gs>
                <a:gs pos="100000">
                  <a:srgbClr val="FFF3CD"/>
                </a:gs>
              </a:gsLst>
              <a:lin ang="5400000" scaled="0"/>
              <a:tileRect/>
            </a:gradFill>
          </p:grpSpPr>
          <p:sp>
            <p:nvSpPr>
              <p:cNvPr id="143" name="Rounded Rectangle 142"/>
              <p:cNvSpPr/>
              <p:nvPr/>
            </p:nvSpPr>
            <p:spPr bwMode="auto">
              <a:xfrm>
                <a:off x="171006" y="1652750"/>
                <a:ext cx="2004718" cy="654911"/>
              </a:xfrm>
              <a:prstGeom prst="roundRect">
                <a:avLst/>
              </a:prstGeom>
              <a:grpFill/>
              <a:ln w="9525" cap="flat" cmpd="sng" algn="ctr">
                <a:solidFill>
                  <a:srgbClr val="00BCF2">
                    <a:lumMod val="40000"/>
                    <a:lumOff val="60000"/>
                  </a:srgb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0" marR="0" lvl="0" indent="0" defTabSz="914302" eaLnBrk="0" fontAlgn="auto" latinLnBrk="0" hangingPunct="0">
                  <a:lnSpc>
                    <a:spcPct val="100000"/>
                  </a:lnSpc>
                  <a:spcBef>
                    <a:spcPts val="0"/>
                  </a:spcBef>
                  <a:spcAft>
                    <a:spcPts val="0"/>
                  </a:spcAft>
                  <a:buClrTx/>
                  <a:buSzTx/>
                  <a:buFontTx/>
                  <a:buNone/>
                  <a:tabLst/>
                  <a:defRPr/>
                </a:pPr>
                <a:endParaRPr kumimoji="0" lang="en-US" sz="1900" b="1" i="0" u="none" strike="noStrike" kern="0" cap="none" spc="0" normalizeH="0" baseline="0" noProof="0">
                  <a:ln w="1905"/>
                  <a:solidFill>
                    <a:srgbClr val="000000"/>
                  </a:solidFill>
                  <a:effectLst>
                    <a:innerShdw blurRad="69850" dist="43180" dir="5400000">
                      <a:srgbClr val="000000">
                        <a:alpha val="65000"/>
                      </a:srgbClr>
                    </a:innerShdw>
                  </a:effectLst>
                  <a:uLnTx/>
                  <a:uFillTx/>
                  <a:latin typeface="Arial"/>
                  <a:ea typeface="ＭＳ Ｐゴシック" pitchFamily="34" charset="-128"/>
                  <a:cs typeface="Arial"/>
                </a:endParaRPr>
              </a:p>
            </p:txBody>
          </p:sp>
          <p:sp>
            <p:nvSpPr>
              <p:cNvPr id="144" name="TextBox 143"/>
              <p:cNvSpPr txBox="1"/>
              <p:nvPr/>
            </p:nvSpPr>
            <p:spPr>
              <a:xfrm>
                <a:off x="187197" y="1800053"/>
                <a:ext cx="1982260" cy="495598"/>
              </a:xfrm>
              <a:prstGeom prst="rect">
                <a:avLst/>
              </a:prstGeom>
              <a:grp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900" b="1" i="0" u="none" strike="noStrike" kern="0" cap="none" spc="0" normalizeH="0" baseline="0" noProof="0" dirty="0" smtClean="0">
                    <a:ln w="1905"/>
                    <a:solidFill>
                      <a:srgbClr val="000000"/>
                    </a:solidFill>
                    <a:effectLst>
                      <a:innerShdw blurRad="69850" dist="43180" dir="5400000">
                        <a:srgbClr val="000000">
                          <a:alpha val="65000"/>
                        </a:srgbClr>
                      </a:innerShdw>
                    </a:effectLst>
                    <a:uLnTx/>
                    <a:uFillTx/>
                  </a:rPr>
                  <a:t>Automated Wi-Fi Traffic Engineering</a:t>
                </a:r>
                <a:endParaRPr kumimoji="0" lang="en-US" sz="1900" b="1" i="0" u="none" strike="noStrike" kern="0" cap="none" spc="0" normalizeH="0" baseline="0" noProof="0" dirty="0">
                  <a:ln w="1905"/>
                  <a:solidFill>
                    <a:srgbClr val="000000"/>
                  </a:solidFill>
                  <a:effectLst>
                    <a:innerShdw blurRad="69850" dist="43180" dir="5400000">
                      <a:srgbClr val="000000">
                        <a:alpha val="65000"/>
                      </a:srgbClr>
                    </a:innerShdw>
                  </a:effectLst>
                  <a:uLnTx/>
                  <a:uFillTx/>
                </a:endParaRPr>
              </a:p>
            </p:txBody>
          </p:sp>
        </p:grpSp>
        <p:grpSp>
          <p:nvGrpSpPr>
            <p:cNvPr id="128" name="Group 127"/>
            <p:cNvGrpSpPr>
              <a:grpSpLocks/>
            </p:cNvGrpSpPr>
            <p:nvPr/>
          </p:nvGrpSpPr>
          <p:grpSpPr bwMode="auto">
            <a:xfrm>
              <a:off x="5580477" y="3607999"/>
              <a:ext cx="3417620" cy="1016403"/>
              <a:chOff x="171006" y="1652750"/>
              <a:chExt cx="2004718" cy="654911"/>
            </a:xfrm>
            <a:gradFill flip="none" rotWithShape="1">
              <a:gsLst>
                <a:gs pos="16000">
                  <a:srgbClr val="F9D07F"/>
                </a:gs>
                <a:gs pos="43000">
                  <a:srgbClr val="FFFFFF"/>
                </a:gs>
                <a:gs pos="66000">
                  <a:srgbClr val="FFFFFF"/>
                </a:gs>
                <a:gs pos="100000">
                  <a:srgbClr val="FFF3CD"/>
                </a:gs>
              </a:gsLst>
              <a:lin ang="5400000" scaled="0"/>
              <a:tileRect/>
            </a:gradFill>
          </p:grpSpPr>
          <p:sp>
            <p:nvSpPr>
              <p:cNvPr id="141" name="Rounded Rectangle 140"/>
              <p:cNvSpPr/>
              <p:nvPr/>
            </p:nvSpPr>
            <p:spPr bwMode="auto">
              <a:xfrm>
                <a:off x="171006" y="1652750"/>
                <a:ext cx="2004718" cy="654911"/>
              </a:xfrm>
              <a:prstGeom prst="roundRect">
                <a:avLst/>
              </a:prstGeom>
              <a:grpFill/>
              <a:ln w="9525" cap="flat" cmpd="sng" algn="ctr">
                <a:solidFill>
                  <a:srgbClr val="00BCF2">
                    <a:lumMod val="40000"/>
                    <a:lumOff val="60000"/>
                  </a:srgb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w="11430">
                    <a:solidFill>
                      <a:srgbClr val="505050"/>
                    </a:solidFill>
                  </a:ln>
                  <a:solidFill>
                    <a:srgbClr val="3366FF"/>
                  </a:solidFill>
                  <a:effectLst>
                    <a:outerShdw blurRad="50800" dist="39000" dir="5460000" algn="tl">
                      <a:srgbClr val="000000">
                        <a:alpha val="38000"/>
                      </a:srgbClr>
                    </a:outerShdw>
                  </a:effectLst>
                  <a:uLnTx/>
                  <a:uFillTx/>
                  <a:latin typeface="Segoe UI"/>
                  <a:ea typeface="ＭＳ Ｐゴシック" pitchFamily="34" charset="-128"/>
                  <a:cs typeface="+mn-cs"/>
                </a:endParaRPr>
              </a:p>
            </p:txBody>
          </p:sp>
          <p:sp>
            <p:nvSpPr>
              <p:cNvPr id="142" name="TextBox 141"/>
              <p:cNvSpPr txBox="1"/>
              <p:nvPr/>
            </p:nvSpPr>
            <p:spPr>
              <a:xfrm>
                <a:off x="215661" y="1890035"/>
                <a:ext cx="1884724" cy="286432"/>
              </a:xfrm>
              <a:prstGeom prst="rect">
                <a:avLst/>
              </a:prstGeom>
              <a:grp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900" b="1" i="0" u="none" strike="noStrike" kern="0" cap="none" spc="0" normalizeH="0" baseline="0" noProof="0" dirty="0">
                    <a:ln w="1905"/>
                    <a:solidFill>
                      <a:srgbClr val="000000"/>
                    </a:solidFill>
                    <a:effectLst>
                      <a:innerShdw blurRad="69850" dist="43180" dir="5400000">
                        <a:srgbClr val="000000">
                          <a:alpha val="65000"/>
                        </a:srgbClr>
                      </a:innerShdw>
                    </a:effectLst>
                    <a:uLnTx/>
                    <a:uFillTx/>
                    <a:latin typeface="Arial"/>
                    <a:cs typeface="Arial"/>
                  </a:rPr>
                  <a:t>Post Call Statistics</a:t>
                </a:r>
              </a:p>
            </p:txBody>
          </p:sp>
        </p:grpSp>
        <p:grpSp>
          <p:nvGrpSpPr>
            <p:cNvPr id="129" name="Group 128"/>
            <p:cNvGrpSpPr>
              <a:grpSpLocks/>
            </p:cNvGrpSpPr>
            <p:nvPr/>
          </p:nvGrpSpPr>
          <p:grpSpPr bwMode="auto">
            <a:xfrm>
              <a:off x="5580477" y="4728689"/>
              <a:ext cx="3417620" cy="1016403"/>
              <a:chOff x="171006" y="1652750"/>
              <a:chExt cx="2004718" cy="654911"/>
            </a:xfrm>
            <a:gradFill flip="none" rotWithShape="1">
              <a:gsLst>
                <a:gs pos="16000">
                  <a:srgbClr val="F9D07F"/>
                </a:gs>
                <a:gs pos="43000">
                  <a:srgbClr val="FFFFFF"/>
                </a:gs>
                <a:gs pos="66000">
                  <a:srgbClr val="FFFFFF"/>
                </a:gs>
                <a:gs pos="100000">
                  <a:srgbClr val="FFF3CD"/>
                </a:gs>
              </a:gsLst>
              <a:lin ang="5400000" scaled="0"/>
              <a:tileRect/>
            </a:gradFill>
          </p:grpSpPr>
          <p:sp>
            <p:nvSpPr>
              <p:cNvPr id="139" name="Rounded Rectangle 138"/>
              <p:cNvSpPr/>
              <p:nvPr/>
            </p:nvSpPr>
            <p:spPr bwMode="auto">
              <a:xfrm>
                <a:off x="171006" y="1652750"/>
                <a:ext cx="2004718" cy="654911"/>
              </a:xfrm>
              <a:prstGeom prst="roundRect">
                <a:avLst/>
              </a:prstGeom>
              <a:grpFill/>
              <a:ln w="9525" cap="flat" cmpd="sng" algn="ctr">
                <a:solidFill>
                  <a:srgbClr val="00BCF2">
                    <a:lumMod val="40000"/>
                    <a:lumOff val="60000"/>
                  </a:srgb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302"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w="11430">
                    <a:solidFill>
                      <a:srgbClr val="505050"/>
                    </a:solidFill>
                  </a:ln>
                  <a:solidFill>
                    <a:srgbClr val="3366FF"/>
                  </a:solidFill>
                  <a:effectLst>
                    <a:outerShdw blurRad="50800" dist="39000" dir="5460000" algn="tl">
                      <a:srgbClr val="000000">
                        <a:alpha val="38000"/>
                      </a:srgbClr>
                    </a:outerShdw>
                  </a:effectLst>
                  <a:uLnTx/>
                  <a:uFillTx/>
                  <a:latin typeface="Segoe UI"/>
                  <a:ea typeface="ＭＳ Ｐゴシック" pitchFamily="34" charset="-128"/>
                  <a:cs typeface="+mn-cs"/>
                </a:endParaRPr>
              </a:p>
            </p:txBody>
          </p:sp>
          <p:sp>
            <p:nvSpPr>
              <p:cNvPr id="140" name="TextBox 139"/>
              <p:cNvSpPr txBox="1"/>
              <p:nvPr/>
            </p:nvSpPr>
            <p:spPr>
              <a:xfrm>
                <a:off x="215171" y="1860814"/>
                <a:ext cx="1884724" cy="286432"/>
              </a:xfrm>
              <a:prstGeom prst="rect">
                <a:avLst/>
              </a:prstGeom>
              <a:grpFill/>
            </p:spPr>
            <p:txBody>
              <a:bodyPr wrap="squar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900" b="1" i="0" u="none" strike="noStrike" kern="0" cap="none" spc="0" normalizeH="0" baseline="0" noProof="0" dirty="0">
                    <a:ln w="1905"/>
                    <a:solidFill>
                      <a:srgbClr val="000000"/>
                    </a:solidFill>
                    <a:effectLst>
                      <a:innerShdw blurRad="69850" dist="43180" dir="5400000">
                        <a:srgbClr val="000000">
                          <a:alpha val="65000"/>
                        </a:srgbClr>
                      </a:innerShdw>
                    </a:effectLst>
                    <a:uLnTx/>
                    <a:uFillTx/>
                    <a:latin typeface="Arial"/>
                    <a:cs typeface="Arial"/>
                  </a:rPr>
                  <a:t>Diagnostics</a:t>
                </a:r>
              </a:p>
            </p:txBody>
          </p:sp>
        </p:grpSp>
        <p:sp>
          <p:nvSpPr>
            <p:cNvPr id="130" name="Rounded Rectangle 129"/>
            <p:cNvSpPr/>
            <p:nvPr/>
          </p:nvSpPr>
          <p:spPr bwMode="auto">
            <a:xfrm>
              <a:off x="-48643" y="2906011"/>
              <a:ext cx="560265" cy="2988507"/>
            </a:xfrm>
            <a:prstGeom prst="roundRect">
              <a:avLst/>
            </a:prstGeom>
            <a:gradFill flip="none" rotWithShape="1">
              <a:gsLst>
                <a:gs pos="16000">
                  <a:srgbClr val="F9D07F"/>
                </a:gs>
                <a:gs pos="43000">
                  <a:srgbClr val="FFFFFF"/>
                </a:gs>
                <a:gs pos="66000">
                  <a:srgbClr val="FFFFFF"/>
                </a:gs>
                <a:gs pos="100000">
                  <a:srgbClr val="FFF3CD"/>
                </a:gs>
              </a:gsLst>
              <a:lin ang="0" scaled="0"/>
              <a:tileRect/>
            </a:gradFill>
            <a:ln w="10795" cap="flat" cmpd="sng" algn="ctr">
              <a:noFill/>
              <a:prstDash val="solid"/>
              <a:headEnd type="none" w="med" len="med"/>
              <a:tailEnd type="none" w="med" len="med"/>
            </a:ln>
            <a:effectLst/>
          </p:spPr>
          <p:txBody>
            <a:bodyPr vert="vert270" wrap="square" lIns="0" tIns="38406" rIns="0" bIns="38406" numCol="1" rtlCol="0" anchor="ctr" anchorCtr="0" compatLnSpc="1">
              <a:prstTxWarp prst="textNoShape">
                <a:avLst/>
              </a:prstTxWarp>
            </a:bodyPr>
            <a:lstStyle/>
            <a:p>
              <a:pPr marL="0" marR="0" lvl="0" indent="0" algn="ctr" defTabSz="932373"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282828"/>
                  </a:solidFill>
                  <a:effectLst/>
                  <a:uLnTx/>
                  <a:uFillTx/>
                  <a:latin typeface="Segoe UI"/>
                  <a:ea typeface="+mn-ea"/>
                  <a:cs typeface="+mn-cs"/>
                </a:rPr>
                <a:t>Aruba MOVE Architecture</a:t>
              </a:r>
            </a:p>
          </p:txBody>
        </p:sp>
        <p:grpSp>
          <p:nvGrpSpPr>
            <p:cNvPr id="131" name="Group 130"/>
            <p:cNvGrpSpPr/>
            <p:nvPr/>
          </p:nvGrpSpPr>
          <p:grpSpPr>
            <a:xfrm>
              <a:off x="2891204" y="4667986"/>
              <a:ext cx="2431097" cy="1002394"/>
              <a:chOff x="4575783" y="4608513"/>
              <a:chExt cx="3306461" cy="1022349"/>
            </a:xfrm>
          </p:grpSpPr>
          <p:pic>
            <p:nvPicPr>
              <p:cNvPr id="137" name="Picture 136"/>
              <p:cNvPicPr>
                <a:picLocks noChangeAspect="1"/>
              </p:cNvPicPr>
              <p:nvPr/>
            </p:nvPicPr>
            <p:blipFill>
              <a:blip r:embed="rId5"/>
              <a:stretch>
                <a:fillRect/>
              </a:stretch>
            </p:blipFill>
            <p:spPr>
              <a:xfrm>
                <a:off x="4575783" y="4716462"/>
                <a:ext cx="1490054" cy="846138"/>
              </a:xfrm>
              <a:prstGeom prst="rect">
                <a:avLst/>
              </a:prstGeom>
            </p:spPr>
          </p:pic>
          <p:pic>
            <p:nvPicPr>
              <p:cNvPr id="138" name="Picture 137" descr="AP_Family_All_343RT.png"/>
              <p:cNvPicPr>
                <a:picLocks noChangeAspect="1"/>
              </p:cNvPicPr>
              <p:nvPr/>
            </p:nvPicPr>
            <p:blipFill>
              <a:blip r:embed="rId6"/>
              <a:srcRect/>
              <a:stretch>
                <a:fillRect/>
              </a:stretch>
            </p:blipFill>
            <p:spPr bwMode="auto">
              <a:xfrm>
                <a:off x="5913437" y="4608513"/>
                <a:ext cx="1968807" cy="1022349"/>
              </a:xfrm>
              <a:prstGeom prst="rect">
                <a:avLst/>
              </a:prstGeom>
              <a:noFill/>
              <a:ln w="9525">
                <a:noFill/>
                <a:miter lim="800000"/>
                <a:headEnd/>
                <a:tailEnd/>
              </a:ln>
            </p:spPr>
          </p:pic>
        </p:grpSp>
        <p:grpSp>
          <p:nvGrpSpPr>
            <p:cNvPr id="132" name="Group 131"/>
            <p:cNvGrpSpPr/>
            <p:nvPr/>
          </p:nvGrpSpPr>
          <p:grpSpPr>
            <a:xfrm>
              <a:off x="2913159" y="1305916"/>
              <a:ext cx="2016956" cy="1270115"/>
              <a:chOff x="4494234" y="1084208"/>
              <a:chExt cx="3315059" cy="1506028"/>
            </a:xfrm>
            <a:gradFill flip="none" rotWithShape="1">
              <a:gsLst>
                <a:gs pos="16000">
                  <a:srgbClr val="F9D07F"/>
                </a:gs>
                <a:gs pos="43000">
                  <a:srgbClr val="FFFFFF"/>
                </a:gs>
                <a:gs pos="66000">
                  <a:srgbClr val="FFFFFF"/>
                </a:gs>
                <a:gs pos="100000">
                  <a:srgbClr val="FFF3CD"/>
                </a:gs>
              </a:gsLst>
              <a:lin ang="5400000" scaled="0"/>
              <a:tileRect/>
            </a:gradFill>
          </p:grpSpPr>
          <p:sp>
            <p:nvSpPr>
              <p:cNvPr id="134" name="Oval 133"/>
              <p:cNvSpPr/>
              <p:nvPr/>
            </p:nvSpPr>
            <p:spPr bwMode="auto">
              <a:xfrm>
                <a:off x="4494234" y="1084208"/>
                <a:ext cx="3315059" cy="1506028"/>
              </a:xfrm>
              <a:prstGeom prst="ellipse">
                <a:avLst/>
              </a:prstGeom>
              <a:grp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marL="0" marR="0" lvl="0" indent="0" algn="ctr" defTabSz="93219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aphicFrame>
            <p:nvGraphicFramePr>
              <p:cNvPr id="135" name="Object 134"/>
              <p:cNvGraphicFramePr>
                <a:graphicFrameLocks noChangeAspect="1"/>
              </p:cNvGraphicFramePr>
              <p:nvPr>
                <p:extLst/>
              </p:nvPr>
            </p:nvGraphicFramePr>
            <p:xfrm>
              <a:off x="5083003" y="1476623"/>
              <a:ext cx="1648897" cy="1060513"/>
            </p:xfrm>
            <a:graphic>
              <a:graphicData uri="http://schemas.openxmlformats.org/presentationml/2006/ole">
                <mc:AlternateContent xmlns:mc="http://schemas.openxmlformats.org/markup-compatibility/2006">
                  <mc:Choice xmlns:v="urn:schemas-microsoft-com:vml" Requires="v">
                    <p:oleObj spid="_x0000_s3096" name="Visio" r:id="rId7" imgW="835638" imgH="848468" progId="Visio.Drawing.11">
                      <p:embed/>
                    </p:oleObj>
                  </mc:Choice>
                  <mc:Fallback>
                    <p:oleObj name="Visio" r:id="rId7" imgW="835638" imgH="84846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003" y="1476623"/>
                            <a:ext cx="1648897" cy="106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6" name="TextBox 135"/>
              <p:cNvSpPr txBox="1"/>
              <p:nvPr/>
            </p:nvSpPr>
            <p:spPr>
              <a:xfrm>
                <a:off x="6626612" y="1961620"/>
                <a:ext cx="893968" cy="495213"/>
              </a:xfrm>
              <a:prstGeom prst="rect">
                <a:avLst/>
              </a:prstGeom>
              <a:grpFill/>
              <a:ln>
                <a:noFill/>
              </a:ln>
            </p:spPr>
            <p:txBody>
              <a:bodyPr wrap="none" lIns="0" tIns="0" rIns="0" bIns="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solidFill>
                      <a:srgbClr val="000000"/>
                    </a:solidFill>
                    <a:effectLst/>
                    <a:uLnTx/>
                    <a:uFillTx/>
                  </a:rPr>
                  <a:t>Lync</a:t>
                </a:r>
              </a:p>
            </p:txBody>
          </p:sp>
        </p:grpSp>
        <p:sp>
          <p:nvSpPr>
            <p:cNvPr id="133" name="TextBox 132"/>
            <p:cNvSpPr txBox="1"/>
            <p:nvPr/>
          </p:nvSpPr>
          <p:spPr>
            <a:xfrm>
              <a:off x="2602033" y="2433919"/>
              <a:ext cx="1215210" cy="759345"/>
            </a:xfrm>
            <a:prstGeom prst="rect">
              <a:avLst/>
            </a:prstGeom>
            <a:noFill/>
            <a:ln>
              <a:noFill/>
            </a:ln>
          </p:spPr>
          <p:txBody>
            <a:bodyPr wrap="square" lIns="0" tIns="0" rIns="0" bIns="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solidFill>
                    <a:srgbClr val="505050"/>
                  </a:solidFill>
                  <a:effectLst/>
                  <a:uLnTx/>
                  <a:uFillTx/>
                </a:rPr>
                <a:t>Lync</a:t>
              </a:r>
              <a:r>
                <a:rPr kumimoji="0" lang="en-US" sz="2000" b="1" i="0" u="none" strike="noStrike" kern="0" cap="none" spc="0" normalizeH="0" baseline="0" noProof="0" dirty="0" smtClean="0">
                  <a:ln/>
                  <a:solidFill>
                    <a:srgbClr val="505050"/>
                  </a:solidFill>
                  <a:effectLst/>
                  <a:uLnTx/>
                  <a:uFillTx/>
                </a:rPr>
                <a:t> SDN API</a:t>
              </a:r>
            </a:p>
          </p:txBody>
        </p:sp>
      </p:grpSp>
      <p:pic>
        <p:nvPicPr>
          <p:cNvPr id="4" name="Picture 3"/>
          <p:cNvPicPr>
            <a:picLocks noChangeAspect="1"/>
          </p:cNvPicPr>
          <p:nvPr/>
        </p:nvPicPr>
        <p:blipFill>
          <a:blip r:embed="rId9"/>
          <a:stretch>
            <a:fillRect/>
          </a:stretch>
        </p:blipFill>
        <p:spPr>
          <a:xfrm>
            <a:off x="10434414" y="218992"/>
            <a:ext cx="1571625" cy="600075"/>
          </a:xfrm>
          <a:prstGeom prst="rect">
            <a:avLst/>
          </a:prstGeom>
        </p:spPr>
      </p:pic>
    </p:spTree>
    <p:extLst>
      <p:ext uri="{BB962C8B-B14F-4D97-AF65-F5344CB8AC3E}">
        <p14:creationId xmlns:p14="http://schemas.microsoft.com/office/powerpoint/2010/main" val="79614687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Aruba Networks &amp; </a:t>
            </a:r>
            <a:br>
              <a:rPr lang="en-US" dirty="0" smtClean="0"/>
            </a:br>
            <a:r>
              <a:rPr lang="en-US" dirty="0" smtClean="0"/>
              <a:t>Lync SDN Interface</a:t>
            </a:r>
            <a:endParaRPr lang="en-US" dirty="0"/>
          </a:p>
        </p:txBody>
      </p:sp>
    </p:spTree>
    <p:extLst>
      <p:ext uri="{BB962C8B-B14F-4D97-AF65-F5344CB8AC3E}">
        <p14:creationId xmlns:p14="http://schemas.microsoft.com/office/powerpoint/2010/main" val="2859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Lync </a:t>
            </a:r>
            <a:r>
              <a:rPr lang="en-US" dirty="0" smtClean="0"/>
              <a:t>SDN Scenarios</a:t>
            </a:r>
            <a:endParaRPr lang="en-US" dirty="0"/>
          </a:p>
        </p:txBody>
      </p:sp>
      <p:sp>
        <p:nvSpPr>
          <p:cNvPr id="11" name="Rectangle 10"/>
          <p:cNvSpPr/>
          <p:nvPr/>
        </p:nvSpPr>
        <p:spPr bwMode="auto">
          <a:xfrm>
            <a:off x="2179637" y="2201862"/>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smtClean="0">
                <a:solidFill>
                  <a:srgbClr val="FFFFFF"/>
                </a:solidFill>
                <a:ea typeface="Segoe UI" pitchFamily="34" charset="0"/>
                <a:cs typeface="Segoe UI" pitchFamily="34" charset="0"/>
              </a:rPr>
              <a:t>Diagnostics</a:t>
            </a:r>
          </a:p>
          <a:p>
            <a:pPr defTabSz="932472" fontAlgn="base">
              <a:lnSpc>
                <a:spcPct val="90000"/>
              </a:lnSpc>
              <a:spcBef>
                <a:spcPct val="0"/>
              </a:spcBef>
              <a:spcAft>
                <a:spcPct val="0"/>
              </a:spcAft>
            </a:pPr>
            <a:endParaRPr lang="en-US"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Proactively automate the diagnostics and troubleshooting of </a:t>
            </a:r>
            <a:r>
              <a:rPr lang="en-US" sz="2000" dirty="0" smtClean="0">
                <a:solidFill>
                  <a:srgbClr val="FFFFFF"/>
                </a:solidFill>
              </a:rPr>
              <a:t>bad calls</a:t>
            </a:r>
            <a:endParaRPr lang="en-US" sz="2000" dirty="0">
              <a:solidFill>
                <a:srgbClr val="FFFFFF"/>
              </a:solidFill>
            </a:endParaRPr>
          </a:p>
          <a:p>
            <a:pPr defTabSz="932472" fontAlgn="base">
              <a:lnSpc>
                <a:spcPct val="90000"/>
              </a:lnSpc>
              <a:spcBef>
                <a:spcPct val="0"/>
              </a:spcBef>
              <a:spcAft>
                <a:spcPct val="0"/>
              </a:spcAft>
            </a:pPr>
            <a:endParaRPr lang="en-US" sz="2000" dirty="0" smtClean="0">
              <a:solidFill>
                <a:srgbClr val="FFFFFF"/>
              </a:solidFill>
              <a:ea typeface="Segoe UI" pitchFamily="34" charset="0"/>
              <a:cs typeface="Segoe UI" pitchFamily="34" charset="0"/>
            </a:endParaRPr>
          </a:p>
          <a:p>
            <a:pPr defTabSz="932472" fontAlgn="base">
              <a:lnSpc>
                <a:spcPct val="90000"/>
              </a:lnSpc>
              <a:spcBef>
                <a:spcPct val="0"/>
              </a:spcBef>
              <a:spcAft>
                <a:spcPts val="612"/>
              </a:spcAft>
            </a:pPr>
            <a:endParaRPr lang="en-US" sz="2000" dirty="0">
              <a:solidFill>
                <a:srgbClr val="FFFFFF"/>
              </a:solidFill>
              <a:ea typeface="Segoe UI" pitchFamily="34" charset="0"/>
              <a:cs typeface="Segoe UI" pitchFamily="34" charset="0"/>
            </a:endParaRPr>
          </a:p>
        </p:txBody>
      </p:sp>
      <p:sp>
        <p:nvSpPr>
          <p:cNvPr id="12" name="Rectangle 11"/>
          <p:cNvSpPr/>
          <p:nvPr/>
        </p:nvSpPr>
        <p:spPr bwMode="auto">
          <a:xfrm>
            <a:off x="4901328" y="2197167"/>
            <a:ext cx="2697480" cy="25192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Automated </a:t>
            </a:r>
            <a:r>
              <a:rPr lang="en-US" sz="2400" u="sng" dirty="0" err="1">
                <a:solidFill>
                  <a:srgbClr val="FFFFFF"/>
                </a:solidFill>
                <a:ea typeface="Segoe UI" pitchFamily="34" charset="0"/>
                <a:cs typeface="Segoe UI" pitchFamily="34" charset="0"/>
              </a:rPr>
              <a:t>QoS</a:t>
            </a: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marL="0" lvl="1" defTabSz="932472" fontAlgn="base">
              <a:lnSpc>
                <a:spcPct val="90000"/>
              </a:lnSpc>
              <a:spcBef>
                <a:spcPct val="0"/>
              </a:spcBef>
              <a:spcAft>
                <a:spcPct val="0"/>
              </a:spcAft>
            </a:pPr>
            <a:r>
              <a:rPr lang="en-US" sz="2000" dirty="0">
                <a:solidFill>
                  <a:srgbClr val="FFFFFF"/>
                </a:solidFill>
              </a:rPr>
              <a:t>Reduce the cost of deploying </a:t>
            </a:r>
            <a:r>
              <a:rPr lang="en-US" sz="2000" dirty="0" err="1">
                <a:solidFill>
                  <a:srgbClr val="FFFFFF"/>
                </a:solidFill>
              </a:rPr>
              <a:t>QoS</a:t>
            </a:r>
            <a:r>
              <a:rPr lang="en-US" sz="2000" dirty="0">
                <a:solidFill>
                  <a:srgbClr val="FFFFFF"/>
                </a:solidFill>
              </a:rPr>
              <a:t> and implementing  Traffic Engineering.</a:t>
            </a:r>
          </a:p>
        </p:txBody>
      </p:sp>
      <p:sp>
        <p:nvSpPr>
          <p:cNvPr id="13" name="Rectangle 12"/>
          <p:cNvSpPr/>
          <p:nvPr/>
        </p:nvSpPr>
        <p:spPr bwMode="auto">
          <a:xfrm>
            <a:off x="7635707" y="2197166"/>
            <a:ext cx="2697480" cy="251929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u="sng" dirty="0">
                <a:solidFill>
                  <a:srgbClr val="FFFFFF"/>
                </a:solidFill>
                <a:ea typeface="Segoe UI" pitchFamily="34" charset="0"/>
                <a:cs typeface="Segoe UI" pitchFamily="34" charset="0"/>
              </a:rPr>
              <a:t>Orchestration</a:t>
            </a:r>
          </a:p>
          <a:p>
            <a:pPr defTabSz="932472" fontAlgn="base">
              <a:lnSpc>
                <a:spcPct val="90000"/>
              </a:lnSpc>
              <a:spcBef>
                <a:spcPct val="0"/>
              </a:spcBef>
              <a:spcAft>
                <a:spcPct val="0"/>
              </a:spcAft>
            </a:pPr>
            <a:endParaRPr lang="en-US" sz="2400" u="sng" dirty="0">
              <a:solidFill>
                <a:srgbClr val="FFFFFF"/>
              </a:solidFill>
              <a:ea typeface="Segoe UI" pitchFamily="34" charset="0"/>
              <a:cs typeface="Segoe UI" pitchFamily="34" charset="0"/>
            </a:endParaRPr>
          </a:p>
          <a:p>
            <a:pPr defTabSz="932472" fontAlgn="base">
              <a:lnSpc>
                <a:spcPct val="90000"/>
              </a:lnSpc>
              <a:spcBef>
                <a:spcPct val="0"/>
              </a:spcBef>
              <a:spcAft>
                <a:spcPct val="0"/>
              </a:spcAft>
            </a:pPr>
            <a:r>
              <a:rPr lang="en-US" sz="2000" dirty="0">
                <a:solidFill>
                  <a:srgbClr val="FFFFFF"/>
                </a:solidFill>
              </a:rPr>
              <a:t>IT Agility &amp; Network Customization through real-time, policy-based </a:t>
            </a:r>
            <a:r>
              <a:rPr lang="en-US" sz="2000" dirty="0" err="1">
                <a:solidFill>
                  <a:srgbClr val="FFFFFF"/>
                </a:solidFill>
              </a:rPr>
              <a:t>config</a:t>
            </a:r>
            <a:r>
              <a:rPr lang="en-US" sz="2000" dirty="0">
                <a:solidFill>
                  <a:srgbClr val="FFFFFF"/>
                </a:solidFill>
              </a:rPr>
              <a:t> of network </a:t>
            </a:r>
            <a:r>
              <a:rPr lang="en-US" sz="2000" dirty="0" smtClean="0">
                <a:solidFill>
                  <a:srgbClr val="FFFFFF"/>
                </a:solidFill>
              </a:rPr>
              <a:t>resources</a:t>
            </a:r>
            <a:r>
              <a:rPr lang="en-US" sz="2000" dirty="0">
                <a:solidFill>
                  <a:srgbClr val="FFFFFF"/>
                </a:solidFill>
              </a:rPr>
              <a:t>.</a:t>
            </a:r>
          </a:p>
          <a:p>
            <a:pPr defTabSz="932472" fontAlgn="base">
              <a:lnSpc>
                <a:spcPct val="90000"/>
              </a:lnSpc>
              <a:spcBef>
                <a:spcPct val="0"/>
              </a:spcBef>
              <a:spcAft>
                <a:spcPct val="0"/>
              </a:spcAft>
            </a:pPr>
            <a:endParaRPr lang="en-US" sz="2000" dirty="0">
              <a:solidFill>
                <a:srgbClr val="FFFFFF"/>
              </a:solidFill>
            </a:endParaRPr>
          </a:p>
        </p:txBody>
      </p:sp>
    </p:spTree>
    <p:extLst>
      <p:ext uri="{BB962C8B-B14F-4D97-AF65-F5344CB8AC3E}">
        <p14:creationId xmlns:p14="http://schemas.microsoft.com/office/powerpoint/2010/main" val="3205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References</a:t>
            </a:r>
            <a:endParaRPr lang="en-US" dirty="0"/>
          </a:p>
        </p:txBody>
      </p:sp>
    </p:spTree>
    <p:extLst>
      <p:ext uri="{BB962C8B-B14F-4D97-AF65-F5344CB8AC3E}">
        <p14:creationId xmlns:p14="http://schemas.microsoft.com/office/powerpoint/2010/main" val="4782691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18888" y="1342427"/>
            <a:ext cx="9514723" cy="2935927"/>
          </a:xfrm>
          <a:prstGeom prst="wedgeRoundRectCallout">
            <a:avLst>
              <a:gd name="adj1" fmla="val 58214"/>
              <a:gd name="adj2" fmla="val -33304"/>
              <a:gd name="adj3" fmla="val 166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1414"/>
            <a:endParaRPr lang="en-US" sz="2407" dirty="0">
              <a:solidFill>
                <a:prstClr val="white"/>
              </a:solidFill>
              <a:latin typeface="Calibri"/>
            </a:endParaRPr>
          </a:p>
        </p:txBody>
      </p:sp>
      <p:sp>
        <p:nvSpPr>
          <p:cNvPr id="4" name="TextBox 3"/>
          <p:cNvSpPr txBox="1"/>
          <p:nvPr/>
        </p:nvSpPr>
        <p:spPr>
          <a:xfrm>
            <a:off x="266772" y="1440569"/>
            <a:ext cx="9624490" cy="2644314"/>
          </a:xfrm>
          <a:prstGeom prst="rect">
            <a:avLst/>
          </a:prstGeom>
          <a:noFill/>
        </p:spPr>
        <p:txBody>
          <a:bodyPr wrap="square" rtlCol="0">
            <a:spAutoFit/>
          </a:bodyPr>
          <a:lstStyle/>
          <a:p>
            <a:pPr defTabSz="611414"/>
            <a:r>
              <a:rPr lang="en-US" sz="3744" b="1" dirty="0">
                <a:solidFill>
                  <a:prstClr val="black"/>
                </a:solidFill>
                <a:latin typeface="Segoe UI Light" panose="020B0502040204020203" pitchFamily="34" charset="0"/>
                <a:cs typeface="Segoe UI Light" panose="020B0502040204020203" pitchFamily="34" charset="0"/>
              </a:rPr>
              <a:t>Want to join Lync MVPs and speakers at an exclusive Pub Trivia Night tonight? </a:t>
            </a:r>
          </a:p>
          <a:p>
            <a:pPr defTabSz="611414"/>
            <a:r>
              <a:rPr lang="en-US" sz="3210" b="1" dirty="0">
                <a:solidFill>
                  <a:prstClr val="black"/>
                </a:solidFill>
                <a:latin typeface="Segoe UI Light" panose="020B0502040204020203" pitchFamily="34" charset="0"/>
                <a:cs typeface="Segoe UI Light" panose="020B0502040204020203" pitchFamily="34" charset="0"/>
              </a:rPr>
              <a:t>Tweet a photo from a Lync session using the hashtag </a:t>
            </a:r>
            <a:r>
              <a:rPr lang="en-US" sz="3210" b="1" dirty="0">
                <a:solidFill>
                  <a:srgbClr val="0070C0"/>
                </a:solidFill>
                <a:latin typeface="Segoe UI Light" panose="020B0502040204020203" pitchFamily="34" charset="0"/>
                <a:cs typeface="Segoe UI Light" panose="020B0502040204020203" pitchFamily="34" charset="0"/>
              </a:rPr>
              <a:t>#LyncTEE </a:t>
            </a:r>
            <a:r>
              <a:rPr lang="en-US" sz="3210" b="1" dirty="0">
                <a:solidFill>
                  <a:prstClr val="black"/>
                </a:solidFill>
                <a:latin typeface="Segoe UI Light" panose="020B0502040204020203" pitchFamily="34" charset="0"/>
                <a:cs typeface="Segoe UI Light" panose="020B0502040204020203" pitchFamily="34" charset="0"/>
              </a:rPr>
              <a:t>for your chance to attend! </a:t>
            </a:r>
          </a:p>
          <a:p>
            <a:pPr defTabSz="611414"/>
            <a:r>
              <a:rPr lang="en-US" sz="2675" b="1" dirty="0">
                <a:solidFill>
                  <a:prstClr val="black"/>
                </a:solidFill>
                <a:latin typeface="Segoe UI Light" panose="020B0502040204020203" pitchFamily="34" charset="0"/>
                <a:cs typeface="Segoe UI Light" panose="020B0502040204020203" pitchFamily="34" charset="0"/>
              </a:rPr>
              <a:t>Two entries are randomly selected each day. </a:t>
            </a:r>
            <a:endParaRPr lang="en-US" sz="2407" dirty="0">
              <a:solidFill>
                <a:prstClr val="black"/>
              </a:solidFill>
              <a:latin typeface="Segoe UI Semilight"/>
              <a:cs typeface="Segoe UI Semilight"/>
            </a:endParaRPr>
          </a:p>
        </p:txBody>
      </p:sp>
      <p:sp>
        <p:nvSpPr>
          <p:cNvPr id="5" name="TextBox 4"/>
          <p:cNvSpPr txBox="1"/>
          <p:nvPr/>
        </p:nvSpPr>
        <p:spPr>
          <a:xfrm>
            <a:off x="475549" y="4362328"/>
            <a:ext cx="9788115" cy="833177"/>
          </a:xfrm>
          <a:prstGeom prst="rect">
            <a:avLst/>
          </a:prstGeom>
          <a:noFill/>
        </p:spPr>
        <p:txBody>
          <a:bodyPr wrap="square" rtlCol="0">
            <a:spAutoFit/>
          </a:bodyPr>
          <a:lstStyle/>
          <a:p>
            <a:pPr defTabSz="611414"/>
            <a:r>
              <a:rPr lang="en-US" sz="2407" dirty="0">
                <a:solidFill>
                  <a:prstClr val="white"/>
                </a:solidFill>
                <a:latin typeface="Segoe UI Semilight"/>
                <a:cs typeface="Segoe UI Semilight"/>
              </a:rPr>
              <a:t>Test your Lync knowledge with questions created by MVPs. </a:t>
            </a:r>
          </a:p>
          <a:p>
            <a:pPr defTabSz="611414"/>
            <a:r>
              <a:rPr lang="en-US" sz="2407" dirty="0">
                <a:solidFill>
                  <a:prstClr val="white"/>
                </a:solidFill>
                <a:latin typeface="Segoe UI Semilight"/>
                <a:cs typeface="Segoe UI Semilight"/>
              </a:rPr>
              <a:t>Free food and drinks! Great prizes! </a:t>
            </a:r>
            <a:r>
              <a:rPr lang="en-US" sz="1872" dirty="0">
                <a:solidFill>
                  <a:prstClr val="white"/>
                </a:solidFill>
                <a:latin typeface="Segoe UI Semilight"/>
                <a:cs typeface="Segoe UI Semilight"/>
              </a:rPr>
              <a:t>*See official rules online.</a:t>
            </a:r>
          </a:p>
        </p:txBody>
      </p:sp>
      <p:pic>
        <p:nvPicPr>
          <p:cNvPr id="6" name="Picture 5"/>
          <p:cNvPicPr>
            <a:picLocks noChangeAspect="1"/>
          </p:cNvPicPr>
          <p:nvPr/>
        </p:nvPicPr>
        <p:blipFill>
          <a:blip r:embed="rId3"/>
          <a:stretch>
            <a:fillRect/>
          </a:stretch>
        </p:blipFill>
        <p:spPr>
          <a:xfrm>
            <a:off x="10410000" y="1104653"/>
            <a:ext cx="1154907" cy="1188874"/>
          </a:xfrm>
          <a:prstGeom prst="rect">
            <a:avLst/>
          </a:prstGeom>
        </p:spPr>
      </p:pic>
      <p:sp>
        <p:nvSpPr>
          <p:cNvPr id="8" name="TextBox 7"/>
          <p:cNvSpPr txBox="1"/>
          <p:nvPr/>
        </p:nvSpPr>
        <p:spPr>
          <a:xfrm>
            <a:off x="475549" y="425297"/>
            <a:ext cx="9287306" cy="750847"/>
          </a:xfrm>
          <a:prstGeom prst="rect">
            <a:avLst/>
          </a:prstGeom>
          <a:noFill/>
        </p:spPr>
        <p:txBody>
          <a:bodyPr wrap="square" rtlCol="0">
            <a:spAutoFit/>
          </a:bodyPr>
          <a:lstStyle/>
          <a:p>
            <a:pPr defTabSz="611414"/>
            <a:r>
              <a:rPr lang="en-US" sz="4279" dirty="0">
                <a:solidFill>
                  <a:srgbClr val="FFFFFF"/>
                </a:solidFill>
                <a:latin typeface="Segoe UI Semilight"/>
                <a:cs typeface="Segoe UI Semilight"/>
              </a:rPr>
              <a:t>Lync MVP Pub Trivia Night </a:t>
            </a:r>
            <a:r>
              <a:rPr lang="en-US" sz="2140" dirty="0">
                <a:solidFill>
                  <a:srgbClr val="FFFFFF"/>
                </a:solidFill>
                <a:latin typeface="Segoe UI Semilight"/>
                <a:cs typeface="Segoe UI Semilight"/>
              </a:rPr>
              <a:t>– Invitation Only </a:t>
            </a:r>
          </a:p>
        </p:txBody>
      </p:sp>
      <p:sp>
        <p:nvSpPr>
          <p:cNvPr id="10" name="Rectangle 9"/>
          <p:cNvSpPr/>
          <p:nvPr/>
        </p:nvSpPr>
        <p:spPr>
          <a:xfrm>
            <a:off x="-248546" y="5415910"/>
            <a:ext cx="10340511" cy="1578616"/>
          </a:xfrm>
          <a:prstGeom prst="rect">
            <a:avLst/>
          </a:prstGeom>
          <a:solidFill>
            <a:srgbClr val="2172B9"/>
          </a:solidFill>
          <a:ln>
            <a:noFill/>
          </a:ln>
          <a:effectLst>
            <a:outerShdw dist="23000" dir="5400000" sx="1000" sy="1000" rotWithShape="0">
              <a:srgbClr val="000000">
                <a:alpha val="35000"/>
              </a:srgb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defTabSz="611414"/>
            <a:endParaRPr lang="en-US" sz="2407">
              <a:solidFill>
                <a:prstClr val="white"/>
              </a:solidFill>
              <a:latin typeface="Calibri"/>
            </a:endParaRPr>
          </a:p>
        </p:txBody>
      </p:sp>
      <p:sp>
        <p:nvSpPr>
          <p:cNvPr id="11" name="Rectangle 10"/>
          <p:cNvSpPr/>
          <p:nvPr/>
        </p:nvSpPr>
        <p:spPr>
          <a:xfrm>
            <a:off x="9355547" y="5424296"/>
            <a:ext cx="3131669" cy="1311161"/>
          </a:xfrm>
          <a:prstGeom prst="rect">
            <a:avLst/>
          </a:prstGeom>
          <a:solidFill>
            <a:srgbClr val="2172B9"/>
          </a:solidFill>
          <a:ln>
            <a:noFill/>
          </a:ln>
          <a:effectLst>
            <a:outerShdw dist="23000" dir="5400000" sx="1000" sy="1000" rotWithShape="0">
              <a:srgbClr val="000000">
                <a:alpha val="35000"/>
              </a:srgb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defTabSz="611414"/>
            <a:endParaRPr lang="en-US" sz="2407">
              <a:solidFill>
                <a:prstClr val="white"/>
              </a:solidFill>
              <a:latin typeface="Calibri"/>
            </a:endParaRPr>
          </a:p>
        </p:txBody>
      </p:sp>
      <p:sp>
        <p:nvSpPr>
          <p:cNvPr id="9" name="TextBox 8"/>
          <p:cNvSpPr txBox="1"/>
          <p:nvPr/>
        </p:nvSpPr>
        <p:spPr>
          <a:xfrm>
            <a:off x="10091966" y="5858227"/>
            <a:ext cx="2622880" cy="915635"/>
          </a:xfrm>
          <a:prstGeom prst="rect">
            <a:avLst/>
          </a:prstGeom>
          <a:noFill/>
        </p:spPr>
        <p:txBody>
          <a:bodyPr wrap="square" rtlCol="0">
            <a:spAutoFit/>
          </a:bodyPr>
          <a:lstStyle/>
          <a:p>
            <a:pPr defTabSz="611414"/>
            <a:r>
              <a:rPr lang="en-US" sz="2675" b="1" dirty="0">
                <a:solidFill>
                  <a:prstClr val="white"/>
                </a:solidFill>
                <a:latin typeface="Segoe UI Light" panose="020B0502040204020203" pitchFamily="34" charset="0"/>
                <a:cs typeface="Segoe UI Light" panose="020B0502040204020203" pitchFamily="34" charset="0"/>
              </a:rPr>
              <a:t>TechEd Europe</a:t>
            </a:r>
          </a:p>
          <a:p>
            <a:pPr defTabSz="611414"/>
            <a:r>
              <a:rPr lang="en-US" sz="2675" b="1" dirty="0">
                <a:solidFill>
                  <a:prstClr val="white"/>
                </a:solidFill>
                <a:latin typeface="Segoe UI Light" panose="020B0502040204020203" pitchFamily="34" charset="0"/>
                <a:cs typeface="Segoe UI Light" panose="020B0502040204020203" pitchFamily="34" charset="0"/>
              </a:rPr>
              <a:t>#LyncTEE</a:t>
            </a:r>
          </a:p>
        </p:txBody>
      </p:sp>
      <p:sp>
        <p:nvSpPr>
          <p:cNvPr id="13" name="TextBox 12"/>
          <p:cNvSpPr txBox="1"/>
          <p:nvPr/>
        </p:nvSpPr>
        <p:spPr>
          <a:xfrm>
            <a:off x="-93829" y="5858227"/>
            <a:ext cx="9856683" cy="915635"/>
          </a:xfrm>
          <a:prstGeom prst="rect">
            <a:avLst/>
          </a:prstGeom>
          <a:noFill/>
        </p:spPr>
        <p:txBody>
          <a:bodyPr wrap="square" rtlCol="0">
            <a:spAutoFit/>
          </a:bodyPr>
          <a:lstStyle/>
          <a:p>
            <a:pPr defTabSz="611414"/>
            <a:r>
              <a:rPr lang="en-US" sz="2675" dirty="0">
                <a:solidFill>
                  <a:prstClr val="white"/>
                </a:solidFill>
                <a:latin typeface="Segoe UI Light" panose="020B0502040204020203" pitchFamily="34" charset="0"/>
                <a:cs typeface="Segoe UI Light" panose="020B0502040204020203" pitchFamily="34" charset="0"/>
              </a:rPr>
              <a:t>If you don’t score an invite, you can compete on Twitter with @msftLync tonight at 7pm for your chance to win a Surface Pro 3! </a:t>
            </a:r>
          </a:p>
        </p:txBody>
      </p:sp>
    </p:spTree>
    <p:extLst>
      <p:ext uri="{BB962C8B-B14F-4D97-AF65-F5344CB8AC3E}">
        <p14:creationId xmlns:p14="http://schemas.microsoft.com/office/powerpoint/2010/main" val="1995638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Aruba Networks &amp; AFA</a:t>
            </a:r>
            <a:endParaRPr lang="en-US" dirty="0"/>
          </a:p>
        </p:txBody>
      </p:sp>
      <p:sp>
        <p:nvSpPr>
          <p:cNvPr id="3" name="Text Placeholder 2"/>
          <p:cNvSpPr>
            <a:spLocks noGrp="1"/>
          </p:cNvSpPr>
          <p:nvPr>
            <p:ph type="body" sz="quarter" idx="11"/>
          </p:nvPr>
        </p:nvSpPr>
        <p:spPr>
          <a:xfrm>
            <a:off x="274639" y="1212849"/>
            <a:ext cx="11889564" cy="4678204"/>
          </a:xfrm>
        </p:spPr>
        <p:txBody>
          <a:bodyPr/>
          <a:lstStyle/>
          <a:p>
            <a:endParaRPr lang="en-US" dirty="0" smtClean="0"/>
          </a:p>
          <a:p>
            <a:r>
              <a:rPr lang="en-US" dirty="0" smtClean="0"/>
              <a:t>American Fidelity Assurance, all wireless workplace</a:t>
            </a:r>
          </a:p>
          <a:p>
            <a:r>
              <a:rPr lang="en-US" dirty="0" smtClean="0"/>
              <a:t>1,500 users across 26 sites</a:t>
            </a:r>
          </a:p>
          <a:p>
            <a:r>
              <a:rPr lang="en-US" dirty="0" smtClean="0"/>
              <a:t>Using SDN Interface between Lync &amp; Aruba</a:t>
            </a:r>
          </a:p>
          <a:p>
            <a:r>
              <a:rPr lang="en-US" dirty="0" smtClean="0"/>
              <a:t>Cost savings of $700k by going all wireless</a:t>
            </a:r>
          </a:p>
          <a:p>
            <a:r>
              <a:rPr lang="en-US" dirty="0"/>
              <a:t/>
            </a:r>
            <a:br>
              <a:rPr lang="en-US" dirty="0"/>
            </a:br>
            <a:r>
              <a:rPr lang="en-US" dirty="0" smtClean="0">
                <a:hlinkClick r:id="rId2"/>
              </a:rPr>
              <a:t>Read the case study</a:t>
            </a:r>
            <a:r>
              <a:rPr lang="en-US" dirty="0" smtClean="0"/>
              <a:t> &amp; </a:t>
            </a:r>
            <a:r>
              <a:rPr lang="en-US" dirty="0" smtClean="0">
                <a:hlinkClick r:id="rId3"/>
              </a:rPr>
              <a:t>watch the video</a:t>
            </a:r>
            <a:endParaRPr lang="en-US" dirty="0"/>
          </a:p>
        </p:txBody>
      </p:sp>
    </p:spTree>
    <p:extLst>
      <p:ext uri="{BB962C8B-B14F-4D97-AF65-F5344CB8AC3E}">
        <p14:creationId xmlns:p14="http://schemas.microsoft.com/office/powerpoint/2010/main" val="12349686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Nectar Systems &amp; US Customer</a:t>
            </a:r>
            <a:endParaRPr lang="en-US" dirty="0"/>
          </a:p>
        </p:txBody>
      </p:sp>
      <p:sp>
        <p:nvSpPr>
          <p:cNvPr id="3" name="Text Placeholder 2"/>
          <p:cNvSpPr>
            <a:spLocks noGrp="1"/>
          </p:cNvSpPr>
          <p:nvPr>
            <p:ph type="body" sz="quarter" idx="11"/>
          </p:nvPr>
        </p:nvSpPr>
        <p:spPr>
          <a:xfrm>
            <a:off x="274639" y="1212849"/>
            <a:ext cx="11889564" cy="5152180"/>
          </a:xfrm>
        </p:spPr>
        <p:txBody>
          <a:bodyPr/>
          <a:lstStyle/>
          <a:p>
            <a:endParaRPr lang="en-US" dirty="0" smtClean="0"/>
          </a:p>
          <a:p>
            <a:pPr lvl="0"/>
            <a:r>
              <a:rPr lang="en-US" dirty="0" smtClean="0"/>
              <a:t>3,000 users </a:t>
            </a:r>
            <a:r>
              <a:rPr lang="en-US" dirty="0"/>
              <a:t>at 300+ locations in the U.S.</a:t>
            </a:r>
          </a:p>
          <a:p>
            <a:pPr lvl="0"/>
            <a:r>
              <a:rPr lang="en-US" dirty="0"/>
              <a:t>Poor call </a:t>
            </a:r>
            <a:r>
              <a:rPr lang="en-US" dirty="0" smtClean="0"/>
              <a:t>quality &amp; conferencing experience, </a:t>
            </a:r>
            <a:r>
              <a:rPr lang="en-US" dirty="0"/>
              <a:t>constant congestion, dropped </a:t>
            </a:r>
            <a:r>
              <a:rPr lang="en-US" dirty="0" smtClean="0"/>
              <a:t>calls….</a:t>
            </a:r>
            <a:endParaRPr lang="en-US" dirty="0"/>
          </a:p>
          <a:p>
            <a:r>
              <a:rPr lang="en-US" dirty="0" smtClean="0"/>
              <a:t>Identified </a:t>
            </a:r>
            <a:r>
              <a:rPr lang="en-US" dirty="0"/>
              <a:t>incorrect </a:t>
            </a:r>
            <a:r>
              <a:rPr lang="en-US" dirty="0" err="1"/>
              <a:t>QoS</a:t>
            </a:r>
            <a:r>
              <a:rPr lang="en-US" dirty="0"/>
              <a:t> settings within </a:t>
            </a:r>
            <a:r>
              <a:rPr lang="en-US" dirty="0" smtClean="0"/>
              <a:t>routed </a:t>
            </a:r>
            <a:r>
              <a:rPr lang="en-US" dirty="0"/>
              <a:t>network </a:t>
            </a:r>
          </a:p>
          <a:p>
            <a:r>
              <a:rPr lang="en-US" sz="2800" i="1" dirty="0" smtClean="0"/>
              <a:t>Customer </a:t>
            </a:r>
            <a:r>
              <a:rPr lang="en-US" sz="2800" i="1" dirty="0"/>
              <a:t>believed </a:t>
            </a:r>
            <a:r>
              <a:rPr lang="en-US" sz="2800" i="1" dirty="0" err="1"/>
              <a:t>QoS</a:t>
            </a:r>
            <a:r>
              <a:rPr lang="en-US" sz="2800" i="1" dirty="0"/>
              <a:t> set to 40% for Lync </a:t>
            </a:r>
            <a:r>
              <a:rPr lang="en-US" sz="2800" i="1" dirty="0" smtClean="0"/>
              <a:t>voice….actually </a:t>
            </a:r>
            <a:r>
              <a:rPr lang="en-US" sz="2800" i="1" dirty="0"/>
              <a:t>configured at 20%</a:t>
            </a:r>
          </a:p>
          <a:p>
            <a:r>
              <a:rPr lang="en-US" dirty="0"/>
              <a:t>Within </a:t>
            </a:r>
            <a:r>
              <a:rPr lang="en-US" dirty="0" smtClean="0"/>
              <a:t>days</a:t>
            </a:r>
            <a:r>
              <a:rPr lang="en-US" dirty="0"/>
              <a:t>, able to correct </a:t>
            </a:r>
            <a:r>
              <a:rPr lang="en-US" dirty="0" smtClean="0"/>
              <a:t>&gt; 95</a:t>
            </a:r>
            <a:r>
              <a:rPr lang="en-US" dirty="0"/>
              <a:t>% of </a:t>
            </a:r>
            <a:r>
              <a:rPr lang="en-US" dirty="0" smtClean="0"/>
              <a:t>issues </a:t>
            </a:r>
          </a:p>
          <a:p>
            <a:r>
              <a:rPr lang="en-US" dirty="0" smtClean="0">
                <a:hlinkClick r:id="rId2"/>
              </a:rPr>
              <a:t>Read Gartner opinion &amp; three case studies here</a:t>
            </a:r>
            <a:endParaRPr lang="en-US" dirty="0" smtClean="0"/>
          </a:p>
        </p:txBody>
      </p:sp>
    </p:spTree>
    <p:extLst>
      <p:ext uri="{BB962C8B-B14F-4D97-AF65-F5344CB8AC3E}">
        <p14:creationId xmlns:p14="http://schemas.microsoft.com/office/powerpoint/2010/main" val="287269870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Networks &amp; City of </a:t>
            </a:r>
            <a:r>
              <a:rPr lang="en-US" dirty="0" smtClean="0"/>
              <a:t>Bellevue</a:t>
            </a:r>
            <a:endParaRPr lang="en-US" dirty="0"/>
          </a:p>
        </p:txBody>
      </p:sp>
      <p:sp>
        <p:nvSpPr>
          <p:cNvPr id="3" name="Text Placeholder 2"/>
          <p:cNvSpPr>
            <a:spLocks noGrp="1"/>
          </p:cNvSpPr>
          <p:nvPr>
            <p:ph type="body" sz="quarter" idx="11"/>
          </p:nvPr>
        </p:nvSpPr>
        <p:spPr>
          <a:xfrm>
            <a:off x="274639" y="1212849"/>
            <a:ext cx="11889564" cy="4801314"/>
          </a:xfrm>
        </p:spPr>
        <p:txBody>
          <a:bodyPr/>
          <a:lstStyle/>
          <a:p>
            <a:endParaRPr lang="en-US" dirty="0" smtClean="0"/>
          </a:p>
          <a:p>
            <a:r>
              <a:rPr lang="en-US" dirty="0" smtClean="0"/>
              <a:t>~1,400 employees across 14 departments</a:t>
            </a:r>
          </a:p>
          <a:p>
            <a:r>
              <a:rPr lang="en-US" dirty="0" smtClean="0"/>
              <a:t>Improved delivery of Lync over wired &amp; wireless</a:t>
            </a:r>
          </a:p>
          <a:p>
            <a:r>
              <a:rPr lang="en-US" dirty="0" smtClean="0"/>
              <a:t>“In a matter of a few hours, the </a:t>
            </a:r>
            <a:r>
              <a:rPr lang="en-US" dirty="0" err="1" smtClean="0"/>
              <a:t>QoS</a:t>
            </a:r>
            <a:r>
              <a:rPr lang="en-US" dirty="0" smtClean="0"/>
              <a:t> was completed”</a:t>
            </a:r>
          </a:p>
          <a:p>
            <a:r>
              <a:rPr lang="en-US" dirty="0" smtClean="0"/>
              <a:t>$100k in savings through PBX replacement.  </a:t>
            </a:r>
          </a:p>
          <a:p>
            <a:endParaRPr lang="en-US" dirty="0" smtClean="0"/>
          </a:p>
          <a:p>
            <a:r>
              <a:rPr lang="en-US" dirty="0" smtClean="0">
                <a:hlinkClick r:id="rId2"/>
              </a:rPr>
              <a:t>Read the case study here</a:t>
            </a:r>
            <a:endParaRPr lang="en-US" dirty="0"/>
          </a:p>
        </p:txBody>
      </p:sp>
    </p:spTree>
    <p:extLst>
      <p:ext uri="{BB962C8B-B14F-4D97-AF65-F5344CB8AC3E}">
        <p14:creationId xmlns:p14="http://schemas.microsoft.com/office/powerpoint/2010/main" val="43989731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&amp; Istanbul </a:t>
            </a:r>
            <a:r>
              <a:rPr lang="en-US" dirty="0" err="1" smtClean="0"/>
              <a:t>Kultur</a:t>
            </a:r>
            <a:r>
              <a:rPr lang="en-US" dirty="0"/>
              <a:t> </a:t>
            </a:r>
            <a:r>
              <a:rPr lang="en-US" dirty="0" smtClean="0"/>
              <a:t>University</a:t>
            </a:r>
            <a:endParaRPr lang="en-US" dirty="0"/>
          </a:p>
        </p:txBody>
      </p:sp>
      <p:sp>
        <p:nvSpPr>
          <p:cNvPr id="3" name="Text Placeholder 2"/>
          <p:cNvSpPr>
            <a:spLocks noGrp="1"/>
          </p:cNvSpPr>
          <p:nvPr>
            <p:ph type="body" sz="quarter" idx="11"/>
          </p:nvPr>
        </p:nvSpPr>
        <p:spPr>
          <a:xfrm>
            <a:off x="274639" y="1212849"/>
            <a:ext cx="11889564" cy="4801314"/>
          </a:xfrm>
        </p:spPr>
        <p:txBody>
          <a:bodyPr/>
          <a:lstStyle/>
          <a:p>
            <a:endParaRPr lang="en-US" dirty="0" smtClean="0"/>
          </a:p>
          <a:p>
            <a:r>
              <a:rPr lang="en-US" dirty="0" smtClean="0"/>
              <a:t>11,000 Students, 800 staff</a:t>
            </a:r>
          </a:p>
          <a:p>
            <a:r>
              <a:rPr lang="en-US" dirty="0" smtClean="0"/>
              <a:t>Lync in deployment, rollout for staff &amp; student mobile</a:t>
            </a:r>
          </a:p>
          <a:p>
            <a:r>
              <a:rPr lang="en-US" dirty="0" smtClean="0"/>
              <a:t>Hybrid mode with SDN/</a:t>
            </a:r>
            <a:r>
              <a:rPr lang="en-US" dirty="0" err="1" smtClean="0"/>
              <a:t>OpenFlow</a:t>
            </a:r>
            <a:r>
              <a:rPr lang="en-US" dirty="0" smtClean="0"/>
              <a:t> &amp; legacy environ.</a:t>
            </a:r>
          </a:p>
          <a:p>
            <a:r>
              <a:rPr lang="en-US" dirty="0" smtClean="0"/>
              <a:t>Saw big benefit in Management &amp; operations</a:t>
            </a:r>
          </a:p>
          <a:p>
            <a:endParaRPr lang="en-US" dirty="0" smtClean="0"/>
          </a:p>
          <a:p>
            <a:r>
              <a:rPr lang="en-US" dirty="0" smtClean="0">
                <a:hlinkClick r:id="rId2"/>
              </a:rPr>
              <a:t>Read more HP Networking case studies</a:t>
            </a:r>
            <a:endParaRPr lang="en-US" dirty="0"/>
          </a:p>
        </p:txBody>
      </p:sp>
    </p:spTree>
    <p:extLst>
      <p:ext uri="{BB962C8B-B14F-4D97-AF65-F5344CB8AC3E}">
        <p14:creationId xmlns:p14="http://schemas.microsoft.com/office/powerpoint/2010/main" val="71435910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274638" y="1955164"/>
            <a:ext cx="6857989" cy="3447098"/>
          </a:xfrm>
          <a:prstGeom prst="rect">
            <a:avLst/>
          </a:prstGeom>
        </p:spPr>
        <p:txBody>
          <a:bodyPr/>
          <a:lstStyle/>
          <a:p>
            <a:pPr marL="0" indent="0">
              <a:buNone/>
            </a:pPr>
            <a:r>
              <a:rPr lang="en-US" dirty="0" smtClean="0"/>
              <a:t>A Brief Primer on SDN</a:t>
            </a:r>
          </a:p>
          <a:p>
            <a:pPr marL="0" indent="0">
              <a:buNone/>
            </a:pPr>
            <a:r>
              <a:rPr lang="en-US" dirty="0" smtClean="0"/>
              <a:t>Lync and Packet Networks</a:t>
            </a:r>
          </a:p>
          <a:p>
            <a:pPr marL="0" indent="0">
              <a:buNone/>
            </a:pPr>
            <a:r>
              <a:rPr lang="en-US" dirty="0" smtClean="0"/>
              <a:t>The Lync SDN API</a:t>
            </a:r>
          </a:p>
          <a:p>
            <a:pPr marL="0" indent="0">
              <a:buNone/>
            </a:pPr>
            <a:r>
              <a:rPr lang="en-US" dirty="0" smtClean="0"/>
              <a:t>Scenarios</a:t>
            </a:r>
          </a:p>
          <a:p>
            <a:pPr marL="0" indent="0">
              <a:buNone/>
            </a:pPr>
            <a:r>
              <a:rPr lang="en-US" dirty="0" smtClean="0"/>
              <a:t>Case Studies</a:t>
            </a:r>
          </a:p>
        </p:txBody>
      </p:sp>
    </p:spTree>
    <p:extLst>
      <p:ext uri="{BB962C8B-B14F-4D97-AF65-F5344CB8AC3E}">
        <p14:creationId xmlns:p14="http://schemas.microsoft.com/office/powerpoint/2010/main" val="115633352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213187"/>
          </a:xfrm>
        </p:spPr>
        <p:txBody>
          <a:bodyPr/>
          <a:lstStyle/>
          <a:p>
            <a:pPr lvl="0">
              <a:spcBef>
                <a:spcPts val="2400"/>
              </a:spcBef>
            </a:pPr>
            <a:endParaRPr lang="en-US" sz="3800" dirty="0" smtClean="0">
              <a:gradFill>
                <a:gsLst>
                  <a:gs pos="1250">
                    <a:schemeClr val="tx1"/>
                  </a:gs>
                  <a:gs pos="100000">
                    <a:schemeClr val="tx1"/>
                  </a:gs>
                </a:gsLst>
                <a:lin ang="5400000" scaled="0"/>
              </a:gradFill>
            </a:endParaRPr>
          </a:p>
          <a:p>
            <a:pPr lvl="0">
              <a:spcBef>
                <a:spcPts val="2400"/>
              </a:spcBef>
            </a:pPr>
            <a:r>
              <a:rPr lang="en-US" sz="3800" dirty="0" smtClean="0">
                <a:gradFill>
                  <a:gsLst>
                    <a:gs pos="1250">
                      <a:schemeClr val="tx1"/>
                    </a:gs>
                    <a:gs pos="100000">
                      <a:schemeClr val="tx1"/>
                    </a:gs>
                  </a:gsLst>
                  <a:lin ang="5400000" scaled="0"/>
                </a:gradFill>
              </a:rPr>
              <a:t>NEXT: HA &amp; DR – OFC-B324 – 8.0/F7</a:t>
            </a:r>
          </a:p>
          <a:p>
            <a:pPr lvl="0">
              <a:spcBef>
                <a:spcPts val="2400"/>
              </a:spcBef>
            </a:pPr>
            <a:r>
              <a:rPr lang="en-US" sz="3800" dirty="0" smtClean="0">
                <a:gradFill>
                  <a:gsLst>
                    <a:gs pos="1250">
                      <a:schemeClr val="tx1"/>
                    </a:gs>
                    <a:gs pos="100000">
                      <a:schemeClr val="tx1"/>
                    </a:gs>
                  </a:gsLst>
                  <a:lin ang="5400000" scaled="0"/>
                </a:gradFill>
              </a:rPr>
              <a:t>THU 1700: Mobile EV – OFC-B344 – 8.0/F7</a:t>
            </a:r>
          </a:p>
          <a:p>
            <a:pPr lvl="0">
              <a:spcBef>
                <a:spcPts val="2400"/>
              </a:spcBef>
            </a:pPr>
            <a:r>
              <a:rPr lang="en-US" sz="3800" dirty="0" smtClean="0">
                <a:gradFill>
                  <a:gsLst>
                    <a:gs pos="1250">
                      <a:schemeClr val="tx1"/>
                    </a:gs>
                    <a:gs pos="100000">
                      <a:schemeClr val="tx1"/>
                    </a:gs>
                  </a:gsLst>
                  <a:lin ang="5400000" scaled="0"/>
                </a:gradFill>
              </a:rPr>
              <a:t>FRI 1015: Networking – OFC-B410 – 8.0/F7</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Curated list of highly relevant sessions</a:t>
            </a:r>
            <a:endParaRPr lang="en-US" dirty="0"/>
          </a:p>
        </p:txBody>
      </p:sp>
      <p:sp>
        <p:nvSpPr>
          <p:cNvPr id="13" name="Text Placeholder 7"/>
          <p:cNvSpPr txBox="1">
            <a:spLocks/>
          </p:cNvSpPr>
          <p:nvPr/>
        </p:nvSpPr>
        <p:spPr>
          <a:xfrm>
            <a:off x="274639" y="4366938"/>
            <a:ext cx="12070012" cy="154503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endParaRPr lang="en-US" sz="3800" dirty="0" smtClean="0">
              <a:gradFill>
                <a:gsLst>
                  <a:gs pos="1250">
                    <a:schemeClr val="tx1"/>
                  </a:gs>
                  <a:gs pos="100000">
                    <a:schemeClr val="tx1"/>
                  </a:gs>
                </a:gsLst>
                <a:lin ang="5400000" scaled="0"/>
              </a:gradFill>
            </a:endParaRPr>
          </a:p>
          <a:p>
            <a:pPr>
              <a:spcBef>
                <a:spcPts val="2400"/>
              </a:spcBef>
            </a:pPr>
            <a:r>
              <a:rPr lang="en-US" sz="3800" dirty="0" smtClean="0">
                <a:gradFill>
                  <a:gsLst>
                    <a:gs pos="1250">
                      <a:schemeClr val="tx1"/>
                    </a:gs>
                    <a:gs pos="100000">
                      <a:schemeClr val="tx1"/>
                    </a:gs>
                  </a:gsLst>
                  <a:lin ang="5400000" scaled="0"/>
                </a:gradFill>
              </a:rPr>
              <a:t>Find </a:t>
            </a:r>
            <a:r>
              <a:rPr lang="en-US" sz="3800" dirty="0">
                <a:gradFill>
                  <a:gsLst>
                    <a:gs pos="1250">
                      <a:schemeClr val="tx1"/>
                    </a:gs>
                    <a:gs pos="100000">
                      <a:schemeClr val="tx1"/>
                    </a:gs>
                  </a:gsLst>
                  <a:lin ang="5400000" scaled="0"/>
                </a:gradFill>
              </a:rPr>
              <a:t>Me </a:t>
            </a:r>
            <a:r>
              <a:rPr lang="en-US" sz="3800" dirty="0" smtClean="0">
                <a:gradFill>
                  <a:gsLst>
                    <a:gs pos="1250">
                      <a:schemeClr val="tx1"/>
                    </a:gs>
                    <a:gs pos="100000">
                      <a:schemeClr val="tx1"/>
                    </a:gs>
                  </a:gsLst>
                  <a:lin ang="5400000" scaled="0"/>
                </a:gradFill>
              </a:rPr>
              <a:t>Later in the Lync / Office booth</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386323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01205"/>
          </a:xfrm>
        </p:spPr>
        <p:txBody>
          <a:bodyPr/>
          <a:lstStyle/>
          <a:p>
            <a:pPr marL="0" lvl="0" indent="0">
              <a:lnSpc>
                <a:spcPct val="100000"/>
              </a:lnSpc>
              <a:spcBef>
                <a:spcPts val="0"/>
              </a:spcBef>
              <a:buSzTx/>
              <a:buNone/>
            </a:pPr>
            <a:endParaRPr lang="en-US" sz="2000" dirty="0" smtClean="0">
              <a:solidFill>
                <a:srgbClr val="505050"/>
              </a:solidFill>
              <a:latin typeface="Segoe UI"/>
              <a:hlinkClick r:id="rId2"/>
            </a:endParaRPr>
          </a:p>
          <a:p>
            <a:pPr marL="0" indent="0">
              <a:lnSpc>
                <a:spcPct val="100000"/>
              </a:lnSpc>
              <a:spcBef>
                <a:spcPts val="0"/>
              </a:spcBef>
              <a:buSzTx/>
              <a:buNone/>
            </a:pPr>
            <a:r>
              <a:rPr lang="en-US" sz="2000" dirty="0">
                <a:hlinkClick r:id="rId3"/>
              </a:rPr>
              <a:t>Open Networking Foundation White Paper</a:t>
            </a:r>
            <a:endParaRPr lang="en-US" sz="2000" dirty="0"/>
          </a:p>
          <a:p>
            <a:pPr marL="0" lvl="0" indent="0">
              <a:lnSpc>
                <a:spcPct val="100000"/>
              </a:lnSpc>
              <a:spcBef>
                <a:spcPts val="0"/>
              </a:spcBef>
              <a:buSzTx/>
              <a:buNone/>
            </a:pPr>
            <a:r>
              <a:rPr lang="en-US" sz="2000" dirty="0" smtClean="0">
                <a:solidFill>
                  <a:srgbClr val="505050"/>
                </a:solidFill>
                <a:hlinkClick r:id="rId2"/>
              </a:rPr>
              <a:t>http</a:t>
            </a:r>
            <a:r>
              <a:rPr lang="en-US" sz="2000" dirty="0">
                <a:solidFill>
                  <a:srgbClr val="505050"/>
                </a:solidFill>
                <a:hlinkClick r:id="rId2"/>
              </a:rPr>
              <a:t>://www.sdncentral.com/sdn-market-sizing-2013-april/</a:t>
            </a:r>
            <a:endParaRPr lang="en-US" sz="2000" dirty="0">
              <a:solidFill>
                <a:srgbClr val="505050"/>
              </a:solidFill>
            </a:endParaRPr>
          </a:p>
          <a:p>
            <a:pPr marL="0" lvl="0" indent="0">
              <a:lnSpc>
                <a:spcPct val="100000"/>
              </a:lnSpc>
              <a:spcBef>
                <a:spcPts val="0"/>
              </a:spcBef>
              <a:buSzTx/>
              <a:buNone/>
            </a:pPr>
            <a:r>
              <a:rPr lang="en-US" sz="2000" dirty="0">
                <a:solidFill>
                  <a:srgbClr val="505050"/>
                </a:solidFill>
                <a:hlinkClick r:id="rId4"/>
              </a:rPr>
              <a:t>Global Software-defined Networking Market 2014-2018 </a:t>
            </a:r>
            <a:endParaRPr lang="en-US" sz="2000" dirty="0">
              <a:solidFill>
                <a:srgbClr val="505050"/>
              </a:solidFill>
            </a:endParaRPr>
          </a:p>
          <a:p>
            <a:pPr marL="0" lvl="0" indent="0">
              <a:lnSpc>
                <a:spcPct val="100000"/>
              </a:lnSpc>
              <a:spcBef>
                <a:spcPts val="0"/>
              </a:spcBef>
              <a:buSzTx/>
              <a:buNone/>
            </a:pPr>
            <a:r>
              <a:rPr lang="en-US" sz="2000" dirty="0" smtClean="0">
                <a:solidFill>
                  <a:srgbClr val="505050"/>
                </a:solidFill>
                <a:hlinkClick r:id="rId5"/>
              </a:rPr>
              <a:t>Gartner: The </a:t>
            </a:r>
            <a:r>
              <a:rPr lang="en-US" sz="2000" dirty="0">
                <a:solidFill>
                  <a:srgbClr val="505050"/>
                </a:solidFill>
                <a:hlinkClick r:id="rId5"/>
              </a:rPr>
              <a:t>Impact of Software-Defined Data Centers on Information Security</a:t>
            </a:r>
            <a:endParaRPr lang="en-US" sz="2000" dirty="0">
              <a:solidFill>
                <a:srgbClr val="505050"/>
              </a:solidFill>
            </a:endParaRPr>
          </a:p>
          <a:p>
            <a:pPr marL="0" lvl="0" indent="0">
              <a:lnSpc>
                <a:spcPct val="100000"/>
              </a:lnSpc>
              <a:spcBef>
                <a:spcPts val="0"/>
              </a:spcBef>
              <a:buSzTx/>
              <a:buNone/>
            </a:pPr>
            <a:r>
              <a:rPr lang="en-US" sz="2000" dirty="0" smtClean="0">
                <a:solidFill>
                  <a:srgbClr val="505050"/>
                </a:solidFill>
                <a:hlinkClick r:id="rId6"/>
              </a:rPr>
              <a:t>Gartner: Four </a:t>
            </a:r>
            <a:r>
              <a:rPr lang="en-US" sz="2000" dirty="0">
                <a:solidFill>
                  <a:srgbClr val="505050"/>
                </a:solidFill>
                <a:hlinkClick r:id="rId6"/>
              </a:rPr>
              <a:t>Key Questions to Ask Your Data Center Networking Vendor </a:t>
            </a:r>
            <a:endParaRPr lang="en-US" sz="2000" dirty="0">
              <a:solidFill>
                <a:srgbClr val="505050"/>
              </a:solidFill>
            </a:endParaRPr>
          </a:p>
          <a:p>
            <a:pPr marL="0" indent="0">
              <a:buNone/>
            </a:pPr>
            <a:r>
              <a:rPr lang="en-US" sz="2000" dirty="0" smtClean="0">
                <a:hlinkClick r:id="rId7"/>
              </a:rPr>
              <a:t>Gartner </a:t>
            </a:r>
            <a:r>
              <a:rPr lang="en-US" sz="2000" dirty="0">
                <a:hlinkClick r:id="rId7"/>
              </a:rPr>
              <a:t>Hype Cycle for Networking and Communications, 2014</a:t>
            </a:r>
            <a:endParaRPr lang="en-US" sz="2000" dirty="0"/>
          </a:p>
          <a:p>
            <a:pPr marL="0" indent="0">
              <a:buNone/>
            </a:pPr>
            <a:r>
              <a:rPr lang="en-US" sz="2000" dirty="0">
                <a:hlinkClick r:id="rId8"/>
              </a:rPr>
              <a:t>Announcement of Lync SDN Interface version </a:t>
            </a:r>
            <a:r>
              <a:rPr lang="en-US" sz="2000" dirty="0" smtClean="0">
                <a:hlinkClick r:id="rId8"/>
              </a:rPr>
              <a:t>2.1</a:t>
            </a:r>
            <a:endParaRPr lang="en-US" sz="2000" dirty="0" smtClean="0">
              <a:hlinkClick r:id="rId9"/>
            </a:endParaRPr>
          </a:p>
          <a:p>
            <a:pPr marL="0" indent="0">
              <a:buNone/>
            </a:pPr>
            <a:r>
              <a:rPr lang="en-US" sz="2000" dirty="0" smtClean="0">
                <a:hlinkClick r:id="rId9"/>
              </a:rPr>
              <a:t>Download Lync </a:t>
            </a:r>
            <a:r>
              <a:rPr lang="en-US" sz="2000" dirty="0">
                <a:hlinkClick r:id="rId9"/>
              </a:rPr>
              <a:t>SDN </a:t>
            </a:r>
            <a:r>
              <a:rPr lang="en-US" sz="2000" dirty="0" smtClean="0">
                <a:hlinkClick r:id="rId9"/>
              </a:rPr>
              <a:t>Interface</a:t>
            </a:r>
            <a:endParaRPr lang="en-US" sz="2000" dirty="0" smtClean="0"/>
          </a:p>
          <a:p>
            <a:pPr marL="0" indent="0">
              <a:buNone/>
            </a:pPr>
            <a:r>
              <a:rPr lang="en-US" sz="2000" dirty="0" smtClean="0"/>
              <a:t>Aruba Networks &amp; AFA: </a:t>
            </a:r>
            <a:r>
              <a:rPr lang="en-US" sz="2000" dirty="0">
                <a:hlinkClick r:id="rId10"/>
              </a:rPr>
              <a:t>Read the case study</a:t>
            </a:r>
            <a:r>
              <a:rPr lang="en-US" sz="2000" dirty="0"/>
              <a:t> &amp; </a:t>
            </a:r>
            <a:r>
              <a:rPr lang="en-US" sz="2000" dirty="0">
                <a:hlinkClick r:id="rId11"/>
              </a:rPr>
              <a:t>watch the video here</a:t>
            </a:r>
            <a:endParaRPr lang="en-US" sz="2000" dirty="0"/>
          </a:p>
          <a:p>
            <a:pPr marL="0" indent="0">
              <a:buNone/>
            </a:pPr>
            <a:r>
              <a:rPr lang="en-US" sz="2000" dirty="0" smtClean="0"/>
              <a:t>Nectar Systems: </a:t>
            </a:r>
            <a:r>
              <a:rPr lang="en-US" sz="2000" dirty="0">
                <a:hlinkClick r:id="rId12"/>
              </a:rPr>
              <a:t>Read Gartner opinion &amp; three case studies here</a:t>
            </a:r>
            <a:endParaRPr lang="en-US" sz="2000" dirty="0"/>
          </a:p>
          <a:p>
            <a:pPr marL="0" indent="0">
              <a:buNone/>
            </a:pPr>
            <a:r>
              <a:rPr lang="en-US" sz="2000" dirty="0" smtClean="0"/>
              <a:t>Extreme Networks &amp; City of Bellevue: </a:t>
            </a:r>
            <a:r>
              <a:rPr lang="en-US" sz="2000" dirty="0">
                <a:hlinkClick r:id="rId13"/>
              </a:rPr>
              <a:t>Read the case study here</a:t>
            </a:r>
            <a:endParaRPr lang="en-US" sz="2000" dirty="0"/>
          </a:p>
          <a:p>
            <a:pPr marL="0" indent="0">
              <a:buNone/>
            </a:pPr>
            <a:r>
              <a:rPr lang="en-US" sz="2000" dirty="0" smtClean="0"/>
              <a:t>HP Networking &amp; Istanbul </a:t>
            </a:r>
            <a:r>
              <a:rPr lang="en-US" sz="2000" dirty="0" err="1" smtClean="0"/>
              <a:t>Kultur</a:t>
            </a:r>
            <a:r>
              <a:rPr lang="en-US" sz="2000" dirty="0" smtClean="0"/>
              <a:t> University: </a:t>
            </a:r>
            <a:r>
              <a:rPr lang="en-US" sz="2000" dirty="0">
                <a:hlinkClick r:id="rId14"/>
              </a:rPr>
              <a:t>Read more HP Networking case </a:t>
            </a:r>
            <a:r>
              <a:rPr lang="en-US" sz="2000" dirty="0" smtClean="0">
                <a:hlinkClick r:id="rId14"/>
              </a:rPr>
              <a:t>studies</a:t>
            </a:r>
            <a:endParaRPr lang="en-US" sz="2000"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66078514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7021236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1684519"/>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75862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4294967295"/>
          </p:nvPr>
        </p:nvSpPr>
        <p:spPr>
          <a:xfrm>
            <a:off x="274638" y="1955164"/>
            <a:ext cx="6857989" cy="3447098"/>
          </a:xfrm>
          <a:prstGeom prst="rect">
            <a:avLst/>
          </a:prstGeom>
        </p:spPr>
        <p:txBody>
          <a:bodyPr/>
          <a:lstStyle/>
          <a:p>
            <a:pPr marL="0" indent="0">
              <a:buNone/>
            </a:pPr>
            <a:r>
              <a:rPr lang="en-US" dirty="0" smtClean="0"/>
              <a:t>A Brief Primer on SDN</a:t>
            </a:r>
          </a:p>
          <a:p>
            <a:pPr marL="0" indent="0">
              <a:buNone/>
            </a:pPr>
            <a:r>
              <a:rPr lang="en-US" dirty="0" smtClean="0"/>
              <a:t>Lync and Packet Networks</a:t>
            </a:r>
          </a:p>
          <a:p>
            <a:pPr marL="0" indent="0">
              <a:buNone/>
            </a:pPr>
            <a:r>
              <a:rPr lang="en-US" dirty="0" smtClean="0"/>
              <a:t>The Lync SDN API</a:t>
            </a:r>
          </a:p>
          <a:p>
            <a:pPr marL="0" indent="0">
              <a:buNone/>
            </a:pPr>
            <a:r>
              <a:rPr lang="en-US" dirty="0" smtClean="0"/>
              <a:t>Scenarios</a:t>
            </a:r>
          </a:p>
          <a:p>
            <a:pPr marL="0" indent="0">
              <a:buNone/>
            </a:pPr>
            <a:r>
              <a:rPr lang="en-US" dirty="0" smtClean="0"/>
              <a:t>Case Studies</a:t>
            </a:r>
          </a:p>
        </p:txBody>
      </p:sp>
    </p:spTree>
    <p:extLst>
      <p:ext uri="{BB962C8B-B14F-4D97-AF65-F5344CB8AC3E}">
        <p14:creationId xmlns:p14="http://schemas.microsoft.com/office/powerpoint/2010/main" val="52615103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67226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631" y="1185975"/>
            <a:ext cx="12133579" cy="5804284"/>
          </a:xfrm>
          <a:prstGeom prst="rect">
            <a:avLst/>
          </a:prstGeom>
        </p:spPr>
      </p:pic>
      <p:sp>
        <p:nvSpPr>
          <p:cNvPr id="5" name="Title 4"/>
          <p:cNvSpPr>
            <a:spLocks noGrp="1"/>
          </p:cNvSpPr>
          <p:nvPr>
            <p:ph type="title"/>
          </p:nvPr>
        </p:nvSpPr>
        <p:spPr/>
        <p:txBody>
          <a:bodyPr/>
          <a:lstStyle/>
          <a:p>
            <a:r>
              <a:rPr lang="en-US" dirty="0" smtClean="0"/>
              <a:t>Aruba with SDN API</a:t>
            </a:r>
            <a:endParaRPr lang="en-US" dirty="0"/>
          </a:p>
        </p:txBody>
      </p:sp>
    </p:spTree>
    <p:extLst>
      <p:ext uri="{BB962C8B-B14F-4D97-AF65-F5344CB8AC3E}">
        <p14:creationId xmlns:p14="http://schemas.microsoft.com/office/powerpoint/2010/main" val="170835358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Aruba with SDN API</a:t>
            </a:r>
            <a:endParaRPr lang="en-US" dirty="0"/>
          </a:p>
        </p:txBody>
      </p:sp>
      <p:pic>
        <p:nvPicPr>
          <p:cNvPr id="6" name="Picture 5"/>
          <p:cNvPicPr>
            <a:picLocks noChangeAspect="1"/>
          </p:cNvPicPr>
          <p:nvPr/>
        </p:nvPicPr>
        <p:blipFill>
          <a:blip r:embed="rId2"/>
          <a:stretch>
            <a:fillRect/>
          </a:stretch>
        </p:blipFill>
        <p:spPr>
          <a:xfrm>
            <a:off x="2027237" y="1178287"/>
            <a:ext cx="7848600" cy="5737196"/>
          </a:xfrm>
          <a:prstGeom prst="rect">
            <a:avLst/>
          </a:prstGeom>
        </p:spPr>
      </p:pic>
    </p:spTree>
    <p:extLst>
      <p:ext uri="{BB962C8B-B14F-4D97-AF65-F5344CB8AC3E}">
        <p14:creationId xmlns:p14="http://schemas.microsoft.com/office/powerpoint/2010/main" val="23733569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Brief Primer on SDN</a:t>
            </a:r>
            <a:endParaRPr lang="en-US" dirty="0"/>
          </a:p>
        </p:txBody>
      </p:sp>
    </p:spTree>
    <p:extLst>
      <p:ext uri="{BB962C8B-B14F-4D97-AF65-F5344CB8AC3E}">
        <p14:creationId xmlns:p14="http://schemas.microsoft.com/office/powerpoint/2010/main" val="35237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4019"/>
            <a:ext cx="11889564" cy="917575"/>
          </a:xfrm>
        </p:spPr>
        <p:txBody>
          <a:bodyPr/>
          <a:lstStyle/>
          <a:p>
            <a:r>
              <a:rPr lang="en-US" dirty="0"/>
              <a:t>In the Microsoft Cloud</a:t>
            </a:r>
          </a:p>
        </p:txBody>
      </p:sp>
      <p:sp>
        <p:nvSpPr>
          <p:cNvPr id="46" name="Title 3"/>
          <p:cNvSpPr txBox="1">
            <a:spLocks/>
          </p:cNvSpPr>
          <p:nvPr/>
        </p:nvSpPr>
        <p:spPr>
          <a:xfrm>
            <a:off x="348473" y="220662"/>
            <a:ext cx="11889564" cy="7957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5399" dirty="0">
              <a:gradFill>
                <a:gsLst>
                  <a:gs pos="1250">
                    <a:srgbClr val="505050"/>
                  </a:gs>
                  <a:gs pos="100000">
                    <a:srgbClr val="505050"/>
                  </a:gs>
                </a:gsLst>
                <a:lin ang="5400000" scaled="0"/>
              </a:gradFill>
            </a:endParaRPr>
          </a:p>
        </p:txBody>
      </p:sp>
      <p:sp>
        <p:nvSpPr>
          <p:cNvPr id="94" name="Rectangle 93"/>
          <p:cNvSpPr/>
          <p:nvPr/>
        </p:nvSpPr>
        <p:spPr bwMode="auto">
          <a:xfrm>
            <a:off x="367493" y="1212849"/>
            <a:ext cx="11702839" cy="5667655"/>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Rectangle 94"/>
          <p:cNvSpPr/>
          <p:nvPr/>
        </p:nvSpPr>
        <p:spPr bwMode="auto">
          <a:xfrm>
            <a:off x="457517" y="1287460"/>
            <a:ext cx="11521440" cy="3261389"/>
          </a:xfrm>
          <a:prstGeom prst="rect">
            <a:avLst/>
          </a:prstGeom>
          <a:solidFill>
            <a:srgbClr val="FFFFFF">
              <a:lumMod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95"/>
          <p:cNvSpPr/>
          <p:nvPr/>
        </p:nvSpPr>
        <p:spPr bwMode="auto">
          <a:xfrm>
            <a:off x="457517" y="4548839"/>
            <a:ext cx="11521440" cy="1005840"/>
          </a:xfrm>
          <a:prstGeom prst="rect">
            <a:avLst/>
          </a:pr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Software-defined Datacenter</a:t>
            </a:r>
          </a:p>
        </p:txBody>
      </p:sp>
      <p:sp>
        <p:nvSpPr>
          <p:cNvPr id="97" name="Rectangle 96"/>
          <p:cNvSpPr/>
          <p:nvPr/>
        </p:nvSpPr>
        <p:spPr bwMode="auto">
          <a:xfrm>
            <a:off x="731897" y="3522012"/>
            <a:ext cx="3474720" cy="914400"/>
          </a:xfrm>
          <a:prstGeom prst="rect">
            <a:avLst/>
          </a:prstGeom>
          <a:solidFill>
            <a:srgbClr val="7FBA00">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Tenant</a:t>
            </a:r>
          </a:p>
        </p:txBody>
      </p:sp>
      <p:sp>
        <p:nvSpPr>
          <p:cNvPr id="98" name="Rectangle 97"/>
          <p:cNvSpPr/>
          <p:nvPr/>
        </p:nvSpPr>
        <p:spPr bwMode="auto">
          <a:xfrm>
            <a:off x="251497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99" name="Rectangle 98"/>
          <p:cNvSpPr/>
          <p:nvPr/>
        </p:nvSpPr>
        <p:spPr bwMode="auto">
          <a:xfrm>
            <a:off x="251497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0" name="Rectangle 99"/>
          <p:cNvSpPr/>
          <p:nvPr/>
        </p:nvSpPr>
        <p:spPr bwMode="auto">
          <a:xfrm>
            <a:off x="338333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1" name="Rectangle 100"/>
          <p:cNvSpPr/>
          <p:nvPr/>
        </p:nvSpPr>
        <p:spPr bwMode="auto">
          <a:xfrm>
            <a:off x="251497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2" name="Rectangle 101"/>
          <p:cNvSpPr/>
          <p:nvPr/>
        </p:nvSpPr>
        <p:spPr bwMode="auto">
          <a:xfrm>
            <a:off x="338333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3" name="Rectangle 102"/>
          <p:cNvSpPr/>
          <p:nvPr/>
        </p:nvSpPr>
        <p:spPr bwMode="auto">
          <a:xfrm>
            <a:off x="73189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104" name="Rectangle 103"/>
          <p:cNvSpPr/>
          <p:nvPr/>
        </p:nvSpPr>
        <p:spPr bwMode="auto">
          <a:xfrm>
            <a:off x="73189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5" name="Rectangle 104"/>
          <p:cNvSpPr/>
          <p:nvPr/>
        </p:nvSpPr>
        <p:spPr bwMode="auto">
          <a:xfrm>
            <a:off x="160025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6" name="Rectangle 105"/>
          <p:cNvSpPr/>
          <p:nvPr/>
        </p:nvSpPr>
        <p:spPr bwMode="auto">
          <a:xfrm>
            <a:off x="73189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07" name="Rectangle 106"/>
          <p:cNvSpPr/>
          <p:nvPr/>
        </p:nvSpPr>
        <p:spPr bwMode="auto">
          <a:xfrm>
            <a:off x="160025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grpSp>
        <p:nvGrpSpPr>
          <p:cNvPr id="108" name="Group 107"/>
          <p:cNvGrpSpPr/>
          <p:nvPr/>
        </p:nvGrpSpPr>
        <p:grpSpPr>
          <a:xfrm>
            <a:off x="457580" y="5691786"/>
            <a:ext cx="3749040" cy="1097280"/>
            <a:chOff x="274638" y="4960286"/>
            <a:chExt cx="3749040" cy="1097280"/>
          </a:xfrm>
        </p:grpSpPr>
        <p:sp>
          <p:nvSpPr>
            <p:cNvPr id="109" name="Rectangle 108"/>
            <p:cNvSpPr/>
            <p:nvPr/>
          </p:nvSpPr>
          <p:spPr bwMode="auto">
            <a:xfrm>
              <a:off x="274638" y="4960286"/>
              <a:ext cx="3749040" cy="1097280"/>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Storage</a:t>
              </a:r>
            </a:p>
          </p:txBody>
        </p:sp>
        <p:sp>
          <p:nvSpPr>
            <p:cNvPr id="110" name="Freeform 79"/>
            <p:cNvSpPr>
              <a:spLocks noChangeAspect="1" noEditPoints="1"/>
            </p:cNvSpPr>
            <p:nvPr/>
          </p:nvSpPr>
          <p:spPr bwMode="black">
            <a:xfrm>
              <a:off x="3299708" y="5143166"/>
              <a:ext cx="541115" cy="73152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505050"/>
                </a:solidFill>
                <a:effectLst/>
                <a:uLnTx/>
                <a:uFillTx/>
              </a:endParaRPr>
            </a:p>
          </p:txBody>
        </p:sp>
      </p:grpSp>
      <p:grpSp>
        <p:nvGrpSpPr>
          <p:cNvPr id="111" name="Group 110"/>
          <p:cNvGrpSpPr/>
          <p:nvPr/>
        </p:nvGrpSpPr>
        <p:grpSpPr>
          <a:xfrm>
            <a:off x="4343717" y="5691786"/>
            <a:ext cx="3749040" cy="1097280"/>
            <a:chOff x="4297998" y="4960286"/>
            <a:chExt cx="3749040" cy="1097280"/>
          </a:xfrm>
        </p:grpSpPr>
        <p:sp>
          <p:nvSpPr>
            <p:cNvPr id="112" name="Rectangle 111"/>
            <p:cNvSpPr/>
            <p:nvPr/>
          </p:nvSpPr>
          <p:spPr bwMode="auto">
            <a:xfrm>
              <a:off x="4297998" y="4960286"/>
              <a:ext cx="3749040" cy="1097280"/>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Network</a:t>
              </a:r>
            </a:p>
          </p:txBody>
        </p:sp>
        <p:sp>
          <p:nvSpPr>
            <p:cNvPr id="113" name="Freeform 82"/>
            <p:cNvSpPr>
              <a:spLocks noChangeAspect="1" noEditPoints="1"/>
            </p:cNvSpPr>
            <p:nvPr/>
          </p:nvSpPr>
          <p:spPr bwMode="black">
            <a:xfrm>
              <a:off x="7132427" y="5143166"/>
              <a:ext cx="731712" cy="73152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grpSp>
        <p:nvGrpSpPr>
          <p:cNvPr id="114" name="Group 113"/>
          <p:cNvGrpSpPr/>
          <p:nvPr/>
        </p:nvGrpSpPr>
        <p:grpSpPr>
          <a:xfrm>
            <a:off x="8229854" y="5691786"/>
            <a:ext cx="3749040" cy="1097280"/>
            <a:chOff x="8259911" y="4960286"/>
            <a:chExt cx="3749040" cy="1097280"/>
          </a:xfrm>
        </p:grpSpPr>
        <p:sp>
          <p:nvSpPr>
            <p:cNvPr id="115" name="Rectangle 114"/>
            <p:cNvSpPr/>
            <p:nvPr/>
          </p:nvSpPr>
          <p:spPr bwMode="auto">
            <a:xfrm>
              <a:off x="8259911" y="4960286"/>
              <a:ext cx="3749040" cy="1097280"/>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Compute</a:t>
              </a:r>
            </a:p>
          </p:txBody>
        </p:sp>
        <p:sp>
          <p:nvSpPr>
            <p:cNvPr id="116" name="Freeform 33"/>
            <p:cNvSpPr>
              <a:spLocks noChangeAspect="1" noEditPoints="1"/>
            </p:cNvSpPr>
            <p:nvPr/>
          </p:nvSpPr>
          <p:spPr bwMode="black">
            <a:xfrm>
              <a:off x="10884714" y="5234606"/>
              <a:ext cx="911302" cy="548640"/>
            </a:xfrm>
            <a:custGeom>
              <a:avLst/>
              <a:gdLst>
                <a:gd name="T0" fmla="*/ 517 w 521"/>
                <a:gd name="T1" fmla="*/ 52 h 313"/>
                <a:gd name="T2" fmla="*/ 394 w 521"/>
                <a:gd name="T3" fmla="*/ 52 h 313"/>
                <a:gd name="T4" fmla="*/ 391 w 521"/>
                <a:gd name="T5" fmla="*/ 55 h 313"/>
                <a:gd name="T6" fmla="*/ 391 w 521"/>
                <a:gd name="T7" fmla="*/ 106 h 313"/>
                <a:gd name="T8" fmla="*/ 391 w 521"/>
                <a:gd name="T9" fmla="*/ 110 h 313"/>
                <a:gd name="T10" fmla="*/ 391 w 521"/>
                <a:gd name="T11" fmla="*/ 310 h 313"/>
                <a:gd name="T12" fmla="*/ 394 w 521"/>
                <a:gd name="T13" fmla="*/ 313 h 313"/>
                <a:gd name="T14" fmla="*/ 517 w 521"/>
                <a:gd name="T15" fmla="*/ 313 h 313"/>
                <a:gd name="T16" fmla="*/ 521 w 521"/>
                <a:gd name="T17" fmla="*/ 310 h 313"/>
                <a:gd name="T18" fmla="*/ 521 w 521"/>
                <a:gd name="T19" fmla="*/ 110 h 313"/>
                <a:gd name="T20" fmla="*/ 521 w 521"/>
                <a:gd name="T21" fmla="*/ 106 h 313"/>
                <a:gd name="T22" fmla="*/ 521 w 521"/>
                <a:gd name="T23" fmla="*/ 55 h 313"/>
                <a:gd name="T24" fmla="*/ 517 w 521"/>
                <a:gd name="T25" fmla="*/ 52 h 313"/>
                <a:gd name="T26" fmla="*/ 407 w 521"/>
                <a:gd name="T27" fmla="*/ 92 h 313"/>
                <a:gd name="T28" fmla="*/ 407 w 521"/>
                <a:gd name="T29" fmla="*/ 80 h 313"/>
                <a:gd name="T30" fmla="*/ 410 w 521"/>
                <a:gd name="T31" fmla="*/ 76 h 313"/>
                <a:gd name="T32" fmla="*/ 502 w 521"/>
                <a:gd name="T33" fmla="*/ 76 h 313"/>
                <a:gd name="T34" fmla="*/ 505 w 521"/>
                <a:gd name="T35" fmla="*/ 80 h 313"/>
                <a:gd name="T36" fmla="*/ 505 w 521"/>
                <a:gd name="T37" fmla="*/ 92 h 313"/>
                <a:gd name="T38" fmla="*/ 502 w 521"/>
                <a:gd name="T39" fmla="*/ 95 h 313"/>
                <a:gd name="T40" fmla="*/ 410 w 521"/>
                <a:gd name="T41" fmla="*/ 95 h 313"/>
                <a:gd name="T42" fmla="*/ 407 w 521"/>
                <a:gd name="T43" fmla="*/ 92 h 313"/>
                <a:gd name="T44" fmla="*/ 494 w 521"/>
                <a:gd name="T45" fmla="*/ 175 h 313"/>
                <a:gd name="T46" fmla="*/ 486 w 521"/>
                <a:gd name="T47" fmla="*/ 166 h 313"/>
                <a:gd name="T48" fmla="*/ 494 w 521"/>
                <a:gd name="T49" fmla="*/ 158 h 313"/>
                <a:gd name="T50" fmla="*/ 504 w 521"/>
                <a:gd name="T51" fmla="*/ 166 h 313"/>
                <a:gd name="T52" fmla="*/ 494 w 521"/>
                <a:gd name="T53" fmla="*/ 175 h 313"/>
                <a:gd name="T54" fmla="*/ 494 w 521"/>
                <a:gd name="T55" fmla="*/ 146 h 313"/>
                <a:gd name="T56" fmla="*/ 483 w 521"/>
                <a:gd name="T57" fmla="*/ 134 h 313"/>
                <a:gd name="T58" fmla="*/ 494 w 521"/>
                <a:gd name="T59" fmla="*/ 123 h 313"/>
                <a:gd name="T60" fmla="*/ 507 w 521"/>
                <a:gd name="T61" fmla="*/ 134 h 313"/>
                <a:gd name="T62" fmla="*/ 494 w 521"/>
                <a:gd name="T63" fmla="*/ 146 h 313"/>
                <a:gd name="T64" fmla="*/ 358 w 521"/>
                <a:gd name="T65" fmla="*/ 0 h 313"/>
                <a:gd name="T66" fmla="*/ 12 w 521"/>
                <a:gd name="T67" fmla="*/ 0 h 313"/>
                <a:gd name="T68" fmla="*/ 0 w 521"/>
                <a:gd name="T69" fmla="*/ 11 h 313"/>
                <a:gd name="T70" fmla="*/ 0 w 521"/>
                <a:gd name="T71" fmla="*/ 260 h 313"/>
                <a:gd name="T72" fmla="*/ 12 w 521"/>
                <a:gd name="T73" fmla="*/ 271 h 313"/>
                <a:gd name="T74" fmla="*/ 126 w 521"/>
                <a:gd name="T75" fmla="*/ 271 h 313"/>
                <a:gd name="T76" fmla="*/ 126 w 521"/>
                <a:gd name="T77" fmla="*/ 289 h 313"/>
                <a:gd name="T78" fmla="*/ 101 w 521"/>
                <a:gd name="T79" fmla="*/ 313 h 313"/>
                <a:gd name="T80" fmla="*/ 275 w 521"/>
                <a:gd name="T81" fmla="*/ 313 h 313"/>
                <a:gd name="T82" fmla="*/ 251 w 521"/>
                <a:gd name="T83" fmla="*/ 289 h 313"/>
                <a:gd name="T84" fmla="*/ 251 w 521"/>
                <a:gd name="T85" fmla="*/ 271 h 313"/>
                <a:gd name="T86" fmla="*/ 358 w 521"/>
                <a:gd name="T87" fmla="*/ 271 h 313"/>
                <a:gd name="T88" fmla="*/ 369 w 521"/>
                <a:gd name="T89" fmla="*/ 260 h 313"/>
                <a:gd name="T90" fmla="*/ 369 w 521"/>
                <a:gd name="T91" fmla="*/ 11 h 313"/>
                <a:gd name="T92" fmla="*/ 358 w 521"/>
                <a:gd name="T93" fmla="*/ 0 h 313"/>
                <a:gd name="T94" fmla="*/ 348 w 521"/>
                <a:gd name="T95" fmla="*/ 241 h 313"/>
                <a:gd name="T96" fmla="*/ 338 w 521"/>
                <a:gd name="T97" fmla="*/ 251 h 313"/>
                <a:gd name="T98" fmla="*/ 32 w 521"/>
                <a:gd name="T99" fmla="*/ 251 h 313"/>
                <a:gd name="T100" fmla="*/ 22 w 521"/>
                <a:gd name="T101" fmla="*/ 241 h 313"/>
                <a:gd name="T102" fmla="*/ 22 w 521"/>
                <a:gd name="T103" fmla="*/ 30 h 313"/>
                <a:gd name="T104" fmla="*/ 32 w 521"/>
                <a:gd name="T105" fmla="*/ 20 h 313"/>
                <a:gd name="T106" fmla="*/ 338 w 521"/>
                <a:gd name="T107" fmla="*/ 20 h 313"/>
                <a:gd name="T108" fmla="*/ 348 w 521"/>
                <a:gd name="T109" fmla="*/ 30 h 313"/>
                <a:gd name="T110" fmla="*/ 348 w 521"/>
                <a:gd name="T111" fmla="*/ 241 h 313"/>
                <a:gd name="T112" fmla="*/ 348 w 521"/>
                <a:gd name="T113" fmla="*/ 24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1" h="313">
                  <a:moveTo>
                    <a:pt x="517" y="52"/>
                  </a:moveTo>
                  <a:cubicBezTo>
                    <a:pt x="394" y="52"/>
                    <a:pt x="394" y="52"/>
                    <a:pt x="394" y="52"/>
                  </a:cubicBezTo>
                  <a:cubicBezTo>
                    <a:pt x="393" y="52"/>
                    <a:pt x="391" y="53"/>
                    <a:pt x="391" y="55"/>
                  </a:cubicBezTo>
                  <a:cubicBezTo>
                    <a:pt x="391" y="106"/>
                    <a:pt x="391" y="106"/>
                    <a:pt x="391" y="106"/>
                  </a:cubicBezTo>
                  <a:cubicBezTo>
                    <a:pt x="391" y="110"/>
                    <a:pt x="391" y="110"/>
                    <a:pt x="391" y="110"/>
                  </a:cubicBezTo>
                  <a:cubicBezTo>
                    <a:pt x="391" y="310"/>
                    <a:pt x="391" y="310"/>
                    <a:pt x="391" y="310"/>
                  </a:cubicBezTo>
                  <a:cubicBezTo>
                    <a:pt x="391" y="312"/>
                    <a:pt x="393" y="313"/>
                    <a:pt x="394" y="313"/>
                  </a:cubicBezTo>
                  <a:cubicBezTo>
                    <a:pt x="517" y="313"/>
                    <a:pt x="517" y="313"/>
                    <a:pt x="517" y="313"/>
                  </a:cubicBezTo>
                  <a:cubicBezTo>
                    <a:pt x="519" y="313"/>
                    <a:pt x="521" y="312"/>
                    <a:pt x="521" y="310"/>
                  </a:cubicBezTo>
                  <a:cubicBezTo>
                    <a:pt x="521" y="110"/>
                    <a:pt x="521" y="110"/>
                    <a:pt x="521" y="110"/>
                  </a:cubicBezTo>
                  <a:cubicBezTo>
                    <a:pt x="521" y="106"/>
                    <a:pt x="521" y="106"/>
                    <a:pt x="521" y="106"/>
                  </a:cubicBezTo>
                  <a:cubicBezTo>
                    <a:pt x="521" y="55"/>
                    <a:pt x="521" y="55"/>
                    <a:pt x="521" y="55"/>
                  </a:cubicBezTo>
                  <a:cubicBezTo>
                    <a:pt x="521" y="53"/>
                    <a:pt x="519" y="52"/>
                    <a:pt x="517" y="52"/>
                  </a:cubicBezTo>
                  <a:close/>
                  <a:moveTo>
                    <a:pt x="407" y="92"/>
                  </a:moveTo>
                  <a:cubicBezTo>
                    <a:pt x="407" y="80"/>
                    <a:pt x="407" y="80"/>
                    <a:pt x="407" y="80"/>
                  </a:cubicBezTo>
                  <a:cubicBezTo>
                    <a:pt x="407" y="78"/>
                    <a:pt x="408" y="76"/>
                    <a:pt x="410" y="76"/>
                  </a:cubicBezTo>
                  <a:cubicBezTo>
                    <a:pt x="502" y="76"/>
                    <a:pt x="502" y="76"/>
                    <a:pt x="502" y="76"/>
                  </a:cubicBezTo>
                  <a:cubicBezTo>
                    <a:pt x="504" y="76"/>
                    <a:pt x="505" y="78"/>
                    <a:pt x="505" y="80"/>
                  </a:cubicBezTo>
                  <a:cubicBezTo>
                    <a:pt x="505" y="92"/>
                    <a:pt x="505" y="92"/>
                    <a:pt x="505" y="92"/>
                  </a:cubicBezTo>
                  <a:cubicBezTo>
                    <a:pt x="505" y="94"/>
                    <a:pt x="504" y="95"/>
                    <a:pt x="502" y="95"/>
                  </a:cubicBezTo>
                  <a:cubicBezTo>
                    <a:pt x="410" y="95"/>
                    <a:pt x="410" y="95"/>
                    <a:pt x="410" y="95"/>
                  </a:cubicBezTo>
                  <a:cubicBezTo>
                    <a:pt x="408" y="95"/>
                    <a:pt x="407" y="94"/>
                    <a:pt x="407" y="92"/>
                  </a:cubicBezTo>
                  <a:close/>
                  <a:moveTo>
                    <a:pt x="494" y="175"/>
                  </a:moveTo>
                  <a:cubicBezTo>
                    <a:pt x="490" y="175"/>
                    <a:pt x="486" y="171"/>
                    <a:pt x="486" y="166"/>
                  </a:cubicBezTo>
                  <a:cubicBezTo>
                    <a:pt x="486" y="162"/>
                    <a:pt x="490" y="158"/>
                    <a:pt x="494" y="158"/>
                  </a:cubicBezTo>
                  <a:cubicBezTo>
                    <a:pt x="499" y="158"/>
                    <a:pt x="504" y="162"/>
                    <a:pt x="504" y="166"/>
                  </a:cubicBezTo>
                  <a:cubicBezTo>
                    <a:pt x="504" y="171"/>
                    <a:pt x="499" y="175"/>
                    <a:pt x="494" y="175"/>
                  </a:cubicBezTo>
                  <a:close/>
                  <a:moveTo>
                    <a:pt x="494" y="146"/>
                  </a:moveTo>
                  <a:cubicBezTo>
                    <a:pt x="488" y="146"/>
                    <a:pt x="483" y="141"/>
                    <a:pt x="483" y="134"/>
                  </a:cubicBezTo>
                  <a:cubicBezTo>
                    <a:pt x="483" y="128"/>
                    <a:pt x="488" y="123"/>
                    <a:pt x="494" y="123"/>
                  </a:cubicBezTo>
                  <a:cubicBezTo>
                    <a:pt x="501" y="123"/>
                    <a:pt x="507" y="128"/>
                    <a:pt x="507" y="134"/>
                  </a:cubicBezTo>
                  <a:cubicBezTo>
                    <a:pt x="507" y="141"/>
                    <a:pt x="501" y="146"/>
                    <a:pt x="494" y="146"/>
                  </a:cubicBezTo>
                  <a:close/>
                  <a:moveTo>
                    <a:pt x="358" y="0"/>
                  </a:moveTo>
                  <a:cubicBezTo>
                    <a:pt x="12" y="0"/>
                    <a:pt x="12" y="0"/>
                    <a:pt x="12" y="0"/>
                  </a:cubicBezTo>
                  <a:cubicBezTo>
                    <a:pt x="6" y="0"/>
                    <a:pt x="0" y="5"/>
                    <a:pt x="0" y="11"/>
                  </a:cubicBezTo>
                  <a:cubicBezTo>
                    <a:pt x="0" y="260"/>
                    <a:pt x="0" y="260"/>
                    <a:pt x="0" y="260"/>
                  </a:cubicBezTo>
                  <a:cubicBezTo>
                    <a:pt x="0" y="266"/>
                    <a:pt x="6" y="271"/>
                    <a:pt x="12" y="271"/>
                  </a:cubicBezTo>
                  <a:cubicBezTo>
                    <a:pt x="126" y="271"/>
                    <a:pt x="126" y="271"/>
                    <a:pt x="126" y="271"/>
                  </a:cubicBezTo>
                  <a:cubicBezTo>
                    <a:pt x="126" y="289"/>
                    <a:pt x="126" y="289"/>
                    <a:pt x="126" y="289"/>
                  </a:cubicBezTo>
                  <a:cubicBezTo>
                    <a:pt x="101" y="313"/>
                    <a:pt x="101" y="313"/>
                    <a:pt x="101" y="313"/>
                  </a:cubicBezTo>
                  <a:cubicBezTo>
                    <a:pt x="275" y="313"/>
                    <a:pt x="275" y="313"/>
                    <a:pt x="275" y="313"/>
                  </a:cubicBezTo>
                  <a:cubicBezTo>
                    <a:pt x="251" y="289"/>
                    <a:pt x="251" y="289"/>
                    <a:pt x="251" y="289"/>
                  </a:cubicBezTo>
                  <a:cubicBezTo>
                    <a:pt x="251" y="271"/>
                    <a:pt x="251" y="271"/>
                    <a:pt x="251" y="271"/>
                  </a:cubicBezTo>
                  <a:cubicBezTo>
                    <a:pt x="358" y="271"/>
                    <a:pt x="358" y="271"/>
                    <a:pt x="358" y="271"/>
                  </a:cubicBezTo>
                  <a:cubicBezTo>
                    <a:pt x="364" y="271"/>
                    <a:pt x="369" y="266"/>
                    <a:pt x="369" y="260"/>
                  </a:cubicBezTo>
                  <a:cubicBezTo>
                    <a:pt x="369" y="11"/>
                    <a:pt x="369" y="11"/>
                    <a:pt x="369" y="11"/>
                  </a:cubicBezTo>
                  <a:cubicBezTo>
                    <a:pt x="369" y="5"/>
                    <a:pt x="364" y="0"/>
                    <a:pt x="358" y="0"/>
                  </a:cubicBezTo>
                  <a:close/>
                  <a:moveTo>
                    <a:pt x="348" y="241"/>
                  </a:moveTo>
                  <a:cubicBezTo>
                    <a:pt x="348" y="247"/>
                    <a:pt x="344" y="251"/>
                    <a:pt x="338" y="251"/>
                  </a:cubicBezTo>
                  <a:cubicBezTo>
                    <a:pt x="32" y="251"/>
                    <a:pt x="32" y="251"/>
                    <a:pt x="32" y="251"/>
                  </a:cubicBezTo>
                  <a:cubicBezTo>
                    <a:pt x="26" y="251"/>
                    <a:pt x="22" y="247"/>
                    <a:pt x="22" y="241"/>
                  </a:cubicBezTo>
                  <a:cubicBezTo>
                    <a:pt x="22" y="30"/>
                    <a:pt x="22" y="30"/>
                    <a:pt x="22" y="30"/>
                  </a:cubicBezTo>
                  <a:cubicBezTo>
                    <a:pt x="22" y="24"/>
                    <a:pt x="26" y="20"/>
                    <a:pt x="32" y="20"/>
                  </a:cubicBezTo>
                  <a:cubicBezTo>
                    <a:pt x="338" y="20"/>
                    <a:pt x="338" y="20"/>
                    <a:pt x="338" y="20"/>
                  </a:cubicBezTo>
                  <a:cubicBezTo>
                    <a:pt x="344" y="20"/>
                    <a:pt x="348" y="24"/>
                    <a:pt x="348" y="30"/>
                  </a:cubicBezTo>
                  <a:cubicBezTo>
                    <a:pt x="348" y="241"/>
                    <a:pt x="348" y="241"/>
                    <a:pt x="348" y="241"/>
                  </a:cubicBezTo>
                  <a:cubicBezTo>
                    <a:pt x="348" y="241"/>
                    <a:pt x="348" y="241"/>
                    <a:pt x="348"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sp>
        <p:nvSpPr>
          <p:cNvPr id="117" name="Rectangle 116"/>
          <p:cNvSpPr/>
          <p:nvPr/>
        </p:nvSpPr>
        <p:spPr bwMode="auto">
          <a:xfrm>
            <a:off x="4480877" y="3522012"/>
            <a:ext cx="3474720" cy="914400"/>
          </a:xfrm>
          <a:prstGeom prst="rect">
            <a:avLst/>
          </a:prstGeom>
          <a:solidFill>
            <a:srgbClr val="7FBA00">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Tenant</a:t>
            </a:r>
          </a:p>
        </p:txBody>
      </p:sp>
      <p:sp>
        <p:nvSpPr>
          <p:cNvPr id="118" name="Rectangle 117"/>
          <p:cNvSpPr/>
          <p:nvPr/>
        </p:nvSpPr>
        <p:spPr bwMode="auto">
          <a:xfrm>
            <a:off x="626395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119" name="Rectangle 118"/>
          <p:cNvSpPr/>
          <p:nvPr/>
        </p:nvSpPr>
        <p:spPr bwMode="auto">
          <a:xfrm>
            <a:off x="626395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0" name="Rectangle 119"/>
          <p:cNvSpPr/>
          <p:nvPr/>
        </p:nvSpPr>
        <p:spPr bwMode="auto">
          <a:xfrm>
            <a:off x="713231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1" name="Rectangle 120"/>
          <p:cNvSpPr/>
          <p:nvPr/>
        </p:nvSpPr>
        <p:spPr bwMode="auto">
          <a:xfrm>
            <a:off x="626395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2" name="Rectangle 121"/>
          <p:cNvSpPr/>
          <p:nvPr/>
        </p:nvSpPr>
        <p:spPr bwMode="auto">
          <a:xfrm>
            <a:off x="713231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3" name="Rectangle 122"/>
          <p:cNvSpPr/>
          <p:nvPr/>
        </p:nvSpPr>
        <p:spPr bwMode="auto">
          <a:xfrm>
            <a:off x="448087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124" name="Rectangle 123"/>
          <p:cNvSpPr/>
          <p:nvPr/>
        </p:nvSpPr>
        <p:spPr bwMode="auto">
          <a:xfrm>
            <a:off x="448087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5" name="Rectangle 124"/>
          <p:cNvSpPr/>
          <p:nvPr/>
        </p:nvSpPr>
        <p:spPr bwMode="auto">
          <a:xfrm>
            <a:off x="534923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6" name="Rectangle 125"/>
          <p:cNvSpPr/>
          <p:nvPr/>
        </p:nvSpPr>
        <p:spPr bwMode="auto">
          <a:xfrm>
            <a:off x="448087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7" name="Rectangle 126"/>
          <p:cNvSpPr/>
          <p:nvPr/>
        </p:nvSpPr>
        <p:spPr bwMode="auto">
          <a:xfrm>
            <a:off x="534923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28" name="Rectangle 127"/>
          <p:cNvSpPr/>
          <p:nvPr/>
        </p:nvSpPr>
        <p:spPr bwMode="auto">
          <a:xfrm>
            <a:off x="8229857" y="3522012"/>
            <a:ext cx="3474720" cy="914400"/>
          </a:xfrm>
          <a:prstGeom prst="rect">
            <a:avLst/>
          </a:prstGeom>
          <a:solidFill>
            <a:srgbClr val="7FBA00">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Tenant</a:t>
            </a:r>
          </a:p>
        </p:txBody>
      </p:sp>
      <p:sp>
        <p:nvSpPr>
          <p:cNvPr id="129" name="Rectangle 128"/>
          <p:cNvSpPr/>
          <p:nvPr/>
        </p:nvSpPr>
        <p:spPr bwMode="auto">
          <a:xfrm>
            <a:off x="1001293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130" name="Rectangle 129"/>
          <p:cNvSpPr/>
          <p:nvPr/>
        </p:nvSpPr>
        <p:spPr bwMode="auto">
          <a:xfrm>
            <a:off x="1001293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31" name="Rectangle 130"/>
          <p:cNvSpPr/>
          <p:nvPr/>
        </p:nvSpPr>
        <p:spPr bwMode="auto">
          <a:xfrm>
            <a:off x="1088129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32" name="Rectangle 131"/>
          <p:cNvSpPr/>
          <p:nvPr/>
        </p:nvSpPr>
        <p:spPr bwMode="auto">
          <a:xfrm>
            <a:off x="1001293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33" name="Rectangle 132"/>
          <p:cNvSpPr/>
          <p:nvPr/>
        </p:nvSpPr>
        <p:spPr bwMode="auto">
          <a:xfrm>
            <a:off x="1088129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34" name="Rectangle 133"/>
          <p:cNvSpPr/>
          <p:nvPr/>
        </p:nvSpPr>
        <p:spPr bwMode="auto">
          <a:xfrm>
            <a:off x="8229857" y="2653303"/>
            <a:ext cx="1691640" cy="822960"/>
          </a:xfrm>
          <a:prstGeom prst="rect">
            <a:avLst/>
          </a:prstGeom>
          <a:solidFill>
            <a:srgbClr val="7FBA00">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App</a:t>
            </a:r>
          </a:p>
        </p:txBody>
      </p:sp>
      <p:sp>
        <p:nvSpPr>
          <p:cNvPr id="138" name="Rectangle 137"/>
          <p:cNvSpPr/>
          <p:nvPr/>
        </p:nvSpPr>
        <p:spPr bwMode="auto">
          <a:xfrm>
            <a:off x="8229857"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39" name="Rectangle 138"/>
          <p:cNvSpPr/>
          <p:nvPr/>
        </p:nvSpPr>
        <p:spPr bwMode="auto">
          <a:xfrm>
            <a:off x="9098219" y="1418879"/>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43" name="Rectangle 142"/>
          <p:cNvSpPr/>
          <p:nvPr/>
        </p:nvSpPr>
        <p:spPr bwMode="auto">
          <a:xfrm>
            <a:off x="8229857"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
        <p:nvSpPr>
          <p:cNvPr id="145" name="Rectangle 144"/>
          <p:cNvSpPr/>
          <p:nvPr/>
        </p:nvSpPr>
        <p:spPr bwMode="auto">
          <a:xfrm>
            <a:off x="9098219" y="2058952"/>
            <a:ext cx="822960" cy="594360"/>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VM</a:t>
            </a:r>
          </a:p>
        </p:txBody>
      </p:sp>
    </p:spTree>
    <p:extLst>
      <p:ext uri="{BB962C8B-B14F-4D97-AF65-F5344CB8AC3E}">
        <p14:creationId xmlns:p14="http://schemas.microsoft.com/office/powerpoint/2010/main" val="2560599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10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par>
                                <p:cTn id="11" presetID="10" presetClass="entr" presetSubtype="0" fill="hold" nodeType="withEffect">
                                  <p:stCondLst>
                                    <p:cond delay="20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200"/>
                            </p:stCondLst>
                            <p:childTnLst>
                              <p:par>
                                <p:cTn id="19" presetID="10" presetClass="entr" presetSubtype="0" fill="hold" grpId="0" nodeType="after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fade">
                                      <p:cBhvr>
                                        <p:cTn id="24" dur="500"/>
                                        <p:tgtEl>
                                          <p:spTgt spid="1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500"/>
                                        <p:tgtEl>
                                          <p:spTgt spid="102"/>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80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par>
                                <p:cTn id="52" presetID="10" presetClass="entr" presetSubtype="0" fill="hold" grpId="0" nodeType="withEffect">
                                  <p:stCondLst>
                                    <p:cond delay="70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par>
                                <p:cTn id="55" presetID="10" presetClass="entr" presetSubtype="0" fill="hold" grpId="0" nodeType="withEffect">
                                  <p:stCondLst>
                                    <p:cond delay="8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123"/>
                                        </p:tgtEl>
                                        <p:attrNameLst>
                                          <p:attrName>style.visibility</p:attrName>
                                        </p:attrNameLst>
                                      </p:cBhvr>
                                      <p:to>
                                        <p:strVal val="visible"/>
                                      </p:to>
                                    </p:set>
                                    <p:animEffect transition="in" filter="fade">
                                      <p:cBhvr>
                                        <p:cTn id="60" dur="500"/>
                                        <p:tgtEl>
                                          <p:spTgt spid="123"/>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500"/>
                                        <p:tgtEl>
                                          <p:spTgt spid="126"/>
                                        </p:tgtEl>
                                      </p:cBhvr>
                                    </p:animEffect>
                                  </p:childTnLst>
                                </p:cTn>
                              </p:par>
                              <p:par>
                                <p:cTn id="67" presetID="10" presetClass="entr" presetSubtype="0" fill="hold" grpId="0" nodeType="withEffect">
                                  <p:stCondLst>
                                    <p:cond delay="600"/>
                                  </p:stCondLst>
                                  <p:childTnLst>
                                    <p:set>
                                      <p:cBhvr>
                                        <p:cTn id="68" dur="1" fill="hold">
                                          <p:stCondLst>
                                            <p:cond delay="0"/>
                                          </p:stCondLst>
                                        </p:cTn>
                                        <p:tgtEl>
                                          <p:spTgt spid="127"/>
                                        </p:tgtEl>
                                        <p:attrNameLst>
                                          <p:attrName>style.visibility</p:attrName>
                                        </p:attrNameLst>
                                      </p:cBhvr>
                                      <p:to>
                                        <p:strVal val="visible"/>
                                      </p:to>
                                    </p:set>
                                    <p:animEffect transition="in" filter="fade">
                                      <p:cBhvr>
                                        <p:cTn id="69" dur="500"/>
                                        <p:tgtEl>
                                          <p:spTgt spid="127"/>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childTnLst>
                                </p:cTn>
                              </p:par>
                              <p:par>
                                <p:cTn id="73" presetID="10" presetClass="entr" presetSubtype="0" fill="hold" grpId="0" nodeType="withEffect">
                                  <p:stCondLst>
                                    <p:cond delay="600"/>
                                  </p:stCondLst>
                                  <p:childTnLst>
                                    <p:set>
                                      <p:cBhvr>
                                        <p:cTn id="74" dur="1" fill="hold">
                                          <p:stCondLst>
                                            <p:cond delay="0"/>
                                          </p:stCondLst>
                                        </p:cTn>
                                        <p:tgtEl>
                                          <p:spTgt spid="122"/>
                                        </p:tgtEl>
                                        <p:attrNameLst>
                                          <p:attrName>style.visibility</p:attrName>
                                        </p:attrNameLst>
                                      </p:cBhvr>
                                      <p:to>
                                        <p:strVal val="visible"/>
                                      </p:to>
                                    </p:set>
                                    <p:animEffect transition="in" filter="fade">
                                      <p:cBhvr>
                                        <p:cTn id="75" dur="500"/>
                                        <p:tgtEl>
                                          <p:spTgt spid="122"/>
                                        </p:tgtEl>
                                      </p:cBhvr>
                                    </p:animEffect>
                                  </p:childTnLst>
                                </p:cTn>
                              </p:par>
                              <p:par>
                                <p:cTn id="76" presetID="10" presetClass="entr" presetSubtype="0" fill="hold" grpId="0" nodeType="withEffect">
                                  <p:stCondLst>
                                    <p:cond delay="700"/>
                                  </p:stCondLst>
                                  <p:childTnLst>
                                    <p:set>
                                      <p:cBhvr>
                                        <p:cTn id="77" dur="1" fill="hold">
                                          <p:stCondLst>
                                            <p:cond delay="0"/>
                                          </p:stCondLst>
                                        </p:cTn>
                                        <p:tgtEl>
                                          <p:spTgt spid="124"/>
                                        </p:tgtEl>
                                        <p:attrNameLst>
                                          <p:attrName>style.visibility</p:attrName>
                                        </p:attrNameLst>
                                      </p:cBhvr>
                                      <p:to>
                                        <p:strVal val="visible"/>
                                      </p:to>
                                    </p:set>
                                    <p:animEffect transition="in" filter="fade">
                                      <p:cBhvr>
                                        <p:cTn id="78" dur="500"/>
                                        <p:tgtEl>
                                          <p:spTgt spid="124"/>
                                        </p:tgtEl>
                                      </p:cBhvr>
                                    </p:animEffect>
                                  </p:childTnLst>
                                </p:cTn>
                              </p:par>
                              <p:par>
                                <p:cTn id="79" presetID="10" presetClass="entr" presetSubtype="0" fill="hold" grpId="0" nodeType="withEffect">
                                  <p:stCondLst>
                                    <p:cond delay="800"/>
                                  </p:stCondLst>
                                  <p:childTnLst>
                                    <p:set>
                                      <p:cBhvr>
                                        <p:cTn id="80" dur="1" fill="hold">
                                          <p:stCondLst>
                                            <p:cond delay="0"/>
                                          </p:stCondLst>
                                        </p:cTn>
                                        <p:tgtEl>
                                          <p:spTgt spid="125"/>
                                        </p:tgtEl>
                                        <p:attrNameLst>
                                          <p:attrName>style.visibility</p:attrName>
                                        </p:attrNameLst>
                                      </p:cBhvr>
                                      <p:to>
                                        <p:strVal val="visible"/>
                                      </p:to>
                                    </p:set>
                                    <p:animEffect transition="in" filter="fade">
                                      <p:cBhvr>
                                        <p:cTn id="81" dur="500"/>
                                        <p:tgtEl>
                                          <p:spTgt spid="125"/>
                                        </p:tgtEl>
                                      </p:cBhvr>
                                    </p:animEffect>
                                  </p:childTnLst>
                                </p:cTn>
                              </p:par>
                              <p:par>
                                <p:cTn id="82" presetID="10" presetClass="entr" presetSubtype="0" fill="hold" grpId="0" nodeType="withEffect">
                                  <p:stCondLst>
                                    <p:cond delay="700"/>
                                  </p:stCondLst>
                                  <p:childTnLst>
                                    <p:set>
                                      <p:cBhvr>
                                        <p:cTn id="83" dur="1" fill="hold">
                                          <p:stCondLst>
                                            <p:cond delay="0"/>
                                          </p:stCondLst>
                                        </p:cTn>
                                        <p:tgtEl>
                                          <p:spTgt spid="119"/>
                                        </p:tgtEl>
                                        <p:attrNameLst>
                                          <p:attrName>style.visibility</p:attrName>
                                        </p:attrNameLst>
                                      </p:cBhvr>
                                      <p:to>
                                        <p:strVal val="visible"/>
                                      </p:to>
                                    </p:set>
                                    <p:animEffect transition="in" filter="fade">
                                      <p:cBhvr>
                                        <p:cTn id="84" dur="500"/>
                                        <p:tgtEl>
                                          <p:spTgt spid="119"/>
                                        </p:tgtEl>
                                      </p:cBhvr>
                                    </p:animEffect>
                                  </p:childTnLst>
                                </p:cTn>
                              </p:par>
                              <p:par>
                                <p:cTn id="85" presetID="10" presetClass="entr" presetSubtype="0" fill="hold" grpId="0" nodeType="withEffect">
                                  <p:stCondLst>
                                    <p:cond delay="800"/>
                                  </p:stCondLst>
                                  <p:childTnLst>
                                    <p:set>
                                      <p:cBhvr>
                                        <p:cTn id="86" dur="1" fill="hold">
                                          <p:stCondLst>
                                            <p:cond delay="0"/>
                                          </p:stCondLst>
                                        </p:cTn>
                                        <p:tgtEl>
                                          <p:spTgt spid="120"/>
                                        </p:tgtEl>
                                        <p:attrNameLst>
                                          <p:attrName>style.visibility</p:attrName>
                                        </p:attrNameLst>
                                      </p:cBhvr>
                                      <p:to>
                                        <p:strVal val="visible"/>
                                      </p:to>
                                    </p:set>
                                    <p:animEffect transition="in" filter="fade">
                                      <p:cBhvr>
                                        <p:cTn id="87" dur="500"/>
                                        <p:tgtEl>
                                          <p:spTgt spid="120"/>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129"/>
                                        </p:tgtEl>
                                        <p:attrNameLst>
                                          <p:attrName>style.visibility</p:attrName>
                                        </p:attrNameLst>
                                      </p:cBhvr>
                                      <p:to>
                                        <p:strVal val="visible"/>
                                      </p:to>
                                    </p:set>
                                    <p:animEffect transition="in" filter="fade">
                                      <p:cBhvr>
                                        <p:cTn id="93" dur="500"/>
                                        <p:tgtEl>
                                          <p:spTgt spid="129"/>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143"/>
                                        </p:tgtEl>
                                        <p:attrNameLst>
                                          <p:attrName>style.visibility</p:attrName>
                                        </p:attrNameLst>
                                      </p:cBhvr>
                                      <p:to>
                                        <p:strVal val="visible"/>
                                      </p:to>
                                    </p:set>
                                    <p:animEffect transition="in" filter="fade">
                                      <p:cBhvr>
                                        <p:cTn id="96" dur="500"/>
                                        <p:tgtEl>
                                          <p:spTgt spid="143"/>
                                        </p:tgtEl>
                                      </p:cBhvr>
                                    </p:animEffect>
                                  </p:childTnLst>
                                </p:cTn>
                              </p:par>
                              <p:par>
                                <p:cTn id="97" presetID="10" presetClass="entr" presetSubtype="0" fill="hold" grpId="0" nodeType="withEffect">
                                  <p:stCondLst>
                                    <p:cond delay="600"/>
                                  </p:stCondLst>
                                  <p:childTnLst>
                                    <p:set>
                                      <p:cBhvr>
                                        <p:cTn id="98" dur="1" fill="hold">
                                          <p:stCondLst>
                                            <p:cond delay="0"/>
                                          </p:stCondLst>
                                        </p:cTn>
                                        <p:tgtEl>
                                          <p:spTgt spid="145"/>
                                        </p:tgtEl>
                                        <p:attrNameLst>
                                          <p:attrName>style.visibility</p:attrName>
                                        </p:attrNameLst>
                                      </p:cBhvr>
                                      <p:to>
                                        <p:strVal val="visible"/>
                                      </p:to>
                                    </p:set>
                                    <p:animEffect transition="in" filter="fade">
                                      <p:cBhvr>
                                        <p:cTn id="99" dur="500"/>
                                        <p:tgtEl>
                                          <p:spTgt spid="145"/>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500"/>
                                        <p:tgtEl>
                                          <p:spTgt spid="132"/>
                                        </p:tgtEl>
                                      </p:cBhvr>
                                    </p:animEffect>
                                  </p:childTnLst>
                                </p:cTn>
                              </p:par>
                              <p:par>
                                <p:cTn id="103" presetID="10" presetClass="entr" presetSubtype="0" fill="hold" grpId="0" nodeType="withEffect">
                                  <p:stCondLst>
                                    <p:cond delay="600"/>
                                  </p:stCondLst>
                                  <p:childTnLst>
                                    <p:set>
                                      <p:cBhvr>
                                        <p:cTn id="104" dur="1" fill="hold">
                                          <p:stCondLst>
                                            <p:cond delay="0"/>
                                          </p:stCondLst>
                                        </p:cTn>
                                        <p:tgtEl>
                                          <p:spTgt spid="133"/>
                                        </p:tgtEl>
                                        <p:attrNameLst>
                                          <p:attrName>style.visibility</p:attrName>
                                        </p:attrNameLst>
                                      </p:cBhvr>
                                      <p:to>
                                        <p:strVal val="visible"/>
                                      </p:to>
                                    </p:set>
                                    <p:animEffect transition="in" filter="fade">
                                      <p:cBhvr>
                                        <p:cTn id="105" dur="500"/>
                                        <p:tgtEl>
                                          <p:spTgt spid="133"/>
                                        </p:tgtEl>
                                      </p:cBhvr>
                                    </p:animEffect>
                                  </p:childTnLst>
                                </p:cTn>
                              </p:par>
                              <p:par>
                                <p:cTn id="106" presetID="10" presetClass="entr" presetSubtype="0" fill="hold" grpId="0" nodeType="withEffect">
                                  <p:stCondLst>
                                    <p:cond delay="700"/>
                                  </p:stCondLst>
                                  <p:childTnLst>
                                    <p:set>
                                      <p:cBhvr>
                                        <p:cTn id="107" dur="1" fill="hold">
                                          <p:stCondLst>
                                            <p:cond delay="0"/>
                                          </p:stCondLst>
                                        </p:cTn>
                                        <p:tgtEl>
                                          <p:spTgt spid="138"/>
                                        </p:tgtEl>
                                        <p:attrNameLst>
                                          <p:attrName>style.visibility</p:attrName>
                                        </p:attrNameLst>
                                      </p:cBhvr>
                                      <p:to>
                                        <p:strVal val="visible"/>
                                      </p:to>
                                    </p:set>
                                    <p:animEffect transition="in" filter="fade">
                                      <p:cBhvr>
                                        <p:cTn id="108" dur="500"/>
                                        <p:tgtEl>
                                          <p:spTgt spid="138"/>
                                        </p:tgtEl>
                                      </p:cBhvr>
                                    </p:animEffect>
                                  </p:childTnLst>
                                </p:cTn>
                              </p:par>
                              <p:par>
                                <p:cTn id="109" presetID="10" presetClass="entr" presetSubtype="0" fill="hold" grpId="0" nodeType="withEffect">
                                  <p:stCondLst>
                                    <p:cond delay="80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500"/>
                                        <p:tgtEl>
                                          <p:spTgt spid="139"/>
                                        </p:tgtEl>
                                      </p:cBhvr>
                                    </p:animEffect>
                                  </p:childTnLst>
                                </p:cTn>
                              </p:par>
                              <p:par>
                                <p:cTn id="112" presetID="10" presetClass="entr" presetSubtype="0" fill="hold" grpId="0" nodeType="withEffect">
                                  <p:stCondLst>
                                    <p:cond delay="700"/>
                                  </p:stCondLst>
                                  <p:childTnLst>
                                    <p:set>
                                      <p:cBhvr>
                                        <p:cTn id="113" dur="1" fill="hold">
                                          <p:stCondLst>
                                            <p:cond delay="0"/>
                                          </p:stCondLst>
                                        </p:cTn>
                                        <p:tgtEl>
                                          <p:spTgt spid="130"/>
                                        </p:tgtEl>
                                        <p:attrNameLst>
                                          <p:attrName>style.visibility</p:attrName>
                                        </p:attrNameLst>
                                      </p:cBhvr>
                                      <p:to>
                                        <p:strVal val="visible"/>
                                      </p:to>
                                    </p:set>
                                    <p:animEffect transition="in" filter="fade">
                                      <p:cBhvr>
                                        <p:cTn id="114" dur="500"/>
                                        <p:tgtEl>
                                          <p:spTgt spid="130"/>
                                        </p:tgtEl>
                                      </p:cBhvr>
                                    </p:animEffect>
                                  </p:childTnLst>
                                </p:cTn>
                              </p:par>
                              <p:par>
                                <p:cTn id="115" presetID="10" presetClass="entr" presetSubtype="0" fill="hold" grpId="0" nodeType="withEffect">
                                  <p:stCondLst>
                                    <p:cond delay="800"/>
                                  </p:stCondLst>
                                  <p:childTnLst>
                                    <p:set>
                                      <p:cBhvr>
                                        <p:cTn id="116" dur="1" fill="hold">
                                          <p:stCondLst>
                                            <p:cond delay="0"/>
                                          </p:stCondLst>
                                        </p:cTn>
                                        <p:tgtEl>
                                          <p:spTgt spid="131"/>
                                        </p:tgtEl>
                                        <p:attrNameLst>
                                          <p:attrName>style.visibility</p:attrName>
                                        </p:attrNameLst>
                                      </p:cBhvr>
                                      <p:to>
                                        <p:strVal val="visible"/>
                                      </p:to>
                                    </p:set>
                                    <p:animEffect transition="in" filter="fade">
                                      <p:cBhvr>
                                        <p:cTn id="117" dur="500"/>
                                        <p:tgtEl>
                                          <p:spTgt spid="131"/>
                                        </p:tgtEl>
                                      </p:cBhvr>
                                    </p:animEffect>
                                  </p:childTnLst>
                                </p:cTn>
                              </p:par>
                            </p:childTnLst>
                          </p:cTn>
                        </p:par>
                        <p:par>
                          <p:cTn id="118" fill="hold">
                            <p:stCondLst>
                              <p:cond delay="2500"/>
                            </p:stCondLst>
                            <p:childTnLst>
                              <p:par>
                                <p:cTn id="119" presetID="22" presetClass="entr" presetSubtype="4" fill="hold" grpId="0" nodeType="after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wipe(down)">
                                      <p:cBhvr>
                                        <p:cTn id="121" dur="500"/>
                                        <p:tgtEl>
                                          <p:spTgt spid="95"/>
                                        </p:tgtEl>
                                      </p:cBhvr>
                                    </p:animEffect>
                                  </p:childTnLst>
                                </p:cTn>
                              </p:par>
                              <p:par>
                                <p:cTn id="122" presetID="10" presetClass="entr" presetSubtype="0" fill="hold" grpId="0" nodeType="withEffect">
                                  <p:stCondLst>
                                    <p:cond delay="700"/>
                                  </p:stCondLst>
                                  <p:childTnLst>
                                    <p:set>
                                      <p:cBhvr>
                                        <p:cTn id="123" dur="1" fill="hold">
                                          <p:stCondLst>
                                            <p:cond delay="0"/>
                                          </p:stCondLst>
                                        </p:cTn>
                                        <p:tgtEl>
                                          <p:spTgt spid="94"/>
                                        </p:tgtEl>
                                        <p:attrNameLst>
                                          <p:attrName>style.visibility</p:attrName>
                                        </p:attrNameLst>
                                      </p:cBhvr>
                                      <p:to>
                                        <p:strVal val="visible"/>
                                      </p:to>
                                    </p:set>
                                    <p:animEffect transition="in" filter="fade">
                                      <p:cBhvr>
                                        <p:cTn id="12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3" grpId="0" animBg="1"/>
      <p:bldP spid="1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 Defined Networking</a:t>
            </a:r>
            <a:endParaRPr lang="en-US" dirty="0"/>
          </a:p>
        </p:txBody>
      </p:sp>
      <p:sp>
        <p:nvSpPr>
          <p:cNvPr id="5" name="Text Placeholder 4"/>
          <p:cNvSpPr>
            <a:spLocks noGrp="1"/>
          </p:cNvSpPr>
          <p:nvPr>
            <p:ph type="body" sz="quarter" idx="4294967295"/>
          </p:nvPr>
        </p:nvSpPr>
        <p:spPr>
          <a:xfrm>
            <a:off x="274638" y="1212850"/>
            <a:ext cx="11887200" cy="4801314"/>
          </a:xfrm>
          <a:prstGeom prst="rect">
            <a:avLst/>
          </a:prstGeom>
        </p:spPr>
        <p:txBody>
          <a:bodyPr/>
          <a:lstStyle/>
          <a:p>
            <a:pPr marL="0" indent="0">
              <a:buNone/>
            </a:pPr>
            <a:endParaRPr lang="en-US" dirty="0" smtClean="0"/>
          </a:p>
          <a:p>
            <a:pPr marL="0" indent="0">
              <a:buNone/>
            </a:pPr>
            <a:r>
              <a:rPr lang="en-US" dirty="0"/>
              <a:t>Abstract underlying infrastructure from applications</a:t>
            </a:r>
          </a:p>
          <a:p>
            <a:pPr marL="0" indent="0">
              <a:buNone/>
            </a:pPr>
            <a:endParaRPr lang="en-US" dirty="0" smtClean="0"/>
          </a:p>
          <a:p>
            <a:pPr marL="0" indent="0">
              <a:buNone/>
            </a:pPr>
            <a:r>
              <a:rPr lang="en-US" dirty="0" smtClean="0"/>
              <a:t>Decouple the control and data planes</a:t>
            </a:r>
          </a:p>
          <a:p>
            <a:pPr marL="0" indent="0">
              <a:buNone/>
            </a:pPr>
            <a:endParaRPr lang="en-US" dirty="0" smtClean="0"/>
          </a:p>
          <a:p>
            <a:pPr marL="0" indent="0">
              <a:buNone/>
            </a:pPr>
            <a:r>
              <a:rPr lang="en-US" dirty="0" smtClean="0"/>
              <a:t>Logically centralize network state &amp; intelligence</a:t>
            </a:r>
          </a:p>
          <a:p>
            <a:pPr marL="0" indent="0">
              <a:buNone/>
            </a:pPr>
            <a:endParaRPr lang="en-US" dirty="0" smtClean="0"/>
          </a:p>
        </p:txBody>
      </p:sp>
      <p:sp>
        <p:nvSpPr>
          <p:cNvPr id="6" name="Rectangle 5"/>
          <p:cNvSpPr/>
          <p:nvPr/>
        </p:nvSpPr>
        <p:spPr>
          <a:xfrm>
            <a:off x="368300" y="6469062"/>
            <a:ext cx="12073638" cy="646331"/>
          </a:xfrm>
          <a:prstGeom prst="rect">
            <a:avLst/>
          </a:prstGeom>
        </p:spPr>
        <p:txBody>
          <a:bodyPr wrap="square">
            <a:spAutoFit/>
          </a:bodyPr>
          <a:lstStyle/>
          <a:p>
            <a:r>
              <a:rPr lang="en-US" dirty="0">
                <a:solidFill>
                  <a:srgbClr val="505050"/>
                </a:solidFill>
                <a:hlinkClick r:id="rId3"/>
              </a:rPr>
              <a:t>https://</a:t>
            </a:r>
            <a:r>
              <a:rPr lang="en-US" dirty="0" smtClean="0">
                <a:solidFill>
                  <a:srgbClr val="505050"/>
                </a:solidFill>
                <a:hlinkClick r:id="rId3"/>
              </a:rPr>
              <a:t>www.opennetworking.org/images/stories/downloads/sdn-resources/white-papers/wp-sdn-newnorm.pdf</a:t>
            </a:r>
            <a:endParaRPr lang="en-US" dirty="0" smtClean="0">
              <a:solidFill>
                <a:srgbClr val="505050"/>
              </a:solidFill>
            </a:endParaRPr>
          </a:p>
          <a:p>
            <a:endParaRPr lang="en-US" dirty="0">
              <a:solidFill>
                <a:srgbClr val="505050"/>
              </a:solidFill>
            </a:endParaRPr>
          </a:p>
        </p:txBody>
      </p:sp>
    </p:spTree>
    <p:extLst>
      <p:ext uri="{BB962C8B-B14F-4D97-AF65-F5344CB8AC3E}">
        <p14:creationId xmlns:p14="http://schemas.microsoft.com/office/powerpoint/2010/main" val="19857631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a:spLocks/>
          </p:cNvSpPr>
          <p:nvPr/>
        </p:nvSpPr>
        <p:spPr bwMode="auto">
          <a:xfrm>
            <a:off x="159641" y="2125662"/>
            <a:ext cx="8649396" cy="2286000"/>
          </a:xfrm>
          <a:prstGeom prst="roundRect">
            <a:avLst>
              <a:gd name="adj" fmla="val 6486"/>
            </a:avLst>
          </a:prstGeom>
          <a:ln>
            <a:headEnd/>
            <a:tailEnd/>
          </a:ln>
        </p:spPr>
        <p:style>
          <a:lnRef idx="1">
            <a:schemeClr val="dk1"/>
          </a:lnRef>
          <a:fillRef idx="2">
            <a:schemeClr val="dk1"/>
          </a:fillRef>
          <a:effectRef idx="1">
            <a:schemeClr val="dk1"/>
          </a:effectRef>
          <a:fontRef idx="minor">
            <a:schemeClr val="dk1"/>
          </a:fontRef>
        </p:style>
        <p:txBody>
          <a:bodyPr lIns="0" tIns="0" rIns="0" bIns="0"/>
          <a:lstStyle/>
          <a:p>
            <a:pPr>
              <a:defRPr/>
            </a:pPr>
            <a:endParaRPr lang="en-US">
              <a:solidFill>
                <a:srgbClr val="505050"/>
              </a:solidFill>
              <a:latin typeface="Segoe UI Light"/>
            </a:endParaRPr>
          </a:p>
        </p:txBody>
      </p:sp>
      <p:sp>
        <p:nvSpPr>
          <p:cNvPr id="30724" name="Line 4"/>
          <p:cNvSpPr>
            <a:spLocks noChangeShapeType="1"/>
          </p:cNvSpPr>
          <p:nvPr/>
        </p:nvSpPr>
        <p:spPr bwMode="auto">
          <a:xfrm rot="10800000" flipH="1" flipV="1">
            <a:off x="457599" y="3246078"/>
            <a:ext cx="7779098" cy="12954"/>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solidFill>
                <a:srgbClr val="505050"/>
              </a:solidFill>
              <a:latin typeface="Segoe UI Light"/>
            </a:endParaRPr>
          </a:p>
        </p:txBody>
      </p:sp>
      <p:sp>
        <p:nvSpPr>
          <p:cNvPr id="24" name="AutoShape 3"/>
          <p:cNvSpPr>
            <a:spLocks/>
          </p:cNvSpPr>
          <p:nvPr/>
        </p:nvSpPr>
        <p:spPr bwMode="auto">
          <a:xfrm>
            <a:off x="457599" y="3413184"/>
            <a:ext cx="7872116" cy="833298"/>
          </a:xfrm>
          <a:prstGeom prst="roundRect">
            <a:avLst>
              <a:gd name="adj" fmla="val 8472"/>
            </a:avLst>
          </a:prstGeom>
          <a:solidFill>
            <a:srgbClr val="C8D2DF"/>
          </a:solidFill>
          <a:ln w="25400" cap="flat">
            <a:solidFill>
              <a:srgbClr val="000000"/>
            </a:solidFill>
            <a:prstDash val="solid"/>
            <a:miter lim="800000"/>
            <a:headEnd type="none" w="med" len="med"/>
            <a:tailEnd type="none" w="med" len="med"/>
          </a:ln>
        </p:spPr>
        <p:txBody>
          <a:bodyPr lIns="0" tIns="0" rIns="0" bIns="0" anchor="ctr"/>
          <a:lstStyle/>
          <a:p>
            <a:pPr>
              <a:defRPr/>
            </a:pPr>
            <a:r>
              <a:rPr lang="en-US" sz="4000" dirty="0" smtClean="0">
                <a:solidFill>
                  <a:srgbClr val="505050">
                    <a:lumMod val="50000"/>
                  </a:srgbClr>
                </a:solidFill>
                <a:latin typeface="Segoe UI Light"/>
                <a:ea typeface="Gill Sans" charset="0"/>
                <a:cs typeface="Gill Sans" charset="0"/>
              </a:rPr>
              <a:t>   Data </a:t>
            </a:r>
            <a:r>
              <a:rPr lang="en-US" sz="4000" dirty="0">
                <a:solidFill>
                  <a:srgbClr val="505050">
                    <a:lumMod val="50000"/>
                  </a:srgbClr>
                </a:solidFill>
                <a:latin typeface="Segoe UI Light"/>
                <a:ea typeface="Gill Sans" charset="0"/>
                <a:cs typeface="Gill Sans" charset="0"/>
              </a:rPr>
              <a:t>Plane </a:t>
            </a:r>
            <a:r>
              <a:rPr lang="en-US" sz="4000" dirty="0" smtClean="0">
                <a:solidFill>
                  <a:srgbClr val="505050">
                    <a:lumMod val="50000"/>
                  </a:srgbClr>
                </a:solidFill>
                <a:latin typeface="Segoe UI Light"/>
                <a:ea typeface="Gill Sans" charset="0"/>
                <a:cs typeface="Gill Sans" charset="0"/>
              </a:rPr>
              <a:t>(hardware</a:t>
            </a:r>
            <a:r>
              <a:rPr lang="en-US" sz="4000" dirty="0">
                <a:solidFill>
                  <a:srgbClr val="505050">
                    <a:lumMod val="50000"/>
                  </a:srgbClr>
                </a:solidFill>
                <a:latin typeface="Segoe UI Light"/>
                <a:ea typeface="Gill Sans" charset="0"/>
                <a:cs typeface="Gill Sans" charset="0"/>
              </a:rPr>
              <a:t>)</a:t>
            </a:r>
          </a:p>
        </p:txBody>
      </p:sp>
      <p:sp>
        <p:nvSpPr>
          <p:cNvPr id="34" name="Text Box 19"/>
          <p:cNvSpPr txBox="1">
            <a:spLocks noChangeArrowheads="1"/>
          </p:cNvSpPr>
          <p:nvPr/>
        </p:nvSpPr>
        <p:spPr bwMode="auto">
          <a:xfrm rot="19430327">
            <a:off x="8702049" y="1303759"/>
            <a:ext cx="2050314" cy="86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4358" tIns="62179" rIns="124358" bIns="6217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err="1" smtClean="0">
                <a:latin typeface="Segoe UI"/>
              </a:rPr>
              <a:t>OpenFlow</a:t>
            </a:r>
            <a:r>
              <a:rPr lang="en-US" sz="2400" dirty="0" smtClean="0">
                <a:latin typeface="Segoe UI"/>
              </a:rPr>
              <a:t> (TLS/TCP)</a:t>
            </a:r>
            <a:endParaRPr lang="en-US" sz="2400" dirty="0">
              <a:latin typeface="Segoe UI"/>
            </a:endParaRPr>
          </a:p>
        </p:txBody>
      </p:sp>
      <p:sp>
        <p:nvSpPr>
          <p:cNvPr id="45" name="AutoShape 6"/>
          <p:cNvSpPr>
            <a:spLocks/>
          </p:cNvSpPr>
          <p:nvPr/>
        </p:nvSpPr>
        <p:spPr bwMode="auto">
          <a:xfrm>
            <a:off x="4843913" y="2638173"/>
            <a:ext cx="3415712" cy="392259"/>
          </a:xfrm>
          <a:prstGeom prst="roundRect">
            <a:avLst>
              <a:gd name="adj" fmla="val 6894"/>
            </a:avLst>
          </a:prstGeom>
          <a:solidFill>
            <a:srgbClr val="C8D2DF"/>
          </a:solidFill>
          <a:ln w="25400" cap="flat">
            <a:solidFill>
              <a:srgbClr val="000000"/>
            </a:solidFill>
            <a:prstDash val="solid"/>
            <a:miter lim="800000"/>
            <a:headEnd type="none" w="med" len="med"/>
            <a:tailEnd type="none" w="med" len="med"/>
          </a:ln>
        </p:spPr>
        <p:txBody>
          <a:bodyPr lIns="0" tIns="0" rIns="0" bIns="0" anchor="ctr"/>
          <a:lstStyle/>
          <a:p>
            <a:pPr algn="ctr">
              <a:defRPr/>
            </a:pPr>
            <a:r>
              <a:rPr lang="en-US" sz="2700" dirty="0">
                <a:solidFill>
                  <a:srgbClr val="505050">
                    <a:lumMod val="50000"/>
                  </a:srgbClr>
                </a:solidFill>
                <a:latin typeface="Segoe UI Light"/>
                <a:ea typeface="Gill Sans" charset="0"/>
                <a:cs typeface="Gill Sans" charset="0"/>
              </a:rPr>
              <a:t>OpenFlow Agent</a:t>
            </a:r>
          </a:p>
        </p:txBody>
      </p:sp>
      <p:sp>
        <p:nvSpPr>
          <p:cNvPr id="30" name="AutoShape 6"/>
          <p:cNvSpPr>
            <a:spLocks/>
          </p:cNvSpPr>
          <p:nvPr/>
        </p:nvSpPr>
        <p:spPr bwMode="auto">
          <a:xfrm>
            <a:off x="457599" y="2494107"/>
            <a:ext cx="7872116" cy="827753"/>
          </a:xfrm>
          <a:prstGeom prst="roundRect">
            <a:avLst>
              <a:gd name="adj" fmla="val 6894"/>
            </a:avLst>
          </a:prstGeom>
          <a:solidFill>
            <a:srgbClr val="C8D2DF"/>
          </a:solidFill>
          <a:ln w="25400" cap="flat">
            <a:solidFill>
              <a:srgbClr val="000000"/>
            </a:solidFill>
            <a:prstDash val="solid"/>
            <a:miter lim="800000"/>
            <a:headEnd type="none" w="med" len="med"/>
            <a:tailEnd type="none" w="med" len="med"/>
          </a:ln>
        </p:spPr>
        <p:txBody>
          <a:bodyPr lIns="0" tIns="0" rIns="0" bIns="0" anchor="ctr"/>
          <a:lstStyle/>
          <a:p>
            <a:pPr>
              <a:defRPr/>
            </a:pPr>
            <a:r>
              <a:rPr lang="en-US" sz="4000" dirty="0" smtClean="0">
                <a:solidFill>
                  <a:srgbClr val="505050">
                    <a:lumMod val="50000"/>
                  </a:srgbClr>
                </a:solidFill>
                <a:latin typeface="Segoe UI Light"/>
                <a:ea typeface="Gill Sans" charset="0"/>
                <a:cs typeface="Gill Sans" charset="0"/>
              </a:rPr>
              <a:t>   Control </a:t>
            </a:r>
            <a:r>
              <a:rPr lang="en-US" sz="4000" dirty="0">
                <a:solidFill>
                  <a:srgbClr val="505050">
                    <a:lumMod val="50000"/>
                  </a:srgbClr>
                </a:solidFill>
                <a:latin typeface="Segoe UI Light"/>
                <a:ea typeface="Gill Sans" charset="0"/>
                <a:cs typeface="Gill Sans" charset="0"/>
              </a:rPr>
              <a:t>Plane (software)</a:t>
            </a:r>
          </a:p>
        </p:txBody>
      </p:sp>
      <p:sp>
        <p:nvSpPr>
          <p:cNvPr id="33" name="Rounded Rectangle 32"/>
          <p:cNvSpPr/>
          <p:nvPr/>
        </p:nvSpPr>
        <p:spPr>
          <a:xfrm>
            <a:off x="10488334" y="607317"/>
            <a:ext cx="1630759" cy="697404"/>
          </a:xfrm>
          <a:prstGeom prst="round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4342" tIns="62171" rIns="124342" bIns="62171" rtlCol="0" anchor="ctr"/>
          <a:lstStyle/>
          <a:p>
            <a:pPr algn="ctr"/>
            <a:r>
              <a:rPr lang="en-US" dirty="0" smtClean="0">
                <a:solidFill>
                  <a:prstClr val="white"/>
                </a:solidFill>
              </a:rPr>
              <a:t>Controller</a:t>
            </a:r>
            <a:endParaRPr lang="en-US" sz="1600" dirty="0">
              <a:solidFill>
                <a:prstClr val="white"/>
              </a:solidFill>
            </a:endParaRPr>
          </a:p>
        </p:txBody>
      </p:sp>
      <p:sp>
        <p:nvSpPr>
          <p:cNvPr id="2" name="Rectangle 1"/>
          <p:cNvSpPr/>
          <p:nvPr/>
        </p:nvSpPr>
        <p:spPr>
          <a:xfrm>
            <a:off x="392634" y="2093997"/>
            <a:ext cx="1639295" cy="400110"/>
          </a:xfrm>
          <a:prstGeom prst="rect">
            <a:avLst/>
          </a:prstGeom>
        </p:spPr>
        <p:txBody>
          <a:bodyPr wrap="none">
            <a:spAutoFit/>
          </a:bodyPr>
          <a:lstStyle/>
          <a:p>
            <a:r>
              <a:rPr lang="en-US" sz="2000" spc="-113" dirty="0" smtClean="0">
                <a:solidFill>
                  <a:srgbClr val="FFFFFF"/>
                </a:solidFill>
                <a:latin typeface="Segoe UI Light"/>
                <a:ea typeface="Segoe UI" pitchFamily="34" charset="0"/>
                <a:cs typeface="Segoe UI" pitchFamily="34" charset="0"/>
              </a:rPr>
              <a:t>Network Switch</a:t>
            </a:r>
            <a:endParaRPr lang="en-US" sz="3200" dirty="0">
              <a:solidFill>
                <a:srgbClr val="FFFFFF"/>
              </a:solidFill>
              <a:latin typeface="Segoe UI Light"/>
            </a:endParaRPr>
          </a:p>
        </p:txBody>
      </p:sp>
      <p:sp>
        <p:nvSpPr>
          <p:cNvPr id="41" name="Rectangle 15"/>
          <p:cNvSpPr>
            <a:spLocks noChangeArrowheads="1"/>
          </p:cNvSpPr>
          <p:nvPr/>
        </p:nvSpPr>
        <p:spPr bwMode="auto">
          <a:xfrm>
            <a:off x="7064826" y="3955945"/>
            <a:ext cx="326496" cy="135858"/>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44" name="Rectangle 16"/>
          <p:cNvSpPr>
            <a:spLocks noChangeArrowheads="1"/>
          </p:cNvSpPr>
          <p:nvPr/>
        </p:nvSpPr>
        <p:spPr bwMode="auto">
          <a:xfrm>
            <a:off x="7391322" y="3955945"/>
            <a:ext cx="326496" cy="135858"/>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47" name="Rectangle 17"/>
          <p:cNvSpPr>
            <a:spLocks noChangeArrowheads="1"/>
          </p:cNvSpPr>
          <p:nvPr/>
        </p:nvSpPr>
        <p:spPr bwMode="auto">
          <a:xfrm>
            <a:off x="7717817" y="3955944"/>
            <a:ext cx="326496" cy="141288"/>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49" name="Rectangle 15"/>
          <p:cNvSpPr>
            <a:spLocks noChangeArrowheads="1"/>
          </p:cNvSpPr>
          <p:nvPr/>
        </p:nvSpPr>
        <p:spPr bwMode="auto">
          <a:xfrm>
            <a:off x="7064826" y="3757734"/>
            <a:ext cx="326496" cy="135858"/>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50" name="Rectangle 16"/>
          <p:cNvSpPr>
            <a:spLocks noChangeArrowheads="1"/>
          </p:cNvSpPr>
          <p:nvPr/>
        </p:nvSpPr>
        <p:spPr bwMode="auto">
          <a:xfrm>
            <a:off x="7391322" y="3757734"/>
            <a:ext cx="326496" cy="135858"/>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51" name="Rectangle 17"/>
          <p:cNvSpPr>
            <a:spLocks noChangeArrowheads="1"/>
          </p:cNvSpPr>
          <p:nvPr/>
        </p:nvSpPr>
        <p:spPr bwMode="auto">
          <a:xfrm>
            <a:off x="7717817" y="3757733"/>
            <a:ext cx="326496" cy="141288"/>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53" name="Rectangle 15"/>
          <p:cNvSpPr>
            <a:spLocks noChangeArrowheads="1"/>
          </p:cNvSpPr>
          <p:nvPr/>
        </p:nvSpPr>
        <p:spPr bwMode="auto">
          <a:xfrm>
            <a:off x="7064826" y="3558164"/>
            <a:ext cx="326496" cy="135858"/>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54" name="Rectangle 16"/>
          <p:cNvSpPr>
            <a:spLocks noChangeArrowheads="1"/>
          </p:cNvSpPr>
          <p:nvPr/>
        </p:nvSpPr>
        <p:spPr bwMode="auto">
          <a:xfrm>
            <a:off x="7391322" y="3558164"/>
            <a:ext cx="326496" cy="135858"/>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55" name="Rectangle 17"/>
          <p:cNvSpPr>
            <a:spLocks noChangeArrowheads="1"/>
          </p:cNvSpPr>
          <p:nvPr/>
        </p:nvSpPr>
        <p:spPr bwMode="auto">
          <a:xfrm>
            <a:off x="7717817" y="3558163"/>
            <a:ext cx="326496" cy="141288"/>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US" sz="2400">
              <a:solidFill>
                <a:srgbClr val="505050"/>
              </a:solidFill>
              <a:latin typeface="Segoe UI Light"/>
            </a:endParaRPr>
          </a:p>
        </p:txBody>
      </p:sp>
      <p:sp>
        <p:nvSpPr>
          <p:cNvPr id="4" name="Rectangle 3"/>
          <p:cNvSpPr/>
          <p:nvPr/>
        </p:nvSpPr>
        <p:spPr>
          <a:xfrm>
            <a:off x="5910713" y="3626093"/>
            <a:ext cx="1133900" cy="369332"/>
          </a:xfrm>
          <a:prstGeom prst="rect">
            <a:avLst/>
          </a:prstGeom>
        </p:spPr>
        <p:txBody>
          <a:bodyPr wrap="none">
            <a:spAutoFit/>
          </a:bodyPr>
          <a:lstStyle/>
          <a:p>
            <a:r>
              <a:rPr lang="en-US" spc="-113" dirty="0" smtClean="0">
                <a:solidFill>
                  <a:srgbClr val="282828"/>
                </a:solidFill>
                <a:latin typeface="Segoe UI Light"/>
                <a:ea typeface="Segoe UI" pitchFamily="34" charset="0"/>
                <a:cs typeface="Segoe UI" pitchFamily="34" charset="0"/>
              </a:rPr>
              <a:t>Flow Tables</a:t>
            </a:r>
            <a:endParaRPr lang="en-US" dirty="0">
              <a:solidFill>
                <a:srgbClr val="505050"/>
              </a:solidFill>
              <a:latin typeface="Segoe UI Light"/>
            </a:endParaRPr>
          </a:p>
        </p:txBody>
      </p:sp>
      <p:sp>
        <p:nvSpPr>
          <p:cNvPr id="66" name="Line 31"/>
          <p:cNvSpPr>
            <a:spLocks noChangeShapeType="1"/>
          </p:cNvSpPr>
          <p:nvPr/>
        </p:nvSpPr>
        <p:spPr bwMode="auto">
          <a:xfrm>
            <a:off x="6597649" y="5021262"/>
            <a:ext cx="1588" cy="569912"/>
          </a:xfrm>
          <a:prstGeom prst="line">
            <a:avLst/>
          </a:prstGeom>
          <a:solidFill>
            <a:schemeClr val="accent2">
              <a:lumMod val="20000"/>
              <a:lumOff val="80000"/>
            </a:schemeClr>
          </a:solidFill>
          <a:ln w="38100">
            <a:solidFill>
              <a:schemeClr val="tx1"/>
            </a:solidFill>
            <a:prstDash val="sysDot"/>
            <a:round/>
            <a:headEnd/>
            <a:tailEnd/>
          </a:ln>
          <a:extLst/>
        </p:spPr>
        <p:txBody>
          <a:bodyPr lIns="64291" tIns="32146" rIns="64291" bIns="32146"/>
          <a:lstStyle/>
          <a:p>
            <a:endParaRPr lang="en-US">
              <a:solidFill>
                <a:srgbClr val="505050"/>
              </a:solidFill>
              <a:latin typeface="Segoe UI Light"/>
            </a:endParaRPr>
          </a:p>
        </p:txBody>
      </p:sp>
      <p:sp>
        <p:nvSpPr>
          <p:cNvPr id="57" name="Rectangle 22"/>
          <p:cNvSpPr>
            <a:spLocks/>
          </p:cNvSpPr>
          <p:nvPr/>
        </p:nvSpPr>
        <p:spPr bwMode="auto">
          <a:xfrm>
            <a:off x="4393657" y="4640262"/>
            <a:ext cx="1446212" cy="515938"/>
          </a:xfrm>
          <a:prstGeom prst="rect">
            <a:avLst/>
          </a:prstGeom>
          <a:solidFill>
            <a:schemeClr val="accent6">
              <a:lumMod val="20000"/>
              <a:lumOff val="80000"/>
            </a:schemeClr>
          </a:solidFill>
          <a:ln w="12700">
            <a:solidFill>
              <a:schemeClr val="tx1"/>
            </a:solidFill>
            <a:miter lim="800000"/>
            <a:headEnd/>
            <a:tailEnd/>
          </a:ln>
        </p:spPr>
        <p:txBody>
          <a:bodyPr lIns="0" tIns="0" rIns="0" bIns="0"/>
          <a:lstStyle/>
          <a:p>
            <a:pPr>
              <a:defRPr/>
            </a:pPr>
            <a:endParaRPr lang="en-US">
              <a:solidFill>
                <a:srgbClr val="505050"/>
              </a:solidFill>
              <a:latin typeface="Segoe UI Light"/>
            </a:endParaRPr>
          </a:p>
        </p:txBody>
      </p:sp>
      <p:sp>
        <p:nvSpPr>
          <p:cNvPr id="58" name="Rectangle 23"/>
          <p:cNvSpPr>
            <a:spLocks/>
          </p:cNvSpPr>
          <p:nvPr/>
        </p:nvSpPr>
        <p:spPr bwMode="auto">
          <a:xfrm>
            <a:off x="4425407" y="4743549"/>
            <a:ext cx="1377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ctr"/>
            <a:r>
              <a:rPr lang="en-US" sz="2000" dirty="0">
                <a:solidFill>
                  <a:srgbClr val="505050">
                    <a:lumMod val="50000"/>
                  </a:srgbClr>
                </a:solidFill>
                <a:latin typeface="Segoe UI Light"/>
              </a:rPr>
              <a:t>Match Rule</a:t>
            </a:r>
          </a:p>
        </p:txBody>
      </p:sp>
      <p:sp>
        <p:nvSpPr>
          <p:cNvPr id="59" name="Rectangle 24"/>
          <p:cNvSpPr>
            <a:spLocks/>
          </p:cNvSpPr>
          <p:nvPr/>
        </p:nvSpPr>
        <p:spPr bwMode="auto">
          <a:xfrm>
            <a:off x="5839869" y="4640262"/>
            <a:ext cx="1446213" cy="515938"/>
          </a:xfrm>
          <a:prstGeom prst="rect">
            <a:avLst/>
          </a:prstGeom>
          <a:solidFill>
            <a:schemeClr val="accent2">
              <a:lumMod val="20000"/>
              <a:lumOff val="80000"/>
            </a:schemeClr>
          </a:solidFill>
          <a:ln w="12700">
            <a:solidFill>
              <a:srgbClr val="697D3A"/>
            </a:solidFill>
            <a:miter lim="800000"/>
            <a:headEnd/>
            <a:tailEnd/>
          </a:ln>
        </p:spPr>
        <p:txBody>
          <a:bodyPr lIns="0" tIns="0" rIns="0" bIns="0"/>
          <a:lstStyle/>
          <a:p>
            <a:endParaRPr lang="en-US">
              <a:solidFill>
                <a:srgbClr val="505050"/>
              </a:solidFill>
              <a:latin typeface="Segoe UI Light"/>
            </a:endParaRPr>
          </a:p>
        </p:txBody>
      </p:sp>
      <p:sp>
        <p:nvSpPr>
          <p:cNvPr id="60" name="Rectangle 25"/>
          <p:cNvSpPr>
            <a:spLocks/>
          </p:cNvSpPr>
          <p:nvPr/>
        </p:nvSpPr>
        <p:spPr bwMode="auto">
          <a:xfrm>
            <a:off x="5873207" y="4743549"/>
            <a:ext cx="1412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ctr"/>
            <a:r>
              <a:rPr lang="en-US" sz="2000" dirty="0">
                <a:solidFill>
                  <a:srgbClr val="505050">
                    <a:lumMod val="50000"/>
                  </a:srgbClr>
                </a:solidFill>
                <a:latin typeface="Segoe UI Light"/>
              </a:rPr>
              <a:t>Action</a:t>
            </a:r>
          </a:p>
        </p:txBody>
      </p:sp>
      <p:sp>
        <p:nvSpPr>
          <p:cNvPr id="62" name="Rectangle 26"/>
          <p:cNvSpPr>
            <a:spLocks/>
          </p:cNvSpPr>
          <p:nvPr/>
        </p:nvSpPr>
        <p:spPr bwMode="auto">
          <a:xfrm>
            <a:off x="7286082" y="4640262"/>
            <a:ext cx="1447800" cy="515938"/>
          </a:xfrm>
          <a:prstGeom prst="rect">
            <a:avLst/>
          </a:prstGeom>
          <a:solidFill>
            <a:schemeClr val="accent5">
              <a:lumMod val="20000"/>
              <a:lumOff val="80000"/>
            </a:schemeClr>
          </a:solidFill>
          <a:ln w="12700">
            <a:solidFill>
              <a:srgbClr val="800000"/>
            </a:solidFill>
            <a:miter lim="800000"/>
            <a:headEnd/>
            <a:tailEnd/>
          </a:ln>
        </p:spPr>
        <p:txBody>
          <a:bodyPr lIns="0" tIns="0" rIns="0" bIns="0"/>
          <a:lstStyle/>
          <a:p>
            <a:endParaRPr lang="en-US">
              <a:solidFill>
                <a:srgbClr val="505050"/>
              </a:solidFill>
              <a:latin typeface="Segoe UI Light"/>
            </a:endParaRPr>
          </a:p>
        </p:txBody>
      </p:sp>
      <p:sp>
        <p:nvSpPr>
          <p:cNvPr id="63" name="Rectangle 27"/>
          <p:cNvSpPr>
            <a:spLocks/>
          </p:cNvSpPr>
          <p:nvPr/>
        </p:nvSpPr>
        <p:spPr bwMode="auto">
          <a:xfrm>
            <a:off x="7286082" y="4743549"/>
            <a:ext cx="1387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ctr"/>
            <a:r>
              <a:rPr lang="en-US" sz="2000">
                <a:solidFill>
                  <a:srgbClr val="505050">
                    <a:lumMod val="50000"/>
                  </a:srgbClr>
                </a:solidFill>
                <a:latin typeface="Segoe UI Light"/>
              </a:rPr>
              <a:t>Counters</a:t>
            </a:r>
          </a:p>
        </p:txBody>
      </p:sp>
      <p:sp>
        <p:nvSpPr>
          <p:cNvPr id="64" name="Rectangle 63"/>
          <p:cNvSpPr/>
          <p:nvPr/>
        </p:nvSpPr>
        <p:spPr>
          <a:xfrm>
            <a:off x="2179261" y="4672161"/>
            <a:ext cx="2089675" cy="461665"/>
          </a:xfrm>
          <a:prstGeom prst="rect">
            <a:avLst/>
          </a:prstGeom>
        </p:spPr>
        <p:txBody>
          <a:bodyPr wrap="none">
            <a:spAutoFit/>
          </a:bodyPr>
          <a:lstStyle/>
          <a:p>
            <a:r>
              <a:rPr lang="en-US" sz="2400" spc="-113" dirty="0" smtClean="0">
                <a:latin typeface="Segoe UI Light"/>
                <a:ea typeface="Segoe UI" pitchFamily="34" charset="0"/>
                <a:cs typeface="Segoe UI" pitchFamily="34" charset="0"/>
              </a:rPr>
              <a:t>Flow Table Rules:</a:t>
            </a:r>
            <a:endParaRPr lang="en-US" sz="2400" dirty="0">
              <a:latin typeface="Segoe UI Light"/>
            </a:endParaRPr>
          </a:p>
        </p:txBody>
      </p:sp>
      <p:sp>
        <p:nvSpPr>
          <p:cNvPr id="5" name="Title 4"/>
          <p:cNvSpPr>
            <a:spLocks noGrp="1"/>
          </p:cNvSpPr>
          <p:nvPr>
            <p:ph type="title"/>
          </p:nvPr>
        </p:nvSpPr>
        <p:spPr/>
        <p:txBody>
          <a:bodyPr/>
          <a:lstStyle/>
          <a:p>
            <a:r>
              <a:rPr lang="en-US" dirty="0" err="1" smtClean="0"/>
              <a:t>OpenFlow</a:t>
            </a:r>
            <a:r>
              <a:rPr lang="en-US" dirty="0" smtClean="0"/>
              <a:t> under the hood</a:t>
            </a:r>
            <a:endParaRPr lang="en-US" dirty="0"/>
          </a:p>
        </p:txBody>
      </p:sp>
      <p:sp>
        <p:nvSpPr>
          <p:cNvPr id="40" name="Line 17"/>
          <p:cNvSpPr>
            <a:spLocks noChangeShapeType="1"/>
          </p:cNvSpPr>
          <p:nvPr/>
        </p:nvSpPr>
        <p:spPr bwMode="auto">
          <a:xfrm flipV="1">
            <a:off x="8123236" y="1212849"/>
            <a:ext cx="2347414" cy="1710966"/>
          </a:xfrm>
          <a:prstGeom prst="line">
            <a:avLst/>
          </a:prstGeom>
          <a:noFill/>
          <a:ln w="76200">
            <a:solidFill>
              <a:schemeClr val="accent6"/>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lIns="124358" tIns="62179" rIns="124358" bIns="62179"/>
          <a:lstStyle/>
          <a:p>
            <a:pPr>
              <a:defRPr/>
            </a:pPr>
            <a:endParaRPr lang="en-US"/>
          </a:p>
        </p:txBody>
      </p:sp>
      <p:cxnSp>
        <p:nvCxnSpPr>
          <p:cNvPr id="6" name="Straight Arrow Connector 5"/>
          <p:cNvCxnSpPr/>
          <p:nvPr/>
        </p:nvCxnSpPr>
        <p:spPr>
          <a:xfrm flipH="1">
            <a:off x="6599237" y="5630863"/>
            <a:ext cx="3276600" cy="13765"/>
          </a:xfrm>
          <a:prstGeom prst="straightConnector1">
            <a:avLst/>
          </a:prstGeom>
          <a:solidFill>
            <a:schemeClr val="accent2">
              <a:lumMod val="20000"/>
              <a:lumOff val="80000"/>
            </a:schemeClr>
          </a:solidFill>
          <a:ln w="38100">
            <a:solidFill>
              <a:schemeClr val="tx1"/>
            </a:solidFill>
            <a:prstDash val="sysDot"/>
            <a:round/>
            <a:headEnd/>
            <a:tailEnd/>
          </a:ln>
        </p:spPr>
      </p:cxnSp>
      <p:sp>
        <p:nvSpPr>
          <p:cNvPr id="65" name="Rectangle 28"/>
          <p:cNvSpPr>
            <a:spLocks/>
          </p:cNvSpPr>
          <p:nvPr/>
        </p:nvSpPr>
        <p:spPr bwMode="auto">
          <a:xfrm>
            <a:off x="9113837" y="4640262"/>
            <a:ext cx="2444893" cy="1876165"/>
          </a:xfrm>
          <a:prstGeom prst="rect">
            <a:avLst/>
          </a:prstGeom>
          <a:solidFill>
            <a:schemeClr val="accent2">
              <a:lumMod val="20000"/>
              <a:lumOff val="80000"/>
            </a:schemeClr>
          </a:solidFill>
          <a:ln w="12700">
            <a:solidFill>
              <a:srgbClr val="697D3A"/>
            </a:solidFill>
            <a:miter lim="800000"/>
            <a:headEnd/>
            <a:tailEnd/>
          </a:ln>
        </p:spPr>
        <p:txBody>
          <a:bodyPr lIns="91440" tIns="91440" rIns="91440" bIns="91440" anchor="t" anchorCtr="0"/>
          <a:lstStyle/>
          <a:p>
            <a:pPr marL="225425" indent="-198438">
              <a:lnSpc>
                <a:spcPct val="90000"/>
              </a:lnSpc>
              <a:buFontTx/>
              <a:buAutoNum type="arabicPeriod"/>
            </a:pPr>
            <a:r>
              <a:rPr lang="en-US" sz="2400" dirty="0" smtClean="0">
                <a:solidFill>
                  <a:srgbClr val="505050">
                    <a:lumMod val="50000"/>
                  </a:srgbClr>
                </a:solidFill>
                <a:latin typeface="Segoe UI Light"/>
              </a:rPr>
              <a:t> Forward</a:t>
            </a:r>
          </a:p>
          <a:p>
            <a:pPr marL="225425" indent="-198438">
              <a:lnSpc>
                <a:spcPct val="90000"/>
              </a:lnSpc>
              <a:buFontTx/>
              <a:buAutoNum type="arabicPeriod"/>
            </a:pPr>
            <a:r>
              <a:rPr lang="en-US" sz="2400" dirty="0" smtClean="0">
                <a:solidFill>
                  <a:srgbClr val="505050">
                    <a:lumMod val="50000"/>
                  </a:srgbClr>
                </a:solidFill>
                <a:latin typeface="Segoe UI Light"/>
              </a:rPr>
              <a:t> Modify</a:t>
            </a:r>
            <a:endParaRPr lang="en-US" sz="2400" dirty="0">
              <a:solidFill>
                <a:srgbClr val="505050">
                  <a:lumMod val="50000"/>
                </a:srgbClr>
              </a:solidFill>
              <a:latin typeface="Segoe UI Light"/>
            </a:endParaRPr>
          </a:p>
          <a:p>
            <a:pPr marL="225425" indent="-198438">
              <a:lnSpc>
                <a:spcPct val="90000"/>
              </a:lnSpc>
              <a:buFontTx/>
              <a:buAutoNum type="arabicPeriod"/>
            </a:pPr>
            <a:r>
              <a:rPr lang="en-US" sz="2400" dirty="0" smtClean="0">
                <a:solidFill>
                  <a:srgbClr val="505050">
                    <a:lumMod val="50000"/>
                  </a:srgbClr>
                </a:solidFill>
                <a:latin typeface="Segoe UI Light"/>
              </a:rPr>
              <a:t> </a:t>
            </a:r>
            <a:r>
              <a:rPr lang="en-US" sz="2400" dirty="0" err="1" smtClean="0">
                <a:solidFill>
                  <a:srgbClr val="505050">
                    <a:lumMod val="50000"/>
                  </a:srgbClr>
                </a:solidFill>
                <a:latin typeface="Segoe UI Light"/>
              </a:rPr>
              <a:t>Encap</a:t>
            </a:r>
            <a:r>
              <a:rPr lang="en-US" sz="2400" dirty="0" smtClean="0">
                <a:solidFill>
                  <a:srgbClr val="505050">
                    <a:lumMod val="50000"/>
                  </a:srgbClr>
                </a:solidFill>
                <a:latin typeface="Segoe UI Light"/>
              </a:rPr>
              <a:t> /   </a:t>
            </a:r>
            <a:r>
              <a:rPr lang="en-US" sz="2400" dirty="0" err="1" smtClean="0">
                <a:solidFill>
                  <a:srgbClr val="505050">
                    <a:lumMod val="50000"/>
                  </a:srgbClr>
                </a:solidFill>
                <a:latin typeface="Segoe UI Light"/>
              </a:rPr>
              <a:t>decapsulate</a:t>
            </a:r>
            <a:endParaRPr lang="en-US" sz="2400" dirty="0" smtClean="0">
              <a:solidFill>
                <a:srgbClr val="505050">
                  <a:lumMod val="50000"/>
                </a:srgbClr>
              </a:solidFill>
              <a:latin typeface="Segoe UI Light"/>
            </a:endParaRPr>
          </a:p>
          <a:p>
            <a:pPr marL="225425" indent="-198438">
              <a:lnSpc>
                <a:spcPct val="90000"/>
              </a:lnSpc>
              <a:buFontTx/>
              <a:buAutoNum type="arabicPeriod"/>
            </a:pPr>
            <a:r>
              <a:rPr lang="en-US" sz="2400" dirty="0" smtClean="0">
                <a:solidFill>
                  <a:srgbClr val="505050">
                    <a:lumMod val="50000"/>
                  </a:srgbClr>
                </a:solidFill>
                <a:latin typeface="Segoe UI Light"/>
              </a:rPr>
              <a:t> Drop, etc.</a:t>
            </a:r>
            <a:endParaRPr lang="en-US" sz="2400" dirty="0">
              <a:solidFill>
                <a:srgbClr val="505050">
                  <a:lumMod val="50000"/>
                </a:srgbClr>
              </a:solidFill>
              <a:latin typeface="Segoe UI Light"/>
            </a:endParaRPr>
          </a:p>
        </p:txBody>
      </p:sp>
    </p:spTree>
    <p:extLst>
      <p:ext uri="{BB962C8B-B14F-4D97-AF65-F5344CB8AC3E}">
        <p14:creationId xmlns:p14="http://schemas.microsoft.com/office/powerpoint/2010/main" val="7549397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path" presetSubtype="0" accel="50000" decel="50000" fill="hold" grpId="0" nodeType="clickEffect">
                                  <p:stCondLst>
                                    <p:cond delay="0"/>
                                  </p:stCondLst>
                                  <p:childTnLst>
                                    <p:animMotion origin="layout" path="M 0.00013 -0.10373 L 0.46527 -0.30799 " pathEditMode="relative" rAng="0" ptsTypes="AA">
                                      <p:cBhvr>
                                        <p:cTn id="6" dur="1000" fill="hold"/>
                                        <p:tgtEl>
                                          <p:spTgt spid="30"/>
                                        </p:tgtEl>
                                        <p:attrNameLst>
                                          <p:attrName>ppt_x</p:attrName>
                                          <p:attrName>ppt_y</p:attrName>
                                        </p:attrNameLst>
                                      </p:cBhvr>
                                      <p:rCtr x="23251" y="-10213"/>
                                    </p:animMotion>
                                  </p:childTnLst>
                                </p:cTn>
                              </p:par>
                              <p:par>
                                <p:cTn id="7" presetID="6" presetClass="emph" presetSubtype="0" fill="hold" grpId="1" nodeType="withEffect">
                                  <p:stCondLst>
                                    <p:cond delay="0"/>
                                  </p:stCondLst>
                                  <p:childTnLst>
                                    <p:animScale>
                                      <p:cBhvr>
                                        <p:cTn id="8" dur="1000" fill="hold"/>
                                        <p:tgtEl>
                                          <p:spTgt spid="30"/>
                                        </p:tgtEl>
                                      </p:cBhvr>
                                      <p:by x="25000" y="25000"/>
                                    </p:animScale>
                                  </p:childTnLst>
                                </p:cTn>
                              </p:par>
                            </p:childTnLst>
                          </p:cTn>
                        </p:par>
                        <p:par>
                          <p:cTn id="9" fill="hold" nodeType="afterGroup">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par>
                                <p:cTn id="13" presetID="2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par>
                                <p:cTn id="16" presetID="22" presetClass="entr" presetSubtype="1" fill="hold" grpId="0" nodeType="withEffect">
                                  <p:stCondLst>
                                    <p:cond delay="10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5" grpId="0" animBg="1"/>
      <p:bldP spid="30" grpId="0" animBg="1"/>
      <p:bldP spid="30" grpId="1" animBg="1"/>
    </p:bld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purl.org/dc/elements/1.1/"/>
    <ds:schemaRef ds:uri="http://schemas.openxmlformats.org/package/2006/metadata/core-properties"/>
    <ds:schemaRef ds:uri="http://schemas.microsoft.com/office/2006/documentManagement/types"/>
    <ds:schemaRef ds:uri="230e9df3-be65-4c73-a93b-d1236ebd677e"/>
    <ds:schemaRef ds:uri="http://www.w3.org/XML/1998/namespace"/>
    <ds:schemaRef ds:uri="http://schemas.microsoft.com/office/infopath/2007/PartnerControls"/>
    <ds:schemaRef ds:uri="e36bfbf9-5e42-489c-a259-4c54eb22cb57"/>
    <ds:schemaRef ds:uri="http://schemas.microsoft.com/sharepoint/v3"/>
    <ds:schemaRef ds:uri="http://purl.org/dc/te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Template>
  <TotalTime>2088</TotalTime>
  <Words>3862</Words>
  <Application>Microsoft Office PowerPoint</Application>
  <PresentationFormat>Custom</PresentationFormat>
  <Paragraphs>648</Paragraphs>
  <Slides>52</Slides>
  <Notes>19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8" baseType="lpstr">
      <vt:lpstr>ＭＳ Ｐゴシック</vt:lpstr>
      <vt:lpstr>Arial</vt:lpstr>
      <vt:lpstr>Calibri</vt:lpstr>
      <vt:lpstr>Gill Sans</vt:lpstr>
      <vt:lpstr>Segoe Semibold</vt:lpstr>
      <vt:lpstr>Segoe UI</vt:lpstr>
      <vt:lpstr>Segoe UI Black</vt:lpstr>
      <vt:lpstr>Segoe UI Light</vt:lpstr>
      <vt:lpstr>Segoe UI Semibold</vt:lpstr>
      <vt:lpstr>Segoe UI Semilight</vt:lpstr>
      <vt:lpstr>Verdana</vt:lpstr>
      <vt:lpstr>Wingdings</vt:lpstr>
      <vt:lpstr>Zapf Dingbats</vt:lpstr>
      <vt:lpstr>TEE14 Speaker PPT Template</vt:lpstr>
      <vt:lpstr>Office Theme</vt:lpstr>
      <vt:lpstr>Visio</vt:lpstr>
      <vt:lpstr>PowerPoint Presentation</vt:lpstr>
      <vt:lpstr>SDN with Lync Server 2013</vt:lpstr>
      <vt:lpstr>SUBMIT YOUR TECHED EVALUATIONS</vt:lpstr>
      <vt:lpstr>PowerPoint Presentation</vt:lpstr>
      <vt:lpstr>Agenda</vt:lpstr>
      <vt:lpstr>A Brief Primer on SDN</vt:lpstr>
      <vt:lpstr>In the Microsoft Cloud</vt:lpstr>
      <vt:lpstr>Software Defined Networking</vt:lpstr>
      <vt:lpstr>OpenFlow under the hood</vt:lpstr>
      <vt:lpstr>SDN Market Dynamics Network spend moving towards SDN technologies</vt:lpstr>
      <vt:lpstr>PowerPoint Presentation</vt:lpstr>
      <vt:lpstr>PowerPoint Presentation</vt:lpstr>
      <vt:lpstr>Lync &amp; Packet Networks</vt:lpstr>
      <vt:lpstr>Traditional Lync Networking</vt:lpstr>
      <vt:lpstr>Today’s UC&amp;C challenges</vt:lpstr>
      <vt:lpstr>PowerPoint Presentation</vt:lpstr>
      <vt:lpstr>Applications Programming Networks </vt:lpstr>
      <vt:lpstr>UC SDN Architecture</vt:lpstr>
      <vt:lpstr>Lync SDN Interface</vt:lpstr>
      <vt:lpstr>Lync SDN: Network Architecture</vt:lpstr>
      <vt:lpstr>Lync SDN Interface, version 2.1 Released in September; blog post here </vt:lpstr>
      <vt:lpstr>Lync SDN: Network Architecture (v2.1+)</vt:lpstr>
      <vt:lpstr>Messaging Flow</vt:lpstr>
      <vt:lpstr>Dialog Event</vt:lpstr>
      <vt:lpstr>Quality Event</vt:lpstr>
      <vt:lpstr> Lync SDN Interface Message Flow</vt:lpstr>
      <vt:lpstr>Configuring the Lync Dialog Listener</vt:lpstr>
      <vt:lpstr>Configuring the SDN Manager</vt:lpstr>
      <vt:lpstr>Lync SDN: Redundancy models in 2.1</vt:lpstr>
      <vt:lpstr>Scenarios</vt:lpstr>
      <vt:lpstr>Lync SDN Scenarios</vt:lpstr>
      <vt:lpstr>Real-Time Network Visibility Leveraging the Microsoft Lync SDN API </vt:lpstr>
      <vt:lpstr>Lync SDN Scenarios</vt:lpstr>
      <vt:lpstr>HP &amp; Lync SDN QoS Model</vt:lpstr>
      <vt:lpstr>HP &amp; Lync SDN QoS Model</vt:lpstr>
      <vt:lpstr>Aruba SDN Architecture</vt:lpstr>
      <vt:lpstr> Aruba Networks &amp;  Lync SDN Interface</vt:lpstr>
      <vt:lpstr>Lync SDN Scenarios</vt:lpstr>
      <vt:lpstr>Customer References</vt:lpstr>
      <vt:lpstr>Aruba Networks &amp; AFA</vt:lpstr>
      <vt:lpstr>Nectar Systems &amp; US Customer</vt:lpstr>
      <vt:lpstr>Extreme Networks &amp; City of Bellevue</vt:lpstr>
      <vt:lpstr>HP &amp; Istanbul Kultur University</vt:lpstr>
      <vt:lpstr>Agenda</vt:lpstr>
      <vt:lpstr>Curated list of highly relevant sessions</vt:lpstr>
      <vt:lpstr>References</vt:lpstr>
      <vt:lpstr>Resources</vt:lpstr>
      <vt:lpstr>Please Complete An Evaluation Form Your input is important!</vt:lpstr>
      <vt:lpstr>Evaluate this session</vt:lpstr>
      <vt:lpstr>PowerPoint Presentation</vt:lpstr>
      <vt:lpstr>Aruba with SDN API</vt:lpstr>
      <vt:lpstr>Aruba with SDN API</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Jamie Stark</dc:creator>
  <dc:description>Template: Jordan Cayabyab, Artitudes Design
Formatting: 
Audience Type:</dc:description>
  <cp:lastModifiedBy>Shows</cp:lastModifiedBy>
  <cp:revision>22</cp:revision>
  <dcterms:created xsi:type="dcterms:W3CDTF">2014-10-24T23:36:04Z</dcterms:created>
  <dcterms:modified xsi:type="dcterms:W3CDTF">2014-10-29T16:03:24Z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