
<file path=[Content_Types].xml><?xml version="1.0" encoding="utf-8"?>
<Types xmlns="http://schemas.openxmlformats.org/package/2006/content-types">
  <Default Extension="png" ContentType="image/png"/>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5" r:id="rId5"/>
    <p:sldMasterId id="2147484308" r:id="rId6"/>
  </p:sldMasterIdLst>
  <p:notesMasterIdLst>
    <p:notesMasterId r:id="rId44"/>
  </p:notesMasterIdLst>
  <p:handoutMasterIdLst>
    <p:handoutMasterId r:id="rId45"/>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93" r:id="rId39"/>
    <p:sldId id="294" r:id="rId40"/>
    <p:sldId id="289" r:id="rId41"/>
    <p:sldId id="295" r:id="rId42"/>
    <p:sldId id="292"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Lst>
        </p14:section>
        <p14:section name="Core Content" id="{7C63ECE4-94F3-4187-A45E-CD5C44D45825}">
          <p14:sldIdLst>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Lst>
        </p14:section>
        <p14:section name="Required slides" id="{0FFC1ED6-DA52-4506-94EF-03B8BB9292CC}">
          <p14:sldIdLst>
            <p14:sldId id="287"/>
            <p14:sldId id="293"/>
            <p14:sldId id="294"/>
            <p14:sldId id="289"/>
            <p14:sldId id="295"/>
            <p14:sldId id="29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80673"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20" d="100"/>
        <a:sy n="20"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my.sharepoint.com/personal/philnew_microsoft_com/Documents/Shared%20with%20Everyone/demopercenti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ilnew\Desktop\RPSPerDay.tx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hilnew\Desktop\RPSPerDay.tx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ilnew\Desktop\farmcpu.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hilnew\Desktop\MSITRPSPerDaynewCEO.txt"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hilnew\Desktop\RPSPerDay.txt"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smtClean="0"/>
              <a:t>Page load time percentiles</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Start</c:v>
                </c:pt>
              </c:strCache>
            </c:strRef>
          </c:tx>
          <c:spPr>
            <a:ln w="88900" cap="rnd">
              <a:solidFill>
                <a:srgbClr val="E81123"/>
              </a:solidFill>
              <a:round/>
            </a:ln>
            <a:effectLst/>
          </c:spPr>
          <c:marker>
            <c:symbol val="none"/>
          </c:marker>
          <c:xVal>
            <c:numRef>
              <c:f>Sheet1!$A$2:$A$6</c:f>
              <c:numCache>
                <c:formatCode>General</c:formatCode>
                <c:ptCount val="5"/>
                <c:pt idx="0">
                  <c:v>99</c:v>
                </c:pt>
                <c:pt idx="1">
                  <c:v>95</c:v>
                </c:pt>
                <c:pt idx="2">
                  <c:v>75</c:v>
                </c:pt>
                <c:pt idx="3">
                  <c:v>50</c:v>
                </c:pt>
                <c:pt idx="4">
                  <c:v>25</c:v>
                </c:pt>
              </c:numCache>
            </c:numRef>
          </c:xVal>
          <c:yVal>
            <c:numRef>
              <c:f>Sheet1!$B$2:$B$6</c:f>
              <c:numCache>
                <c:formatCode>General</c:formatCode>
                <c:ptCount val="5"/>
                <c:pt idx="0">
                  <c:v>45</c:v>
                </c:pt>
                <c:pt idx="1">
                  <c:v>35</c:v>
                </c:pt>
                <c:pt idx="2">
                  <c:v>20</c:v>
                </c:pt>
                <c:pt idx="3">
                  <c:v>6</c:v>
                </c:pt>
                <c:pt idx="4">
                  <c:v>4</c:v>
                </c:pt>
              </c:numCache>
            </c:numRef>
          </c:yVal>
          <c:smooth val="1"/>
          <c:extLst>
            <c:ext xmlns:c16="http://schemas.microsoft.com/office/drawing/2014/chart" uri="{C3380CC4-5D6E-409C-BE32-E72D297353CC}">
              <c16:uniqueId val="{00000000-E342-4583-8EB4-9403E559B73E}"/>
            </c:ext>
          </c:extLst>
        </c:ser>
        <c:ser>
          <c:idx val="3"/>
          <c:order val="1"/>
          <c:tx>
            <c:strRef>
              <c:f>Sheet1!$E$1</c:f>
              <c:strCache>
                <c:ptCount val="1"/>
                <c:pt idx="0">
                  <c:v>Cache</c:v>
                </c:pt>
              </c:strCache>
            </c:strRef>
          </c:tx>
          <c:spPr>
            <a:ln w="88900" cap="rnd">
              <a:solidFill>
                <a:schemeClr val="accent1"/>
              </a:solidFill>
              <a:round/>
            </a:ln>
            <a:effectLst/>
          </c:spPr>
          <c:marker>
            <c:symbol val="none"/>
          </c:marker>
          <c:xVal>
            <c:numRef>
              <c:f>Sheet1!$A$2:$A$6</c:f>
              <c:numCache>
                <c:formatCode>General</c:formatCode>
                <c:ptCount val="5"/>
                <c:pt idx="0">
                  <c:v>99</c:v>
                </c:pt>
                <c:pt idx="1">
                  <c:v>95</c:v>
                </c:pt>
                <c:pt idx="2">
                  <c:v>75</c:v>
                </c:pt>
                <c:pt idx="3">
                  <c:v>50</c:v>
                </c:pt>
                <c:pt idx="4">
                  <c:v>25</c:v>
                </c:pt>
              </c:numCache>
            </c:numRef>
          </c:xVal>
          <c:yVal>
            <c:numRef>
              <c:f>Sheet1!$E$2:$E$6</c:f>
              <c:numCache>
                <c:formatCode>General</c:formatCode>
                <c:ptCount val="5"/>
                <c:pt idx="0">
                  <c:v>6</c:v>
                </c:pt>
                <c:pt idx="1">
                  <c:v>2</c:v>
                </c:pt>
                <c:pt idx="2">
                  <c:v>1</c:v>
                </c:pt>
                <c:pt idx="3">
                  <c:v>1</c:v>
                </c:pt>
                <c:pt idx="4">
                  <c:v>1</c:v>
                </c:pt>
              </c:numCache>
            </c:numRef>
          </c:yVal>
          <c:smooth val="1"/>
          <c:extLst>
            <c:ext xmlns:c16="http://schemas.microsoft.com/office/drawing/2014/chart" uri="{C3380CC4-5D6E-409C-BE32-E72D297353CC}">
              <c16:uniqueId val="{00000001-E342-4583-8EB4-9403E559B73E}"/>
            </c:ext>
          </c:extLst>
        </c:ser>
        <c:dLbls>
          <c:showLegendKey val="0"/>
          <c:showVal val="0"/>
          <c:showCatName val="0"/>
          <c:showSerName val="0"/>
          <c:showPercent val="0"/>
          <c:showBubbleSize val="0"/>
        </c:dLbls>
        <c:axId val="-70807888"/>
        <c:axId val="-70807344"/>
      </c:scatterChart>
      <c:valAx>
        <c:axId val="-70807888"/>
        <c:scaling>
          <c:orientation val="minMax"/>
          <c:max val="99"/>
          <c:min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Percentile</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07344"/>
        <c:crosses val="autoZero"/>
        <c:crossBetween val="midCat"/>
      </c:valAx>
      <c:valAx>
        <c:axId val="-70807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Seconds</a:t>
                </a:r>
                <a:endParaRPr lang="en-US" sz="2000" dirty="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07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Sheet2!$G$1</c:f>
              <c:strCache>
                <c:ptCount val="1"/>
                <c:pt idx="0">
                  <c:v>Sum</c:v>
                </c:pt>
              </c:strCache>
            </c:strRef>
          </c:tx>
          <c:spPr>
            <a:ln w="28575" cap="rnd">
              <a:solidFill>
                <a:schemeClr val="accent1">
                  <a:alpha val="0"/>
                </a:schemeClr>
              </a:solidFill>
              <a:round/>
            </a:ln>
            <a:effectLst/>
          </c:spPr>
          <c:marker>
            <c:symbol val="none"/>
          </c:marker>
          <c:trendline>
            <c:spPr>
              <a:ln w="47625" cap="rnd">
                <a:solidFill>
                  <a:schemeClr val="accent6"/>
                </a:solidFill>
                <a:prstDash val="sysDot"/>
              </a:ln>
              <a:effectLst/>
            </c:spPr>
            <c:trendlineType val="exp"/>
            <c:forward val="100"/>
            <c:dispRSqr val="0"/>
            <c:dispEq val="0"/>
          </c:trendline>
          <c:trendline>
            <c:spPr>
              <a:ln w="95250" cap="rnd">
                <a:solidFill>
                  <a:schemeClr val="accent6"/>
                </a:solidFill>
                <a:prstDash val="solid"/>
              </a:ln>
              <a:effectLst/>
            </c:spPr>
            <c:trendlineType val="movingAvg"/>
            <c:period val="8"/>
            <c:dispRSqr val="0"/>
            <c:dispEq val="0"/>
          </c:trendline>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Sheet2!$G$2:$G$51</c:f>
              <c:numCache>
                <c:formatCode>General</c:formatCode>
                <c:ptCount val="50"/>
                <c:pt idx="0">
                  <c:v>97112631</c:v>
                </c:pt>
                <c:pt idx="1">
                  <c:v>95875386</c:v>
                </c:pt>
                <c:pt idx="2">
                  <c:v>90044899</c:v>
                </c:pt>
                <c:pt idx="3">
                  <c:v>85294555</c:v>
                </c:pt>
                <c:pt idx="4">
                  <c:v>100784073</c:v>
                </c:pt>
                <c:pt idx="5">
                  <c:v>99496145</c:v>
                </c:pt>
                <c:pt idx="6">
                  <c:v>96331213</c:v>
                </c:pt>
                <c:pt idx="7">
                  <c:v>93339186</c:v>
                </c:pt>
                <c:pt idx="8">
                  <c:v>90317297</c:v>
                </c:pt>
                <c:pt idx="9">
                  <c:v>97873049</c:v>
                </c:pt>
                <c:pt idx="10">
                  <c:v>101631832</c:v>
                </c:pt>
                <c:pt idx="11">
                  <c:v>100900385</c:v>
                </c:pt>
                <c:pt idx="12">
                  <c:v>102937528</c:v>
                </c:pt>
                <c:pt idx="13">
                  <c:v>97077532</c:v>
                </c:pt>
                <c:pt idx="14">
                  <c:v>102728245</c:v>
                </c:pt>
                <c:pt idx="15">
                  <c:v>103552573</c:v>
                </c:pt>
                <c:pt idx="16">
                  <c:v>103572733</c:v>
                </c:pt>
                <c:pt idx="17">
                  <c:v>104464918</c:v>
                </c:pt>
                <c:pt idx="18">
                  <c:v>97832249</c:v>
                </c:pt>
                <c:pt idx="19">
                  <c:v>103271589</c:v>
                </c:pt>
                <c:pt idx="20">
                  <c:v>105199897</c:v>
                </c:pt>
                <c:pt idx="21">
                  <c:v>103119794</c:v>
                </c:pt>
                <c:pt idx="22">
                  <c:v>104308892</c:v>
                </c:pt>
                <c:pt idx="23">
                  <c:v>88688678</c:v>
                </c:pt>
                <c:pt idx="24">
                  <c:v>105948615</c:v>
                </c:pt>
                <c:pt idx="25">
                  <c:v>111166256</c:v>
                </c:pt>
                <c:pt idx="26">
                  <c:v>112467054</c:v>
                </c:pt>
                <c:pt idx="27">
                  <c:v>115988566</c:v>
                </c:pt>
                <c:pt idx="28">
                  <c:v>104635128</c:v>
                </c:pt>
                <c:pt idx="29">
                  <c:v>110195406</c:v>
                </c:pt>
                <c:pt idx="30">
                  <c:v>114338410</c:v>
                </c:pt>
                <c:pt idx="31">
                  <c:v>114744801</c:v>
                </c:pt>
                <c:pt idx="32">
                  <c:v>103514307</c:v>
                </c:pt>
                <c:pt idx="33">
                  <c:v>95121763</c:v>
                </c:pt>
                <c:pt idx="34">
                  <c:v>113173700</c:v>
                </c:pt>
                <c:pt idx="35">
                  <c:v>118175630</c:v>
                </c:pt>
                <c:pt idx="36">
                  <c:v>125855302</c:v>
                </c:pt>
                <c:pt idx="37">
                  <c:v>121215598</c:v>
                </c:pt>
                <c:pt idx="38">
                  <c:v>104779715</c:v>
                </c:pt>
                <c:pt idx="39">
                  <c:v>125957795</c:v>
                </c:pt>
                <c:pt idx="40">
                  <c:v>122362008</c:v>
                </c:pt>
                <c:pt idx="41">
                  <c:v>117993605</c:v>
                </c:pt>
                <c:pt idx="42">
                  <c:v>125466374</c:v>
                </c:pt>
                <c:pt idx="43">
                  <c:v>105730003</c:v>
                </c:pt>
                <c:pt idx="44">
                  <c:v>125214041</c:v>
                </c:pt>
                <c:pt idx="45">
                  <c:v>127436539</c:v>
                </c:pt>
                <c:pt idx="46">
                  <c:v>122824006</c:v>
                </c:pt>
                <c:pt idx="47">
                  <c:v>118884688</c:v>
                </c:pt>
                <c:pt idx="48">
                  <c:v>105765648</c:v>
                </c:pt>
                <c:pt idx="49">
                  <c:v>115246970</c:v>
                </c:pt>
              </c:numCache>
            </c:numRef>
          </c:val>
          <c:smooth val="0"/>
          <c:extLst>
            <c:ext xmlns:c16="http://schemas.microsoft.com/office/drawing/2014/chart" uri="{C3380CC4-5D6E-409C-BE32-E72D297353CC}">
              <c16:uniqueId val="{00000005-C872-4B88-8A85-E59CA5C0F68B}"/>
            </c:ext>
          </c:extLst>
        </c:ser>
        <c:dLbls>
          <c:showLegendKey val="0"/>
          <c:showVal val="0"/>
          <c:showCatName val="0"/>
          <c:showSerName val="0"/>
          <c:showPercent val="0"/>
          <c:showBubbleSize val="0"/>
        </c:dLbls>
        <c:smooth val="0"/>
        <c:axId val="-2070316544"/>
        <c:axId val="-2070330144"/>
      </c:lineChart>
      <c:dateAx>
        <c:axId val="-2070316544"/>
        <c:scaling>
          <c:orientation val="minMax"/>
        </c:scaling>
        <c:delete val="1"/>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Time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crossAx val="-2070330144"/>
        <c:crosses val="autoZero"/>
        <c:auto val="1"/>
        <c:lblOffset val="100"/>
        <c:baseTimeUnit val="days"/>
      </c:dateAx>
      <c:valAx>
        <c:axId val="-207033014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Requests</a:t>
                </a:r>
                <a:endParaRPr lang="en-US" sz="2400" dirty="0"/>
              </a:p>
            </c:rich>
          </c:tx>
          <c:layout>
            <c:manualLayout>
              <c:xMode val="edge"/>
              <c:yMode val="edge"/>
              <c:x val="9.0909090909090905E-3"/>
              <c:y val="0.4530670384951880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070316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21</c:v>
                </c:pt>
              </c:strCache>
            </c:strRef>
          </c:tx>
          <c:spPr>
            <a:ln w="28575" cap="rnd">
              <a:solidFill>
                <a:schemeClr val="accent1"/>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Sheet2!$B$2:$B$51</c:f>
              <c:numCache>
                <c:formatCode>General</c:formatCode>
                <c:ptCount val="50"/>
                <c:pt idx="0">
                  <c:v>24471348</c:v>
                </c:pt>
                <c:pt idx="1">
                  <c:v>24399094</c:v>
                </c:pt>
                <c:pt idx="2">
                  <c:v>23979567</c:v>
                </c:pt>
                <c:pt idx="3">
                  <c:v>23394078</c:v>
                </c:pt>
                <c:pt idx="4">
                  <c:v>28160859</c:v>
                </c:pt>
                <c:pt idx="5">
                  <c:v>28568262</c:v>
                </c:pt>
                <c:pt idx="6">
                  <c:v>26498347</c:v>
                </c:pt>
                <c:pt idx="7">
                  <c:v>25396327</c:v>
                </c:pt>
                <c:pt idx="8">
                  <c:v>22825080</c:v>
                </c:pt>
                <c:pt idx="9">
                  <c:v>27411522</c:v>
                </c:pt>
                <c:pt idx="10">
                  <c:v>28532008</c:v>
                </c:pt>
                <c:pt idx="11">
                  <c:v>27691824</c:v>
                </c:pt>
                <c:pt idx="12">
                  <c:v>28511134</c:v>
                </c:pt>
                <c:pt idx="13">
                  <c:v>28227939</c:v>
                </c:pt>
                <c:pt idx="14">
                  <c:v>28163910</c:v>
                </c:pt>
                <c:pt idx="15">
                  <c:v>27567221</c:v>
                </c:pt>
                <c:pt idx="16">
                  <c:v>27273809</c:v>
                </c:pt>
                <c:pt idx="17">
                  <c:v>26401741</c:v>
                </c:pt>
                <c:pt idx="18">
                  <c:v>23695802</c:v>
                </c:pt>
                <c:pt idx="19">
                  <c:v>27835416</c:v>
                </c:pt>
                <c:pt idx="20">
                  <c:v>28051319</c:v>
                </c:pt>
                <c:pt idx="21">
                  <c:v>26752771</c:v>
                </c:pt>
                <c:pt idx="22">
                  <c:v>25647578</c:v>
                </c:pt>
                <c:pt idx="23">
                  <c:v>22143278</c:v>
                </c:pt>
                <c:pt idx="24">
                  <c:v>27974644</c:v>
                </c:pt>
                <c:pt idx="25">
                  <c:v>28621608</c:v>
                </c:pt>
                <c:pt idx="26">
                  <c:v>29776581</c:v>
                </c:pt>
                <c:pt idx="27">
                  <c:v>28670934</c:v>
                </c:pt>
                <c:pt idx="28">
                  <c:v>26598494</c:v>
                </c:pt>
                <c:pt idx="29">
                  <c:v>29706251</c:v>
                </c:pt>
                <c:pt idx="30">
                  <c:v>31040603</c:v>
                </c:pt>
                <c:pt idx="31">
                  <c:v>30321001</c:v>
                </c:pt>
                <c:pt idx="32">
                  <c:v>28378377</c:v>
                </c:pt>
                <c:pt idx="33">
                  <c:v>24228364</c:v>
                </c:pt>
                <c:pt idx="34">
                  <c:v>31142842</c:v>
                </c:pt>
                <c:pt idx="35">
                  <c:v>33173669</c:v>
                </c:pt>
                <c:pt idx="36">
                  <c:v>34874779</c:v>
                </c:pt>
                <c:pt idx="37">
                  <c:v>32800035</c:v>
                </c:pt>
                <c:pt idx="38">
                  <c:v>29159045</c:v>
                </c:pt>
                <c:pt idx="39">
                  <c:v>35644512</c:v>
                </c:pt>
                <c:pt idx="40">
                  <c:v>32622819</c:v>
                </c:pt>
                <c:pt idx="41">
                  <c:v>32756165</c:v>
                </c:pt>
                <c:pt idx="42">
                  <c:v>33529249</c:v>
                </c:pt>
                <c:pt idx="43">
                  <c:v>28888893</c:v>
                </c:pt>
                <c:pt idx="44">
                  <c:v>32915455</c:v>
                </c:pt>
                <c:pt idx="45">
                  <c:v>34802461</c:v>
                </c:pt>
                <c:pt idx="46">
                  <c:v>32891956</c:v>
                </c:pt>
                <c:pt idx="47">
                  <c:v>31452021</c:v>
                </c:pt>
                <c:pt idx="48">
                  <c:v>27382999</c:v>
                </c:pt>
                <c:pt idx="49">
                  <c:v>30062299</c:v>
                </c:pt>
              </c:numCache>
            </c:numRef>
          </c:val>
          <c:smooth val="0"/>
          <c:extLst>
            <c:ext xmlns:c16="http://schemas.microsoft.com/office/drawing/2014/chart" uri="{C3380CC4-5D6E-409C-BE32-E72D297353CC}">
              <c16:uniqueId val="{00000000-C872-4B88-8A85-E59CA5C0F68B}"/>
            </c:ext>
          </c:extLst>
        </c:ser>
        <c:ser>
          <c:idx val="1"/>
          <c:order val="1"/>
          <c:tx>
            <c:strRef>
              <c:f>Sheet2!$C$1</c:f>
              <c:strCache>
                <c:ptCount val="1"/>
                <c:pt idx="0">
                  <c:v>32</c:v>
                </c:pt>
              </c:strCache>
            </c:strRef>
          </c:tx>
          <c:spPr>
            <a:ln w="28575" cap="rnd">
              <a:solidFill>
                <a:schemeClr val="accent2"/>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Sheet2!$C$2:$C$51</c:f>
              <c:numCache>
                <c:formatCode>General</c:formatCode>
                <c:ptCount val="50"/>
                <c:pt idx="0">
                  <c:v>12863877</c:v>
                </c:pt>
                <c:pt idx="1">
                  <c:v>13182722</c:v>
                </c:pt>
                <c:pt idx="2">
                  <c:v>12853389</c:v>
                </c:pt>
                <c:pt idx="3">
                  <c:v>11451614</c:v>
                </c:pt>
                <c:pt idx="4">
                  <c:v>14399998</c:v>
                </c:pt>
                <c:pt idx="5">
                  <c:v>14013207</c:v>
                </c:pt>
                <c:pt idx="6">
                  <c:v>15138576</c:v>
                </c:pt>
                <c:pt idx="7">
                  <c:v>15736715</c:v>
                </c:pt>
                <c:pt idx="8">
                  <c:v>16769631</c:v>
                </c:pt>
                <c:pt idx="9">
                  <c:v>18189797</c:v>
                </c:pt>
                <c:pt idx="10">
                  <c:v>16851281</c:v>
                </c:pt>
                <c:pt idx="11">
                  <c:v>16671195</c:v>
                </c:pt>
                <c:pt idx="12">
                  <c:v>19831700</c:v>
                </c:pt>
                <c:pt idx="13">
                  <c:v>18915513</c:v>
                </c:pt>
                <c:pt idx="14">
                  <c:v>19277569</c:v>
                </c:pt>
                <c:pt idx="15">
                  <c:v>20073574</c:v>
                </c:pt>
                <c:pt idx="16">
                  <c:v>19760661</c:v>
                </c:pt>
                <c:pt idx="17">
                  <c:v>21777608</c:v>
                </c:pt>
                <c:pt idx="18">
                  <c:v>24737852</c:v>
                </c:pt>
                <c:pt idx="19">
                  <c:v>19760911</c:v>
                </c:pt>
                <c:pt idx="20">
                  <c:v>20670660</c:v>
                </c:pt>
                <c:pt idx="21">
                  <c:v>19041829</c:v>
                </c:pt>
                <c:pt idx="22">
                  <c:v>20673057</c:v>
                </c:pt>
                <c:pt idx="23">
                  <c:v>19501316</c:v>
                </c:pt>
                <c:pt idx="24">
                  <c:v>20264152</c:v>
                </c:pt>
                <c:pt idx="25">
                  <c:v>21993680</c:v>
                </c:pt>
                <c:pt idx="26">
                  <c:v>17568006</c:v>
                </c:pt>
                <c:pt idx="27">
                  <c:v>19505847</c:v>
                </c:pt>
                <c:pt idx="28">
                  <c:v>20708944</c:v>
                </c:pt>
                <c:pt idx="29">
                  <c:v>22265003</c:v>
                </c:pt>
                <c:pt idx="30">
                  <c:v>20839293</c:v>
                </c:pt>
                <c:pt idx="31">
                  <c:v>21966710</c:v>
                </c:pt>
                <c:pt idx="32">
                  <c:v>20789459</c:v>
                </c:pt>
                <c:pt idx="33">
                  <c:v>20526604</c:v>
                </c:pt>
                <c:pt idx="34">
                  <c:v>23541925</c:v>
                </c:pt>
                <c:pt idx="35">
                  <c:v>23366530</c:v>
                </c:pt>
                <c:pt idx="36">
                  <c:v>23125798</c:v>
                </c:pt>
                <c:pt idx="37">
                  <c:v>20389635</c:v>
                </c:pt>
                <c:pt idx="38">
                  <c:v>16153914</c:v>
                </c:pt>
                <c:pt idx="39">
                  <c:v>20620327</c:v>
                </c:pt>
                <c:pt idx="40">
                  <c:v>21962738</c:v>
                </c:pt>
                <c:pt idx="41">
                  <c:v>17796115</c:v>
                </c:pt>
                <c:pt idx="42">
                  <c:v>20114237</c:v>
                </c:pt>
                <c:pt idx="43">
                  <c:v>17721398</c:v>
                </c:pt>
                <c:pt idx="44">
                  <c:v>20600674</c:v>
                </c:pt>
                <c:pt idx="45">
                  <c:v>20144691</c:v>
                </c:pt>
                <c:pt idx="46">
                  <c:v>18376173</c:v>
                </c:pt>
                <c:pt idx="47">
                  <c:v>18065402</c:v>
                </c:pt>
                <c:pt idx="48">
                  <c:v>17360985</c:v>
                </c:pt>
                <c:pt idx="49">
                  <c:v>17818350</c:v>
                </c:pt>
              </c:numCache>
            </c:numRef>
          </c:val>
          <c:smooth val="0"/>
          <c:extLst>
            <c:ext xmlns:c16="http://schemas.microsoft.com/office/drawing/2014/chart" uri="{C3380CC4-5D6E-409C-BE32-E72D297353CC}">
              <c16:uniqueId val="{00000001-C872-4B88-8A85-E59CA5C0F68B}"/>
            </c:ext>
          </c:extLst>
        </c:ser>
        <c:ser>
          <c:idx val="2"/>
          <c:order val="2"/>
          <c:tx>
            <c:strRef>
              <c:f>Sheet2!$D$1</c:f>
              <c:strCache>
                <c:ptCount val="1"/>
                <c:pt idx="0">
                  <c:v>34</c:v>
                </c:pt>
              </c:strCache>
            </c:strRef>
          </c:tx>
          <c:spPr>
            <a:ln w="28575" cap="rnd">
              <a:solidFill>
                <a:schemeClr val="accent3"/>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Sheet2!$D$2:$D$51</c:f>
              <c:numCache>
                <c:formatCode>General</c:formatCode>
                <c:ptCount val="50"/>
                <c:pt idx="0">
                  <c:v>11857619</c:v>
                </c:pt>
                <c:pt idx="1">
                  <c:v>11450645</c:v>
                </c:pt>
                <c:pt idx="2">
                  <c:v>11042595</c:v>
                </c:pt>
                <c:pt idx="3">
                  <c:v>10693031</c:v>
                </c:pt>
                <c:pt idx="4">
                  <c:v>12634514</c:v>
                </c:pt>
                <c:pt idx="5">
                  <c:v>13493772</c:v>
                </c:pt>
                <c:pt idx="6">
                  <c:v>12633179</c:v>
                </c:pt>
                <c:pt idx="7">
                  <c:v>12528090</c:v>
                </c:pt>
                <c:pt idx="8">
                  <c:v>11739955</c:v>
                </c:pt>
                <c:pt idx="9">
                  <c:v>10492093</c:v>
                </c:pt>
                <c:pt idx="10">
                  <c:v>12115438</c:v>
                </c:pt>
                <c:pt idx="11">
                  <c:v>12303005</c:v>
                </c:pt>
                <c:pt idx="12">
                  <c:v>12202088</c:v>
                </c:pt>
                <c:pt idx="13">
                  <c:v>10414971</c:v>
                </c:pt>
                <c:pt idx="14">
                  <c:v>12550999</c:v>
                </c:pt>
                <c:pt idx="15">
                  <c:v>12281831</c:v>
                </c:pt>
                <c:pt idx="16">
                  <c:v>13341034</c:v>
                </c:pt>
                <c:pt idx="17">
                  <c:v>14066671</c:v>
                </c:pt>
                <c:pt idx="18">
                  <c:v>11904200</c:v>
                </c:pt>
                <c:pt idx="19">
                  <c:v>14299746</c:v>
                </c:pt>
                <c:pt idx="20">
                  <c:v>13043977</c:v>
                </c:pt>
                <c:pt idx="21">
                  <c:v>14432302</c:v>
                </c:pt>
                <c:pt idx="22">
                  <c:v>14296549</c:v>
                </c:pt>
                <c:pt idx="23">
                  <c:v>12566511</c:v>
                </c:pt>
                <c:pt idx="24">
                  <c:v>10676826</c:v>
                </c:pt>
                <c:pt idx="25">
                  <c:v>13884775</c:v>
                </c:pt>
                <c:pt idx="26">
                  <c:v>15443243</c:v>
                </c:pt>
                <c:pt idx="27">
                  <c:v>14888380</c:v>
                </c:pt>
                <c:pt idx="28">
                  <c:v>12212015</c:v>
                </c:pt>
                <c:pt idx="29">
                  <c:v>14502403</c:v>
                </c:pt>
                <c:pt idx="30">
                  <c:v>15438549</c:v>
                </c:pt>
                <c:pt idx="31">
                  <c:v>13137913</c:v>
                </c:pt>
                <c:pt idx="32">
                  <c:v>11555250</c:v>
                </c:pt>
                <c:pt idx="33">
                  <c:v>11484618</c:v>
                </c:pt>
                <c:pt idx="34">
                  <c:v>14424849</c:v>
                </c:pt>
                <c:pt idx="35">
                  <c:v>14243949</c:v>
                </c:pt>
                <c:pt idx="36">
                  <c:v>14953163</c:v>
                </c:pt>
                <c:pt idx="37">
                  <c:v>14969931</c:v>
                </c:pt>
                <c:pt idx="38">
                  <c:v>11940380</c:v>
                </c:pt>
                <c:pt idx="39">
                  <c:v>13732806</c:v>
                </c:pt>
                <c:pt idx="40">
                  <c:v>14028953</c:v>
                </c:pt>
                <c:pt idx="41">
                  <c:v>14263945</c:v>
                </c:pt>
                <c:pt idx="42">
                  <c:v>14452612</c:v>
                </c:pt>
                <c:pt idx="43">
                  <c:v>10882436</c:v>
                </c:pt>
                <c:pt idx="44">
                  <c:v>14180296</c:v>
                </c:pt>
                <c:pt idx="45">
                  <c:v>17856719</c:v>
                </c:pt>
                <c:pt idx="46">
                  <c:v>16572902</c:v>
                </c:pt>
                <c:pt idx="47">
                  <c:v>14999516</c:v>
                </c:pt>
                <c:pt idx="48">
                  <c:v>13261778</c:v>
                </c:pt>
                <c:pt idx="49">
                  <c:v>14505229</c:v>
                </c:pt>
              </c:numCache>
            </c:numRef>
          </c:val>
          <c:smooth val="0"/>
          <c:extLst>
            <c:ext xmlns:c16="http://schemas.microsoft.com/office/drawing/2014/chart" uri="{C3380CC4-5D6E-409C-BE32-E72D297353CC}">
              <c16:uniqueId val="{00000002-C872-4B88-8A85-E59CA5C0F68B}"/>
            </c:ext>
          </c:extLst>
        </c:ser>
        <c:ser>
          <c:idx val="3"/>
          <c:order val="3"/>
          <c:tx>
            <c:strRef>
              <c:f>Sheet2!$E$1</c:f>
              <c:strCache>
                <c:ptCount val="1"/>
                <c:pt idx="0">
                  <c:v>43</c:v>
                </c:pt>
              </c:strCache>
            </c:strRef>
          </c:tx>
          <c:spPr>
            <a:ln w="28575" cap="rnd">
              <a:solidFill>
                <a:schemeClr val="accent4"/>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Sheet2!$E$2:$E$51</c:f>
              <c:numCache>
                <c:formatCode>General</c:formatCode>
                <c:ptCount val="50"/>
                <c:pt idx="0">
                  <c:v>28995648</c:v>
                </c:pt>
                <c:pt idx="1">
                  <c:v>27921554</c:v>
                </c:pt>
                <c:pt idx="2">
                  <c:v>25333493</c:v>
                </c:pt>
                <c:pt idx="3">
                  <c:v>24766703</c:v>
                </c:pt>
                <c:pt idx="4">
                  <c:v>28618762</c:v>
                </c:pt>
                <c:pt idx="5">
                  <c:v>26857643</c:v>
                </c:pt>
                <c:pt idx="6">
                  <c:v>25985648</c:v>
                </c:pt>
                <c:pt idx="7">
                  <c:v>23320687</c:v>
                </c:pt>
                <c:pt idx="8">
                  <c:v>22946827</c:v>
                </c:pt>
                <c:pt idx="9">
                  <c:v>26359093</c:v>
                </c:pt>
                <c:pt idx="10">
                  <c:v>26985684</c:v>
                </c:pt>
                <c:pt idx="11">
                  <c:v>26920724</c:v>
                </c:pt>
                <c:pt idx="12">
                  <c:v>26335125</c:v>
                </c:pt>
                <c:pt idx="13">
                  <c:v>23888567</c:v>
                </c:pt>
                <c:pt idx="14">
                  <c:v>25657872</c:v>
                </c:pt>
                <c:pt idx="15">
                  <c:v>25731018</c:v>
                </c:pt>
                <c:pt idx="16">
                  <c:v>25736807</c:v>
                </c:pt>
                <c:pt idx="17">
                  <c:v>24415640</c:v>
                </c:pt>
                <c:pt idx="18">
                  <c:v>21592684</c:v>
                </c:pt>
                <c:pt idx="19">
                  <c:v>26095902</c:v>
                </c:pt>
                <c:pt idx="20">
                  <c:v>25493329</c:v>
                </c:pt>
                <c:pt idx="21">
                  <c:v>25921192</c:v>
                </c:pt>
                <c:pt idx="22">
                  <c:v>27378739</c:v>
                </c:pt>
                <c:pt idx="23">
                  <c:v>22007828</c:v>
                </c:pt>
                <c:pt idx="24">
                  <c:v>30490284</c:v>
                </c:pt>
                <c:pt idx="25">
                  <c:v>29579908</c:v>
                </c:pt>
                <c:pt idx="26">
                  <c:v>30062287</c:v>
                </c:pt>
                <c:pt idx="27">
                  <c:v>31350880</c:v>
                </c:pt>
                <c:pt idx="28">
                  <c:v>27530701</c:v>
                </c:pt>
                <c:pt idx="29">
                  <c:v>26825576</c:v>
                </c:pt>
                <c:pt idx="30">
                  <c:v>27403710</c:v>
                </c:pt>
                <c:pt idx="31">
                  <c:v>27547528</c:v>
                </c:pt>
                <c:pt idx="32">
                  <c:v>22537218</c:v>
                </c:pt>
                <c:pt idx="33">
                  <c:v>21936496</c:v>
                </c:pt>
                <c:pt idx="34">
                  <c:v>24383053</c:v>
                </c:pt>
                <c:pt idx="35">
                  <c:v>23816495</c:v>
                </c:pt>
                <c:pt idx="36">
                  <c:v>27022058</c:v>
                </c:pt>
                <c:pt idx="37">
                  <c:v>29494701</c:v>
                </c:pt>
                <c:pt idx="38">
                  <c:v>27437289</c:v>
                </c:pt>
                <c:pt idx="39">
                  <c:v>31801910</c:v>
                </c:pt>
                <c:pt idx="40">
                  <c:v>30300756</c:v>
                </c:pt>
                <c:pt idx="41">
                  <c:v>29149945</c:v>
                </c:pt>
                <c:pt idx="42">
                  <c:v>31200072</c:v>
                </c:pt>
                <c:pt idx="43">
                  <c:v>27634916</c:v>
                </c:pt>
                <c:pt idx="44">
                  <c:v>33880135</c:v>
                </c:pt>
                <c:pt idx="45">
                  <c:v>31029642</c:v>
                </c:pt>
                <c:pt idx="46">
                  <c:v>30925946</c:v>
                </c:pt>
                <c:pt idx="47">
                  <c:v>29596592</c:v>
                </c:pt>
                <c:pt idx="48">
                  <c:v>26126619</c:v>
                </c:pt>
                <c:pt idx="49">
                  <c:v>30502464</c:v>
                </c:pt>
              </c:numCache>
            </c:numRef>
          </c:val>
          <c:smooth val="0"/>
          <c:extLst>
            <c:ext xmlns:c16="http://schemas.microsoft.com/office/drawing/2014/chart" uri="{C3380CC4-5D6E-409C-BE32-E72D297353CC}">
              <c16:uniqueId val="{00000003-C872-4B88-8A85-E59CA5C0F68B}"/>
            </c:ext>
          </c:extLst>
        </c:ser>
        <c:ser>
          <c:idx val="4"/>
          <c:order val="4"/>
          <c:tx>
            <c:strRef>
              <c:f>Sheet2!$F$1</c:f>
              <c:strCache>
                <c:ptCount val="1"/>
                <c:pt idx="0">
                  <c:v>72</c:v>
                </c:pt>
              </c:strCache>
            </c:strRef>
          </c:tx>
          <c:spPr>
            <a:ln w="28575" cap="rnd">
              <a:solidFill>
                <a:schemeClr val="accent5"/>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Sheet2!$F$2:$F$51</c:f>
              <c:numCache>
                <c:formatCode>General</c:formatCode>
                <c:ptCount val="50"/>
                <c:pt idx="0">
                  <c:v>18924139</c:v>
                </c:pt>
                <c:pt idx="1">
                  <c:v>18921371</c:v>
                </c:pt>
                <c:pt idx="2">
                  <c:v>16835855</c:v>
                </c:pt>
                <c:pt idx="3">
                  <c:v>14989129</c:v>
                </c:pt>
                <c:pt idx="4">
                  <c:v>16969940</c:v>
                </c:pt>
                <c:pt idx="5">
                  <c:v>16563261</c:v>
                </c:pt>
                <c:pt idx="6">
                  <c:v>16075463</c:v>
                </c:pt>
                <c:pt idx="7">
                  <c:v>16357367</c:v>
                </c:pt>
                <c:pt idx="8">
                  <c:v>16035804</c:v>
                </c:pt>
                <c:pt idx="9">
                  <c:v>15420544</c:v>
                </c:pt>
                <c:pt idx="10">
                  <c:v>17147421</c:v>
                </c:pt>
                <c:pt idx="11">
                  <c:v>17313637</c:v>
                </c:pt>
                <c:pt idx="12">
                  <c:v>16057481</c:v>
                </c:pt>
                <c:pt idx="13">
                  <c:v>15630542</c:v>
                </c:pt>
                <c:pt idx="14">
                  <c:v>17077895</c:v>
                </c:pt>
                <c:pt idx="15">
                  <c:v>17898929</c:v>
                </c:pt>
                <c:pt idx="16">
                  <c:v>17460422</c:v>
                </c:pt>
                <c:pt idx="17">
                  <c:v>17803258</c:v>
                </c:pt>
                <c:pt idx="18">
                  <c:v>15901711</c:v>
                </c:pt>
                <c:pt idx="19">
                  <c:v>15279614</c:v>
                </c:pt>
                <c:pt idx="20">
                  <c:v>17940612</c:v>
                </c:pt>
                <c:pt idx="21">
                  <c:v>16971700</c:v>
                </c:pt>
                <c:pt idx="22">
                  <c:v>16312969</c:v>
                </c:pt>
                <c:pt idx="23">
                  <c:v>12469745</c:v>
                </c:pt>
                <c:pt idx="24">
                  <c:v>16542709</c:v>
                </c:pt>
                <c:pt idx="25">
                  <c:v>17086285</c:v>
                </c:pt>
                <c:pt idx="26">
                  <c:v>19616937</c:v>
                </c:pt>
                <c:pt idx="27">
                  <c:v>21572525</c:v>
                </c:pt>
                <c:pt idx="28">
                  <c:v>17584974</c:v>
                </c:pt>
                <c:pt idx="29">
                  <c:v>16896173</c:v>
                </c:pt>
                <c:pt idx="30">
                  <c:v>19616255</c:v>
                </c:pt>
                <c:pt idx="31">
                  <c:v>21771649</c:v>
                </c:pt>
                <c:pt idx="32">
                  <c:v>20254003</c:v>
                </c:pt>
                <c:pt idx="33">
                  <c:v>16945681</c:v>
                </c:pt>
                <c:pt idx="34">
                  <c:v>19681031</c:v>
                </c:pt>
                <c:pt idx="35">
                  <c:v>23574987</c:v>
                </c:pt>
                <c:pt idx="36">
                  <c:v>25879504</c:v>
                </c:pt>
                <c:pt idx="37">
                  <c:v>23561296</c:v>
                </c:pt>
                <c:pt idx="38">
                  <c:v>20089087</c:v>
                </c:pt>
                <c:pt idx="39">
                  <c:v>24158240</c:v>
                </c:pt>
                <c:pt idx="40">
                  <c:v>23446742</c:v>
                </c:pt>
                <c:pt idx="41">
                  <c:v>24027435</c:v>
                </c:pt>
                <c:pt idx="42">
                  <c:v>26170204</c:v>
                </c:pt>
                <c:pt idx="43">
                  <c:v>20602360</c:v>
                </c:pt>
                <c:pt idx="44">
                  <c:v>23637481</c:v>
                </c:pt>
                <c:pt idx="45">
                  <c:v>23603026</c:v>
                </c:pt>
                <c:pt idx="46">
                  <c:v>24057029</c:v>
                </c:pt>
                <c:pt idx="47">
                  <c:v>24771157</c:v>
                </c:pt>
                <c:pt idx="48">
                  <c:v>21633267</c:v>
                </c:pt>
                <c:pt idx="49">
                  <c:v>22358628</c:v>
                </c:pt>
              </c:numCache>
            </c:numRef>
          </c:val>
          <c:smooth val="0"/>
          <c:extLst>
            <c:ext xmlns:c16="http://schemas.microsoft.com/office/drawing/2014/chart" uri="{C3380CC4-5D6E-409C-BE32-E72D297353CC}">
              <c16:uniqueId val="{00000004-C872-4B88-8A85-E59CA5C0F68B}"/>
            </c:ext>
          </c:extLst>
        </c:ser>
        <c:ser>
          <c:idx val="5"/>
          <c:order val="5"/>
          <c:tx>
            <c:strRef>
              <c:f>Sheet2!$G$1</c:f>
              <c:strCache>
                <c:ptCount val="1"/>
                <c:pt idx="0">
                  <c:v>Sum</c:v>
                </c:pt>
              </c:strCache>
            </c:strRef>
          </c:tx>
          <c:spPr>
            <a:ln w="28575" cap="rnd">
              <a:solidFill>
                <a:schemeClr val="accent1">
                  <a:alpha val="0"/>
                </a:schemeClr>
              </a:solidFill>
              <a:round/>
            </a:ln>
            <a:effectLst/>
          </c:spPr>
          <c:marker>
            <c:symbol val="none"/>
          </c:marker>
          <c:trendline>
            <c:spPr>
              <a:ln w="47625" cap="rnd">
                <a:solidFill>
                  <a:schemeClr val="accent6"/>
                </a:solidFill>
                <a:prstDash val="sysDot"/>
              </a:ln>
              <a:effectLst/>
            </c:spPr>
            <c:trendlineType val="exp"/>
            <c:forward val="100"/>
            <c:dispRSqr val="0"/>
            <c:dispEq val="0"/>
          </c:trendline>
          <c:trendline>
            <c:spPr>
              <a:ln w="95250" cap="rnd">
                <a:solidFill>
                  <a:schemeClr val="accent6"/>
                </a:solidFill>
                <a:prstDash val="solid"/>
              </a:ln>
              <a:effectLst/>
            </c:spPr>
            <c:trendlineType val="movingAvg"/>
            <c:period val="8"/>
            <c:dispRSqr val="0"/>
            <c:dispEq val="0"/>
          </c:trendline>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Sheet2!$G$2:$G$51</c:f>
              <c:numCache>
                <c:formatCode>General</c:formatCode>
                <c:ptCount val="50"/>
                <c:pt idx="0">
                  <c:v>97112631</c:v>
                </c:pt>
                <c:pt idx="1">
                  <c:v>95875386</c:v>
                </c:pt>
                <c:pt idx="2">
                  <c:v>90044899</c:v>
                </c:pt>
                <c:pt idx="3">
                  <c:v>85294555</c:v>
                </c:pt>
                <c:pt idx="4">
                  <c:v>100784073</c:v>
                </c:pt>
                <c:pt idx="5">
                  <c:v>99496145</c:v>
                </c:pt>
                <c:pt idx="6">
                  <c:v>96331213</c:v>
                </c:pt>
                <c:pt idx="7">
                  <c:v>93339186</c:v>
                </c:pt>
                <c:pt idx="8">
                  <c:v>90317297</c:v>
                </c:pt>
                <c:pt idx="9">
                  <c:v>97873049</c:v>
                </c:pt>
                <c:pt idx="10">
                  <c:v>101631832</c:v>
                </c:pt>
                <c:pt idx="11">
                  <c:v>100900385</c:v>
                </c:pt>
                <c:pt idx="12">
                  <c:v>102937528</c:v>
                </c:pt>
                <c:pt idx="13">
                  <c:v>97077532</c:v>
                </c:pt>
                <c:pt idx="14">
                  <c:v>102728245</c:v>
                </c:pt>
                <c:pt idx="15">
                  <c:v>103552573</c:v>
                </c:pt>
                <c:pt idx="16">
                  <c:v>103572733</c:v>
                </c:pt>
                <c:pt idx="17">
                  <c:v>104464918</c:v>
                </c:pt>
                <c:pt idx="18">
                  <c:v>97832249</c:v>
                </c:pt>
                <c:pt idx="19">
                  <c:v>103271589</c:v>
                </c:pt>
                <c:pt idx="20">
                  <c:v>105199897</c:v>
                </c:pt>
                <c:pt idx="21">
                  <c:v>103119794</c:v>
                </c:pt>
                <c:pt idx="22">
                  <c:v>104308892</c:v>
                </c:pt>
                <c:pt idx="23">
                  <c:v>88688678</c:v>
                </c:pt>
                <c:pt idx="24">
                  <c:v>105948615</c:v>
                </c:pt>
                <c:pt idx="25">
                  <c:v>111166256</c:v>
                </c:pt>
                <c:pt idx="26">
                  <c:v>112467054</c:v>
                </c:pt>
                <c:pt idx="27">
                  <c:v>115988566</c:v>
                </c:pt>
                <c:pt idx="28">
                  <c:v>104635128</c:v>
                </c:pt>
                <c:pt idx="29">
                  <c:v>110195406</c:v>
                </c:pt>
                <c:pt idx="30">
                  <c:v>114338410</c:v>
                </c:pt>
                <c:pt idx="31">
                  <c:v>114744801</c:v>
                </c:pt>
                <c:pt idx="32">
                  <c:v>103514307</c:v>
                </c:pt>
                <c:pt idx="33">
                  <c:v>95121763</c:v>
                </c:pt>
                <c:pt idx="34">
                  <c:v>113173700</c:v>
                </c:pt>
                <c:pt idx="35">
                  <c:v>118175630</c:v>
                </c:pt>
                <c:pt idx="36">
                  <c:v>125855302</c:v>
                </c:pt>
                <c:pt idx="37">
                  <c:v>121215598</c:v>
                </c:pt>
                <c:pt idx="38">
                  <c:v>104779715</c:v>
                </c:pt>
                <c:pt idx="39">
                  <c:v>125957795</c:v>
                </c:pt>
                <c:pt idx="40">
                  <c:v>122362008</c:v>
                </c:pt>
                <c:pt idx="41">
                  <c:v>117993605</c:v>
                </c:pt>
                <c:pt idx="42">
                  <c:v>125466374</c:v>
                </c:pt>
                <c:pt idx="43">
                  <c:v>105730003</c:v>
                </c:pt>
                <c:pt idx="44">
                  <c:v>125214041</c:v>
                </c:pt>
                <c:pt idx="45">
                  <c:v>127436539</c:v>
                </c:pt>
                <c:pt idx="46">
                  <c:v>122824006</c:v>
                </c:pt>
                <c:pt idx="47">
                  <c:v>118884688</c:v>
                </c:pt>
                <c:pt idx="48">
                  <c:v>105765648</c:v>
                </c:pt>
                <c:pt idx="49">
                  <c:v>115246970</c:v>
                </c:pt>
              </c:numCache>
            </c:numRef>
          </c:val>
          <c:smooth val="0"/>
          <c:extLst>
            <c:ext xmlns:c16="http://schemas.microsoft.com/office/drawing/2014/chart" uri="{C3380CC4-5D6E-409C-BE32-E72D297353CC}">
              <c16:uniqueId val="{00000005-C872-4B88-8A85-E59CA5C0F68B}"/>
            </c:ext>
          </c:extLst>
        </c:ser>
        <c:dLbls>
          <c:showLegendKey val="0"/>
          <c:showVal val="0"/>
          <c:showCatName val="0"/>
          <c:showSerName val="0"/>
          <c:showPercent val="0"/>
          <c:showBubbleSize val="0"/>
        </c:dLbls>
        <c:smooth val="0"/>
        <c:axId val="-2063040224"/>
        <c:axId val="-2063036960"/>
      </c:lineChart>
      <c:dateAx>
        <c:axId val="-2063040224"/>
        <c:scaling>
          <c:orientation val="minMax"/>
        </c:scaling>
        <c:delete val="1"/>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Time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crossAx val="-2063036960"/>
        <c:crosses val="autoZero"/>
        <c:auto val="1"/>
        <c:lblOffset val="100"/>
        <c:baseTimeUnit val="days"/>
      </c:dateAx>
      <c:valAx>
        <c:axId val="-206303696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Requests</a:t>
                </a:r>
                <a:endParaRPr lang="en-US" sz="2400" dirty="0"/>
              </a:p>
            </c:rich>
          </c:tx>
          <c:layout>
            <c:manualLayout>
              <c:xMode val="edge"/>
              <c:yMode val="edge"/>
              <c:x val="9.0909090909090905E-3"/>
              <c:y val="0.4530670384951880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06304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CPUWeekl!$C$1</c:f>
              <c:strCache>
                <c:ptCount val="1"/>
                <c:pt idx="0">
                  <c:v>CPU</c:v>
                </c:pt>
              </c:strCache>
            </c:strRef>
          </c:tx>
          <c:spPr>
            <a:ln w="66675" cap="rnd">
              <a:solidFill>
                <a:schemeClr val="tx1"/>
              </a:solidFill>
              <a:round/>
            </a:ln>
            <a:effectLst/>
          </c:spPr>
          <c:marker>
            <c:symbol val="none"/>
          </c:marker>
          <c:xVal>
            <c:strRef>
              <c:f>CPUWeekl!$A$2:$A$122</c:f>
              <c:strCache>
                <c:ptCount val="121"/>
                <c:pt idx="0">
                  <c:v>2/16/14 10:00 PM</c:v>
                </c:pt>
                <c:pt idx="1">
                  <c:v>2/16/14 11:00 PM</c:v>
                </c:pt>
                <c:pt idx="2">
                  <c:v>2/17/14 12:00 AM</c:v>
                </c:pt>
                <c:pt idx="3">
                  <c:v>2/17/14 1:00 AM</c:v>
                </c:pt>
                <c:pt idx="4">
                  <c:v>2/17/14 2:00 AM</c:v>
                </c:pt>
                <c:pt idx="5">
                  <c:v>2/17/14 3:00 AM</c:v>
                </c:pt>
                <c:pt idx="6">
                  <c:v>2/17/14 4:00 AM</c:v>
                </c:pt>
                <c:pt idx="7">
                  <c:v>2/17/14 5:00 AM</c:v>
                </c:pt>
                <c:pt idx="8">
                  <c:v>2/17/14 6:00 AM</c:v>
                </c:pt>
                <c:pt idx="9">
                  <c:v>2/17/14 7:00 AM</c:v>
                </c:pt>
                <c:pt idx="10">
                  <c:v>2/17/14 8:00 AM</c:v>
                </c:pt>
                <c:pt idx="11">
                  <c:v>2/17/14 9:00 AM</c:v>
                </c:pt>
                <c:pt idx="12">
                  <c:v>2/17/14 10:00 AM</c:v>
                </c:pt>
                <c:pt idx="13">
                  <c:v>2/17/14 11:00 AM</c:v>
                </c:pt>
                <c:pt idx="14">
                  <c:v>2/17/14 12:00 PM</c:v>
                </c:pt>
                <c:pt idx="15">
                  <c:v>2/17/14 1:00 PM</c:v>
                </c:pt>
                <c:pt idx="16">
                  <c:v>2/17/14 2:00 PM</c:v>
                </c:pt>
                <c:pt idx="17">
                  <c:v>2/17/14 3:00 PM</c:v>
                </c:pt>
                <c:pt idx="18">
                  <c:v>2/17/14 4:00 PM</c:v>
                </c:pt>
                <c:pt idx="19">
                  <c:v>2/17/14 5:00 PM</c:v>
                </c:pt>
                <c:pt idx="20">
                  <c:v>2/17/14 6:00 PM</c:v>
                </c:pt>
                <c:pt idx="21">
                  <c:v>2/17/14 7:00 PM</c:v>
                </c:pt>
                <c:pt idx="22">
                  <c:v>2/17/14 8:00 PM</c:v>
                </c:pt>
                <c:pt idx="23">
                  <c:v>2/17/14 9:00 PM</c:v>
                </c:pt>
                <c:pt idx="24">
                  <c:v>2/17/14 10:00 PM</c:v>
                </c:pt>
                <c:pt idx="25">
                  <c:v>2/17/14 11:00 PM</c:v>
                </c:pt>
                <c:pt idx="26">
                  <c:v>2/18/14 12:00 AM</c:v>
                </c:pt>
                <c:pt idx="27">
                  <c:v>2/18/14 1:00 AM</c:v>
                </c:pt>
                <c:pt idx="28">
                  <c:v>2/18/14 2:00 AM</c:v>
                </c:pt>
                <c:pt idx="29">
                  <c:v>2/18/14 3:00 AM</c:v>
                </c:pt>
                <c:pt idx="30">
                  <c:v>2/18/14 4:00 AM</c:v>
                </c:pt>
                <c:pt idx="31">
                  <c:v>2/18/14 5:00 AM</c:v>
                </c:pt>
                <c:pt idx="32">
                  <c:v>2/18/14 6:00 AM</c:v>
                </c:pt>
                <c:pt idx="33">
                  <c:v>2/18/14 7:00 AM</c:v>
                </c:pt>
                <c:pt idx="34">
                  <c:v>2/18/14 8:00 AM</c:v>
                </c:pt>
                <c:pt idx="35">
                  <c:v>2/18/14 9:00 AM</c:v>
                </c:pt>
                <c:pt idx="36">
                  <c:v>2/18/14 10:00 AM</c:v>
                </c:pt>
                <c:pt idx="37">
                  <c:v>2/18/14 11:00 AM</c:v>
                </c:pt>
                <c:pt idx="38">
                  <c:v>2/18/14 12:00 PM</c:v>
                </c:pt>
                <c:pt idx="39">
                  <c:v>2/18/14 1:00 PM</c:v>
                </c:pt>
                <c:pt idx="40">
                  <c:v>2/18/14 2:00 PM</c:v>
                </c:pt>
                <c:pt idx="41">
                  <c:v>2/18/14 3:00 PM</c:v>
                </c:pt>
                <c:pt idx="42">
                  <c:v>2/18/14 4:00 PM</c:v>
                </c:pt>
                <c:pt idx="43">
                  <c:v>2/18/14 5:00 PM</c:v>
                </c:pt>
                <c:pt idx="44">
                  <c:v>2/18/14 6:00 PM</c:v>
                </c:pt>
                <c:pt idx="45">
                  <c:v>2/18/14 7:00 PM</c:v>
                </c:pt>
                <c:pt idx="46">
                  <c:v>2/18/14 8:00 PM</c:v>
                </c:pt>
                <c:pt idx="47">
                  <c:v>2/18/14 9:00 PM</c:v>
                </c:pt>
                <c:pt idx="48">
                  <c:v>2/18/14 10:00 PM</c:v>
                </c:pt>
                <c:pt idx="49">
                  <c:v>2/18/14 11:00 PM</c:v>
                </c:pt>
                <c:pt idx="50">
                  <c:v>2/19/14 12:00 AM</c:v>
                </c:pt>
                <c:pt idx="51">
                  <c:v>2/19/14 1:00 AM</c:v>
                </c:pt>
                <c:pt idx="52">
                  <c:v>2/19/14 2:00 AM</c:v>
                </c:pt>
                <c:pt idx="53">
                  <c:v>2/19/14 3:00 AM</c:v>
                </c:pt>
                <c:pt idx="54">
                  <c:v>2/19/14 4:00 AM</c:v>
                </c:pt>
                <c:pt idx="55">
                  <c:v>2/19/14 5:00 AM</c:v>
                </c:pt>
                <c:pt idx="56">
                  <c:v>2/19/14 6:00 AM</c:v>
                </c:pt>
                <c:pt idx="57">
                  <c:v>2/19/14 7:00 AM</c:v>
                </c:pt>
                <c:pt idx="58">
                  <c:v>2/19/14 8:00 AM</c:v>
                </c:pt>
                <c:pt idx="59">
                  <c:v>2/19/14 9:00 AM</c:v>
                </c:pt>
                <c:pt idx="60">
                  <c:v>2/19/14 10:00 AM</c:v>
                </c:pt>
                <c:pt idx="61">
                  <c:v>2/19/14 11:00 AM</c:v>
                </c:pt>
                <c:pt idx="62">
                  <c:v>2/19/14 12:00 PM</c:v>
                </c:pt>
                <c:pt idx="63">
                  <c:v>2/19/14 1:00 PM</c:v>
                </c:pt>
                <c:pt idx="64">
                  <c:v>2/19/14 2:00 PM</c:v>
                </c:pt>
                <c:pt idx="65">
                  <c:v>2/19/14 3:00 PM</c:v>
                </c:pt>
                <c:pt idx="66">
                  <c:v>2/19/14 4:00 PM</c:v>
                </c:pt>
                <c:pt idx="67">
                  <c:v>2/19/14 5:00 PM</c:v>
                </c:pt>
                <c:pt idx="68">
                  <c:v>2/19/14 6:00 PM</c:v>
                </c:pt>
                <c:pt idx="69">
                  <c:v>2/19/14 7:00 PM</c:v>
                </c:pt>
                <c:pt idx="70">
                  <c:v>2/19/14 8:00 PM</c:v>
                </c:pt>
                <c:pt idx="71">
                  <c:v>2/19/14 9:00 PM</c:v>
                </c:pt>
                <c:pt idx="72">
                  <c:v>2/19/14 10:00 PM</c:v>
                </c:pt>
                <c:pt idx="73">
                  <c:v>2/19/14 11:00 PM</c:v>
                </c:pt>
                <c:pt idx="74">
                  <c:v>2/20/14 12:00 AM</c:v>
                </c:pt>
                <c:pt idx="75">
                  <c:v>2/20/14 1:00 AM</c:v>
                </c:pt>
                <c:pt idx="76">
                  <c:v>2/20/14 2:00 AM</c:v>
                </c:pt>
                <c:pt idx="77">
                  <c:v>2/20/14 3:00 AM</c:v>
                </c:pt>
                <c:pt idx="78">
                  <c:v>2/20/14 4:00 AM</c:v>
                </c:pt>
                <c:pt idx="79">
                  <c:v>2/20/14 5:00 AM</c:v>
                </c:pt>
                <c:pt idx="80">
                  <c:v>2/20/14 6:00 AM</c:v>
                </c:pt>
                <c:pt idx="81">
                  <c:v>2/20/14 7:00 AM</c:v>
                </c:pt>
                <c:pt idx="82">
                  <c:v>2/20/14 8:00 AM</c:v>
                </c:pt>
                <c:pt idx="83">
                  <c:v>2/20/14 9:00 AM</c:v>
                </c:pt>
                <c:pt idx="84">
                  <c:v>2/20/14 10:00 AM</c:v>
                </c:pt>
                <c:pt idx="85">
                  <c:v>2/20/14 11:00 AM</c:v>
                </c:pt>
                <c:pt idx="86">
                  <c:v>2/20/14 12:00 PM</c:v>
                </c:pt>
                <c:pt idx="87">
                  <c:v>2/20/14 1:00 PM</c:v>
                </c:pt>
                <c:pt idx="88">
                  <c:v>2/20/14 2:00 PM</c:v>
                </c:pt>
                <c:pt idx="89">
                  <c:v>2/20/14 3:00 PM</c:v>
                </c:pt>
                <c:pt idx="90">
                  <c:v>2/20/14 4:00 PM</c:v>
                </c:pt>
                <c:pt idx="91">
                  <c:v>2/20/14 5:00 PM</c:v>
                </c:pt>
                <c:pt idx="92">
                  <c:v>2/20/14 6:00 PM</c:v>
                </c:pt>
                <c:pt idx="93">
                  <c:v>2/20/14 7:00 PM</c:v>
                </c:pt>
                <c:pt idx="94">
                  <c:v>2/20/14 8:00 PM</c:v>
                </c:pt>
                <c:pt idx="95">
                  <c:v>2/20/14 9:00 PM</c:v>
                </c:pt>
                <c:pt idx="96">
                  <c:v>2/20/14 10:00 PM</c:v>
                </c:pt>
                <c:pt idx="97">
                  <c:v>2/20/14 11:00 PM</c:v>
                </c:pt>
                <c:pt idx="98">
                  <c:v>2/21/14 12:00 AM</c:v>
                </c:pt>
                <c:pt idx="99">
                  <c:v>2/21/14 1:00 AM</c:v>
                </c:pt>
                <c:pt idx="100">
                  <c:v>2/21/14 2:00 AM</c:v>
                </c:pt>
                <c:pt idx="101">
                  <c:v>2/21/14 3:00 AM</c:v>
                </c:pt>
                <c:pt idx="102">
                  <c:v>2/21/14 4:00 AM</c:v>
                </c:pt>
                <c:pt idx="103">
                  <c:v>2/21/14 5:00 AM</c:v>
                </c:pt>
                <c:pt idx="104">
                  <c:v>2/21/14 6:00 AM</c:v>
                </c:pt>
                <c:pt idx="105">
                  <c:v>2/21/14 7:00 AM</c:v>
                </c:pt>
                <c:pt idx="106">
                  <c:v>2/21/14 8:00 AM</c:v>
                </c:pt>
                <c:pt idx="107">
                  <c:v>2/21/14 9:00 AM</c:v>
                </c:pt>
                <c:pt idx="108">
                  <c:v>2/21/14 10:00 AM</c:v>
                </c:pt>
                <c:pt idx="109">
                  <c:v>2/21/14 11:00 AM</c:v>
                </c:pt>
                <c:pt idx="110">
                  <c:v>2/21/14 12:00 PM</c:v>
                </c:pt>
                <c:pt idx="111">
                  <c:v>2/21/14 1:00 PM</c:v>
                </c:pt>
                <c:pt idx="112">
                  <c:v>2/21/14 2:00 PM</c:v>
                </c:pt>
                <c:pt idx="113">
                  <c:v>2/21/14 3:00 PM</c:v>
                </c:pt>
                <c:pt idx="114">
                  <c:v>2/21/14 4:00 PM</c:v>
                </c:pt>
                <c:pt idx="115">
                  <c:v>2/21/14 5:00 PM</c:v>
                </c:pt>
                <c:pt idx="116">
                  <c:v>2/21/14 6:00 PM</c:v>
                </c:pt>
                <c:pt idx="117">
                  <c:v>2/21/14 7:00 PM</c:v>
                </c:pt>
                <c:pt idx="118">
                  <c:v>2/21/14 8:00 PM</c:v>
                </c:pt>
                <c:pt idx="119">
                  <c:v>2/21/14 9:00 PM</c:v>
                </c:pt>
                <c:pt idx="120">
                  <c:v>Grand Total</c:v>
                </c:pt>
              </c:strCache>
            </c:strRef>
          </c:xVal>
          <c:yVal>
            <c:numRef>
              <c:f>CPUWeekl!$C$2:$C$122</c:f>
              <c:numCache>
                <c:formatCode>General</c:formatCode>
                <c:ptCount val="121"/>
                <c:pt idx="0">
                  <c:v>22.107220999999999</c:v>
                </c:pt>
                <c:pt idx="1">
                  <c:v>25.846533000000001</c:v>
                </c:pt>
                <c:pt idx="2">
                  <c:v>31.635429000000002</c:v>
                </c:pt>
                <c:pt idx="3">
                  <c:v>43.730153999999992</c:v>
                </c:pt>
                <c:pt idx="4">
                  <c:v>37.792127999999998</c:v>
                </c:pt>
                <c:pt idx="5">
                  <c:v>39.193523999999989</c:v>
                </c:pt>
                <c:pt idx="6">
                  <c:v>39.493222000000003</c:v>
                </c:pt>
                <c:pt idx="7">
                  <c:v>38.768616999999999</c:v>
                </c:pt>
                <c:pt idx="8">
                  <c:v>39.140719000000004</c:v>
                </c:pt>
                <c:pt idx="9">
                  <c:v>35.598258999999999</c:v>
                </c:pt>
                <c:pt idx="10">
                  <c:v>35.129716000000002</c:v>
                </c:pt>
                <c:pt idx="11">
                  <c:v>32.637314000000011</c:v>
                </c:pt>
                <c:pt idx="12">
                  <c:v>30.987291000000006</c:v>
                </c:pt>
                <c:pt idx="13">
                  <c:v>27.966342999999995</c:v>
                </c:pt>
                <c:pt idx="14">
                  <c:v>24.824283000000001</c:v>
                </c:pt>
                <c:pt idx="15">
                  <c:v>18.499436000000003</c:v>
                </c:pt>
                <c:pt idx="16">
                  <c:v>16.250933999999994</c:v>
                </c:pt>
                <c:pt idx="17">
                  <c:v>15.293707999999999</c:v>
                </c:pt>
                <c:pt idx="18">
                  <c:v>15.609970000000001</c:v>
                </c:pt>
                <c:pt idx="19">
                  <c:v>15.789346000000002</c:v>
                </c:pt>
                <c:pt idx="20">
                  <c:v>13.999444</c:v>
                </c:pt>
                <c:pt idx="21">
                  <c:v>15.364865999999999</c:v>
                </c:pt>
                <c:pt idx="22">
                  <c:v>17.067193999999997</c:v>
                </c:pt>
                <c:pt idx="23">
                  <c:v>18.661439999999995</c:v>
                </c:pt>
                <c:pt idx="24">
                  <c:v>23.471715999999997</c:v>
                </c:pt>
                <c:pt idx="25">
                  <c:v>29.122023999999996</c:v>
                </c:pt>
                <c:pt idx="26">
                  <c:v>35.005653000000002</c:v>
                </c:pt>
                <c:pt idx="27">
                  <c:v>39.379354999999997</c:v>
                </c:pt>
                <c:pt idx="28">
                  <c:v>48.873755000000003</c:v>
                </c:pt>
                <c:pt idx="29">
                  <c:v>47.734100999999995</c:v>
                </c:pt>
                <c:pt idx="30">
                  <c:v>43.961686</c:v>
                </c:pt>
                <c:pt idx="31">
                  <c:v>39.299185999999999</c:v>
                </c:pt>
                <c:pt idx="32">
                  <c:v>40.821922000000001</c:v>
                </c:pt>
                <c:pt idx="33">
                  <c:v>35.432372999999998</c:v>
                </c:pt>
                <c:pt idx="34">
                  <c:v>37.642019999999995</c:v>
                </c:pt>
                <c:pt idx="35">
                  <c:v>36.428291000000002</c:v>
                </c:pt>
                <c:pt idx="36">
                  <c:v>34.767374000000004</c:v>
                </c:pt>
                <c:pt idx="37">
                  <c:v>28.309255</c:v>
                </c:pt>
                <c:pt idx="38">
                  <c:v>23.162214999999996</c:v>
                </c:pt>
                <c:pt idx="39">
                  <c:v>20.506969000000002</c:v>
                </c:pt>
                <c:pt idx="40">
                  <c:v>19.288467999999998</c:v>
                </c:pt>
                <c:pt idx="41">
                  <c:v>16.363142000000003</c:v>
                </c:pt>
                <c:pt idx="42">
                  <c:v>16.788098000000005</c:v>
                </c:pt>
                <c:pt idx="43">
                  <c:v>16.218547000000001</c:v>
                </c:pt>
                <c:pt idx="44">
                  <c:v>15.640156999999999</c:v>
                </c:pt>
                <c:pt idx="45">
                  <c:v>15.167463000000001</c:v>
                </c:pt>
                <c:pt idx="46">
                  <c:v>17.870820999999999</c:v>
                </c:pt>
                <c:pt idx="47">
                  <c:v>20.587643000000003</c:v>
                </c:pt>
                <c:pt idx="48">
                  <c:v>25.175139000000001</c:v>
                </c:pt>
                <c:pt idx="49">
                  <c:v>28.542519999999996</c:v>
                </c:pt>
                <c:pt idx="50">
                  <c:v>35.152560000000001</c:v>
                </c:pt>
                <c:pt idx="51">
                  <c:v>38.476087</c:v>
                </c:pt>
                <c:pt idx="52">
                  <c:v>39.674367000000004</c:v>
                </c:pt>
                <c:pt idx="53">
                  <c:v>40.177415000000003</c:v>
                </c:pt>
                <c:pt idx="54">
                  <c:v>43.968594000000003</c:v>
                </c:pt>
                <c:pt idx="55">
                  <c:v>37.819046999999998</c:v>
                </c:pt>
                <c:pt idx="56">
                  <c:v>38.386795000000006</c:v>
                </c:pt>
                <c:pt idx="57">
                  <c:v>38.245650999999995</c:v>
                </c:pt>
                <c:pt idx="58">
                  <c:v>35.428948000000005</c:v>
                </c:pt>
                <c:pt idx="59">
                  <c:v>33.642177000000004</c:v>
                </c:pt>
                <c:pt idx="60">
                  <c:v>30.378448000000006</c:v>
                </c:pt>
                <c:pt idx="61">
                  <c:v>26.305957999999997</c:v>
                </c:pt>
                <c:pt idx="62">
                  <c:v>21.033860000000001</c:v>
                </c:pt>
                <c:pt idx="63">
                  <c:v>20.095356999999996</c:v>
                </c:pt>
                <c:pt idx="64">
                  <c:v>20.158581999999999</c:v>
                </c:pt>
                <c:pt idx="65">
                  <c:v>16.688003999999999</c:v>
                </c:pt>
                <c:pt idx="66">
                  <c:v>15.636196999999999</c:v>
                </c:pt>
                <c:pt idx="67">
                  <c:v>15.526436</c:v>
                </c:pt>
                <c:pt idx="68">
                  <c:v>14.193666</c:v>
                </c:pt>
                <c:pt idx="69">
                  <c:v>13.938587999999999</c:v>
                </c:pt>
                <c:pt idx="70">
                  <c:v>16.595365999999999</c:v>
                </c:pt>
                <c:pt idx="71">
                  <c:v>21.035784999999997</c:v>
                </c:pt>
                <c:pt idx="72">
                  <c:v>23.127085999999998</c:v>
                </c:pt>
                <c:pt idx="73">
                  <c:v>26.862552000000001</c:v>
                </c:pt>
                <c:pt idx="74">
                  <c:v>31.948842999999997</c:v>
                </c:pt>
                <c:pt idx="75">
                  <c:v>37.425092999999997</c:v>
                </c:pt>
                <c:pt idx="76">
                  <c:v>37.178438</c:v>
                </c:pt>
                <c:pt idx="77">
                  <c:v>33.919564999999999</c:v>
                </c:pt>
                <c:pt idx="78">
                  <c:v>37.648559999999996</c:v>
                </c:pt>
                <c:pt idx="79">
                  <c:v>34.729655999999999</c:v>
                </c:pt>
                <c:pt idx="80">
                  <c:v>36.557724</c:v>
                </c:pt>
                <c:pt idx="81">
                  <c:v>36.306207000000001</c:v>
                </c:pt>
                <c:pt idx="82">
                  <c:v>39.512962000000002</c:v>
                </c:pt>
                <c:pt idx="83">
                  <c:v>39.419566000000003</c:v>
                </c:pt>
                <c:pt idx="84">
                  <c:v>38.968992999999998</c:v>
                </c:pt>
                <c:pt idx="85">
                  <c:v>41.176464000000003</c:v>
                </c:pt>
                <c:pt idx="86">
                  <c:v>22.715424999999993</c:v>
                </c:pt>
                <c:pt idx="87">
                  <c:v>17.365361999999998</c:v>
                </c:pt>
                <c:pt idx="88">
                  <c:v>16.579791999999998</c:v>
                </c:pt>
                <c:pt idx="89">
                  <c:v>17.720009999999998</c:v>
                </c:pt>
                <c:pt idx="90">
                  <c:v>17.404384999999998</c:v>
                </c:pt>
                <c:pt idx="91">
                  <c:v>14.764536000000003</c:v>
                </c:pt>
                <c:pt idx="92">
                  <c:v>13.716861999999999</c:v>
                </c:pt>
                <c:pt idx="93">
                  <c:v>13.539384999999999</c:v>
                </c:pt>
                <c:pt idx="94">
                  <c:v>15.549189999999999</c:v>
                </c:pt>
                <c:pt idx="95">
                  <c:v>17.539231000000001</c:v>
                </c:pt>
                <c:pt idx="96">
                  <c:v>23.188189000000001</c:v>
                </c:pt>
                <c:pt idx="97">
                  <c:v>26.647250000000003</c:v>
                </c:pt>
                <c:pt idx="98">
                  <c:v>31.500994000000006</c:v>
                </c:pt>
                <c:pt idx="99">
                  <c:v>38.475593000000003</c:v>
                </c:pt>
                <c:pt idx="100">
                  <c:v>43.396500000000003</c:v>
                </c:pt>
                <c:pt idx="101">
                  <c:v>44.792434999999998</c:v>
                </c:pt>
                <c:pt idx="102">
                  <c:v>43.282584</c:v>
                </c:pt>
                <c:pt idx="103">
                  <c:v>35.134160999999999</c:v>
                </c:pt>
                <c:pt idx="104">
                  <c:v>35.122773999999993</c:v>
                </c:pt>
                <c:pt idx="105">
                  <c:v>36.55338555555555</c:v>
                </c:pt>
                <c:pt idx="106">
                  <c:v>34.780593333333329</c:v>
                </c:pt>
                <c:pt idx="107">
                  <c:v>34.155414999999998</c:v>
                </c:pt>
                <c:pt idx="108">
                  <c:v>24.145890000000001</c:v>
                </c:pt>
                <c:pt idx="109">
                  <c:v>21.817555000000002</c:v>
                </c:pt>
                <c:pt idx="110">
                  <c:v>19.258359000000002</c:v>
                </c:pt>
                <c:pt idx="111">
                  <c:v>17.253813000000001</c:v>
                </c:pt>
                <c:pt idx="112">
                  <c:v>13.937524</c:v>
                </c:pt>
                <c:pt idx="113">
                  <c:v>12.861347</c:v>
                </c:pt>
                <c:pt idx="114">
                  <c:v>14.552743</c:v>
                </c:pt>
                <c:pt idx="115">
                  <c:v>13.121862999999998</c:v>
                </c:pt>
                <c:pt idx="116">
                  <c:v>12.265993</c:v>
                </c:pt>
                <c:pt idx="117">
                  <c:v>12.190560000000001</c:v>
                </c:pt>
                <c:pt idx="118">
                  <c:v>12.184569000000002</c:v>
                </c:pt>
                <c:pt idx="119">
                  <c:v>13.198197999999998</c:v>
                </c:pt>
                <c:pt idx="120">
                  <c:v>27.444621444073455</c:v>
                </c:pt>
              </c:numCache>
            </c:numRef>
          </c:yVal>
          <c:smooth val="1"/>
          <c:extLst>
            <c:ext xmlns:c16="http://schemas.microsoft.com/office/drawing/2014/chart" uri="{C3380CC4-5D6E-409C-BE32-E72D297353CC}">
              <c16:uniqueId val="{00000000-E334-4CE1-A53F-CCCF92B69580}"/>
            </c:ext>
          </c:extLst>
        </c:ser>
        <c:dLbls>
          <c:showLegendKey val="0"/>
          <c:showVal val="0"/>
          <c:showCatName val="0"/>
          <c:showSerName val="0"/>
          <c:showPercent val="0"/>
          <c:showBubbleSize val="0"/>
        </c:dLbls>
        <c:axId val="-447450272"/>
        <c:axId val="-1874351264"/>
      </c:scatterChart>
      <c:valAx>
        <c:axId val="-447450272"/>
        <c:scaling>
          <c:orientation val="minMax"/>
          <c:max val="115"/>
          <c:min val="0"/>
        </c:scaling>
        <c:delete val="1"/>
        <c:axPos val="b"/>
        <c:majorTickMark val="none"/>
        <c:minorTickMark val="none"/>
        <c:tickLblPos val="nextTo"/>
        <c:crossAx val="-1874351264"/>
        <c:crosses val="autoZero"/>
        <c:crossBetween val="midCat"/>
      </c:valAx>
      <c:valAx>
        <c:axId val="-1874351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450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88900" cap="rnd">
              <a:solidFill>
                <a:schemeClr val="accent1"/>
              </a:solidFill>
              <a:prstDash val="sysDot"/>
              <a:round/>
            </a:ln>
            <a:effectLst/>
          </c:spPr>
          <c:marker>
            <c:symbol val="none"/>
          </c:marker>
          <c:cat>
            <c:numRef>
              <c:f>Sheet1!$A$25:$A$143</c:f>
              <c:numCache>
                <c:formatCode>m/d/yyyy</c:formatCode>
                <c:ptCount val="119"/>
                <c:pt idx="0">
                  <c:v>41663</c:v>
                </c:pt>
                <c:pt idx="1">
                  <c:v>41664</c:v>
                </c:pt>
                <c:pt idx="2">
                  <c:v>41665</c:v>
                </c:pt>
                <c:pt idx="3">
                  <c:v>41666</c:v>
                </c:pt>
                <c:pt idx="4">
                  <c:v>41667</c:v>
                </c:pt>
                <c:pt idx="5">
                  <c:v>41668</c:v>
                </c:pt>
                <c:pt idx="6">
                  <c:v>41669</c:v>
                </c:pt>
                <c:pt idx="7">
                  <c:v>41670</c:v>
                </c:pt>
                <c:pt idx="8">
                  <c:v>41671</c:v>
                </c:pt>
                <c:pt idx="9">
                  <c:v>41672</c:v>
                </c:pt>
                <c:pt idx="10">
                  <c:v>41673</c:v>
                </c:pt>
                <c:pt idx="11">
                  <c:v>41674</c:v>
                </c:pt>
                <c:pt idx="12">
                  <c:v>41675</c:v>
                </c:pt>
                <c:pt idx="13">
                  <c:v>41676</c:v>
                </c:pt>
                <c:pt idx="14">
                  <c:v>41677</c:v>
                </c:pt>
                <c:pt idx="15">
                  <c:v>41678</c:v>
                </c:pt>
                <c:pt idx="16">
                  <c:v>41679</c:v>
                </c:pt>
                <c:pt idx="17">
                  <c:v>41680</c:v>
                </c:pt>
                <c:pt idx="18">
                  <c:v>41681</c:v>
                </c:pt>
                <c:pt idx="19">
                  <c:v>41682</c:v>
                </c:pt>
                <c:pt idx="20">
                  <c:v>41683</c:v>
                </c:pt>
                <c:pt idx="21">
                  <c:v>41684</c:v>
                </c:pt>
                <c:pt idx="22">
                  <c:v>41685</c:v>
                </c:pt>
                <c:pt idx="23">
                  <c:v>41686</c:v>
                </c:pt>
                <c:pt idx="24">
                  <c:v>41687</c:v>
                </c:pt>
                <c:pt idx="25">
                  <c:v>41688</c:v>
                </c:pt>
                <c:pt idx="26">
                  <c:v>41689</c:v>
                </c:pt>
                <c:pt idx="27">
                  <c:v>41690</c:v>
                </c:pt>
                <c:pt idx="28">
                  <c:v>41691</c:v>
                </c:pt>
                <c:pt idx="29">
                  <c:v>41692</c:v>
                </c:pt>
                <c:pt idx="30">
                  <c:v>41693</c:v>
                </c:pt>
                <c:pt idx="31">
                  <c:v>41694</c:v>
                </c:pt>
                <c:pt idx="32">
                  <c:v>41695</c:v>
                </c:pt>
                <c:pt idx="33">
                  <c:v>41696</c:v>
                </c:pt>
                <c:pt idx="34">
                  <c:v>41697</c:v>
                </c:pt>
                <c:pt idx="35">
                  <c:v>41698</c:v>
                </c:pt>
                <c:pt idx="36">
                  <c:v>41699</c:v>
                </c:pt>
                <c:pt idx="37">
                  <c:v>41700</c:v>
                </c:pt>
                <c:pt idx="38">
                  <c:v>41701</c:v>
                </c:pt>
                <c:pt idx="39">
                  <c:v>41702</c:v>
                </c:pt>
                <c:pt idx="40">
                  <c:v>41703</c:v>
                </c:pt>
                <c:pt idx="41">
                  <c:v>41704</c:v>
                </c:pt>
                <c:pt idx="42">
                  <c:v>41705</c:v>
                </c:pt>
                <c:pt idx="43">
                  <c:v>41706</c:v>
                </c:pt>
                <c:pt idx="44">
                  <c:v>41707</c:v>
                </c:pt>
                <c:pt idx="45">
                  <c:v>41708</c:v>
                </c:pt>
                <c:pt idx="46">
                  <c:v>41709</c:v>
                </c:pt>
                <c:pt idx="47">
                  <c:v>41710</c:v>
                </c:pt>
                <c:pt idx="48">
                  <c:v>41711</c:v>
                </c:pt>
                <c:pt idx="49">
                  <c:v>41712</c:v>
                </c:pt>
                <c:pt idx="50">
                  <c:v>41713</c:v>
                </c:pt>
                <c:pt idx="51">
                  <c:v>41714</c:v>
                </c:pt>
                <c:pt idx="52">
                  <c:v>41715</c:v>
                </c:pt>
                <c:pt idx="53">
                  <c:v>41716</c:v>
                </c:pt>
                <c:pt idx="54">
                  <c:v>41717</c:v>
                </c:pt>
                <c:pt idx="55">
                  <c:v>41718</c:v>
                </c:pt>
                <c:pt idx="56">
                  <c:v>41719</c:v>
                </c:pt>
                <c:pt idx="57">
                  <c:v>41720</c:v>
                </c:pt>
                <c:pt idx="58">
                  <c:v>41721</c:v>
                </c:pt>
                <c:pt idx="59">
                  <c:v>41722</c:v>
                </c:pt>
                <c:pt idx="60">
                  <c:v>41723</c:v>
                </c:pt>
                <c:pt idx="61">
                  <c:v>41724</c:v>
                </c:pt>
                <c:pt idx="62">
                  <c:v>41725</c:v>
                </c:pt>
                <c:pt idx="63">
                  <c:v>41726</c:v>
                </c:pt>
                <c:pt idx="64">
                  <c:v>41727</c:v>
                </c:pt>
                <c:pt idx="65">
                  <c:v>41728</c:v>
                </c:pt>
                <c:pt idx="66">
                  <c:v>41729</c:v>
                </c:pt>
                <c:pt idx="67">
                  <c:v>41730</c:v>
                </c:pt>
                <c:pt idx="68">
                  <c:v>41731</c:v>
                </c:pt>
                <c:pt idx="69">
                  <c:v>41732</c:v>
                </c:pt>
                <c:pt idx="70">
                  <c:v>41733</c:v>
                </c:pt>
                <c:pt idx="71">
                  <c:v>41734</c:v>
                </c:pt>
                <c:pt idx="72">
                  <c:v>41735</c:v>
                </c:pt>
                <c:pt idx="73">
                  <c:v>41736</c:v>
                </c:pt>
                <c:pt idx="74">
                  <c:v>41737</c:v>
                </c:pt>
                <c:pt idx="75">
                  <c:v>41738</c:v>
                </c:pt>
                <c:pt idx="76">
                  <c:v>41739</c:v>
                </c:pt>
                <c:pt idx="77">
                  <c:v>41740</c:v>
                </c:pt>
                <c:pt idx="78">
                  <c:v>41741</c:v>
                </c:pt>
                <c:pt idx="79">
                  <c:v>41742</c:v>
                </c:pt>
                <c:pt idx="80">
                  <c:v>41743</c:v>
                </c:pt>
                <c:pt idx="81">
                  <c:v>41744</c:v>
                </c:pt>
                <c:pt idx="82">
                  <c:v>41745</c:v>
                </c:pt>
                <c:pt idx="83">
                  <c:v>41746</c:v>
                </c:pt>
                <c:pt idx="84">
                  <c:v>41747</c:v>
                </c:pt>
                <c:pt idx="85">
                  <c:v>41748</c:v>
                </c:pt>
                <c:pt idx="86">
                  <c:v>41749</c:v>
                </c:pt>
                <c:pt idx="87">
                  <c:v>41750</c:v>
                </c:pt>
                <c:pt idx="88">
                  <c:v>41751</c:v>
                </c:pt>
                <c:pt idx="89">
                  <c:v>41752</c:v>
                </c:pt>
                <c:pt idx="90">
                  <c:v>41753</c:v>
                </c:pt>
                <c:pt idx="91">
                  <c:v>41754</c:v>
                </c:pt>
                <c:pt idx="92">
                  <c:v>41755</c:v>
                </c:pt>
                <c:pt idx="93">
                  <c:v>41756</c:v>
                </c:pt>
                <c:pt idx="94">
                  <c:v>41757</c:v>
                </c:pt>
                <c:pt idx="95">
                  <c:v>41758</c:v>
                </c:pt>
                <c:pt idx="96">
                  <c:v>41759</c:v>
                </c:pt>
                <c:pt idx="97">
                  <c:v>41760</c:v>
                </c:pt>
                <c:pt idx="98">
                  <c:v>41761</c:v>
                </c:pt>
                <c:pt idx="99">
                  <c:v>41762</c:v>
                </c:pt>
                <c:pt idx="100">
                  <c:v>41763</c:v>
                </c:pt>
                <c:pt idx="101">
                  <c:v>41764</c:v>
                </c:pt>
                <c:pt idx="102">
                  <c:v>41765</c:v>
                </c:pt>
                <c:pt idx="103">
                  <c:v>41766</c:v>
                </c:pt>
                <c:pt idx="104">
                  <c:v>41767</c:v>
                </c:pt>
                <c:pt idx="105">
                  <c:v>41768</c:v>
                </c:pt>
                <c:pt idx="106">
                  <c:v>41769</c:v>
                </c:pt>
                <c:pt idx="107">
                  <c:v>41770</c:v>
                </c:pt>
                <c:pt idx="108">
                  <c:v>41771</c:v>
                </c:pt>
                <c:pt idx="109">
                  <c:v>41772</c:v>
                </c:pt>
                <c:pt idx="110">
                  <c:v>41773</c:v>
                </c:pt>
                <c:pt idx="111">
                  <c:v>41774</c:v>
                </c:pt>
                <c:pt idx="112">
                  <c:v>41775</c:v>
                </c:pt>
                <c:pt idx="113">
                  <c:v>41776</c:v>
                </c:pt>
                <c:pt idx="114">
                  <c:v>41777</c:v>
                </c:pt>
                <c:pt idx="115">
                  <c:v>41778</c:v>
                </c:pt>
                <c:pt idx="116">
                  <c:v>41779</c:v>
                </c:pt>
                <c:pt idx="117">
                  <c:v>41780</c:v>
                </c:pt>
                <c:pt idx="118">
                  <c:v>41781</c:v>
                </c:pt>
              </c:numCache>
            </c:numRef>
          </c:cat>
          <c:val>
            <c:numRef>
              <c:f>Sheet1!$B$25:$B$143</c:f>
              <c:numCache>
                <c:formatCode>General</c:formatCode>
                <c:ptCount val="11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500</c:v>
                </c:pt>
                <c:pt idx="18">
                  <c:v>500</c:v>
                </c:pt>
                <c:pt idx="19">
                  <c:v>500</c:v>
                </c:pt>
                <c:pt idx="20">
                  <c:v>500</c:v>
                </c:pt>
                <c:pt idx="21">
                  <c:v>500</c:v>
                </c:pt>
                <c:pt idx="22">
                  <c:v>500</c:v>
                </c:pt>
                <c:pt idx="23">
                  <c:v>500</c:v>
                </c:pt>
                <c:pt idx="24">
                  <c:v>500</c:v>
                </c:pt>
                <c:pt idx="25">
                  <c:v>500</c:v>
                </c:pt>
                <c:pt idx="26">
                  <c:v>500</c:v>
                </c:pt>
                <c:pt idx="27">
                  <c:v>500</c:v>
                </c:pt>
                <c:pt idx="28">
                  <c:v>500</c:v>
                </c:pt>
                <c:pt idx="29">
                  <c:v>500</c:v>
                </c:pt>
                <c:pt idx="30">
                  <c:v>500</c:v>
                </c:pt>
                <c:pt idx="31">
                  <c:v>500</c:v>
                </c:pt>
                <c:pt idx="32">
                  <c:v>500</c:v>
                </c:pt>
                <c:pt idx="33">
                  <c:v>500</c:v>
                </c:pt>
                <c:pt idx="34">
                  <c:v>500</c:v>
                </c:pt>
                <c:pt idx="35">
                  <c:v>500</c:v>
                </c:pt>
                <c:pt idx="36">
                  <c:v>500</c:v>
                </c:pt>
                <c:pt idx="37">
                  <c:v>500</c:v>
                </c:pt>
                <c:pt idx="38">
                  <c:v>500</c:v>
                </c:pt>
                <c:pt idx="39">
                  <c:v>500</c:v>
                </c:pt>
                <c:pt idx="40">
                  <c:v>500</c:v>
                </c:pt>
                <c:pt idx="41">
                  <c:v>500</c:v>
                </c:pt>
                <c:pt idx="42">
                  <c:v>500</c:v>
                </c:pt>
                <c:pt idx="43">
                  <c:v>500</c:v>
                </c:pt>
                <c:pt idx="44">
                  <c:v>500</c:v>
                </c:pt>
                <c:pt idx="45">
                  <c:v>500</c:v>
                </c:pt>
                <c:pt idx="46">
                  <c:v>2000</c:v>
                </c:pt>
                <c:pt idx="47">
                  <c:v>2000</c:v>
                </c:pt>
                <c:pt idx="48">
                  <c:v>2000</c:v>
                </c:pt>
                <c:pt idx="49">
                  <c:v>2000</c:v>
                </c:pt>
                <c:pt idx="50">
                  <c:v>2000</c:v>
                </c:pt>
                <c:pt idx="51">
                  <c:v>2000</c:v>
                </c:pt>
                <c:pt idx="52">
                  <c:v>2000</c:v>
                </c:pt>
                <c:pt idx="53">
                  <c:v>2000</c:v>
                </c:pt>
                <c:pt idx="54">
                  <c:v>2000</c:v>
                </c:pt>
                <c:pt idx="55">
                  <c:v>2000</c:v>
                </c:pt>
                <c:pt idx="56">
                  <c:v>4000</c:v>
                </c:pt>
                <c:pt idx="57">
                  <c:v>4000</c:v>
                </c:pt>
                <c:pt idx="58">
                  <c:v>4000</c:v>
                </c:pt>
                <c:pt idx="59">
                  <c:v>4000</c:v>
                </c:pt>
                <c:pt idx="60">
                  <c:v>6000</c:v>
                </c:pt>
                <c:pt idx="61">
                  <c:v>6000</c:v>
                </c:pt>
                <c:pt idx="62">
                  <c:v>6000</c:v>
                </c:pt>
                <c:pt idx="63">
                  <c:v>6000</c:v>
                </c:pt>
                <c:pt idx="64">
                  <c:v>6000</c:v>
                </c:pt>
                <c:pt idx="65">
                  <c:v>6000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pt idx="99">
                  <c:v>10000</c:v>
                </c:pt>
                <c:pt idx="100">
                  <c:v>10000</c:v>
                </c:pt>
                <c:pt idx="101">
                  <c:v>10000</c:v>
                </c:pt>
                <c:pt idx="102">
                  <c:v>10000</c:v>
                </c:pt>
                <c:pt idx="103">
                  <c:v>10000</c:v>
                </c:pt>
                <c:pt idx="104">
                  <c:v>10000</c:v>
                </c:pt>
                <c:pt idx="105">
                  <c:v>10000</c:v>
                </c:pt>
                <c:pt idx="106">
                  <c:v>10000</c:v>
                </c:pt>
                <c:pt idx="107">
                  <c:v>10000</c:v>
                </c:pt>
                <c:pt idx="108">
                  <c:v>10000</c:v>
                </c:pt>
                <c:pt idx="109">
                  <c:v>10000</c:v>
                </c:pt>
                <c:pt idx="110">
                  <c:v>10000</c:v>
                </c:pt>
                <c:pt idx="111">
                  <c:v>10000</c:v>
                </c:pt>
                <c:pt idx="112">
                  <c:v>10000</c:v>
                </c:pt>
                <c:pt idx="113">
                  <c:v>10000</c:v>
                </c:pt>
                <c:pt idx="114">
                  <c:v>10000</c:v>
                </c:pt>
                <c:pt idx="115">
                  <c:v>10000</c:v>
                </c:pt>
                <c:pt idx="116">
                  <c:v>10000</c:v>
                </c:pt>
                <c:pt idx="117">
                  <c:v>10000</c:v>
                </c:pt>
                <c:pt idx="118">
                  <c:v>10000</c:v>
                </c:pt>
              </c:numCache>
            </c:numRef>
          </c:val>
          <c:smooth val="0"/>
          <c:extLst>
            <c:ext xmlns:c16="http://schemas.microsoft.com/office/drawing/2014/chart" uri="{C3380CC4-5D6E-409C-BE32-E72D297353CC}">
              <c16:uniqueId val="{00000000-E353-4AE0-B2B0-544D31AD5357}"/>
            </c:ext>
          </c:extLst>
        </c:ser>
        <c:ser>
          <c:idx val="1"/>
          <c:order val="1"/>
          <c:spPr>
            <a:ln w="28575" cap="rnd">
              <a:solidFill>
                <a:schemeClr val="accent2">
                  <a:alpha val="0"/>
                </a:schemeClr>
              </a:solidFill>
              <a:round/>
            </a:ln>
            <a:effectLst/>
          </c:spPr>
          <c:marker>
            <c:symbol val="none"/>
          </c:marker>
          <c:trendline>
            <c:spPr>
              <a:ln w="76200" cap="rnd" cmpd="sng">
                <a:solidFill>
                  <a:schemeClr val="accent2"/>
                </a:solidFill>
                <a:prstDash val="solid"/>
              </a:ln>
              <a:effectLst/>
            </c:spPr>
            <c:trendlineType val="movingAvg"/>
            <c:period val="6"/>
            <c:dispRSqr val="0"/>
            <c:dispEq val="0"/>
          </c:trendline>
          <c:cat>
            <c:numRef>
              <c:f>Sheet1!$A$25:$A$143</c:f>
              <c:numCache>
                <c:formatCode>m/d/yyyy</c:formatCode>
                <c:ptCount val="119"/>
                <c:pt idx="0">
                  <c:v>41663</c:v>
                </c:pt>
                <c:pt idx="1">
                  <c:v>41664</c:v>
                </c:pt>
                <c:pt idx="2">
                  <c:v>41665</c:v>
                </c:pt>
                <c:pt idx="3">
                  <c:v>41666</c:v>
                </c:pt>
                <c:pt idx="4">
                  <c:v>41667</c:v>
                </c:pt>
                <c:pt idx="5">
                  <c:v>41668</c:v>
                </c:pt>
                <c:pt idx="6">
                  <c:v>41669</c:v>
                </c:pt>
                <c:pt idx="7">
                  <c:v>41670</c:v>
                </c:pt>
                <c:pt idx="8">
                  <c:v>41671</c:v>
                </c:pt>
                <c:pt idx="9">
                  <c:v>41672</c:v>
                </c:pt>
                <c:pt idx="10">
                  <c:v>41673</c:v>
                </c:pt>
                <c:pt idx="11">
                  <c:v>41674</c:v>
                </c:pt>
                <c:pt idx="12">
                  <c:v>41675</c:v>
                </c:pt>
                <c:pt idx="13">
                  <c:v>41676</c:v>
                </c:pt>
                <c:pt idx="14">
                  <c:v>41677</c:v>
                </c:pt>
                <c:pt idx="15">
                  <c:v>41678</c:v>
                </c:pt>
                <c:pt idx="16">
                  <c:v>41679</c:v>
                </c:pt>
                <c:pt idx="17">
                  <c:v>41680</c:v>
                </c:pt>
                <c:pt idx="18">
                  <c:v>41681</c:v>
                </c:pt>
                <c:pt idx="19">
                  <c:v>41682</c:v>
                </c:pt>
                <c:pt idx="20">
                  <c:v>41683</c:v>
                </c:pt>
                <c:pt idx="21">
                  <c:v>41684</c:v>
                </c:pt>
                <c:pt idx="22">
                  <c:v>41685</c:v>
                </c:pt>
                <c:pt idx="23">
                  <c:v>41686</c:v>
                </c:pt>
                <c:pt idx="24">
                  <c:v>41687</c:v>
                </c:pt>
                <c:pt idx="25">
                  <c:v>41688</c:v>
                </c:pt>
                <c:pt idx="26">
                  <c:v>41689</c:v>
                </c:pt>
                <c:pt idx="27">
                  <c:v>41690</c:v>
                </c:pt>
                <c:pt idx="28">
                  <c:v>41691</c:v>
                </c:pt>
                <c:pt idx="29">
                  <c:v>41692</c:v>
                </c:pt>
                <c:pt idx="30">
                  <c:v>41693</c:v>
                </c:pt>
                <c:pt idx="31">
                  <c:v>41694</c:v>
                </c:pt>
                <c:pt idx="32">
                  <c:v>41695</c:v>
                </c:pt>
                <c:pt idx="33">
                  <c:v>41696</c:v>
                </c:pt>
                <c:pt idx="34">
                  <c:v>41697</c:v>
                </c:pt>
                <c:pt idx="35">
                  <c:v>41698</c:v>
                </c:pt>
                <c:pt idx="36">
                  <c:v>41699</c:v>
                </c:pt>
                <c:pt idx="37">
                  <c:v>41700</c:v>
                </c:pt>
                <c:pt idx="38">
                  <c:v>41701</c:v>
                </c:pt>
                <c:pt idx="39">
                  <c:v>41702</c:v>
                </c:pt>
                <c:pt idx="40">
                  <c:v>41703</c:v>
                </c:pt>
                <c:pt idx="41">
                  <c:v>41704</c:v>
                </c:pt>
                <c:pt idx="42">
                  <c:v>41705</c:v>
                </c:pt>
                <c:pt idx="43">
                  <c:v>41706</c:v>
                </c:pt>
                <c:pt idx="44">
                  <c:v>41707</c:v>
                </c:pt>
                <c:pt idx="45">
                  <c:v>41708</c:v>
                </c:pt>
                <c:pt idx="46">
                  <c:v>41709</c:v>
                </c:pt>
                <c:pt idx="47">
                  <c:v>41710</c:v>
                </c:pt>
                <c:pt idx="48">
                  <c:v>41711</c:v>
                </c:pt>
                <c:pt idx="49">
                  <c:v>41712</c:v>
                </c:pt>
                <c:pt idx="50">
                  <c:v>41713</c:v>
                </c:pt>
                <c:pt idx="51">
                  <c:v>41714</c:v>
                </c:pt>
                <c:pt idx="52">
                  <c:v>41715</c:v>
                </c:pt>
                <c:pt idx="53">
                  <c:v>41716</c:v>
                </c:pt>
                <c:pt idx="54">
                  <c:v>41717</c:v>
                </c:pt>
                <c:pt idx="55">
                  <c:v>41718</c:v>
                </c:pt>
                <c:pt idx="56">
                  <c:v>41719</c:v>
                </c:pt>
                <c:pt idx="57">
                  <c:v>41720</c:v>
                </c:pt>
                <c:pt idx="58">
                  <c:v>41721</c:v>
                </c:pt>
                <c:pt idx="59">
                  <c:v>41722</c:v>
                </c:pt>
                <c:pt idx="60">
                  <c:v>41723</c:v>
                </c:pt>
                <c:pt idx="61">
                  <c:v>41724</c:v>
                </c:pt>
                <c:pt idx="62">
                  <c:v>41725</c:v>
                </c:pt>
                <c:pt idx="63">
                  <c:v>41726</c:v>
                </c:pt>
                <c:pt idx="64">
                  <c:v>41727</c:v>
                </c:pt>
                <c:pt idx="65">
                  <c:v>41728</c:v>
                </c:pt>
                <c:pt idx="66">
                  <c:v>41729</c:v>
                </c:pt>
                <c:pt idx="67">
                  <c:v>41730</c:v>
                </c:pt>
                <c:pt idx="68">
                  <c:v>41731</c:v>
                </c:pt>
                <c:pt idx="69">
                  <c:v>41732</c:v>
                </c:pt>
                <c:pt idx="70">
                  <c:v>41733</c:v>
                </c:pt>
                <c:pt idx="71">
                  <c:v>41734</c:v>
                </c:pt>
                <c:pt idx="72">
                  <c:v>41735</c:v>
                </c:pt>
                <c:pt idx="73">
                  <c:v>41736</c:v>
                </c:pt>
                <c:pt idx="74">
                  <c:v>41737</c:v>
                </c:pt>
                <c:pt idx="75">
                  <c:v>41738</c:v>
                </c:pt>
                <c:pt idx="76">
                  <c:v>41739</c:v>
                </c:pt>
                <c:pt idx="77">
                  <c:v>41740</c:v>
                </c:pt>
                <c:pt idx="78">
                  <c:v>41741</c:v>
                </c:pt>
                <c:pt idx="79">
                  <c:v>41742</c:v>
                </c:pt>
                <c:pt idx="80">
                  <c:v>41743</c:v>
                </c:pt>
                <c:pt idx="81">
                  <c:v>41744</c:v>
                </c:pt>
                <c:pt idx="82">
                  <c:v>41745</c:v>
                </c:pt>
                <c:pt idx="83">
                  <c:v>41746</c:v>
                </c:pt>
                <c:pt idx="84">
                  <c:v>41747</c:v>
                </c:pt>
                <c:pt idx="85">
                  <c:v>41748</c:v>
                </c:pt>
                <c:pt idx="86">
                  <c:v>41749</c:v>
                </c:pt>
                <c:pt idx="87">
                  <c:v>41750</c:v>
                </c:pt>
                <c:pt idx="88">
                  <c:v>41751</c:v>
                </c:pt>
                <c:pt idx="89">
                  <c:v>41752</c:v>
                </c:pt>
                <c:pt idx="90">
                  <c:v>41753</c:v>
                </c:pt>
                <c:pt idx="91">
                  <c:v>41754</c:v>
                </c:pt>
                <c:pt idx="92">
                  <c:v>41755</c:v>
                </c:pt>
                <c:pt idx="93">
                  <c:v>41756</c:v>
                </c:pt>
                <c:pt idx="94">
                  <c:v>41757</c:v>
                </c:pt>
                <c:pt idx="95">
                  <c:v>41758</c:v>
                </c:pt>
                <c:pt idx="96">
                  <c:v>41759</c:v>
                </c:pt>
                <c:pt idx="97">
                  <c:v>41760</c:v>
                </c:pt>
                <c:pt idx="98">
                  <c:v>41761</c:v>
                </c:pt>
                <c:pt idx="99">
                  <c:v>41762</c:v>
                </c:pt>
                <c:pt idx="100">
                  <c:v>41763</c:v>
                </c:pt>
                <c:pt idx="101">
                  <c:v>41764</c:v>
                </c:pt>
                <c:pt idx="102">
                  <c:v>41765</c:v>
                </c:pt>
                <c:pt idx="103">
                  <c:v>41766</c:v>
                </c:pt>
                <c:pt idx="104">
                  <c:v>41767</c:v>
                </c:pt>
                <c:pt idx="105">
                  <c:v>41768</c:v>
                </c:pt>
                <c:pt idx="106">
                  <c:v>41769</c:v>
                </c:pt>
                <c:pt idx="107">
                  <c:v>41770</c:v>
                </c:pt>
                <c:pt idx="108">
                  <c:v>41771</c:v>
                </c:pt>
                <c:pt idx="109">
                  <c:v>41772</c:v>
                </c:pt>
                <c:pt idx="110">
                  <c:v>41773</c:v>
                </c:pt>
                <c:pt idx="111">
                  <c:v>41774</c:v>
                </c:pt>
                <c:pt idx="112">
                  <c:v>41775</c:v>
                </c:pt>
                <c:pt idx="113">
                  <c:v>41776</c:v>
                </c:pt>
                <c:pt idx="114">
                  <c:v>41777</c:v>
                </c:pt>
                <c:pt idx="115">
                  <c:v>41778</c:v>
                </c:pt>
                <c:pt idx="116">
                  <c:v>41779</c:v>
                </c:pt>
                <c:pt idx="117">
                  <c:v>41780</c:v>
                </c:pt>
                <c:pt idx="118">
                  <c:v>41781</c:v>
                </c:pt>
              </c:numCache>
            </c:numRef>
          </c:cat>
          <c:val>
            <c:numRef>
              <c:f>Sheet1!$C$25:$C$143</c:f>
              <c:numCache>
                <c:formatCode>General</c:formatCode>
                <c:ptCount val="11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15</c:v>
                </c:pt>
                <c:pt idx="18">
                  <c:v>35</c:v>
                </c:pt>
                <c:pt idx="19">
                  <c:v>65</c:v>
                </c:pt>
                <c:pt idx="20">
                  <c:v>75</c:v>
                </c:pt>
                <c:pt idx="21">
                  <c:v>115</c:v>
                </c:pt>
                <c:pt idx="22">
                  <c:v>125</c:v>
                </c:pt>
                <c:pt idx="23">
                  <c:v>135</c:v>
                </c:pt>
                <c:pt idx="24">
                  <c:v>145</c:v>
                </c:pt>
                <c:pt idx="25">
                  <c:v>155</c:v>
                </c:pt>
                <c:pt idx="26">
                  <c:v>165</c:v>
                </c:pt>
                <c:pt idx="27">
                  <c:v>175</c:v>
                </c:pt>
                <c:pt idx="28">
                  <c:v>185</c:v>
                </c:pt>
                <c:pt idx="29">
                  <c:v>195</c:v>
                </c:pt>
                <c:pt idx="30">
                  <c:v>205</c:v>
                </c:pt>
                <c:pt idx="31">
                  <c:v>215</c:v>
                </c:pt>
                <c:pt idx="32">
                  <c:v>225</c:v>
                </c:pt>
                <c:pt idx="33">
                  <c:v>235</c:v>
                </c:pt>
                <c:pt idx="34">
                  <c:v>250</c:v>
                </c:pt>
                <c:pt idx="35">
                  <c:v>250</c:v>
                </c:pt>
                <c:pt idx="36">
                  <c:v>250</c:v>
                </c:pt>
                <c:pt idx="37">
                  <c:v>250</c:v>
                </c:pt>
                <c:pt idx="38">
                  <c:v>250</c:v>
                </c:pt>
                <c:pt idx="39">
                  <c:v>250</c:v>
                </c:pt>
                <c:pt idx="40">
                  <c:v>250</c:v>
                </c:pt>
                <c:pt idx="41">
                  <c:v>250</c:v>
                </c:pt>
                <c:pt idx="42">
                  <c:v>250</c:v>
                </c:pt>
                <c:pt idx="43">
                  <c:v>250</c:v>
                </c:pt>
                <c:pt idx="44">
                  <c:v>250</c:v>
                </c:pt>
                <c:pt idx="45">
                  <c:v>250</c:v>
                </c:pt>
                <c:pt idx="46">
                  <c:v>300</c:v>
                </c:pt>
                <c:pt idx="47">
                  <c:v>370</c:v>
                </c:pt>
                <c:pt idx="48">
                  <c:v>440</c:v>
                </c:pt>
                <c:pt idx="49">
                  <c:v>530</c:v>
                </c:pt>
                <c:pt idx="50">
                  <c:v>600</c:v>
                </c:pt>
                <c:pt idx="51">
                  <c:v>800</c:v>
                </c:pt>
                <c:pt idx="52">
                  <c:v>1000</c:v>
                </c:pt>
                <c:pt idx="53">
                  <c:v>1250</c:v>
                </c:pt>
                <c:pt idx="54">
                  <c:v>1320</c:v>
                </c:pt>
                <c:pt idx="55">
                  <c:v>1390</c:v>
                </c:pt>
                <c:pt idx="56">
                  <c:v>1460</c:v>
                </c:pt>
                <c:pt idx="57">
                  <c:v>2000</c:v>
                </c:pt>
                <c:pt idx="58">
                  <c:v>1800</c:v>
                </c:pt>
                <c:pt idx="59">
                  <c:v>2000</c:v>
                </c:pt>
                <c:pt idx="60">
                  <c:v>2200</c:v>
                </c:pt>
                <c:pt idx="61">
                  <c:v>2400</c:v>
                </c:pt>
                <c:pt idx="62">
                  <c:v>2600</c:v>
                </c:pt>
                <c:pt idx="63">
                  <c:v>2800</c:v>
                </c:pt>
                <c:pt idx="64">
                  <c:v>3000</c:v>
                </c:pt>
                <c:pt idx="65">
                  <c:v>3200</c:v>
                </c:pt>
                <c:pt idx="66">
                  <c:v>3400</c:v>
                </c:pt>
                <c:pt idx="67">
                  <c:v>3600</c:v>
                </c:pt>
                <c:pt idx="68">
                  <c:v>3800</c:v>
                </c:pt>
                <c:pt idx="69">
                  <c:v>4000</c:v>
                </c:pt>
                <c:pt idx="70">
                  <c:v>4000</c:v>
                </c:pt>
                <c:pt idx="71">
                  <c:v>4000</c:v>
                </c:pt>
                <c:pt idx="72">
                  <c:v>4000</c:v>
                </c:pt>
                <c:pt idx="73">
                  <c:v>4000</c:v>
                </c:pt>
                <c:pt idx="74">
                  <c:v>4000</c:v>
                </c:pt>
                <c:pt idx="75">
                  <c:v>4000</c:v>
                </c:pt>
                <c:pt idx="76">
                  <c:v>4000</c:v>
                </c:pt>
                <c:pt idx="77">
                  <c:v>4000</c:v>
                </c:pt>
                <c:pt idx="78">
                  <c:v>4000</c:v>
                </c:pt>
                <c:pt idx="79">
                  <c:v>4000</c:v>
                </c:pt>
                <c:pt idx="80">
                  <c:v>4000</c:v>
                </c:pt>
                <c:pt idx="81">
                  <c:v>4000</c:v>
                </c:pt>
                <c:pt idx="82">
                  <c:v>4000</c:v>
                </c:pt>
                <c:pt idx="83">
                  <c:v>4000</c:v>
                </c:pt>
                <c:pt idx="84">
                  <c:v>4000</c:v>
                </c:pt>
                <c:pt idx="85">
                  <c:v>4000</c:v>
                </c:pt>
                <c:pt idx="86">
                  <c:v>4000</c:v>
                </c:pt>
                <c:pt idx="87">
                  <c:v>4000</c:v>
                </c:pt>
                <c:pt idx="88">
                  <c:v>4000</c:v>
                </c:pt>
                <c:pt idx="89">
                  <c:v>4000</c:v>
                </c:pt>
                <c:pt idx="90">
                  <c:v>4000</c:v>
                </c:pt>
                <c:pt idx="91">
                  <c:v>4000</c:v>
                </c:pt>
                <c:pt idx="92">
                  <c:v>4000</c:v>
                </c:pt>
                <c:pt idx="93">
                  <c:v>4000</c:v>
                </c:pt>
                <c:pt idx="94">
                  <c:v>4000</c:v>
                </c:pt>
                <c:pt idx="95">
                  <c:v>4000</c:v>
                </c:pt>
                <c:pt idx="96">
                  <c:v>4000</c:v>
                </c:pt>
                <c:pt idx="97">
                  <c:v>4000</c:v>
                </c:pt>
                <c:pt idx="98">
                  <c:v>4000</c:v>
                </c:pt>
                <c:pt idx="99">
                  <c:v>4000</c:v>
                </c:pt>
                <c:pt idx="100">
                  <c:v>4000</c:v>
                </c:pt>
                <c:pt idx="101">
                  <c:v>4000</c:v>
                </c:pt>
                <c:pt idx="102">
                  <c:v>4000</c:v>
                </c:pt>
                <c:pt idx="103">
                  <c:v>4000</c:v>
                </c:pt>
                <c:pt idx="104">
                  <c:v>4000</c:v>
                </c:pt>
                <c:pt idx="105">
                  <c:v>4000</c:v>
                </c:pt>
                <c:pt idx="106">
                  <c:v>4000</c:v>
                </c:pt>
                <c:pt idx="107">
                  <c:v>4000</c:v>
                </c:pt>
                <c:pt idx="108">
                  <c:v>4000</c:v>
                </c:pt>
                <c:pt idx="109">
                  <c:v>4000</c:v>
                </c:pt>
                <c:pt idx="110">
                  <c:v>4000</c:v>
                </c:pt>
                <c:pt idx="111">
                  <c:v>4000</c:v>
                </c:pt>
                <c:pt idx="112">
                  <c:v>4000</c:v>
                </c:pt>
                <c:pt idx="113">
                  <c:v>4000</c:v>
                </c:pt>
                <c:pt idx="114">
                  <c:v>4000</c:v>
                </c:pt>
                <c:pt idx="115">
                  <c:v>4000</c:v>
                </c:pt>
                <c:pt idx="116">
                  <c:v>4000</c:v>
                </c:pt>
                <c:pt idx="117">
                  <c:v>4000</c:v>
                </c:pt>
                <c:pt idx="118">
                  <c:v>4000</c:v>
                </c:pt>
              </c:numCache>
            </c:numRef>
          </c:val>
          <c:smooth val="0"/>
          <c:extLst>
            <c:ext xmlns:c16="http://schemas.microsoft.com/office/drawing/2014/chart" uri="{C3380CC4-5D6E-409C-BE32-E72D297353CC}">
              <c16:uniqueId val="{00000001-E353-4AE0-B2B0-544D31AD5357}"/>
            </c:ext>
          </c:extLst>
        </c:ser>
        <c:dLbls>
          <c:showLegendKey val="0"/>
          <c:showVal val="0"/>
          <c:showCatName val="0"/>
          <c:showSerName val="0"/>
          <c:showPercent val="0"/>
          <c:showBubbleSize val="0"/>
        </c:dLbls>
        <c:smooth val="0"/>
        <c:axId val="-1874359424"/>
        <c:axId val="-1874358880"/>
      </c:lineChart>
      <c:dateAx>
        <c:axId val="-1874359424"/>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smtClean="0"/>
                  <a:t>Time</a:t>
                </a:r>
                <a:endParaRPr lang="en-US" sz="24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crossAx val="-1874358880"/>
        <c:crosses val="autoZero"/>
        <c:auto val="1"/>
        <c:lblOffset val="100"/>
        <c:baseTimeUnit val="days"/>
      </c:dateAx>
      <c:valAx>
        <c:axId val="-187435888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dirty="0" smtClean="0"/>
                  <a:t>Users</a:t>
                </a:r>
                <a:endParaRPr lang="en-US" sz="2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87435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[MSITRPSPerDaynewCEO.txt]Sheet3!PivotTable3</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s>
    <c:plotArea>
      <c:layout>
        <c:manualLayout>
          <c:layoutTarget val="inner"/>
          <c:xMode val="edge"/>
          <c:yMode val="edge"/>
          <c:x val="5.544435186081742E-2"/>
          <c:y val="2.2065581688694602E-2"/>
          <c:w val="0.9318999073739288"/>
          <c:h val="0.9460619114276354"/>
        </c:manualLayout>
      </c:layout>
      <c:barChart>
        <c:barDir val="col"/>
        <c:grouping val="stacked"/>
        <c:varyColors val="0"/>
        <c:ser>
          <c:idx val="0"/>
          <c:order val="0"/>
          <c:tx>
            <c:strRef>
              <c:f>Sheet3!$B$1</c:f>
              <c:strCache>
                <c:ptCount val="1"/>
                <c:pt idx="0">
                  <c:v>Sum of Requests</c:v>
                </c:pt>
              </c:strCache>
            </c:strRef>
          </c:tx>
          <c:spPr>
            <a:solidFill>
              <a:schemeClr val="accent1"/>
            </a:solidFill>
            <a:ln>
              <a:noFill/>
            </a:ln>
            <a:effectLst/>
          </c:spPr>
          <c:invertIfNegative val="0"/>
          <c:cat>
            <c:strRef>
              <c:f>Sheet3!$A$2:$A$129</c:f>
              <c:strCache>
                <c:ptCount val="127"/>
                <c:pt idx="0">
                  <c:v>2/9/14 4:00 PM</c:v>
                </c:pt>
                <c:pt idx="1">
                  <c:v>2/9/14 5:00 PM</c:v>
                </c:pt>
                <c:pt idx="2">
                  <c:v>2/9/14 6:00 PM</c:v>
                </c:pt>
                <c:pt idx="3">
                  <c:v>2/9/14 7:00 PM</c:v>
                </c:pt>
                <c:pt idx="4">
                  <c:v>2/9/14 8:00 PM</c:v>
                </c:pt>
                <c:pt idx="5">
                  <c:v>2/9/14 9:00 PM</c:v>
                </c:pt>
                <c:pt idx="6">
                  <c:v>2/9/14 10:00 PM</c:v>
                </c:pt>
                <c:pt idx="7">
                  <c:v>2/9/14 11:00 PM</c:v>
                </c:pt>
                <c:pt idx="8">
                  <c:v>2/10/14 12:00 AM</c:v>
                </c:pt>
                <c:pt idx="9">
                  <c:v>2/10/14 1:00 AM</c:v>
                </c:pt>
                <c:pt idx="10">
                  <c:v>2/10/14 2:00 AM</c:v>
                </c:pt>
                <c:pt idx="11">
                  <c:v>2/10/14 3:00 AM</c:v>
                </c:pt>
                <c:pt idx="12">
                  <c:v>2/10/14 4:00 AM</c:v>
                </c:pt>
                <c:pt idx="13">
                  <c:v>2/10/14 5:00 AM</c:v>
                </c:pt>
                <c:pt idx="14">
                  <c:v>2/10/14 6:00 AM</c:v>
                </c:pt>
                <c:pt idx="15">
                  <c:v>2/10/14 7:00 AM</c:v>
                </c:pt>
                <c:pt idx="16">
                  <c:v>2/10/14 8:00 AM</c:v>
                </c:pt>
                <c:pt idx="17">
                  <c:v>2/10/14 9:00 AM</c:v>
                </c:pt>
                <c:pt idx="18">
                  <c:v>2/10/14 10:00 AM</c:v>
                </c:pt>
                <c:pt idx="19">
                  <c:v>2/10/14 11:00 AM</c:v>
                </c:pt>
                <c:pt idx="20">
                  <c:v>2/10/14 12:00 PM</c:v>
                </c:pt>
                <c:pt idx="21">
                  <c:v>2/10/14 1:00 PM</c:v>
                </c:pt>
                <c:pt idx="22">
                  <c:v>2/10/14 2:00 PM</c:v>
                </c:pt>
                <c:pt idx="23">
                  <c:v>2/10/14 3:00 PM</c:v>
                </c:pt>
                <c:pt idx="24">
                  <c:v>2/10/14 4:00 PM</c:v>
                </c:pt>
                <c:pt idx="25">
                  <c:v>2/10/14 5:00 PM</c:v>
                </c:pt>
                <c:pt idx="26">
                  <c:v>2/10/14 6:00 PM</c:v>
                </c:pt>
                <c:pt idx="27">
                  <c:v>2/10/14 7:00 PM</c:v>
                </c:pt>
                <c:pt idx="28">
                  <c:v>2/10/14 8:00 PM</c:v>
                </c:pt>
                <c:pt idx="29">
                  <c:v>2/10/14 9:00 PM</c:v>
                </c:pt>
                <c:pt idx="30">
                  <c:v>2/10/14 10:00 PM</c:v>
                </c:pt>
                <c:pt idx="31">
                  <c:v>2/10/14 11:00 PM</c:v>
                </c:pt>
                <c:pt idx="32">
                  <c:v>2/11/14 12:00 AM</c:v>
                </c:pt>
                <c:pt idx="33">
                  <c:v>2/11/14 1:00 AM</c:v>
                </c:pt>
                <c:pt idx="34">
                  <c:v>2/11/14 2:00 AM</c:v>
                </c:pt>
                <c:pt idx="35">
                  <c:v>2/11/14 3:00 AM</c:v>
                </c:pt>
                <c:pt idx="36">
                  <c:v>2/11/14 4:00 AM</c:v>
                </c:pt>
                <c:pt idx="37">
                  <c:v>2/11/14 5:00 AM</c:v>
                </c:pt>
                <c:pt idx="38">
                  <c:v>2/11/14 6:00 AM</c:v>
                </c:pt>
                <c:pt idx="39">
                  <c:v>2/11/14 7:00 AM</c:v>
                </c:pt>
                <c:pt idx="40">
                  <c:v>2/11/14 8:00 AM</c:v>
                </c:pt>
                <c:pt idx="41">
                  <c:v>2/11/14 9:00 AM</c:v>
                </c:pt>
                <c:pt idx="42">
                  <c:v>2/11/14 10:00 AM</c:v>
                </c:pt>
                <c:pt idx="43">
                  <c:v>2/11/14 11:00 AM</c:v>
                </c:pt>
                <c:pt idx="44">
                  <c:v>2/11/14 12:00 PM</c:v>
                </c:pt>
                <c:pt idx="45">
                  <c:v>2/11/14 1:00 PM</c:v>
                </c:pt>
                <c:pt idx="46">
                  <c:v>2/11/14 2:00 PM</c:v>
                </c:pt>
                <c:pt idx="47">
                  <c:v>2/11/14 3:00 PM</c:v>
                </c:pt>
                <c:pt idx="48">
                  <c:v>2/11/14 4:00 PM</c:v>
                </c:pt>
                <c:pt idx="49">
                  <c:v>2/11/14 5:00 PM</c:v>
                </c:pt>
                <c:pt idx="50">
                  <c:v>2/11/14 6:00 PM</c:v>
                </c:pt>
                <c:pt idx="51">
                  <c:v>2/11/14 7:00 PM</c:v>
                </c:pt>
                <c:pt idx="52">
                  <c:v>2/11/14 8:00 PM</c:v>
                </c:pt>
                <c:pt idx="53">
                  <c:v>2/11/14 9:00 PM</c:v>
                </c:pt>
                <c:pt idx="54">
                  <c:v>2/11/14 10:00 PM</c:v>
                </c:pt>
                <c:pt idx="55">
                  <c:v>2/11/14 11:00 PM</c:v>
                </c:pt>
                <c:pt idx="56">
                  <c:v>2/12/14 12:00 AM</c:v>
                </c:pt>
                <c:pt idx="57">
                  <c:v>2/12/14 1:00 AM</c:v>
                </c:pt>
                <c:pt idx="58">
                  <c:v>2/12/14 2:00 AM</c:v>
                </c:pt>
                <c:pt idx="59">
                  <c:v>2/12/14 3:00 AM</c:v>
                </c:pt>
                <c:pt idx="60">
                  <c:v>2/12/14 4:00 AM</c:v>
                </c:pt>
                <c:pt idx="61">
                  <c:v>2/12/14 5:00 AM</c:v>
                </c:pt>
                <c:pt idx="62">
                  <c:v>2/12/14 6:00 AM</c:v>
                </c:pt>
                <c:pt idx="63">
                  <c:v>2/12/14 7:00 AM</c:v>
                </c:pt>
                <c:pt idx="64">
                  <c:v>2/12/14 8:00 AM</c:v>
                </c:pt>
                <c:pt idx="65">
                  <c:v>2/12/14 9:00 AM</c:v>
                </c:pt>
                <c:pt idx="66">
                  <c:v>2/12/14 10:00 AM</c:v>
                </c:pt>
                <c:pt idx="67">
                  <c:v>2/12/14 11:00 AM</c:v>
                </c:pt>
                <c:pt idx="68">
                  <c:v>2/12/14 12:00 PM</c:v>
                </c:pt>
                <c:pt idx="69">
                  <c:v>2/12/14 1:00 PM</c:v>
                </c:pt>
                <c:pt idx="70">
                  <c:v>2/12/14 2:00 PM</c:v>
                </c:pt>
                <c:pt idx="71">
                  <c:v>2/12/14 3:00 PM</c:v>
                </c:pt>
                <c:pt idx="72">
                  <c:v>2/12/14 4:00 PM</c:v>
                </c:pt>
                <c:pt idx="73">
                  <c:v>2/12/14 5:00 PM</c:v>
                </c:pt>
                <c:pt idx="74">
                  <c:v>2/12/14 6:00 PM</c:v>
                </c:pt>
                <c:pt idx="75">
                  <c:v>2/12/14 7:00 PM</c:v>
                </c:pt>
                <c:pt idx="76">
                  <c:v>2/12/14 8:00 PM</c:v>
                </c:pt>
                <c:pt idx="77">
                  <c:v>2/12/14 9:00 PM</c:v>
                </c:pt>
                <c:pt idx="78">
                  <c:v>2/12/14 10:00 PM</c:v>
                </c:pt>
                <c:pt idx="79">
                  <c:v>2/12/14 11:00 PM</c:v>
                </c:pt>
                <c:pt idx="80">
                  <c:v>2/13/14 12:00 AM</c:v>
                </c:pt>
                <c:pt idx="81">
                  <c:v>2/13/14 1:00 AM</c:v>
                </c:pt>
                <c:pt idx="82">
                  <c:v>2/13/14 2:00 AM</c:v>
                </c:pt>
                <c:pt idx="83">
                  <c:v>2/13/14 3:00 AM</c:v>
                </c:pt>
                <c:pt idx="84">
                  <c:v>2/13/14 4:00 AM</c:v>
                </c:pt>
                <c:pt idx="85">
                  <c:v>2/13/14 5:00 AM</c:v>
                </c:pt>
                <c:pt idx="86">
                  <c:v>2/13/14 6:00 AM</c:v>
                </c:pt>
                <c:pt idx="87">
                  <c:v>2/13/14 7:00 AM</c:v>
                </c:pt>
                <c:pt idx="88">
                  <c:v>2/13/14 8:00 AM</c:v>
                </c:pt>
                <c:pt idx="89">
                  <c:v>2/13/14 9:00 AM</c:v>
                </c:pt>
                <c:pt idx="90">
                  <c:v>2/13/14 10:00 AM</c:v>
                </c:pt>
                <c:pt idx="91">
                  <c:v>2/13/14 11:00 AM</c:v>
                </c:pt>
                <c:pt idx="92">
                  <c:v>2/13/14 12:00 PM</c:v>
                </c:pt>
                <c:pt idx="93">
                  <c:v>2/13/14 1:00 PM</c:v>
                </c:pt>
                <c:pt idx="94">
                  <c:v>2/13/14 2:00 PM</c:v>
                </c:pt>
                <c:pt idx="95">
                  <c:v>2/13/14 3:00 PM</c:v>
                </c:pt>
                <c:pt idx="96">
                  <c:v>2/13/14 4:00 PM</c:v>
                </c:pt>
                <c:pt idx="97">
                  <c:v>2/13/14 5:00 PM</c:v>
                </c:pt>
                <c:pt idx="98">
                  <c:v>2/13/14 6:00 PM</c:v>
                </c:pt>
                <c:pt idx="99">
                  <c:v>2/13/14 7:00 PM</c:v>
                </c:pt>
                <c:pt idx="100">
                  <c:v>2/13/14 8:00 PM</c:v>
                </c:pt>
                <c:pt idx="101">
                  <c:v>2/13/14 9:00 PM</c:v>
                </c:pt>
                <c:pt idx="102">
                  <c:v>2/13/14 10:00 PM</c:v>
                </c:pt>
                <c:pt idx="103">
                  <c:v>2/13/14 11:00 PM</c:v>
                </c:pt>
                <c:pt idx="104">
                  <c:v>2/14/14 12:00 AM</c:v>
                </c:pt>
                <c:pt idx="105">
                  <c:v>2/14/14 1:00 AM</c:v>
                </c:pt>
                <c:pt idx="106">
                  <c:v>2/14/14 2:00 AM</c:v>
                </c:pt>
                <c:pt idx="107">
                  <c:v>2/14/14 3:00 AM</c:v>
                </c:pt>
                <c:pt idx="108">
                  <c:v>2/14/14 4:00 AM</c:v>
                </c:pt>
                <c:pt idx="109">
                  <c:v>2/14/14 5:00 AM</c:v>
                </c:pt>
                <c:pt idx="110">
                  <c:v>2/14/14 6:00 AM</c:v>
                </c:pt>
                <c:pt idx="111">
                  <c:v>2/14/14 7:00 AM</c:v>
                </c:pt>
                <c:pt idx="112">
                  <c:v>2/14/14 8:00 AM</c:v>
                </c:pt>
                <c:pt idx="113">
                  <c:v>2/14/14 9:00 AM</c:v>
                </c:pt>
                <c:pt idx="114">
                  <c:v>2/14/14 10:00 AM</c:v>
                </c:pt>
                <c:pt idx="115">
                  <c:v>2/14/14 11:00 AM</c:v>
                </c:pt>
                <c:pt idx="116">
                  <c:v>2/14/14 12:00 PM</c:v>
                </c:pt>
                <c:pt idx="117">
                  <c:v>2/14/14 1:00 PM</c:v>
                </c:pt>
                <c:pt idx="118">
                  <c:v>2/14/14 2:00 PM</c:v>
                </c:pt>
                <c:pt idx="119">
                  <c:v>2/14/14 3:00 PM</c:v>
                </c:pt>
                <c:pt idx="120">
                  <c:v>2/14/14 4:00 PM</c:v>
                </c:pt>
                <c:pt idx="121">
                  <c:v>2/14/14 5:00 PM</c:v>
                </c:pt>
                <c:pt idx="122">
                  <c:v>2/14/14 6:00 PM</c:v>
                </c:pt>
                <c:pt idx="123">
                  <c:v>2/14/14 7:00 PM</c:v>
                </c:pt>
                <c:pt idx="124">
                  <c:v>2/14/14 8:00 PM</c:v>
                </c:pt>
                <c:pt idx="125">
                  <c:v>2/14/14 9:00 PM</c:v>
                </c:pt>
                <c:pt idx="126">
                  <c:v>2/14/14 10:00 PM</c:v>
                </c:pt>
              </c:strCache>
            </c:strRef>
          </c:cat>
          <c:val>
            <c:numRef>
              <c:f>Sheet3!$B$2:$B$129</c:f>
              <c:numCache>
                <c:formatCode>General</c:formatCode>
                <c:ptCount val="127"/>
                <c:pt idx="0">
                  <c:v>1306578</c:v>
                </c:pt>
                <c:pt idx="1">
                  <c:v>1507943</c:v>
                </c:pt>
                <c:pt idx="2">
                  <c:v>1676905</c:v>
                </c:pt>
                <c:pt idx="3">
                  <c:v>1679263</c:v>
                </c:pt>
                <c:pt idx="4">
                  <c:v>1718485</c:v>
                </c:pt>
                <c:pt idx="5">
                  <c:v>1879718</c:v>
                </c:pt>
                <c:pt idx="6">
                  <c:v>1907492</c:v>
                </c:pt>
                <c:pt idx="7">
                  <c:v>2239652</c:v>
                </c:pt>
                <c:pt idx="8">
                  <c:v>2432339</c:v>
                </c:pt>
                <c:pt idx="9">
                  <c:v>2477636</c:v>
                </c:pt>
                <c:pt idx="10">
                  <c:v>2563394</c:v>
                </c:pt>
                <c:pt idx="11">
                  <c:v>2357414</c:v>
                </c:pt>
                <c:pt idx="12">
                  <c:v>2423151</c:v>
                </c:pt>
                <c:pt idx="13">
                  <c:v>2527790</c:v>
                </c:pt>
                <c:pt idx="14">
                  <c:v>2882079</c:v>
                </c:pt>
                <c:pt idx="15">
                  <c:v>3063345</c:v>
                </c:pt>
                <c:pt idx="16">
                  <c:v>3272050</c:v>
                </c:pt>
                <c:pt idx="17">
                  <c:v>3576822</c:v>
                </c:pt>
                <c:pt idx="18">
                  <c:v>3789698</c:v>
                </c:pt>
                <c:pt idx="19">
                  <c:v>3888222</c:v>
                </c:pt>
                <c:pt idx="20">
                  <c:v>3669485</c:v>
                </c:pt>
                <c:pt idx="21">
                  <c:v>3860383</c:v>
                </c:pt>
                <c:pt idx="22">
                  <c:v>3561321</c:v>
                </c:pt>
                <c:pt idx="23">
                  <c:v>3082645</c:v>
                </c:pt>
                <c:pt idx="24">
                  <c:v>2708811</c:v>
                </c:pt>
                <c:pt idx="25">
                  <c:v>2228058</c:v>
                </c:pt>
                <c:pt idx="26">
                  <c:v>1972293</c:v>
                </c:pt>
                <c:pt idx="27">
                  <c:v>1728634</c:v>
                </c:pt>
                <c:pt idx="28">
                  <c:v>1648331</c:v>
                </c:pt>
                <c:pt idx="29">
                  <c:v>1796753</c:v>
                </c:pt>
                <c:pt idx="30">
                  <c:v>1964229</c:v>
                </c:pt>
                <c:pt idx="31">
                  <c:v>1872273</c:v>
                </c:pt>
                <c:pt idx="32">
                  <c:v>2139479</c:v>
                </c:pt>
                <c:pt idx="33">
                  <c:v>2141288</c:v>
                </c:pt>
                <c:pt idx="34">
                  <c:v>2268427</c:v>
                </c:pt>
                <c:pt idx="35">
                  <c:v>2132291</c:v>
                </c:pt>
                <c:pt idx="36">
                  <c:v>2350707</c:v>
                </c:pt>
                <c:pt idx="37">
                  <c:v>2628525</c:v>
                </c:pt>
                <c:pt idx="38">
                  <c:v>2833993</c:v>
                </c:pt>
                <c:pt idx="39">
                  <c:v>3165513</c:v>
                </c:pt>
                <c:pt idx="40">
                  <c:v>3382143</c:v>
                </c:pt>
                <c:pt idx="41">
                  <c:v>3580724</c:v>
                </c:pt>
                <c:pt idx="42">
                  <c:v>3837760</c:v>
                </c:pt>
                <c:pt idx="43">
                  <c:v>3853898</c:v>
                </c:pt>
                <c:pt idx="44">
                  <c:v>3274742</c:v>
                </c:pt>
                <c:pt idx="45">
                  <c:v>3179273</c:v>
                </c:pt>
                <c:pt idx="46">
                  <c:v>3063803</c:v>
                </c:pt>
                <c:pt idx="47">
                  <c:v>2733178</c:v>
                </c:pt>
                <c:pt idx="48">
                  <c:v>2613434</c:v>
                </c:pt>
                <c:pt idx="49">
                  <c:v>2363397</c:v>
                </c:pt>
                <c:pt idx="50">
                  <c:v>1975539</c:v>
                </c:pt>
                <c:pt idx="51">
                  <c:v>1768474</c:v>
                </c:pt>
                <c:pt idx="52">
                  <c:v>1606360</c:v>
                </c:pt>
                <c:pt idx="53">
                  <c:v>1727773</c:v>
                </c:pt>
                <c:pt idx="54">
                  <c:v>1797947</c:v>
                </c:pt>
                <c:pt idx="55">
                  <c:v>1869339</c:v>
                </c:pt>
                <c:pt idx="56">
                  <c:v>2083601</c:v>
                </c:pt>
                <c:pt idx="57">
                  <c:v>2103862</c:v>
                </c:pt>
                <c:pt idx="58">
                  <c:v>2012903</c:v>
                </c:pt>
                <c:pt idx="59">
                  <c:v>2002084</c:v>
                </c:pt>
                <c:pt idx="60">
                  <c:v>1976072</c:v>
                </c:pt>
                <c:pt idx="61">
                  <c:v>2207712</c:v>
                </c:pt>
                <c:pt idx="62">
                  <c:v>2329087</c:v>
                </c:pt>
                <c:pt idx="63">
                  <c:v>2673215</c:v>
                </c:pt>
                <c:pt idx="64">
                  <c:v>2755679</c:v>
                </c:pt>
                <c:pt idx="65">
                  <c:v>3184037</c:v>
                </c:pt>
                <c:pt idx="66">
                  <c:v>3222666</c:v>
                </c:pt>
                <c:pt idx="67">
                  <c:v>3125123</c:v>
                </c:pt>
                <c:pt idx="68">
                  <c:v>2855937</c:v>
                </c:pt>
                <c:pt idx="69">
                  <c:v>3165591</c:v>
                </c:pt>
                <c:pt idx="70">
                  <c:v>3071353</c:v>
                </c:pt>
                <c:pt idx="71">
                  <c:v>2976797</c:v>
                </c:pt>
                <c:pt idx="72">
                  <c:v>2652189</c:v>
                </c:pt>
                <c:pt idx="73">
                  <c:v>2343960</c:v>
                </c:pt>
                <c:pt idx="74">
                  <c:v>1940097</c:v>
                </c:pt>
                <c:pt idx="75">
                  <c:v>1727844</c:v>
                </c:pt>
                <c:pt idx="76">
                  <c:v>1606925</c:v>
                </c:pt>
                <c:pt idx="77">
                  <c:v>1721944</c:v>
                </c:pt>
                <c:pt idx="78">
                  <c:v>1876112</c:v>
                </c:pt>
                <c:pt idx="79">
                  <c:v>1950470</c:v>
                </c:pt>
                <c:pt idx="80">
                  <c:v>2189956</c:v>
                </c:pt>
                <c:pt idx="81">
                  <c:v>2273249</c:v>
                </c:pt>
                <c:pt idx="82">
                  <c:v>2357186</c:v>
                </c:pt>
                <c:pt idx="83">
                  <c:v>2272664</c:v>
                </c:pt>
                <c:pt idx="84">
                  <c:v>2161050</c:v>
                </c:pt>
                <c:pt idx="85">
                  <c:v>2475786</c:v>
                </c:pt>
                <c:pt idx="86">
                  <c:v>2668203</c:v>
                </c:pt>
                <c:pt idx="87">
                  <c:v>2907856</c:v>
                </c:pt>
                <c:pt idx="88">
                  <c:v>3143892</c:v>
                </c:pt>
                <c:pt idx="89">
                  <c:v>3484975</c:v>
                </c:pt>
                <c:pt idx="90">
                  <c:v>3517884</c:v>
                </c:pt>
                <c:pt idx="91">
                  <c:v>3378951</c:v>
                </c:pt>
                <c:pt idx="92">
                  <c:v>2853436</c:v>
                </c:pt>
                <c:pt idx="93">
                  <c:v>2941279</c:v>
                </c:pt>
                <c:pt idx="94">
                  <c:v>3068465</c:v>
                </c:pt>
                <c:pt idx="95">
                  <c:v>2800487</c:v>
                </c:pt>
                <c:pt idx="96">
                  <c:v>2565557</c:v>
                </c:pt>
                <c:pt idx="97">
                  <c:v>2230494</c:v>
                </c:pt>
                <c:pt idx="98">
                  <c:v>1971586</c:v>
                </c:pt>
                <c:pt idx="99">
                  <c:v>1711241</c:v>
                </c:pt>
                <c:pt idx="100">
                  <c:v>1701751</c:v>
                </c:pt>
                <c:pt idx="101">
                  <c:v>1759465</c:v>
                </c:pt>
                <c:pt idx="102">
                  <c:v>1843592</c:v>
                </c:pt>
                <c:pt idx="103">
                  <c:v>1857875</c:v>
                </c:pt>
                <c:pt idx="104">
                  <c:v>2037848</c:v>
                </c:pt>
                <c:pt idx="105">
                  <c:v>1921477</c:v>
                </c:pt>
                <c:pt idx="106">
                  <c:v>1874687</c:v>
                </c:pt>
                <c:pt idx="107">
                  <c:v>1780690</c:v>
                </c:pt>
                <c:pt idx="108">
                  <c:v>1742700</c:v>
                </c:pt>
                <c:pt idx="109">
                  <c:v>1759556</c:v>
                </c:pt>
                <c:pt idx="110">
                  <c:v>1855417</c:v>
                </c:pt>
                <c:pt idx="111">
                  <c:v>2094994</c:v>
                </c:pt>
                <c:pt idx="112">
                  <c:v>2021604</c:v>
                </c:pt>
                <c:pt idx="113">
                  <c:v>1801302</c:v>
                </c:pt>
                <c:pt idx="114">
                  <c:v>2596556</c:v>
                </c:pt>
                <c:pt idx="115">
                  <c:v>2698012</c:v>
                </c:pt>
                <c:pt idx="116">
                  <c:v>2430528</c:v>
                </c:pt>
                <c:pt idx="117">
                  <c:v>2299446</c:v>
                </c:pt>
                <c:pt idx="118">
                  <c:v>2293197</c:v>
                </c:pt>
                <c:pt idx="119">
                  <c:v>2069332</c:v>
                </c:pt>
                <c:pt idx="120">
                  <c:v>1677127</c:v>
                </c:pt>
                <c:pt idx="121">
                  <c:v>1333256</c:v>
                </c:pt>
                <c:pt idx="122">
                  <c:v>1073919</c:v>
                </c:pt>
                <c:pt idx="123">
                  <c:v>975837</c:v>
                </c:pt>
                <c:pt idx="124">
                  <c:v>915590</c:v>
                </c:pt>
                <c:pt idx="125">
                  <c:v>888846</c:v>
                </c:pt>
                <c:pt idx="126">
                  <c:v>860834</c:v>
                </c:pt>
              </c:numCache>
            </c:numRef>
          </c:val>
          <c:extLst>
            <c:ext xmlns:c16="http://schemas.microsoft.com/office/drawing/2014/chart" uri="{C3380CC4-5D6E-409C-BE32-E72D297353CC}">
              <c16:uniqueId val="{00000000-EC14-4E2B-BF10-17133CB9A26F}"/>
            </c:ext>
          </c:extLst>
        </c:ser>
        <c:ser>
          <c:idx val="1"/>
          <c:order val="1"/>
          <c:tx>
            <c:strRef>
              <c:f>Sheet3!$C$1</c:f>
              <c:strCache>
                <c:ptCount val="1"/>
                <c:pt idx="0">
                  <c:v>Sum of FromWebCast</c:v>
                </c:pt>
              </c:strCache>
            </c:strRef>
          </c:tx>
          <c:spPr>
            <a:solidFill>
              <a:schemeClr val="accent2"/>
            </a:solidFill>
            <a:ln>
              <a:noFill/>
            </a:ln>
            <a:effectLst/>
          </c:spPr>
          <c:invertIfNegative val="0"/>
          <c:dPt>
            <c:idx val="65"/>
            <c:invertIfNegative val="0"/>
            <c:bubble3D val="0"/>
            <c:spPr>
              <a:solidFill>
                <a:schemeClr val="accent2"/>
              </a:solidFill>
              <a:ln>
                <a:noFill/>
              </a:ln>
              <a:effectLst/>
            </c:spPr>
            <c:extLst>
              <c:ext xmlns:c16="http://schemas.microsoft.com/office/drawing/2014/chart" uri="{C3380CC4-5D6E-409C-BE32-E72D297353CC}">
                <c16:uniqueId val="{00000000-3D83-4364-A0B8-FADEDC5E1287}"/>
              </c:ext>
            </c:extLst>
          </c:dPt>
          <c:cat>
            <c:strRef>
              <c:f>Sheet3!$A$2:$A$129</c:f>
              <c:strCache>
                <c:ptCount val="127"/>
                <c:pt idx="0">
                  <c:v>2/9/14 4:00 PM</c:v>
                </c:pt>
                <c:pt idx="1">
                  <c:v>2/9/14 5:00 PM</c:v>
                </c:pt>
                <c:pt idx="2">
                  <c:v>2/9/14 6:00 PM</c:v>
                </c:pt>
                <c:pt idx="3">
                  <c:v>2/9/14 7:00 PM</c:v>
                </c:pt>
                <c:pt idx="4">
                  <c:v>2/9/14 8:00 PM</c:v>
                </c:pt>
                <c:pt idx="5">
                  <c:v>2/9/14 9:00 PM</c:v>
                </c:pt>
                <c:pt idx="6">
                  <c:v>2/9/14 10:00 PM</c:v>
                </c:pt>
                <c:pt idx="7">
                  <c:v>2/9/14 11:00 PM</c:v>
                </c:pt>
                <c:pt idx="8">
                  <c:v>2/10/14 12:00 AM</c:v>
                </c:pt>
                <c:pt idx="9">
                  <c:v>2/10/14 1:00 AM</c:v>
                </c:pt>
                <c:pt idx="10">
                  <c:v>2/10/14 2:00 AM</c:v>
                </c:pt>
                <c:pt idx="11">
                  <c:v>2/10/14 3:00 AM</c:v>
                </c:pt>
                <c:pt idx="12">
                  <c:v>2/10/14 4:00 AM</c:v>
                </c:pt>
                <c:pt idx="13">
                  <c:v>2/10/14 5:00 AM</c:v>
                </c:pt>
                <c:pt idx="14">
                  <c:v>2/10/14 6:00 AM</c:v>
                </c:pt>
                <c:pt idx="15">
                  <c:v>2/10/14 7:00 AM</c:v>
                </c:pt>
                <c:pt idx="16">
                  <c:v>2/10/14 8:00 AM</c:v>
                </c:pt>
                <c:pt idx="17">
                  <c:v>2/10/14 9:00 AM</c:v>
                </c:pt>
                <c:pt idx="18">
                  <c:v>2/10/14 10:00 AM</c:v>
                </c:pt>
                <c:pt idx="19">
                  <c:v>2/10/14 11:00 AM</c:v>
                </c:pt>
                <c:pt idx="20">
                  <c:v>2/10/14 12:00 PM</c:v>
                </c:pt>
                <c:pt idx="21">
                  <c:v>2/10/14 1:00 PM</c:v>
                </c:pt>
                <c:pt idx="22">
                  <c:v>2/10/14 2:00 PM</c:v>
                </c:pt>
                <c:pt idx="23">
                  <c:v>2/10/14 3:00 PM</c:v>
                </c:pt>
                <c:pt idx="24">
                  <c:v>2/10/14 4:00 PM</c:v>
                </c:pt>
                <c:pt idx="25">
                  <c:v>2/10/14 5:00 PM</c:v>
                </c:pt>
                <c:pt idx="26">
                  <c:v>2/10/14 6:00 PM</c:v>
                </c:pt>
                <c:pt idx="27">
                  <c:v>2/10/14 7:00 PM</c:v>
                </c:pt>
                <c:pt idx="28">
                  <c:v>2/10/14 8:00 PM</c:v>
                </c:pt>
                <c:pt idx="29">
                  <c:v>2/10/14 9:00 PM</c:v>
                </c:pt>
                <c:pt idx="30">
                  <c:v>2/10/14 10:00 PM</c:v>
                </c:pt>
                <c:pt idx="31">
                  <c:v>2/10/14 11:00 PM</c:v>
                </c:pt>
                <c:pt idx="32">
                  <c:v>2/11/14 12:00 AM</c:v>
                </c:pt>
                <c:pt idx="33">
                  <c:v>2/11/14 1:00 AM</c:v>
                </c:pt>
                <c:pt idx="34">
                  <c:v>2/11/14 2:00 AM</c:v>
                </c:pt>
                <c:pt idx="35">
                  <c:v>2/11/14 3:00 AM</c:v>
                </c:pt>
                <c:pt idx="36">
                  <c:v>2/11/14 4:00 AM</c:v>
                </c:pt>
                <c:pt idx="37">
                  <c:v>2/11/14 5:00 AM</c:v>
                </c:pt>
                <c:pt idx="38">
                  <c:v>2/11/14 6:00 AM</c:v>
                </c:pt>
                <c:pt idx="39">
                  <c:v>2/11/14 7:00 AM</c:v>
                </c:pt>
                <c:pt idx="40">
                  <c:v>2/11/14 8:00 AM</c:v>
                </c:pt>
                <c:pt idx="41">
                  <c:v>2/11/14 9:00 AM</c:v>
                </c:pt>
                <c:pt idx="42">
                  <c:v>2/11/14 10:00 AM</c:v>
                </c:pt>
                <c:pt idx="43">
                  <c:v>2/11/14 11:00 AM</c:v>
                </c:pt>
                <c:pt idx="44">
                  <c:v>2/11/14 12:00 PM</c:v>
                </c:pt>
                <c:pt idx="45">
                  <c:v>2/11/14 1:00 PM</c:v>
                </c:pt>
                <c:pt idx="46">
                  <c:v>2/11/14 2:00 PM</c:v>
                </c:pt>
                <c:pt idx="47">
                  <c:v>2/11/14 3:00 PM</c:v>
                </c:pt>
                <c:pt idx="48">
                  <c:v>2/11/14 4:00 PM</c:v>
                </c:pt>
                <c:pt idx="49">
                  <c:v>2/11/14 5:00 PM</c:v>
                </c:pt>
                <c:pt idx="50">
                  <c:v>2/11/14 6:00 PM</c:v>
                </c:pt>
                <c:pt idx="51">
                  <c:v>2/11/14 7:00 PM</c:v>
                </c:pt>
                <c:pt idx="52">
                  <c:v>2/11/14 8:00 PM</c:v>
                </c:pt>
                <c:pt idx="53">
                  <c:v>2/11/14 9:00 PM</c:v>
                </c:pt>
                <c:pt idx="54">
                  <c:v>2/11/14 10:00 PM</c:v>
                </c:pt>
                <c:pt idx="55">
                  <c:v>2/11/14 11:00 PM</c:v>
                </c:pt>
                <c:pt idx="56">
                  <c:v>2/12/14 12:00 AM</c:v>
                </c:pt>
                <c:pt idx="57">
                  <c:v>2/12/14 1:00 AM</c:v>
                </c:pt>
                <c:pt idx="58">
                  <c:v>2/12/14 2:00 AM</c:v>
                </c:pt>
                <c:pt idx="59">
                  <c:v>2/12/14 3:00 AM</c:v>
                </c:pt>
                <c:pt idx="60">
                  <c:v>2/12/14 4:00 AM</c:v>
                </c:pt>
                <c:pt idx="61">
                  <c:v>2/12/14 5:00 AM</c:v>
                </c:pt>
                <c:pt idx="62">
                  <c:v>2/12/14 6:00 AM</c:v>
                </c:pt>
                <c:pt idx="63">
                  <c:v>2/12/14 7:00 AM</c:v>
                </c:pt>
                <c:pt idx="64">
                  <c:v>2/12/14 8:00 AM</c:v>
                </c:pt>
                <c:pt idx="65">
                  <c:v>2/12/14 9:00 AM</c:v>
                </c:pt>
                <c:pt idx="66">
                  <c:v>2/12/14 10:00 AM</c:v>
                </c:pt>
                <c:pt idx="67">
                  <c:v>2/12/14 11:00 AM</c:v>
                </c:pt>
                <c:pt idx="68">
                  <c:v>2/12/14 12:00 PM</c:v>
                </c:pt>
                <c:pt idx="69">
                  <c:v>2/12/14 1:00 PM</c:v>
                </c:pt>
                <c:pt idx="70">
                  <c:v>2/12/14 2:00 PM</c:v>
                </c:pt>
                <c:pt idx="71">
                  <c:v>2/12/14 3:00 PM</c:v>
                </c:pt>
                <c:pt idx="72">
                  <c:v>2/12/14 4:00 PM</c:v>
                </c:pt>
                <c:pt idx="73">
                  <c:v>2/12/14 5:00 PM</c:v>
                </c:pt>
                <c:pt idx="74">
                  <c:v>2/12/14 6:00 PM</c:v>
                </c:pt>
                <c:pt idx="75">
                  <c:v>2/12/14 7:00 PM</c:v>
                </c:pt>
                <c:pt idx="76">
                  <c:v>2/12/14 8:00 PM</c:v>
                </c:pt>
                <c:pt idx="77">
                  <c:v>2/12/14 9:00 PM</c:v>
                </c:pt>
                <c:pt idx="78">
                  <c:v>2/12/14 10:00 PM</c:v>
                </c:pt>
                <c:pt idx="79">
                  <c:v>2/12/14 11:00 PM</c:v>
                </c:pt>
                <c:pt idx="80">
                  <c:v>2/13/14 12:00 AM</c:v>
                </c:pt>
                <c:pt idx="81">
                  <c:v>2/13/14 1:00 AM</c:v>
                </c:pt>
                <c:pt idx="82">
                  <c:v>2/13/14 2:00 AM</c:v>
                </c:pt>
                <c:pt idx="83">
                  <c:v>2/13/14 3:00 AM</c:v>
                </c:pt>
                <c:pt idx="84">
                  <c:v>2/13/14 4:00 AM</c:v>
                </c:pt>
                <c:pt idx="85">
                  <c:v>2/13/14 5:00 AM</c:v>
                </c:pt>
                <c:pt idx="86">
                  <c:v>2/13/14 6:00 AM</c:v>
                </c:pt>
                <c:pt idx="87">
                  <c:v>2/13/14 7:00 AM</c:v>
                </c:pt>
                <c:pt idx="88">
                  <c:v>2/13/14 8:00 AM</c:v>
                </c:pt>
                <c:pt idx="89">
                  <c:v>2/13/14 9:00 AM</c:v>
                </c:pt>
                <c:pt idx="90">
                  <c:v>2/13/14 10:00 AM</c:v>
                </c:pt>
                <c:pt idx="91">
                  <c:v>2/13/14 11:00 AM</c:v>
                </c:pt>
                <c:pt idx="92">
                  <c:v>2/13/14 12:00 PM</c:v>
                </c:pt>
                <c:pt idx="93">
                  <c:v>2/13/14 1:00 PM</c:v>
                </c:pt>
                <c:pt idx="94">
                  <c:v>2/13/14 2:00 PM</c:v>
                </c:pt>
                <c:pt idx="95">
                  <c:v>2/13/14 3:00 PM</c:v>
                </c:pt>
                <c:pt idx="96">
                  <c:v>2/13/14 4:00 PM</c:v>
                </c:pt>
                <c:pt idx="97">
                  <c:v>2/13/14 5:00 PM</c:v>
                </c:pt>
                <c:pt idx="98">
                  <c:v>2/13/14 6:00 PM</c:v>
                </c:pt>
                <c:pt idx="99">
                  <c:v>2/13/14 7:00 PM</c:v>
                </c:pt>
                <c:pt idx="100">
                  <c:v>2/13/14 8:00 PM</c:v>
                </c:pt>
                <c:pt idx="101">
                  <c:v>2/13/14 9:00 PM</c:v>
                </c:pt>
                <c:pt idx="102">
                  <c:v>2/13/14 10:00 PM</c:v>
                </c:pt>
                <c:pt idx="103">
                  <c:v>2/13/14 11:00 PM</c:v>
                </c:pt>
                <c:pt idx="104">
                  <c:v>2/14/14 12:00 AM</c:v>
                </c:pt>
                <c:pt idx="105">
                  <c:v>2/14/14 1:00 AM</c:v>
                </c:pt>
                <c:pt idx="106">
                  <c:v>2/14/14 2:00 AM</c:v>
                </c:pt>
                <c:pt idx="107">
                  <c:v>2/14/14 3:00 AM</c:v>
                </c:pt>
                <c:pt idx="108">
                  <c:v>2/14/14 4:00 AM</c:v>
                </c:pt>
                <c:pt idx="109">
                  <c:v>2/14/14 5:00 AM</c:v>
                </c:pt>
                <c:pt idx="110">
                  <c:v>2/14/14 6:00 AM</c:v>
                </c:pt>
                <c:pt idx="111">
                  <c:v>2/14/14 7:00 AM</c:v>
                </c:pt>
                <c:pt idx="112">
                  <c:v>2/14/14 8:00 AM</c:v>
                </c:pt>
                <c:pt idx="113">
                  <c:v>2/14/14 9:00 AM</c:v>
                </c:pt>
                <c:pt idx="114">
                  <c:v>2/14/14 10:00 AM</c:v>
                </c:pt>
                <c:pt idx="115">
                  <c:v>2/14/14 11:00 AM</c:v>
                </c:pt>
                <c:pt idx="116">
                  <c:v>2/14/14 12:00 PM</c:v>
                </c:pt>
                <c:pt idx="117">
                  <c:v>2/14/14 1:00 PM</c:v>
                </c:pt>
                <c:pt idx="118">
                  <c:v>2/14/14 2:00 PM</c:v>
                </c:pt>
                <c:pt idx="119">
                  <c:v>2/14/14 3:00 PM</c:v>
                </c:pt>
                <c:pt idx="120">
                  <c:v>2/14/14 4:00 PM</c:v>
                </c:pt>
                <c:pt idx="121">
                  <c:v>2/14/14 5:00 PM</c:v>
                </c:pt>
                <c:pt idx="122">
                  <c:v>2/14/14 6:00 PM</c:v>
                </c:pt>
                <c:pt idx="123">
                  <c:v>2/14/14 7:00 PM</c:v>
                </c:pt>
                <c:pt idx="124">
                  <c:v>2/14/14 8:00 PM</c:v>
                </c:pt>
                <c:pt idx="125">
                  <c:v>2/14/14 9:00 PM</c:v>
                </c:pt>
                <c:pt idx="126">
                  <c:v>2/14/14 10:00 PM</c:v>
                </c:pt>
              </c:strCache>
            </c:strRef>
          </c:cat>
          <c:val>
            <c:numRef>
              <c:f>Sheet3!$C$2:$C$129</c:f>
              <c:numCache>
                <c:formatCode>General</c:formatCode>
                <c:ptCount val="1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250000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numCache>
            </c:numRef>
          </c:val>
          <c:extLst>
            <c:ext xmlns:c16="http://schemas.microsoft.com/office/drawing/2014/chart" uri="{C3380CC4-5D6E-409C-BE32-E72D297353CC}">
              <c16:uniqueId val="{00000003-EC14-4E2B-BF10-17133CB9A26F}"/>
            </c:ext>
          </c:extLst>
        </c:ser>
        <c:dLbls>
          <c:showLegendKey val="0"/>
          <c:showVal val="0"/>
          <c:showCatName val="0"/>
          <c:showSerName val="0"/>
          <c:showPercent val="0"/>
          <c:showBubbleSize val="0"/>
        </c:dLbls>
        <c:gapWidth val="0"/>
        <c:overlap val="100"/>
        <c:axId val="-1874364320"/>
        <c:axId val="-1874360512"/>
      </c:barChart>
      <c:dateAx>
        <c:axId val="-1874364320"/>
        <c:scaling>
          <c:orientation val="minMax"/>
        </c:scaling>
        <c:delete val="1"/>
        <c:axPos val="b"/>
        <c:numFmt formatCode="General" sourceLinked="1"/>
        <c:majorTickMark val="none"/>
        <c:minorTickMark val="none"/>
        <c:tickLblPos val="nextTo"/>
        <c:crossAx val="-1874360512"/>
        <c:crosses val="autoZero"/>
        <c:auto val="0"/>
        <c:lblOffset val="100"/>
        <c:baseTimeUnit val="days"/>
      </c:dateAx>
      <c:valAx>
        <c:axId val="-1874360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36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88900" cap="rnd">
              <a:solidFill>
                <a:schemeClr val="accent1"/>
              </a:solidFill>
              <a:prstDash val="sysDot"/>
              <a:round/>
            </a:ln>
            <a:effectLst/>
          </c:spPr>
          <c:marker>
            <c:symbol val="none"/>
          </c:marker>
          <c:cat>
            <c:numRef>
              <c:f>Sheet1!$A$25:$A$143</c:f>
              <c:numCache>
                <c:formatCode>m/d/yyyy</c:formatCode>
                <c:ptCount val="119"/>
                <c:pt idx="0">
                  <c:v>41663</c:v>
                </c:pt>
                <c:pt idx="1">
                  <c:v>41664</c:v>
                </c:pt>
                <c:pt idx="2">
                  <c:v>41665</c:v>
                </c:pt>
                <c:pt idx="3">
                  <c:v>41666</c:v>
                </c:pt>
                <c:pt idx="4">
                  <c:v>41667</c:v>
                </c:pt>
                <c:pt idx="5">
                  <c:v>41668</c:v>
                </c:pt>
                <c:pt idx="6">
                  <c:v>41669</c:v>
                </c:pt>
                <c:pt idx="7">
                  <c:v>41670</c:v>
                </c:pt>
                <c:pt idx="8">
                  <c:v>41671</c:v>
                </c:pt>
                <c:pt idx="9">
                  <c:v>41672</c:v>
                </c:pt>
                <c:pt idx="10">
                  <c:v>41673</c:v>
                </c:pt>
                <c:pt idx="11">
                  <c:v>41674</c:v>
                </c:pt>
                <c:pt idx="12">
                  <c:v>41675</c:v>
                </c:pt>
                <c:pt idx="13">
                  <c:v>41676</c:v>
                </c:pt>
                <c:pt idx="14">
                  <c:v>41677</c:v>
                </c:pt>
                <c:pt idx="15">
                  <c:v>41678</c:v>
                </c:pt>
                <c:pt idx="16">
                  <c:v>41679</c:v>
                </c:pt>
                <c:pt idx="17">
                  <c:v>41680</c:v>
                </c:pt>
                <c:pt idx="18">
                  <c:v>41681</c:v>
                </c:pt>
                <c:pt idx="19">
                  <c:v>41682</c:v>
                </c:pt>
                <c:pt idx="20">
                  <c:v>41683</c:v>
                </c:pt>
                <c:pt idx="21">
                  <c:v>41684</c:v>
                </c:pt>
                <c:pt idx="22">
                  <c:v>41685</c:v>
                </c:pt>
                <c:pt idx="23">
                  <c:v>41686</c:v>
                </c:pt>
                <c:pt idx="24">
                  <c:v>41687</c:v>
                </c:pt>
                <c:pt idx="25">
                  <c:v>41688</c:v>
                </c:pt>
                <c:pt idx="26">
                  <c:v>41689</c:v>
                </c:pt>
                <c:pt idx="27">
                  <c:v>41690</c:v>
                </c:pt>
                <c:pt idx="28">
                  <c:v>41691</c:v>
                </c:pt>
                <c:pt idx="29">
                  <c:v>41692</c:v>
                </c:pt>
                <c:pt idx="30">
                  <c:v>41693</c:v>
                </c:pt>
                <c:pt idx="31">
                  <c:v>41694</c:v>
                </c:pt>
                <c:pt idx="32">
                  <c:v>41695</c:v>
                </c:pt>
                <c:pt idx="33">
                  <c:v>41696</c:v>
                </c:pt>
                <c:pt idx="34">
                  <c:v>41697</c:v>
                </c:pt>
                <c:pt idx="35">
                  <c:v>41698</c:v>
                </c:pt>
                <c:pt idx="36">
                  <c:v>41699</c:v>
                </c:pt>
                <c:pt idx="37">
                  <c:v>41700</c:v>
                </c:pt>
                <c:pt idx="38">
                  <c:v>41701</c:v>
                </c:pt>
                <c:pt idx="39">
                  <c:v>41702</c:v>
                </c:pt>
                <c:pt idx="40">
                  <c:v>41703</c:v>
                </c:pt>
                <c:pt idx="41">
                  <c:v>41704</c:v>
                </c:pt>
                <c:pt idx="42">
                  <c:v>41705</c:v>
                </c:pt>
                <c:pt idx="43">
                  <c:v>41706</c:v>
                </c:pt>
                <c:pt idx="44">
                  <c:v>41707</c:v>
                </c:pt>
                <c:pt idx="45">
                  <c:v>41708</c:v>
                </c:pt>
                <c:pt idx="46">
                  <c:v>41709</c:v>
                </c:pt>
                <c:pt idx="47">
                  <c:v>41710</c:v>
                </c:pt>
                <c:pt idx="48">
                  <c:v>41711</c:v>
                </c:pt>
                <c:pt idx="49">
                  <c:v>41712</c:v>
                </c:pt>
                <c:pt idx="50">
                  <c:v>41713</c:v>
                </c:pt>
                <c:pt idx="51">
                  <c:v>41714</c:v>
                </c:pt>
                <c:pt idx="52">
                  <c:v>41715</c:v>
                </c:pt>
                <c:pt idx="53">
                  <c:v>41716</c:v>
                </c:pt>
                <c:pt idx="54">
                  <c:v>41717</c:v>
                </c:pt>
                <c:pt idx="55">
                  <c:v>41718</c:v>
                </c:pt>
                <c:pt idx="56">
                  <c:v>41719</c:v>
                </c:pt>
                <c:pt idx="57">
                  <c:v>41720</c:v>
                </c:pt>
                <c:pt idx="58">
                  <c:v>41721</c:v>
                </c:pt>
                <c:pt idx="59">
                  <c:v>41722</c:v>
                </c:pt>
                <c:pt idx="60">
                  <c:v>41723</c:v>
                </c:pt>
                <c:pt idx="61">
                  <c:v>41724</c:v>
                </c:pt>
                <c:pt idx="62">
                  <c:v>41725</c:v>
                </c:pt>
                <c:pt idx="63">
                  <c:v>41726</c:v>
                </c:pt>
                <c:pt idx="64">
                  <c:v>41727</c:v>
                </c:pt>
                <c:pt idx="65">
                  <c:v>41728</c:v>
                </c:pt>
                <c:pt idx="66">
                  <c:v>41729</c:v>
                </c:pt>
                <c:pt idx="67">
                  <c:v>41730</c:v>
                </c:pt>
                <c:pt idx="68">
                  <c:v>41731</c:v>
                </c:pt>
                <c:pt idx="69">
                  <c:v>41732</c:v>
                </c:pt>
                <c:pt idx="70">
                  <c:v>41733</c:v>
                </c:pt>
                <c:pt idx="71">
                  <c:v>41734</c:v>
                </c:pt>
                <c:pt idx="72">
                  <c:v>41735</c:v>
                </c:pt>
                <c:pt idx="73">
                  <c:v>41736</c:v>
                </c:pt>
                <c:pt idx="74">
                  <c:v>41737</c:v>
                </c:pt>
                <c:pt idx="75">
                  <c:v>41738</c:v>
                </c:pt>
                <c:pt idx="76">
                  <c:v>41739</c:v>
                </c:pt>
                <c:pt idx="77">
                  <c:v>41740</c:v>
                </c:pt>
                <c:pt idx="78">
                  <c:v>41741</c:v>
                </c:pt>
                <c:pt idx="79">
                  <c:v>41742</c:v>
                </c:pt>
                <c:pt idx="80">
                  <c:v>41743</c:v>
                </c:pt>
                <c:pt idx="81">
                  <c:v>41744</c:v>
                </c:pt>
                <c:pt idx="82">
                  <c:v>41745</c:v>
                </c:pt>
                <c:pt idx="83">
                  <c:v>41746</c:v>
                </c:pt>
                <c:pt idx="84">
                  <c:v>41747</c:v>
                </c:pt>
                <c:pt idx="85">
                  <c:v>41748</c:v>
                </c:pt>
                <c:pt idx="86">
                  <c:v>41749</c:v>
                </c:pt>
                <c:pt idx="87">
                  <c:v>41750</c:v>
                </c:pt>
                <c:pt idx="88">
                  <c:v>41751</c:v>
                </c:pt>
                <c:pt idx="89">
                  <c:v>41752</c:v>
                </c:pt>
                <c:pt idx="90">
                  <c:v>41753</c:v>
                </c:pt>
                <c:pt idx="91">
                  <c:v>41754</c:v>
                </c:pt>
                <c:pt idx="92">
                  <c:v>41755</c:v>
                </c:pt>
                <c:pt idx="93">
                  <c:v>41756</c:v>
                </c:pt>
                <c:pt idx="94">
                  <c:v>41757</c:v>
                </c:pt>
                <c:pt idx="95">
                  <c:v>41758</c:v>
                </c:pt>
                <c:pt idx="96">
                  <c:v>41759</c:v>
                </c:pt>
                <c:pt idx="97">
                  <c:v>41760</c:v>
                </c:pt>
                <c:pt idx="98">
                  <c:v>41761</c:v>
                </c:pt>
                <c:pt idx="99">
                  <c:v>41762</c:v>
                </c:pt>
                <c:pt idx="100">
                  <c:v>41763</c:v>
                </c:pt>
                <c:pt idx="101">
                  <c:v>41764</c:v>
                </c:pt>
                <c:pt idx="102">
                  <c:v>41765</c:v>
                </c:pt>
                <c:pt idx="103">
                  <c:v>41766</c:v>
                </c:pt>
                <c:pt idx="104">
                  <c:v>41767</c:v>
                </c:pt>
                <c:pt idx="105">
                  <c:v>41768</c:v>
                </c:pt>
                <c:pt idx="106">
                  <c:v>41769</c:v>
                </c:pt>
                <c:pt idx="107">
                  <c:v>41770</c:v>
                </c:pt>
                <c:pt idx="108">
                  <c:v>41771</c:v>
                </c:pt>
                <c:pt idx="109">
                  <c:v>41772</c:v>
                </c:pt>
                <c:pt idx="110">
                  <c:v>41773</c:v>
                </c:pt>
                <c:pt idx="111">
                  <c:v>41774</c:v>
                </c:pt>
                <c:pt idx="112">
                  <c:v>41775</c:v>
                </c:pt>
                <c:pt idx="113">
                  <c:v>41776</c:v>
                </c:pt>
                <c:pt idx="114">
                  <c:v>41777</c:v>
                </c:pt>
                <c:pt idx="115">
                  <c:v>41778</c:v>
                </c:pt>
                <c:pt idx="116">
                  <c:v>41779</c:v>
                </c:pt>
                <c:pt idx="117">
                  <c:v>41780</c:v>
                </c:pt>
                <c:pt idx="118">
                  <c:v>41781</c:v>
                </c:pt>
              </c:numCache>
            </c:numRef>
          </c:cat>
          <c:val>
            <c:numRef>
              <c:f>Sheet1!$B$25:$B$143</c:f>
              <c:numCache>
                <c:formatCode>General</c:formatCode>
                <c:ptCount val="11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500</c:v>
                </c:pt>
                <c:pt idx="18">
                  <c:v>500</c:v>
                </c:pt>
                <c:pt idx="19">
                  <c:v>500</c:v>
                </c:pt>
                <c:pt idx="20">
                  <c:v>500</c:v>
                </c:pt>
                <c:pt idx="21">
                  <c:v>500</c:v>
                </c:pt>
                <c:pt idx="22">
                  <c:v>500</c:v>
                </c:pt>
                <c:pt idx="23">
                  <c:v>500</c:v>
                </c:pt>
                <c:pt idx="24">
                  <c:v>500</c:v>
                </c:pt>
                <c:pt idx="25">
                  <c:v>500</c:v>
                </c:pt>
                <c:pt idx="26">
                  <c:v>500</c:v>
                </c:pt>
                <c:pt idx="27">
                  <c:v>500</c:v>
                </c:pt>
                <c:pt idx="28">
                  <c:v>500</c:v>
                </c:pt>
                <c:pt idx="29">
                  <c:v>500</c:v>
                </c:pt>
                <c:pt idx="30">
                  <c:v>500</c:v>
                </c:pt>
                <c:pt idx="31">
                  <c:v>500</c:v>
                </c:pt>
                <c:pt idx="32">
                  <c:v>500</c:v>
                </c:pt>
                <c:pt idx="33">
                  <c:v>500</c:v>
                </c:pt>
                <c:pt idx="34">
                  <c:v>500</c:v>
                </c:pt>
                <c:pt idx="35">
                  <c:v>500</c:v>
                </c:pt>
                <c:pt idx="36">
                  <c:v>500</c:v>
                </c:pt>
                <c:pt idx="37">
                  <c:v>500</c:v>
                </c:pt>
                <c:pt idx="38">
                  <c:v>500</c:v>
                </c:pt>
                <c:pt idx="39">
                  <c:v>500</c:v>
                </c:pt>
                <c:pt idx="40">
                  <c:v>500</c:v>
                </c:pt>
                <c:pt idx="41">
                  <c:v>500</c:v>
                </c:pt>
                <c:pt idx="42">
                  <c:v>500</c:v>
                </c:pt>
                <c:pt idx="43">
                  <c:v>500</c:v>
                </c:pt>
                <c:pt idx="44">
                  <c:v>500</c:v>
                </c:pt>
                <c:pt idx="45">
                  <c:v>500</c:v>
                </c:pt>
                <c:pt idx="46">
                  <c:v>2000</c:v>
                </c:pt>
                <c:pt idx="47">
                  <c:v>2000</c:v>
                </c:pt>
                <c:pt idx="48">
                  <c:v>2000</c:v>
                </c:pt>
                <c:pt idx="49">
                  <c:v>2000</c:v>
                </c:pt>
                <c:pt idx="50">
                  <c:v>2000</c:v>
                </c:pt>
                <c:pt idx="51">
                  <c:v>2000</c:v>
                </c:pt>
                <c:pt idx="52">
                  <c:v>2000</c:v>
                </c:pt>
                <c:pt idx="53">
                  <c:v>2000</c:v>
                </c:pt>
                <c:pt idx="54">
                  <c:v>2000</c:v>
                </c:pt>
                <c:pt idx="55">
                  <c:v>2000</c:v>
                </c:pt>
                <c:pt idx="56">
                  <c:v>4000</c:v>
                </c:pt>
                <c:pt idx="57">
                  <c:v>4000</c:v>
                </c:pt>
                <c:pt idx="58">
                  <c:v>4000</c:v>
                </c:pt>
                <c:pt idx="59">
                  <c:v>4000</c:v>
                </c:pt>
                <c:pt idx="60">
                  <c:v>6000</c:v>
                </c:pt>
                <c:pt idx="61">
                  <c:v>6000</c:v>
                </c:pt>
                <c:pt idx="62">
                  <c:v>6000</c:v>
                </c:pt>
                <c:pt idx="63">
                  <c:v>6000</c:v>
                </c:pt>
                <c:pt idx="64">
                  <c:v>6000</c:v>
                </c:pt>
                <c:pt idx="65">
                  <c:v>6000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pt idx="99">
                  <c:v>10000</c:v>
                </c:pt>
                <c:pt idx="100">
                  <c:v>10000</c:v>
                </c:pt>
                <c:pt idx="101">
                  <c:v>10000</c:v>
                </c:pt>
                <c:pt idx="102">
                  <c:v>10000</c:v>
                </c:pt>
                <c:pt idx="103">
                  <c:v>10000</c:v>
                </c:pt>
                <c:pt idx="104">
                  <c:v>10000</c:v>
                </c:pt>
                <c:pt idx="105">
                  <c:v>10000</c:v>
                </c:pt>
                <c:pt idx="106">
                  <c:v>10000</c:v>
                </c:pt>
                <c:pt idx="107">
                  <c:v>10000</c:v>
                </c:pt>
                <c:pt idx="108">
                  <c:v>10000</c:v>
                </c:pt>
                <c:pt idx="109">
                  <c:v>10000</c:v>
                </c:pt>
                <c:pt idx="110">
                  <c:v>10000</c:v>
                </c:pt>
                <c:pt idx="111">
                  <c:v>10000</c:v>
                </c:pt>
                <c:pt idx="112">
                  <c:v>10000</c:v>
                </c:pt>
                <c:pt idx="113">
                  <c:v>10000</c:v>
                </c:pt>
                <c:pt idx="114">
                  <c:v>10000</c:v>
                </c:pt>
                <c:pt idx="115">
                  <c:v>10000</c:v>
                </c:pt>
                <c:pt idx="116">
                  <c:v>10000</c:v>
                </c:pt>
                <c:pt idx="117">
                  <c:v>10000</c:v>
                </c:pt>
                <c:pt idx="118">
                  <c:v>10000</c:v>
                </c:pt>
              </c:numCache>
            </c:numRef>
          </c:val>
          <c:smooth val="0"/>
          <c:extLst>
            <c:ext xmlns:c16="http://schemas.microsoft.com/office/drawing/2014/chart" uri="{C3380CC4-5D6E-409C-BE32-E72D297353CC}">
              <c16:uniqueId val="{00000000-9D0C-4B38-8C12-88B86D861092}"/>
            </c:ext>
          </c:extLst>
        </c:ser>
        <c:ser>
          <c:idx val="1"/>
          <c:order val="1"/>
          <c:spPr>
            <a:ln w="28575" cap="rnd">
              <a:solidFill>
                <a:schemeClr val="accent2">
                  <a:alpha val="0"/>
                </a:schemeClr>
              </a:solidFill>
              <a:round/>
            </a:ln>
            <a:effectLst/>
          </c:spPr>
          <c:marker>
            <c:symbol val="none"/>
          </c:marker>
          <c:trendline>
            <c:spPr>
              <a:ln w="76200" cap="rnd" cmpd="sng">
                <a:solidFill>
                  <a:schemeClr val="accent2"/>
                </a:solidFill>
                <a:prstDash val="solid"/>
              </a:ln>
              <a:effectLst/>
            </c:spPr>
            <c:trendlineType val="movingAvg"/>
            <c:period val="6"/>
            <c:dispRSqr val="0"/>
            <c:dispEq val="0"/>
          </c:trendline>
          <c:cat>
            <c:numRef>
              <c:f>Sheet1!$A$25:$A$143</c:f>
              <c:numCache>
                <c:formatCode>m/d/yyyy</c:formatCode>
                <c:ptCount val="119"/>
                <c:pt idx="0">
                  <c:v>41663</c:v>
                </c:pt>
                <c:pt idx="1">
                  <c:v>41664</c:v>
                </c:pt>
                <c:pt idx="2">
                  <c:v>41665</c:v>
                </c:pt>
                <c:pt idx="3">
                  <c:v>41666</c:v>
                </c:pt>
                <c:pt idx="4">
                  <c:v>41667</c:v>
                </c:pt>
                <c:pt idx="5">
                  <c:v>41668</c:v>
                </c:pt>
                <c:pt idx="6">
                  <c:v>41669</c:v>
                </c:pt>
                <c:pt idx="7">
                  <c:v>41670</c:v>
                </c:pt>
                <c:pt idx="8">
                  <c:v>41671</c:v>
                </c:pt>
                <c:pt idx="9">
                  <c:v>41672</c:v>
                </c:pt>
                <c:pt idx="10">
                  <c:v>41673</c:v>
                </c:pt>
                <c:pt idx="11">
                  <c:v>41674</c:v>
                </c:pt>
                <c:pt idx="12">
                  <c:v>41675</c:v>
                </c:pt>
                <c:pt idx="13">
                  <c:v>41676</c:v>
                </c:pt>
                <c:pt idx="14">
                  <c:v>41677</c:v>
                </c:pt>
                <c:pt idx="15">
                  <c:v>41678</c:v>
                </c:pt>
                <c:pt idx="16">
                  <c:v>41679</c:v>
                </c:pt>
                <c:pt idx="17">
                  <c:v>41680</c:v>
                </c:pt>
                <c:pt idx="18">
                  <c:v>41681</c:v>
                </c:pt>
                <c:pt idx="19">
                  <c:v>41682</c:v>
                </c:pt>
                <c:pt idx="20">
                  <c:v>41683</c:v>
                </c:pt>
                <c:pt idx="21">
                  <c:v>41684</c:v>
                </c:pt>
                <c:pt idx="22">
                  <c:v>41685</c:v>
                </c:pt>
                <c:pt idx="23">
                  <c:v>41686</c:v>
                </c:pt>
                <c:pt idx="24">
                  <c:v>41687</c:v>
                </c:pt>
                <c:pt idx="25">
                  <c:v>41688</c:v>
                </c:pt>
                <c:pt idx="26">
                  <c:v>41689</c:v>
                </c:pt>
                <c:pt idx="27">
                  <c:v>41690</c:v>
                </c:pt>
                <c:pt idx="28">
                  <c:v>41691</c:v>
                </c:pt>
                <c:pt idx="29">
                  <c:v>41692</c:v>
                </c:pt>
                <c:pt idx="30">
                  <c:v>41693</c:v>
                </c:pt>
                <c:pt idx="31">
                  <c:v>41694</c:v>
                </c:pt>
                <c:pt idx="32">
                  <c:v>41695</c:v>
                </c:pt>
                <c:pt idx="33">
                  <c:v>41696</c:v>
                </c:pt>
                <c:pt idx="34">
                  <c:v>41697</c:v>
                </c:pt>
                <c:pt idx="35">
                  <c:v>41698</c:v>
                </c:pt>
                <c:pt idx="36">
                  <c:v>41699</c:v>
                </c:pt>
                <c:pt idx="37">
                  <c:v>41700</c:v>
                </c:pt>
                <c:pt idx="38">
                  <c:v>41701</c:v>
                </c:pt>
                <c:pt idx="39">
                  <c:v>41702</c:v>
                </c:pt>
                <c:pt idx="40">
                  <c:v>41703</c:v>
                </c:pt>
                <c:pt idx="41">
                  <c:v>41704</c:v>
                </c:pt>
                <c:pt idx="42">
                  <c:v>41705</c:v>
                </c:pt>
                <c:pt idx="43">
                  <c:v>41706</c:v>
                </c:pt>
                <c:pt idx="44">
                  <c:v>41707</c:v>
                </c:pt>
                <c:pt idx="45">
                  <c:v>41708</c:v>
                </c:pt>
                <c:pt idx="46">
                  <c:v>41709</c:v>
                </c:pt>
                <c:pt idx="47">
                  <c:v>41710</c:v>
                </c:pt>
                <c:pt idx="48">
                  <c:v>41711</c:v>
                </c:pt>
                <c:pt idx="49">
                  <c:v>41712</c:v>
                </c:pt>
                <c:pt idx="50">
                  <c:v>41713</c:v>
                </c:pt>
                <c:pt idx="51">
                  <c:v>41714</c:v>
                </c:pt>
                <c:pt idx="52">
                  <c:v>41715</c:v>
                </c:pt>
                <c:pt idx="53">
                  <c:v>41716</c:v>
                </c:pt>
                <c:pt idx="54">
                  <c:v>41717</c:v>
                </c:pt>
                <c:pt idx="55">
                  <c:v>41718</c:v>
                </c:pt>
                <c:pt idx="56">
                  <c:v>41719</c:v>
                </c:pt>
                <c:pt idx="57">
                  <c:v>41720</c:v>
                </c:pt>
                <c:pt idx="58">
                  <c:v>41721</c:v>
                </c:pt>
                <c:pt idx="59">
                  <c:v>41722</c:v>
                </c:pt>
                <c:pt idx="60">
                  <c:v>41723</c:v>
                </c:pt>
                <c:pt idx="61">
                  <c:v>41724</c:v>
                </c:pt>
                <c:pt idx="62">
                  <c:v>41725</c:v>
                </c:pt>
                <c:pt idx="63">
                  <c:v>41726</c:v>
                </c:pt>
                <c:pt idx="64">
                  <c:v>41727</c:v>
                </c:pt>
                <c:pt idx="65">
                  <c:v>41728</c:v>
                </c:pt>
                <c:pt idx="66">
                  <c:v>41729</c:v>
                </c:pt>
                <c:pt idx="67">
                  <c:v>41730</c:v>
                </c:pt>
                <c:pt idx="68">
                  <c:v>41731</c:v>
                </c:pt>
                <c:pt idx="69">
                  <c:v>41732</c:v>
                </c:pt>
                <c:pt idx="70">
                  <c:v>41733</c:v>
                </c:pt>
                <c:pt idx="71">
                  <c:v>41734</c:v>
                </c:pt>
                <c:pt idx="72">
                  <c:v>41735</c:v>
                </c:pt>
                <c:pt idx="73">
                  <c:v>41736</c:v>
                </c:pt>
                <c:pt idx="74">
                  <c:v>41737</c:v>
                </c:pt>
                <c:pt idx="75">
                  <c:v>41738</c:v>
                </c:pt>
                <c:pt idx="76">
                  <c:v>41739</c:v>
                </c:pt>
                <c:pt idx="77">
                  <c:v>41740</c:v>
                </c:pt>
                <c:pt idx="78">
                  <c:v>41741</c:v>
                </c:pt>
                <c:pt idx="79">
                  <c:v>41742</c:v>
                </c:pt>
                <c:pt idx="80">
                  <c:v>41743</c:v>
                </c:pt>
                <c:pt idx="81">
                  <c:v>41744</c:v>
                </c:pt>
                <c:pt idx="82">
                  <c:v>41745</c:v>
                </c:pt>
                <c:pt idx="83">
                  <c:v>41746</c:v>
                </c:pt>
                <c:pt idx="84">
                  <c:v>41747</c:v>
                </c:pt>
                <c:pt idx="85">
                  <c:v>41748</c:v>
                </c:pt>
                <c:pt idx="86">
                  <c:v>41749</c:v>
                </c:pt>
                <c:pt idx="87">
                  <c:v>41750</c:v>
                </c:pt>
                <c:pt idx="88">
                  <c:v>41751</c:v>
                </c:pt>
                <c:pt idx="89">
                  <c:v>41752</c:v>
                </c:pt>
                <c:pt idx="90">
                  <c:v>41753</c:v>
                </c:pt>
                <c:pt idx="91">
                  <c:v>41754</c:v>
                </c:pt>
                <c:pt idx="92">
                  <c:v>41755</c:v>
                </c:pt>
                <c:pt idx="93">
                  <c:v>41756</c:v>
                </c:pt>
                <c:pt idx="94">
                  <c:v>41757</c:v>
                </c:pt>
                <c:pt idx="95">
                  <c:v>41758</c:v>
                </c:pt>
                <c:pt idx="96">
                  <c:v>41759</c:v>
                </c:pt>
                <c:pt idx="97">
                  <c:v>41760</c:v>
                </c:pt>
                <c:pt idx="98">
                  <c:v>41761</c:v>
                </c:pt>
                <c:pt idx="99">
                  <c:v>41762</c:v>
                </c:pt>
                <c:pt idx="100">
                  <c:v>41763</c:v>
                </c:pt>
                <c:pt idx="101">
                  <c:v>41764</c:v>
                </c:pt>
                <c:pt idx="102">
                  <c:v>41765</c:v>
                </c:pt>
                <c:pt idx="103">
                  <c:v>41766</c:v>
                </c:pt>
                <c:pt idx="104">
                  <c:v>41767</c:v>
                </c:pt>
                <c:pt idx="105">
                  <c:v>41768</c:v>
                </c:pt>
                <c:pt idx="106">
                  <c:v>41769</c:v>
                </c:pt>
                <c:pt idx="107">
                  <c:v>41770</c:v>
                </c:pt>
                <c:pt idx="108">
                  <c:v>41771</c:v>
                </c:pt>
                <c:pt idx="109">
                  <c:v>41772</c:v>
                </c:pt>
                <c:pt idx="110">
                  <c:v>41773</c:v>
                </c:pt>
                <c:pt idx="111">
                  <c:v>41774</c:v>
                </c:pt>
                <c:pt idx="112">
                  <c:v>41775</c:v>
                </c:pt>
                <c:pt idx="113">
                  <c:v>41776</c:v>
                </c:pt>
                <c:pt idx="114">
                  <c:v>41777</c:v>
                </c:pt>
                <c:pt idx="115">
                  <c:v>41778</c:v>
                </c:pt>
                <c:pt idx="116">
                  <c:v>41779</c:v>
                </c:pt>
                <c:pt idx="117">
                  <c:v>41780</c:v>
                </c:pt>
                <c:pt idx="118">
                  <c:v>41781</c:v>
                </c:pt>
              </c:numCache>
            </c:numRef>
          </c:cat>
          <c:val>
            <c:numRef>
              <c:f>Sheet1!$C$25:$C$143</c:f>
              <c:numCache>
                <c:formatCode>General</c:formatCode>
                <c:ptCount val="11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15</c:v>
                </c:pt>
                <c:pt idx="18">
                  <c:v>35</c:v>
                </c:pt>
                <c:pt idx="19">
                  <c:v>65</c:v>
                </c:pt>
                <c:pt idx="20">
                  <c:v>75</c:v>
                </c:pt>
                <c:pt idx="21">
                  <c:v>115</c:v>
                </c:pt>
                <c:pt idx="22">
                  <c:v>125</c:v>
                </c:pt>
                <c:pt idx="23">
                  <c:v>135</c:v>
                </c:pt>
                <c:pt idx="24">
                  <c:v>145</c:v>
                </c:pt>
                <c:pt idx="25">
                  <c:v>155</c:v>
                </c:pt>
                <c:pt idx="26">
                  <c:v>165</c:v>
                </c:pt>
                <c:pt idx="27">
                  <c:v>175</c:v>
                </c:pt>
                <c:pt idx="28">
                  <c:v>185</c:v>
                </c:pt>
                <c:pt idx="29">
                  <c:v>195</c:v>
                </c:pt>
                <c:pt idx="30">
                  <c:v>205</c:v>
                </c:pt>
                <c:pt idx="31">
                  <c:v>215</c:v>
                </c:pt>
                <c:pt idx="32">
                  <c:v>225</c:v>
                </c:pt>
                <c:pt idx="33">
                  <c:v>235</c:v>
                </c:pt>
                <c:pt idx="34">
                  <c:v>250</c:v>
                </c:pt>
                <c:pt idx="35">
                  <c:v>250</c:v>
                </c:pt>
                <c:pt idx="36">
                  <c:v>250</c:v>
                </c:pt>
                <c:pt idx="37">
                  <c:v>250</c:v>
                </c:pt>
                <c:pt idx="38">
                  <c:v>250</c:v>
                </c:pt>
                <c:pt idx="39">
                  <c:v>250</c:v>
                </c:pt>
                <c:pt idx="40">
                  <c:v>250</c:v>
                </c:pt>
                <c:pt idx="41">
                  <c:v>250</c:v>
                </c:pt>
                <c:pt idx="42">
                  <c:v>250</c:v>
                </c:pt>
                <c:pt idx="43">
                  <c:v>250</c:v>
                </c:pt>
                <c:pt idx="44">
                  <c:v>250</c:v>
                </c:pt>
                <c:pt idx="45">
                  <c:v>250</c:v>
                </c:pt>
                <c:pt idx="46">
                  <c:v>300</c:v>
                </c:pt>
                <c:pt idx="47">
                  <c:v>370</c:v>
                </c:pt>
                <c:pt idx="48">
                  <c:v>440</c:v>
                </c:pt>
                <c:pt idx="49">
                  <c:v>530</c:v>
                </c:pt>
                <c:pt idx="50">
                  <c:v>600</c:v>
                </c:pt>
                <c:pt idx="51">
                  <c:v>800</c:v>
                </c:pt>
                <c:pt idx="52">
                  <c:v>1000</c:v>
                </c:pt>
                <c:pt idx="53">
                  <c:v>1250</c:v>
                </c:pt>
                <c:pt idx="54">
                  <c:v>1320</c:v>
                </c:pt>
                <c:pt idx="55">
                  <c:v>1390</c:v>
                </c:pt>
                <c:pt idx="56">
                  <c:v>1460</c:v>
                </c:pt>
                <c:pt idx="57">
                  <c:v>2000</c:v>
                </c:pt>
                <c:pt idx="58">
                  <c:v>1800</c:v>
                </c:pt>
                <c:pt idx="59">
                  <c:v>2000</c:v>
                </c:pt>
                <c:pt idx="60">
                  <c:v>2200</c:v>
                </c:pt>
                <c:pt idx="61">
                  <c:v>2400</c:v>
                </c:pt>
                <c:pt idx="62">
                  <c:v>2600</c:v>
                </c:pt>
                <c:pt idx="63">
                  <c:v>2800</c:v>
                </c:pt>
                <c:pt idx="64">
                  <c:v>3000</c:v>
                </c:pt>
                <c:pt idx="65">
                  <c:v>3200</c:v>
                </c:pt>
                <c:pt idx="66">
                  <c:v>3400</c:v>
                </c:pt>
                <c:pt idx="67">
                  <c:v>3600</c:v>
                </c:pt>
                <c:pt idx="68">
                  <c:v>3800</c:v>
                </c:pt>
                <c:pt idx="69">
                  <c:v>4000</c:v>
                </c:pt>
                <c:pt idx="70">
                  <c:v>4000</c:v>
                </c:pt>
                <c:pt idx="71">
                  <c:v>4000</c:v>
                </c:pt>
                <c:pt idx="72">
                  <c:v>4000</c:v>
                </c:pt>
                <c:pt idx="73">
                  <c:v>4000</c:v>
                </c:pt>
                <c:pt idx="74">
                  <c:v>4000</c:v>
                </c:pt>
                <c:pt idx="75">
                  <c:v>4000</c:v>
                </c:pt>
                <c:pt idx="76">
                  <c:v>4000</c:v>
                </c:pt>
                <c:pt idx="77">
                  <c:v>4000</c:v>
                </c:pt>
                <c:pt idx="78">
                  <c:v>4000</c:v>
                </c:pt>
                <c:pt idx="79">
                  <c:v>4000</c:v>
                </c:pt>
                <c:pt idx="80">
                  <c:v>4000</c:v>
                </c:pt>
                <c:pt idx="81">
                  <c:v>4000</c:v>
                </c:pt>
                <c:pt idx="82">
                  <c:v>4000</c:v>
                </c:pt>
                <c:pt idx="83">
                  <c:v>4000</c:v>
                </c:pt>
                <c:pt idx="84">
                  <c:v>4000</c:v>
                </c:pt>
                <c:pt idx="85">
                  <c:v>4000</c:v>
                </c:pt>
                <c:pt idx="86">
                  <c:v>4000</c:v>
                </c:pt>
                <c:pt idx="87">
                  <c:v>4000</c:v>
                </c:pt>
                <c:pt idx="88">
                  <c:v>4000</c:v>
                </c:pt>
                <c:pt idx="89">
                  <c:v>4000</c:v>
                </c:pt>
                <c:pt idx="90">
                  <c:v>4000</c:v>
                </c:pt>
                <c:pt idx="91">
                  <c:v>4000</c:v>
                </c:pt>
                <c:pt idx="92">
                  <c:v>4000</c:v>
                </c:pt>
                <c:pt idx="93">
                  <c:v>4000</c:v>
                </c:pt>
                <c:pt idx="94">
                  <c:v>4000</c:v>
                </c:pt>
                <c:pt idx="95">
                  <c:v>4000</c:v>
                </c:pt>
                <c:pt idx="96">
                  <c:v>4000</c:v>
                </c:pt>
                <c:pt idx="97">
                  <c:v>4000</c:v>
                </c:pt>
                <c:pt idx="98">
                  <c:v>4000</c:v>
                </c:pt>
                <c:pt idx="99">
                  <c:v>4000</c:v>
                </c:pt>
                <c:pt idx="100">
                  <c:v>4000</c:v>
                </c:pt>
                <c:pt idx="101">
                  <c:v>4000</c:v>
                </c:pt>
                <c:pt idx="102">
                  <c:v>4000</c:v>
                </c:pt>
                <c:pt idx="103">
                  <c:v>4000</c:v>
                </c:pt>
                <c:pt idx="104">
                  <c:v>4000</c:v>
                </c:pt>
                <c:pt idx="105">
                  <c:v>4000</c:v>
                </c:pt>
                <c:pt idx="106">
                  <c:v>4000</c:v>
                </c:pt>
                <c:pt idx="107">
                  <c:v>4000</c:v>
                </c:pt>
                <c:pt idx="108">
                  <c:v>4000</c:v>
                </c:pt>
                <c:pt idx="109">
                  <c:v>4000</c:v>
                </c:pt>
                <c:pt idx="110">
                  <c:v>4000</c:v>
                </c:pt>
                <c:pt idx="111">
                  <c:v>4000</c:v>
                </c:pt>
                <c:pt idx="112">
                  <c:v>4000</c:v>
                </c:pt>
                <c:pt idx="113">
                  <c:v>4000</c:v>
                </c:pt>
                <c:pt idx="114">
                  <c:v>4000</c:v>
                </c:pt>
                <c:pt idx="115">
                  <c:v>4000</c:v>
                </c:pt>
                <c:pt idx="116">
                  <c:v>4000</c:v>
                </c:pt>
                <c:pt idx="117">
                  <c:v>4000</c:v>
                </c:pt>
                <c:pt idx="118">
                  <c:v>4000</c:v>
                </c:pt>
              </c:numCache>
            </c:numRef>
          </c:val>
          <c:smooth val="0"/>
          <c:extLst>
            <c:ext xmlns:c16="http://schemas.microsoft.com/office/drawing/2014/chart" uri="{C3380CC4-5D6E-409C-BE32-E72D297353CC}">
              <c16:uniqueId val="{00000001-9D0C-4B38-8C12-88B86D861092}"/>
            </c:ext>
          </c:extLst>
        </c:ser>
        <c:dLbls>
          <c:showLegendKey val="0"/>
          <c:showVal val="0"/>
          <c:showCatName val="0"/>
          <c:showSerName val="0"/>
          <c:showPercent val="0"/>
          <c:showBubbleSize val="0"/>
        </c:dLbls>
        <c:smooth val="0"/>
        <c:axId val="-1874357792"/>
        <c:axId val="-1874357248"/>
      </c:lineChart>
      <c:dateAx>
        <c:axId val="-1874357792"/>
        <c:scaling>
          <c:orientation val="minMax"/>
        </c:scaling>
        <c:delete val="1"/>
        <c:axPos val="b"/>
        <c:numFmt formatCode="m/d/yyyy" sourceLinked="1"/>
        <c:majorTickMark val="out"/>
        <c:minorTickMark val="none"/>
        <c:tickLblPos val="nextTo"/>
        <c:crossAx val="-1874357248"/>
        <c:crosses val="autoZero"/>
        <c:auto val="1"/>
        <c:lblOffset val="100"/>
        <c:baseTimeUnit val="days"/>
      </c:dateAx>
      <c:valAx>
        <c:axId val="-18743572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435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21</c:v>
                </c:pt>
              </c:strCache>
            </c:strRef>
          </c:tx>
          <c:spPr>
            <a:ln w="28575" cap="rnd">
              <a:solidFill>
                <a:schemeClr val="accent1"/>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Sheet2!$B$2:$B$51</c:f>
              <c:numCache>
                <c:formatCode>General</c:formatCode>
                <c:ptCount val="50"/>
                <c:pt idx="0">
                  <c:v>24471348</c:v>
                </c:pt>
                <c:pt idx="1">
                  <c:v>24399094</c:v>
                </c:pt>
                <c:pt idx="2">
                  <c:v>23979567</c:v>
                </c:pt>
                <c:pt idx="3">
                  <c:v>23394078</c:v>
                </c:pt>
                <c:pt idx="4">
                  <c:v>28160859</c:v>
                </c:pt>
                <c:pt idx="5">
                  <c:v>28568262</c:v>
                </c:pt>
                <c:pt idx="6">
                  <c:v>26498347</c:v>
                </c:pt>
                <c:pt idx="7">
                  <c:v>25396327</c:v>
                </c:pt>
                <c:pt idx="8">
                  <c:v>22825080</c:v>
                </c:pt>
                <c:pt idx="9">
                  <c:v>27411522</c:v>
                </c:pt>
                <c:pt idx="10">
                  <c:v>28532008</c:v>
                </c:pt>
                <c:pt idx="11">
                  <c:v>27691824</c:v>
                </c:pt>
                <c:pt idx="12">
                  <c:v>28511134</c:v>
                </c:pt>
                <c:pt idx="13">
                  <c:v>28227939</c:v>
                </c:pt>
                <c:pt idx="14">
                  <c:v>28163910</c:v>
                </c:pt>
                <c:pt idx="15">
                  <c:v>27567221</c:v>
                </c:pt>
                <c:pt idx="16">
                  <c:v>27273809</c:v>
                </c:pt>
                <c:pt idx="17">
                  <c:v>26401741</c:v>
                </c:pt>
                <c:pt idx="18">
                  <c:v>23695802</c:v>
                </c:pt>
                <c:pt idx="19">
                  <c:v>27835416</c:v>
                </c:pt>
                <c:pt idx="20">
                  <c:v>28051319</c:v>
                </c:pt>
                <c:pt idx="21">
                  <c:v>26752771</c:v>
                </c:pt>
                <c:pt idx="22">
                  <c:v>25647578</c:v>
                </c:pt>
                <c:pt idx="23">
                  <c:v>22143278</c:v>
                </c:pt>
                <c:pt idx="24">
                  <c:v>27974644</c:v>
                </c:pt>
                <c:pt idx="25">
                  <c:v>28621608</c:v>
                </c:pt>
                <c:pt idx="26">
                  <c:v>29776581</c:v>
                </c:pt>
                <c:pt idx="27">
                  <c:v>28670934</c:v>
                </c:pt>
                <c:pt idx="28">
                  <c:v>26598494</c:v>
                </c:pt>
                <c:pt idx="29">
                  <c:v>29706251</c:v>
                </c:pt>
                <c:pt idx="30">
                  <c:v>31040603</c:v>
                </c:pt>
                <c:pt idx="31">
                  <c:v>30321001</c:v>
                </c:pt>
                <c:pt idx="32">
                  <c:v>28378377</c:v>
                </c:pt>
                <c:pt idx="33">
                  <c:v>24228364</c:v>
                </c:pt>
                <c:pt idx="34">
                  <c:v>31142842</c:v>
                </c:pt>
                <c:pt idx="35">
                  <c:v>33173669</c:v>
                </c:pt>
                <c:pt idx="36">
                  <c:v>34874779</c:v>
                </c:pt>
                <c:pt idx="37">
                  <c:v>32800035</c:v>
                </c:pt>
                <c:pt idx="38">
                  <c:v>29159045</c:v>
                </c:pt>
                <c:pt idx="39">
                  <c:v>35644512</c:v>
                </c:pt>
                <c:pt idx="40">
                  <c:v>32622819</c:v>
                </c:pt>
                <c:pt idx="41">
                  <c:v>32756165</c:v>
                </c:pt>
                <c:pt idx="42">
                  <c:v>33529249</c:v>
                </c:pt>
                <c:pt idx="43">
                  <c:v>28888893</c:v>
                </c:pt>
                <c:pt idx="44">
                  <c:v>32915455</c:v>
                </c:pt>
                <c:pt idx="45">
                  <c:v>34802461</c:v>
                </c:pt>
                <c:pt idx="46">
                  <c:v>32891956</c:v>
                </c:pt>
                <c:pt idx="47">
                  <c:v>31452021</c:v>
                </c:pt>
                <c:pt idx="48">
                  <c:v>27382999</c:v>
                </c:pt>
                <c:pt idx="49">
                  <c:v>30062299</c:v>
                </c:pt>
              </c:numCache>
            </c:numRef>
          </c:val>
          <c:smooth val="0"/>
          <c:extLst>
            <c:ext xmlns:c16="http://schemas.microsoft.com/office/drawing/2014/chart" uri="{C3380CC4-5D6E-409C-BE32-E72D297353CC}">
              <c16:uniqueId val="{00000000-8325-4892-BC36-F45A21ED26CD}"/>
            </c:ext>
          </c:extLst>
        </c:ser>
        <c:ser>
          <c:idx val="1"/>
          <c:order val="1"/>
          <c:tx>
            <c:strRef>
              <c:f>Sheet2!$C$1</c:f>
              <c:strCache>
                <c:ptCount val="1"/>
                <c:pt idx="0">
                  <c:v>32</c:v>
                </c:pt>
              </c:strCache>
            </c:strRef>
          </c:tx>
          <c:spPr>
            <a:ln w="28575" cap="rnd">
              <a:solidFill>
                <a:schemeClr val="accent2"/>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Sheet2!$C$2:$C$51</c:f>
              <c:numCache>
                <c:formatCode>General</c:formatCode>
                <c:ptCount val="50"/>
                <c:pt idx="0">
                  <c:v>12863877</c:v>
                </c:pt>
                <c:pt idx="1">
                  <c:v>13182722</c:v>
                </c:pt>
                <c:pt idx="2">
                  <c:v>12853389</c:v>
                </c:pt>
                <c:pt idx="3">
                  <c:v>11451614</c:v>
                </c:pt>
                <c:pt idx="4">
                  <c:v>14399998</c:v>
                </c:pt>
                <c:pt idx="5">
                  <c:v>14013207</c:v>
                </c:pt>
                <c:pt idx="6">
                  <c:v>15138576</c:v>
                </c:pt>
                <c:pt idx="7">
                  <c:v>15736715</c:v>
                </c:pt>
                <c:pt idx="8">
                  <c:v>16769631</c:v>
                </c:pt>
                <c:pt idx="9">
                  <c:v>18189797</c:v>
                </c:pt>
                <c:pt idx="10">
                  <c:v>16851281</c:v>
                </c:pt>
                <c:pt idx="11">
                  <c:v>16671195</c:v>
                </c:pt>
                <c:pt idx="12">
                  <c:v>19831700</c:v>
                </c:pt>
                <c:pt idx="13">
                  <c:v>18915513</c:v>
                </c:pt>
                <c:pt idx="14">
                  <c:v>19277569</c:v>
                </c:pt>
                <c:pt idx="15">
                  <c:v>20073574</c:v>
                </c:pt>
                <c:pt idx="16">
                  <c:v>19760661</c:v>
                </c:pt>
                <c:pt idx="17">
                  <c:v>21777608</c:v>
                </c:pt>
                <c:pt idx="18">
                  <c:v>24737852</c:v>
                </c:pt>
                <c:pt idx="19">
                  <c:v>19760911</c:v>
                </c:pt>
                <c:pt idx="20">
                  <c:v>20670660</c:v>
                </c:pt>
                <c:pt idx="21">
                  <c:v>19041829</c:v>
                </c:pt>
                <c:pt idx="22">
                  <c:v>20673057</c:v>
                </c:pt>
                <c:pt idx="23">
                  <c:v>19501316</c:v>
                </c:pt>
                <c:pt idx="24">
                  <c:v>20264152</c:v>
                </c:pt>
                <c:pt idx="25">
                  <c:v>21993680</c:v>
                </c:pt>
                <c:pt idx="26">
                  <c:v>17568006</c:v>
                </c:pt>
                <c:pt idx="27">
                  <c:v>19505847</c:v>
                </c:pt>
                <c:pt idx="28">
                  <c:v>20708944</c:v>
                </c:pt>
                <c:pt idx="29">
                  <c:v>22265003</c:v>
                </c:pt>
                <c:pt idx="30">
                  <c:v>20839293</c:v>
                </c:pt>
                <c:pt idx="31">
                  <c:v>21966710</c:v>
                </c:pt>
                <c:pt idx="32">
                  <c:v>20789459</c:v>
                </c:pt>
                <c:pt idx="33">
                  <c:v>20526604</c:v>
                </c:pt>
                <c:pt idx="34">
                  <c:v>23541925</c:v>
                </c:pt>
                <c:pt idx="35">
                  <c:v>23366530</c:v>
                </c:pt>
                <c:pt idx="36">
                  <c:v>23125798</c:v>
                </c:pt>
                <c:pt idx="37">
                  <c:v>20389635</c:v>
                </c:pt>
                <c:pt idx="38">
                  <c:v>16153914</c:v>
                </c:pt>
                <c:pt idx="39">
                  <c:v>20620327</c:v>
                </c:pt>
                <c:pt idx="40">
                  <c:v>21962738</c:v>
                </c:pt>
                <c:pt idx="41">
                  <c:v>17796115</c:v>
                </c:pt>
                <c:pt idx="42">
                  <c:v>20114237</c:v>
                </c:pt>
                <c:pt idx="43">
                  <c:v>17721398</c:v>
                </c:pt>
                <c:pt idx="44">
                  <c:v>20600674</c:v>
                </c:pt>
                <c:pt idx="45">
                  <c:v>20144691</c:v>
                </c:pt>
                <c:pt idx="46">
                  <c:v>18376173</c:v>
                </c:pt>
                <c:pt idx="47">
                  <c:v>18065402</c:v>
                </c:pt>
                <c:pt idx="48">
                  <c:v>17360985</c:v>
                </c:pt>
                <c:pt idx="49">
                  <c:v>17818350</c:v>
                </c:pt>
              </c:numCache>
            </c:numRef>
          </c:val>
          <c:smooth val="0"/>
          <c:extLst>
            <c:ext xmlns:c16="http://schemas.microsoft.com/office/drawing/2014/chart" uri="{C3380CC4-5D6E-409C-BE32-E72D297353CC}">
              <c16:uniqueId val="{00000001-8325-4892-BC36-F45A21ED26CD}"/>
            </c:ext>
          </c:extLst>
        </c:ser>
        <c:ser>
          <c:idx val="2"/>
          <c:order val="2"/>
          <c:tx>
            <c:strRef>
              <c:f>Sheet2!$D$1</c:f>
              <c:strCache>
                <c:ptCount val="1"/>
                <c:pt idx="0">
                  <c:v>34</c:v>
                </c:pt>
              </c:strCache>
            </c:strRef>
          </c:tx>
          <c:spPr>
            <a:ln w="28575" cap="rnd">
              <a:solidFill>
                <a:schemeClr val="accent3"/>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Sheet2!$D$2:$D$51</c:f>
              <c:numCache>
                <c:formatCode>General</c:formatCode>
                <c:ptCount val="50"/>
                <c:pt idx="0">
                  <c:v>11857619</c:v>
                </c:pt>
                <c:pt idx="1">
                  <c:v>11450645</c:v>
                </c:pt>
                <c:pt idx="2">
                  <c:v>11042595</c:v>
                </c:pt>
                <c:pt idx="3">
                  <c:v>10693031</c:v>
                </c:pt>
                <c:pt idx="4">
                  <c:v>12634514</c:v>
                </c:pt>
                <c:pt idx="5">
                  <c:v>13493772</c:v>
                </c:pt>
                <c:pt idx="6">
                  <c:v>12633179</c:v>
                </c:pt>
                <c:pt idx="7">
                  <c:v>12528090</c:v>
                </c:pt>
                <c:pt idx="8">
                  <c:v>11739955</c:v>
                </c:pt>
                <c:pt idx="9">
                  <c:v>10492093</c:v>
                </c:pt>
                <c:pt idx="10">
                  <c:v>12115438</c:v>
                </c:pt>
                <c:pt idx="11">
                  <c:v>12303005</c:v>
                </c:pt>
                <c:pt idx="12">
                  <c:v>12202088</c:v>
                </c:pt>
                <c:pt idx="13">
                  <c:v>10414971</c:v>
                </c:pt>
                <c:pt idx="14">
                  <c:v>12550999</c:v>
                </c:pt>
                <c:pt idx="15">
                  <c:v>12281831</c:v>
                </c:pt>
                <c:pt idx="16">
                  <c:v>13341034</c:v>
                </c:pt>
                <c:pt idx="17">
                  <c:v>14066671</c:v>
                </c:pt>
                <c:pt idx="18">
                  <c:v>11904200</c:v>
                </c:pt>
                <c:pt idx="19">
                  <c:v>14299746</c:v>
                </c:pt>
                <c:pt idx="20">
                  <c:v>13043977</c:v>
                </c:pt>
                <c:pt idx="21">
                  <c:v>14432302</c:v>
                </c:pt>
                <c:pt idx="22">
                  <c:v>14296549</c:v>
                </c:pt>
                <c:pt idx="23">
                  <c:v>12566511</c:v>
                </c:pt>
                <c:pt idx="24">
                  <c:v>10676826</c:v>
                </c:pt>
                <c:pt idx="25">
                  <c:v>13884775</c:v>
                </c:pt>
                <c:pt idx="26">
                  <c:v>15443243</c:v>
                </c:pt>
                <c:pt idx="27">
                  <c:v>14888380</c:v>
                </c:pt>
                <c:pt idx="28">
                  <c:v>12212015</c:v>
                </c:pt>
                <c:pt idx="29">
                  <c:v>14502403</c:v>
                </c:pt>
                <c:pt idx="30">
                  <c:v>15438549</c:v>
                </c:pt>
                <c:pt idx="31">
                  <c:v>13137913</c:v>
                </c:pt>
                <c:pt idx="32">
                  <c:v>11555250</c:v>
                </c:pt>
                <c:pt idx="33">
                  <c:v>11484618</c:v>
                </c:pt>
                <c:pt idx="34">
                  <c:v>14424849</c:v>
                </c:pt>
                <c:pt idx="35">
                  <c:v>14243949</c:v>
                </c:pt>
                <c:pt idx="36">
                  <c:v>14953163</c:v>
                </c:pt>
                <c:pt idx="37">
                  <c:v>14969931</c:v>
                </c:pt>
                <c:pt idx="38">
                  <c:v>11940380</c:v>
                </c:pt>
                <c:pt idx="39">
                  <c:v>13732806</c:v>
                </c:pt>
                <c:pt idx="40">
                  <c:v>14028953</c:v>
                </c:pt>
                <c:pt idx="41">
                  <c:v>14263945</c:v>
                </c:pt>
                <c:pt idx="42">
                  <c:v>14452612</c:v>
                </c:pt>
                <c:pt idx="43">
                  <c:v>10882436</c:v>
                </c:pt>
                <c:pt idx="44">
                  <c:v>14180296</c:v>
                </c:pt>
                <c:pt idx="45">
                  <c:v>17856719</c:v>
                </c:pt>
                <c:pt idx="46">
                  <c:v>16572902</c:v>
                </c:pt>
                <c:pt idx="47">
                  <c:v>14999516</c:v>
                </c:pt>
                <c:pt idx="48">
                  <c:v>13261778</c:v>
                </c:pt>
                <c:pt idx="49">
                  <c:v>14505229</c:v>
                </c:pt>
              </c:numCache>
            </c:numRef>
          </c:val>
          <c:smooth val="0"/>
          <c:extLst>
            <c:ext xmlns:c16="http://schemas.microsoft.com/office/drawing/2014/chart" uri="{C3380CC4-5D6E-409C-BE32-E72D297353CC}">
              <c16:uniqueId val="{00000002-8325-4892-BC36-F45A21ED26CD}"/>
            </c:ext>
          </c:extLst>
        </c:ser>
        <c:ser>
          <c:idx val="3"/>
          <c:order val="3"/>
          <c:tx>
            <c:strRef>
              <c:f>Sheet2!$E$1</c:f>
              <c:strCache>
                <c:ptCount val="1"/>
                <c:pt idx="0">
                  <c:v>43</c:v>
                </c:pt>
              </c:strCache>
            </c:strRef>
          </c:tx>
          <c:spPr>
            <a:ln w="28575" cap="rnd">
              <a:solidFill>
                <a:schemeClr val="accent4"/>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Sheet2!$E$2:$E$51</c:f>
              <c:numCache>
                <c:formatCode>General</c:formatCode>
                <c:ptCount val="50"/>
                <c:pt idx="0">
                  <c:v>28995648</c:v>
                </c:pt>
                <c:pt idx="1">
                  <c:v>27921554</c:v>
                </c:pt>
                <c:pt idx="2">
                  <c:v>25333493</c:v>
                </c:pt>
                <c:pt idx="3">
                  <c:v>24766703</c:v>
                </c:pt>
                <c:pt idx="4">
                  <c:v>28618762</c:v>
                </c:pt>
                <c:pt idx="5">
                  <c:v>26857643</c:v>
                </c:pt>
                <c:pt idx="6">
                  <c:v>25985648</c:v>
                </c:pt>
                <c:pt idx="7">
                  <c:v>23320687</c:v>
                </c:pt>
                <c:pt idx="8">
                  <c:v>22946827</c:v>
                </c:pt>
                <c:pt idx="9">
                  <c:v>26359093</c:v>
                </c:pt>
                <c:pt idx="10">
                  <c:v>26985684</c:v>
                </c:pt>
                <c:pt idx="11">
                  <c:v>26920724</c:v>
                </c:pt>
                <c:pt idx="12">
                  <c:v>26335125</c:v>
                </c:pt>
                <c:pt idx="13">
                  <c:v>23888567</c:v>
                </c:pt>
                <c:pt idx="14">
                  <c:v>25657872</c:v>
                </c:pt>
                <c:pt idx="15">
                  <c:v>25731018</c:v>
                </c:pt>
                <c:pt idx="16">
                  <c:v>25736807</c:v>
                </c:pt>
                <c:pt idx="17">
                  <c:v>24415640</c:v>
                </c:pt>
                <c:pt idx="18">
                  <c:v>21592684</c:v>
                </c:pt>
                <c:pt idx="19">
                  <c:v>26095902</c:v>
                </c:pt>
                <c:pt idx="20">
                  <c:v>25493329</c:v>
                </c:pt>
                <c:pt idx="21">
                  <c:v>25921192</c:v>
                </c:pt>
                <c:pt idx="22">
                  <c:v>27378739</c:v>
                </c:pt>
                <c:pt idx="23">
                  <c:v>22007828</c:v>
                </c:pt>
                <c:pt idx="24">
                  <c:v>30490284</c:v>
                </c:pt>
                <c:pt idx="25">
                  <c:v>29579908</c:v>
                </c:pt>
                <c:pt idx="26">
                  <c:v>30062287</c:v>
                </c:pt>
                <c:pt idx="27">
                  <c:v>31350880</c:v>
                </c:pt>
                <c:pt idx="28">
                  <c:v>27530701</c:v>
                </c:pt>
                <c:pt idx="29">
                  <c:v>26825576</c:v>
                </c:pt>
                <c:pt idx="30">
                  <c:v>27403710</c:v>
                </c:pt>
                <c:pt idx="31">
                  <c:v>27547528</c:v>
                </c:pt>
                <c:pt idx="32">
                  <c:v>22537218</c:v>
                </c:pt>
                <c:pt idx="33">
                  <c:v>21936496</c:v>
                </c:pt>
                <c:pt idx="34">
                  <c:v>24383053</c:v>
                </c:pt>
                <c:pt idx="35">
                  <c:v>23816495</c:v>
                </c:pt>
                <c:pt idx="36">
                  <c:v>27022058</c:v>
                </c:pt>
                <c:pt idx="37">
                  <c:v>29494701</c:v>
                </c:pt>
                <c:pt idx="38">
                  <c:v>27437289</c:v>
                </c:pt>
                <c:pt idx="39">
                  <c:v>31801910</c:v>
                </c:pt>
                <c:pt idx="40">
                  <c:v>30300756</c:v>
                </c:pt>
                <c:pt idx="41">
                  <c:v>29149945</c:v>
                </c:pt>
                <c:pt idx="42">
                  <c:v>31200072</c:v>
                </c:pt>
                <c:pt idx="43">
                  <c:v>27634916</c:v>
                </c:pt>
                <c:pt idx="44">
                  <c:v>33880135</c:v>
                </c:pt>
                <c:pt idx="45">
                  <c:v>31029642</c:v>
                </c:pt>
                <c:pt idx="46">
                  <c:v>30925946</c:v>
                </c:pt>
                <c:pt idx="47">
                  <c:v>29596592</c:v>
                </c:pt>
                <c:pt idx="48">
                  <c:v>26126619</c:v>
                </c:pt>
                <c:pt idx="49">
                  <c:v>30502464</c:v>
                </c:pt>
              </c:numCache>
            </c:numRef>
          </c:val>
          <c:smooth val="0"/>
          <c:extLst>
            <c:ext xmlns:c16="http://schemas.microsoft.com/office/drawing/2014/chart" uri="{C3380CC4-5D6E-409C-BE32-E72D297353CC}">
              <c16:uniqueId val="{00000003-8325-4892-BC36-F45A21ED26CD}"/>
            </c:ext>
          </c:extLst>
        </c:ser>
        <c:ser>
          <c:idx val="4"/>
          <c:order val="4"/>
          <c:tx>
            <c:strRef>
              <c:f>Sheet2!$F$1</c:f>
              <c:strCache>
                <c:ptCount val="1"/>
                <c:pt idx="0">
                  <c:v>72</c:v>
                </c:pt>
              </c:strCache>
            </c:strRef>
          </c:tx>
          <c:spPr>
            <a:ln w="28575" cap="rnd">
              <a:solidFill>
                <a:schemeClr val="accent5"/>
              </a:solidFill>
              <a:round/>
            </a:ln>
            <a:effectLst/>
          </c:spPr>
          <c:marker>
            <c:symbol val="none"/>
          </c:marker>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Sheet2!$F$2:$F$51</c:f>
              <c:numCache>
                <c:formatCode>General</c:formatCode>
                <c:ptCount val="50"/>
                <c:pt idx="0">
                  <c:v>18924139</c:v>
                </c:pt>
                <c:pt idx="1">
                  <c:v>18921371</c:v>
                </c:pt>
                <c:pt idx="2">
                  <c:v>16835855</c:v>
                </c:pt>
                <c:pt idx="3">
                  <c:v>14989129</c:v>
                </c:pt>
                <c:pt idx="4">
                  <c:v>16969940</c:v>
                </c:pt>
                <c:pt idx="5">
                  <c:v>16563261</c:v>
                </c:pt>
                <c:pt idx="6">
                  <c:v>16075463</c:v>
                </c:pt>
                <c:pt idx="7">
                  <c:v>16357367</c:v>
                </c:pt>
                <c:pt idx="8">
                  <c:v>16035804</c:v>
                </c:pt>
                <c:pt idx="9">
                  <c:v>15420544</c:v>
                </c:pt>
                <c:pt idx="10">
                  <c:v>17147421</c:v>
                </c:pt>
                <c:pt idx="11">
                  <c:v>17313637</c:v>
                </c:pt>
                <c:pt idx="12">
                  <c:v>16057481</c:v>
                </c:pt>
                <c:pt idx="13">
                  <c:v>15630542</c:v>
                </c:pt>
                <c:pt idx="14">
                  <c:v>17077895</c:v>
                </c:pt>
                <c:pt idx="15">
                  <c:v>17898929</c:v>
                </c:pt>
                <c:pt idx="16">
                  <c:v>17460422</c:v>
                </c:pt>
                <c:pt idx="17">
                  <c:v>17803258</c:v>
                </c:pt>
                <c:pt idx="18">
                  <c:v>15901711</c:v>
                </c:pt>
                <c:pt idx="19">
                  <c:v>15279614</c:v>
                </c:pt>
                <c:pt idx="20">
                  <c:v>17940612</c:v>
                </c:pt>
                <c:pt idx="21">
                  <c:v>16971700</c:v>
                </c:pt>
                <c:pt idx="22">
                  <c:v>16312969</c:v>
                </c:pt>
                <c:pt idx="23">
                  <c:v>12469745</c:v>
                </c:pt>
                <c:pt idx="24">
                  <c:v>16542709</c:v>
                </c:pt>
                <c:pt idx="25">
                  <c:v>17086285</c:v>
                </c:pt>
                <c:pt idx="26">
                  <c:v>19616937</c:v>
                </c:pt>
                <c:pt idx="27">
                  <c:v>21572525</c:v>
                </c:pt>
                <c:pt idx="28">
                  <c:v>17584974</c:v>
                </c:pt>
                <c:pt idx="29">
                  <c:v>16896173</c:v>
                </c:pt>
                <c:pt idx="30">
                  <c:v>19616255</c:v>
                </c:pt>
                <c:pt idx="31">
                  <c:v>21771649</c:v>
                </c:pt>
                <c:pt idx="32">
                  <c:v>20254003</c:v>
                </c:pt>
                <c:pt idx="33">
                  <c:v>16945681</c:v>
                </c:pt>
                <c:pt idx="34">
                  <c:v>19681031</c:v>
                </c:pt>
                <c:pt idx="35">
                  <c:v>23574987</c:v>
                </c:pt>
                <c:pt idx="36">
                  <c:v>25879504</c:v>
                </c:pt>
                <c:pt idx="37">
                  <c:v>23561296</c:v>
                </c:pt>
                <c:pt idx="38">
                  <c:v>20089087</c:v>
                </c:pt>
                <c:pt idx="39">
                  <c:v>24158240</c:v>
                </c:pt>
                <c:pt idx="40">
                  <c:v>23446742</c:v>
                </c:pt>
                <c:pt idx="41">
                  <c:v>24027435</c:v>
                </c:pt>
                <c:pt idx="42">
                  <c:v>26170204</c:v>
                </c:pt>
                <c:pt idx="43">
                  <c:v>20602360</c:v>
                </c:pt>
                <c:pt idx="44">
                  <c:v>23637481</c:v>
                </c:pt>
                <c:pt idx="45">
                  <c:v>23603026</c:v>
                </c:pt>
                <c:pt idx="46">
                  <c:v>24057029</c:v>
                </c:pt>
                <c:pt idx="47">
                  <c:v>24771157</c:v>
                </c:pt>
                <c:pt idx="48">
                  <c:v>21633267</c:v>
                </c:pt>
                <c:pt idx="49">
                  <c:v>22358628</c:v>
                </c:pt>
              </c:numCache>
            </c:numRef>
          </c:val>
          <c:smooth val="0"/>
          <c:extLst>
            <c:ext xmlns:c16="http://schemas.microsoft.com/office/drawing/2014/chart" uri="{C3380CC4-5D6E-409C-BE32-E72D297353CC}">
              <c16:uniqueId val="{00000004-8325-4892-BC36-F45A21ED26CD}"/>
            </c:ext>
          </c:extLst>
        </c:ser>
        <c:ser>
          <c:idx val="5"/>
          <c:order val="5"/>
          <c:tx>
            <c:strRef>
              <c:f>Sheet2!$G$1</c:f>
              <c:strCache>
                <c:ptCount val="1"/>
                <c:pt idx="0">
                  <c:v>Sum</c:v>
                </c:pt>
              </c:strCache>
            </c:strRef>
          </c:tx>
          <c:spPr>
            <a:ln w="28575" cap="rnd">
              <a:solidFill>
                <a:schemeClr val="accent1">
                  <a:alpha val="0"/>
                </a:schemeClr>
              </a:solidFill>
              <a:round/>
            </a:ln>
            <a:effectLst/>
          </c:spPr>
          <c:marker>
            <c:symbol val="none"/>
          </c:marker>
          <c:trendline>
            <c:spPr>
              <a:ln w="47625" cap="rnd">
                <a:solidFill>
                  <a:schemeClr val="accent6"/>
                </a:solidFill>
                <a:prstDash val="sysDot"/>
              </a:ln>
              <a:effectLst/>
            </c:spPr>
            <c:trendlineType val="exp"/>
            <c:forward val="100"/>
            <c:dispRSqr val="0"/>
            <c:dispEq val="0"/>
          </c:trendline>
          <c:trendline>
            <c:spPr>
              <a:ln w="95250" cap="rnd">
                <a:solidFill>
                  <a:schemeClr val="accent6"/>
                </a:solidFill>
                <a:prstDash val="solid"/>
              </a:ln>
              <a:effectLst/>
            </c:spPr>
            <c:trendlineType val="movingAvg"/>
            <c:period val="8"/>
            <c:dispRSqr val="0"/>
            <c:dispEq val="0"/>
          </c:trendline>
          <c:cat>
            <c:numRef>
              <c:f>Sheet2!$A$2:$A$51</c:f>
              <c:numCache>
                <c:formatCode>m/d/yyyy</c:formatCode>
                <c:ptCount val="50"/>
                <c:pt idx="0">
                  <c:v>41548</c:v>
                </c:pt>
                <c:pt idx="1">
                  <c:v>41549</c:v>
                </c:pt>
                <c:pt idx="2">
                  <c:v>41550</c:v>
                </c:pt>
                <c:pt idx="3">
                  <c:v>41551</c:v>
                </c:pt>
                <c:pt idx="4">
                  <c:v>41554</c:v>
                </c:pt>
                <c:pt idx="5">
                  <c:v>41555</c:v>
                </c:pt>
                <c:pt idx="6">
                  <c:v>41556</c:v>
                </c:pt>
                <c:pt idx="7">
                  <c:v>41557</c:v>
                </c:pt>
                <c:pt idx="8">
                  <c:v>41558</c:v>
                </c:pt>
                <c:pt idx="9">
                  <c:v>41561</c:v>
                </c:pt>
                <c:pt idx="10">
                  <c:v>41562</c:v>
                </c:pt>
                <c:pt idx="11">
                  <c:v>41563</c:v>
                </c:pt>
                <c:pt idx="12">
                  <c:v>41564</c:v>
                </c:pt>
                <c:pt idx="13">
                  <c:v>41565</c:v>
                </c:pt>
                <c:pt idx="14">
                  <c:v>41568</c:v>
                </c:pt>
                <c:pt idx="15">
                  <c:v>41569</c:v>
                </c:pt>
                <c:pt idx="16">
                  <c:v>41570</c:v>
                </c:pt>
                <c:pt idx="17">
                  <c:v>41571</c:v>
                </c:pt>
                <c:pt idx="18">
                  <c:v>41572</c:v>
                </c:pt>
                <c:pt idx="19">
                  <c:v>41575</c:v>
                </c:pt>
                <c:pt idx="20">
                  <c:v>41576</c:v>
                </c:pt>
                <c:pt idx="21">
                  <c:v>41577</c:v>
                </c:pt>
                <c:pt idx="22">
                  <c:v>41578</c:v>
                </c:pt>
                <c:pt idx="23">
                  <c:v>41579</c:v>
                </c:pt>
                <c:pt idx="24">
                  <c:v>41582</c:v>
                </c:pt>
                <c:pt idx="25">
                  <c:v>41583</c:v>
                </c:pt>
                <c:pt idx="26">
                  <c:v>41584</c:v>
                </c:pt>
                <c:pt idx="27">
                  <c:v>41585</c:v>
                </c:pt>
                <c:pt idx="28">
                  <c:v>41586</c:v>
                </c:pt>
                <c:pt idx="29">
                  <c:v>41589</c:v>
                </c:pt>
                <c:pt idx="30">
                  <c:v>41590</c:v>
                </c:pt>
                <c:pt idx="31">
                  <c:v>41591</c:v>
                </c:pt>
                <c:pt idx="32">
                  <c:v>41592</c:v>
                </c:pt>
                <c:pt idx="33">
                  <c:v>41593</c:v>
                </c:pt>
                <c:pt idx="34">
                  <c:v>41596</c:v>
                </c:pt>
                <c:pt idx="35">
                  <c:v>41597</c:v>
                </c:pt>
                <c:pt idx="36">
                  <c:v>41598</c:v>
                </c:pt>
                <c:pt idx="37">
                  <c:v>41599</c:v>
                </c:pt>
                <c:pt idx="38">
                  <c:v>41600</c:v>
                </c:pt>
                <c:pt idx="39">
                  <c:v>41603</c:v>
                </c:pt>
                <c:pt idx="40">
                  <c:v>41604</c:v>
                </c:pt>
                <c:pt idx="41">
                  <c:v>41605</c:v>
                </c:pt>
                <c:pt idx="42">
                  <c:v>41606</c:v>
                </c:pt>
                <c:pt idx="43">
                  <c:v>41607</c:v>
                </c:pt>
                <c:pt idx="44">
                  <c:v>41610</c:v>
                </c:pt>
                <c:pt idx="45">
                  <c:v>41611</c:v>
                </c:pt>
                <c:pt idx="46">
                  <c:v>41612</c:v>
                </c:pt>
                <c:pt idx="47">
                  <c:v>41613</c:v>
                </c:pt>
                <c:pt idx="48">
                  <c:v>41614</c:v>
                </c:pt>
                <c:pt idx="49">
                  <c:v>41617</c:v>
                </c:pt>
              </c:numCache>
            </c:numRef>
          </c:cat>
          <c:val>
            <c:numRef>
              <c:f>Sheet2!$G$2:$G$51</c:f>
              <c:numCache>
                <c:formatCode>General</c:formatCode>
                <c:ptCount val="50"/>
                <c:pt idx="0">
                  <c:v>97112631</c:v>
                </c:pt>
                <c:pt idx="1">
                  <c:v>95875386</c:v>
                </c:pt>
                <c:pt idx="2">
                  <c:v>90044899</c:v>
                </c:pt>
                <c:pt idx="3">
                  <c:v>85294555</c:v>
                </c:pt>
                <c:pt idx="4">
                  <c:v>100784073</c:v>
                </c:pt>
                <c:pt idx="5">
                  <c:v>99496145</c:v>
                </c:pt>
                <c:pt idx="6">
                  <c:v>96331213</c:v>
                </c:pt>
                <c:pt idx="7">
                  <c:v>93339186</c:v>
                </c:pt>
                <c:pt idx="8">
                  <c:v>90317297</c:v>
                </c:pt>
                <c:pt idx="9">
                  <c:v>97873049</c:v>
                </c:pt>
                <c:pt idx="10">
                  <c:v>101631832</c:v>
                </c:pt>
                <c:pt idx="11">
                  <c:v>100900385</c:v>
                </c:pt>
                <c:pt idx="12">
                  <c:v>102937528</c:v>
                </c:pt>
                <c:pt idx="13">
                  <c:v>97077532</c:v>
                </c:pt>
                <c:pt idx="14">
                  <c:v>102728245</c:v>
                </c:pt>
                <c:pt idx="15">
                  <c:v>103552573</c:v>
                </c:pt>
                <c:pt idx="16">
                  <c:v>103572733</c:v>
                </c:pt>
                <c:pt idx="17">
                  <c:v>104464918</c:v>
                </c:pt>
                <c:pt idx="18">
                  <c:v>97832249</c:v>
                </c:pt>
                <c:pt idx="19">
                  <c:v>103271589</c:v>
                </c:pt>
                <c:pt idx="20">
                  <c:v>105199897</c:v>
                </c:pt>
                <c:pt idx="21">
                  <c:v>103119794</c:v>
                </c:pt>
                <c:pt idx="22">
                  <c:v>104308892</c:v>
                </c:pt>
                <c:pt idx="23">
                  <c:v>88688678</c:v>
                </c:pt>
                <c:pt idx="24">
                  <c:v>105948615</c:v>
                </c:pt>
                <c:pt idx="25">
                  <c:v>111166256</c:v>
                </c:pt>
                <c:pt idx="26">
                  <c:v>112467054</c:v>
                </c:pt>
                <c:pt idx="27">
                  <c:v>115988566</c:v>
                </c:pt>
                <c:pt idx="28">
                  <c:v>104635128</c:v>
                </c:pt>
                <c:pt idx="29">
                  <c:v>110195406</c:v>
                </c:pt>
                <c:pt idx="30">
                  <c:v>114338410</c:v>
                </c:pt>
                <c:pt idx="31">
                  <c:v>114744801</c:v>
                </c:pt>
                <c:pt idx="32">
                  <c:v>103514307</c:v>
                </c:pt>
                <c:pt idx="33">
                  <c:v>95121763</c:v>
                </c:pt>
                <c:pt idx="34">
                  <c:v>113173700</c:v>
                </c:pt>
                <c:pt idx="35">
                  <c:v>118175630</c:v>
                </c:pt>
                <c:pt idx="36">
                  <c:v>125855302</c:v>
                </c:pt>
                <c:pt idx="37">
                  <c:v>121215598</c:v>
                </c:pt>
                <c:pt idx="38">
                  <c:v>104779715</c:v>
                </c:pt>
                <c:pt idx="39">
                  <c:v>125957795</c:v>
                </c:pt>
                <c:pt idx="40">
                  <c:v>122362008</c:v>
                </c:pt>
                <c:pt idx="41">
                  <c:v>117993605</c:v>
                </c:pt>
                <c:pt idx="42">
                  <c:v>125466374</c:v>
                </c:pt>
                <c:pt idx="43">
                  <c:v>105730003</c:v>
                </c:pt>
                <c:pt idx="44">
                  <c:v>125214041</c:v>
                </c:pt>
                <c:pt idx="45">
                  <c:v>127436539</c:v>
                </c:pt>
                <c:pt idx="46">
                  <c:v>122824006</c:v>
                </c:pt>
                <c:pt idx="47">
                  <c:v>118884688</c:v>
                </c:pt>
                <c:pt idx="48">
                  <c:v>105765648</c:v>
                </c:pt>
                <c:pt idx="49">
                  <c:v>115246970</c:v>
                </c:pt>
              </c:numCache>
            </c:numRef>
          </c:val>
          <c:smooth val="0"/>
          <c:extLst>
            <c:ext xmlns:c16="http://schemas.microsoft.com/office/drawing/2014/chart" uri="{C3380CC4-5D6E-409C-BE32-E72D297353CC}">
              <c16:uniqueId val="{00000005-8325-4892-BC36-F45A21ED26CD}"/>
            </c:ext>
          </c:extLst>
        </c:ser>
        <c:dLbls>
          <c:showLegendKey val="0"/>
          <c:showVal val="0"/>
          <c:showCatName val="0"/>
          <c:showSerName val="0"/>
          <c:showPercent val="0"/>
          <c:showBubbleSize val="0"/>
        </c:dLbls>
        <c:smooth val="0"/>
        <c:axId val="-1874349088"/>
        <c:axId val="-1874355616"/>
      </c:lineChart>
      <c:dateAx>
        <c:axId val="-1874349088"/>
        <c:scaling>
          <c:orientation val="minMax"/>
        </c:scaling>
        <c:delete val="1"/>
        <c:axPos val="b"/>
        <c:numFmt formatCode="m/d/yyyy" sourceLinked="1"/>
        <c:majorTickMark val="out"/>
        <c:minorTickMark val="none"/>
        <c:tickLblPos val="nextTo"/>
        <c:crossAx val="-1874355616"/>
        <c:crosses val="autoZero"/>
        <c:auto val="1"/>
        <c:lblOffset val="100"/>
        <c:baseTimeUnit val="days"/>
      </c:dateAx>
      <c:valAx>
        <c:axId val="-18743556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434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2419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2230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8615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9472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548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6797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1164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8713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3126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89169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8825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8819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69839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6962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0959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2418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C87056A-E8F5-428F-AC0C-A0612B013C53}" type="datetime1">
              <a:rPr lang="en-US" smtClean="0">
                <a:solidFill>
                  <a:prstClr val="black"/>
                </a:solidFill>
              </a:rPr>
              <a:pPr/>
              <a:t>10/31/2014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Footer Placeholder 6"/>
          <p:cNvSpPr>
            <a:spLocks noGrp="1"/>
          </p:cNvSpPr>
          <p:nvPr>
            <p:ph type="ftr" sz="quarter" idx="12"/>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7248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B192D058-1985-4467-845A-1C29607F2B73}"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1620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1909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0667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5862" lvl="1" indent="-228600">
              <a:buAutoNum type="arabicPeriod"/>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3463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361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1691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4987200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395572556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12583461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12523050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69281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56337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57670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64422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91477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787800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453481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3513129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14959856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50168465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31160451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982687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66762234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10782099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03728828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6177137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6420597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87060135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10/31/2014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2317351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7123259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userDrawn="1"/>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422575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3480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4177614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17097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89516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0117336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0531552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58141577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93239275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131047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674142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509651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2339678"/>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19041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566603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182926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770354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523704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49560740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86799053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38474950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90605658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7213665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7899429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36776972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011875122"/>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574130645"/>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80146"/>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3120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92007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73569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defRPr/>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774799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82222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588390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726878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Text, Indents &amp; Bulleted">
    <p:spTree>
      <p:nvGrpSpPr>
        <p:cNvPr id="1" name=""/>
        <p:cNvGrpSpPr/>
        <p:nvPr/>
      </p:nvGrpSpPr>
      <p:grpSpPr>
        <a:xfrm>
          <a:off x="0" y="0"/>
          <a:ext cx="0" cy="0"/>
          <a:chOff x="0" y="0"/>
          <a:chExt cx="0" cy="0"/>
        </a:xfrm>
      </p:grpSpPr>
      <p:sp>
        <p:nvSpPr>
          <p:cNvPr id="2" name="Title 1"/>
          <p:cNvSpPr>
            <a:spLocks noGrp="1"/>
          </p:cNvSpPr>
          <p:nvPr>
            <p:ph type="title"/>
          </p:nvPr>
        </p:nvSpPr>
        <p:spPr>
          <a:xfrm>
            <a:off x="223858" y="233153"/>
            <a:ext cx="11375536" cy="772204"/>
          </a:xfrm>
        </p:spPr>
        <p:txBody>
          <a:bodyPr/>
          <a:lstStyle>
            <a:lvl1pPr>
              <a:defRPr spc="-109" baseline="0"/>
            </a:lvl1pPr>
          </a:lstStyle>
          <a:p>
            <a:r>
              <a:rPr lang="en-US" dirty="0" smtClean="0"/>
              <a:t>Click to edit Master title style</a:t>
            </a:r>
            <a:endParaRPr lang="en-US" dirty="0"/>
          </a:p>
        </p:txBody>
      </p:sp>
      <p:sp>
        <p:nvSpPr>
          <p:cNvPr id="4" name="Text Placeholder 2"/>
          <p:cNvSpPr>
            <a:spLocks noGrp="1"/>
          </p:cNvSpPr>
          <p:nvPr>
            <p:ph idx="1"/>
          </p:nvPr>
        </p:nvSpPr>
        <p:spPr>
          <a:xfrm>
            <a:off x="223856" y="1476624"/>
            <a:ext cx="7522958" cy="2027818"/>
          </a:xfrm>
          <a:prstGeom prst="rect">
            <a:avLst/>
          </a:prstGeom>
        </p:spPr>
        <p:txBody>
          <a:bodyPr vert="horz" wrap="square" lIns="0" tIns="0" rIns="0" bIns="0" rtlCol="0">
            <a:spAutoFit/>
          </a:bodyPr>
          <a:lstStyle>
            <a:lvl1pPr marL="0" indent="0">
              <a:buNone/>
              <a:defRPr baseline="0">
                <a:solidFill>
                  <a:srgbClr val="FF8C00"/>
                </a:solidFill>
              </a:defRPr>
            </a:lvl1pPr>
            <a:lvl2pPr marL="392831" indent="-155405">
              <a:tabLst>
                <a:tab pos="392831" algn="l"/>
              </a:tabLst>
              <a:defRPr>
                <a:solidFill>
                  <a:srgbClr val="004185"/>
                </a:solidFill>
              </a:defRPr>
            </a:lvl2pPr>
            <a:lvl3pPr marL="703642" indent="-155405">
              <a:defRPr>
                <a:solidFill>
                  <a:schemeClr val="bg2">
                    <a:lumMod val="75000"/>
                  </a:schemeClr>
                </a:solidFill>
              </a:defRPr>
            </a:lvl3pPr>
            <a:lvl4pPr marL="859047" indent="-155405">
              <a:defRPr>
                <a:solidFill>
                  <a:schemeClr val="bg2">
                    <a:lumMod val="75000"/>
                  </a:schemeClr>
                </a:solidFill>
              </a:defRPr>
            </a:lvl4pPr>
            <a:lvl5pPr marL="1014453" indent="-82019">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43465497"/>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image" Target="../media/image1.png"/><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theme" Target="../theme/theme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image" Target="../media/image2.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8" Type="http://schemas.openxmlformats.org/officeDocument/2006/relationships/slideLayout" Target="../slideLayouts/slideLayout64.xml"/><Relationship Id="rId3"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700266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 id="2147484303" r:id="rId18"/>
    <p:sldLayoutId id="2147484304" r:id="rId19"/>
    <p:sldLayoutId id="2147484305" r:id="rId20"/>
    <p:sldLayoutId id="2147484306" r:id="rId21"/>
    <p:sldLayoutId id="2147484307"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3456981398"/>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 id="2147484333" r:id="rId25"/>
    <p:sldLayoutId id="2147484334" r:id="rId26"/>
    <p:sldLayoutId id="2147484335" r:id="rId27"/>
    <p:sldLayoutId id="2147484336" r:id="rId28"/>
    <p:sldLayoutId id="2147484337" r:id="rId29"/>
    <p:sldLayoutId id="2147484338" r:id="rId30"/>
    <p:sldLayoutId id="2147484339" r:id="rId31"/>
    <p:sldLayoutId id="2147484340" r:id="rId32"/>
    <p:sldLayoutId id="2147484341" r:id="rId33"/>
    <p:sldLayoutId id="2147484342" r:id="rId34"/>
    <p:sldLayoutId id="2147484343" r:id="rId35"/>
    <p:sldLayoutId id="2147484344" r:id="rId36"/>
    <p:sldLayoutId id="2147484345" r:id="rId37"/>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http://aka.ms/tunemva" TargetMode="External"/><Relationship Id="rId4" Type="http://schemas.openxmlformats.org/officeDocument/2006/relationships/hyperlink" Target="http://aka.ms/tun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56.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learning/en/us/Course.aspx?ID=10750AB&amp;Locale=en-us" TargetMode="External"/><Relationship Id="rId3" Type="http://schemas.openxmlformats.org/officeDocument/2006/relationships/hyperlink" Target="http://www.microsoft.com/learning/en/us/Course.aspx?ID=10751AB&amp;Locale=en-us" TargetMode="External"/><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5.xml"/><Relationship Id="rId6" Type="http://schemas.openxmlformats.org/officeDocument/2006/relationships/image" Target="../media/image39.png"/><Relationship Id="rId5" Type="http://schemas.openxmlformats.org/officeDocument/2006/relationships/hyperlink" Target="http://www.microsoft.com/learning/en/us/classlocator.aspx" TargetMode="External"/><Relationship Id="rId4" Type="http://schemas.openxmlformats.org/officeDocument/2006/relationships/hyperlink" Target="http://www.microsoft.com/learning/en/us/Exam.aspx?ID=70-247&amp;Locale=en-us" TargetMode="External"/><Relationship Id="rId9" Type="http://schemas.openxmlformats.org/officeDocument/2006/relationships/image" Target="../media/image41.wmf"/></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9686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30 </a:t>
            </a:r>
            <a:r>
              <a:rPr lang="en-US" sz="4000" dirty="0"/>
              <a:t>seconds to 2 </a:t>
            </a:r>
            <a:r>
              <a:rPr lang="en-US" sz="4000" dirty="0" smtClean="0"/>
              <a:t>seconds</a:t>
            </a:r>
            <a:br>
              <a:rPr lang="en-US" sz="4000" dirty="0" smtClean="0"/>
            </a:br>
            <a:r>
              <a:rPr lang="en-US" sz="7200" dirty="0" smtClean="0"/>
              <a:t>Structural Navigation</a:t>
            </a:r>
            <a:r>
              <a:rPr lang="en-US" sz="7200" dirty="0"/>
              <a:t/>
            </a:r>
            <a:br>
              <a:rPr lang="en-US" sz="7200" dirty="0"/>
            </a:br>
            <a:endParaRPr lang="en-US" sz="7200" dirty="0"/>
          </a:p>
        </p:txBody>
      </p:sp>
    </p:spTree>
    <p:extLst>
      <p:ext uri="{BB962C8B-B14F-4D97-AF65-F5344CB8AC3E}">
        <p14:creationId xmlns:p14="http://schemas.microsoft.com/office/powerpoint/2010/main" val="28544873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862870"/>
          </a:xfrm>
        </p:spPr>
        <p:txBody>
          <a:bodyPr/>
          <a:lstStyle/>
          <a:p>
            <a:r>
              <a:rPr lang="en-US" dirty="0" smtClean="0"/>
              <a:t>Use structural navigation and keep depth shallow</a:t>
            </a:r>
          </a:p>
          <a:p>
            <a:pPr marL="984250" lvl="1" indent="-742950"/>
            <a:r>
              <a:rPr lang="en-US" dirty="0" smtClean="0"/>
              <a:t>Fewer sites, less work</a:t>
            </a:r>
          </a:p>
          <a:p>
            <a:pPr marL="984250" lvl="1" indent="-742950"/>
            <a:r>
              <a:rPr lang="en-US" dirty="0" smtClean="0"/>
              <a:t>Will reduce server time but still have slower requests in higher percentiles (cache misses)</a:t>
            </a:r>
          </a:p>
          <a:p>
            <a:r>
              <a:rPr lang="en-US" dirty="0" smtClean="0"/>
              <a:t>Use managed navigation</a:t>
            </a:r>
          </a:p>
          <a:p>
            <a:pPr marL="984250" lvl="1" indent="-742950"/>
            <a:r>
              <a:rPr lang="en-US" dirty="0" smtClean="0"/>
              <a:t>Uses managed metadata – much faster than iterating over all sites</a:t>
            </a:r>
          </a:p>
          <a:p>
            <a:pPr marL="984250" lvl="1" indent="-742950"/>
            <a:r>
              <a:rPr lang="en-US" dirty="0" smtClean="0"/>
              <a:t>No security trimming in navigation</a:t>
            </a:r>
          </a:p>
          <a:p>
            <a:r>
              <a:rPr lang="en-US" dirty="0" smtClean="0"/>
              <a:t>Use a search query to get site structure</a:t>
            </a:r>
          </a:p>
          <a:p>
            <a:pPr marL="984250" lvl="1" indent="-742950"/>
            <a:r>
              <a:rPr lang="en-US" dirty="0" smtClean="0"/>
              <a:t>Uses a search query to get site structure</a:t>
            </a:r>
          </a:p>
          <a:p>
            <a:pPr marL="984250" lvl="1" indent="-742950"/>
            <a:r>
              <a:rPr lang="en-US" dirty="0" smtClean="0"/>
              <a:t>Can cache navigation in client storage</a:t>
            </a:r>
            <a:endParaRPr lang="en-US" dirty="0"/>
          </a:p>
        </p:txBody>
      </p:sp>
      <p:sp>
        <p:nvSpPr>
          <p:cNvPr id="3" name="Title 2"/>
          <p:cNvSpPr>
            <a:spLocks noGrp="1"/>
          </p:cNvSpPr>
          <p:nvPr>
            <p:ph type="title"/>
          </p:nvPr>
        </p:nvSpPr>
        <p:spPr/>
        <p:txBody>
          <a:bodyPr/>
          <a:lstStyle/>
          <a:p>
            <a:r>
              <a:rPr lang="en-US" dirty="0" smtClean="0"/>
              <a:t>Perf tips: Structural Navigation</a:t>
            </a:r>
            <a:endParaRPr lang="en-US" dirty="0"/>
          </a:p>
        </p:txBody>
      </p:sp>
    </p:spTree>
    <p:extLst>
      <p:ext uri="{BB962C8B-B14F-4D97-AF65-F5344CB8AC3E}">
        <p14:creationId xmlns:p14="http://schemas.microsoft.com/office/powerpoint/2010/main" val="38065675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30 </a:t>
            </a:r>
            <a:r>
              <a:rPr lang="en-US" sz="4000" dirty="0"/>
              <a:t>seconds to 2 </a:t>
            </a:r>
            <a:r>
              <a:rPr lang="en-US" sz="4000" dirty="0" smtClean="0"/>
              <a:t>seconds</a:t>
            </a:r>
            <a:br>
              <a:rPr lang="en-US" sz="4000" dirty="0" smtClean="0"/>
            </a:br>
            <a:r>
              <a:rPr lang="en-US" sz="7200" dirty="0" smtClean="0"/>
              <a:t>Content Rollup</a:t>
            </a:r>
            <a:r>
              <a:rPr lang="en-US" sz="7200" dirty="0"/>
              <a:t/>
            </a:r>
            <a:br>
              <a:rPr lang="en-US" sz="7200" dirty="0"/>
            </a:br>
            <a:endParaRPr lang="en-US" sz="7200" dirty="0"/>
          </a:p>
        </p:txBody>
      </p:sp>
    </p:spTree>
    <p:extLst>
      <p:ext uri="{BB962C8B-B14F-4D97-AF65-F5344CB8AC3E}">
        <p14:creationId xmlns:p14="http://schemas.microsoft.com/office/powerpoint/2010/main" val="24327234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269135"/>
          </a:xfrm>
        </p:spPr>
        <p:txBody>
          <a:bodyPr/>
          <a:lstStyle/>
          <a:p>
            <a:r>
              <a:rPr lang="en-US" dirty="0" smtClean="0"/>
              <a:t>Use content by query but keep depth shallow</a:t>
            </a:r>
          </a:p>
          <a:p>
            <a:pPr marL="984250" lvl="1" indent="-742950"/>
            <a:r>
              <a:rPr lang="en-US" dirty="0" smtClean="0"/>
              <a:t>Less scope, less work</a:t>
            </a:r>
          </a:p>
          <a:p>
            <a:pPr marL="984250" lvl="1" indent="-742950"/>
            <a:r>
              <a:rPr lang="en-US" dirty="0" smtClean="0"/>
              <a:t>Will reduce server time but still have slower requests in higher percentiles (cache misses)</a:t>
            </a:r>
          </a:p>
          <a:p>
            <a:r>
              <a:rPr lang="en-US" dirty="0" smtClean="0"/>
              <a:t>User content by search</a:t>
            </a:r>
          </a:p>
          <a:p>
            <a:pPr marL="984250" lvl="1" indent="-742950"/>
            <a:r>
              <a:rPr lang="en-US" dirty="0" smtClean="0"/>
              <a:t>Uses search queries to get results</a:t>
            </a:r>
          </a:p>
          <a:p>
            <a:pPr marL="984250" lvl="1" indent="-742950"/>
            <a:r>
              <a:rPr lang="en-US" dirty="0" smtClean="0"/>
              <a:t>Very rich functionality with search customization</a:t>
            </a:r>
          </a:p>
          <a:p>
            <a:pPr marL="984250" lvl="1" indent="-742950"/>
            <a:r>
              <a:rPr lang="en-AU" dirty="0" smtClean="0"/>
              <a:t>Client side rendering with HTML and JavaScript</a:t>
            </a:r>
            <a:endParaRPr lang="en-US" dirty="0" smtClean="0"/>
          </a:p>
          <a:p>
            <a:r>
              <a:rPr lang="en-US" dirty="0" smtClean="0"/>
              <a:t>Use static content</a:t>
            </a:r>
          </a:p>
          <a:p>
            <a:pPr marL="984250" lvl="1" indent="-742950"/>
            <a:r>
              <a:rPr lang="en-US" dirty="0" smtClean="0"/>
              <a:t>For content that seldom changes, use static content</a:t>
            </a:r>
          </a:p>
          <a:p>
            <a:pPr marL="1200150" lvl="2" indent="-742950"/>
            <a:r>
              <a:rPr lang="en-US" dirty="0" smtClean="0"/>
              <a:t>Common links, department sites, etc.</a:t>
            </a:r>
            <a:endParaRPr lang="en-US" dirty="0"/>
          </a:p>
        </p:txBody>
      </p:sp>
      <p:sp>
        <p:nvSpPr>
          <p:cNvPr id="3" name="Title 2"/>
          <p:cNvSpPr>
            <a:spLocks noGrp="1"/>
          </p:cNvSpPr>
          <p:nvPr>
            <p:ph type="title"/>
          </p:nvPr>
        </p:nvSpPr>
        <p:spPr/>
        <p:txBody>
          <a:bodyPr/>
          <a:lstStyle/>
          <a:p>
            <a:r>
              <a:rPr lang="en-US" dirty="0" smtClean="0"/>
              <a:t>Perf tips: Content rollup</a:t>
            </a:r>
            <a:endParaRPr lang="en-US" dirty="0"/>
          </a:p>
        </p:txBody>
      </p:sp>
    </p:spTree>
    <p:extLst>
      <p:ext uri="{BB962C8B-B14F-4D97-AF65-F5344CB8AC3E}">
        <p14:creationId xmlns:p14="http://schemas.microsoft.com/office/powerpoint/2010/main" val="37560563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30 </a:t>
            </a:r>
            <a:r>
              <a:rPr lang="en-US" sz="4000" dirty="0"/>
              <a:t>seconds to 2 </a:t>
            </a:r>
            <a:r>
              <a:rPr lang="en-US" sz="4000" dirty="0" smtClean="0"/>
              <a:t>seconds</a:t>
            </a:r>
            <a:br>
              <a:rPr lang="en-US" sz="4000" dirty="0" smtClean="0"/>
            </a:br>
            <a:r>
              <a:rPr lang="en-US" sz="7200" dirty="0" smtClean="0"/>
              <a:t>Image optimization and delay loading</a:t>
            </a:r>
            <a:r>
              <a:rPr lang="en-US" sz="7200" dirty="0"/>
              <a:t/>
            </a:r>
            <a:br>
              <a:rPr lang="en-US" sz="7200" dirty="0"/>
            </a:br>
            <a:endParaRPr lang="en-US" sz="7200" dirty="0"/>
          </a:p>
        </p:txBody>
      </p:sp>
    </p:spTree>
    <p:extLst>
      <p:ext uri="{BB962C8B-B14F-4D97-AF65-F5344CB8AC3E}">
        <p14:creationId xmlns:p14="http://schemas.microsoft.com/office/powerpoint/2010/main" val="35475527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373231"/>
          </a:xfrm>
        </p:spPr>
        <p:txBody>
          <a:bodyPr/>
          <a:lstStyle/>
          <a:p>
            <a:r>
              <a:rPr lang="en-US" dirty="0" smtClean="0"/>
              <a:t>Keep them small</a:t>
            </a:r>
          </a:p>
          <a:p>
            <a:pPr marL="984250" lvl="1" indent="-742950"/>
            <a:r>
              <a:rPr lang="en-US" dirty="0" smtClean="0"/>
              <a:t>Compress images before uploading them to SharePoint</a:t>
            </a:r>
          </a:p>
          <a:p>
            <a:pPr marL="984250" lvl="1" indent="-742950"/>
            <a:r>
              <a:rPr lang="en-US" dirty="0" smtClean="0"/>
              <a:t>Use renditions</a:t>
            </a:r>
          </a:p>
          <a:p>
            <a:r>
              <a:rPr lang="en-US" dirty="0" smtClean="0"/>
              <a:t>Delay loading</a:t>
            </a:r>
          </a:p>
          <a:p>
            <a:pPr marL="984250" lvl="1" indent="-742950"/>
            <a:r>
              <a:rPr lang="en-US" dirty="0" smtClean="0"/>
              <a:t>Very valuable in high-latency scenarios</a:t>
            </a:r>
          </a:p>
          <a:p>
            <a:pPr marL="984250" lvl="1" indent="-742950"/>
            <a:r>
              <a:rPr lang="en-US" dirty="0" smtClean="0"/>
              <a:t>Focus on first loading “above the fold” content before content deeper in the page</a:t>
            </a:r>
          </a:p>
        </p:txBody>
      </p:sp>
      <p:sp>
        <p:nvSpPr>
          <p:cNvPr id="3" name="Title 2"/>
          <p:cNvSpPr>
            <a:spLocks noGrp="1"/>
          </p:cNvSpPr>
          <p:nvPr>
            <p:ph type="title"/>
          </p:nvPr>
        </p:nvSpPr>
        <p:spPr/>
        <p:txBody>
          <a:bodyPr/>
          <a:lstStyle/>
          <a:p>
            <a:r>
              <a:rPr lang="en-US" dirty="0" smtClean="0"/>
              <a:t>Perf tips: Image optimization</a:t>
            </a:r>
            <a:endParaRPr lang="en-US" dirty="0"/>
          </a:p>
        </p:txBody>
      </p:sp>
    </p:spTree>
    <p:extLst>
      <p:ext uri="{BB962C8B-B14F-4D97-AF65-F5344CB8AC3E}">
        <p14:creationId xmlns:p14="http://schemas.microsoft.com/office/powerpoint/2010/main" val="391571364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30 </a:t>
            </a:r>
            <a:r>
              <a:rPr lang="en-US" sz="4000" dirty="0"/>
              <a:t>seconds to 2 </a:t>
            </a:r>
            <a:r>
              <a:rPr lang="en-US" sz="4000" dirty="0" smtClean="0"/>
              <a:t>seconds</a:t>
            </a:r>
            <a:br>
              <a:rPr lang="en-US" sz="4000" dirty="0" smtClean="0"/>
            </a:br>
            <a:r>
              <a:rPr lang="en-US" sz="7200" dirty="0" smtClean="0"/>
              <a:t>Reducing roundtrips </a:t>
            </a:r>
            <a:endParaRPr lang="en-US" sz="7200" dirty="0"/>
          </a:p>
        </p:txBody>
      </p:sp>
    </p:spTree>
    <p:extLst>
      <p:ext uri="{BB962C8B-B14F-4D97-AF65-F5344CB8AC3E}">
        <p14:creationId xmlns:p14="http://schemas.microsoft.com/office/powerpoint/2010/main" val="20414799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853363"/>
          </a:xfrm>
        </p:spPr>
        <p:txBody>
          <a:bodyPr/>
          <a:lstStyle/>
          <a:p>
            <a:r>
              <a:rPr lang="en-US" dirty="0" smtClean="0"/>
              <a:t>Reduce the number of HTTP requests</a:t>
            </a:r>
          </a:p>
          <a:p>
            <a:pPr marL="984250" lvl="1" indent="-742950"/>
            <a:r>
              <a:rPr lang="en-AU" dirty="0" smtClean="0"/>
              <a:t>Deliver static content via CDN’s if possible</a:t>
            </a:r>
            <a:endParaRPr lang="en-US" dirty="0" smtClean="0"/>
          </a:p>
          <a:p>
            <a:pPr marL="984250" lvl="1" indent="-742950"/>
            <a:r>
              <a:rPr lang="en-AU" dirty="0" smtClean="0"/>
              <a:t>Parallelize downloads across multiple hostnames</a:t>
            </a:r>
          </a:p>
          <a:p>
            <a:pPr marL="984250" lvl="1" indent="-742950"/>
            <a:r>
              <a:rPr lang="en-AU" dirty="0" smtClean="0"/>
              <a:t>Bundle static assets together to reduce HTTP requests</a:t>
            </a:r>
            <a:endParaRPr lang="en-US" dirty="0" smtClean="0"/>
          </a:p>
          <a:p>
            <a:r>
              <a:rPr lang="en-US" dirty="0" smtClean="0"/>
              <a:t>Reduce download sizes</a:t>
            </a:r>
          </a:p>
          <a:p>
            <a:pPr marL="984250" lvl="1" indent="-742950"/>
            <a:r>
              <a:rPr lang="en-AU" dirty="0" smtClean="0"/>
              <a:t>Minify all JavaScript and CSS assets</a:t>
            </a:r>
          </a:p>
          <a:p>
            <a:pPr marL="984250" lvl="1" indent="-742950"/>
            <a:r>
              <a:rPr lang="en-AU" dirty="0" smtClean="0"/>
              <a:t>Use image sprites for common static images</a:t>
            </a:r>
            <a:endParaRPr lang="en-US" dirty="0" smtClean="0"/>
          </a:p>
          <a:p>
            <a:pPr marL="457200" lvl="2" indent="0">
              <a:buNone/>
            </a:pPr>
            <a:r>
              <a:rPr lang="en-AU" dirty="0"/>
              <a:t>		</a:t>
            </a:r>
            <a:endParaRPr lang="en-US" dirty="0" smtClean="0"/>
          </a:p>
        </p:txBody>
      </p:sp>
      <p:sp>
        <p:nvSpPr>
          <p:cNvPr id="3" name="Title 2"/>
          <p:cNvSpPr>
            <a:spLocks noGrp="1"/>
          </p:cNvSpPr>
          <p:nvPr>
            <p:ph type="title"/>
          </p:nvPr>
        </p:nvSpPr>
        <p:spPr/>
        <p:txBody>
          <a:bodyPr/>
          <a:lstStyle/>
          <a:p>
            <a:r>
              <a:rPr lang="en-US" dirty="0" smtClean="0"/>
              <a:t>Perf tips: Optimize HTTP traffic</a:t>
            </a:r>
            <a:endParaRPr lang="en-US" dirty="0"/>
          </a:p>
        </p:txBody>
      </p:sp>
    </p:spTree>
    <p:extLst>
      <p:ext uri="{BB962C8B-B14F-4D97-AF65-F5344CB8AC3E}">
        <p14:creationId xmlns:p14="http://schemas.microsoft.com/office/powerpoint/2010/main" val="6598463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30 </a:t>
            </a:r>
            <a:r>
              <a:rPr lang="en-US" sz="4000" dirty="0"/>
              <a:t>seconds to 2 </a:t>
            </a:r>
            <a:r>
              <a:rPr lang="en-US" sz="4000" dirty="0" smtClean="0"/>
              <a:t>seconds</a:t>
            </a:r>
            <a:br>
              <a:rPr lang="en-US" sz="4000" dirty="0" smtClean="0"/>
            </a:br>
            <a:r>
              <a:rPr lang="en-US" sz="7200" dirty="0" smtClean="0"/>
              <a:t>Demo summary</a:t>
            </a:r>
            <a:endParaRPr lang="en-US" sz="7200" dirty="0"/>
          </a:p>
        </p:txBody>
      </p:sp>
    </p:spTree>
    <p:extLst>
      <p:ext uri="{BB962C8B-B14F-4D97-AF65-F5344CB8AC3E}">
        <p14:creationId xmlns:p14="http://schemas.microsoft.com/office/powerpoint/2010/main" val="12460799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biLevel thresh="25000"/>
            <a:extLst>
              <a:ext uri="{28A0092B-C50C-407E-A947-70E740481C1C}">
                <a14:useLocalDpi xmlns:a14="http://schemas.microsoft.com/office/drawing/2010/main" val="0"/>
              </a:ext>
            </a:extLst>
          </a:blip>
          <a:srcRect t="18785"/>
          <a:stretch/>
        </p:blipFill>
        <p:spPr>
          <a:xfrm>
            <a:off x="274639" y="1849526"/>
            <a:ext cx="10058398" cy="4584038"/>
          </a:xfrm>
          <a:prstGeom prst="rect">
            <a:avLst/>
          </a:prstGeom>
        </p:spPr>
      </p:pic>
      <p:sp>
        <p:nvSpPr>
          <p:cNvPr id="3" name="Title 2"/>
          <p:cNvSpPr>
            <a:spLocks noGrp="1"/>
          </p:cNvSpPr>
          <p:nvPr>
            <p:ph type="title"/>
          </p:nvPr>
        </p:nvSpPr>
        <p:spPr/>
        <p:txBody>
          <a:bodyPr/>
          <a:lstStyle/>
          <a:p>
            <a:r>
              <a:rPr lang="en-US" dirty="0"/>
              <a:t>30 seconds to 2 seconds</a:t>
            </a:r>
          </a:p>
        </p:txBody>
      </p:sp>
      <p:sp>
        <p:nvSpPr>
          <p:cNvPr id="4" name="Oval 3"/>
          <p:cNvSpPr/>
          <p:nvPr/>
        </p:nvSpPr>
        <p:spPr bwMode="auto">
          <a:xfrm>
            <a:off x="4850085" y="3929310"/>
            <a:ext cx="304800" cy="3048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extBox 4"/>
          <p:cNvSpPr txBox="1"/>
          <p:nvPr/>
        </p:nvSpPr>
        <p:spPr>
          <a:xfrm>
            <a:off x="6949749" y="6491965"/>
            <a:ext cx="5328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rgbClr val="505050"/>
                    </a:gs>
                    <a:gs pos="30000">
                      <a:srgbClr val="505050"/>
                    </a:gs>
                  </a:gsLst>
                  <a:lin ang="5400000" scaled="0"/>
                </a:gradFill>
              </a:rPr>
              <a:t>https://snaray.sharepoint.com/sites/contoso</a:t>
            </a:r>
          </a:p>
        </p:txBody>
      </p:sp>
      <p:sp>
        <p:nvSpPr>
          <p:cNvPr id="7" name="Oval 6"/>
          <p:cNvSpPr/>
          <p:nvPr/>
        </p:nvSpPr>
        <p:spPr bwMode="auto">
          <a:xfrm>
            <a:off x="8594501" y="5677491"/>
            <a:ext cx="304800" cy="304800"/>
          </a:xfrm>
          <a:prstGeom prst="ellipse">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Arc 5"/>
          <p:cNvSpPr/>
          <p:nvPr/>
        </p:nvSpPr>
        <p:spPr>
          <a:xfrm rot="20393788">
            <a:off x="5515201" y="2939872"/>
            <a:ext cx="4205426" cy="10956638"/>
          </a:xfrm>
          <a:prstGeom prst="arc">
            <a:avLst>
              <a:gd name="adj1" fmla="val 15559316"/>
              <a:gd name="adj2" fmla="val 18741469"/>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05050"/>
              </a:solidFill>
            </a:endParaRPr>
          </a:p>
        </p:txBody>
      </p:sp>
    </p:spTree>
    <p:extLst>
      <p:ext uri="{BB962C8B-B14F-4D97-AF65-F5344CB8AC3E}">
        <p14:creationId xmlns:p14="http://schemas.microsoft.com/office/powerpoint/2010/main" val="2425449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SharePoint Online Performance </a:t>
            </a:r>
            <a:r>
              <a:rPr lang="en-US" sz="3200" dirty="0" smtClean="0"/>
              <a:t>Designing </a:t>
            </a:r>
            <a:r>
              <a:rPr lang="en-US" sz="3200" dirty="0"/>
              <a:t>your pages to be fast</a:t>
            </a:r>
          </a:p>
        </p:txBody>
      </p:sp>
      <p:sp>
        <p:nvSpPr>
          <p:cNvPr id="3" name="Text Placeholder 2"/>
          <p:cNvSpPr>
            <a:spLocks noGrp="1"/>
          </p:cNvSpPr>
          <p:nvPr>
            <p:ph type="body" sz="quarter" idx="14"/>
          </p:nvPr>
        </p:nvSpPr>
        <p:spPr>
          <a:xfrm>
            <a:off x="261043" y="4649390"/>
            <a:ext cx="6019799" cy="1554478"/>
          </a:xfrm>
        </p:spPr>
        <p:txBody>
          <a:bodyPr/>
          <a:lstStyle/>
          <a:p>
            <a:r>
              <a:rPr lang="en-US" dirty="0" err="1" smtClean="0"/>
              <a:t>Shyam</a:t>
            </a:r>
            <a:r>
              <a:rPr lang="en-US" dirty="0" smtClean="0"/>
              <a:t> Narayan</a:t>
            </a:r>
          </a:p>
          <a:p>
            <a:r>
              <a:rPr lang="en-US" smtClean="0"/>
              <a:t>Microsoft</a:t>
            </a:r>
            <a:endParaRPr lang="en-US" dirty="0" smtClean="0"/>
          </a:p>
        </p:txBody>
      </p:sp>
      <p:sp>
        <p:nvSpPr>
          <p:cNvPr id="4" name="Text Placeholder 2"/>
          <p:cNvSpPr txBox="1">
            <a:spLocks/>
          </p:cNvSpPr>
          <p:nvPr/>
        </p:nvSpPr>
        <p:spPr bwMode="ltGray">
          <a:xfrm>
            <a:off x="274638" y="3713286"/>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OFC-B343</a:t>
            </a:r>
          </a:p>
        </p:txBody>
      </p:sp>
    </p:spTree>
    <p:extLst>
      <p:ext uri="{BB962C8B-B14F-4D97-AF65-F5344CB8AC3E}">
        <p14:creationId xmlns:p14="http://schemas.microsoft.com/office/powerpoint/2010/main" val="28363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195254" y="3116262"/>
            <a:ext cx="4489583" cy="609600"/>
          </a:xfrm>
          <a:prstGeom prst="rect">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15" name="Rectangle 14"/>
          <p:cNvSpPr/>
          <p:nvPr/>
        </p:nvSpPr>
        <p:spPr bwMode="auto">
          <a:xfrm>
            <a:off x="1212858" y="4455570"/>
            <a:ext cx="1347779" cy="609600"/>
          </a:xfrm>
          <a:prstGeom prst="rect">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16" name="Rectangle 15"/>
          <p:cNvSpPr/>
          <p:nvPr/>
        </p:nvSpPr>
        <p:spPr bwMode="auto">
          <a:xfrm>
            <a:off x="1212858" y="5801770"/>
            <a:ext cx="991760" cy="609600"/>
          </a:xfrm>
          <a:prstGeom prst="rect">
            <a:avLst/>
          </a:prstGeom>
          <a:solidFill>
            <a:srgbClr val="0074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9" name="Rectangle 8"/>
          <p:cNvSpPr/>
          <p:nvPr/>
        </p:nvSpPr>
        <p:spPr>
          <a:xfrm>
            <a:off x="1171963" y="3014662"/>
            <a:ext cx="1032655" cy="769441"/>
          </a:xfrm>
          <a:prstGeom prst="rect">
            <a:avLst/>
          </a:prstGeom>
        </p:spPr>
        <p:txBody>
          <a:bodyPr wrap="none">
            <a:spAutoFit/>
          </a:bodyPr>
          <a:lstStyle/>
          <a:p>
            <a:pPr algn="ctr"/>
            <a:r>
              <a:rPr lang="en-US" sz="4400" dirty="0" smtClean="0">
                <a:solidFill>
                  <a:srgbClr val="FFFFFF"/>
                </a:solidFill>
              </a:rPr>
              <a:t>20s</a:t>
            </a:r>
            <a:endParaRPr lang="en-US" sz="4400" dirty="0">
              <a:solidFill>
                <a:srgbClr val="FFFFFF"/>
              </a:solidFill>
            </a:endParaRPr>
          </a:p>
        </p:txBody>
      </p:sp>
      <p:sp>
        <p:nvSpPr>
          <p:cNvPr id="10" name="Rectangle 9"/>
          <p:cNvSpPr/>
          <p:nvPr/>
        </p:nvSpPr>
        <p:spPr>
          <a:xfrm>
            <a:off x="1189037" y="4360862"/>
            <a:ext cx="728084" cy="769441"/>
          </a:xfrm>
          <a:prstGeom prst="rect">
            <a:avLst/>
          </a:prstGeom>
        </p:spPr>
        <p:txBody>
          <a:bodyPr wrap="none">
            <a:spAutoFit/>
          </a:bodyPr>
          <a:lstStyle/>
          <a:p>
            <a:pPr algn="ctr"/>
            <a:r>
              <a:rPr lang="en-US" sz="4400" dirty="0">
                <a:solidFill>
                  <a:srgbClr val="FFFFFF"/>
                </a:solidFill>
              </a:rPr>
              <a:t>5</a:t>
            </a:r>
            <a:r>
              <a:rPr lang="en-US" sz="4400" dirty="0" smtClean="0">
                <a:solidFill>
                  <a:srgbClr val="FFFFFF"/>
                </a:solidFill>
              </a:rPr>
              <a:t>s</a:t>
            </a:r>
            <a:endParaRPr lang="en-US" sz="4400" dirty="0">
              <a:solidFill>
                <a:srgbClr val="FFFFFF"/>
              </a:solidFill>
            </a:endParaRPr>
          </a:p>
        </p:txBody>
      </p:sp>
      <p:sp>
        <p:nvSpPr>
          <p:cNvPr id="12" name="Rectangle 11"/>
          <p:cNvSpPr/>
          <p:nvPr/>
        </p:nvSpPr>
        <p:spPr>
          <a:xfrm>
            <a:off x="1189037" y="5707062"/>
            <a:ext cx="728084" cy="769441"/>
          </a:xfrm>
          <a:prstGeom prst="rect">
            <a:avLst/>
          </a:prstGeom>
        </p:spPr>
        <p:txBody>
          <a:bodyPr wrap="none">
            <a:spAutoFit/>
          </a:bodyPr>
          <a:lstStyle/>
          <a:p>
            <a:pPr algn="ctr"/>
            <a:r>
              <a:rPr lang="en-US" sz="4400" dirty="0" smtClean="0">
                <a:solidFill>
                  <a:srgbClr val="FFFFFF"/>
                </a:solidFill>
              </a:rPr>
              <a:t>2s</a:t>
            </a:r>
            <a:endParaRPr lang="en-US" sz="4400" dirty="0">
              <a:solidFill>
                <a:srgbClr val="FFFFFF"/>
              </a:solidFill>
            </a:endParaRPr>
          </a:p>
        </p:txBody>
      </p:sp>
      <p:sp>
        <p:nvSpPr>
          <p:cNvPr id="13" name="Rectangle 12"/>
          <p:cNvSpPr/>
          <p:nvPr/>
        </p:nvSpPr>
        <p:spPr bwMode="auto">
          <a:xfrm>
            <a:off x="1195254" y="1759849"/>
            <a:ext cx="6084094" cy="60960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3" name="Title 2"/>
          <p:cNvSpPr>
            <a:spLocks noGrp="1"/>
          </p:cNvSpPr>
          <p:nvPr>
            <p:ph type="title"/>
          </p:nvPr>
        </p:nvSpPr>
        <p:spPr/>
        <p:txBody>
          <a:bodyPr/>
          <a:lstStyle/>
          <a:p>
            <a:r>
              <a:rPr lang="en-US" dirty="0">
                <a:solidFill>
                  <a:schemeClr val="tx1"/>
                </a:solidFill>
              </a:rPr>
              <a:t>30 seconds to 2 seconds</a:t>
            </a:r>
          </a:p>
        </p:txBody>
      </p:sp>
      <p:sp>
        <p:nvSpPr>
          <p:cNvPr id="8" name="Rectangle 7"/>
          <p:cNvSpPr/>
          <p:nvPr/>
        </p:nvSpPr>
        <p:spPr>
          <a:xfrm>
            <a:off x="1171963" y="1668462"/>
            <a:ext cx="1032655" cy="769441"/>
          </a:xfrm>
          <a:prstGeom prst="rect">
            <a:avLst/>
          </a:prstGeom>
        </p:spPr>
        <p:txBody>
          <a:bodyPr wrap="none">
            <a:spAutoFit/>
          </a:bodyPr>
          <a:lstStyle/>
          <a:p>
            <a:pPr algn="ctr"/>
            <a:r>
              <a:rPr lang="en-US" sz="4400" dirty="0" smtClean="0">
                <a:solidFill>
                  <a:srgbClr val="FFFFFF"/>
                </a:solidFill>
              </a:rPr>
              <a:t>30s</a:t>
            </a:r>
            <a:endParaRPr lang="en-US" sz="4400" dirty="0">
              <a:solidFill>
                <a:srgbClr val="FFFFFF"/>
              </a:solidFill>
            </a:endParaRPr>
          </a:p>
        </p:txBody>
      </p:sp>
      <p:sp>
        <p:nvSpPr>
          <p:cNvPr id="17" name="Down Arrow 16"/>
          <p:cNvSpPr/>
          <p:nvPr/>
        </p:nvSpPr>
        <p:spPr bwMode="auto">
          <a:xfrm>
            <a:off x="7742237" y="1759849"/>
            <a:ext cx="609600" cy="4716654"/>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18" name="TextBox 17"/>
          <p:cNvSpPr txBox="1"/>
          <p:nvPr/>
        </p:nvSpPr>
        <p:spPr>
          <a:xfrm>
            <a:off x="8385753" y="1957771"/>
            <a:ext cx="3684947"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FF"/>
                </a:solidFill>
              </a:rPr>
              <a:t>Structural to search or  managed navigation </a:t>
            </a:r>
          </a:p>
        </p:txBody>
      </p:sp>
      <p:sp>
        <p:nvSpPr>
          <p:cNvPr id="20" name="TextBox 19"/>
          <p:cNvSpPr txBox="1"/>
          <p:nvPr/>
        </p:nvSpPr>
        <p:spPr>
          <a:xfrm>
            <a:off x="8448785" y="3188514"/>
            <a:ext cx="3684947"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FF"/>
                </a:solidFill>
              </a:rPr>
              <a:t>Content by query to content by search</a:t>
            </a:r>
          </a:p>
        </p:txBody>
      </p:sp>
      <p:sp>
        <p:nvSpPr>
          <p:cNvPr id="21" name="TextBox 20"/>
          <p:cNvSpPr txBox="1"/>
          <p:nvPr/>
        </p:nvSpPr>
        <p:spPr>
          <a:xfrm>
            <a:off x="8448785" y="4530075"/>
            <a:ext cx="3684947"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FFFFFF"/>
                </a:solidFill>
              </a:rPr>
              <a:t>Image optimization and delay loading</a:t>
            </a:r>
          </a:p>
        </p:txBody>
      </p:sp>
      <p:sp>
        <p:nvSpPr>
          <p:cNvPr id="19" name="TextBox 18"/>
          <p:cNvSpPr txBox="1"/>
          <p:nvPr/>
        </p:nvSpPr>
        <p:spPr>
          <a:xfrm>
            <a:off x="8556171" y="5533303"/>
            <a:ext cx="3684947" cy="1292662"/>
          </a:xfrm>
          <a:prstGeom prst="rect">
            <a:avLst/>
          </a:prstGeom>
          <a:noFill/>
        </p:spPr>
        <p:txBody>
          <a:bodyPr wrap="square" lIns="182880" tIns="146304" rIns="182880" bIns="146304" rtlCol="0">
            <a:spAutoFit/>
          </a:bodyPr>
          <a:lstStyle/>
          <a:p>
            <a:pPr algn="ctr">
              <a:lnSpc>
                <a:spcPct val="90000"/>
              </a:lnSpc>
              <a:spcAft>
                <a:spcPts val="600"/>
              </a:spcAft>
            </a:pPr>
            <a:r>
              <a:rPr lang="en-AU" sz="2400" dirty="0" smtClean="0">
                <a:solidFill>
                  <a:srgbClr val="FFFFFF"/>
                </a:solidFill>
              </a:rPr>
              <a:t>Optimizing HTTP traffic via CDN’s, bundling and minification</a:t>
            </a:r>
            <a:endParaRPr lang="en-US" sz="2400" dirty="0" smtClean="0">
              <a:solidFill>
                <a:srgbClr val="FFFFFF"/>
              </a:solidFill>
            </a:endParaRPr>
          </a:p>
        </p:txBody>
      </p:sp>
    </p:spTree>
    <p:extLst>
      <p:ext uri="{BB962C8B-B14F-4D97-AF65-F5344CB8AC3E}">
        <p14:creationId xmlns:p14="http://schemas.microsoft.com/office/powerpoint/2010/main" val="2439508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Launch day</a:t>
            </a:r>
            <a:r>
              <a:rPr lang="en-US" sz="7200" dirty="0"/>
              <a:t/>
            </a:r>
            <a:br>
              <a:rPr lang="en-US" sz="7200" dirty="0"/>
            </a:br>
            <a:r>
              <a:rPr lang="en-US" sz="4000" dirty="0" smtClean="0"/>
              <a:t>How SPO manages </a:t>
            </a:r>
            <a:r>
              <a:rPr lang="en-US" sz="4000" dirty="0"/>
              <a:t>capacity</a:t>
            </a:r>
            <a:br>
              <a:rPr lang="en-US" sz="4000" dirty="0"/>
            </a:br>
            <a:r>
              <a:rPr lang="en-US" sz="4000" dirty="0"/>
              <a:t>Rolling out a new portal</a:t>
            </a:r>
          </a:p>
        </p:txBody>
      </p:sp>
    </p:spTree>
    <p:extLst>
      <p:ext uri="{BB962C8B-B14F-4D97-AF65-F5344CB8AC3E}">
        <p14:creationId xmlns:p14="http://schemas.microsoft.com/office/powerpoint/2010/main" val="24523413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Predictive capacity: forecasting</a:t>
            </a:r>
            <a:endParaRPr lang="en-US" dirty="0">
              <a:solidFill>
                <a:schemeClr val="tx1"/>
              </a:solidFill>
            </a:endParaRPr>
          </a:p>
        </p:txBody>
      </p:sp>
      <p:sp>
        <p:nvSpPr>
          <p:cNvPr id="4" name="Rectangle 3"/>
          <p:cNvSpPr/>
          <p:nvPr/>
        </p:nvSpPr>
        <p:spPr>
          <a:xfrm>
            <a:off x="8540750" y="3033365"/>
            <a:ext cx="3807619" cy="1384995"/>
          </a:xfrm>
          <a:prstGeom prst="rect">
            <a:avLst/>
          </a:prstGeom>
        </p:spPr>
        <p:txBody>
          <a:bodyPr wrap="square">
            <a:spAutoFit/>
          </a:bodyPr>
          <a:lstStyle/>
          <a:p>
            <a:pPr algn="ctr"/>
            <a:r>
              <a:rPr lang="en-US" sz="2800" dirty="0" smtClean="0">
                <a:solidFill>
                  <a:srgbClr val="FFFFFF"/>
                </a:solidFill>
              </a:rPr>
              <a:t>SPO forecasts future growth by trending historical load</a:t>
            </a:r>
          </a:p>
        </p:txBody>
      </p:sp>
      <p:graphicFrame>
        <p:nvGraphicFramePr>
          <p:cNvPr id="7" name="Chart 6"/>
          <p:cNvGraphicFramePr>
            <a:graphicFrameLocks/>
          </p:cNvGraphicFramePr>
          <p:nvPr>
            <p:extLst/>
          </p:nvPr>
        </p:nvGraphicFramePr>
        <p:xfrm>
          <a:off x="122237" y="1365884"/>
          <a:ext cx="8382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20823885">
            <a:off x="977910" y="3106273"/>
            <a:ext cx="26610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Requests in zone</a:t>
            </a:r>
          </a:p>
        </p:txBody>
      </p:sp>
    </p:spTree>
    <p:extLst>
      <p:ext uri="{BB962C8B-B14F-4D97-AF65-F5344CB8AC3E}">
        <p14:creationId xmlns:p14="http://schemas.microsoft.com/office/powerpoint/2010/main" val="35392735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Predictive capacity: forecasting</a:t>
            </a:r>
            <a:endParaRPr lang="en-US" dirty="0">
              <a:solidFill>
                <a:schemeClr val="tx1"/>
              </a:solidFill>
            </a:endParaRPr>
          </a:p>
        </p:txBody>
      </p:sp>
      <p:sp>
        <p:nvSpPr>
          <p:cNvPr id="5" name="Rectangle 4"/>
          <p:cNvSpPr/>
          <p:nvPr/>
        </p:nvSpPr>
        <p:spPr>
          <a:xfrm>
            <a:off x="8504237" y="3065214"/>
            <a:ext cx="3807619" cy="1384995"/>
          </a:xfrm>
          <a:prstGeom prst="rect">
            <a:avLst/>
          </a:prstGeom>
        </p:spPr>
        <p:txBody>
          <a:bodyPr wrap="square">
            <a:spAutoFit/>
          </a:bodyPr>
          <a:lstStyle/>
          <a:p>
            <a:pPr algn="ctr"/>
            <a:r>
              <a:rPr lang="en-US" sz="2800" dirty="0" smtClean="0">
                <a:solidFill>
                  <a:srgbClr val="FFFFFF"/>
                </a:solidFill>
              </a:rPr>
              <a:t>Forecasts are for groups of farms in a zone</a:t>
            </a:r>
          </a:p>
        </p:txBody>
      </p:sp>
      <p:graphicFrame>
        <p:nvGraphicFramePr>
          <p:cNvPr id="7" name="Chart 6"/>
          <p:cNvGraphicFramePr>
            <a:graphicFrameLocks/>
          </p:cNvGraphicFramePr>
          <p:nvPr>
            <p:extLst/>
          </p:nvPr>
        </p:nvGraphicFramePr>
        <p:xfrm>
          <a:off x="122237" y="1365884"/>
          <a:ext cx="8382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20823885">
            <a:off x="977910" y="3106273"/>
            <a:ext cx="26610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Requests in zone</a:t>
            </a:r>
          </a:p>
        </p:txBody>
      </p:sp>
      <p:sp>
        <p:nvSpPr>
          <p:cNvPr id="13" name="TextBox 12"/>
          <p:cNvSpPr txBox="1"/>
          <p:nvPr/>
        </p:nvSpPr>
        <p:spPr>
          <a:xfrm rot="21421559">
            <a:off x="938489" y="4722351"/>
            <a:ext cx="28287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Requests per farm</a:t>
            </a:r>
          </a:p>
        </p:txBody>
      </p:sp>
    </p:spTree>
    <p:extLst>
      <p:ext uri="{BB962C8B-B14F-4D97-AF65-F5344CB8AC3E}">
        <p14:creationId xmlns:p14="http://schemas.microsoft.com/office/powerpoint/2010/main" val="425701872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31837" y="4640262"/>
            <a:ext cx="5606662" cy="1842700"/>
          </a:xfrm>
          <a:prstGeom prst="rect">
            <a:avLst/>
          </a:prstGeom>
          <a:solidFill>
            <a:srgbClr val="007233">
              <a:alpha val="3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12" name="Rectangle 11"/>
          <p:cNvSpPr/>
          <p:nvPr/>
        </p:nvSpPr>
        <p:spPr bwMode="auto">
          <a:xfrm>
            <a:off x="731837" y="2570034"/>
            <a:ext cx="5606662" cy="2070227"/>
          </a:xfrm>
          <a:prstGeom prst="rect">
            <a:avLst/>
          </a:prstGeom>
          <a:solidFill>
            <a:srgbClr val="FFF100">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3" name="Title 2"/>
          <p:cNvSpPr>
            <a:spLocks noGrp="1"/>
          </p:cNvSpPr>
          <p:nvPr>
            <p:ph type="title"/>
          </p:nvPr>
        </p:nvSpPr>
        <p:spPr/>
        <p:txBody>
          <a:bodyPr/>
          <a:lstStyle/>
          <a:p>
            <a:r>
              <a:rPr lang="en-US" dirty="0">
                <a:solidFill>
                  <a:schemeClr val="tx1"/>
                </a:solidFill>
              </a:rPr>
              <a:t>Predictive </a:t>
            </a:r>
            <a:r>
              <a:rPr lang="en-US" dirty="0" smtClean="0">
                <a:solidFill>
                  <a:schemeClr val="tx1"/>
                </a:solidFill>
              </a:rPr>
              <a:t>capacity: managing farms</a:t>
            </a:r>
            <a:endParaRPr lang="en-US" dirty="0">
              <a:solidFill>
                <a:schemeClr val="tx1"/>
              </a:solidFill>
            </a:endParaRPr>
          </a:p>
        </p:txBody>
      </p:sp>
      <p:graphicFrame>
        <p:nvGraphicFramePr>
          <p:cNvPr id="7" name="Chart 6"/>
          <p:cNvGraphicFramePr>
            <a:graphicFrameLocks/>
          </p:cNvGraphicFramePr>
          <p:nvPr>
            <p:extLst/>
          </p:nvPr>
        </p:nvGraphicFramePr>
        <p:xfrm>
          <a:off x="350837" y="1748013"/>
          <a:ext cx="6065837"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085507" y="1470837"/>
            <a:ext cx="2899320" cy="369332"/>
          </a:xfrm>
          <a:prstGeom prst="rect">
            <a:avLst/>
          </a:prstGeom>
        </p:spPr>
        <p:txBody>
          <a:bodyPr wrap="none">
            <a:spAutoFit/>
          </a:bodyPr>
          <a:lstStyle/>
          <a:p>
            <a:r>
              <a:rPr lang="en-US" dirty="0" smtClean="0">
                <a:solidFill>
                  <a:srgbClr val="FFFFFF"/>
                </a:solidFill>
                <a:latin typeface="Segoe UI Light"/>
              </a:rPr>
              <a:t>Average front end CPU load</a:t>
            </a:r>
            <a:endParaRPr lang="en-US" dirty="0">
              <a:solidFill>
                <a:srgbClr val="FFFFFF"/>
              </a:solidFill>
              <a:latin typeface="Segoe UI Light"/>
            </a:endParaRPr>
          </a:p>
        </p:txBody>
      </p:sp>
      <p:sp>
        <p:nvSpPr>
          <p:cNvPr id="4" name="Rectangle 3"/>
          <p:cNvSpPr/>
          <p:nvPr/>
        </p:nvSpPr>
        <p:spPr>
          <a:xfrm rot="16200000">
            <a:off x="-38108" y="4085064"/>
            <a:ext cx="625492" cy="276999"/>
          </a:xfrm>
          <a:prstGeom prst="rect">
            <a:avLst/>
          </a:prstGeom>
        </p:spPr>
        <p:txBody>
          <a:bodyPr wrap="none">
            <a:spAutoFit/>
          </a:bodyPr>
          <a:lstStyle/>
          <a:p>
            <a:r>
              <a:rPr lang="en-US" sz="1200" dirty="0" smtClean="0">
                <a:solidFill>
                  <a:srgbClr val="FFFFFF"/>
                </a:solidFill>
                <a:latin typeface="Segoe UI Light"/>
              </a:rPr>
              <a:t>% CPU</a:t>
            </a:r>
            <a:endParaRPr lang="en-US" sz="1200" dirty="0">
              <a:solidFill>
                <a:srgbClr val="FFFFFF"/>
              </a:solidFill>
              <a:latin typeface="Segoe UI Light"/>
            </a:endParaRPr>
          </a:p>
        </p:txBody>
      </p:sp>
      <p:sp>
        <p:nvSpPr>
          <p:cNvPr id="10" name="Rectangle 9"/>
          <p:cNvSpPr/>
          <p:nvPr/>
        </p:nvSpPr>
        <p:spPr>
          <a:xfrm>
            <a:off x="763975" y="6482962"/>
            <a:ext cx="5715000" cy="276999"/>
          </a:xfrm>
          <a:prstGeom prst="rect">
            <a:avLst/>
          </a:prstGeom>
        </p:spPr>
        <p:txBody>
          <a:bodyPr wrap="square">
            <a:spAutoFit/>
          </a:bodyPr>
          <a:lstStyle/>
          <a:p>
            <a:r>
              <a:rPr lang="en-US" sz="1200" dirty="0" smtClean="0">
                <a:solidFill>
                  <a:srgbClr val="FFFFFF"/>
                </a:solidFill>
                <a:latin typeface="Segoe UI Light"/>
              </a:rPr>
              <a:t>Monday	     Tuesday	            Wednesday            Thursday	Friday</a:t>
            </a:r>
            <a:endParaRPr lang="en-US" sz="1200" dirty="0">
              <a:solidFill>
                <a:srgbClr val="FFFFFF"/>
              </a:solidFill>
              <a:latin typeface="Segoe UI Light"/>
            </a:endParaRPr>
          </a:p>
        </p:txBody>
      </p:sp>
      <p:sp>
        <p:nvSpPr>
          <p:cNvPr id="14" name="Rectangle 13"/>
          <p:cNvSpPr/>
          <p:nvPr/>
        </p:nvSpPr>
        <p:spPr bwMode="auto">
          <a:xfrm>
            <a:off x="731837" y="1897062"/>
            <a:ext cx="5606662" cy="672971"/>
          </a:xfrm>
          <a:prstGeom prst="rect">
            <a:avLst/>
          </a:prstGeom>
          <a:solidFill>
            <a:srgbClr val="FF0000">
              <a:alpha val="36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sp>
        <p:nvSpPr>
          <p:cNvPr id="16" name="Rectangle 15"/>
          <p:cNvSpPr/>
          <p:nvPr/>
        </p:nvSpPr>
        <p:spPr>
          <a:xfrm>
            <a:off x="2018566" y="6048492"/>
            <a:ext cx="3033203" cy="369332"/>
          </a:xfrm>
          <a:prstGeom prst="rect">
            <a:avLst/>
          </a:prstGeom>
        </p:spPr>
        <p:txBody>
          <a:bodyPr wrap="none">
            <a:spAutoFit/>
          </a:bodyPr>
          <a:lstStyle/>
          <a:p>
            <a:pPr algn="ctr"/>
            <a:r>
              <a:rPr lang="en-US" dirty="0" smtClean="0">
                <a:solidFill>
                  <a:srgbClr val="FFFFFF"/>
                </a:solidFill>
                <a:latin typeface="Segoe UI Light"/>
              </a:rPr>
              <a:t>0% to 40 % - Operating zone</a:t>
            </a:r>
            <a:endParaRPr lang="en-US" dirty="0">
              <a:solidFill>
                <a:srgbClr val="FFFFFF"/>
              </a:solidFill>
              <a:latin typeface="Segoe UI Light"/>
            </a:endParaRPr>
          </a:p>
        </p:txBody>
      </p:sp>
      <p:sp>
        <p:nvSpPr>
          <p:cNvPr id="17" name="Rectangle 16"/>
          <p:cNvSpPr/>
          <p:nvPr/>
        </p:nvSpPr>
        <p:spPr>
          <a:xfrm>
            <a:off x="2436149" y="2670730"/>
            <a:ext cx="2198038" cy="369332"/>
          </a:xfrm>
          <a:prstGeom prst="rect">
            <a:avLst/>
          </a:prstGeom>
        </p:spPr>
        <p:txBody>
          <a:bodyPr wrap="none">
            <a:spAutoFit/>
          </a:bodyPr>
          <a:lstStyle/>
          <a:p>
            <a:pPr algn="ctr"/>
            <a:r>
              <a:rPr lang="en-US" dirty="0" smtClean="0">
                <a:solidFill>
                  <a:srgbClr val="FFFFFF"/>
                </a:solidFill>
                <a:latin typeface="Segoe UI Light"/>
              </a:rPr>
              <a:t>40% to 85 % - Buffer</a:t>
            </a:r>
            <a:endParaRPr lang="en-US" dirty="0">
              <a:solidFill>
                <a:srgbClr val="FFFFFF"/>
              </a:solidFill>
              <a:latin typeface="Segoe UI Light"/>
            </a:endParaRPr>
          </a:p>
        </p:txBody>
      </p:sp>
      <p:sp>
        <p:nvSpPr>
          <p:cNvPr id="18" name="Rectangle 17"/>
          <p:cNvSpPr/>
          <p:nvPr/>
        </p:nvSpPr>
        <p:spPr>
          <a:xfrm>
            <a:off x="2132384" y="1982102"/>
            <a:ext cx="2805576" cy="369332"/>
          </a:xfrm>
          <a:prstGeom prst="rect">
            <a:avLst/>
          </a:prstGeom>
        </p:spPr>
        <p:txBody>
          <a:bodyPr wrap="none">
            <a:spAutoFit/>
          </a:bodyPr>
          <a:lstStyle/>
          <a:p>
            <a:pPr algn="ctr"/>
            <a:r>
              <a:rPr lang="en-US" dirty="0" smtClean="0">
                <a:solidFill>
                  <a:srgbClr val="FFFFFF"/>
                </a:solidFill>
                <a:latin typeface="Segoe UI Light"/>
              </a:rPr>
              <a:t>85 to 100 % - Danger Zone</a:t>
            </a:r>
            <a:endParaRPr lang="en-US" dirty="0">
              <a:solidFill>
                <a:srgbClr val="FFFFFF"/>
              </a:solidFill>
              <a:latin typeface="Segoe UI Light"/>
            </a:endParaRPr>
          </a:p>
        </p:txBody>
      </p:sp>
      <p:pic>
        <p:nvPicPr>
          <p:cNvPr id="19" name="Picture 18"/>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8346418" y="4306065"/>
            <a:ext cx="381000" cy="381000"/>
          </a:xfrm>
          <a:prstGeom prst="rect">
            <a:avLst/>
          </a:prstGeom>
        </p:spPr>
      </p:pic>
      <p:pic>
        <p:nvPicPr>
          <p:cNvPr id="20" name="Picture 19"/>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8346418" y="4905767"/>
            <a:ext cx="381000" cy="381000"/>
          </a:xfrm>
          <a:prstGeom prst="rect">
            <a:avLst/>
          </a:prstGeom>
        </p:spPr>
      </p:pic>
      <p:pic>
        <p:nvPicPr>
          <p:cNvPr id="21" name="Picture 20"/>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8346418" y="5548519"/>
            <a:ext cx="381000" cy="381000"/>
          </a:xfrm>
          <a:prstGeom prst="rect">
            <a:avLst/>
          </a:prstGeom>
        </p:spPr>
      </p:pic>
      <p:pic>
        <p:nvPicPr>
          <p:cNvPr id="22" name="Picture 21"/>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8843633" y="4312207"/>
            <a:ext cx="381000" cy="381000"/>
          </a:xfrm>
          <a:prstGeom prst="rect">
            <a:avLst/>
          </a:prstGeom>
        </p:spPr>
      </p:pic>
      <p:pic>
        <p:nvPicPr>
          <p:cNvPr id="23" name="Picture 22"/>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9340848" y="4306065"/>
            <a:ext cx="381000" cy="381000"/>
          </a:xfrm>
          <a:prstGeom prst="rect">
            <a:avLst/>
          </a:prstGeom>
        </p:spPr>
      </p:pic>
      <p:pic>
        <p:nvPicPr>
          <p:cNvPr id="24" name="Picture 23"/>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9838063" y="4306065"/>
            <a:ext cx="381000" cy="381000"/>
          </a:xfrm>
          <a:prstGeom prst="rect">
            <a:avLst/>
          </a:prstGeom>
        </p:spPr>
      </p:pic>
      <p:pic>
        <p:nvPicPr>
          <p:cNvPr id="25" name="Picture 2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8843633" y="4911909"/>
            <a:ext cx="381000" cy="381000"/>
          </a:xfrm>
          <a:prstGeom prst="rect">
            <a:avLst/>
          </a:prstGeom>
        </p:spPr>
      </p:pic>
      <p:pic>
        <p:nvPicPr>
          <p:cNvPr id="26" name="Picture 25"/>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9340848" y="4905767"/>
            <a:ext cx="381000" cy="381000"/>
          </a:xfrm>
          <a:prstGeom prst="rect">
            <a:avLst/>
          </a:prstGeom>
        </p:spPr>
      </p:pic>
      <p:pic>
        <p:nvPicPr>
          <p:cNvPr id="27" name="Picture 26"/>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9838063" y="4905767"/>
            <a:ext cx="381000" cy="381000"/>
          </a:xfrm>
          <a:prstGeom prst="rect">
            <a:avLst/>
          </a:prstGeom>
        </p:spPr>
      </p:pic>
      <p:pic>
        <p:nvPicPr>
          <p:cNvPr id="28" name="Picture 2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8826170" y="5554661"/>
            <a:ext cx="381000" cy="381000"/>
          </a:xfrm>
          <a:prstGeom prst="rect">
            <a:avLst/>
          </a:prstGeom>
        </p:spPr>
      </p:pic>
      <p:pic>
        <p:nvPicPr>
          <p:cNvPr id="29" name="Picture 28"/>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9323385" y="5548519"/>
            <a:ext cx="381000" cy="381000"/>
          </a:xfrm>
          <a:prstGeom prst="rect">
            <a:avLst/>
          </a:prstGeom>
        </p:spPr>
      </p:pic>
      <p:pic>
        <p:nvPicPr>
          <p:cNvPr id="30" name="Picture 29"/>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9820600" y="5548519"/>
            <a:ext cx="381000" cy="381000"/>
          </a:xfrm>
          <a:prstGeom prst="rect">
            <a:avLst/>
          </a:prstGeom>
        </p:spPr>
      </p:pic>
      <p:sp>
        <p:nvSpPr>
          <p:cNvPr id="6" name="Rectangle 5"/>
          <p:cNvSpPr/>
          <p:nvPr/>
        </p:nvSpPr>
        <p:spPr>
          <a:xfrm>
            <a:off x="7439818" y="2814754"/>
            <a:ext cx="3807619" cy="954107"/>
          </a:xfrm>
          <a:prstGeom prst="rect">
            <a:avLst/>
          </a:prstGeom>
        </p:spPr>
        <p:txBody>
          <a:bodyPr wrap="square">
            <a:spAutoFit/>
          </a:bodyPr>
          <a:lstStyle/>
          <a:p>
            <a:pPr algn="ctr"/>
            <a:r>
              <a:rPr lang="en-US" sz="2800" dirty="0" smtClean="0">
                <a:solidFill>
                  <a:srgbClr val="FFFFFF"/>
                </a:solidFill>
              </a:rPr>
              <a:t>Front ends in content farms run at </a:t>
            </a:r>
            <a:r>
              <a:rPr lang="en-US" sz="2800" b="1" dirty="0" smtClean="0">
                <a:solidFill>
                  <a:srgbClr val="FFFFFF"/>
                </a:solidFill>
              </a:rPr>
              <a:t>40% CPU</a:t>
            </a:r>
          </a:p>
        </p:txBody>
      </p:sp>
      <p:cxnSp>
        <p:nvCxnSpPr>
          <p:cNvPr id="55" name="Straight Connector 54"/>
          <p:cNvCxnSpPr/>
          <p:nvPr/>
        </p:nvCxnSpPr>
        <p:spPr>
          <a:xfrm>
            <a:off x="8346418" y="6026384"/>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56" name="Straight Connector 55"/>
          <p:cNvCxnSpPr/>
          <p:nvPr/>
        </p:nvCxnSpPr>
        <p:spPr>
          <a:xfrm>
            <a:off x="8346418" y="54022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57" name="Straight Connector 56"/>
          <p:cNvCxnSpPr/>
          <p:nvPr/>
        </p:nvCxnSpPr>
        <p:spPr>
          <a:xfrm>
            <a:off x="8346418" y="47926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59" name="Straight Connector 58"/>
          <p:cNvCxnSpPr/>
          <p:nvPr/>
        </p:nvCxnSpPr>
        <p:spPr>
          <a:xfrm>
            <a:off x="8843633" y="6026384"/>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0" name="Straight Connector 59"/>
          <p:cNvCxnSpPr/>
          <p:nvPr/>
        </p:nvCxnSpPr>
        <p:spPr>
          <a:xfrm>
            <a:off x="8843633" y="54022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1" name="Straight Connector 60"/>
          <p:cNvCxnSpPr/>
          <p:nvPr/>
        </p:nvCxnSpPr>
        <p:spPr>
          <a:xfrm>
            <a:off x="8843633" y="47926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2" name="Straight Connector 61"/>
          <p:cNvCxnSpPr/>
          <p:nvPr/>
        </p:nvCxnSpPr>
        <p:spPr>
          <a:xfrm>
            <a:off x="9340848" y="6026384"/>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3" name="Straight Connector 62"/>
          <p:cNvCxnSpPr/>
          <p:nvPr/>
        </p:nvCxnSpPr>
        <p:spPr>
          <a:xfrm>
            <a:off x="9340848" y="54022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4" name="Straight Connector 63"/>
          <p:cNvCxnSpPr/>
          <p:nvPr/>
        </p:nvCxnSpPr>
        <p:spPr>
          <a:xfrm>
            <a:off x="9340848" y="47926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5" name="Straight Connector 64"/>
          <p:cNvCxnSpPr/>
          <p:nvPr/>
        </p:nvCxnSpPr>
        <p:spPr>
          <a:xfrm>
            <a:off x="9838063" y="6026384"/>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6" name="Straight Connector 65"/>
          <p:cNvCxnSpPr/>
          <p:nvPr/>
        </p:nvCxnSpPr>
        <p:spPr>
          <a:xfrm>
            <a:off x="9838063" y="54022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67" name="Straight Connector 66"/>
          <p:cNvCxnSpPr/>
          <p:nvPr/>
        </p:nvCxnSpPr>
        <p:spPr>
          <a:xfrm>
            <a:off x="9838063" y="47926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sp>
        <p:nvSpPr>
          <p:cNvPr id="68" name="Rectangle 67"/>
          <p:cNvSpPr/>
          <p:nvPr/>
        </p:nvSpPr>
        <p:spPr>
          <a:xfrm>
            <a:off x="7439818" y="2781312"/>
            <a:ext cx="3807619" cy="954107"/>
          </a:xfrm>
          <a:prstGeom prst="rect">
            <a:avLst/>
          </a:prstGeom>
        </p:spPr>
        <p:txBody>
          <a:bodyPr wrap="square">
            <a:spAutoFit/>
          </a:bodyPr>
          <a:lstStyle/>
          <a:p>
            <a:pPr algn="ctr"/>
            <a:r>
              <a:rPr lang="en-US" sz="2800" dirty="0" smtClean="0">
                <a:solidFill>
                  <a:srgbClr val="FFFFFF"/>
                </a:solidFill>
              </a:rPr>
              <a:t>As load increases, we</a:t>
            </a:r>
          </a:p>
          <a:p>
            <a:pPr algn="ctr"/>
            <a:r>
              <a:rPr lang="en-US" sz="2800" dirty="0" smtClean="0">
                <a:solidFill>
                  <a:srgbClr val="FFFFFF"/>
                </a:solidFill>
              </a:rPr>
              <a:t>add capacity</a:t>
            </a:r>
          </a:p>
        </p:txBody>
      </p:sp>
      <p:pic>
        <p:nvPicPr>
          <p:cNvPr id="69" name="Picture 68"/>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10335278" y="4306065"/>
            <a:ext cx="381000" cy="381000"/>
          </a:xfrm>
          <a:prstGeom prst="rect">
            <a:avLst/>
          </a:prstGeom>
        </p:spPr>
      </p:pic>
      <p:pic>
        <p:nvPicPr>
          <p:cNvPr id="70" name="Picture 69"/>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10335278" y="4905767"/>
            <a:ext cx="381000" cy="381000"/>
          </a:xfrm>
          <a:prstGeom prst="rect">
            <a:avLst/>
          </a:prstGeom>
        </p:spPr>
      </p:pic>
      <p:pic>
        <p:nvPicPr>
          <p:cNvPr id="71" name="Picture 70"/>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V="1">
            <a:off x="10317815" y="5548519"/>
            <a:ext cx="381000" cy="381000"/>
          </a:xfrm>
          <a:prstGeom prst="rect">
            <a:avLst/>
          </a:prstGeom>
        </p:spPr>
      </p:pic>
      <p:cxnSp>
        <p:nvCxnSpPr>
          <p:cNvPr id="72" name="Straight Connector 71"/>
          <p:cNvCxnSpPr/>
          <p:nvPr/>
        </p:nvCxnSpPr>
        <p:spPr>
          <a:xfrm>
            <a:off x="10335278" y="6026384"/>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73" name="Straight Connector 72"/>
          <p:cNvCxnSpPr/>
          <p:nvPr/>
        </p:nvCxnSpPr>
        <p:spPr>
          <a:xfrm>
            <a:off x="10335278" y="54022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cxnSp>
        <p:nvCxnSpPr>
          <p:cNvPr id="74" name="Straight Connector 73"/>
          <p:cNvCxnSpPr/>
          <p:nvPr/>
        </p:nvCxnSpPr>
        <p:spPr>
          <a:xfrm>
            <a:off x="10335278" y="4792662"/>
            <a:ext cx="381000" cy="0"/>
          </a:xfrm>
          <a:prstGeom prst="line">
            <a:avLst/>
          </a:prstGeom>
          <a:ln w="76200">
            <a:headEnd type="none"/>
            <a:tailEnd type="non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6545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7" presetClass="emph" presetSubtype="2" fill="hold" nodeType="withEffect">
                                  <p:stCondLst>
                                    <p:cond delay="0"/>
                                  </p:stCondLst>
                                  <p:childTnLst>
                                    <p:animClr clrSpc="rgb" dir="cw">
                                      <p:cBhvr>
                                        <p:cTn id="69" dur="2000" fill="hold"/>
                                        <p:tgtEl>
                                          <p:spTgt spid="65"/>
                                        </p:tgtEl>
                                        <p:attrNameLst>
                                          <p:attrName>stroke.color</p:attrName>
                                        </p:attrNameLst>
                                      </p:cBhvr>
                                      <p:to>
                                        <a:srgbClr val="FFFF00"/>
                                      </p:to>
                                    </p:animClr>
                                    <p:set>
                                      <p:cBhvr>
                                        <p:cTn id="70" dur="2000" fill="hold"/>
                                        <p:tgtEl>
                                          <p:spTgt spid="65"/>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2000" fill="hold"/>
                                        <p:tgtEl>
                                          <p:spTgt spid="66"/>
                                        </p:tgtEl>
                                        <p:attrNameLst>
                                          <p:attrName>stroke.color</p:attrName>
                                        </p:attrNameLst>
                                      </p:cBhvr>
                                      <p:to>
                                        <a:srgbClr val="FFFF00"/>
                                      </p:to>
                                    </p:animClr>
                                    <p:set>
                                      <p:cBhvr>
                                        <p:cTn id="73" dur="2000" fill="hold"/>
                                        <p:tgtEl>
                                          <p:spTgt spid="66"/>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2000" fill="hold"/>
                                        <p:tgtEl>
                                          <p:spTgt spid="61"/>
                                        </p:tgtEl>
                                        <p:attrNameLst>
                                          <p:attrName>stroke.color</p:attrName>
                                        </p:attrNameLst>
                                      </p:cBhvr>
                                      <p:to>
                                        <a:srgbClr val="FFFF00"/>
                                      </p:to>
                                    </p:animClr>
                                    <p:set>
                                      <p:cBhvr>
                                        <p:cTn id="76" dur="2000" fill="hold"/>
                                        <p:tgtEl>
                                          <p:spTgt spid="61"/>
                                        </p:tgtEl>
                                        <p:attrNameLst>
                                          <p:attrName>stroke.on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anim calcmode="lin" valueType="num">
                                      <p:cBhvr>
                                        <p:cTn id="82" dur="1000" fill="hold"/>
                                        <p:tgtEl>
                                          <p:spTgt spid="72"/>
                                        </p:tgtEl>
                                        <p:attrNameLst>
                                          <p:attrName>ppt_x</p:attrName>
                                        </p:attrNameLst>
                                      </p:cBhvr>
                                      <p:tavLst>
                                        <p:tav tm="0">
                                          <p:val>
                                            <p:strVal val="#ppt_x"/>
                                          </p:val>
                                        </p:tav>
                                        <p:tav tm="100000">
                                          <p:val>
                                            <p:strVal val="#ppt_x"/>
                                          </p:val>
                                        </p:tav>
                                      </p:tavLst>
                                    </p:anim>
                                    <p:anim calcmode="lin" valueType="num">
                                      <p:cBhvr>
                                        <p:cTn id="83" dur="1000" fill="hold"/>
                                        <p:tgtEl>
                                          <p:spTgt spid="72"/>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1000" fill="hold"/>
                                        <p:tgtEl>
                                          <p:spTgt spid="73"/>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1000"/>
                                        <p:tgtEl>
                                          <p:spTgt spid="74"/>
                                        </p:tgtEl>
                                      </p:cBhvr>
                                    </p:animEffect>
                                    <p:anim calcmode="lin" valueType="num">
                                      <p:cBhvr>
                                        <p:cTn id="92" dur="1000" fill="hold"/>
                                        <p:tgtEl>
                                          <p:spTgt spid="74"/>
                                        </p:tgtEl>
                                        <p:attrNameLst>
                                          <p:attrName>ppt_x</p:attrName>
                                        </p:attrNameLst>
                                      </p:cBhvr>
                                      <p:tavLst>
                                        <p:tav tm="0">
                                          <p:val>
                                            <p:strVal val="#ppt_x"/>
                                          </p:val>
                                        </p:tav>
                                        <p:tav tm="100000">
                                          <p:val>
                                            <p:strVal val="#ppt_x"/>
                                          </p:val>
                                        </p:tav>
                                      </p:tavLst>
                                    </p:anim>
                                    <p:anim calcmode="lin" valueType="num">
                                      <p:cBhvr>
                                        <p:cTn id="93" dur="1000" fill="hold"/>
                                        <p:tgtEl>
                                          <p:spTgt spid="74"/>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1000"/>
                                        <p:tgtEl>
                                          <p:spTgt spid="69"/>
                                        </p:tgtEl>
                                      </p:cBhvr>
                                    </p:animEffect>
                                    <p:anim calcmode="lin" valueType="num">
                                      <p:cBhvr>
                                        <p:cTn id="97" dur="1000" fill="hold"/>
                                        <p:tgtEl>
                                          <p:spTgt spid="69"/>
                                        </p:tgtEl>
                                        <p:attrNameLst>
                                          <p:attrName>ppt_x</p:attrName>
                                        </p:attrNameLst>
                                      </p:cBhvr>
                                      <p:tavLst>
                                        <p:tav tm="0">
                                          <p:val>
                                            <p:strVal val="#ppt_x"/>
                                          </p:val>
                                        </p:tav>
                                        <p:tav tm="100000">
                                          <p:val>
                                            <p:strVal val="#ppt_x"/>
                                          </p:val>
                                        </p:tav>
                                      </p:tavLst>
                                    </p:anim>
                                    <p:anim calcmode="lin" valueType="num">
                                      <p:cBhvr>
                                        <p:cTn id="98" dur="1000" fill="hold"/>
                                        <p:tgtEl>
                                          <p:spTgt spid="6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1000"/>
                                        <p:tgtEl>
                                          <p:spTgt spid="70"/>
                                        </p:tgtEl>
                                      </p:cBhvr>
                                    </p:animEffect>
                                    <p:anim calcmode="lin" valueType="num">
                                      <p:cBhvr>
                                        <p:cTn id="102" dur="1000" fill="hold"/>
                                        <p:tgtEl>
                                          <p:spTgt spid="70"/>
                                        </p:tgtEl>
                                        <p:attrNameLst>
                                          <p:attrName>ppt_x</p:attrName>
                                        </p:attrNameLst>
                                      </p:cBhvr>
                                      <p:tavLst>
                                        <p:tav tm="0">
                                          <p:val>
                                            <p:strVal val="#ppt_x"/>
                                          </p:val>
                                        </p:tav>
                                        <p:tav tm="100000">
                                          <p:val>
                                            <p:strVal val="#ppt_x"/>
                                          </p:val>
                                        </p:tav>
                                      </p:tavLst>
                                    </p:anim>
                                    <p:anim calcmode="lin" valueType="num">
                                      <p:cBhvr>
                                        <p:cTn id="103" dur="1000" fill="hold"/>
                                        <p:tgtEl>
                                          <p:spTgt spid="7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par>
                                <p:cTn id="109" presetID="7" presetClass="emph" presetSubtype="2" fill="hold" nodeType="withEffect">
                                  <p:stCondLst>
                                    <p:cond delay="0"/>
                                  </p:stCondLst>
                                  <p:childTnLst>
                                    <p:animClr clrSpc="rgb" dir="cw">
                                      <p:cBhvr>
                                        <p:cTn id="110" dur="2000" fill="hold"/>
                                        <p:tgtEl>
                                          <p:spTgt spid="65"/>
                                        </p:tgtEl>
                                        <p:attrNameLst>
                                          <p:attrName>stroke.color</p:attrName>
                                        </p:attrNameLst>
                                      </p:cBhvr>
                                      <p:to>
                                        <a:srgbClr val="007233"/>
                                      </p:to>
                                    </p:animClr>
                                    <p:set>
                                      <p:cBhvr>
                                        <p:cTn id="111" dur="2000" fill="hold"/>
                                        <p:tgtEl>
                                          <p:spTgt spid="65"/>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2000" fill="hold"/>
                                        <p:tgtEl>
                                          <p:spTgt spid="66"/>
                                        </p:tgtEl>
                                        <p:attrNameLst>
                                          <p:attrName>stroke.color</p:attrName>
                                        </p:attrNameLst>
                                      </p:cBhvr>
                                      <p:to>
                                        <a:srgbClr val="007233"/>
                                      </p:to>
                                    </p:animClr>
                                    <p:set>
                                      <p:cBhvr>
                                        <p:cTn id="114" dur="2000" fill="hold"/>
                                        <p:tgtEl>
                                          <p:spTgt spid="66"/>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2000" fill="hold"/>
                                        <p:tgtEl>
                                          <p:spTgt spid="61"/>
                                        </p:tgtEl>
                                        <p:attrNameLst>
                                          <p:attrName>stroke.color</p:attrName>
                                        </p:attrNameLst>
                                      </p:cBhvr>
                                      <p:to>
                                        <a:srgbClr val="007233"/>
                                      </p:to>
                                    </p:animClr>
                                    <p:set>
                                      <p:cBhvr>
                                        <p:cTn id="117" dur="2000" fill="hold"/>
                                        <p:tgtEl>
                                          <p:spTgt spid="61"/>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6"/>
                                        </p:tgtEl>
                                      </p:cBhvr>
                                    </p:animEffect>
                                    <p:set>
                                      <p:cBhvr>
                                        <p:cTn id="1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p:bldP spid="17" grpId="0"/>
      <p:bldP spid="18" grpId="0"/>
      <p:bldP spid="6" grpId="0"/>
      <p:bldP spid="6" grpId="1"/>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Launching a new site to &gt; 10k users</a:t>
            </a:r>
            <a:endParaRPr lang="en-US" dirty="0">
              <a:solidFill>
                <a:schemeClr val="tx1"/>
              </a:solidFill>
            </a:endParaRPr>
          </a:p>
        </p:txBody>
      </p:sp>
      <p:sp>
        <p:nvSpPr>
          <p:cNvPr id="9" name="Rectangle 8"/>
          <p:cNvSpPr/>
          <p:nvPr/>
        </p:nvSpPr>
        <p:spPr bwMode="auto">
          <a:xfrm>
            <a:off x="2165396" y="1363663"/>
            <a:ext cx="2895600" cy="4953000"/>
          </a:xfrm>
          <a:prstGeom prst="rect">
            <a:avLst/>
          </a:prstGeom>
          <a:solidFill>
            <a:schemeClr val="tx1">
              <a:alpha val="2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Pilot</a:t>
            </a:r>
          </a:p>
        </p:txBody>
      </p:sp>
      <p:sp>
        <p:nvSpPr>
          <p:cNvPr id="11" name="Rectangle 10"/>
          <p:cNvSpPr/>
          <p:nvPr/>
        </p:nvSpPr>
        <p:spPr bwMode="auto">
          <a:xfrm>
            <a:off x="5060996" y="1363663"/>
            <a:ext cx="1004841" cy="4952999"/>
          </a:xfrm>
          <a:prstGeom prst="rect">
            <a:avLst/>
          </a:prstGeom>
          <a:solidFill>
            <a:schemeClr val="accent4">
              <a:alpha val="2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1</a:t>
            </a:r>
            <a:endParaRPr lang="en-US" sz="2000" dirty="0">
              <a:solidFill>
                <a:srgbClr val="FFFFFF"/>
              </a:solidFill>
            </a:endParaRPr>
          </a:p>
        </p:txBody>
      </p:sp>
      <p:sp>
        <p:nvSpPr>
          <p:cNvPr id="12" name="Rectangle 11"/>
          <p:cNvSpPr/>
          <p:nvPr/>
        </p:nvSpPr>
        <p:spPr bwMode="auto">
          <a:xfrm>
            <a:off x="6065838" y="1363663"/>
            <a:ext cx="381000" cy="4952999"/>
          </a:xfrm>
          <a:prstGeom prst="rect">
            <a:avLst/>
          </a:prstGeom>
          <a:solidFill>
            <a:schemeClr val="accent1">
              <a:alpha val="3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2</a:t>
            </a:r>
            <a:endParaRPr lang="en-US" sz="2000" dirty="0">
              <a:solidFill>
                <a:srgbClr val="FFFFFF"/>
              </a:solidFill>
            </a:endParaRPr>
          </a:p>
        </p:txBody>
      </p:sp>
      <p:sp>
        <p:nvSpPr>
          <p:cNvPr id="13" name="Rectangle 12"/>
          <p:cNvSpPr/>
          <p:nvPr/>
        </p:nvSpPr>
        <p:spPr bwMode="auto">
          <a:xfrm>
            <a:off x="6827836" y="1363663"/>
            <a:ext cx="1128759" cy="4952999"/>
          </a:xfrm>
          <a:prstGeom prst="rect">
            <a:avLst/>
          </a:prstGeom>
          <a:solidFill>
            <a:schemeClr val="accent6">
              <a:alpha val="2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4</a:t>
            </a:r>
            <a:endParaRPr lang="en-US" sz="2000" dirty="0">
              <a:solidFill>
                <a:srgbClr val="FFFFFF"/>
              </a:solidFill>
            </a:endParaRPr>
          </a:p>
        </p:txBody>
      </p:sp>
      <p:sp>
        <p:nvSpPr>
          <p:cNvPr id="14" name="Rectangle 13"/>
          <p:cNvSpPr/>
          <p:nvPr/>
        </p:nvSpPr>
        <p:spPr bwMode="auto">
          <a:xfrm>
            <a:off x="6446837" y="1363663"/>
            <a:ext cx="381000" cy="4952999"/>
          </a:xfrm>
          <a:prstGeom prst="rect">
            <a:avLst/>
          </a:prstGeom>
          <a:solidFill>
            <a:schemeClr val="accent4">
              <a:alpha val="2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3</a:t>
            </a:r>
            <a:endParaRPr lang="en-US" sz="2000" dirty="0">
              <a:solidFill>
                <a:srgbClr val="FFFFFF"/>
              </a:solidFill>
            </a:endParaRPr>
          </a:p>
        </p:txBody>
      </p:sp>
      <p:graphicFrame>
        <p:nvGraphicFramePr>
          <p:cNvPr id="7" name="Chart 6"/>
          <p:cNvGraphicFramePr>
            <a:graphicFrameLocks/>
          </p:cNvGraphicFramePr>
          <p:nvPr>
            <p:extLst/>
          </p:nvPr>
        </p:nvGraphicFramePr>
        <p:xfrm>
          <a:off x="-9037" y="1212849"/>
          <a:ext cx="12398375" cy="568114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6010948" y="1010727"/>
            <a:ext cx="836768" cy="369332"/>
          </a:xfrm>
          <a:prstGeom prst="rect">
            <a:avLst/>
          </a:prstGeom>
        </p:spPr>
        <p:txBody>
          <a:bodyPr wrap="none">
            <a:spAutoFit/>
          </a:bodyPr>
          <a:lstStyle/>
          <a:p>
            <a:r>
              <a:rPr lang="en-US" dirty="0" smtClean="0">
                <a:solidFill>
                  <a:srgbClr val="FFFFFF"/>
                </a:solidFill>
              </a:rPr>
              <a:t>Waves</a:t>
            </a:r>
            <a:endParaRPr lang="en-US" dirty="0">
              <a:solidFill>
                <a:srgbClr val="FFFFFF"/>
              </a:solidFill>
            </a:endParaRPr>
          </a:p>
        </p:txBody>
      </p:sp>
      <p:sp>
        <p:nvSpPr>
          <p:cNvPr id="16" name="Rectangle 15"/>
          <p:cNvSpPr/>
          <p:nvPr/>
        </p:nvSpPr>
        <p:spPr>
          <a:xfrm>
            <a:off x="9418637" y="1756330"/>
            <a:ext cx="1465273" cy="369332"/>
          </a:xfrm>
          <a:prstGeom prst="rect">
            <a:avLst/>
          </a:prstGeom>
        </p:spPr>
        <p:txBody>
          <a:bodyPr wrap="none">
            <a:spAutoFit/>
          </a:bodyPr>
          <a:lstStyle/>
          <a:p>
            <a:r>
              <a:rPr lang="en-US" dirty="0" smtClean="0">
                <a:solidFill>
                  <a:srgbClr val="FFFFFF"/>
                </a:solidFill>
              </a:rPr>
              <a:t>Invited users</a:t>
            </a:r>
            <a:endParaRPr lang="en-US" dirty="0">
              <a:solidFill>
                <a:srgbClr val="FFFFFF"/>
              </a:solidFill>
            </a:endParaRPr>
          </a:p>
        </p:txBody>
      </p:sp>
      <p:sp>
        <p:nvSpPr>
          <p:cNvPr id="17" name="Rectangle 16"/>
          <p:cNvSpPr/>
          <p:nvPr/>
        </p:nvSpPr>
        <p:spPr>
          <a:xfrm>
            <a:off x="9453678" y="4270930"/>
            <a:ext cx="1395190" cy="369332"/>
          </a:xfrm>
          <a:prstGeom prst="rect">
            <a:avLst/>
          </a:prstGeom>
        </p:spPr>
        <p:txBody>
          <a:bodyPr wrap="none">
            <a:spAutoFit/>
          </a:bodyPr>
          <a:lstStyle/>
          <a:p>
            <a:r>
              <a:rPr lang="en-US" dirty="0" smtClean="0">
                <a:solidFill>
                  <a:srgbClr val="FFFFFF"/>
                </a:solidFill>
              </a:rPr>
              <a:t>Active users</a:t>
            </a:r>
            <a:endParaRPr lang="en-US" dirty="0">
              <a:solidFill>
                <a:srgbClr val="FFFFFF"/>
              </a:solidFill>
            </a:endParaRPr>
          </a:p>
        </p:txBody>
      </p:sp>
    </p:spTree>
    <p:extLst>
      <p:ext uri="{BB962C8B-B14F-4D97-AF65-F5344CB8AC3E}">
        <p14:creationId xmlns:p14="http://schemas.microsoft.com/office/powerpoint/2010/main" val="885170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…but sometimes slow rollouts isn’t an option</a:t>
            </a:r>
            <a:endParaRPr lang="en-US" dirty="0"/>
          </a:p>
        </p:txBody>
      </p:sp>
    </p:spTree>
    <p:extLst>
      <p:ext uri="{BB962C8B-B14F-4D97-AF65-F5344CB8AC3E}">
        <p14:creationId xmlns:p14="http://schemas.microsoft.com/office/powerpoint/2010/main" val="98084190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Microsoft’s Academy live</a:t>
            </a:r>
            <a:r>
              <a:rPr lang="en-US" dirty="0" smtClean="0"/>
              <a:t/>
            </a:r>
            <a:br>
              <a:rPr lang="en-US" dirty="0" smtClean="0"/>
            </a:br>
            <a:r>
              <a:rPr lang="en-US" spc="-150" dirty="0" smtClean="0"/>
              <a:t>Video portal optimization</a:t>
            </a:r>
            <a:endParaRPr lang="en-US" spc="-150" dirty="0"/>
          </a:p>
        </p:txBody>
      </p:sp>
    </p:spTree>
    <p:extLst>
      <p:ext uri="{BB962C8B-B14F-4D97-AF65-F5344CB8AC3E}">
        <p14:creationId xmlns:p14="http://schemas.microsoft.com/office/powerpoint/2010/main" val="20801497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Scenario: Company-wide webcast</a:t>
            </a:r>
            <a:endParaRPr lang="en-US" dirty="0"/>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5888"/>
          <a:stretch/>
        </p:blipFill>
        <p:spPr>
          <a:xfrm>
            <a:off x="350837" y="1409030"/>
            <a:ext cx="6019798" cy="5158450"/>
          </a:xfrm>
          <a:prstGeom prst="rect">
            <a:avLst/>
          </a:prstGeom>
        </p:spPr>
      </p:pic>
      <p:sp>
        <p:nvSpPr>
          <p:cNvPr id="6" name="TextBox 5"/>
          <p:cNvSpPr txBox="1"/>
          <p:nvPr/>
        </p:nvSpPr>
        <p:spPr>
          <a:xfrm>
            <a:off x="6751637" y="1516062"/>
            <a:ext cx="5412566" cy="42350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Microsoft’s “Academy” site hosts training videos and live broadcasts</a:t>
            </a:r>
          </a:p>
          <a:p>
            <a:pPr>
              <a:lnSpc>
                <a:spcPct val="90000"/>
              </a:lnSpc>
              <a:spcAft>
                <a:spcPts val="600"/>
              </a:spcAft>
            </a:pPr>
            <a:endParaRPr lang="en-US" sz="2400" dirty="0">
              <a:solidFill>
                <a:srgbClr val="FFFFFF"/>
              </a:solidFill>
            </a:endParaRPr>
          </a:p>
          <a:p>
            <a:pPr>
              <a:lnSpc>
                <a:spcPct val="90000"/>
              </a:lnSpc>
              <a:spcAft>
                <a:spcPts val="600"/>
              </a:spcAft>
            </a:pPr>
            <a:r>
              <a:rPr lang="en-US" sz="2400" b="1" dirty="0" smtClean="0">
                <a:solidFill>
                  <a:srgbClr val="FFFFFF"/>
                </a:solidFill>
              </a:rPr>
              <a:t>Recent live company-wide events:</a:t>
            </a:r>
          </a:p>
          <a:p>
            <a:pPr marL="457200" indent="-457200">
              <a:lnSpc>
                <a:spcPct val="90000"/>
              </a:lnSpc>
              <a:spcAft>
                <a:spcPts val="600"/>
              </a:spcAft>
              <a:buFontTx/>
              <a:buAutoNum type="arabicPeriod"/>
            </a:pPr>
            <a:r>
              <a:rPr lang="en-US" sz="2400" dirty="0" smtClean="0">
                <a:solidFill>
                  <a:srgbClr val="FFFFFF"/>
                </a:solidFill>
              </a:rPr>
              <a:t>Company meeting</a:t>
            </a:r>
          </a:p>
          <a:p>
            <a:pPr marL="457200" indent="-457200">
              <a:lnSpc>
                <a:spcPct val="90000"/>
              </a:lnSpc>
              <a:spcAft>
                <a:spcPts val="600"/>
              </a:spcAft>
              <a:buFontTx/>
              <a:buAutoNum type="arabicPeriod"/>
            </a:pPr>
            <a:r>
              <a:rPr lang="en-US" sz="2400" dirty="0" smtClean="0">
                <a:solidFill>
                  <a:srgbClr val="FFFFFF"/>
                </a:solidFill>
              </a:rPr>
              <a:t>New CEO announcement</a:t>
            </a:r>
          </a:p>
          <a:p>
            <a:pPr>
              <a:lnSpc>
                <a:spcPct val="90000"/>
              </a:lnSpc>
              <a:spcAft>
                <a:spcPts val="600"/>
              </a:spcAft>
            </a:pPr>
            <a:endParaRPr lang="en-US" sz="2400" dirty="0" smtClean="0">
              <a:solidFill>
                <a:srgbClr val="FFFFFF"/>
              </a:solidFill>
            </a:endParaRPr>
          </a:p>
          <a:p>
            <a:pPr>
              <a:lnSpc>
                <a:spcPct val="90000"/>
              </a:lnSpc>
              <a:spcAft>
                <a:spcPts val="600"/>
              </a:spcAft>
            </a:pPr>
            <a:r>
              <a:rPr lang="en-US" sz="2400" b="1" dirty="0" smtClean="0">
                <a:solidFill>
                  <a:srgbClr val="FFFFFF"/>
                </a:solidFill>
              </a:rPr>
              <a:t>Optimizations:</a:t>
            </a:r>
          </a:p>
          <a:p>
            <a:pPr marL="457200" indent="-457200">
              <a:lnSpc>
                <a:spcPct val="90000"/>
              </a:lnSpc>
              <a:spcAft>
                <a:spcPts val="600"/>
              </a:spcAft>
              <a:buFont typeface="+mj-lt"/>
              <a:buAutoNum type="arabicPeriod"/>
            </a:pPr>
            <a:r>
              <a:rPr lang="en-US" sz="2400" dirty="0" smtClean="0">
                <a:solidFill>
                  <a:srgbClr val="FFFFFF"/>
                </a:solidFill>
              </a:rPr>
              <a:t>Load static assets from CDN</a:t>
            </a:r>
          </a:p>
          <a:p>
            <a:pPr marL="457200" indent="-457200">
              <a:lnSpc>
                <a:spcPct val="90000"/>
              </a:lnSpc>
              <a:spcAft>
                <a:spcPts val="600"/>
              </a:spcAft>
              <a:buFont typeface="+mj-lt"/>
              <a:buAutoNum type="arabicPeriod"/>
            </a:pPr>
            <a:r>
              <a:rPr lang="en-US" sz="2400" dirty="0" smtClean="0">
                <a:solidFill>
                  <a:srgbClr val="FFFFFF"/>
                </a:solidFill>
              </a:rPr>
              <a:t>Move images to asset library</a:t>
            </a:r>
            <a:endParaRPr lang="en-US" sz="2400" dirty="0">
              <a:solidFill>
                <a:srgbClr val="FFFFFF"/>
              </a:solidFill>
            </a:endParaRPr>
          </a:p>
        </p:txBody>
      </p:sp>
    </p:spTree>
    <p:extLst>
      <p:ext uri="{BB962C8B-B14F-4D97-AF65-F5344CB8AC3E}">
        <p14:creationId xmlns:p14="http://schemas.microsoft.com/office/powerpoint/2010/main" val="31088017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farm &amp; Satya webcast	</a:t>
            </a:r>
            <a:endParaRPr lang="en-US" dirty="0"/>
          </a:p>
        </p:txBody>
      </p:sp>
      <p:graphicFrame>
        <p:nvGraphicFramePr>
          <p:cNvPr id="4" name="Chart 3"/>
          <p:cNvGraphicFramePr>
            <a:graphicFrameLocks/>
          </p:cNvGraphicFramePr>
          <p:nvPr>
            <p:extLst/>
          </p:nvPr>
        </p:nvGraphicFramePr>
        <p:xfrm>
          <a:off x="122238" y="1212849"/>
          <a:ext cx="12041966" cy="51800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89037" y="6392862"/>
            <a:ext cx="10820400" cy="369332"/>
          </a:xfrm>
          <a:prstGeom prst="rect">
            <a:avLst/>
          </a:prstGeom>
        </p:spPr>
        <p:txBody>
          <a:bodyPr wrap="square">
            <a:spAutoFit/>
          </a:bodyPr>
          <a:lstStyle/>
          <a:p>
            <a:r>
              <a:rPr lang="en-US" dirty="0">
                <a:solidFill>
                  <a:srgbClr val="FFFFFF"/>
                </a:solidFill>
                <a:latin typeface="Segoe UI Light"/>
              </a:rPr>
              <a:t> </a:t>
            </a:r>
            <a:r>
              <a:rPr lang="en-US" dirty="0" smtClean="0">
                <a:solidFill>
                  <a:srgbClr val="FFFFFF"/>
                </a:solidFill>
                <a:latin typeface="Segoe UI Light"/>
              </a:rPr>
              <a:t>          Monday	   </a:t>
            </a:r>
            <a:r>
              <a:rPr lang="en-US" dirty="0">
                <a:solidFill>
                  <a:srgbClr val="FFFFFF"/>
                </a:solidFill>
                <a:latin typeface="Segoe UI Light"/>
              </a:rPr>
              <a:t> </a:t>
            </a:r>
            <a:r>
              <a:rPr lang="en-US" dirty="0" smtClean="0">
                <a:solidFill>
                  <a:srgbClr val="FFFFFF"/>
                </a:solidFill>
                <a:latin typeface="Segoe UI Light"/>
              </a:rPr>
              <a:t>          Tuesday	                 Wednesday          	         Thursday		Friday</a:t>
            </a:r>
            <a:endParaRPr lang="en-US" dirty="0">
              <a:solidFill>
                <a:srgbClr val="FFFFFF"/>
              </a:solidFill>
              <a:latin typeface="Segoe UI Light"/>
            </a:endParaRPr>
          </a:p>
        </p:txBody>
      </p:sp>
      <p:sp>
        <p:nvSpPr>
          <p:cNvPr id="6" name="Rectangle 5"/>
          <p:cNvSpPr/>
          <p:nvPr/>
        </p:nvSpPr>
        <p:spPr>
          <a:xfrm>
            <a:off x="5117263" y="1560343"/>
            <a:ext cx="3558731" cy="646331"/>
          </a:xfrm>
          <a:prstGeom prst="rect">
            <a:avLst/>
          </a:prstGeom>
          <a:solidFill>
            <a:srgbClr val="442359"/>
          </a:solidFill>
        </p:spPr>
        <p:txBody>
          <a:bodyPr wrap="none">
            <a:spAutoFit/>
          </a:bodyPr>
          <a:lstStyle/>
          <a:p>
            <a:r>
              <a:rPr lang="en-US" sz="3600" dirty="0" smtClean="0">
                <a:solidFill>
                  <a:srgbClr val="FFFFFF"/>
                </a:solidFill>
                <a:latin typeface="Segoe UI Light"/>
              </a:rPr>
              <a:t>Webcast requests</a:t>
            </a:r>
            <a:endParaRPr lang="en-US" sz="3600" dirty="0">
              <a:solidFill>
                <a:srgbClr val="FFFFFF"/>
              </a:solidFill>
              <a:latin typeface="Segoe UI Light"/>
            </a:endParaRPr>
          </a:p>
        </p:txBody>
      </p:sp>
      <p:sp>
        <p:nvSpPr>
          <p:cNvPr id="7" name="Rectangle 6"/>
          <p:cNvSpPr/>
          <p:nvPr/>
        </p:nvSpPr>
        <p:spPr>
          <a:xfrm>
            <a:off x="4621323" y="5399037"/>
            <a:ext cx="4618957" cy="646331"/>
          </a:xfrm>
          <a:prstGeom prst="rect">
            <a:avLst/>
          </a:prstGeom>
        </p:spPr>
        <p:txBody>
          <a:bodyPr wrap="none">
            <a:spAutoFit/>
          </a:bodyPr>
          <a:lstStyle/>
          <a:p>
            <a:r>
              <a:rPr lang="en-US" sz="3600" dirty="0" smtClean="0">
                <a:solidFill>
                  <a:srgbClr val="FFFFFF"/>
                </a:solidFill>
                <a:latin typeface="Segoe UI Light"/>
              </a:rPr>
              <a:t>Non-webcast requests</a:t>
            </a:r>
            <a:endParaRPr lang="en-US" sz="3600" dirty="0">
              <a:solidFill>
                <a:srgbClr val="FFFFFF"/>
              </a:solidFill>
              <a:latin typeface="Segoe UI Light"/>
            </a:endParaRPr>
          </a:p>
        </p:txBody>
      </p:sp>
      <p:sp>
        <p:nvSpPr>
          <p:cNvPr id="8" name="Oval 7"/>
          <p:cNvSpPr/>
          <p:nvPr/>
        </p:nvSpPr>
        <p:spPr bwMode="auto">
          <a:xfrm>
            <a:off x="6135113" y="2142589"/>
            <a:ext cx="928247" cy="917323"/>
          </a:xfrm>
          <a:prstGeom prst="ellipse">
            <a:avLst/>
          </a:pr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rgbClr val="FFFFFF"/>
              </a:solidFill>
            </a:endParaRPr>
          </a:p>
        </p:txBody>
      </p:sp>
    </p:spTree>
    <p:extLst>
      <p:ext uri="{BB962C8B-B14F-4D97-AF65-F5344CB8AC3E}">
        <p14:creationId xmlns:p14="http://schemas.microsoft.com/office/powerpoint/2010/main" val="3416744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87549" y="4402732"/>
            <a:ext cx="10972071" cy="1228130"/>
          </a:xfrm>
          <a:prstGeom prst="rect">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r>
              <a:rPr lang="en-US" sz="4000" dirty="0" smtClean="0">
                <a:solidFill>
                  <a:srgbClr val="FFFFFF"/>
                </a:solidFill>
                <a:latin typeface="Segoe UI Light"/>
              </a:rPr>
              <a:t> Demo</a:t>
            </a:r>
            <a:r>
              <a:rPr lang="en-US" sz="4000" dirty="0">
                <a:solidFill>
                  <a:srgbClr val="FFFFFF"/>
                </a:solidFill>
                <a:latin typeface="Segoe UI Light"/>
              </a:rPr>
              <a:t>: 30 seconds to 2 </a:t>
            </a:r>
            <a:r>
              <a:rPr lang="en-US" sz="4000" dirty="0" smtClean="0">
                <a:solidFill>
                  <a:srgbClr val="FFFFFF"/>
                </a:solidFill>
                <a:latin typeface="Segoe UI Light"/>
              </a:rPr>
              <a:t>seconds</a:t>
            </a:r>
          </a:p>
          <a:p>
            <a:r>
              <a:rPr lang="en-US" sz="2400" dirty="0">
                <a:solidFill>
                  <a:srgbClr val="FFFFFF"/>
                </a:solidFill>
                <a:latin typeface="Segoe UI Light"/>
              </a:rPr>
              <a:t> </a:t>
            </a:r>
            <a:r>
              <a:rPr lang="en-US" sz="2400" dirty="0" smtClean="0">
                <a:solidFill>
                  <a:srgbClr val="FFFFFF"/>
                </a:solidFill>
                <a:latin typeface="Segoe UI Light"/>
              </a:rPr>
              <a:t> Making a slow page fast</a:t>
            </a:r>
            <a:endParaRPr lang="en-US" sz="2400" dirty="0">
              <a:solidFill>
                <a:srgbClr val="FFFFFF"/>
              </a:solidFill>
              <a:latin typeface="Segoe UI Light"/>
            </a:endParaRPr>
          </a:p>
        </p:txBody>
      </p:sp>
      <p:sp>
        <p:nvSpPr>
          <p:cNvPr id="26" name="Rectangle 25"/>
          <p:cNvSpPr/>
          <p:nvPr/>
        </p:nvSpPr>
        <p:spPr bwMode="auto">
          <a:xfrm>
            <a:off x="280308" y="1592259"/>
            <a:ext cx="2697480" cy="27447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solidFill>
                  <a:srgbClr val="FFFFFF"/>
                </a:solidFill>
                <a:latin typeface="Segoe UI Light"/>
                <a:ea typeface="Segoe UI" pitchFamily="34" charset="0"/>
                <a:cs typeface="Segoe UI" pitchFamily="34" charset="0"/>
              </a:rPr>
              <a:t>Performance at scale</a:t>
            </a:r>
          </a:p>
          <a:p>
            <a:pPr defTabSz="932472" fontAlgn="base">
              <a:spcBef>
                <a:spcPct val="0"/>
              </a:spcBef>
              <a:spcAft>
                <a:spcPct val="0"/>
              </a:spcAft>
            </a:pPr>
            <a:endParaRPr lang="en-US" dirty="0">
              <a:solidFill>
                <a:srgbClr val="FFFFFF"/>
              </a:solidFill>
              <a:latin typeface="Segoe UI Light"/>
              <a:ea typeface="Segoe UI" pitchFamily="34" charset="0"/>
              <a:cs typeface="Segoe UI" pitchFamily="34" charset="0"/>
            </a:endParaRPr>
          </a:p>
          <a:p>
            <a:pPr defTabSz="932472" fontAlgn="base">
              <a:spcBef>
                <a:spcPct val="0"/>
              </a:spcBef>
              <a:spcAft>
                <a:spcPct val="0"/>
              </a:spcAft>
            </a:pPr>
            <a:r>
              <a:rPr lang="en-US" dirty="0" smtClean="0">
                <a:solidFill>
                  <a:srgbClr val="FFFFFF"/>
                </a:solidFill>
                <a:latin typeface="Segoe UI Light"/>
                <a:ea typeface="Segoe UI" pitchFamily="34" charset="0"/>
                <a:cs typeface="Segoe UI" pitchFamily="34" charset="0"/>
              </a:rPr>
              <a:t>What makes SPO different from on-prem SharePoint</a:t>
            </a:r>
          </a:p>
          <a:p>
            <a:pPr defTabSz="932472" fontAlgn="base">
              <a:spcBef>
                <a:spcPct val="0"/>
              </a:spcBef>
              <a:spcAft>
                <a:spcPct val="0"/>
              </a:spcAft>
            </a:pPr>
            <a:endParaRPr lang="en-US" dirty="0">
              <a:solidFill>
                <a:srgbClr val="FFFFFF"/>
              </a:solidFill>
              <a:latin typeface="Segoe UI Light"/>
              <a:ea typeface="Segoe UI" pitchFamily="34" charset="0"/>
              <a:cs typeface="Segoe UI" pitchFamily="34" charset="0"/>
            </a:endParaRPr>
          </a:p>
          <a:p>
            <a:pPr defTabSz="932472" fontAlgn="base">
              <a:spcBef>
                <a:spcPct val="0"/>
              </a:spcBef>
              <a:spcAft>
                <a:spcPct val="0"/>
              </a:spcAft>
            </a:pPr>
            <a:endParaRPr lang="en-US" dirty="0">
              <a:solidFill>
                <a:srgbClr val="FFFFFF"/>
              </a:solidFill>
              <a:latin typeface="Segoe UI Light"/>
              <a:ea typeface="Segoe UI" pitchFamily="34" charset="0"/>
              <a:cs typeface="Segoe UI" pitchFamily="34" charset="0"/>
            </a:endParaRPr>
          </a:p>
        </p:txBody>
      </p:sp>
      <p:sp>
        <p:nvSpPr>
          <p:cNvPr id="27" name="Rectangle 26"/>
          <p:cNvSpPr/>
          <p:nvPr/>
        </p:nvSpPr>
        <p:spPr bwMode="auto">
          <a:xfrm>
            <a:off x="3030628" y="1592262"/>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solidFill>
                  <a:srgbClr val="FFFFFF"/>
                </a:solidFill>
                <a:latin typeface="Segoe UI Light"/>
                <a:ea typeface="Segoe UI" pitchFamily="34" charset="0"/>
                <a:cs typeface="Segoe UI" pitchFamily="34" charset="0"/>
              </a:rPr>
              <a:t>Common mistakes</a:t>
            </a:r>
          </a:p>
          <a:p>
            <a:pPr defTabSz="932472" fontAlgn="base">
              <a:spcBef>
                <a:spcPct val="0"/>
              </a:spcBef>
              <a:spcAft>
                <a:spcPct val="0"/>
              </a:spcAft>
            </a:pPr>
            <a:endParaRPr lang="en-US" dirty="0" smtClean="0">
              <a:solidFill>
                <a:srgbClr val="FFFFFF"/>
              </a:solidFill>
              <a:latin typeface="Segoe UI Light"/>
              <a:ea typeface="Segoe UI" pitchFamily="34" charset="0"/>
              <a:cs typeface="Segoe UI" pitchFamily="34" charset="0"/>
            </a:endParaRPr>
          </a:p>
          <a:p>
            <a:pPr defTabSz="932472" fontAlgn="base">
              <a:spcBef>
                <a:spcPct val="0"/>
              </a:spcBef>
              <a:spcAft>
                <a:spcPct val="0"/>
              </a:spcAft>
            </a:pPr>
            <a:r>
              <a:rPr lang="en-US" dirty="0" smtClean="0">
                <a:solidFill>
                  <a:srgbClr val="FFFFFF"/>
                </a:solidFill>
                <a:latin typeface="Segoe UI Light"/>
                <a:ea typeface="Segoe UI" pitchFamily="34" charset="0"/>
                <a:cs typeface="Segoe UI" pitchFamily="34" charset="0"/>
              </a:rPr>
              <a:t>Why pages get slow</a:t>
            </a:r>
          </a:p>
        </p:txBody>
      </p:sp>
      <p:sp>
        <p:nvSpPr>
          <p:cNvPr id="29" name="Rectangle 28"/>
          <p:cNvSpPr/>
          <p:nvPr/>
        </p:nvSpPr>
        <p:spPr bwMode="auto">
          <a:xfrm>
            <a:off x="5773584" y="1592261"/>
            <a:ext cx="2743200" cy="274478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solidFill>
                  <a:srgbClr val="FFFFFF"/>
                </a:solidFill>
                <a:latin typeface="Segoe UI Light"/>
                <a:ea typeface="Segoe UI" pitchFamily="34" charset="0"/>
                <a:cs typeface="Segoe UI" pitchFamily="34" charset="0"/>
              </a:rPr>
              <a:t>Best practices for fast pages</a:t>
            </a:r>
          </a:p>
          <a:p>
            <a:pPr defTabSz="932472" fontAlgn="base">
              <a:spcBef>
                <a:spcPct val="0"/>
              </a:spcBef>
              <a:spcAft>
                <a:spcPct val="0"/>
              </a:spcAft>
            </a:pPr>
            <a:endParaRPr lang="en-US" dirty="0">
              <a:solidFill>
                <a:srgbClr val="FFFFFF"/>
              </a:solidFill>
              <a:latin typeface="Segoe UI Light"/>
              <a:ea typeface="Segoe UI" pitchFamily="34" charset="0"/>
              <a:cs typeface="Segoe UI" pitchFamily="34" charset="0"/>
            </a:endParaRPr>
          </a:p>
          <a:p>
            <a:pPr defTabSz="932472" fontAlgn="base">
              <a:spcBef>
                <a:spcPct val="0"/>
              </a:spcBef>
              <a:spcAft>
                <a:spcPct val="0"/>
              </a:spcAft>
            </a:pPr>
            <a:r>
              <a:rPr lang="en-US" dirty="0" smtClean="0">
                <a:solidFill>
                  <a:srgbClr val="FFFFFF"/>
                </a:solidFill>
                <a:latin typeface="Segoe UI Light"/>
                <a:ea typeface="Segoe UI" pitchFamily="34" charset="0"/>
                <a:cs typeface="Segoe UI" pitchFamily="34" charset="0"/>
              </a:rPr>
              <a:t>Tips and tricks to make your pages fast</a:t>
            </a:r>
            <a:endParaRPr lang="en-US" dirty="0">
              <a:solidFill>
                <a:srgbClr val="FFFFFF"/>
              </a:solidFill>
              <a:latin typeface="Segoe UI Light"/>
              <a:ea typeface="Segoe UI" pitchFamily="34" charset="0"/>
              <a:cs typeface="Segoe UI" pitchFamily="34" charset="0"/>
            </a:endParaRPr>
          </a:p>
        </p:txBody>
      </p:sp>
      <p:sp>
        <p:nvSpPr>
          <p:cNvPr id="31" name="Rectangle 30"/>
          <p:cNvSpPr/>
          <p:nvPr/>
        </p:nvSpPr>
        <p:spPr bwMode="auto">
          <a:xfrm>
            <a:off x="8562140" y="1592260"/>
            <a:ext cx="2697480" cy="274478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solidFill>
                  <a:srgbClr val="FFFFFF"/>
                </a:solidFill>
                <a:latin typeface="Segoe UI Light"/>
                <a:ea typeface="Segoe UI" pitchFamily="34" charset="0"/>
                <a:cs typeface="Segoe UI" pitchFamily="34" charset="0"/>
              </a:rPr>
              <a:t>SPO and load</a:t>
            </a:r>
          </a:p>
          <a:p>
            <a:pPr defTabSz="932472" fontAlgn="base">
              <a:spcBef>
                <a:spcPct val="0"/>
              </a:spcBef>
              <a:spcAft>
                <a:spcPct val="0"/>
              </a:spcAft>
            </a:pPr>
            <a:endParaRPr lang="en-US" dirty="0">
              <a:solidFill>
                <a:srgbClr val="FFFFFF"/>
              </a:solidFill>
              <a:latin typeface="Segoe UI Light"/>
              <a:ea typeface="Segoe UI" pitchFamily="34" charset="0"/>
              <a:cs typeface="Segoe UI" pitchFamily="34" charset="0"/>
            </a:endParaRPr>
          </a:p>
          <a:p>
            <a:pPr defTabSz="932472" fontAlgn="base">
              <a:spcBef>
                <a:spcPct val="0"/>
              </a:spcBef>
              <a:spcAft>
                <a:spcPct val="0"/>
              </a:spcAft>
            </a:pPr>
            <a:r>
              <a:rPr lang="en-US" dirty="0" smtClean="0">
                <a:solidFill>
                  <a:srgbClr val="FFFFFF"/>
                </a:solidFill>
                <a:latin typeface="Segoe UI Light"/>
                <a:ea typeface="Segoe UI" pitchFamily="34" charset="0"/>
                <a:cs typeface="Segoe UI" pitchFamily="34" charset="0"/>
              </a:rPr>
              <a:t>SPO’s scale out and capacity management strategy</a:t>
            </a:r>
          </a:p>
        </p:txBody>
      </p:sp>
      <p:sp>
        <p:nvSpPr>
          <p:cNvPr id="3" name="Title 2"/>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200773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P spid="29"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summary…</a:t>
            </a:r>
            <a:endParaRPr lang="en-US" dirty="0"/>
          </a:p>
        </p:txBody>
      </p:sp>
      <p:grpSp>
        <p:nvGrpSpPr>
          <p:cNvPr id="5" name="Group 4"/>
          <p:cNvGrpSpPr/>
          <p:nvPr/>
        </p:nvGrpSpPr>
        <p:grpSpPr>
          <a:xfrm>
            <a:off x="1624012" y="1449387"/>
            <a:ext cx="2635250" cy="2101850"/>
            <a:chOff x="1357312" y="1449387"/>
            <a:chExt cx="2635250" cy="2101850"/>
          </a:xfrm>
        </p:grpSpPr>
        <p:pic>
          <p:nvPicPr>
            <p:cNvPr id="2052" name="Picture 4" descr="engineering icon for iPhone/iOS 7 - Icons8"/>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925762" y="2451099"/>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ol box icon for Windows 8/Metro - Icons8"/>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57312" y="1449387"/>
              <a:ext cx="2101850" cy="21018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257476" y="3579812"/>
            <a:ext cx="13683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Tooling</a:t>
            </a:r>
          </a:p>
        </p:txBody>
      </p:sp>
      <p:sp>
        <p:nvSpPr>
          <p:cNvPr id="8" name="TextBox 7"/>
          <p:cNvSpPr txBox="1"/>
          <p:nvPr/>
        </p:nvSpPr>
        <p:spPr>
          <a:xfrm>
            <a:off x="7571293" y="3517899"/>
            <a:ext cx="2856488"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FFFF"/>
                </a:solidFill>
              </a:rPr>
              <a:t>Lightweight pages</a:t>
            </a:r>
          </a:p>
        </p:txBody>
      </p:sp>
      <p:pic>
        <p:nvPicPr>
          <p:cNvPr id="2056" name="Picture 8" descr="haiku icon for Windows 8/Metro - Icons8"/>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830343" y="1227136"/>
            <a:ext cx="2338388" cy="2338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p:cNvGraphicFramePr>
            <a:graphicFrameLocks/>
          </p:cNvGraphicFramePr>
          <p:nvPr>
            <p:extLst/>
          </p:nvPr>
        </p:nvGraphicFramePr>
        <p:xfrm>
          <a:off x="7513637" y="4518024"/>
          <a:ext cx="2971800" cy="1600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nvPr>
        </p:nvGraphicFramePr>
        <p:xfrm>
          <a:off x="1036637" y="4518024"/>
          <a:ext cx="3810000" cy="16002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1980316" y="6011862"/>
            <a:ext cx="19226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Cloud scale</a:t>
            </a:r>
          </a:p>
        </p:txBody>
      </p:sp>
      <p:sp>
        <p:nvSpPr>
          <p:cNvPr id="14" name="TextBox 13"/>
          <p:cNvSpPr txBox="1"/>
          <p:nvPr/>
        </p:nvSpPr>
        <p:spPr>
          <a:xfrm>
            <a:off x="7921999" y="6034888"/>
            <a:ext cx="2155077"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FFFF"/>
                </a:solidFill>
              </a:rPr>
              <a:t>Smart rollout</a:t>
            </a:r>
          </a:p>
        </p:txBody>
      </p:sp>
    </p:spTree>
    <p:extLst>
      <p:ext uri="{BB962C8B-B14F-4D97-AF65-F5344CB8AC3E}">
        <p14:creationId xmlns:p14="http://schemas.microsoft.com/office/powerpoint/2010/main" val="39651085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SPO performance cheat sheet</a:t>
            </a:r>
            <a:endParaRPr lang="en-US" dirty="0"/>
          </a:p>
        </p:txBody>
      </p:sp>
      <p:sp>
        <p:nvSpPr>
          <p:cNvPr id="8" name="TextBox 7"/>
          <p:cNvSpPr txBox="1"/>
          <p:nvPr/>
        </p:nvSpPr>
        <p:spPr>
          <a:xfrm>
            <a:off x="6180996" y="3117512"/>
            <a:ext cx="3316421"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Rollup using search</a:t>
            </a:r>
          </a:p>
          <a:p>
            <a:pPr>
              <a:lnSpc>
                <a:spcPct val="90000"/>
              </a:lnSpc>
              <a:spcAft>
                <a:spcPts val="600"/>
              </a:spcAft>
            </a:pPr>
            <a:r>
              <a:rPr lang="en-US" sz="2400" dirty="0">
                <a:solidFill>
                  <a:srgbClr val="FFFFFF"/>
                </a:solidFill>
              </a:rPr>
              <a:t>Navigation </a:t>
            </a:r>
            <a:r>
              <a:rPr lang="en-US" sz="2400" dirty="0" smtClean="0">
                <a:solidFill>
                  <a:srgbClr val="FFFFFF"/>
                </a:solidFill>
              </a:rPr>
              <a:t>fix-up</a:t>
            </a:r>
          </a:p>
          <a:p>
            <a:pPr>
              <a:lnSpc>
                <a:spcPct val="90000"/>
              </a:lnSpc>
              <a:spcAft>
                <a:spcPts val="600"/>
              </a:spcAft>
            </a:pPr>
            <a:r>
              <a:rPr lang="en-US" sz="2400" dirty="0" smtClean="0">
                <a:solidFill>
                  <a:srgbClr val="FFFFFF"/>
                </a:solidFill>
              </a:rPr>
              <a:t>Delay-load as needed</a:t>
            </a:r>
          </a:p>
        </p:txBody>
      </p:sp>
      <p:sp>
        <p:nvSpPr>
          <p:cNvPr id="15" name="TextBox 14"/>
          <p:cNvSpPr txBox="1"/>
          <p:nvPr/>
        </p:nvSpPr>
        <p:spPr>
          <a:xfrm>
            <a:off x="6180996" y="4765569"/>
            <a:ext cx="5676041"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Check for large files</a:t>
            </a:r>
          </a:p>
          <a:p>
            <a:pPr>
              <a:lnSpc>
                <a:spcPct val="90000"/>
              </a:lnSpc>
              <a:spcAft>
                <a:spcPts val="600"/>
              </a:spcAft>
            </a:pPr>
            <a:r>
              <a:rPr lang="en-US" sz="2400" dirty="0" smtClean="0">
                <a:solidFill>
                  <a:srgbClr val="FFFFFF"/>
                </a:solidFill>
              </a:rPr>
              <a:t>Renditions and delay-loading</a:t>
            </a:r>
          </a:p>
          <a:p>
            <a:pPr>
              <a:lnSpc>
                <a:spcPct val="90000"/>
              </a:lnSpc>
              <a:spcAft>
                <a:spcPts val="600"/>
              </a:spcAft>
            </a:pPr>
            <a:r>
              <a:rPr lang="en-US" sz="2400" dirty="0" smtClean="0">
                <a:solidFill>
                  <a:srgbClr val="FFFFFF"/>
                </a:solidFill>
              </a:rPr>
              <a:t>Too many files?  Combine .js and .css</a:t>
            </a:r>
          </a:p>
          <a:p>
            <a:pPr>
              <a:lnSpc>
                <a:spcPct val="90000"/>
              </a:lnSpc>
              <a:spcAft>
                <a:spcPts val="600"/>
              </a:spcAft>
            </a:pPr>
            <a:r>
              <a:rPr lang="en-US" sz="2400" dirty="0" smtClean="0">
                <a:solidFill>
                  <a:srgbClr val="FFFFFF"/>
                </a:solidFill>
              </a:rPr>
              <a:t>Consume common libraries from CDNs</a:t>
            </a:r>
          </a:p>
        </p:txBody>
      </p:sp>
      <p:grpSp>
        <p:nvGrpSpPr>
          <p:cNvPr id="22" name="Group 21"/>
          <p:cNvGrpSpPr/>
          <p:nvPr/>
        </p:nvGrpSpPr>
        <p:grpSpPr>
          <a:xfrm>
            <a:off x="1240943" y="5029051"/>
            <a:ext cx="2558018" cy="822622"/>
            <a:chOff x="1240943" y="5029051"/>
            <a:chExt cx="2558018" cy="822622"/>
          </a:xfrm>
        </p:grpSpPr>
        <p:pic>
          <p:nvPicPr>
            <p:cNvPr id="12" name="Picture 2" descr="js icon for Windows 8/Metro - Icons8"/>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0943" y="5072774"/>
              <a:ext cx="710488" cy="7104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ss icon for Windows 8/Metro - Icons8"/>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08641" y="5072775"/>
              <a:ext cx="710488" cy="710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xlarge icons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6339" y="5029051"/>
              <a:ext cx="822622" cy="822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643598" y="1563105"/>
            <a:ext cx="1752708" cy="1172158"/>
            <a:chOff x="1596187" y="1563105"/>
            <a:chExt cx="1752708" cy="1172158"/>
          </a:xfrm>
        </p:grpSpPr>
        <p:pic>
          <p:nvPicPr>
            <p:cNvPr id="2" name="Picture 1"/>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596187" y="1563105"/>
              <a:ext cx="1752708" cy="1172158"/>
            </a:xfrm>
            <a:prstGeom prst="rect">
              <a:avLst/>
            </a:prstGeom>
          </p:spPr>
        </p:pic>
        <p:sp>
          <p:nvSpPr>
            <p:cNvPr id="4" name="TextBox 3"/>
            <p:cNvSpPr txBox="1"/>
            <p:nvPr/>
          </p:nvSpPr>
          <p:spPr>
            <a:xfrm>
              <a:off x="1898489" y="1783681"/>
              <a:ext cx="1012136" cy="738664"/>
            </a:xfrm>
            <a:prstGeom prst="rect">
              <a:avLst/>
            </a:prstGeom>
            <a:noFill/>
          </p:spPr>
          <p:txBody>
            <a:bodyPr wrap="none" lIns="182880" tIns="146304" rIns="182880" bIns="146304" rtlCol="0">
              <a:spAutoFit/>
            </a:bodyPr>
            <a:lstStyle/>
            <a:p>
              <a:pPr algn="ctr">
                <a:lnSpc>
                  <a:spcPct val="90000"/>
                </a:lnSpc>
                <a:spcAft>
                  <a:spcPts val="600"/>
                </a:spcAft>
              </a:pPr>
              <a:r>
                <a:rPr lang="en-US" sz="3200" dirty="0" smtClean="0">
                  <a:solidFill>
                    <a:srgbClr val="FFFFFF"/>
                  </a:solidFill>
                  <a:cs typeface="Courier New" panose="02070309020205020404" pitchFamily="49" charset="0"/>
                </a:rPr>
                <a:t>F12</a:t>
              </a:r>
            </a:p>
          </p:txBody>
        </p:sp>
      </p:grpSp>
      <p:sp>
        <p:nvSpPr>
          <p:cNvPr id="16" name="Right Arrow 15"/>
          <p:cNvSpPr/>
          <p:nvPr/>
        </p:nvSpPr>
        <p:spPr bwMode="auto">
          <a:xfrm>
            <a:off x="4160850" y="2020119"/>
            <a:ext cx="1893920" cy="342900"/>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Box 16"/>
          <p:cNvSpPr txBox="1"/>
          <p:nvPr/>
        </p:nvSpPr>
        <p:spPr>
          <a:xfrm>
            <a:off x="6180996" y="1493772"/>
            <a:ext cx="549419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Count requests</a:t>
            </a:r>
          </a:p>
          <a:p>
            <a:pPr>
              <a:lnSpc>
                <a:spcPct val="90000"/>
              </a:lnSpc>
              <a:spcAft>
                <a:spcPts val="600"/>
              </a:spcAft>
            </a:pPr>
            <a:r>
              <a:rPr lang="en-US" sz="2400" dirty="0" smtClean="0">
                <a:solidFill>
                  <a:srgbClr val="FFFFFF"/>
                </a:solidFill>
              </a:rPr>
              <a:t>Identify slow requests</a:t>
            </a:r>
          </a:p>
          <a:p>
            <a:pPr>
              <a:lnSpc>
                <a:spcPct val="90000"/>
              </a:lnSpc>
              <a:spcAft>
                <a:spcPts val="600"/>
              </a:spcAft>
            </a:pPr>
            <a:r>
              <a:rPr lang="en-US" sz="2400" dirty="0" smtClean="0">
                <a:solidFill>
                  <a:srgbClr val="FFFFFF"/>
                </a:solidFill>
              </a:rPr>
              <a:t>Focus on the “content loaded” marker</a:t>
            </a:r>
          </a:p>
        </p:txBody>
      </p:sp>
      <p:pic>
        <p:nvPicPr>
          <p:cNvPr id="18" name="Picture 17"/>
          <p:cNvPicPr>
            <a:picLocks noChangeAspect="1"/>
          </p:cNvPicPr>
          <p:nvPr/>
        </p:nvPicPr>
        <p:blipFill>
          <a:blip r:embed="rId7">
            <a:duotone>
              <a:schemeClr val="accent1">
                <a:shade val="45000"/>
                <a:satMod val="135000"/>
              </a:schemeClr>
              <a:prstClr val="white"/>
            </a:duotone>
          </a:blip>
          <a:stretch>
            <a:fillRect/>
          </a:stretch>
        </p:blipFill>
        <p:spPr>
          <a:xfrm>
            <a:off x="2148477" y="3497262"/>
            <a:ext cx="742950" cy="790575"/>
          </a:xfrm>
          <a:prstGeom prst="rect">
            <a:avLst/>
          </a:prstGeom>
        </p:spPr>
      </p:pic>
      <p:sp>
        <p:nvSpPr>
          <p:cNvPr id="20" name="Right Arrow 19"/>
          <p:cNvSpPr/>
          <p:nvPr/>
        </p:nvSpPr>
        <p:spPr bwMode="auto">
          <a:xfrm>
            <a:off x="4160850" y="3669337"/>
            <a:ext cx="1893920" cy="342900"/>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Right Arrow 20"/>
          <p:cNvSpPr/>
          <p:nvPr/>
        </p:nvSpPr>
        <p:spPr bwMode="auto">
          <a:xfrm>
            <a:off x="4160850" y="5440362"/>
            <a:ext cx="1893920" cy="342900"/>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273321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419124"/>
          </a:xfrm>
        </p:spPr>
        <p:txBody>
          <a:bodyPr/>
          <a:lstStyle/>
          <a:p>
            <a:pPr lvl="0">
              <a:spcBef>
                <a:spcPts val="18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1800"/>
              </a:spcBef>
            </a:pPr>
            <a:r>
              <a:rPr lang="en-US" sz="2000" dirty="0" smtClean="0"/>
              <a:t>OFC-B335 </a:t>
            </a:r>
            <a:r>
              <a:rPr lang="en-US" dirty="0" smtClean="0"/>
              <a:t>Office </a:t>
            </a:r>
            <a:r>
              <a:rPr lang="en-US" dirty="0"/>
              <a:t>365 Network Topology and Performance </a:t>
            </a:r>
            <a:r>
              <a:rPr lang="en-US" dirty="0" smtClean="0"/>
              <a:t>Planning 	      </a:t>
            </a:r>
            <a:r>
              <a:rPr lang="en-US" sz="2200" dirty="0" smtClean="0"/>
              <a:t>Thursday</a:t>
            </a:r>
            <a:r>
              <a:rPr lang="en-US" sz="2200" dirty="0"/>
              <a:t>, October 30 5:00 PM - 6:15 PM Room: Hall 8.1 Room K</a:t>
            </a:r>
          </a:p>
          <a:p>
            <a:pPr lvl="1">
              <a:spcBef>
                <a:spcPts val="1800"/>
              </a:spcBef>
            </a:pPr>
            <a:r>
              <a:rPr lang="en-US" sz="2200" dirty="0" smtClean="0">
                <a:gradFill>
                  <a:gsLst>
                    <a:gs pos="1250">
                      <a:schemeClr val="tx1"/>
                    </a:gs>
                    <a:gs pos="100000">
                      <a:schemeClr val="tx1"/>
                    </a:gs>
                  </a:gsLst>
                  <a:lin ang="5400000" scaled="0"/>
                </a:gradFill>
              </a:rPr>
              <a:t>OFC-B411 Office 365 Network Performance Troubleshooting</a:t>
            </a:r>
            <a:br>
              <a:rPr lang="en-US" sz="2200" dirty="0" smtClean="0">
                <a:gradFill>
                  <a:gsLst>
                    <a:gs pos="1250">
                      <a:schemeClr val="tx1"/>
                    </a:gs>
                    <a:gs pos="100000">
                      <a:schemeClr val="tx1"/>
                    </a:gs>
                  </a:gsLst>
                  <a:lin ang="5400000" scaled="0"/>
                </a:gradFill>
              </a:rPr>
            </a:br>
            <a:r>
              <a:rPr lang="en-US" sz="2200" dirty="0" smtClean="0">
                <a:gradFill>
                  <a:gsLst>
                    <a:gs pos="1250">
                      <a:schemeClr val="tx1"/>
                    </a:gs>
                    <a:gs pos="100000">
                      <a:schemeClr val="tx1"/>
                    </a:gs>
                  </a:gsLst>
                  <a:lin ang="5400000" scaled="0"/>
                </a:gradFill>
              </a:rPr>
              <a:t>Friday 10:15am in Hall 8.0, Room D4</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1" name="Text Placeholder 7"/>
          <p:cNvSpPr txBox="1">
            <a:spLocks/>
          </p:cNvSpPr>
          <p:nvPr/>
        </p:nvSpPr>
        <p:spPr>
          <a:xfrm>
            <a:off x="267028" y="3649662"/>
            <a:ext cx="12070012" cy="178202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buClr>
                <a:srgbClr val="68217A"/>
              </a:buClr>
            </a:pPr>
            <a:r>
              <a:rPr lang="en-US" sz="3800" dirty="0" smtClean="0">
                <a:gradFill>
                  <a:gsLst>
                    <a:gs pos="1250">
                      <a:srgbClr val="FFFFFF"/>
                    </a:gs>
                    <a:gs pos="100000">
                      <a:srgbClr val="FFFFFF"/>
                    </a:gs>
                  </a:gsLst>
                  <a:lin ang="5400000" scaled="0"/>
                </a:gradFill>
              </a:rPr>
              <a:t>Online Resources</a:t>
            </a:r>
          </a:p>
          <a:p>
            <a:pPr lvl="1">
              <a:spcBef>
                <a:spcPts val="1800"/>
              </a:spcBef>
              <a:buClr>
                <a:srgbClr val="FFFFFF"/>
              </a:buClr>
            </a:pPr>
            <a:r>
              <a:rPr lang="en-US" sz="2200" dirty="0">
                <a:gradFill>
                  <a:gsLst>
                    <a:gs pos="1250">
                      <a:srgbClr val="FFFFFF"/>
                    </a:gs>
                    <a:gs pos="100000">
                      <a:srgbClr val="FFFFFF"/>
                    </a:gs>
                  </a:gsLst>
                  <a:lin ang="5400000" scaled="0"/>
                </a:gradFill>
              </a:rPr>
              <a:t>Office 365 Performance Management on TechNet, see </a:t>
            </a:r>
            <a:r>
              <a:rPr lang="en-US" sz="2200" dirty="0">
                <a:gradFill>
                  <a:gsLst>
                    <a:gs pos="1250">
                      <a:srgbClr val="FFFFFF"/>
                    </a:gs>
                    <a:gs pos="100000">
                      <a:srgbClr val="FFFFFF"/>
                    </a:gs>
                  </a:gsLst>
                  <a:lin ang="5400000" scaled="0"/>
                </a:gradFill>
                <a:hlinkClick r:id="rId4"/>
              </a:rPr>
              <a:t>http://aka.ms/tune</a:t>
            </a:r>
            <a:r>
              <a:rPr lang="en-US" sz="2200" dirty="0">
                <a:gradFill>
                  <a:gsLst>
                    <a:gs pos="1250">
                      <a:srgbClr val="FFFFFF"/>
                    </a:gs>
                    <a:gs pos="100000">
                      <a:srgbClr val="FFFFFF"/>
                    </a:gs>
                  </a:gsLst>
                  <a:lin ang="5400000" scaled="0"/>
                </a:gradFill>
              </a:rPr>
              <a:t> </a:t>
            </a:r>
          </a:p>
          <a:p>
            <a:pPr lvl="1">
              <a:spcBef>
                <a:spcPts val="1800"/>
              </a:spcBef>
              <a:buClr>
                <a:srgbClr val="FFFFFF"/>
              </a:buClr>
            </a:pPr>
            <a:r>
              <a:rPr lang="en-US" sz="2200" dirty="0" smtClean="0">
                <a:gradFill>
                  <a:gsLst>
                    <a:gs pos="1250">
                      <a:srgbClr val="FFFFFF"/>
                    </a:gs>
                    <a:gs pos="100000">
                      <a:srgbClr val="FFFFFF"/>
                    </a:gs>
                  </a:gsLst>
                  <a:lin ang="5400000" scaled="0"/>
                </a:gradFill>
              </a:rPr>
              <a:t>Office 365 </a:t>
            </a:r>
            <a:r>
              <a:rPr lang="en-US" sz="2200" dirty="0">
                <a:gradFill>
                  <a:gsLst>
                    <a:gs pos="1250">
                      <a:srgbClr val="FFFFFF"/>
                    </a:gs>
                    <a:gs pos="100000">
                      <a:srgbClr val="FFFFFF"/>
                    </a:gs>
                  </a:gsLst>
                  <a:lin ang="5400000" scaled="0"/>
                </a:gradFill>
              </a:rPr>
              <a:t>Performance </a:t>
            </a:r>
            <a:r>
              <a:rPr lang="en-US" sz="2200" dirty="0" smtClean="0">
                <a:gradFill>
                  <a:gsLst>
                    <a:gs pos="1250">
                      <a:srgbClr val="FFFFFF"/>
                    </a:gs>
                    <a:gs pos="100000">
                      <a:srgbClr val="FFFFFF"/>
                    </a:gs>
                  </a:gsLst>
                  <a:lin ang="5400000" scaled="0"/>
                </a:gradFill>
              </a:rPr>
              <a:t>Management course, </a:t>
            </a:r>
            <a:r>
              <a:rPr lang="en-US" sz="2200" dirty="0">
                <a:gradFill>
                  <a:gsLst>
                    <a:gs pos="1250">
                      <a:srgbClr val="FFFFFF"/>
                    </a:gs>
                    <a:gs pos="100000">
                      <a:srgbClr val="FFFFFF"/>
                    </a:gs>
                  </a:gsLst>
                  <a:lin ang="5400000" scaled="0"/>
                </a:gradFill>
              </a:rPr>
              <a:t>see </a:t>
            </a:r>
            <a:r>
              <a:rPr lang="en-US" sz="2200" dirty="0">
                <a:gradFill>
                  <a:gsLst>
                    <a:gs pos="1250">
                      <a:srgbClr val="FFFFFF"/>
                    </a:gs>
                    <a:gs pos="100000">
                      <a:srgbClr val="FFFFFF"/>
                    </a:gs>
                  </a:gsLst>
                  <a:lin ang="5400000" scaled="0"/>
                </a:gradFill>
                <a:hlinkClick r:id="rId5"/>
              </a:rPr>
              <a:t>http://</a:t>
            </a:r>
            <a:r>
              <a:rPr lang="en-US" sz="2200" dirty="0" smtClean="0">
                <a:gradFill>
                  <a:gsLst>
                    <a:gs pos="1250">
                      <a:srgbClr val="FFFFFF"/>
                    </a:gs>
                    <a:gs pos="100000">
                      <a:srgbClr val="FFFFFF"/>
                    </a:gs>
                  </a:gsLst>
                  <a:lin ang="5400000" scaled="0"/>
                </a:gradFill>
                <a:hlinkClick r:id="rId5"/>
              </a:rPr>
              <a:t>aka.ms/tunemva</a:t>
            </a:r>
            <a:r>
              <a:rPr lang="en-US" sz="2200" dirty="0" smtClean="0">
                <a:gradFill>
                  <a:gsLst>
                    <a:gs pos="1250">
                      <a:srgbClr val="FFFFFF"/>
                    </a:gs>
                    <a:gs pos="100000">
                      <a:srgbClr val="FFFFFF"/>
                    </a:gs>
                  </a:gsLst>
                  <a:lin ang="5400000" scaled="0"/>
                </a:gradFill>
              </a:rPr>
              <a:t> </a:t>
            </a:r>
          </a:p>
        </p:txBody>
      </p:sp>
      <p:sp>
        <p:nvSpPr>
          <p:cNvPr id="13" name="Text Placeholder 7"/>
          <p:cNvSpPr txBox="1">
            <a:spLocks/>
          </p:cNvSpPr>
          <p:nvPr/>
        </p:nvSpPr>
        <p:spPr>
          <a:xfrm>
            <a:off x="274639" y="5554599"/>
            <a:ext cx="12070012" cy="124649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buClr>
                <a:srgbClr val="68217A"/>
              </a:buClr>
            </a:pPr>
            <a:r>
              <a:rPr lang="en-US" sz="3800" dirty="0">
                <a:gradFill>
                  <a:gsLst>
                    <a:gs pos="1250">
                      <a:srgbClr val="FFFFFF"/>
                    </a:gs>
                    <a:gs pos="100000">
                      <a:srgbClr val="FFFFFF"/>
                    </a:gs>
                  </a:gsLst>
                  <a:lin ang="5400000" scaled="0"/>
                </a:gradFill>
              </a:rPr>
              <a:t>Find Me Later </a:t>
            </a:r>
            <a:r>
              <a:rPr lang="en-US" sz="3800" dirty="0" smtClean="0">
                <a:gradFill>
                  <a:gsLst>
                    <a:gs pos="1250">
                      <a:srgbClr val="FFFFFF"/>
                    </a:gs>
                    <a:gs pos="100000">
                      <a:srgbClr val="FFFFFF"/>
                    </a:gs>
                  </a:gsLst>
                  <a:lin ang="5400000" scaled="0"/>
                </a:gradFill>
              </a:rPr>
              <a:t>At. . .</a:t>
            </a:r>
          </a:p>
          <a:p>
            <a:pPr lvl="1">
              <a:spcBef>
                <a:spcPts val="1800"/>
              </a:spcBef>
              <a:buClr>
                <a:srgbClr val="FFFFFF"/>
              </a:buClr>
            </a:pPr>
            <a:r>
              <a:rPr lang="en-US" sz="2200" dirty="0" smtClean="0">
                <a:gradFill>
                  <a:gsLst>
                    <a:gs pos="1250">
                      <a:srgbClr val="FFFFFF"/>
                    </a:gs>
                    <a:gs pos="100000">
                      <a:srgbClr val="FFFFFF"/>
                    </a:gs>
                  </a:gsLst>
                  <a:lin ang="5400000" scaled="0"/>
                </a:gradFill>
              </a:rPr>
              <a:t>Office 365 booth in the expo hall</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0995411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4.10803E-6 L 2.26704E-6 4.10803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3" presetClass="path" presetSubtype="0" decel="100000" fill="hold" grpId="1" nodeType="withEffect">
                                  <p:stCondLst>
                                    <p:cond delay="500"/>
                                  </p:stCondLst>
                                  <p:childTnLst>
                                    <p:animMotion origin="layout" path="M -0.02413 -4.8434E-6 L 2.26704E-6 -4.8434E-6 " pathEditMode="relative" rAng="0" ptsTypes="AA">
                                      <p:cBhvr>
                                        <p:cTn id="14" dur="500" fill="hold"/>
                                        <p:tgtEl>
                                          <p:spTgt spid="11"/>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3.93554E-6 L 4.02349E-6 -3.93554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3" grpId="0"/>
      <p:bldP spid="13"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87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hlinkClick r:id="rId3"/>
          </p:cNvPr>
          <p:cNvSpPr>
            <a:spLocks/>
          </p:cNvSpPr>
          <p:nvPr/>
        </p:nvSpPr>
        <p:spPr bwMode="auto">
          <a:xfrm>
            <a:off x="3937887" y="2767826"/>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sp>
        <p:nvSpPr>
          <p:cNvPr id="64"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4" name="Title 3"/>
          <p:cNvSpPr>
            <a:spLocks noGrp="1"/>
          </p:cNvSpPr>
          <p:nvPr>
            <p:ph type="title"/>
          </p:nvPr>
        </p:nvSpPr>
        <p:spPr>
          <a:xfrm>
            <a:off x="274639" y="295275"/>
            <a:ext cx="11889564" cy="917575"/>
          </a:xfrm>
        </p:spPr>
        <p:txBody>
          <a:bodyPr/>
          <a:lstStyle/>
          <a:p>
            <a:r>
              <a:rPr lang="en-US" dirty="0"/>
              <a:t>Office 365</a:t>
            </a:r>
          </a:p>
        </p:txBody>
      </p:sp>
      <p:sp>
        <p:nvSpPr>
          <p:cNvPr id="20" name="Rectangle 19">
            <a:hlinkClick r:id="rId4"/>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Deploying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r>
              <a:rPr lang="en-US" sz="1200" spc="-30" dirty="0">
                <a:gradFill>
                  <a:gsLst>
                    <a:gs pos="0">
                      <a:srgbClr val="FFFFFF">
                        <a:lumMod val="75000"/>
                        <a:lumOff val="25000"/>
                      </a:srgbClr>
                    </a:gs>
                    <a:gs pos="80000">
                      <a:srgbClr val="FFFFFF">
                        <a:lumMod val="65000"/>
                        <a:lumOff val="35000"/>
                      </a:srgbClr>
                    </a:gs>
                  </a:gsLst>
                  <a:lin ang="16200000" scaled="0"/>
                </a:gradFill>
              </a:rPr>
              <a:t>365 Services </a:t>
            </a:r>
          </a:p>
        </p:txBody>
      </p:sp>
      <p:sp>
        <p:nvSpPr>
          <p:cNvPr id="85" name="Rectangle 84">
            <a:hlinkClick r:id="rId5"/>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training</a:t>
            </a:r>
          </a:p>
        </p:txBody>
      </p:sp>
      <p:pic>
        <p:nvPicPr>
          <p:cNvPr id="86" name="Picture 85"/>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7"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8"/>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Introduction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to </a:t>
            </a:r>
            <a:r>
              <a:rPr lang="en-US" sz="1200" spc="-30" dirty="0">
                <a:gradFill>
                  <a:gsLst>
                    <a:gs pos="0">
                      <a:srgbClr val="FFFFFF">
                        <a:lumMod val="75000"/>
                        <a:lumOff val="25000"/>
                      </a:srgbClr>
                    </a:gs>
                    <a:gs pos="80000">
                      <a:srgbClr val="FFFFFF">
                        <a:lumMod val="65000"/>
                        <a:lumOff val="35000"/>
                      </a:srgbClr>
                    </a:gs>
                  </a:gsLst>
                  <a:lin ang="16200000" scaled="0"/>
                </a:gradFill>
              </a:rPr>
              <a:t>Office 365</a:t>
            </a:r>
          </a:p>
        </p:txBody>
      </p:sp>
      <p:sp>
        <p:nvSpPr>
          <p:cNvPr id="62" name="Rectangle 61">
            <a:hlinkClick r:id="rId4"/>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Requirements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FLC</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40041</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45" name="Rectangle 44">
            <a:hlinkClick r:id="rId5"/>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training</a:t>
            </a:r>
          </a:p>
        </p:txBody>
      </p:sp>
      <p:sp>
        <p:nvSpPr>
          <p:cNvPr id="53" name="Rectangle 52">
            <a:hlinkClick r:id="rId3"/>
          </p:cNvPr>
          <p:cNvSpPr>
            <a:spLocks/>
          </p:cNvSpPr>
          <p:nvPr/>
        </p:nvSpPr>
        <p:spPr bwMode="auto">
          <a:xfrm>
            <a:off x="3937887" y="4322802"/>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72" name="Rectangle 71">
            <a:hlinkClick r:id="rId8"/>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Office 365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Fundamentals</a:t>
            </a:r>
            <a:endParaRPr lang="en-US" sz="1200" spc="-30" dirty="0">
              <a:gradFill>
                <a:gsLst>
                  <a:gs pos="0">
                    <a:srgbClr val="FFFFFF">
                      <a:lumMod val="75000"/>
                      <a:lumOff val="25000"/>
                    </a:srgbClr>
                  </a:gs>
                  <a:gs pos="80000">
                    <a:srgbClr val="FFFFFF">
                      <a:lumMod val="65000"/>
                      <a:lumOff val="35000"/>
                    </a:srgbClr>
                  </a:gs>
                </a:gsLst>
                <a:lin ang="16200000" scaled="0"/>
              </a:gradFill>
            </a:endParaRP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O365-Training</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rgbClr val="FFFFFF"/>
                    </a:gs>
                    <a:gs pos="25424">
                      <a:srgbClr val="FFFFFF"/>
                    </a:gs>
                  </a:gsLst>
                  <a:lin ang="5400000" scaled="0"/>
                </a:gradFill>
                <a:latin typeface="Segoe UI Light"/>
              </a:rPr>
              <a:t>Get </a:t>
            </a:r>
            <a:r>
              <a:rPr lang="en-US" sz="3200" spc="-40" dirty="0" smtClean="0">
                <a:gradFill>
                  <a:gsLst>
                    <a:gs pos="11864">
                      <a:srgbClr val="FFFFFF"/>
                    </a:gs>
                    <a:gs pos="25424">
                      <a:srgbClr val="FFFFFF"/>
                    </a:gs>
                  </a:gsLst>
                  <a:lin ang="5400000" scaled="0"/>
                </a:gradFill>
                <a:latin typeface="Segoe UI Light"/>
              </a:rPr>
              <a:t>certified for </a:t>
            </a:r>
            <a:r>
              <a:rPr lang="en-US" sz="3200" spc="-40" dirty="0">
                <a:gradFill>
                  <a:gsLst>
                    <a:gs pos="11864">
                      <a:srgbClr val="FFFFFF"/>
                    </a:gs>
                    <a:gs pos="25424">
                      <a:srgbClr val="FFFFFF"/>
                    </a:gs>
                  </a:gsLst>
                  <a:lin ang="5400000" scaled="0"/>
                </a:gradFill>
                <a:latin typeface="Segoe UI Ligh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20346</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grpSp>
        <p:nvGrpSpPr>
          <p:cNvPr id="8" name="Group 7"/>
          <p:cNvGrpSpPr/>
          <p:nvPr/>
        </p:nvGrpSpPr>
        <p:grpSpPr>
          <a:xfrm>
            <a:off x="7601134" y="2767826"/>
            <a:ext cx="1783080" cy="1508760"/>
            <a:chOff x="5769511" y="2767826"/>
            <a:chExt cx="1783080" cy="1508760"/>
          </a:xfrm>
        </p:grpSpPr>
        <p:sp>
          <p:nvSpPr>
            <p:cNvPr id="104" name="Rectangle 103">
              <a:hlinkClick r:id="rId3"/>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Designing for </a:t>
              </a: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365 </a:t>
              </a:r>
              <a:r>
                <a:rPr lang="en-US" sz="1200" spc="-30" dirty="0">
                  <a:gradFill>
                    <a:gsLst>
                      <a:gs pos="0">
                        <a:srgbClr val="FFFFFF">
                          <a:lumMod val="75000"/>
                          <a:lumOff val="25000"/>
                        </a:srgbClr>
                      </a:gs>
                      <a:gs pos="80000">
                        <a:srgbClr val="FFFFFF">
                          <a:lumMod val="65000"/>
                          <a:lumOff val="35000"/>
                        </a:srgbClr>
                      </a:gs>
                    </a:gsLst>
                    <a:lin ang="16200000" scaled="0"/>
                  </a:gradFill>
                </a:rPr>
                <a:t>Infrastructure</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10968</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3</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gr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346</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347</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3937887"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259773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834917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189143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70875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19943" y="5205928"/>
            <a:ext cx="1676400" cy="609600"/>
          </a:xfrm>
          <a:prstGeom prst="rect">
            <a:avLst/>
          </a:prstGeom>
          <a:solidFill>
            <a:srgbClr val="009E4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322637" y="1557615"/>
            <a:ext cx="8219813" cy="1828800"/>
          </a:xfrm>
        </p:spPr>
        <p:txBody>
          <a:bodyPr/>
          <a:lstStyle/>
          <a:p>
            <a:pPr algn="ctr"/>
            <a:r>
              <a:rPr lang="en-US" dirty="0" smtClean="0"/>
              <a:t>The slowest 1% of pages in SharePoint online take more than </a:t>
            </a:r>
            <a:r>
              <a:rPr lang="en-US" b="1" dirty="0" smtClean="0"/>
              <a:t>5,000ms</a:t>
            </a:r>
            <a:r>
              <a:rPr lang="en-US" dirty="0" smtClean="0"/>
              <a:t> to load</a:t>
            </a:r>
            <a:endParaRPr lang="en-US" b="1" dirty="0"/>
          </a:p>
        </p:txBody>
      </p:sp>
      <p:pic>
        <p:nvPicPr>
          <p:cNvPr id="1026" name="Picture 2" descr="stopwatch icon for Windows 8/Metro - Icons8"/>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2712" y="1820862"/>
            <a:ext cx="3090862" cy="3090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12160" y="5326062"/>
            <a:ext cx="1091966" cy="369332"/>
          </a:xfrm>
          <a:prstGeom prst="rect">
            <a:avLst/>
          </a:prstGeom>
        </p:spPr>
        <p:txBody>
          <a:bodyPr wrap="none">
            <a:spAutoFit/>
          </a:bodyPr>
          <a:lstStyle/>
          <a:p>
            <a:r>
              <a:rPr lang="en-US" b="1" dirty="0">
                <a:solidFill>
                  <a:srgbClr val="FFFFFF"/>
                </a:solidFill>
              </a:rPr>
              <a:t>1,000ms</a:t>
            </a:r>
            <a:endParaRPr lang="en-US" dirty="0">
              <a:solidFill>
                <a:srgbClr val="FFFFFF"/>
              </a:solidFill>
            </a:endParaRPr>
          </a:p>
        </p:txBody>
      </p:sp>
      <p:sp>
        <p:nvSpPr>
          <p:cNvPr id="8" name="Rectangle 7"/>
          <p:cNvSpPr/>
          <p:nvPr/>
        </p:nvSpPr>
        <p:spPr bwMode="auto">
          <a:xfrm>
            <a:off x="819943" y="5928756"/>
            <a:ext cx="6084094" cy="609600"/>
          </a:xfrm>
          <a:prstGeom prst="rect">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a:xfrm>
            <a:off x="1112160" y="6048890"/>
            <a:ext cx="1091966" cy="369332"/>
          </a:xfrm>
          <a:prstGeom prst="rect">
            <a:avLst/>
          </a:prstGeom>
        </p:spPr>
        <p:txBody>
          <a:bodyPr wrap="none">
            <a:spAutoFit/>
          </a:bodyPr>
          <a:lstStyle/>
          <a:p>
            <a:r>
              <a:rPr lang="en-US" b="1" dirty="0" smtClean="0">
                <a:solidFill>
                  <a:srgbClr val="FFFFFF"/>
                </a:solidFill>
              </a:rPr>
              <a:t>5,000ms</a:t>
            </a:r>
            <a:endParaRPr lang="en-US" dirty="0">
              <a:solidFill>
                <a:srgbClr val="FFFFFF"/>
              </a:solidFill>
            </a:endParaRPr>
          </a:p>
        </p:txBody>
      </p:sp>
      <p:sp>
        <p:nvSpPr>
          <p:cNvPr id="10" name="Title 1"/>
          <p:cNvSpPr txBox="1">
            <a:spLocks/>
          </p:cNvSpPr>
          <p:nvPr/>
        </p:nvSpPr>
        <p:spPr>
          <a:xfrm>
            <a:off x="3627437" y="2049462"/>
            <a:ext cx="8219813"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60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dirty="0" smtClean="0">
                <a:gradFill>
                  <a:gsLst>
                    <a:gs pos="1250">
                      <a:srgbClr val="FFFFFF"/>
                    </a:gs>
                    <a:gs pos="100000">
                      <a:srgbClr val="FFFFFF"/>
                    </a:gs>
                  </a:gsLst>
                  <a:lin ang="5400000" scaled="0"/>
                </a:gradFill>
              </a:rPr>
              <a:t>75% of SharePoint Online pages load in less than </a:t>
            </a:r>
            <a:r>
              <a:rPr b="1" dirty="0" smtClean="0">
                <a:gradFill>
                  <a:gsLst>
                    <a:gs pos="1250">
                      <a:srgbClr val="FFFFFF"/>
                    </a:gs>
                    <a:gs pos="100000">
                      <a:srgbClr val="FFFFFF"/>
                    </a:gs>
                  </a:gsLst>
                  <a:lin ang="5400000" scaled="0"/>
                </a:gradFill>
              </a:rPr>
              <a:t>1,000ms</a:t>
            </a:r>
            <a:endParaRPr b="1"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212336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SharePoint pages get slow…</a:t>
            </a:r>
            <a:endParaRPr lang="en-US" dirty="0"/>
          </a:p>
        </p:txBody>
      </p:sp>
      <p:sp>
        <p:nvSpPr>
          <p:cNvPr id="11" name="Rectangle 10"/>
          <p:cNvSpPr/>
          <p:nvPr/>
        </p:nvSpPr>
        <p:spPr>
          <a:xfrm>
            <a:off x="1417637" y="2431977"/>
            <a:ext cx="827342" cy="369332"/>
          </a:xfrm>
          <a:prstGeom prst="rect">
            <a:avLst/>
          </a:prstGeom>
        </p:spPr>
        <p:txBody>
          <a:bodyPr wrap="none">
            <a:spAutoFit/>
          </a:bodyPr>
          <a:lstStyle/>
          <a:p>
            <a:r>
              <a:rPr lang="en-US" dirty="0" smtClean="0">
                <a:solidFill>
                  <a:srgbClr val="FFFFFF"/>
                </a:solidFill>
              </a:rPr>
              <a:t>Server</a:t>
            </a:r>
            <a:endParaRPr lang="en-US" dirty="0">
              <a:solidFill>
                <a:srgbClr val="FFFFFF"/>
              </a:solidFill>
            </a:endParaRPr>
          </a:p>
        </p:txBody>
      </p:sp>
      <p:sp>
        <p:nvSpPr>
          <p:cNvPr id="12" name="Rectangle 11"/>
          <p:cNvSpPr/>
          <p:nvPr/>
        </p:nvSpPr>
        <p:spPr>
          <a:xfrm>
            <a:off x="9125763" y="1866592"/>
            <a:ext cx="994375" cy="369332"/>
          </a:xfrm>
          <a:prstGeom prst="rect">
            <a:avLst/>
          </a:prstGeom>
        </p:spPr>
        <p:txBody>
          <a:bodyPr wrap="none">
            <a:spAutoFit/>
          </a:bodyPr>
          <a:lstStyle/>
          <a:p>
            <a:r>
              <a:rPr lang="en-US" dirty="0" smtClean="0">
                <a:solidFill>
                  <a:srgbClr val="FFFFFF"/>
                </a:solidFill>
              </a:rPr>
              <a:t>Browser</a:t>
            </a:r>
            <a:endParaRPr lang="en-US" dirty="0">
              <a:solidFill>
                <a:srgbClr val="FFFFFF"/>
              </a:solidFill>
            </a:endParaRPr>
          </a:p>
        </p:txBody>
      </p:sp>
      <p:cxnSp>
        <p:nvCxnSpPr>
          <p:cNvPr id="16" name="Straight Arrow Connector 15"/>
          <p:cNvCxnSpPr/>
          <p:nvPr/>
        </p:nvCxnSpPr>
        <p:spPr>
          <a:xfrm>
            <a:off x="3395352" y="3543734"/>
            <a:ext cx="39624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843152" y="3140197"/>
            <a:ext cx="1052789" cy="369332"/>
          </a:xfrm>
          <a:prstGeom prst="rect">
            <a:avLst/>
          </a:prstGeom>
        </p:spPr>
        <p:txBody>
          <a:bodyPr wrap="none">
            <a:spAutoFit/>
          </a:bodyPr>
          <a:lstStyle/>
          <a:p>
            <a:r>
              <a:rPr lang="en-US" dirty="0" smtClean="0">
                <a:solidFill>
                  <a:srgbClr val="FFFFFF"/>
                </a:solidFill>
              </a:rPr>
              <a:t>Network</a:t>
            </a:r>
            <a:endParaRPr lang="en-US" dirty="0">
              <a:solidFill>
                <a:srgbClr val="FFFFFF"/>
              </a:solidFill>
            </a:endParaRPr>
          </a:p>
        </p:txBody>
      </p:sp>
      <p:sp>
        <p:nvSpPr>
          <p:cNvPr id="21" name="Rectangle 20"/>
          <p:cNvSpPr/>
          <p:nvPr/>
        </p:nvSpPr>
        <p:spPr>
          <a:xfrm>
            <a:off x="909293" y="4908025"/>
            <a:ext cx="2136611" cy="646331"/>
          </a:xfrm>
          <a:prstGeom prst="rect">
            <a:avLst/>
          </a:prstGeom>
        </p:spPr>
        <p:txBody>
          <a:bodyPr wrap="none">
            <a:spAutoFit/>
          </a:bodyPr>
          <a:lstStyle/>
          <a:p>
            <a:r>
              <a:rPr lang="en-US" dirty="0">
                <a:solidFill>
                  <a:srgbClr val="FFFFFF"/>
                </a:solidFill>
                <a:latin typeface="Segoe UI Light"/>
              </a:rPr>
              <a:t>Complex pages</a:t>
            </a:r>
          </a:p>
          <a:p>
            <a:r>
              <a:rPr lang="en-US" dirty="0" smtClean="0">
                <a:solidFill>
                  <a:srgbClr val="FFFFFF"/>
                </a:solidFill>
                <a:latin typeface="Segoe UI Light"/>
              </a:rPr>
              <a:t>Too </a:t>
            </a:r>
            <a:r>
              <a:rPr lang="en-US" dirty="0">
                <a:solidFill>
                  <a:srgbClr val="FFFFFF"/>
                </a:solidFill>
                <a:latin typeface="Segoe UI Light"/>
              </a:rPr>
              <a:t>many web parts</a:t>
            </a:r>
          </a:p>
        </p:txBody>
      </p:sp>
      <p:sp>
        <p:nvSpPr>
          <p:cNvPr id="22" name="Rectangle 21"/>
          <p:cNvSpPr/>
          <p:nvPr/>
        </p:nvSpPr>
        <p:spPr>
          <a:xfrm>
            <a:off x="4301240" y="5000358"/>
            <a:ext cx="2499274" cy="923330"/>
          </a:xfrm>
          <a:prstGeom prst="rect">
            <a:avLst/>
          </a:prstGeom>
        </p:spPr>
        <p:txBody>
          <a:bodyPr wrap="none">
            <a:spAutoFit/>
          </a:bodyPr>
          <a:lstStyle/>
          <a:p>
            <a:r>
              <a:rPr lang="en-US" dirty="0">
                <a:solidFill>
                  <a:srgbClr val="FFFFFF"/>
                </a:solidFill>
                <a:latin typeface="Segoe UI Light"/>
              </a:rPr>
              <a:t>Large payload</a:t>
            </a:r>
          </a:p>
          <a:p>
            <a:r>
              <a:rPr lang="en-US" dirty="0">
                <a:solidFill>
                  <a:srgbClr val="FFFFFF"/>
                </a:solidFill>
                <a:latin typeface="Segoe UI Light"/>
              </a:rPr>
              <a:t>Too many </a:t>
            </a:r>
            <a:r>
              <a:rPr lang="en-US" dirty="0" smtClean="0">
                <a:solidFill>
                  <a:srgbClr val="FFFFFF"/>
                </a:solidFill>
                <a:latin typeface="Segoe UI Light"/>
              </a:rPr>
              <a:t>files</a:t>
            </a:r>
            <a:endParaRPr lang="en-US" dirty="0">
              <a:solidFill>
                <a:srgbClr val="FFFFFF"/>
              </a:solidFill>
              <a:latin typeface="Segoe UI Light"/>
            </a:endParaRPr>
          </a:p>
          <a:p>
            <a:r>
              <a:rPr lang="en-US" dirty="0">
                <a:solidFill>
                  <a:srgbClr val="FFFFFF"/>
                </a:solidFill>
                <a:latin typeface="Segoe UI Light"/>
              </a:rPr>
              <a:t>Large distance to server</a:t>
            </a:r>
          </a:p>
        </p:txBody>
      </p:sp>
      <p:sp>
        <p:nvSpPr>
          <p:cNvPr id="23" name="Rectangle 22"/>
          <p:cNvSpPr/>
          <p:nvPr/>
        </p:nvSpPr>
        <p:spPr>
          <a:xfrm>
            <a:off x="8803566" y="5000358"/>
            <a:ext cx="1681871" cy="923330"/>
          </a:xfrm>
          <a:prstGeom prst="rect">
            <a:avLst/>
          </a:prstGeom>
        </p:spPr>
        <p:txBody>
          <a:bodyPr wrap="none">
            <a:spAutoFit/>
          </a:bodyPr>
          <a:lstStyle/>
          <a:p>
            <a:r>
              <a:rPr lang="en-US" dirty="0" smtClean="0">
                <a:solidFill>
                  <a:srgbClr val="FFFFFF"/>
                </a:solidFill>
                <a:latin typeface="Segoe UI Light"/>
              </a:rPr>
              <a:t>Complex pages</a:t>
            </a:r>
          </a:p>
          <a:p>
            <a:r>
              <a:rPr lang="en-US" dirty="0" smtClean="0">
                <a:solidFill>
                  <a:srgbClr val="FFFFFF"/>
                </a:solidFill>
                <a:latin typeface="Segoe UI Light"/>
              </a:rPr>
              <a:t>Busy computer</a:t>
            </a:r>
          </a:p>
          <a:p>
            <a:r>
              <a:rPr lang="en-US" dirty="0" smtClean="0">
                <a:solidFill>
                  <a:srgbClr val="FFFFFF"/>
                </a:solidFill>
                <a:latin typeface="Segoe UI Light"/>
              </a:rPr>
              <a:t>Small cache</a:t>
            </a:r>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51914" y="2815422"/>
            <a:ext cx="1456624" cy="1456624"/>
          </a:xfrm>
          <a:prstGeom prst="rect">
            <a:avLst/>
          </a:prstGeom>
        </p:spPr>
      </p:pic>
      <p:sp>
        <p:nvSpPr>
          <p:cNvPr id="13" name="Rectangle 12"/>
          <p:cNvSpPr/>
          <p:nvPr/>
        </p:nvSpPr>
        <p:spPr>
          <a:xfrm>
            <a:off x="1620947" y="1424352"/>
            <a:ext cx="827342" cy="369332"/>
          </a:xfrm>
          <a:prstGeom prst="rect">
            <a:avLst/>
          </a:prstGeom>
        </p:spPr>
        <p:txBody>
          <a:bodyPr wrap="none">
            <a:spAutoFit/>
          </a:bodyPr>
          <a:lstStyle/>
          <a:p>
            <a:r>
              <a:rPr lang="en-US" dirty="0" smtClean="0">
                <a:solidFill>
                  <a:srgbClr val="FFFFFF"/>
                </a:solidFill>
              </a:rPr>
              <a:t>Server</a:t>
            </a:r>
            <a:endParaRPr lang="en-US" dirty="0">
              <a:solidFill>
                <a:srgbClr val="FFFFFF"/>
              </a:solidFill>
            </a:endParaRPr>
          </a:p>
        </p:txBody>
      </p:sp>
      <p:pic>
        <p:nvPicPr>
          <p:cNvPr id="14" name="Picture 1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1854942"/>
            <a:ext cx="686174" cy="686174"/>
          </a:xfrm>
          <a:prstGeom prst="rect">
            <a:avLst/>
          </a:prstGeom>
        </p:spPr>
      </p:pic>
      <p:pic>
        <p:nvPicPr>
          <p:cNvPr id="15" name="Picture 1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1848800"/>
            <a:ext cx="686174" cy="686174"/>
          </a:xfrm>
          <a:prstGeom prst="rect">
            <a:avLst/>
          </a:prstGeom>
        </p:spPr>
      </p:pic>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1848800"/>
            <a:ext cx="686174" cy="686174"/>
          </a:xfrm>
          <a:prstGeom prst="rect">
            <a:avLst/>
          </a:prstGeom>
        </p:spPr>
      </p:pic>
      <p:pic>
        <p:nvPicPr>
          <p:cNvPr id="19" name="Picture 1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2589396"/>
            <a:ext cx="686174" cy="686174"/>
          </a:xfrm>
          <a:prstGeom prst="rect">
            <a:avLst/>
          </a:prstGeom>
        </p:spPr>
      </p:pic>
      <p:pic>
        <p:nvPicPr>
          <p:cNvPr id="20" name="Picture 1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2583254"/>
            <a:ext cx="686174" cy="686174"/>
          </a:xfrm>
          <a:prstGeom prst="rect">
            <a:avLst/>
          </a:prstGeom>
        </p:spPr>
      </p:pic>
      <p:pic>
        <p:nvPicPr>
          <p:cNvPr id="24" name="Picture 2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2583254"/>
            <a:ext cx="686174" cy="686174"/>
          </a:xfrm>
          <a:prstGeom prst="rect">
            <a:avLst/>
          </a:prstGeom>
        </p:spPr>
      </p:pic>
      <p:pic>
        <p:nvPicPr>
          <p:cNvPr id="25" name="Picture 2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3323850"/>
            <a:ext cx="686174" cy="686174"/>
          </a:xfrm>
          <a:prstGeom prst="rect">
            <a:avLst/>
          </a:prstGeom>
        </p:spPr>
      </p:pic>
      <p:pic>
        <p:nvPicPr>
          <p:cNvPr id="26" name="Picture 2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3317708"/>
            <a:ext cx="686174" cy="686174"/>
          </a:xfrm>
          <a:prstGeom prst="rect">
            <a:avLst/>
          </a:prstGeom>
        </p:spPr>
      </p:pic>
      <p:pic>
        <p:nvPicPr>
          <p:cNvPr id="27" name="Picture 2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3317708"/>
            <a:ext cx="686174" cy="686174"/>
          </a:xfrm>
          <a:prstGeom prst="rect">
            <a:avLst/>
          </a:prstGeom>
        </p:spPr>
      </p:pic>
      <p:pic>
        <p:nvPicPr>
          <p:cNvPr id="28" name="Picture 2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01436" y="4037196"/>
            <a:ext cx="686174" cy="686174"/>
          </a:xfrm>
          <a:prstGeom prst="rect">
            <a:avLst/>
          </a:prstGeom>
        </p:spPr>
      </p:pic>
      <p:pic>
        <p:nvPicPr>
          <p:cNvPr id="29" name="Picture 2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688362" y="4031054"/>
            <a:ext cx="686174" cy="686174"/>
          </a:xfrm>
          <a:prstGeom prst="rect">
            <a:avLst/>
          </a:prstGeom>
        </p:spPr>
      </p:pic>
      <p:pic>
        <p:nvPicPr>
          <p:cNvPr id="30" name="Picture 2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65451" y="4031054"/>
            <a:ext cx="686174" cy="686174"/>
          </a:xfrm>
          <a:prstGeom prst="rect">
            <a:avLst/>
          </a:prstGeom>
        </p:spPr>
      </p:pic>
      <p:sp>
        <p:nvSpPr>
          <p:cNvPr id="31" name="Rectangle 30"/>
          <p:cNvSpPr/>
          <p:nvPr/>
        </p:nvSpPr>
        <p:spPr>
          <a:xfrm>
            <a:off x="909293" y="5463450"/>
            <a:ext cx="2959143" cy="646331"/>
          </a:xfrm>
          <a:prstGeom prst="rect">
            <a:avLst/>
          </a:prstGeom>
        </p:spPr>
        <p:txBody>
          <a:bodyPr wrap="none">
            <a:spAutoFit/>
          </a:bodyPr>
          <a:lstStyle/>
          <a:p>
            <a:r>
              <a:rPr lang="en-US" dirty="0" smtClean="0">
                <a:solidFill>
                  <a:srgbClr val="FFFFFF"/>
                </a:solidFill>
                <a:latin typeface="Segoe UI Light"/>
              </a:rPr>
              <a:t>Expensive server interactions</a:t>
            </a:r>
          </a:p>
          <a:p>
            <a:r>
              <a:rPr lang="en-US" dirty="0" smtClean="0">
                <a:solidFill>
                  <a:srgbClr val="FFFFFF"/>
                </a:solidFill>
                <a:latin typeface="Segoe UI Light"/>
              </a:rPr>
              <a:t>Front end cache misses</a:t>
            </a:r>
            <a:endParaRPr lang="en-US" dirty="0">
              <a:solidFill>
                <a:srgbClr val="FFFFFF"/>
              </a:solidFill>
              <a:latin typeface="Segoe UI Light"/>
            </a:endParaRPr>
          </a:p>
        </p:txBody>
      </p:sp>
      <p:cxnSp>
        <p:nvCxnSpPr>
          <p:cNvPr id="32" name="Straight Arrow Connector 31"/>
          <p:cNvCxnSpPr/>
          <p:nvPr/>
        </p:nvCxnSpPr>
        <p:spPr>
          <a:xfrm>
            <a:off x="3246437" y="3265764"/>
            <a:ext cx="78056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99584" y="1997944"/>
            <a:ext cx="1052789" cy="369332"/>
          </a:xfrm>
          <a:prstGeom prst="rect">
            <a:avLst/>
          </a:prstGeom>
        </p:spPr>
        <p:txBody>
          <a:bodyPr wrap="none">
            <a:spAutoFit/>
          </a:bodyPr>
          <a:lstStyle/>
          <a:p>
            <a:r>
              <a:rPr lang="en-US" dirty="0" smtClean="0">
                <a:solidFill>
                  <a:srgbClr val="FFFFFF"/>
                </a:solidFill>
              </a:rPr>
              <a:t>Network</a:t>
            </a:r>
            <a:endParaRPr lang="en-US" dirty="0">
              <a:solidFill>
                <a:srgbClr val="FFFFFF"/>
              </a:solidFill>
            </a:endParaRPr>
          </a:p>
        </p:txBody>
      </p:sp>
      <p:cxnSp>
        <p:nvCxnSpPr>
          <p:cNvPr id="34" name="Straight Arrow Connector 33"/>
          <p:cNvCxnSpPr/>
          <p:nvPr/>
        </p:nvCxnSpPr>
        <p:spPr>
          <a:xfrm flipV="1">
            <a:off x="4103197" y="2731990"/>
            <a:ext cx="773997" cy="533774"/>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03197" y="3306487"/>
            <a:ext cx="621597" cy="880547"/>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79396" y="3320186"/>
            <a:ext cx="469197"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83637" y="2731990"/>
            <a:ext cx="984157"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993" y="4195792"/>
            <a:ext cx="1220385"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49038" y="3320186"/>
            <a:ext cx="1406607" cy="787823"/>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649038" y="2805136"/>
            <a:ext cx="292359" cy="474328"/>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81049" y="2719344"/>
            <a:ext cx="594591" cy="600842"/>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055645" y="3320186"/>
            <a:ext cx="419995" cy="76354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75640" y="3321277"/>
            <a:ext cx="103799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087170" y="3441725"/>
            <a:ext cx="1149867" cy="646331"/>
          </a:xfrm>
          <a:prstGeom prst="rect">
            <a:avLst/>
          </a:prstGeom>
        </p:spPr>
        <p:txBody>
          <a:bodyPr wrap="none">
            <a:spAutoFit/>
          </a:bodyPr>
          <a:lstStyle/>
          <a:p>
            <a:pPr algn="ctr"/>
            <a:r>
              <a:rPr lang="en-US" dirty="0" smtClean="0">
                <a:solidFill>
                  <a:srgbClr val="FFFFFF"/>
                </a:solidFill>
              </a:rPr>
              <a:t>Microsoft</a:t>
            </a:r>
          </a:p>
          <a:p>
            <a:pPr algn="ctr"/>
            <a:r>
              <a:rPr lang="en-US" dirty="0" smtClean="0">
                <a:solidFill>
                  <a:srgbClr val="FFFFFF"/>
                </a:solidFill>
              </a:rPr>
              <a:t>Network</a:t>
            </a:r>
            <a:endParaRPr lang="en-US" dirty="0">
              <a:solidFill>
                <a:srgbClr val="FFFFFF"/>
              </a:solidFill>
            </a:endParaRPr>
          </a:p>
        </p:txBody>
      </p:sp>
      <p:sp>
        <p:nvSpPr>
          <p:cNvPr id="45" name="Rectangle 44"/>
          <p:cNvSpPr/>
          <p:nvPr/>
        </p:nvSpPr>
        <p:spPr>
          <a:xfrm>
            <a:off x="4836251" y="4283576"/>
            <a:ext cx="980718" cy="369332"/>
          </a:xfrm>
          <a:prstGeom prst="rect">
            <a:avLst/>
          </a:prstGeom>
        </p:spPr>
        <p:txBody>
          <a:bodyPr wrap="none">
            <a:spAutoFit/>
          </a:bodyPr>
          <a:lstStyle/>
          <a:p>
            <a:r>
              <a:rPr lang="en-US" dirty="0" smtClean="0">
                <a:solidFill>
                  <a:srgbClr val="FFFFFF"/>
                </a:solidFill>
              </a:rPr>
              <a:t>Internet</a:t>
            </a:r>
            <a:endParaRPr lang="en-US" dirty="0">
              <a:solidFill>
                <a:srgbClr val="FFFFFF"/>
              </a:solidFill>
            </a:endParaRPr>
          </a:p>
        </p:txBody>
      </p:sp>
      <p:sp>
        <p:nvSpPr>
          <p:cNvPr id="46" name="Rectangle 45"/>
          <p:cNvSpPr/>
          <p:nvPr/>
        </p:nvSpPr>
        <p:spPr>
          <a:xfrm>
            <a:off x="6849100" y="3383667"/>
            <a:ext cx="498855" cy="369332"/>
          </a:xfrm>
          <a:prstGeom prst="rect">
            <a:avLst/>
          </a:prstGeom>
        </p:spPr>
        <p:txBody>
          <a:bodyPr wrap="none">
            <a:spAutoFit/>
          </a:bodyPr>
          <a:lstStyle/>
          <a:p>
            <a:r>
              <a:rPr lang="en-US" dirty="0" smtClean="0">
                <a:solidFill>
                  <a:srgbClr val="FFFFFF"/>
                </a:solidFill>
              </a:rPr>
              <a:t>ISP</a:t>
            </a:r>
            <a:endParaRPr lang="en-US" dirty="0">
              <a:solidFill>
                <a:srgbClr val="FFFFFF"/>
              </a:solidFill>
            </a:endParaRPr>
          </a:p>
        </p:txBody>
      </p:sp>
      <p:pic>
        <p:nvPicPr>
          <p:cNvPr id="47" name="Picture 4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292844" y="1747666"/>
            <a:ext cx="686174" cy="686174"/>
          </a:xfrm>
          <a:prstGeom prst="rect">
            <a:avLst/>
          </a:prstGeom>
        </p:spPr>
      </p:pic>
      <p:sp>
        <p:nvSpPr>
          <p:cNvPr id="48" name="Rectangle 47"/>
          <p:cNvSpPr/>
          <p:nvPr/>
        </p:nvSpPr>
        <p:spPr>
          <a:xfrm>
            <a:off x="6283946" y="1419761"/>
            <a:ext cx="662361" cy="369332"/>
          </a:xfrm>
          <a:prstGeom prst="rect">
            <a:avLst/>
          </a:prstGeom>
        </p:spPr>
        <p:txBody>
          <a:bodyPr wrap="none">
            <a:spAutoFit/>
          </a:bodyPr>
          <a:lstStyle/>
          <a:p>
            <a:r>
              <a:rPr lang="en-US" dirty="0" smtClean="0">
                <a:solidFill>
                  <a:srgbClr val="FFFFFF"/>
                </a:solidFill>
              </a:rPr>
              <a:t>CDN</a:t>
            </a:r>
            <a:endParaRPr lang="en-US" dirty="0">
              <a:solidFill>
                <a:srgbClr val="FFFFFF"/>
              </a:solidFill>
            </a:endParaRPr>
          </a:p>
        </p:txBody>
      </p:sp>
      <p:cxnSp>
        <p:nvCxnSpPr>
          <p:cNvPr id="49" name="Straight Arrow Connector 48"/>
          <p:cNvCxnSpPr/>
          <p:nvPr/>
        </p:nvCxnSpPr>
        <p:spPr>
          <a:xfrm flipV="1">
            <a:off x="5881049" y="2433840"/>
            <a:ext cx="402897" cy="285504"/>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r="18818"/>
          <a:stretch/>
        </p:blipFill>
        <p:spPr>
          <a:xfrm>
            <a:off x="7686898" y="2254765"/>
            <a:ext cx="4119617" cy="2494429"/>
          </a:xfrm>
          <a:prstGeom prst="rect">
            <a:avLst/>
          </a:prstGeom>
        </p:spPr>
      </p:pic>
    </p:spTree>
    <p:extLst>
      <p:ext uri="{BB962C8B-B14F-4D97-AF65-F5344CB8AC3E}">
        <p14:creationId xmlns:p14="http://schemas.microsoft.com/office/powerpoint/2010/main" val="774146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par>
                                <p:cTn id="87" presetID="10"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par>
                                <p:cTn id="93" presetID="10"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par>
                                <p:cTn id="96" presetID="10" presetClass="entr" presetSubtype="0"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par>
                                <p:cTn id="114" presetID="10" presetClass="entr" presetSubtype="0" fill="hold"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3" grpId="0"/>
      <p:bldP spid="31" grpId="0"/>
      <p:bldP spid="33" grpId="0"/>
      <p:bldP spid="44" grpId="0"/>
      <p:bldP spid="45" grpId="0"/>
      <p:bldP spid="46"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30 seconds to 2 seconds</a:t>
            </a:r>
            <a:endParaRPr lang="en-US" dirty="0"/>
          </a:p>
        </p:txBody>
      </p:sp>
      <p:graphicFrame>
        <p:nvGraphicFramePr>
          <p:cNvPr id="7" name="Chart 6"/>
          <p:cNvGraphicFramePr>
            <a:graphicFrameLocks/>
          </p:cNvGraphicFramePr>
          <p:nvPr>
            <p:extLst/>
          </p:nvPr>
        </p:nvGraphicFramePr>
        <p:xfrm>
          <a:off x="198436" y="1212849"/>
          <a:ext cx="11811001" cy="57816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20343635">
            <a:off x="5623789" y="4315611"/>
            <a:ext cx="29388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Demo site baseline</a:t>
            </a:r>
          </a:p>
        </p:txBody>
      </p:sp>
      <p:cxnSp>
        <p:nvCxnSpPr>
          <p:cNvPr id="11" name="Straight Arrow Connector 10"/>
          <p:cNvCxnSpPr/>
          <p:nvPr/>
        </p:nvCxnSpPr>
        <p:spPr>
          <a:xfrm>
            <a:off x="9647237" y="2582862"/>
            <a:ext cx="1219200" cy="4572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08837" y="2151651"/>
            <a:ext cx="28956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Focus on the 95</a:t>
            </a:r>
            <a:r>
              <a:rPr lang="en-US" sz="2400" baseline="30000" dirty="0" smtClean="0">
                <a:solidFill>
                  <a:srgbClr val="FFFFFF"/>
                </a:solidFill>
              </a:rPr>
              <a:t>th</a:t>
            </a:r>
            <a:r>
              <a:rPr lang="en-US" sz="2400" dirty="0" smtClean="0">
                <a:solidFill>
                  <a:srgbClr val="FFFFFF"/>
                </a:solidFill>
              </a:rPr>
              <a:t> </a:t>
            </a:r>
          </a:p>
        </p:txBody>
      </p:sp>
      <p:cxnSp>
        <p:nvCxnSpPr>
          <p:cNvPr id="15" name="Straight Arrow Connector 14"/>
          <p:cNvCxnSpPr/>
          <p:nvPr/>
        </p:nvCxnSpPr>
        <p:spPr>
          <a:xfrm>
            <a:off x="11247437" y="3471273"/>
            <a:ext cx="0" cy="2083389"/>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58197" y="5574466"/>
            <a:ext cx="39157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Demo site improved value</a:t>
            </a:r>
          </a:p>
        </p:txBody>
      </p:sp>
    </p:spTree>
    <p:extLst>
      <p:ext uri="{BB962C8B-B14F-4D97-AF65-F5344CB8AC3E}">
        <p14:creationId xmlns:p14="http://schemas.microsoft.com/office/powerpoint/2010/main" val="3281291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30 </a:t>
            </a:r>
            <a:r>
              <a:rPr lang="en-US" sz="4000" dirty="0"/>
              <a:t>seconds to 2 </a:t>
            </a:r>
            <a:r>
              <a:rPr lang="en-US" sz="4000" dirty="0" smtClean="0"/>
              <a:t>seconds</a:t>
            </a:r>
            <a:br>
              <a:rPr lang="en-US" sz="4000" dirty="0" smtClean="0"/>
            </a:br>
            <a:r>
              <a:rPr lang="en-US" sz="7200" dirty="0" smtClean="0"/>
              <a:t>Diagnosing slow performance</a:t>
            </a:r>
            <a:r>
              <a:rPr lang="en-US" sz="7200" dirty="0"/>
              <a:t/>
            </a:r>
            <a:br>
              <a:rPr lang="en-US" sz="7200" dirty="0"/>
            </a:br>
            <a:endParaRPr lang="en-US" sz="7200" dirty="0"/>
          </a:p>
        </p:txBody>
      </p:sp>
    </p:spTree>
    <p:extLst>
      <p:ext uri="{BB962C8B-B14F-4D97-AF65-F5344CB8AC3E}">
        <p14:creationId xmlns:p14="http://schemas.microsoft.com/office/powerpoint/2010/main" val="20217235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4" y="1212849"/>
            <a:ext cx="8788395" cy="5558603"/>
          </a:xfrm>
          <a:prstGeom prst="rect">
            <a:avLst/>
          </a:prstGeom>
        </p:spPr>
      </p:pic>
      <p:sp>
        <p:nvSpPr>
          <p:cNvPr id="10" name="Rectangle 9"/>
          <p:cNvSpPr/>
          <p:nvPr/>
        </p:nvSpPr>
        <p:spPr bwMode="auto">
          <a:xfrm>
            <a:off x="9870300" y="1211262"/>
            <a:ext cx="2416137" cy="18303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Structural navigation</a:t>
            </a:r>
          </a:p>
          <a:p>
            <a:pPr defTabSz="932472" fontAlgn="base">
              <a:spcBef>
                <a:spcPct val="0"/>
              </a:spcBef>
              <a:spcAft>
                <a:spcPct val="0"/>
              </a:spcAft>
            </a:pPr>
            <a:endParaRPr lang="en-US"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Deep navigation</a:t>
            </a:r>
            <a:endParaRPr lang="en-US"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Top 5 causes of slow performance in SPO</a:t>
            </a:r>
            <a:endParaRPr lang="en-US" dirty="0"/>
          </a:p>
        </p:txBody>
      </p:sp>
      <p:sp>
        <p:nvSpPr>
          <p:cNvPr id="5" name="Rectangle 4"/>
          <p:cNvSpPr/>
          <p:nvPr/>
        </p:nvSpPr>
        <p:spPr bwMode="auto">
          <a:xfrm>
            <a:off x="485774" y="3245575"/>
            <a:ext cx="8763000" cy="475094"/>
          </a:xfrm>
          <a:prstGeom prst="rect">
            <a:avLst/>
          </a:prstGeom>
          <a:solidFill>
            <a:srgbClr val="FF00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761037" y="3732806"/>
            <a:ext cx="3276600" cy="2976400"/>
          </a:xfrm>
          <a:prstGeom prst="rect">
            <a:avLst/>
          </a:prstGeom>
          <a:solidFill>
            <a:srgbClr val="FFFF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53651" y="2119385"/>
            <a:ext cx="8560186" cy="1126190"/>
          </a:xfrm>
          <a:prstGeom prst="rect">
            <a:avLst/>
          </a:prstGeom>
          <a:solidFill>
            <a:srgbClr val="FF00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9870300" y="2355849"/>
            <a:ext cx="2416137" cy="1817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Content rollup</a:t>
            </a:r>
          </a:p>
          <a:p>
            <a:pPr defTabSz="932472" fontAlgn="base">
              <a:spcBef>
                <a:spcPct val="0"/>
              </a:spcBef>
              <a:spcAft>
                <a:spcPct val="0"/>
              </a:spcAft>
            </a:pPr>
            <a:endParaRPr lang="en-US"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Expensive queries</a:t>
            </a:r>
          </a:p>
        </p:txBody>
      </p:sp>
      <p:sp>
        <p:nvSpPr>
          <p:cNvPr id="13" name="Rectangle 12"/>
          <p:cNvSpPr/>
          <p:nvPr/>
        </p:nvSpPr>
        <p:spPr bwMode="auto">
          <a:xfrm>
            <a:off x="9870300" y="3575049"/>
            <a:ext cx="2416137" cy="144839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Large files</a:t>
            </a:r>
          </a:p>
          <a:p>
            <a:pPr defTabSz="932472" fontAlgn="base">
              <a:spcBef>
                <a:spcPct val="0"/>
              </a:spcBef>
              <a:spcAft>
                <a:spcPct val="0"/>
              </a:spcAft>
            </a:pPr>
            <a:endParaRPr lang="en-US"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Images and videos</a:t>
            </a:r>
          </a:p>
        </p:txBody>
      </p:sp>
      <p:sp>
        <p:nvSpPr>
          <p:cNvPr id="14" name="Rectangle 13"/>
          <p:cNvSpPr/>
          <p:nvPr/>
        </p:nvSpPr>
        <p:spPr bwMode="auto">
          <a:xfrm>
            <a:off x="9870300" y="4337049"/>
            <a:ext cx="2416137" cy="182939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Lots of requests</a:t>
            </a:r>
          </a:p>
          <a:p>
            <a:pPr defTabSz="932472" fontAlgn="base">
              <a:spcBef>
                <a:spcPct val="0"/>
              </a:spcBef>
              <a:spcAft>
                <a:spcPct val="0"/>
              </a:spcAft>
            </a:pPr>
            <a:endParaRPr lang="en-US"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latin typeface="Segoe UI Light"/>
                <a:ea typeface="Segoe UI" pitchFamily="34" charset="0"/>
                <a:cs typeface="Segoe UI" pitchFamily="34" charset="0"/>
              </a:rPr>
              <a:t>.js, .css, images</a:t>
            </a:r>
          </a:p>
        </p:txBody>
      </p:sp>
      <p:pic>
        <p:nvPicPr>
          <p:cNvPr id="1026" name="Picture 2" descr="js icon for Windows 8/Metro - Icons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39" y="5745328"/>
            <a:ext cx="836147" cy="836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s icon for Windows 8/Metro - Icons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490" y="5745329"/>
            <a:ext cx="836147" cy="83614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auto">
          <a:xfrm>
            <a:off x="553651" y="5478462"/>
            <a:ext cx="2311786" cy="1230744"/>
          </a:xfrm>
          <a:prstGeom prst="rect">
            <a:avLst/>
          </a:prstGeom>
          <a:solidFill>
            <a:srgbClr val="FF00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9869480" y="5525950"/>
            <a:ext cx="2416957" cy="124949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Lots of web parts</a:t>
            </a:r>
            <a:endParaRPr lang="en-US"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5" name="Down Arrow 14"/>
          <p:cNvSpPr/>
          <p:nvPr/>
        </p:nvSpPr>
        <p:spPr bwMode="auto">
          <a:xfrm>
            <a:off x="3513137" y="5753395"/>
            <a:ext cx="914400" cy="828081"/>
          </a:xfrm>
          <a:prstGeom prst="downArrow">
            <a:avLst/>
          </a:prstGeom>
          <a:solidFill>
            <a:srgbClr val="FF0000">
              <a:alpha val="6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87656" y="4712627"/>
            <a:ext cx="4577250" cy="1996579"/>
          </a:xfrm>
          <a:prstGeom prst="rect">
            <a:avLst/>
          </a:prstGeom>
          <a:solidFill>
            <a:srgbClr val="FFFF00">
              <a:alpha val="3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61311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par>
                                <p:cTn id="53" presetID="10"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Effect transition="in" filter="fade">
                                      <p:cBhvr>
                                        <p:cTn id="55" dur="500"/>
                                        <p:tgtEl>
                                          <p:spTgt spid="10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6" grpId="0" animBg="1"/>
      <p:bldP spid="6" grpId="1" animBg="1"/>
      <p:bldP spid="7" grpId="0" animBg="1"/>
      <p:bldP spid="7" grpId="1" animBg="1"/>
      <p:bldP spid="11" grpId="0" animBg="1"/>
      <p:bldP spid="13" grpId="0" animBg="1"/>
      <p:bldP spid="14" grpId="0" animBg="1"/>
      <p:bldP spid="18" grpId="0" animBg="1"/>
      <p:bldP spid="18" grpId="1" animBg="1"/>
      <p:bldP spid="19" grpId="0" animBg="1"/>
      <p:bldP spid="15" grpId="0"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end caches </a:t>
            </a:r>
            <a:r>
              <a:rPr lang="en-US" dirty="0"/>
              <a:t>in </a:t>
            </a:r>
            <a:r>
              <a:rPr lang="en-US" dirty="0" smtClean="0"/>
              <a:t>SPO</a:t>
            </a:r>
            <a:endParaRPr lang="en-US" dirty="0"/>
          </a:p>
        </p:txBody>
      </p:sp>
      <p:sp>
        <p:nvSpPr>
          <p:cNvPr id="8" name="Rectangle 7"/>
          <p:cNvSpPr/>
          <p:nvPr/>
        </p:nvSpPr>
        <p:spPr>
          <a:xfrm>
            <a:off x="1865037" y="1414855"/>
            <a:ext cx="2575243" cy="369332"/>
          </a:xfrm>
          <a:prstGeom prst="rect">
            <a:avLst/>
          </a:prstGeom>
        </p:spPr>
        <p:txBody>
          <a:bodyPr wrap="square">
            <a:spAutoFit/>
          </a:bodyPr>
          <a:lstStyle/>
          <a:p>
            <a:pPr algn="ctr"/>
            <a:r>
              <a:rPr lang="en-US" dirty="0" smtClean="0">
                <a:solidFill>
                  <a:srgbClr val="FFFFFF"/>
                </a:solidFill>
                <a:latin typeface="Segoe UI Light"/>
              </a:rPr>
              <a:t>SharePoint On-premises</a:t>
            </a:r>
            <a:endParaRPr lang="en-US" dirty="0">
              <a:solidFill>
                <a:srgbClr val="FFFFFF"/>
              </a:solidFill>
              <a:latin typeface="Segoe UI Light"/>
            </a:endParaRPr>
          </a:p>
        </p:txBody>
      </p:sp>
      <p:sp>
        <p:nvSpPr>
          <p:cNvPr id="9" name="Rectangle 8"/>
          <p:cNvSpPr/>
          <p:nvPr/>
        </p:nvSpPr>
        <p:spPr>
          <a:xfrm>
            <a:off x="6625846" y="1414855"/>
            <a:ext cx="2209800" cy="369332"/>
          </a:xfrm>
          <a:prstGeom prst="rect">
            <a:avLst/>
          </a:prstGeom>
        </p:spPr>
        <p:txBody>
          <a:bodyPr wrap="square">
            <a:spAutoFit/>
          </a:bodyPr>
          <a:lstStyle/>
          <a:p>
            <a:pPr algn="ctr"/>
            <a:r>
              <a:rPr lang="en-US" dirty="0" smtClean="0">
                <a:solidFill>
                  <a:srgbClr val="FFFFFF"/>
                </a:solidFill>
                <a:latin typeface="Segoe UI Light"/>
              </a:rPr>
              <a:t>SharePoint Online</a:t>
            </a:r>
            <a:endParaRPr lang="en-US" dirty="0">
              <a:solidFill>
                <a:srgbClr val="FFFFFF"/>
              </a:solidFill>
              <a:latin typeface="Segoe UI Light"/>
            </a:endParaRPr>
          </a:p>
        </p:txBody>
      </p:sp>
      <p:sp>
        <p:nvSpPr>
          <p:cNvPr id="11" name="Rectangle 10"/>
          <p:cNvSpPr/>
          <p:nvPr/>
        </p:nvSpPr>
        <p:spPr>
          <a:xfrm>
            <a:off x="-385576" y="2622584"/>
            <a:ext cx="2575243" cy="923330"/>
          </a:xfrm>
          <a:prstGeom prst="rect">
            <a:avLst/>
          </a:prstGeom>
        </p:spPr>
        <p:txBody>
          <a:bodyPr wrap="square">
            <a:spAutoFit/>
          </a:bodyPr>
          <a:lstStyle/>
          <a:p>
            <a:pPr algn="r"/>
            <a:r>
              <a:rPr lang="en-US" dirty="0" smtClean="0">
                <a:solidFill>
                  <a:srgbClr val="FFFFFF"/>
                </a:solidFill>
                <a:latin typeface="Segoe UI Light"/>
              </a:rPr>
              <a:t>10s of servers</a:t>
            </a:r>
          </a:p>
          <a:p>
            <a:pPr algn="r"/>
            <a:r>
              <a:rPr lang="en-US" dirty="0">
                <a:solidFill>
                  <a:srgbClr val="FFFFFF"/>
                </a:solidFill>
                <a:latin typeface="Segoe UI Light"/>
              </a:rPr>
              <a:t>10s of </a:t>
            </a:r>
            <a:r>
              <a:rPr lang="en-US" dirty="0" smtClean="0">
                <a:solidFill>
                  <a:srgbClr val="FFFFFF"/>
                </a:solidFill>
                <a:latin typeface="Segoe UI Light"/>
              </a:rPr>
              <a:t>busy sites</a:t>
            </a:r>
          </a:p>
          <a:p>
            <a:pPr algn="r"/>
            <a:r>
              <a:rPr lang="en-US" dirty="0" smtClean="0">
                <a:solidFill>
                  <a:srgbClr val="FFFFFF"/>
                </a:solidFill>
                <a:latin typeface="Segoe UI Light"/>
              </a:rPr>
              <a:t>100s of users</a:t>
            </a:r>
          </a:p>
        </p:txBody>
      </p:sp>
      <p:sp>
        <p:nvSpPr>
          <p:cNvPr id="12" name="Rectangle 11"/>
          <p:cNvSpPr/>
          <p:nvPr/>
        </p:nvSpPr>
        <p:spPr>
          <a:xfrm>
            <a:off x="9811162" y="2518951"/>
            <a:ext cx="2971800" cy="923330"/>
          </a:xfrm>
          <a:prstGeom prst="rect">
            <a:avLst/>
          </a:prstGeom>
        </p:spPr>
        <p:txBody>
          <a:bodyPr wrap="square">
            <a:spAutoFit/>
          </a:bodyPr>
          <a:lstStyle/>
          <a:p>
            <a:r>
              <a:rPr lang="en-US" dirty="0" smtClean="0">
                <a:solidFill>
                  <a:srgbClr val="FFFFFF"/>
                </a:solidFill>
                <a:latin typeface="Segoe UI Light"/>
              </a:rPr>
              <a:t>1,000s of servers</a:t>
            </a:r>
          </a:p>
          <a:p>
            <a:r>
              <a:rPr lang="en-US" dirty="0" smtClean="0">
                <a:solidFill>
                  <a:srgbClr val="FFFFFF"/>
                </a:solidFill>
                <a:latin typeface="Segoe UI Light"/>
              </a:rPr>
              <a:t>1,000s </a:t>
            </a:r>
            <a:r>
              <a:rPr lang="en-US" dirty="0">
                <a:solidFill>
                  <a:srgbClr val="FFFFFF"/>
                </a:solidFill>
                <a:latin typeface="Segoe UI Light"/>
              </a:rPr>
              <a:t>of </a:t>
            </a:r>
            <a:r>
              <a:rPr lang="en-US" dirty="0" smtClean="0">
                <a:solidFill>
                  <a:srgbClr val="FFFFFF"/>
                </a:solidFill>
                <a:latin typeface="Segoe UI Light"/>
              </a:rPr>
              <a:t>busy sites</a:t>
            </a:r>
          </a:p>
          <a:p>
            <a:r>
              <a:rPr lang="en-US" dirty="0" smtClean="0">
                <a:solidFill>
                  <a:srgbClr val="FFFFFF"/>
                </a:solidFill>
                <a:latin typeface="Segoe UI Light"/>
              </a:rPr>
              <a:t>10,000s of users</a:t>
            </a:r>
          </a:p>
        </p:txBody>
      </p:sp>
      <p:pic>
        <p:nvPicPr>
          <p:cNvPr id="77" name="Picture 7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81369" y="2412132"/>
            <a:ext cx="686174" cy="686174"/>
          </a:xfrm>
          <a:prstGeom prst="rect">
            <a:avLst/>
          </a:prstGeom>
        </p:spPr>
      </p:pic>
      <p:pic>
        <p:nvPicPr>
          <p:cNvPr id="78" name="Picture 7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68295" y="2405990"/>
            <a:ext cx="686174" cy="686174"/>
          </a:xfrm>
          <a:prstGeom prst="rect">
            <a:avLst/>
          </a:prstGeom>
        </p:spPr>
      </p:pic>
      <p:pic>
        <p:nvPicPr>
          <p:cNvPr id="79" name="Picture 7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81369" y="3125478"/>
            <a:ext cx="686174" cy="686174"/>
          </a:xfrm>
          <a:prstGeom prst="rect">
            <a:avLst/>
          </a:prstGeom>
        </p:spPr>
      </p:pic>
      <p:pic>
        <p:nvPicPr>
          <p:cNvPr id="80" name="Picture 7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68295" y="3119336"/>
            <a:ext cx="686174" cy="686174"/>
          </a:xfrm>
          <a:prstGeom prst="rect">
            <a:avLst/>
          </a:prstGeom>
        </p:spPr>
      </p:pic>
      <p:pic>
        <p:nvPicPr>
          <p:cNvPr id="81" name="Picture 8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173815" y="1897169"/>
            <a:ext cx="486173" cy="486173"/>
          </a:xfrm>
          <a:prstGeom prst="rect">
            <a:avLst/>
          </a:prstGeom>
        </p:spPr>
      </p:pic>
      <p:pic>
        <p:nvPicPr>
          <p:cNvPr id="82" name="Picture 8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711663" y="1897169"/>
            <a:ext cx="486173" cy="486173"/>
          </a:xfrm>
          <a:prstGeom prst="rect">
            <a:avLst/>
          </a:prstGeom>
        </p:spPr>
      </p:pic>
      <p:pic>
        <p:nvPicPr>
          <p:cNvPr id="83" name="Picture 8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787359" y="1897169"/>
            <a:ext cx="486173" cy="486173"/>
          </a:xfrm>
          <a:prstGeom prst="rect">
            <a:avLst/>
          </a:prstGeom>
        </p:spPr>
      </p:pic>
      <p:pic>
        <p:nvPicPr>
          <p:cNvPr id="84" name="Picture 8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49511" y="1897169"/>
            <a:ext cx="486173" cy="486173"/>
          </a:xfrm>
          <a:prstGeom prst="rect">
            <a:avLst/>
          </a:prstGeom>
        </p:spPr>
      </p:pic>
      <p:pic>
        <p:nvPicPr>
          <p:cNvPr id="89" name="Picture 8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863054" y="1897169"/>
            <a:ext cx="486173" cy="486173"/>
          </a:xfrm>
          <a:prstGeom prst="rect">
            <a:avLst/>
          </a:prstGeom>
        </p:spPr>
      </p:pic>
      <p:pic>
        <p:nvPicPr>
          <p:cNvPr id="90" name="Picture 8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25207" y="1897169"/>
            <a:ext cx="486173" cy="486173"/>
          </a:xfrm>
          <a:prstGeom prst="rect">
            <a:avLst/>
          </a:prstGeom>
        </p:spPr>
      </p:pic>
      <p:pic>
        <p:nvPicPr>
          <p:cNvPr id="91" name="Picture 9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173815" y="2438369"/>
            <a:ext cx="486173" cy="486173"/>
          </a:xfrm>
          <a:prstGeom prst="rect">
            <a:avLst/>
          </a:prstGeom>
        </p:spPr>
      </p:pic>
      <p:pic>
        <p:nvPicPr>
          <p:cNvPr id="92" name="Picture 9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711663" y="2438369"/>
            <a:ext cx="486173" cy="486173"/>
          </a:xfrm>
          <a:prstGeom prst="rect">
            <a:avLst/>
          </a:prstGeom>
        </p:spPr>
      </p:pic>
      <p:pic>
        <p:nvPicPr>
          <p:cNvPr id="93" name="Picture 9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787359" y="2438369"/>
            <a:ext cx="486173" cy="486173"/>
          </a:xfrm>
          <a:prstGeom prst="rect">
            <a:avLst/>
          </a:prstGeom>
        </p:spPr>
      </p:pic>
      <p:pic>
        <p:nvPicPr>
          <p:cNvPr id="94" name="Picture 9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49511" y="2438369"/>
            <a:ext cx="486173" cy="486173"/>
          </a:xfrm>
          <a:prstGeom prst="rect">
            <a:avLst/>
          </a:prstGeom>
        </p:spPr>
      </p:pic>
      <p:pic>
        <p:nvPicPr>
          <p:cNvPr id="95" name="Picture 9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863054" y="2438369"/>
            <a:ext cx="486173" cy="486173"/>
          </a:xfrm>
          <a:prstGeom prst="rect">
            <a:avLst/>
          </a:prstGeom>
        </p:spPr>
      </p:pic>
      <p:pic>
        <p:nvPicPr>
          <p:cNvPr id="96" name="Picture 9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25207" y="2438369"/>
            <a:ext cx="486173" cy="486173"/>
          </a:xfrm>
          <a:prstGeom prst="rect">
            <a:avLst/>
          </a:prstGeom>
        </p:spPr>
      </p:pic>
      <p:pic>
        <p:nvPicPr>
          <p:cNvPr id="97" name="Picture 9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209376" y="2976250"/>
            <a:ext cx="486173" cy="486173"/>
          </a:xfrm>
          <a:prstGeom prst="rect">
            <a:avLst/>
          </a:prstGeom>
        </p:spPr>
      </p:pic>
      <p:pic>
        <p:nvPicPr>
          <p:cNvPr id="98" name="Picture 9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747224" y="2976250"/>
            <a:ext cx="486173" cy="486173"/>
          </a:xfrm>
          <a:prstGeom prst="rect">
            <a:avLst/>
          </a:prstGeom>
        </p:spPr>
      </p:pic>
      <p:pic>
        <p:nvPicPr>
          <p:cNvPr id="99" name="Picture 9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822920" y="2976250"/>
            <a:ext cx="486173" cy="486173"/>
          </a:xfrm>
          <a:prstGeom prst="rect">
            <a:avLst/>
          </a:prstGeom>
        </p:spPr>
      </p:pic>
      <p:pic>
        <p:nvPicPr>
          <p:cNvPr id="100" name="Picture 9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85072" y="2976250"/>
            <a:ext cx="486173" cy="486173"/>
          </a:xfrm>
          <a:prstGeom prst="rect">
            <a:avLst/>
          </a:prstGeom>
        </p:spPr>
      </p:pic>
      <p:pic>
        <p:nvPicPr>
          <p:cNvPr id="101" name="Picture 10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898615" y="2976250"/>
            <a:ext cx="486173" cy="486173"/>
          </a:xfrm>
          <a:prstGeom prst="rect">
            <a:avLst/>
          </a:prstGeom>
        </p:spPr>
      </p:pic>
      <p:pic>
        <p:nvPicPr>
          <p:cNvPr id="102" name="Picture 10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60768" y="2976250"/>
            <a:ext cx="486173" cy="486173"/>
          </a:xfrm>
          <a:prstGeom prst="rect">
            <a:avLst/>
          </a:prstGeom>
        </p:spPr>
      </p:pic>
      <p:pic>
        <p:nvPicPr>
          <p:cNvPr id="103" name="Picture 10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206415" y="3519838"/>
            <a:ext cx="486173" cy="486173"/>
          </a:xfrm>
          <a:prstGeom prst="rect">
            <a:avLst/>
          </a:prstGeom>
        </p:spPr>
      </p:pic>
      <p:pic>
        <p:nvPicPr>
          <p:cNvPr id="104" name="Picture 10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744263" y="3519838"/>
            <a:ext cx="486173" cy="486173"/>
          </a:xfrm>
          <a:prstGeom prst="rect">
            <a:avLst/>
          </a:prstGeom>
        </p:spPr>
      </p:pic>
      <p:pic>
        <p:nvPicPr>
          <p:cNvPr id="105" name="Picture 10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819959" y="3519838"/>
            <a:ext cx="486173" cy="486173"/>
          </a:xfrm>
          <a:prstGeom prst="rect">
            <a:avLst/>
          </a:prstGeom>
        </p:spPr>
      </p:pic>
      <p:pic>
        <p:nvPicPr>
          <p:cNvPr id="106" name="Picture 10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82111" y="3519838"/>
            <a:ext cx="486173" cy="486173"/>
          </a:xfrm>
          <a:prstGeom prst="rect">
            <a:avLst/>
          </a:prstGeom>
        </p:spPr>
      </p:pic>
      <p:pic>
        <p:nvPicPr>
          <p:cNvPr id="107" name="Picture 10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895654" y="3519838"/>
            <a:ext cx="486173" cy="486173"/>
          </a:xfrm>
          <a:prstGeom prst="rect">
            <a:avLst/>
          </a:prstGeom>
        </p:spPr>
      </p:pic>
      <p:pic>
        <p:nvPicPr>
          <p:cNvPr id="108" name="Picture 10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57807" y="3519838"/>
            <a:ext cx="486173" cy="486173"/>
          </a:xfrm>
          <a:prstGeom prst="rect">
            <a:avLst/>
          </a:prstGeom>
        </p:spPr>
      </p:pic>
      <p:pic>
        <p:nvPicPr>
          <p:cNvPr id="1026"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4777" y="5458595"/>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6841" y="5458595"/>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9628" y="5458595"/>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4189"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6253"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9040"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2171"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84235"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97022"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3352"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85416" y="5478462"/>
            <a:ext cx="532064" cy="53206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user icon for Windows 8/Metro - Icons8"/>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98203" y="5478462"/>
            <a:ext cx="532064" cy="53206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534714" y="6069207"/>
            <a:ext cx="381000" cy="304799"/>
            <a:chOff x="2534714" y="6069207"/>
            <a:chExt cx="381000" cy="304799"/>
          </a:xfrm>
        </p:grpSpPr>
        <p:sp>
          <p:nvSpPr>
            <p:cNvPr id="4" name="Rectangle 3"/>
            <p:cNvSpPr/>
            <p:nvPr/>
          </p:nvSpPr>
          <p:spPr bwMode="auto">
            <a:xfrm>
              <a:off x="2534714" y="6145407"/>
              <a:ext cx="381000" cy="2285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9" name="Rectangle 128"/>
            <p:cNvSpPr/>
            <p:nvPr/>
          </p:nvSpPr>
          <p:spPr bwMode="auto">
            <a:xfrm>
              <a:off x="2534714" y="6069207"/>
              <a:ext cx="381000" cy="69587"/>
            </a:xfrm>
            <a:prstGeom prst="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4" name="Group 13"/>
          <p:cNvGrpSpPr/>
          <p:nvPr/>
        </p:nvGrpSpPr>
        <p:grpSpPr>
          <a:xfrm>
            <a:off x="3068114" y="6062594"/>
            <a:ext cx="381000" cy="304799"/>
            <a:chOff x="3068114" y="6062594"/>
            <a:chExt cx="381000" cy="304799"/>
          </a:xfrm>
        </p:grpSpPr>
        <p:sp>
          <p:nvSpPr>
            <p:cNvPr id="130" name="Rectangle 129"/>
            <p:cNvSpPr/>
            <p:nvPr/>
          </p:nvSpPr>
          <p:spPr bwMode="auto">
            <a:xfrm>
              <a:off x="3068114" y="6138794"/>
              <a:ext cx="381000" cy="2285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1" name="Rectangle 130"/>
            <p:cNvSpPr/>
            <p:nvPr/>
          </p:nvSpPr>
          <p:spPr bwMode="auto">
            <a:xfrm>
              <a:off x="3068114" y="6062594"/>
              <a:ext cx="381000" cy="69587"/>
            </a:xfrm>
            <a:prstGeom prst="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6" name="Group 15"/>
          <p:cNvGrpSpPr/>
          <p:nvPr/>
        </p:nvGrpSpPr>
        <p:grpSpPr>
          <a:xfrm>
            <a:off x="3601514" y="6069207"/>
            <a:ext cx="381000" cy="304799"/>
            <a:chOff x="3601514" y="6069207"/>
            <a:chExt cx="381000" cy="304799"/>
          </a:xfrm>
        </p:grpSpPr>
        <p:sp>
          <p:nvSpPr>
            <p:cNvPr id="132" name="Rectangle 131"/>
            <p:cNvSpPr/>
            <p:nvPr/>
          </p:nvSpPr>
          <p:spPr bwMode="auto">
            <a:xfrm>
              <a:off x="3601514" y="6145407"/>
              <a:ext cx="381000" cy="2285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3" name="Rectangle 132"/>
            <p:cNvSpPr/>
            <p:nvPr/>
          </p:nvSpPr>
          <p:spPr bwMode="auto">
            <a:xfrm>
              <a:off x="3601514" y="6069207"/>
              <a:ext cx="381000" cy="69587"/>
            </a:xfrm>
            <a:prstGeom prst="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9" name="Group 18"/>
          <p:cNvGrpSpPr/>
          <p:nvPr/>
        </p:nvGrpSpPr>
        <p:grpSpPr>
          <a:xfrm>
            <a:off x="6024811" y="6068330"/>
            <a:ext cx="381000" cy="304799"/>
            <a:chOff x="6024811" y="6068330"/>
            <a:chExt cx="381000" cy="304799"/>
          </a:xfrm>
        </p:grpSpPr>
        <p:sp>
          <p:nvSpPr>
            <p:cNvPr id="135" name="Rectangle 134"/>
            <p:cNvSpPr/>
            <p:nvPr/>
          </p:nvSpPr>
          <p:spPr bwMode="auto">
            <a:xfrm>
              <a:off x="6024811" y="6144530"/>
              <a:ext cx="381000" cy="228599"/>
            </a:xfrm>
            <a:prstGeom prst="rect">
              <a:avLst/>
            </a:prstGeom>
            <a:ln>
              <a:solidFill>
                <a:schemeClr val="accent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6" name="Rectangle 135"/>
            <p:cNvSpPr/>
            <p:nvPr/>
          </p:nvSpPr>
          <p:spPr bwMode="auto">
            <a:xfrm>
              <a:off x="6024811" y="6068330"/>
              <a:ext cx="381000" cy="69587"/>
            </a:xfrm>
            <a:prstGeom prst="rect">
              <a:avLst/>
            </a:prstGeom>
            <a:solidFill>
              <a:schemeClr val="accent4"/>
            </a:solidFill>
            <a:ln>
              <a:solidFill>
                <a:schemeClr val="accent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4" name="Group 43"/>
          <p:cNvGrpSpPr/>
          <p:nvPr/>
        </p:nvGrpSpPr>
        <p:grpSpPr>
          <a:xfrm>
            <a:off x="6558211" y="6061717"/>
            <a:ext cx="381000" cy="304799"/>
            <a:chOff x="6558211" y="6061717"/>
            <a:chExt cx="381000" cy="304799"/>
          </a:xfrm>
        </p:grpSpPr>
        <p:sp>
          <p:nvSpPr>
            <p:cNvPr id="137" name="Rectangle 136"/>
            <p:cNvSpPr/>
            <p:nvPr/>
          </p:nvSpPr>
          <p:spPr bwMode="auto">
            <a:xfrm>
              <a:off x="6558211" y="6137917"/>
              <a:ext cx="381000" cy="228599"/>
            </a:xfrm>
            <a:prstGeom prst="rect">
              <a:avLst/>
            </a:prstGeom>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8" name="Rectangle 137"/>
            <p:cNvSpPr/>
            <p:nvPr/>
          </p:nvSpPr>
          <p:spPr bwMode="auto">
            <a:xfrm>
              <a:off x="6558211" y="6061717"/>
              <a:ext cx="381000" cy="69587"/>
            </a:xfrm>
            <a:prstGeom prst="rect">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5" name="Group 44"/>
          <p:cNvGrpSpPr/>
          <p:nvPr/>
        </p:nvGrpSpPr>
        <p:grpSpPr>
          <a:xfrm>
            <a:off x="7091611" y="6068330"/>
            <a:ext cx="381000" cy="304799"/>
            <a:chOff x="7091611" y="6068330"/>
            <a:chExt cx="381000" cy="304799"/>
          </a:xfrm>
        </p:grpSpPr>
        <p:sp>
          <p:nvSpPr>
            <p:cNvPr id="139" name="Rectangle 138"/>
            <p:cNvSpPr/>
            <p:nvPr/>
          </p:nvSpPr>
          <p:spPr bwMode="auto">
            <a:xfrm>
              <a:off x="7091611" y="6144530"/>
              <a:ext cx="381000" cy="228599"/>
            </a:xfrm>
            <a:prstGeom prst="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0" name="Rectangle 139"/>
            <p:cNvSpPr/>
            <p:nvPr/>
          </p:nvSpPr>
          <p:spPr bwMode="auto">
            <a:xfrm>
              <a:off x="7091611" y="6068330"/>
              <a:ext cx="381000" cy="69587"/>
            </a:xfrm>
            <a:prstGeom prst="rect">
              <a:avLst/>
            </a:prstGeom>
            <a:solidFill>
              <a:schemeClr val="accent2"/>
            </a:solid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9" name="Group 48"/>
          <p:cNvGrpSpPr/>
          <p:nvPr/>
        </p:nvGrpSpPr>
        <p:grpSpPr>
          <a:xfrm>
            <a:off x="9205954" y="6062594"/>
            <a:ext cx="381000" cy="304799"/>
            <a:chOff x="9205954" y="6062594"/>
            <a:chExt cx="381000" cy="304799"/>
          </a:xfrm>
        </p:grpSpPr>
        <p:sp>
          <p:nvSpPr>
            <p:cNvPr id="141" name="Rectangle 140"/>
            <p:cNvSpPr/>
            <p:nvPr/>
          </p:nvSpPr>
          <p:spPr bwMode="auto">
            <a:xfrm>
              <a:off x="9205954" y="6138794"/>
              <a:ext cx="381000" cy="22859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2" name="Rectangle 141"/>
            <p:cNvSpPr/>
            <p:nvPr/>
          </p:nvSpPr>
          <p:spPr bwMode="auto">
            <a:xfrm>
              <a:off x="9205954" y="6062594"/>
              <a:ext cx="381000" cy="69587"/>
            </a:xfrm>
            <a:prstGeom prst="rect">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0" name="Group 49"/>
          <p:cNvGrpSpPr/>
          <p:nvPr/>
        </p:nvGrpSpPr>
        <p:grpSpPr>
          <a:xfrm>
            <a:off x="9739354" y="6055981"/>
            <a:ext cx="381000" cy="304799"/>
            <a:chOff x="9739354" y="6055981"/>
            <a:chExt cx="381000" cy="304799"/>
          </a:xfrm>
        </p:grpSpPr>
        <p:sp>
          <p:nvSpPr>
            <p:cNvPr id="143" name="Rectangle 142"/>
            <p:cNvSpPr/>
            <p:nvPr/>
          </p:nvSpPr>
          <p:spPr bwMode="auto">
            <a:xfrm>
              <a:off x="9739354" y="6132181"/>
              <a:ext cx="381000" cy="228599"/>
            </a:xfrm>
            <a:prstGeom prst="rect">
              <a:avLst/>
            </a:prstGeom>
            <a:ln>
              <a:solidFill>
                <a:srgbClr val="EC008C"/>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4" name="Rectangle 143"/>
            <p:cNvSpPr/>
            <p:nvPr/>
          </p:nvSpPr>
          <p:spPr bwMode="auto">
            <a:xfrm>
              <a:off x="9739354" y="6055981"/>
              <a:ext cx="381000" cy="69587"/>
            </a:xfrm>
            <a:prstGeom prst="rect">
              <a:avLst/>
            </a:prstGeom>
            <a:solidFill>
              <a:srgbClr val="EC008C"/>
            </a:solidFill>
            <a:ln>
              <a:solidFill>
                <a:srgbClr val="EC008C"/>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1" name="Group 50"/>
          <p:cNvGrpSpPr/>
          <p:nvPr/>
        </p:nvGrpSpPr>
        <p:grpSpPr>
          <a:xfrm>
            <a:off x="10272754" y="6062594"/>
            <a:ext cx="381000" cy="304799"/>
            <a:chOff x="10272754" y="6062594"/>
            <a:chExt cx="381000" cy="304799"/>
          </a:xfrm>
        </p:grpSpPr>
        <p:sp>
          <p:nvSpPr>
            <p:cNvPr id="145" name="Rectangle 144"/>
            <p:cNvSpPr/>
            <p:nvPr/>
          </p:nvSpPr>
          <p:spPr bwMode="auto">
            <a:xfrm>
              <a:off x="10272754" y="6138794"/>
              <a:ext cx="381000" cy="228599"/>
            </a:xfrm>
            <a:prstGeom prst="rect">
              <a:avLst/>
            </a:prstGeom>
            <a:ln>
              <a:solidFill>
                <a:srgbClr val="FF8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6" name="Rectangle 145"/>
            <p:cNvSpPr/>
            <p:nvPr/>
          </p:nvSpPr>
          <p:spPr bwMode="auto">
            <a:xfrm>
              <a:off x="10272754" y="6062594"/>
              <a:ext cx="381000" cy="69587"/>
            </a:xfrm>
            <a:prstGeom prst="rect">
              <a:avLst/>
            </a:prstGeom>
            <a:solidFill>
              <a:srgbClr val="FF8C00"/>
            </a:solidFill>
            <a:ln>
              <a:solidFill>
                <a:srgbClr val="FF8C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6" name="Group 45"/>
          <p:cNvGrpSpPr/>
          <p:nvPr/>
        </p:nvGrpSpPr>
        <p:grpSpPr>
          <a:xfrm>
            <a:off x="7605754" y="6068330"/>
            <a:ext cx="381000" cy="304799"/>
            <a:chOff x="7605754" y="6068330"/>
            <a:chExt cx="381000" cy="304799"/>
          </a:xfrm>
        </p:grpSpPr>
        <p:sp>
          <p:nvSpPr>
            <p:cNvPr id="147" name="Rectangle 146"/>
            <p:cNvSpPr/>
            <p:nvPr/>
          </p:nvSpPr>
          <p:spPr bwMode="auto">
            <a:xfrm>
              <a:off x="7605754" y="6144530"/>
              <a:ext cx="381000" cy="228599"/>
            </a:xfrm>
            <a:prstGeom prst="rect">
              <a:avLst/>
            </a:prstGeom>
            <a:ln>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8" name="Rectangle 147"/>
            <p:cNvSpPr/>
            <p:nvPr/>
          </p:nvSpPr>
          <p:spPr bwMode="auto">
            <a:xfrm>
              <a:off x="7605754" y="6068330"/>
              <a:ext cx="381000" cy="69587"/>
            </a:xfrm>
            <a:prstGeom prst="rect">
              <a:avLst/>
            </a:prstGeom>
            <a:solidFill>
              <a:srgbClr val="FFC000"/>
            </a:solidFill>
            <a:ln>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7" name="Group 46"/>
          <p:cNvGrpSpPr/>
          <p:nvPr/>
        </p:nvGrpSpPr>
        <p:grpSpPr>
          <a:xfrm>
            <a:off x="8139154" y="6061717"/>
            <a:ext cx="381000" cy="304799"/>
            <a:chOff x="8139154" y="6061717"/>
            <a:chExt cx="381000" cy="304799"/>
          </a:xfrm>
        </p:grpSpPr>
        <p:sp>
          <p:nvSpPr>
            <p:cNvPr id="149" name="Rectangle 148"/>
            <p:cNvSpPr/>
            <p:nvPr/>
          </p:nvSpPr>
          <p:spPr bwMode="auto">
            <a:xfrm>
              <a:off x="8139154" y="6137917"/>
              <a:ext cx="381000" cy="228599"/>
            </a:xfrm>
            <a:prstGeom prst="rect">
              <a:avLst/>
            </a:prstGeom>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0" name="Rectangle 149"/>
            <p:cNvSpPr/>
            <p:nvPr/>
          </p:nvSpPr>
          <p:spPr bwMode="auto">
            <a:xfrm>
              <a:off x="8139154" y="6061717"/>
              <a:ext cx="381000" cy="69587"/>
            </a:xfrm>
            <a:prstGeom prst="rect">
              <a:avLst/>
            </a:prstGeom>
            <a:solidFill>
              <a:srgbClr val="C00000"/>
            </a:solid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8" name="Group 47"/>
          <p:cNvGrpSpPr/>
          <p:nvPr/>
        </p:nvGrpSpPr>
        <p:grpSpPr>
          <a:xfrm>
            <a:off x="8672554" y="6068330"/>
            <a:ext cx="381000" cy="304799"/>
            <a:chOff x="8672554" y="6068330"/>
            <a:chExt cx="381000" cy="304799"/>
          </a:xfrm>
        </p:grpSpPr>
        <p:sp>
          <p:nvSpPr>
            <p:cNvPr id="151" name="Rectangle 150"/>
            <p:cNvSpPr/>
            <p:nvPr/>
          </p:nvSpPr>
          <p:spPr bwMode="auto">
            <a:xfrm>
              <a:off x="8672554" y="6144530"/>
              <a:ext cx="381000" cy="228599"/>
            </a:xfrm>
            <a:prstGeom prst="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2" name="Rectangle 151"/>
            <p:cNvSpPr/>
            <p:nvPr/>
          </p:nvSpPr>
          <p:spPr bwMode="auto">
            <a:xfrm>
              <a:off x="8672554" y="6068330"/>
              <a:ext cx="381000" cy="69587"/>
            </a:xfrm>
            <a:prstGeom prst="rect">
              <a:avLst/>
            </a:prstGeom>
            <a:solidFill>
              <a:srgbClr val="00B050"/>
            </a:solidFill>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024" name="Oval 1023"/>
          <p:cNvSpPr/>
          <p:nvPr/>
        </p:nvSpPr>
        <p:spPr bwMode="auto">
          <a:xfrm>
            <a:off x="2534714" y="3489689"/>
            <a:ext cx="330723" cy="28567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7" name="Straight Arrow Connector 6"/>
          <p:cNvCxnSpPr/>
          <p:nvPr/>
        </p:nvCxnSpPr>
        <p:spPr>
          <a:xfrm flipV="1">
            <a:off x="2700075" y="3835519"/>
            <a:ext cx="0" cy="1447800"/>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3268295" y="3835519"/>
            <a:ext cx="180819" cy="1447801"/>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4" name="Oval 163"/>
          <p:cNvSpPr/>
          <p:nvPr/>
        </p:nvSpPr>
        <p:spPr bwMode="auto">
          <a:xfrm>
            <a:off x="3293883" y="3493477"/>
            <a:ext cx="330723" cy="28567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5" name="Oval 164"/>
          <p:cNvSpPr/>
          <p:nvPr/>
        </p:nvSpPr>
        <p:spPr bwMode="auto">
          <a:xfrm>
            <a:off x="2534714" y="2768243"/>
            <a:ext cx="330723" cy="28567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6" name="Oval 165"/>
          <p:cNvSpPr/>
          <p:nvPr/>
        </p:nvSpPr>
        <p:spPr bwMode="auto">
          <a:xfrm>
            <a:off x="3293883" y="2772392"/>
            <a:ext cx="330723" cy="28567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68" name="Straight Arrow Connector 167"/>
          <p:cNvCxnSpPr/>
          <p:nvPr/>
        </p:nvCxnSpPr>
        <p:spPr>
          <a:xfrm flipH="1" flipV="1">
            <a:off x="3538905" y="3835519"/>
            <a:ext cx="240932" cy="1509186"/>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0" name="Oval 119"/>
          <p:cNvSpPr/>
          <p:nvPr/>
        </p:nvSpPr>
        <p:spPr bwMode="auto">
          <a:xfrm>
            <a:off x="6244135" y="3773623"/>
            <a:ext cx="255281" cy="220507"/>
          </a:xfrm>
          <a:prstGeom prst="ellipse">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1" name="Oval 120"/>
          <p:cNvSpPr/>
          <p:nvPr/>
        </p:nvSpPr>
        <p:spPr bwMode="auto">
          <a:xfrm>
            <a:off x="6779502" y="3773623"/>
            <a:ext cx="255281" cy="220507"/>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2" name="Oval 121"/>
          <p:cNvSpPr/>
          <p:nvPr/>
        </p:nvSpPr>
        <p:spPr bwMode="auto">
          <a:xfrm>
            <a:off x="7333167" y="3773623"/>
            <a:ext cx="255281" cy="220507"/>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3" name="Oval 122"/>
          <p:cNvSpPr/>
          <p:nvPr/>
        </p:nvSpPr>
        <p:spPr bwMode="auto">
          <a:xfrm>
            <a:off x="7859113" y="3773623"/>
            <a:ext cx="255281" cy="220507"/>
          </a:xfrm>
          <a:prstGeom prst="ellipse">
            <a:avLst/>
          </a:prstGeom>
          <a:solidFill>
            <a:srgbClr val="EC008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4" name="Oval 123"/>
          <p:cNvSpPr/>
          <p:nvPr/>
        </p:nvSpPr>
        <p:spPr bwMode="auto">
          <a:xfrm>
            <a:off x="8392513" y="3773623"/>
            <a:ext cx="255281" cy="220507"/>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5" name="Oval 124"/>
          <p:cNvSpPr/>
          <p:nvPr/>
        </p:nvSpPr>
        <p:spPr bwMode="auto">
          <a:xfrm>
            <a:off x="8925913" y="3773623"/>
            <a:ext cx="255281" cy="220507"/>
          </a:xfrm>
          <a:prstGeom prst="ellipse">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6" name="Oval 125"/>
          <p:cNvSpPr/>
          <p:nvPr/>
        </p:nvSpPr>
        <p:spPr bwMode="auto">
          <a:xfrm>
            <a:off x="6231559" y="3233611"/>
            <a:ext cx="255281" cy="220507"/>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7" name="Oval 126"/>
          <p:cNvSpPr/>
          <p:nvPr/>
        </p:nvSpPr>
        <p:spPr bwMode="auto">
          <a:xfrm>
            <a:off x="6766926" y="3233611"/>
            <a:ext cx="255281" cy="22050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8" name="Oval 127"/>
          <p:cNvSpPr/>
          <p:nvPr/>
        </p:nvSpPr>
        <p:spPr bwMode="auto">
          <a:xfrm>
            <a:off x="7320591" y="3233611"/>
            <a:ext cx="255281" cy="220507"/>
          </a:xfrm>
          <a:prstGeom prst="ellipse">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4" name="Oval 133"/>
          <p:cNvSpPr/>
          <p:nvPr/>
        </p:nvSpPr>
        <p:spPr bwMode="auto">
          <a:xfrm>
            <a:off x="7846537" y="3233611"/>
            <a:ext cx="255281" cy="220507"/>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3" name="Oval 152"/>
          <p:cNvSpPr/>
          <p:nvPr/>
        </p:nvSpPr>
        <p:spPr bwMode="auto">
          <a:xfrm>
            <a:off x="8379937" y="3233611"/>
            <a:ext cx="255281" cy="220507"/>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4" name="Oval 153"/>
          <p:cNvSpPr/>
          <p:nvPr/>
        </p:nvSpPr>
        <p:spPr bwMode="auto">
          <a:xfrm>
            <a:off x="8913337" y="3233611"/>
            <a:ext cx="255281" cy="220507"/>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5" name="Oval 154"/>
          <p:cNvSpPr/>
          <p:nvPr/>
        </p:nvSpPr>
        <p:spPr bwMode="auto">
          <a:xfrm>
            <a:off x="6209159" y="2681331"/>
            <a:ext cx="255281" cy="220507"/>
          </a:xfrm>
          <a:prstGeom prst="ellipse">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6" name="Oval 155"/>
          <p:cNvSpPr/>
          <p:nvPr/>
        </p:nvSpPr>
        <p:spPr bwMode="auto">
          <a:xfrm>
            <a:off x="6744526" y="2681331"/>
            <a:ext cx="255281" cy="220507"/>
          </a:xfrm>
          <a:prstGeom prst="ellipse">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7" name="Oval 156"/>
          <p:cNvSpPr/>
          <p:nvPr/>
        </p:nvSpPr>
        <p:spPr bwMode="auto">
          <a:xfrm>
            <a:off x="7298191" y="2681331"/>
            <a:ext cx="255281" cy="220507"/>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8" name="Oval 157"/>
          <p:cNvSpPr/>
          <p:nvPr/>
        </p:nvSpPr>
        <p:spPr bwMode="auto">
          <a:xfrm>
            <a:off x="7824137" y="2681331"/>
            <a:ext cx="255281" cy="220507"/>
          </a:xfrm>
          <a:prstGeom prst="ellipse">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9" name="Oval 158"/>
          <p:cNvSpPr/>
          <p:nvPr/>
        </p:nvSpPr>
        <p:spPr bwMode="auto">
          <a:xfrm>
            <a:off x="8357537" y="2681331"/>
            <a:ext cx="255281" cy="220507"/>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0" name="Oval 159"/>
          <p:cNvSpPr/>
          <p:nvPr/>
        </p:nvSpPr>
        <p:spPr bwMode="auto">
          <a:xfrm>
            <a:off x="8890937" y="2681331"/>
            <a:ext cx="255281" cy="22050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1" name="Oval 160"/>
          <p:cNvSpPr/>
          <p:nvPr/>
        </p:nvSpPr>
        <p:spPr bwMode="auto">
          <a:xfrm>
            <a:off x="6209159" y="2165794"/>
            <a:ext cx="255281" cy="220507"/>
          </a:xfrm>
          <a:prstGeom prst="ellipse">
            <a:avLst/>
          </a:prstGeom>
          <a:solidFill>
            <a:srgbClr val="EC008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3" name="Oval 162"/>
          <p:cNvSpPr/>
          <p:nvPr/>
        </p:nvSpPr>
        <p:spPr bwMode="auto">
          <a:xfrm>
            <a:off x="6744526" y="2165794"/>
            <a:ext cx="255281" cy="220507"/>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7" name="Oval 166"/>
          <p:cNvSpPr/>
          <p:nvPr/>
        </p:nvSpPr>
        <p:spPr bwMode="auto">
          <a:xfrm>
            <a:off x="7298191" y="2165794"/>
            <a:ext cx="255281" cy="220507"/>
          </a:xfrm>
          <a:prstGeom prst="ellipse">
            <a:avLst/>
          </a:prstGeom>
          <a:solidFill>
            <a:srgbClr val="EC008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9" name="Oval 168"/>
          <p:cNvSpPr/>
          <p:nvPr/>
        </p:nvSpPr>
        <p:spPr bwMode="auto">
          <a:xfrm>
            <a:off x="7824137" y="2165794"/>
            <a:ext cx="255281" cy="22050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0" name="Oval 169"/>
          <p:cNvSpPr/>
          <p:nvPr/>
        </p:nvSpPr>
        <p:spPr bwMode="auto">
          <a:xfrm>
            <a:off x="8357537" y="2165794"/>
            <a:ext cx="255281" cy="220507"/>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1" name="Oval 170"/>
          <p:cNvSpPr/>
          <p:nvPr/>
        </p:nvSpPr>
        <p:spPr bwMode="auto">
          <a:xfrm>
            <a:off x="8890937" y="2165794"/>
            <a:ext cx="255281" cy="220507"/>
          </a:xfrm>
          <a:prstGeom prst="ellipse">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87" name="Straight Arrow Connector 186"/>
          <p:cNvCxnSpPr/>
          <p:nvPr/>
        </p:nvCxnSpPr>
        <p:spPr>
          <a:xfrm flipH="1" flipV="1">
            <a:off x="2789867" y="3835519"/>
            <a:ext cx="398713" cy="1557401"/>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V="1">
            <a:off x="2710152" y="3853909"/>
            <a:ext cx="682450" cy="1421431"/>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flipV="1">
            <a:off x="6405811" y="4114084"/>
            <a:ext cx="359136" cy="1268263"/>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7968182" y="4107603"/>
            <a:ext cx="273378" cy="1281224"/>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6962983" y="4107603"/>
            <a:ext cx="273378" cy="1281224"/>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flipV="1">
            <a:off x="8522040" y="4107603"/>
            <a:ext cx="273378" cy="1281224"/>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flipV="1">
            <a:off x="9108761" y="4107603"/>
            <a:ext cx="273378" cy="1281224"/>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flipV="1">
            <a:off x="7506237" y="4107603"/>
            <a:ext cx="273378" cy="1281224"/>
          </a:xfrm>
          <a:prstGeom prst="straightConnector1">
            <a:avLst/>
          </a:prstGeom>
          <a:ln>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V="1">
            <a:off x="6200684" y="4114084"/>
            <a:ext cx="123149" cy="1286195"/>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75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
                                        </p:tgtEl>
                                        <p:attrNameLst>
                                          <p:attrName>style.visibility</p:attrName>
                                        </p:attrNameLst>
                                      </p:cBhvr>
                                      <p:to>
                                        <p:strVal val="visible"/>
                                      </p:to>
                                    </p:set>
                                    <p:animEffect transition="in" filter="fade">
                                      <p:cBhvr>
                                        <p:cTn id="15" dur="500"/>
                                        <p:tgtEl>
                                          <p:spTgt spid="10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2"/>
                                        </p:tgtEl>
                                        <p:attrNameLst>
                                          <p:attrName>style.visibility</p:attrName>
                                        </p:attrNameLst>
                                      </p:cBhvr>
                                      <p:to>
                                        <p:strVal val="visible"/>
                                      </p:to>
                                    </p:set>
                                    <p:animEffect transition="in" filter="fade">
                                      <p:cBhvr>
                                        <p:cTn id="30" dur="500"/>
                                        <p:tgtEl>
                                          <p:spTgt spid="1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4"/>
                                        </p:tgtEl>
                                        <p:attrNameLst>
                                          <p:attrName>style.visibility</p:attrName>
                                        </p:attrNameLst>
                                      </p:cBhvr>
                                      <p:to>
                                        <p:strVal val="visible"/>
                                      </p:to>
                                    </p:set>
                                    <p:animEffect transition="in" filter="fade">
                                      <p:cBhvr>
                                        <p:cTn id="33" dur="500"/>
                                        <p:tgtEl>
                                          <p:spTgt spid="16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62"/>
                                        </p:tgtEl>
                                      </p:cBhvr>
                                    </p:animEffect>
                                    <p:set>
                                      <p:cBhvr>
                                        <p:cTn id="38" dur="1" fill="hold">
                                          <p:stCondLst>
                                            <p:cond delay="499"/>
                                          </p:stCondLst>
                                        </p:cTn>
                                        <p:tgtEl>
                                          <p:spTgt spid="16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5"/>
                                        </p:tgtEl>
                                        <p:attrNameLst>
                                          <p:attrName>style.visibility</p:attrName>
                                        </p:attrNameLst>
                                      </p:cBhvr>
                                      <p:to>
                                        <p:strVal val="visible"/>
                                      </p:to>
                                    </p:set>
                                    <p:animEffect transition="in" filter="fade">
                                      <p:cBhvr>
                                        <p:cTn id="43" dur="500"/>
                                        <p:tgtEl>
                                          <p:spTgt spid="1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fade">
                                      <p:cBhvr>
                                        <p:cTn id="46" dur="500"/>
                                        <p:tgtEl>
                                          <p:spTgt spid="16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8"/>
                                        </p:tgtEl>
                                        <p:attrNameLst>
                                          <p:attrName>style.visibility</p:attrName>
                                        </p:attrNameLst>
                                      </p:cBhvr>
                                      <p:to>
                                        <p:strVal val="visible"/>
                                      </p:to>
                                    </p:set>
                                    <p:animEffect transition="in" filter="fade">
                                      <p:cBhvr>
                                        <p:cTn id="56" dur="500"/>
                                        <p:tgtEl>
                                          <p:spTgt spid="16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68"/>
                                        </p:tgtEl>
                                      </p:cBhvr>
                                    </p:animEffect>
                                    <p:set>
                                      <p:cBhvr>
                                        <p:cTn id="61" dur="1" fill="hold">
                                          <p:stCondLst>
                                            <p:cond delay="499"/>
                                          </p:stCondLst>
                                        </p:cTn>
                                        <p:tgtEl>
                                          <p:spTgt spid="16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fade">
                                      <p:cBhvr>
                                        <p:cTn id="66" dur="500"/>
                                        <p:tgtEl>
                                          <p:spTgt spid="18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87"/>
                                        </p:tgtEl>
                                      </p:cBhvr>
                                    </p:animEffect>
                                    <p:set>
                                      <p:cBhvr>
                                        <p:cTn id="71" dur="1" fill="hold">
                                          <p:stCondLst>
                                            <p:cond delay="499"/>
                                          </p:stCondLst>
                                        </p:cTn>
                                        <p:tgtEl>
                                          <p:spTgt spid="18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88"/>
                                        </p:tgtEl>
                                        <p:attrNameLst>
                                          <p:attrName>style.visibility</p:attrName>
                                        </p:attrNameLst>
                                      </p:cBhvr>
                                      <p:to>
                                        <p:strVal val="visible"/>
                                      </p:to>
                                    </p:set>
                                    <p:animEffect transition="in" filter="fade">
                                      <p:cBhvr>
                                        <p:cTn id="76" dur="500"/>
                                        <p:tgtEl>
                                          <p:spTgt spid="18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88"/>
                                        </p:tgtEl>
                                      </p:cBhvr>
                                    </p:animEffect>
                                    <p:set>
                                      <p:cBhvr>
                                        <p:cTn id="81" dur="1" fill="hold">
                                          <p:stCondLst>
                                            <p:cond delay="499"/>
                                          </p:stCondLst>
                                        </p:cTn>
                                        <p:tgtEl>
                                          <p:spTgt spid="18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2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2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2"/>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2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2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2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27"/>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28"/>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5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5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5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5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5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5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5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6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6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6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67"/>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6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70"/>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71"/>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9"/>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44"/>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45"/>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49"/>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50"/>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51"/>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47"/>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48"/>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89"/>
                                        </p:tgtEl>
                                        <p:attrNameLst>
                                          <p:attrName>style.visibility</p:attrName>
                                        </p:attrNameLst>
                                      </p:cBhvr>
                                      <p:to>
                                        <p:strVal val="visible"/>
                                      </p:to>
                                    </p:set>
                                    <p:animEffect transition="in" filter="fade">
                                      <p:cBhvr>
                                        <p:cTn id="154" dur="500"/>
                                        <p:tgtEl>
                                          <p:spTgt spid="189"/>
                                        </p:tgtEl>
                                      </p:cBhvr>
                                    </p:animEffect>
                                  </p:childTnLst>
                                </p:cTn>
                              </p:par>
                            </p:childTnLst>
                          </p:cTn>
                        </p:par>
                        <p:par>
                          <p:cTn id="155" fill="hold">
                            <p:stCondLst>
                              <p:cond delay="500"/>
                            </p:stCondLst>
                            <p:childTnLst>
                              <p:par>
                                <p:cTn id="156" presetID="10" presetClass="entr" presetSubtype="0" fill="hold" nodeType="afterEffect">
                                  <p:stCondLst>
                                    <p:cond delay="0"/>
                                  </p:stCondLst>
                                  <p:childTnLst>
                                    <p:set>
                                      <p:cBhvr>
                                        <p:cTn id="157" dur="1" fill="hold">
                                          <p:stCondLst>
                                            <p:cond delay="0"/>
                                          </p:stCondLst>
                                        </p:cTn>
                                        <p:tgtEl>
                                          <p:spTgt spid="190"/>
                                        </p:tgtEl>
                                        <p:attrNameLst>
                                          <p:attrName>style.visibility</p:attrName>
                                        </p:attrNameLst>
                                      </p:cBhvr>
                                      <p:to>
                                        <p:strVal val="visible"/>
                                      </p:to>
                                    </p:set>
                                    <p:animEffect transition="in" filter="fade">
                                      <p:cBhvr>
                                        <p:cTn id="158" dur="500"/>
                                        <p:tgtEl>
                                          <p:spTgt spid="190"/>
                                        </p:tgtEl>
                                      </p:cBhvr>
                                    </p:animEffect>
                                  </p:childTnLst>
                                </p:cTn>
                              </p:par>
                            </p:childTnLst>
                          </p:cTn>
                        </p:par>
                        <p:par>
                          <p:cTn id="159" fill="hold">
                            <p:stCondLst>
                              <p:cond delay="1000"/>
                            </p:stCondLst>
                            <p:childTnLst>
                              <p:par>
                                <p:cTn id="160" presetID="10" presetClass="entr" presetSubtype="0" fill="hold" nodeType="afterEffect">
                                  <p:stCondLst>
                                    <p:cond delay="0"/>
                                  </p:stCondLst>
                                  <p:childTnLst>
                                    <p:set>
                                      <p:cBhvr>
                                        <p:cTn id="161" dur="1" fill="hold">
                                          <p:stCondLst>
                                            <p:cond delay="0"/>
                                          </p:stCondLst>
                                        </p:cTn>
                                        <p:tgtEl>
                                          <p:spTgt spid="191"/>
                                        </p:tgtEl>
                                        <p:attrNameLst>
                                          <p:attrName>style.visibility</p:attrName>
                                        </p:attrNameLst>
                                      </p:cBhvr>
                                      <p:to>
                                        <p:strVal val="visible"/>
                                      </p:to>
                                    </p:set>
                                    <p:animEffect transition="in" filter="fade">
                                      <p:cBhvr>
                                        <p:cTn id="162" dur="500"/>
                                        <p:tgtEl>
                                          <p:spTgt spid="191"/>
                                        </p:tgtEl>
                                      </p:cBhvr>
                                    </p:animEffect>
                                  </p:childTnLst>
                                </p:cTn>
                              </p:par>
                            </p:childTnLst>
                          </p:cTn>
                        </p:par>
                        <p:par>
                          <p:cTn id="163" fill="hold">
                            <p:stCondLst>
                              <p:cond delay="1500"/>
                            </p:stCondLst>
                            <p:childTnLst>
                              <p:par>
                                <p:cTn id="164" presetID="10" presetClass="entr" presetSubtype="0" fill="hold" nodeType="afterEffect">
                                  <p:stCondLst>
                                    <p:cond delay="0"/>
                                  </p:stCondLst>
                                  <p:childTnLst>
                                    <p:set>
                                      <p:cBhvr>
                                        <p:cTn id="165" dur="1" fill="hold">
                                          <p:stCondLst>
                                            <p:cond delay="0"/>
                                          </p:stCondLst>
                                        </p:cTn>
                                        <p:tgtEl>
                                          <p:spTgt spid="192"/>
                                        </p:tgtEl>
                                        <p:attrNameLst>
                                          <p:attrName>style.visibility</p:attrName>
                                        </p:attrNameLst>
                                      </p:cBhvr>
                                      <p:to>
                                        <p:strVal val="visible"/>
                                      </p:to>
                                    </p:set>
                                    <p:animEffect transition="in" filter="fade">
                                      <p:cBhvr>
                                        <p:cTn id="166" dur="500"/>
                                        <p:tgtEl>
                                          <p:spTgt spid="192"/>
                                        </p:tgtEl>
                                      </p:cBhvr>
                                    </p:animEffect>
                                  </p:childTnLst>
                                </p:cTn>
                              </p:par>
                            </p:childTnLst>
                          </p:cTn>
                        </p:par>
                        <p:par>
                          <p:cTn id="167" fill="hold">
                            <p:stCondLst>
                              <p:cond delay="2000"/>
                            </p:stCondLst>
                            <p:childTnLst>
                              <p:par>
                                <p:cTn id="168" presetID="10" presetClass="entr" presetSubtype="0" fill="hold" nodeType="afterEffect">
                                  <p:stCondLst>
                                    <p:cond delay="0"/>
                                  </p:stCondLst>
                                  <p:childTnLst>
                                    <p:set>
                                      <p:cBhvr>
                                        <p:cTn id="169" dur="1" fill="hold">
                                          <p:stCondLst>
                                            <p:cond delay="0"/>
                                          </p:stCondLst>
                                        </p:cTn>
                                        <p:tgtEl>
                                          <p:spTgt spid="193"/>
                                        </p:tgtEl>
                                        <p:attrNameLst>
                                          <p:attrName>style.visibility</p:attrName>
                                        </p:attrNameLst>
                                      </p:cBhvr>
                                      <p:to>
                                        <p:strVal val="visible"/>
                                      </p:to>
                                    </p:set>
                                    <p:animEffect transition="in" filter="fade">
                                      <p:cBhvr>
                                        <p:cTn id="170" dur="500"/>
                                        <p:tgtEl>
                                          <p:spTgt spid="193"/>
                                        </p:tgtEl>
                                      </p:cBhvr>
                                    </p:animEffect>
                                  </p:childTnLst>
                                </p:cTn>
                              </p:par>
                            </p:childTnLst>
                          </p:cTn>
                        </p:par>
                        <p:par>
                          <p:cTn id="171" fill="hold">
                            <p:stCondLst>
                              <p:cond delay="2500"/>
                            </p:stCondLst>
                            <p:childTnLst>
                              <p:par>
                                <p:cTn id="172" presetID="10" presetClass="entr" presetSubtype="0" fill="hold" nodeType="afterEffect">
                                  <p:stCondLst>
                                    <p:cond delay="0"/>
                                  </p:stCondLst>
                                  <p:childTnLst>
                                    <p:set>
                                      <p:cBhvr>
                                        <p:cTn id="173" dur="1" fill="hold">
                                          <p:stCondLst>
                                            <p:cond delay="0"/>
                                          </p:stCondLst>
                                        </p:cTn>
                                        <p:tgtEl>
                                          <p:spTgt spid="194"/>
                                        </p:tgtEl>
                                        <p:attrNameLst>
                                          <p:attrName>style.visibility</p:attrName>
                                        </p:attrNameLst>
                                      </p:cBhvr>
                                      <p:to>
                                        <p:strVal val="visible"/>
                                      </p:to>
                                    </p:set>
                                    <p:animEffect transition="in" filter="fade">
                                      <p:cBhvr>
                                        <p:cTn id="174" dur="500"/>
                                        <p:tgtEl>
                                          <p:spTgt spid="194"/>
                                        </p:tgtEl>
                                      </p:cBhvr>
                                    </p:animEffect>
                                  </p:childTnLst>
                                </p:cTn>
                              </p:par>
                            </p:childTnLst>
                          </p:cTn>
                        </p:par>
                        <p:par>
                          <p:cTn id="175" fill="hold">
                            <p:stCondLst>
                              <p:cond delay="3000"/>
                            </p:stCondLst>
                            <p:childTnLst>
                              <p:par>
                                <p:cTn id="176" presetID="10" presetClass="entr" presetSubtype="0" fill="hold" nodeType="afterEffect">
                                  <p:stCondLst>
                                    <p:cond delay="0"/>
                                  </p:stCondLst>
                                  <p:childTnLst>
                                    <p:set>
                                      <p:cBhvr>
                                        <p:cTn id="177" dur="1" fill="hold">
                                          <p:stCondLst>
                                            <p:cond delay="0"/>
                                          </p:stCondLst>
                                        </p:cTn>
                                        <p:tgtEl>
                                          <p:spTgt spid="195"/>
                                        </p:tgtEl>
                                        <p:attrNameLst>
                                          <p:attrName>style.visibility</p:attrName>
                                        </p:attrNameLst>
                                      </p:cBhvr>
                                      <p:to>
                                        <p:strVal val="visible"/>
                                      </p:to>
                                    </p:set>
                                    <p:animEffect transition="in" filter="fade">
                                      <p:cBhvr>
                                        <p:cTn id="178" dur="500"/>
                                        <p:tgtEl>
                                          <p:spTgt spid="195"/>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nodeType="clickEffect">
                                  <p:stCondLst>
                                    <p:cond delay="0"/>
                                  </p:stCondLst>
                                  <p:childTnLst>
                                    <p:animEffect transition="out" filter="fade">
                                      <p:cBhvr>
                                        <p:cTn id="182" dur="500"/>
                                        <p:tgtEl>
                                          <p:spTgt spid="189"/>
                                        </p:tgtEl>
                                      </p:cBhvr>
                                    </p:animEffect>
                                    <p:set>
                                      <p:cBhvr>
                                        <p:cTn id="183" dur="1" fill="hold">
                                          <p:stCondLst>
                                            <p:cond delay="499"/>
                                          </p:stCondLst>
                                        </p:cTn>
                                        <p:tgtEl>
                                          <p:spTgt spid="189"/>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190"/>
                                        </p:tgtEl>
                                      </p:cBhvr>
                                    </p:animEffect>
                                    <p:set>
                                      <p:cBhvr>
                                        <p:cTn id="186" dur="1" fill="hold">
                                          <p:stCondLst>
                                            <p:cond delay="499"/>
                                          </p:stCondLst>
                                        </p:cTn>
                                        <p:tgtEl>
                                          <p:spTgt spid="190"/>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191"/>
                                        </p:tgtEl>
                                      </p:cBhvr>
                                    </p:animEffect>
                                    <p:set>
                                      <p:cBhvr>
                                        <p:cTn id="189" dur="1" fill="hold">
                                          <p:stCondLst>
                                            <p:cond delay="499"/>
                                          </p:stCondLst>
                                        </p:cTn>
                                        <p:tgtEl>
                                          <p:spTgt spid="191"/>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192"/>
                                        </p:tgtEl>
                                      </p:cBhvr>
                                    </p:animEffect>
                                    <p:set>
                                      <p:cBhvr>
                                        <p:cTn id="192" dur="1" fill="hold">
                                          <p:stCondLst>
                                            <p:cond delay="499"/>
                                          </p:stCondLst>
                                        </p:cTn>
                                        <p:tgtEl>
                                          <p:spTgt spid="192"/>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193"/>
                                        </p:tgtEl>
                                      </p:cBhvr>
                                    </p:animEffect>
                                    <p:set>
                                      <p:cBhvr>
                                        <p:cTn id="195" dur="1" fill="hold">
                                          <p:stCondLst>
                                            <p:cond delay="499"/>
                                          </p:stCondLst>
                                        </p:cTn>
                                        <p:tgtEl>
                                          <p:spTgt spid="193"/>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194"/>
                                        </p:tgtEl>
                                      </p:cBhvr>
                                    </p:animEffect>
                                    <p:set>
                                      <p:cBhvr>
                                        <p:cTn id="198" dur="1" fill="hold">
                                          <p:stCondLst>
                                            <p:cond delay="499"/>
                                          </p:stCondLst>
                                        </p:cTn>
                                        <p:tgtEl>
                                          <p:spTgt spid="194"/>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195"/>
                                        </p:tgtEl>
                                      </p:cBhvr>
                                    </p:animEffect>
                                    <p:set>
                                      <p:cBhvr>
                                        <p:cTn id="201" dur="1" fill="hold">
                                          <p:stCondLst>
                                            <p:cond delay="499"/>
                                          </p:stCondLst>
                                        </p:cTn>
                                        <p:tgtEl>
                                          <p:spTgt spid="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P spid="164" grpId="0" animBg="1"/>
      <p:bldP spid="165" grpId="0" animBg="1"/>
      <p:bldP spid="166"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34"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3" grpId="0" animBg="1"/>
      <p:bldP spid="167" grpId="0" animBg="1"/>
      <p:bldP spid="169" grpId="0" animBg="1"/>
      <p:bldP spid="170" grpId="0" animBg="1"/>
      <p:bldP spid="171" grpId="0" animBg="1"/>
    </p:bld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3.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Shyam Narayan</External_x0020_Speaker>
    <Session_x0020_Code xmlns="e36bfbf9-5e42-489c-a259-4c54eb22cb57"> OFC-B343</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e36bfbf9-5e42-489c-a259-4c54eb22cb57"/>
    <ds:schemaRef ds:uri="http://purl.org/dc/terms/"/>
    <ds:schemaRef ds:uri="http://schemas.microsoft.com/office/infopath/2007/PartnerControls"/>
    <ds:schemaRef ds:uri="230e9df3-be65-4c73-a93b-d1236ebd677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8</TotalTime>
  <Words>3694</Words>
  <Application>Microsoft Office PowerPoint</Application>
  <PresentationFormat>Custom</PresentationFormat>
  <Paragraphs>326</Paragraphs>
  <Slides>37</Slides>
  <Notes>23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37</vt:i4>
      </vt:variant>
    </vt:vector>
  </HeadingPairs>
  <TitlesOfParts>
    <vt:vector size="52" baseType="lpstr">
      <vt:lpstr>Arial</vt:lpstr>
      <vt:lpstr>Calibri</vt:lpstr>
      <vt:lpstr>Consolas</vt:lpstr>
      <vt:lpstr>Courier New</vt:lpstr>
      <vt:lpstr>Segoe Pro Light</vt:lpstr>
      <vt:lpstr>Segoe Pro SemiLight</vt:lpstr>
      <vt:lpstr>Segoe Semibold</vt:lpstr>
      <vt:lpstr>Segoe UI</vt:lpstr>
      <vt:lpstr>Segoe UI Black</vt:lpstr>
      <vt:lpstr>Segoe UI Light</vt:lpstr>
      <vt:lpstr>Segoe UI Semibold</vt:lpstr>
      <vt:lpstr>Wingdings</vt:lpstr>
      <vt:lpstr>TEE14 Speaker PPT Template</vt:lpstr>
      <vt:lpstr>Office Theme</vt:lpstr>
      <vt:lpstr>1_TEE14 Speaker PPT Template</vt:lpstr>
      <vt:lpstr>PowerPoint Presentation</vt:lpstr>
      <vt:lpstr>SharePoint Online Performance Designing your pages to be fast</vt:lpstr>
      <vt:lpstr>Topics</vt:lpstr>
      <vt:lpstr>The slowest 1% of pages in SharePoint online take more than 5,000ms to load</vt:lpstr>
      <vt:lpstr>Why SharePoint pages get slow…</vt:lpstr>
      <vt:lpstr>Demo: 30 seconds to 2 seconds</vt:lpstr>
      <vt:lpstr>30 seconds to 2 seconds Diagnosing slow performance </vt:lpstr>
      <vt:lpstr>Top 5 causes of slow performance in SPO</vt:lpstr>
      <vt:lpstr>Front end caches in SPO</vt:lpstr>
      <vt:lpstr>30 seconds to 2 seconds Structural Navigation </vt:lpstr>
      <vt:lpstr>Perf tips: Structural Navigation</vt:lpstr>
      <vt:lpstr>30 seconds to 2 seconds Content Rollup </vt:lpstr>
      <vt:lpstr>Perf tips: Content rollup</vt:lpstr>
      <vt:lpstr>30 seconds to 2 seconds Image optimization and delay loading </vt:lpstr>
      <vt:lpstr>Perf tips: Image optimization</vt:lpstr>
      <vt:lpstr>30 seconds to 2 seconds Reducing roundtrips </vt:lpstr>
      <vt:lpstr>Perf tips: Optimize HTTP traffic</vt:lpstr>
      <vt:lpstr>30 seconds to 2 seconds Demo summary</vt:lpstr>
      <vt:lpstr>30 seconds to 2 seconds</vt:lpstr>
      <vt:lpstr>30 seconds to 2 seconds</vt:lpstr>
      <vt:lpstr>Launch day How SPO manages capacity Rolling out a new portal</vt:lpstr>
      <vt:lpstr>Predictive capacity: forecasting</vt:lpstr>
      <vt:lpstr>Predictive capacity: forecasting</vt:lpstr>
      <vt:lpstr>Predictive capacity: managing farms</vt:lpstr>
      <vt:lpstr>Launching a new site to &gt; 10k users</vt:lpstr>
      <vt:lpstr>…but sometimes slow rollouts isn’t an option</vt:lpstr>
      <vt:lpstr>Microsoft’s Academy live Video portal optimization</vt:lpstr>
      <vt:lpstr>Scenario: Company-wide webcast</vt:lpstr>
      <vt:lpstr>Microsoft farm &amp; Satya webcast </vt:lpstr>
      <vt:lpstr>In summary…</vt:lpstr>
      <vt:lpstr>SPO performance cheat sheet</vt:lpstr>
      <vt:lpstr>Related content</vt:lpstr>
      <vt:lpstr>PowerPoint Presentation</vt:lpstr>
      <vt:lpstr>Office 365</vt:lpstr>
      <vt:lpstr>Resources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 Online Performance Designing your pages to be fast</dc:title>
  <dc:subject>TechEd 2014</dc:subject>
  <dc:creator>Shows</dc:creator>
  <cp:keywords/>
  <dc:description>Template: Jordan Cayabyab, Artitudes Design
Formatting: 
Audience Type:</dc:description>
  <cp:lastModifiedBy>Shows</cp:lastModifiedBy>
  <cp:revision>6</cp:revision>
  <dcterms:created xsi:type="dcterms:W3CDTF">2014-10-28T12:28:57Z</dcterms:created>
  <dcterms:modified xsi:type="dcterms:W3CDTF">2014-10-31T08:23:06Z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