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5" r:id="rId5"/>
  </p:sldMasterIdLst>
  <p:notesMasterIdLst>
    <p:notesMasterId r:id="rId54"/>
  </p:notesMasterIdLst>
  <p:handoutMasterIdLst>
    <p:handoutMasterId r:id="rId55"/>
  </p:handoutMasterIdLst>
  <p:sldIdLst>
    <p:sldId id="1456" r:id="rId6"/>
    <p:sldId id="1457" r:id="rId7"/>
    <p:sldId id="1462" r:id="rId8"/>
    <p:sldId id="1463" r:id="rId9"/>
    <p:sldId id="1464" r:id="rId10"/>
    <p:sldId id="1465" r:id="rId11"/>
    <p:sldId id="1466" r:id="rId12"/>
    <p:sldId id="1467" r:id="rId13"/>
    <p:sldId id="1468" r:id="rId14"/>
    <p:sldId id="1469" r:id="rId15"/>
    <p:sldId id="1470" r:id="rId16"/>
    <p:sldId id="1471" r:id="rId17"/>
    <p:sldId id="1472" r:id="rId18"/>
    <p:sldId id="1473" r:id="rId19"/>
    <p:sldId id="1474" r:id="rId20"/>
    <p:sldId id="1475" r:id="rId21"/>
    <p:sldId id="1476" r:id="rId22"/>
    <p:sldId id="1477" r:id="rId23"/>
    <p:sldId id="1478" r:id="rId24"/>
    <p:sldId id="1479" r:id="rId25"/>
    <p:sldId id="1480" r:id="rId26"/>
    <p:sldId id="1481" r:id="rId27"/>
    <p:sldId id="1482" r:id="rId28"/>
    <p:sldId id="1483" r:id="rId29"/>
    <p:sldId id="1484" r:id="rId30"/>
    <p:sldId id="1485" r:id="rId31"/>
    <p:sldId id="1486" r:id="rId32"/>
    <p:sldId id="1487" r:id="rId33"/>
    <p:sldId id="1488" r:id="rId34"/>
    <p:sldId id="1489" r:id="rId35"/>
    <p:sldId id="1490" r:id="rId36"/>
    <p:sldId id="1491" r:id="rId37"/>
    <p:sldId id="1492" r:id="rId38"/>
    <p:sldId id="1493" r:id="rId39"/>
    <p:sldId id="1494" r:id="rId40"/>
    <p:sldId id="1495" r:id="rId41"/>
    <p:sldId id="1496" r:id="rId42"/>
    <p:sldId id="1498" r:id="rId43"/>
    <p:sldId id="1509" r:id="rId44"/>
    <p:sldId id="1510" r:id="rId45"/>
    <p:sldId id="1499" r:id="rId46"/>
    <p:sldId id="1500" r:id="rId47"/>
    <p:sldId id="1501" r:id="rId48"/>
    <p:sldId id="1502" r:id="rId49"/>
    <p:sldId id="1503" r:id="rId50"/>
    <p:sldId id="1504" r:id="rId51"/>
    <p:sldId id="1506" r:id="rId52"/>
    <p:sldId id="1507"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AA431A-897B-452D-88C6-4BC367821120}">
          <p14:sldIdLst>
            <p14:sldId id="1456"/>
            <p14:sldId id="1457"/>
            <p14:sldId id="1462"/>
            <p14:sldId id="1463"/>
            <p14:sldId id="1464"/>
            <p14:sldId id="1465"/>
            <p14:sldId id="1466"/>
            <p14:sldId id="1467"/>
            <p14:sldId id="1468"/>
            <p14:sldId id="1469"/>
            <p14:sldId id="1470"/>
            <p14:sldId id="1471"/>
            <p14:sldId id="1472"/>
            <p14:sldId id="1473"/>
            <p14:sldId id="1474"/>
            <p14:sldId id="1475"/>
            <p14:sldId id="1476"/>
            <p14:sldId id="1477"/>
            <p14:sldId id="1478"/>
            <p14:sldId id="1479"/>
            <p14:sldId id="1480"/>
            <p14:sldId id="1481"/>
            <p14:sldId id="1482"/>
            <p14:sldId id="1483"/>
            <p14:sldId id="1484"/>
            <p14:sldId id="1485"/>
            <p14:sldId id="1486"/>
            <p14:sldId id="1487"/>
            <p14:sldId id="1488"/>
            <p14:sldId id="1489"/>
            <p14:sldId id="1490"/>
            <p14:sldId id="1491"/>
            <p14:sldId id="1492"/>
            <p14:sldId id="1493"/>
            <p14:sldId id="1494"/>
            <p14:sldId id="1495"/>
            <p14:sldId id="1496"/>
            <p14:sldId id="1498"/>
            <p14:sldId id="1509"/>
            <p14:sldId id="1510"/>
            <p14:sldId id="1499"/>
            <p14:sldId id="1500"/>
            <p14:sldId id="1501"/>
          </p14:sldIdLst>
        </p14:section>
        <p14:section name="Demo Slides if Demo Fails" id="{1921D30C-DC1A-4918-A528-98477A98D24F}">
          <p14:sldIdLst>
            <p14:sldId id="1502"/>
            <p14:sldId id="1503"/>
          </p14:sldIdLst>
        </p14:section>
        <p14:section name="Appendix" id="{A2217EA6-388F-4603-BE9A-A8FC4A2D997E}">
          <p14:sldIdLst>
            <p14:sldId id="1504"/>
            <p14:sldId id="1506"/>
            <p14:sldId id="1507"/>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Brian Reid" initials="BR" lastIdx="9" clrIdx="2">
    <p:extLst>
      <p:ext uri="{19B8F6BF-5375-455C-9EA6-DF929625EA0E}">
        <p15:presenceInfo xmlns:p15="http://schemas.microsoft.com/office/powerpoint/2012/main" userId="S-1-5-21-4104972736-3129852926-3349039243-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56" d="100"/>
        <a:sy n="56" d="100"/>
      </p:scale>
      <p:origin x="0" y="-6456"/>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Change SMTP Endpoint</c:v>
                </c:pt>
              </c:strCache>
            </c:strRef>
          </c:tx>
          <c:spPr>
            <a:ln>
              <a:noFill/>
            </a:ln>
          </c:spPr>
          <c:dPt>
            <c:idx val="0"/>
            <c:bubble3D val="0"/>
            <c:spPr>
              <a:solidFill>
                <a:schemeClr val="accent1"/>
              </a:solidFill>
              <a:ln>
                <a:noFill/>
              </a:ln>
              <a:effectLst/>
              <a:scene3d>
                <a:camera prst="orthographicFront"/>
                <a:lightRig rig="threePt" dir="t"/>
              </a:scene3d>
            </c:spPr>
          </c:dPt>
          <c:dPt>
            <c:idx val="1"/>
            <c:bubble3D val="0"/>
            <c:spPr>
              <a:solidFill>
                <a:schemeClr val="accent2"/>
              </a:solidFill>
              <a:ln>
                <a:noFill/>
              </a:ln>
              <a:effectLst/>
              <a:scene3d>
                <a:camera prst="orthographicFront"/>
                <a:lightRig rig="threePt" dir="t"/>
              </a:scene3d>
            </c:spPr>
          </c:dPt>
          <c:dPt>
            <c:idx val="2"/>
            <c:bubble3D val="0"/>
            <c:spPr>
              <a:solidFill>
                <a:schemeClr val="accent3"/>
              </a:solidFill>
              <a:ln>
                <a:noFill/>
              </a:ln>
              <a:effectLst/>
              <a:scene3d>
                <a:camera prst="orthographicFront"/>
                <a:lightRig rig="threePt" dir="t"/>
              </a:scene3d>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Before</c:v>
                </c:pt>
                <c:pt idx="1">
                  <c:v>During</c:v>
                </c:pt>
                <c:pt idx="2">
                  <c:v>After</c:v>
                </c:pt>
              </c:strCache>
            </c:strRef>
          </c:cat>
          <c:val>
            <c:numRef>
              <c:f>Sheet1!$B$2:$B$4</c:f>
              <c:numCache>
                <c:formatCode>General</c:formatCode>
                <c:ptCount val="3"/>
                <c:pt idx="0">
                  <c:v>9</c:v>
                </c:pt>
                <c:pt idx="1">
                  <c:v>4</c:v>
                </c:pt>
                <c:pt idx="2">
                  <c:v>10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7196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99413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36398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67928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16840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426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60514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2093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7360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9969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012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81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5891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2450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5398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4735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28192094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28947178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372677209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7554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20610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25599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11211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67669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0152513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8485323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6664974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2338319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16832818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6641997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1392536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691013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7554806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159318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71781098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27206936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6193844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10/29/2014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172336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465050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 id="2147484303" r:id="rId18"/>
    <p:sldLayoutId id="2147484304" r:id="rId19"/>
    <p:sldLayoutId id="2147484305" r:id="rId20"/>
    <p:sldLayoutId id="2147484306" r:id="rId21"/>
    <p:sldLayoutId id="2147484307"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9.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hyperlink" Target="http://blogs.technet.com/b/exchange/archive/2014/09/25/take-advantage-of-eops-new-bulk-mail-detection.aspx"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c7solutions.com/2014/03/highly-available-office-365-to-on-premises-mail-routing" TargetMode="External"/><Relationship Id="rId2" Type="http://schemas.openxmlformats.org/officeDocument/2006/relationships/hyperlink" Target="http://www.c7solutions.com/2012/05/highly-available-geo-redundancy-with-html"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technet.microsoft.com/en-GB/library/dn163581(v=exchg.150).aspx" TargetMode="External"/><Relationship Id="rId2" Type="http://schemas.openxmlformats.org/officeDocument/2006/relationships/hyperlink" Target="http://technet.microsoft.com/en-GB/library/dn163583(v=exchg.150).aspx"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55.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hyperlink" Target="http://www.microsoft.com/learning/en/us/Course.aspx?ID=10750AB&amp;Locale=en-us" TargetMode="External"/><Relationship Id="rId3" Type="http://schemas.openxmlformats.org/officeDocument/2006/relationships/hyperlink" Target="http://www.microsoft.com/learning/en/us/Course.aspx?ID=10751AB&amp;Locale=en-us" TargetMode="External"/><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hyperlink" Target="http://www.microsoft.com/learning/en/us/classlocator.aspx" TargetMode="External"/><Relationship Id="rId4" Type="http://schemas.openxmlformats.org/officeDocument/2006/relationships/hyperlink" Target="http://www.microsoft.com/learning/en/us/Exam.aspx?ID=70-247&amp;Locale=en-us" TargetMode="External"/><Relationship Id="rId9" Type="http://schemas.openxmlformats.org/officeDocument/2006/relationships/image" Target="../media/image31.wm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c7solutions.com/2014/07/creating-mailboxes-in-office-365-when-using-dirsync"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6675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rc 29"/>
          <p:cNvSpPr/>
          <p:nvPr/>
        </p:nvSpPr>
        <p:spPr>
          <a:xfrm rot="1478135">
            <a:off x="4639111" y="2800624"/>
            <a:ext cx="2164527" cy="16373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331987"/>
              <a:gd name="connsiteY0" fmla="*/ 8116 h 1926388"/>
              <a:gd name="connsiteX1" fmla="*/ 0 w 2331987"/>
              <a:gd name="connsiteY1" fmla="*/ 0 h 1926388"/>
              <a:gd name="connsiteX2" fmla="*/ 86613 w 2331987"/>
              <a:gd name="connsiteY2" fmla="*/ 8116 h 1926388"/>
              <a:gd name="connsiteX0" fmla="*/ 98328 w 2331987"/>
              <a:gd name="connsiteY0" fmla="*/ 16340 h 1926388"/>
              <a:gd name="connsiteX1" fmla="*/ 2331987 w 2331987"/>
              <a:gd name="connsiteY1" fmla="*/ 1926388 h 1926388"/>
            </a:gdLst>
            <a:ahLst/>
            <a:cxnLst>
              <a:cxn ang="0">
                <a:pos x="connsiteX0" y="connsiteY0"/>
              </a:cxn>
              <a:cxn ang="0">
                <a:pos x="connsiteX1" y="connsiteY1"/>
              </a:cxn>
            </a:cxnLst>
            <a:rect l="l" t="t" r="r" b="b"/>
            <a:pathLst>
              <a:path w="2331987" h="1926388" stroke="0" extrusionOk="0">
                <a:moveTo>
                  <a:pt x="86613" y="8116"/>
                </a:moveTo>
                <a:lnTo>
                  <a:pt x="0" y="0"/>
                </a:lnTo>
                <a:lnTo>
                  <a:pt x="86613" y="8116"/>
                </a:lnTo>
                <a:close/>
              </a:path>
              <a:path w="2331987" h="1926388" fill="none">
                <a:moveTo>
                  <a:pt x="98328" y="16340"/>
                </a:moveTo>
                <a:cubicBezTo>
                  <a:pt x="1297983" y="134221"/>
                  <a:pt x="2008904" y="747850"/>
                  <a:pt x="2331987" y="1926388"/>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pic>
        <p:nvPicPr>
          <p:cNvPr id="20" name="Picture 33" descr="C:\Users\sakuu\Documents\Ballmer WPC\AI\Hom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972210" y="4811520"/>
            <a:ext cx="1470163" cy="1256513"/>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128"/>
          <p:cNvSpPr>
            <a:spLocks noEditPoints="1"/>
          </p:cNvSpPr>
          <p:nvPr/>
        </p:nvSpPr>
        <p:spPr bwMode="black">
          <a:xfrm>
            <a:off x="10322693" y="5051211"/>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913022">
              <a:defRPr/>
            </a:pPr>
            <a:endParaRPr lang="en-US" sz="1600" kern="0" smtClean="0">
              <a:solidFill>
                <a:srgbClr val="494949"/>
              </a:solidFill>
              <a:latin typeface="Segoe Pro"/>
            </a:endParaRPr>
          </a:p>
        </p:txBody>
      </p:sp>
      <p:sp>
        <p:nvSpPr>
          <p:cNvPr id="2" name="Title 1"/>
          <p:cNvSpPr>
            <a:spLocks noGrp="1"/>
          </p:cNvSpPr>
          <p:nvPr>
            <p:ph type="title"/>
          </p:nvPr>
        </p:nvSpPr>
        <p:spPr/>
        <p:txBody>
          <a:bodyPr/>
          <a:lstStyle/>
          <a:p>
            <a:r>
              <a:rPr lang="en-GB" dirty="0" err="1" smtClean="0"/>
              <a:t>targetAddress</a:t>
            </a:r>
            <a:r>
              <a:rPr lang="en-GB" dirty="0" smtClean="0"/>
              <a:t> and Routing</a:t>
            </a:r>
            <a:br>
              <a:rPr lang="en-GB" dirty="0" smtClean="0"/>
            </a:br>
            <a:r>
              <a:rPr lang="en-GB" sz="2800" dirty="0" smtClean="0"/>
              <a:t>MX to On-Premises (staged migration)</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474" y="1553046"/>
            <a:ext cx="3745731" cy="1297515"/>
          </a:xfrm>
          <a:prstGeom prst="rect">
            <a:avLst/>
          </a:prstGeom>
        </p:spPr>
      </p:pic>
      <p:sp>
        <p:nvSpPr>
          <p:cNvPr id="14" name="TextBox 13"/>
          <p:cNvSpPr txBox="1"/>
          <p:nvPr/>
        </p:nvSpPr>
        <p:spPr>
          <a:xfrm>
            <a:off x="5028302" y="5988413"/>
            <a:ext cx="5848332" cy="815608"/>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user1@contoso.com (mailbox or mail user [preferred])</a:t>
            </a:r>
          </a:p>
          <a:p>
            <a:pPr>
              <a:lnSpc>
                <a:spcPct val="90000"/>
              </a:lnSpc>
              <a:spcAft>
                <a:spcPts val="600"/>
              </a:spcAft>
            </a:pPr>
            <a:r>
              <a:rPr lang="en-US" sz="1600" dirty="0" err="1" smtClean="0">
                <a:solidFill>
                  <a:srgbClr val="7FBA00"/>
                </a:solidFill>
              </a:rPr>
              <a:t>targetAddress</a:t>
            </a:r>
            <a:r>
              <a:rPr lang="en-US" sz="1600" dirty="0" smtClean="0">
                <a:solidFill>
                  <a:srgbClr val="7FBA00"/>
                </a:solidFill>
              </a:rPr>
              <a:t>=SMTP:user1@contoso.mail.onmicrosoft.com</a:t>
            </a:r>
          </a:p>
        </p:txBody>
      </p:sp>
      <p:sp>
        <p:nvSpPr>
          <p:cNvPr id="34" name="TextBox 33"/>
          <p:cNvSpPr txBox="1"/>
          <p:nvPr/>
        </p:nvSpPr>
        <p:spPr>
          <a:xfrm>
            <a:off x="8789536" y="5435068"/>
            <a:ext cx="2740650" cy="517065"/>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 MX points to on-premise</a:t>
            </a:r>
          </a:p>
        </p:txBody>
      </p:sp>
      <p:sp>
        <p:nvSpPr>
          <p:cNvPr id="43" name="Arc 29"/>
          <p:cNvSpPr/>
          <p:nvPr/>
        </p:nvSpPr>
        <p:spPr>
          <a:xfrm rot="20372014">
            <a:off x="7494537" y="5138451"/>
            <a:ext cx="2217168" cy="691000"/>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637739"/>
              <a:gd name="connsiteY0" fmla="*/ 293509 h 1511851"/>
              <a:gd name="connsiteX1" fmla="*/ 369152 w 2637739"/>
              <a:gd name="connsiteY1" fmla="*/ 301810 h 1511851"/>
              <a:gd name="connsiteX2" fmla="*/ 0 w 2637739"/>
              <a:gd name="connsiteY2" fmla="*/ 285393 h 1511851"/>
              <a:gd name="connsiteX3" fmla="*/ 86613 w 2637739"/>
              <a:gd name="connsiteY3" fmla="*/ 293509 h 1511851"/>
              <a:gd name="connsiteX0" fmla="*/ 86613 w 2637739"/>
              <a:gd name="connsiteY0" fmla="*/ 293509 h 1511851"/>
              <a:gd name="connsiteX1" fmla="*/ 2637739 w 2637739"/>
              <a:gd name="connsiteY1" fmla="*/ 1511851 h 1511851"/>
              <a:gd name="connsiteX0" fmla="*/ 86613 w 2537783"/>
              <a:gd name="connsiteY0" fmla="*/ 293509 h 1625085"/>
              <a:gd name="connsiteX1" fmla="*/ 369152 w 2537783"/>
              <a:gd name="connsiteY1" fmla="*/ 301810 h 1625085"/>
              <a:gd name="connsiteX2" fmla="*/ 0 w 2537783"/>
              <a:gd name="connsiteY2" fmla="*/ 285393 h 1625085"/>
              <a:gd name="connsiteX3" fmla="*/ 86613 w 2537783"/>
              <a:gd name="connsiteY3" fmla="*/ 293509 h 1625085"/>
              <a:gd name="connsiteX0" fmla="*/ 86613 w 2537783"/>
              <a:gd name="connsiteY0" fmla="*/ 293509 h 1625085"/>
              <a:gd name="connsiteX1" fmla="*/ 2537783 w 2537783"/>
              <a:gd name="connsiteY1" fmla="*/ 1625085 h 1625085"/>
            </a:gdLst>
            <a:ahLst/>
            <a:cxnLst>
              <a:cxn ang="0">
                <a:pos x="connsiteX0" y="connsiteY0"/>
              </a:cxn>
              <a:cxn ang="0">
                <a:pos x="connsiteX1" y="connsiteY1"/>
              </a:cxn>
            </a:cxnLst>
            <a:rect l="l" t="t" r="r" b="b"/>
            <a:pathLst>
              <a:path w="2537783" h="1625085" stroke="0" extrusionOk="0">
                <a:moveTo>
                  <a:pt x="86613" y="293509"/>
                </a:moveTo>
                <a:cubicBezTo>
                  <a:pt x="1041067" y="293509"/>
                  <a:pt x="369152" y="-372386"/>
                  <a:pt x="369152" y="301810"/>
                </a:cubicBezTo>
                <a:lnTo>
                  <a:pt x="0" y="285393"/>
                </a:lnTo>
                <a:lnTo>
                  <a:pt x="86613" y="293509"/>
                </a:lnTo>
                <a:close/>
              </a:path>
              <a:path w="2537783" h="1625085" fill="none">
                <a:moveTo>
                  <a:pt x="86613" y="293509"/>
                </a:moveTo>
                <a:cubicBezTo>
                  <a:pt x="1041067" y="293509"/>
                  <a:pt x="2214700" y="446547"/>
                  <a:pt x="2537783" y="1625085"/>
                </a:cubicBezTo>
              </a:path>
            </a:pathLst>
          </a:custGeom>
          <a:ln w="57150">
            <a:solidFill>
              <a:schemeClr val="accent2"/>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6" name="Arc 29"/>
          <p:cNvSpPr/>
          <p:nvPr/>
        </p:nvSpPr>
        <p:spPr>
          <a:xfrm rot="11536043">
            <a:off x="3754745" y="2792990"/>
            <a:ext cx="2597077" cy="27871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Lst>
            <a:ahLst/>
            <a:cxnLst>
              <a:cxn ang="0">
                <a:pos x="connsiteX0" y="connsiteY0"/>
              </a:cxn>
              <a:cxn ang="0">
                <a:pos x="connsiteX1" y="connsiteY1"/>
              </a:cxn>
            </a:cxnLst>
            <a:rect l="l" t="t" r="r" b="b"/>
            <a:pathLst>
              <a:path w="2124272" h="2048079" stroke="0" extrusionOk="0">
                <a:moveTo>
                  <a:pt x="86613" y="8116"/>
                </a:moveTo>
                <a:lnTo>
                  <a:pt x="0" y="0"/>
                </a:lnTo>
                <a:lnTo>
                  <a:pt x="86613" y="8116"/>
                </a:lnTo>
                <a:close/>
              </a:path>
              <a:path w="2124272" h="2048079" fill="none">
                <a:moveTo>
                  <a:pt x="98328" y="16340"/>
                </a:moveTo>
                <a:cubicBezTo>
                  <a:pt x="1297983" y="134221"/>
                  <a:pt x="1801189" y="869541"/>
                  <a:pt x="2124272" y="2048079"/>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7" name="TextBox 46"/>
          <p:cNvSpPr txBox="1"/>
          <p:nvPr/>
        </p:nvSpPr>
        <p:spPr>
          <a:xfrm>
            <a:off x="4733577" y="4016138"/>
            <a:ext cx="3440827" cy="960263"/>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[optional] On-premises</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send connector for </a:t>
            </a:r>
            <a:r>
              <a:rPr lang="en-US" sz="1600" dirty="0" smtClean="0">
                <a:solidFill>
                  <a:srgbClr val="7FBA00"/>
                </a:solidFill>
                <a:effectLst>
                  <a:outerShdw blurRad="50800" dist="38100" dir="2700000" algn="tl" rotWithShape="0">
                    <a:srgbClr val="442359"/>
                  </a:outerShdw>
                </a:effectLst>
              </a:rPr>
              <a:t>contoso.mail.onmicrosoft.com</a:t>
            </a:r>
            <a:endParaRPr lang="en-US" sz="1600" dirty="0" smtClean="0">
              <a:gradFill>
                <a:gsLst>
                  <a:gs pos="2917">
                    <a:srgbClr val="FFFFFF"/>
                  </a:gs>
                  <a:gs pos="30000">
                    <a:srgbClr val="FFFFFF"/>
                  </a:gs>
                </a:gsLst>
                <a:lin ang="5400000" scaled="0"/>
              </a:gradFill>
              <a:effectLst>
                <a:outerShdw blurRad="50800" dist="38100" dir="2700000" algn="tl" rotWithShape="0">
                  <a:srgbClr val="442359"/>
                </a:outerShdw>
              </a:effectLst>
            </a:endParaRPr>
          </a:p>
        </p:txBody>
      </p:sp>
      <p:sp>
        <p:nvSpPr>
          <p:cNvPr id="49" name="TextBox 48"/>
          <p:cNvSpPr txBox="1"/>
          <p:nvPr/>
        </p:nvSpPr>
        <p:spPr>
          <a:xfrm>
            <a:off x="5498157" y="1222893"/>
            <a:ext cx="6153801" cy="1037207"/>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user1@contoso.com</a:t>
            </a:r>
            <a:r>
              <a:rPr lang="en-US" sz="1600" dirty="0" smtClean="0">
                <a:solidFill>
                  <a:srgbClr val="7FBA00"/>
                </a:solidFill>
              </a:rPr>
              <a:t/>
            </a:r>
            <a:br>
              <a:rPr lang="en-US" sz="1600" dirty="0" smtClean="0">
                <a:solidFill>
                  <a:srgbClr val="7FBA00"/>
                </a:solidFill>
              </a:rPr>
            </a:br>
            <a:r>
              <a:rPr lang="en-US" sz="1600" dirty="0" err="1" smtClean="0">
                <a:solidFill>
                  <a:srgbClr val="7FBA00"/>
                </a:solidFill>
              </a:rPr>
              <a:t>EmailAddresses</a:t>
            </a:r>
            <a:r>
              <a:rPr lang="en-US" sz="1600" dirty="0" smtClean="0">
                <a:solidFill>
                  <a:srgbClr val="7FBA00"/>
                </a:solidFill>
              </a:rPr>
              <a:t>=	SMTP:user1@contoso.com</a:t>
            </a:r>
          </a:p>
          <a:p>
            <a:pPr lvl="2">
              <a:lnSpc>
                <a:spcPct val="90000"/>
              </a:lnSpc>
              <a:spcAft>
                <a:spcPts val="600"/>
              </a:spcAft>
            </a:pPr>
            <a:r>
              <a:rPr lang="en-US" sz="1600" dirty="0">
                <a:solidFill>
                  <a:srgbClr val="7FBA00"/>
                </a:solidFill>
              </a:rPr>
              <a:t>	</a:t>
            </a:r>
            <a:r>
              <a:rPr lang="en-US" sz="1600" dirty="0" smtClean="0">
                <a:solidFill>
                  <a:srgbClr val="7FBA00"/>
                </a:solidFill>
              </a:rPr>
              <a:t>smtp:user1@contoso.mail.onmicrosoft.com</a:t>
            </a:r>
            <a:endParaRPr lang="en-US" sz="1600" b="1" dirty="0" smtClean="0">
              <a:solidFill>
                <a:srgbClr val="7FBA00"/>
              </a:solidFill>
            </a:endParaRPr>
          </a:p>
        </p:txBody>
      </p:sp>
      <p:sp>
        <p:nvSpPr>
          <p:cNvPr id="50" name="TextBox 49"/>
          <p:cNvSpPr txBox="1"/>
          <p:nvPr/>
        </p:nvSpPr>
        <p:spPr>
          <a:xfrm>
            <a:off x="5858197" y="2258785"/>
            <a:ext cx="5544616" cy="1403461"/>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Inbound connector; </a:t>
            </a:r>
            <a:r>
              <a:rPr lang="en-US" sz="1600" dirty="0" err="1" smtClean="0">
                <a:gradFill>
                  <a:gsLst>
                    <a:gs pos="2917">
                      <a:srgbClr val="FFFFFF"/>
                    </a:gs>
                    <a:gs pos="30000">
                      <a:srgbClr val="FFFFFF"/>
                    </a:gs>
                  </a:gsLst>
                  <a:lin ang="5400000" scaled="0"/>
                </a:gradFill>
              </a:rPr>
              <a:t>ConnectorType</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OnPremises</a:t>
            </a:r>
            <a:r>
              <a:rPr lang="en-US" sz="1600" dirty="0" smtClean="0">
                <a:gradFill>
                  <a:gsLst>
                    <a:gs pos="2917">
                      <a:srgbClr val="FFFFFF"/>
                    </a:gs>
                    <a:gs pos="30000">
                      <a:srgbClr val="FFFFFF"/>
                    </a:gs>
                  </a:gsLst>
                  <a:lin ang="5400000" scaled="0"/>
                </a:gradFill>
              </a:rPr>
              <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Or Connection filter: On-premises IP address listed</a:t>
            </a:r>
          </a:p>
          <a:p>
            <a:pPr>
              <a:lnSpc>
                <a:spcPct val="90000"/>
              </a:lnSpc>
            </a:pPr>
            <a:endParaRPr lang="en-US" sz="1600" dirty="0">
              <a:gradFill>
                <a:gsLst>
                  <a:gs pos="2917">
                    <a:srgbClr val="FFFFFF"/>
                  </a:gs>
                  <a:gs pos="30000">
                    <a:srgbClr val="FFFFFF"/>
                  </a:gs>
                </a:gsLst>
                <a:lin ang="5400000" scaled="0"/>
              </a:gradFill>
            </a:endParaRPr>
          </a:p>
          <a:p>
            <a:pPr>
              <a:lnSpc>
                <a:spcPct val="90000"/>
              </a:lnSpc>
            </a:pPr>
            <a:r>
              <a:rPr lang="en-US" sz="1600" dirty="0" smtClean="0">
                <a:gradFill>
                  <a:gsLst>
                    <a:gs pos="2917">
                      <a:srgbClr val="FFFFFF"/>
                    </a:gs>
                    <a:gs pos="30000">
                      <a:srgbClr val="FFFFFF"/>
                    </a:gs>
                  </a:gsLst>
                  <a:lin ang="5400000" scaled="0"/>
                </a:gradFill>
              </a:rPr>
              <a:t>    Ensure your SPF record contains on-premises IP</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    when using the </a:t>
            </a:r>
            <a:r>
              <a:rPr lang="en-US" sz="1600" dirty="0" err="1" smtClean="0">
                <a:gradFill>
                  <a:gsLst>
                    <a:gs pos="2917">
                      <a:srgbClr val="FFFFFF"/>
                    </a:gs>
                    <a:gs pos="30000">
                      <a:srgbClr val="FFFFFF"/>
                    </a:gs>
                  </a:gsLst>
                  <a:lin ang="5400000" scaled="0"/>
                </a:gradFill>
              </a:rPr>
              <a:t>InboundConnector</a:t>
            </a:r>
            <a:r>
              <a:rPr lang="en-US" sz="1600" dirty="0" smtClean="0">
                <a:gradFill>
                  <a:gsLst>
                    <a:gs pos="2917">
                      <a:srgbClr val="FFFFFF"/>
                    </a:gs>
                    <a:gs pos="30000">
                      <a:srgbClr val="FFFFFF"/>
                    </a:gs>
                  </a:gsLst>
                  <a:lin ang="5400000" scaled="0"/>
                </a:gradFill>
              </a:rPr>
              <a:t> method</a:t>
            </a:r>
          </a:p>
        </p:txBody>
      </p:sp>
    </p:spTree>
    <p:extLst>
      <p:ext uri="{BB962C8B-B14F-4D97-AF65-F5344CB8AC3E}">
        <p14:creationId xmlns:p14="http://schemas.microsoft.com/office/powerpoint/2010/main" val="338466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 L 0 0 C -0.00076 0.00341 -0.00153 0.00681 -0.00229 0.01022 C -0.00306 0.01407 -0.0037 0.01793 -0.00446 0.02202 L -0.00587 0.02973 C -0.00612 0.03087 -0.006 0.03291 -0.00663 0.03359 L -0.0088 0.03609 C -0.00995 0.04222 -0.00868 0.03881 -0.01238 0.04267 C -0.01314 0.04335 -0.01378 0.04449 -0.01468 0.04517 C -0.01608 0.0463 -0.01748 0.04698 -0.01902 0.04789 L -0.02119 0.04903 C -0.02195 0.04948 -0.02259 0.05016 -0.02336 0.05039 L -0.02706 0.05175 C -0.0305 0.0513 -0.03842 0.05107 -0.04301 0.04903 C -0.04455 0.04835 -0.04595 0.04721 -0.04735 0.04653 C -0.04837 0.04608 -0.0494 0.04585 -0.05029 0.04517 C -0.05182 0.04449 -0.05463 0.04267 -0.05463 0.04267 C -0.05616 0.04086 -0.05744 0.03836 -0.0591 0.03745 C -0.05974 0.037 -0.0605 0.03677 -0.06127 0.03609 C -0.06203 0.03541 -0.06267 0.03427 -0.06344 0.03359 C -0.06408 0.03291 -0.06497 0.03291 -0.06561 0.03223 C -0.07059 0.02769 -0.06459 0.0311 -0.07071 0.02837 C -0.07327 0.02542 -0.07518 0.0227 -0.07799 0.02066 C -0.07939 0.01952 -0.08093 0.01907 -0.08233 0.01793 C -0.08361 0.01725 -0.08475 0.01612 -0.08603 0.01544 C -0.08603 0.01544 -0.09331 0.01226 -0.09471 0.01158 C -0.09573 0.01112 -0.09663 0.0109 -0.09765 0.01022 C -0.09905 0.00931 -0.10046 0.00817 -0.10199 0.00772 C -0.10352 0.00727 -0.10492 0.00681 -0.10633 0.00636 C -0.10735 0.00613 -0.10824 0.00545 -0.10926 0.005 C -0.11143 0.00454 -0.1136 0.00431 -0.11577 0.00386 C -0.12662 -0.00113 -0.12075 0.00114 -0.14424 0.00114 C -0.15764 0.00114 -0.17092 0.00205 -0.18432 0.0025 C -0.18955 0.00477 -0.18572 0.00341 -0.19377 0.005 C -0.1976 0.0059 -0.20155 0.00658 -0.20538 0.00772 C -0.21738 0.01112 -0.20474 0.00704 -0.21189 0.01022 C -0.21317 0.0109 -0.21445 0.01112 -0.21559 0.01158 C -0.21636 0.0118 -0.217 0.01249 -0.21776 0.01294 C -0.21879 0.01339 -0.21968 0.01362 -0.2207 0.01407 C -0.22402 0.01589 -0.22683 0.01861 -0.23015 0.02066 L -0.23449 0.02315 L -0.23666 0.02451 C -0.24291 0.032 -0.235 0.02293 -0.24112 0.02837 C -0.2461 0.03291 -0.2401 0.02951 -0.24623 0.03223 C -0.25044 0.03813 -0.24802 0.03495 -0.25351 0.04131 C -0.25414 0.04222 -0.25478 0.04335 -0.25568 0.04403 C -0.25772 0.04517 -0.25823 0.04517 -0.26002 0.04789 C -0.26104 0.04948 -0.2618 0.05152 -0.26295 0.05311 C -0.26423 0.05493 -0.26602 0.05606 -0.26729 0.05811 C -0.26806 0.05947 -0.26882 0.0606 -0.26946 0.06196 C -0.27048 0.06446 -0.27112 0.06764 -0.2724 0.06991 C -0.27316 0.07104 -0.27393 0.07218 -0.27457 0.07377 C -0.27559 0.07626 -0.27648 0.07899 -0.2775 0.08148 C -0.27801 0.08284 -0.27865 0.08398 -0.27891 0.08534 C -0.28006 0.09124 -0.27942 0.08965 -0.28261 0.09578 C -0.28414 0.09896 -0.28772 0.10486 -0.28772 0.10486 C -0.2881 0.10645 -0.28874 0.10826 -0.28912 0.11008 C -0.2904 0.1153 -0.28912 0.11258 -0.29052 0.1153 " pathEditMode="relative" ptsTypes="AAAAAAAAAAAAAAAAAAAAAAAAAAAAAAAAAAAAAAAAAAAAAAAAAAAAAAAAAA">
                                      <p:cBhvr>
                                        <p:cTn id="10" dur="2000" fill="hold"/>
                                        <p:tgtEl>
                                          <p:spTgt spid="4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29053 0.1153 L -0.29053 0.1153 C -0.29258 0.11734 -0.29475 0.11893 -0.29641 0.12165 C -0.29692 0.12256 -0.29679 0.12438 -0.29704 0.12551 C -0.29756 0.12687 -0.29807 0.12823 -0.29858 0.12937 L -0.29998 0.13708 C -0.30024 0.13845 -0.30049 0.13981 -0.30075 0.14117 C -0.301 0.14276 -0.30126 0.14457 -0.30138 0.14616 C -0.30177 0.14843 -0.3019 0.15048 -0.30215 0.15275 C -0.30381 0.16523 -0.30355 0.1591 -0.30355 0.16704 " pathEditMode="relative" ptsTypes="AAAAAAAAAA">
                                      <p:cBhvr>
                                        <p:cTn id="14" dur="2000" fill="hold"/>
                                        <p:tgtEl>
                                          <p:spTgt spid="4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3" nodeType="clickEffect">
                                  <p:stCondLst>
                                    <p:cond delay="0"/>
                                  </p:stCondLst>
                                  <p:childTnLst>
                                    <p:animMotion origin="layout" path="M -0.30356 0.16704 L -0.30356 0.16704 C -0.30509 0.16999 -0.30636 0.1734 -0.30802 0.1759 C -0.3093 0.17817 -0.31096 0.17953 -0.31236 0.18112 C -0.31517 0.18452 -0.31377 0.18316 -0.3167 0.18497 C -0.31951 0.18838 -0.32041 0.19042 -0.32321 0.19156 C -0.32475 0.19201 -0.32615 0.19246 -0.32768 0.19292 C -0.32985 0.19246 -0.33202 0.19224 -0.33419 0.19156 C -0.33572 0.19088 -0.33853 0.18883 -0.33853 0.18883 C -0.3393 0.1877 -0.33981 0.18588 -0.3407 0.18497 C -0.34211 0.18361 -0.34517 0.18248 -0.34517 0.18248 C -0.34772 0.17771 -0.34696 0.17885 -0.35015 0.17476 C -0.35091 0.17385 -0.35168 0.17317 -0.35245 0.17204 C -0.35398 0.16977 -0.35525 0.16704 -0.35679 0.16432 C -0.35742 0.16296 -0.35832 0.16205 -0.35896 0.16046 C -0.36317 0.14934 -0.35806 0.16341 -0.36113 0.15275 C -0.36151 0.15138 -0.36215 0.15002 -0.36253 0.14889 L -0.36406 0.14117 L -0.3647 0.13708 C -0.36457 0.1212 -0.36444 0.10531 -0.36406 0.08942 C -0.36393 0.0867 -0.36355 0.0842 -0.3633 0.08148 C -0.36253 0.07285 -0.36279 0.07376 -0.36189 0.06605 C -0.35908 0.04426 -0.36279 0.07422 -0.36036 0.05697 C -0.3601 0.05492 -0.35998 0.05265 -0.35972 0.05061 C -0.35947 0.04925 -0.35921 0.04789 -0.35896 0.04675 C -0.35679 0.03291 -0.36023 0.0522 -0.35679 0.03382 C -0.35679 0.03382 -0.35525 0.02587 -0.35525 0.02587 L -0.35385 0.02201 L -0.34951 -0.00114 C -0.34951 -0.00114 -0.34798 -0.00908 -0.34798 -0.00908 L -0.34798 -0.02179 " pathEditMode="relative" ptsTypes="AAAAAAAAAAAAAAAAAAAAAAAAAAAAAAA">
                                      <p:cBhvr>
                                        <p:cTn id="18" dur="2000" fill="hold"/>
                                        <p:tgtEl>
                                          <p:spTgt spid="4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4" nodeType="clickEffect">
                                  <p:stCondLst>
                                    <p:cond delay="0"/>
                                  </p:stCondLst>
                                  <p:childTnLst>
                                    <p:animMotion origin="layout" path="M -0.34797 -0.02178 L -0.34797 -0.02178 C -0.34759 -0.03086 -0.34759 -0.03903 -0.34644 -0.04789 C -0.34631 -0.04902 -0.34593 -0.05038 -0.3458 -0.05174 C -0.34504 -0.06309 -0.34466 -0.06763 -0.34427 -0.08011 C -0.34402 -0.09055 -0.34402 -0.10077 -0.34351 -0.11121 C -0.34351 -0.11257 -0.343 -0.1137 -0.34287 -0.11507 C -0.34261 -0.11688 -0.34236 -0.11847 -0.3421 -0.12029 C -0.34172 -0.12278 -0.3407 -0.128 -0.3407 -0.128 C -0.33929 -0.14298 -0.33929 -0.13935 -0.3407 -0.16296 C -0.34146 -0.17635 -0.34223 -0.16976 -0.34351 -0.18111 C -0.34376 -0.18316 -0.34402 -0.18543 -0.34427 -0.18747 C -0.34466 -0.19019 -0.34529 -0.19269 -0.3458 -0.19518 L -0.34721 -0.20313 C -0.34746 -0.20426 -0.34772 -0.20562 -0.34797 -0.20699 C -0.34836 -0.21039 -0.34912 -0.2138 -0.34938 -0.2172 C -0.34963 -0.22015 -0.3504 -0.23082 -0.35078 -0.23422 C -0.35104 -0.23536 -0.35142 -0.23672 -0.35155 -0.23808 C -0.35219 -0.24239 -0.35219 -0.24671 -0.35308 -0.25102 C -0.35525 -0.26282 -0.3518 -0.24421 -0.35448 -0.26123 C -0.35487 -0.26395 -0.35551 -0.26645 -0.35589 -0.26895 L -0.35665 -0.27303 C -0.35691 -0.27417 -0.35691 -0.27576 -0.35742 -0.27689 C -0.3647 -0.29641 -0.35678 -0.27621 -0.36253 -0.28847 C -0.36304 -0.2896 -0.36342 -0.29119 -0.36393 -0.29232 C -0.36533 -0.29505 -0.36687 -0.29754 -0.36827 -0.30004 C -0.36904 -0.3014 -0.36955 -0.30345 -0.37044 -0.3039 L -0.37274 -0.30526 C -0.37516 -0.31184 -0.37338 -0.30821 -0.37848 -0.31434 L -0.38065 -0.31684 C -0.38461 -0.32728 -0.3795 -0.31479 -0.38435 -0.32342 C -0.38499 -0.32455 -0.38512 -0.32614 -0.38576 -0.32728 C -0.38716 -0.32932 -0.3901 -0.3325 -0.3901 -0.3325 C -0.39278 -0.33931 -0.39099 -0.33522 -0.39597 -0.34407 C -0.39674 -0.34543 -0.39725 -0.34702 -0.39814 -0.34793 C -0.39967 -0.34975 -0.40108 -0.35134 -0.40248 -0.35315 C -0.4035 -0.35451 -0.40452 -0.35565 -0.40542 -0.35701 C -0.40618 -0.35814 -0.40682 -0.35996 -0.40759 -0.36087 C -0.40822 -0.36178 -0.40912 -0.36178 -0.40976 -0.36223 C -0.41052 -0.36359 -0.41116 -0.36518 -0.41193 -0.36609 C -0.41256 -0.36677 -0.41346 -0.36677 -0.41422 -0.36745 C -0.41499 -0.36813 -0.41563 -0.36927 -0.41639 -0.36995 C -0.41703 -0.37063 -0.4178 -0.37063 -0.41856 -0.37131 C -0.41933 -0.37199 -0.41997 -0.37312 -0.42073 -0.3738 C -0.42163 -0.37471 -0.42265 -0.37539 -0.42367 -0.37653 C -0.42992 -0.38311 -0.42584 -0.38039 -0.43018 -0.38288 C -0.4312 -0.38424 -0.43209 -0.38561 -0.43312 -0.38674 C -0.43401 -0.38788 -0.43516 -0.38833 -0.43605 -0.38947 C -0.43682 -0.39037 -0.43746 -0.39219 -0.43822 -0.39332 C -0.43886 -0.39423 -0.43963 -0.39491 -0.44039 -0.39582 C -0.44307 -0.40308 -0.44039 -0.39695 -0.44397 -0.4024 C -0.44614 -0.40535 -0.44626 -0.40626 -0.44767 -0.41012 C -0.44792 -0.41148 -0.44792 -0.41284 -0.44843 -0.41398 C -0.44894 -0.41557 -0.44997 -0.41647 -0.4506 -0.41784 C -0.45111 -0.41897 -0.4515 -0.42033 -0.45201 -0.42169 C -0.45252 -0.42442 -0.45265 -0.42714 -0.45354 -0.42941 C -0.45545 -0.43463 -0.45533 -0.43372 -0.45635 -0.44121 C -0.4566 -0.4428 -0.45686 -0.44462 -0.45711 -0.44643 C -0.45788 -0.45233 -0.45762 -0.45233 -0.45852 -0.45801 C -0.45877 -0.45937 -0.45903 -0.4605 -0.45928 -0.46187 C -0.45954 -0.46663 -0.46005 -0.4714 -0.46005 -0.47617 C -0.46005 -0.50885 -0.46069 -0.49183 -0.45852 -0.50454 C -0.45826 -0.50635 -0.45839 -0.50817 -0.45788 -0.50976 C -0.45686 -0.51248 -0.45214 -0.51429 -0.45124 -0.51498 L -0.4469 -0.51747 C -0.44626 -0.51793 -0.4455 -0.51861 -0.44473 -0.51883 L -0.44039 -0.51997 C -0.41946 -0.51883 -0.42673 -0.51883 -0.41856 -0.51883 " pathEditMode="relative" ptsTypes="AAAAAAAAAAAAAAAAAAAAAAAAAAAAAAAAAAAAAAAAAAAAAAAAAAAAAAAAAAAAAAAAAAAA">
                                      <p:cBhvr>
                                        <p:cTn id="22" dur="2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targetAddress</a:t>
            </a:r>
            <a:r>
              <a:rPr lang="en-GB" dirty="0" smtClean="0"/>
              <a:t> and Routing</a:t>
            </a:r>
            <a:br>
              <a:rPr lang="en-GB" dirty="0" smtClean="0"/>
            </a:br>
            <a:r>
              <a:rPr lang="en-GB" sz="2800" dirty="0" smtClean="0"/>
              <a:t>MX to Office 365 (staged migration)</a:t>
            </a:r>
            <a:endParaRPr lang="en-GB"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74" y="1551675"/>
            <a:ext cx="3745731" cy="1297515"/>
          </a:xfrm>
          <a:prstGeom prst="rect">
            <a:avLst/>
          </a:prstGeom>
        </p:spPr>
      </p:pic>
      <p:sp>
        <p:nvSpPr>
          <p:cNvPr id="28" name="Arc 29"/>
          <p:cNvSpPr/>
          <p:nvPr/>
        </p:nvSpPr>
        <p:spPr>
          <a:xfrm rot="11536043">
            <a:off x="3754745" y="2792990"/>
            <a:ext cx="2597077" cy="27871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Lst>
            <a:ahLst/>
            <a:cxnLst>
              <a:cxn ang="0">
                <a:pos x="connsiteX0" y="connsiteY0"/>
              </a:cxn>
              <a:cxn ang="0">
                <a:pos x="connsiteX1" y="connsiteY1"/>
              </a:cxn>
            </a:cxnLst>
            <a:rect l="l" t="t" r="r" b="b"/>
            <a:pathLst>
              <a:path w="2124272" h="2048079" stroke="0" extrusionOk="0">
                <a:moveTo>
                  <a:pt x="86613" y="8116"/>
                </a:moveTo>
                <a:lnTo>
                  <a:pt x="0" y="0"/>
                </a:lnTo>
                <a:lnTo>
                  <a:pt x="86613" y="8116"/>
                </a:lnTo>
                <a:close/>
              </a:path>
              <a:path w="2124272" h="2048079" fill="none">
                <a:moveTo>
                  <a:pt x="98328" y="16340"/>
                </a:moveTo>
                <a:cubicBezTo>
                  <a:pt x="1297983" y="134221"/>
                  <a:pt x="1801189" y="869541"/>
                  <a:pt x="2124272" y="2048079"/>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3" name="Arc 29"/>
          <p:cNvSpPr/>
          <p:nvPr/>
        </p:nvSpPr>
        <p:spPr>
          <a:xfrm rot="1478135">
            <a:off x="4639111" y="2800624"/>
            <a:ext cx="2164527" cy="16373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331987"/>
              <a:gd name="connsiteY0" fmla="*/ 8116 h 1926388"/>
              <a:gd name="connsiteX1" fmla="*/ 0 w 2331987"/>
              <a:gd name="connsiteY1" fmla="*/ 0 h 1926388"/>
              <a:gd name="connsiteX2" fmla="*/ 86613 w 2331987"/>
              <a:gd name="connsiteY2" fmla="*/ 8116 h 1926388"/>
              <a:gd name="connsiteX0" fmla="*/ 98328 w 2331987"/>
              <a:gd name="connsiteY0" fmla="*/ 16340 h 1926388"/>
              <a:gd name="connsiteX1" fmla="*/ 2331987 w 2331987"/>
              <a:gd name="connsiteY1" fmla="*/ 1926388 h 1926388"/>
            </a:gdLst>
            <a:ahLst/>
            <a:cxnLst>
              <a:cxn ang="0">
                <a:pos x="connsiteX0" y="connsiteY0"/>
              </a:cxn>
              <a:cxn ang="0">
                <a:pos x="connsiteX1" y="connsiteY1"/>
              </a:cxn>
            </a:cxnLst>
            <a:rect l="l" t="t" r="r" b="b"/>
            <a:pathLst>
              <a:path w="2331987" h="1926388" stroke="0" extrusionOk="0">
                <a:moveTo>
                  <a:pt x="86613" y="8116"/>
                </a:moveTo>
                <a:lnTo>
                  <a:pt x="0" y="0"/>
                </a:lnTo>
                <a:lnTo>
                  <a:pt x="86613" y="8116"/>
                </a:lnTo>
                <a:close/>
              </a:path>
              <a:path w="2331987" h="1926388" fill="none">
                <a:moveTo>
                  <a:pt x="98328" y="16340"/>
                </a:moveTo>
                <a:cubicBezTo>
                  <a:pt x="1297983" y="134221"/>
                  <a:pt x="2008904" y="747850"/>
                  <a:pt x="2331987" y="1926388"/>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pic>
        <p:nvPicPr>
          <p:cNvPr id="38" name="Picture 33" descr="C:\Users\sakuu\Documents\Ballmer WPC\AI\Hom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972210" y="4811520"/>
            <a:ext cx="1470163" cy="125651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737304" y="1370012"/>
            <a:ext cx="2740650"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 MX points to Exchange Online Protection</a:t>
            </a:r>
          </a:p>
        </p:txBody>
      </p:sp>
      <p:sp>
        <p:nvSpPr>
          <p:cNvPr id="57" name="Arc 29"/>
          <p:cNvSpPr/>
          <p:nvPr/>
        </p:nvSpPr>
        <p:spPr>
          <a:xfrm rot="20057229">
            <a:off x="5520728" y="1290051"/>
            <a:ext cx="2217168" cy="691000"/>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637739"/>
              <a:gd name="connsiteY0" fmla="*/ 293509 h 1511851"/>
              <a:gd name="connsiteX1" fmla="*/ 369152 w 2637739"/>
              <a:gd name="connsiteY1" fmla="*/ 301810 h 1511851"/>
              <a:gd name="connsiteX2" fmla="*/ 0 w 2637739"/>
              <a:gd name="connsiteY2" fmla="*/ 285393 h 1511851"/>
              <a:gd name="connsiteX3" fmla="*/ 86613 w 2637739"/>
              <a:gd name="connsiteY3" fmla="*/ 293509 h 1511851"/>
              <a:gd name="connsiteX0" fmla="*/ 86613 w 2637739"/>
              <a:gd name="connsiteY0" fmla="*/ 293509 h 1511851"/>
              <a:gd name="connsiteX1" fmla="*/ 2637739 w 2637739"/>
              <a:gd name="connsiteY1" fmla="*/ 1511851 h 1511851"/>
              <a:gd name="connsiteX0" fmla="*/ 86613 w 2537783"/>
              <a:gd name="connsiteY0" fmla="*/ 293509 h 1625085"/>
              <a:gd name="connsiteX1" fmla="*/ 369152 w 2537783"/>
              <a:gd name="connsiteY1" fmla="*/ 301810 h 1625085"/>
              <a:gd name="connsiteX2" fmla="*/ 0 w 2537783"/>
              <a:gd name="connsiteY2" fmla="*/ 285393 h 1625085"/>
              <a:gd name="connsiteX3" fmla="*/ 86613 w 2537783"/>
              <a:gd name="connsiteY3" fmla="*/ 293509 h 1625085"/>
              <a:gd name="connsiteX0" fmla="*/ 86613 w 2537783"/>
              <a:gd name="connsiteY0" fmla="*/ 293509 h 1625085"/>
              <a:gd name="connsiteX1" fmla="*/ 2537783 w 2537783"/>
              <a:gd name="connsiteY1" fmla="*/ 1625085 h 1625085"/>
            </a:gdLst>
            <a:ahLst/>
            <a:cxnLst>
              <a:cxn ang="0">
                <a:pos x="connsiteX0" y="connsiteY0"/>
              </a:cxn>
              <a:cxn ang="0">
                <a:pos x="connsiteX1" y="connsiteY1"/>
              </a:cxn>
            </a:cxnLst>
            <a:rect l="l" t="t" r="r" b="b"/>
            <a:pathLst>
              <a:path w="2537783" h="1625085" stroke="0" extrusionOk="0">
                <a:moveTo>
                  <a:pt x="86613" y="293509"/>
                </a:moveTo>
                <a:cubicBezTo>
                  <a:pt x="1041067" y="293509"/>
                  <a:pt x="369152" y="-372386"/>
                  <a:pt x="369152" y="301810"/>
                </a:cubicBezTo>
                <a:lnTo>
                  <a:pt x="0" y="285393"/>
                </a:lnTo>
                <a:lnTo>
                  <a:pt x="86613" y="293509"/>
                </a:lnTo>
                <a:close/>
              </a:path>
              <a:path w="2537783" h="1625085" fill="none">
                <a:moveTo>
                  <a:pt x="86613" y="293509"/>
                </a:moveTo>
                <a:cubicBezTo>
                  <a:pt x="1041067" y="293509"/>
                  <a:pt x="2214700" y="446547"/>
                  <a:pt x="2537783" y="1625085"/>
                </a:cubicBezTo>
              </a:path>
            </a:pathLst>
          </a:custGeom>
          <a:ln w="57150">
            <a:solidFill>
              <a:schemeClr val="accent2"/>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58" name="TextBox 57"/>
          <p:cNvSpPr txBox="1"/>
          <p:nvPr/>
        </p:nvSpPr>
        <p:spPr>
          <a:xfrm>
            <a:off x="1938007" y="3871700"/>
            <a:ext cx="3776174" cy="2733056"/>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Create Outbound</a:t>
            </a:r>
            <a:endParaRPr lang="en-US" sz="1600" dirty="0">
              <a:gradFill>
                <a:gsLst>
                  <a:gs pos="2917">
                    <a:srgbClr val="FFFFFF"/>
                  </a:gs>
                  <a:gs pos="30000">
                    <a:srgbClr val="FFFFFF"/>
                  </a:gs>
                </a:gsLst>
                <a:lin ang="5400000" scaled="0"/>
              </a:gradFill>
            </a:endParaRPr>
          </a:p>
          <a:p>
            <a:pPr>
              <a:lnSpc>
                <a:spcPct val="90000"/>
              </a:lnSpc>
            </a:pPr>
            <a:r>
              <a:rPr lang="en-US" sz="1600" dirty="0" smtClean="0">
                <a:gradFill>
                  <a:gsLst>
                    <a:gs pos="2917">
                      <a:srgbClr val="FFFFFF"/>
                    </a:gs>
                    <a:gs pos="30000">
                      <a:srgbClr val="FFFFFF"/>
                    </a:gs>
                  </a:gsLst>
                  <a:lin ang="5400000" scaled="0"/>
                </a:gradFill>
              </a:rPr>
              <a:t>connector </a:t>
            </a:r>
          </a:p>
          <a:p>
            <a:pPr>
              <a:lnSpc>
                <a:spcPct val="90000"/>
              </a:lnSpc>
            </a:pPr>
            <a:endParaRPr lang="en-US" sz="1600" dirty="0">
              <a:gradFill>
                <a:gsLst>
                  <a:gs pos="2917">
                    <a:srgbClr val="FFFFFF"/>
                  </a:gs>
                  <a:gs pos="30000">
                    <a:srgbClr val="FFFFFF"/>
                  </a:gs>
                </a:gsLst>
                <a:lin ang="5400000" scaled="0"/>
              </a:gradFill>
            </a:endParaRPr>
          </a:p>
          <a:p>
            <a:pPr>
              <a:lnSpc>
                <a:spcPct val="90000"/>
              </a:lnSpc>
            </a:pPr>
            <a:r>
              <a:rPr lang="en-US" sz="1600" dirty="0" smtClean="0">
                <a:gradFill>
                  <a:gsLst>
                    <a:gs pos="2917">
                      <a:srgbClr val="FFFFFF"/>
                    </a:gs>
                    <a:gs pos="30000">
                      <a:srgbClr val="FFFFFF"/>
                    </a:gs>
                  </a:gsLst>
                  <a:lin ang="5400000" scaled="0"/>
                </a:gradFill>
              </a:rPr>
              <a:t>Address space: contoso.com</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SmartHosts</a:t>
            </a:r>
            <a:r>
              <a:rPr lang="en-US" sz="1600" dirty="0" smtClean="0">
                <a:gradFill>
                  <a:gsLst>
                    <a:gs pos="2917">
                      <a:srgbClr val="FFFFFF"/>
                    </a:gs>
                    <a:gs pos="30000">
                      <a:srgbClr val="FFFFFF"/>
                    </a:gs>
                  </a:gsLst>
                  <a:lin ang="5400000" scaled="0"/>
                </a:gradFill>
              </a:rPr>
              <a:t>: on-premises</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endpoint</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ConnectorType</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OnPremises</a:t>
            </a:r>
            <a:endParaRPr lang="en-US" sz="1600" dirty="0">
              <a:gradFill>
                <a:gsLst>
                  <a:gs pos="2917">
                    <a:srgbClr val="FFFFFF"/>
                  </a:gs>
                  <a:gs pos="30000">
                    <a:srgbClr val="FFFFFF"/>
                  </a:gs>
                </a:gsLst>
                <a:lin ang="5400000" scaled="0"/>
              </a:gradFill>
            </a:endParaRP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RecipientDomains</a:t>
            </a:r>
            <a:r>
              <a:rPr lang="en-US" sz="1600" dirty="0" smtClean="0">
                <a:gradFill>
                  <a:gsLst>
                    <a:gs pos="2917">
                      <a:srgbClr val="FFFFFF"/>
                    </a:gs>
                    <a:gs pos="30000">
                      <a:srgbClr val="FFFFFF"/>
                    </a:gs>
                  </a:gsLst>
                  <a:lin ang="5400000" scaled="0"/>
                </a:gradFill>
              </a:rPr>
              <a:t>: contoso.com (etc.)</a:t>
            </a:r>
          </a:p>
        </p:txBody>
      </p:sp>
      <p:sp>
        <p:nvSpPr>
          <p:cNvPr id="59" name="Freeform 128"/>
          <p:cNvSpPr>
            <a:spLocks noEditPoints="1"/>
          </p:cNvSpPr>
          <p:nvPr/>
        </p:nvSpPr>
        <p:spPr bwMode="black">
          <a:xfrm>
            <a:off x="9203532" y="1547415"/>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913022">
              <a:defRPr/>
            </a:pPr>
            <a:endParaRPr lang="en-US" sz="1600" kern="0" smtClean="0">
              <a:solidFill>
                <a:srgbClr val="494949"/>
              </a:solidFill>
              <a:latin typeface="Segoe Pro"/>
            </a:endParaRPr>
          </a:p>
        </p:txBody>
      </p:sp>
      <p:sp>
        <p:nvSpPr>
          <p:cNvPr id="60" name="TextBox 59"/>
          <p:cNvSpPr txBox="1"/>
          <p:nvPr/>
        </p:nvSpPr>
        <p:spPr>
          <a:xfrm>
            <a:off x="5642173" y="5967448"/>
            <a:ext cx="4662495" cy="738664"/>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user2@contoso.com (mailbox)</a:t>
            </a:r>
            <a:br>
              <a:rPr lang="en-US" sz="1600" b="1" dirty="0" smtClean="0">
                <a:solidFill>
                  <a:srgbClr val="7FBA00"/>
                </a:solidFill>
              </a:rPr>
            </a:br>
            <a:r>
              <a:rPr lang="en-US" sz="1600" dirty="0" err="1" smtClean="0">
                <a:solidFill>
                  <a:srgbClr val="7FBA00"/>
                </a:solidFill>
              </a:rPr>
              <a:t>EmailAddresses</a:t>
            </a:r>
            <a:r>
              <a:rPr lang="en-US" sz="1600" dirty="0" smtClean="0">
                <a:solidFill>
                  <a:srgbClr val="7FBA00"/>
                </a:solidFill>
              </a:rPr>
              <a:t>=	SMTP:user1@contoso.com</a:t>
            </a:r>
          </a:p>
        </p:txBody>
      </p:sp>
      <p:sp>
        <p:nvSpPr>
          <p:cNvPr id="61" name="TextBox 60"/>
          <p:cNvSpPr txBox="1"/>
          <p:nvPr/>
        </p:nvSpPr>
        <p:spPr>
          <a:xfrm>
            <a:off x="29620" y="2422831"/>
            <a:ext cx="4182299" cy="1114151"/>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user2@contoso.com (mail user)</a:t>
            </a:r>
          </a:p>
          <a:p>
            <a:pPr>
              <a:lnSpc>
                <a:spcPct val="90000"/>
              </a:lnSpc>
              <a:spcAft>
                <a:spcPts val="600"/>
              </a:spcAft>
            </a:pPr>
            <a:r>
              <a:rPr lang="en-US" sz="1600" dirty="0" err="1" smtClean="0">
                <a:solidFill>
                  <a:srgbClr val="7FBA00"/>
                </a:solidFill>
              </a:rPr>
              <a:t>targetAddress</a:t>
            </a:r>
            <a:r>
              <a:rPr lang="en-US" sz="1600" dirty="0" smtClean="0">
                <a:solidFill>
                  <a:srgbClr val="7FBA00"/>
                </a:solidFill>
              </a:rPr>
              <a:t>=SMTP:user2@contoso.com</a:t>
            </a:r>
          </a:p>
          <a:p>
            <a:pPr>
              <a:lnSpc>
                <a:spcPct val="90000"/>
              </a:lnSpc>
              <a:spcAft>
                <a:spcPts val="600"/>
              </a:spcAft>
            </a:pPr>
            <a:r>
              <a:rPr lang="en-US" sz="1600" dirty="0" smtClean="0">
                <a:solidFill>
                  <a:srgbClr val="7FBA00"/>
                </a:solidFill>
              </a:rPr>
              <a:t>[</a:t>
            </a:r>
            <a:r>
              <a:rPr lang="en-US" sz="1600" dirty="0" err="1" smtClean="0">
                <a:solidFill>
                  <a:srgbClr val="7FBA00"/>
                </a:solidFill>
              </a:rPr>
              <a:t>ExternalEmailAddress</a:t>
            </a:r>
            <a:r>
              <a:rPr lang="en-US" sz="1600" dirty="0" smtClean="0">
                <a:solidFill>
                  <a:srgbClr val="7FBA00"/>
                </a:solidFill>
              </a:rPr>
              <a:t>]</a:t>
            </a:r>
          </a:p>
        </p:txBody>
      </p:sp>
    </p:spTree>
    <p:extLst>
      <p:ext uri="{BB962C8B-B14F-4D97-AF65-F5344CB8AC3E}">
        <p14:creationId xmlns:p14="http://schemas.microsoft.com/office/powerpoint/2010/main" val="2432651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2.80827E-8 3.92646E-6 L 2.80827E-8 3.92646E-6 C -0.00166 0.00272 -0.00319 0.00544 -0.00498 0.00794 C -0.00561 0.00862 -0.00651 0.00862 -0.00727 0.00908 C -0.00804 0.00976 -0.00868 0.01112 -0.00944 0.0118 C -0.01085 0.01293 -0.01378 0.01384 -0.01519 0.0143 C -0.01863 0.01838 -0.01659 0.01634 -0.02183 0.01952 C -0.02246 0.01997 -0.02336 0.01997 -0.024 0.02088 C -0.02565 0.02292 -0.02629 0.02406 -0.02834 0.02474 C -0.04084 0.02882 -0.02936 0.02383 -0.03702 0.02723 C -0.04212 0.02678 -0.05374 0.02655 -0.06038 0.02474 C -0.06114 0.02451 -0.06178 0.02383 -0.06255 0.02337 C -0.06357 0.02292 -0.06446 0.02247 -0.06548 0.02201 C -0.06625 0.02179 -0.06689 0.02111 -0.06765 0.02088 C -0.06854 0.0202 -0.06957 0.01997 -0.07059 0.01952 C -0.07786 0.01589 -0.0665 0.02088 -0.07569 0.01679 C -0.07914 0.01271 -0.07697 0.01475 -0.0822 0.0118 C -0.08297 0.01135 -0.08373 0.01112 -0.08437 0.01044 C -0.08514 0.00953 -0.08578 0.0084 -0.08654 0.00794 C -0.08846 0.00658 -0.0905 0.00613 -0.09241 0.00522 L -0.09535 0.00386 C -0.0988 -0.00023 -0.09612 0.00227 -0.10046 3.92646E-6 C -0.10926 -0.00477 -0.10097 -0.00091 -0.10773 -0.00386 C -0.10812 -0.00431 -0.11195 -0.00953 -0.11284 -0.01022 C -0.11412 -0.01135 -0.11718 -0.01294 -0.11718 -0.01294 L -0.1325 -0.0311 C -0.13313 -0.032 -0.13403 -0.03246 -0.13467 -0.03359 C -0.1353 -0.03495 -0.13594 -0.03654 -0.13684 -0.03745 C -0.13773 -0.03836 -0.13875 -0.03836 -0.13977 -0.03881 C -0.14194 -0.04131 -0.1422 -0.04199 -0.14475 -0.04403 C -0.14654 -0.04539 -0.14807 -0.04562 -0.14986 -0.04653 C -0.15062 -0.04698 -0.15139 -0.04744 -0.15203 -0.04789 C -0.15407 -0.0488 -0.15598 -0.04925 -0.1579 -0.05039 C -0.15866 -0.05084 -0.1593 -0.05152 -0.16007 -0.05175 C -0.16249 -0.05243 -0.16492 -0.05243 -0.16734 -0.05311 C -0.16862 -0.05334 -0.16977 -0.05402 -0.17105 -0.05425 C -0.17883 -0.05402 -0.18649 -0.05379 -0.19428 -0.05311 C -0.19568 -0.05288 -0.20219 -0.05084 -0.20372 -0.05039 C -0.21036 -0.04653 -0.1999 -0.05266 -0.2096 -0.04789 C -0.21113 -0.04721 -0.2124 -0.04585 -0.21394 -0.04539 C -0.21521 -0.04494 -0.21636 -0.04449 -0.21764 -0.04403 C -0.21764 -0.04403 -0.22313 -0.04086 -0.22415 -0.04017 C -0.22491 -0.03972 -0.22555 -0.03904 -0.22632 -0.03881 C -0.22734 -0.03836 -0.22836 -0.03791 -0.22925 -0.03745 C -0.23002 -0.03722 -0.23066 -0.03654 -0.23142 -0.03632 C -0.2327 -0.03564 -0.23385 -0.03541 -0.23513 -0.03495 C -0.23576 -0.0345 -0.23653 -0.03405 -0.2373 -0.03359 C -0.23819 -0.03314 -0.23921 -0.03291 -0.24023 -0.03223 C -0.24164 -0.03155 -0.24304 -0.03064 -0.24457 -0.02973 C -0.24534 -0.02928 -0.24598 -0.02883 -0.24674 -0.02837 C -0.2484 -0.02769 -0.253 -0.02588 -0.25402 -0.02451 C -0.25478 -0.02361 -0.25542 -0.0227 -0.25619 -0.02202 C -0.25759 -0.02088 -0.25912 -0.0202 -0.26053 -0.01929 L -0.265 -0.0168 C -0.26563 -0.01634 -0.2664 -0.01612 -0.26717 -0.01544 C -0.27674 -0.00681 -0.26474 -0.01725 -0.27227 -0.01158 C -0.27317 -0.0109 -0.27406 -0.00976 -0.27508 -0.00908 C -0.27661 -0.00795 -0.27802 -0.00727 -0.27955 -0.00636 C -0.28019 -0.0059 -0.28095 -0.00568 -0.28172 -0.00522 C -0.28593 -0.00136 -0.28351 -0.00318 -0.28899 3.92646E-6 C -0.29691 0.00476 -0.28491 -0.00273 -0.29333 0.00386 C -0.29474 0.00499 -0.29627 0.00567 -0.29767 0.00658 L -0.29984 0.00794 C -0.30061 0.00862 -0.30125 0.00976 -0.30201 0.01044 C -0.30278 0.01112 -0.30355 0.01112 -0.30418 0.0118 C -0.30521 0.01248 -0.30623 0.01339 -0.30712 0.0143 C -0.30789 0.01566 -0.30852 0.01725 -0.30929 0.01815 C -0.30993 0.01906 -0.31082 0.01906 -0.31159 0.01952 C -0.31248 0.0202 -0.3135 0.02111 -0.3144 0.02201 C -0.31516 0.02292 -0.3158 0.02406 -0.31657 0.02474 C -0.31733 0.02519 -0.3181 0.02542 -0.31886 0.02587 C -0.3204 0.02746 -0.32167 0.0295 -0.3232 0.03109 L -0.32754 0.03631 L -0.32971 0.03904 C -0.33048 0.03972 -0.33125 0.0404 -0.33188 0.04153 C -0.33827 0.05288 -0.33022 0.03904 -0.33622 0.04789 C -0.33993 0.05333 -0.33686 0.05084 -0.34069 0.05311 C -0.34159 0.05447 -0.34248 0.05606 -0.3435 0.05697 C -0.34427 0.05765 -0.34516 0.05742 -0.3458 0.05833 C -0.34644 0.05924 -0.3472 0.06219 -0.3472 0.06219 L -0.35448 0.07126 C -0.35665 0.07263 -0.35895 0.07353 -0.36099 0.07512 C -0.36188 0.0758 -0.36239 0.07717 -0.36316 0.07785 C -0.36392 0.0783 -0.36469 0.07853 -0.36546 0.07898 C -0.36622 0.07989 -0.36673 0.08102 -0.36763 0.0817 C -0.36903 0.08284 -0.37043 0.08352 -0.37197 0.0842 L -0.37848 0.08806 L -0.38511 0.09214 L -0.38945 0.09464 C -0.39277 0.09578 -0.39954 0.09827 -0.40184 0.0985 L -0.41486 0.09986 L -0.42073 0.10122 C -0.42507 0.10213 -0.42698 0.10327 -0.43171 0.10372 C -0.43553 0.10395 -0.43936 0.10372 -0.44332 0.10372 L -0.53216 0.09986 L -0.59612 0.07512 " pathEditMode="relative" ptsTypes="AAAAAAAAAAAAAAAAAAAAAAAAAAAAAAAAAAAAAAAAAAAAAAAAAAAAAAAAAAAAAAAAAAAAAAAAAAAAAAAAAAAAAAAAAAAAAAAA">
                                      <p:cBhvr>
                                        <p:cTn id="10" dur="2000" fill="hold"/>
                                        <p:tgtEl>
                                          <p:spTgt spid="5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59675 0.0749 L -0.56255 0.22878 " pathEditMode="relative" ptsTypes="AA">
                                      <p:cBhvr>
                                        <p:cTn id="14" dur="2000" fill="hold"/>
                                        <p:tgtEl>
                                          <p:spTgt spid="5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3" nodeType="clickEffect">
                                  <p:stCondLst>
                                    <p:cond delay="0"/>
                                  </p:stCondLst>
                                  <p:childTnLst>
                                    <p:animMotion origin="layout" path="M -0.56254 0.22878 L -0.56254 0.22878 C -0.55743 0.23537 -0.55297 0.24172 -0.54735 0.24671 C -0.53676 0.25625 -0.54365 0.24853 -0.5342 0.25443 C -0.53191 0.25602 -0.52974 0.25761 -0.52769 0.25965 C -0.52616 0.26124 -0.52476 0.26328 -0.52335 0.26487 C -0.51837 0.27009 -0.51786 0.26805 -0.51314 0.27645 C -0.51212 0.27826 -0.51123 0.2803 -0.5102 0.28167 C -0.50025 0.29506 -0.5148 0.27236 -0.50433 0.28825 C -0.5014 0.29279 -0.50318 0.29143 -0.49999 0.2946 C -0.4977 0.29687 -0.4968 0.29687 -0.49489 0.29982 C -0.48927 0.30822 -0.49591 0.29982 -0.49055 0.30618 C -0.48953 0.3089 -0.48812 0.31117 -0.48761 0.31412 C -0.48659 0.31934 -0.48736 0.31685 -0.48544 0.32184 C -0.48365 0.3316 -0.48608 0.31957 -0.48327 0.32956 C -0.48021 0.34022 -0.48519 0.32615 -0.4811 0.33727 L -0.47893 0.34885 C -0.47868 0.35021 -0.47855 0.3518 -0.47817 0.35293 C -0.47714 0.35543 -0.47574 0.3577 -0.47523 0.36065 C -0.47421 0.36587 -0.47497 0.36337 -0.47306 0.36837 C -0.47229 0.37245 -0.47217 0.37336 -0.47089 0.37745 C -0.47 0.38017 -0.46795 0.38516 -0.46795 0.38516 C -0.4677 0.38652 -0.46757 0.38789 -0.46719 0.38902 C -0.46502 0.39606 -0.46476 0.39606 -0.46208 0.4006 C -0.46029 0.41035 -0.46272 0.39833 -0.45991 0.40854 C -0.45966 0.40967 -0.45953 0.41104 -0.45927 0.4124 C -0.45889 0.41376 -0.45812 0.41489 -0.45774 0.41626 C -0.45749 0.41739 -0.45736 0.41898 -0.4571 0.42011 C -0.45634 0.42284 -0.45417 0.4267 -0.4534 0.42919 C -0.45289 0.43078 -0.45238 0.4326 -0.452 0.43441 C -0.44983 0.44349 -0.45174 0.43986 -0.4497 0.44349 " pathEditMode="relative" ptsTypes="AAAAAAAAAAAAAAAAAAAAAAAAAAAAAAA">
                                      <p:cBhvr>
                                        <p:cTn id="18" dur="2000" fill="hold"/>
                                        <p:tgtEl>
                                          <p:spTgt spid="5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4" nodeType="clickEffect">
                                  <p:stCondLst>
                                    <p:cond delay="0"/>
                                  </p:stCondLst>
                                  <p:childTnLst>
                                    <p:animMotion origin="layout" path="M -0.4497 0.44349 L -0.4243 0.53541 L -0.37911 0.60781 L -0.33048 0.64276 L -0.3158 0.64934 " pathEditMode="relative" ptsTypes="AAAAA">
                                      <p:cBhvr>
                                        <p:cTn id="22" dur="2000" fill="hold"/>
                                        <p:tgtEl>
                                          <p:spTgt spid="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59" grpId="3" animBg="1"/>
      <p:bldP spid="59" grpId="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mail flow</a:t>
            </a:r>
            <a:endParaRPr lang="en-US" dirty="0"/>
          </a:p>
        </p:txBody>
      </p:sp>
    </p:spTree>
    <p:extLst>
      <p:ext uri="{BB962C8B-B14F-4D97-AF65-F5344CB8AC3E}">
        <p14:creationId xmlns:p14="http://schemas.microsoft.com/office/powerpoint/2010/main" val="34752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Preparation for Hybrid mail flow</a:t>
            </a:r>
            <a:endParaRPr lang="en-GB" dirty="0"/>
          </a:p>
        </p:txBody>
      </p:sp>
      <p:sp>
        <p:nvSpPr>
          <p:cNvPr id="4" name="Text Placeholder 3"/>
          <p:cNvSpPr>
            <a:spLocks noGrp="1"/>
          </p:cNvSpPr>
          <p:nvPr>
            <p:ph type="body" sz="quarter" idx="11"/>
          </p:nvPr>
        </p:nvSpPr>
        <p:spPr>
          <a:xfrm>
            <a:off x="274639" y="1212849"/>
            <a:ext cx="11889564" cy="5293757"/>
          </a:xfrm>
        </p:spPr>
        <p:txBody>
          <a:bodyPr/>
          <a:lstStyle/>
          <a:p>
            <a:r>
              <a:rPr lang="en-GB" dirty="0" smtClean="0"/>
              <a:t>Run the Hybrid Configuration Wizard (HCW)</a:t>
            </a:r>
          </a:p>
          <a:p>
            <a:pPr lvl="1"/>
            <a:r>
              <a:rPr lang="en-GB" dirty="0" smtClean="0"/>
              <a:t>This will create the connectors needed for mail flow both on-premises and in Exchange Online</a:t>
            </a:r>
          </a:p>
          <a:p>
            <a:r>
              <a:rPr lang="en-GB" dirty="0" smtClean="0"/>
              <a:t>Review the on-premises connectors</a:t>
            </a:r>
          </a:p>
          <a:p>
            <a:pPr lvl="1"/>
            <a:r>
              <a:rPr lang="en-GB" dirty="0" smtClean="0"/>
              <a:t>Send Connector on-premises for the tenant unique address space (</a:t>
            </a:r>
            <a:r>
              <a:rPr lang="en-GB" i="1" dirty="0" smtClean="0"/>
              <a:t>tenant</a:t>
            </a:r>
            <a:r>
              <a:rPr lang="en-GB" dirty="0" smtClean="0"/>
              <a:t>.mail.onmicrosoft.com) that enforces TLS and maintains Exchange headers called “Outbound to Office 365”</a:t>
            </a:r>
          </a:p>
          <a:p>
            <a:pPr lvl="1"/>
            <a:r>
              <a:rPr lang="en-GB" dirty="0" smtClean="0"/>
              <a:t>Default Receive Connector on-premises modified to receive from Exchange Online as well as everywhere else. </a:t>
            </a:r>
          </a:p>
          <a:p>
            <a:pPr lvl="1"/>
            <a:r>
              <a:rPr lang="en-GB" dirty="0" smtClean="0"/>
              <a:t>Modified from Exchange Online to maintain </a:t>
            </a:r>
            <a:r>
              <a:rPr lang="en-GB" dirty="0"/>
              <a:t>headers, enforce TLS and </a:t>
            </a:r>
            <a:r>
              <a:rPr lang="en-GB" dirty="0" smtClean="0"/>
              <a:t>“</a:t>
            </a:r>
            <a:r>
              <a:rPr lang="en-GB" dirty="0" err="1" smtClean="0"/>
              <a:t>AcceptCloudServicesMail</a:t>
            </a:r>
            <a:r>
              <a:rPr lang="en-GB" dirty="0" smtClean="0"/>
              <a:t>”</a:t>
            </a:r>
          </a:p>
          <a:p>
            <a:r>
              <a:rPr lang="en-GB" dirty="0" smtClean="0"/>
              <a:t>Review the Exchange Online connectors</a:t>
            </a:r>
          </a:p>
          <a:p>
            <a:pPr lvl="1"/>
            <a:r>
              <a:rPr lang="en-GB" dirty="0" smtClean="0"/>
              <a:t>Inbound Connector that only accepts from a server with your digital certificate</a:t>
            </a:r>
          </a:p>
          <a:p>
            <a:pPr lvl="1"/>
            <a:r>
              <a:rPr lang="en-GB" dirty="0" smtClean="0"/>
              <a:t>Outbound Connector to your on-premises Hybrid server(s) and will only send to servers that hold your digital certificate</a:t>
            </a:r>
          </a:p>
          <a:p>
            <a:pPr lvl="1"/>
            <a:r>
              <a:rPr lang="en-GB" dirty="0" smtClean="0"/>
              <a:t>Mail flow is controlled via </a:t>
            </a:r>
            <a:r>
              <a:rPr lang="en-GB" dirty="0"/>
              <a:t>settings such as </a:t>
            </a:r>
            <a:r>
              <a:rPr lang="en-GB" dirty="0" err="1" smtClean="0"/>
              <a:t>RemoteDomains</a:t>
            </a:r>
            <a:r>
              <a:rPr lang="en-GB" dirty="0" smtClean="0"/>
              <a:t> </a:t>
            </a:r>
            <a:r>
              <a:rPr lang="en-GB" dirty="0"/>
              <a:t>and </a:t>
            </a:r>
            <a:r>
              <a:rPr lang="en-GB" dirty="0" err="1"/>
              <a:t>RouteAllMessagesViaOnPremises</a:t>
            </a:r>
            <a:endParaRPr lang="en-GB" dirty="0"/>
          </a:p>
        </p:txBody>
      </p:sp>
    </p:spTree>
    <p:extLst>
      <p:ext uri="{BB962C8B-B14F-4D97-AF65-F5344CB8AC3E}">
        <p14:creationId xmlns:p14="http://schemas.microsoft.com/office/powerpoint/2010/main" val="28422231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Hybrid mail flow</a:t>
            </a:r>
            <a:endParaRPr lang="en-GB" dirty="0"/>
          </a:p>
        </p:txBody>
      </p:sp>
      <p:sp>
        <p:nvSpPr>
          <p:cNvPr id="3" name="Text Placeholder 2"/>
          <p:cNvSpPr>
            <a:spLocks noGrp="1"/>
          </p:cNvSpPr>
          <p:nvPr>
            <p:ph type="body" sz="quarter" idx="11"/>
          </p:nvPr>
        </p:nvSpPr>
        <p:spPr>
          <a:xfrm>
            <a:off x="274639" y="1212849"/>
            <a:ext cx="11889564" cy="5632311"/>
          </a:xfrm>
        </p:spPr>
        <p:txBody>
          <a:bodyPr/>
          <a:lstStyle/>
          <a:p>
            <a:r>
              <a:rPr lang="en-GB" dirty="0" smtClean="0"/>
              <a:t>Mailboxes and their counterpart objects</a:t>
            </a:r>
          </a:p>
          <a:p>
            <a:pPr lvl="1"/>
            <a:r>
              <a:rPr lang="en-GB" dirty="0" smtClean="0"/>
              <a:t>Objects exist at both Exchange Online and on-premises to route emails in either direction</a:t>
            </a:r>
          </a:p>
          <a:p>
            <a:pPr lvl="1"/>
            <a:r>
              <a:rPr lang="en-GB" dirty="0" smtClean="0"/>
              <a:t>DirSync and mailbox moves control these objects and what they do</a:t>
            </a:r>
          </a:p>
          <a:p>
            <a:r>
              <a:rPr lang="en-GB" dirty="0" smtClean="0"/>
              <a:t>Like staged, its all </a:t>
            </a:r>
            <a:r>
              <a:rPr lang="en-GB" dirty="0" err="1"/>
              <a:t>t</a:t>
            </a:r>
            <a:r>
              <a:rPr lang="en-GB" dirty="0" err="1" smtClean="0"/>
              <a:t>argetAddress</a:t>
            </a:r>
            <a:r>
              <a:rPr lang="en-GB" dirty="0" smtClean="0"/>
              <a:t> based</a:t>
            </a:r>
          </a:p>
          <a:p>
            <a:pPr lvl="1"/>
            <a:r>
              <a:rPr lang="en-GB" dirty="0" err="1" smtClean="0"/>
              <a:t>RemoteMailboxes</a:t>
            </a:r>
            <a:r>
              <a:rPr lang="en-GB" dirty="0" smtClean="0"/>
              <a:t> are objects in Exchange on-premises that represent Exchange Online mailboxes</a:t>
            </a:r>
          </a:p>
          <a:p>
            <a:pPr lvl="1"/>
            <a:r>
              <a:rPr lang="en-GB" dirty="0" smtClean="0"/>
              <a:t>They have </a:t>
            </a:r>
            <a:r>
              <a:rPr lang="en-GB" dirty="0"/>
              <a:t>a </a:t>
            </a:r>
            <a:r>
              <a:rPr lang="en-GB" dirty="0" err="1"/>
              <a:t>targetAddress</a:t>
            </a:r>
            <a:r>
              <a:rPr lang="en-GB" dirty="0"/>
              <a:t> </a:t>
            </a:r>
            <a:r>
              <a:rPr lang="en-GB" dirty="0" smtClean="0"/>
              <a:t>(</a:t>
            </a:r>
            <a:r>
              <a:rPr lang="en-GB" dirty="0" err="1"/>
              <a:t>RemoteRoutingAddress</a:t>
            </a:r>
            <a:r>
              <a:rPr lang="en-GB" dirty="0"/>
              <a:t> </a:t>
            </a:r>
            <a:r>
              <a:rPr lang="en-GB" dirty="0" smtClean="0"/>
              <a:t>in </a:t>
            </a:r>
            <a:r>
              <a:rPr lang="en-GB" dirty="0"/>
              <a:t>PowerShell) </a:t>
            </a:r>
            <a:r>
              <a:rPr lang="en-GB" dirty="0" smtClean="0"/>
              <a:t>attribute that determines email destination</a:t>
            </a:r>
          </a:p>
          <a:p>
            <a:pPr lvl="1"/>
            <a:r>
              <a:rPr lang="en-GB" dirty="0" smtClean="0"/>
              <a:t>This attribute has a value such as </a:t>
            </a:r>
            <a:r>
              <a:rPr lang="en-GB" dirty="0" err="1" smtClean="0"/>
              <a:t>SMTP:alias@</a:t>
            </a:r>
            <a:r>
              <a:rPr lang="en-GB" i="1" dirty="0" err="1" smtClean="0"/>
              <a:t>tenant</a:t>
            </a:r>
            <a:r>
              <a:rPr lang="en-GB" dirty="0" err="1" smtClean="0"/>
              <a:t>.mail.onmicrosoft.com</a:t>
            </a:r>
            <a:endParaRPr lang="en-GB" dirty="0" smtClean="0"/>
          </a:p>
          <a:p>
            <a:pPr lvl="1"/>
            <a:endParaRPr lang="en-GB" dirty="0" smtClean="0"/>
          </a:p>
          <a:p>
            <a:pPr lvl="1"/>
            <a:r>
              <a:rPr lang="en-GB" dirty="0" err="1" smtClean="0"/>
              <a:t>MailUser</a:t>
            </a:r>
            <a:r>
              <a:rPr lang="en-GB" dirty="0" smtClean="0"/>
              <a:t> objects in Exchange Online usually represent mailboxes on-premises. </a:t>
            </a:r>
          </a:p>
          <a:p>
            <a:pPr lvl="1"/>
            <a:r>
              <a:rPr lang="en-GB" dirty="0" err="1" smtClean="0"/>
              <a:t>MailUser</a:t>
            </a:r>
            <a:r>
              <a:rPr lang="en-GB" dirty="0" smtClean="0"/>
              <a:t> objects have the </a:t>
            </a:r>
            <a:r>
              <a:rPr lang="en-GB" dirty="0" err="1" smtClean="0"/>
              <a:t>targetAddress</a:t>
            </a:r>
            <a:r>
              <a:rPr lang="en-GB" dirty="0" smtClean="0"/>
              <a:t> (</a:t>
            </a:r>
            <a:r>
              <a:rPr lang="en-GB" dirty="0" err="1" smtClean="0"/>
              <a:t>ExternalEmailAddress</a:t>
            </a:r>
            <a:r>
              <a:rPr lang="en-GB" dirty="0" smtClean="0"/>
              <a:t> in PowerShell) value set to their email address on-premises</a:t>
            </a:r>
          </a:p>
          <a:p>
            <a:pPr lvl="1"/>
            <a:endParaRPr lang="en-GB" dirty="0"/>
          </a:p>
          <a:p>
            <a:pPr lvl="1"/>
            <a:r>
              <a:rPr lang="en-GB" dirty="0" err="1" smtClean="0"/>
              <a:t>MailUser</a:t>
            </a:r>
            <a:r>
              <a:rPr lang="en-GB" dirty="0" smtClean="0"/>
              <a:t> objects are also used on-premises for users that have email addresses outside of the on-premises and Exchange Online</a:t>
            </a:r>
            <a:endParaRPr lang="en-GB" dirty="0"/>
          </a:p>
        </p:txBody>
      </p:sp>
    </p:spTree>
    <p:extLst>
      <p:ext uri="{BB962C8B-B14F-4D97-AF65-F5344CB8AC3E}">
        <p14:creationId xmlns:p14="http://schemas.microsoft.com/office/powerpoint/2010/main" val="15740964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targetAddress</a:t>
            </a:r>
            <a:r>
              <a:rPr lang="en-GB" dirty="0" smtClean="0"/>
              <a:t> routing</a:t>
            </a:r>
            <a:endParaRPr lang="en-GB" dirty="0"/>
          </a:p>
        </p:txBody>
      </p:sp>
      <p:sp>
        <p:nvSpPr>
          <p:cNvPr id="3" name="Text Placeholder 2"/>
          <p:cNvSpPr>
            <a:spLocks noGrp="1"/>
          </p:cNvSpPr>
          <p:nvPr>
            <p:ph type="body" sz="quarter" idx="11"/>
          </p:nvPr>
        </p:nvSpPr>
        <p:spPr>
          <a:xfrm>
            <a:off x="274639" y="1212849"/>
            <a:ext cx="11889564" cy="4832092"/>
          </a:xfrm>
        </p:spPr>
        <p:txBody>
          <a:bodyPr/>
          <a:lstStyle/>
          <a:p>
            <a:r>
              <a:rPr lang="en-GB" dirty="0" smtClean="0"/>
              <a:t>How </a:t>
            </a:r>
            <a:r>
              <a:rPr lang="en-GB" dirty="0" err="1" smtClean="0"/>
              <a:t>targetAddress</a:t>
            </a:r>
            <a:r>
              <a:rPr lang="en-GB" dirty="0" smtClean="0"/>
              <a:t> controls mail routing</a:t>
            </a:r>
          </a:p>
          <a:p>
            <a:pPr lvl="1"/>
            <a:r>
              <a:rPr lang="en-GB" dirty="0"/>
              <a:t>The </a:t>
            </a:r>
            <a:r>
              <a:rPr lang="en-GB" dirty="0" err="1"/>
              <a:t>RemoteRoutingAddress</a:t>
            </a:r>
            <a:r>
              <a:rPr lang="en-GB" dirty="0"/>
              <a:t> (</a:t>
            </a:r>
            <a:r>
              <a:rPr lang="en-GB" dirty="0" err="1"/>
              <a:t>targetAddress</a:t>
            </a:r>
            <a:r>
              <a:rPr lang="en-GB" dirty="0"/>
              <a:t> in AD) of </a:t>
            </a:r>
            <a:r>
              <a:rPr lang="en-GB" dirty="0" smtClean="0"/>
              <a:t>a Remote </a:t>
            </a:r>
            <a:r>
              <a:rPr lang="en-GB" dirty="0"/>
              <a:t>Mailbox tells Exchange Server to </a:t>
            </a:r>
            <a:r>
              <a:rPr lang="en-GB" dirty="0" smtClean="0"/>
              <a:t>readdress </a:t>
            </a:r>
            <a:r>
              <a:rPr lang="en-GB" dirty="0"/>
              <a:t>and redeliver </a:t>
            </a:r>
            <a:r>
              <a:rPr lang="en-GB" dirty="0" smtClean="0"/>
              <a:t>its email </a:t>
            </a:r>
            <a:r>
              <a:rPr lang="en-GB" dirty="0"/>
              <a:t>to Exchange </a:t>
            </a:r>
            <a:r>
              <a:rPr lang="en-GB" dirty="0" smtClean="0"/>
              <a:t>Online via the routing address of </a:t>
            </a:r>
            <a:r>
              <a:rPr lang="en-GB" i="1" dirty="0"/>
              <a:t>tenant</a:t>
            </a:r>
            <a:r>
              <a:rPr lang="en-GB" dirty="0"/>
              <a:t>.mail.onmicrosoft.com</a:t>
            </a:r>
          </a:p>
          <a:p>
            <a:pPr lvl="1"/>
            <a:endParaRPr lang="en-GB" dirty="0" smtClean="0"/>
          </a:p>
          <a:p>
            <a:pPr lvl="1"/>
            <a:r>
              <a:rPr lang="en-GB" dirty="0" smtClean="0"/>
              <a:t>A send connector on-premises created by </a:t>
            </a:r>
            <a:r>
              <a:rPr lang="en-GB" dirty="0"/>
              <a:t>the Hybrid Configuration </a:t>
            </a:r>
            <a:r>
              <a:rPr lang="en-GB" dirty="0" smtClean="0"/>
              <a:t>Wizard</a:t>
            </a:r>
            <a:r>
              <a:rPr lang="en-GB" dirty="0"/>
              <a:t> </a:t>
            </a:r>
            <a:r>
              <a:rPr lang="en-GB" dirty="0" smtClean="0"/>
              <a:t>routes emails </a:t>
            </a:r>
            <a:r>
              <a:rPr lang="en-GB" dirty="0"/>
              <a:t>being delivered to the </a:t>
            </a:r>
            <a:r>
              <a:rPr lang="en-GB" i="1" dirty="0"/>
              <a:t>tenant</a:t>
            </a:r>
            <a:r>
              <a:rPr lang="en-GB" dirty="0"/>
              <a:t>.mail.onmicrosoft.com address </a:t>
            </a:r>
            <a:r>
              <a:rPr lang="en-GB" dirty="0" smtClean="0"/>
              <a:t>space</a:t>
            </a:r>
          </a:p>
          <a:p>
            <a:pPr lvl="1"/>
            <a:endParaRPr lang="en-GB" dirty="0"/>
          </a:p>
          <a:p>
            <a:pPr lvl="1"/>
            <a:r>
              <a:rPr lang="en-GB" dirty="0" smtClean="0"/>
              <a:t>The</a:t>
            </a:r>
            <a:r>
              <a:rPr lang="en-GB" dirty="0"/>
              <a:t> </a:t>
            </a:r>
            <a:r>
              <a:rPr lang="en-GB" dirty="0" err="1"/>
              <a:t>ExternalEmailAddress</a:t>
            </a:r>
            <a:r>
              <a:rPr lang="en-GB" dirty="0"/>
              <a:t> </a:t>
            </a:r>
            <a:r>
              <a:rPr lang="en-GB" dirty="0" smtClean="0"/>
              <a:t>(</a:t>
            </a:r>
            <a:r>
              <a:rPr lang="en-GB" dirty="0" err="1"/>
              <a:t>targetAddress</a:t>
            </a:r>
            <a:r>
              <a:rPr lang="en-GB" dirty="0"/>
              <a:t> in </a:t>
            </a:r>
            <a:r>
              <a:rPr lang="en-GB" dirty="0" smtClean="0"/>
              <a:t>Azure AD) of a </a:t>
            </a:r>
            <a:r>
              <a:rPr lang="en-GB" dirty="0" err="1" smtClean="0"/>
              <a:t>MailUser</a:t>
            </a:r>
            <a:r>
              <a:rPr lang="en-GB" dirty="0" smtClean="0"/>
              <a:t> in Exchange Online is used to </a:t>
            </a:r>
            <a:r>
              <a:rPr lang="en-GB" dirty="0"/>
              <a:t>readdress and redeliver its </a:t>
            </a:r>
            <a:r>
              <a:rPr lang="en-GB" dirty="0" smtClean="0"/>
              <a:t>email</a:t>
            </a:r>
          </a:p>
          <a:p>
            <a:pPr lvl="1"/>
            <a:endParaRPr lang="en-GB" dirty="0"/>
          </a:p>
          <a:p>
            <a:pPr lvl="1"/>
            <a:r>
              <a:rPr lang="en-GB" dirty="0" smtClean="0"/>
              <a:t>Email for on-premises mailboxes is delivered via the Outbound Connector</a:t>
            </a:r>
            <a:r>
              <a:rPr lang="en-GB" dirty="0"/>
              <a:t> created by the Hybrid Configuration </a:t>
            </a:r>
            <a:r>
              <a:rPr lang="en-GB" dirty="0" smtClean="0"/>
              <a:t>Wizard.</a:t>
            </a:r>
          </a:p>
          <a:p>
            <a:pPr lvl="1"/>
            <a:r>
              <a:rPr lang="en-GB" dirty="0" smtClean="0"/>
              <a:t>This Outbound Connector deals with emails for the shared address space of </a:t>
            </a:r>
            <a:r>
              <a:rPr lang="en-GB" i="1" dirty="0" smtClean="0"/>
              <a:t>domain</a:t>
            </a:r>
            <a:r>
              <a:rPr lang="en-GB" dirty="0" smtClean="0"/>
              <a:t>.com</a:t>
            </a:r>
          </a:p>
        </p:txBody>
      </p:sp>
    </p:spTree>
    <p:extLst>
      <p:ext uri="{BB962C8B-B14F-4D97-AF65-F5344CB8AC3E}">
        <p14:creationId xmlns:p14="http://schemas.microsoft.com/office/powerpoint/2010/main" val="18098269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rc 29"/>
          <p:cNvSpPr/>
          <p:nvPr/>
        </p:nvSpPr>
        <p:spPr>
          <a:xfrm rot="1478135">
            <a:off x="4639111" y="2800624"/>
            <a:ext cx="2164527" cy="16373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331987"/>
              <a:gd name="connsiteY0" fmla="*/ 8116 h 1926388"/>
              <a:gd name="connsiteX1" fmla="*/ 0 w 2331987"/>
              <a:gd name="connsiteY1" fmla="*/ 0 h 1926388"/>
              <a:gd name="connsiteX2" fmla="*/ 86613 w 2331987"/>
              <a:gd name="connsiteY2" fmla="*/ 8116 h 1926388"/>
              <a:gd name="connsiteX0" fmla="*/ 98328 w 2331987"/>
              <a:gd name="connsiteY0" fmla="*/ 16340 h 1926388"/>
              <a:gd name="connsiteX1" fmla="*/ 2331987 w 2331987"/>
              <a:gd name="connsiteY1" fmla="*/ 1926388 h 1926388"/>
            </a:gdLst>
            <a:ahLst/>
            <a:cxnLst>
              <a:cxn ang="0">
                <a:pos x="connsiteX0" y="connsiteY0"/>
              </a:cxn>
              <a:cxn ang="0">
                <a:pos x="connsiteX1" y="connsiteY1"/>
              </a:cxn>
            </a:cxnLst>
            <a:rect l="l" t="t" r="r" b="b"/>
            <a:pathLst>
              <a:path w="2331987" h="1926388" stroke="0" extrusionOk="0">
                <a:moveTo>
                  <a:pt x="86613" y="8116"/>
                </a:moveTo>
                <a:lnTo>
                  <a:pt x="0" y="0"/>
                </a:lnTo>
                <a:lnTo>
                  <a:pt x="86613" y="8116"/>
                </a:lnTo>
                <a:close/>
              </a:path>
              <a:path w="2331987" h="1926388" fill="none">
                <a:moveTo>
                  <a:pt x="98328" y="16340"/>
                </a:moveTo>
                <a:cubicBezTo>
                  <a:pt x="1297983" y="134221"/>
                  <a:pt x="2008904" y="747850"/>
                  <a:pt x="2331987" y="1926388"/>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pic>
        <p:nvPicPr>
          <p:cNvPr id="20" name="Picture 33" descr="C:\Users\sakuu\Documents\Ballmer WPC\AI\Hom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972210" y="4811520"/>
            <a:ext cx="1470163" cy="1256513"/>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128"/>
          <p:cNvSpPr>
            <a:spLocks noEditPoints="1"/>
          </p:cNvSpPr>
          <p:nvPr/>
        </p:nvSpPr>
        <p:spPr bwMode="black">
          <a:xfrm>
            <a:off x="10322693" y="5051211"/>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913022">
              <a:defRPr/>
            </a:pPr>
            <a:endParaRPr lang="en-US" sz="1600" kern="0" smtClean="0">
              <a:solidFill>
                <a:srgbClr val="494949"/>
              </a:solidFill>
              <a:latin typeface="Segoe Pro"/>
            </a:endParaRPr>
          </a:p>
        </p:txBody>
      </p:sp>
      <p:sp>
        <p:nvSpPr>
          <p:cNvPr id="2" name="Title 1"/>
          <p:cNvSpPr>
            <a:spLocks noGrp="1"/>
          </p:cNvSpPr>
          <p:nvPr>
            <p:ph type="title"/>
          </p:nvPr>
        </p:nvSpPr>
        <p:spPr/>
        <p:txBody>
          <a:bodyPr/>
          <a:lstStyle/>
          <a:p>
            <a:r>
              <a:rPr lang="en-GB" dirty="0" err="1" smtClean="0"/>
              <a:t>targetAddress</a:t>
            </a:r>
            <a:r>
              <a:rPr lang="en-GB" dirty="0" smtClean="0"/>
              <a:t> and Routing</a:t>
            </a:r>
            <a:br>
              <a:rPr lang="en-GB" dirty="0" smtClean="0"/>
            </a:br>
            <a:r>
              <a:rPr lang="en-GB" sz="2800" dirty="0" smtClean="0"/>
              <a:t>MX to On-Premises (hybrid)</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474" y="1553046"/>
            <a:ext cx="3745731" cy="1297515"/>
          </a:xfrm>
          <a:prstGeom prst="rect">
            <a:avLst/>
          </a:prstGeom>
        </p:spPr>
      </p:pic>
      <p:sp>
        <p:nvSpPr>
          <p:cNvPr id="14" name="TextBox 13"/>
          <p:cNvSpPr txBox="1"/>
          <p:nvPr/>
        </p:nvSpPr>
        <p:spPr>
          <a:xfrm>
            <a:off x="5028302" y="5988413"/>
            <a:ext cx="5737725" cy="815608"/>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user1@contoso.com (remote mailbox)</a:t>
            </a:r>
          </a:p>
          <a:p>
            <a:pPr>
              <a:lnSpc>
                <a:spcPct val="90000"/>
              </a:lnSpc>
              <a:spcAft>
                <a:spcPts val="600"/>
              </a:spcAft>
            </a:pPr>
            <a:r>
              <a:rPr lang="en-US" sz="1600" dirty="0" err="1" smtClean="0">
                <a:solidFill>
                  <a:srgbClr val="7FBA00"/>
                </a:solidFill>
              </a:rPr>
              <a:t>targetAddress</a:t>
            </a:r>
            <a:r>
              <a:rPr lang="en-US" sz="1600" dirty="0" smtClean="0">
                <a:solidFill>
                  <a:srgbClr val="7FBA00"/>
                </a:solidFill>
              </a:rPr>
              <a:t>=SMTP:user1@contoso.mail.onmicrosoft.com</a:t>
            </a:r>
          </a:p>
        </p:txBody>
      </p:sp>
      <p:sp>
        <p:nvSpPr>
          <p:cNvPr id="34" name="TextBox 33"/>
          <p:cNvSpPr txBox="1"/>
          <p:nvPr/>
        </p:nvSpPr>
        <p:spPr>
          <a:xfrm>
            <a:off x="8789536" y="5435068"/>
            <a:ext cx="2740650" cy="517065"/>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 MX points to on-premise</a:t>
            </a:r>
          </a:p>
        </p:txBody>
      </p:sp>
      <p:sp>
        <p:nvSpPr>
          <p:cNvPr id="43" name="Arc 29"/>
          <p:cNvSpPr/>
          <p:nvPr/>
        </p:nvSpPr>
        <p:spPr>
          <a:xfrm rot="20372014">
            <a:off x="7494537" y="5138451"/>
            <a:ext cx="2217168" cy="691000"/>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637739"/>
              <a:gd name="connsiteY0" fmla="*/ 293509 h 1511851"/>
              <a:gd name="connsiteX1" fmla="*/ 369152 w 2637739"/>
              <a:gd name="connsiteY1" fmla="*/ 301810 h 1511851"/>
              <a:gd name="connsiteX2" fmla="*/ 0 w 2637739"/>
              <a:gd name="connsiteY2" fmla="*/ 285393 h 1511851"/>
              <a:gd name="connsiteX3" fmla="*/ 86613 w 2637739"/>
              <a:gd name="connsiteY3" fmla="*/ 293509 h 1511851"/>
              <a:gd name="connsiteX0" fmla="*/ 86613 w 2637739"/>
              <a:gd name="connsiteY0" fmla="*/ 293509 h 1511851"/>
              <a:gd name="connsiteX1" fmla="*/ 2637739 w 2637739"/>
              <a:gd name="connsiteY1" fmla="*/ 1511851 h 1511851"/>
              <a:gd name="connsiteX0" fmla="*/ 86613 w 2537783"/>
              <a:gd name="connsiteY0" fmla="*/ 293509 h 1625085"/>
              <a:gd name="connsiteX1" fmla="*/ 369152 w 2537783"/>
              <a:gd name="connsiteY1" fmla="*/ 301810 h 1625085"/>
              <a:gd name="connsiteX2" fmla="*/ 0 w 2537783"/>
              <a:gd name="connsiteY2" fmla="*/ 285393 h 1625085"/>
              <a:gd name="connsiteX3" fmla="*/ 86613 w 2537783"/>
              <a:gd name="connsiteY3" fmla="*/ 293509 h 1625085"/>
              <a:gd name="connsiteX0" fmla="*/ 86613 w 2537783"/>
              <a:gd name="connsiteY0" fmla="*/ 293509 h 1625085"/>
              <a:gd name="connsiteX1" fmla="*/ 2537783 w 2537783"/>
              <a:gd name="connsiteY1" fmla="*/ 1625085 h 1625085"/>
            </a:gdLst>
            <a:ahLst/>
            <a:cxnLst>
              <a:cxn ang="0">
                <a:pos x="connsiteX0" y="connsiteY0"/>
              </a:cxn>
              <a:cxn ang="0">
                <a:pos x="connsiteX1" y="connsiteY1"/>
              </a:cxn>
            </a:cxnLst>
            <a:rect l="l" t="t" r="r" b="b"/>
            <a:pathLst>
              <a:path w="2537783" h="1625085" stroke="0" extrusionOk="0">
                <a:moveTo>
                  <a:pt x="86613" y="293509"/>
                </a:moveTo>
                <a:cubicBezTo>
                  <a:pt x="1041067" y="293509"/>
                  <a:pt x="369152" y="-372386"/>
                  <a:pt x="369152" y="301810"/>
                </a:cubicBezTo>
                <a:lnTo>
                  <a:pt x="0" y="285393"/>
                </a:lnTo>
                <a:lnTo>
                  <a:pt x="86613" y="293509"/>
                </a:lnTo>
                <a:close/>
              </a:path>
              <a:path w="2537783" h="1625085" fill="none">
                <a:moveTo>
                  <a:pt x="86613" y="293509"/>
                </a:moveTo>
                <a:cubicBezTo>
                  <a:pt x="1041067" y="293509"/>
                  <a:pt x="2214700" y="446547"/>
                  <a:pt x="2537783" y="1625085"/>
                </a:cubicBezTo>
              </a:path>
            </a:pathLst>
          </a:custGeom>
          <a:ln w="57150">
            <a:solidFill>
              <a:schemeClr val="accent2"/>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6" name="Arc 29"/>
          <p:cNvSpPr/>
          <p:nvPr/>
        </p:nvSpPr>
        <p:spPr>
          <a:xfrm rot="11536043">
            <a:off x="3754745" y="2792990"/>
            <a:ext cx="2597077" cy="27871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Lst>
            <a:ahLst/>
            <a:cxnLst>
              <a:cxn ang="0">
                <a:pos x="connsiteX0" y="connsiteY0"/>
              </a:cxn>
              <a:cxn ang="0">
                <a:pos x="connsiteX1" y="connsiteY1"/>
              </a:cxn>
            </a:cxnLst>
            <a:rect l="l" t="t" r="r" b="b"/>
            <a:pathLst>
              <a:path w="2124272" h="2048079" stroke="0" extrusionOk="0">
                <a:moveTo>
                  <a:pt x="86613" y="8116"/>
                </a:moveTo>
                <a:lnTo>
                  <a:pt x="0" y="0"/>
                </a:lnTo>
                <a:lnTo>
                  <a:pt x="86613" y="8116"/>
                </a:lnTo>
                <a:close/>
              </a:path>
              <a:path w="2124272" h="2048079" fill="none">
                <a:moveTo>
                  <a:pt x="98328" y="16340"/>
                </a:moveTo>
                <a:cubicBezTo>
                  <a:pt x="1297983" y="134221"/>
                  <a:pt x="1801189" y="869541"/>
                  <a:pt x="2124272" y="2048079"/>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7" name="TextBox 46"/>
          <p:cNvSpPr txBox="1"/>
          <p:nvPr/>
        </p:nvSpPr>
        <p:spPr>
          <a:xfrm>
            <a:off x="4733577" y="4016138"/>
            <a:ext cx="3440827" cy="960263"/>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On-premises</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send connector for </a:t>
            </a:r>
            <a:r>
              <a:rPr lang="en-US" sz="1600" dirty="0" smtClean="0">
                <a:solidFill>
                  <a:srgbClr val="7FBA00"/>
                </a:solidFill>
                <a:effectLst>
                  <a:outerShdw blurRad="50800" dist="38100" dir="2700000" algn="tl" rotWithShape="0">
                    <a:srgbClr val="442359"/>
                  </a:outerShdw>
                </a:effectLst>
              </a:rPr>
              <a:t>contoso.mail.onmicrosoft.com</a:t>
            </a:r>
            <a:endParaRPr lang="en-US" sz="1600" dirty="0" smtClean="0">
              <a:gradFill>
                <a:gsLst>
                  <a:gs pos="2917">
                    <a:srgbClr val="FFFFFF"/>
                  </a:gs>
                  <a:gs pos="30000">
                    <a:srgbClr val="FFFFFF"/>
                  </a:gs>
                </a:gsLst>
                <a:lin ang="5400000" scaled="0"/>
              </a:gradFill>
              <a:effectLst>
                <a:outerShdw blurRad="50800" dist="38100" dir="2700000" algn="tl" rotWithShape="0">
                  <a:srgbClr val="442359"/>
                </a:outerShdw>
              </a:effectLst>
            </a:endParaRPr>
          </a:p>
        </p:txBody>
      </p:sp>
      <p:sp>
        <p:nvSpPr>
          <p:cNvPr id="49" name="TextBox 48"/>
          <p:cNvSpPr txBox="1"/>
          <p:nvPr/>
        </p:nvSpPr>
        <p:spPr>
          <a:xfrm>
            <a:off x="5498157" y="1222893"/>
            <a:ext cx="6153801" cy="1037207"/>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user1@contoso.com</a:t>
            </a:r>
            <a:r>
              <a:rPr lang="en-US" sz="1600" dirty="0" smtClean="0">
                <a:solidFill>
                  <a:srgbClr val="7FBA00"/>
                </a:solidFill>
              </a:rPr>
              <a:t/>
            </a:r>
            <a:br>
              <a:rPr lang="en-US" sz="1600" dirty="0" smtClean="0">
                <a:solidFill>
                  <a:srgbClr val="7FBA00"/>
                </a:solidFill>
              </a:rPr>
            </a:br>
            <a:r>
              <a:rPr lang="en-US" sz="1600" dirty="0" err="1" smtClean="0">
                <a:solidFill>
                  <a:srgbClr val="7FBA00"/>
                </a:solidFill>
              </a:rPr>
              <a:t>EmailAddresses</a:t>
            </a:r>
            <a:r>
              <a:rPr lang="en-US" sz="1600" dirty="0" smtClean="0">
                <a:solidFill>
                  <a:srgbClr val="7FBA00"/>
                </a:solidFill>
              </a:rPr>
              <a:t>=	SMTP:user1@contoso.com</a:t>
            </a:r>
          </a:p>
          <a:p>
            <a:pPr lvl="2">
              <a:lnSpc>
                <a:spcPct val="90000"/>
              </a:lnSpc>
              <a:spcAft>
                <a:spcPts val="600"/>
              </a:spcAft>
            </a:pPr>
            <a:r>
              <a:rPr lang="en-US" sz="1600" dirty="0">
                <a:solidFill>
                  <a:srgbClr val="7FBA00"/>
                </a:solidFill>
              </a:rPr>
              <a:t>	</a:t>
            </a:r>
            <a:r>
              <a:rPr lang="en-US" sz="1600" dirty="0" smtClean="0">
                <a:solidFill>
                  <a:srgbClr val="7FBA00"/>
                </a:solidFill>
              </a:rPr>
              <a:t>smtp:user1@contoso.mail.onmicrosoft.com</a:t>
            </a:r>
            <a:endParaRPr lang="en-US" sz="1600" b="1" dirty="0" smtClean="0">
              <a:solidFill>
                <a:srgbClr val="7FBA00"/>
              </a:solidFill>
            </a:endParaRPr>
          </a:p>
        </p:txBody>
      </p:sp>
      <p:sp>
        <p:nvSpPr>
          <p:cNvPr id="50" name="TextBox 49"/>
          <p:cNvSpPr txBox="1"/>
          <p:nvPr/>
        </p:nvSpPr>
        <p:spPr>
          <a:xfrm>
            <a:off x="5858197" y="2258785"/>
            <a:ext cx="5544616" cy="1846659"/>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“Inbound from GUID” </a:t>
            </a:r>
          </a:p>
          <a:p>
            <a:pPr>
              <a:lnSpc>
                <a:spcPct val="90000"/>
              </a:lnSpc>
            </a:pPr>
            <a:r>
              <a:rPr lang="en-US" sz="1600" dirty="0" smtClean="0">
                <a:gradFill>
                  <a:gsLst>
                    <a:gs pos="2917">
                      <a:srgbClr val="FFFFFF"/>
                    </a:gs>
                    <a:gs pos="30000">
                      <a:srgbClr val="FFFFFF"/>
                    </a:gs>
                  </a:gsLst>
                  <a:lin ang="5400000" scaled="0"/>
                </a:gradFill>
              </a:rPr>
              <a:t>Inbound connector</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a:gradFill>
                  <a:gsLst>
                    <a:gs pos="2917">
                      <a:srgbClr val="FFFFFF"/>
                    </a:gs>
                    <a:gs pos="30000">
                      <a:srgbClr val="FFFFFF"/>
                    </a:gs>
                  </a:gsLst>
                  <a:lin ang="5400000" scaled="0"/>
                </a:gradFill>
              </a:rPr>
              <a:t> </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ConnectorType</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OnPremises</a:t>
            </a:r>
            <a:endParaRPr lang="en-US" sz="1600" dirty="0" smtClean="0">
              <a:gradFill>
                <a:gsLst>
                  <a:gs pos="2917">
                    <a:srgbClr val="FFFFFF"/>
                  </a:gs>
                  <a:gs pos="30000">
                    <a:srgbClr val="FFFFFF"/>
                  </a:gs>
                </a:gsLst>
                <a:lin ang="5400000" scaled="0"/>
              </a:gradFill>
            </a:endParaRP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a:gradFill>
                  <a:gsLst>
                    <a:gs pos="2917">
                      <a:srgbClr val="FFFFFF"/>
                    </a:gs>
                    <a:gs pos="30000">
                      <a:srgbClr val="FFFFFF"/>
                    </a:gs>
                  </a:gsLst>
                  <a:lin ang="5400000" scaled="0"/>
                </a:gradFill>
              </a:rPr>
              <a:t> </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RequireTLS</a:t>
            </a:r>
            <a:r>
              <a:rPr lang="en-US" sz="1600" dirty="0" smtClean="0">
                <a:gradFill>
                  <a:gsLst>
                    <a:gs pos="2917">
                      <a:srgbClr val="FFFFFF"/>
                    </a:gs>
                    <a:gs pos="30000">
                      <a:srgbClr val="FFFFFF"/>
                    </a:gs>
                  </a:gsLst>
                  <a:lin ang="5400000" scaled="0"/>
                </a:gradFill>
              </a:rPr>
              <a:t>: True</a:t>
            </a:r>
          </a:p>
          <a:p>
            <a:pPr>
              <a:lnSpc>
                <a:spcPct val="90000"/>
              </a:lnSpc>
            </a:pP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TlsSenderCertificateName</a:t>
            </a:r>
            <a:r>
              <a:rPr lang="en-US" sz="1600" dirty="0" smtClean="0">
                <a:gradFill>
                  <a:gsLst>
                    <a:gs pos="2917">
                      <a:srgbClr val="FFFFFF"/>
                    </a:gs>
                    <a:gs pos="30000">
                      <a:srgbClr val="FFFFFF"/>
                    </a:gs>
                  </a:gsLst>
                  <a:lin ang="5400000" scaled="0"/>
                </a:gradFill>
              </a:rPr>
              <a:t>: &lt;I&gt;Issuer&lt;S&gt;Subject</a:t>
            </a:r>
          </a:p>
        </p:txBody>
      </p:sp>
    </p:spTree>
    <p:extLst>
      <p:ext uri="{BB962C8B-B14F-4D97-AF65-F5344CB8AC3E}">
        <p14:creationId xmlns:p14="http://schemas.microsoft.com/office/powerpoint/2010/main" val="2404717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 L 0 0 C -0.00076 0.00341 -0.00153 0.00681 -0.00229 0.01022 C -0.00306 0.01407 -0.0037 0.01793 -0.00446 0.02202 L -0.00587 0.02973 C -0.00612 0.03087 -0.006 0.03291 -0.00663 0.03359 L -0.0088 0.03609 C -0.00995 0.04222 -0.00868 0.03881 -0.01238 0.04267 C -0.01314 0.04335 -0.01378 0.04449 -0.01468 0.04517 C -0.01608 0.0463 -0.01748 0.04698 -0.01902 0.04789 L -0.02119 0.04903 C -0.02195 0.04948 -0.02259 0.05016 -0.02336 0.05039 L -0.02706 0.05175 C -0.0305 0.0513 -0.03842 0.05107 -0.04301 0.04903 C -0.04455 0.04835 -0.04595 0.04721 -0.04735 0.04653 C -0.04837 0.04608 -0.0494 0.04585 -0.05029 0.04517 C -0.05182 0.04449 -0.05463 0.04267 -0.05463 0.04267 C -0.05616 0.04086 -0.05744 0.03836 -0.0591 0.03745 C -0.05974 0.037 -0.0605 0.03677 -0.06127 0.03609 C -0.06203 0.03541 -0.06267 0.03427 -0.06344 0.03359 C -0.06408 0.03291 -0.06497 0.03291 -0.06561 0.03223 C -0.07059 0.02769 -0.06459 0.0311 -0.07071 0.02837 C -0.07327 0.02542 -0.07518 0.0227 -0.07799 0.02066 C -0.07939 0.01952 -0.08093 0.01907 -0.08233 0.01793 C -0.08361 0.01725 -0.08475 0.01612 -0.08603 0.01544 C -0.08603 0.01544 -0.09331 0.01226 -0.09471 0.01158 C -0.09573 0.01112 -0.09663 0.0109 -0.09765 0.01022 C -0.09905 0.00931 -0.10046 0.00817 -0.10199 0.00772 C -0.10352 0.00727 -0.10492 0.00681 -0.10633 0.00636 C -0.10735 0.00613 -0.10824 0.00545 -0.10926 0.005 C -0.11143 0.00454 -0.1136 0.00431 -0.11577 0.00386 C -0.12662 -0.00113 -0.12075 0.00114 -0.14424 0.00114 C -0.15764 0.00114 -0.17092 0.00205 -0.18432 0.0025 C -0.18955 0.00477 -0.18572 0.00341 -0.19377 0.005 C -0.1976 0.0059 -0.20155 0.00658 -0.20538 0.00772 C -0.21738 0.01112 -0.20474 0.00704 -0.21189 0.01022 C -0.21317 0.0109 -0.21445 0.01112 -0.21559 0.01158 C -0.21636 0.0118 -0.217 0.01249 -0.21776 0.01294 C -0.21879 0.01339 -0.21968 0.01362 -0.2207 0.01407 C -0.22402 0.01589 -0.22683 0.01861 -0.23015 0.02066 L -0.23449 0.02315 L -0.23666 0.02451 C -0.24291 0.032 -0.235 0.02293 -0.24112 0.02837 C -0.2461 0.03291 -0.2401 0.02951 -0.24623 0.03223 C -0.25044 0.03813 -0.24802 0.03495 -0.25351 0.04131 C -0.25414 0.04222 -0.25478 0.04335 -0.25568 0.04403 C -0.25772 0.04517 -0.25823 0.04517 -0.26002 0.04789 C -0.26104 0.04948 -0.2618 0.05152 -0.26295 0.05311 C -0.26423 0.05493 -0.26602 0.05606 -0.26729 0.05811 C -0.26806 0.05947 -0.26882 0.0606 -0.26946 0.06196 C -0.27048 0.06446 -0.27112 0.06764 -0.2724 0.06991 C -0.27316 0.07104 -0.27393 0.07218 -0.27457 0.07377 C -0.27559 0.07626 -0.27648 0.07899 -0.2775 0.08148 C -0.27801 0.08284 -0.27865 0.08398 -0.27891 0.08534 C -0.28006 0.09124 -0.27942 0.08965 -0.28261 0.09578 C -0.28414 0.09896 -0.28772 0.10486 -0.28772 0.10486 C -0.2881 0.10645 -0.28874 0.10826 -0.28912 0.11008 C -0.2904 0.1153 -0.28912 0.11258 -0.29052 0.1153 " pathEditMode="relative" ptsTypes="AAAAAAAAAAAAAAAAAAAAAAAAAAAAAAAAAAAAAAAAAAAAAAAAAAAAAAAAAA">
                                      <p:cBhvr>
                                        <p:cTn id="10" dur="2000" fill="hold"/>
                                        <p:tgtEl>
                                          <p:spTgt spid="4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29053 0.1153 L -0.29053 0.1153 C -0.29258 0.11734 -0.29475 0.11893 -0.29641 0.12165 C -0.29692 0.12256 -0.29679 0.12438 -0.29704 0.12551 C -0.29756 0.12687 -0.29807 0.12823 -0.29858 0.12937 L -0.29998 0.13708 C -0.30024 0.13845 -0.30049 0.13981 -0.30075 0.14117 C -0.301 0.14276 -0.30126 0.14457 -0.30138 0.14616 C -0.30177 0.14843 -0.3019 0.15048 -0.30215 0.15275 C -0.30381 0.16523 -0.30355 0.1591 -0.30355 0.16704 " pathEditMode="relative" ptsTypes="AAAAAAAAAA">
                                      <p:cBhvr>
                                        <p:cTn id="14" dur="2000" fill="hold"/>
                                        <p:tgtEl>
                                          <p:spTgt spid="4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3" nodeType="clickEffect">
                                  <p:stCondLst>
                                    <p:cond delay="0"/>
                                  </p:stCondLst>
                                  <p:childTnLst>
                                    <p:animMotion origin="layout" path="M -0.30356 0.16704 L -0.30356 0.16704 C -0.30509 0.16999 -0.30636 0.1734 -0.30802 0.1759 C -0.3093 0.17817 -0.31096 0.17953 -0.31236 0.18112 C -0.31517 0.18452 -0.31377 0.18316 -0.3167 0.18497 C -0.31951 0.18838 -0.32041 0.19042 -0.32321 0.19156 C -0.32475 0.19201 -0.32615 0.19246 -0.32768 0.19292 C -0.32985 0.19246 -0.33202 0.19224 -0.33419 0.19156 C -0.33572 0.19088 -0.33853 0.18883 -0.33853 0.18883 C -0.3393 0.1877 -0.33981 0.18588 -0.3407 0.18497 C -0.34211 0.18361 -0.34517 0.18248 -0.34517 0.18248 C -0.34772 0.17771 -0.34696 0.17885 -0.35015 0.17476 C -0.35091 0.17385 -0.35168 0.17317 -0.35245 0.17204 C -0.35398 0.16977 -0.35525 0.16704 -0.35679 0.16432 C -0.35742 0.16296 -0.35832 0.16205 -0.35896 0.16046 C -0.36317 0.14934 -0.35806 0.16341 -0.36113 0.15275 C -0.36151 0.15138 -0.36215 0.15002 -0.36253 0.14889 L -0.36406 0.14117 L -0.3647 0.13708 C -0.36457 0.1212 -0.36444 0.10531 -0.36406 0.08942 C -0.36393 0.0867 -0.36355 0.0842 -0.3633 0.08148 C -0.36253 0.07285 -0.36279 0.07376 -0.36189 0.06605 C -0.35908 0.04426 -0.36279 0.07422 -0.36036 0.05697 C -0.3601 0.05492 -0.35998 0.05265 -0.35972 0.05061 C -0.35947 0.04925 -0.35921 0.04789 -0.35896 0.04675 C -0.35679 0.03291 -0.36023 0.0522 -0.35679 0.03382 C -0.35679 0.03382 -0.35525 0.02587 -0.35525 0.02587 L -0.35385 0.02201 L -0.34951 -0.00114 C -0.34951 -0.00114 -0.34798 -0.00908 -0.34798 -0.00908 L -0.34798 -0.02179 " pathEditMode="relative" ptsTypes="AAAAAAAAAAAAAAAAAAAAAAAAAAAAAAA">
                                      <p:cBhvr>
                                        <p:cTn id="18" dur="2000" fill="hold"/>
                                        <p:tgtEl>
                                          <p:spTgt spid="4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4" nodeType="clickEffect">
                                  <p:stCondLst>
                                    <p:cond delay="0"/>
                                  </p:stCondLst>
                                  <p:childTnLst>
                                    <p:animMotion origin="layout" path="M -0.34797 -0.02178 L -0.34797 -0.02178 C -0.34759 -0.03086 -0.34759 -0.03903 -0.34644 -0.04789 C -0.34631 -0.04902 -0.34593 -0.05038 -0.3458 -0.05174 C -0.34504 -0.06309 -0.34466 -0.06763 -0.34427 -0.08011 C -0.34402 -0.09055 -0.34402 -0.10077 -0.34351 -0.11121 C -0.34351 -0.11257 -0.343 -0.1137 -0.34287 -0.11507 C -0.34261 -0.11688 -0.34236 -0.11847 -0.3421 -0.12029 C -0.34172 -0.12278 -0.3407 -0.128 -0.3407 -0.128 C -0.33929 -0.14298 -0.33929 -0.13935 -0.3407 -0.16296 C -0.34146 -0.17635 -0.34223 -0.16976 -0.34351 -0.18111 C -0.34376 -0.18316 -0.34402 -0.18543 -0.34427 -0.18747 C -0.34466 -0.19019 -0.34529 -0.19269 -0.3458 -0.19518 L -0.34721 -0.20313 C -0.34746 -0.20426 -0.34772 -0.20562 -0.34797 -0.20699 C -0.34836 -0.21039 -0.34912 -0.2138 -0.34938 -0.2172 C -0.34963 -0.22015 -0.3504 -0.23082 -0.35078 -0.23422 C -0.35104 -0.23536 -0.35142 -0.23672 -0.35155 -0.23808 C -0.35219 -0.24239 -0.35219 -0.24671 -0.35308 -0.25102 C -0.35525 -0.26282 -0.3518 -0.24421 -0.35448 -0.26123 C -0.35487 -0.26395 -0.35551 -0.26645 -0.35589 -0.26895 L -0.35665 -0.27303 C -0.35691 -0.27417 -0.35691 -0.27576 -0.35742 -0.27689 C -0.3647 -0.29641 -0.35678 -0.27621 -0.36253 -0.28847 C -0.36304 -0.2896 -0.36342 -0.29119 -0.36393 -0.29232 C -0.36533 -0.29505 -0.36687 -0.29754 -0.36827 -0.30004 C -0.36904 -0.3014 -0.36955 -0.30345 -0.37044 -0.3039 L -0.37274 -0.30526 C -0.37516 -0.31184 -0.37338 -0.30821 -0.37848 -0.31434 L -0.38065 -0.31684 C -0.38461 -0.32728 -0.3795 -0.31479 -0.38435 -0.32342 C -0.38499 -0.32455 -0.38512 -0.32614 -0.38576 -0.32728 C -0.38716 -0.32932 -0.3901 -0.3325 -0.3901 -0.3325 C -0.39278 -0.33931 -0.39099 -0.33522 -0.39597 -0.34407 C -0.39674 -0.34543 -0.39725 -0.34702 -0.39814 -0.34793 C -0.39967 -0.34975 -0.40108 -0.35134 -0.40248 -0.35315 C -0.4035 -0.35451 -0.40452 -0.35565 -0.40542 -0.35701 C -0.40618 -0.35814 -0.40682 -0.35996 -0.40759 -0.36087 C -0.40822 -0.36178 -0.40912 -0.36178 -0.40976 -0.36223 C -0.41052 -0.36359 -0.41116 -0.36518 -0.41193 -0.36609 C -0.41256 -0.36677 -0.41346 -0.36677 -0.41422 -0.36745 C -0.41499 -0.36813 -0.41563 -0.36927 -0.41639 -0.36995 C -0.41703 -0.37063 -0.4178 -0.37063 -0.41856 -0.37131 C -0.41933 -0.37199 -0.41997 -0.37312 -0.42073 -0.3738 C -0.42163 -0.37471 -0.42265 -0.37539 -0.42367 -0.37653 C -0.42992 -0.38311 -0.42584 -0.38039 -0.43018 -0.38288 C -0.4312 -0.38424 -0.43209 -0.38561 -0.43312 -0.38674 C -0.43401 -0.38788 -0.43516 -0.38833 -0.43605 -0.38947 C -0.43682 -0.39037 -0.43746 -0.39219 -0.43822 -0.39332 C -0.43886 -0.39423 -0.43963 -0.39491 -0.44039 -0.39582 C -0.44307 -0.40308 -0.44039 -0.39695 -0.44397 -0.4024 C -0.44614 -0.40535 -0.44626 -0.40626 -0.44767 -0.41012 C -0.44792 -0.41148 -0.44792 -0.41284 -0.44843 -0.41398 C -0.44894 -0.41557 -0.44997 -0.41647 -0.4506 -0.41784 C -0.45111 -0.41897 -0.4515 -0.42033 -0.45201 -0.42169 C -0.45252 -0.42442 -0.45265 -0.42714 -0.45354 -0.42941 C -0.45545 -0.43463 -0.45533 -0.43372 -0.45635 -0.44121 C -0.4566 -0.4428 -0.45686 -0.44462 -0.45711 -0.44643 C -0.45788 -0.45233 -0.45762 -0.45233 -0.45852 -0.45801 C -0.45877 -0.45937 -0.45903 -0.4605 -0.45928 -0.46187 C -0.45954 -0.46663 -0.46005 -0.4714 -0.46005 -0.47617 C -0.46005 -0.50885 -0.46069 -0.49183 -0.45852 -0.50454 C -0.45826 -0.50635 -0.45839 -0.50817 -0.45788 -0.50976 C -0.45686 -0.51248 -0.45214 -0.51429 -0.45124 -0.51498 L -0.4469 -0.51747 C -0.44626 -0.51793 -0.4455 -0.51861 -0.44473 -0.51883 L -0.44039 -0.51997 C -0.41946 -0.51883 -0.42673 -0.51883 -0.41856 -0.51883 " pathEditMode="relative" ptsTypes="AAAAAAAAAAAAAAAAAAAAAAAAAAAAAAAAAAAAAAAAAAAAAAAAAAAAAAAAAAAAAAAAAAAA">
                                      <p:cBhvr>
                                        <p:cTn id="22" dur="2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targetAddress</a:t>
            </a:r>
            <a:r>
              <a:rPr lang="en-GB" dirty="0" smtClean="0"/>
              <a:t> and Routing</a:t>
            </a:r>
            <a:br>
              <a:rPr lang="en-GB" dirty="0" smtClean="0"/>
            </a:br>
            <a:r>
              <a:rPr lang="en-GB" sz="2800" dirty="0" smtClean="0"/>
              <a:t>MX to Office 365 (hybrid)</a:t>
            </a:r>
            <a:endParaRPr lang="en-GB"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74" y="1551675"/>
            <a:ext cx="3745731" cy="1297515"/>
          </a:xfrm>
          <a:prstGeom prst="rect">
            <a:avLst/>
          </a:prstGeom>
        </p:spPr>
      </p:pic>
      <p:sp>
        <p:nvSpPr>
          <p:cNvPr id="28" name="Arc 29"/>
          <p:cNvSpPr/>
          <p:nvPr/>
        </p:nvSpPr>
        <p:spPr>
          <a:xfrm rot="11536043">
            <a:off x="3754745" y="2792990"/>
            <a:ext cx="2597077" cy="27871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Lst>
            <a:ahLst/>
            <a:cxnLst>
              <a:cxn ang="0">
                <a:pos x="connsiteX0" y="connsiteY0"/>
              </a:cxn>
              <a:cxn ang="0">
                <a:pos x="connsiteX1" y="connsiteY1"/>
              </a:cxn>
            </a:cxnLst>
            <a:rect l="l" t="t" r="r" b="b"/>
            <a:pathLst>
              <a:path w="2124272" h="2048079" stroke="0" extrusionOk="0">
                <a:moveTo>
                  <a:pt x="86613" y="8116"/>
                </a:moveTo>
                <a:lnTo>
                  <a:pt x="0" y="0"/>
                </a:lnTo>
                <a:lnTo>
                  <a:pt x="86613" y="8116"/>
                </a:lnTo>
                <a:close/>
              </a:path>
              <a:path w="2124272" h="2048079" fill="none">
                <a:moveTo>
                  <a:pt x="98328" y="16340"/>
                </a:moveTo>
                <a:cubicBezTo>
                  <a:pt x="1297983" y="134221"/>
                  <a:pt x="1801189" y="869541"/>
                  <a:pt x="2124272" y="2048079"/>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3" name="Arc 29"/>
          <p:cNvSpPr/>
          <p:nvPr/>
        </p:nvSpPr>
        <p:spPr>
          <a:xfrm rot="1478135">
            <a:off x="4639111" y="2800624"/>
            <a:ext cx="2164527" cy="16373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331987"/>
              <a:gd name="connsiteY0" fmla="*/ 8116 h 1926388"/>
              <a:gd name="connsiteX1" fmla="*/ 0 w 2331987"/>
              <a:gd name="connsiteY1" fmla="*/ 0 h 1926388"/>
              <a:gd name="connsiteX2" fmla="*/ 86613 w 2331987"/>
              <a:gd name="connsiteY2" fmla="*/ 8116 h 1926388"/>
              <a:gd name="connsiteX0" fmla="*/ 98328 w 2331987"/>
              <a:gd name="connsiteY0" fmla="*/ 16340 h 1926388"/>
              <a:gd name="connsiteX1" fmla="*/ 2331987 w 2331987"/>
              <a:gd name="connsiteY1" fmla="*/ 1926388 h 1926388"/>
            </a:gdLst>
            <a:ahLst/>
            <a:cxnLst>
              <a:cxn ang="0">
                <a:pos x="connsiteX0" y="connsiteY0"/>
              </a:cxn>
              <a:cxn ang="0">
                <a:pos x="connsiteX1" y="connsiteY1"/>
              </a:cxn>
            </a:cxnLst>
            <a:rect l="l" t="t" r="r" b="b"/>
            <a:pathLst>
              <a:path w="2331987" h="1926388" stroke="0" extrusionOk="0">
                <a:moveTo>
                  <a:pt x="86613" y="8116"/>
                </a:moveTo>
                <a:lnTo>
                  <a:pt x="0" y="0"/>
                </a:lnTo>
                <a:lnTo>
                  <a:pt x="86613" y="8116"/>
                </a:lnTo>
                <a:close/>
              </a:path>
              <a:path w="2331987" h="1926388" fill="none">
                <a:moveTo>
                  <a:pt x="98328" y="16340"/>
                </a:moveTo>
                <a:cubicBezTo>
                  <a:pt x="1297983" y="134221"/>
                  <a:pt x="2008904" y="747850"/>
                  <a:pt x="2331987" y="1926388"/>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pic>
        <p:nvPicPr>
          <p:cNvPr id="38" name="Picture 33" descr="C:\Users\sakuu\Documents\Ballmer WPC\AI\Hom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972210" y="4811520"/>
            <a:ext cx="1470163" cy="125651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737304" y="1370012"/>
            <a:ext cx="2740650"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 MX points to Exchange Online Protection</a:t>
            </a:r>
          </a:p>
        </p:txBody>
      </p:sp>
      <p:sp>
        <p:nvSpPr>
          <p:cNvPr id="57" name="Arc 29"/>
          <p:cNvSpPr/>
          <p:nvPr/>
        </p:nvSpPr>
        <p:spPr>
          <a:xfrm rot="20057229">
            <a:off x="5520728" y="1290051"/>
            <a:ext cx="2217168" cy="691000"/>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637739"/>
              <a:gd name="connsiteY0" fmla="*/ 293509 h 1511851"/>
              <a:gd name="connsiteX1" fmla="*/ 369152 w 2637739"/>
              <a:gd name="connsiteY1" fmla="*/ 301810 h 1511851"/>
              <a:gd name="connsiteX2" fmla="*/ 0 w 2637739"/>
              <a:gd name="connsiteY2" fmla="*/ 285393 h 1511851"/>
              <a:gd name="connsiteX3" fmla="*/ 86613 w 2637739"/>
              <a:gd name="connsiteY3" fmla="*/ 293509 h 1511851"/>
              <a:gd name="connsiteX0" fmla="*/ 86613 w 2637739"/>
              <a:gd name="connsiteY0" fmla="*/ 293509 h 1511851"/>
              <a:gd name="connsiteX1" fmla="*/ 2637739 w 2637739"/>
              <a:gd name="connsiteY1" fmla="*/ 1511851 h 1511851"/>
              <a:gd name="connsiteX0" fmla="*/ 86613 w 2537783"/>
              <a:gd name="connsiteY0" fmla="*/ 293509 h 1625085"/>
              <a:gd name="connsiteX1" fmla="*/ 369152 w 2537783"/>
              <a:gd name="connsiteY1" fmla="*/ 301810 h 1625085"/>
              <a:gd name="connsiteX2" fmla="*/ 0 w 2537783"/>
              <a:gd name="connsiteY2" fmla="*/ 285393 h 1625085"/>
              <a:gd name="connsiteX3" fmla="*/ 86613 w 2537783"/>
              <a:gd name="connsiteY3" fmla="*/ 293509 h 1625085"/>
              <a:gd name="connsiteX0" fmla="*/ 86613 w 2537783"/>
              <a:gd name="connsiteY0" fmla="*/ 293509 h 1625085"/>
              <a:gd name="connsiteX1" fmla="*/ 2537783 w 2537783"/>
              <a:gd name="connsiteY1" fmla="*/ 1625085 h 1625085"/>
            </a:gdLst>
            <a:ahLst/>
            <a:cxnLst>
              <a:cxn ang="0">
                <a:pos x="connsiteX0" y="connsiteY0"/>
              </a:cxn>
              <a:cxn ang="0">
                <a:pos x="connsiteX1" y="connsiteY1"/>
              </a:cxn>
            </a:cxnLst>
            <a:rect l="l" t="t" r="r" b="b"/>
            <a:pathLst>
              <a:path w="2537783" h="1625085" stroke="0" extrusionOk="0">
                <a:moveTo>
                  <a:pt x="86613" y="293509"/>
                </a:moveTo>
                <a:cubicBezTo>
                  <a:pt x="1041067" y="293509"/>
                  <a:pt x="369152" y="-372386"/>
                  <a:pt x="369152" y="301810"/>
                </a:cubicBezTo>
                <a:lnTo>
                  <a:pt x="0" y="285393"/>
                </a:lnTo>
                <a:lnTo>
                  <a:pt x="86613" y="293509"/>
                </a:lnTo>
                <a:close/>
              </a:path>
              <a:path w="2537783" h="1625085" fill="none">
                <a:moveTo>
                  <a:pt x="86613" y="293509"/>
                </a:moveTo>
                <a:cubicBezTo>
                  <a:pt x="1041067" y="293509"/>
                  <a:pt x="2214700" y="446547"/>
                  <a:pt x="2537783" y="1625085"/>
                </a:cubicBezTo>
              </a:path>
            </a:pathLst>
          </a:custGeom>
          <a:ln w="57150">
            <a:solidFill>
              <a:schemeClr val="accent2"/>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58" name="TextBox 57"/>
          <p:cNvSpPr txBox="1"/>
          <p:nvPr/>
        </p:nvSpPr>
        <p:spPr>
          <a:xfrm>
            <a:off x="1865999" y="3641278"/>
            <a:ext cx="3776174" cy="317625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“Outbound to GUID”</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outbound connector </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SmartHosts</a:t>
            </a:r>
            <a:r>
              <a:rPr lang="en-US" sz="1600" dirty="0" smtClean="0">
                <a:gradFill>
                  <a:gsLst>
                    <a:gs pos="2917">
                      <a:srgbClr val="FFFFFF"/>
                    </a:gs>
                    <a:gs pos="30000">
                      <a:srgbClr val="FFFFFF"/>
                    </a:gs>
                  </a:gsLst>
                  <a:lin ang="5400000" scaled="0"/>
                </a:gradFill>
              </a:rPr>
              <a:t>: on-premises</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hybrid server(s)</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ConnectorType</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OnPremises</a:t>
            </a:r>
            <a:endParaRPr lang="en-US" sz="1600" dirty="0">
              <a:gradFill>
                <a:gsLst>
                  <a:gs pos="2917">
                    <a:srgbClr val="FFFFFF"/>
                  </a:gs>
                  <a:gs pos="30000">
                    <a:srgbClr val="FFFFFF"/>
                  </a:gs>
                </a:gsLst>
                <a:lin ang="5400000" scaled="0"/>
              </a:gradFill>
            </a:endParaRP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RecipientDomains</a:t>
            </a:r>
            <a:r>
              <a:rPr lang="en-US" sz="1600" dirty="0" smtClean="0">
                <a:gradFill>
                  <a:gsLst>
                    <a:gs pos="2917">
                      <a:srgbClr val="FFFFFF"/>
                    </a:gs>
                    <a:gs pos="30000">
                      <a:srgbClr val="FFFFFF"/>
                    </a:gs>
                  </a:gsLst>
                  <a:lin ang="5400000" scaled="0"/>
                </a:gradFill>
              </a:rPr>
              <a:t>: contoso.com (etc.)</a:t>
            </a:r>
          </a:p>
          <a:p>
            <a:pPr>
              <a:lnSpc>
                <a:spcPct val="90000"/>
              </a:lnSpc>
            </a:pPr>
            <a:endParaRPr lang="en-US" sz="1600" dirty="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TlsSettings</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DomainValidation</a:t>
            </a: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TlsDomain</a:t>
            </a:r>
            <a:r>
              <a:rPr lang="en-US" sz="1600" dirty="0" smtClean="0">
                <a:gradFill>
                  <a:gsLst>
                    <a:gs pos="2917">
                      <a:srgbClr val="FFFFFF"/>
                    </a:gs>
                    <a:gs pos="30000">
                      <a:srgbClr val="FFFFFF"/>
                    </a:gs>
                  </a:gsLst>
                  <a:lin ang="5400000" scaled="0"/>
                </a:gradFill>
              </a:rPr>
              <a:t>: Subject of on-premises certificate</a:t>
            </a:r>
          </a:p>
        </p:txBody>
      </p:sp>
      <p:sp>
        <p:nvSpPr>
          <p:cNvPr id="59" name="Freeform 128"/>
          <p:cNvSpPr>
            <a:spLocks noEditPoints="1"/>
          </p:cNvSpPr>
          <p:nvPr/>
        </p:nvSpPr>
        <p:spPr bwMode="black">
          <a:xfrm>
            <a:off x="9203532" y="1547415"/>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913022">
              <a:defRPr/>
            </a:pPr>
            <a:endParaRPr lang="en-US" sz="1600" kern="0" smtClean="0">
              <a:solidFill>
                <a:srgbClr val="494949"/>
              </a:solidFill>
              <a:latin typeface="Segoe Pro"/>
            </a:endParaRPr>
          </a:p>
        </p:txBody>
      </p:sp>
      <p:sp>
        <p:nvSpPr>
          <p:cNvPr id="60" name="TextBox 59"/>
          <p:cNvSpPr txBox="1"/>
          <p:nvPr/>
        </p:nvSpPr>
        <p:spPr>
          <a:xfrm>
            <a:off x="5642173" y="5967448"/>
            <a:ext cx="4662495" cy="738664"/>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user2@contoso.com (mailbox)</a:t>
            </a:r>
            <a:r>
              <a:rPr lang="en-US" sz="1600" dirty="0" smtClean="0">
                <a:solidFill>
                  <a:srgbClr val="7FBA00"/>
                </a:solidFill>
              </a:rPr>
              <a:t/>
            </a:r>
            <a:br>
              <a:rPr lang="en-US" sz="1600" dirty="0" smtClean="0">
                <a:solidFill>
                  <a:srgbClr val="7FBA00"/>
                </a:solidFill>
              </a:rPr>
            </a:br>
            <a:r>
              <a:rPr lang="en-US" sz="1600" dirty="0" err="1" smtClean="0">
                <a:solidFill>
                  <a:srgbClr val="7FBA00"/>
                </a:solidFill>
              </a:rPr>
              <a:t>EmailAddresses</a:t>
            </a:r>
            <a:r>
              <a:rPr lang="en-US" sz="1600" dirty="0" smtClean="0">
                <a:solidFill>
                  <a:srgbClr val="7FBA00"/>
                </a:solidFill>
              </a:rPr>
              <a:t>=	SMTP:user2@contoso.com</a:t>
            </a:r>
          </a:p>
        </p:txBody>
      </p:sp>
      <p:sp>
        <p:nvSpPr>
          <p:cNvPr id="61" name="TextBox 60"/>
          <p:cNvSpPr txBox="1"/>
          <p:nvPr/>
        </p:nvSpPr>
        <p:spPr>
          <a:xfrm>
            <a:off x="29620" y="2422831"/>
            <a:ext cx="4182299" cy="1114151"/>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user2@contoso.com (mail user)</a:t>
            </a:r>
          </a:p>
          <a:p>
            <a:pPr>
              <a:lnSpc>
                <a:spcPct val="90000"/>
              </a:lnSpc>
              <a:spcAft>
                <a:spcPts val="600"/>
              </a:spcAft>
            </a:pPr>
            <a:r>
              <a:rPr lang="en-US" sz="1600" dirty="0" err="1" smtClean="0">
                <a:solidFill>
                  <a:srgbClr val="7FBA00"/>
                </a:solidFill>
              </a:rPr>
              <a:t>targetAddress</a:t>
            </a:r>
            <a:r>
              <a:rPr lang="en-US" sz="1600" dirty="0" smtClean="0">
                <a:solidFill>
                  <a:srgbClr val="7FBA00"/>
                </a:solidFill>
              </a:rPr>
              <a:t>=SMTP:user2@contoso.com</a:t>
            </a:r>
          </a:p>
          <a:p>
            <a:pPr>
              <a:lnSpc>
                <a:spcPct val="90000"/>
              </a:lnSpc>
              <a:spcAft>
                <a:spcPts val="600"/>
              </a:spcAft>
            </a:pPr>
            <a:r>
              <a:rPr lang="en-US" sz="1600" dirty="0" smtClean="0">
                <a:solidFill>
                  <a:srgbClr val="7FBA00"/>
                </a:solidFill>
              </a:rPr>
              <a:t>[</a:t>
            </a:r>
            <a:r>
              <a:rPr lang="en-US" sz="1600" dirty="0" err="1" smtClean="0">
                <a:solidFill>
                  <a:srgbClr val="7FBA00"/>
                </a:solidFill>
              </a:rPr>
              <a:t>ExternalEmailAddress</a:t>
            </a:r>
            <a:r>
              <a:rPr lang="en-US" sz="1600" dirty="0" smtClean="0">
                <a:solidFill>
                  <a:srgbClr val="7FBA00"/>
                </a:solidFill>
              </a:rPr>
              <a:t>]</a:t>
            </a:r>
          </a:p>
        </p:txBody>
      </p:sp>
    </p:spTree>
    <p:extLst>
      <p:ext uri="{BB962C8B-B14F-4D97-AF65-F5344CB8AC3E}">
        <p14:creationId xmlns:p14="http://schemas.microsoft.com/office/powerpoint/2010/main" val="574822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2.80827E-8 3.92646E-6 L 2.80827E-8 3.92646E-6 C -0.00166 0.00272 -0.00319 0.00544 -0.00498 0.00794 C -0.00561 0.00862 -0.00651 0.00862 -0.00727 0.00908 C -0.00804 0.00976 -0.00868 0.01112 -0.00944 0.0118 C -0.01085 0.01293 -0.01378 0.01384 -0.01519 0.0143 C -0.01863 0.01838 -0.01659 0.01634 -0.02183 0.01952 C -0.02246 0.01997 -0.02336 0.01997 -0.024 0.02088 C -0.02565 0.02292 -0.02629 0.02406 -0.02834 0.02474 C -0.04084 0.02882 -0.02936 0.02383 -0.03702 0.02723 C -0.04212 0.02678 -0.05374 0.02655 -0.06038 0.02474 C -0.06114 0.02451 -0.06178 0.02383 -0.06255 0.02337 C -0.06357 0.02292 -0.06446 0.02247 -0.06548 0.02201 C -0.06625 0.02179 -0.06689 0.02111 -0.06765 0.02088 C -0.06854 0.0202 -0.06957 0.01997 -0.07059 0.01952 C -0.07786 0.01589 -0.0665 0.02088 -0.07569 0.01679 C -0.07914 0.01271 -0.07697 0.01475 -0.0822 0.0118 C -0.08297 0.01135 -0.08373 0.01112 -0.08437 0.01044 C -0.08514 0.00953 -0.08578 0.0084 -0.08654 0.00794 C -0.08846 0.00658 -0.0905 0.00613 -0.09241 0.00522 L -0.09535 0.00386 C -0.0988 -0.00023 -0.09612 0.00227 -0.10046 3.92646E-6 C -0.10926 -0.00477 -0.10097 -0.00091 -0.10773 -0.00386 C -0.10812 -0.00431 -0.11195 -0.00953 -0.11284 -0.01022 C -0.11412 -0.01135 -0.11718 -0.01294 -0.11718 -0.01294 L -0.1325 -0.0311 C -0.13313 -0.032 -0.13403 -0.03246 -0.13467 -0.03359 C -0.1353 -0.03495 -0.13594 -0.03654 -0.13684 -0.03745 C -0.13773 -0.03836 -0.13875 -0.03836 -0.13977 -0.03881 C -0.14194 -0.04131 -0.1422 -0.04199 -0.14475 -0.04403 C -0.14654 -0.04539 -0.14807 -0.04562 -0.14986 -0.04653 C -0.15062 -0.04698 -0.15139 -0.04744 -0.15203 -0.04789 C -0.15407 -0.0488 -0.15598 -0.04925 -0.1579 -0.05039 C -0.15866 -0.05084 -0.1593 -0.05152 -0.16007 -0.05175 C -0.16249 -0.05243 -0.16492 -0.05243 -0.16734 -0.05311 C -0.16862 -0.05334 -0.16977 -0.05402 -0.17105 -0.05425 C -0.17883 -0.05402 -0.18649 -0.05379 -0.19428 -0.05311 C -0.19568 -0.05288 -0.20219 -0.05084 -0.20372 -0.05039 C -0.21036 -0.04653 -0.1999 -0.05266 -0.2096 -0.04789 C -0.21113 -0.04721 -0.2124 -0.04585 -0.21394 -0.04539 C -0.21521 -0.04494 -0.21636 -0.04449 -0.21764 -0.04403 C -0.21764 -0.04403 -0.22313 -0.04086 -0.22415 -0.04017 C -0.22491 -0.03972 -0.22555 -0.03904 -0.22632 -0.03881 C -0.22734 -0.03836 -0.22836 -0.03791 -0.22925 -0.03745 C -0.23002 -0.03722 -0.23066 -0.03654 -0.23142 -0.03632 C -0.2327 -0.03564 -0.23385 -0.03541 -0.23513 -0.03495 C -0.23576 -0.0345 -0.23653 -0.03405 -0.2373 -0.03359 C -0.23819 -0.03314 -0.23921 -0.03291 -0.24023 -0.03223 C -0.24164 -0.03155 -0.24304 -0.03064 -0.24457 -0.02973 C -0.24534 -0.02928 -0.24598 -0.02883 -0.24674 -0.02837 C -0.2484 -0.02769 -0.253 -0.02588 -0.25402 -0.02451 C -0.25478 -0.02361 -0.25542 -0.0227 -0.25619 -0.02202 C -0.25759 -0.02088 -0.25912 -0.0202 -0.26053 -0.01929 L -0.265 -0.0168 C -0.26563 -0.01634 -0.2664 -0.01612 -0.26717 -0.01544 C -0.27674 -0.00681 -0.26474 -0.01725 -0.27227 -0.01158 C -0.27317 -0.0109 -0.27406 -0.00976 -0.27508 -0.00908 C -0.27661 -0.00795 -0.27802 -0.00727 -0.27955 -0.00636 C -0.28019 -0.0059 -0.28095 -0.00568 -0.28172 -0.00522 C -0.28593 -0.00136 -0.28351 -0.00318 -0.28899 3.92646E-6 C -0.29691 0.00476 -0.28491 -0.00273 -0.29333 0.00386 C -0.29474 0.00499 -0.29627 0.00567 -0.29767 0.00658 L -0.29984 0.00794 C -0.30061 0.00862 -0.30125 0.00976 -0.30201 0.01044 C -0.30278 0.01112 -0.30355 0.01112 -0.30418 0.0118 C -0.30521 0.01248 -0.30623 0.01339 -0.30712 0.0143 C -0.30789 0.01566 -0.30852 0.01725 -0.30929 0.01815 C -0.30993 0.01906 -0.31082 0.01906 -0.31159 0.01952 C -0.31248 0.0202 -0.3135 0.02111 -0.3144 0.02201 C -0.31516 0.02292 -0.3158 0.02406 -0.31657 0.02474 C -0.31733 0.02519 -0.3181 0.02542 -0.31886 0.02587 C -0.3204 0.02746 -0.32167 0.0295 -0.3232 0.03109 L -0.32754 0.03631 L -0.32971 0.03904 C -0.33048 0.03972 -0.33125 0.0404 -0.33188 0.04153 C -0.33827 0.05288 -0.33022 0.03904 -0.33622 0.04789 C -0.33993 0.05333 -0.33686 0.05084 -0.34069 0.05311 C -0.34159 0.05447 -0.34248 0.05606 -0.3435 0.05697 C -0.34427 0.05765 -0.34516 0.05742 -0.3458 0.05833 C -0.34644 0.05924 -0.3472 0.06219 -0.3472 0.06219 L -0.35448 0.07126 C -0.35665 0.07263 -0.35895 0.07353 -0.36099 0.07512 C -0.36188 0.0758 -0.36239 0.07717 -0.36316 0.07785 C -0.36392 0.0783 -0.36469 0.07853 -0.36546 0.07898 C -0.36622 0.07989 -0.36673 0.08102 -0.36763 0.0817 C -0.36903 0.08284 -0.37043 0.08352 -0.37197 0.0842 L -0.37848 0.08806 L -0.38511 0.09214 L -0.38945 0.09464 C -0.39277 0.09578 -0.39954 0.09827 -0.40184 0.0985 L -0.41486 0.09986 L -0.42073 0.10122 C -0.42507 0.10213 -0.42698 0.10327 -0.43171 0.10372 C -0.43553 0.10395 -0.43936 0.10372 -0.44332 0.10372 L -0.53216 0.09986 L -0.59612 0.07512 " pathEditMode="relative" ptsTypes="AAAAAAAAAAAAAAAAAAAAAAAAAAAAAAAAAAAAAAAAAAAAAAAAAAAAAAAAAAAAAAAAAAAAAAAAAAAAAAAAAAAAAAAAAAAAAAAA">
                                      <p:cBhvr>
                                        <p:cTn id="10" dur="2000" fill="hold"/>
                                        <p:tgtEl>
                                          <p:spTgt spid="5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59675 0.0749 L -0.56255 0.22878 " pathEditMode="relative" ptsTypes="AA">
                                      <p:cBhvr>
                                        <p:cTn id="14" dur="2000" fill="hold"/>
                                        <p:tgtEl>
                                          <p:spTgt spid="5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3" nodeType="clickEffect">
                                  <p:stCondLst>
                                    <p:cond delay="0"/>
                                  </p:stCondLst>
                                  <p:childTnLst>
                                    <p:animMotion origin="layout" path="M -0.56254 0.22878 L -0.56254 0.22878 C -0.55743 0.23537 -0.55297 0.24172 -0.54735 0.24671 C -0.53676 0.25625 -0.54365 0.24853 -0.5342 0.25443 C -0.53191 0.25602 -0.52974 0.25761 -0.52769 0.25965 C -0.52616 0.26124 -0.52476 0.26328 -0.52335 0.26487 C -0.51837 0.27009 -0.51786 0.26805 -0.51314 0.27645 C -0.51212 0.27826 -0.51123 0.2803 -0.5102 0.28167 C -0.50025 0.29506 -0.5148 0.27236 -0.50433 0.28825 C -0.5014 0.29279 -0.50318 0.29143 -0.49999 0.2946 C -0.4977 0.29687 -0.4968 0.29687 -0.49489 0.29982 C -0.48927 0.30822 -0.49591 0.29982 -0.49055 0.30618 C -0.48953 0.3089 -0.48812 0.31117 -0.48761 0.31412 C -0.48659 0.31934 -0.48736 0.31685 -0.48544 0.32184 C -0.48365 0.3316 -0.48608 0.31957 -0.48327 0.32956 C -0.48021 0.34022 -0.48519 0.32615 -0.4811 0.33727 L -0.47893 0.34885 C -0.47868 0.35021 -0.47855 0.3518 -0.47817 0.35293 C -0.47714 0.35543 -0.47574 0.3577 -0.47523 0.36065 C -0.47421 0.36587 -0.47497 0.36337 -0.47306 0.36837 C -0.47229 0.37245 -0.47217 0.37336 -0.47089 0.37745 C -0.47 0.38017 -0.46795 0.38516 -0.46795 0.38516 C -0.4677 0.38652 -0.46757 0.38789 -0.46719 0.38902 C -0.46502 0.39606 -0.46476 0.39606 -0.46208 0.4006 C -0.46029 0.41035 -0.46272 0.39833 -0.45991 0.40854 C -0.45966 0.40967 -0.45953 0.41104 -0.45927 0.4124 C -0.45889 0.41376 -0.45812 0.41489 -0.45774 0.41626 C -0.45749 0.41739 -0.45736 0.41898 -0.4571 0.42011 C -0.45634 0.42284 -0.45417 0.4267 -0.4534 0.42919 C -0.45289 0.43078 -0.45238 0.4326 -0.452 0.43441 C -0.44983 0.44349 -0.45174 0.43986 -0.4497 0.44349 " pathEditMode="relative" ptsTypes="AAAAAAAAAAAAAAAAAAAAAAAAAAAAAAA">
                                      <p:cBhvr>
                                        <p:cTn id="18" dur="2000" fill="hold"/>
                                        <p:tgtEl>
                                          <p:spTgt spid="5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4" nodeType="clickEffect">
                                  <p:stCondLst>
                                    <p:cond delay="0"/>
                                  </p:stCondLst>
                                  <p:childTnLst>
                                    <p:animMotion origin="layout" path="M -0.4497 0.44349 L -0.4243 0.53541 L -0.37911 0.60781 L -0.33048 0.64276 L -0.3158 0.64934 " pathEditMode="relative" ptsTypes="AAAAA">
                                      <p:cBhvr>
                                        <p:cTn id="22" dur="2000" fill="hold"/>
                                        <p:tgtEl>
                                          <p:spTgt spid="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59" grpId="3" animBg="1"/>
      <p:bldP spid="59" grpId="4"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routing options</a:t>
            </a:r>
            <a:endParaRPr lang="en-GB" dirty="0"/>
          </a:p>
        </p:txBody>
      </p:sp>
      <p:sp>
        <p:nvSpPr>
          <p:cNvPr id="3" name="Text Placeholder 2"/>
          <p:cNvSpPr>
            <a:spLocks noGrp="1"/>
          </p:cNvSpPr>
          <p:nvPr>
            <p:ph type="body" sz="quarter" idx="11"/>
          </p:nvPr>
        </p:nvSpPr>
        <p:spPr>
          <a:xfrm>
            <a:off x="274639" y="1212849"/>
            <a:ext cx="11889564" cy="3385542"/>
          </a:xfrm>
        </p:spPr>
        <p:txBody>
          <a:bodyPr/>
          <a:lstStyle/>
          <a:p>
            <a:r>
              <a:rPr lang="en-GB" dirty="0" smtClean="0"/>
              <a:t>Inbound via 3</a:t>
            </a:r>
            <a:r>
              <a:rPr lang="en-GB" baseline="30000" dirty="0" smtClean="0"/>
              <a:t>rd</a:t>
            </a:r>
            <a:r>
              <a:rPr lang="en-GB" dirty="0" smtClean="0"/>
              <a:t> party service</a:t>
            </a:r>
          </a:p>
          <a:p>
            <a:pPr lvl="1"/>
            <a:r>
              <a:rPr lang="en-GB" dirty="0" smtClean="0"/>
              <a:t>As long as this service does not sit between Exchange on-premises and Exchange Online then this is supported</a:t>
            </a:r>
          </a:p>
          <a:p>
            <a:pPr lvl="1"/>
            <a:endParaRPr lang="en-GB" dirty="0" smtClean="0"/>
          </a:p>
          <a:p>
            <a:r>
              <a:rPr lang="en-GB" dirty="0" smtClean="0"/>
              <a:t>Centralized </a:t>
            </a:r>
            <a:r>
              <a:rPr lang="en-GB" dirty="0" err="1" smtClean="0"/>
              <a:t>Mailflow</a:t>
            </a:r>
            <a:endParaRPr lang="en-GB" dirty="0" smtClean="0"/>
          </a:p>
          <a:p>
            <a:pPr lvl="1"/>
            <a:r>
              <a:rPr lang="en-GB" dirty="0" smtClean="0"/>
              <a:t>All external email flows via on-premises</a:t>
            </a:r>
          </a:p>
          <a:p>
            <a:pPr lvl="1"/>
            <a:r>
              <a:rPr lang="en-GB" dirty="0" smtClean="0"/>
              <a:t>Hybrid mail connectors are modified to include * address space via on-premises</a:t>
            </a:r>
          </a:p>
          <a:p>
            <a:pPr lvl="1"/>
            <a:r>
              <a:rPr lang="en-GB" dirty="0" smtClean="0"/>
              <a:t>Need to modify your receive connector though to allow relay</a:t>
            </a:r>
            <a:endParaRPr lang="en-GB" dirty="0"/>
          </a:p>
        </p:txBody>
      </p:sp>
    </p:spTree>
    <p:extLst>
      <p:ext uri="{BB962C8B-B14F-4D97-AF65-F5344CB8AC3E}">
        <p14:creationId xmlns:p14="http://schemas.microsoft.com/office/powerpoint/2010/main" val="37143318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EOP standalone mail flow</a:t>
            </a:r>
            <a:endParaRPr lang="en-US" dirty="0"/>
          </a:p>
        </p:txBody>
      </p:sp>
    </p:spTree>
    <p:extLst>
      <p:ext uri="{BB962C8B-B14F-4D97-AF65-F5344CB8AC3E}">
        <p14:creationId xmlns:p14="http://schemas.microsoft.com/office/powerpoint/2010/main" val="375076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Everything You Need To Know about SMTP Transport for Microsoft Office </a:t>
            </a:r>
            <a:r>
              <a:rPr lang="en-GB" sz="3200" dirty="0" smtClean="0"/>
              <a:t>365</a:t>
            </a:r>
            <a:endParaRPr lang="en-US" dirty="0"/>
          </a:p>
        </p:txBody>
      </p:sp>
      <p:sp>
        <p:nvSpPr>
          <p:cNvPr id="3" name="Text Placeholder 2"/>
          <p:cNvSpPr>
            <a:spLocks noGrp="1"/>
          </p:cNvSpPr>
          <p:nvPr>
            <p:ph type="body" sz="quarter" idx="14"/>
          </p:nvPr>
        </p:nvSpPr>
        <p:spPr>
          <a:xfrm>
            <a:off x="274638" y="4463064"/>
            <a:ext cx="6019799" cy="1554478"/>
          </a:xfrm>
        </p:spPr>
        <p:txBody>
          <a:bodyPr/>
          <a:lstStyle/>
          <a:p>
            <a:r>
              <a:rPr lang="en-US" dirty="0" smtClean="0"/>
              <a:t>Brian Reid – C7 Solutions Ltd</a:t>
            </a:r>
            <a:endParaRPr lang="en-US" dirty="0"/>
          </a:p>
        </p:txBody>
      </p:sp>
      <p:sp>
        <p:nvSpPr>
          <p:cNvPr id="4" name="Text Placeholder 2"/>
          <p:cNvSpPr txBox="1">
            <a:spLocks/>
          </p:cNvSpPr>
          <p:nvPr/>
        </p:nvSpPr>
        <p:spPr bwMode="ltGray">
          <a:xfrm>
            <a:off x="274638" y="3670976"/>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OFC-B350</a:t>
            </a:r>
            <a:endParaRPr lang="en-US" dirty="0"/>
          </a:p>
        </p:txBody>
      </p:sp>
    </p:spTree>
    <p:extLst>
      <p:ext uri="{BB962C8B-B14F-4D97-AF65-F5344CB8AC3E}">
        <p14:creationId xmlns:p14="http://schemas.microsoft.com/office/powerpoint/2010/main" val="52800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EOP mail flow options</a:t>
            </a:r>
            <a:endParaRPr lang="en-GB" dirty="0"/>
          </a:p>
        </p:txBody>
      </p:sp>
      <p:sp>
        <p:nvSpPr>
          <p:cNvPr id="3" name="Text Placeholder 2"/>
          <p:cNvSpPr>
            <a:spLocks noGrp="1"/>
          </p:cNvSpPr>
          <p:nvPr>
            <p:ph type="body" sz="quarter" idx="11"/>
          </p:nvPr>
        </p:nvSpPr>
        <p:spPr>
          <a:xfrm>
            <a:off x="274639" y="1212849"/>
            <a:ext cx="11889564" cy="5693866"/>
          </a:xfrm>
        </p:spPr>
        <p:txBody>
          <a:bodyPr/>
          <a:lstStyle/>
          <a:p>
            <a:r>
              <a:rPr lang="en-GB" dirty="0" smtClean="0"/>
              <a:t>Domains</a:t>
            </a:r>
          </a:p>
          <a:p>
            <a:pPr lvl="1"/>
            <a:r>
              <a:rPr lang="en-GB" dirty="0"/>
              <a:t>Add your domain to EOP and verify </a:t>
            </a:r>
            <a:r>
              <a:rPr lang="en-GB" dirty="0" smtClean="0"/>
              <a:t>it</a:t>
            </a:r>
          </a:p>
          <a:p>
            <a:pPr lvl="1"/>
            <a:r>
              <a:rPr lang="en-GB" dirty="0" smtClean="0"/>
              <a:t>Set </a:t>
            </a:r>
            <a:r>
              <a:rPr lang="en-GB" dirty="0" err="1" smtClean="0"/>
              <a:t>AcceptedDomain</a:t>
            </a:r>
            <a:r>
              <a:rPr lang="en-GB" dirty="0" smtClean="0"/>
              <a:t> </a:t>
            </a:r>
            <a:r>
              <a:rPr lang="en-GB" dirty="0"/>
              <a:t>to </a:t>
            </a:r>
            <a:r>
              <a:rPr lang="en-GB" dirty="0" smtClean="0"/>
              <a:t>Authoritative if you will add recipients and want EOP to block invalid recipients at its edge with </a:t>
            </a:r>
            <a:r>
              <a:rPr lang="en-GB" dirty="0"/>
              <a:t>directory based edge blocking</a:t>
            </a:r>
            <a:endParaRPr lang="en-GB" dirty="0" smtClean="0"/>
          </a:p>
          <a:p>
            <a:pPr lvl="1"/>
            <a:endParaRPr lang="en-GB" dirty="0" smtClean="0"/>
          </a:p>
          <a:p>
            <a:r>
              <a:rPr lang="en-GB" dirty="0" smtClean="0"/>
              <a:t>Recipients</a:t>
            </a:r>
          </a:p>
          <a:p>
            <a:pPr lvl="1"/>
            <a:r>
              <a:rPr lang="en-GB" dirty="0" smtClean="0"/>
              <a:t>Optionally add your recipients to EOP</a:t>
            </a:r>
            <a:r>
              <a:rPr lang="en-GB" dirty="0"/>
              <a:t> </a:t>
            </a:r>
            <a:r>
              <a:rPr lang="en-GB" dirty="0" smtClean="0"/>
              <a:t>(manually with PowerShell, individually with EAC or via DirSync if you have Active Directory on-premises)</a:t>
            </a:r>
          </a:p>
          <a:p>
            <a:pPr lvl="1"/>
            <a:r>
              <a:rPr lang="en-GB" dirty="0" smtClean="0"/>
              <a:t>Required to add recipients is using directory based edge blocking</a:t>
            </a:r>
          </a:p>
          <a:p>
            <a:pPr lvl="1"/>
            <a:r>
              <a:rPr lang="en-GB" dirty="0" smtClean="0"/>
              <a:t>If using DirSync then on-premises safe lists are uploaded to EOP and utilised</a:t>
            </a:r>
          </a:p>
          <a:p>
            <a:pPr lvl="1"/>
            <a:endParaRPr lang="en-GB" dirty="0"/>
          </a:p>
          <a:p>
            <a:r>
              <a:rPr lang="en-GB" dirty="0" smtClean="0"/>
              <a:t>Connectors</a:t>
            </a:r>
          </a:p>
          <a:p>
            <a:pPr lvl="1"/>
            <a:r>
              <a:rPr lang="en-GB" dirty="0" err="1" smtClean="0"/>
              <a:t>OutboundConnector</a:t>
            </a:r>
            <a:r>
              <a:rPr lang="en-GB" dirty="0" smtClean="0"/>
              <a:t> to on-premises server to mail does not loop</a:t>
            </a:r>
          </a:p>
          <a:p>
            <a:pPr lvl="1"/>
            <a:r>
              <a:rPr lang="en-GB" dirty="0" err="1" smtClean="0"/>
              <a:t>InboundConnector</a:t>
            </a:r>
            <a:r>
              <a:rPr lang="en-GB" dirty="0" smtClean="0"/>
              <a:t> so that outgoing email can be inspected</a:t>
            </a:r>
            <a:endParaRPr lang="en-GB" dirty="0"/>
          </a:p>
        </p:txBody>
      </p:sp>
    </p:spTree>
    <p:extLst>
      <p:ext uri="{BB962C8B-B14F-4D97-AF65-F5344CB8AC3E}">
        <p14:creationId xmlns:p14="http://schemas.microsoft.com/office/powerpoint/2010/main" val="102539234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EOP Routing</a:t>
            </a:r>
            <a:endParaRPr lang="en-GB"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74" y="1551675"/>
            <a:ext cx="3745731" cy="1297515"/>
          </a:xfrm>
          <a:prstGeom prst="rect">
            <a:avLst/>
          </a:prstGeom>
        </p:spPr>
      </p:pic>
      <p:sp>
        <p:nvSpPr>
          <p:cNvPr id="28" name="Arc 29"/>
          <p:cNvSpPr/>
          <p:nvPr/>
        </p:nvSpPr>
        <p:spPr>
          <a:xfrm rot="11536043">
            <a:off x="3754745" y="2792990"/>
            <a:ext cx="2597077" cy="27871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Lst>
            <a:ahLst/>
            <a:cxnLst>
              <a:cxn ang="0">
                <a:pos x="connsiteX0" y="connsiteY0"/>
              </a:cxn>
              <a:cxn ang="0">
                <a:pos x="connsiteX1" y="connsiteY1"/>
              </a:cxn>
            </a:cxnLst>
            <a:rect l="l" t="t" r="r" b="b"/>
            <a:pathLst>
              <a:path w="2124272" h="2048079" stroke="0" extrusionOk="0">
                <a:moveTo>
                  <a:pt x="86613" y="8116"/>
                </a:moveTo>
                <a:lnTo>
                  <a:pt x="0" y="0"/>
                </a:lnTo>
                <a:lnTo>
                  <a:pt x="86613" y="8116"/>
                </a:lnTo>
                <a:close/>
              </a:path>
              <a:path w="2124272" h="2048079" fill="none">
                <a:moveTo>
                  <a:pt x="98328" y="16340"/>
                </a:moveTo>
                <a:cubicBezTo>
                  <a:pt x="1297983" y="134221"/>
                  <a:pt x="1801189" y="869541"/>
                  <a:pt x="2124272" y="2048079"/>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3" name="Arc 29"/>
          <p:cNvSpPr/>
          <p:nvPr/>
        </p:nvSpPr>
        <p:spPr>
          <a:xfrm rot="1478135">
            <a:off x="4639111" y="2800624"/>
            <a:ext cx="2164527" cy="1637314"/>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572578 w 2610237"/>
              <a:gd name="connsiteY0" fmla="*/ 347521 h 2387484"/>
              <a:gd name="connsiteX1" fmla="*/ 855117 w 2610237"/>
              <a:gd name="connsiteY1" fmla="*/ 355822 h 2387484"/>
              <a:gd name="connsiteX2" fmla="*/ 485965 w 2610237"/>
              <a:gd name="connsiteY2" fmla="*/ 339405 h 2387484"/>
              <a:gd name="connsiteX3" fmla="*/ 572578 w 2610237"/>
              <a:gd name="connsiteY3" fmla="*/ 347521 h 2387484"/>
              <a:gd name="connsiteX0" fmla="*/ 572578 w 2610237"/>
              <a:gd name="connsiteY0" fmla="*/ 347521 h 2387484"/>
              <a:gd name="connsiteX1" fmla="*/ 2610237 w 2610237"/>
              <a:gd name="connsiteY1" fmla="*/ 2387484 h 2387484"/>
              <a:gd name="connsiteX0" fmla="*/ 86613 w 2124272"/>
              <a:gd name="connsiteY0" fmla="*/ 8116 h 2048079"/>
              <a:gd name="connsiteX1" fmla="*/ 0 w 2124272"/>
              <a:gd name="connsiteY1" fmla="*/ 0 h 2048079"/>
              <a:gd name="connsiteX2" fmla="*/ 86613 w 2124272"/>
              <a:gd name="connsiteY2" fmla="*/ 8116 h 2048079"/>
              <a:gd name="connsiteX0" fmla="*/ 86613 w 2124272"/>
              <a:gd name="connsiteY0" fmla="*/ 8116 h 2048079"/>
              <a:gd name="connsiteX1" fmla="*/ 2124272 w 2124272"/>
              <a:gd name="connsiteY1" fmla="*/ 2048079 h 2048079"/>
              <a:gd name="connsiteX0" fmla="*/ 86613 w 2124272"/>
              <a:gd name="connsiteY0" fmla="*/ 166797 h 2206760"/>
              <a:gd name="connsiteX1" fmla="*/ 0 w 2124272"/>
              <a:gd name="connsiteY1" fmla="*/ 158681 h 2206760"/>
              <a:gd name="connsiteX2" fmla="*/ 86613 w 2124272"/>
              <a:gd name="connsiteY2" fmla="*/ 166797 h 2206760"/>
              <a:gd name="connsiteX0" fmla="*/ 325525 w 2124272"/>
              <a:gd name="connsiteY0" fmla="*/ 0 h 2206760"/>
              <a:gd name="connsiteX1" fmla="*/ 2124272 w 2124272"/>
              <a:gd name="connsiteY1" fmla="*/ 2206760 h 2206760"/>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124272"/>
              <a:gd name="connsiteY0" fmla="*/ 8116 h 2048079"/>
              <a:gd name="connsiteX1" fmla="*/ 0 w 2124272"/>
              <a:gd name="connsiteY1" fmla="*/ 0 h 2048079"/>
              <a:gd name="connsiteX2" fmla="*/ 86613 w 2124272"/>
              <a:gd name="connsiteY2" fmla="*/ 8116 h 2048079"/>
              <a:gd name="connsiteX0" fmla="*/ 98328 w 2124272"/>
              <a:gd name="connsiteY0" fmla="*/ 16340 h 2048079"/>
              <a:gd name="connsiteX1" fmla="*/ 2124272 w 2124272"/>
              <a:gd name="connsiteY1" fmla="*/ 2048079 h 2048079"/>
              <a:gd name="connsiteX0" fmla="*/ 86613 w 2331987"/>
              <a:gd name="connsiteY0" fmla="*/ 8116 h 1926388"/>
              <a:gd name="connsiteX1" fmla="*/ 0 w 2331987"/>
              <a:gd name="connsiteY1" fmla="*/ 0 h 1926388"/>
              <a:gd name="connsiteX2" fmla="*/ 86613 w 2331987"/>
              <a:gd name="connsiteY2" fmla="*/ 8116 h 1926388"/>
              <a:gd name="connsiteX0" fmla="*/ 98328 w 2331987"/>
              <a:gd name="connsiteY0" fmla="*/ 16340 h 1926388"/>
              <a:gd name="connsiteX1" fmla="*/ 2331987 w 2331987"/>
              <a:gd name="connsiteY1" fmla="*/ 1926388 h 1926388"/>
            </a:gdLst>
            <a:ahLst/>
            <a:cxnLst>
              <a:cxn ang="0">
                <a:pos x="connsiteX0" y="connsiteY0"/>
              </a:cxn>
              <a:cxn ang="0">
                <a:pos x="connsiteX1" y="connsiteY1"/>
              </a:cxn>
            </a:cxnLst>
            <a:rect l="l" t="t" r="r" b="b"/>
            <a:pathLst>
              <a:path w="2331987" h="1926388" stroke="0" extrusionOk="0">
                <a:moveTo>
                  <a:pt x="86613" y="8116"/>
                </a:moveTo>
                <a:lnTo>
                  <a:pt x="0" y="0"/>
                </a:lnTo>
                <a:lnTo>
                  <a:pt x="86613" y="8116"/>
                </a:lnTo>
                <a:close/>
              </a:path>
              <a:path w="2331987" h="1926388" fill="none">
                <a:moveTo>
                  <a:pt x="98328" y="16340"/>
                </a:moveTo>
                <a:cubicBezTo>
                  <a:pt x="1297983" y="134221"/>
                  <a:pt x="2008904" y="747850"/>
                  <a:pt x="2331987" y="1926388"/>
                </a:cubicBezTo>
              </a:path>
            </a:pathLst>
          </a:custGeom>
          <a:ln w="57150">
            <a:solidFill>
              <a:schemeClr val="accent1"/>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pic>
        <p:nvPicPr>
          <p:cNvPr id="38" name="Picture 33" descr="C:\Users\sakuu\Documents\Ballmer WPC\AI\Hom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972210" y="4811520"/>
            <a:ext cx="1470163" cy="125651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737304" y="1370012"/>
            <a:ext cx="2740650"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 MX points to Exchange Online Protection</a:t>
            </a:r>
          </a:p>
        </p:txBody>
      </p:sp>
      <p:sp>
        <p:nvSpPr>
          <p:cNvPr id="57" name="Arc 29"/>
          <p:cNvSpPr/>
          <p:nvPr/>
        </p:nvSpPr>
        <p:spPr>
          <a:xfrm rot="20057229">
            <a:off x="5520728" y="1290051"/>
            <a:ext cx="2217168" cy="691000"/>
          </a:xfrm>
          <a:custGeom>
            <a:avLst/>
            <a:gdLst>
              <a:gd name="connsiteX0" fmla="*/ 1728192 w 3456384"/>
              <a:gd name="connsiteY0" fmla="*/ 0 h 2441478"/>
              <a:gd name="connsiteX1" fmla="*/ 3456384 w 3456384"/>
              <a:gd name="connsiteY1" fmla="*/ 1220739 h 2441478"/>
              <a:gd name="connsiteX2" fmla="*/ 1728192 w 3456384"/>
              <a:gd name="connsiteY2" fmla="*/ 1220739 h 2441478"/>
              <a:gd name="connsiteX3" fmla="*/ 1728192 w 3456384"/>
              <a:gd name="connsiteY3" fmla="*/ 0 h 2441478"/>
              <a:gd name="connsiteX0" fmla="*/ 1728192 w 3456384"/>
              <a:gd name="connsiteY0" fmla="*/ 0 h 2441478"/>
              <a:gd name="connsiteX1" fmla="*/ 3456384 w 3456384"/>
              <a:gd name="connsiteY1" fmla="*/ 1220739 h 2441478"/>
              <a:gd name="connsiteX0" fmla="*/ 0 w 2317783"/>
              <a:gd name="connsiteY0" fmla="*/ 0 h 2044722"/>
              <a:gd name="connsiteX1" fmla="*/ 1728192 w 2317783"/>
              <a:gd name="connsiteY1" fmla="*/ 1220739 h 2044722"/>
              <a:gd name="connsiteX2" fmla="*/ 0 w 2317783"/>
              <a:gd name="connsiteY2" fmla="*/ 1220739 h 2044722"/>
              <a:gd name="connsiteX3" fmla="*/ 0 w 2317783"/>
              <a:gd name="connsiteY3" fmla="*/ 0 h 2044722"/>
              <a:gd name="connsiteX0" fmla="*/ 0 w 2317783"/>
              <a:gd name="connsiteY0" fmla="*/ 0 h 2044722"/>
              <a:gd name="connsiteX1" fmla="*/ 2317783 w 2317783"/>
              <a:gd name="connsiteY1" fmla="*/ 2044722 h 2044722"/>
              <a:gd name="connsiteX0" fmla="*/ 286906 w 2604689"/>
              <a:gd name="connsiteY0" fmla="*/ 0 h 2044722"/>
              <a:gd name="connsiteX1" fmla="*/ 2015098 w 2604689"/>
              <a:gd name="connsiteY1" fmla="*/ 1220739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0 h 2044722"/>
              <a:gd name="connsiteX1" fmla="*/ 1128393 w 2604689"/>
              <a:gd name="connsiteY1" fmla="*/ 1446377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286906 w 2604689"/>
              <a:gd name="connsiteY0" fmla="*/ 84786 h 2129508"/>
              <a:gd name="connsiteX1" fmla="*/ 1855571 w 2604689"/>
              <a:gd name="connsiteY1" fmla="*/ 420861 h 2129508"/>
              <a:gd name="connsiteX2" fmla="*/ 0 w 2604689"/>
              <a:gd name="connsiteY2" fmla="*/ 2024588 h 2129508"/>
              <a:gd name="connsiteX3" fmla="*/ 286906 w 2604689"/>
              <a:gd name="connsiteY3" fmla="*/ 84786 h 2129508"/>
              <a:gd name="connsiteX0" fmla="*/ 286906 w 2604689"/>
              <a:gd name="connsiteY0" fmla="*/ 84786 h 2129508"/>
              <a:gd name="connsiteX1" fmla="*/ 2604689 w 2604689"/>
              <a:gd name="connsiteY1" fmla="*/ 2129508 h 2129508"/>
              <a:gd name="connsiteX0" fmla="*/ 2829507 w 5147290"/>
              <a:gd name="connsiteY0" fmla="*/ 763831 h 2808553"/>
              <a:gd name="connsiteX1" fmla="*/ 0 w 5147290"/>
              <a:gd name="connsiteY1" fmla="*/ 201123 h 2808553"/>
              <a:gd name="connsiteX2" fmla="*/ 2542601 w 5147290"/>
              <a:gd name="connsiteY2" fmla="*/ 2703633 h 2808553"/>
              <a:gd name="connsiteX3" fmla="*/ 2829507 w 5147290"/>
              <a:gd name="connsiteY3" fmla="*/ 763831 h 2808553"/>
              <a:gd name="connsiteX0" fmla="*/ 2829507 w 5147290"/>
              <a:gd name="connsiteY0" fmla="*/ 763831 h 2808553"/>
              <a:gd name="connsiteX1" fmla="*/ 5147290 w 5147290"/>
              <a:gd name="connsiteY1" fmla="*/ 2808553 h 2808553"/>
              <a:gd name="connsiteX0" fmla="*/ 286906 w 2604689"/>
              <a:gd name="connsiteY0" fmla="*/ 0 h 2044722"/>
              <a:gd name="connsiteX1" fmla="*/ 1879483 w 2604689"/>
              <a:gd name="connsiteY1" fmla="*/ 1578564 h 2044722"/>
              <a:gd name="connsiteX2" fmla="*/ 0 w 2604689"/>
              <a:gd name="connsiteY2" fmla="*/ 1939802 h 2044722"/>
              <a:gd name="connsiteX3" fmla="*/ 286906 w 2604689"/>
              <a:gd name="connsiteY3" fmla="*/ 0 h 2044722"/>
              <a:gd name="connsiteX0" fmla="*/ 286906 w 2604689"/>
              <a:gd name="connsiteY0" fmla="*/ 0 h 2044722"/>
              <a:gd name="connsiteX1" fmla="*/ 2604689 w 2604689"/>
              <a:gd name="connsiteY1" fmla="*/ 2044722 h 2044722"/>
              <a:gd name="connsiteX0" fmla="*/ 0 w 2317783"/>
              <a:gd name="connsiteY0" fmla="*/ 0 h 2044722"/>
              <a:gd name="connsiteX1" fmla="*/ 1592577 w 2317783"/>
              <a:gd name="connsiteY1" fmla="*/ 1578564 h 2044722"/>
              <a:gd name="connsiteX2" fmla="*/ 1620717 w 2317783"/>
              <a:gd name="connsiteY2" fmla="*/ 293739 h 2044722"/>
              <a:gd name="connsiteX3" fmla="*/ 0 w 2317783"/>
              <a:gd name="connsiteY3" fmla="*/ 0 h 2044722"/>
              <a:gd name="connsiteX0" fmla="*/ 0 w 2317783"/>
              <a:gd name="connsiteY0" fmla="*/ 0 h 2044722"/>
              <a:gd name="connsiteX1" fmla="*/ 2317783 w 2317783"/>
              <a:gd name="connsiteY1" fmla="*/ 2044722 h 2044722"/>
              <a:gd name="connsiteX0" fmla="*/ 86613 w 2404396"/>
              <a:gd name="connsiteY0" fmla="*/ 8116 h 2052838"/>
              <a:gd name="connsiteX1" fmla="*/ 1679190 w 2404396"/>
              <a:gd name="connsiteY1" fmla="*/ 1586680 h 2052838"/>
              <a:gd name="connsiteX2" fmla="*/ 0 w 2404396"/>
              <a:gd name="connsiteY2" fmla="*/ 0 h 2052838"/>
              <a:gd name="connsiteX3" fmla="*/ 86613 w 2404396"/>
              <a:gd name="connsiteY3" fmla="*/ 8116 h 2052838"/>
              <a:gd name="connsiteX0" fmla="*/ 86613 w 2404396"/>
              <a:gd name="connsiteY0" fmla="*/ 8116 h 2052838"/>
              <a:gd name="connsiteX1" fmla="*/ 2404396 w 2404396"/>
              <a:gd name="connsiteY1" fmla="*/ 2052838 h 2052838"/>
              <a:gd name="connsiteX0" fmla="*/ 86613 w 2404396"/>
              <a:gd name="connsiteY0" fmla="*/ 293509 h 2338231"/>
              <a:gd name="connsiteX1" fmla="*/ 369152 w 2404396"/>
              <a:gd name="connsiteY1" fmla="*/ 301810 h 2338231"/>
              <a:gd name="connsiteX2" fmla="*/ 0 w 2404396"/>
              <a:gd name="connsiteY2" fmla="*/ 285393 h 2338231"/>
              <a:gd name="connsiteX3" fmla="*/ 86613 w 2404396"/>
              <a:gd name="connsiteY3" fmla="*/ 293509 h 2338231"/>
              <a:gd name="connsiteX0" fmla="*/ 86613 w 2404396"/>
              <a:gd name="connsiteY0" fmla="*/ 293509 h 2338231"/>
              <a:gd name="connsiteX1" fmla="*/ 2404396 w 2404396"/>
              <a:gd name="connsiteY1" fmla="*/ 2338231 h 2338231"/>
              <a:gd name="connsiteX0" fmla="*/ 86613 w 1277053"/>
              <a:gd name="connsiteY0" fmla="*/ 293509 h 1532674"/>
              <a:gd name="connsiteX1" fmla="*/ 369152 w 1277053"/>
              <a:gd name="connsiteY1" fmla="*/ 301810 h 1532674"/>
              <a:gd name="connsiteX2" fmla="*/ 0 w 1277053"/>
              <a:gd name="connsiteY2" fmla="*/ 285393 h 1532674"/>
              <a:gd name="connsiteX3" fmla="*/ 86613 w 1277053"/>
              <a:gd name="connsiteY3" fmla="*/ 293509 h 1532674"/>
              <a:gd name="connsiteX0" fmla="*/ 86613 w 1277053"/>
              <a:gd name="connsiteY0" fmla="*/ 293509 h 1532674"/>
              <a:gd name="connsiteX1" fmla="*/ 1277053 w 1277053"/>
              <a:gd name="connsiteY1" fmla="*/ 1532674 h 1532674"/>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124272"/>
              <a:gd name="connsiteY0" fmla="*/ 293509 h 2333472"/>
              <a:gd name="connsiteX1" fmla="*/ 369152 w 2124272"/>
              <a:gd name="connsiteY1" fmla="*/ 301810 h 2333472"/>
              <a:gd name="connsiteX2" fmla="*/ 0 w 2124272"/>
              <a:gd name="connsiteY2" fmla="*/ 285393 h 2333472"/>
              <a:gd name="connsiteX3" fmla="*/ 86613 w 2124272"/>
              <a:gd name="connsiteY3" fmla="*/ 293509 h 2333472"/>
              <a:gd name="connsiteX0" fmla="*/ 86613 w 2124272"/>
              <a:gd name="connsiteY0" fmla="*/ 293509 h 2333472"/>
              <a:gd name="connsiteX1" fmla="*/ 2124272 w 2124272"/>
              <a:gd name="connsiteY1" fmla="*/ 2333472 h 2333472"/>
              <a:gd name="connsiteX0" fmla="*/ 86613 w 2637739"/>
              <a:gd name="connsiteY0" fmla="*/ 293509 h 1511851"/>
              <a:gd name="connsiteX1" fmla="*/ 369152 w 2637739"/>
              <a:gd name="connsiteY1" fmla="*/ 301810 h 1511851"/>
              <a:gd name="connsiteX2" fmla="*/ 0 w 2637739"/>
              <a:gd name="connsiteY2" fmla="*/ 285393 h 1511851"/>
              <a:gd name="connsiteX3" fmla="*/ 86613 w 2637739"/>
              <a:gd name="connsiteY3" fmla="*/ 293509 h 1511851"/>
              <a:gd name="connsiteX0" fmla="*/ 86613 w 2637739"/>
              <a:gd name="connsiteY0" fmla="*/ 293509 h 1511851"/>
              <a:gd name="connsiteX1" fmla="*/ 2637739 w 2637739"/>
              <a:gd name="connsiteY1" fmla="*/ 1511851 h 1511851"/>
              <a:gd name="connsiteX0" fmla="*/ 86613 w 2537783"/>
              <a:gd name="connsiteY0" fmla="*/ 293509 h 1625085"/>
              <a:gd name="connsiteX1" fmla="*/ 369152 w 2537783"/>
              <a:gd name="connsiteY1" fmla="*/ 301810 h 1625085"/>
              <a:gd name="connsiteX2" fmla="*/ 0 w 2537783"/>
              <a:gd name="connsiteY2" fmla="*/ 285393 h 1625085"/>
              <a:gd name="connsiteX3" fmla="*/ 86613 w 2537783"/>
              <a:gd name="connsiteY3" fmla="*/ 293509 h 1625085"/>
              <a:gd name="connsiteX0" fmla="*/ 86613 w 2537783"/>
              <a:gd name="connsiteY0" fmla="*/ 293509 h 1625085"/>
              <a:gd name="connsiteX1" fmla="*/ 2537783 w 2537783"/>
              <a:gd name="connsiteY1" fmla="*/ 1625085 h 1625085"/>
            </a:gdLst>
            <a:ahLst/>
            <a:cxnLst>
              <a:cxn ang="0">
                <a:pos x="connsiteX0" y="connsiteY0"/>
              </a:cxn>
              <a:cxn ang="0">
                <a:pos x="connsiteX1" y="connsiteY1"/>
              </a:cxn>
            </a:cxnLst>
            <a:rect l="l" t="t" r="r" b="b"/>
            <a:pathLst>
              <a:path w="2537783" h="1625085" stroke="0" extrusionOk="0">
                <a:moveTo>
                  <a:pt x="86613" y="293509"/>
                </a:moveTo>
                <a:cubicBezTo>
                  <a:pt x="1041067" y="293509"/>
                  <a:pt x="369152" y="-372386"/>
                  <a:pt x="369152" y="301810"/>
                </a:cubicBezTo>
                <a:lnTo>
                  <a:pt x="0" y="285393"/>
                </a:lnTo>
                <a:lnTo>
                  <a:pt x="86613" y="293509"/>
                </a:lnTo>
                <a:close/>
              </a:path>
              <a:path w="2537783" h="1625085" fill="none">
                <a:moveTo>
                  <a:pt x="86613" y="293509"/>
                </a:moveTo>
                <a:cubicBezTo>
                  <a:pt x="1041067" y="293509"/>
                  <a:pt x="2214700" y="446547"/>
                  <a:pt x="2537783" y="1625085"/>
                </a:cubicBezTo>
              </a:path>
            </a:pathLst>
          </a:custGeom>
          <a:ln w="57150">
            <a:solidFill>
              <a:schemeClr val="accent2"/>
            </a:solidFill>
            <a:headEnd type="triangl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58" name="TextBox 57"/>
          <p:cNvSpPr txBox="1"/>
          <p:nvPr/>
        </p:nvSpPr>
        <p:spPr>
          <a:xfrm>
            <a:off x="1865999" y="3641278"/>
            <a:ext cx="3776174" cy="2511457"/>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Outbound connector </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SmartHosts</a:t>
            </a:r>
            <a:r>
              <a:rPr lang="en-US" sz="1600" dirty="0" smtClean="0">
                <a:gradFill>
                  <a:gsLst>
                    <a:gs pos="2917">
                      <a:srgbClr val="FFFFFF"/>
                    </a:gs>
                    <a:gs pos="30000">
                      <a:srgbClr val="FFFFFF"/>
                    </a:gs>
                  </a:gsLst>
                  <a:lin ang="5400000" scaled="0"/>
                </a:gradFill>
              </a:rPr>
              <a:t>: on-premises</a:t>
            </a:r>
            <a:br>
              <a:rPr lang="en-US" sz="1600" dirty="0" smtClean="0">
                <a:gradFill>
                  <a:gsLst>
                    <a:gs pos="2917">
                      <a:srgbClr val="FFFFFF"/>
                    </a:gs>
                    <a:gs pos="30000">
                      <a:srgbClr val="FFFFFF"/>
                    </a:gs>
                  </a:gsLst>
                  <a:lin ang="5400000" scaled="0"/>
                </a:gradFill>
              </a:rPr>
            </a:br>
            <a:r>
              <a:rPr lang="en-US" sz="1600" dirty="0" smtClean="0">
                <a:gradFill>
                  <a:gsLst>
                    <a:gs pos="2917">
                      <a:srgbClr val="FFFFFF"/>
                    </a:gs>
                    <a:gs pos="30000">
                      <a:srgbClr val="FFFFFF"/>
                    </a:gs>
                  </a:gsLst>
                  <a:lin ang="5400000" scaled="0"/>
                </a:gradFill>
              </a:rPr>
              <a:t>endpoint</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ConnectorType</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OnPremises</a:t>
            </a:r>
            <a:endParaRPr lang="en-US" sz="1600" dirty="0">
              <a:gradFill>
                <a:gsLst>
                  <a:gs pos="2917">
                    <a:srgbClr val="FFFFFF"/>
                  </a:gs>
                  <a:gs pos="30000">
                    <a:srgbClr val="FFFFFF"/>
                  </a:gs>
                </a:gsLst>
                <a:lin ang="5400000" scaled="0"/>
              </a:gradFill>
            </a:endParaRP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err="1" smtClean="0">
                <a:gradFill>
                  <a:gsLst>
                    <a:gs pos="2917">
                      <a:srgbClr val="FFFFFF"/>
                    </a:gs>
                    <a:gs pos="30000">
                      <a:srgbClr val="FFFFFF"/>
                    </a:gs>
                  </a:gsLst>
                  <a:lin ang="5400000" scaled="0"/>
                </a:gradFill>
              </a:rPr>
              <a:t>RecipientDomains</a:t>
            </a:r>
            <a:r>
              <a:rPr lang="en-US" sz="1600" dirty="0" smtClean="0">
                <a:gradFill>
                  <a:gsLst>
                    <a:gs pos="2917">
                      <a:srgbClr val="FFFFFF"/>
                    </a:gs>
                    <a:gs pos="30000">
                      <a:srgbClr val="FFFFFF"/>
                    </a:gs>
                  </a:gsLst>
                  <a:lin ang="5400000" scaled="0"/>
                </a:gradFill>
              </a:rPr>
              <a:t>: contoso.com (etc.)</a:t>
            </a:r>
          </a:p>
          <a:p>
            <a:pPr>
              <a:lnSpc>
                <a:spcPct val="90000"/>
              </a:lnSpc>
            </a:pPr>
            <a:endParaRPr lang="en-US" sz="1600" dirty="0">
              <a:gradFill>
                <a:gsLst>
                  <a:gs pos="2917">
                    <a:srgbClr val="FFFFFF"/>
                  </a:gs>
                  <a:gs pos="30000">
                    <a:srgbClr val="FFFFFF"/>
                  </a:gs>
                </a:gsLst>
                <a:lin ang="5400000" scaled="0"/>
              </a:gradFill>
            </a:endParaRPr>
          </a:p>
          <a:p>
            <a:pPr>
              <a:lnSpc>
                <a:spcPct val="90000"/>
              </a:lnSpc>
            </a:pPr>
            <a:r>
              <a:rPr lang="en-US" sz="1600" dirty="0" smtClean="0">
                <a:gradFill>
                  <a:gsLst>
                    <a:gs pos="2917">
                      <a:srgbClr val="FFFFFF"/>
                    </a:gs>
                    <a:gs pos="30000">
                      <a:srgbClr val="FFFFFF"/>
                    </a:gs>
                  </a:gsLst>
                  <a:lin ang="5400000" scaled="0"/>
                </a:gradFill>
              </a:rPr>
              <a:t>Opportunistic </a:t>
            </a:r>
            <a:r>
              <a:rPr lang="en-US" sz="1600" dirty="0">
                <a:gradFill>
                  <a:gsLst>
                    <a:gs pos="2917">
                      <a:srgbClr val="FFFFFF"/>
                    </a:gs>
                    <a:gs pos="30000">
                      <a:srgbClr val="FFFFFF"/>
                    </a:gs>
                  </a:gsLst>
                  <a:lin ang="5400000" scaled="0"/>
                </a:gradFill>
              </a:rPr>
              <a:t>TLS</a:t>
            </a:r>
            <a:endParaRPr lang="en-US" sz="1600" dirty="0" smtClean="0">
              <a:gradFill>
                <a:gsLst>
                  <a:gs pos="2917">
                    <a:srgbClr val="FFFFFF"/>
                  </a:gs>
                  <a:gs pos="30000">
                    <a:srgbClr val="FFFFFF"/>
                  </a:gs>
                </a:gsLst>
                <a:lin ang="5400000" scaled="0"/>
              </a:gradFill>
            </a:endParaRPr>
          </a:p>
        </p:txBody>
      </p:sp>
      <p:sp>
        <p:nvSpPr>
          <p:cNvPr id="59" name="Freeform 128"/>
          <p:cNvSpPr>
            <a:spLocks noEditPoints="1"/>
          </p:cNvSpPr>
          <p:nvPr/>
        </p:nvSpPr>
        <p:spPr bwMode="black">
          <a:xfrm>
            <a:off x="9203532" y="1547415"/>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913022">
              <a:defRPr/>
            </a:pPr>
            <a:endParaRPr lang="en-US" sz="1600" kern="0" smtClean="0">
              <a:solidFill>
                <a:srgbClr val="494949"/>
              </a:solidFill>
              <a:latin typeface="Segoe Pro"/>
            </a:endParaRPr>
          </a:p>
        </p:txBody>
      </p:sp>
      <p:sp>
        <p:nvSpPr>
          <p:cNvPr id="60" name="TextBox 59"/>
          <p:cNvSpPr txBox="1"/>
          <p:nvPr/>
        </p:nvSpPr>
        <p:spPr>
          <a:xfrm>
            <a:off x="5642173" y="5967448"/>
            <a:ext cx="4662495" cy="738664"/>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user1@contoso.com</a:t>
            </a:r>
            <a:r>
              <a:rPr lang="en-US" sz="1600" dirty="0" smtClean="0">
                <a:solidFill>
                  <a:srgbClr val="7FBA00"/>
                </a:solidFill>
              </a:rPr>
              <a:t/>
            </a:r>
            <a:br>
              <a:rPr lang="en-US" sz="1600" dirty="0" smtClean="0">
                <a:solidFill>
                  <a:srgbClr val="7FBA00"/>
                </a:solidFill>
              </a:rPr>
            </a:br>
            <a:r>
              <a:rPr lang="en-US" sz="1600" dirty="0" err="1" smtClean="0">
                <a:solidFill>
                  <a:srgbClr val="7FBA00"/>
                </a:solidFill>
              </a:rPr>
              <a:t>EmailAddresses</a:t>
            </a:r>
            <a:r>
              <a:rPr lang="en-US" sz="1600" dirty="0" smtClean="0">
                <a:solidFill>
                  <a:srgbClr val="7FBA00"/>
                </a:solidFill>
              </a:rPr>
              <a:t>=	SMTP:user1@contoso.com</a:t>
            </a:r>
          </a:p>
        </p:txBody>
      </p:sp>
      <p:sp>
        <p:nvSpPr>
          <p:cNvPr id="61" name="TextBox 60"/>
          <p:cNvSpPr txBox="1"/>
          <p:nvPr/>
        </p:nvSpPr>
        <p:spPr>
          <a:xfrm>
            <a:off x="29620" y="2422831"/>
            <a:ext cx="2985817" cy="815608"/>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solidFill>
                  <a:srgbClr val="7FBA00"/>
                </a:solidFill>
              </a:rPr>
              <a:t>Users added to EOP</a:t>
            </a:r>
            <a:endParaRPr lang="en-US" sz="1600" dirty="0" smtClean="0">
              <a:solidFill>
                <a:srgbClr val="7FBA00"/>
              </a:solidFill>
            </a:endParaRPr>
          </a:p>
          <a:p>
            <a:pPr>
              <a:lnSpc>
                <a:spcPct val="90000"/>
              </a:lnSpc>
              <a:spcAft>
                <a:spcPts val="600"/>
              </a:spcAft>
            </a:pPr>
            <a:r>
              <a:rPr lang="en-US" sz="1600" dirty="0" smtClean="0">
                <a:solidFill>
                  <a:srgbClr val="7FBA00"/>
                </a:solidFill>
              </a:rPr>
              <a:t>Contoso.com </a:t>
            </a:r>
            <a:r>
              <a:rPr lang="en-US" sz="1600" dirty="0">
                <a:solidFill>
                  <a:srgbClr val="7FBA00"/>
                </a:solidFill>
              </a:rPr>
              <a:t>= Authoritative</a:t>
            </a:r>
            <a:endParaRPr lang="en-US" sz="1600" dirty="0" smtClean="0">
              <a:solidFill>
                <a:srgbClr val="7FBA00"/>
              </a:solidFill>
            </a:endParaRPr>
          </a:p>
        </p:txBody>
      </p:sp>
      <p:sp>
        <p:nvSpPr>
          <p:cNvPr id="13" name="TextBox 12"/>
          <p:cNvSpPr txBox="1"/>
          <p:nvPr/>
        </p:nvSpPr>
        <p:spPr>
          <a:xfrm>
            <a:off x="5858197" y="2258785"/>
            <a:ext cx="5544616" cy="2289858"/>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FFFFFF"/>
                    </a:gs>
                    <a:gs pos="30000">
                      <a:srgbClr val="FFFFFF"/>
                    </a:gs>
                  </a:gsLst>
                  <a:lin ang="5400000" scaled="0"/>
                </a:gradFill>
              </a:rPr>
              <a:t>Inbound connector</a:t>
            </a: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a:gradFill>
                  <a:gsLst>
                    <a:gs pos="2917">
                      <a:srgbClr val="FFFFFF"/>
                    </a:gs>
                    <a:gs pos="30000">
                      <a:srgbClr val="FFFFFF"/>
                    </a:gs>
                  </a:gsLst>
                  <a:lin ang="5400000" scaled="0"/>
                </a:gradFill>
              </a:rPr>
              <a:t> </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ConnectorType</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OnPremises</a:t>
            </a:r>
            <a:endParaRPr lang="en-US" sz="1600" dirty="0" smtClean="0">
              <a:gradFill>
                <a:gsLst>
                  <a:gs pos="2917">
                    <a:srgbClr val="FFFFFF"/>
                  </a:gs>
                  <a:gs pos="30000">
                    <a:srgbClr val="FFFFFF"/>
                  </a:gs>
                </a:gsLst>
                <a:lin ang="5400000" scaled="0"/>
              </a:gradFill>
            </a:endParaRPr>
          </a:p>
          <a:p>
            <a:pPr>
              <a:lnSpc>
                <a:spcPct val="90000"/>
              </a:lnSpc>
            </a:pPr>
            <a:endParaRPr lang="en-US" sz="1600" dirty="0" smtClean="0">
              <a:gradFill>
                <a:gsLst>
                  <a:gs pos="2917">
                    <a:srgbClr val="FFFFFF"/>
                  </a:gs>
                  <a:gs pos="30000">
                    <a:srgbClr val="FFFFFF"/>
                  </a:gs>
                </a:gsLst>
                <a:lin ang="5400000" scaled="0"/>
              </a:gradFill>
            </a:endParaRPr>
          </a:p>
          <a:p>
            <a:pPr>
              <a:lnSpc>
                <a:spcPct val="90000"/>
              </a:lnSpc>
            </a:pPr>
            <a:r>
              <a:rPr lang="en-US" sz="1600" dirty="0">
                <a:gradFill>
                  <a:gsLst>
                    <a:gs pos="2917">
                      <a:srgbClr val="FFFFFF"/>
                    </a:gs>
                    <a:gs pos="30000">
                      <a:srgbClr val="FFFFFF"/>
                    </a:gs>
                  </a:gsLst>
                  <a:lin ang="5400000" scaled="0"/>
                </a:gradFill>
              </a:rPr>
              <a:t> </a:t>
            </a: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RequireTLS</a:t>
            </a:r>
            <a:r>
              <a:rPr lang="en-US" sz="1600" dirty="0" smtClean="0">
                <a:gradFill>
                  <a:gsLst>
                    <a:gs pos="2917">
                      <a:srgbClr val="FFFFFF"/>
                    </a:gs>
                    <a:gs pos="30000">
                      <a:srgbClr val="FFFFFF"/>
                    </a:gs>
                  </a:gsLst>
                  <a:lin ang="5400000" scaled="0"/>
                </a:gradFill>
              </a:rPr>
              <a:t>: True</a:t>
            </a:r>
          </a:p>
          <a:p>
            <a:pPr>
              <a:lnSpc>
                <a:spcPct val="90000"/>
              </a:lnSpc>
            </a:pPr>
            <a:r>
              <a:rPr lang="en-US" sz="1600" dirty="0" smtClean="0">
                <a:gradFill>
                  <a:gsLst>
                    <a:gs pos="2917">
                      <a:srgbClr val="FFFFFF"/>
                    </a:gs>
                    <a:gs pos="30000">
                      <a:srgbClr val="FFFFFF"/>
                    </a:gs>
                  </a:gsLst>
                  <a:lin ang="5400000" scaled="0"/>
                </a:gradFill>
              </a:rPr>
              <a:t>      </a:t>
            </a:r>
            <a:r>
              <a:rPr lang="en-US" sz="1600" dirty="0" err="1" smtClean="0">
                <a:gradFill>
                  <a:gsLst>
                    <a:gs pos="2917">
                      <a:srgbClr val="FFFFFF"/>
                    </a:gs>
                    <a:gs pos="30000">
                      <a:srgbClr val="FFFFFF"/>
                    </a:gs>
                  </a:gsLst>
                  <a:lin ang="5400000" scaled="0"/>
                </a:gradFill>
              </a:rPr>
              <a:t>TlsSenderCertificateName</a:t>
            </a:r>
            <a:r>
              <a:rPr lang="en-US" sz="1600" dirty="0" smtClean="0">
                <a:gradFill>
                  <a:gsLst>
                    <a:gs pos="2917">
                      <a:srgbClr val="FFFFFF"/>
                    </a:gs>
                    <a:gs pos="30000">
                      <a:srgbClr val="FFFFFF"/>
                    </a:gs>
                  </a:gsLst>
                  <a:lin ang="5400000" scaled="0"/>
                </a:gradFill>
              </a:rPr>
              <a:t>: &lt;I&gt;Issuer&lt;S&gt;Subject</a:t>
            </a:r>
          </a:p>
          <a:p>
            <a:pPr>
              <a:lnSpc>
                <a:spcPct val="90000"/>
              </a:lnSpc>
            </a:pPr>
            <a:endParaRPr lang="en-US" sz="1600" dirty="0">
              <a:gradFill>
                <a:gsLst>
                  <a:gs pos="2917">
                    <a:srgbClr val="FFFFFF"/>
                  </a:gs>
                  <a:gs pos="30000">
                    <a:srgbClr val="FFFFFF"/>
                  </a:gs>
                </a:gsLst>
                <a:lin ang="5400000" scaled="0"/>
              </a:gradFill>
            </a:endParaRPr>
          </a:p>
          <a:p>
            <a:pPr>
              <a:lnSpc>
                <a:spcPct val="90000"/>
              </a:lnSpc>
            </a:pPr>
            <a:r>
              <a:rPr lang="en-US" sz="1600" dirty="0" smtClean="0">
                <a:gradFill>
                  <a:gsLst>
                    <a:gs pos="2917">
                      <a:srgbClr val="FFFFFF"/>
                    </a:gs>
                    <a:gs pos="30000">
                      <a:srgbClr val="FFFFFF"/>
                    </a:gs>
                  </a:gsLst>
                  <a:lin ang="5400000" scaled="0"/>
                </a:gradFill>
              </a:rPr>
              <a:t>          [OR] if no certificate on-premises, use</a:t>
            </a:r>
          </a:p>
          <a:p>
            <a:pPr>
              <a:lnSpc>
                <a:spcPct val="90000"/>
              </a:lnSpc>
            </a:pPr>
            <a:r>
              <a:rPr lang="en-US" sz="1600" dirty="0">
                <a:gradFill>
                  <a:gsLst>
                    <a:gs pos="2917">
                      <a:srgbClr val="FFFFFF"/>
                    </a:gs>
                    <a:gs pos="30000">
                      <a:srgbClr val="FFFFFF"/>
                    </a:gs>
                  </a:gsLst>
                  <a:lin ang="5400000" scaled="0"/>
                </a:gradFill>
              </a:rPr>
              <a:t> </a:t>
            </a:r>
            <a:r>
              <a:rPr lang="en-US" sz="1600" dirty="0" smtClean="0">
                <a:gradFill>
                  <a:gsLst>
                    <a:gs pos="2917">
                      <a:srgbClr val="FFFFFF"/>
                    </a:gs>
                    <a:gs pos="30000">
                      <a:srgbClr val="FFFFFF"/>
                    </a:gs>
                  </a:gsLst>
                  <a:lin ang="5400000" scaled="0"/>
                </a:gradFill>
              </a:rPr>
              <a:t>         on-premises IP address to set restriction</a:t>
            </a:r>
          </a:p>
        </p:txBody>
      </p:sp>
      <p:sp>
        <p:nvSpPr>
          <p:cNvPr id="14" name="Freeform 128"/>
          <p:cNvSpPr>
            <a:spLocks noEditPoints="1"/>
          </p:cNvSpPr>
          <p:nvPr/>
        </p:nvSpPr>
        <p:spPr bwMode="black">
          <a:xfrm>
            <a:off x="7442373" y="5632262"/>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accent2"/>
          </a:solidFill>
          <a:ln>
            <a:noFill/>
          </a:ln>
          <a:extLst/>
        </p:spPr>
        <p:txBody>
          <a:bodyPr vert="horz" wrap="square" lIns="82305" tIns="41153" rIns="82305" bIns="41153" numCol="1" anchor="t" anchorCtr="0" compatLnSpc="1">
            <a:prstTxWarp prst="textNoShape">
              <a:avLst/>
            </a:prstTxWarp>
          </a:bodyPr>
          <a:lstStyle/>
          <a:p>
            <a:pPr defTabSz="913022">
              <a:defRPr/>
            </a:pPr>
            <a:endParaRPr lang="en-US" sz="1600" kern="0" smtClean="0">
              <a:solidFill>
                <a:srgbClr val="494949"/>
              </a:solidFill>
              <a:latin typeface="Segoe Pro"/>
            </a:endParaRPr>
          </a:p>
        </p:txBody>
      </p:sp>
    </p:spTree>
    <p:extLst>
      <p:ext uri="{BB962C8B-B14F-4D97-AF65-F5344CB8AC3E}">
        <p14:creationId xmlns:p14="http://schemas.microsoft.com/office/powerpoint/2010/main" val="1396685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2.80827E-8 3.92646E-6 L 2.80827E-8 3.92646E-6 C -0.00166 0.00272 -0.00319 0.00544 -0.00498 0.00794 C -0.00561 0.00862 -0.00651 0.00862 -0.00727 0.00908 C -0.00804 0.00976 -0.00868 0.01112 -0.00944 0.0118 C -0.01085 0.01293 -0.01378 0.01384 -0.01519 0.0143 C -0.01863 0.01838 -0.01659 0.01634 -0.02183 0.01952 C -0.02246 0.01997 -0.02336 0.01997 -0.024 0.02088 C -0.02565 0.02292 -0.02629 0.02406 -0.02834 0.02474 C -0.04084 0.02882 -0.02936 0.02383 -0.03702 0.02723 C -0.04212 0.02678 -0.05374 0.02655 -0.06038 0.02474 C -0.06114 0.02451 -0.06178 0.02383 -0.06255 0.02337 C -0.06357 0.02292 -0.06446 0.02247 -0.06548 0.02201 C -0.06625 0.02179 -0.06689 0.02111 -0.06765 0.02088 C -0.06854 0.0202 -0.06957 0.01997 -0.07059 0.01952 C -0.07786 0.01589 -0.0665 0.02088 -0.07569 0.01679 C -0.07914 0.01271 -0.07697 0.01475 -0.0822 0.0118 C -0.08297 0.01135 -0.08373 0.01112 -0.08437 0.01044 C -0.08514 0.00953 -0.08578 0.0084 -0.08654 0.00794 C -0.08846 0.00658 -0.0905 0.00613 -0.09241 0.00522 L -0.09535 0.00386 C -0.0988 -0.00023 -0.09612 0.00227 -0.10046 3.92646E-6 C -0.10926 -0.00477 -0.10097 -0.00091 -0.10773 -0.00386 C -0.10812 -0.00431 -0.11195 -0.00953 -0.11284 -0.01022 C -0.11412 -0.01135 -0.11718 -0.01294 -0.11718 -0.01294 L -0.1325 -0.0311 C -0.13313 -0.032 -0.13403 -0.03246 -0.13467 -0.03359 C -0.1353 -0.03495 -0.13594 -0.03654 -0.13684 -0.03745 C -0.13773 -0.03836 -0.13875 -0.03836 -0.13977 -0.03881 C -0.14194 -0.04131 -0.1422 -0.04199 -0.14475 -0.04403 C -0.14654 -0.04539 -0.14807 -0.04562 -0.14986 -0.04653 C -0.15062 -0.04698 -0.15139 -0.04744 -0.15203 -0.04789 C -0.15407 -0.0488 -0.15598 -0.04925 -0.1579 -0.05039 C -0.15866 -0.05084 -0.1593 -0.05152 -0.16007 -0.05175 C -0.16249 -0.05243 -0.16492 -0.05243 -0.16734 -0.05311 C -0.16862 -0.05334 -0.16977 -0.05402 -0.17105 -0.05425 C -0.17883 -0.05402 -0.18649 -0.05379 -0.19428 -0.05311 C -0.19568 -0.05288 -0.20219 -0.05084 -0.20372 -0.05039 C -0.21036 -0.04653 -0.1999 -0.05266 -0.2096 -0.04789 C -0.21113 -0.04721 -0.2124 -0.04585 -0.21394 -0.04539 C -0.21521 -0.04494 -0.21636 -0.04449 -0.21764 -0.04403 C -0.21764 -0.04403 -0.22313 -0.04086 -0.22415 -0.04017 C -0.22491 -0.03972 -0.22555 -0.03904 -0.22632 -0.03881 C -0.22734 -0.03836 -0.22836 -0.03791 -0.22925 -0.03745 C -0.23002 -0.03722 -0.23066 -0.03654 -0.23142 -0.03632 C -0.2327 -0.03564 -0.23385 -0.03541 -0.23513 -0.03495 C -0.23576 -0.0345 -0.23653 -0.03405 -0.2373 -0.03359 C -0.23819 -0.03314 -0.23921 -0.03291 -0.24023 -0.03223 C -0.24164 -0.03155 -0.24304 -0.03064 -0.24457 -0.02973 C -0.24534 -0.02928 -0.24598 -0.02883 -0.24674 -0.02837 C -0.2484 -0.02769 -0.253 -0.02588 -0.25402 -0.02451 C -0.25478 -0.02361 -0.25542 -0.0227 -0.25619 -0.02202 C -0.25759 -0.02088 -0.25912 -0.0202 -0.26053 -0.01929 L -0.265 -0.0168 C -0.26563 -0.01634 -0.2664 -0.01612 -0.26717 -0.01544 C -0.27674 -0.00681 -0.26474 -0.01725 -0.27227 -0.01158 C -0.27317 -0.0109 -0.27406 -0.00976 -0.27508 -0.00908 C -0.27661 -0.00795 -0.27802 -0.00727 -0.27955 -0.00636 C -0.28019 -0.0059 -0.28095 -0.00568 -0.28172 -0.00522 C -0.28593 -0.00136 -0.28351 -0.00318 -0.28899 3.92646E-6 C -0.29691 0.00476 -0.28491 -0.00273 -0.29333 0.00386 C -0.29474 0.00499 -0.29627 0.00567 -0.29767 0.00658 L -0.29984 0.00794 C -0.30061 0.00862 -0.30125 0.00976 -0.30201 0.01044 C -0.30278 0.01112 -0.30355 0.01112 -0.30418 0.0118 C -0.30521 0.01248 -0.30623 0.01339 -0.30712 0.0143 C -0.30789 0.01566 -0.30852 0.01725 -0.30929 0.01815 C -0.30993 0.01906 -0.31082 0.01906 -0.31159 0.01952 C -0.31248 0.0202 -0.3135 0.02111 -0.3144 0.02201 C -0.31516 0.02292 -0.3158 0.02406 -0.31657 0.02474 C -0.31733 0.02519 -0.3181 0.02542 -0.31886 0.02587 C -0.3204 0.02746 -0.32167 0.0295 -0.3232 0.03109 L -0.32754 0.03631 L -0.32971 0.03904 C -0.33048 0.03972 -0.33125 0.0404 -0.33188 0.04153 C -0.33827 0.05288 -0.33022 0.03904 -0.33622 0.04789 C -0.33993 0.05333 -0.33686 0.05084 -0.34069 0.05311 C -0.34159 0.05447 -0.34248 0.05606 -0.3435 0.05697 C -0.34427 0.05765 -0.34516 0.05742 -0.3458 0.05833 C -0.34644 0.05924 -0.3472 0.06219 -0.3472 0.06219 L -0.35448 0.07126 C -0.35665 0.07263 -0.35895 0.07353 -0.36099 0.07512 C -0.36188 0.0758 -0.36239 0.07717 -0.36316 0.07785 C -0.36392 0.0783 -0.36469 0.07853 -0.36546 0.07898 C -0.36622 0.07989 -0.36673 0.08102 -0.36763 0.0817 C -0.36903 0.08284 -0.37043 0.08352 -0.37197 0.0842 L -0.37848 0.08806 L -0.38511 0.09214 L -0.38945 0.09464 C -0.39277 0.09578 -0.39954 0.09827 -0.40184 0.0985 L -0.41486 0.09986 L -0.42073 0.10122 C -0.42507 0.10213 -0.42698 0.10327 -0.43171 0.10372 C -0.43553 0.10395 -0.43936 0.10372 -0.44332 0.10372 L -0.53216 0.09986 L -0.59612 0.07512 " pathEditMode="relative" ptsTypes="AAAAAAAAAAAAAAAAAAAAAAAAAAAAAAAAAAAAAAAAAAAAAAAAAAAAAAAAAAAAAAAAAAAAAAAAAAAAAAAAAAAAAAAAAAAAAAAA">
                                      <p:cBhvr>
                                        <p:cTn id="10" dur="2000" fill="hold"/>
                                        <p:tgtEl>
                                          <p:spTgt spid="5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59675 0.0749 L -0.44971 0.44349 " pathEditMode="relative" rAng="0" ptsTypes="AA">
                                      <p:cBhvr>
                                        <p:cTn id="14" dur="2000" fill="hold"/>
                                        <p:tgtEl>
                                          <p:spTgt spid="59"/>
                                        </p:tgtEl>
                                        <p:attrNameLst>
                                          <p:attrName>ppt_x</p:attrName>
                                          <p:attrName>ppt_y</p:attrName>
                                        </p:attrNameLst>
                                      </p:cBhvr>
                                      <p:rCtr x="7506" y="1822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3" nodeType="clickEffect">
                                  <p:stCondLst>
                                    <p:cond delay="0"/>
                                  </p:stCondLst>
                                  <p:childTnLst>
                                    <p:animMotion origin="layout" path="M -0.4497 0.44349 L -0.4243 0.53541 L -0.37911 0.60781 L -0.33048 0.64276 L -0.3158 0.64934 " pathEditMode="relative" ptsTypes="AAAAA">
                                      <p:cBhvr>
                                        <p:cTn id="18" dur="2000" fill="hold"/>
                                        <p:tgtEl>
                                          <p:spTgt spid="5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0" presetClass="exit" presetSubtype="0" fill="hold" grpId="4" nodeType="withEffect">
                                  <p:stCondLst>
                                    <p:cond delay="0"/>
                                  </p:stCondLst>
                                  <p:childTnLst>
                                    <p:animEffect transition="out" filter="fade">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0 0 L 0 0 C -0.00613 -0.00023 -0.03281 -0.00046 -0.04443 -0.0025 C -0.04545 -0.00273 -0.04634 -0.00341 -0.04736 -0.00386 C -0.04953 -0.00432 -0.0517 -0.00454 -0.05387 -0.005 C -0.05515 -0.00545 -0.0563 -0.00591 -0.05757 -0.00636 C -0.06051 -0.00727 -0.06345 -0.00818 -0.06625 -0.00886 C -0.06804 -0.00931 -0.0697 -0.00954 -0.07136 -0.01022 C -0.07213 -0.01044 -0.07762 -0.01271 -0.0794 -0.01408 C -0.08042 -0.01498 -0.08144 -0.01567 -0.08234 -0.0168 C -0.0831 -0.01748 -0.08374 -0.01862 -0.08451 -0.0193 C -0.0854 -0.01998 -0.08642 -0.0202 -0.08744 -0.02066 C -0.08821 -0.02157 -0.08885 -0.02247 -0.08961 -0.02315 C -0.09255 -0.02565 -0.09127 -0.02293 -0.09395 -0.02701 C -0.09804 -0.0336 -0.09753 -0.03291 -0.09983 -0.03882 C -0.10008 -0.03995 -0.10021 -0.04131 -0.10059 -0.04267 C -0.10161 -0.04721 -0.102 -0.04767 -0.1034 -0.05175 C -0.10519 -0.06083 -0.10404 -0.0572 -0.10634 -0.06333 C -0.10685 -0.06582 -0.10749 -0.06855 -0.10787 -0.07104 C -0.108 -0.07286 -0.10812 -0.07468 -0.10851 -0.07626 C -0.10889 -0.07763 -0.10953 -0.07876 -0.11004 -0.08012 C -0.11221 -0.09624 -0.1094 -0.07626 -0.11144 -0.0892 C -0.1117 -0.09102 -0.11195 -0.09261 -0.11221 -0.09442 C -0.11234 -0.09578 -0.11272 -0.09692 -0.11285 -0.09828 C -0.11412 -0.10781 -0.11323 -0.10486 -0.11438 -0.11507 C -0.11451 -0.11644 -0.11489 -0.11757 -0.11514 -0.11893 C -0.11527 -0.12642 -0.1154 -0.13369 -0.11578 -0.14095 C -0.11617 -0.14798 -0.11731 -0.1616 -0.11731 -0.1616 C -0.11757 -0.18021 -0.1177 -0.19882 -0.11795 -0.21744 C -0.11808 -0.22129 -0.1191 -0.25261 -0.11948 -0.25874 C -0.11961 -0.26056 -0.11999 -0.26215 -0.12025 -0.26396 C -0.12051 -0.26691 -0.12063 -0.27009 -0.12089 -0.27304 C -0.12114 -0.27645 -0.12127 -0.27985 -0.12165 -0.28325 C -0.12178 -0.28462 -0.12216 -0.28598 -0.12242 -0.28734 C -0.12293 -0.29074 -0.12319 -0.29415 -0.12382 -0.29755 C -0.12408 -0.29892 -0.12433 -0.30028 -0.12459 -0.30141 C -0.12485 -0.30323 -0.12497 -0.30504 -0.12523 -0.30663 C -0.12561 -0.30845 -0.12638 -0.31004 -0.12676 -0.31185 C -0.12727 -0.31435 -0.12765 -0.31707 -0.12816 -0.31957 L -0.1297 -0.32729 C -0.12995 -0.32865 -0.12995 -0.33001 -0.13033 -0.33114 C -0.13084 -0.33251 -0.13148 -0.33364 -0.13187 -0.33523 C -0.1325 -0.33773 -0.13238 -0.34068 -0.13327 -0.34295 L -0.13621 -0.35066 C -0.13825 -0.36133 -0.1348 -0.34453 -0.13978 -0.36224 C -0.14029 -0.36405 -0.14067 -0.36587 -0.14131 -0.36746 C -0.14208 -0.3695 -0.14335 -0.37086 -0.14425 -0.37268 C -0.14527 -0.37517 -0.14616 -0.3779 -0.14718 -0.38039 C -0.14757 -0.38176 -0.14821 -0.38289 -0.14859 -0.38425 C -0.1491 -0.38607 -0.14935 -0.38811 -0.14999 -0.38947 C -0.15089 -0.39106 -0.15216 -0.39174 -0.15293 -0.39333 C -0.15408 -0.3956 -0.15459 -0.39901 -0.15586 -0.40105 C -0.15663 -0.40241 -0.1574 -0.40355 -0.15803 -0.40513 C -0.15854 -0.40627 -0.15893 -0.40786 -0.15944 -0.40899 C -0.16008 -0.41013 -0.1611 -0.41058 -0.16174 -0.41149 C -0.1731 -0.42987 -0.1634 -0.41399 -0.16825 -0.42443 C -0.17118 -0.43055 -0.16952 -0.42624 -0.17259 -0.43101 C -0.17335 -0.43214 -0.17412 -0.4335 -0.17476 -0.43487 C -0.17744 -0.44031 -0.17501 -0.43736 -0.17846 -0.44258 C -0.1791 -0.44349 -0.17999 -0.44417 -0.18063 -0.44508 C -0.18139 -0.44644 -0.18203 -0.4478 -0.1828 -0.44894 C -0.18344 -0.45007 -0.18433 -0.45075 -0.18497 -0.45166 C -0.18573 -0.4528 -0.18637 -0.45438 -0.18714 -0.45552 C -0.18778 -0.45643 -0.18867 -0.45711 -0.18931 -0.45802 C -0.1902 -0.45938 -0.19071 -0.46074 -0.19148 -0.4621 C -0.1925 -0.46346 -0.19352 -0.4646 -0.19441 -0.46596 C -0.19518 -0.46687 -0.19595 -0.46755 -0.19658 -0.46846 C -0.19773 -0.47005 -0.1985 -0.47209 -0.19952 -0.47368 C -0.20016 -0.47458 -0.20105 -0.47527 -0.20169 -0.47617 C -0.20246 -0.47731 -0.20309 -0.4789 -0.20386 -0.48003 C -0.20846 -0.48639 -0.20743 -0.48344 -0.21114 -0.48911 C -0.21611 -0.4966 -0.21075 -0.49002 -0.2156 -0.49569 C -0.21586 -0.49683 -0.21637 -0.49819 -0.21624 -0.49955 C -0.21611 -0.50114 -0.21535 -0.50227 -0.21484 -0.50341 C -0.21241 -0.50863 -0.21305 -0.50659 -0.20973 -0.50999 C -0.20577 -0.51385 -0.20935 -0.51135 -0.20539 -0.51385 C -0.20463 -0.51453 -0.20399 -0.51567 -0.20322 -0.51635 C -0.20182 -0.51748 -0.20029 -0.51816 -0.19875 -0.51884 L -0.19658 -0.5202 C -0.19595 -0.52066 -0.19518 -0.52111 -0.19441 -0.52157 C -0.19352 -0.52202 -0.1925 -0.52225 -0.19148 -0.52293 C -0.19148 -0.52293 -0.18612 -0.52611 -0.18497 -0.52679 C -0.1842 -0.52724 -0.18356 -0.52747 -0.1828 -0.52792 C -0.18165 -0.52883 -0.17846 -0.53133 -0.17693 -0.53178 C -0.17578 -0.53246 -0.1745 -0.53269 -0.17335 -0.53314 C -0.17182 -0.53382 -0.17042 -0.53496 -0.16901 -0.53586 C -0.16825 -0.53609 -0.16748 -0.53677 -0.16684 -0.537 C -0.15765 -0.54108 -0.16901 -0.53586 -0.16174 -0.53972 C -0.16071 -0.54018 -0.15969 -0.5404 -0.1588 -0.54086 C -0.15803 -0.54131 -0.15727 -0.54199 -0.15663 -0.54222 C -0.15369 -0.54358 -0.15076 -0.54494 -0.14782 -0.54608 L -0.14208 -0.5488 C -0.14106 -0.54926 -0.14016 -0.54971 -0.13914 -0.54994 L -0.1348 -0.5513 C -0.13327 -0.55221 -0.13187 -0.55334 -0.13033 -0.55379 C -0.12842 -0.5547 -0.1265 -0.55538 -0.12459 -0.55652 C -0.12382 -0.55697 -0.12306 -0.5572 -0.12242 -0.55788 C -0.1214 -0.55856 -0.12051 -0.5597 -0.11948 -0.56038 C -0.11808 -0.56128 -0.11412 -0.56242 -0.11285 -0.56287 C -0.10366 -0.56673 -0.11042 -0.56492 -0.10059 -0.56673 C -0.09561 -0.56968 -0.10161 -0.5665 -0.09319 -0.56946 C -0.09255 -0.56968 -0.09178 -0.57059 -0.09102 -0.57082 C -0.0891 -0.57127 -0.08719 -0.5715 -0.08527 -0.57195 C -0.08451 -0.57241 -0.08374 -0.57309 -0.0831 -0.57331 C -0.08068 -0.57422 -0.07596 -0.57513 -0.07353 -0.57581 C -0.06306 -0.57899 -0.08004 -0.57626 -0.05617 -0.57853 C -0.04838 -0.57808 -0.0406 -0.57785 -0.03281 -0.57717 C -0.03153 -0.57717 -0.03039 -0.57626 -0.02924 -0.57581 C -0.02707 -0.57536 -0.02336 -0.5749 -0.02119 -0.57331 C -0.01188 -0.56719 -0.02362 -0.57422 -0.01609 -0.56809 C -0.01468 -0.56696 -0.01303 -0.56673 -0.01175 -0.5656 L -0.00294 -0.55788 C -0.00205 -0.55697 -0.0009 -0.55629 0 -0.55516 C 0.0014 -0.55357 0.00255 -0.55084 0.00434 -0.54994 L 0.01008 -0.54744 C 0.01085 -0.54653 0.01148 -0.54562 0.01238 -0.54494 C 0.01404 -0.54335 0.01621 -0.54199 0.01812 -0.54086 C 0.01889 -0.54018 0.01953 -0.53904 0.02029 -0.53836 C 0.02131 -0.53745 0.0245 -0.53609 0.0254 -0.53586 C 0.02642 -0.53496 0.02731 -0.53382 0.02833 -0.53314 C 0.02923 -0.53246 0.03025 -0.53246 0.03127 -0.53178 C 0.03293 -0.5311 0.03459 -0.53019 0.03637 -0.52928 C 0.03918 -0.52792 0.04212 -0.52679 0.04506 -0.52542 C 0.04697 -0.52452 0.04888 -0.52315 0.05093 -0.52293 C 0.05361 -0.52247 0.05629 -0.52202 0.05897 -0.52157 C 0.06037 -0.52134 0.06178 -0.52066 0.06331 -0.5202 C 0.06522 -0.51975 0.06714 -0.5193 0.06905 -0.51884 L 0.10326 -0.5202 C 0.10594 -0.52043 0.10696 -0.52179 0.10913 -0.52293 C 0.11079 -0.52361 0.11271 -0.52429 0.11424 -0.52542 C 0.11577 -0.52656 0.11718 -0.52815 0.11858 -0.52928 C 0.11935 -0.52996 0.12011 -0.52996 0.12075 -0.53064 C 0.12228 -0.53178 0.12458 -0.53382 0.12586 -0.53586 C 0.12662 -0.537 0.12726 -0.53859 0.12803 -0.53972 C 0.12879 -0.54063 0.12956 -0.54131 0.13032 -0.54222 C 0.13109 -0.54335 0.1316 -0.54517 0.13249 -0.54608 C 0.13313 -0.54699 0.1339 -0.54699 0.13466 -0.54744 C 0.13518 -0.5488 0.13543 -0.55016 0.13607 -0.5513 C 0.13671 -0.55243 0.13773 -0.55266 0.13824 -0.55379 C 0.13875 -0.55493 0.13875 -0.55652 0.139 -0.55788 C 0.13939 -0.55947 0.14003 -0.56128 0.14041 -0.56287 C 0.14066 -0.56469 0.14079 -0.5665 0.14117 -0.56809 C 0.1422 -0.57286 0.14283 -0.57263 0.14334 -0.57717 C 0.14347 -0.57808 0.14334 -0.57899 0.14334 -0.57967 " pathEditMode="relative" ptsTypes="AAAAAAAAAAAAAAAAAAAAAAAAAAAAAAAAAAAAAAAAAAAAAAAAAAAAAAAAAAAAAAAAAAAAAAAAAAAAAAAAAAAAAAAAAAAAAAAAAAAAAAAAAAAAAAAAAAAAAAAAAAAAAAAAAAAAAAAAAAAAAAAA">
                                      <p:cBhvr>
                                        <p:cTn id="29" dur="5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59" grpId="3" animBg="1"/>
      <p:bldP spid="59" grpId="4"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EOP final steps</a:t>
            </a:r>
            <a:endParaRPr lang="en-GB" dirty="0"/>
          </a:p>
        </p:txBody>
      </p:sp>
      <p:sp>
        <p:nvSpPr>
          <p:cNvPr id="3" name="Text Placeholder 2"/>
          <p:cNvSpPr>
            <a:spLocks noGrp="1"/>
          </p:cNvSpPr>
          <p:nvPr>
            <p:ph type="body" sz="quarter" idx="11"/>
          </p:nvPr>
        </p:nvSpPr>
        <p:spPr>
          <a:xfrm>
            <a:off x="274639" y="1212849"/>
            <a:ext cx="11889564" cy="4616648"/>
          </a:xfrm>
        </p:spPr>
        <p:txBody>
          <a:bodyPr/>
          <a:lstStyle/>
          <a:p>
            <a:r>
              <a:rPr lang="en-GB" dirty="0" smtClean="0"/>
              <a:t>Firewall</a:t>
            </a:r>
          </a:p>
          <a:p>
            <a:pPr lvl="1"/>
            <a:r>
              <a:rPr lang="en-GB" dirty="0" smtClean="0"/>
              <a:t>Block inbound TCP 25 except from EOP</a:t>
            </a:r>
          </a:p>
          <a:p>
            <a:pPr lvl="1"/>
            <a:endParaRPr lang="en-GB" dirty="0"/>
          </a:p>
          <a:p>
            <a:r>
              <a:rPr lang="en-GB" dirty="0" smtClean="0"/>
              <a:t>Spam to Junk Email folder</a:t>
            </a:r>
          </a:p>
          <a:p>
            <a:pPr lvl="1"/>
            <a:r>
              <a:rPr lang="en-GB" dirty="0" smtClean="0"/>
              <a:t>Create two transport rules in on-premises Exchange to route SCL 6 (or higher) emails to the users junk email folder</a:t>
            </a:r>
          </a:p>
          <a:p>
            <a:pPr lvl="1"/>
            <a:r>
              <a:rPr lang="en-GB" dirty="0" smtClean="0"/>
              <a:t>Consider the new bulk </a:t>
            </a:r>
            <a:r>
              <a:rPr lang="en-GB" dirty="0"/>
              <a:t>mail options as well (</a:t>
            </a:r>
            <a:r>
              <a:rPr lang="en-GB" dirty="0">
                <a:hlinkClick r:id="rId2"/>
              </a:rPr>
              <a:t>http://blogs.technet.com/b/exchange/archive/2014/09/25/take-advantage-of-eops-new-bulk-mail-detection.aspx</a:t>
            </a:r>
            <a:r>
              <a:rPr lang="en-GB" dirty="0" smtClean="0"/>
              <a:t>) </a:t>
            </a:r>
          </a:p>
          <a:p>
            <a:pPr lvl="1"/>
            <a:endParaRPr lang="en-GB" dirty="0"/>
          </a:p>
          <a:p>
            <a:r>
              <a:rPr lang="en-GB" dirty="0" smtClean="0"/>
              <a:t>Change your MX record to EOP </a:t>
            </a:r>
          </a:p>
        </p:txBody>
      </p:sp>
    </p:spTree>
    <p:extLst>
      <p:ext uri="{BB962C8B-B14F-4D97-AF65-F5344CB8AC3E}">
        <p14:creationId xmlns:p14="http://schemas.microsoft.com/office/powerpoint/2010/main" val="9043821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 mail flow</a:t>
            </a:r>
            <a:endParaRPr lang="en-US" dirty="0"/>
          </a:p>
        </p:txBody>
      </p:sp>
    </p:spTree>
    <p:extLst>
      <p:ext uri="{BB962C8B-B14F-4D97-AF65-F5344CB8AC3E}">
        <p14:creationId xmlns:p14="http://schemas.microsoft.com/office/powerpoint/2010/main" val="406170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Partner connectors</a:t>
            </a:r>
            <a:endParaRPr lang="en-GB" dirty="0"/>
          </a:p>
        </p:txBody>
      </p:sp>
      <p:sp>
        <p:nvSpPr>
          <p:cNvPr id="4" name="Text Placeholder 3"/>
          <p:cNvSpPr>
            <a:spLocks noGrp="1"/>
          </p:cNvSpPr>
          <p:nvPr>
            <p:ph type="body" sz="quarter" idx="11"/>
          </p:nvPr>
        </p:nvSpPr>
        <p:spPr>
          <a:xfrm>
            <a:off x="274639" y="1212849"/>
            <a:ext cx="11889564" cy="2308324"/>
          </a:xfrm>
        </p:spPr>
        <p:txBody>
          <a:bodyPr/>
          <a:lstStyle/>
          <a:p>
            <a:r>
              <a:rPr lang="en-GB" dirty="0" smtClean="0"/>
              <a:t>Partner is typically for interacting with business partners</a:t>
            </a:r>
          </a:p>
          <a:p>
            <a:pPr lvl="1"/>
            <a:r>
              <a:rPr lang="en-GB" dirty="0" smtClean="0"/>
              <a:t>Restrict to receive emails from given IP ranges</a:t>
            </a:r>
          </a:p>
          <a:p>
            <a:pPr lvl="1"/>
            <a:r>
              <a:rPr lang="en-GB" dirty="0" smtClean="0"/>
              <a:t>Use specific smarthost value for outbound rather than MX delivery if possible</a:t>
            </a:r>
          </a:p>
          <a:p>
            <a:pPr lvl="1"/>
            <a:r>
              <a:rPr lang="en-GB" dirty="0" smtClean="0"/>
              <a:t>Require TLS encryption when sending or receiving with </a:t>
            </a:r>
            <a:r>
              <a:rPr lang="en-GB" dirty="0" err="1" smtClean="0"/>
              <a:t>TlsAuthLevel</a:t>
            </a:r>
            <a:r>
              <a:rPr lang="en-GB" dirty="0" smtClean="0"/>
              <a:t> settings</a:t>
            </a:r>
          </a:p>
        </p:txBody>
      </p:sp>
    </p:spTree>
    <p:extLst>
      <p:ext uri="{BB962C8B-B14F-4D97-AF65-F5344CB8AC3E}">
        <p14:creationId xmlns:p14="http://schemas.microsoft.com/office/powerpoint/2010/main" val="7166925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Conditional routing</a:t>
            </a:r>
            <a:endParaRPr lang="en-GB" dirty="0"/>
          </a:p>
        </p:txBody>
      </p:sp>
      <p:sp>
        <p:nvSpPr>
          <p:cNvPr id="3" name="Text Placeholder 2"/>
          <p:cNvSpPr>
            <a:spLocks noGrp="1"/>
          </p:cNvSpPr>
          <p:nvPr>
            <p:ph type="body" sz="quarter" idx="11"/>
          </p:nvPr>
        </p:nvSpPr>
        <p:spPr>
          <a:xfrm>
            <a:off x="274639" y="1212849"/>
            <a:ext cx="11889564" cy="5663089"/>
          </a:xfrm>
        </p:spPr>
        <p:txBody>
          <a:bodyPr/>
          <a:lstStyle/>
          <a:p>
            <a:r>
              <a:rPr lang="en-GB" dirty="0" smtClean="0"/>
              <a:t>Route emails based on properties of the email and not the recipient domain</a:t>
            </a:r>
          </a:p>
          <a:p>
            <a:endParaRPr lang="en-GB" dirty="0"/>
          </a:p>
          <a:p>
            <a:r>
              <a:rPr lang="en-GB" dirty="0" smtClean="0"/>
              <a:t>Create connectors that are “</a:t>
            </a:r>
            <a:br>
              <a:rPr lang="en-GB" dirty="0" smtClean="0"/>
            </a:br>
            <a:r>
              <a:rPr lang="en-GB" dirty="0" smtClean="0"/>
              <a:t>criteria based routing (CBR)”</a:t>
            </a:r>
          </a:p>
          <a:p>
            <a:endParaRPr lang="en-GB" dirty="0" smtClean="0"/>
          </a:p>
          <a:p>
            <a:r>
              <a:rPr lang="en-GB" dirty="0" smtClean="0"/>
              <a:t>Create a transport rule to redirect the</a:t>
            </a:r>
            <a:br>
              <a:rPr lang="en-GB" dirty="0" smtClean="0"/>
            </a:br>
            <a:r>
              <a:rPr lang="en-GB" dirty="0" smtClean="0"/>
              <a:t>message to the CBR connector you just</a:t>
            </a:r>
            <a:br>
              <a:rPr lang="en-GB" dirty="0" smtClean="0"/>
            </a:br>
            <a:r>
              <a:rPr lang="en-GB" dirty="0" smtClean="0"/>
              <a:t>made</a:t>
            </a:r>
            <a:endParaRPr lang="en-GB" dirty="0"/>
          </a:p>
        </p:txBody>
      </p:sp>
      <p:pic>
        <p:nvPicPr>
          <p:cNvPr id="4" name="Picture 3"/>
          <p:cNvPicPr>
            <a:picLocks noChangeAspect="1"/>
          </p:cNvPicPr>
          <p:nvPr/>
        </p:nvPicPr>
        <p:blipFill>
          <a:blip r:embed="rId2"/>
          <a:stretch>
            <a:fillRect/>
          </a:stretch>
        </p:blipFill>
        <p:spPr>
          <a:xfrm>
            <a:off x="9150296" y="4879379"/>
            <a:ext cx="2886075" cy="1828800"/>
          </a:xfrm>
          <a:prstGeom prst="rect">
            <a:avLst/>
          </a:prstGeom>
        </p:spPr>
      </p:pic>
      <p:pic>
        <p:nvPicPr>
          <p:cNvPr id="6" name="Picture 5"/>
          <p:cNvPicPr>
            <a:picLocks noChangeAspect="1"/>
          </p:cNvPicPr>
          <p:nvPr/>
        </p:nvPicPr>
        <p:blipFill>
          <a:blip r:embed="rId3"/>
          <a:stretch>
            <a:fillRect/>
          </a:stretch>
        </p:blipFill>
        <p:spPr>
          <a:xfrm>
            <a:off x="6588071" y="1913086"/>
            <a:ext cx="5448300" cy="2638425"/>
          </a:xfrm>
          <a:prstGeom prst="rect">
            <a:avLst/>
          </a:prstGeom>
        </p:spPr>
      </p:pic>
    </p:spTree>
    <p:extLst>
      <p:ext uri="{BB962C8B-B14F-4D97-AF65-F5344CB8AC3E}">
        <p14:creationId xmlns:p14="http://schemas.microsoft.com/office/powerpoint/2010/main" val="31458586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Connectors and site resiliency</a:t>
            </a:r>
            <a:endParaRPr lang="en-GB" dirty="0"/>
          </a:p>
        </p:txBody>
      </p:sp>
      <p:sp>
        <p:nvSpPr>
          <p:cNvPr id="3" name="Text Placeholder 2"/>
          <p:cNvSpPr>
            <a:spLocks noGrp="1"/>
          </p:cNvSpPr>
          <p:nvPr>
            <p:ph type="body" sz="quarter" idx="11"/>
          </p:nvPr>
        </p:nvSpPr>
        <p:spPr>
          <a:xfrm>
            <a:off x="274639" y="1212849"/>
            <a:ext cx="11889564" cy="5416868"/>
          </a:xfrm>
        </p:spPr>
        <p:txBody>
          <a:bodyPr/>
          <a:lstStyle/>
          <a:p>
            <a:r>
              <a:rPr lang="en-GB" dirty="0" smtClean="0"/>
              <a:t>SMTP has built-in load balancing</a:t>
            </a:r>
          </a:p>
          <a:p>
            <a:pPr lvl="1"/>
            <a:r>
              <a:rPr lang="en-GB" dirty="0" smtClean="0"/>
              <a:t>Multiple MX records of same priority</a:t>
            </a:r>
          </a:p>
          <a:p>
            <a:pPr lvl="1"/>
            <a:r>
              <a:rPr lang="en-GB" dirty="0" smtClean="0"/>
              <a:t>Multiple A records of same name, but different IP addresses</a:t>
            </a:r>
          </a:p>
          <a:p>
            <a:pPr lvl="1"/>
            <a:r>
              <a:rPr lang="en-GB" dirty="0" smtClean="0"/>
              <a:t>Multiple MX records of decreasing priority (increasing number = decreasing priority)</a:t>
            </a:r>
          </a:p>
          <a:p>
            <a:pPr lvl="1"/>
            <a:endParaRPr lang="en-GB" dirty="0"/>
          </a:p>
          <a:p>
            <a:r>
              <a:rPr lang="en-GB" dirty="0" smtClean="0"/>
              <a:t>Exchange has built-in load balancing for transport</a:t>
            </a:r>
          </a:p>
          <a:p>
            <a:pPr lvl="1"/>
            <a:r>
              <a:rPr lang="en-GB" dirty="0" smtClean="0"/>
              <a:t>Will connect to any server in target delivery group</a:t>
            </a:r>
          </a:p>
          <a:p>
            <a:pPr lvl="1"/>
            <a:r>
              <a:rPr lang="en-GB" dirty="0" smtClean="0"/>
              <a:t>Will use least cost routing to determine where to fall back to in event of outage</a:t>
            </a:r>
          </a:p>
          <a:p>
            <a:pPr lvl="1"/>
            <a:endParaRPr lang="en-GB" dirty="0" smtClean="0"/>
          </a:p>
          <a:p>
            <a:pPr lvl="1"/>
            <a:endParaRPr lang="en-GB" dirty="0"/>
          </a:p>
          <a:p>
            <a:r>
              <a:rPr lang="en-GB" dirty="0" smtClean="0"/>
              <a:t>Can use MX records to configure connectors</a:t>
            </a:r>
          </a:p>
          <a:p>
            <a:pPr lvl="1"/>
            <a:r>
              <a:rPr lang="en-GB" dirty="0" smtClean="0"/>
              <a:t>Create MX records in DNS with different priorities and multiple A records if required and use the name of the MX record for the smarthost value.</a:t>
            </a:r>
          </a:p>
        </p:txBody>
      </p:sp>
    </p:spTree>
    <p:extLst>
      <p:ext uri="{BB962C8B-B14F-4D97-AF65-F5344CB8AC3E}">
        <p14:creationId xmlns:p14="http://schemas.microsoft.com/office/powerpoint/2010/main" val="31965188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Resilient connectors</a:t>
            </a:r>
            <a:endParaRPr lang="en-GB" dirty="0"/>
          </a:p>
        </p:txBody>
      </p:sp>
      <p:sp>
        <p:nvSpPr>
          <p:cNvPr id="3" name="Text Placeholder 2"/>
          <p:cNvSpPr>
            <a:spLocks noGrp="1"/>
          </p:cNvSpPr>
          <p:nvPr>
            <p:ph type="body" sz="quarter" idx="11"/>
          </p:nvPr>
        </p:nvSpPr>
        <p:spPr>
          <a:xfrm>
            <a:off x="274639" y="1212849"/>
            <a:ext cx="11889564" cy="5816977"/>
          </a:xfrm>
        </p:spPr>
        <p:txBody>
          <a:bodyPr/>
          <a:lstStyle/>
          <a:p>
            <a:r>
              <a:rPr lang="en-GB" dirty="0" smtClean="0"/>
              <a:t>Send Connector or Outbound Connector</a:t>
            </a:r>
          </a:p>
          <a:p>
            <a:pPr lvl="1"/>
            <a:r>
              <a:rPr lang="en-GB" dirty="0" err="1" smtClean="0"/>
              <a:t>Smarthosts</a:t>
            </a:r>
            <a:r>
              <a:rPr lang="en-GB" dirty="0" smtClean="0"/>
              <a:t> = hybrid.contoso.com</a:t>
            </a:r>
          </a:p>
          <a:p>
            <a:pPr lvl="1"/>
            <a:endParaRPr lang="en-GB" sz="1600" dirty="0"/>
          </a:p>
          <a:p>
            <a:r>
              <a:rPr lang="en-GB" dirty="0" smtClean="0"/>
              <a:t>Create the following in DNS for contoso.com</a:t>
            </a:r>
          </a:p>
          <a:p>
            <a:pPr lvl="1"/>
            <a:r>
              <a:rPr lang="en-GB" dirty="0" smtClean="0"/>
              <a:t>mail		IN	A	1.2.3.4</a:t>
            </a:r>
          </a:p>
          <a:p>
            <a:pPr lvl="1"/>
            <a:r>
              <a:rPr lang="en-GB" dirty="0" smtClean="0"/>
              <a:t>oxford		IN	A	5.6.7.8</a:t>
            </a:r>
          </a:p>
          <a:p>
            <a:pPr lvl="1"/>
            <a:r>
              <a:rPr lang="en-GB" dirty="0" err="1" smtClean="0"/>
              <a:t>harvard</a:t>
            </a:r>
            <a:r>
              <a:rPr lang="en-GB" dirty="0" smtClean="0"/>
              <a:t>		IN	A	4.3.2.1</a:t>
            </a:r>
          </a:p>
          <a:p>
            <a:pPr lvl="1"/>
            <a:r>
              <a:rPr lang="en-GB" dirty="0"/>
              <a:t>@		IN	MX	10	</a:t>
            </a:r>
            <a:r>
              <a:rPr lang="en-GB" dirty="0" smtClean="0"/>
              <a:t>mail.contoso.com</a:t>
            </a:r>
          </a:p>
          <a:p>
            <a:pPr lvl="1"/>
            <a:r>
              <a:rPr lang="en-GB" dirty="0" smtClean="0"/>
              <a:t>hybrid		IN	MX	10	oxford.contoso.com</a:t>
            </a:r>
          </a:p>
          <a:p>
            <a:pPr lvl="1"/>
            <a:r>
              <a:rPr lang="en-GB" dirty="0" smtClean="0"/>
              <a:t>hybrid		IN	MX	20	harvard.contoso.com</a:t>
            </a:r>
          </a:p>
          <a:p>
            <a:pPr lvl="1"/>
            <a:endParaRPr lang="en-GB" sz="1600" dirty="0" smtClean="0"/>
          </a:p>
          <a:p>
            <a:r>
              <a:rPr lang="en-GB" dirty="0" smtClean="0"/>
              <a:t>More info</a:t>
            </a:r>
          </a:p>
          <a:p>
            <a:pPr lvl="1"/>
            <a:r>
              <a:rPr lang="en-GB" dirty="0" smtClean="0">
                <a:hlinkClick r:id="rId2"/>
              </a:rPr>
              <a:t>http</a:t>
            </a:r>
            <a:r>
              <a:rPr lang="en-GB" dirty="0">
                <a:hlinkClick r:id="rId2"/>
              </a:rPr>
              <a:t>://</a:t>
            </a:r>
            <a:r>
              <a:rPr lang="en-GB" dirty="0" smtClean="0">
                <a:hlinkClick r:id="rId2"/>
              </a:rPr>
              <a:t>www.c7solutions.com/2012/05/highly-available-geo-redundancy-with-html</a:t>
            </a:r>
            <a:endParaRPr lang="en-GB" dirty="0" smtClean="0"/>
          </a:p>
          <a:p>
            <a:pPr lvl="1"/>
            <a:r>
              <a:rPr lang="en-GB" dirty="0">
                <a:hlinkClick r:id="rId3"/>
              </a:rPr>
              <a:t>http://</a:t>
            </a:r>
            <a:r>
              <a:rPr lang="en-GB" dirty="0" smtClean="0">
                <a:hlinkClick r:id="rId3"/>
              </a:rPr>
              <a:t>www.c7solutions.com/2014/03/highly-available-office-365-to-on-premises-mail-routing</a:t>
            </a:r>
            <a:r>
              <a:rPr lang="en-GB" dirty="0" smtClean="0"/>
              <a:t> </a:t>
            </a:r>
            <a:endParaRPr lang="en-GB" dirty="0"/>
          </a:p>
        </p:txBody>
      </p:sp>
    </p:spTree>
    <p:extLst>
      <p:ext uri="{BB962C8B-B14F-4D97-AF65-F5344CB8AC3E}">
        <p14:creationId xmlns:p14="http://schemas.microsoft.com/office/powerpoint/2010/main" val="17377835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test mail flow</a:t>
            </a:r>
            <a:endParaRPr lang="en-US" dirty="0"/>
          </a:p>
        </p:txBody>
      </p:sp>
    </p:spTree>
    <p:extLst>
      <p:ext uri="{BB962C8B-B14F-4D97-AF65-F5344CB8AC3E}">
        <p14:creationId xmlns:p14="http://schemas.microsoft.com/office/powerpoint/2010/main" val="125421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mail flow for staged migrations</a:t>
            </a:r>
            <a:endParaRPr lang="en-GB" dirty="0"/>
          </a:p>
        </p:txBody>
      </p:sp>
      <p:sp>
        <p:nvSpPr>
          <p:cNvPr id="3" name="Text Placeholder 2"/>
          <p:cNvSpPr>
            <a:spLocks noGrp="1"/>
          </p:cNvSpPr>
          <p:nvPr>
            <p:ph type="body" sz="quarter" idx="11"/>
          </p:nvPr>
        </p:nvSpPr>
        <p:spPr>
          <a:xfrm>
            <a:off x="274639" y="1212849"/>
            <a:ext cx="11889564" cy="5139869"/>
          </a:xfrm>
        </p:spPr>
        <p:txBody>
          <a:bodyPr/>
          <a:lstStyle/>
          <a:p>
            <a:r>
              <a:rPr lang="en-GB" dirty="0" smtClean="0"/>
              <a:t>Test TCP Port 25 availability to EOP endpoint</a:t>
            </a:r>
          </a:p>
          <a:p>
            <a:pPr lvl="1"/>
            <a:r>
              <a:rPr lang="en-GB" dirty="0" smtClean="0"/>
              <a:t>telnet domain-com.mail.protection.outlook.com 25</a:t>
            </a:r>
          </a:p>
          <a:p>
            <a:pPr lvl="1"/>
            <a:r>
              <a:rPr lang="en-GB" dirty="0" smtClean="0"/>
              <a:t>Or use an SMTP test tool – lots are available online</a:t>
            </a:r>
          </a:p>
          <a:p>
            <a:r>
              <a:rPr lang="en-GB" dirty="0" smtClean="0"/>
              <a:t>Simulate objects that will be created</a:t>
            </a:r>
          </a:p>
          <a:p>
            <a:pPr lvl="1"/>
            <a:r>
              <a:rPr lang="en-GB" dirty="0" smtClean="0"/>
              <a:t>Create cloud mailbox and create Mail User on-premises</a:t>
            </a:r>
          </a:p>
          <a:p>
            <a:pPr lvl="1"/>
            <a:r>
              <a:rPr lang="en-GB" dirty="0" smtClean="0"/>
              <a:t>Set mail user to have the </a:t>
            </a:r>
            <a:r>
              <a:rPr lang="en-GB" i="1" dirty="0" smtClean="0"/>
              <a:t>tenant</a:t>
            </a:r>
            <a:r>
              <a:rPr lang="en-GB" dirty="0" smtClean="0"/>
              <a:t>.mail.onmicrosoft.com address that the cloud mailbox has</a:t>
            </a:r>
          </a:p>
          <a:p>
            <a:pPr lvl="1"/>
            <a:r>
              <a:rPr lang="en-GB" dirty="0" smtClean="0"/>
              <a:t>Give mail user a valid email address at your domain</a:t>
            </a:r>
          </a:p>
          <a:p>
            <a:pPr lvl="1"/>
            <a:r>
              <a:rPr lang="en-GB" dirty="0" smtClean="0"/>
              <a:t>Send emails to the </a:t>
            </a:r>
            <a:r>
              <a:rPr lang="en-GB" dirty="0"/>
              <a:t>valid email address at your </a:t>
            </a:r>
            <a:r>
              <a:rPr lang="en-GB" dirty="0" smtClean="0"/>
              <a:t>domain – they should appear in the cloud mailbox</a:t>
            </a:r>
          </a:p>
          <a:p>
            <a:pPr lvl="1"/>
            <a:r>
              <a:rPr lang="en-GB" dirty="0" smtClean="0"/>
              <a:t>You could use exrca.com to send any email from an external source</a:t>
            </a:r>
          </a:p>
          <a:p>
            <a:r>
              <a:rPr lang="en-GB" dirty="0" smtClean="0"/>
              <a:t>Troubleshoot</a:t>
            </a:r>
          </a:p>
          <a:p>
            <a:pPr lvl="1"/>
            <a:r>
              <a:rPr lang="en-GB" dirty="0" smtClean="0"/>
              <a:t>Check the queues on the Exchange Server for clues for hold ups</a:t>
            </a:r>
          </a:p>
          <a:p>
            <a:pPr lvl="1"/>
            <a:r>
              <a:rPr lang="en-GB" dirty="0" smtClean="0"/>
              <a:t>Read output from protocol logs or connectivity logs on Exchange Server </a:t>
            </a:r>
            <a:endParaRPr lang="en-GB" dirty="0"/>
          </a:p>
        </p:txBody>
      </p:sp>
    </p:spTree>
    <p:extLst>
      <p:ext uri="{BB962C8B-B14F-4D97-AF65-F5344CB8AC3E}">
        <p14:creationId xmlns:p14="http://schemas.microsoft.com/office/powerpoint/2010/main" val="29480801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we will look at</a:t>
            </a:r>
            <a:endParaRPr lang="en-GB" dirty="0"/>
          </a:p>
        </p:txBody>
      </p:sp>
      <p:sp>
        <p:nvSpPr>
          <p:cNvPr id="4" name="Text Placeholder 3"/>
          <p:cNvSpPr>
            <a:spLocks noGrp="1"/>
          </p:cNvSpPr>
          <p:nvPr>
            <p:ph type="body" sz="quarter" idx="11"/>
          </p:nvPr>
        </p:nvSpPr>
        <p:spPr>
          <a:xfrm>
            <a:off x="274639" y="1212849"/>
            <a:ext cx="11889564" cy="4801314"/>
          </a:xfrm>
        </p:spPr>
        <p:txBody>
          <a:bodyPr/>
          <a:lstStyle/>
          <a:p>
            <a:endParaRPr lang="en-GB" dirty="0" smtClean="0"/>
          </a:p>
          <a:p>
            <a:r>
              <a:rPr lang="en-GB" dirty="0" smtClean="0"/>
              <a:t>Scenarios for Office 365 mail flow</a:t>
            </a:r>
          </a:p>
          <a:p>
            <a:r>
              <a:rPr lang="en-GB" dirty="0" smtClean="0"/>
              <a:t>Mail flow testing</a:t>
            </a:r>
          </a:p>
          <a:p>
            <a:r>
              <a:rPr lang="en-GB" dirty="0" smtClean="0"/>
              <a:t>Connectors and routing</a:t>
            </a:r>
          </a:p>
          <a:p>
            <a:r>
              <a:rPr lang="en-GB" dirty="0" smtClean="0"/>
              <a:t>Changing mail flow endpoints</a:t>
            </a:r>
          </a:p>
          <a:p>
            <a:r>
              <a:rPr lang="en-GB" dirty="0"/>
              <a:t>Ensuring your mail flow remains compliant</a:t>
            </a:r>
          </a:p>
          <a:p>
            <a:r>
              <a:rPr lang="en-GB" dirty="0" smtClean="0"/>
              <a:t>Decommissioning Exchange Server on-premises</a:t>
            </a:r>
            <a:endParaRPr lang="en-GB" dirty="0"/>
          </a:p>
        </p:txBody>
      </p:sp>
    </p:spTree>
    <p:extLst>
      <p:ext uri="{BB962C8B-B14F-4D97-AF65-F5344CB8AC3E}">
        <p14:creationId xmlns:p14="http://schemas.microsoft.com/office/powerpoint/2010/main" val="299940796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Firewall considerations</a:t>
            </a:r>
            <a:endParaRPr lang="en-GB" dirty="0"/>
          </a:p>
        </p:txBody>
      </p:sp>
      <p:sp>
        <p:nvSpPr>
          <p:cNvPr id="3" name="Text Placeholder 2"/>
          <p:cNvSpPr>
            <a:spLocks noGrp="1"/>
          </p:cNvSpPr>
          <p:nvPr>
            <p:ph type="body" sz="quarter" idx="11"/>
          </p:nvPr>
        </p:nvSpPr>
        <p:spPr>
          <a:xfrm>
            <a:off x="274639" y="1212849"/>
            <a:ext cx="11889564" cy="4339650"/>
          </a:xfrm>
        </p:spPr>
        <p:txBody>
          <a:bodyPr/>
          <a:lstStyle/>
          <a:p>
            <a:r>
              <a:rPr lang="en-GB" dirty="0" smtClean="0"/>
              <a:t>Inbound SMTP</a:t>
            </a:r>
          </a:p>
          <a:p>
            <a:pPr lvl="1"/>
            <a:r>
              <a:rPr lang="en-GB" dirty="0" smtClean="0"/>
              <a:t>Ensure that your on-premises servers can receive from the published IP addresses for Exchange Online Protection</a:t>
            </a:r>
          </a:p>
          <a:p>
            <a:pPr lvl="1"/>
            <a:r>
              <a:rPr lang="en-GB" dirty="0"/>
              <a:t>	&gt; </a:t>
            </a:r>
            <a:r>
              <a:rPr lang="en-GB" dirty="0">
                <a:hlinkClick r:id="rId2"/>
              </a:rPr>
              <a:t>http://technet.microsoft.com/en-GB/library/dn163583(v=exchg.150).</a:t>
            </a:r>
            <a:r>
              <a:rPr lang="en-GB" dirty="0" smtClean="0">
                <a:hlinkClick r:id="rId2"/>
              </a:rPr>
              <a:t>aspx</a:t>
            </a:r>
            <a:r>
              <a:rPr lang="en-GB" dirty="0" smtClean="0"/>
              <a:t> for the list of IPs</a:t>
            </a:r>
          </a:p>
          <a:p>
            <a:pPr lvl="1"/>
            <a:r>
              <a:rPr lang="en-GB" dirty="0"/>
              <a:t>	&gt; </a:t>
            </a:r>
            <a:r>
              <a:rPr lang="en-GB" dirty="0">
                <a:hlinkClick r:id="rId3"/>
              </a:rPr>
              <a:t>http://technet.microsoft.com/en-GB/library/dn163581(v=exchg.150).</a:t>
            </a:r>
            <a:r>
              <a:rPr lang="en-GB" dirty="0" smtClean="0">
                <a:hlinkClick r:id="rId3"/>
              </a:rPr>
              <a:t>aspx</a:t>
            </a:r>
            <a:r>
              <a:rPr lang="en-GB" dirty="0" smtClean="0"/>
              <a:t> for changes</a:t>
            </a:r>
          </a:p>
          <a:p>
            <a:pPr lvl="1"/>
            <a:r>
              <a:rPr lang="en-GB" dirty="0" smtClean="0"/>
              <a:t>For your hybrid servers, the hybrid connector should only receive from these addresses unless you have multiple receive connectors configured</a:t>
            </a:r>
          </a:p>
          <a:p>
            <a:r>
              <a:rPr lang="en-GB" dirty="0" smtClean="0"/>
              <a:t>Outbound SMTP</a:t>
            </a:r>
          </a:p>
          <a:p>
            <a:pPr lvl="1"/>
            <a:r>
              <a:rPr lang="en-GB" dirty="0" smtClean="0"/>
              <a:t>Ensure your Exchange Servers use a smarthost to deliver emails to Office 365</a:t>
            </a:r>
          </a:p>
          <a:p>
            <a:pPr lvl="1"/>
            <a:r>
              <a:rPr lang="en-GB" dirty="0" smtClean="0"/>
              <a:t>The smarthost value matches the MX record that you will use for Office 365 (eventually) </a:t>
            </a:r>
            <a:endParaRPr lang="en-GB" dirty="0"/>
          </a:p>
          <a:p>
            <a:pPr lvl="1"/>
            <a:r>
              <a:rPr lang="en-GB" dirty="0" smtClean="0"/>
              <a:t>	&gt; tenant-com.mail.protection.outlook.com</a:t>
            </a:r>
            <a:endParaRPr lang="en-GB" dirty="0"/>
          </a:p>
        </p:txBody>
      </p:sp>
    </p:spTree>
    <p:extLst>
      <p:ext uri="{BB962C8B-B14F-4D97-AF65-F5344CB8AC3E}">
        <p14:creationId xmlns:p14="http://schemas.microsoft.com/office/powerpoint/2010/main" val="11773534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Changing mail flow endpoint to Office 365</a:t>
            </a:r>
          </a:p>
        </p:txBody>
      </p:sp>
    </p:spTree>
    <p:extLst>
      <p:ext uri="{BB962C8B-B14F-4D97-AF65-F5344CB8AC3E}">
        <p14:creationId xmlns:p14="http://schemas.microsoft.com/office/powerpoint/2010/main" val="368571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SMTP endpoint</a:t>
            </a:r>
            <a:endParaRPr lang="en-GB" dirty="0"/>
          </a:p>
        </p:txBody>
      </p:sp>
      <p:sp>
        <p:nvSpPr>
          <p:cNvPr id="3" name="Text Placeholder 2"/>
          <p:cNvSpPr>
            <a:spLocks noGrp="1"/>
          </p:cNvSpPr>
          <p:nvPr>
            <p:ph type="body" sz="quarter" idx="11"/>
          </p:nvPr>
        </p:nvSpPr>
        <p:spPr>
          <a:xfrm>
            <a:off x="274639" y="1212849"/>
            <a:ext cx="11889564" cy="5570756"/>
          </a:xfrm>
        </p:spPr>
        <p:txBody>
          <a:bodyPr/>
          <a:lstStyle/>
          <a:p>
            <a:r>
              <a:rPr lang="en-GB" dirty="0" smtClean="0"/>
              <a:t>You can change your MX record before, during or after migration – any will work!</a:t>
            </a:r>
          </a:p>
          <a:p>
            <a:r>
              <a:rPr lang="en-GB" dirty="0" smtClean="0"/>
              <a:t>If beforehand:</a:t>
            </a:r>
          </a:p>
          <a:p>
            <a:pPr lvl="1"/>
            <a:r>
              <a:rPr lang="en-GB" dirty="0" smtClean="0"/>
              <a:t>Ensure that </a:t>
            </a:r>
            <a:r>
              <a:rPr lang="en-GB" dirty="0" err="1" smtClean="0"/>
              <a:t>AcceptedDomain</a:t>
            </a:r>
            <a:r>
              <a:rPr lang="en-GB" dirty="0" smtClean="0"/>
              <a:t> in Office 365 is </a:t>
            </a:r>
            <a:r>
              <a:rPr lang="en-GB" dirty="0" err="1" smtClean="0"/>
              <a:t>InternalRelay</a:t>
            </a:r>
            <a:r>
              <a:rPr lang="en-GB" dirty="0" smtClean="0"/>
              <a:t> and for any migrated mailbox, ensure </a:t>
            </a:r>
            <a:r>
              <a:rPr lang="en-GB" dirty="0" err="1" smtClean="0"/>
              <a:t>TargetAddress</a:t>
            </a:r>
            <a:r>
              <a:rPr lang="en-GB" dirty="0" smtClean="0"/>
              <a:t> properly set on on-premises object</a:t>
            </a:r>
          </a:p>
          <a:p>
            <a:pPr lvl="1"/>
            <a:endParaRPr lang="en-GB" dirty="0"/>
          </a:p>
          <a:p>
            <a:r>
              <a:rPr lang="en-GB" dirty="0" smtClean="0"/>
              <a:t>If after migration:</a:t>
            </a:r>
          </a:p>
          <a:p>
            <a:pPr lvl="1"/>
            <a:r>
              <a:rPr lang="en-GB" dirty="0" smtClean="0"/>
              <a:t>Change </a:t>
            </a:r>
            <a:r>
              <a:rPr lang="en-GB" dirty="0" err="1"/>
              <a:t>AcceptedDomain</a:t>
            </a:r>
            <a:r>
              <a:rPr lang="en-GB" dirty="0"/>
              <a:t> </a:t>
            </a:r>
            <a:r>
              <a:rPr lang="en-GB" dirty="0" smtClean="0"/>
              <a:t>to Authoritative in Office 365 to stop mail flow to on-premises servers</a:t>
            </a:r>
          </a:p>
          <a:p>
            <a:pPr lvl="1"/>
            <a:endParaRPr lang="en-GB" dirty="0"/>
          </a:p>
          <a:p>
            <a:r>
              <a:rPr lang="en-GB" dirty="0" smtClean="0"/>
              <a:t>If during migration:</a:t>
            </a:r>
          </a:p>
          <a:p>
            <a:pPr lvl="1"/>
            <a:r>
              <a:rPr lang="en-GB" dirty="0" smtClean="0"/>
              <a:t>Treat it as if you changed it beforehand as you need mail flow between Office 365 and on-premises servers in both directions</a:t>
            </a:r>
            <a:endParaRPr lang="en-GB" dirty="0"/>
          </a:p>
        </p:txBody>
      </p:sp>
    </p:spTree>
    <p:extLst>
      <p:ext uri="{BB962C8B-B14F-4D97-AF65-F5344CB8AC3E}">
        <p14:creationId xmlns:p14="http://schemas.microsoft.com/office/powerpoint/2010/main" val="331662316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is the best time to change endpoint?</a:t>
            </a:r>
            <a:endParaRPr lang="en-GB" dirty="0"/>
          </a:p>
        </p:txBody>
      </p:sp>
      <p:sp>
        <p:nvSpPr>
          <p:cNvPr id="3" name="Text Placeholder 2"/>
          <p:cNvSpPr>
            <a:spLocks noGrp="1"/>
          </p:cNvSpPr>
          <p:nvPr>
            <p:ph type="body" sz="quarter" idx="11"/>
          </p:nvPr>
        </p:nvSpPr>
        <p:spPr>
          <a:xfrm>
            <a:off x="274639" y="1212849"/>
            <a:ext cx="11889564" cy="2708434"/>
          </a:xfrm>
        </p:spPr>
        <p:txBody>
          <a:bodyPr/>
          <a:lstStyle/>
          <a:p>
            <a:endParaRPr lang="en-GB" dirty="0" smtClean="0"/>
          </a:p>
          <a:p>
            <a:endParaRPr lang="en-GB" dirty="0" smtClean="0"/>
          </a:p>
          <a:p>
            <a:r>
              <a:rPr lang="en-GB" dirty="0" smtClean="0"/>
              <a:t>MVP and MCM Survey</a:t>
            </a:r>
          </a:p>
          <a:p>
            <a:pPr lvl="1"/>
            <a:r>
              <a:rPr lang="en-GB" dirty="0" smtClean="0"/>
              <a:t>When do you change the MX record in a</a:t>
            </a:r>
            <a:br>
              <a:rPr lang="en-GB" dirty="0" smtClean="0"/>
            </a:br>
            <a:r>
              <a:rPr lang="en-GB" dirty="0" smtClean="0"/>
              <a:t>staged migration?</a:t>
            </a:r>
            <a:endParaRPr lang="en-GB" dirty="0"/>
          </a:p>
        </p:txBody>
      </p:sp>
      <p:graphicFrame>
        <p:nvGraphicFramePr>
          <p:cNvPr id="6" name="Chart 5"/>
          <p:cNvGraphicFramePr/>
          <p:nvPr>
            <p:extLst/>
          </p:nvPr>
        </p:nvGraphicFramePr>
        <p:xfrm>
          <a:off x="4634061" y="2273126"/>
          <a:ext cx="8290983" cy="4203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61371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Endpoint and regional compliance</a:t>
            </a:r>
            <a:endParaRPr lang="en-GB" dirty="0"/>
          </a:p>
        </p:txBody>
      </p:sp>
      <p:sp>
        <p:nvSpPr>
          <p:cNvPr id="3" name="Text Placeholder 2"/>
          <p:cNvSpPr>
            <a:spLocks noGrp="1"/>
          </p:cNvSpPr>
          <p:nvPr>
            <p:ph type="body" sz="quarter" idx="11"/>
          </p:nvPr>
        </p:nvSpPr>
        <p:spPr>
          <a:xfrm>
            <a:off x="274639" y="1212849"/>
            <a:ext cx="11889564" cy="4801314"/>
          </a:xfrm>
        </p:spPr>
        <p:txBody>
          <a:bodyPr/>
          <a:lstStyle/>
          <a:p>
            <a:r>
              <a:rPr lang="en-GB" dirty="0" smtClean="0"/>
              <a:t>Which do you use for your MX record?</a:t>
            </a:r>
          </a:p>
          <a:p>
            <a:endParaRPr lang="en-GB" dirty="0"/>
          </a:p>
          <a:p>
            <a:r>
              <a:rPr lang="en-GB" dirty="0" smtClean="0"/>
              <a:t>1.	smtp.office365.com</a:t>
            </a:r>
          </a:p>
          <a:p>
            <a:r>
              <a:rPr lang="en-GB" dirty="0" smtClean="0"/>
              <a:t>2.	tenant-com.mail.protection.outlook.com</a:t>
            </a:r>
          </a:p>
          <a:p>
            <a:r>
              <a:rPr lang="en-GB" dirty="0" smtClean="0"/>
              <a:t>3.	</a:t>
            </a:r>
            <a:r>
              <a:rPr lang="en-GB" dirty="0"/>
              <a:t>tenant-com.mail.eo.outlook.com</a:t>
            </a:r>
          </a:p>
          <a:p>
            <a:r>
              <a:rPr lang="en-GB" dirty="0" smtClean="0"/>
              <a:t>4.	mail.messaging.microsoft.com</a:t>
            </a:r>
            <a:endParaRPr lang="en-GB" dirty="0"/>
          </a:p>
          <a:p>
            <a:r>
              <a:rPr lang="en-GB" dirty="0" smtClean="0"/>
              <a:t>5.	mail.global.frontbridge.com </a:t>
            </a:r>
            <a:endParaRPr lang="en-GB" dirty="0"/>
          </a:p>
        </p:txBody>
      </p:sp>
      <p:sp>
        <p:nvSpPr>
          <p:cNvPr id="4" name="TextBox 3"/>
          <p:cNvSpPr txBox="1"/>
          <p:nvPr/>
        </p:nvSpPr>
        <p:spPr>
          <a:xfrm>
            <a:off x="9818637" y="2705174"/>
            <a:ext cx="1335943" cy="1625060"/>
          </a:xfrm>
          <a:prstGeom prst="rect">
            <a:avLst/>
          </a:prstGeom>
          <a:noFill/>
        </p:spPr>
        <p:txBody>
          <a:bodyPr wrap="none" lIns="182880" tIns="146304" rIns="182880" bIns="146304" rtlCol="0">
            <a:spAutoFit/>
          </a:bodyPr>
          <a:lstStyle/>
          <a:p>
            <a:pPr>
              <a:lnSpc>
                <a:spcPct val="90000"/>
              </a:lnSpc>
              <a:spcAft>
                <a:spcPts val="600"/>
              </a:spcAft>
            </a:pPr>
            <a:r>
              <a:rPr lang="en-GB" sz="9600" dirty="0" smtClean="0">
                <a:solidFill>
                  <a:srgbClr val="7FBA00"/>
                </a:solidFill>
                <a:sym typeface="Wingdings" panose="05000000000000000000" pitchFamily="2" charset="2"/>
              </a:rPr>
              <a:t></a:t>
            </a:r>
            <a:endParaRPr lang="en-GB" sz="9600" dirty="0" smtClean="0">
              <a:solidFill>
                <a:srgbClr val="7FBA00"/>
              </a:solidFill>
            </a:endParaRPr>
          </a:p>
        </p:txBody>
      </p:sp>
    </p:spTree>
    <p:extLst>
      <p:ext uri="{BB962C8B-B14F-4D97-AF65-F5344CB8AC3E}">
        <p14:creationId xmlns:p14="http://schemas.microsoft.com/office/powerpoint/2010/main" val="3103189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9" presetClass="emph" presetSubtype="0" fill="hold" nodeType="withEffect">
                                  <p:stCondLst>
                                    <p:cond delay="0"/>
                                  </p:stCondLst>
                                  <p:childTnLst>
                                    <p:animClr clrSpc="rgb" dir="cw">
                                      <p:cBhvr override="childStyle">
                                        <p:cTn id="8" dur="500" fill="hold"/>
                                        <p:tgtEl>
                                          <p:spTgt spid="3">
                                            <p:txEl>
                                              <p:pRg st="3" end="3"/>
                                            </p:txEl>
                                          </p:spTgt>
                                        </p:tgtEl>
                                        <p:attrNameLst>
                                          <p:attrName>style.color</p:attrName>
                                        </p:attrNameLst>
                                      </p:cBhvr>
                                      <p:to>
                                        <a:schemeClr val="accent1"/>
                                      </p:to>
                                    </p:animClr>
                                    <p:animClr clrSpc="rgb" dir="cw">
                                      <p:cBhvr>
                                        <p:cTn id="9" dur="500" fill="hold"/>
                                        <p:tgtEl>
                                          <p:spTgt spid="3">
                                            <p:txEl>
                                              <p:pRg st="3" end="3"/>
                                            </p:txEl>
                                          </p:spTgt>
                                        </p:tgtEl>
                                        <p:attrNameLst>
                                          <p:attrName>fillcolor</p:attrName>
                                        </p:attrNameLst>
                                      </p:cBhvr>
                                      <p:to>
                                        <a:schemeClr val="accent1"/>
                                      </p:to>
                                    </p:animClr>
                                    <p:set>
                                      <p:cBhvr>
                                        <p:cTn id="10" dur="500" fill="hold"/>
                                        <p:tgtEl>
                                          <p:spTgt spid="3">
                                            <p:txEl>
                                              <p:pRg st="3" end="3"/>
                                            </p:txEl>
                                          </p:spTgt>
                                        </p:tgtEl>
                                        <p:attrNameLst>
                                          <p:attrName>fill.type</p:attrName>
                                        </p:attrNameLst>
                                      </p:cBhvr>
                                      <p:to>
                                        <p:strVal val="solid"/>
                                      </p:to>
                                    </p:set>
                                    <p:set>
                                      <p:cBhvr>
                                        <p:cTn id="11" dur="500" fill="hold"/>
                                        <p:tgtEl>
                                          <p:spTgt spid="3">
                                            <p:txEl>
                                              <p:pRg st="3" end="3"/>
                                            </p:txEl>
                                          </p:spTgt>
                                        </p:tgtEl>
                                        <p:attrNameLst>
                                          <p:attrName>fill.on</p:attrName>
                                        </p:attrNameLst>
                                      </p:cBhvr>
                                      <p:to>
                                        <p:strVal val="true"/>
                                      </p:to>
                                    </p:set>
                                  </p:childTnLst>
                                </p:cTn>
                              </p:par>
                              <p:par>
                                <p:cTn id="12" presetID="19" presetClass="emph" presetSubtype="0" fill="hold" nodeType="withEffect">
                                  <p:stCondLst>
                                    <p:cond delay="0"/>
                                  </p:stCondLst>
                                  <p:childTnLst>
                                    <p:animClr clrSpc="rgb" dir="cw">
                                      <p:cBhvr override="childStyle">
                                        <p:cTn id="13" dur="500" fill="hold"/>
                                        <p:tgtEl>
                                          <p:spTgt spid="3">
                                            <p:txEl>
                                              <p:pRg st="4" end="4"/>
                                            </p:txEl>
                                          </p:spTgt>
                                        </p:tgtEl>
                                        <p:attrNameLst>
                                          <p:attrName>style.color</p:attrName>
                                        </p:attrNameLst>
                                      </p:cBhvr>
                                      <p:to>
                                        <a:schemeClr val="accent1"/>
                                      </p:to>
                                    </p:animClr>
                                    <p:animClr clrSpc="rgb" dir="cw">
                                      <p:cBhvr>
                                        <p:cTn id="14" dur="500" fill="hold"/>
                                        <p:tgtEl>
                                          <p:spTgt spid="3">
                                            <p:txEl>
                                              <p:pRg st="4" end="4"/>
                                            </p:txEl>
                                          </p:spTgt>
                                        </p:tgtEl>
                                        <p:attrNameLst>
                                          <p:attrName>fillcolor</p:attrName>
                                        </p:attrNameLst>
                                      </p:cBhvr>
                                      <p:to>
                                        <a:schemeClr val="accent1"/>
                                      </p:to>
                                    </p:animClr>
                                    <p:set>
                                      <p:cBhvr>
                                        <p:cTn id="15" dur="500" fill="hold"/>
                                        <p:tgtEl>
                                          <p:spTgt spid="3">
                                            <p:txEl>
                                              <p:pRg st="4" end="4"/>
                                            </p:txEl>
                                          </p:spTgt>
                                        </p:tgtEl>
                                        <p:attrNameLst>
                                          <p:attrName>fill.type</p:attrName>
                                        </p:attrNameLst>
                                      </p:cBhvr>
                                      <p:to>
                                        <p:strVal val="solid"/>
                                      </p:to>
                                    </p:set>
                                    <p:set>
                                      <p:cBhvr>
                                        <p:cTn id="16"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Finishing SMTP migration</a:t>
            </a:r>
            <a:endParaRPr lang="en-GB" dirty="0"/>
          </a:p>
        </p:txBody>
      </p:sp>
      <p:sp>
        <p:nvSpPr>
          <p:cNvPr id="3" name="Text Placeholder 2"/>
          <p:cNvSpPr>
            <a:spLocks noGrp="1"/>
          </p:cNvSpPr>
          <p:nvPr>
            <p:ph type="body" sz="quarter" idx="11"/>
          </p:nvPr>
        </p:nvSpPr>
        <p:spPr>
          <a:xfrm>
            <a:off x="274639" y="1212849"/>
            <a:ext cx="11889564" cy="5632311"/>
          </a:xfrm>
        </p:spPr>
        <p:txBody>
          <a:bodyPr/>
          <a:lstStyle/>
          <a:p>
            <a:r>
              <a:rPr lang="en-GB" dirty="0" smtClean="0"/>
              <a:t>Enable SMTP logging in Exchange Server</a:t>
            </a:r>
          </a:p>
          <a:p>
            <a:pPr lvl="1"/>
            <a:r>
              <a:rPr lang="en-GB" dirty="0" smtClean="0"/>
              <a:t>Daily logs, W3SVC logging and check all options </a:t>
            </a:r>
            <a:r>
              <a:rPr lang="en-GB" dirty="0"/>
              <a:t>(if Exchange 2003</a:t>
            </a:r>
            <a:r>
              <a:rPr lang="en-GB" dirty="0" smtClean="0"/>
              <a:t>) or Protocol Logging on the inbound receive connectors and outbound send connectors (if Exchange 2007 or later)</a:t>
            </a:r>
          </a:p>
          <a:p>
            <a:pPr lvl="1"/>
            <a:r>
              <a:rPr lang="en-GB" dirty="0" smtClean="0"/>
              <a:t>Each day copy contents of log file to Excel and auto-filter the data</a:t>
            </a:r>
            <a:endParaRPr lang="en-GB" dirty="0"/>
          </a:p>
          <a:p>
            <a:pPr lvl="1"/>
            <a:r>
              <a:rPr lang="en-GB" dirty="0" smtClean="0"/>
              <a:t>Look for IP addresses that send email to your on-premises servers from 24 hours after MX record is changed</a:t>
            </a:r>
          </a:p>
          <a:p>
            <a:pPr lvl="1"/>
            <a:endParaRPr lang="en-GB" dirty="0" smtClean="0"/>
          </a:p>
          <a:p>
            <a:r>
              <a:rPr lang="en-GB" dirty="0" smtClean="0"/>
              <a:t>Is it a real email?</a:t>
            </a:r>
          </a:p>
          <a:p>
            <a:pPr lvl="1"/>
            <a:r>
              <a:rPr lang="en-GB" dirty="0" smtClean="0"/>
              <a:t>If the SMTP log shows a number of SMTP verbs for the receipt of the email</a:t>
            </a:r>
          </a:p>
          <a:p>
            <a:pPr lvl="1"/>
            <a:r>
              <a:rPr lang="en-GB" dirty="0" smtClean="0"/>
              <a:t>And it shows it being forwarded to the Office 365 smarthost endpoint for </a:t>
            </a:r>
            <a:r>
              <a:rPr lang="en-GB" i="1" dirty="0" smtClean="0"/>
              <a:t>tenant</a:t>
            </a:r>
            <a:r>
              <a:rPr lang="en-GB" dirty="0" smtClean="0"/>
              <a:t>.mail.onmicrosoft.com then this is a connection that you need to investigate</a:t>
            </a:r>
          </a:p>
          <a:p>
            <a:pPr lvl="1"/>
            <a:endParaRPr lang="en-GB" dirty="0"/>
          </a:p>
          <a:p>
            <a:r>
              <a:rPr lang="en-GB" dirty="0" smtClean="0"/>
              <a:t>And then finally…</a:t>
            </a:r>
          </a:p>
          <a:p>
            <a:pPr lvl="1"/>
            <a:r>
              <a:rPr lang="en-GB" dirty="0" smtClean="0"/>
              <a:t>Disable SMTP service and get ready to decommission service</a:t>
            </a:r>
            <a:endParaRPr lang="en-GB" dirty="0"/>
          </a:p>
        </p:txBody>
      </p:sp>
    </p:spTree>
    <p:extLst>
      <p:ext uri="{BB962C8B-B14F-4D97-AF65-F5344CB8AC3E}">
        <p14:creationId xmlns:p14="http://schemas.microsoft.com/office/powerpoint/2010/main" val="152348726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a:t>
            </a:r>
            <a:endParaRPr lang="en-GB" dirty="0"/>
          </a:p>
        </p:txBody>
      </p:sp>
      <p:sp>
        <p:nvSpPr>
          <p:cNvPr id="3" name="Text Placeholder 2"/>
          <p:cNvSpPr>
            <a:spLocks noGrp="1"/>
          </p:cNvSpPr>
          <p:nvPr>
            <p:ph type="body" sz="quarter" idx="11"/>
          </p:nvPr>
        </p:nvSpPr>
        <p:spPr>
          <a:xfrm>
            <a:off x="274639" y="1212849"/>
            <a:ext cx="11889564" cy="4124206"/>
          </a:xfrm>
        </p:spPr>
        <p:txBody>
          <a:bodyPr/>
          <a:lstStyle/>
          <a:p>
            <a:endParaRPr lang="en-GB" dirty="0" smtClean="0"/>
          </a:p>
          <a:p>
            <a:r>
              <a:rPr lang="en-GB" dirty="0" smtClean="0"/>
              <a:t>Journaling</a:t>
            </a:r>
          </a:p>
          <a:p>
            <a:endParaRPr lang="en-GB" dirty="0" smtClean="0"/>
          </a:p>
          <a:p>
            <a:r>
              <a:rPr lang="en-GB" dirty="0" smtClean="0"/>
              <a:t>DirSync and modifying objects</a:t>
            </a:r>
          </a:p>
          <a:p>
            <a:endParaRPr lang="en-GB" dirty="0" smtClean="0"/>
          </a:p>
          <a:p>
            <a:r>
              <a:rPr lang="en-GB" dirty="0" smtClean="0"/>
              <a:t>Moving distribution groups</a:t>
            </a:r>
            <a:endParaRPr lang="en-GB" dirty="0"/>
          </a:p>
        </p:txBody>
      </p:sp>
    </p:spTree>
    <p:extLst>
      <p:ext uri="{BB962C8B-B14F-4D97-AF65-F5344CB8AC3E}">
        <p14:creationId xmlns:p14="http://schemas.microsoft.com/office/powerpoint/2010/main" val="489151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991314"/>
          </a:xfrm>
        </p:spPr>
        <p:txBody>
          <a:bodyPr/>
          <a:lstStyle/>
          <a:p>
            <a:pPr lvl="0">
              <a:spcBef>
                <a:spcPts val="2400"/>
              </a:spcBef>
            </a:pPr>
            <a:r>
              <a:rPr lang="en-US" sz="3800" dirty="0" smtClean="0">
                <a:gradFill>
                  <a:gsLst>
                    <a:gs pos="1250">
                      <a:schemeClr val="tx1"/>
                    </a:gs>
                    <a:gs pos="100000">
                      <a:schemeClr val="tx1"/>
                    </a:gs>
                  </a:gsLst>
                  <a:lin ang="5400000" scaled="0"/>
                </a:gradFill>
              </a:rPr>
              <a:t>Breakout Sessions</a:t>
            </a:r>
          </a:p>
          <a:p>
            <a:pPr lvl="1">
              <a:spcBef>
                <a:spcPts val="2400"/>
              </a:spcBef>
            </a:pPr>
            <a:r>
              <a:rPr lang="en-GB" dirty="0"/>
              <a:t>OFC-B317 Office 365 Exchange Hybrid </a:t>
            </a:r>
            <a:r>
              <a:rPr lang="en-GB" dirty="0" smtClean="0"/>
              <a:t>Deployment</a:t>
            </a:r>
          </a:p>
          <a:p>
            <a:pPr lvl="1">
              <a:spcBef>
                <a:spcPts val="2400"/>
              </a:spcBef>
            </a:pPr>
            <a:r>
              <a:rPr lang="en-GB" dirty="0"/>
              <a:t>OFC-B220 Black Belt Exchange and Office 365 PowerShell </a:t>
            </a:r>
            <a:endParaRPr lang="en-US" dirty="0"/>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3290354"/>
            <a:ext cx="12070012" cy="13234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Labs</a:t>
            </a:r>
          </a:p>
          <a:p>
            <a:pPr lvl="1">
              <a:spcBef>
                <a:spcPts val="2400"/>
              </a:spcBef>
              <a:buClr>
                <a:srgbClr val="FFFFFF"/>
              </a:buClr>
            </a:pPr>
            <a:r>
              <a:rPr lang="en-GB" sz="2200" dirty="0">
                <a:gradFill>
                  <a:gsLst>
                    <a:gs pos="1250">
                      <a:srgbClr val="FFFFFF"/>
                    </a:gs>
                    <a:gs pos="100000">
                      <a:srgbClr val="FFFFFF"/>
                    </a:gs>
                  </a:gsLst>
                  <a:lin ang="5400000" scaled="0"/>
                </a:gradFill>
              </a:rPr>
              <a:t>OFC-H319 Installing and Configuring the Microsoft Exchange Server 2013 Edge Role </a:t>
            </a:r>
            <a:endParaRPr lang="en-US" sz="22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67028" y="458649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Microsoft Solutions Experience Location (MSE)</a:t>
            </a: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4639" y="559461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a:t>
            </a:r>
            <a:r>
              <a:rPr lang="en-US" sz="3800" dirty="0" smtClean="0">
                <a:gradFill>
                  <a:gsLst>
                    <a:gs pos="1250">
                      <a:srgbClr val="FFFFFF"/>
                    </a:gs>
                    <a:gs pos="100000">
                      <a:srgbClr val="FFFFFF"/>
                    </a:gs>
                  </a:gsLst>
                  <a:lin ang="5400000" scaled="0"/>
                </a:gradFill>
              </a:rPr>
              <a:t>me tomorrow all afternoon at MSE. </a:t>
            </a:r>
            <a:r>
              <a:rPr lang="en-US" sz="3800" dirty="0">
                <a:gradFill>
                  <a:gsLst>
                    <a:gs pos="1250">
                      <a:srgbClr val="FFFFFF"/>
                    </a:gs>
                    <a:gs pos="100000">
                      <a:srgbClr val="FFFFFF"/>
                    </a:gs>
                  </a:gsLst>
                  <a:lin ang="5400000" scaled="0"/>
                </a:gradFill>
              </a:rPr>
              <a:t>. . </a:t>
            </a:r>
          </a:p>
        </p:txBody>
      </p:sp>
    </p:spTree>
    <p:extLst>
      <p:ext uri="{BB962C8B-B14F-4D97-AF65-F5344CB8AC3E}">
        <p14:creationId xmlns:p14="http://schemas.microsoft.com/office/powerpoint/2010/main" val="12641773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decel="100000" fill="hold" grpId="1" nodeType="withEffect">
                                  <p:stCondLst>
                                    <p:cond delay="1000"/>
                                  </p:stCondLst>
                                  <p:childTnLst>
                                    <p:animMotion origin="layout" path="M -0.02413 1.78393E-6 L 2.26704E-6 1.78393E-6 " pathEditMode="relative" rAng="0" ptsTypes="AA">
                                      <p:cBhvr>
                                        <p:cTn id="2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56620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37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Mail flow scenarios</a:t>
            </a:r>
            <a:endParaRPr lang="en-US" dirty="0"/>
          </a:p>
        </p:txBody>
      </p:sp>
    </p:spTree>
    <p:extLst>
      <p:ext uri="{BB962C8B-B14F-4D97-AF65-F5344CB8AC3E}">
        <p14:creationId xmlns:p14="http://schemas.microsoft.com/office/powerpoint/2010/main" val="167376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hlinkClick r:id="rId3"/>
          </p:cNvPr>
          <p:cNvSpPr>
            <a:spLocks/>
          </p:cNvSpPr>
          <p:nvPr/>
        </p:nvSpPr>
        <p:spPr bwMode="auto">
          <a:xfrm>
            <a:off x="3937887" y="2767826"/>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sp>
        <p:nvSpPr>
          <p:cNvPr id="64"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4" name="Title 3"/>
          <p:cNvSpPr>
            <a:spLocks noGrp="1"/>
          </p:cNvSpPr>
          <p:nvPr>
            <p:ph type="title"/>
          </p:nvPr>
        </p:nvSpPr>
        <p:spPr>
          <a:xfrm>
            <a:off x="274639" y="295275"/>
            <a:ext cx="11889564" cy="917575"/>
          </a:xfrm>
        </p:spPr>
        <p:txBody>
          <a:bodyPr/>
          <a:lstStyle/>
          <a:p>
            <a:r>
              <a:rPr lang="en-US" dirty="0"/>
              <a:t>Office 365</a:t>
            </a:r>
          </a:p>
        </p:txBody>
      </p:sp>
      <p:sp>
        <p:nvSpPr>
          <p:cNvPr id="20" name="Rectangle 19">
            <a:hlinkClick r:id="rId4"/>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Deploying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r>
              <a:rPr lang="en-US" sz="1200" spc="-30" dirty="0">
                <a:gradFill>
                  <a:gsLst>
                    <a:gs pos="0">
                      <a:srgbClr val="FFFFFF">
                        <a:lumMod val="75000"/>
                        <a:lumOff val="25000"/>
                      </a:srgbClr>
                    </a:gs>
                    <a:gs pos="80000">
                      <a:srgbClr val="FFFFFF">
                        <a:lumMod val="65000"/>
                        <a:lumOff val="35000"/>
                      </a:srgbClr>
                    </a:gs>
                  </a:gsLst>
                  <a:lin ang="16200000" scaled="0"/>
                </a:gradFill>
              </a:rPr>
              <a:t>365 Services </a:t>
            </a:r>
          </a:p>
        </p:txBody>
      </p:sp>
      <p:sp>
        <p:nvSpPr>
          <p:cNvPr id="85" name="Rectangle 84">
            <a:hlinkClick r:id="rId5"/>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7"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8"/>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Introduction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to </a:t>
            </a:r>
            <a:r>
              <a:rPr lang="en-US" sz="1200" spc="-30" dirty="0">
                <a:gradFill>
                  <a:gsLst>
                    <a:gs pos="0">
                      <a:srgbClr val="FFFFFF">
                        <a:lumMod val="75000"/>
                        <a:lumOff val="25000"/>
                      </a:srgbClr>
                    </a:gs>
                    <a:gs pos="80000">
                      <a:srgbClr val="FFFFFF">
                        <a:lumMod val="65000"/>
                        <a:lumOff val="35000"/>
                      </a:srgbClr>
                    </a:gs>
                  </a:gsLst>
                  <a:lin ang="16200000" scaled="0"/>
                </a:gradFill>
              </a:rPr>
              <a:t>Office 365</a:t>
            </a:r>
          </a:p>
        </p:txBody>
      </p:sp>
      <p:sp>
        <p:nvSpPr>
          <p:cNvPr id="62" name="Rectangle 61">
            <a:hlinkClick r:id="rId4"/>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Requirements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FLC</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40041</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45" name="Rectangle 44">
            <a:hlinkClick r:id="rId5"/>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53" name="Rectangle 52">
            <a:hlinkClick r:id="rId3"/>
          </p:cNvPr>
          <p:cNvSpPr>
            <a:spLocks/>
          </p:cNvSpPr>
          <p:nvPr/>
        </p:nvSpPr>
        <p:spPr bwMode="auto">
          <a:xfrm>
            <a:off x="3937887" y="4322802"/>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72" name="Rectangle 71">
            <a:hlinkClick r:id="rId8"/>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Office 365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Fundamentals</a:t>
            </a:r>
            <a:endParaRPr lang="en-US" sz="1200" spc="-30" dirty="0">
              <a:gradFill>
                <a:gsLst>
                  <a:gs pos="0">
                    <a:srgbClr val="FFFFFF">
                      <a:lumMod val="75000"/>
                      <a:lumOff val="25000"/>
                    </a:srgbClr>
                  </a:gs>
                  <a:gs pos="80000">
                    <a:srgbClr val="FFFFFF">
                      <a:lumMod val="65000"/>
                      <a:lumOff val="35000"/>
                    </a:srgbClr>
                  </a:gs>
                </a:gsLst>
                <a:lin ang="16200000" scaled="0"/>
              </a:gradFill>
            </a:endParaRP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O365-Training</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grpSp>
        <p:nvGrpSpPr>
          <p:cNvPr id="8" name="Group 7"/>
          <p:cNvGrpSpPr/>
          <p:nvPr/>
        </p:nvGrpSpPr>
        <p:grpSpPr>
          <a:xfrm>
            <a:off x="7601134" y="2767826"/>
            <a:ext cx="1783080" cy="1508760"/>
            <a:chOff x="5769511" y="2767826"/>
            <a:chExt cx="1783080" cy="1508760"/>
          </a:xfrm>
        </p:grpSpPr>
        <p:sp>
          <p:nvSpPr>
            <p:cNvPr id="104" name="Rectangle 103">
              <a:hlinkClick r:id="rId3"/>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Designing for </a:t>
              </a: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365 </a:t>
              </a:r>
              <a:r>
                <a:rPr lang="en-US" sz="1200" spc="-30" dirty="0">
                  <a:gradFill>
                    <a:gsLst>
                      <a:gs pos="0">
                        <a:srgbClr val="FFFFFF">
                          <a:lumMod val="75000"/>
                          <a:lumOff val="25000"/>
                        </a:srgbClr>
                      </a:gs>
                      <a:gs pos="80000">
                        <a:srgbClr val="FFFFFF">
                          <a:lumMod val="65000"/>
                          <a:lumOff val="35000"/>
                        </a:srgbClr>
                      </a:gs>
                    </a:gsLst>
                    <a:lin ang="16200000" scaled="0"/>
                  </a:gradFill>
                </a:rPr>
                <a:t>Infrastructure</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10968</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3</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gr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347</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3937887"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14373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807018906"/>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10606"/>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24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Proving STARTTLS offered</a:t>
            </a:r>
            <a:endParaRPr lang="en-GB" dirty="0"/>
          </a:p>
        </p:txBody>
      </p:sp>
      <p:pic>
        <p:nvPicPr>
          <p:cNvPr id="3" name="Picture 2"/>
          <p:cNvPicPr>
            <a:picLocks noChangeAspect="1"/>
          </p:cNvPicPr>
          <p:nvPr/>
        </p:nvPicPr>
        <p:blipFill>
          <a:blip r:embed="rId2"/>
          <a:stretch>
            <a:fillRect/>
          </a:stretch>
        </p:blipFill>
        <p:spPr>
          <a:xfrm>
            <a:off x="457597" y="1481038"/>
            <a:ext cx="10090987" cy="5112568"/>
          </a:xfrm>
          <a:prstGeom prst="rect">
            <a:avLst/>
          </a:prstGeom>
        </p:spPr>
      </p:pic>
      <p:sp>
        <p:nvSpPr>
          <p:cNvPr id="4" name="Rounded Rectangle 3"/>
          <p:cNvSpPr/>
          <p:nvPr/>
        </p:nvSpPr>
        <p:spPr bwMode="auto">
          <a:xfrm>
            <a:off x="274639" y="3353246"/>
            <a:ext cx="2271190" cy="288032"/>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279290" y="2273126"/>
            <a:ext cx="2271190" cy="288032"/>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4729915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connectivity for EOP</a:t>
            </a:r>
            <a:endParaRPr lang="en-GB" dirty="0"/>
          </a:p>
        </p:txBody>
      </p:sp>
      <p:pic>
        <p:nvPicPr>
          <p:cNvPr id="6" name="Picture 5"/>
          <p:cNvPicPr>
            <a:picLocks noChangeAspect="1"/>
          </p:cNvPicPr>
          <p:nvPr/>
        </p:nvPicPr>
        <p:blipFill>
          <a:blip r:embed="rId2"/>
          <a:stretch>
            <a:fillRect/>
          </a:stretch>
        </p:blipFill>
        <p:spPr>
          <a:xfrm>
            <a:off x="385589" y="1409030"/>
            <a:ext cx="6448425" cy="3267075"/>
          </a:xfrm>
          <a:prstGeom prst="rect">
            <a:avLst/>
          </a:prstGeom>
        </p:spPr>
      </p:pic>
      <p:pic>
        <p:nvPicPr>
          <p:cNvPr id="7" name="Picture 6"/>
          <p:cNvPicPr>
            <a:picLocks noChangeAspect="1"/>
          </p:cNvPicPr>
          <p:nvPr/>
        </p:nvPicPr>
        <p:blipFill>
          <a:blip r:embed="rId3"/>
          <a:stretch>
            <a:fillRect/>
          </a:stretch>
        </p:blipFill>
        <p:spPr>
          <a:xfrm>
            <a:off x="7010325" y="1409030"/>
            <a:ext cx="2842532" cy="1440160"/>
          </a:xfrm>
          <a:prstGeom prst="rect">
            <a:avLst/>
          </a:prstGeom>
        </p:spPr>
      </p:pic>
      <p:pic>
        <p:nvPicPr>
          <p:cNvPr id="8" name="Picture 7"/>
          <p:cNvPicPr>
            <a:picLocks noChangeAspect="1"/>
          </p:cNvPicPr>
          <p:nvPr/>
        </p:nvPicPr>
        <p:blipFill>
          <a:blip r:embed="rId4"/>
          <a:stretch>
            <a:fillRect/>
          </a:stretch>
        </p:blipFill>
        <p:spPr>
          <a:xfrm>
            <a:off x="7010325" y="3026185"/>
            <a:ext cx="2842532" cy="1440160"/>
          </a:xfrm>
          <a:prstGeom prst="rect">
            <a:avLst/>
          </a:prstGeom>
        </p:spPr>
      </p:pic>
      <p:grpSp>
        <p:nvGrpSpPr>
          <p:cNvPr id="13" name="Group 12"/>
          <p:cNvGrpSpPr/>
          <p:nvPr/>
        </p:nvGrpSpPr>
        <p:grpSpPr>
          <a:xfrm>
            <a:off x="6789612" y="2657530"/>
            <a:ext cx="2326489" cy="2419387"/>
            <a:chOff x="7010325" y="2921198"/>
            <a:chExt cx="2326489" cy="2419387"/>
          </a:xfrm>
        </p:grpSpPr>
        <p:pic>
          <p:nvPicPr>
            <p:cNvPr id="11" name="Picture 10"/>
            <p:cNvPicPr>
              <a:picLocks noChangeAspect="1"/>
            </p:cNvPicPr>
            <p:nvPr/>
          </p:nvPicPr>
          <p:blipFill rotWithShape="1">
            <a:blip r:embed="rId5"/>
            <a:srcRect l="1473" t="4312" r="85691" b="70355"/>
            <a:stretch/>
          </p:blipFill>
          <p:spPr>
            <a:xfrm>
              <a:off x="7082333" y="2993206"/>
              <a:ext cx="1512168" cy="1512168"/>
            </a:xfrm>
            <a:prstGeom prst="ellipse">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325" y="2921198"/>
              <a:ext cx="2326489" cy="2419387"/>
            </a:xfrm>
            <a:prstGeom prst="rect">
              <a:avLst/>
            </a:prstGeom>
          </p:spPr>
        </p:pic>
      </p:grpSp>
      <p:sp>
        <p:nvSpPr>
          <p:cNvPr id="14" name="TextBox 13"/>
          <p:cNvSpPr txBox="1"/>
          <p:nvPr/>
        </p:nvSpPr>
        <p:spPr>
          <a:xfrm>
            <a:off x="9746629" y="2343598"/>
            <a:ext cx="2039661" cy="627864"/>
          </a:xfrm>
          <a:prstGeom prst="rect">
            <a:avLst/>
          </a:prstGeom>
          <a:noFill/>
        </p:spPr>
        <p:txBody>
          <a:bodyPr wrap="none" lIns="182880" tIns="146304" rIns="182880" bIns="146304" rtlCol="0">
            <a:spAutoFit/>
          </a:bodyPr>
          <a:lstStyle/>
          <a:p>
            <a:pPr>
              <a:lnSpc>
                <a:spcPct val="90000"/>
              </a:lnSpc>
              <a:spcAft>
                <a:spcPts val="600"/>
              </a:spcAft>
            </a:pPr>
            <a:r>
              <a:rPr lang="en-GB" sz="2400" dirty="0" smtClean="0">
                <a:gradFill>
                  <a:gsLst>
                    <a:gs pos="2917">
                      <a:srgbClr val="FFFFFF"/>
                    </a:gs>
                    <a:gs pos="30000">
                      <a:srgbClr val="FFFFFF"/>
                    </a:gs>
                  </a:gsLst>
                  <a:lin ang="5400000" scaled="0"/>
                </a:gradFill>
              </a:rPr>
              <a:t>DB = Dublin</a:t>
            </a:r>
          </a:p>
        </p:txBody>
      </p:sp>
      <p:sp>
        <p:nvSpPr>
          <p:cNvPr id="15" name="TextBox 14"/>
          <p:cNvSpPr txBox="1"/>
          <p:nvPr/>
        </p:nvSpPr>
        <p:spPr>
          <a:xfrm>
            <a:off x="9746629" y="3899933"/>
            <a:ext cx="2784993" cy="627864"/>
          </a:xfrm>
          <a:prstGeom prst="rect">
            <a:avLst/>
          </a:prstGeom>
          <a:noFill/>
        </p:spPr>
        <p:txBody>
          <a:bodyPr wrap="none" lIns="182880" tIns="146304" rIns="182880" bIns="146304" rtlCol="0">
            <a:spAutoFit/>
          </a:bodyPr>
          <a:lstStyle/>
          <a:p>
            <a:pPr>
              <a:lnSpc>
                <a:spcPct val="90000"/>
              </a:lnSpc>
              <a:spcAft>
                <a:spcPts val="600"/>
              </a:spcAft>
            </a:pPr>
            <a:r>
              <a:rPr lang="en-GB" sz="2400" dirty="0" smtClean="0">
                <a:gradFill>
                  <a:gsLst>
                    <a:gs pos="2917">
                      <a:srgbClr val="FFFFFF"/>
                    </a:gs>
                    <a:gs pos="30000">
                      <a:srgbClr val="FFFFFF"/>
                    </a:gs>
                  </a:gsLst>
                  <a:lin ang="5400000" scaled="0"/>
                </a:gradFill>
              </a:rPr>
              <a:t>AM = Amsterdam</a:t>
            </a:r>
          </a:p>
        </p:txBody>
      </p:sp>
      <p:pic>
        <p:nvPicPr>
          <p:cNvPr id="16" name="Picture 15"/>
          <p:cNvPicPr>
            <a:picLocks noChangeAspect="1"/>
          </p:cNvPicPr>
          <p:nvPr/>
        </p:nvPicPr>
        <p:blipFill>
          <a:blip r:embed="rId7"/>
          <a:stretch>
            <a:fillRect/>
          </a:stretch>
        </p:blipFill>
        <p:spPr>
          <a:xfrm>
            <a:off x="385589" y="4824602"/>
            <a:ext cx="3867596" cy="1959506"/>
          </a:xfrm>
          <a:prstGeom prst="rect">
            <a:avLst/>
          </a:prstGeom>
        </p:spPr>
      </p:pic>
      <p:pic>
        <p:nvPicPr>
          <p:cNvPr id="17" name="Picture 16"/>
          <p:cNvPicPr>
            <a:picLocks noChangeAspect="1"/>
          </p:cNvPicPr>
          <p:nvPr/>
        </p:nvPicPr>
        <p:blipFill>
          <a:blip r:embed="rId8"/>
          <a:stretch>
            <a:fillRect/>
          </a:stretch>
        </p:blipFill>
        <p:spPr>
          <a:xfrm>
            <a:off x="4421172" y="4844783"/>
            <a:ext cx="3366663" cy="1705710"/>
          </a:xfrm>
          <a:prstGeom prst="rect">
            <a:avLst/>
          </a:prstGeom>
        </p:spPr>
      </p:pic>
      <p:pic>
        <p:nvPicPr>
          <p:cNvPr id="18" name="Picture 17"/>
          <p:cNvPicPr>
            <a:picLocks noChangeAspect="1"/>
          </p:cNvPicPr>
          <p:nvPr/>
        </p:nvPicPr>
        <p:blipFill>
          <a:blip r:embed="rId9"/>
          <a:stretch>
            <a:fillRect/>
          </a:stretch>
        </p:blipFill>
        <p:spPr>
          <a:xfrm>
            <a:off x="4991688" y="5188655"/>
            <a:ext cx="3328133" cy="1686188"/>
          </a:xfrm>
          <a:prstGeom prst="rect">
            <a:avLst/>
          </a:prstGeom>
        </p:spPr>
      </p:pic>
      <p:sp>
        <p:nvSpPr>
          <p:cNvPr id="4" name="Rounded Rectangle 3"/>
          <p:cNvSpPr/>
          <p:nvPr/>
        </p:nvSpPr>
        <p:spPr bwMode="auto">
          <a:xfrm>
            <a:off x="4325750" y="4816284"/>
            <a:ext cx="2508263" cy="769210"/>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217602" y="6031749"/>
            <a:ext cx="3671584" cy="288032"/>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61547" y="3042567"/>
            <a:ext cx="6156689" cy="288032"/>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8234461" y="5945534"/>
            <a:ext cx="2753639" cy="960263"/>
          </a:xfrm>
          <a:prstGeom prst="rect">
            <a:avLst/>
          </a:prstGeom>
          <a:noFill/>
        </p:spPr>
        <p:txBody>
          <a:bodyPr wrap="none" lIns="182880" tIns="146304" rIns="182880" bIns="146304" rtlCol="0">
            <a:spAutoFit/>
          </a:bodyPr>
          <a:lstStyle/>
          <a:p>
            <a:pPr>
              <a:lnSpc>
                <a:spcPct val="90000"/>
              </a:lnSpc>
              <a:spcAft>
                <a:spcPts val="600"/>
              </a:spcAft>
            </a:pPr>
            <a:r>
              <a:rPr lang="en-GB" sz="2400" dirty="0" smtClean="0">
                <a:gradFill>
                  <a:gsLst>
                    <a:gs pos="2917">
                      <a:srgbClr val="FFFFFF"/>
                    </a:gs>
                    <a:gs pos="30000">
                      <a:srgbClr val="FFFFFF"/>
                    </a:gs>
                  </a:gsLst>
                  <a:lin ang="5400000" scaled="0"/>
                </a:gradFill>
              </a:rPr>
              <a:t>BY = </a:t>
            </a:r>
            <a:r>
              <a:rPr lang="en-GB" sz="2400" dirty="0" err="1" smtClean="0">
                <a:gradFill>
                  <a:gsLst>
                    <a:gs pos="2917">
                      <a:srgbClr val="FFFFFF"/>
                    </a:gs>
                    <a:gs pos="30000">
                      <a:srgbClr val="FFFFFF"/>
                    </a:gs>
                  </a:gsLst>
                  <a:lin ang="5400000" scaled="0"/>
                </a:gradFill>
              </a:rPr>
              <a:t>Boydton</a:t>
            </a:r>
            <a:r>
              <a:rPr lang="en-GB" sz="2400" dirty="0" smtClean="0">
                <a:gradFill>
                  <a:gsLst>
                    <a:gs pos="2917">
                      <a:srgbClr val="FFFFFF"/>
                    </a:gs>
                    <a:gs pos="30000">
                      <a:srgbClr val="FFFFFF"/>
                    </a:gs>
                  </a:gsLst>
                  <a:lin ang="5400000" scaled="0"/>
                </a:gradFill>
              </a:rPr>
              <a:t>, VA</a:t>
            </a:r>
            <a:br>
              <a:rPr lang="en-GB" sz="2400" dirty="0" smtClean="0">
                <a:gradFill>
                  <a:gsLst>
                    <a:gs pos="2917">
                      <a:srgbClr val="FFFFFF"/>
                    </a:gs>
                    <a:gs pos="30000">
                      <a:srgbClr val="FFFFFF"/>
                    </a:gs>
                  </a:gsLst>
                  <a:lin ang="5400000" scaled="0"/>
                </a:gradFill>
              </a:rPr>
            </a:br>
            <a:r>
              <a:rPr lang="en-GB" sz="2400" dirty="0" smtClean="0">
                <a:gradFill>
                  <a:gsLst>
                    <a:gs pos="2917">
                      <a:srgbClr val="FFFFFF"/>
                    </a:gs>
                    <a:gs pos="30000">
                      <a:srgbClr val="FFFFFF"/>
                    </a:gs>
                  </a:gsLst>
                  <a:lin ang="5400000" scaled="0"/>
                </a:gradFill>
              </a:rPr>
              <a:t>BN = ????</a:t>
            </a:r>
          </a:p>
        </p:txBody>
      </p:sp>
    </p:spTree>
    <p:extLst>
      <p:ext uri="{BB962C8B-B14F-4D97-AF65-F5344CB8AC3E}">
        <p14:creationId xmlns:p14="http://schemas.microsoft.com/office/powerpoint/2010/main" val="205318105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Journaling</a:t>
            </a:r>
            <a:endParaRPr lang="en-GB" dirty="0"/>
          </a:p>
        </p:txBody>
      </p:sp>
      <p:sp>
        <p:nvSpPr>
          <p:cNvPr id="4" name="Text Placeholder 3"/>
          <p:cNvSpPr>
            <a:spLocks noGrp="1"/>
          </p:cNvSpPr>
          <p:nvPr>
            <p:ph type="body" sz="quarter" idx="11"/>
          </p:nvPr>
        </p:nvSpPr>
        <p:spPr>
          <a:xfrm>
            <a:off x="274639" y="1212849"/>
            <a:ext cx="11889564" cy="4678204"/>
          </a:xfrm>
        </p:spPr>
        <p:txBody>
          <a:bodyPr/>
          <a:lstStyle/>
          <a:p>
            <a:r>
              <a:rPr lang="en-GB" dirty="0" smtClean="0"/>
              <a:t>Service restrictions</a:t>
            </a:r>
          </a:p>
          <a:p>
            <a:pPr lvl="1"/>
            <a:r>
              <a:rPr lang="en-GB" dirty="0" smtClean="0"/>
              <a:t>Exchange Online mailboxes cannot be the target of a journal rule</a:t>
            </a:r>
          </a:p>
          <a:p>
            <a:pPr lvl="1"/>
            <a:r>
              <a:rPr lang="en-GB" dirty="0" smtClean="0"/>
              <a:t>But you can journal Exchange Online mailboxes to an on-premises mailbox or third party</a:t>
            </a:r>
          </a:p>
          <a:p>
            <a:pPr lvl="1"/>
            <a:r>
              <a:rPr lang="en-GB" dirty="0" smtClean="0"/>
              <a:t>You will probably need to create additional connectors for this mail flow and tell the third party to receive from Office 365</a:t>
            </a:r>
          </a:p>
          <a:p>
            <a:pPr lvl="1"/>
            <a:endParaRPr lang="en-GB" dirty="0"/>
          </a:p>
          <a:p>
            <a:r>
              <a:rPr lang="en-GB" dirty="0" smtClean="0"/>
              <a:t>Duplicate journaling</a:t>
            </a:r>
          </a:p>
          <a:p>
            <a:pPr lvl="1"/>
            <a:r>
              <a:rPr lang="en-GB" dirty="0" smtClean="0"/>
              <a:t>In staged or hybrid environments you might be journaling from both on-premises and Exchange Online if mail flow goes through both environments</a:t>
            </a:r>
          </a:p>
          <a:p>
            <a:pPr lvl="1"/>
            <a:r>
              <a:rPr lang="en-GB" dirty="0" smtClean="0"/>
              <a:t>Journal databases on-premises rather than journal rules can help here if needed</a:t>
            </a:r>
          </a:p>
          <a:p>
            <a:pPr lvl="1"/>
            <a:r>
              <a:rPr lang="en-GB" dirty="0" smtClean="0"/>
              <a:t>This might result in duplicate journaling, but this is better than not recording the message at all</a:t>
            </a:r>
          </a:p>
          <a:p>
            <a:pPr lvl="1"/>
            <a:r>
              <a:rPr lang="en-GB" dirty="0" smtClean="0"/>
              <a:t>Some third party journal services will </a:t>
            </a:r>
            <a:r>
              <a:rPr lang="en-GB" dirty="0" err="1" smtClean="0"/>
              <a:t>dedupe</a:t>
            </a:r>
            <a:r>
              <a:rPr lang="en-GB" dirty="0" smtClean="0"/>
              <a:t> these for you</a:t>
            </a:r>
            <a:endParaRPr lang="en-GB" dirty="0"/>
          </a:p>
        </p:txBody>
      </p:sp>
    </p:spTree>
    <p:extLst>
      <p:ext uri="{BB962C8B-B14F-4D97-AF65-F5344CB8AC3E}">
        <p14:creationId xmlns:p14="http://schemas.microsoft.com/office/powerpoint/2010/main" val="428652439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Dirsync</a:t>
            </a:r>
            <a:r>
              <a:rPr lang="en-GB" dirty="0" smtClean="0"/>
              <a:t> and the master object</a:t>
            </a:r>
            <a:endParaRPr lang="en-GB" dirty="0"/>
          </a:p>
        </p:txBody>
      </p:sp>
      <p:sp>
        <p:nvSpPr>
          <p:cNvPr id="3" name="Text Placeholder 2"/>
          <p:cNvSpPr>
            <a:spLocks noGrp="1"/>
          </p:cNvSpPr>
          <p:nvPr>
            <p:ph type="body" sz="quarter" idx="11"/>
          </p:nvPr>
        </p:nvSpPr>
        <p:spPr>
          <a:xfrm>
            <a:off x="274639" y="1212849"/>
            <a:ext cx="11889564" cy="5723105"/>
          </a:xfrm>
        </p:spPr>
        <p:txBody>
          <a:bodyPr/>
          <a:lstStyle/>
          <a:p>
            <a:pPr lvl="1"/>
            <a:r>
              <a:rPr lang="en-GB" dirty="0" smtClean="0"/>
              <a:t>When using DirSync, all objects that it pushes to the cloud can</a:t>
            </a:r>
            <a:br>
              <a:rPr lang="en-GB" dirty="0" smtClean="0"/>
            </a:br>
            <a:r>
              <a:rPr lang="en-GB" dirty="0" smtClean="0"/>
              <a:t>only be edited in the on-premises Active Directory</a:t>
            </a:r>
          </a:p>
          <a:p>
            <a:pPr lvl="1"/>
            <a:endParaRPr lang="en-GB" sz="1800" dirty="0" smtClean="0"/>
          </a:p>
          <a:p>
            <a:r>
              <a:rPr lang="en-GB" dirty="0" smtClean="0"/>
              <a:t>Recommendations</a:t>
            </a:r>
          </a:p>
          <a:p>
            <a:pPr lvl="1"/>
            <a:r>
              <a:rPr lang="en-GB" dirty="0" smtClean="0"/>
              <a:t>Keep an Exchange Server on-premises for the admin tools</a:t>
            </a:r>
          </a:p>
          <a:p>
            <a:pPr lvl="1"/>
            <a:r>
              <a:rPr lang="en-GB" dirty="0" smtClean="0"/>
              <a:t>This keeps things like email address policy working as well – </a:t>
            </a:r>
          </a:p>
          <a:p>
            <a:pPr lvl="1"/>
            <a:r>
              <a:rPr lang="en-GB" dirty="0" smtClean="0"/>
              <a:t>Unsupported </a:t>
            </a:r>
            <a:r>
              <a:rPr lang="en-GB" dirty="0"/>
              <a:t>is </a:t>
            </a:r>
            <a:r>
              <a:rPr lang="en-GB" dirty="0" smtClean="0"/>
              <a:t>manual edits </a:t>
            </a:r>
            <a:r>
              <a:rPr lang="en-GB" dirty="0"/>
              <a:t>in </a:t>
            </a:r>
            <a:r>
              <a:rPr lang="en-GB" dirty="0" err="1"/>
              <a:t>ADSIEdit</a:t>
            </a:r>
            <a:r>
              <a:rPr lang="en-GB" dirty="0"/>
              <a:t> or ADUC Attribute </a:t>
            </a:r>
            <a:r>
              <a:rPr lang="en-GB" dirty="0" smtClean="0"/>
              <a:t>Editor</a:t>
            </a:r>
            <a:br>
              <a:rPr lang="en-GB" dirty="0" smtClean="0"/>
            </a:br>
            <a:r>
              <a:rPr lang="en-GB" dirty="0" smtClean="0"/>
              <a:t>tab </a:t>
            </a:r>
            <a:r>
              <a:rPr lang="en-GB" dirty="0">
                <a:hlinkClick r:id="rId2"/>
              </a:rPr>
              <a:t>http://</a:t>
            </a:r>
            <a:r>
              <a:rPr lang="en-GB" dirty="0" smtClean="0">
                <a:hlinkClick r:id="rId2"/>
              </a:rPr>
              <a:t>www.c7solutions.com/2014/07/creating-mailboxes-in-</a:t>
            </a:r>
            <a:br>
              <a:rPr lang="en-GB" dirty="0" smtClean="0">
                <a:hlinkClick r:id="rId2"/>
              </a:rPr>
            </a:br>
            <a:r>
              <a:rPr lang="en-GB" dirty="0" smtClean="0">
                <a:hlinkClick r:id="rId2"/>
              </a:rPr>
              <a:t>office-365-when-using-dirsync</a:t>
            </a:r>
            <a:endParaRPr lang="en-GB" dirty="0"/>
          </a:p>
          <a:p>
            <a:pPr lvl="1"/>
            <a:endParaRPr lang="en-GB" dirty="0" smtClean="0"/>
          </a:p>
          <a:p>
            <a:r>
              <a:rPr lang="en-GB" dirty="0" smtClean="0"/>
              <a:t>There is no Office 365 email address policy</a:t>
            </a:r>
          </a:p>
          <a:p>
            <a:pPr marL="0" lvl="1"/>
            <a:r>
              <a:rPr lang="en-GB" dirty="0" smtClean="0"/>
              <a:t>Cloud created objects get their UPN as the default email address and they get alias@tenant.onmicrosoft.com as an additional address</a:t>
            </a:r>
          </a:p>
          <a:p>
            <a:pPr marL="0" lvl="1"/>
            <a:endParaRPr lang="en-GB" sz="1100" dirty="0"/>
          </a:p>
          <a:p>
            <a:pPr marL="0" lvl="1"/>
            <a:r>
              <a:rPr lang="en-GB" dirty="0" smtClean="0"/>
              <a:t>Hybrid Wizard modifies the on-premises email address policy to include %m@tenant.mail.onmicrosoft.com </a:t>
            </a:r>
          </a:p>
        </p:txBody>
      </p:sp>
      <p:pic>
        <p:nvPicPr>
          <p:cNvPr id="4" name="Picture 3"/>
          <p:cNvPicPr>
            <a:picLocks noChangeAspect="1"/>
          </p:cNvPicPr>
          <p:nvPr/>
        </p:nvPicPr>
        <p:blipFill>
          <a:blip r:embed="rId3"/>
          <a:stretch>
            <a:fillRect/>
          </a:stretch>
        </p:blipFill>
        <p:spPr>
          <a:xfrm>
            <a:off x="8003814" y="1203453"/>
            <a:ext cx="4160389" cy="3668816"/>
          </a:xfrm>
          <a:prstGeom prst="rect">
            <a:avLst/>
          </a:prstGeom>
        </p:spPr>
      </p:pic>
    </p:spTree>
    <p:extLst>
      <p:ext uri="{BB962C8B-B14F-4D97-AF65-F5344CB8AC3E}">
        <p14:creationId xmlns:p14="http://schemas.microsoft.com/office/powerpoint/2010/main" val="235941092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Read-only distribution groups?</a:t>
            </a:r>
            <a:endParaRPr lang="en-GB" dirty="0"/>
          </a:p>
        </p:txBody>
      </p:sp>
      <p:sp>
        <p:nvSpPr>
          <p:cNvPr id="3" name="Text Placeholder 2"/>
          <p:cNvSpPr>
            <a:spLocks noGrp="1"/>
          </p:cNvSpPr>
          <p:nvPr>
            <p:ph type="body" sz="quarter" idx="11"/>
          </p:nvPr>
        </p:nvSpPr>
        <p:spPr>
          <a:xfrm>
            <a:off x="274639" y="1212849"/>
            <a:ext cx="11889564" cy="4616648"/>
          </a:xfrm>
        </p:spPr>
        <p:txBody>
          <a:bodyPr/>
          <a:lstStyle/>
          <a:p>
            <a:r>
              <a:rPr lang="en-GB" dirty="0" smtClean="0"/>
              <a:t>In Exchange Online, the </a:t>
            </a:r>
            <a:r>
              <a:rPr lang="en-GB" dirty="0" err="1" smtClean="0"/>
              <a:t>DirSync’ed</a:t>
            </a:r>
            <a:r>
              <a:rPr lang="en-GB" dirty="0" smtClean="0"/>
              <a:t> distribution groups cannot be modified in the cloud</a:t>
            </a:r>
          </a:p>
          <a:p>
            <a:pPr lvl="1"/>
            <a:r>
              <a:rPr lang="en-GB" dirty="0" smtClean="0"/>
              <a:t>You need to change them on-premises, or you need to change the source of authority</a:t>
            </a:r>
          </a:p>
          <a:p>
            <a:pPr lvl="1"/>
            <a:endParaRPr lang="en-GB" dirty="0"/>
          </a:p>
          <a:p>
            <a:r>
              <a:rPr lang="en-GB" dirty="0" smtClean="0"/>
              <a:t>Changing source of authority for distribution groups</a:t>
            </a:r>
          </a:p>
          <a:p>
            <a:pPr lvl="1"/>
            <a:r>
              <a:rPr lang="en-GB" dirty="0" smtClean="0"/>
              <a:t>You need to export the group email address, name and membership (etc.) to a CSV file</a:t>
            </a:r>
          </a:p>
          <a:p>
            <a:pPr lvl="1"/>
            <a:r>
              <a:rPr lang="en-GB" dirty="0" smtClean="0"/>
              <a:t>You need to delete them on-premises (and maybe leave a mail contact object depending upon your mail flow routing)</a:t>
            </a:r>
          </a:p>
          <a:p>
            <a:pPr lvl="1"/>
            <a:r>
              <a:rPr lang="en-GB" dirty="0" smtClean="0"/>
              <a:t>Then run DirSync to update Azure Active Directory</a:t>
            </a:r>
          </a:p>
          <a:p>
            <a:pPr lvl="1"/>
            <a:r>
              <a:rPr lang="en-GB" dirty="0" smtClean="0"/>
              <a:t>Then wait for Azure Active Directory to sync to Exchange Online</a:t>
            </a:r>
          </a:p>
          <a:p>
            <a:pPr lvl="1"/>
            <a:r>
              <a:rPr lang="en-GB" dirty="0" smtClean="0"/>
              <a:t>Then you can recreate the groups from a CSV file using Remote PowerShell</a:t>
            </a:r>
          </a:p>
        </p:txBody>
      </p:sp>
    </p:spTree>
    <p:extLst>
      <p:ext uri="{BB962C8B-B14F-4D97-AF65-F5344CB8AC3E}">
        <p14:creationId xmlns:p14="http://schemas.microsoft.com/office/powerpoint/2010/main" val="38852664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Mail flow scenarios</a:t>
            </a:r>
            <a:endParaRPr lang="en-GB" dirty="0"/>
          </a:p>
        </p:txBody>
      </p:sp>
      <p:sp>
        <p:nvSpPr>
          <p:cNvPr id="4" name="Text Placeholder 3"/>
          <p:cNvSpPr>
            <a:spLocks noGrp="1"/>
          </p:cNvSpPr>
          <p:nvPr>
            <p:ph type="body" sz="quarter" idx="11"/>
          </p:nvPr>
        </p:nvSpPr>
        <p:spPr>
          <a:xfrm>
            <a:off x="274639" y="1212849"/>
            <a:ext cx="11889564" cy="4124206"/>
          </a:xfrm>
        </p:spPr>
        <p:txBody>
          <a:bodyPr/>
          <a:lstStyle/>
          <a:p>
            <a:endParaRPr lang="en-GB" dirty="0" smtClean="0"/>
          </a:p>
          <a:p>
            <a:r>
              <a:rPr lang="en-GB" dirty="0" smtClean="0"/>
              <a:t>Staged</a:t>
            </a:r>
          </a:p>
          <a:p>
            <a:r>
              <a:rPr lang="en-GB" dirty="0" smtClean="0"/>
              <a:t>Hybrid</a:t>
            </a:r>
          </a:p>
          <a:p>
            <a:r>
              <a:rPr lang="en-GB" dirty="0" smtClean="0"/>
              <a:t>Exchange Online Protection standalone</a:t>
            </a:r>
          </a:p>
          <a:p>
            <a:endParaRPr lang="en-GB" dirty="0" smtClean="0"/>
          </a:p>
          <a:p>
            <a:r>
              <a:rPr lang="en-GB" dirty="0" smtClean="0"/>
              <a:t>Partner</a:t>
            </a:r>
            <a:endParaRPr lang="en-GB" dirty="0"/>
          </a:p>
        </p:txBody>
      </p:sp>
    </p:spTree>
    <p:extLst>
      <p:ext uri="{BB962C8B-B14F-4D97-AF65-F5344CB8AC3E}">
        <p14:creationId xmlns:p14="http://schemas.microsoft.com/office/powerpoint/2010/main" val="34009964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Staged mail flow</a:t>
            </a:r>
            <a:endParaRPr lang="en-US" dirty="0"/>
          </a:p>
        </p:txBody>
      </p:sp>
    </p:spTree>
    <p:extLst>
      <p:ext uri="{BB962C8B-B14F-4D97-AF65-F5344CB8AC3E}">
        <p14:creationId xmlns:p14="http://schemas.microsoft.com/office/powerpoint/2010/main" val="374016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Preparation for staged mail flow</a:t>
            </a:r>
            <a:endParaRPr lang="en-GB" dirty="0"/>
          </a:p>
        </p:txBody>
      </p:sp>
      <p:sp>
        <p:nvSpPr>
          <p:cNvPr id="4" name="Text Placeholder 3"/>
          <p:cNvSpPr>
            <a:spLocks noGrp="1"/>
          </p:cNvSpPr>
          <p:nvPr>
            <p:ph type="body" sz="quarter" idx="11"/>
          </p:nvPr>
        </p:nvSpPr>
        <p:spPr>
          <a:xfrm>
            <a:off x="274639" y="1212849"/>
            <a:ext cx="11889564" cy="5693866"/>
          </a:xfrm>
        </p:spPr>
        <p:txBody>
          <a:bodyPr/>
          <a:lstStyle/>
          <a:p>
            <a:r>
              <a:rPr lang="en-GB" dirty="0" smtClean="0"/>
              <a:t>Domains</a:t>
            </a:r>
          </a:p>
          <a:p>
            <a:pPr lvl="1"/>
            <a:r>
              <a:rPr lang="en-GB" dirty="0" smtClean="0"/>
              <a:t>Add all domains used in email on-premises to Office 365 and verify</a:t>
            </a:r>
          </a:p>
          <a:p>
            <a:pPr lvl="1"/>
            <a:r>
              <a:rPr lang="en-GB" dirty="0" smtClean="0"/>
              <a:t>Set domains to </a:t>
            </a:r>
            <a:r>
              <a:rPr lang="en-GB" dirty="0" err="1" smtClean="0"/>
              <a:t>InternalRelay</a:t>
            </a:r>
            <a:r>
              <a:rPr lang="en-GB" dirty="0" smtClean="0"/>
              <a:t> </a:t>
            </a:r>
          </a:p>
          <a:p>
            <a:pPr lvl="1"/>
            <a:r>
              <a:rPr lang="en-GB" dirty="0" smtClean="0"/>
              <a:t>You cannot change the automatically created domains of </a:t>
            </a:r>
            <a:r>
              <a:rPr lang="en-GB" i="1" dirty="0" smtClean="0"/>
              <a:t>tenant</a:t>
            </a:r>
            <a:r>
              <a:rPr lang="en-GB" dirty="0" smtClean="0"/>
              <a:t>.onmicrosoft.com and </a:t>
            </a:r>
            <a:r>
              <a:rPr lang="en-GB" i="1" dirty="0" smtClean="0"/>
              <a:t>tenant</a:t>
            </a:r>
            <a:r>
              <a:rPr lang="en-GB" dirty="0" smtClean="0"/>
              <a:t>.mail.onmicrosoft.com</a:t>
            </a:r>
          </a:p>
          <a:p>
            <a:pPr lvl="1"/>
            <a:endParaRPr lang="en-GB" dirty="0"/>
          </a:p>
          <a:p>
            <a:r>
              <a:rPr lang="en-GB" dirty="0" smtClean="0"/>
              <a:t>Users</a:t>
            </a:r>
          </a:p>
          <a:p>
            <a:pPr lvl="1"/>
            <a:r>
              <a:rPr lang="en-GB" dirty="0" smtClean="0"/>
              <a:t>Install DirSync</a:t>
            </a:r>
          </a:p>
          <a:p>
            <a:pPr lvl="1"/>
            <a:r>
              <a:rPr lang="en-GB" dirty="0" smtClean="0"/>
              <a:t>User Principal Name: This will get stamped as an secondary email address in Office 365 so ensure no one else have this as an email address already</a:t>
            </a:r>
          </a:p>
          <a:p>
            <a:pPr lvl="1"/>
            <a:endParaRPr lang="en-GB" dirty="0"/>
          </a:p>
          <a:p>
            <a:r>
              <a:rPr lang="en-GB" dirty="0" smtClean="0"/>
              <a:t>Certificates</a:t>
            </a:r>
          </a:p>
          <a:p>
            <a:pPr lvl="1"/>
            <a:r>
              <a:rPr lang="en-GB" dirty="0" smtClean="0"/>
              <a:t>Can use the same certificate for SMTP as being used by Outlook Anywhere</a:t>
            </a:r>
          </a:p>
          <a:p>
            <a:pPr lvl="1"/>
            <a:r>
              <a:rPr lang="en-GB" dirty="0" smtClean="0"/>
              <a:t>Add certificate subject name or subject alternative name to connectors to do TLS mail flow</a:t>
            </a:r>
          </a:p>
        </p:txBody>
      </p:sp>
    </p:spTree>
    <p:extLst>
      <p:ext uri="{BB962C8B-B14F-4D97-AF65-F5344CB8AC3E}">
        <p14:creationId xmlns:p14="http://schemas.microsoft.com/office/powerpoint/2010/main" val="42887783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Routing</a:t>
            </a:r>
            <a:endParaRPr lang="en-GB" dirty="0"/>
          </a:p>
        </p:txBody>
      </p:sp>
      <p:sp>
        <p:nvSpPr>
          <p:cNvPr id="3" name="Text Placeholder 2"/>
          <p:cNvSpPr>
            <a:spLocks noGrp="1"/>
          </p:cNvSpPr>
          <p:nvPr>
            <p:ph type="body" sz="quarter" idx="11"/>
          </p:nvPr>
        </p:nvSpPr>
        <p:spPr>
          <a:xfrm>
            <a:off x="274639" y="1212849"/>
            <a:ext cx="11889564" cy="4401205"/>
          </a:xfrm>
        </p:spPr>
        <p:txBody>
          <a:bodyPr/>
          <a:lstStyle/>
          <a:p>
            <a:r>
              <a:rPr lang="en-GB" dirty="0" smtClean="0"/>
              <a:t>To Office 365 Mailboxes</a:t>
            </a:r>
          </a:p>
          <a:p>
            <a:pPr lvl="1"/>
            <a:r>
              <a:rPr lang="en-GB" dirty="0"/>
              <a:t>Ensure valid mail route exists to </a:t>
            </a:r>
            <a:r>
              <a:rPr lang="en-GB" i="1" dirty="0"/>
              <a:t>tenant</a:t>
            </a:r>
            <a:r>
              <a:rPr lang="en-GB" dirty="0"/>
              <a:t>.mail.onmicrosoft.com directly from </a:t>
            </a:r>
            <a:r>
              <a:rPr lang="en-GB" dirty="0" smtClean="0"/>
              <a:t>on-premises server</a:t>
            </a:r>
            <a:endParaRPr lang="en-GB" dirty="0"/>
          </a:p>
          <a:p>
            <a:pPr lvl="1"/>
            <a:endParaRPr lang="en-GB" dirty="0" smtClean="0"/>
          </a:p>
          <a:p>
            <a:pPr lvl="1"/>
            <a:r>
              <a:rPr lang="en-GB" dirty="0" smtClean="0"/>
              <a:t>[Optional] Safe </a:t>
            </a:r>
            <a:r>
              <a:rPr lang="en-GB" dirty="0"/>
              <a:t>list </a:t>
            </a:r>
            <a:r>
              <a:rPr lang="en-GB" dirty="0" smtClean="0"/>
              <a:t>on-premises </a:t>
            </a:r>
            <a:r>
              <a:rPr lang="en-GB" dirty="0"/>
              <a:t>IP’s in </a:t>
            </a:r>
            <a:r>
              <a:rPr lang="en-GB" dirty="0" smtClean="0"/>
              <a:t>EOP </a:t>
            </a:r>
          </a:p>
          <a:p>
            <a:pPr lvl="1"/>
            <a:r>
              <a:rPr lang="en-GB" dirty="0"/>
              <a:t>[OR] New-</a:t>
            </a:r>
            <a:r>
              <a:rPr lang="en-GB" dirty="0" err="1"/>
              <a:t>InboundConnector</a:t>
            </a:r>
            <a:r>
              <a:rPr lang="en-GB" dirty="0"/>
              <a:t> type On-Premises</a:t>
            </a:r>
          </a:p>
          <a:p>
            <a:pPr lvl="1"/>
            <a:endParaRPr lang="en-GB" dirty="0" smtClean="0"/>
          </a:p>
          <a:p>
            <a:r>
              <a:rPr lang="en-GB" dirty="0" smtClean="0"/>
              <a:t>To On-Premises Mailboxes</a:t>
            </a:r>
          </a:p>
          <a:p>
            <a:pPr marL="0" lvl="1"/>
            <a:r>
              <a:rPr lang="en-GB" dirty="0"/>
              <a:t>Ensure return route from EOP to on-premises exists with New-</a:t>
            </a:r>
            <a:r>
              <a:rPr lang="en-GB" dirty="0" err="1"/>
              <a:t>OutboundConnector</a:t>
            </a:r>
            <a:r>
              <a:rPr lang="en-GB" dirty="0"/>
              <a:t> using on-premises endpoint as smarthost value (this is required, do not rely on MX record for return path)</a:t>
            </a:r>
          </a:p>
          <a:p>
            <a:endParaRPr lang="en-GB" dirty="0"/>
          </a:p>
        </p:txBody>
      </p:sp>
    </p:spTree>
    <p:extLst>
      <p:ext uri="{BB962C8B-B14F-4D97-AF65-F5344CB8AC3E}">
        <p14:creationId xmlns:p14="http://schemas.microsoft.com/office/powerpoint/2010/main" val="37413057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Staged migration</a:t>
            </a:r>
            <a:endParaRPr lang="en-GB" dirty="0"/>
          </a:p>
        </p:txBody>
      </p:sp>
      <p:sp>
        <p:nvSpPr>
          <p:cNvPr id="3" name="Text Placeholder 2"/>
          <p:cNvSpPr>
            <a:spLocks noGrp="1"/>
          </p:cNvSpPr>
          <p:nvPr>
            <p:ph type="body" sz="quarter" idx="11"/>
          </p:nvPr>
        </p:nvSpPr>
        <p:spPr>
          <a:xfrm>
            <a:off x="274639" y="1212849"/>
            <a:ext cx="11889564" cy="5632311"/>
          </a:xfrm>
        </p:spPr>
        <p:txBody>
          <a:bodyPr/>
          <a:lstStyle/>
          <a:p>
            <a:r>
              <a:rPr lang="en-GB" dirty="0" smtClean="0"/>
              <a:t>Your staged migration is now ready to take place</a:t>
            </a:r>
          </a:p>
          <a:p>
            <a:pPr lvl="1"/>
            <a:r>
              <a:rPr lang="en-GB" dirty="0" smtClean="0"/>
              <a:t>Move mailboxes using Office 365</a:t>
            </a:r>
          </a:p>
          <a:p>
            <a:pPr lvl="1"/>
            <a:r>
              <a:rPr lang="en-GB" dirty="0" smtClean="0"/>
              <a:t>Mailbox migration uses Outlook Anywhere to connect</a:t>
            </a:r>
          </a:p>
          <a:p>
            <a:r>
              <a:rPr lang="en-GB" dirty="0" err="1" smtClean="0"/>
              <a:t>TargetAddress</a:t>
            </a:r>
            <a:r>
              <a:rPr lang="en-GB" dirty="0" smtClean="0"/>
              <a:t> attribute</a:t>
            </a:r>
          </a:p>
          <a:p>
            <a:pPr lvl="1"/>
            <a:r>
              <a:rPr lang="en-GB" dirty="0" smtClean="0"/>
              <a:t>At start of each mailbox migration the </a:t>
            </a:r>
            <a:r>
              <a:rPr lang="en-GB" dirty="0" err="1" smtClean="0"/>
              <a:t>TargetAddress</a:t>
            </a:r>
            <a:r>
              <a:rPr lang="en-GB" dirty="0" smtClean="0"/>
              <a:t> attribute on-premises is set on the user object in Active Directory in the form of “</a:t>
            </a:r>
            <a:r>
              <a:rPr lang="en-GB" dirty="0" err="1" smtClean="0"/>
              <a:t>SMTP:</a:t>
            </a:r>
            <a:r>
              <a:rPr lang="en-GB" i="1" dirty="0" err="1" smtClean="0"/>
              <a:t>alias</a:t>
            </a:r>
            <a:r>
              <a:rPr lang="en-GB" dirty="0" err="1" smtClean="0"/>
              <a:t>@</a:t>
            </a:r>
            <a:r>
              <a:rPr lang="en-GB" i="1" dirty="0" err="1" smtClean="0"/>
              <a:t>tenant</a:t>
            </a:r>
            <a:r>
              <a:rPr lang="en-GB" dirty="0" err="1" smtClean="0"/>
              <a:t>.mail.onmicrosoft.com</a:t>
            </a:r>
            <a:r>
              <a:rPr lang="en-GB" dirty="0"/>
              <a:t>”</a:t>
            </a:r>
          </a:p>
          <a:p>
            <a:pPr lvl="1"/>
            <a:r>
              <a:rPr lang="en-GB" dirty="0" smtClean="0"/>
              <a:t>On-premises server will now deliver all new emails to Office 365 mailbox</a:t>
            </a:r>
          </a:p>
          <a:p>
            <a:pPr lvl="1"/>
            <a:endParaRPr lang="en-GB" dirty="0" smtClean="0"/>
          </a:p>
          <a:p>
            <a:pPr lvl="1"/>
            <a:r>
              <a:rPr lang="en-GB" dirty="0" smtClean="0"/>
              <a:t>From now on, email to mailbox is routed Internet &gt; MX &gt; On-Premises Server &gt; Exchange Online Protection &gt; Office 365 mailbox</a:t>
            </a:r>
          </a:p>
          <a:p>
            <a:pPr lvl="1"/>
            <a:endParaRPr lang="en-GB" dirty="0"/>
          </a:p>
          <a:p>
            <a:pPr lvl="1"/>
            <a:r>
              <a:rPr lang="en-GB" dirty="0" smtClean="0"/>
              <a:t>Outbound email routes differently by default:</a:t>
            </a:r>
          </a:p>
          <a:p>
            <a:pPr lvl="1"/>
            <a:r>
              <a:rPr lang="en-GB" dirty="0" smtClean="0"/>
              <a:t>	[To internet] Office 365 mailbox &gt; </a:t>
            </a:r>
            <a:r>
              <a:rPr lang="en-GB" dirty="0"/>
              <a:t>Exchange Online Protection </a:t>
            </a:r>
            <a:r>
              <a:rPr lang="en-GB" dirty="0" smtClean="0"/>
              <a:t>&gt; MX for target domain</a:t>
            </a:r>
          </a:p>
          <a:p>
            <a:pPr lvl="1"/>
            <a:r>
              <a:rPr lang="en-GB" dirty="0"/>
              <a:t>	</a:t>
            </a:r>
            <a:r>
              <a:rPr lang="en-GB" dirty="0" smtClean="0"/>
              <a:t>[To </a:t>
            </a:r>
            <a:r>
              <a:rPr lang="en-GB" dirty="0" err="1" smtClean="0"/>
              <a:t>unmigrated</a:t>
            </a:r>
            <a:r>
              <a:rPr lang="en-GB" dirty="0" smtClean="0"/>
              <a:t> on-premises mailbox] </a:t>
            </a:r>
            <a:r>
              <a:rPr lang="en-GB" dirty="0"/>
              <a:t>Office 365 mailbox </a:t>
            </a:r>
            <a:r>
              <a:rPr lang="en-GB" dirty="0" smtClean="0"/>
              <a:t>&gt; EOP &gt; MX for on-premises domain</a:t>
            </a:r>
            <a:br>
              <a:rPr lang="en-GB" dirty="0" smtClean="0"/>
            </a:br>
            <a:r>
              <a:rPr lang="en-GB" dirty="0" smtClean="0"/>
              <a:t>								            [or] via Outbound Connector</a:t>
            </a:r>
            <a:endParaRPr lang="en-GB" dirty="0"/>
          </a:p>
        </p:txBody>
      </p:sp>
    </p:spTree>
    <p:extLst>
      <p:ext uri="{BB962C8B-B14F-4D97-AF65-F5344CB8AC3E}">
        <p14:creationId xmlns:p14="http://schemas.microsoft.com/office/powerpoint/2010/main" val="42819670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Brian Reid </External_x0020_Speaker>
    <Session_x0020_Code xmlns="e36bfbf9-5e42-489c-a259-4c54eb22cb57"> OFC-B350</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e36bfbf9-5e42-489c-a259-4c54eb22cb57"/>
    <ds:schemaRef ds:uri="http://purl.org/dc/elements/1.1/"/>
    <ds:schemaRef ds:uri="http://www.w3.org/XML/1998/namespace"/>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15</TotalTime>
  <Words>4037</Words>
  <Application>Microsoft Office PowerPoint</Application>
  <PresentationFormat>Custom</PresentationFormat>
  <Paragraphs>457</Paragraphs>
  <Slides>48</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Calibri</vt:lpstr>
      <vt:lpstr>Segoe Pro</vt:lpstr>
      <vt:lpstr>Segoe Pro Light</vt:lpstr>
      <vt:lpstr>Segoe Pro SemiLight</vt:lpstr>
      <vt:lpstr>Segoe UI</vt:lpstr>
      <vt:lpstr>Segoe UI Light</vt:lpstr>
      <vt:lpstr>Wingdings</vt:lpstr>
      <vt:lpstr>TEE14 Speaker PPT Template</vt:lpstr>
      <vt:lpstr>Office Theme</vt:lpstr>
      <vt:lpstr>PowerPoint Presentation</vt:lpstr>
      <vt:lpstr>Everything You Need To Know about SMTP Transport for Microsoft Office 365</vt:lpstr>
      <vt:lpstr>What we will look at</vt:lpstr>
      <vt:lpstr>Mail flow scenarios</vt:lpstr>
      <vt:lpstr>Mail flow scenarios</vt:lpstr>
      <vt:lpstr>Staged mail flow</vt:lpstr>
      <vt:lpstr>Preparation for staged mail flow</vt:lpstr>
      <vt:lpstr>Routing</vt:lpstr>
      <vt:lpstr>Staged migration</vt:lpstr>
      <vt:lpstr>targetAddress and Routing MX to On-Premises (staged migration)</vt:lpstr>
      <vt:lpstr>targetAddress and Routing MX to Office 365 (staged migration)</vt:lpstr>
      <vt:lpstr>Hybrid mail flow</vt:lpstr>
      <vt:lpstr>Preparation for Hybrid mail flow</vt:lpstr>
      <vt:lpstr>Hybrid mail flow</vt:lpstr>
      <vt:lpstr>targetAddress routing</vt:lpstr>
      <vt:lpstr>targetAddress and Routing MX to On-Premises (hybrid)</vt:lpstr>
      <vt:lpstr>targetAddress and Routing MX to Office 365 (hybrid)</vt:lpstr>
      <vt:lpstr>Other routing options</vt:lpstr>
      <vt:lpstr>EOP standalone mail flow</vt:lpstr>
      <vt:lpstr>EOP mail flow options</vt:lpstr>
      <vt:lpstr>EOP Routing</vt:lpstr>
      <vt:lpstr>EOP final steps</vt:lpstr>
      <vt:lpstr>Custom mail flow</vt:lpstr>
      <vt:lpstr>Partner connectors</vt:lpstr>
      <vt:lpstr>Conditional routing</vt:lpstr>
      <vt:lpstr>Connectors and site resiliency</vt:lpstr>
      <vt:lpstr>Resilient connectors</vt:lpstr>
      <vt:lpstr>How to test mail flow</vt:lpstr>
      <vt:lpstr>Testing mail flow for staged migrations</vt:lpstr>
      <vt:lpstr>Firewall considerations</vt:lpstr>
      <vt:lpstr>Changing mail flow endpoint to Office 365</vt:lpstr>
      <vt:lpstr>Changing SMTP endpoint</vt:lpstr>
      <vt:lpstr>When is the best time to change endpoint?</vt:lpstr>
      <vt:lpstr>Endpoint and regional compliance</vt:lpstr>
      <vt:lpstr>Finishing SMTP migration</vt:lpstr>
      <vt:lpstr>Appendix</vt:lpstr>
      <vt:lpstr>Related content</vt:lpstr>
      <vt:lpstr>Resources</vt:lpstr>
      <vt:lpstr>PowerPoint Presentation</vt:lpstr>
      <vt:lpstr>Office 365</vt:lpstr>
      <vt:lpstr>Please Complete An Evaluation Form Your input is important!</vt:lpstr>
      <vt:lpstr>Evaluate this session</vt:lpstr>
      <vt:lpstr>PowerPoint Presentation</vt:lpstr>
      <vt:lpstr>Proving STARTTLS offered</vt:lpstr>
      <vt:lpstr>Regional connectivity for EOP</vt:lpstr>
      <vt:lpstr>Journaling</vt:lpstr>
      <vt:lpstr>Dirsync and the master object</vt:lpstr>
      <vt:lpstr>Read-only distribution groups?</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about SMTP Transport for Office 365</dc:title>
  <dc:subject>TechEd 2014</dc:subject>
  <dc:creator>Shows</dc:creator>
  <cp:keywords/>
  <dc:description>Template: Jordan Cayabyab, Artitudes Design
Formatting: 
Audience Type:</dc:description>
  <cp:lastModifiedBy>Shows</cp:lastModifiedBy>
  <cp:revision>5</cp:revision>
  <dcterms:created xsi:type="dcterms:W3CDTF">2014-10-26T09:54:46Z</dcterms:created>
  <dcterms:modified xsi:type="dcterms:W3CDTF">2014-10-29T12:53:55Z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