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 id="2147484321" r:id="rId6"/>
  </p:sldMasterIdLst>
  <p:notesMasterIdLst>
    <p:notesMasterId r:id="rId41"/>
  </p:notesMasterIdLst>
  <p:handoutMasterIdLst>
    <p:handoutMasterId r:id="rId42"/>
  </p:handoutMasterIdLst>
  <p:sldIdLst>
    <p:sldId id="256" r:id="rId7"/>
    <p:sldId id="257" r:id="rId8"/>
    <p:sldId id="258" r:id="rId9"/>
    <p:sldId id="259" r:id="rId10"/>
    <p:sldId id="261" r:id="rId11"/>
    <p:sldId id="262" r:id="rId12"/>
    <p:sldId id="263" r:id="rId13"/>
    <p:sldId id="264" r:id="rId14"/>
    <p:sldId id="265" r:id="rId15"/>
    <p:sldId id="266" r:id="rId16"/>
    <p:sldId id="267"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92" r:id="rId36"/>
    <p:sldId id="293" r:id="rId37"/>
    <p:sldId id="294" r:id="rId38"/>
    <p:sldId id="295" r:id="rId39"/>
    <p:sldId id="296" r:id="rId4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B29394D2-BE64-4F23-B1E3-BF0DC7463CF3}">
          <p14:sldIdLst>
            <p14:sldId id="256"/>
            <p14:sldId id="257"/>
          </p14:sldIdLst>
        </p14:section>
        <p14:section name="Intro" id="{3AB753FC-2AF7-4701-913D-BB170006280D}">
          <p14:sldIdLst>
            <p14:sldId id="258"/>
            <p14:sldId id="259"/>
            <p14:sldId id="261"/>
          </p14:sldIdLst>
        </p14:section>
        <p14:section name="Maximize VDI Pool Utility" id="{396C665F-F81C-45D6-BF98-C1AF95DCCD48}">
          <p14:sldIdLst>
            <p14:sldId id="262"/>
            <p14:sldId id="263"/>
            <p14:sldId id="264"/>
            <p14:sldId id="265"/>
            <p14:sldId id="266"/>
            <p14:sldId id="267"/>
            <p14:sldId id="269"/>
            <p14:sldId id="270"/>
            <p14:sldId id="271"/>
            <p14:sldId id="272"/>
            <p14:sldId id="273"/>
          </p14:sldIdLst>
        </p14:section>
        <p14:section name="User's Keep Their Experience" id="{BBF8C709-5A6C-415B-BCC0-6FC716A152C6}">
          <p14:sldIdLst>
            <p14:sldId id="274"/>
            <p14:sldId id="275"/>
            <p14:sldId id="276"/>
            <p14:sldId id="277"/>
            <p14:sldId id="278"/>
          </p14:sldIdLst>
        </p14:section>
        <p14:section name="Fast Logon" id="{9572DE7A-8F18-4795-84AC-BAAC6E833E97}">
          <p14:sldIdLst>
            <p14:sldId id="279"/>
            <p14:sldId id="280"/>
            <p14:sldId id="281"/>
            <p14:sldId id="282"/>
            <p14:sldId id="283"/>
            <p14:sldId id="284"/>
            <p14:sldId id="285"/>
          </p14:sldIdLst>
        </p14:section>
        <p14:section name="Required TecEd Slides" id="{E64D2C83-A602-4162-897D-DEE655B715CF}">
          <p14:sldIdLst>
            <p14:sldId id="286"/>
            <p14:sldId id="292"/>
            <p14:sldId id="293"/>
            <p14:sldId id="294"/>
            <p14:sldId id="295"/>
            <p14:sldId id="296"/>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0673" autoAdjust="0"/>
  </p:normalViewPr>
  <p:slideViewPr>
    <p:cSldViewPr snapToObjects="1">
      <p:cViewPr varScale="1">
        <p:scale>
          <a:sx n="76" d="100"/>
          <a:sy n="76" d="100"/>
        </p:scale>
        <p:origin x="666" y="96"/>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81" d="100"/>
        <a:sy n="81" d="100"/>
      </p:scale>
      <p:origin x="0" y="-10968"/>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image" Target="../media/image31.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9F6CE7-381C-4487-8DC4-ECA62C9921BC}" type="doc">
      <dgm:prSet loTypeId="urn:microsoft.com/office/officeart/2005/8/layout/hList7" loCatId="process" qsTypeId="urn:microsoft.com/office/officeart/2005/8/quickstyle/simple1" qsCatId="simple" csTypeId="urn:microsoft.com/office/officeart/2005/8/colors/colorful5" csCatId="colorful" phldr="1"/>
      <dgm:spPr/>
    </dgm:pt>
    <dgm:pt modelId="{48B3EA4F-143C-4EE7-A389-9F50D1531D6A}">
      <dgm:prSet phldrT="[Text]" custT="1"/>
      <dgm:spPr/>
      <dgm:t>
        <a:bodyPr/>
        <a:lstStyle/>
        <a:p>
          <a:r>
            <a:rPr lang="en-US" sz="2400" dirty="0" smtClean="0"/>
            <a:t>Optimized for Speed</a:t>
          </a:r>
          <a:endParaRPr lang="en-US" sz="2400" dirty="0"/>
        </a:p>
      </dgm:t>
    </dgm:pt>
    <dgm:pt modelId="{63A10560-2195-458D-89AA-50407BDCE562}" type="parTrans" cxnId="{3598F744-A9B6-4505-9B96-47B074B7AB6D}">
      <dgm:prSet/>
      <dgm:spPr/>
      <dgm:t>
        <a:bodyPr/>
        <a:lstStyle/>
        <a:p>
          <a:endParaRPr lang="en-US"/>
        </a:p>
      </dgm:t>
    </dgm:pt>
    <dgm:pt modelId="{F6B10FF5-81FE-4E65-84F1-DCC5F9DC2986}" type="sibTrans" cxnId="{3598F744-A9B6-4505-9B96-47B074B7AB6D}">
      <dgm:prSet/>
      <dgm:spPr/>
      <dgm:t>
        <a:bodyPr/>
        <a:lstStyle/>
        <a:p>
          <a:endParaRPr lang="en-US"/>
        </a:p>
      </dgm:t>
    </dgm:pt>
    <dgm:pt modelId="{D5ABDC29-31A5-4002-9127-F76184285BEA}">
      <dgm:prSet phldrT="[Text]" custT="1"/>
      <dgm:spPr/>
      <dgm:t>
        <a:bodyPr/>
        <a:lstStyle/>
        <a:p>
          <a:r>
            <a:rPr lang="en-US" sz="2400" dirty="0" smtClean="0"/>
            <a:t>Optimized for Storage</a:t>
          </a:r>
          <a:endParaRPr lang="en-US" sz="2400" dirty="0"/>
        </a:p>
      </dgm:t>
    </dgm:pt>
    <dgm:pt modelId="{4A6F6FFE-A275-432F-97AC-F520360F5CAE}" type="parTrans" cxnId="{57F435E0-56AB-475F-B04A-8D8D688157A0}">
      <dgm:prSet/>
      <dgm:spPr/>
      <dgm:t>
        <a:bodyPr/>
        <a:lstStyle/>
        <a:p>
          <a:endParaRPr lang="en-US"/>
        </a:p>
      </dgm:t>
    </dgm:pt>
    <dgm:pt modelId="{9CC91FBC-A387-4283-B622-86D7D472926D}" type="sibTrans" cxnId="{57F435E0-56AB-475F-B04A-8D8D688157A0}">
      <dgm:prSet/>
      <dgm:spPr/>
      <dgm:t>
        <a:bodyPr/>
        <a:lstStyle/>
        <a:p>
          <a:endParaRPr lang="en-US"/>
        </a:p>
      </dgm:t>
    </dgm:pt>
    <dgm:pt modelId="{A2CD093C-2ACA-4D3D-9837-134780413D89}">
      <dgm:prSet custT="1"/>
      <dgm:spPr/>
      <dgm:t>
        <a:bodyPr/>
        <a:lstStyle/>
        <a:p>
          <a:r>
            <a:rPr lang="en-US" sz="1800" dirty="0" smtClean="0"/>
            <a:t>Pre-add packages</a:t>
          </a:r>
          <a:endParaRPr lang="en-US" sz="1800" dirty="0"/>
        </a:p>
      </dgm:t>
    </dgm:pt>
    <dgm:pt modelId="{096AB699-C91E-4C46-9E90-5E36880213B1}" type="parTrans" cxnId="{30344476-B6C7-4BCC-A551-52C6DA74EC7F}">
      <dgm:prSet/>
      <dgm:spPr/>
      <dgm:t>
        <a:bodyPr/>
        <a:lstStyle/>
        <a:p>
          <a:endParaRPr lang="en-US"/>
        </a:p>
      </dgm:t>
    </dgm:pt>
    <dgm:pt modelId="{C92D4019-BB1A-4DBF-96B3-2C22B93374D5}" type="sibTrans" cxnId="{30344476-B6C7-4BCC-A551-52C6DA74EC7F}">
      <dgm:prSet/>
      <dgm:spPr/>
      <dgm:t>
        <a:bodyPr/>
        <a:lstStyle/>
        <a:p>
          <a:endParaRPr lang="en-US"/>
        </a:p>
      </dgm:t>
    </dgm:pt>
    <dgm:pt modelId="{5513AFB2-68D0-4F55-8B55-CB3B6CC9E151}">
      <dgm:prSet phldrT="[Text]" custT="1"/>
      <dgm:spPr/>
      <dgm:t>
        <a:bodyPr/>
        <a:lstStyle/>
        <a:p>
          <a:r>
            <a:rPr lang="en-US" sz="1800" dirty="0" smtClean="0"/>
            <a:t>Pre-add only globally published packages</a:t>
          </a:r>
          <a:endParaRPr lang="en-US" sz="1800" dirty="0"/>
        </a:p>
      </dgm:t>
    </dgm:pt>
    <dgm:pt modelId="{8EDE5360-1075-4BC7-B208-2BD8ADF0F894}" type="parTrans" cxnId="{9489B1BC-440A-4B93-928E-3A46BE661DBD}">
      <dgm:prSet/>
      <dgm:spPr/>
      <dgm:t>
        <a:bodyPr/>
        <a:lstStyle/>
        <a:p>
          <a:endParaRPr lang="en-US"/>
        </a:p>
      </dgm:t>
    </dgm:pt>
    <dgm:pt modelId="{4F3AC5B7-2F26-40C5-913B-3701A505CD4B}" type="sibTrans" cxnId="{9489B1BC-440A-4B93-928E-3A46BE661DBD}">
      <dgm:prSet/>
      <dgm:spPr/>
      <dgm:t>
        <a:bodyPr/>
        <a:lstStyle/>
        <a:p>
          <a:endParaRPr lang="en-US"/>
        </a:p>
      </dgm:t>
    </dgm:pt>
    <dgm:pt modelId="{8990D395-1881-4D4F-8DB9-B7BA49A3EEC9}" type="pres">
      <dgm:prSet presAssocID="{189F6CE7-381C-4487-8DC4-ECA62C9921BC}" presName="Name0" presStyleCnt="0">
        <dgm:presLayoutVars>
          <dgm:dir/>
          <dgm:resizeHandles val="exact"/>
        </dgm:presLayoutVars>
      </dgm:prSet>
      <dgm:spPr/>
    </dgm:pt>
    <dgm:pt modelId="{5BC72FF7-D5D5-4D48-96BF-C21CEBCF6724}" type="pres">
      <dgm:prSet presAssocID="{189F6CE7-381C-4487-8DC4-ECA62C9921BC}" presName="fgShape" presStyleLbl="fgShp" presStyleIdx="0" presStyleCnt="1"/>
      <dgm:spPr/>
    </dgm:pt>
    <dgm:pt modelId="{789DB3AA-2708-402A-B149-B08D5640A965}" type="pres">
      <dgm:prSet presAssocID="{189F6CE7-381C-4487-8DC4-ECA62C9921BC}" presName="linComp" presStyleCnt="0"/>
      <dgm:spPr/>
    </dgm:pt>
    <dgm:pt modelId="{FBC9D3CC-62DE-4051-90AB-774FE01D84A1}" type="pres">
      <dgm:prSet presAssocID="{48B3EA4F-143C-4EE7-A389-9F50D1531D6A}" presName="compNode" presStyleCnt="0"/>
      <dgm:spPr/>
    </dgm:pt>
    <dgm:pt modelId="{A97544F9-EF6E-49CA-975A-6870D02EC318}" type="pres">
      <dgm:prSet presAssocID="{48B3EA4F-143C-4EE7-A389-9F50D1531D6A}" presName="bkgdShape" presStyleLbl="node1" presStyleIdx="0" presStyleCnt="2" custLinFactNeighborX="-826" custLinFactNeighborY="-2984"/>
      <dgm:spPr/>
      <dgm:t>
        <a:bodyPr/>
        <a:lstStyle/>
        <a:p>
          <a:endParaRPr lang="en-US"/>
        </a:p>
      </dgm:t>
    </dgm:pt>
    <dgm:pt modelId="{EBD48484-8609-4E57-86D6-DCAA71004519}" type="pres">
      <dgm:prSet presAssocID="{48B3EA4F-143C-4EE7-A389-9F50D1531D6A}" presName="nodeTx" presStyleLbl="node1" presStyleIdx="0" presStyleCnt="2">
        <dgm:presLayoutVars>
          <dgm:bulletEnabled val="1"/>
        </dgm:presLayoutVars>
      </dgm:prSet>
      <dgm:spPr/>
      <dgm:t>
        <a:bodyPr/>
        <a:lstStyle/>
        <a:p>
          <a:endParaRPr lang="en-US"/>
        </a:p>
      </dgm:t>
    </dgm:pt>
    <dgm:pt modelId="{BDE7BEE0-0ECE-4F79-B739-781FE00F87FC}" type="pres">
      <dgm:prSet presAssocID="{48B3EA4F-143C-4EE7-A389-9F50D1531D6A}" presName="invisiNode" presStyleLbl="node1" presStyleIdx="0" presStyleCnt="2"/>
      <dgm:spPr/>
    </dgm:pt>
    <dgm:pt modelId="{AA1F6740-6F36-4C09-A969-AAF974280A0C}" type="pres">
      <dgm:prSet presAssocID="{48B3EA4F-143C-4EE7-A389-9F50D1531D6A}" presName="imagNode" presStyleLbl="fgImgPlace1" presStyleIdx="0" presStyleCnt="2" custScaleX="164447"/>
      <dgm:spPr>
        <a:blipFill rotWithShape="1">
          <a:blip xmlns:r="http://schemas.openxmlformats.org/officeDocument/2006/relationships" r:embed="rId1"/>
          <a:stretch>
            <a:fillRect/>
          </a:stretch>
        </a:blipFill>
      </dgm:spPr>
    </dgm:pt>
    <dgm:pt modelId="{6BB27B0E-7E30-431E-9857-1B54AF1D1242}" type="pres">
      <dgm:prSet presAssocID="{F6B10FF5-81FE-4E65-84F1-DCC5F9DC2986}" presName="sibTrans" presStyleLbl="sibTrans2D1" presStyleIdx="0" presStyleCnt="0"/>
      <dgm:spPr/>
      <dgm:t>
        <a:bodyPr/>
        <a:lstStyle/>
        <a:p>
          <a:endParaRPr lang="en-US"/>
        </a:p>
      </dgm:t>
    </dgm:pt>
    <dgm:pt modelId="{5A48062F-0F1A-46EA-9B61-BF31A7F34A80}" type="pres">
      <dgm:prSet presAssocID="{D5ABDC29-31A5-4002-9127-F76184285BEA}" presName="compNode" presStyleCnt="0"/>
      <dgm:spPr/>
    </dgm:pt>
    <dgm:pt modelId="{08F32FDA-8ED8-4CCE-83C8-3D5FBDAAC2AE}" type="pres">
      <dgm:prSet presAssocID="{D5ABDC29-31A5-4002-9127-F76184285BEA}" presName="bkgdShape" presStyleLbl="node1" presStyleIdx="1" presStyleCnt="2"/>
      <dgm:spPr/>
      <dgm:t>
        <a:bodyPr/>
        <a:lstStyle/>
        <a:p>
          <a:endParaRPr lang="en-US"/>
        </a:p>
      </dgm:t>
    </dgm:pt>
    <dgm:pt modelId="{93508EF9-4AC8-429D-90EB-680F2A2820EB}" type="pres">
      <dgm:prSet presAssocID="{D5ABDC29-31A5-4002-9127-F76184285BEA}" presName="nodeTx" presStyleLbl="node1" presStyleIdx="1" presStyleCnt="2">
        <dgm:presLayoutVars>
          <dgm:bulletEnabled val="1"/>
        </dgm:presLayoutVars>
      </dgm:prSet>
      <dgm:spPr/>
      <dgm:t>
        <a:bodyPr/>
        <a:lstStyle/>
        <a:p>
          <a:endParaRPr lang="en-US"/>
        </a:p>
      </dgm:t>
    </dgm:pt>
    <dgm:pt modelId="{C657E2CD-623A-4EB5-B806-10C0535076D7}" type="pres">
      <dgm:prSet presAssocID="{D5ABDC29-31A5-4002-9127-F76184285BEA}" presName="invisiNode" presStyleLbl="node1" presStyleIdx="1" presStyleCnt="2"/>
      <dgm:spPr/>
    </dgm:pt>
    <dgm:pt modelId="{D10F72E6-E0EB-406C-BF94-44CFF91EAE15}" type="pres">
      <dgm:prSet presAssocID="{D5ABDC29-31A5-4002-9127-F76184285BEA}" presName="imagNode" presStyleLbl="fgImgPlace1" presStyleIdx="1" presStyleCnt="2"/>
      <dgm:spPr>
        <a:blipFill rotWithShape="1">
          <a:blip xmlns:r="http://schemas.openxmlformats.org/officeDocument/2006/relationships" r:embed="rId2"/>
          <a:stretch>
            <a:fillRect/>
          </a:stretch>
        </a:blipFill>
      </dgm:spPr>
    </dgm:pt>
  </dgm:ptLst>
  <dgm:cxnLst>
    <dgm:cxn modelId="{FC36493C-9117-4846-9278-1D945F7E6173}" type="presOf" srcId="{48B3EA4F-143C-4EE7-A389-9F50D1531D6A}" destId="{A97544F9-EF6E-49CA-975A-6870D02EC318}" srcOrd="0" destOrd="0" presId="urn:microsoft.com/office/officeart/2005/8/layout/hList7"/>
    <dgm:cxn modelId="{57AF2C5F-6CDF-4AF0-BCD8-3184F489A6A2}" type="presOf" srcId="{5513AFB2-68D0-4F55-8B55-CB3B6CC9E151}" destId="{93508EF9-4AC8-429D-90EB-680F2A2820EB}" srcOrd="1" destOrd="1" presId="urn:microsoft.com/office/officeart/2005/8/layout/hList7"/>
    <dgm:cxn modelId="{9489B1BC-440A-4B93-928E-3A46BE661DBD}" srcId="{D5ABDC29-31A5-4002-9127-F76184285BEA}" destId="{5513AFB2-68D0-4F55-8B55-CB3B6CC9E151}" srcOrd="0" destOrd="0" parTransId="{8EDE5360-1075-4BC7-B208-2BD8ADF0F894}" sibTransId="{4F3AC5B7-2F26-40C5-913B-3701A505CD4B}"/>
    <dgm:cxn modelId="{DDE361BF-230C-4643-ABB0-3EDAA5BE5762}" type="presOf" srcId="{D5ABDC29-31A5-4002-9127-F76184285BEA}" destId="{93508EF9-4AC8-429D-90EB-680F2A2820EB}" srcOrd="1" destOrd="0" presId="urn:microsoft.com/office/officeart/2005/8/layout/hList7"/>
    <dgm:cxn modelId="{C38A089D-9EEE-4EF6-9324-246F716BF552}" type="presOf" srcId="{F6B10FF5-81FE-4E65-84F1-DCC5F9DC2986}" destId="{6BB27B0E-7E30-431E-9857-1B54AF1D1242}" srcOrd="0" destOrd="0" presId="urn:microsoft.com/office/officeart/2005/8/layout/hList7"/>
    <dgm:cxn modelId="{17B74773-2548-481B-95D0-7FA7EBBC9065}" type="presOf" srcId="{189F6CE7-381C-4487-8DC4-ECA62C9921BC}" destId="{8990D395-1881-4D4F-8DB9-B7BA49A3EEC9}" srcOrd="0" destOrd="0" presId="urn:microsoft.com/office/officeart/2005/8/layout/hList7"/>
    <dgm:cxn modelId="{4F6173E7-73BA-4811-ACD5-40505BE15386}" type="presOf" srcId="{A2CD093C-2ACA-4D3D-9837-134780413D89}" destId="{A97544F9-EF6E-49CA-975A-6870D02EC318}" srcOrd="0" destOrd="1" presId="urn:microsoft.com/office/officeart/2005/8/layout/hList7"/>
    <dgm:cxn modelId="{6EEF735C-6E80-496B-B38A-BDAB096348CE}" type="presOf" srcId="{48B3EA4F-143C-4EE7-A389-9F50D1531D6A}" destId="{EBD48484-8609-4E57-86D6-DCAA71004519}" srcOrd="1" destOrd="0" presId="urn:microsoft.com/office/officeart/2005/8/layout/hList7"/>
    <dgm:cxn modelId="{57F435E0-56AB-475F-B04A-8D8D688157A0}" srcId="{189F6CE7-381C-4487-8DC4-ECA62C9921BC}" destId="{D5ABDC29-31A5-4002-9127-F76184285BEA}" srcOrd="1" destOrd="0" parTransId="{4A6F6FFE-A275-432F-97AC-F520360F5CAE}" sibTransId="{9CC91FBC-A387-4283-B622-86D7D472926D}"/>
    <dgm:cxn modelId="{8AD79907-E455-4027-AB5F-43B18EE03EF0}" type="presOf" srcId="{5513AFB2-68D0-4F55-8B55-CB3B6CC9E151}" destId="{08F32FDA-8ED8-4CCE-83C8-3D5FBDAAC2AE}" srcOrd="0" destOrd="1" presId="urn:microsoft.com/office/officeart/2005/8/layout/hList7"/>
    <dgm:cxn modelId="{3598F744-A9B6-4505-9B96-47B074B7AB6D}" srcId="{189F6CE7-381C-4487-8DC4-ECA62C9921BC}" destId="{48B3EA4F-143C-4EE7-A389-9F50D1531D6A}" srcOrd="0" destOrd="0" parTransId="{63A10560-2195-458D-89AA-50407BDCE562}" sibTransId="{F6B10FF5-81FE-4E65-84F1-DCC5F9DC2986}"/>
    <dgm:cxn modelId="{AE4B6FAA-54C0-48B1-8743-16CC6634E018}" type="presOf" srcId="{A2CD093C-2ACA-4D3D-9837-134780413D89}" destId="{EBD48484-8609-4E57-86D6-DCAA71004519}" srcOrd="1" destOrd="1" presId="urn:microsoft.com/office/officeart/2005/8/layout/hList7"/>
    <dgm:cxn modelId="{40DC4196-F505-4167-BDE0-E608FDF31220}" type="presOf" srcId="{D5ABDC29-31A5-4002-9127-F76184285BEA}" destId="{08F32FDA-8ED8-4CCE-83C8-3D5FBDAAC2AE}" srcOrd="0" destOrd="0" presId="urn:microsoft.com/office/officeart/2005/8/layout/hList7"/>
    <dgm:cxn modelId="{30344476-B6C7-4BCC-A551-52C6DA74EC7F}" srcId="{48B3EA4F-143C-4EE7-A389-9F50D1531D6A}" destId="{A2CD093C-2ACA-4D3D-9837-134780413D89}" srcOrd="0" destOrd="0" parTransId="{096AB699-C91E-4C46-9E90-5E36880213B1}" sibTransId="{C92D4019-BB1A-4DBF-96B3-2C22B93374D5}"/>
    <dgm:cxn modelId="{ACEDFFEE-9118-4673-B25F-B2A157974DAC}" type="presParOf" srcId="{8990D395-1881-4D4F-8DB9-B7BA49A3EEC9}" destId="{5BC72FF7-D5D5-4D48-96BF-C21CEBCF6724}" srcOrd="0" destOrd="0" presId="urn:microsoft.com/office/officeart/2005/8/layout/hList7"/>
    <dgm:cxn modelId="{5E43FA4A-517D-4612-BC02-6ABABBEAE08E}" type="presParOf" srcId="{8990D395-1881-4D4F-8DB9-B7BA49A3EEC9}" destId="{789DB3AA-2708-402A-B149-B08D5640A965}" srcOrd="1" destOrd="0" presId="urn:microsoft.com/office/officeart/2005/8/layout/hList7"/>
    <dgm:cxn modelId="{D09922A3-ADA9-43E8-842B-51630AA18895}" type="presParOf" srcId="{789DB3AA-2708-402A-B149-B08D5640A965}" destId="{FBC9D3CC-62DE-4051-90AB-774FE01D84A1}" srcOrd="0" destOrd="0" presId="urn:microsoft.com/office/officeart/2005/8/layout/hList7"/>
    <dgm:cxn modelId="{4B77C707-CBD2-47A4-A3C5-106F1BA08CA1}" type="presParOf" srcId="{FBC9D3CC-62DE-4051-90AB-774FE01D84A1}" destId="{A97544F9-EF6E-49CA-975A-6870D02EC318}" srcOrd="0" destOrd="0" presId="urn:microsoft.com/office/officeart/2005/8/layout/hList7"/>
    <dgm:cxn modelId="{990754D7-31CD-4C25-8B33-BC837DBF0109}" type="presParOf" srcId="{FBC9D3CC-62DE-4051-90AB-774FE01D84A1}" destId="{EBD48484-8609-4E57-86D6-DCAA71004519}" srcOrd="1" destOrd="0" presId="urn:microsoft.com/office/officeart/2005/8/layout/hList7"/>
    <dgm:cxn modelId="{1623DB27-7ED5-4F72-887F-4D71AC00700E}" type="presParOf" srcId="{FBC9D3CC-62DE-4051-90AB-774FE01D84A1}" destId="{BDE7BEE0-0ECE-4F79-B739-781FE00F87FC}" srcOrd="2" destOrd="0" presId="urn:microsoft.com/office/officeart/2005/8/layout/hList7"/>
    <dgm:cxn modelId="{B9859FD2-8D1F-4873-9897-3DDEA9BEB600}" type="presParOf" srcId="{FBC9D3CC-62DE-4051-90AB-774FE01D84A1}" destId="{AA1F6740-6F36-4C09-A969-AAF974280A0C}" srcOrd="3" destOrd="0" presId="urn:microsoft.com/office/officeart/2005/8/layout/hList7"/>
    <dgm:cxn modelId="{2C9A7B6B-2CF3-4002-A137-F1C530F33074}" type="presParOf" srcId="{789DB3AA-2708-402A-B149-B08D5640A965}" destId="{6BB27B0E-7E30-431E-9857-1B54AF1D1242}" srcOrd="1" destOrd="0" presId="urn:microsoft.com/office/officeart/2005/8/layout/hList7"/>
    <dgm:cxn modelId="{8EDE8C6D-5BEB-43FE-AF21-0765C2D4313B}" type="presParOf" srcId="{789DB3AA-2708-402A-B149-B08D5640A965}" destId="{5A48062F-0F1A-46EA-9B61-BF31A7F34A80}" srcOrd="2" destOrd="0" presId="urn:microsoft.com/office/officeart/2005/8/layout/hList7"/>
    <dgm:cxn modelId="{4C15C5A0-2898-4959-A6A6-A36DE1ED0267}" type="presParOf" srcId="{5A48062F-0F1A-46EA-9B61-BF31A7F34A80}" destId="{08F32FDA-8ED8-4CCE-83C8-3D5FBDAAC2AE}" srcOrd="0" destOrd="0" presId="urn:microsoft.com/office/officeart/2005/8/layout/hList7"/>
    <dgm:cxn modelId="{05E4CD6D-BE55-4BB5-9011-E6A16B65DBE6}" type="presParOf" srcId="{5A48062F-0F1A-46EA-9B61-BF31A7F34A80}" destId="{93508EF9-4AC8-429D-90EB-680F2A2820EB}" srcOrd="1" destOrd="0" presId="urn:microsoft.com/office/officeart/2005/8/layout/hList7"/>
    <dgm:cxn modelId="{30B4A7D0-153E-47E7-87B4-45C2ACF33297}" type="presParOf" srcId="{5A48062F-0F1A-46EA-9B61-BF31A7F34A80}" destId="{C657E2CD-623A-4EB5-B806-10C0535076D7}" srcOrd="2" destOrd="0" presId="urn:microsoft.com/office/officeart/2005/8/layout/hList7"/>
    <dgm:cxn modelId="{54F27D72-03D9-4683-A638-32CCC9B692DA}" type="presParOf" srcId="{5A48062F-0F1A-46EA-9B61-BF31A7F34A80}" destId="{D10F72E6-E0EB-406C-BF94-44CFF91EAE15}"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10/29/2014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10/29/2014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5996917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Cloud OS </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563625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3C0CEB-07ED-4E40-8D84-48C21C7883D8}"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177191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Cloud OS </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688161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4519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52016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05079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98981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732670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368069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543434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099580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715396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705168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206256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6638941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4314023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indent="-114300" eaLnBrk="1" hangingPunct="1">
              <a:spcBef>
                <a:spcPct val="0"/>
              </a:spcBef>
              <a:buFont typeface="Wingdings" pitchFamily="2" charset="2"/>
              <a:buNone/>
            </a:pPr>
            <a:endParaRPr lang="en-US" dirty="0"/>
          </a:p>
        </p:txBody>
      </p:sp>
      <p:sp>
        <p:nvSpPr>
          <p:cNvPr id="8" name="Date Placeholder 7"/>
          <p:cNvSpPr>
            <a:spLocks noGrp="1"/>
          </p:cNvSpPr>
          <p:nvPr>
            <p:ph type="dt" idx="10"/>
          </p:nvPr>
        </p:nvSpPr>
        <p:spPr/>
        <p:txBody>
          <a:bodyPr/>
          <a:lstStyle/>
          <a:p>
            <a:fld id="{4E52F265-F367-4F41-8133-621F21EFA5ED}" type="datetime1">
              <a:rPr lang="en-US">
                <a:solidFill>
                  <a:prstClr val="black"/>
                </a:solidFill>
              </a:rPr>
              <a:pPr/>
              <a:t>10/29/2014</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a:solidFill>
                  <a:prstClr val="black"/>
                </a:solidFill>
              </a:rPr>
              <a:pPr/>
              <a:t>29</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48224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10/29/2014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35971573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10/29/2014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40158915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7860088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77745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0602124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56442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110222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3219107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162617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491154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Cloud OS </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690466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Microsoft Cloud OS </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24517565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4.jpe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46781332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9892535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33930603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2945365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87265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325565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6032981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204282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79873072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21164428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340296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4695025"/>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8633843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31596657"/>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29019711"/>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1517009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8932494"/>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07856032"/>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3119961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20608957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77990799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558920797"/>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58313932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62900534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78814043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b="-1"/>
          <a:stretch/>
        </p:blipFill>
        <p:spPr>
          <a:xfrm>
            <a:off x="6270259" y="-7938"/>
            <a:ext cx="6196378" cy="7010400"/>
          </a:xfrm>
          <a:prstGeom prst="rect">
            <a:avLst/>
          </a:prstGeom>
        </p:spPr>
      </p:pic>
    </p:spTree>
    <p:extLst>
      <p:ext uri="{BB962C8B-B14F-4D97-AF65-F5344CB8AC3E}">
        <p14:creationId xmlns:p14="http://schemas.microsoft.com/office/powerpoint/2010/main" val="231088676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b="-114"/>
          <a:stretch/>
        </p:blipFill>
        <p:spPr>
          <a:xfrm>
            <a:off x="6294436" y="1"/>
            <a:ext cx="6172201" cy="6994524"/>
          </a:xfrm>
          <a:prstGeom prst="rect">
            <a:avLst/>
          </a:prstGeom>
        </p:spPr>
      </p:pic>
    </p:spTree>
    <p:extLst>
      <p:ext uri="{BB962C8B-B14F-4D97-AF65-F5344CB8AC3E}">
        <p14:creationId xmlns:p14="http://schemas.microsoft.com/office/powerpoint/2010/main" val="1185084586"/>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398437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995716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57444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2906110"/>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595983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84868563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390102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4372794"/>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215753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4C079A-2EF8-408F-917F-7D084B68C5DC}" type="datetimeFigureOut">
              <a:rPr lang="en-US" smtClean="0">
                <a:solidFill>
                  <a:prstClr val="black">
                    <a:tint val="75000"/>
                  </a:prstClr>
                </a:solidFill>
              </a:rPr>
              <a:pPr/>
              <a:t>10/29/2014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33C3E4C-0CE0-4251-8A60-D0A5FBFF507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542153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4C079A-2EF8-408F-917F-7D084B68C5DC}" type="datetimeFigureOut">
              <a:rPr lang="en-US" smtClean="0">
                <a:solidFill>
                  <a:prstClr val="black">
                    <a:tint val="75000"/>
                  </a:prstClr>
                </a:solidFill>
              </a:rPr>
              <a:pPr/>
              <a:t>10/29/2014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33C3E4C-0CE0-4251-8A60-D0A5FBFF507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51712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4C079A-2EF8-408F-917F-7D084B68C5DC}" type="datetimeFigureOut">
              <a:rPr lang="en-US" smtClean="0">
                <a:solidFill>
                  <a:prstClr val="black">
                    <a:tint val="75000"/>
                  </a:prstClr>
                </a:solidFill>
              </a:rPr>
              <a:pPr/>
              <a:t>10/29/2014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33C3E4C-0CE0-4251-8A60-D0A5FBFF507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253703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4437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4437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94C079A-2EF8-408F-917F-7D084B68C5DC}" type="datetimeFigureOut">
              <a:rPr lang="en-US" smtClean="0">
                <a:solidFill>
                  <a:prstClr val="black">
                    <a:tint val="75000"/>
                  </a:prstClr>
                </a:solidFill>
              </a:rPr>
              <a:pPr/>
              <a:t>10/29/2014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33C3E4C-0CE0-4251-8A60-D0A5FBFF507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993417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856628" y="2554944"/>
            <a:ext cx="5261211" cy="37579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295965" y="2554944"/>
            <a:ext cx="5287122" cy="37579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4C079A-2EF8-408F-917F-7D084B68C5DC}" type="datetimeFigureOut">
              <a:rPr lang="en-US" smtClean="0">
                <a:solidFill>
                  <a:prstClr val="black">
                    <a:tint val="75000"/>
                  </a:prstClr>
                </a:solidFill>
              </a:rPr>
              <a:pPr/>
              <a:t>10/29/2014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33C3E4C-0CE0-4251-8A60-D0A5FBFF507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6173781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4C079A-2EF8-408F-917F-7D084B68C5DC}" type="datetimeFigureOut">
              <a:rPr lang="en-US" smtClean="0">
                <a:solidFill>
                  <a:prstClr val="black">
                    <a:tint val="75000"/>
                  </a:prstClr>
                </a:solidFill>
              </a:rPr>
              <a:pPr/>
              <a:t>10/29/2014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33C3E4C-0CE0-4251-8A60-D0A5FBFF507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221535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4C079A-2EF8-408F-917F-7D084B68C5DC}" type="datetimeFigureOut">
              <a:rPr lang="en-US" smtClean="0">
                <a:solidFill>
                  <a:prstClr val="black">
                    <a:tint val="75000"/>
                  </a:prstClr>
                </a:solidFill>
              </a:rPr>
              <a:pPr/>
              <a:t>10/29/2014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33C3E4C-0CE0-4251-8A60-D0A5FBFF507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34907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Content Placeholder 2"/>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4C079A-2EF8-408F-917F-7D084B68C5DC}" type="datetimeFigureOut">
              <a:rPr lang="en-US" smtClean="0">
                <a:solidFill>
                  <a:prstClr val="black">
                    <a:tint val="75000"/>
                  </a:prstClr>
                </a:solidFill>
              </a:rPr>
              <a:pPr/>
              <a:t>10/29/2014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33C3E4C-0CE0-4251-8A60-D0A5FBFF507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323820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Picture Placeholder 2"/>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4C079A-2EF8-408F-917F-7D084B68C5DC}" type="datetimeFigureOut">
              <a:rPr lang="en-US" smtClean="0">
                <a:solidFill>
                  <a:prstClr val="black">
                    <a:tint val="75000"/>
                  </a:prstClr>
                </a:solidFill>
              </a:rPr>
              <a:pPr/>
              <a:t>10/29/2014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33C3E4C-0CE0-4251-8A60-D0A5FBFF507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065174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4C079A-2EF8-408F-917F-7D084B68C5DC}" type="datetimeFigureOut">
              <a:rPr lang="en-US" smtClean="0">
                <a:solidFill>
                  <a:prstClr val="black">
                    <a:tint val="75000"/>
                  </a:prstClr>
                </a:solidFill>
              </a:rPr>
              <a:pPr/>
              <a:t>10/29/2014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33C3E4C-0CE0-4251-8A60-D0A5FBFF507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8445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4"/>
            <a:ext cx="2681615" cy="59275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5008" y="372394"/>
            <a:ext cx="7889389" cy="59275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4C079A-2EF8-408F-917F-7D084B68C5DC}" type="datetimeFigureOut">
              <a:rPr lang="en-US" smtClean="0">
                <a:solidFill>
                  <a:prstClr val="black">
                    <a:tint val="75000"/>
                  </a:prstClr>
                </a:solidFill>
              </a:rPr>
              <a:pPr/>
              <a:t>10/29/2014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33C3E4C-0CE0-4251-8A60-D0A5FBFF507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418459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9058190" y="448802"/>
            <a:ext cx="2965328" cy="1283012"/>
          </a:xfrm>
          <a:prstGeom prst="rect">
            <a:avLst/>
          </a:prstGeom>
        </p:spPr>
      </p:pic>
    </p:spTree>
    <p:extLst>
      <p:ext uri="{BB962C8B-B14F-4D97-AF65-F5344CB8AC3E}">
        <p14:creationId xmlns:p14="http://schemas.microsoft.com/office/powerpoint/2010/main" val="3612138045"/>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79643373"/>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140341"/>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Demo slide">
    <p:bg>
      <p:bgPr>
        <a:solidFill>
          <a:schemeClr val="accent2"/>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7314044" cy="3475534"/>
          </a:xfrm>
          <a:noFill/>
        </p:spPr>
        <p:txBody>
          <a:bodyPr tIns="91440" bIns="91440" anchor="t" anchorCtr="0"/>
          <a:lstStyle>
            <a:lvl1pPr>
              <a:defRPr sz="7200" spc="-100" baseline="0">
                <a:gradFill>
                  <a:gsLst>
                    <a:gs pos="75912">
                      <a:schemeClr val="tx1"/>
                    </a:gs>
                    <a:gs pos="34307">
                      <a:schemeClr val="tx1"/>
                    </a:gs>
                    <a:gs pos="43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4685507"/>
            <a:ext cx="7315200" cy="1829593"/>
          </a:xfrm>
          <a:noFill/>
        </p:spPr>
        <p:txBody>
          <a:bodyPr lIns="182880" tIns="146304" rIns="182880" bIns="146304">
            <a:noAutofit/>
          </a:bodyPr>
          <a:lstStyle>
            <a:lvl1pPr marL="0" indent="0">
              <a:spcBef>
                <a:spcPts val="0"/>
              </a:spcBef>
              <a:buNone/>
              <a:defRPr sz="3600" spc="0" baseline="0">
                <a:gradFill>
                  <a:gsLst>
                    <a:gs pos="75912">
                      <a:schemeClr val="tx1"/>
                    </a:gs>
                    <a:gs pos="34307">
                      <a:schemeClr val="tx1"/>
                    </a:gs>
                    <a:gs pos="4300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a:stretch>
            <a:fillRect/>
          </a:stretch>
        </p:blipFill>
        <p:spPr>
          <a:xfrm>
            <a:off x="7757448" y="304193"/>
            <a:ext cx="4409440" cy="6400800"/>
          </a:xfrm>
          <a:prstGeom prst="rect">
            <a:avLst/>
          </a:prstGeom>
        </p:spPr>
      </p:pic>
      <p:sp>
        <p:nvSpPr>
          <p:cNvPr id="7"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prstClr val="black">
                        <a:alpha val="50000"/>
                      </a:prstClr>
                    </a:gs>
                    <a:gs pos="86000">
                      <a:prstClr val="black">
                        <a:alpha val="50000"/>
                      </a:prst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913073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prstClr val="black">
                        <a:alpha val="50000"/>
                      </a:prstClr>
                    </a:gs>
                    <a:gs pos="86000">
                      <a:prstClr val="black">
                        <a:alpha val="50000"/>
                      </a:prst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91900546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9" Type="http://schemas.openxmlformats.org/officeDocument/2006/relationships/image" Target="../media/image2.png"/><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image" Target="../media/image1.png"/><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theme" Target="../theme/theme2.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 Id="rId8" Type="http://schemas.openxmlformats.org/officeDocument/2006/relationships/slideLayout" Target="../slideLayouts/slideLayout41.xml"/><Relationship Id="rId3"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theme" Target="../theme/theme3.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8"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124897365"/>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 id="2147484318" r:id="rId34"/>
    <p:sldLayoutId id="2147484319" r:id="rId35"/>
    <p:sldLayoutId id="2147484320" r:id="rId3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932597"/>
            <a:fld id="{694C079A-2EF8-408F-917F-7D084B68C5DC}" type="datetimeFigureOut">
              <a:rPr lang="en-US" smtClean="0">
                <a:solidFill>
                  <a:prstClr val="black">
                    <a:tint val="75000"/>
                  </a:prstClr>
                </a:solidFill>
              </a:rPr>
              <a:pPr defTabSz="932597"/>
              <a:t>10/29/2014</a:t>
            </a:fld>
            <a:endParaRPr lang="en-US">
              <a:solidFill>
                <a:prstClr val="black">
                  <a:tint val="75000"/>
                </a:prstClr>
              </a:solidFill>
            </a:endParaRPr>
          </a:p>
        </p:txBody>
      </p:sp>
      <p:sp>
        <p:nvSpPr>
          <p:cNvPr id="5"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932597"/>
            <a:endParaRPr lang="en-US">
              <a:solidFill>
                <a:prstClr val="black">
                  <a:tint val="75000"/>
                </a:prstClr>
              </a:solidFill>
            </a:endParaRPr>
          </a:p>
        </p:txBody>
      </p:sp>
      <p:sp>
        <p:nvSpPr>
          <p:cNvPr id="6" name="Slide Number Placeholder 5"/>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597"/>
            <a:fld id="{A33C3E4C-0CE0-4251-8A60-D0A5FBFF5078}"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601708149"/>
      </p:ext>
    </p:extLst>
  </p:cSld>
  <p:clrMap bg1="lt1" tx1="dk1" bg2="lt2" tx2="dk2" accent1="accent1" accent2="accent2" accent3="accent3" accent4="accent4" accent5="accent5" accent6="accent6" hlink="hlink" folHlink="folHlink"/>
  <p:sldLayoutIdLst>
    <p:sldLayoutId id="2147484322" r:id="rId1"/>
    <p:sldLayoutId id="2147484323" r:id="rId2"/>
    <p:sldLayoutId id="2147484324" r:id="rId3"/>
    <p:sldLayoutId id="2147484325" r:id="rId4"/>
    <p:sldLayoutId id="2147484326" r:id="rId5"/>
    <p:sldLayoutId id="2147484327" r:id="rId6"/>
    <p:sldLayoutId id="2147484328" r:id="rId7"/>
    <p:sldLayoutId id="2147484329" r:id="rId8"/>
    <p:sldLayoutId id="2147484330" r:id="rId9"/>
    <p:sldLayoutId id="2147484331" r:id="rId10"/>
    <p:sldLayoutId id="2147484332" r:id="rId11"/>
    <p:sldLayoutId id="2147484333" r:id="rId12"/>
    <p:sldLayoutId id="2147484334" r:id="rId13"/>
    <p:sldLayoutId id="2147484335" r:id="rId14"/>
    <p:sldLayoutId id="2147484336" r:id="rId15"/>
    <p:sldLayoutId id="2147484337" r:id="rId16"/>
  </p:sldLayoutIdLst>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45.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5.xml"/></Relationships>
</file>

<file path=ppt/slides/_rels/slide12.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47.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8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image" Target="../media/image33.emf"/><Relationship Id="rId7" Type="http://schemas.openxmlformats.org/officeDocument/2006/relationships/image" Target="../media/image37.emf"/><Relationship Id="rId2" Type="http://schemas.openxmlformats.org/officeDocument/2006/relationships/notesSlide" Target="../notesSlides/notesSlide14.xml"/><Relationship Id="rId1" Type="http://schemas.openxmlformats.org/officeDocument/2006/relationships/slideLayout" Target="../slideLayouts/slideLayout45.xml"/><Relationship Id="rId6" Type="http://schemas.openxmlformats.org/officeDocument/2006/relationships/image" Target="../media/image36.emf"/><Relationship Id="rId11" Type="http://schemas.openxmlformats.org/officeDocument/2006/relationships/image" Target="../media/image41.emf"/><Relationship Id="rId5" Type="http://schemas.openxmlformats.org/officeDocument/2006/relationships/image" Target="../media/image35.emf"/><Relationship Id="rId10" Type="http://schemas.openxmlformats.org/officeDocument/2006/relationships/image" Target="../media/image40.emf"/><Relationship Id="rId4" Type="http://schemas.openxmlformats.org/officeDocument/2006/relationships/image" Target="../media/image34.emf"/><Relationship Id="rId9" Type="http://schemas.openxmlformats.org/officeDocument/2006/relationships/image" Target="../media/image39.emf"/></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13" Type="http://schemas.microsoft.com/office/2007/relationships/hdphoto" Target="../media/hdphoto6.wdp"/><Relationship Id="rId18" Type="http://schemas.openxmlformats.org/officeDocument/2006/relationships/image" Target="../media/image25.png"/><Relationship Id="rId3" Type="http://schemas.openxmlformats.org/officeDocument/2006/relationships/image" Target="../media/image18.png"/><Relationship Id="rId7" Type="http://schemas.microsoft.com/office/2007/relationships/hdphoto" Target="../media/hdphoto2.wdp"/><Relationship Id="rId12" Type="http://schemas.microsoft.com/office/2007/relationships/hdphoto" Target="../media/hdphoto5.wdp"/><Relationship Id="rId17" Type="http://schemas.microsoft.com/office/2007/relationships/hdphoto" Target="../media/hdphoto8.wdp"/><Relationship Id="rId2" Type="http://schemas.openxmlformats.org/officeDocument/2006/relationships/notesSlide" Target="../notesSlides/notesSlide16.xml"/><Relationship Id="rId16" Type="http://schemas.openxmlformats.org/officeDocument/2006/relationships/image" Target="../media/image24.png"/><Relationship Id="rId1" Type="http://schemas.openxmlformats.org/officeDocument/2006/relationships/slideLayout" Target="../slideLayouts/slideLayout45.xml"/><Relationship Id="rId6" Type="http://schemas.openxmlformats.org/officeDocument/2006/relationships/image" Target="../media/image20.png"/><Relationship Id="rId11" Type="http://schemas.microsoft.com/office/2007/relationships/hdphoto" Target="../media/hdphoto4.wdp"/><Relationship Id="rId5" Type="http://schemas.openxmlformats.org/officeDocument/2006/relationships/image" Target="../media/image19.png"/><Relationship Id="rId15" Type="http://schemas.openxmlformats.org/officeDocument/2006/relationships/image" Target="../media/image23.emf"/><Relationship Id="rId10" Type="http://schemas.openxmlformats.org/officeDocument/2006/relationships/image" Target="../media/image22.png"/><Relationship Id="rId19" Type="http://schemas.microsoft.com/office/2007/relationships/hdphoto" Target="../media/hdphoto9.wdp"/><Relationship Id="rId4" Type="http://schemas.microsoft.com/office/2007/relationships/hdphoto" Target="../media/hdphoto1.wdp"/><Relationship Id="rId9" Type="http://schemas.microsoft.com/office/2007/relationships/hdphoto" Target="../media/hdphoto3.wdp"/><Relationship Id="rId14" Type="http://schemas.microsoft.com/office/2007/relationships/hdphoto" Target="../media/hdphoto7.wdp"/></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aka.ms/uev-SyncMethods" TargetMode="Externa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45.xml"/></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13" Type="http://schemas.microsoft.com/office/2007/relationships/hdphoto" Target="../media/hdphoto6.wdp"/><Relationship Id="rId18" Type="http://schemas.openxmlformats.org/officeDocument/2006/relationships/image" Target="../media/image25.png"/><Relationship Id="rId3" Type="http://schemas.openxmlformats.org/officeDocument/2006/relationships/image" Target="../media/image18.png"/><Relationship Id="rId7" Type="http://schemas.microsoft.com/office/2007/relationships/hdphoto" Target="../media/hdphoto2.wdp"/><Relationship Id="rId12" Type="http://schemas.microsoft.com/office/2007/relationships/hdphoto" Target="../media/hdphoto5.wdp"/><Relationship Id="rId17" Type="http://schemas.microsoft.com/office/2007/relationships/hdphoto" Target="../media/hdphoto8.wdp"/><Relationship Id="rId2" Type="http://schemas.openxmlformats.org/officeDocument/2006/relationships/notesSlide" Target="../notesSlides/notesSlide20.xml"/><Relationship Id="rId16" Type="http://schemas.openxmlformats.org/officeDocument/2006/relationships/image" Target="../media/image24.png"/><Relationship Id="rId1" Type="http://schemas.openxmlformats.org/officeDocument/2006/relationships/slideLayout" Target="../slideLayouts/slideLayout45.xml"/><Relationship Id="rId6" Type="http://schemas.openxmlformats.org/officeDocument/2006/relationships/image" Target="../media/image20.png"/><Relationship Id="rId11" Type="http://schemas.microsoft.com/office/2007/relationships/hdphoto" Target="../media/hdphoto4.wdp"/><Relationship Id="rId5" Type="http://schemas.openxmlformats.org/officeDocument/2006/relationships/image" Target="../media/image19.png"/><Relationship Id="rId15" Type="http://schemas.openxmlformats.org/officeDocument/2006/relationships/image" Target="../media/image23.emf"/><Relationship Id="rId10" Type="http://schemas.openxmlformats.org/officeDocument/2006/relationships/image" Target="../media/image22.png"/><Relationship Id="rId19" Type="http://schemas.microsoft.com/office/2007/relationships/hdphoto" Target="../media/hdphoto9.wdp"/><Relationship Id="rId4" Type="http://schemas.microsoft.com/office/2007/relationships/hdphoto" Target="../media/hdphoto1.wdp"/><Relationship Id="rId9" Type="http://schemas.microsoft.com/office/2007/relationships/hdphoto" Target="../media/hdphoto3.wdp"/><Relationship Id="rId14" Type="http://schemas.microsoft.com/office/2007/relationships/hdphoto" Target="../media/hdphoto7.wdp"/></Relationships>
</file>

<file path=ppt/slides/_rels/slide23.xml.rels><?xml version="1.0" encoding="UTF-8" standalone="yes"?>
<Relationships xmlns="http://schemas.openxmlformats.org/package/2006/relationships"><Relationship Id="rId3" Type="http://schemas.openxmlformats.org/officeDocument/2006/relationships/hyperlink" Target="http://technet.microsoft.com/en-us/library/gg241183(v=ws.10).aspx" TargetMode="External"/><Relationship Id="rId2" Type="http://schemas.openxmlformats.org/officeDocument/2006/relationships/notesSlide" Target="../notesSlides/notesSlide21.xml"/><Relationship Id="rId1" Type="http://schemas.openxmlformats.org/officeDocument/2006/relationships/slideLayout" Target="../slideLayouts/slideLayout4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44.xml"/><Relationship Id="rId4" Type="http://schemas.openxmlformats.org/officeDocument/2006/relationships/hyperlink" Target="http://aka.ms/App-VPubUE-VTemplate" TargetMode="External"/></Relationships>
</file>

<file path=ppt/slides/_rels/slide26.xml.rels><?xml version="1.0" encoding="UTF-8" standalone="yes"?>
<Relationships xmlns="http://schemas.openxmlformats.org/package/2006/relationships"><Relationship Id="rId2" Type="http://schemas.openxmlformats.org/officeDocument/2006/relationships/hyperlink" Target="http://technet.microsoft.com/en-us/library/dn659478.aspx" TargetMode="External"/><Relationship Id="rId1" Type="http://schemas.openxmlformats.org/officeDocument/2006/relationships/slideLayout" Target="../slideLayouts/slideLayout6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8" Type="http://schemas.openxmlformats.org/officeDocument/2006/relationships/image" Target="../media/image21.png"/><Relationship Id="rId13" Type="http://schemas.microsoft.com/office/2007/relationships/hdphoto" Target="../media/hdphoto6.wdp"/><Relationship Id="rId18" Type="http://schemas.openxmlformats.org/officeDocument/2006/relationships/image" Target="../media/image25.png"/><Relationship Id="rId3" Type="http://schemas.openxmlformats.org/officeDocument/2006/relationships/image" Target="../media/image18.png"/><Relationship Id="rId7" Type="http://schemas.microsoft.com/office/2007/relationships/hdphoto" Target="../media/hdphoto2.wdp"/><Relationship Id="rId12" Type="http://schemas.microsoft.com/office/2007/relationships/hdphoto" Target="../media/hdphoto5.wdp"/><Relationship Id="rId17" Type="http://schemas.microsoft.com/office/2007/relationships/hdphoto" Target="../media/hdphoto8.wdp"/><Relationship Id="rId2" Type="http://schemas.openxmlformats.org/officeDocument/2006/relationships/notesSlide" Target="../notesSlides/notesSlide24.xml"/><Relationship Id="rId16" Type="http://schemas.openxmlformats.org/officeDocument/2006/relationships/image" Target="../media/image24.png"/><Relationship Id="rId1" Type="http://schemas.openxmlformats.org/officeDocument/2006/relationships/slideLayout" Target="../slideLayouts/slideLayout45.xml"/><Relationship Id="rId6" Type="http://schemas.openxmlformats.org/officeDocument/2006/relationships/image" Target="../media/image20.png"/><Relationship Id="rId11" Type="http://schemas.microsoft.com/office/2007/relationships/hdphoto" Target="../media/hdphoto4.wdp"/><Relationship Id="rId5" Type="http://schemas.openxmlformats.org/officeDocument/2006/relationships/image" Target="../media/image19.png"/><Relationship Id="rId15" Type="http://schemas.openxmlformats.org/officeDocument/2006/relationships/image" Target="../media/image23.emf"/><Relationship Id="rId10" Type="http://schemas.openxmlformats.org/officeDocument/2006/relationships/image" Target="../media/image22.png"/><Relationship Id="rId19" Type="http://schemas.microsoft.com/office/2007/relationships/hdphoto" Target="../media/hdphoto9.wdp"/><Relationship Id="rId4" Type="http://schemas.microsoft.com/office/2007/relationships/hdphoto" Target="../media/hdphoto1.wdp"/><Relationship Id="rId9" Type="http://schemas.microsoft.com/office/2007/relationships/hdphoto" Target="../media/hdphoto3.wdp"/><Relationship Id="rId14" Type="http://schemas.microsoft.com/office/2007/relationships/hdphoto" Target="../media/hdphoto7.wdp"/></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8" Type="http://schemas.openxmlformats.org/officeDocument/2006/relationships/hyperlink" Target="microsoft.com/dv" TargetMode="External"/><Relationship Id="rId3" Type="http://schemas.openxmlformats.org/officeDocument/2006/relationships/hyperlink" Target="http://aka.ms/trywin10" TargetMode="External"/><Relationship Id="rId7" Type="http://schemas.openxmlformats.org/officeDocument/2006/relationships/hyperlink" Target="microsoft.com/mdop" TargetMode="External"/><Relationship Id="rId2" Type="http://schemas.openxmlformats.org/officeDocument/2006/relationships/notesSlide" Target="../notesSlides/notesSlide26.xml"/><Relationship Id="rId1" Type="http://schemas.openxmlformats.org/officeDocument/2006/relationships/slideLayout" Target="../slideLayouts/slideLayout47.xml"/><Relationship Id="rId6" Type="http://schemas.openxmlformats.org/officeDocument/2006/relationships/image" Target="../media/image2.png"/><Relationship Id="rId5" Type="http://schemas.openxmlformats.org/officeDocument/2006/relationships/hyperlink" Target="windows.com/enterprise" TargetMode="External"/><Relationship Id="rId4" Type="http://schemas.openxmlformats.org/officeDocument/2006/relationships/hyperlink" Target="Windows.com/ITPro" TargetMode="External"/><Relationship Id="rId9" Type="http://schemas.openxmlformats.org/officeDocument/2006/relationships/hyperlink" Target="http://technet.microsoft.com/ie"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hyperlink" Target="http://microsoft.com/msdn" TargetMode="External"/><Relationship Id="rId2" Type="http://schemas.openxmlformats.org/officeDocument/2006/relationships/notesSlide" Target="../notesSlides/notesSlide27.xml"/><Relationship Id="rId1" Type="http://schemas.openxmlformats.org/officeDocument/2006/relationships/slideLayout" Target="../slideLayouts/slideLayout52.xml"/><Relationship Id="rId6" Type="http://schemas.openxmlformats.org/officeDocument/2006/relationships/image" Target="../media/image46.png"/><Relationship Id="rId5" Type="http://schemas.openxmlformats.org/officeDocument/2006/relationships/hyperlink" Target="http://channel9.msdn.com/Events/TechEd" TargetMode="External"/><Relationship Id="rId4" Type="http://schemas.openxmlformats.org/officeDocument/2006/relationships/hyperlink" Target="http://microsoft.com/technet"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52.xml"/><Relationship Id="rId6" Type="http://schemas.openxmlformats.org/officeDocument/2006/relationships/image" Target="../media/image49.jpg"/><Relationship Id="rId5" Type="http://schemas.openxmlformats.org/officeDocument/2006/relationships/image" Target="../media/image48.pn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6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13" Type="http://schemas.microsoft.com/office/2007/relationships/hdphoto" Target="../media/hdphoto6.wdp"/><Relationship Id="rId18" Type="http://schemas.openxmlformats.org/officeDocument/2006/relationships/image" Target="../media/image25.png"/><Relationship Id="rId3" Type="http://schemas.openxmlformats.org/officeDocument/2006/relationships/image" Target="../media/image18.png"/><Relationship Id="rId7" Type="http://schemas.microsoft.com/office/2007/relationships/hdphoto" Target="../media/hdphoto2.wdp"/><Relationship Id="rId12" Type="http://schemas.microsoft.com/office/2007/relationships/hdphoto" Target="../media/hdphoto5.wdp"/><Relationship Id="rId17" Type="http://schemas.microsoft.com/office/2007/relationships/hdphoto" Target="../media/hdphoto8.wdp"/><Relationship Id="rId2" Type="http://schemas.openxmlformats.org/officeDocument/2006/relationships/notesSlide" Target="../notesSlides/notesSlide4.xml"/><Relationship Id="rId16" Type="http://schemas.openxmlformats.org/officeDocument/2006/relationships/image" Target="../media/image24.png"/><Relationship Id="rId1" Type="http://schemas.openxmlformats.org/officeDocument/2006/relationships/slideLayout" Target="../slideLayouts/slideLayout45.xml"/><Relationship Id="rId6" Type="http://schemas.openxmlformats.org/officeDocument/2006/relationships/image" Target="../media/image20.png"/><Relationship Id="rId11" Type="http://schemas.microsoft.com/office/2007/relationships/hdphoto" Target="../media/hdphoto4.wdp"/><Relationship Id="rId5" Type="http://schemas.openxmlformats.org/officeDocument/2006/relationships/image" Target="../media/image19.png"/><Relationship Id="rId15" Type="http://schemas.openxmlformats.org/officeDocument/2006/relationships/image" Target="../media/image23.emf"/><Relationship Id="rId10" Type="http://schemas.openxmlformats.org/officeDocument/2006/relationships/image" Target="../media/image22.png"/><Relationship Id="rId19" Type="http://schemas.microsoft.com/office/2007/relationships/hdphoto" Target="../media/hdphoto9.wdp"/><Relationship Id="rId4" Type="http://schemas.microsoft.com/office/2007/relationships/hdphoto" Target="../media/hdphoto1.wdp"/><Relationship Id="rId9" Type="http://schemas.microsoft.com/office/2007/relationships/hdphoto" Target="../media/hdphoto3.wdp"/><Relationship Id="rId14" Type="http://schemas.microsoft.com/office/2007/relationships/hdphoto" Target="../media/hdphoto7.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13" Type="http://schemas.microsoft.com/office/2007/relationships/hdphoto" Target="../media/hdphoto6.wdp"/><Relationship Id="rId18" Type="http://schemas.openxmlformats.org/officeDocument/2006/relationships/image" Target="../media/image25.png"/><Relationship Id="rId3" Type="http://schemas.openxmlformats.org/officeDocument/2006/relationships/image" Target="../media/image18.png"/><Relationship Id="rId7" Type="http://schemas.microsoft.com/office/2007/relationships/hdphoto" Target="../media/hdphoto2.wdp"/><Relationship Id="rId12" Type="http://schemas.microsoft.com/office/2007/relationships/hdphoto" Target="../media/hdphoto5.wdp"/><Relationship Id="rId17" Type="http://schemas.microsoft.com/office/2007/relationships/hdphoto" Target="../media/hdphoto8.wdp"/><Relationship Id="rId2" Type="http://schemas.openxmlformats.org/officeDocument/2006/relationships/notesSlide" Target="../notesSlides/notesSlide6.xml"/><Relationship Id="rId16" Type="http://schemas.openxmlformats.org/officeDocument/2006/relationships/image" Target="../media/image24.png"/><Relationship Id="rId1" Type="http://schemas.openxmlformats.org/officeDocument/2006/relationships/slideLayout" Target="../slideLayouts/slideLayout45.xml"/><Relationship Id="rId6" Type="http://schemas.openxmlformats.org/officeDocument/2006/relationships/image" Target="../media/image20.png"/><Relationship Id="rId11" Type="http://schemas.microsoft.com/office/2007/relationships/hdphoto" Target="../media/hdphoto4.wdp"/><Relationship Id="rId5" Type="http://schemas.openxmlformats.org/officeDocument/2006/relationships/image" Target="../media/image19.png"/><Relationship Id="rId15" Type="http://schemas.openxmlformats.org/officeDocument/2006/relationships/image" Target="../media/image23.emf"/><Relationship Id="rId10" Type="http://schemas.openxmlformats.org/officeDocument/2006/relationships/image" Target="../media/image22.png"/><Relationship Id="rId19" Type="http://schemas.microsoft.com/office/2007/relationships/hdphoto" Target="../media/hdphoto9.wdp"/><Relationship Id="rId4" Type="http://schemas.microsoft.com/office/2007/relationships/hdphoto" Target="../media/hdphoto1.wdp"/><Relationship Id="rId9" Type="http://schemas.microsoft.com/office/2007/relationships/hdphoto" Target="../media/hdphoto3.wdp"/><Relationship Id="rId14" Type="http://schemas.microsoft.com/office/2007/relationships/hdphoto" Target="../media/hdphoto7.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45.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45.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88120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a:stretch>
            <a:fillRect/>
          </a:stretch>
        </p:blipFill>
        <p:spPr>
          <a:xfrm>
            <a:off x="0" y="0"/>
            <a:ext cx="12433300" cy="6994525"/>
          </a:xfrm>
        </p:spPr>
      </p:pic>
      <p:sp>
        <p:nvSpPr>
          <p:cNvPr id="10" name="Title 9"/>
          <p:cNvSpPr>
            <a:spLocks noGrp="1"/>
          </p:cNvSpPr>
          <p:nvPr>
            <p:ph type="title"/>
          </p:nvPr>
        </p:nvSpPr>
        <p:spPr/>
        <p:txBody>
          <a:bodyPr/>
          <a:lstStyle/>
          <a:p>
            <a:r>
              <a:rPr lang="en-US" dirty="0" smtClean="0">
                <a:solidFill>
                  <a:schemeClr val="accent3"/>
                </a:solidFill>
              </a:rPr>
              <a:t>Release Pillar Detail</a:t>
            </a:r>
            <a:endParaRPr lang="en-US" dirty="0">
              <a:solidFill>
                <a:schemeClr val="accent3"/>
              </a:solidFill>
            </a:endParaRPr>
          </a:p>
        </p:txBody>
      </p:sp>
      <p:sp>
        <p:nvSpPr>
          <p:cNvPr id="2" name="Text Placeholder 1"/>
          <p:cNvSpPr>
            <a:spLocks noGrp="1"/>
          </p:cNvSpPr>
          <p:nvPr>
            <p:ph type="body" sz="quarter" idx="11"/>
          </p:nvPr>
        </p:nvSpPr>
        <p:spPr/>
        <p:txBody>
          <a:bodyPr/>
          <a:lstStyle/>
          <a:p>
            <a:endParaRPr lang="en-US"/>
          </a:p>
        </p:txBody>
      </p:sp>
      <p:sp>
        <p:nvSpPr>
          <p:cNvPr id="20" name="Rectangle 19"/>
          <p:cNvSpPr/>
          <p:nvPr/>
        </p:nvSpPr>
        <p:spPr bwMode="ltGray">
          <a:xfrm>
            <a:off x="275164" y="2570532"/>
            <a:ext cx="11993633" cy="3562061"/>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342834" indent="-342834" defTabSz="932293" fontAlgn="base">
              <a:lnSpc>
                <a:spcPct val="90000"/>
              </a:lnSpc>
              <a:spcBef>
                <a:spcPct val="0"/>
              </a:spcBef>
              <a:spcAft>
                <a:spcPct val="0"/>
              </a:spcAft>
              <a:buFont typeface="Arial" panose="020B0604020202020204" pitchFamily="34" charset="0"/>
              <a:buChar char="•"/>
            </a:pPr>
            <a:endParaRPr lang="en-US" sz="24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5" name="Rectangle 24"/>
          <p:cNvSpPr/>
          <p:nvPr/>
        </p:nvSpPr>
        <p:spPr bwMode="ltGray">
          <a:xfrm>
            <a:off x="275164" y="1272487"/>
            <a:ext cx="11993633" cy="124003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defTabSz="932293" fontAlgn="base">
              <a:lnSpc>
                <a:spcPct val="90000"/>
              </a:lnSpc>
              <a:spcBef>
                <a:spcPct val="0"/>
              </a:spcBef>
              <a:spcAft>
                <a:spcPct val="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Manageability – </a:t>
            </a:r>
            <a:endPar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293"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New </a:t>
            </a: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and Improved Connection Groups</a:t>
            </a:r>
          </a:p>
        </p:txBody>
      </p:sp>
      <p:pic>
        <p:nvPicPr>
          <p:cNvPr id="3" name="Picture 2"/>
          <p:cNvPicPr>
            <a:picLocks noChangeAspect="1"/>
          </p:cNvPicPr>
          <p:nvPr/>
        </p:nvPicPr>
        <p:blipFill>
          <a:blip r:embed="rId4"/>
          <a:stretch>
            <a:fillRect/>
          </a:stretch>
        </p:blipFill>
        <p:spPr>
          <a:xfrm>
            <a:off x="1553628" y="2678821"/>
            <a:ext cx="9436701" cy="3345484"/>
          </a:xfrm>
          <a:prstGeom prst="rect">
            <a:avLst/>
          </a:prstGeom>
        </p:spPr>
      </p:pic>
    </p:spTree>
    <p:extLst>
      <p:ext uri="{BB962C8B-B14F-4D97-AF65-F5344CB8AC3E}">
        <p14:creationId xmlns:p14="http://schemas.microsoft.com/office/powerpoint/2010/main" val="2097773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Connection Group Example</a:t>
            </a:r>
            <a:endParaRPr lang="en-US" dirty="0"/>
          </a:p>
        </p:txBody>
      </p:sp>
      <p:sp>
        <p:nvSpPr>
          <p:cNvPr id="6" name="Content Placeholder 5"/>
          <p:cNvSpPr>
            <a:spLocks noGrp="1"/>
          </p:cNvSpPr>
          <p:nvPr>
            <p:ph type="body" sz="quarter" idx="10"/>
          </p:nvPr>
        </p:nvSpPr>
        <p:spPr>
          <a:xfrm>
            <a:off x="274638" y="1216152"/>
            <a:ext cx="11887199" cy="3235501"/>
          </a:xfrm>
        </p:spPr>
        <p:txBody>
          <a:bodyPr/>
          <a:lstStyle/>
          <a:p>
            <a:r>
              <a:rPr lang="en-US" sz="1836" dirty="0"/>
              <a:t>&lt;?xml version="1.0"?&gt; </a:t>
            </a:r>
            <a:br>
              <a:rPr lang="en-US" sz="1836" dirty="0"/>
            </a:br>
            <a:r>
              <a:rPr lang="en-US" sz="1836" dirty="0"/>
              <a:t>&lt;</a:t>
            </a:r>
            <a:r>
              <a:rPr lang="en-US" sz="1836" dirty="0" err="1"/>
              <a:t>appv:AppConnectionGroup</a:t>
            </a:r>
            <a:r>
              <a:rPr lang="en-US" sz="1836" dirty="0"/>
              <a:t> </a:t>
            </a:r>
            <a:r>
              <a:rPr lang="en-US" sz="1836" dirty="0" err="1"/>
              <a:t>xmlns</a:t>
            </a:r>
            <a:r>
              <a:rPr lang="en-US" sz="1836" dirty="0"/>
              <a:t>="http://schemas.microsoft.com/</a:t>
            </a:r>
            <a:r>
              <a:rPr lang="en-US" sz="1836" dirty="0" err="1"/>
              <a:t>appv</a:t>
            </a:r>
            <a:r>
              <a:rPr lang="en-US" sz="1836" dirty="0"/>
              <a:t>/2014/</a:t>
            </a:r>
            <a:r>
              <a:rPr lang="en-US" sz="1836" dirty="0" err="1"/>
              <a:t>virtualapplicationconnectiongroup</a:t>
            </a:r>
            <a:r>
              <a:rPr lang="en-US" sz="1836" dirty="0"/>
              <a:t>" </a:t>
            </a:r>
            <a:r>
              <a:rPr lang="en-US" sz="1836" dirty="0" err="1"/>
              <a:t>xmlns:appv</a:t>
            </a:r>
            <a:r>
              <a:rPr lang="en-US" sz="1836" dirty="0"/>
              <a:t>="http://schemas.microsoft.com/</a:t>
            </a:r>
            <a:r>
              <a:rPr lang="en-US" sz="1836" dirty="0" err="1"/>
              <a:t>appv</a:t>
            </a:r>
            <a:r>
              <a:rPr lang="en-US" sz="1836" dirty="0"/>
              <a:t>/2014/</a:t>
            </a:r>
            <a:r>
              <a:rPr lang="en-US" sz="1836" dirty="0" err="1"/>
              <a:t>virtualapplicationconnectiongroup</a:t>
            </a:r>
            <a:r>
              <a:rPr lang="en-US" sz="1836" dirty="0"/>
              <a:t>" </a:t>
            </a:r>
            <a:r>
              <a:rPr lang="en-US" sz="1836" dirty="0" err="1"/>
              <a:t>AppConnectionGroupId</a:t>
            </a:r>
            <a:r>
              <a:rPr lang="en-US" sz="1836" dirty="0"/>
              <a:t>="715F39D8-…" </a:t>
            </a:r>
            <a:r>
              <a:rPr lang="en-US" sz="1836" dirty="0" err="1"/>
              <a:t>VersionId</a:t>
            </a:r>
            <a:r>
              <a:rPr lang="en-US" sz="1836" dirty="0"/>
              <a:t>="9CDF46F3-…" Priority="0" </a:t>
            </a:r>
            <a:r>
              <a:rPr lang="en-US" sz="1836" dirty="0" err="1"/>
              <a:t>DisplayName</a:t>
            </a:r>
            <a:r>
              <a:rPr lang="en-US" sz="1836" dirty="0"/>
              <a:t>="DCG-Adobe"&gt;</a:t>
            </a:r>
            <a:br>
              <a:rPr lang="en-US" sz="1836" dirty="0"/>
            </a:br>
            <a:r>
              <a:rPr lang="en-US" sz="1836" dirty="0"/>
              <a:t>  &lt;</a:t>
            </a:r>
            <a:r>
              <a:rPr lang="en-US" sz="1836" dirty="0" err="1"/>
              <a:t>appv:Packages</a:t>
            </a:r>
            <a:r>
              <a:rPr lang="en-US" sz="1836" dirty="0"/>
              <a:t>&gt; </a:t>
            </a:r>
            <a:br>
              <a:rPr lang="en-US" sz="1836" dirty="0"/>
            </a:br>
            <a:r>
              <a:rPr lang="en-US" sz="1836" dirty="0"/>
              <a:t>    &lt;</a:t>
            </a:r>
            <a:r>
              <a:rPr lang="en-US" sz="1836" dirty="0" err="1"/>
              <a:t>appv:Package</a:t>
            </a:r>
            <a:r>
              <a:rPr lang="en-US" sz="1836" dirty="0"/>
              <a:t> </a:t>
            </a:r>
            <a:r>
              <a:rPr lang="en-US" sz="1836" dirty="0" err="1"/>
              <a:t>PackageId</a:t>
            </a:r>
            <a:r>
              <a:rPr lang="en-US" sz="1836" dirty="0"/>
              <a:t>="24F9476C-3DA5-…" </a:t>
            </a:r>
            <a:r>
              <a:rPr lang="en-US" sz="1836" dirty="0" err="1"/>
              <a:t>VersionId</a:t>
            </a:r>
            <a:r>
              <a:rPr lang="en-US" sz="1836" dirty="0"/>
              <a:t>="FDFF6813-…" /&gt; </a:t>
            </a:r>
            <a:br>
              <a:rPr lang="en-US" sz="1836" dirty="0"/>
            </a:br>
            <a:r>
              <a:rPr lang="en-US" sz="1836" dirty="0"/>
              <a:t>    &lt;</a:t>
            </a:r>
            <a:r>
              <a:rPr lang="en-US" sz="1836" dirty="0" err="1"/>
              <a:t>appv:Package</a:t>
            </a:r>
            <a:r>
              <a:rPr lang="en-US" sz="1836" dirty="0"/>
              <a:t> </a:t>
            </a:r>
            <a:r>
              <a:rPr lang="en-US" sz="1836" dirty="0" err="1"/>
              <a:t>PackageId</a:t>
            </a:r>
            <a:r>
              <a:rPr lang="en-US" sz="1836" dirty="0"/>
              <a:t>="43ED3F1C-E280-…"  </a:t>
            </a:r>
            <a:r>
              <a:rPr lang="en-US" sz="1836" b="1" dirty="0" err="1">
                <a:solidFill>
                  <a:srgbClr val="0070C0"/>
                </a:solidFill>
              </a:rPr>
              <a:t>VersionId</a:t>
            </a:r>
            <a:r>
              <a:rPr lang="en-US" sz="1836" b="1" dirty="0" smtClean="0">
                <a:solidFill>
                  <a:srgbClr val="0070C0"/>
                </a:solidFill>
              </a:rPr>
              <a:t>="*</a:t>
            </a:r>
            <a:r>
              <a:rPr lang="en-US" sz="1836" b="1" dirty="0">
                <a:solidFill>
                  <a:srgbClr val="0070C0"/>
                </a:solidFill>
              </a:rPr>
              <a:t>"</a:t>
            </a:r>
            <a:r>
              <a:rPr lang="en-US" sz="1836" b="1" dirty="0" smtClean="0">
                <a:solidFill>
                  <a:srgbClr val="0070C0"/>
                </a:solidFill>
              </a:rPr>
              <a:t> </a:t>
            </a:r>
            <a:r>
              <a:rPr lang="en-US" sz="1836" b="1" dirty="0" err="1" smtClean="0">
                <a:solidFill>
                  <a:srgbClr val="0070C0"/>
                </a:solidFill>
              </a:rPr>
              <a:t>IsOptional</a:t>
            </a:r>
            <a:r>
              <a:rPr lang="en-US" sz="1836" b="1" dirty="0">
                <a:solidFill>
                  <a:srgbClr val="0070C0"/>
                </a:solidFill>
              </a:rPr>
              <a:t>="true" </a:t>
            </a:r>
            <a:r>
              <a:rPr lang="en-US" sz="1836" dirty="0"/>
              <a:t>/&gt; </a:t>
            </a:r>
            <a:br>
              <a:rPr lang="en-US" sz="1836" dirty="0"/>
            </a:br>
            <a:r>
              <a:rPr lang="en-US" sz="1836" dirty="0"/>
              <a:t>    &lt;</a:t>
            </a:r>
            <a:r>
              <a:rPr lang="en-US" sz="1836" dirty="0" err="1"/>
              <a:t>appv:Package</a:t>
            </a:r>
            <a:r>
              <a:rPr lang="en-US" sz="1836" dirty="0"/>
              <a:t> </a:t>
            </a:r>
            <a:r>
              <a:rPr lang="en-US" sz="1836" dirty="0" err="1"/>
              <a:t>PackageId</a:t>
            </a:r>
            <a:r>
              <a:rPr lang="en-US" sz="1836" dirty="0"/>
              <a:t>="9AF8EA94-D3DB-…" </a:t>
            </a:r>
            <a:r>
              <a:rPr lang="en-US" sz="1836" dirty="0" err="1"/>
              <a:t>VersionId</a:t>
            </a:r>
            <a:r>
              <a:rPr lang="en-US" sz="1836" dirty="0"/>
              <a:t>="9C7252A3-…" </a:t>
            </a:r>
            <a:r>
              <a:rPr lang="en-US" sz="1836" b="1" dirty="0" err="1">
                <a:solidFill>
                  <a:srgbClr val="0070C0"/>
                </a:solidFill>
              </a:rPr>
              <a:t>IsOptional</a:t>
            </a:r>
            <a:r>
              <a:rPr lang="en-US" sz="1836" b="1" dirty="0">
                <a:solidFill>
                  <a:srgbClr val="0070C0"/>
                </a:solidFill>
              </a:rPr>
              <a:t>="true" </a:t>
            </a:r>
            <a:r>
              <a:rPr lang="en-US" sz="1836" dirty="0"/>
              <a:t>/&gt; </a:t>
            </a:r>
            <a:br>
              <a:rPr lang="en-US" sz="1836" dirty="0"/>
            </a:br>
            <a:r>
              <a:rPr lang="en-US" sz="1836" dirty="0"/>
              <a:t>  &lt;/</a:t>
            </a:r>
            <a:r>
              <a:rPr lang="en-US" sz="1836" dirty="0" err="1"/>
              <a:t>appv:Packages</a:t>
            </a:r>
            <a:r>
              <a:rPr lang="en-US" sz="1836" dirty="0"/>
              <a:t>&gt; </a:t>
            </a:r>
            <a:br>
              <a:rPr lang="en-US" sz="1836" dirty="0"/>
            </a:br>
            <a:r>
              <a:rPr lang="en-US" sz="1836" dirty="0"/>
              <a:t>&lt;/</a:t>
            </a:r>
            <a:r>
              <a:rPr lang="en-US" sz="1836" dirty="0" err="1"/>
              <a:t>appv:AppConnectionGroup</a:t>
            </a:r>
            <a:r>
              <a:rPr lang="en-US" sz="1836" dirty="0"/>
              <a:t>&gt;</a:t>
            </a:r>
          </a:p>
        </p:txBody>
      </p:sp>
    </p:spTree>
    <p:extLst>
      <p:ext uri="{BB962C8B-B14F-4D97-AF65-F5344CB8AC3E}">
        <p14:creationId xmlns:p14="http://schemas.microsoft.com/office/powerpoint/2010/main" val="343621594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2" y="-1587"/>
            <a:ext cx="12434711" cy="8289807"/>
          </a:xfrm>
          <a:prstGeom prst="rect">
            <a:avLst/>
          </a:prstGeom>
        </p:spPr>
      </p:pic>
      <p:sp>
        <p:nvSpPr>
          <p:cNvPr id="4" name="Title 3"/>
          <p:cNvSpPr>
            <a:spLocks noGrp="1"/>
          </p:cNvSpPr>
          <p:nvPr>
            <p:ph type="title"/>
          </p:nvPr>
        </p:nvSpPr>
        <p:spPr>
          <a:xfrm>
            <a:off x="274639" y="1209973"/>
            <a:ext cx="9296398" cy="2211089"/>
          </a:xfrm>
          <a:solidFill>
            <a:schemeClr val="accent3"/>
          </a:solidFill>
        </p:spPr>
        <p:txBody>
          <a:bodyPr/>
          <a:lstStyle/>
          <a:p>
            <a:r>
              <a:rPr lang="en-US" sz="7343" dirty="0">
                <a:solidFill>
                  <a:schemeClr val="tx1"/>
                </a:solidFill>
              </a:rPr>
              <a:t>Demo – </a:t>
            </a:r>
            <a:r>
              <a:rPr lang="en-US" sz="7343" dirty="0" smtClean="0">
                <a:solidFill>
                  <a:schemeClr val="tx1"/>
                </a:solidFill>
              </a:rPr>
              <a:t>App-V 5.0 SP3 Connection </a:t>
            </a:r>
            <a:r>
              <a:rPr lang="en-US" sz="7343" dirty="0">
                <a:solidFill>
                  <a:schemeClr val="tx1"/>
                </a:solidFill>
              </a:rPr>
              <a:t>Groups</a:t>
            </a:r>
          </a:p>
        </p:txBody>
      </p:sp>
    </p:spTree>
    <p:extLst>
      <p:ext uri="{BB962C8B-B14F-4D97-AF65-F5344CB8AC3E}">
        <p14:creationId xmlns:p14="http://schemas.microsoft.com/office/powerpoint/2010/main" val="17551939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a:stretch>
            <a:fillRect/>
          </a:stretch>
        </p:blipFill>
        <p:spPr>
          <a:xfrm>
            <a:off x="0" y="0"/>
            <a:ext cx="12433300" cy="6994525"/>
          </a:xfrm>
        </p:spPr>
      </p:pic>
      <p:sp>
        <p:nvSpPr>
          <p:cNvPr id="2" name="Text Placeholder 1"/>
          <p:cNvSpPr>
            <a:spLocks noGrp="1"/>
          </p:cNvSpPr>
          <p:nvPr>
            <p:ph type="body" sz="quarter" idx="10"/>
          </p:nvPr>
        </p:nvSpPr>
        <p:spPr/>
        <p:txBody>
          <a:bodyPr/>
          <a:lstStyle/>
          <a:p>
            <a:endParaRPr lang="en-US"/>
          </a:p>
        </p:txBody>
      </p:sp>
      <p:sp>
        <p:nvSpPr>
          <p:cNvPr id="10" name="Title 9"/>
          <p:cNvSpPr>
            <a:spLocks noGrp="1"/>
          </p:cNvSpPr>
          <p:nvPr>
            <p:ph type="title"/>
          </p:nvPr>
        </p:nvSpPr>
        <p:spPr/>
        <p:txBody>
          <a:bodyPr/>
          <a:lstStyle/>
          <a:p>
            <a:r>
              <a:rPr lang="en-US" dirty="0" smtClean="0">
                <a:solidFill>
                  <a:schemeClr val="accent3"/>
                </a:solidFill>
              </a:rPr>
              <a:t>Release Pillar Detail</a:t>
            </a:r>
            <a:endParaRPr lang="en-US" dirty="0">
              <a:solidFill>
                <a:schemeClr val="accent3"/>
              </a:solidFill>
            </a:endParaRPr>
          </a:p>
        </p:txBody>
      </p:sp>
      <p:sp>
        <p:nvSpPr>
          <p:cNvPr id="20" name="Rectangle 19"/>
          <p:cNvSpPr/>
          <p:nvPr/>
        </p:nvSpPr>
        <p:spPr bwMode="ltGray">
          <a:xfrm>
            <a:off x="275164" y="2570532"/>
            <a:ext cx="11993633" cy="3562061"/>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584200" lvl="1" indent="-241300">
              <a:lnSpc>
                <a:spcPct val="90000"/>
              </a:lnSpc>
              <a:spcBef>
                <a:spcPct val="20000"/>
              </a:spcBef>
              <a:buClr>
                <a:srgbClr val="FFFFFF"/>
              </a:buClr>
              <a:buSzPct val="100000"/>
              <a:buFontTx/>
              <a:buBlip>
                <a:blip r:embed="rId4"/>
              </a:buBlip>
            </a:pPr>
            <a:r>
              <a:rPr lang="en-US" sz="2400" dirty="0">
                <a:gradFill>
                  <a:gsLst>
                    <a:gs pos="1250">
                      <a:srgbClr val="FFFFFF"/>
                    </a:gs>
                    <a:gs pos="100000">
                      <a:srgbClr val="FFFFFF"/>
                    </a:gs>
                  </a:gsLst>
                  <a:lin ang="5400000" scaled="0"/>
                </a:gradFill>
              </a:rPr>
              <a:t>Support for new and improved Connection </a:t>
            </a:r>
            <a:r>
              <a:rPr lang="en-US" sz="2400" dirty="0" smtClean="0">
                <a:gradFill>
                  <a:gsLst>
                    <a:gs pos="1250">
                      <a:srgbClr val="FFFFFF"/>
                    </a:gs>
                    <a:gs pos="100000">
                      <a:srgbClr val="FFFFFF"/>
                    </a:gs>
                  </a:gsLst>
                  <a:lin ang="5400000" scaled="0"/>
                </a:gradFill>
              </a:rPr>
              <a:t>groups (CG)</a:t>
            </a:r>
            <a:endParaRPr lang="en-US" sz="2400" dirty="0">
              <a:gradFill>
                <a:gsLst>
                  <a:gs pos="1250">
                    <a:srgbClr val="FFFFFF"/>
                  </a:gs>
                  <a:gs pos="100000">
                    <a:srgbClr val="FFFFFF"/>
                  </a:gs>
                </a:gsLst>
                <a:lin ang="5400000" scaled="0"/>
              </a:gradFill>
            </a:endParaRPr>
          </a:p>
          <a:p>
            <a:pPr marL="584200" lvl="1" indent="-241300">
              <a:lnSpc>
                <a:spcPct val="90000"/>
              </a:lnSpc>
              <a:spcBef>
                <a:spcPct val="20000"/>
              </a:spcBef>
              <a:buClr>
                <a:srgbClr val="FFFFFF"/>
              </a:buClr>
              <a:buSzPct val="100000"/>
              <a:buFontTx/>
              <a:buBlip>
                <a:blip r:embed="rId4"/>
              </a:buBlip>
            </a:pPr>
            <a:r>
              <a:rPr lang="en-US" sz="2400" dirty="0" smtClean="0">
                <a:gradFill>
                  <a:gsLst>
                    <a:gs pos="1250">
                      <a:srgbClr val="FFFFFF"/>
                    </a:gs>
                    <a:gs pos="100000">
                      <a:srgbClr val="FFFFFF"/>
                    </a:gs>
                  </a:gsLst>
                  <a:lin ang="5400000" scaled="0"/>
                </a:gradFill>
              </a:rPr>
              <a:t>Compatibility with prior App-V </a:t>
            </a:r>
            <a:r>
              <a:rPr lang="en-US" sz="2400" dirty="0">
                <a:gradFill>
                  <a:gsLst>
                    <a:gs pos="1250">
                      <a:srgbClr val="FFFFFF"/>
                    </a:gs>
                    <a:gs pos="100000">
                      <a:srgbClr val="FFFFFF"/>
                    </a:gs>
                  </a:gsLst>
                  <a:lin ang="5400000" scaled="0"/>
                </a:gradFill>
              </a:rPr>
              <a:t>5.0 clients </a:t>
            </a:r>
          </a:p>
          <a:p>
            <a:pPr marL="584200" lvl="1" indent="-241300">
              <a:lnSpc>
                <a:spcPct val="90000"/>
              </a:lnSpc>
              <a:spcBef>
                <a:spcPct val="20000"/>
              </a:spcBef>
              <a:buClr>
                <a:srgbClr val="FFFFFF"/>
              </a:buClr>
              <a:buSzPct val="100000"/>
              <a:buFontTx/>
              <a:buBlip>
                <a:blip r:embed="rId4"/>
              </a:buBlip>
            </a:pPr>
            <a:r>
              <a:rPr lang="en-US" sz="2400" dirty="0">
                <a:gradFill>
                  <a:gsLst>
                    <a:gs pos="1250">
                      <a:srgbClr val="FFFFFF"/>
                    </a:gs>
                    <a:gs pos="100000">
                      <a:srgbClr val="FFFFFF"/>
                    </a:gs>
                  </a:gsLst>
                  <a:lin ang="5400000" scaled="0"/>
                </a:gradFill>
              </a:rPr>
              <a:t>Upgrade </a:t>
            </a:r>
            <a:r>
              <a:rPr lang="en-US" sz="2400" dirty="0" smtClean="0">
                <a:gradFill>
                  <a:gsLst>
                    <a:gs pos="1250">
                      <a:srgbClr val="FFFFFF"/>
                    </a:gs>
                    <a:gs pos="100000">
                      <a:srgbClr val="FFFFFF"/>
                    </a:gs>
                  </a:gsLst>
                  <a:lin ang="5400000" scaled="0"/>
                </a:gradFill>
              </a:rPr>
              <a:t>path: Upgrade </a:t>
            </a:r>
            <a:r>
              <a:rPr lang="en-US" sz="2400" dirty="0">
                <a:gradFill>
                  <a:gsLst>
                    <a:gs pos="1250">
                      <a:srgbClr val="FFFFFF"/>
                    </a:gs>
                    <a:gs pos="100000">
                      <a:srgbClr val="FFFFFF"/>
                    </a:gs>
                  </a:gsLst>
                  <a:lin ang="5400000" scaled="0"/>
                </a:gradFill>
              </a:rPr>
              <a:t>Server, then clients, then </a:t>
            </a:r>
            <a:r>
              <a:rPr lang="en-US" sz="2400" dirty="0" smtClean="0">
                <a:gradFill>
                  <a:gsLst>
                    <a:gs pos="1250">
                      <a:srgbClr val="FFFFFF"/>
                    </a:gs>
                    <a:gs pos="100000">
                      <a:srgbClr val="FFFFFF"/>
                    </a:gs>
                  </a:gsLst>
                  <a:lin ang="5400000" scaled="0"/>
                </a:gradFill>
              </a:rPr>
              <a:t>packages/CG</a:t>
            </a:r>
            <a:endParaRPr lang="en-US" sz="2400" dirty="0">
              <a:gradFill>
                <a:gsLst>
                  <a:gs pos="1250">
                    <a:srgbClr val="FFFFFF"/>
                  </a:gs>
                  <a:gs pos="100000">
                    <a:srgbClr val="FFFFFF"/>
                  </a:gs>
                </a:gsLst>
                <a:lin ang="5400000" scaled="0"/>
              </a:gradFill>
            </a:endParaRPr>
          </a:p>
          <a:p>
            <a:pPr marL="342834" indent="-342834" defTabSz="932293" fontAlgn="base">
              <a:lnSpc>
                <a:spcPct val="90000"/>
              </a:lnSpc>
              <a:spcBef>
                <a:spcPct val="0"/>
              </a:spcBef>
              <a:spcAft>
                <a:spcPct val="0"/>
              </a:spcAft>
              <a:buFont typeface="Arial" panose="020B0604020202020204" pitchFamily="34" charset="0"/>
              <a:buChar char="•"/>
            </a:pPr>
            <a:endParaRPr lang="en-US" sz="24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5" name="Rectangle 24"/>
          <p:cNvSpPr/>
          <p:nvPr/>
        </p:nvSpPr>
        <p:spPr bwMode="ltGray">
          <a:xfrm>
            <a:off x="275164" y="1272650"/>
            <a:ext cx="11993633" cy="124003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defTabSz="932293" fontAlgn="base">
              <a:lnSpc>
                <a:spcPct val="90000"/>
              </a:lnSpc>
              <a:spcBef>
                <a:spcPct val="0"/>
              </a:spcBef>
              <a:spcAft>
                <a:spcPct val="0"/>
              </a:spcAft>
            </a:pPr>
            <a:r>
              <a:rPr lang="en-US" sz="4000" dirty="0">
                <a:solidFill>
                  <a:srgbClr val="FFFFFF"/>
                </a:solidFill>
                <a:latin typeface="Segoe UI Light"/>
              </a:rPr>
              <a:t>Manageability – Server Functional Update</a:t>
            </a:r>
          </a:p>
        </p:txBody>
      </p:sp>
    </p:spTree>
    <p:extLst>
      <p:ext uri="{BB962C8B-B14F-4D97-AF65-F5344CB8AC3E}">
        <p14:creationId xmlns:p14="http://schemas.microsoft.com/office/powerpoint/2010/main" val="2607801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274639" y="1744662"/>
            <a:ext cx="11889564" cy="2092881"/>
          </a:xfrm>
        </p:spPr>
        <p:txBody>
          <a:bodyPr>
            <a:normAutofit lnSpcReduction="10000"/>
          </a:bodyPr>
          <a:lstStyle/>
          <a:p>
            <a:r>
              <a:rPr lang="en-US" sz="4000" dirty="0" smtClean="0"/>
              <a:t>Best Practice</a:t>
            </a:r>
          </a:p>
          <a:p>
            <a:pPr lvl="2"/>
            <a:r>
              <a:rPr lang="en-US" sz="2400" dirty="0" smtClean="0"/>
              <a:t>Shared </a:t>
            </a:r>
            <a:r>
              <a:rPr lang="en-US" sz="2400" dirty="0"/>
              <a:t>Content </a:t>
            </a:r>
            <a:r>
              <a:rPr lang="en-US" sz="2400" dirty="0" smtClean="0"/>
              <a:t>Store (SCS) mode</a:t>
            </a:r>
          </a:p>
          <a:p>
            <a:pPr lvl="2"/>
            <a:r>
              <a:rPr lang="en-US" sz="2400" dirty="0" smtClean="0"/>
              <a:t>Large applications: pre-add and pre-publish App-V packages</a:t>
            </a:r>
          </a:p>
          <a:p>
            <a:r>
              <a:rPr lang="en-US" sz="4000" dirty="0" smtClean="0"/>
              <a:t>Tune the Deployment</a:t>
            </a:r>
            <a:endParaRPr lang="en-US" sz="4000" dirty="0"/>
          </a:p>
        </p:txBody>
      </p:sp>
      <p:sp>
        <p:nvSpPr>
          <p:cNvPr id="5" name="Title 16"/>
          <p:cNvSpPr>
            <a:spLocks noGrp="1"/>
          </p:cNvSpPr>
          <p:nvPr>
            <p:ph type="title"/>
          </p:nvPr>
        </p:nvSpPr>
        <p:spPr>
          <a:xfrm>
            <a:off x="274639" y="295274"/>
            <a:ext cx="11889564" cy="1580157"/>
          </a:xfrm>
        </p:spPr>
        <p:txBody>
          <a:bodyPr>
            <a:normAutofit/>
          </a:bodyPr>
          <a:lstStyle/>
          <a:p>
            <a:r>
              <a:rPr lang="en-US" sz="5400" dirty="0" smtClean="0">
                <a:gradFill>
                  <a:gsLst>
                    <a:gs pos="1250">
                      <a:schemeClr val="tx2"/>
                    </a:gs>
                    <a:gs pos="99000">
                      <a:schemeClr val="tx2"/>
                    </a:gs>
                  </a:gsLst>
                  <a:lin ang="5400000" scaled="0"/>
                </a:gradFill>
              </a:rPr>
              <a:t>Shared Content Store</a:t>
            </a:r>
            <a:endParaRPr lang="en-US" sz="5400" dirty="0"/>
          </a:p>
        </p:txBody>
      </p:sp>
      <p:graphicFrame>
        <p:nvGraphicFramePr>
          <p:cNvPr id="2" name="Diagram 1"/>
          <p:cNvGraphicFramePr/>
          <p:nvPr>
            <p:extLst/>
          </p:nvPr>
        </p:nvGraphicFramePr>
        <p:xfrm>
          <a:off x="1646237" y="4030662"/>
          <a:ext cx="9067801" cy="25539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02154761"/>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p:cNvPicPr>
            <a:picLocks noChangeAspect="1"/>
          </p:cNvPicPr>
          <p:nvPr/>
        </p:nvPicPr>
        <p:blipFill>
          <a:blip r:embed="rId3"/>
          <a:stretch>
            <a:fillRect/>
          </a:stretch>
        </p:blipFill>
        <p:spPr>
          <a:xfrm>
            <a:off x="6789813" y="3477238"/>
            <a:ext cx="2939851" cy="1217089"/>
          </a:xfrm>
          <a:prstGeom prst="rect">
            <a:avLst/>
          </a:prstGeom>
        </p:spPr>
      </p:pic>
      <p:pic>
        <p:nvPicPr>
          <p:cNvPr id="38" name="Picture 37"/>
          <p:cNvPicPr>
            <a:picLocks noChangeAspect="1"/>
          </p:cNvPicPr>
          <p:nvPr/>
        </p:nvPicPr>
        <p:blipFill>
          <a:blip r:embed="rId4"/>
          <a:stretch>
            <a:fillRect/>
          </a:stretch>
        </p:blipFill>
        <p:spPr>
          <a:xfrm>
            <a:off x="6783584" y="3317688"/>
            <a:ext cx="2939851" cy="1217089"/>
          </a:xfrm>
          <a:prstGeom prst="rect">
            <a:avLst/>
          </a:prstGeom>
        </p:spPr>
      </p:pic>
      <p:pic>
        <p:nvPicPr>
          <p:cNvPr id="37" name="Picture 36"/>
          <p:cNvPicPr>
            <a:picLocks noChangeAspect="1"/>
          </p:cNvPicPr>
          <p:nvPr/>
        </p:nvPicPr>
        <p:blipFill>
          <a:blip r:embed="rId5"/>
          <a:stretch>
            <a:fillRect/>
          </a:stretch>
        </p:blipFill>
        <p:spPr>
          <a:xfrm>
            <a:off x="6783586" y="3160439"/>
            <a:ext cx="2939851" cy="1217089"/>
          </a:xfrm>
          <a:prstGeom prst="rect">
            <a:avLst/>
          </a:prstGeom>
        </p:spPr>
      </p:pic>
      <p:pic>
        <p:nvPicPr>
          <p:cNvPr id="36" name="Picture 35"/>
          <p:cNvPicPr>
            <a:picLocks noChangeAspect="1"/>
          </p:cNvPicPr>
          <p:nvPr/>
        </p:nvPicPr>
        <p:blipFill>
          <a:blip r:embed="rId6"/>
          <a:stretch>
            <a:fillRect/>
          </a:stretch>
        </p:blipFill>
        <p:spPr>
          <a:xfrm>
            <a:off x="6783586" y="2998928"/>
            <a:ext cx="2939851" cy="1217089"/>
          </a:xfrm>
          <a:prstGeom prst="rect">
            <a:avLst/>
          </a:prstGeom>
        </p:spPr>
      </p:pic>
      <p:pic>
        <p:nvPicPr>
          <p:cNvPr id="35" name="Picture 34"/>
          <p:cNvPicPr>
            <a:picLocks noChangeAspect="1"/>
          </p:cNvPicPr>
          <p:nvPr/>
        </p:nvPicPr>
        <p:blipFill>
          <a:blip r:embed="rId7"/>
          <a:stretch>
            <a:fillRect/>
          </a:stretch>
        </p:blipFill>
        <p:spPr>
          <a:xfrm>
            <a:off x="6783586" y="2840986"/>
            <a:ext cx="2939851" cy="1217089"/>
          </a:xfrm>
          <a:prstGeom prst="rect">
            <a:avLst/>
          </a:prstGeom>
        </p:spPr>
      </p:pic>
      <p:pic>
        <p:nvPicPr>
          <p:cNvPr id="25" name="Picture 24"/>
          <p:cNvPicPr>
            <a:picLocks noChangeAspect="1"/>
          </p:cNvPicPr>
          <p:nvPr/>
        </p:nvPicPr>
        <p:blipFill>
          <a:blip r:embed="rId8"/>
          <a:stretch>
            <a:fillRect/>
          </a:stretch>
        </p:blipFill>
        <p:spPr>
          <a:xfrm>
            <a:off x="579437" y="2769828"/>
            <a:ext cx="2743201" cy="2839191"/>
          </a:xfrm>
          <a:prstGeom prst="rect">
            <a:avLst/>
          </a:prstGeom>
        </p:spPr>
      </p:pic>
      <p:sp>
        <p:nvSpPr>
          <p:cNvPr id="5" name="Title 16"/>
          <p:cNvSpPr>
            <a:spLocks noGrp="1"/>
          </p:cNvSpPr>
          <p:nvPr>
            <p:ph type="title"/>
          </p:nvPr>
        </p:nvSpPr>
        <p:spPr>
          <a:xfrm>
            <a:off x="274639" y="295274"/>
            <a:ext cx="11889564" cy="1580157"/>
          </a:xfrm>
        </p:spPr>
        <p:txBody>
          <a:bodyPr>
            <a:normAutofit/>
          </a:bodyPr>
          <a:lstStyle/>
          <a:p>
            <a:r>
              <a:rPr lang="en-US" sz="4000" dirty="0"/>
              <a:t>Use </a:t>
            </a:r>
            <a:r>
              <a:rPr lang="en-US" sz="4000" dirty="0" smtClean="0"/>
              <a:t>Shared </a:t>
            </a:r>
            <a:r>
              <a:rPr lang="en-US" sz="4000" dirty="0"/>
              <a:t>Content Store Mode in Pooled VDI and </a:t>
            </a:r>
            <a:r>
              <a:rPr lang="en-US" sz="4000" dirty="0" smtClean="0"/>
              <a:t>RDSH</a:t>
            </a:r>
            <a:endParaRPr lang="en-US" sz="2400" dirty="0"/>
          </a:p>
        </p:txBody>
      </p:sp>
      <p:sp>
        <p:nvSpPr>
          <p:cNvPr id="14" name="TextBox 13"/>
          <p:cNvSpPr txBox="1"/>
          <p:nvPr/>
        </p:nvSpPr>
        <p:spPr>
          <a:xfrm>
            <a:off x="5924032" y="2026392"/>
            <a:ext cx="4849636"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gradFill>
                  <a:gsLst>
                    <a:gs pos="2917">
                      <a:srgbClr val="FFFFFF"/>
                    </a:gs>
                    <a:gs pos="30000">
                      <a:srgbClr val="FFFFFF"/>
                    </a:gs>
                  </a:gsLst>
                  <a:lin ang="5400000" scaled="0"/>
                </a:gradFill>
              </a:rPr>
              <a:t>Shared Content Store Mode</a:t>
            </a:r>
          </a:p>
        </p:txBody>
      </p:sp>
      <p:sp>
        <p:nvSpPr>
          <p:cNvPr id="16" name="TextBox 15"/>
          <p:cNvSpPr txBox="1"/>
          <p:nvPr/>
        </p:nvSpPr>
        <p:spPr>
          <a:xfrm>
            <a:off x="3094038" y="2764146"/>
            <a:ext cx="3205775"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FB0: Publishing Data</a:t>
            </a:r>
          </a:p>
        </p:txBody>
      </p:sp>
      <p:sp>
        <p:nvSpPr>
          <p:cNvPr id="17" name="TextBox 16"/>
          <p:cNvSpPr txBox="1"/>
          <p:nvPr/>
        </p:nvSpPr>
        <p:spPr>
          <a:xfrm>
            <a:off x="3124334" y="3862781"/>
            <a:ext cx="3205775"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Rest of App-V Package</a:t>
            </a:r>
          </a:p>
        </p:txBody>
      </p:sp>
      <p:sp>
        <p:nvSpPr>
          <p:cNvPr id="19" name="TextBox 18"/>
          <p:cNvSpPr txBox="1"/>
          <p:nvPr/>
        </p:nvSpPr>
        <p:spPr>
          <a:xfrm>
            <a:off x="356477" y="2003016"/>
            <a:ext cx="3205775" cy="627864"/>
          </a:xfrm>
          <a:prstGeom prst="rect">
            <a:avLst/>
          </a:prstGeom>
          <a:noFill/>
        </p:spPr>
        <p:txBody>
          <a:bodyPr wrap="square" lIns="182880" tIns="146304" rIns="182880" bIns="146304" rtlCol="0">
            <a:spAutoFit/>
          </a:bodyPr>
          <a:lstStyle/>
          <a:p>
            <a:pPr algn="ctr">
              <a:lnSpc>
                <a:spcPct val="90000"/>
              </a:lnSpc>
              <a:spcAft>
                <a:spcPts val="600"/>
              </a:spcAft>
            </a:pPr>
            <a:r>
              <a:rPr lang="en-US" sz="2400" b="1" dirty="0" smtClean="0">
                <a:gradFill>
                  <a:gsLst>
                    <a:gs pos="2917">
                      <a:srgbClr val="FFFFFF"/>
                    </a:gs>
                    <a:gs pos="30000">
                      <a:srgbClr val="FFFFFF"/>
                    </a:gs>
                  </a:gsLst>
                  <a:lin ang="5400000" scaled="0"/>
                </a:gradFill>
              </a:rPr>
              <a:t>App-V Package</a:t>
            </a:r>
          </a:p>
        </p:txBody>
      </p:sp>
      <p:pic>
        <p:nvPicPr>
          <p:cNvPr id="26" name="Picture 25"/>
          <p:cNvPicPr>
            <a:picLocks noChangeAspect="1"/>
          </p:cNvPicPr>
          <p:nvPr/>
        </p:nvPicPr>
        <p:blipFill>
          <a:blip r:embed="rId9"/>
          <a:stretch>
            <a:fillRect/>
          </a:stretch>
        </p:blipFill>
        <p:spPr>
          <a:xfrm>
            <a:off x="596093" y="2764146"/>
            <a:ext cx="2726544" cy="2821951"/>
          </a:xfrm>
          <a:prstGeom prst="rect">
            <a:avLst/>
          </a:prstGeom>
        </p:spPr>
      </p:pic>
      <p:pic>
        <p:nvPicPr>
          <p:cNvPr id="24" name="Picture 23"/>
          <p:cNvPicPr>
            <a:picLocks noChangeAspect="1"/>
          </p:cNvPicPr>
          <p:nvPr/>
        </p:nvPicPr>
        <p:blipFill>
          <a:blip r:embed="rId10"/>
          <a:stretch>
            <a:fillRect/>
          </a:stretch>
        </p:blipFill>
        <p:spPr>
          <a:xfrm>
            <a:off x="579438" y="2615163"/>
            <a:ext cx="2743201" cy="1135676"/>
          </a:xfrm>
          <a:prstGeom prst="rect">
            <a:avLst/>
          </a:prstGeom>
        </p:spPr>
      </p:pic>
      <p:pic>
        <p:nvPicPr>
          <p:cNvPr id="34" name="Picture 33"/>
          <p:cNvPicPr>
            <a:picLocks noChangeAspect="1"/>
          </p:cNvPicPr>
          <p:nvPr/>
        </p:nvPicPr>
        <p:blipFill>
          <a:blip r:embed="rId11"/>
          <a:stretch>
            <a:fillRect/>
          </a:stretch>
        </p:blipFill>
        <p:spPr>
          <a:xfrm>
            <a:off x="6783586" y="2669228"/>
            <a:ext cx="2939851" cy="1217089"/>
          </a:xfrm>
          <a:prstGeom prst="rect">
            <a:avLst/>
          </a:prstGeom>
        </p:spPr>
      </p:pic>
      <p:sp>
        <p:nvSpPr>
          <p:cNvPr id="40" name="Text Placeholder 5"/>
          <p:cNvSpPr>
            <a:spLocks noGrp="1"/>
          </p:cNvSpPr>
          <p:nvPr>
            <p:ph type="body" sz="quarter" idx="11"/>
          </p:nvPr>
        </p:nvSpPr>
        <p:spPr>
          <a:xfrm>
            <a:off x="6205207" y="4585136"/>
            <a:ext cx="5410200" cy="1415772"/>
          </a:xfrm>
        </p:spPr>
        <p:txBody>
          <a:bodyPr/>
          <a:lstStyle/>
          <a:p>
            <a:pPr marL="566738" lvl="2" indent="-342900">
              <a:buFont typeface="Arial" panose="020B0604020202020204" pitchFamily="34" charset="0"/>
              <a:buChar char="•"/>
            </a:pPr>
            <a:r>
              <a:rPr lang="en-US" dirty="0" smtClean="0"/>
              <a:t>3-5% of App-V Package Size</a:t>
            </a:r>
          </a:p>
          <a:p>
            <a:pPr marL="566738" lvl="2" indent="-342900">
              <a:buFont typeface="Arial" panose="020B0604020202020204" pitchFamily="34" charset="0"/>
              <a:buChar char="•"/>
            </a:pPr>
            <a:r>
              <a:rPr lang="en-US" dirty="0" smtClean="0"/>
              <a:t>Use in Low-Latency Networks</a:t>
            </a:r>
          </a:p>
          <a:p>
            <a:pPr marL="566738" lvl="2" indent="-342900">
              <a:buFont typeface="Arial" panose="020B0604020202020204" pitchFamily="34" charset="0"/>
              <a:buChar char="•"/>
            </a:pPr>
            <a:r>
              <a:rPr lang="en-US" dirty="0" smtClean="0"/>
              <a:t>Network Bandwidth Depends on  Application Payload</a:t>
            </a:r>
          </a:p>
        </p:txBody>
      </p:sp>
    </p:spTree>
    <p:extLst>
      <p:ext uri="{BB962C8B-B14F-4D97-AF65-F5344CB8AC3E}">
        <p14:creationId xmlns:p14="http://schemas.microsoft.com/office/powerpoint/2010/main" val="126155727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mph" presetSubtype="0" nodeType="clickEffect">
                                  <p:stCondLst>
                                    <p:cond delay="0"/>
                                  </p:stCondLst>
                                  <p:childTnLst>
                                    <p:set>
                                      <p:cBhvr rctx="PPT">
                                        <p:cTn id="38" dur="indefinite"/>
                                        <p:tgtEl>
                                          <p:spTgt spid="26"/>
                                        </p:tgtEl>
                                        <p:attrNameLst>
                                          <p:attrName>style.opacity</p:attrName>
                                        </p:attrNameLst>
                                      </p:cBhvr>
                                      <p:to>
                                        <p:strVal val="0"/>
                                      </p:to>
                                    </p:set>
                                    <p:animEffect filter="image" prLst="opacity: 0">
                                      <p:cBhvr rctx="IE">
                                        <p:cTn id="39" dur="indefinite"/>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ppt_x"/>
                                          </p:val>
                                        </p:tav>
                                        <p:tav tm="100000">
                                          <p:val>
                                            <p:strVal val="#ppt_x"/>
                                          </p:val>
                                        </p:tav>
                                      </p:tavLst>
                                    </p:anim>
                                    <p:anim calcmode="lin" valueType="num">
                                      <p:cBhvr additive="base">
                                        <p:cTn id="51" dur="500" fill="hold"/>
                                        <p:tgtEl>
                                          <p:spTgt spid="34"/>
                                        </p:tgtEl>
                                        <p:attrNameLst>
                                          <p:attrName>ppt_y</p:attrName>
                                        </p:attrNameLst>
                                      </p:cBhvr>
                                      <p:tavLst>
                                        <p:tav tm="0">
                                          <p:val>
                                            <p:strVal val="1+#ppt_h/2"/>
                                          </p:val>
                                        </p:tav>
                                        <p:tav tm="100000">
                                          <p:val>
                                            <p:strVal val="#ppt_y"/>
                                          </p:val>
                                        </p:tav>
                                      </p:tavLst>
                                    </p:anim>
                                  </p:childTnLst>
                                </p:cTn>
                              </p:par>
                            </p:childTnLst>
                          </p:cTn>
                        </p:par>
                        <p:par>
                          <p:cTn id="52" fill="hold">
                            <p:stCondLst>
                              <p:cond delay="500"/>
                            </p:stCondLst>
                            <p:childTnLst>
                              <p:par>
                                <p:cTn id="53" presetID="2" presetClass="entr" presetSubtype="4"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1+#ppt_h/2"/>
                                          </p:val>
                                        </p:tav>
                                        <p:tav tm="100000">
                                          <p:val>
                                            <p:strVal val="#ppt_y"/>
                                          </p:val>
                                        </p:tav>
                                      </p:tavLst>
                                    </p:anim>
                                  </p:childTnLst>
                                </p:cTn>
                              </p:par>
                            </p:childTnLst>
                          </p:cTn>
                        </p:par>
                        <p:par>
                          <p:cTn id="57" fill="hold">
                            <p:stCondLst>
                              <p:cond delay="1000"/>
                            </p:stCondLst>
                            <p:childTnLst>
                              <p:par>
                                <p:cTn id="58" presetID="2" presetClass="entr" presetSubtype="4" fill="hold" nodeType="after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ppt_x"/>
                                          </p:val>
                                        </p:tav>
                                        <p:tav tm="100000">
                                          <p:val>
                                            <p:strVal val="#ppt_x"/>
                                          </p:val>
                                        </p:tav>
                                      </p:tavLst>
                                    </p:anim>
                                    <p:anim calcmode="lin" valueType="num">
                                      <p:cBhvr additive="base">
                                        <p:cTn id="61" dur="500" fill="hold"/>
                                        <p:tgtEl>
                                          <p:spTgt spid="36"/>
                                        </p:tgtEl>
                                        <p:attrNameLst>
                                          <p:attrName>ppt_y</p:attrName>
                                        </p:attrNameLst>
                                      </p:cBhvr>
                                      <p:tavLst>
                                        <p:tav tm="0">
                                          <p:val>
                                            <p:strVal val="1+#ppt_h/2"/>
                                          </p:val>
                                        </p:tav>
                                        <p:tav tm="100000">
                                          <p:val>
                                            <p:strVal val="#ppt_y"/>
                                          </p:val>
                                        </p:tav>
                                      </p:tavLst>
                                    </p:anim>
                                  </p:childTnLst>
                                </p:cTn>
                              </p:par>
                            </p:childTnLst>
                          </p:cTn>
                        </p:par>
                        <p:par>
                          <p:cTn id="62" fill="hold">
                            <p:stCondLst>
                              <p:cond delay="1500"/>
                            </p:stCondLst>
                            <p:childTnLst>
                              <p:par>
                                <p:cTn id="63" presetID="2" presetClass="entr" presetSubtype="4" fill="hold"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500" fill="hold"/>
                                        <p:tgtEl>
                                          <p:spTgt spid="37"/>
                                        </p:tgtEl>
                                        <p:attrNameLst>
                                          <p:attrName>ppt_x</p:attrName>
                                        </p:attrNameLst>
                                      </p:cBhvr>
                                      <p:tavLst>
                                        <p:tav tm="0">
                                          <p:val>
                                            <p:strVal val="#ppt_x"/>
                                          </p:val>
                                        </p:tav>
                                        <p:tav tm="100000">
                                          <p:val>
                                            <p:strVal val="#ppt_x"/>
                                          </p:val>
                                        </p:tav>
                                      </p:tavLst>
                                    </p:anim>
                                    <p:anim calcmode="lin" valueType="num">
                                      <p:cBhvr additive="base">
                                        <p:cTn id="66" dur="500" fill="hold"/>
                                        <p:tgtEl>
                                          <p:spTgt spid="37"/>
                                        </p:tgtEl>
                                        <p:attrNameLst>
                                          <p:attrName>ppt_y</p:attrName>
                                        </p:attrNameLst>
                                      </p:cBhvr>
                                      <p:tavLst>
                                        <p:tav tm="0">
                                          <p:val>
                                            <p:strVal val="1+#ppt_h/2"/>
                                          </p:val>
                                        </p:tav>
                                        <p:tav tm="100000">
                                          <p:val>
                                            <p:strVal val="#ppt_y"/>
                                          </p:val>
                                        </p:tav>
                                      </p:tavLst>
                                    </p:anim>
                                  </p:childTnLst>
                                </p:cTn>
                              </p:par>
                            </p:childTnLst>
                          </p:cTn>
                        </p:par>
                        <p:par>
                          <p:cTn id="67" fill="hold">
                            <p:stCondLst>
                              <p:cond delay="2000"/>
                            </p:stCondLst>
                            <p:childTnLst>
                              <p:par>
                                <p:cTn id="68" presetID="2" presetClass="entr" presetSubtype="4"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ppt_x"/>
                                          </p:val>
                                        </p:tav>
                                        <p:tav tm="100000">
                                          <p:val>
                                            <p:strVal val="#ppt_x"/>
                                          </p:val>
                                        </p:tav>
                                      </p:tavLst>
                                    </p:anim>
                                    <p:anim calcmode="lin" valueType="num">
                                      <p:cBhvr additive="base">
                                        <p:cTn id="71" dur="500" fill="hold"/>
                                        <p:tgtEl>
                                          <p:spTgt spid="38"/>
                                        </p:tgtEl>
                                        <p:attrNameLst>
                                          <p:attrName>ppt_y</p:attrName>
                                        </p:attrNameLst>
                                      </p:cBhvr>
                                      <p:tavLst>
                                        <p:tav tm="0">
                                          <p:val>
                                            <p:strVal val="1+#ppt_h/2"/>
                                          </p:val>
                                        </p:tav>
                                        <p:tav tm="100000">
                                          <p:val>
                                            <p:strVal val="#ppt_y"/>
                                          </p:val>
                                        </p:tav>
                                      </p:tavLst>
                                    </p:anim>
                                  </p:childTnLst>
                                </p:cTn>
                              </p:par>
                            </p:childTnLst>
                          </p:cTn>
                        </p:par>
                        <p:par>
                          <p:cTn id="72" fill="hold">
                            <p:stCondLst>
                              <p:cond delay="2500"/>
                            </p:stCondLst>
                            <p:childTnLst>
                              <p:par>
                                <p:cTn id="73" presetID="2" presetClass="entr" presetSubtype="4"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ppt_x"/>
                                          </p:val>
                                        </p:tav>
                                        <p:tav tm="100000">
                                          <p:val>
                                            <p:strVal val="#ppt_x"/>
                                          </p:val>
                                        </p:tav>
                                      </p:tavLst>
                                    </p:anim>
                                    <p:anim calcmode="lin" valueType="num">
                                      <p:cBhvr additive="base">
                                        <p:cTn id="76" dur="500" fill="hold"/>
                                        <p:tgtEl>
                                          <p:spTgt spid="39"/>
                                        </p:tgtEl>
                                        <p:attrNameLst>
                                          <p:attrName>ppt_y</p:attrName>
                                        </p:attrNameLst>
                                      </p:cBhvr>
                                      <p:tavLst>
                                        <p:tav tm="0">
                                          <p:val>
                                            <p:strVal val="1+#ppt_h/2"/>
                                          </p:val>
                                        </p:tav>
                                        <p:tav tm="100000">
                                          <p:val>
                                            <p:strVal val="#ppt_y"/>
                                          </p:val>
                                        </p:tav>
                                      </p:tavLst>
                                    </p:anim>
                                  </p:childTnLst>
                                </p:cTn>
                              </p:par>
                            </p:childTnLst>
                          </p:cTn>
                        </p:par>
                        <p:par>
                          <p:cTn id="77" fill="hold">
                            <p:stCondLst>
                              <p:cond delay="3000"/>
                            </p:stCondLst>
                            <p:childTnLst>
                              <p:par>
                                <p:cTn id="78" presetID="1" presetClass="entr" presetSubtype="0" fill="hold" grpId="0" nodeType="afterEffect">
                                  <p:stCondLst>
                                    <p:cond delay="0"/>
                                  </p:stCondLst>
                                  <p:childTnLst>
                                    <p:set>
                                      <p:cBhvr>
                                        <p:cTn id="79" dur="1" fill="hold">
                                          <p:stCondLst>
                                            <p:cond delay="0"/>
                                          </p:stCondLst>
                                        </p:cTn>
                                        <p:tgtEl>
                                          <p:spTgt spid="40">
                                            <p:txEl>
                                              <p:pRg st="0" end="0"/>
                                            </p:txEl>
                                          </p:spTgt>
                                        </p:tgtEl>
                                        <p:attrNameLst>
                                          <p:attrName>style.visibility</p:attrName>
                                        </p:attrNameLst>
                                      </p:cBhvr>
                                      <p:to>
                                        <p:strVal val="visible"/>
                                      </p:to>
                                    </p:set>
                                  </p:childTnLst>
                                </p:cTn>
                              </p:par>
                            </p:childTnLst>
                          </p:cTn>
                        </p:par>
                        <p:par>
                          <p:cTn id="80" fill="hold">
                            <p:stCondLst>
                              <p:cond delay="3000"/>
                            </p:stCondLst>
                            <p:childTnLst>
                              <p:par>
                                <p:cTn id="81" presetID="1" presetClass="entr" presetSubtype="0" fill="hold" grpId="0" nodeType="afterEffect">
                                  <p:stCondLst>
                                    <p:cond delay="0"/>
                                  </p:stCondLst>
                                  <p:childTnLst>
                                    <p:set>
                                      <p:cBhvr>
                                        <p:cTn id="82" dur="1" fill="hold">
                                          <p:stCondLst>
                                            <p:cond delay="0"/>
                                          </p:stCondLst>
                                        </p:cTn>
                                        <p:tgtEl>
                                          <p:spTgt spid="40">
                                            <p:txEl>
                                              <p:pRg st="1" end="1"/>
                                            </p:txEl>
                                          </p:spTgt>
                                        </p:tgtEl>
                                        <p:attrNameLst>
                                          <p:attrName>style.visibility</p:attrName>
                                        </p:attrNameLst>
                                      </p:cBhvr>
                                      <p:to>
                                        <p:strVal val="visible"/>
                                      </p:to>
                                    </p:set>
                                  </p:childTnLst>
                                </p:cTn>
                              </p:par>
                            </p:childTnLst>
                          </p:cTn>
                        </p:par>
                        <p:par>
                          <p:cTn id="83" fill="hold">
                            <p:stCondLst>
                              <p:cond delay="3000"/>
                            </p:stCondLst>
                            <p:childTnLst>
                              <p:par>
                                <p:cTn id="84" presetID="1" presetClass="entr" presetSubtype="0" fill="hold" grpId="0" nodeType="afterEffect">
                                  <p:stCondLst>
                                    <p:cond delay="0"/>
                                  </p:stCondLst>
                                  <p:childTnLst>
                                    <p:set>
                                      <p:cBhvr>
                                        <p:cTn id="85" dur="1" fill="hold">
                                          <p:stCondLst>
                                            <p:cond delay="0"/>
                                          </p:stCondLst>
                                        </p:cTn>
                                        <p:tgtEl>
                                          <p:spTgt spid="4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9" grpId="0"/>
      <p:bldP spid="4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5400" dirty="0"/>
              <a:t>App-V 5.0 </a:t>
            </a:r>
            <a:r>
              <a:rPr lang="en-US" sz="5400" dirty="0" smtClean="0"/>
              <a:t>SP3</a:t>
            </a:r>
            <a:br>
              <a:rPr lang="en-US" sz="5400" dirty="0" smtClean="0"/>
            </a:br>
            <a:r>
              <a:rPr lang="en-US" sz="5400" dirty="0" smtClean="0"/>
              <a:t>Shared </a:t>
            </a:r>
            <a:r>
              <a:rPr lang="en-US" sz="5400" dirty="0"/>
              <a:t>Content </a:t>
            </a:r>
            <a:r>
              <a:rPr lang="en-US" sz="5400" dirty="0" smtClean="0"/>
              <a:t>Store (SCS) </a:t>
            </a:r>
            <a:r>
              <a:rPr lang="en-US" sz="5400" dirty="0"/>
              <a:t>Demo</a:t>
            </a:r>
          </a:p>
        </p:txBody>
      </p:sp>
      <p:sp>
        <p:nvSpPr>
          <p:cNvPr id="2" name="Text Placeholder 1"/>
          <p:cNvSpPr>
            <a:spLocks noGrp="1"/>
          </p:cNvSpPr>
          <p:nvPr>
            <p:ph type="body" sz="quarter" idx="12"/>
          </p:nvPr>
        </p:nvSpPr>
        <p:spPr/>
        <p:txBody>
          <a:bodyPr/>
          <a:lstStyle/>
          <a:p>
            <a:r>
              <a:rPr lang="en-US" dirty="0" smtClean="0"/>
              <a:t>Aaron Ruckman</a:t>
            </a:r>
            <a:endParaRPr lang="en-US" dirty="0"/>
          </a:p>
        </p:txBody>
      </p:sp>
      <p:pic>
        <p:nvPicPr>
          <p:cNvPr id="4" name="Picture 1" descr="\\.PSF\Parallels Share\MDOP 'Deep Dive' Presentation 2007-03\Icon - App Virtualization.png"/>
          <p:cNvPicPr>
            <a:picLocks noChangeAspect="1" noChangeArrowheads="1"/>
          </p:cNvPicPr>
          <p:nvPr/>
        </p:nvPicPr>
        <p:blipFill>
          <a:blip r:embed="rId3"/>
          <a:srcRect/>
          <a:stretch>
            <a:fillRect/>
          </a:stretch>
        </p:blipFill>
        <p:spPr bwMode="auto">
          <a:xfrm>
            <a:off x="10028237" y="4945062"/>
            <a:ext cx="1295400" cy="1371600"/>
          </a:xfrm>
          <a:prstGeom prst="rect">
            <a:avLst/>
          </a:prstGeom>
          <a:noFill/>
          <a:ln w="9525">
            <a:noFill/>
            <a:miter lim="800000"/>
            <a:headEnd/>
            <a:tailEnd/>
          </a:ln>
        </p:spPr>
      </p:pic>
    </p:spTree>
    <p:extLst>
      <p:ext uri="{BB962C8B-B14F-4D97-AF65-F5344CB8AC3E}">
        <p14:creationId xmlns:p14="http://schemas.microsoft.com/office/powerpoint/2010/main" val="3379038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93163" y="3114281"/>
            <a:ext cx="6934198" cy="18288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lIns="182880" tIns="146304" rIns="182880" bIns="146304" rtlCol="0">
            <a:spAutoFit/>
          </a:bodyPr>
          <a:lstStyle/>
          <a:p>
            <a:r>
              <a:rPr lang="en-US" sz="4000" dirty="0">
                <a:solidFill>
                  <a:srgbClr val="FFFFFF"/>
                </a:solidFill>
              </a:rPr>
              <a:t>Users keep their experience</a:t>
            </a:r>
          </a:p>
          <a:p>
            <a:pPr lvl="1"/>
            <a:r>
              <a:rPr lang="en-US" sz="2000" dirty="0">
                <a:solidFill>
                  <a:srgbClr val="FFFFFF"/>
                </a:solidFill>
              </a:rPr>
              <a:t>Use </a:t>
            </a:r>
            <a:r>
              <a:rPr lang="en-US" sz="2000" dirty="0" smtClean="0">
                <a:solidFill>
                  <a:srgbClr val="FFFFFF"/>
                </a:solidFill>
              </a:rPr>
              <a:t>Data Sync Engine, like OneDrive </a:t>
            </a:r>
            <a:r>
              <a:rPr lang="en-US" sz="2000" dirty="0">
                <a:solidFill>
                  <a:srgbClr val="FFFFFF"/>
                </a:solidFill>
              </a:rPr>
              <a:t>for </a:t>
            </a:r>
            <a:r>
              <a:rPr lang="en-US" sz="2000" dirty="0" smtClean="0">
                <a:solidFill>
                  <a:srgbClr val="FFFFFF"/>
                </a:solidFill>
              </a:rPr>
              <a:t>business</a:t>
            </a:r>
            <a:endParaRPr lang="en-US" sz="2000" dirty="0">
              <a:solidFill>
                <a:srgbClr val="FFFFFF"/>
              </a:solidFill>
            </a:endParaRPr>
          </a:p>
          <a:p>
            <a:pPr lvl="1"/>
            <a:r>
              <a:rPr lang="en-US" sz="2000" dirty="0" smtClean="0">
                <a:solidFill>
                  <a:srgbClr val="FFFFFF"/>
                </a:solidFill>
              </a:rPr>
              <a:t>Use </a:t>
            </a:r>
            <a:r>
              <a:rPr lang="en-US" sz="2000" dirty="0" err="1">
                <a:solidFill>
                  <a:srgbClr val="FFFFFF"/>
                </a:solidFill>
              </a:rPr>
              <a:t>Credman</a:t>
            </a:r>
            <a:r>
              <a:rPr lang="en-US" sz="2000" dirty="0">
                <a:solidFill>
                  <a:srgbClr val="FFFFFF"/>
                </a:solidFill>
              </a:rPr>
              <a:t> to keep Enterprise Credentials in </a:t>
            </a:r>
            <a:r>
              <a:rPr lang="en-US" sz="2000" dirty="0" smtClean="0">
                <a:solidFill>
                  <a:srgbClr val="FFFFFF"/>
                </a:solidFill>
              </a:rPr>
              <a:t>sync</a:t>
            </a:r>
          </a:p>
          <a:p>
            <a:pPr lvl="1"/>
            <a:r>
              <a:rPr lang="en-US" sz="2000" dirty="0">
                <a:solidFill>
                  <a:srgbClr val="FFFFFF"/>
                </a:solidFill>
              </a:rPr>
              <a:t>Use UE-V to </a:t>
            </a:r>
            <a:r>
              <a:rPr lang="en-US" sz="2000" dirty="0" smtClean="0">
                <a:solidFill>
                  <a:srgbClr val="FFFFFF"/>
                </a:solidFill>
              </a:rPr>
              <a:t>sync across Datacenter &amp; Physical devices</a:t>
            </a:r>
            <a:endParaRPr lang="en-US" sz="2000" dirty="0">
              <a:solidFill>
                <a:srgbClr val="FFFFFF"/>
              </a:solidFill>
            </a:endParaRPr>
          </a:p>
        </p:txBody>
      </p:sp>
      <p:sp>
        <p:nvSpPr>
          <p:cNvPr id="2" name="Title 1"/>
          <p:cNvSpPr>
            <a:spLocks noGrp="1"/>
          </p:cNvSpPr>
          <p:nvPr>
            <p:ph type="title"/>
          </p:nvPr>
        </p:nvSpPr>
        <p:spPr/>
        <p:txBody>
          <a:bodyPr/>
          <a:lstStyle/>
          <a:p>
            <a:r>
              <a:rPr lang="en-US" sz="4800" dirty="0" smtClean="0"/>
              <a:t>VDI Even Better</a:t>
            </a:r>
            <a:r>
              <a:rPr lang="en-US" sz="4800" dirty="0"/>
              <a:t>: UE-V and App-V together</a:t>
            </a:r>
            <a:r>
              <a:rPr lang="en-US" sz="4800" dirty="0" smtClean="0"/>
              <a:t>! </a:t>
            </a:r>
            <a:endParaRPr lang="en-US" sz="4800" dirty="0"/>
          </a:p>
        </p:txBody>
      </p:sp>
      <p:sp>
        <p:nvSpPr>
          <p:cNvPr id="3" name="Text Placeholder 2"/>
          <p:cNvSpPr>
            <a:spLocks noGrp="1"/>
          </p:cNvSpPr>
          <p:nvPr>
            <p:ph type="body" sz="quarter" idx="11"/>
          </p:nvPr>
        </p:nvSpPr>
        <p:spPr>
          <a:xfrm>
            <a:off x="391790" y="4954474"/>
            <a:ext cx="6934198" cy="1828800"/>
          </a:xfrm>
        </p:spPr>
        <p:style>
          <a:lnRef idx="2">
            <a:schemeClr val="accent3">
              <a:shade val="50000"/>
            </a:schemeClr>
          </a:lnRef>
          <a:fillRef idx="1">
            <a:schemeClr val="accent3"/>
          </a:fillRef>
          <a:effectRef idx="0">
            <a:schemeClr val="accent3"/>
          </a:effectRef>
          <a:fontRef idx="minor">
            <a:schemeClr val="lt1"/>
          </a:fontRef>
        </p:style>
        <p:txBody>
          <a:bodyPr/>
          <a:lstStyle/>
          <a:p>
            <a:r>
              <a:rPr lang="en-US" dirty="0">
                <a:solidFill>
                  <a:schemeClr val="tx1"/>
                </a:solidFill>
              </a:rPr>
              <a:t>Fast logon</a:t>
            </a:r>
          </a:p>
          <a:p>
            <a:pPr marL="466371" lvl="1"/>
            <a:r>
              <a:rPr lang="en-US" dirty="0">
                <a:solidFill>
                  <a:schemeClr val="tx1"/>
                </a:solidFill>
              </a:rPr>
              <a:t>Lean mandatory </a:t>
            </a:r>
            <a:r>
              <a:rPr lang="en-US" dirty="0" smtClean="0">
                <a:solidFill>
                  <a:schemeClr val="tx1"/>
                </a:solidFill>
              </a:rPr>
              <a:t>profile</a:t>
            </a:r>
            <a:endParaRPr lang="en-US" dirty="0">
              <a:solidFill>
                <a:schemeClr val="tx1"/>
              </a:solidFill>
            </a:endParaRPr>
          </a:p>
          <a:p>
            <a:pPr marL="466371" lvl="1"/>
            <a:r>
              <a:rPr lang="en-US" dirty="0" smtClean="0">
                <a:solidFill>
                  <a:schemeClr val="tx1"/>
                </a:solidFill>
              </a:rPr>
              <a:t>Leverage App-V </a:t>
            </a:r>
            <a:r>
              <a:rPr lang="en-US" dirty="0">
                <a:solidFill>
                  <a:schemeClr val="tx1"/>
                </a:solidFill>
              </a:rPr>
              <a:t>published data UE-V </a:t>
            </a:r>
            <a:r>
              <a:rPr lang="en-US" dirty="0" smtClean="0">
                <a:solidFill>
                  <a:schemeClr val="tx1"/>
                </a:solidFill>
              </a:rPr>
              <a:t>template </a:t>
            </a:r>
            <a:endParaRPr lang="en-US" dirty="0">
              <a:solidFill>
                <a:schemeClr val="tx1"/>
              </a:solidFill>
            </a:endParaRPr>
          </a:p>
          <a:p>
            <a:pPr marL="466371" lvl="1"/>
            <a:r>
              <a:rPr lang="en-US" dirty="0" smtClean="0">
                <a:solidFill>
                  <a:schemeClr val="tx1"/>
                </a:solidFill>
              </a:rPr>
              <a:t>Small VM Benefits</a:t>
            </a:r>
            <a:endParaRPr lang="en-US" dirty="0">
              <a:solidFill>
                <a:schemeClr val="tx1"/>
              </a:solidFill>
            </a:endParaRPr>
          </a:p>
        </p:txBody>
      </p:sp>
      <p:sp>
        <p:nvSpPr>
          <p:cNvPr id="4" name="TextBox 3"/>
          <p:cNvSpPr txBox="1"/>
          <p:nvPr/>
        </p:nvSpPr>
        <p:spPr>
          <a:xfrm>
            <a:off x="393163" y="1285481"/>
            <a:ext cx="6934198"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182880" tIns="146304" rIns="182880" bIns="146304" rtlCol="0">
            <a:spAutoFit/>
          </a:bodyPr>
          <a:lstStyle/>
          <a:p>
            <a:r>
              <a:rPr lang="en-US" sz="4000" dirty="0">
                <a:solidFill>
                  <a:srgbClr val="002050"/>
                </a:solidFill>
              </a:rPr>
              <a:t>Maximize VDI pool utility</a:t>
            </a:r>
          </a:p>
          <a:p>
            <a:pPr lvl="1"/>
            <a:r>
              <a:rPr lang="en-US" sz="2000" dirty="0" smtClean="0">
                <a:solidFill>
                  <a:srgbClr val="002050"/>
                </a:solidFill>
              </a:rPr>
              <a:t>Powerful Application Management for VDI</a:t>
            </a:r>
          </a:p>
          <a:p>
            <a:pPr lvl="1"/>
            <a:r>
              <a:rPr lang="en-US" sz="2000" dirty="0">
                <a:solidFill>
                  <a:srgbClr val="002050"/>
                </a:solidFill>
              </a:rPr>
              <a:t>Flexible Connection Group management</a:t>
            </a:r>
          </a:p>
          <a:p>
            <a:pPr lvl="1"/>
            <a:r>
              <a:rPr lang="en-US" sz="2000" dirty="0" smtClean="0">
                <a:solidFill>
                  <a:srgbClr val="002050"/>
                </a:solidFill>
              </a:rPr>
              <a:t>Shared </a:t>
            </a:r>
            <a:r>
              <a:rPr lang="en-US" sz="2000" dirty="0">
                <a:solidFill>
                  <a:srgbClr val="002050"/>
                </a:solidFill>
              </a:rPr>
              <a:t>Content Store (SCS) minimizes disk space </a:t>
            </a:r>
            <a:r>
              <a:rPr lang="en-US" sz="2000" dirty="0" smtClean="0">
                <a:solidFill>
                  <a:srgbClr val="002050"/>
                </a:solidFill>
              </a:rPr>
              <a:t>used</a:t>
            </a:r>
            <a:endParaRPr lang="en-US" sz="2000" dirty="0">
              <a:solidFill>
                <a:srgbClr val="002050"/>
              </a:solidFill>
            </a:endParaRPr>
          </a:p>
        </p:txBody>
      </p:sp>
      <p:pic>
        <p:nvPicPr>
          <p:cNvPr id="10" name="Picture 7" descr="C:\Users\v-junyo.REDMOND\Downloads\picasion.com_47562b368667ae2cdfc03232e83d1978.gif"/>
          <p:cNvPicPr>
            <a:picLocks noChangeAspect="1" noChangeArrowheads="1" noCrop="1"/>
          </p:cNvPicPr>
          <p:nvPr/>
        </p:nvPicPr>
        <p:blipFill>
          <a:blip r:embed="rId3">
            <a:alphaModFix/>
            <a:extLst>
              <a:ext uri="{BEBA8EAE-BF5A-486C-A8C5-ECC9F3942E4B}">
                <a14:imgProps xmlns:a14="http://schemas.microsoft.com/office/drawing/2010/main">
                  <a14:imgLayer r:embed="rId4">
                    <a14:imgEffect>
                      <a14:saturation sat="200000"/>
                    </a14:imgEffect>
                    <a14:imgEffect>
                      <a14:brightnessContrast bright="-45000"/>
                    </a14:imgEffect>
                  </a14:imgLayer>
                </a14:imgProps>
              </a:ext>
            </a:extLst>
          </a:blip>
          <a:srcRect/>
          <a:stretch>
            <a:fillRect/>
          </a:stretch>
        </p:blipFill>
        <p:spPr bwMode="auto">
          <a:xfrm rot="16200000" flipV="1">
            <a:off x="7872854" y="3865563"/>
            <a:ext cx="1422542" cy="59350"/>
          </a:xfrm>
          <a:prstGeom prst="rect">
            <a:avLst/>
          </a:prstGeom>
          <a:noFill/>
          <a:ln w="9525">
            <a:noFill/>
            <a:miter lim="800000"/>
            <a:headEnd/>
            <a:tailEnd/>
          </a:ln>
        </p:spPr>
      </p:pic>
      <p:pic>
        <p:nvPicPr>
          <p:cNvPr id="11" name="Picture 7" descr="C:\Users\v-junyo.REDMOND\Downloads\picasion.com_47562b368667ae2cdfc03232e83d1978.gif"/>
          <p:cNvPicPr preferRelativeResize="0">
            <a:picLocks noChangeArrowheads="1" noCrop="1"/>
          </p:cNvPicPr>
          <p:nvPr/>
        </p:nvPicPr>
        <p:blipFill>
          <a:blip r:embed="rId3">
            <a:alphaModFix/>
            <a:extLst>
              <a:ext uri="{BEBA8EAE-BF5A-486C-A8C5-ECC9F3942E4B}">
                <a14:imgProps xmlns:a14="http://schemas.microsoft.com/office/drawing/2010/main">
                  <a14:imgLayer r:embed="rId4">
                    <a14:imgEffect>
                      <a14:brightnessContrast bright="-45000"/>
                    </a14:imgEffect>
                  </a14:imgLayer>
                </a14:imgProps>
              </a:ext>
            </a:extLst>
          </a:blip>
          <a:srcRect/>
          <a:stretch>
            <a:fillRect/>
          </a:stretch>
        </p:blipFill>
        <p:spPr bwMode="auto">
          <a:xfrm rot="10800000">
            <a:off x="9089234" y="2418114"/>
            <a:ext cx="1121084" cy="71241"/>
          </a:xfrm>
          <a:prstGeom prst="rect">
            <a:avLst/>
          </a:prstGeom>
          <a:noFill/>
          <a:ln w="9525">
            <a:noFill/>
            <a:miter lim="800000"/>
            <a:headEnd/>
            <a:tailEnd/>
          </a:ln>
        </p:spPr>
      </p:pic>
      <p:grpSp>
        <p:nvGrpSpPr>
          <p:cNvPr id="12" name="Group 89"/>
          <p:cNvGrpSpPr>
            <a:grpSpLocks/>
          </p:cNvGrpSpPr>
          <p:nvPr/>
        </p:nvGrpSpPr>
        <p:grpSpPr bwMode="auto">
          <a:xfrm>
            <a:off x="8261566" y="2256203"/>
            <a:ext cx="809555" cy="654121"/>
            <a:chOff x="6137750" y="1587983"/>
            <a:chExt cx="596389" cy="481365"/>
          </a:xfrm>
          <a:solidFill>
            <a:schemeClr val="accent1"/>
          </a:solidFill>
        </p:grpSpPr>
        <p:pic>
          <p:nvPicPr>
            <p:cNvPr id="13" name="Picture 90"/>
            <p:cNvPicPr>
              <a:picLocks noChangeAspect="1"/>
            </p:cNvPicPr>
            <p:nvPr/>
          </p:nvPicPr>
          <p:blipFill>
            <a:blip r:embed="rId5" cstate="print"/>
            <a:srcRect/>
            <a:stretch>
              <a:fillRect/>
            </a:stretch>
          </p:blipFill>
          <p:spPr bwMode="auto">
            <a:xfrm>
              <a:off x="6137750" y="1587983"/>
              <a:ext cx="269094" cy="330682"/>
            </a:xfrm>
            <a:prstGeom prst="rect">
              <a:avLst/>
            </a:prstGeom>
            <a:grpFill/>
            <a:ln w="9525">
              <a:noFill/>
              <a:miter lim="800000"/>
              <a:headEnd/>
              <a:tailEnd/>
            </a:ln>
          </p:spPr>
        </p:pic>
        <p:pic>
          <p:nvPicPr>
            <p:cNvPr id="14" name="Picture 91" descr="settings.png"/>
            <p:cNvPicPr>
              <a:picLocks noChangeAspect="1"/>
            </p:cNvPicPr>
            <p:nvPr/>
          </p:nvPicPr>
          <p:blipFill>
            <a:blip r:embed="rId6" cstate="print">
              <a:alphaModFix/>
              <a:duotone>
                <a:prstClr val="black"/>
                <a:schemeClr val="accent1">
                  <a:tint val="45000"/>
                  <a:satMod val="400000"/>
                </a:schemeClr>
              </a:duotone>
              <a:extLst>
                <a:ext uri="{BEBA8EAE-BF5A-486C-A8C5-ECC9F3942E4B}">
                  <a14:imgProps xmlns:a14="http://schemas.microsoft.com/office/drawing/2010/main">
                    <a14:imgLayer r:embed="rId7">
                      <a14:imgEffect>
                        <a14:saturation sat="0"/>
                      </a14:imgEffect>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sp>
        <p:nvSpPr>
          <p:cNvPr id="15" name="Rectangle 14"/>
          <p:cNvSpPr/>
          <p:nvPr/>
        </p:nvSpPr>
        <p:spPr bwMode="auto">
          <a:xfrm>
            <a:off x="10572675" y="4685157"/>
            <a:ext cx="1100155" cy="758517"/>
          </a:xfrm>
          <a:prstGeom prst="rect">
            <a:avLst/>
          </a:prstGeom>
          <a:noFill/>
          <a:ln w="9525">
            <a:solidFill>
              <a:schemeClr val="tx1">
                <a:lumMod val="75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24342" tIns="62171" rIns="124342" bIns="62171" anchor="ctr"/>
          <a:lstStyle/>
          <a:p>
            <a:pPr algn="ctr" defTabSz="1241334">
              <a:lnSpc>
                <a:spcPct val="90000"/>
              </a:lnSpc>
            </a:pPr>
            <a:endParaRPr lang="en-US" sz="3264">
              <a:solidFill>
                <a:srgbClr val="FFFFFF"/>
              </a:solidFill>
              <a:effectLst>
                <a:outerShdw blurRad="38100" dist="38100" dir="2700000" algn="tl">
                  <a:srgbClr val="000000"/>
                </a:outerShdw>
              </a:effectLst>
              <a:ea typeface="ＭＳ Ｐゴシック" pitchFamily="-103" charset="-128"/>
            </a:endParaRPr>
          </a:p>
        </p:txBody>
      </p:sp>
      <p:sp>
        <p:nvSpPr>
          <p:cNvPr id="16" name="TextBox 15"/>
          <p:cNvSpPr txBox="1">
            <a:spLocks noChangeArrowheads="1"/>
          </p:cNvSpPr>
          <p:nvPr/>
        </p:nvSpPr>
        <p:spPr bwMode="auto">
          <a:xfrm>
            <a:off x="10131119" y="1528551"/>
            <a:ext cx="1835572"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Virtual desktop </a:t>
            </a:r>
            <a:endParaRPr lang="en-US" dirty="0">
              <a:solidFill>
                <a:srgbClr val="FFFFFF">
                  <a:lumMod val="50000"/>
                </a:srgbClr>
              </a:solidFill>
            </a:endParaRPr>
          </a:p>
        </p:txBody>
      </p:sp>
      <p:grpSp>
        <p:nvGrpSpPr>
          <p:cNvPr id="17" name="Group 104"/>
          <p:cNvGrpSpPr>
            <a:grpSpLocks/>
          </p:cNvGrpSpPr>
          <p:nvPr/>
        </p:nvGrpSpPr>
        <p:grpSpPr bwMode="auto">
          <a:xfrm>
            <a:off x="8259415" y="2248941"/>
            <a:ext cx="811706" cy="654120"/>
            <a:chOff x="6137756" y="1587984"/>
            <a:chExt cx="596383" cy="481364"/>
          </a:xfrm>
          <a:solidFill>
            <a:schemeClr val="accent1"/>
          </a:solidFill>
        </p:grpSpPr>
        <p:pic>
          <p:nvPicPr>
            <p:cNvPr id="18" name="Picture 105"/>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Lst>
            </a:blip>
            <a:srcRect/>
            <a:stretch>
              <a:fillRect/>
            </a:stretch>
          </p:blipFill>
          <p:spPr bwMode="auto">
            <a:xfrm>
              <a:off x="6137756" y="1587984"/>
              <a:ext cx="269095" cy="330682"/>
            </a:xfrm>
            <a:prstGeom prst="rect">
              <a:avLst/>
            </a:prstGeom>
            <a:grpFill/>
            <a:ln w="9525">
              <a:solidFill>
                <a:srgbClr val="FFFFFF"/>
              </a:solidFill>
              <a:miter lim="800000"/>
              <a:headEnd/>
              <a:tailEnd/>
            </a:ln>
          </p:spPr>
        </p:pic>
        <p:pic>
          <p:nvPicPr>
            <p:cNvPr id="19" name="Picture 106" descr="settings.png"/>
            <p:cNvPicPr>
              <a:picLocks noChangeAspect="1"/>
            </p:cNvPicPr>
            <p:nvPr/>
          </p:nvPicPr>
          <p:blipFill>
            <a:blip r:embed="rId10" cstate="print">
              <a:duotone>
                <a:prstClr val="black"/>
                <a:schemeClr val="accent1">
                  <a:tint val="45000"/>
                  <a:satMod val="400000"/>
                </a:schemeClr>
              </a:duotone>
              <a:extLst>
                <a:ext uri="{BEBA8EAE-BF5A-486C-A8C5-ECC9F3942E4B}">
                  <a14:imgProps xmlns:a14="http://schemas.microsoft.com/office/drawing/2010/main">
                    <a14:imgLayer r:embed="rId11">
                      <a14:imgEffect>
                        <a14:colorTemperature colorTemp="4700"/>
                      </a14:imgEffect>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grpSp>
        <p:nvGrpSpPr>
          <p:cNvPr id="20" name="Group 107"/>
          <p:cNvGrpSpPr>
            <a:grpSpLocks/>
          </p:cNvGrpSpPr>
          <p:nvPr/>
        </p:nvGrpSpPr>
        <p:grpSpPr bwMode="auto">
          <a:xfrm>
            <a:off x="8252737" y="2249568"/>
            <a:ext cx="811716" cy="654121"/>
            <a:chOff x="6137753" y="1587985"/>
            <a:chExt cx="596390" cy="481365"/>
          </a:xfrm>
          <a:solidFill>
            <a:schemeClr val="accent1"/>
          </a:solidFill>
        </p:grpSpPr>
        <p:pic>
          <p:nvPicPr>
            <p:cNvPr id="21" name="Picture 108"/>
            <p:cNvPicPr>
              <a:picLocks noChangeAspect="1"/>
            </p:cNvPicPr>
            <p:nvPr/>
          </p:nvPicPr>
          <p:blipFill>
            <a:blip r:embed="rId8" cstate="print"/>
            <a:srcRect/>
            <a:stretch>
              <a:fillRect/>
            </a:stretch>
          </p:blipFill>
          <p:spPr bwMode="auto">
            <a:xfrm>
              <a:off x="6137753" y="1587985"/>
              <a:ext cx="269095" cy="330682"/>
            </a:xfrm>
            <a:prstGeom prst="rect">
              <a:avLst/>
            </a:prstGeom>
            <a:grpFill/>
            <a:ln w="9525">
              <a:noFill/>
              <a:miter lim="800000"/>
              <a:headEnd/>
              <a:tailEnd/>
            </a:ln>
          </p:spPr>
        </p:pic>
        <p:pic>
          <p:nvPicPr>
            <p:cNvPr id="22" name="Picture 109"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2">
                      <a14:imgEffect>
                        <a14:brightnessContrast bright="-15000" contrast="-10000"/>
                      </a14:imgEffect>
                    </a14:imgLayer>
                  </a14:imgProps>
                </a:ext>
              </a:extLst>
            </a:blip>
            <a:srcRect/>
            <a:stretch>
              <a:fillRect/>
            </a:stretch>
          </p:blipFill>
          <p:spPr bwMode="auto">
            <a:xfrm>
              <a:off x="6272304" y="1607510"/>
              <a:ext cx="461839" cy="461840"/>
            </a:xfrm>
            <a:prstGeom prst="rect">
              <a:avLst/>
            </a:prstGeom>
            <a:noFill/>
            <a:ln w="9525">
              <a:noFill/>
              <a:miter lim="800000"/>
              <a:headEnd/>
              <a:tailEnd/>
            </a:ln>
          </p:spPr>
        </p:pic>
      </p:grpSp>
      <p:pic>
        <p:nvPicPr>
          <p:cNvPr id="23" name="Picture 7" descr="C:\Users\v-junyo.REDMOND\Downloads\picasion.com_47562b368667ae2cdfc03232e83d1978.gif"/>
          <p:cNvPicPr preferRelativeResize="0">
            <a:picLocks noChangeArrowheads="1" noCrop="1"/>
          </p:cNvPicPr>
          <p:nvPr/>
        </p:nvPicPr>
        <p:blipFill>
          <a:blip r:embed="rId3">
            <a:alphaModFix/>
            <a:extLst>
              <a:ext uri="{BEBA8EAE-BF5A-486C-A8C5-ECC9F3942E4B}">
                <a14:imgProps xmlns:a14="http://schemas.microsoft.com/office/drawing/2010/main">
                  <a14:imgLayer r:embed="rId4">
                    <a14:imgEffect>
                      <a14:brightnessContrast bright="-45000"/>
                    </a14:imgEffect>
                  </a14:imgLayer>
                </a14:imgProps>
              </a:ext>
            </a:extLst>
          </a:blip>
          <a:srcRect/>
          <a:stretch>
            <a:fillRect/>
          </a:stretch>
        </p:blipFill>
        <p:spPr bwMode="auto">
          <a:xfrm rot="-5400000">
            <a:off x="10326957" y="3726362"/>
            <a:ext cx="1563647" cy="62172"/>
          </a:xfrm>
          <a:prstGeom prst="rect">
            <a:avLst/>
          </a:prstGeom>
          <a:noFill/>
          <a:ln w="9525">
            <a:noFill/>
            <a:miter lim="800000"/>
            <a:headEnd/>
            <a:tailEnd/>
          </a:ln>
        </p:spPr>
      </p:pic>
      <p:grpSp>
        <p:nvGrpSpPr>
          <p:cNvPr id="24" name="Group 66"/>
          <p:cNvGrpSpPr>
            <a:grpSpLocks noChangeAspect="1"/>
          </p:cNvGrpSpPr>
          <p:nvPr/>
        </p:nvGrpSpPr>
        <p:grpSpPr bwMode="auto">
          <a:xfrm>
            <a:off x="8658462" y="5039455"/>
            <a:ext cx="310589" cy="310589"/>
            <a:chOff x="5946027" y="4399563"/>
            <a:chExt cx="344979" cy="344979"/>
          </a:xfrm>
          <a:solidFill>
            <a:schemeClr val="accent1"/>
          </a:solidFill>
        </p:grpSpPr>
        <p:pic>
          <p:nvPicPr>
            <p:cNvPr id="25" name="Picture 68"/>
            <p:cNvPicPr>
              <a:picLocks noChangeAspect="1"/>
            </p:cNvPicPr>
            <p:nvPr/>
          </p:nvPicPr>
          <p:blipFill>
            <a:blip r:embed="rId5" cstate="print"/>
            <a:srcRect/>
            <a:stretch>
              <a:fillRect/>
            </a:stretch>
          </p:blipFill>
          <p:spPr bwMode="auto">
            <a:xfrm>
              <a:off x="5946027" y="4420464"/>
              <a:ext cx="128428" cy="157821"/>
            </a:xfrm>
            <a:prstGeom prst="rect">
              <a:avLst/>
            </a:prstGeom>
            <a:grpFill/>
            <a:ln w="9525">
              <a:noFill/>
              <a:miter lim="800000"/>
              <a:headEnd/>
              <a:tailEnd/>
            </a:ln>
          </p:spPr>
        </p:pic>
        <p:pic>
          <p:nvPicPr>
            <p:cNvPr id="26" name="Picture 72"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3">
                      <a14:imgEffect>
                        <a14:brightnessContrast bright="-15000" contrast="-10000"/>
                      </a14:imgEffect>
                    </a14:imgLayer>
                  </a14:imgProps>
                </a:ext>
              </a:extLst>
            </a:blip>
            <a:srcRect/>
            <a:stretch>
              <a:fillRect/>
            </a:stretch>
          </p:blipFill>
          <p:spPr bwMode="auto">
            <a:xfrm>
              <a:off x="5946027" y="4399563"/>
              <a:ext cx="344979" cy="344979"/>
            </a:xfrm>
            <a:prstGeom prst="rect">
              <a:avLst/>
            </a:prstGeom>
            <a:noFill/>
            <a:ln w="9525">
              <a:noFill/>
              <a:miter lim="800000"/>
              <a:headEnd/>
              <a:tailEnd/>
            </a:ln>
          </p:spPr>
        </p:pic>
      </p:grpSp>
      <p:sp>
        <p:nvSpPr>
          <p:cNvPr id="27" name="Freeform 26"/>
          <p:cNvSpPr>
            <a:spLocks noChangeAspect="1"/>
          </p:cNvSpPr>
          <p:nvPr/>
        </p:nvSpPr>
        <p:spPr bwMode="black">
          <a:xfrm rot="17831460">
            <a:off x="8200136" y="4902677"/>
            <a:ext cx="279101" cy="269082"/>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solidFill>
            <a:schemeClr val="tx1">
              <a:lumMod val="95000"/>
            </a:schemeClr>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grpSp>
        <p:nvGrpSpPr>
          <p:cNvPr id="28" name="Group 2"/>
          <p:cNvGrpSpPr>
            <a:grpSpLocks noChangeAspect="1"/>
          </p:cNvGrpSpPr>
          <p:nvPr/>
        </p:nvGrpSpPr>
        <p:grpSpPr bwMode="auto">
          <a:xfrm>
            <a:off x="8218902" y="5125808"/>
            <a:ext cx="264788" cy="186068"/>
            <a:chOff x="4399558" y="3440227"/>
            <a:chExt cx="292475" cy="206818"/>
          </a:xfrm>
          <a:solidFill>
            <a:schemeClr val="tx1">
              <a:lumMod val="95000"/>
            </a:schemeClr>
          </a:solidFill>
        </p:grpSpPr>
        <p:sp>
          <p:nvSpPr>
            <p:cNvPr id="29" name="Freeform 27"/>
            <p:cNvSpPr>
              <a:spLocks noEditPoints="1"/>
            </p:cNvSpPr>
            <p:nvPr/>
          </p:nvSpPr>
          <p:spPr bwMode="black">
            <a:xfrm>
              <a:off x="4399558" y="3440227"/>
              <a:ext cx="292475" cy="20681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0" name="Freeform 28"/>
            <p:cNvSpPr>
              <a:spLocks/>
            </p:cNvSpPr>
            <p:nvPr/>
          </p:nvSpPr>
          <p:spPr bwMode="black">
            <a:xfrm>
              <a:off x="4454891" y="3545227"/>
              <a:ext cx="105924" cy="90681"/>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1" name="Freeform 29"/>
            <p:cNvSpPr>
              <a:spLocks/>
            </p:cNvSpPr>
            <p:nvPr/>
          </p:nvSpPr>
          <p:spPr bwMode="black">
            <a:xfrm>
              <a:off x="4557653" y="3556363"/>
              <a:ext cx="60076" cy="65228"/>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2" name="Oval 30"/>
            <p:cNvSpPr>
              <a:spLocks noChangeArrowheads="1"/>
            </p:cNvSpPr>
            <p:nvPr/>
          </p:nvSpPr>
          <p:spPr bwMode="black">
            <a:xfrm>
              <a:off x="4475444" y="3476817"/>
              <a:ext cx="63238" cy="63636"/>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3" name="Oval 31"/>
            <p:cNvSpPr>
              <a:spLocks noChangeArrowheads="1"/>
            </p:cNvSpPr>
            <p:nvPr/>
          </p:nvSpPr>
          <p:spPr bwMode="black">
            <a:xfrm>
              <a:off x="4551329" y="3500681"/>
              <a:ext cx="49009" cy="47727"/>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grpSp>
      <p:sp>
        <p:nvSpPr>
          <p:cNvPr id="5" name="Rectangle 4"/>
          <p:cNvSpPr/>
          <p:nvPr/>
        </p:nvSpPr>
        <p:spPr bwMode="auto">
          <a:xfrm>
            <a:off x="8227013" y="2138652"/>
            <a:ext cx="850774" cy="83736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Freeform 89"/>
          <p:cNvSpPr>
            <a:spLocks noChangeAspect="1" noEditPoints="1"/>
          </p:cNvSpPr>
          <p:nvPr/>
        </p:nvSpPr>
        <p:spPr bwMode="black">
          <a:xfrm>
            <a:off x="7816239" y="4762049"/>
            <a:ext cx="1535773" cy="989020"/>
          </a:xfrm>
          <a:custGeom>
            <a:avLst/>
            <a:gdLst>
              <a:gd name="T0" fmla="*/ 189138 w 3153"/>
              <a:gd name="T1" fmla="*/ 504937 h 2031"/>
              <a:gd name="T2" fmla="*/ 425831 w 3153"/>
              <a:gd name="T3" fmla="*/ 0 h 2031"/>
              <a:gd name="T4" fmla="*/ 1576871 w 3153"/>
              <a:gd name="T5" fmla="*/ 1016355 h 2031"/>
              <a:gd name="T6" fmla="*/ 1298568 w 3153"/>
              <a:gd name="T7" fmla="*/ 806280 h 2031"/>
              <a:gd name="T8" fmla="*/ 1212645 w 3153"/>
              <a:gd name="T9" fmla="*/ 769017 h 2031"/>
              <a:gd name="T10" fmla="*/ 1292083 w 3153"/>
              <a:gd name="T11" fmla="*/ 787378 h 2031"/>
              <a:gd name="T12" fmla="*/ 776547 w 3153"/>
              <a:gd name="T13" fmla="*/ 802499 h 2031"/>
              <a:gd name="T14" fmla="*/ 788976 w 3153"/>
              <a:gd name="T15" fmla="*/ 770637 h 2031"/>
              <a:gd name="T16" fmla="*/ 858147 w 3153"/>
              <a:gd name="T17" fmla="*/ 777657 h 2031"/>
              <a:gd name="T18" fmla="*/ 844637 w 3153"/>
              <a:gd name="T19" fmla="*/ 883505 h 2031"/>
              <a:gd name="T20" fmla="*/ 767901 w 3153"/>
              <a:gd name="T21" fmla="*/ 870544 h 2031"/>
              <a:gd name="T22" fmla="*/ 632262 w 3153"/>
              <a:gd name="T23" fmla="*/ 866224 h 2031"/>
              <a:gd name="T24" fmla="*/ 724129 w 3153"/>
              <a:gd name="T25" fmla="*/ 858123 h 2031"/>
              <a:gd name="T26" fmla="*/ 634964 w 3153"/>
              <a:gd name="T27" fmla="*/ 880805 h 2031"/>
              <a:gd name="T28" fmla="*/ 663605 w 3153"/>
              <a:gd name="T29" fmla="*/ 773877 h 2031"/>
              <a:gd name="T30" fmla="*/ 738179 w 3153"/>
              <a:gd name="T31" fmla="*/ 778197 h 2031"/>
              <a:gd name="T32" fmla="*/ 495001 w 3153"/>
              <a:gd name="T33" fmla="*/ 867844 h 2031"/>
              <a:gd name="T34" fmla="*/ 593894 w 3153"/>
              <a:gd name="T35" fmla="*/ 844622 h 2031"/>
              <a:gd name="T36" fmla="*/ 492299 w 3153"/>
              <a:gd name="T37" fmla="*/ 877025 h 2031"/>
              <a:gd name="T38" fmla="*/ 449608 w 3153"/>
              <a:gd name="T39" fmla="*/ 811680 h 2031"/>
              <a:gd name="T40" fmla="*/ 498244 w 3153"/>
              <a:gd name="T41" fmla="*/ 776037 h 2031"/>
              <a:gd name="T42" fmla="*/ 539854 w 3153"/>
              <a:gd name="T43" fmla="*/ 777657 h 2031"/>
              <a:gd name="T44" fmla="*/ 617671 w 3153"/>
              <a:gd name="T45" fmla="*/ 775497 h 2031"/>
              <a:gd name="T46" fmla="*/ 601459 w 3153"/>
              <a:gd name="T47" fmla="*/ 807900 h 2031"/>
              <a:gd name="T48" fmla="*/ 373953 w 3153"/>
              <a:gd name="T49" fmla="*/ 974232 h 2031"/>
              <a:gd name="T50" fmla="*/ 310186 w 3153"/>
              <a:gd name="T51" fmla="*/ 939129 h 2031"/>
              <a:gd name="T52" fmla="*/ 354499 w 3153"/>
              <a:gd name="T53" fmla="*/ 911047 h 2031"/>
              <a:gd name="T54" fmla="*/ 444745 w 3153"/>
              <a:gd name="T55" fmla="*/ 874325 h 2031"/>
              <a:gd name="T56" fmla="*/ 361524 w 3153"/>
              <a:gd name="T57" fmla="*/ 884585 h 2031"/>
              <a:gd name="T58" fmla="*/ 385301 w 3153"/>
              <a:gd name="T59" fmla="*/ 837602 h 2031"/>
              <a:gd name="T60" fmla="*/ 447447 w 3153"/>
              <a:gd name="T61" fmla="*/ 871084 h 2031"/>
              <a:gd name="T62" fmla="*/ 848419 w 3153"/>
              <a:gd name="T63" fmla="*/ 970992 h 2031"/>
              <a:gd name="T64" fmla="*/ 459335 w 3153"/>
              <a:gd name="T65" fmla="*/ 973692 h 2031"/>
              <a:gd name="T66" fmla="*/ 476628 w 3153"/>
              <a:gd name="T67" fmla="*/ 916988 h 2031"/>
              <a:gd name="T68" fmla="*/ 844637 w 3153"/>
              <a:gd name="T69" fmla="*/ 911047 h 2031"/>
              <a:gd name="T70" fmla="*/ 902459 w 3153"/>
              <a:gd name="T71" fmla="*/ 804119 h 2031"/>
              <a:gd name="T72" fmla="*/ 914888 w 3153"/>
              <a:gd name="T73" fmla="*/ 769017 h 2031"/>
              <a:gd name="T74" fmla="*/ 968927 w 3153"/>
              <a:gd name="T75" fmla="*/ 810060 h 2031"/>
              <a:gd name="T76" fmla="*/ 905161 w 3153"/>
              <a:gd name="T77" fmla="*/ 870544 h 2031"/>
              <a:gd name="T78" fmla="*/ 995947 w 3153"/>
              <a:gd name="T79" fmla="*/ 875405 h 2031"/>
              <a:gd name="T80" fmla="*/ 974872 w 3153"/>
              <a:gd name="T81" fmla="*/ 884045 h 2031"/>
              <a:gd name="T82" fmla="*/ 1008376 w 3153"/>
              <a:gd name="T83" fmla="*/ 968292 h 2031"/>
              <a:gd name="T84" fmla="*/ 913267 w 3153"/>
              <a:gd name="T85" fmla="*/ 960191 h 2031"/>
              <a:gd name="T86" fmla="*/ 911105 w 3153"/>
              <a:gd name="T87" fmla="*/ 919148 h 2031"/>
              <a:gd name="T88" fmla="*/ 931640 w 3153"/>
              <a:gd name="T89" fmla="*/ 909967 h 2031"/>
              <a:gd name="T90" fmla="*/ 995947 w 3153"/>
              <a:gd name="T91" fmla="*/ 913207 h 2031"/>
              <a:gd name="T92" fmla="*/ 1085653 w 3153"/>
              <a:gd name="T93" fmla="*/ 777117 h 2031"/>
              <a:gd name="T94" fmla="*/ 1156444 w 3153"/>
              <a:gd name="T95" fmla="*/ 771177 h 2031"/>
              <a:gd name="T96" fmla="*/ 1167793 w 3153"/>
              <a:gd name="T97" fmla="*/ 809520 h 2031"/>
              <a:gd name="T98" fmla="*/ 1115374 w 3153"/>
              <a:gd name="T99" fmla="*/ 857583 h 2031"/>
              <a:gd name="T100" fmla="*/ 1198595 w 3153"/>
              <a:gd name="T101" fmla="*/ 845162 h 2031"/>
              <a:gd name="T102" fmla="*/ 1202378 w 3153"/>
              <a:gd name="T103" fmla="*/ 882425 h 2031"/>
              <a:gd name="T104" fmla="*/ 1253175 w 3153"/>
              <a:gd name="T105" fmla="*/ 966671 h 2031"/>
              <a:gd name="T106" fmla="*/ 1151581 w 3153"/>
              <a:gd name="T107" fmla="*/ 955871 h 2031"/>
              <a:gd name="T108" fmla="*/ 1159146 w 3153"/>
              <a:gd name="T109" fmla="*/ 908887 h 2031"/>
              <a:gd name="T110" fmla="*/ 1264523 w 3153"/>
              <a:gd name="T111" fmla="*/ 877025 h 2031"/>
              <a:gd name="T112" fmla="*/ 1330992 w 3153"/>
              <a:gd name="T113" fmla="*/ 844622 h 2031"/>
              <a:gd name="T114" fmla="*/ 1315320 w 3153"/>
              <a:gd name="T115" fmla="*/ 883505 h 2031"/>
              <a:gd name="T116" fmla="*/ 1305053 w 3153"/>
              <a:gd name="T117" fmla="*/ 955331 h 2031"/>
              <a:gd name="T118" fmla="*/ 1350986 w 3153"/>
              <a:gd name="T119" fmla="*/ 908887 h 2031"/>
              <a:gd name="T120" fmla="*/ 1407728 w 3153"/>
              <a:gd name="T121" fmla="*/ 967211 h 20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153"/>
              <a:gd name="T184" fmla="*/ 0 h 2031"/>
              <a:gd name="T185" fmla="*/ 3153 w 3153"/>
              <a:gd name="T186" fmla="*/ 2031 h 20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tx1">
              <a:lumMod val="95000"/>
            </a:schemeClr>
          </a:solidFill>
          <a:ln w="9525">
            <a:noFill/>
            <a:miter lim="800000"/>
            <a:headEnd/>
            <a:tailEnd/>
          </a:ln>
        </p:spPr>
        <p:txBody>
          <a:bodyPr lIns="111925" tIns="55963" rIns="111925" bIns="55963"/>
          <a:lstStyle/>
          <a:p>
            <a:endParaRPr lang="en-US" sz="2176">
              <a:solidFill>
                <a:srgbClr val="FFFFFF"/>
              </a:solidFill>
            </a:endParaRPr>
          </a:p>
        </p:txBody>
      </p:sp>
      <p:grpSp>
        <p:nvGrpSpPr>
          <p:cNvPr id="35" name="Group 63"/>
          <p:cNvGrpSpPr>
            <a:grpSpLocks/>
          </p:cNvGrpSpPr>
          <p:nvPr/>
        </p:nvGrpSpPr>
        <p:grpSpPr bwMode="auto">
          <a:xfrm>
            <a:off x="8259410" y="2256439"/>
            <a:ext cx="811710" cy="656276"/>
            <a:chOff x="6137753" y="1587985"/>
            <a:chExt cx="596386" cy="481363"/>
          </a:xfrm>
          <a:solidFill>
            <a:schemeClr val="accent1"/>
          </a:solidFill>
        </p:grpSpPr>
        <p:pic>
          <p:nvPicPr>
            <p:cNvPr id="36" name="Picture 64"/>
            <p:cNvPicPr>
              <a:picLocks noChangeAspect="1"/>
            </p:cNvPicPr>
            <p:nvPr/>
          </p:nvPicPr>
          <p:blipFill>
            <a:blip r:embed="rId5" cstate="print"/>
            <a:srcRect/>
            <a:stretch>
              <a:fillRect/>
            </a:stretch>
          </p:blipFill>
          <p:spPr bwMode="auto">
            <a:xfrm>
              <a:off x="6137753" y="1587985"/>
              <a:ext cx="269095" cy="330682"/>
            </a:xfrm>
            <a:prstGeom prst="rect">
              <a:avLst/>
            </a:prstGeom>
            <a:grpFill/>
            <a:ln w="9525">
              <a:noFill/>
              <a:miter lim="800000"/>
              <a:headEnd/>
              <a:tailEnd/>
            </a:ln>
          </p:spPr>
        </p:pic>
        <p:pic>
          <p:nvPicPr>
            <p:cNvPr id="37" name="Picture 65"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4">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grpSp>
        <p:nvGrpSpPr>
          <p:cNvPr id="38" name="Group 85"/>
          <p:cNvGrpSpPr>
            <a:grpSpLocks noChangeAspect="1"/>
          </p:cNvGrpSpPr>
          <p:nvPr/>
        </p:nvGrpSpPr>
        <p:grpSpPr>
          <a:xfrm>
            <a:off x="8574118" y="4960317"/>
            <a:ext cx="459743" cy="436944"/>
            <a:chOff x="5946027" y="4405795"/>
            <a:chExt cx="344979" cy="344979"/>
          </a:xfrm>
          <a:solidFill>
            <a:srgbClr val="00AEEF"/>
          </a:solidFill>
          <a:effectLst/>
        </p:grpSpPr>
        <p:pic>
          <p:nvPicPr>
            <p:cNvPr id="39" name="Picture 38"/>
            <p:cNvPicPr>
              <a:picLocks noChangeAspect="1"/>
            </p:cNvPicPr>
            <p:nvPr/>
          </p:nvPicPr>
          <p:blipFill>
            <a:blip r:embed="rId5" cstate="print">
              <a:extLst/>
            </a:blip>
            <a:stretch>
              <a:fillRect/>
            </a:stretch>
          </p:blipFill>
          <p:spPr>
            <a:xfrm>
              <a:off x="5946027" y="4420464"/>
              <a:ext cx="128428" cy="157821"/>
            </a:xfrm>
            <a:prstGeom prst="rect">
              <a:avLst/>
            </a:prstGeom>
            <a:grpFill/>
          </p:spPr>
        </p:pic>
        <p:pic>
          <p:nvPicPr>
            <p:cNvPr id="40" name="Picture 39"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1">
                      <a14:imgEffect>
                        <a14:brightnessContrast bright="-15000" contrast="-10000"/>
                      </a14:imgEffect>
                    </a14:imgLayer>
                  </a14:imgProps>
                </a:ext>
              </a:extLst>
            </a:blip>
            <a:stretch>
              <a:fillRect/>
            </a:stretch>
          </p:blipFill>
          <p:spPr>
            <a:xfrm>
              <a:off x="5946027" y="4405795"/>
              <a:ext cx="344979" cy="344979"/>
            </a:xfrm>
            <a:prstGeom prst="rect">
              <a:avLst/>
            </a:prstGeom>
            <a:noFill/>
            <a:effectLst/>
          </p:spPr>
        </p:pic>
      </p:grpSp>
      <p:pic>
        <p:nvPicPr>
          <p:cNvPr id="41" name="Picture 43"/>
          <p:cNvPicPr>
            <a:picLocks noChangeAspect="1"/>
          </p:cNvPicPr>
          <p:nvPr/>
        </p:nvPicPr>
        <p:blipFill>
          <a:blip r:embed="rId15" cstate="print">
            <a:alphaModFix/>
          </a:blip>
          <a:srcRect l="67535"/>
          <a:stretch>
            <a:fillRect/>
          </a:stretch>
        </p:blipFill>
        <p:spPr bwMode="auto">
          <a:xfrm>
            <a:off x="8141554" y="1875116"/>
            <a:ext cx="836497" cy="1278571"/>
          </a:xfrm>
          <a:prstGeom prst="rect">
            <a:avLst/>
          </a:prstGeom>
          <a:noFill/>
          <a:ln w="9525">
            <a:noFill/>
            <a:miter lim="800000"/>
            <a:headEnd/>
            <a:tailEnd/>
          </a:ln>
        </p:spPr>
      </p:pic>
      <p:grpSp>
        <p:nvGrpSpPr>
          <p:cNvPr id="42" name="Group 74"/>
          <p:cNvGrpSpPr>
            <a:grpSpLocks/>
          </p:cNvGrpSpPr>
          <p:nvPr/>
        </p:nvGrpSpPr>
        <p:grpSpPr bwMode="auto">
          <a:xfrm>
            <a:off x="10295777" y="1934545"/>
            <a:ext cx="1670913" cy="1064291"/>
            <a:chOff x="2059199" y="2364644"/>
            <a:chExt cx="1228294" cy="783468"/>
          </a:xfrm>
        </p:grpSpPr>
        <p:pic>
          <p:nvPicPr>
            <p:cNvPr id="43" name="Picture 75"/>
            <p:cNvPicPr>
              <a:picLocks noChangeAspect="1" noChangeArrowheads="1"/>
            </p:cNvPicPr>
            <p:nvPr/>
          </p:nvPicPr>
          <p:blipFill>
            <a:blip r:embed="rId16" cstate="print">
              <a:biLevel thresh="75000"/>
              <a:extLst>
                <a:ext uri="{BEBA8EAE-BF5A-486C-A8C5-ECC9F3942E4B}">
                  <a14:imgProps xmlns:a14="http://schemas.microsoft.com/office/drawing/2010/main">
                    <a14:imgLayer r:embed="rId17">
                      <a14:imgEffect>
                        <a14:brightnessContrast bright="-15000" contrast="5000"/>
                      </a14:imgEffect>
                    </a14:imgLayer>
                  </a14:imgProps>
                </a:ext>
              </a:extLst>
            </a:blip>
            <a:srcRect r="32961"/>
            <a:stretch>
              <a:fillRect/>
            </a:stretch>
          </p:blipFill>
          <p:spPr bwMode="auto">
            <a:xfrm>
              <a:off x="2710378" y="2364644"/>
              <a:ext cx="577115" cy="783468"/>
            </a:xfrm>
            <a:prstGeom prst="rect">
              <a:avLst/>
            </a:prstGeom>
            <a:noFill/>
            <a:ln w="9525">
              <a:noFill/>
              <a:miter lim="800000"/>
              <a:headEnd/>
              <a:tailEnd/>
            </a:ln>
          </p:spPr>
        </p:pic>
        <p:pic>
          <p:nvPicPr>
            <p:cNvPr id="44" name="Picture 77"/>
            <p:cNvPicPr>
              <a:picLocks noChangeAspect="1"/>
            </p:cNvPicPr>
            <p:nvPr/>
          </p:nvPicPr>
          <p:blipFill>
            <a:blip r:embed="rId18" cstate="print">
              <a:biLevel thresh="75000"/>
              <a:extLst>
                <a:ext uri="{BEBA8EAE-BF5A-486C-A8C5-ECC9F3942E4B}">
                  <a14:imgProps xmlns:a14="http://schemas.microsoft.com/office/drawing/2010/main">
                    <a14:imgLayer r:embed="rId19">
                      <a14:imgEffect>
                        <a14:brightnessContrast bright="-15000" contrast="5000"/>
                      </a14:imgEffect>
                    </a14:imgLayer>
                  </a14:imgProps>
                </a:ext>
              </a:extLst>
            </a:blip>
            <a:srcRect/>
            <a:stretch>
              <a:fillRect/>
            </a:stretch>
          </p:blipFill>
          <p:spPr bwMode="auto">
            <a:xfrm>
              <a:off x="2059199" y="2484228"/>
              <a:ext cx="594445" cy="544302"/>
            </a:xfrm>
            <a:prstGeom prst="rect">
              <a:avLst/>
            </a:prstGeom>
            <a:noFill/>
            <a:ln w="9525">
              <a:noFill/>
              <a:miter lim="800000"/>
              <a:headEnd/>
              <a:tailEnd/>
            </a:ln>
          </p:spPr>
        </p:pic>
      </p:grpSp>
      <p:sp>
        <p:nvSpPr>
          <p:cNvPr id="45" name="Rectangle 44"/>
          <p:cNvSpPr/>
          <p:nvPr/>
        </p:nvSpPr>
        <p:spPr bwMode="auto">
          <a:xfrm>
            <a:off x="10734666" y="4747756"/>
            <a:ext cx="809551" cy="332456"/>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2174" tIns="24869" rIns="0" bIns="62171" anchor="ctr"/>
          <a:lstStyle/>
          <a:p>
            <a:pPr defTabSz="1241334"/>
            <a:endParaRPr lang="en-US" sz="1224">
              <a:solidFill>
                <a:srgbClr val="FFFFFF"/>
              </a:solidFill>
              <a:latin typeface="Arial" charset="0"/>
              <a:ea typeface="ＭＳ Ｐゴシック" pitchFamily="-103" charset="-128"/>
              <a:cs typeface="Arial" charset="0"/>
            </a:endParaRPr>
          </a:p>
        </p:txBody>
      </p:sp>
      <p:sp>
        <p:nvSpPr>
          <p:cNvPr id="46" name="Rectangle 45"/>
          <p:cNvSpPr/>
          <p:nvPr/>
        </p:nvSpPr>
        <p:spPr>
          <a:xfrm>
            <a:off x="10660482" y="4756724"/>
            <a:ext cx="888385" cy="280718"/>
          </a:xfrm>
          <a:prstGeom prst="rect">
            <a:avLst/>
          </a:prstGeom>
          <a:ln>
            <a:solidFill>
              <a:schemeClr val="tx1">
                <a:lumMod val="95000"/>
              </a:schemeClr>
            </a:solidFill>
          </a:ln>
        </p:spPr>
        <p:txBody>
          <a:bodyPr wrap="none">
            <a:spAutoFit/>
          </a:bodyPr>
          <a:lstStyle/>
          <a:p>
            <a:pPr defTabSz="1243083">
              <a:defRPr/>
            </a:pPr>
            <a:r>
              <a:rPr lang="en-US" sz="1224" dirty="0">
                <a:solidFill>
                  <a:srgbClr val="FFFFFF">
                    <a:lumMod val="85000"/>
                  </a:srgbClr>
                </a:solidFill>
                <a:latin typeface="Arial" pitchFamily="34" charset="0"/>
                <a:ea typeface="ＭＳ Ｐゴシック" pitchFamily="-84" charset="-128"/>
                <a:cs typeface="Arial" pitchFamily="34" charset="0"/>
              </a:rPr>
              <a:t>Login  xxx</a:t>
            </a:r>
          </a:p>
        </p:txBody>
      </p:sp>
      <p:grpSp>
        <p:nvGrpSpPr>
          <p:cNvPr id="47" name="Group 154"/>
          <p:cNvGrpSpPr/>
          <p:nvPr/>
        </p:nvGrpSpPr>
        <p:grpSpPr bwMode="black">
          <a:xfrm>
            <a:off x="10853762" y="4899711"/>
            <a:ext cx="477124" cy="418267"/>
            <a:chOff x="3358790" y="407846"/>
            <a:chExt cx="1327364" cy="1163930"/>
          </a:xfrm>
          <a:solidFill>
            <a:schemeClr val="tx1">
              <a:lumMod val="95000"/>
            </a:schemeClr>
          </a:solidFill>
        </p:grpSpPr>
        <p:sp>
          <p:nvSpPr>
            <p:cNvPr id="48" name="Freeform 26"/>
            <p:cNvSpPr>
              <a:spLocks/>
            </p:cNvSpPr>
            <p:nvPr/>
          </p:nvSpPr>
          <p:spPr bwMode="black">
            <a:xfrm rot="21276655">
              <a:off x="3514578" y="407846"/>
              <a:ext cx="1171576" cy="1128714"/>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49" name="Freeform 27"/>
            <p:cNvSpPr>
              <a:spLocks noEditPoints="1"/>
            </p:cNvSpPr>
            <p:nvPr/>
          </p:nvSpPr>
          <p:spPr bwMode="black">
            <a:xfrm>
              <a:off x="3358790" y="789138"/>
              <a:ext cx="1106488" cy="78263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0" name="Freeform 28"/>
            <p:cNvSpPr>
              <a:spLocks/>
            </p:cNvSpPr>
            <p:nvPr/>
          </p:nvSpPr>
          <p:spPr bwMode="black">
            <a:xfrm>
              <a:off x="3565165" y="1189188"/>
              <a:ext cx="401638" cy="338138"/>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1" name="Freeform 29"/>
            <p:cNvSpPr>
              <a:spLocks/>
            </p:cNvSpPr>
            <p:nvPr/>
          </p:nvSpPr>
          <p:spPr bwMode="black">
            <a:xfrm>
              <a:off x="3958865" y="1230463"/>
              <a:ext cx="225425" cy="244475"/>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2" name="Oval 30"/>
            <p:cNvSpPr>
              <a:spLocks noChangeArrowheads="1"/>
            </p:cNvSpPr>
            <p:nvPr/>
          </p:nvSpPr>
          <p:spPr bwMode="black">
            <a:xfrm>
              <a:off x="3647715" y="930426"/>
              <a:ext cx="239713" cy="239713"/>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3" name="Oval 31"/>
            <p:cNvSpPr>
              <a:spLocks noChangeArrowheads="1"/>
            </p:cNvSpPr>
            <p:nvPr/>
          </p:nvSpPr>
          <p:spPr bwMode="black">
            <a:xfrm>
              <a:off x="3933465" y="1020913"/>
              <a:ext cx="182563" cy="179388"/>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grpSp>
      <p:grpSp>
        <p:nvGrpSpPr>
          <p:cNvPr id="54" name="Group 90"/>
          <p:cNvGrpSpPr/>
          <p:nvPr/>
        </p:nvGrpSpPr>
        <p:grpSpPr bwMode="black">
          <a:xfrm>
            <a:off x="10447987" y="4584383"/>
            <a:ext cx="1647119" cy="1132772"/>
            <a:chOff x="863600" y="2393157"/>
            <a:chExt cx="767316" cy="527844"/>
          </a:xfrm>
          <a:solidFill>
            <a:schemeClr val="tx1">
              <a:lumMod val="95000"/>
            </a:schemeClr>
          </a:solidFill>
        </p:grpSpPr>
        <p:sp>
          <p:nvSpPr>
            <p:cNvPr id="55" name="Freeform 54"/>
            <p:cNvSpPr>
              <a:spLocks noEditPoints="1"/>
            </p:cNvSpPr>
            <p:nvPr/>
          </p:nvSpPr>
          <p:spPr bwMode="black">
            <a:xfrm>
              <a:off x="1521931" y="2481334"/>
              <a:ext cx="108985" cy="43966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1007332"/>
              <a:endParaRPr lang="en-US" sz="2448" spc="-166" dirty="0">
                <a:solidFill>
                  <a:srgbClr val="FFFFFF">
                    <a:lumMod val="50000"/>
                  </a:srgbClr>
                </a:solidFill>
                <a:latin typeface="Segoe Light" pitchFamily="34" charset="0"/>
              </a:endParaRPr>
            </a:p>
          </p:txBody>
        </p:sp>
        <p:sp>
          <p:nvSpPr>
            <p:cNvPr id="56" name="Freeform 55"/>
            <p:cNvSpPr>
              <a:spLocks noEditPoints="1"/>
            </p:cNvSpPr>
            <p:nvPr/>
          </p:nvSpPr>
          <p:spPr bwMode="black">
            <a:xfrm>
              <a:off x="863600" y="2393157"/>
              <a:ext cx="622300" cy="52784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1007332"/>
              <a:endParaRPr lang="en-US" sz="2448" spc="-166" dirty="0">
                <a:solidFill>
                  <a:srgbClr val="FFFFFF">
                    <a:lumMod val="50000"/>
                  </a:srgbClr>
                </a:solidFill>
                <a:latin typeface="Segoe Light" pitchFamily="34" charset="0"/>
              </a:endParaRPr>
            </a:p>
          </p:txBody>
        </p:sp>
      </p:grpSp>
      <p:sp>
        <p:nvSpPr>
          <p:cNvPr id="57" name="TextBox 56"/>
          <p:cNvSpPr txBox="1">
            <a:spLocks noChangeArrowheads="1"/>
          </p:cNvSpPr>
          <p:nvPr/>
        </p:nvSpPr>
        <p:spPr bwMode="auto">
          <a:xfrm>
            <a:off x="7292413" y="1544054"/>
            <a:ext cx="2583424" cy="330640"/>
          </a:xfrm>
          <a:prstGeom prst="rect">
            <a:avLst/>
          </a:prstGeom>
          <a:noFill/>
          <a:ln w="9525">
            <a:noFill/>
            <a:miter lim="800000"/>
            <a:headEnd/>
            <a:tailEnd/>
          </a:ln>
        </p:spPr>
        <p:txBody>
          <a:bodyPr wrap="square" lIns="103606" tIns="51802" rIns="103606" bIns="51802">
            <a:spAutoFit/>
          </a:bodyPr>
          <a:lstStyle/>
          <a:p>
            <a:pPr algn="ctr" defTabSz="1239175" eaLnBrk="0" hangingPunct="0">
              <a:lnSpc>
                <a:spcPct val="90000"/>
              </a:lnSpc>
              <a:spcBef>
                <a:spcPct val="30000"/>
              </a:spcBef>
              <a:buClr>
                <a:srgbClr val="1F497D"/>
              </a:buClr>
              <a:buSzPct val="95000"/>
            </a:pPr>
            <a:r>
              <a:rPr lang="en-US" sz="1632" dirty="0">
                <a:solidFill>
                  <a:srgbClr val="FFFFFF"/>
                </a:solidFill>
                <a:cs typeface="Segoe UI" pitchFamily="-84" charset="-52"/>
              </a:rPr>
              <a:t>File </a:t>
            </a:r>
            <a:r>
              <a:rPr lang="en-US" sz="1632" dirty="0" smtClean="0">
                <a:solidFill>
                  <a:srgbClr val="FFFFFF"/>
                </a:solidFill>
                <a:cs typeface="Segoe UI" pitchFamily="-84" charset="-52"/>
              </a:rPr>
              <a:t>share/App-V Server </a:t>
            </a:r>
            <a:endParaRPr lang="en-US" sz="1632" dirty="0">
              <a:solidFill>
                <a:srgbClr val="FFFFFF">
                  <a:lumMod val="50000"/>
                </a:srgbClr>
              </a:solidFill>
              <a:cs typeface="Segoe UI" pitchFamily="-84" charset="-52"/>
            </a:endParaRPr>
          </a:p>
        </p:txBody>
      </p:sp>
      <p:sp>
        <p:nvSpPr>
          <p:cNvPr id="59" name="TextBox 58"/>
          <p:cNvSpPr txBox="1">
            <a:spLocks noChangeArrowheads="1"/>
          </p:cNvSpPr>
          <p:nvPr/>
        </p:nvSpPr>
        <p:spPr bwMode="auto">
          <a:xfrm>
            <a:off x="7569809" y="5906609"/>
            <a:ext cx="2098358"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Local Device </a:t>
            </a:r>
            <a:endParaRPr lang="en-US" dirty="0">
              <a:solidFill>
                <a:srgbClr val="FFFFFF">
                  <a:lumMod val="50000"/>
                </a:srgbClr>
              </a:solidFill>
            </a:endParaRPr>
          </a:p>
        </p:txBody>
      </p:sp>
      <p:sp>
        <p:nvSpPr>
          <p:cNvPr id="60" name="TextBox 59"/>
          <p:cNvSpPr txBox="1">
            <a:spLocks noChangeArrowheads="1"/>
          </p:cNvSpPr>
          <p:nvPr/>
        </p:nvSpPr>
        <p:spPr bwMode="auto">
          <a:xfrm>
            <a:off x="10141401" y="5902221"/>
            <a:ext cx="1835572"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Thin client</a:t>
            </a:r>
            <a:endParaRPr lang="en-US" dirty="0">
              <a:solidFill>
                <a:srgbClr val="FFFFFF">
                  <a:lumMod val="50000"/>
                </a:srgbClr>
              </a:solidFill>
            </a:endParaRPr>
          </a:p>
        </p:txBody>
      </p:sp>
    </p:spTree>
    <p:extLst>
      <p:ext uri="{BB962C8B-B14F-4D97-AF65-F5344CB8AC3E}">
        <p14:creationId xmlns:p14="http://schemas.microsoft.com/office/powerpoint/2010/main" val="42679653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fill="hold" grpId="0" nodeType="withEffect">
                                  <p:stCondLst>
                                    <p:cond delay="0"/>
                                  </p:stCondLst>
                                  <p:childTnLst>
                                    <p:animClr clrSpc="hsl" dir="cw">
                                      <p:cBhvr override="childStyle">
                                        <p:cTn id="6" dur="500" fill="hold"/>
                                        <p:tgtEl>
                                          <p:spTgt spid="3">
                                            <p:bg/>
                                          </p:spTgt>
                                        </p:tgtEl>
                                        <p:attrNameLst>
                                          <p:attrName>style.color</p:attrName>
                                        </p:attrNameLst>
                                      </p:cBhvr>
                                      <p:by>
                                        <p:hsl h="0" s="-12549" l="-25098"/>
                                      </p:by>
                                    </p:animClr>
                                    <p:animClr clrSpc="hsl" dir="cw">
                                      <p:cBhvr>
                                        <p:cTn id="7" dur="500" fill="hold"/>
                                        <p:tgtEl>
                                          <p:spTgt spid="3">
                                            <p:bg/>
                                          </p:spTgt>
                                        </p:tgtEl>
                                        <p:attrNameLst>
                                          <p:attrName>fillcolor</p:attrName>
                                        </p:attrNameLst>
                                      </p:cBhvr>
                                      <p:by>
                                        <p:hsl h="0" s="-12549" l="-25098"/>
                                      </p:by>
                                    </p:animClr>
                                    <p:animClr clrSpc="hsl" dir="cw">
                                      <p:cBhvr>
                                        <p:cTn id="8" dur="500" fill="hold"/>
                                        <p:tgtEl>
                                          <p:spTgt spid="3">
                                            <p:bg/>
                                          </p:spTgt>
                                        </p:tgtEl>
                                        <p:attrNameLst>
                                          <p:attrName>stroke.color</p:attrName>
                                        </p:attrNameLst>
                                      </p:cBhvr>
                                      <p:by>
                                        <p:hsl h="0" s="-12549" l="-25098"/>
                                      </p:by>
                                    </p:animClr>
                                    <p:set>
                                      <p:cBhvr>
                                        <p:cTn id="9" dur="500" fill="hold"/>
                                        <p:tgtEl>
                                          <p:spTgt spid="3">
                                            <p:bg/>
                                          </p:spTgt>
                                        </p:tgtEl>
                                        <p:attrNameLst>
                                          <p:attrName>fill.type</p:attrName>
                                        </p:attrNameLst>
                                      </p:cBhvr>
                                      <p:to>
                                        <p:strVal val="solid"/>
                                      </p:to>
                                    </p:set>
                                  </p:childTnLst>
                                </p:cTn>
                              </p:par>
                              <p:par>
                                <p:cTn id="10" presetID="24" presetClass="emph" presetSubtype="0" fill="hold" grpId="0" nodeType="withEffect">
                                  <p:stCondLst>
                                    <p:cond delay="0"/>
                                  </p:stCondLst>
                                  <p:childTnLst>
                                    <p:animClr clrSpc="hsl" dir="cw">
                                      <p:cBhvr override="childStyle">
                                        <p:cTn id="11" dur="500" fill="hold"/>
                                        <p:tgtEl>
                                          <p:spTgt spid="3">
                                            <p:txEl>
                                              <p:pRg st="0" end="0"/>
                                            </p:txEl>
                                          </p:spTgt>
                                        </p:tgtEl>
                                        <p:attrNameLst>
                                          <p:attrName>style.color</p:attrName>
                                        </p:attrNameLst>
                                      </p:cBhvr>
                                      <p:by>
                                        <p:hsl h="0" s="-12549" l="-25098"/>
                                      </p:by>
                                    </p:animClr>
                                    <p:animClr clrSpc="hsl" dir="cw">
                                      <p:cBhvr>
                                        <p:cTn id="12" dur="500" fill="hold"/>
                                        <p:tgtEl>
                                          <p:spTgt spid="3">
                                            <p:txEl>
                                              <p:pRg st="0" end="0"/>
                                            </p:txEl>
                                          </p:spTgt>
                                        </p:tgtEl>
                                        <p:attrNameLst>
                                          <p:attrName>fillcolor</p:attrName>
                                        </p:attrNameLst>
                                      </p:cBhvr>
                                      <p:by>
                                        <p:hsl h="0" s="-12549" l="-25098"/>
                                      </p:by>
                                    </p:animClr>
                                    <p:animClr clrSpc="hsl" dir="cw">
                                      <p:cBhvr>
                                        <p:cTn id="13" dur="500" fill="hold"/>
                                        <p:tgtEl>
                                          <p:spTgt spid="3">
                                            <p:txEl>
                                              <p:pRg st="0" end="0"/>
                                            </p:txEl>
                                          </p:spTgt>
                                        </p:tgtEl>
                                        <p:attrNameLst>
                                          <p:attrName>stroke.color</p:attrName>
                                        </p:attrNameLst>
                                      </p:cBhvr>
                                      <p:by>
                                        <p:hsl h="0" s="-12549" l="-25098"/>
                                      </p:by>
                                    </p:animClr>
                                    <p:set>
                                      <p:cBhvr>
                                        <p:cTn id="14" dur="500" fill="hold"/>
                                        <p:tgtEl>
                                          <p:spTgt spid="3">
                                            <p:txEl>
                                              <p:pRg st="0" end="0"/>
                                            </p:txEl>
                                          </p:spTgt>
                                        </p:tgtEl>
                                        <p:attrNameLst>
                                          <p:attrName>fill.type</p:attrName>
                                        </p:attrNameLst>
                                      </p:cBhvr>
                                      <p:to>
                                        <p:strVal val="solid"/>
                                      </p:to>
                                    </p:set>
                                  </p:childTnLst>
                                </p:cTn>
                              </p:par>
                              <p:par>
                                <p:cTn id="15" presetID="24" presetClass="emph" presetSubtype="0" fill="hold" grpId="0" nodeType="withEffect">
                                  <p:stCondLst>
                                    <p:cond delay="0"/>
                                  </p:stCondLst>
                                  <p:childTnLst>
                                    <p:animClr clrSpc="hsl" dir="cw">
                                      <p:cBhvr override="childStyle">
                                        <p:cTn id="16" dur="500" fill="hold"/>
                                        <p:tgtEl>
                                          <p:spTgt spid="3">
                                            <p:txEl>
                                              <p:pRg st="1" end="1"/>
                                            </p:txEl>
                                          </p:spTgt>
                                        </p:tgtEl>
                                        <p:attrNameLst>
                                          <p:attrName>style.color</p:attrName>
                                        </p:attrNameLst>
                                      </p:cBhvr>
                                      <p:by>
                                        <p:hsl h="0" s="-12549" l="-25098"/>
                                      </p:by>
                                    </p:animClr>
                                    <p:animClr clrSpc="hsl" dir="cw">
                                      <p:cBhvr>
                                        <p:cTn id="17" dur="500" fill="hold"/>
                                        <p:tgtEl>
                                          <p:spTgt spid="3">
                                            <p:txEl>
                                              <p:pRg st="1" end="1"/>
                                            </p:txEl>
                                          </p:spTgt>
                                        </p:tgtEl>
                                        <p:attrNameLst>
                                          <p:attrName>fillcolor</p:attrName>
                                        </p:attrNameLst>
                                      </p:cBhvr>
                                      <p:by>
                                        <p:hsl h="0" s="-12549" l="-25098"/>
                                      </p:by>
                                    </p:animClr>
                                    <p:animClr clrSpc="hsl" dir="cw">
                                      <p:cBhvr>
                                        <p:cTn id="18" dur="500" fill="hold"/>
                                        <p:tgtEl>
                                          <p:spTgt spid="3">
                                            <p:txEl>
                                              <p:pRg st="1" end="1"/>
                                            </p:txEl>
                                          </p:spTgt>
                                        </p:tgtEl>
                                        <p:attrNameLst>
                                          <p:attrName>stroke.color</p:attrName>
                                        </p:attrNameLst>
                                      </p:cBhvr>
                                      <p:by>
                                        <p:hsl h="0" s="-12549" l="-25098"/>
                                      </p:by>
                                    </p:animClr>
                                    <p:set>
                                      <p:cBhvr>
                                        <p:cTn id="19" dur="500" fill="hold"/>
                                        <p:tgtEl>
                                          <p:spTgt spid="3">
                                            <p:txEl>
                                              <p:pRg st="1" end="1"/>
                                            </p:txEl>
                                          </p:spTgt>
                                        </p:tgtEl>
                                        <p:attrNameLst>
                                          <p:attrName>fill.type</p:attrName>
                                        </p:attrNameLst>
                                      </p:cBhvr>
                                      <p:to>
                                        <p:strVal val="solid"/>
                                      </p:to>
                                    </p:set>
                                  </p:childTnLst>
                                </p:cTn>
                              </p:par>
                              <p:par>
                                <p:cTn id="20" presetID="24" presetClass="emph" presetSubtype="0" fill="hold" grpId="0" nodeType="withEffect">
                                  <p:stCondLst>
                                    <p:cond delay="0"/>
                                  </p:stCondLst>
                                  <p:childTnLst>
                                    <p:animClr clrSpc="hsl" dir="cw">
                                      <p:cBhvr override="childStyle">
                                        <p:cTn id="21" dur="500" fill="hold"/>
                                        <p:tgtEl>
                                          <p:spTgt spid="3">
                                            <p:txEl>
                                              <p:pRg st="2" end="2"/>
                                            </p:txEl>
                                          </p:spTgt>
                                        </p:tgtEl>
                                        <p:attrNameLst>
                                          <p:attrName>style.color</p:attrName>
                                        </p:attrNameLst>
                                      </p:cBhvr>
                                      <p:by>
                                        <p:hsl h="0" s="-12549" l="-25098"/>
                                      </p:by>
                                    </p:animClr>
                                    <p:animClr clrSpc="hsl" dir="cw">
                                      <p:cBhvr>
                                        <p:cTn id="22" dur="500" fill="hold"/>
                                        <p:tgtEl>
                                          <p:spTgt spid="3">
                                            <p:txEl>
                                              <p:pRg st="2" end="2"/>
                                            </p:txEl>
                                          </p:spTgt>
                                        </p:tgtEl>
                                        <p:attrNameLst>
                                          <p:attrName>fillcolor</p:attrName>
                                        </p:attrNameLst>
                                      </p:cBhvr>
                                      <p:by>
                                        <p:hsl h="0" s="-12549" l="-25098"/>
                                      </p:by>
                                    </p:animClr>
                                    <p:animClr clrSpc="hsl" dir="cw">
                                      <p:cBhvr>
                                        <p:cTn id="23" dur="500" fill="hold"/>
                                        <p:tgtEl>
                                          <p:spTgt spid="3">
                                            <p:txEl>
                                              <p:pRg st="2" end="2"/>
                                            </p:txEl>
                                          </p:spTgt>
                                        </p:tgtEl>
                                        <p:attrNameLst>
                                          <p:attrName>stroke.color</p:attrName>
                                        </p:attrNameLst>
                                      </p:cBhvr>
                                      <p:by>
                                        <p:hsl h="0" s="-12549" l="-25098"/>
                                      </p:by>
                                    </p:animClr>
                                    <p:set>
                                      <p:cBhvr>
                                        <p:cTn id="24" dur="500" fill="hold"/>
                                        <p:tgtEl>
                                          <p:spTgt spid="3">
                                            <p:txEl>
                                              <p:pRg st="2" end="2"/>
                                            </p:txEl>
                                          </p:spTgt>
                                        </p:tgtEl>
                                        <p:attrNameLst>
                                          <p:attrName>fill.type</p:attrName>
                                        </p:attrNameLst>
                                      </p:cBhvr>
                                      <p:to>
                                        <p:strVal val="solid"/>
                                      </p:to>
                                    </p:set>
                                  </p:childTnLst>
                                </p:cTn>
                              </p:par>
                              <p:par>
                                <p:cTn id="25" presetID="24" presetClass="emph" presetSubtype="0" fill="hold" grpId="0" nodeType="withEffect">
                                  <p:stCondLst>
                                    <p:cond delay="0"/>
                                  </p:stCondLst>
                                  <p:childTnLst>
                                    <p:animClr clrSpc="hsl" dir="cw">
                                      <p:cBhvr override="childStyle">
                                        <p:cTn id="26" dur="500" fill="hold"/>
                                        <p:tgtEl>
                                          <p:spTgt spid="3">
                                            <p:txEl>
                                              <p:pRg st="3" end="3"/>
                                            </p:txEl>
                                          </p:spTgt>
                                        </p:tgtEl>
                                        <p:attrNameLst>
                                          <p:attrName>style.color</p:attrName>
                                        </p:attrNameLst>
                                      </p:cBhvr>
                                      <p:by>
                                        <p:hsl h="0" s="-12549" l="-25098"/>
                                      </p:by>
                                    </p:animClr>
                                    <p:animClr clrSpc="hsl" dir="cw">
                                      <p:cBhvr>
                                        <p:cTn id="27" dur="500" fill="hold"/>
                                        <p:tgtEl>
                                          <p:spTgt spid="3">
                                            <p:txEl>
                                              <p:pRg st="3" end="3"/>
                                            </p:txEl>
                                          </p:spTgt>
                                        </p:tgtEl>
                                        <p:attrNameLst>
                                          <p:attrName>fillcolor</p:attrName>
                                        </p:attrNameLst>
                                      </p:cBhvr>
                                      <p:by>
                                        <p:hsl h="0" s="-12549" l="-25098"/>
                                      </p:by>
                                    </p:animClr>
                                    <p:animClr clrSpc="hsl" dir="cw">
                                      <p:cBhvr>
                                        <p:cTn id="28" dur="500" fill="hold"/>
                                        <p:tgtEl>
                                          <p:spTgt spid="3">
                                            <p:txEl>
                                              <p:pRg st="3" end="3"/>
                                            </p:txEl>
                                          </p:spTgt>
                                        </p:tgtEl>
                                        <p:attrNameLst>
                                          <p:attrName>stroke.color</p:attrName>
                                        </p:attrNameLst>
                                      </p:cBhvr>
                                      <p:by>
                                        <p:hsl h="0" s="-12549" l="-25098"/>
                                      </p:by>
                                    </p:animClr>
                                    <p:set>
                                      <p:cBhvr>
                                        <p:cTn id="29" dur="500" fill="hold"/>
                                        <p:tgtEl>
                                          <p:spTgt spid="3">
                                            <p:txEl>
                                              <p:pRg st="3" end="3"/>
                                            </p:txEl>
                                          </p:spTgt>
                                        </p:tgtEl>
                                        <p:attrNameLst>
                                          <p:attrName>fill.type</p:attrName>
                                        </p:attrNameLst>
                                      </p:cBhvr>
                                      <p:to>
                                        <p:strVal val="solid"/>
                                      </p:to>
                                    </p:set>
                                  </p:childTnLst>
                                </p:cTn>
                              </p:par>
                              <p:par>
                                <p:cTn id="30" presetID="24" presetClass="emph" presetSubtype="0" fill="hold" grpId="0" nodeType="withEffect">
                                  <p:stCondLst>
                                    <p:cond delay="0"/>
                                  </p:stCondLst>
                                  <p:childTnLst>
                                    <p:animClr clrSpc="hsl" dir="cw">
                                      <p:cBhvr override="childStyle">
                                        <p:cTn id="31" dur="500" fill="hold"/>
                                        <p:tgtEl>
                                          <p:spTgt spid="4"/>
                                        </p:tgtEl>
                                        <p:attrNameLst>
                                          <p:attrName>style.color</p:attrName>
                                        </p:attrNameLst>
                                      </p:cBhvr>
                                      <p:by>
                                        <p:hsl h="0" s="-12549" l="-25098"/>
                                      </p:by>
                                    </p:animClr>
                                    <p:animClr clrSpc="hsl" dir="cw">
                                      <p:cBhvr>
                                        <p:cTn id="32" dur="500" fill="hold"/>
                                        <p:tgtEl>
                                          <p:spTgt spid="4"/>
                                        </p:tgtEl>
                                        <p:attrNameLst>
                                          <p:attrName>fillcolor</p:attrName>
                                        </p:attrNameLst>
                                      </p:cBhvr>
                                      <p:by>
                                        <p:hsl h="0" s="-12549" l="-25098"/>
                                      </p:by>
                                    </p:animClr>
                                    <p:animClr clrSpc="hsl" dir="cw">
                                      <p:cBhvr>
                                        <p:cTn id="33" dur="500" fill="hold"/>
                                        <p:tgtEl>
                                          <p:spTgt spid="4"/>
                                        </p:tgtEl>
                                        <p:attrNameLst>
                                          <p:attrName>stroke.color</p:attrName>
                                        </p:attrNameLst>
                                      </p:cBhvr>
                                      <p:by>
                                        <p:hsl h="0" s="-12549" l="-25098"/>
                                      </p:by>
                                    </p:animClr>
                                    <p:set>
                                      <p:cBhvr>
                                        <p:cTn id="34" dur="500" fill="hold"/>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UE-V 2.1 Beta</a:t>
            </a:r>
            <a:endParaRPr lang="en-US" dirty="0"/>
          </a:p>
        </p:txBody>
      </p:sp>
      <p:sp>
        <p:nvSpPr>
          <p:cNvPr id="5" name="Text Placeholder 4"/>
          <p:cNvSpPr>
            <a:spLocks noGrp="1"/>
          </p:cNvSpPr>
          <p:nvPr>
            <p:ph type="body" sz="quarter" idx="11"/>
          </p:nvPr>
        </p:nvSpPr>
        <p:spPr>
          <a:xfrm>
            <a:off x="274639" y="1212849"/>
            <a:ext cx="11889564" cy="5170646"/>
          </a:xfrm>
        </p:spPr>
        <p:txBody>
          <a:bodyPr/>
          <a:lstStyle/>
          <a:p>
            <a:pPr marL="0" indent="0">
              <a:buNone/>
            </a:pPr>
            <a:r>
              <a:rPr lang="en-US" dirty="0"/>
              <a:t>Office 2013 support shipped with Agent</a:t>
            </a:r>
          </a:p>
          <a:p>
            <a:pPr marL="342900" lvl="1" indent="0">
              <a:buNone/>
            </a:pPr>
            <a:r>
              <a:rPr lang="en-US" dirty="0"/>
              <a:t>Enhanced Signature Settings</a:t>
            </a:r>
          </a:p>
          <a:p>
            <a:pPr marL="342900" lvl="1" indent="0">
              <a:buNone/>
            </a:pPr>
            <a:r>
              <a:rPr lang="en-US" dirty="0"/>
              <a:t>Shipped with Agent installer</a:t>
            </a:r>
          </a:p>
          <a:p>
            <a:pPr marL="342900" lvl="1" indent="0">
              <a:buNone/>
            </a:pPr>
            <a:r>
              <a:rPr lang="en-US" dirty="0"/>
              <a:t>Office 365 </a:t>
            </a:r>
            <a:r>
              <a:rPr lang="en-US" dirty="0" smtClean="0"/>
              <a:t>Coexistence</a:t>
            </a:r>
            <a:endParaRPr lang="en-US" dirty="0"/>
          </a:p>
          <a:p>
            <a:pPr marL="0" indent="0">
              <a:spcBef>
                <a:spcPts val="2400"/>
              </a:spcBef>
              <a:buNone/>
            </a:pPr>
            <a:r>
              <a:rPr lang="en-US" dirty="0"/>
              <a:t>Additional Windows Settings</a:t>
            </a:r>
          </a:p>
          <a:p>
            <a:pPr marL="342900" lvl="1" indent="0">
              <a:buNone/>
            </a:pPr>
            <a:r>
              <a:rPr lang="en-US" dirty="0"/>
              <a:t>Credential Manager &amp; Certificates</a:t>
            </a:r>
          </a:p>
          <a:p>
            <a:pPr marL="342900" lvl="1" indent="0">
              <a:buNone/>
            </a:pPr>
            <a:r>
              <a:rPr lang="en-US" dirty="0"/>
              <a:t>Several Windows 8+ settings</a:t>
            </a:r>
          </a:p>
          <a:p>
            <a:pPr marL="342900" lvl="1" indent="0">
              <a:buNone/>
            </a:pPr>
            <a:r>
              <a:rPr lang="en-US" dirty="0"/>
              <a:t>Ability to synchronize all settings with UE-V, if Microsoft Account Sync turned off</a:t>
            </a:r>
          </a:p>
          <a:p>
            <a:pPr marL="0" indent="0">
              <a:spcBef>
                <a:spcPts val="2400"/>
              </a:spcBef>
              <a:buNone/>
            </a:pPr>
            <a:r>
              <a:rPr lang="en-US" dirty="0"/>
              <a:t>Backup/Restore for IT Pros</a:t>
            </a:r>
          </a:p>
          <a:p>
            <a:pPr marL="342900" lvl="1" indent="0">
              <a:buNone/>
            </a:pPr>
            <a:r>
              <a:rPr lang="en-US" dirty="0"/>
              <a:t>Multi-version Rollback</a:t>
            </a:r>
          </a:p>
          <a:p>
            <a:pPr marL="342900" lvl="1" indent="0">
              <a:buNone/>
            </a:pPr>
            <a:r>
              <a:rPr lang="en-US" dirty="0" smtClean="0"/>
              <a:t>Machine-specific </a:t>
            </a:r>
            <a:r>
              <a:rPr lang="en-US" dirty="0"/>
              <a:t>settings backed up and restored</a:t>
            </a:r>
          </a:p>
        </p:txBody>
      </p:sp>
      <p:sp>
        <p:nvSpPr>
          <p:cNvPr id="13" name="TextBox 12"/>
          <p:cNvSpPr txBox="1"/>
          <p:nvPr/>
        </p:nvSpPr>
        <p:spPr>
          <a:xfrm>
            <a:off x="7965297" y="2660235"/>
            <a:ext cx="4198906" cy="1037207"/>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Now available!</a:t>
            </a:r>
          </a:p>
          <a:p>
            <a:pPr>
              <a:lnSpc>
                <a:spcPct val="90000"/>
              </a:lnSpc>
              <a:spcAft>
                <a:spcPts val="600"/>
              </a:spcAft>
            </a:pPr>
            <a:r>
              <a:rPr lang="en-US" sz="2400" b="1" u="sng" dirty="0" smtClean="0">
                <a:gradFill>
                  <a:gsLst>
                    <a:gs pos="2917">
                      <a:srgbClr val="FFFFFF"/>
                    </a:gs>
                    <a:gs pos="30000">
                      <a:srgbClr val="FFFFFF"/>
                    </a:gs>
                  </a:gsLst>
                  <a:lin ang="5400000" scaled="0"/>
                </a:gradFill>
              </a:rPr>
              <a:t>http://aka.ms/UE-V21Beta</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2953" y="6159989"/>
            <a:ext cx="2291964" cy="726298"/>
          </a:xfrm>
          <a:prstGeom prst="rect">
            <a:avLst/>
          </a:prstGeom>
        </p:spPr>
      </p:pic>
    </p:spTree>
    <p:extLst>
      <p:ext uri="{BB962C8B-B14F-4D97-AF65-F5344CB8AC3E}">
        <p14:creationId xmlns:p14="http://schemas.microsoft.com/office/powerpoint/2010/main" val="316926026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UE-V 2.1 RTM</a:t>
            </a:r>
            <a:endParaRPr lang="en-US" dirty="0"/>
          </a:p>
        </p:txBody>
      </p:sp>
      <p:sp>
        <p:nvSpPr>
          <p:cNvPr id="5" name="Text Placeholder 4"/>
          <p:cNvSpPr>
            <a:spLocks noGrp="1"/>
          </p:cNvSpPr>
          <p:nvPr>
            <p:ph type="body" sz="quarter" idx="11"/>
          </p:nvPr>
        </p:nvSpPr>
        <p:spPr>
          <a:xfrm>
            <a:off x="274639" y="1212849"/>
            <a:ext cx="11889564" cy="3554819"/>
          </a:xfrm>
        </p:spPr>
        <p:txBody>
          <a:bodyPr/>
          <a:lstStyle/>
          <a:p>
            <a:r>
              <a:rPr lang="en-US" dirty="0" smtClean="0"/>
              <a:t>External Sync Provider</a:t>
            </a:r>
          </a:p>
          <a:p>
            <a:pPr lvl="1"/>
            <a:r>
              <a:rPr lang="en-US" dirty="0" smtClean="0"/>
              <a:t>Support for Data Synchronization providers, like OneDrive for Business</a:t>
            </a:r>
          </a:p>
          <a:p>
            <a:pPr lvl="1"/>
            <a:endParaRPr lang="en-US" dirty="0"/>
          </a:p>
          <a:p>
            <a:pPr lvl="1"/>
            <a:endParaRPr lang="en-US" dirty="0" smtClean="0"/>
          </a:p>
          <a:p>
            <a:pPr>
              <a:spcBef>
                <a:spcPts val="1800"/>
              </a:spcBef>
            </a:pPr>
            <a:r>
              <a:rPr lang="en-US" dirty="0" smtClean="0"/>
              <a:t>VDI Collection UE-V </a:t>
            </a:r>
            <a:r>
              <a:rPr lang="en-US" dirty="0" err="1" smtClean="0"/>
              <a:t>Config</a:t>
            </a:r>
            <a:r>
              <a:rPr lang="en-US" dirty="0" smtClean="0"/>
              <a:t> Backup</a:t>
            </a:r>
          </a:p>
          <a:p>
            <a:pPr lvl="1"/>
            <a:r>
              <a:rPr lang="en-US" dirty="0"/>
              <a:t>Set up VDI collection and UE-V </a:t>
            </a:r>
            <a:r>
              <a:rPr lang="en-US" dirty="0" err="1"/>
              <a:t>config</a:t>
            </a:r>
            <a:r>
              <a:rPr lang="en-US" dirty="0"/>
              <a:t> to automatically restore last current </a:t>
            </a:r>
            <a:r>
              <a:rPr lang="en-US" dirty="0" smtClean="0"/>
              <a:t>settings</a:t>
            </a:r>
          </a:p>
          <a:p>
            <a:pPr lvl="1"/>
            <a:r>
              <a:rPr lang="en-US" dirty="0" smtClean="0"/>
              <a:t>Ability to set up multiple Unique Collections</a:t>
            </a:r>
          </a:p>
          <a:p>
            <a:pPr lvl="1"/>
            <a:r>
              <a:rPr lang="en-US" dirty="0" smtClean="0"/>
              <a:t>VDI collection name for backed up settings and </a:t>
            </a:r>
            <a:r>
              <a:rPr lang="en-US" dirty="0" err="1" smtClean="0"/>
              <a:t>config</a:t>
            </a:r>
            <a:r>
              <a:rPr lang="en-US" dirty="0" smtClean="0"/>
              <a:t> data used instead of device name</a:t>
            </a:r>
          </a:p>
        </p:txBody>
      </p:sp>
      <p:sp>
        <p:nvSpPr>
          <p:cNvPr id="13" name="TextBox 12"/>
          <p:cNvSpPr txBox="1"/>
          <p:nvPr/>
        </p:nvSpPr>
        <p:spPr>
          <a:xfrm>
            <a:off x="8830003" y="295274"/>
            <a:ext cx="3194914" cy="62786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Available </a:t>
            </a:r>
            <a:r>
              <a:rPr lang="en-US" sz="2400" b="1" dirty="0" smtClean="0">
                <a:gradFill>
                  <a:gsLst>
                    <a:gs pos="2917">
                      <a:srgbClr val="FFFFFF"/>
                    </a:gs>
                    <a:gs pos="30000">
                      <a:srgbClr val="FFFFFF"/>
                    </a:gs>
                  </a:gsLst>
                  <a:lin ang="5400000" scaled="0"/>
                </a:gradFill>
              </a:rPr>
              <a:t>Very</a:t>
            </a:r>
            <a:r>
              <a:rPr lang="en-US" sz="2400" dirty="0" smtClean="0">
                <a:gradFill>
                  <a:gsLst>
                    <a:gs pos="2917">
                      <a:srgbClr val="FFFFFF"/>
                    </a:gs>
                    <a:gs pos="30000">
                      <a:srgbClr val="FFFFFF"/>
                    </a:gs>
                  </a:gsLst>
                  <a:lin ang="5400000" scaled="0"/>
                </a:gradFill>
              </a:rPr>
              <a:t> Soon!</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2953" y="6159989"/>
            <a:ext cx="2291964" cy="726298"/>
          </a:xfrm>
          <a:prstGeom prst="rect">
            <a:avLst/>
          </a:prstGeom>
        </p:spPr>
      </p:pic>
    </p:spTree>
    <p:extLst>
      <p:ext uri="{BB962C8B-B14F-4D97-AF65-F5344CB8AC3E}">
        <p14:creationId xmlns:p14="http://schemas.microsoft.com/office/powerpoint/2010/main" val="338711812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Non-Persistent VDI: Optimize Your Environment with App-V and UE-V</a:t>
            </a:r>
          </a:p>
        </p:txBody>
      </p:sp>
      <p:sp>
        <p:nvSpPr>
          <p:cNvPr id="3" name="Text Placeholder 2"/>
          <p:cNvSpPr>
            <a:spLocks noGrp="1"/>
          </p:cNvSpPr>
          <p:nvPr>
            <p:ph type="body" sz="quarter" idx="14"/>
          </p:nvPr>
        </p:nvSpPr>
        <p:spPr/>
        <p:txBody>
          <a:bodyPr/>
          <a:lstStyle/>
          <a:p>
            <a:r>
              <a:rPr lang="en-US" dirty="0" smtClean="0"/>
              <a:t>Aaron Ruckman</a:t>
            </a:r>
          </a:p>
          <a:p>
            <a:r>
              <a:rPr lang="en-US" dirty="0" smtClean="0"/>
              <a:t>Senior Program Manager</a:t>
            </a:r>
            <a:endParaRPr lang="en-US" dirty="0"/>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WIN-B311</a:t>
            </a:r>
            <a:endParaRPr lang="en-US" dirty="0"/>
          </a:p>
        </p:txBody>
      </p:sp>
    </p:spTree>
    <p:extLst>
      <p:ext uri="{BB962C8B-B14F-4D97-AF65-F5344CB8AC3E}">
        <p14:creationId xmlns:p14="http://schemas.microsoft.com/office/powerpoint/2010/main" val="112127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Which UE-V Sync Method?</a:t>
            </a:r>
          </a:p>
        </p:txBody>
      </p:sp>
      <p:sp>
        <p:nvSpPr>
          <p:cNvPr id="6" name="Text Placeholder 5"/>
          <p:cNvSpPr>
            <a:spLocks noGrp="1"/>
          </p:cNvSpPr>
          <p:nvPr>
            <p:ph type="body" sz="quarter" idx="11"/>
          </p:nvPr>
        </p:nvSpPr>
        <p:spPr/>
        <p:txBody>
          <a:bodyPr/>
          <a:lstStyle/>
          <a:p>
            <a:endParaRPr lang="en-US" dirty="0"/>
          </a:p>
        </p:txBody>
      </p:sp>
      <p:graphicFrame>
        <p:nvGraphicFramePr>
          <p:cNvPr id="7" name="Table 6"/>
          <p:cNvGraphicFramePr>
            <a:graphicFrameLocks noGrp="1"/>
          </p:cNvGraphicFramePr>
          <p:nvPr>
            <p:extLst/>
          </p:nvPr>
        </p:nvGraphicFramePr>
        <p:xfrm>
          <a:off x="288468" y="1223765"/>
          <a:ext cx="11875734" cy="4842666"/>
        </p:xfrm>
        <a:graphic>
          <a:graphicData uri="http://schemas.openxmlformats.org/drawingml/2006/table">
            <a:tbl>
              <a:tblPr firstRow="1">
                <a:tableStyleId>{5C22544A-7EE6-4342-B048-85BDC9FD1C3A}</a:tableStyleId>
              </a:tblPr>
              <a:tblGrid>
                <a:gridCol w="3958578"/>
                <a:gridCol w="3958578"/>
                <a:gridCol w="3958578"/>
              </a:tblGrid>
              <a:tr h="608015">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800" b="1" dirty="0" err="1" smtClean="0">
                          <a:solidFill>
                            <a:schemeClr val="tx1"/>
                          </a:solidFill>
                          <a:latin typeface="+mj-lt"/>
                        </a:rPr>
                        <a:t>SyncProvider</a:t>
                      </a:r>
                      <a:r>
                        <a:rPr lang="en-US" sz="2800" b="1" dirty="0" smtClean="0">
                          <a:solidFill>
                            <a:schemeClr val="tx1"/>
                          </a:solidFill>
                          <a:latin typeface="+mj-lt"/>
                        </a:rPr>
                        <a:t> (Default)</a:t>
                      </a:r>
                    </a:p>
                  </a:txBody>
                  <a:tcPr anchor="ctr">
                    <a:lnB w="12700" cap="flat" cmpd="sng" algn="ctr">
                      <a:noFill/>
                      <a:prstDash val="solid"/>
                      <a:round/>
                      <a:headEnd type="none" w="med" len="med"/>
                      <a:tailEnd type="none" w="med" len="med"/>
                    </a:lnB>
                  </a:tcPr>
                </a:tc>
                <a:tc>
                  <a:txBody>
                    <a:bodyPr/>
                    <a:lstStyle/>
                    <a:p>
                      <a:r>
                        <a:rPr lang="en-US" sz="2800" b="1" dirty="0" smtClean="0">
                          <a:latin typeface="+mj-lt"/>
                        </a:rPr>
                        <a:t>None</a:t>
                      </a:r>
                      <a:endParaRPr lang="en-US" sz="2800" b="1" dirty="0">
                        <a:latin typeface="+mj-lt"/>
                      </a:endParaRPr>
                    </a:p>
                  </a:txBody>
                  <a:tcPr anchor="ctr">
                    <a:lnB w="12700" cap="flat" cmpd="sng" algn="ctr">
                      <a:noFill/>
                      <a:prstDash val="solid"/>
                      <a:round/>
                      <a:headEnd type="none" w="med" len="med"/>
                      <a:tailEnd type="none" w="med" len="med"/>
                    </a:lnB>
                  </a:tcPr>
                </a:tc>
                <a:tc>
                  <a:txBody>
                    <a:bodyPr/>
                    <a:lstStyle/>
                    <a:p>
                      <a:r>
                        <a:rPr lang="en-US" sz="2800" b="1" dirty="0" smtClean="0">
                          <a:latin typeface="+mj-lt"/>
                        </a:rPr>
                        <a:t>External </a:t>
                      </a:r>
                      <a:endParaRPr lang="en-US" sz="2800" b="1" dirty="0">
                        <a:latin typeface="+mj-lt"/>
                      </a:endParaRPr>
                    </a:p>
                  </a:txBody>
                  <a:tcPr anchor="ctr">
                    <a:lnB w="12700" cap="flat" cmpd="sng" algn="ctr">
                      <a:noFill/>
                      <a:prstDash val="solid"/>
                      <a:round/>
                      <a:headEnd type="none" w="med" len="med"/>
                      <a:tailEnd type="none" w="med" len="med"/>
                    </a:lnB>
                  </a:tcPr>
                </a:tc>
              </a:tr>
              <a:tr h="762000">
                <a:tc>
                  <a:txBody>
                    <a:bodyPr/>
                    <a:lstStyle/>
                    <a:p>
                      <a:pPr lvl="0"/>
                      <a:r>
                        <a:rPr lang="en-US" u="sng" dirty="0" smtClean="0">
                          <a:solidFill>
                            <a:schemeClr val="bg1"/>
                          </a:solidFill>
                        </a:rPr>
                        <a:t>Target Experience:</a:t>
                      </a:r>
                      <a:r>
                        <a:rPr lang="en-US" dirty="0" smtClean="0">
                          <a:solidFill>
                            <a:schemeClr val="bg1"/>
                          </a:solidFill>
                        </a:rPr>
                        <a:t>	</a:t>
                      </a:r>
                    </a:p>
                    <a:p>
                      <a:pPr lvl="0"/>
                      <a:r>
                        <a:rPr lang="en-US" b="1" dirty="0" smtClean="0">
                          <a:solidFill>
                            <a:srgbClr val="FFC000"/>
                          </a:solidFill>
                        </a:rPr>
                        <a:t>Gold Standard </a:t>
                      </a:r>
                      <a:r>
                        <a:rPr lang="en-US" dirty="0" smtClean="0">
                          <a:solidFill>
                            <a:schemeClr val="bg1"/>
                          </a:solidFill>
                        </a:rPr>
                        <a:t>for </a:t>
                      </a:r>
                      <a:r>
                        <a:rPr lang="en-US" b="1" dirty="0" smtClean="0">
                          <a:solidFill>
                            <a:schemeClr val="bg1"/>
                          </a:solidFill>
                        </a:rPr>
                        <a:t>physical devices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a:txBody>
                    <a:bodyPr/>
                    <a:lstStyle/>
                    <a:p>
                      <a:pPr lvl="0"/>
                      <a:r>
                        <a:rPr lang="en-US" b="1" dirty="0" smtClean="0">
                          <a:solidFill>
                            <a:schemeClr val="bg1"/>
                          </a:solidFill>
                        </a:rPr>
                        <a:t>Virtual desktop Infrastructure </a:t>
                      </a:r>
                      <a:r>
                        <a:rPr lang="en-US" dirty="0" smtClean="0">
                          <a:solidFill>
                            <a:schemeClr val="bg1"/>
                          </a:solidFill>
                        </a:rPr>
                        <a:t>(VDI) </a:t>
                      </a:r>
                    </a:p>
                    <a:p>
                      <a:pPr lvl="0"/>
                      <a:r>
                        <a:rPr lang="en-US" dirty="0" smtClean="0">
                          <a:solidFill>
                            <a:schemeClr val="bg1"/>
                          </a:solidFill>
                        </a:rPr>
                        <a:t>&amp;</a:t>
                      </a:r>
                      <a:r>
                        <a:rPr lang="en-US" baseline="0" dirty="0" smtClean="0">
                          <a:solidFill>
                            <a:schemeClr val="bg1"/>
                          </a:solidFill>
                        </a:rPr>
                        <a:t> </a:t>
                      </a:r>
                      <a:r>
                        <a:rPr lang="en-US" b="1" dirty="0" smtClean="0">
                          <a:solidFill>
                            <a:schemeClr val="bg1"/>
                          </a:solidFill>
                        </a:rPr>
                        <a:t>Streamed Apps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a:txBody>
                    <a:bodyPr/>
                    <a:lstStyle/>
                    <a:p>
                      <a:r>
                        <a:rPr lang="en-US" b="1" dirty="0" smtClean="0">
                          <a:solidFill>
                            <a:schemeClr val="bg1"/>
                          </a:solidFill>
                        </a:rPr>
                        <a:t>Physical</a:t>
                      </a:r>
                      <a:r>
                        <a:rPr lang="en-US" b="1" baseline="0" dirty="0" smtClean="0">
                          <a:solidFill>
                            <a:schemeClr val="bg1"/>
                          </a:solidFill>
                        </a:rPr>
                        <a:t> devices </a:t>
                      </a:r>
                      <a:r>
                        <a:rPr lang="en-US" dirty="0" smtClean="0"/>
                        <a:t>for getting outside firewall</a:t>
                      </a:r>
                      <a:endParaRPr lang="en-US" b="1" dirty="0">
                        <a:solidFill>
                          <a:schemeClr val="bg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r>
              <a:tr h="953293">
                <a:tc>
                  <a:txBody>
                    <a:bodyPr/>
                    <a:lstStyle/>
                    <a:p>
                      <a:pPr marL="0" marR="0" lvl="1" indent="0" algn="l" defTabSz="932742" rtl="0" eaLnBrk="1" fontAlgn="auto" latinLnBrk="0" hangingPunct="1">
                        <a:lnSpc>
                          <a:spcPct val="100000"/>
                        </a:lnSpc>
                        <a:spcBef>
                          <a:spcPts val="0"/>
                        </a:spcBef>
                        <a:spcAft>
                          <a:spcPts val="0"/>
                        </a:spcAft>
                        <a:buClrTx/>
                        <a:buSzTx/>
                        <a:buFontTx/>
                        <a:buNone/>
                        <a:tabLst/>
                        <a:defRPr/>
                      </a:pPr>
                      <a:r>
                        <a:rPr lang="en-US" b="1" i="1" dirty="0" smtClean="0">
                          <a:solidFill>
                            <a:schemeClr val="accent1"/>
                          </a:solidFill>
                        </a:rPr>
                        <a:t>Local Cache </a:t>
                      </a:r>
                      <a:r>
                        <a:rPr lang="en-US" dirty="0" smtClean="0">
                          <a:solidFill>
                            <a:schemeClr val="bg1"/>
                          </a:solidFill>
                        </a:rPr>
                        <a:t>for </a:t>
                      </a:r>
                    </a:p>
                    <a:p>
                      <a:pPr marL="0" marR="0" lvl="1" indent="0" algn="l" defTabSz="932742" rtl="0" eaLnBrk="1" fontAlgn="auto" latinLnBrk="0" hangingPunct="1">
                        <a:lnSpc>
                          <a:spcPct val="100000"/>
                        </a:lnSpc>
                        <a:spcBef>
                          <a:spcPts val="0"/>
                        </a:spcBef>
                        <a:spcAft>
                          <a:spcPts val="0"/>
                        </a:spcAft>
                        <a:buClrTx/>
                        <a:buSzTx/>
                        <a:buFontTx/>
                        <a:buNone/>
                        <a:tabLst/>
                        <a:defRPr/>
                      </a:pPr>
                      <a:r>
                        <a:rPr lang="en-US" b="1" dirty="0" smtClean="0">
                          <a:solidFill>
                            <a:schemeClr val="bg1"/>
                          </a:solidFill>
                        </a:rPr>
                        <a:t>disconnected</a:t>
                      </a:r>
                      <a:r>
                        <a:rPr lang="en-US" dirty="0" smtClean="0">
                          <a:solidFill>
                            <a:schemeClr val="bg1"/>
                          </a:solidFill>
                        </a:rPr>
                        <a:t> scenarios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b="1" dirty="0" smtClean="0">
                          <a:solidFill>
                            <a:schemeClr val="accent1"/>
                          </a:solidFill>
                        </a:rPr>
                        <a:t>No local cache</a:t>
                      </a:r>
                    </a:p>
                    <a:p>
                      <a:pPr lvl="0"/>
                      <a:r>
                        <a:rPr lang="en-US" b="1" dirty="0" smtClean="0">
                          <a:solidFill>
                            <a:schemeClr val="bg1"/>
                          </a:solidFill>
                        </a:rPr>
                        <a:t>Always connected</a:t>
                      </a:r>
                      <a:r>
                        <a:rPr lang="en-US" dirty="0" smtClean="0">
                          <a:solidFill>
                            <a:schemeClr val="bg1"/>
                          </a:solidFill>
                        </a:rPr>
                        <a:t> Servers </a:t>
                      </a:r>
                    </a:p>
                    <a:p>
                      <a:pPr lvl="0"/>
                      <a:r>
                        <a:rPr lang="en-US" dirty="0" smtClean="0">
                          <a:solidFill>
                            <a:schemeClr val="bg1"/>
                          </a:solidFill>
                        </a:rPr>
                        <a:t>(in Datacenters)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a:txBody>
                    <a:bodyPr/>
                    <a:lstStyle/>
                    <a:p>
                      <a:r>
                        <a:rPr lang="en-US" b="1" dirty="0" smtClean="0">
                          <a:solidFill>
                            <a:schemeClr val="accent1"/>
                          </a:solidFill>
                        </a:rPr>
                        <a:t>Local Cache </a:t>
                      </a:r>
                      <a:r>
                        <a:rPr lang="en-US" dirty="0" smtClean="0">
                          <a:solidFill>
                            <a:schemeClr val="bg1"/>
                          </a:solidFill>
                        </a:rPr>
                        <a:t>managed by</a:t>
                      </a:r>
                    </a:p>
                    <a:p>
                      <a:r>
                        <a:rPr lang="en-US" b="1" dirty="0" smtClean="0">
                          <a:solidFill>
                            <a:schemeClr val="bg1"/>
                          </a:solidFill>
                        </a:rPr>
                        <a:t>OneDrive for Business</a:t>
                      </a:r>
                      <a:r>
                        <a:rPr lang="en-US" dirty="0" smtClean="0">
                          <a:solidFill>
                            <a:schemeClr val="bg1"/>
                          </a:solidFill>
                        </a:rPr>
                        <a:t>, </a:t>
                      </a:r>
                      <a:r>
                        <a:rPr lang="en-US" b="1" dirty="0" smtClean="0">
                          <a:solidFill>
                            <a:schemeClr val="bg1"/>
                          </a:solidFill>
                        </a:rPr>
                        <a:t>Work Folders</a:t>
                      </a:r>
                      <a:r>
                        <a:rPr lang="en-US" dirty="0" smtClean="0">
                          <a:solidFill>
                            <a:schemeClr val="bg1"/>
                          </a:solidFill>
                        </a:rPr>
                        <a:t>, etc.</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r>
              <a:tr h="839786">
                <a:tc>
                  <a:txBody>
                    <a:bodyPr/>
                    <a:lstStyle/>
                    <a:p>
                      <a:pPr lvl="0"/>
                      <a:r>
                        <a:rPr lang="en-US" b="1" dirty="0" smtClean="0">
                          <a:solidFill>
                            <a:schemeClr val="accent1"/>
                          </a:solidFill>
                        </a:rPr>
                        <a:t>Synchronization</a:t>
                      </a:r>
                      <a:r>
                        <a:rPr lang="en-US" dirty="0" smtClean="0">
                          <a:solidFill>
                            <a:schemeClr val="bg1"/>
                          </a:solidFill>
                        </a:rPr>
                        <a:t> </a:t>
                      </a:r>
                    </a:p>
                    <a:p>
                      <a:pPr lvl="0"/>
                      <a:r>
                        <a:rPr lang="en-US" dirty="0" smtClean="0">
                          <a:solidFill>
                            <a:schemeClr val="bg1"/>
                          </a:solidFill>
                        </a:rPr>
                        <a:t>on </a:t>
                      </a:r>
                      <a:r>
                        <a:rPr lang="en-US" b="1" dirty="0" smtClean="0">
                          <a:solidFill>
                            <a:schemeClr val="bg1"/>
                          </a:solidFill>
                        </a:rPr>
                        <a:t>triggers</a:t>
                      </a:r>
                      <a:r>
                        <a:rPr lang="en-US" dirty="0" smtClean="0">
                          <a:solidFill>
                            <a:schemeClr val="bg1"/>
                          </a:solidFill>
                        </a:rPr>
                        <a:t> and </a:t>
                      </a:r>
                      <a:r>
                        <a:rPr lang="en-US" b="1" dirty="0" smtClean="0">
                          <a:solidFill>
                            <a:schemeClr val="bg1"/>
                          </a:solidFill>
                        </a:rPr>
                        <a:t>heartbeat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a:txBody>
                    <a:bodyPr/>
                    <a:lstStyle/>
                    <a:p>
                      <a:pPr lvl="0"/>
                      <a:r>
                        <a:rPr lang="en-US" b="1" dirty="0" smtClean="0">
                          <a:solidFill>
                            <a:schemeClr val="accent1"/>
                          </a:solidFill>
                        </a:rPr>
                        <a:t>Synchronization</a:t>
                      </a:r>
                      <a:r>
                        <a:rPr lang="en-US" dirty="0" smtClean="0">
                          <a:solidFill>
                            <a:schemeClr val="accent1"/>
                          </a:solidFill>
                        </a:rPr>
                        <a:t> </a:t>
                      </a:r>
                      <a:r>
                        <a:rPr lang="en-US" dirty="0" smtClean="0">
                          <a:solidFill>
                            <a:schemeClr val="bg1"/>
                          </a:solidFill>
                        </a:rPr>
                        <a:t>on triggers </a:t>
                      </a:r>
                      <a:r>
                        <a:rPr lang="en-US" b="1" u="sng" dirty="0" smtClean="0">
                          <a:solidFill>
                            <a:schemeClr val="bg1"/>
                          </a:solidFill>
                        </a:rPr>
                        <a:t>only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b="1" dirty="0" smtClean="0">
                          <a:solidFill>
                            <a:schemeClr val="accent1"/>
                          </a:solidFill>
                        </a:rPr>
                        <a:t>Synchronization</a:t>
                      </a:r>
                      <a:r>
                        <a:rPr lang="en-US" dirty="0" smtClean="0">
                          <a:solidFill>
                            <a:schemeClr val="accent1"/>
                          </a:solidFill>
                        </a:rPr>
                        <a:t> </a:t>
                      </a:r>
                      <a:r>
                        <a:rPr lang="en-US" dirty="0" smtClean="0">
                          <a:solidFill>
                            <a:schemeClr val="bg1"/>
                          </a:solidFill>
                        </a:rPr>
                        <a:t>on triggers </a:t>
                      </a:r>
                      <a:r>
                        <a:rPr lang="en-US" b="1" u="sng" dirty="0" smtClean="0">
                          <a:solidFill>
                            <a:schemeClr val="bg1"/>
                          </a:solidFill>
                        </a:rPr>
                        <a:t>only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r>
              <a:tr h="839786">
                <a:tc>
                  <a:txBody>
                    <a:bodyPr/>
                    <a:lstStyle/>
                    <a:p>
                      <a:pPr marL="0" marR="0" lvl="1" indent="0" algn="l" defTabSz="932742" rtl="0" eaLnBrk="1" fontAlgn="auto" latinLnBrk="0" hangingPunct="1">
                        <a:lnSpc>
                          <a:spcPct val="100000"/>
                        </a:lnSpc>
                        <a:spcBef>
                          <a:spcPts val="0"/>
                        </a:spcBef>
                        <a:spcAft>
                          <a:spcPts val="0"/>
                        </a:spcAft>
                        <a:buClrTx/>
                        <a:buSzTx/>
                        <a:buFontTx/>
                        <a:buNone/>
                        <a:tabLst/>
                        <a:defRPr/>
                      </a:pPr>
                      <a:r>
                        <a:rPr lang="en-US" b="1" dirty="0" smtClean="0">
                          <a:solidFill>
                            <a:schemeClr val="accent1"/>
                          </a:solidFill>
                        </a:rPr>
                        <a:t>Timeouts</a:t>
                      </a:r>
                      <a:r>
                        <a:rPr lang="en-US" dirty="0" smtClean="0">
                          <a:solidFill>
                            <a:schemeClr val="accent1"/>
                          </a:solidFill>
                        </a:rPr>
                        <a:t> </a:t>
                      </a:r>
                      <a:r>
                        <a:rPr lang="en-US" dirty="0" smtClean="0">
                          <a:solidFill>
                            <a:schemeClr val="bg1"/>
                          </a:solidFill>
                        </a:rPr>
                        <a:t>ensure optimal experience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a:txBody>
                    <a:bodyPr/>
                    <a:lstStyle/>
                    <a:p>
                      <a:pPr lvl="0"/>
                      <a:r>
                        <a:rPr lang="en-US" b="1" dirty="0" smtClean="0">
                          <a:solidFill>
                            <a:schemeClr val="accent1"/>
                          </a:solidFill>
                        </a:rPr>
                        <a:t>NO timeouts </a:t>
                      </a:r>
                    </a:p>
                    <a:p>
                      <a:pPr lvl="0"/>
                      <a:r>
                        <a:rPr lang="en-US" dirty="0" smtClean="0">
                          <a:solidFill>
                            <a:schemeClr val="bg1"/>
                          </a:solidFill>
                        </a:rPr>
                        <a:t>(Assumes golden connectivity)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a:txBody>
                    <a:bodyPr/>
                    <a:lstStyle/>
                    <a:p>
                      <a:pPr lvl="0"/>
                      <a:r>
                        <a:rPr lang="en-US" b="1" dirty="0" smtClean="0">
                          <a:solidFill>
                            <a:schemeClr val="accent1"/>
                          </a:solidFill>
                        </a:rPr>
                        <a:t>NO timeouts </a:t>
                      </a:r>
                    </a:p>
                    <a:p>
                      <a:pPr lvl="0"/>
                      <a:r>
                        <a:rPr lang="en-US" dirty="0" smtClean="0">
                          <a:solidFill>
                            <a:schemeClr val="bg1"/>
                          </a:solidFill>
                        </a:rPr>
                        <a:t>(Assumes Local connectivity)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r>
              <a:tr h="839786">
                <a:tc>
                  <a:txBody>
                    <a:bodyPr/>
                    <a:lstStyle/>
                    <a:p>
                      <a:pPr marL="0" marR="0" lvl="1" indent="0" algn="l" defTabSz="932742" rtl="0" eaLnBrk="1" fontAlgn="auto" latinLnBrk="0" hangingPunct="1">
                        <a:lnSpc>
                          <a:spcPct val="100000"/>
                        </a:lnSpc>
                        <a:spcBef>
                          <a:spcPts val="0"/>
                        </a:spcBef>
                        <a:spcAft>
                          <a:spcPts val="0"/>
                        </a:spcAft>
                        <a:buClrTx/>
                        <a:buSzTx/>
                        <a:buFontTx/>
                        <a:buNone/>
                        <a:tabLst/>
                        <a:defRPr/>
                      </a:pPr>
                      <a:r>
                        <a:rPr lang="en-US" b="1" dirty="0" smtClean="0">
                          <a:solidFill>
                            <a:schemeClr val="accent1"/>
                          </a:solidFill>
                        </a:rPr>
                        <a:t>Eventual</a:t>
                      </a:r>
                      <a:r>
                        <a:rPr lang="en-US" b="0" dirty="0" smtClean="0">
                          <a:solidFill>
                            <a:schemeClr val="bg1"/>
                          </a:solidFill>
                        </a:rPr>
                        <a:t> settings synchronization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Near </a:t>
                      </a:r>
                      <a:r>
                        <a:rPr lang="en-US" b="1" dirty="0" smtClean="0">
                          <a:solidFill>
                            <a:schemeClr val="accent1"/>
                          </a:solidFill>
                        </a:rPr>
                        <a:t>real time </a:t>
                      </a:r>
                      <a:r>
                        <a:rPr lang="en-US" dirty="0" smtClean="0">
                          <a:solidFill>
                            <a:schemeClr val="bg1"/>
                          </a:solidFill>
                        </a:rPr>
                        <a:t>settings synchronization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c>
                  <a:txBody>
                    <a:bodyPr/>
                    <a:lstStyle/>
                    <a:p>
                      <a:pPr marL="0" marR="0" lvl="1" indent="0" algn="l" defTabSz="932742" rtl="0" eaLnBrk="1" fontAlgn="auto" latinLnBrk="0" hangingPunct="1">
                        <a:lnSpc>
                          <a:spcPct val="100000"/>
                        </a:lnSpc>
                        <a:spcBef>
                          <a:spcPts val="0"/>
                        </a:spcBef>
                        <a:spcAft>
                          <a:spcPts val="0"/>
                        </a:spcAft>
                        <a:buClrTx/>
                        <a:buSzTx/>
                        <a:buFontTx/>
                        <a:buNone/>
                        <a:tabLst/>
                        <a:defRPr/>
                      </a:pPr>
                      <a:r>
                        <a:rPr lang="en-US" b="1" dirty="0" smtClean="0">
                          <a:solidFill>
                            <a:schemeClr val="accent1"/>
                          </a:solidFill>
                        </a:rPr>
                        <a:t>Eventual</a:t>
                      </a:r>
                      <a:r>
                        <a:rPr lang="en-US" b="0" dirty="0" smtClean="0">
                          <a:solidFill>
                            <a:schemeClr val="bg1"/>
                          </a:solidFill>
                        </a:rPr>
                        <a:t> settings synchronization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solidFill>
                  </a:tcPr>
                </a:tc>
              </a:tr>
            </a:tbl>
          </a:graphicData>
        </a:graphic>
      </p:graphicFrame>
      <p:sp>
        <p:nvSpPr>
          <p:cNvPr id="22" name="Rectangle 21"/>
          <p:cNvSpPr/>
          <p:nvPr/>
        </p:nvSpPr>
        <p:spPr>
          <a:xfrm>
            <a:off x="7666037" y="6545262"/>
            <a:ext cx="4621458" cy="341632"/>
          </a:xfrm>
          <a:prstGeom prst="rect">
            <a:avLst/>
          </a:prstGeom>
        </p:spPr>
        <p:txBody>
          <a:bodyPr wrap="none">
            <a:spAutoFit/>
          </a:bodyPr>
          <a:lstStyle/>
          <a:p>
            <a:pPr>
              <a:lnSpc>
                <a:spcPct val="90000"/>
              </a:lnSpc>
              <a:spcAft>
                <a:spcPts val="600"/>
              </a:spcAft>
            </a:pPr>
            <a:r>
              <a:rPr lang="en-US" dirty="0">
                <a:solidFill>
                  <a:srgbClr val="68217A"/>
                </a:solidFill>
              </a:rPr>
              <a:t>More Info: </a:t>
            </a:r>
            <a:r>
              <a:rPr lang="en-US" dirty="0">
                <a:gradFill>
                  <a:gsLst>
                    <a:gs pos="2917">
                      <a:srgbClr val="FFFFFF"/>
                    </a:gs>
                    <a:gs pos="30000">
                      <a:srgbClr val="FFFFFF"/>
                    </a:gs>
                  </a:gsLst>
                  <a:lin ang="5400000" scaled="0"/>
                </a:gradFill>
                <a:hlinkClick r:id="rId2"/>
              </a:rPr>
              <a:t>http://aka.ms/uev-SyncMethods</a:t>
            </a:r>
            <a:r>
              <a:rPr lang="en-US" dirty="0">
                <a:gradFill>
                  <a:gsLst>
                    <a:gs pos="2917">
                      <a:srgbClr val="FFFFFF"/>
                    </a:gs>
                    <a:gs pos="30000">
                      <a:srgbClr val="FFFFFF"/>
                    </a:gs>
                  </a:gsLst>
                  <a:lin ang="5400000" scaled="0"/>
                </a:gradFill>
              </a:rPr>
              <a:t> </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7292" y="1365249"/>
            <a:ext cx="538586" cy="381000"/>
          </a:xfrm>
          <a:prstGeom prst="rect">
            <a:avLst/>
          </a:prstGeom>
        </p:spPr>
      </p:pic>
    </p:spTree>
    <p:extLst>
      <p:ext uri="{BB962C8B-B14F-4D97-AF65-F5344CB8AC3E}">
        <p14:creationId xmlns:p14="http://schemas.microsoft.com/office/powerpoint/2010/main" val="298130829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Credential Manager &amp; Certificates </a:t>
            </a:r>
            <a:endParaRPr lang="en-US" dirty="0"/>
          </a:p>
        </p:txBody>
      </p:sp>
      <p:sp>
        <p:nvSpPr>
          <p:cNvPr id="2" name="Text Placeholder 1"/>
          <p:cNvSpPr>
            <a:spLocks noGrp="1"/>
          </p:cNvSpPr>
          <p:nvPr>
            <p:ph type="body" sz="quarter" idx="11"/>
          </p:nvPr>
        </p:nvSpPr>
        <p:spPr>
          <a:xfrm>
            <a:off x="274639" y="1248408"/>
            <a:ext cx="11889564" cy="5072158"/>
          </a:xfrm>
        </p:spPr>
        <p:style>
          <a:lnRef idx="2">
            <a:schemeClr val="accent3">
              <a:shade val="50000"/>
            </a:schemeClr>
          </a:lnRef>
          <a:fillRef idx="1">
            <a:schemeClr val="accent3"/>
          </a:fillRef>
          <a:effectRef idx="0">
            <a:schemeClr val="accent3"/>
          </a:effectRef>
          <a:fontRef idx="minor">
            <a:schemeClr val="lt1"/>
          </a:fontRef>
        </p:style>
        <p:txBody>
          <a:bodyPr/>
          <a:lstStyle/>
          <a:p>
            <a:r>
              <a:rPr lang="en-US" dirty="0" smtClean="0"/>
              <a:t>Opt-in </a:t>
            </a:r>
            <a:r>
              <a:rPr lang="en-US" dirty="0"/>
              <a:t>Experience</a:t>
            </a:r>
          </a:p>
          <a:p>
            <a:pPr lvl="1">
              <a:spcAft>
                <a:spcPts val="1200"/>
              </a:spcAft>
            </a:pPr>
            <a:r>
              <a:rPr lang="en-US" dirty="0"/>
              <a:t>Roaming Credential Settings check box-&gt; under Windows Settings -&gt; In Company Settings Center</a:t>
            </a:r>
          </a:p>
          <a:p>
            <a:pPr lvl="1"/>
            <a:r>
              <a:rPr lang="en-US" dirty="0"/>
              <a:t>Enable via </a:t>
            </a:r>
            <a:r>
              <a:rPr lang="en-US" dirty="0" err="1"/>
              <a:t>PoSH</a:t>
            </a:r>
            <a:r>
              <a:rPr lang="en-US" dirty="0"/>
              <a:t> -&gt; Enable-</a:t>
            </a:r>
            <a:r>
              <a:rPr lang="en-US" dirty="0" err="1"/>
              <a:t>UevTemplate</a:t>
            </a:r>
            <a:r>
              <a:rPr lang="en-US" dirty="0"/>
              <a:t> </a:t>
            </a:r>
            <a:r>
              <a:rPr lang="en-US" dirty="0" err="1"/>
              <a:t>RoamingCredentialSettings</a:t>
            </a:r>
            <a:endParaRPr lang="en-US" dirty="0"/>
          </a:p>
          <a:p>
            <a:pPr>
              <a:spcBef>
                <a:spcPts val="2400"/>
              </a:spcBef>
            </a:pPr>
            <a:r>
              <a:rPr lang="en-US" dirty="0"/>
              <a:t>Which Credentials will UE-V support?</a:t>
            </a:r>
          </a:p>
          <a:p>
            <a:pPr lvl="1"/>
            <a:r>
              <a:rPr lang="en-US" dirty="0"/>
              <a:t>%</a:t>
            </a:r>
            <a:r>
              <a:rPr lang="en-US" dirty="0" err="1"/>
              <a:t>UserProfile</a:t>
            </a:r>
            <a:r>
              <a:rPr lang="en-US" dirty="0"/>
              <a:t>%\</a:t>
            </a:r>
            <a:r>
              <a:rPr lang="en-US" dirty="0" err="1"/>
              <a:t>AppData</a:t>
            </a:r>
            <a:r>
              <a:rPr lang="en-US" dirty="0"/>
              <a:t>\Roaming\Microsoft\Credentials\</a:t>
            </a:r>
          </a:p>
          <a:p>
            <a:pPr lvl="1"/>
            <a:r>
              <a:rPr lang="en-US" dirty="0"/>
              <a:t>%</a:t>
            </a:r>
            <a:r>
              <a:rPr lang="en-US" dirty="0" err="1"/>
              <a:t>UserProfile</a:t>
            </a:r>
            <a:r>
              <a:rPr lang="en-US" dirty="0"/>
              <a:t>%\</a:t>
            </a:r>
            <a:r>
              <a:rPr lang="en-US" dirty="0" err="1"/>
              <a:t>AppData</a:t>
            </a:r>
            <a:r>
              <a:rPr lang="en-US" dirty="0"/>
              <a:t>\Roaming\Microsoft\Crypto\</a:t>
            </a:r>
          </a:p>
          <a:p>
            <a:pPr lvl="1"/>
            <a:r>
              <a:rPr lang="en-US" dirty="0"/>
              <a:t>%</a:t>
            </a:r>
            <a:r>
              <a:rPr lang="en-US" dirty="0" err="1"/>
              <a:t>UserProfile</a:t>
            </a:r>
            <a:r>
              <a:rPr lang="en-US" dirty="0"/>
              <a:t>%\</a:t>
            </a:r>
            <a:r>
              <a:rPr lang="en-US" dirty="0" err="1"/>
              <a:t>AppData</a:t>
            </a:r>
            <a:r>
              <a:rPr lang="en-US" dirty="0"/>
              <a:t>\Roaming\Microsoft\Protect\</a:t>
            </a:r>
          </a:p>
          <a:p>
            <a:pPr lvl="1"/>
            <a:r>
              <a:rPr lang="en-US" dirty="0"/>
              <a:t>%</a:t>
            </a:r>
            <a:r>
              <a:rPr lang="en-US" dirty="0" err="1"/>
              <a:t>UserProfile</a:t>
            </a:r>
            <a:r>
              <a:rPr lang="en-US" dirty="0"/>
              <a:t>%\</a:t>
            </a:r>
            <a:r>
              <a:rPr lang="en-US" dirty="0" err="1"/>
              <a:t>AppData</a:t>
            </a:r>
            <a:r>
              <a:rPr lang="en-US" dirty="0"/>
              <a:t>\Roaming\Microsoft\</a:t>
            </a:r>
            <a:r>
              <a:rPr lang="en-US" dirty="0" err="1"/>
              <a:t>SystemCertificates</a:t>
            </a:r>
            <a:r>
              <a:rPr lang="en-US" dirty="0"/>
              <a:t>\</a:t>
            </a:r>
          </a:p>
          <a:p>
            <a:pPr lvl="1"/>
            <a:endParaRPr lang="en-US" dirty="0" smtClean="0"/>
          </a:p>
          <a:p>
            <a:pPr lvl="1"/>
            <a:endParaRPr lang="en-US" dirty="0"/>
          </a:p>
          <a:p>
            <a:pPr lvl="1"/>
            <a:r>
              <a:rPr lang="en-US" sz="1800" b="1" dirty="0">
                <a:solidFill>
                  <a:schemeClr val="bg1">
                    <a:lumMod val="40000"/>
                    <a:lumOff val="60000"/>
                  </a:schemeClr>
                </a:solidFill>
              </a:rPr>
              <a:t>Note: </a:t>
            </a:r>
            <a:r>
              <a:rPr lang="en-US" sz="1800" dirty="0">
                <a:solidFill>
                  <a:schemeClr val="bg1">
                    <a:lumMod val="40000"/>
                    <a:lumOff val="60000"/>
                  </a:schemeClr>
                </a:solidFill>
              </a:rPr>
              <a:t>O</a:t>
            </a:r>
            <a:r>
              <a:rPr lang="en-US" sz="1800" dirty="0" smtClean="0">
                <a:solidFill>
                  <a:schemeClr val="bg1">
                    <a:lumMod val="40000"/>
                    <a:lumOff val="60000"/>
                  </a:schemeClr>
                </a:solidFill>
              </a:rPr>
              <a:t>nly </a:t>
            </a:r>
            <a:r>
              <a:rPr lang="en-US" sz="1800" dirty="0">
                <a:solidFill>
                  <a:schemeClr val="bg1">
                    <a:lumMod val="40000"/>
                    <a:lumOff val="60000"/>
                  </a:schemeClr>
                </a:solidFill>
              </a:rPr>
              <a:t>supported </a:t>
            </a:r>
            <a:r>
              <a:rPr lang="en-US" sz="1800" dirty="0" smtClean="0">
                <a:solidFill>
                  <a:schemeClr val="bg1">
                    <a:lumMod val="40000"/>
                    <a:lumOff val="60000"/>
                  </a:schemeClr>
                </a:solidFill>
              </a:rPr>
              <a:t>for </a:t>
            </a:r>
            <a:r>
              <a:rPr lang="en-US" sz="1800" dirty="0">
                <a:solidFill>
                  <a:schemeClr val="bg1">
                    <a:lumMod val="40000"/>
                    <a:lumOff val="60000"/>
                  </a:schemeClr>
                </a:solidFill>
              </a:rPr>
              <a:t>credentials </a:t>
            </a:r>
            <a:r>
              <a:rPr lang="en-US" sz="1800" dirty="0" smtClean="0">
                <a:solidFill>
                  <a:schemeClr val="bg1">
                    <a:lumMod val="40000"/>
                    <a:lumOff val="60000"/>
                  </a:schemeClr>
                </a:solidFill>
              </a:rPr>
              <a:t>with </a:t>
            </a:r>
            <a:r>
              <a:rPr lang="en-US" sz="1800" b="1" dirty="0">
                <a:solidFill>
                  <a:schemeClr val="bg1">
                    <a:lumMod val="40000"/>
                    <a:lumOff val="60000"/>
                  </a:schemeClr>
                </a:solidFill>
              </a:rPr>
              <a:t>enterprise </a:t>
            </a:r>
            <a:r>
              <a:rPr lang="en-US" sz="1800" b="1" dirty="0" smtClean="0">
                <a:solidFill>
                  <a:schemeClr val="bg1">
                    <a:lumMod val="40000"/>
                    <a:lumOff val="60000"/>
                  </a:schemeClr>
                </a:solidFill>
              </a:rPr>
              <a:t>persistence.</a:t>
            </a:r>
            <a:endParaRPr lang="en-US" dirty="0">
              <a:solidFill>
                <a:schemeClr val="bg1">
                  <a:lumMod val="40000"/>
                  <a:lumOff val="60000"/>
                </a:schemeClr>
              </a:solidFill>
            </a:endParaRPr>
          </a:p>
          <a:p>
            <a:pPr lvl="1"/>
            <a:r>
              <a:rPr lang="en-US" sz="1800" b="1" dirty="0">
                <a:solidFill>
                  <a:schemeClr val="bg1">
                    <a:lumMod val="40000"/>
                    <a:lumOff val="60000"/>
                  </a:schemeClr>
                </a:solidFill>
              </a:rPr>
              <a:t>Note: </a:t>
            </a:r>
            <a:r>
              <a:rPr lang="en-US" sz="1800" dirty="0">
                <a:solidFill>
                  <a:schemeClr val="bg1">
                    <a:lumMod val="40000"/>
                    <a:lumOff val="60000"/>
                  </a:schemeClr>
                </a:solidFill>
              </a:rPr>
              <a:t>Credentials saved to other locations will not be synchronized by UE-V.</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12778"/>
          <a:stretch/>
        </p:blipFill>
        <p:spPr>
          <a:xfrm>
            <a:off x="10356706" y="4927709"/>
            <a:ext cx="1576531" cy="1751013"/>
          </a:xfrm>
          <a:prstGeom prst="rect">
            <a:avLst/>
          </a:prstGeom>
        </p:spPr>
      </p:pic>
    </p:spTree>
    <p:extLst>
      <p:ext uri="{BB962C8B-B14F-4D97-AF65-F5344CB8AC3E}">
        <p14:creationId xmlns:p14="http://schemas.microsoft.com/office/powerpoint/2010/main" val="73084597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93163" y="3114281"/>
            <a:ext cx="6934198" cy="18288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lIns="182880" tIns="146304" rIns="182880" bIns="146304" rtlCol="0">
            <a:spAutoFit/>
          </a:bodyPr>
          <a:lstStyle/>
          <a:p>
            <a:r>
              <a:rPr lang="en-US" sz="4000" dirty="0">
                <a:solidFill>
                  <a:srgbClr val="FFFFFF"/>
                </a:solidFill>
              </a:rPr>
              <a:t>Users keep their experience</a:t>
            </a:r>
          </a:p>
          <a:p>
            <a:pPr lvl="1"/>
            <a:r>
              <a:rPr lang="en-US" sz="2000" dirty="0">
                <a:solidFill>
                  <a:srgbClr val="FFFFFF"/>
                </a:solidFill>
              </a:rPr>
              <a:t>Use </a:t>
            </a:r>
            <a:r>
              <a:rPr lang="en-US" sz="2000" dirty="0" smtClean="0">
                <a:solidFill>
                  <a:srgbClr val="FFFFFF"/>
                </a:solidFill>
              </a:rPr>
              <a:t>Data Sync Engine, like OneDrive </a:t>
            </a:r>
            <a:r>
              <a:rPr lang="en-US" sz="2000" dirty="0">
                <a:solidFill>
                  <a:srgbClr val="FFFFFF"/>
                </a:solidFill>
              </a:rPr>
              <a:t>for </a:t>
            </a:r>
            <a:r>
              <a:rPr lang="en-US" sz="2000" dirty="0" smtClean="0">
                <a:solidFill>
                  <a:srgbClr val="FFFFFF"/>
                </a:solidFill>
              </a:rPr>
              <a:t>business</a:t>
            </a:r>
            <a:endParaRPr lang="en-US" sz="2000" dirty="0">
              <a:solidFill>
                <a:srgbClr val="FFFFFF"/>
              </a:solidFill>
            </a:endParaRPr>
          </a:p>
          <a:p>
            <a:pPr lvl="1"/>
            <a:r>
              <a:rPr lang="en-US" sz="2000" dirty="0" smtClean="0">
                <a:solidFill>
                  <a:srgbClr val="FFFFFF"/>
                </a:solidFill>
              </a:rPr>
              <a:t>Use </a:t>
            </a:r>
            <a:r>
              <a:rPr lang="en-US" sz="2000" dirty="0" err="1">
                <a:solidFill>
                  <a:srgbClr val="FFFFFF"/>
                </a:solidFill>
              </a:rPr>
              <a:t>Credman</a:t>
            </a:r>
            <a:r>
              <a:rPr lang="en-US" sz="2000" dirty="0">
                <a:solidFill>
                  <a:srgbClr val="FFFFFF"/>
                </a:solidFill>
              </a:rPr>
              <a:t> to keep Enterprise Credentials in </a:t>
            </a:r>
            <a:r>
              <a:rPr lang="en-US" sz="2000" dirty="0" smtClean="0">
                <a:solidFill>
                  <a:srgbClr val="FFFFFF"/>
                </a:solidFill>
              </a:rPr>
              <a:t>sync</a:t>
            </a:r>
          </a:p>
          <a:p>
            <a:pPr lvl="1"/>
            <a:r>
              <a:rPr lang="en-US" sz="2000" dirty="0">
                <a:solidFill>
                  <a:srgbClr val="FFFFFF"/>
                </a:solidFill>
              </a:rPr>
              <a:t>Use UE-V to </a:t>
            </a:r>
            <a:r>
              <a:rPr lang="en-US" sz="2000" dirty="0" smtClean="0">
                <a:solidFill>
                  <a:srgbClr val="FFFFFF"/>
                </a:solidFill>
              </a:rPr>
              <a:t>sync across Datacenter &amp; Physical devices</a:t>
            </a:r>
            <a:endParaRPr lang="en-US" sz="2000" dirty="0">
              <a:solidFill>
                <a:srgbClr val="FFFFFF"/>
              </a:solidFill>
            </a:endParaRPr>
          </a:p>
        </p:txBody>
      </p:sp>
      <p:sp>
        <p:nvSpPr>
          <p:cNvPr id="2" name="Title 1"/>
          <p:cNvSpPr>
            <a:spLocks noGrp="1"/>
          </p:cNvSpPr>
          <p:nvPr>
            <p:ph type="title"/>
          </p:nvPr>
        </p:nvSpPr>
        <p:spPr/>
        <p:txBody>
          <a:bodyPr/>
          <a:lstStyle/>
          <a:p>
            <a:r>
              <a:rPr lang="en-US" sz="4800" dirty="0" smtClean="0"/>
              <a:t>VDI Even Better</a:t>
            </a:r>
            <a:r>
              <a:rPr lang="en-US" sz="4800" dirty="0"/>
              <a:t>: UE-V and App-V together</a:t>
            </a:r>
            <a:r>
              <a:rPr lang="en-US" sz="4800" dirty="0" smtClean="0"/>
              <a:t>! </a:t>
            </a:r>
            <a:endParaRPr lang="en-US" sz="4800" dirty="0"/>
          </a:p>
        </p:txBody>
      </p:sp>
      <p:sp>
        <p:nvSpPr>
          <p:cNvPr id="3" name="Text Placeholder 2"/>
          <p:cNvSpPr>
            <a:spLocks noGrp="1"/>
          </p:cNvSpPr>
          <p:nvPr>
            <p:ph type="body" sz="quarter" idx="11"/>
          </p:nvPr>
        </p:nvSpPr>
        <p:spPr>
          <a:xfrm>
            <a:off x="391790" y="4954474"/>
            <a:ext cx="6934198" cy="1828800"/>
          </a:xfrm>
        </p:spPr>
        <p:style>
          <a:lnRef idx="2">
            <a:schemeClr val="accent3">
              <a:shade val="50000"/>
            </a:schemeClr>
          </a:lnRef>
          <a:fillRef idx="1">
            <a:schemeClr val="accent3"/>
          </a:fillRef>
          <a:effectRef idx="0">
            <a:schemeClr val="accent3"/>
          </a:effectRef>
          <a:fontRef idx="minor">
            <a:schemeClr val="lt1"/>
          </a:fontRef>
        </p:style>
        <p:txBody>
          <a:bodyPr/>
          <a:lstStyle/>
          <a:p>
            <a:r>
              <a:rPr lang="en-US" dirty="0">
                <a:solidFill>
                  <a:schemeClr val="tx1"/>
                </a:solidFill>
              </a:rPr>
              <a:t>Fast logon</a:t>
            </a:r>
          </a:p>
          <a:p>
            <a:pPr marL="466371" lvl="1"/>
            <a:r>
              <a:rPr lang="en-US" dirty="0">
                <a:solidFill>
                  <a:schemeClr val="tx1"/>
                </a:solidFill>
              </a:rPr>
              <a:t>Lean mandatory </a:t>
            </a:r>
            <a:r>
              <a:rPr lang="en-US" dirty="0" smtClean="0">
                <a:solidFill>
                  <a:schemeClr val="tx1"/>
                </a:solidFill>
              </a:rPr>
              <a:t>profile</a:t>
            </a:r>
            <a:endParaRPr lang="en-US" dirty="0">
              <a:solidFill>
                <a:schemeClr val="tx1"/>
              </a:solidFill>
            </a:endParaRPr>
          </a:p>
          <a:p>
            <a:pPr marL="466371" lvl="1"/>
            <a:r>
              <a:rPr lang="en-US" dirty="0" smtClean="0">
                <a:solidFill>
                  <a:schemeClr val="tx1"/>
                </a:solidFill>
              </a:rPr>
              <a:t>Leverage App-V </a:t>
            </a:r>
            <a:r>
              <a:rPr lang="en-US" dirty="0">
                <a:solidFill>
                  <a:schemeClr val="tx1"/>
                </a:solidFill>
              </a:rPr>
              <a:t>published data UE-V </a:t>
            </a:r>
            <a:r>
              <a:rPr lang="en-US" dirty="0" smtClean="0">
                <a:solidFill>
                  <a:schemeClr val="tx1"/>
                </a:solidFill>
              </a:rPr>
              <a:t>template </a:t>
            </a:r>
            <a:endParaRPr lang="en-US" dirty="0">
              <a:solidFill>
                <a:schemeClr val="tx1"/>
              </a:solidFill>
            </a:endParaRPr>
          </a:p>
          <a:p>
            <a:pPr marL="466371" lvl="1"/>
            <a:r>
              <a:rPr lang="en-US" dirty="0" smtClean="0">
                <a:solidFill>
                  <a:schemeClr val="tx1"/>
                </a:solidFill>
              </a:rPr>
              <a:t>Small VM Benefits</a:t>
            </a:r>
            <a:endParaRPr lang="en-US" dirty="0">
              <a:solidFill>
                <a:schemeClr val="tx1"/>
              </a:solidFill>
            </a:endParaRPr>
          </a:p>
        </p:txBody>
      </p:sp>
      <p:sp>
        <p:nvSpPr>
          <p:cNvPr id="4" name="TextBox 3"/>
          <p:cNvSpPr txBox="1"/>
          <p:nvPr/>
        </p:nvSpPr>
        <p:spPr>
          <a:xfrm>
            <a:off x="393163" y="1285481"/>
            <a:ext cx="6934198"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182880" tIns="146304" rIns="182880" bIns="146304" rtlCol="0">
            <a:spAutoFit/>
          </a:bodyPr>
          <a:lstStyle/>
          <a:p>
            <a:r>
              <a:rPr lang="en-US" sz="4000" dirty="0">
                <a:solidFill>
                  <a:srgbClr val="002050"/>
                </a:solidFill>
              </a:rPr>
              <a:t>Maximize VDI pool utility</a:t>
            </a:r>
          </a:p>
          <a:p>
            <a:pPr lvl="1"/>
            <a:r>
              <a:rPr lang="en-US" sz="2000" dirty="0" smtClean="0">
                <a:solidFill>
                  <a:srgbClr val="002050"/>
                </a:solidFill>
              </a:rPr>
              <a:t>Powerful Application Management for VDI</a:t>
            </a:r>
          </a:p>
          <a:p>
            <a:pPr lvl="1"/>
            <a:r>
              <a:rPr lang="en-US" sz="2000" dirty="0">
                <a:solidFill>
                  <a:srgbClr val="002050"/>
                </a:solidFill>
              </a:rPr>
              <a:t>Flexible Connection Group management</a:t>
            </a:r>
          </a:p>
          <a:p>
            <a:pPr lvl="1"/>
            <a:r>
              <a:rPr lang="en-US" sz="2000" dirty="0" smtClean="0">
                <a:solidFill>
                  <a:srgbClr val="002050"/>
                </a:solidFill>
              </a:rPr>
              <a:t>Shared </a:t>
            </a:r>
            <a:r>
              <a:rPr lang="en-US" sz="2000" dirty="0">
                <a:solidFill>
                  <a:srgbClr val="002050"/>
                </a:solidFill>
              </a:rPr>
              <a:t>Content Store (SCS) minimizes disk space </a:t>
            </a:r>
            <a:r>
              <a:rPr lang="en-US" sz="2000" dirty="0" smtClean="0">
                <a:solidFill>
                  <a:srgbClr val="002050"/>
                </a:solidFill>
              </a:rPr>
              <a:t>used</a:t>
            </a:r>
            <a:endParaRPr lang="en-US" sz="2000" dirty="0">
              <a:solidFill>
                <a:srgbClr val="002050"/>
              </a:solidFill>
            </a:endParaRPr>
          </a:p>
        </p:txBody>
      </p:sp>
      <p:pic>
        <p:nvPicPr>
          <p:cNvPr id="10" name="Picture 7" descr="C:\Users\v-junyo.REDMOND\Downloads\picasion.com_47562b368667ae2cdfc03232e83d1978.gif"/>
          <p:cNvPicPr>
            <a:picLocks noChangeAspect="1" noChangeArrowheads="1" noCrop="1"/>
          </p:cNvPicPr>
          <p:nvPr/>
        </p:nvPicPr>
        <p:blipFill>
          <a:blip r:embed="rId3">
            <a:alphaModFix/>
            <a:extLst>
              <a:ext uri="{BEBA8EAE-BF5A-486C-A8C5-ECC9F3942E4B}">
                <a14:imgProps xmlns:a14="http://schemas.microsoft.com/office/drawing/2010/main">
                  <a14:imgLayer r:embed="rId4">
                    <a14:imgEffect>
                      <a14:saturation sat="200000"/>
                    </a14:imgEffect>
                    <a14:imgEffect>
                      <a14:brightnessContrast bright="-45000"/>
                    </a14:imgEffect>
                  </a14:imgLayer>
                </a14:imgProps>
              </a:ext>
            </a:extLst>
          </a:blip>
          <a:srcRect/>
          <a:stretch>
            <a:fillRect/>
          </a:stretch>
        </p:blipFill>
        <p:spPr bwMode="auto">
          <a:xfrm rot="16200000" flipV="1">
            <a:off x="7872854" y="3865563"/>
            <a:ext cx="1422542" cy="59350"/>
          </a:xfrm>
          <a:prstGeom prst="rect">
            <a:avLst/>
          </a:prstGeom>
          <a:noFill/>
          <a:ln w="9525">
            <a:noFill/>
            <a:miter lim="800000"/>
            <a:headEnd/>
            <a:tailEnd/>
          </a:ln>
        </p:spPr>
      </p:pic>
      <p:pic>
        <p:nvPicPr>
          <p:cNvPr id="11" name="Picture 7" descr="C:\Users\v-junyo.REDMOND\Downloads\picasion.com_47562b368667ae2cdfc03232e83d1978.gif"/>
          <p:cNvPicPr preferRelativeResize="0">
            <a:picLocks noChangeArrowheads="1" noCrop="1"/>
          </p:cNvPicPr>
          <p:nvPr/>
        </p:nvPicPr>
        <p:blipFill>
          <a:blip r:embed="rId3">
            <a:alphaModFix/>
            <a:extLst>
              <a:ext uri="{BEBA8EAE-BF5A-486C-A8C5-ECC9F3942E4B}">
                <a14:imgProps xmlns:a14="http://schemas.microsoft.com/office/drawing/2010/main">
                  <a14:imgLayer r:embed="rId4">
                    <a14:imgEffect>
                      <a14:brightnessContrast bright="-45000"/>
                    </a14:imgEffect>
                  </a14:imgLayer>
                </a14:imgProps>
              </a:ext>
            </a:extLst>
          </a:blip>
          <a:srcRect/>
          <a:stretch>
            <a:fillRect/>
          </a:stretch>
        </p:blipFill>
        <p:spPr bwMode="auto">
          <a:xfrm rot="10800000">
            <a:off x="9089234" y="2418114"/>
            <a:ext cx="1121084" cy="71241"/>
          </a:xfrm>
          <a:prstGeom prst="rect">
            <a:avLst/>
          </a:prstGeom>
          <a:noFill/>
          <a:ln w="9525">
            <a:noFill/>
            <a:miter lim="800000"/>
            <a:headEnd/>
            <a:tailEnd/>
          </a:ln>
        </p:spPr>
      </p:pic>
      <p:grpSp>
        <p:nvGrpSpPr>
          <p:cNvPr id="12" name="Group 89"/>
          <p:cNvGrpSpPr>
            <a:grpSpLocks/>
          </p:cNvGrpSpPr>
          <p:nvPr/>
        </p:nvGrpSpPr>
        <p:grpSpPr bwMode="auto">
          <a:xfrm>
            <a:off x="8261566" y="2256203"/>
            <a:ext cx="809555" cy="654121"/>
            <a:chOff x="6137750" y="1587983"/>
            <a:chExt cx="596389" cy="481365"/>
          </a:xfrm>
          <a:solidFill>
            <a:schemeClr val="accent1"/>
          </a:solidFill>
        </p:grpSpPr>
        <p:pic>
          <p:nvPicPr>
            <p:cNvPr id="13" name="Picture 90"/>
            <p:cNvPicPr>
              <a:picLocks noChangeAspect="1"/>
            </p:cNvPicPr>
            <p:nvPr/>
          </p:nvPicPr>
          <p:blipFill>
            <a:blip r:embed="rId5" cstate="print"/>
            <a:srcRect/>
            <a:stretch>
              <a:fillRect/>
            </a:stretch>
          </p:blipFill>
          <p:spPr bwMode="auto">
            <a:xfrm>
              <a:off x="6137750" y="1587983"/>
              <a:ext cx="269094" cy="330682"/>
            </a:xfrm>
            <a:prstGeom prst="rect">
              <a:avLst/>
            </a:prstGeom>
            <a:grpFill/>
            <a:ln w="9525">
              <a:noFill/>
              <a:miter lim="800000"/>
              <a:headEnd/>
              <a:tailEnd/>
            </a:ln>
          </p:spPr>
        </p:pic>
        <p:pic>
          <p:nvPicPr>
            <p:cNvPr id="14" name="Picture 91" descr="settings.png"/>
            <p:cNvPicPr>
              <a:picLocks noChangeAspect="1"/>
            </p:cNvPicPr>
            <p:nvPr/>
          </p:nvPicPr>
          <p:blipFill>
            <a:blip r:embed="rId6" cstate="print">
              <a:alphaModFix/>
              <a:duotone>
                <a:prstClr val="black"/>
                <a:schemeClr val="accent1">
                  <a:tint val="45000"/>
                  <a:satMod val="400000"/>
                </a:schemeClr>
              </a:duotone>
              <a:extLst>
                <a:ext uri="{BEBA8EAE-BF5A-486C-A8C5-ECC9F3942E4B}">
                  <a14:imgProps xmlns:a14="http://schemas.microsoft.com/office/drawing/2010/main">
                    <a14:imgLayer r:embed="rId7">
                      <a14:imgEffect>
                        <a14:saturation sat="0"/>
                      </a14:imgEffect>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sp>
        <p:nvSpPr>
          <p:cNvPr id="15" name="Rectangle 14"/>
          <p:cNvSpPr/>
          <p:nvPr/>
        </p:nvSpPr>
        <p:spPr bwMode="auto">
          <a:xfrm>
            <a:off x="10572675" y="4685157"/>
            <a:ext cx="1100155" cy="758517"/>
          </a:xfrm>
          <a:prstGeom prst="rect">
            <a:avLst/>
          </a:prstGeom>
          <a:noFill/>
          <a:ln w="9525">
            <a:solidFill>
              <a:schemeClr val="tx1">
                <a:lumMod val="75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24342" tIns="62171" rIns="124342" bIns="62171" anchor="ctr"/>
          <a:lstStyle/>
          <a:p>
            <a:pPr algn="ctr" defTabSz="1241334">
              <a:lnSpc>
                <a:spcPct val="90000"/>
              </a:lnSpc>
            </a:pPr>
            <a:endParaRPr lang="en-US" sz="3264">
              <a:solidFill>
                <a:srgbClr val="FFFFFF"/>
              </a:solidFill>
              <a:effectLst>
                <a:outerShdw blurRad="38100" dist="38100" dir="2700000" algn="tl">
                  <a:srgbClr val="000000"/>
                </a:outerShdw>
              </a:effectLst>
              <a:ea typeface="ＭＳ Ｐゴシック" pitchFamily="-103" charset="-128"/>
            </a:endParaRPr>
          </a:p>
        </p:txBody>
      </p:sp>
      <p:sp>
        <p:nvSpPr>
          <p:cNvPr id="16" name="TextBox 15"/>
          <p:cNvSpPr txBox="1">
            <a:spLocks noChangeArrowheads="1"/>
          </p:cNvSpPr>
          <p:nvPr/>
        </p:nvSpPr>
        <p:spPr bwMode="auto">
          <a:xfrm>
            <a:off x="10131119" y="1528551"/>
            <a:ext cx="1835572"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Virtual desktop </a:t>
            </a:r>
            <a:endParaRPr lang="en-US" dirty="0">
              <a:solidFill>
                <a:srgbClr val="FFFFFF">
                  <a:lumMod val="50000"/>
                </a:srgbClr>
              </a:solidFill>
            </a:endParaRPr>
          </a:p>
        </p:txBody>
      </p:sp>
      <p:grpSp>
        <p:nvGrpSpPr>
          <p:cNvPr id="17" name="Group 104"/>
          <p:cNvGrpSpPr>
            <a:grpSpLocks/>
          </p:cNvGrpSpPr>
          <p:nvPr/>
        </p:nvGrpSpPr>
        <p:grpSpPr bwMode="auto">
          <a:xfrm>
            <a:off x="8259415" y="2248941"/>
            <a:ext cx="811706" cy="654120"/>
            <a:chOff x="6137756" y="1587984"/>
            <a:chExt cx="596383" cy="481364"/>
          </a:xfrm>
          <a:solidFill>
            <a:schemeClr val="accent1"/>
          </a:solidFill>
        </p:grpSpPr>
        <p:pic>
          <p:nvPicPr>
            <p:cNvPr id="18" name="Picture 105"/>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Lst>
            </a:blip>
            <a:srcRect/>
            <a:stretch>
              <a:fillRect/>
            </a:stretch>
          </p:blipFill>
          <p:spPr bwMode="auto">
            <a:xfrm>
              <a:off x="6137756" y="1587984"/>
              <a:ext cx="269095" cy="330682"/>
            </a:xfrm>
            <a:prstGeom prst="rect">
              <a:avLst/>
            </a:prstGeom>
            <a:grpFill/>
            <a:ln w="9525">
              <a:solidFill>
                <a:srgbClr val="FFFFFF"/>
              </a:solidFill>
              <a:miter lim="800000"/>
              <a:headEnd/>
              <a:tailEnd/>
            </a:ln>
          </p:spPr>
        </p:pic>
        <p:pic>
          <p:nvPicPr>
            <p:cNvPr id="19" name="Picture 106" descr="settings.png"/>
            <p:cNvPicPr>
              <a:picLocks noChangeAspect="1"/>
            </p:cNvPicPr>
            <p:nvPr/>
          </p:nvPicPr>
          <p:blipFill>
            <a:blip r:embed="rId10" cstate="print">
              <a:duotone>
                <a:prstClr val="black"/>
                <a:schemeClr val="accent1">
                  <a:tint val="45000"/>
                  <a:satMod val="400000"/>
                </a:schemeClr>
              </a:duotone>
              <a:extLst>
                <a:ext uri="{BEBA8EAE-BF5A-486C-A8C5-ECC9F3942E4B}">
                  <a14:imgProps xmlns:a14="http://schemas.microsoft.com/office/drawing/2010/main">
                    <a14:imgLayer r:embed="rId11">
                      <a14:imgEffect>
                        <a14:colorTemperature colorTemp="4700"/>
                      </a14:imgEffect>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grpSp>
        <p:nvGrpSpPr>
          <p:cNvPr id="20" name="Group 107"/>
          <p:cNvGrpSpPr>
            <a:grpSpLocks/>
          </p:cNvGrpSpPr>
          <p:nvPr/>
        </p:nvGrpSpPr>
        <p:grpSpPr bwMode="auto">
          <a:xfrm>
            <a:off x="8252737" y="2249568"/>
            <a:ext cx="811716" cy="654121"/>
            <a:chOff x="6137753" y="1587985"/>
            <a:chExt cx="596390" cy="481365"/>
          </a:xfrm>
          <a:solidFill>
            <a:schemeClr val="accent1"/>
          </a:solidFill>
        </p:grpSpPr>
        <p:pic>
          <p:nvPicPr>
            <p:cNvPr id="21" name="Picture 108"/>
            <p:cNvPicPr>
              <a:picLocks noChangeAspect="1"/>
            </p:cNvPicPr>
            <p:nvPr/>
          </p:nvPicPr>
          <p:blipFill>
            <a:blip r:embed="rId8" cstate="print"/>
            <a:srcRect/>
            <a:stretch>
              <a:fillRect/>
            </a:stretch>
          </p:blipFill>
          <p:spPr bwMode="auto">
            <a:xfrm>
              <a:off x="6137753" y="1587985"/>
              <a:ext cx="269095" cy="330682"/>
            </a:xfrm>
            <a:prstGeom prst="rect">
              <a:avLst/>
            </a:prstGeom>
            <a:grpFill/>
            <a:ln w="9525">
              <a:noFill/>
              <a:miter lim="800000"/>
              <a:headEnd/>
              <a:tailEnd/>
            </a:ln>
          </p:spPr>
        </p:pic>
        <p:pic>
          <p:nvPicPr>
            <p:cNvPr id="22" name="Picture 109"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2">
                      <a14:imgEffect>
                        <a14:brightnessContrast bright="-15000" contrast="-10000"/>
                      </a14:imgEffect>
                    </a14:imgLayer>
                  </a14:imgProps>
                </a:ext>
              </a:extLst>
            </a:blip>
            <a:srcRect/>
            <a:stretch>
              <a:fillRect/>
            </a:stretch>
          </p:blipFill>
          <p:spPr bwMode="auto">
            <a:xfrm>
              <a:off x="6272304" y="1607510"/>
              <a:ext cx="461839" cy="461840"/>
            </a:xfrm>
            <a:prstGeom prst="rect">
              <a:avLst/>
            </a:prstGeom>
            <a:noFill/>
            <a:ln w="9525">
              <a:noFill/>
              <a:miter lim="800000"/>
              <a:headEnd/>
              <a:tailEnd/>
            </a:ln>
          </p:spPr>
        </p:pic>
      </p:grpSp>
      <p:pic>
        <p:nvPicPr>
          <p:cNvPr id="23" name="Picture 7" descr="C:\Users\v-junyo.REDMOND\Downloads\picasion.com_47562b368667ae2cdfc03232e83d1978.gif"/>
          <p:cNvPicPr preferRelativeResize="0">
            <a:picLocks noChangeArrowheads="1" noCrop="1"/>
          </p:cNvPicPr>
          <p:nvPr/>
        </p:nvPicPr>
        <p:blipFill>
          <a:blip r:embed="rId3">
            <a:alphaModFix/>
            <a:extLst>
              <a:ext uri="{BEBA8EAE-BF5A-486C-A8C5-ECC9F3942E4B}">
                <a14:imgProps xmlns:a14="http://schemas.microsoft.com/office/drawing/2010/main">
                  <a14:imgLayer r:embed="rId4">
                    <a14:imgEffect>
                      <a14:brightnessContrast bright="-45000"/>
                    </a14:imgEffect>
                  </a14:imgLayer>
                </a14:imgProps>
              </a:ext>
            </a:extLst>
          </a:blip>
          <a:srcRect/>
          <a:stretch>
            <a:fillRect/>
          </a:stretch>
        </p:blipFill>
        <p:spPr bwMode="auto">
          <a:xfrm rot="-5400000">
            <a:off x="10326957" y="3726362"/>
            <a:ext cx="1563647" cy="62172"/>
          </a:xfrm>
          <a:prstGeom prst="rect">
            <a:avLst/>
          </a:prstGeom>
          <a:noFill/>
          <a:ln w="9525">
            <a:noFill/>
            <a:miter lim="800000"/>
            <a:headEnd/>
            <a:tailEnd/>
          </a:ln>
        </p:spPr>
      </p:pic>
      <p:grpSp>
        <p:nvGrpSpPr>
          <p:cNvPr id="24" name="Group 66"/>
          <p:cNvGrpSpPr>
            <a:grpSpLocks noChangeAspect="1"/>
          </p:cNvGrpSpPr>
          <p:nvPr/>
        </p:nvGrpSpPr>
        <p:grpSpPr bwMode="auto">
          <a:xfrm>
            <a:off x="8658462" y="5039455"/>
            <a:ext cx="310589" cy="310589"/>
            <a:chOff x="5946027" y="4399563"/>
            <a:chExt cx="344979" cy="344979"/>
          </a:xfrm>
          <a:solidFill>
            <a:schemeClr val="accent1"/>
          </a:solidFill>
        </p:grpSpPr>
        <p:pic>
          <p:nvPicPr>
            <p:cNvPr id="25" name="Picture 68"/>
            <p:cNvPicPr>
              <a:picLocks noChangeAspect="1"/>
            </p:cNvPicPr>
            <p:nvPr/>
          </p:nvPicPr>
          <p:blipFill>
            <a:blip r:embed="rId5" cstate="print"/>
            <a:srcRect/>
            <a:stretch>
              <a:fillRect/>
            </a:stretch>
          </p:blipFill>
          <p:spPr bwMode="auto">
            <a:xfrm>
              <a:off x="5946027" y="4420464"/>
              <a:ext cx="128428" cy="157821"/>
            </a:xfrm>
            <a:prstGeom prst="rect">
              <a:avLst/>
            </a:prstGeom>
            <a:grpFill/>
            <a:ln w="9525">
              <a:noFill/>
              <a:miter lim="800000"/>
              <a:headEnd/>
              <a:tailEnd/>
            </a:ln>
          </p:spPr>
        </p:pic>
        <p:pic>
          <p:nvPicPr>
            <p:cNvPr id="26" name="Picture 72"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3">
                      <a14:imgEffect>
                        <a14:brightnessContrast bright="-15000" contrast="-10000"/>
                      </a14:imgEffect>
                    </a14:imgLayer>
                  </a14:imgProps>
                </a:ext>
              </a:extLst>
            </a:blip>
            <a:srcRect/>
            <a:stretch>
              <a:fillRect/>
            </a:stretch>
          </p:blipFill>
          <p:spPr bwMode="auto">
            <a:xfrm>
              <a:off x="5946027" y="4399563"/>
              <a:ext cx="344979" cy="344979"/>
            </a:xfrm>
            <a:prstGeom prst="rect">
              <a:avLst/>
            </a:prstGeom>
            <a:noFill/>
            <a:ln w="9525">
              <a:noFill/>
              <a:miter lim="800000"/>
              <a:headEnd/>
              <a:tailEnd/>
            </a:ln>
          </p:spPr>
        </p:pic>
      </p:grpSp>
      <p:sp>
        <p:nvSpPr>
          <p:cNvPr id="27" name="Freeform 26"/>
          <p:cNvSpPr>
            <a:spLocks noChangeAspect="1"/>
          </p:cNvSpPr>
          <p:nvPr/>
        </p:nvSpPr>
        <p:spPr bwMode="black">
          <a:xfrm rot="17831460">
            <a:off x="8200136" y="4902677"/>
            <a:ext cx="279101" cy="269082"/>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solidFill>
            <a:schemeClr val="tx1">
              <a:lumMod val="95000"/>
            </a:schemeClr>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grpSp>
        <p:nvGrpSpPr>
          <p:cNvPr id="28" name="Group 2"/>
          <p:cNvGrpSpPr>
            <a:grpSpLocks noChangeAspect="1"/>
          </p:cNvGrpSpPr>
          <p:nvPr/>
        </p:nvGrpSpPr>
        <p:grpSpPr bwMode="auto">
          <a:xfrm>
            <a:off x="8218902" y="5125808"/>
            <a:ext cx="264788" cy="186068"/>
            <a:chOff x="4399558" y="3440227"/>
            <a:chExt cx="292475" cy="206818"/>
          </a:xfrm>
          <a:solidFill>
            <a:schemeClr val="tx1">
              <a:lumMod val="95000"/>
            </a:schemeClr>
          </a:solidFill>
        </p:grpSpPr>
        <p:sp>
          <p:nvSpPr>
            <p:cNvPr id="29" name="Freeform 27"/>
            <p:cNvSpPr>
              <a:spLocks noEditPoints="1"/>
            </p:cNvSpPr>
            <p:nvPr/>
          </p:nvSpPr>
          <p:spPr bwMode="black">
            <a:xfrm>
              <a:off x="4399558" y="3440227"/>
              <a:ext cx="292475" cy="20681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0" name="Freeform 28"/>
            <p:cNvSpPr>
              <a:spLocks/>
            </p:cNvSpPr>
            <p:nvPr/>
          </p:nvSpPr>
          <p:spPr bwMode="black">
            <a:xfrm>
              <a:off x="4454891" y="3545227"/>
              <a:ext cx="105924" cy="90681"/>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1" name="Freeform 29"/>
            <p:cNvSpPr>
              <a:spLocks/>
            </p:cNvSpPr>
            <p:nvPr/>
          </p:nvSpPr>
          <p:spPr bwMode="black">
            <a:xfrm>
              <a:off x="4557653" y="3556363"/>
              <a:ext cx="60076" cy="65228"/>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2" name="Oval 30"/>
            <p:cNvSpPr>
              <a:spLocks noChangeArrowheads="1"/>
            </p:cNvSpPr>
            <p:nvPr/>
          </p:nvSpPr>
          <p:spPr bwMode="black">
            <a:xfrm>
              <a:off x="4475444" y="3476817"/>
              <a:ext cx="63238" cy="63636"/>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3" name="Oval 31"/>
            <p:cNvSpPr>
              <a:spLocks noChangeArrowheads="1"/>
            </p:cNvSpPr>
            <p:nvPr/>
          </p:nvSpPr>
          <p:spPr bwMode="black">
            <a:xfrm>
              <a:off x="4551329" y="3500681"/>
              <a:ext cx="49009" cy="47727"/>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grpSp>
      <p:sp>
        <p:nvSpPr>
          <p:cNvPr id="5" name="Rectangle 4"/>
          <p:cNvSpPr/>
          <p:nvPr/>
        </p:nvSpPr>
        <p:spPr bwMode="auto">
          <a:xfrm>
            <a:off x="8227013" y="2138652"/>
            <a:ext cx="850774" cy="83736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Freeform 89"/>
          <p:cNvSpPr>
            <a:spLocks noChangeAspect="1" noEditPoints="1"/>
          </p:cNvSpPr>
          <p:nvPr/>
        </p:nvSpPr>
        <p:spPr bwMode="black">
          <a:xfrm>
            <a:off x="7816239" y="4762049"/>
            <a:ext cx="1535773" cy="989020"/>
          </a:xfrm>
          <a:custGeom>
            <a:avLst/>
            <a:gdLst>
              <a:gd name="T0" fmla="*/ 189138 w 3153"/>
              <a:gd name="T1" fmla="*/ 504937 h 2031"/>
              <a:gd name="T2" fmla="*/ 425831 w 3153"/>
              <a:gd name="T3" fmla="*/ 0 h 2031"/>
              <a:gd name="T4" fmla="*/ 1576871 w 3153"/>
              <a:gd name="T5" fmla="*/ 1016355 h 2031"/>
              <a:gd name="T6" fmla="*/ 1298568 w 3153"/>
              <a:gd name="T7" fmla="*/ 806280 h 2031"/>
              <a:gd name="T8" fmla="*/ 1212645 w 3153"/>
              <a:gd name="T9" fmla="*/ 769017 h 2031"/>
              <a:gd name="T10" fmla="*/ 1292083 w 3153"/>
              <a:gd name="T11" fmla="*/ 787378 h 2031"/>
              <a:gd name="T12" fmla="*/ 776547 w 3153"/>
              <a:gd name="T13" fmla="*/ 802499 h 2031"/>
              <a:gd name="T14" fmla="*/ 788976 w 3153"/>
              <a:gd name="T15" fmla="*/ 770637 h 2031"/>
              <a:gd name="T16" fmla="*/ 858147 w 3153"/>
              <a:gd name="T17" fmla="*/ 777657 h 2031"/>
              <a:gd name="T18" fmla="*/ 844637 w 3153"/>
              <a:gd name="T19" fmla="*/ 883505 h 2031"/>
              <a:gd name="T20" fmla="*/ 767901 w 3153"/>
              <a:gd name="T21" fmla="*/ 870544 h 2031"/>
              <a:gd name="T22" fmla="*/ 632262 w 3153"/>
              <a:gd name="T23" fmla="*/ 866224 h 2031"/>
              <a:gd name="T24" fmla="*/ 724129 w 3153"/>
              <a:gd name="T25" fmla="*/ 858123 h 2031"/>
              <a:gd name="T26" fmla="*/ 634964 w 3153"/>
              <a:gd name="T27" fmla="*/ 880805 h 2031"/>
              <a:gd name="T28" fmla="*/ 663605 w 3153"/>
              <a:gd name="T29" fmla="*/ 773877 h 2031"/>
              <a:gd name="T30" fmla="*/ 738179 w 3153"/>
              <a:gd name="T31" fmla="*/ 778197 h 2031"/>
              <a:gd name="T32" fmla="*/ 495001 w 3153"/>
              <a:gd name="T33" fmla="*/ 867844 h 2031"/>
              <a:gd name="T34" fmla="*/ 593894 w 3153"/>
              <a:gd name="T35" fmla="*/ 844622 h 2031"/>
              <a:gd name="T36" fmla="*/ 492299 w 3153"/>
              <a:gd name="T37" fmla="*/ 877025 h 2031"/>
              <a:gd name="T38" fmla="*/ 449608 w 3153"/>
              <a:gd name="T39" fmla="*/ 811680 h 2031"/>
              <a:gd name="T40" fmla="*/ 498244 w 3153"/>
              <a:gd name="T41" fmla="*/ 776037 h 2031"/>
              <a:gd name="T42" fmla="*/ 539854 w 3153"/>
              <a:gd name="T43" fmla="*/ 777657 h 2031"/>
              <a:gd name="T44" fmla="*/ 617671 w 3153"/>
              <a:gd name="T45" fmla="*/ 775497 h 2031"/>
              <a:gd name="T46" fmla="*/ 601459 w 3153"/>
              <a:gd name="T47" fmla="*/ 807900 h 2031"/>
              <a:gd name="T48" fmla="*/ 373953 w 3153"/>
              <a:gd name="T49" fmla="*/ 974232 h 2031"/>
              <a:gd name="T50" fmla="*/ 310186 w 3153"/>
              <a:gd name="T51" fmla="*/ 939129 h 2031"/>
              <a:gd name="T52" fmla="*/ 354499 w 3153"/>
              <a:gd name="T53" fmla="*/ 911047 h 2031"/>
              <a:gd name="T54" fmla="*/ 444745 w 3153"/>
              <a:gd name="T55" fmla="*/ 874325 h 2031"/>
              <a:gd name="T56" fmla="*/ 361524 w 3153"/>
              <a:gd name="T57" fmla="*/ 884585 h 2031"/>
              <a:gd name="T58" fmla="*/ 385301 w 3153"/>
              <a:gd name="T59" fmla="*/ 837602 h 2031"/>
              <a:gd name="T60" fmla="*/ 447447 w 3153"/>
              <a:gd name="T61" fmla="*/ 871084 h 2031"/>
              <a:gd name="T62" fmla="*/ 848419 w 3153"/>
              <a:gd name="T63" fmla="*/ 970992 h 2031"/>
              <a:gd name="T64" fmla="*/ 459335 w 3153"/>
              <a:gd name="T65" fmla="*/ 973692 h 2031"/>
              <a:gd name="T66" fmla="*/ 476628 w 3153"/>
              <a:gd name="T67" fmla="*/ 916988 h 2031"/>
              <a:gd name="T68" fmla="*/ 844637 w 3153"/>
              <a:gd name="T69" fmla="*/ 911047 h 2031"/>
              <a:gd name="T70" fmla="*/ 902459 w 3153"/>
              <a:gd name="T71" fmla="*/ 804119 h 2031"/>
              <a:gd name="T72" fmla="*/ 914888 w 3153"/>
              <a:gd name="T73" fmla="*/ 769017 h 2031"/>
              <a:gd name="T74" fmla="*/ 968927 w 3153"/>
              <a:gd name="T75" fmla="*/ 810060 h 2031"/>
              <a:gd name="T76" fmla="*/ 905161 w 3153"/>
              <a:gd name="T77" fmla="*/ 870544 h 2031"/>
              <a:gd name="T78" fmla="*/ 995947 w 3153"/>
              <a:gd name="T79" fmla="*/ 875405 h 2031"/>
              <a:gd name="T80" fmla="*/ 974872 w 3153"/>
              <a:gd name="T81" fmla="*/ 884045 h 2031"/>
              <a:gd name="T82" fmla="*/ 1008376 w 3153"/>
              <a:gd name="T83" fmla="*/ 968292 h 2031"/>
              <a:gd name="T84" fmla="*/ 913267 w 3153"/>
              <a:gd name="T85" fmla="*/ 960191 h 2031"/>
              <a:gd name="T86" fmla="*/ 911105 w 3153"/>
              <a:gd name="T87" fmla="*/ 919148 h 2031"/>
              <a:gd name="T88" fmla="*/ 931640 w 3153"/>
              <a:gd name="T89" fmla="*/ 909967 h 2031"/>
              <a:gd name="T90" fmla="*/ 995947 w 3153"/>
              <a:gd name="T91" fmla="*/ 913207 h 2031"/>
              <a:gd name="T92" fmla="*/ 1085653 w 3153"/>
              <a:gd name="T93" fmla="*/ 777117 h 2031"/>
              <a:gd name="T94" fmla="*/ 1156444 w 3153"/>
              <a:gd name="T95" fmla="*/ 771177 h 2031"/>
              <a:gd name="T96" fmla="*/ 1167793 w 3153"/>
              <a:gd name="T97" fmla="*/ 809520 h 2031"/>
              <a:gd name="T98" fmla="*/ 1115374 w 3153"/>
              <a:gd name="T99" fmla="*/ 857583 h 2031"/>
              <a:gd name="T100" fmla="*/ 1198595 w 3153"/>
              <a:gd name="T101" fmla="*/ 845162 h 2031"/>
              <a:gd name="T102" fmla="*/ 1202378 w 3153"/>
              <a:gd name="T103" fmla="*/ 882425 h 2031"/>
              <a:gd name="T104" fmla="*/ 1253175 w 3153"/>
              <a:gd name="T105" fmla="*/ 966671 h 2031"/>
              <a:gd name="T106" fmla="*/ 1151581 w 3153"/>
              <a:gd name="T107" fmla="*/ 955871 h 2031"/>
              <a:gd name="T108" fmla="*/ 1159146 w 3153"/>
              <a:gd name="T109" fmla="*/ 908887 h 2031"/>
              <a:gd name="T110" fmla="*/ 1264523 w 3153"/>
              <a:gd name="T111" fmla="*/ 877025 h 2031"/>
              <a:gd name="T112" fmla="*/ 1330992 w 3153"/>
              <a:gd name="T113" fmla="*/ 844622 h 2031"/>
              <a:gd name="T114" fmla="*/ 1315320 w 3153"/>
              <a:gd name="T115" fmla="*/ 883505 h 2031"/>
              <a:gd name="T116" fmla="*/ 1305053 w 3153"/>
              <a:gd name="T117" fmla="*/ 955331 h 2031"/>
              <a:gd name="T118" fmla="*/ 1350986 w 3153"/>
              <a:gd name="T119" fmla="*/ 908887 h 2031"/>
              <a:gd name="T120" fmla="*/ 1407728 w 3153"/>
              <a:gd name="T121" fmla="*/ 967211 h 20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153"/>
              <a:gd name="T184" fmla="*/ 0 h 2031"/>
              <a:gd name="T185" fmla="*/ 3153 w 3153"/>
              <a:gd name="T186" fmla="*/ 2031 h 20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tx1">
              <a:lumMod val="95000"/>
            </a:schemeClr>
          </a:solidFill>
          <a:ln w="9525">
            <a:noFill/>
            <a:miter lim="800000"/>
            <a:headEnd/>
            <a:tailEnd/>
          </a:ln>
        </p:spPr>
        <p:txBody>
          <a:bodyPr lIns="111925" tIns="55963" rIns="111925" bIns="55963"/>
          <a:lstStyle/>
          <a:p>
            <a:endParaRPr lang="en-US" sz="2176">
              <a:solidFill>
                <a:srgbClr val="FFFFFF"/>
              </a:solidFill>
            </a:endParaRPr>
          </a:p>
        </p:txBody>
      </p:sp>
      <p:grpSp>
        <p:nvGrpSpPr>
          <p:cNvPr id="35" name="Group 63"/>
          <p:cNvGrpSpPr>
            <a:grpSpLocks/>
          </p:cNvGrpSpPr>
          <p:nvPr/>
        </p:nvGrpSpPr>
        <p:grpSpPr bwMode="auto">
          <a:xfrm>
            <a:off x="8259410" y="2256439"/>
            <a:ext cx="811710" cy="656276"/>
            <a:chOff x="6137753" y="1587985"/>
            <a:chExt cx="596386" cy="481363"/>
          </a:xfrm>
          <a:solidFill>
            <a:schemeClr val="accent1"/>
          </a:solidFill>
        </p:grpSpPr>
        <p:pic>
          <p:nvPicPr>
            <p:cNvPr id="36" name="Picture 64"/>
            <p:cNvPicPr>
              <a:picLocks noChangeAspect="1"/>
            </p:cNvPicPr>
            <p:nvPr/>
          </p:nvPicPr>
          <p:blipFill>
            <a:blip r:embed="rId5" cstate="print"/>
            <a:srcRect/>
            <a:stretch>
              <a:fillRect/>
            </a:stretch>
          </p:blipFill>
          <p:spPr bwMode="auto">
            <a:xfrm>
              <a:off x="6137753" y="1587985"/>
              <a:ext cx="269095" cy="330682"/>
            </a:xfrm>
            <a:prstGeom prst="rect">
              <a:avLst/>
            </a:prstGeom>
            <a:grpFill/>
            <a:ln w="9525">
              <a:noFill/>
              <a:miter lim="800000"/>
              <a:headEnd/>
              <a:tailEnd/>
            </a:ln>
          </p:spPr>
        </p:pic>
        <p:pic>
          <p:nvPicPr>
            <p:cNvPr id="37" name="Picture 65"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4">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grpSp>
        <p:nvGrpSpPr>
          <p:cNvPr id="38" name="Group 85"/>
          <p:cNvGrpSpPr>
            <a:grpSpLocks noChangeAspect="1"/>
          </p:cNvGrpSpPr>
          <p:nvPr/>
        </p:nvGrpSpPr>
        <p:grpSpPr>
          <a:xfrm>
            <a:off x="8574118" y="4960317"/>
            <a:ext cx="459743" cy="436944"/>
            <a:chOff x="5946027" y="4405795"/>
            <a:chExt cx="344979" cy="344979"/>
          </a:xfrm>
          <a:solidFill>
            <a:srgbClr val="00AEEF"/>
          </a:solidFill>
          <a:effectLst/>
        </p:grpSpPr>
        <p:pic>
          <p:nvPicPr>
            <p:cNvPr id="39" name="Picture 38"/>
            <p:cNvPicPr>
              <a:picLocks noChangeAspect="1"/>
            </p:cNvPicPr>
            <p:nvPr/>
          </p:nvPicPr>
          <p:blipFill>
            <a:blip r:embed="rId5" cstate="print">
              <a:extLst/>
            </a:blip>
            <a:stretch>
              <a:fillRect/>
            </a:stretch>
          </p:blipFill>
          <p:spPr>
            <a:xfrm>
              <a:off x="5946027" y="4420464"/>
              <a:ext cx="128428" cy="157821"/>
            </a:xfrm>
            <a:prstGeom prst="rect">
              <a:avLst/>
            </a:prstGeom>
            <a:grpFill/>
          </p:spPr>
        </p:pic>
        <p:pic>
          <p:nvPicPr>
            <p:cNvPr id="40" name="Picture 39"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1">
                      <a14:imgEffect>
                        <a14:brightnessContrast bright="-15000" contrast="-10000"/>
                      </a14:imgEffect>
                    </a14:imgLayer>
                  </a14:imgProps>
                </a:ext>
              </a:extLst>
            </a:blip>
            <a:stretch>
              <a:fillRect/>
            </a:stretch>
          </p:blipFill>
          <p:spPr>
            <a:xfrm>
              <a:off x="5946027" y="4405795"/>
              <a:ext cx="344979" cy="344979"/>
            </a:xfrm>
            <a:prstGeom prst="rect">
              <a:avLst/>
            </a:prstGeom>
            <a:noFill/>
            <a:effectLst/>
          </p:spPr>
        </p:pic>
      </p:grpSp>
      <p:pic>
        <p:nvPicPr>
          <p:cNvPr id="41" name="Picture 43"/>
          <p:cNvPicPr>
            <a:picLocks noChangeAspect="1"/>
          </p:cNvPicPr>
          <p:nvPr/>
        </p:nvPicPr>
        <p:blipFill>
          <a:blip r:embed="rId15" cstate="print">
            <a:alphaModFix/>
          </a:blip>
          <a:srcRect l="67535"/>
          <a:stretch>
            <a:fillRect/>
          </a:stretch>
        </p:blipFill>
        <p:spPr bwMode="auto">
          <a:xfrm>
            <a:off x="8141554" y="1875116"/>
            <a:ext cx="836497" cy="1278571"/>
          </a:xfrm>
          <a:prstGeom prst="rect">
            <a:avLst/>
          </a:prstGeom>
          <a:noFill/>
          <a:ln w="9525">
            <a:noFill/>
            <a:miter lim="800000"/>
            <a:headEnd/>
            <a:tailEnd/>
          </a:ln>
        </p:spPr>
      </p:pic>
      <p:grpSp>
        <p:nvGrpSpPr>
          <p:cNvPr id="42" name="Group 74"/>
          <p:cNvGrpSpPr>
            <a:grpSpLocks/>
          </p:cNvGrpSpPr>
          <p:nvPr/>
        </p:nvGrpSpPr>
        <p:grpSpPr bwMode="auto">
          <a:xfrm>
            <a:off x="10295777" y="1934545"/>
            <a:ext cx="1670913" cy="1064291"/>
            <a:chOff x="2059199" y="2364644"/>
            <a:chExt cx="1228294" cy="783468"/>
          </a:xfrm>
        </p:grpSpPr>
        <p:pic>
          <p:nvPicPr>
            <p:cNvPr id="43" name="Picture 75"/>
            <p:cNvPicPr>
              <a:picLocks noChangeAspect="1" noChangeArrowheads="1"/>
            </p:cNvPicPr>
            <p:nvPr/>
          </p:nvPicPr>
          <p:blipFill>
            <a:blip r:embed="rId16" cstate="print">
              <a:biLevel thresh="75000"/>
              <a:extLst>
                <a:ext uri="{BEBA8EAE-BF5A-486C-A8C5-ECC9F3942E4B}">
                  <a14:imgProps xmlns:a14="http://schemas.microsoft.com/office/drawing/2010/main">
                    <a14:imgLayer r:embed="rId17">
                      <a14:imgEffect>
                        <a14:brightnessContrast bright="-15000" contrast="5000"/>
                      </a14:imgEffect>
                    </a14:imgLayer>
                  </a14:imgProps>
                </a:ext>
              </a:extLst>
            </a:blip>
            <a:srcRect r="32961"/>
            <a:stretch>
              <a:fillRect/>
            </a:stretch>
          </p:blipFill>
          <p:spPr bwMode="auto">
            <a:xfrm>
              <a:off x="2710378" y="2364644"/>
              <a:ext cx="577115" cy="783468"/>
            </a:xfrm>
            <a:prstGeom prst="rect">
              <a:avLst/>
            </a:prstGeom>
            <a:noFill/>
            <a:ln w="9525">
              <a:noFill/>
              <a:miter lim="800000"/>
              <a:headEnd/>
              <a:tailEnd/>
            </a:ln>
          </p:spPr>
        </p:pic>
        <p:pic>
          <p:nvPicPr>
            <p:cNvPr id="44" name="Picture 77"/>
            <p:cNvPicPr>
              <a:picLocks noChangeAspect="1"/>
            </p:cNvPicPr>
            <p:nvPr/>
          </p:nvPicPr>
          <p:blipFill>
            <a:blip r:embed="rId18" cstate="print">
              <a:biLevel thresh="75000"/>
              <a:extLst>
                <a:ext uri="{BEBA8EAE-BF5A-486C-A8C5-ECC9F3942E4B}">
                  <a14:imgProps xmlns:a14="http://schemas.microsoft.com/office/drawing/2010/main">
                    <a14:imgLayer r:embed="rId19">
                      <a14:imgEffect>
                        <a14:brightnessContrast bright="-15000" contrast="5000"/>
                      </a14:imgEffect>
                    </a14:imgLayer>
                  </a14:imgProps>
                </a:ext>
              </a:extLst>
            </a:blip>
            <a:srcRect/>
            <a:stretch>
              <a:fillRect/>
            </a:stretch>
          </p:blipFill>
          <p:spPr bwMode="auto">
            <a:xfrm>
              <a:off x="2059199" y="2484228"/>
              <a:ext cx="594445" cy="544302"/>
            </a:xfrm>
            <a:prstGeom prst="rect">
              <a:avLst/>
            </a:prstGeom>
            <a:noFill/>
            <a:ln w="9525">
              <a:noFill/>
              <a:miter lim="800000"/>
              <a:headEnd/>
              <a:tailEnd/>
            </a:ln>
          </p:spPr>
        </p:pic>
      </p:grpSp>
      <p:sp>
        <p:nvSpPr>
          <p:cNvPr id="45" name="Rectangle 44"/>
          <p:cNvSpPr/>
          <p:nvPr/>
        </p:nvSpPr>
        <p:spPr bwMode="auto">
          <a:xfrm>
            <a:off x="10734666" y="4747756"/>
            <a:ext cx="809551" cy="332456"/>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2174" tIns="24869" rIns="0" bIns="62171" anchor="ctr"/>
          <a:lstStyle/>
          <a:p>
            <a:pPr defTabSz="1241334"/>
            <a:endParaRPr lang="en-US" sz="1224">
              <a:solidFill>
                <a:srgbClr val="FFFFFF"/>
              </a:solidFill>
              <a:latin typeface="Arial" charset="0"/>
              <a:ea typeface="ＭＳ Ｐゴシック" pitchFamily="-103" charset="-128"/>
              <a:cs typeface="Arial" charset="0"/>
            </a:endParaRPr>
          </a:p>
        </p:txBody>
      </p:sp>
      <p:sp>
        <p:nvSpPr>
          <p:cNvPr id="46" name="Rectangle 45"/>
          <p:cNvSpPr/>
          <p:nvPr/>
        </p:nvSpPr>
        <p:spPr>
          <a:xfrm>
            <a:off x="10660482" y="4756724"/>
            <a:ext cx="888385" cy="280718"/>
          </a:xfrm>
          <a:prstGeom prst="rect">
            <a:avLst/>
          </a:prstGeom>
          <a:ln>
            <a:solidFill>
              <a:schemeClr val="tx1">
                <a:lumMod val="95000"/>
              </a:schemeClr>
            </a:solidFill>
          </a:ln>
        </p:spPr>
        <p:txBody>
          <a:bodyPr wrap="none">
            <a:spAutoFit/>
          </a:bodyPr>
          <a:lstStyle/>
          <a:p>
            <a:pPr defTabSz="1243083">
              <a:defRPr/>
            </a:pPr>
            <a:r>
              <a:rPr lang="en-US" sz="1224" dirty="0">
                <a:solidFill>
                  <a:srgbClr val="FFFFFF">
                    <a:lumMod val="85000"/>
                  </a:srgbClr>
                </a:solidFill>
                <a:latin typeface="Arial" pitchFamily="34" charset="0"/>
                <a:ea typeface="ＭＳ Ｐゴシック" pitchFamily="-84" charset="-128"/>
                <a:cs typeface="Arial" pitchFamily="34" charset="0"/>
              </a:rPr>
              <a:t>Login  xxx</a:t>
            </a:r>
          </a:p>
        </p:txBody>
      </p:sp>
      <p:grpSp>
        <p:nvGrpSpPr>
          <p:cNvPr id="47" name="Group 154"/>
          <p:cNvGrpSpPr/>
          <p:nvPr/>
        </p:nvGrpSpPr>
        <p:grpSpPr bwMode="black">
          <a:xfrm>
            <a:off x="10853762" y="4899711"/>
            <a:ext cx="477124" cy="418267"/>
            <a:chOff x="3358790" y="407846"/>
            <a:chExt cx="1327364" cy="1163930"/>
          </a:xfrm>
          <a:solidFill>
            <a:schemeClr val="tx1">
              <a:lumMod val="95000"/>
            </a:schemeClr>
          </a:solidFill>
        </p:grpSpPr>
        <p:sp>
          <p:nvSpPr>
            <p:cNvPr id="48" name="Freeform 26"/>
            <p:cNvSpPr>
              <a:spLocks/>
            </p:cNvSpPr>
            <p:nvPr/>
          </p:nvSpPr>
          <p:spPr bwMode="black">
            <a:xfrm rot="21276655">
              <a:off x="3514578" y="407846"/>
              <a:ext cx="1171576" cy="1128714"/>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49" name="Freeform 27"/>
            <p:cNvSpPr>
              <a:spLocks noEditPoints="1"/>
            </p:cNvSpPr>
            <p:nvPr/>
          </p:nvSpPr>
          <p:spPr bwMode="black">
            <a:xfrm>
              <a:off x="3358790" y="789138"/>
              <a:ext cx="1106488" cy="78263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0" name="Freeform 28"/>
            <p:cNvSpPr>
              <a:spLocks/>
            </p:cNvSpPr>
            <p:nvPr/>
          </p:nvSpPr>
          <p:spPr bwMode="black">
            <a:xfrm>
              <a:off x="3565165" y="1189188"/>
              <a:ext cx="401638" cy="338138"/>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1" name="Freeform 29"/>
            <p:cNvSpPr>
              <a:spLocks/>
            </p:cNvSpPr>
            <p:nvPr/>
          </p:nvSpPr>
          <p:spPr bwMode="black">
            <a:xfrm>
              <a:off x="3958865" y="1230463"/>
              <a:ext cx="225425" cy="244475"/>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2" name="Oval 30"/>
            <p:cNvSpPr>
              <a:spLocks noChangeArrowheads="1"/>
            </p:cNvSpPr>
            <p:nvPr/>
          </p:nvSpPr>
          <p:spPr bwMode="black">
            <a:xfrm>
              <a:off x="3647715" y="930426"/>
              <a:ext cx="239713" cy="239713"/>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3" name="Oval 31"/>
            <p:cNvSpPr>
              <a:spLocks noChangeArrowheads="1"/>
            </p:cNvSpPr>
            <p:nvPr/>
          </p:nvSpPr>
          <p:spPr bwMode="black">
            <a:xfrm>
              <a:off x="3933465" y="1020913"/>
              <a:ext cx="182563" cy="179388"/>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grpSp>
      <p:grpSp>
        <p:nvGrpSpPr>
          <p:cNvPr id="54" name="Group 90"/>
          <p:cNvGrpSpPr/>
          <p:nvPr/>
        </p:nvGrpSpPr>
        <p:grpSpPr bwMode="black">
          <a:xfrm>
            <a:off x="10447987" y="4584383"/>
            <a:ext cx="1647119" cy="1132772"/>
            <a:chOff x="863600" y="2393157"/>
            <a:chExt cx="767316" cy="527844"/>
          </a:xfrm>
          <a:solidFill>
            <a:schemeClr val="tx1">
              <a:lumMod val="95000"/>
            </a:schemeClr>
          </a:solidFill>
        </p:grpSpPr>
        <p:sp>
          <p:nvSpPr>
            <p:cNvPr id="55" name="Freeform 54"/>
            <p:cNvSpPr>
              <a:spLocks noEditPoints="1"/>
            </p:cNvSpPr>
            <p:nvPr/>
          </p:nvSpPr>
          <p:spPr bwMode="black">
            <a:xfrm>
              <a:off x="1521931" y="2481334"/>
              <a:ext cx="108985" cy="43966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1007332"/>
              <a:endParaRPr lang="en-US" sz="2448" spc="-166" dirty="0">
                <a:solidFill>
                  <a:srgbClr val="FFFFFF">
                    <a:lumMod val="50000"/>
                  </a:srgbClr>
                </a:solidFill>
                <a:latin typeface="Segoe Light" pitchFamily="34" charset="0"/>
              </a:endParaRPr>
            </a:p>
          </p:txBody>
        </p:sp>
        <p:sp>
          <p:nvSpPr>
            <p:cNvPr id="56" name="Freeform 55"/>
            <p:cNvSpPr>
              <a:spLocks noEditPoints="1"/>
            </p:cNvSpPr>
            <p:nvPr/>
          </p:nvSpPr>
          <p:spPr bwMode="black">
            <a:xfrm>
              <a:off x="863600" y="2393157"/>
              <a:ext cx="622300" cy="52784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1007332"/>
              <a:endParaRPr lang="en-US" sz="2448" spc="-166" dirty="0">
                <a:solidFill>
                  <a:srgbClr val="FFFFFF">
                    <a:lumMod val="50000"/>
                  </a:srgbClr>
                </a:solidFill>
                <a:latin typeface="Segoe Light" pitchFamily="34" charset="0"/>
              </a:endParaRPr>
            </a:p>
          </p:txBody>
        </p:sp>
      </p:grpSp>
      <p:sp>
        <p:nvSpPr>
          <p:cNvPr id="57" name="TextBox 56"/>
          <p:cNvSpPr txBox="1">
            <a:spLocks noChangeArrowheads="1"/>
          </p:cNvSpPr>
          <p:nvPr/>
        </p:nvSpPr>
        <p:spPr bwMode="auto">
          <a:xfrm>
            <a:off x="7292413" y="1544054"/>
            <a:ext cx="2583424" cy="330640"/>
          </a:xfrm>
          <a:prstGeom prst="rect">
            <a:avLst/>
          </a:prstGeom>
          <a:noFill/>
          <a:ln w="9525">
            <a:noFill/>
            <a:miter lim="800000"/>
            <a:headEnd/>
            <a:tailEnd/>
          </a:ln>
        </p:spPr>
        <p:txBody>
          <a:bodyPr wrap="square" lIns="103606" tIns="51802" rIns="103606" bIns="51802">
            <a:spAutoFit/>
          </a:bodyPr>
          <a:lstStyle/>
          <a:p>
            <a:pPr algn="ctr" defTabSz="1239175" eaLnBrk="0" hangingPunct="0">
              <a:lnSpc>
                <a:spcPct val="90000"/>
              </a:lnSpc>
              <a:spcBef>
                <a:spcPct val="30000"/>
              </a:spcBef>
              <a:buClr>
                <a:srgbClr val="1F497D"/>
              </a:buClr>
              <a:buSzPct val="95000"/>
            </a:pPr>
            <a:r>
              <a:rPr lang="en-US" sz="1632" dirty="0">
                <a:solidFill>
                  <a:srgbClr val="FFFFFF"/>
                </a:solidFill>
                <a:cs typeface="Segoe UI" pitchFamily="-84" charset="-52"/>
              </a:rPr>
              <a:t>File </a:t>
            </a:r>
            <a:r>
              <a:rPr lang="en-US" sz="1632" dirty="0" smtClean="0">
                <a:solidFill>
                  <a:srgbClr val="FFFFFF"/>
                </a:solidFill>
                <a:cs typeface="Segoe UI" pitchFamily="-84" charset="-52"/>
              </a:rPr>
              <a:t>share/App-V Server </a:t>
            </a:r>
            <a:endParaRPr lang="en-US" sz="1632" dirty="0">
              <a:solidFill>
                <a:srgbClr val="FFFFFF">
                  <a:lumMod val="50000"/>
                </a:srgbClr>
              </a:solidFill>
              <a:cs typeface="Segoe UI" pitchFamily="-84" charset="-52"/>
            </a:endParaRPr>
          </a:p>
        </p:txBody>
      </p:sp>
      <p:sp>
        <p:nvSpPr>
          <p:cNvPr id="59" name="TextBox 58"/>
          <p:cNvSpPr txBox="1">
            <a:spLocks noChangeArrowheads="1"/>
          </p:cNvSpPr>
          <p:nvPr/>
        </p:nvSpPr>
        <p:spPr bwMode="auto">
          <a:xfrm>
            <a:off x="7569809" y="5906609"/>
            <a:ext cx="2098358"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Local Device </a:t>
            </a:r>
            <a:endParaRPr lang="en-US" dirty="0">
              <a:solidFill>
                <a:srgbClr val="FFFFFF">
                  <a:lumMod val="50000"/>
                </a:srgbClr>
              </a:solidFill>
            </a:endParaRPr>
          </a:p>
        </p:txBody>
      </p:sp>
      <p:sp>
        <p:nvSpPr>
          <p:cNvPr id="60" name="TextBox 59"/>
          <p:cNvSpPr txBox="1">
            <a:spLocks noChangeArrowheads="1"/>
          </p:cNvSpPr>
          <p:nvPr/>
        </p:nvSpPr>
        <p:spPr bwMode="auto">
          <a:xfrm>
            <a:off x="10141401" y="5902221"/>
            <a:ext cx="1835572"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Thin client</a:t>
            </a:r>
            <a:endParaRPr lang="en-US" dirty="0">
              <a:solidFill>
                <a:srgbClr val="FFFFFF">
                  <a:lumMod val="50000"/>
                </a:srgbClr>
              </a:solidFill>
            </a:endParaRPr>
          </a:p>
        </p:txBody>
      </p:sp>
    </p:spTree>
    <p:extLst>
      <p:ext uri="{BB962C8B-B14F-4D97-AF65-F5344CB8AC3E}">
        <p14:creationId xmlns:p14="http://schemas.microsoft.com/office/powerpoint/2010/main" val="24592636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fill="hold" grpId="0" nodeType="withEffect">
                                  <p:stCondLst>
                                    <p:cond delay="0"/>
                                  </p:stCondLst>
                                  <p:childTnLst>
                                    <p:animClr clrSpc="hsl" dir="cw">
                                      <p:cBhvr override="childStyle">
                                        <p:cTn id="6" dur="500" fill="hold"/>
                                        <p:tgtEl>
                                          <p:spTgt spid="4"/>
                                        </p:tgtEl>
                                        <p:attrNameLst>
                                          <p:attrName>style.color</p:attrName>
                                        </p:attrNameLst>
                                      </p:cBhvr>
                                      <p:by>
                                        <p:hsl h="0" s="-12549" l="-25098"/>
                                      </p:by>
                                    </p:animClr>
                                    <p:animClr clrSpc="hsl" dir="cw">
                                      <p:cBhvr>
                                        <p:cTn id="7" dur="500" fill="hold"/>
                                        <p:tgtEl>
                                          <p:spTgt spid="4"/>
                                        </p:tgtEl>
                                        <p:attrNameLst>
                                          <p:attrName>fillcolor</p:attrName>
                                        </p:attrNameLst>
                                      </p:cBhvr>
                                      <p:by>
                                        <p:hsl h="0" s="-12549" l="-25098"/>
                                      </p:by>
                                    </p:animClr>
                                    <p:animClr clrSpc="hsl" dir="cw">
                                      <p:cBhvr>
                                        <p:cTn id="8" dur="500" fill="hold"/>
                                        <p:tgtEl>
                                          <p:spTgt spid="4"/>
                                        </p:tgtEl>
                                        <p:attrNameLst>
                                          <p:attrName>stroke.color</p:attrName>
                                        </p:attrNameLst>
                                      </p:cBhvr>
                                      <p:by>
                                        <p:hsl h="0" s="-12549" l="-25098"/>
                                      </p:by>
                                    </p:animClr>
                                    <p:set>
                                      <p:cBhvr>
                                        <p:cTn id="9" dur="500" fill="hold"/>
                                        <p:tgtEl>
                                          <p:spTgt spid="4"/>
                                        </p:tgtEl>
                                        <p:attrNameLst>
                                          <p:attrName>fill.type</p:attrName>
                                        </p:attrNameLst>
                                      </p:cBhvr>
                                      <p:to>
                                        <p:strVal val="solid"/>
                                      </p:to>
                                    </p:set>
                                  </p:childTnLst>
                                </p:cTn>
                              </p:par>
                              <p:par>
                                <p:cTn id="10" presetID="24" presetClass="emph" presetSubtype="0" fill="hold" grpId="0" nodeType="withEffect">
                                  <p:stCondLst>
                                    <p:cond delay="0"/>
                                  </p:stCondLst>
                                  <p:childTnLst>
                                    <p:animClr clrSpc="hsl" dir="cw">
                                      <p:cBhvr override="childStyle">
                                        <p:cTn id="11" dur="500" fill="hold"/>
                                        <p:tgtEl>
                                          <p:spTgt spid="9"/>
                                        </p:tgtEl>
                                        <p:attrNameLst>
                                          <p:attrName>style.color</p:attrName>
                                        </p:attrNameLst>
                                      </p:cBhvr>
                                      <p:by>
                                        <p:hsl h="0" s="-12549" l="-25098"/>
                                      </p:by>
                                    </p:animClr>
                                    <p:animClr clrSpc="hsl" dir="cw">
                                      <p:cBhvr>
                                        <p:cTn id="12" dur="500" fill="hold"/>
                                        <p:tgtEl>
                                          <p:spTgt spid="9"/>
                                        </p:tgtEl>
                                        <p:attrNameLst>
                                          <p:attrName>fillcolor</p:attrName>
                                        </p:attrNameLst>
                                      </p:cBhvr>
                                      <p:by>
                                        <p:hsl h="0" s="-12549" l="-25098"/>
                                      </p:by>
                                    </p:animClr>
                                    <p:animClr clrSpc="hsl" dir="cw">
                                      <p:cBhvr>
                                        <p:cTn id="13" dur="500" fill="hold"/>
                                        <p:tgtEl>
                                          <p:spTgt spid="9"/>
                                        </p:tgtEl>
                                        <p:attrNameLst>
                                          <p:attrName>stroke.color</p:attrName>
                                        </p:attrNameLst>
                                      </p:cBhvr>
                                      <p:by>
                                        <p:hsl h="0" s="-12549" l="-25098"/>
                                      </p:by>
                                    </p:animClr>
                                    <p:set>
                                      <p:cBhvr>
                                        <p:cTn id="14" dur="500" fill="hold"/>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 Lean Mandatory Profile</a:t>
            </a:r>
            <a:endParaRPr lang="en-US" dirty="0"/>
          </a:p>
        </p:txBody>
      </p:sp>
      <p:sp>
        <p:nvSpPr>
          <p:cNvPr id="3" name="Text Placeholder 2"/>
          <p:cNvSpPr>
            <a:spLocks noGrp="1"/>
          </p:cNvSpPr>
          <p:nvPr>
            <p:ph type="body" sz="quarter" idx="11"/>
          </p:nvPr>
        </p:nvSpPr>
        <p:spPr>
          <a:xfrm>
            <a:off x="274639" y="1212849"/>
            <a:ext cx="11889564" cy="4462760"/>
          </a:xfrm>
        </p:spPr>
        <p:txBody>
          <a:bodyPr/>
          <a:lstStyle/>
          <a:p>
            <a:r>
              <a:rPr lang="en-US" dirty="0"/>
              <a:t>How?</a:t>
            </a:r>
          </a:p>
          <a:p>
            <a:pPr lvl="1"/>
            <a:r>
              <a:rPr lang="en-US" dirty="0"/>
              <a:t>Find directions on TechNet: </a:t>
            </a:r>
          </a:p>
          <a:p>
            <a:pPr lvl="2"/>
            <a:r>
              <a:rPr lang="en-US" dirty="0">
                <a:hlinkClick r:id="rId3"/>
              </a:rPr>
              <a:t>http://technet.microsoft.com/en-us/library/gg241183(v=ws.10).aspx</a:t>
            </a:r>
            <a:r>
              <a:rPr lang="en-US" dirty="0"/>
              <a:t> </a:t>
            </a:r>
          </a:p>
          <a:p>
            <a:pPr lvl="1"/>
            <a:r>
              <a:rPr lang="en-US" dirty="0"/>
              <a:t>Bing it!</a:t>
            </a:r>
          </a:p>
          <a:p>
            <a:pPr lvl="2"/>
            <a:r>
              <a:rPr lang="en-US" dirty="0"/>
              <a:t>“Create mandatory user profile”</a:t>
            </a:r>
          </a:p>
          <a:p>
            <a:pPr lvl="2"/>
            <a:endParaRPr lang="en-US" dirty="0" smtClean="0"/>
          </a:p>
          <a:p>
            <a:pPr lvl="2"/>
            <a:endParaRPr lang="en-US" dirty="0"/>
          </a:p>
          <a:p>
            <a:pPr lvl="2"/>
            <a:endParaRPr lang="en-US" dirty="0"/>
          </a:p>
          <a:p>
            <a:r>
              <a:rPr lang="en-US" dirty="0" smtClean="0"/>
              <a:t>Key: Preinstall only most mission critical software</a:t>
            </a:r>
          </a:p>
          <a:p>
            <a:r>
              <a:rPr lang="en-US" dirty="0"/>
              <a:t>	</a:t>
            </a:r>
            <a:r>
              <a:rPr lang="en-US" dirty="0" smtClean="0"/>
              <a:t>&amp; Large Applications</a:t>
            </a:r>
            <a:r>
              <a:rPr lang="en-US" dirty="0"/>
              <a:t> </a:t>
            </a:r>
            <a:r>
              <a:rPr lang="en-US" dirty="0" smtClean="0"/>
              <a:t>(SCS keeps footprint small)</a:t>
            </a:r>
          </a:p>
        </p:txBody>
      </p:sp>
    </p:spTree>
    <p:extLst>
      <p:ext uri="{BB962C8B-B14F-4D97-AF65-F5344CB8AC3E}">
        <p14:creationId xmlns:p14="http://schemas.microsoft.com/office/powerpoint/2010/main" val="409654556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Small VM Benefits</a:t>
            </a:r>
            <a:endParaRPr lang="en-US" dirty="0"/>
          </a:p>
        </p:txBody>
      </p:sp>
      <p:sp>
        <p:nvSpPr>
          <p:cNvPr id="3" name="Text Placeholder 2"/>
          <p:cNvSpPr>
            <a:spLocks noGrp="1"/>
          </p:cNvSpPr>
          <p:nvPr>
            <p:ph type="body" sz="quarter" idx="11"/>
          </p:nvPr>
        </p:nvSpPr>
        <p:spPr>
          <a:xfrm>
            <a:off x="274639" y="1212849"/>
            <a:ext cx="11889564" cy="1415772"/>
          </a:xfrm>
        </p:spPr>
        <p:txBody>
          <a:bodyPr/>
          <a:lstStyle/>
          <a:p>
            <a:r>
              <a:rPr lang="en-US" dirty="0"/>
              <a:t>Quicker time to realize a new App’s ROI</a:t>
            </a:r>
          </a:p>
          <a:p>
            <a:r>
              <a:rPr lang="en-US" dirty="0"/>
              <a:t>Host more VMs on single VDI collection pool</a:t>
            </a:r>
          </a:p>
        </p:txBody>
      </p:sp>
    </p:spTree>
    <p:extLst>
      <p:ext uri="{BB962C8B-B14F-4D97-AF65-F5344CB8AC3E}">
        <p14:creationId xmlns:p14="http://schemas.microsoft.com/office/powerpoint/2010/main" val="344393830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 App-V Published Data via UE-V</a:t>
            </a:r>
            <a:endParaRPr lang="en-US" dirty="0"/>
          </a:p>
        </p:txBody>
      </p:sp>
      <p:grpSp>
        <p:nvGrpSpPr>
          <p:cNvPr id="21" name="Group 20"/>
          <p:cNvGrpSpPr/>
          <p:nvPr/>
        </p:nvGrpSpPr>
        <p:grpSpPr>
          <a:xfrm>
            <a:off x="6980907" y="2566116"/>
            <a:ext cx="4037662" cy="960263"/>
            <a:chOff x="3780775" y="1668462"/>
            <a:chExt cx="4037662" cy="960263"/>
          </a:xfrm>
        </p:grpSpPr>
        <p:sp>
          <p:nvSpPr>
            <p:cNvPr id="16" name="TextBox 15"/>
            <p:cNvSpPr txBox="1"/>
            <p:nvPr/>
          </p:nvSpPr>
          <p:spPr>
            <a:xfrm>
              <a:off x="4389437" y="1668462"/>
              <a:ext cx="3429000"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Settings Storage</a:t>
              </a:r>
              <a:r>
                <a:rPr lang="en-US" sz="2400" dirty="0">
                  <a:gradFill>
                    <a:gsLst>
                      <a:gs pos="2917">
                        <a:srgbClr val="FFFFFF"/>
                      </a:gs>
                      <a:gs pos="30000">
                        <a:srgbClr val="FFFFFF"/>
                      </a:gs>
                    </a:gsLst>
                    <a:lin ang="5400000" scaled="0"/>
                  </a:gradFill>
                </a:rPr>
                <a:t> </a:t>
              </a:r>
              <a:r>
                <a:rPr lang="en-US" sz="2400" dirty="0" smtClean="0">
                  <a:gradFill>
                    <a:gsLst>
                      <a:gs pos="2917">
                        <a:srgbClr val="FFFFFF"/>
                      </a:gs>
                      <a:gs pos="30000">
                        <a:srgbClr val="FFFFFF"/>
                      </a:gs>
                    </a:gsLst>
                    <a:lin ang="5400000" scaled="0"/>
                  </a:gradFill>
                </a:rPr>
                <a:t>Location</a:t>
              </a:r>
            </a:p>
          </p:txBody>
        </p:sp>
        <p:pic>
          <p:nvPicPr>
            <p:cNvPr id="20" name="Picture 2" descr="\\MAGNUM\Projects\Microsoft\Cloud Power FY12\Design\Icons\PNGs\Server_2.png"/>
            <p:cNvPicPr>
              <a:picLocks noChangeAspect="1" noChangeArrowheads="1"/>
            </p:cNvPicPr>
            <p:nvPr/>
          </p:nvPicPr>
          <p:blipFill>
            <a:blip r:embed="rId3" cstate="print">
              <a:lum bright="100000"/>
            </a:blip>
            <a:srcRect/>
            <a:stretch>
              <a:fillRect/>
            </a:stretch>
          </p:blipFill>
          <p:spPr bwMode="auto">
            <a:xfrm>
              <a:off x="3780775" y="1702770"/>
              <a:ext cx="925955" cy="925955"/>
            </a:xfrm>
            <a:prstGeom prst="rect">
              <a:avLst/>
            </a:prstGeom>
            <a:noFill/>
          </p:spPr>
        </p:pic>
      </p:grpSp>
      <p:grpSp>
        <p:nvGrpSpPr>
          <p:cNvPr id="24" name="Group 23"/>
          <p:cNvGrpSpPr/>
          <p:nvPr/>
        </p:nvGrpSpPr>
        <p:grpSpPr>
          <a:xfrm>
            <a:off x="6976509" y="5580749"/>
            <a:ext cx="2707043" cy="961095"/>
            <a:chOff x="3780775" y="2700254"/>
            <a:chExt cx="2707043" cy="961095"/>
          </a:xfrm>
        </p:grpSpPr>
        <p:pic>
          <p:nvPicPr>
            <p:cNvPr id="22" name="Picture 2" descr="\\MAGNUM\Projects\Microsoft\Cloud Power FY12\Design\Icons\PNGs\Server_2.png"/>
            <p:cNvPicPr>
              <a:picLocks noChangeAspect="1" noChangeArrowheads="1"/>
            </p:cNvPicPr>
            <p:nvPr/>
          </p:nvPicPr>
          <p:blipFill>
            <a:blip r:embed="rId3" cstate="print">
              <a:lum bright="100000"/>
            </a:blip>
            <a:srcRect/>
            <a:stretch>
              <a:fillRect/>
            </a:stretch>
          </p:blipFill>
          <p:spPr bwMode="auto">
            <a:xfrm>
              <a:off x="3780775" y="2712668"/>
              <a:ext cx="948681" cy="948681"/>
            </a:xfrm>
            <a:prstGeom prst="rect">
              <a:avLst/>
            </a:prstGeom>
            <a:noFill/>
          </p:spPr>
        </p:pic>
        <p:sp>
          <p:nvSpPr>
            <p:cNvPr id="23" name="TextBox 22"/>
            <p:cNvSpPr txBox="1"/>
            <p:nvPr/>
          </p:nvSpPr>
          <p:spPr>
            <a:xfrm>
              <a:off x="4389437" y="2700254"/>
              <a:ext cx="2098381"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App-V Pub Server</a:t>
              </a:r>
            </a:p>
          </p:txBody>
        </p:sp>
      </p:grpSp>
      <p:sp>
        <p:nvSpPr>
          <p:cNvPr id="25" name="TextBox 24"/>
          <p:cNvSpPr txBox="1"/>
          <p:nvPr/>
        </p:nvSpPr>
        <p:spPr>
          <a:xfrm>
            <a:off x="285547" y="4127603"/>
            <a:ext cx="12954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Logon</a:t>
            </a:r>
          </a:p>
        </p:txBody>
      </p:sp>
      <p:sp>
        <p:nvSpPr>
          <p:cNvPr id="26" name="TextBox 25"/>
          <p:cNvSpPr txBox="1"/>
          <p:nvPr/>
        </p:nvSpPr>
        <p:spPr>
          <a:xfrm>
            <a:off x="2194729" y="4127603"/>
            <a:ext cx="2545067" cy="627864"/>
          </a:xfrm>
          <a:prstGeom prst="rect">
            <a:avLst/>
          </a:prstGeom>
          <a:noFill/>
          <a:ln>
            <a:solidFill>
              <a:schemeClr val="accent3"/>
            </a:solidFill>
          </a:ln>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Scheduled Tasks</a:t>
            </a:r>
          </a:p>
        </p:txBody>
      </p:sp>
      <p:sp>
        <p:nvSpPr>
          <p:cNvPr id="27" name="TextBox 26"/>
          <p:cNvSpPr txBox="1"/>
          <p:nvPr/>
        </p:nvSpPr>
        <p:spPr>
          <a:xfrm>
            <a:off x="4364991" y="4872369"/>
            <a:ext cx="3078467"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Update App-V pub data &amp; register apps</a:t>
            </a:r>
          </a:p>
        </p:txBody>
      </p:sp>
      <p:sp>
        <p:nvSpPr>
          <p:cNvPr id="28" name="TextBox 27"/>
          <p:cNvSpPr txBox="1"/>
          <p:nvPr/>
        </p:nvSpPr>
        <p:spPr>
          <a:xfrm>
            <a:off x="4223991" y="3418673"/>
            <a:ext cx="3105695"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smtClean="0">
                <a:gradFill>
                  <a:gsLst>
                    <a:gs pos="2917">
                      <a:srgbClr val="FFFFFF"/>
                    </a:gs>
                    <a:gs pos="30000">
                      <a:srgbClr val="FFFFFF"/>
                    </a:gs>
                  </a:gsLst>
                  <a:lin ang="5400000" scaled="0"/>
                </a:gradFill>
              </a:rPr>
              <a:t>Sync UE-V Packages </a:t>
            </a:r>
          </a:p>
        </p:txBody>
      </p:sp>
      <p:cxnSp>
        <p:nvCxnSpPr>
          <p:cNvPr id="32" name="Straight Arrow Connector 31"/>
          <p:cNvCxnSpPr/>
          <p:nvPr/>
        </p:nvCxnSpPr>
        <p:spPr>
          <a:xfrm flipV="1">
            <a:off x="6647862" y="3155674"/>
            <a:ext cx="485029" cy="320225"/>
          </a:xfrm>
          <a:prstGeom prst="straightConnector1">
            <a:avLst/>
          </a:prstGeom>
          <a:ln w="19050">
            <a:solidFill>
              <a:schemeClr val="accent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3734630" y="3749974"/>
            <a:ext cx="489361" cy="245080"/>
          </a:xfrm>
          <a:prstGeom prst="straightConnector1">
            <a:avLst/>
          </a:prstGeom>
          <a:ln w="28575">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446837" y="5593163"/>
            <a:ext cx="686054" cy="494250"/>
          </a:xfrm>
          <a:prstGeom prst="straightConnector1">
            <a:avLst/>
          </a:prstGeom>
          <a:ln w="19050">
            <a:solidFill>
              <a:schemeClr val="accent1"/>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7639618" y="4755467"/>
            <a:ext cx="1566243" cy="346547"/>
          </a:xfrm>
          <a:prstGeom prst="straightConnector1">
            <a:avLst/>
          </a:prstGeom>
          <a:ln w="28575">
            <a:solidFill>
              <a:schemeClr val="accent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9338178" y="4232912"/>
            <a:ext cx="3200400"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Virtualized apps ready for use</a:t>
            </a:r>
          </a:p>
        </p:txBody>
      </p:sp>
      <p:cxnSp>
        <p:nvCxnSpPr>
          <p:cNvPr id="44" name="Straight Arrow Connector 43"/>
          <p:cNvCxnSpPr/>
          <p:nvPr/>
        </p:nvCxnSpPr>
        <p:spPr>
          <a:xfrm>
            <a:off x="1486005" y="4435153"/>
            <a:ext cx="672985" cy="6382"/>
          </a:xfrm>
          <a:prstGeom prst="straightConnector1">
            <a:avLst/>
          </a:prstGeom>
          <a:ln w="28575">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242389" y="5671327"/>
            <a:ext cx="2890502" cy="544765"/>
          </a:xfrm>
          <a:prstGeom prst="rect">
            <a:avLst/>
          </a:prstGeom>
          <a:noFill/>
        </p:spPr>
        <p:txBody>
          <a:bodyPr wrap="square" lIns="182880" tIns="146304" rIns="182880" bIns="146304"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Syncs in </a:t>
            </a:r>
            <a:r>
              <a:rPr lang="en-US" u="sng" dirty="0" smtClean="0">
                <a:gradFill>
                  <a:gsLst>
                    <a:gs pos="2917">
                      <a:srgbClr val="FFFFFF"/>
                    </a:gs>
                    <a:gs pos="30000">
                      <a:srgbClr val="FFFFFF"/>
                    </a:gs>
                  </a:gsLst>
                  <a:lin ang="5400000" scaled="0"/>
                </a:gradFill>
              </a:rPr>
              <a:t>minutes</a:t>
            </a:r>
          </a:p>
        </p:txBody>
      </p:sp>
      <p:sp>
        <p:nvSpPr>
          <p:cNvPr id="47" name="TextBox 46"/>
          <p:cNvSpPr txBox="1"/>
          <p:nvPr/>
        </p:nvSpPr>
        <p:spPr>
          <a:xfrm>
            <a:off x="4450247" y="2924413"/>
            <a:ext cx="2112018" cy="544765"/>
          </a:xfrm>
          <a:prstGeom prst="rect">
            <a:avLst/>
          </a:prstGeom>
          <a:solidFill>
            <a:schemeClr val="accent1"/>
          </a:solidFill>
        </p:spPr>
        <p:txBody>
          <a:bodyPr wrap="square" lIns="182880" tIns="146304" rIns="182880" bIns="146304"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Syncs in </a:t>
            </a:r>
            <a:r>
              <a:rPr lang="en-US" b="1" u="sng" dirty="0" smtClean="0">
                <a:gradFill>
                  <a:gsLst>
                    <a:gs pos="2917">
                      <a:srgbClr val="FFFFFF"/>
                    </a:gs>
                    <a:gs pos="30000">
                      <a:srgbClr val="FFFFFF"/>
                    </a:gs>
                  </a:gsLst>
                  <a:lin ang="5400000" scaled="0"/>
                </a:gradFill>
              </a:rPr>
              <a:t>seconds</a:t>
            </a:r>
          </a:p>
        </p:txBody>
      </p:sp>
      <p:cxnSp>
        <p:nvCxnSpPr>
          <p:cNvPr id="57" name="Straight Arrow Connector 56"/>
          <p:cNvCxnSpPr/>
          <p:nvPr/>
        </p:nvCxnSpPr>
        <p:spPr>
          <a:xfrm>
            <a:off x="3597634" y="4884858"/>
            <a:ext cx="553538" cy="323152"/>
          </a:xfrm>
          <a:prstGeom prst="straightConnector1">
            <a:avLst/>
          </a:prstGeom>
          <a:ln w="28575">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040357" y="4801179"/>
            <a:ext cx="1324634" cy="57246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lIns="182880" tIns="146304" rIns="182880" bIns="146304" rtlCol="0">
            <a:spAutoFit/>
          </a:bodyPr>
          <a:lstStyle/>
          <a:p>
            <a:pPr>
              <a:lnSpc>
                <a:spcPct val="90000"/>
              </a:lnSpc>
              <a:spcAft>
                <a:spcPts val="600"/>
              </a:spcAft>
            </a:pPr>
            <a:r>
              <a:rPr lang="en-US" sz="2000" dirty="0" smtClean="0">
                <a:solidFill>
                  <a:srgbClr val="FFFFFF"/>
                </a:solidFill>
              </a:rPr>
              <a:t>Blocked</a:t>
            </a:r>
          </a:p>
        </p:txBody>
      </p:sp>
      <p:cxnSp>
        <p:nvCxnSpPr>
          <p:cNvPr id="72" name="Straight Arrow Connector 71"/>
          <p:cNvCxnSpPr/>
          <p:nvPr/>
        </p:nvCxnSpPr>
        <p:spPr>
          <a:xfrm flipV="1">
            <a:off x="7657277" y="4750258"/>
            <a:ext cx="1548584" cy="337153"/>
          </a:xfrm>
          <a:prstGeom prst="straightConnector1">
            <a:avLst/>
          </a:prstGeom>
          <a:ln w="28575">
            <a:solidFill>
              <a:schemeClr val="accent1"/>
            </a:solidFill>
            <a:headEnd type="none" w="lg" len="med"/>
            <a:tailEnd type="triangle" w="lg" len="lg"/>
          </a:ln>
        </p:spPr>
        <p:style>
          <a:lnRef idx="1">
            <a:schemeClr val="accent1"/>
          </a:lnRef>
          <a:fillRef idx="0">
            <a:schemeClr val="accent1"/>
          </a:fillRef>
          <a:effectRef idx="0">
            <a:schemeClr val="accent1"/>
          </a:effectRef>
          <a:fontRef idx="minor">
            <a:schemeClr val="tx1"/>
          </a:fontRef>
        </p:style>
      </p:cxnSp>
      <p:sp>
        <p:nvSpPr>
          <p:cNvPr id="29" name="Text Placeholder 2"/>
          <p:cNvSpPr txBox="1">
            <a:spLocks/>
          </p:cNvSpPr>
          <p:nvPr/>
        </p:nvSpPr>
        <p:spPr>
          <a:xfrm>
            <a:off x="313429" y="1212849"/>
            <a:ext cx="11889564" cy="1077218"/>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1250">
                      <a:schemeClr val="tx1"/>
                    </a:gs>
                    <a:gs pos="100000">
                      <a:schemeClr val="tx1"/>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solidFill>
                  <a:srgbClr val="7FBA00"/>
                </a:solidFill>
              </a:rPr>
              <a:t>Register the template and go! Save minutes on logon!</a:t>
            </a:r>
          </a:p>
          <a:p>
            <a:pPr marL="0" lvl="1">
              <a:buClr>
                <a:srgbClr val="FFFFFF"/>
              </a:buClr>
            </a:pPr>
            <a:r>
              <a:rPr lang="en-US" dirty="0">
                <a:solidFill>
                  <a:srgbClr val="FFFFFF"/>
                </a:solidFill>
              </a:rPr>
              <a:t>Get the template here: </a:t>
            </a:r>
            <a:r>
              <a:rPr lang="en-US" dirty="0">
                <a:solidFill>
                  <a:srgbClr val="FFFFFF"/>
                </a:solidFill>
                <a:hlinkClick r:id="rId4"/>
              </a:rPr>
              <a:t>http://aka.ms/App-VPubUE-VTemplate</a:t>
            </a:r>
            <a:r>
              <a:rPr lang="en-US" dirty="0">
                <a:gradFill>
                  <a:gsLst>
                    <a:gs pos="1250">
                      <a:srgbClr val="FFFFFF"/>
                    </a:gs>
                    <a:gs pos="100000">
                      <a:srgbClr val="FFFFFF"/>
                    </a:gs>
                  </a:gsLst>
                  <a:lin ang="5400000" scaled="0"/>
                </a:gradFill>
              </a:rPr>
              <a:t> </a:t>
            </a:r>
            <a:r>
              <a:rPr lang="en-US" dirty="0" smtClean="0">
                <a:gradFill>
                  <a:gsLst>
                    <a:gs pos="1250">
                      <a:srgbClr val="FFFFFF"/>
                    </a:gs>
                    <a:gs pos="100000">
                      <a:srgbClr val="FFFFFF"/>
                    </a:gs>
                  </a:gsLst>
                  <a:lin ang="5400000" scaled="0"/>
                </a:gradFill>
              </a:rPr>
              <a:t>(App-V 5.0 SP2 HF4 &amp; UE-V 2.0)</a:t>
            </a:r>
            <a:endParaRPr lang="en-US" dirty="0">
              <a:gradFill>
                <a:gsLst>
                  <a:gs pos="1250">
                    <a:srgbClr val="FFFFFF"/>
                  </a:gs>
                  <a:gs pos="100000">
                    <a:srgbClr val="FFFFFF"/>
                  </a:gs>
                </a:gsLst>
                <a:lin ang="5400000" scaled="0"/>
              </a:gradFill>
            </a:endParaRPr>
          </a:p>
        </p:txBody>
      </p:sp>
      <p:sp>
        <p:nvSpPr>
          <p:cNvPr id="30" name="TextBox 29"/>
          <p:cNvSpPr txBox="1"/>
          <p:nvPr/>
        </p:nvSpPr>
        <p:spPr>
          <a:xfrm>
            <a:off x="3040357" y="5676868"/>
            <a:ext cx="3317531" cy="8710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182880" tIns="146304" rIns="182880" bIns="146304" rtlCol="0">
            <a:spAutoFit/>
          </a:bodyPr>
          <a:lstStyle/>
          <a:p>
            <a:pPr>
              <a:lnSpc>
                <a:spcPct val="90000"/>
              </a:lnSpc>
              <a:spcAft>
                <a:spcPts val="600"/>
              </a:spcAft>
            </a:pPr>
            <a:r>
              <a:rPr lang="en-US" dirty="0" smtClean="0">
                <a:gradFill>
                  <a:gsLst>
                    <a:gs pos="2917">
                      <a:srgbClr val="FFFFFF"/>
                    </a:gs>
                    <a:gs pos="30000">
                      <a:srgbClr val="FFFFFF"/>
                    </a:gs>
                  </a:gsLst>
                  <a:lin ang="5400000" scaled="0"/>
                </a:gradFill>
              </a:rPr>
              <a:t>W/O UE-V Syncs in </a:t>
            </a:r>
            <a:r>
              <a:rPr lang="en-US" u="sng" dirty="0" smtClean="0">
                <a:gradFill>
                  <a:gsLst>
                    <a:gs pos="2917">
                      <a:srgbClr val="FFFFFF"/>
                    </a:gs>
                    <a:gs pos="30000">
                      <a:srgbClr val="FFFFFF"/>
                    </a:gs>
                  </a:gsLst>
                  <a:lin ang="5400000" scaled="0"/>
                </a:gradFill>
              </a:rPr>
              <a:t>minutes</a:t>
            </a:r>
            <a:endParaRPr lang="en-US" u="sng" dirty="0">
              <a:gradFill>
                <a:gsLst>
                  <a:gs pos="2917">
                    <a:srgbClr val="FFFFFF"/>
                  </a:gs>
                  <a:gs pos="30000">
                    <a:srgbClr val="FFFFFF"/>
                  </a:gs>
                </a:gsLst>
                <a:lin ang="5400000" scaled="0"/>
              </a:gradFill>
            </a:endParaRPr>
          </a:p>
          <a:p>
            <a:pPr>
              <a:lnSpc>
                <a:spcPct val="90000"/>
              </a:lnSpc>
              <a:spcAft>
                <a:spcPts val="600"/>
              </a:spcAft>
            </a:pPr>
            <a:r>
              <a:rPr lang="en-US" dirty="0" smtClean="0">
                <a:gradFill>
                  <a:gsLst>
                    <a:gs pos="2917">
                      <a:srgbClr val="FFFFFF"/>
                    </a:gs>
                    <a:gs pos="30000">
                      <a:srgbClr val="FFFFFF"/>
                    </a:gs>
                  </a:gsLst>
                  <a:lin ang="5400000" scaled="0"/>
                </a:gradFill>
              </a:rPr>
              <a:t>W/ UE-V Mostly NOP</a:t>
            </a:r>
          </a:p>
        </p:txBody>
      </p:sp>
    </p:spTree>
    <p:extLst>
      <p:ext uri="{BB962C8B-B14F-4D97-AF65-F5344CB8AC3E}">
        <p14:creationId xmlns:p14="http://schemas.microsoft.com/office/powerpoint/2010/main" val="33780263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par>
                                <p:cTn id="12" presetID="10" presetClass="entr" presetSubtype="0" fill="hold"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xit" presetSubtype="0" fill="hold" grpId="1" nodeType="withEffect">
                                  <p:stCondLst>
                                    <p:cond delay="0"/>
                                  </p:stCondLst>
                                  <p:childTnLst>
                                    <p:animEffect transition="out" filter="fade">
                                      <p:cBhvr>
                                        <p:cTn id="37" dur="500"/>
                                        <p:tgtEl>
                                          <p:spTgt spid="46"/>
                                        </p:tgtEl>
                                      </p:cBhvr>
                                    </p:animEffect>
                                    <p:set>
                                      <p:cBhvr>
                                        <p:cTn id="38" dur="1" fill="hold">
                                          <p:stCondLst>
                                            <p:cond delay="499"/>
                                          </p:stCondLst>
                                        </p:cTn>
                                        <p:tgtEl>
                                          <p:spTgt spid="46"/>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39"/>
                                        </p:tgtEl>
                                      </p:cBhvr>
                                    </p:animEffect>
                                    <p:set>
                                      <p:cBhvr>
                                        <p:cTn id="41" dur="1" fill="hold">
                                          <p:stCondLst>
                                            <p:cond delay="499"/>
                                          </p:stCondLst>
                                        </p:cTn>
                                        <p:tgtEl>
                                          <p:spTgt spid="39"/>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24"/>
                                        </p:tgtEl>
                                      </p:cBhvr>
                                    </p:animEffect>
                                    <p:set>
                                      <p:cBhvr>
                                        <p:cTn id="44" dur="1" fill="hold">
                                          <p:stCondLst>
                                            <p:cond delay="499"/>
                                          </p:stCondLst>
                                        </p:cTn>
                                        <p:tgtEl>
                                          <p:spTgt spid="24"/>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41"/>
                                        </p:tgtEl>
                                      </p:cBhvr>
                                    </p:animEffect>
                                    <p:set>
                                      <p:cBhvr>
                                        <p:cTn id="47" dur="1" fill="hold">
                                          <p:stCondLst>
                                            <p:cond delay="499"/>
                                          </p:stCondLst>
                                        </p:cTn>
                                        <p:tgtEl>
                                          <p:spTgt spid="41"/>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42"/>
                                        </p:tgtEl>
                                      </p:cBhvr>
                                    </p:animEffect>
                                    <p:set>
                                      <p:cBhvr>
                                        <p:cTn id="50" dur="1" fill="hold">
                                          <p:stCondLst>
                                            <p:cond delay="499"/>
                                          </p:stCondLst>
                                        </p:cTn>
                                        <p:tgtEl>
                                          <p:spTgt spid="42"/>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500"/>
                                        <p:tgtEl>
                                          <p:spTgt spid="4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2" nodeType="click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par>
                                <p:cTn id="67" presetID="10" presetClass="entr" presetSubtype="0" fill="hold"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500"/>
                                        <p:tgtEl>
                                          <p:spTgt spid="39"/>
                                        </p:tgtEl>
                                      </p:cBhvr>
                                    </p:animEffect>
                                  </p:childTnLst>
                                </p:cTn>
                              </p:par>
                              <p:par>
                                <p:cTn id="70" presetID="10" presetClass="entr" presetSubtype="0"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childTnLst>
                          </p:cTn>
                        </p:par>
                        <p:par>
                          <p:cTn id="76" fill="hold">
                            <p:stCondLst>
                              <p:cond delay="500"/>
                            </p:stCondLst>
                            <p:childTnLst>
                              <p:par>
                                <p:cTn id="77" presetID="10" presetClass="entr" presetSubtype="0" fill="hold" nodeType="afterEffect">
                                  <p:stCondLst>
                                    <p:cond delay="0"/>
                                  </p:stCondLst>
                                  <p:childTnLst>
                                    <p:set>
                                      <p:cBhvr>
                                        <p:cTn id="78" dur="1" fill="hold">
                                          <p:stCondLst>
                                            <p:cond delay="0"/>
                                          </p:stCondLst>
                                        </p:cTn>
                                        <p:tgtEl>
                                          <p:spTgt spid="72"/>
                                        </p:tgtEl>
                                        <p:attrNameLst>
                                          <p:attrName>style.visibility</p:attrName>
                                        </p:attrNameLst>
                                      </p:cBhvr>
                                      <p:to>
                                        <p:strVal val="visible"/>
                                      </p:to>
                                    </p:set>
                                    <p:animEffect transition="in" filter="fade">
                                      <p:cBhvr>
                                        <p:cTn id="79" dur="500"/>
                                        <p:tgtEl>
                                          <p:spTgt spid="72"/>
                                        </p:tgtEl>
                                      </p:cBhvr>
                                    </p:animEffect>
                                  </p:childTnLst>
                                </p:cTn>
                              </p:par>
                              <p:par>
                                <p:cTn id="80" presetID="10" presetClass="entr" presetSubtype="0" fill="hold" grpId="2" nodeType="with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childTnLst>
                                </p:cTn>
                              </p:par>
                              <p:par>
                                <p:cTn id="83" presetID="10" presetClass="exit" presetSubtype="0" fill="hold" grpId="1" nodeType="withEffect">
                                  <p:stCondLst>
                                    <p:cond delay="0"/>
                                  </p:stCondLst>
                                  <p:childTnLst>
                                    <p:animEffect transition="out" filter="fade">
                                      <p:cBhvr>
                                        <p:cTn id="84" dur="500"/>
                                        <p:tgtEl>
                                          <p:spTgt spid="33"/>
                                        </p:tgtEl>
                                      </p:cBhvr>
                                    </p:animEffect>
                                    <p:set>
                                      <p:cBhvr>
                                        <p:cTn id="85"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2" grpId="0"/>
      <p:bldP spid="42" grpId="1"/>
      <p:bldP spid="42" grpId="2"/>
      <p:bldP spid="46" grpId="0"/>
      <p:bldP spid="46" grpId="1"/>
      <p:bldP spid="46" grpId="2"/>
      <p:bldP spid="47" grpId="0" animBg="1"/>
      <p:bldP spid="33" grpId="0" animBg="1"/>
      <p:bldP spid="33" grpId="1" animBg="1"/>
      <p:bldP spid="29" grpId="0"/>
      <p:bldP spid="3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App-V 5.0 Published State Info</a:t>
            </a:r>
            <a:endParaRPr lang="en-US" dirty="0"/>
          </a:p>
        </p:txBody>
      </p:sp>
      <p:sp>
        <p:nvSpPr>
          <p:cNvPr id="3" name="Text Placeholder 2"/>
          <p:cNvSpPr>
            <a:spLocks noGrp="1"/>
          </p:cNvSpPr>
          <p:nvPr>
            <p:ph type="body" sz="quarter" idx="10"/>
          </p:nvPr>
        </p:nvSpPr>
        <p:spPr>
          <a:xfrm>
            <a:off x="274638" y="1216152"/>
            <a:ext cx="11887199" cy="4818242"/>
          </a:xfrm>
        </p:spPr>
        <p:txBody>
          <a:bodyPr/>
          <a:lstStyle/>
          <a:p>
            <a:r>
              <a:rPr lang="en-US" sz="4000" dirty="0" smtClean="0"/>
              <a:t>Registry </a:t>
            </a:r>
            <a:endParaRPr lang="en-US" sz="4000" dirty="0"/>
          </a:p>
          <a:p>
            <a:pPr lvl="1"/>
            <a:r>
              <a:rPr lang="en-US" sz="2800" dirty="0" smtClean="0"/>
              <a:t>HKCU\Software\Classes</a:t>
            </a:r>
            <a:endParaRPr lang="en-US" sz="2800" dirty="0"/>
          </a:p>
          <a:p>
            <a:pPr lvl="1"/>
            <a:r>
              <a:rPr lang="en-US" sz="2800" dirty="0"/>
              <a:t>HKCU\Software\Microsoft\</a:t>
            </a:r>
            <a:r>
              <a:rPr lang="en-US" sz="2800" dirty="0" err="1"/>
              <a:t>AppV</a:t>
            </a:r>
            <a:endParaRPr lang="en-US" sz="2800" dirty="0"/>
          </a:p>
          <a:p>
            <a:pPr lvl="1"/>
            <a:r>
              <a:rPr lang="en-US" sz="2800" dirty="0"/>
              <a:t>HKCU\Software\Microsoft\Windows\</a:t>
            </a:r>
            <a:r>
              <a:rPr lang="en-US" sz="2800" dirty="0" err="1"/>
              <a:t>CurrentVersion</a:t>
            </a:r>
            <a:r>
              <a:rPr lang="en-US" sz="2800" dirty="0"/>
              <a:t>\App Paths</a:t>
            </a:r>
          </a:p>
          <a:p>
            <a:r>
              <a:rPr lang="en-US" sz="4000" dirty="0"/>
              <a:t>File</a:t>
            </a:r>
          </a:p>
          <a:p>
            <a:pPr lvl="1"/>
            <a:r>
              <a:rPr lang="en-US" sz="2800" dirty="0"/>
              <a:t>%APPDATA%\Microsoft\</a:t>
            </a:r>
            <a:r>
              <a:rPr lang="en-US" sz="2800" dirty="0" err="1"/>
              <a:t>AppV</a:t>
            </a:r>
            <a:r>
              <a:rPr lang="en-US" sz="2800" dirty="0"/>
              <a:t>\Client\Catalog</a:t>
            </a:r>
          </a:p>
          <a:p>
            <a:pPr lvl="1"/>
            <a:r>
              <a:rPr lang="en-US" sz="2800" dirty="0"/>
              <a:t>%APPDATA%\Microsoft\</a:t>
            </a:r>
            <a:r>
              <a:rPr lang="en-US" sz="2800" dirty="0" err="1"/>
              <a:t>AppV</a:t>
            </a:r>
            <a:r>
              <a:rPr lang="en-US" sz="2800" dirty="0"/>
              <a:t>\Client\Integration</a:t>
            </a:r>
          </a:p>
          <a:p>
            <a:pPr lvl="1"/>
            <a:r>
              <a:rPr lang="en-US" sz="2800" dirty="0"/>
              <a:t>%APPDATA%\Microsoft\Windows\Start Menu\Programs</a:t>
            </a:r>
          </a:p>
          <a:p>
            <a:endParaRPr lang="en-US" dirty="0"/>
          </a:p>
        </p:txBody>
      </p:sp>
      <p:sp>
        <p:nvSpPr>
          <p:cNvPr id="4" name="TextBox 3"/>
          <p:cNvSpPr txBox="1"/>
          <p:nvPr/>
        </p:nvSpPr>
        <p:spPr>
          <a:xfrm>
            <a:off x="6065837" y="6545262"/>
            <a:ext cx="6229590" cy="369332"/>
          </a:xfrm>
          <a:prstGeom prst="rect">
            <a:avLst/>
          </a:prstGeom>
          <a:noFill/>
        </p:spPr>
        <p:txBody>
          <a:bodyPr wrap="none" rtlCol="0">
            <a:spAutoFit/>
          </a:bodyPr>
          <a:lstStyle/>
          <a:p>
            <a:r>
              <a:rPr lang="en-US" dirty="0" smtClean="0">
                <a:solidFill>
                  <a:srgbClr val="FFFFFF"/>
                </a:solidFill>
                <a:hlinkClick r:id="rId2"/>
              </a:rPr>
              <a:t>http</a:t>
            </a:r>
            <a:r>
              <a:rPr lang="en-US" dirty="0">
                <a:solidFill>
                  <a:srgbClr val="FFFFFF"/>
                </a:solidFill>
                <a:hlinkClick r:id="rId2"/>
              </a:rPr>
              <a:t>://</a:t>
            </a:r>
            <a:r>
              <a:rPr lang="en-US" dirty="0" smtClean="0">
                <a:solidFill>
                  <a:srgbClr val="FFFFFF"/>
                </a:solidFill>
                <a:hlinkClick r:id="rId2"/>
              </a:rPr>
              <a:t>technet.microsoft.com/en-us/library/dn659478.aspx</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3056015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6600" dirty="0" smtClean="0"/>
              <a:t>Demo – </a:t>
            </a:r>
            <a:br>
              <a:rPr lang="en-US" sz="6600" dirty="0" smtClean="0"/>
            </a:br>
            <a:r>
              <a:rPr lang="en-US" sz="6600" dirty="0" smtClean="0"/>
              <a:t>Setting up Environment</a:t>
            </a:r>
            <a:endParaRPr lang="en-US" sz="6600" dirty="0"/>
          </a:p>
        </p:txBody>
      </p:sp>
    </p:spTree>
    <p:extLst>
      <p:ext uri="{BB962C8B-B14F-4D97-AF65-F5344CB8AC3E}">
        <p14:creationId xmlns:p14="http://schemas.microsoft.com/office/powerpoint/2010/main" val="1541107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93163" y="3114281"/>
            <a:ext cx="6934198" cy="18288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lIns="182880" tIns="146304" rIns="182880" bIns="146304" rtlCol="0">
            <a:spAutoFit/>
          </a:bodyPr>
          <a:lstStyle/>
          <a:p>
            <a:r>
              <a:rPr lang="en-US" sz="4000" dirty="0">
                <a:solidFill>
                  <a:srgbClr val="FFFFFF"/>
                </a:solidFill>
              </a:rPr>
              <a:t>Users keep their experience</a:t>
            </a:r>
          </a:p>
          <a:p>
            <a:pPr lvl="1"/>
            <a:r>
              <a:rPr lang="en-US" sz="2000" dirty="0">
                <a:solidFill>
                  <a:srgbClr val="FFFFFF"/>
                </a:solidFill>
              </a:rPr>
              <a:t>Use </a:t>
            </a:r>
            <a:r>
              <a:rPr lang="en-US" sz="2000" dirty="0" smtClean="0">
                <a:solidFill>
                  <a:srgbClr val="FFFFFF"/>
                </a:solidFill>
              </a:rPr>
              <a:t>Data Sync Engine, like OneDrive </a:t>
            </a:r>
            <a:r>
              <a:rPr lang="en-US" sz="2000" dirty="0">
                <a:solidFill>
                  <a:srgbClr val="FFFFFF"/>
                </a:solidFill>
              </a:rPr>
              <a:t>for </a:t>
            </a:r>
            <a:r>
              <a:rPr lang="en-US" sz="2000" dirty="0" smtClean="0">
                <a:solidFill>
                  <a:srgbClr val="FFFFFF"/>
                </a:solidFill>
              </a:rPr>
              <a:t>business</a:t>
            </a:r>
            <a:endParaRPr lang="en-US" sz="2000" dirty="0">
              <a:solidFill>
                <a:srgbClr val="FFFFFF"/>
              </a:solidFill>
            </a:endParaRPr>
          </a:p>
          <a:p>
            <a:pPr lvl="1"/>
            <a:r>
              <a:rPr lang="en-US" sz="2000" dirty="0" smtClean="0">
                <a:solidFill>
                  <a:srgbClr val="FFFFFF"/>
                </a:solidFill>
              </a:rPr>
              <a:t>Use </a:t>
            </a:r>
            <a:r>
              <a:rPr lang="en-US" sz="2000" dirty="0" err="1">
                <a:solidFill>
                  <a:srgbClr val="FFFFFF"/>
                </a:solidFill>
              </a:rPr>
              <a:t>Credman</a:t>
            </a:r>
            <a:r>
              <a:rPr lang="en-US" sz="2000" dirty="0">
                <a:solidFill>
                  <a:srgbClr val="FFFFFF"/>
                </a:solidFill>
              </a:rPr>
              <a:t> to keep Enterprise Credentials in </a:t>
            </a:r>
            <a:r>
              <a:rPr lang="en-US" sz="2000" dirty="0" smtClean="0">
                <a:solidFill>
                  <a:srgbClr val="FFFFFF"/>
                </a:solidFill>
              </a:rPr>
              <a:t>sync</a:t>
            </a:r>
          </a:p>
          <a:p>
            <a:pPr lvl="1"/>
            <a:r>
              <a:rPr lang="en-US" sz="2000" dirty="0">
                <a:solidFill>
                  <a:srgbClr val="FFFFFF"/>
                </a:solidFill>
              </a:rPr>
              <a:t>Use UE-V to </a:t>
            </a:r>
            <a:r>
              <a:rPr lang="en-US" sz="2000" dirty="0" smtClean="0">
                <a:solidFill>
                  <a:srgbClr val="FFFFFF"/>
                </a:solidFill>
              </a:rPr>
              <a:t>sync across Datacenter &amp; Physical devices</a:t>
            </a:r>
            <a:endParaRPr lang="en-US" sz="2000" dirty="0">
              <a:solidFill>
                <a:srgbClr val="FFFFFF"/>
              </a:solidFill>
            </a:endParaRPr>
          </a:p>
        </p:txBody>
      </p:sp>
      <p:sp>
        <p:nvSpPr>
          <p:cNvPr id="2" name="Title 1"/>
          <p:cNvSpPr>
            <a:spLocks noGrp="1"/>
          </p:cNvSpPr>
          <p:nvPr>
            <p:ph type="title"/>
          </p:nvPr>
        </p:nvSpPr>
        <p:spPr/>
        <p:txBody>
          <a:bodyPr/>
          <a:lstStyle/>
          <a:p>
            <a:r>
              <a:rPr lang="en-US" sz="4800" dirty="0" smtClean="0"/>
              <a:t>VDI Even Better</a:t>
            </a:r>
            <a:r>
              <a:rPr lang="en-US" sz="4800" dirty="0"/>
              <a:t>: UE-V and App-V together</a:t>
            </a:r>
            <a:r>
              <a:rPr lang="en-US" sz="4800" dirty="0" smtClean="0"/>
              <a:t>! </a:t>
            </a:r>
            <a:endParaRPr lang="en-US" sz="4800" dirty="0"/>
          </a:p>
        </p:txBody>
      </p:sp>
      <p:sp>
        <p:nvSpPr>
          <p:cNvPr id="3" name="Text Placeholder 2"/>
          <p:cNvSpPr>
            <a:spLocks noGrp="1"/>
          </p:cNvSpPr>
          <p:nvPr>
            <p:ph type="body" sz="quarter" idx="11"/>
          </p:nvPr>
        </p:nvSpPr>
        <p:spPr>
          <a:xfrm>
            <a:off x="391790" y="4954474"/>
            <a:ext cx="6934198" cy="1828800"/>
          </a:xfrm>
        </p:spPr>
        <p:style>
          <a:lnRef idx="2">
            <a:schemeClr val="accent3">
              <a:shade val="50000"/>
            </a:schemeClr>
          </a:lnRef>
          <a:fillRef idx="1">
            <a:schemeClr val="accent3"/>
          </a:fillRef>
          <a:effectRef idx="0">
            <a:schemeClr val="accent3"/>
          </a:effectRef>
          <a:fontRef idx="minor">
            <a:schemeClr val="lt1"/>
          </a:fontRef>
        </p:style>
        <p:txBody>
          <a:bodyPr/>
          <a:lstStyle/>
          <a:p>
            <a:r>
              <a:rPr lang="en-US" dirty="0">
                <a:solidFill>
                  <a:schemeClr val="tx1"/>
                </a:solidFill>
              </a:rPr>
              <a:t>Fast logon</a:t>
            </a:r>
          </a:p>
          <a:p>
            <a:pPr marL="466371" lvl="1"/>
            <a:r>
              <a:rPr lang="en-US" dirty="0">
                <a:solidFill>
                  <a:schemeClr val="tx1"/>
                </a:solidFill>
              </a:rPr>
              <a:t>Lean mandatory </a:t>
            </a:r>
            <a:r>
              <a:rPr lang="en-US" dirty="0" smtClean="0">
                <a:solidFill>
                  <a:schemeClr val="tx1"/>
                </a:solidFill>
              </a:rPr>
              <a:t>profile</a:t>
            </a:r>
            <a:endParaRPr lang="en-US" dirty="0">
              <a:solidFill>
                <a:schemeClr val="tx1"/>
              </a:solidFill>
            </a:endParaRPr>
          </a:p>
          <a:p>
            <a:pPr marL="466371" lvl="1"/>
            <a:r>
              <a:rPr lang="en-US" dirty="0" smtClean="0">
                <a:solidFill>
                  <a:schemeClr val="tx1"/>
                </a:solidFill>
              </a:rPr>
              <a:t>Leverage App-V </a:t>
            </a:r>
            <a:r>
              <a:rPr lang="en-US" dirty="0">
                <a:solidFill>
                  <a:schemeClr val="tx1"/>
                </a:solidFill>
              </a:rPr>
              <a:t>published data UE-V </a:t>
            </a:r>
            <a:r>
              <a:rPr lang="en-US" dirty="0" smtClean="0">
                <a:solidFill>
                  <a:schemeClr val="tx1"/>
                </a:solidFill>
              </a:rPr>
              <a:t>template </a:t>
            </a:r>
            <a:endParaRPr lang="en-US" dirty="0">
              <a:solidFill>
                <a:schemeClr val="tx1"/>
              </a:solidFill>
            </a:endParaRPr>
          </a:p>
          <a:p>
            <a:pPr marL="466371" lvl="1"/>
            <a:r>
              <a:rPr lang="en-US" dirty="0" smtClean="0">
                <a:solidFill>
                  <a:schemeClr val="tx1"/>
                </a:solidFill>
              </a:rPr>
              <a:t>Small VM Benefits</a:t>
            </a:r>
            <a:endParaRPr lang="en-US" dirty="0">
              <a:solidFill>
                <a:schemeClr val="tx1"/>
              </a:solidFill>
            </a:endParaRPr>
          </a:p>
        </p:txBody>
      </p:sp>
      <p:sp>
        <p:nvSpPr>
          <p:cNvPr id="4" name="TextBox 3"/>
          <p:cNvSpPr txBox="1"/>
          <p:nvPr/>
        </p:nvSpPr>
        <p:spPr>
          <a:xfrm>
            <a:off x="393163" y="1285481"/>
            <a:ext cx="6934198"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182880" tIns="146304" rIns="182880" bIns="146304" rtlCol="0">
            <a:spAutoFit/>
          </a:bodyPr>
          <a:lstStyle/>
          <a:p>
            <a:r>
              <a:rPr lang="en-US" sz="4000" dirty="0">
                <a:solidFill>
                  <a:srgbClr val="002050"/>
                </a:solidFill>
              </a:rPr>
              <a:t>Maximize VDI pool utility</a:t>
            </a:r>
          </a:p>
          <a:p>
            <a:pPr lvl="1"/>
            <a:r>
              <a:rPr lang="en-US" sz="2000" dirty="0" smtClean="0">
                <a:solidFill>
                  <a:srgbClr val="002050"/>
                </a:solidFill>
              </a:rPr>
              <a:t>Powerful Application Management for VDI</a:t>
            </a:r>
          </a:p>
          <a:p>
            <a:pPr lvl="1"/>
            <a:r>
              <a:rPr lang="en-US" sz="2000" dirty="0">
                <a:solidFill>
                  <a:srgbClr val="002050"/>
                </a:solidFill>
              </a:rPr>
              <a:t>Flexible Connection Group management</a:t>
            </a:r>
          </a:p>
          <a:p>
            <a:pPr lvl="1"/>
            <a:r>
              <a:rPr lang="en-US" sz="2000" dirty="0" smtClean="0">
                <a:solidFill>
                  <a:srgbClr val="002050"/>
                </a:solidFill>
              </a:rPr>
              <a:t>Shared </a:t>
            </a:r>
            <a:r>
              <a:rPr lang="en-US" sz="2000" dirty="0">
                <a:solidFill>
                  <a:srgbClr val="002050"/>
                </a:solidFill>
              </a:rPr>
              <a:t>Content Store (SCS) minimizes disk space </a:t>
            </a:r>
            <a:r>
              <a:rPr lang="en-US" sz="2000" dirty="0" smtClean="0">
                <a:solidFill>
                  <a:srgbClr val="002050"/>
                </a:solidFill>
              </a:rPr>
              <a:t>used</a:t>
            </a:r>
            <a:endParaRPr lang="en-US" sz="2000" dirty="0">
              <a:solidFill>
                <a:srgbClr val="002050"/>
              </a:solidFill>
            </a:endParaRPr>
          </a:p>
        </p:txBody>
      </p:sp>
      <p:pic>
        <p:nvPicPr>
          <p:cNvPr id="10" name="Picture 7" descr="C:\Users\v-junyo.REDMOND\Downloads\picasion.com_47562b368667ae2cdfc03232e83d1978.gif"/>
          <p:cNvPicPr>
            <a:picLocks noChangeAspect="1" noChangeArrowheads="1" noCrop="1"/>
          </p:cNvPicPr>
          <p:nvPr/>
        </p:nvPicPr>
        <p:blipFill>
          <a:blip r:embed="rId3">
            <a:alphaModFix/>
            <a:extLst>
              <a:ext uri="{BEBA8EAE-BF5A-486C-A8C5-ECC9F3942E4B}">
                <a14:imgProps xmlns:a14="http://schemas.microsoft.com/office/drawing/2010/main">
                  <a14:imgLayer r:embed="rId4">
                    <a14:imgEffect>
                      <a14:saturation sat="200000"/>
                    </a14:imgEffect>
                    <a14:imgEffect>
                      <a14:brightnessContrast bright="-45000"/>
                    </a14:imgEffect>
                  </a14:imgLayer>
                </a14:imgProps>
              </a:ext>
            </a:extLst>
          </a:blip>
          <a:srcRect/>
          <a:stretch>
            <a:fillRect/>
          </a:stretch>
        </p:blipFill>
        <p:spPr bwMode="auto">
          <a:xfrm rot="16200000" flipV="1">
            <a:off x="7872854" y="3865563"/>
            <a:ext cx="1422542" cy="59350"/>
          </a:xfrm>
          <a:prstGeom prst="rect">
            <a:avLst/>
          </a:prstGeom>
          <a:noFill/>
          <a:ln w="9525">
            <a:noFill/>
            <a:miter lim="800000"/>
            <a:headEnd/>
            <a:tailEnd/>
          </a:ln>
        </p:spPr>
      </p:pic>
      <p:pic>
        <p:nvPicPr>
          <p:cNvPr id="11" name="Picture 7" descr="C:\Users\v-junyo.REDMOND\Downloads\picasion.com_47562b368667ae2cdfc03232e83d1978.gif"/>
          <p:cNvPicPr preferRelativeResize="0">
            <a:picLocks noChangeArrowheads="1" noCrop="1"/>
          </p:cNvPicPr>
          <p:nvPr/>
        </p:nvPicPr>
        <p:blipFill>
          <a:blip r:embed="rId3">
            <a:alphaModFix/>
            <a:extLst>
              <a:ext uri="{BEBA8EAE-BF5A-486C-A8C5-ECC9F3942E4B}">
                <a14:imgProps xmlns:a14="http://schemas.microsoft.com/office/drawing/2010/main">
                  <a14:imgLayer r:embed="rId4">
                    <a14:imgEffect>
                      <a14:brightnessContrast bright="-45000"/>
                    </a14:imgEffect>
                  </a14:imgLayer>
                </a14:imgProps>
              </a:ext>
            </a:extLst>
          </a:blip>
          <a:srcRect/>
          <a:stretch>
            <a:fillRect/>
          </a:stretch>
        </p:blipFill>
        <p:spPr bwMode="auto">
          <a:xfrm rot="10800000">
            <a:off x="9089234" y="2418114"/>
            <a:ext cx="1121084" cy="71241"/>
          </a:xfrm>
          <a:prstGeom prst="rect">
            <a:avLst/>
          </a:prstGeom>
          <a:noFill/>
          <a:ln w="9525">
            <a:noFill/>
            <a:miter lim="800000"/>
            <a:headEnd/>
            <a:tailEnd/>
          </a:ln>
        </p:spPr>
      </p:pic>
      <p:grpSp>
        <p:nvGrpSpPr>
          <p:cNvPr id="12" name="Group 89"/>
          <p:cNvGrpSpPr>
            <a:grpSpLocks/>
          </p:cNvGrpSpPr>
          <p:nvPr/>
        </p:nvGrpSpPr>
        <p:grpSpPr bwMode="auto">
          <a:xfrm>
            <a:off x="8261566" y="2256203"/>
            <a:ext cx="809555" cy="654121"/>
            <a:chOff x="6137750" y="1587983"/>
            <a:chExt cx="596389" cy="481365"/>
          </a:xfrm>
          <a:solidFill>
            <a:schemeClr val="accent1"/>
          </a:solidFill>
        </p:grpSpPr>
        <p:pic>
          <p:nvPicPr>
            <p:cNvPr id="13" name="Picture 90"/>
            <p:cNvPicPr>
              <a:picLocks noChangeAspect="1"/>
            </p:cNvPicPr>
            <p:nvPr/>
          </p:nvPicPr>
          <p:blipFill>
            <a:blip r:embed="rId5" cstate="print"/>
            <a:srcRect/>
            <a:stretch>
              <a:fillRect/>
            </a:stretch>
          </p:blipFill>
          <p:spPr bwMode="auto">
            <a:xfrm>
              <a:off x="6137750" y="1587983"/>
              <a:ext cx="269094" cy="330682"/>
            </a:xfrm>
            <a:prstGeom prst="rect">
              <a:avLst/>
            </a:prstGeom>
            <a:grpFill/>
            <a:ln w="9525">
              <a:noFill/>
              <a:miter lim="800000"/>
              <a:headEnd/>
              <a:tailEnd/>
            </a:ln>
          </p:spPr>
        </p:pic>
        <p:pic>
          <p:nvPicPr>
            <p:cNvPr id="14" name="Picture 91" descr="settings.png"/>
            <p:cNvPicPr>
              <a:picLocks noChangeAspect="1"/>
            </p:cNvPicPr>
            <p:nvPr/>
          </p:nvPicPr>
          <p:blipFill>
            <a:blip r:embed="rId6" cstate="print">
              <a:alphaModFix/>
              <a:duotone>
                <a:prstClr val="black"/>
                <a:schemeClr val="accent1">
                  <a:tint val="45000"/>
                  <a:satMod val="400000"/>
                </a:schemeClr>
              </a:duotone>
              <a:extLst>
                <a:ext uri="{BEBA8EAE-BF5A-486C-A8C5-ECC9F3942E4B}">
                  <a14:imgProps xmlns:a14="http://schemas.microsoft.com/office/drawing/2010/main">
                    <a14:imgLayer r:embed="rId7">
                      <a14:imgEffect>
                        <a14:saturation sat="0"/>
                      </a14:imgEffect>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sp>
        <p:nvSpPr>
          <p:cNvPr id="15" name="Rectangle 14"/>
          <p:cNvSpPr/>
          <p:nvPr/>
        </p:nvSpPr>
        <p:spPr bwMode="auto">
          <a:xfrm>
            <a:off x="10572675" y="4685157"/>
            <a:ext cx="1100155" cy="758517"/>
          </a:xfrm>
          <a:prstGeom prst="rect">
            <a:avLst/>
          </a:prstGeom>
          <a:noFill/>
          <a:ln w="9525">
            <a:solidFill>
              <a:schemeClr val="tx1">
                <a:lumMod val="75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24342" tIns="62171" rIns="124342" bIns="62171" anchor="ctr"/>
          <a:lstStyle/>
          <a:p>
            <a:pPr algn="ctr" defTabSz="1241334">
              <a:lnSpc>
                <a:spcPct val="90000"/>
              </a:lnSpc>
            </a:pPr>
            <a:endParaRPr lang="en-US" sz="3264">
              <a:solidFill>
                <a:srgbClr val="FFFFFF"/>
              </a:solidFill>
              <a:effectLst>
                <a:outerShdw blurRad="38100" dist="38100" dir="2700000" algn="tl">
                  <a:srgbClr val="000000"/>
                </a:outerShdw>
              </a:effectLst>
              <a:ea typeface="ＭＳ Ｐゴシック" pitchFamily="-103" charset="-128"/>
            </a:endParaRPr>
          </a:p>
        </p:txBody>
      </p:sp>
      <p:sp>
        <p:nvSpPr>
          <p:cNvPr id="16" name="TextBox 15"/>
          <p:cNvSpPr txBox="1">
            <a:spLocks noChangeArrowheads="1"/>
          </p:cNvSpPr>
          <p:nvPr/>
        </p:nvSpPr>
        <p:spPr bwMode="auto">
          <a:xfrm>
            <a:off x="10131119" y="1528551"/>
            <a:ext cx="1835572"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Virtual desktop </a:t>
            </a:r>
            <a:endParaRPr lang="en-US" dirty="0">
              <a:solidFill>
                <a:srgbClr val="FFFFFF">
                  <a:lumMod val="50000"/>
                </a:srgbClr>
              </a:solidFill>
            </a:endParaRPr>
          </a:p>
        </p:txBody>
      </p:sp>
      <p:grpSp>
        <p:nvGrpSpPr>
          <p:cNvPr id="17" name="Group 104"/>
          <p:cNvGrpSpPr>
            <a:grpSpLocks/>
          </p:cNvGrpSpPr>
          <p:nvPr/>
        </p:nvGrpSpPr>
        <p:grpSpPr bwMode="auto">
          <a:xfrm>
            <a:off x="8259415" y="2248941"/>
            <a:ext cx="811706" cy="654120"/>
            <a:chOff x="6137756" y="1587984"/>
            <a:chExt cx="596383" cy="481364"/>
          </a:xfrm>
          <a:solidFill>
            <a:schemeClr val="accent1"/>
          </a:solidFill>
        </p:grpSpPr>
        <p:pic>
          <p:nvPicPr>
            <p:cNvPr id="18" name="Picture 105"/>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Lst>
            </a:blip>
            <a:srcRect/>
            <a:stretch>
              <a:fillRect/>
            </a:stretch>
          </p:blipFill>
          <p:spPr bwMode="auto">
            <a:xfrm>
              <a:off x="6137756" y="1587984"/>
              <a:ext cx="269095" cy="330682"/>
            </a:xfrm>
            <a:prstGeom prst="rect">
              <a:avLst/>
            </a:prstGeom>
            <a:grpFill/>
            <a:ln w="9525">
              <a:solidFill>
                <a:srgbClr val="FFFFFF"/>
              </a:solidFill>
              <a:miter lim="800000"/>
              <a:headEnd/>
              <a:tailEnd/>
            </a:ln>
          </p:spPr>
        </p:pic>
        <p:pic>
          <p:nvPicPr>
            <p:cNvPr id="19" name="Picture 106" descr="settings.png"/>
            <p:cNvPicPr>
              <a:picLocks noChangeAspect="1"/>
            </p:cNvPicPr>
            <p:nvPr/>
          </p:nvPicPr>
          <p:blipFill>
            <a:blip r:embed="rId10" cstate="print">
              <a:duotone>
                <a:prstClr val="black"/>
                <a:schemeClr val="accent1">
                  <a:tint val="45000"/>
                  <a:satMod val="400000"/>
                </a:schemeClr>
              </a:duotone>
              <a:extLst>
                <a:ext uri="{BEBA8EAE-BF5A-486C-A8C5-ECC9F3942E4B}">
                  <a14:imgProps xmlns:a14="http://schemas.microsoft.com/office/drawing/2010/main">
                    <a14:imgLayer r:embed="rId11">
                      <a14:imgEffect>
                        <a14:colorTemperature colorTemp="4700"/>
                      </a14:imgEffect>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grpSp>
        <p:nvGrpSpPr>
          <p:cNvPr id="20" name="Group 107"/>
          <p:cNvGrpSpPr>
            <a:grpSpLocks/>
          </p:cNvGrpSpPr>
          <p:nvPr/>
        </p:nvGrpSpPr>
        <p:grpSpPr bwMode="auto">
          <a:xfrm>
            <a:off x="8252737" y="2249568"/>
            <a:ext cx="811716" cy="654121"/>
            <a:chOff x="6137753" y="1587985"/>
            <a:chExt cx="596390" cy="481365"/>
          </a:xfrm>
          <a:solidFill>
            <a:schemeClr val="accent1"/>
          </a:solidFill>
        </p:grpSpPr>
        <p:pic>
          <p:nvPicPr>
            <p:cNvPr id="21" name="Picture 108"/>
            <p:cNvPicPr>
              <a:picLocks noChangeAspect="1"/>
            </p:cNvPicPr>
            <p:nvPr/>
          </p:nvPicPr>
          <p:blipFill>
            <a:blip r:embed="rId8" cstate="print"/>
            <a:srcRect/>
            <a:stretch>
              <a:fillRect/>
            </a:stretch>
          </p:blipFill>
          <p:spPr bwMode="auto">
            <a:xfrm>
              <a:off x="6137753" y="1587985"/>
              <a:ext cx="269095" cy="330682"/>
            </a:xfrm>
            <a:prstGeom prst="rect">
              <a:avLst/>
            </a:prstGeom>
            <a:grpFill/>
            <a:ln w="9525">
              <a:noFill/>
              <a:miter lim="800000"/>
              <a:headEnd/>
              <a:tailEnd/>
            </a:ln>
          </p:spPr>
        </p:pic>
        <p:pic>
          <p:nvPicPr>
            <p:cNvPr id="22" name="Picture 109"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2">
                      <a14:imgEffect>
                        <a14:brightnessContrast bright="-15000" contrast="-10000"/>
                      </a14:imgEffect>
                    </a14:imgLayer>
                  </a14:imgProps>
                </a:ext>
              </a:extLst>
            </a:blip>
            <a:srcRect/>
            <a:stretch>
              <a:fillRect/>
            </a:stretch>
          </p:blipFill>
          <p:spPr bwMode="auto">
            <a:xfrm>
              <a:off x="6272304" y="1607510"/>
              <a:ext cx="461839" cy="461840"/>
            </a:xfrm>
            <a:prstGeom prst="rect">
              <a:avLst/>
            </a:prstGeom>
            <a:noFill/>
            <a:ln w="9525">
              <a:noFill/>
              <a:miter lim="800000"/>
              <a:headEnd/>
              <a:tailEnd/>
            </a:ln>
          </p:spPr>
        </p:pic>
      </p:grpSp>
      <p:pic>
        <p:nvPicPr>
          <p:cNvPr id="23" name="Picture 7" descr="C:\Users\v-junyo.REDMOND\Downloads\picasion.com_47562b368667ae2cdfc03232e83d1978.gif"/>
          <p:cNvPicPr preferRelativeResize="0">
            <a:picLocks noChangeArrowheads="1" noCrop="1"/>
          </p:cNvPicPr>
          <p:nvPr/>
        </p:nvPicPr>
        <p:blipFill>
          <a:blip r:embed="rId3">
            <a:alphaModFix/>
            <a:extLst>
              <a:ext uri="{BEBA8EAE-BF5A-486C-A8C5-ECC9F3942E4B}">
                <a14:imgProps xmlns:a14="http://schemas.microsoft.com/office/drawing/2010/main">
                  <a14:imgLayer r:embed="rId4">
                    <a14:imgEffect>
                      <a14:brightnessContrast bright="-45000"/>
                    </a14:imgEffect>
                  </a14:imgLayer>
                </a14:imgProps>
              </a:ext>
            </a:extLst>
          </a:blip>
          <a:srcRect/>
          <a:stretch>
            <a:fillRect/>
          </a:stretch>
        </p:blipFill>
        <p:spPr bwMode="auto">
          <a:xfrm rot="-5400000">
            <a:off x="10326957" y="3726362"/>
            <a:ext cx="1563647" cy="62172"/>
          </a:xfrm>
          <a:prstGeom prst="rect">
            <a:avLst/>
          </a:prstGeom>
          <a:noFill/>
          <a:ln w="9525">
            <a:noFill/>
            <a:miter lim="800000"/>
            <a:headEnd/>
            <a:tailEnd/>
          </a:ln>
        </p:spPr>
      </p:pic>
      <p:grpSp>
        <p:nvGrpSpPr>
          <p:cNvPr id="24" name="Group 66"/>
          <p:cNvGrpSpPr>
            <a:grpSpLocks noChangeAspect="1"/>
          </p:cNvGrpSpPr>
          <p:nvPr/>
        </p:nvGrpSpPr>
        <p:grpSpPr bwMode="auto">
          <a:xfrm>
            <a:off x="8658462" y="5039455"/>
            <a:ext cx="310589" cy="310589"/>
            <a:chOff x="5946027" y="4399563"/>
            <a:chExt cx="344979" cy="344979"/>
          </a:xfrm>
          <a:solidFill>
            <a:schemeClr val="accent1"/>
          </a:solidFill>
        </p:grpSpPr>
        <p:pic>
          <p:nvPicPr>
            <p:cNvPr id="25" name="Picture 68"/>
            <p:cNvPicPr>
              <a:picLocks noChangeAspect="1"/>
            </p:cNvPicPr>
            <p:nvPr/>
          </p:nvPicPr>
          <p:blipFill>
            <a:blip r:embed="rId5" cstate="print"/>
            <a:srcRect/>
            <a:stretch>
              <a:fillRect/>
            </a:stretch>
          </p:blipFill>
          <p:spPr bwMode="auto">
            <a:xfrm>
              <a:off x="5946027" y="4420464"/>
              <a:ext cx="128428" cy="157821"/>
            </a:xfrm>
            <a:prstGeom prst="rect">
              <a:avLst/>
            </a:prstGeom>
            <a:grpFill/>
            <a:ln w="9525">
              <a:noFill/>
              <a:miter lim="800000"/>
              <a:headEnd/>
              <a:tailEnd/>
            </a:ln>
          </p:spPr>
        </p:pic>
        <p:pic>
          <p:nvPicPr>
            <p:cNvPr id="26" name="Picture 72"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3">
                      <a14:imgEffect>
                        <a14:brightnessContrast bright="-15000" contrast="-10000"/>
                      </a14:imgEffect>
                    </a14:imgLayer>
                  </a14:imgProps>
                </a:ext>
              </a:extLst>
            </a:blip>
            <a:srcRect/>
            <a:stretch>
              <a:fillRect/>
            </a:stretch>
          </p:blipFill>
          <p:spPr bwMode="auto">
            <a:xfrm>
              <a:off x="5946027" y="4399563"/>
              <a:ext cx="344979" cy="344979"/>
            </a:xfrm>
            <a:prstGeom prst="rect">
              <a:avLst/>
            </a:prstGeom>
            <a:noFill/>
            <a:ln w="9525">
              <a:noFill/>
              <a:miter lim="800000"/>
              <a:headEnd/>
              <a:tailEnd/>
            </a:ln>
          </p:spPr>
        </p:pic>
      </p:grpSp>
      <p:sp>
        <p:nvSpPr>
          <p:cNvPr id="27" name="Freeform 26"/>
          <p:cNvSpPr>
            <a:spLocks noChangeAspect="1"/>
          </p:cNvSpPr>
          <p:nvPr/>
        </p:nvSpPr>
        <p:spPr bwMode="black">
          <a:xfrm rot="17831460">
            <a:off x="8200136" y="4902677"/>
            <a:ext cx="279101" cy="269082"/>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solidFill>
            <a:schemeClr val="tx1">
              <a:lumMod val="95000"/>
            </a:schemeClr>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grpSp>
        <p:nvGrpSpPr>
          <p:cNvPr id="28" name="Group 2"/>
          <p:cNvGrpSpPr>
            <a:grpSpLocks noChangeAspect="1"/>
          </p:cNvGrpSpPr>
          <p:nvPr/>
        </p:nvGrpSpPr>
        <p:grpSpPr bwMode="auto">
          <a:xfrm>
            <a:off x="8218902" y="5125808"/>
            <a:ext cx="264788" cy="186068"/>
            <a:chOff x="4399558" y="3440227"/>
            <a:chExt cx="292475" cy="206818"/>
          </a:xfrm>
          <a:solidFill>
            <a:schemeClr val="tx1">
              <a:lumMod val="95000"/>
            </a:schemeClr>
          </a:solidFill>
        </p:grpSpPr>
        <p:sp>
          <p:nvSpPr>
            <p:cNvPr id="29" name="Freeform 27"/>
            <p:cNvSpPr>
              <a:spLocks noEditPoints="1"/>
            </p:cNvSpPr>
            <p:nvPr/>
          </p:nvSpPr>
          <p:spPr bwMode="black">
            <a:xfrm>
              <a:off x="4399558" y="3440227"/>
              <a:ext cx="292475" cy="20681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0" name="Freeform 28"/>
            <p:cNvSpPr>
              <a:spLocks/>
            </p:cNvSpPr>
            <p:nvPr/>
          </p:nvSpPr>
          <p:spPr bwMode="black">
            <a:xfrm>
              <a:off x="4454891" y="3545227"/>
              <a:ext cx="105924" cy="90681"/>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1" name="Freeform 29"/>
            <p:cNvSpPr>
              <a:spLocks/>
            </p:cNvSpPr>
            <p:nvPr/>
          </p:nvSpPr>
          <p:spPr bwMode="black">
            <a:xfrm>
              <a:off x="4557653" y="3556363"/>
              <a:ext cx="60076" cy="65228"/>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2" name="Oval 30"/>
            <p:cNvSpPr>
              <a:spLocks noChangeArrowheads="1"/>
            </p:cNvSpPr>
            <p:nvPr/>
          </p:nvSpPr>
          <p:spPr bwMode="black">
            <a:xfrm>
              <a:off x="4475444" y="3476817"/>
              <a:ext cx="63238" cy="63636"/>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3" name="Oval 31"/>
            <p:cNvSpPr>
              <a:spLocks noChangeArrowheads="1"/>
            </p:cNvSpPr>
            <p:nvPr/>
          </p:nvSpPr>
          <p:spPr bwMode="black">
            <a:xfrm>
              <a:off x="4551329" y="3500681"/>
              <a:ext cx="49009" cy="47727"/>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grpSp>
      <p:sp>
        <p:nvSpPr>
          <p:cNvPr id="5" name="Rectangle 4"/>
          <p:cNvSpPr/>
          <p:nvPr/>
        </p:nvSpPr>
        <p:spPr bwMode="auto">
          <a:xfrm>
            <a:off x="8227013" y="2138652"/>
            <a:ext cx="850774" cy="83736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Freeform 89"/>
          <p:cNvSpPr>
            <a:spLocks noChangeAspect="1" noEditPoints="1"/>
          </p:cNvSpPr>
          <p:nvPr/>
        </p:nvSpPr>
        <p:spPr bwMode="black">
          <a:xfrm>
            <a:off x="7816239" y="4762049"/>
            <a:ext cx="1535773" cy="989020"/>
          </a:xfrm>
          <a:custGeom>
            <a:avLst/>
            <a:gdLst>
              <a:gd name="T0" fmla="*/ 189138 w 3153"/>
              <a:gd name="T1" fmla="*/ 504937 h 2031"/>
              <a:gd name="T2" fmla="*/ 425831 w 3153"/>
              <a:gd name="T3" fmla="*/ 0 h 2031"/>
              <a:gd name="T4" fmla="*/ 1576871 w 3153"/>
              <a:gd name="T5" fmla="*/ 1016355 h 2031"/>
              <a:gd name="T6" fmla="*/ 1298568 w 3153"/>
              <a:gd name="T7" fmla="*/ 806280 h 2031"/>
              <a:gd name="T8" fmla="*/ 1212645 w 3153"/>
              <a:gd name="T9" fmla="*/ 769017 h 2031"/>
              <a:gd name="T10" fmla="*/ 1292083 w 3153"/>
              <a:gd name="T11" fmla="*/ 787378 h 2031"/>
              <a:gd name="T12" fmla="*/ 776547 w 3153"/>
              <a:gd name="T13" fmla="*/ 802499 h 2031"/>
              <a:gd name="T14" fmla="*/ 788976 w 3153"/>
              <a:gd name="T15" fmla="*/ 770637 h 2031"/>
              <a:gd name="T16" fmla="*/ 858147 w 3153"/>
              <a:gd name="T17" fmla="*/ 777657 h 2031"/>
              <a:gd name="T18" fmla="*/ 844637 w 3153"/>
              <a:gd name="T19" fmla="*/ 883505 h 2031"/>
              <a:gd name="T20" fmla="*/ 767901 w 3153"/>
              <a:gd name="T21" fmla="*/ 870544 h 2031"/>
              <a:gd name="T22" fmla="*/ 632262 w 3153"/>
              <a:gd name="T23" fmla="*/ 866224 h 2031"/>
              <a:gd name="T24" fmla="*/ 724129 w 3153"/>
              <a:gd name="T25" fmla="*/ 858123 h 2031"/>
              <a:gd name="T26" fmla="*/ 634964 w 3153"/>
              <a:gd name="T27" fmla="*/ 880805 h 2031"/>
              <a:gd name="T28" fmla="*/ 663605 w 3153"/>
              <a:gd name="T29" fmla="*/ 773877 h 2031"/>
              <a:gd name="T30" fmla="*/ 738179 w 3153"/>
              <a:gd name="T31" fmla="*/ 778197 h 2031"/>
              <a:gd name="T32" fmla="*/ 495001 w 3153"/>
              <a:gd name="T33" fmla="*/ 867844 h 2031"/>
              <a:gd name="T34" fmla="*/ 593894 w 3153"/>
              <a:gd name="T35" fmla="*/ 844622 h 2031"/>
              <a:gd name="T36" fmla="*/ 492299 w 3153"/>
              <a:gd name="T37" fmla="*/ 877025 h 2031"/>
              <a:gd name="T38" fmla="*/ 449608 w 3153"/>
              <a:gd name="T39" fmla="*/ 811680 h 2031"/>
              <a:gd name="T40" fmla="*/ 498244 w 3153"/>
              <a:gd name="T41" fmla="*/ 776037 h 2031"/>
              <a:gd name="T42" fmla="*/ 539854 w 3153"/>
              <a:gd name="T43" fmla="*/ 777657 h 2031"/>
              <a:gd name="T44" fmla="*/ 617671 w 3153"/>
              <a:gd name="T45" fmla="*/ 775497 h 2031"/>
              <a:gd name="T46" fmla="*/ 601459 w 3153"/>
              <a:gd name="T47" fmla="*/ 807900 h 2031"/>
              <a:gd name="T48" fmla="*/ 373953 w 3153"/>
              <a:gd name="T49" fmla="*/ 974232 h 2031"/>
              <a:gd name="T50" fmla="*/ 310186 w 3153"/>
              <a:gd name="T51" fmla="*/ 939129 h 2031"/>
              <a:gd name="T52" fmla="*/ 354499 w 3153"/>
              <a:gd name="T53" fmla="*/ 911047 h 2031"/>
              <a:gd name="T54" fmla="*/ 444745 w 3153"/>
              <a:gd name="T55" fmla="*/ 874325 h 2031"/>
              <a:gd name="T56" fmla="*/ 361524 w 3153"/>
              <a:gd name="T57" fmla="*/ 884585 h 2031"/>
              <a:gd name="T58" fmla="*/ 385301 w 3153"/>
              <a:gd name="T59" fmla="*/ 837602 h 2031"/>
              <a:gd name="T60" fmla="*/ 447447 w 3153"/>
              <a:gd name="T61" fmla="*/ 871084 h 2031"/>
              <a:gd name="T62" fmla="*/ 848419 w 3153"/>
              <a:gd name="T63" fmla="*/ 970992 h 2031"/>
              <a:gd name="T64" fmla="*/ 459335 w 3153"/>
              <a:gd name="T65" fmla="*/ 973692 h 2031"/>
              <a:gd name="T66" fmla="*/ 476628 w 3153"/>
              <a:gd name="T67" fmla="*/ 916988 h 2031"/>
              <a:gd name="T68" fmla="*/ 844637 w 3153"/>
              <a:gd name="T69" fmla="*/ 911047 h 2031"/>
              <a:gd name="T70" fmla="*/ 902459 w 3153"/>
              <a:gd name="T71" fmla="*/ 804119 h 2031"/>
              <a:gd name="T72" fmla="*/ 914888 w 3153"/>
              <a:gd name="T73" fmla="*/ 769017 h 2031"/>
              <a:gd name="T74" fmla="*/ 968927 w 3153"/>
              <a:gd name="T75" fmla="*/ 810060 h 2031"/>
              <a:gd name="T76" fmla="*/ 905161 w 3153"/>
              <a:gd name="T77" fmla="*/ 870544 h 2031"/>
              <a:gd name="T78" fmla="*/ 995947 w 3153"/>
              <a:gd name="T79" fmla="*/ 875405 h 2031"/>
              <a:gd name="T80" fmla="*/ 974872 w 3153"/>
              <a:gd name="T81" fmla="*/ 884045 h 2031"/>
              <a:gd name="T82" fmla="*/ 1008376 w 3153"/>
              <a:gd name="T83" fmla="*/ 968292 h 2031"/>
              <a:gd name="T84" fmla="*/ 913267 w 3153"/>
              <a:gd name="T85" fmla="*/ 960191 h 2031"/>
              <a:gd name="T86" fmla="*/ 911105 w 3153"/>
              <a:gd name="T87" fmla="*/ 919148 h 2031"/>
              <a:gd name="T88" fmla="*/ 931640 w 3153"/>
              <a:gd name="T89" fmla="*/ 909967 h 2031"/>
              <a:gd name="T90" fmla="*/ 995947 w 3153"/>
              <a:gd name="T91" fmla="*/ 913207 h 2031"/>
              <a:gd name="T92" fmla="*/ 1085653 w 3153"/>
              <a:gd name="T93" fmla="*/ 777117 h 2031"/>
              <a:gd name="T94" fmla="*/ 1156444 w 3153"/>
              <a:gd name="T95" fmla="*/ 771177 h 2031"/>
              <a:gd name="T96" fmla="*/ 1167793 w 3153"/>
              <a:gd name="T97" fmla="*/ 809520 h 2031"/>
              <a:gd name="T98" fmla="*/ 1115374 w 3153"/>
              <a:gd name="T99" fmla="*/ 857583 h 2031"/>
              <a:gd name="T100" fmla="*/ 1198595 w 3153"/>
              <a:gd name="T101" fmla="*/ 845162 h 2031"/>
              <a:gd name="T102" fmla="*/ 1202378 w 3153"/>
              <a:gd name="T103" fmla="*/ 882425 h 2031"/>
              <a:gd name="T104" fmla="*/ 1253175 w 3153"/>
              <a:gd name="T105" fmla="*/ 966671 h 2031"/>
              <a:gd name="T106" fmla="*/ 1151581 w 3153"/>
              <a:gd name="T107" fmla="*/ 955871 h 2031"/>
              <a:gd name="T108" fmla="*/ 1159146 w 3153"/>
              <a:gd name="T109" fmla="*/ 908887 h 2031"/>
              <a:gd name="T110" fmla="*/ 1264523 w 3153"/>
              <a:gd name="T111" fmla="*/ 877025 h 2031"/>
              <a:gd name="T112" fmla="*/ 1330992 w 3153"/>
              <a:gd name="T113" fmla="*/ 844622 h 2031"/>
              <a:gd name="T114" fmla="*/ 1315320 w 3153"/>
              <a:gd name="T115" fmla="*/ 883505 h 2031"/>
              <a:gd name="T116" fmla="*/ 1305053 w 3153"/>
              <a:gd name="T117" fmla="*/ 955331 h 2031"/>
              <a:gd name="T118" fmla="*/ 1350986 w 3153"/>
              <a:gd name="T119" fmla="*/ 908887 h 2031"/>
              <a:gd name="T120" fmla="*/ 1407728 w 3153"/>
              <a:gd name="T121" fmla="*/ 967211 h 20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153"/>
              <a:gd name="T184" fmla="*/ 0 h 2031"/>
              <a:gd name="T185" fmla="*/ 3153 w 3153"/>
              <a:gd name="T186" fmla="*/ 2031 h 20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tx1">
              <a:lumMod val="95000"/>
            </a:schemeClr>
          </a:solidFill>
          <a:ln w="9525">
            <a:noFill/>
            <a:miter lim="800000"/>
            <a:headEnd/>
            <a:tailEnd/>
          </a:ln>
        </p:spPr>
        <p:txBody>
          <a:bodyPr lIns="111925" tIns="55963" rIns="111925" bIns="55963"/>
          <a:lstStyle/>
          <a:p>
            <a:endParaRPr lang="en-US" sz="2176">
              <a:solidFill>
                <a:srgbClr val="FFFFFF"/>
              </a:solidFill>
            </a:endParaRPr>
          </a:p>
        </p:txBody>
      </p:sp>
      <p:grpSp>
        <p:nvGrpSpPr>
          <p:cNvPr id="35" name="Group 63"/>
          <p:cNvGrpSpPr>
            <a:grpSpLocks/>
          </p:cNvGrpSpPr>
          <p:nvPr/>
        </p:nvGrpSpPr>
        <p:grpSpPr bwMode="auto">
          <a:xfrm>
            <a:off x="8259410" y="2256439"/>
            <a:ext cx="811710" cy="656276"/>
            <a:chOff x="6137753" y="1587985"/>
            <a:chExt cx="596386" cy="481363"/>
          </a:xfrm>
          <a:solidFill>
            <a:schemeClr val="accent1"/>
          </a:solidFill>
        </p:grpSpPr>
        <p:pic>
          <p:nvPicPr>
            <p:cNvPr id="36" name="Picture 64"/>
            <p:cNvPicPr>
              <a:picLocks noChangeAspect="1"/>
            </p:cNvPicPr>
            <p:nvPr/>
          </p:nvPicPr>
          <p:blipFill>
            <a:blip r:embed="rId5" cstate="print"/>
            <a:srcRect/>
            <a:stretch>
              <a:fillRect/>
            </a:stretch>
          </p:blipFill>
          <p:spPr bwMode="auto">
            <a:xfrm>
              <a:off x="6137753" y="1587985"/>
              <a:ext cx="269095" cy="330682"/>
            </a:xfrm>
            <a:prstGeom prst="rect">
              <a:avLst/>
            </a:prstGeom>
            <a:grpFill/>
            <a:ln w="9525">
              <a:noFill/>
              <a:miter lim="800000"/>
              <a:headEnd/>
              <a:tailEnd/>
            </a:ln>
          </p:spPr>
        </p:pic>
        <p:pic>
          <p:nvPicPr>
            <p:cNvPr id="37" name="Picture 65"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4">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grpSp>
        <p:nvGrpSpPr>
          <p:cNvPr id="38" name="Group 85"/>
          <p:cNvGrpSpPr>
            <a:grpSpLocks noChangeAspect="1"/>
          </p:cNvGrpSpPr>
          <p:nvPr/>
        </p:nvGrpSpPr>
        <p:grpSpPr>
          <a:xfrm>
            <a:off x="8574118" y="4960317"/>
            <a:ext cx="459743" cy="436944"/>
            <a:chOff x="5946027" y="4405795"/>
            <a:chExt cx="344979" cy="344979"/>
          </a:xfrm>
          <a:solidFill>
            <a:srgbClr val="00AEEF"/>
          </a:solidFill>
          <a:effectLst/>
        </p:grpSpPr>
        <p:pic>
          <p:nvPicPr>
            <p:cNvPr id="39" name="Picture 38"/>
            <p:cNvPicPr>
              <a:picLocks noChangeAspect="1"/>
            </p:cNvPicPr>
            <p:nvPr/>
          </p:nvPicPr>
          <p:blipFill>
            <a:blip r:embed="rId5" cstate="print">
              <a:extLst/>
            </a:blip>
            <a:stretch>
              <a:fillRect/>
            </a:stretch>
          </p:blipFill>
          <p:spPr>
            <a:xfrm>
              <a:off x="5946027" y="4420464"/>
              <a:ext cx="128428" cy="157821"/>
            </a:xfrm>
            <a:prstGeom prst="rect">
              <a:avLst/>
            </a:prstGeom>
            <a:grpFill/>
          </p:spPr>
        </p:pic>
        <p:pic>
          <p:nvPicPr>
            <p:cNvPr id="40" name="Picture 39"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1">
                      <a14:imgEffect>
                        <a14:brightnessContrast bright="-15000" contrast="-10000"/>
                      </a14:imgEffect>
                    </a14:imgLayer>
                  </a14:imgProps>
                </a:ext>
              </a:extLst>
            </a:blip>
            <a:stretch>
              <a:fillRect/>
            </a:stretch>
          </p:blipFill>
          <p:spPr>
            <a:xfrm>
              <a:off x="5946027" y="4405795"/>
              <a:ext cx="344979" cy="344979"/>
            </a:xfrm>
            <a:prstGeom prst="rect">
              <a:avLst/>
            </a:prstGeom>
            <a:noFill/>
            <a:effectLst/>
          </p:spPr>
        </p:pic>
      </p:grpSp>
      <p:pic>
        <p:nvPicPr>
          <p:cNvPr id="41" name="Picture 43"/>
          <p:cNvPicPr>
            <a:picLocks noChangeAspect="1"/>
          </p:cNvPicPr>
          <p:nvPr/>
        </p:nvPicPr>
        <p:blipFill>
          <a:blip r:embed="rId15" cstate="print">
            <a:alphaModFix/>
          </a:blip>
          <a:srcRect l="67535"/>
          <a:stretch>
            <a:fillRect/>
          </a:stretch>
        </p:blipFill>
        <p:spPr bwMode="auto">
          <a:xfrm>
            <a:off x="8141554" y="1875116"/>
            <a:ext cx="836497" cy="1278571"/>
          </a:xfrm>
          <a:prstGeom prst="rect">
            <a:avLst/>
          </a:prstGeom>
          <a:noFill/>
          <a:ln w="9525">
            <a:noFill/>
            <a:miter lim="800000"/>
            <a:headEnd/>
            <a:tailEnd/>
          </a:ln>
        </p:spPr>
      </p:pic>
      <p:grpSp>
        <p:nvGrpSpPr>
          <p:cNvPr id="42" name="Group 74"/>
          <p:cNvGrpSpPr>
            <a:grpSpLocks/>
          </p:cNvGrpSpPr>
          <p:nvPr/>
        </p:nvGrpSpPr>
        <p:grpSpPr bwMode="auto">
          <a:xfrm>
            <a:off x="10295777" y="1934545"/>
            <a:ext cx="1670913" cy="1064291"/>
            <a:chOff x="2059199" y="2364644"/>
            <a:chExt cx="1228294" cy="783468"/>
          </a:xfrm>
        </p:grpSpPr>
        <p:pic>
          <p:nvPicPr>
            <p:cNvPr id="43" name="Picture 75"/>
            <p:cNvPicPr>
              <a:picLocks noChangeAspect="1" noChangeArrowheads="1"/>
            </p:cNvPicPr>
            <p:nvPr/>
          </p:nvPicPr>
          <p:blipFill>
            <a:blip r:embed="rId16" cstate="print">
              <a:biLevel thresh="75000"/>
              <a:extLst>
                <a:ext uri="{BEBA8EAE-BF5A-486C-A8C5-ECC9F3942E4B}">
                  <a14:imgProps xmlns:a14="http://schemas.microsoft.com/office/drawing/2010/main">
                    <a14:imgLayer r:embed="rId17">
                      <a14:imgEffect>
                        <a14:brightnessContrast bright="-15000" contrast="5000"/>
                      </a14:imgEffect>
                    </a14:imgLayer>
                  </a14:imgProps>
                </a:ext>
              </a:extLst>
            </a:blip>
            <a:srcRect r="32961"/>
            <a:stretch>
              <a:fillRect/>
            </a:stretch>
          </p:blipFill>
          <p:spPr bwMode="auto">
            <a:xfrm>
              <a:off x="2710378" y="2364644"/>
              <a:ext cx="577115" cy="783468"/>
            </a:xfrm>
            <a:prstGeom prst="rect">
              <a:avLst/>
            </a:prstGeom>
            <a:noFill/>
            <a:ln w="9525">
              <a:noFill/>
              <a:miter lim="800000"/>
              <a:headEnd/>
              <a:tailEnd/>
            </a:ln>
          </p:spPr>
        </p:pic>
        <p:pic>
          <p:nvPicPr>
            <p:cNvPr id="44" name="Picture 77"/>
            <p:cNvPicPr>
              <a:picLocks noChangeAspect="1"/>
            </p:cNvPicPr>
            <p:nvPr/>
          </p:nvPicPr>
          <p:blipFill>
            <a:blip r:embed="rId18" cstate="print">
              <a:biLevel thresh="75000"/>
              <a:extLst>
                <a:ext uri="{BEBA8EAE-BF5A-486C-A8C5-ECC9F3942E4B}">
                  <a14:imgProps xmlns:a14="http://schemas.microsoft.com/office/drawing/2010/main">
                    <a14:imgLayer r:embed="rId19">
                      <a14:imgEffect>
                        <a14:brightnessContrast bright="-15000" contrast="5000"/>
                      </a14:imgEffect>
                    </a14:imgLayer>
                  </a14:imgProps>
                </a:ext>
              </a:extLst>
            </a:blip>
            <a:srcRect/>
            <a:stretch>
              <a:fillRect/>
            </a:stretch>
          </p:blipFill>
          <p:spPr bwMode="auto">
            <a:xfrm>
              <a:off x="2059199" y="2484228"/>
              <a:ext cx="594445" cy="544302"/>
            </a:xfrm>
            <a:prstGeom prst="rect">
              <a:avLst/>
            </a:prstGeom>
            <a:noFill/>
            <a:ln w="9525">
              <a:noFill/>
              <a:miter lim="800000"/>
              <a:headEnd/>
              <a:tailEnd/>
            </a:ln>
          </p:spPr>
        </p:pic>
      </p:grpSp>
      <p:sp>
        <p:nvSpPr>
          <p:cNvPr id="45" name="Rectangle 44"/>
          <p:cNvSpPr/>
          <p:nvPr/>
        </p:nvSpPr>
        <p:spPr bwMode="auto">
          <a:xfrm>
            <a:off x="10734666" y="4747756"/>
            <a:ext cx="809551" cy="332456"/>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2174" tIns="24869" rIns="0" bIns="62171" anchor="ctr"/>
          <a:lstStyle/>
          <a:p>
            <a:pPr defTabSz="1241334"/>
            <a:endParaRPr lang="en-US" sz="1224">
              <a:solidFill>
                <a:srgbClr val="FFFFFF"/>
              </a:solidFill>
              <a:latin typeface="Arial" charset="0"/>
              <a:ea typeface="ＭＳ Ｐゴシック" pitchFamily="-103" charset="-128"/>
              <a:cs typeface="Arial" charset="0"/>
            </a:endParaRPr>
          </a:p>
        </p:txBody>
      </p:sp>
      <p:sp>
        <p:nvSpPr>
          <p:cNvPr id="46" name="Rectangle 45"/>
          <p:cNvSpPr/>
          <p:nvPr/>
        </p:nvSpPr>
        <p:spPr>
          <a:xfrm>
            <a:off x="10660482" y="4756724"/>
            <a:ext cx="888385" cy="280718"/>
          </a:xfrm>
          <a:prstGeom prst="rect">
            <a:avLst/>
          </a:prstGeom>
          <a:ln>
            <a:solidFill>
              <a:schemeClr val="tx1">
                <a:lumMod val="95000"/>
              </a:schemeClr>
            </a:solidFill>
          </a:ln>
        </p:spPr>
        <p:txBody>
          <a:bodyPr wrap="none">
            <a:spAutoFit/>
          </a:bodyPr>
          <a:lstStyle/>
          <a:p>
            <a:pPr defTabSz="1243083">
              <a:defRPr/>
            </a:pPr>
            <a:r>
              <a:rPr lang="en-US" sz="1224" dirty="0">
                <a:solidFill>
                  <a:srgbClr val="FFFFFF">
                    <a:lumMod val="85000"/>
                  </a:srgbClr>
                </a:solidFill>
                <a:latin typeface="Arial" pitchFamily="34" charset="0"/>
                <a:ea typeface="ＭＳ Ｐゴシック" pitchFamily="-84" charset="-128"/>
                <a:cs typeface="Arial" pitchFamily="34" charset="0"/>
              </a:rPr>
              <a:t>Login  xxx</a:t>
            </a:r>
          </a:p>
        </p:txBody>
      </p:sp>
      <p:grpSp>
        <p:nvGrpSpPr>
          <p:cNvPr id="47" name="Group 154"/>
          <p:cNvGrpSpPr/>
          <p:nvPr/>
        </p:nvGrpSpPr>
        <p:grpSpPr bwMode="black">
          <a:xfrm>
            <a:off x="10853762" y="4899711"/>
            <a:ext cx="477124" cy="418267"/>
            <a:chOff x="3358790" y="407846"/>
            <a:chExt cx="1327364" cy="1163930"/>
          </a:xfrm>
          <a:solidFill>
            <a:schemeClr val="tx1">
              <a:lumMod val="95000"/>
            </a:schemeClr>
          </a:solidFill>
        </p:grpSpPr>
        <p:sp>
          <p:nvSpPr>
            <p:cNvPr id="48" name="Freeform 26"/>
            <p:cNvSpPr>
              <a:spLocks/>
            </p:cNvSpPr>
            <p:nvPr/>
          </p:nvSpPr>
          <p:spPr bwMode="black">
            <a:xfrm rot="21276655">
              <a:off x="3514578" y="407846"/>
              <a:ext cx="1171576" cy="1128714"/>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49" name="Freeform 27"/>
            <p:cNvSpPr>
              <a:spLocks noEditPoints="1"/>
            </p:cNvSpPr>
            <p:nvPr/>
          </p:nvSpPr>
          <p:spPr bwMode="black">
            <a:xfrm>
              <a:off x="3358790" y="789138"/>
              <a:ext cx="1106488" cy="78263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0" name="Freeform 28"/>
            <p:cNvSpPr>
              <a:spLocks/>
            </p:cNvSpPr>
            <p:nvPr/>
          </p:nvSpPr>
          <p:spPr bwMode="black">
            <a:xfrm>
              <a:off x="3565165" y="1189188"/>
              <a:ext cx="401638" cy="338138"/>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1" name="Freeform 29"/>
            <p:cNvSpPr>
              <a:spLocks/>
            </p:cNvSpPr>
            <p:nvPr/>
          </p:nvSpPr>
          <p:spPr bwMode="black">
            <a:xfrm>
              <a:off x="3958865" y="1230463"/>
              <a:ext cx="225425" cy="244475"/>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2" name="Oval 30"/>
            <p:cNvSpPr>
              <a:spLocks noChangeArrowheads="1"/>
            </p:cNvSpPr>
            <p:nvPr/>
          </p:nvSpPr>
          <p:spPr bwMode="black">
            <a:xfrm>
              <a:off x="3647715" y="930426"/>
              <a:ext cx="239713" cy="239713"/>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3" name="Oval 31"/>
            <p:cNvSpPr>
              <a:spLocks noChangeArrowheads="1"/>
            </p:cNvSpPr>
            <p:nvPr/>
          </p:nvSpPr>
          <p:spPr bwMode="black">
            <a:xfrm>
              <a:off x="3933465" y="1020913"/>
              <a:ext cx="182563" cy="179388"/>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grpSp>
      <p:grpSp>
        <p:nvGrpSpPr>
          <p:cNvPr id="54" name="Group 90"/>
          <p:cNvGrpSpPr/>
          <p:nvPr/>
        </p:nvGrpSpPr>
        <p:grpSpPr bwMode="black">
          <a:xfrm>
            <a:off x="10447987" y="4584383"/>
            <a:ext cx="1647119" cy="1132772"/>
            <a:chOff x="863600" y="2393157"/>
            <a:chExt cx="767316" cy="527844"/>
          </a:xfrm>
          <a:solidFill>
            <a:schemeClr val="tx1">
              <a:lumMod val="95000"/>
            </a:schemeClr>
          </a:solidFill>
        </p:grpSpPr>
        <p:sp>
          <p:nvSpPr>
            <p:cNvPr id="55" name="Freeform 54"/>
            <p:cNvSpPr>
              <a:spLocks noEditPoints="1"/>
            </p:cNvSpPr>
            <p:nvPr/>
          </p:nvSpPr>
          <p:spPr bwMode="black">
            <a:xfrm>
              <a:off x="1521931" y="2481334"/>
              <a:ext cx="108985" cy="43966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1007332"/>
              <a:endParaRPr lang="en-US" sz="2448" spc="-166" dirty="0">
                <a:solidFill>
                  <a:srgbClr val="FFFFFF">
                    <a:lumMod val="50000"/>
                  </a:srgbClr>
                </a:solidFill>
                <a:latin typeface="Segoe Light" pitchFamily="34" charset="0"/>
              </a:endParaRPr>
            </a:p>
          </p:txBody>
        </p:sp>
        <p:sp>
          <p:nvSpPr>
            <p:cNvPr id="56" name="Freeform 55"/>
            <p:cNvSpPr>
              <a:spLocks noEditPoints="1"/>
            </p:cNvSpPr>
            <p:nvPr/>
          </p:nvSpPr>
          <p:spPr bwMode="black">
            <a:xfrm>
              <a:off x="863600" y="2393157"/>
              <a:ext cx="622300" cy="52784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1007332"/>
              <a:endParaRPr lang="en-US" sz="2448" spc="-166" dirty="0">
                <a:solidFill>
                  <a:srgbClr val="FFFFFF">
                    <a:lumMod val="50000"/>
                  </a:srgbClr>
                </a:solidFill>
                <a:latin typeface="Segoe Light" pitchFamily="34" charset="0"/>
              </a:endParaRPr>
            </a:p>
          </p:txBody>
        </p:sp>
      </p:grpSp>
      <p:sp>
        <p:nvSpPr>
          <p:cNvPr id="57" name="TextBox 56"/>
          <p:cNvSpPr txBox="1">
            <a:spLocks noChangeArrowheads="1"/>
          </p:cNvSpPr>
          <p:nvPr/>
        </p:nvSpPr>
        <p:spPr bwMode="auto">
          <a:xfrm>
            <a:off x="7292413" y="1544054"/>
            <a:ext cx="2583424" cy="330640"/>
          </a:xfrm>
          <a:prstGeom prst="rect">
            <a:avLst/>
          </a:prstGeom>
          <a:noFill/>
          <a:ln w="9525">
            <a:noFill/>
            <a:miter lim="800000"/>
            <a:headEnd/>
            <a:tailEnd/>
          </a:ln>
        </p:spPr>
        <p:txBody>
          <a:bodyPr wrap="square" lIns="103606" tIns="51802" rIns="103606" bIns="51802">
            <a:spAutoFit/>
          </a:bodyPr>
          <a:lstStyle/>
          <a:p>
            <a:pPr algn="ctr" defTabSz="1239175" eaLnBrk="0" hangingPunct="0">
              <a:lnSpc>
                <a:spcPct val="90000"/>
              </a:lnSpc>
              <a:spcBef>
                <a:spcPct val="30000"/>
              </a:spcBef>
              <a:buClr>
                <a:srgbClr val="1F497D"/>
              </a:buClr>
              <a:buSzPct val="95000"/>
            </a:pPr>
            <a:r>
              <a:rPr lang="en-US" sz="1632" dirty="0">
                <a:solidFill>
                  <a:srgbClr val="FFFFFF"/>
                </a:solidFill>
                <a:cs typeface="Segoe UI" pitchFamily="-84" charset="-52"/>
              </a:rPr>
              <a:t>File </a:t>
            </a:r>
            <a:r>
              <a:rPr lang="en-US" sz="1632" dirty="0" smtClean="0">
                <a:solidFill>
                  <a:srgbClr val="FFFFFF"/>
                </a:solidFill>
                <a:cs typeface="Segoe UI" pitchFamily="-84" charset="-52"/>
              </a:rPr>
              <a:t>share/App-V Server </a:t>
            </a:r>
            <a:endParaRPr lang="en-US" sz="1632" dirty="0">
              <a:solidFill>
                <a:srgbClr val="FFFFFF">
                  <a:lumMod val="50000"/>
                </a:srgbClr>
              </a:solidFill>
              <a:cs typeface="Segoe UI" pitchFamily="-84" charset="-52"/>
            </a:endParaRPr>
          </a:p>
        </p:txBody>
      </p:sp>
      <p:sp>
        <p:nvSpPr>
          <p:cNvPr id="59" name="TextBox 58"/>
          <p:cNvSpPr txBox="1">
            <a:spLocks noChangeArrowheads="1"/>
          </p:cNvSpPr>
          <p:nvPr/>
        </p:nvSpPr>
        <p:spPr bwMode="auto">
          <a:xfrm>
            <a:off x="7569809" y="5906609"/>
            <a:ext cx="2098358"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Local Device </a:t>
            </a:r>
            <a:endParaRPr lang="en-US" dirty="0">
              <a:solidFill>
                <a:srgbClr val="FFFFFF">
                  <a:lumMod val="50000"/>
                </a:srgbClr>
              </a:solidFill>
            </a:endParaRPr>
          </a:p>
        </p:txBody>
      </p:sp>
      <p:sp>
        <p:nvSpPr>
          <p:cNvPr id="60" name="TextBox 59"/>
          <p:cNvSpPr txBox="1">
            <a:spLocks noChangeArrowheads="1"/>
          </p:cNvSpPr>
          <p:nvPr/>
        </p:nvSpPr>
        <p:spPr bwMode="auto">
          <a:xfrm>
            <a:off x="10141401" y="5902221"/>
            <a:ext cx="1835572"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Thin client</a:t>
            </a:r>
            <a:endParaRPr lang="en-US" dirty="0">
              <a:solidFill>
                <a:srgbClr val="FFFFFF">
                  <a:lumMod val="50000"/>
                </a:srgbClr>
              </a:solidFill>
            </a:endParaRPr>
          </a:p>
        </p:txBody>
      </p:sp>
    </p:spTree>
    <p:extLst>
      <p:ext uri="{BB962C8B-B14F-4D97-AF65-F5344CB8AC3E}">
        <p14:creationId xmlns:p14="http://schemas.microsoft.com/office/powerpoint/2010/main" val="15826117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fill="hold" grpId="0" nodeType="withEffect">
                                  <p:stCondLst>
                                    <p:cond delay="0"/>
                                  </p:stCondLst>
                                  <p:childTnLst>
                                    <p:animClr clrSpc="hsl" dir="cw">
                                      <p:cBhvr override="childStyle">
                                        <p:cTn id="6" dur="500" fill="hold"/>
                                        <p:tgtEl>
                                          <p:spTgt spid="3">
                                            <p:bg/>
                                          </p:spTgt>
                                        </p:tgtEl>
                                        <p:attrNameLst>
                                          <p:attrName>style.color</p:attrName>
                                        </p:attrNameLst>
                                      </p:cBhvr>
                                      <p:by>
                                        <p:hsl h="0" s="-12549" l="-25098"/>
                                      </p:by>
                                    </p:animClr>
                                    <p:animClr clrSpc="hsl" dir="cw">
                                      <p:cBhvr>
                                        <p:cTn id="7" dur="500" fill="hold"/>
                                        <p:tgtEl>
                                          <p:spTgt spid="3">
                                            <p:bg/>
                                          </p:spTgt>
                                        </p:tgtEl>
                                        <p:attrNameLst>
                                          <p:attrName>fillcolor</p:attrName>
                                        </p:attrNameLst>
                                      </p:cBhvr>
                                      <p:by>
                                        <p:hsl h="0" s="-12549" l="-25098"/>
                                      </p:by>
                                    </p:animClr>
                                    <p:animClr clrSpc="hsl" dir="cw">
                                      <p:cBhvr>
                                        <p:cTn id="8" dur="500" fill="hold"/>
                                        <p:tgtEl>
                                          <p:spTgt spid="3">
                                            <p:bg/>
                                          </p:spTgt>
                                        </p:tgtEl>
                                        <p:attrNameLst>
                                          <p:attrName>stroke.color</p:attrName>
                                        </p:attrNameLst>
                                      </p:cBhvr>
                                      <p:by>
                                        <p:hsl h="0" s="-12549" l="-25098"/>
                                      </p:by>
                                    </p:animClr>
                                    <p:set>
                                      <p:cBhvr>
                                        <p:cTn id="9" dur="500" fill="hold"/>
                                        <p:tgtEl>
                                          <p:spTgt spid="3">
                                            <p:bg/>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Related Content</a:t>
            </a:r>
            <a:endParaRPr lang="en-US" dirty="0"/>
          </a:p>
        </p:txBody>
      </p:sp>
      <p:sp>
        <p:nvSpPr>
          <p:cNvPr id="6" name="Text Placeholder 5"/>
          <p:cNvSpPr>
            <a:spLocks noGrp="1"/>
          </p:cNvSpPr>
          <p:nvPr>
            <p:ph type="body" sz="quarter" idx="11"/>
          </p:nvPr>
        </p:nvSpPr>
        <p:spPr>
          <a:xfrm>
            <a:off x="274638" y="1212850"/>
            <a:ext cx="11888787" cy="5755422"/>
          </a:xfrm>
        </p:spPr>
        <p:txBody>
          <a:bodyPr/>
          <a:lstStyle/>
          <a:p>
            <a:r>
              <a:rPr lang="en-US" dirty="0" smtClean="0"/>
              <a:t>Breakout Sessions/Hands on Labs</a:t>
            </a:r>
          </a:p>
          <a:p>
            <a:pPr lvl="1">
              <a:spcBef>
                <a:spcPts val="1200"/>
              </a:spcBef>
            </a:pPr>
            <a:r>
              <a:rPr lang="en-US" dirty="0" smtClean="0"/>
              <a:t>WIN-B312</a:t>
            </a:r>
            <a:r>
              <a:rPr lang="en-US" dirty="0"/>
              <a:t>: Deploying Microsoft BitLocker Administration and Monitoring (MBAM) 2.5 - Wed 15:00</a:t>
            </a:r>
          </a:p>
          <a:p>
            <a:pPr lvl="1">
              <a:spcBef>
                <a:spcPts val="1200"/>
              </a:spcBef>
            </a:pPr>
            <a:r>
              <a:rPr lang="en-US" dirty="0"/>
              <a:t>WIN-B316: Project Virtual Reality Check: Microsoft App-V 5 Performance, Tuning, and Optimization (App-V PTO) - Fri 14:45</a:t>
            </a:r>
          </a:p>
          <a:p>
            <a:pPr lvl="1">
              <a:spcBef>
                <a:spcPts val="1200"/>
              </a:spcBef>
            </a:pPr>
            <a:r>
              <a:rPr lang="en-US" dirty="0"/>
              <a:t>WIN-B322: The Circle of Life for an App-V 5.0 Package: From Sequence to Termination - Tues 17:00</a:t>
            </a:r>
          </a:p>
          <a:p>
            <a:pPr lvl="1">
              <a:spcBef>
                <a:spcPts val="1200"/>
              </a:spcBef>
            </a:pPr>
            <a:r>
              <a:rPr lang="en-US" dirty="0" smtClean="0"/>
              <a:t>WIN-B325</a:t>
            </a:r>
            <a:r>
              <a:rPr lang="en-US" dirty="0"/>
              <a:t>: Microsoft Office 2013 and App-V: Everything You Need to Know - Thurs 12:00</a:t>
            </a:r>
          </a:p>
          <a:p>
            <a:pPr lvl="1">
              <a:spcBef>
                <a:spcPts val="1200"/>
              </a:spcBef>
            </a:pPr>
            <a:r>
              <a:rPr lang="en-US" dirty="0" smtClean="0"/>
              <a:t>WIN-H300</a:t>
            </a:r>
            <a:r>
              <a:rPr lang="en-US" dirty="0"/>
              <a:t>: Microsoft </a:t>
            </a:r>
            <a:r>
              <a:rPr lang="en-US" dirty="0" smtClean="0"/>
              <a:t>BitLocker </a:t>
            </a:r>
            <a:r>
              <a:rPr lang="en-US" dirty="0"/>
              <a:t>Administration and Monitoring 2.5 </a:t>
            </a:r>
            <a:endParaRPr lang="en-US" dirty="0" smtClean="0"/>
          </a:p>
          <a:p>
            <a:pPr lvl="1">
              <a:spcBef>
                <a:spcPts val="1200"/>
              </a:spcBef>
            </a:pPr>
            <a:endParaRPr lang="en-US" dirty="0" smtClean="0"/>
          </a:p>
          <a:p>
            <a:pPr lvl="1">
              <a:spcBef>
                <a:spcPts val="1200"/>
              </a:spcBef>
            </a:pPr>
            <a:endParaRPr lang="en-US" dirty="0" smtClean="0"/>
          </a:p>
          <a:p>
            <a:pPr lvl="1">
              <a:spcBef>
                <a:spcPts val="1200"/>
              </a:spcBef>
            </a:pPr>
            <a:r>
              <a:rPr lang="en-US" dirty="0" smtClean="0"/>
              <a:t>Find </a:t>
            </a:r>
            <a:r>
              <a:rPr lang="en-US" b="1" dirty="0" smtClean="0"/>
              <a:t>Aaron</a:t>
            </a:r>
            <a:r>
              <a:rPr lang="en-US" dirty="0" smtClean="0"/>
              <a:t> at the Windows Management Booth:</a:t>
            </a:r>
          </a:p>
          <a:p>
            <a:pPr lvl="2">
              <a:spcBef>
                <a:spcPts val="1200"/>
              </a:spcBef>
            </a:pPr>
            <a:r>
              <a:rPr lang="en-US" dirty="0" smtClean="0"/>
              <a:t>Tuesday: 17:45-20:30</a:t>
            </a:r>
          </a:p>
          <a:p>
            <a:pPr lvl="2">
              <a:spcBef>
                <a:spcPts val="1200"/>
              </a:spcBef>
            </a:pPr>
            <a:r>
              <a:rPr lang="en-US" dirty="0" smtClean="0"/>
              <a:t>Wed: 14:15-16:00</a:t>
            </a:r>
          </a:p>
          <a:p>
            <a:pPr lvl="2">
              <a:spcBef>
                <a:spcPts val="1200"/>
              </a:spcBef>
            </a:pPr>
            <a:r>
              <a:rPr lang="en-US" dirty="0" smtClean="0"/>
              <a:t>Thurs: 11:15-13:00</a:t>
            </a:r>
          </a:p>
        </p:txBody>
      </p:sp>
    </p:spTree>
    <p:extLst>
      <p:ext uri="{BB962C8B-B14F-4D97-AF65-F5344CB8AC3E}">
        <p14:creationId xmlns:p14="http://schemas.microsoft.com/office/powerpoint/2010/main" val="1836715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VDI Environment Issues</a:t>
            </a:r>
            <a:endParaRPr lang="en-US" dirty="0"/>
          </a:p>
        </p:txBody>
      </p:sp>
      <p:sp>
        <p:nvSpPr>
          <p:cNvPr id="3" name="Text Placeholder 2"/>
          <p:cNvSpPr>
            <a:spLocks noGrp="1"/>
          </p:cNvSpPr>
          <p:nvPr>
            <p:ph type="body" sz="quarter" idx="11"/>
          </p:nvPr>
        </p:nvSpPr>
        <p:spPr>
          <a:xfrm>
            <a:off x="261794" y="1973262"/>
            <a:ext cx="11889564" cy="4801314"/>
          </a:xfrm>
        </p:spPr>
        <p:txBody>
          <a:bodyPr/>
          <a:lstStyle/>
          <a:p>
            <a:r>
              <a:rPr lang="en-US" dirty="0" smtClean="0"/>
              <a:t>Pooled VDI</a:t>
            </a:r>
            <a:endParaRPr lang="en-US" dirty="0"/>
          </a:p>
          <a:p>
            <a:pPr lvl="1"/>
            <a:r>
              <a:rPr lang="en-US" dirty="0">
                <a:solidFill>
                  <a:schemeClr val="accent1"/>
                </a:solidFill>
                <a:sym typeface="Wingdings" panose="05000000000000000000" pitchFamily="2" charset="2"/>
              </a:rPr>
              <a:t></a:t>
            </a:r>
            <a:r>
              <a:rPr lang="en-US" dirty="0" smtClean="0">
                <a:sym typeface="Wingdings" panose="05000000000000000000" pitchFamily="2" charset="2"/>
              </a:rPr>
              <a:t> </a:t>
            </a:r>
            <a:r>
              <a:rPr lang="en-US" dirty="0" smtClean="0"/>
              <a:t>Simple </a:t>
            </a:r>
            <a:r>
              <a:rPr lang="en-US" dirty="0"/>
              <a:t>base image</a:t>
            </a:r>
          </a:p>
          <a:p>
            <a:pPr lvl="1"/>
            <a:r>
              <a:rPr lang="en-US" dirty="0" smtClean="0">
                <a:solidFill>
                  <a:schemeClr val="accent1"/>
                </a:solidFill>
                <a:sym typeface="Wingdings" panose="05000000000000000000" pitchFamily="2" charset="2"/>
              </a:rPr>
              <a:t></a:t>
            </a:r>
            <a:r>
              <a:rPr lang="en-US" dirty="0" smtClean="0">
                <a:sym typeface="Wingdings" panose="05000000000000000000" pitchFamily="2" charset="2"/>
              </a:rPr>
              <a:t> Enhancement management </a:t>
            </a:r>
          </a:p>
          <a:p>
            <a:pPr lvl="1"/>
            <a:r>
              <a:rPr lang="en-US" dirty="0" smtClean="0">
                <a:solidFill>
                  <a:schemeClr val="accent2"/>
                </a:solidFill>
                <a:sym typeface="Wingdings" panose="05000000000000000000" pitchFamily="2" charset="2"/>
              </a:rPr>
              <a:t></a:t>
            </a:r>
            <a:r>
              <a:rPr lang="en-US" dirty="0" smtClean="0">
                <a:sym typeface="Wingdings" panose="05000000000000000000" pitchFamily="2" charset="2"/>
              </a:rPr>
              <a:t> </a:t>
            </a:r>
            <a:r>
              <a:rPr lang="en-US" dirty="0" smtClean="0"/>
              <a:t>Republish applications every time</a:t>
            </a:r>
          </a:p>
          <a:p>
            <a:r>
              <a:rPr lang="en-US" dirty="0" smtClean="0"/>
              <a:t>Dedicated VDI</a:t>
            </a:r>
          </a:p>
          <a:p>
            <a:pPr lvl="1"/>
            <a:r>
              <a:rPr lang="en-US" dirty="0" smtClean="0">
                <a:solidFill>
                  <a:schemeClr val="accent1"/>
                </a:solidFill>
                <a:sym typeface="Wingdings" panose="05000000000000000000" pitchFamily="2" charset="2"/>
              </a:rPr>
              <a:t> </a:t>
            </a:r>
            <a:r>
              <a:rPr lang="en-US" dirty="0" smtClean="0"/>
              <a:t>Customizable desktop that persists between logons</a:t>
            </a:r>
          </a:p>
          <a:p>
            <a:r>
              <a:rPr lang="en-US" dirty="0" smtClean="0"/>
              <a:t>Common Challenges</a:t>
            </a:r>
            <a:endParaRPr lang="en-US" dirty="0"/>
          </a:p>
          <a:p>
            <a:pPr lvl="1"/>
            <a:r>
              <a:rPr lang="en-US" dirty="0">
                <a:solidFill>
                  <a:schemeClr val="accent2"/>
                </a:solidFill>
                <a:sym typeface="Wingdings" panose="05000000000000000000" pitchFamily="2" charset="2"/>
              </a:rPr>
              <a:t> </a:t>
            </a:r>
            <a:r>
              <a:rPr lang="en-US" dirty="0" smtClean="0">
                <a:sym typeface="Wingdings" panose="05000000000000000000" pitchFamily="2" charset="2"/>
              </a:rPr>
              <a:t>Syncing between physical and Datacenter based desktop experience</a:t>
            </a:r>
            <a:endParaRPr lang="en-US" dirty="0">
              <a:sym typeface="Wingdings" panose="05000000000000000000" pitchFamily="2" charset="2"/>
            </a:endParaRPr>
          </a:p>
          <a:p>
            <a:pPr lvl="1"/>
            <a:r>
              <a:rPr lang="en-US" dirty="0" smtClean="0">
                <a:solidFill>
                  <a:schemeClr val="accent2"/>
                </a:solidFill>
                <a:sym typeface="Wingdings" panose="05000000000000000000" pitchFamily="2" charset="2"/>
              </a:rPr>
              <a:t></a:t>
            </a:r>
            <a:r>
              <a:rPr lang="en-US" dirty="0" smtClean="0"/>
              <a:t> </a:t>
            </a:r>
            <a:r>
              <a:rPr lang="en-US" dirty="0"/>
              <a:t>Apps need to be downloaded and installed – VM Bloat.</a:t>
            </a:r>
          </a:p>
          <a:p>
            <a:pPr lvl="1"/>
            <a:r>
              <a:rPr lang="en-US" dirty="0">
                <a:solidFill>
                  <a:schemeClr val="accent2"/>
                </a:solidFill>
                <a:sym typeface="Wingdings" panose="05000000000000000000" pitchFamily="2" charset="2"/>
              </a:rPr>
              <a:t> </a:t>
            </a:r>
            <a:r>
              <a:rPr lang="en-US" dirty="0"/>
              <a:t>Slow logons &amp; </a:t>
            </a:r>
            <a:r>
              <a:rPr lang="en-US" dirty="0" smtClean="0"/>
              <a:t>large </a:t>
            </a:r>
            <a:r>
              <a:rPr lang="en-US" dirty="0"/>
              <a:t>disk footprint</a:t>
            </a:r>
          </a:p>
          <a:p>
            <a:pPr lvl="1"/>
            <a:endParaRPr lang="en-US" dirty="0"/>
          </a:p>
        </p:txBody>
      </p:sp>
      <p:sp>
        <p:nvSpPr>
          <p:cNvPr id="4" name="TextBox 3"/>
          <p:cNvSpPr txBox="1"/>
          <p:nvPr/>
        </p:nvSpPr>
        <p:spPr>
          <a:xfrm>
            <a:off x="261794" y="1269198"/>
            <a:ext cx="11320343"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a:solidFill>
                  <a:srgbClr val="009E49">
                    <a:lumMod val="20000"/>
                    <a:lumOff val="80000"/>
                  </a:srgbClr>
                </a:solidFill>
              </a:rPr>
              <a:t>What if you could eliminate the drawbacks &amp; combine the benefits of each</a:t>
            </a:r>
            <a:r>
              <a:rPr lang="en-US" sz="2400" b="1" dirty="0" smtClean="0">
                <a:solidFill>
                  <a:srgbClr val="009E49">
                    <a:lumMod val="20000"/>
                    <a:lumOff val="80000"/>
                  </a:srgbClr>
                </a:solidFill>
              </a:rPr>
              <a:t>?</a:t>
            </a:r>
            <a:endParaRPr lang="en-US" sz="2400" b="1" dirty="0">
              <a:solidFill>
                <a:srgbClr val="009E49">
                  <a:lumMod val="20000"/>
                  <a:lumOff val="80000"/>
                </a:srgbClr>
              </a:solidFill>
            </a:endParaRPr>
          </a:p>
        </p:txBody>
      </p:sp>
    </p:spTree>
    <p:extLst>
      <p:ext uri="{BB962C8B-B14F-4D97-AF65-F5344CB8AC3E}">
        <p14:creationId xmlns:p14="http://schemas.microsoft.com/office/powerpoint/2010/main" val="23519829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74638" y="1212850"/>
            <a:ext cx="5486400" cy="4444294"/>
          </a:xfrm>
        </p:spPr>
        <p:txBody>
          <a:bodyPr lIns="182880" tIns="146304" rIns="182880" bIns="146304"/>
          <a:lstStyle/>
          <a:p>
            <a:pPr marL="401638" indent="-401638">
              <a:spcBef>
                <a:spcPts val="2400"/>
              </a:spcBef>
            </a:pPr>
            <a:r>
              <a:rPr lang="en-US" sz="3200" dirty="0"/>
              <a:t>Windows 10</a:t>
            </a:r>
            <a:br>
              <a:rPr lang="en-US" sz="3200" dirty="0"/>
            </a:br>
            <a:r>
              <a:rPr lang="en-US" sz="2000" dirty="0">
                <a:latin typeface="+mn-lt"/>
                <a:hlinkClick r:id="rId3"/>
              </a:rPr>
              <a:t>http://aka.ms/trywin10</a:t>
            </a:r>
            <a:r>
              <a:rPr lang="en-US" sz="2000" dirty="0">
                <a:latin typeface="+mn-lt"/>
              </a:rPr>
              <a:t> </a:t>
            </a:r>
          </a:p>
          <a:p>
            <a:pPr marL="401638" lvl="1" indent="0">
              <a:spcBef>
                <a:spcPts val="1200"/>
              </a:spcBef>
              <a:buNone/>
            </a:pPr>
            <a:r>
              <a:rPr lang="en-US" sz="2000" dirty="0" smtClean="0"/>
              <a:t>Stop by the Windows Booth to sign up for the Windows Insider Program to </a:t>
            </a:r>
            <a:br>
              <a:rPr lang="en-US" sz="2000" dirty="0" smtClean="0"/>
            </a:br>
            <a:r>
              <a:rPr lang="en-US" sz="2000" dirty="0" smtClean="0"/>
              <a:t>get a FREE Windows 10 T-shirt, whiles supplies last!</a:t>
            </a:r>
          </a:p>
          <a:p>
            <a:pPr marL="401638" lvl="1" indent="-401638">
              <a:spcBef>
                <a:spcPts val="2400"/>
              </a:spcBef>
              <a:buClr>
                <a:schemeClr val="tx2"/>
              </a:buClr>
            </a:pPr>
            <a:r>
              <a:rPr lang="en-US" sz="3200" dirty="0">
                <a:gradFill>
                  <a:gsLst>
                    <a:gs pos="0">
                      <a:schemeClr val="tx1"/>
                    </a:gs>
                    <a:gs pos="100000">
                      <a:schemeClr val="tx1"/>
                    </a:gs>
                  </a:gsLst>
                  <a:lin ang="5400000" scaled="0"/>
                </a:gradFill>
                <a:latin typeface="+mj-lt"/>
              </a:rPr>
              <a:t>Windows Springboard</a:t>
            </a:r>
            <a:br>
              <a:rPr lang="en-US" sz="3200" dirty="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4" action="ppaction://hlinkfile"/>
              </a:rPr>
              <a:t>windows.com/</a:t>
            </a:r>
            <a:r>
              <a:rPr lang="en-US" sz="2000" dirty="0" err="1">
                <a:gradFill>
                  <a:gsLst>
                    <a:gs pos="0">
                      <a:schemeClr val="tx1"/>
                    </a:gs>
                    <a:gs pos="100000">
                      <a:schemeClr val="tx1"/>
                    </a:gs>
                  </a:gsLst>
                  <a:lin ang="5400000" scaled="0"/>
                </a:gradFill>
                <a:hlinkClick r:id="rId4" action="ppaction://hlinkfile"/>
              </a:rPr>
              <a:t>itpro</a:t>
            </a:r>
            <a:endParaRPr lang="en-US" sz="2000" dirty="0">
              <a:gradFill>
                <a:gsLst>
                  <a:gs pos="0">
                    <a:schemeClr val="tx1"/>
                  </a:gs>
                  <a:gs pos="100000">
                    <a:schemeClr val="tx1"/>
                  </a:gs>
                </a:gsLst>
                <a:lin ang="5400000" scaled="0"/>
              </a:gradFill>
            </a:endParaRPr>
          </a:p>
          <a:p>
            <a:pPr marL="401638" lvl="1" indent="-401638">
              <a:spcBef>
                <a:spcPts val="2400"/>
              </a:spcBef>
              <a:buClr>
                <a:schemeClr val="tx2"/>
              </a:buClr>
            </a:pPr>
            <a:r>
              <a:rPr lang="en-US" sz="3200" dirty="0">
                <a:gradFill>
                  <a:gsLst>
                    <a:gs pos="0">
                      <a:schemeClr val="tx1"/>
                    </a:gs>
                    <a:gs pos="100000">
                      <a:schemeClr val="tx1"/>
                    </a:gs>
                  </a:gsLst>
                  <a:lin ang="5400000" scaled="0"/>
                </a:gradFill>
                <a:latin typeface="+mj-lt"/>
              </a:rPr>
              <a:t>Windows Enterprise</a:t>
            </a:r>
            <a:br>
              <a:rPr lang="en-US" sz="3200" dirty="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5" action="ppaction://hlinkfile"/>
              </a:rPr>
              <a:t>windows.com/enterprise</a:t>
            </a:r>
            <a:r>
              <a:rPr lang="en-US" dirty="0">
                <a:gradFill>
                  <a:gsLst>
                    <a:gs pos="0">
                      <a:schemeClr val="tx1"/>
                    </a:gs>
                    <a:gs pos="100000">
                      <a:schemeClr val="tx1"/>
                    </a:gs>
                  </a:gsLst>
                  <a:lin ang="5400000" scaled="0"/>
                </a:gradFill>
              </a:rPr>
              <a:t> </a:t>
            </a:r>
          </a:p>
        </p:txBody>
      </p:sp>
      <p:sp>
        <p:nvSpPr>
          <p:cNvPr id="2" name="Title 1"/>
          <p:cNvSpPr>
            <a:spLocks noGrp="1"/>
          </p:cNvSpPr>
          <p:nvPr>
            <p:ph type="title"/>
          </p:nvPr>
        </p:nvSpPr>
        <p:spPr/>
        <p:txBody>
          <a:bodyPr/>
          <a:lstStyle/>
          <a:p>
            <a:r>
              <a:rPr lang="en-US" dirty="0" smtClean="0"/>
              <a:t>Windows Resources</a:t>
            </a:r>
            <a:endParaRPr lang="en-US" dirty="0"/>
          </a:p>
        </p:txBody>
      </p:sp>
      <p:sp>
        <p:nvSpPr>
          <p:cNvPr id="16" name="Text Placeholder 7"/>
          <p:cNvSpPr txBox="1">
            <a:spLocks/>
          </p:cNvSpPr>
          <p:nvPr/>
        </p:nvSpPr>
        <p:spPr>
          <a:xfrm>
            <a:off x="6218237" y="1212850"/>
            <a:ext cx="5945965" cy="4985980"/>
          </a:xfrm>
          <a:prstGeom prst="rect">
            <a:avLst/>
          </a:prstGeom>
        </p:spPr>
        <p:txBody>
          <a:bodyPr vert="horz" wrap="square" lIns="182880" tIns="146304" rIns="182880" bIns="146304"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6"/>
              </a:buBlip>
              <a:tabLst/>
              <a:defRPr sz="4000" kern="1200" spc="0" baseline="0">
                <a:gradFill>
                  <a:gsLst>
                    <a:gs pos="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1638" lvl="1" indent="-401638">
              <a:spcBef>
                <a:spcPts val="2400"/>
              </a:spcBef>
              <a:buClr>
                <a:schemeClr val="tx2"/>
              </a:buClr>
            </a:pPr>
            <a:r>
              <a:rPr lang="en-US" sz="3200" dirty="0" smtClean="0">
                <a:gradFill>
                  <a:gsLst>
                    <a:gs pos="0">
                      <a:schemeClr val="tx1"/>
                    </a:gs>
                    <a:gs pos="100000">
                      <a:schemeClr val="tx1"/>
                    </a:gs>
                  </a:gsLst>
                  <a:lin ang="5400000" scaled="0"/>
                </a:gradFill>
                <a:latin typeface="+mj-lt"/>
              </a:rPr>
              <a:t>Microsoft Desktop Optimization Package (MDOP)</a:t>
            </a:r>
            <a:r>
              <a:rPr lang="en-US" sz="3600" dirty="0" smtClean="0">
                <a:gradFill>
                  <a:gsLst>
                    <a:gs pos="0">
                      <a:schemeClr val="tx1"/>
                    </a:gs>
                    <a:gs pos="100000">
                      <a:schemeClr val="tx1"/>
                    </a:gs>
                  </a:gsLst>
                  <a:lin ang="5400000" scaled="0"/>
                </a:gradFill>
                <a:latin typeface="+mj-lt"/>
              </a:rPr>
              <a:t/>
            </a:r>
            <a:br>
              <a:rPr lang="en-US" sz="3600" dirty="0" smtClean="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7" action="ppaction://hlinkfile"/>
              </a:rPr>
              <a:t>microsoft.com/</a:t>
            </a:r>
            <a:r>
              <a:rPr lang="en-US" sz="2000" dirty="0" err="1">
                <a:gradFill>
                  <a:gsLst>
                    <a:gs pos="0">
                      <a:schemeClr val="tx1"/>
                    </a:gs>
                    <a:gs pos="100000">
                      <a:schemeClr val="tx1"/>
                    </a:gs>
                  </a:gsLst>
                  <a:lin ang="5400000" scaled="0"/>
                </a:gradFill>
                <a:hlinkClick r:id="rId7" action="ppaction://hlinkfile"/>
              </a:rPr>
              <a:t>mdop</a:t>
            </a:r>
            <a:endParaRPr lang="en-US" sz="2000" dirty="0">
              <a:gradFill>
                <a:gsLst>
                  <a:gs pos="0">
                    <a:schemeClr val="tx1"/>
                  </a:gs>
                  <a:gs pos="100000">
                    <a:schemeClr val="tx1"/>
                  </a:gs>
                </a:gsLst>
                <a:lin ang="5400000" scaled="0"/>
              </a:gradFill>
            </a:endParaRPr>
          </a:p>
          <a:p>
            <a:pPr marL="401638" lvl="1" indent="-401638">
              <a:spcBef>
                <a:spcPts val="2400"/>
              </a:spcBef>
              <a:buClr>
                <a:schemeClr val="tx2"/>
              </a:buClr>
            </a:pPr>
            <a:r>
              <a:rPr lang="en-US" sz="3200" dirty="0">
                <a:gradFill>
                  <a:gsLst>
                    <a:gs pos="0">
                      <a:schemeClr val="tx1"/>
                    </a:gs>
                    <a:gs pos="100000">
                      <a:schemeClr val="tx1"/>
                    </a:gs>
                  </a:gsLst>
                  <a:lin ang="5400000" scaled="0"/>
                </a:gradFill>
                <a:latin typeface="+mj-lt"/>
              </a:rPr>
              <a:t>Desktop Virtualization (DV)</a:t>
            </a:r>
            <a:br>
              <a:rPr lang="en-US" sz="3200" dirty="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8" action="ppaction://hlinkfile"/>
              </a:rPr>
              <a:t>microsoft.com/dv</a:t>
            </a:r>
            <a:endParaRPr lang="en-US" sz="2000" dirty="0">
              <a:gradFill>
                <a:gsLst>
                  <a:gs pos="0">
                    <a:schemeClr val="tx1"/>
                  </a:gs>
                  <a:gs pos="100000">
                    <a:schemeClr val="tx1"/>
                  </a:gs>
                </a:gsLst>
                <a:lin ang="5400000" scaled="0"/>
              </a:gradFill>
            </a:endParaRPr>
          </a:p>
          <a:p>
            <a:pPr marL="401638" lvl="1" indent="-401638">
              <a:spcBef>
                <a:spcPts val="2400"/>
              </a:spcBef>
              <a:buClr>
                <a:schemeClr val="tx2"/>
              </a:buClr>
            </a:pPr>
            <a:r>
              <a:rPr lang="en-US" sz="3200" dirty="0">
                <a:gradFill>
                  <a:gsLst>
                    <a:gs pos="0">
                      <a:schemeClr val="tx1"/>
                    </a:gs>
                    <a:gs pos="100000">
                      <a:schemeClr val="tx1"/>
                    </a:gs>
                  </a:gsLst>
                  <a:lin ang="5400000" scaled="0"/>
                </a:gradFill>
                <a:latin typeface="+mj-lt"/>
              </a:rPr>
              <a:t>Windows To Go</a:t>
            </a:r>
            <a:br>
              <a:rPr lang="en-US" sz="3200" dirty="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8" action="ppaction://hlinkfile"/>
              </a:rPr>
              <a:t>microsoft.com/windows/</a:t>
            </a:r>
            <a:r>
              <a:rPr lang="en-US" sz="2000" dirty="0" err="1">
                <a:gradFill>
                  <a:gsLst>
                    <a:gs pos="0">
                      <a:schemeClr val="tx1"/>
                    </a:gs>
                    <a:gs pos="100000">
                      <a:schemeClr val="tx1"/>
                    </a:gs>
                  </a:gsLst>
                  <a:lin ang="5400000" scaled="0"/>
                </a:gradFill>
                <a:hlinkClick r:id="rId8" action="ppaction://hlinkfile"/>
              </a:rPr>
              <a:t>wtg</a:t>
            </a:r>
            <a:endParaRPr lang="en-US" sz="2000" dirty="0">
              <a:gradFill>
                <a:gsLst>
                  <a:gs pos="0">
                    <a:schemeClr val="tx1"/>
                  </a:gs>
                  <a:gs pos="100000">
                    <a:schemeClr val="tx1"/>
                  </a:gs>
                </a:gsLst>
                <a:lin ang="5400000" scaled="0"/>
              </a:gradFill>
            </a:endParaRPr>
          </a:p>
          <a:p>
            <a:pPr marL="401638" lvl="1" indent="-401638">
              <a:spcBef>
                <a:spcPts val="2400"/>
              </a:spcBef>
              <a:buClr>
                <a:schemeClr val="tx2"/>
              </a:buClr>
            </a:pPr>
            <a:r>
              <a:rPr lang="en-US" sz="3200" dirty="0">
                <a:gradFill>
                  <a:gsLst>
                    <a:gs pos="0">
                      <a:schemeClr val="tx1"/>
                    </a:gs>
                    <a:gs pos="100000">
                      <a:schemeClr val="tx1"/>
                    </a:gs>
                  </a:gsLst>
                  <a:lin ang="5400000" scaled="0"/>
                </a:gradFill>
                <a:latin typeface="+mj-lt"/>
              </a:rPr>
              <a:t>Internet Explorer TechNet </a:t>
            </a:r>
            <a:br>
              <a:rPr lang="en-US" sz="3200" dirty="0">
                <a:gradFill>
                  <a:gsLst>
                    <a:gs pos="0">
                      <a:schemeClr val="tx1"/>
                    </a:gs>
                    <a:gs pos="100000">
                      <a:schemeClr val="tx1"/>
                    </a:gs>
                  </a:gsLst>
                  <a:lin ang="5400000" scaled="0"/>
                </a:gradFill>
                <a:latin typeface="+mj-lt"/>
              </a:rPr>
            </a:br>
            <a:r>
              <a:rPr lang="en-US" sz="2000" dirty="0">
                <a:gradFill>
                  <a:gsLst>
                    <a:gs pos="0">
                      <a:schemeClr val="tx1"/>
                    </a:gs>
                    <a:gs pos="100000">
                      <a:schemeClr val="tx1"/>
                    </a:gs>
                  </a:gsLst>
                  <a:lin ang="5400000" scaled="0"/>
                </a:gradFill>
                <a:hlinkClick r:id="rId9"/>
              </a:rPr>
              <a:t>http://technet.microsoft.com/ie</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39060971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600"/>
                                        <p:tgtEl>
                                          <p:spTgt spid="8"/>
                                        </p:tgtEl>
                                      </p:cBhvr>
                                    </p:animEffect>
                                  </p:childTnLst>
                                </p:cTn>
                              </p:par>
                              <p:par>
                                <p:cTn id="8" presetID="63" presetClass="path" presetSubtype="0" decel="100000" fill="hold" grpId="1" nodeType="withEffect">
                                  <p:stCondLst>
                                    <p:cond delay="0"/>
                                  </p:stCondLst>
                                  <p:childTnLst>
                                    <p:animMotion origin="layout" path="M -0.02413 1.56605E-6 L -1.99132E-7 1.56605E-6 " pathEditMode="relative" rAng="0" ptsTypes="AA">
                                      <p:cBhvr>
                                        <p:cTn id="9" dur="10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1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600"/>
                                        <p:tgtEl>
                                          <p:spTgt spid="16"/>
                                        </p:tgtEl>
                                      </p:cBhvr>
                                    </p:animEffect>
                                  </p:childTnLst>
                                </p:cTn>
                              </p:par>
                              <p:par>
                                <p:cTn id="13" presetID="63" presetClass="path" presetSubtype="0" decel="100000" fill="hold" grpId="1" nodeType="withEffect">
                                  <p:stCondLst>
                                    <p:cond delay="100"/>
                                  </p:stCondLst>
                                  <p:childTnLst>
                                    <p:animMotion origin="layout" path="M -0.02413 -4.29414E-6 L 1.61348E-6 -4.29414E-6 " pathEditMode="relative" rAng="0" ptsTypes="AA">
                                      <p:cBhvr>
                                        <p:cTn id="14" dur="1000" fill="hold"/>
                                        <p:tgtEl>
                                          <p:spTgt spid="16"/>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6" grpId="0"/>
      <p:bldP spid="16"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4"/>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chemeClr val="bg1"/>
                      </a:gs>
                      <a:gs pos="100000">
                        <a:schemeClr val="bg1"/>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hlinkClick r:id="rId5"/>
                </a:rPr>
                <a:t>http://channel9.msdn.com/Events/TechEd</a:t>
              </a:r>
              <a:endParaRPr lang="en-US" dirty="0"/>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grpSp>
        <p:nvGrpSpPr>
          <p:cNvPr id="3" name="Group 2"/>
          <p:cNvGrpSpPr/>
          <p:nvPr/>
        </p:nvGrpSpPr>
        <p:grpSpPr>
          <a:xfrm>
            <a:off x="5987589" y="3947146"/>
            <a:ext cx="5491447" cy="2734059"/>
            <a:chOff x="5987589" y="6705925"/>
            <a:chExt cx="5491447" cy="2734059"/>
          </a:xfrm>
        </p:grpSpPr>
        <p:grpSp>
          <p:nvGrpSpPr>
            <p:cNvPr id="38" name="Group 37"/>
            <p:cNvGrpSpPr/>
            <p:nvPr/>
          </p:nvGrpSpPr>
          <p:grpSpPr>
            <a:xfrm>
              <a:off x="5987589" y="6705925"/>
              <a:ext cx="5491447" cy="2734059"/>
              <a:chOff x="5987589" y="3946350"/>
              <a:chExt cx="5491447" cy="2734059"/>
            </a:xfrm>
          </p:grpSpPr>
          <p:sp>
            <p:nvSpPr>
              <p:cNvPr id="39"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40" name="Rectangle 39"/>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41" name="Rectangle 40"/>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7"/>
                  </a:rPr>
                  <a:t>http</a:t>
                </a:r>
                <a:r>
                  <a:rPr lang="en-US" dirty="0" smtClean="0">
                    <a:solidFill>
                      <a:srgbClr val="FFFFFF"/>
                    </a:solidFill>
                    <a:hlinkClick r:id="rId7"/>
                  </a:rPr>
                  <a:t>://developer.microsoft.com </a:t>
                </a:r>
                <a:endParaRPr lang="en-US" dirty="0">
                  <a:solidFill>
                    <a:srgbClr val="FFFFFF"/>
                  </a:solidFill>
                </a:endParaRPr>
              </a:p>
            </p:txBody>
          </p:sp>
        </p:grpSp>
        <p:sp>
          <p:nvSpPr>
            <p:cNvPr id="42" name="Freeform 54"/>
            <p:cNvSpPr>
              <a:spLocks noEditPoints="1"/>
            </p:cNvSpPr>
            <p:nvPr/>
          </p:nvSpPr>
          <p:spPr bwMode="black">
            <a:xfrm>
              <a:off x="6121301" y="879787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54994283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750"/>
                                        <p:tgtEl>
                                          <p:spTgt spid="3"/>
                                        </p:tgtEl>
                                      </p:cBhvr>
                                    </p:animEffect>
                                  </p:childTnLst>
                                </p:cTn>
                              </p:par>
                              <p:par>
                                <p:cTn id="23" presetID="63" presetClass="path" presetSubtype="0" decel="100000" fill="hold" nodeType="withEffect">
                                  <p:stCondLst>
                                    <p:cond delay="300"/>
                                  </p:stCondLst>
                                  <p:childTnLst>
                                    <p:animMotion origin="layout" path="M -0.02413 4.06264E-6 L 4.44218E-6 4.06264E-6 " pathEditMode="relative" rAng="0" ptsTypes="AA">
                                      <p:cBhvr>
                                        <p:cTn id="24" dur="75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822309485"/>
      </p:ext>
    </p:extLst>
  </p:cSld>
  <p:clrMapOvr>
    <a:masterClrMapping/>
  </p:clrMapOvr>
  <p:transition spd="slow">
    <p:pu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4996533"/>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601657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93163" y="3114281"/>
            <a:ext cx="6934198" cy="18288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lIns="182880" tIns="146304" rIns="182880" bIns="146304" rtlCol="0">
            <a:spAutoFit/>
          </a:bodyPr>
          <a:lstStyle/>
          <a:p>
            <a:r>
              <a:rPr lang="en-US" sz="4000" dirty="0">
                <a:solidFill>
                  <a:srgbClr val="FFFFFF"/>
                </a:solidFill>
              </a:rPr>
              <a:t>Users keep their experience</a:t>
            </a:r>
          </a:p>
          <a:p>
            <a:pPr lvl="1"/>
            <a:r>
              <a:rPr lang="en-US" sz="2000" dirty="0">
                <a:solidFill>
                  <a:srgbClr val="FFFFFF"/>
                </a:solidFill>
              </a:rPr>
              <a:t>Use </a:t>
            </a:r>
            <a:r>
              <a:rPr lang="en-US" sz="2000" dirty="0" smtClean="0">
                <a:solidFill>
                  <a:srgbClr val="FFFFFF"/>
                </a:solidFill>
              </a:rPr>
              <a:t>Data Sync Engine, like OneDrive </a:t>
            </a:r>
            <a:r>
              <a:rPr lang="en-US" sz="2000" dirty="0">
                <a:solidFill>
                  <a:srgbClr val="FFFFFF"/>
                </a:solidFill>
              </a:rPr>
              <a:t>for </a:t>
            </a:r>
            <a:r>
              <a:rPr lang="en-US" sz="2000" dirty="0" smtClean="0">
                <a:solidFill>
                  <a:srgbClr val="FFFFFF"/>
                </a:solidFill>
              </a:rPr>
              <a:t>business</a:t>
            </a:r>
            <a:endParaRPr lang="en-US" sz="2000" dirty="0">
              <a:solidFill>
                <a:srgbClr val="FFFFFF"/>
              </a:solidFill>
            </a:endParaRPr>
          </a:p>
          <a:p>
            <a:pPr lvl="1"/>
            <a:r>
              <a:rPr lang="en-US" sz="2000" dirty="0" smtClean="0">
                <a:solidFill>
                  <a:srgbClr val="FFFFFF"/>
                </a:solidFill>
              </a:rPr>
              <a:t>Use </a:t>
            </a:r>
            <a:r>
              <a:rPr lang="en-US" sz="2000" dirty="0" err="1">
                <a:solidFill>
                  <a:srgbClr val="FFFFFF"/>
                </a:solidFill>
              </a:rPr>
              <a:t>Credman</a:t>
            </a:r>
            <a:r>
              <a:rPr lang="en-US" sz="2000" dirty="0">
                <a:solidFill>
                  <a:srgbClr val="FFFFFF"/>
                </a:solidFill>
              </a:rPr>
              <a:t> to keep Enterprise Credentials in </a:t>
            </a:r>
            <a:r>
              <a:rPr lang="en-US" sz="2000" dirty="0" smtClean="0">
                <a:solidFill>
                  <a:srgbClr val="FFFFFF"/>
                </a:solidFill>
              </a:rPr>
              <a:t>sync</a:t>
            </a:r>
          </a:p>
          <a:p>
            <a:pPr lvl="1"/>
            <a:r>
              <a:rPr lang="en-US" sz="2000" dirty="0">
                <a:solidFill>
                  <a:srgbClr val="FFFFFF"/>
                </a:solidFill>
              </a:rPr>
              <a:t>Use UE-V to </a:t>
            </a:r>
            <a:r>
              <a:rPr lang="en-US" sz="2000" dirty="0" smtClean="0">
                <a:solidFill>
                  <a:srgbClr val="FFFFFF"/>
                </a:solidFill>
              </a:rPr>
              <a:t>sync across Datacenter &amp; Physical devices</a:t>
            </a:r>
            <a:endParaRPr lang="en-US" sz="2000" dirty="0">
              <a:solidFill>
                <a:srgbClr val="FFFFFF"/>
              </a:solidFill>
            </a:endParaRPr>
          </a:p>
        </p:txBody>
      </p:sp>
      <p:sp>
        <p:nvSpPr>
          <p:cNvPr id="2" name="Title 1"/>
          <p:cNvSpPr>
            <a:spLocks noGrp="1"/>
          </p:cNvSpPr>
          <p:nvPr>
            <p:ph type="title"/>
          </p:nvPr>
        </p:nvSpPr>
        <p:spPr/>
        <p:txBody>
          <a:bodyPr/>
          <a:lstStyle/>
          <a:p>
            <a:r>
              <a:rPr lang="en-US" sz="4800" dirty="0" smtClean="0"/>
              <a:t>VDI Even Better</a:t>
            </a:r>
            <a:r>
              <a:rPr lang="en-US" sz="4800" dirty="0"/>
              <a:t>: UE-V and App-V together</a:t>
            </a:r>
            <a:r>
              <a:rPr lang="en-US" sz="4800" dirty="0" smtClean="0"/>
              <a:t>! </a:t>
            </a:r>
            <a:endParaRPr lang="en-US" sz="4800" dirty="0"/>
          </a:p>
        </p:txBody>
      </p:sp>
      <p:sp>
        <p:nvSpPr>
          <p:cNvPr id="3" name="Text Placeholder 2"/>
          <p:cNvSpPr>
            <a:spLocks noGrp="1"/>
          </p:cNvSpPr>
          <p:nvPr>
            <p:ph type="body" sz="quarter" idx="11"/>
          </p:nvPr>
        </p:nvSpPr>
        <p:spPr>
          <a:xfrm>
            <a:off x="391790" y="4954474"/>
            <a:ext cx="6934198" cy="1828800"/>
          </a:xfrm>
        </p:spPr>
        <p:style>
          <a:lnRef idx="2">
            <a:schemeClr val="accent3">
              <a:shade val="50000"/>
            </a:schemeClr>
          </a:lnRef>
          <a:fillRef idx="1">
            <a:schemeClr val="accent3"/>
          </a:fillRef>
          <a:effectRef idx="0">
            <a:schemeClr val="accent3"/>
          </a:effectRef>
          <a:fontRef idx="minor">
            <a:schemeClr val="lt1"/>
          </a:fontRef>
        </p:style>
        <p:txBody>
          <a:bodyPr/>
          <a:lstStyle/>
          <a:p>
            <a:r>
              <a:rPr lang="en-US" dirty="0">
                <a:solidFill>
                  <a:schemeClr val="tx1"/>
                </a:solidFill>
              </a:rPr>
              <a:t>Fast logon</a:t>
            </a:r>
          </a:p>
          <a:p>
            <a:pPr marL="466371" lvl="1"/>
            <a:r>
              <a:rPr lang="en-US" dirty="0">
                <a:solidFill>
                  <a:schemeClr val="tx1"/>
                </a:solidFill>
              </a:rPr>
              <a:t>Lean mandatory </a:t>
            </a:r>
            <a:r>
              <a:rPr lang="en-US" dirty="0" smtClean="0">
                <a:solidFill>
                  <a:schemeClr val="tx1"/>
                </a:solidFill>
              </a:rPr>
              <a:t>profile</a:t>
            </a:r>
            <a:endParaRPr lang="en-US" dirty="0">
              <a:solidFill>
                <a:schemeClr val="tx1"/>
              </a:solidFill>
            </a:endParaRPr>
          </a:p>
          <a:p>
            <a:pPr marL="466371" lvl="1"/>
            <a:r>
              <a:rPr lang="en-US" dirty="0" smtClean="0">
                <a:solidFill>
                  <a:schemeClr val="tx1"/>
                </a:solidFill>
              </a:rPr>
              <a:t>Leverage App-V </a:t>
            </a:r>
            <a:r>
              <a:rPr lang="en-US" dirty="0">
                <a:solidFill>
                  <a:schemeClr val="tx1"/>
                </a:solidFill>
              </a:rPr>
              <a:t>published data UE-V </a:t>
            </a:r>
            <a:r>
              <a:rPr lang="en-US" dirty="0" smtClean="0">
                <a:solidFill>
                  <a:schemeClr val="tx1"/>
                </a:solidFill>
              </a:rPr>
              <a:t>template </a:t>
            </a:r>
            <a:endParaRPr lang="en-US" dirty="0">
              <a:solidFill>
                <a:schemeClr val="tx1"/>
              </a:solidFill>
            </a:endParaRPr>
          </a:p>
          <a:p>
            <a:pPr marL="466371" lvl="1"/>
            <a:r>
              <a:rPr lang="en-US" dirty="0" smtClean="0">
                <a:solidFill>
                  <a:schemeClr val="tx1"/>
                </a:solidFill>
              </a:rPr>
              <a:t>Small VM Benefits</a:t>
            </a:r>
            <a:endParaRPr lang="en-US" dirty="0">
              <a:solidFill>
                <a:schemeClr val="tx1"/>
              </a:solidFill>
            </a:endParaRPr>
          </a:p>
        </p:txBody>
      </p:sp>
      <p:sp>
        <p:nvSpPr>
          <p:cNvPr id="4" name="TextBox 3"/>
          <p:cNvSpPr txBox="1"/>
          <p:nvPr/>
        </p:nvSpPr>
        <p:spPr>
          <a:xfrm>
            <a:off x="393163" y="1285481"/>
            <a:ext cx="6934198"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182880" tIns="146304" rIns="182880" bIns="146304" rtlCol="0">
            <a:spAutoFit/>
          </a:bodyPr>
          <a:lstStyle/>
          <a:p>
            <a:r>
              <a:rPr lang="en-US" sz="4000" dirty="0">
                <a:solidFill>
                  <a:srgbClr val="002050"/>
                </a:solidFill>
              </a:rPr>
              <a:t>Maximize VDI pool utility</a:t>
            </a:r>
          </a:p>
          <a:p>
            <a:pPr lvl="1"/>
            <a:r>
              <a:rPr lang="en-US" sz="2000" dirty="0" smtClean="0">
                <a:solidFill>
                  <a:srgbClr val="002050"/>
                </a:solidFill>
              </a:rPr>
              <a:t>Powerful Application Management for VDI</a:t>
            </a:r>
          </a:p>
          <a:p>
            <a:pPr lvl="1"/>
            <a:r>
              <a:rPr lang="en-US" sz="2000" dirty="0">
                <a:solidFill>
                  <a:srgbClr val="002050"/>
                </a:solidFill>
              </a:rPr>
              <a:t>Flexible Connection Group management</a:t>
            </a:r>
          </a:p>
          <a:p>
            <a:pPr lvl="1"/>
            <a:r>
              <a:rPr lang="en-US" sz="2000" dirty="0" smtClean="0">
                <a:solidFill>
                  <a:srgbClr val="002050"/>
                </a:solidFill>
              </a:rPr>
              <a:t>Shared </a:t>
            </a:r>
            <a:r>
              <a:rPr lang="en-US" sz="2000" dirty="0">
                <a:solidFill>
                  <a:srgbClr val="002050"/>
                </a:solidFill>
              </a:rPr>
              <a:t>Content Store (SCS) minimizes disk space </a:t>
            </a:r>
            <a:r>
              <a:rPr lang="en-US" sz="2000" dirty="0" smtClean="0">
                <a:solidFill>
                  <a:srgbClr val="002050"/>
                </a:solidFill>
              </a:rPr>
              <a:t>used</a:t>
            </a:r>
            <a:endParaRPr lang="en-US" sz="2000" dirty="0">
              <a:solidFill>
                <a:srgbClr val="002050"/>
              </a:solidFill>
            </a:endParaRPr>
          </a:p>
        </p:txBody>
      </p:sp>
      <p:pic>
        <p:nvPicPr>
          <p:cNvPr id="10" name="Picture 7" descr="C:\Users\v-junyo.REDMOND\Downloads\picasion.com_47562b368667ae2cdfc03232e83d1978.gif"/>
          <p:cNvPicPr>
            <a:picLocks noChangeAspect="1" noChangeArrowheads="1" noCrop="1"/>
          </p:cNvPicPr>
          <p:nvPr/>
        </p:nvPicPr>
        <p:blipFill>
          <a:blip r:embed="rId3">
            <a:alphaModFix/>
            <a:extLst>
              <a:ext uri="{BEBA8EAE-BF5A-486C-A8C5-ECC9F3942E4B}">
                <a14:imgProps xmlns:a14="http://schemas.microsoft.com/office/drawing/2010/main">
                  <a14:imgLayer r:embed="rId4">
                    <a14:imgEffect>
                      <a14:saturation sat="200000"/>
                    </a14:imgEffect>
                    <a14:imgEffect>
                      <a14:brightnessContrast bright="-45000"/>
                    </a14:imgEffect>
                  </a14:imgLayer>
                </a14:imgProps>
              </a:ext>
            </a:extLst>
          </a:blip>
          <a:srcRect/>
          <a:stretch>
            <a:fillRect/>
          </a:stretch>
        </p:blipFill>
        <p:spPr bwMode="auto">
          <a:xfrm rot="16200000" flipV="1">
            <a:off x="7872854" y="3865563"/>
            <a:ext cx="1422542" cy="59350"/>
          </a:xfrm>
          <a:prstGeom prst="rect">
            <a:avLst/>
          </a:prstGeom>
          <a:noFill/>
          <a:ln w="9525">
            <a:noFill/>
            <a:miter lim="800000"/>
            <a:headEnd/>
            <a:tailEnd/>
          </a:ln>
        </p:spPr>
      </p:pic>
      <p:pic>
        <p:nvPicPr>
          <p:cNvPr id="11" name="Picture 7" descr="C:\Users\v-junyo.REDMOND\Downloads\picasion.com_47562b368667ae2cdfc03232e83d1978.gif"/>
          <p:cNvPicPr preferRelativeResize="0">
            <a:picLocks noChangeArrowheads="1" noCrop="1"/>
          </p:cNvPicPr>
          <p:nvPr/>
        </p:nvPicPr>
        <p:blipFill>
          <a:blip r:embed="rId3">
            <a:alphaModFix/>
            <a:extLst>
              <a:ext uri="{BEBA8EAE-BF5A-486C-A8C5-ECC9F3942E4B}">
                <a14:imgProps xmlns:a14="http://schemas.microsoft.com/office/drawing/2010/main">
                  <a14:imgLayer r:embed="rId4">
                    <a14:imgEffect>
                      <a14:brightnessContrast bright="-45000"/>
                    </a14:imgEffect>
                  </a14:imgLayer>
                </a14:imgProps>
              </a:ext>
            </a:extLst>
          </a:blip>
          <a:srcRect/>
          <a:stretch>
            <a:fillRect/>
          </a:stretch>
        </p:blipFill>
        <p:spPr bwMode="auto">
          <a:xfrm rot="10800000">
            <a:off x="9089234" y="2418114"/>
            <a:ext cx="1121084" cy="71241"/>
          </a:xfrm>
          <a:prstGeom prst="rect">
            <a:avLst/>
          </a:prstGeom>
          <a:noFill/>
          <a:ln w="9525">
            <a:noFill/>
            <a:miter lim="800000"/>
            <a:headEnd/>
            <a:tailEnd/>
          </a:ln>
        </p:spPr>
      </p:pic>
      <p:grpSp>
        <p:nvGrpSpPr>
          <p:cNvPr id="12" name="Group 89"/>
          <p:cNvGrpSpPr>
            <a:grpSpLocks/>
          </p:cNvGrpSpPr>
          <p:nvPr/>
        </p:nvGrpSpPr>
        <p:grpSpPr bwMode="auto">
          <a:xfrm>
            <a:off x="8261566" y="2256203"/>
            <a:ext cx="809555" cy="654121"/>
            <a:chOff x="6137750" y="1587983"/>
            <a:chExt cx="596389" cy="481365"/>
          </a:xfrm>
          <a:solidFill>
            <a:schemeClr val="accent1"/>
          </a:solidFill>
        </p:grpSpPr>
        <p:pic>
          <p:nvPicPr>
            <p:cNvPr id="13" name="Picture 90"/>
            <p:cNvPicPr>
              <a:picLocks noChangeAspect="1"/>
            </p:cNvPicPr>
            <p:nvPr/>
          </p:nvPicPr>
          <p:blipFill>
            <a:blip r:embed="rId5" cstate="print"/>
            <a:srcRect/>
            <a:stretch>
              <a:fillRect/>
            </a:stretch>
          </p:blipFill>
          <p:spPr bwMode="auto">
            <a:xfrm>
              <a:off x="6137750" y="1587983"/>
              <a:ext cx="269094" cy="330682"/>
            </a:xfrm>
            <a:prstGeom prst="rect">
              <a:avLst/>
            </a:prstGeom>
            <a:grpFill/>
            <a:ln w="9525">
              <a:noFill/>
              <a:miter lim="800000"/>
              <a:headEnd/>
              <a:tailEnd/>
            </a:ln>
          </p:spPr>
        </p:pic>
        <p:pic>
          <p:nvPicPr>
            <p:cNvPr id="14" name="Picture 91" descr="settings.png"/>
            <p:cNvPicPr>
              <a:picLocks noChangeAspect="1"/>
            </p:cNvPicPr>
            <p:nvPr/>
          </p:nvPicPr>
          <p:blipFill>
            <a:blip r:embed="rId6" cstate="print">
              <a:alphaModFix/>
              <a:duotone>
                <a:prstClr val="black"/>
                <a:schemeClr val="accent1">
                  <a:tint val="45000"/>
                  <a:satMod val="400000"/>
                </a:schemeClr>
              </a:duotone>
              <a:extLst>
                <a:ext uri="{BEBA8EAE-BF5A-486C-A8C5-ECC9F3942E4B}">
                  <a14:imgProps xmlns:a14="http://schemas.microsoft.com/office/drawing/2010/main">
                    <a14:imgLayer r:embed="rId7">
                      <a14:imgEffect>
                        <a14:saturation sat="0"/>
                      </a14:imgEffect>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sp>
        <p:nvSpPr>
          <p:cNvPr id="15" name="Rectangle 14"/>
          <p:cNvSpPr/>
          <p:nvPr/>
        </p:nvSpPr>
        <p:spPr bwMode="auto">
          <a:xfrm>
            <a:off x="10572675" y="4685157"/>
            <a:ext cx="1100155" cy="758517"/>
          </a:xfrm>
          <a:prstGeom prst="rect">
            <a:avLst/>
          </a:prstGeom>
          <a:noFill/>
          <a:ln w="9525">
            <a:solidFill>
              <a:schemeClr val="tx1">
                <a:lumMod val="75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24342" tIns="62171" rIns="124342" bIns="62171" anchor="ctr"/>
          <a:lstStyle/>
          <a:p>
            <a:pPr algn="ctr" defTabSz="1241334">
              <a:lnSpc>
                <a:spcPct val="90000"/>
              </a:lnSpc>
            </a:pPr>
            <a:endParaRPr lang="en-US" sz="3264">
              <a:solidFill>
                <a:srgbClr val="FFFFFF"/>
              </a:solidFill>
              <a:effectLst>
                <a:outerShdw blurRad="38100" dist="38100" dir="2700000" algn="tl">
                  <a:srgbClr val="000000"/>
                </a:outerShdw>
              </a:effectLst>
              <a:ea typeface="ＭＳ Ｐゴシック" pitchFamily="-103" charset="-128"/>
            </a:endParaRPr>
          </a:p>
        </p:txBody>
      </p:sp>
      <p:sp>
        <p:nvSpPr>
          <p:cNvPr id="16" name="TextBox 15"/>
          <p:cNvSpPr txBox="1">
            <a:spLocks noChangeArrowheads="1"/>
          </p:cNvSpPr>
          <p:nvPr/>
        </p:nvSpPr>
        <p:spPr bwMode="auto">
          <a:xfrm>
            <a:off x="10131119" y="1528551"/>
            <a:ext cx="1835572"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Virtual desktop </a:t>
            </a:r>
            <a:endParaRPr lang="en-US" dirty="0">
              <a:solidFill>
                <a:srgbClr val="FFFFFF">
                  <a:lumMod val="50000"/>
                </a:srgbClr>
              </a:solidFill>
            </a:endParaRPr>
          </a:p>
        </p:txBody>
      </p:sp>
      <p:grpSp>
        <p:nvGrpSpPr>
          <p:cNvPr id="17" name="Group 104"/>
          <p:cNvGrpSpPr>
            <a:grpSpLocks/>
          </p:cNvGrpSpPr>
          <p:nvPr/>
        </p:nvGrpSpPr>
        <p:grpSpPr bwMode="auto">
          <a:xfrm>
            <a:off x="8259415" y="2248941"/>
            <a:ext cx="811706" cy="654120"/>
            <a:chOff x="6137756" y="1587984"/>
            <a:chExt cx="596383" cy="481364"/>
          </a:xfrm>
          <a:solidFill>
            <a:schemeClr val="accent1"/>
          </a:solidFill>
        </p:grpSpPr>
        <p:pic>
          <p:nvPicPr>
            <p:cNvPr id="18" name="Picture 105"/>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Lst>
            </a:blip>
            <a:srcRect/>
            <a:stretch>
              <a:fillRect/>
            </a:stretch>
          </p:blipFill>
          <p:spPr bwMode="auto">
            <a:xfrm>
              <a:off x="6137756" y="1587984"/>
              <a:ext cx="269095" cy="330682"/>
            </a:xfrm>
            <a:prstGeom prst="rect">
              <a:avLst/>
            </a:prstGeom>
            <a:grpFill/>
            <a:ln w="9525">
              <a:solidFill>
                <a:srgbClr val="FFFFFF"/>
              </a:solidFill>
              <a:miter lim="800000"/>
              <a:headEnd/>
              <a:tailEnd/>
            </a:ln>
          </p:spPr>
        </p:pic>
        <p:pic>
          <p:nvPicPr>
            <p:cNvPr id="19" name="Picture 106" descr="settings.png"/>
            <p:cNvPicPr>
              <a:picLocks noChangeAspect="1"/>
            </p:cNvPicPr>
            <p:nvPr/>
          </p:nvPicPr>
          <p:blipFill>
            <a:blip r:embed="rId10" cstate="print">
              <a:duotone>
                <a:prstClr val="black"/>
                <a:schemeClr val="accent1">
                  <a:tint val="45000"/>
                  <a:satMod val="400000"/>
                </a:schemeClr>
              </a:duotone>
              <a:extLst>
                <a:ext uri="{BEBA8EAE-BF5A-486C-A8C5-ECC9F3942E4B}">
                  <a14:imgProps xmlns:a14="http://schemas.microsoft.com/office/drawing/2010/main">
                    <a14:imgLayer r:embed="rId11">
                      <a14:imgEffect>
                        <a14:colorTemperature colorTemp="4700"/>
                      </a14:imgEffect>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grpSp>
        <p:nvGrpSpPr>
          <p:cNvPr id="20" name="Group 107"/>
          <p:cNvGrpSpPr>
            <a:grpSpLocks/>
          </p:cNvGrpSpPr>
          <p:nvPr/>
        </p:nvGrpSpPr>
        <p:grpSpPr bwMode="auto">
          <a:xfrm>
            <a:off x="8252737" y="2249568"/>
            <a:ext cx="811716" cy="654121"/>
            <a:chOff x="6137753" y="1587985"/>
            <a:chExt cx="596390" cy="481365"/>
          </a:xfrm>
          <a:solidFill>
            <a:schemeClr val="accent1"/>
          </a:solidFill>
        </p:grpSpPr>
        <p:pic>
          <p:nvPicPr>
            <p:cNvPr id="21" name="Picture 108"/>
            <p:cNvPicPr>
              <a:picLocks noChangeAspect="1"/>
            </p:cNvPicPr>
            <p:nvPr/>
          </p:nvPicPr>
          <p:blipFill>
            <a:blip r:embed="rId8" cstate="print"/>
            <a:srcRect/>
            <a:stretch>
              <a:fillRect/>
            </a:stretch>
          </p:blipFill>
          <p:spPr bwMode="auto">
            <a:xfrm>
              <a:off x="6137753" y="1587985"/>
              <a:ext cx="269095" cy="330682"/>
            </a:xfrm>
            <a:prstGeom prst="rect">
              <a:avLst/>
            </a:prstGeom>
            <a:grpFill/>
            <a:ln w="9525">
              <a:noFill/>
              <a:miter lim="800000"/>
              <a:headEnd/>
              <a:tailEnd/>
            </a:ln>
          </p:spPr>
        </p:pic>
        <p:pic>
          <p:nvPicPr>
            <p:cNvPr id="22" name="Picture 109"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2">
                      <a14:imgEffect>
                        <a14:brightnessContrast bright="-15000" contrast="-10000"/>
                      </a14:imgEffect>
                    </a14:imgLayer>
                  </a14:imgProps>
                </a:ext>
              </a:extLst>
            </a:blip>
            <a:srcRect/>
            <a:stretch>
              <a:fillRect/>
            </a:stretch>
          </p:blipFill>
          <p:spPr bwMode="auto">
            <a:xfrm>
              <a:off x="6272304" y="1607510"/>
              <a:ext cx="461839" cy="461840"/>
            </a:xfrm>
            <a:prstGeom prst="rect">
              <a:avLst/>
            </a:prstGeom>
            <a:noFill/>
            <a:ln w="9525">
              <a:noFill/>
              <a:miter lim="800000"/>
              <a:headEnd/>
              <a:tailEnd/>
            </a:ln>
          </p:spPr>
        </p:pic>
      </p:grpSp>
      <p:pic>
        <p:nvPicPr>
          <p:cNvPr id="23" name="Picture 7" descr="C:\Users\v-junyo.REDMOND\Downloads\picasion.com_47562b368667ae2cdfc03232e83d1978.gif"/>
          <p:cNvPicPr preferRelativeResize="0">
            <a:picLocks noChangeArrowheads="1" noCrop="1"/>
          </p:cNvPicPr>
          <p:nvPr/>
        </p:nvPicPr>
        <p:blipFill>
          <a:blip r:embed="rId3">
            <a:alphaModFix/>
            <a:extLst>
              <a:ext uri="{BEBA8EAE-BF5A-486C-A8C5-ECC9F3942E4B}">
                <a14:imgProps xmlns:a14="http://schemas.microsoft.com/office/drawing/2010/main">
                  <a14:imgLayer r:embed="rId4">
                    <a14:imgEffect>
                      <a14:brightnessContrast bright="-45000"/>
                    </a14:imgEffect>
                  </a14:imgLayer>
                </a14:imgProps>
              </a:ext>
            </a:extLst>
          </a:blip>
          <a:srcRect/>
          <a:stretch>
            <a:fillRect/>
          </a:stretch>
        </p:blipFill>
        <p:spPr bwMode="auto">
          <a:xfrm rot="-5400000">
            <a:off x="10326957" y="3726362"/>
            <a:ext cx="1563647" cy="62172"/>
          </a:xfrm>
          <a:prstGeom prst="rect">
            <a:avLst/>
          </a:prstGeom>
          <a:noFill/>
          <a:ln w="9525">
            <a:noFill/>
            <a:miter lim="800000"/>
            <a:headEnd/>
            <a:tailEnd/>
          </a:ln>
        </p:spPr>
      </p:pic>
      <p:grpSp>
        <p:nvGrpSpPr>
          <p:cNvPr id="24" name="Group 66"/>
          <p:cNvGrpSpPr>
            <a:grpSpLocks noChangeAspect="1"/>
          </p:cNvGrpSpPr>
          <p:nvPr/>
        </p:nvGrpSpPr>
        <p:grpSpPr bwMode="auto">
          <a:xfrm>
            <a:off x="8658462" y="5039455"/>
            <a:ext cx="310589" cy="310589"/>
            <a:chOff x="5946027" y="4399563"/>
            <a:chExt cx="344979" cy="344979"/>
          </a:xfrm>
          <a:solidFill>
            <a:schemeClr val="accent1"/>
          </a:solidFill>
        </p:grpSpPr>
        <p:pic>
          <p:nvPicPr>
            <p:cNvPr id="25" name="Picture 68"/>
            <p:cNvPicPr>
              <a:picLocks noChangeAspect="1"/>
            </p:cNvPicPr>
            <p:nvPr/>
          </p:nvPicPr>
          <p:blipFill>
            <a:blip r:embed="rId5" cstate="print"/>
            <a:srcRect/>
            <a:stretch>
              <a:fillRect/>
            </a:stretch>
          </p:blipFill>
          <p:spPr bwMode="auto">
            <a:xfrm>
              <a:off x="5946027" y="4420464"/>
              <a:ext cx="128428" cy="157821"/>
            </a:xfrm>
            <a:prstGeom prst="rect">
              <a:avLst/>
            </a:prstGeom>
            <a:grpFill/>
            <a:ln w="9525">
              <a:noFill/>
              <a:miter lim="800000"/>
              <a:headEnd/>
              <a:tailEnd/>
            </a:ln>
          </p:spPr>
        </p:pic>
        <p:pic>
          <p:nvPicPr>
            <p:cNvPr id="26" name="Picture 72"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3">
                      <a14:imgEffect>
                        <a14:brightnessContrast bright="-15000" contrast="-10000"/>
                      </a14:imgEffect>
                    </a14:imgLayer>
                  </a14:imgProps>
                </a:ext>
              </a:extLst>
            </a:blip>
            <a:srcRect/>
            <a:stretch>
              <a:fillRect/>
            </a:stretch>
          </p:blipFill>
          <p:spPr bwMode="auto">
            <a:xfrm>
              <a:off x="5946027" y="4399563"/>
              <a:ext cx="344979" cy="344979"/>
            </a:xfrm>
            <a:prstGeom prst="rect">
              <a:avLst/>
            </a:prstGeom>
            <a:noFill/>
            <a:ln w="9525">
              <a:noFill/>
              <a:miter lim="800000"/>
              <a:headEnd/>
              <a:tailEnd/>
            </a:ln>
          </p:spPr>
        </p:pic>
      </p:grpSp>
      <p:sp>
        <p:nvSpPr>
          <p:cNvPr id="27" name="Freeform 26"/>
          <p:cNvSpPr>
            <a:spLocks noChangeAspect="1"/>
          </p:cNvSpPr>
          <p:nvPr/>
        </p:nvSpPr>
        <p:spPr bwMode="black">
          <a:xfrm rot="17831460">
            <a:off x="8200136" y="4902677"/>
            <a:ext cx="279101" cy="269082"/>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solidFill>
            <a:schemeClr val="tx1">
              <a:lumMod val="95000"/>
            </a:schemeClr>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grpSp>
        <p:nvGrpSpPr>
          <p:cNvPr id="28" name="Group 2"/>
          <p:cNvGrpSpPr>
            <a:grpSpLocks noChangeAspect="1"/>
          </p:cNvGrpSpPr>
          <p:nvPr/>
        </p:nvGrpSpPr>
        <p:grpSpPr bwMode="auto">
          <a:xfrm>
            <a:off x="8218902" y="5125808"/>
            <a:ext cx="264788" cy="186068"/>
            <a:chOff x="4399558" y="3440227"/>
            <a:chExt cx="292475" cy="206818"/>
          </a:xfrm>
          <a:solidFill>
            <a:schemeClr val="tx1">
              <a:lumMod val="95000"/>
            </a:schemeClr>
          </a:solidFill>
        </p:grpSpPr>
        <p:sp>
          <p:nvSpPr>
            <p:cNvPr id="29" name="Freeform 27"/>
            <p:cNvSpPr>
              <a:spLocks noEditPoints="1"/>
            </p:cNvSpPr>
            <p:nvPr/>
          </p:nvSpPr>
          <p:spPr bwMode="black">
            <a:xfrm>
              <a:off x="4399558" y="3440227"/>
              <a:ext cx="292475" cy="20681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0" name="Freeform 28"/>
            <p:cNvSpPr>
              <a:spLocks/>
            </p:cNvSpPr>
            <p:nvPr/>
          </p:nvSpPr>
          <p:spPr bwMode="black">
            <a:xfrm>
              <a:off x="4454891" y="3545227"/>
              <a:ext cx="105924" cy="90681"/>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1" name="Freeform 29"/>
            <p:cNvSpPr>
              <a:spLocks/>
            </p:cNvSpPr>
            <p:nvPr/>
          </p:nvSpPr>
          <p:spPr bwMode="black">
            <a:xfrm>
              <a:off x="4557653" y="3556363"/>
              <a:ext cx="60076" cy="65228"/>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2" name="Oval 30"/>
            <p:cNvSpPr>
              <a:spLocks noChangeArrowheads="1"/>
            </p:cNvSpPr>
            <p:nvPr/>
          </p:nvSpPr>
          <p:spPr bwMode="black">
            <a:xfrm>
              <a:off x="4475444" y="3476817"/>
              <a:ext cx="63238" cy="63636"/>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3" name="Oval 31"/>
            <p:cNvSpPr>
              <a:spLocks noChangeArrowheads="1"/>
            </p:cNvSpPr>
            <p:nvPr/>
          </p:nvSpPr>
          <p:spPr bwMode="black">
            <a:xfrm>
              <a:off x="4551329" y="3500681"/>
              <a:ext cx="49009" cy="47727"/>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grpSp>
      <p:sp>
        <p:nvSpPr>
          <p:cNvPr id="5" name="Rectangle 4"/>
          <p:cNvSpPr/>
          <p:nvPr/>
        </p:nvSpPr>
        <p:spPr bwMode="auto">
          <a:xfrm>
            <a:off x="8227013" y="2138652"/>
            <a:ext cx="850774" cy="83736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Freeform 89"/>
          <p:cNvSpPr>
            <a:spLocks noChangeAspect="1" noEditPoints="1"/>
          </p:cNvSpPr>
          <p:nvPr/>
        </p:nvSpPr>
        <p:spPr bwMode="black">
          <a:xfrm>
            <a:off x="7816239" y="4762049"/>
            <a:ext cx="1535773" cy="989020"/>
          </a:xfrm>
          <a:custGeom>
            <a:avLst/>
            <a:gdLst>
              <a:gd name="T0" fmla="*/ 189138 w 3153"/>
              <a:gd name="T1" fmla="*/ 504937 h 2031"/>
              <a:gd name="T2" fmla="*/ 425831 w 3153"/>
              <a:gd name="T3" fmla="*/ 0 h 2031"/>
              <a:gd name="T4" fmla="*/ 1576871 w 3153"/>
              <a:gd name="T5" fmla="*/ 1016355 h 2031"/>
              <a:gd name="T6" fmla="*/ 1298568 w 3153"/>
              <a:gd name="T7" fmla="*/ 806280 h 2031"/>
              <a:gd name="T8" fmla="*/ 1212645 w 3153"/>
              <a:gd name="T9" fmla="*/ 769017 h 2031"/>
              <a:gd name="T10" fmla="*/ 1292083 w 3153"/>
              <a:gd name="T11" fmla="*/ 787378 h 2031"/>
              <a:gd name="T12" fmla="*/ 776547 w 3153"/>
              <a:gd name="T13" fmla="*/ 802499 h 2031"/>
              <a:gd name="T14" fmla="*/ 788976 w 3153"/>
              <a:gd name="T15" fmla="*/ 770637 h 2031"/>
              <a:gd name="T16" fmla="*/ 858147 w 3153"/>
              <a:gd name="T17" fmla="*/ 777657 h 2031"/>
              <a:gd name="T18" fmla="*/ 844637 w 3153"/>
              <a:gd name="T19" fmla="*/ 883505 h 2031"/>
              <a:gd name="T20" fmla="*/ 767901 w 3153"/>
              <a:gd name="T21" fmla="*/ 870544 h 2031"/>
              <a:gd name="T22" fmla="*/ 632262 w 3153"/>
              <a:gd name="T23" fmla="*/ 866224 h 2031"/>
              <a:gd name="T24" fmla="*/ 724129 w 3153"/>
              <a:gd name="T25" fmla="*/ 858123 h 2031"/>
              <a:gd name="T26" fmla="*/ 634964 w 3153"/>
              <a:gd name="T27" fmla="*/ 880805 h 2031"/>
              <a:gd name="T28" fmla="*/ 663605 w 3153"/>
              <a:gd name="T29" fmla="*/ 773877 h 2031"/>
              <a:gd name="T30" fmla="*/ 738179 w 3153"/>
              <a:gd name="T31" fmla="*/ 778197 h 2031"/>
              <a:gd name="T32" fmla="*/ 495001 w 3153"/>
              <a:gd name="T33" fmla="*/ 867844 h 2031"/>
              <a:gd name="T34" fmla="*/ 593894 w 3153"/>
              <a:gd name="T35" fmla="*/ 844622 h 2031"/>
              <a:gd name="T36" fmla="*/ 492299 w 3153"/>
              <a:gd name="T37" fmla="*/ 877025 h 2031"/>
              <a:gd name="T38" fmla="*/ 449608 w 3153"/>
              <a:gd name="T39" fmla="*/ 811680 h 2031"/>
              <a:gd name="T40" fmla="*/ 498244 w 3153"/>
              <a:gd name="T41" fmla="*/ 776037 h 2031"/>
              <a:gd name="T42" fmla="*/ 539854 w 3153"/>
              <a:gd name="T43" fmla="*/ 777657 h 2031"/>
              <a:gd name="T44" fmla="*/ 617671 w 3153"/>
              <a:gd name="T45" fmla="*/ 775497 h 2031"/>
              <a:gd name="T46" fmla="*/ 601459 w 3153"/>
              <a:gd name="T47" fmla="*/ 807900 h 2031"/>
              <a:gd name="T48" fmla="*/ 373953 w 3153"/>
              <a:gd name="T49" fmla="*/ 974232 h 2031"/>
              <a:gd name="T50" fmla="*/ 310186 w 3153"/>
              <a:gd name="T51" fmla="*/ 939129 h 2031"/>
              <a:gd name="T52" fmla="*/ 354499 w 3153"/>
              <a:gd name="T53" fmla="*/ 911047 h 2031"/>
              <a:gd name="T54" fmla="*/ 444745 w 3153"/>
              <a:gd name="T55" fmla="*/ 874325 h 2031"/>
              <a:gd name="T56" fmla="*/ 361524 w 3153"/>
              <a:gd name="T57" fmla="*/ 884585 h 2031"/>
              <a:gd name="T58" fmla="*/ 385301 w 3153"/>
              <a:gd name="T59" fmla="*/ 837602 h 2031"/>
              <a:gd name="T60" fmla="*/ 447447 w 3153"/>
              <a:gd name="T61" fmla="*/ 871084 h 2031"/>
              <a:gd name="T62" fmla="*/ 848419 w 3153"/>
              <a:gd name="T63" fmla="*/ 970992 h 2031"/>
              <a:gd name="T64" fmla="*/ 459335 w 3153"/>
              <a:gd name="T65" fmla="*/ 973692 h 2031"/>
              <a:gd name="T66" fmla="*/ 476628 w 3153"/>
              <a:gd name="T67" fmla="*/ 916988 h 2031"/>
              <a:gd name="T68" fmla="*/ 844637 w 3153"/>
              <a:gd name="T69" fmla="*/ 911047 h 2031"/>
              <a:gd name="T70" fmla="*/ 902459 w 3153"/>
              <a:gd name="T71" fmla="*/ 804119 h 2031"/>
              <a:gd name="T72" fmla="*/ 914888 w 3153"/>
              <a:gd name="T73" fmla="*/ 769017 h 2031"/>
              <a:gd name="T74" fmla="*/ 968927 w 3153"/>
              <a:gd name="T75" fmla="*/ 810060 h 2031"/>
              <a:gd name="T76" fmla="*/ 905161 w 3153"/>
              <a:gd name="T77" fmla="*/ 870544 h 2031"/>
              <a:gd name="T78" fmla="*/ 995947 w 3153"/>
              <a:gd name="T79" fmla="*/ 875405 h 2031"/>
              <a:gd name="T80" fmla="*/ 974872 w 3153"/>
              <a:gd name="T81" fmla="*/ 884045 h 2031"/>
              <a:gd name="T82" fmla="*/ 1008376 w 3153"/>
              <a:gd name="T83" fmla="*/ 968292 h 2031"/>
              <a:gd name="T84" fmla="*/ 913267 w 3153"/>
              <a:gd name="T85" fmla="*/ 960191 h 2031"/>
              <a:gd name="T86" fmla="*/ 911105 w 3153"/>
              <a:gd name="T87" fmla="*/ 919148 h 2031"/>
              <a:gd name="T88" fmla="*/ 931640 w 3153"/>
              <a:gd name="T89" fmla="*/ 909967 h 2031"/>
              <a:gd name="T90" fmla="*/ 995947 w 3153"/>
              <a:gd name="T91" fmla="*/ 913207 h 2031"/>
              <a:gd name="T92" fmla="*/ 1085653 w 3153"/>
              <a:gd name="T93" fmla="*/ 777117 h 2031"/>
              <a:gd name="T94" fmla="*/ 1156444 w 3153"/>
              <a:gd name="T95" fmla="*/ 771177 h 2031"/>
              <a:gd name="T96" fmla="*/ 1167793 w 3153"/>
              <a:gd name="T97" fmla="*/ 809520 h 2031"/>
              <a:gd name="T98" fmla="*/ 1115374 w 3153"/>
              <a:gd name="T99" fmla="*/ 857583 h 2031"/>
              <a:gd name="T100" fmla="*/ 1198595 w 3153"/>
              <a:gd name="T101" fmla="*/ 845162 h 2031"/>
              <a:gd name="T102" fmla="*/ 1202378 w 3153"/>
              <a:gd name="T103" fmla="*/ 882425 h 2031"/>
              <a:gd name="T104" fmla="*/ 1253175 w 3153"/>
              <a:gd name="T105" fmla="*/ 966671 h 2031"/>
              <a:gd name="T106" fmla="*/ 1151581 w 3153"/>
              <a:gd name="T107" fmla="*/ 955871 h 2031"/>
              <a:gd name="T108" fmla="*/ 1159146 w 3153"/>
              <a:gd name="T109" fmla="*/ 908887 h 2031"/>
              <a:gd name="T110" fmla="*/ 1264523 w 3153"/>
              <a:gd name="T111" fmla="*/ 877025 h 2031"/>
              <a:gd name="T112" fmla="*/ 1330992 w 3153"/>
              <a:gd name="T113" fmla="*/ 844622 h 2031"/>
              <a:gd name="T114" fmla="*/ 1315320 w 3153"/>
              <a:gd name="T115" fmla="*/ 883505 h 2031"/>
              <a:gd name="T116" fmla="*/ 1305053 w 3153"/>
              <a:gd name="T117" fmla="*/ 955331 h 2031"/>
              <a:gd name="T118" fmla="*/ 1350986 w 3153"/>
              <a:gd name="T119" fmla="*/ 908887 h 2031"/>
              <a:gd name="T120" fmla="*/ 1407728 w 3153"/>
              <a:gd name="T121" fmla="*/ 967211 h 20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153"/>
              <a:gd name="T184" fmla="*/ 0 h 2031"/>
              <a:gd name="T185" fmla="*/ 3153 w 3153"/>
              <a:gd name="T186" fmla="*/ 2031 h 20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tx1">
              <a:lumMod val="95000"/>
            </a:schemeClr>
          </a:solidFill>
          <a:ln w="9525">
            <a:noFill/>
            <a:miter lim="800000"/>
            <a:headEnd/>
            <a:tailEnd/>
          </a:ln>
        </p:spPr>
        <p:txBody>
          <a:bodyPr lIns="111925" tIns="55963" rIns="111925" bIns="55963"/>
          <a:lstStyle/>
          <a:p>
            <a:endParaRPr lang="en-US" sz="2176">
              <a:solidFill>
                <a:srgbClr val="FFFFFF"/>
              </a:solidFill>
            </a:endParaRPr>
          </a:p>
        </p:txBody>
      </p:sp>
      <p:grpSp>
        <p:nvGrpSpPr>
          <p:cNvPr id="35" name="Group 63"/>
          <p:cNvGrpSpPr>
            <a:grpSpLocks/>
          </p:cNvGrpSpPr>
          <p:nvPr/>
        </p:nvGrpSpPr>
        <p:grpSpPr bwMode="auto">
          <a:xfrm>
            <a:off x="8259410" y="2256439"/>
            <a:ext cx="811710" cy="656276"/>
            <a:chOff x="6137753" y="1587985"/>
            <a:chExt cx="596386" cy="481363"/>
          </a:xfrm>
          <a:solidFill>
            <a:schemeClr val="accent1"/>
          </a:solidFill>
        </p:grpSpPr>
        <p:pic>
          <p:nvPicPr>
            <p:cNvPr id="36" name="Picture 64"/>
            <p:cNvPicPr>
              <a:picLocks noChangeAspect="1"/>
            </p:cNvPicPr>
            <p:nvPr/>
          </p:nvPicPr>
          <p:blipFill>
            <a:blip r:embed="rId5" cstate="print"/>
            <a:srcRect/>
            <a:stretch>
              <a:fillRect/>
            </a:stretch>
          </p:blipFill>
          <p:spPr bwMode="auto">
            <a:xfrm>
              <a:off x="6137753" y="1587985"/>
              <a:ext cx="269095" cy="330682"/>
            </a:xfrm>
            <a:prstGeom prst="rect">
              <a:avLst/>
            </a:prstGeom>
            <a:grpFill/>
            <a:ln w="9525">
              <a:noFill/>
              <a:miter lim="800000"/>
              <a:headEnd/>
              <a:tailEnd/>
            </a:ln>
          </p:spPr>
        </p:pic>
        <p:pic>
          <p:nvPicPr>
            <p:cNvPr id="37" name="Picture 65"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4">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grpSp>
        <p:nvGrpSpPr>
          <p:cNvPr id="38" name="Group 85"/>
          <p:cNvGrpSpPr>
            <a:grpSpLocks noChangeAspect="1"/>
          </p:cNvGrpSpPr>
          <p:nvPr/>
        </p:nvGrpSpPr>
        <p:grpSpPr>
          <a:xfrm>
            <a:off x="8574118" y="4960317"/>
            <a:ext cx="459743" cy="436944"/>
            <a:chOff x="5946027" y="4405795"/>
            <a:chExt cx="344979" cy="344979"/>
          </a:xfrm>
          <a:solidFill>
            <a:srgbClr val="00AEEF"/>
          </a:solidFill>
          <a:effectLst/>
        </p:grpSpPr>
        <p:pic>
          <p:nvPicPr>
            <p:cNvPr id="39" name="Picture 38"/>
            <p:cNvPicPr>
              <a:picLocks noChangeAspect="1"/>
            </p:cNvPicPr>
            <p:nvPr/>
          </p:nvPicPr>
          <p:blipFill>
            <a:blip r:embed="rId5" cstate="print">
              <a:extLst/>
            </a:blip>
            <a:stretch>
              <a:fillRect/>
            </a:stretch>
          </p:blipFill>
          <p:spPr>
            <a:xfrm>
              <a:off x="5946027" y="4420464"/>
              <a:ext cx="128428" cy="157821"/>
            </a:xfrm>
            <a:prstGeom prst="rect">
              <a:avLst/>
            </a:prstGeom>
            <a:grpFill/>
          </p:spPr>
        </p:pic>
        <p:pic>
          <p:nvPicPr>
            <p:cNvPr id="40" name="Picture 39"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1">
                      <a14:imgEffect>
                        <a14:brightnessContrast bright="-15000" contrast="-10000"/>
                      </a14:imgEffect>
                    </a14:imgLayer>
                  </a14:imgProps>
                </a:ext>
              </a:extLst>
            </a:blip>
            <a:stretch>
              <a:fillRect/>
            </a:stretch>
          </p:blipFill>
          <p:spPr>
            <a:xfrm>
              <a:off x="5946027" y="4405795"/>
              <a:ext cx="344979" cy="344979"/>
            </a:xfrm>
            <a:prstGeom prst="rect">
              <a:avLst/>
            </a:prstGeom>
            <a:noFill/>
            <a:effectLst/>
          </p:spPr>
        </p:pic>
      </p:grpSp>
      <p:pic>
        <p:nvPicPr>
          <p:cNvPr id="41" name="Picture 43"/>
          <p:cNvPicPr>
            <a:picLocks noChangeAspect="1"/>
          </p:cNvPicPr>
          <p:nvPr/>
        </p:nvPicPr>
        <p:blipFill>
          <a:blip r:embed="rId15" cstate="print">
            <a:alphaModFix/>
          </a:blip>
          <a:srcRect l="67535"/>
          <a:stretch>
            <a:fillRect/>
          </a:stretch>
        </p:blipFill>
        <p:spPr bwMode="auto">
          <a:xfrm>
            <a:off x="8141554" y="1875116"/>
            <a:ext cx="836497" cy="1278571"/>
          </a:xfrm>
          <a:prstGeom prst="rect">
            <a:avLst/>
          </a:prstGeom>
          <a:noFill/>
          <a:ln w="9525">
            <a:noFill/>
            <a:miter lim="800000"/>
            <a:headEnd/>
            <a:tailEnd/>
          </a:ln>
        </p:spPr>
      </p:pic>
      <p:grpSp>
        <p:nvGrpSpPr>
          <p:cNvPr id="42" name="Group 74"/>
          <p:cNvGrpSpPr>
            <a:grpSpLocks/>
          </p:cNvGrpSpPr>
          <p:nvPr/>
        </p:nvGrpSpPr>
        <p:grpSpPr bwMode="auto">
          <a:xfrm>
            <a:off x="10295777" y="1934545"/>
            <a:ext cx="1670913" cy="1064291"/>
            <a:chOff x="2059199" y="2364644"/>
            <a:chExt cx="1228294" cy="783468"/>
          </a:xfrm>
        </p:grpSpPr>
        <p:pic>
          <p:nvPicPr>
            <p:cNvPr id="43" name="Picture 75"/>
            <p:cNvPicPr>
              <a:picLocks noChangeAspect="1" noChangeArrowheads="1"/>
            </p:cNvPicPr>
            <p:nvPr/>
          </p:nvPicPr>
          <p:blipFill>
            <a:blip r:embed="rId16" cstate="print">
              <a:biLevel thresh="75000"/>
              <a:extLst>
                <a:ext uri="{BEBA8EAE-BF5A-486C-A8C5-ECC9F3942E4B}">
                  <a14:imgProps xmlns:a14="http://schemas.microsoft.com/office/drawing/2010/main">
                    <a14:imgLayer r:embed="rId17">
                      <a14:imgEffect>
                        <a14:brightnessContrast bright="-15000" contrast="5000"/>
                      </a14:imgEffect>
                    </a14:imgLayer>
                  </a14:imgProps>
                </a:ext>
              </a:extLst>
            </a:blip>
            <a:srcRect r="32961"/>
            <a:stretch>
              <a:fillRect/>
            </a:stretch>
          </p:blipFill>
          <p:spPr bwMode="auto">
            <a:xfrm>
              <a:off x="2710378" y="2364644"/>
              <a:ext cx="577115" cy="783468"/>
            </a:xfrm>
            <a:prstGeom prst="rect">
              <a:avLst/>
            </a:prstGeom>
            <a:noFill/>
            <a:ln w="9525">
              <a:noFill/>
              <a:miter lim="800000"/>
              <a:headEnd/>
              <a:tailEnd/>
            </a:ln>
          </p:spPr>
        </p:pic>
        <p:pic>
          <p:nvPicPr>
            <p:cNvPr id="44" name="Picture 77"/>
            <p:cNvPicPr>
              <a:picLocks noChangeAspect="1"/>
            </p:cNvPicPr>
            <p:nvPr/>
          </p:nvPicPr>
          <p:blipFill>
            <a:blip r:embed="rId18" cstate="print">
              <a:biLevel thresh="75000"/>
              <a:extLst>
                <a:ext uri="{BEBA8EAE-BF5A-486C-A8C5-ECC9F3942E4B}">
                  <a14:imgProps xmlns:a14="http://schemas.microsoft.com/office/drawing/2010/main">
                    <a14:imgLayer r:embed="rId19">
                      <a14:imgEffect>
                        <a14:brightnessContrast bright="-15000" contrast="5000"/>
                      </a14:imgEffect>
                    </a14:imgLayer>
                  </a14:imgProps>
                </a:ext>
              </a:extLst>
            </a:blip>
            <a:srcRect/>
            <a:stretch>
              <a:fillRect/>
            </a:stretch>
          </p:blipFill>
          <p:spPr bwMode="auto">
            <a:xfrm>
              <a:off x="2059199" y="2484228"/>
              <a:ext cx="594445" cy="544302"/>
            </a:xfrm>
            <a:prstGeom prst="rect">
              <a:avLst/>
            </a:prstGeom>
            <a:noFill/>
            <a:ln w="9525">
              <a:noFill/>
              <a:miter lim="800000"/>
              <a:headEnd/>
              <a:tailEnd/>
            </a:ln>
          </p:spPr>
        </p:pic>
      </p:grpSp>
      <p:sp>
        <p:nvSpPr>
          <p:cNvPr id="45" name="Rectangle 44"/>
          <p:cNvSpPr/>
          <p:nvPr/>
        </p:nvSpPr>
        <p:spPr bwMode="auto">
          <a:xfrm>
            <a:off x="10734666" y="4747756"/>
            <a:ext cx="809551" cy="332456"/>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2174" tIns="24869" rIns="0" bIns="62171" anchor="ctr"/>
          <a:lstStyle/>
          <a:p>
            <a:pPr defTabSz="1241334"/>
            <a:endParaRPr lang="en-US" sz="1224">
              <a:solidFill>
                <a:srgbClr val="FFFFFF"/>
              </a:solidFill>
              <a:latin typeface="Arial" charset="0"/>
              <a:ea typeface="ＭＳ Ｐゴシック" pitchFamily="-103" charset="-128"/>
              <a:cs typeface="Arial" charset="0"/>
            </a:endParaRPr>
          </a:p>
        </p:txBody>
      </p:sp>
      <p:sp>
        <p:nvSpPr>
          <p:cNvPr id="46" name="Rectangle 45"/>
          <p:cNvSpPr/>
          <p:nvPr/>
        </p:nvSpPr>
        <p:spPr>
          <a:xfrm>
            <a:off x="10660482" y="4756724"/>
            <a:ext cx="888385" cy="280718"/>
          </a:xfrm>
          <a:prstGeom prst="rect">
            <a:avLst/>
          </a:prstGeom>
          <a:ln>
            <a:solidFill>
              <a:schemeClr val="tx1">
                <a:lumMod val="95000"/>
              </a:schemeClr>
            </a:solidFill>
          </a:ln>
        </p:spPr>
        <p:txBody>
          <a:bodyPr wrap="none">
            <a:spAutoFit/>
          </a:bodyPr>
          <a:lstStyle/>
          <a:p>
            <a:pPr defTabSz="1243083">
              <a:defRPr/>
            </a:pPr>
            <a:r>
              <a:rPr lang="en-US" sz="1224" dirty="0">
                <a:solidFill>
                  <a:srgbClr val="FFFFFF">
                    <a:lumMod val="85000"/>
                  </a:srgbClr>
                </a:solidFill>
                <a:latin typeface="Arial" pitchFamily="34" charset="0"/>
                <a:ea typeface="ＭＳ Ｐゴシック" pitchFamily="-84" charset="-128"/>
                <a:cs typeface="Arial" pitchFamily="34" charset="0"/>
              </a:rPr>
              <a:t>Login  xxx</a:t>
            </a:r>
          </a:p>
        </p:txBody>
      </p:sp>
      <p:grpSp>
        <p:nvGrpSpPr>
          <p:cNvPr id="47" name="Group 154"/>
          <p:cNvGrpSpPr/>
          <p:nvPr/>
        </p:nvGrpSpPr>
        <p:grpSpPr bwMode="black">
          <a:xfrm>
            <a:off x="10853762" y="4899711"/>
            <a:ext cx="477124" cy="418267"/>
            <a:chOff x="3358790" y="407846"/>
            <a:chExt cx="1327364" cy="1163930"/>
          </a:xfrm>
          <a:solidFill>
            <a:schemeClr val="tx1">
              <a:lumMod val="95000"/>
            </a:schemeClr>
          </a:solidFill>
        </p:grpSpPr>
        <p:sp>
          <p:nvSpPr>
            <p:cNvPr id="48" name="Freeform 26"/>
            <p:cNvSpPr>
              <a:spLocks/>
            </p:cNvSpPr>
            <p:nvPr/>
          </p:nvSpPr>
          <p:spPr bwMode="black">
            <a:xfrm rot="21276655">
              <a:off x="3514578" y="407846"/>
              <a:ext cx="1171576" cy="1128714"/>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49" name="Freeform 27"/>
            <p:cNvSpPr>
              <a:spLocks noEditPoints="1"/>
            </p:cNvSpPr>
            <p:nvPr/>
          </p:nvSpPr>
          <p:spPr bwMode="black">
            <a:xfrm>
              <a:off x="3358790" y="789138"/>
              <a:ext cx="1106488" cy="78263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0" name="Freeform 28"/>
            <p:cNvSpPr>
              <a:spLocks/>
            </p:cNvSpPr>
            <p:nvPr/>
          </p:nvSpPr>
          <p:spPr bwMode="black">
            <a:xfrm>
              <a:off x="3565165" y="1189188"/>
              <a:ext cx="401638" cy="338138"/>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1" name="Freeform 29"/>
            <p:cNvSpPr>
              <a:spLocks/>
            </p:cNvSpPr>
            <p:nvPr/>
          </p:nvSpPr>
          <p:spPr bwMode="black">
            <a:xfrm>
              <a:off x="3958865" y="1230463"/>
              <a:ext cx="225425" cy="244475"/>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2" name="Oval 30"/>
            <p:cNvSpPr>
              <a:spLocks noChangeArrowheads="1"/>
            </p:cNvSpPr>
            <p:nvPr/>
          </p:nvSpPr>
          <p:spPr bwMode="black">
            <a:xfrm>
              <a:off x="3647715" y="930426"/>
              <a:ext cx="239713" cy="239713"/>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3" name="Oval 31"/>
            <p:cNvSpPr>
              <a:spLocks noChangeArrowheads="1"/>
            </p:cNvSpPr>
            <p:nvPr/>
          </p:nvSpPr>
          <p:spPr bwMode="black">
            <a:xfrm>
              <a:off x="3933465" y="1020913"/>
              <a:ext cx="182563" cy="179388"/>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grpSp>
      <p:grpSp>
        <p:nvGrpSpPr>
          <p:cNvPr id="54" name="Group 90"/>
          <p:cNvGrpSpPr/>
          <p:nvPr/>
        </p:nvGrpSpPr>
        <p:grpSpPr bwMode="black">
          <a:xfrm>
            <a:off x="10447987" y="4584383"/>
            <a:ext cx="1647119" cy="1132772"/>
            <a:chOff x="863600" y="2393157"/>
            <a:chExt cx="767316" cy="527844"/>
          </a:xfrm>
          <a:solidFill>
            <a:schemeClr val="tx1">
              <a:lumMod val="95000"/>
            </a:schemeClr>
          </a:solidFill>
        </p:grpSpPr>
        <p:sp>
          <p:nvSpPr>
            <p:cNvPr id="55" name="Freeform 54"/>
            <p:cNvSpPr>
              <a:spLocks noEditPoints="1"/>
            </p:cNvSpPr>
            <p:nvPr/>
          </p:nvSpPr>
          <p:spPr bwMode="black">
            <a:xfrm>
              <a:off x="1521931" y="2481334"/>
              <a:ext cx="108985" cy="43966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1007332"/>
              <a:endParaRPr lang="en-US" sz="2448" spc="-166" dirty="0">
                <a:solidFill>
                  <a:srgbClr val="FFFFFF">
                    <a:lumMod val="50000"/>
                  </a:srgbClr>
                </a:solidFill>
                <a:latin typeface="Segoe Light" pitchFamily="34" charset="0"/>
              </a:endParaRPr>
            </a:p>
          </p:txBody>
        </p:sp>
        <p:sp>
          <p:nvSpPr>
            <p:cNvPr id="56" name="Freeform 55"/>
            <p:cNvSpPr>
              <a:spLocks noEditPoints="1"/>
            </p:cNvSpPr>
            <p:nvPr/>
          </p:nvSpPr>
          <p:spPr bwMode="black">
            <a:xfrm>
              <a:off x="863600" y="2393157"/>
              <a:ext cx="622300" cy="52784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1007332"/>
              <a:endParaRPr lang="en-US" sz="2448" spc="-166" dirty="0">
                <a:solidFill>
                  <a:srgbClr val="FFFFFF">
                    <a:lumMod val="50000"/>
                  </a:srgbClr>
                </a:solidFill>
                <a:latin typeface="Segoe Light" pitchFamily="34" charset="0"/>
              </a:endParaRPr>
            </a:p>
          </p:txBody>
        </p:sp>
      </p:grpSp>
      <p:sp>
        <p:nvSpPr>
          <p:cNvPr id="57" name="TextBox 56"/>
          <p:cNvSpPr txBox="1">
            <a:spLocks noChangeArrowheads="1"/>
          </p:cNvSpPr>
          <p:nvPr/>
        </p:nvSpPr>
        <p:spPr bwMode="auto">
          <a:xfrm>
            <a:off x="7292413" y="1544054"/>
            <a:ext cx="2583424" cy="330640"/>
          </a:xfrm>
          <a:prstGeom prst="rect">
            <a:avLst/>
          </a:prstGeom>
          <a:noFill/>
          <a:ln w="9525">
            <a:noFill/>
            <a:miter lim="800000"/>
            <a:headEnd/>
            <a:tailEnd/>
          </a:ln>
        </p:spPr>
        <p:txBody>
          <a:bodyPr wrap="square" lIns="103606" tIns="51802" rIns="103606" bIns="51802">
            <a:spAutoFit/>
          </a:bodyPr>
          <a:lstStyle/>
          <a:p>
            <a:pPr algn="ctr" defTabSz="1239175" eaLnBrk="0" hangingPunct="0">
              <a:lnSpc>
                <a:spcPct val="90000"/>
              </a:lnSpc>
              <a:spcBef>
                <a:spcPct val="30000"/>
              </a:spcBef>
              <a:buClr>
                <a:srgbClr val="1F497D"/>
              </a:buClr>
              <a:buSzPct val="95000"/>
            </a:pPr>
            <a:r>
              <a:rPr lang="en-US" sz="1632" dirty="0">
                <a:solidFill>
                  <a:srgbClr val="FFFFFF"/>
                </a:solidFill>
                <a:cs typeface="Segoe UI" pitchFamily="-84" charset="-52"/>
              </a:rPr>
              <a:t>File </a:t>
            </a:r>
            <a:r>
              <a:rPr lang="en-US" sz="1632" dirty="0" smtClean="0">
                <a:solidFill>
                  <a:srgbClr val="FFFFFF"/>
                </a:solidFill>
                <a:cs typeface="Segoe UI" pitchFamily="-84" charset="-52"/>
              </a:rPr>
              <a:t>share/App-V Server </a:t>
            </a:r>
            <a:endParaRPr lang="en-US" sz="1632" dirty="0">
              <a:solidFill>
                <a:srgbClr val="FFFFFF">
                  <a:lumMod val="50000"/>
                </a:srgbClr>
              </a:solidFill>
              <a:cs typeface="Segoe UI" pitchFamily="-84" charset="-52"/>
            </a:endParaRPr>
          </a:p>
        </p:txBody>
      </p:sp>
      <p:sp>
        <p:nvSpPr>
          <p:cNvPr id="59" name="TextBox 58"/>
          <p:cNvSpPr txBox="1">
            <a:spLocks noChangeArrowheads="1"/>
          </p:cNvSpPr>
          <p:nvPr/>
        </p:nvSpPr>
        <p:spPr bwMode="auto">
          <a:xfrm>
            <a:off x="7569809" y="5906609"/>
            <a:ext cx="2098358"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Local Device </a:t>
            </a:r>
            <a:endParaRPr lang="en-US" dirty="0">
              <a:solidFill>
                <a:srgbClr val="FFFFFF">
                  <a:lumMod val="50000"/>
                </a:srgbClr>
              </a:solidFill>
            </a:endParaRPr>
          </a:p>
        </p:txBody>
      </p:sp>
      <p:sp>
        <p:nvSpPr>
          <p:cNvPr id="60" name="TextBox 59"/>
          <p:cNvSpPr txBox="1">
            <a:spLocks noChangeArrowheads="1"/>
          </p:cNvSpPr>
          <p:nvPr/>
        </p:nvSpPr>
        <p:spPr bwMode="auto">
          <a:xfrm>
            <a:off x="10141401" y="5902221"/>
            <a:ext cx="1835572"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Thin client</a:t>
            </a:r>
            <a:endParaRPr lang="en-US" dirty="0">
              <a:solidFill>
                <a:srgbClr val="FFFFFF">
                  <a:lumMod val="50000"/>
                </a:srgbClr>
              </a:solidFill>
            </a:endParaRPr>
          </a:p>
        </p:txBody>
      </p:sp>
    </p:spTree>
    <p:extLst>
      <p:ext uri="{BB962C8B-B14F-4D97-AF65-F5344CB8AC3E}">
        <p14:creationId xmlns:p14="http://schemas.microsoft.com/office/powerpoint/2010/main" val="28418881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10"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22" presetClass="entr" presetSubtype="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par>
                                <p:cTn id="20" presetID="42" presetClass="path" presetSubtype="0" accel="50000" decel="50000" fill="hold" nodeType="withEffect">
                                  <p:stCondLst>
                                    <p:cond delay="0"/>
                                  </p:stCondLst>
                                  <p:childTnLst>
                                    <p:animMotion origin="layout" path="M -4.31197E-6 8.21607E-7 L 0.0037 0.36337 " pathEditMode="relative" rAng="0" ptsTypes="AA">
                                      <p:cBhvr>
                                        <p:cTn id="21" dur="1000" fill="hold"/>
                                        <p:tgtEl>
                                          <p:spTgt spid="12"/>
                                        </p:tgtEl>
                                        <p:attrNameLst>
                                          <p:attrName>ppt_x</p:attrName>
                                          <p:attrName>ppt_y</p:attrName>
                                        </p:attrNameLst>
                                      </p:cBhvr>
                                      <p:rCtr x="-153" y="17907"/>
                                    </p:animMotion>
                                  </p:childTnLst>
                                </p:cTn>
                              </p:par>
                              <p:par>
                                <p:cTn id="22" presetID="10" presetClass="exit" presetSubtype="0" fill="hold" nodeType="withEffect">
                                  <p:stCondLst>
                                    <p:cond delay="500"/>
                                  </p:stCondLst>
                                  <p:childTnLst>
                                    <p:animEffect transition="out" filter="fade">
                                      <p:cBhvr>
                                        <p:cTn id="23" dur="1000"/>
                                        <p:tgtEl>
                                          <p:spTgt spid="12"/>
                                        </p:tgtEl>
                                      </p:cBhvr>
                                    </p:animEffect>
                                    <p:set>
                                      <p:cBhvr>
                                        <p:cTn id="24" dur="1" fill="hold">
                                          <p:stCondLst>
                                            <p:cond delay="999"/>
                                          </p:stCondLst>
                                        </p:cTn>
                                        <p:tgtEl>
                                          <p:spTgt spid="12"/>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2249"/>
                                          </p:stCondLst>
                                        </p:cTn>
                                        <p:tgtEl>
                                          <p:spTgt spid="24"/>
                                        </p:tgtEl>
                                        <p:attrNameLst>
                                          <p:attrName>style.visibility</p:attrName>
                                        </p:attrNameLst>
                                      </p:cBhvr>
                                      <p:to>
                                        <p:strVal val="visible"/>
                                      </p:to>
                                    </p:set>
                                  </p:childTnLst>
                                </p:cTn>
                              </p:par>
                              <p:par>
                                <p:cTn id="27" presetID="10"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1" nodeType="withEffect">
                                  <p:stCondLst>
                                    <p:cond delay="150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8" presetClass="emph" presetSubtype="0" fill="hold" grpId="0" nodeType="withEffect">
                                  <p:stCondLst>
                                    <p:cond delay="1500"/>
                                  </p:stCondLst>
                                  <p:childTnLst>
                                    <p:animRot by="3300000">
                                      <p:cBhvr>
                                        <p:cTn id="37" dur="500" fill="hold"/>
                                        <p:tgtEl>
                                          <p:spTgt spid="27"/>
                                        </p:tgtEl>
                                        <p:attrNameLst>
                                          <p:attrName>r</p:attrName>
                                        </p:attrNameLst>
                                      </p:cBhvr>
                                    </p:animRot>
                                  </p:childTnLst>
                                </p:cTn>
                              </p:par>
                            </p:childTnLst>
                          </p:cTn>
                        </p:par>
                        <p:par>
                          <p:cTn id="38" fill="hold">
                            <p:stCondLst>
                              <p:cond delay="2250"/>
                            </p:stCondLst>
                            <p:childTnLst>
                              <p:par>
                                <p:cTn id="39" presetID="10" presetClass="entr" presetSubtype="0" fill="hold"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par>
                                <p:cTn id="42" presetID="42" presetClass="path" presetSubtype="0" accel="50000" decel="50000" fill="hold" nodeType="withEffect">
                                  <p:stCondLst>
                                    <p:cond delay="0"/>
                                  </p:stCondLst>
                                  <p:childTnLst>
                                    <p:animMotion origin="layout" path="M -0.0074 -0.00771 L -0.0111 -0.37108 " pathEditMode="relative" rAng="0" ptsTypes="AA">
                                      <p:cBhvr>
                                        <p:cTn id="43" dur="1500" fill="hold"/>
                                        <p:tgtEl>
                                          <p:spTgt spid="38"/>
                                        </p:tgtEl>
                                        <p:attrNameLst>
                                          <p:attrName>ppt_x</p:attrName>
                                          <p:attrName>ppt_y</p:attrName>
                                        </p:attrNameLst>
                                      </p:cBhvr>
                                      <p:rCtr x="-140" y="-18180"/>
                                    </p:animMotion>
                                  </p:childTnLst>
                                </p:cTn>
                              </p:par>
                              <p:par>
                                <p:cTn id="44" presetID="10" presetClass="exit" presetSubtype="0" fill="hold" nodeType="withEffect">
                                  <p:stCondLst>
                                    <p:cond delay="800"/>
                                  </p:stCondLst>
                                  <p:childTnLst>
                                    <p:animEffect transition="out" filter="fade">
                                      <p:cBhvr>
                                        <p:cTn id="45" dur="500"/>
                                        <p:tgtEl>
                                          <p:spTgt spid="38"/>
                                        </p:tgtEl>
                                      </p:cBhvr>
                                    </p:animEffect>
                                    <p:set>
                                      <p:cBhvr>
                                        <p:cTn id="46" dur="1" fill="hold">
                                          <p:stCondLst>
                                            <p:cond delay="499"/>
                                          </p:stCondLst>
                                        </p:cTn>
                                        <p:tgtEl>
                                          <p:spTgt spid="38"/>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1000"/>
                                        <p:tgtEl>
                                          <p:spTgt spid="17"/>
                                        </p:tgtEl>
                                      </p:cBhvr>
                                    </p:animEffect>
                                    <p:set>
                                      <p:cBhvr>
                                        <p:cTn id="49" dur="1" fill="hold">
                                          <p:stCondLst>
                                            <p:cond delay="999"/>
                                          </p:stCondLst>
                                        </p:cTn>
                                        <p:tgtEl>
                                          <p:spTgt spid="17"/>
                                        </p:tgtEl>
                                        <p:attrNameLst>
                                          <p:attrName>style.visibility</p:attrName>
                                        </p:attrNameLst>
                                      </p:cBhvr>
                                      <p:to>
                                        <p:strVal val="hidden"/>
                                      </p:to>
                                    </p:set>
                                  </p:childTnLst>
                                </p:cTn>
                              </p:par>
                            </p:childTnLst>
                          </p:cTn>
                        </p:par>
                        <p:par>
                          <p:cTn id="50" fill="hold">
                            <p:stCondLst>
                              <p:cond delay="3750"/>
                            </p:stCondLst>
                            <p:childTnLst>
                              <p:par>
                                <p:cTn id="51" presetID="10" presetClass="entr" presetSubtype="0"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childTnLst>
                          </p:cTn>
                        </p:par>
                        <p:par>
                          <p:cTn id="54" fill="hold">
                            <p:stCondLst>
                              <p:cond delay="4250"/>
                            </p:stCondLst>
                            <p:childTnLst>
                              <p:par>
                                <p:cTn id="55" presetID="1" presetClass="entr" presetSubtype="0" fill="hold" nodeType="afterEffect">
                                  <p:stCondLst>
                                    <p:cond delay="0"/>
                                  </p:stCondLst>
                                  <p:childTnLst>
                                    <p:set>
                                      <p:cBhvr>
                                        <p:cTn id="56" dur="1" fill="hold">
                                          <p:stCondLst>
                                            <p:cond delay="249"/>
                                          </p:stCondLst>
                                        </p:cTn>
                                        <p:tgtEl>
                                          <p:spTgt spid="20"/>
                                        </p:tgtEl>
                                        <p:attrNameLst>
                                          <p:attrName>style.visibility</p:attrName>
                                        </p:attrNameLst>
                                      </p:cBhvr>
                                      <p:to>
                                        <p:strVal val="visible"/>
                                      </p:to>
                                    </p:set>
                                  </p:childTnLst>
                                </p:cTn>
                              </p:par>
                              <p:par>
                                <p:cTn id="57" presetID="42" presetClass="path" presetSubtype="0" accel="50000" decel="50000" fill="hold" nodeType="withEffect">
                                  <p:stCondLst>
                                    <p:cond delay="500"/>
                                  </p:stCondLst>
                                  <p:childTnLst>
                                    <p:animMotion origin="layout" path="M 3.93158E-6 -1.32547E-6 L 0.2004 -0.00499 " pathEditMode="relative" rAng="0" ptsTypes="AA">
                                      <p:cBhvr>
                                        <p:cTn id="58" dur="1000" fill="hold"/>
                                        <p:tgtEl>
                                          <p:spTgt spid="20"/>
                                        </p:tgtEl>
                                        <p:attrNameLst>
                                          <p:attrName>ppt_x</p:attrName>
                                          <p:attrName>ppt_y</p:attrName>
                                        </p:attrNameLst>
                                      </p:cBhvr>
                                      <p:rCtr x="10020" y="-250"/>
                                    </p:animMotion>
                                  </p:childTnLst>
                                </p:cTn>
                              </p:par>
                              <p:par>
                                <p:cTn id="59" presetID="22" presetClass="entr" presetSubtype="8" fill="hold"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left)">
                                      <p:cBhvr>
                                        <p:cTn id="61" dur="500"/>
                                        <p:tgtEl>
                                          <p:spTgt spid="11"/>
                                        </p:tgtEl>
                                      </p:cBhvr>
                                    </p:animEffect>
                                  </p:childTnLst>
                                </p:cTn>
                              </p:par>
                              <p:par>
                                <p:cTn id="62" presetID="10" presetClass="entr" presetSubtype="0" fill="hold" nodeType="withEffect">
                                  <p:stCondLst>
                                    <p:cond delay="150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childTnLst>
                                </p:cTn>
                              </p:par>
                              <p:par>
                                <p:cTn id="68" presetID="10" presetClass="entr" presetSubtype="0" fill="hold" grpId="0" nodeType="withEffect">
                                  <p:stCondLst>
                                    <p:cond delay="175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par>
                          <p:cTn id="71" fill="hold">
                            <p:stCondLst>
                              <p:cond delay="6500"/>
                            </p:stCondLst>
                            <p:childTnLst>
                              <p:par>
                                <p:cTn id="72" presetID="16" presetClass="entr" presetSubtype="21" fill="hold" grpId="0" nodeType="afterEffect" nodePh="1">
                                  <p:stCondLst>
                                    <p:cond delay="0"/>
                                  </p:stCondLst>
                                  <p:endCondLst>
                                    <p:cond evt="begin" delay="0">
                                      <p:tn val="72"/>
                                    </p:cond>
                                  </p:endCondLst>
                                  <p:childTnLst>
                                    <p:set>
                                      <p:cBhvr>
                                        <p:cTn id="73" dur="1" fill="hold">
                                          <p:stCondLst>
                                            <p:cond delay="0"/>
                                          </p:stCondLst>
                                        </p:cTn>
                                        <p:tgtEl>
                                          <p:spTgt spid="45"/>
                                        </p:tgtEl>
                                        <p:attrNameLst>
                                          <p:attrName>style.visibility</p:attrName>
                                        </p:attrNameLst>
                                      </p:cBhvr>
                                      <p:to>
                                        <p:strVal val="visible"/>
                                      </p:to>
                                    </p:set>
                                    <p:animEffect transition="in" filter="barn(inVertical)">
                                      <p:cBhvr>
                                        <p:cTn id="74" dur="250"/>
                                        <p:tgtEl>
                                          <p:spTgt spid="45"/>
                                        </p:tgtEl>
                                      </p:cBhvr>
                                    </p:animEffect>
                                  </p:childTnLst>
                                </p:cTn>
                              </p:par>
                            </p:childTnLst>
                          </p:cTn>
                        </p:par>
                        <p:par>
                          <p:cTn id="75" fill="hold">
                            <p:stCondLst>
                              <p:cond delay="6750"/>
                            </p:stCondLst>
                            <p:childTnLst>
                              <p:par>
                                <p:cTn id="76" presetID="22" presetClass="entr" presetSubtype="8" fill="hold" grpId="0" nodeType="afterEffect">
                                  <p:stCondLst>
                                    <p:cond delay="0"/>
                                  </p:stCondLst>
                                  <p:childTnLst>
                                    <p:set>
                                      <p:cBhvr>
                                        <p:cTn id="77" dur="1" fill="hold">
                                          <p:stCondLst>
                                            <p:cond delay="0"/>
                                          </p:stCondLst>
                                        </p:cTn>
                                        <p:tgtEl>
                                          <p:spTgt spid="46">
                                            <p:bg/>
                                          </p:spTgt>
                                        </p:tgtEl>
                                        <p:attrNameLst>
                                          <p:attrName>style.visibility</p:attrName>
                                        </p:attrNameLst>
                                      </p:cBhvr>
                                      <p:to>
                                        <p:strVal val="visible"/>
                                      </p:to>
                                    </p:set>
                                    <p:animEffect transition="in" filter="wipe(left)">
                                      <p:cBhvr>
                                        <p:cTn id="78" dur="250"/>
                                        <p:tgtEl>
                                          <p:spTgt spid="46">
                                            <p:bg/>
                                          </p:spTgt>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46">
                                            <p:txEl>
                                              <p:pRg st="0" end="0"/>
                                            </p:txEl>
                                          </p:spTgt>
                                        </p:tgtEl>
                                        <p:attrNameLst>
                                          <p:attrName>style.visibility</p:attrName>
                                        </p:attrNameLst>
                                      </p:cBhvr>
                                      <p:to>
                                        <p:strVal val="visible"/>
                                      </p:to>
                                    </p:set>
                                    <p:animEffect transition="in" filter="wipe(left)">
                                      <p:cBhvr>
                                        <p:cTn id="81" dur="250"/>
                                        <p:tgtEl>
                                          <p:spTgt spid="46">
                                            <p:txEl>
                                              <p:pRg st="0" end="0"/>
                                            </p:txEl>
                                          </p:spTgt>
                                        </p:tgtEl>
                                      </p:cBhvr>
                                    </p:animEffect>
                                  </p:childTnLst>
                                </p:cTn>
                              </p:par>
                            </p:childTnLst>
                          </p:cTn>
                        </p:par>
                        <p:par>
                          <p:cTn id="82" fill="hold">
                            <p:stCondLst>
                              <p:cond delay="7000"/>
                            </p:stCondLst>
                            <p:childTnLst>
                              <p:par>
                                <p:cTn id="83" presetID="10" presetClass="exit" presetSubtype="0" fill="hold" grpId="1" nodeType="afterEffect" nodePh="1">
                                  <p:stCondLst>
                                    <p:cond delay="250"/>
                                  </p:stCondLst>
                                  <p:endCondLst>
                                    <p:cond evt="begin" delay="0">
                                      <p:tn val="83"/>
                                    </p:cond>
                                  </p:endCondLst>
                                  <p:childTnLst>
                                    <p:animEffect transition="out" filter="fade">
                                      <p:cBhvr>
                                        <p:cTn id="84" dur="500"/>
                                        <p:tgtEl>
                                          <p:spTgt spid="45"/>
                                        </p:tgtEl>
                                      </p:cBhvr>
                                    </p:animEffect>
                                    <p:set>
                                      <p:cBhvr>
                                        <p:cTn id="85" dur="1" fill="hold">
                                          <p:stCondLst>
                                            <p:cond delay="499"/>
                                          </p:stCondLst>
                                        </p:cTn>
                                        <p:tgtEl>
                                          <p:spTgt spid="45"/>
                                        </p:tgtEl>
                                        <p:attrNameLst>
                                          <p:attrName>style.visibility</p:attrName>
                                        </p:attrNameLst>
                                      </p:cBhvr>
                                      <p:to>
                                        <p:strVal val="hidden"/>
                                      </p:to>
                                    </p:set>
                                  </p:childTnLst>
                                </p:cTn>
                              </p:par>
                              <p:par>
                                <p:cTn id="86" presetID="10" presetClass="exit" presetSubtype="0" fill="hold" grpId="1" nodeType="withEffect">
                                  <p:stCondLst>
                                    <p:cond delay="250"/>
                                  </p:stCondLst>
                                  <p:childTnLst>
                                    <p:animEffect transition="out" filter="fade">
                                      <p:cBhvr>
                                        <p:cTn id="87" dur="500"/>
                                        <p:tgtEl>
                                          <p:spTgt spid="46">
                                            <p:txEl>
                                              <p:pRg st="0" end="0"/>
                                            </p:txEl>
                                          </p:spTgt>
                                        </p:tgtEl>
                                      </p:cBhvr>
                                    </p:animEffect>
                                    <p:set>
                                      <p:cBhvr>
                                        <p:cTn id="88" dur="1" fill="hold">
                                          <p:stCondLst>
                                            <p:cond delay="499"/>
                                          </p:stCondLst>
                                        </p:cTn>
                                        <p:tgtEl>
                                          <p:spTgt spid="46">
                                            <p:txEl>
                                              <p:pRg st="0" end="0"/>
                                            </p:txEl>
                                          </p:spTgt>
                                        </p:tgtEl>
                                        <p:attrNameLst>
                                          <p:attrName>style.visibility</p:attrName>
                                        </p:attrNameLst>
                                      </p:cBhvr>
                                      <p:to>
                                        <p:strVal val="hidden"/>
                                      </p:to>
                                    </p:set>
                                  </p:childTnLst>
                                </p:cTn>
                              </p:par>
                              <p:par>
                                <p:cTn id="89" presetID="10" presetClass="exit" presetSubtype="0" fill="hold" grpId="1" nodeType="withEffect">
                                  <p:stCondLst>
                                    <p:cond delay="250"/>
                                  </p:stCondLst>
                                  <p:childTnLst>
                                    <p:animEffect transition="out" filter="fade">
                                      <p:cBhvr>
                                        <p:cTn id="90" dur="500"/>
                                        <p:tgtEl>
                                          <p:spTgt spid="46">
                                            <p:bg/>
                                          </p:spTgt>
                                        </p:tgtEl>
                                      </p:cBhvr>
                                    </p:animEffect>
                                    <p:set>
                                      <p:cBhvr>
                                        <p:cTn id="91" dur="1" fill="hold">
                                          <p:stCondLst>
                                            <p:cond delay="499"/>
                                          </p:stCondLst>
                                        </p:cTn>
                                        <p:tgtEl>
                                          <p:spTgt spid="46">
                                            <p:bg/>
                                          </p:spTgt>
                                        </p:tgtEl>
                                        <p:attrNameLst>
                                          <p:attrName>style.visibility</p:attrName>
                                        </p:attrNameLst>
                                      </p:cBhvr>
                                      <p:to>
                                        <p:strVal val="hidden"/>
                                      </p:to>
                                    </p:set>
                                  </p:childTnLst>
                                </p:cTn>
                              </p:par>
                            </p:childTnLst>
                          </p:cTn>
                        </p:par>
                        <p:par>
                          <p:cTn id="92" fill="hold">
                            <p:stCondLst>
                              <p:cond delay="7750"/>
                            </p:stCondLst>
                            <p:childTnLst>
                              <p:par>
                                <p:cTn id="93" presetID="10" presetClass="entr" presetSubtype="0"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1000"/>
                                        <p:tgtEl>
                                          <p:spTgt spid="47"/>
                                        </p:tgtEl>
                                      </p:cBhvr>
                                    </p:animEffect>
                                  </p:childTnLst>
                                </p:cTn>
                              </p:par>
                              <p:par>
                                <p:cTn id="96" presetID="22" presetClass="entr" presetSubtype="4" fill="hold" nodeType="with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wipe(down)">
                                      <p:cBhvr>
                                        <p:cTn id="98" dur="500"/>
                                        <p:tgtEl>
                                          <p:spTgt spid="23"/>
                                        </p:tgtEl>
                                      </p:cBhvr>
                                    </p:animEffect>
                                  </p:childTnLst>
                                </p:cTn>
                              </p:par>
                              <p:par>
                                <p:cTn id="99" presetID="1" presetClass="entr" presetSubtype="0" fill="hold" grpId="0" nodeType="withEffect">
                                  <p:stCondLst>
                                    <p:cond delay="0"/>
                                  </p:stCondLst>
                                  <p:childTnLst>
                                    <p:set>
                                      <p:cBhvr>
                                        <p:cTn id="100" dur="1" fill="hold">
                                          <p:stCondLst>
                                            <p:cond delay="249"/>
                                          </p:stCondLst>
                                        </p:cTn>
                                        <p:tgtEl>
                                          <p:spTgt spid="59"/>
                                        </p:tgtEl>
                                        <p:attrNameLst>
                                          <p:attrName>style.visibility</p:attrName>
                                        </p:attrNameLst>
                                      </p:cBhvr>
                                      <p:to>
                                        <p:strVal val="visible"/>
                                      </p:to>
                                    </p:set>
                                  </p:childTnLst>
                                </p:cTn>
                              </p:par>
                              <p:par>
                                <p:cTn id="101" presetID="10" presetClass="entr" presetSubtype="0" fill="hold" grpId="0" nodeType="withEffect">
                                  <p:stCondLst>
                                    <p:cond delay="1500"/>
                                  </p:stCondLst>
                                  <p:childTnLst>
                                    <p:set>
                                      <p:cBhvr>
                                        <p:cTn id="102" dur="1" fill="hold">
                                          <p:stCondLst>
                                            <p:cond delay="0"/>
                                          </p:stCondLst>
                                        </p:cTn>
                                        <p:tgtEl>
                                          <p:spTgt spid="60"/>
                                        </p:tgtEl>
                                        <p:attrNameLst>
                                          <p:attrName>style.visibility</p:attrName>
                                        </p:attrNameLst>
                                      </p:cBhvr>
                                      <p:to>
                                        <p:strVal val="visible"/>
                                      </p:to>
                                    </p:set>
                                    <p:animEffect transition="in" filter="fade">
                                      <p:cBhvr>
                                        <p:cTn id="103" dur="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27" grpId="0" animBg="1"/>
      <p:bldP spid="27" grpId="1" animBg="1"/>
      <p:bldP spid="34" grpId="0" animBg="1"/>
      <p:bldP spid="45" grpId="0"/>
      <p:bldP spid="45" grpId="1"/>
      <p:bldP spid="46" grpId="0" build="allAtOnce" animBg="1"/>
      <p:bldP spid="46" grpId="1" build="allAtOnce" animBg="1"/>
      <p:bldP spid="57" grpId="0"/>
      <p:bldP spid="59" grpId="0"/>
      <p:bldP spid="6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VDI with App-V &amp; UE-V Demo</a:t>
            </a:r>
            <a:endParaRPr lang="en-US" dirty="0"/>
          </a:p>
        </p:txBody>
      </p:sp>
      <p:sp>
        <p:nvSpPr>
          <p:cNvPr id="5" name="Text Placeholder 4"/>
          <p:cNvSpPr>
            <a:spLocks noGrp="1"/>
          </p:cNvSpPr>
          <p:nvPr>
            <p:ph type="body" sz="quarter" idx="12"/>
          </p:nvPr>
        </p:nvSpPr>
        <p:spPr/>
        <p:txBody>
          <a:bodyPr/>
          <a:lstStyle/>
          <a:p>
            <a:r>
              <a:rPr lang="en-US" dirty="0" smtClean="0"/>
              <a:t>Aaron Ruckman</a:t>
            </a:r>
            <a:endParaRPr lang="en-US" dirty="0"/>
          </a:p>
        </p:txBody>
      </p:sp>
    </p:spTree>
    <p:extLst>
      <p:ext uri="{BB962C8B-B14F-4D97-AF65-F5344CB8AC3E}">
        <p14:creationId xmlns:p14="http://schemas.microsoft.com/office/powerpoint/2010/main" val="11723408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93163" y="3114281"/>
            <a:ext cx="6934198" cy="18288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lIns="182880" tIns="146304" rIns="182880" bIns="146304" rtlCol="0">
            <a:spAutoFit/>
          </a:bodyPr>
          <a:lstStyle/>
          <a:p>
            <a:r>
              <a:rPr lang="en-US" sz="4000" dirty="0">
                <a:solidFill>
                  <a:srgbClr val="FFFFFF"/>
                </a:solidFill>
              </a:rPr>
              <a:t>Users keep their experience</a:t>
            </a:r>
          </a:p>
          <a:p>
            <a:pPr lvl="1"/>
            <a:r>
              <a:rPr lang="en-US" sz="2000" dirty="0">
                <a:solidFill>
                  <a:srgbClr val="FFFFFF"/>
                </a:solidFill>
              </a:rPr>
              <a:t>Use </a:t>
            </a:r>
            <a:r>
              <a:rPr lang="en-US" sz="2000" dirty="0" smtClean="0">
                <a:solidFill>
                  <a:srgbClr val="FFFFFF"/>
                </a:solidFill>
              </a:rPr>
              <a:t>Data Sync Engine, like OneDrive </a:t>
            </a:r>
            <a:r>
              <a:rPr lang="en-US" sz="2000" dirty="0">
                <a:solidFill>
                  <a:srgbClr val="FFFFFF"/>
                </a:solidFill>
              </a:rPr>
              <a:t>for </a:t>
            </a:r>
            <a:r>
              <a:rPr lang="en-US" sz="2000" dirty="0" smtClean="0">
                <a:solidFill>
                  <a:srgbClr val="FFFFFF"/>
                </a:solidFill>
              </a:rPr>
              <a:t>business</a:t>
            </a:r>
            <a:endParaRPr lang="en-US" sz="2000" dirty="0">
              <a:solidFill>
                <a:srgbClr val="FFFFFF"/>
              </a:solidFill>
            </a:endParaRPr>
          </a:p>
          <a:p>
            <a:pPr lvl="1"/>
            <a:r>
              <a:rPr lang="en-US" sz="2000" dirty="0" smtClean="0">
                <a:solidFill>
                  <a:srgbClr val="FFFFFF"/>
                </a:solidFill>
              </a:rPr>
              <a:t>Use </a:t>
            </a:r>
            <a:r>
              <a:rPr lang="en-US" sz="2000" dirty="0" err="1">
                <a:solidFill>
                  <a:srgbClr val="FFFFFF"/>
                </a:solidFill>
              </a:rPr>
              <a:t>Credman</a:t>
            </a:r>
            <a:r>
              <a:rPr lang="en-US" sz="2000" dirty="0">
                <a:solidFill>
                  <a:srgbClr val="FFFFFF"/>
                </a:solidFill>
              </a:rPr>
              <a:t> to keep Enterprise Credentials in </a:t>
            </a:r>
            <a:r>
              <a:rPr lang="en-US" sz="2000" dirty="0" smtClean="0">
                <a:solidFill>
                  <a:srgbClr val="FFFFFF"/>
                </a:solidFill>
              </a:rPr>
              <a:t>sync</a:t>
            </a:r>
          </a:p>
          <a:p>
            <a:pPr lvl="1"/>
            <a:r>
              <a:rPr lang="en-US" sz="2000" dirty="0">
                <a:solidFill>
                  <a:srgbClr val="FFFFFF"/>
                </a:solidFill>
              </a:rPr>
              <a:t>Use UE-V to </a:t>
            </a:r>
            <a:r>
              <a:rPr lang="en-US" sz="2000" dirty="0" smtClean="0">
                <a:solidFill>
                  <a:srgbClr val="FFFFFF"/>
                </a:solidFill>
              </a:rPr>
              <a:t>sync across Datacenter &amp; Physical devices</a:t>
            </a:r>
            <a:endParaRPr lang="en-US" sz="2000" dirty="0">
              <a:solidFill>
                <a:srgbClr val="FFFFFF"/>
              </a:solidFill>
            </a:endParaRPr>
          </a:p>
        </p:txBody>
      </p:sp>
      <p:sp>
        <p:nvSpPr>
          <p:cNvPr id="2" name="Title 1"/>
          <p:cNvSpPr>
            <a:spLocks noGrp="1"/>
          </p:cNvSpPr>
          <p:nvPr>
            <p:ph type="title"/>
          </p:nvPr>
        </p:nvSpPr>
        <p:spPr/>
        <p:txBody>
          <a:bodyPr/>
          <a:lstStyle/>
          <a:p>
            <a:r>
              <a:rPr lang="en-US" sz="4800" dirty="0" smtClean="0"/>
              <a:t>VDI Even Better</a:t>
            </a:r>
            <a:r>
              <a:rPr lang="en-US" sz="4800" dirty="0"/>
              <a:t>: UE-V and App-V together</a:t>
            </a:r>
            <a:r>
              <a:rPr lang="en-US" sz="4800" dirty="0" smtClean="0"/>
              <a:t>! </a:t>
            </a:r>
            <a:endParaRPr lang="en-US" sz="4800" dirty="0"/>
          </a:p>
        </p:txBody>
      </p:sp>
      <p:sp>
        <p:nvSpPr>
          <p:cNvPr id="3" name="Text Placeholder 2"/>
          <p:cNvSpPr>
            <a:spLocks noGrp="1"/>
          </p:cNvSpPr>
          <p:nvPr>
            <p:ph type="body" sz="quarter" idx="11"/>
          </p:nvPr>
        </p:nvSpPr>
        <p:spPr>
          <a:xfrm>
            <a:off x="391790" y="4954474"/>
            <a:ext cx="6934198" cy="1828800"/>
          </a:xfrm>
        </p:spPr>
        <p:style>
          <a:lnRef idx="2">
            <a:schemeClr val="accent3">
              <a:shade val="50000"/>
            </a:schemeClr>
          </a:lnRef>
          <a:fillRef idx="1">
            <a:schemeClr val="accent3"/>
          </a:fillRef>
          <a:effectRef idx="0">
            <a:schemeClr val="accent3"/>
          </a:effectRef>
          <a:fontRef idx="minor">
            <a:schemeClr val="lt1"/>
          </a:fontRef>
        </p:style>
        <p:txBody>
          <a:bodyPr/>
          <a:lstStyle/>
          <a:p>
            <a:r>
              <a:rPr lang="en-US" dirty="0">
                <a:solidFill>
                  <a:schemeClr val="tx1"/>
                </a:solidFill>
              </a:rPr>
              <a:t>Fast logon</a:t>
            </a:r>
          </a:p>
          <a:p>
            <a:pPr marL="466371" lvl="1"/>
            <a:r>
              <a:rPr lang="en-US" dirty="0">
                <a:solidFill>
                  <a:schemeClr val="tx1"/>
                </a:solidFill>
              </a:rPr>
              <a:t>Lean mandatory </a:t>
            </a:r>
            <a:r>
              <a:rPr lang="en-US" dirty="0" smtClean="0">
                <a:solidFill>
                  <a:schemeClr val="tx1"/>
                </a:solidFill>
              </a:rPr>
              <a:t>profile</a:t>
            </a:r>
            <a:endParaRPr lang="en-US" dirty="0">
              <a:solidFill>
                <a:schemeClr val="tx1"/>
              </a:solidFill>
            </a:endParaRPr>
          </a:p>
          <a:p>
            <a:pPr marL="466371" lvl="1"/>
            <a:r>
              <a:rPr lang="en-US" dirty="0" smtClean="0">
                <a:solidFill>
                  <a:schemeClr val="tx1"/>
                </a:solidFill>
              </a:rPr>
              <a:t>Leverage App-V </a:t>
            </a:r>
            <a:r>
              <a:rPr lang="en-US" dirty="0">
                <a:solidFill>
                  <a:schemeClr val="tx1"/>
                </a:solidFill>
              </a:rPr>
              <a:t>published data UE-V </a:t>
            </a:r>
            <a:r>
              <a:rPr lang="en-US" dirty="0" smtClean="0">
                <a:solidFill>
                  <a:schemeClr val="tx1"/>
                </a:solidFill>
              </a:rPr>
              <a:t>template </a:t>
            </a:r>
            <a:endParaRPr lang="en-US" dirty="0">
              <a:solidFill>
                <a:schemeClr val="tx1"/>
              </a:solidFill>
            </a:endParaRPr>
          </a:p>
          <a:p>
            <a:pPr marL="466371" lvl="1"/>
            <a:r>
              <a:rPr lang="en-US" dirty="0" smtClean="0">
                <a:solidFill>
                  <a:schemeClr val="tx1"/>
                </a:solidFill>
              </a:rPr>
              <a:t>Small VM Benefits</a:t>
            </a:r>
            <a:endParaRPr lang="en-US" dirty="0">
              <a:solidFill>
                <a:schemeClr val="tx1"/>
              </a:solidFill>
            </a:endParaRPr>
          </a:p>
        </p:txBody>
      </p:sp>
      <p:sp>
        <p:nvSpPr>
          <p:cNvPr id="4" name="TextBox 3"/>
          <p:cNvSpPr txBox="1"/>
          <p:nvPr/>
        </p:nvSpPr>
        <p:spPr>
          <a:xfrm>
            <a:off x="393163" y="1285481"/>
            <a:ext cx="6934198" cy="1828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lIns="182880" tIns="146304" rIns="182880" bIns="146304" rtlCol="0">
            <a:spAutoFit/>
          </a:bodyPr>
          <a:lstStyle/>
          <a:p>
            <a:r>
              <a:rPr lang="en-US" sz="4000" dirty="0">
                <a:solidFill>
                  <a:srgbClr val="002050"/>
                </a:solidFill>
              </a:rPr>
              <a:t>Maximize VDI pool utility</a:t>
            </a:r>
          </a:p>
          <a:p>
            <a:pPr lvl="1"/>
            <a:r>
              <a:rPr lang="en-US" sz="2000" dirty="0" smtClean="0">
                <a:solidFill>
                  <a:srgbClr val="002050"/>
                </a:solidFill>
              </a:rPr>
              <a:t>Powerful Application Management for VDI</a:t>
            </a:r>
            <a:endParaRPr lang="en-US" sz="2000" dirty="0">
              <a:solidFill>
                <a:srgbClr val="002050"/>
              </a:solidFill>
            </a:endParaRPr>
          </a:p>
          <a:p>
            <a:pPr lvl="1"/>
            <a:r>
              <a:rPr lang="en-US" sz="2000" dirty="0">
                <a:solidFill>
                  <a:srgbClr val="002050"/>
                </a:solidFill>
              </a:rPr>
              <a:t>Flexible Connection Group management</a:t>
            </a:r>
          </a:p>
          <a:p>
            <a:pPr lvl="1"/>
            <a:r>
              <a:rPr lang="en-US" sz="2000" dirty="0" smtClean="0">
                <a:solidFill>
                  <a:srgbClr val="002050"/>
                </a:solidFill>
              </a:rPr>
              <a:t>Shared </a:t>
            </a:r>
            <a:r>
              <a:rPr lang="en-US" sz="2000" dirty="0">
                <a:solidFill>
                  <a:srgbClr val="002050"/>
                </a:solidFill>
              </a:rPr>
              <a:t>Content Store (SCS) minimizes disk space </a:t>
            </a:r>
            <a:r>
              <a:rPr lang="en-US" sz="2000" dirty="0" smtClean="0">
                <a:solidFill>
                  <a:srgbClr val="002050"/>
                </a:solidFill>
              </a:rPr>
              <a:t>used</a:t>
            </a:r>
            <a:endParaRPr lang="en-US" sz="2000" dirty="0">
              <a:solidFill>
                <a:srgbClr val="002050"/>
              </a:solidFill>
            </a:endParaRPr>
          </a:p>
        </p:txBody>
      </p:sp>
      <p:pic>
        <p:nvPicPr>
          <p:cNvPr id="10" name="Picture 7" descr="C:\Users\v-junyo.REDMOND\Downloads\picasion.com_47562b368667ae2cdfc03232e83d1978.gif"/>
          <p:cNvPicPr>
            <a:picLocks noChangeAspect="1" noChangeArrowheads="1" noCrop="1"/>
          </p:cNvPicPr>
          <p:nvPr/>
        </p:nvPicPr>
        <p:blipFill>
          <a:blip r:embed="rId3">
            <a:alphaModFix/>
            <a:extLst>
              <a:ext uri="{BEBA8EAE-BF5A-486C-A8C5-ECC9F3942E4B}">
                <a14:imgProps xmlns:a14="http://schemas.microsoft.com/office/drawing/2010/main">
                  <a14:imgLayer r:embed="rId4">
                    <a14:imgEffect>
                      <a14:saturation sat="200000"/>
                    </a14:imgEffect>
                    <a14:imgEffect>
                      <a14:brightnessContrast bright="-45000"/>
                    </a14:imgEffect>
                  </a14:imgLayer>
                </a14:imgProps>
              </a:ext>
            </a:extLst>
          </a:blip>
          <a:srcRect/>
          <a:stretch>
            <a:fillRect/>
          </a:stretch>
        </p:blipFill>
        <p:spPr bwMode="auto">
          <a:xfrm rot="16200000" flipV="1">
            <a:off x="7872854" y="3865563"/>
            <a:ext cx="1422542" cy="59350"/>
          </a:xfrm>
          <a:prstGeom prst="rect">
            <a:avLst/>
          </a:prstGeom>
          <a:noFill/>
          <a:ln w="9525">
            <a:noFill/>
            <a:miter lim="800000"/>
            <a:headEnd/>
            <a:tailEnd/>
          </a:ln>
        </p:spPr>
      </p:pic>
      <p:pic>
        <p:nvPicPr>
          <p:cNvPr id="11" name="Picture 7" descr="C:\Users\v-junyo.REDMOND\Downloads\picasion.com_47562b368667ae2cdfc03232e83d1978.gif"/>
          <p:cNvPicPr preferRelativeResize="0">
            <a:picLocks noChangeArrowheads="1" noCrop="1"/>
          </p:cNvPicPr>
          <p:nvPr/>
        </p:nvPicPr>
        <p:blipFill>
          <a:blip r:embed="rId3">
            <a:alphaModFix/>
            <a:extLst>
              <a:ext uri="{BEBA8EAE-BF5A-486C-A8C5-ECC9F3942E4B}">
                <a14:imgProps xmlns:a14="http://schemas.microsoft.com/office/drawing/2010/main">
                  <a14:imgLayer r:embed="rId4">
                    <a14:imgEffect>
                      <a14:brightnessContrast bright="-45000"/>
                    </a14:imgEffect>
                  </a14:imgLayer>
                </a14:imgProps>
              </a:ext>
            </a:extLst>
          </a:blip>
          <a:srcRect/>
          <a:stretch>
            <a:fillRect/>
          </a:stretch>
        </p:blipFill>
        <p:spPr bwMode="auto">
          <a:xfrm rot="10800000">
            <a:off x="9089234" y="2418114"/>
            <a:ext cx="1121084" cy="71241"/>
          </a:xfrm>
          <a:prstGeom prst="rect">
            <a:avLst/>
          </a:prstGeom>
          <a:noFill/>
          <a:ln w="9525">
            <a:noFill/>
            <a:miter lim="800000"/>
            <a:headEnd/>
            <a:tailEnd/>
          </a:ln>
        </p:spPr>
      </p:pic>
      <p:grpSp>
        <p:nvGrpSpPr>
          <p:cNvPr id="12" name="Group 89"/>
          <p:cNvGrpSpPr>
            <a:grpSpLocks/>
          </p:cNvGrpSpPr>
          <p:nvPr/>
        </p:nvGrpSpPr>
        <p:grpSpPr bwMode="auto">
          <a:xfrm>
            <a:off x="8261566" y="2256203"/>
            <a:ext cx="809555" cy="654121"/>
            <a:chOff x="6137750" y="1587983"/>
            <a:chExt cx="596389" cy="481365"/>
          </a:xfrm>
          <a:solidFill>
            <a:schemeClr val="accent1"/>
          </a:solidFill>
        </p:grpSpPr>
        <p:pic>
          <p:nvPicPr>
            <p:cNvPr id="13" name="Picture 90"/>
            <p:cNvPicPr>
              <a:picLocks noChangeAspect="1"/>
            </p:cNvPicPr>
            <p:nvPr/>
          </p:nvPicPr>
          <p:blipFill>
            <a:blip r:embed="rId5" cstate="print"/>
            <a:srcRect/>
            <a:stretch>
              <a:fillRect/>
            </a:stretch>
          </p:blipFill>
          <p:spPr bwMode="auto">
            <a:xfrm>
              <a:off x="6137750" y="1587983"/>
              <a:ext cx="269094" cy="330682"/>
            </a:xfrm>
            <a:prstGeom prst="rect">
              <a:avLst/>
            </a:prstGeom>
            <a:grpFill/>
            <a:ln w="9525">
              <a:noFill/>
              <a:miter lim="800000"/>
              <a:headEnd/>
              <a:tailEnd/>
            </a:ln>
          </p:spPr>
        </p:pic>
        <p:pic>
          <p:nvPicPr>
            <p:cNvPr id="14" name="Picture 91" descr="settings.png"/>
            <p:cNvPicPr>
              <a:picLocks noChangeAspect="1"/>
            </p:cNvPicPr>
            <p:nvPr/>
          </p:nvPicPr>
          <p:blipFill>
            <a:blip r:embed="rId6" cstate="print">
              <a:alphaModFix/>
              <a:duotone>
                <a:prstClr val="black"/>
                <a:schemeClr val="accent1">
                  <a:tint val="45000"/>
                  <a:satMod val="400000"/>
                </a:schemeClr>
              </a:duotone>
              <a:extLst>
                <a:ext uri="{BEBA8EAE-BF5A-486C-A8C5-ECC9F3942E4B}">
                  <a14:imgProps xmlns:a14="http://schemas.microsoft.com/office/drawing/2010/main">
                    <a14:imgLayer r:embed="rId7">
                      <a14:imgEffect>
                        <a14:saturation sat="0"/>
                      </a14:imgEffect>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sp>
        <p:nvSpPr>
          <p:cNvPr id="15" name="Rectangle 14"/>
          <p:cNvSpPr/>
          <p:nvPr/>
        </p:nvSpPr>
        <p:spPr bwMode="auto">
          <a:xfrm>
            <a:off x="10572675" y="4685157"/>
            <a:ext cx="1100155" cy="758517"/>
          </a:xfrm>
          <a:prstGeom prst="rect">
            <a:avLst/>
          </a:prstGeom>
          <a:noFill/>
          <a:ln w="9525">
            <a:solidFill>
              <a:schemeClr val="tx1">
                <a:lumMod val="75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24342" tIns="62171" rIns="124342" bIns="62171" anchor="ctr"/>
          <a:lstStyle/>
          <a:p>
            <a:pPr algn="ctr" defTabSz="1241334">
              <a:lnSpc>
                <a:spcPct val="90000"/>
              </a:lnSpc>
            </a:pPr>
            <a:endParaRPr lang="en-US" sz="3264">
              <a:solidFill>
                <a:srgbClr val="FFFFFF"/>
              </a:solidFill>
              <a:effectLst>
                <a:outerShdw blurRad="38100" dist="38100" dir="2700000" algn="tl">
                  <a:srgbClr val="000000"/>
                </a:outerShdw>
              </a:effectLst>
              <a:ea typeface="ＭＳ Ｐゴシック" pitchFamily="-103" charset="-128"/>
            </a:endParaRPr>
          </a:p>
        </p:txBody>
      </p:sp>
      <p:sp>
        <p:nvSpPr>
          <p:cNvPr id="16" name="TextBox 15"/>
          <p:cNvSpPr txBox="1">
            <a:spLocks noChangeArrowheads="1"/>
          </p:cNvSpPr>
          <p:nvPr/>
        </p:nvSpPr>
        <p:spPr bwMode="auto">
          <a:xfrm>
            <a:off x="10131119" y="1528551"/>
            <a:ext cx="1835572"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Virtual desktop </a:t>
            </a:r>
            <a:endParaRPr lang="en-US" dirty="0">
              <a:solidFill>
                <a:srgbClr val="FFFFFF">
                  <a:lumMod val="50000"/>
                </a:srgbClr>
              </a:solidFill>
            </a:endParaRPr>
          </a:p>
        </p:txBody>
      </p:sp>
      <p:grpSp>
        <p:nvGrpSpPr>
          <p:cNvPr id="17" name="Group 104"/>
          <p:cNvGrpSpPr>
            <a:grpSpLocks/>
          </p:cNvGrpSpPr>
          <p:nvPr/>
        </p:nvGrpSpPr>
        <p:grpSpPr bwMode="auto">
          <a:xfrm>
            <a:off x="8259415" y="2248941"/>
            <a:ext cx="811706" cy="654120"/>
            <a:chOff x="6137756" y="1587984"/>
            <a:chExt cx="596383" cy="481364"/>
          </a:xfrm>
          <a:solidFill>
            <a:schemeClr val="accent1"/>
          </a:solidFill>
        </p:grpSpPr>
        <p:pic>
          <p:nvPicPr>
            <p:cNvPr id="18" name="Picture 105"/>
            <p:cNvPicPr>
              <a:picLocks noChangeAspect="1"/>
            </p:cNvPicPr>
            <p:nvPr/>
          </p:nvPicPr>
          <p:blipFill>
            <a:blip r:embed="rId8" cstate="print">
              <a:extLst>
                <a:ext uri="{BEBA8EAE-BF5A-486C-A8C5-ECC9F3942E4B}">
                  <a14:imgProps xmlns:a14="http://schemas.microsoft.com/office/drawing/2010/main">
                    <a14:imgLayer r:embed="rId9">
                      <a14:imgEffect>
                        <a14:saturation sat="0"/>
                      </a14:imgEffect>
                    </a14:imgLayer>
                  </a14:imgProps>
                </a:ext>
              </a:extLst>
            </a:blip>
            <a:srcRect/>
            <a:stretch>
              <a:fillRect/>
            </a:stretch>
          </p:blipFill>
          <p:spPr bwMode="auto">
            <a:xfrm>
              <a:off x="6137756" y="1587984"/>
              <a:ext cx="269095" cy="330682"/>
            </a:xfrm>
            <a:prstGeom prst="rect">
              <a:avLst/>
            </a:prstGeom>
            <a:grpFill/>
            <a:ln w="9525">
              <a:solidFill>
                <a:srgbClr val="FFFFFF"/>
              </a:solidFill>
              <a:miter lim="800000"/>
              <a:headEnd/>
              <a:tailEnd/>
            </a:ln>
          </p:spPr>
        </p:pic>
        <p:pic>
          <p:nvPicPr>
            <p:cNvPr id="19" name="Picture 106" descr="settings.png"/>
            <p:cNvPicPr>
              <a:picLocks noChangeAspect="1"/>
            </p:cNvPicPr>
            <p:nvPr/>
          </p:nvPicPr>
          <p:blipFill>
            <a:blip r:embed="rId10" cstate="print">
              <a:duotone>
                <a:prstClr val="black"/>
                <a:schemeClr val="accent1">
                  <a:tint val="45000"/>
                  <a:satMod val="400000"/>
                </a:schemeClr>
              </a:duotone>
              <a:extLst>
                <a:ext uri="{BEBA8EAE-BF5A-486C-A8C5-ECC9F3942E4B}">
                  <a14:imgProps xmlns:a14="http://schemas.microsoft.com/office/drawing/2010/main">
                    <a14:imgLayer r:embed="rId11">
                      <a14:imgEffect>
                        <a14:colorTemperature colorTemp="4700"/>
                      </a14:imgEffect>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grpSp>
        <p:nvGrpSpPr>
          <p:cNvPr id="20" name="Group 107"/>
          <p:cNvGrpSpPr>
            <a:grpSpLocks/>
          </p:cNvGrpSpPr>
          <p:nvPr/>
        </p:nvGrpSpPr>
        <p:grpSpPr bwMode="auto">
          <a:xfrm>
            <a:off x="8252737" y="2249568"/>
            <a:ext cx="811716" cy="654121"/>
            <a:chOff x="6137753" y="1587985"/>
            <a:chExt cx="596390" cy="481365"/>
          </a:xfrm>
          <a:solidFill>
            <a:schemeClr val="accent1"/>
          </a:solidFill>
        </p:grpSpPr>
        <p:pic>
          <p:nvPicPr>
            <p:cNvPr id="21" name="Picture 108"/>
            <p:cNvPicPr>
              <a:picLocks noChangeAspect="1"/>
            </p:cNvPicPr>
            <p:nvPr/>
          </p:nvPicPr>
          <p:blipFill>
            <a:blip r:embed="rId8" cstate="print"/>
            <a:srcRect/>
            <a:stretch>
              <a:fillRect/>
            </a:stretch>
          </p:blipFill>
          <p:spPr bwMode="auto">
            <a:xfrm>
              <a:off x="6137753" y="1587985"/>
              <a:ext cx="269095" cy="330682"/>
            </a:xfrm>
            <a:prstGeom prst="rect">
              <a:avLst/>
            </a:prstGeom>
            <a:grpFill/>
            <a:ln w="9525">
              <a:noFill/>
              <a:miter lim="800000"/>
              <a:headEnd/>
              <a:tailEnd/>
            </a:ln>
          </p:spPr>
        </p:pic>
        <p:pic>
          <p:nvPicPr>
            <p:cNvPr id="22" name="Picture 109"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2">
                      <a14:imgEffect>
                        <a14:brightnessContrast bright="-15000" contrast="-10000"/>
                      </a14:imgEffect>
                    </a14:imgLayer>
                  </a14:imgProps>
                </a:ext>
              </a:extLst>
            </a:blip>
            <a:srcRect/>
            <a:stretch>
              <a:fillRect/>
            </a:stretch>
          </p:blipFill>
          <p:spPr bwMode="auto">
            <a:xfrm>
              <a:off x="6272304" y="1607510"/>
              <a:ext cx="461839" cy="461840"/>
            </a:xfrm>
            <a:prstGeom prst="rect">
              <a:avLst/>
            </a:prstGeom>
            <a:noFill/>
            <a:ln w="9525">
              <a:noFill/>
              <a:miter lim="800000"/>
              <a:headEnd/>
              <a:tailEnd/>
            </a:ln>
          </p:spPr>
        </p:pic>
      </p:grpSp>
      <p:pic>
        <p:nvPicPr>
          <p:cNvPr id="23" name="Picture 7" descr="C:\Users\v-junyo.REDMOND\Downloads\picasion.com_47562b368667ae2cdfc03232e83d1978.gif"/>
          <p:cNvPicPr preferRelativeResize="0">
            <a:picLocks noChangeArrowheads="1" noCrop="1"/>
          </p:cNvPicPr>
          <p:nvPr/>
        </p:nvPicPr>
        <p:blipFill>
          <a:blip r:embed="rId3">
            <a:alphaModFix/>
            <a:extLst>
              <a:ext uri="{BEBA8EAE-BF5A-486C-A8C5-ECC9F3942E4B}">
                <a14:imgProps xmlns:a14="http://schemas.microsoft.com/office/drawing/2010/main">
                  <a14:imgLayer r:embed="rId4">
                    <a14:imgEffect>
                      <a14:brightnessContrast bright="-45000"/>
                    </a14:imgEffect>
                  </a14:imgLayer>
                </a14:imgProps>
              </a:ext>
            </a:extLst>
          </a:blip>
          <a:srcRect/>
          <a:stretch>
            <a:fillRect/>
          </a:stretch>
        </p:blipFill>
        <p:spPr bwMode="auto">
          <a:xfrm rot="-5400000">
            <a:off x="10326957" y="3726362"/>
            <a:ext cx="1563647" cy="62172"/>
          </a:xfrm>
          <a:prstGeom prst="rect">
            <a:avLst/>
          </a:prstGeom>
          <a:noFill/>
          <a:ln w="9525">
            <a:noFill/>
            <a:miter lim="800000"/>
            <a:headEnd/>
            <a:tailEnd/>
          </a:ln>
        </p:spPr>
      </p:pic>
      <p:grpSp>
        <p:nvGrpSpPr>
          <p:cNvPr id="24" name="Group 66"/>
          <p:cNvGrpSpPr>
            <a:grpSpLocks noChangeAspect="1"/>
          </p:cNvGrpSpPr>
          <p:nvPr/>
        </p:nvGrpSpPr>
        <p:grpSpPr bwMode="auto">
          <a:xfrm>
            <a:off x="8658462" y="5039455"/>
            <a:ext cx="310589" cy="310589"/>
            <a:chOff x="5946027" y="4399563"/>
            <a:chExt cx="344979" cy="344979"/>
          </a:xfrm>
          <a:solidFill>
            <a:schemeClr val="accent1"/>
          </a:solidFill>
        </p:grpSpPr>
        <p:pic>
          <p:nvPicPr>
            <p:cNvPr id="25" name="Picture 68"/>
            <p:cNvPicPr>
              <a:picLocks noChangeAspect="1"/>
            </p:cNvPicPr>
            <p:nvPr/>
          </p:nvPicPr>
          <p:blipFill>
            <a:blip r:embed="rId5" cstate="print"/>
            <a:srcRect/>
            <a:stretch>
              <a:fillRect/>
            </a:stretch>
          </p:blipFill>
          <p:spPr bwMode="auto">
            <a:xfrm>
              <a:off x="5946027" y="4420464"/>
              <a:ext cx="128428" cy="157821"/>
            </a:xfrm>
            <a:prstGeom prst="rect">
              <a:avLst/>
            </a:prstGeom>
            <a:grpFill/>
            <a:ln w="9525">
              <a:noFill/>
              <a:miter lim="800000"/>
              <a:headEnd/>
              <a:tailEnd/>
            </a:ln>
          </p:spPr>
        </p:pic>
        <p:pic>
          <p:nvPicPr>
            <p:cNvPr id="26" name="Picture 72"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3">
                      <a14:imgEffect>
                        <a14:brightnessContrast bright="-15000" contrast="-10000"/>
                      </a14:imgEffect>
                    </a14:imgLayer>
                  </a14:imgProps>
                </a:ext>
              </a:extLst>
            </a:blip>
            <a:srcRect/>
            <a:stretch>
              <a:fillRect/>
            </a:stretch>
          </p:blipFill>
          <p:spPr bwMode="auto">
            <a:xfrm>
              <a:off x="5946027" y="4399563"/>
              <a:ext cx="344979" cy="344979"/>
            </a:xfrm>
            <a:prstGeom prst="rect">
              <a:avLst/>
            </a:prstGeom>
            <a:noFill/>
            <a:ln w="9525">
              <a:noFill/>
              <a:miter lim="800000"/>
              <a:headEnd/>
              <a:tailEnd/>
            </a:ln>
          </p:spPr>
        </p:pic>
      </p:grpSp>
      <p:sp>
        <p:nvSpPr>
          <p:cNvPr id="27" name="Freeform 26"/>
          <p:cNvSpPr>
            <a:spLocks noChangeAspect="1"/>
          </p:cNvSpPr>
          <p:nvPr/>
        </p:nvSpPr>
        <p:spPr bwMode="black">
          <a:xfrm rot="17831460">
            <a:off x="8200136" y="4902677"/>
            <a:ext cx="279101" cy="269082"/>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solidFill>
            <a:schemeClr val="tx1">
              <a:lumMod val="95000"/>
            </a:schemeClr>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grpSp>
        <p:nvGrpSpPr>
          <p:cNvPr id="28" name="Group 2"/>
          <p:cNvGrpSpPr>
            <a:grpSpLocks noChangeAspect="1"/>
          </p:cNvGrpSpPr>
          <p:nvPr/>
        </p:nvGrpSpPr>
        <p:grpSpPr bwMode="auto">
          <a:xfrm>
            <a:off x="8218902" y="5125808"/>
            <a:ext cx="264788" cy="186068"/>
            <a:chOff x="4399558" y="3440227"/>
            <a:chExt cx="292475" cy="206818"/>
          </a:xfrm>
          <a:solidFill>
            <a:schemeClr val="tx1">
              <a:lumMod val="95000"/>
            </a:schemeClr>
          </a:solidFill>
        </p:grpSpPr>
        <p:sp>
          <p:nvSpPr>
            <p:cNvPr id="29" name="Freeform 27"/>
            <p:cNvSpPr>
              <a:spLocks noEditPoints="1"/>
            </p:cNvSpPr>
            <p:nvPr/>
          </p:nvSpPr>
          <p:spPr bwMode="black">
            <a:xfrm>
              <a:off x="4399558" y="3440227"/>
              <a:ext cx="292475" cy="20681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0" name="Freeform 28"/>
            <p:cNvSpPr>
              <a:spLocks/>
            </p:cNvSpPr>
            <p:nvPr/>
          </p:nvSpPr>
          <p:spPr bwMode="black">
            <a:xfrm>
              <a:off x="4454891" y="3545227"/>
              <a:ext cx="105924" cy="90681"/>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1" name="Freeform 29"/>
            <p:cNvSpPr>
              <a:spLocks/>
            </p:cNvSpPr>
            <p:nvPr/>
          </p:nvSpPr>
          <p:spPr bwMode="black">
            <a:xfrm>
              <a:off x="4557653" y="3556363"/>
              <a:ext cx="60076" cy="65228"/>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2" name="Oval 30"/>
            <p:cNvSpPr>
              <a:spLocks noChangeArrowheads="1"/>
            </p:cNvSpPr>
            <p:nvPr/>
          </p:nvSpPr>
          <p:spPr bwMode="black">
            <a:xfrm>
              <a:off x="4475444" y="3476817"/>
              <a:ext cx="63238" cy="63636"/>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sp>
          <p:nvSpPr>
            <p:cNvPr id="33" name="Oval 31"/>
            <p:cNvSpPr>
              <a:spLocks noChangeArrowheads="1"/>
            </p:cNvSpPr>
            <p:nvPr/>
          </p:nvSpPr>
          <p:spPr bwMode="black">
            <a:xfrm>
              <a:off x="4551329" y="3500681"/>
              <a:ext cx="49009" cy="47727"/>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6020"/>
              <a:endParaRPr lang="en-US" sz="2448">
                <a:solidFill>
                  <a:srgbClr val="7F7F7F"/>
                </a:solidFill>
                <a:latin typeface="Segoe Light" pitchFamily="-84" charset="0"/>
                <a:ea typeface="ＭＳ Ｐゴシック" pitchFamily="-103" charset="-128"/>
              </a:endParaRPr>
            </a:p>
          </p:txBody>
        </p:sp>
      </p:grpSp>
      <p:sp>
        <p:nvSpPr>
          <p:cNvPr id="5" name="Rectangle 4"/>
          <p:cNvSpPr/>
          <p:nvPr/>
        </p:nvSpPr>
        <p:spPr bwMode="auto">
          <a:xfrm>
            <a:off x="8227013" y="2138652"/>
            <a:ext cx="850774" cy="83736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Freeform 89"/>
          <p:cNvSpPr>
            <a:spLocks noChangeAspect="1" noEditPoints="1"/>
          </p:cNvSpPr>
          <p:nvPr/>
        </p:nvSpPr>
        <p:spPr bwMode="black">
          <a:xfrm>
            <a:off x="7816239" y="4762049"/>
            <a:ext cx="1535773" cy="989020"/>
          </a:xfrm>
          <a:custGeom>
            <a:avLst/>
            <a:gdLst>
              <a:gd name="T0" fmla="*/ 189138 w 3153"/>
              <a:gd name="T1" fmla="*/ 504937 h 2031"/>
              <a:gd name="T2" fmla="*/ 425831 w 3153"/>
              <a:gd name="T3" fmla="*/ 0 h 2031"/>
              <a:gd name="T4" fmla="*/ 1576871 w 3153"/>
              <a:gd name="T5" fmla="*/ 1016355 h 2031"/>
              <a:gd name="T6" fmla="*/ 1298568 w 3153"/>
              <a:gd name="T7" fmla="*/ 806280 h 2031"/>
              <a:gd name="T8" fmla="*/ 1212645 w 3153"/>
              <a:gd name="T9" fmla="*/ 769017 h 2031"/>
              <a:gd name="T10" fmla="*/ 1292083 w 3153"/>
              <a:gd name="T11" fmla="*/ 787378 h 2031"/>
              <a:gd name="T12" fmla="*/ 776547 w 3153"/>
              <a:gd name="T13" fmla="*/ 802499 h 2031"/>
              <a:gd name="T14" fmla="*/ 788976 w 3153"/>
              <a:gd name="T15" fmla="*/ 770637 h 2031"/>
              <a:gd name="T16" fmla="*/ 858147 w 3153"/>
              <a:gd name="T17" fmla="*/ 777657 h 2031"/>
              <a:gd name="T18" fmla="*/ 844637 w 3153"/>
              <a:gd name="T19" fmla="*/ 883505 h 2031"/>
              <a:gd name="T20" fmla="*/ 767901 w 3153"/>
              <a:gd name="T21" fmla="*/ 870544 h 2031"/>
              <a:gd name="T22" fmla="*/ 632262 w 3153"/>
              <a:gd name="T23" fmla="*/ 866224 h 2031"/>
              <a:gd name="T24" fmla="*/ 724129 w 3153"/>
              <a:gd name="T25" fmla="*/ 858123 h 2031"/>
              <a:gd name="T26" fmla="*/ 634964 w 3153"/>
              <a:gd name="T27" fmla="*/ 880805 h 2031"/>
              <a:gd name="T28" fmla="*/ 663605 w 3153"/>
              <a:gd name="T29" fmla="*/ 773877 h 2031"/>
              <a:gd name="T30" fmla="*/ 738179 w 3153"/>
              <a:gd name="T31" fmla="*/ 778197 h 2031"/>
              <a:gd name="T32" fmla="*/ 495001 w 3153"/>
              <a:gd name="T33" fmla="*/ 867844 h 2031"/>
              <a:gd name="T34" fmla="*/ 593894 w 3153"/>
              <a:gd name="T35" fmla="*/ 844622 h 2031"/>
              <a:gd name="T36" fmla="*/ 492299 w 3153"/>
              <a:gd name="T37" fmla="*/ 877025 h 2031"/>
              <a:gd name="T38" fmla="*/ 449608 w 3153"/>
              <a:gd name="T39" fmla="*/ 811680 h 2031"/>
              <a:gd name="T40" fmla="*/ 498244 w 3153"/>
              <a:gd name="T41" fmla="*/ 776037 h 2031"/>
              <a:gd name="T42" fmla="*/ 539854 w 3153"/>
              <a:gd name="T43" fmla="*/ 777657 h 2031"/>
              <a:gd name="T44" fmla="*/ 617671 w 3153"/>
              <a:gd name="T45" fmla="*/ 775497 h 2031"/>
              <a:gd name="T46" fmla="*/ 601459 w 3153"/>
              <a:gd name="T47" fmla="*/ 807900 h 2031"/>
              <a:gd name="T48" fmla="*/ 373953 w 3153"/>
              <a:gd name="T49" fmla="*/ 974232 h 2031"/>
              <a:gd name="T50" fmla="*/ 310186 w 3153"/>
              <a:gd name="T51" fmla="*/ 939129 h 2031"/>
              <a:gd name="T52" fmla="*/ 354499 w 3153"/>
              <a:gd name="T53" fmla="*/ 911047 h 2031"/>
              <a:gd name="T54" fmla="*/ 444745 w 3153"/>
              <a:gd name="T55" fmla="*/ 874325 h 2031"/>
              <a:gd name="T56" fmla="*/ 361524 w 3153"/>
              <a:gd name="T57" fmla="*/ 884585 h 2031"/>
              <a:gd name="T58" fmla="*/ 385301 w 3153"/>
              <a:gd name="T59" fmla="*/ 837602 h 2031"/>
              <a:gd name="T60" fmla="*/ 447447 w 3153"/>
              <a:gd name="T61" fmla="*/ 871084 h 2031"/>
              <a:gd name="T62" fmla="*/ 848419 w 3153"/>
              <a:gd name="T63" fmla="*/ 970992 h 2031"/>
              <a:gd name="T64" fmla="*/ 459335 w 3153"/>
              <a:gd name="T65" fmla="*/ 973692 h 2031"/>
              <a:gd name="T66" fmla="*/ 476628 w 3153"/>
              <a:gd name="T67" fmla="*/ 916988 h 2031"/>
              <a:gd name="T68" fmla="*/ 844637 w 3153"/>
              <a:gd name="T69" fmla="*/ 911047 h 2031"/>
              <a:gd name="T70" fmla="*/ 902459 w 3153"/>
              <a:gd name="T71" fmla="*/ 804119 h 2031"/>
              <a:gd name="T72" fmla="*/ 914888 w 3153"/>
              <a:gd name="T73" fmla="*/ 769017 h 2031"/>
              <a:gd name="T74" fmla="*/ 968927 w 3153"/>
              <a:gd name="T75" fmla="*/ 810060 h 2031"/>
              <a:gd name="T76" fmla="*/ 905161 w 3153"/>
              <a:gd name="T77" fmla="*/ 870544 h 2031"/>
              <a:gd name="T78" fmla="*/ 995947 w 3153"/>
              <a:gd name="T79" fmla="*/ 875405 h 2031"/>
              <a:gd name="T80" fmla="*/ 974872 w 3153"/>
              <a:gd name="T81" fmla="*/ 884045 h 2031"/>
              <a:gd name="T82" fmla="*/ 1008376 w 3153"/>
              <a:gd name="T83" fmla="*/ 968292 h 2031"/>
              <a:gd name="T84" fmla="*/ 913267 w 3153"/>
              <a:gd name="T85" fmla="*/ 960191 h 2031"/>
              <a:gd name="T86" fmla="*/ 911105 w 3153"/>
              <a:gd name="T87" fmla="*/ 919148 h 2031"/>
              <a:gd name="T88" fmla="*/ 931640 w 3153"/>
              <a:gd name="T89" fmla="*/ 909967 h 2031"/>
              <a:gd name="T90" fmla="*/ 995947 w 3153"/>
              <a:gd name="T91" fmla="*/ 913207 h 2031"/>
              <a:gd name="T92" fmla="*/ 1085653 w 3153"/>
              <a:gd name="T93" fmla="*/ 777117 h 2031"/>
              <a:gd name="T94" fmla="*/ 1156444 w 3153"/>
              <a:gd name="T95" fmla="*/ 771177 h 2031"/>
              <a:gd name="T96" fmla="*/ 1167793 w 3153"/>
              <a:gd name="T97" fmla="*/ 809520 h 2031"/>
              <a:gd name="T98" fmla="*/ 1115374 w 3153"/>
              <a:gd name="T99" fmla="*/ 857583 h 2031"/>
              <a:gd name="T100" fmla="*/ 1198595 w 3153"/>
              <a:gd name="T101" fmla="*/ 845162 h 2031"/>
              <a:gd name="T102" fmla="*/ 1202378 w 3153"/>
              <a:gd name="T103" fmla="*/ 882425 h 2031"/>
              <a:gd name="T104" fmla="*/ 1253175 w 3153"/>
              <a:gd name="T105" fmla="*/ 966671 h 2031"/>
              <a:gd name="T106" fmla="*/ 1151581 w 3153"/>
              <a:gd name="T107" fmla="*/ 955871 h 2031"/>
              <a:gd name="T108" fmla="*/ 1159146 w 3153"/>
              <a:gd name="T109" fmla="*/ 908887 h 2031"/>
              <a:gd name="T110" fmla="*/ 1264523 w 3153"/>
              <a:gd name="T111" fmla="*/ 877025 h 2031"/>
              <a:gd name="T112" fmla="*/ 1330992 w 3153"/>
              <a:gd name="T113" fmla="*/ 844622 h 2031"/>
              <a:gd name="T114" fmla="*/ 1315320 w 3153"/>
              <a:gd name="T115" fmla="*/ 883505 h 2031"/>
              <a:gd name="T116" fmla="*/ 1305053 w 3153"/>
              <a:gd name="T117" fmla="*/ 955331 h 2031"/>
              <a:gd name="T118" fmla="*/ 1350986 w 3153"/>
              <a:gd name="T119" fmla="*/ 908887 h 2031"/>
              <a:gd name="T120" fmla="*/ 1407728 w 3153"/>
              <a:gd name="T121" fmla="*/ 967211 h 20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153"/>
              <a:gd name="T184" fmla="*/ 0 h 2031"/>
              <a:gd name="T185" fmla="*/ 3153 w 3153"/>
              <a:gd name="T186" fmla="*/ 2031 h 20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tx1">
              <a:lumMod val="95000"/>
            </a:schemeClr>
          </a:solidFill>
          <a:ln w="9525">
            <a:noFill/>
            <a:miter lim="800000"/>
            <a:headEnd/>
            <a:tailEnd/>
          </a:ln>
        </p:spPr>
        <p:txBody>
          <a:bodyPr lIns="111925" tIns="55963" rIns="111925" bIns="55963"/>
          <a:lstStyle/>
          <a:p>
            <a:endParaRPr lang="en-US" sz="2176">
              <a:solidFill>
                <a:srgbClr val="FFFFFF"/>
              </a:solidFill>
            </a:endParaRPr>
          </a:p>
        </p:txBody>
      </p:sp>
      <p:grpSp>
        <p:nvGrpSpPr>
          <p:cNvPr id="35" name="Group 63"/>
          <p:cNvGrpSpPr>
            <a:grpSpLocks/>
          </p:cNvGrpSpPr>
          <p:nvPr/>
        </p:nvGrpSpPr>
        <p:grpSpPr bwMode="auto">
          <a:xfrm>
            <a:off x="8259410" y="2256439"/>
            <a:ext cx="811710" cy="656276"/>
            <a:chOff x="6137753" y="1587985"/>
            <a:chExt cx="596386" cy="481363"/>
          </a:xfrm>
          <a:solidFill>
            <a:schemeClr val="accent1"/>
          </a:solidFill>
        </p:grpSpPr>
        <p:pic>
          <p:nvPicPr>
            <p:cNvPr id="36" name="Picture 64"/>
            <p:cNvPicPr>
              <a:picLocks noChangeAspect="1"/>
            </p:cNvPicPr>
            <p:nvPr/>
          </p:nvPicPr>
          <p:blipFill>
            <a:blip r:embed="rId5" cstate="print"/>
            <a:srcRect/>
            <a:stretch>
              <a:fillRect/>
            </a:stretch>
          </p:blipFill>
          <p:spPr bwMode="auto">
            <a:xfrm>
              <a:off x="6137753" y="1587985"/>
              <a:ext cx="269095" cy="330682"/>
            </a:xfrm>
            <a:prstGeom prst="rect">
              <a:avLst/>
            </a:prstGeom>
            <a:grpFill/>
            <a:ln w="9525">
              <a:noFill/>
              <a:miter lim="800000"/>
              <a:headEnd/>
              <a:tailEnd/>
            </a:ln>
          </p:spPr>
        </p:pic>
        <p:pic>
          <p:nvPicPr>
            <p:cNvPr id="37" name="Picture 65"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4">
                      <a14:imgEffect>
                        <a14:brightnessContrast bright="-15000" contrast="-10000"/>
                      </a14:imgEffect>
                    </a14:imgLayer>
                  </a14:imgProps>
                </a:ext>
              </a:extLst>
            </a:blip>
            <a:srcRect/>
            <a:stretch>
              <a:fillRect/>
            </a:stretch>
          </p:blipFill>
          <p:spPr bwMode="auto">
            <a:xfrm>
              <a:off x="6272300" y="1607508"/>
              <a:ext cx="461839" cy="461840"/>
            </a:xfrm>
            <a:prstGeom prst="rect">
              <a:avLst/>
            </a:prstGeom>
            <a:noFill/>
            <a:ln w="9525">
              <a:noFill/>
              <a:miter lim="800000"/>
              <a:headEnd/>
              <a:tailEnd/>
            </a:ln>
          </p:spPr>
        </p:pic>
      </p:grpSp>
      <p:grpSp>
        <p:nvGrpSpPr>
          <p:cNvPr id="38" name="Group 85"/>
          <p:cNvGrpSpPr>
            <a:grpSpLocks noChangeAspect="1"/>
          </p:cNvGrpSpPr>
          <p:nvPr/>
        </p:nvGrpSpPr>
        <p:grpSpPr>
          <a:xfrm>
            <a:off x="8574118" y="4960317"/>
            <a:ext cx="459743" cy="436944"/>
            <a:chOff x="5946027" y="4405795"/>
            <a:chExt cx="344979" cy="344979"/>
          </a:xfrm>
          <a:solidFill>
            <a:srgbClr val="00AEEF"/>
          </a:solidFill>
          <a:effectLst/>
        </p:grpSpPr>
        <p:pic>
          <p:nvPicPr>
            <p:cNvPr id="39" name="Picture 38"/>
            <p:cNvPicPr>
              <a:picLocks noChangeAspect="1"/>
            </p:cNvPicPr>
            <p:nvPr/>
          </p:nvPicPr>
          <p:blipFill>
            <a:blip r:embed="rId5" cstate="print">
              <a:extLst/>
            </a:blip>
            <a:stretch>
              <a:fillRect/>
            </a:stretch>
          </p:blipFill>
          <p:spPr>
            <a:xfrm>
              <a:off x="5946027" y="4420464"/>
              <a:ext cx="128428" cy="157821"/>
            </a:xfrm>
            <a:prstGeom prst="rect">
              <a:avLst/>
            </a:prstGeom>
            <a:grpFill/>
          </p:spPr>
        </p:pic>
        <p:pic>
          <p:nvPicPr>
            <p:cNvPr id="40" name="Picture 39" descr="settings.png"/>
            <p:cNvPicPr>
              <a:picLocks noChangeAspect="1"/>
            </p:cNvPicPr>
            <p:nvPr/>
          </p:nvPicPr>
          <p:blipFill>
            <a:blip r:embed="rId6" cstate="print">
              <a:duotone>
                <a:prstClr val="black"/>
                <a:schemeClr val="accent1">
                  <a:tint val="45000"/>
                  <a:satMod val="400000"/>
                </a:schemeClr>
              </a:duotone>
              <a:extLst>
                <a:ext uri="{BEBA8EAE-BF5A-486C-A8C5-ECC9F3942E4B}">
                  <a14:imgProps xmlns:a14="http://schemas.microsoft.com/office/drawing/2010/main">
                    <a14:imgLayer r:embed="rId11">
                      <a14:imgEffect>
                        <a14:brightnessContrast bright="-15000" contrast="-10000"/>
                      </a14:imgEffect>
                    </a14:imgLayer>
                  </a14:imgProps>
                </a:ext>
              </a:extLst>
            </a:blip>
            <a:stretch>
              <a:fillRect/>
            </a:stretch>
          </p:blipFill>
          <p:spPr>
            <a:xfrm>
              <a:off x="5946027" y="4405795"/>
              <a:ext cx="344979" cy="344979"/>
            </a:xfrm>
            <a:prstGeom prst="rect">
              <a:avLst/>
            </a:prstGeom>
            <a:noFill/>
            <a:effectLst/>
          </p:spPr>
        </p:pic>
      </p:grpSp>
      <p:pic>
        <p:nvPicPr>
          <p:cNvPr id="41" name="Picture 43"/>
          <p:cNvPicPr>
            <a:picLocks noChangeAspect="1"/>
          </p:cNvPicPr>
          <p:nvPr/>
        </p:nvPicPr>
        <p:blipFill>
          <a:blip r:embed="rId15" cstate="print">
            <a:alphaModFix/>
          </a:blip>
          <a:srcRect l="67535"/>
          <a:stretch>
            <a:fillRect/>
          </a:stretch>
        </p:blipFill>
        <p:spPr bwMode="auto">
          <a:xfrm>
            <a:off x="8141554" y="1875116"/>
            <a:ext cx="836497" cy="1278571"/>
          </a:xfrm>
          <a:prstGeom prst="rect">
            <a:avLst/>
          </a:prstGeom>
          <a:noFill/>
          <a:ln w="9525">
            <a:noFill/>
            <a:miter lim="800000"/>
            <a:headEnd/>
            <a:tailEnd/>
          </a:ln>
        </p:spPr>
      </p:pic>
      <p:grpSp>
        <p:nvGrpSpPr>
          <p:cNvPr id="42" name="Group 74"/>
          <p:cNvGrpSpPr>
            <a:grpSpLocks/>
          </p:cNvGrpSpPr>
          <p:nvPr/>
        </p:nvGrpSpPr>
        <p:grpSpPr bwMode="auto">
          <a:xfrm>
            <a:off x="10295777" y="1934545"/>
            <a:ext cx="1670913" cy="1064291"/>
            <a:chOff x="2059199" y="2364644"/>
            <a:chExt cx="1228294" cy="783468"/>
          </a:xfrm>
        </p:grpSpPr>
        <p:pic>
          <p:nvPicPr>
            <p:cNvPr id="43" name="Picture 75"/>
            <p:cNvPicPr>
              <a:picLocks noChangeAspect="1" noChangeArrowheads="1"/>
            </p:cNvPicPr>
            <p:nvPr/>
          </p:nvPicPr>
          <p:blipFill>
            <a:blip r:embed="rId16" cstate="print">
              <a:biLevel thresh="75000"/>
              <a:extLst>
                <a:ext uri="{BEBA8EAE-BF5A-486C-A8C5-ECC9F3942E4B}">
                  <a14:imgProps xmlns:a14="http://schemas.microsoft.com/office/drawing/2010/main">
                    <a14:imgLayer r:embed="rId17">
                      <a14:imgEffect>
                        <a14:brightnessContrast bright="-15000" contrast="5000"/>
                      </a14:imgEffect>
                    </a14:imgLayer>
                  </a14:imgProps>
                </a:ext>
              </a:extLst>
            </a:blip>
            <a:srcRect r="32961"/>
            <a:stretch>
              <a:fillRect/>
            </a:stretch>
          </p:blipFill>
          <p:spPr bwMode="auto">
            <a:xfrm>
              <a:off x="2710378" y="2364644"/>
              <a:ext cx="577115" cy="783468"/>
            </a:xfrm>
            <a:prstGeom prst="rect">
              <a:avLst/>
            </a:prstGeom>
            <a:noFill/>
            <a:ln w="9525">
              <a:noFill/>
              <a:miter lim="800000"/>
              <a:headEnd/>
              <a:tailEnd/>
            </a:ln>
          </p:spPr>
        </p:pic>
        <p:pic>
          <p:nvPicPr>
            <p:cNvPr id="44" name="Picture 77"/>
            <p:cNvPicPr>
              <a:picLocks noChangeAspect="1"/>
            </p:cNvPicPr>
            <p:nvPr/>
          </p:nvPicPr>
          <p:blipFill>
            <a:blip r:embed="rId18" cstate="print">
              <a:biLevel thresh="75000"/>
              <a:extLst>
                <a:ext uri="{BEBA8EAE-BF5A-486C-A8C5-ECC9F3942E4B}">
                  <a14:imgProps xmlns:a14="http://schemas.microsoft.com/office/drawing/2010/main">
                    <a14:imgLayer r:embed="rId19">
                      <a14:imgEffect>
                        <a14:brightnessContrast bright="-15000" contrast="5000"/>
                      </a14:imgEffect>
                    </a14:imgLayer>
                  </a14:imgProps>
                </a:ext>
              </a:extLst>
            </a:blip>
            <a:srcRect/>
            <a:stretch>
              <a:fillRect/>
            </a:stretch>
          </p:blipFill>
          <p:spPr bwMode="auto">
            <a:xfrm>
              <a:off x="2059199" y="2484228"/>
              <a:ext cx="594445" cy="544302"/>
            </a:xfrm>
            <a:prstGeom prst="rect">
              <a:avLst/>
            </a:prstGeom>
            <a:noFill/>
            <a:ln w="9525">
              <a:noFill/>
              <a:miter lim="800000"/>
              <a:headEnd/>
              <a:tailEnd/>
            </a:ln>
          </p:spPr>
        </p:pic>
      </p:grpSp>
      <p:sp>
        <p:nvSpPr>
          <p:cNvPr id="45" name="Rectangle 44"/>
          <p:cNvSpPr/>
          <p:nvPr/>
        </p:nvSpPr>
        <p:spPr bwMode="auto">
          <a:xfrm>
            <a:off x="10734666" y="4747756"/>
            <a:ext cx="809551" cy="332456"/>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62174" tIns="24869" rIns="0" bIns="62171" anchor="ctr"/>
          <a:lstStyle/>
          <a:p>
            <a:pPr defTabSz="1241334"/>
            <a:endParaRPr lang="en-US" sz="1224">
              <a:solidFill>
                <a:srgbClr val="FFFFFF"/>
              </a:solidFill>
              <a:latin typeface="Arial" charset="0"/>
              <a:ea typeface="ＭＳ Ｐゴシック" pitchFamily="-103" charset="-128"/>
              <a:cs typeface="Arial" charset="0"/>
            </a:endParaRPr>
          </a:p>
        </p:txBody>
      </p:sp>
      <p:sp>
        <p:nvSpPr>
          <p:cNvPr id="46" name="Rectangle 45"/>
          <p:cNvSpPr/>
          <p:nvPr/>
        </p:nvSpPr>
        <p:spPr>
          <a:xfrm>
            <a:off x="10660482" y="4756724"/>
            <a:ext cx="888385" cy="280718"/>
          </a:xfrm>
          <a:prstGeom prst="rect">
            <a:avLst/>
          </a:prstGeom>
          <a:ln>
            <a:solidFill>
              <a:schemeClr val="tx1">
                <a:lumMod val="95000"/>
              </a:schemeClr>
            </a:solidFill>
          </a:ln>
        </p:spPr>
        <p:txBody>
          <a:bodyPr wrap="none">
            <a:spAutoFit/>
          </a:bodyPr>
          <a:lstStyle/>
          <a:p>
            <a:pPr defTabSz="1243083">
              <a:defRPr/>
            </a:pPr>
            <a:r>
              <a:rPr lang="en-US" sz="1224" dirty="0">
                <a:solidFill>
                  <a:srgbClr val="FFFFFF">
                    <a:lumMod val="85000"/>
                  </a:srgbClr>
                </a:solidFill>
                <a:latin typeface="Arial" pitchFamily="34" charset="0"/>
                <a:ea typeface="ＭＳ Ｐゴシック" pitchFamily="-84" charset="-128"/>
                <a:cs typeface="Arial" pitchFamily="34" charset="0"/>
              </a:rPr>
              <a:t>Login  xxx</a:t>
            </a:r>
          </a:p>
        </p:txBody>
      </p:sp>
      <p:grpSp>
        <p:nvGrpSpPr>
          <p:cNvPr id="47" name="Group 154"/>
          <p:cNvGrpSpPr/>
          <p:nvPr/>
        </p:nvGrpSpPr>
        <p:grpSpPr bwMode="black">
          <a:xfrm>
            <a:off x="10853762" y="4899711"/>
            <a:ext cx="477124" cy="418267"/>
            <a:chOff x="3358790" y="407846"/>
            <a:chExt cx="1327364" cy="1163930"/>
          </a:xfrm>
          <a:solidFill>
            <a:schemeClr val="tx1">
              <a:lumMod val="95000"/>
            </a:schemeClr>
          </a:solidFill>
        </p:grpSpPr>
        <p:sp>
          <p:nvSpPr>
            <p:cNvPr id="48" name="Freeform 26"/>
            <p:cNvSpPr>
              <a:spLocks/>
            </p:cNvSpPr>
            <p:nvPr/>
          </p:nvSpPr>
          <p:spPr bwMode="black">
            <a:xfrm rot="21276655">
              <a:off x="3514578" y="407846"/>
              <a:ext cx="1171576" cy="1128714"/>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49" name="Freeform 27"/>
            <p:cNvSpPr>
              <a:spLocks noEditPoints="1"/>
            </p:cNvSpPr>
            <p:nvPr/>
          </p:nvSpPr>
          <p:spPr bwMode="black">
            <a:xfrm>
              <a:off x="3358790" y="789138"/>
              <a:ext cx="1106488" cy="782638"/>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0" name="Freeform 28"/>
            <p:cNvSpPr>
              <a:spLocks/>
            </p:cNvSpPr>
            <p:nvPr/>
          </p:nvSpPr>
          <p:spPr bwMode="black">
            <a:xfrm>
              <a:off x="3565165" y="1189188"/>
              <a:ext cx="401638" cy="338138"/>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1" name="Freeform 29"/>
            <p:cNvSpPr>
              <a:spLocks/>
            </p:cNvSpPr>
            <p:nvPr/>
          </p:nvSpPr>
          <p:spPr bwMode="black">
            <a:xfrm>
              <a:off x="3958865" y="1230463"/>
              <a:ext cx="225425" cy="244475"/>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2" name="Oval 30"/>
            <p:cNvSpPr>
              <a:spLocks noChangeArrowheads="1"/>
            </p:cNvSpPr>
            <p:nvPr/>
          </p:nvSpPr>
          <p:spPr bwMode="black">
            <a:xfrm>
              <a:off x="3647715" y="930426"/>
              <a:ext cx="239713" cy="239713"/>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sp>
          <p:nvSpPr>
            <p:cNvPr id="53" name="Oval 31"/>
            <p:cNvSpPr>
              <a:spLocks noChangeArrowheads="1"/>
            </p:cNvSpPr>
            <p:nvPr/>
          </p:nvSpPr>
          <p:spPr bwMode="black">
            <a:xfrm>
              <a:off x="3933465" y="1020913"/>
              <a:ext cx="182563" cy="179388"/>
            </a:xfrm>
            <a:prstGeom prst="ellipse">
              <a:avLst/>
            </a:pr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lIns="124342" tIns="62171" rIns="124342" bIns="62171" anchor="ctr"/>
            <a:lstStyle/>
            <a:p>
              <a:pPr defTabSz="1007332">
                <a:defRPr/>
              </a:pPr>
              <a:endParaRPr lang="en-US" sz="2448" spc="-166" dirty="0">
                <a:solidFill>
                  <a:srgbClr val="FFFFFF">
                    <a:lumMod val="50000"/>
                  </a:srgbClr>
                </a:solidFill>
                <a:latin typeface="Segoe Light" pitchFamily="34" charset="0"/>
              </a:endParaRPr>
            </a:p>
          </p:txBody>
        </p:sp>
      </p:grpSp>
      <p:grpSp>
        <p:nvGrpSpPr>
          <p:cNvPr id="54" name="Group 90"/>
          <p:cNvGrpSpPr/>
          <p:nvPr/>
        </p:nvGrpSpPr>
        <p:grpSpPr bwMode="black">
          <a:xfrm>
            <a:off x="10447987" y="4584383"/>
            <a:ext cx="1647119" cy="1132772"/>
            <a:chOff x="863600" y="2393157"/>
            <a:chExt cx="767316" cy="527844"/>
          </a:xfrm>
          <a:solidFill>
            <a:schemeClr val="tx1">
              <a:lumMod val="95000"/>
            </a:schemeClr>
          </a:solidFill>
        </p:grpSpPr>
        <p:sp>
          <p:nvSpPr>
            <p:cNvPr id="55" name="Freeform 54"/>
            <p:cNvSpPr>
              <a:spLocks noEditPoints="1"/>
            </p:cNvSpPr>
            <p:nvPr/>
          </p:nvSpPr>
          <p:spPr bwMode="black">
            <a:xfrm>
              <a:off x="1521931" y="2481334"/>
              <a:ext cx="108985" cy="439667"/>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1007332"/>
              <a:endParaRPr lang="en-US" sz="2448" spc="-166" dirty="0">
                <a:solidFill>
                  <a:srgbClr val="FFFFFF">
                    <a:lumMod val="50000"/>
                  </a:srgbClr>
                </a:solidFill>
                <a:latin typeface="Segoe Light" pitchFamily="34" charset="0"/>
              </a:endParaRPr>
            </a:p>
          </p:txBody>
        </p:sp>
        <p:sp>
          <p:nvSpPr>
            <p:cNvPr id="56" name="Freeform 55"/>
            <p:cNvSpPr>
              <a:spLocks noEditPoints="1"/>
            </p:cNvSpPr>
            <p:nvPr/>
          </p:nvSpPr>
          <p:spPr bwMode="black">
            <a:xfrm>
              <a:off x="863600" y="2393157"/>
              <a:ext cx="622300" cy="527844"/>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124342" tIns="62171" rIns="124342" bIns="62171"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1007332"/>
              <a:endParaRPr lang="en-US" sz="2448" spc="-166" dirty="0">
                <a:solidFill>
                  <a:srgbClr val="FFFFFF">
                    <a:lumMod val="50000"/>
                  </a:srgbClr>
                </a:solidFill>
                <a:latin typeface="Segoe Light" pitchFamily="34" charset="0"/>
              </a:endParaRPr>
            </a:p>
          </p:txBody>
        </p:sp>
      </p:grpSp>
      <p:sp>
        <p:nvSpPr>
          <p:cNvPr id="57" name="TextBox 56"/>
          <p:cNvSpPr txBox="1">
            <a:spLocks noChangeArrowheads="1"/>
          </p:cNvSpPr>
          <p:nvPr/>
        </p:nvSpPr>
        <p:spPr bwMode="auto">
          <a:xfrm>
            <a:off x="7292413" y="1544054"/>
            <a:ext cx="2583424" cy="330640"/>
          </a:xfrm>
          <a:prstGeom prst="rect">
            <a:avLst/>
          </a:prstGeom>
          <a:noFill/>
          <a:ln w="9525">
            <a:noFill/>
            <a:miter lim="800000"/>
            <a:headEnd/>
            <a:tailEnd/>
          </a:ln>
        </p:spPr>
        <p:txBody>
          <a:bodyPr wrap="square" lIns="103606" tIns="51802" rIns="103606" bIns="51802">
            <a:spAutoFit/>
          </a:bodyPr>
          <a:lstStyle/>
          <a:p>
            <a:pPr algn="ctr" defTabSz="1239175" eaLnBrk="0" hangingPunct="0">
              <a:lnSpc>
                <a:spcPct val="90000"/>
              </a:lnSpc>
              <a:spcBef>
                <a:spcPct val="30000"/>
              </a:spcBef>
              <a:buClr>
                <a:srgbClr val="1F497D"/>
              </a:buClr>
              <a:buSzPct val="95000"/>
            </a:pPr>
            <a:r>
              <a:rPr lang="en-US" sz="1632" dirty="0">
                <a:solidFill>
                  <a:srgbClr val="FFFFFF"/>
                </a:solidFill>
                <a:cs typeface="Segoe UI" pitchFamily="-84" charset="-52"/>
              </a:rPr>
              <a:t>File </a:t>
            </a:r>
            <a:r>
              <a:rPr lang="en-US" sz="1632" dirty="0" smtClean="0">
                <a:solidFill>
                  <a:srgbClr val="FFFFFF"/>
                </a:solidFill>
                <a:cs typeface="Segoe UI" pitchFamily="-84" charset="-52"/>
              </a:rPr>
              <a:t>share/App-V Server </a:t>
            </a:r>
            <a:endParaRPr lang="en-US" sz="1632" dirty="0">
              <a:solidFill>
                <a:srgbClr val="FFFFFF">
                  <a:lumMod val="50000"/>
                </a:srgbClr>
              </a:solidFill>
              <a:cs typeface="Segoe UI" pitchFamily="-84" charset="-52"/>
            </a:endParaRPr>
          </a:p>
        </p:txBody>
      </p:sp>
      <p:sp>
        <p:nvSpPr>
          <p:cNvPr id="59" name="TextBox 58"/>
          <p:cNvSpPr txBox="1">
            <a:spLocks noChangeArrowheads="1"/>
          </p:cNvSpPr>
          <p:nvPr/>
        </p:nvSpPr>
        <p:spPr bwMode="auto">
          <a:xfrm>
            <a:off x="7569809" y="5906609"/>
            <a:ext cx="2098358"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Local Device </a:t>
            </a:r>
            <a:endParaRPr lang="en-US" dirty="0">
              <a:solidFill>
                <a:srgbClr val="FFFFFF">
                  <a:lumMod val="50000"/>
                </a:srgbClr>
              </a:solidFill>
            </a:endParaRPr>
          </a:p>
        </p:txBody>
      </p:sp>
      <p:sp>
        <p:nvSpPr>
          <p:cNvPr id="60" name="TextBox 59"/>
          <p:cNvSpPr txBox="1">
            <a:spLocks noChangeArrowheads="1"/>
          </p:cNvSpPr>
          <p:nvPr/>
        </p:nvSpPr>
        <p:spPr bwMode="auto">
          <a:xfrm>
            <a:off x="10141401" y="5902221"/>
            <a:ext cx="1835572" cy="330640"/>
          </a:xfrm>
          <a:prstGeom prst="rect">
            <a:avLst/>
          </a:prstGeom>
          <a:noFill/>
          <a:ln w="9525">
            <a:noFill/>
            <a:miter lim="800000"/>
            <a:headEnd/>
            <a:tailEnd/>
          </a:ln>
        </p:spPr>
        <p:txBody>
          <a:bodyPr lIns="103606" tIns="51802" rIns="103606" bIns="51802">
            <a:spAutoFit/>
          </a:bodyPr>
          <a:lstStyle>
            <a:defPPr>
              <a:defRPr lang="en-US"/>
            </a:defPPr>
            <a:lvl1pPr algn="ctr" defTabSz="1239175" eaLnBrk="0" hangingPunct="0">
              <a:lnSpc>
                <a:spcPct val="90000"/>
              </a:lnSpc>
              <a:spcBef>
                <a:spcPct val="30000"/>
              </a:spcBef>
              <a:buClr>
                <a:srgbClr val="1F497D"/>
              </a:buClr>
              <a:buSzPct val="95000"/>
              <a:defRPr sz="1632">
                <a:solidFill>
                  <a:schemeClr val="tx1">
                    <a:lumMod val="50000"/>
                  </a:schemeClr>
                </a:solidFill>
                <a:latin typeface="Segoe UI" pitchFamily="-84" charset="-52"/>
                <a:cs typeface="Segoe UI" pitchFamily="-84" charset="-52"/>
              </a:defRPr>
            </a:lvl1pPr>
          </a:lstStyle>
          <a:p>
            <a:r>
              <a:rPr lang="en-US" dirty="0">
                <a:solidFill>
                  <a:srgbClr val="FFFFFF"/>
                </a:solidFill>
              </a:rPr>
              <a:t>Thin client</a:t>
            </a:r>
            <a:endParaRPr lang="en-US" dirty="0">
              <a:solidFill>
                <a:srgbClr val="FFFFFF">
                  <a:lumMod val="50000"/>
                </a:srgbClr>
              </a:solidFill>
            </a:endParaRPr>
          </a:p>
        </p:txBody>
      </p:sp>
    </p:spTree>
    <p:extLst>
      <p:ext uri="{BB962C8B-B14F-4D97-AF65-F5344CB8AC3E}">
        <p14:creationId xmlns:p14="http://schemas.microsoft.com/office/powerpoint/2010/main" val="4210937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9"/>
                                        </p:tgtEl>
                                        <p:attrNameLst>
                                          <p:attrName>style.color</p:attrName>
                                        </p:attrNameLst>
                                      </p:cBhvr>
                                      <p:by>
                                        <p:hsl h="0" s="-12549" l="-25098"/>
                                      </p:by>
                                    </p:animClr>
                                    <p:animClr clrSpc="hsl" dir="cw">
                                      <p:cBhvr>
                                        <p:cTn id="7" dur="500" fill="hold"/>
                                        <p:tgtEl>
                                          <p:spTgt spid="9"/>
                                        </p:tgtEl>
                                        <p:attrNameLst>
                                          <p:attrName>fillcolor</p:attrName>
                                        </p:attrNameLst>
                                      </p:cBhvr>
                                      <p:by>
                                        <p:hsl h="0" s="-12549" l="-25098"/>
                                      </p:by>
                                    </p:animClr>
                                    <p:animClr clrSpc="hsl" dir="cw">
                                      <p:cBhvr>
                                        <p:cTn id="8" dur="500" fill="hold"/>
                                        <p:tgtEl>
                                          <p:spTgt spid="9"/>
                                        </p:tgtEl>
                                        <p:attrNameLst>
                                          <p:attrName>stroke.color</p:attrName>
                                        </p:attrNameLst>
                                      </p:cBhvr>
                                      <p:by>
                                        <p:hsl h="0" s="-12549" l="-25098"/>
                                      </p:by>
                                    </p:animClr>
                                    <p:set>
                                      <p:cBhvr>
                                        <p:cTn id="9" dur="500" fill="hold"/>
                                        <p:tgtEl>
                                          <p:spTgt spid="9"/>
                                        </p:tgtEl>
                                        <p:attrNameLst>
                                          <p:attrName>fill.type</p:attrName>
                                        </p:attrNameLst>
                                      </p:cBhvr>
                                      <p:to>
                                        <p:strVal val="solid"/>
                                      </p:to>
                                    </p:set>
                                  </p:childTnLst>
                                </p:cTn>
                              </p:par>
                              <p:par>
                                <p:cTn id="10" presetID="24" presetClass="emph" presetSubtype="0" fill="hold" grpId="0" nodeType="withEffect">
                                  <p:stCondLst>
                                    <p:cond delay="0"/>
                                  </p:stCondLst>
                                  <p:childTnLst>
                                    <p:animClr clrSpc="hsl" dir="cw">
                                      <p:cBhvr override="childStyle">
                                        <p:cTn id="11" dur="500" fill="hold"/>
                                        <p:tgtEl>
                                          <p:spTgt spid="3">
                                            <p:bg/>
                                          </p:spTgt>
                                        </p:tgtEl>
                                        <p:attrNameLst>
                                          <p:attrName>style.color</p:attrName>
                                        </p:attrNameLst>
                                      </p:cBhvr>
                                      <p:by>
                                        <p:hsl h="0" s="-12549" l="-25098"/>
                                      </p:by>
                                    </p:animClr>
                                    <p:animClr clrSpc="hsl" dir="cw">
                                      <p:cBhvr>
                                        <p:cTn id="12" dur="500" fill="hold"/>
                                        <p:tgtEl>
                                          <p:spTgt spid="3">
                                            <p:bg/>
                                          </p:spTgt>
                                        </p:tgtEl>
                                        <p:attrNameLst>
                                          <p:attrName>fillcolor</p:attrName>
                                        </p:attrNameLst>
                                      </p:cBhvr>
                                      <p:by>
                                        <p:hsl h="0" s="-12549" l="-25098"/>
                                      </p:by>
                                    </p:animClr>
                                    <p:animClr clrSpc="hsl" dir="cw">
                                      <p:cBhvr>
                                        <p:cTn id="13" dur="500" fill="hold"/>
                                        <p:tgtEl>
                                          <p:spTgt spid="3">
                                            <p:bg/>
                                          </p:spTgt>
                                        </p:tgtEl>
                                        <p:attrNameLst>
                                          <p:attrName>stroke.color</p:attrName>
                                        </p:attrNameLst>
                                      </p:cBhvr>
                                      <p:by>
                                        <p:hsl h="0" s="-12549" l="-25098"/>
                                      </p:by>
                                    </p:animClr>
                                    <p:set>
                                      <p:cBhvr>
                                        <p:cTn id="14" dur="500" fill="hold"/>
                                        <p:tgtEl>
                                          <p:spTgt spid="3">
                                            <p:bg/>
                                          </p:spTgt>
                                        </p:tgtEl>
                                        <p:attrNameLst>
                                          <p:attrName>fill.type</p:attrName>
                                        </p:attrNameLst>
                                      </p:cBhvr>
                                      <p:to>
                                        <p:strVal val="solid"/>
                                      </p:to>
                                    </p:set>
                                  </p:childTnLst>
                                </p:cTn>
                              </p:par>
                              <p:par>
                                <p:cTn id="15" presetID="24" presetClass="emph" presetSubtype="0" fill="hold" grpId="0" nodeType="withEffect">
                                  <p:stCondLst>
                                    <p:cond delay="0"/>
                                  </p:stCondLst>
                                  <p:childTnLst>
                                    <p:animClr clrSpc="hsl" dir="cw">
                                      <p:cBhvr override="childStyle">
                                        <p:cTn id="16" dur="500" fill="hold"/>
                                        <p:tgtEl>
                                          <p:spTgt spid="3">
                                            <p:txEl>
                                              <p:pRg st="0" end="0"/>
                                            </p:txEl>
                                          </p:spTgt>
                                        </p:tgtEl>
                                        <p:attrNameLst>
                                          <p:attrName>style.color</p:attrName>
                                        </p:attrNameLst>
                                      </p:cBhvr>
                                      <p:by>
                                        <p:hsl h="0" s="-12549" l="-25098"/>
                                      </p:by>
                                    </p:animClr>
                                    <p:animClr clrSpc="hsl" dir="cw">
                                      <p:cBhvr>
                                        <p:cTn id="17" dur="500" fill="hold"/>
                                        <p:tgtEl>
                                          <p:spTgt spid="3">
                                            <p:txEl>
                                              <p:pRg st="0" end="0"/>
                                            </p:txEl>
                                          </p:spTgt>
                                        </p:tgtEl>
                                        <p:attrNameLst>
                                          <p:attrName>fillcolor</p:attrName>
                                        </p:attrNameLst>
                                      </p:cBhvr>
                                      <p:by>
                                        <p:hsl h="0" s="-12549" l="-25098"/>
                                      </p:by>
                                    </p:animClr>
                                    <p:animClr clrSpc="hsl" dir="cw">
                                      <p:cBhvr>
                                        <p:cTn id="18" dur="500" fill="hold"/>
                                        <p:tgtEl>
                                          <p:spTgt spid="3">
                                            <p:txEl>
                                              <p:pRg st="0" end="0"/>
                                            </p:txEl>
                                          </p:spTgt>
                                        </p:tgtEl>
                                        <p:attrNameLst>
                                          <p:attrName>stroke.color</p:attrName>
                                        </p:attrNameLst>
                                      </p:cBhvr>
                                      <p:by>
                                        <p:hsl h="0" s="-12549" l="-25098"/>
                                      </p:by>
                                    </p:animClr>
                                    <p:set>
                                      <p:cBhvr>
                                        <p:cTn id="19" dur="500" fill="hold"/>
                                        <p:tgtEl>
                                          <p:spTgt spid="3">
                                            <p:txEl>
                                              <p:pRg st="0" end="0"/>
                                            </p:txEl>
                                          </p:spTgt>
                                        </p:tgtEl>
                                        <p:attrNameLst>
                                          <p:attrName>fill.type</p:attrName>
                                        </p:attrNameLst>
                                      </p:cBhvr>
                                      <p:to>
                                        <p:strVal val="solid"/>
                                      </p:to>
                                    </p:set>
                                  </p:childTnLst>
                                </p:cTn>
                              </p:par>
                              <p:par>
                                <p:cTn id="20" presetID="24" presetClass="emph" presetSubtype="0" fill="hold" grpId="0" nodeType="withEffect">
                                  <p:stCondLst>
                                    <p:cond delay="0"/>
                                  </p:stCondLst>
                                  <p:childTnLst>
                                    <p:animClr clrSpc="hsl" dir="cw">
                                      <p:cBhvr override="childStyle">
                                        <p:cTn id="21" dur="500" fill="hold"/>
                                        <p:tgtEl>
                                          <p:spTgt spid="3">
                                            <p:txEl>
                                              <p:pRg st="1" end="1"/>
                                            </p:txEl>
                                          </p:spTgt>
                                        </p:tgtEl>
                                        <p:attrNameLst>
                                          <p:attrName>style.color</p:attrName>
                                        </p:attrNameLst>
                                      </p:cBhvr>
                                      <p:by>
                                        <p:hsl h="0" s="-12549" l="-25098"/>
                                      </p:by>
                                    </p:animClr>
                                    <p:animClr clrSpc="hsl" dir="cw">
                                      <p:cBhvr>
                                        <p:cTn id="22" dur="500" fill="hold"/>
                                        <p:tgtEl>
                                          <p:spTgt spid="3">
                                            <p:txEl>
                                              <p:pRg st="1" end="1"/>
                                            </p:txEl>
                                          </p:spTgt>
                                        </p:tgtEl>
                                        <p:attrNameLst>
                                          <p:attrName>fillcolor</p:attrName>
                                        </p:attrNameLst>
                                      </p:cBhvr>
                                      <p:by>
                                        <p:hsl h="0" s="-12549" l="-25098"/>
                                      </p:by>
                                    </p:animClr>
                                    <p:animClr clrSpc="hsl" dir="cw">
                                      <p:cBhvr>
                                        <p:cTn id="23" dur="500" fill="hold"/>
                                        <p:tgtEl>
                                          <p:spTgt spid="3">
                                            <p:txEl>
                                              <p:pRg st="1" end="1"/>
                                            </p:txEl>
                                          </p:spTgt>
                                        </p:tgtEl>
                                        <p:attrNameLst>
                                          <p:attrName>stroke.color</p:attrName>
                                        </p:attrNameLst>
                                      </p:cBhvr>
                                      <p:by>
                                        <p:hsl h="0" s="-12549" l="-25098"/>
                                      </p:by>
                                    </p:animClr>
                                    <p:set>
                                      <p:cBhvr>
                                        <p:cTn id="24" dur="500" fill="hold"/>
                                        <p:tgtEl>
                                          <p:spTgt spid="3">
                                            <p:txEl>
                                              <p:pRg st="1" end="1"/>
                                            </p:txEl>
                                          </p:spTgt>
                                        </p:tgtEl>
                                        <p:attrNameLst>
                                          <p:attrName>fill.type</p:attrName>
                                        </p:attrNameLst>
                                      </p:cBhvr>
                                      <p:to>
                                        <p:strVal val="solid"/>
                                      </p:to>
                                    </p:set>
                                  </p:childTnLst>
                                </p:cTn>
                              </p:par>
                              <p:par>
                                <p:cTn id="25" presetID="24" presetClass="emph" presetSubtype="0" fill="hold" grpId="0" nodeType="withEffect">
                                  <p:stCondLst>
                                    <p:cond delay="0"/>
                                  </p:stCondLst>
                                  <p:childTnLst>
                                    <p:animClr clrSpc="hsl" dir="cw">
                                      <p:cBhvr override="childStyle">
                                        <p:cTn id="26" dur="500" fill="hold"/>
                                        <p:tgtEl>
                                          <p:spTgt spid="3">
                                            <p:txEl>
                                              <p:pRg st="2" end="2"/>
                                            </p:txEl>
                                          </p:spTgt>
                                        </p:tgtEl>
                                        <p:attrNameLst>
                                          <p:attrName>style.color</p:attrName>
                                        </p:attrNameLst>
                                      </p:cBhvr>
                                      <p:by>
                                        <p:hsl h="0" s="-12549" l="-25098"/>
                                      </p:by>
                                    </p:animClr>
                                    <p:animClr clrSpc="hsl" dir="cw">
                                      <p:cBhvr>
                                        <p:cTn id="27" dur="500" fill="hold"/>
                                        <p:tgtEl>
                                          <p:spTgt spid="3">
                                            <p:txEl>
                                              <p:pRg st="2" end="2"/>
                                            </p:txEl>
                                          </p:spTgt>
                                        </p:tgtEl>
                                        <p:attrNameLst>
                                          <p:attrName>fillcolor</p:attrName>
                                        </p:attrNameLst>
                                      </p:cBhvr>
                                      <p:by>
                                        <p:hsl h="0" s="-12549" l="-25098"/>
                                      </p:by>
                                    </p:animClr>
                                    <p:animClr clrSpc="hsl" dir="cw">
                                      <p:cBhvr>
                                        <p:cTn id="28" dur="500" fill="hold"/>
                                        <p:tgtEl>
                                          <p:spTgt spid="3">
                                            <p:txEl>
                                              <p:pRg st="2" end="2"/>
                                            </p:txEl>
                                          </p:spTgt>
                                        </p:tgtEl>
                                        <p:attrNameLst>
                                          <p:attrName>stroke.color</p:attrName>
                                        </p:attrNameLst>
                                      </p:cBhvr>
                                      <p:by>
                                        <p:hsl h="0" s="-12549" l="-25098"/>
                                      </p:by>
                                    </p:animClr>
                                    <p:set>
                                      <p:cBhvr>
                                        <p:cTn id="29" dur="500" fill="hold"/>
                                        <p:tgtEl>
                                          <p:spTgt spid="3">
                                            <p:txEl>
                                              <p:pRg st="2" end="2"/>
                                            </p:txEl>
                                          </p:spTgt>
                                        </p:tgtEl>
                                        <p:attrNameLst>
                                          <p:attrName>fill.type</p:attrName>
                                        </p:attrNameLst>
                                      </p:cBhvr>
                                      <p:to>
                                        <p:strVal val="solid"/>
                                      </p:to>
                                    </p:set>
                                  </p:childTnLst>
                                </p:cTn>
                              </p:par>
                              <p:par>
                                <p:cTn id="30" presetID="24" presetClass="emph" presetSubtype="0" fill="hold" grpId="0" nodeType="withEffect">
                                  <p:stCondLst>
                                    <p:cond delay="0"/>
                                  </p:stCondLst>
                                  <p:childTnLst>
                                    <p:animClr clrSpc="hsl" dir="cw">
                                      <p:cBhvr override="childStyle">
                                        <p:cTn id="31" dur="500" fill="hold"/>
                                        <p:tgtEl>
                                          <p:spTgt spid="3">
                                            <p:txEl>
                                              <p:pRg st="3" end="3"/>
                                            </p:txEl>
                                          </p:spTgt>
                                        </p:tgtEl>
                                        <p:attrNameLst>
                                          <p:attrName>style.color</p:attrName>
                                        </p:attrNameLst>
                                      </p:cBhvr>
                                      <p:by>
                                        <p:hsl h="0" s="-12549" l="-25098"/>
                                      </p:by>
                                    </p:animClr>
                                    <p:animClr clrSpc="hsl" dir="cw">
                                      <p:cBhvr>
                                        <p:cTn id="32" dur="500" fill="hold"/>
                                        <p:tgtEl>
                                          <p:spTgt spid="3">
                                            <p:txEl>
                                              <p:pRg st="3" end="3"/>
                                            </p:txEl>
                                          </p:spTgt>
                                        </p:tgtEl>
                                        <p:attrNameLst>
                                          <p:attrName>fillcolor</p:attrName>
                                        </p:attrNameLst>
                                      </p:cBhvr>
                                      <p:by>
                                        <p:hsl h="0" s="-12549" l="-25098"/>
                                      </p:by>
                                    </p:animClr>
                                    <p:animClr clrSpc="hsl" dir="cw">
                                      <p:cBhvr>
                                        <p:cTn id="33" dur="500" fill="hold"/>
                                        <p:tgtEl>
                                          <p:spTgt spid="3">
                                            <p:txEl>
                                              <p:pRg st="3" end="3"/>
                                            </p:txEl>
                                          </p:spTgt>
                                        </p:tgtEl>
                                        <p:attrNameLst>
                                          <p:attrName>stroke.color</p:attrName>
                                        </p:attrNameLst>
                                      </p:cBhvr>
                                      <p:by>
                                        <p:hsl h="0" s="-12549" l="-25098"/>
                                      </p:by>
                                    </p:animClr>
                                    <p:set>
                                      <p:cBhvr>
                                        <p:cTn id="34" dur="500" fill="hold"/>
                                        <p:tgtEl>
                                          <p:spTgt spid="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6331" y="944562"/>
            <a:ext cx="9743812" cy="5105400"/>
          </a:xfrm>
        </p:spPr>
        <p:txBody>
          <a:bodyPr/>
          <a:lstStyle/>
          <a:p>
            <a:r>
              <a:rPr lang="en-US" dirty="0" smtClean="0"/>
              <a:t>“Long </a:t>
            </a:r>
            <a:r>
              <a:rPr lang="en-US" b="1" dirty="0" smtClean="0"/>
              <a:t>1 year lifecycle </a:t>
            </a:r>
            <a:r>
              <a:rPr lang="en-US" dirty="0" smtClean="0"/>
              <a:t>to deploy a new image.</a:t>
            </a:r>
            <a:br>
              <a:rPr lang="en-US" dirty="0" smtClean="0"/>
            </a:br>
            <a:r>
              <a:rPr lang="en-US" dirty="0" smtClean="0"/>
              <a:t/>
            </a:r>
            <a:br>
              <a:rPr lang="en-US" dirty="0" smtClean="0"/>
            </a:br>
            <a:r>
              <a:rPr lang="en-US" dirty="0" smtClean="0"/>
              <a:t>“App-V significantly reduces this time -&gt; Customers see </a:t>
            </a:r>
            <a:r>
              <a:rPr lang="en-US" b="1" dirty="0" smtClean="0"/>
              <a:t>immediate ROI of new apps</a:t>
            </a:r>
            <a:r>
              <a:rPr lang="en-US" dirty="0" smtClean="0"/>
              <a:t>.</a:t>
            </a:r>
            <a:endParaRPr lang="en-US" dirty="0"/>
          </a:p>
        </p:txBody>
      </p:sp>
    </p:spTree>
    <p:extLst>
      <p:ext uri="{BB962C8B-B14F-4D97-AF65-F5344CB8AC3E}">
        <p14:creationId xmlns:p14="http://schemas.microsoft.com/office/powerpoint/2010/main" val="241946078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US"/>
          </a:p>
        </p:txBody>
      </p:sp>
      <p:pic>
        <p:nvPicPr>
          <p:cNvPr id="4" name="Picture Placeholder 3"/>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a:stretch>
            <a:fillRect/>
          </a:stretch>
        </p:blipFill>
        <p:spPr>
          <a:xfrm>
            <a:off x="0" y="-7938"/>
            <a:ext cx="12447410" cy="7002463"/>
          </a:xfrm>
        </p:spPr>
      </p:pic>
      <p:sp>
        <p:nvSpPr>
          <p:cNvPr id="18" name="Rectangle 17"/>
          <p:cNvSpPr/>
          <p:nvPr/>
        </p:nvSpPr>
        <p:spPr bwMode="ltGray">
          <a:xfrm>
            <a:off x="6254910" y="2499726"/>
            <a:ext cx="2995359" cy="3562061"/>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ts val="1199"/>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Office Deployment Toolkit </a:t>
            </a: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updates:</a:t>
            </a:r>
          </a:p>
          <a:p>
            <a:pPr marL="466298" lvl="1" defTabSz="932293" fontAlgn="base">
              <a:lnSpc>
                <a:spcPct val="90000"/>
              </a:lnSpc>
              <a:spcBef>
                <a:spcPct val="0"/>
              </a:spcBef>
              <a:spcAft>
                <a:spcPts val="1199"/>
              </a:spcAft>
            </a:pP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Shared Computer Activation</a:t>
            </a:r>
          </a:p>
          <a:p>
            <a:pPr marL="466298" lvl="1" defTabSz="932293" fontAlgn="base">
              <a:lnSpc>
                <a:spcPct val="90000"/>
              </a:lnSpc>
              <a:spcBef>
                <a:spcPct val="0"/>
              </a:spcBef>
              <a:spcAft>
                <a:spcPts val="1199"/>
              </a:spcAft>
            </a:pP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App-exclusion</a:t>
            </a:r>
          </a:p>
          <a:p>
            <a:pPr marL="466298" lvl="1" defTabSz="932293" fontAlgn="base">
              <a:lnSpc>
                <a:spcPct val="90000"/>
              </a:lnSpc>
              <a:spcBef>
                <a:spcPct val="0"/>
              </a:spcBef>
              <a:spcAft>
                <a:spcPts val="1199"/>
              </a:spcAft>
            </a:pP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Multiple Package </a:t>
            </a: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IDs</a:t>
            </a:r>
          </a:p>
        </p:txBody>
      </p:sp>
      <p:sp>
        <p:nvSpPr>
          <p:cNvPr id="19" name="Rectangle 18"/>
          <p:cNvSpPr/>
          <p:nvPr/>
        </p:nvSpPr>
        <p:spPr bwMode="ltGray">
          <a:xfrm>
            <a:off x="3233267" y="2499726"/>
            <a:ext cx="2961464" cy="3562061"/>
          </a:xfrm>
          <a:prstGeom prst="rect">
            <a:avLst/>
          </a:prstGeom>
          <a:solidFill>
            <a:schemeClr val="accent3">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ts val="1199"/>
              </a:spcAft>
            </a:pP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Customer requests </a:t>
            </a: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(e.g.)</a:t>
            </a: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a:p>
            <a:pPr marL="466298" lvl="1" defTabSz="932293" fontAlgn="base">
              <a:lnSpc>
                <a:spcPct val="90000"/>
              </a:lnSpc>
              <a:spcBef>
                <a:spcPct val="0"/>
              </a:spcBef>
              <a:spcAft>
                <a:spcPts val="1199"/>
              </a:spcAft>
            </a:pP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Preview Viewer</a:t>
            </a:r>
          </a:p>
          <a:p>
            <a:pPr marL="466298" lvl="1" defTabSz="932293" fontAlgn="base">
              <a:lnSpc>
                <a:spcPct val="90000"/>
              </a:lnSpc>
              <a:spcBef>
                <a:spcPct val="0"/>
              </a:spcBef>
              <a:spcAft>
                <a:spcPts val="1199"/>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Prevent self-publishing </a:t>
            </a: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a:p>
            <a:pPr marL="466298" lvl="1" defTabSz="932293" fontAlgn="base">
              <a:lnSpc>
                <a:spcPct val="90000"/>
              </a:lnSpc>
              <a:spcBef>
                <a:spcPct val="0"/>
              </a:spcBef>
              <a:spcAft>
                <a:spcPts val="1199"/>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Fix Long </a:t>
            </a: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Paths</a:t>
            </a:r>
          </a:p>
          <a:p>
            <a:pPr defTabSz="932293" fontAlgn="base">
              <a:lnSpc>
                <a:spcPct val="90000"/>
              </a:lnSpc>
              <a:spcBef>
                <a:spcPct val="0"/>
              </a:spcBef>
              <a:spcAft>
                <a:spcPts val="1199"/>
              </a:spcAft>
            </a:pP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IDN Compliance</a:t>
            </a:r>
          </a:p>
          <a:p>
            <a:pPr defTabSz="932293" fontAlgn="base">
              <a:lnSpc>
                <a:spcPct val="90000"/>
              </a:lnSpc>
              <a:spcBef>
                <a:spcPct val="0"/>
              </a:spcBef>
              <a:spcAft>
                <a:spcPts val="1199"/>
              </a:spcAft>
            </a:pPr>
            <a:r>
              <a:rPr lang="en-US" sz="1836" dirty="0" smtClean="0">
                <a:gradFill>
                  <a:gsLst>
                    <a:gs pos="0">
                      <a:srgbClr val="FFFFFF"/>
                    </a:gs>
                    <a:gs pos="100000">
                      <a:srgbClr val="FFFFFF"/>
                    </a:gs>
                  </a:gsLst>
                  <a:lin ang="5400000" scaled="0"/>
                </a:gradFill>
                <a:latin typeface="Segoe UI Light"/>
                <a:ea typeface="Segoe UI" pitchFamily="34" charset="0"/>
                <a:cs typeface="Segoe UI" pitchFamily="34" charset="0"/>
              </a:rPr>
              <a:t>Hid PVAD in Sequencing</a:t>
            </a:r>
            <a:endParaRPr lang="en-US" sz="1836" dirty="0">
              <a:gradFill>
                <a:gsLst>
                  <a:gs pos="0">
                    <a:srgbClr val="FFFFFF"/>
                  </a:gs>
                  <a:gs pos="100000">
                    <a:srgbClr val="FFFFFF"/>
                  </a:gs>
                </a:gsLst>
                <a:lin ang="5400000" scaled="0"/>
              </a:gradFill>
              <a:latin typeface="Segoe UI Light"/>
              <a:ea typeface="Segoe UI" pitchFamily="34" charset="0"/>
              <a:cs typeface="Segoe UI" pitchFamily="34" charset="0"/>
            </a:endParaRPr>
          </a:p>
          <a:p>
            <a:pPr marL="349724" indent="-349724" defTabSz="932293" fontAlgn="base">
              <a:lnSpc>
                <a:spcPct val="90000"/>
              </a:lnSpc>
              <a:spcBef>
                <a:spcPct val="0"/>
              </a:spcBef>
              <a:spcAft>
                <a:spcPts val="1199"/>
              </a:spcAft>
              <a:buFont typeface="Wingdings" panose="05000000000000000000" pitchFamily="2" charset="2"/>
              <a:buChar char="ü"/>
            </a:pP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0" name="Rectangle 19"/>
          <p:cNvSpPr/>
          <p:nvPr/>
        </p:nvSpPr>
        <p:spPr bwMode="ltGray">
          <a:xfrm>
            <a:off x="177729" y="2499726"/>
            <a:ext cx="2995359" cy="3562061"/>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ts val="1199"/>
              </a:spcAft>
            </a:pP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Connection </a:t>
            </a: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Group </a:t>
            </a: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Improvements</a:t>
            </a:r>
          </a:p>
          <a:p>
            <a:pPr defTabSz="932293" fontAlgn="base">
              <a:lnSpc>
                <a:spcPct val="90000"/>
              </a:lnSpc>
              <a:spcBef>
                <a:spcPct val="0"/>
              </a:spcBef>
              <a:spcAft>
                <a:spcPts val="1199"/>
              </a:spcAft>
            </a:pP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Server Functional Update</a:t>
            </a:r>
          </a:p>
          <a:p>
            <a:pPr defTabSz="932293" fontAlgn="base">
              <a:lnSpc>
                <a:spcPct val="90000"/>
              </a:lnSpc>
              <a:spcBef>
                <a:spcPct val="0"/>
              </a:spcBef>
              <a:spcAft>
                <a:spcPts val="1199"/>
              </a:spcAft>
            </a:pPr>
            <a:r>
              <a:rPr lang="en-US" sz="2000" dirty="0">
                <a:gradFill>
                  <a:gsLst>
                    <a:gs pos="0">
                      <a:srgbClr val="FFFFFF"/>
                    </a:gs>
                    <a:gs pos="100000">
                      <a:srgbClr val="FFFFFF"/>
                    </a:gs>
                  </a:gsLst>
                  <a:lin ang="5400000" scaled="0"/>
                </a:gradFill>
                <a:latin typeface="Segoe UI Light"/>
                <a:ea typeface="Segoe UI" pitchFamily="34" charset="0"/>
                <a:cs typeface="Segoe UI" pitchFamily="34" charset="0"/>
              </a:rPr>
              <a:t>Merged </a:t>
            </a: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Roots</a:t>
            </a:r>
          </a:p>
          <a:p>
            <a:pPr defTabSz="932293" fontAlgn="base">
              <a:lnSpc>
                <a:spcPct val="90000"/>
              </a:lnSpc>
              <a:spcBef>
                <a:spcPct val="0"/>
              </a:spcBef>
              <a:spcAft>
                <a:spcPts val="1199"/>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User </a:t>
            </a:r>
            <a:r>
              <a:rPr lang="en-US" sz="2000" dirty="0" err="1" smtClean="0">
                <a:gradFill>
                  <a:gsLst>
                    <a:gs pos="0">
                      <a:srgbClr val="FFFFFF"/>
                    </a:gs>
                    <a:gs pos="100000">
                      <a:srgbClr val="FFFFFF"/>
                    </a:gs>
                  </a:gsLst>
                  <a:lin ang="5400000" scaled="0"/>
                </a:gradFill>
                <a:latin typeface="Segoe UI Light"/>
                <a:ea typeface="Segoe UI" pitchFamily="34" charset="0"/>
                <a:cs typeface="Segoe UI" pitchFamily="34" charset="0"/>
              </a:rPr>
              <a:t>RunVirtual</a:t>
            </a: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 Key </a:t>
            </a: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1" name="Rectangle 20"/>
          <p:cNvSpPr/>
          <p:nvPr/>
        </p:nvSpPr>
        <p:spPr bwMode="ltGray">
          <a:xfrm>
            <a:off x="9310446" y="1201844"/>
            <a:ext cx="2995359" cy="1240031"/>
          </a:xfrm>
          <a:prstGeom prst="rect">
            <a:avLst/>
          </a:prstGeom>
          <a:solidFill>
            <a:schemeClr val="accent4">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defTabSz="932293" fontAlgn="base">
              <a:lnSpc>
                <a:spcPct val="90000"/>
              </a:lnSpc>
              <a:spcBef>
                <a:spcPct val="0"/>
              </a:spcBef>
              <a:spcAft>
                <a:spcPct val="0"/>
              </a:spcAft>
            </a:pPr>
            <a:r>
              <a:rPr lang="en-US" sz="2856" dirty="0" smtClean="0">
                <a:gradFill>
                  <a:gsLst>
                    <a:gs pos="0">
                      <a:srgbClr val="FFFFFF"/>
                    </a:gs>
                    <a:gs pos="100000">
                      <a:srgbClr val="FFFFFF"/>
                    </a:gs>
                  </a:gsLst>
                  <a:lin ang="5400000" scaled="0"/>
                </a:gradFill>
                <a:latin typeface="Segoe UI Light"/>
                <a:ea typeface="Segoe UI" pitchFamily="34" charset="0"/>
                <a:cs typeface="Segoe UI" pitchFamily="34" charset="0"/>
              </a:rPr>
              <a:t>Performance (Spring Update)</a:t>
            </a:r>
            <a:endParaRPr lang="en-US" sz="2856"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2" name="Rectangle 21"/>
          <p:cNvSpPr/>
          <p:nvPr/>
        </p:nvSpPr>
        <p:spPr bwMode="ltGray">
          <a:xfrm>
            <a:off x="6254908" y="1201844"/>
            <a:ext cx="2995359" cy="1240031"/>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defTabSz="932293"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Office Deployment</a:t>
            </a:r>
          </a:p>
        </p:txBody>
      </p:sp>
      <p:sp>
        <p:nvSpPr>
          <p:cNvPr id="24" name="Rectangle 23"/>
          <p:cNvSpPr/>
          <p:nvPr/>
        </p:nvSpPr>
        <p:spPr bwMode="ltGray">
          <a:xfrm>
            <a:off x="3233267" y="1201844"/>
            <a:ext cx="2961462" cy="1240030"/>
          </a:xfrm>
          <a:prstGeom prst="rect">
            <a:avLst/>
          </a:prstGeom>
          <a:solidFill>
            <a:schemeClr val="accent3">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defTabSz="932293"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Application Compatibility</a:t>
            </a:r>
          </a:p>
        </p:txBody>
      </p:sp>
      <p:sp>
        <p:nvSpPr>
          <p:cNvPr id="25" name="Rectangle 24"/>
          <p:cNvSpPr/>
          <p:nvPr/>
        </p:nvSpPr>
        <p:spPr bwMode="ltGray">
          <a:xfrm>
            <a:off x="177729" y="1201844"/>
            <a:ext cx="2995359" cy="124003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defTabSz="932293"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Manageability</a:t>
            </a:r>
          </a:p>
        </p:txBody>
      </p:sp>
      <p:sp>
        <p:nvSpPr>
          <p:cNvPr id="26" name="Rectangle 25"/>
          <p:cNvSpPr/>
          <p:nvPr/>
        </p:nvSpPr>
        <p:spPr bwMode="ltGray">
          <a:xfrm>
            <a:off x="9310448" y="2499726"/>
            <a:ext cx="2995359" cy="3562060"/>
          </a:xfrm>
          <a:prstGeom prst="rect">
            <a:avLst/>
          </a:prstGeom>
          <a:solidFill>
            <a:schemeClr val="accent4">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32293" fontAlgn="base">
              <a:lnSpc>
                <a:spcPct val="90000"/>
              </a:lnSpc>
              <a:spcBef>
                <a:spcPct val="0"/>
              </a:spcBef>
              <a:spcAft>
                <a:spcPts val="1199"/>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Streamlined Publishing and Launch</a:t>
            </a:r>
          </a:p>
          <a:p>
            <a:pPr defTabSz="932293" fontAlgn="base">
              <a:lnSpc>
                <a:spcPct val="90000"/>
              </a:lnSpc>
              <a:spcBef>
                <a:spcPct val="0"/>
              </a:spcBef>
              <a:spcAft>
                <a:spcPts val="1199"/>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Improved First Launch Experience</a:t>
            </a:r>
          </a:p>
          <a:p>
            <a:pPr defTabSz="932293" fontAlgn="base">
              <a:lnSpc>
                <a:spcPct val="90000"/>
              </a:lnSpc>
              <a:spcBef>
                <a:spcPct val="0"/>
              </a:spcBef>
              <a:spcAft>
                <a:spcPts val="1199"/>
              </a:spcAft>
            </a:pPr>
            <a:r>
              <a:rPr lang="en-US" sz="2000" dirty="0" smtClean="0">
                <a:gradFill>
                  <a:gsLst>
                    <a:gs pos="0">
                      <a:srgbClr val="FFFFFF"/>
                    </a:gs>
                    <a:gs pos="100000">
                      <a:srgbClr val="FFFFFF"/>
                    </a:gs>
                  </a:gsLst>
                  <a:lin ang="5400000" scaled="0"/>
                </a:gradFill>
                <a:latin typeface="Segoe UI Light"/>
                <a:ea typeface="Segoe UI" pitchFamily="34" charset="0"/>
                <a:cs typeface="Segoe UI" pitchFamily="34" charset="0"/>
              </a:rPr>
              <a:t>App-V Performance Guidance</a:t>
            </a:r>
          </a:p>
          <a:p>
            <a:pPr defTabSz="932293" fontAlgn="base">
              <a:lnSpc>
                <a:spcPct val="90000"/>
              </a:lnSpc>
              <a:spcBef>
                <a:spcPct val="0"/>
              </a:spcBef>
              <a:spcAft>
                <a:spcPts val="1199"/>
              </a:spcAft>
            </a:pPr>
            <a:endParaRPr lang="en-US" sz="2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4717" y="1984203"/>
            <a:ext cx="538586" cy="38100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4112" y="1939924"/>
            <a:ext cx="538586" cy="3810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424" y="1939924"/>
            <a:ext cx="538586" cy="381000"/>
          </a:xfrm>
          <a:prstGeom prst="rect">
            <a:avLst/>
          </a:prstGeom>
        </p:spPr>
      </p:pic>
      <p:sp>
        <p:nvSpPr>
          <p:cNvPr id="15" name="TextBox 14"/>
          <p:cNvSpPr txBox="1"/>
          <p:nvPr/>
        </p:nvSpPr>
        <p:spPr>
          <a:xfrm>
            <a:off x="9110891" y="294203"/>
            <a:ext cx="3194914" cy="627864"/>
          </a:xfrm>
          <a:prstGeom prst="rect">
            <a:avLst/>
          </a:prstGeom>
          <a:solidFill>
            <a:schemeClr val="accent6"/>
          </a:solidFill>
        </p:spPr>
        <p:style>
          <a:lnRef idx="2">
            <a:schemeClr val="accent5">
              <a:shade val="50000"/>
            </a:schemeClr>
          </a:lnRef>
          <a:fillRef idx="1">
            <a:schemeClr val="accent5"/>
          </a:fillRef>
          <a:effectRef idx="0">
            <a:schemeClr val="accent5"/>
          </a:effectRef>
          <a:fontRef idx="minor">
            <a:schemeClr val="lt1"/>
          </a:fontRef>
        </p:style>
        <p:txBody>
          <a:bodyPr wrap="none" lIns="182880" tIns="146304" rIns="182880" bIns="146304" rtlCol="0">
            <a:spAutoFit/>
          </a:bodyPr>
          <a:lstStyle/>
          <a:p>
            <a:pPr>
              <a:lnSpc>
                <a:spcPct val="90000"/>
              </a:lnSpc>
              <a:spcAft>
                <a:spcPts val="600"/>
              </a:spcAft>
            </a:pPr>
            <a:r>
              <a:rPr lang="en-US" sz="2400" dirty="0" smtClean="0">
                <a:solidFill>
                  <a:srgbClr val="FFFFFF"/>
                </a:solidFill>
              </a:rPr>
              <a:t>Available </a:t>
            </a:r>
            <a:r>
              <a:rPr lang="en-US" sz="2400" b="1" dirty="0" smtClean="0">
                <a:solidFill>
                  <a:srgbClr val="FFFFFF"/>
                </a:solidFill>
              </a:rPr>
              <a:t>Very</a:t>
            </a:r>
            <a:r>
              <a:rPr lang="en-US" sz="2400" dirty="0" smtClean="0">
                <a:solidFill>
                  <a:srgbClr val="FFFFFF"/>
                </a:solidFill>
              </a:rPr>
              <a:t> Soon!</a:t>
            </a:r>
          </a:p>
        </p:txBody>
      </p:sp>
      <p:sp>
        <p:nvSpPr>
          <p:cNvPr id="10" name="Title 9"/>
          <p:cNvSpPr>
            <a:spLocks noGrp="1"/>
          </p:cNvSpPr>
          <p:nvPr>
            <p:ph type="title"/>
          </p:nvPr>
        </p:nvSpPr>
        <p:spPr/>
        <p:txBody>
          <a:bodyPr/>
          <a:lstStyle/>
          <a:p>
            <a:r>
              <a:rPr lang="en-US" dirty="0" smtClean="0">
                <a:solidFill>
                  <a:schemeClr val="accent3"/>
                </a:solidFill>
              </a:rPr>
              <a:t>App-V 5.0 SP3 Value</a:t>
            </a:r>
            <a:endParaRPr lang="en-US" dirty="0">
              <a:solidFill>
                <a:schemeClr val="accent3"/>
              </a:solidFill>
            </a:endParaRPr>
          </a:p>
        </p:txBody>
      </p:sp>
    </p:spTree>
    <p:extLst>
      <p:ext uri="{BB962C8B-B14F-4D97-AF65-F5344CB8AC3E}">
        <p14:creationId xmlns:p14="http://schemas.microsoft.com/office/powerpoint/2010/main" val="734913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a:stretch>
            <a:fillRect/>
          </a:stretch>
        </p:blipFill>
        <p:spPr>
          <a:xfrm>
            <a:off x="0" y="0"/>
            <a:ext cx="12433300" cy="6994525"/>
          </a:xfrm>
        </p:spPr>
      </p:pic>
      <p:sp>
        <p:nvSpPr>
          <p:cNvPr id="10" name="Title 9"/>
          <p:cNvSpPr>
            <a:spLocks noGrp="1"/>
          </p:cNvSpPr>
          <p:nvPr>
            <p:ph type="title"/>
          </p:nvPr>
        </p:nvSpPr>
        <p:spPr/>
        <p:txBody>
          <a:bodyPr/>
          <a:lstStyle/>
          <a:p>
            <a:r>
              <a:rPr lang="en-US" dirty="0" smtClean="0">
                <a:solidFill>
                  <a:schemeClr val="accent3"/>
                </a:solidFill>
              </a:rPr>
              <a:t>Release Pillar Detail</a:t>
            </a:r>
            <a:endParaRPr lang="en-US" dirty="0">
              <a:solidFill>
                <a:schemeClr val="accent3"/>
              </a:solidFill>
            </a:endParaRPr>
          </a:p>
        </p:txBody>
      </p:sp>
      <p:sp>
        <p:nvSpPr>
          <p:cNvPr id="2" name="Text Placeholder 1"/>
          <p:cNvSpPr>
            <a:spLocks noGrp="1"/>
          </p:cNvSpPr>
          <p:nvPr>
            <p:ph type="body" sz="quarter" idx="11"/>
          </p:nvPr>
        </p:nvSpPr>
        <p:spPr/>
        <p:txBody>
          <a:bodyPr/>
          <a:lstStyle/>
          <a:p>
            <a:endParaRPr lang="en-US"/>
          </a:p>
        </p:txBody>
      </p:sp>
      <p:sp>
        <p:nvSpPr>
          <p:cNvPr id="20" name="Rectangle 19"/>
          <p:cNvSpPr/>
          <p:nvPr/>
        </p:nvSpPr>
        <p:spPr bwMode="ltGray">
          <a:xfrm>
            <a:off x="275164" y="2570532"/>
            <a:ext cx="11993633" cy="3562061"/>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342834" indent="-342834" defTabSz="932293" fontAlgn="base">
              <a:lnSpc>
                <a:spcPct val="90000"/>
              </a:lnSpc>
              <a:spcBef>
                <a:spcPct val="0"/>
              </a:spcBef>
              <a:spcAft>
                <a:spcPct val="0"/>
              </a:spcAft>
              <a:buFont typeface="Arial" panose="020B0604020202020204" pitchFamily="34" charset="0"/>
              <a:buChar char="•"/>
            </a:pPr>
            <a:endParaRPr lang="en-US" sz="24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25" name="Rectangle 24"/>
          <p:cNvSpPr/>
          <p:nvPr/>
        </p:nvSpPr>
        <p:spPr bwMode="ltGray">
          <a:xfrm>
            <a:off x="275164" y="1272650"/>
            <a:ext cx="11993633" cy="124003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defTabSz="932293" fontAlgn="base">
              <a:lnSpc>
                <a:spcPct val="90000"/>
              </a:lnSpc>
              <a:spcBef>
                <a:spcPct val="0"/>
              </a:spcBef>
              <a:spcAft>
                <a:spcPct val="0"/>
              </a:spcAft>
            </a:pP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Manageability </a:t>
            </a: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 </a:t>
            </a:r>
          </a:p>
          <a:p>
            <a:pPr defTabSz="932293" fontAlgn="base">
              <a:lnSpc>
                <a:spcPct val="90000"/>
              </a:lnSpc>
              <a:spcBef>
                <a:spcPct val="0"/>
              </a:spcBef>
              <a:spcAft>
                <a:spcPct val="0"/>
              </a:spcAft>
            </a:pP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Connection </a:t>
            </a: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Groups </a:t>
            </a: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(Pre </a:t>
            </a: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SP2 </a:t>
            </a: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Spring Update)</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5" name="Picture 4"/>
          <p:cNvPicPr>
            <a:picLocks noChangeAspect="1"/>
          </p:cNvPicPr>
          <p:nvPr/>
        </p:nvPicPr>
        <p:blipFill>
          <a:blip r:embed="rId4"/>
          <a:stretch>
            <a:fillRect/>
          </a:stretch>
        </p:blipFill>
        <p:spPr>
          <a:xfrm>
            <a:off x="1905258" y="3088662"/>
            <a:ext cx="8733442" cy="2525801"/>
          </a:xfrm>
          <a:prstGeom prst="rect">
            <a:avLst/>
          </a:prstGeom>
        </p:spPr>
      </p:pic>
    </p:spTree>
    <p:extLst>
      <p:ext uri="{BB962C8B-B14F-4D97-AF65-F5344CB8AC3E}">
        <p14:creationId xmlns:p14="http://schemas.microsoft.com/office/powerpoint/2010/main" val="159636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E14 Speaker PPT Template_v02" id="{50058BDF-B89C-4986-B552-F406C7823503}" vid="{EAC20B3F-40E5-4561-A0C3-22E70033EBBD}"/>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 Aaron Ruckman</External_x0020_Speaker>
    <Session_x0020_Code xmlns="e36bfbf9-5e42-489c-a259-4c54eb22cb57"> WIN-B311</Session_x0020_Code>
    <Presentation_x0020_Date xmlns="e36bfbf9-5e42-489c-a259-4c54eb22cb57">2014-10-29T00:00:00+01:00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schemas.microsoft.com/office/2006/documentManagement/types"/>
    <ds:schemaRef ds:uri="http://schemas.microsoft.com/office/infopath/2007/PartnerControls"/>
    <ds:schemaRef ds:uri="http://schemas.microsoft.com/sharepoint/v3"/>
    <ds:schemaRef ds:uri="http://www.w3.org/XML/1998/namespace"/>
    <ds:schemaRef ds:uri="http://schemas.openxmlformats.org/package/2006/metadata/core-properties"/>
    <ds:schemaRef ds:uri="http://purl.org/dc/terms/"/>
    <ds:schemaRef ds:uri="230e9df3-be65-4c73-a93b-d1236ebd677e"/>
    <ds:schemaRef ds:uri="e36bfbf9-5e42-489c-a259-4c54eb22cb57"/>
    <ds:schemaRef ds:uri="http://purl.org/dc/dcmitype/"/>
    <ds:schemaRef ds:uri="http://purl.org/dc/elements/1.1/"/>
  </ds:schemaRefs>
</ds:datastoreItem>
</file>

<file path=customXml/itemProps3.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101</TotalTime>
  <Words>4486</Words>
  <Application>Microsoft Office PowerPoint</Application>
  <PresentationFormat>Custom</PresentationFormat>
  <Paragraphs>399</Paragraphs>
  <Slides>34</Slides>
  <Notes>30</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34</vt:i4>
      </vt:variant>
    </vt:vector>
  </HeadingPairs>
  <TitlesOfParts>
    <vt:vector size="47" baseType="lpstr">
      <vt:lpstr>ＭＳ Ｐゴシック</vt:lpstr>
      <vt:lpstr>Arial</vt:lpstr>
      <vt:lpstr>Calibri</vt:lpstr>
      <vt:lpstr>Calibri Light</vt:lpstr>
      <vt:lpstr>Consolas</vt:lpstr>
      <vt:lpstr>Segoe Light</vt:lpstr>
      <vt:lpstr>Segoe Semibold</vt:lpstr>
      <vt:lpstr>Segoe UI</vt:lpstr>
      <vt:lpstr>Segoe UI Light</vt:lpstr>
      <vt:lpstr>Wingdings</vt:lpstr>
      <vt:lpstr>TEE14 Speaker PPT Template</vt:lpstr>
      <vt:lpstr>1_TEE14 Speaker PPT Template</vt:lpstr>
      <vt:lpstr>2_Office Theme</vt:lpstr>
      <vt:lpstr>PowerPoint Presentation</vt:lpstr>
      <vt:lpstr>Non-Persistent VDI: Optimize Your Environment with App-V and UE-V</vt:lpstr>
      <vt:lpstr>VDI Environment Issues</vt:lpstr>
      <vt:lpstr>VDI Even Better: UE-V and App-V together! </vt:lpstr>
      <vt:lpstr>VDI with App-V &amp; UE-V Demo</vt:lpstr>
      <vt:lpstr>VDI Even Better: UE-V and App-V together! </vt:lpstr>
      <vt:lpstr>“Long 1 year lifecycle to deploy a new image.  “App-V significantly reduces this time -&gt; Customers see immediate ROI of new apps.</vt:lpstr>
      <vt:lpstr>App-V 5.0 SP3 Value</vt:lpstr>
      <vt:lpstr>Release Pillar Detail</vt:lpstr>
      <vt:lpstr>Release Pillar Detail</vt:lpstr>
      <vt:lpstr>Connection Group Example</vt:lpstr>
      <vt:lpstr>Demo – App-V 5.0 SP3 Connection Groups</vt:lpstr>
      <vt:lpstr>Release Pillar Detail</vt:lpstr>
      <vt:lpstr>Shared Content Store</vt:lpstr>
      <vt:lpstr>Use Shared Content Store Mode in Pooled VDI and RDSH</vt:lpstr>
      <vt:lpstr>App-V 5.0 SP3 Shared Content Store (SCS) Demo</vt:lpstr>
      <vt:lpstr>VDI Even Better: UE-V and App-V together! </vt:lpstr>
      <vt:lpstr>UE-V 2.1 Beta</vt:lpstr>
      <vt:lpstr>UE-V 2.1 RTM</vt:lpstr>
      <vt:lpstr>Which UE-V Sync Method?</vt:lpstr>
      <vt:lpstr>Credential Manager &amp; Certificates </vt:lpstr>
      <vt:lpstr>VDI Even Better: UE-V and App-V together! </vt:lpstr>
      <vt:lpstr>Creating a Lean Mandatory Profile</vt:lpstr>
      <vt:lpstr>Small VM Benefits</vt:lpstr>
      <vt:lpstr>Sync App-V Published Data via UE-V</vt:lpstr>
      <vt:lpstr>App-V 5.0 Published State Info</vt:lpstr>
      <vt:lpstr>Demo –  Setting up Environment</vt:lpstr>
      <vt:lpstr>VDI Even Better: UE-V and App-V together! </vt:lpstr>
      <vt:lpstr>Related Content</vt:lpstr>
      <vt:lpstr>Windows Resources</vt:lpstr>
      <vt:lpstr>Resources</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Non-Persistent VDI: Optimize Your Environment with App-V and UE-V</dc:title>
  <dc:subject>TechEd 2014</dc:subject>
  <dc:creator>Sylvia Tedjo</dc:creator>
  <cp:keywords/>
  <dc:description>Template: Jordan Cayabyab, Artitudes Design
Formatting: 
Audience Type:</dc:description>
  <cp:lastModifiedBy>Shows</cp:lastModifiedBy>
  <cp:revision>4</cp:revision>
  <dcterms:created xsi:type="dcterms:W3CDTF">2014-10-29T08:40:03Z</dcterms:created>
  <dcterms:modified xsi:type="dcterms:W3CDTF">2014-10-29T12:52:34Z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