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Lst>
  <p:notesMasterIdLst>
    <p:notesMasterId r:id="rId44"/>
  </p:notesMasterIdLst>
  <p:handoutMasterIdLst>
    <p:handoutMasterId r:id="rId45"/>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2" r:id="rId21"/>
    <p:sldId id="273" r:id="rId22"/>
    <p:sldId id="275" r:id="rId23"/>
    <p:sldId id="276" r:id="rId24"/>
    <p:sldId id="278"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25" d="100"/>
        <a:sy n="25"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54988308-DA46-4504-956E-21F7DECBE5F6}"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97277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49343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91050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194156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17414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985119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754565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571802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eaLnBrk="1" hangingPunct="1">
              <a:spcBef>
                <a:spcPct val="0"/>
              </a:spcBef>
              <a:buFont typeface="Wingdings" pitchFamily="2" charset="2"/>
              <a:buNone/>
            </a:pPr>
            <a:endParaRPr lang="en-US" dirty="0"/>
          </a:p>
        </p:txBody>
      </p:sp>
      <p:sp>
        <p:nvSpPr>
          <p:cNvPr id="8" name="Date Placeholder 7"/>
          <p:cNvSpPr>
            <a:spLocks noGrp="1"/>
          </p:cNvSpPr>
          <p:nvPr>
            <p:ph type="dt" idx="10"/>
          </p:nvPr>
        </p:nvSpPr>
        <p:spPr/>
        <p:txBody>
          <a:bodyPr/>
          <a:lstStyle/>
          <a:p>
            <a:fld id="{4E52F265-F367-4F41-8133-621F21EFA5ED}" type="datetime1">
              <a:rPr lang="en-US">
                <a:solidFill>
                  <a:prstClr val="black"/>
                </a:solidFill>
              </a:rPr>
              <a:pPr/>
              <a:t>10/29/2014</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a:solidFill>
                  <a:prstClr val="black"/>
                </a:solidFill>
              </a:rPr>
              <a:pPr/>
              <a:t>33</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1460613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32914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52232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034689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319514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1027537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81038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10/29/2014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62805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3279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933237">
              <a:buNone/>
              <a:defRPr/>
            </a:pPr>
            <a:endParaRPr lang="en-US" dirty="0"/>
          </a:p>
        </p:txBody>
      </p:sp>
      <p:sp>
        <p:nvSpPr>
          <p:cNvPr id="4" name="Slide Number Placeholder 3"/>
          <p:cNvSpPr>
            <a:spLocks noGrp="1"/>
          </p:cNvSpPr>
          <p:nvPr>
            <p:ph type="sldNum" sz="quarter" idx="10"/>
          </p:nvPr>
        </p:nvSpPr>
        <p:spPr/>
        <p:txBody>
          <a:bodyPr/>
          <a:lstStyle/>
          <a:p>
            <a:fld id="{1A611E25-2A99-423D-93D2-7CA445D18E0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6014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116597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99088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39854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395993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61018424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955944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523008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366889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588044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468977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42197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478433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83858302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01013757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593589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987078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860128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09186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866532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871078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39591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696936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818929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592112315"/>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15566906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19258474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20320887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19395354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0077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216929485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2775099857"/>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052870"/>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92895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0654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58909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833940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51958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nfidentiality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a:p>
        </p:txBody>
      </p:sp>
    </p:spTree>
    <p:extLst>
      <p:ext uri="{BB962C8B-B14F-4D97-AF65-F5344CB8AC3E}">
        <p14:creationId xmlns:p14="http://schemas.microsoft.com/office/powerpoint/2010/main" val="37860992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image" Target="../media/image2.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1.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 Id="rId8" Type="http://schemas.openxmlformats.org/officeDocument/2006/relationships/slideLayout" Target="../slideLayouts/slideLayout41.xml"/><Relationship Id="rId3"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814550568"/>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 id="2147484318"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2.xml"/><Relationship Id="rId5" Type="http://schemas.openxmlformats.org/officeDocument/2006/relationships/image" Target="../media/image17.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2.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8" Type="http://schemas.openxmlformats.org/officeDocument/2006/relationships/hyperlink" Target="microsoft.com/dv" TargetMode="External"/><Relationship Id="rId3" Type="http://schemas.openxmlformats.org/officeDocument/2006/relationships/hyperlink" Target="http://aka.ms/trywin10" TargetMode="External"/><Relationship Id="rId7" Type="http://schemas.openxmlformats.org/officeDocument/2006/relationships/hyperlink" Target="microsoft.com/mdop" TargetMode="External"/><Relationship Id="rId2" Type="http://schemas.openxmlformats.org/officeDocument/2006/relationships/notesSlide" Target="../notesSlides/notesSlide18.xml"/><Relationship Id="rId1" Type="http://schemas.openxmlformats.org/officeDocument/2006/relationships/slideLayout" Target="../slideLayouts/slideLayout47.xml"/><Relationship Id="rId6" Type="http://schemas.openxmlformats.org/officeDocument/2006/relationships/image" Target="../media/image2.png"/><Relationship Id="rId5" Type="http://schemas.openxmlformats.org/officeDocument/2006/relationships/hyperlink" Target="windows.com/enterprise" TargetMode="External"/><Relationship Id="rId4" Type="http://schemas.openxmlformats.org/officeDocument/2006/relationships/hyperlink" Target="Windows.com/ITPro" TargetMode="External"/><Relationship Id="rId9" Type="http://schemas.openxmlformats.org/officeDocument/2006/relationships/hyperlink" Target="http://technet.microsoft.com/i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hyperlink" Target="http://microsoft.com/msdn" TargetMode="External"/><Relationship Id="rId2" Type="http://schemas.openxmlformats.org/officeDocument/2006/relationships/notesSlide" Target="../notesSlides/notesSlide19.xml"/><Relationship Id="rId1" Type="http://schemas.openxmlformats.org/officeDocument/2006/relationships/slideLayout" Target="../slideLayouts/slideLayout52.xml"/><Relationship Id="rId6" Type="http://schemas.openxmlformats.org/officeDocument/2006/relationships/image" Target="../media/image23.png"/><Relationship Id="rId5" Type="http://schemas.openxmlformats.org/officeDocument/2006/relationships/hyperlink" Target="http://channel9.msdn.com/Events/TechEd" TargetMode="External"/><Relationship Id="rId4" Type="http://schemas.openxmlformats.org/officeDocument/2006/relationships/hyperlink" Target="http://microsoft.com/techne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2.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4.xml"/><Relationship Id="rId1" Type="http://schemas.openxmlformats.org/officeDocument/2006/relationships/tags" Target="../tags/tag1.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906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MBAM Logical Architecture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875" y="1654438"/>
            <a:ext cx="1358614" cy="13586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813" y="1654438"/>
            <a:ext cx="2285714" cy="228571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875" y="3431018"/>
            <a:ext cx="1358614" cy="1358614"/>
          </a:xfrm>
          <a:prstGeom prst="rect">
            <a:avLst/>
          </a:prstGeom>
        </p:spPr>
      </p:pic>
      <p:cxnSp>
        <p:nvCxnSpPr>
          <p:cNvPr id="15" name="Elbow Connector 14"/>
          <p:cNvCxnSpPr>
            <a:endCxn id="5" idx="1"/>
          </p:cNvCxnSpPr>
          <p:nvPr/>
        </p:nvCxnSpPr>
        <p:spPr>
          <a:xfrm flipV="1">
            <a:off x="3643851" y="2333745"/>
            <a:ext cx="6572024" cy="33561"/>
          </a:xfrm>
          <a:prstGeom prst="straightConnector1">
            <a:avLst/>
          </a:prstGeom>
          <a:ln w="1270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958" y="4945062"/>
            <a:ext cx="1271079" cy="1271079"/>
          </a:xfrm>
          <a:prstGeom prst="rect">
            <a:avLst/>
          </a:prstGeom>
        </p:spPr>
      </p:pic>
      <p:sp>
        <p:nvSpPr>
          <p:cNvPr id="19" name="TextBox 18"/>
          <p:cNvSpPr txBox="1"/>
          <p:nvPr/>
        </p:nvSpPr>
        <p:spPr>
          <a:xfrm>
            <a:off x="2484437" y="4106862"/>
            <a:ext cx="2892458" cy="572464"/>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1. Machine gets policy</a:t>
            </a:r>
          </a:p>
        </p:txBody>
      </p:sp>
      <p:sp>
        <p:nvSpPr>
          <p:cNvPr id="20" name="TextBox 19"/>
          <p:cNvSpPr txBox="1"/>
          <p:nvPr/>
        </p:nvSpPr>
        <p:spPr>
          <a:xfrm>
            <a:off x="3627437" y="1781798"/>
            <a:ext cx="5269969" cy="572464"/>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2. Machine escrows key, reports compliance</a:t>
            </a:r>
          </a:p>
        </p:txBody>
      </p:sp>
      <p:cxnSp>
        <p:nvCxnSpPr>
          <p:cNvPr id="21" name="Elbow Connector 14"/>
          <p:cNvCxnSpPr>
            <a:stCxn id="17" idx="0"/>
            <a:endCxn id="6" idx="2"/>
          </p:cNvCxnSpPr>
          <p:nvPr/>
        </p:nvCxnSpPr>
        <p:spPr>
          <a:xfrm flipH="1" flipV="1">
            <a:off x="2442670" y="3940152"/>
            <a:ext cx="15828" cy="1004910"/>
          </a:xfrm>
          <a:prstGeom prst="straightConnector1">
            <a:avLst/>
          </a:prstGeom>
          <a:ln w="1270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76895" y="3201895"/>
            <a:ext cx="2613281" cy="572464"/>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3. User recovers key</a:t>
            </a:r>
          </a:p>
        </p:txBody>
      </p:sp>
      <p:cxnSp>
        <p:nvCxnSpPr>
          <p:cNvPr id="26" name="Elbow Connector 14"/>
          <p:cNvCxnSpPr>
            <a:stCxn id="8" idx="1"/>
          </p:cNvCxnSpPr>
          <p:nvPr/>
        </p:nvCxnSpPr>
        <p:spPr>
          <a:xfrm flipH="1" flipV="1">
            <a:off x="3703637" y="3576115"/>
            <a:ext cx="6512238" cy="534210"/>
          </a:xfrm>
          <a:prstGeom prst="straightConnector1">
            <a:avLst/>
          </a:prstGeom>
          <a:ln w="1270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650803" y="1211262"/>
            <a:ext cx="2488759"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0072C6"/>
                </a:solidFill>
                <a:effectLst>
                  <a:outerShdw blurRad="38100" dist="19050" dir="2700000" algn="tl" rotWithShape="0">
                    <a:srgbClr val="505050">
                      <a:alpha val="40000"/>
                    </a:srgbClr>
                  </a:outerShdw>
                </a:effectLst>
              </a:rPr>
              <a:t>Escrow Services</a:t>
            </a:r>
          </a:p>
        </p:txBody>
      </p:sp>
      <p:sp>
        <p:nvSpPr>
          <p:cNvPr id="34" name="TextBox 33"/>
          <p:cNvSpPr txBox="1"/>
          <p:nvPr/>
        </p:nvSpPr>
        <p:spPr>
          <a:xfrm>
            <a:off x="9476152" y="2949838"/>
            <a:ext cx="2838085"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0072C6"/>
                </a:solidFill>
                <a:effectLst>
                  <a:outerShdw blurRad="38100" dist="19050" dir="2700000" algn="tl" rotWithShape="0">
                    <a:srgbClr val="505050">
                      <a:alpha val="40000"/>
                    </a:srgbClr>
                  </a:outerShdw>
                </a:effectLst>
              </a:rPr>
              <a:t>Self-Service Portal</a:t>
            </a:r>
          </a:p>
        </p:txBody>
      </p:sp>
      <p:sp>
        <p:nvSpPr>
          <p:cNvPr id="35" name="TextBox 34"/>
          <p:cNvSpPr txBox="1"/>
          <p:nvPr/>
        </p:nvSpPr>
        <p:spPr>
          <a:xfrm>
            <a:off x="1112837" y="6088062"/>
            <a:ext cx="2531014"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0072C6"/>
                </a:solidFill>
                <a:effectLst>
                  <a:outerShdw blurRad="38100" dist="19050" dir="2700000" algn="tl" rotWithShape="0">
                    <a:srgbClr val="505050">
                      <a:alpha val="40000"/>
                    </a:srgbClr>
                  </a:outerShdw>
                </a:effectLst>
              </a:rPr>
              <a:t>Active Directory</a:t>
            </a:r>
          </a:p>
        </p:txBody>
      </p:sp>
      <p:sp>
        <p:nvSpPr>
          <p:cNvPr id="36" name="TextBox 35"/>
          <p:cNvSpPr txBox="1"/>
          <p:nvPr/>
        </p:nvSpPr>
        <p:spPr>
          <a:xfrm>
            <a:off x="1548959" y="1135062"/>
            <a:ext cx="1621278"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0072C6"/>
                </a:solidFill>
                <a:effectLst>
                  <a:outerShdw blurRad="38100" dist="19050" dir="2700000" algn="tl" rotWithShape="0">
                    <a:srgbClr val="505050">
                      <a:alpha val="40000"/>
                    </a:srgbClr>
                  </a:outerShdw>
                </a:effectLst>
              </a:rPr>
              <a:t>Windows</a:t>
            </a:r>
          </a:p>
        </p:txBody>
      </p:sp>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875" y="5567648"/>
            <a:ext cx="1358614" cy="1358614"/>
          </a:xfrm>
          <a:prstGeom prst="rect">
            <a:avLst/>
          </a:prstGeom>
        </p:spPr>
      </p:pic>
      <p:sp>
        <p:nvSpPr>
          <p:cNvPr id="74" name="TextBox 73"/>
          <p:cNvSpPr txBox="1"/>
          <p:nvPr/>
        </p:nvSpPr>
        <p:spPr>
          <a:xfrm>
            <a:off x="9477109" y="4709281"/>
            <a:ext cx="2836161"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0072C6"/>
                </a:solidFill>
                <a:effectLst>
                  <a:outerShdw blurRad="38100" dist="19050" dir="2700000" algn="tl" rotWithShape="0">
                    <a:srgbClr val="505050">
                      <a:alpha val="40000"/>
                    </a:srgbClr>
                  </a:outerShdw>
                </a:effectLst>
              </a:rPr>
              <a:t>Administration &amp; </a:t>
            </a:r>
          </a:p>
          <a:p>
            <a:pPr algn="ctr">
              <a:lnSpc>
                <a:spcPct val="90000"/>
              </a:lnSpc>
              <a:spcAft>
                <a:spcPts val="600"/>
              </a:spcAft>
            </a:pPr>
            <a:r>
              <a:rPr lang="en-US" sz="2400" dirty="0" smtClean="0">
                <a:ln w="0"/>
                <a:solidFill>
                  <a:srgbClr val="0072C6"/>
                </a:solidFill>
                <a:effectLst>
                  <a:outerShdw blurRad="38100" dist="19050" dir="2700000" algn="tl" rotWithShape="0">
                    <a:srgbClr val="505050">
                      <a:alpha val="40000"/>
                    </a:srgbClr>
                  </a:outerShdw>
                </a:effectLst>
              </a:rPr>
              <a:t>Helpdesk Website</a:t>
            </a:r>
          </a:p>
        </p:txBody>
      </p:sp>
      <p:cxnSp>
        <p:nvCxnSpPr>
          <p:cNvPr id="87" name="Elbow Connector 14"/>
          <p:cNvCxnSpPr>
            <a:stCxn id="73" idx="1"/>
          </p:cNvCxnSpPr>
          <p:nvPr/>
        </p:nvCxnSpPr>
        <p:spPr>
          <a:xfrm rot="10800000" flipV="1">
            <a:off x="6219421" y="6246954"/>
            <a:ext cx="3996454" cy="1"/>
          </a:xfrm>
          <a:prstGeom prst="curvedConnector3">
            <a:avLst>
              <a:gd name="adj1" fmla="val 50000"/>
            </a:avLst>
          </a:prstGeom>
          <a:ln w="1270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90" name="Picture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5309" y="5368836"/>
            <a:ext cx="1483172" cy="1483172"/>
          </a:xfrm>
          <a:prstGeom prst="rect">
            <a:avLst/>
          </a:prstGeom>
        </p:spPr>
      </p:pic>
      <p:sp>
        <p:nvSpPr>
          <p:cNvPr id="91" name="TextBox 90"/>
          <p:cNvSpPr txBox="1"/>
          <p:nvPr/>
        </p:nvSpPr>
        <p:spPr>
          <a:xfrm>
            <a:off x="6294437" y="5173662"/>
            <a:ext cx="3570529"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rPr>
              <a:t>3. HD recovers key</a:t>
            </a:r>
          </a:p>
          <a:p>
            <a:pPr>
              <a:lnSpc>
                <a:spcPct val="90000"/>
              </a:lnSpc>
              <a:spcAft>
                <a:spcPts val="600"/>
              </a:spcAft>
            </a:pPr>
            <a:r>
              <a:rPr lang="en-US" sz="2000" dirty="0" smtClean="0">
                <a:gradFill>
                  <a:gsLst>
                    <a:gs pos="2917">
                      <a:srgbClr val="FFFFFF"/>
                    </a:gs>
                    <a:gs pos="30000">
                      <a:srgbClr val="FFFFFF"/>
                    </a:gs>
                  </a:gsLst>
                  <a:lin ang="5400000" scaled="0"/>
                </a:gradFill>
              </a:rPr>
              <a:t>4. Admin checks compliance</a:t>
            </a:r>
          </a:p>
        </p:txBody>
      </p:sp>
    </p:spTree>
    <p:extLst>
      <p:ext uri="{BB962C8B-B14F-4D97-AF65-F5344CB8AC3E}">
        <p14:creationId xmlns:p14="http://schemas.microsoft.com/office/powerpoint/2010/main" val="1311153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351837" y="1364455"/>
            <a:ext cx="3855690" cy="1904206"/>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t" anchorCtr="0" compatLnSpc="1">
            <a:prstTxWarp prst="textNoShape">
              <a:avLst/>
            </a:prstTxWarp>
          </a:bodyPr>
          <a:lstStyle/>
          <a:p>
            <a:pPr algn="ctr" defTabSz="932103" fontAlgn="base">
              <a:spcBef>
                <a:spcPct val="0"/>
              </a:spcBef>
              <a:spcAft>
                <a:spcPct val="0"/>
              </a:spcAft>
            </a:pPr>
            <a:r>
              <a:rPr lang="en-US" sz="1999" dirty="0">
                <a:gradFill>
                  <a:gsLst>
                    <a:gs pos="0">
                      <a:srgbClr val="FFFFFF"/>
                    </a:gs>
                    <a:gs pos="100000">
                      <a:srgbClr val="FFFFFF"/>
                    </a:gs>
                  </a:gsLst>
                  <a:lin ang="5400000" scaled="0"/>
                </a:gradFill>
              </a:rPr>
              <a:t>Database Components</a:t>
            </a:r>
          </a:p>
        </p:txBody>
      </p:sp>
      <p:sp>
        <p:nvSpPr>
          <p:cNvPr id="2" name="Title 1"/>
          <p:cNvSpPr>
            <a:spLocks noGrp="1"/>
          </p:cNvSpPr>
          <p:nvPr>
            <p:ph type="title"/>
          </p:nvPr>
        </p:nvSpPr>
        <p:spPr/>
        <p:txBody>
          <a:bodyPr/>
          <a:lstStyle/>
          <a:p>
            <a:r>
              <a:rPr lang="en-US" dirty="0" smtClean="0"/>
              <a:t>Software Components</a:t>
            </a:r>
            <a:endParaRPr lang="en-US" dirty="0"/>
          </a:p>
        </p:txBody>
      </p:sp>
      <p:sp>
        <p:nvSpPr>
          <p:cNvPr id="3" name="Rectangle 2"/>
          <p:cNvSpPr/>
          <p:nvPr/>
        </p:nvSpPr>
        <p:spPr bwMode="auto">
          <a:xfrm>
            <a:off x="8555555" y="1903597"/>
            <a:ext cx="1488477" cy="1143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gradFill>
                  <a:gsLst>
                    <a:gs pos="0">
                      <a:srgbClr val="FFFFFF"/>
                    </a:gs>
                    <a:gs pos="100000">
                      <a:srgbClr val="FFFFFF"/>
                    </a:gs>
                  </a:gsLst>
                  <a:lin ang="5400000" scaled="0"/>
                </a:gradFill>
              </a:rPr>
              <a:t>Recovery</a:t>
            </a:r>
          </a:p>
          <a:p>
            <a:pPr algn="ctr" defTabSz="932103" fontAlgn="base">
              <a:spcBef>
                <a:spcPct val="0"/>
              </a:spcBef>
              <a:spcAft>
                <a:spcPct val="0"/>
              </a:spcAft>
            </a:pPr>
            <a:r>
              <a:rPr lang="en-US" sz="1999" dirty="0">
                <a:gradFill>
                  <a:gsLst>
                    <a:gs pos="0">
                      <a:srgbClr val="FFFFFF"/>
                    </a:gs>
                    <a:gs pos="100000">
                      <a:srgbClr val="FFFFFF"/>
                    </a:gs>
                  </a:gsLst>
                  <a:lin ang="5400000" scaled="0"/>
                </a:gradFill>
              </a:rPr>
              <a:t>Database</a:t>
            </a:r>
          </a:p>
        </p:txBody>
      </p:sp>
      <p:sp>
        <p:nvSpPr>
          <p:cNvPr id="4" name="Rectangle 3"/>
          <p:cNvSpPr/>
          <p:nvPr/>
        </p:nvSpPr>
        <p:spPr bwMode="auto">
          <a:xfrm>
            <a:off x="10501048" y="1903597"/>
            <a:ext cx="1488477" cy="1143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gradFill>
                  <a:gsLst>
                    <a:gs pos="0">
                      <a:srgbClr val="FFFFFF"/>
                    </a:gs>
                    <a:gs pos="100000">
                      <a:srgbClr val="FFFFFF"/>
                    </a:gs>
                  </a:gsLst>
                  <a:lin ang="5400000" scaled="0"/>
                </a:gradFill>
              </a:rPr>
              <a:t>Compliance /Audit</a:t>
            </a:r>
          </a:p>
          <a:p>
            <a:pPr algn="ctr" defTabSz="932103" fontAlgn="base">
              <a:spcBef>
                <a:spcPct val="0"/>
              </a:spcBef>
              <a:spcAft>
                <a:spcPct val="0"/>
              </a:spcAft>
            </a:pPr>
            <a:r>
              <a:rPr lang="en-US" sz="1999" dirty="0">
                <a:gradFill>
                  <a:gsLst>
                    <a:gs pos="0">
                      <a:srgbClr val="FFFFFF"/>
                    </a:gs>
                    <a:gs pos="100000">
                      <a:srgbClr val="FFFFFF"/>
                    </a:gs>
                  </a:gsLst>
                  <a:lin ang="5400000" scaled="0"/>
                </a:gradFill>
              </a:rPr>
              <a:t>Database</a:t>
            </a:r>
          </a:p>
        </p:txBody>
      </p:sp>
      <p:sp>
        <p:nvSpPr>
          <p:cNvPr id="6" name="Rectangle 5"/>
          <p:cNvSpPr/>
          <p:nvPr/>
        </p:nvSpPr>
        <p:spPr bwMode="auto">
          <a:xfrm>
            <a:off x="257329" y="3609954"/>
            <a:ext cx="3670164" cy="1944708"/>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t" anchorCtr="0" compatLnSpc="1">
            <a:prstTxWarp prst="textNoShape">
              <a:avLst/>
            </a:prstTxWarp>
          </a:bodyPr>
          <a:lstStyle/>
          <a:p>
            <a:pPr algn="ctr" defTabSz="932103" fontAlgn="base">
              <a:spcBef>
                <a:spcPct val="0"/>
              </a:spcBef>
              <a:spcAft>
                <a:spcPct val="0"/>
              </a:spcAft>
            </a:pPr>
            <a:r>
              <a:rPr lang="en-US" sz="1999" dirty="0">
                <a:gradFill>
                  <a:gsLst>
                    <a:gs pos="0">
                      <a:srgbClr val="FFFFFF"/>
                    </a:gs>
                    <a:gs pos="100000">
                      <a:srgbClr val="FFFFFF"/>
                    </a:gs>
                  </a:gsLst>
                  <a:lin ang="5400000" scaled="0"/>
                </a:gradFill>
              </a:rPr>
              <a:t>Self-Service Server</a:t>
            </a:r>
          </a:p>
        </p:txBody>
      </p:sp>
      <p:sp>
        <p:nvSpPr>
          <p:cNvPr id="7" name="Rectangle 6"/>
          <p:cNvSpPr/>
          <p:nvPr/>
        </p:nvSpPr>
        <p:spPr bwMode="auto">
          <a:xfrm>
            <a:off x="368284" y="4183062"/>
            <a:ext cx="1488477" cy="1143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gradFill>
                  <a:gsLst>
                    <a:gs pos="0">
                      <a:srgbClr val="FFFFFF"/>
                    </a:gs>
                    <a:gs pos="100000">
                      <a:srgbClr val="FFFFFF"/>
                    </a:gs>
                  </a:gsLst>
                  <a:lin ang="5400000" scaled="0"/>
                </a:gradFill>
              </a:rPr>
              <a:t>Self-Service </a:t>
            </a:r>
          </a:p>
          <a:p>
            <a:pPr algn="ctr" defTabSz="932103" fontAlgn="base">
              <a:spcBef>
                <a:spcPct val="0"/>
              </a:spcBef>
              <a:spcAft>
                <a:spcPct val="0"/>
              </a:spcAft>
            </a:pPr>
            <a:r>
              <a:rPr lang="en-US" sz="1999" dirty="0">
                <a:gradFill>
                  <a:gsLst>
                    <a:gs pos="0">
                      <a:srgbClr val="FFFFFF"/>
                    </a:gs>
                    <a:gs pos="100000">
                      <a:srgbClr val="FFFFFF"/>
                    </a:gs>
                  </a:gsLst>
                  <a:lin ang="5400000" scaled="0"/>
                </a:gradFill>
              </a:rPr>
              <a:t>Web </a:t>
            </a:r>
            <a:r>
              <a:rPr lang="en-US" sz="1999" dirty="0" smtClean="0">
                <a:gradFill>
                  <a:gsLst>
                    <a:gs pos="0">
                      <a:srgbClr val="FFFFFF"/>
                    </a:gs>
                    <a:gs pos="100000">
                      <a:srgbClr val="FFFFFF"/>
                    </a:gs>
                  </a:gsLst>
                  <a:lin ang="5400000" scaled="0"/>
                </a:gradFill>
              </a:rPr>
              <a:t>Site</a:t>
            </a:r>
            <a:endParaRPr lang="en-US" sz="1999" dirty="0">
              <a:gradFill>
                <a:gsLst>
                  <a:gs pos="0">
                    <a:srgbClr val="FFFFFF"/>
                  </a:gs>
                  <a:gs pos="100000">
                    <a:srgbClr val="FFFFFF"/>
                  </a:gs>
                </a:gsLst>
                <a:lin ang="5400000" scaled="0"/>
              </a:gradFill>
            </a:endParaRPr>
          </a:p>
        </p:txBody>
      </p:sp>
      <p:sp>
        <p:nvSpPr>
          <p:cNvPr id="8" name="Rectangle 7"/>
          <p:cNvSpPr/>
          <p:nvPr/>
        </p:nvSpPr>
        <p:spPr bwMode="auto">
          <a:xfrm>
            <a:off x="2313777" y="4183062"/>
            <a:ext cx="1488477" cy="1143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gradFill>
                  <a:gsLst>
                    <a:gs pos="0">
                      <a:srgbClr val="FFFFFF"/>
                    </a:gs>
                    <a:gs pos="100000">
                      <a:srgbClr val="FFFFFF"/>
                    </a:gs>
                  </a:gsLst>
                  <a:lin ang="5400000" scaled="0"/>
                </a:gradFill>
              </a:rPr>
              <a:t>Self-Service </a:t>
            </a:r>
          </a:p>
          <a:p>
            <a:pPr algn="ctr" defTabSz="932103" fontAlgn="base">
              <a:spcBef>
                <a:spcPct val="0"/>
              </a:spcBef>
              <a:spcAft>
                <a:spcPct val="0"/>
              </a:spcAft>
            </a:pPr>
            <a:r>
              <a:rPr lang="en-US" sz="1999" dirty="0">
                <a:gradFill>
                  <a:gsLst>
                    <a:gs pos="0">
                      <a:srgbClr val="FFFFFF"/>
                    </a:gs>
                    <a:gs pos="100000">
                      <a:srgbClr val="FFFFFF"/>
                    </a:gs>
                  </a:gsLst>
                  <a:lin ang="5400000" scaled="0"/>
                </a:gradFill>
              </a:rPr>
              <a:t>Web </a:t>
            </a:r>
            <a:r>
              <a:rPr lang="en-US" sz="1999" dirty="0" smtClean="0">
                <a:gradFill>
                  <a:gsLst>
                    <a:gs pos="0">
                      <a:srgbClr val="FFFFFF"/>
                    </a:gs>
                    <a:gs pos="100000">
                      <a:srgbClr val="FFFFFF"/>
                    </a:gs>
                  </a:gsLst>
                  <a:lin ang="5400000" scaled="0"/>
                </a:gradFill>
              </a:rPr>
              <a:t>Service</a:t>
            </a:r>
            <a:endParaRPr lang="en-US" sz="1999" dirty="0">
              <a:gradFill>
                <a:gsLst>
                  <a:gs pos="0">
                    <a:srgbClr val="FFFFFF"/>
                  </a:gs>
                  <a:gs pos="100000">
                    <a:srgbClr val="FFFFFF"/>
                  </a:gs>
                </a:gsLst>
                <a:lin ang="5400000" scaled="0"/>
              </a:gradFill>
            </a:endParaRPr>
          </a:p>
        </p:txBody>
      </p:sp>
      <p:sp>
        <p:nvSpPr>
          <p:cNvPr id="9" name="Rectangle 8"/>
          <p:cNvSpPr/>
          <p:nvPr/>
        </p:nvSpPr>
        <p:spPr bwMode="auto">
          <a:xfrm>
            <a:off x="257329" y="1367066"/>
            <a:ext cx="3670164" cy="1901595"/>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t" anchorCtr="0" compatLnSpc="1">
            <a:prstTxWarp prst="textNoShape">
              <a:avLst/>
            </a:prstTxWarp>
          </a:bodyPr>
          <a:lstStyle/>
          <a:p>
            <a:pPr algn="ctr" defTabSz="932103" fontAlgn="base">
              <a:spcBef>
                <a:spcPct val="0"/>
              </a:spcBef>
              <a:spcAft>
                <a:spcPct val="0"/>
              </a:spcAft>
            </a:pPr>
            <a:r>
              <a:rPr lang="en-US" sz="1999" dirty="0" smtClean="0">
                <a:gradFill>
                  <a:gsLst>
                    <a:gs pos="0">
                      <a:srgbClr val="FFFFFF"/>
                    </a:gs>
                    <a:gs pos="100000">
                      <a:srgbClr val="FFFFFF"/>
                    </a:gs>
                  </a:gsLst>
                  <a:lin ang="5400000" scaled="0"/>
                </a:gradFill>
              </a:rPr>
              <a:t>Administration Server</a:t>
            </a:r>
            <a:endParaRPr lang="en-US" sz="1999" dirty="0">
              <a:gradFill>
                <a:gsLst>
                  <a:gs pos="0">
                    <a:srgbClr val="FFFFFF"/>
                  </a:gs>
                  <a:gs pos="100000">
                    <a:srgbClr val="FFFFFF"/>
                  </a:gs>
                </a:gsLst>
                <a:lin ang="5400000" scaled="0"/>
              </a:gradFill>
            </a:endParaRPr>
          </a:p>
        </p:txBody>
      </p:sp>
      <p:sp>
        <p:nvSpPr>
          <p:cNvPr id="10" name="Rectangle 9"/>
          <p:cNvSpPr/>
          <p:nvPr/>
        </p:nvSpPr>
        <p:spPr bwMode="auto">
          <a:xfrm>
            <a:off x="368283" y="1903597"/>
            <a:ext cx="1488477" cy="1143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gradFill>
                  <a:gsLst>
                    <a:gs pos="0">
                      <a:srgbClr val="FFFFFF"/>
                    </a:gs>
                    <a:gs pos="100000">
                      <a:srgbClr val="FFFFFF"/>
                    </a:gs>
                  </a:gsLst>
                  <a:lin ang="5400000" scaled="0"/>
                </a:gradFill>
              </a:rPr>
              <a:t>Admin </a:t>
            </a:r>
          </a:p>
          <a:p>
            <a:pPr algn="ctr" defTabSz="932103" fontAlgn="base">
              <a:spcBef>
                <a:spcPct val="0"/>
              </a:spcBef>
              <a:spcAft>
                <a:spcPct val="0"/>
              </a:spcAft>
            </a:pPr>
            <a:r>
              <a:rPr lang="en-US" sz="1999" dirty="0">
                <a:gradFill>
                  <a:gsLst>
                    <a:gs pos="0">
                      <a:srgbClr val="FFFFFF"/>
                    </a:gs>
                    <a:gs pos="100000">
                      <a:srgbClr val="FFFFFF"/>
                    </a:gs>
                  </a:gsLst>
                  <a:lin ang="5400000" scaled="0"/>
                </a:gradFill>
              </a:rPr>
              <a:t>Web </a:t>
            </a:r>
            <a:r>
              <a:rPr lang="en-US" sz="1999" dirty="0" smtClean="0">
                <a:gradFill>
                  <a:gsLst>
                    <a:gs pos="0">
                      <a:srgbClr val="FFFFFF"/>
                    </a:gs>
                    <a:gs pos="100000">
                      <a:srgbClr val="FFFFFF"/>
                    </a:gs>
                  </a:gsLst>
                  <a:lin ang="5400000" scaled="0"/>
                </a:gradFill>
              </a:rPr>
              <a:t>Site</a:t>
            </a:r>
            <a:endParaRPr lang="en-US" sz="1999" dirty="0">
              <a:gradFill>
                <a:gsLst>
                  <a:gs pos="0">
                    <a:srgbClr val="FFFFFF"/>
                  </a:gs>
                  <a:gs pos="100000">
                    <a:srgbClr val="FFFFFF"/>
                  </a:gs>
                </a:gsLst>
                <a:lin ang="5400000" scaled="0"/>
              </a:gradFill>
            </a:endParaRPr>
          </a:p>
        </p:txBody>
      </p:sp>
      <p:sp>
        <p:nvSpPr>
          <p:cNvPr id="11" name="Rectangle 10"/>
          <p:cNvSpPr/>
          <p:nvPr/>
        </p:nvSpPr>
        <p:spPr bwMode="auto">
          <a:xfrm>
            <a:off x="2321710" y="1903597"/>
            <a:ext cx="1488477" cy="1143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gradFill>
                  <a:gsLst>
                    <a:gs pos="0">
                      <a:srgbClr val="FFFFFF"/>
                    </a:gs>
                    <a:gs pos="100000">
                      <a:srgbClr val="FFFFFF"/>
                    </a:gs>
                  </a:gsLst>
                  <a:lin ang="5400000" scaled="0"/>
                </a:gradFill>
              </a:rPr>
              <a:t>Admin </a:t>
            </a:r>
          </a:p>
          <a:p>
            <a:pPr algn="ctr" defTabSz="932103" fontAlgn="base">
              <a:spcBef>
                <a:spcPct val="0"/>
              </a:spcBef>
              <a:spcAft>
                <a:spcPct val="0"/>
              </a:spcAft>
            </a:pPr>
            <a:r>
              <a:rPr lang="en-US" sz="1999" dirty="0">
                <a:gradFill>
                  <a:gsLst>
                    <a:gs pos="0">
                      <a:srgbClr val="FFFFFF"/>
                    </a:gs>
                    <a:gs pos="100000">
                      <a:srgbClr val="FFFFFF"/>
                    </a:gs>
                  </a:gsLst>
                  <a:lin ang="5400000" scaled="0"/>
                </a:gradFill>
              </a:rPr>
              <a:t>Web </a:t>
            </a:r>
            <a:r>
              <a:rPr lang="en-US" sz="1999" dirty="0" smtClean="0">
                <a:gradFill>
                  <a:gsLst>
                    <a:gs pos="0">
                      <a:srgbClr val="FFFFFF"/>
                    </a:gs>
                    <a:gs pos="100000">
                      <a:srgbClr val="FFFFFF"/>
                    </a:gs>
                  </a:gsLst>
                  <a:lin ang="5400000" scaled="0"/>
                </a:gradFill>
              </a:rPr>
              <a:t>Service</a:t>
            </a:r>
            <a:endParaRPr lang="en-US" sz="1999" dirty="0">
              <a:gradFill>
                <a:gsLst>
                  <a:gs pos="0">
                    <a:srgbClr val="FFFFFF"/>
                  </a:gs>
                  <a:gs pos="100000">
                    <a:srgbClr val="FFFFFF"/>
                  </a:gs>
                </a:gsLst>
                <a:lin ang="5400000" scaled="0"/>
              </a:gradFill>
            </a:endParaRPr>
          </a:p>
        </p:txBody>
      </p:sp>
      <p:sp>
        <p:nvSpPr>
          <p:cNvPr id="12" name="Rectangle 11"/>
          <p:cNvSpPr/>
          <p:nvPr/>
        </p:nvSpPr>
        <p:spPr bwMode="auto">
          <a:xfrm>
            <a:off x="4261282" y="1367066"/>
            <a:ext cx="3749326" cy="5025795"/>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t" anchorCtr="0" compatLnSpc="1">
            <a:prstTxWarp prst="textNoShape">
              <a:avLst/>
            </a:prstTxWarp>
          </a:bodyPr>
          <a:lstStyle/>
          <a:p>
            <a:pPr algn="ctr" defTabSz="932103" fontAlgn="base">
              <a:spcBef>
                <a:spcPct val="0"/>
              </a:spcBef>
              <a:spcAft>
                <a:spcPct val="0"/>
              </a:spcAft>
            </a:pPr>
            <a:r>
              <a:rPr lang="en-US" sz="1999" dirty="0">
                <a:gradFill>
                  <a:gsLst>
                    <a:gs pos="0">
                      <a:srgbClr val="FFFFFF"/>
                    </a:gs>
                    <a:gs pos="100000">
                      <a:srgbClr val="FFFFFF"/>
                    </a:gs>
                  </a:gsLst>
                  <a:lin ang="5400000" scaled="0"/>
                </a:gradFill>
              </a:rPr>
              <a:t>Compliance and Audit </a:t>
            </a:r>
            <a:r>
              <a:rPr lang="en-US" sz="1999" dirty="0" smtClean="0">
                <a:gradFill>
                  <a:gsLst>
                    <a:gs pos="0">
                      <a:srgbClr val="FFFFFF"/>
                    </a:gs>
                    <a:gs pos="100000">
                      <a:srgbClr val="FFFFFF"/>
                    </a:gs>
                  </a:gsLst>
                  <a:lin ang="5400000" scaled="0"/>
                </a:gradFill>
              </a:rPr>
              <a:t>Reports</a:t>
            </a:r>
          </a:p>
          <a:p>
            <a:pPr algn="ctr" defTabSz="932103" fontAlgn="base">
              <a:spcBef>
                <a:spcPct val="0"/>
              </a:spcBef>
              <a:spcAft>
                <a:spcPct val="0"/>
              </a:spcAft>
            </a:pPr>
            <a:endParaRPr lang="en-US" sz="1999" dirty="0">
              <a:gradFill>
                <a:gsLst>
                  <a:gs pos="0">
                    <a:srgbClr val="FFFFFF"/>
                  </a:gs>
                  <a:gs pos="100000">
                    <a:srgbClr val="FFFFFF"/>
                  </a:gs>
                </a:gsLst>
                <a:lin ang="5400000" scaled="0"/>
              </a:gradFill>
            </a:endParaRPr>
          </a:p>
          <a:p>
            <a:pPr algn="ctr" defTabSz="932103" fontAlgn="base">
              <a:spcBef>
                <a:spcPct val="0"/>
              </a:spcBef>
              <a:spcAft>
                <a:spcPct val="0"/>
              </a:spcAft>
            </a:pPr>
            <a:endParaRPr lang="en-US" sz="1999" dirty="0" smtClean="0">
              <a:gradFill>
                <a:gsLst>
                  <a:gs pos="0">
                    <a:srgbClr val="FFFFFF"/>
                  </a:gs>
                  <a:gs pos="100000">
                    <a:srgbClr val="FFFFFF"/>
                  </a:gs>
                </a:gsLst>
                <a:lin ang="5400000" scaled="0"/>
              </a:gradFill>
            </a:endParaRPr>
          </a:p>
          <a:p>
            <a:pPr algn="ctr" defTabSz="932103" fontAlgn="base">
              <a:spcBef>
                <a:spcPct val="0"/>
              </a:spcBef>
              <a:spcAft>
                <a:spcPct val="0"/>
              </a:spcAft>
            </a:pPr>
            <a:endParaRPr lang="en-US" sz="1999" dirty="0">
              <a:gradFill>
                <a:gsLst>
                  <a:gs pos="0">
                    <a:srgbClr val="FFFFFF"/>
                  </a:gs>
                  <a:gs pos="100000">
                    <a:srgbClr val="FFFFFF"/>
                  </a:gs>
                </a:gsLst>
                <a:lin ang="5400000" scaled="0"/>
              </a:gradFill>
            </a:endParaRPr>
          </a:p>
          <a:p>
            <a:pPr algn="ctr" defTabSz="932103" fontAlgn="base">
              <a:spcBef>
                <a:spcPct val="0"/>
              </a:spcBef>
              <a:spcAft>
                <a:spcPct val="0"/>
              </a:spcAft>
            </a:pPr>
            <a:endParaRPr lang="en-US" sz="1999" dirty="0" smtClean="0">
              <a:gradFill>
                <a:gsLst>
                  <a:gs pos="0">
                    <a:srgbClr val="FFFFFF"/>
                  </a:gs>
                  <a:gs pos="100000">
                    <a:srgbClr val="FFFFFF"/>
                  </a:gs>
                </a:gsLst>
                <a:lin ang="5400000" scaled="0"/>
              </a:gradFill>
            </a:endParaRPr>
          </a:p>
          <a:p>
            <a:pPr algn="ctr" defTabSz="932103" fontAlgn="base">
              <a:spcBef>
                <a:spcPct val="0"/>
              </a:spcBef>
              <a:spcAft>
                <a:spcPct val="0"/>
              </a:spcAft>
            </a:pPr>
            <a:endParaRPr lang="en-US" sz="1999" dirty="0">
              <a:gradFill>
                <a:gsLst>
                  <a:gs pos="0">
                    <a:srgbClr val="FFFFFF"/>
                  </a:gs>
                  <a:gs pos="100000">
                    <a:srgbClr val="FFFFFF"/>
                  </a:gs>
                </a:gsLst>
                <a:lin ang="5400000" scaled="0"/>
              </a:gradFill>
            </a:endParaRPr>
          </a:p>
          <a:p>
            <a:pPr algn="ctr" defTabSz="932103" fontAlgn="base">
              <a:spcBef>
                <a:spcPct val="0"/>
              </a:spcBef>
              <a:spcAft>
                <a:spcPct val="0"/>
              </a:spcAft>
            </a:pPr>
            <a:endParaRPr lang="en-US" sz="1999" dirty="0" smtClean="0">
              <a:gradFill>
                <a:gsLst>
                  <a:gs pos="0">
                    <a:srgbClr val="FFFFFF"/>
                  </a:gs>
                  <a:gs pos="100000">
                    <a:srgbClr val="FFFFFF"/>
                  </a:gs>
                </a:gsLst>
                <a:lin ang="5400000" scaled="0"/>
              </a:gradFill>
            </a:endParaRPr>
          </a:p>
          <a:p>
            <a:pPr algn="ctr" defTabSz="932103" fontAlgn="base">
              <a:spcBef>
                <a:spcPct val="0"/>
              </a:spcBef>
              <a:spcAft>
                <a:spcPct val="0"/>
              </a:spcAft>
            </a:pPr>
            <a:r>
              <a:rPr lang="en-US" sz="1999" b="1" dirty="0" smtClean="0">
                <a:gradFill>
                  <a:gsLst>
                    <a:gs pos="0">
                      <a:srgbClr val="FFFFFF"/>
                    </a:gs>
                    <a:gs pos="100000">
                      <a:srgbClr val="FFFFFF"/>
                    </a:gs>
                  </a:gsLst>
                  <a:lin ang="5400000" scaled="0"/>
                </a:gradFill>
              </a:rPr>
              <a:t>OR</a:t>
            </a:r>
          </a:p>
          <a:p>
            <a:pPr algn="ctr" defTabSz="932103" fontAlgn="base">
              <a:spcBef>
                <a:spcPct val="0"/>
              </a:spcBef>
              <a:spcAft>
                <a:spcPct val="0"/>
              </a:spcAft>
            </a:pPr>
            <a:endParaRPr lang="en-US" sz="1999" b="1" dirty="0" smtClean="0">
              <a:gradFill>
                <a:gsLst>
                  <a:gs pos="0">
                    <a:srgbClr val="FFFFFF"/>
                  </a:gs>
                  <a:gs pos="100000">
                    <a:srgbClr val="FFFFFF"/>
                  </a:gs>
                </a:gsLst>
                <a:lin ang="5400000" scaled="0"/>
              </a:gradFill>
            </a:endParaRPr>
          </a:p>
          <a:p>
            <a:pPr algn="ctr" defTabSz="932103" fontAlgn="base">
              <a:spcBef>
                <a:spcPct val="0"/>
              </a:spcBef>
              <a:spcAft>
                <a:spcPct val="0"/>
              </a:spcAft>
            </a:pPr>
            <a:r>
              <a:rPr lang="en-US" sz="1999" dirty="0" smtClean="0">
                <a:gradFill>
                  <a:gsLst>
                    <a:gs pos="0">
                      <a:srgbClr val="FFFFFF"/>
                    </a:gs>
                    <a:gs pos="100000">
                      <a:srgbClr val="FFFFFF"/>
                    </a:gs>
                  </a:gsLst>
                  <a:lin ang="5400000" scaled="0"/>
                </a:gradFill>
              </a:rPr>
              <a:t>System Center Configuration Manager</a:t>
            </a:r>
            <a:endParaRPr lang="en-US" sz="1999" dirty="0">
              <a:gradFill>
                <a:gsLst>
                  <a:gs pos="0">
                    <a:srgbClr val="FFFFFF"/>
                  </a:gs>
                  <a:gs pos="100000">
                    <a:srgbClr val="FFFFFF"/>
                  </a:gs>
                </a:gsLst>
                <a:lin ang="5400000" scaled="0"/>
              </a:gradFill>
            </a:endParaRPr>
          </a:p>
        </p:txBody>
      </p:sp>
      <p:sp>
        <p:nvSpPr>
          <p:cNvPr id="17" name="Rectangle 16"/>
          <p:cNvSpPr/>
          <p:nvPr/>
        </p:nvSpPr>
        <p:spPr bwMode="auto">
          <a:xfrm>
            <a:off x="4386023" y="1903597"/>
            <a:ext cx="1488477" cy="1143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gradFill>
                  <a:gsLst>
                    <a:gs pos="0">
                      <a:srgbClr val="FFFFFF"/>
                    </a:gs>
                    <a:gs pos="100000">
                      <a:srgbClr val="FFFFFF"/>
                    </a:gs>
                  </a:gsLst>
                  <a:lin ang="5400000" scaled="0"/>
                </a:gradFill>
              </a:rPr>
              <a:t>Reporting</a:t>
            </a:r>
          </a:p>
          <a:p>
            <a:pPr algn="ctr" defTabSz="932103" fontAlgn="base">
              <a:spcBef>
                <a:spcPct val="0"/>
              </a:spcBef>
              <a:spcAft>
                <a:spcPct val="0"/>
              </a:spcAft>
            </a:pPr>
            <a:r>
              <a:rPr lang="en-US" sz="1999" dirty="0">
                <a:gradFill>
                  <a:gsLst>
                    <a:gs pos="0">
                      <a:srgbClr val="FFFFFF"/>
                    </a:gs>
                    <a:gs pos="100000">
                      <a:srgbClr val="FFFFFF"/>
                    </a:gs>
                  </a:gsLst>
                  <a:lin ang="5400000" scaled="0"/>
                </a:gradFill>
              </a:rPr>
              <a:t>Web </a:t>
            </a:r>
            <a:r>
              <a:rPr lang="en-US" sz="1999" dirty="0" smtClean="0">
                <a:gradFill>
                  <a:gsLst>
                    <a:gs pos="0">
                      <a:srgbClr val="FFFFFF"/>
                    </a:gs>
                    <a:gs pos="100000">
                      <a:srgbClr val="FFFFFF"/>
                    </a:gs>
                  </a:gsLst>
                  <a:lin ang="5400000" scaled="0"/>
                </a:gradFill>
              </a:rPr>
              <a:t>Site</a:t>
            </a:r>
            <a:endParaRPr lang="en-US" sz="1999" dirty="0">
              <a:gradFill>
                <a:gsLst>
                  <a:gs pos="0">
                    <a:srgbClr val="FFFFFF"/>
                  </a:gs>
                  <a:gs pos="100000">
                    <a:srgbClr val="FFFFFF"/>
                  </a:gs>
                </a:gsLst>
                <a:lin ang="5400000" scaled="0"/>
              </a:gradFill>
            </a:endParaRPr>
          </a:p>
        </p:txBody>
      </p:sp>
      <p:sp>
        <p:nvSpPr>
          <p:cNvPr id="18" name="Rectangle 17"/>
          <p:cNvSpPr/>
          <p:nvPr/>
        </p:nvSpPr>
        <p:spPr bwMode="auto">
          <a:xfrm>
            <a:off x="6383516" y="1903597"/>
            <a:ext cx="1488477" cy="1143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gradFill>
                  <a:gsLst>
                    <a:gs pos="0">
                      <a:srgbClr val="FFFFFF"/>
                    </a:gs>
                    <a:gs pos="100000">
                      <a:srgbClr val="FFFFFF"/>
                    </a:gs>
                  </a:gsLst>
                  <a:lin ang="5400000" scaled="0"/>
                </a:gradFill>
              </a:rPr>
              <a:t>Reporting</a:t>
            </a:r>
          </a:p>
          <a:p>
            <a:pPr algn="ctr" defTabSz="932103" fontAlgn="base">
              <a:spcBef>
                <a:spcPct val="0"/>
              </a:spcBef>
              <a:spcAft>
                <a:spcPct val="0"/>
              </a:spcAft>
            </a:pPr>
            <a:r>
              <a:rPr lang="en-US" sz="1999" dirty="0">
                <a:gradFill>
                  <a:gsLst>
                    <a:gs pos="0">
                      <a:srgbClr val="FFFFFF"/>
                    </a:gs>
                    <a:gs pos="100000">
                      <a:srgbClr val="FFFFFF"/>
                    </a:gs>
                  </a:gsLst>
                  <a:lin ang="5400000" scaled="0"/>
                </a:gradFill>
              </a:rPr>
              <a:t>Web </a:t>
            </a:r>
            <a:r>
              <a:rPr lang="en-US" sz="1999" dirty="0" smtClean="0">
                <a:gradFill>
                  <a:gsLst>
                    <a:gs pos="0">
                      <a:srgbClr val="FFFFFF"/>
                    </a:gs>
                    <a:gs pos="100000">
                      <a:srgbClr val="FFFFFF"/>
                    </a:gs>
                  </a:gsLst>
                  <a:lin ang="5400000" scaled="0"/>
                </a:gradFill>
              </a:rPr>
              <a:t>Service</a:t>
            </a:r>
            <a:endParaRPr lang="en-US" sz="1999" dirty="0">
              <a:gradFill>
                <a:gsLst>
                  <a:gs pos="0">
                    <a:srgbClr val="FFFFFF"/>
                  </a:gs>
                  <a:gs pos="100000">
                    <a:srgbClr val="FFFFFF"/>
                  </a:gs>
                </a:gsLst>
                <a:lin ang="5400000" scaled="0"/>
              </a:gradFill>
            </a:endParaRPr>
          </a:p>
        </p:txBody>
      </p:sp>
      <p:sp>
        <p:nvSpPr>
          <p:cNvPr id="21" name="Rectangle 20"/>
          <p:cNvSpPr/>
          <p:nvPr/>
        </p:nvSpPr>
        <p:spPr bwMode="auto">
          <a:xfrm>
            <a:off x="4386024" y="4945062"/>
            <a:ext cx="1599556" cy="1143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gradFill>
                  <a:gsLst>
                    <a:gs pos="0">
                      <a:srgbClr val="FFFFFF"/>
                    </a:gs>
                    <a:gs pos="100000">
                      <a:srgbClr val="FFFFFF"/>
                    </a:gs>
                  </a:gsLst>
                  <a:lin ang="5400000" scaled="0"/>
                </a:gradFill>
              </a:rPr>
              <a:t>Management Console</a:t>
            </a:r>
          </a:p>
        </p:txBody>
      </p:sp>
      <p:sp>
        <p:nvSpPr>
          <p:cNvPr id="22" name="Rectangle 21"/>
          <p:cNvSpPr/>
          <p:nvPr/>
        </p:nvSpPr>
        <p:spPr bwMode="auto">
          <a:xfrm>
            <a:off x="6439056" y="4945062"/>
            <a:ext cx="1488477" cy="1143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a:gradFill>
                  <a:gsLst>
                    <a:gs pos="0">
                      <a:srgbClr val="FFFFFF"/>
                    </a:gs>
                    <a:gs pos="100000">
                      <a:srgbClr val="FFFFFF"/>
                    </a:gs>
                  </a:gsLst>
                  <a:lin ang="5400000" scaled="0"/>
                </a:gradFill>
              </a:rPr>
              <a:t>CM Reports</a:t>
            </a:r>
          </a:p>
        </p:txBody>
      </p:sp>
      <p:sp>
        <p:nvSpPr>
          <p:cNvPr id="19" name="Rectangle 18"/>
          <p:cNvSpPr/>
          <p:nvPr/>
        </p:nvSpPr>
        <p:spPr bwMode="auto">
          <a:xfrm>
            <a:off x="8343919" y="3609954"/>
            <a:ext cx="3855690" cy="1944708"/>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t" anchorCtr="0" compatLnSpc="1">
            <a:prstTxWarp prst="textNoShape">
              <a:avLst/>
            </a:prstTxWarp>
          </a:bodyPr>
          <a:lstStyle/>
          <a:p>
            <a:pPr algn="ctr" defTabSz="932103" fontAlgn="base">
              <a:spcBef>
                <a:spcPct val="0"/>
              </a:spcBef>
              <a:spcAft>
                <a:spcPct val="0"/>
              </a:spcAft>
            </a:pPr>
            <a:r>
              <a:rPr lang="en-US" sz="1999" dirty="0" smtClean="0">
                <a:gradFill>
                  <a:gsLst>
                    <a:gs pos="0">
                      <a:srgbClr val="FFFFFF"/>
                    </a:gs>
                    <a:gs pos="100000">
                      <a:srgbClr val="FFFFFF"/>
                    </a:gs>
                  </a:gsLst>
                  <a:lin ang="5400000" scaled="0"/>
                </a:gradFill>
              </a:rPr>
              <a:t>Desktop Components</a:t>
            </a:r>
            <a:endParaRPr lang="en-US" sz="1999" dirty="0">
              <a:gradFill>
                <a:gsLst>
                  <a:gs pos="0">
                    <a:srgbClr val="FFFFFF"/>
                  </a:gs>
                  <a:gs pos="100000">
                    <a:srgbClr val="FFFFFF"/>
                  </a:gs>
                </a:gsLst>
                <a:lin ang="5400000" scaled="0"/>
              </a:gradFill>
            </a:endParaRPr>
          </a:p>
        </p:txBody>
      </p:sp>
      <p:sp>
        <p:nvSpPr>
          <p:cNvPr id="20" name="Rectangle 19"/>
          <p:cNvSpPr/>
          <p:nvPr/>
        </p:nvSpPr>
        <p:spPr bwMode="auto">
          <a:xfrm>
            <a:off x="9530360" y="4112604"/>
            <a:ext cx="1488477" cy="1143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dirty="0" smtClean="0">
                <a:gradFill>
                  <a:gsLst>
                    <a:gs pos="0">
                      <a:srgbClr val="FFFFFF"/>
                    </a:gs>
                    <a:gs pos="100000">
                      <a:srgbClr val="FFFFFF"/>
                    </a:gs>
                  </a:gsLst>
                  <a:lin ang="5400000" scaled="0"/>
                </a:gradFill>
              </a:rPr>
              <a:t>MBAM Agent</a:t>
            </a:r>
            <a:endParaRPr lang="en-US" sz="1999"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682060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ctr"/>
            <a:r>
              <a:rPr lang="en-US" dirty="0" smtClean="0"/>
              <a:t>Deployment Improvements</a:t>
            </a:r>
            <a:endParaRPr lang="en-US" dirty="0"/>
          </a:p>
        </p:txBody>
      </p:sp>
    </p:spTree>
    <p:extLst>
      <p:ext uri="{BB962C8B-B14F-4D97-AF65-F5344CB8AC3E}">
        <p14:creationId xmlns:p14="http://schemas.microsoft.com/office/powerpoint/2010/main" val="3194446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501" y="-1"/>
            <a:ext cx="4366952" cy="6994525"/>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a:xfrm>
            <a:off x="2501" y="-1"/>
            <a:ext cx="4366952" cy="32081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3041" rtlCol="0" anchor="ctr"/>
          <a:lstStyle/>
          <a:p>
            <a:r>
              <a:rPr lang="en-US" sz="3672" dirty="0">
                <a:solidFill>
                  <a:srgbClr val="FFFFFF"/>
                </a:solidFill>
                <a:latin typeface="Segoe UI Light"/>
              </a:rPr>
              <a:t>Support for Enterprise Scenarios and Topologies</a:t>
            </a:r>
          </a:p>
        </p:txBody>
      </p:sp>
      <p:pic>
        <p:nvPicPr>
          <p:cNvPr id="10" name="Picture 9" descr="\\MAGNUM\Projects\Microsoft\Cloud Power FY12\Design\ICONS_PNG\Application.png"/>
          <p:cNvPicPr>
            <a:picLocks noChangeAspect="1" noChangeArrowheads="1"/>
          </p:cNvPicPr>
          <p:nvPr/>
        </p:nvPicPr>
        <p:blipFill>
          <a:blip r:embed="rId3" cstate="print">
            <a:biLevel thresh="25000"/>
          </a:blip>
          <a:srcRect/>
          <a:stretch>
            <a:fillRect/>
          </a:stretch>
        </p:blipFill>
        <p:spPr bwMode="auto">
          <a:xfrm>
            <a:off x="2340870" y="2471915"/>
            <a:ext cx="1865207" cy="1865207"/>
          </a:xfrm>
          <a:prstGeom prst="rect">
            <a:avLst/>
          </a:prstGeom>
          <a:noFill/>
        </p:spPr>
      </p:pic>
      <p:sp>
        <p:nvSpPr>
          <p:cNvPr id="7" name="Rectangle 6"/>
          <p:cNvSpPr/>
          <p:nvPr/>
        </p:nvSpPr>
        <p:spPr>
          <a:xfrm>
            <a:off x="4760926" y="346329"/>
            <a:ext cx="7530737" cy="6555641"/>
          </a:xfrm>
          <a:prstGeom prst="rect">
            <a:avLst/>
          </a:prstGeom>
        </p:spPr>
        <p:txBody>
          <a:bodyPr wrap="square">
            <a:spAutoFit/>
          </a:bodyPr>
          <a:lstStyle/>
          <a:p>
            <a:pPr>
              <a:spcAft>
                <a:spcPts val="2448"/>
              </a:spcAft>
            </a:pPr>
            <a:r>
              <a:rPr lang="en-US" sz="4000" dirty="0">
                <a:solidFill>
                  <a:srgbClr val="FFFFFF"/>
                </a:solidFill>
                <a:latin typeface="Segoe UI Light"/>
              </a:rPr>
              <a:t>Challenges</a:t>
            </a:r>
          </a:p>
          <a:p>
            <a:pPr marL="474394">
              <a:spcAft>
                <a:spcPts val="2448"/>
              </a:spcAft>
            </a:pPr>
            <a:r>
              <a:rPr lang="en-US" sz="2000" dirty="0" smtClean="0">
                <a:solidFill>
                  <a:srgbClr val="FFFFFF">
                    <a:lumMod val="65000"/>
                    <a:lumOff val="35000"/>
                  </a:srgbClr>
                </a:solidFill>
                <a:cs typeface="Segoe UI" panose="020B0502040204020203" pitchFamily="34" charset="0"/>
              </a:rPr>
              <a:t>Poor integration with AD accounts and SPNs</a:t>
            </a:r>
          </a:p>
          <a:p>
            <a:pPr marL="474394">
              <a:spcAft>
                <a:spcPts val="2448"/>
              </a:spcAft>
            </a:pPr>
            <a:r>
              <a:rPr lang="en-US" sz="2000" dirty="0" smtClean="0">
                <a:solidFill>
                  <a:srgbClr val="FFFFFF">
                    <a:lumMod val="65000"/>
                    <a:lumOff val="35000"/>
                  </a:srgbClr>
                </a:solidFill>
                <a:cs typeface="Segoe UI" panose="020B0502040204020203" pitchFamily="34" charset="0"/>
              </a:rPr>
              <a:t>Enterprises </a:t>
            </a:r>
            <a:r>
              <a:rPr lang="en-US" sz="2000" dirty="0">
                <a:solidFill>
                  <a:srgbClr val="FFFFFF">
                    <a:lumMod val="65000"/>
                    <a:lumOff val="35000"/>
                  </a:srgbClr>
                </a:solidFill>
                <a:cs typeface="Segoe UI" panose="020B0502040204020203" pitchFamily="34" charset="0"/>
              </a:rPr>
              <a:t>want high availability </a:t>
            </a:r>
            <a:r>
              <a:rPr lang="en-US" sz="2000">
                <a:solidFill>
                  <a:srgbClr val="FFFFFF">
                    <a:lumMod val="65000"/>
                    <a:lumOff val="35000"/>
                  </a:srgbClr>
                </a:solidFill>
                <a:cs typeface="Segoe UI" panose="020B0502040204020203" pitchFamily="34" charset="0"/>
              </a:rPr>
              <a:t>and d</a:t>
            </a:r>
            <a:r>
              <a:rPr lang="en-US" sz="2000" smtClean="0">
                <a:solidFill>
                  <a:srgbClr val="FFFFFF">
                    <a:lumMod val="65000"/>
                    <a:lumOff val="35000"/>
                  </a:srgbClr>
                </a:solidFill>
                <a:cs typeface="Segoe UI" panose="020B0502040204020203" pitchFamily="34" charset="0"/>
              </a:rPr>
              <a:t>isaster </a:t>
            </a:r>
            <a:r>
              <a:rPr lang="en-US" sz="2000" dirty="0" smtClean="0">
                <a:solidFill>
                  <a:srgbClr val="FFFFFF">
                    <a:lumMod val="65000"/>
                    <a:lumOff val="35000"/>
                  </a:srgbClr>
                </a:solidFill>
                <a:cs typeface="Segoe UI" panose="020B0502040204020203" pitchFamily="34" charset="0"/>
              </a:rPr>
              <a:t>recovery</a:t>
            </a:r>
            <a:endParaRPr lang="en-US" sz="2000" dirty="0">
              <a:solidFill>
                <a:srgbClr val="FFFFFF">
                  <a:lumMod val="65000"/>
                  <a:lumOff val="35000"/>
                </a:srgbClr>
              </a:solidFill>
              <a:cs typeface="Segoe UI" panose="020B0502040204020203" pitchFamily="34" charset="0"/>
            </a:endParaRPr>
          </a:p>
          <a:p>
            <a:pPr marL="474394">
              <a:spcAft>
                <a:spcPts val="2448"/>
              </a:spcAft>
            </a:pPr>
            <a:r>
              <a:rPr lang="en-US" sz="2000" dirty="0">
                <a:solidFill>
                  <a:srgbClr val="FFFFFF">
                    <a:lumMod val="65000"/>
                    <a:lumOff val="35000"/>
                  </a:srgbClr>
                </a:solidFill>
                <a:cs typeface="Segoe UI" panose="020B0502040204020203" pitchFamily="34" charset="0"/>
              </a:rPr>
              <a:t>Limitations in complex multi-forest environments</a:t>
            </a:r>
          </a:p>
          <a:p>
            <a:pPr>
              <a:spcAft>
                <a:spcPts val="2448"/>
              </a:spcAft>
            </a:pPr>
            <a:r>
              <a:rPr lang="en-US" sz="4000" dirty="0" smtClean="0">
                <a:solidFill>
                  <a:srgbClr val="FFFFFF"/>
                </a:solidFill>
                <a:latin typeface="Segoe UI Light"/>
              </a:rPr>
              <a:t>Solutions </a:t>
            </a:r>
            <a:r>
              <a:rPr lang="en-US" sz="4000" dirty="0">
                <a:solidFill>
                  <a:srgbClr val="FFFFFF"/>
                </a:solidFill>
                <a:latin typeface="Segoe UI Light"/>
              </a:rPr>
              <a:t>for MBAM 2.5</a:t>
            </a:r>
          </a:p>
          <a:p>
            <a:pPr marL="474394">
              <a:spcAft>
                <a:spcPts val="2448"/>
              </a:spcAft>
            </a:pPr>
            <a:r>
              <a:rPr lang="en-US" sz="2000" dirty="0" smtClean="0">
                <a:solidFill>
                  <a:srgbClr val="FFFFFF">
                    <a:lumMod val="65000"/>
                    <a:lumOff val="35000"/>
                  </a:srgbClr>
                </a:solidFill>
                <a:cs typeface="Segoe UI" panose="020B0502040204020203" pitchFamily="34" charset="0"/>
              </a:rPr>
              <a:t>Using AD accounts and groups across the board</a:t>
            </a:r>
            <a:endParaRPr lang="en-US" sz="2000" dirty="0">
              <a:solidFill>
                <a:srgbClr val="FFFFFF">
                  <a:lumMod val="65000"/>
                  <a:lumOff val="35000"/>
                </a:srgbClr>
              </a:solidFill>
              <a:cs typeface="Segoe UI" panose="020B0502040204020203" pitchFamily="34" charset="0"/>
            </a:endParaRPr>
          </a:p>
          <a:p>
            <a:pPr marL="474394">
              <a:spcAft>
                <a:spcPts val="2448"/>
              </a:spcAft>
            </a:pPr>
            <a:r>
              <a:rPr lang="en-US" sz="2000" dirty="0" smtClean="0">
                <a:solidFill>
                  <a:srgbClr val="FFFFFF">
                    <a:lumMod val="65000"/>
                    <a:lumOff val="35000"/>
                  </a:srgbClr>
                </a:solidFill>
                <a:cs typeface="Segoe UI" panose="020B0502040204020203" pitchFamily="34" charset="0"/>
              </a:rPr>
              <a:t>Support </a:t>
            </a:r>
            <a:r>
              <a:rPr lang="en-US" sz="2000" dirty="0">
                <a:solidFill>
                  <a:srgbClr val="FFFFFF">
                    <a:lumMod val="65000"/>
                    <a:lumOff val="35000"/>
                  </a:srgbClr>
                </a:solidFill>
                <a:cs typeface="Segoe UI" panose="020B0502040204020203" pitchFamily="34" charset="0"/>
              </a:rPr>
              <a:t>for load balancing of web components</a:t>
            </a:r>
          </a:p>
          <a:p>
            <a:pPr marL="474394">
              <a:spcAft>
                <a:spcPts val="2448"/>
              </a:spcAft>
            </a:pPr>
            <a:r>
              <a:rPr lang="en-US" sz="2000" dirty="0">
                <a:solidFill>
                  <a:srgbClr val="FFFFFF">
                    <a:lumMod val="65000"/>
                    <a:lumOff val="35000"/>
                  </a:srgbClr>
                </a:solidFill>
                <a:cs typeface="Segoe UI" panose="020B0502040204020203" pitchFamily="34" charset="0"/>
              </a:rPr>
              <a:t>Support for highly available SQL configurations </a:t>
            </a:r>
          </a:p>
          <a:p>
            <a:pPr marL="474394">
              <a:spcAft>
                <a:spcPts val="2448"/>
              </a:spcAft>
            </a:pPr>
            <a:r>
              <a:rPr lang="en-US" sz="2000" dirty="0">
                <a:solidFill>
                  <a:srgbClr val="FFFFFF">
                    <a:lumMod val="65000"/>
                    <a:lumOff val="35000"/>
                  </a:srgbClr>
                </a:solidFill>
                <a:cs typeface="Segoe UI" panose="020B0502040204020203" pitchFamily="34" charset="0"/>
              </a:rPr>
              <a:t>Support for both multi-forest and FQDN’s</a:t>
            </a:r>
          </a:p>
          <a:p>
            <a:pPr marL="474394">
              <a:spcAft>
                <a:spcPts val="2448"/>
              </a:spcAft>
            </a:pPr>
            <a:r>
              <a:rPr lang="en-US" sz="2000" dirty="0" smtClean="0">
                <a:solidFill>
                  <a:srgbClr val="FFFFFF">
                    <a:lumMod val="65000"/>
                    <a:lumOff val="35000"/>
                  </a:srgbClr>
                </a:solidFill>
                <a:cs typeface="Segoe UI" panose="020B0502040204020203" pitchFamily="34" charset="0"/>
              </a:rPr>
              <a:t>PowerShell + new UI </a:t>
            </a:r>
            <a:r>
              <a:rPr lang="en-US" sz="2000" dirty="0">
                <a:solidFill>
                  <a:srgbClr val="FFFFFF">
                    <a:lumMod val="65000"/>
                    <a:lumOff val="35000"/>
                  </a:srgbClr>
                </a:solidFill>
                <a:cs typeface="Segoe UI" panose="020B0502040204020203" pitchFamily="34" charset="0"/>
              </a:rPr>
              <a:t>support for </a:t>
            </a:r>
            <a:r>
              <a:rPr lang="en-US" sz="2000" dirty="0" smtClean="0">
                <a:solidFill>
                  <a:srgbClr val="FFFFFF">
                    <a:lumMod val="65000"/>
                    <a:lumOff val="35000"/>
                  </a:srgbClr>
                </a:solidFill>
                <a:cs typeface="Segoe UI" panose="020B0502040204020203" pitchFamily="34" charset="0"/>
              </a:rPr>
              <a:t>configuration</a:t>
            </a:r>
            <a:endParaRPr lang="en-US" sz="2000" dirty="0">
              <a:solidFill>
                <a:srgbClr val="FFFFFF">
                  <a:lumMod val="65000"/>
                  <a:lumOff val="35000"/>
                </a:srgbClr>
              </a:solidFill>
              <a:cs typeface="Segoe UI" panose="020B0502040204020203" pitchFamily="34" charset="0"/>
            </a:endParaRPr>
          </a:p>
        </p:txBody>
      </p:sp>
    </p:spTree>
    <p:extLst>
      <p:ext uri="{BB962C8B-B14F-4D97-AF65-F5344CB8AC3E}">
        <p14:creationId xmlns:p14="http://schemas.microsoft.com/office/powerpoint/2010/main" val="3168517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1000"/>
                                        <p:tgtEl>
                                          <p:spTgt spid="7">
                                            <p:txEl>
                                              <p:pRg st="4" end="4"/>
                                            </p:txEl>
                                          </p:spTgt>
                                        </p:tgtEl>
                                      </p:cBhvr>
                                    </p:animEffect>
                                    <p:anim calcmode="lin" valueType="num">
                                      <p:cBhvr>
                                        <p:cTn id="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fade">
                                      <p:cBhvr>
                                        <p:cTn id="12" dur="1000"/>
                                        <p:tgtEl>
                                          <p:spTgt spid="7">
                                            <p:txEl>
                                              <p:pRg st="6" end="6"/>
                                            </p:txEl>
                                          </p:spTgt>
                                        </p:tgtEl>
                                      </p:cBhvr>
                                    </p:animEffect>
                                    <p:anim calcmode="lin" valueType="num">
                                      <p:cBhvr>
                                        <p:cTn id="1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1000"/>
                                        <p:tgtEl>
                                          <p:spTgt spid="7">
                                            <p:txEl>
                                              <p:pRg st="5" end="5"/>
                                            </p:txEl>
                                          </p:spTgt>
                                        </p:tgtEl>
                                      </p:cBhvr>
                                    </p:animEffect>
                                    <p:anim calcmode="lin" valueType="num">
                                      <p:cBhvr>
                                        <p:cTn id="1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1000"/>
                                        <p:tgtEl>
                                          <p:spTgt spid="7">
                                            <p:txEl>
                                              <p:pRg st="7" end="7"/>
                                            </p:txEl>
                                          </p:spTgt>
                                        </p:tgtEl>
                                      </p:cBhvr>
                                    </p:animEffect>
                                    <p:anim calcmode="lin" valueType="num">
                                      <p:cBhvr>
                                        <p:cTn id="23"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1000"/>
                                        <p:tgtEl>
                                          <p:spTgt spid="7">
                                            <p:txEl>
                                              <p:pRg st="8" end="8"/>
                                            </p:txEl>
                                          </p:spTgt>
                                        </p:tgtEl>
                                      </p:cBhvr>
                                    </p:animEffect>
                                    <p:anim calcmode="lin" valueType="num">
                                      <p:cBhvr>
                                        <p:cTn id="28"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9" end="9"/>
                                            </p:txEl>
                                          </p:spTgt>
                                        </p:tgtEl>
                                        <p:attrNameLst>
                                          <p:attrName>style.visibility</p:attrName>
                                        </p:attrNameLst>
                                      </p:cBhvr>
                                      <p:to>
                                        <p:strVal val="visible"/>
                                      </p:to>
                                    </p:set>
                                    <p:animEffect transition="in" filter="fade">
                                      <p:cBhvr>
                                        <p:cTn id="32" dur="1000"/>
                                        <p:tgtEl>
                                          <p:spTgt spid="7">
                                            <p:txEl>
                                              <p:pRg st="9" end="9"/>
                                            </p:txEl>
                                          </p:spTgt>
                                        </p:tgtEl>
                                      </p:cBhvr>
                                    </p:animEffect>
                                    <p:anim calcmode="lin" valueType="num">
                                      <p:cBhvr>
                                        <p:cTn id="33"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grpSp>
        <p:nvGrpSpPr>
          <p:cNvPr id="3" name="Group 2"/>
          <p:cNvGrpSpPr/>
          <p:nvPr/>
        </p:nvGrpSpPr>
        <p:grpSpPr>
          <a:xfrm>
            <a:off x="655637" y="982662"/>
            <a:ext cx="10877383" cy="5979082"/>
            <a:chOff x="655637" y="982662"/>
            <a:chExt cx="10877383" cy="597908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37" y="2418116"/>
              <a:ext cx="2285714" cy="22857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153" y="4272248"/>
              <a:ext cx="1358614" cy="135861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153" y="1768477"/>
              <a:ext cx="1358614" cy="1358614"/>
            </a:xfrm>
            <a:prstGeom prst="rect">
              <a:avLst/>
            </a:prstGeom>
          </p:spPr>
        </p:pic>
        <p:cxnSp>
          <p:nvCxnSpPr>
            <p:cNvPr id="11" name="Elbow Connector 14"/>
            <p:cNvCxnSpPr>
              <a:stCxn id="5" idx="3"/>
              <a:endCxn id="2" idx="1"/>
            </p:cNvCxnSpPr>
            <p:nvPr/>
          </p:nvCxnSpPr>
          <p:spPr>
            <a:xfrm>
              <a:off x="2941351" y="3560973"/>
              <a:ext cx="919152" cy="3083"/>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64953" y="982662"/>
              <a:ext cx="2207014"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Web Server</a:t>
              </a:r>
            </a:p>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MBAM-Web1</a:t>
              </a:r>
            </a:p>
          </p:txBody>
        </p:sp>
        <p:sp>
          <p:nvSpPr>
            <p:cNvPr id="16" name="TextBox 15"/>
            <p:cNvSpPr txBox="1"/>
            <p:nvPr/>
          </p:nvSpPr>
          <p:spPr>
            <a:xfrm>
              <a:off x="1112847" y="1897062"/>
              <a:ext cx="1149995"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Client</a:t>
              </a:r>
            </a:p>
          </p:txBody>
        </p:sp>
        <p:sp>
          <p:nvSpPr>
            <p:cNvPr id="17" name="TextBox 16"/>
            <p:cNvSpPr txBox="1"/>
            <p:nvPr/>
          </p:nvSpPr>
          <p:spPr>
            <a:xfrm>
              <a:off x="5164953" y="3450655"/>
              <a:ext cx="2207014"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Web Server</a:t>
              </a:r>
            </a:p>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MBAM-Web2</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623" y="5603130"/>
              <a:ext cx="1358614" cy="1358614"/>
            </a:xfrm>
            <a:prstGeom prst="rect">
              <a:avLst/>
            </a:prstGeom>
          </p:spPr>
        </p:pic>
        <p:sp>
          <p:nvSpPr>
            <p:cNvPr id="19" name="TextBox 18"/>
            <p:cNvSpPr txBox="1"/>
            <p:nvPr/>
          </p:nvSpPr>
          <p:spPr>
            <a:xfrm>
              <a:off x="3036239" y="5889055"/>
              <a:ext cx="2877198"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Domain Controller</a:t>
              </a:r>
            </a:p>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MBAM-DC1</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601" y="4272248"/>
              <a:ext cx="1358614" cy="1358614"/>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601" y="1768477"/>
              <a:ext cx="1358614" cy="1358614"/>
            </a:xfrm>
            <a:prstGeom prst="rect">
              <a:avLst/>
            </a:prstGeom>
          </p:spPr>
        </p:pic>
        <p:sp>
          <p:nvSpPr>
            <p:cNvPr id="23" name="TextBox 22"/>
            <p:cNvSpPr txBox="1"/>
            <p:nvPr/>
          </p:nvSpPr>
          <p:spPr>
            <a:xfrm>
              <a:off x="9406797" y="982662"/>
              <a:ext cx="2126223"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SQL Server</a:t>
              </a:r>
            </a:p>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MBAM-SQL1</a:t>
              </a:r>
            </a:p>
          </p:txBody>
        </p:sp>
        <p:sp>
          <p:nvSpPr>
            <p:cNvPr id="24" name="TextBox 23"/>
            <p:cNvSpPr txBox="1"/>
            <p:nvPr/>
          </p:nvSpPr>
          <p:spPr>
            <a:xfrm>
              <a:off x="9406796" y="3450655"/>
              <a:ext cx="2126223"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SQL Server</a:t>
              </a:r>
            </a:p>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MBAM-SQL2</a:t>
              </a:r>
            </a:p>
          </p:txBody>
        </p:sp>
        <p:cxnSp>
          <p:nvCxnSpPr>
            <p:cNvPr id="27" name="Elbow Connector 14"/>
            <p:cNvCxnSpPr>
              <a:stCxn id="2" idx="3"/>
              <a:endCxn id="6" idx="1"/>
            </p:cNvCxnSpPr>
            <p:nvPr/>
          </p:nvCxnSpPr>
          <p:spPr>
            <a:xfrm>
              <a:off x="4287360" y="3564056"/>
              <a:ext cx="1301793" cy="1387499"/>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Elbow Connector 14"/>
            <p:cNvCxnSpPr>
              <a:stCxn id="8" idx="3"/>
              <a:endCxn id="47" idx="1"/>
            </p:cNvCxnSpPr>
            <p:nvPr/>
          </p:nvCxnSpPr>
          <p:spPr>
            <a:xfrm>
              <a:off x="6947767" y="2447784"/>
              <a:ext cx="1328323" cy="1155261"/>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Elbow Connector 14"/>
            <p:cNvCxnSpPr>
              <a:stCxn id="6" idx="3"/>
              <a:endCxn id="47" idx="1"/>
            </p:cNvCxnSpPr>
            <p:nvPr/>
          </p:nvCxnSpPr>
          <p:spPr>
            <a:xfrm flipV="1">
              <a:off x="6947767" y="3603045"/>
              <a:ext cx="1328323" cy="1348510"/>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Elbow Connector 14"/>
            <p:cNvCxnSpPr>
              <a:stCxn id="47" idx="1"/>
              <a:endCxn id="6" idx="3"/>
            </p:cNvCxnSpPr>
            <p:nvPr/>
          </p:nvCxnSpPr>
          <p:spPr>
            <a:xfrm rot="10800000" flipV="1">
              <a:off x="6947768" y="3603045"/>
              <a:ext cx="1328323" cy="1348510"/>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bwMode="auto">
            <a:xfrm>
              <a:off x="3860503" y="2907051"/>
              <a:ext cx="426857" cy="1314009"/>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5" name="Elbow Connector 14"/>
            <p:cNvCxnSpPr>
              <a:stCxn id="2" idx="3"/>
              <a:endCxn id="8" idx="1"/>
            </p:cNvCxnSpPr>
            <p:nvPr/>
          </p:nvCxnSpPr>
          <p:spPr>
            <a:xfrm flipV="1">
              <a:off x="4287360" y="2447784"/>
              <a:ext cx="1301793" cy="1116272"/>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bwMode="auto">
            <a:xfrm>
              <a:off x="8276090" y="2907051"/>
              <a:ext cx="426857" cy="1391988"/>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2" name="Elbow Connector 14"/>
            <p:cNvCxnSpPr>
              <a:stCxn id="47" idx="3"/>
              <a:endCxn id="22" idx="1"/>
            </p:cNvCxnSpPr>
            <p:nvPr/>
          </p:nvCxnSpPr>
          <p:spPr>
            <a:xfrm flipV="1">
              <a:off x="8702947" y="2447784"/>
              <a:ext cx="1087654" cy="1155261"/>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Elbow Connector 14"/>
            <p:cNvCxnSpPr>
              <a:stCxn id="47" idx="3"/>
              <a:endCxn id="21" idx="1"/>
            </p:cNvCxnSpPr>
            <p:nvPr/>
          </p:nvCxnSpPr>
          <p:spPr>
            <a:xfrm>
              <a:off x="8702947" y="3603045"/>
              <a:ext cx="1087654" cy="1348510"/>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819200" y="2278062"/>
              <a:ext cx="1309461"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a:ln w="0"/>
                  <a:solidFill>
                    <a:srgbClr val="DC3C00"/>
                  </a:solidFill>
                  <a:effectLst>
                    <a:outerShdw blurRad="38100" dist="19050" dir="2700000" algn="tl" rotWithShape="0">
                      <a:srgbClr val="505050">
                        <a:alpha val="40000"/>
                      </a:srgbClr>
                    </a:outerShdw>
                  </a:effectLst>
                </a:rPr>
                <a:t>C</a:t>
              </a:r>
              <a:r>
                <a:rPr lang="en-US" sz="2400" dirty="0" smtClean="0">
                  <a:ln w="0"/>
                  <a:solidFill>
                    <a:srgbClr val="DC3C00"/>
                  </a:solidFill>
                  <a:effectLst>
                    <a:outerShdw blurRad="38100" dist="19050" dir="2700000" algn="tl" rotWithShape="0">
                      <a:srgbClr val="505050">
                        <a:alpha val="40000"/>
                      </a:srgbClr>
                    </a:outerShdw>
                  </a:effectLst>
                </a:rPr>
                <a:t>luster</a:t>
              </a:r>
            </a:p>
          </p:txBody>
        </p:sp>
        <p:sp>
          <p:nvSpPr>
            <p:cNvPr id="71" name="TextBox 70"/>
            <p:cNvSpPr txBox="1"/>
            <p:nvPr/>
          </p:nvSpPr>
          <p:spPr>
            <a:xfrm>
              <a:off x="3604984" y="2278062"/>
              <a:ext cx="920766"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NLB</a:t>
              </a:r>
            </a:p>
          </p:txBody>
        </p:sp>
      </p:grpSp>
    </p:spTree>
    <p:extLst>
      <p:ext uri="{BB962C8B-B14F-4D97-AF65-F5344CB8AC3E}">
        <p14:creationId xmlns:p14="http://schemas.microsoft.com/office/powerpoint/2010/main" val="3715234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Authentication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526" y="1775835"/>
            <a:ext cx="1153184" cy="1153184"/>
          </a:xfrm>
          <a:prstGeom prst="rect">
            <a:avLst/>
          </a:prstGeom>
        </p:spPr>
      </p:pic>
      <p:sp>
        <p:nvSpPr>
          <p:cNvPr id="7" name="TextBox 6"/>
          <p:cNvSpPr txBox="1"/>
          <p:nvPr/>
        </p:nvSpPr>
        <p:spPr>
          <a:xfrm>
            <a:off x="5444661" y="1394469"/>
            <a:ext cx="2358914"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0072C6"/>
                </a:solidFill>
                <a:effectLst>
                  <a:outerShdw blurRad="38100" dist="19050" dir="2700000" algn="tl" rotWithShape="0">
                    <a:srgbClr val="505050">
                      <a:alpha val="40000"/>
                    </a:srgbClr>
                  </a:outerShdw>
                </a:effectLst>
              </a:rPr>
              <a:t>Escrow Service</a:t>
            </a:r>
          </a:p>
        </p:txBody>
      </p:sp>
      <p:sp>
        <p:nvSpPr>
          <p:cNvPr id="8" name="TextBox 7"/>
          <p:cNvSpPr txBox="1"/>
          <p:nvPr/>
        </p:nvSpPr>
        <p:spPr>
          <a:xfrm>
            <a:off x="5221907" y="2817443"/>
            <a:ext cx="280442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0072C6"/>
                </a:solidFill>
                <a:effectLst>
                  <a:outerShdw blurRad="38100" dist="19050" dir="2700000" algn="tl" rotWithShape="0">
                    <a:srgbClr val="505050">
                      <a:alpha val="40000"/>
                    </a:srgbClr>
                  </a:outerShdw>
                </a:effectLst>
              </a:rPr>
              <a:t>Self-service Portal</a:t>
            </a:r>
          </a:p>
        </p:txBody>
      </p:sp>
      <p:sp>
        <p:nvSpPr>
          <p:cNvPr id="10" name="TextBox 9"/>
          <p:cNvSpPr txBox="1"/>
          <p:nvPr/>
        </p:nvSpPr>
        <p:spPr>
          <a:xfrm>
            <a:off x="5223671" y="4075689"/>
            <a:ext cx="2800895"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0072C6"/>
                </a:solidFill>
                <a:effectLst>
                  <a:outerShdw blurRad="38100" dist="19050" dir="2700000" algn="tl" rotWithShape="0">
                    <a:srgbClr val="505050">
                      <a:alpha val="40000"/>
                    </a:srgbClr>
                  </a:outerShdw>
                </a:effectLst>
              </a:rPr>
              <a:t>Helpdesk </a:t>
            </a:r>
            <a:r>
              <a:rPr lang="en-US" sz="2400" dirty="0">
                <a:ln w="0"/>
                <a:solidFill>
                  <a:srgbClr val="0072C6"/>
                </a:solidFill>
                <a:effectLst>
                  <a:outerShdw blurRad="38100" dist="19050" dir="2700000" algn="tl" rotWithShape="0">
                    <a:srgbClr val="505050">
                      <a:alpha val="40000"/>
                    </a:srgbClr>
                  </a:outerShdw>
                </a:effectLst>
              </a:rPr>
              <a:t>Website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37" y="1668462"/>
            <a:ext cx="1417140" cy="141714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251" y="3254994"/>
            <a:ext cx="952313" cy="952313"/>
          </a:xfrm>
          <a:prstGeom prst="rect">
            <a:avLst/>
          </a:prstGeom>
        </p:spPr>
      </p:pic>
      <p:cxnSp>
        <p:nvCxnSpPr>
          <p:cNvPr id="13" name="Elbow Connector 14"/>
          <p:cNvCxnSpPr/>
          <p:nvPr/>
        </p:nvCxnSpPr>
        <p:spPr>
          <a:xfrm flipV="1">
            <a:off x="1767977" y="2405857"/>
            <a:ext cx="4279549" cy="24605"/>
          </a:xfrm>
          <a:prstGeom prst="straightConnector1">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1637" y="3239942"/>
            <a:ext cx="1247920" cy="1247920"/>
          </a:xfrm>
          <a:prstGeom prst="rect">
            <a:avLst/>
          </a:prstGeom>
        </p:spPr>
      </p:pic>
      <p:sp>
        <p:nvSpPr>
          <p:cNvPr id="18" name="TextBox 17"/>
          <p:cNvSpPr txBox="1"/>
          <p:nvPr/>
        </p:nvSpPr>
        <p:spPr>
          <a:xfrm>
            <a:off x="2751978" y="3253843"/>
            <a:ext cx="1808829" cy="572464"/>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Domain user</a:t>
            </a:r>
          </a:p>
        </p:txBody>
      </p:sp>
      <p:sp>
        <p:nvSpPr>
          <p:cNvPr id="20" name="TextBox 19"/>
          <p:cNvSpPr txBox="1"/>
          <p:nvPr/>
        </p:nvSpPr>
        <p:spPr>
          <a:xfrm>
            <a:off x="2169473" y="1507468"/>
            <a:ext cx="2885662" cy="926407"/>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Client machine</a:t>
            </a:r>
          </a:p>
          <a:p>
            <a:pPr algn="ctr">
              <a:lnSpc>
                <a:spcPct val="90000"/>
              </a:lnSpc>
              <a:spcAft>
                <a:spcPts val="600"/>
              </a:spcAft>
            </a:pPr>
            <a:r>
              <a:rPr lang="en-US" sz="2000" dirty="0" smtClean="0">
                <a:gradFill>
                  <a:gsLst>
                    <a:gs pos="2917">
                      <a:srgbClr val="FFFFFF"/>
                    </a:gs>
                    <a:gs pos="30000">
                      <a:srgbClr val="FFFFFF"/>
                    </a:gs>
                  </a:gsLst>
                  <a:lin ang="5400000" scaled="0"/>
                </a:gradFill>
              </a:rPr>
              <a:t>Domain authenticated</a:t>
            </a:r>
          </a:p>
        </p:txBody>
      </p:sp>
      <p:cxnSp>
        <p:nvCxnSpPr>
          <p:cNvPr id="25" name="Elbow Connector 14"/>
          <p:cNvCxnSpPr>
            <a:stCxn id="12" idx="3"/>
            <a:endCxn id="56" idx="1"/>
          </p:cNvCxnSpPr>
          <p:nvPr/>
        </p:nvCxnSpPr>
        <p:spPr>
          <a:xfrm flipV="1">
            <a:off x="1535564" y="3730195"/>
            <a:ext cx="4298986" cy="956"/>
          </a:xfrm>
          <a:prstGeom prst="straightConnector1">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251" y="4532889"/>
            <a:ext cx="952313" cy="952313"/>
          </a:xfrm>
          <a:prstGeom prst="rect">
            <a:avLst/>
          </a:prstGeom>
        </p:spPr>
      </p:pic>
      <p:cxnSp>
        <p:nvCxnSpPr>
          <p:cNvPr id="29" name="Elbow Connector 14"/>
          <p:cNvCxnSpPr>
            <a:stCxn id="28" idx="3"/>
            <a:endCxn id="59" idx="1"/>
          </p:cNvCxnSpPr>
          <p:nvPr/>
        </p:nvCxnSpPr>
        <p:spPr>
          <a:xfrm flipV="1">
            <a:off x="1535564" y="5004104"/>
            <a:ext cx="4298986" cy="4942"/>
          </a:xfrm>
          <a:prstGeom prst="straightConnector1">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358440" y="4151889"/>
            <a:ext cx="2595903" cy="926407"/>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Domain user added</a:t>
            </a:r>
          </a:p>
          <a:p>
            <a:pPr algn="ctr">
              <a:lnSpc>
                <a:spcPct val="90000"/>
              </a:lnSpc>
              <a:spcAft>
                <a:spcPts val="600"/>
              </a:spcAft>
            </a:pPr>
            <a:r>
              <a:rPr lang="en-US" sz="2000" dirty="0" smtClean="0">
                <a:gradFill>
                  <a:gsLst>
                    <a:gs pos="2917">
                      <a:srgbClr val="FFFFFF"/>
                    </a:gs>
                    <a:gs pos="30000">
                      <a:srgbClr val="FFFFFF"/>
                    </a:gs>
                  </a:gsLst>
                  <a:lin ang="5400000" scaled="0"/>
                </a:gradFill>
              </a:rPr>
              <a:t>to </a:t>
            </a:r>
            <a:r>
              <a:rPr lang="en-US" sz="2000" dirty="0" err="1" smtClean="0">
                <a:gradFill>
                  <a:gsLst>
                    <a:gs pos="2917">
                      <a:srgbClr val="FFFFFF"/>
                    </a:gs>
                    <a:gs pos="30000">
                      <a:srgbClr val="FFFFFF"/>
                    </a:gs>
                  </a:gsLst>
                  <a:lin ang="5400000" scaled="0"/>
                </a:gradFill>
              </a:rPr>
              <a:t>HelpDesk</a:t>
            </a:r>
            <a:r>
              <a:rPr lang="en-US" sz="2000" dirty="0" smtClean="0">
                <a:gradFill>
                  <a:gsLst>
                    <a:gs pos="2917">
                      <a:srgbClr val="FFFFFF"/>
                    </a:gs>
                    <a:gs pos="30000">
                      <a:srgbClr val="FFFFFF"/>
                    </a:gs>
                  </a:gsLst>
                  <a:lin ang="5400000" scaled="0"/>
                </a:gradFill>
              </a:rPr>
              <a:t> group</a:t>
            </a:r>
          </a:p>
        </p:txBody>
      </p:sp>
      <p:sp>
        <p:nvSpPr>
          <p:cNvPr id="38" name="TextBox 37"/>
          <p:cNvSpPr txBox="1"/>
          <p:nvPr/>
        </p:nvSpPr>
        <p:spPr>
          <a:xfrm>
            <a:off x="2386555" y="5478462"/>
            <a:ext cx="2595903" cy="926407"/>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Domain user added</a:t>
            </a:r>
          </a:p>
          <a:p>
            <a:pPr algn="ctr">
              <a:lnSpc>
                <a:spcPct val="90000"/>
              </a:lnSpc>
              <a:spcAft>
                <a:spcPts val="600"/>
              </a:spcAft>
            </a:pPr>
            <a:r>
              <a:rPr lang="en-US" sz="2000" dirty="0" smtClean="0">
                <a:gradFill>
                  <a:gsLst>
                    <a:gs pos="2917">
                      <a:srgbClr val="FFFFFF"/>
                    </a:gs>
                    <a:gs pos="30000">
                      <a:srgbClr val="FFFFFF"/>
                    </a:gs>
                  </a:gsLst>
                  <a:lin ang="5400000" scaled="0"/>
                </a:gradFill>
              </a:rPr>
              <a:t>to Reporting group</a:t>
            </a:r>
          </a:p>
        </p:txBody>
      </p:sp>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251" y="5897749"/>
            <a:ext cx="952313" cy="952313"/>
          </a:xfrm>
          <a:prstGeom prst="rect">
            <a:avLst/>
          </a:prstGeom>
        </p:spPr>
      </p:pic>
      <p:cxnSp>
        <p:nvCxnSpPr>
          <p:cNvPr id="42" name="Elbow Connector 14"/>
          <p:cNvCxnSpPr>
            <a:stCxn id="5" idx="3"/>
            <a:endCxn id="17" idx="1"/>
          </p:cNvCxnSpPr>
          <p:nvPr/>
        </p:nvCxnSpPr>
        <p:spPr>
          <a:xfrm>
            <a:off x="7200710" y="2352427"/>
            <a:ext cx="3360927" cy="1511475"/>
          </a:xfrm>
          <a:prstGeom prst="bentConnector3">
            <a:avLst>
              <a:gd name="adj1" fmla="val 53239"/>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628631" y="1858114"/>
            <a:ext cx="2371611" cy="926407"/>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App Pool account</a:t>
            </a:r>
          </a:p>
          <a:p>
            <a:pPr algn="ctr">
              <a:lnSpc>
                <a:spcPct val="90000"/>
              </a:lnSpc>
              <a:spcAft>
                <a:spcPts val="600"/>
              </a:spcAft>
            </a:pPr>
            <a:r>
              <a:rPr lang="en-US" sz="2000" dirty="0" smtClean="0">
                <a:gradFill>
                  <a:gsLst>
                    <a:gs pos="2917">
                      <a:srgbClr val="FFFFFF"/>
                    </a:gs>
                    <a:gs pos="30000">
                      <a:srgbClr val="FFFFFF"/>
                    </a:gs>
                  </a:gsLst>
                  <a:lin ang="5400000" scaled="0"/>
                </a:gradFill>
              </a:rPr>
              <a:t>granted RW</a:t>
            </a:r>
          </a:p>
        </p:txBody>
      </p:sp>
      <p:cxnSp>
        <p:nvCxnSpPr>
          <p:cNvPr id="46" name="Elbow Connector 14"/>
          <p:cNvCxnSpPr>
            <a:stCxn id="56" idx="3"/>
            <a:endCxn id="17" idx="1"/>
          </p:cNvCxnSpPr>
          <p:nvPr/>
        </p:nvCxnSpPr>
        <p:spPr>
          <a:xfrm>
            <a:off x="7413686" y="3730195"/>
            <a:ext cx="3147951" cy="133707"/>
          </a:xfrm>
          <a:prstGeom prst="bentConnector3">
            <a:avLst>
              <a:gd name="adj1" fmla="val 50001"/>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14"/>
          <p:cNvCxnSpPr>
            <a:stCxn id="59" idx="3"/>
            <a:endCxn id="17" idx="1"/>
          </p:cNvCxnSpPr>
          <p:nvPr/>
        </p:nvCxnSpPr>
        <p:spPr>
          <a:xfrm flipV="1">
            <a:off x="7413686" y="3863902"/>
            <a:ext cx="3147951" cy="1140202"/>
          </a:xfrm>
          <a:prstGeom prst="bentConnector3">
            <a:avLst>
              <a:gd name="adj1" fmla="val 50000"/>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256837" y="2640798"/>
            <a:ext cx="175830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smtClean="0">
                <a:ln w="0"/>
                <a:solidFill>
                  <a:srgbClr val="0072C6"/>
                </a:solidFill>
                <a:effectLst>
                  <a:outerShdw blurRad="38100" dist="19050" dir="2700000" algn="tl" rotWithShape="0">
                    <a:srgbClr val="505050">
                      <a:alpha val="40000"/>
                    </a:srgbClr>
                  </a:outerShdw>
                </a:effectLst>
              </a:rPr>
              <a:t>Databases</a:t>
            </a:r>
            <a:endParaRPr lang="en-US" sz="2400" dirty="0" smtClean="0">
              <a:ln w="0"/>
              <a:solidFill>
                <a:srgbClr val="0072C6"/>
              </a:solidFill>
              <a:effectLst>
                <a:outerShdw blurRad="38100" dist="19050" dir="2700000" algn="tl" rotWithShape="0">
                  <a:srgbClr val="505050">
                    <a:alpha val="40000"/>
                  </a:srgbClr>
                </a:outerShdw>
              </a:effectLst>
            </a:endParaRPr>
          </a:p>
        </p:txBody>
      </p:sp>
      <p:pic>
        <p:nvPicPr>
          <p:cNvPr id="56" name="Picture 55"/>
          <p:cNvPicPr>
            <a:picLocks noChangeAspect="1"/>
          </p:cNvPicPr>
          <p:nvPr/>
        </p:nvPicPr>
        <p:blipFill>
          <a:blip r:embed="rId7"/>
          <a:stretch>
            <a:fillRect/>
          </a:stretch>
        </p:blipFill>
        <p:spPr>
          <a:xfrm>
            <a:off x="5834550" y="3302512"/>
            <a:ext cx="1579136" cy="855365"/>
          </a:xfrm>
          <a:prstGeom prst="rect">
            <a:avLst/>
          </a:prstGeom>
        </p:spPr>
      </p:pic>
      <p:pic>
        <p:nvPicPr>
          <p:cNvPr id="59" name="Picture 58"/>
          <p:cNvPicPr>
            <a:picLocks noChangeAspect="1"/>
          </p:cNvPicPr>
          <p:nvPr/>
        </p:nvPicPr>
        <p:blipFill>
          <a:blip r:embed="rId7"/>
          <a:stretch>
            <a:fillRect/>
          </a:stretch>
        </p:blipFill>
        <p:spPr>
          <a:xfrm>
            <a:off x="5834550" y="4576421"/>
            <a:ext cx="1579136" cy="855365"/>
          </a:xfrm>
          <a:prstGeom prst="rect">
            <a:avLst/>
          </a:prstGeom>
        </p:spPr>
      </p:pic>
      <p:sp>
        <p:nvSpPr>
          <p:cNvPr id="62" name="TextBox 61"/>
          <p:cNvSpPr txBox="1"/>
          <p:nvPr/>
        </p:nvSpPr>
        <p:spPr>
          <a:xfrm>
            <a:off x="8628634" y="5478462"/>
            <a:ext cx="2507354" cy="926407"/>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Reporting service </a:t>
            </a:r>
          </a:p>
          <a:p>
            <a:pPr algn="ctr">
              <a:lnSpc>
                <a:spcPct val="90000"/>
              </a:lnSpc>
              <a:spcAft>
                <a:spcPts val="600"/>
              </a:spcAft>
            </a:pPr>
            <a:r>
              <a:rPr lang="en-US" sz="2000" dirty="0" smtClean="0">
                <a:gradFill>
                  <a:gsLst>
                    <a:gs pos="2917">
                      <a:srgbClr val="FFFFFF"/>
                    </a:gs>
                    <a:gs pos="30000">
                      <a:srgbClr val="FFFFFF"/>
                    </a:gs>
                  </a:gsLst>
                  <a:lin ang="5400000" scaled="0"/>
                </a:gradFill>
              </a:rPr>
              <a:t>Account granted R</a:t>
            </a:r>
          </a:p>
        </p:txBody>
      </p:sp>
      <p:cxnSp>
        <p:nvCxnSpPr>
          <p:cNvPr id="67" name="Elbow Connector 14"/>
          <p:cNvCxnSpPr>
            <a:stCxn id="39" idx="3"/>
            <a:endCxn id="87" idx="1"/>
          </p:cNvCxnSpPr>
          <p:nvPr/>
        </p:nvCxnSpPr>
        <p:spPr>
          <a:xfrm>
            <a:off x="1535564" y="6373906"/>
            <a:ext cx="4256354" cy="7157"/>
          </a:xfrm>
          <a:prstGeom prst="straightConnector1">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14"/>
          <p:cNvCxnSpPr>
            <a:stCxn id="87" idx="3"/>
            <a:endCxn id="17" idx="2"/>
          </p:cNvCxnSpPr>
          <p:nvPr/>
        </p:nvCxnSpPr>
        <p:spPr>
          <a:xfrm flipV="1">
            <a:off x="7456319" y="4487862"/>
            <a:ext cx="3729278" cy="1893201"/>
          </a:xfrm>
          <a:prstGeom prst="bentConnector2">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87" name="Picture 86"/>
          <p:cNvPicPr>
            <a:picLocks noChangeAspect="1"/>
          </p:cNvPicPr>
          <p:nvPr/>
        </p:nvPicPr>
        <p:blipFill>
          <a:blip r:embed="rId8"/>
          <a:stretch>
            <a:fillRect/>
          </a:stretch>
        </p:blipFill>
        <p:spPr>
          <a:xfrm>
            <a:off x="5791918" y="5822213"/>
            <a:ext cx="1664401" cy="1117700"/>
          </a:xfrm>
          <a:prstGeom prst="rect">
            <a:avLst/>
          </a:prstGeom>
        </p:spPr>
      </p:pic>
      <p:sp>
        <p:nvSpPr>
          <p:cNvPr id="88" name="TextBox 87"/>
          <p:cNvSpPr txBox="1"/>
          <p:nvPr/>
        </p:nvSpPr>
        <p:spPr>
          <a:xfrm>
            <a:off x="5474316" y="5383998"/>
            <a:ext cx="2299605"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0072C6"/>
                </a:solidFill>
                <a:effectLst>
                  <a:outerShdw blurRad="38100" dist="19050" dir="2700000" algn="tl" rotWithShape="0">
                    <a:srgbClr val="505050">
                      <a:alpha val="40000"/>
                    </a:srgbClr>
                  </a:outerShdw>
                </a:effectLst>
              </a:rPr>
              <a:t>MBAM Report</a:t>
            </a:r>
            <a:endParaRPr lang="en-US" sz="2400" dirty="0">
              <a:ln w="0"/>
              <a:solidFill>
                <a:srgbClr val="0072C6"/>
              </a:solidFill>
              <a:effectLst>
                <a:outerShdw blurRad="38100" dist="19050" dir="2700000" algn="tl" rotWithShape="0">
                  <a:srgbClr val="505050">
                    <a:alpha val="40000"/>
                  </a:srgbClr>
                </a:outerShdw>
              </a:effectLst>
            </a:endParaRPr>
          </a:p>
        </p:txBody>
      </p:sp>
    </p:spTree>
    <p:extLst>
      <p:ext uri="{BB962C8B-B14F-4D97-AF65-F5344CB8AC3E}">
        <p14:creationId xmlns:p14="http://schemas.microsoft.com/office/powerpoint/2010/main" val="3045106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 Placeholder 2"/>
          <p:cNvSpPr>
            <a:spLocks noGrp="1"/>
          </p:cNvSpPr>
          <p:nvPr>
            <p:ph type="body" sz="quarter" idx="12"/>
          </p:nvPr>
        </p:nvSpPr>
        <p:spPr/>
        <p:txBody>
          <a:bodyPr/>
          <a:lstStyle/>
          <a:p>
            <a:r>
              <a:rPr lang="en-US" sz="4000" dirty="0" smtClean="0"/>
              <a:t>Getting Started</a:t>
            </a:r>
            <a:endParaRPr lang="en-US" sz="4000" dirty="0"/>
          </a:p>
        </p:txBody>
      </p:sp>
    </p:spTree>
    <p:extLst>
      <p:ext uri="{BB962C8B-B14F-4D97-AF65-F5344CB8AC3E}">
        <p14:creationId xmlns:p14="http://schemas.microsoft.com/office/powerpoint/2010/main" val="3189937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819200" y="982662"/>
            <a:ext cx="3961637" cy="545912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dirty="0" smtClean="0"/>
              <a:t>SQL Configuration</a:t>
            </a:r>
            <a:endParaRPr lang="en-US" dirty="0"/>
          </a:p>
        </p:txBody>
      </p:sp>
      <p:grpSp>
        <p:nvGrpSpPr>
          <p:cNvPr id="25" name="Group 24"/>
          <p:cNvGrpSpPr/>
          <p:nvPr/>
        </p:nvGrpSpPr>
        <p:grpSpPr>
          <a:xfrm>
            <a:off x="655637" y="982662"/>
            <a:ext cx="10877383" cy="5979082"/>
            <a:chOff x="655637" y="982662"/>
            <a:chExt cx="10877383" cy="5979082"/>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37" y="2418116"/>
              <a:ext cx="2285714" cy="2285714"/>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153" y="4272248"/>
              <a:ext cx="1358614" cy="1358614"/>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153" y="1768477"/>
              <a:ext cx="1358614" cy="1358614"/>
            </a:xfrm>
            <a:prstGeom prst="rect">
              <a:avLst/>
            </a:prstGeom>
          </p:spPr>
        </p:pic>
        <p:cxnSp>
          <p:nvCxnSpPr>
            <p:cNvPr id="31" name="Elbow Connector 14"/>
            <p:cNvCxnSpPr>
              <a:stCxn id="26" idx="3"/>
              <a:endCxn id="49" idx="1"/>
            </p:cNvCxnSpPr>
            <p:nvPr/>
          </p:nvCxnSpPr>
          <p:spPr>
            <a:xfrm>
              <a:off x="2941351" y="3560973"/>
              <a:ext cx="919152" cy="3083"/>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164953" y="982662"/>
              <a:ext cx="2207014"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Web Server</a:t>
              </a:r>
            </a:p>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MBAM-Web1</a:t>
              </a:r>
            </a:p>
          </p:txBody>
        </p:sp>
        <p:sp>
          <p:nvSpPr>
            <p:cNvPr id="34" name="TextBox 33"/>
            <p:cNvSpPr txBox="1"/>
            <p:nvPr/>
          </p:nvSpPr>
          <p:spPr>
            <a:xfrm>
              <a:off x="1112847" y="1897062"/>
              <a:ext cx="1149995"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Client</a:t>
              </a:r>
            </a:p>
          </p:txBody>
        </p:sp>
        <p:sp>
          <p:nvSpPr>
            <p:cNvPr id="35" name="TextBox 34"/>
            <p:cNvSpPr txBox="1"/>
            <p:nvPr/>
          </p:nvSpPr>
          <p:spPr>
            <a:xfrm>
              <a:off x="5164953" y="3450655"/>
              <a:ext cx="2207014"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Web Server</a:t>
              </a:r>
            </a:p>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MBAM-Web2</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623" y="5603130"/>
              <a:ext cx="1358614" cy="1358614"/>
            </a:xfrm>
            <a:prstGeom prst="rect">
              <a:avLst/>
            </a:prstGeom>
          </p:spPr>
        </p:pic>
        <p:sp>
          <p:nvSpPr>
            <p:cNvPr id="38" name="TextBox 37"/>
            <p:cNvSpPr txBox="1"/>
            <p:nvPr/>
          </p:nvSpPr>
          <p:spPr>
            <a:xfrm>
              <a:off x="3036239" y="5889055"/>
              <a:ext cx="2877198"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Domain Controller</a:t>
              </a:r>
            </a:p>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MBAM-DC1</a:t>
              </a: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601" y="4272248"/>
              <a:ext cx="1358614" cy="1358614"/>
            </a:xfrm>
            <a:prstGeom prst="rect">
              <a:avLst/>
            </a:prstGeom>
          </p:spPr>
        </p:pic>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601" y="1768477"/>
              <a:ext cx="1358614" cy="1358614"/>
            </a:xfrm>
            <a:prstGeom prst="rect">
              <a:avLst/>
            </a:prstGeom>
          </p:spPr>
        </p:pic>
        <p:sp>
          <p:nvSpPr>
            <p:cNvPr id="42" name="TextBox 41"/>
            <p:cNvSpPr txBox="1"/>
            <p:nvPr/>
          </p:nvSpPr>
          <p:spPr>
            <a:xfrm>
              <a:off x="9406797" y="982662"/>
              <a:ext cx="2126223"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SQL Server</a:t>
              </a:r>
            </a:p>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MBAM-SQL1</a:t>
              </a:r>
            </a:p>
          </p:txBody>
        </p:sp>
        <p:sp>
          <p:nvSpPr>
            <p:cNvPr id="44" name="TextBox 43"/>
            <p:cNvSpPr txBox="1"/>
            <p:nvPr/>
          </p:nvSpPr>
          <p:spPr>
            <a:xfrm>
              <a:off x="9406796" y="3450655"/>
              <a:ext cx="2126223"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SQL Server</a:t>
              </a:r>
            </a:p>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MBAM-SQL2</a:t>
              </a:r>
            </a:p>
          </p:txBody>
        </p:sp>
        <p:cxnSp>
          <p:nvCxnSpPr>
            <p:cNvPr id="45" name="Elbow Connector 14"/>
            <p:cNvCxnSpPr>
              <a:stCxn id="49" idx="3"/>
              <a:endCxn id="28" idx="1"/>
            </p:cNvCxnSpPr>
            <p:nvPr/>
          </p:nvCxnSpPr>
          <p:spPr>
            <a:xfrm>
              <a:off x="4287360" y="3564056"/>
              <a:ext cx="1301793" cy="1387499"/>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Elbow Connector 14"/>
            <p:cNvCxnSpPr>
              <a:stCxn id="29" idx="3"/>
              <a:endCxn id="51" idx="1"/>
            </p:cNvCxnSpPr>
            <p:nvPr/>
          </p:nvCxnSpPr>
          <p:spPr>
            <a:xfrm>
              <a:off x="6947767" y="2447784"/>
              <a:ext cx="1328323" cy="1155261"/>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Elbow Connector 14"/>
            <p:cNvCxnSpPr>
              <a:stCxn id="28" idx="3"/>
              <a:endCxn id="51" idx="1"/>
            </p:cNvCxnSpPr>
            <p:nvPr/>
          </p:nvCxnSpPr>
          <p:spPr>
            <a:xfrm flipV="1">
              <a:off x="6947767" y="3603045"/>
              <a:ext cx="1328323" cy="1348510"/>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Elbow Connector 14"/>
            <p:cNvCxnSpPr>
              <a:stCxn id="51" idx="1"/>
              <a:endCxn id="28" idx="3"/>
            </p:cNvCxnSpPr>
            <p:nvPr/>
          </p:nvCxnSpPr>
          <p:spPr>
            <a:xfrm rot="10800000" flipV="1">
              <a:off x="6947768" y="3603045"/>
              <a:ext cx="1328323" cy="1348510"/>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bwMode="auto">
            <a:xfrm>
              <a:off x="3860503" y="2907051"/>
              <a:ext cx="426857" cy="1314009"/>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0" name="Elbow Connector 14"/>
            <p:cNvCxnSpPr>
              <a:stCxn id="49" idx="3"/>
              <a:endCxn id="29" idx="1"/>
            </p:cNvCxnSpPr>
            <p:nvPr/>
          </p:nvCxnSpPr>
          <p:spPr>
            <a:xfrm flipV="1">
              <a:off x="4287360" y="2447784"/>
              <a:ext cx="1301793" cy="1116272"/>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bwMode="auto">
            <a:xfrm>
              <a:off x="8276090" y="2907051"/>
              <a:ext cx="426857" cy="1391988"/>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2" name="Elbow Connector 14"/>
            <p:cNvCxnSpPr>
              <a:stCxn id="51" idx="3"/>
              <a:endCxn id="41" idx="1"/>
            </p:cNvCxnSpPr>
            <p:nvPr/>
          </p:nvCxnSpPr>
          <p:spPr>
            <a:xfrm flipV="1">
              <a:off x="8702947" y="2447784"/>
              <a:ext cx="1087654" cy="1155261"/>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Elbow Connector 14"/>
            <p:cNvCxnSpPr>
              <a:stCxn id="51" idx="3"/>
              <a:endCxn id="39" idx="1"/>
            </p:cNvCxnSpPr>
            <p:nvPr/>
          </p:nvCxnSpPr>
          <p:spPr>
            <a:xfrm>
              <a:off x="8702947" y="3603045"/>
              <a:ext cx="1087654" cy="1348510"/>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819200" y="2278062"/>
              <a:ext cx="1309461"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a:ln w="0"/>
                  <a:solidFill>
                    <a:srgbClr val="DC3C00"/>
                  </a:solidFill>
                  <a:effectLst>
                    <a:outerShdw blurRad="38100" dist="19050" dir="2700000" algn="tl" rotWithShape="0">
                      <a:srgbClr val="505050">
                        <a:alpha val="40000"/>
                      </a:srgbClr>
                    </a:outerShdw>
                  </a:effectLst>
                </a:rPr>
                <a:t>C</a:t>
              </a:r>
              <a:r>
                <a:rPr lang="en-US" sz="2400" dirty="0" smtClean="0">
                  <a:ln w="0"/>
                  <a:solidFill>
                    <a:srgbClr val="DC3C00"/>
                  </a:solidFill>
                  <a:effectLst>
                    <a:outerShdw blurRad="38100" dist="19050" dir="2700000" algn="tl" rotWithShape="0">
                      <a:srgbClr val="505050">
                        <a:alpha val="40000"/>
                      </a:srgbClr>
                    </a:outerShdw>
                  </a:effectLst>
                </a:rPr>
                <a:t>luster</a:t>
              </a:r>
            </a:p>
          </p:txBody>
        </p:sp>
        <p:sp>
          <p:nvSpPr>
            <p:cNvPr id="55" name="TextBox 54"/>
            <p:cNvSpPr txBox="1"/>
            <p:nvPr/>
          </p:nvSpPr>
          <p:spPr>
            <a:xfrm>
              <a:off x="3604984" y="2278062"/>
              <a:ext cx="920766"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NLB</a:t>
              </a:r>
            </a:p>
          </p:txBody>
        </p:sp>
      </p:grpSp>
      <p:sp>
        <p:nvSpPr>
          <p:cNvPr id="3" name="Rounded Rectangular Callout 2"/>
          <p:cNvSpPr/>
          <p:nvPr/>
        </p:nvSpPr>
        <p:spPr bwMode="auto">
          <a:xfrm>
            <a:off x="2449868" y="2052199"/>
            <a:ext cx="4555775" cy="2292669"/>
          </a:xfrm>
          <a:prstGeom prst="wedgeRoundRectCallout">
            <a:avLst>
              <a:gd name="adj1" fmla="val 72460"/>
              <a:gd name="adj2" fmla="val -25251"/>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spcBef>
                <a:spcPct val="0"/>
              </a:spcBef>
              <a:spcAft>
                <a:spcPts val="600"/>
              </a:spcAft>
              <a:buFont typeface="Arial" panose="020B0604020202020204" pitchFamily="34" charset="0"/>
              <a:buChar char="•"/>
            </a:pPr>
            <a:r>
              <a:rPr lang="en-US" sz="2000" dirty="0" smtClean="0">
                <a:gradFill>
                  <a:gsLst>
                    <a:gs pos="0">
                      <a:srgbClr val="FFFFFF"/>
                    </a:gs>
                    <a:gs pos="100000">
                      <a:srgbClr val="FFFFFF"/>
                    </a:gs>
                  </a:gsLst>
                  <a:lin ang="5400000" scaled="0"/>
                </a:gradFill>
                <a:ea typeface="Segoe UI" pitchFamily="34" charset="0"/>
                <a:cs typeface="Segoe UI" pitchFamily="34" charset="0"/>
              </a:rPr>
              <a:t>Setup secure communication</a:t>
            </a:r>
          </a:p>
          <a:p>
            <a:pPr marL="342900" indent="-342900" defTabSz="932472" fontAlgn="base">
              <a:spcBef>
                <a:spcPct val="0"/>
              </a:spcBef>
              <a:spcAft>
                <a:spcPts val="600"/>
              </a:spcAft>
              <a:buFont typeface="Arial" panose="020B0604020202020204" pitchFamily="34" charset="0"/>
              <a:buChar char="•"/>
            </a:pPr>
            <a:r>
              <a:rPr lang="en-US" sz="2000" dirty="0" smtClean="0">
                <a:gradFill>
                  <a:gsLst>
                    <a:gs pos="0">
                      <a:srgbClr val="FFFFFF"/>
                    </a:gs>
                    <a:gs pos="100000">
                      <a:srgbClr val="FFFFFF"/>
                    </a:gs>
                  </a:gsLst>
                  <a:lin ang="5400000" scaled="0"/>
                </a:gradFill>
                <a:ea typeface="Segoe UI" pitchFamily="34" charset="0"/>
                <a:cs typeface="Segoe UI" pitchFamily="34" charset="0"/>
              </a:rPr>
              <a:t>Configure Windows Clustering</a:t>
            </a:r>
          </a:p>
          <a:p>
            <a:pPr marL="342900" indent="-342900" defTabSz="932472" fontAlgn="base">
              <a:spcBef>
                <a:spcPct val="0"/>
              </a:spcBef>
              <a:spcAft>
                <a:spcPts val="600"/>
              </a:spcAft>
              <a:buFont typeface="Arial" panose="020B0604020202020204" pitchFamily="34" charset="0"/>
              <a:buChar char="•"/>
            </a:pPr>
            <a:r>
              <a:rPr lang="en-US" sz="2000" dirty="0" smtClean="0">
                <a:gradFill>
                  <a:gsLst>
                    <a:gs pos="0">
                      <a:srgbClr val="FFFFFF"/>
                    </a:gs>
                    <a:gs pos="100000">
                      <a:srgbClr val="FFFFFF"/>
                    </a:gs>
                  </a:gsLst>
                  <a:lin ang="5400000" scaled="0"/>
                </a:gradFill>
                <a:ea typeface="Segoe UI" pitchFamily="34" charset="0"/>
                <a:cs typeface="Segoe UI" pitchFamily="34" charset="0"/>
              </a:rPr>
              <a:t>Install MBAM binaries</a:t>
            </a:r>
          </a:p>
          <a:p>
            <a:pPr marL="342900" indent="-342900" defTabSz="932472" fontAlgn="base">
              <a:spcBef>
                <a:spcPct val="0"/>
              </a:spcBef>
              <a:spcAft>
                <a:spcPts val="600"/>
              </a:spcAft>
              <a:buFont typeface="Arial" panose="020B0604020202020204" pitchFamily="34" charset="0"/>
              <a:buChar char="•"/>
            </a:pPr>
            <a:r>
              <a:rPr lang="en-US" sz="2000" dirty="0" smtClean="0">
                <a:gradFill>
                  <a:gsLst>
                    <a:gs pos="0">
                      <a:srgbClr val="FFFFFF"/>
                    </a:gs>
                    <a:gs pos="100000">
                      <a:srgbClr val="FFFFFF"/>
                    </a:gs>
                  </a:gsLst>
                  <a:lin ang="5400000" scaled="0"/>
                </a:gradFill>
                <a:ea typeface="Segoe UI" pitchFamily="34" charset="0"/>
                <a:cs typeface="Segoe UI" pitchFamily="34" charset="0"/>
              </a:rPr>
              <a:t>Configure MBAM databases </a:t>
            </a:r>
          </a:p>
          <a:p>
            <a:pPr marL="342900" indent="-342900" defTabSz="932472" fontAlgn="base">
              <a:spcBef>
                <a:spcPct val="0"/>
              </a:spcBef>
              <a:spcAft>
                <a:spcPts val="600"/>
              </a:spcAft>
              <a:buFont typeface="Arial" panose="020B0604020202020204" pitchFamily="34" charset="0"/>
              <a:buChar char="•"/>
            </a:pPr>
            <a:r>
              <a:rPr lang="en-US" sz="2000" dirty="0" smtClean="0">
                <a:gradFill>
                  <a:gsLst>
                    <a:gs pos="0">
                      <a:srgbClr val="FFFFFF"/>
                    </a:gs>
                    <a:gs pos="100000">
                      <a:srgbClr val="FFFFFF"/>
                    </a:gs>
                  </a:gsLst>
                  <a:lin ang="5400000" scaled="0"/>
                </a:gradFill>
                <a:ea typeface="Segoe UI" pitchFamily="34" charset="0"/>
                <a:cs typeface="Segoe UI" pitchFamily="34" charset="0"/>
              </a:rPr>
              <a:t>Setup Availability Group</a:t>
            </a:r>
          </a:p>
        </p:txBody>
      </p:sp>
    </p:spTree>
    <p:extLst>
      <p:ext uri="{BB962C8B-B14F-4D97-AF65-F5344CB8AC3E}">
        <p14:creationId xmlns:p14="http://schemas.microsoft.com/office/powerpoint/2010/main" val="2261634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 Placeholder 2"/>
          <p:cNvSpPr>
            <a:spLocks noGrp="1"/>
          </p:cNvSpPr>
          <p:nvPr>
            <p:ph type="body" sz="quarter" idx="12"/>
          </p:nvPr>
        </p:nvSpPr>
        <p:spPr/>
        <p:txBody>
          <a:bodyPr/>
          <a:lstStyle/>
          <a:p>
            <a:r>
              <a:rPr lang="en-US" sz="4000" dirty="0" smtClean="0"/>
              <a:t>SQL Server Configuration</a:t>
            </a:r>
            <a:endParaRPr lang="en-US" sz="4000" dirty="0"/>
          </a:p>
        </p:txBody>
      </p:sp>
    </p:spTree>
    <p:extLst>
      <p:ext uri="{BB962C8B-B14F-4D97-AF65-F5344CB8AC3E}">
        <p14:creationId xmlns:p14="http://schemas.microsoft.com/office/powerpoint/2010/main" val="2577483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3207771" y="1058862"/>
            <a:ext cx="4641464" cy="5897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dirty="0" smtClean="0"/>
              <a:t>Website Configuration</a:t>
            </a:r>
            <a:endParaRPr lang="en-US" dirty="0"/>
          </a:p>
        </p:txBody>
      </p:sp>
      <p:sp>
        <p:nvSpPr>
          <p:cNvPr id="26" name="Rounded Rectangular Callout 25"/>
          <p:cNvSpPr/>
          <p:nvPr/>
        </p:nvSpPr>
        <p:spPr bwMode="auto">
          <a:xfrm>
            <a:off x="0" y="4874982"/>
            <a:ext cx="3036239" cy="1165267"/>
          </a:xfrm>
          <a:prstGeom prst="wedgeRoundRectCallout">
            <a:avLst>
              <a:gd name="adj1" fmla="val 76766"/>
              <a:gd name="adj2" fmla="val 43888"/>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spcBef>
                <a:spcPct val="0"/>
              </a:spcBef>
              <a:spcAft>
                <a:spcPts val="600"/>
              </a:spcAft>
              <a:buFont typeface="Arial" panose="020B0604020202020204" pitchFamily="34" charset="0"/>
              <a:buChar char="•"/>
            </a:pPr>
            <a:r>
              <a:rPr lang="en-US" sz="2000" dirty="0" smtClean="0">
                <a:gradFill>
                  <a:gsLst>
                    <a:gs pos="0">
                      <a:srgbClr val="FFFFFF"/>
                    </a:gs>
                    <a:gs pos="100000">
                      <a:srgbClr val="FFFFFF"/>
                    </a:gs>
                  </a:gsLst>
                  <a:lin ang="5400000" scaled="0"/>
                </a:gradFill>
                <a:ea typeface="Segoe UI" pitchFamily="34" charset="0"/>
                <a:cs typeface="Segoe UI" pitchFamily="34" charset="0"/>
              </a:rPr>
              <a:t>Setup constrained delegation</a:t>
            </a:r>
          </a:p>
        </p:txBody>
      </p:sp>
      <p:grpSp>
        <p:nvGrpSpPr>
          <p:cNvPr id="28" name="Group 27"/>
          <p:cNvGrpSpPr/>
          <p:nvPr/>
        </p:nvGrpSpPr>
        <p:grpSpPr>
          <a:xfrm>
            <a:off x="655637" y="982662"/>
            <a:ext cx="10877383" cy="5979082"/>
            <a:chOff x="655637" y="982662"/>
            <a:chExt cx="10877383" cy="5979082"/>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37" y="2418116"/>
              <a:ext cx="2285714" cy="2285714"/>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153" y="4272248"/>
              <a:ext cx="1358614" cy="1358614"/>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153" y="1768477"/>
              <a:ext cx="1358614" cy="1358614"/>
            </a:xfrm>
            <a:prstGeom prst="rect">
              <a:avLst/>
            </a:prstGeom>
          </p:spPr>
        </p:pic>
        <p:cxnSp>
          <p:nvCxnSpPr>
            <p:cNvPr id="34" name="Elbow Connector 14"/>
            <p:cNvCxnSpPr>
              <a:stCxn id="29" idx="3"/>
              <a:endCxn id="51" idx="1"/>
            </p:cNvCxnSpPr>
            <p:nvPr/>
          </p:nvCxnSpPr>
          <p:spPr>
            <a:xfrm>
              <a:off x="2941351" y="3560973"/>
              <a:ext cx="919152" cy="3083"/>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164953" y="982662"/>
              <a:ext cx="2207014"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Web Server</a:t>
              </a:r>
            </a:p>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MBAM-Web1</a:t>
              </a:r>
            </a:p>
          </p:txBody>
        </p:sp>
        <p:sp>
          <p:nvSpPr>
            <p:cNvPr id="36" name="TextBox 35"/>
            <p:cNvSpPr txBox="1"/>
            <p:nvPr/>
          </p:nvSpPr>
          <p:spPr>
            <a:xfrm>
              <a:off x="1112847" y="1897062"/>
              <a:ext cx="1149995"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Client</a:t>
              </a:r>
            </a:p>
          </p:txBody>
        </p:sp>
        <p:sp>
          <p:nvSpPr>
            <p:cNvPr id="38" name="TextBox 37"/>
            <p:cNvSpPr txBox="1"/>
            <p:nvPr/>
          </p:nvSpPr>
          <p:spPr>
            <a:xfrm>
              <a:off x="5164953" y="3450655"/>
              <a:ext cx="2207014"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Web Server</a:t>
              </a:r>
            </a:p>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MBAM-Web2</a:t>
              </a: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623" y="5603130"/>
              <a:ext cx="1358614" cy="1358614"/>
            </a:xfrm>
            <a:prstGeom prst="rect">
              <a:avLst/>
            </a:prstGeom>
          </p:spPr>
        </p:pic>
        <p:sp>
          <p:nvSpPr>
            <p:cNvPr id="41" name="TextBox 40"/>
            <p:cNvSpPr txBox="1"/>
            <p:nvPr/>
          </p:nvSpPr>
          <p:spPr>
            <a:xfrm>
              <a:off x="3036239" y="5889055"/>
              <a:ext cx="2877198"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Domain Controller</a:t>
              </a:r>
            </a:p>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MBAM-DC1</a:t>
              </a:r>
            </a:p>
          </p:txBody>
        </p:sp>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601" y="4272248"/>
              <a:ext cx="1358614" cy="1358614"/>
            </a:xfrm>
            <a:prstGeom prst="rect">
              <a:avLst/>
            </a:prstGeom>
          </p:spPr>
        </p:pic>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601" y="1768477"/>
              <a:ext cx="1358614" cy="1358614"/>
            </a:xfrm>
            <a:prstGeom prst="rect">
              <a:avLst/>
            </a:prstGeom>
          </p:spPr>
        </p:pic>
        <p:sp>
          <p:nvSpPr>
            <p:cNvPr id="45" name="TextBox 44"/>
            <p:cNvSpPr txBox="1"/>
            <p:nvPr/>
          </p:nvSpPr>
          <p:spPr>
            <a:xfrm>
              <a:off x="9406797" y="982662"/>
              <a:ext cx="2126223"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SQL Server</a:t>
              </a:r>
            </a:p>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MBAM-SQL1</a:t>
              </a:r>
            </a:p>
          </p:txBody>
        </p:sp>
        <p:sp>
          <p:nvSpPr>
            <p:cNvPr id="46" name="TextBox 45"/>
            <p:cNvSpPr txBox="1"/>
            <p:nvPr/>
          </p:nvSpPr>
          <p:spPr>
            <a:xfrm>
              <a:off x="9406796" y="3450655"/>
              <a:ext cx="2126223"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SQL Server</a:t>
              </a:r>
            </a:p>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MBAM-SQL2</a:t>
              </a:r>
            </a:p>
          </p:txBody>
        </p:sp>
        <p:cxnSp>
          <p:nvCxnSpPr>
            <p:cNvPr id="47" name="Elbow Connector 14"/>
            <p:cNvCxnSpPr>
              <a:stCxn id="51" idx="3"/>
              <a:endCxn id="31" idx="1"/>
            </p:cNvCxnSpPr>
            <p:nvPr/>
          </p:nvCxnSpPr>
          <p:spPr>
            <a:xfrm>
              <a:off x="4287360" y="3564056"/>
              <a:ext cx="1301793" cy="1387499"/>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Elbow Connector 14"/>
            <p:cNvCxnSpPr>
              <a:stCxn id="32" idx="3"/>
              <a:endCxn id="53" idx="1"/>
            </p:cNvCxnSpPr>
            <p:nvPr/>
          </p:nvCxnSpPr>
          <p:spPr>
            <a:xfrm>
              <a:off x="6947767" y="2447784"/>
              <a:ext cx="1328323" cy="1155261"/>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Elbow Connector 14"/>
            <p:cNvCxnSpPr>
              <a:stCxn id="31" idx="3"/>
              <a:endCxn id="53" idx="1"/>
            </p:cNvCxnSpPr>
            <p:nvPr/>
          </p:nvCxnSpPr>
          <p:spPr>
            <a:xfrm flipV="1">
              <a:off x="6947767" y="3603045"/>
              <a:ext cx="1328323" cy="1348510"/>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Elbow Connector 14"/>
            <p:cNvCxnSpPr>
              <a:stCxn id="53" idx="1"/>
              <a:endCxn id="31" idx="3"/>
            </p:cNvCxnSpPr>
            <p:nvPr/>
          </p:nvCxnSpPr>
          <p:spPr>
            <a:xfrm rot="10800000" flipV="1">
              <a:off x="6947768" y="3603045"/>
              <a:ext cx="1328323" cy="1348510"/>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bwMode="auto">
            <a:xfrm>
              <a:off x="3860503" y="2907051"/>
              <a:ext cx="426857" cy="1314009"/>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2" name="Elbow Connector 14"/>
            <p:cNvCxnSpPr>
              <a:stCxn id="51" idx="3"/>
              <a:endCxn id="32" idx="1"/>
            </p:cNvCxnSpPr>
            <p:nvPr/>
          </p:nvCxnSpPr>
          <p:spPr>
            <a:xfrm flipV="1">
              <a:off x="4287360" y="2447784"/>
              <a:ext cx="1301793" cy="1116272"/>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bwMode="auto">
            <a:xfrm>
              <a:off x="8276090" y="2907051"/>
              <a:ext cx="426857" cy="1391988"/>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4" name="Elbow Connector 14"/>
            <p:cNvCxnSpPr>
              <a:stCxn id="53" idx="3"/>
              <a:endCxn id="44" idx="1"/>
            </p:cNvCxnSpPr>
            <p:nvPr/>
          </p:nvCxnSpPr>
          <p:spPr>
            <a:xfrm flipV="1">
              <a:off x="8702947" y="2447784"/>
              <a:ext cx="1087654" cy="1155261"/>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Elbow Connector 14"/>
            <p:cNvCxnSpPr>
              <a:stCxn id="53" idx="3"/>
              <a:endCxn id="42" idx="1"/>
            </p:cNvCxnSpPr>
            <p:nvPr/>
          </p:nvCxnSpPr>
          <p:spPr>
            <a:xfrm>
              <a:off x="8702947" y="3603045"/>
              <a:ext cx="1087654" cy="1348510"/>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819200" y="2278062"/>
              <a:ext cx="1309461"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a:ln w="0"/>
                  <a:solidFill>
                    <a:srgbClr val="DC3C00"/>
                  </a:solidFill>
                  <a:effectLst>
                    <a:outerShdw blurRad="38100" dist="19050" dir="2700000" algn="tl" rotWithShape="0">
                      <a:srgbClr val="505050">
                        <a:alpha val="40000"/>
                      </a:srgbClr>
                    </a:outerShdw>
                  </a:effectLst>
                </a:rPr>
                <a:t>C</a:t>
              </a:r>
              <a:r>
                <a:rPr lang="en-US" sz="2400" dirty="0" smtClean="0">
                  <a:ln w="0"/>
                  <a:solidFill>
                    <a:srgbClr val="DC3C00"/>
                  </a:solidFill>
                  <a:effectLst>
                    <a:outerShdw blurRad="38100" dist="19050" dir="2700000" algn="tl" rotWithShape="0">
                      <a:srgbClr val="505050">
                        <a:alpha val="40000"/>
                      </a:srgbClr>
                    </a:outerShdw>
                  </a:effectLst>
                </a:rPr>
                <a:t>luster</a:t>
              </a:r>
            </a:p>
          </p:txBody>
        </p:sp>
        <p:sp>
          <p:nvSpPr>
            <p:cNvPr id="57" name="TextBox 56"/>
            <p:cNvSpPr txBox="1"/>
            <p:nvPr/>
          </p:nvSpPr>
          <p:spPr>
            <a:xfrm>
              <a:off x="3604984" y="2278062"/>
              <a:ext cx="920766"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ln w="0"/>
                  <a:solidFill>
                    <a:srgbClr val="DC3C00"/>
                  </a:solidFill>
                  <a:effectLst>
                    <a:outerShdw blurRad="38100" dist="19050" dir="2700000" algn="tl" rotWithShape="0">
                      <a:srgbClr val="505050">
                        <a:alpha val="40000"/>
                      </a:srgbClr>
                    </a:outerShdw>
                  </a:effectLst>
                </a:rPr>
                <a:t>NLB</a:t>
              </a:r>
            </a:p>
          </p:txBody>
        </p:sp>
      </p:grpSp>
      <p:sp>
        <p:nvSpPr>
          <p:cNvPr id="3" name="Rounded Rectangular Callout 2"/>
          <p:cNvSpPr/>
          <p:nvPr/>
        </p:nvSpPr>
        <p:spPr bwMode="auto">
          <a:xfrm>
            <a:off x="8220" y="1091718"/>
            <a:ext cx="3028019" cy="2710344"/>
          </a:xfrm>
          <a:prstGeom prst="wedgeRoundRectCallout">
            <a:avLst>
              <a:gd name="adj1" fmla="val 74225"/>
              <a:gd name="adj2" fmla="val -32970"/>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spcBef>
                <a:spcPct val="0"/>
              </a:spcBef>
              <a:spcAft>
                <a:spcPts val="600"/>
              </a:spcAft>
              <a:buFont typeface="Arial" panose="020B0604020202020204" pitchFamily="34" charset="0"/>
              <a:buChar char="•"/>
            </a:pPr>
            <a:r>
              <a:rPr lang="en-US" sz="2000" dirty="0" smtClean="0">
                <a:gradFill>
                  <a:gsLst>
                    <a:gs pos="0">
                      <a:srgbClr val="FFFFFF"/>
                    </a:gs>
                    <a:gs pos="100000">
                      <a:srgbClr val="FFFFFF"/>
                    </a:gs>
                  </a:gsLst>
                  <a:lin ang="5400000" scaled="0"/>
                </a:gradFill>
                <a:ea typeface="Segoe UI" pitchFamily="34" charset="0"/>
                <a:cs typeface="Segoe UI" pitchFamily="34" charset="0"/>
              </a:rPr>
              <a:t>Setup NLB</a:t>
            </a:r>
          </a:p>
          <a:p>
            <a:pPr marL="342900" indent="-342900" defTabSz="932472" fontAlgn="base">
              <a:spcBef>
                <a:spcPct val="0"/>
              </a:spcBef>
              <a:spcAft>
                <a:spcPts val="600"/>
              </a:spcAft>
              <a:buFont typeface="Arial" panose="020B0604020202020204" pitchFamily="34" charset="0"/>
              <a:buChar char="•"/>
            </a:pPr>
            <a:r>
              <a:rPr lang="en-US" sz="2000" dirty="0" smtClean="0">
                <a:gradFill>
                  <a:gsLst>
                    <a:gs pos="0">
                      <a:srgbClr val="FFFFFF"/>
                    </a:gs>
                    <a:gs pos="100000">
                      <a:srgbClr val="FFFFFF"/>
                    </a:gs>
                  </a:gsLst>
                  <a:lin ang="5400000" scaled="0"/>
                </a:gradFill>
                <a:ea typeface="Segoe UI" pitchFamily="34" charset="0"/>
                <a:cs typeface="Segoe UI" pitchFamily="34" charset="0"/>
              </a:rPr>
              <a:t>Install MBAM binaries</a:t>
            </a:r>
          </a:p>
          <a:p>
            <a:pPr marL="342900" indent="-342900" defTabSz="932472" fontAlgn="base">
              <a:spcBef>
                <a:spcPct val="0"/>
              </a:spcBef>
              <a:spcAft>
                <a:spcPts val="600"/>
              </a:spcAft>
              <a:buFont typeface="Arial" panose="020B0604020202020204" pitchFamily="34" charset="0"/>
              <a:buChar char="•"/>
            </a:pPr>
            <a:r>
              <a:rPr lang="en-US" sz="2000" dirty="0" smtClean="0">
                <a:gradFill>
                  <a:gsLst>
                    <a:gs pos="0">
                      <a:srgbClr val="FFFFFF"/>
                    </a:gs>
                    <a:gs pos="100000">
                      <a:srgbClr val="FFFFFF"/>
                    </a:gs>
                  </a:gsLst>
                  <a:lin ang="5400000" scaled="0"/>
                </a:gradFill>
                <a:ea typeface="Segoe UI" pitchFamily="34" charset="0"/>
                <a:cs typeface="Segoe UI" pitchFamily="34" charset="0"/>
              </a:rPr>
              <a:t>Configure MBAM websites</a:t>
            </a:r>
          </a:p>
          <a:p>
            <a:pPr marL="342900" indent="-342900" defTabSz="932472" fontAlgn="base">
              <a:spcBef>
                <a:spcPct val="0"/>
              </a:spcBef>
              <a:spcAft>
                <a:spcPts val="600"/>
              </a:spcAft>
              <a:buFont typeface="Arial" panose="020B0604020202020204" pitchFamily="34" charset="0"/>
              <a:buChar char="•"/>
            </a:pPr>
            <a:r>
              <a:rPr lang="en-US" sz="2000" dirty="0" smtClean="0">
                <a:gradFill>
                  <a:gsLst>
                    <a:gs pos="0">
                      <a:srgbClr val="FFFFFF"/>
                    </a:gs>
                    <a:gs pos="100000">
                      <a:srgbClr val="FFFFFF"/>
                    </a:gs>
                  </a:gsLst>
                  <a:lin ang="5400000" scaled="0"/>
                </a:gradFill>
                <a:ea typeface="Segoe UI" pitchFamily="34" charset="0"/>
                <a:cs typeface="Segoe UI" pitchFamily="34" charset="0"/>
              </a:rPr>
              <a:t>Customizing the websites</a:t>
            </a:r>
          </a:p>
        </p:txBody>
      </p:sp>
    </p:spTree>
    <p:extLst>
      <p:ext uri="{BB962C8B-B14F-4D97-AF65-F5344CB8AC3E}">
        <p14:creationId xmlns:p14="http://schemas.microsoft.com/office/powerpoint/2010/main" val="822725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MBAM 2.5</a:t>
            </a:r>
            <a:endParaRPr lang="en-US" sz="7200" dirty="0"/>
          </a:p>
        </p:txBody>
      </p:sp>
      <p:sp>
        <p:nvSpPr>
          <p:cNvPr id="3" name="Text Placeholder 2"/>
          <p:cNvSpPr>
            <a:spLocks noGrp="1"/>
          </p:cNvSpPr>
          <p:nvPr>
            <p:ph type="body" sz="quarter" idx="14"/>
          </p:nvPr>
        </p:nvSpPr>
        <p:spPr/>
        <p:txBody>
          <a:bodyPr/>
          <a:lstStyle/>
          <a:p>
            <a:r>
              <a:rPr lang="en-US" dirty="0" smtClean="0"/>
              <a:t>Nate Canen and Jeff Pinkston</a:t>
            </a:r>
            <a:endParaRPr lang="en-US"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a:t>WIN-B312</a:t>
            </a:r>
          </a:p>
        </p:txBody>
      </p:sp>
    </p:spTree>
    <p:extLst>
      <p:ext uri="{BB962C8B-B14F-4D97-AF65-F5344CB8AC3E}">
        <p14:creationId xmlns:p14="http://schemas.microsoft.com/office/powerpoint/2010/main" val="1716093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 Placeholder 2"/>
          <p:cNvSpPr>
            <a:spLocks noGrp="1"/>
          </p:cNvSpPr>
          <p:nvPr>
            <p:ph type="body" sz="quarter" idx="12"/>
          </p:nvPr>
        </p:nvSpPr>
        <p:spPr/>
        <p:txBody>
          <a:bodyPr/>
          <a:lstStyle/>
          <a:p>
            <a:r>
              <a:rPr lang="en-US" sz="4000" dirty="0" smtClean="0"/>
              <a:t>Website Configuration</a:t>
            </a:r>
            <a:endParaRPr lang="en-US" sz="4000" dirty="0"/>
          </a:p>
        </p:txBody>
      </p:sp>
    </p:spTree>
    <p:extLst>
      <p:ext uri="{BB962C8B-B14F-4D97-AF65-F5344CB8AC3E}">
        <p14:creationId xmlns:p14="http://schemas.microsoft.com/office/powerpoint/2010/main" val="3693712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029" y="1212850"/>
            <a:ext cx="11882419" cy="5675400"/>
          </a:xfrm>
        </p:spPr>
        <p:txBody>
          <a:bodyPr/>
          <a:lstStyle/>
          <a:p>
            <a:r>
              <a:rPr lang="en-US" dirty="0" smtClean="0"/>
              <a:t>What the heck is an SPN?</a:t>
            </a:r>
          </a:p>
          <a:p>
            <a:pPr lvl="1"/>
            <a:r>
              <a:rPr lang="en-US" dirty="0" smtClean="0"/>
              <a:t>Required for Kerberos authentication</a:t>
            </a:r>
          </a:p>
          <a:p>
            <a:pPr lvl="1"/>
            <a:r>
              <a:rPr lang="en-US" dirty="0" smtClean="0"/>
              <a:t>Like a DNS CNAME for services that Kerberos uses to authenticate the client to the service</a:t>
            </a:r>
          </a:p>
          <a:p>
            <a:r>
              <a:rPr lang="en-US" dirty="0" smtClean="0"/>
              <a:t>Can’t MBAM create it for me?</a:t>
            </a:r>
          </a:p>
          <a:p>
            <a:pPr lvl="1"/>
            <a:r>
              <a:rPr lang="en-US" dirty="0" smtClean="0"/>
              <a:t>We’ll sure try, but you need rights in AD.</a:t>
            </a:r>
          </a:p>
          <a:p>
            <a:pPr lvl="1"/>
            <a:r>
              <a:rPr lang="en-US" dirty="0" smtClean="0"/>
              <a:t>Install will give a warning with instructions if you don’t have rights.</a:t>
            </a:r>
          </a:p>
          <a:p>
            <a:r>
              <a:rPr lang="en-US" dirty="0" smtClean="0"/>
              <a:t>Fine, how do I set one up manually</a:t>
            </a:r>
          </a:p>
          <a:p>
            <a:pPr marL="342900" lvl="1" indent="0">
              <a:buNone/>
            </a:pPr>
            <a:endParaRPr lang="en-US" dirty="0" smtClean="0">
              <a:latin typeface="Consolas" panose="020B0609020204030204" pitchFamily="49" charset="0"/>
              <a:cs typeface="Consolas" panose="020B0609020204030204" pitchFamily="49" charset="0"/>
            </a:endParaRPr>
          </a:p>
          <a:p>
            <a:pPr marL="342900" lvl="1" indent="0">
              <a:buNone/>
            </a:pPr>
            <a:r>
              <a:rPr lang="en-US" dirty="0" err="1" smtClean="0">
                <a:latin typeface="Consolas" panose="020B0609020204030204" pitchFamily="49" charset="0"/>
                <a:cs typeface="Consolas" panose="020B0609020204030204" pitchFamily="49" charset="0"/>
              </a:rPr>
              <a:t>Setspn</a:t>
            </a:r>
            <a:r>
              <a:rPr lang="en-US" dirty="0" smtClean="0">
                <a:latin typeface="Consolas" panose="020B0609020204030204" pitchFamily="49" charset="0"/>
                <a:cs typeface="Consolas" panose="020B0609020204030204" pitchFamily="49" charset="0"/>
              </a:rPr>
              <a:t> –s http/&lt;your host name&gt; &lt;</a:t>
            </a:r>
            <a:r>
              <a:rPr lang="en-US" dirty="0" err="1" smtClean="0">
                <a:latin typeface="Consolas" panose="020B0609020204030204" pitchFamily="49" charset="0"/>
                <a:cs typeface="Consolas" panose="020B0609020204030204" pitchFamily="49" charset="0"/>
              </a:rPr>
              <a:t>mbam</a:t>
            </a:r>
            <a:r>
              <a:rPr lang="en-US" dirty="0" smtClean="0">
                <a:latin typeface="Consolas" panose="020B0609020204030204" pitchFamily="49" charset="0"/>
                <a:cs typeface="Consolas" panose="020B0609020204030204" pitchFamily="49" charset="0"/>
              </a:rPr>
              <a:t> app pool credential&gt;</a:t>
            </a:r>
          </a:p>
          <a:p>
            <a:pPr lvl="1"/>
            <a:endParaRPr lang="en-US" dirty="0" smtClean="0"/>
          </a:p>
          <a:p>
            <a:pPr marL="342900" lvl="1" indent="0">
              <a:buNone/>
            </a:pPr>
            <a:r>
              <a:rPr lang="en-US" dirty="0" smtClean="0"/>
              <a:t>Example:  </a:t>
            </a:r>
            <a:r>
              <a:rPr lang="en-US" dirty="0" err="1" smtClean="0">
                <a:latin typeface="Consolas" panose="020B0609020204030204" pitchFamily="49" charset="0"/>
                <a:cs typeface="Consolas" panose="020B0609020204030204" pitchFamily="49" charset="0"/>
              </a:rPr>
              <a:t>Setspn</a:t>
            </a:r>
            <a:r>
              <a:rPr lang="en-US" dirty="0" smtClean="0">
                <a:latin typeface="Consolas" panose="020B0609020204030204" pitchFamily="49" charset="0"/>
                <a:cs typeface="Consolas" panose="020B0609020204030204" pitchFamily="49" charset="0"/>
              </a:rPr>
              <a:t> –s http/nlb.corp.contoso.com </a:t>
            </a:r>
            <a:r>
              <a:rPr lang="en-US" dirty="0" err="1" smtClean="0">
                <a:latin typeface="Consolas" panose="020B0609020204030204" pitchFamily="49" charset="0"/>
                <a:cs typeface="Consolas" panose="020B0609020204030204" pitchFamily="49" charset="0"/>
              </a:rPr>
              <a:t>corp</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mbampoolaccount</a:t>
            </a:r>
            <a:r>
              <a:rPr lang="en-US" dirty="0" smtClean="0">
                <a:latin typeface="Consolas" panose="020B0609020204030204" pitchFamily="49" charset="0"/>
                <a:cs typeface="Consolas" panose="020B0609020204030204" pitchFamily="49" charset="0"/>
              </a:rPr>
              <a:t> </a:t>
            </a:r>
          </a:p>
        </p:txBody>
      </p:sp>
      <p:sp>
        <p:nvSpPr>
          <p:cNvPr id="3" name="Title 2"/>
          <p:cNvSpPr>
            <a:spLocks noGrp="1"/>
          </p:cNvSpPr>
          <p:nvPr>
            <p:ph type="title"/>
          </p:nvPr>
        </p:nvSpPr>
        <p:spPr/>
        <p:txBody>
          <a:bodyPr/>
          <a:lstStyle/>
          <a:p>
            <a:r>
              <a:rPr lang="en-US" dirty="0" smtClean="0"/>
              <a:t>SPN for Web Components</a:t>
            </a:r>
            <a:endParaRPr lang="en-US" dirty="0"/>
          </a:p>
        </p:txBody>
      </p:sp>
    </p:spTree>
    <p:extLst>
      <p:ext uri="{BB962C8B-B14F-4D97-AF65-F5344CB8AC3E}">
        <p14:creationId xmlns:p14="http://schemas.microsoft.com/office/powerpoint/2010/main" val="3254189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ctr"/>
            <a:r>
              <a:rPr lang="en-US" dirty="0" smtClean="0"/>
              <a:t>Enforcement Policy</a:t>
            </a:r>
            <a:endParaRPr lang="en-US" dirty="0"/>
          </a:p>
        </p:txBody>
      </p:sp>
    </p:spTree>
    <p:extLst>
      <p:ext uri="{BB962C8B-B14F-4D97-AF65-F5344CB8AC3E}">
        <p14:creationId xmlns:p14="http://schemas.microsoft.com/office/powerpoint/2010/main" val="2021155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501" y="-1"/>
            <a:ext cx="4366952" cy="6994525"/>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a:xfrm>
            <a:off x="2501" y="222714"/>
            <a:ext cx="4366952" cy="32081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3041" rtlCol="0" anchor="t"/>
          <a:lstStyle/>
          <a:p>
            <a:r>
              <a:rPr lang="en-US" sz="3672" dirty="0">
                <a:solidFill>
                  <a:srgbClr val="FFFFFF"/>
                </a:solidFill>
                <a:latin typeface="Segoe UI Light"/>
              </a:rPr>
              <a:t>Improved Compliance &amp;  Enforcement</a:t>
            </a:r>
          </a:p>
        </p:txBody>
      </p:sp>
      <p:sp>
        <p:nvSpPr>
          <p:cNvPr id="8" name="Rectangle 7"/>
          <p:cNvSpPr/>
          <p:nvPr/>
        </p:nvSpPr>
        <p:spPr>
          <a:xfrm>
            <a:off x="4760926" y="238347"/>
            <a:ext cx="7365418" cy="5920403"/>
          </a:xfrm>
          <a:prstGeom prst="rect">
            <a:avLst/>
          </a:prstGeom>
        </p:spPr>
        <p:txBody>
          <a:bodyPr wrap="square">
            <a:spAutoFit/>
          </a:bodyPr>
          <a:lstStyle/>
          <a:p>
            <a:pPr>
              <a:spcAft>
                <a:spcPts val="2448"/>
              </a:spcAft>
            </a:pPr>
            <a:r>
              <a:rPr lang="en-US" sz="4000" dirty="0">
                <a:solidFill>
                  <a:srgbClr val="FFFFFF"/>
                </a:solidFill>
                <a:latin typeface="Segoe UI Light"/>
              </a:rPr>
              <a:t>Challenges</a:t>
            </a:r>
          </a:p>
          <a:p>
            <a:pPr marL="474394">
              <a:spcAft>
                <a:spcPts val="2448"/>
              </a:spcAft>
            </a:pPr>
            <a:r>
              <a:rPr lang="en-US" sz="2000" dirty="0">
                <a:solidFill>
                  <a:srgbClr val="FFFFFF">
                    <a:lumMod val="65000"/>
                    <a:lumOff val="35000"/>
                  </a:srgbClr>
                </a:solidFill>
                <a:cs typeface="Segoe UI" panose="020B0502040204020203" pitchFamily="34" charset="0"/>
              </a:rPr>
              <a:t>Driving maximum compliance </a:t>
            </a:r>
          </a:p>
          <a:p>
            <a:pPr marL="474394">
              <a:spcAft>
                <a:spcPts val="2448"/>
              </a:spcAft>
            </a:pPr>
            <a:r>
              <a:rPr lang="en-US" sz="2000" dirty="0">
                <a:solidFill>
                  <a:srgbClr val="FFFFFF">
                    <a:lumMod val="65000"/>
                    <a:lumOff val="35000"/>
                  </a:srgbClr>
                </a:solidFill>
                <a:cs typeface="Segoe UI" panose="020B0502040204020203" pitchFamily="34" charset="0"/>
              </a:rPr>
              <a:t>Users able to perpetually postpone encryption</a:t>
            </a:r>
          </a:p>
          <a:p>
            <a:pPr marL="474394">
              <a:spcAft>
                <a:spcPts val="2448"/>
              </a:spcAft>
            </a:pPr>
            <a:r>
              <a:rPr lang="en-US" sz="2000" dirty="0">
                <a:solidFill>
                  <a:srgbClr val="FFFFFF">
                    <a:lumMod val="65000"/>
                    <a:lumOff val="35000"/>
                  </a:srgbClr>
                </a:solidFill>
                <a:cs typeface="Segoe UI" panose="020B0502040204020203" pitchFamily="34" charset="0"/>
              </a:rPr>
              <a:t>Lack of PIN complexity</a:t>
            </a:r>
            <a:endParaRPr lang="en-US" sz="2000" dirty="0">
              <a:solidFill>
                <a:srgbClr val="00BCF2"/>
              </a:solidFill>
              <a:cs typeface="Segoe UI" panose="020B0502040204020203" pitchFamily="34" charset="0"/>
            </a:endParaRPr>
          </a:p>
          <a:p>
            <a:pPr>
              <a:spcAft>
                <a:spcPts val="2448"/>
              </a:spcAft>
            </a:pPr>
            <a:r>
              <a:rPr lang="en-US" sz="4000" dirty="0">
                <a:solidFill>
                  <a:srgbClr val="FFFFFF"/>
                </a:solidFill>
                <a:latin typeface="Segoe UI Light"/>
              </a:rPr>
              <a:t>Solutions for MBAM 2.5</a:t>
            </a:r>
          </a:p>
          <a:p>
            <a:pPr marL="474394">
              <a:spcAft>
                <a:spcPts val="2448"/>
              </a:spcAft>
            </a:pPr>
            <a:r>
              <a:rPr lang="en-US" sz="2000" dirty="0">
                <a:solidFill>
                  <a:srgbClr val="FFFFFF">
                    <a:lumMod val="65000"/>
                    <a:lumOff val="35000"/>
                  </a:srgbClr>
                </a:solidFill>
                <a:cs typeface="Segoe UI" panose="020B0502040204020203" pitchFamily="34" charset="0"/>
              </a:rPr>
              <a:t>Added grace period for encryption postponement </a:t>
            </a:r>
          </a:p>
          <a:p>
            <a:pPr marL="474394">
              <a:spcAft>
                <a:spcPts val="2448"/>
              </a:spcAft>
            </a:pPr>
            <a:r>
              <a:rPr lang="en-US" sz="2000" dirty="0">
                <a:solidFill>
                  <a:srgbClr val="FFFFFF">
                    <a:lumMod val="65000"/>
                    <a:lumOff val="35000"/>
                  </a:srgbClr>
                </a:solidFill>
                <a:cs typeface="Segoe UI" panose="020B0502040204020203" pitchFamily="34" charset="0"/>
              </a:rPr>
              <a:t>Automatic encryption enforcement</a:t>
            </a:r>
          </a:p>
          <a:p>
            <a:pPr marL="474394">
              <a:spcAft>
                <a:spcPts val="2448"/>
              </a:spcAft>
            </a:pPr>
            <a:r>
              <a:rPr lang="en-US" sz="2000" dirty="0">
                <a:solidFill>
                  <a:srgbClr val="FFFFFF">
                    <a:lumMod val="65000"/>
                    <a:lumOff val="35000"/>
                  </a:srgbClr>
                </a:solidFill>
                <a:cs typeface="Segoe UI" panose="020B0502040204020203" pitchFamily="34" charset="0"/>
              </a:rPr>
              <a:t>Prevent use of simple PINs (1234, 1111, </a:t>
            </a:r>
            <a:r>
              <a:rPr lang="en-US" sz="2000" dirty="0" err="1">
                <a:solidFill>
                  <a:srgbClr val="FFFFFF">
                    <a:lumMod val="65000"/>
                    <a:lumOff val="35000"/>
                  </a:srgbClr>
                </a:solidFill>
                <a:cs typeface="Segoe UI" panose="020B0502040204020203" pitchFamily="34" charset="0"/>
              </a:rPr>
              <a:t>etc</a:t>
            </a:r>
            <a:r>
              <a:rPr lang="en-US" sz="2000" dirty="0">
                <a:solidFill>
                  <a:srgbClr val="FFFFFF">
                    <a:lumMod val="65000"/>
                    <a:lumOff val="35000"/>
                  </a:srgbClr>
                </a:solidFill>
                <a:cs typeface="Segoe UI" panose="020B0502040204020203" pitchFamily="34" charset="0"/>
              </a:rPr>
              <a:t>)</a:t>
            </a:r>
          </a:p>
          <a:p>
            <a:pPr marL="474394">
              <a:spcAft>
                <a:spcPts val="2448"/>
              </a:spcAft>
            </a:pPr>
            <a:r>
              <a:rPr lang="en-US" sz="2000" dirty="0">
                <a:solidFill>
                  <a:srgbClr val="FFFFFF">
                    <a:lumMod val="65000"/>
                    <a:lumOff val="35000"/>
                  </a:srgbClr>
                </a:solidFill>
                <a:cs typeface="Segoe UI" panose="020B0502040204020203" pitchFamily="34" charset="0"/>
              </a:rPr>
              <a:t>Support use of Enhanced PINs (Unicode/ASCII, </a:t>
            </a:r>
            <a:r>
              <a:rPr lang="en-US" sz="2000" dirty="0" err="1">
                <a:solidFill>
                  <a:srgbClr val="FFFFFF">
                    <a:lumMod val="65000"/>
                    <a:lumOff val="35000"/>
                  </a:srgbClr>
                </a:solidFill>
                <a:cs typeface="Segoe UI" panose="020B0502040204020203" pitchFamily="34" charset="0"/>
              </a:rPr>
              <a:t>etc</a:t>
            </a:r>
            <a:r>
              <a:rPr lang="en-US" sz="2000" dirty="0">
                <a:solidFill>
                  <a:srgbClr val="FFFFFF">
                    <a:lumMod val="65000"/>
                    <a:lumOff val="35000"/>
                  </a:srgbClr>
                </a:solidFill>
                <a:cs typeface="Segoe UI" panose="020B0502040204020203" pitchFamily="34" charset="0"/>
              </a:rPr>
              <a:t>)</a:t>
            </a:r>
          </a:p>
        </p:txBody>
      </p:sp>
      <p:pic>
        <p:nvPicPr>
          <p:cNvPr id="10" name="Picture 9" descr="\\MAGNUM\Projects\Microsoft\Cloud Power FY12\Design\ICONS_PNG\Application.png"/>
          <p:cNvPicPr>
            <a:picLocks noChangeAspect="1" noChangeArrowheads="1"/>
          </p:cNvPicPr>
          <p:nvPr/>
        </p:nvPicPr>
        <p:blipFill>
          <a:blip r:embed="rId3" cstate="print">
            <a:biLevel thresh="25000"/>
          </a:blip>
          <a:srcRect/>
          <a:stretch>
            <a:fillRect/>
          </a:stretch>
        </p:blipFill>
        <p:spPr bwMode="auto">
          <a:xfrm>
            <a:off x="2340870" y="2471915"/>
            <a:ext cx="1865207" cy="1865207"/>
          </a:xfrm>
          <a:prstGeom prst="rect">
            <a:avLst/>
          </a:prstGeom>
          <a:noFill/>
        </p:spPr>
      </p:pic>
    </p:spTree>
    <p:extLst>
      <p:ext uri="{BB962C8B-B14F-4D97-AF65-F5344CB8AC3E}">
        <p14:creationId xmlns:p14="http://schemas.microsoft.com/office/powerpoint/2010/main" val="2699856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1000"/>
                                        <p:tgtEl>
                                          <p:spTgt spid="8">
                                            <p:txEl>
                                              <p:pRg st="5" end="5"/>
                                            </p:txEl>
                                          </p:spTgt>
                                        </p:tgtEl>
                                      </p:cBhvr>
                                    </p:animEffect>
                                    <p:anim calcmode="lin" valueType="num">
                                      <p:cBhvr>
                                        <p:cTn id="1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1000"/>
                                        <p:tgtEl>
                                          <p:spTgt spid="8">
                                            <p:txEl>
                                              <p:pRg st="6" end="6"/>
                                            </p:txEl>
                                          </p:spTgt>
                                        </p:tgtEl>
                                      </p:cBhvr>
                                    </p:animEffect>
                                    <p:anim calcmode="lin" valueType="num">
                                      <p:cBhvr>
                                        <p:cTn id="1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1000"/>
                                        <p:tgtEl>
                                          <p:spTgt spid="8">
                                            <p:txEl>
                                              <p:pRg st="7" end="7"/>
                                            </p:txEl>
                                          </p:spTgt>
                                        </p:tgtEl>
                                      </p:cBhvr>
                                    </p:animEffect>
                                    <p:anim calcmode="lin" valueType="num">
                                      <p:cBhvr>
                                        <p:cTn id="2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1000"/>
                                        <p:tgtEl>
                                          <p:spTgt spid="8">
                                            <p:txEl>
                                              <p:pRg st="8" end="8"/>
                                            </p:txEl>
                                          </p:spTgt>
                                        </p:tgtEl>
                                      </p:cBhvr>
                                    </p:animEffect>
                                    <p:anim calcmode="lin" valueType="num">
                                      <p:cBhvr>
                                        <p:cTn id="2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 Placeholder 2"/>
          <p:cNvSpPr>
            <a:spLocks noGrp="1"/>
          </p:cNvSpPr>
          <p:nvPr>
            <p:ph type="body" sz="quarter" idx="12"/>
          </p:nvPr>
        </p:nvSpPr>
        <p:spPr/>
        <p:txBody>
          <a:bodyPr/>
          <a:lstStyle/>
          <a:p>
            <a:r>
              <a:rPr lang="en-US" dirty="0" smtClean="0"/>
              <a:t>Enforce Policy</a:t>
            </a:r>
            <a:endParaRPr lang="en-US" dirty="0"/>
          </a:p>
        </p:txBody>
      </p:sp>
    </p:spTree>
    <p:extLst>
      <p:ext uri="{BB962C8B-B14F-4D97-AF65-F5344CB8AC3E}">
        <p14:creationId xmlns:p14="http://schemas.microsoft.com/office/powerpoint/2010/main" val="23759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 Policy</a:t>
            </a:r>
            <a:endParaRPr lang="en-US" dirty="0"/>
          </a:p>
        </p:txBody>
      </p:sp>
      <p:sp>
        <p:nvSpPr>
          <p:cNvPr id="3" name="Text Placeholder 2"/>
          <p:cNvSpPr>
            <a:spLocks noGrp="1"/>
          </p:cNvSpPr>
          <p:nvPr>
            <p:ph type="body" sz="quarter" idx="11"/>
          </p:nvPr>
        </p:nvSpPr>
        <p:spPr>
          <a:xfrm>
            <a:off x="277029" y="1212851"/>
            <a:ext cx="11882419" cy="3139321"/>
          </a:xfrm>
        </p:spPr>
        <p:txBody>
          <a:bodyPr tIns="0" bIns="0"/>
          <a:lstStyle/>
          <a:p>
            <a:pPr>
              <a:spcAft>
                <a:spcPts val="2448"/>
              </a:spcAft>
            </a:pPr>
            <a:r>
              <a:rPr lang="en-US" dirty="0" smtClean="0">
                <a:solidFill>
                  <a:schemeClr val="tx1">
                    <a:lumMod val="65000"/>
                    <a:lumOff val="35000"/>
                  </a:schemeClr>
                </a:solidFill>
              </a:rPr>
              <a:t>Grace Period</a:t>
            </a:r>
          </a:p>
          <a:p>
            <a:pPr>
              <a:lnSpc>
                <a:spcPct val="100000"/>
              </a:lnSpc>
              <a:spcBef>
                <a:spcPts val="0"/>
              </a:spcBef>
            </a:pPr>
            <a:r>
              <a:rPr lang="en-US" sz="2000" dirty="0" smtClean="0">
                <a:solidFill>
                  <a:schemeClr val="tx1">
                    <a:lumMod val="65000"/>
                    <a:lumOff val="35000"/>
                  </a:schemeClr>
                </a:solidFill>
                <a:latin typeface="+mn-lt"/>
              </a:rPr>
              <a:t>User </a:t>
            </a:r>
            <a:r>
              <a:rPr lang="en-US" sz="2000" dirty="0">
                <a:solidFill>
                  <a:schemeClr val="tx1">
                    <a:lumMod val="65000"/>
                    <a:lumOff val="35000"/>
                  </a:schemeClr>
                </a:solidFill>
                <a:latin typeface="+mn-lt"/>
              </a:rPr>
              <a:t>can postpone encryption until grace period.	</a:t>
            </a:r>
          </a:p>
          <a:p>
            <a:pPr>
              <a:lnSpc>
                <a:spcPct val="100000"/>
              </a:lnSpc>
              <a:spcBef>
                <a:spcPts val="0"/>
              </a:spcBef>
            </a:pPr>
            <a:r>
              <a:rPr lang="en-US" sz="2000" dirty="0" smtClean="0">
                <a:solidFill>
                  <a:schemeClr val="tx1">
                    <a:lumMod val="65000"/>
                    <a:lumOff val="35000"/>
                  </a:schemeClr>
                </a:solidFill>
                <a:latin typeface="+mn-lt"/>
              </a:rPr>
              <a:t>Grace period starts when MBAM agent detects non-compliance.</a:t>
            </a:r>
          </a:p>
          <a:p>
            <a:pPr>
              <a:lnSpc>
                <a:spcPct val="100000"/>
              </a:lnSpc>
              <a:spcBef>
                <a:spcPts val="0"/>
              </a:spcBef>
            </a:pPr>
            <a:endParaRPr lang="en-US" sz="2000" dirty="0">
              <a:solidFill>
                <a:schemeClr val="tx1">
                  <a:lumMod val="65000"/>
                  <a:lumOff val="35000"/>
                </a:schemeClr>
              </a:solidFill>
              <a:latin typeface="+mn-lt"/>
            </a:endParaRPr>
          </a:p>
          <a:p>
            <a:r>
              <a:rPr lang="en-US" dirty="0" smtClean="0"/>
              <a:t>Enforcement</a:t>
            </a:r>
          </a:p>
          <a:p>
            <a:r>
              <a:rPr lang="en-US" sz="2000" dirty="0" smtClean="0">
                <a:latin typeface="+mn-lt"/>
              </a:rPr>
              <a:t>For TPM-only policy, encryption </a:t>
            </a:r>
            <a:r>
              <a:rPr lang="en-US" sz="2000" dirty="0">
                <a:latin typeface="+mn-lt"/>
              </a:rPr>
              <a:t>begins </a:t>
            </a:r>
            <a:r>
              <a:rPr lang="en-US" sz="2000" dirty="0" smtClean="0">
                <a:latin typeface="+mn-lt"/>
              </a:rPr>
              <a:t>in the background after </a:t>
            </a:r>
            <a:r>
              <a:rPr lang="en-US" sz="2000" dirty="0">
                <a:latin typeface="+mn-lt"/>
              </a:rPr>
              <a:t>grace period </a:t>
            </a:r>
            <a:r>
              <a:rPr lang="en-US" sz="2000" dirty="0" smtClean="0">
                <a:latin typeface="+mn-lt"/>
              </a:rPr>
              <a:t>expires.</a:t>
            </a:r>
            <a:endParaRPr lang="en-US" sz="2000" dirty="0">
              <a:latin typeface="+mn-lt"/>
            </a:endParaRPr>
          </a:p>
          <a:p>
            <a:r>
              <a:rPr lang="en-US" sz="2000" dirty="0" smtClean="0">
                <a:latin typeface="+mn-lt"/>
              </a:rPr>
              <a:t>For TPM+PIN policy, MBAM requires user input.</a:t>
            </a:r>
            <a:endParaRPr lang="en-US" sz="2000" dirty="0">
              <a:latin typeface="+mn-lt"/>
            </a:endParaRPr>
          </a:p>
        </p:txBody>
      </p:sp>
    </p:spTree>
    <p:extLst>
      <p:ext uri="{BB962C8B-B14F-4D97-AF65-F5344CB8AC3E}">
        <p14:creationId xmlns:p14="http://schemas.microsoft.com/office/powerpoint/2010/main" val="218730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ctr"/>
            <a:r>
              <a:rPr lang="en-US" dirty="0" smtClean="0"/>
              <a:t>Performance</a:t>
            </a:r>
            <a:endParaRPr lang="en-US" dirty="0"/>
          </a:p>
        </p:txBody>
      </p:sp>
    </p:spTree>
    <p:extLst>
      <p:ext uri="{BB962C8B-B14F-4D97-AF65-F5344CB8AC3E}">
        <p14:creationId xmlns:p14="http://schemas.microsoft.com/office/powerpoint/2010/main" val="661306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501" y="-1"/>
            <a:ext cx="4366952" cy="6994525"/>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a:xfrm>
            <a:off x="2501" y="-1"/>
            <a:ext cx="4366952" cy="32081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3041" rtlCol="0" anchor="ctr"/>
          <a:lstStyle/>
          <a:p>
            <a:r>
              <a:rPr lang="en-US" sz="3672" dirty="0">
                <a:solidFill>
                  <a:srgbClr val="FFFFFF"/>
                </a:solidFill>
                <a:latin typeface="Segoe UI Light"/>
              </a:rPr>
              <a:t>Performance</a:t>
            </a:r>
          </a:p>
        </p:txBody>
      </p:sp>
      <p:pic>
        <p:nvPicPr>
          <p:cNvPr id="10" name="Picture 9" descr="\\MAGNUM\Projects\Microsoft\Cloud Power FY12\Design\ICONS_PNG\Application.png"/>
          <p:cNvPicPr>
            <a:picLocks noChangeAspect="1" noChangeArrowheads="1"/>
          </p:cNvPicPr>
          <p:nvPr/>
        </p:nvPicPr>
        <p:blipFill>
          <a:blip r:embed="rId3" cstate="print">
            <a:biLevel thresh="25000"/>
          </a:blip>
          <a:srcRect/>
          <a:stretch>
            <a:fillRect/>
          </a:stretch>
        </p:blipFill>
        <p:spPr bwMode="auto">
          <a:xfrm>
            <a:off x="2340870" y="2471915"/>
            <a:ext cx="1865207" cy="1865207"/>
          </a:xfrm>
          <a:prstGeom prst="rect">
            <a:avLst/>
          </a:prstGeom>
          <a:noFill/>
        </p:spPr>
      </p:pic>
      <p:sp>
        <p:nvSpPr>
          <p:cNvPr id="7" name="Rectangle 6"/>
          <p:cNvSpPr/>
          <p:nvPr/>
        </p:nvSpPr>
        <p:spPr>
          <a:xfrm>
            <a:off x="4760926" y="346330"/>
            <a:ext cx="7530737" cy="4708981"/>
          </a:xfrm>
          <a:prstGeom prst="rect">
            <a:avLst/>
          </a:prstGeom>
        </p:spPr>
        <p:txBody>
          <a:bodyPr wrap="square">
            <a:spAutoFit/>
          </a:bodyPr>
          <a:lstStyle/>
          <a:p>
            <a:pPr>
              <a:spcAft>
                <a:spcPts val="2448"/>
              </a:spcAft>
            </a:pPr>
            <a:r>
              <a:rPr lang="en-US" sz="4000" dirty="0">
                <a:solidFill>
                  <a:srgbClr val="FFFFFF"/>
                </a:solidFill>
                <a:latin typeface="Segoe UI Light"/>
              </a:rPr>
              <a:t>Challenges</a:t>
            </a:r>
          </a:p>
          <a:p>
            <a:pPr marL="474394">
              <a:spcAft>
                <a:spcPts val="2448"/>
              </a:spcAft>
            </a:pPr>
            <a:r>
              <a:rPr lang="en-US" sz="2000" dirty="0">
                <a:solidFill>
                  <a:srgbClr val="FFFFFF">
                    <a:lumMod val="65000"/>
                    <a:lumOff val="35000"/>
                  </a:srgbClr>
                </a:solidFill>
                <a:cs typeface="Segoe UI" panose="020B0502040204020203" pitchFamily="34" charset="0"/>
              </a:rPr>
              <a:t>Improved scalability on less hardware</a:t>
            </a:r>
          </a:p>
          <a:p>
            <a:pPr marL="474394">
              <a:spcAft>
                <a:spcPts val="2448"/>
              </a:spcAft>
            </a:pPr>
            <a:r>
              <a:rPr lang="en-US" sz="2000" dirty="0">
                <a:solidFill>
                  <a:srgbClr val="FFFFFF">
                    <a:lumMod val="65000"/>
                    <a:lumOff val="35000"/>
                  </a:srgbClr>
                </a:solidFill>
                <a:cs typeface="Segoe UI" panose="020B0502040204020203" pitchFamily="34" charset="0"/>
              </a:rPr>
              <a:t>More real-time reports</a:t>
            </a:r>
            <a:endParaRPr lang="en-US" sz="2000" dirty="0">
              <a:solidFill>
                <a:srgbClr val="00BCF2"/>
              </a:solidFill>
              <a:cs typeface="Segoe UI" panose="020B0502040204020203" pitchFamily="34" charset="0"/>
            </a:endParaRPr>
          </a:p>
          <a:p>
            <a:pPr>
              <a:spcAft>
                <a:spcPts val="2448"/>
              </a:spcAft>
            </a:pPr>
            <a:r>
              <a:rPr lang="en-US" sz="4000" dirty="0">
                <a:solidFill>
                  <a:srgbClr val="FFFFFF"/>
                </a:solidFill>
                <a:latin typeface="Segoe UI Light"/>
              </a:rPr>
              <a:t>Solutions for MBAM 2.5</a:t>
            </a:r>
          </a:p>
          <a:p>
            <a:pPr marL="474394">
              <a:spcAft>
                <a:spcPts val="2448"/>
              </a:spcAft>
            </a:pPr>
            <a:r>
              <a:rPr lang="en-US" sz="2000" dirty="0">
                <a:solidFill>
                  <a:srgbClr val="FFFFFF">
                    <a:lumMod val="65000"/>
                    <a:lumOff val="35000"/>
                  </a:srgbClr>
                </a:solidFill>
                <a:cs typeface="Segoe UI" panose="020B0502040204020203" pitchFamily="34" charset="0"/>
              </a:rPr>
              <a:t>500k clients on minimal hardware</a:t>
            </a:r>
          </a:p>
          <a:p>
            <a:pPr marL="474394">
              <a:spcAft>
                <a:spcPts val="2448"/>
              </a:spcAft>
            </a:pPr>
            <a:r>
              <a:rPr lang="en-US" sz="2000" dirty="0">
                <a:solidFill>
                  <a:srgbClr val="FFFFFF">
                    <a:lumMod val="65000"/>
                    <a:lumOff val="35000"/>
                  </a:srgbClr>
                </a:solidFill>
                <a:cs typeface="Segoe UI" panose="020B0502040204020203" pitchFamily="34" charset="0"/>
              </a:rPr>
              <a:t>Major database and other performance improvements</a:t>
            </a:r>
          </a:p>
          <a:p>
            <a:pPr marL="474394">
              <a:spcAft>
                <a:spcPts val="2448"/>
              </a:spcAft>
            </a:pPr>
            <a:r>
              <a:rPr lang="en-US" sz="2000" dirty="0">
                <a:solidFill>
                  <a:srgbClr val="FFFFFF">
                    <a:lumMod val="65000"/>
                    <a:lumOff val="35000"/>
                  </a:srgbClr>
                </a:solidFill>
                <a:cs typeface="Segoe UI" panose="020B0502040204020203" pitchFamily="34" charset="0"/>
              </a:rPr>
              <a:t>No more </a:t>
            </a:r>
            <a:r>
              <a:rPr lang="en-US" sz="2000" dirty="0" err="1">
                <a:solidFill>
                  <a:srgbClr val="FFFFFF">
                    <a:lumMod val="65000"/>
                    <a:lumOff val="35000"/>
                  </a:srgbClr>
                </a:solidFill>
                <a:cs typeface="Segoe UI" panose="020B0502040204020203" pitchFamily="34" charset="0"/>
              </a:rPr>
              <a:t>CreateCache</a:t>
            </a:r>
            <a:r>
              <a:rPr lang="en-US" sz="2000" dirty="0">
                <a:solidFill>
                  <a:srgbClr val="FFFFFF">
                    <a:lumMod val="65000"/>
                    <a:lumOff val="35000"/>
                  </a:srgbClr>
                </a:solidFill>
                <a:cs typeface="Segoe UI" panose="020B0502040204020203" pitchFamily="34" charset="0"/>
              </a:rPr>
              <a:t> job for Enterprise Compliance Report</a:t>
            </a:r>
          </a:p>
        </p:txBody>
      </p:sp>
    </p:spTree>
    <p:extLst>
      <p:ext uri="{BB962C8B-B14F-4D97-AF65-F5344CB8AC3E}">
        <p14:creationId xmlns:p14="http://schemas.microsoft.com/office/powerpoint/2010/main" val="415138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1000"/>
                                        <p:tgtEl>
                                          <p:spTgt spid="7">
                                            <p:txEl>
                                              <p:pRg st="4" end="4"/>
                                            </p:txEl>
                                          </p:spTgt>
                                        </p:tgtEl>
                                      </p:cBhvr>
                                    </p:animEffect>
                                    <p:anim calcmode="lin" valueType="num">
                                      <p:cBhvr>
                                        <p:cTn id="1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1000"/>
                                        <p:tgtEl>
                                          <p:spTgt spid="7">
                                            <p:txEl>
                                              <p:pRg st="5" end="5"/>
                                            </p:txEl>
                                          </p:spTgt>
                                        </p:tgtEl>
                                      </p:cBhvr>
                                    </p:animEffect>
                                    <p:anim calcmode="lin" valueType="num">
                                      <p:cBhvr>
                                        <p:cTn id="1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1000"/>
                                        <p:tgtEl>
                                          <p:spTgt spid="7">
                                            <p:txEl>
                                              <p:pRg st="6" end="6"/>
                                            </p:txEl>
                                          </p:spTgt>
                                        </p:tgtEl>
                                      </p:cBhvr>
                                    </p:animEffect>
                                    <p:anim calcmode="lin" valueType="num">
                                      <p:cBhvr>
                                        <p:cTn id="2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Guidance</a:t>
            </a:r>
            <a:endParaRPr lang="en-US" dirty="0"/>
          </a:p>
        </p:txBody>
      </p:sp>
      <p:sp>
        <p:nvSpPr>
          <p:cNvPr id="3" name="Text Placeholder 2"/>
          <p:cNvSpPr>
            <a:spLocks noGrp="1"/>
          </p:cNvSpPr>
          <p:nvPr>
            <p:ph type="body" sz="quarter" idx="11"/>
          </p:nvPr>
        </p:nvSpPr>
        <p:spPr>
          <a:xfrm>
            <a:off x="277029" y="1212850"/>
            <a:ext cx="11882419" cy="1292662"/>
          </a:xfrm>
        </p:spPr>
        <p:txBody>
          <a:bodyPr/>
          <a:lstStyle/>
          <a:p>
            <a:r>
              <a:rPr lang="en-US" dirty="0">
                <a:solidFill>
                  <a:schemeClr val="tx1"/>
                </a:solidFill>
              </a:rPr>
              <a:t>Two server topology (web/SQL) recommended to support 500k clients</a:t>
            </a:r>
          </a:p>
        </p:txBody>
      </p:sp>
      <p:graphicFrame>
        <p:nvGraphicFramePr>
          <p:cNvPr id="4" name="Table 3"/>
          <p:cNvGraphicFramePr>
            <a:graphicFrameLocks noGrp="1"/>
          </p:cNvGraphicFramePr>
          <p:nvPr>
            <p:extLst/>
          </p:nvPr>
        </p:nvGraphicFramePr>
        <p:xfrm>
          <a:off x="467006" y="2971236"/>
          <a:ext cx="11357107" cy="1512888"/>
        </p:xfrm>
        <a:graphic>
          <a:graphicData uri="http://schemas.openxmlformats.org/drawingml/2006/table">
            <a:tbl>
              <a:tblPr firstRow="1" bandRow="1">
                <a:tableStyleId>{5C22544A-7EE6-4342-B048-85BDC9FD1C3A}</a:tableStyleId>
              </a:tblPr>
              <a:tblGrid>
                <a:gridCol w="2762550"/>
                <a:gridCol w="2762550"/>
                <a:gridCol w="5832007"/>
              </a:tblGrid>
              <a:tr h="378222">
                <a:tc>
                  <a:txBody>
                    <a:bodyPr/>
                    <a:lstStyle/>
                    <a:p>
                      <a:r>
                        <a:rPr lang="en-US" sz="1800" dirty="0" smtClean="0"/>
                        <a:t>Hardware</a:t>
                      </a:r>
                      <a:r>
                        <a:rPr lang="en-US" sz="1800" baseline="0" dirty="0" smtClean="0"/>
                        <a:t> Component</a:t>
                      </a:r>
                      <a:endParaRPr lang="en-US" sz="1800" dirty="0"/>
                    </a:p>
                  </a:txBody>
                  <a:tcPr marL="93260" marR="93260" marT="46630" marB="46630"/>
                </a:tc>
                <a:tc>
                  <a:txBody>
                    <a:bodyPr/>
                    <a:lstStyle/>
                    <a:p>
                      <a:r>
                        <a:rPr lang="en-US" sz="1800" dirty="0" smtClean="0"/>
                        <a:t>Minimum Requirement</a:t>
                      </a:r>
                      <a:endParaRPr lang="en-US" sz="1800" dirty="0"/>
                    </a:p>
                  </a:txBody>
                  <a:tcPr marL="93260" marR="93260" marT="46630" marB="46630"/>
                </a:tc>
                <a:tc>
                  <a:txBody>
                    <a:bodyPr/>
                    <a:lstStyle/>
                    <a:p>
                      <a:r>
                        <a:rPr lang="en-US" sz="1800" dirty="0" smtClean="0"/>
                        <a:t>Recommended Requirement</a:t>
                      </a:r>
                      <a:endParaRPr lang="en-US" sz="1800" dirty="0"/>
                    </a:p>
                  </a:txBody>
                  <a:tcPr marL="93260" marR="93260" marT="46630" marB="46630"/>
                </a:tc>
              </a:tr>
              <a:tr h="378222">
                <a:tc>
                  <a:txBody>
                    <a:bodyPr/>
                    <a:lstStyle/>
                    <a:p>
                      <a:r>
                        <a:rPr lang="en-US" sz="1800" dirty="0" smtClean="0"/>
                        <a:t>Processor</a:t>
                      </a:r>
                      <a:endParaRPr lang="en-US" sz="1800" dirty="0"/>
                    </a:p>
                  </a:txBody>
                  <a:tcPr marL="93260" marR="93260" marT="46630" marB="46630"/>
                </a:tc>
                <a:tc>
                  <a:txBody>
                    <a:bodyPr/>
                    <a:lstStyle/>
                    <a:p>
                      <a:r>
                        <a:rPr lang="en-US" sz="1800" dirty="0" smtClean="0">
                          <a:effectLst/>
                        </a:rPr>
                        <a:t>2.33 GHz (quad-core)</a:t>
                      </a:r>
                      <a:endParaRPr lang="en-US" sz="1800" dirty="0"/>
                    </a:p>
                  </a:txBody>
                  <a:tcPr marL="93260" marR="93260" marT="46630" marB="46630"/>
                </a:tc>
                <a:tc>
                  <a:txBody>
                    <a:bodyPr/>
                    <a:lstStyle/>
                    <a:p>
                      <a:r>
                        <a:rPr lang="en-US" sz="1800" dirty="0" smtClean="0">
                          <a:effectLst/>
                        </a:rPr>
                        <a:t>2.33 GHz</a:t>
                      </a:r>
                      <a:r>
                        <a:rPr lang="en-US" sz="1800" baseline="0" dirty="0" smtClean="0">
                          <a:effectLst/>
                        </a:rPr>
                        <a:t> or greater (quad-core)</a:t>
                      </a:r>
                      <a:endParaRPr lang="en-US" sz="1800" dirty="0"/>
                    </a:p>
                  </a:txBody>
                  <a:tcPr marL="93260" marR="93260" marT="46630" marB="46630"/>
                </a:tc>
              </a:tr>
              <a:tr h="378222">
                <a:tc>
                  <a:txBody>
                    <a:bodyPr/>
                    <a:lstStyle/>
                    <a:p>
                      <a:r>
                        <a:rPr lang="en-US" sz="1800" dirty="0" smtClean="0"/>
                        <a:t>RAM</a:t>
                      </a:r>
                      <a:endParaRPr lang="en-US" sz="1800" dirty="0"/>
                    </a:p>
                  </a:txBody>
                  <a:tcPr marL="93260" marR="93260" marT="46630" marB="46630"/>
                </a:tc>
                <a:tc>
                  <a:txBody>
                    <a:bodyPr/>
                    <a:lstStyle/>
                    <a:p>
                      <a:r>
                        <a:rPr lang="en-US" sz="1800" dirty="0" smtClean="0"/>
                        <a:t>4 GB</a:t>
                      </a:r>
                      <a:endParaRPr lang="en-US" sz="1800" dirty="0"/>
                    </a:p>
                  </a:txBody>
                  <a:tcPr marL="93260" marR="93260" marT="46630" marB="46630"/>
                </a:tc>
                <a:tc>
                  <a:txBody>
                    <a:bodyPr/>
                    <a:lstStyle/>
                    <a:p>
                      <a:r>
                        <a:rPr lang="en-US" sz="1800" dirty="0" smtClean="0"/>
                        <a:t>8 GB</a:t>
                      </a:r>
                      <a:endParaRPr lang="en-US" sz="1800" dirty="0"/>
                    </a:p>
                  </a:txBody>
                  <a:tcPr marL="93260" marR="93260" marT="46630" marB="46630"/>
                </a:tc>
              </a:tr>
              <a:tr h="378222">
                <a:tc>
                  <a:txBody>
                    <a:bodyPr/>
                    <a:lstStyle/>
                    <a:p>
                      <a:r>
                        <a:rPr lang="en-US" sz="1800" dirty="0" smtClean="0"/>
                        <a:t>Disk Space</a:t>
                      </a:r>
                      <a:endParaRPr lang="en-US" sz="1800" dirty="0"/>
                    </a:p>
                  </a:txBody>
                  <a:tcPr marL="93260" marR="93260" marT="46630" marB="46630"/>
                </a:tc>
                <a:tc>
                  <a:txBody>
                    <a:bodyPr/>
                    <a:lstStyle/>
                    <a:p>
                      <a:r>
                        <a:rPr lang="en-US" sz="1800" dirty="0" smtClean="0"/>
                        <a:t>1 GB</a:t>
                      </a:r>
                      <a:endParaRPr lang="en-US" sz="1800" dirty="0"/>
                    </a:p>
                  </a:txBody>
                  <a:tcPr marL="93260" marR="93260" marT="46630" marB="46630"/>
                </a:tc>
                <a:tc>
                  <a:txBody>
                    <a:bodyPr/>
                    <a:lstStyle/>
                    <a:p>
                      <a:r>
                        <a:rPr lang="en-US" sz="1800" dirty="0" smtClean="0"/>
                        <a:t>2 GB</a:t>
                      </a:r>
                      <a:endParaRPr lang="en-US" sz="1800" dirty="0"/>
                    </a:p>
                  </a:txBody>
                  <a:tcPr marL="93260" marR="93260" marT="46630" marB="46630"/>
                </a:tc>
              </a:tr>
            </a:tbl>
          </a:graphicData>
        </a:graphic>
      </p:graphicFrame>
      <p:sp>
        <p:nvSpPr>
          <p:cNvPr id="5" name="TextBox 4"/>
          <p:cNvSpPr txBox="1"/>
          <p:nvPr/>
        </p:nvSpPr>
        <p:spPr>
          <a:xfrm>
            <a:off x="277030" y="2435510"/>
            <a:ext cx="1022999" cy="647165"/>
          </a:xfrm>
          <a:prstGeom prst="rect">
            <a:avLst/>
          </a:prstGeom>
          <a:noFill/>
        </p:spPr>
        <p:txBody>
          <a:bodyPr wrap="none" lIns="186521" tIns="149217" rIns="186521" bIns="149217" rtlCol="0">
            <a:spAutoFit/>
          </a:bodyPr>
          <a:lstStyle/>
          <a:p>
            <a:pPr>
              <a:lnSpc>
                <a:spcPct val="90000"/>
              </a:lnSpc>
              <a:spcAft>
                <a:spcPts val="612"/>
              </a:spcAft>
            </a:pPr>
            <a:r>
              <a:rPr lang="en-US" sz="2448" dirty="0">
                <a:gradFill>
                  <a:gsLst>
                    <a:gs pos="2917">
                      <a:srgbClr val="FFFFFF"/>
                    </a:gs>
                    <a:gs pos="30000">
                      <a:srgbClr val="FFFFFF"/>
                    </a:gs>
                  </a:gsLst>
                  <a:lin ang="5400000" scaled="0"/>
                </a:gradFill>
              </a:rPr>
              <a:t>Web</a:t>
            </a:r>
          </a:p>
        </p:txBody>
      </p:sp>
      <p:graphicFrame>
        <p:nvGraphicFramePr>
          <p:cNvPr id="6" name="Table 5"/>
          <p:cNvGraphicFramePr>
            <a:graphicFrameLocks noGrp="1"/>
          </p:cNvGraphicFramePr>
          <p:nvPr>
            <p:extLst/>
          </p:nvPr>
        </p:nvGraphicFramePr>
        <p:xfrm>
          <a:off x="449734" y="5017787"/>
          <a:ext cx="11357107" cy="1512888"/>
        </p:xfrm>
        <a:graphic>
          <a:graphicData uri="http://schemas.openxmlformats.org/drawingml/2006/table">
            <a:tbl>
              <a:tblPr firstRow="1" bandRow="1">
                <a:tableStyleId>{5C22544A-7EE6-4342-B048-85BDC9FD1C3A}</a:tableStyleId>
              </a:tblPr>
              <a:tblGrid>
                <a:gridCol w="2762550"/>
                <a:gridCol w="2762550"/>
                <a:gridCol w="5832007"/>
              </a:tblGrid>
              <a:tr h="378222">
                <a:tc>
                  <a:txBody>
                    <a:bodyPr/>
                    <a:lstStyle/>
                    <a:p>
                      <a:r>
                        <a:rPr lang="en-US" sz="1800" dirty="0" smtClean="0"/>
                        <a:t>Hardware</a:t>
                      </a:r>
                      <a:r>
                        <a:rPr lang="en-US" sz="1800" baseline="0" dirty="0" smtClean="0"/>
                        <a:t> Component</a:t>
                      </a:r>
                      <a:endParaRPr lang="en-US" sz="1800" dirty="0"/>
                    </a:p>
                  </a:txBody>
                  <a:tcPr marL="93260" marR="93260" marT="46630" marB="46630"/>
                </a:tc>
                <a:tc>
                  <a:txBody>
                    <a:bodyPr/>
                    <a:lstStyle/>
                    <a:p>
                      <a:r>
                        <a:rPr lang="en-US" sz="1800" dirty="0" smtClean="0"/>
                        <a:t>Minimum Requirement</a:t>
                      </a:r>
                      <a:endParaRPr lang="en-US" sz="1800" dirty="0"/>
                    </a:p>
                  </a:txBody>
                  <a:tcPr marL="93260" marR="93260" marT="46630" marB="46630"/>
                </a:tc>
                <a:tc>
                  <a:txBody>
                    <a:bodyPr/>
                    <a:lstStyle/>
                    <a:p>
                      <a:r>
                        <a:rPr lang="en-US" sz="1800" dirty="0" smtClean="0"/>
                        <a:t>Recommended Requirement</a:t>
                      </a:r>
                      <a:endParaRPr lang="en-US" sz="1800" dirty="0"/>
                    </a:p>
                  </a:txBody>
                  <a:tcPr marL="93260" marR="93260" marT="46630" marB="46630"/>
                </a:tc>
              </a:tr>
              <a:tr h="378222">
                <a:tc>
                  <a:txBody>
                    <a:bodyPr/>
                    <a:lstStyle/>
                    <a:p>
                      <a:r>
                        <a:rPr lang="en-US" sz="1800" dirty="0" smtClean="0"/>
                        <a:t>Processor</a:t>
                      </a:r>
                      <a:endParaRPr lang="en-US" sz="1800" dirty="0"/>
                    </a:p>
                  </a:txBody>
                  <a:tcPr marL="93260" marR="93260" marT="46630" marB="46630"/>
                </a:tc>
                <a:tc>
                  <a:txBody>
                    <a:bodyPr/>
                    <a:lstStyle/>
                    <a:p>
                      <a:r>
                        <a:rPr lang="en-US" sz="1800" dirty="0" smtClean="0">
                          <a:effectLst/>
                        </a:rPr>
                        <a:t>2.33 GHz (quad-core)</a:t>
                      </a:r>
                      <a:endParaRPr lang="en-US" sz="1800" dirty="0"/>
                    </a:p>
                  </a:txBody>
                  <a:tcPr marL="93260" marR="93260" marT="46630" marB="46630"/>
                </a:tc>
                <a:tc>
                  <a:txBody>
                    <a:bodyPr/>
                    <a:lstStyle/>
                    <a:p>
                      <a:r>
                        <a:rPr lang="en-US" sz="1800" dirty="0" smtClean="0">
                          <a:effectLst/>
                        </a:rPr>
                        <a:t>2.33 GHz</a:t>
                      </a:r>
                      <a:r>
                        <a:rPr lang="en-US" sz="1800" baseline="0" dirty="0" smtClean="0">
                          <a:effectLst/>
                        </a:rPr>
                        <a:t> or greater (quad-core)</a:t>
                      </a:r>
                      <a:endParaRPr lang="en-US" sz="1800" dirty="0"/>
                    </a:p>
                  </a:txBody>
                  <a:tcPr marL="93260" marR="93260" marT="46630" marB="46630"/>
                </a:tc>
              </a:tr>
              <a:tr h="378222">
                <a:tc>
                  <a:txBody>
                    <a:bodyPr/>
                    <a:lstStyle/>
                    <a:p>
                      <a:r>
                        <a:rPr lang="en-US" sz="1800" dirty="0" smtClean="0"/>
                        <a:t>RAM</a:t>
                      </a:r>
                      <a:endParaRPr lang="en-US" sz="1800" dirty="0"/>
                    </a:p>
                  </a:txBody>
                  <a:tcPr marL="93260" marR="93260" marT="46630" marB="46630"/>
                </a:tc>
                <a:tc>
                  <a:txBody>
                    <a:bodyPr/>
                    <a:lstStyle/>
                    <a:p>
                      <a:r>
                        <a:rPr lang="en-US" sz="1800" dirty="0" smtClean="0"/>
                        <a:t>8 GB</a:t>
                      </a:r>
                      <a:endParaRPr lang="en-US" sz="1800" dirty="0"/>
                    </a:p>
                  </a:txBody>
                  <a:tcPr marL="93260" marR="93260" marT="46630" marB="46630"/>
                </a:tc>
                <a:tc>
                  <a:txBody>
                    <a:bodyPr/>
                    <a:lstStyle/>
                    <a:p>
                      <a:r>
                        <a:rPr lang="en-US" sz="1800" dirty="0" smtClean="0"/>
                        <a:t>12 GB</a:t>
                      </a:r>
                      <a:endParaRPr lang="en-US" sz="1800" dirty="0"/>
                    </a:p>
                  </a:txBody>
                  <a:tcPr marL="93260" marR="93260" marT="46630" marB="46630"/>
                </a:tc>
              </a:tr>
              <a:tr h="378222">
                <a:tc>
                  <a:txBody>
                    <a:bodyPr/>
                    <a:lstStyle/>
                    <a:p>
                      <a:r>
                        <a:rPr lang="en-US" sz="1800" dirty="0" smtClean="0"/>
                        <a:t>Disk Space</a:t>
                      </a:r>
                      <a:endParaRPr lang="en-US" sz="1800" dirty="0"/>
                    </a:p>
                  </a:txBody>
                  <a:tcPr marL="93260" marR="93260" marT="46630" marB="46630"/>
                </a:tc>
                <a:tc>
                  <a:txBody>
                    <a:bodyPr/>
                    <a:lstStyle/>
                    <a:p>
                      <a:r>
                        <a:rPr lang="en-US" sz="1800" dirty="0" smtClean="0"/>
                        <a:t>5 GB</a:t>
                      </a:r>
                      <a:endParaRPr lang="en-US" sz="1800" dirty="0"/>
                    </a:p>
                  </a:txBody>
                  <a:tcPr marL="93260" marR="93260" marT="46630" marB="46630"/>
                </a:tc>
                <a:tc>
                  <a:txBody>
                    <a:bodyPr/>
                    <a:lstStyle/>
                    <a:p>
                      <a:r>
                        <a:rPr lang="en-US" sz="1800" dirty="0" smtClean="0"/>
                        <a:t>5 GB or greater</a:t>
                      </a:r>
                      <a:endParaRPr lang="en-US" sz="1800" dirty="0"/>
                    </a:p>
                  </a:txBody>
                  <a:tcPr marL="93260" marR="93260" marT="46630" marB="46630"/>
                </a:tc>
              </a:tr>
            </a:tbl>
          </a:graphicData>
        </a:graphic>
      </p:graphicFrame>
      <p:sp>
        <p:nvSpPr>
          <p:cNvPr id="7" name="TextBox 6"/>
          <p:cNvSpPr txBox="1"/>
          <p:nvPr/>
        </p:nvSpPr>
        <p:spPr>
          <a:xfrm>
            <a:off x="259758" y="4482062"/>
            <a:ext cx="939095" cy="647165"/>
          </a:xfrm>
          <a:prstGeom prst="rect">
            <a:avLst/>
          </a:prstGeom>
          <a:noFill/>
        </p:spPr>
        <p:txBody>
          <a:bodyPr wrap="none" lIns="186521" tIns="149217" rIns="186521" bIns="149217" rtlCol="0">
            <a:spAutoFit/>
          </a:bodyPr>
          <a:lstStyle/>
          <a:p>
            <a:pPr>
              <a:lnSpc>
                <a:spcPct val="90000"/>
              </a:lnSpc>
              <a:spcAft>
                <a:spcPts val="612"/>
              </a:spcAft>
            </a:pPr>
            <a:r>
              <a:rPr lang="en-US" sz="2448" dirty="0">
                <a:gradFill>
                  <a:gsLst>
                    <a:gs pos="2917">
                      <a:srgbClr val="FFFFFF"/>
                    </a:gs>
                    <a:gs pos="30000">
                      <a:srgbClr val="FFFFFF"/>
                    </a:gs>
                  </a:gsLst>
                  <a:lin ang="5400000" scaled="0"/>
                </a:gradFill>
              </a:rPr>
              <a:t>SQL</a:t>
            </a:r>
          </a:p>
        </p:txBody>
      </p:sp>
    </p:spTree>
    <p:extLst>
      <p:ext uri="{BB962C8B-B14F-4D97-AF65-F5344CB8AC3E}">
        <p14:creationId xmlns:p14="http://schemas.microsoft.com/office/powerpoint/2010/main" val="1983160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631757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Confidentiality Slide</a:t>
            </a:r>
            <a:endParaRPr lang="en-US" dirty="0"/>
          </a:p>
        </p:txBody>
      </p:sp>
    </p:spTree>
    <p:extLst>
      <p:ext uri="{BB962C8B-B14F-4D97-AF65-F5344CB8AC3E}">
        <p14:creationId xmlns:p14="http://schemas.microsoft.com/office/powerpoint/2010/main" val="3018831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936736"/>
          </a:xfrm>
        </p:spPr>
        <p:txBody>
          <a:bodyPr/>
          <a:lstStyle/>
          <a:p>
            <a:r>
              <a:rPr lang="en-US" dirty="0" smtClean="0"/>
              <a:t>Support for Complex Enterprise Environments</a:t>
            </a:r>
          </a:p>
          <a:p>
            <a:pPr lvl="1"/>
            <a:r>
              <a:rPr lang="en-US" dirty="0" smtClean="0"/>
              <a:t>High Availability and Scalability</a:t>
            </a:r>
          </a:p>
          <a:p>
            <a:pPr lvl="1"/>
            <a:r>
              <a:rPr lang="en-US" dirty="0" smtClean="0"/>
              <a:t>Multi-Forest Domains</a:t>
            </a:r>
          </a:p>
          <a:p>
            <a:r>
              <a:rPr lang="en-US" dirty="0" smtClean="0"/>
              <a:t>Deployment Improvements</a:t>
            </a:r>
          </a:p>
          <a:p>
            <a:pPr lvl="1"/>
            <a:r>
              <a:rPr lang="en-US" dirty="0"/>
              <a:t>Separated Install from Configuration</a:t>
            </a:r>
            <a:endParaRPr lang="en-US" dirty="0" smtClean="0"/>
          </a:p>
          <a:p>
            <a:pPr lvl="1"/>
            <a:r>
              <a:rPr lang="en-US" dirty="0" smtClean="0"/>
              <a:t>Configuration through a wizard or PowerShell</a:t>
            </a:r>
          </a:p>
          <a:p>
            <a:r>
              <a:rPr lang="en-US" dirty="0" smtClean="0"/>
              <a:t>Additional </a:t>
            </a:r>
            <a:r>
              <a:rPr lang="en-US" dirty="0"/>
              <a:t>Client Functionality</a:t>
            </a:r>
          </a:p>
          <a:p>
            <a:pPr lvl="1"/>
            <a:r>
              <a:rPr lang="en-US" dirty="0"/>
              <a:t>Pin Complexity</a:t>
            </a:r>
          </a:p>
          <a:p>
            <a:pPr lvl="1"/>
            <a:r>
              <a:rPr lang="en-US" dirty="0"/>
              <a:t>Enforced </a:t>
            </a:r>
            <a:r>
              <a:rPr lang="en-US" dirty="0" smtClean="0"/>
              <a:t>Policy</a:t>
            </a:r>
          </a:p>
          <a:p>
            <a:pPr marL="342900" lvl="1" indent="0">
              <a:buNone/>
            </a:pPr>
            <a:endParaRPr lang="en-US" dirty="0"/>
          </a:p>
        </p:txBody>
      </p:sp>
      <p:sp>
        <p:nvSpPr>
          <p:cNvPr id="2" name="Title 1"/>
          <p:cNvSpPr>
            <a:spLocks noGrp="1"/>
          </p:cNvSpPr>
          <p:nvPr>
            <p:ph type="title"/>
          </p:nvPr>
        </p:nvSpPr>
        <p:spPr/>
        <p:txBody>
          <a:bodyPr/>
          <a:lstStyle/>
          <a:p>
            <a:r>
              <a:rPr lang="en-US" dirty="0" smtClean="0"/>
              <a:t>MBAM 2.5</a:t>
            </a:r>
            <a:endParaRPr lang="en-US" dirty="0"/>
          </a:p>
        </p:txBody>
      </p:sp>
    </p:spTree>
    <p:extLst>
      <p:ext uri="{BB962C8B-B14F-4D97-AF65-F5344CB8AC3E}">
        <p14:creationId xmlns:p14="http://schemas.microsoft.com/office/powerpoint/2010/main" val="3327535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Tree>
    <p:extLst>
      <p:ext uri="{BB962C8B-B14F-4D97-AF65-F5344CB8AC3E}">
        <p14:creationId xmlns:p14="http://schemas.microsoft.com/office/powerpoint/2010/main" val="1782850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102256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Related Content</a:t>
            </a:r>
            <a:endParaRPr lang="en-US" dirty="0"/>
          </a:p>
        </p:txBody>
      </p:sp>
      <p:sp>
        <p:nvSpPr>
          <p:cNvPr id="6" name="Text Placeholder 5"/>
          <p:cNvSpPr>
            <a:spLocks noGrp="1"/>
          </p:cNvSpPr>
          <p:nvPr>
            <p:ph type="body" sz="quarter" idx="11"/>
          </p:nvPr>
        </p:nvSpPr>
        <p:spPr>
          <a:xfrm>
            <a:off x="275482" y="1213174"/>
            <a:ext cx="11887100" cy="4031873"/>
          </a:xfrm>
        </p:spPr>
        <p:txBody>
          <a:bodyPr/>
          <a:lstStyle/>
          <a:p>
            <a:r>
              <a:rPr lang="en-US" dirty="0" smtClean="0"/>
              <a:t>Breakout Sessions/Hands on Labs</a:t>
            </a:r>
          </a:p>
          <a:p>
            <a:pPr lvl="1">
              <a:spcBef>
                <a:spcPts val="1199"/>
              </a:spcBef>
            </a:pPr>
            <a:r>
              <a:rPr lang="en-US" dirty="0"/>
              <a:t>WIN-B311: Non-persistent VDI: Optimize your environment with App-V and UE-V - Wed 10:15</a:t>
            </a:r>
          </a:p>
          <a:p>
            <a:pPr lvl="1">
              <a:spcBef>
                <a:spcPts val="1199"/>
              </a:spcBef>
            </a:pPr>
            <a:r>
              <a:rPr lang="en-US" dirty="0"/>
              <a:t>WIN-B312: Deploying Microsoft BitLocker Administration and Monitoring (MBAM) 2.5 - Wed 15:00</a:t>
            </a:r>
          </a:p>
          <a:p>
            <a:pPr lvl="1">
              <a:spcBef>
                <a:spcPts val="1199"/>
              </a:spcBef>
            </a:pPr>
            <a:r>
              <a:rPr lang="en-US" dirty="0"/>
              <a:t>WIN-B316: Project Virtual Reality Check: Microsoft App-V 5 Performance, Tuning, and Optimization (App-V PTO) - Fri 14:45</a:t>
            </a:r>
          </a:p>
          <a:p>
            <a:pPr lvl="1">
              <a:spcBef>
                <a:spcPts val="1199"/>
              </a:spcBef>
            </a:pPr>
            <a:r>
              <a:rPr lang="en-US" dirty="0"/>
              <a:t>WIN-B322: The Circle of Life for an App-V 5.0 Package: From Sequence to Termination - Tues 17:00</a:t>
            </a:r>
          </a:p>
          <a:p>
            <a:pPr lvl="1">
              <a:spcBef>
                <a:spcPts val="1199"/>
              </a:spcBef>
            </a:pPr>
            <a:r>
              <a:rPr lang="en-US" dirty="0" smtClean="0"/>
              <a:t>WIN-B325</a:t>
            </a:r>
            <a:r>
              <a:rPr lang="en-US" dirty="0"/>
              <a:t>: Microsoft Office 2013 and App-V: Everything You Need to Know - Thurs 12:00</a:t>
            </a:r>
          </a:p>
          <a:p>
            <a:pPr lvl="1">
              <a:spcBef>
                <a:spcPts val="1199"/>
              </a:spcBef>
            </a:pPr>
            <a:r>
              <a:rPr lang="en-US" dirty="0" smtClean="0"/>
              <a:t>WIN-H300</a:t>
            </a:r>
            <a:r>
              <a:rPr lang="en-US" dirty="0"/>
              <a:t>: Microsoft </a:t>
            </a:r>
            <a:r>
              <a:rPr lang="en-US" dirty="0" smtClean="0"/>
              <a:t>BitLocker </a:t>
            </a:r>
            <a:r>
              <a:rPr lang="en-US" dirty="0"/>
              <a:t>Administration and Monitoring 2.5 </a:t>
            </a:r>
            <a:endParaRPr lang="en-US" dirty="0" smtClean="0"/>
          </a:p>
          <a:p>
            <a:pPr lvl="1">
              <a:spcBef>
                <a:spcPts val="1199"/>
              </a:spcBef>
            </a:pPr>
            <a:endParaRPr lang="en-US" dirty="0" smtClean="0"/>
          </a:p>
        </p:txBody>
      </p:sp>
    </p:spTree>
    <p:extLst>
      <p:ext uri="{BB962C8B-B14F-4D97-AF65-F5344CB8AC3E}">
        <p14:creationId xmlns:p14="http://schemas.microsoft.com/office/powerpoint/2010/main" val="3757164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8" y="1212850"/>
            <a:ext cx="5486400" cy="4444294"/>
          </a:xfrm>
        </p:spPr>
        <p:txBody>
          <a:bodyPr lIns="182880" tIns="146304" rIns="182880" bIns="146304"/>
          <a:lstStyle/>
          <a:p>
            <a:pPr marL="401638" indent="-401638">
              <a:spcBef>
                <a:spcPts val="2400"/>
              </a:spcBef>
            </a:pPr>
            <a:r>
              <a:rPr lang="en-US" sz="3200" dirty="0"/>
              <a:t>Windows 10</a:t>
            </a:r>
            <a:br>
              <a:rPr lang="en-US" sz="3200" dirty="0"/>
            </a:br>
            <a:r>
              <a:rPr lang="en-US" sz="2000" dirty="0">
                <a:latin typeface="+mn-lt"/>
                <a:hlinkClick r:id="rId3"/>
              </a:rPr>
              <a:t>http://aka.ms/trywin10</a:t>
            </a:r>
            <a:r>
              <a:rPr lang="en-US" sz="2000" dirty="0">
                <a:latin typeface="+mn-lt"/>
              </a:rPr>
              <a:t> </a:t>
            </a:r>
          </a:p>
          <a:p>
            <a:pPr marL="401638" lvl="1" indent="0">
              <a:spcBef>
                <a:spcPts val="1200"/>
              </a:spcBef>
              <a:buNone/>
            </a:pPr>
            <a:r>
              <a:rPr lang="en-US" sz="2000" dirty="0" smtClean="0"/>
              <a:t>Stop by the Windows Booth to sign up for the Windows Insider Program to </a:t>
            </a:r>
            <a:br>
              <a:rPr lang="en-US" sz="2000" dirty="0" smtClean="0"/>
            </a:br>
            <a:r>
              <a:rPr lang="en-US" sz="2000" dirty="0" smtClean="0"/>
              <a:t>get a FREE Windows 10 T-shirt, whiles supplies last!</a:t>
            </a: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Windows Springboard</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4" action="ppaction://hlinkfile"/>
              </a:rPr>
              <a:t>windows.com/</a:t>
            </a:r>
            <a:r>
              <a:rPr lang="en-US" sz="2000" dirty="0" err="1">
                <a:gradFill>
                  <a:gsLst>
                    <a:gs pos="0">
                      <a:schemeClr val="tx1"/>
                    </a:gs>
                    <a:gs pos="100000">
                      <a:schemeClr val="tx1"/>
                    </a:gs>
                  </a:gsLst>
                  <a:lin ang="5400000" scaled="0"/>
                </a:gradFill>
                <a:hlinkClick r:id="rId4" action="ppaction://hlinkfile"/>
              </a:rPr>
              <a:t>itpro</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Windows Enterprise</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5" action="ppaction://hlinkfile"/>
              </a:rPr>
              <a:t>windows.com/enterprise</a:t>
            </a:r>
            <a:r>
              <a:rPr lang="en-US" dirty="0">
                <a:gradFill>
                  <a:gsLst>
                    <a:gs pos="0">
                      <a:schemeClr val="tx1"/>
                    </a:gs>
                    <a:gs pos="100000">
                      <a:schemeClr val="tx1"/>
                    </a:gs>
                  </a:gsLst>
                  <a:lin ang="5400000" scaled="0"/>
                </a:gradFill>
              </a:rPr>
              <a:t> </a:t>
            </a:r>
          </a:p>
        </p:txBody>
      </p:sp>
      <p:sp>
        <p:nvSpPr>
          <p:cNvPr id="2" name="Title 1"/>
          <p:cNvSpPr>
            <a:spLocks noGrp="1"/>
          </p:cNvSpPr>
          <p:nvPr>
            <p:ph type="title"/>
          </p:nvPr>
        </p:nvSpPr>
        <p:spPr/>
        <p:txBody>
          <a:bodyPr/>
          <a:lstStyle/>
          <a:p>
            <a:r>
              <a:rPr lang="en-US" dirty="0" smtClean="0"/>
              <a:t>Windows Resources</a:t>
            </a:r>
            <a:endParaRPr lang="en-US" dirty="0"/>
          </a:p>
        </p:txBody>
      </p:sp>
      <p:sp>
        <p:nvSpPr>
          <p:cNvPr id="16" name="Text Placeholder 7"/>
          <p:cNvSpPr txBox="1">
            <a:spLocks/>
          </p:cNvSpPr>
          <p:nvPr/>
        </p:nvSpPr>
        <p:spPr>
          <a:xfrm>
            <a:off x="6218237" y="1212850"/>
            <a:ext cx="5945965" cy="4985980"/>
          </a:xfrm>
          <a:prstGeom prst="rect">
            <a:avLst/>
          </a:prstGeom>
        </p:spPr>
        <p:txBody>
          <a:bodyPr vert="horz" wrap="square" lIns="182880" tIns="146304" rIns="182880" bIns="14630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6"/>
              </a:buBlip>
              <a:tabLst/>
              <a:defRPr sz="4000" kern="1200" spc="0" baseline="0">
                <a:gradFill>
                  <a:gsLst>
                    <a:gs pos="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lvl="1" indent="-401638">
              <a:spcBef>
                <a:spcPts val="2400"/>
              </a:spcBef>
              <a:buClr>
                <a:schemeClr val="tx2"/>
              </a:buClr>
            </a:pPr>
            <a:r>
              <a:rPr lang="en-US" sz="3200" dirty="0" smtClean="0">
                <a:gradFill>
                  <a:gsLst>
                    <a:gs pos="0">
                      <a:schemeClr val="tx1"/>
                    </a:gs>
                    <a:gs pos="100000">
                      <a:schemeClr val="tx1"/>
                    </a:gs>
                  </a:gsLst>
                  <a:lin ang="5400000" scaled="0"/>
                </a:gradFill>
                <a:latin typeface="+mj-lt"/>
              </a:rPr>
              <a:t>Microsoft Desktop Optimization Package (MDOP)</a:t>
            </a:r>
            <a:r>
              <a:rPr lang="en-US" sz="3600" dirty="0" smtClean="0">
                <a:gradFill>
                  <a:gsLst>
                    <a:gs pos="0">
                      <a:schemeClr val="tx1"/>
                    </a:gs>
                    <a:gs pos="100000">
                      <a:schemeClr val="tx1"/>
                    </a:gs>
                  </a:gsLst>
                  <a:lin ang="5400000" scaled="0"/>
                </a:gradFill>
                <a:latin typeface="+mj-lt"/>
              </a:rPr>
              <a:t/>
            </a:r>
            <a:br>
              <a:rPr lang="en-US" sz="3600" dirty="0" smtClean="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7" action="ppaction://hlinkfile"/>
              </a:rPr>
              <a:t>microsoft.com/</a:t>
            </a:r>
            <a:r>
              <a:rPr lang="en-US" sz="2000" dirty="0" err="1">
                <a:gradFill>
                  <a:gsLst>
                    <a:gs pos="0">
                      <a:schemeClr val="tx1"/>
                    </a:gs>
                    <a:gs pos="100000">
                      <a:schemeClr val="tx1"/>
                    </a:gs>
                  </a:gsLst>
                  <a:lin ang="5400000" scaled="0"/>
                </a:gradFill>
                <a:hlinkClick r:id="rId7" action="ppaction://hlinkfile"/>
              </a:rPr>
              <a:t>mdop</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Desktop Virtualization (DV)</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8" action="ppaction://hlinkfile"/>
              </a:rPr>
              <a:t>microsoft.com/dv</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Windows To Go</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8" action="ppaction://hlinkfile"/>
              </a:rPr>
              <a:t>microsoft.com/windows/</a:t>
            </a:r>
            <a:r>
              <a:rPr lang="en-US" sz="2000" dirty="0" err="1">
                <a:gradFill>
                  <a:gsLst>
                    <a:gs pos="0">
                      <a:schemeClr val="tx1"/>
                    </a:gs>
                    <a:gs pos="100000">
                      <a:schemeClr val="tx1"/>
                    </a:gs>
                  </a:gsLst>
                  <a:lin ang="5400000" scaled="0"/>
                </a:gradFill>
                <a:hlinkClick r:id="rId8" action="ppaction://hlinkfile"/>
              </a:rPr>
              <a:t>wtg</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Internet Explorer TechNet </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9"/>
              </a:rPr>
              <a:t>http://technet.microsoft.com/ie</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7064871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childTnLst>
                                </p:cTn>
                              </p:par>
                              <p:par>
                                <p:cTn id="8" presetID="63" presetClass="path" presetSubtype="0" decel="100000" fill="hold" grpId="1" nodeType="withEffect">
                                  <p:stCondLst>
                                    <p:cond delay="0"/>
                                  </p:stCondLst>
                                  <p:childTnLst>
                                    <p:animMotion origin="layout" path="M -0.02413 1.56605E-6 L -1.99132E-7 1.56605E-6 " pathEditMode="relative" rAng="0" ptsTypes="AA">
                                      <p:cBhvr>
                                        <p:cTn id="9" dur="10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grpId="1" nodeType="withEffect">
                                  <p:stCondLst>
                                    <p:cond delay="100"/>
                                  </p:stCondLst>
                                  <p:childTnLst>
                                    <p:animMotion origin="layout" path="M -0.02413 -4.29414E-6 L 1.61348E-6 -4.29414E-6 " pathEditMode="relative" rAng="0" ptsTypes="AA">
                                      <p:cBhvr>
                                        <p:cTn id="14" dur="1000" fill="hold"/>
                                        <p:tgtEl>
                                          <p:spTgt spid="1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6" grpId="0"/>
      <p:bldP spid="16"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4"/>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5"/>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grpSp>
        <p:nvGrpSpPr>
          <p:cNvPr id="3" name="Group 2"/>
          <p:cNvGrpSpPr/>
          <p:nvPr/>
        </p:nvGrpSpPr>
        <p:grpSpPr>
          <a:xfrm>
            <a:off x="5987589" y="3947146"/>
            <a:ext cx="5491447" cy="2734059"/>
            <a:chOff x="5987589" y="7535862"/>
            <a:chExt cx="5491447" cy="2734059"/>
          </a:xfrm>
        </p:grpSpPr>
        <p:grpSp>
          <p:nvGrpSpPr>
            <p:cNvPr id="38" name="Group 37"/>
            <p:cNvGrpSpPr/>
            <p:nvPr/>
          </p:nvGrpSpPr>
          <p:grpSpPr>
            <a:xfrm>
              <a:off x="5987589" y="7535862"/>
              <a:ext cx="5491447" cy="2734059"/>
              <a:chOff x="5987589" y="3946350"/>
              <a:chExt cx="5491447" cy="2734059"/>
            </a:xfrm>
          </p:grpSpPr>
          <p:sp>
            <p:nvSpPr>
              <p:cNvPr id="39"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40" name="Rectangle 39"/>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1" name="Rectangle 40"/>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7"/>
                  </a:rPr>
                  <a:t>http</a:t>
                </a:r>
                <a:r>
                  <a:rPr lang="en-US" dirty="0" smtClean="0">
                    <a:solidFill>
                      <a:srgbClr val="FFFFFF"/>
                    </a:solidFill>
                    <a:hlinkClick r:id="rId7"/>
                  </a:rPr>
                  <a:t>://developer.microsoft.com </a:t>
                </a:r>
                <a:endParaRPr lang="en-US" dirty="0">
                  <a:solidFill>
                    <a:srgbClr val="FFFFFF"/>
                  </a:solidFill>
                </a:endParaRPr>
              </a:p>
            </p:txBody>
          </p:sp>
        </p:grpSp>
        <p:sp>
          <p:nvSpPr>
            <p:cNvPr id="42" name="Freeform 54"/>
            <p:cNvSpPr>
              <a:spLocks noEditPoints="1"/>
            </p:cNvSpPr>
            <p:nvPr/>
          </p:nvSpPr>
          <p:spPr bwMode="black">
            <a:xfrm>
              <a:off x="6121301" y="9627810"/>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9245054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par>
                                <p:cTn id="23" presetID="63" presetClass="path" presetSubtype="0" decel="100000" fill="hold" nodeType="withEffect">
                                  <p:stCondLst>
                                    <p:cond delay="300"/>
                                  </p:stCondLst>
                                  <p:childTnLst>
                                    <p:animMotion origin="layout" path="M -0.02413 4.06264E-6 L 4.44218E-6 4.06264E-6 " pathEditMode="relative" rAng="0" ptsTypes="AA">
                                      <p:cBhvr>
                                        <p:cTn id="24" dur="75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None/>
            </a:pPr>
            <a:r>
              <a:rPr lang="en-US" sz="2800" u="sng" dirty="0"/>
              <a:t>TechEd Schedule Builder </a:t>
            </a:r>
            <a:endParaRPr lang="en-US" sz="2800" u="sng" dirty="0" smtClean="0"/>
          </a:p>
          <a:p>
            <a:pPr marL="101600" indent="0" algn="ctr">
              <a:spcBef>
                <a:spcPts val="0"/>
              </a:spcBef>
              <a:buNone/>
            </a:pPr>
            <a:r>
              <a:rPr lang="en-US" sz="2400" dirty="0" smtClean="0"/>
              <a:t>CommNet </a:t>
            </a:r>
            <a:r>
              <a:rPr lang="en-US" sz="2400" dirty="0"/>
              <a:t>station </a:t>
            </a:r>
            <a:r>
              <a:rPr lang="en-US" sz="2400" dirty="0" smtClean="0"/>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None/>
            </a:pPr>
            <a:r>
              <a:rPr lang="en-US" sz="2800" u="sng" dirty="0"/>
              <a:t>TechEd Mobile </a:t>
            </a:r>
            <a:r>
              <a:rPr lang="en-US" sz="2800" u="sng" dirty="0" smtClean="0"/>
              <a:t>app</a:t>
            </a:r>
          </a:p>
          <a:p>
            <a:pPr marL="101600" indent="0" algn="ctr">
              <a:lnSpc>
                <a:spcPct val="100000"/>
              </a:lnSpc>
              <a:spcBef>
                <a:spcPts val="0"/>
              </a:spcBef>
              <a:buNone/>
            </a:pPr>
            <a:r>
              <a:rPr lang="en-US" sz="2400" dirty="0" smtClean="0"/>
              <a:t>Phone or Tablet</a:t>
            </a:r>
            <a:r>
              <a:rPr lang="en-US" sz="2800" u="sng" dirty="0" smtClean="0"/>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FontTx/>
              <a:buNone/>
            </a:pPr>
            <a:r>
              <a:rPr lang="en-US" sz="2800" u="sng" dirty="0" smtClean="0"/>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267425922"/>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149678"/>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09541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
        <p:nvSpPr>
          <p:cNvPr id="5" name="Text Placeholder 4"/>
          <p:cNvSpPr>
            <a:spLocks noGrp="1"/>
          </p:cNvSpPr>
          <p:nvPr>
            <p:ph type="body" sz="quarter" idx="11"/>
          </p:nvPr>
        </p:nvSpPr>
        <p:spPr>
          <a:xfrm>
            <a:off x="277029" y="1213769"/>
            <a:ext cx="11882419" cy="3468898"/>
          </a:xfrm>
        </p:spPr>
        <p:txBody>
          <a:bodyPr/>
          <a:lstStyle/>
          <a:p>
            <a:r>
              <a:rPr lang="en-US" dirty="0"/>
              <a:t>Session Objective(s</a:t>
            </a:r>
            <a:r>
              <a:rPr lang="en-US" dirty="0" smtClean="0"/>
              <a:t>): </a:t>
            </a:r>
            <a:endParaRPr lang="en-US" dirty="0"/>
          </a:p>
          <a:p>
            <a:pPr lvl="1"/>
            <a:r>
              <a:rPr lang="en-US" dirty="0"/>
              <a:t>Articulate the value proposition of MBAM 2.5</a:t>
            </a:r>
          </a:p>
          <a:p>
            <a:pPr lvl="1"/>
            <a:r>
              <a:rPr lang="en-US" dirty="0"/>
              <a:t>Show customers how MBAM 2.5 can help drive improved compliance (encryption, regulations)</a:t>
            </a:r>
          </a:p>
          <a:p>
            <a:pPr lvl="1"/>
            <a:r>
              <a:rPr lang="en-US" dirty="0"/>
              <a:t>MBAM can be easily deployed in complex environments</a:t>
            </a:r>
          </a:p>
          <a:p>
            <a:pPr lvl="1"/>
            <a:endParaRPr lang="en-US" sz="2856" b="1" dirty="0"/>
          </a:p>
          <a:p>
            <a:r>
              <a:rPr lang="en-US" dirty="0" smtClean="0"/>
              <a:t>MBAM 2.5 adds significant value and addresses many top customers pain points</a:t>
            </a:r>
            <a:endParaRPr lang="en-US" dirty="0"/>
          </a:p>
        </p:txBody>
      </p:sp>
    </p:spTree>
    <p:extLst>
      <p:ext uri="{BB962C8B-B14F-4D97-AF65-F5344CB8AC3E}">
        <p14:creationId xmlns:p14="http://schemas.microsoft.com/office/powerpoint/2010/main" val="3568439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029" y="1212850"/>
            <a:ext cx="11882419" cy="3485249"/>
          </a:xfrm>
        </p:spPr>
        <p:txBody>
          <a:bodyPr/>
          <a:lstStyle/>
          <a:p>
            <a:pPr fontAlgn="ctr"/>
            <a:r>
              <a:rPr lang="en-US" sz="4080" dirty="0" smtClean="0"/>
              <a:t>Introduction to MBAM</a:t>
            </a:r>
            <a:endParaRPr lang="en-US" sz="4080" dirty="0"/>
          </a:p>
          <a:p>
            <a:pPr fontAlgn="ctr"/>
            <a:r>
              <a:rPr lang="en-US" dirty="0" smtClean="0"/>
              <a:t>Deployment Improvements</a:t>
            </a:r>
          </a:p>
          <a:p>
            <a:pPr fontAlgn="ctr"/>
            <a:r>
              <a:rPr lang="en-US" sz="4080" dirty="0" smtClean="0"/>
              <a:t>Enforcement Policy</a:t>
            </a:r>
          </a:p>
          <a:p>
            <a:pPr fontAlgn="ctr"/>
            <a:r>
              <a:rPr lang="en-US" sz="4080" dirty="0" smtClean="0"/>
              <a:t>Performance</a:t>
            </a:r>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442012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343" dirty="0" smtClean="0"/>
              <a:t>Introduction to MBAM</a:t>
            </a:r>
            <a:endParaRPr lang="en-US" sz="7343" dirty="0"/>
          </a:p>
        </p:txBody>
      </p:sp>
    </p:spTree>
    <p:extLst>
      <p:ext uri="{BB962C8B-B14F-4D97-AF65-F5344CB8AC3E}">
        <p14:creationId xmlns:p14="http://schemas.microsoft.com/office/powerpoint/2010/main" val="1005767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029" y="1212850"/>
            <a:ext cx="11882419" cy="3323987"/>
          </a:xfrm>
        </p:spPr>
        <p:txBody>
          <a:bodyPr/>
          <a:lstStyle/>
          <a:p>
            <a:pPr marL="742950" indent="-742950">
              <a:buFont typeface="+mj-lt"/>
              <a:buAutoNum type="arabicPeriod"/>
            </a:pPr>
            <a:r>
              <a:rPr lang="en-US" dirty="0"/>
              <a:t>Enact BitLocker policy on Windows desktop devices</a:t>
            </a:r>
          </a:p>
          <a:p>
            <a:pPr marL="742950" indent="-742950">
              <a:buFont typeface="+mj-lt"/>
              <a:buAutoNum type="arabicPeriod"/>
            </a:pPr>
            <a:r>
              <a:rPr lang="en-US" dirty="0"/>
              <a:t>Escrow recovery key to a centralized server</a:t>
            </a:r>
          </a:p>
          <a:p>
            <a:pPr marL="742950" indent="-742950">
              <a:buFont typeface="+mj-lt"/>
              <a:buAutoNum type="arabicPeriod"/>
            </a:pPr>
            <a:r>
              <a:rPr lang="en-US" dirty="0"/>
              <a:t>Users or Helpdesk can recover a BitLocker key</a:t>
            </a:r>
          </a:p>
          <a:p>
            <a:pPr marL="742950" indent="-742950">
              <a:buFont typeface="+mj-lt"/>
              <a:buAutoNum type="arabicPeriod"/>
            </a:pPr>
            <a:r>
              <a:rPr lang="en-US" dirty="0"/>
              <a:t>Compliance </a:t>
            </a:r>
            <a:r>
              <a:rPr lang="en-US" dirty="0" smtClean="0"/>
              <a:t>reporting</a:t>
            </a:r>
            <a:endParaRPr lang="en-US" dirty="0"/>
          </a:p>
        </p:txBody>
      </p:sp>
      <p:sp>
        <p:nvSpPr>
          <p:cNvPr id="3" name="Title 2"/>
          <p:cNvSpPr>
            <a:spLocks noGrp="1"/>
          </p:cNvSpPr>
          <p:nvPr>
            <p:ph type="title"/>
          </p:nvPr>
        </p:nvSpPr>
        <p:spPr/>
        <p:txBody>
          <a:bodyPr/>
          <a:lstStyle/>
          <a:p>
            <a:r>
              <a:rPr lang="en-US" dirty="0" smtClean="0"/>
              <a:t>BitLocker Administration &amp; Monitoring</a:t>
            </a:r>
            <a:endParaRPr lang="en-US" dirty="0"/>
          </a:p>
        </p:txBody>
      </p:sp>
    </p:spTree>
    <p:extLst>
      <p:ext uri="{BB962C8B-B14F-4D97-AF65-F5344CB8AC3E}">
        <p14:creationId xmlns:p14="http://schemas.microsoft.com/office/powerpoint/2010/main" val="2291833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306423" y="5438561"/>
            <a:ext cx="3701953" cy="1029548"/>
            <a:chOff x="8141839" y="5108887"/>
            <a:chExt cx="3629695" cy="1009452"/>
          </a:xfrm>
        </p:grpSpPr>
        <p:grpSp>
          <p:nvGrpSpPr>
            <p:cNvPr id="36" name="Group 35"/>
            <p:cNvGrpSpPr/>
            <p:nvPr/>
          </p:nvGrpSpPr>
          <p:grpSpPr>
            <a:xfrm>
              <a:off x="8141839" y="5108887"/>
              <a:ext cx="3629695" cy="1009452"/>
              <a:chOff x="8307265" y="5355008"/>
              <a:chExt cx="3703442" cy="1280159"/>
            </a:xfrm>
            <a:solidFill>
              <a:schemeClr val="accent3"/>
            </a:solidFill>
          </p:grpSpPr>
          <p:sp>
            <p:nvSpPr>
              <p:cNvPr id="37" name="Yellow"/>
              <p:cNvSpPr/>
              <p:nvPr/>
            </p:nvSpPr>
            <p:spPr bwMode="auto">
              <a:xfrm>
                <a:off x="8307265" y="5355008"/>
                <a:ext cx="3703442" cy="1280159"/>
              </a:xfrm>
              <a:prstGeom prst="roundRect">
                <a:avLst>
                  <a:gd name="adj" fmla="val 0"/>
                </a:avLst>
              </a:prstGeom>
              <a:grpFill/>
              <a:ln w="9525" cap="flat" cmpd="sng" algn="ctr">
                <a:noFill/>
                <a:prstDash val="solid"/>
                <a:headEnd type="none" w="med" len="med"/>
                <a:tailEnd type="none" w="med" len="med"/>
              </a:ln>
              <a:effectLst/>
            </p:spPr>
            <p:txBody>
              <a:bodyPr vert="horz" wrap="square" lIns="93219" tIns="46610" rIns="93219" bIns="46610" numCol="1" rtlCol="0" anchor="ctr" anchorCtr="0" compatLnSpc="1">
                <a:prstTxWarp prst="textNoShape">
                  <a:avLst/>
                </a:prstTxWarp>
              </a:bodyPr>
              <a:lstStyle/>
              <a:p>
                <a:pPr algn="ctr" defTabSz="931943" fontAlgn="base">
                  <a:spcBef>
                    <a:spcPct val="0"/>
                  </a:spcBef>
                  <a:spcAft>
                    <a:spcPct val="0"/>
                  </a:spcAft>
                  <a:defRPr/>
                </a:pPr>
                <a:endParaRPr lang="en-US" sz="2243" kern="0" dirty="0">
                  <a:solidFill>
                    <a:srgbClr val="505050"/>
                  </a:solidFill>
                  <a:latin typeface="Segoe UI Light"/>
                  <a:ea typeface="Segoe UI" pitchFamily="34" charset="0"/>
                  <a:cs typeface="Segoe UI" pitchFamily="34" charset="0"/>
                </a:endParaRPr>
              </a:p>
            </p:txBody>
          </p:sp>
          <p:sp>
            <p:nvSpPr>
              <p:cNvPr id="38" name="TextBox 37"/>
              <p:cNvSpPr txBox="1"/>
              <p:nvPr/>
            </p:nvSpPr>
            <p:spPr>
              <a:xfrm>
                <a:off x="9458597" y="5386995"/>
                <a:ext cx="2501778" cy="527250"/>
              </a:xfrm>
              <a:prstGeom prst="rect">
                <a:avLst/>
              </a:prstGeom>
              <a:grpFill/>
            </p:spPr>
            <p:txBody>
              <a:bodyPr wrap="square" lIns="124275" tIns="62138" rIns="124275" bIns="62138" rtlCol="0">
                <a:spAutoFit/>
              </a:bodyPr>
              <a:lstStyle/>
              <a:p>
                <a:pPr marL="0" lvl="1" defTabSz="932250">
                  <a:lnSpc>
                    <a:spcPts val="2474"/>
                  </a:lnSpc>
                  <a:defRPr/>
                </a:pPr>
                <a:r>
                  <a:rPr lang="en-US" sz="2000" kern="0" dirty="0">
                    <a:solidFill>
                      <a:srgbClr val="FFFFFF"/>
                    </a:solidFill>
                    <a:cs typeface="Segoe UI" panose="020B0502040204020203" pitchFamily="34" charset="0"/>
                  </a:rPr>
                  <a:t>Bug Fixes</a:t>
                </a:r>
              </a:p>
            </p:txBody>
          </p:sp>
        </p:grpSp>
        <p:grpSp>
          <p:nvGrpSpPr>
            <p:cNvPr id="68" name="Group 67"/>
            <p:cNvGrpSpPr/>
            <p:nvPr/>
          </p:nvGrpSpPr>
          <p:grpSpPr bwMode="black">
            <a:xfrm>
              <a:off x="8495099" y="5231091"/>
              <a:ext cx="573378" cy="596597"/>
              <a:chOff x="307975" y="1987550"/>
              <a:chExt cx="1377950" cy="1434124"/>
            </a:xfrm>
            <a:solidFill>
              <a:srgbClr val="FFFFFF"/>
            </a:solidFill>
          </p:grpSpPr>
          <p:sp>
            <p:nvSpPr>
              <p:cNvPr id="69" name="Freeform 118"/>
              <p:cNvSpPr>
                <a:spLocks/>
              </p:cNvSpPr>
              <p:nvPr/>
            </p:nvSpPr>
            <p:spPr bwMode="black">
              <a:xfrm>
                <a:off x="538162" y="2540611"/>
                <a:ext cx="917576" cy="881063"/>
              </a:xfrm>
              <a:custGeom>
                <a:avLst/>
                <a:gdLst>
                  <a:gd name="T0" fmla="*/ 237 w 245"/>
                  <a:gd name="T1" fmla="*/ 0 h 235"/>
                  <a:gd name="T2" fmla="*/ 218 w 245"/>
                  <a:gd name="T3" fmla="*/ 10 h 235"/>
                  <a:gd name="T4" fmla="*/ 131 w 245"/>
                  <a:gd name="T5" fmla="*/ 30 h 235"/>
                  <a:gd name="T6" fmla="*/ 131 w 245"/>
                  <a:gd name="T7" fmla="*/ 201 h 235"/>
                  <a:gd name="T8" fmla="*/ 115 w 245"/>
                  <a:gd name="T9" fmla="*/ 201 h 235"/>
                  <a:gd name="T10" fmla="*/ 115 w 245"/>
                  <a:gd name="T11" fmla="*/ 30 h 235"/>
                  <a:gd name="T12" fmla="*/ 27 w 245"/>
                  <a:gd name="T13" fmla="*/ 10 h 235"/>
                  <a:gd name="T14" fmla="*/ 9 w 245"/>
                  <a:gd name="T15" fmla="*/ 0 h 235"/>
                  <a:gd name="T16" fmla="*/ 0 w 245"/>
                  <a:gd name="T17" fmla="*/ 67 h 235"/>
                  <a:gd name="T18" fmla="*/ 123 w 245"/>
                  <a:gd name="T19" fmla="*/ 235 h 235"/>
                  <a:gd name="T20" fmla="*/ 245 w 245"/>
                  <a:gd name="T21" fmla="*/ 67 h 235"/>
                  <a:gd name="T22" fmla="*/ 237 w 245"/>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35">
                    <a:moveTo>
                      <a:pt x="237" y="0"/>
                    </a:moveTo>
                    <a:cubicBezTo>
                      <a:pt x="232" y="3"/>
                      <a:pt x="226" y="7"/>
                      <a:pt x="218" y="10"/>
                    </a:cubicBezTo>
                    <a:cubicBezTo>
                      <a:pt x="198" y="20"/>
                      <a:pt x="169" y="29"/>
                      <a:pt x="131" y="30"/>
                    </a:cubicBezTo>
                    <a:cubicBezTo>
                      <a:pt x="131" y="201"/>
                      <a:pt x="131" y="201"/>
                      <a:pt x="131" y="201"/>
                    </a:cubicBezTo>
                    <a:cubicBezTo>
                      <a:pt x="115" y="201"/>
                      <a:pt x="115" y="201"/>
                      <a:pt x="115" y="201"/>
                    </a:cubicBezTo>
                    <a:cubicBezTo>
                      <a:pt x="115" y="30"/>
                      <a:pt x="115" y="30"/>
                      <a:pt x="115" y="30"/>
                    </a:cubicBezTo>
                    <a:cubicBezTo>
                      <a:pt x="76" y="29"/>
                      <a:pt x="47" y="20"/>
                      <a:pt x="27" y="10"/>
                    </a:cubicBezTo>
                    <a:cubicBezTo>
                      <a:pt x="19" y="7"/>
                      <a:pt x="13" y="3"/>
                      <a:pt x="9" y="0"/>
                    </a:cubicBezTo>
                    <a:cubicBezTo>
                      <a:pt x="3" y="20"/>
                      <a:pt x="0" y="43"/>
                      <a:pt x="0" y="67"/>
                    </a:cubicBezTo>
                    <a:cubicBezTo>
                      <a:pt x="0" y="149"/>
                      <a:pt x="61" y="235"/>
                      <a:pt x="123" y="235"/>
                    </a:cubicBezTo>
                    <a:cubicBezTo>
                      <a:pt x="184" y="235"/>
                      <a:pt x="245" y="149"/>
                      <a:pt x="245" y="67"/>
                    </a:cubicBezTo>
                    <a:cubicBezTo>
                      <a:pt x="245" y="43"/>
                      <a:pt x="242" y="20"/>
                      <a:pt x="2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70" name="Freeform 119"/>
              <p:cNvSpPr>
                <a:spLocks/>
              </p:cNvSpPr>
              <p:nvPr/>
            </p:nvSpPr>
            <p:spPr bwMode="black">
              <a:xfrm>
                <a:off x="579438" y="2478088"/>
                <a:ext cx="3175"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73" name="Freeform 120"/>
              <p:cNvSpPr>
                <a:spLocks/>
              </p:cNvSpPr>
              <p:nvPr/>
            </p:nvSpPr>
            <p:spPr bwMode="black">
              <a:xfrm>
                <a:off x="571500" y="2486025"/>
                <a:ext cx="7938" cy="30163"/>
              </a:xfrm>
              <a:custGeom>
                <a:avLst/>
                <a:gdLst>
                  <a:gd name="T0" fmla="*/ 2 w 2"/>
                  <a:gd name="T1" fmla="*/ 0 h 8"/>
                  <a:gd name="T2" fmla="*/ 0 w 2"/>
                  <a:gd name="T3" fmla="*/ 8 h 8"/>
                  <a:gd name="T4" fmla="*/ 2 w 2"/>
                  <a:gd name="T5" fmla="*/ 0 h 8"/>
                </a:gdLst>
                <a:ahLst/>
                <a:cxnLst>
                  <a:cxn ang="0">
                    <a:pos x="T0" y="T1"/>
                  </a:cxn>
                  <a:cxn ang="0">
                    <a:pos x="T2" y="T3"/>
                  </a:cxn>
                  <a:cxn ang="0">
                    <a:pos x="T4" y="T5"/>
                  </a:cxn>
                </a:cxnLst>
                <a:rect l="0" t="0" r="r" b="b"/>
                <a:pathLst>
                  <a:path w="2" h="8">
                    <a:moveTo>
                      <a:pt x="2" y="0"/>
                    </a:moveTo>
                    <a:cubicBezTo>
                      <a:pt x="1" y="3"/>
                      <a:pt x="0" y="5"/>
                      <a:pt x="0" y="8"/>
                    </a:cubicBezTo>
                    <a:cubicBezTo>
                      <a:pt x="0" y="5"/>
                      <a:pt x="1" y="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74" name="Freeform 121"/>
              <p:cNvSpPr>
                <a:spLocks/>
              </p:cNvSpPr>
              <p:nvPr/>
            </p:nvSpPr>
            <p:spPr bwMode="black">
              <a:xfrm>
                <a:off x="1414463" y="2486025"/>
                <a:ext cx="12700" cy="30163"/>
              </a:xfrm>
              <a:custGeom>
                <a:avLst/>
                <a:gdLst>
                  <a:gd name="T0" fmla="*/ 0 w 3"/>
                  <a:gd name="T1" fmla="*/ 0 h 8"/>
                  <a:gd name="T2" fmla="*/ 3 w 3"/>
                  <a:gd name="T3" fmla="*/ 8 h 8"/>
                  <a:gd name="T4" fmla="*/ 0 w 3"/>
                  <a:gd name="T5" fmla="*/ 0 h 8"/>
                </a:gdLst>
                <a:ahLst/>
                <a:cxnLst>
                  <a:cxn ang="0">
                    <a:pos x="T0" y="T1"/>
                  </a:cxn>
                  <a:cxn ang="0">
                    <a:pos x="T2" y="T3"/>
                  </a:cxn>
                  <a:cxn ang="0">
                    <a:pos x="T4" y="T5"/>
                  </a:cxn>
                </a:cxnLst>
                <a:rect l="0" t="0" r="r" b="b"/>
                <a:pathLst>
                  <a:path w="3" h="8">
                    <a:moveTo>
                      <a:pt x="0" y="0"/>
                    </a:moveTo>
                    <a:cubicBezTo>
                      <a:pt x="1" y="3"/>
                      <a:pt x="2" y="5"/>
                      <a:pt x="3" y="8"/>
                    </a:cubicBezTo>
                    <a:cubicBezTo>
                      <a:pt x="2" y="5"/>
                      <a:pt x="1"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75" name="Freeform 122"/>
              <p:cNvSpPr>
                <a:spLocks/>
              </p:cNvSpPr>
              <p:nvPr/>
            </p:nvSpPr>
            <p:spPr bwMode="black">
              <a:xfrm>
                <a:off x="582613" y="2459038"/>
                <a:ext cx="7938" cy="19050"/>
              </a:xfrm>
              <a:custGeom>
                <a:avLst/>
                <a:gdLst>
                  <a:gd name="T0" fmla="*/ 0 w 2"/>
                  <a:gd name="T1" fmla="*/ 5 h 5"/>
                  <a:gd name="T2" fmla="*/ 2 w 2"/>
                  <a:gd name="T3" fmla="*/ 0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cubicBezTo>
                      <a:pt x="1" y="4"/>
                      <a:pt x="1" y="2"/>
                      <a:pt x="2" y="0"/>
                    </a:cubicBezTo>
                    <a:cubicBezTo>
                      <a:pt x="2" y="0"/>
                      <a:pt x="2" y="0"/>
                      <a:pt x="2" y="0"/>
                    </a:cubicBezTo>
                    <a:cubicBezTo>
                      <a:pt x="1" y="2"/>
                      <a:pt x="1"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77" name="Freeform 123"/>
              <p:cNvSpPr>
                <a:spLocks/>
              </p:cNvSpPr>
              <p:nvPr/>
            </p:nvSpPr>
            <p:spPr bwMode="black">
              <a:xfrm>
                <a:off x="1411288" y="2478088"/>
                <a:ext cx="3175" cy="7938"/>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79" name="Freeform 124"/>
              <p:cNvSpPr>
                <a:spLocks noEditPoints="1"/>
              </p:cNvSpPr>
              <p:nvPr/>
            </p:nvSpPr>
            <p:spPr bwMode="black">
              <a:xfrm>
                <a:off x="590550" y="2224088"/>
                <a:ext cx="812800" cy="344488"/>
              </a:xfrm>
              <a:custGeom>
                <a:avLst/>
                <a:gdLst>
                  <a:gd name="T0" fmla="*/ 109 w 217"/>
                  <a:gd name="T1" fmla="*/ 0 h 92"/>
                  <a:gd name="T2" fmla="*/ 0 w 217"/>
                  <a:gd name="T3" fmla="*/ 63 h 92"/>
                  <a:gd name="T4" fmla="*/ 19 w 217"/>
                  <a:gd name="T5" fmla="*/ 74 h 92"/>
                  <a:gd name="T6" fmla="*/ 109 w 217"/>
                  <a:gd name="T7" fmla="*/ 92 h 92"/>
                  <a:gd name="T8" fmla="*/ 196 w 217"/>
                  <a:gd name="T9" fmla="*/ 74 h 92"/>
                  <a:gd name="T10" fmla="*/ 217 w 217"/>
                  <a:gd name="T11" fmla="*/ 63 h 92"/>
                  <a:gd name="T12" fmla="*/ 109 w 217"/>
                  <a:gd name="T13" fmla="*/ 0 h 92"/>
                  <a:gd name="T14" fmla="*/ 45 w 217"/>
                  <a:gd name="T15" fmla="*/ 47 h 92"/>
                  <a:gd name="T16" fmla="*/ 31 w 217"/>
                  <a:gd name="T17" fmla="*/ 33 h 92"/>
                  <a:gd name="T18" fmla="*/ 45 w 217"/>
                  <a:gd name="T19" fmla="*/ 20 h 92"/>
                  <a:gd name="T20" fmla="*/ 59 w 217"/>
                  <a:gd name="T21" fmla="*/ 33 h 92"/>
                  <a:gd name="T22" fmla="*/ 45 w 217"/>
                  <a:gd name="T23" fmla="*/ 47 h 92"/>
                  <a:gd name="T24" fmla="*/ 172 w 217"/>
                  <a:gd name="T25" fmla="*/ 47 h 92"/>
                  <a:gd name="T26" fmla="*/ 158 w 217"/>
                  <a:gd name="T27" fmla="*/ 33 h 92"/>
                  <a:gd name="T28" fmla="*/ 172 w 217"/>
                  <a:gd name="T29" fmla="*/ 20 h 92"/>
                  <a:gd name="T30" fmla="*/ 186 w 217"/>
                  <a:gd name="T31" fmla="*/ 33 h 92"/>
                  <a:gd name="T32" fmla="*/ 172 w 217"/>
                  <a:gd name="T33" fmla="*/ 4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7" h="92">
                    <a:moveTo>
                      <a:pt x="109" y="0"/>
                    </a:moveTo>
                    <a:cubicBezTo>
                      <a:pt x="49" y="0"/>
                      <a:pt x="16" y="25"/>
                      <a:pt x="0" y="63"/>
                    </a:cubicBezTo>
                    <a:cubicBezTo>
                      <a:pt x="5" y="66"/>
                      <a:pt x="11" y="70"/>
                      <a:pt x="19" y="74"/>
                    </a:cubicBezTo>
                    <a:cubicBezTo>
                      <a:pt x="39" y="83"/>
                      <a:pt x="68" y="92"/>
                      <a:pt x="109" y="92"/>
                    </a:cubicBezTo>
                    <a:cubicBezTo>
                      <a:pt x="148" y="92"/>
                      <a:pt x="177" y="83"/>
                      <a:pt x="196" y="74"/>
                    </a:cubicBezTo>
                    <a:cubicBezTo>
                      <a:pt x="205" y="70"/>
                      <a:pt x="212" y="66"/>
                      <a:pt x="217" y="63"/>
                    </a:cubicBezTo>
                    <a:cubicBezTo>
                      <a:pt x="201" y="25"/>
                      <a:pt x="168" y="0"/>
                      <a:pt x="109" y="0"/>
                    </a:cubicBezTo>
                    <a:close/>
                    <a:moveTo>
                      <a:pt x="45" y="47"/>
                    </a:moveTo>
                    <a:cubicBezTo>
                      <a:pt x="37" y="47"/>
                      <a:pt x="31" y="41"/>
                      <a:pt x="31" y="33"/>
                    </a:cubicBezTo>
                    <a:cubicBezTo>
                      <a:pt x="31" y="26"/>
                      <a:pt x="37" y="20"/>
                      <a:pt x="45" y="20"/>
                    </a:cubicBezTo>
                    <a:cubicBezTo>
                      <a:pt x="53" y="20"/>
                      <a:pt x="59" y="26"/>
                      <a:pt x="59" y="33"/>
                    </a:cubicBezTo>
                    <a:cubicBezTo>
                      <a:pt x="59" y="41"/>
                      <a:pt x="53" y="47"/>
                      <a:pt x="45" y="47"/>
                    </a:cubicBezTo>
                    <a:close/>
                    <a:moveTo>
                      <a:pt x="172" y="47"/>
                    </a:moveTo>
                    <a:cubicBezTo>
                      <a:pt x="164" y="47"/>
                      <a:pt x="158" y="41"/>
                      <a:pt x="158" y="33"/>
                    </a:cubicBezTo>
                    <a:cubicBezTo>
                      <a:pt x="158" y="26"/>
                      <a:pt x="164" y="20"/>
                      <a:pt x="172" y="20"/>
                    </a:cubicBezTo>
                    <a:cubicBezTo>
                      <a:pt x="180" y="20"/>
                      <a:pt x="186" y="26"/>
                      <a:pt x="186" y="33"/>
                    </a:cubicBezTo>
                    <a:cubicBezTo>
                      <a:pt x="186" y="41"/>
                      <a:pt x="180" y="47"/>
                      <a:pt x="17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81" name="Freeform 125"/>
              <p:cNvSpPr>
                <a:spLocks/>
              </p:cNvSpPr>
              <p:nvPr/>
            </p:nvSpPr>
            <p:spPr bwMode="black">
              <a:xfrm>
                <a:off x="1403350" y="2459038"/>
                <a:ext cx="7938" cy="19050"/>
              </a:xfrm>
              <a:custGeom>
                <a:avLst/>
                <a:gdLst>
                  <a:gd name="T0" fmla="*/ 0 w 2"/>
                  <a:gd name="T1" fmla="*/ 0 h 5"/>
                  <a:gd name="T2" fmla="*/ 0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cubicBezTo>
                      <a:pt x="0" y="0"/>
                      <a:pt x="0" y="0"/>
                      <a:pt x="0" y="0"/>
                    </a:cubicBezTo>
                    <a:cubicBezTo>
                      <a:pt x="1" y="2"/>
                      <a:pt x="1" y="3"/>
                      <a:pt x="2" y="5"/>
                    </a:cubicBezTo>
                    <a:cubicBezTo>
                      <a:pt x="2" y="3"/>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83" name="Freeform 126"/>
              <p:cNvSpPr>
                <a:spLocks/>
              </p:cNvSpPr>
              <p:nvPr/>
            </p:nvSpPr>
            <p:spPr bwMode="black">
              <a:xfrm>
                <a:off x="750888" y="2006600"/>
                <a:ext cx="492125" cy="269875"/>
              </a:xfrm>
              <a:custGeom>
                <a:avLst/>
                <a:gdLst>
                  <a:gd name="T0" fmla="*/ 2 w 131"/>
                  <a:gd name="T1" fmla="*/ 11 h 72"/>
                  <a:gd name="T2" fmla="*/ 61 w 131"/>
                  <a:gd name="T3" fmla="*/ 70 h 72"/>
                  <a:gd name="T4" fmla="*/ 66 w 131"/>
                  <a:gd name="T5" fmla="*/ 72 h 72"/>
                  <a:gd name="T6" fmla="*/ 70 w 131"/>
                  <a:gd name="T7" fmla="*/ 70 h 72"/>
                  <a:gd name="T8" fmla="*/ 129 w 131"/>
                  <a:gd name="T9" fmla="*/ 11 h 72"/>
                  <a:gd name="T10" fmla="*/ 129 w 131"/>
                  <a:gd name="T11" fmla="*/ 2 h 72"/>
                  <a:gd name="T12" fmla="*/ 121 w 131"/>
                  <a:gd name="T13" fmla="*/ 2 h 72"/>
                  <a:gd name="T14" fmla="*/ 66 w 131"/>
                  <a:gd name="T15" fmla="*/ 57 h 72"/>
                  <a:gd name="T16" fmla="*/ 10 w 131"/>
                  <a:gd name="T17" fmla="*/ 2 h 72"/>
                  <a:gd name="T18" fmla="*/ 2 w 131"/>
                  <a:gd name="T19" fmla="*/ 2 h 72"/>
                  <a:gd name="T20" fmla="*/ 2 w 131"/>
                  <a:gd name="T21"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72">
                    <a:moveTo>
                      <a:pt x="2" y="11"/>
                    </a:moveTo>
                    <a:cubicBezTo>
                      <a:pt x="61" y="70"/>
                      <a:pt x="61" y="70"/>
                      <a:pt x="61" y="70"/>
                    </a:cubicBezTo>
                    <a:cubicBezTo>
                      <a:pt x="62" y="71"/>
                      <a:pt x="64" y="72"/>
                      <a:pt x="66" y="72"/>
                    </a:cubicBezTo>
                    <a:cubicBezTo>
                      <a:pt x="67" y="72"/>
                      <a:pt x="69" y="71"/>
                      <a:pt x="70" y="70"/>
                    </a:cubicBezTo>
                    <a:cubicBezTo>
                      <a:pt x="129" y="11"/>
                      <a:pt x="129" y="11"/>
                      <a:pt x="129" y="11"/>
                    </a:cubicBezTo>
                    <a:cubicBezTo>
                      <a:pt x="131" y="8"/>
                      <a:pt x="131" y="5"/>
                      <a:pt x="129" y="2"/>
                    </a:cubicBezTo>
                    <a:cubicBezTo>
                      <a:pt x="127" y="0"/>
                      <a:pt x="123" y="0"/>
                      <a:pt x="121" y="2"/>
                    </a:cubicBezTo>
                    <a:cubicBezTo>
                      <a:pt x="66" y="57"/>
                      <a:pt x="66" y="57"/>
                      <a:pt x="66" y="57"/>
                    </a:cubicBezTo>
                    <a:cubicBezTo>
                      <a:pt x="10" y="2"/>
                      <a:pt x="10" y="2"/>
                      <a:pt x="10" y="2"/>
                    </a:cubicBezTo>
                    <a:cubicBezTo>
                      <a:pt x="8" y="0"/>
                      <a:pt x="4" y="0"/>
                      <a:pt x="2" y="2"/>
                    </a:cubicBezTo>
                    <a:cubicBezTo>
                      <a:pt x="0" y="5"/>
                      <a:pt x="0" y="8"/>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85" name="Oval 127"/>
              <p:cNvSpPr>
                <a:spLocks noChangeArrowheads="1"/>
              </p:cNvSpPr>
              <p:nvPr/>
            </p:nvSpPr>
            <p:spPr bwMode="black">
              <a:xfrm>
                <a:off x="731838" y="1987550"/>
                <a:ext cx="87313" cy="85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86" name="Oval 128"/>
              <p:cNvSpPr>
                <a:spLocks noChangeArrowheads="1"/>
              </p:cNvSpPr>
              <p:nvPr/>
            </p:nvSpPr>
            <p:spPr bwMode="black">
              <a:xfrm>
                <a:off x="1174750" y="1987550"/>
                <a:ext cx="87313" cy="85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87" name="Freeform 129"/>
              <p:cNvSpPr>
                <a:spLocks/>
              </p:cNvSpPr>
              <p:nvPr/>
            </p:nvSpPr>
            <p:spPr bwMode="black">
              <a:xfrm>
                <a:off x="342900" y="2549525"/>
                <a:ext cx="404813" cy="206375"/>
              </a:xfrm>
              <a:custGeom>
                <a:avLst/>
                <a:gdLst>
                  <a:gd name="T0" fmla="*/ 101 w 108"/>
                  <a:gd name="T1" fmla="*/ 34 h 55"/>
                  <a:gd name="T2" fmla="*/ 14 w 108"/>
                  <a:gd name="T3" fmla="*/ 2 h 55"/>
                  <a:gd name="T4" fmla="*/ 1 w 108"/>
                  <a:gd name="T5" fmla="*/ 8 h 55"/>
                  <a:gd name="T6" fmla="*/ 7 w 108"/>
                  <a:gd name="T7" fmla="*/ 21 h 55"/>
                  <a:gd name="T8" fmla="*/ 94 w 108"/>
                  <a:gd name="T9" fmla="*/ 53 h 55"/>
                  <a:gd name="T10" fmla="*/ 107 w 108"/>
                  <a:gd name="T11" fmla="*/ 47 h 55"/>
                  <a:gd name="T12" fmla="*/ 101 w 108"/>
                  <a:gd name="T13" fmla="*/ 34 h 55"/>
                </a:gdLst>
                <a:ahLst/>
                <a:cxnLst>
                  <a:cxn ang="0">
                    <a:pos x="T0" y="T1"/>
                  </a:cxn>
                  <a:cxn ang="0">
                    <a:pos x="T2" y="T3"/>
                  </a:cxn>
                  <a:cxn ang="0">
                    <a:pos x="T4" y="T5"/>
                  </a:cxn>
                  <a:cxn ang="0">
                    <a:pos x="T6" y="T7"/>
                  </a:cxn>
                  <a:cxn ang="0">
                    <a:pos x="T8" y="T9"/>
                  </a:cxn>
                  <a:cxn ang="0">
                    <a:pos x="T10" y="T11"/>
                  </a:cxn>
                  <a:cxn ang="0">
                    <a:pos x="T12" y="T13"/>
                  </a:cxn>
                </a:cxnLst>
                <a:rect l="0" t="0" r="r" b="b"/>
                <a:pathLst>
                  <a:path w="108" h="55">
                    <a:moveTo>
                      <a:pt x="101" y="34"/>
                    </a:moveTo>
                    <a:cubicBezTo>
                      <a:pt x="14" y="2"/>
                      <a:pt x="14" y="2"/>
                      <a:pt x="14" y="2"/>
                    </a:cubicBezTo>
                    <a:cubicBezTo>
                      <a:pt x="9" y="0"/>
                      <a:pt x="3" y="3"/>
                      <a:pt x="1" y="8"/>
                    </a:cubicBezTo>
                    <a:cubicBezTo>
                      <a:pt x="0" y="13"/>
                      <a:pt x="2" y="19"/>
                      <a:pt x="7" y="21"/>
                    </a:cubicBezTo>
                    <a:cubicBezTo>
                      <a:pt x="94" y="53"/>
                      <a:pt x="94" y="53"/>
                      <a:pt x="94" y="53"/>
                    </a:cubicBezTo>
                    <a:cubicBezTo>
                      <a:pt x="99" y="55"/>
                      <a:pt x="105" y="52"/>
                      <a:pt x="107" y="47"/>
                    </a:cubicBezTo>
                    <a:cubicBezTo>
                      <a:pt x="108" y="42"/>
                      <a:pt x="106" y="36"/>
                      <a:pt x="10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90" name="Freeform 130"/>
              <p:cNvSpPr>
                <a:spLocks/>
              </p:cNvSpPr>
              <p:nvPr/>
            </p:nvSpPr>
            <p:spPr bwMode="black">
              <a:xfrm>
                <a:off x="390525" y="3063875"/>
                <a:ext cx="409575" cy="201613"/>
              </a:xfrm>
              <a:custGeom>
                <a:avLst/>
                <a:gdLst>
                  <a:gd name="T0" fmla="*/ 95 w 109"/>
                  <a:gd name="T1" fmla="*/ 2 h 54"/>
                  <a:gd name="T2" fmla="*/ 8 w 109"/>
                  <a:gd name="T3" fmla="*/ 34 h 54"/>
                  <a:gd name="T4" fmla="*/ 2 w 109"/>
                  <a:gd name="T5" fmla="*/ 47 h 54"/>
                  <a:gd name="T6" fmla="*/ 15 w 109"/>
                  <a:gd name="T7" fmla="*/ 53 h 54"/>
                  <a:gd name="T8" fmla="*/ 102 w 109"/>
                  <a:gd name="T9" fmla="*/ 20 h 54"/>
                  <a:gd name="T10" fmla="*/ 107 w 109"/>
                  <a:gd name="T11" fmla="*/ 8 h 54"/>
                  <a:gd name="T12" fmla="*/ 95 w 109"/>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109" h="54">
                    <a:moveTo>
                      <a:pt x="95" y="2"/>
                    </a:moveTo>
                    <a:cubicBezTo>
                      <a:pt x="8" y="34"/>
                      <a:pt x="8" y="34"/>
                      <a:pt x="8" y="34"/>
                    </a:cubicBezTo>
                    <a:cubicBezTo>
                      <a:pt x="3" y="36"/>
                      <a:pt x="0" y="41"/>
                      <a:pt x="2" y="47"/>
                    </a:cubicBezTo>
                    <a:cubicBezTo>
                      <a:pt x="4" y="52"/>
                      <a:pt x="10" y="54"/>
                      <a:pt x="15" y="53"/>
                    </a:cubicBezTo>
                    <a:cubicBezTo>
                      <a:pt x="102" y="20"/>
                      <a:pt x="102" y="20"/>
                      <a:pt x="102" y="20"/>
                    </a:cubicBezTo>
                    <a:cubicBezTo>
                      <a:pt x="107" y="19"/>
                      <a:pt x="109" y="13"/>
                      <a:pt x="107" y="8"/>
                    </a:cubicBezTo>
                    <a:cubicBezTo>
                      <a:pt x="106" y="2"/>
                      <a:pt x="100" y="0"/>
                      <a:pt x="9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91" name="Freeform 131"/>
              <p:cNvSpPr>
                <a:spLocks/>
              </p:cNvSpPr>
              <p:nvPr/>
            </p:nvSpPr>
            <p:spPr bwMode="black">
              <a:xfrm>
                <a:off x="307975" y="2882900"/>
                <a:ext cx="428625" cy="76200"/>
              </a:xfrm>
              <a:custGeom>
                <a:avLst/>
                <a:gdLst>
                  <a:gd name="T0" fmla="*/ 104 w 114"/>
                  <a:gd name="T1" fmla="*/ 0 h 20"/>
                  <a:gd name="T2" fmla="*/ 10 w 114"/>
                  <a:gd name="T3" fmla="*/ 0 h 20"/>
                  <a:gd name="T4" fmla="*/ 0 w 114"/>
                  <a:gd name="T5" fmla="*/ 10 h 20"/>
                  <a:gd name="T6" fmla="*/ 10 w 114"/>
                  <a:gd name="T7" fmla="*/ 20 h 20"/>
                  <a:gd name="T8" fmla="*/ 104 w 114"/>
                  <a:gd name="T9" fmla="*/ 20 h 20"/>
                  <a:gd name="T10" fmla="*/ 114 w 114"/>
                  <a:gd name="T11" fmla="*/ 10 h 20"/>
                  <a:gd name="T12" fmla="*/ 104 w 11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4" y="0"/>
                    </a:moveTo>
                    <a:cubicBezTo>
                      <a:pt x="10" y="0"/>
                      <a:pt x="10" y="0"/>
                      <a:pt x="10" y="0"/>
                    </a:cubicBezTo>
                    <a:cubicBezTo>
                      <a:pt x="5" y="0"/>
                      <a:pt x="0" y="4"/>
                      <a:pt x="0" y="10"/>
                    </a:cubicBezTo>
                    <a:cubicBezTo>
                      <a:pt x="0" y="15"/>
                      <a:pt x="5" y="20"/>
                      <a:pt x="10" y="20"/>
                    </a:cubicBezTo>
                    <a:cubicBezTo>
                      <a:pt x="104" y="20"/>
                      <a:pt x="104" y="20"/>
                      <a:pt x="104" y="20"/>
                    </a:cubicBezTo>
                    <a:cubicBezTo>
                      <a:pt x="110" y="20"/>
                      <a:pt x="114" y="15"/>
                      <a:pt x="114" y="10"/>
                    </a:cubicBezTo>
                    <a:cubicBezTo>
                      <a:pt x="114" y="4"/>
                      <a:pt x="110"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92" name="Freeform 132"/>
              <p:cNvSpPr>
                <a:spLocks/>
              </p:cNvSpPr>
              <p:nvPr/>
            </p:nvSpPr>
            <p:spPr bwMode="black">
              <a:xfrm>
                <a:off x="1246188" y="2549525"/>
                <a:ext cx="409575" cy="206375"/>
              </a:xfrm>
              <a:custGeom>
                <a:avLst/>
                <a:gdLst>
                  <a:gd name="T0" fmla="*/ 14 w 109"/>
                  <a:gd name="T1" fmla="*/ 53 h 55"/>
                  <a:gd name="T2" fmla="*/ 101 w 109"/>
                  <a:gd name="T3" fmla="*/ 21 h 55"/>
                  <a:gd name="T4" fmla="*/ 107 w 109"/>
                  <a:gd name="T5" fmla="*/ 8 h 55"/>
                  <a:gd name="T6" fmla="*/ 94 w 109"/>
                  <a:gd name="T7" fmla="*/ 2 h 55"/>
                  <a:gd name="T8" fmla="*/ 7 w 109"/>
                  <a:gd name="T9" fmla="*/ 34 h 55"/>
                  <a:gd name="T10" fmla="*/ 2 w 109"/>
                  <a:gd name="T11" fmla="*/ 47 h 55"/>
                  <a:gd name="T12" fmla="*/ 14 w 109"/>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109" h="55">
                    <a:moveTo>
                      <a:pt x="14" y="53"/>
                    </a:moveTo>
                    <a:cubicBezTo>
                      <a:pt x="101" y="21"/>
                      <a:pt x="101" y="21"/>
                      <a:pt x="101" y="21"/>
                    </a:cubicBezTo>
                    <a:cubicBezTo>
                      <a:pt x="106" y="19"/>
                      <a:pt x="109" y="13"/>
                      <a:pt x="107" y="8"/>
                    </a:cubicBezTo>
                    <a:cubicBezTo>
                      <a:pt x="105" y="3"/>
                      <a:pt x="99" y="0"/>
                      <a:pt x="94" y="2"/>
                    </a:cubicBezTo>
                    <a:cubicBezTo>
                      <a:pt x="7" y="34"/>
                      <a:pt x="7" y="34"/>
                      <a:pt x="7" y="34"/>
                    </a:cubicBezTo>
                    <a:cubicBezTo>
                      <a:pt x="2" y="36"/>
                      <a:pt x="0" y="42"/>
                      <a:pt x="2" y="47"/>
                    </a:cubicBezTo>
                    <a:cubicBezTo>
                      <a:pt x="3" y="52"/>
                      <a:pt x="9" y="55"/>
                      <a:pt x="1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94" name="Freeform 133"/>
              <p:cNvSpPr>
                <a:spLocks/>
              </p:cNvSpPr>
              <p:nvPr/>
            </p:nvSpPr>
            <p:spPr bwMode="black">
              <a:xfrm>
                <a:off x="1193800" y="3063875"/>
                <a:ext cx="409575" cy="201613"/>
              </a:xfrm>
              <a:custGeom>
                <a:avLst/>
                <a:gdLst>
                  <a:gd name="T0" fmla="*/ 8 w 109"/>
                  <a:gd name="T1" fmla="*/ 20 h 54"/>
                  <a:gd name="T2" fmla="*/ 94 w 109"/>
                  <a:gd name="T3" fmla="*/ 53 h 54"/>
                  <a:gd name="T4" fmla="*/ 107 w 109"/>
                  <a:gd name="T5" fmla="*/ 47 h 54"/>
                  <a:gd name="T6" fmla="*/ 101 w 109"/>
                  <a:gd name="T7" fmla="*/ 34 h 54"/>
                  <a:gd name="T8" fmla="*/ 14 w 109"/>
                  <a:gd name="T9" fmla="*/ 2 h 54"/>
                  <a:gd name="T10" fmla="*/ 2 w 109"/>
                  <a:gd name="T11" fmla="*/ 8 h 54"/>
                  <a:gd name="T12" fmla="*/ 8 w 109"/>
                  <a:gd name="T13" fmla="*/ 20 h 54"/>
                </a:gdLst>
                <a:ahLst/>
                <a:cxnLst>
                  <a:cxn ang="0">
                    <a:pos x="T0" y="T1"/>
                  </a:cxn>
                  <a:cxn ang="0">
                    <a:pos x="T2" y="T3"/>
                  </a:cxn>
                  <a:cxn ang="0">
                    <a:pos x="T4" y="T5"/>
                  </a:cxn>
                  <a:cxn ang="0">
                    <a:pos x="T6" y="T7"/>
                  </a:cxn>
                  <a:cxn ang="0">
                    <a:pos x="T8" y="T9"/>
                  </a:cxn>
                  <a:cxn ang="0">
                    <a:pos x="T10" y="T11"/>
                  </a:cxn>
                  <a:cxn ang="0">
                    <a:pos x="T12" y="T13"/>
                  </a:cxn>
                </a:cxnLst>
                <a:rect l="0" t="0" r="r" b="b"/>
                <a:pathLst>
                  <a:path w="109" h="54">
                    <a:moveTo>
                      <a:pt x="8" y="20"/>
                    </a:moveTo>
                    <a:cubicBezTo>
                      <a:pt x="94" y="53"/>
                      <a:pt x="94" y="53"/>
                      <a:pt x="94" y="53"/>
                    </a:cubicBezTo>
                    <a:cubicBezTo>
                      <a:pt x="99" y="54"/>
                      <a:pt x="105" y="52"/>
                      <a:pt x="107" y="47"/>
                    </a:cubicBezTo>
                    <a:cubicBezTo>
                      <a:pt x="109" y="41"/>
                      <a:pt x="106" y="36"/>
                      <a:pt x="101" y="34"/>
                    </a:cubicBezTo>
                    <a:cubicBezTo>
                      <a:pt x="14" y="2"/>
                      <a:pt x="14" y="2"/>
                      <a:pt x="14" y="2"/>
                    </a:cubicBezTo>
                    <a:cubicBezTo>
                      <a:pt x="9" y="0"/>
                      <a:pt x="4" y="2"/>
                      <a:pt x="2" y="8"/>
                    </a:cubicBezTo>
                    <a:cubicBezTo>
                      <a:pt x="0" y="13"/>
                      <a:pt x="2" y="19"/>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95" name="Freeform 134"/>
              <p:cNvSpPr>
                <a:spLocks/>
              </p:cNvSpPr>
              <p:nvPr/>
            </p:nvSpPr>
            <p:spPr bwMode="black">
              <a:xfrm>
                <a:off x="1257300" y="2882900"/>
                <a:ext cx="428625" cy="76200"/>
              </a:xfrm>
              <a:custGeom>
                <a:avLst/>
                <a:gdLst>
                  <a:gd name="T0" fmla="*/ 10 w 114"/>
                  <a:gd name="T1" fmla="*/ 20 h 20"/>
                  <a:gd name="T2" fmla="*/ 104 w 114"/>
                  <a:gd name="T3" fmla="*/ 20 h 20"/>
                  <a:gd name="T4" fmla="*/ 114 w 114"/>
                  <a:gd name="T5" fmla="*/ 10 h 20"/>
                  <a:gd name="T6" fmla="*/ 104 w 114"/>
                  <a:gd name="T7" fmla="*/ 0 h 20"/>
                  <a:gd name="T8" fmla="*/ 10 w 114"/>
                  <a:gd name="T9" fmla="*/ 0 h 20"/>
                  <a:gd name="T10" fmla="*/ 0 w 114"/>
                  <a:gd name="T11" fmla="*/ 10 h 20"/>
                  <a:gd name="T12" fmla="*/ 10 w 11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 y="20"/>
                    </a:moveTo>
                    <a:cubicBezTo>
                      <a:pt x="104" y="20"/>
                      <a:pt x="104" y="20"/>
                      <a:pt x="104" y="20"/>
                    </a:cubicBezTo>
                    <a:cubicBezTo>
                      <a:pt x="109" y="20"/>
                      <a:pt x="114" y="15"/>
                      <a:pt x="114" y="10"/>
                    </a:cubicBezTo>
                    <a:cubicBezTo>
                      <a:pt x="114" y="4"/>
                      <a:pt x="109" y="0"/>
                      <a:pt x="104" y="0"/>
                    </a:cubicBezTo>
                    <a:cubicBezTo>
                      <a:pt x="10" y="0"/>
                      <a:pt x="10" y="0"/>
                      <a:pt x="10" y="0"/>
                    </a:cubicBezTo>
                    <a:cubicBezTo>
                      <a:pt x="4" y="0"/>
                      <a:pt x="0" y="4"/>
                      <a:pt x="0" y="10"/>
                    </a:cubicBezTo>
                    <a:cubicBezTo>
                      <a:pt x="0" y="15"/>
                      <a:pt x="4" y="2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grpSp>
      </p:grpSp>
      <p:grpSp>
        <p:nvGrpSpPr>
          <p:cNvPr id="5" name="Group 4"/>
          <p:cNvGrpSpPr/>
          <p:nvPr/>
        </p:nvGrpSpPr>
        <p:grpSpPr>
          <a:xfrm>
            <a:off x="8306423" y="3626354"/>
            <a:ext cx="3703014" cy="1025864"/>
            <a:chOff x="8306423" y="3626354"/>
            <a:chExt cx="3703014" cy="1025864"/>
          </a:xfrm>
        </p:grpSpPr>
        <p:grpSp>
          <p:nvGrpSpPr>
            <p:cNvPr id="16" name="Group 15"/>
            <p:cNvGrpSpPr/>
            <p:nvPr/>
          </p:nvGrpSpPr>
          <p:grpSpPr>
            <a:xfrm>
              <a:off x="8306423" y="3626354"/>
              <a:ext cx="3701953" cy="1025864"/>
              <a:chOff x="8307265" y="5355008"/>
              <a:chExt cx="3703442" cy="1280159"/>
            </a:xfrm>
            <a:solidFill>
              <a:schemeClr val="accent3"/>
            </a:solidFill>
          </p:grpSpPr>
          <p:sp>
            <p:nvSpPr>
              <p:cNvPr id="71" name="Yellow"/>
              <p:cNvSpPr/>
              <p:nvPr/>
            </p:nvSpPr>
            <p:spPr bwMode="auto">
              <a:xfrm>
                <a:off x="8307265" y="5355008"/>
                <a:ext cx="3703442" cy="1280159"/>
              </a:xfrm>
              <a:prstGeom prst="roundRect">
                <a:avLst>
                  <a:gd name="adj" fmla="val 0"/>
                </a:avLst>
              </a:prstGeom>
              <a:grpFill/>
              <a:ln w="9525" cap="flat" cmpd="sng" algn="ctr">
                <a:noFill/>
                <a:prstDash val="solid"/>
                <a:headEnd type="none" w="med" len="med"/>
                <a:tailEnd type="none" w="med" len="med"/>
              </a:ln>
              <a:effectLst/>
            </p:spPr>
            <p:txBody>
              <a:bodyPr vert="horz" wrap="square" lIns="93219" tIns="46610" rIns="93219" bIns="46610" numCol="1" rtlCol="0" anchor="ctr" anchorCtr="0" compatLnSpc="1">
                <a:prstTxWarp prst="textNoShape">
                  <a:avLst/>
                </a:prstTxWarp>
              </a:bodyPr>
              <a:lstStyle/>
              <a:p>
                <a:pPr algn="ctr" defTabSz="931943" fontAlgn="base">
                  <a:spcBef>
                    <a:spcPct val="0"/>
                  </a:spcBef>
                  <a:spcAft>
                    <a:spcPct val="0"/>
                  </a:spcAft>
                  <a:defRPr/>
                </a:pPr>
                <a:endParaRPr lang="en-US" sz="2243" kern="0" dirty="0">
                  <a:solidFill>
                    <a:srgbClr val="505050"/>
                  </a:solidFill>
                  <a:latin typeface="Segoe UI Light"/>
                  <a:ea typeface="Segoe UI" pitchFamily="34" charset="0"/>
                  <a:cs typeface="Segoe UI" pitchFamily="34" charset="0"/>
                </a:endParaRPr>
              </a:p>
            </p:txBody>
          </p:sp>
          <p:pic>
            <p:nvPicPr>
              <p:cNvPr id="48" name="Picture 7" descr="\\MAGNUM\Projects\Microsoft\Cloud Power FY12\Design\ICONS_PNG\Lower_Energy_Costs.png"/>
              <p:cNvPicPr>
                <a:picLocks noChangeAspect="1" noChangeArrowheads="1"/>
              </p:cNvPicPr>
              <p:nvPr/>
            </p:nvPicPr>
            <p:blipFill>
              <a:blip r:embed="rId4" cstate="print">
                <a:lum bright="100000"/>
              </a:blip>
              <a:srcRect/>
              <a:stretch>
                <a:fillRect/>
              </a:stretch>
            </p:blipFill>
            <p:spPr bwMode="auto">
              <a:xfrm>
                <a:off x="8342473" y="5422664"/>
                <a:ext cx="1126304" cy="1126304"/>
              </a:xfrm>
              <a:prstGeom prst="rect">
                <a:avLst/>
              </a:prstGeom>
              <a:grpFill/>
            </p:spPr>
          </p:pic>
        </p:grpSp>
        <p:sp>
          <p:nvSpPr>
            <p:cNvPr id="97" name="TextBox 96"/>
            <p:cNvSpPr txBox="1"/>
            <p:nvPr/>
          </p:nvSpPr>
          <p:spPr>
            <a:xfrm>
              <a:off x="9420511" y="3725818"/>
              <a:ext cx="2588926" cy="744633"/>
            </a:xfrm>
            <a:prstGeom prst="rect">
              <a:avLst/>
            </a:prstGeom>
            <a:solidFill>
              <a:schemeClr val="accent3"/>
            </a:solidFill>
          </p:spPr>
          <p:txBody>
            <a:bodyPr wrap="square" lIns="124275" tIns="62138" rIns="124275" bIns="62138" rtlCol="0" anchor="ctr">
              <a:spAutoFit/>
            </a:bodyPr>
            <a:lstStyle/>
            <a:p>
              <a:pPr marL="0" lvl="1" defTabSz="932250">
                <a:lnSpc>
                  <a:spcPts val="2474"/>
                </a:lnSpc>
                <a:defRPr/>
              </a:pPr>
              <a:r>
                <a:rPr lang="en-US" sz="2000" kern="0" spc="-27" dirty="0">
                  <a:solidFill>
                    <a:srgbClr val="FFFFFF"/>
                  </a:solidFill>
                  <a:cs typeface="Segoe UI" panose="020B0502040204020203" pitchFamily="34" charset="0"/>
                </a:rPr>
                <a:t>Reduce costs</a:t>
              </a:r>
            </a:p>
            <a:p>
              <a:pPr marL="0" lvl="1" defTabSz="932250">
                <a:lnSpc>
                  <a:spcPts val="2474"/>
                </a:lnSpc>
                <a:defRPr/>
              </a:pPr>
              <a:r>
                <a:rPr lang="en-US" sz="2000" kern="0" dirty="0">
                  <a:solidFill>
                    <a:srgbClr val="FFFFFF"/>
                  </a:solidFill>
                  <a:cs typeface="Segoe UI" panose="020B0502040204020203" pitchFamily="34" charset="0"/>
                </a:rPr>
                <a:t>(e.g.: </a:t>
              </a:r>
              <a:r>
                <a:rPr lang="en-US" sz="2000" kern="0" dirty="0" smtClean="0">
                  <a:solidFill>
                    <a:srgbClr val="FFFFFF"/>
                  </a:solidFill>
                  <a:cs typeface="Segoe UI" panose="020B0502040204020203" pitchFamily="34" charset="0"/>
                </a:rPr>
                <a:t>Self Service)</a:t>
              </a:r>
              <a:endParaRPr lang="en-US" sz="2000" kern="0" dirty="0">
                <a:solidFill>
                  <a:srgbClr val="FFFFFF"/>
                </a:solidFill>
                <a:cs typeface="Segoe UI" panose="020B0502040204020203" pitchFamily="34" charset="0"/>
              </a:endParaRPr>
            </a:p>
          </p:txBody>
        </p:sp>
      </p:grpSp>
      <p:grpSp>
        <p:nvGrpSpPr>
          <p:cNvPr id="13" name="Group 12"/>
          <p:cNvGrpSpPr/>
          <p:nvPr/>
        </p:nvGrpSpPr>
        <p:grpSpPr>
          <a:xfrm>
            <a:off x="8306422" y="1820862"/>
            <a:ext cx="3701953" cy="1087292"/>
            <a:chOff x="8307264" y="2489639"/>
            <a:chExt cx="3703443" cy="1359645"/>
          </a:xfrm>
          <a:solidFill>
            <a:schemeClr val="accent3"/>
          </a:solidFill>
        </p:grpSpPr>
        <p:sp>
          <p:nvSpPr>
            <p:cNvPr id="88" name="Yellow"/>
            <p:cNvSpPr/>
            <p:nvPr/>
          </p:nvSpPr>
          <p:spPr bwMode="auto">
            <a:xfrm>
              <a:off x="8307264" y="2551622"/>
              <a:ext cx="3703443" cy="1280158"/>
            </a:xfrm>
            <a:prstGeom prst="roundRect">
              <a:avLst>
                <a:gd name="adj" fmla="val 0"/>
              </a:avLst>
            </a:prstGeom>
            <a:grpFill/>
            <a:ln w="9525" cap="flat" cmpd="sng" algn="ctr">
              <a:noFill/>
              <a:prstDash val="solid"/>
              <a:headEnd type="none" w="med" len="med"/>
              <a:tailEnd type="none" w="med" len="med"/>
            </a:ln>
            <a:effectLst/>
          </p:spPr>
          <p:txBody>
            <a:bodyPr vert="horz" wrap="square" lIns="93219" tIns="46610" rIns="93219" bIns="46610" numCol="1" rtlCol="0" anchor="ctr" anchorCtr="0" compatLnSpc="1">
              <a:prstTxWarp prst="textNoShape">
                <a:avLst/>
              </a:prstTxWarp>
            </a:bodyPr>
            <a:lstStyle/>
            <a:p>
              <a:pPr algn="ctr" defTabSz="931943" fontAlgn="base">
                <a:spcBef>
                  <a:spcPct val="0"/>
                </a:spcBef>
                <a:spcAft>
                  <a:spcPct val="0"/>
                </a:spcAft>
                <a:defRPr/>
              </a:pPr>
              <a:endParaRPr lang="en-US" sz="2243" kern="0" dirty="0">
                <a:solidFill>
                  <a:srgbClr val="505050"/>
                </a:solidFill>
                <a:latin typeface="Segoe UI Light"/>
                <a:ea typeface="Segoe UI" pitchFamily="34" charset="0"/>
                <a:cs typeface="Segoe UI" pitchFamily="34" charset="0"/>
              </a:endParaRPr>
            </a:p>
          </p:txBody>
        </p:sp>
        <p:sp>
          <p:nvSpPr>
            <p:cNvPr id="89" name="TextBox 88"/>
            <p:cNvSpPr txBox="1"/>
            <p:nvPr/>
          </p:nvSpPr>
          <p:spPr>
            <a:xfrm>
              <a:off x="9417131" y="2489639"/>
              <a:ext cx="2589968" cy="1359645"/>
            </a:xfrm>
            <a:prstGeom prst="rect">
              <a:avLst/>
            </a:prstGeom>
            <a:noFill/>
          </p:spPr>
          <p:txBody>
            <a:bodyPr wrap="square" lIns="124275" tIns="62138" rIns="124275" bIns="62138" rtlCol="0" anchor="ctr">
              <a:spAutoFit/>
            </a:bodyPr>
            <a:lstStyle/>
            <a:p>
              <a:pPr marL="0" lvl="1" defTabSz="932250">
                <a:lnSpc>
                  <a:spcPts val="2474"/>
                </a:lnSpc>
                <a:defRPr/>
              </a:pPr>
              <a:r>
                <a:rPr lang="en-US" sz="2000" kern="0" spc="-27" dirty="0">
                  <a:solidFill>
                    <a:srgbClr val="FFFFFF"/>
                  </a:solidFill>
                  <a:cs typeface="Segoe UI" panose="020B0502040204020203" pitchFamily="34" charset="0"/>
                </a:rPr>
                <a:t>Reduce costs</a:t>
              </a:r>
            </a:p>
            <a:p>
              <a:pPr marL="0" lvl="1" defTabSz="932250">
                <a:lnSpc>
                  <a:spcPts val="2474"/>
                </a:lnSpc>
                <a:defRPr/>
              </a:pPr>
              <a:r>
                <a:rPr lang="en-US" sz="2000" kern="0" dirty="0">
                  <a:solidFill>
                    <a:srgbClr val="FFFFFF"/>
                  </a:solidFill>
                  <a:cs typeface="Segoe UI" panose="020B0502040204020203" pitchFamily="34" charset="0"/>
                </a:rPr>
                <a:t>(e.g.: Simplified Recovery)</a:t>
              </a:r>
            </a:p>
          </p:txBody>
        </p:sp>
        <p:pic>
          <p:nvPicPr>
            <p:cNvPr id="47" name="Picture 7" descr="\\MAGNUM\Projects\Microsoft\Cloud Power FY12\Design\ICONS_PNG\Lower_Energy_Costs.png"/>
            <p:cNvPicPr>
              <a:picLocks noChangeAspect="1" noChangeArrowheads="1"/>
            </p:cNvPicPr>
            <p:nvPr/>
          </p:nvPicPr>
          <p:blipFill>
            <a:blip r:embed="rId4" cstate="print">
              <a:lum bright="100000"/>
            </a:blip>
            <a:srcRect/>
            <a:stretch>
              <a:fillRect/>
            </a:stretch>
          </p:blipFill>
          <p:spPr bwMode="auto">
            <a:xfrm>
              <a:off x="8347824" y="2616334"/>
              <a:ext cx="1126304" cy="1126304"/>
            </a:xfrm>
            <a:prstGeom prst="rect">
              <a:avLst/>
            </a:prstGeom>
            <a:grpFill/>
          </p:spPr>
        </p:pic>
      </p:grpSp>
      <p:sp useBgFill="1">
        <p:nvSpPr>
          <p:cNvPr id="93" name="Rectangle 92"/>
          <p:cNvSpPr/>
          <p:nvPr/>
        </p:nvSpPr>
        <p:spPr bwMode="auto">
          <a:xfrm>
            <a:off x="-4634" y="1796452"/>
            <a:ext cx="8311057" cy="520934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p:nvGrpSpPr>
        <p:grpSpPr>
          <a:xfrm>
            <a:off x="4386989" y="3543829"/>
            <a:ext cx="3701953" cy="1108387"/>
            <a:chOff x="4386251" y="5252029"/>
            <a:chExt cx="3703442" cy="1383137"/>
          </a:xfrm>
        </p:grpSpPr>
        <p:sp>
          <p:nvSpPr>
            <p:cNvPr id="65" name="Light Blue"/>
            <p:cNvSpPr/>
            <p:nvPr/>
          </p:nvSpPr>
          <p:spPr bwMode="auto">
            <a:xfrm>
              <a:off x="4386251" y="5355009"/>
              <a:ext cx="3703442" cy="1280157"/>
            </a:xfrm>
            <a:prstGeom prst="roundRect">
              <a:avLst>
                <a:gd name="adj" fmla="val 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19" tIns="46610" rIns="93219" bIns="46610" numCol="1" rtlCol="0" anchor="ctr" anchorCtr="0" compatLnSpc="1">
              <a:prstTxWarp prst="textNoShape">
                <a:avLst/>
              </a:prstTxWarp>
            </a:bodyPr>
            <a:lstStyle/>
            <a:p>
              <a:pPr algn="ctr" defTabSz="931943">
                <a:defRPr/>
              </a:pPr>
              <a:endParaRPr lang="en-US" sz="2243" kern="0" dirty="0">
                <a:solidFill>
                  <a:srgbClr val="505050"/>
                </a:solidFill>
                <a:latin typeface="Segoe UI Light"/>
                <a:ea typeface="Segoe UI" pitchFamily="34" charset="0"/>
                <a:cs typeface="Segoe UI" pitchFamily="34" charset="0"/>
              </a:endParaRPr>
            </a:p>
          </p:txBody>
        </p:sp>
        <p:sp>
          <p:nvSpPr>
            <p:cNvPr id="67" name="TextBox 66"/>
            <p:cNvSpPr txBox="1"/>
            <p:nvPr/>
          </p:nvSpPr>
          <p:spPr>
            <a:xfrm>
              <a:off x="5580385" y="5252029"/>
              <a:ext cx="2505488" cy="1356811"/>
            </a:xfrm>
            <a:prstGeom prst="rect">
              <a:avLst/>
            </a:prstGeom>
            <a:noFill/>
          </p:spPr>
          <p:txBody>
            <a:bodyPr wrap="square" lIns="124275" tIns="62138" rIns="124275" bIns="62138" rtlCol="0" anchor="ctr">
              <a:spAutoFit/>
            </a:bodyPr>
            <a:lstStyle>
              <a:defPPr>
                <a:defRPr lang="en-US"/>
              </a:defPPr>
              <a:lvl2pPr marL="0" lvl="1" defTabSz="932619">
                <a:lnSpc>
                  <a:spcPts val="2475"/>
                </a:lnSpc>
                <a:defRPr sz="2200" kern="0">
                  <a:gradFill>
                    <a:gsLst>
                      <a:gs pos="1250">
                        <a:schemeClr val="tx1"/>
                      </a:gs>
                      <a:gs pos="100000">
                        <a:schemeClr val="tx1"/>
                      </a:gs>
                    </a:gsLst>
                    <a:lin ang="5400000" scaled="0"/>
                  </a:gradFill>
                  <a:latin typeface="+mj-lt"/>
                </a:defRPr>
              </a:lvl2pPr>
            </a:lstStyle>
            <a:p>
              <a:pPr lvl="1"/>
              <a:r>
                <a:rPr lang="en-US" sz="2000" dirty="0">
                  <a:solidFill>
                    <a:srgbClr val="FFFFFF"/>
                  </a:solidFill>
                  <a:latin typeface="Segoe UI" panose="020B0502040204020203" pitchFamily="34" charset="0"/>
                  <a:cs typeface="Segoe UI" panose="020B0502040204020203" pitchFamily="34" charset="0"/>
                </a:rPr>
                <a:t>Integrating with existing systems </a:t>
              </a:r>
              <a:br>
                <a:rPr lang="en-US" sz="2000" dirty="0">
                  <a:solidFill>
                    <a:srgbClr val="FFFFFF"/>
                  </a:solidFill>
                  <a:latin typeface="Segoe UI" panose="020B0502040204020203" pitchFamily="34" charset="0"/>
                  <a:cs typeface="Segoe UI" panose="020B0502040204020203" pitchFamily="34" charset="0"/>
                </a:rPr>
              </a:br>
              <a:r>
                <a:rPr lang="en-US" sz="2000" dirty="0">
                  <a:solidFill>
                    <a:srgbClr val="FFFFFF"/>
                  </a:solidFill>
                  <a:latin typeface="Segoe UI" panose="020B0502040204020203" pitchFamily="34" charset="0"/>
                  <a:cs typeface="Segoe UI" panose="020B0502040204020203" pitchFamily="34" charset="0"/>
                </a:rPr>
                <a:t>(e.g.: SCCM)</a:t>
              </a:r>
            </a:p>
          </p:txBody>
        </p:sp>
        <p:sp>
          <p:nvSpPr>
            <p:cNvPr id="46" name="Freeform 25"/>
            <p:cNvSpPr>
              <a:spLocks noEditPoints="1"/>
            </p:cNvSpPr>
            <p:nvPr/>
          </p:nvSpPr>
          <p:spPr bwMode="black">
            <a:xfrm>
              <a:off x="4741298" y="5585321"/>
              <a:ext cx="628813" cy="629538"/>
            </a:xfrm>
            <a:custGeom>
              <a:avLst/>
              <a:gdLst>
                <a:gd name="T0" fmla="*/ 0 w 708"/>
                <a:gd name="T1" fmla="*/ 709 h 709"/>
                <a:gd name="T2" fmla="*/ 212 w 708"/>
                <a:gd name="T3" fmla="*/ 567 h 709"/>
                <a:gd name="T4" fmla="*/ 708 w 708"/>
                <a:gd name="T5" fmla="*/ 567 h 709"/>
                <a:gd name="T6" fmla="*/ 496 w 708"/>
                <a:gd name="T7" fmla="*/ 709 h 709"/>
                <a:gd name="T8" fmla="*/ 708 w 708"/>
                <a:gd name="T9" fmla="*/ 567 h 709"/>
                <a:gd name="T10" fmla="*/ 248 w 708"/>
                <a:gd name="T11" fmla="*/ 567 h 709"/>
                <a:gd name="T12" fmla="*/ 460 w 708"/>
                <a:gd name="T13" fmla="*/ 709 h 709"/>
                <a:gd name="T14" fmla="*/ 212 w 708"/>
                <a:gd name="T15" fmla="*/ 227 h 709"/>
                <a:gd name="T16" fmla="*/ 0 w 708"/>
                <a:gd name="T17" fmla="*/ 369 h 709"/>
                <a:gd name="T18" fmla="*/ 212 w 708"/>
                <a:gd name="T19" fmla="*/ 227 h 709"/>
                <a:gd name="T20" fmla="*/ 496 w 708"/>
                <a:gd name="T21" fmla="*/ 14 h 709"/>
                <a:gd name="T22" fmla="*/ 708 w 708"/>
                <a:gd name="T23" fmla="*/ 156 h 709"/>
                <a:gd name="T24" fmla="*/ 460 w 708"/>
                <a:gd name="T25" fmla="*/ 156 h 709"/>
                <a:gd name="T26" fmla="*/ 248 w 708"/>
                <a:gd name="T27" fmla="*/ 298 h 709"/>
                <a:gd name="T28" fmla="*/ 460 w 708"/>
                <a:gd name="T29" fmla="*/ 156 h 709"/>
                <a:gd name="T30" fmla="*/ 127 w 708"/>
                <a:gd name="T31" fmla="*/ 397 h 709"/>
                <a:gd name="T32" fmla="*/ 340 w 708"/>
                <a:gd name="T33" fmla="*/ 539 h 709"/>
                <a:gd name="T34" fmla="*/ 97 w 708"/>
                <a:gd name="T35" fmla="*/ 397 h 709"/>
                <a:gd name="T36" fmla="*/ 0 w 708"/>
                <a:gd name="T37" fmla="*/ 539 h 709"/>
                <a:gd name="T38" fmla="*/ 97 w 708"/>
                <a:gd name="T39" fmla="*/ 397 h 709"/>
                <a:gd name="T40" fmla="*/ 0 w 708"/>
                <a:gd name="T41" fmla="*/ 57 h 709"/>
                <a:gd name="T42" fmla="*/ 97 w 708"/>
                <a:gd name="T43" fmla="*/ 199 h 709"/>
                <a:gd name="T44" fmla="*/ 583 w 708"/>
                <a:gd name="T45" fmla="*/ 397 h 709"/>
                <a:gd name="T46" fmla="*/ 371 w 708"/>
                <a:gd name="T47" fmla="*/ 539 h 709"/>
                <a:gd name="T48" fmla="*/ 583 w 708"/>
                <a:gd name="T49" fmla="*/ 397 h 709"/>
                <a:gd name="T50" fmla="*/ 614 w 708"/>
                <a:gd name="T51" fmla="*/ 397 h 709"/>
                <a:gd name="T52" fmla="*/ 708 w 708"/>
                <a:gd name="T53" fmla="*/ 539 h 709"/>
                <a:gd name="T54" fmla="*/ 354 w 708"/>
                <a:gd name="T55" fmla="*/ 132 h 709"/>
                <a:gd name="T56" fmla="*/ 392 w 708"/>
                <a:gd name="T57" fmla="*/ 47 h 709"/>
                <a:gd name="T58" fmla="*/ 316 w 708"/>
                <a:gd name="T59" fmla="*/ 0 h 709"/>
                <a:gd name="T60" fmla="*/ 269 w 708"/>
                <a:gd name="T61" fmla="*/ 47 h 709"/>
                <a:gd name="T62" fmla="*/ 602 w 708"/>
                <a:gd name="T63" fmla="*/ 343 h 709"/>
                <a:gd name="T64" fmla="*/ 640 w 708"/>
                <a:gd name="T65" fmla="*/ 258 h 709"/>
                <a:gd name="T66" fmla="*/ 564 w 708"/>
                <a:gd name="T67" fmla="*/ 210 h 709"/>
                <a:gd name="T68" fmla="*/ 517 w 708"/>
                <a:gd name="T69" fmla="*/ 25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709">
                  <a:moveTo>
                    <a:pt x="212" y="709"/>
                  </a:moveTo>
                  <a:lnTo>
                    <a:pt x="0" y="709"/>
                  </a:lnTo>
                  <a:lnTo>
                    <a:pt x="0" y="567"/>
                  </a:lnTo>
                  <a:lnTo>
                    <a:pt x="212" y="567"/>
                  </a:lnTo>
                  <a:lnTo>
                    <a:pt x="212" y="709"/>
                  </a:lnTo>
                  <a:close/>
                  <a:moveTo>
                    <a:pt x="708" y="567"/>
                  </a:moveTo>
                  <a:lnTo>
                    <a:pt x="496" y="567"/>
                  </a:lnTo>
                  <a:lnTo>
                    <a:pt x="496" y="709"/>
                  </a:lnTo>
                  <a:lnTo>
                    <a:pt x="708" y="709"/>
                  </a:lnTo>
                  <a:lnTo>
                    <a:pt x="708" y="567"/>
                  </a:lnTo>
                  <a:close/>
                  <a:moveTo>
                    <a:pt x="460" y="567"/>
                  </a:moveTo>
                  <a:lnTo>
                    <a:pt x="248" y="567"/>
                  </a:lnTo>
                  <a:lnTo>
                    <a:pt x="248" y="709"/>
                  </a:lnTo>
                  <a:lnTo>
                    <a:pt x="460" y="709"/>
                  </a:lnTo>
                  <a:lnTo>
                    <a:pt x="460" y="567"/>
                  </a:lnTo>
                  <a:close/>
                  <a:moveTo>
                    <a:pt x="212" y="227"/>
                  </a:moveTo>
                  <a:lnTo>
                    <a:pt x="0" y="227"/>
                  </a:lnTo>
                  <a:lnTo>
                    <a:pt x="0" y="369"/>
                  </a:lnTo>
                  <a:lnTo>
                    <a:pt x="212" y="369"/>
                  </a:lnTo>
                  <a:lnTo>
                    <a:pt x="212" y="227"/>
                  </a:lnTo>
                  <a:close/>
                  <a:moveTo>
                    <a:pt x="708" y="14"/>
                  </a:moveTo>
                  <a:lnTo>
                    <a:pt x="496" y="14"/>
                  </a:lnTo>
                  <a:lnTo>
                    <a:pt x="496" y="156"/>
                  </a:lnTo>
                  <a:lnTo>
                    <a:pt x="708" y="156"/>
                  </a:lnTo>
                  <a:lnTo>
                    <a:pt x="708" y="14"/>
                  </a:lnTo>
                  <a:close/>
                  <a:moveTo>
                    <a:pt x="460" y="156"/>
                  </a:moveTo>
                  <a:lnTo>
                    <a:pt x="248" y="156"/>
                  </a:lnTo>
                  <a:lnTo>
                    <a:pt x="248" y="298"/>
                  </a:lnTo>
                  <a:lnTo>
                    <a:pt x="460" y="298"/>
                  </a:lnTo>
                  <a:lnTo>
                    <a:pt x="460" y="156"/>
                  </a:lnTo>
                  <a:close/>
                  <a:moveTo>
                    <a:pt x="340" y="397"/>
                  </a:moveTo>
                  <a:lnTo>
                    <a:pt x="127" y="397"/>
                  </a:lnTo>
                  <a:lnTo>
                    <a:pt x="127" y="539"/>
                  </a:lnTo>
                  <a:lnTo>
                    <a:pt x="340" y="539"/>
                  </a:lnTo>
                  <a:lnTo>
                    <a:pt x="340" y="397"/>
                  </a:lnTo>
                  <a:close/>
                  <a:moveTo>
                    <a:pt x="97" y="397"/>
                  </a:moveTo>
                  <a:lnTo>
                    <a:pt x="0" y="397"/>
                  </a:lnTo>
                  <a:lnTo>
                    <a:pt x="0" y="539"/>
                  </a:lnTo>
                  <a:lnTo>
                    <a:pt x="97" y="539"/>
                  </a:lnTo>
                  <a:lnTo>
                    <a:pt x="97" y="397"/>
                  </a:lnTo>
                  <a:close/>
                  <a:moveTo>
                    <a:pt x="97" y="57"/>
                  </a:moveTo>
                  <a:lnTo>
                    <a:pt x="0" y="57"/>
                  </a:lnTo>
                  <a:lnTo>
                    <a:pt x="0" y="199"/>
                  </a:lnTo>
                  <a:lnTo>
                    <a:pt x="97" y="199"/>
                  </a:lnTo>
                  <a:lnTo>
                    <a:pt x="97" y="57"/>
                  </a:lnTo>
                  <a:close/>
                  <a:moveTo>
                    <a:pt x="583" y="397"/>
                  </a:moveTo>
                  <a:lnTo>
                    <a:pt x="371" y="397"/>
                  </a:lnTo>
                  <a:lnTo>
                    <a:pt x="371" y="539"/>
                  </a:lnTo>
                  <a:lnTo>
                    <a:pt x="583" y="539"/>
                  </a:lnTo>
                  <a:lnTo>
                    <a:pt x="583" y="397"/>
                  </a:lnTo>
                  <a:close/>
                  <a:moveTo>
                    <a:pt x="708" y="397"/>
                  </a:moveTo>
                  <a:lnTo>
                    <a:pt x="614" y="397"/>
                  </a:lnTo>
                  <a:lnTo>
                    <a:pt x="614" y="539"/>
                  </a:lnTo>
                  <a:lnTo>
                    <a:pt x="708" y="539"/>
                  </a:lnTo>
                  <a:lnTo>
                    <a:pt x="708" y="397"/>
                  </a:lnTo>
                  <a:close/>
                  <a:moveTo>
                    <a:pt x="354" y="132"/>
                  </a:moveTo>
                  <a:lnTo>
                    <a:pt x="439" y="47"/>
                  </a:lnTo>
                  <a:lnTo>
                    <a:pt x="392" y="47"/>
                  </a:lnTo>
                  <a:lnTo>
                    <a:pt x="392" y="0"/>
                  </a:lnTo>
                  <a:lnTo>
                    <a:pt x="316" y="0"/>
                  </a:lnTo>
                  <a:lnTo>
                    <a:pt x="316" y="47"/>
                  </a:lnTo>
                  <a:lnTo>
                    <a:pt x="269" y="47"/>
                  </a:lnTo>
                  <a:lnTo>
                    <a:pt x="354" y="132"/>
                  </a:lnTo>
                  <a:close/>
                  <a:moveTo>
                    <a:pt x="602" y="343"/>
                  </a:moveTo>
                  <a:lnTo>
                    <a:pt x="687" y="258"/>
                  </a:lnTo>
                  <a:lnTo>
                    <a:pt x="640" y="258"/>
                  </a:lnTo>
                  <a:lnTo>
                    <a:pt x="640" y="210"/>
                  </a:lnTo>
                  <a:lnTo>
                    <a:pt x="564" y="210"/>
                  </a:lnTo>
                  <a:lnTo>
                    <a:pt x="564" y="258"/>
                  </a:lnTo>
                  <a:lnTo>
                    <a:pt x="517" y="258"/>
                  </a:lnTo>
                  <a:lnTo>
                    <a:pt x="602"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72" tIns="41137" rIns="82272" bIns="41137" numCol="1" anchor="t" anchorCtr="0" compatLnSpc="1">
              <a:prstTxWarp prst="textNoShape">
                <a:avLst/>
              </a:prstTxWarp>
            </a:bodyPr>
            <a:lstStyle/>
            <a:p>
              <a:endParaRPr lang="en-US" sz="1599">
                <a:solidFill>
                  <a:srgbClr val="FFFFFF"/>
                </a:solidFill>
              </a:endParaRPr>
            </a:p>
          </p:txBody>
        </p:sp>
      </p:grpSp>
      <p:grpSp>
        <p:nvGrpSpPr>
          <p:cNvPr id="12" name="Group 11"/>
          <p:cNvGrpSpPr/>
          <p:nvPr/>
        </p:nvGrpSpPr>
        <p:grpSpPr>
          <a:xfrm>
            <a:off x="4383169" y="1820861"/>
            <a:ext cx="3706524" cy="1087291"/>
            <a:chOff x="4382430" y="2489640"/>
            <a:chExt cx="3708015" cy="1359644"/>
          </a:xfrm>
        </p:grpSpPr>
        <p:sp>
          <p:nvSpPr>
            <p:cNvPr id="82" name="Light Blue"/>
            <p:cNvSpPr/>
            <p:nvPr/>
          </p:nvSpPr>
          <p:spPr bwMode="auto">
            <a:xfrm>
              <a:off x="4382430" y="2551622"/>
              <a:ext cx="3703443" cy="1280157"/>
            </a:xfrm>
            <a:prstGeom prst="roundRect">
              <a:avLst>
                <a:gd name="adj" fmla="val 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19" tIns="46610" rIns="93219" bIns="46610" numCol="1" rtlCol="0" anchor="ctr" anchorCtr="0" compatLnSpc="1">
              <a:prstTxWarp prst="textNoShape">
                <a:avLst/>
              </a:prstTxWarp>
            </a:bodyPr>
            <a:lstStyle/>
            <a:p>
              <a:pPr algn="ctr" defTabSz="931943">
                <a:defRPr/>
              </a:pPr>
              <a:endParaRPr lang="en-US" sz="2243" kern="0" dirty="0">
                <a:solidFill>
                  <a:srgbClr val="505050"/>
                </a:solidFill>
                <a:latin typeface="Segoe UI Light"/>
                <a:ea typeface="Segoe UI" pitchFamily="34" charset="0"/>
                <a:cs typeface="Segoe UI" pitchFamily="34" charset="0"/>
              </a:endParaRPr>
            </a:p>
          </p:txBody>
        </p:sp>
        <p:sp>
          <p:nvSpPr>
            <p:cNvPr id="84" name="TextBox 83"/>
            <p:cNvSpPr txBox="1"/>
            <p:nvPr/>
          </p:nvSpPr>
          <p:spPr>
            <a:xfrm>
              <a:off x="5580384" y="2489640"/>
              <a:ext cx="2510061" cy="1359644"/>
            </a:xfrm>
            <a:prstGeom prst="rect">
              <a:avLst/>
            </a:prstGeom>
            <a:noFill/>
          </p:spPr>
          <p:txBody>
            <a:bodyPr wrap="square" lIns="124275" tIns="62138" rIns="124275" bIns="62138" rtlCol="0" anchor="ctr">
              <a:spAutoFit/>
            </a:bodyPr>
            <a:lstStyle/>
            <a:p>
              <a:pPr marL="0" lvl="1" defTabSz="932250">
                <a:lnSpc>
                  <a:spcPts val="2474"/>
                </a:lnSpc>
                <a:defRPr/>
              </a:pPr>
              <a:r>
                <a:rPr lang="en-US" sz="2000" kern="0" dirty="0">
                  <a:solidFill>
                    <a:srgbClr val="FFFFFF"/>
                  </a:solidFill>
                  <a:cs typeface="Segoe UI" panose="020B0502040204020203" pitchFamily="34" charset="0"/>
                </a:rPr>
                <a:t>Provide reporting </a:t>
              </a:r>
              <a:br>
                <a:rPr lang="en-US" sz="2000" kern="0" dirty="0">
                  <a:solidFill>
                    <a:srgbClr val="FFFFFF"/>
                  </a:solidFill>
                  <a:cs typeface="Segoe UI" panose="020B0502040204020203" pitchFamily="34" charset="0"/>
                </a:rPr>
              </a:br>
              <a:r>
                <a:rPr lang="en-US" sz="2000" kern="0" dirty="0">
                  <a:solidFill>
                    <a:srgbClr val="FFFFFF"/>
                  </a:solidFill>
                  <a:cs typeface="Segoe UI" panose="020B0502040204020203" pitchFamily="34" charset="0"/>
                </a:rPr>
                <a:t>(e.g.: compliance &amp; audit)</a:t>
              </a:r>
            </a:p>
          </p:txBody>
        </p:sp>
        <p:sp>
          <p:nvSpPr>
            <p:cNvPr id="54" name="Freeform 18"/>
            <p:cNvSpPr>
              <a:spLocks noEditPoints="1"/>
            </p:cNvSpPr>
            <p:nvPr/>
          </p:nvSpPr>
          <p:spPr bwMode="black">
            <a:xfrm>
              <a:off x="4717114" y="2741178"/>
              <a:ext cx="673031" cy="821092"/>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2272" tIns="41137" rIns="82272" bIns="41137" numCol="1" anchor="t" anchorCtr="0" compatLnSpc="1">
              <a:prstTxWarp prst="textNoShape">
                <a:avLst/>
              </a:prstTxWarp>
            </a:bodyPr>
            <a:lstStyle/>
            <a:p>
              <a:endParaRPr lang="en-US" sz="1599">
                <a:solidFill>
                  <a:srgbClr val="FFFFFF"/>
                </a:solidFill>
              </a:endParaRPr>
            </a:p>
          </p:txBody>
        </p:sp>
      </p:grpSp>
      <p:sp>
        <p:nvSpPr>
          <p:cNvPr id="56" name="Title 3"/>
          <p:cNvSpPr>
            <a:spLocks noGrp="1"/>
          </p:cNvSpPr>
          <p:nvPr>
            <p:ph type="title"/>
          </p:nvPr>
        </p:nvSpPr>
        <p:spPr/>
        <p:txBody>
          <a:bodyPr/>
          <a:lstStyle/>
          <a:p>
            <a:r>
              <a:rPr lang="en-US" dirty="0" smtClean="0"/>
              <a:t>History of MBAM</a:t>
            </a:r>
            <a:endParaRPr lang="en-US" dirty="0"/>
          </a:p>
        </p:txBody>
      </p:sp>
      <p:sp useBgFill="1">
        <p:nvSpPr>
          <p:cNvPr id="17" name="Rectangle 16"/>
          <p:cNvSpPr/>
          <p:nvPr/>
        </p:nvSpPr>
        <p:spPr bwMode="auto">
          <a:xfrm>
            <a:off x="2501" y="1809352"/>
            <a:ext cx="443129" cy="5183767"/>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grpSp>
        <p:nvGrpSpPr>
          <p:cNvPr id="2" name="Group 1"/>
          <p:cNvGrpSpPr/>
          <p:nvPr/>
        </p:nvGrpSpPr>
        <p:grpSpPr>
          <a:xfrm>
            <a:off x="4386989" y="5438561"/>
            <a:ext cx="3701953" cy="1029548"/>
            <a:chOff x="4298907" y="5708327"/>
            <a:chExt cx="3629695" cy="1009452"/>
          </a:xfrm>
        </p:grpSpPr>
        <p:sp>
          <p:nvSpPr>
            <p:cNvPr id="41" name="Light Blue"/>
            <p:cNvSpPr/>
            <p:nvPr/>
          </p:nvSpPr>
          <p:spPr bwMode="auto">
            <a:xfrm>
              <a:off x="4298907" y="5708327"/>
              <a:ext cx="3629695" cy="1009452"/>
            </a:xfrm>
            <a:prstGeom prst="roundRect">
              <a:avLst>
                <a:gd name="adj" fmla="val 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19" tIns="46610" rIns="93219" bIns="46610" numCol="1" rtlCol="0" anchor="ctr" anchorCtr="0" compatLnSpc="1">
              <a:prstTxWarp prst="textNoShape">
                <a:avLst/>
              </a:prstTxWarp>
            </a:bodyPr>
            <a:lstStyle/>
            <a:p>
              <a:pPr algn="ctr" defTabSz="931943">
                <a:defRPr/>
              </a:pPr>
              <a:endParaRPr lang="en-US" sz="2243" kern="0" dirty="0">
                <a:solidFill>
                  <a:srgbClr val="505050"/>
                </a:solidFill>
                <a:latin typeface="Segoe UI Light"/>
                <a:ea typeface="Segoe UI" pitchFamily="34" charset="0"/>
                <a:cs typeface="Segoe UI" pitchFamily="34" charset="0"/>
              </a:endParaRPr>
            </a:p>
          </p:txBody>
        </p:sp>
        <p:sp>
          <p:nvSpPr>
            <p:cNvPr id="42" name="TextBox 41"/>
            <p:cNvSpPr txBox="1"/>
            <p:nvPr/>
          </p:nvSpPr>
          <p:spPr>
            <a:xfrm>
              <a:off x="5469262" y="5735591"/>
              <a:ext cx="2150420" cy="751726"/>
            </a:xfrm>
            <a:prstGeom prst="rect">
              <a:avLst/>
            </a:prstGeom>
            <a:noFill/>
          </p:spPr>
          <p:txBody>
            <a:bodyPr wrap="square" lIns="124275" tIns="62138" rIns="124275" bIns="62138" rtlCol="0" anchor="ctr">
              <a:spAutoFit/>
            </a:bodyPr>
            <a:lstStyle>
              <a:defPPr>
                <a:defRPr lang="en-US"/>
              </a:defPPr>
              <a:lvl2pPr marL="0" lvl="1" defTabSz="932619">
                <a:lnSpc>
                  <a:spcPts val="2475"/>
                </a:lnSpc>
                <a:defRPr sz="2200" kern="0">
                  <a:gradFill>
                    <a:gsLst>
                      <a:gs pos="1250">
                        <a:schemeClr val="tx1"/>
                      </a:gs>
                      <a:gs pos="100000">
                        <a:schemeClr val="tx1"/>
                      </a:gs>
                    </a:gsLst>
                    <a:lin ang="5400000" scaled="0"/>
                  </a:gradFill>
                  <a:latin typeface="+mj-lt"/>
                </a:defRPr>
              </a:lvl2pPr>
            </a:lstStyle>
            <a:p>
              <a:pPr lvl="1"/>
              <a:r>
                <a:rPr lang="en-US" sz="2000" dirty="0">
                  <a:solidFill>
                    <a:srgbClr val="FFFFFF"/>
                  </a:solidFill>
                  <a:latin typeface="Segoe UI" panose="020B0502040204020203" pitchFamily="34" charset="0"/>
                  <a:cs typeface="Segoe UI" panose="020B0502040204020203" pitchFamily="34" charset="0"/>
                </a:rPr>
                <a:t>Support for Blue wave of products</a:t>
              </a:r>
            </a:p>
          </p:txBody>
        </p:sp>
        <p:pic>
          <p:nvPicPr>
            <p:cNvPr id="66"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78571"/>
            <a:stretch/>
          </p:blipFill>
          <p:spPr bwMode="auto">
            <a:xfrm>
              <a:off x="4608427" y="5917232"/>
              <a:ext cx="712711" cy="573589"/>
            </a:xfrm>
            <a:prstGeom prst="rect">
              <a:avLst/>
            </a:prstGeom>
            <a:noFill/>
            <a:extLst>
              <a:ext uri="{909E8E84-426E-40DD-AFC4-6F175D3DCCD1}">
                <a14:hiddenFill xmlns:a14="http://schemas.microsoft.com/office/drawing/2010/main">
                  <a:solidFill>
                    <a:srgbClr val="FFFFFF"/>
                  </a:solidFill>
                </a14:hiddenFill>
              </a:ext>
            </a:extLst>
          </p:spPr>
        </p:pic>
      </p:grpSp>
      <p:sp useBgFill="1">
        <p:nvSpPr>
          <p:cNvPr id="76" name="Rectangle 75"/>
          <p:cNvSpPr/>
          <p:nvPr/>
        </p:nvSpPr>
        <p:spPr bwMode="auto">
          <a:xfrm>
            <a:off x="-814" y="1781513"/>
            <a:ext cx="4383982" cy="5203007"/>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49" name="Text Placeholder 4"/>
          <p:cNvSpPr>
            <a:spLocks noGrp="1"/>
          </p:cNvSpPr>
          <p:nvPr>
            <p:ph type="body" sz="quarter" idx="11"/>
          </p:nvPr>
        </p:nvSpPr>
        <p:spPr>
          <a:xfrm>
            <a:off x="277029" y="3022175"/>
            <a:ext cx="11882419" cy="640102"/>
          </a:xfrm>
        </p:spPr>
        <p:txBody>
          <a:bodyPr/>
          <a:lstStyle/>
          <a:p>
            <a:pPr lvl="1"/>
            <a:r>
              <a:rPr lang="en-US" sz="3198" dirty="0">
                <a:latin typeface="+mj-lt"/>
              </a:rPr>
              <a:t>MBAM </a:t>
            </a:r>
            <a:r>
              <a:rPr lang="en-US" sz="3198" dirty="0" smtClean="0">
                <a:latin typeface="+mj-lt"/>
              </a:rPr>
              <a:t>2.0 (Spring 2013)</a:t>
            </a:r>
            <a:endParaRPr lang="en-US" sz="3198" dirty="0">
              <a:latin typeface="+mj-lt"/>
            </a:endParaRPr>
          </a:p>
        </p:txBody>
      </p:sp>
      <p:sp>
        <p:nvSpPr>
          <p:cNvPr id="52" name="Text Placeholder 4"/>
          <p:cNvSpPr>
            <a:spLocks noGrp="1"/>
          </p:cNvSpPr>
          <p:nvPr>
            <p:ph idx="4294967295"/>
          </p:nvPr>
        </p:nvSpPr>
        <p:spPr>
          <a:xfrm>
            <a:off x="338708" y="1257300"/>
            <a:ext cx="11731625" cy="639763"/>
          </a:xfrm>
          <a:prstGeom prst="rect">
            <a:avLst/>
          </a:prstGeom>
        </p:spPr>
        <p:txBody>
          <a:bodyPr/>
          <a:lstStyle/>
          <a:p>
            <a:pPr marL="0" lvl="1" indent="0">
              <a:buNone/>
              <a:defRPr/>
            </a:pPr>
            <a:r>
              <a:rPr lang="en-US" sz="3198" dirty="0">
                <a:latin typeface="+mj-lt"/>
              </a:rPr>
              <a:t>MBAM </a:t>
            </a:r>
            <a:r>
              <a:rPr lang="en-US" sz="3198" dirty="0" smtClean="0">
                <a:latin typeface="+mj-lt"/>
              </a:rPr>
              <a:t>1.0 (Spring 2012)</a:t>
            </a:r>
            <a:endParaRPr lang="en-US" sz="3198" dirty="0">
              <a:latin typeface="+mj-lt"/>
            </a:endParaRPr>
          </a:p>
        </p:txBody>
      </p:sp>
      <p:grpSp>
        <p:nvGrpSpPr>
          <p:cNvPr id="11" name="Group 10"/>
          <p:cNvGrpSpPr/>
          <p:nvPr/>
        </p:nvGrpSpPr>
        <p:grpSpPr>
          <a:xfrm>
            <a:off x="459913" y="1800372"/>
            <a:ext cx="3701954" cy="1093792"/>
            <a:chOff x="457596" y="2464015"/>
            <a:chExt cx="3703443" cy="1367767"/>
          </a:xfrm>
        </p:grpSpPr>
        <p:sp>
          <p:nvSpPr>
            <p:cNvPr id="78" name="Dark Blue"/>
            <p:cNvSpPr/>
            <p:nvPr/>
          </p:nvSpPr>
          <p:spPr bwMode="auto">
            <a:xfrm>
              <a:off x="457596" y="2551625"/>
              <a:ext cx="3703443" cy="1280157"/>
            </a:xfrm>
            <a:prstGeom prst="roundRect">
              <a:avLst>
                <a:gd name="adj" fmla="val 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19" tIns="46610" rIns="93219" bIns="46610" numCol="1" rtlCol="0" anchor="ctr" anchorCtr="0" compatLnSpc="1">
              <a:prstTxWarp prst="textNoShape">
                <a:avLst/>
              </a:prstTxWarp>
            </a:bodyPr>
            <a:lstStyle/>
            <a:p>
              <a:pPr algn="ctr" defTabSz="931943">
                <a:defRPr/>
              </a:pPr>
              <a:endParaRPr lang="en-US" sz="2400" kern="0" dirty="0">
                <a:solidFill>
                  <a:srgbClr val="FFFFFF"/>
                </a:solidFill>
                <a:latin typeface="Segoe UI Light"/>
                <a:ea typeface="Segoe UI" pitchFamily="34" charset="0"/>
                <a:cs typeface="Segoe UI" pitchFamily="34" charset="0"/>
              </a:endParaRPr>
            </a:p>
          </p:txBody>
        </p:sp>
        <p:sp>
          <p:nvSpPr>
            <p:cNvPr id="80" name="TextBox 79"/>
            <p:cNvSpPr txBox="1"/>
            <p:nvPr/>
          </p:nvSpPr>
          <p:spPr>
            <a:xfrm>
              <a:off x="1657414" y="2464015"/>
              <a:ext cx="2503623" cy="1359638"/>
            </a:xfrm>
            <a:prstGeom prst="rect">
              <a:avLst/>
            </a:prstGeom>
            <a:noFill/>
          </p:spPr>
          <p:txBody>
            <a:bodyPr wrap="square" lIns="124275" tIns="62138" rIns="124275" bIns="62138" rtlCol="0" anchor="ctr">
              <a:spAutoFit/>
            </a:bodyPr>
            <a:lstStyle/>
            <a:p>
              <a:pPr marL="0" lvl="1" defTabSz="932250">
                <a:lnSpc>
                  <a:spcPts val="2474"/>
                </a:lnSpc>
                <a:defRPr/>
              </a:pPr>
              <a:r>
                <a:rPr lang="en-US" sz="2000" dirty="0">
                  <a:solidFill>
                    <a:srgbClr val="FFFFFF"/>
                  </a:solidFill>
                </a:rPr>
                <a:t>Simplify provisioning </a:t>
              </a:r>
              <a:br>
                <a:rPr lang="en-US" sz="2000" dirty="0">
                  <a:solidFill>
                    <a:srgbClr val="FFFFFF"/>
                  </a:solidFill>
                </a:rPr>
              </a:br>
              <a:r>
                <a:rPr lang="en-US" sz="2000" dirty="0">
                  <a:solidFill>
                    <a:srgbClr val="FFFFFF"/>
                  </a:solidFill>
                </a:rPr>
                <a:t>and deployment</a:t>
              </a:r>
            </a:p>
          </p:txBody>
        </p:sp>
        <p:grpSp>
          <p:nvGrpSpPr>
            <p:cNvPr id="50" name="Group 49"/>
            <p:cNvGrpSpPr/>
            <p:nvPr/>
          </p:nvGrpSpPr>
          <p:grpSpPr bwMode="black">
            <a:xfrm>
              <a:off x="727850" y="2788798"/>
              <a:ext cx="737859" cy="756455"/>
              <a:chOff x="8587169" y="5108012"/>
              <a:chExt cx="1184275" cy="1214438"/>
            </a:xfrm>
            <a:solidFill>
              <a:schemeClr val="tx1"/>
            </a:solidFill>
          </p:grpSpPr>
          <p:sp>
            <p:nvSpPr>
              <p:cNvPr id="51" name="Freeform 43"/>
              <p:cNvSpPr>
                <a:spLocks noEditPoints="1"/>
              </p:cNvSpPr>
              <p:nvPr/>
            </p:nvSpPr>
            <p:spPr bwMode="black">
              <a:xfrm>
                <a:off x="8587169" y="5108012"/>
                <a:ext cx="1184275" cy="1214438"/>
              </a:xfrm>
              <a:custGeom>
                <a:avLst/>
                <a:gdLst>
                  <a:gd name="T0" fmla="*/ 0 w 316"/>
                  <a:gd name="T1" fmla="*/ 78 h 324"/>
                  <a:gd name="T2" fmla="*/ 0 w 316"/>
                  <a:gd name="T3" fmla="*/ 63 h 324"/>
                  <a:gd name="T4" fmla="*/ 0 w 316"/>
                  <a:gd name="T5" fmla="*/ 47 h 324"/>
                  <a:gd name="T6" fmla="*/ 0 w 316"/>
                  <a:gd name="T7" fmla="*/ 16 h 324"/>
                  <a:gd name="T8" fmla="*/ 0 w 316"/>
                  <a:gd name="T9" fmla="*/ 0 h 324"/>
                  <a:gd name="T10" fmla="*/ 13 w 316"/>
                  <a:gd name="T11" fmla="*/ 78 h 324"/>
                  <a:gd name="T12" fmla="*/ 15 w 316"/>
                  <a:gd name="T13" fmla="*/ 0 h 324"/>
                  <a:gd name="T14" fmla="*/ 26 w 316"/>
                  <a:gd name="T15" fmla="*/ 78 h 324"/>
                  <a:gd name="T16" fmla="*/ 31 w 316"/>
                  <a:gd name="T17" fmla="*/ 0 h 324"/>
                  <a:gd name="T18" fmla="*/ 46 w 316"/>
                  <a:gd name="T19" fmla="*/ 0 h 324"/>
                  <a:gd name="T20" fmla="*/ 52 w 316"/>
                  <a:gd name="T21" fmla="*/ 78 h 324"/>
                  <a:gd name="T22" fmla="*/ 39 w 316"/>
                  <a:gd name="T23" fmla="*/ 78 h 324"/>
                  <a:gd name="T24" fmla="*/ 62 w 316"/>
                  <a:gd name="T25" fmla="*/ 0 h 324"/>
                  <a:gd name="T26" fmla="*/ 65 w 316"/>
                  <a:gd name="T27" fmla="*/ 78 h 324"/>
                  <a:gd name="T28" fmla="*/ 78 w 316"/>
                  <a:gd name="T29" fmla="*/ 0 h 324"/>
                  <a:gd name="T30" fmla="*/ 78 w 316"/>
                  <a:gd name="T31" fmla="*/ 78 h 324"/>
                  <a:gd name="T32" fmla="*/ 78 w 316"/>
                  <a:gd name="T33" fmla="*/ 63 h 324"/>
                  <a:gd name="T34" fmla="*/ 78 w 316"/>
                  <a:gd name="T35" fmla="*/ 47 h 324"/>
                  <a:gd name="T36" fmla="*/ 78 w 316"/>
                  <a:gd name="T37" fmla="*/ 16 h 324"/>
                  <a:gd name="T38" fmla="*/ 0 w 316"/>
                  <a:gd name="T39" fmla="*/ 32 h 324"/>
                  <a:gd name="T40" fmla="*/ 78 w 316"/>
                  <a:gd name="T41" fmla="*/ 32 h 324"/>
                  <a:gd name="T42" fmla="*/ 316 w 316"/>
                  <a:gd name="T43" fmla="*/ 182 h 324"/>
                  <a:gd name="T44" fmla="*/ 114 w 316"/>
                  <a:gd name="T45" fmla="*/ 42 h 324"/>
                  <a:gd name="T46" fmla="*/ 114 w 316"/>
                  <a:gd name="T47" fmla="*/ 49 h 324"/>
                  <a:gd name="T48" fmla="*/ 116 w 316"/>
                  <a:gd name="T49" fmla="*/ 28 h 324"/>
                  <a:gd name="T50" fmla="*/ 119 w 316"/>
                  <a:gd name="T51" fmla="*/ 62 h 324"/>
                  <a:gd name="T52" fmla="*/ 123 w 316"/>
                  <a:gd name="T53" fmla="*/ 16 h 324"/>
                  <a:gd name="T54" fmla="*/ 127 w 316"/>
                  <a:gd name="T55" fmla="*/ 73 h 324"/>
                  <a:gd name="T56" fmla="*/ 133 w 316"/>
                  <a:gd name="T57" fmla="*/ 7 h 324"/>
                  <a:gd name="T58" fmla="*/ 138 w 316"/>
                  <a:gd name="T59" fmla="*/ 81 h 324"/>
                  <a:gd name="T60" fmla="*/ 146 w 316"/>
                  <a:gd name="T61" fmla="*/ 1 h 324"/>
                  <a:gd name="T62" fmla="*/ 158 w 316"/>
                  <a:gd name="T63" fmla="*/ 84 h 324"/>
                  <a:gd name="T64" fmla="*/ 166 w 316"/>
                  <a:gd name="T65" fmla="*/ 2 h 324"/>
                  <a:gd name="T66" fmla="*/ 172 w 316"/>
                  <a:gd name="T67" fmla="*/ 81 h 324"/>
                  <a:gd name="T68" fmla="*/ 179 w 316"/>
                  <a:gd name="T69" fmla="*/ 7 h 324"/>
                  <a:gd name="T70" fmla="*/ 183 w 316"/>
                  <a:gd name="T71" fmla="*/ 74 h 324"/>
                  <a:gd name="T72" fmla="*/ 189 w 316"/>
                  <a:gd name="T73" fmla="*/ 17 h 324"/>
                  <a:gd name="T74" fmla="*/ 192 w 316"/>
                  <a:gd name="T75" fmla="*/ 63 h 324"/>
                  <a:gd name="T76" fmla="*/ 196 w 316"/>
                  <a:gd name="T77" fmla="*/ 29 h 324"/>
                  <a:gd name="T78" fmla="*/ 197 w 316"/>
                  <a:gd name="T79" fmla="*/ 50 h 324"/>
                  <a:gd name="T80" fmla="*/ 198 w 316"/>
                  <a:gd name="T81" fmla="*/ 42 h 324"/>
                  <a:gd name="T82" fmla="*/ 316 w 316"/>
                  <a:gd name="T83" fmla="*/ 249 h 324"/>
                  <a:gd name="T84" fmla="*/ 146 w 316"/>
                  <a:gd name="T85" fmla="*/ 249 h 324"/>
                  <a:gd name="T86" fmla="*/ 0 w 316"/>
                  <a:gd name="T87" fmla="*/ 189 h 324"/>
                  <a:gd name="T88" fmla="*/ 0 w 316"/>
                  <a:gd name="T89" fmla="*/ 198 h 324"/>
                  <a:gd name="T90" fmla="*/ 0 w 316"/>
                  <a:gd name="T91" fmla="*/ 177 h 324"/>
                  <a:gd name="T92" fmla="*/ 0 w 316"/>
                  <a:gd name="T93" fmla="*/ 165 h 324"/>
                  <a:gd name="T94" fmla="*/ 0 w 316"/>
                  <a:gd name="T95" fmla="*/ 153 h 324"/>
                  <a:gd name="T96" fmla="*/ 0 w 316"/>
                  <a:gd name="T97" fmla="*/ 141 h 324"/>
                  <a:gd name="T98" fmla="*/ 0 w 316"/>
                  <a:gd name="T99" fmla="*/ 129 h 324"/>
                  <a:gd name="T100" fmla="*/ 6 w 316"/>
                  <a:gd name="T101" fmla="*/ 120 h 324"/>
                  <a:gd name="T102" fmla="*/ 16 w 316"/>
                  <a:gd name="T103" fmla="*/ 189 h 324"/>
                  <a:gd name="T104" fmla="*/ 16 w 316"/>
                  <a:gd name="T105" fmla="*/ 124 h 324"/>
                  <a:gd name="T106" fmla="*/ 27 w 316"/>
                  <a:gd name="T107" fmla="*/ 183 h 324"/>
                  <a:gd name="T108" fmla="*/ 27 w 316"/>
                  <a:gd name="T109" fmla="*/ 130 h 324"/>
                  <a:gd name="T110" fmla="*/ 37 w 316"/>
                  <a:gd name="T111" fmla="*/ 177 h 324"/>
                  <a:gd name="T112" fmla="*/ 37 w 316"/>
                  <a:gd name="T113" fmla="*/ 136 h 324"/>
                  <a:gd name="T114" fmla="*/ 47 w 316"/>
                  <a:gd name="T115" fmla="*/ 171 h 324"/>
                  <a:gd name="T116" fmla="*/ 48 w 316"/>
                  <a:gd name="T117" fmla="*/ 142 h 324"/>
                  <a:gd name="T118" fmla="*/ 58 w 316"/>
                  <a:gd name="T119" fmla="*/ 165 h 324"/>
                  <a:gd name="T120" fmla="*/ 58 w 316"/>
                  <a:gd name="T121" fmla="*/ 148 h 324"/>
                  <a:gd name="T122" fmla="*/ 60 w 316"/>
                  <a:gd name="T123" fmla="*/ 15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324">
                    <a:moveTo>
                      <a:pt x="0" y="78"/>
                    </a:moveTo>
                    <a:cubicBezTo>
                      <a:pt x="6" y="78"/>
                      <a:pt x="6" y="78"/>
                      <a:pt x="6" y="78"/>
                    </a:cubicBezTo>
                    <a:cubicBezTo>
                      <a:pt x="6" y="84"/>
                      <a:pt x="6" y="84"/>
                      <a:pt x="6" y="84"/>
                    </a:cubicBezTo>
                    <a:cubicBezTo>
                      <a:pt x="0" y="84"/>
                      <a:pt x="0" y="84"/>
                      <a:pt x="0" y="84"/>
                    </a:cubicBezTo>
                    <a:lnTo>
                      <a:pt x="0" y="78"/>
                    </a:lnTo>
                    <a:close/>
                    <a:moveTo>
                      <a:pt x="0" y="63"/>
                    </a:moveTo>
                    <a:cubicBezTo>
                      <a:pt x="6" y="63"/>
                      <a:pt x="6" y="63"/>
                      <a:pt x="6" y="63"/>
                    </a:cubicBezTo>
                    <a:cubicBezTo>
                      <a:pt x="6" y="69"/>
                      <a:pt x="6" y="69"/>
                      <a:pt x="6" y="69"/>
                    </a:cubicBezTo>
                    <a:cubicBezTo>
                      <a:pt x="0" y="69"/>
                      <a:pt x="0" y="69"/>
                      <a:pt x="0" y="69"/>
                    </a:cubicBezTo>
                    <a:lnTo>
                      <a:pt x="0" y="63"/>
                    </a:lnTo>
                    <a:close/>
                    <a:moveTo>
                      <a:pt x="0" y="47"/>
                    </a:moveTo>
                    <a:cubicBezTo>
                      <a:pt x="6" y="47"/>
                      <a:pt x="6" y="47"/>
                      <a:pt x="6" y="47"/>
                    </a:cubicBezTo>
                    <a:cubicBezTo>
                      <a:pt x="6" y="53"/>
                      <a:pt x="6" y="53"/>
                      <a:pt x="6" y="53"/>
                    </a:cubicBezTo>
                    <a:cubicBezTo>
                      <a:pt x="0" y="53"/>
                      <a:pt x="0" y="53"/>
                      <a:pt x="0" y="53"/>
                    </a:cubicBezTo>
                    <a:lnTo>
                      <a:pt x="0" y="47"/>
                    </a:lnTo>
                    <a:close/>
                    <a:moveTo>
                      <a:pt x="0" y="16"/>
                    </a:moveTo>
                    <a:cubicBezTo>
                      <a:pt x="6" y="16"/>
                      <a:pt x="6" y="16"/>
                      <a:pt x="6" y="16"/>
                    </a:cubicBezTo>
                    <a:cubicBezTo>
                      <a:pt x="6" y="22"/>
                      <a:pt x="6" y="22"/>
                      <a:pt x="6" y="22"/>
                    </a:cubicBezTo>
                    <a:cubicBezTo>
                      <a:pt x="0" y="22"/>
                      <a:pt x="0" y="22"/>
                      <a:pt x="0" y="22"/>
                    </a:cubicBezTo>
                    <a:lnTo>
                      <a:pt x="0" y="16"/>
                    </a:lnTo>
                    <a:close/>
                    <a:moveTo>
                      <a:pt x="0" y="0"/>
                    </a:moveTo>
                    <a:cubicBezTo>
                      <a:pt x="6" y="0"/>
                      <a:pt x="6" y="0"/>
                      <a:pt x="6" y="0"/>
                    </a:cubicBezTo>
                    <a:cubicBezTo>
                      <a:pt x="6" y="7"/>
                      <a:pt x="6" y="7"/>
                      <a:pt x="6" y="7"/>
                    </a:cubicBezTo>
                    <a:cubicBezTo>
                      <a:pt x="0" y="7"/>
                      <a:pt x="0" y="7"/>
                      <a:pt x="0" y="7"/>
                    </a:cubicBezTo>
                    <a:lnTo>
                      <a:pt x="0" y="0"/>
                    </a:lnTo>
                    <a:close/>
                    <a:moveTo>
                      <a:pt x="13" y="78"/>
                    </a:moveTo>
                    <a:cubicBezTo>
                      <a:pt x="19" y="78"/>
                      <a:pt x="19" y="78"/>
                      <a:pt x="19" y="78"/>
                    </a:cubicBezTo>
                    <a:cubicBezTo>
                      <a:pt x="19" y="84"/>
                      <a:pt x="19" y="84"/>
                      <a:pt x="19" y="84"/>
                    </a:cubicBezTo>
                    <a:cubicBezTo>
                      <a:pt x="13" y="84"/>
                      <a:pt x="13" y="84"/>
                      <a:pt x="13" y="84"/>
                    </a:cubicBezTo>
                    <a:lnTo>
                      <a:pt x="13" y="78"/>
                    </a:lnTo>
                    <a:close/>
                    <a:moveTo>
                      <a:pt x="15" y="0"/>
                    </a:moveTo>
                    <a:cubicBezTo>
                      <a:pt x="22" y="0"/>
                      <a:pt x="22" y="0"/>
                      <a:pt x="22" y="0"/>
                    </a:cubicBezTo>
                    <a:cubicBezTo>
                      <a:pt x="22" y="7"/>
                      <a:pt x="22" y="7"/>
                      <a:pt x="22" y="7"/>
                    </a:cubicBezTo>
                    <a:cubicBezTo>
                      <a:pt x="15" y="7"/>
                      <a:pt x="15" y="7"/>
                      <a:pt x="15" y="7"/>
                    </a:cubicBezTo>
                    <a:lnTo>
                      <a:pt x="15" y="0"/>
                    </a:lnTo>
                    <a:close/>
                    <a:moveTo>
                      <a:pt x="26" y="78"/>
                    </a:moveTo>
                    <a:cubicBezTo>
                      <a:pt x="32" y="78"/>
                      <a:pt x="32" y="78"/>
                      <a:pt x="32" y="78"/>
                    </a:cubicBezTo>
                    <a:cubicBezTo>
                      <a:pt x="32" y="84"/>
                      <a:pt x="32" y="84"/>
                      <a:pt x="32" y="84"/>
                    </a:cubicBezTo>
                    <a:cubicBezTo>
                      <a:pt x="26" y="84"/>
                      <a:pt x="26" y="84"/>
                      <a:pt x="26" y="84"/>
                    </a:cubicBezTo>
                    <a:lnTo>
                      <a:pt x="26" y="78"/>
                    </a:lnTo>
                    <a:close/>
                    <a:moveTo>
                      <a:pt x="31" y="0"/>
                    </a:moveTo>
                    <a:cubicBezTo>
                      <a:pt x="37" y="0"/>
                      <a:pt x="37" y="0"/>
                      <a:pt x="37" y="0"/>
                    </a:cubicBezTo>
                    <a:cubicBezTo>
                      <a:pt x="37" y="7"/>
                      <a:pt x="37" y="7"/>
                      <a:pt x="37" y="7"/>
                    </a:cubicBezTo>
                    <a:cubicBezTo>
                      <a:pt x="31" y="7"/>
                      <a:pt x="31" y="7"/>
                      <a:pt x="31" y="7"/>
                    </a:cubicBezTo>
                    <a:lnTo>
                      <a:pt x="31" y="0"/>
                    </a:lnTo>
                    <a:close/>
                    <a:moveTo>
                      <a:pt x="46" y="0"/>
                    </a:moveTo>
                    <a:cubicBezTo>
                      <a:pt x="53" y="0"/>
                      <a:pt x="53" y="0"/>
                      <a:pt x="53" y="0"/>
                    </a:cubicBezTo>
                    <a:cubicBezTo>
                      <a:pt x="53" y="7"/>
                      <a:pt x="53" y="7"/>
                      <a:pt x="53" y="7"/>
                    </a:cubicBezTo>
                    <a:cubicBezTo>
                      <a:pt x="46" y="7"/>
                      <a:pt x="46" y="7"/>
                      <a:pt x="46" y="7"/>
                    </a:cubicBezTo>
                    <a:lnTo>
                      <a:pt x="46" y="0"/>
                    </a:lnTo>
                    <a:close/>
                    <a:moveTo>
                      <a:pt x="52" y="78"/>
                    </a:moveTo>
                    <a:cubicBezTo>
                      <a:pt x="58" y="78"/>
                      <a:pt x="58" y="78"/>
                      <a:pt x="58" y="78"/>
                    </a:cubicBezTo>
                    <a:cubicBezTo>
                      <a:pt x="58" y="84"/>
                      <a:pt x="58" y="84"/>
                      <a:pt x="58" y="84"/>
                    </a:cubicBezTo>
                    <a:cubicBezTo>
                      <a:pt x="52" y="84"/>
                      <a:pt x="52" y="84"/>
                      <a:pt x="52" y="84"/>
                    </a:cubicBezTo>
                    <a:lnTo>
                      <a:pt x="52" y="78"/>
                    </a:lnTo>
                    <a:close/>
                    <a:moveTo>
                      <a:pt x="39" y="78"/>
                    </a:moveTo>
                    <a:cubicBezTo>
                      <a:pt x="45" y="78"/>
                      <a:pt x="45" y="78"/>
                      <a:pt x="45" y="78"/>
                    </a:cubicBezTo>
                    <a:cubicBezTo>
                      <a:pt x="45" y="84"/>
                      <a:pt x="45" y="84"/>
                      <a:pt x="45" y="84"/>
                    </a:cubicBezTo>
                    <a:cubicBezTo>
                      <a:pt x="39" y="84"/>
                      <a:pt x="39" y="84"/>
                      <a:pt x="39" y="84"/>
                    </a:cubicBezTo>
                    <a:lnTo>
                      <a:pt x="39" y="78"/>
                    </a:lnTo>
                    <a:close/>
                    <a:moveTo>
                      <a:pt x="62" y="0"/>
                    </a:moveTo>
                    <a:cubicBezTo>
                      <a:pt x="68" y="0"/>
                      <a:pt x="68" y="0"/>
                      <a:pt x="68" y="0"/>
                    </a:cubicBezTo>
                    <a:cubicBezTo>
                      <a:pt x="68" y="7"/>
                      <a:pt x="68" y="7"/>
                      <a:pt x="68" y="7"/>
                    </a:cubicBezTo>
                    <a:cubicBezTo>
                      <a:pt x="62" y="7"/>
                      <a:pt x="62" y="7"/>
                      <a:pt x="62" y="7"/>
                    </a:cubicBezTo>
                    <a:lnTo>
                      <a:pt x="62" y="0"/>
                    </a:lnTo>
                    <a:close/>
                    <a:moveTo>
                      <a:pt x="65" y="78"/>
                    </a:moveTo>
                    <a:cubicBezTo>
                      <a:pt x="71" y="78"/>
                      <a:pt x="71" y="78"/>
                      <a:pt x="71" y="78"/>
                    </a:cubicBezTo>
                    <a:cubicBezTo>
                      <a:pt x="71" y="84"/>
                      <a:pt x="71" y="84"/>
                      <a:pt x="71" y="84"/>
                    </a:cubicBezTo>
                    <a:cubicBezTo>
                      <a:pt x="65" y="84"/>
                      <a:pt x="65" y="84"/>
                      <a:pt x="65" y="84"/>
                    </a:cubicBezTo>
                    <a:lnTo>
                      <a:pt x="65" y="78"/>
                    </a:lnTo>
                    <a:close/>
                    <a:moveTo>
                      <a:pt x="78" y="0"/>
                    </a:moveTo>
                    <a:cubicBezTo>
                      <a:pt x="84" y="0"/>
                      <a:pt x="84" y="0"/>
                      <a:pt x="84" y="0"/>
                    </a:cubicBezTo>
                    <a:cubicBezTo>
                      <a:pt x="84" y="7"/>
                      <a:pt x="84" y="7"/>
                      <a:pt x="84" y="7"/>
                    </a:cubicBezTo>
                    <a:cubicBezTo>
                      <a:pt x="78" y="7"/>
                      <a:pt x="78" y="7"/>
                      <a:pt x="78" y="7"/>
                    </a:cubicBezTo>
                    <a:lnTo>
                      <a:pt x="78" y="0"/>
                    </a:lnTo>
                    <a:close/>
                    <a:moveTo>
                      <a:pt x="78" y="78"/>
                    </a:moveTo>
                    <a:cubicBezTo>
                      <a:pt x="84" y="78"/>
                      <a:pt x="84" y="78"/>
                      <a:pt x="84" y="78"/>
                    </a:cubicBezTo>
                    <a:cubicBezTo>
                      <a:pt x="84" y="84"/>
                      <a:pt x="84" y="84"/>
                      <a:pt x="84" y="84"/>
                    </a:cubicBezTo>
                    <a:cubicBezTo>
                      <a:pt x="78" y="84"/>
                      <a:pt x="78" y="84"/>
                      <a:pt x="78" y="84"/>
                    </a:cubicBezTo>
                    <a:lnTo>
                      <a:pt x="78" y="78"/>
                    </a:lnTo>
                    <a:close/>
                    <a:moveTo>
                      <a:pt x="78" y="63"/>
                    </a:moveTo>
                    <a:cubicBezTo>
                      <a:pt x="84" y="63"/>
                      <a:pt x="84" y="63"/>
                      <a:pt x="84" y="63"/>
                    </a:cubicBezTo>
                    <a:cubicBezTo>
                      <a:pt x="84" y="69"/>
                      <a:pt x="84" y="69"/>
                      <a:pt x="84" y="69"/>
                    </a:cubicBezTo>
                    <a:cubicBezTo>
                      <a:pt x="78" y="69"/>
                      <a:pt x="78" y="69"/>
                      <a:pt x="78" y="69"/>
                    </a:cubicBezTo>
                    <a:lnTo>
                      <a:pt x="78" y="63"/>
                    </a:lnTo>
                    <a:close/>
                    <a:moveTo>
                      <a:pt x="78" y="47"/>
                    </a:moveTo>
                    <a:cubicBezTo>
                      <a:pt x="84" y="47"/>
                      <a:pt x="84" y="47"/>
                      <a:pt x="84" y="47"/>
                    </a:cubicBezTo>
                    <a:cubicBezTo>
                      <a:pt x="84" y="53"/>
                      <a:pt x="84" y="53"/>
                      <a:pt x="84" y="53"/>
                    </a:cubicBezTo>
                    <a:cubicBezTo>
                      <a:pt x="78" y="53"/>
                      <a:pt x="78" y="53"/>
                      <a:pt x="78" y="53"/>
                    </a:cubicBezTo>
                    <a:lnTo>
                      <a:pt x="78" y="47"/>
                    </a:lnTo>
                    <a:close/>
                    <a:moveTo>
                      <a:pt x="78" y="16"/>
                    </a:moveTo>
                    <a:cubicBezTo>
                      <a:pt x="84" y="16"/>
                      <a:pt x="84" y="16"/>
                      <a:pt x="84" y="16"/>
                    </a:cubicBezTo>
                    <a:cubicBezTo>
                      <a:pt x="84" y="22"/>
                      <a:pt x="84" y="22"/>
                      <a:pt x="84" y="22"/>
                    </a:cubicBezTo>
                    <a:cubicBezTo>
                      <a:pt x="78" y="22"/>
                      <a:pt x="78" y="22"/>
                      <a:pt x="78" y="22"/>
                    </a:cubicBezTo>
                    <a:lnTo>
                      <a:pt x="78" y="16"/>
                    </a:lnTo>
                    <a:close/>
                    <a:moveTo>
                      <a:pt x="0" y="32"/>
                    </a:moveTo>
                    <a:cubicBezTo>
                      <a:pt x="6" y="32"/>
                      <a:pt x="6" y="32"/>
                      <a:pt x="6" y="32"/>
                    </a:cubicBezTo>
                    <a:cubicBezTo>
                      <a:pt x="6" y="38"/>
                      <a:pt x="6" y="38"/>
                      <a:pt x="6" y="38"/>
                    </a:cubicBezTo>
                    <a:cubicBezTo>
                      <a:pt x="0" y="38"/>
                      <a:pt x="0" y="38"/>
                      <a:pt x="0" y="38"/>
                    </a:cubicBezTo>
                    <a:lnTo>
                      <a:pt x="0" y="32"/>
                    </a:lnTo>
                    <a:close/>
                    <a:moveTo>
                      <a:pt x="78" y="32"/>
                    </a:moveTo>
                    <a:cubicBezTo>
                      <a:pt x="84" y="32"/>
                      <a:pt x="84" y="32"/>
                      <a:pt x="84" y="32"/>
                    </a:cubicBezTo>
                    <a:cubicBezTo>
                      <a:pt x="84" y="38"/>
                      <a:pt x="84" y="38"/>
                      <a:pt x="84" y="38"/>
                    </a:cubicBezTo>
                    <a:cubicBezTo>
                      <a:pt x="78" y="38"/>
                      <a:pt x="78" y="38"/>
                      <a:pt x="78" y="38"/>
                    </a:cubicBezTo>
                    <a:lnTo>
                      <a:pt x="78" y="32"/>
                    </a:lnTo>
                    <a:close/>
                    <a:moveTo>
                      <a:pt x="316" y="182"/>
                    </a:moveTo>
                    <a:cubicBezTo>
                      <a:pt x="316" y="161"/>
                      <a:pt x="299" y="144"/>
                      <a:pt x="278" y="144"/>
                    </a:cubicBezTo>
                    <a:cubicBezTo>
                      <a:pt x="258" y="144"/>
                      <a:pt x="241" y="161"/>
                      <a:pt x="241" y="182"/>
                    </a:cubicBezTo>
                    <a:cubicBezTo>
                      <a:pt x="241" y="203"/>
                      <a:pt x="258" y="219"/>
                      <a:pt x="278" y="219"/>
                    </a:cubicBezTo>
                    <a:cubicBezTo>
                      <a:pt x="299" y="219"/>
                      <a:pt x="316" y="203"/>
                      <a:pt x="316" y="182"/>
                    </a:cubicBezTo>
                    <a:moveTo>
                      <a:pt x="114" y="42"/>
                    </a:moveTo>
                    <a:cubicBezTo>
                      <a:pt x="114" y="39"/>
                      <a:pt x="114" y="37"/>
                      <a:pt x="114" y="35"/>
                    </a:cubicBezTo>
                    <a:cubicBezTo>
                      <a:pt x="121" y="36"/>
                      <a:pt x="121" y="36"/>
                      <a:pt x="121" y="36"/>
                    </a:cubicBezTo>
                    <a:cubicBezTo>
                      <a:pt x="120" y="38"/>
                      <a:pt x="120" y="40"/>
                      <a:pt x="120" y="42"/>
                    </a:cubicBezTo>
                    <a:lnTo>
                      <a:pt x="114" y="42"/>
                    </a:lnTo>
                    <a:close/>
                    <a:moveTo>
                      <a:pt x="114" y="49"/>
                    </a:moveTo>
                    <a:cubicBezTo>
                      <a:pt x="120" y="48"/>
                      <a:pt x="120" y="48"/>
                      <a:pt x="120" y="48"/>
                    </a:cubicBezTo>
                    <a:cubicBezTo>
                      <a:pt x="121" y="50"/>
                      <a:pt x="121" y="52"/>
                      <a:pt x="122" y="53"/>
                    </a:cubicBezTo>
                    <a:cubicBezTo>
                      <a:pt x="116" y="55"/>
                      <a:pt x="116" y="55"/>
                      <a:pt x="116" y="55"/>
                    </a:cubicBezTo>
                    <a:cubicBezTo>
                      <a:pt x="115" y="53"/>
                      <a:pt x="115" y="51"/>
                      <a:pt x="114" y="49"/>
                    </a:cubicBezTo>
                    <a:moveTo>
                      <a:pt x="116" y="28"/>
                    </a:moveTo>
                    <a:cubicBezTo>
                      <a:pt x="117" y="26"/>
                      <a:pt x="118" y="24"/>
                      <a:pt x="119" y="22"/>
                    </a:cubicBezTo>
                    <a:cubicBezTo>
                      <a:pt x="124" y="25"/>
                      <a:pt x="124" y="25"/>
                      <a:pt x="124" y="25"/>
                    </a:cubicBezTo>
                    <a:cubicBezTo>
                      <a:pt x="124" y="27"/>
                      <a:pt x="123" y="28"/>
                      <a:pt x="122" y="30"/>
                    </a:cubicBezTo>
                    <a:lnTo>
                      <a:pt x="116" y="28"/>
                    </a:lnTo>
                    <a:close/>
                    <a:moveTo>
                      <a:pt x="119" y="62"/>
                    </a:moveTo>
                    <a:cubicBezTo>
                      <a:pt x="124" y="59"/>
                      <a:pt x="124" y="59"/>
                      <a:pt x="124" y="59"/>
                    </a:cubicBezTo>
                    <a:cubicBezTo>
                      <a:pt x="125" y="61"/>
                      <a:pt x="126" y="62"/>
                      <a:pt x="127" y="64"/>
                    </a:cubicBezTo>
                    <a:cubicBezTo>
                      <a:pt x="122" y="68"/>
                      <a:pt x="122" y="68"/>
                      <a:pt x="122" y="68"/>
                    </a:cubicBezTo>
                    <a:cubicBezTo>
                      <a:pt x="121" y="66"/>
                      <a:pt x="120" y="64"/>
                      <a:pt x="119" y="62"/>
                    </a:cubicBezTo>
                    <a:moveTo>
                      <a:pt x="123" y="16"/>
                    </a:moveTo>
                    <a:cubicBezTo>
                      <a:pt x="124" y="14"/>
                      <a:pt x="126" y="13"/>
                      <a:pt x="128" y="11"/>
                    </a:cubicBezTo>
                    <a:cubicBezTo>
                      <a:pt x="132" y="16"/>
                      <a:pt x="132" y="16"/>
                      <a:pt x="132" y="16"/>
                    </a:cubicBezTo>
                    <a:cubicBezTo>
                      <a:pt x="130" y="17"/>
                      <a:pt x="129" y="18"/>
                      <a:pt x="128" y="20"/>
                    </a:cubicBezTo>
                    <a:lnTo>
                      <a:pt x="123" y="16"/>
                    </a:lnTo>
                    <a:close/>
                    <a:moveTo>
                      <a:pt x="127" y="73"/>
                    </a:moveTo>
                    <a:cubicBezTo>
                      <a:pt x="131" y="68"/>
                      <a:pt x="131" y="68"/>
                      <a:pt x="131" y="68"/>
                    </a:cubicBezTo>
                    <a:cubicBezTo>
                      <a:pt x="133" y="70"/>
                      <a:pt x="134" y="71"/>
                      <a:pt x="136" y="72"/>
                    </a:cubicBezTo>
                    <a:cubicBezTo>
                      <a:pt x="132" y="77"/>
                      <a:pt x="132" y="77"/>
                      <a:pt x="132" y="77"/>
                    </a:cubicBezTo>
                    <a:cubicBezTo>
                      <a:pt x="130" y="76"/>
                      <a:pt x="128" y="74"/>
                      <a:pt x="127" y="73"/>
                    </a:cubicBezTo>
                    <a:moveTo>
                      <a:pt x="133" y="7"/>
                    </a:moveTo>
                    <a:cubicBezTo>
                      <a:pt x="135" y="6"/>
                      <a:pt x="137" y="5"/>
                      <a:pt x="139" y="4"/>
                    </a:cubicBezTo>
                    <a:cubicBezTo>
                      <a:pt x="142" y="9"/>
                      <a:pt x="142" y="9"/>
                      <a:pt x="142" y="9"/>
                    </a:cubicBezTo>
                    <a:cubicBezTo>
                      <a:pt x="140" y="10"/>
                      <a:pt x="138" y="11"/>
                      <a:pt x="137" y="12"/>
                    </a:cubicBezTo>
                    <a:lnTo>
                      <a:pt x="133" y="7"/>
                    </a:lnTo>
                    <a:close/>
                    <a:moveTo>
                      <a:pt x="138" y="81"/>
                    </a:moveTo>
                    <a:cubicBezTo>
                      <a:pt x="141" y="75"/>
                      <a:pt x="141" y="75"/>
                      <a:pt x="141" y="75"/>
                    </a:cubicBezTo>
                    <a:cubicBezTo>
                      <a:pt x="143" y="76"/>
                      <a:pt x="144" y="76"/>
                      <a:pt x="146" y="77"/>
                    </a:cubicBezTo>
                    <a:cubicBezTo>
                      <a:pt x="145" y="83"/>
                      <a:pt x="145" y="83"/>
                      <a:pt x="145" y="83"/>
                    </a:cubicBezTo>
                    <a:cubicBezTo>
                      <a:pt x="142" y="82"/>
                      <a:pt x="140" y="82"/>
                      <a:pt x="138" y="81"/>
                    </a:cubicBezTo>
                    <a:moveTo>
                      <a:pt x="146" y="1"/>
                    </a:moveTo>
                    <a:cubicBezTo>
                      <a:pt x="148" y="1"/>
                      <a:pt x="150" y="1"/>
                      <a:pt x="153" y="0"/>
                    </a:cubicBezTo>
                    <a:cubicBezTo>
                      <a:pt x="153" y="7"/>
                      <a:pt x="153" y="7"/>
                      <a:pt x="153" y="7"/>
                    </a:cubicBezTo>
                    <a:cubicBezTo>
                      <a:pt x="151" y="7"/>
                      <a:pt x="149" y="7"/>
                      <a:pt x="147" y="8"/>
                    </a:cubicBezTo>
                    <a:lnTo>
                      <a:pt x="146" y="1"/>
                    </a:lnTo>
                    <a:close/>
                    <a:moveTo>
                      <a:pt x="152" y="84"/>
                    </a:moveTo>
                    <a:cubicBezTo>
                      <a:pt x="152" y="78"/>
                      <a:pt x="152" y="78"/>
                      <a:pt x="152" y="78"/>
                    </a:cubicBezTo>
                    <a:cubicBezTo>
                      <a:pt x="153" y="78"/>
                      <a:pt x="155" y="78"/>
                      <a:pt x="156" y="78"/>
                    </a:cubicBezTo>
                    <a:cubicBezTo>
                      <a:pt x="157" y="78"/>
                      <a:pt x="157" y="78"/>
                      <a:pt x="158" y="78"/>
                    </a:cubicBezTo>
                    <a:cubicBezTo>
                      <a:pt x="158" y="84"/>
                      <a:pt x="158" y="84"/>
                      <a:pt x="158" y="84"/>
                    </a:cubicBezTo>
                    <a:cubicBezTo>
                      <a:pt x="157" y="84"/>
                      <a:pt x="157" y="84"/>
                      <a:pt x="156" y="84"/>
                    </a:cubicBezTo>
                    <a:cubicBezTo>
                      <a:pt x="154" y="84"/>
                      <a:pt x="153" y="84"/>
                      <a:pt x="152" y="84"/>
                    </a:cubicBezTo>
                    <a:moveTo>
                      <a:pt x="159" y="7"/>
                    </a:moveTo>
                    <a:cubicBezTo>
                      <a:pt x="160" y="0"/>
                      <a:pt x="160" y="0"/>
                      <a:pt x="160" y="0"/>
                    </a:cubicBezTo>
                    <a:cubicBezTo>
                      <a:pt x="162" y="1"/>
                      <a:pt x="164" y="1"/>
                      <a:pt x="166" y="2"/>
                    </a:cubicBezTo>
                    <a:cubicBezTo>
                      <a:pt x="165" y="8"/>
                      <a:pt x="165" y="8"/>
                      <a:pt x="165" y="8"/>
                    </a:cubicBezTo>
                    <a:cubicBezTo>
                      <a:pt x="163" y="7"/>
                      <a:pt x="161" y="7"/>
                      <a:pt x="159" y="7"/>
                    </a:cubicBezTo>
                    <a:moveTo>
                      <a:pt x="164" y="77"/>
                    </a:moveTo>
                    <a:cubicBezTo>
                      <a:pt x="166" y="77"/>
                      <a:pt x="168" y="76"/>
                      <a:pt x="169" y="76"/>
                    </a:cubicBezTo>
                    <a:cubicBezTo>
                      <a:pt x="172" y="81"/>
                      <a:pt x="172" y="81"/>
                      <a:pt x="172" y="81"/>
                    </a:cubicBezTo>
                    <a:cubicBezTo>
                      <a:pt x="170" y="82"/>
                      <a:pt x="168" y="83"/>
                      <a:pt x="165" y="83"/>
                    </a:cubicBezTo>
                    <a:lnTo>
                      <a:pt x="164" y="77"/>
                    </a:lnTo>
                    <a:close/>
                    <a:moveTo>
                      <a:pt x="170" y="10"/>
                    </a:moveTo>
                    <a:cubicBezTo>
                      <a:pt x="173" y="4"/>
                      <a:pt x="173" y="4"/>
                      <a:pt x="173" y="4"/>
                    </a:cubicBezTo>
                    <a:cubicBezTo>
                      <a:pt x="175" y="5"/>
                      <a:pt x="177" y="6"/>
                      <a:pt x="179" y="7"/>
                    </a:cubicBezTo>
                    <a:cubicBezTo>
                      <a:pt x="175" y="12"/>
                      <a:pt x="175" y="12"/>
                      <a:pt x="175" y="12"/>
                    </a:cubicBezTo>
                    <a:cubicBezTo>
                      <a:pt x="174" y="11"/>
                      <a:pt x="172" y="10"/>
                      <a:pt x="170" y="10"/>
                    </a:cubicBezTo>
                    <a:moveTo>
                      <a:pt x="175" y="73"/>
                    </a:moveTo>
                    <a:cubicBezTo>
                      <a:pt x="176" y="72"/>
                      <a:pt x="178" y="71"/>
                      <a:pt x="179" y="69"/>
                    </a:cubicBezTo>
                    <a:cubicBezTo>
                      <a:pt x="183" y="74"/>
                      <a:pt x="183" y="74"/>
                      <a:pt x="183" y="74"/>
                    </a:cubicBezTo>
                    <a:cubicBezTo>
                      <a:pt x="182" y="75"/>
                      <a:pt x="180" y="77"/>
                      <a:pt x="178" y="78"/>
                    </a:cubicBezTo>
                    <a:lnTo>
                      <a:pt x="175" y="73"/>
                    </a:lnTo>
                    <a:close/>
                    <a:moveTo>
                      <a:pt x="180" y="16"/>
                    </a:moveTo>
                    <a:cubicBezTo>
                      <a:pt x="184" y="12"/>
                      <a:pt x="184" y="12"/>
                      <a:pt x="184" y="12"/>
                    </a:cubicBezTo>
                    <a:cubicBezTo>
                      <a:pt x="186" y="13"/>
                      <a:pt x="188" y="15"/>
                      <a:pt x="189" y="17"/>
                    </a:cubicBezTo>
                    <a:cubicBezTo>
                      <a:pt x="184" y="20"/>
                      <a:pt x="184" y="20"/>
                      <a:pt x="184" y="20"/>
                    </a:cubicBezTo>
                    <a:cubicBezTo>
                      <a:pt x="183" y="19"/>
                      <a:pt x="182" y="17"/>
                      <a:pt x="180" y="16"/>
                    </a:cubicBezTo>
                    <a:moveTo>
                      <a:pt x="184" y="65"/>
                    </a:moveTo>
                    <a:cubicBezTo>
                      <a:pt x="185" y="63"/>
                      <a:pt x="186" y="62"/>
                      <a:pt x="187" y="60"/>
                    </a:cubicBezTo>
                    <a:cubicBezTo>
                      <a:pt x="192" y="63"/>
                      <a:pt x="192" y="63"/>
                      <a:pt x="192" y="63"/>
                    </a:cubicBezTo>
                    <a:cubicBezTo>
                      <a:pt x="191" y="65"/>
                      <a:pt x="190" y="67"/>
                      <a:pt x="188" y="69"/>
                    </a:cubicBezTo>
                    <a:lnTo>
                      <a:pt x="184" y="65"/>
                    </a:lnTo>
                    <a:close/>
                    <a:moveTo>
                      <a:pt x="187" y="26"/>
                    </a:moveTo>
                    <a:cubicBezTo>
                      <a:pt x="193" y="23"/>
                      <a:pt x="193" y="23"/>
                      <a:pt x="193" y="23"/>
                    </a:cubicBezTo>
                    <a:cubicBezTo>
                      <a:pt x="194" y="25"/>
                      <a:pt x="195" y="27"/>
                      <a:pt x="196" y="29"/>
                    </a:cubicBezTo>
                    <a:cubicBezTo>
                      <a:pt x="190" y="31"/>
                      <a:pt x="190" y="31"/>
                      <a:pt x="190" y="31"/>
                    </a:cubicBezTo>
                    <a:cubicBezTo>
                      <a:pt x="189" y="29"/>
                      <a:pt x="188" y="27"/>
                      <a:pt x="187" y="26"/>
                    </a:cubicBezTo>
                    <a:moveTo>
                      <a:pt x="189" y="55"/>
                    </a:moveTo>
                    <a:cubicBezTo>
                      <a:pt x="190" y="53"/>
                      <a:pt x="191" y="51"/>
                      <a:pt x="191" y="49"/>
                    </a:cubicBezTo>
                    <a:cubicBezTo>
                      <a:pt x="197" y="50"/>
                      <a:pt x="197" y="50"/>
                      <a:pt x="197" y="50"/>
                    </a:cubicBezTo>
                    <a:cubicBezTo>
                      <a:pt x="197" y="53"/>
                      <a:pt x="196" y="55"/>
                      <a:pt x="195" y="57"/>
                    </a:cubicBezTo>
                    <a:lnTo>
                      <a:pt x="189" y="55"/>
                    </a:lnTo>
                    <a:close/>
                    <a:moveTo>
                      <a:pt x="191" y="37"/>
                    </a:moveTo>
                    <a:cubicBezTo>
                      <a:pt x="197" y="36"/>
                      <a:pt x="197" y="36"/>
                      <a:pt x="197" y="36"/>
                    </a:cubicBezTo>
                    <a:cubicBezTo>
                      <a:pt x="198" y="38"/>
                      <a:pt x="198" y="40"/>
                      <a:pt x="198" y="42"/>
                    </a:cubicBezTo>
                    <a:cubicBezTo>
                      <a:pt x="198" y="43"/>
                      <a:pt x="198" y="43"/>
                      <a:pt x="198" y="43"/>
                    </a:cubicBezTo>
                    <a:cubicBezTo>
                      <a:pt x="192" y="43"/>
                      <a:pt x="192" y="43"/>
                      <a:pt x="192" y="43"/>
                    </a:cubicBezTo>
                    <a:cubicBezTo>
                      <a:pt x="192" y="42"/>
                      <a:pt x="192" y="42"/>
                      <a:pt x="192" y="42"/>
                    </a:cubicBezTo>
                    <a:cubicBezTo>
                      <a:pt x="192" y="40"/>
                      <a:pt x="191" y="39"/>
                      <a:pt x="191" y="37"/>
                    </a:cubicBezTo>
                    <a:moveTo>
                      <a:pt x="316" y="249"/>
                    </a:moveTo>
                    <a:cubicBezTo>
                      <a:pt x="241" y="249"/>
                      <a:pt x="241" y="249"/>
                      <a:pt x="241" y="249"/>
                    </a:cubicBezTo>
                    <a:cubicBezTo>
                      <a:pt x="241" y="324"/>
                      <a:pt x="241" y="324"/>
                      <a:pt x="241" y="324"/>
                    </a:cubicBezTo>
                    <a:cubicBezTo>
                      <a:pt x="316" y="324"/>
                      <a:pt x="316" y="324"/>
                      <a:pt x="316" y="324"/>
                    </a:cubicBezTo>
                    <a:lnTo>
                      <a:pt x="316" y="249"/>
                    </a:lnTo>
                    <a:close/>
                    <a:moveTo>
                      <a:pt x="146" y="249"/>
                    </a:moveTo>
                    <a:cubicBezTo>
                      <a:pt x="146" y="324"/>
                      <a:pt x="146" y="324"/>
                      <a:pt x="146" y="324"/>
                    </a:cubicBezTo>
                    <a:cubicBezTo>
                      <a:pt x="211" y="287"/>
                      <a:pt x="211" y="287"/>
                      <a:pt x="211" y="287"/>
                    </a:cubicBezTo>
                    <a:lnTo>
                      <a:pt x="146" y="249"/>
                    </a:lnTo>
                    <a:close/>
                    <a:moveTo>
                      <a:pt x="0" y="198"/>
                    </a:moveTo>
                    <a:cubicBezTo>
                      <a:pt x="0" y="189"/>
                      <a:pt x="0" y="189"/>
                      <a:pt x="0" y="189"/>
                    </a:cubicBezTo>
                    <a:cubicBezTo>
                      <a:pt x="6" y="189"/>
                      <a:pt x="6" y="189"/>
                      <a:pt x="6" y="189"/>
                    </a:cubicBezTo>
                    <a:cubicBezTo>
                      <a:pt x="6" y="193"/>
                      <a:pt x="6" y="193"/>
                      <a:pt x="6" y="193"/>
                    </a:cubicBezTo>
                    <a:cubicBezTo>
                      <a:pt x="5" y="193"/>
                      <a:pt x="5" y="193"/>
                      <a:pt x="5" y="193"/>
                    </a:cubicBezTo>
                    <a:cubicBezTo>
                      <a:pt x="6" y="195"/>
                      <a:pt x="6" y="195"/>
                      <a:pt x="6" y="195"/>
                    </a:cubicBezTo>
                    <a:lnTo>
                      <a:pt x="0" y="198"/>
                    </a:lnTo>
                    <a:close/>
                    <a:moveTo>
                      <a:pt x="0" y="177"/>
                    </a:moveTo>
                    <a:cubicBezTo>
                      <a:pt x="6" y="177"/>
                      <a:pt x="6" y="177"/>
                      <a:pt x="6" y="177"/>
                    </a:cubicBezTo>
                    <a:cubicBezTo>
                      <a:pt x="6" y="183"/>
                      <a:pt x="6" y="183"/>
                      <a:pt x="6" y="183"/>
                    </a:cubicBezTo>
                    <a:cubicBezTo>
                      <a:pt x="0" y="183"/>
                      <a:pt x="0" y="183"/>
                      <a:pt x="0" y="183"/>
                    </a:cubicBezTo>
                    <a:lnTo>
                      <a:pt x="0" y="177"/>
                    </a:lnTo>
                    <a:close/>
                    <a:moveTo>
                      <a:pt x="0" y="165"/>
                    </a:moveTo>
                    <a:cubicBezTo>
                      <a:pt x="6" y="165"/>
                      <a:pt x="6" y="165"/>
                      <a:pt x="6" y="165"/>
                    </a:cubicBezTo>
                    <a:cubicBezTo>
                      <a:pt x="6" y="171"/>
                      <a:pt x="6" y="171"/>
                      <a:pt x="6" y="171"/>
                    </a:cubicBezTo>
                    <a:cubicBezTo>
                      <a:pt x="0" y="171"/>
                      <a:pt x="0" y="171"/>
                      <a:pt x="0" y="171"/>
                    </a:cubicBezTo>
                    <a:lnTo>
                      <a:pt x="0" y="165"/>
                    </a:lnTo>
                    <a:close/>
                    <a:moveTo>
                      <a:pt x="0" y="153"/>
                    </a:moveTo>
                    <a:cubicBezTo>
                      <a:pt x="6" y="153"/>
                      <a:pt x="6" y="153"/>
                      <a:pt x="6" y="153"/>
                    </a:cubicBezTo>
                    <a:cubicBezTo>
                      <a:pt x="6" y="159"/>
                      <a:pt x="6" y="159"/>
                      <a:pt x="6" y="159"/>
                    </a:cubicBezTo>
                    <a:cubicBezTo>
                      <a:pt x="0" y="159"/>
                      <a:pt x="0" y="159"/>
                      <a:pt x="0" y="159"/>
                    </a:cubicBezTo>
                    <a:lnTo>
                      <a:pt x="0" y="153"/>
                    </a:lnTo>
                    <a:close/>
                    <a:moveTo>
                      <a:pt x="0" y="141"/>
                    </a:moveTo>
                    <a:cubicBezTo>
                      <a:pt x="6" y="141"/>
                      <a:pt x="6" y="141"/>
                      <a:pt x="6" y="141"/>
                    </a:cubicBezTo>
                    <a:cubicBezTo>
                      <a:pt x="6" y="147"/>
                      <a:pt x="6" y="147"/>
                      <a:pt x="6" y="147"/>
                    </a:cubicBezTo>
                    <a:cubicBezTo>
                      <a:pt x="0" y="147"/>
                      <a:pt x="0" y="147"/>
                      <a:pt x="0" y="147"/>
                    </a:cubicBezTo>
                    <a:lnTo>
                      <a:pt x="0" y="141"/>
                    </a:lnTo>
                    <a:close/>
                    <a:moveTo>
                      <a:pt x="0" y="129"/>
                    </a:moveTo>
                    <a:cubicBezTo>
                      <a:pt x="6" y="129"/>
                      <a:pt x="6" y="129"/>
                      <a:pt x="6" y="129"/>
                    </a:cubicBezTo>
                    <a:cubicBezTo>
                      <a:pt x="6" y="135"/>
                      <a:pt x="6" y="135"/>
                      <a:pt x="6" y="135"/>
                    </a:cubicBezTo>
                    <a:cubicBezTo>
                      <a:pt x="0" y="135"/>
                      <a:pt x="0" y="135"/>
                      <a:pt x="0" y="135"/>
                    </a:cubicBezTo>
                    <a:lnTo>
                      <a:pt x="0" y="129"/>
                    </a:lnTo>
                    <a:close/>
                    <a:moveTo>
                      <a:pt x="0" y="123"/>
                    </a:moveTo>
                    <a:cubicBezTo>
                      <a:pt x="0" y="114"/>
                      <a:pt x="0" y="114"/>
                      <a:pt x="0" y="114"/>
                    </a:cubicBezTo>
                    <a:cubicBezTo>
                      <a:pt x="6" y="118"/>
                      <a:pt x="6" y="118"/>
                      <a:pt x="6" y="118"/>
                    </a:cubicBezTo>
                    <a:cubicBezTo>
                      <a:pt x="5" y="120"/>
                      <a:pt x="5" y="120"/>
                      <a:pt x="5" y="120"/>
                    </a:cubicBezTo>
                    <a:cubicBezTo>
                      <a:pt x="6" y="120"/>
                      <a:pt x="6" y="120"/>
                      <a:pt x="6" y="120"/>
                    </a:cubicBezTo>
                    <a:cubicBezTo>
                      <a:pt x="6" y="123"/>
                      <a:pt x="6" y="123"/>
                      <a:pt x="6" y="123"/>
                    </a:cubicBezTo>
                    <a:lnTo>
                      <a:pt x="0" y="123"/>
                    </a:lnTo>
                    <a:close/>
                    <a:moveTo>
                      <a:pt x="8" y="187"/>
                    </a:moveTo>
                    <a:cubicBezTo>
                      <a:pt x="13" y="184"/>
                      <a:pt x="13" y="184"/>
                      <a:pt x="13" y="184"/>
                    </a:cubicBezTo>
                    <a:cubicBezTo>
                      <a:pt x="16" y="189"/>
                      <a:pt x="16" y="189"/>
                      <a:pt x="16" y="189"/>
                    </a:cubicBezTo>
                    <a:cubicBezTo>
                      <a:pt x="11" y="192"/>
                      <a:pt x="11" y="192"/>
                      <a:pt x="11" y="192"/>
                    </a:cubicBezTo>
                    <a:lnTo>
                      <a:pt x="8" y="187"/>
                    </a:lnTo>
                    <a:close/>
                    <a:moveTo>
                      <a:pt x="8" y="126"/>
                    </a:moveTo>
                    <a:cubicBezTo>
                      <a:pt x="11" y="121"/>
                      <a:pt x="11" y="121"/>
                      <a:pt x="11" y="121"/>
                    </a:cubicBezTo>
                    <a:cubicBezTo>
                      <a:pt x="16" y="124"/>
                      <a:pt x="16" y="124"/>
                      <a:pt x="16" y="124"/>
                    </a:cubicBezTo>
                    <a:cubicBezTo>
                      <a:pt x="13" y="129"/>
                      <a:pt x="13" y="129"/>
                      <a:pt x="13" y="129"/>
                    </a:cubicBezTo>
                    <a:lnTo>
                      <a:pt x="8" y="126"/>
                    </a:lnTo>
                    <a:close/>
                    <a:moveTo>
                      <a:pt x="19" y="181"/>
                    </a:moveTo>
                    <a:cubicBezTo>
                      <a:pt x="24" y="178"/>
                      <a:pt x="24" y="178"/>
                      <a:pt x="24" y="178"/>
                    </a:cubicBezTo>
                    <a:cubicBezTo>
                      <a:pt x="27" y="183"/>
                      <a:pt x="27" y="183"/>
                      <a:pt x="27" y="183"/>
                    </a:cubicBezTo>
                    <a:cubicBezTo>
                      <a:pt x="21" y="186"/>
                      <a:pt x="21" y="186"/>
                      <a:pt x="21" y="186"/>
                    </a:cubicBezTo>
                    <a:lnTo>
                      <a:pt x="19" y="181"/>
                    </a:lnTo>
                    <a:close/>
                    <a:moveTo>
                      <a:pt x="19" y="132"/>
                    </a:moveTo>
                    <a:cubicBezTo>
                      <a:pt x="22" y="127"/>
                      <a:pt x="22" y="127"/>
                      <a:pt x="22" y="127"/>
                    </a:cubicBezTo>
                    <a:cubicBezTo>
                      <a:pt x="27" y="130"/>
                      <a:pt x="27" y="130"/>
                      <a:pt x="27" y="130"/>
                    </a:cubicBezTo>
                    <a:cubicBezTo>
                      <a:pt x="24" y="135"/>
                      <a:pt x="24" y="135"/>
                      <a:pt x="24" y="135"/>
                    </a:cubicBezTo>
                    <a:lnTo>
                      <a:pt x="19" y="132"/>
                    </a:lnTo>
                    <a:close/>
                    <a:moveTo>
                      <a:pt x="29" y="175"/>
                    </a:moveTo>
                    <a:cubicBezTo>
                      <a:pt x="34" y="172"/>
                      <a:pt x="34" y="172"/>
                      <a:pt x="34" y="172"/>
                    </a:cubicBezTo>
                    <a:cubicBezTo>
                      <a:pt x="37" y="177"/>
                      <a:pt x="37" y="177"/>
                      <a:pt x="37" y="177"/>
                    </a:cubicBezTo>
                    <a:cubicBezTo>
                      <a:pt x="32" y="180"/>
                      <a:pt x="32" y="180"/>
                      <a:pt x="32" y="180"/>
                    </a:cubicBezTo>
                    <a:lnTo>
                      <a:pt x="29" y="175"/>
                    </a:lnTo>
                    <a:close/>
                    <a:moveTo>
                      <a:pt x="29" y="138"/>
                    </a:moveTo>
                    <a:cubicBezTo>
                      <a:pt x="32" y="133"/>
                      <a:pt x="32" y="133"/>
                      <a:pt x="32" y="133"/>
                    </a:cubicBezTo>
                    <a:cubicBezTo>
                      <a:pt x="37" y="136"/>
                      <a:pt x="37" y="136"/>
                      <a:pt x="37" y="136"/>
                    </a:cubicBezTo>
                    <a:cubicBezTo>
                      <a:pt x="34" y="141"/>
                      <a:pt x="34" y="141"/>
                      <a:pt x="34" y="141"/>
                    </a:cubicBezTo>
                    <a:lnTo>
                      <a:pt x="29" y="138"/>
                    </a:lnTo>
                    <a:close/>
                    <a:moveTo>
                      <a:pt x="39" y="169"/>
                    </a:moveTo>
                    <a:cubicBezTo>
                      <a:pt x="44" y="166"/>
                      <a:pt x="44" y="166"/>
                      <a:pt x="44" y="166"/>
                    </a:cubicBezTo>
                    <a:cubicBezTo>
                      <a:pt x="47" y="171"/>
                      <a:pt x="47" y="171"/>
                      <a:pt x="47" y="171"/>
                    </a:cubicBezTo>
                    <a:cubicBezTo>
                      <a:pt x="42" y="174"/>
                      <a:pt x="42" y="174"/>
                      <a:pt x="42" y="174"/>
                    </a:cubicBezTo>
                    <a:lnTo>
                      <a:pt x="39" y="169"/>
                    </a:lnTo>
                    <a:close/>
                    <a:moveTo>
                      <a:pt x="39" y="144"/>
                    </a:moveTo>
                    <a:cubicBezTo>
                      <a:pt x="42" y="139"/>
                      <a:pt x="42" y="139"/>
                      <a:pt x="42" y="139"/>
                    </a:cubicBezTo>
                    <a:cubicBezTo>
                      <a:pt x="48" y="142"/>
                      <a:pt x="48" y="142"/>
                      <a:pt x="48" y="142"/>
                    </a:cubicBezTo>
                    <a:cubicBezTo>
                      <a:pt x="45" y="147"/>
                      <a:pt x="45" y="147"/>
                      <a:pt x="45" y="147"/>
                    </a:cubicBezTo>
                    <a:lnTo>
                      <a:pt x="39" y="144"/>
                    </a:lnTo>
                    <a:close/>
                    <a:moveTo>
                      <a:pt x="50" y="163"/>
                    </a:moveTo>
                    <a:cubicBezTo>
                      <a:pt x="55" y="160"/>
                      <a:pt x="55" y="160"/>
                      <a:pt x="55" y="160"/>
                    </a:cubicBezTo>
                    <a:cubicBezTo>
                      <a:pt x="58" y="165"/>
                      <a:pt x="58" y="165"/>
                      <a:pt x="58" y="165"/>
                    </a:cubicBezTo>
                    <a:cubicBezTo>
                      <a:pt x="53" y="168"/>
                      <a:pt x="53" y="168"/>
                      <a:pt x="53" y="168"/>
                    </a:cubicBezTo>
                    <a:lnTo>
                      <a:pt x="50" y="163"/>
                    </a:lnTo>
                    <a:close/>
                    <a:moveTo>
                      <a:pt x="50" y="150"/>
                    </a:moveTo>
                    <a:cubicBezTo>
                      <a:pt x="53" y="145"/>
                      <a:pt x="53" y="145"/>
                      <a:pt x="53" y="145"/>
                    </a:cubicBezTo>
                    <a:cubicBezTo>
                      <a:pt x="58" y="148"/>
                      <a:pt x="58" y="148"/>
                      <a:pt x="58" y="148"/>
                    </a:cubicBezTo>
                    <a:cubicBezTo>
                      <a:pt x="55" y="153"/>
                      <a:pt x="55" y="153"/>
                      <a:pt x="55" y="153"/>
                    </a:cubicBezTo>
                    <a:lnTo>
                      <a:pt x="50" y="150"/>
                    </a:lnTo>
                    <a:close/>
                    <a:moveTo>
                      <a:pt x="60" y="157"/>
                    </a:moveTo>
                    <a:cubicBezTo>
                      <a:pt x="61" y="156"/>
                      <a:pt x="61" y="156"/>
                      <a:pt x="61" y="156"/>
                    </a:cubicBezTo>
                    <a:cubicBezTo>
                      <a:pt x="60" y="156"/>
                      <a:pt x="60" y="156"/>
                      <a:pt x="60" y="156"/>
                    </a:cubicBezTo>
                    <a:cubicBezTo>
                      <a:pt x="63" y="151"/>
                      <a:pt x="63" y="151"/>
                      <a:pt x="63" y="151"/>
                    </a:cubicBezTo>
                    <a:cubicBezTo>
                      <a:pt x="73" y="156"/>
                      <a:pt x="73" y="156"/>
                      <a:pt x="73" y="156"/>
                    </a:cubicBezTo>
                    <a:cubicBezTo>
                      <a:pt x="63" y="162"/>
                      <a:pt x="63" y="162"/>
                      <a:pt x="63" y="162"/>
                    </a:cubicBezTo>
                    <a:lnTo>
                      <a:pt x="60" y="157"/>
                    </a:lnTo>
                    <a:close/>
                  </a:path>
                </a:pathLst>
              </a:custGeom>
              <a:solidFill>
                <a:srgbClr val="FFFFFF"/>
              </a:solidFill>
              <a:ln>
                <a:noFill/>
              </a:ln>
            </p:spPr>
            <p:txBody>
              <a:bodyPr vert="horz" wrap="square" lIns="91403" tIns="45702" rIns="91403" bIns="45702" numCol="1" anchor="t" anchorCtr="0" compatLnSpc="1">
                <a:prstTxWarp prst="textNoShape">
                  <a:avLst/>
                </a:prstTxWarp>
              </a:bodyPr>
              <a:lstStyle/>
              <a:p>
                <a:endParaRPr lang="en-US" sz="1600">
                  <a:solidFill>
                    <a:srgbClr val="FFFFFF"/>
                  </a:solidFill>
                </a:endParaRPr>
              </a:p>
            </p:txBody>
          </p:sp>
          <p:sp>
            <p:nvSpPr>
              <p:cNvPr id="53" name="Freeform 44"/>
              <p:cNvSpPr>
                <a:spLocks noEditPoints="1"/>
              </p:cNvSpPr>
              <p:nvPr/>
            </p:nvSpPr>
            <p:spPr bwMode="black">
              <a:xfrm>
                <a:off x="8863394" y="5414400"/>
                <a:ext cx="652463" cy="657225"/>
              </a:xfrm>
              <a:custGeom>
                <a:avLst/>
                <a:gdLst>
                  <a:gd name="T0" fmla="*/ 116 w 411"/>
                  <a:gd name="T1" fmla="*/ 121 h 414"/>
                  <a:gd name="T2" fmla="*/ 123 w 411"/>
                  <a:gd name="T3" fmla="*/ 208 h 414"/>
                  <a:gd name="T4" fmla="*/ 159 w 411"/>
                  <a:gd name="T5" fmla="*/ 173 h 414"/>
                  <a:gd name="T6" fmla="*/ 293 w 411"/>
                  <a:gd name="T7" fmla="*/ 310 h 414"/>
                  <a:gd name="T8" fmla="*/ 307 w 411"/>
                  <a:gd name="T9" fmla="*/ 296 h 414"/>
                  <a:gd name="T10" fmla="*/ 170 w 411"/>
                  <a:gd name="T11" fmla="*/ 161 h 414"/>
                  <a:gd name="T12" fmla="*/ 204 w 411"/>
                  <a:gd name="T13" fmla="*/ 128 h 414"/>
                  <a:gd name="T14" fmla="*/ 116 w 411"/>
                  <a:gd name="T15" fmla="*/ 121 h 414"/>
                  <a:gd name="T16" fmla="*/ 7 w 411"/>
                  <a:gd name="T17" fmla="*/ 397 h 414"/>
                  <a:gd name="T18" fmla="*/ 41 w 411"/>
                  <a:gd name="T19" fmla="*/ 362 h 414"/>
                  <a:gd name="T20" fmla="*/ 93 w 411"/>
                  <a:gd name="T21" fmla="*/ 414 h 414"/>
                  <a:gd name="T22" fmla="*/ 104 w 411"/>
                  <a:gd name="T23" fmla="*/ 402 h 414"/>
                  <a:gd name="T24" fmla="*/ 52 w 411"/>
                  <a:gd name="T25" fmla="*/ 350 h 414"/>
                  <a:gd name="T26" fmla="*/ 88 w 411"/>
                  <a:gd name="T27" fmla="*/ 317 h 414"/>
                  <a:gd name="T28" fmla="*/ 0 w 411"/>
                  <a:gd name="T29" fmla="*/ 310 h 414"/>
                  <a:gd name="T30" fmla="*/ 7 w 411"/>
                  <a:gd name="T31" fmla="*/ 397 h 414"/>
                  <a:gd name="T32" fmla="*/ 305 w 411"/>
                  <a:gd name="T33" fmla="*/ 0 h 414"/>
                  <a:gd name="T34" fmla="*/ 315 w 411"/>
                  <a:gd name="T35" fmla="*/ 90 h 414"/>
                  <a:gd name="T36" fmla="*/ 348 w 411"/>
                  <a:gd name="T37" fmla="*/ 55 h 414"/>
                  <a:gd name="T38" fmla="*/ 397 w 411"/>
                  <a:gd name="T39" fmla="*/ 104 h 414"/>
                  <a:gd name="T40" fmla="*/ 411 w 411"/>
                  <a:gd name="T41" fmla="*/ 92 h 414"/>
                  <a:gd name="T42" fmla="*/ 359 w 411"/>
                  <a:gd name="T43" fmla="*/ 43 h 414"/>
                  <a:gd name="T44" fmla="*/ 395 w 411"/>
                  <a:gd name="T45" fmla="*/ 7 h 414"/>
                  <a:gd name="T46" fmla="*/ 305 w 411"/>
                  <a:gd name="T4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4">
                    <a:moveTo>
                      <a:pt x="116" y="121"/>
                    </a:moveTo>
                    <a:lnTo>
                      <a:pt x="123" y="208"/>
                    </a:lnTo>
                    <a:lnTo>
                      <a:pt x="159" y="173"/>
                    </a:lnTo>
                    <a:lnTo>
                      <a:pt x="293" y="310"/>
                    </a:lnTo>
                    <a:lnTo>
                      <a:pt x="307" y="296"/>
                    </a:lnTo>
                    <a:lnTo>
                      <a:pt x="170" y="161"/>
                    </a:lnTo>
                    <a:lnTo>
                      <a:pt x="204" y="128"/>
                    </a:lnTo>
                    <a:lnTo>
                      <a:pt x="116" y="121"/>
                    </a:lnTo>
                    <a:close/>
                    <a:moveTo>
                      <a:pt x="7" y="397"/>
                    </a:moveTo>
                    <a:lnTo>
                      <a:pt x="41" y="362"/>
                    </a:lnTo>
                    <a:lnTo>
                      <a:pt x="93" y="414"/>
                    </a:lnTo>
                    <a:lnTo>
                      <a:pt x="104" y="402"/>
                    </a:lnTo>
                    <a:lnTo>
                      <a:pt x="52" y="350"/>
                    </a:lnTo>
                    <a:lnTo>
                      <a:pt x="88" y="317"/>
                    </a:lnTo>
                    <a:lnTo>
                      <a:pt x="0" y="310"/>
                    </a:lnTo>
                    <a:lnTo>
                      <a:pt x="7" y="397"/>
                    </a:lnTo>
                    <a:close/>
                    <a:moveTo>
                      <a:pt x="305" y="0"/>
                    </a:moveTo>
                    <a:lnTo>
                      <a:pt x="315" y="90"/>
                    </a:lnTo>
                    <a:lnTo>
                      <a:pt x="348" y="55"/>
                    </a:lnTo>
                    <a:lnTo>
                      <a:pt x="397" y="104"/>
                    </a:lnTo>
                    <a:lnTo>
                      <a:pt x="411" y="92"/>
                    </a:lnTo>
                    <a:lnTo>
                      <a:pt x="359" y="43"/>
                    </a:lnTo>
                    <a:lnTo>
                      <a:pt x="395" y="7"/>
                    </a:lnTo>
                    <a:lnTo>
                      <a:pt x="305" y="0"/>
                    </a:lnTo>
                    <a:close/>
                  </a:path>
                </a:pathLst>
              </a:custGeom>
              <a:solidFill>
                <a:srgbClr val="FFFFFF"/>
              </a:solidFill>
              <a:ln>
                <a:noFill/>
              </a:ln>
            </p:spPr>
            <p:txBody>
              <a:bodyPr vert="horz" wrap="square" lIns="91403" tIns="45702" rIns="91403" bIns="45702" numCol="1" anchor="t" anchorCtr="0" compatLnSpc="1">
                <a:prstTxWarp prst="textNoShape">
                  <a:avLst/>
                </a:prstTxWarp>
              </a:bodyPr>
              <a:lstStyle/>
              <a:p>
                <a:endParaRPr lang="en-US" sz="1600">
                  <a:solidFill>
                    <a:srgbClr val="FFFFFF"/>
                  </a:solidFill>
                </a:endParaRPr>
              </a:p>
            </p:txBody>
          </p:sp>
        </p:grpSp>
      </p:grpSp>
      <p:grpSp>
        <p:nvGrpSpPr>
          <p:cNvPr id="14" name="Group 13"/>
          <p:cNvGrpSpPr/>
          <p:nvPr/>
        </p:nvGrpSpPr>
        <p:grpSpPr>
          <a:xfrm>
            <a:off x="459914" y="3552970"/>
            <a:ext cx="3823996" cy="1099251"/>
            <a:chOff x="457596" y="5263434"/>
            <a:chExt cx="3825534" cy="1371734"/>
          </a:xfrm>
        </p:grpSpPr>
        <p:sp>
          <p:nvSpPr>
            <p:cNvPr id="61" name="Dark Blue"/>
            <p:cNvSpPr/>
            <p:nvPr/>
          </p:nvSpPr>
          <p:spPr bwMode="auto">
            <a:xfrm>
              <a:off x="457596" y="5355011"/>
              <a:ext cx="3703442" cy="1280157"/>
            </a:xfrm>
            <a:prstGeom prst="roundRect">
              <a:avLst>
                <a:gd name="adj" fmla="val 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19" tIns="46610" rIns="93219" bIns="46610" numCol="1" rtlCol="0" anchor="ctr" anchorCtr="0" compatLnSpc="1">
              <a:prstTxWarp prst="textNoShape">
                <a:avLst/>
              </a:prstTxWarp>
            </a:bodyPr>
            <a:lstStyle/>
            <a:p>
              <a:pPr algn="ctr" defTabSz="931943">
                <a:defRPr/>
              </a:pPr>
              <a:endParaRPr lang="en-US" sz="2400" kern="0" dirty="0">
                <a:solidFill>
                  <a:srgbClr val="FFFFFF"/>
                </a:solidFill>
                <a:latin typeface="Segoe UI Light"/>
                <a:ea typeface="Segoe UI" pitchFamily="34" charset="0"/>
                <a:cs typeface="Segoe UI" pitchFamily="34" charset="0"/>
              </a:endParaRPr>
            </a:p>
          </p:txBody>
        </p:sp>
        <p:sp>
          <p:nvSpPr>
            <p:cNvPr id="63" name="TextBox 62"/>
            <p:cNvSpPr txBox="1"/>
            <p:nvPr/>
          </p:nvSpPr>
          <p:spPr>
            <a:xfrm>
              <a:off x="1563348" y="5263434"/>
              <a:ext cx="2719782" cy="1356811"/>
            </a:xfrm>
            <a:prstGeom prst="rect">
              <a:avLst/>
            </a:prstGeom>
            <a:noFill/>
          </p:spPr>
          <p:txBody>
            <a:bodyPr wrap="square" lIns="124275" tIns="62138" rIns="124275" bIns="62138" rtlCol="0" anchor="ctr">
              <a:spAutoFit/>
            </a:bodyPr>
            <a:lstStyle>
              <a:defPPr>
                <a:defRPr lang="en-US"/>
              </a:defPPr>
              <a:lvl2pPr marL="0" lvl="1" defTabSz="932619">
                <a:lnSpc>
                  <a:spcPts val="2475"/>
                </a:lnSpc>
                <a:defRPr sz="2200" kern="0">
                  <a:gradFill>
                    <a:gsLst>
                      <a:gs pos="1250">
                        <a:schemeClr val="tx1"/>
                      </a:gs>
                      <a:gs pos="100000">
                        <a:schemeClr val="tx1"/>
                      </a:gs>
                    </a:gsLst>
                    <a:lin ang="5400000" scaled="0"/>
                  </a:gradFill>
                  <a:latin typeface="+mj-lt"/>
                </a:defRPr>
              </a:lvl2pPr>
            </a:lstStyle>
            <a:p>
              <a:pPr lvl="1"/>
              <a:r>
                <a:rPr lang="en-US" sz="2000" dirty="0">
                  <a:solidFill>
                    <a:srgbClr val="FFFFFF"/>
                  </a:solidFill>
                  <a:latin typeface="Segoe UI"/>
                </a:rPr>
                <a:t>Improving compliance </a:t>
              </a:r>
              <a:br>
                <a:rPr lang="en-US" sz="2000" dirty="0">
                  <a:solidFill>
                    <a:srgbClr val="FFFFFF"/>
                  </a:solidFill>
                  <a:latin typeface="Segoe UI"/>
                </a:rPr>
              </a:br>
              <a:r>
                <a:rPr lang="en-US" sz="2000" dirty="0">
                  <a:solidFill>
                    <a:srgbClr val="FFFFFF"/>
                  </a:solidFill>
                  <a:latin typeface="Segoe UI"/>
                </a:rPr>
                <a:t>and security</a:t>
              </a:r>
            </a:p>
          </p:txBody>
        </p:sp>
        <p:grpSp>
          <p:nvGrpSpPr>
            <p:cNvPr id="10" name="Group 9"/>
            <p:cNvGrpSpPr/>
            <p:nvPr/>
          </p:nvGrpSpPr>
          <p:grpSpPr>
            <a:xfrm>
              <a:off x="727850" y="5568399"/>
              <a:ext cx="705664" cy="730836"/>
              <a:chOff x="627697" y="5568399"/>
              <a:chExt cx="705664" cy="730836"/>
            </a:xfrm>
          </p:grpSpPr>
          <p:pic>
            <p:nvPicPr>
              <p:cNvPr id="55"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97" y="5568399"/>
                <a:ext cx="480451" cy="43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Freeform 5"/>
              <p:cNvSpPr>
                <a:spLocks noEditPoints="1"/>
              </p:cNvSpPr>
              <p:nvPr/>
            </p:nvSpPr>
            <p:spPr bwMode="auto">
              <a:xfrm>
                <a:off x="993636" y="5802347"/>
                <a:ext cx="339725" cy="496888"/>
              </a:xfrm>
              <a:custGeom>
                <a:avLst/>
                <a:gdLst>
                  <a:gd name="T0" fmla="*/ 43 w 90"/>
                  <a:gd name="T1" fmla="*/ 0 h 132"/>
                  <a:gd name="T2" fmla="*/ 47 w 90"/>
                  <a:gd name="T3" fmla="*/ 0 h 132"/>
                  <a:gd name="T4" fmla="*/ 48 w 90"/>
                  <a:gd name="T5" fmla="*/ 0 h 132"/>
                  <a:gd name="T6" fmla="*/ 59 w 90"/>
                  <a:gd name="T7" fmla="*/ 4 h 132"/>
                  <a:gd name="T8" fmla="*/ 75 w 90"/>
                  <a:gd name="T9" fmla="*/ 24 h 132"/>
                  <a:gd name="T10" fmla="*/ 79 w 90"/>
                  <a:gd name="T11" fmla="*/ 44 h 132"/>
                  <a:gd name="T12" fmla="*/ 80 w 90"/>
                  <a:gd name="T13" fmla="*/ 45 h 132"/>
                  <a:gd name="T14" fmla="*/ 90 w 90"/>
                  <a:gd name="T15" fmla="*/ 57 h 132"/>
                  <a:gd name="T16" fmla="*/ 90 w 90"/>
                  <a:gd name="T17" fmla="*/ 60 h 132"/>
                  <a:gd name="T18" fmla="*/ 90 w 90"/>
                  <a:gd name="T19" fmla="*/ 102 h 132"/>
                  <a:gd name="T20" fmla="*/ 90 w 90"/>
                  <a:gd name="T21" fmla="*/ 102 h 132"/>
                  <a:gd name="T22" fmla="*/ 84 w 90"/>
                  <a:gd name="T23" fmla="*/ 115 h 132"/>
                  <a:gd name="T24" fmla="*/ 66 w 90"/>
                  <a:gd name="T25" fmla="*/ 127 h 132"/>
                  <a:gd name="T26" fmla="*/ 35 w 90"/>
                  <a:gd name="T27" fmla="*/ 130 h 132"/>
                  <a:gd name="T28" fmla="*/ 11 w 90"/>
                  <a:gd name="T29" fmla="*/ 120 h 132"/>
                  <a:gd name="T30" fmla="*/ 2 w 90"/>
                  <a:gd name="T31" fmla="*/ 107 h 132"/>
                  <a:gd name="T32" fmla="*/ 0 w 90"/>
                  <a:gd name="T33" fmla="*/ 102 h 132"/>
                  <a:gd name="T34" fmla="*/ 0 w 90"/>
                  <a:gd name="T35" fmla="*/ 60 h 132"/>
                  <a:gd name="T36" fmla="*/ 1 w 90"/>
                  <a:gd name="T37" fmla="*/ 55 h 132"/>
                  <a:gd name="T38" fmla="*/ 10 w 90"/>
                  <a:gd name="T39" fmla="*/ 45 h 132"/>
                  <a:gd name="T40" fmla="*/ 11 w 90"/>
                  <a:gd name="T41" fmla="*/ 44 h 132"/>
                  <a:gd name="T42" fmla="*/ 12 w 90"/>
                  <a:gd name="T43" fmla="*/ 37 h 132"/>
                  <a:gd name="T44" fmla="*/ 23 w 90"/>
                  <a:gd name="T45" fmla="*/ 11 h 132"/>
                  <a:gd name="T46" fmla="*/ 36 w 90"/>
                  <a:gd name="T47" fmla="*/ 2 h 132"/>
                  <a:gd name="T48" fmla="*/ 43 w 90"/>
                  <a:gd name="T49" fmla="*/ 0 h 132"/>
                  <a:gd name="T50" fmla="*/ 65 w 90"/>
                  <a:gd name="T51" fmla="*/ 44 h 132"/>
                  <a:gd name="T52" fmla="*/ 65 w 90"/>
                  <a:gd name="T53" fmla="*/ 39 h 132"/>
                  <a:gd name="T54" fmla="*/ 58 w 90"/>
                  <a:gd name="T55" fmla="*/ 23 h 132"/>
                  <a:gd name="T56" fmla="*/ 32 w 90"/>
                  <a:gd name="T57" fmla="*/ 23 h 132"/>
                  <a:gd name="T58" fmla="*/ 26 w 90"/>
                  <a:gd name="T59" fmla="*/ 37 h 132"/>
                  <a:gd name="T60" fmla="*/ 25 w 90"/>
                  <a:gd name="T61" fmla="*/ 44 h 132"/>
                  <a:gd name="T62" fmla="*/ 65 w 90"/>
                  <a:gd name="T63" fmla="*/ 44 h 132"/>
                  <a:gd name="T64" fmla="*/ 52 w 90"/>
                  <a:gd name="T65" fmla="*/ 103 h 132"/>
                  <a:gd name="T66" fmla="*/ 52 w 90"/>
                  <a:gd name="T67" fmla="*/ 93 h 132"/>
                  <a:gd name="T68" fmla="*/ 53 w 90"/>
                  <a:gd name="T69" fmla="*/ 91 h 132"/>
                  <a:gd name="T70" fmla="*/ 58 w 90"/>
                  <a:gd name="T71" fmla="*/ 78 h 132"/>
                  <a:gd name="T72" fmla="*/ 46 w 90"/>
                  <a:gd name="T73" fmla="*/ 68 h 132"/>
                  <a:gd name="T74" fmla="*/ 33 w 90"/>
                  <a:gd name="T75" fmla="*/ 76 h 132"/>
                  <a:gd name="T76" fmla="*/ 37 w 90"/>
                  <a:gd name="T77" fmla="*/ 91 h 132"/>
                  <a:gd name="T78" fmla="*/ 38 w 90"/>
                  <a:gd name="T79" fmla="*/ 93 h 132"/>
                  <a:gd name="T80" fmla="*/ 38 w 90"/>
                  <a:gd name="T81" fmla="*/ 102 h 132"/>
                  <a:gd name="T82" fmla="*/ 38 w 90"/>
                  <a:gd name="T83" fmla="*/ 103 h 132"/>
                  <a:gd name="T84" fmla="*/ 52 w 90"/>
                  <a:gd name="T85" fmla="*/ 10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132">
                    <a:moveTo>
                      <a:pt x="43" y="0"/>
                    </a:moveTo>
                    <a:cubicBezTo>
                      <a:pt x="44" y="0"/>
                      <a:pt x="46" y="0"/>
                      <a:pt x="47" y="0"/>
                    </a:cubicBezTo>
                    <a:cubicBezTo>
                      <a:pt x="48" y="0"/>
                      <a:pt x="48" y="0"/>
                      <a:pt x="48" y="0"/>
                    </a:cubicBezTo>
                    <a:cubicBezTo>
                      <a:pt x="52" y="1"/>
                      <a:pt x="56" y="2"/>
                      <a:pt x="59" y="4"/>
                    </a:cubicBezTo>
                    <a:cubicBezTo>
                      <a:pt x="67" y="9"/>
                      <a:pt x="72" y="16"/>
                      <a:pt x="75" y="24"/>
                    </a:cubicBezTo>
                    <a:cubicBezTo>
                      <a:pt x="78" y="30"/>
                      <a:pt x="79" y="37"/>
                      <a:pt x="79" y="44"/>
                    </a:cubicBezTo>
                    <a:cubicBezTo>
                      <a:pt x="79" y="45"/>
                      <a:pt x="79" y="45"/>
                      <a:pt x="80" y="45"/>
                    </a:cubicBezTo>
                    <a:cubicBezTo>
                      <a:pt x="85" y="48"/>
                      <a:pt x="88" y="52"/>
                      <a:pt x="90" y="57"/>
                    </a:cubicBezTo>
                    <a:cubicBezTo>
                      <a:pt x="90" y="58"/>
                      <a:pt x="90" y="59"/>
                      <a:pt x="90" y="60"/>
                    </a:cubicBezTo>
                    <a:cubicBezTo>
                      <a:pt x="90" y="74"/>
                      <a:pt x="90" y="88"/>
                      <a:pt x="90" y="102"/>
                    </a:cubicBezTo>
                    <a:cubicBezTo>
                      <a:pt x="90" y="102"/>
                      <a:pt x="90" y="102"/>
                      <a:pt x="90" y="102"/>
                    </a:cubicBezTo>
                    <a:cubicBezTo>
                      <a:pt x="89" y="107"/>
                      <a:pt x="87" y="112"/>
                      <a:pt x="84" y="115"/>
                    </a:cubicBezTo>
                    <a:cubicBezTo>
                      <a:pt x="79" y="121"/>
                      <a:pt x="73" y="125"/>
                      <a:pt x="66" y="127"/>
                    </a:cubicBezTo>
                    <a:cubicBezTo>
                      <a:pt x="56" y="131"/>
                      <a:pt x="45" y="132"/>
                      <a:pt x="35" y="130"/>
                    </a:cubicBezTo>
                    <a:cubicBezTo>
                      <a:pt x="26" y="129"/>
                      <a:pt x="18" y="126"/>
                      <a:pt x="11" y="120"/>
                    </a:cubicBezTo>
                    <a:cubicBezTo>
                      <a:pt x="7" y="117"/>
                      <a:pt x="3" y="112"/>
                      <a:pt x="2" y="107"/>
                    </a:cubicBezTo>
                    <a:cubicBezTo>
                      <a:pt x="1" y="105"/>
                      <a:pt x="1" y="103"/>
                      <a:pt x="0" y="102"/>
                    </a:cubicBezTo>
                    <a:cubicBezTo>
                      <a:pt x="0" y="88"/>
                      <a:pt x="0" y="74"/>
                      <a:pt x="0" y="60"/>
                    </a:cubicBezTo>
                    <a:cubicBezTo>
                      <a:pt x="0" y="58"/>
                      <a:pt x="1" y="57"/>
                      <a:pt x="1" y="55"/>
                    </a:cubicBezTo>
                    <a:cubicBezTo>
                      <a:pt x="3" y="51"/>
                      <a:pt x="6" y="47"/>
                      <a:pt x="10" y="45"/>
                    </a:cubicBezTo>
                    <a:cubicBezTo>
                      <a:pt x="11" y="45"/>
                      <a:pt x="11" y="45"/>
                      <a:pt x="11" y="44"/>
                    </a:cubicBezTo>
                    <a:cubicBezTo>
                      <a:pt x="11" y="42"/>
                      <a:pt x="11" y="40"/>
                      <a:pt x="12" y="37"/>
                    </a:cubicBezTo>
                    <a:cubicBezTo>
                      <a:pt x="13" y="27"/>
                      <a:pt x="16" y="18"/>
                      <a:pt x="23" y="11"/>
                    </a:cubicBezTo>
                    <a:cubicBezTo>
                      <a:pt x="27" y="7"/>
                      <a:pt x="31" y="3"/>
                      <a:pt x="36" y="2"/>
                    </a:cubicBezTo>
                    <a:cubicBezTo>
                      <a:pt x="38" y="1"/>
                      <a:pt x="41" y="1"/>
                      <a:pt x="43" y="0"/>
                    </a:cubicBezTo>
                    <a:close/>
                    <a:moveTo>
                      <a:pt x="65" y="44"/>
                    </a:moveTo>
                    <a:cubicBezTo>
                      <a:pt x="65" y="42"/>
                      <a:pt x="65" y="40"/>
                      <a:pt x="65" y="39"/>
                    </a:cubicBezTo>
                    <a:cubicBezTo>
                      <a:pt x="64" y="33"/>
                      <a:pt x="62" y="27"/>
                      <a:pt x="58" y="23"/>
                    </a:cubicBezTo>
                    <a:cubicBezTo>
                      <a:pt x="51" y="13"/>
                      <a:pt x="39" y="13"/>
                      <a:pt x="32" y="23"/>
                    </a:cubicBezTo>
                    <a:cubicBezTo>
                      <a:pt x="28" y="27"/>
                      <a:pt x="27" y="32"/>
                      <a:pt x="26" y="37"/>
                    </a:cubicBezTo>
                    <a:cubicBezTo>
                      <a:pt x="25" y="39"/>
                      <a:pt x="25" y="42"/>
                      <a:pt x="25" y="44"/>
                    </a:cubicBezTo>
                    <a:cubicBezTo>
                      <a:pt x="38" y="44"/>
                      <a:pt x="52" y="44"/>
                      <a:pt x="65" y="44"/>
                    </a:cubicBezTo>
                    <a:close/>
                    <a:moveTo>
                      <a:pt x="52" y="103"/>
                    </a:moveTo>
                    <a:cubicBezTo>
                      <a:pt x="52" y="100"/>
                      <a:pt x="52" y="96"/>
                      <a:pt x="52" y="93"/>
                    </a:cubicBezTo>
                    <a:cubicBezTo>
                      <a:pt x="52" y="92"/>
                      <a:pt x="52" y="92"/>
                      <a:pt x="53" y="91"/>
                    </a:cubicBezTo>
                    <a:cubicBezTo>
                      <a:pt x="57" y="88"/>
                      <a:pt x="59" y="83"/>
                      <a:pt x="58" y="78"/>
                    </a:cubicBezTo>
                    <a:cubicBezTo>
                      <a:pt x="56" y="73"/>
                      <a:pt x="52" y="69"/>
                      <a:pt x="46" y="68"/>
                    </a:cubicBezTo>
                    <a:cubicBezTo>
                      <a:pt x="40" y="68"/>
                      <a:pt x="35" y="71"/>
                      <a:pt x="33" y="76"/>
                    </a:cubicBezTo>
                    <a:cubicBezTo>
                      <a:pt x="31" y="82"/>
                      <a:pt x="33" y="88"/>
                      <a:pt x="37" y="91"/>
                    </a:cubicBezTo>
                    <a:cubicBezTo>
                      <a:pt x="38" y="91"/>
                      <a:pt x="38" y="92"/>
                      <a:pt x="38" y="93"/>
                    </a:cubicBezTo>
                    <a:cubicBezTo>
                      <a:pt x="38" y="96"/>
                      <a:pt x="38" y="99"/>
                      <a:pt x="38" y="102"/>
                    </a:cubicBezTo>
                    <a:cubicBezTo>
                      <a:pt x="38" y="102"/>
                      <a:pt x="38" y="103"/>
                      <a:pt x="38" y="103"/>
                    </a:cubicBezTo>
                    <a:cubicBezTo>
                      <a:pt x="43" y="103"/>
                      <a:pt x="47" y="103"/>
                      <a:pt x="52" y="103"/>
                    </a:cubicBezTo>
                    <a:close/>
                  </a:path>
                </a:pathLst>
              </a:custGeom>
              <a:solidFill>
                <a:srgbClr val="FFFFFF"/>
              </a:solidFill>
              <a:ln>
                <a:noFill/>
              </a:ln>
            </p:spPr>
            <p:txBody>
              <a:bodyPr vert="horz" wrap="square" lIns="91403" tIns="45702" rIns="91403" bIns="45702" numCol="1" anchor="t" anchorCtr="0" compatLnSpc="1">
                <a:prstTxWarp prst="textNoShape">
                  <a:avLst/>
                </a:prstTxWarp>
              </a:bodyPr>
              <a:lstStyle/>
              <a:p>
                <a:endParaRPr lang="en-US">
                  <a:solidFill>
                    <a:srgbClr val="FFFFFF"/>
                  </a:solidFill>
                </a:endParaRPr>
              </a:p>
            </p:txBody>
          </p:sp>
        </p:grpSp>
      </p:grpSp>
      <p:sp>
        <p:nvSpPr>
          <p:cNvPr id="44" name="Text Placeholder 4"/>
          <p:cNvSpPr txBox="1">
            <a:spLocks/>
          </p:cNvSpPr>
          <p:nvPr/>
        </p:nvSpPr>
        <p:spPr>
          <a:xfrm>
            <a:off x="277029" y="4825208"/>
            <a:ext cx="11882419" cy="640102"/>
          </a:xfrm>
          <a:prstGeom prst="rect">
            <a:avLst/>
          </a:prstGeom>
        </p:spPr>
        <p:txBody>
          <a:bodyPr vert="horz" wrap="square" lIns="149217" tIns="93260" rIns="149217" bIns="93260" rtlCol="0">
            <a:spAutoFit/>
          </a:bodyPr>
          <a:lstStyle>
            <a:lvl1pPr marL="0"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3920" kern="1200" spc="0" baseline="0">
                <a:gradFill>
                  <a:gsLst>
                    <a:gs pos="1250">
                      <a:schemeClr val="tx1"/>
                    </a:gs>
                    <a:gs pos="99000">
                      <a:schemeClr val="tx1"/>
                    </a:gs>
                  </a:gsLst>
                  <a:lin ang="5400000" scaled="0"/>
                </a:gradFill>
                <a:latin typeface="+mj-lt"/>
                <a:ea typeface="+mn-ea"/>
                <a:cs typeface="+mn-cs"/>
              </a:defRPr>
            </a:lvl1pPr>
            <a:lvl2pPr marL="0" marR="0" indent="0" algn="l" defTabSz="914180" rtl="0" eaLnBrk="1" fontAlgn="auto" latinLnBrk="0" hangingPunct="1">
              <a:lnSpc>
                <a:spcPct val="90000"/>
              </a:lnSpc>
              <a:spcBef>
                <a:spcPct val="20000"/>
              </a:spcBef>
              <a:spcAft>
                <a:spcPts val="0"/>
              </a:spcAft>
              <a:buClrTx/>
              <a:buSzPct val="90000"/>
              <a:buFontTx/>
              <a:buNone/>
              <a:tabLst/>
              <a:defRPr sz="1960" kern="1200" spc="0" baseline="0">
                <a:gradFill>
                  <a:gsLst>
                    <a:gs pos="1250">
                      <a:schemeClr val="tx1"/>
                    </a:gs>
                    <a:gs pos="100000">
                      <a:schemeClr val="tx1"/>
                    </a:gs>
                  </a:gsLst>
                  <a:lin ang="5400000" scaled="0"/>
                </a:gradFill>
                <a:latin typeface="+mn-lt"/>
                <a:ea typeface="+mn-ea"/>
                <a:cs typeface="+mn-cs"/>
              </a:defRPr>
            </a:lvl2pPr>
            <a:lvl3pPr marL="224051"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960" kern="1200" spc="0" baseline="0">
                <a:gradFill>
                  <a:gsLst>
                    <a:gs pos="1250">
                      <a:schemeClr val="tx1"/>
                    </a:gs>
                    <a:gs pos="100000">
                      <a:schemeClr val="tx1"/>
                    </a:gs>
                  </a:gsLst>
                  <a:lin ang="5400000" scaled="0"/>
                </a:gradFill>
                <a:latin typeface="+mn-lt"/>
                <a:ea typeface="+mn-ea"/>
                <a:cs typeface="+mn-cs"/>
              </a:defRPr>
            </a:lvl3pPr>
            <a:lvl4pPr marL="448102"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764" kern="1200" spc="0" baseline="0">
                <a:gradFill>
                  <a:gsLst>
                    <a:gs pos="1250">
                      <a:schemeClr val="tx1"/>
                    </a:gs>
                    <a:gs pos="100000">
                      <a:schemeClr val="tx1"/>
                    </a:gs>
                  </a:gsLst>
                  <a:lin ang="5400000" scaled="0"/>
                </a:gradFill>
                <a:latin typeface="+mn-lt"/>
                <a:ea typeface="+mn-ea"/>
                <a:cs typeface="+mn-cs"/>
              </a:defRPr>
            </a:lvl4pPr>
            <a:lvl5pPr marL="672153"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764" kern="1200" spc="0" baseline="0">
                <a:gradFill>
                  <a:gsLst>
                    <a:gs pos="1250">
                      <a:schemeClr val="tx1"/>
                    </a:gs>
                    <a:gs pos="100000">
                      <a:schemeClr val="tx1"/>
                    </a:gs>
                  </a:gsLst>
                  <a:lin ang="5400000" scaled="0"/>
                </a:gra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a:lstStyle>
          <a:p>
            <a:pPr lvl="1"/>
            <a:r>
              <a:rPr lang="en-US" sz="3198" dirty="0">
                <a:gradFill>
                  <a:gsLst>
                    <a:gs pos="1250">
                      <a:srgbClr val="FFFFFF"/>
                    </a:gs>
                    <a:gs pos="100000">
                      <a:srgbClr val="FFFFFF"/>
                    </a:gs>
                  </a:gsLst>
                  <a:lin ang="5400000" scaled="0"/>
                </a:gradFill>
                <a:latin typeface="Segoe UI Light"/>
              </a:rPr>
              <a:t>MBAM 2.0 </a:t>
            </a:r>
            <a:r>
              <a:rPr lang="en-US" sz="3198" dirty="0" smtClean="0">
                <a:gradFill>
                  <a:gsLst>
                    <a:gs pos="1250">
                      <a:srgbClr val="FFFFFF"/>
                    </a:gs>
                    <a:gs pos="100000">
                      <a:srgbClr val="FFFFFF"/>
                    </a:gs>
                  </a:gsLst>
                  <a:lin ang="5400000" scaled="0"/>
                </a:gradFill>
                <a:latin typeface="Segoe UI Light"/>
              </a:rPr>
              <a:t>SP1 (Fall 2013)</a:t>
            </a:r>
            <a:endParaRPr lang="en-US" sz="3198" dirty="0">
              <a:gradFill>
                <a:gsLst>
                  <a:gs pos="1250">
                    <a:srgbClr val="FFFFFF"/>
                  </a:gs>
                  <a:gs pos="100000">
                    <a:srgbClr val="FFFFFF"/>
                  </a:gs>
                </a:gsLst>
                <a:lin ang="5400000" scaled="0"/>
              </a:gradFill>
              <a:latin typeface="Segoe UI Light"/>
            </a:endParaRPr>
          </a:p>
        </p:txBody>
      </p:sp>
      <p:grpSp>
        <p:nvGrpSpPr>
          <p:cNvPr id="4" name="Group 3"/>
          <p:cNvGrpSpPr/>
          <p:nvPr/>
        </p:nvGrpSpPr>
        <p:grpSpPr>
          <a:xfrm>
            <a:off x="459914" y="5438561"/>
            <a:ext cx="3701953" cy="1029550"/>
            <a:chOff x="448484" y="5108887"/>
            <a:chExt cx="3629695" cy="1009454"/>
          </a:xfrm>
        </p:grpSpPr>
        <p:grpSp>
          <p:nvGrpSpPr>
            <p:cNvPr id="45" name="Group 44"/>
            <p:cNvGrpSpPr/>
            <p:nvPr/>
          </p:nvGrpSpPr>
          <p:grpSpPr>
            <a:xfrm>
              <a:off x="448484" y="5108887"/>
              <a:ext cx="3629695" cy="1009454"/>
              <a:chOff x="457596" y="5355011"/>
              <a:chExt cx="3703442" cy="1280157"/>
            </a:xfrm>
          </p:grpSpPr>
          <p:sp>
            <p:nvSpPr>
              <p:cNvPr id="58" name="Dark Blue"/>
              <p:cNvSpPr/>
              <p:nvPr/>
            </p:nvSpPr>
            <p:spPr bwMode="auto">
              <a:xfrm>
                <a:off x="457596" y="5355011"/>
                <a:ext cx="3703442" cy="1280157"/>
              </a:xfrm>
              <a:prstGeom prst="roundRect">
                <a:avLst>
                  <a:gd name="adj" fmla="val 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19" tIns="46610" rIns="93219" bIns="46610" numCol="1" rtlCol="0" anchor="ctr" anchorCtr="0" compatLnSpc="1">
                <a:prstTxWarp prst="textNoShape">
                  <a:avLst/>
                </a:prstTxWarp>
              </a:bodyPr>
              <a:lstStyle/>
              <a:p>
                <a:pPr algn="ctr" defTabSz="931943">
                  <a:defRPr/>
                </a:pPr>
                <a:endParaRPr lang="en-US" sz="2400" kern="0" dirty="0">
                  <a:solidFill>
                    <a:srgbClr val="FFFFFF"/>
                  </a:solidFill>
                  <a:latin typeface="Segoe UI Light"/>
                  <a:ea typeface="Segoe UI" pitchFamily="34" charset="0"/>
                  <a:cs typeface="Segoe UI" pitchFamily="34" charset="0"/>
                </a:endParaRPr>
              </a:p>
            </p:txBody>
          </p:sp>
          <p:sp>
            <p:nvSpPr>
              <p:cNvPr id="59" name="TextBox 58"/>
              <p:cNvSpPr txBox="1"/>
              <p:nvPr/>
            </p:nvSpPr>
            <p:spPr>
              <a:xfrm>
                <a:off x="1657414" y="5383580"/>
                <a:ext cx="2256567" cy="527249"/>
              </a:xfrm>
              <a:prstGeom prst="rect">
                <a:avLst/>
              </a:prstGeom>
              <a:noFill/>
            </p:spPr>
            <p:txBody>
              <a:bodyPr wrap="square" lIns="124275" tIns="62138" rIns="124275" bIns="62138" rtlCol="0" anchor="ctr">
                <a:spAutoFit/>
              </a:bodyPr>
              <a:lstStyle>
                <a:defPPr>
                  <a:defRPr lang="en-US"/>
                </a:defPPr>
                <a:lvl2pPr marL="0" lvl="1" defTabSz="932619">
                  <a:lnSpc>
                    <a:spcPts val="2475"/>
                  </a:lnSpc>
                  <a:defRPr sz="2200" kern="0">
                    <a:gradFill>
                      <a:gsLst>
                        <a:gs pos="1250">
                          <a:schemeClr val="tx1"/>
                        </a:gs>
                        <a:gs pos="100000">
                          <a:schemeClr val="tx1"/>
                        </a:gs>
                      </a:gsLst>
                      <a:lin ang="5400000" scaled="0"/>
                    </a:gradFill>
                    <a:latin typeface="+mj-lt"/>
                  </a:defRPr>
                </a:lvl2pPr>
              </a:lstStyle>
              <a:p>
                <a:pPr lvl="1"/>
                <a:r>
                  <a:rPr lang="en-US" sz="2000" dirty="0">
                    <a:solidFill>
                      <a:srgbClr val="FFFFFF"/>
                    </a:solidFill>
                    <a:latin typeface="Segoe UI" panose="020B0502040204020203" pitchFamily="34" charset="0"/>
                    <a:cs typeface="Segoe UI" panose="020B0502040204020203" pitchFamily="34" charset="0"/>
                  </a:rPr>
                  <a:t>Localization</a:t>
                </a:r>
              </a:p>
            </p:txBody>
          </p:sp>
        </p:grpSp>
        <p:sp>
          <p:nvSpPr>
            <p:cNvPr id="96" name="Freeform 62"/>
            <p:cNvSpPr>
              <a:spLocks noEditPoints="1"/>
            </p:cNvSpPr>
            <p:nvPr/>
          </p:nvSpPr>
          <p:spPr bwMode="black">
            <a:xfrm>
              <a:off x="743901" y="5302211"/>
              <a:ext cx="548784" cy="548641"/>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a:solidFill>
                  <a:srgbClr val="FFFFFF"/>
                </a:solidFill>
              </a:endParaRPr>
            </a:p>
          </p:txBody>
        </p:sp>
      </p:grpSp>
    </p:spTree>
    <p:custDataLst>
      <p:tags r:id="rId1"/>
    </p:custDataLst>
    <p:extLst>
      <p:ext uri="{BB962C8B-B14F-4D97-AF65-F5344CB8AC3E}">
        <p14:creationId xmlns:p14="http://schemas.microsoft.com/office/powerpoint/2010/main" val="1776068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 calcmode="lin" valueType="num">
                                      <p:cBhvr additive="base">
                                        <p:cTn id="7" dur="10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7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grpId="0" nodeType="clickEffect">
                                  <p:stCondLst>
                                    <p:cond delay="0"/>
                                  </p:stCondLst>
                                  <p:childTnLst>
                                    <p:set>
                                      <p:cBhvr>
                                        <p:cTn id="24" dur="1" fill="hold">
                                          <p:stCondLst>
                                            <p:cond delay="0"/>
                                          </p:stCondLst>
                                        </p:cTn>
                                        <p:tgtEl>
                                          <p:spTgt spid="49">
                                            <p:txEl>
                                              <p:pRg st="0" end="0"/>
                                            </p:txEl>
                                          </p:spTgt>
                                        </p:tgtEl>
                                        <p:attrNameLst>
                                          <p:attrName>style.visibility</p:attrName>
                                        </p:attrNameLst>
                                      </p:cBhvr>
                                      <p:to>
                                        <p:strVal val="visible"/>
                                      </p:to>
                                    </p:set>
                                    <p:anim calcmode="lin" valueType="num">
                                      <p:cBhvr additive="base">
                                        <p:cTn id="25" dur="10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9">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decel="100000" fill="hold" nodeType="withEffect">
                                  <p:stCondLst>
                                    <p:cond delay="75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750" fill="hold"/>
                                        <p:tgtEl>
                                          <p:spTgt spid="14"/>
                                        </p:tgtEl>
                                        <p:attrNameLst>
                                          <p:attrName>ppt_x</p:attrName>
                                        </p:attrNameLst>
                                      </p:cBhvr>
                                      <p:tavLst>
                                        <p:tav tm="0">
                                          <p:val>
                                            <p:strVal val="0-#ppt_w/2"/>
                                          </p:val>
                                        </p:tav>
                                        <p:tav tm="100000">
                                          <p:val>
                                            <p:strVal val="#ppt_x"/>
                                          </p:val>
                                        </p:tav>
                                      </p:tavLst>
                                    </p:anim>
                                    <p:anim calcmode="lin" valueType="num">
                                      <p:cBhvr additive="base">
                                        <p:cTn id="30" dur="75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8" decel="100000"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000" fill="hold"/>
                                        <p:tgtEl>
                                          <p:spTgt spid="15"/>
                                        </p:tgtEl>
                                        <p:attrNameLst>
                                          <p:attrName>ppt_x</p:attrName>
                                        </p:attrNameLst>
                                      </p:cBhvr>
                                      <p:tavLst>
                                        <p:tav tm="0">
                                          <p:val>
                                            <p:strVal val="0-#ppt_w/2"/>
                                          </p:val>
                                        </p:tav>
                                        <p:tav tm="100000">
                                          <p:val>
                                            <p:strVal val="#ppt_x"/>
                                          </p:val>
                                        </p:tav>
                                      </p:tavLst>
                                    </p:anim>
                                    <p:anim calcmode="lin" valueType="num">
                                      <p:cBhvr additive="base">
                                        <p:cTn id="34" dur="10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8" decel="100000" fill="hold" nodeType="withEffect">
                                  <p:stCondLst>
                                    <p:cond delay="150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000" fill="hold"/>
                                        <p:tgtEl>
                                          <p:spTgt spid="5"/>
                                        </p:tgtEl>
                                        <p:attrNameLst>
                                          <p:attrName>ppt_x</p:attrName>
                                        </p:attrNameLst>
                                      </p:cBhvr>
                                      <p:tavLst>
                                        <p:tav tm="0">
                                          <p:val>
                                            <p:strVal val="0-#ppt_w/2"/>
                                          </p:val>
                                        </p:tav>
                                        <p:tav tm="100000">
                                          <p:val>
                                            <p:strVal val="#ppt_x"/>
                                          </p:val>
                                        </p:tav>
                                      </p:tavLst>
                                    </p:anim>
                                    <p:anim calcmode="lin" valueType="num">
                                      <p:cBhvr additive="base">
                                        <p:cTn id="3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decel="100000" fill="hold" grpId="0" nodeType="clickEffect">
                                  <p:stCondLst>
                                    <p:cond delay="0"/>
                                  </p:stCondLst>
                                  <p:childTnLst>
                                    <p:set>
                                      <p:cBhvr>
                                        <p:cTn id="42" dur="1" fill="hold">
                                          <p:stCondLst>
                                            <p:cond delay="0"/>
                                          </p:stCondLst>
                                        </p:cTn>
                                        <p:tgtEl>
                                          <p:spTgt spid="44">
                                            <p:txEl>
                                              <p:pRg st="0" end="0"/>
                                            </p:txEl>
                                          </p:spTgt>
                                        </p:tgtEl>
                                        <p:attrNameLst>
                                          <p:attrName>style.visibility</p:attrName>
                                        </p:attrNameLst>
                                      </p:cBhvr>
                                      <p:to>
                                        <p:strVal val="visible"/>
                                      </p:to>
                                    </p:set>
                                    <p:anim calcmode="lin" valueType="num">
                                      <p:cBhvr additive="base">
                                        <p:cTn id="43" dur="10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44">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75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750" fill="hold"/>
                                        <p:tgtEl>
                                          <p:spTgt spid="4"/>
                                        </p:tgtEl>
                                        <p:attrNameLst>
                                          <p:attrName>ppt_x</p:attrName>
                                        </p:attrNameLst>
                                      </p:cBhvr>
                                      <p:tavLst>
                                        <p:tav tm="0">
                                          <p:val>
                                            <p:strVal val="0-#ppt_w/2"/>
                                          </p:val>
                                        </p:tav>
                                        <p:tav tm="100000">
                                          <p:val>
                                            <p:strVal val="#ppt_x"/>
                                          </p:val>
                                        </p:tav>
                                      </p:tavLst>
                                    </p:anim>
                                    <p:anim calcmode="lin" valueType="num">
                                      <p:cBhvr additive="base">
                                        <p:cTn id="48" dur="750" fill="hold"/>
                                        <p:tgtEl>
                                          <p:spTgt spid="4"/>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100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1000" fill="hold"/>
                                        <p:tgtEl>
                                          <p:spTgt spid="2"/>
                                        </p:tgtEl>
                                        <p:attrNameLst>
                                          <p:attrName>ppt_x</p:attrName>
                                        </p:attrNameLst>
                                      </p:cBhvr>
                                      <p:tavLst>
                                        <p:tav tm="0">
                                          <p:val>
                                            <p:strVal val="0-#ppt_w/2"/>
                                          </p:val>
                                        </p:tav>
                                        <p:tav tm="100000">
                                          <p:val>
                                            <p:strVal val="#ppt_x"/>
                                          </p:val>
                                        </p:tav>
                                      </p:tavLst>
                                    </p:anim>
                                    <p:anim calcmode="lin" valueType="num">
                                      <p:cBhvr additive="base">
                                        <p:cTn id="52" dur="1000" fill="hold"/>
                                        <p:tgtEl>
                                          <p:spTgt spid="2"/>
                                        </p:tgtEl>
                                        <p:attrNameLst>
                                          <p:attrName>ppt_y</p:attrName>
                                        </p:attrNameLst>
                                      </p:cBhvr>
                                      <p:tavLst>
                                        <p:tav tm="0">
                                          <p:val>
                                            <p:strVal val="#ppt_y"/>
                                          </p:val>
                                        </p:tav>
                                        <p:tav tm="100000">
                                          <p:val>
                                            <p:strVal val="#ppt_y"/>
                                          </p:val>
                                        </p:tav>
                                      </p:tavLst>
                                    </p:anim>
                                  </p:childTnLst>
                                </p:cTn>
                              </p:par>
                              <p:par>
                                <p:cTn id="53" presetID="2" presetClass="entr" presetSubtype="8" decel="100000" fill="hold" nodeType="withEffect">
                                  <p:stCondLst>
                                    <p:cond delay="150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1000" fill="hold"/>
                                        <p:tgtEl>
                                          <p:spTgt spid="3"/>
                                        </p:tgtEl>
                                        <p:attrNameLst>
                                          <p:attrName>ppt_x</p:attrName>
                                        </p:attrNameLst>
                                      </p:cBhvr>
                                      <p:tavLst>
                                        <p:tav tm="0">
                                          <p:val>
                                            <p:strVal val="0-#ppt_w/2"/>
                                          </p:val>
                                        </p:tav>
                                        <p:tav tm="100000">
                                          <p:val>
                                            <p:strVal val="#ppt_x"/>
                                          </p:val>
                                        </p:tav>
                                      </p:tavLst>
                                    </p:anim>
                                    <p:anim calcmode="lin" valueType="num">
                                      <p:cBhvr additive="base">
                                        <p:cTn id="56"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P spid="52" grpId="0" build="p"/>
      <p:bldP spid="4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936736"/>
          </a:xfrm>
        </p:spPr>
        <p:txBody>
          <a:bodyPr/>
          <a:lstStyle/>
          <a:p>
            <a:r>
              <a:rPr lang="en-US" dirty="0" smtClean="0"/>
              <a:t>Support for Complex Enterprise Environments</a:t>
            </a:r>
          </a:p>
          <a:p>
            <a:pPr lvl="1"/>
            <a:r>
              <a:rPr lang="en-US" dirty="0" smtClean="0"/>
              <a:t>High Availability and Scalability</a:t>
            </a:r>
          </a:p>
          <a:p>
            <a:pPr lvl="1"/>
            <a:r>
              <a:rPr lang="en-US" dirty="0" smtClean="0"/>
              <a:t>Multi-Forest Domains</a:t>
            </a:r>
          </a:p>
          <a:p>
            <a:r>
              <a:rPr lang="en-US" dirty="0" smtClean="0"/>
              <a:t>Deployment Improvements</a:t>
            </a:r>
          </a:p>
          <a:p>
            <a:pPr lvl="1"/>
            <a:r>
              <a:rPr lang="en-US" dirty="0"/>
              <a:t>Separated Install from Configuration</a:t>
            </a:r>
            <a:endParaRPr lang="en-US" dirty="0" smtClean="0"/>
          </a:p>
          <a:p>
            <a:pPr lvl="1"/>
            <a:r>
              <a:rPr lang="en-US" dirty="0" smtClean="0"/>
              <a:t>Configuration through a wizard or PowerShell</a:t>
            </a:r>
          </a:p>
          <a:p>
            <a:r>
              <a:rPr lang="en-US" dirty="0" smtClean="0"/>
              <a:t>Additional </a:t>
            </a:r>
            <a:r>
              <a:rPr lang="en-US" dirty="0"/>
              <a:t>Client Functionality</a:t>
            </a:r>
          </a:p>
          <a:p>
            <a:pPr lvl="1"/>
            <a:r>
              <a:rPr lang="en-US" dirty="0"/>
              <a:t>Pin Complexity</a:t>
            </a:r>
          </a:p>
          <a:p>
            <a:pPr lvl="1"/>
            <a:r>
              <a:rPr lang="en-US" dirty="0"/>
              <a:t>Enforced </a:t>
            </a:r>
            <a:r>
              <a:rPr lang="en-US" dirty="0" smtClean="0"/>
              <a:t>Policy</a:t>
            </a:r>
          </a:p>
          <a:p>
            <a:pPr marL="342900" lvl="1" indent="0">
              <a:buNone/>
            </a:pPr>
            <a:endParaRPr lang="en-US" dirty="0"/>
          </a:p>
        </p:txBody>
      </p:sp>
      <p:sp>
        <p:nvSpPr>
          <p:cNvPr id="2" name="Title 1"/>
          <p:cNvSpPr>
            <a:spLocks noGrp="1"/>
          </p:cNvSpPr>
          <p:nvPr>
            <p:ph type="title"/>
          </p:nvPr>
        </p:nvSpPr>
        <p:spPr/>
        <p:txBody>
          <a:bodyPr/>
          <a:lstStyle/>
          <a:p>
            <a:r>
              <a:rPr lang="en-US" dirty="0" smtClean="0"/>
              <a:t>Introducing MBAM 2.5</a:t>
            </a:r>
            <a:endParaRPr lang="en-US" dirty="0"/>
          </a:p>
        </p:txBody>
      </p:sp>
    </p:spTree>
    <p:extLst>
      <p:ext uri="{BB962C8B-B14F-4D97-AF65-F5344CB8AC3E}">
        <p14:creationId xmlns:p14="http://schemas.microsoft.com/office/powerpoint/2010/main" val="1136216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0.1"/>
</p:tagLst>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 id="{50058BDF-B89C-4986-B552-F406C7823503}" vid="{EAC20B3F-40E5-4561-A0C3-22E70033EBBD}"/>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Nate Canen, Jeff Pinkston</External_x0020_Speaker>
    <Session_x0020_Code xmlns="e36bfbf9-5e42-489c-a259-4c54eb22cb57"> WIN-B312</Session_x0020_Code>
    <Presentation_x0020_Date xmlns="e36bfbf9-5e42-489c-a259-4c54eb22cb57">2014-10-29T00:00:00+01:00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www.w3.org/XML/1998/namespace"/>
    <ds:schemaRef ds:uri="http://purl.org/dc/dcmitype/"/>
    <ds:schemaRef ds:uri="http://schemas.microsoft.com/sharepoint/v3"/>
    <ds:schemaRef ds:uri="http://schemas.microsoft.com/office/2006/metadata/properties"/>
    <ds:schemaRef ds:uri="http://schemas.microsoft.com/office/2006/documentManagement/types"/>
    <ds:schemaRef ds:uri="230e9df3-be65-4c73-a93b-d1236ebd677e"/>
    <ds:schemaRef ds:uri="http://purl.org/dc/elements/1.1/"/>
    <ds:schemaRef ds:uri="http://schemas.microsoft.com/office/infopath/2007/PartnerControls"/>
    <ds:schemaRef ds:uri="http://schemas.openxmlformats.org/package/2006/metadata/core-properties"/>
    <ds:schemaRef ds:uri="e36bfbf9-5e42-489c-a259-4c54eb22cb57"/>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2</TotalTime>
  <Words>2363</Words>
  <Application>Microsoft Office PowerPoint</Application>
  <PresentationFormat>Custom</PresentationFormat>
  <Paragraphs>348</Paragraphs>
  <Slides>38</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Consolas</vt:lpstr>
      <vt:lpstr>Segoe UI</vt:lpstr>
      <vt:lpstr>Segoe UI Light</vt:lpstr>
      <vt:lpstr>Wingdings</vt:lpstr>
      <vt:lpstr>TEE14 Speaker PPT Template</vt:lpstr>
      <vt:lpstr>1_TEE14 Speaker PPT Template</vt:lpstr>
      <vt:lpstr>PowerPoint Presentation</vt:lpstr>
      <vt:lpstr>MBAM 2.5</vt:lpstr>
      <vt:lpstr>Confidentiality Slide</vt:lpstr>
      <vt:lpstr>Session Objectives And Takeaways</vt:lpstr>
      <vt:lpstr>Agenda</vt:lpstr>
      <vt:lpstr>Introduction to MBAM</vt:lpstr>
      <vt:lpstr>BitLocker Administration &amp; Monitoring</vt:lpstr>
      <vt:lpstr>History of MBAM</vt:lpstr>
      <vt:lpstr>Introducing MBAM 2.5</vt:lpstr>
      <vt:lpstr>MBAM Logical Architecture</vt:lpstr>
      <vt:lpstr>Software Components</vt:lpstr>
      <vt:lpstr>Deployment Improvements</vt:lpstr>
      <vt:lpstr>PowerPoint Presentation</vt:lpstr>
      <vt:lpstr>Demo</vt:lpstr>
      <vt:lpstr>Authentication</vt:lpstr>
      <vt:lpstr>Demo</vt:lpstr>
      <vt:lpstr>SQL Configuration</vt:lpstr>
      <vt:lpstr>Demo</vt:lpstr>
      <vt:lpstr>Website Configuration</vt:lpstr>
      <vt:lpstr>Demo</vt:lpstr>
      <vt:lpstr>SPN for Web Components</vt:lpstr>
      <vt:lpstr>Enforcement Policy</vt:lpstr>
      <vt:lpstr>PowerPoint Presentation</vt:lpstr>
      <vt:lpstr>Demo</vt:lpstr>
      <vt:lpstr>Enforce Policy</vt:lpstr>
      <vt:lpstr>Performance</vt:lpstr>
      <vt:lpstr>PowerPoint Presentation</vt:lpstr>
      <vt:lpstr>Sizing Guidance</vt:lpstr>
      <vt:lpstr>Summary</vt:lpstr>
      <vt:lpstr>MBAM 2.5</vt:lpstr>
      <vt:lpstr>Q&amp;A</vt:lpstr>
      <vt:lpstr>Appendix</vt:lpstr>
      <vt:lpstr>Related Content</vt:lpstr>
      <vt:lpstr>Windows Resources</vt:lpstr>
      <vt:lpstr>Resources</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MBAM 2.5</dc:title>
  <dc:subject>TechEd 2014</dc:subject>
  <dc:creator>Shows</dc:creator>
  <cp:keywords/>
  <dc:description>Template: Jordan Cayabyab, Artitudes Design
Formatting: 
Audience Type:</dc:description>
  <cp:lastModifiedBy>Shows</cp:lastModifiedBy>
  <cp:revision>4</cp:revision>
  <dcterms:created xsi:type="dcterms:W3CDTF">2014-10-29T13:12:46Z</dcterms:created>
  <dcterms:modified xsi:type="dcterms:W3CDTF">2014-10-29T15:58:02Z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