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3"/>
  </p:notesMasterIdLst>
  <p:handoutMasterIdLst>
    <p:handoutMasterId r:id="rId24"/>
  </p:handoutMasterIdLst>
  <p:sldIdLst>
    <p:sldId id="1457" r:id="rId5"/>
    <p:sldId id="1458" r:id="rId6"/>
    <p:sldId id="1475" r:id="rId7"/>
    <p:sldId id="1459" r:id="rId8"/>
    <p:sldId id="1460" r:id="rId9"/>
    <p:sldId id="1461" r:id="rId10"/>
    <p:sldId id="1462" r:id="rId11"/>
    <p:sldId id="1463" r:id="rId12"/>
    <p:sldId id="1464" r:id="rId13"/>
    <p:sldId id="1465" r:id="rId14"/>
    <p:sldId id="1466" r:id="rId15"/>
    <p:sldId id="1467" r:id="rId16"/>
    <p:sldId id="1468" r:id="rId17"/>
    <p:sldId id="1474" r:id="rId18"/>
    <p:sldId id="1470" r:id="rId19"/>
    <p:sldId id="1476" r:id="rId20"/>
    <p:sldId id="1477" r:id="rId21"/>
    <p:sldId id="1473" r:id="rId2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7545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9224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03928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1350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2620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3773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2970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5:42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93521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5:42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09987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5:42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97475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10/30/2014 5:42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11172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6595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757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1824" y="6482890"/>
            <a:ext cx="2901844" cy="372394"/>
          </a:xfrm>
          <a:prstGeom prst="rect">
            <a:avLst/>
          </a:prstGeom>
        </p:spPr>
        <p:txBody>
          <a:bodyPr lIns="93278" tIns="46639" rIns="93278" bIns="46639"/>
          <a:lstStyle/>
          <a:p>
            <a:fld id="{7DBFA603-1279-3C49-9E72-539DB483AA9B}" type="datetime4">
              <a:rPr lang="en-US" smtClean="0">
                <a:solidFill>
                  <a:srgbClr val="FFFFFF"/>
                </a:solidFill>
              </a:rPr>
              <a:pPr/>
              <a:t>October 30, 2014</a:t>
            </a:fld>
            <a:endParaRPr lang="en-US">
              <a:solidFill>
                <a:srgbClr val="FFFFFF"/>
              </a:solidFill>
            </a:endParaRPr>
          </a:p>
        </p:txBody>
      </p:sp>
      <p:sp>
        <p:nvSpPr>
          <p:cNvPr id="4" name="Footer Placeholder 3"/>
          <p:cNvSpPr>
            <a:spLocks noGrp="1"/>
          </p:cNvSpPr>
          <p:nvPr>
            <p:ph type="ftr" sz="quarter" idx="11"/>
          </p:nvPr>
        </p:nvSpPr>
        <p:spPr>
          <a:xfrm>
            <a:off x="4249129" y="6482890"/>
            <a:ext cx="3938218" cy="372394"/>
          </a:xfrm>
          <a:prstGeom prst="rect">
            <a:avLst/>
          </a:prstGeom>
        </p:spPr>
        <p:txBody>
          <a:bodyPr lIns="93278" tIns="46639" rIns="93278" bIns="46639"/>
          <a:lstStyle/>
          <a:p>
            <a:r>
              <a:rPr lang="en-US" smtClean="0">
                <a:solidFill>
                  <a:srgbClr val="FFFFFF"/>
                </a:solidFill>
              </a:rPr>
              <a:t>NIC 2012</a:t>
            </a:r>
            <a:endParaRPr lang="en-US">
              <a:solidFill>
                <a:srgbClr val="FFFFFF"/>
              </a:solidFill>
            </a:endParaRPr>
          </a:p>
        </p:txBody>
      </p:sp>
      <p:sp>
        <p:nvSpPr>
          <p:cNvPr id="5" name="Slide Number Placeholder 4"/>
          <p:cNvSpPr>
            <a:spLocks noGrp="1"/>
          </p:cNvSpPr>
          <p:nvPr>
            <p:ph type="sldNum" sz="quarter" idx="12"/>
          </p:nvPr>
        </p:nvSpPr>
        <p:spPr>
          <a:xfrm>
            <a:off x="8912808" y="6482890"/>
            <a:ext cx="2901844" cy="372394"/>
          </a:xfrm>
          <a:prstGeom prst="rect">
            <a:avLst/>
          </a:prstGeom>
        </p:spPr>
        <p:txBody>
          <a:bodyPr lIns="93278" tIns="46639" rIns="93278" bIns="46639"/>
          <a:lstStyle/>
          <a:p>
            <a:fld id="{0B2B2AD4-DB18-554B-B810-824342B8134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012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4.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hyperlink" Target="microsoft.com/dv" TargetMode="External"/><Relationship Id="rId3" Type="http://schemas.openxmlformats.org/officeDocument/2006/relationships/hyperlink" Target="http://aka.ms/trywin10" TargetMode="External"/><Relationship Id="rId7" Type="http://schemas.openxmlformats.org/officeDocument/2006/relationships/hyperlink" Target="microsoft.com/mdop"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windows.com/enterprise" TargetMode="External"/><Relationship Id="rId4" Type="http://schemas.openxmlformats.org/officeDocument/2006/relationships/hyperlink" Target="Windows.com/ITPro" TargetMode="External"/><Relationship Id="rId9" Type="http://schemas.openxmlformats.org/officeDocument/2006/relationships/hyperlink" Target="http://technet.microsoft.com/i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843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092881"/>
          </a:xfrm>
        </p:spPr>
        <p:txBody>
          <a:bodyPr/>
          <a:lstStyle/>
          <a:p>
            <a:r>
              <a:rPr lang="sv-SE" dirty="0" smtClean="0"/>
              <a:t>Common Scenario</a:t>
            </a:r>
          </a:p>
          <a:p>
            <a:r>
              <a:rPr lang="sv-SE" dirty="0" smtClean="0"/>
              <a:t>Separate Backup Task Sequence</a:t>
            </a:r>
          </a:p>
          <a:p>
            <a:r>
              <a:rPr lang="sv-SE" dirty="0" smtClean="0"/>
              <a:t>Can be used for advanced refresh scenarios too</a:t>
            </a:r>
          </a:p>
        </p:txBody>
      </p:sp>
      <p:sp>
        <p:nvSpPr>
          <p:cNvPr id="5" name="Title 4"/>
          <p:cNvSpPr>
            <a:spLocks noGrp="1"/>
          </p:cNvSpPr>
          <p:nvPr>
            <p:ph type="title"/>
          </p:nvPr>
        </p:nvSpPr>
        <p:spPr/>
        <p:txBody>
          <a:bodyPr/>
          <a:lstStyle/>
          <a:p>
            <a:r>
              <a:rPr lang="sv-SE" dirty="0" smtClean="0"/>
              <a:t>Computer Replace</a:t>
            </a:r>
            <a:endParaRPr lang="en-US" dirty="0"/>
          </a:p>
        </p:txBody>
      </p:sp>
    </p:spTree>
    <p:extLst>
      <p:ext uri="{BB962C8B-B14F-4D97-AF65-F5344CB8AC3E}">
        <p14:creationId xmlns:p14="http://schemas.microsoft.com/office/powerpoint/2010/main" val="5014100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smtClean="0"/>
              <a:t>Computer Replace</a:t>
            </a:r>
            <a:endParaRPr lang="en-US" dirty="0"/>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674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71" y="1339274"/>
            <a:ext cx="3526879" cy="44870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553" y="1339273"/>
            <a:ext cx="3590137" cy="44870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111" y="1345241"/>
            <a:ext cx="3580080" cy="4475100"/>
          </a:xfrm>
          <a:prstGeom prst="rect">
            <a:avLst/>
          </a:prstGeom>
        </p:spPr>
      </p:pic>
      <p:sp useBgFill="1">
        <p:nvSpPr>
          <p:cNvPr id="8" name="Rectangle 7"/>
          <p:cNvSpPr/>
          <p:nvPr/>
        </p:nvSpPr>
        <p:spPr bwMode="auto">
          <a:xfrm>
            <a:off x="-1" y="5826308"/>
            <a:ext cx="12436475" cy="116821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0"/>
          <p:cNvSpPr>
            <a:spLocks noGrp="1"/>
          </p:cNvSpPr>
          <p:nvPr>
            <p:ph type="title"/>
          </p:nvPr>
        </p:nvSpPr>
        <p:spPr/>
        <p:txBody>
          <a:bodyPr/>
          <a:lstStyle/>
          <a:p>
            <a:r>
              <a:rPr lang="en-US" dirty="0" smtClean="0"/>
              <a:t>Resources – trainings, videos, books</a:t>
            </a:r>
            <a:endParaRPr lang="en-US" dirty="0"/>
          </a:p>
        </p:txBody>
      </p:sp>
      <p:sp>
        <p:nvSpPr>
          <p:cNvPr id="12" name="Rectangle 11"/>
          <p:cNvSpPr/>
          <p:nvPr/>
        </p:nvSpPr>
        <p:spPr>
          <a:xfrm>
            <a:off x="648871" y="5952732"/>
            <a:ext cx="11067938" cy="741109"/>
          </a:xfrm>
          <a:prstGeom prst="rect">
            <a:avLst/>
          </a:prstGeom>
          <a:solidFill>
            <a:schemeClr val="accent1"/>
          </a:solidFill>
        </p:spPr>
        <p:txBody>
          <a:bodyPr wrap="square" lIns="91440" tIns="62171" rIns="124342" bIns="62171">
            <a:spAutoFit/>
          </a:bodyPr>
          <a:lstStyle/>
          <a:p>
            <a:r>
              <a:rPr lang="en-US" sz="4000" dirty="0">
                <a:solidFill>
                  <a:srgbClr val="FFFFFF"/>
                </a:solidFill>
                <a:latin typeface="Segoe Light" pitchFamily="34" charset="0"/>
              </a:rPr>
              <a:t>deploymentartist.com</a:t>
            </a:r>
          </a:p>
        </p:txBody>
      </p:sp>
    </p:spTree>
    <p:extLst>
      <p:ext uri="{BB962C8B-B14F-4D97-AF65-F5344CB8AC3E}">
        <p14:creationId xmlns:p14="http://schemas.microsoft.com/office/powerpoint/2010/main" val="305971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58852"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WIN-B412: Advanced MDT Customizations</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WIN-B324: Real-World Windows 8.1 Deployments</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67028" y="325226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WIN-B338: </a:t>
            </a:r>
            <a:r>
              <a:rPr lang="en-US" sz="3800" dirty="0">
                <a:gradFill>
                  <a:gsLst>
                    <a:gs pos="1250">
                      <a:srgbClr val="FFFFFF"/>
                    </a:gs>
                    <a:gs pos="100000">
                      <a:srgbClr val="FFFFFF"/>
                    </a:gs>
                  </a:gsLst>
                  <a:lin ang="5400000" scaled="0"/>
                </a:gradFill>
              </a:rPr>
              <a:t>Windows 10: Deployment</a:t>
            </a:r>
          </a:p>
        </p:txBody>
      </p:sp>
      <p:sp>
        <p:nvSpPr>
          <p:cNvPr id="13" name="Text Placeholder 7"/>
          <p:cNvSpPr txBox="1">
            <a:spLocks/>
          </p:cNvSpPr>
          <p:nvPr/>
        </p:nvSpPr>
        <p:spPr>
          <a:xfrm>
            <a:off x="366463" y="436693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Ask The Experts on Thursday</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8666796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5486400" cy="4444294"/>
          </a:xfrm>
        </p:spPr>
        <p:txBody>
          <a:bodyPr lIns="182880" tIns="146304" rIns="182880" bIns="146304"/>
          <a:lstStyle/>
          <a:p>
            <a:pPr marL="401638" indent="-401638">
              <a:spcBef>
                <a:spcPts val="2400"/>
              </a:spcBef>
            </a:pPr>
            <a:r>
              <a:rPr lang="en-US" sz="3200" dirty="0"/>
              <a:t>Windows 10</a:t>
            </a:r>
            <a:br>
              <a:rPr lang="en-US" sz="3200" dirty="0"/>
            </a:br>
            <a:r>
              <a:rPr lang="en-US" sz="2000" dirty="0">
                <a:latin typeface="+mn-lt"/>
                <a:hlinkClick r:id="rId3"/>
              </a:rPr>
              <a:t>http://aka.ms/trywin10</a:t>
            </a:r>
            <a:r>
              <a:rPr lang="en-US" sz="2000" dirty="0">
                <a:latin typeface="+mn-lt"/>
              </a:rPr>
              <a:t> </a:t>
            </a:r>
          </a:p>
          <a:p>
            <a:pPr marL="401638" lvl="1" indent="0">
              <a:spcBef>
                <a:spcPts val="1200"/>
              </a:spcBef>
              <a:buNone/>
            </a:pPr>
            <a:r>
              <a:rPr lang="en-US" sz="2000" dirty="0" smtClean="0"/>
              <a:t>Stop by the Windows Booth to sign up for the Windows Insider Program to </a:t>
            </a:r>
            <a:br>
              <a:rPr lang="en-US" sz="2000" dirty="0" smtClean="0"/>
            </a:br>
            <a:r>
              <a:rPr lang="en-US" sz="2000" dirty="0" smtClean="0"/>
              <a:t>get a FREE Windows 10 T-shirt, whiles supplies last!</a:t>
            </a: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Springboard</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4" action="ppaction://hlinkfile"/>
              </a:rPr>
              <a:t>windows.com/</a:t>
            </a:r>
            <a:r>
              <a:rPr lang="en-US" sz="2000" dirty="0" err="1">
                <a:gradFill>
                  <a:gsLst>
                    <a:gs pos="0">
                      <a:schemeClr val="tx1"/>
                    </a:gs>
                    <a:gs pos="100000">
                      <a:schemeClr val="tx1"/>
                    </a:gs>
                  </a:gsLst>
                  <a:lin ang="5400000" scaled="0"/>
                </a:gradFill>
                <a:hlinkClick r:id="rId4" action="ppaction://hlinkfile"/>
              </a:rPr>
              <a:t>itpro</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Enterprise</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5" action="ppaction://hlinkfile"/>
              </a:rPr>
              <a:t>windows.com/enterprise</a:t>
            </a:r>
            <a:r>
              <a:rPr lang="en-US" dirty="0">
                <a:gradFill>
                  <a:gsLst>
                    <a:gs pos="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Resources</a:t>
            </a:r>
            <a:endParaRPr lang="en-US" dirty="0"/>
          </a:p>
        </p:txBody>
      </p:sp>
      <p:sp>
        <p:nvSpPr>
          <p:cNvPr id="16" name="Text Placeholder 7"/>
          <p:cNvSpPr txBox="1">
            <a:spLocks/>
          </p:cNvSpPr>
          <p:nvPr/>
        </p:nvSpPr>
        <p:spPr>
          <a:xfrm>
            <a:off x="6218237" y="1212850"/>
            <a:ext cx="5945965" cy="4985980"/>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lvl="1" indent="-401638">
              <a:spcBef>
                <a:spcPts val="2400"/>
              </a:spcBef>
              <a:buClr>
                <a:schemeClr val="tx2"/>
              </a:buClr>
            </a:pPr>
            <a:r>
              <a:rPr lang="en-US" sz="3200" dirty="0" smtClean="0">
                <a:gradFill>
                  <a:gsLst>
                    <a:gs pos="0">
                      <a:schemeClr val="tx1"/>
                    </a:gs>
                    <a:gs pos="100000">
                      <a:schemeClr val="tx1"/>
                    </a:gs>
                  </a:gsLst>
                  <a:lin ang="5400000" scaled="0"/>
                </a:gradFill>
                <a:latin typeface="+mj-lt"/>
              </a:rPr>
              <a:t>Microsoft Desktop Optimization Package (MDOP)</a:t>
            </a:r>
            <a:r>
              <a:rPr lang="en-US" sz="3600" dirty="0" smtClean="0">
                <a:gradFill>
                  <a:gsLst>
                    <a:gs pos="0">
                      <a:schemeClr val="tx1"/>
                    </a:gs>
                    <a:gs pos="100000">
                      <a:schemeClr val="tx1"/>
                    </a:gs>
                  </a:gsLst>
                  <a:lin ang="5400000" scaled="0"/>
                </a:gradFill>
                <a:latin typeface="+mj-lt"/>
              </a:rPr>
              <a:t/>
            </a:r>
            <a:br>
              <a:rPr lang="en-US" sz="3600" dirty="0" smtClean="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7" action="ppaction://hlinkfile"/>
              </a:rPr>
              <a:t>microsoft.com/</a:t>
            </a:r>
            <a:r>
              <a:rPr lang="en-US" sz="2000" dirty="0" err="1">
                <a:gradFill>
                  <a:gsLst>
                    <a:gs pos="0">
                      <a:schemeClr val="tx1"/>
                    </a:gs>
                    <a:gs pos="100000">
                      <a:schemeClr val="tx1"/>
                    </a:gs>
                  </a:gsLst>
                  <a:lin ang="5400000" scaled="0"/>
                </a:gradFill>
                <a:hlinkClick r:id="rId7" action="ppaction://hlinkfile"/>
              </a:rPr>
              <a:t>mdop</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Desktop Virtualization (DV)</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microsoft.com/dv</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To Go</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microsoft.com/windows/</a:t>
            </a:r>
            <a:r>
              <a:rPr lang="en-US" sz="2000" dirty="0" err="1">
                <a:gradFill>
                  <a:gsLst>
                    <a:gs pos="0">
                      <a:schemeClr val="tx1"/>
                    </a:gs>
                    <a:gs pos="100000">
                      <a:schemeClr val="tx1"/>
                    </a:gs>
                  </a:gsLst>
                  <a:lin ang="5400000" scaled="0"/>
                </a:gradFill>
                <a:hlinkClick r:id="rId8" action="ppaction://hlinkfile"/>
              </a:rPr>
              <a:t>wtg</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Internet Explorer TechNet </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9"/>
              </a:rPr>
              <a:t>http://technet.microsoft.com/ie</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92773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3 1.56605E-6 L -1.99132E-7 1.5660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grpId="1" nodeType="withEffect">
                                  <p:stCondLst>
                                    <p:cond delay="100"/>
                                  </p:stCondLst>
                                  <p:childTnLst>
                                    <p:animMotion origin="layout" path="M -0.02413 -4.29414E-6 L 1.61348E-6 -4.29414E-6 " pathEditMode="relative" rAng="0" ptsTypes="AA">
                                      <p:cBhvr>
                                        <p:cTn id="14"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3170474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788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33508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41092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Windows 8.1 Deployment Using Free Tools from Microsoft</a:t>
            </a:r>
          </a:p>
        </p:txBody>
      </p:sp>
      <p:sp>
        <p:nvSpPr>
          <p:cNvPr id="3" name="Text Placeholder 2"/>
          <p:cNvSpPr>
            <a:spLocks noGrp="1"/>
          </p:cNvSpPr>
          <p:nvPr>
            <p:ph type="body" sz="quarter" idx="14"/>
          </p:nvPr>
        </p:nvSpPr>
        <p:spPr/>
        <p:txBody>
          <a:bodyPr/>
          <a:lstStyle/>
          <a:p>
            <a:r>
              <a:rPr lang="en-US" sz="2800" dirty="0" smtClean="0"/>
              <a:t>Johan Arwidmark (@jarwidmark)</a:t>
            </a:r>
          </a:p>
          <a:p>
            <a:r>
              <a:rPr lang="sv-SE" sz="2800" dirty="0" smtClean="0"/>
              <a:t>Mikael Nyström (@mikael_nystrom)</a:t>
            </a:r>
            <a:endParaRPr lang="en-US" sz="28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WIN-B314</a:t>
            </a:r>
            <a:endParaRPr lang="en-US" dirty="0"/>
          </a:p>
        </p:txBody>
      </p:sp>
    </p:spTree>
    <p:extLst>
      <p:ext uri="{BB962C8B-B14F-4D97-AF65-F5344CB8AC3E}">
        <p14:creationId xmlns:p14="http://schemas.microsoft.com/office/powerpoint/2010/main" val="25163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6580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988784"/>
          </a:xfrm>
        </p:spPr>
        <p:txBody>
          <a:bodyPr/>
          <a:lstStyle/>
          <a:p>
            <a:r>
              <a:rPr lang="sv-SE" dirty="0" smtClean="0"/>
              <a:t>MDT 2013 adds deployment solution to WDS</a:t>
            </a:r>
          </a:p>
          <a:p>
            <a:r>
              <a:rPr lang="sv-SE" dirty="0" smtClean="0"/>
              <a:t>Dynamic Deployments via Rules Engine</a:t>
            </a:r>
          </a:p>
          <a:p>
            <a:r>
              <a:rPr lang="sv-SE" dirty="0" smtClean="0"/>
              <a:t>Deployment Scenarios</a:t>
            </a:r>
          </a:p>
          <a:p>
            <a:pPr lvl="1"/>
            <a:r>
              <a:rPr lang="sv-SE" dirty="0" smtClean="0"/>
              <a:t>Bare Metal</a:t>
            </a:r>
          </a:p>
          <a:p>
            <a:pPr lvl="1"/>
            <a:r>
              <a:rPr lang="sv-SE" dirty="0" smtClean="0"/>
              <a:t>Computer Refresh</a:t>
            </a:r>
          </a:p>
          <a:p>
            <a:pPr lvl="1"/>
            <a:r>
              <a:rPr lang="sv-SE" dirty="0" smtClean="0"/>
              <a:t>Computer Replace</a:t>
            </a:r>
          </a:p>
          <a:p>
            <a:endParaRPr lang="sv-SE" dirty="0" smtClean="0"/>
          </a:p>
        </p:txBody>
      </p:sp>
      <p:sp>
        <p:nvSpPr>
          <p:cNvPr id="5" name="Title 4"/>
          <p:cNvSpPr>
            <a:spLocks noGrp="1"/>
          </p:cNvSpPr>
          <p:nvPr>
            <p:ph type="title"/>
          </p:nvPr>
        </p:nvSpPr>
        <p:spPr/>
        <p:txBody>
          <a:bodyPr/>
          <a:lstStyle/>
          <a:p>
            <a:r>
              <a:rPr lang="sv-SE" smtClean="0"/>
              <a:t>MDT 2013 and WDS – Better Together</a:t>
            </a:r>
            <a:endParaRPr lang="en-US" dirty="0"/>
          </a:p>
        </p:txBody>
      </p:sp>
    </p:spTree>
    <p:extLst>
      <p:ext uri="{BB962C8B-B14F-4D97-AF65-F5344CB8AC3E}">
        <p14:creationId xmlns:p14="http://schemas.microsoft.com/office/powerpoint/2010/main" val="29867835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smtClean="0"/>
              <a:t>Setup the deployment solution</a:t>
            </a:r>
            <a:endParaRPr lang="en-US" dirty="0"/>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2550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769989"/>
          </a:xfrm>
        </p:spPr>
        <p:txBody>
          <a:bodyPr/>
          <a:lstStyle/>
          <a:p>
            <a:r>
              <a:rPr lang="sv-SE" dirty="0" smtClean="0"/>
              <a:t>Assuming no data to backup</a:t>
            </a:r>
          </a:p>
          <a:p>
            <a:r>
              <a:rPr lang="sv-SE" dirty="0" smtClean="0"/>
              <a:t>You decide on automation level</a:t>
            </a:r>
          </a:p>
          <a:p>
            <a:r>
              <a:rPr lang="sv-SE" dirty="0" smtClean="0"/>
              <a:t>Assigning settings during deployment</a:t>
            </a:r>
          </a:p>
          <a:p>
            <a:endParaRPr lang="sv-SE" dirty="0" smtClean="0"/>
          </a:p>
        </p:txBody>
      </p:sp>
      <p:sp>
        <p:nvSpPr>
          <p:cNvPr id="5" name="Title 4"/>
          <p:cNvSpPr>
            <a:spLocks noGrp="1"/>
          </p:cNvSpPr>
          <p:nvPr>
            <p:ph type="title"/>
          </p:nvPr>
        </p:nvSpPr>
        <p:spPr/>
        <p:txBody>
          <a:bodyPr/>
          <a:lstStyle/>
          <a:p>
            <a:r>
              <a:rPr lang="sv-SE" dirty="0" smtClean="0"/>
              <a:t>Bare Metal Deployments</a:t>
            </a:r>
            <a:endParaRPr lang="en-US" dirty="0"/>
          </a:p>
        </p:txBody>
      </p:sp>
    </p:spTree>
    <p:extLst>
      <p:ext uri="{BB962C8B-B14F-4D97-AF65-F5344CB8AC3E}">
        <p14:creationId xmlns:p14="http://schemas.microsoft.com/office/powerpoint/2010/main" val="3143338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sv-SE" dirty="0" smtClean="0"/>
              <a:t>Bare Metal Deployments</a:t>
            </a:r>
            <a:endParaRPr lang="en-US" dirty="0"/>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82428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769989"/>
          </a:xfrm>
        </p:spPr>
        <p:txBody>
          <a:bodyPr/>
          <a:lstStyle/>
          <a:p>
            <a:r>
              <a:rPr lang="sv-SE" dirty="0" smtClean="0"/>
              <a:t>Either to same or newer operating system</a:t>
            </a:r>
          </a:p>
          <a:p>
            <a:r>
              <a:rPr lang="sv-SE" dirty="0" smtClean="0"/>
              <a:t>USMT used for migrating data and settings</a:t>
            </a:r>
          </a:p>
          <a:p>
            <a:r>
              <a:rPr lang="sv-SE" dirty="0" smtClean="0"/>
              <a:t>Customizing the backup</a:t>
            </a:r>
          </a:p>
          <a:p>
            <a:endParaRPr lang="sv-SE" dirty="0" smtClean="0"/>
          </a:p>
        </p:txBody>
      </p:sp>
      <p:sp>
        <p:nvSpPr>
          <p:cNvPr id="5" name="Title 4"/>
          <p:cNvSpPr>
            <a:spLocks noGrp="1"/>
          </p:cNvSpPr>
          <p:nvPr>
            <p:ph type="title"/>
          </p:nvPr>
        </p:nvSpPr>
        <p:spPr/>
        <p:txBody>
          <a:bodyPr/>
          <a:lstStyle/>
          <a:p>
            <a:r>
              <a:rPr lang="sv-SE" dirty="0" smtClean="0"/>
              <a:t>Computer Refresh</a:t>
            </a:r>
            <a:endParaRPr lang="en-US" dirty="0"/>
          </a:p>
        </p:txBody>
      </p:sp>
    </p:spTree>
    <p:extLst>
      <p:ext uri="{BB962C8B-B14F-4D97-AF65-F5344CB8AC3E}">
        <p14:creationId xmlns:p14="http://schemas.microsoft.com/office/powerpoint/2010/main" val="27199981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DEMO</a:t>
            </a:r>
            <a:endParaRPr lang="en-US" sz="6000" dirty="0"/>
          </a:p>
        </p:txBody>
      </p:sp>
      <p:sp>
        <p:nvSpPr>
          <p:cNvPr id="5" name="Text Placeholder 4"/>
          <p:cNvSpPr>
            <a:spLocks noGrp="1"/>
          </p:cNvSpPr>
          <p:nvPr>
            <p:ph type="body" sz="quarter" idx="12"/>
          </p:nvPr>
        </p:nvSpPr>
        <p:spPr/>
        <p:txBody>
          <a:bodyPr/>
          <a:lstStyle/>
          <a:p>
            <a:r>
              <a:rPr lang="en-US" dirty="0" smtClean="0"/>
              <a:t>Computer Refresh</a:t>
            </a:r>
            <a:endParaRPr lang="en-US" dirty="0"/>
          </a:p>
        </p:txBody>
      </p:sp>
      <p:sp>
        <p:nvSpPr>
          <p:cNvPr id="6" name="Freeform 43"/>
          <p:cNvSpPr>
            <a:spLocks noEditPoints="1"/>
          </p:cNvSpPr>
          <p:nvPr/>
        </p:nvSpPr>
        <p:spPr bwMode="auto">
          <a:xfrm>
            <a:off x="2833861" y="1029006"/>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23383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Johan Arwidmark, Mikael Nyström </External_x0020_Speaker>
    <Session_x0020_Code xmlns="e36bfbf9-5e42-489c-a259-4c54eb22cb57">WIN-B314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e36bfbf9-5e42-489c-a259-4c54eb22cb57"/>
    <ds:schemaRef ds:uri="http://schemas.microsoft.com/sharepoint/v3"/>
    <ds:schemaRef ds:uri="http://purl.org/dc/dcmitype/"/>
    <ds:schemaRef ds:uri="http://www.w3.org/XML/1998/namespace"/>
    <ds:schemaRef ds:uri="http://schemas.microsoft.com/office/infopath/2007/PartnerControls"/>
    <ds:schemaRef ds:uri="230e9df3-be65-4c73-a93b-d1236ebd677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7</TotalTime>
  <Words>1954</Words>
  <Application>Microsoft Office PowerPoint</Application>
  <PresentationFormat>Custom</PresentationFormat>
  <Paragraphs>147</Paragraphs>
  <Slides>18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Segoe Light</vt:lpstr>
      <vt:lpstr>Segoe Semibold</vt:lpstr>
      <vt:lpstr>Segoe UI</vt:lpstr>
      <vt:lpstr>Segoe UI Black</vt:lpstr>
      <vt:lpstr>Segoe UI Light</vt:lpstr>
      <vt:lpstr>Segoe UI Semibold</vt:lpstr>
      <vt:lpstr>Wingdings</vt:lpstr>
      <vt:lpstr>TEE14 Speaker PPT Template</vt:lpstr>
      <vt:lpstr>PowerPoint Presentation</vt:lpstr>
      <vt:lpstr>Windows 8.1 Deployment Using Free Tools from Microsoft</vt:lpstr>
      <vt:lpstr>Ask The Experts</vt:lpstr>
      <vt:lpstr>MDT 2013 and WDS – Better Together</vt:lpstr>
      <vt:lpstr>DEMO</vt:lpstr>
      <vt:lpstr>Bare Metal Deployments</vt:lpstr>
      <vt:lpstr>DEMO</vt:lpstr>
      <vt:lpstr>Computer Refresh</vt:lpstr>
      <vt:lpstr>DEMO</vt:lpstr>
      <vt:lpstr>Computer Replace</vt:lpstr>
      <vt:lpstr>DEMO</vt:lpstr>
      <vt:lpstr>Resources – trainings, videos, books</vt:lpstr>
      <vt:lpstr>Related content</vt:lpstr>
      <vt:lpstr>Windows Resources</vt:lpstr>
      <vt:lpstr>Resources</vt:lpstr>
      <vt:lpstr>Ask The Experts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8.1 Deployment Using Free Tools from Microsoft</dc:title>
  <dc:subject>TechEd 2014</dc:subject>
  <dc:creator>Sylvia Tedjo</dc:creator>
  <cp:keywords/>
  <dc:description>Template: Jordan Cayabyab, Artitudes Design
Formatting: 
Audience Type:</dc:description>
  <cp:lastModifiedBy>Shows</cp:lastModifiedBy>
  <cp:revision>5</cp:revision>
  <dcterms:created xsi:type="dcterms:W3CDTF">2014-10-26T12:18:10Z</dcterms:created>
  <dcterms:modified xsi:type="dcterms:W3CDTF">2014-10-30T16:43:27Z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