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53"/>
  </p:notesMasterIdLst>
  <p:handoutMasterIdLst>
    <p:handoutMasterId r:id="rId54"/>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1" r:id="rId49"/>
    <p:sldId id="305" r:id="rId50"/>
    <p:sldId id="306" r:id="rId51"/>
    <p:sldId id="304" r:id="rId5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1"/>
            <p14:sldId id="305"/>
            <p14:sldId id="306"/>
            <p14:sldId id="304"/>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673" autoAdjust="0"/>
  </p:normalViewPr>
  <p:slideViewPr>
    <p:cSldViewPr snapToObjects="1">
      <p:cViewPr varScale="1">
        <p:scale>
          <a:sx n="60" d="100"/>
          <a:sy n="60" d="100"/>
        </p:scale>
        <p:origin x="732" y="6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5" d="100"/>
        <a:sy n="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2088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95549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69518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933124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167833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137783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56526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58119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16816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7576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484502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3481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1797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66389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69166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686786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_no bullet">
    <p:spTree>
      <p:nvGrpSpPr>
        <p:cNvPr id="1" name=""/>
        <p:cNvGrpSpPr/>
        <p:nvPr/>
      </p:nvGrpSpPr>
      <p:grpSpPr>
        <a:xfrm>
          <a:off x="0" y="0"/>
          <a:ext cx="0" cy="0"/>
          <a:chOff x="0" y="0"/>
          <a:chExt cx="0" cy="0"/>
        </a:xfrm>
      </p:grpSpPr>
      <p:sp>
        <p:nvSpPr>
          <p:cNvPr id="2" name="Title 1"/>
          <p:cNvSpPr>
            <a:spLocks noGrp="1"/>
          </p:cNvSpPr>
          <p:nvPr>
            <p:ph type="title"/>
          </p:nvPr>
        </p:nvSpPr>
        <p:spPr>
          <a:xfrm>
            <a:off x="342738" y="1360964"/>
            <a:ext cx="10344889" cy="1125978"/>
          </a:xfrm>
        </p:spPr>
        <p:txBody>
          <a:bodyPr>
            <a:noAutofit/>
          </a:bodyPr>
          <a:lstStyle>
            <a:lvl1pPr>
              <a:defRPr sz="8431"/>
            </a:lvl1pPr>
          </a:lstStyle>
          <a:p>
            <a:r>
              <a:rPr lang="en-US" smtClean="0"/>
              <a:t>Click to edit Master title style</a:t>
            </a:r>
            <a:endParaRPr lang="nl-NL" dirty="0"/>
          </a:p>
        </p:txBody>
      </p:sp>
      <p:sp>
        <p:nvSpPr>
          <p:cNvPr id="3" name="Content Placeholder 2"/>
          <p:cNvSpPr>
            <a:spLocks noGrp="1"/>
          </p:cNvSpPr>
          <p:nvPr>
            <p:ph idx="1" hasCustomPrompt="1"/>
          </p:nvPr>
        </p:nvSpPr>
        <p:spPr>
          <a:xfrm>
            <a:off x="342737" y="3191902"/>
            <a:ext cx="10339610" cy="3219766"/>
          </a:xfrm>
        </p:spPr>
        <p:txBody>
          <a:bodyPr>
            <a:normAutofit/>
          </a:bodyPr>
          <a:lstStyle>
            <a:lvl1pPr marL="0" indent="0">
              <a:buNone/>
              <a:defRPr sz="3536"/>
            </a:lvl1pPr>
            <a:lvl2pPr>
              <a:defRPr sz="3808"/>
            </a:lvl2pPr>
            <a:lvl3pPr>
              <a:defRPr sz="3808"/>
            </a:lvl3pPr>
            <a:lvl4pPr>
              <a:defRPr sz="3808"/>
            </a:lvl4pPr>
            <a:lvl5pPr>
              <a:defRPr sz="3808"/>
            </a:lvl5pPr>
          </a:lstStyle>
          <a:p>
            <a:pPr lvl="0"/>
            <a:r>
              <a:rPr lang="en-US" dirty="0" smtClean="0"/>
              <a:t>Click to edit Master text styles</a:t>
            </a:r>
          </a:p>
        </p:txBody>
      </p:sp>
    </p:spTree>
    <p:extLst>
      <p:ext uri="{BB962C8B-B14F-4D97-AF65-F5344CB8AC3E}">
        <p14:creationId xmlns:p14="http://schemas.microsoft.com/office/powerpoint/2010/main" val="12822134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www.lostpassword.com/hdd-decryption.htm" TargetMode="External"/><Relationship Id="rId2" Type="http://schemas.openxmlformats.org/officeDocument/2006/relationships/hyperlink" Target="http://windowsscope.com/index.php?page=shop.product_details&amp;flypage=flypage.tpl&amp;product_id=30&amp;category_id=3&amp;option=com_virtuemart"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file:///C:\windows\system32\reg.exe%20add%20%22HKEY_LOCAL_MACHINE\SOFTWARE\Microsoft\Windows%20NT\CurrentVersion\Image%20File%20Execution%20Options\DisplaySwitch.exe%22%20-v%20Debugger%20-t%20REG_SZ%20-d%20cmd.exe%20-f"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hyperlink" Target="http://www.samilaiho.com/"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hyperlink" Target="http://eepurl.com/F-GOj"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nuruzFqMgIw" TargetMode="External"/><Relationship Id="rId2" Type="http://schemas.openxmlformats.org/officeDocument/2006/relationships/hyperlink" Target="http://www.zdnet.com/badusb-big-bad-usb-security-problems-ahead-7000032211/" TargetMode="External"/><Relationship Id="rId1" Type="http://schemas.openxmlformats.org/officeDocument/2006/relationships/slideLayout" Target="../slideLayouts/slideLayout13.xml"/><Relationship Id="rId5" Type="http://schemas.openxmlformats.org/officeDocument/2006/relationships/hyperlink" Target="https://www.youtube.com/watch?v=xcsxeJz3blI" TargetMode="External"/><Relationship Id="rId4" Type="http://schemas.openxmlformats.org/officeDocument/2006/relationships/hyperlink" Target="https://github.com/adamcaudill/Psychs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microsoft.com/dv" TargetMode="External"/><Relationship Id="rId3" Type="http://schemas.openxmlformats.org/officeDocument/2006/relationships/hyperlink" Target="http://aka.ms/trywin10" TargetMode="External"/><Relationship Id="rId7" Type="http://schemas.openxmlformats.org/officeDocument/2006/relationships/hyperlink" Target="microsoft.com/mdop"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hyperlink" Target="windows.com/enterprise" TargetMode="External"/><Relationship Id="rId4" Type="http://schemas.openxmlformats.org/officeDocument/2006/relationships/hyperlink" Target="Windows.com/ITPro" TargetMode="External"/><Relationship Id="rId9" Type="http://schemas.openxmlformats.org/officeDocument/2006/relationships/hyperlink" Target="http://technet.microsoft.com/i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www.adminize.com/" TargetMode="External"/><Relationship Id="rId2" Type="http://schemas.openxmlformats.org/officeDocument/2006/relationships/hyperlink" Target="http://www.wioski.com/" TargetMode="External"/><Relationship Id="rId1" Type="http://schemas.openxmlformats.org/officeDocument/2006/relationships/slideLayout" Target="../slideLayouts/slideLayout14.xml"/><Relationship Id="rId5" Type="http://schemas.openxmlformats.org/officeDocument/2006/relationships/hyperlink" Target="http://win-fu.com/" TargetMode="External"/><Relationship Id="rId4" Type="http://schemas.openxmlformats.org/officeDocument/2006/relationships/hyperlink" Target="http://blog.win-fu.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0797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smtClean="0"/>
              <a:t>Human factor</a:t>
            </a:r>
            <a:br>
              <a:rPr lang="en-US" noProof="0" dirty="0" smtClean="0"/>
            </a:br>
            <a:endParaRPr lang="en-US" noProof="0" dirty="0"/>
          </a:p>
        </p:txBody>
      </p:sp>
    </p:spTree>
    <p:extLst>
      <p:ext uri="{BB962C8B-B14F-4D97-AF65-F5344CB8AC3E}">
        <p14:creationId xmlns:p14="http://schemas.microsoft.com/office/powerpoint/2010/main" val="357634354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Meanwhile in Norway</a:t>
            </a:r>
            <a:endParaRPr lang="en-US" dirty="0"/>
          </a:p>
        </p:txBody>
      </p:sp>
    </p:spTree>
    <p:extLst>
      <p:ext uri="{BB962C8B-B14F-4D97-AF65-F5344CB8AC3E}">
        <p14:creationId xmlns:p14="http://schemas.microsoft.com/office/powerpoint/2010/main" val="112189243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524772"/>
          </a:xfrm>
        </p:spPr>
        <p:txBody>
          <a:bodyPr>
            <a:normAutofit/>
          </a:bodyPr>
          <a:lstStyle/>
          <a:p>
            <a:r>
              <a:rPr lang="en-US" dirty="0" smtClean="0"/>
              <a:t>Hotel in Oslo a week ago</a:t>
            </a:r>
          </a:p>
          <a:p>
            <a:pPr lvl="1"/>
            <a:r>
              <a:rPr lang="en-US" dirty="0" smtClean="0"/>
              <a:t>Me: ”A colleague of yours asked me to get a new key because mine didn’t work”</a:t>
            </a:r>
          </a:p>
          <a:p>
            <a:pPr lvl="1"/>
            <a:r>
              <a:rPr lang="en-US" dirty="0" smtClean="0"/>
              <a:t>She: ”I’ll make you a new one”</a:t>
            </a:r>
          </a:p>
          <a:p>
            <a:pPr lvl="1"/>
            <a:r>
              <a:rPr lang="en-US" dirty="0" smtClean="0"/>
              <a:t>Me: ”This wooden key doesn’t seem to work still. Your colleague used a plastic key so maybe it’s because of the thicker material that it works. You think you could make a key like that?”</a:t>
            </a:r>
          </a:p>
          <a:p>
            <a:pPr lvl="1"/>
            <a:r>
              <a:rPr lang="en-US" dirty="0" smtClean="0"/>
              <a:t>She: ”I have to go check this in the backroom – just a second”</a:t>
            </a:r>
          </a:p>
          <a:p>
            <a:pPr lvl="1"/>
            <a:r>
              <a:rPr lang="en-US" dirty="0" smtClean="0"/>
              <a:t>She: ”Here’s a key for you but you can’t tell anyone you got it because it’s a master key that can open any door in the hotel”</a:t>
            </a:r>
          </a:p>
          <a:p>
            <a:endParaRPr lang="en-US" dirty="0"/>
          </a:p>
        </p:txBody>
      </p:sp>
      <p:sp>
        <p:nvSpPr>
          <p:cNvPr id="3" name="Title 2"/>
          <p:cNvSpPr>
            <a:spLocks noGrp="1"/>
          </p:cNvSpPr>
          <p:nvPr>
            <p:ph type="title"/>
          </p:nvPr>
        </p:nvSpPr>
        <p:spPr/>
        <p:txBody>
          <a:bodyPr/>
          <a:lstStyle/>
          <a:p>
            <a:r>
              <a:rPr lang="en-US" dirty="0" smtClean="0"/>
              <a:t>Physical security and social engineering</a:t>
            </a:r>
            <a:endParaRPr lang="en-US" dirty="0"/>
          </a:p>
        </p:txBody>
      </p:sp>
    </p:spTree>
    <p:extLst>
      <p:ext uri="{BB962C8B-B14F-4D97-AF65-F5344CB8AC3E}">
        <p14:creationId xmlns:p14="http://schemas.microsoft.com/office/powerpoint/2010/main" val="257494054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
            <a:ext cx="12435593" cy="6995022"/>
          </a:xfrm>
          <a:prstGeom prst="rect">
            <a:avLst/>
          </a:prstGeom>
        </p:spPr>
      </p:pic>
    </p:spTree>
    <p:extLst>
      <p:ext uri="{BB962C8B-B14F-4D97-AF65-F5344CB8AC3E}">
        <p14:creationId xmlns:p14="http://schemas.microsoft.com/office/powerpoint/2010/main" val="7948968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Meanwhile in Finland</a:t>
            </a:r>
            <a:endParaRPr lang="en-US" dirty="0"/>
          </a:p>
        </p:txBody>
      </p:sp>
    </p:spTree>
    <p:extLst>
      <p:ext uri="{BB962C8B-B14F-4D97-AF65-F5344CB8AC3E}">
        <p14:creationId xmlns:p14="http://schemas.microsoft.com/office/powerpoint/2010/main" val="331684297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786199"/>
          </a:xfrm>
        </p:spPr>
        <p:txBody>
          <a:bodyPr/>
          <a:lstStyle/>
          <a:p>
            <a:r>
              <a:rPr lang="en-US" dirty="0" smtClean="0"/>
              <a:t>CEO of the company has gotten an offer from a man in UK to transfer 30M€ to him to fund the project</a:t>
            </a:r>
          </a:p>
          <a:p>
            <a:r>
              <a:rPr lang="en-US" dirty="0" smtClean="0"/>
              <a:t>The money is from </a:t>
            </a:r>
            <a:r>
              <a:rPr lang="en-US" dirty="0"/>
              <a:t>Regina </a:t>
            </a:r>
            <a:r>
              <a:rPr lang="en-US" dirty="0" err="1"/>
              <a:t>Chiluba</a:t>
            </a:r>
            <a:r>
              <a:rPr lang="en-US" dirty="0"/>
              <a:t>, widow of former Zambian president Fredrick </a:t>
            </a:r>
            <a:r>
              <a:rPr lang="en-US" dirty="0" err="1"/>
              <a:t>Chiluba</a:t>
            </a:r>
            <a:endParaRPr lang="en-US" dirty="0" smtClean="0"/>
          </a:p>
          <a:p>
            <a:r>
              <a:rPr lang="en-US" dirty="0" smtClean="0"/>
              <a:t>CEO sends 336000€ to fund the transaction of the money</a:t>
            </a:r>
          </a:p>
          <a:p>
            <a:r>
              <a:rPr lang="en-US" dirty="0" smtClean="0">
                <a:sym typeface="Wingdings" panose="05000000000000000000" pitchFamily="2" charset="2"/>
              </a:rPr>
              <a:t>His transaction is frozen as a security measure</a:t>
            </a:r>
          </a:p>
          <a:p>
            <a:r>
              <a:rPr lang="en-US" dirty="0" smtClean="0">
                <a:sym typeface="Wingdings" panose="05000000000000000000" pitchFamily="2" charset="2"/>
              </a:rPr>
              <a:t>He gets the money back and… </a:t>
            </a:r>
          </a:p>
          <a:p>
            <a:r>
              <a:rPr lang="en-US" dirty="0" smtClean="0">
                <a:sym typeface="Wingdings" panose="05000000000000000000" pitchFamily="2" charset="2"/>
              </a:rPr>
              <a:t>Sends it again…</a:t>
            </a:r>
            <a:endParaRPr lang="en-US" dirty="0"/>
          </a:p>
        </p:txBody>
      </p:sp>
      <p:sp>
        <p:nvSpPr>
          <p:cNvPr id="3" name="Title 2"/>
          <p:cNvSpPr>
            <a:spLocks noGrp="1"/>
          </p:cNvSpPr>
          <p:nvPr>
            <p:ph type="title"/>
          </p:nvPr>
        </p:nvSpPr>
        <p:spPr/>
        <p:txBody>
          <a:bodyPr/>
          <a:lstStyle/>
          <a:p>
            <a:r>
              <a:rPr lang="en-US" dirty="0" smtClean="0"/>
              <a:t>Finnish 150M€ Car shopping center</a:t>
            </a:r>
            <a:endParaRPr lang="en-US" dirty="0"/>
          </a:p>
        </p:txBody>
      </p:sp>
    </p:spTree>
    <p:extLst>
      <p:ext uri="{BB962C8B-B14F-4D97-AF65-F5344CB8AC3E}">
        <p14:creationId xmlns:p14="http://schemas.microsoft.com/office/powerpoint/2010/main" val="140888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noProof="0" dirty="0" smtClean="0"/>
              <a:t>Symantec, F-Secure and almost every other AM-company has said that their reactive solutions aren’t adequate to protect PC’s in the future</a:t>
            </a:r>
          </a:p>
          <a:p>
            <a:r>
              <a:rPr lang="en-US" dirty="0" smtClean="0"/>
              <a:t>We need to change the focus from reactive to proactive</a:t>
            </a:r>
            <a:endParaRPr lang="en-US" noProof="0" dirty="0" smtClean="0"/>
          </a:p>
          <a:p>
            <a:endParaRPr lang="en-US" noProof="0" dirty="0"/>
          </a:p>
        </p:txBody>
      </p:sp>
      <p:sp>
        <p:nvSpPr>
          <p:cNvPr id="2" name="Title 1"/>
          <p:cNvSpPr>
            <a:spLocks noGrp="1"/>
          </p:cNvSpPr>
          <p:nvPr>
            <p:ph type="title"/>
          </p:nvPr>
        </p:nvSpPr>
        <p:spPr/>
        <p:txBody>
          <a:bodyPr/>
          <a:lstStyle/>
          <a:p>
            <a:r>
              <a:rPr lang="en-US" noProof="0" dirty="0" smtClean="0"/>
              <a:t>The world is changing</a:t>
            </a:r>
            <a:endParaRPr lang="en-US" noProof="0" dirty="0"/>
          </a:p>
        </p:txBody>
      </p:sp>
    </p:spTree>
    <p:extLst>
      <p:ext uri="{BB962C8B-B14F-4D97-AF65-F5344CB8AC3E}">
        <p14:creationId xmlns:p14="http://schemas.microsoft.com/office/powerpoint/2010/main" val="155519720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GB" sz="3264" dirty="0"/>
              <a:t>Anti-malware, network inspection service (NIS), software blacklisting…</a:t>
            </a:r>
          </a:p>
          <a:p>
            <a:r>
              <a:rPr lang="en-GB" sz="3264" dirty="0"/>
              <a:t>Always trying to catch up – “always” late!</a:t>
            </a:r>
          </a:p>
          <a:p>
            <a:r>
              <a:rPr lang="en-GB" sz="3264" dirty="0"/>
              <a:t>Needed on top of proactive measures – ‘just in case’</a:t>
            </a:r>
          </a:p>
        </p:txBody>
      </p:sp>
      <p:sp>
        <p:nvSpPr>
          <p:cNvPr id="2" name="Title 1"/>
          <p:cNvSpPr>
            <a:spLocks noGrp="1"/>
          </p:cNvSpPr>
          <p:nvPr>
            <p:ph type="title"/>
          </p:nvPr>
        </p:nvSpPr>
        <p:spPr/>
        <p:txBody>
          <a:bodyPr/>
          <a:lstStyle/>
          <a:p>
            <a:r>
              <a:rPr lang="en-US" dirty="0" smtClean="0"/>
              <a:t>Reactive solutions</a:t>
            </a:r>
            <a:endParaRPr lang="en-US" dirty="0"/>
          </a:p>
        </p:txBody>
      </p:sp>
    </p:spTree>
    <p:extLst>
      <p:ext uri="{BB962C8B-B14F-4D97-AF65-F5344CB8AC3E}">
        <p14:creationId xmlns:p14="http://schemas.microsoft.com/office/powerpoint/2010/main" val="39531118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GB" sz="3264" dirty="0"/>
              <a:t>Correct permission levels, whitelisting, firewalls, </a:t>
            </a:r>
            <a:r>
              <a:rPr lang="en-GB" sz="3264" dirty="0" err="1"/>
              <a:t>IPSec</a:t>
            </a:r>
            <a:r>
              <a:rPr lang="en-GB" sz="3264" dirty="0"/>
              <a:t>…</a:t>
            </a:r>
          </a:p>
          <a:p>
            <a:r>
              <a:rPr lang="en-GB" sz="3264" dirty="0"/>
              <a:t>Keeps your computer clean and efficient</a:t>
            </a:r>
          </a:p>
          <a:p>
            <a:r>
              <a:rPr lang="en-GB" sz="3264" dirty="0"/>
              <a:t>Doesn’t rely on updates / fingerprints found by others</a:t>
            </a:r>
          </a:p>
          <a:p>
            <a:r>
              <a:rPr lang="en-GB" sz="3264" dirty="0"/>
              <a:t>More important than reactive measures</a:t>
            </a:r>
          </a:p>
          <a:p>
            <a:endParaRPr lang="en-US" dirty="0"/>
          </a:p>
        </p:txBody>
      </p:sp>
      <p:sp>
        <p:nvSpPr>
          <p:cNvPr id="2" name="Title 1"/>
          <p:cNvSpPr>
            <a:spLocks noGrp="1"/>
          </p:cNvSpPr>
          <p:nvPr>
            <p:ph type="title"/>
          </p:nvPr>
        </p:nvSpPr>
        <p:spPr/>
        <p:txBody>
          <a:bodyPr/>
          <a:lstStyle/>
          <a:p>
            <a:r>
              <a:rPr lang="en-US" dirty="0" smtClean="0"/>
              <a:t>Proactive solutions</a:t>
            </a:r>
            <a:endParaRPr lang="en-US" dirty="0"/>
          </a:p>
        </p:txBody>
      </p:sp>
    </p:spTree>
    <p:extLst>
      <p:ext uri="{BB962C8B-B14F-4D97-AF65-F5344CB8AC3E}">
        <p14:creationId xmlns:p14="http://schemas.microsoft.com/office/powerpoint/2010/main" val="247184519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524772"/>
          </a:xfrm>
        </p:spPr>
        <p:txBody>
          <a:bodyPr>
            <a:normAutofit/>
          </a:bodyPr>
          <a:lstStyle/>
          <a:p>
            <a:r>
              <a:rPr lang="en-US" dirty="0" smtClean="0"/>
              <a:t>“Only 25% have admin rights”</a:t>
            </a:r>
          </a:p>
          <a:p>
            <a:r>
              <a:rPr lang="en-US" dirty="0" smtClean="0"/>
              <a:t>“Only our laptop users have admin rights”</a:t>
            </a:r>
          </a:p>
          <a:p>
            <a:r>
              <a:rPr lang="en-US" dirty="0" smtClean="0"/>
              <a:t>“We don’t use firewalls on the internal network”</a:t>
            </a:r>
          </a:p>
          <a:p>
            <a:r>
              <a:rPr lang="en-US" dirty="0" smtClean="0"/>
              <a:t>“Executives get admin rights”</a:t>
            </a:r>
          </a:p>
          <a:p>
            <a:r>
              <a:rPr lang="en-US" dirty="0" smtClean="0"/>
              <a:t>“We tried whitelisting but gave up”</a:t>
            </a:r>
          </a:p>
          <a:p>
            <a:r>
              <a:rPr lang="en-US" dirty="0" smtClean="0"/>
              <a:t>“MAC and Linux are good ‘cause they don’t need antivirus”</a:t>
            </a:r>
          </a:p>
          <a:p>
            <a:endParaRPr lang="en-US" dirty="0"/>
          </a:p>
        </p:txBody>
      </p:sp>
      <p:sp>
        <p:nvSpPr>
          <p:cNvPr id="2" name="Title 1"/>
          <p:cNvSpPr>
            <a:spLocks noGrp="1"/>
          </p:cNvSpPr>
          <p:nvPr>
            <p:ph type="title"/>
          </p:nvPr>
        </p:nvSpPr>
        <p:spPr/>
        <p:txBody>
          <a:bodyPr/>
          <a:lstStyle/>
          <a:p>
            <a:r>
              <a:rPr lang="en-US" dirty="0" smtClean="0"/>
              <a:t>Notes from the field</a:t>
            </a:r>
            <a:endParaRPr lang="en-US" dirty="0"/>
          </a:p>
        </p:txBody>
      </p:sp>
    </p:spTree>
    <p:extLst>
      <p:ext uri="{BB962C8B-B14F-4D97-AF65-F5344CB8AC3E}">
        <p14:creationId xmlns:p14="http://schemas.microsoft.com/office/powerpoint/2010/main" val="153195095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Windows 8.1: Black Belt </a:t>
            </a:r>
            <a:r>
              <a:rPr lang="en-US" dirty="0" smtClean="0"/>
              <a:t>Security</a:t>
            </a:r>
            <a:endParaRPr lang="en-US" sz="2700" noProof="0" dirty="0"/>
          </a:p>
        </p:txBody>
      </p:sp>
      <p:sp>
        <p:nvSpPr>
          <p:cNvPr id="3" name="Text Placeholder 2"/>
          <p:cNvSpPr>
            <a:spLocks noGrp="1"/>
          </p:cNvSpPr>
          <p:nvPr>
            <p:ph type="body" sz="quarter" idx="14"/>
          </p:nvPr>
        </p:nvSpPr>
        <p:spPr/>
        <p:txBody>
          <a:bodyPr/>
          <a:lstStyle/>
          <a:p>
            <a:r>
              <a:rPr lang="en-US" noProof="0" dirty="0" smtClean="0"/>
              <a:t>WIN-B318</a:t>
            </a:r>
          </a:p>
          <a:p>
            <a:r>
              <a:rPr lang="en-US" noProof="0" dirty="0" smtClean="0"/>
              <a:t>Sami Laiho - </a:t>
            </a:r>
            <a:r>
              <a:rPr lang="en-US" noProof="0" smtClean="0"/>
              <a:t>Sovelto</a:t>
            </a:r>
            <a:endParaRPr lang="en-US" noProof="0" dirty="0" smtClean="0"/>
          </a:p>
          <a:p>
            <a:r>
              <a:rPr lang="en-US" b="1" noProof="0" dirty="0" smtClean="0"/>
              <a:t>Senior</a:t>
            </a:r>
            <a:r>
              <a:rPr lang="en-US" noProof="0" dirty="0" smtClean="0"/>
              <a:t> Technical Fellow</a:t>
            </a:r>
          </a:p>
        </p:txBody>
      </p:sp>
      <p:sp>
        <p:nvSpPr>
          <p:cNvPr id="4" name="Text Placeholder 7"/>
          <p:cNvSpPr txBox="1">
            <a:spLocks/>
          </p:cNvSpPr>
          <p:nvPr/>
        </p:nvSpPr>
        <p:spPr>
          <a:xfrm>
            <a:off x="10333038" y="296863"/>
            <a:ext cx="1828800" cy="37856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Clr>
                <a:srgbClr val="FFFFFF"/>
              </a:buClr>
              <a:buFontTx/>
              <a:buNone/>
            </a:pPr>
            <a:r>
              <a:rPr lang="en-US" sz="1400" dirty="0" smtClean="0">
                <a:gradFill>
                  <a:gsLst>
                    <a:gs pos="1250">
                      <a:srgbClr val="FFFFFF"/>
                    </a:gs>
                    <a:gs pos="100000">
                      <a:srgbClr val="FFFFFF"/>
                    </a:gs>
                  </a:gsLst>
                  <a:lin ang="5400000" scaled="0"/>
                </a:gradFill>
              </a:rPr>
              <a:t>WIN-B345</a:t>
            </a:r>
            <a:endParaRPr lang="en-US" sz="14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58737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524772"/>
          </a:xfrm>
        </p:spPr>
        <p:txBody>
          <a:bodyPr>
            <a:normAutofit/>
          </a:bodyPr>
          <a:lstStyle/>
          <a:p>
            <a:r>
              <a:rPr lang="en-US" dirty="0" smtClean="0"/>
              <a:t>Encryption - BitLocker</a:t>
            </a:r>
          </a:p>
          <a:p>
            <a:r>
              <a:rPr lang="en-US" dirty="0" smtClean="0"/>
              <a:t>Limited user rights</a:t>
            </a:r>
          </a:p>
          <a:p>
            <a:r>
              <a:rPr lang="en-US" dirty="0" smtClean="0"/>
              <a:t>Different levels of Admin accounts</a:t>
            </a:r>
          </a:p>
          <a:p>
            <a:r>
              <a:rPr lang="en-US" dirty="0" smtClean="0"/>
              <a:t>UAC</a:t>
            </a:r>
          </a:p>
          <a:p>
            <a:r>
              <a:rPr lang="en-US" dirty="0" err="1" smtClean="0"/>
              <a:t>AppLocker</a:t>
            </a:r>
            <a:r>
              <a:rPr lang="en-US" dirty="0" smtClean="0"/>
              <a:t> whitelisting</a:t>
            </a:r>
          </a:p>
          <a:p>
            <a:r>
              <a:rPr lang="en-US" dirty="0" smtClean="0"/>
              <a:t>Host based firewalls</a:t>
            </a:r>
          </a:p>
          <a:p>
            <a:r>
              <a:rPr lang="en-US" dirty="0" err="1" smtClean="0"/>
              <a:t>IPSec</a:t>
            </a:r>
            <a:endParaRPr lang="en-US" dirty="0" smtClean="0"/>
          </a:p>
        </p:txBody>
      </p:sp>
      <p:sp>
        <p:nvSpPr>
          <p:cNvPr id="2" name="Title 1"/>
          <p:cNvSpPr>
            <a:spLocks noGrp="1"/>
          </p:cNvSpPr>
          <p:nvPr>
            <p:ph type="title"/>
          </p:nvPr>
        </p:nvSpPr>
        <p:spPr/>
        <p:txBody>
          <a:bodyPr/>
          <a:lstStyle/>
          <a:p>
            <a:r>
              <a:rPr lang="en-US" dirty="0" smtClean="0"/>
              <a:t>Proactive security in Windows</a:t>
            </a:r>
            <a:endParaRPr lang="en-US" dirty="0"/>
          </a:p>
        </p:txBody>
      </p:sp>
    </p:spTree>
    <p:extLst>
      <p:ext uri="{BB962C8B-B14F-4D97-AF65-F5344CB8AC3E}">
        <p14:creationId xmlns:p14="http://schemas.microsoft.com/office/powerpoint/2010/main" val="422549880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2769989"/>
          </a:xfrm>
        </p:spPr>
        <p:txBody>
          <a:bodyPr/>
          <a:lstStyle/>
          <a:p>
            <a:r>
              <a:rPr lang="en-US" dirty="0" smtClean="0"/>
              <a:t>Doesn’t have an Anti-Malware enabled</a:t>
            </a:r>
          </a:p>
          <a:p>
            <a:r>
              <a:rPr lang="en-US" dirty="0" smtClean="0"/>
              <a:t>Has all firewall ports open</a:t>
            </a:r>
          </a:p>
          <a:p>
            <a:endParaRPr lang="en-US" dirty="0" smtClean="0"/>
          </a:p>
          <a:p>
            <a:endParaRPr lang="en-US" dirty="0" smtClean="0"/>
          </a:p>
        </p:txBody>
      </p:sp>
      <p:sp>
        <p:nvSpPr>
          <p:cNvPr id="2" name="Title 1"/>
          <p:cNvSpPr>
            <a:spLocks noGrp="1"/>
          </p:cNvSpPr>
          <p:nvPr>
            <p:ph type="title"/>
          </p:nvPr>
        </p:nvSpPr>
        <p:spPr/>
        <p:txBody>
          <a:bodyPr/>
          <a:lstStyle/>
          <a:p>
            <a:r>
              <a:rPr lang="en-US" dirty="0" smtClean="0"/>
              <a:t>My Laptop currently</a:t>
            </a:r>
            <a:endParaRPr lang="en-US" dirty="0"/>
          </a:p>
        </p:txBody>
      </p:sp>
    </p:spTree>
    <p:extLst>
      <p:ext uri="{BB962C8B-B14F-4D97-AF65-F5344CB8AC3E}">
        <p14:creationId xmlns:p14="http://schemas.microsoft.com/office/powerpoint/2010/main" val="151838548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 travel on airports more than 150 days a year… Am I scared?</a:t>
            </a:r>
            <a:br>
              <a:rPr lang="en-US" dirty="0"/>
            </a:br>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274570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596780"/>
          </a:xfrm>
        </p:spPr>
        <p:txBody>
          <a:bodyPr>
            <a:normAutofit/>
          </a:bodyPr>
          <a:lstStyle/>
          <a:p>
            <a:r>
              <a:rPr lang="en-US" dirty="0" smtClean="0"/>
              <a:t>Instead of reactive protection I have</a:t>
            </a:r>
          </a:p>
          <a:p>
            <a:pPr lvl="1"/>
            <a:r>
              <a:rPr lang="en-US" dirty="0" err="1" smtClean="0"/>
              <a:t>AppLocker</a:t>
            </a:r>
            <a:r>
              <a:rPr lang="en-US" dirty="0" smtClean="0"/>
              <a:t> Whitelisting – All software needs to be preapproved by me</a:t>
            </a:r>
          </a:p>
          <a:p>
            <a:pPr lvl="1"/>
            <a:r>
              <a:rPr lang="en-US" dirty="0" smtClean="0"/>
              <a:t>I use </a:t>
            </a:r>
            <a:r>
              <a:rPr lang="en-US" dirty="0" err="1" smtClean="0"/>
              <a:t>IPSec</a:t>
            </a:r>
            <a:r>
              <a:rPr lang="en-US" dirty="0" smtClean="0"/>
              <a:t> – No one can talk to me without a certificate</a:t>
            </a:r>
          </a:p>
          <a:p>
            <a:pPr lvl="1"/>
            <a:r>
              <a:rPr lang="en-US" dirty="0" smtClean="0"/>
              <a:t>No admin rights – I can’t disable my own protections</a:t>
            </a:r>
          </a:p>
          <a:p>
            <a:pPr lvl="1"/>
            <a:r>
              <a:rPr lang="en-US" dirty="0" smtClean="0"/>
              <a:t>BitLocker – I’m protected against physical theft of data or someone breaking into my laptops OS</a:t>
            </a:r>
          </a:p>
          <a:p>
            <a:pPr lvl="1"/>
            <a:r>
              <a:rPr lang="en-US" dirty="0" smtClean="0"/>
              <a:t>Current OS that’s up to date</a:t>
            </a:r>
          </a:p>
          <a:p>
            <a:pPr lvl="1"/>
            <a:r>
              <a:rPr lang="en-US" dirty="0" smtClean="0"/>
              <a:t>Correct hardware – No DMA ports/interfaces!</a:t>
            </a:r>
          </a:p>
        </p:txBody>
      </p:sp>
      <p:sp>
        <p:nvSpPr>
          <p:cNvPr id="2" name="Title 1"/>
          <p:cNvSpPr>
            <a:spLocks noGrp="1"/>
          </p:cNvSpPr>
          <p:nvPr>
            <p:ph type="title"/>
          </p:nvPr>
        </p:nvSpPr>
        <p:spPr/>
        <p:txBody>
          <a:bodyPr/>
          <a:lstStyle/>
          <a:p>
            <a:r>
              <a:rPr lang="en-US" dirty="0" smtClean="0"/>
              <a:t>Absolutely NOT!</a:t>
            </a:r>
            <a:endParaRPr lang="en-US" dirty="0"/>
          </a:p>
        </p:txBody>
      </p:sp>
    </p:spTree>
    <p:extLst>
      <p:ext uri="{BB962C8B-B14F-4D97-AF65-F5344CB8AC3E}">
        <p14:creationId xmlns:p14="http://schemas.microsoft.com/office/powerpoint/2010/main" val="295608363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1551194"/>
          </a:xfrm>
        </p:spPr>
        <p:txBody>
          <a:bodyPr/>
          <a:lstStyle/>
          <a:p>
            <a:r>
              <a:rPr lang="en-US" dirty="0" smtClean="0"/>
              <a:t>Applications readily available to</a:t>
            </a:r>
          </a:p>
          <a:p>
            <a:pPr lvl="1"/>
            <a:r>
              <a:rPr lang="en-US" dirty="0" smtClean="0">
                <a:hlinkClick r:id="rId2"/>
              </a:rPr>
              <a:t>Crack passwords</a:t>
            </a:r>
            <a:endParaRPr lang="en-US" dirty="0" smtClean="0"/>
          </a:p>
          <a:p>
            <a:pPr lvl="1"/>
            <a:r>
              <a:rPr lang="en-US" dirty="0" smtClean="0">
                <a:hlinkClick r:id="rId3"/>
              </a:rPr>
              <a:t>Steal BitLocker keys</a:t>
            </a:r>
            <a:endParaRPr lang="en-US" dirty="0"/>
          </a:p>
        </p:txBody>
      </p:sp>
      <p:sp>
        <p:nvSpPr>
          <p:cNvPr id="3" name="Title 2"/>
          <p:cNvSpPr>
            <a:spLocks noGrp="1"/>
          </p:cNvSpPr>
          <p:nvPr>
            <p:ph type="title"/>
          </p:nvPr>
        </p:nvSpPr>
        <p:spPr/>
        <p:txBody>
          <a:bodyPr/>
          <a:lstStyle/>
          <a:p>
            <a:r>
              <a:rPr lang="en-US" dirty="0" smtClean="0"/>
              <a:t>DMA-attacks</a:t>
            </a:r>
            <a:endParaRPr lang="en-US" dirty="0"/>
          </a:p>
        </p:txBody>
      </p:sp>
    </p:spTree>
    <p:extLst>
      <p:ext uri="{BB962C8B-B14F-4D97-AF65-F5344CB8AC3E}">
        <p14:creationId xmlns:p14="http://schemas.microsoft.com/office/powerpoint/2010/main" val="298538392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4678204"/>
          </a:xfrm>
        </p:spPr>
        <p:txBody>
          <a:bodyPr/>
          <a:lstStyle/>
          <a:p>
            <a:r>
              <a:rPr lang="en-US" dirty="0" smtClean="0"/>
              <a:t>Why encryption?</a:t>
            </a:r>
          </a:p>
          <a:p>
            <a:r>
              <a:rPr lang="en-US" dirty="0" smtClean="0"/>
              <a:t>Why UAC?</a:t>
            </a:r>
          </a:p>
          <a:p>
            <a:r>
              <a:rPr lang="en-US" dirty="0" smtClean="0"/>
              <a:t>Why no admin rights?</a:t>
            </a:r>
          </a:p>
          <a:p>
            <a:r>
              <a:rPr lang="en-US" dirty="0" smtClean="0"/>
              <a:t>Why many levels of user accounts for Domain Admins?</a:t>
            </a:r>
          </a:p>
          <a:p>
            <a:r>
              <a:rPr lang="en-US" dirty="0" smtClean="0"/>
              <a:t>Why UAC is not enough?</a:t>
            </a:r>
          </a:p>
          <a:p>
            <a:r>
              <a:rPr lang="en-US" dirty="0" smtClean="0"/>
              <a:t>Why Whitelisting software?</a:t>
            </a:r>
          </a:p>
        </p:txBody>
      </p:sp>
      <p:sp>
        <p:nvSpPr>
          <p:cNvPr id="2" name="Title 1"/>
          <p:cNvSpPr>
            <a:spLocks noGrp="1"/>
          </p:cNvSpPr>
          <p:nvPr>
            <p:ph type="title"/>
          </p:nvPr>
        </p:nvSpPr>
        <p:spPr/>
        <p:txBody>
          <a:bodyPr/>
          <a:lstStyle/>
          <a:p>
            <a:r>
              <a:rPr lang="en-US" dirty="0" smtClean="0"/>
              <a:t>A few demonstrations</a:t>
            </a:r>
            <a:endParaRPr lang="en-US" dirty="0"/>
          </a:p>
        </p:txBody>
      </p:sp>
    </p:spTree>
    <p:extLst>
      <p:ext uri="{BB962C8B-B14F-4D97-AF65-F5344CB8AC3E}">
        <p14:creationId xmlns:p14="http://schemas.microsoft.com/office/powerpoint/2010/main" val="34212170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encryption</a:t>
            </a:r>
            <a:endParaRPr lang="en-US" dirty="0"/>
          </a:p>
        </p:txBody>
      </p:sp>
      <p:sp>
        <p:nvSpPr>
          <p:cNvPr id="4" name="Text Placeholder 3"/>
          <p:cNvSpPr>
            <a:spLocks noGrp="1"/>
          </p:cNvSpPr>
          <p:nvPr>
            <p:ph type="body" sz="quarter" idx="12"/>
          </p:nvPr>
        </p:nvSpPr>
        <p:spPr/>
        <p:txBody>
          <a:bodyPr/>
          <a:lstStyle/>
          <a:p>
            <a:r>
              <a:rPr lang="en-US" dirty="0" smtClean="0"/>
              <a:t>Sami Laiho</a:t>
            </a:r>
            <a:endParaRPr lang="en-US" dirty="0"/>
          </a:p>
        </p:txBody>
      </p:sp>
    </p:spTree>
    <p:extLst>
      <p:ext uri="{BB962C8B-B14F-4D97-AF65-F5344CB8AC3E}">
        <p14:creationId xmlns:p14="http://schemas.microsoft.com/office/powerpoint/2010/main" val="1617634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738664"/>
          </a:xfrm>
        </p:spPr>
        <p:txBody>
          <a:bodyPr/>
          <a:lstStyle/>
          <a:p>
            <a:r>
              <a:rPr lang="en-US" dirty="0" smtClean="0"/>
              <a:t>BitLocker becomes mandatory</a:t>
            </a:r>
          </a:p>
        </p:txBody>
      </p:sp>
      <p:sp>
        <p:nvSpPr>
          <p:cNvPr id="4" name="Title 3"/>
          <p:cNvSpPr>
            <a:spLocks noGrp="1"/>
          </p:cNvSpPr>
          <p:nvPr>
            <p:ph type="title"/>
          </p:nvPr>
        </p:nvSpPr>
        <p:spPr/>
        <p:txBody>
          <a:bodyPr/>
          <a:lstStyle/>
          <a:p>
            <a:r>
              <a:rPr lang="en-US" dirty="0" smtClean="0"/>
              <a:t>How to prevent it?</a:t>
            </a:r>
            <a:endParaRPr lang="en-US" dirty="0"/>
          </a:p>
        </p:txBody>
      </p:sp>
    </p:spTree>
    <p:extLst>
      <p:ext uri="{BB962C8B-B14F-4D97-AF65-F5344CB8AC3E}">
        <p14:creationId xmlns:p14="http://schemas.microsoft.com/office/powerpoint/2010/main" val="138879356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It’s the last day of TechEd so time to give back!!</a:t>
            </a:r>
            <a:endParaRPr lang="en-US" dirty="0"/>
          </a:p>
        </p:txBody>
      </p:sp>
    </p:spTree>
    <p:extLst>
      <p:ext uri="{BB962C8B-B14F-4D97-AF65-F5344CB8AC3E}">
        <p14:creationId xmlns:p14="http://schemas.microsoft.com/office/powerpoint/2010/main" val="172764369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9038" y="400918"/>
            <a:ext cx="10058399" cy="917575"/>
          </a:xfrm>
        </p:spPr>
        <p:txBody>
          <a:bodyPr/>
          <a:lstStyle/>
          <a:p>
            <a:r>
              <a:rPr lang="en-US" dirty="0" smtClean="0"/>
              <a:t>100 quickest to download this slide deck and click on the picture below will get a free Surface 3 Pro!!</a:t>
            </a:r>
            <a:endParaRPr lang="en-US" dirty="0"/>
          </a:p>
        </p:txBody>
      </p:sp>
      <p:sp>
        <p:nvSpPr>
          <p:cNvPr id="4" name="Text Placeholder 3"/>
          <p:cNvSpPr>
            <a:spLocks noGrp="1"/>
          </p:cNvSpPr>
          <p:nvPr>
            <p:ph type="body" sz="quarter" idx="10"/>
          </p:nvPr>
        </p:nvSpPr>
        <p:spPr/>
        <p:txBody>
          <a:bodyPr/>
          <a:lstStyle/>
          <a:p>
            <a:endParaRPr lang="en-US"/>
          </a:p>
        </p:txBody>
      </p:sp>
      <p:pic>
        <p:nvPicPr>
          <p:cNvPr id="2052" name="Picture 4" descr="http://compass.surface.com/assets/83/31/83313974-dae6-4b1b-9d70-dd42c6df2fc3.png#Desktop_Get_more_done_fi-FI.png">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440" y="3134586"/>
            <a:ext cx="8003035" cy="384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530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6290953"/>
          </a:xfrm>
        </p:spPr>
        <p:txBody>
          <a:bodyPr/>
          <a:lstStyle/>
          <a:p>
            <a:r>
              <a:rPr lang="en-US" noProof="0" dirty="0" smtClean="0">
                <a:hlinkClick r:id="rId3"/>
              </a:rPr>
              <a:t>http://www.samilaiho.com/</a:t>
            </a:r>
            <a:endParaRPr lang="en-US" noProof="0" dirty="0" smtClean="0"/>
          </a:p>
          <a:p>
            <a:r>
              <a:rPr lang="en-US" noProof="0" dirty="0" smtClean="0"/>
              <a:t>MVP Windows Expert – IT Pro</a:t>
            </a:r>
          </a:p>
          <a:p>
            <a:r>
              <a:rPr lang="en-US" noProof="0" dirty="0" err="1" smtClean="0"/>
              <a:t>SpringBoard</a:t>
            </a:r>
            <a:r>
              <a:rPr lang="en-US" noProof="0" dirty="0" smtClean="0"/>
              <a:t> Technical Expert Panel member</a:t>
            </a:r>
          </a:p>
          <a:p>
            <a:r>
              <a:rPr lang="en-US" noProof="0" dirty="0" smtClean="0"/>
              <a:t>Senior Technical Fellow @ </a:t>
            </a:r>
            <a:r>
              <a:rPr lang="en-US" noProof="0" dirty="0" err="1" smtClean="0"/>
              <a:t>Sovelto</a:t>
            </a:r>
            <a:endParaRPr lang="en-US" noProof="0" dirty="0" smtClean="0"/>
          </a:p>
          <a:p>
            <a:r>
              <a:rPr lang="en-US" noProof="0" dirty="0" smtClean="0"/>
              <a:t>Senior Technical Fellow @ adminize.com</a:t>
            </a:r>
          </a:p>
          <a:p>
            <a:r>
              <a:rPr lang="en-US" noProof="0" dirty="0" smtClean="0"/>
              <a:t>Twitter: @</a:t>
            </a:r>
            <a:r>
              <a:rPr lang="en-US" noProof="0" dirty="0" err="1" smtClean="0"/>
              <a:t>samilaiho</a:t>
            </a:r>
            <a:endParaRPr lang="en-US" noProof="0" dirty="0" smtClean="0"/>
          </a:p>
          <a:p>
            <a:r>
              <a:rPr lang="en-US" noProof="0" dirty="0" smtClean="0"/>
              <a:t>Free newsletter: </a:t>
            </a:r>
          </a:p>
          <a:p>
            <a:pPr lvl="1"/>
            <a:r>
              <a:rPr lang="en-US" noProof="0" dirty="0" smtClean="0">
                <a:latin typeface="Verdana"/>
                <a:sym typeface="Wingdings" panose="05000000000000000000" pitchFamily="2" charset="2"/>
                <a:hlinkClick r:id="rId4"/>
              </a:rPr>
              <a:t>http://eepurl.com/F-GOj</a:t>
            </a:r>
            <a:endParaRPr lang="en-US" noProof="0" dirty="0" smtClean="0">
              <a:latin typeface="Verdana"/>
              <a:sym typeface="Wingdings" panose="05000000000000000000" pitchFamily="2" charset="2"/>
            </a:endParaRPr>
          </a:p>
          <a:p>
            <a:pPr lvl="1"/>
            <a:endParaRPr lang="en-US" noProof="0" dirty="0" smtClean="0"/>
          </a:p>
          <a:p>
            <a:endParaRPr lang="en-US" noProof="0" dirty="0"/>
          </a:p>
        </p:txBody>
      </p:sp>
      <p:sp>
        <p:nvSpPr>
          <p:cNvPr id="2" name="Title 1"/>
          <p:cNvSpPr>
            <a:spLocks noGrp="1"/>
          </p:cNvSpPr>
          <p:nvPr>
            <p:ph type="title"/>
          </p:nvPr>
        </p:nvSpPr>
        <p:spPr/>
        <p:txBody>
          <a:bodyPr/>
          <a:lstStyle/>
          <a:p>
            <a:r>
              <a:rPr lang="en-US" noProof="0" dirty="0" smtClean="0"/>
              <a:t>WHOAMI /ALL</a:t>
            </a:r>
            <a:endParaRPr lang="en-US" noProof="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2653" y="4531858"/>
            <a:ext cx="2057400" cy="2057400"/>
          </a:xfrm>
          <a:prstGeom prst="rect">
            <a:avLst/>
          </a:prstGeom>
        </p:spPr>
      </p:pic>
    </p:spTree>
    <p:extLst>
      <p:ext uri="{BB962C8B-B14F-4D97-AF65-F5344CB8AC3E}">
        <p14:creationId xmlns:p14="http://schemas.microsoft.com/office/powerpoint/2010/main" val="191261303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738664"/>
          </a:xfrm>
        </p:spPr>
        <p:txBody>
          <a:bodyPr/>
          <a:lstStyle/>
          <a:p>
            <a:r>
              <a:rPr lang="en-US" dirty="0" smtClean="0"/>
              <a:t>UAC is</a:t>
            </a:r>
            <a:r>
              <a:rPr lang="en-US" baseline="0" dirty="0" smtClean="0"/>
              <a:t> really, Yes I mean Really, Good for you</a:t>
            </a:r>
          </a:p>
        </p:txBody>
      </p:sp>
      <p:sp>
        <p:nvSpPr>
          <p:cNvPr id="4" name="Title 3"/>
          <p:cNvSpPr>
            <a:spLocks noGrp="1"/>
          </p:cNvSpPr>
          <p:nvPr>
            <p:ph type="title"/>
          </p:nvPr>
        </p:nvSpPr>
        <p:spPr/>
        <p:txBody>
          <a:bodyPr/>
          <a:lstStyle/>
          <a:p>
            <a:r>
              <a:rPr lang="en-US" dirty="0" smtClean="0"/>
              <a:t>How to prevent it?</a:t>
            </a:r>
            <a:endParaRPr lang="en-US" dirty="0"/>
          </a:p>
        </p:txBody>
      </p:sp>
    </p:spTree>
    <p:extLst>
      <p:ext uri="{BB962C8B-B14F-4D97-AF65-F5344CB8AC3E}">
        <p14:creationId xmlns:p14="http://schemas.microsoft.com/office/powerpoint/2010/main" val="268768130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a:t>
            </a:r>
            <a:r>
              <a:rPr lang="en-US" baseline="0" dirty="0" smtClean="0"/>
              <a:t> no admin rights for end users?</a:t>
            </a:r>
            <a:endParaRPr lang="en-US" dirty="0"/>
          </a:p>
        </p:txBody>
      </p:sp>
      <p:sp>
        <p:nvSpPr>
          <p:cNvPr id="4" name="Text Placeholder 3"/>
          <p:cNvSpPr>
            <a:spLocks noGrp="1"/>
          </p:cNvSpPr>
          <p:nvPr>
            <p:ph type="body" sz="quarter" idx="12"/>
          </p:nvPr>
        </p:nvSpPr>
        <p:spPr/>
        <p:txBody>
          <a:bodyPr/>
          <a:lstStyle/>
          <a:p>
            <a:r>
              <a:rPr lang="en-US" dirty="0" smtClean="0"/>
              <a:t>Sami Laiho</a:t>
            </a:r>
          </a:p>
        </p:txBody>
      </p:sp>
    </p:spTree>
    <p:extLst>
      <p:ext uri="{BB962C8B-B14F-4D97-AF65-F5344CB8AC3E}">
        <p14:creationId xmlns:p14="http://schemas.microsoft.com/office/powerpoint/2010/main" val="866218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1969770"/>
          </a:xfrm>
        </p:spPr>
        <p:txBody>
          <a:bodyPr/>
          <a:lstStyle/>
          <a:p>
            <a:r>
              <a:rPr lang="en-US" dirty="0" smtClean="0"/>
              <a:t>If you really need to secure Group Policy settings change the refresh settings</a:t>
            </a:r>
          </a:p>
          <a:p>
            <a:r>
              <a:rPr lang="en-US" dirty="0" smtClean="0"/>
              <a:t>Don’t give users Admin rights!</a:t>
            </a:r>
            <a:endParaRPr lang="en-US" dirty="0"/>
          </a:p>
        </p:txBody>
      </p:sp>
      <p:sp>
        <p:nvSpPr>
          <p:cNvPr id="4" name="Title 3"/>
          <p:cNvSpPr>
            <a:spLocks noGrp="1"/>
          </p:cNvSpPr>
          <p:nvPr>
            <p:ph type="title"/>
          </p:nvPr>
        </p:nvSpPr>
        <p:spPr/>
        <p:txBody>
          <a:bodyPr/>
          <a:lstStyle/>
          <a:p>
            <a:r>
              <a:rPr lang="en-US" dirty="0" smtClean="0"/>
              <a:t>How to prevent it?</a:t>
            </a:r>
            <a:endParaRPr lang="en-US" dirty="0"/>
          </a:p>
        </p:txBody>
      </p:sp>
    </p:spTree>
    <p:extLst>
      <p:ext uri="{BB962C8B-B14F-4D97-AF65-F5344CB8AC3E}">
        <p14:creationId xmlns:p14="http://schemas.microsoft.com/office/powerpoint/2010/main" val="163451516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a:t>
            </a:r>
            <a:r>
              <a:rPr lang="en-US" baseline="0" dirty="0" smtClean="0"/>
              <a:t> few levels of admins</a:t>
            </a:r>
            <a:endParaRPr lang="en-US" dirty="0"/>
          </a:p>
        </p:txBody>
      </p:sp>
      <p:sp>
        <p:nvSpPr>
          <p:cNvPr id="3" name="Text Placeholder 2"/>
          <p:cNvSpPr>
            <a:spLocks noGrp="1"/>
          </p:cNvSpPr>
          <p:nvPr>
            <p:ph type="body" sz="quarter" idx="12"/>
          </p:nvPr>
        </p:nvSpPr>
        <p:spPr/>
        <p:txBody>
          <a:bodyPr/>
          <a:lstStyle/>
          <a:p>
            <a:r>
              <a:rPr lang="en-US" dirty="0" smtClean="0"/>
              <a:t>Sami Laiho</a:t>
            </a:r>
          </a:p>
        </p:txBody>
      </p:sp>
    </p:spTree>
    <p:extLst>
      <p:ext uri="{BB962C8B-B14F-4D97-AF65-F5344CB8AC3E}">
        <p14:creationId xmlns:p14="http://schemas.microsoft.com/office/powerpoint/2010/main" val="1941059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738664"/>
          </a:xfrm>
        </p:spPr>
        <p:txBody>
          <a:bodyPr/>
          <a:lstStyle/>
          <a:p>
            <a:r>
              <a:rPr lang="en-US" dirty="0" smtClean="0"/>
              <a:t>At least three user accounts for Domain Admins</a:t>
            </a:r>
            <a:endParaRPr lang="en-US" dirty="0"/>
          </a:p>
        </p:txBody>
      </p:sp>
      <p:sp>
        <p:nvSpPr>
          <p:cNvPr id="4" name="Title 3"/>
          <p:cNvSpPr>
            <a:spLocks noGrp="1"/>
          </p:cNvSpPr>
          <p:nvPr>
            <p:ph type="title"/>
          </p:nvPr>
        </p:nvSpPr>
        <p:spPr/>
        <p:txBody>
          <a:bodyPr/>
          <a:lstStyle/>
          <a:p>
            <a:r>
              <a:rPr lang="en-US" dirty="0" smtClean="0"/>
              <a:t>How to prevent it?</a:t>
            </a:r>
            <a:endParaRPr lang="en-US" dirty="0"/>
          </a:p>
        </p:txBody>
      </p:sp>
    </p:spTree>
    <p:extLst>
      <p:ext uri="{BB962C8B-B14F-4D97-AF65-F5344CB8AC3E}">
        <p14:creationId xmlns:p14="http://schemas.microsoft.com/office/powerpoint/2010/main" val="180987987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UAC is not enough?</a:t>
            </a:r>
            <a:endParaRPr lang="en-US" dirty="0"/>
          </a:p>
        </p:txBody>
      </p:sp>
      <p:sp>
        <p:nvSpPr>
          <p:cNvPr id="3" name="Text Placeholder 2"/>
          <p:cNvSpPr>
            <a:spLocks noGrp="1"/>
          </p:cNvSpPr>
          <p:nvPr>
            <p:ph type="body" sz="quarter" idx="12"/>
          </p:nvPr>
        </p:nvSpPr>
        <p:spPr/>
        <p:txBody>
          <a:bodyPr/>
          <a:lstStyle/>
          <a:p>
            <a:r>
              <a:rPr lang="en-US" dirty="0" smtClean="0"/>
              <a:t>Sami Laiho</a:t>
            </a:r>
          </a:p>
        </p:txBody>
      </p:sp>
    </p:spTree>
    <p:extLst>
      <p:ext uri="{BB962C8B-B14F-4D97-AF65-F5344CB8AC3E}">
        <p14:creationId xmlns:p14="http://schemas.microsoft.com/office/powerpoint/2010/main" val="101289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 y="0"/>
            <a:ext cx="12422276" cy="6994525"/>
          </a:xfrm>
          <a:prstGeom prst="rect">
            <a:avLst/>
          </a:prstGeom>
        </p:spPr>
      </p:pic>
    </p:spTree>
    <p:extLst>
      <p:ext uri="{BB962C8B-B14F-4D97-AF65-F5344CB8AC3E}">
        <p14:creationId xmlns:p14="http://schemas.microsoft.com/office/powerpoint/2010/main" val="351179560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 y="0"/>
            <a:ext cx="12422276" cy="6994525"/>
          </a:xfrm>
          <a:prstGeom prst="rect">
            <a:avLst/>
          </a:prstGeom>
        </p:spPr>
      </p:pic>
    </p:spTree>
    <p:extLst>
      <p:ext uri="{BB962C8B-B14F-4D97-AF65-F5344CB8AC3E}">
        <p14:creationId xmlns:p14="http://schemas.microsoft.com/office/powerpoint/2010/main" val="298903051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BadUSB</a:t>
            </a:r>
            <a:endParaRPr lang="en-US" dirty="0"/>
          </a:p>
        </p:txBody>
      </p:sp>
      <p:sp>
        <p:nvSpPr>
          <p:cNvPr id="3" name="Text Placeholder 2"/>
          <p:cNvSpPr>
            <a:spLocks noGrp="1"/>
          </p:cNvSpPr>
          <p:nvPr>
            <p:ph type="body" sz="quarter" idx="12"/>
          </p:nvPr>
        </p:nvSpPr>
        <p:spPr/>
        <p:txBody>
          <a:bodyPr/>
          <a:lstStyle/>
          <a:p>
            <a:r>
              <a:rPr lang="en-US" dirty="0" smtClean="0"/>
              <a:t>Sami Laiho</a:t>
            </a:r>
          </a:p>
        </p:txBody>
      </p:sp>
    </p:spTree>
    <p:extLst>
      <p:ext uri="{BB962C8B-B14F-4D97-AF65-F5344CB8AC3E}">
        <p14:creationId xmlns:p14="http://schemas.microsoft.com/office/powerpoint/2010/main" val="1930719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835444"/>
          </a:xfrm>
        </p:spPr>
        <p:txBody>
          <a:bodyPr/>
          <a:lstStyle/>
          <a:p>
            <a:r>
              <a:rPr lang="en-US" dirty="0"/>
              <a:t>Always use limited user accounts for daily use – Not just UAC!</a:t>
            </a:r>
            <a:endParaRPr lang="en-US" dirty="0" smtClean="0"/>
          </a:p>
          <a:p>
            <a:r>
              <a:rPr lang="en-US" dirty="0" smtClean="0"/>
              <a:t>Use only tamper proof devices that are known to use signed firmware and that can’t be flashed</a:t>
            </a:r>
          </a:p>
          <a:p>
            <a:r>
              <a:rPr lang="en-US" dirty="0" smtClean="0"/>
              <a:t>Teach people about it</a:t>
            </a:r>
          </a:p>
          <a:p>
            <a:r>
              <a:rPr lang="en-US" dirty="0" smtClean="0"/>
              <a:t>More info:</a:t>
            </a:r>
          </a:p>
          <a:p>
            <a:pPr lvl="1"/>
            <a:r>
              <a:rPr lang="en-US" dirty="0">
                <a:hlinkClick r:id="rId2"/>
              </a:rPr>
              <a:t>http://www.zdnet.com/badusb-big-bad-usb-security-problems-ahead-7000032211</a:t>
            </a:r>
            <a:r>
              <a:rPr lang="en-US" dirty="0" smtClean="0">
                <a:hlinkClick r:id="rId2"/>
              </a:rPr>
              <a:t>/</a:t>
            </a:r>
            <a:endParaRPr lang="en-US" dirty="0" smtClean="0"/>
          </a:p>
          <a:p>
            <a:pPr lvl="1"/>
            <a:r>
              <a:rPr lang="en-US" dirty="0">
                <a:hlinkClick r:id="rId3"/>
              </a:rPr>
              <a:t>https://</a:t>
            </a:r>
            <a:r>
              <a:rPr lang="en-US" dirty="0" smtClean="0">
                <a:hlinkClick r:id="rId3"/>
              </a:rPr>
              <a:t>www.youtube.com/watch?v=nuruzFqMgIw</a:t>
            </a:r>
            <a:endParaRPr lang="en-US" dirty="0" smtClean="0"/>
          </a:p>
          <a:p>
            <a:pPr lvl="1"/>
            <a:r>
              <a:rPr lang="en-US" dirty="0">
                <a:hlinkClick r:id="rId4"/>
              </a:rPr>
              <a:t>https://</a:t>
            </a:r>
            <a:r>
              <a:rPr lang="en-US" dirty="0" smtClean="0">
                <a:hlinkClick r:id="rId4"/>
              </a:rPr>
              <a:t>github.com/adamcaudill/Psychson</a:t>
            </a:r>
            <a:endParaRPr lang="en-US" dirty="0" smtClean="0"/>
          </a:p>
          <a:p>
            <a:pPr lvl="1"/>
            <a:r>
              <a:rPr lang="en-US" dirty="0">
                <a:hlinkClick r:id="rId5"/>
              </a:rPr>
              <a:t>https://</a:t>
            </a:r>
            <a:r>
              <a:rPr lang="en-US" dirty="0" smtClean="0">
                <a:hlinkClick r:id="rId5"/>
              </a:rPr>
              <a:t>www.youtube.com/watch?v=xcsxeJz3blI</a:t>
            </a:r>
            <a:endParaRPr lang="en-US" dirty="0" smtClean="0"/>
          </a:p>
        </p:txBody>
      </p:sp>
      <p:sp>
        <p:nvSpPr>
          <p:cNvPr id="2" name="Title 1"/>
          <p:cNvSpPr>
            <a:spLocks noGrp="1"/>
          </p:cNvSpPr>
          <p:nvPr>
            <p:ph type="title"/>
          </p:nvPr>
        </p:nvSpPr>
        <p:spPr/>
        <p:txBody>
          <a:bodyPr/>
          <a:lstStyle/>
          <a:p>
            <a:r>
              <a:rPr lang="en-US" dirty="0" smtClean="0"/>
              <a:t>How to prevent</a:t>
            </a:r>
            <a:r>
              <a:rPr lang="en-US" baseline="0" dirty="0" smtClean="0"/>
              <a:t> it?</a:t>
            </a:r>
            <a:endParaRPr lang="en-US" dirty="0"/>
          </a:p>
        </p:txBody>
      </p:sp>
    </p:spTree>
    <p:extLst>
      <p:ext uri="{BB962C8B-B14F-4D97-AF65-F5344CB8AC3E}">
        <p14:creationId xmlns:p14="http://schemas.microsoft.com/office/powerpoint/2010/main" val="2224384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a:lstStyle/>
          <a:p>
            <a:endParaRPr lang="fi-FI"/>
          </a:p>
        </p:txBody>
      </p:sp>
      <p:sp>
        <p:nvSpPr>
          <p:cNvPr id="2" name="Title 1"/>
          <p:cNvSpPr>
            <a:spLocks noGrp="1"/>
          </p:cNvSpPr>
          <p:nvPr>
            <p:ph type="title"/>
          </p:nvPr>
        </p:nvSpPr>
        <p:spPr/>
        <p:txBody>
          <a:bodyPr/>
          <a:lstStyle/>
          <a:p>
            <a:r>
              <a:rPr lang="en-US" noProof="0" dirty="0" smtClean="0"/>
              <a:t>Windows XP Deep Dive in 2001</a:t>
            </a:r>
            <a:endParaRPr lang="en-US" noProof="0" dirty="0"/>
          </a:p>
        </p:txBody>
      </p:sp>
      <p:pic>
        <p:nvPicPr>
          <p:cNvPr id="6" name="Picture 5"/>
          <p:cNvPicPr>
            <a:picLocks noChangeAspect="1"/>
          </p:cNvPicPr>
          <p:nvPr/>
        </p:nvPicPr>
        <p:blipFill>
          <a:blip r:embed="rId3"/>
          <a:stretch>
            <a:fillRect/>
          </a:stretch>
        </p:blipFill>
        <p:spPr>
          <a:xfrm>
            <a:off x="4622562" y="1331014"/>
            <a:ext cx="7347713" cy="5062911"/>
          </a:xfrm>
          <a:prstGeom prst="rect">
            <a:avLst/>
          </a:prstGeom>
        </p:spPr>
      </p:pic>
      <p:pic>
        <p:nvPicPr>
          <p:cNvPr id="7" name="Picture 6" descr="Imga00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23" y="1338043"/>
            <a:ext cx="3591559" cy="2453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ga00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943" y="3963808"/>
            <a:ext cx="3599940" cy="243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0560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BadMouse</a:t>
            </a:r>
            <a:r>
              <a:rPr lang="en-US" dirty="0" smtClean="0"/>
              <a:t>!</a:t>
            </a:r>
            <a:endParaRPr lang="en-US" dirty="0"/>
          </a:p>
        </p:txBody>
      </p:sp>
      <p:sp>
        <p:nvSpPr>
          <p:cNvPr id="4" name="Text Placeholder 3"/>
          <p:cNvSpPr>
            <a:spLocks noGrp="1"/>
          </p:cNvSpPr>
          <p:nvPr>
            <p:ph type="body" sz="quarter" idx="12"/>
          </p:nvPr>
        </p:nvSpPr>
        <p:spPr/>
        <p:txBody>
          <a:bodyPr/>
          <a:lstStyle/>
          <a:p>
            <a:r>
              <a:rPr lang="en-US" dirty="0" smtClean="0"/>
              <a:t>Sami Laiho</a:t>
            </a:r>
          </a:p>
        </p:txBody>
      </p:sp>
    </p:spTree>
    <p:extLst>
      <p:ext uri="{BB962C8B-B14F-4D97-AF65-F5344CB8AC3E}">
        <p14:creationId xmlns:p14="http://schemas.microsoft.com/office/powerpoint/2010/main" val="215847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whitelisting software?</a:t>
            </a:r>
            <a:endParaRPr lang="en-US" dirty="0"/>
          </a:p>
        </p:txBody>
      </p:sp>
      <p:sp>
        <p:nvSpPr>
          <p:cNvPr id="3" name="Text Placeholder 2"/>
          <p:cNvSpPr>
            <a:spLocks noGrp="1"/>
          </p:cNvSpPr>
          <p:nvPr>
            <p:ph type="body" sz="quarter" idx="12"/>
          </p:nvPr>
        </p:nvSpPr>
        <p:spPr/>
        <p:txBody>
          <a:bodyPr/>
          <a:lstStyle/>
          <a:p>
            <a:r>
              <a:rPr lang="en-US" dirty="0" smtClean="0"/>
              <a:t>Sami Laiho</a:t>
            </a:r>
            <a:endParaRPr lang="en-US" dirty="0"/>
          </a:p>
        </p:txBody>
      </p:sp>
    </p:spTree>
    <p:extLst>
      <p:ext uri="{BB962C8B-B14F-4D97-AF65-F5344CB8AC3E}">
        <p14:creationId xmlns:p14="http://schemas.microsoft.com/office/powerpoint/2010/main" val="4253174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1415772"/>
          </a:xfrm>
        </p:spPr>
        <p:txBody>
          <a:bodyPr/>
          <a:lstStyle/>
          <a:p>
            <a:r>
              <a:rPr lang="en-US" dirty="0" smtClean="0"/>
              <a:t>Use </a:t>
            </a:r>
            <a:r>
              <a:rPr lang="en-US" dirty="0" err="1" smtClean="0"/>
              <a:t>AppLocker</a:t>
            </a:r>
            <a:r>
              <a:rPr lang="en-US" dirty="0" smtClean="0"/>
              <a:t>!</a:t>
            </a:r>
          </a:p>
          <a:p>
            <a:r>
              <a:rPr lang="en-US" dirty="0" smtClean="0"/>
              <a:t>Remember to audit your installation with </a:t>
            </a:r>
            <a:r>
              <a:rPr lang="en-US" dirty="0" err="1" smtClean="0"/>
              <a:t>AccessChk</a:t>
            </a:r>
            <a:r>
              <a:rPr lang="en-US" dirty="0" smtClean="0"/>
              <a:t>!</a:t>
            </a:r>
            <a:endParaRPr lang="en-US" dirty="0"/>
          </a:p>
        </p:txBody>
      </p:sp>
      <p:sp>
        <p:nvSpPr>
          <p:cNvPr id="4" name="Title 3"/>
          <p:cNvSpPr>
            <a:spLocks noGrp="1"/>
          </p:cNvSpPr>
          <p:nvPr>
            <p:ph type="title"/>
          </p:nvPr>
        </p:nvSpPr>
        <p:spPr/>
        <p:txBody>
          <a:bodyPr/>
          <a:lstStyle/>
          <a:p>
            <a:r>
              <a:rPr lang="en-US" dirty="0" smtClean="0"/>
              <a:t>How to prevent it?</a:t>
            </a:r>
            <a:endParaRPr lang="en-US" dirty="0"/>
          </a:p>
        </p:txBody>
      </p:sp>
    </p:spTree>
    <p:extLst>
      <p:ext uri="{BB962C8B-B14F-4D97-AF65-F5344CB8AC3E}">
        <p14:creationId xmlns:p14="http://schemas.microsoft.com/office/powerpoint/2010/main" val="70869022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dirty="0" smtClean="0"/>
              <a:t>”Thank you for joining!”</a:t>
            </a:r>
            <a:br>
              <a:rPr lang="en-US" noProof="0" dirty="0" smtClean="0"/>
            </a:br>
            <a:r>
              <a:rPr lang="en-US" noProof="0" dirty="0" smtClean="0"/>
              <a:t>”Remember the </a:t>
            </a:r>
            <a:r>
              <a:rPr lang="en-US" noProof="0" dirty="0" err="1" smtClean="0"/>
              <a:t>evals</a:t>
            </a:r>
            <a:r>
              <a:rPr lang="en-US" noProof="0" dirty="0" smtClean="0"/>
              <a:t>!”</a:t>
            </a:r>
            <a:br>
              <a:rPr lang="en-US" noProof="0" dirty="0" smtClean="0"/>
            </a:br>
            <a:r>
              <a:rPr lang="en-US" noProof="0" dirty="0" smtClean="0"/>
              <a:t>”Follow me on Twitter @</a:t>
            </a:r>
            <a:r>
              <a:rPr lang="en-US" noProof="0" dirty="0" err="1" smtClean="0"/>
              <a:t>samilaiho</a:t>
            </a:r>
            <a:r>
              <a:rPr lang="en-US" noProof="0" dirty="0" smtClean="0"/>
              <a:t>”</a:t>
            </a:r>
            <a:endParaRPr lang="en-US" noProof="0" dirty="0"/>
          </a:p>
        </p:txBody>
      </p:sp>
      <p:sp>
        <p:nvSpPr>
          <p:cNvPr id="4" name="Text Placeholder 3"/>
          <p:cNvSpPr>
            <a:spLocks noGrp="1"/>
          </p:cNvSpPr>
          <p:nvPr>
            <p:ph type="body" sz="quarter" idx="10"/>
          </p:nvPr>
        </p:nvSpPr>
        <p:spPr/>
        <p:txBody>
          <a:bodyPr/>
          <a:lstStyle/>
          <a:p>
            <a:endParaRPr lang="fi-FI"/>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653" y="4531858"/>
            <a:ext cx="2057400" cy="2057400"/>
          </a:xfrm>
          <a:prstGeom prst="rect">
            <a:avLst/>
          </a:prstGeom>
        </p:spPr>
      </p:pic>
    </p:spTree>
    <p:extLst>
      <p:ext uri="{BB962C8B-B14F-4D97-AF65-F5344CB8AC3E}">
        <p14:creationId xmlns:p14="http://schemas.microsoft.com/office/powerpoint/2010/main" val="40665703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2520690"/>
          </a:xfrm>
        </p:spPr>
        <p:txBody>
          <a:bodyPr/>
          <a:lstStyle/>
          <a:p>
            <a:pPr lvl="0">
              <a:spcBef>
                <a:spcPts val="2400"/>
              </a:spcBef>
            </a:pPr>
            <a:r>
              <a:rPr lang="en-US" sz="3800" dirty="0">
                <a:gradFill>
                  <a:gsLst>
                    <a:gs pos="1250">
                      <a:schemeClr val="tx1"/>
                    </a:gs>
                    <a:gs pos="100000">
                      <a:schemeClr val="tx1"/>
                    </a:gs>
                  </a:gsLst>
                  <a:lin ang="5400000" scaled="0"/>
                </a:gradFill>
              </a:rPr>
              <a:t>Breakout Sessions </a:t>
            </a:r>
            <a:endParaRPr lang="en-US" sz="3800" dirty="0" smtClean="0">
              <a:gradFill>
                <a:gsLst>
                  <a:gs pos="1250">
                    <a:schemeClr val="tx1"/>
                  </a:gs>
                  <a:gs pos="100000">
                    <a:schemeClr val="tx1"/>
                  </a:gs>
                </a:gsLst>
                <a:lin ang="5400000" scaled="0"/>
              </a:gradFill>
            </a:endParaRPr>
          </a:p>
          <a:p>
            <a:pPr lvl="1">
              <a:spcBef>
                <a:spcPts val="2400"/>
              </a:spcBef>
            </a:pPr>
            <a:r>
              <a:rPr lang="fi-FI" sz="2000" dirty="0" smtClean="0"/>
              <a:t>WIN-B319</a:t>
            </a:r>
          </a:p>
          <a:p>
            <a:pPr lvl="1">
              <a:spcBef>
                <a:spcPts val="2400"/>
              </a:spcBef>
            </a:pPr>
            <a:r>
              <a:rPr lang="fi-FI" sz="2000" dirty="0" smtClean="0"/>
              <a:t>WIN-B329</a:t>
            </a:r>
          </a:p>
          <a:p>
            <a:pPr lvl="1">
              <a:spcBef>
                <a:spcPts val="2400"/>
              </a:spcBef>
            </a:pPr>
            <a:r>
              <a:rPr lang="fi-FI" sz="2000" dirty="0"/>
              <a:t>WIN-B318</a:t>
            </a:r>
            <a:endParaRPr lang="en-US" sz="22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Tree>
    <p:extLst>
      <p:ext uri="{BB962C8B-B14F-4D97-AF65-F5344CB8AC3E}">
        <p14:creationId xmlns:p14="http://schemas.microsoft.com/office/powerpoint/2010/main" val="35995204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2941606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8" y="1212850"/>
            <a:ext cx="5486400" cy="4444294"/>
          </a:xfrm>
        </p:spPr>
        <p:txBody>
          <a:bodyPr lIns="182880" tIns="146304" rIns="182880" bIns="146304"/>
          <a:lstStyle/>
          <a:p>
            <a:pPr marL="401638" indent="-401638">
              <a:spcBef>
                <a:spcPts val="2400"/>
              </a:spcBef>
            </a:pPr>
            <a:r>
              <a:rPr lang="en-US" sz="3200" dirty="0"/>
              <a:t>Windows 10</a:t>
            </a:r>
            <a:br>
              <a:rPr lang="en-US" sz="3200" dirty="0"/>
            </a:br>
            <a:r>
              <a:rPr lang="en-US" sz="2000" dirty="0">
                <a:latin typeface="+mn-lt"/>
                <a:hlinkClick r:id="rId3"/>
              </a:rPr>
              <a:t>http://aka.ms/trywin10</a:t>
            </a:r>
            <a:r>
              <a:rPr lang="en-US" sz="2000" dirty="0">
                <a:latin typeface="+mn-lt"/>
              </a:rPr>
              <a:t> </a:t>
            </a:r>
          </a:p>
          <a:p>
            <a:pPr marL="401638" lvl="1" indent="0">
              <a:spcBef>
                <a:spcPts val="1200"/>
              </a:spcBef>
              <a:buNone/>
            </a:pPr>
            <a:r>
              <a:rPr lang="en-US" sz="2000" dirty="0" smtClean="0"/>
              <a:t>Stop by the Windows Booth to sign up for the Windows Insider Program to </a:t>
            </a:r>
            <a:br>
              <a:rPr lang="en-US" sz="2000" dirty="0" smtClean="0"/>
            </a:br>
            <a:r>
              <a:rPr lang="en-US" sz="2000" dirty="0" smtClean="0"/>
              <a:t>get a FREE Windows 10 T-shirt, whiles supplies last!</a:t>
            </a:r>
          </a:p>
          <a:p>
            <a:pPr marL="401638" lvl="1" indent="-401638">
              <a:spcBef>
                <a:spcPts val="2400"/>
              </a:spcBef>
              <a:buClr>
                <a:schemeClr val="tx2"/>
              </a:buClr>
            </a:pPr>
            <a:r>
              <a:rPr lang="en-US" sz="3200" dirty="0">
                <a:gradFill>
                  <a:gsLst>
                    <a:gs pos="0">
                      <a:schemeClr val="tx1"/>
                    </a:gs>
                    <a:gs pos="100000">
                      <a:schemeClr val="tx1"/>
                    </a:gs>
                  </a:gsLst>
                  <a:lin ang="5400000" scaled="0"/>
                </a:gradFill>
                <a:latin typeface="+mj-lt"/>
              </a:rPr>
              <a:t>Windows Springboard</a:t>
            </a:r>
            <a:br>
              <a:rPr lang="en-US" sz="3200" dirty="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4" action="ppaction://hlinkfile"/>
              </a:rPr>
              <a:t>windows.com/</a:t>
            </a:r>
            <a:r>
              <a:rPr lang="en-US" sz="2000" dirty="0" err="1">
                <a:gradFill>
                  <a:gsLst>
                    <a:gs pos="0">
                      <a:schemeClr val="tx1"/>
                    </a:gs>
                    <a:gs pos="100000">
                      <a:schemeClr val="tx1"/>
                    </a:gs>
                  </a:gsLst>
                  <a:lin ang="5400000" scaled="0"/>
                </a:gradFill>
                <a:hlinkClick r:id="rId4" action="ppaction://hlinkfile"/>
              </a:rPr>
              <a:t>itpro</a:t>
            </a:r>
            <a:endParaRPr lang="en-US" sz="2000" dirty="0">
              <a:gradFill>
                <a:gsLst>
                  <a:gs pos="0">
                    <a:schemeClr val="tx1"/>
                  </a:gs>
                  <a:gs pos="100000">
                    <a:schemeClr val="tx1"/>
                  </a:gs>
                </a:gsLst>
                <a:lin ang="5400000" scaled="0"/>
              </a:gradFill>
            </a:endParaRPr>
          </a:p>
          <a:p>
            <a:pPr marL="401638" lvl="1" indent="-401638">
              <a:spcBef>
                <a:spcPts val="2400"/>
              </a:spcBef>
              <a:buClr>
                <a:schemeClr val="tx2"/>
              </a:buClr>
            </a:pPr>
            <a:r>
              <a:rPr lang="en-US" sz="3200" dirty="0">
                <a:gradFill>
                  <a:gsLst>
                    <a:gs pos="0">
                      <a:schemeClr val="tx1"/>
                    </a:gs>
                    <a:gs pos="100000">
                      <a:schemeClr val="tx1"/>
                    </a:gs>
                  </a:gsLst>
                  <a:lin ang="5400000" scaled="0"/>
                </a:gradFill>
                <a:latin typeface="+mj-lt"/>
              </a:rPr>
              <a:t>Windows Enterprise</a:t>
            </a:r>
            <a:br>
              <a:rPr lang="en-US" sz="3200" dirty="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5" action="ppaction://hlinkfile"/>
              </a:rPr>
              <a:t>windows.com/enterprise</a:t>
            </a:r>
            <a:r>
              <a:rPr lang="en-US" dirty="0">
                <a:gradFill>
                  <a:gsLst>
                    <a:gs pos="0">
                      <a:schemeClr val="tx1"/>
                    </a:gs>
                    <a:gs pos="100000">
                      <a:schemeClr val="tx1"/>
                    </a:gs>
                  </a:gsLst>
                  <a:lin ang="5400000" scaled="0"/>
                </a:gradFill>
              </a:rPr>
              <a:t> </a:t>
            </a:r>
          </a:p>
        </p:txBody>
      </p:sp>
      <p:sp>
        <p:nvSpPr>
          <p:cNvPr id="2" name="Title 1"/>
          <p:cNvSpPr>
            <a:spLocks noGrp="1"/>
          </p:cNvSpPr>
          <p:nvPr>
            <p:ph type="title"/>
          </p:nvPr>
        </p:nvSpPr>
        <p:spPr/>
        <p:txBody>
          <a:bodyPr/>
          <a:lstStyle/>
          <a:p>
            <a:r>
              <a:rPr lang="en-US" dirty="0" smtClean="0"/>
              <a:t>Windows Resources</a:t>
            </a:r>
            <a:endParaRPr lang="en-US" dirty="0"/>
          </a:p>
        </p:txBody>
      </p:sp>
      <p:sp>
        <p:nvSpPr>
          <p:cNvPr id="16" name="Text Placeholder 7"/>
          <p:cNvSpPr txBox="1">
            <a:spLocks/>
          </p:cNvSpPr>
          <p:nvPr/>
        </p:nvSpPr>
        <p:spPr>
          <a:xfrm>
            <a:off x="6218237" y="1212850"/>
            <a:ext cx="5945965" cy="4985980"/>
          </a:xfrm>
          <a:prstGeom prst="rect">
            <a:avLst/>
          </a:prstGeom>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6"/>
              </a:buBlip>
              <a:tabLst/>
              <a:defRPr sz="4000" kern="1200" spc="0" baseline="0">
                <a:gradFill>
                  <a:gsLst>
                    <a:gs pos="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lvl="1" indent="-401638">
              <a:spcBef>
                <a:spcPts val="2400"/>
              </a:spcBef>
              <a:buClr>
                <a:schemeClr val="tx2"/>
              </a:buClr>
            </a:pPr>
            <a:r>
              <a:rPr lang="en-US" sz="3200" dirty="0" smtClean="0">
                <a:gradFill>
                  <a:gsLst>
                    <a:gs pos="0">
                      <a:schemeClr val="tx1"/>
                    </a:gs>
                    <a:gs pos="100000">
                      <a:schemeClr val="tx1"/>
                    </a:gs>
                  </a:gsLst>
                  <a:lin ang="5400000" scaled="0"/>
                </a:gradFill>
                <a:latin typeface="+mj-lt"/>
              </a:rPr>
              <a:t>Microsoft Desktop Optimization Package (MDOP)</a:t>
            </a:r>
            <a:r>
              <a:rPr lang="en-US" sz="3600" dirty="0" smtClean="0">
                <a:gradFill>
                  <a:gsLst>
                    <a:gs pos="0">
                      <a:schemeClr val="tx1"/>
                    </a:gs>
                    <a:gs pos="100000">
                      <a:schemeClr val="tx1"/>
                    </a:gs>
                  </a:gsLst>
                  <a:lin ang="5400000" scaled="0"/>
                </a:gradFill>
                <a:latin typeface="+mj-lt"/>
              </a:rPr>
              <a:t/>
            </a:r>
            <a:br>
              <a:rPr lang="en-US" sz="3600" dirty="0" smtClean="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7" action="ppaction://hlinkfile"/>
              </a:rPr>
              <a:t>microsoft.com/</a:t>
            </a:r>
            <a:r>
              <a:rPr lang="en-US" sz="2000" dirty="0" err="1">
                <a:gradFill>
                  <a:gsLst>
                    <a:gs pos="0">
                      <a:schemeClr val="tx1"/>
                    </a:gs>
                    <a:gs pos="100000">
                      <a:schemeClr val="tx1"/>
                    </a:gs>
                  </a:gsLst>
                  <a:lin ang="5400000" scaled="0"/>
                </a:gradFill>
                <a:hlinkClick r:id="rId7" action="ppaction://hlinkfile"/>
              </a:rPr>
              <a:t>mdop</a:t>
            </a:r>
            <a:endParaRPr lang="en-US" sz="2000" dirty="0">
              <a:gradFill>
                <a:gsLst>
                  <a:gs pos="0">
                    <a:schemeClr val="tx1"/>
                  </a:gs>
                  <a:gs pos="100000">
                    <a:schemeClr val="tx1"/>
                  </a:gs>
                </a:gsLst>
                <a:lin ang="5400000" scaled="0"/>
              </a:gradFill>
            </a:endParaRPr>
          </a:p>
          <a:p>
            <a:pPr marL="401638" lvl="1" indent="-401638">
              <a:spcBef>
                <a:spcPts val="2400"/>
              </a:spcBef>
              <a:buClr>
                <a:schemeClr val="tx2"/>
              </a:buClr>
            </a:pPr>
            <a:r>
              <a:rPr lang="en-US" sz="3200" dirty="0">
                <a:gradFill>
                  <a:gsLst>
                    <a:gs pos="0">
                      <a:schemeClr val="tx1"/>
                    </a:gs>
                    <a:gs pos="100000">
                      <a:schemeClr val="tx1"/>
                    </a:gs>
                  </a:gsLst>
                  <a:lin ang="5400000" scaled="0"/>
                </a:gradFill>
                <a:latin typeface="+mj-lt"/>
              </a:rPr>
              <a:t>Desktop Virtualization (DV)</a:t>
            </a:r>
            <a:br>
              <a:rPr lang="en-US" sz="3200" dirty="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8" action="ppaction://hlinkfile"/>
              </a:rPr>
              <a:t>microsoft.com/dv</a:t>
            </a:r>
            <a:endParaRPr lang="en-US" sz="2000" dirty="0">
              <a:gradFill>
                <a:gsLst>
                  <a:gs pos="0">
                    <a:schemeClr val="tx1"/>
                  </a:gs>
                  <a:gs pos="100000">
                    <a:schemeClr val="tx1"/>
                  </a:gs>
                </a:gsLst>
                <a:lin ang="5400000" scaled="0"/>
              </a:gradFill>
            </a:endParaRPr>
          </a:p>
          <a:p>
            <a:pPr marL="401638" lvl="1" indent="-401638">
              <a:spcBef>
                <a:spcPts val="2400"/>
              </a:spcBef>
              <a:buClr>
                <a:schemeClr val="tx2"/>
              </a:buClr>
            </a:pPr>
            <a:r>
              <a:rPr lang="en-US" sz="3200" dirty="0">
                <a:gradFill>
                  <a:gsLst>
                    <a:gs pos="0">
                      <a:schemeClr val="tx1"/>
                    </a:gs>
                    <a:gs pos="100000">
                      <a:schemeClr val="tx1"/>
                    </a:gs>
                  </a:gsLst>
                  <a:lin ang="5400000" scaled="0"/>
                </a:gradFill>
                <a:latin typeface="+mj-lt"/>
              </a:rPr>
              <a:t>Windows To Go</a:t>
            </a:r>
            <a:br>
              <a:rPr lang="en-US" sz="3200" dirty="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8" action="ppaction://hlinkfile"/>
              </a:rPr>
              <a:t>microsoft.com/windows/</a:t>
            </a:r>
            <a:r>
              <a:rPr lang="en-US" sz="2000" dirty="0" err="1">
                <a:gradFill>
                  <a:gsLst>
                    <a:gs pos="0">
                      <a:schemeClr val="tx1"/>
                    </a:gs>
                    <a:gs pos="100000">
                      <a:schemeClr val="tx1"/>
                    </a:gs>
                  </a:gsLst>
                  <a:lin ang="5400000" scaled="0"/>
                </a:gradFill>
                <a:hlinkClick r:id="rId8" action="ppaction://hlinkfile"/>
              </a:rPr>
              <a:t>wtg</a:t>
            </a:r>
            <a:endParaRPr lang="en-US" sz="2000" dirty="0">
              <a:gradFill>
                <a:gsLst>
                  <a:gs pos="0">
                    <a:schemeClr val="tx1"/>
                  </a:gs>
                  <a:gs pos="100000">
                    <a:schemeClr val="tx1"/>
                  </a:gs>
                </a:gsLst>
                <a:lin ang="5400000" scaled="0"/>
              </a:gradFill>
            </a:endParaRPr>
          </a:p>
          <a:p>
            <a:pPr marL="401638" lvl="1" indent="-401638">
              <a:spcBef>
                <a:spcPts val="2400"/>
              </a:spcBef>
              <a:buClr>
                <a:schemeClr val="tx2"/>
              </a:buClr>
            </a:pPr>
            <a:r>
              <a:rPr lang="en-US" sz="3200" dirty="0">
                <a:gradFill>
                  <a:gsLst>
                    <a:gs pos="0">
                      <a:schemeClr val="tx1"/>
                    </a:gs>
                    <a:gs pos="100000">
                      <a:schemeClr val="tx1"/>
                    </a:gs>
                  </a:gsLst>
                  <a:lin ang="5400000" scaled="0"/>
                </a:gradFill>
                <a:latin typeface="+mj-lt"/>
              </a:rPr>
              <a:t>Internet Explorer TechNet </a:t>
            </a:r>
            <a:br>
              <a:rPr lang="en-US" sz="3200" dirty="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9"/>
              </a:rPr>
              <a:t>http://technet.microsoft.com/ie</a:t>
            </a:r>
            <a:endParaRPr lang="en-US" sz="20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9608799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childTnLst>
                                </p:cTn>
                              </p:par>
                              <p:par>
                                <p:cTn id="8" presetID="63" presetClass="path" presetSubtype="0" decel="100000" fill="hold" grpId="1" nodeType="withEffect">
                                  <p:stCondLst>
                                    <p:cond delay="0"/>
                                  </p:stCondLst>
                                  <p:childTnLst>
                                    <p:animMotion origin="layout" path="M -0.02413 1.56605E-6 L -1.99132E-7 1.56605E-6 " pathEditMode="relative" rAng="0" ptsTypes="AA">
                                      <p:cBhvr>
                                        <p:cTn id="9" dur="10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600"/>
                                        <p:tgtEl>
                                          <p:spTgt spid="16"/>
                                        </p:tgtEl>
                                      </p:cBhvr>
                                    </p:animEffect>
                                  </p:childTnLst>
                                </p:cTn>
                              </p:par>
                              <p:par>
                                <p:cTn id="13" presetID="63" presetClass="path" presetSubtype="0" decel="100000" fill="hold" grpId="1" nodeType="withEffect">
                                  <p:stCondLst>
                                    <p:cond delay="100"/>
                                  </p:stCondLst>
                                  <p:childTnLst>
                                    <p:animMotion origin="layout" path="M -0.02413 -4.29414E-6 L 1.61348E-6 -4.29414E-6 " pathEditMode="relative" rAng="0" ptsTypes="AA">
                                      <p:cBhvr>
                                        <p:cTn id="14"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Clr>
                  <a:srgbClr val="FFFFFF"/>
                </a:buClr>
                <a:buFontTx/>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Segoe UI Ligh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Segoe UI Ligh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00">
                <a:gradFill>
                  <a:gsLst>
                    <a:gs pos="1250">
                      <a:srgbClr val="FFFFFF"/>
                    </a:gs>
                    <a:gs pos="100000">
                      <a:srgbClr val="FFFFFF"/>
                    </a:gs>
                  </a:gsLst>
                  <a:lin ang="5400000" scaled="0"/>
                </a:gradFill>
                <a:cs typeface="Segoe UI Semibold" panose="020B0702040204020203" pitchFamily="34" charset="0"/>
              </a:rPr>
              <a:t>We value your feedback!</a:t>
            </a: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523689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24590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Forgive my English</a:t>
            </a:r>
            <a:endParaRPr lang="en-US" noProof="0" dirty="0"/>
          </a:p>
        </p:txBody>
      </p:sp>
      <p:sp>
        <p:nvSpPr>
          <p:cNvPr id="5" name="Content Placeholder 4"/>
          <p:cNvSpPr>
            <a:spLocks noGrp="1"/>
          </p:cNvSpPr>
          <p:nvPr>
            <p:ph idx="1"/>
          </p:nvPr>
        </p:nvSpPr>
        <p:spPr/>
        <p:txBody>
          <a:bodyPr/>
          <a:lstStyle/>
          <a:p>
            <a:r>
              <a:rPr lang="en-US" sz="4488" noProof="0" dirty="0" smtClean="0"/>
              <a:t>When most get </a:t>
            </a:r>
            <a:r>
              <a:rPr lang="en-US" sz="4488" b="1" noProof="0" dirty="0" smtClean="0"/>
              <a:t>Administrator</a:t>
            </a:r>
            <a:r>
              <a:rPr lang="en-US" sz="4488" noProof="0" dirty="0" smtClean="0"/>
              <a:t> or Spanish get </a:t>
            </a:r>
            <a:r>
              <a:rPr lang="en-US" sz="4488" b="1" noProof="0" dirty="0" err="1" smtClean="0"/>
              <a:t>Administrador</a:t>
            </a:r>
            <a:endParaRPr lang="en-US" sz="4488" b="1" noProof="0" dirty="0" smtClean="0"/>
          </a:p>
          <a:p>
            <a:r>
              <a:rPr lang="en-US" sz="4488" noProof="0" dirty="0" smtClean="0"/>
              <a:t>we get…</a:t>
            </a:r>
            <a:endParaRPr lang="en-US" sz="4488" b="1" noProof="0" dirty="0" smtClean="0">
              <a:solidFill>
                <a:srgbClr val="FF0000"/>
              </a:solidFill>
            </a:endParaRPr>
          </a:p>
          <a:p>
            <a:endParaRPr lang="en-US" noProof="0" dirty="0"/>
          </a:p>
        </p:txBody>
      </p:sp>
    </p:spTree>
    <p:extLst>
      <p:ext uri="{BB962C8B-B14F-4D97-AF65-F5344CB8AC3E}">
        <p14:creationId xmlns:p14="http://schemas.microsoft.com/office/powerpoint/2010/main" val="244291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noProof="0" dirty="0" smtClean="0"/>
              <a:t>JÄRJESTELMÄNVALVOJA</a:t>
            </a:r>
            <a:endParaRPr lang="en-US" noProof="0" dirty="0"/>
          </a:p>
        </p:txBody>
      </p:sp>
      <p:pic>
        <p:nvPicPr>
          <p:cNvPr id="3" name="Picture 2"/>
          <p:cNvPicPr>
            <a:picLocks noChangeAspect="1"/>
          </p:cNvPicPr>
          <p:nvPr/>
        </p:nvPicPr>
        <p:blipFill>
          <a:blip r:embed="rId3"/>
          <a:stretch>
            <a:fillRect/>
          </a:stretch>
        </p:blipFill>
        <p:spPr>
          <a:xfrm>
            <a:off x="4127761" y="2561158"/>
            <a:ext cx="4180952" cy="3914286"/>
          </a:xfrm>
          <a:prstGeom prst="rect">
            <a:avLst/>
          </a:prstGeom>
        </p:spPr>
      </p:pic>
    </p:spTree>
    <p:extLst>
      <p:ext uri="{BB962C8B-B14F-4D97-AF65-F5344CB8AC3E}">
        <p14:creationId xmlns:p14="http://schemas.microsoft.com/office/powerpoint/2010/main" val="2081245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1292662"/>
          </a:xfrm>
        </p:spPr>
        <p:txBody>
          <a:bodyPr/>
          <a:lstStyle/>
          <a:p>
            <a:r>
              <a:rPr lang="en-US" noProof="0" dirty="0" smtClean="0"/>
              <a:t>After the session I’ll exchange business cards for swag</a:t>
            </a:r>
            <a:endParaRPr lang="en-US" noProof="0" dirty="0"/>
          </a:p>
        </p:txBody>
      </p:sp>
      <p:sp>
        <p:nvSpPr>
          <p:cNvPr id="5" name="Title 4"/>
          <p:cNvSpPr>
            <a:spLocks noGrp="1"/>
          </p:cNvSpPr>
          <p:nvPr>
            <p:ph type="title"/>
          </p:nvPr>
        </p:nvSpPr>
        <p:spPr/>
        <p:txBody>
          <a:bodyPr/>
          <a:lstStyle/>
          <a:p>
            <a:r>
              <a:rPr lang="en-US" noProof="0" dirty="0" smtClean="0"/>
              <a:t>Housekeeping</a:t>
            </a:r>
            <a:endParaRPr lang="en-US" noProof="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05" y="2199528"/>
            <a:ext cx="5903559" cy="4456921"/>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889645" y="2718252"/>
            <a:ext cx="3943350" cy="3419475"/>
          </a:xfrm>
          <a:prstGeom prst="rect">
            <a:avLst/>
          </a:prstGeom>
        </p:spPr>
      </p:pic>
    </p:spTree>
    <p:extLst>
      <p:ext uri="{BB962C8B-B14F-4D97-AF65-F5344CB8AC3E}">
        <p14:creationId xmlns:p14="http://schemas.microsoft.com/office/powerpoint/2010/main" val="132040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fltVal val="0"/>
                                          </p:val>
                                        </p:tav>
                                        <p:tav tm="100000">
                                          <p:val>
                                            <p:strVal val="#ppt_w"/>
                                          </p:val>
                                        </p:tav>
                                      </p:tavLst>
                                    </p:anim>
                                    <p:anim calcmode="lin" valueType="num">
                                      <p:cBhvr>
                                        <p:cTn id="12" dur="2000" fill="hold"/>
                                        <p:tgtEl>
                                          <p:spTgt spid="7"/>
                                        </p:tgtEl>
                                        <p:attrNameLst>
                                          <p:attrName>ppt_h</p:attrName>
                                        </p:attrNameLst>
                                      </p:cBhvr>
                                      <p:tavLst>
                                        <p:tav tm="0">
                                          <p:val>
                                            <p:fltVal val="0"/>
                                          </p:val>
                                        </p:tav>
                                        <p:tav tm="100000">
                                          <p:val>
                                            <p:strVal val="#ppt_h"/>
                                          </p:val>
                                        </p:tav>
                                      </p:tavLst>
                                    </p:anim>
                                    <p:anim calcmode="lin" valueType="num">
                                      <p:cBhvr>
                                        <p:cTn id="13" dur="2000" fill="hold"/>
                                        <p:tgtEl>
                                          <p:spTgt spid="7"/>
                                        </p:tgtEl>
                                        <p:attrNameLst>
                                          <p:attrName>style.rotation</p:attrName>
                                        </p:attrNameLst>
                                      </p:cBhvr>
                                      <p:tavLst>
                                        <p:tav tm="0">
                                          <p:val>
                                            <p:fltVal val="90"/>
                                          </p:val>
                                        </p:tav>
                                        <p:tav tm="100000">
                                          <p:val>
                                            <p:fltVal val="0"/>
                                          </p:val>
                                        </p:tav>
                                      </p:tavLst>
                                    </p:anim>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7374326"/>
          </a:xfrm>
        </p:spPr>
        <p:txBody>
          <a:bodyPr/>
          <a:lstStyle/>
          <a:p>
            <a:r>
              <a:rPr lang="en-US" noProof="0" dirty="0" smtClean="0">
                <a:hlinkClick r:id="rId2"/>
              </a:rPr>
              <a:t>www.wioski.com</a:t>
            </a:r>
            <a:endParaRPr lang="en-US" noProof="0" dirty="0" smtClean="0"/>
          </a:p>
          <a:p>
            <a:pPr lvl="1"/>
            <a:r>
              <a:rPr lang="en-US" noProof="0" dirty="0" smtClean="0"/>
              <a:t>Free replacement for </a:t>
            </a:r>
            <a:r>
              <a:rPr lang="en-US" noProof="0" dirty="0" err="1" smtClean="0"/>
              <a:t>SteadyState</a:t>
            </a:r>
            <a:endParaRPr lang="en-US" noProof="0" dirty="0" smtClean="0"/>
          </a:p>
          <a:p>
            <a:r>
              <a:rPr lang="en-US" noProof="0" dirty="0" smtClean="0">
                <a:hlinkClick r:id="rId3"/>
              </a:rPr>
              <a:t>www.adminize.com</a:t>
            </a:r>
            <a:endParaRPr lang="en-US" noProof="0" dirty="0" smtClean="0"/>
          </a:p>
          <a:p>
            <a:pPr lvl="1"/>
            <a:r>
              <a:rPr lang="en-US" noProof="0" dirty="0" smtClean="0"/>
              <a:t>Getting rid of admin rights and provide onetime admin passwords</a:t>
            </a:r>
          </a:p>
          <a:p>
            <a:pPr lvl="1"/>
            <a:r>
              <a:rPr lang="en-US" noProof="0" dirty="0" smtClean="0"/>
              <a:t>You never have to worry about changing local admin passwords again!</a:t>
            </a:r>
          </a:p>
          <a:p>
            <a:r>
              <a:rPr lang="en-US" noProof="0" dirty="0" smtClean="0">
                <a:hlinkClick r:id="rId4"/>
              </a:rPr>
              <a:t>blog.win-fu.com</a:t>
            </a:r>
            <a:endParaRPr lang="en-US" noProof="0" dirty="0" smtClean="0"/>
          </a:p>
          <a:p>
            <a:r>
              <a:rPr lang="en-US" dirty="0" smtClean="0">
                <a:hlinkClick r:id="rId5"/>
              </a:rPr>
              <a:t>http://win-fu.com/</a:t>
            </a:r>
            <a:endParaRPr lang="en-US" dirty="0" smtClean="0"/>
          </a:p>
          <a:p>
            <a:pPr lvl="1"/>
            <a:r>
              <a:rPr lang="en-US" dirty="0" smtClean="0"/>
              <a:t>My video based training site</a:t>
            </a:r>
          </a:p>
          <a:p>
            <a:endParaRPr lang="en-US" noProof="0" dirty="0" smtClean="0"/>
          </a:p>
          <a:p>
            <a:endParaRPr lang="en-US" noProof="0" dirty="0" smtClean="0"/>
          </a:p>
          <a:p>
            <a:endParaRPr lang="en-US" noProof="0" dirty="0" smtClean="0"/>
          </a:p>
          <a:p>
            <a:endParaRPr lang="en-US" noProof="0" dirty="0"/>
          </a:p>
        </p:txBody>
      </p:sp>
      <p:sp>
        <p:nvSpPr>
          <p:cNvPr id="2" name="Title 1"/>
          <p:cNvSpPr>
            <a:spLocks noGrp="1"/>
          </p:cNvSpPr>
          <p:nvPr>
            <p:ph type="title"/>
          </p:nvPr>
        </p:nvSpPr>
        <p:spPr/>
        <p:txBody>
          <a:bodyPr/>
          <a:lstStyle/>
          <a:p>
            <a:r>
              <a:rPr lang="en-US" noProof="0" dirty="0" smtClean="0"/>
              <a:t>Projects</a:t>
            </a:r>
            <a:endParaRPr lang="en-US" noProof="0" dirty="0"/>
          </a:p>
        </p:txBody>
      </p:sp>
    </p:spTree>
    <p:extLst>
      <p:ext uri="{BB962C8B-B14F-4D97-AF65-F5344CB8AC3E}">
        <p14:creationId xmlns:p14="http://schemas.microsoft.com/office/powerpoint/2010/main" val="41000756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323987"/>
          </a:xfrm>
        </p:spPr>
        <p:txBody>
          <a:bodyPr/>
          <a:lstStyle/>
          <a:p>
            <a:r>
              <a:rPr lang="en-US" noProof="0" dirty="0" smtClean="0"/>
              <a:t>The human factor in security</a:t>
            </a:r>
          </a:p>
          <a:p>
            <a:r>
              <a:rPr lang="en-US" noProof="0" dirty="0" smtClean="0"/>
              <a:t>How proactive security beats reactive security</a:t>
            </a:r>
          </a:p>
          <a:p>
            <a:r>
              <a:rPr lang="en-US" dirty="0" smtClean="0"/>
              <a:t>Different ways to compromise a system and how to prevent it from happening</a:t>
            </a:r>
            <a:endParaRPr lang="en-US" noProof="0" dirty="0" smtClean="0"/>
          </a:p>
          <a:p>
            <a:endParaRPr lang="en-US" noProof="0" dirty="0"/>
          </a:p>
        </p:txBody>
      </p:sp>
      <p:sp>
        <p:nvSpPr>
          <p:cNvPr id="3" name="Title 2"/>
          <p:cNvSpPr>
            <a:spLocks noGrp="1"/>
          </p:cNvSpPr>
          <p:nvPr>
            <p:ph type="title"/>
          </p:nvPr>
        </p:nvSpPr>
        <p:spPr/>
        <p:txBody>
          <a:bodyPr/>
          <a:lstStyle/>
          <a:p>
            <a:r>
              <a:rPr lang="en-US" noProof="0" dirty="0" smtClean="0"/>
              <a:t>Agenda</a:t>
            </a:r>
            <a:endParaRPr lang="en-US" noProof="0" dirty="0"/>
          </a:p>
        </p:txBody>
      </p:sp>
    </p:spTree>
    <p:extLst>
      <p:ext uri="{BB962C8B-B14F-4D97-AF65-F5344CB8AC3E}">
        <p14:creationId xmlns:p14="http://schemas.microsoft.com/office/powerpoint/2010/main" val="39316369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Sami Laiho</External_x0020_Speaker>
    <Session_x0020_Code xmlns="e36bfbf9-5e42-489c-a259-4c54eb22cb57">WIN-B318</Session_x0020_Code>
    <Presentation_x0020_Date xmlns="e36bfbf9-5e42-489c-a259-4c54eb22cb57">2014-10-31T00:00:00+01:00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e36bfbf9-5e42-489c-a259-4c54eb22cb57"/>
    <ds:schemaRef ds:uri="http://www.w3.org/XML/1998/namespace"/>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http://schemas.openxmlformats.org/package/2006/metadata/core-properties"/>
    <ds:schemaRef ds:uri="230e9df3-be65-4c73-a93b-d1236ebd677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1</TotalTime>
  <Words>2989</Words>
  <Application>Microsoft Office PowerPoint</Application>
  <PresentationFormat>Custom</PresentationFormat>
  <Paragraphs>222</Paragraphs>
  <Slides>48</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Calibri</vt:lpstr>
      <vt:lpstr>Segoe Semibold</vt:lpstr>
      <vt:lpstr>Segoe UI</vt:lpstr>
      <vt:lpstr>Segoe UI Black</vt:lpstr>
      <vt:lpstr>Segoe UI Light</vt:lpstr>
      <vt:lpstr>Segoe UI Semibold</vt:lpstr>
      <vt:lpstr>Verdana</vt:lpstr>
      <vt:lpstr>Wingdings</vt:lpstr>
      <vt:lpstr>TEE14 Speaker PPT Template</vt:lpstr>
      <vt:lpstr>PowerPoint Presentation</vt:lpstr>
      <vt:lpstr>Windows 8.1: Black Belt Security</vt:lpstr>
      <vt:lpstr>WHOAMI /ALL</vt:lpstr>
      <vt:lpstr>Windows XP Deep Dive in 2001</vt:lpstr>
      <vt:lpstr>Forgive my English</vt:lpstr>
      <vt:lpstr>JÄRJESTELMÄNVALVOJA</vt:lpstr>
      <vt:lpstr>Housekeeping</vt:lpstr>
      <vt:lpstr>Projects</vt:lpstr>
      <vt:lpstr>Agenda</vt:lpstr>
      <vt:lpstr>Human factor </vt:lpstr>
      <vt:lpstr>Meanwhile in Norway</vt:lpstr>
      <vt:lpstr>Physical security and social engineering</vt:lpstr>
      <vt:lpstr>PowerPoint Presentation</vt:lpstr>
      <vt:lpstr>Meanwhile in Finland</vt:lpstr>
      <vt:lpstr>Finnish 150M€ Car shopping center</vt:lpstr>
      <vt:lpstr>The world is changing</vt:lpstr>
      <vt:lpstr>Reactive solutions</vt:lpstr>
      <vt:lpstr>Proactive solutions</vt:lpstr>
      <vt:lpstr>Notes from the field</vt:lpstr>
      <vt:lpstr>Proactive security in Windows</vt:lpstr>
      <vt:lpstr>My Laptop currently</vt:lpstr>
      <vt:lpstr>I travel on airports more than 150 days a year… Am I scared? </vt:lpstr>
      <vt:lpstr>Absolutely NOT!</vt:lpstr>
      <vt:lpstr>DMA-attacks</vt:lpstr>
      <vt:lpstr>A few demonstrations</vt:lpstr>
      <vt:lpstr>Why encryption</vt:lpstr>
      <vt:lpstr>How to prevent it?</vt:lpstr>
      <vt:lpstr>It’s the last day of TechEd so time to give back!!</vt:lpstr>
      <vt:lpstr>100 quickest to download this slide deck and click on the picture below will get a free Surface 3 Pro!!</vt:lpstr>
      <vt:lpstr>How to prevent it?</vt:lpstr>
      <vt:lpstr>Why no admin rights for end users?</vt:lpstr>
      <vt:lpstr>How to prevent it?</vt:lpstr>
      <vt:lpstr>Too few levels of admins</vt:lpstr>
      <vt:lpstr>How to prevent it?</vt:lpstr>
      <vt:lpstr>Why UAC is not enough?</vt:lpstr>
      <vt:lpstr>PowerPoint Presentation</vt:lpstr>
      <vt:lpstr>PowerPoint Presentation</vt:lpstr>
      <vt:lpstr>BadUSB</vt:lpstr>
      <vt:lpstr>How to prevent it?</vt:lpstr>
      <vt:lpstr>BadMouse!</vt:lpstr>
      <vt:lpstr>Why whitelisting software?</vt:lpstr>
      <vt:lpstr>How to prevent it?</vt:lpstr>
      <vt:lpstr>”Thank you for joining!” ”Remember the evals!” ”Follow me on Twitter @samilaiho”</vt:lpstr>
      <vt:lpstr>Related content</vt:lpstr>
      <vt:lpstr>Resources</vt:lpstr>
      <vt:lpstr>Windows Resources</vt:lpstr>
      <vt:lpstr>SUBMIT YOUR TECHED EVALUATIONS</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8.1: Black Belt Security</dc:title>
  <dc:subject>TechEd 2014</dc:subject>
  <dc:creator>Shows</dc:creator>
  <cp:keywords/>
  <dc:description>Template: Jordan Cayabyab, Artitudes Design
Formatting: 
Audience Type:</dc:description>
  <cp:lastModifiedBy>Shows</cp:lastModifiedBy>
  <cp:revision>4</cp:revision>
  <dcterms:created xsi:type="dcterms:W3CDTF">2014-10-26T11:35:15Z</dcterms:created>
  <dcterms:modified xsi:type="dcterms:W3CDTF">2014-10-31T10:23:47Z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