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7"/>
  </p:notesMasterIdLst>
  <p:handoutMasterIdLst>
    <p:handoutMasterId r:id="rId28"/>
  </p:handoutMasterIdLst>
  <p:sldIdLst>
    <p:sldId id="256" r:id="rId5"/>
    <p:sldId id="257" r:id="rId6"/>
    <p:sldId id="278"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9" r:id="rId21"/>
    <p:sldId id="271" r:id="rId22"/>
    <p:sldId id="273" r:id="rId23"/>
    <p:sldId id="277" r:id="rId24"/>
    <p:sldId id="280" r:id="rId25"/>
    <p:sldId id="276" r:id="rId2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256"/>
            <p14:sldId id="257"/>
            <p14:sldId id="278"/>
            <p14:sldId id="258"/>
            <p14:sldId id="259"/>
            <p14:sldId id="260"/>
            <p14:sldId id="261"/>
            <p14:sldId id="262"/>
            <p14:sldId id="263"/>
            <p14:sldId id="264"/>
            <p14:sldId id="265"/>
            <p14:sldId id="266"/>
            <p14:sldId id="267"/>
            <p14:sldId id="268"/>
            <p14:sldId id="269"/>
            <p14:sldId id="270"/>
            <p14:sldId id="279"/>
            <p14:sldId id="271"/>
            <p14:sldId id="273"/>
            <p14:sldId id="277"/>
            <p14:sldId id="280"/>
            <p14:sldId id="2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7527" autoAdjust="0"/>
  </p:normalViewPr>
  <p:slideViewPr>
    <p:cSldViewPr snapToObjects="1">
      <p:cViewPr varScale="1">
        <p:scale>
          <a:sx n="60" d="100"/>
          <a:sy n="60" d="100"/>
        </p:scale>
        <p:origin x="732" y="6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25" d="100"/>
        <a:sy n="25"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10/31/2014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34933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7589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77627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33906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55393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93091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9696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83084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402916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4240376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85751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83270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50206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6449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3903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679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7925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9157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3075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20720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Ramseyg@Hotmail.com" TargetMode="Externa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icrosoft.com/dv" TargetMode="External"/><Relationship Id="rId3" Type="http://schemas.openxmlformats.org/officeDocument/2006/relationships/hyperlink" Target="http://aka.ms/trywin10" TargetMode="External"/><Relationship Id="rId7" Type="http://schemas.openxmlformats.org/officeDocument/2006/relationships/hyperlink" Target="microsoft.com/mdop"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hyperlink" Target="windows.com/enterprise" TargetMode="External"/><Relationship Id="rId4" Type="http://schemas.openxmlformats.org/officeDocument/2006/relationships/hyperlink" Target="Windows.com/ITPro" TargetMode="External"/><Relationship Id="rId9" Type="http://schemas.openxmlformats.org/officeDocument/2006/relationships/hyperlink" Target="http://technet.microsoft.com/i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61670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a Pre-Flight Checklist.”</a:t>
            </a:r>
            <a:endParaRPr lang="en-US" dirty="0"/>
          </a:p>
        </p:txBody>
      </p:sp>
      <p:sp>
        <p:nvSpPr>
          <p:cNvPr id="6" name="Text Placeholder 5"/>
          <p:cNvSpPr>
            <a:spLocks noGrp="1"/>
          </p:cNvSpPr>
          <p:nvPr>
            <p:ph type="body" sz="quarter" idx="10"/>
          </p:nvPr>
        </p:nvSpPr>
        <p:spPr>
          <a:xfrm>
            <a:off x="5761038" y="4868847"/>
            <a:ext cx="5486400" cy="627864"/>
          </a:xfrm>
        </p:spPr>
        <p:txBody>
          <a:bodyPr/>
          <a:lstStyle/>
          <a:p>
            <a:r>
              <a:rPr lang="en-US" dirty="0" smtClean="0"/>
              <a:t>Troy Martin</a:t>
            </a:r>
          </a:p>
        </p:txBody>
      </p:sp>
    </p:spTree>
    <p:extLst>
      <p:ext uri="{BB962C8B-B14F-4D97-AF65-F5344CB8AC3E}">
        <p14:creationId xmlns:p14="http://schemas.microsoft.com/office/powerpoint/2010/main" val="13320726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 TS to reduce risk. Configure deployment for only boot media and PXE.”</a:t>
            </a:r>
            <a:endParaRPr lang="en-US" dirty="0"/>
          </a:p>
        </p:txBody>
      </p:sp>
      <p:sp>
        <p:nvSpPr>
          <p:cNvPr id="6" name="Text Placeholder 5"/>
          <p:cNvSpPr>
            <a:spLocks noGrp="1"/>
          </p:cNvSpPr>
          <p:nvPr>
            <p:ph type="body" sz="quarter" idx="10"/>
          </p:nvPr>
        </p:nvSpPr>
        <p:spPr>
          <a:xfrm>
            <a:off x="5761038" y="4868847"/>
            <a:ext cx="5486400" cy="627864"/>
          </a:xfrm>
        </p:spPr>
        <p:txBody>
          <a:bodyPr/>
          <a:lstStyle/>
          <a:p>
            <a:r>
              <a:rPr lang="en-US" dirty="0" smtClean="0"/>
              <a:t>John Marcum, Todd Hemsell</a:t>
            </a:r>
          </a:p>
        </p:txBody>
      </p:sp>
    </p:spTree>
    <p:extLst>
      <p:ext uri="{BB962C8B-B14F-4D97-AF65-F5344CB8AC3E}">
        <p14:creationId xmlns:p14="http://schemas.microsoft.com/office/powerpoint/2010/main" val="75155639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use MDT integration with the </a:t>
            </a:r>
            <a:r>
              <a:rPr lang="en-US" b="1" dirty="0" smtClean="0"/>
              <a:t>Validate</a:t>
            </a:r>
            <a:r>
              <a:rPr lang="en-US" dirty="0" smtClean="0"/>
              <a:t> step to prevent the ultimate oops.”</a:t>
            </a:r>
            <a:endParaRPr lang="en-US" dirty="0"/>
          </a:p>
        </p:txBody>
      </p:sp>
      <p:sp>
        <p:nvSpPr>
          <p:cNvPr id="6" name="Text Placeholder 5"/>
          <p:cNvSpPr>
            <a:spLocks noGrp="1"/>
          </p:cNvSpPr>
          <p:nvPr>
            <p:ph type="body" sz="quarter" idx="10"/>
          </p:nvPr>
        </p:nvSpPr>
        <p:spPr>
          <a:xfrm>
            <a:off x="5761038" y="4868847"/>
            <a:ext cx="5486400" cy="627864"/>
          </a:xfrm>
        </p:spPr>
        <p:txBody>
          <a:bodyPr/>
          <a:lstStyle/>
          <a:p>
            <a:r>
              <a:rPr lang="en-US" dirty="0" smtClean="0"/>
              <a:t>Tim Mintner</a:t>
            </a:r>
          </a:p>
        </p:txBody>
      </p:sp>
    </p:spTree>
    <p:extLst>
      <p:ext uri="{BB962C8B-B14F-4D97-AF65-F5344CB8AC3E}">
        <p14:creationId xmlns:p14="http://schemas.microsoft.com/office/powerpoint/2010/main" val="320242642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Greg</a:t>
            </a:r>
            <a:endParaRPr lang="en-US" dirty="0"/>
          </a:p>
        </p:txBody>
      </p:sp>
    </p:spTree>
    <p:extLst>
      <p:ext uri="{BB962C8B-B14F-4D97-AF65-F5344CB8AC3E}">
        <p14:creationId xmlns:p14="http://schemas.microsoft.com/office/powerpoint/2010/main" val="2789490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patient, and think before you act.”</a:t>
            </a:r>
            <a:endParaRPr lang="en-US" dirty="0"/>
          </a:p>
        </p:txBody>
      </p:sp>
      <p:sp>
        <p:nvSpPr>
          <p:cNvPr id="6" name="Text Placeholder 5"/>
          <p:cNvSpPr>
            <a:spLocks noGrp="1"/>
          </p:cNvSpPr>
          <p:nvPr>
            <p:ph type="body" sz="quarter" idx="10"/>
          </p:nvPr>
        </p:nvSpPr>
        <p:spPr>
          <a:xfrm>
            <a:off x="5761038" y="4868847"/>
            <a:ext cx="5486400" cy="627864"/>
          </a:xfrm>
        </p:spPr>
        <p:txBody>
          <a:bodyPr/>
          <a:lstStyle/>
          <a:p>
            <a:r>
              <a:rPr lang="en-US" dirty="0"/>
              <a:t>Aaron Czechowski</a:t>
            </a:r>
            <a:endParaRPr lang="en-US" dirty="0" smtClean="0"/>
          </a:p>
        </p:txBody>
      </p:sp>
    </p:spTree>
    <p:extLst>
      <p:ext uri="{BB962C8B-B14F-4D97-AF65-F5344CB8AC3E}">
        <p14:creationId xmlns:p14="http://schemas.microsoft.com/office/powerpoint/2010/main" val="78379153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test on one system first.”</a:t>
            </a:r>
            <a:endParaRPr lang="en-US" dirty="0"/>
          </a:p>
        </p:txBody>
      </p:sp>
      <p:sp>
        <p:nvSpPr>
          <p:cNvPr id="6" name="Text Placeholder 5"/>
          <p:cNvSpPr>
            <a:spLocks noGrp="1"/>
          </p:cNvSpPr>
          <p:nvPr>
            <p:ph type="body" sz="quarter" idx="10"/>
          </p:nvPr>
        </p:nvSpPr>
        <p:spPr>
          <a:xfrm>
            <a:off x="5761038" y="4868847"/>
            <a:ext cx="5486400" cy="627864"/>
          </a:xfrm>
        </p:spPr>
        <p:txBody>
          <a:bodyPr/>
          <a:lstStyle/>
          <a:p>
            <a:r>
              <a:rPr lang="en-US" dirty="0" smtClean="0"/>
              <a:t>Michael </a:t>
            </a:r>
            <a:r>
              <a:rPr lang="en-US" dirty="0" err="1" smtClean="0"/>
              <a:t>Niehaus</a:t>
            </a:r>
            <a:endParaRPr lang="en-US" dirty="0" smtClean="0"/>
          </a:p>
        </p:txBody>
      </p:sp>
    </p:spTree>
    <p:extLst>
      <p:ext uri="{BB962C8B-B14F-4D97-AF65-F5344CB8AC3E}">
        <p14:creationId xmlns:p14="http://schemas.microsoft.com/office/powerpoint/2010/main" val="301153640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001095"/>
          </a:xfrm>
        </p:spPr>
        <p:txBody>
          <a:bodyPr/>
          <a:lstStyle/>
          <a:p>
            <a:r>
              <a:rPr lang="en-US" dirty="0"/>
              <a:t>Use RBA to reduce risk – Greg Ramsey</a:t>
            </a:r>
          </a:p>
          <a:p>
            <a:r>
              <a:rPr lang="en-US" dirty="0"/>
              <a:t>Use PowerShell Scripts to fill in the gaps in OSD Process – Trevor Sullivan</a:t>
            </a:r>
          </a:p>
          <a:p>
            <a:r>
              <a:rPr lang="en-US" dirty="0" smtClean="0"/>
              <a:t>Listen </a:t>
            </a:r>
            <a:r>
              <a:rPr lang="en-US" dirty="0"/>
              <a:t>to Johan – Multiples. . .</a:t>
            </a:r>
          </a:p>
          <a:p>
            <a:r>
              <a:rPr lang="en-US" dirty="0"/>
              <a:t>Continue on Error is not your friend – Greg </a:t>
            </a:r>
            <a:r>
              <a:rPr lang="en-US" dirty="0" smtClean="0"/>
              <a:t>Ramsey</a:t>
            </a:r>
          </a:p>
          <a:p>
            <a:r>
              <a:rPr lang="en-US" dirty="0" smtClean="0"/>
              <a:t>PnP only works at Contoso</a:t>
            </a:r>
            <a:endParaRPr lang="en-US" dirty="0"/>
          </a:p>
        </p:txBody>
      </p:sp>
      <p:sp>
        <p:nvSpPr>
          <p:cNvPr id="2" name="Title 1"/>
          <p:cNvSpPr>
            <a:spLocks noGrp="1"/>
          </p:cNvSpPr>
          <p:nvPr>
            <p:ph type="title"/>
          </p:nvPr>
        </p:nvSpPr>
        <p:spPr/>
        <p:txBody>
          <a:bodyPr/>
          <a:lstStyle/>
          <a:p>
            <a:r>
              <a:rPr lang="en-US" dirty="0" smtClean="0"/>
              <a:t>Honorable Mentions….</a:t>
            </a:r>
            <a:endParaRPr lang="en-US" dirty="0"/>
          </a:p>
        </p:txBody>
      </p:sp>
    </p:spTree>
    <p:extLst>
      <p:ext uri="{BB962C8B-B14F-4D97-AF65-F5344CB8AC3E}">
        <p14:creationId xmlns:p14="http://schemas.microsoft.com/office/powerpoint/2010/main" val="40460606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01314"/>
          </a:xfrm>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dirty="0" smtClean="0">
                <a:hlinkClick r:id="rId3"/>
              </a:rPr>
              <a:t>Ramseyg@Hotmail.com</a:t>
            </a:r>
            <a:endParaRPr lang="en-US" dirty="0" smtClean="0"/>
          </a:p>
          <a:p>
            <a:pPr marL="0" indent="0">
              <a:buNone/>
            </a:pPr>
            <a:r>
              <a:rPr lang="en-US" dirty="0" smtClean="0"/>
              <a:t>www.ramseyg.com</a:t>
            </a:r>
            <a:endParaRPr lang="en-US" dirty="0"/>
          </a:p>
        </p:txBody>
      </p:sp>
      <p:sp>
        <p:nvSpPr>
          <p:cNvPr id="3" name="Title 2"/>
          <p:cNvSpPr>
            <a:spLocks noGrp="1"/>
          </p:cNvSpPr>
          <p:nvPr>
            <p:ph type="title"/>
          </p:nvPr>
        </p:nvSpPr>
        <p:spPr/>
        <p:txBody>
          <a:bodyPr/>
          <a:lstStyle/>
          <a:p>
            <a:r>
              <a:rPr lang="en-US" dirty="0" smtClean="0"/>
              <a:t>Q&amp;A</a:t>
            </a:r>
            <a:endParaRPr lang="en-US" dirty="0"/>
          </a:p>
        </p:txBody>
      </p:sp>
    </p:spTree>
    <p:extLst>
      <p:ext uri="{BB962C8B-B14F-4D97-AF65-F5344CB8AC3E}">
        <p14:creationId xmlns:p14="http://schemas.microsoft.com/office/powerpoint/2010/main" val="2789594864"/>
      </p:ext>
    </p:extLst>
  </p:cSld>
  <p:clrMapOvr>
    <a:overrideClrMapping bg1="dk1" tx1="lt1" bg2="dk2" tx2="lt2" accent1="accent1" accent2="accent2" accent3="accent3" accent4="accent4" accent5="accent5" accent6="accent6" hlink="hlink" folHlink="folHlink"/>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742289"/>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a:t>
            </a:r>
          </a:p>
          <a:p>
            <a:pPr lvl="1">
              <a:spcBef>
                <a:spcPts val="2400"/>
              </a:spcBef>
            </a:pPr>
            <a:r>
              <a:rPr lang="en-US" sz="2000" dirty="0"/>
              <a:t> EM-B326 - What’s New and Upcoming with OS Deployment in </a:t>
            </a:r>
            <a:r>
              <a:rPr lang="en-US" sz="2000" dirty="0" smtClean="0"/>
              <a:t>System Center </a:t>
            </a:r>
            <a:r>
              <a:rPr lang="en-US" sz="2000" dirty="0"/>
              <a:t>Configuration Manager and the </a:t>
            </a:r>
            <a:r>
              <a:rPr lang="en-US" sz="2000" dirty="0" smtClean="0"/>
              <a:t>Microsoft Deployment Toolkit</a:t>
            </a:r>
          </a:p>
          <a:p>
            <a:pPr lvl="1">
              <a:spcBef>
                <a:spcPts val="2400"/>
              </a:spcBef>
            </a:pPr>
            <a:r>
              <a:rPr lang="en-US" sz="2000" dirty="0" smtClean="0"/>
              <a:t>WIN-B324 </a:t>
            </a:r>
            <a:r>
              <a:rPr lang="en-US" sz="2000" dirty="0"/>
              <a:t>- Real-World Windows Deployment: Notes from the </a:t>
            </a:r>
            <a:r>
              <a:rPr lang="en-US" sz="2000" dirty="0" smtClean="0"/>
              <a:t>Field</a:t>
            </a:r>
          </a:p>
          <a:p>
            <a:pPr lvl="1">
              <a:spcBef>
                <a:spcPts val="2400"/>
              </a:spcBef>
            </a:pPr>
            <a:r>
              <a:rPr lang="en-US" sz="2000" dirty="0"/>
              <a:t>WIN-B338 - Windows 10: Deployment</a:t>
            </a:r>
            <a:endParaRPr lang="en-US" sz="20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366463" y="3774795"/>
            <a:ext cx="12070012" cy="218521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Labs</a:t>
            </a:r>
          </a:p>
          <a:p>
            <a:pPr lvl="1">
              <a:spcBef>
                <a:spcPts val="2400"/>
              </a:spcBef>
              <a:buClr>
                <a:srgbClr val="FFFFFF"/>
              </a:buClr>
            </a:pPr>
            <a:r>
              <a:rPr lang="en-US" sz="2000" dirty="0">
                <a:gradFill>
                  <a:gsLst>
                    <a:gs pos="1250">
                      <a:srgbClr val="FFFFFF"/>
                    </a:gs>
                    <a:gs pos="100000">
                      <a:srgbClr val="FFFFFF"/>
                    </a:gs>
                  </a:gsLst>
                  <a:lin ang="5400000" scaled="0"/>
                </a:gradFill>
              </a:rPr>
              <a:t>EM-IL300 -Deploying Windows 8.1 to Bare Metal Clients Using </a:t>
            </a:r>
            <a:r>
              <a:rPr lang="en-US" sz="2000" dirty="0" smtClean="0">
                <a:gradFill>
                  <a:gsLst>
                    <a:gs pos="1250">
                      <a:srgbClr val="FFFFFF"/>
                    </a:gs>
                    <a:gs pos="100000">
                      <a:srgbClr val="FFFFFF"/>
                    </a:gs>
                  </a:gsLst>
                  <a:lin ang="5400000" scaled="0"/>
                </a:gradFill>
              </a:rPr>
              <a:t>System Center </a:t>
            </a:r>
            <a:r>
              <a:rPr lang="en-US" sz="2000" dirty="0">
                <a:gradFill>
                  <a:gsLst>
                    <a:gs pos="1250">
                      <a:srgbClr val="FFFFFF"/>
                    </a:gs>
                    <a:gs pos="100000">
                      <a:srgbClr val="FFFFFF"/>
                    </a:gs>
                  </a:gsLst>
                  <a:lin ang="5400000" scaled="0"/>
                </a:gradFill>
              </a:rPr>
              <a:t>2012 R2 Configuration Manager </a:t>
            </a:r>
            <a:endParaRPr lang="en-US" sz="2200" dirty="0" smtClean="0">
              <a:gradFill>
                <a:gsLst>
                  <a:gs pos="1250">
                    <a:srgbClr val="FFFFFF"/>
                  </a:gs>
                  <a:gs pos="100000">
                    <a:srgbClr val="FFFFFF"/>
                  </a:gs>
                </a:gsLst>
                <a:lin ang="5400000" scaled="0"/>
              </a:gradFill>
            </a:endParaRPr>
          </a:p>
          <a:p>
            <a:pPr lvl="1">
              <a:spcBef>
                <a:spcPts val="2400"/>
              </a:spcBef>
              <a:buClr>
                <a:srgbClr val="FFFFFF"/>
              </a:buClr>
            </a:pPr>
            <a:endParaRPr lang="en-US" sz="2200" dirty="0">
              <a:gradFill>
                <a:gsLst>
                  <a:gs pos="1250">
                    <a:srgbClr val="FFFFFF"/>
                  </a:gs>
                  <a:gs pos="100000">
                    <a:srgbClr val="FFFFFF"/>
                  </a:gs>
                </a:gsLst>
                <a:lin ang="5400000" scaled="0"/>
              </a:gradFill>
            </a:endParaRPr>
          </a:p>
        </p:txBody>
      </p:sp>
      <p:sp>
        <p:nvSpPr>
          <p:cNvPr id="11" name="Text Placeholder 7"/>
          <p:cNvSpPr txBox="1">
            <a:spLocks/>
          </p:cNvSpPr>
          <p:nvPr/>
        </p:nvSpPr>
        <p:spPr>
          <a:xfrm>
            <a:off x="366463" y="5233116"/>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Microsoft Solutions Experience Location (MSE)</a:t>
            </a:r>
            <a:endParaRPr lang="en-US" sz="3800" dirty="0">
              <a:gradFill>
                <a:gsLst>
                  <a:gs pos="1250">
                    <a:srgbClr val="FFFFFF"/>
                  </a:gs>
                  <a:gs pos="100000">
                    <a:srgbClr val="FFFFFF"/>
                  </a:gs>
                </a:gsLst>
                <a:lin ang="5400000" scaled="0"/>
              </a:gradFill>
            </a:endParaRPr>
          </a:p>
        </p:txBody>
      </p:sp>
      <p:sp>
        <p:nvSpPr>
          <p:cNvPr id="13" name="Text Placeholder 7"/>
          <p:cNvSpPr txBox="1">
            <a:spLocks/>
          </p:cNvSpPr>
          <p:nvPr/>
        </p:nvSpPr>
        <p:spPr>
          <a:xfrm>
            <a:off x="337685" y="583429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a:gradFill>
                  <a:gsLst>
                    <a:gs pos="1250">
                      <a:srgbClr val="FFFFFF"/>
                    </a:gs>
                    <a:gs pos="100000">
                      <a:srgbClr val="FFFFFF"/>
                    </a:gs>
                  </a:gsLst>
                  <a:lin ang="5400000" scaled="0"/>
                </a:gradFill>
              </a:rPr>
              <a:t>Find Me Later At. . . </a:t>
            </a:r>
          </a:p>
        </p:txBody>
      </p:sp>
    </p:spTree>
    <p:extLst>
      <p:ext uri="{BB962C8B-B14F-4D97-AF65-F5344CB8AC3E}">
        <p14:creationId xmlns:p14="http://schemas.microsoft.com/office/powerpoint/2010/main" val="40805827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63" presetClass="path" presetSubtype="0" decel="100000" fill="hold" grpId="1" nodeType="withEffect">
                                  <p:stCondLst>
                                    <p:cond delay="1000"/>
                                  </p:stCondLst>
                                  <p:childTnLst>
                                    <p:animMotion origin="layout" path="M -0.02413 1.78393E-6 L 2.26704E-6 1.78393E-6 " pathEditMode="relative" rAng="0" ptsTypes="AA">
                                      <p:cBhvr>
                                        <p:cTn id="2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9400141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Top 10 Best Practices for OS Deployment with </a:t>
            </a:r>
            <a:r>
              <a:rPr lang="en-US" sz="3200" dirty="0" err="1" smtClean="0"/>
              <a:t>ConfigMgr</a:t>
            </a:r>
            <a:r>
              <a:rPr lang="en-US" sz="3200" dirty="0" smtClean="0"/>
              <a:t> 2012 R2</a:t>
            </a:r>
            <a:endParaRPr lang="en-US" dirty="0"/>
          </a:p>
        </p:txBody>
      </p:sp>
      <p:sp>
        <p:nvSpPr>
          <p:cNvPr id="3" name="Text Placeholder 2"/>
          <p:cNvSpPr>
            <a:spLocks noGrp="1"/>
          </p:cNvSpPr>
          <p:nvPr>
            <p:ph type="body" sz="quarter" idx="14"/>
          </p:nvPr>
        </p:nvSpPr>
        <p:spPr/>
        <p:txBody>
          <a:bodyPr/>
          <a:lstStyle/>
          <a:p>
            <a:r>
              <a:rPr lang="en-US" dirty="0" smtClean="0"/>
              <a:t>Greg Ramsey</a:t>
            </a:r>
          </a:p>
          <a:p>
            <a:r>
              <a:rPr lang="en-US" sz="1800" dirty="0" smtClean="0"/>
              <a:t>Tools Strategist, Dell, Inc.</a:t>
            </a:r>
            <a:endParaRPr lang="en-US" sz="1800"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WIN-B328</a:t>
            </a:r>
            <a:endParaRPr lang="en-US" dirty="0"/>
          </a:p>
        </p:txBody>
      </p:sp>
    </p:spTree>
    <p:extLst>
      <p:ext uri="{BB962C8B-B14F-4D97-AF65-F5344CB8AC3E}">
        <p14:creationId xmlns:p14="http://schemas.microsoft.com/office/powerpoint/2010/main" val="206085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8" y="1212850"/>
            <a:ext cx="5486400" cy="4444294"/>
          </a:xfrm>
        </p:spPr>
        <p:txBody>
          <a:bodyPr lIns="182880" tIns="146304" rIns="182880" bIns="146304"/>
          <a:lstStyle/>
          <a:p>
            <a:pPr marL="401638" indent="-401638">
              <a:spcBef>
                <a:spcPts val="2400"/>
              </a:spcBef>
            </a:pPr>
            <a:r>
              <a:rPr lang="en-US" sz="3200" dirty="0"/>
              <a:t>Windows 10</a:t>
            </a:r>
            <a:br>
              <a:rPr lang="en-US" sz="3200" dirty="0"/>
            </a:br>
            <a:r>
              <a:rPr lang="en-US" sz="2000" dirty="0">
                <a:latin typeface="+mn-lt"/>
                <a:hlinkClick r:id="rId3"/>
              </a:rPr>
              <a:t>http://aka.ms/trywin10</a:t>
            </a:r>
            <a:r>
              <a:rPr lang="en-US" sz="2000" dirty="0">
                <a:latin typeface="+mn-lt"/>
              </a:rPr>
              <a:t> </a:t>
            </a:r>
          </a:p>
          <a:p>
            <a:pPr marL="401638" lvl="1" indent="0">
              <a:spcBef>
                <a:spcPts val="1200"/>
              </a:spcBef>
              <a:buNone/>
            </a:pPr>
            <a:r>
              <a:rPr lang="en-US" sz="2000" dirty="0" smtClean="0"/>
              <a:t>Stop by the Windows Booth to sign up for the Windows Insider Program to </a:t>
            </a:r>
            <a:br>
              <a:rPr lang="en-US" sz="2000" dirty="0" smtClean="0"/>
            </a:br>
            <a:r>
              <a:rPr lang="en-US" sz="2000" dirty="0" smtClean="0"/>
              <a:t>get a FREE Windows 10 T-shirt, whiles supplies last!</a:t>
            </a: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Springboard</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4" action="ppaction://hlinkfile"/>
              </a:rPr>
              <a:t>windows.com/</a:t>
            </a:r>
            <a:r>
              <a:rPr lang="en-US" sz="2000" dirty="0" err="1">
                <a:gradFill>
                  <a:gsLst>
                    <a:gs pos="0">
                      <a:schemeClr val="tx1"/>
                    </a:gs>
                    <a:gs pos="100000">
                      <a:schemeClr val="tx1"/>
                    </a:gs>
                  </a:gsLst>
                  <a:lin ang="5400000" scaled="0"/>
                </a:gradFill>
                <a:hlinkClick r:id="rId4" action="ppaction://hlinkfile"/>
              </a:rPr>
              <a:t>itpro</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Enterprise</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5" action="ppaction://hlinkfile"/>
              </a:rPr>
              <a:t>windows.com/enterprise</a:t>
            </a:r>
            <a:r>
              <a:rPr lang="en-US" dirty="0">
                <a:gradFill>
                  <a:gsLst>
                    <a:gs pos="0">
                      <a:schemeClr val="tx1"/>
                    </a:gs>
                    <a:gs pos="100000">
                      <a:schemeClr val="tx1"/>
                    </a:gs>
                  </a:gsLst>
                  <a:lin ang="5400000" scaled="0"/>
                </a:gradFill>
              </a:rPr>
              <a:t> </a:t>
            </a:r>
          </a:p>
        </p:txBody>
      </p:sp>
      <p:sp>
        <p:nvSpPr>
          <p:cNvPr id="2" name="Title 1"/>
          <p:cNvSpPr>
            <a:spLocks noGrp="1"/>
          </p:cNvSpPr>
          <p:nvPr>
            <p:ph type="title"/>
          </p:nvPr>
        </p:nvSpPr>
        <p:spPr/>
        <p:txBody>
          <a:bodyPr/>
          <a:lstStyle/>
          <a:p>
            <a:r>
              <a:rPr lang="en-US" dirty="0" smtClean="0"/>
              <a:t>Windows Resources</a:t>
            </a:r>
            <a:endParaRPr lang="en-US" dirty="0"/>
          </a:p>
        </p:txBody>
      </p:sp>
      <p:sp>
        <p:nvSpPr>
          <p:cNvPr id="16" name="Text Placeholder 7"/>
          <p:cNvSpPr txBox="1">
            <a:spLocks/>
          </p:cNvSpPr>
          <p:nvPr/>
        </p:nvSpPr>
        <p:spPr>
          <a:xfrm>
            <a:off x="6218237" y="1212850"/>
            <a:ext cx="5945965" cy="4985980"/>
          </a:xfrm>
          <a:prstGeom prst="rect">
            <a:avLst/>
          </a:prstGeom>
        </p:spPr>
        <p:txBody>
          <a:bodyPr vert="horz" wrap="square" lIns="182880" tIns="146304" rIns="182880" bIns="14630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6"/>
              </a:buBlip>
              <a:tabLst/>
              <a:defRPr sz="4000" kern="1200" spc="0" baseline="0">
                <a:gradFill>
                  <a:gsLst>
                    <a:gs pos="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lvl="1" indent="-401638">
              <a:spcBef>
                <a:spcPts val="2400"/>
              </a:spcBef>
              <a:buClr>
                <a:schemeClr val="tx2"/>
              </a:buClr>
            </a:pPr>
            <a:r>
              <a:rPr lang="en-US" sz="3200" dirty="0" smtClean="0">
                <a:gradFill>
                  <a:gsLst>
                    <a:gs pos="0">
                      <a:schemeClr val="tx1"/>
                    </a:gs>
                    <a:gs pos="100000">
                      <a:schemeClr val="tx1"/>
                    </a:gs>
                  </a:gsLst>
                  <a:lin ang="5400000" scaled="0"/>
                </a:gradFill>
                <a:latin typeface="+mj-lt"/>
              </a:rPr>
              <a:t>Microsoft Desktop Optimization Package (MDOP)</a:t>
            </a:r>
            <a:r>
              <a:rPr lang="en-US" sz="3600" dirty="0" smtClean="0">
                <a:gradFill>
                  <a:gsLst>
                    <a:gs pos="0">
                      <a:schemeClr val="tx1"/>
                    </a:gs>
                    <a:gs pos="100000">
                      <a:schemeClr val="tx1"/>
                    </a:gs>
                  </a:gsLst>
                  <a:lin ang="5400000" scaled="0"/>
                </a:gradFill>
                <a:latin typeface="+mj-lt"/>
              </a:rPr>
              <a:t/>
            </a:r>
            <a:br>
              <a:rPr lang="en-US" sz="3600" dirty="0" smtClean="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7" action="ppaction://hlinkfile"/>
              </a:rPr>
              <a:t>microsoft.com/</a:t>
            </a:r>
            <a:r>
              <a:rPr lang="en-US" sz="2000" dirty="0" err="1">
                <a:gradFill>
                  <a:gsLst>
                    <a:gs pos="0">
                      <a:schemeClr val="tx1"/>
                    </a:gs>
                    <a:gs pos="100000">
                      <a:schemeClr val="tx1"/>
                    </a:gs>
                  </a:gsLst>
                  <a:lin ang="5400000" scaled="0"/>
                </a:gradFill>
                <a:hlinkClick r:id="rId7" action="ppaction://hlinkfile"/>
              </a:rPr>
              <a:t>mdop</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Desktop Virtualization (DV)</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8" action="ppaction://hlinkfile"/>
              </a:rPr>
              <a:t>microsoft.com/dv</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To Go</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8" action="ppaction://hlinkfile"/>
              </a:rPr>
              <a:t>microsoft.com/windows/</a:t>
            </a:r>
            <a:r>
              <a:rPr lang="en-US" sz="2000" dirty="0" err="1">
                <a:gradFill>
                  <a:gsLst>
                    <a:gs pos="0">
                      <a:schemeClr val="tx1"/>
                    </a:gs>
                    <a:gs pos="100000">
                      <a:schemeClr val="tx1"/>
                    </a:gs>
                  </a:gsLst>
                  <a:lin ang="5400000" scaled="0"/>
                </a:gradFill>
                <a:hlinkClick r:id="rId8" action="ppaction://hlinkfile"/>
              </a:rPr>
              <a:t>wtg</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Internet Explorer TechNet </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9"/>
              </a:rPr>
              <a:t>http://technet.microsoft.com/ie</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0634191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63" presetClass="path" presetSubtype="0" decel="100000" fill="hold" grpId="1" nodeType="withEffect">
                                  <p:stCondLst>
                                    <p:cond delay="0"/>
                                  </p:stCondLst>
                                  <p:childTnLst>
                                    <p:animMotion origin="layout" path="M -0.02413 1.56605E-6 L -1.99132E-7 1.56605E-6 " pathEditMode="relative" rAng="0" ptsTypes="AA">
                                      <p:cBhvr>
                                        <p:cTn id="9" dur="10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grpId="1" nodeType="withEffect">
                                  <p:stCondLst>
                                    <p:cond delay="100"/>
                                  </p:stCondLst>
                                  <p:childTnLst>
                                    <p:animMotion origin="layout" path="M -0.02413 -4.29414E-6 L 1.61348E-6 -4.29414E-6 " pathEditMode="relative" rAng="0" ptsTypes="AA">
                                      <p:cBhvr>
                                        <p:cTn id="14"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mj-l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mj-l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dirty="0" smtClean="0">
                <a:cs typeface="Segoe UI Semibold" panose="020B0702040204020203" pitchFamily="34" charset="0"/>
              </a:rPr>
              <a:t>We value your feedback!</a:t>
            </a:r>
            <a:endParaRPr lang="en-US" sz="4000" dirty="0">
              <a:cs typeface="Segoe UI Semibold" panose="020B0702040204020203" pitchFamily="34" charset="0"/>
            </a:endParaRP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328571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14722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1"/>
          </p:nvPr>
        </p:nvSpPr>
        <p:spPr>
          <a:xfrm>
            <a:off x="274639" y="1212849"/>
            <a:ext cx="11889564" cy="2769989"/>
          </a:xfrm>
        </p:spPr>
        <p:txBody>
          <a:bodyPr/>
          <a:lstStyle/>
          <a:p>
            <a:r>
              <a:rPr lang="en-US" dirty="0" smtClean="0"/>
              <a:t>Best Practices</a:t>
            </a:r>
          </a:p>
          <a:p>
            <a:r>
              <a:rPr lang="en-US" dirty="0" smtClean="0"/>
              <a:t>Demos, Demos, Demos</a:t>
            </a:r>
          </a:p>
          <a:p>
            <a:endParaRPr lang="en-US" dirty="0" smtClean="0"/>
          </a:p>
          <a:p>
            <a:r>
              <a:rPr lang="en-US" dirty="0" smtClean="0"/>
              <a:t>Get Social: #TEWINB328</a:t>
            </a:r>
            <a:endParaRPr lang="en-US" dirty="0"/>
          </a:p>
        </p:txBody>
      </p:sp>
    </p:spTree>
    <p:extLst>
      <p:ext uri="{BB962C8B-B14F-4D97-AF65-F5344CB8AC3E}">
        <p14:creationId xmlns:p14="http://schemas.microsoft.com/office/powerpoint/2010/main" val="100022262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“KISS—start simple, and work your way toward complexity.”</a:t>
            </a:r>
            <a:endParaRPr lang="en-US" dirty="0"/>
          </a:p>
        </p:txBody>
      </p:sp>
      <p:sp>
        <p:nvSpPr>
          <p:cNvPr id="6" name="Text Placeholder 5"/>
          <p:cNvSpPr>
            <a:spLocks noGrp="1"/>
          </p:cNvSpPr>
          <p:nvPr>
            <p:ph type="body" sz="quarter" idx="10"/>
          </p:nvPr>
        </p:nvSpPr>
        <p:spPr>
          <a:xfrm>
            <a:off x="5761038" y="4868847"/>
            <a:ext cx="5486400" cy="627864"/>
          </a:xfrm>
        </p:spPr>
        <p:txBody>
          <a:bodyPr/>
          <a:lstStyle/>
          <a:p>
            <a:r>
              <a:rPr lang="en-US" dirty="0" smtClean="0"/>
              <a:t>Rob Marshall</a:t>
            </a:r>
          </a:p>
        </p:txBody>
      </p:sp>
    </p:spTree>
    <p:extLst>
      <p:ext uri="{BB962C8B-B14F-4D97-AF65-F5344CB8AC3E}">
        <p14:creationId xmlns:p14="http://schemas.microsoft.com/office/powerpoint/2010/main" val="27203850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9038" y="754062"/>
            <a:ext cx="10058399" cy="917575"/>
          </a:xfrm>
        </p:spPr>
        <p:txBody>
          <a:bodyPr/>
          <a:lstStyle/>
          <a:p>
            <a:r>
              <a:rPr lang="en-US" dirty="0" smtClean="0"/>
              <a:t>“</a:t>
            </a:r>
            <a:r>
              <a:rPr lang="en-US" sz="4400" dirty="0" smtClean="0"/>
              <a:t>Automate process </a:t>
            </a:r>
            <a:r>
              <a:rPr lang="en-US" sz="4400" dirty="0"/>
              <a:t>to import drivers and create driver packages.”</a:t>
            </a:r>
          </a:p>
        </p:txBody>
      </p:sp>
      <p:sp>
        <p:nvSpPr>
          <p:cNvPr id="6" name="Text Placeholder 5"/>
          <p:cNvSpPr>
            <a:spLocks noGrp="1"/>
          </p:cNvSpPr>
          <p:nvPr>
            <p:ph type="body" sz="quarter" idx="10"/>
          </p:nvPr>
        </p:nvSpPr>
        <p:spPr>
          <a:xfrm>
            <a:off x="6213012" y="2506662"/>
            <a:ext cx="5486400" cy="627864"/>
          </a:xfrm>
        </p:spPr>
        <p:txBody>
          <a:bodyPr/>
          <a:lstStyle/>
          <a:p>
            <a:r>
              <a:rPr lang="en-US" dirty="0" smtClean="0"/>
              <a:t>Kent </a:t>
            </a:r>
            <a:r>
              <a:rPr lang="en-US" dirty="0" err="1" smtClean="0"/>
              <a:t>Agerlund</a:t>
            </a:r>
            <a:endParaRPr lang="en-US" dirty="0" smtClean="0"/>
          </a:p>
        </p:txBody>
      </p:sp>
      <p:sp>
        <p:nvSpPr>
          <p:cNvPr id="4" name="Title 1"/>
          <p:cNvSpPr txBox="1">
            <a:spLocks/>
          </p:cNvSpPr>
          <p:nvPr/>
        </p:nvSpPr>
        <p:spPr>
          <a:xfrm>
            <a:off x="1194263" y="3326598"/>
            <a:ext cx="10058399" cy="917575"/>
          </a:xfrm>
          <a:prstGeom prst="rect">
            <a:avLst/>
          </a:prstGeom>
        </p:spPr>
        <p:txBody>
          <a:bodyPr vert="horz" wrap="square" lIns="146304" tIns="91440" rIns="146304" bIns="91440" rtlCol="0" anchor="t">
            <a:noAutofit/>
          </a:bodyPr>
          <a:lstStyle>
            <a:lvl1pPr marL="282575" indent="-282575" algn="l" defTabSz="932742" rtl="0" eaLnBrk="1" latinLnBrk="0" hangingPunct="1">
              <a:lnSpc>
                <a:spcPct val="90000"/>
              </a:lnSpc>
              <a:spcBef>
                <a:spcPct val="0"/>
              </a:spcBef>
              <a:buNone/>
              <a:tabLst>
                <a:tab pos="282575" algn="l"/>
              </a:tabLst>
              <a:defRPr lang="en-US" sz="60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800" dirty="0" smtClean="0">
                <a:gradFill>
                  <a:gsLst>
                    <a:gs pos="1250">
                      <a:srgbClr val="FFFFFF"/>
                    </a:gs>
                    <a:gs pos="100000">
                      <a:srgbClr val="FFFFFF"/>
                    </a:gs>
                  </a:gsLst>
                  <a:lin ang="5400000" scaled="0"/>
                </a:gradFill>
              </a:rPr>
              <a:t>“</a:t>
            </a:r>
            <a:r>
              <a:rPr sz="3600" dirty="0">
                <a:gradFill>
                  <a:gsLst>
                    <a:gs pos="1250">
                      <a:srgbClr val="FFFFFF"/>
                    </a:gs>
                    <a:gs pos="100000">
                      <a:srgbClr val="FFFFFF"/>
                    </a:gs>
                  </a:gsLst>
                  <a:lin ang="5400000" scaled="0"/>
                </a:gradFill>
              </a:rPr>
              <a:t>Automate, Automate, Automate. Manually building images is not what anyone should be paid for. It’s a waste of money and time</a:t>
            </a:r>
            <a:r>
              <a:rPr sz="3600" dirty="0" smtClean="0">
                <a:gradFill>
                  <a:gsLst>
                    <a:gs pos="1250">
                      <a:srgbClr val="FFFFFF"/>
                    </a:gs>
                    <a:gs pos="100000">
                      <a:srgbClr val="FFFFFF"/>
                    </a:gs>
                  </a:gsLst>
                  <a:lin ang="5400000" scaled="0"/>
                </a:gradFill>
              </a:rPr>
              <a:t>.”</a:t>
            </a:r>
            <a:endParaRPr sz="3600" dirty="0">
              <a:gradFill>
                <a:gsLst>
                  <a:gs pos="1250">
                    <a:srgbClr val="FFFFFF"/>
                  </a:gs>
                  <a:gs pos="100000">
                    <a:srgbClr val="FFFFFF"/>
                  </a:gs>
                </a:gsLst>
                <a:lin ang="5400000" scaled="0"/>
              </a:gradFill>
            </a:endParaRPr>
          </a:p>
        </p:txBody>
      </p:sp>
      <p:sp>
        <p:nvSpPr>
          <p:cNvPr id="5" name="Text Placeholder 5"/>
          <p:cNvSpPr txBox="1">
            <a:spLocks/>
          </p:cNvSpPr>
          <p:nvPr/>
        </p:nvSpPr>
        <p:spPr>
          <a:xfrm>
            <a:off x="6218237" y="5079198"/>
            <a:ext cx="5486400"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gradFill>
                  <a:gsLst>
                    <a:gs pos="1250">
                      <a:srgbClr val="FFFFFF"/>
                    </a:gs>
                    <a:gs pos="100000">
                      <a:srgbClr val="FFFFFF"/>
                    </a:gs>
                  </a:gsLst>
                  <a:lin ang="5400000" scaled="0"/>
                </a:gradFill>
              </a:rPr>
              <a:t>Jason </a:t>
            </a:r>
            <a:r>
              <a:rPr lang="en-US" dirty="0" err="1" smtClean="0">
                <a:gradFill>
                  <a:gsLst>
                    <a:gs pos="1250">
                      <a:srgbClr val="FFFFFF"/>
                    </a:gs>
                    <a:gs pos="100000">
                      <a:srgbClr val="FFFFFF"/>
                    </a:gs>
                  </a:gsLst>
                  <a:lin ang="5400000" scaled="0"/>
                </a:gradFill>
              </a:rPr>
              <a:t>Sandys</a:t>
            </a:r>
            <a:endParaRPr lang="en-US" dirty="0" smtClean="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2078044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t>
            </a:r>
            <a:r>
              <a:rPr lang="en-US" dirty="0" err="1" smtClean="0"/>
              <a:t>CMTrace</a:t>
            </a:r>
            <a:r>
              <a:rPr lang="en-US" dirty="0" smtClean="0"/>
              <a:t> to the path statement for WinPE, and essential files to your </a:t>
            </a:r>
            <a:r>
              <a:rPr lang="en-US" dirty="0" err="1" smtClean="0"/>
              <a:t>boot.wim</a:t>
            </a:r>
            <a:r>
              <a:rPr lang="en-US" dirty="0" smtClean="0"/>
              <a:t>.”</a:t>
            </a:r>
            <a:endParaRPr lang="en-US" dirty="0"/>
          </a:p>
        </p:txBody>
      </p:sp>
      <p:sp>
        <p:nvSpPr>
          <p:cNvPr id="6" name="Text Placeholder 5"/>
          <p:cNvSpPr>
            <a:spLocks noGrp="1"/>
          </p:cNvSpPr>
          <p:nvPr>
            <p:ph type="body" sz="quarter" idx="10"/>
          </p:nvPr>
        </p:nvSpPr>
        <p:spPr>
          <a:xfrm>
            <a:off x="5761038" y="4868847"/>
            <a:ext cx="5486400" cy="627864"/>
          </a:xfrm>
        </p:spPr>
        <p:txBody>
          <a:bodyPr/>
          <a:lstStyle/>
          <a:p>
            <a:r>
              <a:rPr lang="en-US" dirty="0" smtClean="0"/>
              <a:t>Mike Terrill</a:t>
            </a:r>
          </a:p>
        </p:txBody>
      </p:sp>
    </p:spTree>
    <p:extLst>
      <p:ext uri="{BB962C8B-B14F-4D97-AF65-F5344CB8AC3E}">
        <p14:creationId xmlns:p14="http://schemas.microsoft.com/office/powerpoint/2010/main" val="35118312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Greg</a:t>
            </a:r>
            <a:endParaRPr lang="en-US" dirty="0"/>
          </a:p>
        </p:txBody>
      </p:sp>
    </p:spTree>
    <p:extLst>
      <p:ext uri="{BB962C8B-B14F-4D97-AF65-F5344CB8AC3E}">
        <p14:creationId xmlns:p14="http://schemas.microsoft.com/office/powerpoint/2010/main" val="17562575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Access hidden task sequences on-demand.”</a:t>
            </a:r>
            <a:endParaRPr lang="en-US" dirty="0"/>
          </a:p>
        </p:txBody>
      </p:sp>
      <p:sp>
        <p:nvSpPr>
          <p:cNvPr id="6" name="Text Placeholder 5"/>
          <p:cNvSpPr>
            <a:spLocks noGrp="1"/>
          </p:cNvSpPr>
          <p:nvPr>
            <p:ph type="body" sz="quarter" idx="10"/>
          </p:nvPr>
        </p:nvSpPr>
        <p:spPr>
          <a:xfrm>
            <a:off x="5761038" y="4868847"/>
            <a:ext cx="5486400" cy="627864"/>
          </a:xfrm>
        </p:spPr>
        <p:txBody>
          <a:bodyPr/>
          <a:lstStyle/>
          <a:p>
            <a:r>
              <a:rPr lang="en-US" dirty="0" smtClean="0"/>
              <a:t>Niall Brady</a:t>
            </a:r>
          </a:p>
        </p:txBody>
      </p:sp>
    </p:spTree>
    <p:extLst>
      <p:ext uri="{BB962C8B-B14F-4D97-AF65-F5344CB8AC3E}">
        <p14:creationId xmlns:p14="http://schemas.microsoft.com/office/powerpoint/2010/main" val="28476980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MDT Lite Touch to build your reference image.”</a:t>
            </a:r>
            <a:endParaRPr lang="en-US" dirty="0"/>
          </a:p>
        </p:txBody>
      </p:sp>
      <p:sp>
        <p:nvSpPr>
          <p:cNvPr id="6" name="Text Placeholder 5"/>
          <p:cNvSpPr>
            <a:spLocks noGrp="1"/>
          </p:cNvSpPr>
          <p:nvPr>
            <p:ph type="body" sz="quarter" idx="10"/>
          </p:nvPr>
        </p:nvSpPr>
        <p:spPr>
          <a:xfrm>
            <a:off x="5761038" y="4868847"/>
            <a:ext cx="5486400" cy="627864"/>
          </a:xfrm>
        </p:spPr>
        <p:txBody>
          <a:bodyPr/>
          <a:lstStyle/>
          <a:p>
            <a:r>
              <a:rPr lang="en-US" dirty="0" smtClean="0"/>
              <a:t>Johan Arwidmark</a:t>
            </a:r>
          </a:p>
        </p:txBody>
      </p:sp>
    </p:spTree>
    <p:extLst>
      <p:ext uri="{BB962C8B-B14F-4D97-AF65-F5344CB8AC3E}">
        <p14:creationId xmlns:p14="http://schemas.microsoft.com/office/powerpoint/2010/main" val="13843124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Greg Ramsey</External_x0020_Speaker>
    <Session_x0020_Code xmlns="e36bfbf9-5e42-489c-a259-4c54eb22cb57">WIN-B328</Session_x0020_Code>
    <Presentation_x0020_Date xmlns="e36bfbf9-5e42-489c-a259-4c54eb22cb57">2014-10-31T00:00:00+01:00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purl.org/dc/dcmitype/"/>
    <ds:schemaRef ds:uri="http://purl.org/dc/terms/"/>
    <ds:schemaRef ds:uri="230e9df3-be65-4c73-a93b-d1236ebd677e"/>
    <ds:schemaRef ds:uri="http://schemas.microsoft.com/office/2006/documentManagement/types"/>
    <ds:schemaRef ds:uri="http://schemas.microsoft.com/sharepoint/v3"/>
    <ds:schemaRef ds:uri="http://purl.org/dc/elements/1.1/"/>
    <ds:schemaRef ds:uri="http://schemas.microsoft.com/office/infopath/2007/PartnerControls"/>
    <ds:schemaRef ds:uri="http://schemas.openxmlformats.org/package/2006/metadata/core-properties"/>
    <ds:schemaRef ds:uri="e36bfbf9-5e42-489c-a259-4c54eb22cb57"/>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TotalTime>
  <Words>2879</Words>
  <Application>Microsoft Office PowerPoint</Application>
  <PresentationFormat>Custom</PresentationFormat>
  <Paragraphs>146</Paragraphs>
  <Slides>22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Segoe Semibold</vt:lpstr>
      <vt:lpstr>Segoe UI</vt:lpstr>
      <vt:lpstr>Segoe UI Black</vt:lpstr>
      <vt:lpstr>Segoe UI Light</vt:lpstr>
      <vt:lpstr>Segoe UI Semibold</vt:lpstr>
      <vt:lpstr>Wingdings</vt:lpstr>
      <vt:lpstr>TEE14 Speaker PPT Template</vt:lpstr>
      <vt:lpstr>PowerPoint Presentation</vt:lpstr>
      <vt:lpstr>Top 10 Best Practices for OS Deployment with ConfigMgr 2012 R2</vt:lpstr>
      <vt:lpstr>Agenda</vt:lpstr>
      <vt:lpstr>“KISS—start simple, and work your way toward complexity.”</vt:lpstr>
      <vt:lpstr>“Automate process to import drivers and create driver packages.”</vt:lpstr>
      <vt:lpstr>“Add CMTrace to the path statement for WinPE, and essential files to your boot.wim.”</vt:lpstr>
      <vt:lpstr>Demo</vt:lpstr>
      <vt:lpstr>“ Access hidden task sequences on-demand.”</vt:lpstr>
      <vt:lpstr>“Use MDT Lite Touch to build your reference image.”</vt:lpstr>
      <vt:lpstr>“Implement a Pre-Flight Checklist.”</vt:lpstr>
      <vt:lpstr>“Restrict TS to reduce risk. Configure deployment for only boot media and PXE.”</vt:lpstr>
      <vt:lpstr>“Always use MDT integration with the Validate step to prevent the ultimate oops.”</vt:lpstr>
      <vt:lpstr>Demo</vt:lpstr>
      <vt:lpstr>“Be patient, and think before you act.”</vt:lpstr>
      <vt:lpstr>“Please, test on one system first.”</vt:lpstr>
      <vt:lpstr>Honorable Mentions….</vt:lpstr>
      <vt:lpstr>Q&amp;A</vt:lpstr>
      <vt:lpstr>Related content</vt:lpstr>
      <vt:lpstr>Resources</vt:lpstr>
      <vt:lpstr>Windows Resources</vt:lpstr>
      <vt:lpstr>SUBMIT YOUR TECHED EVALUATIONS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Best Practices for Operating System Deployment with System Center Configuration Manager 2012 R2</dc:title>
  <dc:subject>TechEd 2014</dc:subject>
  <dc:creator>Shows</dc:creator>
  <cp:keywords/>
  <dc:description>Template: Jordan Cayabyab, Artitudes Design
Formatting: 
Audience Type:</dc:description>
  <cp:lastModifiedBy>Shows</cp:lastModifiedBy>
  <cp:revision>6</cp:revision>
  <dcterms:created xsi:type="dcterms:W3CDTF">2014-10-26T11:35:15Z</dcterms:created>
  <dcterms:modified xsi:type="dcterms:W3CDTF">2014-10-31T08:24:10Z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