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5"/>
  </p:sldMasterIdLst>
  <p:notesMasterIdLst>
    <p:notesMasterId r:id="rId34"/>
  </p:notesMasterIdLst>
  <p:handoutMasterIdLst>
    <p:handoutMasterId r:id="rId35"/>
  </p:handout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82" r:id="rId28"/>
    <p:sldId id="283" r:id="rId29"/>
    <p:sldId id="284" r:id="rId30"/>
    <p:sldId id="288" r:id="rId31"/>
    <p:sldId id="289" r:id="rId32"/>
    <p:sldId id="287" r:id="rId33"/>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4" id="{35FF1B32-12B8-492E-B6DA-DE5AF3A7929F}">
          <p14:sldIdLst>
            <p14:sldId id="256"/>
            <p14:sldId id="257"/>
            <p14:sldId id="258"/>
            <p14:sldId id="259"/>
          </p14:sldIdLst>
        </p14:section>
        <p14:section name="Data Binding" id="{8460EFAA-94F8-4CF2-B774-1DCBAAF68FDC}">
          <p14:sldIdLst>
            <p14:sldId id="260"/>
            <p14:sldId id="261"/>
            <p14:sldId id="262"/>
            <p14:sldId id="263"/>
          </p14:sldIdLst>
        </p14:section>
        <p14:section name="MVVM" id="{9E6A46F3-4BC7-4331-A2AC-31DA4DF082A1}">
          <p14:sldIdLst>
            <p14:sldId id="264"/>
            <p14:sldId id="265"/>
            <p14:sldId id="266"/>
            <p14:sldId id="267"/>
          </p14:sldIdLst>
        </p14:section>
        <p14:section name="Azure Mobile Services" id="{F6699BE1-8BE9-468C-9D40-EC03E1DE236C}">
          <p14:sldIdLst>
            <p14:sldId id="268"/>
            <p14:sldId id="269"/>
          </p14:sldIdLst>
        </p14:section>
        <p14:section name="SignalR" id="{5F90275F-1885-45E1-9716-962267CACD3D}">
          <p14:sldIdLst>
            <p14:sldId id="270"/>
            <p14:sldId id="271"/>
            <p14:sldId id="272"/>
            <p14:sldId id="273"/>
          </p14:sldIdLst>
        </p14:section>
        <p14:section name="All together" id="{8327AA0D-07B1-44FE-B98D-59D6038753E0}">
          <p14:sldIdLst>
            <p14:sldId id="274"/>
            <p14:sldId id="275"/>
            <p14:sldId id="276"/>
          </p14:sldIdLst>
        </p14:section>
        <p14:section name="Demo" id="{6215B2D0-E131-4D6F-84FF-E0B1F70B0A71}">
          <p14:sldIdLst>
            <p14:sldId id="277"/>
            <p14:sldId id="282"/>
            <p14:sldId id="283"/>
            <p14:sldId id="284"/>
            <p14:sldId id="288"/>
            <p14:sldId id="289"/>
            <p14:sldId id="287"/>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DC3C00"/>
    <a:srgbClr val="002050"/>
    <a:srgbClr val="009E49"/>
    <a:srgbClr val="0072C6"/>
    <a:srgbClr val="00BCF2"/>
    <a:srgbClr val="7FBA00"/>
    <a:srgbClr val="68217A"/>
    <a:srgbClr val="B400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80673" autoAdjust="0"/>
  </p:normalViewPr>
  <p:slideViewPr>
    <p:cSldViewPr snapToObjects="1">
      <p:cViewPr varScale="1">
        <p:scale>
          <a:sx n="60" d="100"/>
          <a:sy n="60" d="100"/>
        </p:scale>
        <p:origin x="732" y="66"/>
      </p:cViewPr>
      <p:guideLst>
        <p:guide orient="horz" pos="2203"/>
        <p:guide pos="3917"/>
      </p:guideLst>
    </p:cSldViewPr>
  </p:slideViewPr>
  <p:outlineViewPr>
    <p:cViewPr>
      <p:scale>
        <a:sx n="33" d="100"/>
        <a:sy n="33" d="100"/>
      </p:scale>
      <p:origin x="0" y="-2862"/>
    </p:cViewPr>
  </p:outlineViewPr>
  <p:notesTextViewPr>
    <p:cViewPr>
      <p:scale>
        <a:sx n="3" d="2"/>
        <a:sy n="3" d="2"/>
      </p:scale>
      <p:origin x="0" y="0"/>
    </p:cViewPr>
  </p:notesTextViewPr>
  <p:sorterViewPr>
    <p:cViewPr>
      <p:scale>
        <a:sx n="25" d="100"/>
        <a:sy n="25" d="100"/>
      </p:scale>
      <p:origin x="0" y="0"/>
    </p:cViewPr>
  </p:sorterViewPr>
  <p:notesViewPr>
    <p:cSldViewPr snapToObjects="1" showGuides="1">
      <p:cViewPr varScale="1">
        <p:scale>
          <a:sx n="81" d="100"/>
          <a:sy n="81" d="100"/>
        </p:scale>
        <p:origin x="317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10/31/2014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10/31/2014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10/31/2014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295125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10/31/2014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26</a:t>
            </a:fld>
            <a:endParaRPr lang="en-US" dirty="0"/>
          </a:p>
        </p:txBody>
      </p:sp>
    </p:spTree>
    <p:extLst>
      <p:ext uri="{BB962C8B-B14F-4D97-AF65-F5344CB8AC3E}">
        <p14:creationId xmlns:p14="http://schemas.microsoft.com/office/powerpoint/2010/main" val="2079028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10/31/2014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27</a:t>
            </a:fld>
            <a:endParaRPr lang="en-US" dirty="0"/>
          </a:p>
        </p:txBody>
      </p:sp>
    </p:spTree>
    <p:extLst>
      <p:ext uri="{BB962C8B-B14F-4D97-AF65-F5344CB8AC3E}">
        <p14:creationId xmlns:p14="http://schemas.microsoft.com/office/powerpoint/2010/main" val="1457963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pPr/>
              <a:t>10/31/2014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28</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527002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10/31/2014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673981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10/31/2014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797208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10/31/2014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798744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10/31/2014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942944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10/31/2014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002585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10/31/2014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47661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10/31/2014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415584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10/31/2014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2353712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07"/>
            <a:ext cx="12436475" cy="6993118"/>
          </a:xfrm>
          <a:prstGeom prst="rect">
            <a:avLst/>
          </a:prstGeom>
        </p:spPr>
      </p:pic>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1"/>
                    </a:gs>
                    <a:gs pos="100000">
                      <a:schemeClr val="tx1"/>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5937" r="3431" b="2608"/>
          <a:stretch/>
        </p:blipFill>
        <p:spPr>
          <a:xfrm>
            <a:off x="0" y="-7938"/>
            <a:ext cx="12466637" cy="7010400"/>
          </a:xfrm>
          <a:prstGeom prst="rect">
            <a:avLst/>
          </a:prstGeom>
        </p:spPr>
      </p:pic>
      <p:sp>
        <p:nvSpPr>
          <p:cNvPr id="19" name="Dark gradation top"/>
          <p:cNvSpPr/>
          <p:nvPr userDrawn="1"/>
        </p:nvSpPr>
        <p:spPr bwMode="gray">
          <a:xfrm>
            <a:off x="0" y="-7938"/>
            <a:ext cx="12348978" cy="6699372"/>
          </a:xfrm>
          <a:prstGeom prst="rect">
            <a:avLst/>
          </a:prstGeom>
          <a:gradFill flip="none" rotWithShape="1">
            <a:gsLst>
              <a:gs pos="0">
                <a:srgbClr val="000000">
                  <a:alpha val="7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18" name="Rectangle 17"/>
          <p:cNvSpPr/>
          <p:nvPr userDrawn="1"/>
        </p:nvSpPr>
        <p:spPr bwMode="gray">
          <a:xfrm>
            <a:off x="274638" y="2125663"/>
            <a:ext cx="6019799"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021387"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019799"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50-50 Right Photo Layout_02">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23279" r="17893"/>
          <a:stretch/>
        </p:blipFill>
        <p:spPr>
          <a:xfrm>
            <a:off x="6294437" y="0"/>
            <a:ext cx="6172200" cy="6994525"/>
          </a:xfrm>
          <a:prstGeom prst="rect">
            <a:avLst/>
          </a:prstGeom>
        </p:spPr>
      </p:pic>
      <p:pic>
        <p:nvPicPr>
          <p:cNvPr id="9" name="Picture Placeholder 4"/>
          <p:cNvPicPr>
            <a:picLocks noChangeAspect="1"/>
          </p:cNvPicPr>
          <p:nvPr userDrawn="1"/>
        </p:nvPicPr>
        <p:blipFill rotWithShape="1">
          <a:blip r:embed="rId5">
            <a:extLst>
              <a:ext uri="{28A0092B-C50C-407E-A947-70E740481C1C}">
                <a14:useLocalDpi xmlns:a14="http://schemas.microsoft.com/office/drawing/2010/main" val="0"/>
              </a:ext>
            </a:extLst>
          </a:blip>
          <a:srcRect l="-503" t="26090" r="67" b="-1"/>
          <a:stretch/>
        </p:blipFill>
        <p:spPr>
          <a:xfrm>
            <a:off x="6270259" y="-7938"/>
            <a:ext cx="6196378" cy="7010400"/>
          </a:xfrm>
          <a:prstGeom prst="rect">
            <a:avLst/>
          </a:prstGeom>
        </p:spPr>
      </p:pic>
    </p:spTree>
    <p:extLst>
      <p:ext uri="{BB962C8B-B14F-4D97-AF65-F5344CB8AC3E}">
        <p14:creationId xmlns:p14="http://schemas.microsoft.com/office/powerpoint/2010/main" val="436985647"/>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50-50 Right Photo Layout_03">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1536" t="114" r="36245" b="-114"/>
          <a:stretch/>
        </p:blipFill>
        <p:spPr>
          <a:xfrm>
            <a:off x="6294436" y="1"/>
            <a:ext cx="6172201" cy="6994524"/>
          </a:xfrm>
          <a:prstGeom prst="rect">
            <a:avLst/>
          </a:prstGeom>
        </p:spPr>
      </p:pic>
    </p:spTree>
    <p:extLst>
      <p:ext uri="{BB962C8B-B14F-4D97-AF65-F5344CB8AC3E}">
        <p14:creationId xmlns:p14="http://schemas.microsoft.com/office/powerpoint/2010/main" val="129756910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64253764"/>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3" name="Rectangle 2"/>
          <p:cNvSpPr/>
          <p:nvPr userDrawn="1"/>
        </p:nvSpPr>
        <p:spPr bwMode="auto">
          <a:xfrm>
            <a:off x="274638" y="2125663"/>
            <a:ext cx="8229600" cy="3657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bg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36"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283" r:id="rId26"/>
    <p:sldLayoutId id="2147484282" r:id="rId27"/>
    <p:sldLayoutId id="2147484093" r:id="rId28"/>
    <p:sldLayoutId id="2147484127" r:id="rId29"/>
    <p:sldLayoutId id="2147484128" r:id="rId30"/>
    <p:sldLayoutId id="2147484129" r:id="rId31"/>
    <p:sldLayoutId id="2147484203" r:id="rId32"/>
    <p:sldLayoutId id="2147484272" r:id="rId33"/>
    <p:sldLayoutId id="2147484284" r:id="rId34"/>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4.xml"/><Relationship Id="rId1" Type="http://schemas.openxmlformats.org/officeDocument/2006/relationships/customXml" Target="../../customXml/item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hyperlink" Target="https://teeu2014.eventpoint.com/ScheduleBuilder"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microsoft.com/dv" TargetMode="External"/><Relationship Id="rId3" Type="http://schemas.openxmlformats.org/officeDocument/2006/relationships/hyperlink" Target="http://aka.ms/trywin10" TargetMode="External"/><Relationship Id="rId7" Type="http://schemas.openxmlformats.org/officeDocument/2006/relationships/hyperlink" Target="microsoft.com/mdop" TargetMode="Externa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2.png"/><Relationship Id="rId5" Type="http://schemas.openxmlformats.org/officeDocument/2006/relationships/hyperlink" Target="windows.com/enterprise" TargetMode="External"/><Relationship Id="rId4" Type="http://schemas.openxmlformats.org/officeDocument/2006/relationships/hyperlink" Target="Windows.com/ITPro" TargetMode="External"/><Relationship Id="rId9" Type="http://schemas.openxmlformats.org/officeDocument/2006/relationships/hyperlink" Target="http://technet.microsoft.com/ie"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8.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277712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MVVM?</a:t>
            </a:r>
            <a:endParaRPr lang="en-US" dirty="0"/>
          </a:p>
        </p:txBody>
      </p:sp>
      <p:sp>
        <p:nvSpPr>
          <p:cNvPr id="5" name="Text Placeholder 4"/>
          <p:cNvSpPr>
            <a:spLocks noGrp="1"/>
          </p:cNvSpPr>
          <p:nvPr>
            <p:ph type="body" sz="quarter" idx="11"/>
          </p:nvPr>
        </p:nvSpPr>
        <p:spPr>
          <a:xfrm>
            <a:off x="274639" y="1212849"/>
            <a:ext cx="11889564" cy="3077766"/>
          </a:xfrm>
        </p:spPr>
        <p:txBody>
          <a:bodyPr/>
          <a:lstStyle/>
          <a:p>
            <a:r>
              <a:rPr lang="en-US" i="1" dirty="0" smtClean="0"/>
              <a:t>“A design pattern to help create layers of abstraction between the user interface, the application and business logic to allow you to create a testable, modular application”</a:t>
            </a:r>
          </a:p>
          <a:p>
            <a:endParaRPr lang="en-US" i="1" dirty="0"/>
          </a:p>
        </p:txBody>
      </p:sp>
    </p:spTree>
    <p:extLst>
      <p:ext uri="{BB962C8B-B14F-4D97-AF65-F5344CB8AC3E}">
        <p14:creationId xmlns:p14="http://schemas.microsoft.com/office/powerpoint/2010/main" val="301128316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212850"/>
            <a:ext cx="11887200" cy="7238905"/>
          </a:xfrm>
        </p:spPr>
        <p:txBody>
          <a:bodyPr/>
          <a:lstStyle/>
          <a:p>
            <a:r>
              <a:rPr lang="en-US" dirty="0" smtClean="0"/>
              <a:t>PRISM (Microsoft Patterns and Practices)</a:t>
            </a:r>
          </a:p>
          <a:p>
            <a:pPr lvl="1"/>
            <a:r>
              <a:rPr lang="en-US" dirty="0" smtClean="0"/>
              <a:t>DEV-B213 Building Universal apps using P&amp;P Prism</a:t>
            </a:r>
          </a:p>
          <a:p>
            <a:r>
              <a:rPr lang="en-US" dirty="0" smtClean="0"/>
              <a:t>MVVM Light</a:t>
            </a:r>
          </a:p>
          <a:p>
            <a:r>
              <a:rPr lang="en-US" dirty="0" smtClean="0"/>
              <a:t>Unity Dependency Injection</a:t>
            </a:r>
          </a:p>
          <a:p>
            <a:r>
              <a:rPr lang="en-US" dirty="0" smtClean="0"/>
              <a:t>Managed Extensibility Framework (MEF)</a:t>
            </a:r>
          </a:p>
          <a:p>
            <a:r>
              <a:rPr lang="en-US" dirty="0" err="1" smtClean="0"/>
              <a:t>Autofac</a:t>
            </a:r>
            <a:endParaRPr lang="en-US" dirty="0" smtClean="0"/>
          </a:p>
          <a:p>
            <a:r>
              <a:rPr lang="en-US" dirty="0" err="1" smtClean="0"/>
              <a:t>Funq</a:t>
            </a:r>
            <a:endParaRPr lang="en-US" dirty="0" smtClean="0"/>
          </a:p>
          <a:p>
            <a:r>
              <a:rPr lang="en-US" dirty="0" err="1" smtClean="0"/>
              <a:t>Ninject</a:t>
            </a:r>
            <a:endParaRPr lang="en-US" dirty="0" smtClean="0"/>
          </a:p>
          <a:p>
            <a:r>
              <a:rPr lang="en-US" dirty="0" smtClean="0"/>
              <a:t>........</a:t>
            </a:r>
          </a:p>
          <a:p>
            <a:endParaRPr lang="en-US" dirty="0" smtClean="0"/>
          </a:p>
          <a:p>
            <a:endParaRPr lang="en-US" dirty="0"/>
          </a:p>
        </p:txBody>
      </p:sp>
      <p:sp>
        <p:nvSpPr>
          <p:cNvPr id="2" name="Title 1"/>
          <p:cNvSpPr>
            <a:spLocks noGrp="1"/>
          </p:cNvSpPr>
          <p:nvPr>
            <p:ph type="title"/>
          </p:nvPr>
        </p:nvSpPr>
        <p:spPr/>
        <p:txBody>
          <a:bodyPr/>
          <a:lstStyle/>
          <a:p>
            <a:r>
              <a:rPr lang="en-US" dirty="0" smtClean="0"/>
              <a:t>Tools and frameworks</a:t>
            </a:r>
            <a:endParaRPr lang="en-US" dirty="0"/>
          </a:p>
        </p:txBody>
      </p:sp>
    </p:spTree>
    <p:extLst>
      <p:ext uri="{BB962C8B-B14F-4D97-AF65-F5344CB8AC3E}">
        <p14:creationId xmlns:p14="http://schemas.microsoft.com/office/powerpoint/2010/main" val="114002124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2576" y="1211263"/>
            <a:ext cx="11889564" cy="3505199"/>
          </a:xfrm>
        </p:spPr>
        <p:txBody>
          <a:bodyPr/>
          <a:lstStyle/>
          <a:p>
            <a:pPr algn="ctr"/>
            <a:r>
              <a:rPr lang="en-US" dirty="0" smtClean="0"/>
              <a:t>There are performance implications so watch out! </a:t>
            </a:r>
            <a:endParaRPr lang="en-US" dirty="0"/>
          </a:p>
        </p:txBody>
      </p:sp>
    </p:spTree>
    <p:extLst>
      <p:ext uri="{BB962C8B-B14F-4D97-AF65-F5344CB8AC3E}">
        <p14:creationId xmlns:p14="http://schemas.microsoft.com/office/powerpoint/2010/main" val="360661609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Azure Mobile Services</a:t>
            </a:r>
            <a:endParaRPr lang="en-US" dirty="0"/>
          </a:p>
        </p:txBody>
      </p:sp>
    </p:spTree>
    <p:extLst>
      <p:ext uri="{BB962C8B-B14F-4D97-AF65-F5344CB8AC3E}">
        <p14:creationId xmlns:p14="http://schemas.microsoft.com/office/powerpoint/2010/main" val="308484965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is Azure Mobile Services?</a:t>
            </a:r>
            <a:endParaRPr lang="en-US" dirty="0"/>
          </a:p>
        </p:txBody>
      </p:sp>
      <p:sp>
        <p:nvSpPr>
          <p:cNvPr id="5" name="Text Placeholder 4"/>
          <p:cNvSpPr>
            <a:spLocks noGrp="1"/>
          </p:cNvSpPr>
          <p:nvPr>
            <p:ph type="body" sz="quarter" idx="11"/>
          </p:nvPr>
        </p:nvSpPr>
        <p:spPr>
          <a:xfrm>
            <a:off x="274639" y="1212849"/>
            <a:ext cx="11889564" cy="4493538"/>
          </a:xfrm>
        </p:spPr>
        <p:txBody>
          <a:bodyPr/>
          <a:lstStyle/>
          <a:p>
            <a:r>
              <a:rPr lang="en-US" i="1" dirty="0" smtClean="0"/>
              <a:t>“An Azure service dedicated to helping you to build scalable cloud based mobile applications (on any platform). Services offered include Push Notification services, 3</a:t>
            </a:r>
            <a:r>
              <a:rPr lang="en-US" i="1" baseline="30000" dirty="0" smtClean="0"/>
              <a:t>rd</a:t>
            </a:r>
            <a:r>
              <a:rPr lang="en-US" i="1" dirty="0" smtClean="0"/>
              <a:t> Party Authentication (Facebook, Twitter, Microsoft and Google) and storage APIs.”</a:t>
            </a:r>
          </a:p>
          <a:p>
            <a:endParaRPr lang="en-US" i="1" dirty="0"/>
          </a:p>
          <a:p>
            <a:r>
              <a:rPr lang="en-US" sz="2800" dirty="0" smtClean="0"/>
              <a:t>For more information go to session: DEV-B312 Building Customer Facing Mobile Apps with Microsoft Azure</a:t>
            </a:r>
            <a:endParaRPr lang="en-US" dirty="0"/>
          </a:p>
        </p:txBody>
      </p:sp>
    </p:spTree>
    <p:extLst>
      <p:ext uri="{BB962C8B-B14F-4D97-AF65-F5344CB8AC3E}">
        <p14:creationId xmlns:p14="http://schemas.microsoft.com/office/powerpoint/2010/main" val="204369138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SignalR</a:t>
            </a:r>
            <a:endParaRPr lang="en-US" dirty="0"/>
          </a:p>
        </p:txBody>
      </p:sp>
    </p:spTree>
    <p:extLst>
      <p:ext uri="{BB962C8B-B14F-4D97-AF65-F5344CB8AC3E}">
        <p14:creationId xmlns:p14="http://schemas.microsoft.com/office/powerpoint/2010/main" val="297226804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is </a:t>
            </a:r>
            <a:r>
              <a:rPr lang="en-US" dirty="0" err="1" smtClean="0"/>
              <a:t>SignalR</a:t>
            </a:r>
            <a:r>
              <a:rPr lang="en-US" dirty="0" smtClean="0"/>
              <a:t>?</a:t>
            </a:r>
            <a:endParaRPr lang="en-US" dirty="0"/>
          </a:p>
        </p:txBody>
      </p:sp>
      <p:sp>
        <p:nvSpPr>
          <p:cNvPr id="4" name="Text Placeholder 3"/>
          <p:cNvSpPr>
            <a:spLocks noGrp="1"/>
          </p:cNvSpPr>
          <p:nvPr>
            <p:ph type="body" sz="quarter" idx="11"/>
          </p:nvPr>
        </p:nvSpPr>
        <p:spPr>
          <a:xfrm>
            <a:off x="274639" y="1212849"/>
            <a:ext cx="11889564" cy="3508653"/>
          </a:xfrm>
        </p:spPr>
        <p:txBody>
          <a:bodyPr/>
          <a:lstStyle/>
          <a:p>
            <a:r>
              <a:rPr lang="en-US" i="1" dirty="0" smtClean="0"/>
              <a:t>“An extension of ASP.NET to allow communication using the best transport available between client and server. ”</a:t>
            </a:r>
          </a:p>
          <a:p>
            <a:endParaRPr lang="en-US" i="1" dirty="0"/>
          </a:p>
          <a:p>
            <a:r>
              <a:rPr lang="en-US" sz="2800" dirty="0" smtClean="0"/>
              <a:t>More in depth session on: DEV-B343 Building Real-Time Applications with ASP.NET </a:t>
            </a:r>
            <a:r>
              <a:rPr lang="en-US" sz="2800" dirty="0" err="1" smtClean="0"/>
              <a:t>SignalR</a:t>
            </a:r>
            <a:endParaRPr lang="en-US" sz="2800" dirty="0"/>
          </a:p>
        </p:txBody>
      </p:sp>
    </p:spTree>
    <p:extLst>
      <p:ext uri="{BB962C8B-B14F-4D97-AF65-F5344CB8AC3E}">
        <p14:creationId xmlns:p14="http://schemas.microsoft.com/office/powerpoint/2010/main" val="402833733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6220164"/>
          </a:xfrm>
        </p:spPr>
        <p:txBody>
          <a:bodyPr/>
          <a:lstStyle/>
          <a:p>
            <a:r>
              <a:rPr lang="en-US" sz="3200" dirty="0" smtClean="0"/>
              <a:t>.Available for:</a:t>
            </a:r>
          </a:p>
          <a:p>
            <a:pPr lvl="1"/>
            <a:r>
              <a:rPr lang="en-US" sz="1800" dirty="0" smtClean="0"/>
              <a:t>.NET</a:t>
            </a:r>
          </a:p>
          <a:p>
            <a:pPr lvl="1"/>
            <a:r>
              <a:rPr lang="en-US" sz="1800" dirty="0" smtClean="0"/>
              <a:t>JavaScript</a:t>
            </a:r>
          </a:p>
          <a:p>
            <a:pPr lvl="1"/>
            <a:r>
              <a:rPr lang="en-US" sz="1800" dirty="0" smtClean="0"/>
              <a:t>Windows Runtime (Modern Applications)</a:t>
            </a:r>
          </a:p>
          <a:p>
            <a:endParaRPr lang="en-US" sz="3200" dirty="0" smtClean="0"/>
          </a:p>
          <a:p>
            <a:r>
              <a:rPr lang="en-US" sz="3200" dirty="0"/>
              <a:t>Web Sockets, Server Send Events, Forever Frame and Ajax long </a:t>
            </a:r>
            <a:r>
              <a:rPr lang="en-US" sz="3200" dirty="0" smtClean="0"/>
              <a:t>polling</a:t>
            </a:r>
          </a:p>
          <a:p>
            <a:endParaRPr lang="en-US" sz="3200" dirty="0" smtClean="0"/>
          </a:p>
          <a:p>
            <a:r>
              <a:rPr lang="en-US" sz="3200" dirty="0" err="1" smtClean="0"/>
              <a:t>SignalR</a:t>
            </a:r>
            <a:r>
              <a:rPr lang="en-US" sz="3200" dirty="0" smtClean="0"/>
              <a:t> controllers are called Hubs</a:t>
            </a:r>
          </a:p>
          <a:p>
            <a:endParaRPr lang="en-US" sz="3200" dirty="0"/>
          </a:p>
          <a:p>
            <a:r>
              <a:rPr lang="en-US" sz="3200" dirty="0" smtClean="0"/>
              <a:t>Ability to push information based on groups so the message doesn’t have to sent to all clients</a:t>
            </a:r>
          </a:p>
          <a:p>
            <a:endParaRPr lang="en-US" sz="3200" dirty="0"/>
          </a:p>
        </p:txBody>
      </p:sp>
      <p:sp>
        <p:nvSpPr>
          <p:cNvPr id="3" name="Title 2"/>
          <p:cNvSpPr>
            <a:spLocks noGrp="1"/>
          </p:cNvSpPr>
          <p:nvPr>
            <p:ph type="title"/>
          </p:nvPr>
        </p:nvSpPr>
        <p:spPr/>
        <p:txBody>
          <a:bodyPr/>
          <a:lstStyle/>
          <a:p>
            <a:r>
              <a:rPr lang="en-US" dirty="0" smtClean="0"/>
              <a:t>Key features</a:t>
            </a:r>
            <a:endParaRPr lang="en-US" dirty="0"/>
          </a:p>
        </p:txBody>
      </p:sp>
    </p:spTree>
    <p:extLst>
      <p:ext uri="{BB962C8B-B14F-4D97-AF65-F5344CB8AC3E}">
        <p14:creationId xmlns:p14="http://schemas.microsoft.com/office/powerpoint/2010/main" val="170913909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to create a hub</a:t>
            </a:r>
            <a:endParaRPr lang="en-US" dirty="0"/>
          </a:p>
        </p:txBody>
      </p:sp>
      <p:sp>
        <p:nvSpPr>
          <p:cNvPr id="5" name="Text Placeholder 4"/>
          <p:cNvSpPr>
            <a:spLocks noGrp="1"/>
          </p:cNvSpPr>
          <p:nvPr>
            <p:ph type="body" sz="quarter" idx="10"/>
          </p:nvPr>
        </p:nvSpPr>
        <p:spPr>
          <a:xfrm>
            <a:off x="274638" y="1216152"/>
            <a:ext cx="11887199" cy="2831544"/>
          </a:xfrm>
        </p:spPr>
        <p:txBody>
          <a:bodyPr/>
          <a:lstStyle/>
          <a:p>
            <a:r>
              <a:rPr lang="en-US" sz="2000" dirty="0">
                <a:solidFill>
                  <a:srgbClr val="000000"/>
                </a:solidFill>
                <a:highlight>
                  <a:srgbClr val="FFFFFF"/>
                </a:highlight>
              </a:rPr>
              <a:t> </a:t>
            </a:r>
            <a:r>
              <a:rPr lang="en-US" sz="2000" dirty="0">
                <a:solidFill>
                  <a:srgbClr val="0000FF"/>
                </a:solidFill>
                <a:highlight>
                  <a:srgbClr val="FFFFFF"/>
                </a:highlight>
              </a:rPr>
              <a:t>public</a:t>
            </a:r>
            <a:r>
              <a:rPr lang="en-US" sz="2000" dirty="0">
                <a:solidFill>
                  <a:srgbClr val="000000"/>
                </a:solidFill>
                <a:highlight>
                  <a:srgbClr val="FFFFFF"/>
                </a:highlight>
              </a:rPr>
              <a:t> </a:t>
            </a:r>
            <a:r>
              <a:rPr lang="en-US" sz="2000" dirty="0">
                <a:solidFill>
                  <a:srgbClr val="0000FF"/>
                </a:solidFill>
                <a:highlight>
                  <a:srgbClr val="FFFFFF"/>
                </a:highlight>
              </a:rPr>
              <a:t>class</a:t>
            </a:r>
            <a:r>
              <a:rPr lang="en-US" sz="2000" dirty="0">
                <a:solidFill>
                  <a:srgbClr val="000000"/>
                </a:solidFill>
                <a:highlight>
                  <a:srgbClr val="FFFFFF"/>
                </a:highlight>
              </a:rPr>
              <a:t> </a:t>
            </a:r>
            <a:r>
              <a:rPr lang="en-US" sz="2000" dirty="0" err="1" smtClean="0">
                <a:solidFill>
                  <a:srgbClr val="2B91AF"/>
                </a:solidFill>
                <a:highlight>
                  <a:srgbClr val="FFFFFF"/>
                </a:highlight>
              </a:rPr>
              <a:t>TestHub</a:t>
            </a:r>
            <a:r>
              <a:rPr lang="en-US" sz="2000" dirty="0" smtClean="0">
                <a:solidFill>
                  <a:srgbClr val="000000"/>
                </a:solidFill>
                <a:highlight>
                  <a:srgbClr val="FFFFFF"/>
                </a:highlight>
              </a:rPr>
              <a:t> </a:t>
            </a:r>
            <a:r>
              <a:rPr lang="en-US" sz="2000" dirty="0">
                <a:solidFill>
                  <a:srgbClr val="000000"/>
                </a:solidFill>
                <a:highlight>
                  <a:srgbClr val="FFFFFF"/>
                </a:highlight>
              </a:rPr>
              <a:t>: </a:t>
            </a:r>
            <a:r>
              <a:rPr lang="en-US" sz="2000" dirty="0">
                <a:solidFill>
                  <a:srgbClr val="2B91AF"/>
                </a:solidFill>
                <a:highlight>
                  <a:srgbClr val="FFFFFF"/>
                </a:highlight>
              </a:rPr>
              <a:t>Hub</a:t>
            </a:r>
            <a:endParaRPr lang="en-US" sz="2000" dirty="0">
              <a:solidFill>
                <a:srgbClr val="000000"/>
              </a:solidFill>
              <a:highlight>
                <a:srgbClr val="FFFFFF"/>
              </a:highlight>
            </a:endParaRPr>
          </a:p>
          <a:p>
            <a:r>
              <a:rPr lang="en-US" sz="2000" dirty="0">
                <a:solidFill>
                  <a:srgbClr val="000000"/>
                </a:solidFill>
                <a:highlight>
                  <a:srgbClr val="FFFFFF"/>
                </a:highlight>
              </a:rPr>
              <a:t> </a:t>
            </a:r>
            <a:r>
              <a:rPr lang="en-US" sz="2000" dirty="0" smtClean="0">
                <a:solidFill>
                  <a:srgbClr val="000000"/>
                </a:solidFill>
                <a:highlight>
                  <a:srgbClr val="FFFFFF"/>
                </a:highlight>
              </a:rPr>
              <a:t>{</a:t>
            </a:r>
            <a:endParaRPr lang="en-US" sz="2000" dirty="0">
              <a:solidFill>
                <a:srgbClr val="000000"/>
              </a:solidFill>
              <a:highlight>
                <a:srgbClr val="FFFFFF"/>
              </a:highlight>
            </a:endParaRPr>
          </a:p>
          <a:p>
            <a:r>
              <a:rPr lang="en-US" sz="2000" dirty="0" smtClean="0">
                <a:solidFill>
                  <a:srgbClr val="000000"/>
                </a:solidFill>
                <a:highlight>
                  <a:srgbClr val="FFFFFF"/>
                </a:highlight>
              </a:rPr>
              <a:t>        </a:t>
            </a:r>
            <a:r>
              <a:rPr lang="en-US" sz="2000" dirty="0">
                <a:solidFill>
                  <a:srgbClr val="0000FF"/>
                </a:solidFill>
                <a:highlight>
                  <a:srgbClr val="FFFFFF"/>
                </a:highlight>
              </a:rPr>
              <a:t>public</a:t>
            </a:r>
            <a:r>
              <a:rPr lang="en-US" sz="2000" dirty="0">
                <a:solidFill>
                  <a:srgbClr val="000000"/>
                </a:solidFill>
                <a:highlight>
                  <a:srgbClr val="FFFFFF"/>
                </a:highlight>
              </a:rPr>
              <a:t> </a:t>
            </a:r>
            <a:r>
              <a:rPr lang="en-US" sz="2000" dirty="0" smtClean="0">
                <a:solidFill>
                  <a:srgbClr val="0000FF"/>
                </a:solidFill>
                <a:highlight>
                  <a:srgbClr val="FFFFFF"/>
                </a:highlight>
              </a:rPr>
              <a:t>void </a:t>
            </a:r>
            <a:r>
              <a:rPr lang="en-US" sz="2000" dirty="0" smtClean="0">
                <a:solidFill>
                  <a:srgbClr val="000000"/>
                </a:solidFill>
                <a:highlight>
                  <a:srgbClr val="FFFFFF"/>
                </a:highlight>
              </a:rPr>
              <a:t>Hello</a:t>
            </a:r>
            <a:r>
              <a:rPr lang="en-US" sz="2000" dirty="0">
                <a:solidFill>
                  <a:srgbClr val="000000"/>
                </a:solidFill>
                <a:highlight>
                  <a:srgbClr val="FFFFFF"/>
                </a:highlight>
              </a:rPr>
              <a:t>()</a:t>
            </a:r>
          </a:p>
          <a:p>
            <a:r>
              <a:rPr lang="en-US" sz="2000" dirty="0">
                <a:solidFill>
                  <a:srgbClr val="000000"/>
                </a:solidFill>
                <a:highlight>
                  <a:srgbClr val="FFFFFF"/>
                </a:highlight>
              </a:rPr>
              <a:t>        </a:t>
            </a:r>
            <a:r>
              <a:rPr lang="en-US" sz="2000" dirty="0" smtClean="0">
                <a:solidFill>
                  <a:srgbClr val="000000"/>
                </a:solidFill>
                <a:highlight>
                  <a:srgbClr val="FFFFFF"/>
                </a:highlight>
              </a:rPr>
              <a:t>{</a:t>
            </a:r>
          </a:p>
          <a:p>
            <a:r>
              <a:rPr lang="en-US" sz="2000" dirty="0">
                <a:solidFill>
                  <a:srgbClr val="000000"/>
                </a:solidFill>
                <a:highlight>
                  <a:srgbClr val="FFFFFF"/>
                </a:highlight>
              </a:rPr>
              <a:t>	</a:t>
            </a:r>
            <a:r>
              <a:rPr lang="en-US" sz="2000" dirty="0" smtClean="0">
                <a:solidFill>
                  <a:srgbClr val="000000"/>
                </a:solidFill>
                <a:highlight>
                  <a:srgbClr val="FFFFFF"/>
                </a:highlight>
              </a:rPr>
              <a:t>     </a:t>
            </a:r>
            <a:r>
              <a:rPr lang="en-US" sz="2000" dirty="0" smtClean="0">
                <a:solidFill>
                  <a:srgbClr val="008000"/>
                </a:solidFill>
                <a:highlight>
                  <a:srgbClr val="FFFFFF"/>
                </a:highlight>
              </a:rPr>
              <a:t>// hello is a dynamic method that the client will subscribe to.</a:t>
            </a:r>
            <a:endParaRPr lang="en-US" sz="2000" dirty="0">
              <a:solidFill>
                <a:srgbClr val="000000"/>
              </a:solidFill>
              <a:highlight>
                <a:srgbClr val="FFFFFF"/>
              </a:highlight>
            </a:endParaRPr>
          </a:p>
          <a:p>
            <a:r>
              <a:rPr lang="en-US" sz="2000" dirty="0">
                <a:solidFill>
                  <a:srgbClr val="000000"/>
                </a:solidFill>
                <a:highlight>
                  <a:srgbClr val="FFFFFF"/>
                </a:highlight>
              </a:rPr>
              <a:t>            </a:t>
            </a:r>
            <a:r>
              <a:rPr lang="en-US" sz="2000" dirty="0" err="1" smtClean="0">
                <a:solidFill>
                  <a:srgbClr val="000000"/>
                </a:solidFill>
                <a:highlight>
                  <a:srgbClr val="FFFFFF"/>
                </a:highlight>
              </a:rPr>
              <a:t>Clients.All.hello</a:t>
            </a:r>
            <a:r>
              <a:rPr lang="en-US" sz="2000" dirty="0" smtClean="0">
                <a:solidFill>
                  <a:srgbClr val="000000"/>
                </a:solidFill>
                <a:highlight>
                  <a:srgbClr val="FFFFFF"/>
                </a:highlight>
              </a:rPr>
              <a:t>(</a:t>
            </a:r>
            <a:r>
              <a:rPr lang="en-US" sz="2000" dirty="0" smtClean="0">
                <a:solidFill>
                  <a:srgbClr val="A31515"/>
                </a:solidFill>
                <a:highlight>
                  <a:srgbClr val="FFFFFF"/>
                </a:highlight>
              </a:rPr>
              <a:t>"</a:t>
            </a:r>
            <a:r>
              <a:rPr lang="en-US" sz="2000" dirty="0">
                <a:solidFill>
                  <a:srgbClr val="A31515"/>
                </a:solidFill>
                <a:highlight>
                  <a:srgbClr val="FFFFFF"/>
                </a:highlight>
              </a:rPr>
              <a:t>Hello world! </a:t>
            </a:r>
            <a:r>
              <a:rPr lang="en-US" sz="2000" dirty="0" smtClean="0">
                <a:solidFill>
                  <a:srgbClr val="A31515"/>
                </a:solidFill>
                <a:highlight>
                  <a:srgbClr val="FFFFFF"/>
                </a:highlight>
              </a:rPr>
              <a:t>:)"</a:t>
            </a:r>
            <a:r>
              <a:rPr lang="en-US" sz="2000" dirty="0" smtClean="0">
                <a:solidFill>
                  <a:srgbClr val="000000"/>
                </a:solidFill>
                <a:highlight>
                  <a:srgbClr val="FFFFFF"/>
                </a:highlight>
              </a:rPr>
              <a:t>);</a:t>
            </a:r>
          </a:p>
          <a:p>
            <a:r>
              <a:rPr lang="en-US" sz="2000" dirty="0">
                <a:solidFill>
                  <a:srgbClr val="000000"/>
                </a:solidFill>
                <a:highlight>
                  <a:srgbClr val="FFFFFF"/>
                </a:highlight>
              </a:rPr>
              <a:t>	 </a:t>
            </a:r>
            <a:r>
              <a:rPr lang="en-US" sz="2000" dirty="0" smtClean="0">
                <a:solidFill>
                  <a:srgbClr val="000000"/>
                </a:solidFill>
                <a:highlight>
                  <a:srgbClr val="FFFFFF"/>
                </a:highlight>
              </a:rPr>
              <a:t>}</a:t>
            </a:r>
            <a:endParaRPr lang="en-US" sz="2000" dirty="0">
              <a:solidFill>
                <a:srgbClr val="000000"/>
              </a:solidFill>
              <a:highlight>
                <a:srgbClr val="FFFFFF"/>
              </a:highlight>
            </a:endParaRPr>
          </a:p>
          <a:p>
            <a:r>
              <a:rPr lang="en-US" sz="2000" dirty="0">
                <a:solidFill>
                  <a:srgbClr val="000000"/>
                </a:solidFill>
                <a:highlight>
                  <a:srgbClr val="FFFFFF"/>
                </a:highlight>
              </a:rPr>
              <a:t> </a:t>
            </a:r>
            <a:r>
              <a:rPr lang="en-US" sz="2000" dirty="0" smtClean="0">
                <a:solidFill>
                  <a:srgbClr val="000000"/>
                </a:solidFill>
                <a:highlight>
                  <a:srgbClr val="FFFFFF"/>
                </a:highlight>
              </a:rPr>
              <a:t>}</a:t>
            </a:r>
            <a:endParaRPr lang="en-US" sz="2000" dirty="0"/>
          </a:p>
        </p:txBody>
      </p:sp>
    </p:spTree>
    <p:extLst>
      <p:ext uri="{BB962C8B-B14F-4D97-AF65-F5344CB8AC3E}">
        <p14:creationId xmlns:p14="http://schemas.microsoft.com/office/powerpoint/2010/main" val="151581509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happens when we put all this technology together?</a:t>
            </a:r>
            <a:endParaRPr lang="en-US" dirty="0"/>
          </a:p>
        </p:txBody>
      </p:sp>
    </p:spTree>
    <p:extLst>
      <p:ext uri="{BB962C8B-B14F-4D97-AF65-F5344CB8AC3E}">
        <p14:creationId xmlns:p14="http://schemas.microsoft.com/office/powerpoint/2010/main" val="51715822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Three-Way </a:t>
            </a:r>
            <a:r>
              <a:rPr lang="en-US" sz="3200" b="1" dirty="0"/>
              <a:t>Data Binding in Universal Apps: View, View Model, and Cloud</a:t>
            </a:r>
            <a:endParaRPr lang="en-US" sz="3200" dirty="0"/>
          </a:p>
        </p:txBody>
      </p:sp>
      <p:sp>
        <p:nvSpPr>
          <p:cNvPr id="3" name="Text Placeholder 2"/>
          <p:cNvSpPr>
            <a:spLocks noGrp="1"/>
          </p:cNvSpPr>
          <p:nvPr>
            <p:ph type="body" sz="quarter" idx="14"/>
          </p:nvPr>
        </p:nvSpPr>
        <p:spPr/>
        <p:txBody>
          <a:bodyPr/>
          <a:lstStyle/>
          <a:p>
            <a:r>
              <a:rPr lang="en-US" dirty="0"/>
              <a:t>Shen Chauhan</a:t>
            </a:r>
          </a:p>
          <a:p>
            <a:r>
              <a:rPr lang="en-US" dirty="0"/>
              <a:t>Senior Program Manager</a:t>
            </a:r>
          </a:p>
          <a:p>
            <a:r>
              <a:rPr lang="en-US" dirty="0"/>
              <a:t>TED | Developer </a:t>
            </a:r>
            <a:r>
              <a:rPr lang="en-US" dirty="0" smtClean="0"/>
              <a:t>Experience</a:t>
            </a:r>
            <a:endParaRPr lang="en-US" dirty="0"/>
          </a:p>
        </p:txBody>
      </p:sp>
      <p:sp>
        <p:nvSpPr>
          <p:cNvPr id="4" name="Text Placeholder 2"/>
          <p:cNvSpPr txBox="1">
            <a:spLocks/>
          </p:cNvSpPr>
          <p:nvPr/>
        </p:nvSpPr>
        <p:spPr bwMode="ltGray">
          <a:xfrm>
            <a:off x="274638" y="3649662"/>
            <a:ext cx="6400800" cy="1295400"/>
          </a:xfrm>
          <a:prstGeom prst="rect">
            <a:avLst/>
          </a:prstGeom>
        </p:spPr>
        <p:txBody>
          <a:bodyPr vert="horz" wrap="square" lIns="146304" tIns="109728" rIns="146304" bIns="109728" rtlCol="0">
            <a:noAutofit/>
          </a:bodyPr>
          <a:lstStyle>
            <a:lvl1pPr marL="0" marR="0" indent="0" algn="l" defTabSz="932742" rtl="0" eaLnBrk="1" fontAlgn="auto" latinLnBrk="0" hangingPunct="1">
              <a:lnSpc>
                <a:spcPct val="90000"/>
              </a:lnSpc>
              <a:spcBef>
                <a:spcPts val="0"/>
              </a:spcBef>
              <a:spcAft>
                <a:spcPts val="0"/>
              </a:spcAft>
              <a:buClr>
                <a:schemeClr val="tx1"/>
              </a:buClr>
              <a:buSzPct val="100000"/>
              <a:buFontTx/>
              <a:buNone/>
              <a:tabLst/>
              <a:defRPr sz="3200" kern="1200" spc="0" baseline="0">
                <a:gradFill>
                  <a:gsLst>
                    <a:gs pos="1250">
                      <a:srgbClr val="FFFFFF"/>
                    </a:gs>
                    <a:gs pos="99000">
                      <a:srgbClr val="FFFFFF"/>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FFFF"/>
              </a:buClr>
            </a:pPr>
            <a:r>
              <a:rPr lang="en-US" dirty="0" smtClean="0"/>
              <a:t>WIN-B356</a:t>
            </a:r>
            <a:endParaRPr lang="en-US" dirty="0"/>
          </a:p>
        </p:txBody>
      </p:sp>
    </p:spTree>
    <p:extLst>
      <p:ext uri="{BB962C8B-B14F-4D97-AF65-F5344CB8AC3E}">
        <p14:creationId xmlns:p14="http://schemas.microsoft.com/office/powerpoint/2010/main" val="1479450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5109091"/>
          </a:xfrm>
        </p:spPr>
        <p:txBody>
          <a:bodyPr/>
          <a:lstStyle/>
          <a:p>
            <a:r>
              <a:rPr lang="en-US" dirty="0" smtClean="0"/>
              <a:t>A Universal application sends a message to Azure Mobile Services via </a:t>
            </a:r>
            <a:r>
              <a:rPr lang="en-US" dirty="0" err="1" smtClean="0"/>
              <a:t>SignalR</a:t>
            </a:r>
            <a:r>
              <a:rPr lang="en-US" dirty="0"/>
              <a:t> </a:t>
            </a:r>
            <a:r>
              <a:rPr lang="en-US" dirty="0" smtClean="0"/>
              <a:t>(Windows Runtime)</a:t>
            </a:r>
          </a:p>
          <a:p>
            <a:pPr marL="0" indent="0">
              <a:buNone/>
            </a:pPr>
            <a:endParaRPr lang="en-US" dirty="0" smtClean="0"/>
          </a:p>
          <a:p>
            <a:r>
              <a:rPr lang="en-US" dirty="0" smtClean="0"/>
              <a:t>Mobile Services relays that message to a Web site via </a:t>
            </a:r>
            <a:r>
              <a:rPr lang="en-US" dirty="0" err="1" smtClean="0"/>
              <a:t>SignalR</a:t>
            </a:r>
            <a:r>
              <a:rPr lang="en-US" dirty="0" smtClean="0"/>
              <a:t> (</a:t>
            </a:r>
            <a:r>
              <a:rPr lang="en-US" dirty="0" err="1" smtClean="0"/>
              <a:t>Javascript</a:t>
            </a:r>
            <a:r>
              <a:rPr lang="en-US" dirty="0" smtClean="0"/>
              <a:t>)</a:t>
            </a:r>
          </a:p>
          <a:p>
            <a:pPr marL="0" indent="0">
              <a:buNone/>
            </a:pPr>
            <a:endParaRPr lang="en-US" dirty="0" smtClean="0"/>
          </a:p>
          <a:p>
            <a:r>
              <a:rPr lang="en-US" dirty="0" smtClean="0"/>
              <a:t>Mobile devices that will be viewing web site will see the changes</a:t>
            </a:r>
            <a:endParaRPr lang="en-US" dirty="0"/>
          </a:p>
        </p:txBody>
      </p:sp>
      <p:sp>
        <p:nvSpPr>
          <p:cNvPr id="3" name="Title 2"/>
          <p:cNvSpPr>
            <a:spLocks noGrp="1"/>
          </p:cNvSpPr>
          <p:nvPr>
            <p:ph type="title"/>
          </p:nvPr>
        </p:nvSpPr>
        <p:spPr/>
        <p:txBody>
          <a:bodyPr/>
          <a:lstStyle/>
          <a:p>
            <a:r>
              <a:rPr lang="en-US" dirty="0" smtClean="0"/>
              <a:t>We are going to create an application!</a:t>
            </a:r>
            <a:endParaRPr lang="en-US" dirty="0"/>
          </a:p>
        </p:txBody>
      </p:sp>
    </p:spTree>
    <p:extLst>
      <p:ext uri="{BB962C8B-B14F-4D97-AF65-F5344CB8AC3E}">
        <p14:creationId xmlns:p14="http://schemas.microsoft.com/office/powerpoint/2010/main" val="32951865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Architecture Diagram</a:t>
            </a:r>
            <a:endParaRPr lang="en-US" dirty="0"/>
          </a:p>
        </p:txBody>
      </p:sp>
      <p:sp>
        <p:nvSpPr>
          <p:cNvPr id="5" name="Text Placeholder 4"/>
          <p:cNvSpPr>
            <a:spLocks noGrp="1"/>
          </p:cNvSpPr>
          <p:nvPr>
            <p:ph type="body" sz="quarter" idx="10"/>
          </p:nvPr>
        </p:nvSpPr>
        <p:spPr/>
        <p:txBody>
          <a:bodyPr/>
          <a:lstStyle/>
          <a:p>
            <a:endParaRPr lang="en-US" dirty="0"/>
          </a:p>
        </p:txBody>
      </p:sp>
      <p:sp>
        <p:nvSpPr>
          <p:cNvPr id="6" name="Cloud 5"/>
          <p:cNvSpPr/>
          <p:nvPr/>
        </p:nvSpPr>
        <p:spPr bwMode="auto">
          <a:xfrm>
            <a:off x="3589338" y="1253935"/>
            <a:ext cx="4343400" cy="1557528"/>
          </a:xfrm>
          <a:prstGeom prst="cloud">
            <a:avLst/>
          </a:prstGeom>
          <a:solidFill>
            <a:schemeClr val="accent6">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rgbClr val="505050"/>
                </a:solidFill>
                <a:ea typeface="Segoe UI" pitchFamily="34" charset="0"/>
                <a:cs typeface="Segoe UI" pitchFamily="34" charset="0"/>
              </a:rPr>
              <a:t>Azure Mobile Services</a:t>
            </a:r>
          </a:p>
        </p:txBody>
      </p:sp>
      <p:sp>
        <p:nvSpPr>
          <p:cNvPr id="8" name="Rectangle 7"/>
          <p:cNvSpPr/>
          <p:nvPr>
            <p:custDataLst>
              <p:custData r:id="rId1"/>
            </p:custDataLst>
          </p:nvPr>
        </p:nvSpPr>
        <p:spPr bwMode="auto">
          <a:xfrm>
            <a:off x="1798637" y="3878262"/>
            <a:ext cx="2209800" cy="2209799"/>
          </a:xfrm>
          <a:prstGeom prst="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rgbClr val="442359"/>
                </a:solidFill>
              </a:rPr>
              <a:t>Universal Application</a:t>
            </a:r>
            <a:endParaRPr lang="en-US" sz="2400" dirty="0">
              <a:solidFill>
                <a:srgbClr val="442359"/>
              </a:solidFill>
            </a:endParaRPr>
          </a:p>
          <a:p>
            <a:pPr algn="ctr" defTabSz="932472" fontAlgn="base">
              <a:lnSpc>
                <a:spcPct val="90000"/>
              </a:lnSpc>
              <a:spcBef>
                <a:spcPct val="0"/>
              </a:spcBef>
              <a:spcAft>
                <a:spcPct val="0"/>
              </a:spcAft>
            </a:pPr>
            <a:endParaRPr lang="en-US" sz="2400" dirty="0" err="1" smtClean="0">
              <a:solidFill>
                <a:srgbClr val="442359"/>
              </a:solidFill>
              <a:ea typeface="Segoe UI" pitchFamily="34" charset="0"/>
              <a:cs typeface="Segoe UI" pitchFamily="34" charset="0"/>
            </a:endParaRPr>
          </a:p>
        </p:txBody>
      </p:sp>
      <p:sp>
        <p:nvSpPr>
          <p:cNvPr id="9" name="Rectangle 8"/>
          <p:cNvSpPr/>
          <p:nvPr/>
        </p:nvSpPr>
        <p:spPr bwMode="auto">
          <a:xfrm>
            <a:off x="8494857" y="3878261"/>
            <a:ext cx="2209800" cy="2209799"/>
          </a:xfrm>
          <a:prstGeom prst="rect">
            <a:avLst/>
          </a:prstGeom>
          <a:solidFill>
            <a:schemeClr val="tx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rgbClr val="442359"/>
                </a:solidFill>
              </a:rPr>
              <a:t>Web Site</a:t>
            </a:r>
            <a:endParaRPr lang="en-US" sz="2400" dirty="0" smtClean="0">
              <a:solidFill>
                <a:srgbClr val="442359"/>
              </a:solidFill>
              <a:ea typeface="Segoe UI" pitchFamily="34" charset="0"/>
              <a:cs typeface="Segoe UI" pitchFamily="34" charset="0"/>
            </a:endParaRPr>
          </a:p>
        </p:txBody>
      </p:sp>
      <p:cxnSp>
        <p:nvCxnSpPr>
          <p:cNvPr id="11" name="Straight Arrow Connector 10"/>
          <p:cNvCxnSpPr/>
          <p:nvPr/>
        </p:nvCxnSpPr>
        <p:spPr>
          <a:xfrm flipV="1">
            <a:off x="3017838" y="2735262"/>
            <a:ext cx="1523999" cy="1142999"/>
          </a:xfrm>
          <a:prstGeom prst="straightConnector1">
            <a:avLst/>
          </a:prstGeom>
          <a:ln w="38100">
            <a:solidFill>
              <a:schemeClr val="bg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7361237" y="2281828"/>
            <a:ext cx="1447800" cy="1596434"/>
          </a:xfrm>
          <a:prstGeom prst="straightConnector1">
            <a:avLst/>
          </a:prstGeom>
          <a:ln w="381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743297"/>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2"/>
          </p:nvPr>
        </p:nvSpPr>
        <p:spPr/>
        <p:txBody>
          <a:bodyPr/>
          <a:lstStyle/>
          <a:p>
            <a:r>
              <a:rPr lang="en-US" dirty="0" smtClean="0"/>
              <a:t>Shen Chauhan</a:t>
            </a:r>
            <a:endParaRPr lang="en-US" dirty="0"/>
          </a:p>
        </p:txBody>
      </p:sp>
    </p:spTree>
    <p:extLst>
      <p:ext uri="{BB962C8B-B14F-4D97-AF65-F5344CB8AC3E}">
        <p14:creationId xmlns:p14="http://schemas.microsoft.com/office/powerpoint/2010/main" val="18221169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7028" y="1212850"/>
            <a:ext cx="12070012" cy="3508653"/>
          </a:xfrm>
        </p:spPr>
        <p:txBody>
          <a:bodyPr/>
          <a:lstStyle/>
          <a:p>
            <a:r>
              <a:rPr lang="en-US" sz="3600" dirty="0"/>
              <a:t>DEV-B343 Building Real-Time Applications with ASP.NET </a:t>
            </a:r>
            <a:r>
              <a:rPr lang="en-US" sz="3600" dirty="0" err="1" smtClean="0"/>
              <a:t>SignalR</a:t>
            </a:r>
            <a:endParaRPr lang="en-US" sz="3600" dirty="0" smtClean="0"/>
          </a:p>
          <a:p>
            <a:r>
              <a:rPr lang="en-US" sz="3600" dirty="0"/>
              <a:t>DEV-B312 Building Customer Facing Mobile Apps with Microsoft </a:t>
            </a:r>
            <a:r>
              <a:rPr lang="en-US" sz="3600" dirty="0" smtClean="0"/>
              <a:t>Azure</a:t>
            </a:r>
          </a:p>
          <a:p>
            <a:pPr marL="342900" lvl="1" indent="-342900">
              <a:buClr>
                <a:schemeClr val="tx2"/>
              </a:buClr>
            </a:pPr>
            <a:r>
              <a:rPr lang="en-US" sz="3600" dirty="0">
                <a:gradFill>
                  <a:gsLst>
                    <a:gs pos="0">
                      <a:schemeClr val="tx1"/>
                    </a:gs>
                    <a:gs pos="100000">
                      <a:schemeClr val="tx1"/>
                    </a:gs>
                  </a:gsLst>
                  <a:lin ang="5400000" scaled="0"/>
                </a:gradFill>
                <a:latin typeface="+mj-lt"/>
              </a:rPr>
              <a:t>DEV-B213 Building Universal apps using P&amp;P Prism</a:t>
            </a:r>
          </a:p>
          <a:p>
            <a:endParaRPr lang="en-US" sz="3600" dirty="0"/>
          </a:p>
        </p:txBody>
      </p:sp>
      <p:sp>
        <p:nvSpPr>
          <p:cNvPr id="2" name="Title 1"/>
          <p:cNvSpPr>
            <a:spLocks noGrp="1"/>
          </p:cNvSpPr>
          <p:nvPr>
            <p:ph type="title"/>
          </p:nvPr>
        </p:nvSpPr>
        <p:spPr/>
        <p:txBody>
          <a:bodyPr/>
          <a:lstStyle/>
          <a:p>
            <a:r>
              <a:rPr lang="en-US" dirty="0" smtClean="0"/>
              <a:t>Related content</a:t>
            </a:r>
            <a:endParaRPr lang="en-US" dirty="0"/>
          </a:p>
        </p:txBody>
      </p:sp>
      <p:sp>
        <p:nvSpPr>
          <p:cNvPr id="10" name="Text Placeholder 7"/>
          <p:cNvSpPr txBox="1">
            <a:spLocks/>
          </p:cNvSpPr>
          <p:nvPr/>
        </p:nvSpPr>
        <p:spPr>
          <a:xfrm>
            <a:off x="267028" y="4411322"/>
            <a:ext cx="12070012" cy="1295740"/>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buClr>
                <a:srgbClr val="68217A"/>
              </a:buClr>
            </a:pPr>
            <a:r>
              <a:rPr lang="en-US" sz="3800" dirty="0" smtClean="0">
                <a:gradFill>
                  <a:gsLst>
                    <a:gs pos="1250">
                      <a:srgbClr val="FFFFFF"/>
                    </a:gs>
                    <a:gs pos="100000">
                      <a:srgbClr val="FFFFFF"/>
                    </a:gs>
                  </a:gsLst>
                  <a:lin ang="5400000" scaled="0"/>
                </a:gradFill>
              </a:rPr>
              <a:t>Labs </a:t>
            </a:r>
            <a:endParaRPr lang="en-US" sz="3800" dirty="0">
              <a:gradFill>
                <a:gsLst>
                  <a:gs pos="1250">
                    <a:srgbClr val="FFFFFF"/>
                  </a:gs>
                  <a:gs pos="100000">
                    <a:srgbClr val="FFFFFF"/>
                  </a:gs>
                </a:gsLst>
                <a:lin ang="5400000" scaled="0"/>
              </a:gradFill>
            </a:endParaRPr>
          </a:p>
          <a:p>
            <a:pPr lvl="1">
              <a:spcBef>
                <a:spcPts val="2400"/>
              </a:spcBef>
              <a:buClr>
                <a:srgbClr val="FFFFFF"/>
              </a:buClr>
            </a:pPr>
            <a:r>
              <a:rPr lang="en-US" sz="2000" dirty="0">
                <a:gradFill>
                  <a:gsLst>
                    <a:gs pos="1250">
                      <a:srgbClr val="FFFFFF"/>
                    </a:gs>
                    <a:gs pos="100000">
                      <a:srgbClr val="FFFFFF"/>
                    </a:gs>
                  </a:gsLst>
                  <a:lin ang="5400000" scaled="0"/>
                </a:gradFill>
                <a:hlinkClick r:id="rId4"/>
              </a:rPr>
              <a:t>DEV-H215 Real-Time Web Applications with Microsoft ASP.NET </a:t>
            </a:r>
            <a:r>
              <a:rPr lang="en-US" sz="2000" dirty="0" err="1">
                <a:gradFill>
                  <a:gsLst>
                    <a:gs pos="1250">
                      <a:srgbClr val="FFFFFF"/>
                    </a:gs>
                    <a:gs pos="100000">
                      <a:srgbClr val="FFFFFF"/>
                    </a:gs>
                  </a:gsLst>
                  <a:lin ang="5400000" scaled="0"/>
                </a:gradFill>
                <a:hlinkClick r:id="rId4"/>
              </a:rPr>
              <a:t>SignalR</a:t>
            </a:r>
            <a:endParaRPr lang="en-US" sz="2200" dirty="0">
              <a:gradFill>
                <a:gsLst>
                  <a:gs pos="1250">
                    <a:srgbClr val="FFFFFF"/>
                  </a:gs>
                  <a:gs pos="100000">
                    <a:srgbClr val="FFFFFF"/>
                  </a:gs>
                </a:gsLst>
                <a:lin ang="5400000" scaled="0"/>
              </a:gradFill>
            </a:endParaRPr>
          </a:p>
        </p:txBody>
      </p:sp>
      <p:sp>
        <p:nvSpPr>
          <p:cNvPr id="13" name="Text Placeholder 7"/>
          <p:cNvSpPr txBox="1">
            <a:spLocks/>
          </p:cNvSpPr>
          <p:nvPr/>
        </p:nvSpPr>
        <p:spPr>
          <a:xfrm>
            <a:off x="274639" y="5605698"/>
            <a:ext cx="12070012" cy="1237262"/>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buClr>
                <a:srgbClr val="68217A"/>
              </a:buClr>
            </a:pPr>
            <a:r>
              <a:rPr lang="en-US" sz="3800" dirty="0">
                <a:gradFill>
                  <a:gsLst>
                    <a:gs pos="1250">
                      <a:srgbClr val="FFFFFF"/>
                    </a:gs>
                    <a:gs pos="100000">
                      <a:srgbClr val="FFFFFF"/>
                    </a:gs>
                  </a:gsLst>
                  <a:lin ang="5400000" scaled="0"/>
                </a:gradFill>
              </a:rPr>
              <a:t>Find Me Later At. . </a:t>
            </a:r>
            <a:r>
              <a:rPr lang="en-US" sz="3800" dirty="0" smtClean="0">
                <a:gradFill>
                  <a:gsLst>
                    <a:gs pos="1250">
                      <a:srgbClr val="FFFFFF"/>
                    </a:gs>
                    <a:gs pos="100000">
                      <a:srgbClr val="FFFFFF"/>
                    </a:gs>
                  </a:gsLst>
                  <a:lin ang="5400000" scaled="0"/>
                </a:gradFill>
              </a:rPr>
              <a:t>. WIN-B357 Window 8.1 Programming with C# and XAML </a:t>
            </a:r>
            <a:endParaRPr lang="en-US" sz="3800" dirty="0">
              <a:gradFill>
                <a:gsLst>
                  <a:gs pos="1250">
                    <a:srgbClr val="FFFFFF"/>
                  </a:gs>
                  <a:gs pos="100000">
                    <a:srgbClr val="FFFFFF"/>
                  </a:gs>
                </a:gsLst>
                <a:lin ang="5400000" scaled="0"/>
              </a:gradFill>
            </a:endParaRPr>
          </a:p>
        </p:txBody>
      </p:sp>
    </p:spTree>
    <p:extLst>
      <p:ext uri="{BB962C8B-B14F-4D97-AF65-F5344CB8AC3E}">
        <p14:creationId xmlns:p14="http://schemas.microsoft.com/office/powerpoint/2010/main" val="97841416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1.36632E-6 L 2.26704E-6 1.36632E-6 " pathEditMode="relative" rAng="0" ptsTypes="AA">
                                      <p:cBhvr>
                                        <p:cTn id="9" dur="500" fill="hold"/>
                                        <p:tgtEl>
                                          <p:spTgt spid="8"/>
                                        </p:tgtEl>
                                        <p:attrNameLst>
                                          <p:attrName>ppt_x</p:attrName>
                                          <p:attrName>ppt_y</p:attrName>
                                        </p:attrNameLst>
                                      </p:cBhvr>
                                      <p:rCtr x="1200" y="0"/>
                                    </p:animMotion>
                                  </p:childTnLst>
                                </p:cTn>
                              </p:par>
                              <p:par>
                                <p:cTn id="10" presetID="10" presetClass="entr" presetSubtype="0" fill="hold" grpId="0" nodeType="withEffect">
                                  <p:stCondLst>
                                    <p:cond delay="25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63" presetClass="path" presetSubtype="0" decel="100000" fill="hold" grpId="1" nodeType="withEffect">
                                  <p:stCondLst>
                                    <p:cond delay="250"/>
                                  </p:stCondLst>
                                  <p:childTnLst>
                                    <p:animMotion origin="layout" path="M -0.02413 -1.82025E-6 L 2.26704E-6 -1.82025E-6 " pathEditMode="relative" rAng="0" ptsTypes="AA">
                                      <p:cBhvr>
                                        <p:cTn id="14" dur="500" fill="hold"/>
                                        <p:tgtEl>
                                          <p:spTgt spid="10"/>
                                        </p:tgtEl>
                                        <p:attrNameLst>
                                          <p:attrName>ppt_x</p:attrName>
                                          <p:attrName>ppt_y</p:attrName>
                                        </p:attrNameLst>
                                      </p:cBhvr>
                                      <p:rCtr x="1200" y="0"/>
                                    </p:animMotion>
                                  </p:childTnLst>
                                </p:cTn>
                              </p:par>
                              <p:par>
                                <p:cTn id="15" presetID="10" presetClass="entr" presetSubtype="0" fill="hold" grpId="0" nodeType="withEffect">
                                  <p:stCondLst>
                                    <p:cond delay="100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63" presetClass="path" presetSubtype="0" decel="100000" fill="hold" grpId="1" nodeType="withEffect">
                                  <p:stCondLst>
                                    <p:cond delay="1000"/>
                                  </p:stCondLst>
                                  <p:childTnLst>
                                    <p:animMotion origin="layout" path="M -0.02413 -2.8325E-6 L 4.02349E-6 -2.8325E-6 " pathEditMode="relative" rAng="0" ptsTypes="AA">
                                      <p:cBhvr>
                                        <p:cTn id="19" dur="500" fill="hold"/>
                                        <p:tgtEl>
                                          <p:spTgt spid="1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P spid="10" grpId="1"/>
      <p:bldP spid="13" grpId="0"/>
      <p:bldP spid="13"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7028" y="1212850"/>
            <a:ext cx="12070012" cy="710964"/>
          </a:xfrm>
        </p:spPr>
        <p:txBody>
          <a:bodyPr/>
          <a:lstStyle/>
          <a:p>
            <a:pPr lvl="0">
              <a:spcBef>
                <a:spcPts val="2400"/>
              </a:spcBef>
            </a:pPr>
            <a:r>
              <a:rPr lang="en-US" sz="3800" dirty="0">
                <a:gradFill>
                  <a:gsLst>
                    <a:gs pos="1250">
                      <a:schemeClr val="tx1"/>
                    </a:gs>
                    <a:gs pos="100000">
                      <a:schemeClr val="tx1"/>
                    </a:gs>
                  </a:gsLst>
                  <a:lin ang="5400000" scaled="0"/>
                </a:gradFill>
              </a:rPr>
              <a:t>http://www.asp.net/signalr</a:t>
            </a:r>
          </a:p>
        </p:txBody>
      </p:sp>
      <p:sp>
        <p:nvSpPr>
          <p:cNvPr id="2" name="Title 1"/>
          <p:cNvSpPr>
            <a:spLocks noGrp="1"/>
          </p:cNvSpPr>
          <p:nvPr>
            <p:ph type="title"/>
          </p:nvPr>
        </p:nvSpPr>
        <p:spPr/>
        <p:txBody>
          <a:bodyPr/>
          <a:lstStyle/>
          <a:p>
            <a:r>
              <a:rPr lang="en-US" dirty="0" smtClean="0"/>
              <a:t>Track resources</a:t>
            </a:r>
            <a:endParaRPr lang="en-US" dirty="0"/>
          </a:p>
        </p:txBody>
      </p:sp>
      <p:sp>
        <p:nvSpPr>
          <p:cNvPr id="10" name="Text Placeholder 7"/>
          <p:cNvSpPr txBox="1">
            <a:spLocks/>
          </p:cNvSpPr>
          <p:nvPr/>
        </p:nvSpPr>
        <p:spPr>
          <a:xfrm>
            <a:off x="267028" y="2232555"/>
            <a:ext cx="12070012" cy="1237262"/>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buClr>
                <a:srgbClr val="68217A"/>
              </a:buClr>
            </a:pPr>
            <a:r>
              <a:rPr lang="en-US" sz="3800" dirty="0">
                <a:gradFill>
                  <a:gsLst>
                    <a:gs pos="1250">
                      <a:srgbClr val="FFFFFF"/>
                    </a:gs>
                    <a:gs pos="100000">
                      <a:srgbClr val="FFFFFF"/>
                    </a:gs>
                  </a:gsLst>
                  <a:lin ang="5400000" scaled="0"/>
                </a:gradFill>
              </a:rPr>
              <a:t>http://azure.microsoft.com/en-us/services/mobile-services/</a:t>
            </a:r>
          </a:p>
        </p:txBody>
      </p:sp>
      <p:sp>
        <p:nvSpPr>
          <p:cNvPr id="11" name="Text Placeholder 7"/>
          <p:cNvSpPr txBox="1">
            <a:spLocks/>
          </p:cNvSpPr>
          <p:nvPr/>
        </p:nvSpPr>
        <p:spPr>
          <a:xfrm>
            <a:off x="267028" y="3548298"/>
            <a:ext cx="12070012" cy="7109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buClr>
                <a:srgbClr val="68217A"/>
              </a:buClr>
            </a:pPr>
            <a:r>
              <a:rPr lang="en-US" sz="3800" dirty="0">
                <a:gradFill>
                  <a:gsLst>
                    <a:gs pos="1250">
                      <a:srgbClr val="FFFFFF"/>
                    </a:gs>
                    <a:gs pos="100000">
                      <a:srgbClr val="FFFFFF"/>
                    </a:gs>
                  </a:gsLst>
                  <a:lin ang="5400000" scaled="0"/>
                </a:gradFill>
              </a:rPr>
              <a:t>http://compositewpf.codeplex.com/</a:t>
            </a:r>
          </a:p>
        </p:txBody>
      </p:sp>
      <p:sp>
        <p:nvSpPr>
          <p:cNvPr id="12" name="Text Placeholder 7"/>
          <p:cNvSpPr txBox="1">
            <a:spLocks/>
          </p:cNvSpPr>
          <p:nvPr/>
        </p:nvSpPr>
        <p:spPr>
          <a:xfrm>
            <a:off x="267028" y="4538898"/>
            <a:ext cx="12070012" cy="7109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buClr>
                <a:srgbClr val="68217A"/>
              </a:buClr>
            </a:pPr>
            <a:r>
              <a:rPr lang="en-US" sz="3800" dirty="0">
                <a:gradFill>
                  <a:gsLst>
                    <a:gs pos="1250">
                      <a:srgbClr val="FFFFFF"/>
                    </a:gs>
                    <a:gs pos="100000">
                      <a:srgbClr val="FFFFFF"/>
                    </a:gs>
                  </a:gsLst>
                  <a:lin ang="5400000" scaled="0"/>
                </a:gradFill>
              </a:rPr>
              <a:t>https://dev.windows.com/en-us</a:t>
            </a:r>
          </a:p>
        </p:txBody>
      </p:sp>
    </p:spTree>
    <p:extLst>
      <p:ext uri="{BB962C8B-B14F-4D97-AF65-F5344CB8AC3E}">
        <p14:creationId xmlns:p14="http://schemas.microsoft.com/office/powerpoint/2010/main" val="245996390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26827E-7 L 2.26704E-6 3.26827E-7 " pathEditMode="relative" rAng="0" ptsTypes="AA">
                                      <p:cBhvr>
                                        <p:cTn id="9" dur="500" fill="hold"/>
                                        <p:tgtEl>
                                          <p:spTgt spid="8"/>
                                        </p:tgtEl>
                                        <p:attrNameLst>
                                          <p:attrName>ppt_x</p:attrName>
                                          <p:attrName>ppt_y</p:attrName>
                                        </p:attrNameLst>
                                      </p:cBhvr>
                                      <p:rCtr x="1200" y="0"/>
                                    </p:animMotion>
                                  </p:childTnLst>
                                </p:cTn>
                              </p:par>
                              <p:par>
                                <p:cTn id="10" presetID="10" presetClass="entr" presetSubtype="0" fill="hold" grpId="0" nodeType="withEffect">
                                  <p:stCondLst>
                                    <p:cond delay="25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63" presetClass="path" presetSubtype="0" decel="100000" fill="hold" grpId="1" nodeType="withEffect">
                                  <p:stCondLst>
                                    <p:cond delay="250"/>
                                  </p:stCondLst>
                                  <p:childTnLst>
                                    <p:animMotion origin="layout" path="M -0.02413 4.03541E-6 L 2.26704E-6 4.03541E-6 " pathEditMode="relative" rAng="0" ptsTypes="AA">
                                      <p:cBhvr>
                                        <p:cTn id="14" dur="500" fill="hold"/>
                                        <p:tgtEl>
                                          <p:spTgt spid="10"/>
                                        </p:tgtEl>
                                        <p:attrNameLst>
                                          <p:attrName>ppt_x</p:attrName>
                                          <p:attrName>ppt_y</p:attrName>
                                        </p:attrNameLst>
                                      </p:cBhvr>
                                      <p:rCtr x="1200" y="0"/>
                                    </p:animMotion>
                                  </p:childTnLst>
                                </p:cTn>
                              </p:par>
                              <p:par>
                                <p:cTn id="15" presetID="10" presetClass="entr" presetSubtype="0" fill="hold" grpId="0" nodeType="withEffect">
                                  <p:stCondLst>
                                    <p:cond delay="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63" presetClass="path" presetSubtype="0" decel="100000" fill="hold" grpId="1" nodeType="withEffect">
                                  <p:stCondLst>
                                    <p:cond delay="500"/>
                                  </p:stCondLst>
                                  <p:childTnLst>
                                    <p:animMotion origin="layout" path="M -0.02413 -2.58738E-6 L 2.26704E-6 -2.58738E-6 " pathEditMode="relative" rAng="0" ptsTypes="AA">
                                      <p:cBhvr>
                                        <p:cTn id="19" dur="500" fill="hold"/>
                                        <p:tgtEl>
                                          <p:spTgt spid="11"/>
                                        </p:tgtEl>
                                        <p:attrNameLst>
                                          <p:attrName>ppt_x</p:attrName>
                                          <p:attrName>ppt_y</p:attrName>
                                        </p:attrNameLst>
                                      </p:cBhvr>
                                      <p:rCtr x="1200" y="0"/>
                                    </p:animMotion>
                                  </p:childTnLst>
                                </p:cTn>
                              </p:par>
                              <p:par>
                                <p:cTn id="20" presetID="10" presetClass="entr" presetSubtype="0" fill="hold" grpId="0" nodeType="withEffect">
                                  <p:stCondLst>
                                    <p:cond delay="75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63" presetClass="path" presetSubtype="0" decel="100000" fill="hold" grpId="1" nodeType="withEffect">
                                  <p:stCondLst>
                                    <p:cond delay="750"/>
                                  </p:stCondLst>
                                  <p:childTnLst>
                                    <p:animMotion origin="layout" path="M -0.02413 2.35588E-6 L 2.26704E-6 2.35588E-6 " pathEditMode="relative" rAng="0" ptsTypes="AA">
                                      <p:cBhvr>
                                        <p:cTn id="24" dur="500" fill="hold"/>
                                        <p:tgtEl>
                                          <p:spTgt spid="12"/>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P spid="10" grpId="1"/>
      <p:bldP spid="11" grpId="0"/>
      <p:bldP spid="11" grpId="1"/>
      <p:bldP spid="12" grpId="0"/>
      <p:bldP spid="12"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rgbClr val="505050"/>
                      </a:gs>
                      <a:gs pos="100000">
                        <a:srgbClr val="505050"/>
                      </a:gs>
                    </a:gsLst>
                    <a:lin ang="5400000" scaled="0"/>
                  </a:gradFill>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solidFill>
                  <a:srgbClr val="FFFFFF"/>
                </a:solidFill>
              </a:endParaRPr>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ea typeface="Segoe UI" pitchFamily="34" charset="0"/>
                  <a:cs typeface="Segoe UI" pitchFamily="34" charset="0"/>
                </a:rPr>
                <a:t>Developer Network</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a:t>
              </a:r>
              <a:r>
                <a:rPr lang="en-US" dirty="0" smtClean="0">
                  <a:solidFill>
                    <a:srgbClr val="FFFFFF"/>
                  </a:solidFill>
                  <a:hlinkClick r:id="rId4"/>
                </a:rPr>
                <a:t>://developer.microsoft.com </a:t>
              </a:r>
              <a:endParaRPr lang="en-US" dirty="0">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rgbClr val="505050"/>
                      </a:gs>
                      <a:gs pos="100000">
                        <a:srgbClr val="505050"/>
                      </a:gs>
                    </a:gsLst>
                    <a:lin ang="5400000" scaled="0"/>
                  </a:gradFill>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rgbClr val="505050"/>
                      </a:gs>
                      <a:gs pos="100000">
                        <a:srgbClr val="505050"/>
                      </a:gs>
                    </a:gsLst>
                    <a:lin ang="5400000" scaled="0"/>
                  </a:gradFill>
                  <a:ea typeface="Segoe UI" pitchFamily="34" charset="0"/>
                  <a:cs typeface="Segoe UI" pitchFamily="34" charset="0"/>
                </a:rPr>
                <a:t>Sessions on Demand</a:t>
              </a:r>
              <a:endParaRPr lang="en-US" sz="1600" dirty="0">
                <a:gradFill>
                  <a:gsLst>
                    <a:gs pos="1250">
                      <a:srgbClr val="505050"/>
                    </a:gs>
                    <a:gs pos="100000">
                      <a:srgbClr val="505050"/>
                    </a:gs>
                  </a:gsLst>
                  <a:lin ang="5400000" scaled="0"/>
                </a:gradFill>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solidFill>
                    <a:srgbClr val="FFFFFF"/>
                  </a:solidFill>
                  <a:hlinkClick r:id="rId6"/>
                </a:rPr>
                <a:t>http://channel9.msdn.com/Events/TechEd</a:t>
              </a:r>
              <a:endParaRPr lang="en-US" dirty="0">
                <a:solidFill>
                  <a:srgbClr val="FFFFFF"/>
                </a:solidFill>
              </a:endParaRPr>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
        <p:nvSpPr>
          <p:cNvPr id="37" name="Freeform 54"/>
          <p:cNvSpPr>
            <a:spLocks noEditPoints="1"/>
          </p:cNvSpPr>
          <p:nvPr/>
        </p:nvSpPr>
        <p:spPr bwMode="black">
          <a:xfrm>
            <a:off x="6121301" y="6038298"/>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79318172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74638" y="1212850"/>
            <a:ext cx="5486400" cy="4444294"/>
          </a:xfrm>
        </p:spPr>
        <p:txBody>
          <a:bodyPr lIns="182880" tIns="146304" rIns="182880" bIns="146304"/>
          <a:lstStyle/>
          <a:p>
            <a:pPr marL="401638" indent="-401638">
              <a:spcBef>
                <a:spcPts val="2400"/>
              </a:spcBef>
            </a:pPr>
            <a:r>
              <a:rPr lang="en-US" sz="3200" dirty="0"/>
              <a:t>Windows 10</a:t>
            </a:r>
            <a:br>
              <a:rPr lang="en-US" sz="3200" dirty="0"/>
            </a:br>
            <a:r>
              <a:rPr lang="en-US" sz="2000" dirty="0">
                <a:latin typeface="+mn-lt"/>
                <a:hlinkClick r:id="rId3"/>
              </a:rPr>
              <a:t>http://aka.ms/trywin10</a:t>
            </a:r>
            <a:r>
              <a:rPr lang="en-US" sz="2000" dirty="0">
                <a:latin typeface="+mn-lt"/>
              </a:rPr>
              <a:t> </a:t>
            </a:r>
          </a:p>
          <a:p>
            <a:pPr marL="401638" lvl="1" indent="0">
              <a:spcBef>
                <a:spcPts val="1200"/>
              </a:spcBef>
              <a:buNone/>
            </a:pPr>
            <a:r>
              <a:rPr lang="en-US" sz="2000" dirty="0" smtClean="0"/>
              <a:t>Stop by the Windows Booth to sign up for the Windows Insider Program to </a:t>
            </a:r>
            <a:br>
              <a:rPr lang="en-US" sz="2000" dirty="0" smtClean="0"/>
            </a:br>
            <a:r>
              <a:rPr lang="en-US" sz="2000" dirty="0" smtClean="0"/>
              <a:t>get a FREE Windows 10 T-shirt, whiles supplies last!</a:t>
            </a:r>
          </a:p>
          <a:p>
            <a:pPr marL="401638" lvl="1" indent="-401638">
              <a:spcBef>
                <a:spcPts val="2400"/>
              </a:spcBef>
              <a:buClr>
                <a:schemeClr val="tx2"/>
              </a:buClr>
            </a:pPr>
            <a:r>
              <a:rPr lang="en-US" sz="3200" dirty="0">
                <a:gradFill>
                  <a:gsLst>
                    <a:gs pos="0">
                      <a:schemeClr val="tx1"/>
                    </a:gs>
                    <a:gs pos="100000">
                      <a:schemeClr val="tx1"/>
                    </a:gs>
                  </a:gsLst>
                  <a:lin ang="5400000" scaled="0"/>
                </a:gradFill>
                <a:latin typeface="+mj-lt"/>
              </a:rPr>
              <a:t>Windows Springboard</a:t>
            </a:r>
            <a:br>
              <a:rPr lang="en-US" sz="3200" dirty="0">
                <a:gradFill>
                  <a:gsLst>
                    <a:gs pos="0">
                      <a:schemeClr val="tx1"/>
                    </a:gs>
                    <a:gs pos="100000">
                      <a:schemeClr val="tx1"/>
                    </a:gs>
                  </a:gsLst>
                  <a:lin ang="5400000" scaled="0"/>
                </a:gradFill>
                <a:latin typeface="+mj-lt"/>
              </a:rPr>
            </a:br>
            <a:r>
              <a:rPr lang="en-US" sz="2000" dirty="0">
                <a:gradFill>
                  <a:gsLst>
                    <a:gs pos="0">
                      <a:schemeClr val="tx1"/>
                    </a:gs>
                    <a:gs pos="100000">
                      <a:schemeClr val="tx1"/>
                    </a:gs>
                  </a:gsLst>
                  <a:lin ang="5400000" scaled="0"/>
                </a:gradFill>
                <a:hlinkClick r:id="rId4" action="ppaction://hlinkfile"/>
              </a:rPr>
              <a:t>windows.com/</a:t>
            </a:r>
            <a:r>
              <a:rPr lang="en-US" sz="2000" dirty="0" err="1">
                <a:gradFill>
                  <a:gsLst>
                    <a:gs pos="0">
                      <a:schemeClr val="tx1"/>
                    </a:gs>
                    <a:gs pos="100000">
                      <a:schemeClr val="tx1"/>
                    </a:gs>
                  </a:gsLst>
                  <a:lin ang="5400000" scaled="0"/>
                </a:gradFill>
                <a:hlinkClick r:id="rId4" action="ppaction://hlinkfile"/>
              </a:rPr>
              <a:t>itpro</a:t>
            </a:r>
            <a:endParaRPr lang="en-US" sz="2000" dirty="0">
              <a:gradFill>
                <a:gsLst>
                  <a:gs pos="0">
                    <a:schemeClr val="tx1"/>
                  </a:gs>
                  <a:gs pos="100000">
                    <a:schemeClr val="tx1"/>
                  </a:gs>
                </a:gsLst>
                <a:lin ang="5400000" scaled="0"/>
              </a:gradFill>
            </a:endParaRPr>
          </a:p>
          <a:p>
            <a:pPr marL="401638" lvl="1" indent="-401638">
              <a:spcBef>
                <a:spcPts val="2400"/>
              </a:spcBef>
              <a:buClr>
                <a:schemeClr val="tx2"/>
              </a:buClr>
            </a:pPr>
            <a:r>
              <a:rPr lang="en-US" sz="3200" dirty="0">
                <a:gradFill>
                  <a:gsLst>
                    <a:gs pos="0">
                      <a:schemeClr val="tx1"/>
                    </a:gs>
                    <a:gs pos="100000">
                      <a:schemeClr val="tx1"/>
                    </a:gs>
                  </a:gsLst>
                  <a:lin ang="5400000" scaled="0"/>
                </a:gradFill>
                <a:latin typeface="+mj-lt"/>
              </a:rPr>
              <a:t>Windows Enterprise</a:t>
            </a:r>
            <a:br>
              <a:rPr lang="en-US" sz="3200" dirty="0">
                <a:gradFill>
                  <a:gsLst>
                    <a:gs pos="0">
                      <a:schemeClr val="tx1"/>
                    </a:gs>
                    <a:gs pos="100000">
                      <a:schemeClr val="tx1"/>
                    </a:gs>
                  </a:gsLst>
                  <a:lin ang="5400000" scaled="0"/>
                </a:gradFill>
                <a:latin typeface="+mj-lt"/>
              </a:rPr>
            </a:br>
            <a:r>
              <a:rPr lang="en-US" sz="2000" dirty="0">
                <a:gradFill>
                  <a:gsLst>
                    <a:gs pos="0">
                      <a:schemeClr val="tx1"/>
                    </a:gs>
                    <a:gs pos="100000">
                      <a:schemeClr val="tx1"/>
                    </a:gs>
                  </a:gsLst>
                  <a:lin ang="5400000" scaled="0"/>
                </a:gradFill>
                <a:hlinkClick r:id="rId5" action="ppaction://hlinkfile"/>
              </a:rPr>
              <a:t>windows.com/enterprise</a:t>
            </a:r>
            <a:r>
              <a:rPr lang="en-US" dirty="0">
                <a:gradFill>
                  <a:gsLst>
                    <a:gs pos="0">
                      <a:schemeClr val="tx1"/>
                    </a:gs>
                    <a:gs pos="100000">
                      <a:schemeClr val="tx1"/>
                    </a:gs>
                  </a:gsLst>
                  <a:lin ang="5400000" scaled="0"/>
                </a:gradFill>
              </a:rPr>
              <a:t> </a:t>
            </a:r>
          </a:p>
        </p:txBody>
      </p:sp>
      <p:sp>
        <p:nvSpPr>
          <p:cNvPr id="2" name="Title 1"/>
          <p:cNvSpPr>
            <a:spLocks noGrp="1"/>
          </p:cNvSpPr>
          <p:nvPr>
            <p:ph type="title"/>
          </p:nvPr>
        </p:nvSpPr>
        <p:spPr/>
        <p:txBody>
          <a:bodyPr/>
          <a:lstStyle/>
          <a:p>
            <a:r>
              <a:rPr lang="en-US" dirty="0" smtClean="0"/>
              <a:t>Windows Resources</a:t>
            </a:r>
            <a:endParaRPr lang="en-US" dirty="0"/>
          </a:p>
        </p:txBody>
      </p:sp>
      <p:sp>
        <p:nvSpPr>
          <p:cNvPr id="16" name="Text Placeholder 7"/>
          <p:cNvSpPr txBox="1">
            <a:spLocks/>
          </p:cNvSpPr>
          <p:nvPr/>
        </p:nvSpPr>
        <p:spPr>
          <a:xfrm>
            <a:off x="6218237" y="1212850"/>
            <a:ext cx="5945965" cy="4985980"/>
          </a:xfrm>
          <a:prstGeom prst="rect">
            <a:avLst/>
          </a:prstGeom>
        </p:spPr>
        <p:txBody>
          <a:bodyPr vert="horz" wrap="square" lIns="182880" tIns="146304" rIns="182880" bIns="146304"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6"/>
              </a:buBlip>
              <a:tabLst/>
              <a:defRPr sz="4000" kern="1200" spc="0" baseline="0">
                <a:gradFill>
                  <a:gsLst>
                    <a:gs pos="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1638" lvl="1" indent="-401638">
              <a:spcBef>
                <a:spcPts val="2400"/>
              </a:spcBef>
              <a:buClr>
                <a:schemeClr val="tx2"/>
              </a:buClr>
            </a:pPr>
            <a:r>
              <a:rPr lang="en-US" sz="3200" dirty="0" smtClean="0">
                <a:gradFill>
                  <a:gsLst>
                    <a:gs pos="0">
                      <a:schemeClr val="tx1"/>
                    </a:gs>
                    <a:gs pos="100000">
                      <a:schemeClr val="tx1"/>
                    </a:gs>
                  </a:gsLst>
                  <a:lin ang="5400000" scaled="0"/>
                </a:gradFill>
                <a:latin typeface="+mj-lt"/>
              </a:rPr>
              <a:t>Microsoft Desktop Optimization Package (MDOP)</a:t>
            </a:r>
            <a:r>
              <a:rPr lang="en-US" sz="3600" dirty="0" smtClean="0">
                <a:gradFill>
                  <a:gsLst>
                    <a:gs pos="0">
                      <a:schemeClr val="tx1"/>
                    </a:gs>
                    <a:gs pos="100000">
                      <a:schemeClr val="tx1"/>
                    </a:gs>
                  </a:gsLst>
                  <a:lin ang="5400000" scaled="0"/>
                </a:gradFill>
                <a:latin typeface="+mj-lt"/>
              </a:rPr>
              <a:t/>
            </a:r>
            <a:br>
              <a:rPr lang="en-US" sz="3600" dirty="0" smtClean="0">
                <a:gradFill>
                  <a:gsLst>
                    <a:gs pos="0">
                      <a:schemeClr val="tx1"/>
                    </a:gs>
                    <a:gs pos="100000">
                      <a:schemeClr val="tx1"/>
                    </a:gs>
                  </a:gsLst>
                  <a:lin ang="5400000" scaled="0"/>
                </a:gradFill>
                <a:latin typeface="+mj-lt"/>
              </a:rPr>
            </a:br>
            <a:r>
              <a:rPr lang="en-US" sz="2000" dirty="0">
                <a:gradFill>
                  <a:gsLst>
                    <a:gs pos="0">
                      <a:schemeClr val="tx1"/>
                    </a:gs>
                    <a:gs pos="100000">
                      <a:schemeClr val="tx1"/>
                    </a:gs>
                  </a:gsLst>
                  <a:lin ang="5400000" scaled="0"/>
                </a:gradFill>
                <a:hlinkClick r:id="rId7" action="ppaction://hlinkfile"/>
              </a:rPr>
              <a:t>microsoft.com/</a:t>
            </a:r>
            <a:r>
              <a:rPr lang="en-US" sz="2000" dirty="0" err="1">
                <a:gradFill>
                  <a:gsLst>
                    <a:gs pos="0">
                      <a:schemeClr val="tx1"/>
                    </a:gs>
                    <a:gs pos="100000">
                      <a:schemeClr val="tx1"/>
                    </a:gs>
                  </a:gsLst>
                  <a:lin ang="5400000" scaled="0"/>
                </a:gradFill>
                <a:hlinkClick r:id="rId7" action="ppaction://hlinkfile"/>
              </a:rPr>
              <a:t>mdop</a:t>
            </a:r>
            <a:endParaRPr lang="en-US" sz="2000" dirty="0">
              <a:gradFill>
                <a:gsLst>
                  <a:gs pos="0">
                    <a:schemeClr val="tx1"/>
                  </a:gs>
                  <a:gs pos="100000">
                    <a:schemeClr val="tx1"/>
                  </a:gs>
                </a:gsLst>
                <a:lin ang="5400000" scaled="0"/>
              </a:gradFill>
            </a:endParaRPr>
          </a:p>
          <a:p>
            <a:pPr marL="401638" lvl="1" indent="-401638">
              <a:spcBef>
                <a:spcPts val="2400"/>
              </a:spcBef>
              <a:buClr>
                <a:schemeClr val="tx2"/>
              </a:buClr>
            </a:pPr>
            <a:r>
              <a:rPr lang="en-US" sz="3200" dirty="0">
                <a:gradFill>
                  <a:gsLst>
                    <a:gs pos="0">
                      <a:schemeClr val="tx1"/>
                    </a:gs>
                    <a:gs pos="100000">
                      <a:schemeClr val="tx1"/>
                    </a:gs>
                  </a:gsLst>
                  <a:lin ang="5400000" scaled="0"/>
                </a:gradFill>
                <a:latin typeface="+mj-lt"/>
              </a:rPr>
              <a:t>Desktop Virtualization (DV)</a:t>
            </a:r>
            <a:br>
              <a:rPr lang="en-US" sz="3200" dirty="0">
                <a:gradFill>
                  <a:gsLst>
                    <a:gs pos="0">
                      <a:schemeClr val="tx1"/>
                    </a:gs>
                    <a:gs pos="100000">
                      <a:schemeClr val="tx1"/>
                    </a:gs>
                  </a:gsLst>
                  <a:lin ang="5400000" scaled="0"/>
                </a:gradFill>
                <a:latin typeface="+mj-lt"/>
              </a:rPr>
            </a:br>
            <a:r>
              <a:rPr lang="en-US" sz="2000" dirty="0">
                <a:gradFill>
                  <a:gsLst>
                    <a:gs pos="0">
                      <a:schemeClr val="tx1"/>
                    </a:gs>
                    <a:gs pos="100000">
                      <a:schemeClr val="tx1"/>
                    </a:gs>
                  </a:gsLst>
                  <a:lin ang="5400000" scaled="0"/>
                </a:gradFill>
                <a:hlinkClick r:id="rId8" action="ppaction://hlinkfile"/>
              </a:rPr>
              <a:t>microsoft.com/dv</a:t>
            </a:r>
            <a:endParaRPr lang="en-US" sz="2000" dirty="0">
              <a:gradFill>
                <a:gsLst>
                  <a:gs pos="0">
                    <a:schemeClr val="tx1"/>
                  </a:gs>
                  <a:gs pos="100000">
                    <a:schemeClr val="tx1"/>
                  </a:gs>
                </a:gsLst>
                <a:lin ang="5400000" scaled="0"/>
              </a:gradFill>
            </a:endParaRPr>
          </a:p>
          <a:p>
            <a:pPr marL="401638" lvl="1" indent="-401638">
              <a:spcBef>
                <a:spcPts val="2400"/>
              </a:spcBef>
              <a:buClr>
                <a:schemeClr val="tx2"/>
              </a:buClr>
            </a:pPr>
            <a:r>
              <a:rPr lang="en-US" sz="3200" dirty="0">
                <a:gradFill>
                  <a:gsLst>
                    <a:gs pos="0">
                      <a:schemeClr val="tx1"/>
                    </a:gs>
                    <a:gs pos="100000">
                      <a:schemeClr val="tx1"/>
                    </a:gs>
                  </a:gsLst>
                  <a:lin ang="5400000" scaled="0"/>
                </a:gradFill>
                <a:latin typeface="+mj-lt"/>
              </a:rPr>
              <a:t>Windows To Go</a:t>
            </a:r>
            <a:br>
              <a:rPr lang="en-US" sz="3200" dirty="0">
                <a:gradFill>
                  <a:gsLst>
                    <a:gs pos="0">
                      <a:schemeClr val="tx1"/>
                    </a:gs>
                    <a:gs pos="100000">
                      <a:schemeClr val="tx1"/>
                    </a:gs>
                  </a:gsLst>
                  <a:lin ang="5400000" scaled="0"/>
                </a:gradFill>
                <a:latin typeface="+mj-lt"/>
              </a:rPr>
            </a:br>
            <a:r>
              <a:rPr lang="en-US" sz="2000" dirty="0">
                <a:gradFill>
                  <a:gsLst>
                    <a:gs pos="0">
                      <a:schemeClr val="tx1"/>
                    </a:gs>
                    <a:gs pos="100000">
                      <a:schemeClr val="tx1"/>
                    </a:gs>
                  </a:gsLst>
                  <a:lin ang="5400000" scaled="0"/>
                </a:gradFill>
                <a:hlinkClick r:id="rId8" action="ppaction://hlinkfile"/>
              </a:rPr>
              <a:t>microsoft.com/windows/</a:t>
            </a:r>
            <a:r>
              <a:rPr lang="en-US" sz="2000" dirty="0" err="1">
                <a:gradFill>
                  <a:gsLst>
                    <a:gs pos="0">
                      <a:schemeClr val="tx1"/>
                    </a:gs>
                    <a:gs pos="100000">
                      <a:schemeClr val="tx1"/>
                    </a:gs>
                  </a:gsLst>
                  <a:lin ang="5400000" scaled="0"/>
                </a:gradFill>
                <a:hlinkClick r:id="rId8" action="ppaction://hlinkfile"/>
              </a:rPr>
              <a:t>wtg</a:t>
            </a:r>
            <a:endParaRPr lang="en-US" sz="2000" dirty="0">
              <a:gradFill>
                <a:gsLst>
                  <a:gs pos="0">
                    <a:schemeClr val="tx1"/>
                  </a:gs>
                  <a:gs pos="100000">
                    <a:schemeClr val="tx1"/>
                  </a:gs>
                </a:gsLst>
                <a:lin ang="5400000" scaled="0"/>
              </a:gradFill>
            </a:endParaRPr>
          </a:p>
          <a:p>
            <a:pPr marL="401638" lvl="1" indent="-401638">
              <a:spcBef>
                <a:spcPts val="2400"/>
              </a:spcBef>
              <a:buClr>
                <a:schemeClr val="tx2"/>
              </a:buClr>
            </a:pPr>
            <a:r>
              <a:rPr lang="en-US" sz="3200" dirty="0">
                <a:gradFill>
                  <a:gsLst>
                    <a:gs pos="0">
                      <a:schemeClr val="tx1"/>
                    </a:gs>
                    <a:gs pos="100000">
                      <a:schemeClr val="tx1"/>
                    </a:gs>
                  </a:gsLst>
                  <a:lin ang="5400000" scaled="0"/>
                </a:gradFill>
                <a:latin typeface="+mj-lt"/>
              </a:rPr>
              <a:t>Internet Explorer TechNet </a:t>
            </a:r>
            <a:br>
              <a:rPr lang="en-US" sz="3200" dirty="0">
                <a:gradFill>
                  <a:gsLst>
                    <a:gs pos="0">
                      <a:schemeClr val="tx1"/>
                    </a:gs>
                    <a:gs pos="100000">
                      <a:schemeClr val="tx1"/>
                    </a:gs>
                  </a:gsLst>
                  <a:lin ang="5400000" scaled="0"/>
                </a:gradFill>
                <a:latin typeface="+mj-lt"/>
              </a:rPr>
            </a:br>
            <a:r>
              <a:rPr lang="en-US" sz="2000" dirty="0">
                <a:gradFill>
                  <a:gsLst>
                    <a:gs pos="0">
                      <a:schemeClr val="tx1"/>
                    </a:gs>
                    <a:gs pos="100000">
                      <a:schemeClr val="tx1"/>
                    </a:gs>
                  </a:gsLst>
                  <a:lin ang="5400000" scaled="0"/>
                </a:gradFill>
                <a:hlinkClick r:id="rId9"/>
              </a:rPr>
              <a:t>http://technet.microsoft.com/ie</a:t>
            </a:r>
            <a:endParaRPr lang="en-US" sz="20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127314830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600"/>
                                        <p:tgtEl>
                                          <p:spTgt spid="8"/>
                                        </p:tgtEl>
                                      </p:cBhvr>
                                    </p:animEffect>
                                  </p:childTnLst>
                                </p:cTn>
                              </p:par>
                              <p:par>
                                <p:cTn id="8" presetID="63" presetClass="path" presetSubtype="0" decel="100000" fill="hold" grpId="1" nodeType="withEffect">
                                  <p:stCondLst>
                                    <p:cond delay="0"/>
                                  </p:stCondLst>
                                  <p:childTnLst>
                                    <p:animMotion origin="layout" path="M -0.02413 1.56605E-6 L -1.99132E-7 1.56605E-6 " pathEditMode="relative" rAng="0" ptsTypes="AA">
                                      <p:cBhvr>
                                        <p:cTn id="9" dur="1000" fill="hold"/>
                                        <p:tgtEl>
                                          <p:spTgt spid="8"/>
                                        </p:tgtEl>
                                        <p:attrNameLst>
                                          <p:attrName>ppt_x</p:attrName>
                                          <p:attrName>ppt_y</p:attrName>
                                        </p:attrNameLst>
                                      </p:cBhvr>
                                      <p:rCtr x="1200" y="0"/>
                                    </p:animMotion>
                                  </p:childTnLst>
                                </p:cTn>
                              </p:par>
                              <p:par>
                                <p:cTn id="10" presetID="10" presetClass="entr" presetSubtype="0" fill="hold" grpId="0" nodeType="withEffect">
                                  <p:stCondLst>
                                    <p:cond delay="10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600"/>
                                        <p:tgtEl>
                                          <p:spTgt spid="16"/>
                                        </p:tgtEl>
                                      </p:cBhvr>
                                    </p:animEffect>
                                  </p:childTnLst>
                                </p:cTn>
                              </p:par>
                              <p:par>
                                <p:cTn id="13" presetID="63" presetClass="path" presetSubtype="0" decel="100000" fill="hold" grpId="1" nodeType="withEffect">
                                  <p:stCondLst>
                                    <p:cond delay="100"/>
                                  </p:stCondLst>
                                  <p:childTnLst>
                                    <p:animMotion origin="layout" path="M -0.02413 -4.29414E-6 L 1.61348E-6 -4.29414E-6 " pathEditMode="relative" rAng="0" ptsTypes="AA">
                                      <p:cBhvr>
                                        <p:cTn id="14" dur="1000" fill="hold"/>
                                        <p:tgtEl>
                                          <p:spTgt spid="1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6" grpId="0"/>
      <p:bldP spid="16"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27037" y="5043322"/>
            <a:ext cx="5356123" cy="1908244"/>
            <a:chOff x="427037" y="5043322"/>
            <a:chExt cx="5356123" cy="1908244"/>
          </a:xfrm>
        </p:grpSpPr>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b="48042"/>
            <a:stretch/>
          </p:blipFill>
          <p:spPr>
            <a:xfrm>
              <a:off x="427037" y="5043322"/>
              <a:ext cx="1891430" cy="1908244"/>
            </a:xfrm>
            <a:prstGeom prst="rect">
              <a:avLst/>
            </a:prstGeom>
          </p:spPr>
        </p:pic>
        <p:sp>
          <p:nvSpPr>
            <p:cNvPr id="16" name="Text Placeholder 2"/>
            <p:cNvSpPr txBox="1">
              <a:spLocks/>
            </p:cNvSpPr>
            <p:nvPr/>
          </p:nvSpPr>
          <p:spPr>
            <a:xfrm>
              <a:off x="2318467" y="5061745"/>
              <a:ext cx="3464693" cy="733269"/>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5000"/>
                </a:lnSpc>
                <a:spcBef>
                  <a:spcPts val="1200"/>
                </a:spcBef>
                <a:buNone/>
              </a:pPr>
              <a:r>
                <a:rPr lang="en-US" sz="2400" b="1" spc="-50" dirty="0">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TechEd Mobile app </a:t>
              </a:r>
              <a:r>
                <a:rPr lang="en-US" sz="2400" b="1" spc="-50" dirty="0" smtClean="0">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
              </a:r>
              <a:br>
                <a:rPr lang="en-US" sz="2400" b="1" spc="-50" dirty="0" smtClean="0">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br>
              <a:r>
                <a:rPr lang="en-US" sz="2400" spc="-50" dirty="0">
                  <a:ln w="3175">
                    <a:noFill/>
                  </a:ln>
                  <a:gradFill>
                    <a:gsLst>
                      <a:gs pos="0">
                        <a:srgbClr val="FFFFFF"/>
                      </a:gs>
                      <a:gs pos="100000">
                        <a:srgbClr val="FFFFFF"/>
                      </a:gs>
                    </a:gsLst>
                    <a:lin ang="5400000" scaled="0"/>
                  </a:gradFill>
                  <a:cs typeface="Segoe UI" pitchFamily="34" charset="0"/>
                </a:rPr>
                <a:t>for session evaluations </a:t>
              </a:r>
              <a:r>
                <a:rPr lang="en-US" sz="2400" spc="-50" dirty="0" smtClean="0">
                  <a:ln w="3175">
                    <a:noFill/>
                  </a:ln>
                  <a:gradFill>
                    <a:gsLst>
                      <a:gs pos="0">
                        <a:srgbClr val="FFFFFF"/>
                      </a:gs>
                      <a:gs pos="100000">
                        <a:srgbClr val="FFFFFF"/>
                      </a:gs>
                    </a:gsLst>
                    <a:lin ang="5400000" scaled="0"/>
                  </a:gradFill>
                  <a:cs typeface="Segoe UI" pitchFamily="34" charset="0"/>
                </a:rPr>
                <a:t/>
              </a:r>
              <a:br>
                <a:rPr lang="en-US" sz="2400" spc="-50" dirty="0" smtClean="0">
                  <a:ln w="3175">
                    <a:noFill/>
                  </a:ln>
                  <a:gradFill>
                    <a:gsLst>
                      <a:gs pos="0">
                        <a:srgbClr val="FFFFFF"/>
                      </a:gs>
                      <a:gs pos="100000">
                        <a:srgbClr val="FFFFFF"/>
                      </a:gs>
                    </a:gsLst>
                    <a:lin ang="5400000" scaled="0"/>
                  </a:gradFill>
                  <a:cs typeface="Segoe UI" pitchFamily="34" charset="0"/>
                </a:rPr>
              </a:br>
              <a:r>
                <a:rPr lang="en-US" sz="2400" spc="-50" dirty="0" smtClean="0">
                  <a:ln w="3175">
                    <a:noFill/>
                  </a:ln>
                  <a:gradFill>
                    <a:gsLst>
                      <a:gs pos="0">
                        <a:srgbClr val="FFFFFF"/>
                      </a:gs>
                      <a:gs pos="100000">
                        <a:srgbClr val="FFFFFF"/>
                      </a:gs>
                    </a:gsLst>
                    <a:lin ang="5400000" scaled="0"/>
                  </a:gradFill>
                  <a:cs typeface="Segoe UI" pitchFamily="34" charset="0"/>
                </a:rPr>
                <a:t>is </a:t>
              </a:r>
              <a:r>
                <a:rPr lang="en-US" sz="2400" spc="-50" dirty="0">
                  <a:ln w="3175">
                    <a:noFill/>
                  </a:ln>
                  <a:gradFill>
                    <a:gsLst>
                      <a:gs pos="0">
                        <a:srgbClr val="FFFFFF"/>
                      </a:gs>
                      <a:gs pos="100000">
                        <a:srgbClr val="FFFFFF"/>
                      </a:gs>
                    </a:gsLst>
                    <a:lin ang="5400000" scaled="0"/>
                  </a:gradFill>
                  <a:cs typeface="Segoe UI" pitchFamily="34" charset="0"/>
                </a:rPr>
                <a:t>currently offline</a:t>
              </a:r>
            </a:p>
          </p:txBody>
        </p:sp>
        <p:sp>
          <p:nvSpPr>
            <p:cNvPr id="7" name="&quot;No&quot; Symbol 6"/>
            <p:cNvSpPr>
              <a:spLocks noChangeAspect="1"/>
            </p:cNvSpPr>
            <p:nvPr/>
          </p:nvSpPr>
          <p:spPr bwMode="auto">
            <a:xfrm>
              <a:off x="719279" y="5390716"/>
              <a:ext cx="1306947" cy="1306947"/>
            </a:xfrm>
            <a:prstGeom prst="noSmoking">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 name="Title 1"/>
          <p:cNvSpPr>
            <a:spLocks noGrp="1"/>
          </p:cNvSpPr>
          <p:nvPr>
            <p:ph type="title"/>
          </p:nvPr>
        </p:nvSpPr>
        <p:spPr/>
        <p:txBody>
          <a:bodyPr/>
          <a:lstStyle/>
          <a:p>
            <a:pPr lvl="0"/>
            <a:r>
              <a:rPr lang="en-US" dirty="0" smtClean="0">
                <a:latin typeface="Segoe UI Semibold" panose="020B0702040204020203" pitchFamily="34" charset="0"/>
                <a:cs typeface="Segoe UI Semibold" panose="020B0702040204020203" pitchFamily="34" charset="0"/>
              </a:rPr>
              <a:t>SUBMIT YOUR TECHED EVALUATIONS</a:t>
            </a:r>
            <a:endParaRPr lang="en-US" dirty="0">
              <a:latin typeface="Segoe UI Semibold" panose="020B0702040204020203" pitchFamily="34" charset="0"/>
              <a:cs typeface="Segoe UI Semibold" panose="020B0702040204020203" pitchFamily="34" charset="0"/>
            </a:endParaRPr>
          </a:p>
        </p:txBody>
      </p:sp>
      <p:sp>
        <p:nvSpPr>
          <p:cNvPr id="13" name="Rectangle 12"/>
          <p:cNvSpPr/>
          <p:nvPr/>
        </p:nvSpPr>
        <p:spPr>
          <a:xfrm>
            <a:off x="307976" y="2114948"/>
            <a:ext cx="12128499" cy="812904"/>
          </a:xfrm>
          <a:prstGeom prst="rect">
            <a:avLst/>
          </a:prstGeom>
          <a:solidFill>
            <a:schemeClr val="bg2">
              <a:lumMod val="75000"/>
            </a:schemeClr>
          </a:solidFill>
        </p:spPr>
        <p:txBody>
          <a:bodyPr wrap="square" lIns="182880" tIns="146304" rIns="182880" bIns="146304">
            <a:noAutofit/>
          </a:bodyPr>
          <a:lstStyle/>
          <a:p>
            <a:r>
              <a:rPr lang="en-US" sz="3200" spc="-100" dirty="0" smtClean="0">
                <a:ln w="3175">
                  <a:noFill/>
                </a:ln>
                <a:gradFill>
                  <a:gsLst>
                    <a:gs pos="0">
                      <a:srgbClr val="FFFFFF"/>
                    </a:gs>
                    <a:gs pos="100000">
                      <a:srgbClr val="FFFFFF"/>
                    </a:gs>
                  </a:gsLst>
                  <a:lin ang="5400000" scaled="0"/>
                </a:gradFill>
                <a:latin typeface="Segoe Semibold" panose="020B0702040504020203" pitchFamily="34" charset="0"/>
                <a:cs typeface="Segoe UI" pitchFamily="34" charset="0"/>
              </a:rPr>
              <a:t>Fill out an evaluation via</a:t>
            </a:r>
            <a:endParaRPr lang="en-US" sz="3200" spc="-100" dirty="0">
              <a:ln w="3175">
                <a:noFill/>
              </a:ln>
              <a:gradFill>
                <a:gsLst>
                  <a:gs pos="0">
                    <a:srgbClr val="FFFFFF"/>
                  </a:gs>
                  <a:gs pos="100000">
                    <a:srgbClr val="FFFFFF"/>
                  </a:gs>
                </a:gsLst>
                <a:lin ang="5400000" scaled="0"/>
              </a:gradFill>
              <a:latin typeface="Segoe UI Light"/>
              <a:cs typeface="Segoe UI" pitchFamily="34" charset="0"/>
            </a:endParaRPr>
          </a:p>
        </p:txBody>
      </p:sp>
      <p:sp>
        <p:nvSpPr>
          <p:cNvPr id="14" name="Rectangle 13"/>
          <p:cNvSpPr/>
          <p:nvPr/>
        </p:nvSpPr>
        <p:spPr>
          <a:xfrm>
            <a:off x="307975" y="3016777"/>
            <a:ext cx="5826819" cy="1151084"/>
          </a:xfrm>
          <a:prstGeom prst="rect">
            <a:avLst/>
          </a:prstGeom>
        </p:spPr>
        <p:txBody>
          <a:bodyPr wrap="square" lIns="182880" tIns="146304" rIns="182880" bIns="146304">
            <a:spAutoFit/>
          </a:bodyPr>
          <a:lstStyle/>
          <a:p>
            <a:pPr>
              <a:lnSpc>
                <a:spcPct val="95000"/>
              </a:lnSpc>
              <a:spcBef>
                <a:spcPts val="1200"/>
              </a:spcBef>
            </a:pPr>
            <a:r>
              <a:rPr lang="en-US" sz="2400" b="1" spc="-50" dirty="0" smtClean="0">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CommNet Station/PC:</a:t>
            </a:r>
            <a:r>
              <a:rPr lang="en-US" sz="2400" spc="-50" dirty="0" smtClean="0">
                <a:ln w="3175">
                  <a:noFill/>
                </a:ln>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 </a:t>
            </a:r>
            <a:r>
              <a:rPr lang="en-US" sz="2400" spc="-50" dirty="0" smtClean="0">
                <a:ln w="3175">
                  <a:noFill/>
                </a:ln>
                <a:gradFill>
                  <a:gsLst>
                    <a:gs pos="0">
                      <a:srgbClr val="FFFFFF"/>
                    </a:gs>
                    <a:gs pos="100000">
                      <a:srgbClr val="FFFFFF"/>
                    </a:gs>
                  </a:gsLst>
                  <a:lin ang="5400000" scaled="0"/>
                </a:gradFill>
                <a:latin typeface="+mj-lt"/>
                <a:cs typeface="Segoe UI" pitchFamily="34" charset="0"/>
              </a:rPr>
              <a:t>Schedule Builder</a:t>
            </a:r>
          </a:p>
          <a:p>
            <a:pPr>
              <a:lnSpc>
                <a:spcPct val="95000"/>
              </a:lnSpc>
              <a:spcBef>
                <a:spcPts val="1200"/>
              </a:spcBef>
            </a:pPr>
            <a:r>
              <a:rPr lang="en-US" sz="2400" b="1" spc="-50" dirty="0" err="1">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LogIn</a:t>
            </a:r>
            <a:r>
              <a:rPr lang="en-US" sz="2400" b="1" spc="-50" dirty="0">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 </a:t>
            </a:r>
            <a:r>
              <a:rPr lang="en-US" sz="2400" spc="-50" dirty="0">
                <a:ln w="3175">
                  <a:noFill/>
                </a:ln>
                <a:gradFill>
                  <a:gsLst>
                    <a:gs pos="0">
                      <a:srgbClr val="FFFFFF"/>
                    </a:gs>
                    <a:gs pos="100000">
                      <a:srgbClr val="FFFFFF"/>
                    </a:gs>
                  </a:gsLst>
                  <a:lin ang="5400000" scaled="0"/>
                </a:gradFill>
                <a:latin typeface="+mj-lt"/>
                <a:cs typeface="Segoe UI" pitchFamily="34" charset="0"/>
              </a:rPr>
              <a:t>europe.msteched.com/catalog</a:t>
            </a:r>
          </a:p>
        </p:txBody>
      </p:sp>
      <p:sp>
        <p:nvSpPr>
          <p:cNvPr id="20" name="Title 1"/>
          <p:cNvSpPr txBox="1">
            <a:spLocks/>
          </p:cNvSpPr>
          <p:nvPr/>
        </p:nvSpPr>
        <p:spPr>
          <a:xfrm>
            <a:off x="274639" y="1180782"/>
            <a:ext cx="11889564"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4000" dirty="0" smtClean="0">
                <a:cs typeface="Segoe UI Semibold" panose="020B0702040204020203" pitchFamily="34" charset="0"/>
              </a:rPr>
              <a:t>We value your feedback!</a:t>
            </a:r>
            <a:endParaRPr lang="en-US" sz="4000" dirty="0">
              <a:cs typeface="Segoe UI Semibold" panose="020B0702040204020203" pitchFamily="34" charset="0"/>
            </a:endParaRPr>
          </a:p>
        </p:txBody>
      </p:sp>
      <p:grpSp>
        <p:nvGrpSpPr>
          <p:cNvPr id="9" name="Group 8"/>
          <p:cNvGrpSpPr/>
          <p:nvPr/>
        </p:nvGrpSpPr>
        <p:grpSpPr>
          <a:xfrm>
            <a:off x="5249321" y="1806575"/>
            <a:ext cx="7407816" cy="4419600"/>
            <a:chOff x="5249321" y="1701800"/>
            <a:chExt cx="7407816" cy="4419600"/>
          </a:xfrm>
        </p:grpSpPr>
        <p:pic>
          <p:nvPicPr>
            <p:cNvPr id="19" name="Picture 1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9321" y="1701800"/>
              <a:ext cx="7407816" cy="4419600"/>
            </a:xfrm>
            <a:prstGeom prst="rect">
              <a:avLst/>
            </a:prstGeom>
          </p:spPr>
        </p:pic>
        <p:grpSp>
          <p:nvGrpSpPr>
            <p:cNvPr id="6" name="Group 5"/>
            <p:cNvGrpSpPr/>
            <p:nvPr/>
          </p:nvGrpSpPr>
          <p:grpSpPr>
            <a:xfrm>
              <a:off x="6376098" y="1858328"/>
              <a:ext cx="5453472" cy="2909899"/>
              <a:chOff x="3625850" y="1675130"/>
              <a:chExt cx="5194299" cy="2771608"/>
            </a:xfrm>
          </p:grpSpPr>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1" t="337" r="-11710" b="14046"/>
              <a:stretch/>
            </p:blipFill>
            <p:spPr>
              <a:xfrm>
                <a:off x="3625850" y="1720850"/>
                <a:ext cx="5194299" cy="2725888"/>
              </a:xfrm>
              <a:prstGeom prst="rect">
                <a:avLst/>
              </a:prstGeom>
            </p:spPr>
          </p:pic>
          <p:sp>
            <p:nvSpPr>
              <p:cNvPr id="5" name="Rectangle 4"/>
              <p:cNvSpPr/>
              <p:nvPr/>
            </p:nvSpPr>
            <p:spPr bwMode="auto">
              <a:xfrm>
                <a:off x="3625850" y="1675130"/>
                <a:ext cx="4573587" cy="52933"/>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8175944" y="1675132"/>
                <a:ext cx="414370" cy="239393"/>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8175944" y="1914524"/>
                <a:ext cx="414370" cy="2532214"/>
              </a:xfrm>
              <a:prstGeom prst="rect">
                <a:avLst/>
              </a:prstGeom>
              <a:solidFill>
                <a:srgbClr val="E8E8E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4" name="Rectangle 3"/>
          <p:cNvSpPr/>
          <p:nvPr/>
        </p:nvSpPr>
        <p:spPr bwMode="auto">
          <a:xfrm>
            <a:off x="7250157" y="3385009"/>
            <a:ext cx="3142060" cy="218679"/>
          </a:xfrm>
          <a:prstGeom prst="rect">
            <a:avLst/>
          </a:prstGeom>
          <a:solidFill>
            <a:schemeClr val="tx2">
              <a:lumMod val="60000"/>
              <a:lumOff val="40000"/>
              <a:alpha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47809340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childTnLst>
                                </p:cTn>
                              </p:par>
                              <p:par>
                                <p:cTn id="8" presetID="35" presetClass="path" presetSubtype="0" decel="100000" fill="hold" grpId="1" nodeType="withEffect">
                                  <p:stCondLst>
                                    <p:cond delay="0"/>
                                  </p:stCondLst>
                                  <p:childTnLst>
                                    <p:animMotion origin="layout" path="M 0.06127 -8.30685E-7 L 7.65892E-7 -8.30685E-7 " pathEditMode="relative" rAng="0" ptsTypes="AA">
                                      <p:cBhvr>
                                        <p:cTn id="9" dur="750" fill="hold"/>
                                        <p:tgtEl>
                                          <p:spTgt spid="14"/>
                                        </p:tgtEl>
                                        <p:attrNameLst>
                                          <p:attrName>ppt_x</p:attrName>
                                          <p:attrName>ppt_y</p:attrName>
                                        </p:attrNameLst>
                                      </p:cBhvr>
                                      <p:rCtr x="-3064" y="0"/>
                                    </p:animMotion>
                                  </p:childTnLst>
                                </p:cTn>
                              </p:par>
                              <p:par>
                                <p:cTn id="10" presetID="10"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35" presetClass="path" presetSubtype="0" decel="100000" fill="hold" grpId="1" nodeType="withEffect">
                                  <p:stCondLst>
                                    <p:cond delay="0"/>
                                  </p:stCondLst>
                                  <p:childTnLst>
                                    <p:animMotion origin="layout" path="M 0.06127 2.38765E-6 L -1.92494E-6 2.38765E-6 " pathEditMode="relative" rAng="0" ptsTypes="AA">
                                      <p:cBhvr>
                                        <p:cTn id="14" dur="750" fill="hold"/>
                                        <p:tgtEl>
                                          <p:spTgt spid="13"/>
                                        </p:tgtEl>
                                        <p:attrNameLst>
                                          <p:attrName>ppt_x</p:attrName>
                                          <p:attrName>ppt_y</p:attrName>
                                        </p:attrNameLst>
                                      </p:cBhvr>
                                      <p:rCtr x="-3064" y="0"/>
                                    </p:animMotion>
                                  </p:childTnLst>
                                </p:cTn>
                              </p:par>
                              <p:par>
                                <p:cTn id="15" presetID="2" presetClass="entr" presetSubtype="2" decel="10000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800" fill="hold"/>
                                        <p:tgtEl>
                                          <p:spTgt spid="9"/>
                                        </p:tgtEl>
                                        <p:attrNameLst>
                                          <p:attrName>ppt_x</p:attrName>
                                        </p:attrNameLst>
                                      </p:cBhvr>
                                      <p:tavLst>
                                        <p:tav tm="0">
                                          <p:val>
                                            <p:strVal val="1+#ppt_w/2"/>
                                          </p:val>
                                        </p:tav>
                                        <p:tav tm="100000">
                                          <p:val>
                                            <p:strVal val="#ppt_x"/>
                                          </p:val>
                                        </p:tav>
                                      </p:tavLst>
                                    </p:anim>
                                    <p:anim calcmode="lin" valueType="num">
                                      <p:cBhvr additive="base">
                                        <p:cTn id="18" dur="800" fill="hold"/>
                                        <p:tgtEl>
                                          <p:spTgt spid="9"/>
                                        </p:tgtEl>
                                        <p:attrNameLst>
                                          <p:attrName>ppt_y</p:attrName>
                                        </p:attrNameLst>
                                      </p:cBhvr>
                                      <p:tavLst>
                                        <p:tav tm="0">
                                          <p:val>
                                            <p:strVal val="#ppt_y"/>
                                          </p:val>
                                        </p:tav>
                                        <p:tav tm="100000">
                                          <p:val>
                                            <p:strVal val="#ppt_y"/>
                                          </p:val>
                                        </p:tav>
                                      </p:tavLst>
                                    </p:anim>
                                  </p:childTnLst>
                                </p:cTn>
                              </p:par>
                              <p:par>
                                <p:cTn id="19" presetID="10" presetClass="entr" presetSubtype="0" fill="hold" grpId="0" nodeType="withEffect">
                                  <p:stCondLst>
                                    <p:cond delay="75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par>
                          <p:cTn id="22" fill="hold">
                            <p:stCondLst>
                              <p:cond delay="1250"/>
                            </p:stCondLst>
                            <p:childTnLst>
                              <p:par>
                                <p:cTn id="23" presetID="2" presetClass="entr" presetSubtype="4" decel="10000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p:bldP spid="14" grpId="1"/>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2792817"/>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2014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3681903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a:t>
            </a:r>
            <a:r>
              <a:rPr lang="en-US" dirty="0" err="1" smtClean="0"/>
              <a:t>shenchauhan</a:t>
            </a:r>
            <a:r>
              <a:rPr lang="en-US" dirty="0" smtClean="0"/>
              <a:t/>
            </a:r>
            <a:br>
              <a:rPr lang="en-US" dirty="0" smtClean="0"/>
            </a:br>
            <a:r>
              <a:rPr lang="en-US" dirty="0" smtClean="0"/>
              <a:t/>
            </a:r>
            <a:br>
              <a:rPr lang="en-US" dirty="0" smtClean="0"/>
            </a:br>
            <a:r>
              <a:rPr lang="en-US" sz="6600" dirty="0" smtClean="0"/>
              <a:t>shen.chauhan@microsoft.com</a:t>
            </a:r>
            <a:endParaRPr lang="en-US" dirty="0"/>
          </a:p>
        </p:txBody>
      </p:sp>
    </p:spTree>
    <p:extLst>
      <p:ext uri="{BB962C8B-B14F-4D97-AF65-F5344CB8AC3E}">
        <p14:creationId xmlns:p14="http://schemas.microsoft.com/office/powerpoint/2010/main" val="297867215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4678204"/>
          </a:xfrm>
        </p:spPr>
        <p:txBody>
          <a:bodyPr/>
          <a:lstStyle/>
          <a:p>
            <a:r>
              <a:rPr lang="en-US" dirty="0" smtClean="0"/>
              <a:t>Quick Data binding 101</a:t>
            </a:r>
          </a:p>
          <a:p>
            <a:r>
              <a:rPr lang="en-US" dirty="0" smtClean="0"/>
              <a:t>MVVM Overview</a:t>
            </a:r>
          </a:p>
          <a:p>
            <a:r>
              <a:rPr lang="en-US" dirty="0" smtClean="0"/>
              <a:t>Azure Mobile Services</a:t>
            </a:r>
          </a:p>
          <a:p>
            <a:r>
              <a:rPr lang="en-US" dirty="0" err="1" smtClean="0"/>
              <a:t>SignalR</a:t>
            </a:r>
            <a:endParaRPr lang="en-US" dirty="0" smtClean="0"/>
          </a:p>
          <a:p>
            <a:r>
              <a:rPr lang="en-US" dirty="0" smtClean="0"/>
              <a:t>What happens when we put all this technology together?</a:t>
            </a:r>
          </a:p>
          <a:p>
            <a:r>
              <a:rPr lang="en-US" dirty="0" smtClean="0"/>
              <a:t>DEMO!!!</a:t>
            </a:r>
          </a:p>
        </p:txBody>
      </p:sp>
      <p:sp>
        <p:nvSpPr>
          <p:cNvPr id="3" name="Title 2"/>
          <p:cNvSpPr>
            <a:spLocks noGrp="1"/>
          </p:cNvSpPr>
          <p:nvPr>
            <p:ph type="title"/>
          </p:nvPr>
        </p:nvSpPr>
        <p:spPr/>
        <p:txBody>
          <a:bodyPr/>
          <a:lstStyle/>
          <a:p>
            <a:r>
              <a:rPr lang="en-US" dirty="0" smtClean="0"/>
              <a:t>Agenda</a:t>
            </a:r>
            <a:endParaRPr lang="en-US" dirty="0"/>
          </a:p>
        </p:txBody>
      </p:sp>
    </p:spTree>
    <p:extLst>
      <p:ext uri="{BB962C8B-B14F-4D97-AF65-F5344CB8AC3E}">
        <p14:creationId xmlns:p14="http://schemas.microsoft.com/office/powerpoint/2010/main" val="169029991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Quick Data binding 101</a:t>
            </a:r>
            <a:endParaRPr lang="en-US" dirty="0"/>
          </a:p>
        </p:txBody>
      </p:sp>
    </p:spTree>
    <p:extLst>
      <p:ext uri="{BB962C8B-B14F-4D97-AF65-F5344CB8AC3E}">
        <p14:creationId xmlns:p14="http://schemas.microsoft.com/office/powerpoint/2010/main" val="313507068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data binding?</a:t>
            </a:r>
            <a:endParaRPr lang="en-US" dirty="0"/>
          </a:p>
        </p:txBody>
      </p:sp>
      <p:sp>
        <p:nvSpPr>
          <p:cNvPr id="5" name="Text Placeholder 4"/>
          <p:cNvSpPr>
            <a:spLocks noGrp="1"/>
          </p:cNvSpPr>
          <p:nvPr>
            <p:ph type="body" sz="quarter" idx="11"/>
          </p:nvPr>
        </p:nvSpPr>
        <p:spPr>
          <a:xfrm>
            <a:off x="274639" y="1212849"/>
            <a:ext cx="11889564" cy="4985980"/>
          </a:xfrm>
        </p:spPr>
        <p:txBody>
          <a:bodyPr/>
          <a:lstStyle/>
          <a:p>
            <a:endParaRPr lang="en-US" dirty="0" smtClean="0"/>
          </a:p>
          <a:p>
            <a:r>
              <a:rPr lang="en-US" i="1" dirty="0" smtClean="0"/>
              <a:t>“An underlying connection between the user interface (view) and the application/business logic (view model/model). </a:t>
            </a:r>
          </a:p>
          <a:p>
            <a:endParaRPr lang="en-US" i="1" dirty="0"/>
          </a:p>
          <a:p>
            <a:r>
              <a:rPr lang="en-US" i="1" dirty="0" smtClean="0"/>
              <a:t>When data is bound to the user interface a change in the data will reflect in the user interface and vice versa (depending on the binding mode)”</a:t>
            </a:r>
            <a:endParaRPr lang="en-US" i="1" dirty="0"/>
          </a:p>
        </p:txBody>
      </p:sp>
    </p:spTree>
    <p:extLst>
      <p:ext uri="{BB962C8B-B14F-4D97-AF65-F5344CB8AC3E}">
        <p14:creationId xmlns:p14="http://schemas.microsoft.com/office/powerpoint/2010/main" val="358785762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5663089"/>
          </a:xfrm>
        </p:spPr>
        <p:txBody>
          <a:bodyPr/>
          <a:lstStyle/>
          <a:p>
            <a:r>
              <a:rPr lang="en-US" dirty="0" smtClean="0"/>
              <a:t>We implement </a:t>
            </a:r>
            <a:r>
              <a:rPr lang="en-US" dirty="0" err="1" smtClean="0"/>
              <a:t>INotifyPropertyChanged</a:t>
            </a:r>
            <a:r>
              <a:rPr lang="en-US" dirty="0" smtClean="0"/>
              <a:t> on our View Models to enable our properties to be data bound.</a:t>
            </a:r>
          </a:p>
          <a:p>
            <a:endParaRPr lang="en-US" dirty="0"/>
          </a:p>
          <a:p>
            <a:r>
              <a:rPr lang="en-US" dirty="0" smtClean="0"/>
              <a:t>Each property should fire the </a:t>
            </a:r>
            <a:r>
              <a:rPr lang="en-US" dirty="0" err="1" smtClean="0"/>
              <a:t>PropertyChanged</a:t>
            </a:r>
            <a:r>
              <a:rPr lang="en-US" dirty="0" smtClean="0"/>
              <a:t> event to notify the user interface of change.</a:t>
            </a:r>
          </a:p>
          <a:p>
            <a:endParaRPr lang="en-US" dirty="0"/>
          </a:p>
          <a:p>
            <a:r>
              <a:rPr lang="en-US" dirty="0" smtClean="0"/>
              <a:t>We set the </a:t>
            </a:r>
            <a:r>
              <a:rPr lang="en-US" dirty="0" err="1" smtClean="0"/>
              <a:t>DataContext</a:t>
            </a:r>
            <a:r>
              <a:rPr lang="en-US" dirty="0" smtClean="0"/>
              <a:t> of the View (XAML file) to the </a:t>
            </a:r>
            <a:r>
              <a:rPr lang="en-US" dirty="0" err="1" smtClean="0"/>
              <a:t>ViewModel</a:t>
            </a:r>
            <a:r>
              <a:rPr lang="en-US" dirty="0" smtClean="0"/>
              <a:t> (our C# file) so it has a reference to what it should set it’s context to.</a:t>
            </a:r>
            <a:endParaRPr lang="en-US" dirty="0"/>
          </a:p>
        </p:txBody>
      </p:sp>
      <p:sp>
        <p:nvSpPr>
          <p:cNvPr id="2" name="Title 1"/>
          <p:cNvSpPr>
            <a:spLocks noGrp="1"/>
          </p:cNvSpPr>
          <p:nvPr>
            <p:ph type="title"/>
          </p:nvPr>
        </p:nvSpPr>
        <p:spPr/>
        <p:txBody>
          <a:bodyPr/>
          <a:lstStyle/>
          <a:p>
            <a:r>
              <a:rPr lang="en-US" dirty="0" err="1" smtClean="0"/>
              <a:t>INotifyPropertyChanged</a:t>
            </a:r>
            <a:r>
              <a:rPr lang="en-US" dirty="0" smtClean="0"/>
              <a:t> and </a:t>
            </a:r>
            <a:r>
              <a:rPr lang="en-US" dirty="0" err="1" smtClean="0"/>
              <a:t>DataContext</a:t>
            </a:r>
            <a:endParaRPr lang="en-US" dirty="0"/>
          </a:p>
        </p:txBody>
      </p:sp>
    </p:spTree>
    <p:extLst>
      <p:ext uri="{BB962C8B-B14F-4D97-AF65-F5344CB8AC3E}">
        <p14:creationId xmlns:p14="http://schemas.microsoft.com/office/powerpoint/2010/main" val="304405569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4456605"/>
          </a:xfrm>
        </p:spPr>
        <p:txBody>
          <a:bodyPr/>
          <a:lstStyle/>
          <a:p>
            <a:r>
              <a:rPr lang="en-US" dirty="0" smtClean="0"/>
              <a:t>One Time</a:t>
            </a:r>
          </a:p>
          <a:p>
            <a:pPr lvl="1"/>
            <a:r>
              <a:rPr lang="en-US" dirty="0" smtClean="0"/>
              <a:t>Only binds data from the View Model to the View once</a:t>
            </a:r>
          </a:p>
          <a:p>
            <a:pPr lvl="1"/>
            <a:endParaRPr lang="en-US" dirty="0" smtClean="0"/>
          </a:p>
          <a:p>
            <a:r>
              <a:rPr lang="en-US" dirty="0" smtClean="0"/>
              <a:t>One Way (default)</a:t>
            </a:r>
          </a:p>
          <a:p>
            <a:pPr lvl="1"/>
            <a:r>
              <a:rPr lang="en-US" dirty="0" smtClean="0"/>
              <a:t>Only binds data from the View Model to the View, but will reflect changes made in View Model</a:t>
            </a:r>
          </a:p>
          <a:p>
            <a:pPr lvl="1"/>
            <a:endParaRPr lang="en-US" dirty="0" smtClean="0"/>
          </a:p>
          <a:p>
            <a:r>
              <a:rPr lang="en-US" dirty="0" smtClean="0"/>
              <a:t>Two Way</a:t>
            </a:r>
          </a:p>
          <a:p>
            <a:pPr lvl="1"/>
            <a:r>
              <a:rPr lang="en-US" dirty="0" smtClean="0"/>
              <a:t>Binds data from the View Model to the View and back.</a:t>
            </a:r>
            <a:endParaRPr lang="en-US" dirty="0"/>
          </a:p>
        </p:txBody>
      </p:sp>
      <p:sp>
        <p:nvSpPr>
          <p:cNvPr id="2" name="Title 1"/>
          <p:cNvSpPr>
            <a:spLocks noGrp="1"/>
          </p:cNvSpPr>
          <p:nvPr>
            <p:ph type="title"/>
          </p:nvPr>
        </p:nvSpPr>
        <p:spPr/>
        <p:txBody>
          <a:bodyPr/>
          <a:lstStyle/>
          <a:p>
            <a:r>
              <a:rPr lang="en-US" dirty="0" smtClean="0"/>
              <a:t>The various modes of data binding</a:t>
            </a:r>
            <a:endParaRPr lang="en-US" dirty="0"/>
          </a:p>
        </p:txBody>
      </p:sp>
    </p:spTree>
    <p:extLst>
      <p:ext uri="{BB962C8B-B14F-4D97-AF65-F5344CB8AC3E}">
        <p14:creationId xmlns:p14="http://schemas.microsoft.com/office/powerpoint/2010/main" val="199762075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MVVM </a:t>
            </a:r>
            <a:br>
              <a:rPr lang="en-US" dirty="0" smtClean="0"/>
            </a:br>
            <a:r>
              <a:rPr lang="en-US" sz="8000" dirty="0" smtClean="0"/>
              <a:t>(Model-View-</a:t>
            </a:r>
            <a:r>
              <a:rPr lang="en-US" sz="8000" dirty="0" err="1" smtClean="0"/>
              <a:t>ViewModel</a:t>
            </a:r>
            <a:r>
              <a:rPr lang="en-US" sz="8000" dirty="0" smtClean="0"/>
              <a:t>) </a:t>
            </a:r>
            <a:br>
              <a:rPr lang="en-US" sz="8000" dirty="0" smtClean="0"/>
            </a:br>
            <a:r>
              <a:rPr lang="en-US" dirty="0" smtClean="0"/>
              <a:t>Overview</a:t>
            </a:r>
            <a:endParaRPr lang="en-US" dirty="0"/>
          </a:p>
        </p:txBody>
      </p:sp>
    </p:spTree>
    <p:extLst>
      <p:ext uri="{BB962C8B-B14F-4D97-AF65-F5344CB8AC3E}">
        <p14:creationId xmlns:p14="http://schemas.microsoft.com/office/powerpoint/2010/main" val="60949681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E14 Speaker PPT Template">
  <a:themeElements>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NA_Template_with_TechEd Europe_r03.potx" id="{D1757E1E-F62B-43A3-BA2B-231531828368}" vid="{DB3EECF5-125C-46BC-AC50-75EC4FF823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ontrol xmlns="http://schemas.microsoft.com/VisualStudio/2011/storyboarding/control">
  <Id Name="eb36e0a7-90be-4a39-92a1-2c8456bda277" Revision="1" Stencil="System.MyShapes" StencilVersion="1.0"/>
</Control>
</file>

<file path=customXml/item3.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811ef41e954035cd29ce0c884bac93e3">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9c578a67b7ebda485b9f38997ab9a609"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404</Value>
      <Value>403</Value>
      <Value>9</Value>
    </TaxCatchAll>
    <Event_x0020_End_x0020_Date xmlns="e36bfbf9-5e42-489c-a259-4c54eb22cb57">2014-10-31T07:00:00+00:00</Event_x0020_End_x0020_Date>
    <Event_x0020_Start_x0020_Date xmlns="e36bfbf9-5e42-489c-a259-4c54eb22cb57">2014-10-27T07:00:00+00:00</Event_x0020_Start_x0020_Date>
    <MS_x0020_Speaker xmlns="e36bfbf9-5e42-489c-a259-4c54eb22cb57">
      <UserInfo>
        <DisplayName/>
        <AccountId xsi:nil="true"/>
        <AccountType/>
      </UserInfo>
    </MS_x0020_Speaker>
    <External_x0020_Speaker xmlns="e36bfbf9-5e42-489c-a259-4c54eb22cb57">Shen Chauhan</External_x0020_Speaker>
    <Session_x0020_Code xmlns="e36bfbf9-5e42-489c-a259-4c54eb22cb57">WIN-B356</Session_x0020_Code>
    <Presentation_x0020_Date xmlns="e36bfbf9-5e42-489c-a259-4c54eb22cb57">2014-10-31T00:00:00+01:00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 Europe</TermName>
          <TermId xmlns="http://schemas.microsoft.com/office/infopath/2007/PartnerControls">2ad4cbe5-cbd8-4c11-b9ea-b3b61d12fe53</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Barcelona (city)</TermName>
          <TermId xmlns="http://schemas.microsoft.com/office/infopath/2007/PartnerControls">213d5e7e-dd18-4cc5-88dd-2ae8743b9c93</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B90E92D9-B837-4D66-9BD6-97968570D8A1}">
  <ds:schemaRefs>
    <ds:schemaRef ds:uri="http://schemas.microsoft.com/VisualStudio/2011/storyboarding/control"/>
  </ds:schemaRefs>
</ds:datastoreItem>
</file>

<file path=customXml/itemProps3.xml><?xml version="1.0" encoding="utf-8"?>
<ds:datastoreItem xmlns:ds="http://schemas.openxmlformats.org/officeDocument/2006/customXml" ds:itemID="{EB2BAF43-38DA-445C-8D99-C946FB2BF1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990F116-B58F-4255-B05B-DA3808E0E5C6}">
  <ds:schemaRefs>
    <ds:schemaRef ds:uri="http://purl.org/dc/terms/"/>
    <ds:schemaRef ds:uri="http://schemas.microsoft.com/sharepoint/v3"/>
    <ds:schemaRef ds:uri="230e9df3-be65-4c73-a93b-d1236ebd677e"/>
    <ds:schemaRef ds:uri="http://schemas.microsoft.com/office/2006/documentManagement/types"/>
    <ds:schemaRef ds:uri="http://purl.org/dc/dcmitype/"/>
    <ds:schemaRef ds:uri="http://purl.org/dc/elements/1.1/"/>
    <ds:schemaRef ds:uri="http://schemas.microsoft.com/office/infopath/2007/PartnerControls"/>
    <ds:schemaRef ds:uri="http://schemas.openxmlformats.org/package/2006/metadata/core-properties"/>
    <ds:schemaRef ds:uri="e36bfbf9-5e42-489c-a259-4c54eb22cb57"/>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TEE14 Speaker PPT Template_v02</Template>
  <TotalTime>5</TotalTime>
  <Words>2228</Words>
  <Application>Microsoft Office PowerPoint</Application>
  <PresentationFormat>Custom</PresentationFormat>
  <Paragraphs>167</Paragraphs>
  <Slides>28</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Arial</vt:lpstr>
      <vt:lpstr>Calibri</vt:lpstr>
      <vt:lpstr>Consolas</vt:lpstr>
      <vt:lpstr>Segoe Semibold</vt:lpstr>
      <vt:lpstr>Segoe UI</vt:lpstr>
      <vt:lpstr>Segoe UI Black</vt:lpstr>
      <vt:lpstr>Segoe UI Light</vt:lpstr>
      <vt:lpstr>Segoe UI Semibold</vt:lpstr>
      <vt:lpstr>Wingdings</vt:lpstr>
      <vt:lpstr>TEE14 Speaker PPT Template</vt:lpstr>
      <vt:lpstr>PowerPoint Presentation</vt:lpstr>
      <vt:lpstr>Three-Way Data Binding in Universal Apps: View, View Model, and Cloud</vt:lpstr>
      <vt:lpstr>@shenchauhan  shen.chauhan@microsoft.com</vt:lpstr>
      <vt:lpstr>Agenda</vt:lpstr>
      <vt:lpstr>Quick Data binding 101</vt:lpstr>
      <vt:lpstr>What is data binding?</vt:lpstr>
      <vt:lpstr>INotifyPropertyChanged and DataContext</vt:lpstr>
      <vt:lpstr>The various modes of data binding</vt:lpstr>
      <vt:lpstr>MVVM  (Model-View-ViewModel)  Overview</vt:lpstr>
      <vt:lpstr>What is MVVM?</vt:lpstr>
      <vt:lpstr>Tools and frameworks</vt:lpstr>
      <vt:lpstr>There are performance implications so watch out! </vt:lpstr>
      <vt:lpstr>Azure Mobile Services</vt:lpstr>
      <vt:lpstr>What is Azure Mobile Services?</vt:lpstr>
      <vt:lpstr>SignalR</vt:lpstr>
      <vt:lpstr>What is SignalR?</vt:lpstr>
      <vt:lpstr>Key features</vt:lpstr>
      <vt:lpstr>How to create a hub</vt:lpstr>
      <vt:lpstr>What happens when we put all this technology together?</vt:lpstr>
      <vt:lpstr>We are going to create an application!</vt:lpstr>
      <vt:lpstr>Architecture Diagram</vt:lpstr>
      <vt:lpstr>Demo</vt:lpstr>
      <vt:lpstr>Related content</vt:lpstr>
      <vt:lpstr>Track resources</vt:lpstr>
      <vt:lpstr>Resources</vt:lpstr>
      <vt:lpstr>Windows Resources</vt:lpstr>
      <vt:lpstr>SUBMIT YOUR TECHED EVALUATIONS</vt:lpstr>
      <vt:lpstr>PowerPoint Presentation</vt:lpstr>
    </vt:vector>
  </TitlesOfParts>
  <Manager>&lt;Speech writer name goes here&gt;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Three-Way Data Binding in Universal Apps: View, View Model, and Cloud</dc:title>
  <dc:subject>TechEd 2014</dc:subject>
  <dc:creator>Shows</dc:creator>
  <cp:keywords/>
  <dc:description>Template: Jordan Cayabyab, Artitudes Design
Formatting: 
Audience Type:</dc:description>
  <cp:lastModifiedBy>Shows</cp:lastModifiedBy>
  <cp:revision>4</cp:revision>
  <dcterms:created xsi:type="dcterms:W3CDTF">2014-10-26T11:35:15Z</dcterms:created>
  <dcterms:modified xsi:type="dcterms:W3CDTF">2014-10-31T10:24:05Z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404;#Barcelona (city)|213d5e7e-dd18-4cc5-88dd-2ae8743b9c93</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403;#Microsoft Tech Ed Europe|2ad4cbe5-cbd8-4c11-b9ea-b3b61d12fe53</vt:lpwstr>
  </property>
  <property fmtid="{D5CDD505-2E9C-101B-9397-08002B2CF9AE}" pid="12" name="TaxKeyword">
    <vt:lpwstr/>
  </property>
</Properties>
</file>