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  <p:sldMasterId id="2147483796" r:id="rId2"/>
  </p:sldMasterIdLst>
  <p:notesMasterIdLst>
    <p:notesMasterId r:id="rId59"/>
  </p:notesMasterIdLst>
  <p:sldIdLst>
    <p:sldId id="256" r:id="rId3"/>
    <p:sldId id="257" r:id="rId4"/>
    <p:sldId id="342" r:id="rId5"/>
    <p:sldId id="345" r:id="rId6"/>
    <p:sldId id="259" r:id="rId7"/>
    <p:sldId id="260" r:id="rId8"/>
    <p:sldId id="261" r:id="rId9"/>
    <p:sldId id="262" r:id="rId10"/>
    <p:sldId id="328" r:id="rId11"/>
    <p:sldId id="264" r:id="rId12"/>
    <p:sldId id="312" r:id="rId13"/>
    <p:sldId id="344" r:id="rId14"/>
    <p:sldId id="314" r:id="rId15"/>
    <p:sldId id="319" r:id="rId16"/>
    <p:sldId id="265" r:id="rId17"/>
    <p:sldId id="266" r:id="rId18"/>
    <p:sldId id="267" r:id="rId19"/>
    <p:sldId id="268" r:id="rId20"/>
    <p:sldId id="274" r:id="rId21"/>
    <p:sldId id="311" r:id="rId22"/>
    <p:sldId id="275" r:id="rId23"/>
    <p:sldId id="276" r:id="rId24"/>
    <p:sldId id="277" r:id="rId25"/>
    <p:sldId id="278" r:id="rId26"/>
    <p:sldId id="279" r:id="rId27"/>
    <p:sldId id="336" r:id="rId28"/>
    <p:sldId id="337" r:id="rId29"/>
    <p:sldId id="338" r:id="rId30"/>
    <p:sldId id="327" r:id="rId31"/>
    <p:sldId id="309" r:id="rId32"/>
    <p:sldId id="315" r:id="rId33"/>
    <p:sldId id="316" r:id="rId34"/>
    <p:sldId id="350" r:id="rId35"/>
    <p:sldId id="310" r:id="rId36"/>
    <p:sldId id="329" r:id="rId37"/>
    <p:sldId id="324" r:id="rId38"/>
    <p:sldId id="318" r:id="rId39"/>
    <p:sldId id="280" r:id="rId40"/>
    <p:sldId id="281" r:id="rId41"/>
    <p:sldId id="282" r:id="rId42"/>
    <p:sldId id="283" r:id="rId43"/>
    <p:sldId id="325" r:id="rId44"/>
    <p:sldId id="347" r:id="rId45"/>
    <p:sldId id="348" r:id="rId46"/>
    <p:sldId id="349" r:id="rId47"/>
    <p:sldId id="326" r:id="rId48"/>
    <p:sldId id="330" r:id="rId49"/>
    <p:sldId id="331" r:id="rId50"/>
    <p:sldId id="332" r:id="rId51"/>
    <p:sldId id="333" r:id="rId52"/>
    <p:sldId id="334" r:id="rId53"/>
    <p:sldId id="335" r:id="rId54"/>
    <p:sldId id="346" r:id="rId55"/>
    <p:sldId id="343" r:id="rId56"/>
    <p:sldId id="301" r:id="rId57"/>
    <p:sldId id="351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BB49F-399D-42ED-B515-3EDDDAE7D8E9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F611C-482F-4E0F-A42F-5BC18A656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4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</p:spTree>
    <p:extLst>
      <p:ext uri="{BB962C8B-B14F-4D97-AF65-F5344CB8AC3E}">
        <p14:creationId xmlns:p14="http://schemas.microsoft.com/office/powerpoint/2010/main" val="3836554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</p:spTree>
    <p:extLst>
      <p:ext uri="{BB962C8B-B14F-4D97-AF65-F5344CB8AC3E}">
        <p14:creationId xmlns:p14="http://schemas.microsoft.com/office/powerpoint/2010/main" val="2394893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4F9E6-938D-4629-83E7-354A05E299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19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</p:spTree>
    <p:extLst>
      <p:ext uri="{BB962C8B-B14F-4D97-AF65-F5344CB8AC3E}">
        <p14:creationId xmlns:p14="http://schemas.microsoft.com/office/powerpoint/2010/main" val="3098419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ego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ego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ego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ego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egoe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" pitchFamily="34" charset="0"/>
              </a:defRPr>
            </a:lvl9pPr>
          </a:lstStyle>
          <a:p>
            <a:pPr eaLnBrk="1" hangingPunct="1"/>
            <a:fld id="{CBB8B513-46AD-4905-81EA-3A0067C03F4B}" type="slidenum">
              <a:rPr lang="en-US" sz="1200" smtClean="0">
                <a:latin typeface="Arial" charset="0"/>
              </a:rPr>
              <a:pPr eaLnBrk="1" hangingPunct="1"/>
              <a:t>31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</p:spTree>
    <p:extLst>
      <p:ext uri="{BB962C8B-B14F-4D97-AF65-F5344CB8AC3E}">
        <p14:creationId xmlns:p14="http://schemas.microsoft.com/office/powerpoint/2010/main" val="1622321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</p:spTree>
    <p:extLst>
      <p:ext uri="{BB962C8B-B14F-4D97-AF65-F5344CB8AC3E}">
        <p14:creationId xmlns:p14="http://schemas.microsoft.com/office/powerpoint/2010/main" val="1927145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</p:spTree>
    <p:extLst>
      <p:ext uri="{BB962C8B-B14F-4D97-AF65-F5344CB8AC3E}">
        <p14:creationId xmlns:p14="http://schemas.microsoft.com/office/powerpoint/2010/main" val="236109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jp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lki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S logo whit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62269" y="474236"/>
            <a:ext cx="1775509" cy="380393"/>
          </a:xfrm>
          <a:prstGeom prst="rect">
            <a:avLst/>
          </a:prstGeom>
        </p:spPr>
      </p:pic>
      <p:pic>
        <p:nvPicPr>
          <p:cNvPr id="6" name="TechEd 2014 logo whi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125" y="440042"/>
            <a:ext cx="2907036" cy="12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18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7" b="0" kern="1200" cap="none" spc="-98" baseline="0" dirty="0">
                <a:ln w="3175">
                  <a:noFill/>
                </a:ln>
                <a:gradFill>
                  <a:gsLst>
                    <a:gs pos="83448">
                      <a:schemeClr val="tx1"/>
                    </a:gs>
                    <a:gs pos="53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4" name="TechEd 2014 logo whi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880125" y="440042"/>
            <a:ext cx="2907036" cy="12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41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6"/>
            <a:ext cx="11655840" cy="2018835"/>
          </a:xfrm>
        </p:spPr>
        <p:txBody>
          <a:bodyPr/>
          <a:lstStyle>
            <a:lvl1pPr marL="0" indent="0">
              <a:buNone/>
              <a:defRPr/>
            </a:lvl1pPr>
            <a:lvl2pPr marL="28012" indent="0">
              <a:buNone/>
              <a:defRPr sz="1961"/>
            </a:lvl2pPr>
            <a:lvl3pPr marL="219428" indent="0">
              <a:buNone/>
              <a:defRPr sz="1961"/>
            </a:lvl3pPr>
            <a:lvl4pPr marL="466868" indent="0">
              <a:buNone/>
              <a:defRPr sz="1765"/>
            </a:lvl4pPr>
            <a:lvl5pPr marL="725201" indent="0">
              <a:buNone/>
              <a:defRPr sz="176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670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6"/>
            <a:ext cx="11655840" cy="2018835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920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  <a:lvl2pPr marL="28012" indent="0">
              <a:buNone/>
              <a:defRPr sz="1961"/>
            </a:lvl2pPr>
            <a:lvl3pPr marL="219428" indent="0">
              <a:buNone/>
              <a:defRPr sz="1961"/>
            </a:lvl3pPr>
            <a:lvl4pPr marL="466868" indent="0">
              <a:buNone/>
              <a:defRPr sz="1765"/>
            </a:lvl4pPr>
            <a:lvl5pPr marL="725201" indent="0">
              <a:buNone/>
              <a:defRPr sz="176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87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184808"/>
          </a:xfrm>
        </p:spPr>
        <p:txBody>
          <a:bodyPr>
            <a:spAutoFit/>
          </a:bodyPr>
          <a:lstStyle>
            <a:lvl3pPr>
              <a:defRPr sz="2353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24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or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184808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>
                <a:gradFill>
                  <a:gsLst>
                    <a:gs pos="13869">
                      <a:schemeClr val="tx2"/>
                    </a:gs>
                    <a:gs pos="42000">
                      <a:schemeClr val="tx2"/>
                    </a:gs>
                  </a:gsLst>
                  <a:lin ang="5400000" scaled="0"/>
                </a:gradFill>
              </a:defRPr>
            </a:lvl1pPr>
            <a:lvl3pPr>
              <a:defRPr sz="2353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004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978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978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78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gradFill>
                  <a:gsLst>
                    <a:gs pos="5109">
                      <a:schemeClr val="tx2"/>
                    </a:gs>
                    <a:gs pos="25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89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Tx/>
              <a:buBlip>
                <a:blip r:embed="rId2"/>
              </a:buBlip>
              <a:defRPr sz="3529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Tx/>
              <a:buBlip>
                <a:blip r:embed="rId2"/>
              </a:buBlip>
              <a:defRPr sz="3529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5817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Tx/>
              <a:buBlip>
                <a:blip r:embed="rId2"/>
              </a:buBlip>
              <a:defRPr sz="3529">
                <a:gradFill>
                  <a:gsLst>
                    <a:gs pos="5109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Tx/>
              <a:buBlip>
                <a:blip r:embed="rId2"/>
              </a:buBlip>
              <a:defRPr sz="3529">
                <a:gradFill>
                  <a:gsLst>
                    <a:gs pos="5109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99832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394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hoto Layout">
    <p:bg bwMode="gray"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1008"/>
            <a:ext cx="12191999" cy="6855984"/>
          </a:xfrm>
          <a:prstGeom prst="rect">
            <a:avLst/>
          </a:prstGeom>
        </p:spPr>
      </p:pic>
      <p:sp>
        <p:nvSpPr>
          <p:cNvPr id="14" name="Dark gradation bottom"/>
          <p:cNvSpPr/>
          <p:nvPr/>
        </p:nvSpPr>
        <p:spPr bwMode="gray">
          <a:xfrm flipV="1">
            <a:off x="0" y="-3"/>
            <a:ext cx="12202081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3000"/>
                </a:srgbClr>
              </a:gs>
              <a:gs pos="40000">
                <a:srgbClr val="000000">
                  <a:alpha val="0"/>
                </a:srgbClr>
              </a:gs>
            </a:gsLst>
            <a:lin ang="27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Dark gradation top"/>
          <p:cNvSpPr/>
          <p:nvPr/>
        </p:nvSpPr>
        <p:spPr bwMode="gray">
          <a:xfrm>
            <a:off x="0" y="-1007"/>
            <a:ext cx="1220208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0000"/>
                </a:srgbClr>
              </a:gs>
              <a:gs pos="40000">
                <a:srgbClr val="000000">
                  <a:alpha val="0"/>
                </a:srgbClr>
              </a:gs>
            </a:gsLst>
            <a:lin ang="27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gray">
          <a:xfrm>
            <a:off x="269239" y="2084172"/>
            <a:ext cx="6274974" cy="3586208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2084171"/>
            <a:ext cx="6276530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9" y="4146242"/>
            <a:ext cx="6274974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11" name="MS logo whit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49322" y="6061766"/>
            <a:ext cx="1522404" cy="326167"/>
          </a:xfrm>
          <a:prstGeom prst="rect">
            <a:avLst/>
          </a:prstGeom>
        </p:spPr>
      </p:pic>
      <p:pic>
        <p:nvPicPr>
          <p:cNvPr id="12" name="TechEd 2014 logo whi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88" y="440042"/>
            <a:ext cx="2907036" cy="12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9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de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21" y="1187621"/>
            <a:ext cx="11655840" cy="899665"/>
          </a:xfrm>
        </p:spPr>
        <p:txBody>
          <a:bodyPr/>
          <a:lstStyle>
            <a:lvl1pPr>
              <a:defRPr sz="7058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98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84" y="2084173"/>
            <a:ext cx="8058229" cy="1793104"/>
          </a:xfrm>
        </p:spPr>
        <p:txBody>
          <a:bodyPr/>
          <a:lstStyle>
            <a:lvl1pPr>
              <a:defRPr sz="5882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33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 Layout_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84" y="2084173"/>
            <a:ext cx="8058229" cy="1793104"/>
          </a:xfrm>
        </p:spPr>
        <p:txBody>
          <a:bodyPr/>
          <a:lstStyle>
            <a:lvl1pPr>
              <a:defRPr sz="5882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063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664" y="1178349"/>
            <a:ext cx="9860672" cy="899665"/>
          </a:xfrm>
        </p:spPr>
        <p:txBody>
          <a:bodyPr/>
          <a:lstStyle>
            <a:lvl1pPr marL="228766" indent="-228766">
              <a:defRPr sz="5882" baseline="0"/>
            </a:lvl1pPr>
          </a:lstStyle>
          <a:p>
            <a:r>
              <a:rPr lang="en-US" dirty="0" smtClean="0"/>
              <a:t>“Sample quote goes here. Design is easier than it looks, and more important than it seems.”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7788" y="5025984"/>
            <a:ext cx="5378549" cy="10501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137" baseline="0">
                <a:latin typeface="+mj-lt"/>
              </a:defRPr>
            </a:lvl1pPr>
          </a:lstStyle>
          <a:p>
            <a:pPr lvl="0"/>
            <a:r>
              <a:rPr lang="en-US" dirty="0" smtClean="0"/>
              <a:t>Author Name</a:t>
            </a:r>
          </a:p>
          <a:p>
            <a:pPr lvl="0"/>
            <a:r>
              <a:rPr lang="en-US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584532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Layout_Accent Colo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664" y="2084173"/>
            <a:ext cx="9860672" cy="899665"/>
          </a:xfrm>
        </p:spPr>
        <p:txBody>
          <a:bodyPr/>
          <a:lstStyle>
            <a:lvl1pPr marL="277008" indent="-277008">
              <a:tabLst>
                <a:tab pos="277008" algn="l"/>
              </a:tabLst>
              <a:defRPr sz="5882" baseline="0"/>
            </a:lvl1pPr>
          </a:lstStyle>
          <a:p>
            <a:r>
              <a:rPr lang="en-US" dirty="0" smtClean="0"/>
              <a:t>“	Add a quote here. Design is easier than it looks, and more important than it seems.”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7788" y="4773813"/>
            <a:ext cx="5378549" cy="10501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137" baseline="0">
                <a:latin typeface="+mj-lt"/>
              </a:defRPr>
            </a:lvl1pPr>
          </a:lstStyle>
          <a:p>
            <a:pPr lvl="0"/>
            <a:r>
              <a:rPr lang="en-US" dirty="0" smtClean="0"/>
              <a:t>Author’s Name</a:t>
            </a:r>
          </a:p>
          <a:p>
            <a:pPr lvl="0"/>
            <a:r>
              <a:rPr lang="en-US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41549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dea &amp;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7021" y="2383023"/>
            <a:ext cx="11653523" cy="914360"/>
          </a:xfrm>
        </p:spPr>
        <p:txBody>
          <a:bodyPr/>
          <a:lstStyle>
            <a:lvl1pPr marL="0" indent="0">
              <a:buNone/>
              <a:defRPr sz="5294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021" y="1187621"/>
            <a:ext cx="11655840" cy="899665"/>
          </a:xfrm>
        </p:spPr>
        <p:txBody>
          <a:bodyPr/>
          <a:lstStyle>
            <a:lvl1pPr>
              <a:defRPr sz="7058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058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-50 Right Photo Layout">
    <p:bg bwMode="auto"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6097556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336145" marR="0" indent="-336145" algn="ctr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tabLst/>
              <a:defRPr lang="en-US" sz="2353" kern="1200" spc="0" baseline="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invGray">
          <a:xfrm>
            <a:off x="269240" y="2095970"/>
            <a:ext cx="5378549" cy="267785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270841" y="4773829"/>
            <a:ext cx="5377215" cy="89655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8" name="TechEd 2014 logo whi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64788" y="440042"/>
            <a:ext cx="2907036" cy="1257969"/>
          </a:xfrm>
          <a:prstGeom prst="rect">
            <a:avLst/>
          </a:prstGeom>
        </p:spPr>
      </p:pic>
      <p:pic>
        <p:nvPicPr>
          <p:cNvPr id="10" name="MS logo whit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48213" y="6061766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953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2730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827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800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 bwMode="auto"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1"/>
            <a:ext cx="627341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3" y="2075840"/>
            <a:ext cx="8067760" cy="1801436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11" name="TechEd 2014 logo whi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64788" y="440042"/>
            <a:ext cx="2907036" cy="1257969"/>
          </a:xfrm>
          <a:prstGeom prst="rect">
            <a:avLst/>
          </a:prstGeom>
        </p:spPr>
      </p:pic>
      <p:pic>
        <p:nvPicPr>
          <p:cNvPr id="8" name="MS logo whit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49322" y="6061766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4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406">
          <p15:clr>
            <a:srgbClr val="C35E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44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2415"/>
            <a:ext cx="11653522" cy="2089751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80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C9E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51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04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 flip="none" rotWithShape="1">
                  <a:gsLst>
                    <a:gs pos="417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8" y="1447800"/>
            <a:ext cx="11151917" cy="2184808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9036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1"/>
            <a:ext cx="985880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75840"/>
            <a:ext cx="9860610" cy="1801436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69239" y="470411"/>
            <a:ext cx="3047874" cy="452654"/>
          </a:xfrm>
        </p:spPr>
        <p:txBody>
          <a:bodyPr/>
          <a:lstStyle>
            <a:lvl1pPr marL="0" indent="0">
              <a:buNone/>
              <a:defRPr sz="1961"/>
            </a:lvl1pPr>
          </a:lstStyle>
          <a:p>
            <a:pPr lvl="0"/>
            <a:r>
              <a:rPr lang="en-US" dirty="0" smtClean="0"/>
              <a:t>Session Code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67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mo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186357"/>
            <a:ext cx="9859116" cy="2697988"/>
          </a:xfrm>
          <a:noFill/>
        </p:spPr>
        <p:txBody>
          <a:bodyPr tIns="91440" bIns="91440" anchor="t" anchorCtr="0"/>
          <a:lstStyle>
            <a:lvl1pPr>
              <a:defRPr sz="7058" spc="-99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1" y="2259357"/>
            <a:ext cx="9860673" cy="3411796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4267" spc="0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707812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 - STATI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1"/>
            <a:ext cx="627341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3" y="2075840"/>
            <a:ext cx="9860610" cy="1801436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69239" y="291069"/>
            <a:ext cx="3585699" cy="452654"/>
          </a:xfrm>
        </p:spPr>
        <p:txBody>
          <a:bodyPr/>
          <a:lstStyle>
            <a:lvl1pPr marL="0" indent="0">
              <a:buNone/>
              <a:defRPr sz="1961">
                <a:latin typeface="+mn-lt"/>
              </a:defRPr>
            </a:lvl1pPr>
            <a:lvl2pPr marL="336145" indent="0">
              <a:buNone/>
              <a:defRPr sz="1961"/>
            </a:lvl2pPr>
            <a:lvl3pPr marL="560241" indent="0">
              <a:buNone/>
              <a:defRPr sz="1961"/>
            </a:lvl3pPr>
            <a:lvl4pPr marL="784338" indent="0">
              <a:buNone/>
              <a:defRPr sz="1961"/>
            </a:lvl4pPr>
            <a:lvl5pPr marL="1008435" indent="0">
              <a:buNone/>
              <a:defRPr sz="1961"/>
            </a:lvl5pPr>
          </a:lstStyle>
          <a:p>
            <a:pPr lvl="0"/>
            <a:r>
              <a:rPr lang="en-US" dirty="0" smtClean="0"/>
              <a:t>Session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lkin">
    <p:bg bwMode="gray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"/>
            <a:ext cx="12192000" cy="6856620"/>
          </a:xfrm>
          <a:prstGeom prst="rect">
            <a:avLst/>
          </a:prstGeom>
        </p:spPr>
      </p:pic>
      <p:pic>
        <p:nvPicPr>
          <p:cNvPr id="4" name="MS logo whit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62269" y="474236"/>
            <a:ext cx="1775509" cy="3803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97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hoto Layout">
    <p:bg bwMode="gray"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7" r="3431" b="2608"/>
          <a:stretch/>
        </p:blipFill>
        <p:spPr>
          <a:xfrm>
            <a:off x="1" y="-7783"/>
            <a:ext cx="12221569" cy="6873565"/>
          </a:xfrm>
          <a:prstGeom prst="rect">
            <a:avLst/>
          </a:prstGeom>
        </p:spPr>
      </p:pic>
      <p:sp>
        <p:nvSpPr>
          <p:cNvPr id="19" name="Dark gradation top"/>
          <p:cNvSpPr/>
          <p:nvPr/>
        </p:nvSpPr>
        <p:spPr bwMode="gray">
          <a:xfrm>
            <a:off x="0" y="-7783"/>
            <a:ext cx="12106223" cy="656860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40000">
                <a:srgbClr val="000000">
                  <a:alpha val="0"/>
                </a:srgbClr>
              </a:gs>
            </a:gsLst>
            <a:lin ang="27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6" y="440492"/>
            <a:ext cx="2871471" cy="131865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69240" y="2084172"/>
            <a:ext cx="5901462" cy="3586208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2084171"/>
            <a:ext cx="5903019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40" y="4146242"/>
            <a:ext cx="5901462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11" name="MS logo whit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49322" y="6061766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6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69239" y="2084172"/>
            <a:ext cx="8067823" cy="358620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8067761" cy="1793090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3878574"/>
            <a:ext cx="8067762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49322" y="6061766"/>
            <a:ext cx="1522404" cy="326167"/>
          </a:xfrm>
          <a:prstGeom prst="rect">
            <a:avLst/>
          </a:prstGeom>
        </p:spPr>
      </p:pic>
      <p:pic>
        <p:nvPicPr>
          <p:cNvPr id="10" name="TechEd 2014 logo whi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64788" y="440042"/>
            <a:ext cx="2907036" cy="12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5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6" y="440492"/>
            <a:ext cx="2871471" cy="131865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1"/>
            <a:ext cx="627341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3" y="2075840"/>
            <a:ext cx="8067760" cy="1801436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8" name="MS logo whit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49322" y="6061766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7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406">
          <p15:clr>
            <a:srgbClr val="C35EA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6" y="440492"/>
            <a:ext cx="2871471" cy="13186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269239" y="2084172"/>
            <a:ext cx="8067823" cy="3586208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8067761" cy="1793090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3878574"/>
            <a:ext cx="8067762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49322" y="6061766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0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269302" y="1187644"/>
            <a:ext cx="8067761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186356"/>
            <a:ext cx="8067822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3877277"/>
            <a:ext cx="8067813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71533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269302" y="1187644"/>
            <a:ext cx="8067761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186356"/>
            <a:ext cx="8067822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9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gradFill>
                  <a:gsLst>
                    <a:gs pos="87586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40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gradFill>
                  <a:gsLst>
                    <a:gs pos="87586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02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7" b="0" kern="1200" cap="none" spc="-98" baseline="0" dirty="0">
                <a:ln w="3175">
                  <a:noFill/>
                </a:ln>
                <a:gradFill>
                  <a:gsLst>
                    <a:gs pos="84828">
                      <a:srgbClr val="FFFFFF"/>
                    </a:gs>
                    <a:gs pos="59000">
                      <a:srgbClr val="FFFFFF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34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7" b="0" kern="1200" cap="none" spc="-98" baseline="0" dirty="0">
                <a:ln w="3175">
                  <a:noFill/>
                </a:ln>
                <a:gradFill>
                  <a:gsLst>
                    <a:gs pos="83448">
                      <a:schemeClr val="tx1"/>
                    </a:gs>
                    <a:gs pos="53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47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6"/>
            <a:ext cx="11655840" cy="2018835"/>
          </a:xfrm>
        </p:spPr>
        <p:txBody>
          <a:bodyPr/>
          <a:lstStyle>
            <a:lvl1pPr marL="0" indent="0">
              <a:buNone/>
              <a:defRPr/>
            </a:lvl1pPr>
            <a:lvl2pPr marL="28012" indent="0">
              <a:buNone/>
              <a:defRPr sz="1961"/>
            </a:lvl2pPr>
            <a:lvl3pPr marL="219428" indent="0">
              <a:buNone/>
              <a:defRPr sz="1961"/>
            </a:lvl3pPr>
            <a:lvl4pPr marL="466868" indent="0">
              <a:buNone/>
              <a:defRPr sz="1765"/>
            </a:lvl4pPr>
            <a:lvl5pPr marL="725201" indent="0">
              <a:buNone/>
              <a:defRPr sz="176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889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6"/>
            <a:ext cx="11655840" cy="2018835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92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  <a:lvl2pPr marL="28012" indent="0">
              <a:buNone/>
              <a:defRPr sz="1961"/>
            </a:lvl2pPr>
            <a:lvl3pPr marL="219428" indent="0">
              <a:buNone/>
              <a:defRPr sz="1961"/>
            </a:lvl3pPr>
            <a:lvl4pPr marL="466868" indent="0">
              <a:buNone/>
              <a:defRPr sz="1765"/>
            </a:lvl4pPr>
            <a:lvl5pPr marL="725201" indent="0">
              <a:buNone/>
              <a:defRPr sz="176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59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69302" y="1187644"/>
            <a:ext cx="8067761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186356"/>
            <a:ext cx="8067822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3877277"/>
            <a:ext cx="8067813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TechEd 2014 logo whi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880125" y="440042"/>
            <a:ext cx="2907036" cy="12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4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184808"/>
          </a:xfrm>
        </p:spPr>
        <p:txBody>
          <a:bodyPr>
            <a:spAutoFit/>
          </a:bodyPr>
          <a:lstStyle>
            <a:lvl3pPr>
              <a:defRPr sz="2353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7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or bullet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184808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  <a:lvl3pPr>
              <a:defRPr sz="2353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14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978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978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017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solidFill>
                  <a:schemeClr val="tx1"/>
                </a:soli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solidFill>
                  <a:schemeClr val="tx1"/>
                </a:soli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654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Tx/>
              <a:buBlip>
                <a:blip r:embed="rId2"/>
              </a:buBlip>
              <a:defRPr sz="3529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Tx/>
              <a:buBlip>
                <a:blip r:embed="rId2"/>
              </a:buBlip>
              <a:defRPr sz="3529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7708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Bullet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Tx/>
              <a:buBlip>
                <a:blip r:embed="rId2"/>
              </a:buBlip>
              <a:defRPr sz="3529">
                <a:solidFill>
                  <a:schemeClr val="tx1"/>
                </a:soli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Tx/>
              <a:buBlip>
                <a:blip r:embed="rId2"/>
              </a:buBlip>
              <a:defRPr sz="3529">
                <a:solidFill>
                  <a:schemeClr val="tx1"/>
                </a:soli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21551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45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de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21" y="1187621"/>
            <a:ext cx="11655840" cy="899665"/>
          </a:xfrm>
        </p:spPr>
        <p:txBody>
          <a:bodyPr/>
          <a:lstStyle>
            <a:lvl1pPr>
              <a:defRPr sz="7058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30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84" y="2084173"/>
            <a:ext cx="8058229" cy="1793104"/>
          </a:xfrm>
        </p:spPr>
        <p:txBody>
          <a:bodyPr/>
          <a:lstStyle>
            <a:lvl1pPr>
              <a:defRPr sz="5882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79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 Layout_Accen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84" y="2084173"/>
            <a:ext cx="8058229" cy="1793104"/>
          </a:xfrm>
        </p:spPr>
        <p:txBody>
          <a:bodyPr/>
          <a:lstStyle>
            <a:lvl1pPr>
              <a:defRPr sz="5882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11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69302" y="1187644"/>
            <a:ext cx="8067761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186356"/>
            <a:ext cx="8067822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pic>
        <p:nvPicPr>
          <p:cNvPr id="5" name="TechEd 2014 logo whi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880125" y="440042"/>
            <a:ext cx="2907036" cy="12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3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664" y="1178349"/>
            <a:ext cx="9860672" cy="899665"/>
          </a:xfrm>
        </p:spPr>
        <p:txBody>
          <a:bodyPr/>
          <a:lstStyle>
            <a:lvl1pPr marL="228766" indent="-228766">
              <a:defRPr sz="5882" baseline="0"/>
            </a:lvl1pPr>
          </a:lstStyle>
          <a:p>
            <a:r>
              <a:rPr lang="en-US" dirty="0" smtClean="0"/>
              <a:t>“Sample quote goes here. Design is easier than it looks, and more important than it seems.”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7788" y="5025984"/>
            <a:ext cx="5378549" cy="10501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137" baseline="0">
                <a:latin typeface="+mj-lt"/>
              </a:defRPr>
            </a:lvl1pPr>
          </a:lstStyle>
          <a:p>
            <a:pPr lvl="0"/>
            <a:r>
              <a:rPr lang="en-US" dirty="0" smtClean="0"/>
              <a:t>Author Name</a:t>
            </a:r>
          </a:p>
          <a:p>
            <a:pPr lvl="0"/>
            <a:r>
              <a:rPr lang="en-US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69645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Layout_Accent Colo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664" y="2084173"/>
            <a:ext cx="9860672" cy="899665"/>
          </a:xfrm>
        </p:spPr>
        <p:txBody>
          <a:bodyPr/>
          <a:lstStyle>
            <a:lvl1pPr marL="277008" indent="-277008">
              <a:tabLst>
                <a:tab pos="277008" algn="l"/>
              </a:tabLst>
              <a:defRPr sz="5882" baseline="0"/>
            </a:lvl1pPr>
          </a:lstStyle>
          <a:p>
            <a:r>
              <a:rPr lang="en-US" dirty="0" smtClean="0"/>
              <a:t>“	Add a quote here. Design is easier than it looks, and more important than it seems.”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7788" y="4773813"/>
            <a:ext cx="5378549" cy="10501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137" baseline="0">
                <a:latin typeface="+mj-lt"/>
              </a:defRPr>
            </a:lvl1pPr>
          </a:lstStyle>
          <a:p>
            <a:pPr lvl="0"/>
            <a:r>
              <a:rPr lang="en-US" dirty="0" smtClean="0"/>
              <a:t>Author’s Name</a:t>
            </a:r>
          </a:p>
          <a:p>
            <a:pPr lvl="0"/>
            <a:r>
              <a:rPr lang="en-US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07276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dea &amp; 3 Poi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7021" y="2383023"/>
            <a:ext cx="11653523" cy="914360"/>
          </a:xfrm>
        </p:spPr>
        <p:txBody>
          <a:bodyPr/>
          <a:lstStyle>
            <a:lvl1pPr marL="0" indent="0">
              <a:buNone/>
              <a:defRPr sz="5294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021" y="1187621"/>
            <a:ext cx="11655840" cy="899665"/>
          </a:xfrm>
        </p:spPr>
        <p:txBody>
          <a:bodyPr/>
          <a:lstStyle>
            <a:lvl1pPr>
              <a:defRPr sz="7058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06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-50 Right Photo Layout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6" y="440492"/>
            <a:ext cx="2871471" cy="131865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invGray">
          <a:xfrm>
            <a:off x="269240" y="2095970"/>
            <a:ext cx="5378549" cy="267785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270841" y="4773829"/>
            <a:ext cx="5377215" cy="89655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10" name="MS logo whit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48213" y="6061766"/>
            <a:ext cx="1522404" cy="326167"/>
          </a:xfrm>
          <a:prstGeom prst="rect">
            <a:avLst/>
          </a:prstGeom>
        </p:spPr>
      </p:pic>
      <p:pic>
        <p:nvPicPr>
          <p:cNvPr id="8" name="Picture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9" r="17893"/>
          <a:stretch/>
        </p:blipFill>
        <p:spPr>
          <a:xfrm>
            <a:off x="6170701" y="0"/>
            <a:ext cx="6050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66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50-50 Right Photo Layout_02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6" y="440492"/>
            <a:ext cx="2871471" cy="131865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invGray">
          <a:xfrm>
            <a:off x="269240" y="2095970"/>
            <a:ext cx="5378549" cy="267785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270841" y="4773829"/>
            <a:ext cx="5377215" cy="89655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10" name="MS logo whit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48213" y="6061766"/>
            <a:ext cx="1522404" cy="326167"/>
          </a:xfrm>
          <a:prstGeom prst="rect">
            <a:avLst/>
          </a:prstGeom>
        </p:spPr>
      </p:pic>
      <p:pic>
        <p:nvPicPr>
          <p:cNvPr id="8" name="Picture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9" r="17893"/>
          <a:stretch/>
        </p:blipFill>
        <p:spPr>
          <a:xfrm>
            <a:off x="6170701" y="0"/>
            <a:ext cx="6050868" cy="6858000"/>
          </a:xfrm>
          <a:prstGeom prst="rect">
            <a:avLst/>
          </a:prstGeom>
        </p:spPr>
      </p:pic>
      <p:pic>
        <p:nvPicPr>
          <p:cNvPr id="9" name="Picture Placeholder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" t="26090" r="67" b="-1"/>
          <a:stretch/>
        </p:blipFill>
        <p:spPr>
          <a:xfrm>
            <a:off x="6146999" y="-7783"/>
            <a:ext cx="6074570" cy="687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2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50-50 Right Photo Layout_03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6" y="440492"/>
            <a:ext cx="2871471" cy="131865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invGray">
          <a:xfrm>
            <a:off x="269240" y="2095970"/>
            <a:ext cx="5378549" cy="267785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270841" y="4773829"/>
            <a:ext cx="5377215" cy="89655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10" name="MS logo whit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48213" y="6061766"/>
            <a:ext cx="1522404" cy="326167"/>
          </a:xfrm>
          <a:prstGeom prst="rect">
            <a:avLst/>
          </a:prstGeom>
        </p:spPr>
      </p:pic>
      <p:pic>
        <p:nvPicPr>
          <p:cNvPr id="8" name="Picture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" t="114" r="36245" b="-114"/>
          <a:stretch/>
        </p:blipFill>
        <p:spPr>
          <a:xfrm>
            <a:off x="6170701" y="1"/>
            <a:ext cx="605086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33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178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348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512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4881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gradFill>
                  <a:gsLst>
                    <a:gs pos="87586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4" name="TechEd 2014 logo whi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880125" y="440042"/>
            <a:ext cx="2907036" cy="12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67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2415"/>
            <a:ext cx="11653522" cy="2089751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3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C9E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359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34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 flip="none" rotWithShape="1">
                  <a:gsLst>
                    <a:gs pos="417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8" y="1447800"/>
            <a:ext cx="11151917" cy="2184808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9947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mo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186357"/>
            <a:ext cx="9859116" cy="2697988"/>
          </a:xfrm>
          <a:noFill/>
        </p:spPr>
        <p:txBody>
          <a:bodyPr tIns="91440" bIns="91440" anchor="t" anchorCtr="0"/>
          <a:lstStyle>
            <a:lvl1pPr>
              <a:defRPr sz="7058" spc="-99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1" y="2259357"/>
            <a:ext cx="9860673" cy="3411796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4267" spc="0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786559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gradFill>
                  <a:gsLst>
                    <a:gs pos="87586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4" name="TechEd 2014 logo whi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880125" y="440042"/>
            <a:ext cx="2907036" cy="12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69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7" b="0" kern="1200" cap="none" spc="-98" baseline="0" dirty="0">
                <a:ln w="3175">
                  <a:noFill/>
                </a:ln>
                <a:gradFill>
                  <a:gsLst>
                    <a:gs pos="84828">
                      <a:srgbClr val="FFFFFF"/>
                    </a:gs>
                    <a:gs pos="59000">
                      <a:srgbClr val="FFFFFF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4" name="TechEd 2014 logo whi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880125" y="440042"/>
            <a:ext cx="2907036" cy="12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57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18480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25051" y="1906413"/>
            <a:ext cx="4214127" cy="40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89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1" r:id="rId23"/>
    <p:sldLayoutId id="2147483782" r:id="rId24"/>
    <p:sldLayoutId id="2147483783" r:id="rId25"/>
    <p:sldLayoutId id="2147483784" r:id="rId26"/>
    <p:sldLayoutId id="2147483785" r:id="rId27"/>
    <p:sldLayoutId id="2147483786" r:id="rId28"/>
    <p:sldLayoutId id="2147483787" r:id="rId29"/>
    <p:sldLayoutId id="2147483788" r:id="rId30"/>
    <p:sldLayoutId id="2147483789" r:id="rId31"/>
    <p:sldLayoutId id="2147483790" r:id="rId32"/>
    <p:sldLayoutId id="2147483791" r:id="rId33"/>
    <p:sldLayoutId id="2147483792" r:id="rId34"/>
    <p:sldLayoutId id="2147483793" r:id="rId35"/>
    <p:sldLayoutId id="2147483794" r:id="rId36"/>
    <p:sldLayoutId id="2147483795" r:id="rId3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5294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0"/>
        </a:buBlip>
        <a:tabLst/>
        <a:defRPr sz="392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0"/>
        </a:buBlip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0"/>
        </a:buBlip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0"/>
        </a:buBlip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0"/>
        </a:buBlip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661">
          <p15:clr>
            <a:srgbClr val="5ACBF0"/>
          </p15:clr>
        </p15:guide>
        <p15:guide id="4" orient="horz" pos="4219">
          <p15:clr>
            <a:srgbClr val="5ACBF0"/>
          </p15:clr>
        </p15:guide>
        <p15:guide id="5" pos="749">
          <p15:clr>
            <a:srgbClr val="5ACBF0"/>
          </p15:clr>
        </p15:guide>
        <p15:guide id="6" pos="1325">
          <p15:clr>
            <a:srgbClr val="5ACBF0"/>
          </p15:clr>
        </p15:guide>
        <p15:guide id="7" pos="1901">
          <p15:clr>
            <a:srgbClr val="5ACBF0"/>
          </p15:clr>
        </p15:guide>
        <p15:guide id="8" pos="2477">
          <p15:clr>
            <a:srgbClr val="5ACBF0"/>
          </p15:clr>
        </p15:guide>
        <p15:guide id="9" pos="3053">
          <p15:clr>
            <a:srgbClr val="5ACBF0"/>
          </p15:clr>
        </p15:guide>
        <p15:guide id="10" pos="3629">
          <p15:clr>
            <a:srgbClr val="5ACBF0"/>
          </p15:clr>
        </p15:guide>
        <p15:guide id="11" pos="4205">
          <p15:clr>
            <a:srgbClr val="5ACBF0"/>
          </p15:clr>
        </p15:guide>
        <p15:guide id="12" pos="4781">
          <p15:clr>
            <a:srgbClr val="5ACBF0"/>
          </p15:clr>
        </p15:guide>
        <p15:guide id="13" pos="5357">
          <p15:clr>
            <a:srgbClr val="5ACBF0"/>
          </p15:clr>
        </p15:guide>
        <p15:guide id="14" pos="5933">
          <p15:clr>
            <a:srgbClr val="5ACBF0"/>
          </p15:clr>
        </p15:guide>
        <p15:guide id="15" pos="6509">
          <p15:clr>
            <a:srgbClr val="5ACBF0"/>
          </p15:clr>
        </p15:guide>
        <p15:guide id="16" pos="7085">
          <p15:clr>
            <a:srgbClr val="5ACBF0"/>
          </p15:clr>
        </p15:guide>
        <p15:guide id="17" orient="horz" pos="763">
          <p15:clr>
            <a:srgbClr val="5ACBF0"/>
          </p15:clr>
        </p15:guide>
        <p15:guide id="18" orient="horz" pos="1339">
          <p15:clr>
            <a:srgbClr val="5ACBF0"/>
          </p15:clr>
        </p15:guide>
        <p15:guide id="19" orient="horz" pos="1915">
          <p15:clr>
            <a:srgbClr val="5ACBF0"/>
          </p15:clr>
        </p15:guide>
        <p15:guide id="20" orient="horz" pos="2491">
          <p15:clr>
            <a:srgbClr val="5ACBF0"/>
          </p15:clr>
        </p15:guide>
        <p15:guide id="21" orient="horz" pos="3067">
          <p15:clr>
            <a:srgbClr val="5ACBF0"/>
          </p15:clr>
        </p15:guide>
        <p15:guide id="22" orient="horz" pos="3643">
          <p15:clr>
            <a:srgbClr val="5ACBF0"/>
          </p15:clr>
        </p15:guide>
        <p15:guide id="23" pos="288">
          <p15:clr>
            <a:srgbClr val="C35EA4"/>
          </p15:clr>
        </p15:guide>
        <p15:guide id="24" pos="7546">
          <p15:clr>
            <a:srgbClr val="C35EA4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18480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25051" y="1906413"/>
            <a:ext cx="4214127" cy="40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207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  <p:sldLayoutId id="2147483817" r:id="rId21"/>
    <p:sldLayoutId id="2147483818" r:id="rId22"/>
    <p:sldLayoutId id="2147483819" r:id="rId23"/>
    <p:sldLayoutId id="2147483820" r:id="rId24"/>
    <p:sldLayoutId id="2147483821" r:id="rId25"/>
    <p:sldLayoutId id="2147483822" r:id="rId26"/>
    <p:sldLayoutId id="2147483823" r:id="rId27"/>
    <p:sldLayoutId id="2147483824" r:id="rId28"/>
    <p:sldLayoutId id="2147483825" r:id="rId29"/>
    <p:sldLayoutId id="2147483826" r:id="rId30"/>
    <p:sldLayoutId id="2147483827" r:id="rId31"/>
    <p:sldLayoutId id="2147483828" r:id="rId32"/>
    <p:sldLayoutId id="2147483829" r:id="rId33"/>
    <p:sldLayoutId id="2147483830" r:id="rId34"/>
    <p:sldLayoutId id="2147483831" r:id="rId35"/>
    <p:sldLayoutId id="2147483832" r:id="rId36"/>
    <p:sldLayoutId id="2147483833" r:id="rId3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5294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0"/>
        </a:buBlip>
        <a:tabLst/>
        <a:defRPr sz="392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0"/>
        </a:buBlip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0"/>
        </a:buBlip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0"/>
        </a:buBlip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0"/>
        </a:buBlip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661">
          <p15:clr>
            <a:srgbClr val="5ACBF0"/>
          </p15:clr>
        </p15:guide>
        <p15:guide id="4" orient="horz" pos="4219">
          <p15:clr>
            <a:srgbClr val="5ACBF0"/>
          </p15:clr>
        </p15:guide>
        <p15:guide id="5" pos="749">
          <p15:clr>
            <a:srgbClr val="5ACBF0"/>
          </p15:clr>
        </p15:guide>
        <p15:guide id="6" pos="1325">
          <p15:clr>
            <a:srgbClr val="5ACBF0"/>
          </p15:clr>
        </p15:guide>
        <p15:guide id="7" pos="1901">
          <p15:clr>
            <a:srgbClr val="5ACBF0"/>
          </p15:clr>
        </p15:guide>
        <p15:guide id="8" pos="2477">
          <p15:clr>
            <a:srgbClr val="5ACBF0"/>
          </p15:clr>
        </p15:guide>
        <p15:guide id="9" pos="3053">
          <p15:clr>
            <a:srgbClr val="5ACBF0"/>
          </p15:clr>
        </p15:guide>
        <p15:guide id="10" pos="3629">
          <p15:clr>
            <a:srgbClr val="5ACBF0"/>
          </p15:clr>
        </p15:guide>
        <p15:guide id="11" pos="4205">
          <p15:clr>
            <a:srgbClr val="5ACBF0"/>
          </p15:clr>
        </p15:guide>
        <p15:guide id="12" pos="4781">
          <p15:clr>
            <a:srgbClr val="5ACBF0"/>
          </p15:clr>
        </p15:guide>
        <p15:guide id="13" pos="5357">
          <p15:clr>
            <a:srgbClr val="5ACBF0"/>
          </p15:clr>
        </p15:guide>
        <p15:guide id="14" pos="5933">
          <p15:clr>
            <a:srgbClr val="5ACBF0"/>
          </p15:clr>
        </p15:guide>
        <p15:guide id="15" pos="6509">
          <p15:clr>
            <a:srgbClr val="5ACBF0"/>
          </p15:clr>
        </p15:guide>
        <p15:guide id="16" pos="7085">
          <p15:clr>
            <a:srgbClr val="5ACBF0"/>
          </p15:clr>
        </p15:guide>
        <p15:guide id="17" orient="horz" pos="763">
          <p15:clr>
            <a:srgbClr val="5ACBF0"/>
          </p15:clr>
        </p15:guide>
        <p15:guide id="18" orient="horz" pos="1339">
          <p15:clr>
            <a:srgbClr val="5ACBF0"/>
          </p15:clr>
        </p15:guide>
        <p15:guide id="19" orient="horz" pos="1915">
          <p15:clr>
            <a:srgbClr val="5ACBF0"/>
          </p15:clr>
        </p15:guide>
        <p15:guide id="20" orient="horz" pos="2491">
          <p15:clr>
            <a:srgbClr val="5ACBF0"/>
          </p15:clr>
        </p15:guide>
        <p15:guide id="21" orient="horz" pos="3067">
          <p15:clr>
            <a:srgbClr val="5ACBF0"/>
          </p15:clr>
        </p15:guide>
        <p15:guide id="22" orient="horz" pos="3643">
          <p15:clr>
            <a:srgbClr val="5ACBF0"/>
          </p15:clr>
        </p15:guide>
        <p15:guide id="23" pos="288">
          <p15:clr>
            <a:srgbClr val="C35EA4"/>
          </p15:clr>
        </p15:guide>
        <p15:guide id="24" pos="7546">
          <p15:clr>
            <a:srgbClr val="C35EA4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www.herdprotect.com/sysmenu.dll-5488c8c5d8a353184fc345a91a06d0c034e846d8.aspx" TargetMode="Externa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answers.microsoft.com/en-us/windows/forum/windows8_1_pr-windows_install/the-install-of-the-81-preview-fails-over-and-over/72fd28d4-fa75-4904-b727-bbb30fa434b2" TargetMode="External"/><Relationship Id="rId1" Type="http://schemas.openxmlformats.org/officeDocument/2006/relationships/slideLayout" Target="../slideLayouts/slideLayout5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support.microsoft.com/kb/223300" TargetMode="External"/><Relationship Id="rId1" Type="http://schemas.openxmlformats.org/officeDocument/2006/relationships/slideLayout" Target="../slideLayouts/slideLayout5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://blogs.technet.com/cfs-file.ashx/__key/communityserver-blogs-components-weblogfiles/00-00-00-54-33-metablogapi/8321.clip_5F00_image005_5F00_3E25F3A8.png" TargetMode="Externa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57.png"/><Relationship Id="rId4" Type="http://schemas.openxmlformats.org/officeDocument/2006/relationships/hyperlink" Target="http://blogs.technet.com/cfs-file.ashx/__key/communityserver-blogs-components-weblogfiles/00-00-00-54-33-metablogapi/2134.clip_5F00_image008_5F00_57EA040A.png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whdc/devtools/debugging" TargetMode="External"/><Relationship Id="rId2" Type="http://schemas.openxmlformats.org/officeDocument/2006/relationships/hyperlink" Target="http://www.microsoft.com/technet/sysinternals" TargetMode="External"/><Relationship Id="rId1" Type="http://schemas.openxmlformats.org/officeDocument/2006/relationships/slideLayout" Target="../slideLayouts/slideLayout50.xml"/><Relationship Id="rId4" Type="http://schemas.openxmlformats.org/officeDocument/2006/relationships/hyperlink" Target="http://db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 of the Unexplained…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Mark Russinovich</a:t>
            </a:r>
          </a:p>
          <a:p>
            <a:r>
              <a:rPr lang="en-US" dirty="0" smtClean="0"/>
              <a:t>CTO, Microsoft Azure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4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875" y="1189038"/>
            <a:ext cx="4799430" cy="5469061"/>
          </a:xfrm>
        </p:spPr>
        <p:txBody>
          <a:bodyPr/>
          <a:lstStyle/>
          <a:p>
            <a:r>
              <a:rPr lang="en-US" sz="3600" dirty="0" smtClean="0"/>
              <a:t>System would suddenly get sluggish and cursor would switch rapidly between ready and waiting</a:t>
            </a:r>
          </a:p>
          <a:p>
            <a:r>
              <a:rPr lang="en-US" sz="3600" dirty="0" smtClean="0"/>
              <a:t>Looked at event log and saw </a:t>
            </a:r>
            <a:r>
              <a:rPr lang="en-US" sz="3600" dirty="0" err="1" smtClean="0"/>
              <a:t>SearchProtocolHost</a:t>
            </a:r>
            <a:r>
              <a:rPr lang="en-US" sz="3600" dirty="0" smtClean="0"/>
              <a:t> crash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Case of the Random Sluggishness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887" y="1646029"/>
            <a:ext cx="6828571" cy="3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53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Process Explorer is a Task Manager replacement</a:t>
            </a:r>
          </a:p>
          <a:p>
            <a:pPr lvl="1"/>
            <a:r>
              <a:rPr lang="en-US" smtClean="0"/>
              <a:t>You can literally replace Task Manager with Options-&gt;Replace Task Manager</a:t>
            </a:r>
          </a:p>
          <a:p>
            <a:r>
              <a:rPr lang="en-US" smtClean="0"/>
              <a:t>Hide-when-minimized to always have it handy</a:t>
            </a:r>
          </a:p>
          <a:p>
            <a:pPr lvl="1"/>
            <a:r>
              <a:rPr lang="en-US" smtClean="0"/>
              <a:t>Hover the mouse to see a tooltip showing the process consuming the most CPU</a:t>
            </a:r>
          </a:p>
          <a:p>
            <a:r>
              <a:rPr lang="en-US" smtClean="0"/>
              <a:t>Open System Information graph to see CPU usage history</a:t>
            </a:r>
          </a:p>
          <a:p>
            <a:pPr lvl="1"/>
            <a:r>
              <a:rPr lang="en-US" smtClean="0"/>
              <a:t>Graphs are time stamped with hover showing biggest consumer at point in time</a:t>
            </a:r>
          </a:p>
          <a:p>
            <a:pPr lvl="1"/>
            <a:r>
              <a:rPr lang="en-US" smtClean="0"/>
              <a:t>Also includes other activity such as I/O, kernel memory limits</a:t>
            </a:r>
          </a:p>
          <a:p>
            <a:endParaRPr lang="en-US" dirty="0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 Explorer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97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428" y="1052809"/>
            <a:ext cx="4857143" cy="4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07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3382529"/>
          </a:xfrm>
        </p:spPr>
        <p:txBody>
          <a:bodyPr/>
          <a:lstStyle/>
          <a:p>
            <a:r>
              <a:rPr lang="en-US" dirty="0" smtClean="0"/>
              <a:t>Run automatically at logon: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WMI provider hosts</a:t>
            </a:r>
          </a:p>
          <a:p>
            <a:r>
              <a:rPr lang="en-US" dirty="0" smtClean="0"/>
              <a:t>Win 8.1 DPI Awareness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Features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381" y="837999"/>
            <a:ext cx="4139683" cy="2463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044" y="3507124"/>
            <a:ext cx="5189363" cy="253744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214857" y="3595256"/>
            <a:ext cx="1215737" cy="509154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806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7078045" cy="5616922"/>
          </a:xfrm>
        </p:spPr>
        <p:txBody>
          <a:bodyPr/>
          <a:lstStyle/>
          <a:p>
            <a:r>
              <a:rPr lang="en-US" sz="3200" dirty="0" smtClean="0"/>
              <a:t>VirusTotal.com is Antivirus-as-a-Service (</a:t>
            </a:r>
            <a:r>
              <a:rPr lang="en-US" sz="3200" dirty="0" err="1" smtClean="0"/>
              <a:t>AaaS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You can have Process Explorer </a:t>
            </a:r>
            <a:br>
              <a:rPr lang="en-US" sz="3200" dirty="0" smtClean="0"/>
            </a:br>
            <a:r>
              <a:rPr lang="en-US" sz="3200" dirty="0" smtClean="0"/>
              <a:t>check file hashes</a:t>
            </a:r>
          </a:p>
          <a:p>
            <a:pPr lvl="1"/>
            <a:r>
              <a:rPr lang="en-US" sz="1800" dirty="0" smtClean="0"/>
              <a:t>Check all displayed files with Options-&gt;Check </a:t>
            </a:r>
            <a:r>
              <a:rPr lang="en-US" sz="1800" dirty="0" err="1" smtClean="0"/>
              <a:t>VirusTotal</a:t>
            </a:r>
            <a:endParaRPr lang="en-US" sz="1800" dirty="0" smtClean="0"/>
          </a:p>
          <a:p>
            <a:pPr lvl="1"/>
            <a:r>
              <a:rPr lang="en-US" sz="1800" dirty="0" smtClean="0"/>
              <a:t>Results reported in </a:t>
            </a:r>
            <a:r>
              <a:rPr lang="en-US" sz="1800" dirty="0" err="1" smtClean="0"/>
              <a:t>VirusTotal</a:t>
            </a:r>
            <a:r>
              <a:rPr lang="en-US" sz="1800" dirty="0" smtClean="0"/>
              <a:t> column as well as DLL and process properties</a:t>
            </a:r>
          </a:p>
          <a:p>
            <a:pPr lvl="1"/>
            <a:r>
              <a:rPr lang="en-US" sz="1800" dirty="0" smtClean="0"/>
              <a:t>Uploads hashes</a:t>
            </a:r>
          </a:p>
          <a:p>
            <a:pPr lvl="1"/>
            <a:r>
              <a:rPr lang="en-US" sz="1800" dirty="0" smtClean="0"/>
              <a:t>Reports results as positive detection rate or “Unknown”</a:t>
            </a:r>
          </a:p>
          <a:p>
            <a:r>
              <a:rPr lang="en-US" sz="3200" dirty="0" smtClean="0"/>
              <a:t>You can submit unknown files for scanning</a:t>
            </a:r>
          </a:p>
          <a:p>
            <a:pPr lvl="1"/>
            <a:r>
              <a:rPr lang="en-US" sz="1800" dirty="0" smtClean="0"/>
              <a:t>Options-&gt;Submit Unknown Executables submits all portable executable (PE) images &lt; 32 MB in size</a:t>
            </a:r>
          </a:p>
          <a:p>
            <a:pPr lvl="1"/>
            <a:r>
              <a:rPr lang="en-US" sz="1800" dirty="0" smtClean="0"/>
              <a:t>Can submit on-demand with context menu or properties dialog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VirusTotal</a:t>
            </a:r>
            <a:r>
              <a:rPr lang="en-US" dirty="0" smtClean="0"/>
              <a:t> Integration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189" y="1274422"/>
            <a:ext cx="4003459" cy="2211995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795" y="3235882"/>
            <a:ext cx="3471928" cy="1175535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2817" y="4207390"/>
            <a:ext cx="3638095" cy="1571429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4102677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Disabled search service and problem went away</a:t>
            </a:r>
          </a:p>
          <a:p>
            <a:pPr lvl="1"/>
            <a:r>
              <a:rPr lang="en-US" smtClean="0"/>
              <a:t>But lost Outlook search capability</a:t>
            </a:r>
          </a:p>
          <a:p>
            <a:pPr lvl="1"/>
            <a:r>
              <a:rPr lang="en-US" smtClean="0"/>
              <a:t>Had to dig deeper</a:t>
            </a:r>
          </a:p>
          <a:p>
            <a:r>
              <a:rPr lang="en-US" smtClean="0"/>
              <a:t>Looked in Process Explorer and saw flashing green and red protocol host processes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Case of the Random Sluggishness (</a:t>
            </a:r>
            <a:r>
              <a:rPr lang="en-US" sz="4800" dirty="0" err="1" smtClean="0"/>
              <a:t>Cont</a:t>
            </a:r>
            <a:r>
              <a:rPr lang="en-US" sz="4800" dirty="0" smtClean="0"/>
              <a:t>)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919" y="4006919"/>
            <a:ext cx="4955075" cy="181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66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Configured just-in-time debugging with Procdump to capture a dump: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Case of the Random Sluggishness (</a:t>
            </a:r>
            <a:r>
              <a:rPr lang="en-US" sz="4800" dirty="0" err="1" smtClean="0"/>
              <a:t>Cont</a:t>
            </a:r>
            <a:r>
              <a:rPr lang="en-US" sz="4800" dirty="0" smtClean="0"/>
              <a:t>)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2445134" y="2952462"/>
            <a:ext cx="6109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C000"/>
                </a:solidFill>
                <a:latin typeface="courier new" panose="02070309020205020404" pitchFamily="49" charset="0"/>
              </a:rPr>
              <a:t>procdump</a:t>
            </a:r>
            <a:r>
              <a:rPr lang="en-US" sz="3200" b="1" dirty="0">
                <a:solidFill>
                  <a:srgbClr val="FFC000"/>
                </a:solidFill>
                <a:latin typeface="courier new" panose="02070309020205020404" pitchFamily="49" charset="0"/>
              </a:rPr>
              <a:t> -ma </a:t>
            </a:r>
            <a:r>
              <a:rPr lang="en-US" sz="3200" b="1" dirty="0" smtClean="0">
                <a:solidFill>
                  <a:srgbClr val="FFC000"/>
                </a:solidFill>
                <a:latin typeface="courier new" panose="02070309020205020404" pitchFamily="49" charset="0"/>
              </a:rPr>
              <a:t>-</a:t>
            </a:r>
            <a:r>
              <a:rPr lang="en-US" sz="3200" b="1" dirty="0" err="1" smtClean="0">
                <a:solidFill>
                  <a:srgbClr val="FFC000"/>
                </a:solidFill>
                <a:latin typeface="courier new" panose="02070309020205020404" pitchFamily="49" charset="0"/>
              </a:rPr>
              <a:t>i</a:t>
            </a:r>
            <a:r>
              <a:rPr lang="en-US" sz="3200" b="1" dirty="0" smtClean="0">
                <a:solidFill>
                  <a:srgbClr val="FFC000"/>
                </a:solidFill>
                <a:latin typeface="courier new" panose="02070309020205020404" pitchFamily="49" charset="0"/>
              </a:rPr>
              <a:t> </a:t>
            </a:r>
            <a:r>
              <a:rPr lang="en-US" sz="3200" b="1" dirty="0">
                <a:solidFill>
                  <a:srgbClr val="FFC000"/>
                </a:solidFill>
                <a:latin typeface="courier new" panose="02070309020205020404" pitchFamily="49" charset="0"/>
              </a:rPr>
              <a:t>C:\dumps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25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875" y="1189038"/>
            <a:ext cx="11652250" cy="5373651"/>
          </a:xfrm>
        </p:spPr>
        <p:txBody>
          <a:bodyPr/>
          <a:lstStyle/>
          <a:p>
            <a:r>
              <a:rPr lang="en-US" dirty="0" smtClean="0"/>
              <a:t>Dump file pointed at EVMSP32.DLL: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Didn’t know what EVMSP32 was…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Case of the Random Sluggishness (</a:t>
            </a:r>
            <a:r>
              <a:rPr lang="en-US" sz="4800" dirty="0" err="1" smtClean="0"/>
              <a:t>Cont</a:t>
            </a:r>
            <a:r>
              <a:rPr lang="en-US" sz="4800" dirty="0" smtClean="0"/>
              <a:t>)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461" y="1858522"/>
            <a:ext cx="5228571" cy="3790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459" y="4937430"/>
            <a:ext cx="2744846" cy="54897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30425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875" y="1189038"/>
            <a:ext cx="11652250" cy="5252976"/>
          </a:xfrm>
        </p:spPr>
        <p:txBody>
          <a:bodyPr/>
          <a:lstStyle/>
          <a:p>
            <a:r>
              <a:rPr lang="en-US" dirty="0" smtClean="0"/>
              <a:t>Looked at image properties: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Uninstalled Symantec Enterprise Vault: problem solved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Case of the Random Sluggishness: Solved</a:t>
            </a:r>
            <a:endParaRPr lang="en-US" sz="4800" dirty="0"/>
          </a:p>
        </p:txBody>
      </p:sp>
      <p:pic>
        <p:nvPicPr>
          <p:cNvPr id="1026" name="Picture 2" descr="EVMSP32.d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430" y="1871208"/>
            <a:ext cx="633412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971" y="3192198"/>
            <a:ext cx="3839681" cy="86025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10" name="Straight Arrow Connector 9"/>
          <p:cNvCxnSpPr>
            <a:stCxn id="4" idx="1"/>
          </p:cNvCxnSpPr>
          <p:nvPr/>
        </p:nvCxnSpPr>
        <p:spPr>
          <a:xfrm flipH="1">
            <a:off x="5642265" y="3622326"/>
            <a:ext cx="496706" cy="326219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7819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875" y="1189038"/>
            <a:ext cx="11652250" cy="5265096"/>
          </a:xfrm>
        </p:spPr>
        <p:txBody>
          <a:bodyPr/>
          <a:lstStyle/>
          <a:p>
            <a:r>
              <a:rPr lang="en-US" dirty="0" smtClean="0"/>
              <a:t>User experienced </a:t>
            </a:r>
            <a:r>
              <a:rPr lang="en-US" dirty="0" err="1" smtClean="0"/>
              <a:t>glitching</a:t>
            </a:r>
            <a:r>
              <a:rPr lang="en-US" dirty="0" smtClean="0"/>
              <a:t> a minute or two into playback of any Blue-ray DVD</a:t>
            </a:r>
          </a:p>
          <a:p>
            <a:pPr lvl="1"/>
            <a:r>
              <a:rPr lang="en-US" dirty="0" smtClean="0"/>
              <a:t>Upgraded DVD player software: no change</a:t>
            </a:r>
          </a:p>
          <a:p>
            <a:r>
              <a:rPr lang="en-US" dirty="0" smtClean="0"/>
              <a:t>Identified player model in Device Manger: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Web searches revealed scattered issues, but no solution</a:t>
            </a:r>
          </a:p>
          <a:p>
            <a:pPr lvl="1"/>
            <a:r>
              <a:rPr lang="en-US" dirty="0" smtClean="0"/>
              <a:t>No firmware upgrade available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Case of the Stuttering Blu-ray Playback</a:t>
            </a:r>
            <a:endParaRPr lang="en-US" sz="4800" dirty="0"/>
          </a:p>
        </p:txBody>
      </p:sp>
      <p:pic>
        <p:nvPicPr>
          <p:cNvPr id="1026" name="Picture 2" descr="bluray_uj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123" y="3669846"/>
            <a:ext cx="3717560" cy="91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16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Sluggish Performance</a:t>
            </a:r>
          </a:p>
          <a:p>
            <a:r>
              <a:rPr lang="en-US" dirty="0" smtClean="0"/>
              <a:t>Error Messages</a:t>
            </a:r>
          </a:p>
          <a:p>
            <a:r>
              <a:rPr lang="en-US" dirty="0" smtClean="0"/>
              <a:t>Buggy Behavior</a:t>
            </a:r>
          </a:p>
          <a:p>
            <a:r>
              <a:rPr lang="en-US" dirty="0" smtClean="0"/>
              <a:t>Blue Screens</a:t>
            </a:r>
          </a:p>
        </p:txBody>
      </p:sp>
    </p:spTree>
    <p:extLst>
      <p:ext uri="{BB962C8B-B14F-4D97-AF65-F5344CB8AC3E}">
        <p14:creationId xmlns:p14="http://schemas.microsoft.com/office/powerpoint/2010/main" val="21128924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190735"/>
            <a:ext cx="11653523" cy="2572692"/>
          </a:xfrm>
        </p:spPr>
        <p:txBody>
          <a:bodyPr/>
          <a:lstStyle/>
          <a:p>
            <a:r>
              <a:rPr lang="en-US" sz="3733" dirty="0"/>
              <a:t>Process Monitor is a real-time file, registry, process and thread monitor</a:t>
            </a:r>
          </a:p>
          <a:p>
            <a:r>
              <a:rPr lang="en-US" sz="3733" dirty="0"/>
              <a:t>When in doubt, run Process Monitor!</a:t>
            </a:r>
          </a:p>
          <a:p>
            <a:pPr lvl="1"/>
            <a:r>
              <a:rPr lang="en-US" sz="2133" dirty="0"/>
              <a:t>It will often show you the cause for error messages</a:t>
            </a:r>
          </a:p>
          <a:p>
            <a:pPr lvl="1"/>
            <a:r>
              <a:rPr lang="en-US" sz="2133" dirty="0"/>
              <a:t>It many times tells you what is causing sluggish performance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 Monitor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825" y="3825303"/>
            <a:ext cx="7218375" cy="278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35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875" y="1189038"/>
            <a:ext cx="11652250" cy="3925562"/>
          </a:xfrm>
        </p:spPr>
        <p:txBody>
          <a:bodyPr/>
          <a:lstStyle/>
          <a:p>
            <a:r>
              <a:rPr lang="en-US" dirty="0" smtClean="0"/>
              <a:t>Decided to capture Process Monitor trace	</a:t>
            </a:r>
          </a:p>
          <a:p>
            <a:r>
              <a:rPr lang="en-US" dirty="0" smtClean="0"/>
              <a:t>Set filter to just watch DVD drive (G:\)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Noticed </a:t>
            </a:r>
            <a:r>
              <a:rPr lang="en-US" dirty="0" err="1" smtClean="0"/>
              <a:t>Wmiprsve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traversing disk directories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Case of the Stuttering Blu-ray Playback (</a:t>
            </a:r>
            <a:r>
              <a:rPr lang="en-US" sz="4400" dirty="0" err="1" smtClean="0"/>
              <a:t>Cont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pic>
        <p:nvPicPr>
          <p:cNvPr id="2050" name="Picture 2" descr="bluray_pmfil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663036"/>
            <a:ext cx="46863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506" y="3408366"/>
            <a:ext cx="5419048" cy="3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51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875" y="1189038"/>
            <a:ext cx="11652250" cy="3913700"/>
          </a:xfrm>
        </p:spPr>
        <p:txBody>
          <a:bodyPr/>
          <a:lstStyle/>
          <a:p>
            <a:r>
              <a:rPr lang="en-US" dirty="0" smtClean="0"/>
              <a:t>Enabled WMI tracing:</a:t>
            </a:r>
          </a:p>
          <a:p>
            <a:pPr lvl="1"/>
            <a:r>
              <a:rPr lang="en-US" dirty="0" smtClean="0"/>
              <a:t>In Event Viewer showed debug logs: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Enabled WMI-Activity tracing log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Case of the Stuttering Blu-ray Playback (</a:t>
            </a:r>
            <a:r>
              <a:rPr lang="en-US" sz="4400" dirty="0" err="1" smtClean="0"/>
              <a:t>Cont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pic>
        <p:nvPicPr>
          <p:cNvPr id="3074" name="Picture 2" descr="bluray_showdeb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521" y="2598294"/>
            <a:ext cx="32956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luray_enabletr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739" y="5313587"/>
            <a:ext cx="3171214" cy="92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159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Played back DVD until stutter and then stopped tracing and opened log</a:t>
            </a:r>
          </a:p>
          <a:p>
            <a:r>
              <a:rPr lang="en-US" smtClean="0"/>
              <a:t>Found entries referencing CDROM class: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Next step was to identify client process (1940)…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Case of the Stuttering Blu-ray Playback (</a:t>
            </a:r>
            <a:r>
              <a:rPr lang="en-US" sz="4400" dirty="0" err="1" smtClean="0"/>
              <a:t>Cont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pic>
        <p:nvPicPr>
          <p:cNvPr id="4100" name="Picture 4" descr="bluray_wmilo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1" y="3244850"/>
            <a:ext cx="557212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500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Opened Process Explorer and found it was Bluetooth service: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Case of the Stuttering Blu-ray Playback (</a:t>
            </a:r>
            <a:r>
              <a:rPr lang="en-US" sz="4400" dirty="0" err="1" smtClean="0"/>
              <a:t>Cont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pic>
        <p:nvPicPr>
          <p:cNvPr id="5122" name="Picture 2" descr="bluray_procex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078" y="2554788"/>
            <a:ext cx="725805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231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875" y="1189038"/>
            <a:ext cx="11652250" cy="5721374"/>
          </a:xfrm>
        </p:spPr>
        <p:txBody>
          <a:bodyPr/>
          <a:lstStyle/>
          <a:p>
            <a:r>
              <a:rPr lang="en-US" sz="3600" dirty="0" smtClean="0"/>
              <a:t>Stopped service and stutter disappeared:</a:t>
            </a:r>
          </a:p>
          <a:p>
            <a:endParaRPr lang="en-US" sz="3600" dirty="0" smtClean="0"/>
          </a:p>
          <a:p>
            <a:r>
              <a:rPr lang="en-US" sz="3600" dirty="0" smtClean="0"/>
              <a:t>Went to vendor web site and found new version: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No service in update: problem solved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Case of the Stuttering Blu-ray Playback: Solved</a:t>
            </a:r>
            <a:endParaRPr lang="en-US" sz="4400" dirty="0"/>
          </a:p>
        </p:txBody>
      </p:sp>
      <p:pic>
        <p:nvPicPr>
          <p:cNvPr id="6146" name="Picture 2" descr="bluray_bluesoleilsv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48" y="1790732"/>
            <a:ext cx="8953304" cy="59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luray_HP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7" y="3187638"/>
            <a:ext cx="63150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luray_bluesoleilinst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003" y="3795156"/>
            <a:ext cx="489585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bluray_devmgm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088" y="4154409"/>
            <a:ext cx="394335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00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Company switched from using wired printers for printing labels to wireless</a:t>
            </a:r>
          </a:p>
          <a:p>
            <a:r>
              <a:rPr lang="en-US" smtClean="0"/>
              <a:t>After 8 new printers were deployed noticed performance issues:</a:t>
            </a:r>
          </a:p>
          <a:p>
            <a:pPr lvl="1"/>
            <a:r>
              <a:rPr lang="en-US" smtClean="0"/>
              <a:t>2 printers printed “quickly”</a:t>
            </a:r>
          </a:p>
          <a:p>
            <a:pPr lvl="1"/>
            <a:r>
              <a:rPr lang="en-US" smtClean="0"/>
              <a:t>The other 6 took up to 10 seconds to print</a:t>
            </a:r>
          </a:p>
          <a:p>
            <a:r>
              <a:rPr lang="en-US" smtClean="0"/>
              <a:t>All printers were same make and model</a:t>
            </a:r>
          </a:p>
          <a:p>
            <a:r>
              <a:rPr lang="en-US" smtClean="0"/>
              <a:t>Behavior consistent regardless of printing client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 of the Slow Printers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24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875" y="1189038"/>
            <a:ext cx="11652250" cy="3287054"/>
          </a:xfrm>
        </p:spPr>
        <p:txBody>
          <a:bodyPr/>
          <a:lstStyle/>
          <a:p>
            <a:r>
              <a:rPr lang="en-US" sz="3600" dirty="0" smtClean="0"/>
              <a:t>Captured Process Monitor trace of printing to slow and fast printer</a:t>
            </a:r>
          </a:p>
          <a:p>
            <a:r>
              <a:rPr lang="en-US" sz="3600" dirty="0" smtClean="0"/>
              <a:t>Noticed that printing to fast printer read </a:t>
            </a:r>
            <a:r>
              <a:rPr lang="en-US" sz="3600" dirty="0" err="1" smtClean="0"/>
              <a:t>PrinterPath</a:t>
            </a:r>
            <a:r>
              <a:rPr lang="en-US" sz="3600" dirty="0" smtClean="0"/>
              <a:t> in HKLM\SOFTWARE\Microsoft\Windows NT\</a:t>
            </a:r>
            <a:r>
              <a:rPr lang="en-US" sz="3600" dirty="0" err="1" smtClean="0"/>
              <a:t>CurrentVersion</a:t>
            </a:r>
            <a:r>
              <a:rPr lang="en-US" sz="3600" dirty="0" smtClean="0"/>
              <a:t>\Print\Providers\Client Side Rendering Print Provider\Servers\print\Monitors\Client Side Port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Case of the Slow Printers (Cont)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40" y="4690320"/>
            <a:ext cx="10273519" cy="166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75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Checked key and saw that fast printers had the key, but not slow ones</a:t>
            </a:r>
          </a:p>
          <a:p>
            <a:r>
              <a:rPr lang="en-US" smtClean="0"/>
              <a:t>Added similar keys for all printers and restarted Spooler Service: problem solved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Case of the Slow Printers (Cont)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79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3048000"/>
            <a:ext cx="6665495" cy="555607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840" tIns="195072" rIns="243840" bIns="1950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432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chemeClr val="bg2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/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Sluggish Performance</a:t>
            </a:r>
          </a:p>
          <a:p>
            <a:r>
              <a:rPr lang="en-US" dirty="0" smtClean="0"/>
              <a:t>Error Messages</a:t>
            </a:r>
          </a:p>
          <a:p>
            <a:r>
              <a:rPr lang="en-US" dirty="0" smtClean="0"/>
              <a:t>Buggy Behavior</a:t>
            </a:r>
          </a:p>
          <a:p>
            <a:r>
              <a:rPr lang="en-US" dirty="0" smtClean="0"/>
              <a:t>Blue Screens</a:t>
            </a:r>
          </a:p>
        </p:txBody>
      </p:sp>
    </p:spTree>
    <p:extLst>
      <p:ext uri="{BB962C8B-B14F-4D97-AF65-F5344CB8AC3E}">
        <p14:creationId xmlns:p14="http://schemas.microsoft.com/office/powerpoint/2010/main" val="916535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4468724"/>
          </a:xfrm>
        </p:spPr>
        <p:txBody>
          <a:bodyPr/>
          <a:lstStyle/>
          <a:p>
            <a:r>
              <a:rPr lang="en-US" dirty="0" smtClean="0"/>
              <a:t>Most applications do a poor job of reporting unexpected errors</a:t>
            </a:r>
          </a:p>
          <a:p>
            <a:pPr lvl="1"/>
            <a:r>
              <a:rPr lang="en-US" dirty="0" smtClean="0"/>
              <a:t>Locked, missing or corrupt files</a:t>
            </a:r>
          </a:p>
          <a:p>
            <a:pPr lvl="1"/>
            <a:r>
              <a:rPr lang="en-US" dirty="0" smtClean="0"/>
              <a:t>Missing or corrupt registry data</a:t>
            </a:r>
          </a:p>
          <a:p>
            <a:pPr lvl="1"/>
            <a:r>
              <a:rPr lang="en-US" dirty="0" smtClean="0"/>
              <a:t>Permissions problems</a:t>
            </a:r>
          </a:p>
          <a:p>
            <a:r>
              <a:rPr lang="en-US" dirty="0" smtClean="0"/>
              <a:t>Errors manifest in several </a:t>
            </a:r>
            <a:br>
              <a:rPr lang="en-US" dirty="0" smtClean="0"/>
            </a:br>
            <a:r>
              <a:rPr lang="en-US" dirty="0" smtClean="0"/>
              <a:t>different ways</a:t>
            </a:r>
          </a:p>
          <a:p>
            <a:pPr lvl="1"/>
            <a:r>
              <a:rPr lang="en-US" dirty="0" smtClean="0"/>
              <a:t>Misleading error messages</a:t>
            </a:r>
          </a:p>
          <a:p>
            <a:pPr lvl="1"/>
            <a:r>
              <a:rPr lang="en-US" dirty="0" smtClean="0"/>
              <a:t>Crashes or hangs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Troubleshooting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851" y="2022144"/>
            <a:ext cx="3962400" cy="2415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729" y="2764476"/>
            <a:ext cx="4671520" cy="3503640"/>
          </a:xfrm>
          <a:prstGeom prst="rect">
            <a:avLst/>
          </a:prstGeom>
        </p:spPr>
      </p:pic>
      <p:pic>
        <p:nvPicPr>
          <p:cNvPr id="1026" name="Picture 2" descr="Embedded image permal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563" y="4056797"/>
            <a:ext cx="42672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5059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After a user upgraded from Windows 8 to Windows 8.1 they saw three RunDLL error dialogs every logon: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Case of the Post-Win8.1 </a:t>
            </a:r>
            <a:r>
              <a:rPr lang="en-US" sz="4800" dirty="0" err="1" smtClean="0"/>
              <a:t>RunDLL</a:t>
            </a:r>
            <a:r>
              <a:rPr lang="en-US" sz="4800" dirty="0" smtClean="0"/>
              <a:t> Errors</a:t>
            </a:r>
            <a:endParaRPr lang="en-US" sz="4800" dirty="0"/>
          </a:p>
        </p:txBody>
      </p:sp>
      <p:pic>
        <p:nvPicPr>
          <p:cNvPr id="1026" name="Picture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60" y="2842854"/>
            <a:ext cx="58959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796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69239" y="1096957"/>
            <a:ext cx="11653523" cy="5663473"/>
          </a:xfrm>
        </p:spPr>
        <p:txBody>
          <a:bodyPr/>
          <a:lstStyle/>
          <a:p>
            <a:r>
              <a:rPr lang="en-US" dirty="0" smtClean="0"/>
              <a:t>Shows every place in the system that can be configured to run something at boot &amp; logon</a:t>
            </a:r>
          </a:p>
          <a:p>
            <a:pPr lvl="1"/>
            <a:r>
              <a:rPr lang="en-US" dirty="0" smtClean="0"/>
              <a:t>Standard Run keys and Startup folders</a:t>
            </a:r>
          </a:p>
          <a:p>
            <a:pPr lvl="1"/>
            <a:r>
              <a:rPr lang="en-US" dirty="0" smtClean="0"/>
              <a:t>Shell, </a:t>
            </a:r>
            <a:r>
              <a:rPr lang="en-US" dirty="0" err="1" smtClean="0"/>
              <a:t>userinit</a:t>
            </a:r>
            <a:endParaRPr lang="en-US" dirty="0" smtClean="0"/>
          </a:p>
          <a:p>
            <a:pPr lvl="1"/>
            <a:r>
              <a:rPr lang="en-US" dirty="0" smtClean="0"/>
              <a:t>Services and drivers</a:t>
            </a:r>
          </a:p>
          <a:p>
            <a:pPr lvl="1"/>
            <a:r>
              <a:rPr lang="en-US" dirty="0" smtClean="0"/>
              <a:t>Tasks</a:t>
            </a:r>
          </a:p>
          <a:p>
            <a:pPr lvl="1"/>
            <a:r>
              <a:rPr lang="en-US" dirty="0" err="1" smtClean="0"/>
              <a:t>Winlogon</a:t>
            </a:r>
            <a:r>
              <a:rPr lang="en-US" dirty="0" smtClean="0"/>
              <a:t> </a:t>
            </a:r>
            <a:r>
              <a:rPr lang="en-US" dirty="0" err="1" smtClean="0"/>
              <a:t>notifica`tions</a:t>
            </a:r>
            <a:endParaRPr lang="en-US" dirty="0" smtClean="0"/>
          </a:p>
          <a:p>
            <a:pPr lvl="1"/>
            <a:r>
              <a:rPr lang="en-US" dirty="0" smtClean="0"/>
              <a:t>Explorer and IE </a:t>
            </a:r>
            <a:r>
              <a:rPr lang="en-US" dirty="0" err="1" smtClean="0"/>
              <a:t>addins</a:t>
            </a:r>
            <a:r>
              <a:rPr lang="en-US" dirty="0" smtClean="0"/>
              <a:t> (toolbars, Browser Helper Objects, …)</a:t>
            </a:r>
          </a:p>
          <a:p>
            <a:pPr lvl="1"/>
            <a:r>
              <a:rPr lang="en-US" dirty="0" smtClean="0"/>
              <a:t>More and ever growing…</a:t>
            </a:r>
          </a:p>
          <a:p>
            <a:r>
              <a:rPr lang="en-US" dirty="0" smtClean="0"/>
              <a:t>Each startup category has its own tab and all items display on the Everything tab</a:t>
            </a:r>
          </a:p>
          <a:p>
            <a:pPr lvl="1"/>
            <a:r>
              <a:rPr lang="en-US" dirty="0" smtClean="0"/>
              <a:t>Startup name, image description, company and path</a:t>
            </a:r>
            <a:endParaRPr lang="en-US" dirty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Autoruns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4342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69239" y="1028746"/>
            <a:ext cx="11653523" cy="5711756"/>
          </a:xfrm>
        </p:spPr>
        <p:txBody>
          <a:bodyPr/>
          <a:lstStyle/>
          <a:p>
            <a:r>
              <a:rPr lang="en-US" dirty="0" smtClean="0"/>
              <a:t>Zoom-in on add-ons (including malware) by selecting these filter options:</a:t>
            </a:r>
          </a:p>
          <a:p>
            <a:pPr lvl="1"/>
            <a:r>
              <a:rPr lang="en-US" dirty="0" smtClean="0"/>
              <a:t>Verify Code Signatures</a:t>
            </a:r>
          </a:p>
          <a:p>
            <a:pPr lvl="1"/>
            <a:r>
              <a:rPr lang="en-US" dirty="0" smtClean="0"/>
              <a:t>Hide Microsoft Entries</a:t>
            </a:r>
          </a:p>
          <a:p>
            <a:r>
              <a:rPr lang="en-US" dirty="0" smtClean="0"/>
              <a:t>Select an item to see more in the lower window</a:t>
            </a:r>
          </a:p>
          <a:p>
            <a:pPr lvl="1"/>
            <a:r>
              <a:rPr lang="en-US" dirty="0" smtClean="0"/>
              <a:t>Online search unknown images</a:t>
            </a:r>
          </a:p>
          <a:p>
            <a:pPr lvl="1"/>
            <a:r>
              <a:rPr lang="en-US" dirty="0" smtClean="0"/>
              <a:t>Double-click on an item to look at where its configured in the Registry or file system</a:t>
            </a:r>
          </a:p>
          <a:p>
            <a:r>
              <a:rPr lang="en-US" dirty="0" smtClean="0"/>
              <a:t>Has other features: </a:t>
            </a:r>
          </a:p>
          <a:p>
            <a:pPr lvl="1"/>
            <a:r>
              <a:rPr lang="en-US" dirty="0" smtClean="0"/>
              <a:t>Can also show empty locations (informational only)</a:t>
            </a:r>
          </a:p>
          <a:p>
            <a:pPr lvl="1"/>
            <a:r>
              <a:rPr lang="en-US" dirty="0" smtClean="0"/>
              <a:t>Includes compare functionality</a:t>
            </a:r>
          </a:p>
          <a:p>
            <a:pPr lvl="1"/>
            <a:r>
              <a:rPr lang="en-US" dirty="0" smtClean="0"/>
              <a:t>Includes equivalent command-line version, Autorunsc.exe</a:t>
            </a:r>
            <a:endParaRPr lang="en-US" dirty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</a:t>
            </a:r>
            <a:r>
              <a:rPr lang="en-US" dirty="0" err="1" smtClean="0"/>
              <a:t>Autostarts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9554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5071388"/>
          </a:xfrm>
        </p:spPr>
        <p:txBody>
          <a:bodyPr/>
          <a:lstStyle/>
          <a:p>
            <a:r>
              <a:rPr lang="en-US" sz="3600" dirty="0" smtClean="0"/>
              <a:t>You can have </a:t>
            </a:r>
            <a:r>
              <a:rPr lang="en-US" sz="3600" dirty="0" err="1" smtClean="0"/>
              <a:t>Autoruns</a:t>
            </a:r>
            <a:r>
              <a:rPr lang="en-US" sz="3600" dirty="0" smtClean="0"/>
              <a:t> check </a:t>
            </a:r>
            <a:br>
              <a:rPr lang="en-US" sz="3600" dirty="0" smtClean="0"/>
            </a:br>
            <a:r>
              <a:rPr lang="en-US" sz="3600" dirty="0" err="1" smtClean="0"/>
              <a:t>VirusTotal</a:t>
            </a:r>
            <a:r>
              <a:rPr lang="en-US" sz="3600" dirty="0" smtClean="0"/>
              <a:t> for hashes</a:t>
            </a:r>
          </a:p>
          <a:p>
            <a:pPr lvl="1"/>
            <a:r>
              <a:rPr lang="en-US" sz="2032" dirty="0" smtClean="0"/>
              <a:t>Option to submit files for scanning</a:t>
            </a:r>
          </a:p>
          <a:p>
            <a:r>
              <a:rPr lang="en-US" sz="3600" dirty="0" smtClean="0"/>
              <a:t>Will be posted to </a:t>
            </a:r>
            <a:r>
              <a:rPr lang="en-US" sz="3600" dirty="0" err="1" smtClean="0"/>
              <a:t>Sysinternals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next week!</a:t>
            </a:r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New: </a:t>
            </a:r>
            <a:r>
              <a:rPr lang="en-US" dirty="0" err="1" smtClean="0"/>
              <a:t>VirusTotal</a:t>
            </a:r>
            <a:r>
              <a:rPr lang="en-US" dirty="0" smtClean="0"/>
              <a:t> Integration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82" y="4063795"/>
            <a:ext cx="10619048" cy="2561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073" y="1189176"/>
            <a:ext cx="4142958" cy="318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42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53323" y="2049793"/>
            <a:ext cx="11652250" cy="2055812"/>
          </a:xfrm>
        </p:spPr>
        <p:txBody>
          <a:bodyPr/>
          <a:lstStyle/>
          <a:p>
            <a:r>
              <a:rPr lang="en-US" dirty="0" smtClean="0"/>
              <a:t>Contacted friend who ran </a:t>
            </a:r>
            <a:r>
              <a:rPr lang="en-US" dirty="0" err="1" smtClean="0"/>
              <a:t>Autoruns</a:t>
            </a:r>
            <a:r>
              <a:rPr lang="en-US" dirty="0" smtClean="0"/>
              <a:t> and identified entries: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Looks like potentially-unwanted software: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http://www.herdprotect.com/sysmenu.dll-5488c8c5d8a353184fc345a91a06d0c034e846d8.aspx</a:t>
            </a:r>
            <a:endParaRPr lang="en-US" dirty="0" smtClean="0"/>
          </a:p>
          <a:p>
            <a:r>
              <a:rPr lang="en-US" dirty="0" smtClean="0"/>
              <a:t>Disabled entries: problem solved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 of the Post-Win8.1 </a:t>
            </a:r>
            <a:r>
              <a:rPr lang="en-US" dirty="0" err="1" smtClean="0"/>
              <a:t>RunDLL</a:t>
            </a:r>
            <a:r>
              <a:rPr lang="en-US" dirty="0" smtClean="0"/>
              <a:t> Errors: Solved</a:t>
            </a:r>
            <a:endParaRPr lang="en-US" dirty="0"/>
          </a:p>
        </p:txBody>
      </p:sp>
      <p:pic>
        <p:nvPicPr>
          <p:cNvPr id="2050" name="Picture 2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23" y="3360591"/>
            <a:ext cx="9651567" cy="57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22" y="4120323"/>
            <a:ext cx="9761188" cy="31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96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User tried to upgrade Windows 8 Media Center to Windows 8.1</a:t>
            </a:r>
          </a:p>
          <a:p>
            <a:pPr lvl="1"/>
            <a:r>
              <a:rPr lang="en-US" dirty="0" smtClean="0"/>
              <a:t>Installer kept restarting at the 50% mark</a:t>
            </a:r>
          </a:p>
          <a:p>
            <a:pPr lvl="1"/>
            <a:r>
              <a:rPr lang="en-US" dirty="0" smtClean="0"/>
              <a:t>Rebooting and retrying didn’t fix the problem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Case of the Failed Windows 8.1 Upgrade </a:t>
            </a:r>
            <a:endParaRPr lang="en-US" sz="4800" dirty="0"/>
          </a:p>
        </p:txBody>
      </p:sp>
      <p:pic>
        <p:nvPicPr>
          <p:cNvPr id="1028" name="Picture 4" descr="C:\Users\markruss\AppData\Local\Temp\SNAGHTML1623a7b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28" y="3373985"/>
            <a:ext cx="7239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592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239" y="1750647"/>
            <a:ext cx="11653523" cy="2477473"/>
          </a:xfrm>
        </p:spPr>
        <p:txBody>
          <a:bodyPr/>
          <a:lstStyle/>
          <a:p>
            <a:r>
              <a:rPr lang="en-US" dirty="0"/>
              <a:t>Looked in Windows Update log (C:\Windows\WindowsUpdate.log) and found error code: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The Case of the Failed Windows 8.1 Upgrade </a:t>
            </a:r>
            <a:r>
              <a:rPr lang="en-US" sz="4800" dirty="0" smtClean="0"/>
              <a:t> (</a:t>
            </a:r>
            <a:r>
              <a:rPr lang="en-US" sz="4800" dirty="0" err="1" smtClean="0"/>
              <a:t>Cont</a:t>
            </a:r>
            <a:r>
              <a:rPr lang="en-US" sz="4800" dirty="0" smtClean="0"/>
              <a:t>)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185" y="3628120"/>
            <a:ext cx="7609524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06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05707" y="1548064"/>
            <a:ext cx="11652250" cy="4936736"/>
          </a:xfrm>
        </p:spPr>
        <p:txBody>
          <a:bodyPr/>
          <a:lstStyle/>
          <a:p>
            <a:r>
              <a:rPr lang="en-US" sz="3600" dirty="0" smtClean="0"/>
              <a:t>Captured a Process Monitor trace of the installation</a:t>
            </a:r>
          </a:p>
          <a:p>
            <a:pPr lvl="1"/>
            <a:r>
              <a:rPr lang="en-US" sz="2032" dirty="0" smtClean="0"/>
              <a:t>Found access denied on C:\ProgramData\Microsoft\Crypto\RSA\MachineKeys directory:</a:t>
            </a:r>
          </a:p>
          <a:p>
            <a:pPr lvl="1"/>
            <a:endParaRPr lang="en-US" sz="2032" dirty="0"/>
          </a:p>
          <a:p>
            <a:pPr lvl="1"/>
            <a:endParaRPr lang="en-US" sz="2032" dirty="0" smtClean="0"/>
          </a:p>
          <a:p>
            <a:pPr lvl="1"/>
            <a:endParaRPr lang="en-US" sz="2032" dirty="0"/>
          </a:p>
          <a:p>
            <a:pPr lvl="1"/>
            <a:endParaRPr lang="en-US" sz="2032" dirty="0" smtClean="0"/>
          </a:p>
          <a:p>
            <a:pPr lvl="1"/>
            <a:endParaRPr lang="en-US" sz="2032" dirty="0"/>
          </a:p>
          <a:p>
            <a:pPr lvl="1"/>
            <a:endParaRPr lang="en-US" sz="2032" dirty="0" smtClean="0"/>
          </a:p>
          <a:p>
            <a:pPr lvl="1"/>
            <a:endParaRPr lang="en-US" sz="2032" dirty="0" smtClean="0"/>
          </a:p>
          <a:p>
            <a:r>
              <a:rPr lang="en-US" sz="3600" dirty="0" smtClean="0"/>
              <a:t>Gave Administrators full access: problem solved</a:t>
            </a:r>
          </a:p>
          <a:p>
            <a:pPr lvl="1"/>
            <a:r>
              <a:rPr lang="en-US" sz="2000" dirty="0" smtClean="0"/>
              <a:t>Posted in </a:t>
            </a:r>
            <a:r>
              <a:rPr lang="en-US" sz="2000" dirty="0" smtClean="0">
                <a:hlinkClick r:id="rId2"/>
              </a:rPr>
              <a:t>http://answers.microsoft.com/en-us/windows/forum/windows8_1_pr-windows_install/the-install-of-the-81-preview-fails-over-and-over/72fd28d4-fa75-4904-b727-bbb30fa434b2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Case of the Failed Windows 8.1 Upgrade: Solved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52" y="2851541"/>
            <a:ext cx="10899439" cy="144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00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72830" y="1036638"/>
            <a:ext cx="11652250" cy="2055812"/>
          </a:xfrm>
        </p:spPr>
        <p:txBody>
          <a:bodyPr/>
          <a:lstStyle/>
          <a:p>
            <a:r>
              <a:rPr lang="en-US" dirty="0" smtClean="0"/>
              <a:t>Windows Installer package failed to install on Server 2008 R2 </a:t>
            </a:r>
          </a:p>
          <a:p>
            <a:pPr lvl="1"/>
            <a:r>
              <a:rPr lang="en-US" dirty="0" smtClean="0"/>
              <a:t>Others installed successfully</a:t>
            </a:r>
          </a:p>
          <a:p>
            <a:r>
              <a:rPr lang="en-US" dirty="0" smtClean="0"/>
              <a:t>Enabled verbose installer logging (</a:t>
            </a:r>
            <a:r>
              <a:rPr lang="en-US" dirty="0" smtClean="0">
                <a:hlinkClick r:id="rId2"/>
              </a:rPr>
              <a:t>KB223300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Saw error 0x8002801C: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Translated with Err utility to “Error accessing the OLE registry”</a:t>
            </a:r>
          </a:p>
          <a:p>
            <a:r>
              <a:rPr lang="en-US" dirty="0" smtClean="0"/>
              <a:t>Had to look deeper…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Case of the Windows Installer Failure</a:t>
            </a:r>
            <a:endParaRPr lang="en-US" dirty="0"/>
          </a:p>
        </p:txBody>
      </p:sp>
      <p:pic>
        <p:nvPicPr>
          <p:cNvPr id="1026" name="Picture 2" descr="http://blogs.technet.com/cfs-file.ashx/__key/communityserver-blogs-components-weblogfiles/00-00-00-54-33-metablogapi/5265.clip_5F00_image002_5F00_4912FA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966" y="3692852"/>
            <a:ext cx="5943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876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61340" y="1490624"/>
            <a:ext cx="11652250" cy="5252976"/>
          </a:xfrm>
        </p:spPr>
        <p:txBody>
          <a:bodyPr/>
          <a:lstStyle/>
          <a:p>
            <a:r>
              <a:rPr lang="en-US" dirty="0" smtClean="0"/>
              <a:t>Captured a Process Monitor log and saw </a:t>
            </a:r>
            <a:r>
              <a:rPr lang="en-US" dirty="0" err="1" smtClean="0"/>
              <a:t>TypeLib</a:t>
            </a:r>
            <a:r>
              <a:rPr lang="en-US" dirty="0" smtClean="0"/>
              <a:t> registration, which corresponds to OLE error: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Captured a trace from a working system to compare: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Minor differences, so had to look deeper…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Case of the Windows Installer Failure (</a:t>
            </a:r>
            <a:r>
              <a:rPr lang="en-US" sz="4800" dirty="0" err="1" smtClean="0"/>
              <a:t>Cont</a:t>
            </a:r>
            <a:r>
              <a:rPr lang="en-US" sz="4800" dirty="0" smtClean="0"/>
              <a:t>)</a:t>
            </a:r>
            <a:endParaRPr lang="en-US" sz="4800" dirty="0"/>
          </a:p>
        </p:txBody>
      </p:sp>
      <p:pic>
        <p:nvPicPr>
          <p:cNvPr id="2050" name="Picture 2" descr="http://blogs.technet.com/cfs-file.ashx/__key/communityserver-blogs-components-weblogfiles/00-00-00-54-33-metablogapi/0385.clip_5F00_image004_5F00_3FD6BF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833" y="2768462"/>
            <a:ext cx="9410434" cy="102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logs.technet.com/cfs-file.ashx/__key/communityserver-blogs-components-weblogfiles/00-00-00-54-33-metablogapi/7331.clip_5F00_image007_5F00_34E9B8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833" y="4783976"/>
            <a:ext cx="9447867" cy="113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462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24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10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65949" y="1656939"/>
            <a:ext cx="11653523" cy="2184808"/>
          </a:xfrm>
        </p:spPr>
        <p:txBody>
          <a:bodyPr/>
          <a:lstStyle/>
          <a:p>
            <a:r>
              <a:rPr lang="en-US" dirty="0" smtClean="0"/>
              <a:t>Compared stacks of event from both traces: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Working system has </a:t>
            </a:r>
            <a:r>
              <a:rPr lang="en-US" dirty="0" err="1" smtClean="0"/>
              <a:t>appcompat</a:t>
            </a:r>
            <a:r>
              <a:rPr lang="en-US" dirty="0" smtClean="0"/>
              <a:t> shim (AcGeneral.dll)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 of the Windows Installer Failure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4" name="Picture 2" descr="clip_image0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11" y="2400203"/>
            <a:ext cx="3216732" cy="26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ip_image00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710" y="3122926"/>
            <a:ext cx="36099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4797" y="5064927"/>
            <a:ext cx="1525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Working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6046" y="5052774"/>
            <a:ext cx="1203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Failing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30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1557" y="1958104"/>
            <a:ext cx="11653523" cy="2184808"/>
          </a:xfrm>
        </p:spPr>
        <p:txBody>
          <a:bodyPr/>
          <a:lstStyle/>
          <a:p>
            <a:r>
              <a:rPr lang="en-US" dirty="0" smtClean="0"/>
              <a:t>Looked at failing system log and found where </a:t>
            </a:r>
            <a:r>
              <a:rPr lang="en-US" dirty="0" err="1" smtClean="0"/>
              <a:t>appcompat</a:t>
            </a:r>
            <a:r>
              <a:rPr lang="en-US" dirty="0" smtClean="0"/>
              <a:t> shimming was disabled: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Re-enabled shimming: problem solved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 of the Windows Installer Failure: Solved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13" y="3403135"/>
            <a:ext cx="10659018" cy="86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547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3619650"/>
            <a:ext cx="6665495" cy="529389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840" tIns="195072" rIns="243840" bIns="1950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432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chemeClr val="bg2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Sluggish Performance</a:t>
            </a:r>
          </a:p>
          <a:p>
            <a:r>
              <a:rPr lang="en-US" dirty="0" smtClean="0"/>
              <a:t>Error Messages</a:t>
            </a:r>
          </a:p>
          <a:p>
            <a:r>
              <a:rPr lang="en-US" dirty="0" smtClean="0"/>
              <a:t>Buggy Behavior</a:t>
            </a:r>
          </a:p>
          <a:p>
            <a:r>
              <a:rPr lang="en-US" dirty="0" smtClean="0"/>
              <a:t>Blue Screens</a:t>
            </a:r>
          </a:p>
        </p:txBody>
      </p:sp>
    </p:spTree>
    <p:extLst>
      <p:ext uri="{BB962C8B-B14F-4D97-AF65-F5344CB8AC3E}">
        <p14:creationId xmlns:p14="http://schemas.microsoft.com/office/powerpoint/2010/main" val="607671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69875" y="1189037"/>
            <a:ext cx="6469971" cy="5016758"/>
          </a:xfrm>
        </p:spPr>
        <p:txBody>
          <a:bodyPr/>
          <a:lstStyle/>
          <a:p>
            <a:r>
              <a:rPr lang="en-US" sz="3600" dirty="0" smtClean="0"/>
              <a:t>Microsoft support engineer installed August 2014 Cumulative Update for Lync Server 2013 at customer site</a:t>
            </a:r>
          </a:p>
          <a:p>
            <a:pPr lvl="1"/>
            <a:r>
              <a:rPr lang="en-US" sz="2000" dirty="0" smtClean="0"/>
              <a:t>Diagnostics reported Lync logging service was unavailable</a:t>
            </a:r>
          </a:p>
          <a:p>
            <a:pPr lvl="1"/>
            <a:r>
              <a:rPr lang="en-US" sz="2000" dirty="0" smtClean="0"/>
              <a:t>Engineer repro’d on a test system and found that others reported the same problem in forums</a:t>
            </a:r>
          </a:p>
          <a:p>
            <a:r>
              <a:rPr lang="en-US" sz="3600" dirty="0" smtClean="0"/>
              <a:t>Event log showed logging agent failed to start because of missing assembly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 of the Failed Lync Logging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846" y="1391286"/>
            <a:ext cx="5068645" cy="4658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000" y="2704001"/>
            <a:ext cx="5405698" cy="34399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99665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69875" y="1189038"/>
            <a:ext cx="11652250" cy="2184400"/>
          </a:xfrm>
        </p:spPr>
        <p:txBody>
          <a:bodyPr/>
          <a:lstStyle/>
          <a:p>
            <a:r>
              <a:rPr lang="en-US" smtClean="0"/>
              <a:t>Captured Procmon traces on failing and working servers and set a filter for assembly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Case of the Failed Lync Logging (</a:t>
            </a:r>
            <a:r>
              <a:rPr lang="en-US" sz="4800" dirty="0" err="1"/>
              <a:t>Cont</a:t>
            </a:r>
            <a:r>
              <a:rPr lang="en-US" sz="4800" dirty="0" smtClean="0"/>
              <a:t>)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04" y="2325540"/>
            <a:ext cx="9026230" cy="2168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875" y="5178510"/>
            <a:ext cx="9093274" cy="10680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65629" y="4494314"/>
            <a:ext cx="839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Failing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1855" y="6252762"/>
            <a:ext cx="1047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Working</a:t>
            </a:r>
          </a:p>
        </p:txBody>
      </p:sp>
    </p:spTree>
    <p:extLst>
      <p:ext uri="{BB962C8B-B14F-4D97-AF65-F5344CB8AC3E}">
        <p14:creationId xmlns:p14="http://schemas.microsoft.com/office/powerpoint/2010/main" val="921008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69240" y="1660477"/>
            <a:ext cx="11652250" cy="1631216"/>
          </a:xfrm>
        </p:spPr>
        <p:txBody>
          <a:bodyPr/>
          <a:lstStyle/>
          <a:p>
            <a:r>
              <a:rPr lang="en-US" sz="3600" dirty="0" smtClean="0"/>
              <a:t>Saw that assembly folder was missing on failed system</a:t>
            </a:r>
          </a:p>
          <a:p>
            <a:r>
              <a:rPr lang="en-US" sz="3600" dirty="0" smtClean="0"/>
              <a:t>Copied folder from working system: problem solved</a:t>
            </a:r>
          </a:p>
          <a:p>
            <a:pPr lvl="1"/>
            <a:r>
              <a:rPr lang="en-US" sz="2000" dirty="0" smtClean="0"/>
              <a:t>Lync team root caused issue to conflict with update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Case of the Failed Lync Logging: Solved</a:t>
            </a:r>
            <a:endParaRPr lang="en-US" sz="4800" dirty="0"/>
          </a:p>
        </p:txBody>
      </p:sp>
      <p:grpSp>
        <p:nvGrpSpPr>
          <p:cNvPr id="9" name="Group 8"/>
          <p:cNvGrpSpPr/>
          <p:nvPr/>
        </p:nvGrpSpPr>
        <p:grpSpPr>
          <a:xfrm>
            <a:off x="1853717" y="3291693"/>
            <a:ext cx="7667627" cy="3312602"/>
            <a:chOff x="1813612" y="3407857"/>
            <a:chExt cx="7667627" cy="33126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13614" y="3407857"/>
              <a:ext cx="7667625" cy="15049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3613" y="4912808"/>
              <a:ext cx="7667625" cy="121336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3612" y="6034659"/>
              <a:ext cx="7667626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2899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4195011"/>
            <a:ext cx="6665495" cy="529389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840" tIns="195072" rIns="243840" bIns="1950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432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chemeClr val="bg2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/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Sluggish Performance</a:t>
            </a:r>
          </a:p>
          <a:p>
            <a:r>
              <a:rPr lang="en-US" dirty="0" smtClean="0"/>
              <a:t>Error Messages</a:t>
            </a:r>
          </a:p>
          <a:p>
            <a:r>
              <a:rPr lang="en-US" dirty="0" smtClean="0"/>
              <a:t>Buggy Behavior</a:t>
            </a:r>
          </a:p>
          <a:p>
            <a:r>
              <a:rPr lang="en-US" dirty="0" smtClean="0"/>
              <a:t>Blue Screens</a:t>
            </a:r>
          </a:p>
        </p:txBody>
      </p:sp>
    </p:spTree>
    <p:extLst>
      <p:ext uri="{BB962C8B-B14F-4D97-AF65-F5344CB8AC3E}">
        <p14:creationId xmlns:p14="http://schemas.microsoft.com/office/powerpoint/2010/main" val="1506977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User complained on user group about system crashing: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Case of the Hibernation Bluescreen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153" y="2228309"/>
            <a:ext cx="4829175" cy="3143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243" y="5564198"/>
            <a:ext cx="10701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http://www.eightforums.com/bsod-crashes-debugging/42293-bsod-hibernation-windows-8-1-x64.html</a:t>
            </a:r>
          </a:p>
        </p:txBody>
      </p:sp>
    </p:spTree>
    <p:extLst>
      <p:ext uri="{BB962C8B-B14F-4D97-AF65-F5344CB8AC3E}">
        <p14:creationId xmlns:p14="http://schemas.microsoft.com/office/powerpoint/2010/main" val="2322628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Another user analyzed one of the crashes, which pointed at Myfault.sys: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Case of the Hibernation </a:t>
            </a:r>
            <a:r>
              <a:rPr lang="en-US" sz="4800" dirty="0" err="1" smtClean="0"/>
              <a:t>Bluescreen</a:t>
            </a:r>
            <a:r>
              <a:rPr lang="en-US" sz="4800" dirty="0" smtClean="0"/>
              <a:t> (</a:t>
            </a:r>
            <a:r>
              <a:rPr lang="en-US" sz="4800" dirty="0" err="1" smtClean="0"/>
              <a:t>Cont</a:t>
            </a:r>
            <a:r>
              <a:rPr lang="en-US" sz="4800" dirty="0" smtClean="0"/>
              <a:t>)</a:t>
            </a:r>
            <a:endParaRPr lang="en-US" sz="4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321563" y="2580413"/>
            <a:ext cx="7560192" cy="3872341"/>
            <a:chOff x="2981682" y="3131133"/>
            <a:chExt cx="6400800" cy="3276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81682" y="3131133"/>
              <a:ext cx="6400800" cy="32766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981682" y="5751466"/>
              <a:ext cx="1035170" cy="33643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3356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Posted helpful answer: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Case closed...?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Case of the Hibernation </a:t>
            </a:r>
            <a:r>
              <a:rPr lang="en-US" sz="4800" dirty="0" err="1" smtClean="0"/>
              <a:t>Bluescreen</a:t>
            </a:r>
            <a:r>
              <a:rPr lang="en-US" sz="4800" dirty="0" smtClean="0"/>
              <a:t> (</a:t>
            </a:r>
            <a:r>
              <a:rPr lang="en-US" sz="4800" dirty="0" err="1" smtClean="0"/>
              <a:t>Cont</a:t>
            </a:r>
            <a:r>
              <a:rPr lang="en-US" sz="4800" dirty="0" smtClean="0"/>
              <a:t>)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487" y="2288965"/>
            <a:ext cx="7315200" cy="2314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8963" y="3985404"/>
            <a:ext cx="6478437" cy="5089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34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Most applications do a poor job of reporting unexpected errors</a:t>
            </a:r>
          </a:p>
          <a:p>
            <a:pPr lvl="1"/>
            <a:r>
              <a:rPr lang="en-US" dirty="0" smtClean="0"/>
              <a:t>Locked, missing or corrupt files</a:t>
            </a:r>
          </a:p>
          <a:p>
            <a:pPr lvl="1"/>
            <a:r>
              <a:rPr lang="en-US" dirty="0" smtClean="0"/>
              <a:t>Missing or corrupt registry data</a:t>
            </a:r>
          </a:p>
          <a:p>
            <a:pPr lvl="1"/>
            <a:r>
              <a:rPr lang="en-US" dirty="0" smtClean="0"/>
              <a:t>Permissions problems</a:t>
            </a:r>
          </a:p>
          <a:p>
            <a:r>
              <a:rPr lang="en-US" dirty="0" smtClean="0"/>
              <a:t>Errors manifest in several different ways</a:t>
            </a:r>
          </a:p>
          <a:p>
            <a:pPr lvl="1"/>
            <a:r>
              <a:rPr lang="en-US" dirty="0" smtClean="0"/>
              <a:t>Misleading error messages</a:t>
            </a:r>
          </a:p>
          <a:p>
            <a:pPr lvl="1"/>
            <a:r>
              <a:rPr lang="en-US" dirty="0" smtClean="0"/>
              <a:t>Crashes or hangs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Troubleshooting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336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User answered back: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Case of the Hibernation </a:t>
            </a:r>
            <a:r>
              <a:rPr lang="en-US" sz="4800" dirty="0" err="1" smtClean="0"/>
              <a:t>Bluescreen</a:t>
            </a:r>
            <a:r>
              <a:rPr lang="en-US" sz="4800" dirty="0" smtClean="0"/>
              <a:t> (</a:t>
            </a:r>
            <a:r>
              <a:rPr lang="en-US" sz="4800" dirty="0" err="1" smtClean="0"/>
              <a:t>Cont</a:t>
            </a:r>
            <a:r>
              <a:rPr lang="en-US" sz="4800" dirty="0" smtClean="0"/>
              <a:t>)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30" y="2088703"/>
            <a:ext cx="9791476" cy="352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68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New analysis pointed at EM7SK.sys: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Case of the Hibernation </a:t>
            </a:r>
            <a:r>
              <a:rPr lang="en-US" sz="4800" dirty="0" err="1" smtClean="0"/>
              <a:t>Bluescreen</a:t>
            </a:r>
            <a:r>
              <a:rPr lang="en-US" sz="4800" dirty="0" smtClean="0"/>
              <a:t> (</a:t>
            </a:r>
            <a:r>
              <a:rPr lang="en-US" sz="4800" dirty="0" err="1" smtClean="0"/>
              <a:t>Cont</a:t>
            </a:r>
            <a:r>
              <a:rPr lang="en-US" sz="4800" dirty="0" smtClean="0"/>
              <a:t>)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38" y="2057117"/>
            <a:ext cx="9677817" cy="3211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944" y="3745621"/>
            <a:ext cx="5402939" cy="23905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 bwMode="auto">
          <a:xfrm>
            <a:off x="5652654" y="4862945"/>
            <a:ext cx="2161309" cy="405245"/>
          </a:xfrm>
          <a:prstGeom prst="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622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72830" y="1655054"/>
            <a:ext cx="11652250" cy="4709944"/>
          </a:xfrm>
        </p:spPr>
        <p:txBody>
          <a:bodyPr/>
          <a:lstStyle/>
          <a:p>
            <a:r>
              <a:rPr lang="en-US" dirty="0" smtClean="0"/>
              <a:t>Web search showed it was PCI SD reader: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Windows supports the reader natively</a:t>
            </a:r>
          </a:p>
          <a:p>
            <a:r>
              <a:rPr lang="en-US" dirty="0" smtClean="0"/>
              <a:t>Uninstalled: problem solved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Case of the Hibernation </a:t>
            </a:r>
            <a:r>
              <a:rPr lang="en-US" sz="4800" dirty="0" err="1" smtClean="0"/>
              <a:t>Bluescreen</a:t>
            </a:r>
            <a:r>
              <a:rPr lang="en-US" sz="4800" dirty="0" smtClean="0"/>
              <a:t>: Solved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844" y="2396731"/>
            <a:ext cx="5067300" cy="2162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7273" y="4558905"/>
            <a:ext cx="8656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http://www.herdprotect.com/esd7sk.sys-595d7c36eafd047379b9b4fdda2fb805a7ac91c7.aspx</a:t>
            </a:r>
          </a:p>
        </p:txBody>
      </p:sp>
    </p:spTree>
    <p:extLst>
      <p:ext uri="{BB962C8B-B14F-4D97-AF65-F5344CB8AC3E}">
        <p14:creationId xmlns:p14="http://schemas.microsoft.com/office/powerpoint/2010/main" val="865262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9"/>
            <a:ext cx="12211051" cy="685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61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498" cy="685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37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93485" y="1157514"/>
            <a:ext cx="11176000" cy="5261248"/>
          </a:xfrm>
        </p:spPr>
        <p:txBody>
          <a:bodyPr/>
          <a:lstStyle/>
          <a:p>
            <a:r>
              <a:rPr lang="en-US" sz="3200" dirty="0"/>
              <a:t>A few basic tools and techniques can solve seemingly impossible problems</a:t>
            </a:r>
          </a:p>
          <a:p>
            <a:pPr lvl="1"/>
            <a:r>
              <a:rPr lang="en-US" sz="2667" dirty="0"/>
              <a:t>I learn by always trying to determine the root cause</a:t>
            </a:r>
          </a:p>
          <a:p>
            <a:r>
              <a:rPr lang="en-US" sz="3200" dirty="0"/>
              <a:t>Resources:</a:t>
            </a:r>
          </a:p>
          <a:p>
            <a:pPr lvl="1"/>
            <a:r>
              <a:rPr lang="en-US" sz="2400" dirty="0"/>
              <a:t>Sysinternals Administrator’s Reference</a:t>
            </a:r>
          </a:p>
          <a:p>
            <a:pPr lvl="1"/>
            <a:r>
              <a:rPr lang="en-US" sz="2667" dirty="0"/>
              <a:t>Webcasts of two previous “Case of the Unexplained “ talked</a:t>
            </a:r>
          </a:p>
          <a:p>
            <a:pPr lvl="2"/>
            <a:r>
              <a:rPr lang="en-US" sz="2667" dirty="0" err="1"/>
              <a:t>Sysinternals</a:t>
            </a:r>
            <a:r>
              <a:rPr lang="en-US" sz="2667" dirty="0"/>
              <a:t>-&gt;Mark’s Webcasts</a:t>
            </a:r>
          </a:p>
          <a:p>
            <a:pPr lvl="1"/>
            <a:r>
              <a:rPr lang="en-US" sz="2667" dirty="0"/>
              <a:t>My blog</a:t>
            </a:r>
          </a:p>
          <a:p>
            <a:pPr lvl="1"/>
            <a:r>
              <a:rPr lang="en-US" sz="2667" dirty="0"/>
              <a:t>Windows Internals: understand the way the OS works</a:t>
            </a:r>
          </a:p>
          <a:p>
            <a:r>
              <a:rPr lang="en-US" sz="3200" dirty="0"/>
              <a:t>If you’ve solved one, send me a description, screenshots and log files!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738664"/>
          </a:xfrm>
        </p:spPr>
        <p:txBody>
          <a:bodyPr/>
          <a:lstStyle/>
          <a:p>
            <a:r>
              <a:rPr lang="en-US" sz="5333" dirty="0"/>
              <a:t>Summary and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651395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When in doubt, run Process Monitor!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543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Show you how to solve these classes of problems by peering beneath the surface</a:t>
            </a:r>
          </a:p>
          <a:p>
            <a:pPr lvl="1"/>
            <a:r>
              <a:rPr lang="en-US" smtClean="0"/>
              <a:t>Interpreting process, file and registry activity</a:t>
            </a:r>
          </a:p>
          <a:p>
            <a:pPr lvl="1"/>
            <a:r>
              <a:rPr lang="en-US" smtClean="0"/>
              <a:t>Interpreting call stacks</a:t>
            </a:r>
          </a:p>
          <a:p>
            <a:r>
              <a:rPr lang="en-US" smtClean="0"/>
              <a:t>You’ll learn tools and techniques to help you solve seemingly unsolvable problems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Purpose of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33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4829335"/>
          </a:xfrm>
        </p:spPr>
        <p:txBody>
          <a:bodyPr/>
          <a:lstStyle/>
          <a:p>
            <a:r>
              <a:rPr lang="en-US" sz="2400" dirty="0"/>
              <a:t>Sysinternals: </a:t>
            </a:r>
            <a:r>
              <a:rPr lang="en-US" sz="2400" dirty="0" smtClean="0">
                <a:hlinkClick r:id="rId2"/>
              </a:rPr>
              <a:t>www.microsoft.com/technet/sysinternals</a:t>
            </a:r>
            <a:endParaRPr lang="en-US" sz="2400" dirty="0" smtClean="0"/>
          </a:p>
          <a:p>
            <a:pPr lvl="1"/>
            <a:r>
              <a:rPr lang="en-US" sz="2133" dirty="0" smtClean="0"/>
              <a:t>Process Explorer – process/thread viewer</a:t>
            </a:r>
          </a:p>
          <a:p>
            <a:pPr lvl="1"/>
            <a:r>
              <a:rPr lang="en-US" sz="2133" dirty="0" smtClean="0"/>
              <a:t>Process </a:t>
            </a:r>
            <a:r>
              <a:rPr lang="en-US" sz="2133" dirty="0"/>
              <a:t>Monitor – file/registry/process/thread tracing</a:t>
            </a:r>
          </a:p>
          <a:p>
            <a:pPr lvl="1"/>
            <a:r>
              <a:rPr lang="en-US" sz="2133" dirty="0" err="1"/>
              <a:t>Procdump</a:t>
            </a:r>
            <a:r>
              <a:rPr lang="en-US" sz="2133" dirty="0"/>
              <a:t> – process memory dumper</a:t>
            </a:r>
          </a:p>
          <a:p>
            <a:pPr lvl="1"/>
            <a:r>
              <a:rPr lang="en-US" sz="2133" dirty="0" err="1"/>
              <a:t>Autoruns</a:t>
            </a:r>
            <a:r>
              <a:rPr lang="en-US" sz="2133" dirty="0"/>
              <a:t> – displays all </a:t>
            </a:r>
            <a:r>
              <a:rPr lang="en-US" sz="2133" dirty="0" err="1"/>
              <a:t>autostart</a:t>
            </a:r>
            <a:r>
              <a:rPr lang="en-US" sz="2133" dirty="0"/>
              <a:t> locations</a:t>
            </a:r>
          </a:p>
          <a:p>
            <a:pPr lvl="1"/>
            <a:r>
              <a:rPr lang="en-US" sz="2133" dirty="0" err="1"/>
              <a:t>SigCheck</a:t>
            </a:r>
            <a:r>
              <a:rPr lang="en-US" sz="2133" dirty="0"/>
              <a:t> – shows file version information </a:t>
            </a:r>
          </a:p>
          <a:p>
            <a:pPr lvl="1"/>
            <a:r>
              <a:rPr lang="en-US" sz="2133" dirty="0" err="1"/>
              <a:t>PsExec</a:t>
            </a:r>
            <a:r>
              <a:rPr lang="en-US" sz="2133" dirty="0"/>
              <a:t> – execute processes remotely or in the system account</a:t>
            </a:r>
          </a:p>
          <a:p>
            <a:pPr lvl="1"/>
            <a:r>
              <a:rPr lang="en-US" sz="2133" dirty="0" err="1"/>
              <a:t>TcpView</a:t>
            </a:r>
            <a:r>
              <a:rPr lang="en-US" sz="2133" dirty="0"/>
              <a:t> – shows TCP/IP endpoints</a:t>
            </a:r>
          </a:p>
          <a:p>
            <a:pPr lvl="1"/>
            <a:r>
              <a:rPr lang="en-US" sz="2133" dirty="0"/>
              <a:t>Strings – dumps printable strings in any file</a:t>
            </a:r>
          </a:p>
          <a:p>
            <a:pPr lvl="1"/>
            <a:r>
              <a:rPr lang="en-US" sz="2133" dirty="0" err="1"/>
              <a:t>Zoomit</a:t>
            </a:r>
            <a:r>
              <a:rPr lang="en-US" sz="2133" dirty="0"/>
              <a:t> – presentation tool I’m using</a:t>
            </a:r>
          </a:p>
          <a:p>
            <a:r>
              <a:rPr lang="en-US" sz="2400" dirty="0"/>
              <a:t>Microsoft downloads:</a:t>
            </a:r>
          </a:p>
          <a:p>
            <a:pPr lvl="1"/>
            <a:r>
              <a:rPr lang="en-US" sz="2133" dirty="0"/>
              <a:t>Debugging Tools for Windows:  </a:t>
            </a:r>
            <a:r>
              <a:rPr lang="en-US" sz="2133" dirty="0" err="1"/>
              <a:t>Windbg</a:t>
            </a:r>
            <a:r>
              <a:rPr lang="en-US" sz="2133" dirty="0"/>
              <a:t> application and kernel debugger: </a:t>
            </a:r>
            <a:r>
              <a:rPr lang="en-US" sz="2133" dirty="0">
                <a:hlinkClick r:id="rId3"/>
              </a:rPr>
              <a:t>www.microsoft.com/whdc/devtools/debugging</a:t>
            </a:r>
            <a:r>
              <a:rPr lang="en-US" sz="2133" dirty="0"/>
              <a:t> (</a:t>
            </a:r>
            <a:r>
              <a:rPr lang="en-US" sz="2133" dirty="0">
                <a:hlinkClick r:id="rId4"/>
              </a:rPr>
              <a:t>//dbg</a:t>
            </a:r>
            <a:r>
              <a:rPr lang="en-US" sz="2133" dirty="0"/>
              <a:t>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33" dirty="0"/>
              <a:t>Tools We’ll Use</a:t>
            </a:r>
          </a:p>
        </p:txBody>
      </p:sp>
    </p:spTree>
    <p:extLst>
      <p:ext uri="{BB962C8B-B14F-4D97-AF65-F5344CB8AC3E}">
        <p14:creationId xmlns:p14="http://schemas.microsoft.com/office/powerpoint/2010/main" val="2715816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official guide to the Sysinternals tools</a:t>
            </a:r>
          </a:p>
          <a:p>
            <a:pPr lvl="1"/>
            <a:r>
              <a:rPr lang="en-US" dirty="0" smtClean="0"/>
              <a:t>Covers every tool, every feature, with tips</a:t>
            </a:r>
          </a:p>
          <a:p>
            <a:pPr lvl="1"/>
            <a:r>
              <a:rPr lang="en-US" dirty="0" smtClean="0"/>
              <a:t>Written by </a:t>
            </a:r>
            <a:r>
              <a:rPr lang="en-US" dirty="0" err="1" smtClean="0"/>
              <a:t>markruss</a:t>
            </a:r>
            <a:r>
              <a:rPr lang="en-US" dirty="0" smtClean="0"/>
              <a:t> and aaronmar</a:t>
            </a:r>
          </a:p>
          <a:p>
            <a:r>
              <a:rPr lang="en-US" dirty="0" smtClean="0"/>
              <a:t>Full chapters on the major tools:</a:t>
            </a:r>
          </a:p>
          <a:p>
            <a:pPr lvl="1"/>
            <a:r>
              <a:rPr lang="en-US" dirty="0" smtClean="0"/>
              <a:t>Process Explorer</a:t>
            </a:r>
          </a:p>
          <a:p>
            <a:pPr lvl="1"/>
            <a:r>
              <a:rPr lang="en-US" dirty="0" smtClean="0"/>
              <a:t>Process Monitor</a:t>
            </a:r>
          </a:p>
          <a:p>
            <a:pPr lvl="1"/>
            <a:r>
              <a:rPr lang="en-US" dirty="0" smtClean="0"/>
              <a:t>Autoruns</a:t>
            </a:r>
          </a:p>
          <a:p>
            <a:r>
              <a:rPr lang="en-US" dirty="0" smtClean="0"/>
              <a:t>Other chapters by tool group</a:t>
            </a:r>
          </a:p>
          <a:p>
            <a:pPr lvl="1"/>
            <a:r>
              <a:rPr lang="en-US" dirty="0" smtClean="0"/>
              <a:t>Security, process, AD, desktop, 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The Sysinternals Administrator’s Reference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951" y="1981200"/>
            <a:ext cx="3697383" cy="45078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5251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2438400"/>
            <a:ext cx="6665495" cy="593558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840" tIns="195072" rIns="243840" bIns="1950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432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chemeClr val="bg2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/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Sluggish Performance</a:t>
            </a:r>
          </a:p>
          <a:p>
            <a:r>
              <a:rPr lang="en-US" dirty="0" smtClean="0"/>
              <a:t>Error Messages</a:t>
            </a:r>
          </a:p>
          <a:p>
            <a:r>
              <a:rPr lang="en-US" dirty="0" smtClean="0"/>
              <a:t>Buggy Behavior</a:t>
            </a:r>
          </a:p>
          <a:p>
            <a:r>
              <a:rPr lang="en-US" dirty="0" smtClean="0"/>
              <a:t>Blue Screens</a:t>
            </a:r>
          </a:p>
        </p:txBody>
      </p:sp>
    </p:spTree>
    <p:extLst>
      <p:ext uri="{BB962C8B-B14F-4D97-AF65-F5344CB8AC3E}">
        <p14:creationId xmlns:p14="http://schemas.microsoft.com/office/powerpoint/2010/main" val="3932229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2|0"/>
</p:tagLst>
</file>

<file path=ppt/theme/theme1.xml><?xml version="1.0" encoding="utf-8"?>
<a:theme xmlns:a="http://schemas.openxmlformats.org/drawingml/2006/main" name="TechEd 2014 Dk Blue">
  <a:themeElements>
    <a:clrScheme name="TechEd 2014 Dark template">
      <a:dk1>
        <a:srgbClr val="000000"/>
      </a:dk1>
      <a:lt1>
        <a:srgbClr val="FFFFFF"/>
      </a:lt1>
      <a:dk2>
        <a:srgbClr val="002050"/>
      </a:dk2>
      <a:lt2>
        <a:srgbClr val="00BCF2"/>
      </a:lt2>
      <a:accent1>
        <a:srgbClr val="0072C6"/>
      </a:accent1>
      <a:accent2>
        <a:srgbClr val="7FBA00"/>
      </a:accent2>
      <a:accent3>
        <a:srgbClr val="DC3C00"/>
      </a:accent3>
      <a:accent4>
        <a:srgbClr val="68217A"/>
      </a:accent4>
      <a:accent5>
        <a:srgbClr val="009E49"/>
      </a:accent5>
      <a:accent6>
        <a:srgbClr val="00B294"/>
      </a:accent6>
      <a:hlink>
        <a:srgbClr val="00BCF2"/>
      </a:hlink>
      <a:folHlink>
        <a:srgbClr val="00BCF2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chEd_2014_Template.potx" id="{95E3EB79-C98D-48EC-837A-72F77512253C}" vid="{482A9A90-448C-4DC9-8D68-B61A5FDF0B46}"/>
    </a:ext>
  </a:extLst>
</a:theme>
</file>

<file path=ppt/theme/theme2.xml><?xml version="1.0" encoding="utf-8"?>
<a:theme xmlns:a="http://schemas.openxmlformats.org/drawingml/2006/main" name="TEE14 Speaker PPT Template">
  <a:themeElements>
    <a:clrScheme name="Custom 1">
      <a:dk1>
        <a:srgbClr val="505050"/>
      </a:dk1>
      <a:lt1>
        <a:srgbClr val="FFFFFF"/>
      </a:lt1>
      <a:dk2>
        <a:srgbClr val="442359"/>
      </a:dk2>
      <a:lt2>
        <a:srgbClr val="68217A"/>
      </a:lt2>
      <a:accent1>
        <a:srgbClr val="7FBA00"/>
      </a:accent1>
      <a:accent2>
        <a:srgbClr val="DC3C00"/>
      </a:accent2>
      <a:accent3>
        <a:srgbClr val="002050"/>
      </a:accent3>
      <a:accent4>
        <a:srgbClr val="009E49"/>
      </a:accent4>
      <a:accent5>
        <a:srgbClr val="00B294"/>
      </a:accent5>
      <a:accent6>
        <a:srgbClr val="0072C6"/>
      </a:accent6>
      <a:hlink>
        <a:srgbClr val="00BCF2"/>
      </a:hlink>
      <a:folHlink>
        <a:srgbClr val="00BCF2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chEd_NA_Template_with_TechEd Europe_r03.potx" id="{D1757E1E-F62B-43A3-BA2B-231531828368}" vid="{DB3EECF5-125C-46BC-AC50-75EC4FF8233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TR18_BO_CT_Template_16x9</Template>
  <TotalTime>7303</TotalTime>
  <Words>1642</Words>
  <Application>Microsoft Office PowerPoint</Application>
  <PresentationFormat>Widescreen</PresentationFormat>
  <Paragraphs>329</Paragraphs>
  <Slides>56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Arial</vt:lpstr>
      <vt:lpstr>Calibri</vt:lpstr>
      <vt:lpstr>Consolas</vt:lpstr>
      <vt:lpstr>courier new</vt:lpstr>
      <vt:lpstr>Segoe UI</vt:lpstr>
      <vt:lpstr>Segoe UI Light</vt:lpstr>
      <vt:lpstr>Wingdings</vt:lpstr>
      <vt:lpstr>TechEd 2014 Dk Blue</vt:lpstr>
      <vt:lpstr>TEE14 Speaker PPT Template</vt:lpstr>
      <vt:lpstr>The Case of the Unexplained…</vt:lpstr>
      <vt:lpstr>Outline</vt:lpstr>
      <vt:lpstr>Troubleshooting</vt:lpstr>
      <vt:lpstr>PowerPoint Presentation</vt:lpstr>
      <vt:lpstr>Troubleshooting</vt:lpstr>
      <vt:lpstr>Purpose of Talk</vt:lpstr>
      <vt:lpstr>Tools We’ll Use</vt:lpstr>
      <vt:lpstr>The Sysinternals Administrator’s Reference</vt:lpstr>
      <vt:lpstr>Outline</vt:lpstr>
      <vt:lpstr>The Case of the Random Sluggishness</vt:lpstr>
      <vt:lpstr>Process Explorer</vt:lpstr>
      <vt:lpstr>PowerPoint Presentation</vt:lpstr>
      <vt:lpstr>New Features</vt:lpstr>
      <vt:lpstr>VirusTotal Integration</vt:lpstr>
      <vt:lpstr>The Case of the Random Sluggishness (Cont)</vt:lpstr>
      <vt:lpstr>The Case of the Random Sluggishness (Cont)</vt:lpstr>
      <vt:lpstr>The Case of the Random Sluggishness (Cont)</vt:lpstr>
      <vt:lpstr>The Case of the Random Sluggishness: Solved</vt:lpstr>
      <vt:lpstr>The Case of the Stuttering Blu-ray Playback</vt:lpstr>
      <vt:lpstr>Process Monitor</vt:lpstr>
      <vt:lpstr>The Case of the Stuttering Blu-ray Playback (Cont)</vt:lpstr>
      <vt:lpstr>The Case of the Stuttering Blu-ray Playback (Cont)</vt:lpstr>
      <vt:lpstr>The Case of the Stuttering Blu-ray Playback (Cont)</vt:lpstr>
      <vt:lpstr>The Case of the Stuttering Blu-ray Playback (Cont)</vt:lpstr>
      <vt:lpstr>The Case of the Stuttering Blu-ray Playback: Solved</vt:lpstr>
      <vt:lpstr>The Case of the Slow Printers</vt:lpstr>
      <vt:lpstr>The Case of the Slow Printers (Cont)</vt:lpstr>
      <vt:lpstr>The Case of the Slow Printers (Cont)</vt:lpstr>
      <vt:lpstr>Outline</vt:lpstr>
      <vt:lpstr>The Case of the Post-Win8.1 RunDLL Errors</vt:lpstr>
      <vt:lpstr>Autoruns</vt:lpstr>
      <vt:lpstr>Identifying Autostarts</vt:lpstr>
      <vt:lpstr>New: VirusTotal Integration</vt:lpstr>
      <vt:lpstr>The Case of the Post-Win8.1 RunDLL Errors: Solved</vt:lpstr>
      <vt:lpstr>The Case of the Failed Windows 8.1 Upgrade </vt:lpstr>
      <vt:lpstr>The Case of the Failed Windows 8.1 Upgrade  (Cont)</vt:lpstr>
      <vt:lpstr>The Case of the Failed Windows 8.1 Upgrade: Solved</vt:lpstr>
      <vt:lpstr>The Case of the Windows Installer Failure</vt:lpstr>
      <vt:lpstr>The Case of the Windows Installer Failure (Cont)</vt:lpstr>
      <vt:lpstr>The Case of the Windows Installer Failure (Cont)</vt:lpstr>
      <vt:lpstr>The Case of the Windows Installer Failure: Solved</vt:lpstr>
      <vt:lpstr>Outline</vt:lpstr>
      <vt:lpstr>The Case of the Failed Lync Logging</vt:lpstr>
      <vt:lpstr>The Case of the Failed Lync Logging (Cont)</vt:lpstr>
      <vt:lpstr>The Case of the Failed Lync Logging: Solved</vt:lpstr>
      <vt:lpstr>Outline</vt:lpstr>
      <vt:lpstr>The Case of the Hibernation Bluescreen</vt:lpstr>
      <vt:lpstr>The Case of the Hibernation Bluescreen (Cont)</vt:lpstr>
      <vt:lpstr>The Case of the Hibernation Bluescreen (Cont)</vt:lpstr>
      <vt:lpstr>The Case of the Hibernation Bluescreen (Cont)</vt:lpstr>
      <vt:lpstr>The Case of the Hibernation Bluescreen (Cont)</vt:lpstr>
      <vt:lpstr>The Case of the Hibernation Bluescreen: Solved</vt:lpstr>
      <vt:lpstr>PowerPoint Presentation</vt:lpstr>
      <vt:lpstr>PowerPoint Presentation</vt:lpstr>
      <vt:lpstr>Summary and More Information</vt:lpstr>
      <vt:lpstr>When in doubt, run Process Monitor!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Case of the Unexplained…</dc:title>
  <dc:creator>Mark Russinovich</dc:creator>
  <cp:lastModifiedBy>Jeremy Jenkins</cp:lastModifiedBy>
  <cp:revision>83</cp:revision>
  <dcterms:created xsi:type="dcterms:W3CDTF">2014-01-04T15:33:59Z</dcterms:created>
  <dcterms:modified xsi:type="dcterms:W3CDTF">2014-11-03T13:21:09Z</dcterms:modified>
</cp:coreProperties>
</file>