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6" r:id="rId5"/>
    <p:sldMasterId id="2147484242" r:id="rId6"/>
  </p:sldMasterIdLst>
  <p:notesMasterIdLst>
    <p:notesMasterId r:id="rId66"/>
  </p:notesMasterIdLst>
  <p:handoutMasterIdLst>
    <p:handoutMasterId r:id="rId67"/>
  </p:handoutMasterIdLst>
  <p:sldIdLst>
    <p:sldId id="1135" r:id="rId7"/>
    <p:sldId id="1054" r:id="rId8"/>
    <p:sldId id="1156" r:id="rId9"/>
    <p:sldId id="1190" r:id="rId10"/>
    <p:sldId id="1219" r:id="rId11"/>
    <p:sldId id="1220" r:id="rId12"/>
    <p:sldId id="1221" r:id="rId13"/>
    <p:sldId id="1222" r:id="rId14"/>
    <p:sldId id="1223" r:id="rId15"/>
    <p:sldId id="1189" r:id="rId16"/>
    <p:sldId id="1195" r:id="rId17"/>
    <p:sldId id="1224" r:id="rId18"/>
    <p:sldId id="1197" r:id="rId19"/>
    <p:sldId id="1199" r:id="rId20"/>
    <p:sldId id="1201" r:id="rId21"/>
    <p:sldId id="1212" r:id="rId22"/>
    <p:sldId id="1160" r:id="rId23"/>
    <p:sldId id="1161" r:id="rId24"/>
    <p:sldId id="1162" r:id="rId25"/>
    <p:sldId id="1163" r:id="rId26"/>
    <p:sldId id="1164" r:id="rId27"/>
    <p:sldId id="1165" r:id="rId28"/>
    <p:sldId id="1166" r:id="rId29"/>
    <p:sldId id="1167" r:id="rId30"/>
    <p:sldId id="1168" r:id="rId31"/>
    <p:sldId id="1169" r:id="rId32"/>
    <p:sldId id="1192" r:id="rId33"/>
    <p:sldId id="1202" r:id="rId34"/>
    <p:sldId id="1203" r:id="rId35"/>
    <p:sldId id="1206" r:id="rId36"/>
    <p:sldId id="1208" r:id="rId37"/>
    <p:sldId id="1209" r:id="rId38"/>
    <p:sldId id="1210" r:id="rId39"/>
    <p:sldId id="1211" r:id="rId40"/>
    <p:sldId id="1213" r:id="rId41"/>
    <p:sldId id="1172" r:id="rId42"/>
    <p:sldId id="1173" r:id="rId43"/>
    <p:sldId id="1174" r:id="rId44"/>
    <p:sldId id="1175" r:id="rId45"/>
    <p:sldId id="1176" r:id="rId46"/>
    <p:sldId id="1177" r:id="rId47"/>
    <p:sldId id="1178" r:id="rId48"/>
    <p:sldId id="1179" r:id="rId49"/>
    <p:sldId id="1180" r:id="rId50"/>
    <p:sldId id="1193" r:id="rId51"/>
    <p:sldId id="1183" r:id="rId52"/>
    <p:sldId id="1217" r:id="rId53"/>
    <p:sldId id="1216" r:id="rId54"/>
    <p:sldId id="1184" r:id="rId55"/>
    <p:sldId id="1185" r:id="rId56"/>
    <p:sldId id="1218" r:id="rId57"/>
    <p:sldId id="1214" r:id="rId58"/>
    <p:sldId id="1215" r:id="rId59"/>
    <p:sldId id="1144" r:id="rId60"/>
    <p:sldId id="1225" r:id="rId61"/>
    <p:sldId id="1150" r:id="rId62"/>
    <p:sldId id="1147" r:id="rId63"/>
    <p:sldId id="1226" r:id="rId64"/>
    <p:sldId id="1076" r:id="rId65"/>
  </p:sldIdLst>
  <p:sldSz cx="12436475" cy="6994525"/>
  <p:notesSz cx="6858000" cy="9144000"/>
  <p:embeddedFontLst>
    <p:embeddedFont>
      <p:font typeface="Segoe Semibold" panose="020B0702040504020203" pitchFamily="34" charset="0"/>
      <p:bold r:id="rId68"/>
      <p:boldItalic r:id="rId69"/>
    </p:embeddedFont>
    <p:embeddedFont>
      <p:font typeface="Segoe UI Semibold" panose="020B0702040204020203" pitchFamily="34" charset="0"/>
      <p:bold r:id="rId70"/>
      <p:boldItalic r:id="rId71"/>
    </p:embeddedFont>
    <p:embeddedFont>
      <p:font typeface="Segoe UI Light" panose="020B0502040204020203" pitchFamily="34" charset="0"/>
      <p:regular r:id="rId72"/>
      <p:italic r:id="rId73"/>
    </p:embeddedFont>
    <p:embeddedFont>
      <p:font typeface="Segoe" panose="020B0502040504020203" pitchFamily="34" charset="0"/>
      <p:regular r:id="rId74"/>
      <p:bold r:id="rId75"/>
      <p:italic r:id="rId76"/>
      <p:boldItalic r:id="rId77"/>
    </p:embeddedFont>
    <p:embeddedFont>
      <p:font typeface="Segoe UI" panose="020B0502040204020203" pitchFamily="34" charset="0"/>
      <p:regular r:id="rId78"/>
      <p:bold r:id="rId79"/>
      <p:italic r:id="rId80"/>
      <p:boldItalic r:id="rId81"/>
    </p:embeddedFont>
    <p:embeddedFont>
      <p:font typeface="Consolas" panose="020B0609020204030204" pitchFamily="49" charset="0"/>
      <p:regular r:id="rId82"/>
      <p:bold r:id="rId83"/>
      <p:italic r:id="rId84"/>
      <p:boldItalic r:id="rId85"/>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90"/>
            <p14:sldId id="1219"/>
            <p14:sldId id="1220"/>
            <p14:sldId id="1221"/>
            <p14:sldId id="1222"/>
            <p14:sldId id="1223"/>
            <p14:sldId id="1189"/>
            <p14:sldId id="1195"/>
            <p14:sldId id="1224"/>
            <p14:sldId id="1197"/>
            <p14:sldId id="1199"/>
            <p14:sldId id="1201"/>
            <p14:sldId id="1212"/>
            <p14:sldId id="1160"/>
            <p14:sldId id="1161"/>
            <p14:sldId id="1162"/>
            <p14:sldId id="1163"/>
            <p14:sldId id="1164"/>
            <p14:sldId id="1165"/>
            <p14:sldId id="1166"/>
            <p14:sldId id="1167"/>
            <p14:sldId id="1168"/>
            <p14:sldId id="1169"/>
            <p14:sldId id="1192"/>
            <p14:sldId id="1202"/>
            <p14:sldId id="1203"/>
            <p14:sldId id="1206"/>
            <p14:sldId id="1208"/>
            <p14:sldId id="1209"/>
            <p14:sldId id="1210"/>
            <p14:sldId id="1211"/>
            <p14:sldId id="1213"/>
            <p14:sldId id="1172"/>
            <p14:sldId id="1173"/>
            <p14:sldId id="1174"/>
            <p14:sldId id="1175"/>
            <p14:sldId id="1176"/>
            <p14:sldId id="1177"/>
            <p14:sldId id="1178"/>
            <p14:sldId id="1179"/>
            <p14:sldId id="1180"/>
            <p14:sldId id="1193"/>
            <p14:sldId id="1183"/>
            <p14:sldId id="1217"/>
            <p14:sldId id="1216"/>
            <p14:sldId id="1184"/>
            <p14:sldId id="1185"/>
            <p14:sldId id="1218"/>
            <p14:sldId id="1214"/>
            <p14:sldId id="1215"/>
          </p14:sldIdLst>
        </p14:section>
        <p14:section name="Special content" id="{6925D2A1-AD53-4951-AB34-79DFA02CD676}">
          <p14:sldIdLst>
            <p14:sldId id="1144"/>
            <p14:sldId id="1225"/>
            <p14:sldId id="1150"/>
            <p14:sldId id="1147"/>
            <p14:sldId id="122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69248"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font" Target="fonts/font15.fntdata"/><Relationship Id="rId90"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10:47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10:47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30433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73161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95131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49575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404762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12291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02935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08912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80598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59276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smtClean="0">
              <a:latin typeface="Segoe"/>
            </a:endParaRPr>
          </a:p>
        </p:txBody>
      </p:sp>
      <p:sp>
        <p:nvSpPr>
          <p:cNvPr id="8" name="Date Placeholder 7"/>
          <p:cNvSpPr>
            <a:spLocks noGrp="1"/>
          </p:cNvSpPr>
          <p:nvPr>
            <p:ph type="dt" idx="10"/>
          </p:nvPr>
        </p:nvSpPr>
        <p:spPr/>
        <p:txBody>
          <a:bodyPr/>
          <a:lstStyle/>
          <a:p>
            <a:fld id="{4E52F265-F367-4F41-8133-621F21EFA5ED}"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38</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4174420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39</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42248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smtClean="0">
              <a:latin typeface="Segoe"/>
            </a:endParaRPr>
          </a:p>
        </p:txBody>
      </p:sp>
      <p:sp>
        <p:nvSpPr>
          <p:cNvPr id="8" name="Date Placeholder 7"/>
          <p:cNvSpPr>
            <a:spLocks noGrp="1"/>
          </p:cNvSpPr>
          <p:nvPr>
            <p:ph type="dt" idx="10"/>
          </p:nvPr>
        </p:nvSpPr>
        <p:spPr/>
        <p:txBody>
          <a:bodyPr/>
          <a:lstStyle/>
          <a:p>
            <a:fld id="{4E52F265-F367-4F41-8133-621F21EFA5ED}"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40</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83182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64941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410438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smtClean="0">
              <a:latin typeface="Segoe"/>
            </a:endParaRPr>
          </a:p>
        </p:txBody>
      </p:sp>
      <p:sp>
        <p:nvSpPr>
          <p:cNvPr id="8" name="Date Placeholder 7"/>
          <p:cNvSpPr>
            <a:spLocks noGrp="1"/>
          </p:cNvSpPr>
          <p:nvPr>
            <p:ph type="dt" idx="10"/>
          </p:nvPr>
        </p:nvSpPr>
        <p:spPr/>
        <p:txBody>
          <a:bodyPr/>
          <a:lstStyle/>
          <a:p>
            <a:fld id="{4E52F265-F367-4F41-8133-621F21EFA5ED}" type="datetime1">
              <a:rPr lang="en-US" smtClean="0"/>
              <a:pPr/>
              <a:t>6/4/2013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46</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658343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47</a:t>
            </a:fld>
            <a:endParaRPr lang="en-US" dirty="0"/>
          </a:p>
        </p:txBody>
      </p:sp>
    </p:spTree>
    <p:extLst>
      <p:ext uri="{BB962C8B-B14F-4D97-AF65-F5344CB8AC3E}">
        <p14:creationId xmlns:p14="http://schemas.microsoft.com/office/powerpoint/2010/main" val="3222794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48</a:t>
            </a:fld>
            <a:endParaRPr lang="en-US"/>
          </a:p>
        </p:txBody>
      </p:sp>
    </p:spTree>
    <p:extLst>
      <p:ext uri="{BB962C8B-B14F-4D97-AF65-F5344CB8AC3E}">
        <p14:creationId xmlns:p14="http://schemas.microsoft.com/office/powerpoint/2010/main" val="67147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506852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10:55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6/4/2013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759853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10:55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919996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10:55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569216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10:55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4661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kumimoji="0" lang="en-NZ" sz="900" b="1" strike="noStrike" kern="1200" noProof="0" dirty="0" smtClean="0">
              <a:solidFill>
                <a:schemeClr val="tx1"/>
              </a:solidFill>
              <a:latin typeface="Segoe UI" pitchFamily="34" charset="0"/>
              <a:ea typeface="Segoe UI" pitchFamily="34" charset="0"/>
              <a:cs typeface="Segoe UI" pitchFamily="34" charset="0"/>
            </a:endParaRPr>
          </a:p>
        </p:txBody>
      </p:sp>
      <p:sp>
        <p:nvSpPr>
          <p:cNvPr id="4" name="Header Placeholder 3"/>
          <p:cNvSpPr>
            <a:spLocks noGrp="1"/>
          </p:cNvSpPr>
          <p:nvPr>
            <p:ph type="hdr" sz="quarter" idx="10"/>
          </p:nvPr>
        </p:nvSpPr>
        <p:spPr/>
        <p:txBody>
          <a:bodyPr/>
          <a:lstStyle/>
          <a:p>
            <a:r>
              <a:rPr lang="en-US" dirty="0"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45CF1A6-A092-40CA-9C4F-1360F5B5265D}" type="datetime1">
              <a:rPr lang="en-US" smtClean="0"/>
              <a:pPr/>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61331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5818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41451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606006C-DDF2-4933-94B2-26DB6F8C7D0C}" type="datetime1">
              <a:rPr lang="en-US" smtClean="0"/>
              <a:t>6/4/2013</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91254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812595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16059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77" indent="0">
              <a:buNone/>
              <a:defRPr/>
            </a:lvl3pPr>
            <a:lvl4pPr marL="457154" indent="0">
              <a:buNone/>
              <a:defRPr/>
            </a:lvl4pPr>
            <a:lvl5pPr marL="68573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467246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28302"/>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327254" y="6697629"/>
            <a:ext cx="3781967"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6984041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60"/>
            <a:ext cx="11375536" cy="621531"/>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2"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25470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0610685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49121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213597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92125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36315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64564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27707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8263673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2415870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0313898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569615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667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39150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58742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670244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539582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39636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14154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16915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67392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5145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153670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61359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5282069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470845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064789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81560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5948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89835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44066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6197790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166790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4546466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131964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761906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022426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553361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284184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247692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95591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01974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427865"/>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07472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527400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838022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8376069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25866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46852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603651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58319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99554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89911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501053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851869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6962385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841829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894755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533534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292289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940712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665136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46411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43246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30262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18024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933127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131308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01343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theme" Target="../theme/theme3.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 id="2147484195"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7947544"/>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 id="2147484221" r:id="rId25"/>
    <p:sldLayoutId id="2147484222" r:id="rId26"/>
    <p:sldLayoutId id="2147484223" r:id="rId27"/>
    <p:sldLayoutId id="2147484224" r:id="rId28"/>
    <p:sldLayoutId id="2147484225" r:id="rId29"/>
    <p:sldLayoutId id="2147484226" r:id="rId30"/>
    <p:sldLayoutId id="2147484227" r:id="rId31"/>
    <p:sldLayoutId id="2147484228" r:id="rId32"/>
    <p:sldLayoutId id="2147484229" r:id="rId33"/>
    <p:sldLayoutId id="2147484230" r:id="rId34"/>
    <p:sldLayoutId id="2147484231" r:id="rId35"/>
    <p:sldLayoutId id="2147484232" r:id="rId36"/>
    <p:sldLayoutId id="2147484233" r:id="rId37"/>
    <p:sldLayoutId id="2147484234" r:id="rId38"/>
    <p:sldLayoutId id="2147484235" r:id="rId39"/>
    <p:sldLayoutId id="2147484236" r:id="rId40"/>
    <p:sldLayoutId id="2147484237" r:id="rId41"/>
    <p:sldLayoutId id="2147484238" r:id="rId42"/>
    <p:sldLayoutId id="2147484239" r:id="rId43"/>
    <p:sldLayoutId id="2147484240" r:id="rId44"/>
    <p:sldLayoutId id="2147484241" r:id="rId4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0539103"/>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6.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62.emf"/><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tags" Target="../tags/tag11.xml"/><Relationship Id="rId11" Type="http://schemas.openxmlformats.org/officeDocument/2006/relationships/oleObject" Target="../embeddings/oleObject1.bin"/><Relationship Id="rId5" Type="http://schemas.openxmlformats.org/officeDocument/2006/relationships/tags" Target="../tags/tag10.xml"/><Relationship Id="rId10" Type="http://schemas.openxmlformats.org/officeDocument/2006/relationships/notesSlide" Target="../notesSlides/notesSlide26.xml"/><Relationship Id="rId4" Type="http://schemas.openxmlformats.org/officeDocument/2006/relationships/tags" Target="../tags/tag9.xml"/><Relationship Id="rId9"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technet.microsoft.com/en-us/library/hh278941.aspx"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hyperlink" Target="http://microsoft.com/twc" TargetMode="External"/><Relationship Id="rId2" Type="http://schemas.openxmlformats.org/officeDocument/2006/relationships/notesSlide" Target="../notesSlides/notesSlide30.xml"/><Relationship Id="rId1" Type="http://schemas.openxmlformats.org/officeDocument/2006/relationships/slideLayout" Target="../slideLayouts/slideLayout36.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 Id="rId9" Type="http://schemas.openxmlformats.org/officeDocument/2006/relationships/image" Target="../media/image75.jpeg"/></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86.xml"/><Relationship Id="rId5" Type="http://schemas.openxmlformats.org/officeDocument/2006/relationships/image" Target="../media/image78.png"/><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networking </a:t>
            </a:r>
            <a:r>
              <a:rPr lang="en-US" dirty="0" smtClean="0"/>
              <a:t>architecture</a:t>
            </a:r>
          </a:p>
        </p:txBody>
      </p:sp>
    </p:spTree>
    <p:extLst>
      <p:ext uri="{BB962C8B-B14F-4D97-AF65-F5344CB8AC3E}">
        <p14:creationId xmlns:p14="http://schemas.microsoft.com/office/powerpoint/2010/main" val="15943922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03003" y="1476621"/>
            <a:ext cx="5688880" cy="2307371"/>
            <a:chOff x="6177523" y="1447799"/>
            <a:chExt cx="5498917" cy="2262334"/>
          </a:xfrm>
        </p:grpSpPr>
        <p:sp>
          <p:nvSpPr>
            <p:cNvPr id="5" name="Content Placeholder 5"/>
            <p:cNvSpPr txBox="1">
              <a:spLocks/>
            </p:cNvSpPr>
            <p:nvPr/>
          </p:nvSpPr>
          <p:spPr>
            <a:xfrm>
              <a:off x="6177524" y="1447799"/>
              <a:ext cx="5498916" cy="914400"/>
            </a:xfrm>
            <a:prstGeom prst="rect">
              <a:avLst/>
            </a:prstGeom>
            <a:solidFill>
              <a:schemeClr val="accent1"/>
            </a:solidFill>
          </p:spPr>
          <p:txBody>
            <a:bodyPr vert="horz" wrap="square" lIns="93260" tIns="93260" rIns="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spc="-71" dirty="0"/>
                <a:t>A protected private virtual </a:t>
              </a:r>
              <a:br>
                <a:rPr lang="en-US" sz="2856" spc="-71" dirty="0"/>
              </a:br>
              <a:r>
                <a:rPr lang="en-US" sz="2856" spc="-71" dirty="0"/>
                <a:t>network in the cloud</a:t>
              </a:r>
            </a:p>
          </p:txBody>
        </p:sp>
        <p:sp>
          <p:nvSpPr>
            <p:cNvPr id="6" name="Content Placeholder 2"/>
            <p:cNvSpPr txBox="1">
              <a:spLocks/>
            </p:cNvSpPr>
            <p:nvPr/>
          </p:nvSpPr>
          <p:spPr>
            <a:xfrm>
              <a:off x="6177523" y="2362200"/>
              <a:ext cx="5498917" cy="1347933"/>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40" spc="-31" dirty="0"/>
                <a:t>Setup secure private IPv4 networks fully contained within Windows Azure</a:t>
              </a:r>
            </a:p>
            <a:p>
              <a:pPr marL="293056" indent="-293056"/>
              <a:r>
                <a:rPr lang="en-US" sz="2040" spc="-31" dirty="0"/>
                <a:t>IP address persistence</a:t>
              </a:r>
            </a:p>
            <a:p>
              <a:pPr marL="293056" indent="-293056"/>
              <a:r>
                <a:rPr lang="en-US" sz="2040" spc="-31" dirty="0"/>
                <a:t>Inter-service DIP-to-DIP communication</a:t>
              </a:r>
            </a:p>
          </p:txBody>
        </p:sp>
      </p:grpSp>
      <p:grpSp>
        <p:nvGrpSpPr>
          <p:cNvPr id="7" name="Group 6"/>
          <p:cNvGrpSpPr/>
          <p:nvPr/>
        </p:nvGrpSpPr>
        <p:grpSpPr>
          <a:xfrm>
            <a:off x="531949" y="1476621"/>
            <a:ext cx="5608386" cy="2595508"/>
            <a:chOff x="671512" y="1600199"/>
            <a:chExt cx="5498917" cy="2544847"/>
          </a:xfrm>
        </p:grpSpPr>
        <p:sp>
          <p:nvSpPr>
            <p:cNvPr id="8" name="Content Placeholder 2"/>
            <p:cNvSpPr txBox="1">
              <a:spLocks/>
            </p:cNvSpPr>
            <p:nvPr/>
          </p:nvSpPr>
          <p:spPr>
            <a:xfrm>
              <a:off x="671512" y="2514600"/>
              <a:ext cx="5498917" cy="1630446"/>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40" spc="-31" dirty="0"/>
                <a:t>Networking on-ramp for migrating existing apps and services to Windows Azure</a:t>
              </a:r>
            </a:p>
            <a:p>
              <a:pPr marL="293056" indent="-293056"/>
              <a:r>
                <a:rPr lang="en-US" sz="2040" spc="-31" dirty="0"/>
                <a:t>Virtual private networks in Windows Azure</a:t>
              </a:r>
            </a:p>
            <a:p>
              <a:pPr marL="293056" indent="-293056"/>
              <a:r>
                <a:rPr lang="en-US" sz="2040" spc="-31" dirty="0"/>
                <a:t>Connect to on-premises resources  securely over industry standard site-to-site VPN</a:t>
              </a:r>
            </a:p>
          </p:txBody>
        </p:sp>
        <p:sp>
          <p:nvSpPr>
            <p:cNvPr id="9" name="Content Placeholder 5"/>
            <p:cNvSpPr txBox="1">
              <a:spLocks/>
            </p:cNvSpPr>
            <p:nvPr/>
          </p:nvSpPr>
          <p:spPr>
            <a:xfrm>
              <a:off x="671513" y="1600199"/>
              <a:ext cx="5498916" cy="914400"/>
            </a:xfrm>
            <a:prstGeom prst="rect">
              <a:avLst/>
            </a:prstGeom>
            <a:solidFill>
              <a:schemeClr val="accent3"/>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spc="-71" dirty="0"/>
                <a:t>Currently </a:t>
              </a:r>
              <a:r>
                <a:rPr lang="en-US" sz="2856" spc="-71" dirty="0" smtClean="0"/>
                <a:t>available</a:t>
              </a:r>
              <a:endParaRPr lang="en-US" sz="2856" spc="-71" dirty="0"/>
            </a:p>
          </p:txBody>
        </p:sp>
      </p:grpSp>
      <p:sp>
        <p:nvSpPr>
          <p:cNvPr id="2" name="Title 1"/>
          <p:cNvSpPr>
            <a:spLocks noGrp="1"/>
          </p:cNvSpPr>
          <p:nvPr>
            <p:ph type="title"/>
          </p:nvPr>
        </p:nvSpPr>
        <p:spPr>
          <a:xfrm>
            <a:off x="531948" y="233151"/>
            <a:ext cx="11370961" cy="679653"/>
          </a:xfrm>
        </p:spPr>
        <p:txBody>
          <a:bodyPr>
            <a:noAutofit/>
          </a:bodyPr>
          <a:lstStyle/>
          <a:p>
            <a:r>
              <a:rPr lang="en-US" dirty="0" smtClean="0"/>
              <a:t>Virtual Network</a:t>
            </a:r>
            <a:endParaRPr lang="en-US" dirty="0"/>
          </a:p>
        </p:txBody>
      </p:sp>
      <p:sp>
        <p:nvSpPr>
          <p:cNvPr id="12" name="Content Placeholder 2"/>
          <p:cNvSpPr txBox="1">
            <a:spLocks/>
          </p:cNvSpPr>
          <p:nvPr/>
        </p:nvSpPr>
        <p:spPr>
          <a:xfrm>
            <a:off x="6303002" y="4936013"/>
            <a:ext cx="5688880" cy="382308"/>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endParaRPr lang="en-US" sz="2040" spc="-31" dirty="0"/>
          </a:p>
        </p:txBody>
      </p:sp>
      <p:grpSp>
        <p:nvGrpSpPr>
          <p:cNvPr id="13" name="Group 12"/>
          <p:cNvGrpSpPr/>
          <p:nvPr/>
        </p:nvGrpSpPr>
        <p:grpSpPr>
          <a:xfrm>
            <a:off x="531949" y="4071411"/>
            <a:ext cx="5608386" cy="2883646"/>
            <a:chOff x="671512" y="1600199"/>
            <a:chExt cx="5498917" cy="2827361"/>
          </a:xfrm>
        </p:grpSpPr>
        <p:sp>
          <p:nvSpPr>
            <p:cNvPr id="14" name="Content Placeholder 2"/>
            <p:cNvSpPr txBox="1">
              <a:spLocks/>
            </p:cNvSpPr>
            <p:nvPr/>
          </p:nvSpPr>
          <p:spPr>
            <a:xfrm>
              <a:off x="671512" y="2514600"/>
              <a:ext cx="5498917" cy="1912960"/>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40" spc="-31" dirty="0"/>
                <a:t>Extend your </a:t>
              </a:r>
              <a:r>
                <a:rPr lang="en-US" sz="2040" spc="-31" dirty="0" smtClean="0"/>
                <a:t>networks </a:t>
              </a:r>
              <a:r>
                <a:rPr lang="en-US" sz="2040" spc="-31" dirty="0"/>
                <a:t>to </a:t>
              </a:r>
              <a:br>
                <a:rPr lang="en-US" sz="2040" spc="-31" dirty="0"/>
              </a:br>
              <a:r>
                <a:rPr lang="en-US" sz="2040" spc="-31" dirty="0"/>
                <a:t>Windows Azure securely over S2S VPN</a:t>
              </a:r>
            </a:p>
            <a:p>
              <a:pPr marL="293056" indent="-293056"/>
              <a:r>
                <a:rPr lang="en-US" sz="2040" spc="-31" dirty="0"/>
                <a:t>Run “hybrid” apps that span cloud and </a:t>
              </a:r>
              <a:br>
                <a:rPr lang="en-US" sz="2040" spc="-31" dirty="0"/>
              </a:br>
              <a:r>
                <a:rPr lang="en-US" sz="2040" spc="-31" dirty="0"/>
                <a:t>their premises</a:t>
              </a:r>
            </a:p>
            <a:p>
              <a:pPr marL="293056" indent="-293056"/>
              <a:r>
                <a:rPr lang="en-US" sz="2040" spc="-31" dirty="0"/>
                <a:t>IP level connectivity between Windows Azure and your premises</a:t>
              </a:r>
            </a:p>
          </p:txBody>
        </p:sp>
        <p:sp>
          <p:nvSpPr>
            <p:cNvPr id="15" name="Content Placeholder 5"/>
            <p:cNvSpPr txBox="1">
              <a:spLocks/>
            </p:cNvSpPr>
            <p:nvPr/>
          </p:nvSpPr>
          <p:spPr>
            <a:xfrm>
              <a:off x="671513" y="1600199"/>
              <a:ext cx="5498916" cy="914400"/>
            </a:xfrm>
            <a:prstGeom prst="rect">
              <a:avLst/>
            </a:prstGeom>
            <a:solidFill>
              <a:schemeClr val="accent6"/>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spc="-71" dirty="0"/>
                <a:t>Your “virtual” </a:t>
              </a:r>
              <a:r>
                <a:rPr lang="en-US" sz="2856" spc="-71" dirty="0" smtClean="0"/>
                <a:t>datacenter </a:t>
              </a:r>
              <a:r>
                <a:rPr lang="en-US" sz="2856" spc="-71" dirty="0"/>
                <a:t>in the cloud</a:t>
              </a:r>
            </a:p>
          </p:txBody>
        </p:sp>
      </p:grpSp>
      <p:grpSp>
        <p:nvGrpSpPr>
          <p:cNvPr id="16" name="Group 15"/>
          <p:cNvGrpSpPr/>
          <p:nvPr/>
        </p:nvGrpSpPr>
        <p:grpSpPr>
          <a:xfrm>
            <a:off x="6303002" y="4071411"/>
            <a:ext cx="5688880" cy="2723556"/>
            <a:chOff x="6177523" y="1447799"/>
            <a:chExt cx="5498917" cy="2670395"/>
          </a:xfrm>
        </p:grpSpPr>
        <p:sp>
          <p:nvSpPr>
            <p:cNvPr id="17" name="Content Placeholder 5"/>
            <p:cNvSpPr txBox="1">
              <a:spLocks/>
            </p:cNvSpPr>
            <p:nvPr/>
          </p:nvSpPr>
          <p:spPr>
            <a:xfrm>
              <a:off x="6177524" y="1447799"/>
              <a:ext cx="5498916" cy="914400"/>
            </a:xfrm>
            <a:prstGeom prst="rect">
              <a:avLst/>
            </a:prstGeom>
            <a:solidFill>
              <a:schemeClr val="accent5"/>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spc="-71" dirty="0"/>
                <a:t>Enables many new scenarios</a:t>
              </a:r>
            </a:p>
          </p:txBody>
        </p:sp>
        <p:sp>
          <p:nvSpPr>
            <p:cNvPr id="18" name="Content Placeholder 2"/>
            <p:cNvSpPr txBox="1">
              <a:spLocks/>
            </p:cNvSpPr>
            <p:nvPr/>
          </p:nvSpPr>
          <p:spPr>
            <a:xfrm>
              <a:off x="6177523" y="2362200"/>
              <a:ext cx="5498917" cy="1755994"/>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40" spc="-31" dirty="0"/>
                <a:t>Hybrid </a:t>
              </a:r>
              <a:r>
                <a:rPr lang="en-US" sz="2040" spc="-31" dirty="0" smtClean="0"/>
                <a:t>/ </a:t>
              </a:r>
              <a:r>
                <a:rPr lang="en-US" sz="2040" spc="-31" dirty="0"/>
                <a:t>p</a:t>
              </a:r>
              <a:r>
                <a:rPr lang="en-US" sz="2040" spc="-31" dirty="0" smtClean="0"/>
                <a:t>rivate cloud</a:t>
              </a:r>
              <a:endParaRPr lang="en-US" sz="2040" spc="-31" dirty="0"/>
            </a:p>
            <a:p>
              <a:pPr marL="293056" indent="-293056"/>
              <a:r>
                <a:rPr lang="en-US" sz="2040" spc="-71" dirty="0"/>
                <a:t>Enterprise </a:t>
              </a:r>
              <a:r>
                <a:rPr lang="en-US" sz="2040" spc="-71" dirty="0" smtClean="0"/>
                <a:t>identity </a:t>
              </a:r>
              <a:r>
                <a:rPr lang="en-US" sz="2040" spc="-71" dirty="0"/>
                <a:t>and </a:t>
              </a:r>
              <a:r>
                <a:rPr lang="en-US" sz="2040" spc="-71" dirty="0" smtClean="0"/>
                <a:t>access control</a:t>
              </a:r>
              <a:endParaRPr lang="en-US" sz="2040" spc="-71" dirty="0"/>
            </a:p>
            <a:p>
              <a:pPr marL="293056" indent="-293056"/>
              <a:r>
                <a:rPr lang="en-US" sz="2040" spc="-31" dirty="0" smtClean="0"/>
                <a:t>Centralized monitoring </a:t>
              </a:r>
              <a:r>
                <a:rPr lang="en-US" sz="2040" spc="-31" dirty="0"/>
                <a:t>and </a:t>
              </a:r>
              <a:r>
                <a:rPr lang="en-US" sz="2040" spc="-31" dirty="0" smtClean="0"/>
                <a:t>management</a:t>
              </a:r>
              <a:endParaRPr lang="en-US" sz="2040" spc="-31" dirty="0"/>
            </a:p>
            <a:p>
              <a:pPr marL="293056" indent="-293056"/>
              <a:r>
                <a:rPr lang="en-US" sz="2040" spc="-31" dirty="0"/>
                <a:t>SharePoint in Windows Azure</a:t>
              </a:r>
            </a:p>
            <a:p>
              <a:pPr marL="293056" indent="-293056"/>
              <a:r>
                <a:rPr lang="en-US" sz="2040" spc="-31" dirty="0" err="1"/>
                <a:t>PaaS</a:t>
              </a:r>
              <a:r>
                <a:rPr lang="en-US" sz="2040" spc="-31" dirty="0"/>
                <a:t> and IaaS working together</a:t>
              </a:r>
            </a:p>
          </p:txBody>
        </p:sp>
      </p:grpSp>
    </p:spTree>
    <p:custDataLst>
      <p:tags r:id="rId1"/>
    </p:custDataLst>
    <p:extLst>
      <p:ext uri="{BB962C8B-B14F-4D97-AF65-F5344CB8AC3E}">
        <p14:creationId xmlns:p14="http://schemas.microsoft.com/office/powerpoint/2010/main" val="2656594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Contoso’s scenario</a:t>
            </a:r>
            <a:endParaRPr lang="en-US" dirty="0"/>
          </a:p>
        </p:txBody>
      </p:sp>
      <p:sp>
        <p:nvSpPr>
          <p:cNvPr id="3" name="Rectangle 2"/>
          <p:cNvSpPr/>
          <p:nvPr/>
        </p:nvSpPr>
        <p:spPr bwMode="auto">
          <a:xfrm>
            <a:off x="918163" y="2032414"/>
            <a:ext cx="3534946" cy="353494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2448" dirty="0" err="1">
                <a:gradFill>
                  <a:gsLst>
                    <a:gs pos="0">
                      <a:srgbClr val="FFFFFF"/>
                    </a:gs>
                    <a:gs pos="100000">
                      <a:srgbClr val="FFFFFF"/>
                    </a:gs>
                  </a:gsLst>
                  <a:lin ang="5400000" scaled="0"/>
                </a:gradFill>
                <a:latin typeface="Segoe UI Light" pitchFamily="34" charset="0"/>
              </a:rPr>
              <a:t>Contoso</a:t>
            </a:r>
            <a:r>
              <a:rPr lang="en-US" sz="2448" dirty="0">
                <a:gradFill>
                  <a:gsLst>
                    <a:gs pos="0">
                      <a:srgbClr val="FFFFFF"/>
                    </a:gs>
                    <a:gs pos="100000">
                      <a:srgbClr val="FFFFFF"/>
                    </a:gs>
                  </a:gsLst>
                  <a:lin ang="5400000" scaled="0"/>
                </a:gradFill>
                <a:latin typeface="Segoe UI Light" pitchFamily="34" charset="0"/>
              </a:rPr>
              <a:t> HQ </a:t>
            </a:r>
            <a:r>
              <a:rPr lang="en-US" sz="1071" b="1" dirty="0">
                <a:solidFill>
                  <a:schemeClr val="tx1">
                    <a:alpha val="99000"/>
                  </a:schemeClr>
                </a:solidFill>
              </a:rPr>
              <a:t>(10.0.0.0/16)</a:t>
            </a:r>
          </a:p>
        </p:txBody>
      </p:sp>
      <p:sp>
        <p:nvSpPr>
          <p:cNvPr id="4" name="Rectangle 3"/>
          <p:cNvSpPr/>
          <p:nvPr/>
        </p:nvSpPr>
        <p:spPr bwMode="auto">
          <a:xfrm>
            <a:off x="9128634" y="3875250"/>
            <a:ext cx="2388031" cy="2388031"/>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err="1">
                <a:gradFill>
                  <a:gsLst>
                    <a:gs pos="0">
                      <a:srgbClr val="FFFFFF"/>
                    </a:gs>
                    <a:gs pos="100000">
                      <a:srgbClr val="FFFFFF"/>
                    </a:gs>
                  </a:gsLst>
                  <a:lin ang="5400000" scaled="0"/>
                </a:gradFill>
              </a:rPr>
              <a:t>Contoso</a:t>
            </a:r>
            <a:r>
              <a:rPr lang="en-US" sz="1836" dirty="0">
                <a:gradFill>
                  <a:gsLst>
                    <a:gs pos="0">
                      <a:srgbClr val="FFFFFF"/>
                    </a:gs>
                    <a:gs pos="100000">
                      <a:srgbClr val="FFFFFF"/>
                    </a:gs>
                  </a:gsLst>
                  <a:lin ang="5400000" scaled="0"/>
                </a:gradFill>
              </a:rPr>
              <a:t> Test in Windows Azure </a:t>
            </a:r>
            <a:r>
              <a:rPr lang="en-US" sz="1224" b="1" dirty="0">
                <a:solidFill>
                  <a:schemeClr val="tx1">
                    <a:alpha val="99000"/>
                  </a:schemeClr>
                </a:solidFill>
              </a:rPr>
              <a:t>(10.2.0.0/16)</a:t>
            </a:r>
            <a:r>
              <a:rPr lang="en-US" sz="1224" b="1" dirty="0">
                <a:solidFill>
                  <a:schemeClr val="tx1"/>
                </a:solidFill>
              </a:rPr>
              <a:t> </a:t>
            </a:r>
          </a:p>
        </p:txBody>
      </p:sp>
      <p:sp>
        <p:nvSpPr>
          <p:cNvPr id="5" name="Rectangle 4"/>
          <p:cNvSpPr/>
          <p:nvPr/>
        </p:nvSpPr>
        <p:spPr bwMode="auto">
          <a:xfrm>
            <a:off x="9128633" y="1160160"/>
            <a:ext cx="2388031" cy="23880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632" dirty="0" err="1">
                <a:gradFill>
                  <a:gsLst>
                    <a:gs pos="0">
                      <a:srgbClr val="FFFFFF"/>
                    </a:gs>
                    <a:gs pos="100000">
                      <a:srgbClr val="FFFFFF"/>
                    </a:gs>
                  </a:gsLst>
                  <a:lin ang="5400000" scaled="0"/>
                </a:gradFill>
              </a:rPr>
              <a:t>Contoso</a:t>
            </a:r>
            <a:r>
              <a:rPr lang="en-US" sz="1632" dirty="0">
                <a:gradFill>
                  <a:gsLst>
                    <a:gs pos="0">
                      <a:srgbClr val="FFFFFF"/>
                    </a:gs>
                    <a:gs pos="100000">
                      <a:srgbClr val="FFFFFF"/>
                    </a:gs>
                  </a:gsLst>
                  <a:lin ang="5400000" scaled="0"/>
                </a:gradFill>
              </a:rPr>
              <a:t> Production </a:t>
            </a:r>
            <a:r>
              <a:rPr lang="en-US" sz="1632" dirty="0" err="1">
                <a:gradFill>
                  <a:gsLst>
                    <a:gs pos="0">
                      <a:srgbClr val="FFFFFF"/>
                    </a:gs>
                    <a:gs pos="100000">
                      <a:srgbClr val="FFFFFF"/>
                    </a:gs>
                  </a:gsLst>
                  <a:lin ang="5400000" scaled="0"/>
                </a:gradFill>
              </a:rPr>
              <a:t>VNet</a:t>
            </a:r>
            <a:r>
              <a:rPr lang="en-US" sz="1632" dirty="0">
                <a:gradFill>
                  <a:gsLst>
                    <a:gs pos="0">
                      <a:srgbClr val="FFFFFF"/>
                    </a:gs>
                    <a:gs pos="100000">
                      <a:srgbClr val="FFFFFF"/>
                    </a:gs>
                  </a:gsLst>
                  <a:lin ang="5400000" scaled="0"/>
                </a:gradFill>
              </a:rPr>
              <a:t> in Windows Azure </a:t>
            </a:r>
            <a:r>
              <a:rPr lang="en-US" sz="1224" b="1" dirty="0">
                <a:solidFill>
                  <a:schemeClr val="tx1">
                    <a:alpha val="99000"/>
                  </a:schemeClr>
                </a:solidFill>
              </a:rPr>
              <a:t>(10.1.0.0/16)</a:t>
            </a:r>
          </a:p>
        </p:txBody>
      </p:sp>
      <p:sp>
        <p:nvSpPr>
          <p:cNvPr id="8" name="Freeform 128"/>
          <p:cNvSpPr>
            <a:spLocks noChangeAspect="1"/>
          </p:cNvSpPr>
          <p:nvPr/>
        </p:nvSpPr>
        <p:spPr bwMode="black">
          <a:xfrm>
            <a:off x="4885899" y="2659386"/>
            <a:ext cx="3809944" cy="210466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lumMod val="65000"/>
            </a:schemeClr>
          </a:solidFill>
          <a:ln>
            <a:noFill/>
          </a:ln>
          <a:extLst/>
        </p:spPr>
        <p:txBody>
          <a:bodyPr vert="horz" wrap="square" lIns="93260" tIns="46630" rIns="93260" bIns="46630" numCol="1" anchor="t" anchorCtr="0" compatLnSpc="1">
            <a:prstTxWarp prst="textNoShape">
              <a:avLst/>
            </a:prstTxWarp>
          </a:bodyPr>
          <a:lstStyle/>
          <a:p>
            <a:endParaRPr lang="en-US" sz="1836"/>
          </a:p>
        </p:txBody>
      </p:sp>
      <p:pic>
        <p:nvPicPr>
          <p:cNvPr id="10"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3677205" y="3493201"/>
            <a:ext cx="362587" cy="726411"/>
          </a:xfrm>
          <a:prstGeom prst="rect">
            <a:avLst/>
          </a:prstGeom>
          <a:noFill/>
        </p:spPr>
      </p:pic>
      <p:sp>
        <p:nvSpPr>
          <p:cNvPr id="12" name="Rectangle 11"/>
          <p:cNvSpPr/>
          <p:nvPr/>
        </p:nvSpPr>
        <p:spPr>
          <a:xfrm>
            <a:off x="3437346" y="4145241"/>
            <a:ext cx="842308" cy="439988"/>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S2S VPN </a:t>
            </a:r>
            <a:br>
              <a:rPr lang="en-US" sz="1224" dirty="0">
                <a:gradFill>
                  <a:gsLst>
                    <a:gs pos="0">
                      <a:srgbClr val="FFFFFF"/>
                    </a:gs>
                    <a:gs pos="100000">
                      <a:srgbClr val="FFFFFF"/>
                    </a:gs>
                  </a:gsLst>
                  <a:lin ang="5400000" scaled="0"/>
                </a:gradFill>
              </a:rPr>
            </a:br>
            <a:r>
              <a:rPr lang="en-US" sz="1224" dirty="0">
                <a:gradFill>
                  <a:gsLst>
                    <a:gs pos="0">
                      <a:srgbClr val="FFFFFF"/>
                    </a:gs>
                    <a:gs pos="100000">
                      <a:srgbClr val="FFFFFF"/>
                    </a:gs>
                  </a:gsLst>
                  <a:lin ang="5400000" scaled="0"/>
                </a:gradFill>
              </a:rPr>
              <a:t>Device</a:t>
            </a:r>
          </a:p>
        </p:txBody>
      </p:sp>
      <p:grpSp>
        <p:nvGrpSpPr>
          <p:cNvPr id="15" name="Group 14"/>
          <p:cNvGrpSpPr/>
          <p:nvPr/>
        </p:nvGrpSpPr>
        <p:grpSpPr>
          <a:xfrm>
            <a:off x="2774317" y="2449265"/>
            <a:ext cx="887263" cy="641909"/>
            <a:chOff x="2870782" y="2512291"/>
            <a:chExt cx="791194" cy="572406"/>
          </a:xfrm>
        </p:grpSpPr>
        <p:pic>
          <p:nvPicPr>
            <p:cNvPr id="13" name="Picture 2"/>
            <p:cNvPicPr>
              <a:picLocks noChangeAspect="1" noChangeArrowheads="1"/>
            </p:cNvPicPr>
            <p:nvPr/>
          </p:nvPicPr>
          <p:blipFill rotWithShape="1">
            <a:blip r:embed="rId4" cstate="print">
              <a:lum bright="100000" contrast="100000"/>
            </a:blip>
            <a:srcRect l="9422" t="9591" r="8195" b="13220"/>
            <a:stretch/>
          </p:blipFill>
          <p:spPr bwMode="auto">
            <a:xfrm>
              <a:off x="2870782" y="2512291"/>
              <a:ext cx="666746" cy="572406"/>
            </a:xfrm>
            <a:prstGeom prst="rect">
              <a:avLst/>
            </a:prstGeom>
            <a:noFill/>
            <a:ln w="9525">
              <a:noFill/>
              <a:miter lim="800000"/>
              <a:headEnd/>
              <a:tailEnd/>
            </a:ln>
            <a:effectLst/>
          </p:spPr>
        </p:pic>
        <p:sp>
          <p:nvSpPr>
            <p:cNvPr id="14" name="Freeform 6"/>
            <p:cNvSpPr>
              <a:spLocks noChangeAspect="1" noEditPoints="1"/>
            </p:cNvSpPr>
            <p:nvPr/>
          </p:nvSpPr>
          <p:spPr bwMode="black">
            <a:xfrm>
              <a:off x="3363172" y="2782146"/>
              <a:ext cx="298804" cy="302551"/>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16" name="Rectangle 15"/>
          <p:cNvSpPr/>
          <p:nvPr/>
        </p:nvSpPr>
        <p:spPr>
          <a:xfrm>
            <a:off x="2777051" y="3048457"/>
            <a:ext cx="883640"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IIS s</a:t>
            </a:r>
            <a:r>
              <a:rPr lang="en-US" sz="1224" dirty="0" smtClean="0">
                <a:gradFill>
                  <a:gsLst>
                    <a:gs pos="0">
                      <a:srgbClr val="FFFFFF"/>
                    </a:gs>
                    <a:gs pos="100000">
                      <a:srgbClr val="FFFFFF"/>
                    </a:gs>
                  </a:gsLst>
                  <a:lin ang="5400000" scaled="0"/>
                </a:gradFill>
              </a:rPr>
              <a:t>ervers</a:t>
            </a:r>
            <a:endParaRPr lang="en-US" sz="1224" dirty="0">
              <a:gradFill>
                <a:gsLst>
                  <a:gs pos="0">
                    <a:srgbClr val="FFFFFF"/>
                  </a:gs>
                  <a:gs pos="100000">
                    <a:srgbClr val="FFFFFF"/>
                  </a:gs>
                </a:gsLst>
                <a:lin ang="5400000" scaled="0"/>
              </a:gradFill>
            </a:endParaRPr>
          </a:p>
        </p:txBody>
      </p:sp>
      <p:grpSp>
        <p:nvGrpSpPr>
          <p:cNvPr id="35" name="Group 34"/>
          <p:cNvGrpSpPr/>
          <p:nvPr/>
        </p:nvGrpSpPr>
        <p:grpSpPr>
          <a:xfrm>
            <a:off x="2249769" y="3520281"/>
            <a:ext cx="871736" cy="954205"/>
            <a:chOff x="1723168" y="3451570"/>
            <a:chExt cx="854721" cy="935580"/>
          </a:xfrm>
        </p:grpSpPr>
        <p:grpSp>
          <p:nvGrpSpPr>
            <p:cNvPr id="24" name="Group 23"/>
            <p:cNvGrpSpPr/>
            <p:nvPr/>
          </p:nvGrpSpPr>
          <p:grpSpPr>
            <a:xfrm>
              <a:off x="1972774" y="3451570"/>
              <a:ext cx="479392" cy="712232"/>
              <a:chOff x="1972774" y="3451570"/>
              <a:chExt cx="479392" cy="712232"/>
            </a:xfrm>
          </p:grpSpPr>
          <p:pic>
            <p:nvPicPr>
              <p:cNvPr id="17"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23" name="Group 22"/>
              <p:cNvGrpSpPr/>
              <p:nvPr/>
            </p:nvGrpSpPr>
            <p:grpSpPr>
              <a:xfrm>
                <a:off x="2245986" y="3924261"/>
                <a:ext cx="206180" cy="206424"/>
                <a:chOff x="2245986" y="3924261"/>
                <a:chExt cx="206180" cy="206424"/>
              </a:xfrm>
            </p:grpSpPr>
            <p:grpSp>
              <p:nvGrpSpPr>
                <p:cNvPr id="21" name="Group 20"/>
                <p:cNvGrpSpPr/>
                <p:nvPr/>
              </p:nvGrpSpPr>
              <p:grpSpPr>
                <a:xfrm>
                  <a:off x="2245986" y="3924261"/>
                  <a:ext cx="206180" cy="206424"/>
                  <a:chOff x="1779323" y="4627897"/>
                  <a:chExt cx="472764" cy="473323"/>
                </a:xfrm>
              </p:grpSpPr>
              <p:sp>
                <p:nvSpPr>
                  <p:cNvPr id="18" name="Isosceles Triangle 17"/>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9" name="Rectangle 18"/>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22" name="Isosceles Triangle 21"/>
                <p:cNvSpPr/>
                <p:nvPr/>
              </p:nvSpPr>
              <p:spPr bwMode="auto">
                <a:xfrm>
                  <a:off x="2304709" y="3989226"/>
                  <a:ext cx="88734" cy="76495"/>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sp>
          <p:nvSpPr>
            <p:cNvPr id="25" name="Rectangle 24"/>
            <p:cNvSpPr/>
            <p:nvPr/>
          </p:nvSpPr>
          <p:spPr>
            <a:xfrm>
              <a:off x="1723168" y="4125283"/>
              <a:ext cx="854721"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AD / DNS</a:t>
              </a:r>
            </a:p>
          </p:txBody>
        </p:sp>
      </p:grpSp>
      <p:pic>
        <p:nvPicPr>
          <p:cNvPr id="27" name="Picture 2"/>
          <p:cNvPicPr>
            <a:picLocks noChangeAspect="1" noChangeArrowheads="1"/>
          </p:cNvPicPr>
          <p:nvPr/>
        </p:nvPicPr>
        <p:blipFill rotWithShape="1">
          <a:blip r:embed="rId4" cstate="print">
            <a:lum bright="100000" contrast="100000"/>
          </a:blip>
          <a:srcRect l="9422" t="9591" r="8195" b="13220"/>
          <a:stretch/>
        </p:blipFill>
        <p:spPr bwMode="auto">
          <a:xfrm>
            <a:off x="1554397" y="2416809"/>
            <a:ext cx="747704" cy="641909"/>
          </a:xfrm>
          <a:prstGeom prst="rect">
            <a:avLst/>
          </a:prstGeom>
          <a:noFill/>
          <a:ln w="9525">
            <a:noFill/>
            <a:miter lim="800000"/>
            <a:headEnd/>
            <a:tailEnd/>
          </a:ln>
          <a:effectLst/>
        </p:spPr>
      </p:pic>
      <p:sp>
        <p:nvSpPr>
          <p:cNvPr id="29" name="Rectangle 28"/>
          <p:cNvSpPr/>
          <p:nvPr/>
        </p:nvSpPr>
        <p:spPr>
          <a:xfrm>
            <a:off x="1587781" y="3016001"/>
            <a:ext cx="822341"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SQL </a:t>
            </a:r>
            <a:r>
              <a:rPr lang="en-US" sz="1224" dirty="0" smtClean="0">
                <a:gradFill>
                  <a:gsLst>
                    <a:gs pos="0">
                      <a:srgbClr val="FFFFFF"/>
                    </a:gs>
                    <a:gs pos="100000">
                      <a:srgbClr val="FFFFFF"/>
                    </a:gs>
                  </a:gsLst>
                  <a:lin ang="5400000" scaled="0"/>
                </a:gradFill>
              </a:rPr>
              <a:t>farm</a:t>
            </a:r>
            <a:endParaRPr lang="en-US" sz="1224" dirty="0">
              <a:gradFill>
                <a:gsLst>
                  <a:gs pos="0">
                    <a:srgbClr val="FFFFFF"/>
                  </a:gs>
                  <a:gs pos="100000">
                    <a:srgbClr val="FFFFFF"/>
                  </a:gs>
                </a:gsLst>
                <a:lin ang="5400000" scaled="0"/>
              </a:gradFill>
            </a:endParaRPr>
          </a:p>
        </p:txBody>
      </p:sp>
      <p:grpSp>
        <p:nvGrpSpPr>
          <p:cNvPr id="34" name="Group 33"/>
          <p:cNvGrpSpPr/>
          <p:nvPr/>
        </p:nvGrpSpPr>
        <p:grpSpPr>
          <a:xfrm>
            <a:off x="2193474" y="4531370"/>
            <a:ext cx="984323" cy="1017069"/>
            <a:chOff x="1809804" y="4442923"/>
            <a:chExt cx="965110" cy="997217"/>
          </a:xfrm>
        </p:grpSpPr>
        <p:pic>
          <p:nvPicPr>
            <p:cNvPr id="31" name="Picture 2"/>
            <p:cNvPicPr>
              <a:picLocks noChangeAspect="1" noChangeArrowheads="1"/>
            </p:cNvPicPr>
            <p:nvPr/>
          </p:nvPicPr>
          <p:blipFill>
            <a:blip r:embed="rId4" cstate="print">
              <a:lum bright="100000" contrast="100000"/>
            </a:blip>
            <a:srcRect/>
            <a:stretch>
              <a:fillRect/>
            </a:stretch>
          </p:blipFill>
          <p:spPr bwMode="auto">
            <a:xfrm>
              <a:off x="1809804" y="4442923"/>
              <a:ext cx="965110" cy="884298"/>
            </a:xfrm>
            <a:prstGeom prst="rect">
              <a:avLst/>
            </a:prstGeom>
            <a:noFill/>
            <a:ln w="9525">
              <a:noFill/>
              <a:miter lim="800000"/>
              <a:headEnd/>
              <a:tailEnd/>
            </a:ln>
            <a:effectLst/>
          </p:spPr>
        </p:pic>
        <p:sp>
          <p:nvSpPr>
            <p:cNvPr id="32" name="Rectangle 31"/>
            <p:cNvSpPr/>
            <p:nvPr/>
          </p:nvSpPr>
          <p:spPr>
            <a:xfrm>
              <a:off x="1838544" y="5178273"/>
              <a:ext cx="839076"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Exchange</a:t>
              </a:r>
            </a:p>
          </p:txBody>
        </p:sp>
        <p:sp>
          <p:nvSpPr>
            <p:cNvPr id="33" name="Freeform 128"/>
            <p:cNvSpPr>
              <a:spLocks noEditPoints="1"/>
            </p:cNvSpPr>
            <p:nvPr/>
          </p:nvSpPr>
          <p:spPr bwMode="black">
            <a:xfrm>
              <a:off x="2433694" y="4961317"/>
              <a:ext cx="322748" cy="225728"/>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grpSp>
      <p:sp>
        <p:nvSpPr>
          <p:cNvPr id="36" name="Freeform 27"/>
          <p:cNvSpPr>
            <a:spLocks noChangeAspect="1" noEditPoints="1"/>
          </p:cNvSpPr>
          <p:nvPr/>
        </p:nvSpPr>
        <p:spPr bwMode="black">
          <a:xfrm>
            <a:off x="1214081" y="3548191"/>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7" name="Freeform 27"/>
          <p:cNvSpPr>
            <a:spLocks noChangeAspect="1" noEditPoints="1"/>
          </p:cNvSpPr>
          <p:nvPr/>
        </p:nvSpPr>
        <p:spPr bwMode="black">
          <a:xfrm>
            <a:off x="1214081" y="4034643"/>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8" name="Freeform 27"/>
          <p:cNvSpPr>
            <a:spLocks noChangeAspect="1" noEditPoints="1"/>
          </p:cNvSpPr>
          <p:nvPr/>
        </p:nvSpPr>
        <p:spPr bwMode="black">
          <a:xfrm>
            <a:off x="1214081" y="4521095"/>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9" name="Freeform 27"/>
          <p:cNvSpPr>
            <a:spLocks noChangeAspect="1" noEditPoints="1"/>
          </p:cNvSpPr>
          <p:nvPr/>
        </p:nvSpPr>
        <p:spPr bwMode="black">
          <a:xfrm>
            <a:off x="1214081" y="5007546"/>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cxnSp>
        <p:nvCxnSpPr>
          <p:cNvPr id="60" name="Straight Arrow Connector 59"/>
          <p:cNvCxnSpPr/>
          <p:nvPr/>
        </p:nvCxnSpPr>
        <p:spPr>
          <a:xfrm flipH="1">
            <a:off x="4147391" y="2921531"/>
            <a:ext cx="5218810" cy="953719"/>
          </a:xfrm>
          <a:prstGeom prst="straightConnector1">
            <a:avLst/>
          </a:prstGeom>
          <a:ln w="5715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9150797" y="4432072"/>
            <a:ext cx="1115732" cy="1017069"/>
            <a:chOff x="1711105" y="4442923"/>
            <a:chExt cx="1093954" cy="997217"/>
          </a:xfrm>
        </p:grpSpPr>
        <p:pic>
          <p:nvPicPr>
            <p:cNvPr id="65" name="Picture 2"/>
            <p:cNvPicPr>
              <a:picLocks noChangeAspect="1" noChangeArrowheads="1"/>
            </p:cNvPicPr>
            <p:nvPr/>
          </p:nvPicPr>
          <p:blipFill>
            <a:blip r:embed="rId4" cstate="print">
              <a:lum bright="100000" contrast="100000"/>
            </a:blip>
            <a:srcRect/>
            <a:stretch>
              <a:fillRect/>
            </a:stretch>
          </p:blipFill>
          <p:spPr bwMode="auto">
            <a:xfrm>
              <a:off x="1809804" y="4442923"/>
              <a:ext cx="965110" cy="884298"/>
            </a:xfrm>
            <a:prstGeom prst="rect">
              <a:avLst/>
            </a:prstGeom>
            <a:noFill/>
            <a:ln w="9525">
              <a:noFill/>
              <a:miter lim="800000"/>
              <a:headEnd/>
              <a:tailEnd/>
            </a:ln>
            <a:effectLst/>
          </p:spPr>
        </p:pic>
        <p:sp>
          <p:nvSpPr>
            <p:cNvPr id="66" name="Rectangle 65"/>
            <p:cNvSpPr/>
            <p:nvPr/>
          </p:nvSpPr>
          <p:spPr>
            <a:xfrm>
              <a:off x="1711105" y="5178273"/>
              <a:ext cx="1093954"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BRK Gateway</a:t>
              </a:r>
            </a:p>
          </p:txBody>
        </p:sp>
      </p:grpSp>
      <p:sp>
        <p:nvSpPr>
          <p:cNvPr id="68" name="Freeform 92"/>
          <p:cNvSpPr>
            <a:spLocks noEditPoints="1"/>
          </p:cNvSpPr>
          <p:nvPr/>
        </p:nvSpPr>
        <p:spPr bwMode="black">
          <a:xfrm>
            <a:off x="10040668" y="4883022"/>
            <a:ext cx="195115" cy="265844"/>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cxnSp>
        <p:nvCxnSpPr>
          <p:cNvPr id="86" name="Straight Arrow Connector 85"/>
          <p:cNvCxnSpPr/>
          <p:nvPr/>
        </p:nvCxnSpPr>
        <p:spPr>
          <a:xfrm flipH="1" flipV="1">
            <a:off x="4147392" y="4068641"/>
            <a:ext cx="5218809" cy="938905"/>
          </a:xfrm>
          <a:prstGeom prst="straightConnector1">
            <a:avLst/>
          </a:prstGeom>
          <a:ln w="5715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001966" y="3814581"/>
            <a:ext cx="1641782" cy="295854"/>
          </a:xfrm>
          <a:prstGeom prst="rect">
            <a:avLst/>
          </a:prstGeom>
        </p:spPr>
        <p:txBody>
          <a:bodyPr wrap="none">
            <a:spAutoFit/>
          </a:bodyPr>
          <a:lstStyle/>
          <a:p>
            <a:pPr algn="ctr" defTabSz="932290" fontAlgn="base">
              <a:lnSpc>
                <a:spcPct val="90000"/>
              </a:lnSpc>
              <a:spcBef>
                <a:spcPct val="0"/>
              </a:spcBef>
              <a:spcAft>
                <a:spcPct val="0"/>
              </a:spcAft>
            </a:pPr>
            <a:r>
              <a:rPr lang="en-US" sz="1428" b="1" dirty="0">
                <a:solidFill>
                  <a:schemeClr val="accent4">
                    <a:lumMod val="10000"/>
                  </a:schemeClr>
                </a:solidFill>
              </a:rPr>
              <a:t>S2S VPN tunnels</a:t>
            </a:r>
          </a:p>
        </p:txBody>
      </p:sp>
      <p:grpSp>
        <p:nvGrpSpPr>
          <p:cNvPr id="91" name="Group 90"/>
          <p:cNvGrpSpPr/>
          <p:nvPr/>
        </p:nvGrpSpPr>
        <p:grpSpPr>
          <a:xfrm>
            <a:off x="10145687" y="2801114"/>
            <a:ext cx="383550" cy="569841"/>
            <a:chOff x="1972774" y="3451570"/>
            <a:chExt cx="479392" cy="712232"/>
          </a:xfrm>
        </p:grpSpPr>
        <p:pic>
          <p:nvPicPr>
            <p:cNvPr id="93"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94" name="Group 93"/>
            <p:cNvGrpSpPr/>
            <p:nvPr/>
          </p:nvGrpSpPr>
          <p:grpSpPr>
            <a:xfrm>
              <a:off x="2245986" y="3924261"/>
              <a:ext cx="206180" cy="206424"/>
              <a:chOff x="2245986" y="3924261"/>
              <a:chExt cx="206180" cy="206424"/>
            </a:xfrm>
          </p:grpSpPr>
          <p:grpSp>
            <p:nvGrpSpPr>
              <p:cNvPr id="95" name="Group 94"/>
              <p:cNvGrpSpPr/>
              <p:nvPr/>
            </p:nvGrpSpPr>
            <p:grpSpPr>
              <a:xfrm>
                <a:off x="2245986" y="3924261"/>
                <a:ext cx="206180" cy="206424"/>
                <a:chOff x="1779323" y="4627897"/>
                <a:chExt cx="472764" cy="473323"/>
              </a:xfrm>
            </p:grpSpPr>
            <p:sp>
              <p:nvSpPr>
                <p:cNvPr id="97" name="Isosceles Triangle 96"/>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 name="Rectangle 97"/>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 name="Rectangle 98"/>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96" name="Isosceles Triangle 95"/>
              <p:cNvSpPr/>
              <p:nvPr/>
            </p:nvSpPr>
            <p:spPr bwMode="auto">
              <a:xfrm>
                <a:off x="2304709" y="3989226"/>
                <a:ext cx="88734" cy="76495"/>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endParaRPr lang="en-US" sz="1632" dirty="0">
                  <a:gradFill>
                    <a:gsLst>
                      <a:gs pos="0">
                        <a:srgbClr val="FFFFFF"/>
                      </a:gs>
                      <a:gs pos="100000">
                        <a:srgbClr val="FFFFFF"/>
                      </a:gs>
                    </a:gsLst>
                    <a:lin ang="5400000" scaled="0"/>
                  </a:gradFill>
                </a:endParaRPr>
              </a:p>
            </p:txBody>
          </p:sp>
        </p:grpSp>
      </p:grpSp>
      <p:grpSp>
        <p:nvGrpSpPr>
          <p:cNvPr id="109" name="Group 108"/>
          <p:cNvGrpSpPr/>
          <p:nvPr/>
        </p:nvGrpSpPr>
        <p:grpSpPr>
          <a:xfrm>
            <a:off x="10886952" y="2801114"/>
            <a:ext cx="420379" cy="569841"/>
            <a:chOff x="9715201" y="1198620"/>
            <a:chExt cx="525423" cy="712232"/>
          </a:xfrm>
        </p:grpSpPr>
        <p:pic>
          <p:nvPicPr>
            <p:cNvPr id="101"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9715201" y="1198620"/>
              <a:ext cx="355510" cy="712232"/>
            </a:xfrm>
            <a:prstGeom prst="rect">
              <a:avLst/>
            </a:prstGeom>
            <a:noFill/>
          </p:spPr>
        </p:pic>
        <p:sp>
          <p:nvSpPr>
            <p:cNvPr id="108" name="Freeform 128"/>
            <p:cNvSpPr>
              <a:spLocks noEditPoints="1"/>
            </p:cNvSpPr>
            <p:nvPr/>
          </p:nvSpPr>
          <p:spPr bwMode="black">
            <a:xfrm>
              <a:off x="10016850" y="1686929"/>
              <a:ext cx="223774" cy="156506"/>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grpSp>
      <p:sp>
        <p:nvSpPr>
          <p:cNvPr id="11" name="Rectangle 10"/>
          <p:cNvSpPr/>
          <p:nvPr/>
        </p:nvSpPr>
        <p:spPr>
          <a:xfrm>
            <a:off x="2881060" y="3672809"/>
            <a:ext cx="593475" cy="302525"/>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71" b="1" dirty="0">
                <a:solidFill>
                  <a:schemeClr val="tx1">
                    <a:alpha val="99000"/>
                  </a:schemeClr>
                </a:solidFill>
              </a:rPr>
              <a:t>10.0.0.10</a:t>
            </a:r>
          </a:p>
          <a:p>
            <a:pPr algn="ctr" defTabSz="932290" fontAlgn="base">
              <a:lnSpc>
                <a:spcPct val="90000"/>
              </a:lnSpc>
              <a:spcBef>
                <a:spcPct val="0"/>
              </a:spcBef>
              <a:spcAft>
                <a:spcPct val="0"/>
              </a:spcAft>
            </a:pPr>
            <a:r>
              <a:rPr lang="en-US" sz="1071" b="1" dirty="0">
                <a:solidFill>
                  <a:schemeClr val="tx1">
                    <a:alpha val="99000"/>
                  </a:schemeClr>
                </a:solidFill>
              </a:rPr>
              <a:t>10.0.0.11</a:t>
            </a:r>
          </a:p>
        </p:txBody>
      </p:sp>
      <p:sp>
        <p:nvSpPr>
          <p:cNvPr id="82" name="Rectangle 81"/>
          <p:cNvSpPr/>
          <p:nvPr/>
        </p:nvSpPr>
        <p:spPr>
          <a:xfrm>
            <a:off x="3461455" y="3363925"/>
            <a:ext cx="913918" cy="151262"/>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71" b="1" dirty="0">
                <a:solidFill>
                  <a:schemeClr val="tx1">
                    <a:alpha val="99000"/>
                  </a:schemeClr>
                </a:solidFill>
              </a:rPr>
              <a:t>131.57.23.120</a:t>
            </a:r>
          </a:p>
        </p:txBody>
      </p:sp>
      <p:grpSp>
        <p:nvGrpSpPr>
          <p:cNvPr id="46" name="Group 45"/>
          <p:cNvGrpSpPr/>
          <p:nvPr/>
        </p:nvGrpSpPr>
        <p:grpSpPr>
          <a:xfrm>
            <a:off x="9185232" y="5445739"/>
            <a:ext cx="2252995" cy="742178"/>
            <a:chOff x="9003494" y="5339445"/>
            <a:chExt cx="2209019" cy="727692"/>
          </a:xfrm>
        </p:grpSpPr>
        <p:sp>
          <p:nvSpPr>
            <p:cNvPr id="83" name="Rectangle 82"/>
            <p:cNvSpPr/>
            <p:nvPr/>
          </p:nvSpPr>
          <p:spPr bwMode="auto">
            <a:xfrm>
              <a:off x="9003494"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5"/>
                  </a:solidFill>
                </a:rPr>
                <a:t>10.2.2.0/24</a:t>
              </a:r>
            </a:p>
          </p:txBody>
        </p:sp>
        <p:pic>
          <p:nvPicPr>
            <p:cNvPr id="26" name="Picture 25"/>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contrast="65000"/>
                      </a14:imgEffect>
                    </a14:imgLayer>
                  </a14:imgProps>
                </a:ext>
                <a:ext uri="{28A0092B-C50C-407E-A947-70E740481C1C}">
                  <a14:useLocalDpi xmlns:a14="http://schemas.microsoft.com/office/drawing/2010/main" val="0"/>
                </a:ext>
              </a:extLst>
            </a:blip>
            <a:stretch>
              <a:fillRect/>
            </a:stretch>
          </p:blipFill>
          <p:spPr>
            <a:xfrm>
              <a:off x="9293863" y="5357917"/>
              <a:ext cx="482555" cy="447246"/>
            </a:xfrm>
            <a:prstGeom prst="rect">
              <a:avLst/>
            </a:prstGeom>
          </p:spPr>
        </p:pic>
        <p:sp>
          <p:nvSpPr>
            <p:cNvPr id="87" name="Rectangle 86"/>
            <p:cNvSpPr/>
            <p:nvPr/>
          </p:nvSpPr>
          <p:spPr bwMode="auto">
            <a:xfrm>
              <a:off x="10149221"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5"/>
                  </a:solidFill>
                </a:rPr>
                <a:t>10.2.3.0/24</a:t>
              </a:r>
            </a:p>
          </p:txBody>
        </p:sp>
        <p:pic>
          <p:nvPicPr>
            <p:cNvPr id="88" name="Picture 87"/>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39590" y="5357917"/>
              <a:ext cx="482555" cy="447246"/>
            </a:xfrm>
            <a:prstGeom prst="rect">
              <a:avLst/>
            </a:prstGeom>
          </p:spPr>
        </p:pic>
      </p:grpSp>
      <p:grpSp>
        <p:nvGrpSpPr>
          <p:cNvPr id="28" name="Group 27"/>
          <p:cNvGrpSpPr/>
          <p:nvPr/>
        </p:nvGrpSpPr>
        <p:grpSpPr>
          <a:xfrm>
            <a:off x="9437713" y="2801114"/>
            <a:ext cx="355503" cy="569841"/>
            <a:chOff x="9293863" y="2567228"/>
            <a:chExt cx="444336" cy="712232"/>
          </a:xfrm>
        </p:grpSpPr>
        <p:sp>
          <p:nvSpPr>
            <p:cNvPr id="90" name="Freeform 92"/>
            <p:cNvSpPr>
              <a:spLocks noEditPoints="1"/>
            </p:cNvSpPr>
            <p:nvPr/>
          </p:nvSpPr>
          <p:spPr bwMode="black">
            <a:xfrm>
              <a:off x="9585112" y="3026043"/>
              <a:ext cx="153087" cy="208580"/>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pic>
          <p:nvPicPr>
            <p:cNvPr id="92"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9293863" y="2567228"/>
              <a:ext cx="355510" cy="712232"/>
            </a:xfrm>
            <a:prstGeom prst="rect">
              <a:avLst/>
            </a:prstGeom>
            <a:noFill/>
          </p:spPr>
        </p:pic>
      </p:grpSp>
      <p:grpSp>
        <p:nvGrpSpPr>
          <p:cNvPr id="100" name="Group 99"/>
          <p:cNvGrpSpPr/>
          <p:nvPr/>
        </p:nvGrpSpPr>
        <p:grpSpPr>
          <a:xfrm>
            <a:off x="9196151" y="1930786"/>
            <a:ext cx="2252995" cy="742178"/>
            <a:chOff x="9003494" y="5339445"/>
            <a:chExt cx="2209019" cy="727692"/>
          </a:xfrm>
        </p:grpSpPr>
        <p:sp>
          <p:nvSpPr>
            <p:cNvPr id="102" name="Rectangle 101"/>
            <p:cNvSpPr/>
            <p:nvPr/>
          </p:nvSpPr>
          <p:spPr bwMode="auto">
            <a:xfrm>
              <a:off x="9003494"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1"/>
                  </a:solidFill>
                </a:rPr>
                <a:t>10.1.2.0/24</a:t>
              </a:r>
            </a:p>
          </p:txBody>
        </p:sp>
        <p:pic>
          <p:nvPicPr>
            <p:cNvPr id="103" name="Picture 102"/>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93863" y="5357917"/>
              <a:ext cx="482554" cy="447246"/>
            </a:xfrm>
            <a:prstGeom prst="rect">
              <a:avLst/>
            </a:prstGeom>
          </p:spPr>
        </p:pic>
        <p:sp>
          <p:nvSpPr>
            <p:cNvPr id="104" name="Rectangle 103"/>
            <p:cNvSpPr/>
            <p:nvPr/>
          </p:nvSpPr>
          <p:spPr bwMode="auto">
            <a:xfrm>
              <a:off x="10149221"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1"/>
                  </a:solidFill>
                </a:rPr>
                <a:t>10.1.3.0/24</a:t>
              </a:r>
            </a:p>
          </p:txBody>
        </p:sp>
        <p:pic>
          <p:nvPicPr>
            <p:cNvPr id="105" name="Picture 10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39590" y="5357917"/>
              <a:ext cx="482554" cy="447246"/>
            </a:xfrm>
            <a:prstGeom prst="rect">
              <a:avLst/>
            </a:prstGeom>
          </p:spPr>
        </p:pic>
      </p:grpSp>
      <p:sp>
        <p:nvSpPr>
          <p:cNvPr id="106" name="Rectangle 105"/>
          <p:cNvSpPr/>
          <p:nvPr/>
        </p:nvSpPr>
        <p:spPr>
          <a:xfrm>
            <a:off x="9178050" y="3381950"/>
            <a:ext cx="799474"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65.52.249.22</a:t>
            </a:r>
          </a:p>
        </p:txBody>
      </p:sp>
      <p:sp>
        <p:nvSpPr>
          <p:cNvPr id="107" name="Rectangle 106"/>
          <p:cNvSpPr/>
          <p:nvPr/>
        </p:nvSpPr>
        <p:spPr>
          <a:xfrm>
            <a:off x="10091409" y="3381950"/>
            <a:ext cx="492109"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10.1.0.4</a:t>
            </a:r>
          </a:p>
        </p:txBody>
      </p:sp>
      <p:sp>
        <p:nvSpPr>
          <p:cNvPr id="110" name="Rectangle 109"/>
          <p:cNvSpPr/>
          <p:nvPr/>
        </p:nvSpPr>
        <p:spPr>
          <a:xfrm>
            <a:off x="10851087" y="3381950"/>
            <a:ext cx="492109"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10.1.1.4</a:t>
            </a:r>
          </a:p>
        </p:txBody>
      </p:sp>
      <p:sp>
        <p:nvSpPr>
          <p:cNvPr id="72" name="Freeform 22"/>
          <p:cNvSpPr>
            <a:spLocks noEditPoints="1"/>
          </p:cNvSpPr>
          <p:nvPr/>
        </p:nvSpPr>
        <p:spPr bwMode="auto">
          <a:xfrm flipH="1">
            <a:off x="2140545" y="2731366"/>
            <a:ext cx="265201" cy="310115"/>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a:solidFill>
              <a:schemeClr val="accent3"/>
            </a:solidFill>
          </a:ln>
        </p:spPr>
        <p:txBody>
          <a:bodyPr vert="horz" wrap="square" lIns="93260" tIns="46630" rIns="93260" bIns="46630" numCol="1" anchor="t" anchorCtr="0" compatLnSpc="1">
            <a:prstTxWarp prst="textNoShape">
              <a:avLst/>
            </a:prstTxWarp>
          </a:bodyPr>
          <a:lstStyle/>
          <a:p>
            <a:endParaRPr lang="en-US" sz="1836"/>
          </a:p>
        </p:txBody>
      </p:sp>
      <p:pic>
        <p:nvPicPr>
          <p:cNvPr id="74" name="Picture 7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3990" y="270396"/>
            <a:ext cx="2208610" cy="576360"/>
          </a:xfrm>
          <a:prstGeom prst="rect">
            <a:avLst/>
          </a:prstGeom>
        </p:spPr>
      </p:pic>
      <p:pic>
        <p:nvPicPr>
          <p:cNvPr id="75" name="Picture 74"/>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4320" y="6056833"/>
            <a:ext cx="2130136" cy="501208"/>
          </a:xfrm>
          <a:prstGeom prst="rect">
            <a:avLst/>
          </a:prstGeom>
        </p:spPr>
      </p:pic>
    </p:spTree>
    <p:extLst>
      <p:ext uri="{BB962C8B-B14F-4D97-AF65-F5344CB8AC3E}">
        <p14:creationId xmlns:p14="http://schemas.microsoft.com/office/powerpoint/2010/main" val="22903257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reeform 128"/>
          <p:cNvSpPr>
            <a:spLocks noChangeAspect="1"/>
          </p:cNvSpPr>
          <p:nvPr/>
        </p:nvSpPr>
        <p:spPr bwMode="black">
          <a:xfrm>
            <a:off x="5574549" y="99693"/>
            <a:ext cx="6896637" cy="380980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alpha val="21000"/>
            </a:schemeClr>
          </a:solidFill>
          <a:ln>
            <a:noFill/>
          </a:ln>
          <a:extLst/>
        </p:spPr>
        <p:txBody>
          <a:bodyPr vert="horz" wrap="square" lIns="93260" tIns="46630" rIns="93260" bIns="46630" numCol="1" anchor="t" anchorCtr="0" compatLnSpc="1">
            <a:prstTxWarp prst="textNoShape">
              <a:avLst/>
            </a:prstTxWarp>
          </a:bodyPr>
          <a:lstStyle/>
          <a:p>
            <a:endParaRPr lang="en-US" sz="4896"/>
          </a:p>
        </p:txBody>
      </p:sp>
      <p:grpSp>
        <p:nvGrpSpPr>
          <p:cNvPr id="104" name="Group 103"/>
          <p:cNvGrpSpPr/>
          <p:nvPr/>
        </p:nvGrpSpPr>
        <p:grpSpPr>
          <a:xfrm>
            <a:off x="541903" y="3419934"/>
            <a:ext cx="3520719" cy="2936664"/>
            <a:chOff x="528873" y="3353181"/>
            <a:chExt cx="3451999" cy="2879344"/>
          </a:xfrm>
        </p:grpSpPr>
        <p:sp>
          <p:nvSpPr>
            <p:cNvPr id="3" name="Rectangle 2"/>
            <p:cNvSpPr/>
            <p:nvPr/>
          </p:nvSpPr>
          <p:spPr bwMode="auto">
            <a:xfrm>
              <a:off x="528873" y="3353181"/>
              <a:ext cx="3451999" cy="287934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endParaRPr lang="en-US" sz="1224" b="1" dirty="0">
                <a:solidFill>
                  <a:srgbClr val="FF8A00">
                    <a:lumMod val="60000"/>
                    <a:lumOff val="40000"/>
                  </a:srgbClr>
                </a:solidFill>
              </a:endParaRPr>
            </a:p>
          </p:txBody>
        </p:sp>
        <p:grpSp>
          <p:nvGrpSpPr>
            <p:cNvPr id="4" name="Group 3"/>
            <p:cNvGrpSpPr/>
            <p:nvPr/>
          </p:nvGrpSpPr>
          <p:grpSpPr>
            <a:xfrm>
              <a:off x="1618893" y="4204021"/>
              <a:ext cx="508862" cy="625009"/>
              <a:chOff x="2383961" y="2329080"/>
              <a:chExt cx="695717" cy="854514"/>
            </a:xfrm>
          </p:grpSpPr>
          <p:sp>
            <p:nvSpPr>
              <p:cNvPr id="5" name="Freeform 6"/>
              <p:cNvSpPr>
                <a:spLocks noChangeAspect="1" noEditPoints="1"/>
              </p:cNvSpPr>
              <p:nvPr/>
            </p:nvSpPr>
            <p:spPr bwMode="black">
              <a:xfrm>
                <a:off x="2751133" y="2827478"/>
                <a:ext cx="328545" cy="332665"/>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a:p>
            </p:txBody>
          </p:sp>
          <p:pic>
            <p:nvPicPr>
              <p:cNvPr id="6"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2383961" y="2329080"/>
                <a:ext cx="426530" cy="854514"/>
              </a:xfrm>
              <a:prstGeom prst="rect">
                <a:avLst/>
              </a:prstGeom>
              <a:noFill/>
            </p:spPr>
          </p:pic>
        </p:grpSp>
        <p:grpSp>
          <p:nvGrpSpPr>
            <p:cNvPr id="7" name="Group 6"/>
            <p:cNvGrpSpPr/>
            <p:nvPr/>
          </p:nvGrpSpPr>
          <p:grpSpPr>
            <a:xfrm>
              <a:off x="788675" y="4204021"/>
              <a:ext cx="480538" cy="625009"/>
              <a:chOff x="1228435" y="2297707"/>
              <a:chExt cx="656993" cy="854514"/>
            </a:xfrm>
          </p:grpSpPr>
          <p:pic>
            <p:nvPicPr>
              <p:cNvPr id="8" name="Picture 2"/>
              <p:cNvPicPr>
                <a:picLocks noChangeAspect="1" noChangeArrowheads="1"/>
              </p:cNvPicPr>
              <p:nvPr/>
            </p:nvPicPr>
            <p:blipFill>
              <a:blip r:embed="rId4"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1552091" y="2807265"/>
                <a:ext cx="333337" cy="3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228435" y="2297707"/>
                <a:ext cx="426530" cy="854514"/>
              </a:xfrm>
              <a:prstGeom prst="rect">
                <a:avLst/>
              </a:prstGeom>
              <a:noFill/>
            </p:spPr>
          </p:pic>
        </p:grpSp>
        <p:grpSp>
          <p:nvGrpSpPr>
            <p:cNvPr id="10" name="Group 9"/>
            <p:cNvGrpSpPr/>
            <p:nvPr/>
          </p:nvGrpSpPr>
          <p:grpSpPr>
            <a:xfrm>
              <a:off x="650279" y="5273621"/>
              <a:ext cx="664971" cy="472758"/>
              <a:chOff x="9749347" y="2169580"/>
              <a:chExt cx="955874" cy="679574"/>
            </a:xfrm>
          </p:grpSpPr>
          <p:sp>
            <p:nvSpPr>
              <p:cNvPr id="11" name="Freeform 27"/>
              <p:cNvSpPr>
                <a:spLocks noChangeAspect="1" noEditPoints="1"/>
              </p:cNvSpPr>
              <p:nvPr/>
            </p:nvSpPr>
            <p:spPr bwMode="black">
              <a:xfrm>
                <a:off x="9749347" y="2169581"/>
                <a:ext cx="430451" cy="277285"/>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12" name="Freeform 27"/>
              <p:cNvSpPr>
                <a:spLocks noChangeAspect="1" noEditPoints="1"/>
              </p:cNvSpPr>
              <p:nvPr/>
            </p:nvSpPr>
            <p:spPr bwMode="black">
              <a:xfrm>
                <a:off x="9749347" y="2571869"/>
                <a:ext cx="430451" cy="277285"/>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13" name="Freeform 27"/>
              <p:cNvSpPr>
                <a:spLocks noChangeAspect="1" noEditPoints="1"/>
              </p:cNvSpPr>
              <p:nvPr/>
            </p:nvSpPr>
            <p:spPr bwMode="black">
              <a:xfrm>
                <a:off x="10274770" y="2169580"/>
                <a:ext cx="430451" cy="277285"/>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14" name="Freeform 27"/>
              <p:cNvSpPr>
                <a:spLocks noChangeAspect="1" noEditPoints="1"/>
              </p:cNvSpPr>
              <p:nvPr/>
            </p:nvSpPr>
            <p:spPr bwMode="black">
              <a:xfrm>
                <a:off x="10274770" y="2571868"/>
                <a:ext cx="430451" cy="277285"/>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grpSp>
        <p:grpSp>
          <p:nvGrpSpPr>
            <p:cNvPr id="20" name="Group 19"/>
            <p:cNvGrpSpPr/>
            <p:nvPr/>
          </p:nvGrpSpPr>
          <p:grpSpPr>
            <a:xfrm>
              <a:off x="1420747" y="5091489"/>
              <a:ext cx="812794" cy="744736"/>
              <a:chOff x="1809804" y="4442923"/>
              <a:chExt cx="965110" cy="884298"/>
            </a:xfrm>
          </p:grpSpPr>
          <p:pic>
            <p:nvPicPr>
              <p:cNvPr id="21" name="Picture 2"/>
              <p:cNvPicPr>
                <a:picLocks noChangeAspect="1" noChangeArrowheads="1"/>
              </p:cNvPicPr>
              <p:nvPr/>
            </p:nvPicPr>
            <p:blipFill>
              <a:blip r:embed="rId5" cstate="print">
                <a:lum bright="100000" contrast="100000"/>
              </a:blip>
              <a:srcRect/>
              <a:stretch>
                <a:fillRect/>
              </a:stretch>
            </p:blipFill>
            <p:spPr bwMode="auto">
              <a:xfrm>
                <a:off x="1809804" y="4442923"/>
                <a:ext cx="965110" cy="884298"/>
              </a:xfrm>
              <a:prstGeom prst="rect">
                <a:avLst/>
              </a:prstGeom>
              <a:noFill/>
              <a:ln w="9525">
                <a:noFill/>
                <a:miter lim="800000"/>
                <a:headEnd/>
                <a:tailEnd/>
              </a:ln>
              <a:effectLst/>
            </p:spPr>
          </p:pic>
          <p:sp>
            <p:nvSpPr>
              <p:cNvPr id="23" name="Freeform 128"/>
              <p:cNvSpPr>
                <a:spLocks noEditPoints="1"/>
              </p:cNvSpPr>
              <p:nvPr/>
            </p:nvSpPr>
            <p:spPr bwMode="black">
              <a:xfrm>
                <a:off x="2433694" y="4961317"/>
                <a:ext cx="322748" cy="225728"/>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grpSp>
        <p:grpSp>
          <p:nvGrpSpPr>
            <p:cNvPr id="25" name="Group 24"/>
            <p:cNvGrpSpPr/>
            <p:nvPr/>
          </p:nvGrpSpPr>
          <p:grpSpPr>
            <a:xfrm>
              <a:off x="3373496" y="5135675"/>
              <a:ext cx="383975" cy="587729"/>
              <a:chOff x="1927195" y="3360257"/>
              <a:chExt cx="524971" cy="803545"/>
            </a:xfrm>
          </p:grpSpPr>
          <p:pic>
            <p:nvPicPr>
              <p:cNvPr id="27"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27195" y="3360257"/>
                <a:ext cx="401089" cy="803545"/>
              </a:xfrm>
              <a:prstGeom prst="rect">
                <a:avLst/>
              </a:prstGeom>
              <a:noFill/>
            </p:spPr>
          </p:pic>
          <p:grpSp>
            <p:nvGrpSpPr>
              <p:cNvPr id="28" name="Group 27"/>
              <p:cNvGrpSpPr/>
              <p:nvPr/>
            </p:nvGrpSpPr>
            <p:grpSpPr>
              <a:xfrm>
                <a:off x="2245986" y="3924261"/>
                <a:ext cx="206180" cy="206424"/>
                <a:chOff x="2245986" y="3924261"/>
                <a:chExt cx="206180" cy="206424"/>
              </a:xfrm>
            </p:grpSpPr>
            <p:grpSp>
              <p:nvGrpSpPr>
                <p:cNvPr id="29" name="Group 28"/>
                <p:cNvGrpSpPr/>
                <p:nvPr/>
              </p:nvGrpSpPr>
              <p:grpSpPr>
                <a:xfrm>
                  <a:off x="2245986" y="3924261"/>
                  <a:ext cx="206180" cy="206424"/>
                  <a:chOff x="1779323" y="4627897"/>
                  <a:chExt cx="472764" cy="473323"/>
                </a:xfrm>
              </p:grpSpPr>
              <p:sp>
                <p:nvSpPr>
                  <p:cNvPr id="31" name="Isosceles Triangle 30"/>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2" name="Rectangle 31"/>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3" name="Rectangle 32"/>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30" name="Isosceles Triangle 29"/>
                <p:cNvSpPr/>
                <p:nvPr/>
              </p:nvSpPr>
              <p:spPr bwMode="auto">
                <a:xfrm>
                  <a:off x="2304709" y="3989226"/>
                  <a:ext cx="88734" cy="76495"/>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grpSp>
          <p:nvGrpSpPr>
            <p:cNvPr id="35" name="Group 34"/>
            <p:cNvGrpSpPr/>
            <p:nvPr/>
          </p:nvGrpSpPr>
          <p:grpSpPr>
            <a:xfrm>
              <a:off x="2602260" y="5135675"/>
              <a:ext cx="383975" cy="587729"/>
              <a:chOff x="1927195" y="3360257"/>
              <a:chExt cx="524971" cy="803545"/>
            </a:xfrm>
          </p:grpSpPr>
          <p:pic>
            <p:nvPicPr>
              <p:cNvPr id="37"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27195" y="3360257"/>
                <a:ext cx="401089" cy="803545"/>
              </a:xfrm>
              <a:prstGeom prst="rect">
                <a:avLst/>
              </a:prstGeom>
              <a:noFill/>
            </p:spPr>
          </p:pic>
          <p:grpSp>
            <p:nvGrpSpPr>
              <p:cNvPr id="38" name="Group 37"/>
              <p:cNvGrpSpPr/>
              <p:nvPr/>
            </p:nvGrpSpPr>
            <p:grpSpPr>
              <a:xfrm>
                <a:off x="2245986" y="3924261"/>
                <a:ext cx="206180" cy="206424"/>
                <a:chOff x="2245986" y="3924261"/>
                <a:chExt cx="206180" cy="206424"/>
              </a:xfrm>
            </p:grpSpPr>
            <p:grpSp>
              <p:nvGrpSpPr>
                <p:cNvPr id="39" name="Group 38"/>
                <p:cNvGrpSpPr/>
                <p:nvPr/>
              </p:nvGrpSpPr>
              <p:grpSpPr>
                <a:xfrm>
                  <a:off x="2245986" y="3924261"/>
                  <a:ext cx="206180" cy="206424"/>
                  <a:chOff x="1779323" y="4627897"/>
                  <a:chExt cx="472764" cy="473323"/>
                </a:xfrm>
              </p:grpSpPr>
              <p:sp>
                <p:nvSpPr>
                  <p:cNvPr id="41" name="Isosceles Triangle 40"/>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Rectangle 41"/>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3" name="Rectangle 42"/>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40" name="Isosceles Triangle 39"/>
                <p:cNvSpPr/>
                <p:nvPr/>
              </p:nvSpPr>
              <p:spPr bwMode="auto">
                <a:xfrm>
                  <a:off x="2304709" y="3989226"/>
                  <a:ext cx="88734" cy="76495"/>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grpSp>
      <p:sp>
        <p:nvSpPr>
          <p:cNvPr id="2" name="Title 1"/>
          <p:cNvSpPr>
            <a:spLocks noGrp="1"/>
          </p:cNvSpPr>
          <p:nvPr>
            <p:ph type="title"/>
          </p:nvPr>
        </p:nvSpPr>
        <p:spPr/>
        <p:txBody>
          <a:bodyPr/>
          <a:lstStyle/>
          <a:p>
            <a:r>
              <a:rPr lang="en-US" dirty="0" smtClean="0"/>
              <a:t>Configuration steps</a:t>
            </a:r>
            <a:endParaRPr lang="en-US" dirty="0"/>
          </a:p>
        </p:txBody>
      </p:sp>
      <p:sp>
        <p:nvSpPr>
          <p:cNvPr id="26" name="Rectangle 25"/>
          <p:cNvSpPr/>
          <p:nvPr/>
        </p:nvSpPr>
        <p:spPr>
          <a:xfrm>
            <a:off x="3201684" y="5808607"/>
            <a:ext cx="816149" cy="425601"/>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DNS1 </a:t>
            </a:r>
            <a:br>
              <a:rPr lang="en-US" sz="1224" dirty="0">
                <a:gradFill>
                  <a:gsLst>
                    <a:gs pos="0">
                      <a:srgbClr val="FFFFFF"/>
                    </a:gs>
                    <a:gs pos="100000">
                      <a:srgbClr val="FFFFFF"/>
                    </a:gs>
                  </a:gsLst>
                  <a:lin ang="5400000" scaled="0"/>
                </a:gradFill>
              </a:rPr>
            </a:br>
            <a:r>
              <a:rPr lang="en-US" sz="1122" b="1" dirty="0"/>
              <a:t>10.0.0.20</a:t>
            </a:r>
          </a:p>
        </p:txBody>
      </p:sp>
      <p:sp>
        <p:nvSpPr>
          <p:cNvPr id="36" name="Rectangle 35"/>
          <p:cNvSpPr/>
          <p:nvPr/>
        </p:nvSpPr>
        <p:spPr>
          <a:xfrm>
            <a:off x="2415095" y="5808607"/>
            <a:ext cx="816149" cy="425601"/>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DNS2 </a:t>
            </a:r>
            <a:br>
              <a:rPr lang="en-US" sz="1224" dirty="0">
                <a:gradFill>
                  <a:gsLst>
                    <a:gs pos="0">
                      <a:srgbClr val="FFFFFF"/>
                    </a:gs>
                    <a:gs pos="100000">
                      <a:srgbClr val="FFFFFF"/>
                    </a:gs>
                  </a:gsLst>
                  <a:lin ang="5400000" scaled="0"/>
                </a:gradFill>
              </a:rPr>
            </a:br>
            <a:r>
              <a:rPr lang="en-US" sz="1122" b="1" dirty="0"/>
              <a:t>10.0.0.21</a:t>
            </a:r>
          </a:p>
        </p:txBody>
      </p:sp>
      <p:grpSp>
        <p:nvGrpSpPr>
          <p:cNvPr id="105" name="Group 104"/>
          <p:cNvGrpSpPr/>
          <p:nvPr/>
        </p:nvGrpSpPr>
        <p:grpSpPr>
          <a:xfrm>
            <a:off x="2514607" y="3909495"/>
            <a:ext cx="1389399" cy="1311412"/>
            <a:chOff x="2463072" y="3833186"/>
            <a:chExt cx="1362280" cy="1285815"/>
          </a:xfrm>
        </p:grpSpPr>
        <p:pic>
          <p:nvPicPr>
            <p:cNvPr id="44"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2896112" y="3833186"/>
              <a:ext cx="481734" cy="965114"/>
            </a:xfrm>
            <a:prstGeom prst="rect">
              <a:avLst/>
            </a:prstGeom>
            <a:noFill/>
          </p:spPr>
        </p:pic>
        <p:sp>
          <p:nvSpPr>
            <p:cNvPr id="45" name="Rectangle 44"/>
            <p:cNvSpPr/>
            <p:nvPr/>
          </p:nvSpPr>
          <p:spPr>
            <a:xfrm>
              <a:off x="2463072" y="4701707"/>
              <a:ext cx="1362280" cy="417294"/>
            </a:xfrm>
            <a:prstGeom prst="rect">
              <a:avLst/>
            </a:prstGeom>
          </p:spPr>
          <p:txBody>
            <a:bodyPr wrap="squar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S2S VPN device</a:t>
              </a:r>
              <a:br>
                <a:rPr lang="en-US" sz="1224" dirty="0">
                  <a:gradFill>
                    <a:gsLst>
                      <a:gs pos="0">
                        <a:srgbClr val="FFFFFF"/>
                      </a:gs>
                      <a:gs pos="100000">
                        <a:srgbClr val="FFFFFF"/>
                      </a:gs>
                    </a:gsLst>
                    <a:lin ang="5400000" scaled="0"/>
                  </a:gradFill>
                </a:rPr>
              </a:br>
              <a:r>
                <a:rPr lang="en-US" sz="1122" b="1" dirty="0"/>
                <a:t>131.57.23.45</a:t>
              </a:r>
            </a:p>
          </p:txBody>
        </p:sp>
      </p:grpSp>
      <p:sp>
        <p:nvSpPr>
          <p:cNvPr id="46" name="Freeform 53"/>
          <p:cNvSpPr>
            <a:spLocks noEditPoints="1"/>
          </p:cNvSpPr>
          <p:nvPr/>
        </p:nvSpPr>
        <p:spPr bwMode="black">
          <a:xfrm>
            <a:off x="1973938" y="2335336"/>
            <a:ext cx="656647" cy="741049"/>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47" name="Rectangle 46"/>
          <p:cNvSpPr/>
          <p:nvPr/>
        </p:nvSpPr>
        <p:spPr>
          <a:xfrm>
            <a:off x="1859822" y="3066082"/>
            <a:ext cx="884880" cy="267080"/>
          </a:xfrm>
          <a:prstGeom prst="rect">
            <a:avLst/>
          </a:prstGeom>
        </p:spPr>
        <p:txBody>
          <a:bodyPr wrap="square">
            <a:spAutoFit/>
          </a:bodyPr>
          <a:lstStyle/>
          <a:p>
            <a:pPr algn="ctr" defTabSz="932290" fontAlgn="base">
              <a:lnSpc>
                <a:spcPct val="90000"/>
              </a:lnSpc>
              <a:spcBef>
                <a:spcPct val="0"/>
              </a:spcBef>
              <a:spcAft>
                <a:spcPct val="0"/>
              </a:spcAft>
            </a:pPr>
            <a:r>
              <a:rPr lang="en-US" sz="1224" dirty="0">
                <a:solidFill>
                  <a:schemeClr val="tx1">
                    <a:alpha val="99000"/>
                  </a:schemeClr>
                </a:solidFill>
              </a:rPr>
              <a:t>IT Admin</a:t>
            </a:r>
          </a:p>
        </p:txBody>
      </p:sp>
      <p:grpSp>
        <p:nvGrpSpPr>
          <p:cNvPr id="101" name="Group 100"/>
          <p:cNvGrpSpPr/>
          <p:nvPr/>
        </p:nvGrpSpPr>
        <p:grpSpPr>
          <a:xfrm>
            <a:off x="1859822" y="1145514"/>
            <a:ext cx="884880" cy="1170734"/>
            <a:chOff x="1821068" y="1123155"/>
            <a:chExt cx="867608" cy="1147883"/>
          </a:xfrm>
        </p:grpSpPr>
        <p:sp>
          <p:nvSpPr>
            <p:cNvPr id="48" name="Freeform 53"/>
            <p:cNvSpPr>
              <a:spLocks noEditPoints="1"/>
            </p:cNvSpPr>
            <p:nvPr/>
          </p:nvSpPr>
          <p:spPr bwMode="black">
            <a:xfrm>
              <a:off x="1932957" y="1123155"/>
              <a:ext cx="643830" cy="72658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endParaRPr lang="en-US" sz="1836">
                <a:solidFill>
                  <a:schemeClr val="tx1">
                    <a:alpha val="99000"/>
                  </a:schemeClr>
                </a:solidFill>
              </a:endParaRPr>
            </a:p>
          </p:txBody>
        </p:sp>
        <p:sp>
          <p:nvSpPr>
            <p:cNvPr id="49" name="Rectangle 48"/>
            <p:cNvSpPr/>
            <p:nvPr/>
          </p:nvSpPr>
          <p:spPr>
            <a:xfrm>
              <a:off x="1821068" y="1839638"/>
              <a:ext cx="867608" cy="431400"/>
            </a:xfrm>
            <a:prstGeom prst="rect">
              <a:avLst/>
            </a:prstGeom>
          </p:spPr>
          <p:txBody>
            <a:bodyPr wrap="square">
              <a:spAutoFit/>
            </a:bodyPr>
            <a:lstStyle/>
            <a:p>
              <a:pPr algn="ctr" defTabSz="932290" fontAlgn="base">
                <a:lnSpc>
                  <a:spcPct val="90000"/>
                </a:lnSpc>
                <a:spcBef>
                  <a:spcPct val="0"/>
                </a:spcBef>
                <a:spcAft>
                  <a:spcPct val="0"/>
                </a:spcAft>
              </a:pPr>
              <a:r>
                <a:rPr lang="en-US" sz="1224" dirty="0">
                  <a:solidFill>
                    <a:schemeClr val="tx1">
                      <a:alpha val="99000"/>
                    </a:schemeClr>
                  </a:solidFill>
                </a:rPr>
                <a:t>Network Admin</a:t>
              </a:r>
            </a:p>
          </p:txBody>
        </p:sp>
      </p:grpSp>
      <p:sp>
        <p:nvSpPr>
          <p:cNvPr id="50" name="Rectangle 49"/>
          <p:cNvSpPr/>
          <p:nvPr/>
        </p:nvSpPr>
        <p:spPr bwMode="auto">
          <a:xfrm>
            <a:off x="6424512" y="3419934"/>
            <a:ext cx="5478397" cy="2936664"/>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2448" dirty="0" err="1">
                <a:gradFill>
                  <a:gsLst>
                    <a:gs pos="0">
                      <a:srgbClr val="FFFFFF"/>
                    </a:gs>
                    <a:gs pos="100000">
                      <a:srgbClr val="FFFFFF"/>
                    </a:gs>
                  </a:gsLst>
                  <a:lin ang="5400000" scaled="0"/>
                </a:gradFill>
                <a:latin typeface="Segoe UI Light" pitchFamily="34" charset="0"/>
              </a:rPr>
              <a:t>ContosoVNet</a:t>
            </a:r>
            <a:r>
              <a:rPr lang="en-US" sz="2040" dirty="0">
                <a:gradFill>
                  <a:gsLst>
                    <a:gs pos="0">
                      <a:srgbClr val="FFFFFF"/>
                    </a:gs>
                    <a:gs pos="100000">
                      <a:srgbClr val="FFFFFF"/>
                    </a:gs>
                  </a:gsLst>
                  <a:lin ang="5400000" scaled="0"/>
                </a:gradFill>
              </a:rPr>
              <a:t> </a:t>
            </a:r>
            <a:r>
              <a:rPr lang="en-US" sz="1122" b="1" dirty="0">
                <a:solidFill>
                  <a:schemeClr val="tx1">
                    <a:alpha val="99000"/>
                  </a:schemeClr>
                </a:solidFill>
              </a:rPr>
              <a:t>(10.1.0.0/16)</a:t>
            </a:r>
            <a:r>
              <a:rPr lang="en-US" sz="1122" b="1" dirty="0">
                <a:solidFill>
                  <a:srgbClr val="FF8A00">
                    <a:lumMod val="60000"/>
                    <a:lumOff val="40000"/>
                  </a:srgbClr>
                </a:solidFill>
              </a:rPr>
              <a:t>       </a:t>
            </a:r>
            <a:r>
              <a:rPr lang="en-US" sz="2448" dirty="0" err="1">
                <a:gradFill>
                  <a:gsLst>
                    <a:gs pos="0">
                      <a:srgbClr val="FFFFFF"/>
                    </a:gs>
                    <a:gs pos="100000">
                      <a:srgbClr val="FFFFFF"/>
                    </a:gs>
                  </a:gsLst>
                  <a:lin ang="5400000" scaled="0"/>
                </a:gradFill>
                <a:latin typeface="Segoe UI Light" pitchFamily="34" charset="0"/>
              </a:rPr>
              <a:t>MyAffinityGroup</a:t>
            </a:r>
            <a:endParaRPr lang="en-US" sz="2448" dirty="0">
              <a:gradFill>
                <a:gsLst>
                  <a:gs pos="0">
                    <a:srgbClr val="FFFFFF"/>
                  </a:gs>
                  <a:gs pos="100000">
                    <a:srgbClr val="FFFFFF"/>
                  </a:gs>
                </a:gsLst>
                <a:lin ang="5400000" scaled="0"/>
              </a:gradFill>
              <a:latin typeface="Segoe UI Light" pitchFamily="34" charset="0"/>
            </a:endParaRPr>
          </a:p>
        </p:txBody>
      </p:sp>
      <p:sp>
        <p:nvSpPr>
          <p:cNvPr id="51" name="Rectangle 50"/>
          <p:cNvSpPr/>
          <p:nvPr/>
        </p:nvSpPr>
        <p:spPr bwMode="auto">
          <a:xfrm>
            <a:off x="7529250" y="3909495"/>
            <a:ext cx="1836946" cy="1102405"/>
          </a:xfrm>
          <a:prstGeom prst="rect">
            <a:avLst/>
          </a:prstGeom>
          <a:solidFill>
            <a:schemeClr val="accent1"/>
          </a:solidFill>
          <a:ln w="38100">
            <a:solidFill>
              <a:schemeClr val="accent1"/>
            </a:solidFill>
            <a:prstDash val="sys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dirty="0" err="1">
                <a:gradFill>
                  <a:gsLst>
                    <a:gs pos="0">
                      <a:srgbClr val="FFFFFF"/>
                    </a:gs>
                    <a:gs pos="100000">
                      <a:srgbClr val="FFFFFF"/>
                    </a:gs>
                  </a:gsLst>
                  <a:lin ang="5400000" scaled="0"/>
                </a:gradFill>
              </a:rPr>
              <a:t>FrontEndSubnet</a:t>
            </a:r>
            <a:r>
              <a:rPr lang="en-US" sz="1836" dirty="0">
                <a:gradFill>
                  <a:gsLst>
                    <a:gs pos="0">
                      <a:srgbClr val="FFFFFF"/>
                    </a:gs>
                    <a:gs pos="100000">
                      <a:srgbClr val="FFFFFF"/>
                    </a:gs>
                  </a:gsLst>
                  <a:lin ang="5400000" scaled="0"/>
                </a:gradFill>
              </a:rPr>
              <a:t> </a:t>
            </a:r>
          </a:p>
          <a:p>
            <a:pPr algn="ctr" defTabSz="932290" fontAlgn="base">
              <a:lnSpc>
                <a:spcPct val="90000"/>
              </a:lnSpc>
              <a:spcBef>
                <a:spcPct val="0"/>
              </a:spcBef>
              <a:spcAft>
                <a:spcPct val="0"/>
              </a:spcAft>
            </a:pPr>
            <a:r>
              <a:rPr lang="en-US" sz="1122" b="1" dirty="0">
                <a:solidFill>
                  <a:schemeClr val="tx1">
                    <a:alpha val="99000"/>
                  </a:schemeClr>
                </a:solidFill>
              </a:rPr>
              <a:t>(10.1.1.0/24)</a:t>
            </a:r>
          </a:p>
        </p:txBody>
      </p:sp>
      <p:sp>
        <p:nvSpPr>
          <p:cNvPr id="52" name="Rectangle 51"/>
          <p:cNvSpPr/>
          <p:nvPr/>
        </p:nvSpPr>
        <p:spPr bwMode="auto">
          <a:xfrm>
            <a:off x="7529250" y="5144434"/>
            <a:ext cx="1836946" cy="1102405"/>
          </a:xfrm>
          <a:prstGeom prst="rect">
            <a:avLst/>
          </a:prstGeom>
          <a:solidFill>
            <a:schemeClr val="accent1"/>
          </a:solidFill>
          <a:ln w="38100">
            <a:solidFill>
              <a:schemeClr val="accent1"/>
            </a:solidFill>
            <a:prstDash val="sys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err="1">
                <a:gradFill>
                  <a:gsLst>
                    <a:gs pos="0">
                      <a:srgbClr val="FFFFFF"/>
                    </a:gs>
                    <a:gs pos="100000">
                      <a:srgbClr val="FFFFFF"/>
                    </a:gs>
                  </a:gsLst>
                  <a:lin ang="5400000" scaled="0"/>
                </a:gradFill>
              </a:rPr>
              <a:t>SQLSubnet</a:t>
            </a:r>
            <a:r>
              <a:rPr lang="en-US" sz="1836" dirty="0">
                <a:gradFill>
                  <a:gsLst>
                    <a:gs pos="0">
                      <a:srgbClr val="FFFFFF"/>
                    </a:gs>
                    <a:gs pos="100000">
                      <a:srgbClr val="FFFFFF"/>
                    </a:gs>
                  </a:gsLst>
                  <a:lin ang="5400000" scaled="0"/>
                </a:gradFill>
              </a:rPr>
              <a:t> </a:t>
            </a:r>
          </a:p>
          <a:p>
            <a:pPr algn="ctr" defTabSz="932290" fontAlgn="base">
              <a:lnSpc>
                <a:spcPct val="90000"/>
              </a:lnSpc>
              <a:spcBef>
                <a:spcPct val="0"/>
              </a:spcBef>
              <a:spcAft>
                <a:spcPct val="0"/>
              </a:spcAft>
            </a:pPr>
            <a:r>
              <a:rPr lang="en-US" sz="1122" b="1" dirty="0">
                <a:solidFill>
                  <a:schemeClr val="tx1">
                    <a:alpha val="99000"/>
                  </a:schemeClr>
                </a:solidFill>
              </a:rPr>
              <a:t>(10.1.3.0/24)</a:t>
            </a:r>
          </a:p>
        </p:txBody>
      </p:sp>
      <p:sp>
        <p:nvSpPr>
          <p:cNvPr id="53" name="Rectangle 52"/>
          <p:cNvSpPr/>
          <p:nvPr/>
        </p:nvSpPr>
        <p:spPr bwMode="auto">
          <a:xfrm>
            <a:off x="9662963" y="3909495"/>
            <a:ext cx="1836946" cy="1102405"/>
          </a:xfrm>
          <a:prstGeom prst="rect">
            <a:avLst/>
          </a:prstGeom>
          <a:solidFill>
            <a:schemeClr val="accent1"/>
          </a:solidFill>
          <a:ln w="38100">
            <a:solidFill>
              <a:schemeClr val="accent1"/>
            </a:solidFill>
            <a:prstDash val="sys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err="1">
                <a:gradFill>
                  <a:gsLst>
                    <a:gs pos="0">
                      <a:srgbClr val="FFFFFF"/>
                    </a:gs>
                    <a:gs pos="100000">
                      <a:srgbClr val="FFFFFF"/>
                    </a:gs>
                  </a:gsLst>
                  <a:lin ang="5400000" scaled="0"/>
                </a:gradFill>
              </a:rPr>
              <a:t>ADSubnet</a:t>
            </a:r>
            <a:r>
              <a:rPr lang="en-US" sz="1836" dirty="0">
                <a:gradFill>
                  <a:gsLst>
                    <a:gs pos="0">
                      <a:srgbClr val="FFFFFF"/>
                    </a:gs>
                    <a:gs pos="100000">
                      <a:srgbClr val="FFFFFF"/>
                    </a:gs>
                  </a:gsLst>
                  <a:lin ang="5400000" scaled="0"/>
                </a:gradFill>
              </a:rPr>
              <a:t> </a:t>
            </a:r>
          </a:p>
          <a:p>
            <a:pPr algn="ctr" defTabSz="932290" fontAlgn="base">
              <a:lnSpc>
                <a:spcPct val="90000"/>
              </a:lnSpc>
              <a:spcBef>
                <a:spcPct val="0"/>
              </a:spcBef>
              <a:spcAft>
                <a:spcPct val="0"/>
              </a:spcAft>
            </a:pPr>
            <a:r>
              <a:rPr lang="en-US" sz="1122" b="1" dirty="0">
                <a:solidFill>
                  <a:schemeClr val="tx1">
                    <a:alpha val="99000"/>
                  </a:schemeClr>
                </a:solidFill>
              </a:rPr>
              <a:t>(10.1.2.0/24)</a:t>
            </a:r>
          </a:p>
        </p:txBody>
      </p:sp>
      <p:sp>
        <p:nvSpPr>
          <p:cNvPr id="54" name="Rectangle 53"/>
          <p:cNvSpPr/>
          <p:nvPr/>
        </p:nvSpPr>
        <p:spPr bwMode="auto">
          <a:xfrm>
            <a:off x="9662963" y="5144434"/>
            <a:ext cx="1836946" cy="1102405"/>
          </a:xfrm>
          <a:prstGeom prst="rect">
            <a:avLst/>
          </a:prstGeom>
          <a:solidFill>
            <a:schemeClr val="accent1"/>
          </a:solidFill>
          <a:ln w="38100">
            <a:solidFill>
              <a:schemeClr val="accent1"/>
            </a:solidFill>
            <a:prstDash val="sys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err="1">
                <a:gradFill>
                  <a:gsLst>
                    <a:gs pos="0">
                      <a:srgbClr val="FFFFFF"/>
                    </a:gs>
                    <a:gs pos="100000">
                      <a:srgbClr val="FFFFFF"/>
                    </a:gs>
                  </a:gsLst>
                  <a:lin ang="5400000" scaled="0"/>
                </a:gradFill>
              </a:rPr>
              <a:t>BESubnet</a:t>
            </a:r>
            <a:r>
              <a:rPr lang="en-US" sz="1836" dirty="0">
                <a:gradFill>
                  <a:gsLst>
                    <a:gs pos="0">
                      <a:srgbClr val="FFFFFF"/>
                    </a:gs>
                    <a:gs pos="100000">
                      <a:srgbClr val="FFFFFF"/>
                    </a:gs>
                  </a:gsLst>
                  <a:lin ang="5400000" scaled="0"/>
                </a:gradFill>
              </a:rPr>
              <a:t> </a:t>
            </a:r>
          </a:p>
          <a:p>
            <a:pPr algn="ctr" defTabSz="932290" fontAlgn="base">
              <a:lnSpc>
                <a:spcPct val="90000"/>
              </a:lnSpc>
              <a:spcBef>
                <a:spcPct val="0"/>
              </a:spcBef>
              <a:spcAft>
                <a:spcPct val="0"/>
              </a:spcAft>
            </a:pPr>
            <a:r>
              <a:rPr lang="en-US" sz="1122" b="1" dirty="0">
                <a:solidFill>
                  <a:schemeClr val="tx1">
                    <a:alpha val="99000"/>
                  </a:schemeClr>
                </a:solidFill>
              </a:rPr>
              <a:t>(10.1.4.0/24)</a:t>
            </a:r>
          </a:p>
        </p:txBody>
      </p:sp>
      <p:sp>
        <p:nvSpPr>
          <p:cNvPr id="55" name="Rectangle 54"/>
          <p:cNvSpPr/>
          <p:nvPr/>
        </p:nvSpPr>
        <p:spPr bwMode="auto">
          <a:xfrm>
            <a:off x="5536869" y="4556244"/>
            <a:ext cx="1836946" cy="1102405"/>
          </a:xfrm>
          <a:prstGeom prst="rect">
            <a:avLst/>
          </a:prstGeom>
          <a:noFill/>
          <a:ln w="38100">
            <a:solidFill>
              <a:schemeClr val="tx1"/>
            </a:solidFill>
            <a:prstDash val="sys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err="1">
                <a:solidFill>
                  <a:schemeClr val="tx1">
                    <a:lumMod val="75000"/>
                    <a:lumOff val="25000"/>
                    <a:alpha val="99000"/>
                  </a:schemeClr>
                </a:solidFill>
              </a:rPr>
              <a:t>GatewaySubnet</a:t>
            </a:r>
            <a:endParaRPr lang="en-US" sz="1836" dirty="0">
              <a:solidFill>
                <a:schemeClr val="tx1">
                  <a:lumMod val="75000"/>
                  <a:lumOff val="25000"/>
                  <a:alpha val="99000"/>
                </a:schemeClr>
              </a:solidFill>
            </a:endParaRPr>
          </a:p>
          <a:p>
            <a:pPr algn="ctr" defTabSz="932290" fontAlgn="base">
              <a:lnSpc>
                <a:spcPct val="90000"/>
              </a:lnSpc>
              <a:spcBef>
                <a:spcPct val="0"/>
              </a:spcBef>
              <a:spcAft>
                <a:spcPct val="0"/>
              </a:spcAft>
            </a:pPr>
            <a:r>
              <a:rPr lang="en-US" sz="1122" b="1" dirty="0">
                <a:solidFill>
                  <a:schemeClr val="tx1">
                    <a:alpha val="99000"/>
                  </a:schemeClr>
                </a:solidFill>
              </a:rPr>
              <a:t>(10.1.0.0/24)</a:t>
            </a:r>
          </a:p>
        </p:txBody>
      </p:sp>
      <p:sp>
        <p:nvSpPr>
          <p:cNvPr id="58" name="Rectangle 57"/>
          <p:cNvSpPr/>
          <p:nvPr/>
        </p:nvSpPr>
        <p:spPr>
          <a:xfrm>
            <a:off x="5598059" y="5209124"/>
            <a:ext cx="880793" cy="483216"/>
          </a:xfrm>
          <a:prstGeom prst="rect">
            <a:avLst/>
          </a:prstGeom>
        </p:spPr>
        <p:txBody>
          <a:bodyPr wrap="square" lIns="0" rIns="0">
            <a:spAutoFit/>
          </a:bodyPr>
          <a:lstStyle/>
          <a:p>
            <a:pPr defTabSz="932290" fontAlgn="base">
              <a:lnSpc>
                <a:spcPct val="90000"/>
              </a:lnSpc>
              <a:spcBef>
                <a:spcPct val="0"/>
              </a:spcBef>
              <a:spcAft>
                <a:spcPct val="0"/>
              </a:spcAft>
            </a:pPr>
            <a:r>
              <a:rPr lang="en-US" sz="1632" dirty="0">
                <a:solidFill>
                  <a:schemeClr val="tx1">
                    <a:lumMod val="75000"/>
                    <a:lumOff val="25000"/>
                    <a:alpha val="99000"/>
                  </a:schemeClr>
                </a:solidFill>
              </a:rPr>
              <a:t>GW IP</a:t>
            </a:r>
          </a:p>
          <a:p>
            <a:pPr defTabSz="932290" fontAlgn="base">
              <a:lnSpc>
                <a:spcPct val="90000"/>
              </a:lnSpc>
              <a:spcBef>
                <a:spcPct val="0"/>
              </a:spcBef>
              <a:spcAft>
                <a:spcPct val="0"/>
              </a:spcAft>
            </a:pPr>
            <a:r>
              <a:rPr lang="en-US" sz="1122" b="1" dirty="0"/>
              <a:t>65.57.23.45</a:t>
            </a:r>
          </a:p>
        </p:txBody>
      </p:sp>
      <p:sp>
        <p:nvSpPr>
          <p:cNvPr id="59" name="Freeform 128"/>
          <p:cNvSpPr>
            <a:spLocks noChangeAspect="1"/>
          </p:cNvSpPr>
          <p:nvPr/>
        </p:nvSpPr>
        <p:spPr bwMode="black">
          <a:xfrm>
            <a:off x="4195373" y="4462045"/>
            <a:ext cx="1152401" cy="63660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4"/>
          </a:solidFill>
          <a:ln>
            <a:noFill/>
          </a:ln>
          <a:extLst/>
        </p:spPr>
        <p:txBody>
          <a:bodyPr vert="horz" wrap="square" lIns="93260" tIns="46630" rIns="93260" bIns="46630" numCol="1" anchor="t" anchorCtr="0" compatLnSpc="1">
            <a:prstTxWarp prst="textNoShape">
              <a:avLst/>
            </a:prstTxWarp>
          </a:bodyPr>
          <a:lstStyle/>
          <a:p>
            <a:endParaRPr lang="en-US" sz="1836"/>
          </a:p>
        </p:txBody>
      </p:sp>
      <p:grpSp>
        <p:nvGrpSpPr>
          <p:cNvPr id="60" name="Group 59"/>
          <p:cNvGrpSpPr/>
          <p:nvPr/>
        </p:nvGrpSpPr>
        <p:grpSpPr>
          <a:xfrm>
            <a:off x="6464761" y="4987947"/>
            <a:ext cx="385655" cy="618171"/>
            <a:chOff x="9293863" y="2567228"/>
            <a:chExt cx="444336" cy="712232"/>
          </a:xfrm>
        </p:grpSpPr>
        <p:sp>
          <p:nvSpPr>
            <p:cNvPr id="61" name="Freeform 92"/>
            <p:cNvSpPr>
              <a:spLocks noEditPoints="1"/>
            </p:cNvSpPr>
            <p:nvPr/>
          </p:nvSpPr>
          <p:spPr bwMode="black">
            <a:xfrm>
              <a:off x="9585112" y="3026043"/>
              <a:ext cx="153087" cy="208580"/>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pic>
          <p:nvPicPr>
            <p:cNvPr id="62"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9293863" y="2567228"/>
              <a:ext cx="355510" cy="712232"/>
            </a:xfrm>
            <a:prstGeom prst="rect">
              <a:avLst/>
            </a:prstGeom>
            <a:noFill/>
          </p:spPr>
        </p:pic>
      </p:grpSp>
      <p:grpSp>
        <p:nvGrpSpPr>
          <p:cNvPr id="63" name="Group 62"/>
          <p:cNvGrpSpPr/>
          <p:nvPr/>
        </p:nvGrpSpPr>
        <p:grpSpPr>
          <a:xfrm>
            <a:off x="8197646" y="4332062"/>
            <a:ext cx="518992" cy="637451"/>
            <a:chOff x="2383961" y="2329080"/>
            <a:chExt cx="695717" cy="854514"/>
          </a:xfrm>
        </p:grpSpPr>
        <p:sp>
          <p:nvSpPr>
            <p:cNvPr id="64" name="Freeform 6"/>
            <p:cNvSpPr>
              <a:spLocks noChangeAspect="1" noEditPoints="1"/>
            </p:cNvSpPr>
            <p:nvPr/>
          </p:nvSpPr>
          <p:spPr bwMode="black">
            <a:xfrm>
              <a:off x="2751133" y="2827478"/>
              <a:ext cx="328545" cy="332665"/>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a:p>
          </p:txBody>
        </p:sp>
        <p:pic>
          <p:nvPicPr>
            <p:cNvPr id="65"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2383961" y="2329080"/>
              <a:ext cx="426530" cy="854514"/>
            </a:xfrm>
            <a:prstGeom prst="rect">
              <a:avLst/>
            </a:prstGeom>
            <a:noFill/>
          </p:spPr>
        </p:pic>
      </p:grpSp>
      <p:grpSp>
        <p:nvGrpSpPr>
          <p:cNvPr id="67" name="Group 66"/>
          <p:cNvGrpSpPr/>
          <p:nvPr/>
        </p:nvGrpSpPr>
        <p:grpSpPr>
          <a:xfrm>
            <a:off x="10414832" y="4370647"/>
            <a:ext cx="391619" cy="599429"/>
            <a:chOff x="1927195" y="3360257"/>
            <a:chExt cx="524971" cy="803545"/>
          </a:xfrm>
        </p:grpSpPr>
        <p:pic>
          <p:nvPicPr>
            <p:cNvPr id="69"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27195" y="3360257"/>
              <a:ext cx="401089" cy="803545"/>
            </a:xfrm>
            <a:prstGeom prst="rect">
              <a:avLst/>
            </a:prstGeom>
            <a:noFill/>
          </p:spPr>
        </p:pic>
        <p:grpSp>
          <p:nvGrpSpPr>
            <p:cNvPr id="70" name="Group 69"/>
            <p:cNvGrpSpPr/>
            <p:nvPr/>
          </p:nvGrpSpPr>
          <p:grpSpPr>
            <a:xfrm>
              <a:off x="2245986" y="3924261"/>
              <a:ext cx="206180" cy="206424"/>
              <a:chOff x="2245986" y="3924261"/>
              <a:chExt cx="206180" cy="206424"/>
            </a:xfrm>
          </p:grpSpPr>
          <p:grpSp>
            <p:nvGrpSpPr>
              <p:cNvPr id="71" name="Group 70"/>
              <p:cNvGrpSpPr/>
              <p:nvPr/>
            </p:nvGrpSpPr>
            <p:grpSpPr>
              <a:xfrm>
                <a:off x="2245986" y="3924261"/>
                <a:ext cx="206180" cy="206424"/>
                <a:chOff x="1779323" y="4627897"/>
                <a:chExt cx="472764" cy="473323"/>
              </a:xfrm>
            </p:grpSpPr>
            <p:sp>
              <p:nvSpPr>
                <p:cNvPr id="73" name="Isosceles Triangle 72"/>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 name="Rectangle 73"/>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 name="Rectangle 74"/>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72" name="Isosceles Triangle 71"/>
              <p:cNvSpPr/>
              <p:nvPr/>
            </p:nvSpPr>
            <p:spPr bwMode="auto">
              <a:xfrm>
                <a:off x="2304709" y="3989226"/>
                <a:ext cx="88734" cy="76495"/>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grpSp>
        <p:nvGrpSpPr>
          <p:cNvPr id="76" name="Group 75"/>
          <p:cNvGrpSpPr/>
          <p:nvPr/>
        </p:nvGrpSpPr>
        <p:grpSpPr>
          <a:xfrm>
            <a:off x="8237992" y="5561888"/>
            <a:ext cx="490104" cy="637451"/>
            <a:chOff x="1228435" y="2297707"/>
            <a:chExt cx="656993" cy="854514"/>
          </a:xfrm>
        </p:grpSpPr>
        <p:pic>
          <p:nvPicPr>
            <p:cNvPr id="77" name="Picture 2"/>
            <p:cNvPicPr>
              <a:picLocks noChangeAspect="1" noChangeArrowheads="1"/>
            </p:cNvPicPr>
            <p:nvPr/>
          </p:nvPicPr>
          <p:blipFill>
            <a:blip r:embed="rId4"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1552091" y="2807265"/>
              <a:ext cx="333337" cy="3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228435" y="2297707"/>
              <a:ext cx="426530" cy="854514"/>
            </a:xfrm>
            <a:prstGeom prst="rect">
              <a:avLst/>
            </a:prstGeom>
            <a:noFill/>
          </p:spPr>
        </p:pic>
      </p:grpSp>
      <p:pic>
        <p:nvPicPr>
          <p:cNvPr id="79"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0405769" y="5561887"/>
            <a:ext cx="351332" cy="703862"/>
          </a:xfrm>
          <a:prstGeom prst="rect">
            <a:avLst/>
          </a:prstGeom>
          <a:noFill/>
        </p:spPr>
      </p:pic>
      <p:cxnSp>
        <p:nvCxnSpPr>
          <p:cNvPr id="80" name="Straight Arrow Connector 79"/>
          <p:cNvCxnSpPr/>
          <p:nvPr/>
        </p:nvCxnSpPr>
        <p:spPr>
          <a:xfrm flipH="1" flipV="1">
            <a:off x="3504111" y="4380068"/>
            <a:ext cx="2756074" cy="867265"/>
          </a:xfrm>
          <a:prstGeom prst="straightConnector1">
            <a:avLst/>
          </a:prstGeom>
          <a:ln w="5715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bwMode="auto">
          <a:xfrm>
            <a:off x="8479434" y="1145514"/>
            <a:ext cx="2283211" cy="17313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a:gradFill>
                  <a:gsLst>
                    <a:gs pos="0">
                      <a:srgbClr val="FFFFFF"/>
                    </a:gs>
                    <a:gs pos="100000">
                      <a:srgbClr val="FFFFFF"/>
                    </a:gs>
                  </a:gsLst>
                  <a:lin ang="5400000" scaled="0"/>
                </a:gradFill>
                <a:latin typeface="Segoe UI Light" pitchFamily="34" charset="0"/>
              </a:rPr>
              <a:t>Windows Azure Portal (API)</a:t>
            </a:r>
          </a:p>
        </p:txBody>
      </p:sp>
      <p:grpSp>
        <p:nvGrpSpPr>
          <p:cNvPr id="90" name="Group 89"/>
          <p:cNvGrpSpPr/>
          <p:nvPr/>
        </p:nvGrpSpPr>
        <p:grpSpPr>
          <a:xfrm>
            <a:off x="8560878" y="1743260"/>
            <a:ext cx="2245065" cy="883451"/>
            <a:chOff x="8391327" y="1547870"/>
            <a:chExt cx="2201244" cy="866207"/>
          </a:xfrm>
        </p:grpSpPr>
        <p:grpSp>
          <p:nvGrpSpPr>
            <p:cNvPr id="84" name="Group 83"/>
            <p:cNvGrpSpPr/>
            <p:nvPr/>
          </p:nvGrpSpPr>
          <p:grpSpPr>
            <a:xfrm>
              <a:off x="9235486" y="1547870"/>
              <a:ext cx="390619" cy="500574"/>
              <a:chOff x="6995468" y="1546847"/>
              <a:chExt cx="138756" cy="177814"/>
            </a:xfrm>
            <a:solidFill>
              <a:schemeClr val="accent2"/>
            </a:solidFill>
          </p:grpSpPr>
          <p:sp>
            <p:nvSpPr>
              <p:cNvPr id="85" name="Folded Corner 84"/>
              <p:cNvSpPr/>
              <p:nvPr/>
            </p:nvSpPr>
            <p:spPr bwMode="auto">
              <a:xfrm flipV="1">
                <a:off x="6995468" y="1546847"/>
                <a:ext cx="138756" cy="177814"/>
              </a:xfrm>
              <a:prstGeom prst="foldedCorner">
                <a:avLst/>
              </a:prstGeom>
              <a:solidFill>
                <a:schemeClr val="tx1"/>
              </a:solidFill>
              <a:ln w="1905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86" name="Straight Connector 85"/>
              <p:cNvCxnSpPr/>
              <p:nvPr/>
            </p:nvCxnSpPr>
            <p:spPr>
              <a:xfrm>
                <a:off x="7016031" y="1604963"/>
                <a:ext cx="97631"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016031" y="1681163"/>
                <a:ext cx="97631"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16031" y="1642898"/>
                <a:ext cx="97631"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9" name="Rectangle 88"/>
            <p:cNvSpPr/>
            <p:nvPr/>
          </p:nvSpPr>
          <p:spPr>
            <a:xfrm>
              <a:off x="8391327" y="2102004"/>
              <a:ext cx="2201244" cy="312073"/>
            </a:xfrm>
            <a:prstGeom prst="rect">
              <a:avLst/>
            </a:prstGeom>
          </p:spPr>
          <p:txBody>
            <a:bodyPr wrap="none">
              <a:spAutoFit/>
            </a:bodyPr>
            <a:lstStyle/>
            <a:p>
              <a:r>
                <a:rPr lang="en-US" sz="1428" dirty="0">
                  <a:solidFill>
                    <a:schemeClr val="tx1">
                      <a:alpha val="99000"/>
                    </a:schemeClr>
                  </a:solidFill>
                </a:rPr>
                <a:t>VPN device </a:t>
              </a:r>
              <a:r>
                <a:rPr lang="en-US" sz="1428" dirty="0" err="1">
                  <a:solidFill>
                    <a:schemeClr val="tx1">
                      <a:alpha val="99000"/>
                    </a:schemeClr>
                  </a:solidFill>
                </a:rPr>
                <a:t>config</a:t>
              </a:r>
              <a:r>
                <a:rPr lang="en-US" sz="1428" dirty="0">
                  <a:solidFill>
                    <a:schemeClr val="tx1">
                      <a:alpha val="99000"/>
                    </a:schemeClr>
                  </a:solidFill>
                </a:rPr>
                <a:t> script </a:t>
              </a:r>
            </a:p>
          </p:txBody>
        </p:sp>
      </p:grpSp>
      <p:grpSp>
        <p:nvGrpSpPr>
          <p:cNvPr id="93" name="Group 92"/>
          <p:cNvGrpSpPr/>
          <p:nvPr/>
        </p:nvGrpSpPr>
        <p:grpSpPr>
          <a:xfrm>
            <a:off x="3043518" y="1264982"/>
            <a:ext cx="1154078" cy="950679"/>
            <a:chOff x="2981660" y="1166403"/>
            <a:chExt cx="1131552" cy="932123"/>
          </a:xfrm>
        </p:grpSpPr>
        <p:sp>
          <p:nvSpPr>
            <p:cNvPr id="91" name="Freeform 6"/>
            <p:cNvSpPr>
              <a:spLocks noChangeAspect="1" noEditPoints="1"/>
            </p:cNvSpPr>
            <p:nvPr/>
          </p:nvSpPr>
          <p:spPr bwMode="black">
            <a:xfrm>
              <a:off x="3349146" y="1166403"/>
              <a:ext cx="396581" cy="507310"/>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chemeClr val="tx1">
                    <a:alpha val="99000"/>
                  </a:schemeClr>
                </a:solidFill>
              </a:endParaRPr>
            </a:p>
          </p:txBody>
        </p:sp>
        <p:sp>
          <p:nvSpPr>
            <p:cNvPr id="92" name="Rectangle 91"/>
            <p:cNvSpPr/>
            <p:nvPr/>
          </p:nvSpPr>
          <p:spPr>
            <a:xfrm>
              <a:off x="2981660" y="1667126"/>
              <a:ext cx="1131552" cy="431400"/>
            </a:xfrm>
            <a:prstGeom prst="rect">
              <a:avLst/>
            </a:prstGeom>
          </p:spPr>
          <p:txBody>
            <a:bodyPr wrap="square">
              <a:spAutoFit/>
            </a:bodyPr>
            <a:lstStyle/>
            <a:p>
              <a:pPr algn="ctr" defTabSz="932290" fontAlgn="base">
                <a:lnSpc>
                  <a:spcPct val="90000"/>
                </a:lnSpc>
                <a:spcBef>
                  <a:spcPct val="0"/>
                </a:spcBef>
                <a:spcAft>
                  <a:spcPct val="0"/>
                </a:spcAft>
              </a:pPr>
              <a:r>
                <a:rPr lang="en-US" sz="1224" dirty="0">
                  <a:solidFill>
                    <a:schemeClr val="tx1">
                      <a:alpha val="99000"/>
                    </a:schemeClr>
                  </a:solidFill>
                </a:rPr>
                <a:t>Network configuration</a:t>
              </a:r>
            </a:p>
          </p:txBody>
        </p:sp>
      </p:grpSp>
      <p:grpSp>
        <p:nvGrpSpPr>
          <p:cNvPr id="94" name="Group 93"/>
          <p:cNvGrpSpPr/>
          <p:nvPr/>
        </p:nvGrpSpPr>
        <p:grpSpPr>
          <a:xfrm>
            <a:off x="3007965" y="2359776"/>
            <a:ext cx="1251037" cy="980725"/>
            <a:chOff x="8812947" y="1547870"/>
            <a:chExt cx="1226618" cy="961582"/>
          </a:xfrm>
        </p:grpSpPr>
        <p:grpSp>
          <p:nvGrpSpPr>
            <p:cNvPr id="95" name="Group 94"/>
            <p:cNvGrpSpPr/>
            <p:nvPr/>
          </p:nvGrpSpPr>
          <p:grpSpPr>
            <a:xfrm>
              <a:off x="9235486" y="1547870"/>
              <a:ext cx="390619" cy="500574"/>
              <a:chOff x="6995468" y="1546847"/>
              <a:chExt cx="138756" cy="177814"/>
            </a:xfrm>
            <a:solidFill>
              <a:schemeClr val="accent2"/>
            </a:solidFill>
          </p:grpSpPr>
          <p:sp>
            <p:nvSpPr>
              <p:cNvPr id="97" name="Folded Corner 96"/>
              <p:cNvSpPr/>
              <p:nvPr/>
            </p:nvSpPr>
            <p:spPr bwMode="auto">
              <a:xfrm flipV="1">
                <a:off x="6995468" y="1546847"/>
                <a:ext cx="138756" cy="177814"/>
              </a:xfrm>
              <a:prstGeom prst="foldedCorner">
                <a:avLst/>
              </a:prstGeom>
              <a:solidFill>
                <a:schemeClr val="tx1"/>
              </a:solidFill>
              <a:ln w="19050">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98" name="Straight Connector 97"/>
              <p:cNvCxnSpPr/>
              <p:nvPr/>
            </p:nvCxnSpPr>
            <p:spPr>
              <a:xfrm>
                <a:off x="7016031" y="1604963"/>
                <a:ext cx="97631"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16031" y="1681163"/>
                <a:ext cx="97631"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016031" y="1642898"/>
                <a:ext cx="97631"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6" name="Rectangle 95"/>
            <p:cNvSpPr/>
            <p:nvPr/>
          </p:nvSpPr>
          <p:spPr>
            <a:xfrm>
              <a:off x="8812947" y="1977640"/>
              <a:ext cx="1226618" cy="531812"/>
            </a:xfrm>
            <a:prstGeom prst="rect">
              <a:avLst/>
            </a:prstGeom>
          </p:spPr>
          <p:txBody>
            <a:bodyPr wrap="none" anchor="ctr">
              <a:spAutoFit/>
            </a:bodyPr>
            <a:lstStyle/>
            <a:p>
              <a:pPr algn="ctr"/>
              <a:r>
                <a:rPr lang="en-US" sz="1428" dirty="0">
                  <a:solidFill>
                    <a:schemeClr val="tx1">
                      <a:alpha val="99000"/>
                    </a:schemeClr>
                  </a:solidFill>
                </a:rPr>
                <a:t>Deployment </a:t>
              </a:r>
              <a:br>
                <a:rPr lang="en-US" sz="1428" dirty="0">
                  <a:solidFill>
                    <a:schemeClr val="tx1">
                      <a:alpha val="99000"/>
                    </a:schemeClr>
                  </a:solidFill>
                </a:rPr>
              </a:br>
              <a:r>
                <a:rPr lang="en-US" sz="1428" dirty="0">
                  <a:solidFill>
                    <a:schemeClr val="tx1">
                      <a:alpha val="99000"/>
                    </a:schemeClr>
                  </a:solidFill>
                </a:rPr>
                <a:t>package</a:t>
              </a:r>
            </a:p>
          </p:txBody>
        </p:sp>
      </p:grpSp>
      <p:sp>
        <p:nvSpPr>
          <p:cNvPr id="103" name="Rectangle 102"/>
          <p:cNvSpPr/>
          <p:nvPr/>
        </p:nvSpPr>
        <p:spPr>
          <a:xfrm>
            <a:off x="876554" y="3447203"/>
            <a:ext cx="2851417" cy="612897"/>
          </a:xfrm>
          <a:prstGeom prst="rect">
            <a:avLst/>
          </a:prstGeom>
        </p:spPr>
        <p:txBody>
          <a:bodyPr wrap="square">
            <a:spAutoFit/>
          </a:bodyPr>
          <a:lstStyle/>
          <a:p>
            <a:pPr algn="ctr" defTabSz="932290" fontAlgn="base">
              <a:lnSpc>
                <a:spcPct val="90000"/>
              </a:lnSpc>
              <a:spcBef>
                <a:spcPct val="0"/>
              </a:spcBef>
              <a:spcAft>
                <a:spcPct val="0"/>
              </a:spcAft>
            </a:pPr>
            <a:r>
              <a:rPr lang="en-US" sz="2448" dirty="0" err="1">
                <a:gradFill>
                  <a:gsLst>
                    <a:gs pos="0">
                      <a:srgbClr val="FFFFFF"/>
                    </a:gs>
                    <a:gs pos="100000">
                      <a:srgbClr val="FFFFFF"/>
                    </a:gs>
                  </a:gsLst>
                  <a:lin ang="5400000" scaled="0"/>
                </a:gradFill>
                <a:latin typeface="Segoe UI Light" pitchFamily="34" charset="0"/>
              </a:rPr>
              <a:t>ContosoCorpOffice</a:t>
            </a:r>
            <a:r>
              <a:rPr lang="en-US" sz="2448" dirty="0">
                <a:gradFill>
                  <a:gsLst>
                    <a:gs pos="0">
                      <a:srgbClr val="FFFFFF"/>
                    </a:gs>
                    <a:gs pos="100000">
                      <a:srgbClr val="FFFFFF"/>
                    </a:gs>
                  </a:gsLst>
                  <a:lin ang="5400000" scaled="0"/>
                </a:gradFill>
                <a:latin typeface="Segoe UI Light" pitchFamily="34" charset="0"/>
              </a:rPr>
              <a:t> </a:t>
            </a:r>
            <a:r>
              <a:rPr lang="en-US" sz="1224" b="1" dirty="0"/>
              <a:t>(10.0.0.0/16)</a:t>
            </a:r>
          </a:p>
        </p:txBody>
      </p:sp>
    </p:spTree>
    <p:custDataLst>
      <p:tags r:id="rId1"/>
    </p:custDataLst>
    <p:extLst>
      <p:ext uri="{BB962C8B-B14F-4D97-AF65-F5344CB8AC3E}">
        <p14:creationId xmlns:p14="http://schemas.microsoft.com/office/powerpoint/2010/main" val="4195977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50397E-6 -3.33179E-7 L 0.48326 0.05553 " pathEditMode="relative" rAng="0" ptsTypes="AA">
                                      <p:cBhvr>
                                        <p:cTn id="16" dur="2000" fill="hold"/>
                                        <p:tgtEl>
                                          <p:spTgt spid="93"/>
                                        </p:tgtEl>
                                        <p:attrNameLst>
                                          <p:attrName>ppt_x</p:attrName>
                                          <p:attrName>ppt_y</p:attrName>
                                        </p:attrNameLst>
                                      </p:cBhvr>
                                      <p:rCtr x="24163" y="2776"/>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3"/>
                                        </p:tgtEl>
                                      </p:cBhvr>
                                    </p:animEffect>
                                    <p:set>
                                      <p:cBhvr>
                                        <p:cTn id="21" dur="1" fill="hold">
                                          <p:stCondLst>
                                            <p:cond delay="499"/>
                                          </p:stCondLst>
                                        </p:cTn>
                                        <p:tgtEl>
                                          <p:spTgt spid="9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fade">
                                      <p:cBhvr>
                                        <p:cTn id="26" dur="500"/>
                                        <p:tgtEl>
                                          <p:spTgt spid="10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500"/>
                                        <p:tgtEl>
                                          <p:spTgt spid="90"/>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10000" decel="10000" fill="hold" nodeType="clickEffect">
                                  <p:stCondLst>
                                    <p:cond delay="0"/>
                                  </p:stCondLst>
                                  <p:childTnLst>
                                    <p:animMotion origin="layout" path="M 1.875E-6 -2.59259E-6 L -0.59193 -0.0588 L -0.51784 0.34768 " pathEditMode="relative" ptsTypes="AAA">
                                      <p:cBhvr>
                                        <p:cTn id="85" dur="5000" fill="hold"/>
                                        <p:tgtEl>
                                          <p:spTgt spid="90"/>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90"/>
                                        </p:tgtEl>
                                      </p:cBhvr>
                                    </p:animEffect>
                                    <p:set>
                                      <p:cBhvr>
                                        <p:cTn id="90" dur="1" fill="hold">
                                          <p:stCondLst>
                                            <p:cond delay="499"/>
                                          </p:stCondLst>
                                        </p:cTn>
                                        <p:tgtEl>
                                          <p:spTgt spid="90"/>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fade">
                                      <p:cBhvr>
                                        <p:cTn id="93" dur="500"/>
                                        <p:tgtEl>
                                          <p:spTgt spid="8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01"/>
                                        </p:tgtEl>
                                      </p:cBhvr>
                                    </p:animEffect>
                                    <p:set>
                                      <p:cBhvr>
                                        <p:cTn id="98" dur="1" fill="hold">
                                          <p:stCondLst>
                                            <p:cond delay="499"/>
                                          </p:stCondLst>
                                        </p:cTn>
                                        <p:tgtEl>
                                          <p:spTgt spid="10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fade">
                                      <p:cBhvr>
                                        <p:cTn id="111" dur="500"/>
                                        <p:tgtEl>
                                          <p:spTgt spid="94"/>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path" presetSubtype="0" accel="50000" decel="50000" fill="hold" nodeType="clickEffect">
                                  <p:stCondLst>
                                    <p:cond delay="0"/>
                                  </p:stCondLst>
                                  <p:childTnLst>
                                    <p:animMotion origin="layout" path="M -3.49485E-6 1.11985E-6 L 0.4804 -0.08746 " pathEditMode="relative" rAng="0" ptsTypes="AA">
                                      <p:cBhvr>
                                        <p:cTn id="115" dur="2000" fill="hold"/>
                                        <p:tgtEl>
                                          <p:spTgt spid="94"/>
                                        </p:tgtEl>
                                        <p:attrNameLst>
                                          <p:attrName>ppt_x</p:attrName>
                                          <p:attrName>ppt_y</p:attrName>
                                        </p:attrNameLst>
                                      </p:cBhvr>
                                      <p:rCtr x="24020" y="-4373"/>
                                    </p:animMotion>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500"/>
                                        <p:tgtEl>
                                          <p:spTgt spid="76"/>
                                        </p:tgtEl>
                                      </p:cBhvr>
                                    </p:animEffect>
                                  </p:childTnLst>
                                </p:cTn>
                              </p:par>
                              <p:par>
                                <p:cTn id="121" presetID="10" presetClass="entr" presetSubtype="0"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childTnLst>
                                </p:cTn>
                              </p:par>
                              <p:par>
                                <p:cTn id="124" presetID="10" presetClass="entr" presetSubtype="0" fill="hold" nodeType="with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500"/>
                                        <p:tgtEl>
                                          <p:spTgt spid="67"/>
                                        </p:tgtEl>
                                      </p:cBhvr>
                                    </p:animEffect>
                                  </p:childTnLst>
                                </p:cTn>
                              </p:par>
                              <p:par>
                                <p:cTn id="127" presetID="10" presetClass="entr" presetSubtype="0" fill="hold"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46" grpId="0" animBg="1"/>
      <p:bldP spid="47" grpId="0"/>
      <p:bldP spid="50" grpId="0" animBg="1"/>
      <p:bldP spid="51" grpId="0" animBg="1"/>
      <p:bldP spid="52" grpId="0" animBg="1"/>
      <p:bldP spid="53" grpId="0" animBg="1"/>
      <p:bldP spid="54" grpId="0" animBg="1"/>
      <p:bldP spid="55" grpId="0" animBg="1"/>
      <p:bldP spid="58"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03003" y="1476621"/>
            <a:ext cx="5688880" cy="2504553"/>
            <a:chOff x="6177523" y="1447799"/>
            <a:chExt cx="5498917" cy="2455666"/>
          </a:xfrm>
        </p:grpSpPr>
        <p:sp>
          <p:nvSpPr>
            <p:cNvPr id="5" name="Content Placeholder 5"/>
            <p:cNvSpPr txBox="1">
              <a:spLocks/>
            </p:cNvSpPr>
            <p:nvPr/>
          </p:nvSpPr>
          <p:spPr>
            <a:xfrm>
              <a:off x="6177524" y="1447799"/>
              <a:ext cx="5498916" cy="914400"/>
            </a:xfrm>
            <a:prstGeom prst="rect">
              <a:avLst/>
            </a:prstGeom>
            <a:solidFill>
              <a:schemeClr val="accent1"/>
            </a:solidFill>
          </p:spPr>
          <p:txBody>
            <a:bodyPr vert="horz" wrap="square" lIns="93260" tIns="93260" rIns="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spc="-71" dirty="0" smtClean="0"/>
                <a:t>SLA</a:t>
              </a:r>
              <a:endParaRPr lang="en-US" sz="2856" spc="-71" dirty="0"/>
            </a:p>
          </p:txBody>
        </p:sp>
        <p:sp>
          <p:nvSpPr>
            <p:cNvPr id="6" name="Content Placeholder 2"/>
            <p:cNvSpPr txBox="1">
              <a:spLocks/>
            </p:cNvSpPr>
            <p:nvPr/>
          </p:nvSpPr>
          <p:spPr>
            <a:xfrm>
              <a:off x="6177523" y="2362200"/>
              <a:ext cx="5498917" cy="1541265"/>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40" spc="-31" dirty="0" err="1" smtClean="0"/>
                <a:t>VNet</a:t>
              </a:r>
              <a:r>
                <a:rPr lang="en-US" sz="2040" spc="-31" dirty="0" smtClean="0"/>
                <a:t> SLA tied to compute availability SLA</a:t>
              </a:r>
            </a:p>
            <a:p>
              <a:pPr marL="293056" indent="-293056"/>
              <a:r>
                <a:rPr lang="en-US" sz="2040" spc="-31" dirty="0" smtClean="0"/>
                <a:t>99.9% Gateway service up time</a:t>
              </a:r>
            </a:p>
            <a:p>
              <a:pPr marL="293056" indent="-293056"/>
              <a:r>
                <a:rPr lang="en-US" sz="2040" spc="-31" dirty="0" smtClean="0"/>
                <a:t>No SLA on connectivity</a:t>
              </a:r>
            </a:p>
            <a:p>
              <a:pPr marL="688344" lvl="1" indent="-293056"/>
              <a:r>
                <a:rPr lang="en-US" sz="1640" spc="-31" dirty="0" smtClean="0"/>
                <a:t>Many external factors influence connectivity, throughput and latency</a:t>
              </a:r>
              <a:endParaRPr lang="en-US" sz="1640" spc="-31" dirty="0"/>
            </a:p>
          </p:txBody>
        </p:sp>
      </p:grpSp>
      <p:grpSp>
        <p:nvGrpSpPr>
          <p:cNvPr id="7" name="Group 6"/>
          <p:cNvGrpSpPr/>
          <p:nvPr/>
        </p:nvGrpSpPr>
        <p:grpSpPr>
          <a:xfrm>
            <a:off x="531949" y="1476621"/>
            <a:ext cx="5608386" cy="1654576"/>
            <a:chOff x="671512" y="1600199"/>
            <a:chExt cx="5498917" cy="1622280"/>
          </a:xfrm>
        </p:grpSpPr>
        <p:sp>
          <p:nvSpPr>
            <p:cNvPr id="8" name="Content Placeholder 2"/>
            <p:cNvSpPr txBox="1">
              <a:spLocks/>
            </p:cNvSpPr>
            <p:nvPr/>
          </p:nvSpPr>
          <p:spPr>
            <a:xfrm>
              <a:off x="671512" y="2514600"/>
              <a:ext cx="5498917" cy="707879"/>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40" spc="-31" dirty="0" smtClean="0"/>
                <a:t>GA as part of IaaS release (Apr 2013)</a:t>
              </a:r>
            </a:p>
            <a:p>
              <a:pPr marL="293056" indent="-293056"/>
              <a:r>
                <a:rPr lang="en-US" sz="2040" spc="-31" dirty="0" smtClean="0"/>
                <a:t>Ready to use now</a:t>
              </a:r>
            </a:p>
          </p:txBody>
        </p:sp>
        <p:sp>
          <p:nvSpPr>
            <p:cNvPr id="9" name="Content Placeholder 5"/>
            <p:cNvSpPr txBox="1">
              <a:spLocks/>
            </p:cNvSpPr>
            <p:nvPr/>
          </p:nvSpPr>
          <p:spPr>
            <a:xfrm>
              <a:off x="671513" y="1600199"/>
              <a:ext cx="5498916" cy="914400"/>
            </a:xfrm>
            <a:prstGeom prst="rect">
              <a:avLst/>
            </a:prstGeom>
            <a:solidFill>
              <a:schemeClr val="accent3"/>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spc="-71" dirty="0" smtClean="0"/>
                <a:t>Availability</a:t>
              </a:r>
              <a:endParaRPr lang="en-US" sz="2856" spc="-71" dirty="0"/>
            </a:p>
          </p:txBody>
        </p:sp>
      </p:grpSp>
      <p:sp>
        <p:nvSpPr>
          <p:cNvPr id="2" name="Title 1"/>
          <p:cNvSpPr>
            <a:spLocks noGrp="1"/>
          </p:cNvSpPr>
          <p:nvPr>
            <p:ph type="title"/>
          </p:nvPr>
        </p:nvSpPr>
        <p:spPr>
          <a:xfrm>
            <a:off x="531948" y="233151"/>
            <a:ext cx="11370961" cy="679653"/>
          </a:xfrm>
        </p:spPr>
        <p:txBody>
          <a:bodyPr/>
          <a:lstStyle/>
          <a:p>
            <a:r>
              <a:rPr lang="en-US" dirty="0" smtClean="0"/>
              <a:t>Virtual Network details</a:t>
            </a:r>
            <a:endParaRPr lang="en-US" dirty="0"/>
          </a:p>
        </p:txBody>
      </p:sp>
      <p:sp>
        <p:nvSpPr>
          <p:cNvPr id="12" name="Content Placeholder 2"/>
          <p:cNvSpPr txBox="1">
            <a:spLocks/>
          </p:cNvSpPr>
          <p:nvPr/>
        </p:nvSpPr>
        <p:spPr>
          <a:xfrm>
            <a:off x="6303002" y="4936013"/>
            <a:ext cx="5688880" cy="382308"/>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endParaRPr lang="en-US" sz="2040" spc="-31" dirty="0"/>
          </a:p>
        </p:txBody>
      </p:sp>
      <p:grpSp>
        <p:nvGrpSpPr>
          <p:cNvPr id="16" name="Group 15"/>
          <p:cNvGrpSpPr/>
          <p:nvPr/>
        </p:nvGrpSpPr>
        <p:grpSpPr>
          <a:xfrm>
            <a:off x="451455" y="3981174"/>
            <a:ext cx="5688880" cy="2436842"/>
            <a:chOff x="6177523" y="1447799"/>
            <a:chExt cx="5498917" cy="2389277"/>
          </a:xfrm>
        </p:grpSpPr>
        <p:sp>
          <p:nvSpPr>
            <p:cNvPr id="17" name="Content Placeholder 5"/>
            <p:cNvSpPr txBox="1">
              <a:spLocks/>
            </p:cNvSpPr>
            <p:nvPr/>
          </p:nvSpPr>
          <p:spPr>
            <a:xfrm>
              <a:off x="6177524" y="1447799"/>
              <a:ext cx="5498916" cy="914400"/>
            </a:xfrm>
            <a:prstGeom prst="rect">
              <a:avLst/>
            </a:prstGeom>
            <a:solidFill>
              <a:schemeClr val="accent5"/>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spc="-71" dirty="0" smtClean="0"/>
                <a:t>Billing</a:t>
              </a:r>
              <a:endParaRPr lang="en-US" sz="2856" spc="-71" dirty="0"/>
            </a:p>
          </p:txBody>
        </p:sp>
        <p:sp>
          <p:nvSpPr>
            <p:cNvPr id="18" name="Content Placeholder 2"/>
            <p:cNvSpPr txBox="1">
              <a:spLocks/>
            </p:cNvSpPr>
            <p:nvPr/>
          </p:nvSpPr>
          <p:spPr>
            <a:xfrm>
              <a:off x="6177523" y="2362200"/>
              <a:ext cx="5498917" cy="1474876"/>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40" spc="-31" dirty="0" err="1" smtClean="0"/>
                <a:t>VNet</a:t>
              </a:r>
              <a:r>
                <a:rPr lang="en-US" sz="2040" spc="-31" dirty="0" smtClean="0"/>
                <a:t> capability supported for free</a:t>
              </a:r>
            </a:p>
            <a:p>
              <a:pPr marL="293056" indent="-293056"/>
              <a:r>
                <a:rPr lang="en-US" sz="2040" spc="-31" dirty="0" smtClean="0"/>
                <a:t>Gateway charges</a:t>
              </a:r>
            </a:p>
            <a:p>
              <a:pPr marL="688344" lvl="1" indent="-293056"/>
              <a:r>
                <a:rPr lang="en-US" sz="1640" spc="-31" dirty="0" smtClean="0"/>
                <a:t>$0.05 per hour for gateway service </a:t>
              </a:r>
            </a:p>
            <a:p>
              <a:pPr marL="688344" lvl="1" indent="-293056"/>
              <a:r>
                <a:rPr lang="en-US" sz="1640" spc="-31" dirty="0" smtClean="0"/>
                <a:t>Standard egress bandwidth charges for cross-premises connectivity</a:t>
              </a:r>
              <a:endParaRPr lang="en-US" sz="1640" spc="-31" dirty="0"/>
            </a:p>
          </p:txBody>
        </p:sp>
      </p:grpSp>
    </p:spTree>
    <p:custDataLst>
      <p:tags r:id="rId1"/>
    </p:custDataLst>
    <p:extLst>
      <p:ext uri="{BB962C8B-B14F-4D97-AF65-F5344CB8AC3E}">
        <p14:creationId xmlns:p14="http://schemas.microsoft.com/office/powerpoint/2010/main" val="179172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26802" y="1439863"/>
            <a:ext cx="5688881" cy="2095207"/>
            <a:chOff x="6177522" y="1447800"/>
            <a:chExt cx="5498918" cy="2054311"/>
          </a:xfrm>
        </p:grpSpPr>
        <p:sp>
          <p:nvSpPr>
            <p:cNvPr id="5" name="Content Placeholder 5"/>
            <p:cNvSpPr txBox="1">
              <a:spLocks/>
            </p:cNvSpPr>
            <p:nvPr/>
          </p:nvSpPr>
          <p:spPr>
            <a:xfrm>
              <a:off x="6177524" y="1447800"/>
              <a:ext cx="5498916" cy="747127"/>
            </a:xfrm>
            <a:prstGeom prst="rect">
              <a:avLst/>
            </a:prstGeom>
            <a:solidFill>
              <a:schemeClr val="accent1"/>
            </a:solidFill>
          </p:spPr>
          <p:txBody>
            <a:bodyPr vert="horz" wrap="square" lIns="93260" tIns="93260" rIns="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pc="-71" dirty="0" smtClean="0"/>
                <a:t>Complements Virtual Networks</a:t>
              </a:r>
              <a:endParaRPr lang="en-US" sz="2400" spc="-71" dirty="0"/>
            </a:p>
          </p:txBody>
        </p:sp>
        <p:sp>
          <p:nvSpPr>
            <p:cNvPr id="6" name="Content Placeholder 2"/>
            <p:cNvSpPr txBox="1">
              <a:spLocks/>
            </p:cNvSpPr>
            <p:nvPr/>
          </p:nvSpPr>
          <p:spPr>
            <a:xfrm>
              <a:off x="6177522" y="2202702"/>
              <a:ext cx="5498917" cy="1299409"/>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00" spc="-31" dirty="0" smtClean="0"/>
                <a:t>Fully integrated with Virtual Networks</a:t>
              </a:r>
            </a:p>
            <a:p>
              <a:pPr marL="293056" indent="-293056"/>
              <a:r>
                <a:rPr lang="en-US" sz="2000" spc="-31" dirty="0" smtClean="0"/>
                <a:t>Enjoy all the benefits of IaaS without having to deploy any software / configure startup scripts</a:t>
              </a:r>
            </a:p>
            <a:p>
              <a:pPr marL="293056" indent="-293056"/>
              <a:r>
                <a:rPr lang="en-US" sz="2000" spc="-31" dirty="0" smtClean="0"/>
                <a:t>Co-exists with S2S VPN connectivity</a:t>
              </a:r>
              <a:endParaRPr lang="en-US" sz="2000" spc="-31" dirty="0"/>
            </a:p>
          </p:txBody>
        </p:sp>
      </p:grpSp>
      <p:grpSp>
        <p:nvGrpSpPr>
          <p:cNvPr id="7" name="Group 6"/>
          <p:cNvGrpSpPr/>
          <p:nvPr/>
        </p:nvGrpSpPr>
        <p:grpSpPr>
          <a:xfrm>
            <a:off x="427037" y="3676877"/>
            <a:ext cx="5608385" cy="2487385"/>
            <a:chOff x="-4134379" y="1600202"/>
            <a:chExt cx="5498917" cy="2438835"/>
          </a:xfrm>
        </p:grpSpPr>
        <p:sp>
          <p:nvSpPr>
            <p:cNvPr id="8" name="Content Placeholder 2"/>
            <p:cNvSpPr txBox="1">
              <a:spLocks/>
            </p:cNvSpPr>
            <p:nvPr/>
          </p:nvSpPr>
          <p:spPr>
            <a:xfrm>
              <a:off x="-4134379" y="2347327"/>
              <a:ext cx="5498917" cy="1691710"/>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00" spc="-31" dirty="0" smtClean="0"/>
                <a:t>Software-based, infrastructure-less connectivity</a:t>
              </a:r>
            </a:p>
            <a:p>
              <a:pPr marL="293056" indent="-293056"/>
              <a:r>
                <a:rPr lang="en-US" sz="2000" spc="-31" dirty="0" smtClean="0"/>
                <a:t>Standard Windows in-box VPN clients</a:t>
              </a:r>
            </a:p>
            <a:p>
              <a:pPr marL="293056" indent="-293056"/>
              <a:r>
                <a:rPr lang="en-US" sz="2000" spc="-31" dirty="0" smtClean="0"/>
                <a:t>No agents or plugins to install!</a:t>
              </a:r>
            </a:p>
            <a:p>
              <a:pPr marL="293056" indent="-293056"/>
              <a:r>
                <a:rPr lang="en-US" sz="2000" spc="-31" dirty="0" smtClean="0"/>
                <a:t>No dependency on Azure SDK</a:t>
              </a:r>
            </a:p>
            <a:p>
              <a:pPr marL="293056" indent="-293056"/>
              <a:r>
                <a:rPr lang="en-US" sz="2000" spc="-31" dirty="0"/>
                <a:t>Easy to setup &amp; standards </a:t>
              </a:r>
              <a:r>
                <a:rPr lang="en-US" sz="2000" spc="-31" dirty="0" smtClean="0"/>
                <a:t>compliant</a:t>
              </a:r>
              <a:endParaRPr lang="en-US" sz="2000" spc="-31" dirty="0"/>
            </a:p>
          </p:txBody>
        </p:sp>
        <p:sp>
          <p:nvSpPr>
            <p:cNvPr id="9" name="Content Placeholder 5"/>
            <p:cNvSpPr txBox="1">
              <a:spLocks/>
            </p:cNvSpPr>
            <p:nvPr/>
          </p:nvSpPr>
          <p:spPr>
            <a:xfrm>
              <a:off x="-4134378" y="1600202"/>
              <a:ext cx="5498916" cy="747126"/>
            </a:xfrm>
            <a:prstGeom prst="rect">
              <a:avLst/>
            </a:prstGeom>
            <a:solidFill>
              <a:schemeClr val="accent6"/>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pc="-71" dirty="0" smtClean="0"/>
                <a:t>Infrastructure-less VPN connectivity to your Azure workloads</a:t>
              </a:r>
              <a:endParaRPr lang="en-US" sz="2400" spc="-71" dirty="0"/>
            </a:p>
          </p:txBody>
        </p:sp>
      </p:grpSp>
      <p:sp>
        <p:nvSpPr>
          <p:cNvPr id="2" name="Title 1"/>
          <p:cNvSpPr>
            <a:spLocks noGrp="1"/>
          </p:cNvSpPr>
          <p:nvPr>
            <p:ph type="title"/>
          </p:nvPr>
        </p:nvSpPr>
        <p:spPr/>
        <p:txBody>
          <a:bodyPr/>
          <a:lstStyle/>
          <a:p>
            <a:r>
              <a:rPr lang="en-US" dirty="0" smtClean="0"/>
              <a:t>Point-to-Site</a:t>
            </a:r>
            <a:endParaRPr lang="en-US" dirty="0"/>
          </a:p>
        </p:txBody>
      </p:sp>
      <p:sp>
        <p:nvSpPr>
          <p:cNvPr id="12" name="Content Placeholder 2"/>
          <p:cNvSpPr txBox="1">
            <a:spLocks/>
          </p:cNvSpPr>
          <p:nvPr/>
        </p:nvSpPr>
        <p:spPr>
          <a:xfrm>
            <a:off x="6303002" y="4670654"/>
            <a:ext cx="5688880" cy="382308"/>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endParaRPr lang="en-US" sz="2040" spc="-31" dirty="0"/>
          </a:p>
        </p:txBody>
      </p:sp>
      <p:grpSp>
        <p:nvGrpSpPr>
          <p:cNvPr id="13" name="Group 12"/>
          <p:cNvGrpSpPr/>
          <p:nvPr/>
        </p:nvGrpSpPr>
        <p:grpSpPr>
          <a:xfrm>
            <a:off x="455749" y="1439862"/>
            <a:ext cx="5608386" cy="1420683"/>
            <a:chOff x="671512" y="1600199"/>
            <a:chExt cx="5498917" cy="1392954"/>
          </a:xfrm>
        </p:grpSpPr>
        <p:sp>
          <p:nvSpPr>
            <p:cNvPr id="14" name="Content Placeholder 2"/>
            <p:cNvSpPr txBox="1">
              <a:spLocks/>
            </p:cNvSpPr>
            <p:nvPr/>
          </p:nvSpPr>
          <p:spPr>
            <a:xfrm>
              <a:off x="671512" y="2357635"/>
              <a:ext cx="5498917" cy="635518"/>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00" spc="-31" dirty="0" smtClean="0"/>
                <a:t>From remote </a:t>
              </a:r>
              <a:r>
                <a:rPr lang="en-US" sz="2000" spc="-31" dirty="0" err="1" smtClean="0"/>
                <a:t>dev</a:t>
              </a:r>
              <a:r>
                <a:rPr lang="en-US" sz="2000" spc="-31" dirty="0" smtClean="0"/>
                <a:t> environments, labs, coffee shops, hotels, the French Quarter, wherever…</a:t>
              </a:r>
            </a:p>
          </p:txBody>
        </p:sp>
        <p:sp>
          <p:nvSpPr>
            <p:cNvPr id="15" name="Content Placeholder 5"/>
            <p:cNvSpPr txBox="1">
              <a:spLocks/>
            </p:cNvSpPr>
            <p:nvPr/>
          </p:nvSpPr>
          <p:spPr>
            <a:xfrm>
              <a:off x="671513" y="1600199"/>
              <a:ext cx="5498916" cy="744138"/>
            </a:xfrm>
            <a:prstGeom prst="rect">
              <a:avLst/>
            </a:prstGeom>
            <a:solidFill>
              <a:schemeClr val="accent3"/>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pc="-71" dirty="0" smtClean="0"/>
                <a:t>Connect from anywhere securely</a:t>
              </a:r>
              <a:endParaRPr lang="en-US" sz="2400" spc="-71" dirty="0"/>
            </a:p>
          </p:txBody>
        </p:sp>
      </p:grpSp>
      <p:grpSp>
        <p:nvGrpSpPr>
          <p:cNvPr id="16" name="Group 15"/>
          <p:cNvGrpSpPr/>
          <p:nvPr/>
        </p:nvGrpSpPr>
        <p:grpSpPr>
          <a:xfrm>
            <a:off x="6226802" y="3725862"/>
            <a:ext cx="5688880" cy="2425831"/>
            <a:chOff x="6177523" y="1145036"/>
            <a:chExt cx="5498917" cy="2378482"/>
          </a:xfrm>
        </p:grpSpPr>
        <p:sp>
          <p:nvSpPr>
            <p:cNvPr id="17" name="Content Placeholder 5"/>
            <p:cNvSpPr txBox="1">
              <a:spLocks/>
            </p:cNvSpPr>
            <p:nvPr/>
          </p:nvSpPr>
          <p:spPr>
            <a:xfrm>
              <a:off x="6177523" y="1145036"/>
              <a:ext cx="5498916" cy="744138"/>
            </a:xfrm>
            <a:prstGeom prst="rect">
              <a:avLst/>
            </a:prstGeom>
            <a:solidFill>
              <a:schemeClr val="accent5"/>
            </a:solidFill>
          </p:spPr>
          <p:txBody>
            <a:bodyPr vert="horz" wrap="square" lIns="93260" tIns="93260" rIns="93260" bIns="9326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pc="-71" dirty="0" smtClean="0"/>
                <a:t>Key </a:t>
              </a:r>
              <a:r>
                <a:rPr lang="en-US" sz="2400" spc="-71" dirty="0"/>
                <a:t>scenarios</a:t>
              </a:r>
            </a:p>
          </p:txBody>
        </p:sp>
        <p:sp>
          <p:nvSpPr>
            <p:cNvPr id="18" name="Content Placeholder 2"/>
            <p:cNvSpPr txBox="1">
              <a:spLocks/>
            </p:cNvSpPr>
            <p:nvPr/>
          </p:nvSpPr>
          <p:spPr>
            <a:xfrm>
              <a:off x="6177523" y="1892163"/>
              <a:ext cx="5498917" cy="1631355"/>
            </a:xfrm>
            <a:prstGeom prst="rect">
              <a:avLst/>
            </a:prstGeom>
          </p:spPr>
          <p:txBody>
            <a:bodyPr vert="horz" wrap="square" lIns="0" tIns="9326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3056" indent="-293056"/>
              <a:r>
                <a:rPr lang="en-US" sz="2000" spc="-31" dirty="0" smtClean="0"/>
                <a:t>Prototyping</a:t>
              </a:r>
            </a:p>
            <a:p>
              <a:pPr marL="293056" indent="-293056"/>
              <a:r>
                <a:rPr lang="en-US" sz="2000" spc="-31" dirty="0" err="1" smtClean="0"/>
                <a:t>Dev</a:t>
              </a:r>
              <a:r>
                <a:rPr lang="en-US" sz="2000" spc="-31" dirty="0" smtClean="0"/>
                <a:t>-testing</a:t>
              </a:r>
              <a:endParaRPr lang="en-US" sz="2000" spc="-31" dirty="0"/>
            </a:p>
            <a:p>
              <a:pPr marL="293056" indent="-293056"/>
              <a:r>
                <a:rPr lang="en-US" sz="2000" spc="-71" dirty="0" smtClean="0"/>
                <a:t>Demos from customer sites, conference or exhibition venues</a:t>
              </a:r>
            </a:p>
            <a:p>
              <a:pPr marL="293056" indent="-293056"/>
              <a:r>
                <a:rPr lang="en-US" sz="2000" spc="-71" dirty="0" smtClean="0"/>
                <a:t>Small branch office connectivity</a:t>
              </a:r>
            </a:p>
          </p:txBody>
        </p:sp>
      </p:grpSp>
    </p:spTree>
    <p:custDataLst>
      <p:tags r:id="rId1"/>
    </p:custDataLst>
    <p:extLst>
      <p:ext uri="{BB962C8B-B14F-4D97-AF65-F5344CB8AC3E}">
        <p14:creationId xmlns:p14="http://schemas.microsoft.com/office/powerpoint/2010/main" val="2475695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clouds walk through</a:t>
            </a:r>
            <a:endParaRPr lang="en-US" dirty="0"/>
          </a:p>
        </p:txBody>
      </p:sp>
      <p:sp>
        <p:nvSpPr>
          <p:cNvPr id="3" name="Text Placeholder 2"/>
          <p:cNvSpPr>
            <a:spLocks noGrp="1"/>
          </p:cNvSpPr>
          <p:nvPr>
            <p:ph type="body" sz="quarter" idx="12"/>
          </p:nvPr>
        </p:nvSpPr>
        <p:spPr/>
        <p:txBody>
          <a:bodyPr/>
          <a:lstStyle/>
          <a:p>
            <a:r>
              <a:rPr lang="en-US" i="1" dirty="0"/>
              <a:t>Connect Contoso’s on-premises datacenter to Azure using a Cisco </a:t>
            </a:r>
            <a:r>
              <a:rPr lang="en-US" i="1" dirty="0" smtClean="0"/>
              <a:t>ASA</a:t>
            </a:r>
            <a:endParaRPr lang="en-US" dirty="0"/>
          </a:p>
        </p:txBody>
      </p:sp>
    </p:spTree>
    <p:extLst>
      <p:ext uri="{BB962C8B-B14F-4D97-AF65-F5344CB8AC3E}">
        <p14:creationId xmlns:p14="http://schemas.microsoft.com/office/powerpoint/2010/main" val="938706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VPN end state</a:t>
            </a:r>
            <a:endParaRPr lang="en-US" dirty="0"/>
          </a:p>
        </p:txBody>
      </p:sp>
      <p:sp>
        <p:nvSpPr>
          <p:cNvPr id="2" name="Content Placeholder 1"/>
          <p:cNvSpPr>
            <a:spLocks noGrp="1"/>
          </p:cNvSpPr>
          <p:nvPr>
            <p:ph sz="quarter" idx="10"/>
          </p:nvPr>
        </p:nvSpPr>
        <p:spPr/>
        <p:txBody>
          <a:bodyPr/>
          <a:lstStyle/>
          <a:p>
            <a:endParaRPr lang="en-US"/>
          </a:p>
        </p:txBody>
      </p:sp>
      <p:pic>
        <p:nvPicPr>
          <p:cNvPr id="4" name="Picture 3"/>
          <p:cNvPicPr/>
          <p:nvPr/>
        </p:nvPicPr>
        <p:blipFill rotWithShape="1">
          <a:blip r:embed="rId2">
            <a:extLst>
              <a:ext uri="{28A0092B-C50C-407E-A947-70E740481C1C}">
                <a14:useLocalDpi xmlns:a14="http://schemas.microsoft.com/office/drawing/2010/main" val="0"/>
              </a:ext>
            </a:extLst>
          </a:blip>
          <a:srcRect t="4755"/>
          <a:stretch/>
        </p:blipFill>
        <p:spPr bwMode="auto">
          <a:xfrm>
            <a:off x="2299063" y="1463040"/>
            <a:ext cx="8490590" cy="5005644"/>
          </a:xfrm>
          <a:prstGeom prst="rect">
            <a:avLst/>
          </a:prstGeom>
          <a:noFill/>
          <a:ln>
            <a:noFill/>
          </a:ln>
        </p:spPr>
      </p:pic>
    </p:spTree>
    <p:extLst>
      <p:ext uri="{BB962C8B-B14F-4D97-AF65-F5344CB8AC3E}">
        <p14:creationId xmlns:p14="http://schemas.microsoft.com/office/powerpoint/2010/main" val="19663747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Setup Azure Virtual Network</a:t>
            </a:r>
            <a:endParaRPr lang="en-US" dirty="0"/>
          </a:p>
        </p:txBody>
      </p:sp>
      <p:sp>
        <p:nvSpPr>
          <p:cNvPr id="6" name="Text Placeholder 5"/>
          <p:cNvSpPr>
            <a:spLocks noGrp="1"/>
          </p:cNvSpPr>
          <p:nvPr>
            <p:ph sz="quarter" idx="10"/>
          </p:nvPr>
        </p:nvSpPr>
        <p:spPr>
          <a:xfrm>
            <a:off x="274638" y="1214438"/>
            <a:ext cx="11887200" cy="2465098"/>
          </a:xfrm>
        </p:spPr>
        <p:txBody>
          <a:bodyPr/>
          <a:lstStyle/>
          <a:p>
            <a:pPr marL="0" indent="0">
              <a:spcBef>
                <a:spcPts val="1224"/>
              </a:spcBef>
              <a:buNone/>
            </a:pPr>
            <a:r>
              <a:rPr lang="en-US" dirty="0" smtClean="0"/>
              <a:t>What you need to know</a:t>
            </a:r>
            <a:endParaRPr lang="en-US" dirty="0"/>
          </a:p>
          <a:p>
            <a:pPr marL="293025" lvl="1" indent="0">
              <a:buNone/>
            </a:pPr>
            <a:r>
              <a:rPr lang="en-US" sz="2040" dirty="0" smtClean="0"/>
              <a:t>Cisco </a:t>
            </a:r>
            <a:r>
              <a:rPr lang="en-US" sz="2040" dirty="0"/>
              <a:t>ASA </a:t>
            </a:r>
            <a:r>
              <a:rPr lang="en-US" sz="2040" dirty="0" smtClean="0"/>
              <a:t>external IP</a:t>
            </a:r>
            <a:endParaRPr lang="en-US" sz="2040" dirty="0"/>
          </a:p>
          <a:p>
            <a:pPr marL="293025" lvl="1" indent="0">
              <a:buNone/>
            </a:pPr>
            <a:r>
              <a:rPr lang="en-US" sz="2040" dirty="0" smtClean="0"/>
              <a:t>Domain Controller IP</a:t>
            </a:r>
            <a:endParaRPr lang="en-US" sz="2040" dirty="0"/>
          </a:p>
          <a:p>
            <a:pPr marL="293025" lvl="1" indent="0">
              <a:buNone/>
            </a:pPr>
            <a:r>
              <a:rPr lang="en-US" sz="2040" dirty="0" smtClean="0"/>
              <a:t>On-premises subnet</a:t>
            </a:r>
            <a:endParaRPr lang="en-US" sz="2040" dirty="0"/>
          </a:p>
          <a:p>
            <a:pPr marL="293025" lvl="1" indent="0">
              <a:buNone/>
            </a:pPr>
            <a:r>
              <a:rPr lang="en-US" sz="2040" dirty="0" smtClean="0"/>
              <a:t>On-premises </a:t>
            </a:r>
            <a:r>
              <a:rPr lang="en-US" sz="2040" dirty="0"/>
              <a:t>DNS server</a:t>
            </a:r>
          </a:p>
          <a:p>
            <a:pPr marL="586052" lvl="1" indent="-293027"/>
            <a:endParaRPr lang="en-US" sz="2040" dirty="0"/>
          </a:p>
        </p:txBody>
      </p:sp>
      <p:pic>
        <p:nvPicPr>
          <p:cNvPr id="4" name="Picture 3"/>
          <p:cNvPicPr>
            <a:picLocks noChangeAspect="1"/>
          </p:cNvPicPr>
          <p:nvPr/>
        </p:nvPicPr>
        <p:blipFill>
          <a:blip r:embed="rId3"/>
          <a:stretch>
            <a:fillRect/>
          </a:stretch>
        </p:blipFill>
        <p:spPr>
          <a:xfrm>
            <a:off x="712681" y="3608273"/>
            <a:ext cx="11009494" cy="3038087"/>
          </a:xfrm>
          <a:prstGeom prst="rect">
            <a:avLst/>
          </a:prstGeom>
        </p:spPr>
      </p:pic>
    </p:spTree>
    <p:extLst>
      <p:ext uri="{BB962C8B-B14F-4D97-AF65-F5344CB8AC3E}">
        <p14:creationId xmlns:p14="http://schemas.microsoft.com/office/powerpoint/2010/main" val="13082778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31270" y="295683"/>
            <a:ext cx="4703614" cy="2942371"/>
          </a:xfrm>
          <a:prstGeom prst="rect">
            <a:avLst/>
          </a:prstGeom>
        </p:spPr>
      </p:pic>
      <p:pic>
        <p:nvPicPr>
          <p:cNvPr id="14" name="Picture 13"/>
          <p:cNvPicPr>
            <a:picLocks noChangeAspect="1"/>
          </p:cNvPicPr>
          <p:nvPr/>
        </p:nvPicPr>
        <p:blipFill>
          <a:blip r:embed="rId3"/>
          <a:stretch>
            <a:fillRect/>
          </a:stretch>
        </p:blipFill>
        <p:spPr>
          <a:xfrm>
            <a:off x="631270" y="3409021"/>
            <a:ext cx="4703614" cy="3220727"/>
          </a:xfrm>
          <a:prstGeom prst="rect">
            <a:avLst/>
          </a:prstGeom>
        </p:spPr>
      </p:pic>
      <p:sp>
        <p:nvSpPr>
          <p:cNvPr id="8" name="Down Arrow 7"/>
          <p:cNvSpPr/>
          <p:nvPr/>
        </p:nvSpPr>
        <p:spPr bwMode="auto">
          <a:xfrm>
            <a:off x="2484914" y="2963932"/>
            <a:ext cx="685712" cy="905595"/>
          </a:xfrm>
          <a:prstGeom prst="down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5" name="Picture 14"/>
          <p:cNvPicPr>
            <a:picLocks noChangeAspect="1"/>
          </p:cNvPicPr>
          <p:nvPr/>
        </p:nvPicPr>
        <p:blipFill>
          <a:blip r:embed="rId4"/>
          <a:stretch>
            <a:fillRect/>
          </a:stretch>
        </p:blipFill>
        <p:spPr>
          <a:xfrm>
            <a:off x="5926399" y="3649643"/>
            <a:ext cx="5021251" cy="3107596"/>
          </a:xfrm>
          <a:prstGeom prst="rect">
            <a:avLst/>
          </a:prstGeom>
        </p:spPr>
      </p:pic>
      <p:sp>
        <p:nvSpPr>
          <p:cNvPr id="9" name="Right Arrow 8"/>
          <p:cNvSpPr/>
          <p:nvPr/>
        </p:nvSpPr>
        <p:spPr bwMode="auto">
          <a:xfrm>
            <a:off x="4846813" y="4944877"/>
            <a:ext cx="1447615" cy="685712"/>
          </a:xfrm>
          <a:prstGeom prst="right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6" name="Picture 15"/>
          <p:cNvPicPr>
            <a:picLocks noChangeAspect="1"/>
          </p:cNvPicPr>
          <p:nvPr/>
        </p:nvPicPr>
        <p:blipFill rotWithShape="1">
          <a:blip r:embed="rId5"/>
          <a:srcRect b="7428"/>
          <a:stretch/>
        </p:blipFill>
        <p:spPr>
          <a:xfrm>
            <a:off x="5926399" y="158528"/>
            <a:ext cx="5021251" cy="3186355"/>
          </a:xfrm>
          <a:prstGeom prst="rect">
            <a:avLst/>
          </a:prstGeom>
        </p:spPr>
      </p:pic>
      <p:sp>
        <p:nvSpPr>
          <p:cNvPr id="10" name="Up Arrow 9"/>
          <p:cNvSpPr/>
          <p:nvPr/>
        </p:nvSpPr>
        <p:spPr bwMode="auto">
          <a:xfrm>
            <a:off x="8199184" y="2963931"/>
            <a:ext cx="685712" cy="944921"/>
          </a:xfrm>
          <a:prstGeom prst="up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7208967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Bridging the Gap: Securely Connecting Windows Azure and Private </a:t>
            </a:r>
            <a:r>
              <a:rPr lang="en-US" sz="4400" dirty="0" smtClean="0"/>
              <a:t>Clouds </a:t>
            </a:r>
            <a:endParaRPr lang="en-US" sz="4400" dirty="0"/>
          </a:p>
        </p:txBody>
      </p:sp>
      <p:sp>
        <p:nvSpPr>
          <p:cNvPr id="5" name="Text Placeholder 4"/>
          <p:cNvSpPr>
            <a:spLocks noGrp="1"/>
          </p:cNvSpPr>
          <p:nvPr>
            <p:ph type="body" sz="quarter" idx="12"/>
          </p:nvPr>
        </p:nvSpPr>
        <p:spPr/>
        <p:txBody>
          <a:bodyPr/>
          <a:lstStyle/>
          <a:p>
            <a:r>
              <a:rPr lang="en-US" dirty="0" smtClean="0"/>
              <a:t>John Morello</a:t>
            </a:r>
          </a:p>
          <a:p>
            <a:r>
              <a:rPr lang="en-US" dirty="0" smtClean="0"/>
              <a:t>Lead Architect</a:t>
            </a:r>
            <a:endParaRPr lang="en-US" dirty="0"/>
          </a:p>
        </p:txBody>
      </p:sp>
      <p:sp>
        <p:nvSpPr>
          <p:cNvPr id="14" name="Text Placeholder 13"/>
          <p:cNvSpPr>
            <a:spLocks noGrp="1"/>
          </p:cNvSpPr>
          <p:nvPr>
            <p:ph type="body" sz="quarter" idx="13"/>
          </p:nvPr>
        </p:nvSpPr>
        <p:spPr/>
        <p:txBody>
          <a:bodyPr/>
          <a:lstStyle/>
          <a:p>
            <a:r>
              <a:rPr lang="en-US" dirty="0" smtClean="0"/>
              <a:t>ATC-B303</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Create Azure Virtual Network Gateway</a:t>
            </a:r>
            <a:endParaRPr lang="en-US" dirty="0"/>
          </a:p>
        </p:txBody>
      </p:sp>
      <p:sp>
        <p:nvSpPr>
          <p:cNvPr id="2" name="Content Placeholder 1"/>
          <p:cNvSpPr>
            <a:spLocks noGrp="1"/>
          </p:cNvSpPr>
          <p:nvPr>
            <p:ph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275399" y="1287744"/>
            <a:ext cx="7647599" cy="4919222"/>
          </a:xfrm>
          <a:prstGeom prst="rect">
            <a:avLst/>
          </a:prstGeom>
        </p:spPr>
      </p:pic>
      <p:sp>
        <p:nvSpPr>
          <p:cNvPr id="7" name="Rounded Rectangle 6"/>
          <p:cNvSpPr/>
          <p:nvPr/>
        </p:nvSpPr>
        <p:spPr bwMode="auto">
          <a:xfrm>
            <a:off x="1875393" y="5630590"/>
            <a:ext cx="914283" cy="576376"/>
          </a:xfrm>
          <a:prstGeom prst="roundRect">
            <a:avLst/>
          </a:prstGeom>
          <a:noFill/>
          <a:ln w="28575">
            <a:solidFill>
              <a:srgbClr val="FF0000"/>
            </a:solid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4"/>
          <a:stretch>
            <a:fillRect/>
          </a:stretch>
        </p:blipFill>
        <p:spPr>
          <a:xfrm>
            <a:off x="8427756" y="1516315"/>
            <a:ext cx="3314277" cy="2019042"/>
          </a:xfrm>
          <a:prstGeom prst="rect">
            <a:avLst/>
          </a:prstGeom>
        </p:spPr>
      </p:pic>
      <p:pic>
        <p:nvPicPr>
          <p:cNvPr id="9" name="Picture 8"/>
          <p:cNvPicPr>
            <a:picLocks noChangeAspect="1"/>
          </p:cNvPicPr>
          <p:nvPr/>
        </p:nvPicPr>
        <p:blipFill>
          <a:blip r:embed="rId5"/>
          <a:stretch>
            <a:fillRect/>
          </a:stretch>
        </p:blipFill>
        <p:spPr>
          <a:xfrm>
            <a:off x="8427755" y="3690439"/>
            <a:ext cx="3361896" cy="590475"/>
          </a:xfrm>
          <a:prstGeom prst="rect">
            <a:avLst/>
          </a:prstGeom>
        </p:spPr>
      </p:pic>
      <p:pic>
        <p:nvPicPr>
          <p:cNvPr id="10" name="Picture 9"/>
          <p:cNvPicPr>
            <a:picLocks noChangeAspect="1"/>
          </p:cNvPicPr>
          <p:nvPr/>
        </p:nvPicPr>
        <p:blipFill>
          <a:blip r:embed="rId6"/>
          <a:stretch>
            <a:fillRect/>
          </a:stretch>
        </p:blipFill>
        <p:spPr>
          <a:xfrm>
            <a:off x="8518685" y="4626018"/>
            <a:ext cx="3247610" cy="1580948"/>
          </a:xfrm>
          <a:prstGeom prst="rect">
            <a:avLst/>
          </a:prstGeom>
        </p:spPr>
      </p:pic>
      <p:sp>
        <p:nvSpPr>
          <p:cNvPr id="11" name="Right Arrow 10"/>
          <p:cNvSpPr/>
          <p:nvPr/>
        </p:nvSpPr>
        <p:spPr bwMode="auto">
          <a:xfrm>
            <a:off x="7361092" y="2182980"/>
            <a:ext cx="1447615" cy="685712"/>
          </a:xfrm>
          <a:prstGeom prst="right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Down Arrow 11"/>
          <p:cNvSpPr/>
          <p:nvPr/>
        </p:nvSpPr>
        <p:spPr bwMode="auto">
          <a:xfrm>
            <a:off x="11246795" y="3344882"/>
            <a:ext cx="685712" cy="1559144"/>
          </a:xfrm>
          <a:prstGeom prst="down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302337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Configure Cisco ASA</a:t>
            </a:r>
            <a:endParaRPr lang="en-US" dirty="0"/>
          </a:p>
        </p:txBody>
      </p:sp>
      <p:sp>
        <p:nvSpPr>
          <p:cNvPr id="6" name="Text Placeholder 5"/>
          <p:cNvSpPr>
            <a:spLocks noGrp="1"/>
          </p:cNvSpPr>
          <p:nvPr>
            <p:ph sz="quarter" idx="10"/>
          </p:nvPr>
        </p:nvSpPr>
        <p:spPr>
          <a:xfrm>
            <a:off x="274638" y="1214438"/>
            <a:ext cx="4604424" cy="3465564"/>
          </a:xfrm>
        </p:spPr>
        <p:txBody>
          <a:bodyPr/>
          <a:lstStyle/>
          <a:p>
            <a:pPr marL="0" indent="0">
              <a:spcBef>
                <a:spcPts val="1224"/>
              </a:spcBef>
              <a:buNone/>
            </a:pPr>
            <a:r>
              <a:rPr lang="en-US" dirty="0" smtClean="0">
                <a:latin typeface="+mn-lt"/>
              </a:rPr>
              <a:t>What you need:</a:t>
            </a:r>
            <a:endParaRPr lang="en-US" dirty="0">
              <a:latin typeface="+mn-lt"/>
            </a:endParaRPr>
          </a:p>
          <a:p>
            <a:pPr marL="293025" lvl="1" indent="0">
              <a:buNone/>
            </a:pPr>
            <a:r>
              <a:rPr lang="en-US" sz="2800" dirty="0"/>
              <a:t>Azure </a:t>
            </a:r>
            <a:r>
              <a:rPr lang="en-US" sz="2800" dirty="0" smtClean="0"/>
              <a:t>gateway </a:t>
            </a:r>
            <a:r>
              <a:rPr lang="en-US" sz="2800" dirty="0"/>
              <a:t>IP</a:t>
            </a:r>
          </a:p>
          <a:p>
            <a:pPr marL="293025" lvl="1" indent="0">
              <a:buNone/>
            </a:pPr>
            <a:r>
              <a:rPr lang="en-US" sz="2800" dirty="0"/>
              <a:t>Azure </a:t>
            </a:r>
            <a:r>
              <a:rPr lang="en-US" sz="2800" dirty="0" smtClean="0"/>
              <a:t>gateway pre-shared </a:t>
            </a:r>
            <a:r>
              <a:rPr lang="en-US" sz="2800" dirty="0"/>
              <a:t>key</a:t>
            </a:r>
          </a:p>
          <a:p>
            <a:pPr marL="293025" lvl="1" indent="0">
              <a:buNone/>
            </a:pPr>
            <a:r>
              <a:rPr lang="en-US" sz="2800" dirty="0"/>
              <a:t>Configuration </a:t>
            </a:r>
            <a:r>
              <a:rPr lang="en-US" sz="2800" dirty="0" smtClean="0"/>
              <a:t>script</a:t>
            </a:r>
            <a:endParaRPr lang="en-US" sz="2800" dirty="0"/>
          </a:p>
          <a:p>
            <a:pPr marL="293025" lvl="1" indent="0">
              <a:buNone/>
            </a:pPr>
            <a:r>
              <a:rPr lang="en-US" sz="2800" dirty="0"/>
              <a:t>Azure subnet (specified in </a:t>
            </a:r>
            <a:r>
              <a:rPr lang="en-US" sz="2800" dirty="0" err="1" smtClean="0"/>
              <a:t>VNet</a:t>
            </a:r>
            <a:r>
              <a:rPr lang="en-US" sz="2800" dirty="0"/>
              <a:t>)</a:t>
            </a:r>
          </a:p>
        </p:txBody>
      </p:sp>
      <p:pic>
        <p:nvPicPr>
          <p:cNvPr id="3" name="Picture 2"/>
          <p:cNvPicPr>
            <a:picLocks noChangeAspect="1"/>
          </p:cNvPicPr>
          <p:nvPr/>
        </p:nvPicPr>
        <p:blipFill>
          <a:blip r:embed="rId3"/>
          <a:stretch>
            <a:fillRect/>
          </a:stretch>
        </p:blipFill>
        <p:spPr>
          <a:xfrm>
            <a:off x="4879502" y="1213142"/>
            <a:ext cx="7283942" cy="4858711"/>
          </a:xfrm>
          <a:prstGeom prst="rect">
            <a:avLst/>
          </a:prstGeom>
        </p:spPr>
      </p:pic>
      <p:sp>
        <p:nvSpPr>
          <p:cNvPr id="7" name="Rounded Rectangle 6"/>
          <p:cNvSpPr/>
          <p:nvPr/>
        </p:nvSpPr>
        <p:spPr bwMode="auto">
          <a:xfrm>
            <a:off x="6903950" y="5630589"/>
            <a:ext cx="685712" cy="441262"/>
          </a:xfrm>
          <a:prstGeom prst="roundRect">
            <a:avLst/>
          </a:prstGeom>
          <a:noFill/>
          <a:ln w="28575">
            <a:solidFill>
              <a:srgbClr val="FF0000"/>
            </a:solid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ounded Rectangle 7"/>
          <p:cNvSpPr/>
          <p:nvPr/>
        </p:nvSpPr>
        <p:spPr bwMode="auto">
          <a:xfrm>
            <a:off x="7589662" y="5630589"/>
            <a:ext cx="685712" cy="441262"/>
          </a:xfrm>
          <a:prstGeom prst="roundRect">
            <a:avLst/>
          </a:prstGeom>
          <a:noFill/>
          <a:ln w="28575">
            <a:solidFill>
              <a:srgbClr val="FF0000"/>
            </a:solid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ounded Rectangle 8"/>
          <p:cNvSpPr/>
          <p:nvPr/>
        </p:nvSpPr>
        <p:spPr bwMode="auto">
          <a:xfrm>
            <a:off x="8178618" y="4665110"/>
            <a:ext cx="1696753" cy="441262"/>
          </a:xfrm>
          <a:prstGeom prst="roundRect">
            <a:avLst/>
          </a:prstGeom>
          <a:noFill/>
          <a:ln w="28575">
            <a:solidFill>
              <a:srgbClr val="FF0000"/>
            </a:solid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ounded Rectangle 9"/>
          <p:cNvSpPr/>
          <p:nvPr/>
        </p:nvSpPr>
        <p:spPr bwMode="auto">
          <a:xfrm>
            <a:off x="5761096" y="1659633"/>
            <a:ext cx="685712" cy="390015"/>
          </a:xfrm>
          <a:prstGeom prst="roundRect">
            <a:avLst/>
          </a:prstGeom>
          <a:noFill/>
          <a:ln w="28575">
            <a:solidFill>
              <a:srgbClr val="FF0000"/>
            </a:solid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109845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data</a:t>
            </a:r>
            <a:endParaRPr lang="en-US" dirty="0"/>
          </a:p>
        </p:txBody>
      </p:sp>
      <p:sp>
        <p:nvSpPr>
          <p:cNvPr id="3" name="Content Placeholder 2"/>
          <p:cNvSpPr>
            <a:spLocks noGrp="1"/>
          </p:cNvSpPr>
          <p:nvPr>
            <p:ph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282059" y="1246566"/>
            <a:ext cx="4031423" cy="2850501"/>
          </a:xfrm>
          <a:prstGeom prst="rect">
            <a:avLst/>
          </a:prstGeom>
        </p:spPr>
      </p:pic>
      <p:pic>
        <p:nvPicPr>
          <p:cNvPr id="5" name="Picture 4"/>
          <p:cNvPicPr>
            <a:picLocks noChangeAspect="1"/>
          </p:cNvPicPr>
          <p:nvPr/>
        </p:nvPicPr>
        <p:blipFill>
          <a:blip r:embed="rId3"/>
          <a:stretch>
            <a:fillRect/>
          </a:stretch>
        </p:blipFill>
        <p:spPr>
          <a:xfrm>
            <a:off x="2599200" y="3337584"/>
            <a:ext cx="3428562" cy="3195420"/>
          </a:xfrm>
          <a:prstGeom prst="rect">
            <a:avLst/>
          </a:prstGeom>
        </p:spPr>
      </p:pic>
      <p:pic>
        <p:nvPicPr>
          <p:cNvPr id="7" name="Picture 6"/>
          <p:cNvPicPr>
            <a:picLocks noChangeAspect="1"/>
          </p:cNvPicPr>
          <p:nvPr/>
        </p:nvPicPr>
        <p:blipFill>
          <a:blip r:embed="rId4"/>
          <a:stretch>
            <a:fillRect/>
          </a:stretch>
        </p:blipFill>
        <p:spPr>
          <a:xfrm>
            <a:off x="6413477" y="449652"/>
            <a:ext cx="5442841" cy="6069522"/>
          </a:xfrm>
          <a:prstGeom prst="rect">
            <a:avLst/>
          </a:prstGeom>
        </p:spPr>
      </p:pic>
    </p:spTree>
    <p:extLst>
      <p:ext uri="{BB962C8B-B14F-4D97-AF65-F5344CB8AC3E}">
        <p14:creationId xmlns:p14="http://schemas.microsoft.com/office/powerpoint/2010/main" val="36007504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the configuration script </a:t>
            </a:r>
            <a:endParaRPr lang="en-US" dirty="0"/>
          </a:p>
        </p:txBody>
      </p:sp>
      <p:sp>
        <p:nvSpPr>
          <p:cNvPr id="3" name="Content Placeholder 2"/>
          <p:cNvSpPr>
            <a:spLocks noGrp="1"/>
          </p:cNvSpPr>
          <p:nvPr>
            <p:ph sz="quarter" idx="10"/>
          </p:nvPr>
        </p:nvSpPr>
        <p:spPr/>
        <p:txBody>
          <a:bodyPr/>
          <a:lstStyle/>
          <a:p>
            <a:endParaRPr lang="en-US"/>
          </a:p>
        </p:txBody>
      </p:sp>
      <p:pic>
        <p:nvPicPr>
          <p:cNvPr id="10" name="Picture 9"/>
          <p:cNvPicPr>
            <a:picLocks noChangeAspect="1"/>
          </p:cNvPicPr>
          <p:nvPr/>
        </p:nvPicPr>
        <p:blipFill>
          <a:blip r:embed="rId2"/>
          <a:stretch>
            <a:fillRect/>
          </a:stretch>
        </p:blipFill>
        <p:spPr>
          <a:xfrm>
            <a:off x="127811" y="1567136"/>
            <a:ext cx="12180854" cy="3816154"/>
          </a:xfrm>
          <a:prstGeom prst="rect">
            <a:avLst/>
          </a:prstGeom>
        </p:spPr>
      </p:pic>
      <p:sp>
        <p:nvSpPr>
          <p:cNvPr id="9" name="Rounded Rectangle 8"/>
          <p:cNvSpPr/>
          <p:nvPr/>
        </p:nvSpPr>
        <p:spPr bwMode="auto">
          <a:xfrm>
            <a:off x="1586731" y="3792531"/>
            <a:ext cx="3507699" cy="105323"/>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ounded Rectangle 13"/>
          <p:cNvSpPr/>
          <p:nvPr/>
        </p:nvSpPr>
        <p:spPr bwMode="auto">
          <a:xfrm>
            <a:off x="1853397" y="3707060"/>
            <a:ext cx="1336276" cy="45713"/>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ounded Rectangle 14"/>
          <p:cNvSpPr/>
          <p:nvPr/>
        </p:nvSpPr>
        <p:spPr bwMode="auto">
          <a:xfrm>
            <a:off x="1866776" y="4066654"/>
            <a:ext cx="1627659" cy="105323"/>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ounded Rectangle 15"/>
          <p:cNvSpPr/>
          <p:nvPr/>
        </p:nvSpPr>
        <p:spPr bwMode="auto">
          <a:xfrm>
            <a:off x="1586730" y="4211735"/>
            <a:ext cx="4345793" cy="168086"/>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ounded Rectangle 16"/>
          <p:cNvSpPr/>
          <p:nvPr/>
        </p:nvSpPr>
        <p:spPr bwMode="auto">
          <a:xfrm>
            <a:off x="1312016" y="4507374"/>
            <a:ext cx="1039564" cy="104152"/>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ounded Rectangle 17"/>
          <p:cNvSpPr/>
          <p:nvPr/>
        </p:nvSpPr>
        <p:spPr bwMode="auto">
          <a:xfrm>
            <a:off x="4588200" y="4507376"/>
            <a:ext cx="1496704" cy="130875"/>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ounded Rectangle 18"/>
          <p:cNvSpPr/>
          <p:nvPr/>
        </p:nvSpPr>
        <p:spPr bwMode="auto">
          <a:xfrm>
            <a:off x="6955595" y="4507373"/>
            <a:ext cx="1039564" cy="104152"/>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ounded Rectangle 19"/>
          <p:cNvSpPr/>
          <p:nvPr/>
        </p:nvSpPr>
        <p:spPr bwMode="auto">
          <a:xfrm>
            <a:off x="2950108" y="4653129"/>
            <a:ext cx="2830035" cy="112676"/>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ounded Rectangle 21"/>
          <p:cNvSpPr/>
          <p:nvPr/>
        </p:nvSpPr>
        <p:spPr bwMode="auto">
          <a:xfrm>
            <a:off x="6841792" y="4638250"/>
            <a:ext cx="2830035" cy="112676"/>
          </a:xfrm>
          <a:prstGeom prst="roundRect">
            <a:avLst/>
          </a:prstGeom>
          <a:solidFill>
            <a:srgbClr val="FFFF99">
              <a:alpha val="5098"/>
            </a:srgbClr>
          </a:solidFill>
          <a:ln w="28575">
            <a:noFill/>
            <a:headEnd type="none" w="med" len="med"/>
            <a:tailEnd type="none" w="med" len="med"/>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681107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Cisco ASA configuration script</a:t>
            </a:r>
            <a:endParaRPr lang="en-US" dirty="0"/>
          </a:p>
        </p:txBody>
      </p:sp>
      <p:sp>
        <p:nvSpPr>
          <p:cNvPr id="4" name="Text Placeholder 3"/>
          <p:cNvSpPr>
            <a:spLocks noGrp="1"/>
          </p:cNvSpPr>
          <p:nvPr>
            <p:ph type="body" sz="quarter" idx="10"/>
          </p:nvPr>
        </p:nvSpPr>
        <p:spPr>
          <a:xfrm>
            <a:off x="275397" y="1221450"/>
            <a:ext cx="11885682" cy="5773076"/>
          </a:xfrm>
        </p:spPr>
        <p:txBody>
          <a:bodyPr/>
          <a:lstStyle/>
          <a:p>
            <a:r>
              <a:rPr lang="en-US" sz="1000" dirty="0"/>
              <a:t>! Microsoft Corporation</a:t>
            </a:r>
          </a:p>
          <a:p>
            <a:r>
              <a:rPr lang="en-US" sz="1000" dirty="0"/>
              <a:t>! Windows Azure Virtual Network</a:t>
            </a:r>
          </a:p>
          <a:p>
            <a:r>
              <a:rPr lang="en-US" sz="1000" dirty="0"/>
              <a:t> </a:t>
            </a:r>
          </a:p>
          <a:p>
            <a:r>
              <a:rPr lang="en-US" sz="1000" dirty="0"/>
              <a:t>! This configuration template applies to Cisco ASA 5500 Series Adaptive Security Appliances running ASA Software 8.3.</a:t>
            </a:r>
          </a:p>
          <a:p>
            <a:r>
              <a:rPr lang="en-US" sz="1000" dirty="0"/>
              <a:t>! It configures an </a:t>
            </a:r>
            <a:r>
              <a:rPr lang="en-US" sz="1000" dirty="0" err="1"/>
              <a:t>IPSec</a:t>
            </a:r>
            <a:r>
              <a:rPr lang="en-US" sz="1000" dirty="0"/>
              <a:t> VPN tunnel connecting your on-premise VPN device with the Azure gateway.</a:t>
            </a:r>
          </a:p>
          <a:p>
            <a:r>
              <a:rPr lang="en-US" sz="1000" dirty="0"/>
              <a:t> </a:t>
            </a:r>
          </a:p>
          <a:p>
            <a:r>
              <a:rPr lang="en-US" sz="1000" dirty="0"/>
              <a:t>! ---------------------------------------------------------------------------------------------------------------------</a:t>
            </a:r>
          </a:p>
          <a:p>
            <a:r>
              <a:rPr lang="en-US" sz="1000" dirty="0"/>
              <a:t>! ACL and NAT rules</a:t>
            </a:r>
          </a:p>
          <a:p>
            <a:r>
              <a:rPr lang="en-US" sz="1000" dirty="0"/>
              <a:t>! </a:t>
            </a:r>
          </a:p>
          <a:p>
            <a:r>
              <a:rPr lang="en-US" sz="1000" dirty="0"/>
              <a:t>! Proper ACL and NAT rules are needed for permitting cross-premise network traffic.</a:t>
            </a:r>
          </a:p>
          <a:p>
            <a:r>
              <a:rPr lang="en-US" sz="1000" dirty="0"/>
              <a:t>object-group network </a:t>
            </a:r>
            <a:r>
              <a:rPr lang="en-US" sz="1000" b="1" dirty="0">
                <a:solidFill>
                  <a:schemeClr val="accent1"/>
                </a:solidFill>
              </a:rPr>
              <a:t>Azure</a:t>
            </a:r>
            <a:endParaRPr lang="en-US" sz="1000" dirty="0">
              <a:solidFill>
                <a:schemeClr val="accent1"/>
              </a:solidFill>
            </a:endParaRPr>
          </a:p>
          <a:p>
            <a:r>
              <a:rPr lang="en-US" sz="1000" dirty="0"/>
              <a:t> network-object </a:t>
            </a:r>
            <a:r>
              <a:rPr lang="en-US" sz="1000" b="1" dirty="0">
                <a:solidFill>
                  <a:schemeClr val="accent1"/>
                </a:solidFill>
              </a:rPr>
              <a:t>10.4.0.0 255.255.0.0</a:t>
            </a:r>
            <a:endParaRPr lang="en-US" sz="1000" dirty="0">
              <a:solidFill>
                <a:schemeClr val="accent1"/>
              </a:solidFill>
            </a:endParaRPr>
          </a:p>
          <a:p>
            <a:r>
              <a:rPr lang="en-US" sz="1000" dirty="0"/>
              <a:t> exit</a:t>
            </a:r>
          </a:p>
          <a:p>
            <a:r>
              <a:rPr lang="en-US" sz="1000" dirty="0"/>
              <a:t>object-group network </a:t>
            </a:r>
            <a:r>
              <a:rPr lang="en-US" sz="1000" b="1" dirty="0" err="1" smtClean="0">
                <a:solidFill>
                  <a:schemeClr val="accent1"/>
                </a:solidFill>
              </a:rPr>
              <a:t>ContosoDatacenter</a:t>
            </a:r>
            <a:endParaRPr lang="en-US" sz="1000" dirty="0">
              <a:solidFill>
                <a:schemeClr val="accent1"/>
              </a:solidFill>
            </a:endParaRPr>
          </a:p>
          <a:p>
            <a:r>
              <a:rPr lang="en-US" sz="1000" dirty="0"/>
              <a:t> network-object </a:t>
            </a:r>
            <a:r>
              <a:rPr lang="en-US" sz="1000" b="1" dirty="0">
                <a:solidFill>
                  <a:schemeClr val="accent1"/>
                </a:solidFill>
              </a:rPr>
              <a:t>192.168.1.0 255.255.255.0</a:t>
            </a:r>
            <a:endParaRPr lang="en-US" sz="1000" dirty="0">
              <a:solidFill>
                <a:schemeClr val="accent1"/>
              </a:solidFill>
            </a:endParaRPr>
          </a:p>
          <a:p>
            <a:r>
              <a:rPr lang="en-US" sz="1000" dirty="0"/>
              <a:t> exit</a:t>
            </a:r>
          </a:p>
          <a:p>
            <a:r>
              <a:rPr lang="en-US" sz="1000" dirty="0"/>
              <a:t>access-list </a:t>
            </a:r>
            <a:r>
              <a:rPr lang="en-US" sz="1000" b="1" dirty="0" err="1">
                <a:solidFill>
                  <a:schemeClr val="accent1"/>
                </a:solidFill>
              </a:rPr>
              <a:t>AzureAccess</a:t>
            </a:r>
            <a:r>
              <a:rPr lang="en-US" sz="1000" dirty="0">
                <a:solidFill>
                  <a:schemeClr val="accent1"/>
                </a:solidFill>
              </a:rPr>
              <a:t> </a:t>
            </a:r>
            <a:r>
              <a:rPr lang="en-US" sz="1000" dirty="0"/>
              <a:t>extended permit </a:t>
            </a:r>
            <a:r>
              <a:rPr lang="en-US" sz="1000" dirty="0" err="1"/>
              <a:t>ip</a:t>
            </a:r>
            <a:r>
              <a:rPr lang="en-US" sz="1000" dirty="0"/>
              <a:t> object-group </a:t>
            </a:r>
            <a:r>
              <a:rPr lang="en-US" sz="1000" b="1" dirty="0" err="1" smtClean="0">
                <a:solidFill>
                  <a:schemeClr val="accent1"/>
                </a:solidFill>
              </a:rPr>
              <a:t>ContosoDatacenter</a:t>
            </a:r>
            <a:endParaRPr lang="en-US" sz="1000" dirty="0">
              <a:solidFill>
                <a:schemeClr val="accent1"/>
              </a:solidFill>
            </a:endParaRPr>
          </a:p>
          <a:p>
            <a:r>
              <a:rPr lang="en-US" sz="1000" dirty="0" smtClean="0"/>
              <a:t> object-group </a:t>
            </a:r>
            <a:r>
              <a:rPr lang="en-US" sz="1000" b="1" dirty="0" smtClean="0">
                <a:solidFill>
                  <a:schemeClr val="accent1"/>
                </a:solidFill>
              </a:rPr>
              <a:t>Azure</a:t>
            </a:r>
            <a:endParaRPr lang="en-US" sz="1000" dirty="0" smtClean="0">
              <a:solidFill>
                <a:schemeClr val="accent1"/>
              </a:solidFill>
            </a:endParaRPr>
          </a:p>
          <a:p>
            <a:r>
              <a:rPr lang="en-US" sz="1000" dirty="0" err="1" smtClean="0"/>
              <a:t>nat</a:t>
            </a:r>
            <a:r>
              <a:rPr lang="en-US" sz="1000" dirty="0" smtClean="0"/>
              <a:t> </a:t>
            </a:r>
            <a:r>
              <a:rPr lang="en-US" sz="1000" dirty="0"/>
              <a:t>(</a:t>
            </a:r>
            <a:r>
              <a:rPr lang="en-US" sz="1000" dirty="0" err="1"/>
              <a:t>inside,outside</a:t>
            </a:r>
            <a:r>
              <a:rPr lang="en-US" sz="1000" dirty="0"/>
              <a:t>) source static </a:t>
            </a:r>
            <a:r>
              <a:rPr lang="en-US" sz="1000" b="1" dirty="0" err="1" smtClean="0">
                <a:solidFill>
                  <a:schemeClr val="accent1"/>
                </a:solidFill>
              </a:rPr>
              <a:t>ContosoDatacenter</a:t>
            </a:r>
            <a:r>
              <a:rPr lang="en-US" sz="1000" dirty="0" smtClean="0">
                <a:solidFill>
                  <a:schemeClr val="accent1"/>
                </a:solidFill>
              </a:rPr>
              <a:t> </a:t>
            </a:r>
            <a:r>
              <a:rPr lang="en-US" sz="1000" b="1" dirty="0" err="1" smtClean="0">
                <a:solidFill>
                  <a:schemeClr val="accent1"/>
                </a:solidFill>
              </a:rPr>
              <a:t>ContosoDatacenter</a:t>
            </a:r>
            <a:r>
              <a:rPr lang="en-US" sz="1000" dirty="0" smtClean="0">
                <a:solidFill>
                  <a:schemeClr val="accent1"/>
                </a:solidFill>
              </a:rPr>
              <a:t> </a:t>
            </a:r>
            <a:r>
              <a:rPr lang="en-US" sz="1000" dirty="0"/>
              <a:t>destination static </a:t>
            </a:r>
            <a:r>
              <a:rPr lang="en-US" sz="1000" b="1" dirty="0">
                <a:solidFill>
                  <a:schemeClr val="accent1"/>
                </a:solidFill>
              </a:rPr>
              <a:t>Azure</a:t>
            </a:r>
            <a:r>
              <a:rPr lang="en-US" sz="1000" dirty="0">
                <a:solidFill>
                  <a:schemeClr val="accent1"/>
                </a:solidFill>
              </a:rPr>
              <a:t> </a:t>
            </a:r>
            <a:r>
              <a:rPr lang="en-US" sz="1000" b="1" dirty="0" err="1">
                <a:solidFill>
                  <a:schemeClr val="accent1"/>
                </a:solidFill>
              </a:rPr>
              <a:t>Azure</a:t>
            </a:r>
            <a:endParaRPr lang="en-US" sz="1000" dirty="0">
              <a:solidFill>
                <a:schemeClr val="accent1"/>
              </a:solidFill>
            </a:endParaRPr>
          </a:p>
          <a:p>
            <a:r>
              <a:rPr lang="en-US" sz="1000" dirty="0"/>
              <a:t> </a:t>
            </a:r>
          </a:p>
          <a:p>
            <a:r>
              <a:rPr lang="en-US" sz="1000" dirty="0"/>
              <a:t>! ---------------------------------------------------------------------------------------------------------------------</a:t>
            </a:r>
          </a:p>
          <a:p>
            <a:r>
              <a:rPr lang="en-US" sz="1000" dirty="0"/>
              <a:t>! Internet Key Exchange (IKE) configuration</a:t>
            </a:r>
          </a:p>
          <a:p>
            <a:r>
              <a:rPr lang="en-US" sz="1000" dirty="0"/>
              <a:t>! </a:t>
            </a:r>
          </a:p>
          <a:p>
            <a:r>
              <a:rPr lang="en-US" sz="1000" dirty="0"/>
              <a:t>! This section specifies the authentication, encryption, hashing, </a:t>
            </a:r>
            <a:r>
              <a:rPr lang="en-US" sz="1000" dirty="0" err="1"/>
              <a:t>Diffie</a:t>
            </a:r>
            <a:r>
              <a:rPr lang="en-US" sz="1000" dirty="0"/>
              <a:t>-Hellman, and lifetime parameters for the Phase</a:t>
            </a:r>
          </a:p>
          <a:p>
            <a:r>
              <a:rPr lang="en-US" sz="1000" dirty="0"/>
              <a:t>! 1 negotiation and the main mode security association. We have picked an arbitrary policy # "10" as an example. If</a:t>
            </a:r>
          </a:p>
          <a:p>
            <a:r>
              <a:rPr lang="en-US" sz="1000" dirty="0"/>
              <a:t>! that happens to conflict with an existing policy, you may choose to use a different policy #.</a:t>
            </a:r>
          </a:p>
          <a:p>
            <a:r>
              <a:rPr lang="en-US" sz="1000" dirty="0"/>
              <a:t>crypto </a:t>
            </a:r>
            <a:r>
              <a:rPr lang="en-US" sz="1000" dirty="0" err="1"/>
              <a:t>isakmp</a:t>
            </a:r>
            <a:r>
              <a:rPr lang="en-US" sz="1000" dirty="0"/>
              <a:t> enable outside</a:t>
            </a:r>
          </a:p>
          <a:p>
            <a:r>
              <a:rPr lang="en-US" sz="1000" dirty="0"/>
              <a:t>crypto </a:t>
            </a:r>
            <a:r>
              <a:rPr lang="en-US" sz="1000" dirty="0" err="1"/>
              <a:t>isakmp</a:t>
            </a:r>
            <a:r>
              <a:rPr lang="en-US" sz="1000" dirty="0"/>
              <a:t> policy 10</a:t>
            </a:r>
          </a:p>
          <a:p>
            <a:r>
              <a:rPr lang="en-US" sz="1000" dirty="0"/>
              <a:t> authentication pre-share</a:t>
            </a:r>
          </a:p>
          <a:p>
            <a:r>
              <a:rPr lang="en-US" sz="1000" dirty="0"/>
              <a:t> encryption </a:t>
            </a:r>
            <a:r>
              <a:rPr lang="en-US" sz="1000" dirty="0" err="1"/>
              <a:t>aes</a:t>
            </a:r>
            <a:endParaRPr lang="en-US" sz="1000" dirty="0"/>
          </a:p>
          <a:p>
            <a:r>
              <a:rPr lang="en-US" sz="1000" dirty="0"/>
              <a:t> hash </a:t>
            </a:r>
            <a:r>
              <a:rPr lang="en-US" sz="1000" dirty="0" err="1"/>
              <a:t>sha</a:t>
            </a:r>
            <a:endParaRPr lang="en-US" sz="1000" dirty="0"/>
          </a:p>
          <a:p>
            <a:r>
              <a:rPr lang="en-US" sz="1000" dirty="0"/>
              <a:t> group 2</a:t>
            </a:r>
          </a:p>
          <a:p>
            <a:r>
              <a:rPr lang="en-US" sz="1000" dirty="0"/>
              <a:t> lifetime 28800</a:t>
            </a:r>
          </a:p>
          <a:p>
            <a:r>
              <a:rPr lang="en-US" sz="1000" dirty="0"/>
              <a:t> exit</a:t>
            </a:r>
          </a:p>
          <a:p>
            <a:r>
              <a:rPr lang="en-US" sz="1000" dirty="0"/>
              <a:t> </a:t>
            </a:r>
          </a:p>
        </p:txBody>
      </p:sp>
    </p:spTree>
    <p:extLst>
      <p:ext uri="{BB962C8B-B14F-4D97-AF65-F5344CB8AC3E}">
        <p14:creationId xmlns:p14="http://schemas.microsoft.com/office/powerpoint/2010/main" val="230295414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Configuration script continued</a:t>
            </a:r>
            <a:endParaRPr lang="en-US" dirty="0"/>
          </a:p>
        </p:txBody>
      </p:sp>
      <p:sp>
        <p:nvSpPr>
          <p:cNvPr id="4" name="Text Placeholder 3"/>
          <p:cNvSpPr>
            <a:spLocks noGrp="1"/>
          </p:cNvSpPr>
          <p:nvPr>
            <p:ph type="body" sz="quarter" idx="10"/>
          </p:nvPr>
        </p:nvSpPr>
        <p:spPr>
          <a:xfrm>
            <a:off x="275397" y="1221448"/>
            <a:ext cx="11885682" cy="5739300"/>
          </a:xfrm>
        </p:spPr>
        <p:txBody>
          <a:bodyPr/>
          <a:lstStyle/>
          <a:p>
            <a:r>
              <a:rPr lang="en-US" sz="1000" dirty="0"/>
              <a:t>! ---------------------------------------------------------------------------------------------------------------------</a:t>
            </a:r>
          </a:p>
          <a:p>
            <a:r>
              <a:rPr lang="en-US" sz="1000" dirty="0"/>
              <a:t>! </a:t>
            </a:r>
            <a:r>
              <a:rPr lang="en-US" sz="1000" dirty="0" err="1"/>
              <a:t>IPSec</a:t>
            </a:r>
            <a:r>
              <a:rPr lang="en-US" sz="1000" dirty="0"/>
              <a:t> configuration</a:t>
            </a:r>
          </a:p>
          <a:p>
            <a:r>
              <a:rPr lang="en-US" sz="1000" dirty="0"/>
              <a:t>! </a:t>
            </a:r>
          </a:p>
          <a:p>
            <a:r>
              <a:rPr lang="en-US" sz="1000" dirty="0"/>
              <a:t>! This section specifies encryption, authentication, and lifetime properties for the Phase 2 negotiation and the quick</a:t>
            </a:r>
          </a:p>
          <a:p>
            <a:r>
              <a:rPr lang="en-US" sz="1000" dirty="0"/>
              <a:t>! mode security association. </a:t>
            </a:r>
          </a:p>
          <a:p>
            <a:r>
              <a:rPr lang="en-US" sz="1000" dirty="0"/>
              <a:t>crypto </a:t>
            </a:r>
            <a:r>
              <a:rPr lang="en-US" sz="1000" dirty="0" err="1"/>
              <a:t>ipsec</a:t>
            </a:r>
            <a:r>
              <a:rPr lang="en-US" sz="1000" dirty="0"/>
              <a:t> transform-set </a:t>
            </a:r>
            <a:r>
              <a:rPr lang="en-US" sz="1000" b="1" dirty="0" err="1">
                <a:solidFill>
                  <a:schemeClr val="accent1"/>
                </a:solidFill>
              </a:rPr>
              <a:t>Azure_Transformset</a:t>
            </a:r>
            <a:r>
              <a:rPr lang="en-US" sz="1000" dirty="0">
                <a:solidFill>
                  <a:schemeClr val="accent1"/>
                </a:solidFill>
              </a:rPr>
              <a:t> </a:t>
            </a:r>
            <a:r>
              <a:rPr lang="en-US" sz="1000" dirty="0" err="1"/>
              <a:t>esp-aes</a:t>
            </a:r>
            <a:r>
              <a:rPr lang="en-US" sz="1000" dirty="0"/>
              <a:t> </a:t>
            </a:r>
            <a:r>
              <a:rPr lang="en-US" sz="1000" dirty="0" err="1"/>
              <a:t>esp-sha-hmac</a:t>
            </a:r>
            <a:endParaRPr lang="en-US" sz="1000" dirty="0"/>
          </a:p>
          <a:p>
            <a:r>
              <a:rPr lang="en-US" sz="1000" dirty="0"/>
              <a:t>crypto </a:t>
            </a:r>
            <a:r>
              <a:rPr lang="en-US" sz="1000" dirty="0" err="1"/>
              <a:t>ipsec</a:t>
            </a:r>
            <a:r>
              <a:rPr lang="en-US" sz="1000" dirty="0"/>
              <a:t> security-association lifetime seconds 3600</a:t>
            </a:r>
          </a:p>
          <a:p>
            <a:r>
              <a:rPr lang="en-US" sz="1000" dirty="0"/>
              <a:t>crypto </a:t>
            </a:r>
            <a:r>
              <a:rPr lang="en-US" sz="1000" dirty="0" err="1"/>
              <a:t>ipsec</a:t>
            </a:r>
            <a:r>
              <a:rPr lang="en-US" sz="1000" dirty="0"/>
              <a:t> security-association lifetime kilobytes 102400000</a:t>
            </a:r>
          </a:p>
          <a:p>
            <a:r>
              <a:rPr lang="en-US" sz="1000" dirty="0"/>
              <a:t>! ---------------------------------------------------------------------------------------------------------------------</a:t>
            </a:r>
          </a:p>
          <a:p>
            <a:r>
              <a:rPr lang="en-US" sz="1000" dirty="0"/>
              <a:t>! Crypto map configuration</a:t>
            </a:r>
          </a:p>
          <a:p>
            <a:r>
              <a:rPr lang="en-US" sz="1000" dirty="0"/>
              <a:t>!</a:t>
            </a:r>
          </a:p>
          <a:p>
            <a:r>
              <a:rPr lang="en-US" sz="1000" dirty="0"/>
              <a:t>! This section defines a crypto map that binds the cross-premise network traffic to the</a:t>
            </a:r>
          </a:p>
          <a:p>
            <a:r>
              <a:rPr lang="en-US" sz="1000" dirty="0"/>
              <a:t>! </a:t>
            </a:r>
            <a:r>
              <a:rPr lang="en-US" sz="1000" dirty="0" err="1"/>
              <a:t>IPSec</a:t>
            </a:r>
            <a:r>
              <a:rPr lang="en-US" sz="1000" dirty="0"/>
              <a:t> transform set and remote peer. We have picked an arbitrary ID # "10" as an example. If</a:t>
            </a:r>
          </a:p>
          <a:p>
            <a:r>
              <a:rPr lang="en-US" sz="1000" dirty="0"/>
              <a:t>! that happens to conflict with an existing crypto map, you may choose to use a different ID #.</a:t>
            </a:r>
          </a:p>
          <a:p>
            <a:r>
              <a:rPr lang="en-US" sz="1000" dirty="0"/>
              <a:t>crypto map </a:t>
            </a:r>
            <a:r>
              <a:rPr lang="en-US" sz="1000" dirty="0" err="1"/>
              <a:t>Azure_CryptoMap</a:t>
            </a:r>
            <a:r>
              <a:rPr lang="en-US" sz="1000" dirty="0"/>
              <a:t> 10 match address </a:t>
            </a:r>
            <a:r>
              <a:rPr lang="en-US" sz="1000" b="1" dirty="0" err="1">
                <a:solidFill>
                  <a:schemeClr val="accent1"/>
                </a:solidFill>
              </a:rPr>
              <a:t>AzureAccess</a:t>
            </a:r>
            <a:endParaRPr lang="en-US" sz="1000" dirty="0">
              <a:solidFill>
                <a:schemeClr val="accent1"/>
              </a:solidFill>
            </a:endParaRPr>
          </a:p>
          <a:p>
            <a:r>
              <a:rPr lang="en-US" sz="1000" dirty="0"/>
              <a:t>crypto map </a:t>
            </a:r>
            <a:r>
              <a:rPr lang="en-US" sz="1000" dirty="0" err="1"/>
              <a:t>Azure_CryptoMap</a:t>
            </a:r>
            <a:r>
              <a:rPr lang="en-US" sz="1000" dirty="0"/>
              <a:t> 10 set peer </a:t>
            </a:r>
            <a:r>
              <a:rPr lang="en-US" sz="1000" b="1" dirty="0">
                <a:solidFill>
                  <a:schemeClr val="accent1"/>
                </a:solidFill>
              </a:rPr>
              <a:t>168.62.202.101</a:t>
            </a:r>
            <a:endParaRPr lang="en-US" sz="1000" dirty="0">
              <a:solidFill>
                <a:schemeClr val="accent1"/>
              </a:solidFill>
            </a:endParaRPr>
          </a:p>
          <a:p>
            <a:r>
              <a:rPr lang="en-US" sz="1000" dirty="0"/>
              <a:t>crypto map </a:t>
            </a:r>
            <a:r>
              <a:rPr lang="en-US" sz="1000" dirty="0" err="1"/>
              <a:t>Azure_CryptoMap</a:t>
            </a:r>
            <a:r>
              <a:rPr lang="en-US" sz="1000" dirty="0"/>
              <a:t> 10 set transform-set </a:t>
            </a:r>
            <a:r>
              <a:rPr lang="en-US" sz="1000" b="1" dirty="0" err="1">
                <a:solidFill>
                  <a:schemeClr val="accent1"/>
                </a:solidFill>
              </a:rPr>
              <a:t>Azure_Transformset</a:t>
            </a:r>
            <a:endParaRPr lang="en-US" sz="1000" dirty="0">
              <a:solidFill>
                <a:schemeClr val="accent1"/>
              </a:solidFill>
            </a:endParaRPr>
          </a:p>
          <a:p>
            <a:r>
              <a:rPr lang="en-US" sz="1000" dirty="0"/>
              <a:t>crypto map </a:t>
            </a:r>
            <a:r>
              <a:rPr lang="en-US" sz="1000" dirty="0" err="1"/>
              <a:t>Azure_CryptoMap</a:t>
            </a:r>
            <a:r>
              <a:rPr lang="en-US" sz="1000" dirty="0"/>
              <a:t> interface outside</a:t>
            </a:r>
          </a:p>
          <a:p>
            <a:r>
              <a:rPr lang="en-US" sz="1000" dirty="0"/>
              <a:t>! ---------------------------------------------------------------------------------------------------------------------</a:t>
            </a:r>
          </a:p>
          <a:p>
            <a:r>
              <a:rPr lang="en-US" sz="1000" dirty="0"/>
              <a:t>! Tunnel configuration</a:t>
            </a:r>
          </a:p>
          <a:p>
            <a:r>
              <a:rPr lang="en-US" sz="1000" dirty="0"/>
              <a:t>!</a:t>
            </a:r>
          </a:p>
          <a:p>
            <a:r>
              <a:rPr lang="en-US" sz="1000" dirty="0"/>
              <a:t>! This section defines an </a:t>
            </a:r>
            <a:r>
              <a:rPr lang="en-US" sz="1000" dirty="0" err="1"/>
              <a:t>IPSec</a:t>
            </a:r>
            <a:r>
              <a:rPr lang="en-US" sz="1000" dirty="0"/>
              <a:t> site-to-site tunnel connecting to the Azure gateway and specifies the pre-shared key</a:t>
            </a:r>
          </a:p>
          <a:p>
            <a:r>
              <a:rPr lang="en-US" sz="1000" dirty="0"/>
              <a:t>! value used for Phase 1 authentication.  </a:t>
            </a:r>
          </a:p>
          <a:p>
            <a:r>
              <a:rPr lang="en-US" sz="1000" dirty="0"/>
              <a:t>tunnel-group </a:t>
            </a:r>
            <a:r>
              <a:rPr lang="en-US" sz="1000" b="1" dirty="0">
                <a:solidFill>
                  <a:schemeClr val="accent1"/>
                </a:solidFill>
              </a:rPr>
              <a:t>168.62.202.101</a:t>
            </a:r>
            <a:r>
              <a:rPr lang="en-US" sz="1000" dirty="0">
                <a:solidFill>
                  <a:schemeClr val="accent1"/>
                </a:solidFill>
              </a:rPr>
              <a:t> </a:t>
            </a:r>
            <a:r>
              <a:rPr lang="en-US" sz="1000" dirty="0"/>
              <a:t>type ipsec-l2l</a:t>
            </a:r>
          </a:p>
          <a:p>
            <a:r>
              <a:rPr lang="en-US" sz="1000" dirty="0"/>
              <a:t>tunnel-group </a:t>
            </a:r>
            <a:r>
              <a:rPr lang="en-US" sz="1000" b="1" dirty="0">
                <a:solidFill>
                  <a:schemeClr val="accent1"/>
                </a:solidFill>
              </a:rPr>
              <a:t>168.62.202.101</a:t>
            </a:r>
            <a:r>
              <a:rPr lang="en-US" sz="1000" dirty="0">
                <a:solidFill>
                  <a:schemeClr val="accent1"/>
                </a:solidFill>
              </a:rPr>
              <a:t> </a:t>
            </a:r>
            <a:r>
              <a:rPr lang="en-US" sz="1000" dirty="0" err="1"/>
              <a:t>ipsec</a:t>
            </a:r>
            <a:r>
              <a:rPr lang="en-US" sz="1000" dirty="0"/>
              <a:t>-attributes</a:t>
            </a:r>
          </a:p>
          <a:p>
            <a:r>
              <a:rPr lang="en-US" sz="1000" dirty="0"/>
              <a:t> pre-shared-key </a:t>
            </a:r>
            <a:r>
              <a:rPr lang="en-US" sz="1000" b="1" dirty="0">
                <a:solidFill>
                  <a:schemeClr val="accent1"/>
                </a:solidFill>
              </a:rPr>
              <a:t>f1u811XCKhTXU6TcN8y1rBTyOOzmDg2CMGaPFCpVynBUztxxxx</a:t>
            </a:r>
            <a:endParaRPr lang="en-US" sz="1000" dirty="0">
              <a:solidFill>
                <a:schemeClr val="accent1"/>
              </a:solidFill>
            </a:endParaRPr>
          </a:p>
          <a:p>
            <a:r>
              <a:rPr lang="en-US" sz="1000" dirty="0"/>
              <a:t> exit</a:t>
            </a:r>
          </a:p>
          <a:p>
            <a:r>
              <a:rPr lang="en-US" sz="1000" dirty="0"/>
              <a:t>! ---------------------------------------------------------------------------------------------------------------------</a:t>
            </a:r>
          </a:p>
          <a:p>
            <a:r>
              <a:rPr lang="en-US" sz="1000" dirty="0"/>
              <a:t>! TCPMSS clamping</a:t>
            </a:r>
          </a:p>
          <a:p>
            <a:r>
              <a:rPr lang="en-US" sz="1000" dirty="0"/>
              <a:t>!</a:t>
            </a:r>
          </a:p>
          <a:p>
            <a:r>
              <a:rPr lang="en-US" sz="1000" dirty="0"/>
              <a:t>! Adjust the TCPMSS value properly to avoid fragmentation</a:t>
            </a:r>
          </a:p>
          <a:p>
            <a:r>
              <a:rPr lang="en-US" sz="1000" dirty="0" err="1"/>
              <a:t>sysopt</a:t>
            </a:r>
            <a:r>
              <a:rPr lang="en-US" sz="1000" dirty="0"/>
              <a:t> connection </a:t>
            </a:r>
            <a:r>
              <a:rPr lang="en-US" sz="1000" dirty="0" err="1"/>
              <a:t>tcpmss</a:t>
            </a:r>
            <a:r>
              <a:rPr lang="en-US" sz="1000" dirty="0"/>
              <a:t> 1350</a:t>
            </a:r>
          </a:p>
        </p:txBody>
      </p:sp>
    </p:spTree>
    <p:extLst>
      <p:ext uri="{BB962C8B-B14F-4D97-AF65-F5344CB8AC3E}">
        <p14:creationId xmlns:p14="http://schemas.microsoft.com/office/powerpoint/2010/main" val="11486152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state</a:t>
            </a:r>
            <a:endParaRPr lang="en-US" dirty="0"/>
          </a:p>
        </p:txBody>
      </p:sp>
      <p:sp>
        <p:nvSpPr>
          <p:cNvPr id="2" name="Content Placeholder 1"/>
          <p:cNvSpPr>
            <a:spLocks noGrp="1"/>
          </p:cNvSpPr>
          <p:nvPr>
            <p:ph sz="quarter" idx="10"/>
          </p:nvPr>
        </p:nvSpPr>
        <p:spPr/>
        <p:txBody>
          <a:bodyPr/>
          <a:lstStyle/>
          <a:p>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t="5252"/>
          <a:stretch/>
        </p:blipFill>
        <p:spPr bwMode="auto">
          <a:xfrm>
            <a:off x="1528354" y="1214438"/>
            <a:ext cx="9261300" cy="5254246"/>
          </a:xfrm>
          <a:prstGeom prst="rect">
            <a:avLst/>
          </a:prstGeom>
          <a:noFill/>
          <a:ln>
            <a:noFill/>
          </a:ln>
        </p:spPr>
      </p:pic>
    </p:spTree>
    <p:extLst>
      <p:ext uri="{BB962C8B-B14F-4D97-AF65-F5344CB8AC3E}">
        <p14:creationId xmlns:p14="http://schemas.microsoft.com/office/powerpoint/2010/main" val="210229163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 best practices</a:t>
            </a:r>
            <a:endParaRPr lang="en-US" dirty="0"/>
          </a:p>
        </p:txBody>
      </p:sp>
    </p:spTree>
    <p:extLst>
      <p:ext uri="{BB962C8B-B14F-4D97-AF65-F5344CB8AC3E}">
        <p14:creationId xmlns:p14="http://schemas.microsoft.com/office/powerpoint/2010/main" val="145272835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Core concepts</a:t>
            </a:r>
            <a:endParaRPr lang="en-US" dirty="0"/>
          </a:p>
        </p:txBody>
      </p:sp>
      <p:sp>
        <p:nvSpPr>
          <p:cNvPr id="3" name="Content Placeholder 2"/>
          <p:cNvSpPr>
            <a:spLocks noGrp="1"/>
          </p:cNvSpPr>
          <p:nvPr>
            <p:ph type="body" sz="quarter" idx="10"/>
          </p:nvPr>
        </p:nvSpPr>
        <p:spPr>
          <a:xfrm>
            <a:off x="529662" y="1372119"/>
            <a:ext cx="11370961" cy="5420567"/>
          </a:xfrm>
        </p:spPr>
        <p:txBody>
          <a:bodyPr>
            <a:normAutofit/>
          </a:bodyPr>
          <a:lstStyle/>
          <a:p>
            <a:pPr marL="0" indent="0">
              <a:buNone/>
            </a:pPr>
            <a:r>
              <a:rPr lang="en-US" dirty="0">
                <a:latin typeface="+mn-lt"/>
              </a:rPr>
              <a:t>Use only Windows Azure Virtual Machines (</a:t>
            </a:r>
            <a:r>
              <a:rPr lang="en-US" dirty="0" err="1">
                <a:latin typeface="+mn-lt"/>
              </a:rPr>
              <a:t>IaaS</a:t>
            </a:r>
            <a:r>
              <a:rPr lang="en-US" dirty="0" smtClean="0">
                <a:latin typeface="+mn-lt"/>
              </a:rPr>
              <a:t>)</a:t>
            </a:r>
          </a:p>
          <a:p>
            <a:pPr marL="0" indent="0">
              <a:buNone/>
            </a:pPr>
            <a:endParaRPr lang="en-US" sz="1632" dirty="0">
              <a:latin typeface="+mn-lt"/>
            </a:endParaRPr>
          </a:p>
          <a:p>
            <a:pPr marL="0" indent="0">
              <a:buNone/>
            </a:pPr>
            <a:r>
              <a:rPr lang="en-US" dirty="0">
                <a:latin typeface="+mn-lt"/>
              </a:rPr>
              <a:t>Do not </a:t>
            </a:r>
            <a:r>
              <a:rPr lang="en-US" dirty="0" err="1" smtClean="0">
                <a:latin typeface="+mn-lt"/>
              </a:rPr>
              <a:t>sysprep</a:t>
            </a:r>
            <a:r>
              <a:rPr lang="en-US" dirty="0" smtClean="0">
                <a:latin typeface="+mn-lt"/>
              </a:rPr>
              <a:t> DCs</a:t>
            </a:r>
            <a:endParaRPr lang="en-US" dirty="0" smtClean="0">
              <a:latin typeface="+mn-lt"/>
              <a:sym typeface="Wingdings" pitchFamily="2" charset="2"/>
            </a:endParaRPr>
          </a:p>
          <a:p>
            <a:pPr marL="800100" lvl="3" indent="0">
              <a:buNone/>
            </a:pPr>
            <a:endParaRPr lang="en-US" dirty="0">
              <a:sym typeface="Wingdings" pitchFamily="2" charset="2"/>
            </a:endParaRPr>
          </a:p>
          <a:p>
            <a:pPr marL="0" indent="0">
              <a:buNone/>
            </a:pPr>
            <a:r>
              <a:rPr lang="en-US" dirty="0">
                <a:latin typeface="+mn-lt"/>
                <a:sym typeface="Wingdings" pitchFamily="2" charset="2"/>
              </a:rPr>
              <a:t>Windows Server 2012 supports Virtual Domain Controller </a:t>
            </a:r>
            <a:r>
              <a:rPr lang="en-US" dirty="0" smtClean="0">
                <a:latin typeface="+mn-lt"/>
                <a:sym typeface="Wingdings" pitchFamily="2" charset="2"/>
              </a:rPr>
              <a:t>Cloning, Windows Azure currently does not</a:t>
            </a:r>
            <a:endParaRPr lang="en-US" b="1" i="1" dirty="0">
              <a:latin typeface="+mn-lt"/>
            </a:endParaRPr>
          </a:p>
          <a:p>
            <a:pPr marL="342900" lvl="1" indent="0">
              <a:buNone/>
            </a:pPr>
            <a:endParaRPr lang="en-US" dirty="0"/>
          </a:p>
        </p:txBody>
      </p:sp>
    </p:spTree>
    <p:extLst>
      <p:ext uri="{BB962C8B-B14F-4D97-AF65-F5344CB8AC3E}">
        <p14:creationId xmlns:p14="http://schemas.microsoft.com/office/powerpoint/2010/main" val="659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of the Active Directory DIT</a:t>
            </a:r>
            <a:endParaRPr lang="en-US" dirty="0"/>
          </a:p>
        </p:txBody>
      </p:sp>
      <p:sp>
        <p:nvSpPr>
          <p:cNvPr id="3" name="Content Placeholder 2"/>
          <p:cNvSpPr>
            <a:spLocks noGrp="1"/>
          </p:cNvSpPr>
          <p:nvPr>
            <p:ph type="body" sz="quarter" idx="10"/>
          </p:nvPr>
        </p:nvSpPr>
        <p:spPr>
          <a:xfrm>
            <a:off x="274638" y="1212850"/>
            <a:ext cx="11887200" cy="3991734"/>
          </a:xfrm>
        </p:spPr>
        <p:txBody>
          <a:bodyPr/>
          <a:lstStyle/>
          <a:p>
            <a:r>
              <a:rPr lang="en-US" sz="3200" dirty="0">
                <a:latin typeface="+mn-lt"/>
              </a:rPr>
              <a:t>Active Directory DITs/</a:t>
            </a:r>
            <a:r>
              <a:rPr lang="en-US" sz="3200" dirty="0" err="1">
                <a:latin typeface="+mn-lt"/>
              </a:rPr>
              <a:t>sysvol</a:t>
            </a:r>
            <a:r>
              <a:rPr lang="en-US" sz="3200" dirty="0">
                <a:latin typeface="+mn-lt"/>
              </a:rPr>
              <a:t> should be deployed on data disks</a:t>
            </a:r>
          </a:p>
          <a:p>
            <a:pPr lvl="1"/>
            <a:endParaRPr lang="en-US" sz="3200" dirty="0" smtClean="0"/>
          </a:p>
          <a:p>
            <a:pPr lvl="1"/>
            <a:r>
              <a:rPr lang="en-US" sz="3200" dirty="0" smtClean="0"/>
              <a:t>“Data </a:t>
            </a:r>
            <a:r>
              <a:rPr lang="en-US" sz="3200" dirty="0"/>
              <a:t>disks” and “OS disks” are two distinct Azure virtual-disk types</a:t>
            </a:r>
          </a:p>
          <a:p>
            <a:pPr lvl="1"/>
            <a:endParaRPr lang="en-US" sz="3200" dirty="0" smtClean="0"/>
          </a:p>
          <a:p>
            <a:pPr lvl="1"/>
            <a:r>
              <a:rPr lang="en-US" sz="3200" dirty="0" smtClean="0"/>
              <a:t>Unlike </a:t>
            </a:r>
            <a:r>
              <a:rPr lang="en-US" sz="3200" dirty="0"/>
              <a:t>OS disks, data disks do not cache writes by </a:t>
            </a:r>
            <a:r>
              <a:rPr lang="en-US" sz="3200" dirty="0" smtClean="0"/>
              <a:t>default; DITs should not be stored on volumes using write-behind caching</a:t>
            </a:r>
            <a:endParaRPr lang="en-US" sz="3200" dirty="0"/>
          </a:p>
          <a:p>
            <a:endParaRPr lang="en-US" sz="1836" dirty="0"/>
          </a:p>
        </p:txBody>
      </p:sp>
    </p:spTree>
    <p:extLst>
      <p:ext uri="{BB962C8B-B14F-4D97-AF65-F5344CB8AC3E}">
        <p14:creationId xmlns:p14="http://schemas.microsoft.com/office/powerpoint/2010/main" val="31901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274320" y="1731546"/>
            <a:ext cx="11887200" cy="5262979"/>
          </a:xfrm>
        </p:spPr>
        <p:txBody>
          <a:bodyPr/>
          <a:lstStyle/>
          <a:p>
            <a:pPr lvl="1"/>
            <a:r>
              <a:rPr lang="en-US" sz="4400" dirty="0"/>
              <a:t>Hybrid design points</a:t>
            </a:r>
          </a:p>
          <a:p>
            <a:pPr lvl="1"/>
            <a:r>
              <a:rPr lang="en-US" sz="4400" dirty="0" smtClean="0"/>
              <a:t>Azure networking architecture</a:t>
            </a:r>
          </a:p>
          <a:p>
            <a:pPr lvl="1"/>
            <a:r>
              <a:rPr lang="en-US" sz="4400" dirty="0" smtClean="0"/>
              <a:t>Connecting clouds walk through</a:t>
            </a:r>
          </a:p>
          <a:p>
            <a:pPr lvl="1"/>
            <a:r>
              <a:rPr lang="en-US" sz="4400" dirty="0" smtClean="0"/>
              <a:t>Active Directory best practices</a:t>
            </a:r>
          </a:p>
          <a:p>
            <a:pPr lvl="1"/>
            <a:r>
              <a:rPr lang="en-US" sz="4400" dirty="0" smtClean="0"/>
              <a:t>Extending Active Directory walk through</a:t>
            </a:r>
          </a:p>
          <a:p>
            <a:pPr lvl="1"/>
            <a:r>
              <a:rPr lang="en-US" sz="4400" dirty="0" smtClean="0"/>
              <a:t>Securing hybrid clouds</a:t>
            </a:r>
          </a:p>
          <a:p>
            <a:pPr lvl="1"/>
            <a:endParaRPr lang="en-US" sz="4400" dirty="0"/>
          </a:p>
        </p:txBody>
      </p:sp>
    </p:spTree>
    <p:extLst>
      <p:ext uri="{BB962C8B-B14F-4D97-AF65-F5344CB8AC3E}">
        <p14:creationId xmlns:p14="http://schemas.microsoft.com/office/powerpoint/2010/main" val="295147506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Read-Only DCs (RODC)?</a:t>
            </a:r>
            <a:endParaRPr lang="en-US" dirty="0"/>
          </a:p>
        </p:txBody>
      </p:sp>
      <p:sp>
        <p:nvSpPr>
          <p:cNvPr id="3" name="Content Placeholder 2"/>
          <p:cNvSpPr>
            <a:spLocks noGrp="1"/>
          </p:cNvSpPr>
          <p:nvPr>
            <p:ph type="body" sz="quarter" idx="10"/>
          </p:nvPr>
        </p:nvSpPr>
        <p:spPr>
          <a:xfrm>
            <a:off x="274638" y="1212850"/>
            <a:ext cx="11887200" cy="5161824"/>
          </a:xfrm>
        </p:spPr>
        <p:txBody>
          <a:bodyPr>
            <a:normAutofit/>
          </a:bodyPr>
          <a:lstStyle/>
          <a:p>
            <a:r>
              <a:rPr lang="en-US" sz="2448" dirty="0">
                <a:latin typeface="+mn-lt"/>
              </a:rPr>
              <a:t>Using RODCs on Windows Azure is a no-brainer… or is it?</a:t>
            </a:r>
          </a:p>
          <a:p>
            <a:pPr lvl="1"/>
            <a:r>
              <a:rPr lang="en-US" sz="1938" dirty="0"/>
              <a:t>this isn’t really what they’re designed </a:t>
            </a:r>
            <a:r>
              <a:rPr lang="en-US" sz="1938" dirty="0" smtClean="0"/>
              <a:t>for; </a:t>
            </a:r>
            <a:r>
              <a:rPr lang="en-US" dirty="0" smtClean="0"/>
              <a:t>designed </a:t>
            </a:r>
            <a:r>
              <a:rPr lang="en-US" dirty="0"/>
              <a:t>to be caching DCs used at physically insecure branch sites</a:t>
            </a:r>
          </a:p>
          <a:p>
            <a:endParaRPr lang="en-US" sz="2448" dirty="0">
              <a:latin typeface="+mn-lt"/>
            </a:endParaRPr>
          </a:p>
          <a:p>
            <a:r>
              <a:rPr lang="en-US" sz="2448" dirty="0">
                <a:latin typeface="+mn-lt"/>
              </a:rPr>
              <a:t>Is HBI/PII a concern?</a:t>
            </a:r>
          </a:p>
          <a:p>
            <a:pPr lvl="1"/>
            <a:r>
              <a:rPr lang="en-US" sz="1938" dirty="0"/>
              <a:t>RODCs do offer ROFAS (a filtered attribute set) which permits targeted attributes to be excluded from RO </a:t>
            </a:r>
            <a:r>
              <a:rPr lang="en-US" sz="1938" dirty="0" smtClean="0"/>
              <a:t>replicas; </a:t>
            </a:r>
            <a:r>
              <a:rPr lang="en-US" sz="1938" dirty="0"/>
              <a:t>RODCs introduce known and unknown app-</a:t>
            </a:r>
            <a:r>
              <a:rPr lang="en-US" sz="1938" dirty="0" err="1"/>
              <a:t>compat</a:t>
            </a:r>
            <a:r>
              <a:rPr lang="en-US" sz="1938" dirty="0"/>
              <a:t> </a:t>
            </a:r>
            <a:r>
              <a:rPr lang="en-US" sz="1938" dirty="0" smtClean="0"/>
              <a:t>issues</a:t>
            </a:r>
          </a:p>
          <a:p>
            <a:pPr lvl="1"/>
            <a:endParaRPr lang="en-US" sz="2448" dirty="0"/>
          </a:p>
          <a:p>
            <a:r>
              <a:rPr lang="en-US" sz="2448" dirty="0">
                <a:latin typeface="+mn-lt"/>
              </a:rPr>
              <a:t>Finally, RODCs NEVER replicate anything outbound</a:t>
            </a:r>
          </a:p>
          <a:p>
            <a:pPr lvl="1"/>
            <a:r>
              <a:rPr lang="en-US" sz="1938" dirty="0"/>
              <a:t>T</a:t>
            </a:r>
            <a:r>
              <a:rPr lang="en-US" sz="1938" dirty="0" smtClean="0"/>
              <a:t>hey </a:t>
            </a:r>
            <a:r>
              <a:rPr lang="en-US" sz="1938" dirty="0"/>
              <a:t>do need to populate cacheable secrets which requires on-demand traffic to obtain them as a user/computer </a:t>
            </a:r>
            <a:r>
              <a:rPr lang="en-US" sz="1938" dirty="0" smtClean="0"/>
              <a:t>authenticates; consider </a:t>
            </a:r>
            <a:r>
              <a:rPr lang="en-US" sz="1938" dirty="0"/>
              <a:t>that the absence of outbound traffic through the lack of replication yields cost savings</a:t>
            </a:r>
          </a:p>
          <a:p>
            <a:pPr lvl="1"/>
            <a:endParaRPr lang="en-US" sz="1938" dirty="0"/>
          </a:p>
          <a:p>
            <a:pPr lvl="1"/>
            <a:endParaRPr lang="en-US" sz="1938" dirty="0"/>
          </a:p>
        </p:txBody>
      </p:sp>
    </p:spTree>
    <p:extLst>
      <p:ext uri="{BB962C8B-B14F-4D97-AF65-F5344CB8AC3E}">
        <p14:creationId xmlns:p14="http://schemas.microsoft.com/office/powerpoint/2010/main" val="132786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forest and trust?</a:t>
            </a:r>
            <a:endParaRPr lang="en-US" dirty="0"/>
          </a:p>
        </p:txBody>
      </p:sp>
      <p:sp>
        <p:nvSpPr>
          <p:cNvPr id="3" name="Content Placeholder 2"/>
          <p:cNvSpPr>
            <a:spLocks noGrp="1"/>
          </p:cNvSpPr>
          <p:nvPr>
            <p:ph type="body" sz="quarter" idx="10"/>
          </p:nvPr>
        </p:nvSpPr>
        <p:spPr>
          <a:xfrm>
            <a:off x="274638" y="1212850"/>
            <a:ext cx="11887200" cy="5166479"/>
          </a:xfrm>
        </p:spPr>
        <p:txBody>
          <a:bodyPr/>
          <a:lstStyle/>
          <a:p>
            <a:pPr lvl="1"/>
            <a:r>
              <a:rPr lang="en-US" sz="2800" dirty="0" smtClean="0"/>
              <a:t>Add </a:t>
            </a:r>
            <a:r>
              <a:rPr lang="en-US" sz="2800" dirty="0"/>
              <a:t>replica DCs in </a:t>
            </a:r>
            <a:r>
              <a:rPr lang="en-US" sz="2800" dirty="0" smtClean="0"/>
              <a:t>Azure or </a:t>
            </a:r>
            <a:r>
              <a:rPr lang="en-US" sz="2800" dirty="0"/>
              <a:t>build a new forest and create a trust?</a:t>
            </a:r>
          </a:p>
          <a:p>
            <a:pPr lvl="1"/>
            <a:endParaRPr lang="en-US" sz="2800" dirty="0" smtClean="0"/>
          </a:p>
          <a:p>
            <a:pPr lvl="1"/>
            <a:r>
              <a:rPr lang="en-US" sz="2800" dirty="0" smtClean="0"/>
              <a:t>Compatibility</a:t>
            </a:r>
            <a:endParaRPr lang="en-US" sz="2800" dirty="0"/>
          </a:p>
          <a:p>
            <a:pPr lvl="1"/>
            <a:r>
              <a:rPr lang="en-US" sz="2800" dirty="0"/>
              <a:t>S</a:t>
            </a:r>
            <a:r>
              <a:rPr lang="en-US" sz="2800" dirty="0" smtClean="0"/>
              <a:t>ecurity </a:t>
            </a:r>
            <a:r>
              <a:rPr lang="en-US" sz="2800" dirty="0"/>
              <a:t>(e.g. selective authentication &amp; SID filtering)</a:t>
            </a:r>
          </a:p>
          <a:p>
            <a:pPr lvl="1"/>
            <a:r>
              <a:rPr lang="en-US" sz="2800" dirty="0"/>
              <a:t>C</a:t>
            </a:r>
            <a:r>
              <a:rPr lang="en-US" sz="2800" dirty="0" smtClean="0"/>
              <a:t>ompliance/privacy </a:t>
            </a:r>
            <a:r>
              <a:rPr lang="en-US" sz="2800" dirty="0"/>
              <a:t>(HBI/PII concerns)</a:t>
            </a:r>
          </a:p>
          <a:p>
            <a:pPr lvl="1"/>
            <a:r>
              <a:rPr lang="en-US" sz="2800" dirty="0"/>
              <a:t>C</a:t>
            </a:r>
            <a:r>
              <a:rPr lang="en-US" sz="2800" dirty="0" smtClean="0"/>
              <a:t>ost</a:t>
            </a:r>
            <a:endParaRPr lang="en-US" sz="2800" dirty="0"/>
          </a:p>
          <a:p>
            <a:pPr lvl="2"/>
            <a:r>
              <a:rPr lang="en-US" sz="2800" dirty="0" smtClean="0"/>
              <a:t>Replicate </a:t>
            </a:r>
            <a:r>
              <a:rPr lang="en-US" sz="2800" dirty="0"/>
              <a:t>more or generate more outbound traffic as a result of authentication and query </a:t>
            </a:r>
            <a:r>
              <a:rPr lang="en-US" sz="2800" dirty="0" smtClean="0"/>
              <a:t>load?</a:t>
            </a:r>
            <a:endParaRPr lang="en-US" sz="2800" dirty="0"/>
          </a:p>
          <a:p>
            <a:pPr lvl="1"/>
            <a:r>
              <a:rPr lang="en-US" sz="2800" dirty="0" smtClean="0"/>
              <a:t>Resiliency/fault-tolerance</a:t>
            </a:r>
            <a:endParaRPr lang="en-US" sz="2800" dirty="0"/>
          </a:p>
          <a:p>
            <a:pPr lvl="2"/>
            <a:r>
              <a:rPr lang="en-US" sz="2800" dirty="0"/>
              <a:t>if the link goes down, trusted scenarios are likely entirely broken</a:t>
            </a:r>
          </a:p>
          <a:p>
            <a:pPr lvl="1"/>
            <a:endParaRPr lang="en-US" sz="2448" dirty="0"/>
          </a:p>
        </p:txBody>
      </p:sp>
    </p:spTree>
    <p:extLst>
      <p:ext uri="{BB962C8B-B14F-4D97-AF65-F5344CB8AC3E}">
        <p14:creationId xmlns:p14="http://schemas.microsoft.com/office/powerpoint/2010/main" val="395640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addressing</a:t>
            </a:r>
            <a:endParaRPr lang="en-US" dirty="0"/>
          </a:p>
        </p:txBody>
      </p:sp>
      <p:sp>
        <p:nvSpPr>
          <p:cNvPr id="3" name="Content Placeholder 2"/>
          <p:cNvSpPr>
            <a:spLocks noGrp="1"/>
          </p:cNvSpPr>
          <p:nvPr>
            <p:ph type="body" sz="quarter" idx="10"/>
          </p:nvPr>
        </p:nvSpPr>
        <p:spPr>
          <a:xfrm>
            <a:off x="274638" y="1212850"/>
            <a:ext cx="11887200" cy="5605961"/>
          </a:xfrm>
        </p:spPr>
        <p:txBody>
          <a:bodyPr>
            <a:normAutofit/>
          </a:bodyPr>
          <a:lstStyle/>
          <a:p>
            <a:r>
              <a:rPr lang="en-US" sz="2800" dirty="0">
                <a:latin typeface="+mn-lt"/>
              </a:rPr>
              <a:t>Azure VMs require </a:t>
            </a:r>
            <a:r>
              <a:rPr lang="en-US" sz="2800" dirty="0" smtClean="0">
                <a:latin typeface="+mn-lt"/>
              </a:rPr>
              <a:t>that you configure the VM to use “DHCP </a:t>
            </a:r>
            <a:r>
              <a:rPr lang="en-US" sz="2800" dirty="0">
                <a:latin typeface="+mn-lt"/>
              </a:rPr>
              <a:t>leased addresses” </a:t>
            </a:r>
            <a:endParaRPr lang="en-US" sz="2800" dirty="0" smtClean="0">
              <a:latin typeface="+mn-lt"/>
            </a:endParaRPr>
          </a:p>
          <a:p>
            <a:pPr lvl="2"/>
            <a:r>
              <a:rPr lang="en-US" sz="2800" dirty="0" smtClean="0"/>
              <a:t>Leases </a:t>
            </a:r>
            <a:r>
              <a:rPr lang="en-US" sz="2800" dirty="0"/>
              <a:t>never expire or move between VMs</a:t>
            </a:r>
          </a:p>
          <a:p>
            <a:pPr lvl="2"/>
            <a:r>
              <a:rPr lang="en-US" sz="2800" dirty="0" smtClean="0"/>
              <a:t>This “non-static” configuration is </a:t>
            </a:r>
            <a:r>
              <a:rPr lang="en-US" sz="2800" dirty="0"/>
              <a:t>the opposite of what most Active Directory administrators are used to </a:t>
            </a:r>
            <a:r>
              <a:rPr lang="en-US" sz="2800" dirty="0" smtClean="0"/>
              <a:t>doing</a:t>
            </a:r>
            <a:r>
              <a:rPr lang="en-US" sz="2800" dirty="0"/>
              <a:t/>
            </a:r>
            <a:br>
              <a:rPr lang="en-US" sz="2800" dirty="0"/>
            </a:br>
            <a:endParaRPr lang="en-US" sz="2800" dirty="0"/>
          </a:p>
          <a:p>
            <a:r>
              <a:rPr lang="en-US" sz="2800" dirty="0">
                <a:latin typeface="+mn-lt"/>
              </a:rPr>
              <a:t>When an Azure VM leases an address, it is routable for the period of the lease</a:t>
            </a:r>
          </a:p>
          <a:p>
            <a:pPr lvl="2"/>
            <a:r>
              <a:rPr lang="en-US" sz="2800" dirty="0" smtClean="0"/>
              <a:t>The </a:t>
            </a:r>
            <a:r>
              <a:rPr lang="en-US" sz="2800" dirty="0"/>
              <a:t>period of the lease directly equates to the lifetime of the service </a:t>
            </a:r>
            <a:endParaRPr lang="en-US" sz="2800" dirty="0" smtClean="0"/>
          </a:p>
          <a:p>
            <a:pPr lvl="2"/>
            <a:r>
              <a:rPr lang="en-US" sz="2800" dirty="0" smtClean="0"/>
              <a:t>Traditional </a:t>
            </a:r>
            <a:r>
              <a:rPr lang="en-US" sz="2800" dirty="0"/>
              <a:t>on-premises best practices for domain controller addressing do NOT apply </a:t>
            </a:r>
          </a:p>
          <a:p>
            <a:pPr lvl="2"/>
            <a:r>
              <a:rPr lang="en-US" sz="2800" dirty="0"/>
              <a:t>D</a:t>
            </a:r>
            <a:r>
              <a:rPr lang="en-US" sz="2800" dirty="0" smtClean="0"/>
              <a:t>o </a:t>
            </a:r>
            <a:r>
              <a:rPr lang="en-US" sz="2800" dirty="0"/>
              <a:t>NOT </a:t>
            </a:r>
            <a:r>
              <a:rPr lang="en-US" sz="2800" dirty="0" smtClean="0"/>
              <a:t>statically define a </a:t>
            </a:r>
            <a:r>
              <a:rPr lang="en-US" sz="2800" dirty="0"/>
              <a:t>previously leased address as a </a:t>
            </a:r>
            <a:r>
              <a:rPr lang="en-US" sz="2800" dirty="0" smtClean="0"/>
              <a:t>workaround</a:t>
            </a:r>
            <a:endParaRPr lang="en-US" sz="2800" dirty="0"/>
          </a:p>
        </p:txBody>
      </p:sp>
    </p:spTree>
    <p:extLst>
      <p:ext uri="{BB962C8B-B14F-4D97-AF65-F5344CB8AC3E}">
        <p14:creationId xmlns:p14="http://schemas.microsoft.com/office/powerpoint/2010/main" val="35991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resolution</a:t>
            </a:r>
            <a:endParaRPr lang="en-US" dirty="0"/>
          </a:p>
        </p:txBody>
      </p:sp>
      <p:sp>
        <p:nvSpPr>
          <p:cNvPr id="3" name="Content Placeholder 2"/>
          <p:cNvSpPr>
            <a:spLocks noGrp="1"/>
          </p:cNvSpPr>
          <p:nvPr>
            <p:ph type="body" sz="quarter" idx="10"/>
          </p:nvPr>
        </p:nvSpPr>
        <p:spPr>
          <a:xfrm>
            <a:off x="274638" y="1212851"/>
            <a:ext cx="11887200" cy="5619024"/>
          </a:xfrm>
        </p:spPr>
        <p:txBody>
          <a:bodyPr/>
          <a:lstStyle/>
          <a:p>
            <a:pPr lvl="1"/>
            <a:r>
              <a:rPr lang="en-US" sz="3200" dirty="0" smtClean="0"/>
              <a:t>Deploy </a:t>
            </a:r>
            <a:r>
              <a:rPr lang="en-US" sz="3200" dirty="0"/>
              <a:t>Windows Server DNS on the domain controllers</a:t>
            </a:r>
          </a:p>
          <a:p>
            <a:pPr lvl="2"/>
            <a:r>
              <a:rPr lang="en-US" sz="2800" dirty="0"/>
              <a:t>Azure DNS does not meet the complex name resolution needs of Active Directory (DDNS, SRV records, etc</a:t>
            </a:r>
            <a:r>
              <a:rPr lang="en-US" sz="2800" dirty="0" smtClean="0"/>
              <a:t>.)</a:t>
            </a:r>
          </a:p>
          <a:p>
            <a:pPr lvl="2"/>
            <a:endParaRPr lang="en-US" sz="2800" dirty="0"/>
          </a:p>
          <a:p>
            <a:pPr lvl="1"/>
            <a:r>
              <a:rPr lang="en-US" sz="3200" dirty="0"/>
              <a:t>DNS remains a critical configuration item for domain controllers and domain-joined clients</a:t>
            </a:r>
          </a:p>
          <a:p>
            <a:pPr lvl="2"/>
            <a:r>
              <a:rPr lang="en-US" sz="2800" dirty="0"/>
              <a:t>C</a:t>
            </a:r>
            <a:r>
              <a:rPr lang="en-US" sz="2800" dirty="0" smtClean="0"/>
              <a:t>lients/DCs </a:t>
            </a:r>
            <a:r>
              <a:rPr lang="en-US" sz="2800" dirty="0"/>
              <a:t>must be capable of registering and resolving resources within their own domains/forests and across </a:t>
            </a:r>
            <a:r>
              <a:rPr lang="en-US" sz="2800" dirty="0" smtClean="0"/>
              <a:t>trusts</a:t>
            </a:r>
          </a:p>
          <a:p>
            <a:pPr lvl="2"/>
            <a:endParaRPr lang="en-US" sz="2800" dirty="0"/>
          </a:p>
          <a:p>
            <a:pPr lvl="1"/>
            <a:r>
              <a:rPr lang="en-US" sz="3200" dirty="0" smtClean="0"/>
              <a:t>Since </a:t>
            </a:r>
            <a:r>
              <a:rPr lang="en-US" sz="3200" dirty="0"/>
              <a:t>static addressing is not supported, these settings MUST be configured within the virtual network definition</a:t>
            </a:r>
          </a:p>
          <a:p>
            <a:pPr lvl="1"/>
            <a:endParaRPr lang="en-US" sz="2448" dirty="0"/>
          </a:p>
          <a:p>
            <a:endParaRPr lang="en-US" sz="3264" dirty="0"/>
          </a:p>
        </p:txBody>
      </p:sp>
    </p:spTree>
    <p:extLst>
      <p:ext uri="{BB962C8B-B14F-4D97-AF65-F5344CB8AC3E}">
        <p14:creationId xmlns:p14="http://schemas.microsoft.com/office/powerpoint/2010/main" val="8650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addressing and DNS summary</a:t>
            </a:r>
            <a:endParaRPr lang="en-US" dirty="0"/>
          </a:p>
        </p:txBody>
      </p:sp>
      <p:sp>
        <p:nvSpPr>
          <p:cNvPr id="3" name="Text Placeholder 2"/>
          <p:cNvSpPr>
            <a:spLocks noGrp="1"/>
          </p:cNvSpPr>
          <p:nvPr>
            <p:ph type="body" sz="quarter" idx="10"/>
          </p:nvPr>
        </p:nvSpPr>
        <p:spPr>
          <a:xfrm>
            <a:off x="274638" y="1212850"/>
            <a:ext cx="11887200" cy="5214076"/>
          </a:xfrm>
        </p:spPr>
        <p:txBody>
          <a:bodyPr>
            <a:normAutofit/>
          </a:bodyPr>
          <a:lstStyle/>
          <a:p>
            <a:pPr marL="524586" indent="-524586">
              <a:buFont typeface="+mj-lt"/>
              <a:buAutoNum type="arabicPeriod"/>
            </a:pPr>
            <a:r>
              <a:rPr lang="en-US" sz="3200" dirty="0" smtClean="0">
                <a:latin typeface="+mn-lt"/>
              </a:rPr>
              <a:t>Deploy a Windows Azure Virtual Network</a:t>
            </a:r>
          </a:p>
          <a:p>
            <a:pPr marL="524586" indent="-524586">
              <a:buFont typeface="+mj-lt"/>
              <a:buAutoNum type="arabicPeriod"/>
            </a:pPr>
            <a:endParaRPr lang="en-US" sz="1400" dirty="0">
              <a:latin typeface="+mn-lt"/>
            </a:endParaRPr>
          </a:p>
          <a:p>
            <a:pPr marL="524586" indent="-524586">
              <a:buFont typeface="+mj-lt"/>
              <a:buAutoNum type="arabicPeriod"/>
            </a:pPr>
            <a:r>
              <a:rPr lang="en-US" sz="3200" dirty="0" smtClean="0">
                <a:latin typeface="+mn-lt"/>
              </a:rPr>
              <a:t>Use DHCP-leased addresses on your virtual DCs</a:t>
            </a:r>
          </a:p>
          <a:p>
            <a:pPr marL="524586" indent="-524586">
              <a:buFont typeface="+mj-lt"/>
              <a:buAutoNum type="arabicPeriod"/>
            </a:pPr>
            <a:endParaRPr lang="en-US" sz="1400" dirty="0">
              <a:latin typeface="+mn-lt"/>
            </a:endParaRPr>
          </a:p>
          <a:p>
            <a:pPr marL="524586" indent="-524586">
              <a:buFont typeface="+mj-lt"/>
              <a:buAutoNum type="arabicPeriod"/>
            </a:pPr>
            <a:r>
              <a:rPr lang="en-US" sz="3200" dirty="0" smtClean="0">
                <a:latin typeface="+mn-lt"/>
              </a:rPr>
              <a:t>Install and configure Windows Server DNS on the domain controller(s) in Windows Azure</a:t>
            </a:r>
          </a:p>
          <a:p>
            <a:pPr marL="524586" indent="-524586">
              <a:buFont typeface="+mj-lt"/>
              <a:buAutoNum type="arabicPeriod"/>
            </a:pPr>
            <a:endParaRPr lang="en-US" sz="1400" dirty="0">
              <a:latin typeface="+mn-lt"/>
            </a:endParaRPr>
          </a:p>
          <a:p>
            <a:pPr marL="524586" indent="-524586">
              <a:buFont typeface="+mj-lt"/>
              <a:buAutoNum type="arabicPeriod"/>
            </a:pPr>
            <a:r>
              <a:rPr lang="en-US" sz="3200" dirty="0" smtClean="0">
                <a:latin typeface="+mn-lt"/>
              </a:rPr>
              <a:t>Configure both the DCs’ and the domain-members’ DNS client resolver settings as follows: </a:t>
            </a:r>
          </a:p>
          <a:p>
            <a:pPr lvl="4"/>
            <a:r>
              <a:rPr lang="en-US" sz="2000" dirty="0" smtClean="0"/>
              <a:t>Preferred DNS server: on-premises DNS IP address</a:t>
            </a:r>
          </a:p>
          <a:p>
            <a:pPr lvl="4"/>
            <a:r>
              <a:rPr lang="en-US" sz="2000" dirty="0" smtClean="0"/>
              <a:t>Alternate DNS server: loopback address or another DNS server running on a DC on the same virtual network</a:t>
            </a:r>
            <a:endParaRPr lang="en-US" sz="2000" dirty="0"/>
          </a:p>
        </p:txBody>
      </p:sp>
    </p:spTree>
    <p:extLst>
      <p:ext uri="{BB962C8B-B14F-4D97-AF65-F5344CB8AC3E}">
        <p14:creationId xmlns:p14="http://schemas.microsoft.com/office/powerpoint/2010/main" val="100653581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Active Directory walk through</a:t>
            </a:r>
            <a:br>
              <a:rPr lang="en-US" dirty="0"/>
            </a:br>
            <a:endParaRPr lang="en-US" dirty="0"/>
          </a:p>
        </p:txBody>
      </p:sp>
      <p:sp>
        <p:nvSpPr>
          <p:cNvPr id="3" name="Text Placeholder 2"/>
          <p:cNvSpPr>
            <a:spLocks noGrp="1"/>
          </p:cNvSpPr>
          <p:nvPr>
            <p:ph type="body" sz="quarter" idx="12"/>
          </p:nvPr>
        </p:nvSpPr>
        <p:spPr/>
        <p:txBody>
          <a:bodyPr/>
          <a:lstStyle/>
          <a:p>
            <a:r>
              <a:rPr lang="en-US" i="1" dirty="0" smtClean="0"/>
              <a:t>Extend Contoso’s Active </a:t>
            </a:r>
            <a:r>
              <a:rPr lang="en-US" i="1" dirty="0"/>
              <a:t>Directory to </a:t>
            </a:r>
            <a:r>
              <a:rPr lang="en-US" i="1" dirty="0" smtClean="0"/>
              <a:t>Azure</a:t>
            </a:r>
            <a:endParaRPr lang="en-US" dirty="0"/>
          </a:p>
        </p:txBody>
      </p:sp>
    </p:spTree>
    <p:extLst>
      <p:ext uri="{BB962C8B-B14F-4D97-AF65-F5344CB8AC3E}">
        <p14:creationId xmlns:p14="http://schemas.microsoft.com/office/powerpoint/2010/main" val="4016791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Deploying a replica DC in Azure</a:t>
            </a:r>
            <a:endParaRPr lang="en-US" dirty="0"/>
          </a:p>
        </p:txBody>
      </p:sp>
      <p:sp>
        <p:nvSpPr>
          <p:cNvPr id="4" name="Text Placeholder 3"/>
          <p:cNvSpPr>
            <a:spLocks noGrp="1"/>
          </p:cNvSpPr>
          <p:nvPr>
            <p:ph sz="quarter" idx="10"/>
          </p:nvPr>
        </p:nvSpPr>
        <p:spPr>
          <a:xfrm>
            <a:off x="274638" y="1214438"/>
            <a:ext cx="11887200" cy="3447098"/>
          </a:xfrm>
        </p:spPr>
        <p:txBody>
          <a:bodyPr/>
          <a:lstStyle/>
          <a:p>
            <a:pPr marL="742876" indent="-742876">
              <a:buFont typeface="+mj-lt"/>
              <a:buAutoNum type="arabicPeriod"/>
            </a:pPr>
            <a:r>
              <a:rPr lang="en-US" dirty="0"/>
              <a:t>Create a cloud service</a:t>
            </a:r>
          </a:p>
          <a:p>
            <a:pPr marL="742876" indent="-742876">
              <a:buFont typeface="+mj-lt"/>
              <a:buAutoNum type="arabicPeriod"/>
            </a:pPr>
            <a:r>
              <a:rPr lang="en-US" dirty="0" smtClean="0"/>
              <a:t>Configure AD Sites and Services</a:t>
            </a:r>
          </a:p>
          <a:p>
            <a:pPr marL="742876" indent="-742876">
              <a:buFont typeface="+mj-lt"/>
              <a:buAutoNum type="arabicPeriod"/>
            </a:pPr>
            <a:r>
              <a:rPr lang="en-US" dirty="0" smtClean="0"/>
              <a:t>Build a replica DC VM</a:t>
            </a:r>
          </a:p>
          <a:p>
            <a:pPr marL="742876" indent="-742876">
              <a:buFont typeface="+mj-lt"/>
              <a:buAutoNum type="arabicPeriod"/>
            </a:pPr>
            <a:r>
              <a:rPr lang="en-US" dirty="0" smtClean="0"/>
              <a:t>Promote it as a replica DC</a:t>
            </a:r>
          </a:p>
          <a:p>
            <a:pPr marL="742876" indent="-742876">
              <a:buFont typeface="+mj-lt"/>
              <a:buAutoNum type="arabicPeriod"/>
            </a:pPr>
            <a:r>
              <a:rPr lang="en-US" dirty="0" smtClean="0"/>
              <a:t>Validate DC operation</a:t>
            </a:r>
            <a:endParaRPr lang="en-US" dirty="0"/>
          </a:p>
        </p:txBody>
      </p:sp>
    </p:spTree>
    <p:extLst>
      <p:ext uri="{BB962C8B-B14F-4D97-AF65-F5344CB8AC3E}">
        <p14:creationId xmlns:p14="http://schemas.microsoft.com/office/powerpoint/2010/main" val="119154824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Cloud Service</a:t>
            </a:r>
            <a:endParaRPr lang="en-US" dirty="0"/>
          </a:p>
        </p:txBody>
      </p:sp>
      <p:sp>
        <p:nvSpPr>
          <p:cNvPr id="5" name="Content Placeholder 4"/>
          <p:cNvSpPr>
            <a:spLocks noGrp="1"/>
          </p:cNvSpPr>
          <p:nvPr>
            <p:ph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656348" y="1213141"/>
            <a:ext cx="10999971" cy="5380938"/>
          </a:xfrm>
          <a:prstGeom prst="rect">
            <a:avLst/>
          </a:prstGeom>
        </p:spPr>
      </p:pic>
    </p:spTree>
    <p:extLst>
      <p:ext uri="{BB962C8B-B14F-4D97-AF65-F5344CB8AC3E}">
        <p14:creationId xmlns:p14="http://schemas.microsoft.com/office/powerpoint/2010/main" val="365576139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Setup AD Sites and Services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45" y="2174860"/>
            <a:ext cx="2481479" cy="20571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743" y="2410086"/>
            <a:ext cx="2636896" cy="32523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5594" y="2182983"/>
            <a:ext cx="3206086" cy="198263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3264" y="3124857"/>
            <a:ext cx="2628331" cy="221427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0767" y="2117229"/>
            <a:ext cx="2373175" cy="218353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7354" y="2684051"/>
            <a:ext cx="2623802" cy="3233432"/>
          </a:xfrm>
          <a:prstGeom prst="rect">
            <a:avLst/>
          </a:prstGeom>
        </p:spPr>
      </p:pic>
    </p:spTree>
    <p:extLst>
      <p:ext uri="{BB962C8B-B14F-4D97-AF65-F5344CB8AC3E}">
        <p14:creationId xmlns:p14="http://schemas.microsoft.com/office/powerpoint/2010/main" val="175959317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Build replica DC in Azure</a:t>
            </a:r>
            <a:endParaRPr lang="en-US" dirty="0"/>
          </a:p>
        </p:txBody>
      </p:sp>
      <p:sp>
        <p:nvSpPr>
          <p:cNvPr id="6" name="Text Placeholder 5"/>
          <p:cNvSpPr>
            <a:spLocks noGrp="1"/>
          </p:cNvSpPr>
          <p:nvPr>
            <p:ph sz="quarter" idx="10"/>
          </p:nvPr>
        </p:nvSpPr>
        <p:spPr>
          <a:xfrm>
            <a:off x="274638" y="1214438"/>
            <a:ext cx="11887200" cy="1822037"/>
          </a:xfrm>
        </p:spPr>
        <p:txBody>
          <a:bodyPr/>
          <a:lstStyle/>
          <a:p>
            <a:pPr marL="0" indent="0">
              <a:spcBef>
                <a:spcPts val="1224"/>
              </a:spcBef>
              <a:buNone/>
            </a:pPr>
            <a:r>
              <a:rPr lang="en-US" sz="3200" dirty="0" smtClean="0">
                <a:latin typeface="+mn-lt"/>
              </a:rPr>
              <a:t>Stand up an Azure VM in the newly created </a:t>
            </a:r>
            <a:r>
              <a:rPr lang="en-US" sz="3200" dirty="0" err="1" smtClean="0">
                <a:latin typeface="+mn-lt"/>
              </a:rPr>
              <a:t>VNet</a:t>
            </a:r>
            <a:endParaRPr lang="en-US" sz="3200" dirty="0" smtClean="0">
              <a:latin typeface="+mn-lt"/>
            </a:endParaRPr>
          </a:p>
          <a:p>
            <a:pPr marL="0" indent="0">
              <a:spcBef>
                <a:spcPts val="1224"/>
              </a:spcBef>
              <a:buNone/>
            </a:pPr>
            <a:r>
              <a:rPr lang="en-US" sz="3200" dirty="0" err="1" smtClean="0">
                <a:latin typeface="+mn-lt"/>
              </a:rPr>
              <a:t>DCPromo</a:t>
            </a:r>
            <a:r>
              <a:rPr lang="en-US" sz="3200" dirty="0" smtClean="0">
                <a:latin typeface="+mn-lt"/>
              </a:rPr>
              <a:t> the new VM utilizing the newly created Site in AD</a:t>
            </a:r>
          </a:p>
          <a:p>
            <a:pPr marL="0" indent="0">
              <a:spcBef>
                <a:spcPts val="1224"/>
              </a:spcBef>
              <a:buNone/>
            </a:pPr>
            <a:r>
              <a:rPr lang="en-US" sz="3200" dirty="0" smtClean="0">
                <a:latin typeface="+mn-lt"/>
              </a:rPr>
              <a:t>Verify it with DCDIAG /c /v</a:t>
            </a:r>
            <a:endParaRPr lang="en-US" sz="32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54" y="3419385"/>
            <a:ext cx="2719768" cy="25734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044" y="3451673"/>
            <a:ext cx="2842849" cy="269531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6168" y="3550405"/>
            <a:ext cx="2730935" cy="257348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6069" y="3571061"/>
            <a:ext cx="2636767" cy="249523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3564" y="3494616"/>
            <a:ext cx="2712555" cy="2566660"/>
          </a:xfrm>
          <a:prstGeom prst="rect">
            <a:avLst/>
          </a:prstGeom>
        </p:spPr>
      </p:pic>
      <p:pic>
        <p:nvPicPr>
          <p:cNvPr id="9" name="Picture 8"/>
          <p:cNvPicPr>
            <a:picLocks noChangeAspect="1"/>
          </p:cNvPicPr>
          <p:nvPr/>
        </p:nvPicPr>
        <p:blipFill>
          <a:blip r:embed="rId8"/>
          <a:stretch>
            <a:fillRect/>
          </a:stretch>
        </p:blipFill>
        <p:spPr>
          <a:xfrm>
            <a:off x="9749841" y="4046298"/>
            <a:ext cx="2342851" cy="1190473"/>
          </a:xfrm>
          <a:prstGeom prst="rect">
            <a:avLst/>
          </a:prstGeom>
        </p:spPr>
      </p:pic>
      <p:pic>
        <p:nvPicPr>
          <p:cNvPr id="10" name="Picture 9"/>
          <p:cNvPicPr>
            <a:picLocks noChangeAspect="1"/>
          </p:cNvPicPr>
          <p:nvPr/>
        </p:nvPicPr>
        <p:blipFill>
          <a:blip r:embed="rId9"/>
          <a:stretch>
            <a:fillRect/>
          </a:stretch>
        </p:blipFill>
        <p:spPr>
          <a:xfrm>
            <a:off x="10476791" y="4668425"/>
            <a:ext cx="1752376" cy="952378"/>
          </a:xfrm>
          <a:prstGeom prst="rect">
            <a:avLst/>
          </a:prstGeom>
        </p:spPr>
      </p:pic>
    </p:spTree>
    <p:extLst>
      <p:ext uri="{BB962C8B-B14F-4D97-AF65-F5344CB8AC3E}">
        <p14:creationId xmlns:p14="http://schemas.microsoft.com/office/powerpoint/2010/main" val="37226542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design </a:t>
            </a:r>
            <a:r>
              <a:rPr lang="en-US" dirty="0" smtClean="0"/>
              <a:t>points</a:t>
            </a:r>
            <a:endParaRPr lang="en-US" dirty="0"/>
          </a:p>
        </p:txBody>
      </p:sp>
    </p:spTree>
    <p:extLst>
      <p:ext uri="{BB962C8B-B14F-4D97-AF65-F5344CB8AC3E}">
        <p14:creationId xmlns:p14="http://schemas.microsoft.com/office/powerpoint/2010/main" val="1131217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Deploy domain joined VMs in Azure</a:t>
            </a:r>
            <a:endParaRPr lang="en-US" dirty="0"/>
          </a:p>
        </p:txBody>
      </p:sp>
      <p:sp>
        <p:nvSpPr>
          <p:cNvPr id="6" name="Text Placeholder 5"/>
          <p:cNvSpPr>
            <a:spLocks noGrp="1"/>
          </p:cNvSpPr>
          <p:nvPr>
            <p:ph type="body" sz="quarter" idx="10"/>
          </p:nvPr>
        </p:nvSpPr>
        <p:spPr>
          <a:xfrm>
            <a:off x="276684" y="1709239"/>
            <a:ext cx="11887200" cy="2320635"/>
          </a:xfrm>
        </p:spPr>
        <p:txBody>
          <a:bodyPr/>
          <a:lstStyle/>
          <a:p>
            <a:pPr marL="293027" indent="-293027">
              <a:spcBef>
                <a:spcPts val="1224"/>
              </a:spcBef>
            </a:pPr>
            <a:r>
              <a:rPr lang="en-US" sz="4400" dirty="0">
                <a:latin typeface="+mn-lt"/>
              </a:rPr>
              <a:t>Do it by hand with manual </a:t>
            </a:r>
            <a:r>
              <a:rPr lang="en-US" sz="4400" dirty="0" smtClean="0">
                <a:latin typeface="+mn-lt"/>
              </a:rPr>
              <a:t>join</a:t>
            </a:r>
          </a:p>
          <a:p>
            <a:pPr marL="293027" indent="-293027">
              <a:spcBef>
                <a:spcPts val="1224"/>
              </a:spcBef>
            </a:pPr>
            <a:endParaRPr lang="en-US" sz="4400" dirty="0">
              <a:latin typeface="+mn-lt"/>
            </a:endParaRPr>
          </a:p>
          <a:p>
            <a:pPr marL="293027" indent="-293027">
              <a:spcBef>
                <a:spcPts val="1224"/>
              </a:spcBef>
            </a:pPr>
            <a:r>
              <a:rPr lang="en-US" sz="4400" dirty="0">
                <a:latin typeface="+mn-lt"/>
              </a:rPr>
              <a:t>Use </a:t>
            </a:r>
            <a:r>
              <a:rPr lang="en-US" sz="4400" dirty="0" smtClean="0">
                <a:latin typeface="+mn-lt"/>
              </a:rPr>
              <a:t>PowerShell </a:t>
            </a:r>
            <a:r>
              <a:rPr lang="en-US" sz="4400" dirty="0">
                <a:latin typeface="+mn-lt"/>
              </a:rPr>
              <a:t>for </a:t>
            </a:r>
            <a:r>
              <a:rPr lang="en-US" sz="4400" dirty="0" smtClean="0">
                <a:latin typeface="+mn-lt"/>
              </a:rPr>
              <a:t>automation</a:t>
            </a:r>
            <a:endParaRPr lang="en-US" sz="4400" dirty="0">
              <a:latin typeface="+mn-lt"/>
            </a:endParaRPr>
          </a:p>
        </p:txBody>
      </p:sp>
    </p:spTree>
    <p:extLst>
      <p:ext uri="{BB962C8B-B14F-4D97-AF65-F5344CB8AC3E}">
        <p14:creationId xmlns:p14="http://schemas.microsoft.com/office/powerpoint/2010/main" val="54108890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leverage PowerShell</a:t>
            </a:r>
            <a:endParaRPr lang="en-US" dirty="0"/>
          </a:p>
        </p:txBody>
      </p:sp>
      <p:sp>
        <p:nvSpPr>
          <p:cNvPr id="3" name="Text Placeholder 2"/>
          <p:cNvSpPr>
            <a:spLocks noGrp="1"/>
          </p:cNvSpPr>
          <p:nvPr>
            <p:ph sz="quarter" idx="10"/>
          </p:nvPr>
        </p:nvSpPr>
        <p:spPr>
          <a:xfrm>
            <a:off x="274638" y="1214438"/>
            <a:ext cx="11887200" cy="4419671"/>
          </a:xfrm>
        </p:spPr>
        <p:txBody>
          <a:bodyPr/>
          <a:lstStyle/>
          <a:p>
            <a:pPr marL="0" indent="0">
              <a:buNone/>
            </a:pPr>
            <a:r>
              <a:rPr lang="en-US" sz="3200" dirty="0" smtClean="0">
                <a:latin typeface="+mn-lt"/>
              </a:rPr>
              <a:t>Install Azure PowerShell tools</a:t>
            </a:r>
          </a:p>
          <a:p>
            <a:pPr marL="0" indent="0">
              <a:buNone/>
            </a:pPr>
            <a:endParaRPr lang="en-US" sz="3200" dirty="0" smtClean="0">
              <a:latin typeface="+mn-lt"/>
            </a:endParaRPr>
          </a:p>
          <a:p>
            <a:pPr marL="0" indent="0">
              <a:buNone/>
            </a:pPr>
            <a:r>
              <a:rPr lang="en-US" sz="3200" dirty="0" smtClean="0">
                <a:latin typeface="+mn-lt"/>
              </a:rPr>
              <a:t>Create a Certificate</a:t>
            </a:r>
          </a:p>
          <a:p>
            <a:pPr marL="0" indent="0">
              <a:buNone/>
            </a:pPr>
            <a:endParaRPr lang="en-US" sz="3200" dirty="0" smtClean="0">
              <a:latin typeface="+mn-lt"/>
            </a:endParaRPr>
          </a:p>
          <a:p>
            <a:pPr marL="0" indent="0">
              <a:buNone/>
            </a:pPr>
            <a:r>
              <a:rPr lang="en-US" sz="3200" dirty="0" smtClean="0">
                <a:latin typeface="+mn-lt"/>
              </a:rPr>
              <a:t>	Upload the management certificate</a:t>
            </a:r>
          </a:p>
          <a:p>
            <a:pPr marL="0" indent="0">
              <a:buNone/>
            </a:pPr>
            <a:endParaRPr lang="en-US" sz="3200" dirty="0" smtClean="0">
              <a:latin typeface="+mn-lt"/>
            </a:endParaRPr>
          </a:p>
          <a:p>
            <a:pPr marL="0" indent="0">
              <a:buNone/>
            </a:pPr>
            <a:endParaRPr lang="en-US" sz="3200" dirty="0" smtClean="0">
              <a:latin typeface="+mn-lt"/>
            </a:endParaRPr>
          </a:p>
          <a:p>
            <a:pPr marL="0" indent="0">
              <a:buNone/>
            </a:pPr>
            <a:r>
              <a:rPr lang="en-US" sz="3200" dirty="0" smtClean="0">
                <a:latin typeface="+mn-lt"/>
              </a:rPr>
              <a:t>Import Settings</a:t>
            </a:r>
            <a:endParaRPr lang="en-US" sz="3200" dirty="0">
              <a:latin typeface="+mn-lt"/>
            </a:endParaRPr>
          </a:p>
        </p:txBody>
      </p:sp>
      <p:sp>
        <p:nvSpPr>
          <p:cNvPr id="4" name="Rectangle 3"/>
          <p:cNvSpPr/>
          <p:nvPr/>
        </p:nvSpPr>
        <p:spPr>
          <a:xfrm>
            <a:off x="4100169" y="2239831"/>
            <a:ext cx="81728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1600" dirty="0" err="1">
                <a:solidFill>
                  <a:srgbClr val="000000"/>
                </a:solidFill>
                <a:latin typeface="Courier New" panose="02070309020205020404" pitchFamily="49" charset="0"/>
                <a:cs typeface="Courier New" panose="02070309020205020404" pitchFamily="49" charset="0"/>
              </a:rPr>
              <a:t>makecert</a:t>
            </a:r>
            <a:r>
              <a:rPr lang="en-US" sz="1600" dirty="0">
                <a:solidFill>
                  <a:srgbClr val="000000"/>
                </a:solidFill>
                <a:latin typeface="Courier New" panose="02070309020205020404" pitchFamily="49" charset="0"/>
                <a:cs typeface="Courier New" panose="02070309020205020404" pitchFamily="49" charset="0"/>
              </a:rPr>
              <a:t> -sky exchange -r -n "CN=&lt;</a:t>
            </a:r>
            <a:r>
              <a:rPr lang="en-US" sz="1600" dirty="0" err="1">
                <a:solidFill>
                  <a:srgbClr val="000000"/>
                </a:solidFill>
                <a:latin typeface="Courier New" panose="02070309020205020404" pitchFamily="49" charset="0"/>
                <a:cs typeface="Courier New" panose="02070309020205020404" pitchFamily="49" charset="0"/>
              </a:rPr>
              <a:t>CertificateName</a:t>
            </a:r>
            <a:r>
              <a:rPr lang="en-US" sz="1600" dirty="0">
                <a:solidFill>
                  <a:srgbClr val="000000"/>
                </a:solidFill>
                <a:latin typeface="Courier New" panose="02070309020205020404" pitchFamily="49" charset="0"/>
                <a:cs typeface="Courier New" panose="02070309020205020404" pitchFamily="49" charset="0"/>
              </a:rPr>
              <a:t>&gt;" -</a:t>
            </a:r>
            <a:r>
              <a:rPr lang="en-US" sz="1600" dirty="0" err="1">
                <a:solidFill>
                  <a:srgbClr val="000000"/>
                </a:solidFill>
                <a:latin typeface="Courier New" panose="02070309020205020404" pitchFamily="49" charset="0"/>
                <a:cs typeface="Courier New" panose="02070309020205020404" pitchFamily="49" charset="0"/>
              </a:rPr>
              <a:t>pe</a:t>
            </a:r>
            <a:r>
              <a:rPr lang="en-US" sz="1600" dirty="0">
                <a:solidFill>
                  <a:srgbClr val="000000"/>
                </a:solidFill>
                <a:latin typeface="Courier New" panose="02070309020205020404" pitchFamily="49" charset="0"/>
                <a:cs typeface="Courier New" panose="02070309020205020404" pitchFamily="49" charset="0"/>
              </a:rPr>
              <a:t> -a sha1 -</a:t>
            </a:r>
            <a:r>
              <a:rPr lang="en-US" sz="1600" dirty="0" err="1">
                <a:solidFill>
                  <a:srgbClr val="000000"/>
                </a:solidFill>
                <a:latin typeface="Courier New" panose="02070309020205020404" pitchFamily="49" charset="0"/>
                <a:cs typeface="Courier New" panose="02070309020205020404" pitchFamily="49" charset="0"/>
              </a:rPr>
              <a:t>len</a:t>
            </a:r>
            <a:r>
              <a:rPr lang="en-US" sz="1600" dirty="0">
                <a:solidFill>
                  <a:srgbClr val="000000"/>
                </a:solidFill>
                <a:latin typeface="Courier New" panose="02070309020205020404" pitchFamily="49" charset="0"/>
                <a:cs typeface="Courier New" panose="02070309020205020404" pitchFamily="49" charset="0"/>
              </a:rPr>
              <a:t> 2048 -</a:t>
            </a:r>
            <a:r>
              <a:rPr lang="en-US" sz="1600" dirty="0" err="1">
                <a:solidFill>
                  <a:srgbClr val="000000"/>
                </a:solidFill>
                <a:latin typeface="Courier New" panose="02070309020205020404" pitchFamily="49" charset="0"/>
                <a:cs typeface="Courier New" panose="02070309020205020404" pitchFamily="49" charset="0"/>
              </a:rPr>
              <a:t>ss</a:t>
            </a:r>
            <a:r>
              <a:rPr lang="en-US" sz="1600" dirty="0">
                <a:solidFill>
                  <a:srgbClr val="000000"/>
                </a:solidFill>
                <a:latin typeface="Courier New" panose="02070309020205020404" pitchFamily="49" charset="0"/>
                <a:cs typeface="Courier New" panose="02070309020205020404" pitchFamily="49" charset="0"/>
              </a:rPr>
              <a:t> My "&lt;</a:t>
            </a:r>
            <a:r>
              <a:rPr lang="en-US" sz="1600" dirty="0" err="1">
                <a:solidFill>
                  <a:srgbClr val="000000"/>
                </a:solidFill>
                <a:latin typeface="Courier New" panose="02070309020205020404" pitchFamily="49" charset="0"/>
                <a:cs typeface="Courier New" panose="02070309020205020404" pitchFamily="49" charset="0"/>
              </a:rPr>
              <a:t>CertificateName</a:t>
            </a:r>
            <a:r>
              <a:rPr lang="en-US" sz="1600" dirty="0">
                <a:solidFill>
                  <a:srgbClr val="000000"/>
                </a:solidFill>
                <a:latin typeface="Courier New" panose="02070309020205020404" pitchFamily="49" charset="0"/>
                <a:cs typeface="Courier New" panose="02070309020205020404" pitchFamily="49" charset="0"/>
              </a:rPr>
              <a:t>&gt;.</a:t>
            </a:r>
            <a:r>
              <a:rPr lang="en-US" sz="1600" dirty="0" err="1">
                <a:solidFill>
                  <a:srgbClr val="000000"/>
                </a:solidFill>
                <a:latin typeface="Courier New" panose="02070309020205020404" pitchFamily="49" charset="0"/>
                <a:cs typeface="Courier New" panose="02070309020205020404" pitchFamily="49" charset="0"/>
              </a:rPr>
              <a:t>cer</a:t>
            </a:r>
            <a:r>
              <a:rPr lang="en-US" sz="1600" dirty="0">
                <a:solidFill>
                  <a:srgbClr val="000000"/>
                </a:solidFill>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p:txBody>
      </p:sp>
      <p:sp>
        <p:nvSpPr>
          <p:cNvPr id="5" name="Rectangle 4"/>
          <p:cNvSpPr/>
          <p:nvPr/>
        </p:nvSpPr>
        <p:spPr>
          <a:xfrm>
            <a:off x="155026" y="5679414"/>
            <a:ext cx="6768288" cy="830997"/>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1600" dirty="0">
                <a:solidFill>
                  <a:srgbClr val="000000"/>
                </a:solidFill>
                <a:latin typeface="Courier New" panose="02070309020205020404" pitchFamily="49" charset="0"/>
                <a:cs typeface="Courier New" panose="02070309020205020404" pitchFamily="49" charset="0"/>
              </a:rPr>
              <a:t>Get-</a:t>
            </a:r>
            <a:r>
              <a:rPr lang="en-US" sz="1600" dirty="0" err="1">
                <a:solidFill>
                  <a:srgbClr val="000000"/>
                </a:solidFill>
                <a:latin typeface="Courier New" panose="02070309020205020404" pitchFamily="49" charset="0"/>
                <a:cs typeface="Courier New" panose="02070309020205020404" pitchFamily="49" charset="0"/>
              </a:rPr>
              <a:t>AzurePublishSettingsFile</a:t>
            </a:r>
            <a:endParaRPr lang="en-US" sz="1600" dirty="0">
              <a:solidFill>
                <a:srgbClr val="000000"/>
              </a:solidFill>
              <a:latin typeface="Courier New" panose="02070309020205020404" pitchFamily="49" charset="0"/>
              <a:cs typeface="Courier New" panose="02070309020205020404" pitchFamily="49" charset="0"/>
            </a:endParaRPr>
          </a:p>
          <a:p>
            <a:endParaRPr lang="en-US" sz="1600" dirty="0">
              <a:solidFill>
                <a:srgbClr val="000000"/>
              </a:solidFill>
              <a:latin typeface="Courier New" panose="02070309020205020404" pitchFamily="49" charset="0"/>
              <a:cs typeface="Courier New" panose="02070309020205020404" pitchFamily="49" charset="0"/>
            </a:endParaRPr>
          </a:p>
          <a:p>
            <a:r>
              <a:rPr lang="en-US" sz="1600" dirty="0">
                <a:solidFill>
                  <a:srgbClr val="000000"/>
                </a:solidFill>
                <a:latin typeface="Courier New" panose="02070309020205020404" pitchFamily="49" charset="0"/>
                <a:cs typeface="Courier New" panose="02070309020205020404" pitchFamily="49" charset="0"/>
              </a:rPr>
              <a:t>Import-</a:t>
            </a:r>
            <a:r>
              <a:rPr lang="en-US" sz="1600" dirty="0" err="1">
                <a:solidFill>
                  <a:srgbClr val="000000"/>
                </a:solidFill>
                <a:latin typeface="Courier New" panose="02070309020205020404" pitchFamily="49" charset="0"/>
                <a:cs typeface="Courier New" panose="02070309020205020404" pitchFamily="49" charset="0"/>
              </a:rPr>
              <a:t>AzurePublishSettings</a:t>
            </a:r>
            <a:r>
              <a:rPr lang="en-US" sz="1600" dirty="0">
                <a:solidFill>
                  <a:srgbClr val="000000"/>
                </a:solidFill>
                <a:latin typeface="Courier New" panose="02070309020205020404" pitchFamily="49" charset="0"/>
                <a:cs typeface="Courier New" panose="02070309020205020404" pitchFamily="49" charset="0"/>
              </a:rPr>
              <a:t> &lt;</a:t>
            </a:r>
            <a:r>
              <a:rPr lang="en-US" sz="1600" dirty="0" err="1">
                <a:solidFill>
                  <a:srgbClr val="000000"/>
                </a:solidFill>
                <a:latin typeface="Courier New" panose="02070309020205020404" pitchFamily="49" charset="0"/>
                <a:cs typeface="Courier New" panose="02070309020205020404" pitchFamily="49" charset="0"/>
              </a:rPr>
              <a:t>publishSettings</a:t>
            </a:r>
            <a:r>
              <a:rPr lang="en-US" sz="1600" dirty="0">
                <a:solidFill>
                  <a:srgbClr val="000000"/>
                </a:solidFill>
                <a:latin typeface="Courier New" panose="02070309020205020404" pitchFamily="49" charset="0"/>
                <a:cs typeface="Courier New" panose="02070309020205020404" pitchFamily="49" charset="0"/>
              </a:rPr>
              <a:t>-file&gt;</a:t>
            </a:r>
            <a:endParaRPr lang="en-US" sz="1600" dirty="0">
              <a:latin typeface="Courier New" panose="02070309020205020404" pitchFamily="49" charset="0"/>
              <a:cs typeface="Courier New" panose="02070309020205020404" pitchFamily="49" charset="0"/>
            </a:endParaRPr>
          </a:p>
        </p:txBody>
      </p:sp>
      <p:pic>
        <p:nvPicPr>
          <p:cNvPr id="6" name="Picture 5"/>
          <p:cNvPicPr>
            <a:picLocks noChangeAspect="1"/>
          </p:cNvPicPr>
          <p:nvPr/>
        </p:nvPicPr>
        <p:blipFill>
          <a:blip r:embed="rId3"/>
          <a:stretch>
            <a:fillRect/>
          </a:stretch>
        </p:blipFill>
        <p:spPr>
          <a:xfrm>
            <a:off x="7970614" y="3173071"/>
            <a:ext cx="3985635" cy="2506343"/>
          </a:xfrm>
          <a:prstGeom prst="rect">
            <a:avLst/>
          </a:prstGeom>
        </p:spPr>
      </p:pic>
      <p:pic>
        <p:nvPicPr>
          <p:cNvPr id="8" name="Picture 7"/>
          <p:cNvPicPr>
            <a:picLocks noChangeAspect="1"/>
          </p:cNvPicPr>
          <p:nvPr/>
        </p:nvPicPr>
        <p:blipFill>
          <a:blip r:embed="rId4"/>
          <a:stretch>
            <a:fillRect/>
          </a:stretch>
        </p:blipFill>
        <p:spPr>
          <a:xfrm>
            <a:off x="7284902" y="4557886"/>
            <a:ext cx="4988067" cy="2415194"/>
          </a:xfrm>
          <a:prstGeom prst="rect">
            <a:avLst/>
          </a:prstGeom>
        </p:spPr>
      </p:pic>
    </p:spTree>
    <p:extLst>
      <p:ext uri="{BB962C8B-B14F-4D97-AF65-F5344CB8AC3E}">
        <p14:creationId xmlns:p14="http://schemas.microsoft.com/office/powerpoint/2010/main" val="319894303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available images to use</a:t>
            </a:r>
            <a:endParaRPr lang="en-US" dirty="0"/>
          </a:p>
        </p:txBody>
      </p:sp>
      <p:sp>
        <p:nvSpPr>
          <p:cNvPr id="3" name="Text Placeholder 2"/>
          <p:cNvSpPr>
            <a:spLocks noGrp="1"/>
          </p:cNvSpPr>
          <p:nvPr>
            <p:ph type="body" sz="quarter" idx="10"/>
          </p:nvPr>
        </p:nvSpPr>
        <p:spPr>
          <a:xfrm>
            <a:off x="274638" y="1212850"/>
            <a:ext cx="11887200" cy="754053"/>
          </a:xfrm>
        </p:spPr>
        <p:txBody>
          <a:bodyPr/>
          <a:lstStyle/>
          <a:p>
            <a:r>
              <a:rPr lang="en-US" dirty="0">
                <a:latin typeface="Courier New" panose="02070309020205020404" pitchFamily="49" charset="0"/>
                <a:cs typeface="Courier New" panose="02070309020205020404" pitchFamily="49" charset="0"/>
              </a:rPr>
              <a:t>Get-</a:t>
            </a:r>
            <a:r>
              <a:rPr lang="en-US" dirty="0" err="1">
                <a:latin typeface="Courier New" panose="02070309020205020404" pitchFamily="49" charset="0"/>
                <a:cs typeface="Courier New" panose="02070309020205020404" pitchFamily="49" charset="0"/>
              </a:rPr>
              <a:t>AzureVMIMage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imagename</a:t>
            </a:r>
            <a:endParaRPr lang="en-US" dirty="0">
              <a:latin typeface="Courier New" panose="02070309020205020404" pitchFamily="49" charset="0"/>
              <a:cs typeface="Courier New" panose="02070309020205020404" pitchFamily="49" charset="0"/>
            </a:endParaRPr>
          </a:p>
        </p:txBody>
      </p:sp>
      <p:sp>
        <p:nvSpPr>
          <p:cNvPr id="4" name="Rectangle 3"/>
          <p:cNvSpPr/>
          <p:nvPr/>
        </p:nvSpPr>
        <p:spPr>
          <a:xfrm>
            <a:off x="123015" y="2278218"/>
            <a:ext cx="12190444" cy="4247317"/>
          </a:xfrm>
          <a:prstGeom prst="rect">
            <a:avLst/>
          </a:prstGeom>
        </p:spPr>
        <p:txBody>
          <a:bodyPr wrap="square">
            <a:spAutoFit/>
          </a:bodyPr>
          <a:lstStyle/>
          <a:p>
            <a:r>
              <a:rPr lang="en-US" dirty="0" err="1">
                <a:latin typeface="Courier New" panose="02070309020205020404" pitchFamily="49" charset="0"/>
                <a:cs typeface="Courier New" panose="02070309020205020404" pitchFamily="49" charset="0"/>
              </a:rPr>
              <a:t>ImageName</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2cdc6229df6344129ee553dd3499f0d3__BizTalk-Server-2013-Beta</a:t>
            </a:r>
          </a:p>
          <a:p>
            <a:r>
              <a:rPr lang="en-US" dirty="0">
                <a:latin typeface="Courier New" panose="02070309020205020404" pitchFamily="49" charset="0"/>
                <a:cs typeface="Courier New" panose="02070309020205020404" pitchFamily="49" charset="0"/>
              </a:rPr>
              <a:t>5112500ae3b842c8b9c604889f8753c3__OpenLogic-CentOS63JAN20130122</a:t>
            </a:r>
          </a:p>
          <a:p>
            <a:r>
              <a:rPr lang="en-US" dirty="0">
                <a:latin typeface="Courier New" panose="02070309020205020404" pitchFamily="49" charset="0"/>
                <a:cs typeface="Courier New" panose="02070309020205020404" pitchFamily="49" charset="0"/>
              </a:rPr>
              <a:t>a699494373c04fc0bc8f2bb1389d6106__Win2K8R2SP1-Datacenter-201212.01-en.us-30GB.vhd</a:t>
            </a:r>
          </a:p>
          <a:p>
            <a:r>
              <a:rPr lang="en-US" dirty="0">
                <a:latin typeface="Courier New" panose="02070309020205020404" pitchFamily="49" charset="0"/>
                <a:cs typeface="Courier New" panose="02070309020205020404" pitchFamily="49" charset="0"/>
              </a:rPr>
              <a:t>a699494373c04fc0bc8f2bb1389d6106__Win2K8R2SP1-Datacenter-201301.01-en.us-30GB.vhd</a:t>
            </a:r>
          </a:p>
          <a:p>
            <a:r>
              <a:rPr lang="en-US" dirty="0">
                <a:latin typeface="Courier New" panose="02070309020205020404" pitchFamily="49" charset="0"/>
                <a:cs typeface="Courier New" panose="02070309020205020404" pitchFamily="49" charset="0"/>
              </a:rPr>
              <a:t>a699494373c04fc0bc8f2bb1389d6106__Windows-Server-2012-Datacenter-201301.01-en.us-30GB.vhd</a:t>
            </a:r>
          </a:p>
          <a:p>
            <a:r>
              <a:rPr lang="en-US" dirty="0">
                <a:latin typeface="Courier New" panose="02070309020205020404" pitchFamily="49" charset="0"/>
                <a:cs typeface="Courier New" panose="02070309020205020404" pitchFamily="49" charset="0"/>
              </a:rPr>
              <a:t>b39f27a8b8c64d52b05eac6a62ebad85__Ubuntu-12_04_1-LTS-amd64-server-20121218-en-us-30GB</a:t>
            </a:r>
          </a:p>
          <a:p>
            <a:r>
              <a:rPr lang="en-US" dirty="0">
                <a:latin typeface="Courier New" panose="02070309020205020404" pitchFamily="49" charset="0"/>
                <a:cs typeface="Courier New" panose="02070309020205020404" pitchFamily="49" charset="0"/>
              </a:rPr>
              <a:t>b39f27a8b8c64d52b05eac6a62ebad85__Ubuntu-12_10-amd64-server-20121218-1-en-us-30GB</a:t>
            </a:r>
          </a:p>
          <a:p>
            <a:r>
              <a:rPr lang="en-US" dirty="0">
                <a:latin typeface="Courier New" panose="02070309020205020404" pitchFamily="49" charset="0"/>
                <a:cs typeface="Courier New" panose="02070309020205020404" pitchFamily="49" charset="0"/>
              </a:rPr>
              <a:t>b4590d9e3ed742e4a1d46e5424aa335e__SUSE-Linux-Enterprise-Server-11-SP2-New</a:t>
            </a:r>
          </a:p>
          <a:p>
            <a:r>
              <a:rPr lang="en-US" dirty="0">
                <a:latin typeface="Courier New" panose="02070309020205020404" pitchFamily="49" charset="0"/>
                <a:cs typeface="Courier New" panose="02070309020205020404" pitchFamily="49" charset="0"/>
              </a:rPr>
              <a:t>fb83b3509582419d99629ce476bcb5c8__Microsoft-SQL-Server-2012-Evaluation-12-20-2012-GDR-11.0.2218.0_SQL11</a:t>
            </a:r>
          </a:p>
          <a:p>
            <a:r>
              <a:rPr lang="en-US" dirty="0">
                <a:latin typeface="Courier New" panose="02070309020205020404" pitchFamily="49" charset="0"/>
                <a:cs typeface="Courier New" panose="02070309020205020404" pitchFamily="49" charset="0"/>
              </a:rPr>
              <a:t>MSFT__Win2K8R2SP1-Datacenter-201210.01-en.us-30GB.vhd</a:t>
            </a:r>
          </a:p>
          <a:p>
            <a:r>
              <a:rPr lang="en-US" dirty="0">
                <a:solidFill>
                  <a:srgbClr val="FFFF00"/>
                </a:solidFill>
                <a:latin typeface="Courier New" panose="02070309020205020404" pitchFamily="49" charset="0"/>
                <a:cs typeface="Courier New" panose="02070309020205020404" pitchFamily="49" charset="0"/>
              </a:rPr>
              <a:t>MSFT__Windows-Server-2012-Datacenter-201210.01-en.us-30GB.vhd</a:t>
            </a:r>
          </a:p>
        </p:txBody>
      </p:sp>
    </p:spTree>
    <p:extLst>
      <p:ext uri="{BB962C8B-B14F-4D97-AF65-F5344CB8AC3E}">
        <p14:creationId xmlns:p14="http://schemas.microsoft.com/office/powerpoint/2010/main" val="31350158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PowerShell</a:t>
            </a:r>
            <a:endParaRPr lang="en-US" dirty="0"/>
          </a:p>
        </p:txBody>
      </p:sp>
      <p:sp>
        <p:nvSpPr>
          <p:cNvPr id="5" name="Text Placeholder 4"/>
          <p:cNvSpPr>
            <a:spLocks noGrp="1"/>
          </p:cNvSpPr>
          <p:nvPr>
            <p:ph type="body" sz="quarter" idx="10"/>
          </p:nvPr>
        </p:nvSpPr>
        <p:spPr>
          <a:xfrm>
            <a:off x="275397" y="1221449"/>
            <a:ext cx="11885682" cy="5548503"/>
          </a:xfrm>
        </p:spPr>
        <p:txBody>
          <a:bodyPr/>
          <a:lstStyle/>
          <a:p>
            <a:r>
              <a:rPr lang="en-US" sz="1400" dirty="0">
                <a:latin typeface="Courier New" panose="02070309020205020404" pitchFamily="49" charset="0"/>
                <a:cs typeface="Courier New" panose="02070309020205020404" pitchFamily="49" charset="0"/>
              </a:rPr>
              <a:t>#Deploy a new VM and join it to the domain </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#Specify the DNS address</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myDNS</a:t>
            </a:r>
            <a:r>
              <a:rPr lang="en-US" sz="1400" dirty="0">
                <a:latin typeface="Courier New" panose="02070309020205020404" pitchFamily="49" charset="0"/>
                <a:cs typeface="Courier New" panose="02070309020205020404" pitchFamily="49" charset="0"/>
              </a:rPr>
              <a:t> = New-</a:t>
            </a:r>
            <a:r>
              <a:rPr lang="en-US" sz="1400" dirty="0" err="1">
                <a:latin typeface="Courier New" panose="02070309020205020404" pitchFamily="49" charset="0"/>
                <a:cs typeface="Courier New" panose="02070309020205020404" pitchFamily="49" charset="0"/>
              </a:rPr>
              <a:t>AzureDNS</a:t>
            </a:r>
            <a:r>
              <a:rPr lang="en-US" sz="1400" dirty="0">
                <a:latin typeface="Courier New" panose="02070309020205020404" pitchFamily="49" charset="0"/>
                <a:cs typeface="Courier New" panose="02070309020205020404" pitchFamily="49" charset="0"/>
              </a:rPr>
              <a:t> -Name '</a:t>
            </a:r>
            <a:r>
              <a:rPr lang="en-US" sz="1400" b="1" dirty="0">
                <a:latin typeface="Courier New" panose="02070309020205020404" pitchFamily="49" charset="0"/>
                <a:cs typeface="Courier New" panose="02070309020205020404" pitchFamily="49" charset="0"/>
              </a:rPr>
              <a:t>ContosoDC2</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IPAddress</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10.4.3.1</a:t>
            </a:r>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OS Image to Use </a:t>
            </a:r>
          </a:p>
          <a:p>
            <a:r>
              <a:rPr lang="en-US" sz="1400" dirty="0">
                <a:latin typeface="Courier New" panose="02070309020205020404" pitchFamily="49" charset="0"/>
                <a:cs typeface="Courier New" panose="02070309020205020404" pitchFamily="49" charset="0"/>
              </a:rPr>
              <a:t>$image = </a:t>
            </a:r>
            <a:r>
              <a:rPr lang="en-US" sz="1400" b="1" dirty="0">
                <a:latin typeface="Courier New" panose="02070309020205020404" pitchFamily="49" charset="0"/>
                <a:cs typeface="Courier New" panose="02070309020205020404" pitchFamily="49" charset="0"/>
              </a:rPr>
              <a:t>'MSFT__Windows-Server-2012-Datacenter-201210.01-en.us-30GB.vhd</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$service = '</a:t>
            </a:r>
            <a:r>
              <a:rPr lang="en-US" sz="1400" b="1" dirty="0">
                <a:latin typeface="Courier New" panose="02070309020205020404" pitchFamily="49" charset="0"/>
                <a:cs typeface="Courier New" panose="02070309020205020404" pitchFamily="49" charset="0"/>
              </a:rPr>
              <a:t>myazuresvcindomainM1</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$AG = '</a:t>
            </a:r>
            <a:r>
              <a:rPr lang="en-US" sz="1400" b="1" dirty="0" err="1">
                <a:latin typeface="Courier New" panose="02070309020205020404" pitchFamily="49" charset="0"/>
                <a:cs typeface="Courier New" panose="02070309020205020404" pitchFamily="49" charset="0"/>
              </a:rPr>
              <a:t>YourAffinityGroup</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vnet</a:t>
            </a:r>
            <a:r>
              <a:rPr lang="en-US" sz="1400"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YourVirtualNetwork</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pwd</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'p@$$w0rd</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$size = '</a:t>
            </a:r>
            <a:r>
              <a:rPr lang="en-US" sz="1400" b="1" dirty="0">
                <a:latin typeface="Courier New" panose="02070309020205020404" pitchFamily="49" charset="0"/>
                <a:cs typeface="Courier New" panose="02070309020205020404" pitchFamily="49" charset="0"/>
              </a:rPr>
              <a:t>Small</a:t>
            </a:r>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#VM Configuration </a:t>
            </a:r>
          </a:p>
          <a:p>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vmname</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MyTestVM1</a:t>
            </a:r>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$MyVM1 = New-</a:t>
            </a:r>
            <a:r>
              <a:rPr lang="en-US" sz="1400" dirty="0" err="1">
                <a:latin typeface="Courier New" panose="02070309020205020404" pitchFamily="49" charset="0"/>
                <a:cs typeface="Courier New" panose="02070309020205020404" pitchFamily="49" charset="0"/>
              </a:rPr>
              <a:t>AzureVMConfig</a:t>
            </a:r>
            <a:r>
              <a:rPr lang="en-US" sz="1400" dirty="0">
                <a:latin typeface="Courier New" panose="02070309020205020404" pitchFamily="49" charset="0"/>
                <a:cs typeface="Courier New" panose="02070309020205020404" pitchFamily="49" charset="0"/>
              </a:rPr>
              <a:t> -name $</a:t>
            </a:r>
            <a:r>
              <a:rPr lang="en-US" sz="1400" dirty="0" err="1">
                <a:latin typeface="Courier New" panose="02070309020205020404" pitchFamily="49" charset="0"/>
                <a:cs typeface="Courier New" panose="02070309020205020404" pitchFamily="49" charset="0"/>
              </a:rPr>
              <a:t>vmname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InstanceSize</a:t>
            </a:r>
            <a:r>
              <a:rPr lang="en-US" sz="1400" dirty="0">
                <a:latin typeface="Courier New" panose="02070309020205020404" pitchFamily="49" charset="0"/>
                <a:cs typeface="Courier New" panose="02070309020205020404" pitchFamily="49" charset="0"/>
              </a:rPr>
              <a:t> $size -</a:t>
            </a:r>
            <a:r>
              <a:rPr lang="en-US" sz="1400" dirty="0" err="1">
                <a:latin typeface="Courier New" panose="02070309020205020404" pitchFamily="49" charset="0"/>
                <a:cs typeface="Courier New" panose="02070309020205020404" pitchFamily="49" charset="0"/>
              </a:rPr>
              <a:t>ImageName</a:t>
            </a:r>
            <a:r>
              <a:rPr lang="en-US" sz="1400" dirty="0">
                <a:latin typeface="Courier New" panose="02070309020205020404" pitchFamily="49" charset="0"/>
                <a:cs typeface="Courier New" panose="02070309020205020404" pitchFamily="49" charset="0"/>
              </a:rPr>
              <a:t> $image | </a:t>
            </a:r>
          </a:p>
          <a:p>
            <a:r>
              <a:rPr lang="en-US" sz="1400" dirty="0">
                <a:latin typeface="Courier New" panose="02070309020205020404" pitchFamily="49" charset="0"/>
                <a:cs typeface="Courier New" panose="02070309020205020404" pitchFamily="49" charset="0"/>
              </a:rPr>
              <a:t>Add-</a:t>
            </a:r>
            <a:r>
              <a:rPr lang="en-US" sz="1400" dirty="0" err="1">
                <a:latin typeface="Courier New" panose="02070309020205020404" pitchFamily="49" charset="0"/>
                <a:cs typeface="Courier New" panose="02070309020205020404" pitchFamily="49" charset="0"/>
              </a:rPr>
              <a:t>AzureProvisioningConfig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WindowsDomain</a:t>
            </a:r>
            <a:r>
              <a:rPr lang="en-US" sz="1400" dirty="0">
                <a:latin typeface="Courier New" panose="02070309020205020404" pitchFamily="49" charset="0"/>
                <a:cs typeface="Courier New" panose="02070309020205020404" pitchFamily="49" charset="0"/>
              </a:rPr>
              <a:t> -Password $</a:t>
            </a:r>
            <a:r>
              <a:rPr lang="en-US" sz="1400" dirty="0" err="1">
                <a:latin typeface="Courier New" panose="02070309020205020404" pitchFamily="49" charset="0"/>
                <a:cs typeface="Courier New" panose="02070309020205020404" pitchFamily="49" charset="0"/>
              </a:rPr>
              <a:t>pwd</a:t>
            </a:r>
            <a:r>
              <a:rPr lang="en-US" sz="1400" dirty="0">
                <a:latin typeface="Courier New" panose="02070309020205020404" pitchFamily="49" charset="0"/>
                <a:cs typeface="Courier New" panose="02070309020205020404" pitchFamily="49" charset="0"/>
              </a:rPr>
              <a:t> -Domain '</a:t>
            </a:r>
            <a:r>
              <a:rPr lang="en-US" sz="1400" b="1" dirty="0" err="1">
                <a:latin typeface="Courier New" panose="02070309020205020404" pitchFamily="49" charset="0"/>
                <a:cs typeface="Courier New" panose="02070309020205020404" pitchFamily="49" charset="0"/>
              </a:rPr>
              <a:t>corp</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DomainPassword</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'p@$$w0rd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DomainUserName</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Administrator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JoinDomain</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corp.contoso.com</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Set-</a:t>
            </a:r>
            <a:r>
              <a:rPr lang="en-US" sz="1400" dirty="0" err="1">
                <a:latin typeface="Courier New" panose="02070309020205020404" pitchFamily="49" charset="0"/>
                <a:cs typeface="Courier New" panose="02070309020205020404" pitchFamily="49" charset="0"/>
              </a:rPr>
              <a:t>AzureSubnet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SubnetNames</a:t>
            </a:r>
            <a:r>
              <a:rPr lang="en-US" sz="1400"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BackEnd</a:t>
            </a:r>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New-</a:t>
            </a:r>
            <a:r>
              <a:rPr lang="en-US" sz="1400" dirty="0" err="1">
                <a:latin typeface="Courier New" panose="02070309020205020404" pitchFamily="49" charset="0"/>
                <a:cs typeface="Courier New" panose="02070309020205020404" pitchFamily="49" charset="0"/>
              </a:rPr>
              <a:t>AzureVM</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ServiceName</a:t>
            </a:r>
            <a:r>
              <a:rPr lang="en-US" sz="1400" dirty="0">
                <a:latin typeface="Courier New" panose="02070309020205020404" pitchFamily="49" charset="0"/>
                <a:cs typeface="Courier New" panose="02070309020205020404" pitchFamily="49" charset="0"/>
              </a:rPr>
              <a:t> $service -</a:t>
            </a:r>
            <a:r>
              <a:rPr lang="en-US" sz="1400" dirty="0" err="1">
                <a:latin typeface="Courier New" panose="02070309020205020404" pitchFamily="49" charset="0"/>
                <a:cs typeface="Courier New" panose="02070309020205020404" pitchFamily="49" charset="0"/>
              </a:rPr>
              <a:t>AffinityGroup</a:t>
            </a:r>
            <a:r>
              <a:rPr lang="en-US" sz="1400" dirty="0">
                <a:latin typeface="Courier New" panose="02070309020205020404" pitchFamily="49" charset="0"/>
                <a:cs typeface="Courier New" panose="02070309020205020404" pitchFamily="49" charset="0"/>
              </a:rPr>
              <a:t> $AG -VMs $MyVM1 -</a:t>
            </a:r>
            <a:r>
              <a:rPr lang="en-US" sz="1400" dirty="0" err="1">
                <a:latin typeface="Courier New" panose="02070309020205020404" pitchFamily="49" charset="0"/>
                <a:cs typeface="Courier New" panose="02070309020205020404" pitchFamily="49" charset="0"/>
              </a:rPr>
              <a:t>DnsSettings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myDNS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VNetName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vnet</a:t>
            </a: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3093664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end state</a:t>
            </a:r>
            <a:endParaRPr lang="en-US" dirty="0"/>
          </a:p>
        </p:txBody>
      </p:sp>
      <p:sp>
        <p:nvSpPr>
          <p:cNvPr id="2" name="Content Placeholder 1"/>
          <p:cNvSpPr>
            <a:spLocks noGrp="1"/>
          </p:cNvSpPr>
          <p:nvPr>
            <p:ph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794442" y="2411552"/>
            <a:ext cx="10847590" cy="2171423"/>
          </a:xfrm>
          <a:prstGeom prst="rect">
            <a:avLst/>
          </a:prstGeom>
        </p:spPr>
      </p:pic>
    </p:spTree>
    <p:extLst>
      <p:ext uri="{BB962C8B-B14F-4D97-AF65-F5344CB8AC3E}">
        <p14:creationId xmlns:p14="http://schemas.microsoft.com/office/powerpoint/2010/main" val="194733632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a hybrid cloud</a:t>
            </a:r>
          </a:p>
        </p:txBody>
      </p:sp>
    </p:spTree>
    <p:extLst>
      <p:ext uri="{BB962C8B-B14F-4D97-AF65-F5344CB8AC3E}">
        <p14:creationId xmlns:p14="http://schemas.microsoft.com/office/powerpoint/2010/main" val="222593293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Core concepts</a:t>
            </a:r>
            <a:endParaRPr lang="en-US" dirty="0"/>
          </a:p>
        </p:txBody>
      </p:sp>
      <p:sp>
        <p:nvSpPr>
          <p:cNvPr id="6" name="Text Placeholder 5"/>
          <p:cNvSpPr>
            <a:spLocks noGrp="1"/>
          </p:cNvSpPr>
          <p:nvPr>
            <p:ph type="body" sz="quarter" idx="10"/>
          </p:nvPr>
        </p:nvSpPr>
        <p:spPr>
          <a:xfrm>
            <a:off x="276684" y="1526358"/>
            <a:ext cx="11887200" cy="2092881"/>
          </a:xfrm>
        </p:spPr>
        <p:txBody>
          <a:bodyPr/>
          <a:lstStyle/>
          <a:p>
            <a:r>
              <a:rPr lang="en-US" dirty="0" smtClean="0">
                <a:latin typeface="+mn-lt"/>
              </a:rPr>
              <a:t>Cloud services</a:t>
            </a:r>
          </a:p>
          <a:p>
            <a:r>
              <a:rPr lang="en-US" dirty="0" smtClean="0">
                <a:latin typeface="+mn-lt"/>
              </a:rPr>
              <a:t>Endpoints</a:t>
            </a:r>
          </a:p>
          <a:p>
            <a:r>
              <a:rPr lang="en-US" dirty="0" smtClean="0">
                <a:latin typeface="+mn-lt"/>
              </a:rPr>
              <a:t>Different platform, but same best practices</a:t>
            </a:r>
          </a:p>
        </p:txBody>
      </p:sp>
    </p:spTree>
    <p:extLst>
      <p:ext uri="{BB962C8B-B14F-4D97-AF65-F5344CB8AC3E}">
        <p14:creationId xmlns:p14="http://schemas.microsoft.com/office/powerpoint/2010/main" val="394872828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883" y="2"/>
          <a:ext cx="161953" cy="161911"/>
        </p:xfrm>
        <a:graphic>
          <a:graphicData uri="http://schemas.openxmlformats.org/presentationml/2006/ole">
            <mc:AlternateContent xmlns:mc="http://schemas.openxmlformats.org/markup-compatibility/2006">
              <mc:Choice xmlns:v="urn:schemas-microsoft-com:vml" Requires="v">
                <p:oleObj spid="_x0000_s103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883" y="2"/>
                        <a:ext cx="161953"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30466" y="233152"/>
            <a:ext cx="11373923" cy="1148888"/>
          </a:xfrm>
        </p:spPr>
        <p:txBody>
          <a:bodyPr/>
          <a:lstStyle/>
          <a:p>
            <a:r>
              <a:rPr lang="en-US" dirty="0" smtClean="0"/>
              <a:t>Cloud Services with VMs</a:t>
            </a:r>
            <a:r>
              <a:rPr lang="en-US" dirty="0"/>
              <a:t/>
            </a:r>
            <a:br>
              <a:rPr lang="en-US" dirty="0"/>
            </a:br>
            <a:r>
              <a:rPr lang="en-US" sz="2720" dirty="0">
                <a:solidFill>
                  <a:schemeClr val="tx2"/>
                </a:solidFill>
              </a:rPr>
              <a:t>Multiple Virtual Machines can be hosted within the same cloud service </a:t>
            </a:r>
          </a:p>
        </p:txBody>
      </p:sp>
      <p:grpSp>
        <p:nvGrpSpPr>
          <p:cNvPr id="9" name="Group 8"/>
          <p:cNvGrpSpPr/>
          <p:nvPr/>
        </p:nvGrpSpPr>
        <p:grpSpPr>
          <a:xfrm>
            <a:off x="2657684" y="1816306"/>
            <a:ext cx="8590324" cy="4470908"/>
            <a:chOff x="1953709" y="1335640"/>
            <a:chExt cx="6316988" cy="3287731"/>
          </a:xfrm>
        </p:grpSpPr>
        <p:sp>
          <p:nvSpPr>
            <p:cNvPr id="10" name="Rectangle 9"/>
            <p:cNvSpPr/>
            <p:nvPr>
              <p:custDataLst>
                <p:tags r:id="rId8"/>
              </p:custDataLst>
            </p:nvPr>
          </p:nvSpPr>
          <p:spPr bwMode="auto">
            <a:xfrm>
              <a:off x="1953709" y="1335640"/>
              <a:ext cx="6316988" cy="3287731"/>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4" tIns="46633" rIns="93264" bIns="46633" numCol="1" rtlCol="0" anchor="t" anchorCtr="0" compatLnSpc="1">
              <a:prstTxWarp prst="textNoShape">
                <a:avLst/>
              </a:prstTxWarp>
            </a:bodyPr>
            <a:lstStyle/>
            <a:p>
              <a:pPr algn="ctr" defTabSz="932398" fontAlgn="base">
                <a:spcBef>
                  <a:spcPct val="0"/>
                </a:spcBef>
                <a:spcAft>
                  <a:spcPct val="0"/>
                </a:spcAft>
              </a:pPr>
              <a:r>
                <a:rPr lang="en-US" sz="3264" cap="all" dirty="0">
                  <a:ln>
                    <a:solidFill>
                      <a:schemeClr val="bg1">
                        <a:alpha val="0"/>
                      </a:schemeClr>
                    </a:solidFill>
                  </a:ln>
                  <a:solidFill>
                    <a:schemeClr val="tx1">
                      <a:alpha val="99000"/>
                    </a:schemeClr>
                  </a:solidFill>
                  <a:latin typeface="Segoe UI Light" pitchFamily="34" charset="0"/>
                </a:rPr>
                <a:t>Cloud Service</a:t>
              </a:r>
            </a:p>
          </p:txBody>
        </p:sp>
        <p:sp>
          <p:nvSpPr>
            <p:cNvPr id="11" name="Freeform 128"/>
            <p:cNvSpPr>
              <a:spLocks noChangeAspect="1"/>
            </p:cNvSpPr>
            <p:nvPr/>
          </p:nvSpPr>
          <p:spPr bwMode="black">
            <a:xfrm>
              <a:off x="3517093" y="1443505"/>
              <a:ext cx="427724" cy="23628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endParaRPr lang="en-US" sz="2448"/>
            </a:p>
          </p:txBody>
        </p:sp>
      </p:grpSp>
      <p:sp>
        <p:nvSpPr>
          <p:cNvPr id="12" name="Rectangle 11"/>
          <p:cNvSpPr/>
          <p:nvPr/>
        </p:nvSpPr>
        <p:spPr bwMode="auto">
          <a:xfrm>
            <a:off x="530466" y="1816305"/>
            <a:ext cx="2127220" cy="21272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24"/>
          <p:cNvSpPr>
            <a:spLocks noEditPoints="1"/>
          </p:cNvSpPr>
          <p:nvPr/>
        </p:nvSpPr>
        <p:spPr bwMode="black">
          <a:xfrm>
            <a:off x="863978" y="2432825"/>
            <a:ext cx="1337328" cy="103295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3" name="Rectangle 12"/>
          <p:cNvSpPr/>
          <p:nvPr>
            <p:custDataLst>
              <p:tags r:id="rId4"/>
            </p:custDataLst>
          </p:nvPr>
        </p:nvSpPr>
        <p:spPr bwMode="auto">
          <a:xfrm>
            <a:off x="3098180" y="2432826"/>
            <a:ext cx="3637006" cy="32815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4" tIns="46633" rIns="93264" bIns="46633" numCol="1" rtlCol="0" anchor="t" anchorCtr="0" compatLnSpc="1">
            <a:prstTxWarp prst="textNoShape">
              <a:avLst/>
            </a:prstTxWarp>
          </a:bodyPr>
          <a:lstStyle/>
          <a:p>
            <a:pPr algn="ctr" defTabSz="932398" fontAlgn="base">
              <a:spcBef>
                <a:spcPct val="0"/>
              </a:spcBef>
              <a:spcAft>
                <a:spcPct val="0"/>
              </a:spcAft>
            </a:pPr>
            <a:r>
              <a:rPr lang="en-US" sz="2448" cap="all" dirty="0">
                <a:ln>
                  <a:solidFill>
                    <a:schemeClr val="bg1">
                      <a:alpha val="0"/>
                    </a:schemeClr>
                  </a:solidFill>
                </a:ln>
                <a:gradFill>
                  <a:gsLst>
                    <a:gs pos="0">
                      <a:srgbClr val="FFFFFF"/>
                    </a:gs>
                    <a:gs pos="100000">
                      <a:srgbClr val="FFFFFF"/>
                    </a:gs>
                  </a:gsLst>
                  <a:lin ang="5400000" scaled="0"/>
                </a:gradFill>
              </a:rPr>
              <a:t>Virtual Machine</a:t>
            </a:r>
          </a:p>
        </p:txBody>
      </p:sp>
      <p:sp>
        <p:nvSpPr>
          <p:cNvPr id="14" name="Rectangle 13"/>
          <p:cNvSpPr/>
          <p:nvPr>
            <p:custDataLst>
              <p:tags r:id="rId5"/>
            </p:custDataLst>
          </p:nvPr>
        </p:nvSpPr>
        <p:spPr bwMode="auto">
          <a:xfrm>
            <a:off x="3902509" y="3242070"/>
            <a:ext cx="2078211" cy="1871531"/>
          </a:xfrm>
          <a:prstGeom prst="rect">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4" tIns="46633" rIns="93264" bIns="46633" numCol="1" rtlCol="0" anchor="ctr" anchorCtr="0" compatLnSpc="1">
            <a:prstTxWarp prst="textNoShape">
              <a:avLst/>
            </a:prstTxWarp>
          </a:bodyPr>
          <a:lstStyle/>
          <a:p>
            <a:pPr algn="ctr" defTabSz="932398" fontAlgn="base">
              <a:spcBef>
                <a:spcPct val="0"/>
              </a:spcBef>
              <a:spcAft>
                <a:spcPct val="0"/>
              </a:spcAft>
            </a:pPr>
            <a:r>
              <a:rPr lang="en-US" sz="2312" dirty="0">
                <a:ln>
                  <a:solidFill>
                    <a:schemeClr val="bg1">
                      <a:alpha val="0"/>
                    </a:schemeClr>
                  </a:solidFill>
                </a:ln>
                <a:solidFill>
                  <a:schemeClr val="accent1">
                    <a:alpha val="99000"/>
                  </a:schemeClr>
                </a:solidFill>
              </a:rPr>
              <a:t>VM</a:t>
            </a:r>
            <a:endParaRPr lang="en-US" sz="2312" baseline="-25000" dirty="0">
              <a:ln>
                <a:solidFill>
                  <a:schemeClr val="bg1">
                    <a:alpha val="0"/>
                  </a:schemeClr>
                </a:solidFill>
              </a:ln>
              <a:solidFill>
                <a:schemeClr val="accent1">
                  <a:alpha val="99000"/>
                </a:schemeClr>
              </a:solidFill>
            </a:endParaRPr>
          </a:p>
        </p:txBody>
      </p:sp>
      <p:sp>
        <p:nvSpPr>
          <p:cNvPr id="19" name="Rectangle 18"/>
          <p:cNvSpPr/>
          <p:nvPr>
            <p:custDataLst>
              <p:tags r:id="rId6"/>
            </p:custDataLst>
          </p:nvPr>
        </p:nvSpPr>
        <p:spPr bwMode="auto">
          <a:xfrm>
            <a:off x="7084470" y="2432826"/>
            <a:ext cx="3637006" cy="32815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4" tIns="46633" rIns="93264" bIns="46633" numCol="1" rtlCol="0" anchor="t" anchorCtr="0" compatLnSpc="1">
            <a:prstTxWarp prst="textNoShape">
              <a:avLst/>
            </a:prstTxWarp>
          </a:bodyPr>
          <a:lstStyle/>
          <a:p>
            <a:pPr algn="ctr" defTabSz="932398" fontAlgn="base">
              <a:spcBef>
                <a:spcPct val="0"/>
              </a:spcBef>
              <a:spcAft>
                <a:spcPct val="0"/>
              </a:spcAft>
            </a:pPr>
            <a:r>
              <a:rPr lang="en-US" sz="2448" cap="all" dirty="0">
                <a:ln>
                  <a:solidFill>
                    <a:schemeClr val="bg1">
                      <a:alpha val="0"/>
                    </a:schemeClr>
                  </a:solidFill>
                </a:ln>
                <a:gradFill>
                  <a:gsLst>
                    <a:gs pos="0">
                      <a:srgbClr val="FFFFFF"/>
                    </a:gs>
                    <a:gs pos="100000">
                      <a:srgbClr val="FFFFFF"/>
                    </a:gs>
                  </a:gsLst>
                  <a:lin ang="5400000" scaled="0"/>
                </a:gradFill>
              </a:rPr>
              <a:t>Virtual Machine</a:t>
            </a:r>
          </a:p>
        </p:txBody>
      </p:sp>
      <p:sp>
        <p:nvSpPr>
          <p:cNvPr id="20" name="Rectangle 19"/>
          <p:cNvSpPr/>
          <p:nvPr>
            <p:custDataLst>
              <p:tags r:id="rId7"/>
            </p:custDataLst>
          </p:nvPr>
        </p:nvSpPr>
        <p:spPr bwMode="auto">
          <a:xfrm>
            <a:off x="7888800" y="3242070"/>
            <a:ext cx="2078211" cy="1871531"/>
          </a:xfrm>
          <a:prstGeom prst="rect">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4" tIns="46633" rIns="93264" bIns="46633" numCol="1" rtlCol="0" anchor="ctr" anchorCtr="0" compatLnSpc="1">
            <a:prstTxWarp prst="textNoShape">
              <a:avLst/>
            </a:prstTxWarp>
          </a:bodyPr>
          <a:lstStyle/>
          <a:p>
            <a:pPr algn="ctr" defTabSz="932398" fontAlgn="base">
              <a:spcBef>
                <a:spcPct val="0"/>
              </a:spcBef>
              <a:spcAft>
                <a:spcPct val="0"/>
              </a:spcAft>
            </a:pPr>
            <a:r>
              <a:rPr lang="en-US" sz="2312" dirty="0">
                <a:ln>
                  <a:solidFill>
                    <a:schemeClr val="bg1">
                      <a:alpha val="0"/>
                    </a:schemeClr>
                  </a:solidFill>
                </a:ln>
                <a:solidFill>
                  <a:schemeClr val="accent1">
                    <a:alpha val="99000"/>
                  </a:schemeClr>
                </a:solidFill>
              </a:rPr>
              <a:t>VM</a:t>
            </a:r>
            <a:endParaRPr lang="en-US" sz="2312" baseline="-25000" dirty="0">
              <a:ln>
                <a:solidFill>
                  <a:schemeClr val="bg1">
                    <a:alpha val="0"/>
                  </a:schemeClr>
                </a:solidFill>
              </a:ln>
              <a:solidFill>
                <a:schemeClr val="accent1">
                  <a:alpha val="99000"/>
                </a:schemeClr>
              </a:solidFill>
            </a:endParaRPr>
          </a:p>
        </p:txBody>
      </p:sp>
    </p:spTree>
    <p:extLst>
      <p:ext uri="{BB962C8B-B14F-4D97-AF65-F5344CB8AC3E}">
        <p14:creationId xmlns:p14="http://schemas.microsoft.com/office/powerpoint/2010/main" val="41545237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684418" y="1210160"/>
            <a:ext cx="11025821" cy="5375275"/>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7425398" y="1634123"/>
            <a:ext cx="3999873" cy="386397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62174" numCol="1" spcCol="0" rtlCol="0" fromWordArt="0" anchor="ctr" anchorCtr="0" forceAA="0" compatLnSpc="1">
            <a:prstTxWarp prst="textNoShape">
              <a:avLst/>
            </a:prstTxWarp>
            <a:noAutofit/>
          </a:bodyPr>
          <a:lstStyle/>
          <a:p>
            <a:pPr>
              <a:lnSpc>
                <a:spcPct val="90000"/>
              </a:lnSpc>
              <a:spcBef>
                <a:spcPct val="20000"/>
              </a:spcBef>
              <a:buSzPct val="80000"/>
            </a:pPr>
            <a:endParaRPr lang="en-US" sz="2176" dirty="0">
              <a:solidFill>
                <a:schemeClr val="tx1">
                  <a:alpha val="99000"/>
                </a:schemeClr>
              </a:solidFill>
            </a:endParaRPr>
          </a:p>
        </p:txBody>
      </p:sp>
      <p:sp>
        <p:nvSpPr>
          <p:cNvPr id="35" name="Trapezoid 34"/>
          <p:cNvSpPr/>
          <p:nvPr/>
        </p:nvSpPr>
        <p:spPr bwMode="auto">
          <a:xfrm rot="16200000">
            <a:off x="4750594" y="2937703"/>
            <a:ext cx="4331196" cy="1305985"/>
          </a:xfrm>
          <a:prstGeom prst="trapezoid">
            <a:avLst>
              <a:gd name="adj" fmla="val 39542"/>
            </a:avLst>
          </a:prstGeom>
          <a:gradFill flip="none" rotWithShape="1">
            <a:gsLst>
              <a:gs pos="0">
                <a:sysClr val="window" lastClr="FFFFFF">
                  <a:lumMod val="95000"/>
                  <a:alpha val="0"/>
                </a:sysClr>
              </a:gs>
              <a:gs pos="50000">
                <a:schemeClr val="tx1">
                  <a:alpha val="30000"/>
                </a:schemeClr>
              </a:gs>
              <a:gs pos="100000">
                <a:schemeClr val="tx1">
                  <a:alpha val="35000"/>
                </a:schemeClr>
              </a:gs>
            </a:gsLst>
            <a:lin ang="16200000" scaled="1"/>
            <a:tileRect/>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vert" wrap="square" lIns="46632" tIns="46629" rIns="46632" bIns="46629" numCol="1" rtlCol="0" anchor="ctr" anchorCtr="0" compatLnSpc="1">
            <a:prstTxWarp prst="textNoShape">
              <a:avLst/>
            </a:prstTxWarp>
          </a:bodyPr>
          <a:lstStyle/>
          <a:p>
            <a:pPr defTabSz="932243" fontAlgn="base">
              <a:spcBef>
                <a:spcPct val="0"/>
              </a:spcBef>
              <a:spcAft>
                <a:spcPct val="0"/>
              </a:spcAft>
            </a:pPr>
            <a:endParaRPr lang="en-US" sz="3264" spc="-52" dirty="0">
              <a:ln>
                <a:solidFill>
                  <a:schemeClr val="bg1">
                    <a:alpha val="0"/>
                  </a:schemeClr>
                </a:solidFill>
              </a:ln>
              <a:solidFill>
                <a:schemeClr val="tx1"/>
              </a:solidFill>
            </a:endParaRPr>
          </a:p>
        </p:txBody>
      </p:sp>
      <p:sp>
        <p:nvSpPr>
          <p:cNvPr id="4" name="Rectangle 3"/>
          <p:cNvSpPr/>
          <p:nvPr/>
        </p:nvSpPr>
        <p:spPr bwMode="auto">
          <a:xfrm>
            <a:off x="697318" y="1214201"/>
            <a:ext cx="2880289" cy="28802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62174" numCol="1" spcCol="0" rtlCol="0" fromWordArt="0" anchor="ctr" anchorCtr="0" forceAA="0" compatLnSpc="1">
            <a:prstTxWarp prst="textNoShape">
              <a:avLst/>
            </a:prstTxWarp>
            <a:noAutofit/>
          </a:bodyPr>
          <a:lstStyle/>
          <a:p>
            <a:pPr>
              <a:lnSpc>
                <a:spcPct val="90000"/>
              </a:lnSpc>
              <a:spcBef>
                <a:spcPct val="20000"/>
              </a:spcBef>
              <a:buSzPct val="80000"/>
            </a:pPr>
            <a:r>
              <a:rPr lang="en-US" sz="2176" b="1" dirty="0">
                <a:solidFill>
                  <a:schemeClr val="tx1">
                    <a:alpha val="99000"/>
                  </a:schemeClr>
                </a:solidFill>
              </a:rPr>
              <a:t>Endpoint</a:t>
            </a:r>
          </a:p>
          <a:p>
            <a:pPr>
              <a:lnSpc>
                <a:spcPct val="90000"/>
              </a:lnSpc>
              <a:spcBef>
                <a:spcPct val="20000"/>
              </a:spcBef>
              <a:buSzPct val="80000"/>
            </a:pPr>
            <a:r>
              <a:rPr lang="en-US" sz="2176" dirty="0">
                <a:solidFill>
                  <a:schemeClr val="tx1">
                    <a:alpha val="99000"/>
                  </a:schemeClr>
                </a:solidFill>
              </a:rPr>
              <a:t>Public Port</a:t>
            </a:r>
          </a:p>
          <a:p>
            <a:pPr>
              <a:lnSpc>
                <a:spcPct val="90000"/>
              </a:lnSpc>
              <a:spcBef>
                <a:spcPct val="20000"/>
              </a:spcBef>
              <a:buSzPct val="80000"/>
            </a:pPr>
            <a:r>
              <a:rPr lang="en-US" sz="2176" dirty="0">
                <a:solidFill>
                  <a:schemeClr val="tx1">
                    <a:alpha val="99000"/>
                  </a:schemeClr>
                </a:solidFill>
              </a:rPr>
              <a:t>Local Port</a:t>
            </a:r>
          </a:p>
          <a:p>
            <a:pPr>
              <a:lnSpc>
                <a:spcPct val="90000"/>
              </a:lnSpc>
              <a:spcBef>
                <a:spcPct val="20000"/>
              </a:spcBef>
              <a:buSzPct val="80000"/>
            </a:pPr>
            <a:r>
              <a:rPr lang="en-US" sz="2176" dirty="0">
                <a:solidFill>
                  <a:schemeClr val="tx1">
                    <a:alpha val="99000"/>
                  </a:schemeClr>
                </a:solidFill>
              </a:rPr>
              <a:t>Protocol (TCP/UDP)</a:t>
            </a:r>
          </a:p>
          <a:p>
            <a:pPr>
              <a:lnSpc>
                <a:spcPct val="90000"/>
              </a:lnSpc>
              <a:spcBef>
                <a:spcPct val="20000"/>
              </a:spcBef>
              <a:buSzPct val="80000"/>
            </a:pPr>
            <a:r>
              <a:rPr lang="en-US" sz="2176" dirty="0">
                <a:solidFill>
                  <a:schemeClr val="tx1">
                    <a:alpha val="99000"/>
                  </a:schemeClr>
                </a:solidFill>
              </a:rPr>
              <a:t>Name</a:t>
            </a:r>
          </a:p>
        </p:txBody>
      </p:sp>
      <p:sp>
        <p:nvSpPr>
          <p:cNvPr id="2" name="Title 1"/>
          <p:cNvSpPr>
            <a:spLocks noGrp="1"/>
          </p:cNvSpPr>
          <p:nvPr>
            <p:ph type="title"/>
          </p:nvPr>
        </p:nvSpPr>
        <p:spPr/>
        <p:txBody>
          <a:bodyPr/>
          <a:lstStyle/>
          <a:p>
            <a:r>
              <a:rPr lang="en-US" dirty="0" smtClean="0"/>
              <a:t>Port forwarding input endpoints</a:t>
            </a:r>
            <a:endParaRPr lang="en-US" dirty="0"/>
          </a:p>
        </p:txBody>
      </p:sp>
      <p:sp>
        <p:nvSpPr>
          <p:cNvPr id="40" name="Rectangle 39"/>
          <p:cNvSpPr/>
          <p:nvPr/>
        </p:nvSpPr>
        <p:spPr bwMode="auto">
          <a:xfrm>
            <a:off x="7425399" y="4005929"/>
            <a:ext cx="3999873" cy="1492165"/>
          </a:xfrm>
          <a:prstGeom prst="rect">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2362" tIns="61182" rIns="122362" bIns="61182" numCol="1" rtlCol="0" anchor="ctr" anchorCtr="0" compatLnSpc="1">
            <a:prstTxWarp prst="textNoShape">
              <a:avLst/>
            </a:prstTxWarp>
          </a:bodyPr>
          <a:lstStyle/>
          <a:p>
            <a:pPr algn="ctr" defTabSz="917480" fontAlgn="base">
              <a:spcBef>
                <a:spcPct val="0"/>
              </a:spcBef>
              <a:spcAft>
                <a:spcPct val="0"/>
              </a:spcAft>
            </a:pPr>
            <a:r>
              <a:rPr lang="en-US" sz="2448" dirty="0">
                <a:ln>
                  <a:solidFill>
                    <a:schemeClr val="bg1">
                      <a:alpha val="0"/>
                    </a:schemeClr>
                  </a:solidFill>
                </a:ln>
                <a:solidFill>
                  <a:schemeClr val="accent1"/>
                </a:solidFill>
              </a:rPr>
              <a:t>VM2</a:t>
            </a:r>
          </a:p>
        </p:txBody>
      </p:sp>
      <p:sp>
        <p:nvSpPr>
          <p:cNvPr id="42" name="Trapezoid 41"/>
          <p:cNvSpPr/>
          <p:nvPr/>
        </p:nvSpPr>
        <p:spPr bwMode="auto">
          <a:xfrm rot="16200000">
            <a:off x="4294088" y="2945084"/>
            <a:ext cx="3748252" cy="1305985"/>
          </a:xfrm>
          <a:prstGeom prst="trapezoid">
            <a:avLst>
              <a:gd name="adj" fmla="val 37559"/>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vert" wrap="square" lIns="46632" tIns="46629" rIns="46632" bIns="46629" numCol="1" rtlCol="0" anchor="ctr" anchorCtr="0" compatLnSpc="1">
            <a:prstTxWarp prst="textNoShape">
              <a:avLst/>
            </a:prstTxWarp>
          </a:bodyPr>
          <a:lstStyle/>
          <a:p>
            <a:pPr defTabSz="932243" fontAlgn="base">
              <a:spcBef>
                <a:spcPct val="0"/>
              </a:spcBef>
              <a:spcAft>
                <a:spcPct val="0"/>
              </a:spcAft>
            </a:pPr>
            <a:r>
              <a:rPr lang="en-US" sz="3264" spc="-52" dirty="0">
                <a:ln>
                  <a:solidFill>
                    <a:schemeClr val="bg1">
                      <a:alpha val="0"/>
                    </a:schemeClr>
                  </a:solidFill>
                </a:ln>
                <a:solidFill>
                  <a:schemeClr val="tx1"/>
                </a:solidFill>
              </a:rPr>
              <a:t>LB/IP</a:t>
            </a:r>
          </a:p>
        </p:txBody>
      </p:sp>
      <p:sp>
        <p:nvSpPr>
          <p:cNvPr id="65" name="Rectangle 64"/>
          <p:cNvSpPr/>
          <p:nvPr/>
        </p:nvSpPr>
        <p:spPr bwMode="auto">
          <a:xfrm>
            <a:off x="7425399" y="2286699"/>
            <a:ext cx="3999873" cy="1492165"/>
          </a:xfrm>
          <a:prstGeom prst="rect">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2362" tIns="61182" rIns="122362" bIns="61182" numCol="1" rtlCol="0" anchor="ctr" anchorCtr="0" compatLnSpc="1">
            <a:prstTxWarp prst="textNoShape">
              <a:avLst/>
            </a:prstTxWarp>
          </a:bodyPr>
          <a:lstStyle/>
          <a:p>
            <a:pPr algn="ctr" defTabSz="917480" fontAlgn="base">
              <a:spcBef>
                <a:spcPct val="0"/>
              </a:spcBef>
              <a:spcAft>
                <a:spcPct val="0"/>
              </a:spcAft>
            </a:pPr>
            <a:r>
              <a:rPr lang="en-US" sz="2448" dirty="0">
                <a:ln>
                  <a:solidFill>
                    <a:schemeClr val="bg1">
                      <a:alpha val="0"/>
                    </a:schemeClr>
                  </a:solidFill>
                </a:ln>
                <a:solidFill>
                  <a:schemeClr val="accent1"/>
                </a:solidFill>
              </a:rPr>
              <a:t>VM1</a:t>
            </a:r>
          </a:p>
        </p:txBody>
      </p:sp>
      <p:sp>
        <p:nvSpPr>
          <p:cNvPr id="82" name="Right Arrow 81"/>
          <p:cNvSpPr/>
          <p:nvPr/>
        </p:nvSpPr>
        <p:spPr bwMode="auto">
          <a:xfrm>
            <a:off x="4048315" y="4340542"/>
            <a:ext cx="1209337" cy="686594"/>
          </a:xfrm>
          <a:prstGeom prst="rightArrow">
            <a:avLst>
              <a:gd name="adj1" fmla="val 74419"/>
              <a:gd name="adj2" fmla="val 5000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36" tIns="62168" rIns="124336" bIns="62168" numCol="1" rtlCol="0" anchor="ctr" anchorCtr="0" compatLnSpc="1">
            <a:prstTxWarp prst="textNoShape">
              <a:avLst/>
            </a:prstTxWarp>
          </a:bodyPr>
          <a:lstStyle/>
          <a:p>
            <a:pPr algn="ctr" defTabSz="932320" fontAlgn="base">
              <a:spcBef>
                <a:spcPct val="0"/>
              </a:spcBef>
              <a:spcAft>
                <a:spcPct val="0"/>
              </a:spcAft>
            </a:pPr>
            <a:r>
              <a:rPr lang="en-US" sz="1088" dirty="0">
                <a:ln>
                  <a:solidFill>
                    <a:schemeClr val="bg1">
                      <a:alpha val="0"/>
                    </a:schemeClr>
                  </a:solidFill>
                </a:ln>
                <a:solidFill>
                  <a:schemeClr val="tx1">
                    <a:lumMod val="75000"/>
                    <a:lumOff val="25000"/>
                  </a:schemeClr>
                </a:solidFill>
              </a:rPr>
              <a:t>PORT 5587</a:t>
            </a:r>
          </a:p>
        </p:txBody>
      </p:sp>
      <p:sp>
        <p:nvSpPr>
          <p:cNvPr id="24" name="Rectangle 23"/>
          <p:cNvSpPr/>
          <p:nvPr/>
        </p:nvSpPr>
        <p:spPr bwMode="auto">
          <a:xfrm>
            <a:off x="7425397" y="1606437"/>
            <a:ext cx="3999874" cy="46108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a:lnSpc>
                <a:spcPct val="90000"/>
              </a:lnSpc>
              <a:spcBef>
                <a:spcPct val="20000"/>
              </a:spcBef>
              <a:buSzPct val="80000"/>
            </a:pPr>
            <a:r>
              <a:rPr lang="en-US" sz="1904" dirty="0">
                <a:solidFill>
                  <a:schemeClr val="bg1">
                    <a:alpha val="99000"/>
                  </a:schemeClr>
                </a:solidFill>
              </a:rPr>
              <a:t>Cloud App/Hosted Service</a:t>
            </a:r>
            <a:endParaRPr lang="en-US" sz="1632" dirty="0">
              <a:solidFill>
                <a:schemeClr val="bg1">
                  <a:alpha val="99000"/>
                </a:schemeClr>
              </a:solidFill>
            </a:endParaRPr>
          </a:p>
        </p:txBody>
      </p:sp>
      <p:sp>
        <p:nvSpPr>
          <p:cNvPr id="31" name="Rectangle 30"/>
          <p:cNvSpPr/>
          <p:nvPr/>
        </p:nvSpPr>
        <p:spPr bwMode="auto">
          <a:xfrm>
            <a:off x="697319" y="5866633"/>
            <a:ext cx="11012919" cy="71880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algn="ctr" defTabSz="1243083" fontAlgn="base">
              <a:lnSpc>
                <a:spcPct val="90000"/>
              </a:lnSpc>
              <a:spcBef>
                <a:spcPct val="0"/>
              </a:spcBef>
              <a:spcAft>
                <a:spcPct val="0"/>
              </a:spcAft>
              <a:buSzPct val="80000"/>
            </a:pPr>
            <a:r>
              <a:rPr lang="en-US" sz="3264" dirty="0">
                <a:gradFill>
                  <a:gsLst>
                    <a:gs pos="0">
                      <a:srgbClr val="FFFFFF"/>
                    </a:gs>
                    <a:gs pos="100000">
                      <a:srgbClr val="FFFFFF"/>
                    </a:gs>
                  </a:gsLst>
                  <a:lin ang="5400000" scaled="0"/>
                </a:gradFill>
                <a:latin typeface="+mj-lt"/>
                <a:ea typeface="Segoe UI" pitchFamily="34" charset="0"/>
                <a:cs typeface="Segoe UI" pitchFamily="34" charset="0"/>
              </a:rPr>
              <a:t>Single Public IP Per Cloud Service</a:t>
            </a:r>
          </a:p>
        </p:txBody>
      </p:sp>
      <p:sp>
        <p:nvSpPr>
          <p:cNvPr id="32" name="Right Arrow 31"/>
          <p:cNvSpPr/>
          <p:nvPr/>
        </p:nvSpPr>
        <p:spPr bwMode="auto">
          <a:xfrm>
            <a:off x="4048315" y="2569370"/>
            <a:ext cx="1209337" cy="686594"/>
          </a:xfrm>
          <a:prstGeom prst="rightArrow">
            <a:avLst>
              <a:gd name="adj1" fmla="val 74419"/>
              <a:gd name="adj2" fmla="val 5000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36" tIns="62168" rIns="124336" bIns="62168" numCol="1" rtlCol="0" anchor="ctr" anchorCtr="0" compatLnSpc="1">
            <a:prstTxWarp prst="textNoShape">
              <a:avLst/>
            </a:prstTxWarp>
          </a:bodyPr>
          <a:lstStyle/>
          <a:p>
            <a:pPr algn="ctr" defTabSz="932320" fontAlgn="base">
              <a:spcBef>
                <a:spcPct val="0"/>
              </a:spcBef>
              <a:spcAft>
                <a:spcPct val="0"/>
              </a:spcAft>
            </a:pPr>
            <a:r>
              <a:rPr lang="en-US" sz="1088" dirty="0">
                <a:ln>
                  <a:solidFill>
                    <a:schemeClr val="bg1">
                      <a:alpha val="0"/>
                    </a:schemeClr>
                  </a:solidFill>
                </a:ln>
                <a:solidFill>
                  <a:schemeClr val="tx1">
                    <a:lumMod val="75000"/>
                    <a:lumOff val="25000"/>
                  </a:schemeClr>
                </a:solidFill>
              </a:rPr>
              <a:t>PORT 5586</a:t>
            </a:r>
          </a:p>
        </p:txBody>
      </p:sp>
      <p:sp>
        <p:nvSpPr>
          <p:cNvPr id="33" name="Right Arrow 32"/>
          <p:cNvSpPr/>
          <p:nvPr/>
        </p:nvSpPr>
        <p:spPr bwMode="auto">
          <a:xfrm>
            <a:off x="6820732" y="4344580"/>
            <a:ext cx="1209337" cy="686594"/>
          </a:xfrm>
          <a:prstGeom prst="rightArrow">
            <a:avLst>
              <a:gd name="adj1" fmla="val 74419"/>
              <a:gd name="adj2" fmla="val 5000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36" tIns="62168" rIns="124336" bIns="62168" numCol="1" rtlCol="0" anchor="ctr" anchorCtr="0" compatLnSpc="1">
            <a:prstTxWarp prst="textNoShape">
              <a:avLst/>
            </a:prstTxWarp>
          </a:bodyPr>
          <a:lstStyle/>
          <a:p>
            <a:pPr algn="ctr" defTabSz="932320" fontAlgn="base">
              <a:spcBef>
                <a:spcPct val="0"/>
              </a:spcBef>
              <a:spcAft>
                <a:spcPct val="0"/>
              </a:spcAft>
            </a:pPr>
            <a:r>
              <a:rPr lang="en-US" sz="1088" dirty="0">
                <a:ln>
                  <a:solidFill>
                    <a:schemeClr val="bg1">
                      <a:alpha val="0"/>
                    </a:schemeClr>
                  </a:solidFill>
                </a:ln>
                <a:solidFill>
                  <a:schemeClr val="tx1">
                    <a:lumMod val="75000"/>
                    <a:lumOff val="25000"/>
                  </a:schemeClr>
                </a:solidFill>
              </a:rPr>
              <a:t>PORT 3389</a:t>
            </a:r>
          </a:p>
        </p:txBody>
      </p:sp>
      <p:sp>
        <p:nvSpPr>
          <p:cNvPr id="34" name="Right Arrow 33"/>
          <p:cNvSpPr/>
          <p:nvPr/>
        </p:nvSpPr>
        <p:spPr bwMode="auto">
          <a:xfrm>
            <a:off x="6820732" y="2573409"/>
            <a:ext cx="1209337" cy="686594"/>
          </a:xfrm>
          <a:prstGeom prst="rightArrow">
            <a:avLst>
              <a:gd name="adj1" fmla="val 74419"/>
              <a:gd name="adj2" fmla="val 5000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36" tIns="62168" rIns="124336" bIns="62168" numCol="1" rtlCol="0" anchor="ctr" anchorCtr="0" compatLnSpc="1">
            <a:prstTxWarp prst="textNoShape">
              <a:avLst/>
            </a:prstTxWarp>
          </a:bodyPr>
          <a:lstStyle/>
          <a:p>
            <a:pPr algn="ctr" defTabSz="932320" fontAlgn="base">
              <a:spcBef>
                <a:spcPct val="0"/>
              </a:spcBef>
              <a:spcAft>
                <a:spcPct val="0"/>
              </a:spcAft>
            </a:pPr>
            <a:r>
              <a:rPr lang="en-US" sz="1088" dirty="0">
                <a:ln>
                  <a:solidFill>
                    <a:schemeClr val="bg1">
                      <a:alpha val="0"/>
                    </a:schemeClr>
                  </a:solidFill>
                </a:ln>
                <a:solidFill>
                  <a:schemeClr val="tx1">
                    <a:lumMod val="75000"/>
                    <a:lumOff val="25000"/>
                  </a:schemeClr>
                </a:solidFill>
              </a:rPr>
              <a:t>PORT 3389</a:t>
            </a:r>
          </a:p>
        </p:txBody>
      </p:sp>
    </p:spTree>
    <p:extLst>
      <p:ext uri="{BB962C8B-B14F-4D97-AF65-F5344CB8AC3E}">
        <p14:creationId xmlns:p14="http://schemas.microsoft.com/office/powerpoint/2010/main" val="84291426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a:t>
            </a:r>
            <a:endParaRPr lang="en-US" dirty="0"/>
          </a:p>
        </p:txBody>
      </p:sp>
      <p:sp>
        <p:nvSpPr>
          <p:cNvPr id="6" name="Content Placeholder 5"/>
          <p:cNvSpPr>
            <a:spLocks noGrp="1"/>
          </p:cNvSpPr>
          <p:nvPr>
            <p:ph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303827" y="1821076"/>
            <a:ext cx="8961881" cy="1942852"/>
          </a:xfrm>
          <a:prstGeom prst="rect">
            <a:avLst/>
          </a:prstGeom>
        </p:spPr>
      </p:pic>
      <p:pic>
        <p:nvPicPr>
          <p:cNvPr id="5" name="Picture 4"/>
          <p:cNvPicPr>
            <a:picLocks noChangeAspect="1"/>
          </p:cNvPicPr>
          <p:nvPr/>
        </p:nvPicPr>
        <p:blipFill>
          <a:blip r:embed="rId3"/>
          <a:stretch>
            <a:fillRect/>
          </a:stretch>
        </p:blipFill>
        <p:spPr>
          <a:xfrm>
            <a:off x="7056330" y="1516316"/>
            <a:ext cx="4771416" cy="5095225"/>
          </a:xfrm>
          <a:prstGeom prst="rect">
            <a:avLst/>
          </a:prstGeom>
        </p:spPr>
      </p:pic>
    </p:spTree>
    <p:extLst>
      <p:ext uri="{BB962C8B-B14F-4D97-AF65-F5344CB8AC3E}">
        <p14:creationId xmlns:p14="http://schemas.microsoft.com/office/powerpoint/2010/main" val="23591186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Enterprise challenges driving hybrid IT</a:t>
            </a:r>
            <a:endParaRPr lang="en-US" dirty="0"/>
          </a:p>
        </p:txBody>
      </p:sp>
      <p:sp>
        <p:nvSpPr>
          <p:cNvPr id="27" name="Rectangle 26"/>
          <p:cNvSpPr/>
          <p:nvPr/>
        </p:nvSpPr>
        <p:spPr>
          <a:xfrm>
            <a:off x="5209059" y="1698669"/>
            <a:ext cx="2106121" cy="4064561"/>
          </a:xfrm>
          <a:prstGeom prst="rect">
            <a:avLst/>
          </a:prstGeom>
          <a:solidFill>
            <a:schemeClr val="accent2">
              <a:lumMod val="75000"/>
            </a:schemeClr>
          </a:solidFill>
          <a:ln w="25400" cap="flat" cmpd="sng" algn="ctr">
            <a:noFill/>
            <a:prstDash val="solid"/>
          </a:ln>
          <a:effectLst/>
        </p:spPr>
        <p:txBody>
          <a:bodyPr wrap="none" lIns="874316" tIns="0" rIns="0" bIns="0" anchor="b"/>
          <a:lstStyle/>
          <a:p>
            <a:pPr algn="r" defTabSz="698702"/>
            <a:r>
              <a:rPr lang="en-US" sz="2400" kern="0" spc="-39" dirty="0">
                <a:solidFill>
                  <a:srgbClr val="FFFFFF">
                    <a:alpha val="99000"/>
                  </a:srgbClr>
                </a:solidFill>
              </a:rPr>
              <a:t>Scale</a:t>
            </a:r>
            <a:br>
              <a:rPr lang="en-US" sz="2400" kern="0" spc="-39" dirty="0">
                <a:solidFill>
                  <a:srgbClr val="FFFFFF">
                    <a:alpha val="99000"/>
                  </a:srgbClr>
                </a:solidFill>
              </a:rPr>
            </a:br>
            <a:r>
              <a:rPr lang="en-US" sz="2400" kern="0" spc="-39" dirty="0">
                <a:solidFill>
                  <a:srgbClr val="FFFFFF">
                    <a:alpha val="99000"/>
                  </a:srgbClr>
                </a:solidFill>
              </a:rPr>
              <a:t>dynamically</a:t>
            </a:r>
          </a:p>
        </p:txBody>
      </p:sp>
      <p:pic>
        <p:nvPicPr>
          <p:cNvPr id="28" name="Picture 2" descr="\\MAGNUM\Projects\Microsoft\Cloud Power FY12\Design\ICONS_PNG\Secure_Elastic.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5739738" y="2827056"/>
            <a:ext cx="1142426" cy="1142131"/>
          </a:xfrm>
          <a:prstGeom prst="rect">
            <a:avLst/>
          </a:prstGeom>
          <a:noFill/>
        </p:spPr>
      </p:pic>
      <p:sp>
        <p:nvSpPr>
          <p:cNvPr id="31" name="Rectangle 30"/>
          <p:cNvSpPr/>
          <p:nvPr/>
        </p:nvSpPr>
        <p:spPr>
          <a:xfrm>
            <a:off x="9974093" y="1701578"/>
            <a:ext cx="2106121" cy="4057954"/>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r>
              <a:rPr lang="en-US" sz="2400" kern="0" spc="-39" dirty="0">
                <a:solidFill>
                  <a:srgbClr val="FFFFFF">
                    <a:alpha val="99000"/>
                  </a:srgbClr>
                </a:solidFill>
              </a:rPr>
              <a:t>Ensure </a:t>
            </a:r>
            <a:br>
              <a:rPr lang="en-US" sz="2400" kern="0" spc="-39" dirty="0">
                <a:solidFill>
                  <a:srgbClr val="FFFFFF">
                    <a:alpha val="99000"/>
                  </a:srgbClr>
                </a:solidFill>
              </a:rPr>
            </a:br>
            <a:r>
              <a:rPr lang="en-US" sz="2400" kern="0" spc="-39" dirty="0">
                <a:solidFill>
                  <a:srgbClr val="FFFFFF">
                    <a:alpha val="99000"/>
                  </a:srgbClr>
                </a:solidFill>
              </a:rPr>
              <a:t>compliance</a:t>
            </a:r>
          </a:p>
        </p:txBody>
      </p:sp>
      <p:pic>
        <p:nvPicPr>
          <p:cNvPr id="32" name="Picture 5" descr="\\MAGNUM\Projects\Microsoft\Cloud Power FY12\Design\ICONS_PNG\Scale.png"/>
          <p:cNvPicPr>
            <a:picLocks noChangeAspect="1" noChangeArrowheads="1"/>
          </p:cNvPicPr>
          <p:nvPr/>
        </p:nvPicPr>
        <p:blipFill>
          <a:blip r:embed="rId5" cstate="print">
            <a:lum bright="100000"/>
            <a:extLst>
              <a:ext uri="{28A0092B-C50C-407E-A947-70E740481C1C}">
                <a14:useLocalDpi xmlns:a14="http://schemas.microsoft.com/office/drawing/2010/main" val="0"/>
              </a:ext>
            </a:extLst>
          </a:blip>
          <a:srcRect/>
          <a:stretch>
            <a:fillRect/>
          </a:stretch>
        </p:blipFill>
        <p:spPr bwMode="auto">
          <a:xfrm>
            <a:off x="10479830" y="2827056"/>
            <a:ext cx="1094645" cy="1094360"/>
          </a:xfrm>
          <a:prstGeom prst="rect">
            <a:avLst/>
          </a:prstGeom>
          <a:noFill/>
        </p:spPr>
      </p:pic>
      <p:sp>
        <p:nvSpPr>
          <p:cNvPr id="35" name="Rectangle 34"/>
          <p:cNvSpPr/>
          <p:nvPr/>
        </p:nvSpPr>
        <p:spPr>
          <a:xfrm>
            <a:off x="367331" y="1697749"/>
            <a:ext cx="2106121" cy="4066651"/>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defRPr/>
            </a:pPr>
            <a:r>
              <a:rPr lang="en-US" sz="2400" kern="0" spc="-39" dirty="0">
                <a:solidFill>
                  <a:srgbClr val="FFFFFF">
                    <a:alpha val="99000"/>
                  </a:srgbClr>
                </a:solidFill>
              </a:rPr>
              <a:t>Drive greater</a:t>
            </a:r>
            <a:br>
              <a:rPr lang="en-US" sz="2400" kern="0" spc="-39" dirty="0">
                <a:solidFill>
                  <a:srgbClr val="FFFFFF">
                    <a:alpha val="99000"/>
                  </a:srgbClr>
                </a:solidFill>
              </a:rPr>
            </a:br>
            <a:r>
              <a:rPr lang="en-US" sz="2400" kern="0" spc="-39" dirty="0">
                <a:solidFill>
                  <a:srgbClr val="FFFFFF">
                    <a:alpha val="99000"/>
                  </a:srgbClr>
                </a:solidFill>
              </a:rPr>
              <a:t>IT efficiency</a:t>
            </a:r>
          </a:p>
        </p:txBody>
      </p:sp>
      <p:pic>
        <p:nvPicPr>
          <p:cNvPr id="36" name="Picture 5" descr="\\MAGNUM\Projects\Microsoft\Cloud Power FY12\Design\Icons\PNGs\Stop_watch.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855222" y="2827056"/>
            <a:ext cx="1132716" cy="1132422"/>
          </a:xfrm>
          <a:prstGeom prst="rect">
            <a:avLst/>
          </a:prstGeom>
          <a:noFill/>
        </p:spPr>
      </p:pic>
      <p:sp>
        <p:nvSpPr>
          <p:cNvPr id="39" name="Rectangle 38"/>
          <p:cNvSpPr/>
          <p:nvPr/>
        </p:nvSpPr>
        <p:spPr>
          <a:xfrm>
            <a:off x="7591579" y="1701578"/>
            <a:ext cx="2106121" cy="4057954"/>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r>
              <a:rPr lang="en-US" sz="2400" kern="0" spc="-39" dirty="0">
                <a:solidFill>
                  <a:srgbClr val="FFFFFF">
                    <a:alpha val="99000"/>
                  </a:srgbClr>
                </a:solidFill>
              </a:rPr>
              <a:t>Balance </a:t>
            </a:r>
            <a:br>
              <a:rPr lang="en-US" sz="2400" kern="0" spc="-39" dirty="0">
                <a:solidFill>
                  <a:srgbClr val="FFFFFF">
                    <a:alpha val="99000"/>
                  </a:srgbClr>
                </a:solidFill>
              </a:rPr>
            </a:br>
            <a:r>
              <a:rPr lang="en-US" sz="2400" kern="0" spc="-39" dirty="0">
                <a:solidFill>
                  <a:srgbClr val="FFFFFF">
                    <a:alpha val="99000"/>
                  </a:srgbClr>
                </a:solidFill>
              </a:rPr>
              <a:t>performance</a:t>
            </a:r>
            <a:br>
              <a:rPr lang="en-US" sz="2400" kern="0" spc="-39" dirty="0">
                <a:solidFill>
                  <a:srgbClr val="FFFFFF">
                    <a:alpha val="99000"/>
                  </a:srgbClr>
                </a:solidFill>
              </a:rPr>
            </a:br>
            <a:r>
              <a:rPr lang="en-US" sz="2400" kern="0" spc="-39" dirty="0">
                <a:solidFill>
                  <a:srgbClr val="FFFFFF">
                    <a:alpha val="99000"/>
                  </a:srgbClr>
                </a:solidFill>
              </a:rPr>
              <a:t>with cost</a:t>
            </a:r>
          </a:p>
        </p:txBody>
      </p:sp>
      <p:pic>
        <p:nvPicPr>
          <p:cNvPr id="40" name="Picture 2" descr="\\MAGNUM\Projects\Microsoft\Cloud Power FY12\Design\Icons\PNGs\Cash.png"/>
          <p:cNvPicPr>
            <a:picLocks noChangeAspect="1" noChangeArrowheads="1"/>
          </p:cNvPicPr>
          <p:nvPr/>
        </p:nvPicPr>
        <p:blipFill>
          <a:blip r:embed="rId7" cstate="screen">
            <a:lum bright="100000"/>
            <a:extLst>
              <a:ext uri="{28A0092B-C50C-407E-A947-70E740481C1C}">
                <a14:useLocalDpi xmlns:a14="http://schemas.microsoft.com/office/drawing/2010/main" val="0"/>
              </a:ext>
            </a:extLst>
          </a:blip>
          <a:srcRect/>
          <a:stretch>
            <a:fillRect/>
          </a:stretch>
        </p:blipFill>
        <p:spPr bwMode="auto">
          <a:xfrm>
            <a:off x="8097315" y="2827056"/>
            <a:ext cx="1094647" cy="1094360"/>
          </a:xfrm>
          <a:prstGeom prst="rect">
            <a:avLst/>
          </a:prstGeom>
          <a:noFill/>
        </p:spPr>
      </p:pic>
      <p:sp>
        <p:nvSpPr>
          <p:cNvPr id="43" name="Rectangle 42"/>
          <p:cNvSpPr/>
          <p:nvPr/>
        </p:nvSpPr>
        <p:spPr>
          <a:xfrm>
            <a:off x="2778760" y="1698669"/>
            <a:ext cx="2106121" cy="4064561"/>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r>
              <a:rPr lang="en-US" sz="2400" kern="0" spc="-39" dirty="0">
                <a:solidFill>
                  <a:srgbClr val="FFFFFF"/>
                </a:solidFill>
              </a:rPr>
              <a:t>Reduce time</a:t>
            </a:r>
            <a:br>
              <a:rPr lang="en-US" sz="2400" kern="0" spc="-39" dirty="0">
                <a:solidFill>
                  <a:srgbClr val="FFFFFF"/>
                </a:solidFill>
              </a:rPr>
            </a:br>
            <a:r>
              <a:rPr lang="en-US" sz="2400" kern="0" spc="-39" dirty="0">
                <a:solidFill>
                  <a:srgbClr val="FFFFFF"/>
                </a:solidFill>
              </a:rPr>
              <a:t>to solution</a:t>
            </a:r>
          </a:p>
        </p:txBody>
      </p:sp>
      <p:pic>
        <p:nvPicPr>
          <p:cNvPr id="44" name="Picture 7" descr="\\MAGNUM\Projects\Microsoft\Cloud Power FY12\Design\Icons\PNGs\Pooled.png"/>
          <p:cNvPicPr>
            <a:picLocks noChangeAspect="1" noChangeArrowheads="1"/>
          </p:cNvPicPr>
          <p:nvPr/>
        </p:nvPicPr>
        <p:blipFill>
          <a:blip r:embed="rId8" cstate="print">
            <a:lum bright="100000"/>
            <a:extLst>
              <a:ext uri="{28A0092B-C50C-407E-A947-70E740481C1C}">
                <a14:useLocalDpi xmlns:a14="http://schemas.microsoft.com/office/drawing/2010/main" val="0"/>
              </a:ext>
            </a:extLst>
          </a:blip>
          <a:stretch>
            <a:fillRect/>
          </a:stretch>
        </p:blipFill>
        <p:spPr bwMode="auto">
          <a:xfrm>
            <a:off x="3385526" y="2888495"/>
            <a:ext cx="1123556" cy="1123264"/>
          </a:xfrm>
          <a:prstGeom prst="rect">
            <a:avLst/>
          </a:prstGeom>
          <a:noFill/>
        </p:spPr>
      </p:pic>
    </p:spTree>
    <p:custDataLst>
      <p:tags r:id="rId1"/>
    </p:custDataLst>
    <p:extLst>
      <p:ext uri="{BB962C8B-B14F-4D97-AF65-F5344CB8AC3E}">
        <p14:creationId xmlns:p14="http://schemas.microsoft.com/office/powerpoint/2010/main" val="61731989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a:t>
            </a:r>
            <a:endParaRPr lang="en-US" dirty="0"/>
          </a:p>
        </p:txBody>
      </p:sp>
      <p:sp>
        <p:nvSpPr>
          <p:cNvPr id="4" name="Content Placeholder 3"/>
          <p:cNvSpPr>
            <a:spLocks noGrp="1"/>
          </p:cNvSpPr>
          <p:nvPr>
            <p:ph sz="quarter" idx="10"/>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4" y="1363935"/>
            <a:ext cx="8960259" cy="42384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522" y="2354409"/>
            <a:ext cx="4686633" cy="3990333"/>
          </a:xfrm>
          <a:prstGeom prst="rect">
            <a:avLst/>
          </a:prstGeom>
        </p:spPr>
      </p:pic>
    </p:spTree>
    <p:extLst>
      <p:ext uri="{BB962C8B-B14F-4D97-AF65-F5344CB8AC3E}">
        <p14:creationId xmlns:p14="http://schemas.microsoft.com/office/powerpoint/2010/main" val="339920648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best practices</a:t>
            </a:r>
            <a:endParaRPr lang="en-US" dirty="0"/>
          </a:p>
        </p:txBody>
      </p:sp>
      <p:sp>
        <p:nvSpPr>
          <p:cNvPr id="3" name="Content Placeholder 2"/>
          <p:cNvSpPr>
            <a:spLocks noGrp="1"/>
          </p:cNvSpPr>
          <p:nvPr>
            <p:ph sz="quarter" idx="10"/>
          </p:nvPr>
        </p:nvSpPr>
        <p:spPr>
          <a:xfrm>
            <a:off x="274638" y="1214438"/>
            <a:ext cx="11887200" cy="4001095"/>
          </a:xfrm>
        </p:spPr>
        <p:txBody>
          <a:bodyPr/>
          <a:lstStyle/>
          <a:p>
            <a:pPr marL="0" indent="0">
              <a:buNone/>
            </a:pPr>
            <a:r>
              <a:rPr lang="en-US" dirty="0" smtClean="0"/>
              <a:t>No security magic… gravity and </a:t>
            </a:r>
            <a:r>
              <a:rPr lang="en-US" i="1" dirty="0" smtClean="0">
                <a:hlinkClick r:id="rId3"/>
              </a:rPr>
              <a:t>The Ten Immutable Laws</a:t>
            </a:r>
            <a:r>
              <a:rPr lang="en-US" i="1" dirty="0" smtClean="0"/>
              <a:t> </a:t>
            </a:r>
            <a:r>
              <a:rPr lang="en-US" dirty="0" smtClean="0"/>
              <a:t>still apply</a:t>
            </a:r>
          </a:p>
          <a:p>
            <a:pPr marL="0" indent="0">
              <a:buNone/>
            </a:pPr>
            <a:endParaRPr lang="en-US" dirty="0"/>
          </a:p>
          <a:p>
            <a:pPr marL="0" indent="0">
              <a:buNone/>
            </a:pPr>
            <a:r>
              <a:rPr lang="en-US" dirty="0" smtClean="0"/>
              <a:t>For IaaS, still need to manage updates</a:t>
            </a:r>
          </a:p>
          <a:p>
            <a:pPr marL="0" indent="0">
              <a:buNone/>
            </a:pPr>
            <a:endParaRPr lang="en-US" dirty="0"/>
          </a:p>
          <a:p>
            <a:pPr marL="0" indent="0">
              <a:buNone/>
            </a:pPr>
            <a:r>
              <a:rPr lang="en-US" dirty="0" smtClean="0"/>
              <a:t>Strong passwords, least privilege, defense in depth</a:t>
            </a:r>
            <a:endParaRPr lang="en-US" dirty="0"/>
          </a:p>
        </p:txBody>
      </p:sp>
    </p:spTree>
    <p:extLst>
      <p:ext uri="{BB962C8B-B14F-4D97-AF65-F5344CB8AC3E}">
        <p14:creationId xmlns:p14="http://schemas.microsoft.com/office/powerpoint/2010/main" val="424987711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65769102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only remember 3 things…</a:t>
            </a:r>
            <a:endParaRPr lang="en-US" dirty="0"/>
          </a:p>
        </p:txBody>
      </p:sp>
      <p:sp>
        <p:nvSpPr>
          <p:cNvPr id="3" name="Text Placeholder 2"/>
          <p:cNvSpPr>
            <a:spLocks noGrp="1"/>
          </p:cNvSpPr>
          <p:nvPr>
            <p:ph type="body" sz="quarter" idx="10"/>
          </p:nvPr>
        </p:nvSpPr>
        <p:spPr>
          <a:xfrm>
            <a:off x="274638" y="1212850"/>
            <a:ext cx="11887200" cy="5786199"/>
          </a:xfrm>
        </p:spPr>
        <p:txBody>
          <a:bodyPr/>
          <a:lstStyle/>
          <a:p>
            <a:pPr marL="742950" indent="-742950">
              <a:buFont typeface="+mj-lt"/>
              <a:buAutoNum type="arabicPeriod"/>
            </a:pPr>
            <a:r>
              <a:rPr lang="en-US" dirty="0" smtClean="0">
                <a:latin typeface="+mn-lt"/>
              </a:rPr>
              <a:t>Virtual Networks can invisibly extend your datacenter into Azure</a:t>
            </a:r>
          </a:p>
          <a:p>
            <a:pPr marL="742950" indent="-742950">
              <a:buFont typeface="+mj-lt"/>
              <a:buAutoNum type="arabicPeriod"/>
            </a:pPr>
            <a:endParaRPr lang="en-US" dirty="0">
              <a:latin typeface="+mn-lt"/>
            </a:endParaRPr>
          </a:p>
          <a:p>
            <a:pPr marL="742950" indent="-742950">
              <a:buFont typeface="+mj-lt"/>
              <a:buAutoNum type="arabicPeriod"/>
            </a:pPr>
            <a:r>
              <a:rPr lang="en-US" dirty="0" smtClean="0">
                <a:latin typeface="+mn-lt"/>
              </a:rPr>
              <a:t>You can safely run DC VMs in Azure by following a few best practices</a:t>
            </a:r>
          </a:p>
          <a:p>
            <a:pPr marL="742950" indent="-742950">
              <a:buFont typeface="+mj-lt"/>
              <a:buAutoNum type="arabicPeriod"/>
            </a:pPr>
            <a:endParaRPr lang="en-US" dirty="0">
              <a:latin typeface="+mn-lt"/>
            </a:endParaRPr>
          </a:p>
          <a:p>
            <a:pPr marL="742950" indent="-742950">
              <a:buFont typeface="+mj-lt"/>
              <a:buAutoNum type="arabicPeriod"/>
            </a:pPr>
            <a:r>
              <a:rPr lang="en-US" dirty="0" smtClean="0">
                <a:latin typeface="+mn-lt"/>
              </a:rPr>
              <a:t>Fundamental security best practices still apply to VMs you run in Azure</a:t>
            </a:r>
          </a:p>
          <a:p>
            <a:endParaRPr lang="en-US" dirty="0">
              <a:latin typeface="+mn-lt"/>
            </a:endParaRPr>
          </a:p>
        </p:txBody>
      </p:sp>
    </p:spTree>
    <p:extLst>
      <p:ext uri="{BB962C8B-B14F-4D97-AF65-F5344CB8AC3E}">
        <p14:creationId xmlns:p14="http://schemas.microsoft.com/office/powerpoint/2010/main" val="228896981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5410712"/>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MDC-B212: Infrastructure </a:t>
            </a:r>
            <a:r>
              <a:rPr lang="en-US" sz="3600" dirty="0">
                <a:gradFill>
                  <a:gsLst>
                    <a:gs pos="1250">
                      <a:schemeClr val="tx1"/>
                    </a:gs>
                    <a:gs pos="100000">
                      <a:schemeClr val="tx1"/>
                    </a:gs>
                  </a:gsLst>
                  <a:lin ang="5400000" scaled="0"/>
                </a:gradFill>
                <a:latin typeface="+mj-lt"/>
              </a:rPr>
              <a:t>Services on Windows Azure: Virtual Machines and Virtual Networks with Mark </a:t>
            </a:r>
            <a:r>
              <a:rPr lang="en-US" sz="3600" dirty="0" err="1" smtClean="0">
                <a:gradFill>
                  <a:gsLst>
                    <a:gs pos="1250">
                      <a:schemeClr val="tx1"/>
                    </a:gs>
                    <a:gs pos="100000">
                      <a:schemeClr val="tx1"/>
                    </a:gs>
                  </a:gsLst>
                  <a:lin ang="5400000" scaled="0"/>
                </a:gradFill>
                <a:latin typeface="+mj-lt"/>
              </a:rPr>
              <a:t>Russinovich</a:t>
            </a:r>
            <a:endParaRPr lang="en-US" sz="3600" dirty="0" smtClean="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MDC-B318: Enabling Multi-Tenant IaaS Clouds in Microsoft System Center and Windows </a:t>
            </a:r>
            <a:r>
              <a:rPr lang="en-US" sz="3600" dirty="0" smtClean="0">
                <a:gradFill>
                  <a:gsLst>
                    <a:gs pos="1250">
                      <a:schemeClr val="tx1"/>
                    </a:gs>
                    <a:gs pos="100000">
                      <a:schemeClr val="tx1"/>
                    </a:gs>
                  </a:gsLst>
                  <a:lin ang="5400000" scaled="0"/>
                </a:gradFill>
                <a:latin typeface="+mj-lt"/>
              </a:rPr>
              <a:t>Server</a:t>
            </a: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MDC-B360: Hybrid Networking Offerings in Windows </a:t>
            </a:r>
            <a:r>
              <a:rPr lang="en-US" sz="3600" dirty="0" smtClean="0">
                <a:gradFill>
                  <a:gsLst>
                    <a:gs pos="1250">
                      <a:schemeClr val="tx1"/>
                    </a:gs>
                    <a:gs pos="100000">
                      <a:schemeClr val="tx1"/>
                    </a:gs>
                  </a:gsLst>
                  <a:lin ang="5400000" scaled="0"/>
                </a:gradFill>
                <a:latin typeface="+mj-lt"/>
              </a:rPr>
              <a:t>Azure</a:t>
            </a: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MDC-B361: Best Practices from Real Customers: Deploying to Windows Azure Infrastructure Services (IaaS)</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 Computing Resources</a:t>
            </a:r>
            <a:endParaRPr lang="en-US" dirty="0"/>
          </a:p>
        </p:txBody>
      </p:sp>
      <p:sp>
        <p:nvSpPr>
          <p:cNvPr id="3" name="Text Placeholder 2"/>
          <p:cNvSpPr>
            <a:spLocks noGrp="1"/>
          </p:cNvSpPr>
          <p:nvPr>
            <p:ph type="body" sz="quarter" idx="10"/>
          </p:nvPr>
        </p:nvSpPr>
        <p:spPr/>
        <p:txBody>
          <a:bodyPr/>
          <a:lstStyle/>
          <a:p>
            <a:endParaRPr lang="en-US"/>
          </a:p>
        </p:txBody>
      </p:sp>
      <p:sp>
        <p:nvSpPr>
          <p:cNvPr id="6" name="Rectangle 5"/>
          <p:cNvSpPr/>
          <p:nvPr/>
        </p:nvSpPr>
        <p:spPr bwMode="auto">
          <a:xfrm>
            <a:off x="273455" y="1214472"/>
            <a:ext cx="11889564"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invGray">
          <a:xfrm>
            <a:off x="420342" y="1219563"/>
            <a:ext cx="11790169" cy="6463308"/>
          </a:xfrm>
          <a:prstGeom prst="rect">
            <a:avLst/>
          </a:prstGeom>
        </p:spPr>
        <p:txBody>
          <a:bodyPr wrap="square">
            <a:spAutoFit/>
          </a:bodyPr>
          <a:lstStyle/>
          <a:p>
            <a:r>
              <a:rPr lang="en-US" sz="3600" dirty="0">
                <a:solidFill>
                  <a:srgbClr val="FFFFFF"/>
                </a:solidFill>
              </a:rPr>
              <a:t>Trustworthy Computing (</a:t>
            </a:r>
            <a:r>
              <a:rPr lang="en-US" sz="3600" dirty="0" err="1">
                <a:solidFill>
                  <a:srgbClr val="FFFFFF"/>
                </a:solidFill>
              </a:rPr>
              <a:t>TwC</a:t>
            </a:r>
            <a:r>
              <a:rPr lang="en-US" sz="3600" dirty="0">
                <a:solidFill>
                  <a:srgbClr val="FFFFFF"/>
                </a:solidFill>
              </a:rPr>
              <a:t>) is a long-term, </a:t>
            </a:r>
            <a:r>
              <a:rPr lang="en-US" sz="3600" dirty="0" smtClean="0">
                <a:solidFill>
                  <a:srgbClr val="FFFFFF"/>
                </a:solidFill>
              </a:rPr>
              <a:t>collaborative </a:t>
            </a:r>
            <a:r>
              <a:rPr lang="en-US" sz="3600" dirty="0">
                <a:solidFill>
                  <a:srgbClr val="FFFFFF"/>
                </a:solidFill>
              </a:rPr>
              <a:t>effort to deliver more secure, private, </a:t>
            </a:r>
            <a:r>
              <a:rPr lang="en-US" sz="3600" dirty="0" smtClean="0">
                <a:solidFill>
                  <a:srgbClr val="FFFFFF"/>
                </a:solidFill>
              </a:rPr>
              <a:t/>
            </a:r>
            <a:br>
              <a:rPr lang="en-US" sz="3600" dirty="0" smtClean="0">
                <a:solidFill>
                  <a:srgbClr val="FFFFFF"/>
                </a:solidFill>
              </a:rPr>
            </a:br>
            <a:r>
              <a:rPr lang="en-US" sz="3600" dirty="0" smtClean="0">
                <a:solidFill>
                  <a:srgbClr val="FFFFFF"/>
                </a:solidFill>
              </a:rPr>
              <a:t>and </a:t>
            </a:r>
            <a:r>
              <a:rPr lang="en-US" sz="3600" dirty="0">
                <a:solidFill>
                  <a:srgbClr val="FFFFFF"/>
                </a:solidFill>
              </a:rPr>
              <a:t>reliable computing experiences for everyone</a:t>
            </a:r>
            <a:r>
              <a:rPr lang="en-US" sz="3600" dirty="0" smtClean="0">
                <a:solidFill>
                  <a:srgbClr val="FFFFFF"/>
                </a:solidFill>
              </a:rPr>
              <a:t>. </a:t>
            </a:r>
          </a:p>
          <a:p>
            <a:r>
              <a:rPr lang="en-US" sz="3600" dirty="0" smtClean="0">
                <a:solidFill>
                  <a:srgbClr val="FFFFFF"/>
                </a:solidFill>
              </a:rPr>
              <a:t>Learn more at:</a:t>
            </a:r>
            <a:endParaRPr lang="en-US" sz="3600" dirty="0" smtClean="0">
              <a:gradFill>
                <a:gsLst>
                  <a:gs pos="1250">
                    <a:srgbClr val="FFFFFF"/>
                  </a:gs>
                  <a:gs pos="100000">
                    <a:srgbClr val="FFFFFF"/>
                  </a:gs>
                </a:gsLst>
                <a:lin ang="5400000" scaled="0"/>
              </a:gradFill>
            </a:endParaRPr>
          </a:p>
          <a:p>
            <a:pPr>
              <a:lnSpc>
                <a:spcPct val="90000"/>
              </a:lnSpc>
              <a:spcBef>
                <a:spcPct val="20000"/>
              </a:spcBef>
              <a:buSzPct val="105000"/>
            </a:pPr>
            <a:r>
              <a:rPr lang="en-US" sz="3600" dirty="0" smtClean="0">
                <a:gradFill>
                  <a:gsLst>
                    <a:gs pos="1250">
                      <a:srgbClr val="FFFFFF"/>
                    </a:gs>
                    <a:gs pos="100000">
                      <a:srgbClr val="FFFFFF"/>
                    </a:gs>
                  </a:gsLst>
                  <a:lin ang="5400000" scaled="0"/>
                </a:gradFill>
                <a:hlinkClick r:id="rId3"/>
              </a:rPr>
              <a:t>http://microsoft.com/twc</a:t>
            </a:r>
            <a:endParaRPr lang="en-US" sz="3600" dirty="0" smtClean="0">
              <a:gradFill>
                <a:gsLst>
                  <a:gs pos="1250">
                    <a:srgbClr val="FFFFFF"/>
                  </a:gs>
                  <a:gs pos="100000">
                    <a:srgbClr val="FFFFFF"/>
                  </a:gs>
                </a:gsLst>
                <a:lin ang="5400000" scaled="0"/>
              </a:gradFill>
            </a:endParaRPr>
          </a:p>
          <a:p>
            <a:pPr marL="571500" indent="-571500">
              <a:lnSpc>
                <a:spcPct val="90000"/>
              </a:lnSpc>
              <a:spcBef>
                <a:spcPct val="20000"/>
              </a:spcBef>
              <a:buSzPct val="105000"/>
              <a:buFontTx/>
              <a:buBlip>
                <a:blip r:embed="rId4"/>
              </a:buBlip>
            </a:pPr>
            <a:r>
              <a:rPr lang="en-US" sz="3600" dirty="0" smtClean="0">
                <a:gradFill>
                  <a:gsLst>
                    <a:gs pos="1250">
                      <a:srgbClr val="FFFFFF"/>
                    </a:gs>
                    <a:gs pos="100000">
                      <a:srgbClr val="FFFFFF"/>
                    </a:gs>
                  </a:gsLst>
                  <a:lin ang="5400000" scaled="0"/>
                </a:gradFill>
                <a:latin typeface="Segoe UI Light"/>
              </a:rPr>
              <a:t>Cloud </a:t>
            </a:r>
            <a:r>
              <a:rPr lang="en-US" sz="3600" dirty="0">
                <a:gradFill>
                  <a:gsLst>
                    <a:gs pos="1250">
                      <a:srgbClr val="FFFFFF"/>
                    </a:gs>
                    <a:gs pos="100000">
                      <a:srgbClr val="FFFFFF"/>
                    </a:gs>
                  </a:gsLst>
                  <a:lin ang="5400000" scaled="0"/>
                </a:gradFill>
                <a:latin typeface="Segoe UI Light"/>
              </a:rPr>
              <a:t>Security Readiness Tool</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Pass the Hash Guidance</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Data, Insights and Guidance </a:t>
            </a:r>
            <a:r>
              <a:rPr lang="en-US" sz="2400" dirty="0">
                <a:gradFill>
                  <a:gsLst>
                    <a:gs pos="1250">
                      <a:srgbClr val="FFFFFF"/>
                    </a:gs>
                    <a:gs pos="100000">
                      <a:srgbClr val="FFFFFF"/>
                    </a:gs>
                  </a:gsLst>
                  <a:lin ang="5400000" scaled="0"/>
                </a:gradFill>
                <a:latin typeface="Segoe UI Light"/>
              </a:rPr>
              <a:t>(Security Intelligence Report, volume 14)</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and more…</a:t>
            </a:r>
          </a:p>
          <a:p>
            <a:endParaRPr lang="en-US" sz="3600" dirty="0" smtClean="0">
              <a:solidFill>
                <a:srgbClr val="FFFFFF"/>
              </a:solidFill>
              <a:latin typeface="Segoe UI Light"/>
            </a:endParaRPr>
          </a:p>
          <a:p>
            <a:endParaRPr lang="en-US" sz="3600" dirty="0">
              <a:solidFill>
                <a:srgbClr val="FFFFFF"/>
              </a:solidFill>
              <a:latin typeface="Segoe UI Ligh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302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024" y="1214472"/>
            <a:ext cx="4762500" cy="4762500"/>
          </a:xfrm>
          <a:prstGeom prst="rect">
            <a:avLst/>
          </a:prstGeom>
        </p:spPr>
      </p:pic>
    </p:spTree>
    <p:extLst>
      <p:ext uri="{BB962C8B-B14F-4D97-AF65-F5344CB8AC3E}">
        <p14:creationId xmlns:p14="http://schemas.microsoft.com/office/powerpoint/2010/main" val="132701101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3" name="Group 462"/>
          <p:cNvGrpSpPr/>
          <p:nvPr/>
        </p:nvGrpSpPr>
        <p:grpSpPr>
          <a:xfrm>
            <a:off x="3443963" y="1258926"/>
            <a:ext cx="5548977" cy="4342915"/>
            <a:chOff x="5147598" y="980483"/>
            <a:chExt cx="7254220" cy="5677526"/>
          </a:xfrm>
        </p:grpSpPr>
        <p:sp>
          <p:nvSpPr>
            <p:cNvPr id="464" name="grey circle"/>
            <p:cNvSpPr/>
            <p:nvPr/>
          </p:nvSpPr>
          <p:spPr bwMode="auto">
            <a:xfrm>
              <a:off x="6296790" y="1548550"/>
              <a:ext cx="4857528" cy="4861719"/>
            </a:xfrm>
            <a:prstGeom prst="ellipse">
              <a:avLst/>
            </a:prstGeom>
            <a:noFill/>
            <a:ln w="25400">
              <a:solidFill>
                <a:schemeClr val="accent4">
                  <a:lumMod val="9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9461" tIns="29729" rIns="59461" bIns="29729" numCol="1" rtlCol="0" anchor="ctr" anchorCtr="0" compatLnSpc="1">
              <a:prstTxWarp prst="textNoShape">
                <a:avLst/>
              </a:prstTxWarp>
            </a:bodyPr>
            <a:lstStyle/>
            <a:p>
              <a:pPr algn="ctr" defTabSz="594427" fontAlgn="base">
                <a:lnSpc>
                  <a:spcPct val="90000"/>
                </a:lnSpc>
                <a:spcBef>
                  <a:spcPct val="0"/>
                </a:spcBef>
                <a:spcAft>
                  <a:spcPct val="0"/>
                </a:spcAft>
              </a:pPr>
              <a:endParaRPr lang="en-US" sz="1600" spc="-34" dirty="0">
                <a:solidFill>
                  <a:schemeClr val="tx2"/>
                </a:solidFill>
              </a:endParaRPr>
            </a:p>
          </p:txBody>
        </p:sp>
        <p:grpSp>
          <p:nvGrpSpPr>
            <p:cNvPr id="465" name="identity"/>
            <p:cNvGrpSpPr/>
            <p:nvPr/>
          </p:nvGrpSpPr>
          <p:grpSpPr>
            <a:xfrm>
              <a:off x="5147598" y="2631708"/>
              <a:ext cx="1551476" cy="777455"/>
              <a:chOff x="4243122" y="1866280"/>
              <a:chExt cx="1825350" cy="913907"/>
            </a:xfrm>
          </p:grpSpPr>
          <p:sp>
            <p:nvSpPr>
              <p:cNvPr id="536" name="TextBox 535"/>
              <p:cNvSpPr txBox="1"/>
              <p:nvPr/>
            </p:nvSpPr>
            <p:spPr>
              <a:xfrm>
                <a:off x="4243122" y="2342805"/>
                <a:ext cx="1115808" cy="437382"/>
              </a:xfrm>
              <a:prstGeom prst="rect">
                <a:avLst/>
              </a:prstGeom>
              <a:noFill/>
            </p:spPr>
            <p:txBody>
              <a:bodyPr wrap="none" lIns="0" tIns="34973" rIns="0" bIns="0" rtlCol="0" anchor="t"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algn="l" defTabSz="396301">
                  <a:lnSpc>
                    <a:spcPct val="90000"/>
                  </a:lnSpc>
                </a:pPr>
                <a:r>
                  <a:rPr lang="en-US" sz="1800" spc="-46" dirty="0">
                    <a:solidFill>
                      <a:schemeClr val="tx2"/>
                    </a:solidFill>
                  </a:rPr>
                  <a:t>Identity</a:t>
                </a:r>
              </a:p>
            </p:txBody>
          </p:sp>
          <p:sp>
            <p:nvSpPr>
              <p:cNvPr id="537" name="Freeform 27"/>
              <p:cNvSpPr>
                <a:spLocks noChangeAspect="1" noEditPoints="1"/>
              </p:cNvSpPr>
              <p:nvPr/>
            </p:nvSpPr>
            <p:spPr bwMode="auto">
              <a:xfrm>
                <a:off x="5404512" y="1866280"/>
                <a:ext cx="663960" cy="735972"/>
              </a:xfrm>
              <a:custGeom>
                <a:avLst/>
                <a:gdLst>
                  <a:gd name="T0" fmla="*/ 129 w 355"/>
                  <a:gd name="T1" fmla="*/ 67 h 394"/>
                  <a:gd name="T2" fmla="*/ 17 w 355"/>
                  <a:gd name="T3" fmla="*/ 253 h 394"/>
                  <a:gd name="T4" fmla="*/ 158 w 355"/>
                  <a:gd name="T5" fmla="*/ 332 h 394"/>
                  <a:gd name="T6" fmla="*/ 249 w 355"/>
                  <a:gd name="T7" fmla="*/ 179 h 394"/>
                  <a:gd name="T8" fmla="*/ 139 w 355"/>
                  <a:gd name="T9" fmla="*/ 118 h 394"/>
                  <a:gd name="T10" fmla="*/ 68 w 355"/>
                  <a:gd name="T11" fmla="*/ 237 h 394"/>
                  <a:gd name="T12" fmla="*/ 147 w 355"/>
                  <a:gd name="T13" fmla="*/ 281 h 394"/>
                  <a:gd name="T14" fmla="*/ 198 w 355"/>
                  <a:gd name="T15" fmla="*/ 195 h 394"/>
                  <a:gd name="T16" fmla="*/ 150 w 355"/>
                  <a:gd name="T17" fmla="*/ 169 h 394"/>
                  <a:gd name="T18" fmla="*/ 120 w 355"/>
                  <a:gd name="T19" fmla="*/ 220 h 394"/>
                  <a:gd name="T20" fmla="*/ 136 w 355"/>
                  <a:gd name="T21" fmla="*/ 229 h 394"/>
                  <a:gd name="T22" fmla="*/ 147 w 355"/>
                  <a:gd name="T23" fmla="*/ 211 h 394"/>
                  <a:gd name="T24" fmla="*/ 156 w 355"/>
                  <a:gd name="T25" fmla="*/ 195 h 394"/>
                  <a:gd name="T26" fmla="*/ 170 w 355"/>
                  <a:gd name="T27" fmla="*/ 204 h 394"/>
                  <a:gd name="T28" fmla="*/ 141 w 355"/>
                  <a:gd name="T29" fmla="*/ 254 h 394"/>
                  <a:gd name="T30" fmla="*/ 96 w 355"/>
                  <a:gd name="T31" fmla="*/ 228 h 394"/>
                  <a:gd name="T32" fmla="*/ 145 w 355"/>
                  <a:gd name="T33" fmla="*/ 144 h 394"/>
                  <a:gd name="T34" fmla="*/ 222 w 355"/>
                  <a:gd name="T35" fmla="*/ 188 h 394"/>
                  <a:gd name="T36" fmla="*/ 152 w 355"/>
                  <a:gd name="T37" fmla="*/ 305 h 394"/>
                  <a:gd name="T38" fmla="*/ 44 w 355"/>
                  <a:gd name="T39" fmla="*/ 245 h 394"/>
                  <a:gd name="T40" fmla="*/ 134 w 355"/>
                  <a:gd name="T41" fmla="*/ 93 h 394"/>
                  <a:gd name="T42" fmla="*/ 272 w 355"/>
                  <a:gd name="T43" fmla="*/ 171 h 394"/>
                  <a:gd name="T44" fmla="*/ 163 w 355"/>
                  <a:gd name="T45" fmla="*/ 356 h 394"/>
                  <a:gd name="T46" fmla="*/ 91 w 355"/>
                  <a:gd name="T47" fmla="*/ 360 h 394"/>
                  <a:gd name="T48" fmla="*/ 79 w 355"/>
                  <a:gd name="T49" fmla="*/ 362 h 394"/>
                  <a:gd name="T50" fmla="*/ 73 w 355"/>
                  <a:gd name="T51" fmla="*/ 371 h 394"/>
                  <a:gd name="T52" fmla="*/ 73 w 355"/>
                  <a:gd name="T53" fmla="*/ 378 h 394"/>
                  <a:gd name="T54" fmla="*/ 82 w 355"/>
                  <a:gd name="T55" fmla="*/ 387 h 394"/>
                  <a:gd name="T56" fmla="*/ 168 w 355"/>
                  <a:gd name="T57" fmla="*/ 383 h 394"/>
                  <a:gd name="T58" fmla="*/ 300 w 355"/>
                  <a:gd name="T59" fmla="*/ 162 h 394"/>
                  <a:gd name="T60" fmla="*/ 129 w 355"/>
                  <a:gd name="T61" fmla="*/ 67 h 394"/>
                  <a:gd name="T62" fmla="*/ 353 w 355"/>
                  <a:gd name="T63" fmla="*/ 142 h 394"/>
                  <a:gd name="T64" fmla="*/ 271 w 355"/>
                  <a:gd name="T65" fmla="*/ 28 h 394"/>
                  <a:gd name="T66" fmla="*/ 127 w 355"/>
                  <a:gd name="T67" fmla="*/ 16 h 394"/>
                  <a:gd name="T68" fmla="*/ 116 w 355"/>
                  <a:gd name="T69" fmla="*/ 34 h 394"/>
                  <a:gd name="T70" fmla="*/ 133 w 355"/>
                  <a:gd name="T71" fmla="*/ 43 h 394"/>
                  <a:gd name="T72" fmla="*/ 255 w 355"/>
                  <a:gd name="T73" fmla="*/ 53 h 394"/>
                  <a:gd name="T74" fmla="*/ 326 w 355"/>
                  <a:gd name="T75" fmla="*/ 151 h 394"/>
                  <a:gd name="T76" fmla="*/ 338 w 355"/>
                  <a:gd name="T77" fmla="*/ 160 h 394"/>
                  <a:gd name="T78" fmla="*/ 342 w 355"/>
                  <a:gd name="T79" fmla="*/ 160 h 394"/>
                  <a:gd name="T80" fmla="*/ 353 w 355"/>
                  <a:gd name="T81" fmla="*/ 14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5" h="394">
                    <a:moveTo>
                      <a:pt x="129" y="67"/>
                    </a:moveTo>
                    <a:cubicBezTo>
                      <a:pt x="50" y="92"/>
                      <a:pt x="0" y="175"/>
                      <a:pt x="17" y="253"/>
                    </a:cubicBezTo>
                    <a:cubicBezTo>
                      <a:pt x="30" y="317"/>
                      <a:pt x="93" y="353"/>
                      <a:pt x="158" y="332"/>
                    </a:cubicBezTo>
                    <a:cubicBezTo>
                      <a:pt x="222" y="311"/>
                      <a:pt x="263" y="243"/>
                      <a:pt x="249" y="179"/>
                    </a:cubicBezTo>
                    <a:cubicBezTo>
                      <a:pt x="239" y="129"/>
                      <a:pt x="189" y="101"/>
                      <a:pt x="139" y="118"/>
                    </a:cubicBezTo>
                    <a:cubicBezTo>
                      <a:pt x="90" y="133"/>
                      <a:pt x="58" y="187"/>
                      <a:pt x="68" y="237"/>
                    </a:cubicBezTo>
                    <a:cubicBezTo>
                      <a:pt x="76" y="273"/>
                      <a:pt x="111" y="292"/>
                      <a:pt x="147" y="281"/>
                    </a:cubicBezTo>
                    <a:cubicBezTo>
                      <a:pt x="183" y="270"/>
                      <a:pt x="205" y="231"/>
                      <a:pt x="198" y="195"/>
                    </a:cubicBezTo>
                    <a:cubicBezTo>
                      <a:pt x="193" y="173"/>
                      <a:pt x="172" y="161"/>
                      <a:pt x="150" y="169"/>
                    </a:cubicBezTo>
                    <a:cubicBezTo>
                      <a:pt x="129" y="175"/>
                      <a:pt x="115" y="199"/>
                      <a:pt x="120" y="220"/>
                    </a:cubicBezTo>
                    <a:cubicBezTo>
                      <a:pt x="121" y="228"/>
                      <a:pt x="128" y="232"/>
                      <a:pt x="136" y="229"/>
                    </a:cubicBezTo>
                    <a:cubicBezTo>
                      <a:pt x="144" y="226"/>
                      <a:pt x="149" y="219"/>
                      <a:pt x="147" y="211"/>
                    </a:cubicBezTo>
                    <a:cubicBezTo>
                      <a:pt x="146" y="205"/>
                      <a:pt x="150" y="197"/>
                      <a:pt x="156" y="195"/>
                    </a:cubicBezTo>
                    <a:cubicBezTo>
                      <a:pt x="162" y="193"/>
                      <a:pt x="169" y="197"/>
                      <a:pt x="170" y="204"/>
                    </a:cubicBezTo>
                    <a:cubicBezTo>
                      <a:pt x="175" y="225"/>
                      <a:pt x="162" y="248"/>
                      <a:pt x="141" y="254"/>
                    </a:cubicBezTo>
                    <a:cubicBezTo>
                      <a:pt x="121" y="261"/>
                      <a:pt x="100" y="249"/>
                      <a:pt x="96" y="228"/>
                    </a:cubicBezTo>
                    <a:cubicBezTo>
                      <a:pt x="88" y="193"/>
                      <a:pt x="111" y="155"/>
                      <a:pt x="145" y="144"/>
                    </a:cubicBezTo>
                    <a:cubicBezTo>
                      <a:pt x="180" y="133"/>
                      <a:pt x="214" y="153"/>
                      <a:pt x="222" y="188"/>
                    </a:cubicBezTo>
                    <a:cubicBezTo>
                      <a:pt x="232" y="237"/>
                      <a:pt x="201" y="289"/>
                      <a:pt x="152" y="305"/>
                    </a:cubicBezTo>
                    <a:cubicBezTo>
                      <a:pt x="103" y="321"/>
                      <a:pt x="55" y="294"/>
                      <a:pt x="44" y="245"/>
                    </a:cubicBezTo>
                    <a:cubicBezTo>
                      <a:pt x="31" y="181"/>
                      <a:pt x="71" y="114"/>
                      <a:pt x="134" y="93"/>
                    </a:cubicBezTo>
                    <a:cubicBezTo>
                      <a:pt x="197" y="73"/>
                      <a:pt x="259" y="108"/>
                      <a:pt x="272" y="171"/>
                    </a:cubicBezTo>
                    <a:cubicBezTo>
                      <a:pt x="289" y="249"/>
                      <a:pt x="239" y="332"/>
                      <a:pt x="163" y="356"/>
                    </a:cubicBezTo>
                    <a:cubicBezTo>
                      <a:pt x="140" y="364"/>
                      <a:pt x="115" y="365"/>
                      <a:pt x="91" y="360"/>
                    </a:cubicBezTo>
                    <a:cubicBezTo>
                      <a:pt x="87" y="359"/>
                      <a:pt x="83" y="360"/>
                      <a:pt x="79" y="362"/>
                    </a:cubicBezTo>
                    <a:cubicBezTo>
                      <a:pt x="76" y="364"/>
                      <a:pt x="74" y="367"/>
                      <a:pt x="73" y="371"/>
                    </a:cubicBezTo>
                    <a:cubicBezTo>
                      <a:pt x="72" y="373"/>
                      <a:pt x="72" y="375"/>
                      <a:pt x="73" y="378"/>
                    </a:cubicBezTo>
                    <a:cubicBezTo>
                      <a:pt x="74" y="383"/>
                      <a:pt x="77" y="387"/>
                      <a:pt x="82" y="387"/>
                    </a:cubicBezTo>
                    <a:cubicBezTo>
                      <a:pt x="110" y="394"/>
                      <a:pt x="140" y="392"/>
                      <a:pt x="168" y="383"/>
                    </a:cubicBezTo>
                    <a:cubicBezTo>
                      <a:pt x="260" y="354"/>
                      <a:pt x="319" y="255"/>
                      <a:pt x="300" y="162"/>
                    </a:cubicBezTo>
                    <a:cubicBezTo>
                      <a:pt x="284" y="85"/>
                      <a:pt x="207" y="41"/>
                      <a:pt x="129" y="67"/>
                    </a:cubicBezTo>
                    <a:close/>
                    <a:moveTo>
                      <a:pt x="353" y="142"/>
                    </a:moveTo>
                    <a:cubicBezTo>
                      <a:pt x="343" y="92"/>
                      <a:pt x="314" y="52"/>
                      <a:pt x="271" y="28"/>
                    </a:cubicBezTo>
                    <a:cubicBezTo>
                      <a:pt x="228" y="4"/>
                      <a:pt x="177" y="0"/>
                      <a:pt x="127" y="16"/>
                    </a:cubicBezTo>
                    <a:cubicBezTo>
                      <a:pt x="119" y="18"/>
                      <a:pt x="114" y="26"/>
                      <a:pt x="116" y="34"/>
                    </a:cubicBezTo>
                    <a:cubicBezTo>
                      <a:pt x="118" y="41"/>
                      <a:pt x="125" y="46"/>
                      <a:pt x="133" y="43"/>
                    </a:cubicBezTo>
                    <a:cubicBezTo>
                      <a:pt x="175" y="29"/>
                      <a:pt x="219" y="33"/>
                      <a:pt x="255" y="53"/>
                    </a:cubicBezTo>
                    <a:cubicBezTo>
                      <a:pt x="292" y="74"/>
                      <a:pt x="317" y="108"/>
                      <a:pt x="326" y="151"/>
                    </a:cubicBezTo>
                    <a:cubicBezTo>
                      <a:pt x="327" y="157"/>
                      <a:pt x="332" y="160"/>
                      <a:pt x="338" y="160"/>
                    </a:cubicBezTo>
                    <a:cubicBezTo>
                      <a:pt x="339" y="160"/>
                      <a:pt x="341" y="160"/>
                      <a:pt x="342" y="160"/>
                    </a:cubicBezTo>
                    <a:cubicBezTo>
                      <a:pt x="350" y="157"/>
                      <a:pt x="355" y="149"/>
                      <a:pt x="353" y="142"/>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66" name="virtualization"/>
            <p:cNvGrpSpPr/>
            <p:nvPr/>
          </p:nvGrpSpPr>
          <p:grpSpPr>
            <a:xfrm>
              <a:off x="8360990" y="980483"/>
              <a:ext cx="2581654" cy="846620"/>
              <a:chOff x="8003833" y="-43612"/>
              <a:chExt cx="3037379" cy="995211"/>
            </a:xfrm>
          </p:grpSpPr>
          <p:sp>
            <p:nvSpPr>
              <p:cNvPr id="487" name="TextBox 486"/>
              <p:cNvSpPr txBox="1"/>
              <p:nvPr/>
            </p:nvSpPr>
            <p:spPr>
              <a:xfrm>
                <a:off x="9101715" y="-43612"/>
                <a:ext cx="1939497" cy="437382"/>
              </a:xfrm>
              <a:prstGeom prst="rect">
                <a:avLst/>
              </a:prstGeom>
              <a:noFill/>
            </p:spPr>
            <p:txBody>
              <a:bodyPr wrap="none" lIns="0" tIns="34973" rIns="0" bIns="0" rtlCol="0" anchor="t" anchorCtr="0">
                <a:spAutoFit/>
              </a:bodyPr>
              <a:lstStyle/>
              <a:p>
                <a:pPr defTabSz="396301">
                  <a:lnSpc>
                    <a:spcPct val="90000"/>
                  </a:lnSpc>
                </a:pPr>
                <a:r>
                  <a:rPr lang="en-US" spc="-46" dirty="0">
                    <a:solidFill>
                      <a:schemeClr val="tx2"/>
                    </a:solidFill>
                    <a:ea typeface="Segoe UI" pitchFamily="34" charset="0"/>
                    <a:cs typeface="Segoe UI" pitchFamily="34" charset="0"/>
                  </a:rPr>
                  <a:t>Virtualization</a:t>
                </a:r>
              </a:p>
            </p:txBody>
          </p:sp>
          <p:grpSp>
            <p:nvGrpSpPr>
              <p:cNvPr id="488" name="Group 487"/>
              <p:cNvGrpSpPr>
                <a:grpSpLocks noChangeAspect="1"/>
              </p:cNvGrpSpPr>
              <p:nvPr/>
            </p:nvGrpSpPr>
            <p:grpSpPr bwMode="black">
              <a:xfrm>
                <a:off x="8003833" y="252831"/>
                <a:ext cx="935526" cy="698768"/>
                <a:chOff x="6660829" y="2010433"/>
                <a:chExt cx="2055073" cy="1535391"/>
              </a:xfrm>
            </p:grpSpPr>
            <p:sp>
              <p:nvSpPr>
                <p:cNvPr id="489"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0"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1"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2"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3"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4"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5"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6"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7"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8"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9"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0"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1"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2"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3"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4"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5"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6"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7"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8"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9"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0"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1"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2"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3"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4"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5"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6"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7"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8"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9"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0"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1"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2"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3"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4"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5"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6"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7"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8"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9"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0"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1"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2"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3"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4"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5" name="Freeform 207"/>
                <p:cNvSpPr>
                  <a:spLocks noEditPoints="1"/>
                </p:cNvSpPr>
                <p:nvPr/>
              </p:nvSpPr>
              <p:spPr bwMode="black">
                <a:xfrm>
                  <a:off x="6660829" y="2010433"/>
                  <a:ext cx="2055073" cy="153539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grpSp>
          <p:nvGrpSpPr>
            <p:cNvPr id="467" name="data"/>
            <p:cNvGrpSpPr/>
            <p:nvPr/>
          </p:nvGrpSpPr>
          <p:grpSpPr>
            <a:xfrm>
              <a:off x="10695191" y="2375760"/>
              <a:ext cx="1345205" cy="847364"/>
              <a:chOff x="10711536" y="1565409"/>
              <a:chExt cx="1582667" cy="996086"/>
            </a:xfrm>
          </p:grpSpPr>
          <p:sp>
            <p:nvSpPr>
              <p:cNvPr id="485" name="TextBox 484"/>
              <p:cNvSpPr txBox="1"/>
              <p:nvPr/>
            </p:nvSpPr>
            <p:spPr>
              <a:xfrm>
                <a:off x="11600693" y="1565409"/>
                <a:ext cx="693510" cy="437382"/>
              </a:xfrm>
              <a:prstGeom prst="rect">
                <a:avLst/>
              </a:prstGeom>
              <a:noFill/>
              <a:ln>
                <a:noFill/>
                <a:headEnd type="none" w="med" len="med"/>
                <a:tailEnd type="none" w="med" len="med"/>
              </a:ln>
            </p:spPr>
            <p:txBody>
              <a:bodyPr wrap="none" lIns="0" tIns="34973" rIns="0" bIns="0" rtlCol="0" anchor="t"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algn="l" defTabSz="396301">
                  <a:lnSpc>
                    <a:spcPct val="90000"/>
                  </a:lnSpc>
                </a:pPr>
                <a:r>
                  <a:rPr lang="en-US" sz="1800" spc="-46" dirty="0">
                    <a:solidFill>
                      <a:schemeClr val="tx2"/>
                    </a:solidFill>
                  </a:rPr>
                  <a:t>Data</a:t>
                </a:r>
              </a:p>
            </p:txBody>
          </p:sp>
          <p:sp>
            <p:nvSpPr>
              <p:cNvPr id="486" name="Freeform 11"/>
              <p:cNvSpPr>
                <a:spLocks noChangeAspect="1" noEditPoints="1"/>
              </p:cNvSpPr>
              <p:nvPr/>
            </p:nvSpPr>
            <p:spPr bwMode="auto">
              <a:xfrm>
                <a:off x="10711536" y="1907034"/>
                <a:ext cx="747838" cy="65446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tx1"/>
              </a:solidFill>
              <a:ln>
                <a:noFill/>
              </a:ln>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68" name="devlopment"/>
            <p:cNvGrpSpPr/>
            <p:nvPr/>
          </p:nvGrpSpPr>
          <p:grpSpPr>
            <a:xfrm>
              <a:off x="5217019" y="5279108"/>
              <a:ext cx="1997933" cy="1022107"/>
              <a:chOff x="4156028" y="4606645"/>
              <a:chExt cx="2350617" cy="1201498"/>
            </a:xfrm>
          </p:grpSpPr>
          <p:sp>
            <p:nvSpPr>
              <p:cNvPr id="483" name="TextBox 482"/>
              <p:cNvSpPr txBox="1"/>
              <p:nvPr/>
            </p:nvSpPr>
            <p:spPr>
              <a:xfrm>
                <a:off x="4156028" y="5370761"/>
                <a:ext cx="2001234" cy="437382"/>
              </a:xfrm>
              <a:prstGeom prst="rect">
                <a:avLst/>
              </a:prstGeom>
              <a:noFill/>
            </p:spPr>
            <p:txBody>
              <a:bodyPr wrap="none" lIns="0" tIns="34973" rIns="0" bIns="0" rtlCol="0" anchor="t" anchorCtr="0">
                <a:spAutoFit/>
              </a:bodyPr>
              <a:lstStyle/>
              <a:p>
                <a:pPr indent="-3098" defTabSz="396301">
                  <a:lnSpc>
                    <a:spcPct val="90000"/>
                  </a:lnSpc>
                </a:pPr>
                <a:r>
                  <a:rPr lang="en-US" spc="-46" dirty="0">
                    <a:solidFill>
                      <a:schemeClr val="tx2"/>
                    </a:solidFill>
                    <a:ea typeface="Segoe UI" pitchFamily="34" charset="0"/>
                    <a:cs typeface="Segoe UI" pitchFamily="34" charset="0"/>
                  </a:rPr>
                  <a:t>Development</a:t>
                </a:r>
              </a:p>
            </p:txBody>
          </p:sp>
          <p:sp>
            <p:nvSpPr>
              <p:cNvPr id="484" name="Freeform 205"/>
              <p:cNvSpPr>
                <a:spLocks noChangeAspect="1" noEditPoints="1"/>
              </p:cNvSpPr>
              <p:nvPr/>
            </p:nvSpPr>
            <p:spPr bwMode="auto">
              <a:xfrm>
                <a:off x="5809546" y="4606645"/>
                <a:ext cx="697099" cy="690398"/>
              </a:xfrm>
              <a:custGeom>
                <a:avLst/>
                <a:gdLst>
                  <a:gd name="T0" fmla="*/ 151 w 308"/>
                  <a:gd name="T1" fmla="*/ 210 h 305"/>
                  <a:gd name="T2" fmla="*/ 136 w 308"/>
                  <a:gd name="T3" fmla="*/ 248 h 305"/>
                  <a:gd name="T4" fmla="*/ 120 w 308"/>
                  <a:gd name="T5" fmla="*/ 286 h 305"/>
                  <a:gd name="T6" fmla="*/ 49 w 308"/>
                  <a:gd name="T7" fmla="*/ 296 h 305"/>
                  <a:gd name="T8" fmla="*/ 49 w 308"/>
                  <a:gd name="T9" fmla="*/ 289 h 305"/>
                  <a:gd name="T10" fmla="*/ 89 w 308"/>
                  <a:gd name="T11" fmla="*/ 265 h 305"/>
                  <a:gd name="T12" fmla="*/ 80 w 308"/>
                  <a:gd name="T13" fmla="*/ 231 h 305"/>
                  <a:gd name="T14" fmla="*/ 65 w 308"/>
                  <a:gd name="T15" fmla="*/ 226 h 305"/>
                  <a:gd name="T16" fmla="*/ 21 w 308"/>
                  <a:gd name="T17" fmla="*/ 249 h 305"/>
                  <a:gd name="T18" fmla="*/ 39 w 308"/>
                  <a:gd name="T19" fmla="*/ 202 h 305"/>
                  <a:gd name="T20" fmla="*/ 75 w 308"/>
                  <a:gd name="T21" fmla="*/ 186 h 305"/>
                  <a:gd name="T22" fmla="*/ 77 w 308"/>
                  <a:gd name="T23" fmla="*/ 186 h 305"/>
                  <a:gd name="T24" fmla="*/ 106 w 308"/>
                  <a:gd name="T25" fmla="*/ 178 h 305"/>
                  <a:gd name="T26" fmla="*/ 201 w 308"/>
                  <a:gd name="T27" fmla="*/ 161 h 305"/>
                  <a:gd name="T28" fmla="*/ 135 w 308"/>
                  <a:gd name="T29" fmla="*/ 95 h 305"/>
                  <a:gd name="T30" fmla="*/ 129 w 308"/>
                  <a:gd name="T31" fmla="*/ 95 h 305"/>
                  <a:gd name="T32" fmla="*/ 95 w 308"/>
                  <a:gd name="T33" fmla="*/ 135 h 305"/>
                  <a:gd name="T34" fmla="*/ 161 w 308"/>
                  <a:gd name="T35" fmla="*/ 200 h 305"/>
                  <a:gd name="T36" fmla="*/ 268 w 308"/>
                  <a:gd name="T37" fmla="*/ 302 h 305"/>
                  <a:gd name="T38" fmla="*/ 303 w 308"/>
                  <a:gd name="T39" fmla="*/ 265 h 305"/>
                  <a:gd name="T40" fmla="*/ 201 w 308"/>
                  <a:gd name="T41" fmla="*/ 161 h 305"/>
                  <a:gd name="T42" fmla="*/ 301 w 308"/>
                  <a:gd name="T43" fmla="*/ 70 h 305"/>
                  <a:gd name="T44" fmla="*/ 261 w 308"/>
                  <a:gd name="T45" fmla="*/ 93 h 305"/>
                  <a:gd name="T46" fmla="*/ 240 w 308"/>
                  <a:gd name="T47" fmla="*/ 79 h 305"/>
                  <a:gd name="T48" fmla="*/ 239 w 308"/>
                  <a:gd name="T49" fmla="*/ 53 h 305"/>
                  <a:gd name="T50" fmla="*/ 280 w 308"/>
                  <a:gd name="T51" fmla="*/ 26 h 305"/>
                  <a:gd name="T52" fmla="*/ 217 w 308"/>
                  <a:gd name="T53" fmla="*/ 25 h 305"/>
                  <a:gd name="T54" fmla="*/ 191 w 308"/>
                  <a:gd name="T55" fmla="*/ 71 h 305"/>
                  <a:gd name="T56" fmla="*/ 182 w 308"/>
                  <a:gd name="T57" fmla="*/ 102 h 305"/>
                  <a:gd name="T58" fmla="*/ 210 w 308"/>
                  <a:gd name="T59" fmla="*/ 151 h 305"/>
                  <a:gd name="T60" fmla="*/ 249 w 308"/>
                  <a:gd name="T61" fmla="*/ 133 h 305"/>
                  <a:gd name="T62" fmla="*/ 252 w 308"/>
                  <a:gd name="T63" fmla="*/ 133 h 305"/>
                  <a:gd name="T64" fmla="*/ 276 w 308"/>
                  <a:gd name="T65" fmla="*/ 126 h 305"/>
                  <a:gd name="T66" fmla="*/ 308 w 308"/>
                  <a:gd name="T67" fmla="*/ 75 h 305"/>
                  <a:gd name="T68" fmla="*/ 52 w 308"/>
                  <a:gd name="T69" fmla="*/ 146 h 305"/>
                  <a:gd name="T70" fmla="*/ 143 w 308"/>
                  <a:gd name="T71" fmla="*/ 58 h 305"/>
                  <a:gd name="T72" fmla="*/ 143 w 308"/>
                  <a:gd name="T73" fmla="*/ 45 h 305"/>
                  <a:gd name="T74" fmla="*/ 94 w 308"/>
                  <a:gd name="T75" fmla="*/ 0 h 305"/>
                  <a:gd name="T76" fmla="*/ 2 w 308"/>
                  <a:gd name="T77" fmla="*/ 87 h 305"/>
                  <a:gd name="T78" fmla="*/ 2 w 308"/>
                  <a:gd name="T79" fmla="*/ 100 h 305"/>
                  <a:gd name="T80" fmla="*/ 52 w 308"/>
                  <a:gd name="T81"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8" h="305">
                    <a:moveTo>
                      <a:pt x="113" y="172"/>
                    </a:moveTo>
                    <a:cubicBezTo>
                      <a:pt x="151" y="210"/>
                      <a:pt x="151" y="210"/>
                      <a:pt x="151" y="210"/>
                    </a:cubicBezTo>
                    <a:cubicBezTo>
                      <a:pt x="144" y="217"/>
                      <a:pt x="144" y="217"/>
                      <a:pt x="144" y="217"/>
                    </a:cubicBezTo>
                    <a:cubicBezTo>
                      <a:pt x="137" y="224"/>
                      <a:pt x="136" y="236"/>
                      <a:pt x="136" y="248"/>
                    </a:cubicBezTo>
                    <a:cubicBezTo>
                      <a:pt x="136" y="248"/>
                      <a:pt x="136" y="248"/>
                      <a:pt x="136" y="248"/>
                    </a:cubicBezTo>
                    <a:cubicBezTo>
                      <a:pt x="136" y="262"/>
                      <a:pt x="130" y="276"/>
                      <a:pt x="120" y="286"/>
                    </a:cubicBezTo>
                    <a:cubicBezTo>
                      <a:pt x="117" y="289"/>
                      <a:pt x="114" y="292"/>
                      <a:pt x="109" y="295"/>
                    </a:cubicBezTo>
                    <a:cubicBezTo>
                      <a:pt x="92" y="305"/>
                      <a:pt x="68" y="305"/>
                      <a:pt x="49" y="296"/>
                    </a:cubicBezTo>
                    <a:cubicBezTo>
                      <a:pt x="48" y="296"/>
                      <a:pt x="47" y="294"/>
                      <a:pt x="47" y="293"/>
                    </a:cubicBezTo>
                    <a:cubicBezTo>
                      <a:pt x="46" y="291"/>
                      <a:pt x="47" y="289"/>
                      <a:pt x="49" y="289"/>
                    </a:cubicBezTo>
                    <a:cubicBezTo>
                      <a:pt x="88" y="266"/>
                      <a:pt x="88" y="266"/>
                      <a:pt x="88" y="266"/>
                    </a:cubicBezTo>
                    <a:cubicBezTo>
                      <a:pt x="88" y="266"/>
                      <a:pt x="89" y="266"/>
                      <a:pt x="89" y="265"/>
                    </a:cubicBezTo>
                    <a:cubicBezTo>
                      <a:pt x="92" y="262"/>
                      <a:pt x="96" y="257"/>
                      <a:pt x="87" y="240"/>
                    </a:cubicBezTo>
                    <a:cubicBezTo>
                      <a:pt x="85" y="236"/>
                      <a:pt x="82" y="233"/>
                      <a:pt x="80" y="231"/>
                    </a:cubicBezTo>
                    <a:cubicBezTo>
                      <a:pt x="73" y="224"/>
                      <a:pt x="68" y="225"/>
                      <a:pt x="66" y="226"/>
                    </a:cubicBezTo>
                    <a:cubicBezTo>
                      <a:pt x="65" y="226"/>
                      <a:pt x="65" y="226"/>
                      <a:pt x="65" y="226"/>
                    </a:cubicBezTo>
                    <a:cubicBezTo>
                      <a:pt x="26" y="249"/>
                      <a:pt x="26" y="249"/>
                      <a:pt x="26" y="249"/>
                    </a:cubicBezTo>
                    <a:cubicBezTo>
                      <a:pt x="24" y="249"/>
                      <a:pt x="22" y="249"/>
                      <a:pt x="21" y="249"/>
                    </a:cubicBezTo>
                    <a:cubicBezTo>
                      <a:pt x="20" y="248"/>
                      <a:pt x="19" y="246"/>
                      <a:pt x="19" y="244"/>
                    </a:cubicBezTo>
                    <a:cubicBezTo>
                      <a:pt x="20" y="229"/>
                      <a:pt x="28" y="214"/>
                      <a:pt x="39" y="202"/>
                    </a:cubicBezTo>
                    <a:cubicBezTo>
                      <a:pt x="42" y="199"/>
                      <a:pt x="47" y="196"/>
                      <a:pt x="51" y="193"/>
                    </a:cubicBezTo>
                    <a:cubicBezTo>
                      <a:pt x="58" y="189"/>
                      <a:pt x="66" y="187"/>
                      <a:pt x="75" y="186"/>
                    </a:cubicBezTo>
                    <a:cubicBezTo>
                      <a:pt x="74" y="186"/>
                      <a:pt x="74" y="186"/>
                      <a:pt x="74" y="186"/>
                    </a:cubicBezTo>
                    <a:cubicBezTo>
                      <a:pt x="75" y="186"/>
                      <a:pt x="76" y="186"/>
                      <a:pt x="77" y="186"/>
                    </a:cubicBezTo>
                    <a:cubicBezTo>
                      <a:pt x="77" y="186"/>
                      <a:pt x="77" y="186"/>
                      <a:pt x="78" y="186"/>
                    </a:cubicBezTo>
                    <a:cubicBezTo>
                      <a:pt x="89" y="186"/>
                      <a:pt x="100" y="185"/>
                      <a:pt x="106" y="178"/>
                    </a:cubicBezTo>
                    <a:lnTo>
                      <a:pt x="113" y="172"/>
                    </a:lnTo>
                    <a:close/>
                    <a:moveTo>
                      <a:pt x="201" y="161"/>
                    </a:moveTo>
                    <a:cubicBezTo>
                      <a:pt x="162" y="122"/>
                      <a:pt x="162" y="122"/>
                      <a:pt x="162" y="122"/>
                    </a:cubicBezTo>
                    <a:cubicBezTo>
                      <a:pt x="135" y="95"/>
                      <a:pt x="135" y="95"/>
                      <a:pt x="135" y="95"/>
                    </a:cubicBezTo>
                    <a:cubicBezTo>
                      <a:pt x="134" y="94"/>
                      <a:pt x="133" y="94"/>
                      <a:pt x="132" y="94"/>
                    </a:cubicBezTo>
                    <a:cubicBezTo>
                      <a:pt x="131" y="94"/>
                      <a:pt x="130" y="94"/>
                      <a:pt x="129" y="95"/>
                    </a:cubicBezTo>
                    <a:cubicBezTo>
                      <a:pt x="95" y="129"/>
                      <a:pt x="95" y="129"/>
                      <a:pt x="95" y="129"/>
                    </a:cubicBezTo>
                    <a:cubicBezTo>
                      <a:pt x="94" y="130"/>
                      <a:pt x="94" y="133"/>
                      <a:pt x="95" y="135"/>
                    </a:cubicBezTo>
                    <a:cubicBezTo>
                      <a:pt x="123" y="162"/>
                      <a:pt x="123" y="162"/>
                      <a:pt x="123" y="162"/>
                    </a:cubicBezTo>
                    <a:cubicBezTo>
                      <a:pt x="161" y="200"/>
                      <a:pt x="161" y="200"/>
                      <a:pt x="161" y="200"/>
                    </a:cubicBezTo>
                    <a:cubicBezTo>
                      <a:pt x="262" y="302"/>
                      <a:pt x="262" y="302"/>
                      <a:pt x="262" y="302"/>
                    </a:cubicBezTo>
                    <a:cubicBezTo>
                      <a:pt x="264" y="303"/>
                      <a:pt x="266" y="303"/>
                      <a:pt x="268" y="302"/>
                    </a:cubicBezTo>
                    <a:cubicBezTo>
                      <a:pt x="302" y="268"/>
                      <a:pt x="302" y="268"/>
                      <a:pt x="302" y="268"/>
                    </a:cubicBezTo>
                    <a:cubicBezTo>
                      <a:pt x="303" y="267"/>
                      <a:pt x="303" y="266"/>
                      <a:pt x="303" y="265"/>
                    </a:cubicBezTo>
                    <a:cubicBezTo>
                      <a:pt x="303" y="264"/>
                      <a:pt x="303" y="263"/>
                      <a:pt x="302" y="262"/>
                    </a:cubicBezTo>
                    <a:lnTo>
                      <a:pt x="201" y="161"/>
                    </a:lnTo>
                    <a:close/>
                    <a:moveTo>
                      <a:pt x="306" y="70"/>
                    </a:moveTo>
                    <a:cubicBezTo>
                      <a:pt x="304" y="70"/>
                      <a:pt x="303" y="70"/>
                      <a:pt x="301" y="70"/>
                    </a:cubicBezTo>
                    <a:cubicBezTo>
                      <a:pt x="262" y="93"/>
                      <a:pt x="262" y="93"/>
                      <a:pt x="262" y="93"/>
                    </a:cubicBezTo>
                    <a:cubicBezTo>
                      <a:pt x="262" y="93"/>
                      <a:pt x="262" y="93"/>
                      <a:pt x="261" y="93"/>
                    </a:cubicBezTo>
                    <a:cubicBezTo>
                      <a:pt x="259" y="94"/>
                      <a:pt x="254" y="95"/>
                      <a:pt x="247" y="88"/>
                    </a:cubicBezTo>
                    <a:cubicBezTo>
                      <a:pt x="244" y="86"/>
                      <a:pt x="242" y="83"/>
                      <a:pt x="240" y="79"/>
                    </a:cubicBezTo>
                    <a:cubicBezTo>
                      <a:pt x="230" y="62"/>
                      <a:pt x="235" y="57"/>
                      <a:pt x="237" y="54"/>
                    </a:cubicBezTo>
                    <a:cubicBezTo>
                      <a:pt x="238" y="53"/>
                      <a:pt x="239" y="53"/>
                      <a:pt x="239" y="53"/>
                    </a:cubicBezTo>
                    <a:cubicBezTo>
                      <a:pt x="278" y="30"/>
                      <a:pt x="278" y="30"/>
                      <a:pt x="278" y="30"/>
                    </a:cubicBezTo>
                    <a:cubicBezTo>
                      <a:pt x="280" y="30"/>
                      <a:pt x="280" y="28"/>
                      <a:pt x="280" y="26"/>
                    </a:cubicBezTo>
                    <a:cubicBezTo>
                      <a:pt x="280" y="25"/>
                      <a:pt x="279" y="23"/>
                      <a:pt x="278" y="23"/>
                    </a:cubicBezTo>
                    <a:cubicBezTo>
                      <a:pt x="259" y="14"/>
                      <a:pt x="235" y="14"/>
                      <a:pt x="217" y="25"/>
                    </a:cubicBezTo>
                    <a:cubicBezTo>
                      <a:pt x="213" y="27"/>
                      <a:pt x="210" y="30"/>
                      <a:pt x="206" y="33"/>
                    </a:cubicBezTo>
                    <a:cubicBezTo>
                      <a:pt x="196" y="43"/>
                      <a:pt x="191" y="57"/>
                      <a:pt x="191" y="71"/>
                    </a:cubicBezTo>
                    <a:cubicBezTo>
                      <a:pt x="190" y="71"/>
                      <a:pt x="190" y="71"/>
                      <a:pt x="190" y="71"/>
                    </a:cubicBezTo>
                    <a:cubicBezTo>
                      <a:pt x="191" y="83"/>
                      <a:pt x="190" y="95"/>
                      <a:pt x="182" y="102"/>
                    </a:cubicBezTo>
                    <a:cubicBezTo>
                      <a:pt x="172" y="113"/>
                      <a:pt x="172" y="113"/>
                      <a:pt x="172" y="113"/>
                    </a:cubicBezTo>
                    <a:cubicBezTo>
                      <a:pt x="210" y="151"/>
                      <a:pt x="210" y="151"/>
                      <a:pt x="210" y="151"/>
                    </a:cubicBezTo>
                    <a:cubicBezTo>
                      <a:pt x="221" y="141"/>
                      <a:pt x="221" y="141"/>
                      <a:pt x="221" y="141"/>
                    </a:cubicBezTo>
                    <a:cubicBezTo>
                      <a:pt x="227" y="134"/>
                      <a:pt x="238" y="133"/>
                      <a:pt x="249" y="133"/>
                    </a:cubicBezTo>
                    <a:cubicBezTo>
                      <a:pt x="249" y="133"/>
                      <a:pt x="250" y="133"/>
                      <a:pt x="250" y="133"/>
                    </a:cubicBezTo>
                    <a:cubicBezTo>
                      <a:pt x="251" y="133"/>
                      <a:pt x="252" y="133"/>
                      <a:pt x="252" y="133"/>
                    </a:cubicBezTo>
                    <a:cubicBezTo>
                      <a:pt x="252" y="133"/>
                      <a:pt x="252" y="133"/>
                      <a:pt x="252" y="133"/>
                    </a:cubicBezTo>
                    <a:cubicBezTo>
                      <a:pt x="260" y="132"/>
                      <a:pt x="268" y="130"/>
                      <a:pt x="276" y="126"/>
                    </a:cubicBezTo>
                    <a:cubicBezTo>
                      <a:pt x="280" y="123"/>
                      <a:pt x="284" y="120"/>
                      <a:pt x="288" y="117"/>
                    </a:cubicBezTo>
                    <a:cubicBezTo>
                      <a:pt x="299" y="106"/>
                      <a:pt x="306" y="90"/>
                      <a:pt x="308" y="75"/>
                    </a:cubicBezTo>
                    <a:cubicBezTo>
                      <a:pt x="308" y="73"/>
                      <a:pt x="307" y="71"/>
                      <a:pt x="306" y="70"/>
                    </a:cubicBezTo>
                    <a:close/>
                    <a:moveTo>
                      <a:pt x="52" y="146"/>
                    </a:moveTo>
                    <a:cubicBezTo>
                      <a:pt x="54" y="146"/>
                      <a:pt x="57" y="145"/>
                      <a:pt x="58" y="143"/>
                    </a:cubicBezTo>
                    <a:cubicBezTo>
                      <a:pt x="143" y="58"/>
                      <a:pt x="143" y="58"/>
                      <a:pt x="143" y="58"/>
                    </a:cubicBezTo>
                    <a:cubicBezTo>
                      <a:pt x="145" y="57"/>
                      <a:pt x="146" y="54"/>
                      <a:pt x="146" y="52"/>
                    </a:cubicBezTo>
                    <a:cubicBezTo>
                      <a:pt x="146" y="49"/>
                      <a:pt x="145" y="47"/>
                      <a:pt x="143" y="45"/>
                    </a:cubicBezTo>
                    <a:cubicBezTo>
                      <a:pt x="100" y="2"/>
                      <a:pt x="100" y="2"/>
                      <a:pt x="100" y="2"/>
                    </a:cubicBezTo>
                    <a:cubicBezTo>
                      <a:pt x="98" y="1"/>
                      <a:pt x="96" y="0"/>
                      <a:pt x="94" y="0"/>
                    </a:cubicBezTo>
                    <a:cubicBezTo>
                      <a:pt x="91" y="0"/>
                      <a:pt x="89" y="1"/>
                      <a:pt x="87" y="2"/>
                    </a:cubicBezTo>
                    <a:cubicBezTo>
                      <a:pt x="2" y="87"/>
                      <a:pt x="2" y="87"/>
                      <a:pt x="2" y="87"/>
                    </a:cubicBezTo>
                    <a:cubicBezTo>
                      <a:pt x="1" y="89"/>
                      <a:pt x="0" y="91"/>
                      <a:pt x="0" y="93"/>
                    </a:cubicBezTo>
                    <a:cubicBezTo>
                      <a:pt x="0" y="96"/>
                      <a:pt x="1" y="98"/>
                      <a:pt x="2" y="100"/>
                    </a:cubicBezTo>
                    <a:cubicBezTo>
                      <a:pt x="46" y="143"/>
                      <a:pt x="46" y="143"/>
                      <a:pt x="46" y="143"/>
                    </a:cubicBezTo>
                    <a:cubicBezTo>
                      <a:pt x="47" y="145"/>
                      <a:pt x="50" y="146"/>
                      <a:pt x="52" y="146"/>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69" name="dev ops"/>
            <p:cNvGrpSpPr/>
            <p:nvPr/>
          </p:nvGrpSpPr>
          <p:grpSpPr>
            <a:xfrm>
              <a:off x="9855215" y="5285955"/>
              <a:ext cx="2546603" cy="1372054"/>
              <a:chOff x="9909829" y="4616049"/>
              <a:chExt cx="2996140" cy="1612865"/>
            </a:xfrm>
          </p:grpSpPr>
          <p:sp>
            <p:nvSpPr>
              <p:cNvPr id="481" name="TextBox 480"/>
              <p:cNvSpPr txBox="1"/>
              <p:nvPr/>
            </p:nvSpPr>
            <p:spPr>
              <a:xfrm>
                <a:off x="10493193" y="5408420"/>
                <a:ext cx="2412776" cy="820494"/>
              </a:xfrm>
              <a:prstGeom prst="rect">
                <a:avLst/>
              </a:prstGeom>
              <a:noFill/>
            </p:spPr>
            <p:txBody>
              <a:bodyPr wrap="square" lIns="0" tIns="34973" rIns="0" bIns="0" rtlCol="0" anchor="t" anchorCtr="0">
                <a:spAutoFit/>
              </a:bodyPr>
              <a:lstStyle/>
              <a:p>
                <a:pPr defTabSz="396301">
                  <a:lnSpc>
                    <a:spcPct val="90000"/>
                  </a:lnSpc>
                </a:pPr>
                <a:r>
                  <a:rPr lang="en-US" spc="-46" dirty="0">
                    <a:solidFill>
                      <a:schemeClr val="tx2"/>
                    </a:solidFill>
                    <a:ea typeface="Segoe UI" pitchFamily="34" charset="0"/>
                    <a:cs typeface="Segoe UI" pitchFamily="34" charset="0"/>
                  </a:rPr>
                  <a:t>DevOps and mgmt</a:t>
                </a:r>
              </a:p>
            </p:txBody>
          </p:sp>
          <p:sp>
            <p:nvSpPr>
              <p:cNvPr id="482" name="Freeform 647"/>
              <p:cNvSpPr>
                <a:spLocks noChangeAspect="1" noEditPoints="1"/>
              </p:cNvSpPr>
              <p:nvPr/>
            </p:nvSpPr>
            <p:spPr bwMode="auto">
              <a:xfrm rot="5400000">
                <a:off x="10043599" y="4482279"/>
                <a:ext cx="728890" cy="996429"/>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71" name="final small cloud"/>
            <p:cNvGrpSpPr>
              <a:grpSpLocks noChangeAspect="1"/>
            </p:cNvGrpSpPr>
            <p:nvPr/>
          </p:nvGrpSpPr>
          <p:grpSpPr>
            <a:xfrm>
              <a:off x="6593410" y="2561799"/>
              <a:ext cx="4165815" cy="2449206"/>
              <a:chOff x="5094630" y="1421965"/>
              <a:chExt cx="6531895" cy="3836982"/>
            </a:xfrm>
          </p:grpSpPr>
          <p:sp>
            <p:nvSpPr>
              <p:cNvPr id="472" name="original cloud"/>
              <p:cNvSpPr>
                <a:spLocks noChangeAspect="1"/>
              </p:cNvSpPr>
              <p:nvPr/>
            </p:nvSpPr>
            <p:spPr bwMode="black">
              <a:xfrm>
                <a:off x="5094630" y="1421965"/>
                <a:ext cx="6487484" cy="368033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73" name="bottom line"/>
              <p:cNvSpPr>
                <a:spLocks noEditPoints="1"/>
              </p:cNvSpPr>
              <p:nvPr/>
            </p:nvSpPr>
            <p:spPr bwMode="auto">
              <a:xfrm rot="5400000">
                <a:off x="8190876" y="4960280"/>
                <a:ext cx="499715" cy="97620"/>
              </a:xfrm>
              <a:custGeom>
                <a:avLst/>
                <a:gdLst>
                  <a:gd name="T0" fmla="*/ 215 w 215"/>
                  <a:gd name="T1" fmla="*/ 42 h 42"/>
                  <a:gd name="T2" fmla="*/ 172 w 215"/>
                  <a:gd name="T3" fmla="*/ 42 h 42"/>
                  <a:gd name="T4" fmla="*/ 172 w 215"/>
                  <a:gd name="T5" fmla="*/ 0 h 42"/>
                  <a:gd name="T6" fmla="*/ 215 w 215"/>
                  <a:gd name="T7" fmla="*/ 0 h 42"/>
                  <a:gd name="T8" fmla="*/ 215 w 215"/>
                  <a:gd name="T9" fmla="*/ 42 h 42"/>
                  <a:gd name="T10" fmla="*/ 130 w 215"/>
                  <a:gd name="T11" fmla="*/ 42 h 42"/>
                  <a:gd name="T12" fmla="*/ 85 w 215"/>
                  <a:gd name="T13" fmla="*/ 42 h 42"/>
                  <a:gd name="T14" fmla="*/ 85 w 215"/>
                  <a:gd name="T15" fmla="*/ 0 h 42"/>
                  <a:gd name="T16" fmla="*/ 130 w 215"/>
                  <a:gd name="T17" fmla="*/ 0 h 42"/>
                  <a:gd name="T18" fmla="*/ 130 w 215"/>
                  <a:gd name="T19" fmla="*/ 42 h 42"/>
                  <a:gd name="T20" fmla="*/ 43 w 215"/>
                  <a:gd name="T21" fmla="*/ 42 h 42"/>
                  <a:gd name="T22" fmla="*/ 0 w 215"/>
                  <a:gd name="T23" fmla="*/ 42 h 42"/>
                  <a:gd name="T24" fmla="*/ 0 w 215"/>
                  <a:gd name="T25" fmla="*/ 0 h 42"/>
                  <a:gd name="T26" fmla="*/ 43 w 215"/>
                  <a:gd name="T27" fmla="*/ 0 h 42"/>
                  <a:gd name="T28" fmla="*/ 43 w 215"/>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42">
                    <a:moveTo>
                      <a:pt x="215" y="42"/>
                    </a:moveTo>
                    <a:lnTo>
                      <a:pt x="172" y="42"/>
                    </a:lnTo>
                    <a:lnTo>
                      <a:pt x="172" y="0"/>
                    </a:lnTo>
                    <a:lnTo>
                      <a:pt x="215" y="0"/>
                    </a:lnTo>
                    <a:lnTo>
                      <a:pt x="215" y="42"/>
                    </a:lnTo>
                    <a:close/>
                    <a:moveTo>
                      <a:pt x="130" y="42"/>
                    </a:moveTo>
                    <a:lnTo>
                      <a:pt x="85" y="42"/>
                    </a:lnTo>
                    <a:lnTo>
                      <a:pt x="85" y="0"/>
                    </a:lnTo>
                    <a:lnTo>
                      <a:pt x="130" y="0"/>
                    </a:lnTo>
                    <a:lnTo>
                      <a:pt x="130" y="42"/>
                    </a:lnTo>
                    <a:close/>
                    <a:moveTo>
                      <a:pt x="43" y="42"/>
                    </a:moveTo>
                    <a:lnTo>
                      <a:pt x="0" y="42"/>
                    </a:lnTo>
                    <a:lnTo>
                      <a:pt x="0" y="0"/>
                    </a:lnTo>
                    <a:lnTo>
                      <a:pt x="43" y="0"/>
                    </a:lnTo>
                    <a:lnTo>
                      <a:pt x="4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pic>
            <p:nvPicPr>
              <p:cNvPr id="474" nam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0" y="1999374"/>
                <a:ext cx="1415685" cy="19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 name="on prem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677" y="4230371"/>
                <a:ext cx="1646189" cy="2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 name="one consistent plat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605" y="3274069"/>
                <a:ext cx="1511730" cy="7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 name="Service Provi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4587" y="3971053"/>
                <a:ext cx="1212073" cy="46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8" name="left line"/>
              <p:cNvSpPr>
                <a:spLocks noEditPoints="1"/>
              </p:cNvSpPr>
              <p:nvPr/>
            </p:nvSpPr>
            <p:spPr bwMode="auto">
              <a:xfrm rot="1143405">
                <a:off x="5982602" y="3196106"/>
                <a:ext cx="1366664" cy="92970"/>
              </a:xfrm>
              <a:custGeom>
                <a:avLst/>
                <a:gdLst>
                  <a:gd name="T0" fmla="*/ 39 w 588"/>
                  <a:gd name="T1" fmla="*/ 40 h 40"/>
                  <a:gd name="T2" fmla="*/ 0 w 588"/>
                  <a:gd name="T3" fmla="*/ 40 h 40"/>
                  <a:gd name="T4" fmla="*/ 0 w 588"/>
                  <a:gd name="T5" fmla="*/ 0 h 40"/>
                  <a:gd name="T6" fmla="*/ 39 w 588"/>
                  <a:gd name="T7" fmla="*/ 0 h 40"/>
                  <a:gd name="T8" fmla="*/ 39 w 588"/>
                  <a:gd name="T9" fmla="*/ 40 h 40"/>
                  <a:gd name="T10" fmla="*/ 588 w 588"/>
                  <a:gd name="T11" fmla="*/ 0 h 40"/>
                  <a:gd name="T12" fmla="*/ 549 w 588"/>
                  <a:gd name="T13" fmla="*/ 0 h 40"/>
                  <a:gd name="T14" fmla="*/ 549 w 588"/>
                  <a:gd name="T15" fmla="*/ 40 h 40"/>
                  <a:gd name="T16" fmla="*/ 588 w 588"/>
                  <a:gd name="T17" fmla="*/ 40 h 40"/>
                  <a:gd name="T18" fmla="*/ 588 w 588"/>
                  <a:gd name="T19" fmla="*/ 0 h 40"/>
                  <a:gd name="T20" fmla="*/ 510 w 588"/>
                  <a:gd name="T21" fmla="*/ 0 h 40"/>
                  <a:gd name="T22" fmla="*/ 471 w 588"/>
                  <a:gd name="T23" fmla="*/ 0 h 40"/>
                  <a:gd name="T24" fmla="*/ 471 w 588"/>
                  <a:gd name="T25" fmla="*/ 40 h 40"/>
                  <a:gd name="T26" fmla="*/ 510 w 588"/>
                  <a:gd name="T27" fmla="*/ 40 h 40"/>
                  <a:gd name="T28" fmla="*/ 510 w 588"/>
                  <a:gd name="T29" fmla="*/ 0 h 40"/>
                  <a:gd name="T30" fmla="*/ 431 w 588"/>
                  <a:gd name="T31" fmla="*/ 0 h 40"/>
                  <a:gd name="T32" fmla="*/ 392 w 588"/>
                  <a:gd name="T33" fmla="*/ 0 h 40"/>
                  <a:gd name="T34" fmla="*/ 392 w 588"/>
                  <a:gd name="T35" fmla="*/ 40 h 40"/>
                  <a:gd name="T36" fmla="*/ 431 w 588"/>
                  <a:gd name="T37" fmla="*/ 40 h 40"/>
                  <a:gd name="T38" fmla="*/ 431 w 588"/>
                  <a:gd name="T39" fmla="*/ 0 h 40"/>
                  <a:gd name="T40" fmla="*/ 353 w 588"/>
                  <a:gd name="T41" fmla="*/ 0 h 40"/>
                  <a:gd name="T42" fmla="*/ 314 w 588"/>
                  <a:gd name="T43" fmla="*/ 0 h 40"/>
                  <a:gd name="T44" fmla="*/ 314 w 588"/>
                  <a:gd name="T45" fmla="*/ 40 h 40"/>
                  <a:gd name="T46" fmla="*/ 353 w 588"/>
                  <a:gd name="T47" fmla="*/ 40 h 40"/>
                  <a:gd name="T48" fmla="*/ 353 w 588"/>
                  <a:gd name="T49" fmla="*/ 0 h 40"/>
                  <a:gd name="T50" fmla="*/ 274 w 588"/>
                  <a:gd name="T51" fmla="*/ 0 h 40"/>
                  <a:gd name="T52" fmla="*/ 235 w 588"/>
                  <a:gd name="T53" fmla="*/ 0 h 40"/>
                  <a:gd name="T54" fmla="*/ 235 w 588"/>
                  <a:gd name="T55" fmla="*/ 40 h 40"/>
                  <a:gd name="T56" fmla="*/ 274 w 588"/>
                  <a:gd name="T57" fmla="*/ 40 h 40"/>
                  <a:gd name="T58" fmla="*/ 274 w 588"/>
                  <a:gd name="T59" fmla="*/ 0 h 40"/>
                  <a:gd name="T60" fmla="*/ 196 w 588"/>
                  <a:gd name="T61" fmla="*/ 0 h 40"/>
                  <a:gd name="T62" fmla="*/ 156 w 588"/>
                  <a:gd name="T63" fmla="*/ 0 h 40"/>
                  <a:gd name="T64" fmla="*/ 156 w 588"/>
                  <a:gd name="T65" fmla="*/ 40 h 40"/>
                  <a:gd name="T66" fmla="*/ 196 w 588"/>
                  <a:gd name="T67" fmla="*/ 40 h 40"/>
                  <a:gd name="T68" fmla="*/ 196 w 588"/>
                  <a:gd name="T69" fmla="*/ 0 h 40"/>
                  <a:gd name="T70" fmla="*/ 117 w 588"/>
                  <a:gd name="T71" fmla="*/ 0 h 40"/>
                  <a:gd name="T72" fmla="*/ 78 w 588"/>
                  <a:gd name="T73" fmla="*/ 0 h 40"/>
                  <a:gd name="T74" fmla="*/ 78 w 588"/>
                  <a:gd name="T75" fmla="*/ 40 h 40"/>
                  <a:gd name="T76" fmla="*/ 117 w 588"/>
                  <a:gd name="T77" fmla="*/ 40 h 40"/>
                  <a:gd name="T78" fmla="*/ 117 w 588"/>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40">
                    <a:moveTo>
                      <a:pt x="39" y="40"/>
                    </a:moveTo>
                    <a:lnTo>
                      <a:pt x="0" y="40"/>
                    </a:lnTo>
                    <a:lnTo>
                      <a:pt x="0" y="0"/>
                    </a:lnTo>
                    <a:lnTo>
                      <a:pt x="39" y="0"/>
                    </a:lnTo>
                    <a:lnTo>
                      <a:pt x="39" y="40"/>
                    </a:lnTo>
                    <a:close/>
                    <a:moveTo>
                      <a:pt x="588" y="0"/>
                    </a:moveTo>
                    <a:lnTo>
                      <a:pt x="549" y="0"/>
                    </a:lnTo>
                    <a:lnTo>
                      <a:pt x="549" y="40"/>
                    </a:lnTo>
                    <a:lnTo>
                      <a:pt x="588" y="40"/>
                    </a:lnTo>
                    <a:lnTo>
                      <a:pt x="588" y="0"/>
                    </a:lnTo>
                    <a:close/>
                    <a:moveTo>
                      <a:pt x="510" y="0"/>
                    </a:moveTo>
                    <a:lnTo>
                      <a:pt x="471" y="0"/>
                    </a:lnTo>
                    <a:lnTo>
                      <a:pt x="471" y="40"/>
                    </a:lnTo>
                    <a:lnTo>
                      <a:pt x="510" y="40"/>
                    </a:lnTo>
                    <a:lnTo>
                      <a:pt x="510" y="0"/>
                    </a:lnTo>
                    <a:close/>
                    <a:moveTo>
                      <a:pt x="431" y="0"/>
                    </a:moveTo>
                    <a:lnTo>
                      <a:pt x="392" y="0"/>
                    </a:lnTo>
                    <a:lnTo>
                      <a:pt x="392" y="40"/>
                    </a:lnTo>
                    <a:lnTo>
                      <a:pt x="431" y="40"/>
                    </a:lnTo>
                    <a:lnTo>
                      <a:pt x="431" y="0"/>
                    </a:lnTo>
                    <a:close/>
                    <a:moveTo>
                      <a:pt x="353" y="0"/>
                    </a:moveTo>
                    <a:lnTo>
                      <a:pt x="314" y="0"/>
                    </a:lnTo>
                    <a:lnTo>
                      <a:pt x="314" y="40"/>
                    </a:lnTo>
                    <a:lnTo>
                      <a:pt x="353" y="40"/>
                    </a:lnTo>
                    <a:lnTo>
                      <a:pt x="353" y="0"/>
                    </a:lnTo>
                    <a:close/>
                    <a:moveTo>
                      <a:pt x="274" y="0"/>
                    </a:moveTo>
                    <a:lnTo>
                      <a:pt x="235" y="0"/>
                    </a:lnTo>
                    <a:lnTo>
                      <a:pt x="235" y="40"/>
                    </a:lnTo>
                    <a:lnTo>
                      <a:pt x="274" y="40"/>
                    </a:lnTo>
                    <a:lnTo>
                      <a:pt x="274" y="0"/>
                    </a:lnTo>
                    <a:close/>
                    <a:moveTo>
                      <a:pt x="196" y="0"/>
                    </a:moveTo>
                    <a:lnTo>
                      <a:pt x="156" y="0"/>
                    </a:lnTo>
                    <a:lnTo>
                      <a:pt x="156" y="40"/>
                    </a:lnTo>
                    <a:lnTo>
                      <a:pt x="196" y="40"/>
                    </a:lnTo>
                    <a:lnTo>
                      <a:pt x="196" y="0"/>
                    </a:lnTo>
                    <a:close/>
                    <a:moveTo>
                      <a:pt x="117" y="0"/>
                    </a:moveTo>
                    <a:lnTo>
                      <a:pt x="78" y="0"/>
                    </a:lnTo>
                    <a:lnTo>
                      <a:pt x="78" y="40"/>
                    </a:lnTo>
                    <a:lnTo>
                      <a:pt x="117" y="40"/>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79" name="right line"/>
              <p:cNvSpPr>
                <a:spLocks noEditPoints="1"/>
              </p:cNvSpPr>
              <p:nvPr/>
            </p:nvSpPr>
            <p:spPr bwMode="auto">
              <a:xfrm rot="20326157">
                <a:off x="9543990" y="2942107"/>
                <a:ext cx="2082535" cy="90646"/>
              </a:xfrm>
              <a:custGeom>
                <a:avLst/>
                <a:gdLst>
                  <a:gd name="T0" fmla="*/ 39 w 896"/>
                  <a:gd name="T1" fmla="*/ 39 h 39"/>
                  <a:gd name="T2" fmla="*/ 0 w 896"/>
                  <a:gd name="T3" fmla="*/ 39 h 39"/>
                  <a:gd name="T4" fmla="*/ 0 w 896"/>
                  <a:gd name="T5" fmla="*/ 0 h 39"/>
                  <a:gd name="T6" fmla="*/ 39 w 896"/>
                  <a:gd name="T7" fmla="*/ 0 h 39"/>
                  <a:gd name="T8" fmla="*/ 39 w 896"/>
                  <a:gd name="T9" fmla="*/ 39 h 39"/>
                  <a:gd name="T10" fmla="*/ 896 w 896"/>
                  <a:gd name="T11" fmla="*/ 0 h 39"/>
                  <a:gd name="T12" fmla="*/ 857 w 896"/>
                  <a:gd name="T13" fmla="*/ 0 h 39"/>
                  <a:gd name="T14" fmla="*/ 857 w 896"/>
                  <a:gd name="T15" fmla="*/ 39 h 39"/>
                  <a:gd name="T16" fmla="*/ 896 w 896"/>
                  <a:gd name="T17" fmla="*/ 39 h 39"/>
                  <a:gd name="T18" fmla="*/ 896 w 896"/>
                  <a:gd name="T19" fmla="*/ 0 h 39"/>
                  <a:gd name="T20" fmla="*/ 818 w 896"/>
                  <a:gd name="T21" fmla="*/ 0 h 39"/>
                  <a:gd name="T22" fmla="*/ 780 w 896"/>
                  <a:gd name="T23" fmla="*/ 0 h 39"/>
                  <a:gd name="T24" fmla="*/ 780 w 896"/>
                  <a:gd name="T25" fmla="*/ 39 h 39"/>
                  <a:gd name="T26" fmla="*/ 818 w 896"/>
                  <a:gd name="T27" fmla="*/ 39 h 39"/>
                  <a:gd name="T28" fmla="*/ 818 w 896"/>
                  <a:gd name="T29" fmla="*/ 0 h 39"/>
                  <a:gd name="T30" fmla="*/ 741 w 896"/>
                  <a:gd name="T31" fmla="*/ 0 h 39"/>
                  <a:gd name="T32" fmla="*/ 702 w 896"/>
                  <a:gd name="T33" fmla="*/ 0 h 39"/>
                  <a:gd name="T34" fmla="*/ 702 w 896"/>
                  <a:gd name="T35" fmla="*/ 39 h 39"/>
                  <a:gd name="T36" fmla="*/ 741 w 896"/>
                  <a:gd name="T37" fmla="*/ 39 h 39"/>
                  <a:gd name="T38" fmla="*/ 741 w 896"/>
                  <a:gd name="T39" fmla="*/ 0 h 39"/>
                  <a:gd name="T40" fmla="*/ 662 w 896"/>
                  <a:gd name="T41" fmla="*/ 0 h 39"/>
                  <a:gd name="T42" fmla="*/ 623 w 896"/>
                  <a:gd name="T43" fmla="*/ 0 h 39"/>
                  <a:gd name="T44" fmla="*/ 623 w 896"/>
                  <a:gd name="T45" fmla="*/ 39 h 39"/>
                  <a:gd name="T46" fmla="*/ 662 w 896"/>
                  <a:gd name="T47" fmla="*/ 39 h 39"/>
                  <a:gd name="T48" fmla="*/ 662 w 896"/>
                  <a:gd name="T49" fmla="*/ 0 h 39"/>
                  <a:gd name="T50" fmla="*/ 584 w 896"/>
                  <a:gd name="T51" fmla="*/ 0 h 39"/>
                  <a:gd name="T52" fmla="*/ 545 w 896"/>
                  <a:gd name="T53" fmla="*/ 0 h 39"/>
                  <a:gd name="T54" fmla="*/ 545 w 896"/>
                  <a:gd name="T55" fmla="*/ 39 h 39"/>
                  <a:gd name="T56" fmla="*/ 584 w 896"/>
                  <a:gd name="T57" fmla="*/ 39 h 39"/>
                  <a:gd name="T58" fmla="*/ 584 w 896"/>
                  <a:gd name="T59" fmla="*/ 0 h 39"/>
                  <a:gd name="T60" fmla="*/ 507 w 896"/>
                  <a:gd name="T61" fmla="*/ 0 h 39"/>
                  <a:gd name="T62" fmla="*/ 468 w 896"/>
                  <a:gd name="T63" fmla="*/ 0 h 39"/>
                  <a:gd name="T64" fmla="*/ 468 w 896"/>
                  <a:gd name="T65" fmla="*/ 39 h 39"/>
                  <a:gd name="T66" fmla="*/ 507 w 896"/>
                  <a:gd name="T67" fmla="*/ 39 h 39"/>
                  <a:gd name="T68" fmla="*/ 507 w 896"/>
                  <a:gd name="T69" fmla="*/ 0 h 39"/>
                  <a:gd name="T70" fmla="*/ 428 w 896"/>
                  <a:gd name="T71" fmla="*/ 0 h 39"/>
                  <a:gd name="T72" fmla="*/ 389 w 896"/>
                  <a:gd name="T73" fmla="*/ 0 h 39"/>
                  <a:gd name="T74" fmla="*/ 389 w 896"/>
                  <a:gd name="T75" fmla="*/ 39 h 39"/>
                  <a:gd name="T76" fmla="*/ 428 w 896"/>
                  <a:gd name="T77" fmla="*/ 39 h 39"/>
                  <a:gd name="T78" fmla="*/ 428 w 896"/>
                  <a:gd name="T79" fmla="*/ 0 h 39"/>
                  <a:gd name="T80" fmla="*/ 350 w 896"/>
                  <a:gd name="T81" fmla="*/ 0 h 39"/>
                  <a:gd name="T82" fmla="*/ 311 w 896"/>
                  <a:gd name="T83" fmla="*/ 0 h 39"/>
                  <a:gd name="T84" fmla="*/ 311 w 896"/>
                  <a:gd name="T85" fmla="*/ 39 h 39"/>
                  <a:gd name="T86" fmla="*/ 350 w 896"/>
                  <a:gd name="T87" fmla="*/ 39 h 39"/>
                  <a:gd name="T88" fmla="*/ 350 w 896"/>
                  <a:gd name="T89" fmla="*/ 0 h 39"/>
                  <a:gd name="T90" fmla="*/ 273 w 896"/>
                  <a:gd name="T91" fmla="*/ 0 h 39"/>
                  <a:gd name="T92" fmla="*/ 234 w 896"/>
                  <a:gd name="T93" fmla="*/ 0 h 39"/>
                  <a:gd name="T94" fmla="*/ 234 w 896"/>
                  <a:gd name="T95" fmla="*/ 39 h 39"/>
                  <a:gd name="T96" fmla="*/ 273 w 896"/>
                  <a:gd name="T97" fmla="*/ 39 h 39"/>
                  <a:gd name="T98" fmla="*/ 273 w 896"/>
                  <a:gd name="T99" fmla="*/ 0 h 39"/>
                  <a:gd name="T100" fmla="*/ 195 w 896"/>
                  <a:gd name="T101" fmla="*/ 0 h 39"/>
                  <a:gd name="T102" fmla="*/ 155 w 896"/>
                  <a:gd name="T103" fmla="*/ 0 h 39"/>
                  <a:gd name="T104" fmla="*/ 155 w 896"/>
                  <a:gd name="T105" fmla="*/ 39 h 39"/>
                  <a:gd name="T106" fmla="*/ 195 w 896"/>
                  <a:gd name="T107" fmla="*/ 39 h 39"/>
                  <a:gd name="T108" fmla="*/ 195 w 896"/>
                  <a:gd name="T109" fmla="*/ 0 h 39"/>
                  <a:gd name="T110" fmla="*/ 116 w 896"/>
                  <a:gd name="T111" fmla="*/ 0 h 39"/>
                  <a:gd name="T112" fmla="*/ 77 w 896"/>
                  <a:gd name="T113" fmla="*/ 0 h 39"/>
                  <a:gd name="T114" fmla="*/ 77 w 896"/>
                  <a:gd name="T115" fmla="*/ 39 h 39"/>
                  <a:gd name="T116" fmla="*/ 116 w 896"/>
                  <a:gd name="T117" fmla="*/ 39 h 39"/>
                  <a:gd name="T118" fmla="*/ 116 w 896"/>
                  <a:gd name="T1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6" h="39">
                    <a:moveTo>
                      <a:pt x="39" y="39"/>
                    </a:moveTo>
                    <a:lnTo>
                      <a:pt x="0" y="39"/>
                    </a:lnTo>
                    <a:lnTo>
                      <a:pt x="0" y="0"/>
                    </a:lnTo>
                    <a:lnTo>
                      <a:pt x="39" y="0"/>
                    </a:lnTo>
                    <a:lnTo>
                      <a:pt x="39" y="39"/>
                    </a:lnTo>
                    <a:close/>
                    <a:moveTo>
                      <a:pt x="896" y="0"/>
                    </a:moveTo>
                    <a:lnTo>
                      <a:pt x="857" y="0"/>
                    </a:lnTo>
                    <a:lnTo>
                      <a:pt x="857" y="39"/>
                    </a:lnTo>
                    <a:lnTo>
                      <a:pt x="896" y="39"/>
                    </a:lnTo>
                    <a:lnTo>
                      <a:pt x="896" y="0"/>
                    </a:lnTo>
                    <a:close/>
                    <a:moveTo>
                      <a:pt x="818" y="0"/>
                    </a:moveTo>
                    <a:lnTo>
                      <a:pt x="780" y="0"/>
                    </a:lnTo>
                    <a:lnTo>
                      <a:pt x="780" y="39"/>
                    </a:lnTo>
                    <a:lnTo>
                      <a:pt x="818" y="39"/>
                    </a:lnTo>
                    <a:lnTo>
                      <a:pt x="818" y="0"/>
                    </a:lnTo>
                    <a:close/>
                    <a:moveTo>
                      <a:pt x="741" y="0"/>
                    </a:moveTo>
                    <a:lnTo>
                      <a:pt x="702" y="0"/>
                    </a:lnTo>
                    <a:lnTo>
                      <a:pt x="702" y="39"/>
                    </a:lnTo>
                    <a:lnTo>
                      <a:pt x="741" y="39"/>
                    </a:lnTo>
                    <a:lnTo>
                      <a:pt x="741" y="0"/>
                    </a:lnTo>
                    <a:close/>
                    <a:moveTo>
                      <a:pt x="662" y="0"/>
                    </a:moveTo>
                    <a:lnTo>
                      <a:pt x="623" y="0"/>
                    </a:lnTo>
                    <a:lnTo>
                      <a:pt x="623" y="39"/>
                    </a:lnTo>
                    <a:lnTo>
                      <a:pt x="662" y="39"/>
                    </a:lnTo>
                    <a:lnTo>
                      <a:pt x="662" y="0"/>
                    </a:lnTo>
                    <a:close/>
                    <a:moveTo>
                      <a:pt x="584" y="0"/>
                    </a:moveTo>
                    <a:lnTo>
                      <a:pt x="545" y="0"/>
                    </a:lnTo>
                    <a:lnTo>
                      <a:pt x="545" y="39"/>
                    </a:lnTo>
                    <a:lnTo>
                      <a:pt x="584" y="39"/>
                    </a:lnTo>
                    <a:lnTo>
                      <a:pt x="584" y="0"/>
                    </a:lnTo>
                    <a:close/>
                    <a:moveTo>
                      <a:pt x="507" y="0"/>
                    </a:moveTo>
                    <a:lnTo>
                      <a:pt x="468" y="0"/>
                    </a:lnTo>
                    <a:lnTo>
                      <a:pt x="468" y="39"/>
                    </a:lnTo>
                    <a:lnTo>
                      <a:pt x="507" y="39"/>
                    </a:lnTo>
                    <a:lnTo>
                      <a:pt x="507" y="0"/>
                    </a:lnTo>
                    <a:close/>
                    <a:moveTo>
                      <a:pt x="428" y="0"/>
                    </a:moveTo>
                    <a:lnTo>
                      <a:pt x="389" y="0"/>
                    </a:lnTo>
                    <a:lnTo>
                      <a:pt x="389" y="39"/>
                    </a:lnTo>
                    <a:lnTo>
                      <a:pt x="428" y="39"/>
                    </a:lnTo>
                    <a:lnTo>
                      <a:pt x="428" y="0"/>
                    </a:lnTo>
                    <a:close/>
                    <a:moveTo>
                      <a:pt x="350" y="0"/>
                    </a:moveTo>
                    <a:lnTo>
                      <a:pt x="311" y="0"/>
                    </a:lnTo>
                    <a:lnTo>
                      <a:pt x="311" y="39"/>
                    </a:lnTo>
                    <a:lnTo>
                      <a:pt x="350" y="39"/>
                    </a:lnTo>
                    <a:lnTo>
                      <a:pt x="350" y="0"/>
                    </a:lnTo>
                    <a:close/>
                    <a:moveTo>
                      <a:pt x="273" y="0"/>
                    </a:moveTo>
                    <a:lnTo>
                      <a:pt x="234" y="0"/>
                    </a:lnTo>
                    <a:lnTo>
                      <a:pt x="234" y="39"/>
                    </a:lnTo>
                    <a:lnTo>
                      <a:pt x="273" y="39"/>
                    </a:lnTo>
                    <a:lnTo>
                      <a:pt x="273" y="0"/>
                    </a:lnTo>
                    <a:close/>
                    <a:moveTo>
                      <a:pt x="195" y="0"/>
                    </a:moveTo>
                    <a:lnTo>
                      <a:pt x="155" y="0"/>
                    </a:lnTo>
                    <a:lnTo>
                      <a:pt x="155" y="39"/>
                    </a:lnTo>
                    <a:lnTo>
                      <a:pt x="195" y="39"/>
                    </a:lnTo>
                    <a:lnTo>
                      <a:pt x="195" y="0"/>
                    </a:lnTo>
                    <a:close/>
                    <a:moveTo>
                      <a:pt x="116" y="0"/>
                    </a:moveTo>
                    <a:lnTo>
                      <a:pt x="77" y="0"/>
                    </a:lnTo>
                    <a:lnTo>
                      <a:pt x="77" y="39"/>
                    </a:lnTo>
                    <a:lnTo>
                      <a:pt x="116" y="39"/>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80" name="arrow cycle"/>
              <p:cNvSpPr>
                <a:spLocks noChangeAspect="1" noEditPoints="1"/>
              </p:cNvSpPr>
              <p:nvPr/>
            </p:nvSpPr>
            <p:spPr bwMode="auto">
              <a:xfrm rot="11880000">
                <a:off x="7240262" y="2525008"/>
                <a:ext cx="2460673" cy="2183106"/>
              </a:xfrm>
              <a:custGeom>
                <a:avLst/>
                <a:gdLst>
                  <a:gd name="T0" fmla="*/ 238 w 529"/>
                  <a:gd name="T1" fmla="*/ 1 h 469"/>
                  <a:gd name="T2" fmla="*/ 185 w 529"/>
                  <a:gd name="T3" fmla="*/ 100 h 469"/>
                  <a:gd name="T4" fmla="*/ 165 w 529"/>
                  <a:gd name="T5" fmla="*/ 63 h 469"/>
                  <a:gd name="T6" fmla="*/ 158 w 529"/>
                  <a:gd name="T7" fmla="*/ 67 h 469"/>
                  <a:gd name="T8" fmla="*/ 70 w 529"/>
                  <a:gd name="T9" fmla="*/ 164 h 469"/>
                  <a:gd name="T10" fmla="*/ 69 w 529"/>
                  <a:gd name="T11" fmla="*/ 165 h 469"/>
                  <a:gd name="T12" fmla="*/ 55 w 529"/>
                  <a:gd name="T13" fmla="*/ 256 h 469"/>
                  <a:gd name="T14" fmla="*/ 55 w 529"/>
                  <a:gd name="T15" fmla="*/ 256 h 469"/>
                  <a:gd name="T16" fmla="*/ 55 w 529"/>
                  <a:gd name="T17" fmla="*/ 257 h 469"/>
                  <a:gd name="T18" fmla="*/ 58 w 529"/>
                  <a:gd name="T19" fmla="*/ 273 h 469"/>
                  <a:gd name="T20" fmla="*/ 58 w 529"/>
                  <a:gd name="T21" fmla="*/ 274 h 469"/>
                  <a:gd name="T22" fmla="*/ 58 w 529"/>
                  <a:gd name="T23" fmla="*/ 277 h 469"/>
                  <a:gd name="T24" fmla="*/ 61 w 529"/>
                  <a:gd name="T25" fmla="*/ 290 h 469"/>
                  <a:gd name="T26" fmla="*/ 62 w 529"/>
                  <a:gd name="T27" fmla="*/ 292 h 469"/>
                  <a:gd name="T28" fmla="*/ 63 w 529"/>
                  <a:gd name="T29" fmla="*/ 296 h 469"/>
                  <a:gd name="T30" fmla="*/ 68 w 529"/>
                  <a:gd name="T31" fmla="*/ 309 h 469"/>
                  <a:gd name="T32" fmla="*/ 68 w 529"/>
                  <a:gd name="T33" fmla="*/ 310 h 469"/>
                  <a:gd name="T34" fmla="*/ 70 w 529"/>
                  <a:gd name="T35" fmla="*/ 314 h 469"/>
                  <a:gd name="T36" fmla="*/ 75 w 529"/>
                  <a:gd name="T37" fmla="*/ 325 h 469"/>
                  <a:gd name="T38" fmla="*/ 77 w 529"/>
                  <a:gd name="T39" fmla="*/ 329 h 469"/>
                  <a:gd name="T40" fmla="*/ 158 w 529"/>
                  <a:gd name="T41" fmla="*/ 417 h 469"/>
                  <a:gd name="T42" fmla="*/ 261 w 529"/>
                  <a:gd name="T43" fmla="*/ 444 h 469"/>
                  <a:gd name="T44" fmla="*/ 274 w 529"/>
                  <a:gd name="T45" fmla="*/ 444 h 469"/>
                  <a:gd name="T46" fmla="*/ 260 w 529"/>
                  <a:gd name="T47" fmla="*/ 469 h 469"/>
                  <a:gd name="T48" fmla="*/ 149 w 529"/>
                  <a:gd name="T49" fmla="*/ 438 h 469"/>
                  <a:gd name="T50" fmla="*/ 144 w 529"/>
                  <a:gd name="T51" fmla="*/ 436 h 469"/>
                  <a:gd name="T52" fmla="*/ 53 w 529"/>
                  <a:gd name="T53" fmla="*/ 132 h 469"/>
                  <a:gd name="T54" fmla="*/ 238 w 529"/>
                  <a:gd name="T55" fmla="*/ 1 h 469"/>
                  <a:gd name="T56" fmla="*/ 476 w 529"/>
                  <a:gd name="T57" fmla="*/ 337 h 469"/>
                  <a:gd name="T58" fmla="*/ 386 w 529"/>
                  <a:gd name="T59" fmla="*/ 33 h 469"/>
                  <a:gd name="T60" fmla="*/ 381 w 529"/>
                  <a:gd name="T61" fmla="*/ 30 h 469"/>
                  <a:gd name="T62" fmla="*/ 270 w 529"/>
                  <a:gd name="T63" fmla="*/ 0 h 469"/>
                  <a:gd name="T64" fmla="*/ 256 w 529"/>
                  <a:gd name="T65" fmla="*/ 25 h 469"/>
                  <a:gd name="T66" fmla="*/ 268 w 529"/>
                  <a:gd name="T67" fmla="*/ 25 h 469"/>
                  <a:gd name="T68" fmla="*/ 371 w 529"/>
                  <a:gd name="T69" fmla="*/ 52 h 469"/>
                  <a:gd name="T70" fmla="*/ 453 w 529"/>
                  <a:gd name="T71" fmla="*/ 139 h 469"/>
                  <a:gd name="T72" fmla="*/ 455 w 529"/>
                  <a:gd name="T73" fmla="*/ 144 h 469"/>
                  <a:gd name="T74" fmla="*/ 460 w 529"/>
                  <a:gd name="T75" fmla="*/ 154 h 469"/>
                  <a:gd name="T76" fmla="*/ 462 w 529"/>
                  <a:gd name="T77" fmla="*/ 159 h 469"/>
                  <a:gd name="T78" fmla="*/ 462 w 529"/>
                  <a:gd name="T79" fmla="*/ 159 h 469"/>
                  <a:gd name="T80" fmla="*/ 466 w 529"/>
                  <a:gd name="T81" fmla="*/ 172 h 469"/>
                  <a:gd name="T82" fmla="*/ 468 w 529"/>
                  <a:gd name="T83" fmla="*/ 176 h 469"/>
                  <a:gd name="T84" fmla="*/ 468 w 529"/>
                  <a:gd name="T85" fmla="*/ 178 h 469"/>
                  <a:gd name="T86" fmla="*/ 471 w 529"/>
                  <a:gd name="T87" fmla="*/ 192 h 469"/>
                  <a:gd name="T88" fmla="*/ 472 w 529"/>
                  <a:gd name="T89" fmla="*/ 195 h 469"/>
                  <a:gd name="T90" fmla="*/ 472 w 529"/>
                  <a:gd name="T91" fmla="*/ 196 h 469"/>
                  <a:gd name="T92" fmla="*/ 474 w 529"/>
                  <a:gd name="T93" fmla="*/ 211 h 469"/>
                  <a:gd name="T94" fmla="*/ 474 w 529"/>
                  <a:gd name="T95" fmla="*/ 212 h 469"/>
                  <a:gd name="T96" fmla="*/ 474 w 529"/>
                  <a:gd name="T97" fmla="*/ 213 h 469"/>
                  <a:gd name="T98" fmla="*/ 460 w 529"/>
                  <a:gd name="T99" fmla="*/ 304 h 469"/>
                  <a:gd name="T100" fmla="*/ 460 w 529"/>
                  <a:gd name="T101" fmla="*/ 304 h 469"/>
                  <a:gd name="T102" fmla="*/ 372 w 529"/>
                  <a:gd name="T103" fmla="*/ 402 h 469"/>
                  <a:gd name="T104" fmla="*/ 365 w 529"/>
                  <a:gd name="T105" fmla="*/ 405 h 469"/>
                  <a:gd name="T106" fmla="*/ 345 w 529"/>
                  <a:gd name="T107" fmla="*/ 368 h 469"/>
                  <a:gd name="T108" fmla="*/ 291 w 529"/>
                  <a:gd name="T109" fmla="*/ 468 h 469"/>
                  <a:gd name="T110" fmla="*/ 476 w 529"/>
                  <a:gd name="T111" fmla="*/ 3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69">
                    <a:moveTo>
                      <a:pt x="238" y="1"/>
                    </a:moveTo>
                    <a:cubicBezTo>
                      <a:pt x="185" y="100"/>
                      <a:pt x="185" y="100"/>
                      <a:pt x="185" y="100"/>
                    </a:cubicBezTo>
                    <a:cubicBezTo>
                      <a:pt x="165" y="63"/>
                      <a:pt x="165" y="63"/>
                      <a:pt x="165" y="63"/>
                    </a:cubicBezTo>
                    <a:cubicBezTo>
                      <a:pt x="158" y="67"/>
                      <a:pt x="158" y="67"/>
                      <a:pt x="158" y="67"/>
                    </a:cubicBezTo>
                    <a:cubicBezTo>
                      <a:pt x="118" y="88"/>
                      <a:pt x="87" y="122"/>
                      <a:pt x="70" y="164"/>
                    </a:cubicBezTo>
                    <a:cubicBezTo>
                      <a:pt x="69" y="165"/>
                      <a:pt x="69" y="165"/>
                      <a:pt x="69" y="165"/>
                    </a:cubicBezTo>
                    <a:cubicBezTo>
                      <a:pt x="58" y="193"/>
                      <a:pt x="53" y="225"/>
                      <a:pt x="55" y="256"/>
                    </a:cubicBezTo>
                    <a:cubicBezTo>
                      <a:pt x="55" y="256"/>
                      <a:pt x="55" y="256"/>
                      <a:pt x="55" y="256"/>
                    </a:cubicBezTo>
                    <a:cubicBezTo>
                      <a:pt x="55" y="256"/>
                      <a:pt x="55" y="257"/>
                      <a:pt x="55" y="257"/>
                    </a:cubicBezTo>
                    <a:cubicBezTo>
                      <a:pt x="56" y="262"/>
                      <a:pt x="57" y="267"/>
                      <a:pt x="58" y="273"/>
                    </a:cubicBezTo>
                    <a:cubicBezTo>
                      <a:pt x="58" y="274"/>
                      <a:pt x="58" y="274"/>
                      <a:pt x="58" y="274"/>
                    </a:cubicBezTo>
                    <a:cubicBezTo>
                      <a:pt x="58" y="275"/>
                      <a:pt x="58" y="276"/>
                      <a:pt x="58" y="277"/>
                    </a:cubicBezTo>
                    <a:cubicBezTo>
                      <a:pt x="59" y="281"/>
                      <a:pt x="60" y="285"/>
                      <a:pt x="61" y="290"/>
                    </a:cubicBezTo>
                    <a:cubicBezTo>
                      <a:pt x="62" y="292"/>
                      <a:pt x="62" y="292"/>
                      <a:pt x="62" y="292"/>
                    </a:cubicBezTo>
                    <a:cubicBezTo>
                      <a:pt x="62" y="293"/>
                      <a:pt x="63" y="295"/>
                      <a:pt x="63" y="296"/>
                    </a:cubicBezTo>
                    <a:cubicBezTo>
                      <a:pt x="64" y="300"/>
                      <a:pt x="66" y="304"/>
                      <a:pt x="68" y="309"/>
                    </a:cubicBezTo>
                    <a:cubicBezTo>
                      <a:pt x="68" y="310"/>
                      <a:pt x="68" y="310"/>
                      <a:pt x="68" y="310"/>
                    </a:cubicBezTo>
                    <a:cubicBezTo>
                      <a:pt x="68" y="311"/>
                      <a:pt x="69" y="313"/>
                      <a:pt x="70" y="314"/>
                    </a:cubicBezTo>
                    <a:cubicBezTo>
                      <a:pt x="71" y="318"/>
                      <a:pt x="73" y="321"/>
                      <a:pt x="75" y="325"/>
                    </a:cubicBezTo>
                    <a:cubicBezTo>
                      <a:pt x="75" y="326"/>
                      <a:pt x="76" y="328"/>
                      <a:pt x="77" y="329"/>
                    </a:cubicBezTo>
                    <a:cubicBezTo>
                      <a:pt x="95" y="368"/>
                      <a:pt x="124" y="399"/>
                      <a:pt x="158" y="417"/>
                    </a:cubicBezTo>
                    <a:cubicBezTo>
                      <a:pt x="163" y="420"/>
                      <a:pt x="200" y="444"/>
                      <a:pt x="261" y="444"/>
                    </a:cubicBezTo>
                    <a:cubicBezTo>
                      <a:pt x="266" y="444"/>
                      <a:pt x="270" y="444"/>
                      <a:pt x="274" y="444"/>
                    </a:cubicBezTo>
                    <a:cubicBezTo>
                      <a:pt x="260" y="469"/>
                      <a:pt x="260" y="469"/>
                      <a:pt x="260" y="469"/>
                    </a:cubicBezTo>
                    <a:cubicBezTo>
                      <a:pt x="221" y="468"/>
                      <a:pt x="182" y="457"/>
                      <a:pt x="149" y="438"/>
                    </a:cubicBezTo>
                    <a:cubicBezTo>
                      <a:pt x="144" y="436"/>
                      <a:pt x="144" y="436"/>
                      <a:pt x="144" y="436"/>
                    </a:cubicBezTo>
                    <a:cubicBezTo>
                      <a:pt x="40" y="374"/>
                      <a:pt x="0" y="241"/>
                      <a:pt x="53" y="132"/>
                    </a:cubicBezTo>
                    <a:cubicBezTo>
                      <a:pt x="88" y="59"/>
                      <a:pt x="159" y="10"/>
                      <a:pt x="238" y="1"/>
                    </a:cubicBezTo>
                    <a:close/>
                    <a:moveTo>
                      <a:pt x="476" y="337"/>
                    </a:moveTo>
                    <a:cubicBezTo>
                      <a:pt x="529" y="227"/>
                      <a:pt x="490" y="95"/>
                      <a:pt x="386" y="33"/>
                    </a:cubicBezTo>
                    <a:cubicBezTo>
                      <a:pt x="381" y="30"/>
                      <a:pt x="381" y="30"/>
                      <a:pt x="381" y="30"/>
                    </a:cubicBezTo>
                    <a:cubicBezTo>
                      <a:pt x="347" y="11"/>
                      <a:pt x="309" y="1"/>
                      <a:pt x="270" y="0"/>
                    </a:cubicBezTo>
                    <a:cubicBezTo>
                      <a:pt x="256" y="25"/>
                      <a:pt x="256" y="25"/>
                      <a:pt x="256" y="25"/>
                    </a:cubicBezTo>
                    <a:cubicBezTo>
                      <a:pt x="259" y="25"/>
                      <a:pt x="263" y="25"/>
                      <a:pt x="268" y="25"/>
                    </a:cubicBezTo>
                    <a:cubicBezTo>
                      <a:pt x="329" y="25"/>
                      <a:pt x="366" y="48"/>
                      <a:pt x="371" y="52"/>
                    </a:cubicBezTo>
                    <a:cubicBezTo>
                      <a:pt x="405" y="69"/>
                      <a:pt x="434" y="100"/>
                      <a:pt x="453" y="139"/>
                    </a:cubicBezTo>
                    <a:cubicBezTo>
                      <a:pt x="454" y="141"/>
                      <a:pt x="454" y="142"/>
                      <a:pt x="455" y="144"/>
                    </a:cubicBezTo>
                    <a:cubicBezTo>
                      <a:pt x="457" y="147"/>
                      <a:pt x="458" y="151"/>
                      <a:pt x="460" y="154"/>
                    </a:cubicBezTo>
                    <a:cubicBezTo>
                      <a:pt x="461" y="156"/>
                      <a:pt x="461" y="157"/>
                      <a:pt x="462" y="159"/>
                    </a:cubicBezTo>
                    <a:cubicBezTo>
                      <a:pt x="462" y="159"/>
                      <a:pt x="462" y="159"/>
                      <a:pt x="462" y="159"/>
                    </a:cubicBezTo>
                    <a:cubicBezTo>
                      <a:pt x="464" y="165"/>
                      <a:pt x="465" y="169"/>
                      <a:pt x="466" y="172"/>
                    </a:cubicBezTo>
                    <a:cubicBezTo>
                      <a:pt x="467" y="174"/>
                      <a:pt x="467" y="175"/>
                      <a:pt x="468" y="176"/>
                    </a:cubicBezTo>
                    <a:cubicBezTo>
                      <a:pt x="468" y="178"/>
                      <a:pt x="468" y="178"/>
                      <a:pt x="468" y="178"/>
                    </a:cubicBezTo>
                    <a:cubicBezTo>
                      <a:pt x="470" y="184"/>
                      <a:pt x="471" y="188"/>
                      <a:pt x="471" y="192"/>
                    </a:cubicBezTo>
                    <a:cubicBezTo>
                      <a:pt x="471" y="193"/>
                      <a:pt x="472" y="194"/>
                      <a:pt x="472" y="195"/>
                    </a:cubicBezTo>
                    <a:cubicBezTo>
                      <a:pt x="472" y="196"/>
                      <a:pt x="472" y="196"/>
                      <a:pt x="472" y="196"/>
                    </a:cubicBezTo>
                    <a:cubicBezTo>
                      <a:pt x="473" y="202"/>
                      <a:pt x="474" y="207"/>
                      <a:pt x="474" y="211"/>
                    </a:cubicBezTo>
                    <a:cubicBezTo>
                      <a:pt x="474" y="212"/>
                      <a:pt x="474" y="212"/>
                      <a:pt x="474" y="212"/>
                    </a:cubicBezTo>
                    <a:cubicBezTo>
                      <a:pt x="474" y="213"/>
                      <a:pt x="474" y="213"/>
                      <a:pt x="474" y="213"/>
                    </a:cubicBezTo>
                    <a:cubicBezTo>
                      <a:pt x="477" y="244"/>
                      <a:pt x="472" y="275"/>
                      <a:pt x="460" y="304"/>
                    </a:cubicBezTo>
                    <a:cubicBezTo>
                      <a:pt x="460" y="304"/>
                      <a:pt x="460" y="304"/>
                      <a:pt x="460" y="304"/>
                    </a:cubicBezTo>
                    <a:cubicBezTo>
                      <a:pt x="443" y="346"/>
                      <a:pt x="411" y="381"/>
                      <a:pt x="372" y="402"/>
                    </a:cubicBezTo>
                    <a:cubicBezTo>
                      <a:pt x="365" y="405"/>
                      <a:pt x="365" y="405"/>
                      <a:pt x="365" y="405"/>
                    </a:cubicBezTo>
                    <a:cubicBezTo>
                      <a:pt x="345" y="368"/>
                      <a:pt x="345" y="368"/>
                      <a:pt x="345" y="368"/>
                    </a:cubicBezTo>
                    <a:cubicBezTo>
                      <a:pt x="291" y="468"/>
                      <a:pt x="291" y="468"/>
                      <a:pt x="291" y="468"/>
                    </a:cubicBezTo>
                    <a:cubicBezTo>
                      <a:pt x="371" y="459"/>
                      <a:pt x="441" y="409"/>
                      <a:pt x="476" y="337"/>
                    </a:cubicBezTo>
                    <a:close/>
                  </a:path>
                </a:pathLst>
              </a:custGeom>
              <a:solidFill>
                <a:srgbClr val="FFFFFF"/>
              </a:solidFill>
              <a:ln>
                <a:noFill/>
              </a:ln>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sp>
        <p:nvSpPr>
          <p:cNvPr id="3" name="Title 2"/>
          <p:cNvSpPr>
            <a:spLocks noGrp="1"/>
          </p:cNvSpPr>
          <p:nvPr>
            <p:ph type="title"/>
          </p:nvPr>
        </p:nvSpPr>
        <p:spPr/>
        <p:txBody>
          <a:bodyPr/>
          <a:lstStyle/>
          <a:p>
            <a:r>
              <a:rPr lang="en-US" dirty="0" smtClean="0"/>
              <a:t>Microsoft’s hybrid cloud platform</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106" y="1449387"/>
            <a:ext cx="4522857" cy="1180287"/>
          </a:xfrm>
          <a:prstGeom prst="rect">
            <a:avLst/>
          </a:prstGeom>
        </p:spPr>
      </p:pic>
      <p:pic>
        <p:nvPicPr>
          <p:cNvPr id="7" name="Picture 6"/>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61968" y="5710506"/>
            <a:ext cx="4026127" cy="94732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8014" y="3292542"/>
            <a:ext cx="3448289" cy="758054"/>
          </a:xfrm>
          <a:prstGeom prst="rect">
            <a:avLst/>
          </a:prstGeom>
        </p:spPr>
      </p:pic>
    </p:spTree>
    <p:extLst>
      <p:ext uri="{BB962C8B-B14F-4D97-AF65-F5344CB8AC3E}">
        <p14:creationId xmlns:p14="http://schemas.microsoft.com/office/powerpoint/2010/main" val="155881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3938" y="107851"/>
            <a:ext cx="11395382" cy="678031"/>
          </a:xfrm>
        </p:spPr>
        <p:txBody>
          <a:bodyPr/>
          <a:lstStyle/>
          <a:p>
            <a:r>
              <a:rPr lang="en-US" sz="4896" dirty="0" smtClean="0">
                <a:solidFill>
                  <a:schemeClr val="tx1"/>
                </a:solidFill>
              </a:rPr>
              <a:t>Connecting private and public</a:t>
            </a:r>
            <a:endParaRPr lang="en-US" sz="4896" dirty="0">
              <a:solidFill>
                <a:schemeClr val="tx1"/>
              </a:solidFill>
            </a:endParaRPr>
          </a:p>
        </p:txBody>
      </p:sp>
      <p:sp>
        <p:nvSpPr>
          <p:cNvPr id="40" name="Rectangle 39"/>
          <p:cNvSpPr/>
          <p:nvPr/>
        </p:nvSpPr>
        <p:spPr bwMode="auto">
          <a:xfrm>
            <a:off x="2296029" y="931084"/>
            <a:ext cx="2021771" cy="520704"/>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02" tIns="38796" rIns="77602" bIns="38796" numCol="1" rtlCol="0" anchor="ctr" anchorCtr="0" compatLnSpc="1">
            <a:prstTxWarp prst="textNoShape">
              <a:avLst/>
            </a:prstTxWarp>
          </a:bodyPr>
          <a:lstStyle/>
          <a:p>
            <a:pPr algn="ctr" defTabSz="775810" fontAlgn="base">
              <a:spcBef>
                <a:spcPct val="0"/>
              </a:spcBef>
              <a:spcAft>
                <a:spcPct val="0"/>
              </a:spcAft>
            </a:pPr>
            <a:r>
              <a:rPr lang="en-US" sz="1836" dirty="0">
                <a:solidFill>
                  <a:schemeClr val="tx1"/>
                </a:solidFill>
              </a:rPr>
              <a:t>Private </a:t>
            </a:r>
            <a:r>
              <a:rPr lang="en-US" sz="1836" dirty="0" smtClean="0">
                <a:solidFill>
                  <a:schemeClr val="tx1"/>
                </a:solidFill>
              </a:rPr>
              <a:t>cloud</a:t>
            </a:r>
            <a:endParaRPr lang="en-US" sz="1836" dirty="0">
              <a:solidFill>
                <a:schemeClr val="tx1"/>
              </a:solidFill>
            </a:endParaRPr>
          </a:p>
        </p:txBody>
      </p:sp>
      <p:sp>
        <p:nvSpPr>
          <p:cNvPr id="41" name="Rectangle 40"/>
          <p:cNvSpPr/>
          <p:nvPr/>
        </p:nvSpPr>
        <p:spPr bwMode="auto">
          <a:xfrm>
            <a:off x="7778159" y="931084"/>
            <a:ext cx="2020114" cy="520704"/>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02" tIns="38796" rIns="77602" bIns="38796" numCol="1" rtlCol="0" anchor="ctr" anchorCtr="0" compatLnSpc="1">
            <a:prstTxWarp prst="textNoShape">
              <a:avLst/>
            </a:prstTxWarp>
          </a:bodyPr>
          <a:lstStyle/>
          <a:p>
            <a:pPr algn="ctr" defTabSz="775810" fontAlgn="base">
              <a:spcBef>
                <a:spcPct val="0"/>
              </a:spcBef>
              <a:spcAft>
                <a:spcPct val="0"/>
              </a:spcAft>
            </a:pPr>
            <a:r>
              <a:rPr lang="en-US" sz="1836" dirty="0">
                <a:solidFill>
                  <a:schemeClr val="tx1"/>
                </a:solidFill>
              </a:rPr>
              <a:t>Public </a:t>
            </a:r>
            <a:r>
              <a:rPr lang="en-US" sz="1836" dirty="0" smtClean="0">
                <a:solidFill>
                  <a:schemeClr val="tx1"/>
                </a:solidFill>
              </a:rPr>
              <a:t>cloud</a:t>
            </a:r>
            <a:endParaRPr lang="en-US" sz="1836" dirty="0">
              <a:solidFill>
                <a:schemeClr val="tx1"/>
              </a:solidFill>
            </a:endParaRPr>
          </a:p>
        </p:txBody>
      </p:sp>
      <p:sp>
        <p:nvSpPr>
          <p:cNvPr id="43" name="Freeform 42"/>
          <p:cNvSpPr/>
          <p:nvPr/>
        </p:nvSpPr>
        <p:spPr>
          <a:xfrm rot="5400000">
            <a:off x="2899554" y="3516992"/>
            <a:ext cx="808257"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44" name="Freeform 43"/>
          <p:cNvSpPr/>
          <p:nvPr/>
        </p:nvSpPr>
        <p:spPr>
          <a:xfrm rot="5400000">
            <a:off x="8369342" y="3516991"/>
            <a:ext cx="808257"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45" name="Rectangle 44"/>
          <p:cNvSpPr/>
          <p:nvPr/>
        </p:nvSpPr>
        <p:spPr>
          <a:xfrm>
            <a:off x="4648888" y="4224446"/>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Application-Layer </a:t>
            </a:r>
          </a:p>
          <a:p>
            <a:pPr algn="ctr" defTabSz="646514" fontAlgn="base">
              <a:lnSpc>
                <a:spcPct val="80000"/>
              </a:lnSpc>
            </a:pPr>
            <a:r>
              <a:rPr lang="en-US" sz="1632" dirty="0"/>
              <a:t>Connectivity &amp; Messaging </a:t>
            </a:r>
          </a:p>
          <a:p>
            <a:pPr algn="ctr" defTabSz="646514" fontAlgn="base">
              <a:lnSpc>
                <a:spcPct val="80000"/>
              </a:lnSpc>
            </a:pPr>
            <a:r>
              <a:rPr lang="en-US" sz="1020" dirty="0"/>
              <a:t>Service Bus</a:t>
            </a:r>
          </a:p>
        </p:txBody>
      </p:sp>
      <p:cxnSp>
        <p:nvCxnSpPr>
          <p:cNvPr id="46" name="Straight Connector 45"/>
          <p:cNvCxnSpPr/>
          <p:nvPr/>
        </p:nvCxnSpPr>
        <p:spPr>
          <a:xfrm>
            <a:off x="6755874" y="4527875"/>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141956" y="4527875"/>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53" name="Freeform 86"/>
          <p:cNvSpPr>
            <a:spLocks noEditPoints="1"/>
          </p:cNvSpPr>
          <p:nvPr/>
        </p:nvSpPr>
        <p:spPr bwMode="black">
          <a:xfrm>
            <a:off x="2929135" y="4327166"/>
            <a:ext cx="447464" cy="450058"/>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4" name="Oval 87"/>
          <p:cNvSpPr>
            <a:spLocks noChangeArrowheads="1"/>
          </p:cNvSpPr>
          <p:nvPr/>
        </p:nvSpPr>
        <p:spPr bwMode="black">
          <a:xfrm>
            <a:off x="3111363" y="4518473"/>
            <a:ext cx="83008" cy="830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6" name="Freeform 88"/>
          <p:cNvSpPr>
            <a:spLocks noEditPoints="1"/>
          </p:cNvSpPr>
          <p:nvPr/>
        </p:nvSpPr>
        <p:spPr bwMode="black">
          <a:xfrm>
            <a:off x="3314991" y="4278528"/>
            <a:ext cx="226974" cy="24448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0" name="Freeform 86"/>
          <p:cNvSpPr>
            <a:spLocks noEditPoints="1"/>
          </p:cNvSpPr>
          <p:nvPr/>
        </p:nvSpPr>
        <p:spPr bwMode="black">
          <a:xfrm>
            <a:off x="8427094" y="4327166"/>
            <a:ext cx="447464" cy="450058"/>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1" name="Oval 87"/>
          <p:cNvSpPr>
            <a:spLocks noChangeArrowheads="1"/>
          </p:cNvSpPr>
          <p:nvPr/>
        </p:nvSpPr>
        <p:spPr bwMode="black">
          <a:xfrm>
            <a:off x="8609322" y="4518473"/>
            <a:ext cx="83008" cy="830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2" name="Freeform 88"/>
          <p:cNvSpPr>
            <a:spLocks noEditPoints="1"/>
          </p:cNvSpPr>
          <p:nvPr/>
        </p:nvSpPr>
        <p:spPr bwMode="black">
          <a:xfrm>
            <a:off x="8812951" y="4278528"/>
            <a:ext cx="226974" cy="24448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9" name="Freeform 58"/>
          <p:cNvSpPr/>
          <p:nvPr/>
        </p:nvSpPr>
        <p:spPr>
          <a:xfrm rot="5400000">
            <a:off x="8369333" y="2644149"/>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60" name="Freeform 59"/>
          <p:cNvSpPr/>
          <p:nvPr/>
        </p:nvSpPr>
        <p:spPr>
          <a:xfrm rot="5400000">
            <a:off x="2899568" y="2644149"/>
            <a:ext cx="808211"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61" name="Rectangle 60"/>
          <p:cNvSpPr/>
          <p:nvPr/>
        </p:nvSpPr>
        <p:spPr>
          <a:xfrm>
            <a:off x="4648879" y="3435311"/>
            <a:ext cx="2865502" cy="458536"/>
          </a:xfrm>
          <a:prstGeom prst="rect">
            <a:avLst/>
          </a:prstGeom>
        </p:spPr>
        <p:txBody>
          <a:bodyPr wrap="square" lIns="124320" tIns="62161" rIns="124320" bIns="62161">
            <a:spAutoFit/>
          </a:bodyPr>
          <a:lstStyle/>
          <a:p>
            <a:pPr algn="ctr" defTabSz="646514" fontAlgn="base">
              <a:lnSpc>
                <a:spcPct val="80000"/>
              </a:lnSpc>
            </a:pPr>
            <a:r>
              <a:rPr lang="en-US" sz="1632" dirty="0"/>
              <a:t>Data Synchronization</a:t>
            </a:r>
          </a:p>
          <a:p>
            <a:pPr algn="ctr" defTabSz="646514" fontAlgn="base">
              <a:lnSpc>
                <a:spcPct val="80000"/>
              </a:lnSpc>
            </a:pPr>
            <a:r>
              <a:rPr lang="en-US" sz="1020" dirty="0"/>
              <a:t>SQL Azure Data Sync</a:t>
            </a:r>
          </a:p>
        </p:txBody>
      </p:sp>
      <p:cxnSp>
        <p:nvCxnSpPr>
          <p:cNvPr id="62" name="Straight Connector 61"/>
          <p:cNvCxnSpPr/>
          <p:nvPr/>
        </p:nvCxnSpPr>
        <p:spPr>
          <a:xfrm>
            <a:off x="6755864" y="3655032"/>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141947" y="3655032"/>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pic>
        <p:nvPicPr>
          <p:cNvPr id="68"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8443761" y="3419290"/>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8700075" y="3547878"/>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2947566" y="3419290"/>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3203880" y="3547878"/>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70"/>
          <p:cNvSpPr/>
          <p:nvPr/>
        </p:nvSpPr>
        <p:spPr>
          <a:xfrm rot="5400000">
            <a:off x="8369341" y="4405338"/>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80" name="Freeform 79"/>
          <p:cNvSpPr/>
          <p:nvPr/>
        </p:nvSpPr>
        <p:spPr>
          <a:xfrm rot="5400000">
            <a:off x="2899553" y="4405338"/>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85" name="Rectangle 84"/>
          <p:cNvSpPr/>
          <p:nvPr/>
        </p:nvSpPr>
        <p:spPr>
          <a:xfrm>
            <a:off x="4648888" y="5091866"/>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Secure Machine-to-Machine Connectivity</a:t>
            </a:r>
            <a:br>
              <a:rPr lang="en-US" sz="1632" dirty="0"/>
            </a:br>
            <a:r>
              <a:rPr lang="en-US" sz="1020" dirty="0"/>
              <a:t>Windows Azure Connect</a:t>
            </a:r>
            <a:endParaRPr lang="en-US" sz="1836" dirty="0"/>
          </a:p>
        </p:txBody>
      </p:sp>
      <p:cxnSp>
        <p:nvCxnSpPr>
          <p:cNvPr id="86" name="Straight Connector 85"/>
          <p:cNvCxnSpPr/>
          <p:nvPr/>
        </p:nvCxnSpPr>
        <p:spPr>
          <a:xfrm>
            <a:off x="6755874" y="5416223"/>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141956" y="5416223"/>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rot="5400000">
            <a:off x="8369341" y="5295349"/>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90" name="Freeform 89"/>
          <p:cNvSpPr/>
          <p:nvPr/>
        </p:nvSpPr>
        <p:spPr>
          <a:xfrm rot="5400000">
            <a:off x="2899553" y="5295349"/>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cxnSp>
        <p:nvCxnSpPr>
          <p:cNvPr id="93" name="Straight Connector 92"/>
          <p:cNvCxnSpPr/>
          <p:nvPr/>
        </p:nvCxnSpPr>
        <p:spPr>
          <a:xfrm flipH="1">
            <a:off x="4156200" y="6306234"/>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4648888" y="5981877"/>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Secure Site-to-Site </a:t>
            </a:r>
          </a:p>
          <a:p>
            <a:pPr algn="ctr" defTabSz="646514" fontAlgn="base">
              <a:lnSpc>
                <a:spcPct val="80000"/>
              </a:lnSpc>
            </a:pPr>
            <a:r>
              <a:rPr lang="en-US" sz="1632" dirty="0"/>
              <a:t>Network Connectivity</a:t>
            </a:r>
          </a:p>
          <a:p>
            <a:pPr algn="ctr" defTabSz="646514" fontAlgn="base">
              <a:lnSpc>
                <a:spcPct val="80000"/>
              </a:lnSpc>
            </a:pPr>
            <a:r>
              <a:rPr lang="en-US" sz="1020" dirty="0"/>
              <a:t>Virtual Network</a:t>
            </a:r>
          </a:p>
        </p:txBody>
      </p:sp>
      <p:cxnSp>
        <p:nvCxnSpPr>
          <p:cNvPr id="96" name="Straight Connector 95"/>
          <p:cNvCxnSpPr/>
          <p:nvPr/>
        </p:nvCxnSpPr>
        <p:spPr>
          <a:xfrm>
            <a:off x="6770117" y="6306234"/>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04" name="Freeform 103"/>
          <p:cNvSpPr/>
          <p:nvPr/>
        </p:nvSpPr>
        <p:spPr>
          <a:xfrm rot="5400000">
            <a:off x="8372573" y="909168"/>
            <a:ext cx="808255"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105" name="Freeform 104"/>
          <p:cNvSpPr/>
          <p:nvPr/>
        </p:nvSpPr>
        <p:spPr>
          <a:xfrm rot="5400000">
            <a:off x="2902807" y="909168"/>
            <a:ext cx="808210"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defTabSz="646405">
              <a:lnSpc>
                <a:spcPct val="90000"/>
              </a:lnSpc>
              <a:spcBef>
                <a:spcPct val="20000"/>
              </a:spcBef>
              <a:buSzPct val="90000"/>
            </a:pPr>
            <a:endParaRPr lang="en-US" sz="1836" dirty="0"/>
          </a:p>
        </p:txBody>
      </p:sp>
      <p:sp>
        <p:nvSpPr>
          <p:cNvPr id="106" name="Rectangle 105"/>
          <p:cNvSpPr/>
          <p:nvPr/>
        </p:nvSpPr>
        <p:spPr>
          <a:xfrm>
            <a:off x="4652118" y="1700331"/>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App Monitoring &amp; Management</a:t>
            </a:r>
            <a:endParaRPr lang="en-US" sz="1836" dirty="0"/>
          </a:p>
          <a:p>
            <a:pPr algn="ctr" defTabSz="646514" fontAlgn="base">
              <a:lnSpc>
                <a:spcPct val="80000"/>
              </a:lnSpc>
            </a:pPr>
            <a:r>
              <a:rPr lang="en-US" sz="1020" dirty="0"/>
              <a:t>System Center</a:t>
            </a:r>
          </a:p>
        </p:txBody>
      </p:sp>
      <p:cxnSp>
        <p:nvCxnSpPr>
          <p:cNvPr id="107" name="Straight Connector 106"/>
          <p:cNvCxnSpPr/>
          <p:nvPr/>
        </p:nvCxnSpPr>
        <p:spPr>
          <a:xfrm>
            <a:off x="6759104" y="1920053"/>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145186" y="1920053"/>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02" name="Freeform 79"/>
          <p:cNvSpPr>
            <a:spLocks noEditPoints="1"/>
          </p:cNvSpPr>
          <p:nvPr/>
        </p:nvSpPr>
        <p:spPr bwMode="auto">
          <a:xfrm>
            <a:off x="2944097" y="1615423"/>
            <a:ext cx="662914" cy="609256"/>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103" name="Freeform 79"/>
          <p:cNvSpPr>
            <a:spLocks noEditPoints="1"/>
          </p:cNvSpPr>
          <p:nvPr/>
        </p:nvSpPr>
        <p:spPr bwMode="auto">
          <a:xfrm>
            <a:off x="8390930" y="1615424"/>
            <a:ext cx="662914" cy="609256"/>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135" name="Freeform 134"/>
          <p:cNvSpPr/>
          <p:nvPr/>
        </p:nvSpPr>
        <p:spPr>
          <a:xfrm rot="5400000">
            <a:off x="8372571" y="1774484"/>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136" name="Freeform 135"/>
          <p:cNvSpPr/>
          <p:nvPr/>
        </p:nvSpPr>
        <p:spPr>
          <a:xfrm rot="5400000">
            <a:off x="2902806" y="1774484"/>
            <a:ext cx="808211"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137" name="Rectangle 136"/>
          <p:cNvSpPr/>
          <p:nvPr/>
        </p:nvSpPr>
        <p:spPr>
          <a:xfrm>
            <a:off x="4652117" y="2565646"/>
            <a:ext cx="2865502" cy="458536"/>
          </a:xfrm>
          <a:prstGeom prst="rect">
            <a:avLst/>
          </a:prstGeom>
        </p:spPr>
        <p:txBody>
          <a:bodyPr wrap="square" lIns="124320" tIns="62161" rIns="124320" bIns="62161">
            <a:spAutoFit/>
          </a:bodyPr>
          <a:lstStyle/>
          <a:p>
            <a:pPr algn="ctr" defTabSz="646514" fontAlgn="base">
              <a:lnSpc>
                <a:spcPct val="80000"/>
              </a:lnSpc>
            </a:pPr>
            <a:r>
              <a:rPr lang="en-US" sz="1632" dirty="0"/>
              <a:t>Common Framework</a:t>
            </a:r>
          </a:p>
          <a:p>
            <a:pPr algn="ctr" defTabSz="646514" fontAlgn="base">
              <a:lnSpc>
                <a:spcPct val="80000"/>
              </a:lnSpc>
            </a:pPr>
            <a:r>
              <a:rPr lang="en-US" sz="1020" dirty="0"/>
              <a:t>.NET 4.5</a:t>
            </a:r>
          </a:p>
        </p:txBody>
      </p:sp>
      <p:cxnSp>
        <p:nvCxnSpPr>
          <p:cNvPr id="138" name="Straight Connector 137"/>
          <p:cNvCxnSpPr/>
          <p:nvPr/>
        </p:nvCxnSpPr>
        <p:spPr>
          <a:xfrm>
            <a:off x="6759103" y="2785368"/>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4145185" y="2785368"/>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8427542" y="2559358"/>
            <a:ext cx="698109" cy="461111"/>
          </a:xfrm>
          <a:prstGeom prst="rect">
            <a:avLst/>
          </a:prstGeom>
          <a:noFill/>
        </p:spPr>
        <p:txBody>
          <a:bodyPr wrap="none" lIns="0" tIns="0" rIns="0" bIns="0" rtlCol="0">
            <a:spAutoFit/>
          </a:bodyPr>
          <a:lstStyle/>
          <a:p>
            <a:pPr>
              <a:lnSpc>
                <a:spcPct val="90000"/>
              </a:lnSpc>
              <a:spcBef>
                <a:spcPct val="20000"/>
              </a:spcBef>
              <a:buSzPct val="80000"/>
            </a:pPr>
            <a:r>
              <a:rPr lang="en-US" sz="3264" b="1" dirty="0"/>
              <a:t>API</a:t>
            </a:r>
          </a:p>
        </p:txBody>
      </p:sp>
      <p:sp>
        <p:nvSpPr>
          <p:cNvPr id="141" name="Rectangle 140"/>
          <p:cNvSpPr/>
          <p:nvPr/>
        </p:nvSpPr>
        <p:spPr>
          <a:xfrm>
            <a:off x="2879123" y="2551689"/>
            <a:ext cx="886452" cy="555282"/>
          </a:xfrm>
          <a:prstGeom prst="rect">
            <a:avLst/>
          </a:prstGeom>
        </p:spPr>
        <p:txBody>
          <a:bodyPr wrap="none">
            <a:spAutoFit/>
          </a:bodyPr>
          <a:lstStyle/>
          <a:p>
            <a:pPr>
              <a:lnSpc>
                <a:spcPct val="90000"/>
              </a:lnSpc>
              <a:spcBef>
                <a:spcPct val="20000"/>
              </a:spcBef>
              <a:buSzPct val="80000"/>
            </a:pPr>
            <a:r>
              <a:rPr lang="en-US" sz="3264" b="1" dirty="0"/>
              <a:t>API</a:t>
            </a:r>
          </a:p>
        </p:txBody>
      </p:sp>
      <p:pic>
        <p:nvPicPr>
          <p:cNvPr id="145"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8374052" y="5061971"/>
            <a:ext cx="476571" cy="476695"/>
          </a:xfrm>
          <a:prstGeom prst="rect">
            <a:avLst/>
          </a:prstGeom>
          <a:noFill/>
        </p:spPr>
      </p:pic>
      <p:sp>
        <p:nvSpPr>
          <p:cNvPr id="146" name="Isosceles Triangle 145"/>
          <p:cNvSpPr/>
          <p:nvPr/>
        </p:nvSpPr>
        <p:spPr bwMode="auto">
          <a:xfrm rot="5668901">
            <a:off x="8751651" y="5172184"/>
            <a:ext cx="257334" cy="375659"/>
          </a:xfrm>
          <a:prstGeom prst="triangle">
            <a:avLst>
              <a:gd name="adj" fmla="val 100000"/>
            </a:avLst>
          </a:prstGeom>
          <a:gradFill>
            <a:gsLst>
              <a:gs pos="0">
                <a:schemeClr val="tx1">
                  <a:alpha val="0"/>
                </a:schemeClr>
              </a:gs>
              <a:gs pos="100000">
                <a:schemeClr val="tx1"/>
              </a:gs>
            </a:gsLst>
            <a:lin ang="5400000" scaled="0"/>
          </a:gra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775810">
              <a:defRPr/>
            </a:pPr>
            <a:endParaRPr lang="en-US" sz="1530" kern="0" dirty="0"/>
          </a:p>
        </p:txBody>
      </p:sp>
      <p:pic>
        <p:nvPicPr>
          <p:cNvPr id="147" name="Picture 146"/>
          <p:cNvPicPr>
            <a:picLocks noChangeAspect="1"/>
          </p:cNvPicPr>
          <p:nvPr/>
        </p:nvPicPr>
        <p:blipFill>
          <a:blip r:embed="rId6" cstate="print">
            <a:lum bright="100000" contrast="100000"/>
          </a:blip>
          <a:stretch>
            <a:fillRect/>
          </a:stretch>
        </p:blipFill>
        <p:spPr>
          <a:xfrm>
            <a:off x="8640197" y="5467388"/>
            <a:ext cx="527562" cy="257366"/>
          </a:xfrm>
          <a:prstGeom prst="rect">
            <a:avLst/>
          </a:prstGeom>
          <a:noFill/>
          <a:ln>
            <a:noFill/>
          </a:ln>
          <a:effectLst/>
        </p:spPr>
      </p:pic>
      <p:pic>
        <p:nvPicPr>
          <p:cNvPr id="148" name="Picture 2"/>
          <p:cNvPicPr>
            <a:picLocks noChangeAspect="1" noChangeArrowheads="1"/>
          </p:cNvPicPr>
          <p:nvPr/>
        </p:nvPicPr>
        <p:blipFill>
          <a:blip r:embed="rId7" cstate="print">
            <a:lum bright="100000" contrast="100000"/>
          </a:blip>
          <a:srcRect/>
          <a:stretch>
            <a:fillRect/>
          </a:stretch>
        </p:blipFill>
        <p:spPr bwMode="auto">
          <a:xfrm>
            <a:off x="8518122" y="5931508"/>
            <a:ext cx="536303" cy="402227"/>
          </a:xfrm>
          <a:prstGeom prst="rect">
            <a:avLst/>
          </a:prstGeom>
          <a:noFill/>
          <a:ln w="9525">
            <a:noFill/>
            <a:miter lim="800000"/>
            <a:headEnd/>
            <a:tailEnd/>
          </a:ln>
          <a:effectLst/>
        </p:spPr>
      </p:pic>
      <p:sp>
        <p:nvSpPr>
          <p:cNvPr id="149" name="Isosceles Triangle 148"/>
          <p:cNvSpPr/>
          <p:nvPr/>
        </p:nvSpPr>
        <p:spPr bwMode="auto">
          <a:xfrm rot="9180217">
            <a:off x="8794451" y="6214321"/>
            <a:ext cx="264953" cy="271665"/>
          </a:xfrm>
          <a:prstGeom prst="triangle">
            <a:avLst>
              <a:gd name="adj" fmla="val 64317"/>
            </a:avLst>
          </a:prstGeom>
          <a:gradFill rotWithShape="1">
            <a:gsLst>
              <a:gs pos="0">
                <a:sysClr val="window" lastClr="FFFFFF">
                  <a:lumMod val="95000"/>
                  <a:alpha val="0"/>
                </a:sysClr>
              </a:gs>
              <a:gs pos="50000">
                <a:schemeClr val="tx1">
                  <a:alpha val="46000"/>
                </a:schemeClr>
              </a:gs>
              <a:gs pos="100000">
                <a:schemeClr val="tx1"/>
              </a:gs>
            </a:gsLst>
            <a:lin ang="5400000" scaled="0"/>
          </a:gra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775810">
              <a:defRPr/>
            </a:pPr>
            <a:endParaRPr lang="en-US" sz="1530" kern="0" dirty="0"/>
          </a:p>
        </p:txBody>
      </p:sp>
      <p:pic>
        <p:nvPicPr>
          <p:cNvPr id="150" name="Picture 149"/>
          <p:cNvPicPr>
            <a:picLocks noChangeAspect="1"/>
          </p:cNvPicPr>
          <p:nvPr/>
        </p:nvPicPr>
        <p:blipFill>
          <a:blip r:embed="rId6" cstate="print">
            <a:lum bright="100000" contrast="100000"/>
          </a:blip>
          <a:stretch>
            <a:fillRect/>
          </a:stretch>
        </p:blipFill>
        <p:spPr>
          <a:xfrm>
            <a:off x="8683674" y="6357553"/>
            <a:ext cx="527562" cy="257366"/>
          </a:xfrm>
          <a:prstGeom prst="rect">
            <a:avLst/>
          </a:prstGeom>
          <a:noFill/>
          <a:ln>
            <a:noFill/>
          </a:ln>
          <a:effectLst/>
        </p:spPr>
      </p:pic>
      <p:pic>
        <p:nvPicPr>
          <p:cNvPr id="151"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2773690" y="4986815"/>
            <a:ext cx="833321" cy="833537"/>
          </a:xfrm>
          <a:prstGeom prst="rect">
            <a:avLst/>
          </a:prstGeom>
          <a:noFill/>
        </p:spPr>
      </p:pic>
      <p:pic>
        <p:nvPicPr>
          <p:cNvPr id="152" name="Picture 2"/>
          <p:cNvPicPr>
            <a:picLocks noChangeAspect="1" noChangeArrowheads="1"/>
          </p:cNvPicPr>
          <p:nvPr/>
        </p:nvPicPr>
        <p:blipFill>
          <a:blip r:embed="rId7" cstate="print">
            <a:lum bright="100000" contrast="100000"/>
          </a:blip>
          <a:srcRect/>
          <a:stretch>
            <a:fillRect/>
          </a:stretch>
        </p:blipFill>
        <p:spPr bwMode="auto">
          <a:xfrm>
            <a:off x="2746585" y="5839576"/>
            <a:ext cx="990757" cy="908036"/>
          </a:xfrm>
          <a:prstGeom prst="rect">
            <a:avLst/>
          </a:prstGeom>
          <a:noFill/>
          <a:ln w="9525">
            <a:noFill/>
            <a:miter lim="800000"/>
            <a:headEnd/>
            <a:tailEnd/>
          </a:ln>
          <a:effectLst/>
        </p:spPr>
      </p:pic>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2541" y="3366852"/>
            <a:ext cx="2208610" cy="576360"/>
          </a:xfrm>
          <a:prstGeom prst="rect">
            <a:avLst/>
          </a:prstGeom>
        </p:spPr>
      </p:pic>
      <p:pic>
        <p:nvPicPr>
          <p:cNvPr id="65" name="Picture 64"/>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4302" y="3404428"/>
            <a:ext cx="2130136" cy="501208"/>
          </a:xfrm>
          <a:prstGeom prst="rect">
            <a:avLst/>
          </a:prstGeom>
        </p:spPr>
      </p:pic>
    </p:spTree>
    <p:extLst>
      <p:ext uri="{BB962C8B-B14F-4D97-AF65-F5344CB8AC3E}">
        <p14:creationId xmlns:p14="http://schemas.microsoft.com/office/powerpoint/2010/main" val="11586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IaaS pattern</a:t>
            </a:r>
            <a:endParaRPr lang="en-US" dirty="0"/>
          </a:p>
        </p:txBody>
      </p:sp>
      <p:sp>
        <p:nvSpPr>
          <p:cNvPr id="3" name="Rectangle 2"/>
          <p:cNvSpPr/>
          <p:nvPr/>
        </p:nvSpPr>
        <p:spPr bwMode="auto">
          <a:xfrm>
            <a:off x="918163" y="2032414"/>
            <a:ext cx="3534946" cy="353494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2448" dirty="0" err="1">
                <a:gradFill>
                  <a:gsLst>
                    <a:gs pos="0">
                      <a:srgbClr val="FFFFFF"/>
                    </a:gs>
                    <a:gs pos="100000">
                      <a:srgbClr val="FFFFFF"/>
                    </a:gs>
                  </a:gsLst>
                  <a:lin ang="5400000" scaled="0"/>
                </a:gradFill>
                <a:latin typeface="Segoe UI Light" pitchFamily="34" charset="0"/>
              </a:rPr>
              <a:t>Contoso</a:t>
            </a:r>
            <a:r>
              <a:rPr lang="en-US" sz="2448" dirty="0">
                <a:gradFill>
                  <a:gsLst>
                    <a:gs pos="0">
                      <a:srgbClr val="FFFFFF"/>
                    </a:gs>
                    <a:gs pos="100000">
                      <a:srgbClr val="FFFFFF"/>
                    </a:gs>
                  </a:gsLst>
                  <a:lin ang="5400000" scaled="0"/>
                </a:gradFill>
                <a:latin typeface="Segoe UI Light" pitchFamily="34" charset="0"/>
              </a:rPr>
              <a:t> HQ </a:t>
            </a:r>
            <a:r>
              <a:rPr lang="en-US" sz="1071" b="1" dirty="0">
                <a:solidFill>
                  <a:schemeClr val="tx1">
                    <a:alpha val="99000"/>
                  </a:schemeClr>
                </a:solidFill>
              </a:rPr>
              <a:t>(10.0.0.0/16)</a:t>
            </a:r>
          </a:p>
        </p:txBody>
      </p:sp>
      <p:sp>
        <p:nvSpPr>
          <p:cNvPr id="4" name="Rectangle 3"/>
          <p:cNvSpPr/>
          <p:nvPr/>
        </p:nvSpPr>
        <p:spPr bwMode="auto">
          <a:xfrm>
            <a:off x="9128634" y="3875250"/>
            <a:ext cx="2388031" cy="2388031"/>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err="1">
                <a:gradFill>
                  <a:gsLst>
                    <a:gs pos="0">
                      <a:srgbClr val="FFFFFF"/>
                    </a:gs>
                    <a:gs pos="100000">
                      <a:srgbClr val="FFFFFF"/>
                    </a:gs>
                  </a:gsLst>
                  <a:lin ang="5400000" scaled="0"/>
                </a:gradFill>
              </a:rPr>
              <a:t>Contoso</a:t>
            </a:r>
            <a:r>
              <a:rPr lang="en-US" sz="1836" dirty="0">
                <a:gradFill>
                  <a:gsLst>
                    <a:gs pos="0">
                      <a:srgbClr val="FFFFFF"/>
                    </a:gs>
                    <a:gs pos="100000">
                      <a:srgbClr val="FFFFFF"/>
                    </a:gs>
                  </a:gsLst>
                  <a:lin ang="5400000" scaled="0"/>
                </a:gradFill>
              </a:rPr>
              <a:t> Test in Windows Azure </a:t>
            </a:r>
            <a:r>
              <a:rPr lang="en-US" sz="1224" b="1" dirty="0">
                <a:solidFill>
                  <a:schemeClr val="tx1">
                    <a:alpha val="99000"/>
                  </a:schemeClr>
                </a:solidFill>
              </a:rPr>
              <a:t>(10.2.0.0/16)</a:t>
            </a:r>
            <a:r>
              <a:rPr lang="en-US" sz="1224" b="1" dirty="0">
                <a:solidFill>
                  <a:schemeClr val="tx1"/>
                </a:solidFill>
              </a:rPr>
              <a:t> </a:t>
            </a:r>
          </a:p>
        </p:txBody>
      </p:sp>
      <p:sp>
        <p:nvSpPr>
          <p:cNvPr id="5" name="Rectangle 4"/>
          <p:cNvSpPr/>
          <p:nvPr/>
        </p:nvSpPr>
        <p:spPr bwMode="auto">
          <a:xfrm>
            <a:off x="9128633" y="1160160"/>
            <a:ext cx="2388031" cy="23880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632" dirty="0" err="1">
                <a:gradFill>
                  <a:gsLst>
                    <a:gs pos="0">
                      <a:srgbClr val="FFFFFF"/>
                    </a:gs>
                    <a:gs pos="100000">
                      <a:srgbClr val="FFFFFF"/>
                    </a:gs>
                  </a:gsLst>
                  <a:lin ang="5400000" scaled="0"/>
                </a:gradFill>
              </a:rPr>
              <a:t>Contoso</a:t>
            </a:r>
            <a:r>
              <a:rPr lang="en-US" sz="1632" dirty="0">
                <a:gradFill>
                  <a:gsLst>
                    <a:gs pos="0">
                      <a:srgbClr val="FFFFFF"/>
                    </a:gs>
                    <a:gs pos="100000">
                      <a:srgbClr val="FFFFFF"/>
                    </a:gs>
                  </a:gsLst>
                  <a:lin ang="5400000" scaled="0"/>
                </a:gradFill>
              </a:rPr>
              <a:t> Production </a:t>
            </a:r>
            <a:r>
              <a:rPr lang="en-US" sz="1632" dirty="0" err="1">
                <a:gradFill>
                  <a:gsLst>
                    <a:gs pos="0">
                      <a:srgbClr val="FFFFFF"/>
                    </a:gs>
                    <a:gs pos="100000">
                      <a:srgbClr val="FFFFFF"/>
                    </a:gs>
                  </a:gsLst>
                  <a:lin ang="5400000" scaled="0"/>
                </a:gradFill>
              </a:rPr>
              <a:t>VNet</a:t>
            </a:r>
            <a:r>
              <a:rPr lang="en-US" sz="1632" dirty="0">
                <a:gradFill>
                  <a:gsLst>
                    <a:gs pos="0">
                      <a:srgbClr val="FFFFFF"/>
                    </a:gs>
                    <a:gs pos="100000">
                      <a:srgbClr val="FFFFFF"/>
                    </a:gs>
                  </a:gsLst>
                  <a:lin ang="5400000" scaled="0"/>
                </a:gradFill>
              </a:rPr>
              <a:t> in Windows Azure </a:t>
            </a:r>
            <a:r>
              <a:rPr lang="en-US" sz="1224" b="1" dirty="0">
                <a:solidFill>
                  <a:schemeClr val="tx1">
                    <a:alpha val="99000"/>
                  </a:schemeClr>
                </a:solidFill>
              </a:rPr>
              <a:t>(10.1.0.0/16)</a:t>
            </a:r>
          </a:p>
        </p:txBody>
      </p:sp>
      <p:sp>
        <p:nvSpPr>
          <p:cNvPr id="8" name="Freeform 128"/>
          <p:cNvSpPr>
            <a:spLocks noChangeAspect="1"/>
          </p:cNvSpPr>
          <p:nvPr/>
        </p:nvSpPr>
        <p:spPr bwMode="black">
          <a:xfrm>
            <a:off x="4885899" y="2659386"/>
            <a:ext cx="3809944" cy="210466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lumMod val="65000"/>
            </a:schemeClr>
          </a:solidFill>
          <a:ln>
            <a:noFill/>
          </a:ln>
          <a:extLst/>
        </p:spPr>
        <p:txBody>
          <a:bodyPr vert="horz" wrap="square" lIns="93260" tIns="46630" rIns="93260" bIns="46630" numCol="1" anchor="t" anchorCtr="0" compatLnSpc="1">
            <a:prstTxWarp prst="textNoShape">
              <a:avLst/>
            </a:prstTxWarp>
          </a:bodyPr>
          <a:lstStyle/>
          <a:p>
            <a:endParaRPr lang="en-US" sz="1836"/>
          </a:p>
        </p:txBody>
      </p:sp>
      <p:pic>
        <p:nvPicPr>
          <p:cNvPr id="10"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3677205" y="3493201"/>
            <a:ext cx="362587" cy="726411"/>
          </a:xfrm>
          <a:prstGeom prst="rect">
            <a:avLst/>
          </a:prstGeom>
          <a:noFill/>
        </p:spPr>
      </p:pic>
      <p:sp>
        <p:nvSpPr>
          <p:cNvPr id="12" name="Rectangle 11"/>
          <p:cNvSpPr/>
          <p:nvPr/>
        </p:nvSpPr>
        <p:spPr>
          <a:xfrm>
            <a:off x="3437346" y="4145241"/>
            <a:ext cx="842308" cy="439988"/>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S2S VPN </a:t>
            </a:r>
            <a:br>
              <a:rPr lang="en-US" sz="1224" dirty="0">
                <a:gradFill>
                  <a:gsLst>
                    <a:gs pos="0">
                      <a:srgbClr val="FFFFFF"/>
                    </a:gs>
                    <a:gs pos="100000">
                      <a:srgbClr val="FFFFFF"/>
                    </a:gs>
                  </a:gsLst>
                  <a:lin ang="5400000" scaled="0"/>
                </a:gradFill>
              </a:rPr>
            </a:br>
            <a:r>
              <a:rPr lang="en-US" sz="1224" dirty="0">
                <a:gradFill>
                  <a:gsLst>
                    <a:gs pos="0">
                      <a:srgbClr val="FFFFFF"/>
                    </a:gs>
                    <a:gs pos="100000">
                      <a:srgbClr val="FFFFFF"/>
                    </a:gs>
                  </a:gsLst>
                  <a:lin ang="5400000" scaled="0"/>
                </a:gradFill>
              </a:rPr>
              <a:t>Device</a:t>
            </a:r>
          </a:p>
        </p:txBody>
      </p:sp>
      <p:grpSp>
        <p:nvGrpSpPr>
          <p:cNvPr id="15" name="Group 14"/>
          <p:cNvGrpSpPr/>
          <p:nvPr/>
        </p:nvGrpSpPr>
        <p:grpSpPr>
          <a:xfrm>
            <a:off x="2774317" y="2449265"/>
            <a:ext cx="887263" cy="641909"/>
            <a:chOff x="2870782" y="2512291"/>
            <a:chExt cx="791194" cy="572406"/>
          </a:xfrm>
        </p:grpSpPr>
        <p:pic>
          <p:nvPicPr>
            <p:cNvPr id="13" name="Picture 2"/>
            <p:cNvPicPr>
              <a:picLocks noChangeAspect="1" noChangeArrowheads="1"/>
            </p:cNvPicPr>
            <p:nvPr/>
          </p:nvPicPr>
          <p:blipFill rotWithShape="1">
            <a:blip r:embed="rId4" cstate="print">
              <a:lum bright="100000" contrast="100000"/>
            </a:blip>
            <a:srcRect l="9422" t="9591" r="8195" b="13220"/>
            <a:stretch/>
          </p:blipFill>
          <p:spPr bwMode="auto">
            <a:xfrm>
              <a:off x="2870782" y="2512291"/>
              <a:ext cx="666746" cy="572406"/>
            </a:xfrm>
            <a:prstGeom prst="rect">
              <a:avLst/>
            </a:prstGeom>
            <a:noFill/>
            <a:ln w="9525">
              <a:noFill/>
              <a:miter lim="800000"/>
              <a:headEnd/>
              <a:tailEnd/>
            </a:ln>
            <a:effectLst/>
          </p:spPr>
        </p:pic>
        <p:sp>
          <p:nvSpPr>
            <p:cNvPr id="14" name="Freeform 6"/>
            <p:cNvSpPr>
              <a:spLocks noChangeAspect="1" noEditPoints="1"/>
            </p:cNvSpPr>
            <p:nvPr/>
          </p:nvSpPr>
          <p:spPr bwMode="black">
            <a:xfrm>
              <a:off x="3363172" y="2782146"/>
              <a:ext cx="298804" cy="302551"/>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16" name="Rectangle 15"/>
          <p:cNvSpPr/>
          <p:nvPr/>
        </p:nvSpPr>
        <p:spPr>
          <a:xfrm>
            <a:off x="2777051" y="3048457"/>
            <a:ext cx="883640"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IIS s</a:t>
            </a:r>
            <a:r>
              <a:rPr lang="en-US" sz="1224" dirty="0" smtClean="0">
                <a:gradFill>
                  <a:gsLst>
                    <a:gs pos="0">
                      <a:srgbClr val="FFFFFF"/>
                    </a:gs>
                    <a:gs pos="100000">
                      <a:srgbClr val="FFFFFF"/>
                    </a:gs>
                  </a:gsLst>
                  <a:lin ang="5400000" scaled="0"/>
                </a:gradFill>
              </a:rPr>
              <a:t>ervers</a:t>
            </a:r>
            <a:endParaRPr lang="en-US" sz="1224" dirty="0">
              <a:gradFill>
                <a:gsLst>
                  <a:gs pos="0">
                    <a:srgbClr val="FFFFFF"/>
                  </a:gs>
                  <a:gs pos="100000">
                    <a:srgbClr val="FFFFFF"/>
                  </a:gs>
                </a:gsLst>
                <a:lin ang="5400000" scaled="0"/>
              </a:gradFill>
            </a:endParaRPr>
          </a:p>
        </p:txBody>
      </p:sp>
      <p:grpSp>
        <p:nvGrpSpPr>
          <p:cNvPr id="35" name="Group 34"/>
          <p:cNvGrpSpPr/>
          <p:nvPr/>
        </p:nvGrpSpPr>
        <p:grpSpPr>
          <a:xfrm>
            <a:off x="2249769" y="3520281"/>
            <a:ext cx="871736" cy="954205"/>
            <a:chOff x="1723168" y="3451570"/>
            <a:chExt cx="854721" cy="935580"/>
          </a:xfrm>
        </p:grpSpPr>
        <p:grpSp>
          <p:nvGrpSpPr>
            <p:cNvPr id="24" name="Group 23"/>
            <p:cNvGrpSpPr/>
            <p:nvPr/>
          </p:nvGrpSpPr>
          <p:grpSpPr>
            <a:xfrm>
              <a:off x="1972774" y="3451570"/>
              <a:ext cx="479392" cy="712232"/>
              <a:chOff x="1972774" y="3451570"/>
              <a:chExt cx="479392" cy="712232"/>
            </a:xfrm>
          </p:grpSpPr>
          <p:pic>
            <p:nvPicPr>
              <p:cNvPr id="17"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23" name="Group 22"/>
              <p:cNvGrpSpPr/>
              <p:nvPr/>
            </p:nvGrpSpPr>
            <p:grpSpPr>
              <a:xfrm>
                <a:off x="2245986" y="3924261"/>
                <a:ext cx="206180" cy="206424"/>
                <a:chOff x="2245986" y="3924261"/>
                <a:chExt cx="206180" cy="206424"/>
              </a:xfrm>
            </p:grpSpPr>
            <p:grpSp>
              <p:nvGrpSpPr>
                <p:cNvPr id="21" name="Group 20"/>
                <p:cNvGrpSpPr/>
                <p:nvPr/>
              </p:nvGrpSpPr>
              <p:grpSpPr>
                <a:xfrm>
                  <a:off x="2245986" y="3924261"/>
                  <a:ext cx="206180" cy="206424"/>
                  <a:chOff x="1779323" y="4627897"/>
                  <a:chExt cx="472764" cy="473323"/>
                </a:xfrm>
              </p:grpSpPr>
              <p:sp>
                <p:nvSpPr>
                  <p:cNvPr id="18" name="Isosceles Triangle 17"/>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9" name="Rectangle 18"/>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22" name="Isosceles Triangle 21"/>
                <p:cNvSpPr/>
                <p:nvPr/>
              </p:nvSpPr>
              <p:spPr bwMode="auto">
                <a:xfrm>
                  <a:off x="2304709" y="3989226"/>
                  <a:ext cx="88734" cy="76495"/>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sp>
          <p:nvSpPr>
            <p:cNvPr id="25" name="Rectangle 24"/>
            <p:cNvSpPr/>
            <p:nvPr/>
          </p:nvSpPr>
          <p:spPr>
            <a:xfrm>
              <a:off x="1723168" y="4125283"/>
              <a:ext cx="854721"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AD / DNS</a:t>
              </a:r>
            </a:p>
          </p:txBody>
        </p:sp>
      </p:grpSp>
      <p:pic>
        <p:nvPicPr>
          <p:cNvPr id="27" name="Picture 2"/>
          <p:cNvPicPr>
            <a:picLocks noChangeAspect="1" noChangeArrowheads="1"/>
          </p:cNvPicPr>
          <p:nvPr/>
        </p:nvPicPr>
        <p:blipFill rotWithShape="1">
          <a:blip r:embed="rId4" cstate="print">
            <a:lum bright="100000" contrast="100000"/>
          </a:blip>
          <a:srcRect l="9422" t="9591" r="8195" b="13220"/>
          <a:stretch/>
        </p:blipFill>
        <p:spPr bwMode="auto">
          <a:xfrm>
            <a:off x="1554397" y="2416809"/>
            <a:ext cx="747704" cy="641909"/>
          </a:xfrm>
          <a:prstGeom prst="rect">
            <a:avLst/>
          </a:prstGeom>
          <a:noFill/>
          <a:ln w="9525">
            <a:noFill/>
            <a:miter lim="800000"/>
            <a:headEnd/>
            <a:tailEnd/>
          </a:ln>
          <a:effectLst/>
        </p:spPr>
      </p:pic>
      <p:sp>
        <p:nvSpPr>
          <p:cNvPr id="29" name="Rectangle 28"/>
          <p:cNvSpPr/>
          <p:nvPr/>
        </p:nvSpPr>
        <p:spPr>
          <a:xfrm>
            <a:off x="1587781" y="3016001"/>
            <a:ext cx="822341"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SQL </a:t>
            </a:r>
            <a:r>
              <a:rPr lang="en-US" sz="1224" dirty="0" smtClean="0">
                <a:gradFill>
                  <a:gsLst>
                    <a:gs pos="0">
                      <a:srgbClr val="FFFFFF"/>
                    </a:gs>
                    <a:gs pos="100000">
                      <a:srgbClr val="FFFFFF"/>
                    </a:gs>
                  </a:gsLst>
                  <a:lin ang="5400000" scaled="0"/>
                </a:gradFill>
              </a:rPr>
              <a:t>farm</a:t>
            </a:r>
            <a:endParaRPr lang="en-US" sz="1224" dirty="0">
              <a:gradFill>
                <a:gsLst>
                  <a:gs pos="0">
                    <a:srgbClr val="FFFFFF"/>
                  </a:gs>
                  <a:gs pos="100000">
                    <a:srgbClr val="FFFFFF"/>
                  </a:gs>
                </a:gsLst>
                <a:lin ang="5400000" scaled="0"/>
              </a:gradFill>
            </a:endParaRPr>
          </a:p>
        </p:txBody>
      </p:sp>
      <p:grpSp>
        <p:nvGrpSpPr>
          <p:cNvPr id="34" name="Group 33"/>
          <p:cNvGrpSpPr/>
          <p:nvPr/>
        </p:nvGrpSpPr>
        <p:grpSpPr>
          <a:xfrm>
            <a:off x="2193474" y="4531370"/>
            <a:ext cx="984323" cy="1017069"/>
            <a:chOff x="1809804" y="4442923"/>
            <a:chExt cx="965110" cy="997217"/>
          </a:xfrm>
        </p:grpSpPr>
        <p:pic>
          <p:nvPicPr>
            <p:cNvPr id="31" name="Picture 2"/>
            <p:cNvPicPr>
              <a:picLocks noChangeAspect="1" noChangeArrowheads="1"/>
            </p:cNvPicPr>
            <p:nvPr/>
          </p:nvPicPr>
          <p:blipFill>
            <a:blip r:embed="rId4" cstate="print">
              <a:lum bright="100000" contrast="100000"/>
            </a:blip>
            <a:srcRect/>
            <a:stretch>
              <a:fillRect/>
            </a:stretch>
          </p:blipFill>
          <p:spPr bwMode="auto">
            <a:xfrm>
              <a:off x="1809804" y="4442923"/>
              <a:ext cx="965110" cy="884298"/>
            </a:xfrm>
            <a:prstGeom prst="rect">
              <a:avLst/>
            </a:prstGeom>
            <a:noFill/>
            <a:ln w="9525">
              <a:noFill/>
              <a:miter lim="800000"/>
              <a:headEnd/>
              <a:tailEnd/>
            </a:ln>
            <a:effectLst/>
          </p:spPr>
        </p:pic>
        <p:sp>
          <p:nvSpPr>
            <p:cNvPr id="32" name="Rectangle 31"/>
            <p:cNvSpPr/>
            <p:nvPr/>
          </p:nvSpPr>
          <p:spPr>
            <a:xfrm>
              <a:off x="1838544" y="5178273"/>
              <a:ext cx="839076"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Exchange</a:t>
              </a:r>
            </a:p>
          </p:txBody>
        </p:sp>
        <p:sp>
          <p:nvSpPr>
            <p:cNvPr id="33" name="Freeform 128"/>
            <p:cNvSpPr>
              <a:spLocks noEditPoints="1"/>
            </p:cNvSpPr>
            <p:nvPr/>
          </p:nvSpPr>
          <p:spPr bwMode="black">
            <a:xfrm>
              <a:off x="2433694" y="4961317"/>
              <a:ext cx="322748" cy="225728"/>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grpSp>
      <p:sp>
        <p:nvSpPr>
          <p:cNvPr id="36" name="Freeform 27"/>
          <p:cNvSpPr>
            <a:spLocks noChangeAspect="1" noEditPoints="1"/>
          </p:cNvSpPr>
          <p:nvPr/>
        </p:nvSpPr>
        <p:spPr bwMode="black">
          <a:xfrm>
            <a:off x="1214081" y="3548191"/>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7" name="Freeform 27"/>
          <p:cNvSpPr>
            <a:spLocks noChangeAspect="1" noEditPoints="1"/>
          </p:cNvSpPr>
          <p:nvPr/>
        </p:nvSpPr>
        <p:spPr bwMode="black">
          <a:xfrm>
            <a:off x="1214081" y="4034643"/>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8" name="Freeform 27"/>
          <p:cNvSpPr>
            <a:spLocks noChangeAspect="1" noEditPoints="1"/>
          </p:cNvSpPr>
          <p:nvPr/>
        </p:nvSpPr>
        <p:spPr bwMode="black">
          <a:xfrm>
            <a:off x="1214081" y="4521095"/>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9" name="Freeform 27"/>
          <p:cNvSpPr>
            <a:spLocks noChangeAspect="1" noEditPoints="1"/>
          </p:cNvSpPr>
          <p:nvPr/>
        </p:nvSpPr>
        <p:spPr bwMode="black">
          <a:xfrm>
            <a:off x="1214081" y="5007546"/>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cxnSp>
        <p:nvCxnSpPr>
          <p:cNvPr id="60" name="Straight Arrow Connector 59"/>
          <p:cNvCxnSpPr/>
          <p:nvPr/>
        </p:nvCxnSpPr>
        <p:spPr>
          <a:xfrm flipH="1">
            <a:off x="4147391" y="2921531"/>
            <a:ext cx="5218810" cy="953719"/>
          </a:xfrm>
          <a:prstGeom prst="straightConnector1">
            <a:avLst/>
          </a:prstGeom>
          <a:ln w="5715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9150797" y="4432072"/>
            <a:ext cx="1115732" cy="1017069"/>
            <a:chOff x="1711105" y="4442923"/>
            <a:chExt cx="1093954" cy="997217"/>
          </a:xfrm>
        </p:grpSpPr>
        <p:pic>
          <p:nvPicPr>
            <p:cNvPr id="65" name="Picture 2"/>
            <p:cNvPicPr>
              <a:picLocks noChangeAspect="1" noChangeArrowheads="1"/>
            </p:cNvPicPr>
            <p:nvPr/>
          </p:nvPicPr>
          <p:blipFill>
            <a:blip r:embed="rId4" cstate="print">
              <a:lum bright="100000" contrast="100000"/>
            </a:blip>
            <a:srcRect/>
            <a:stretch>
              <a:fillRect/>
            </a:stretch>
          </p:blipFill>
          <p:spPr bwMode="auto">
            <a:xfrm>
              <a:off x="1809804" y="4442923"/>
              <a:ext cx="965110" cy="884298"/>
            </a:xfrm>
            <a:prstGeom prst="rect">
              <a:avLst/>
            </a:prstGeom>
            <a:noFill/>
            <a:ln w="9525">
              <a:noFill/>
              <a:miter lim="800000"/>
              <a:headEnd/>
              <a:tailEnd/>
            </a:ln>
            <a:effectLst/>
          </p:spPr>
        </p:pic>
        <p:sp>
          <p:nvSpPr>
            <p:cNvPr id="66" name="Rectangle 65"/>
            <p:cNvSpPr/>
            <p:nvPr/>
          </p:nvSpPr>
          <p:spPr>
            <a:xfrm>
              <a:off x="1711105" y="5178273"/>
              <a:ext cx="1093954"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BRK Gateway</a:t>
              </a:r>
            </a:p>
          </p:txBody>
        </p:sp>
      </p:grpSp>
      <p:sp>
        <p:nvSpPr>
          <p:cNvPr id="68" name="Freeform 92"/>
          <p:cNvSpPr>
            <a:spLocks noEditPoints="1"/>
          </p:cNvSpPr>
          <p:nvPr/>
        </p:nvSpPr>
        <p:spPr bwMode="black">
          <a:xfrm>
            <a:off x="10040668" y="4883022"/>
            <a:ext cx="195115" cy="265844"/>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cxnSp>
        <p:nvCxnSpPr>
          <p:cNvPr id="86" name="Straight Arrow Connector 85"/>
          <p:cNvCxnSpPr/>
          <p:nvPr/>
        </p:nvCxnSpPr>
        <p:spPr>
          <a:xfrm flipH="1" flipV="1">
            <a:off x="4147392" y="4068641"/>
            <a:ext cx="5218809" cy="938905"/>
          </a:xfrm>
          <a:prstGeom prst="straightConnector1">
            <a:avLst/>
          </a:prstGeom>
          <a:ln w="5715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001966" y="3814581"/>
            <a:ext cx="1641782" cy="295854"/>
          </a:xfrm>
          <a:prstGeom prst="rect">
            <a:avLst/>
          </a:prstGeom>
        </p:spPr>
        <p:txBody>
          <a:bodyPr wrap="none">
            <a:spAutoFit/>
          </a:bodyPr>
          <a:lstStyle/>
          <a:p>
            <a:pPr algn="ctr" defTabSz="932290" fontAlgn="base">
              <a:lnSpc>
                <a:spcPct val="90000"/>
              </a:lnSpc>
              <a:spcBef>
                <a:spcPct val="0"/>
              </a:spcBef>
              <a:spcAft>
                <a:spcPct val="0"/>
              </a:spcAft>
            </a:pPr>
            <a:r>
              <a:rPr lang="en-US" sz="1428" b="1" dirty="0">
                <a:solidFill>
                  <a:schemeClr val="accent4">
                    <a:lumMod val="10000"/>
                  </a:schemeClr>
                </a:solidFill>
              </a:rPr>
              <a:t>S2S VPN tunnels</a:t>
            </a:r>
          </a:p>
        </p:txBody>
      </p:sp>
      <p:grpSp>
        <p:nvGrpSpPr>
          <p:cNvPr id="91" name="Group 90"/>
          <p:cNvGrpSpPr/>
          <p:nvPr/>
        </p:nvGrpSpPr>
        <p:grpSpPr>
          <a:xfrm>
            <a:off x="10145687" y="2801114"/>
            <a:ext cx="383550" cy="569841"/>
            <a:chOff x="1972774" y="3451570"/>
            <a:chExt cx="479392" cy="712232"/>
          </a:xfrm>
        </p:grpSpPr>
        <p:pic>
          <p:nvPicPr>
            <p:cNvPr id="93"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94" name="Group 93"/>
            <p:cNvGrpSpPr/>
            <p:nvPr/>
          </p:nvGrpSpPr>
          <p:grpSpPr>
            <a:xfrm>
              <a:off x="2245986" y="3924261"/>
              <a:ext cx="206180" cy="206424"/>
              <a:chOff x="2245986" y="3924261"/>
              <a:chExt cx="206180" cy="206424"/>
            </a:xfrm>
          </p:grpSpPr>
          <p:grpSp>
            <p:nvGrpSpPr>
              <p:cNvPr id="95" name="Group 94"/>
              <p:cNvGrpSpPr/>
              <p:nvPr/>
            </p:nvGrpSpPr>
            <p:grpSpPr>
              <a:xfrm>
                <a:off x="2245986" y="3924261"/>
                <a:ext cx="206180" cy="206424"/>
                <a:chOff x="1779323" y="4627897"/>
                <a:chExt cx="472764" cy="473323"/>
              </a:xfrm>
            </p:grpSpPr>
            <p:sp>
              <p:nvSpPr>
                <p:cNvPr id="97" name="Isosceles Triangle 96"/>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 name="Rectangle 97"/>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 name="Rectangle 98"/>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96" name="Isosceles Triangle 95"/>
              <p:cNvSpPr/>
              <p:nvPr/>
            </p:nvSpPr>
            <p:spPr bwMode="auto">
              <a:xfrm>
                <a:off x="2304709" y="3989226"/>
                <a:ext cx="88734" cy="76495"/>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endParaRPr lang="en-US" sz="1632" dirty="0">
                  <a:gradFill>
                    <a:gsLst>
                      <a:gs pos="0">
                        <a:srgbClr val="FFFFFF"/>
                      </a:gs>
                      <a:gs pos="100000">
                        <a:srgbClr val="FFFFFF"/>
                      </a:gs>
                    </a:gsLst>
                    <a:lin ang="5400000" scaled="0"/>
                  </a:gradFill>
                </a:endParaRPr>
              </a:p>
            </p:txBody>
          </p:sp>
        </p:grpSp>
      </p:grpSp>
      <p:grpSp>
        <p:nvGrpSpPr>
          <p:cNvPr id="109" name="Group 108"/>
          <p:cNvGrpSpPr/>
          <p:nvPr/>
        </p:nvGrpSpPr>
        <p:grpSpPr>
          <a:xfrm>
            <a:off x="10886952" y="2801114"/>
            <a:ext cx="420379" cy="569841"/>
            <a:chOff x="9715201" y="1198620"/>
            <a:chExt cx="525423" cy="712232"/>
          </a:xfrm>
        </p:grpSpPr>
        <p:pic>
          <p:nvPicPr>
            <p:cNvPr id="101"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9715201" y="1198620"/>
              <a:ext cx="355510" cy="712232"/>
            </a:xfrm>
            <a:prstGeom prst="rect">
              <a:avLst/>
            </a:prstGeom>
            <a:noFill/>
          </p:spPr>
        </p:pic>
        <p:sp>
          <p:nvSpPr>
            <p:cNvPr id="108" name="Freeform 128"/>
            <p:cNvSpPr>
              <a:spLocks noEditPoints="1"/>
            </p:cNvSpPr>
            <p:nvPr/>
          </p:nvSpPr>
          <p:spPr bwMode="black">
            <a:xfrm>
              <a:off x="10016850" y="1686929"/>
              <a:ext cx="223774" cy="156506"/>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grpSp>
      <p:sp>
        <p:nvSpPr>
          <p:cNvPr id="11" name="Rectangle 10"/>
          <p:cNvSpPr/>
          <p:nvPr/>
        </p:nvSpPr>
        <p:spPr>
          <a:xfrm>
            <a:off x="2881060" y="3672809"/>
            <a:ext cx="593475" cy="302525"/>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71" b="1" dirty="0">
                <a:solidFill>
                  <a:schemeClr val="tx1">
                    <a:alpha val="99000"/>
                  </a:schemeClr>
                </a:solidFill>
              </a:rPr>
              <a:t>10.0.0.10</a:t>
            </a:r>
          </a:p>
          <a:p>
            <a:pPr algn="ctr" defTabSz="932290" fontAlgn="base">
              <a:lnSpc>
                <a:spcPct val="90000"/>
              </a:lnSpc>
              <a:spcBef>
                <a:spcPct val="0"/>
              </a:spcBef>
              <a:spcAft>
                <a:spcPct val="0"/>
              </a:spcAft>
            </a:pPr>
            <a:r>
              <a:rPr lang="en-US" sz="1071" b="1" dirty="0">
                <a:solidFill>
                  <a:schemeClr val="tx1">
                    <a:alpha val="99000"/>
                  </a:schemeClr>
                </a:solidFill>
              </a:rPr>
              <a:t>10.0.0.11</a:t>
            </a:r>
          </a:p>
        </p:txBody>
      </p:sp>
      <p:sp>
        <p:nvSpPr>
          <p:cNvPr id="82" name="Rectangle 81"/>
          <p:cNvSpPr/>
          <p:nvPr/>
        </p:nvSpPr>
        <p:spPr>
          <a:xfrm>
            <a:off x="3461455" y="3363925"/>
            <a:ext cx="913918" cy="151262"/>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71" b="1" dirty="0">
                <a:solidFill>
                  <a:schemeClr val="tx1">
                    <a:alpha val="99000"/>
                  </a:schemeClr>
                </a:solidFill>
              </a:rPr>
              <a:t>131.57.23.120</a:t>
            </a:r>
          </a:p>
        </p:txBody>
      </p:sp>
      <p:grpSp>
        <p:nvGrpSpPr>
          <p:cNvPr id="46" name="Group 45"/>
          <p:cNvGrpSpPr/>
          <p:nvPr/>
        </p:nvGrpSpPr>
        <p:grpSpPr>
          <a:xfrm>
            <a:off x="9185232" y="5445739"/>
            <a:ext cx="2252995" cy="742178"/>
            <a:chOff x="9003494" y="5339445"/>
            <a:chExt cx="2209019" cy="727692"/>
          </a:xfrm>
        </p:grpSpPr>
        <p:sp>
          <p:nvSpPr>
            <p:cNvPr id="83" name="Rectangle 82"/>
            <p:cNvSpPr/>
            <p:nvPr/>
          </p:nvSpPr>
          <p:spPr bwMode="auto">
            <a:xfrm>
              <a:off x="9003494"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5"/>
                  </a:solidFill>
                </a:rPr>
                <a:t>10.2.2.0/24</a:t>
              </a:r>
            </a:p>
          </p:txBody>
        </p:sp>
        <p:pic>
          <p:nvPicPr>
            <p:cNvPr id="26" name="Picture 25"/>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contrast="65000"/>
                      </a14:imgEffect>
                    </a14:imgLayer>
                  </a14:imgProps>
                </a:ext>
                <a:ext uri="{28A0092B-C50C-407E-A947-70E740481C1C}">
                  <a14:useLocalDpi xmlns:a14="http://schemas.microsoft.com/office/drawing/2010/main" val="0"/>
                </a:ext>
              </a:extLst>
            </a:blip>
            <a:stretch>
              <a:fillRect/>
            </a:stretch>
          </p:blipFill>
          <p:spPr>
            <a:xfrm>
              <a:off x="9293863" y="5357917"/>
              <a:ext cx="482555" cy="447246"/>
            </a:xfrm>
            <a:prstGeom prst="rect">
              <a:avLst/>
            </a:prstGeom>
          </p:spPr>
        </p:pic>
        <p:sp>
          <p:nvSpPr>
            <p:cNvPr id="87" name="Rectangle 86"/>
            <p:cNvSpPr/>
            <p:nvPr/>
          </p:nvSpPr>
          <p:spPr bwMode="auto">
            <a:xfrm>
              <a:off x="10149221"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5"/>
                  </a:solidFill>
                </a:rPr>
                <a:t>10.2.3.0/24</a:t>
              </a:r>
            </a:p>
          </p:txBody>
        </p:sp>
        <p:pic>
          <p:nvPicPr>
            <p:cNvPr id="88" name="Picture 87"/>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39590" y="5357917"/>
              <a:ext cx="482555" cy="447246"/>
            </a:xfrm>
            <a:prstGeom prst="rect">
              <a:avLst/>
            </a:prstGeom>
          </p:spPr>
        </p:pic>
      </p:grpSp>
      <p:grpSp>
        <p:nvGrpSpPr>
          <p:cNvPr id="28" name="Group 27"/>
          <p:cNvGrpSpPr/>
          <p:nvPr/>
        </p:nvGrpSpPr>
        <p:grpSpPr>
          <a:xfrm>
            <a:off x="9437713" y="2801114"/>
            <a:ext cx="355503" cy="569841"/>
            <a:chOff x="9293863" y="2567228"/>
            <a:chExt cx="444336" cy="712232"/>
          </a:xfrm>
        </p:grpSpPr>
        <p:sp>
          <p:nvSpPr>
            <p:cNvPr id="90" name="Freeform 92"/>
            <p:cNvSpPr>
              <a:spLocks noEditPoints="1"/>
            </p:cNvSpPr>
            <p:nvPr/>
          </p:nvSpPr>
          <p:spPr bwMode="black">
            <a:xfrm>
              <a:off x="9585112" y="3026043"/>
              <a:ext cx="153087" cy="208580"/>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pic>
          <p:nvPicPr>
            <p:cNvPr id="92"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9293863" y="2567228"/>
              <a:ext cx="355510" cy="712232"/>
            </a:xfrm>
            <a:prstGeom prst="rect">
              <a:avLst/>
            </a:prstGeom>
            <a:noFill/>
          </p:spPr>
        </p:pic>
      </p:grpSp>
      <p:grpSp>
        <p:nvGrpSpPr>
          <p:cNvPr id="100" name="Group 99"/>
          <p:cNvGrpSpPr/>
          <p:nvPr/>
        </p:nvGrpSpPr>
        <p:grpSpPr>
          <a:xfrm>
            <a:off x="9196151" y="1930786"/>
            <a:ext cx="2252995" cy="742178"/>
            <a:chOff x="9003494" y="5339445"/>
            <a:chExt cx="2209019" cy="727692"/>
          </a:xfrm>
        </p:grpSpPr>
        <p:sp>
          <p:nvSpPr>
            <p:cNvPr id="102" name="Rectangle 101"/>
            <p:cNvSpPr/>
            <p:nvPr/>
          </p:nvSpPr>
          <p:spPr bwMode="auto">
            <a:xfrm>
              <a:off x="9003494"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1"/>
                  </a:solidFill>
                </a:rPr>
                <a:t>10.1.2.0/24</a:t>
              </a:r>
            </a:p>
          </p:txBody>
        </p:sp>
        <p:pic>
          <p:nvPicPr>
            <p:cNvPr id="103" name="Picture 102"/>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93863" y="5357917"/>
              <a:ext cx="482554" cy="447246"/>
            </a:xfrm>
            <a:prstGeom prst="rect">
              <a:avLst/>
            </a:prstGeom>
          </p:spPr>
        </p:pic>
        <p:sp>
          <p:nvSpPr>
            <p:cNvPr id="104" name="Rectangle 103"/>
            <p:cNvSpPr/>
            <p:nvPr/>
          </p:nvSpPr>
          <p:spPr bwMode="auto">
            <a:xfrm>
              <a:off x="10149221"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1"/>
                  </a:solidFill>
                </a:rPr>
                <a:t>10.1.3.0/24</a:t>
              </a:r>
            </a:p>
          </p:txBody>
        </p:sp>
        <p:pic>
          <p:nvPicPr>
            <p:cNvPr id="105" name="Picture 10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39590" y="5357917"/>
              <a:ext cx="482554" cy="447246"/>
            </a:xfrm>
            <a:prstGeom prst="rect">
              <a:avLst/>
            </a:prstGeom>
          </p:spPr>
        </p:pic>
      </p:grpSp>
      <p:sp>
        <p:nvSpPr>
          <p:cNvPr id="106" name="Rectangle 105"/>
          <p:cNvSpPr/>
          <p:nvPr/>
        </p:nvSpPr>
        <p:spPr>
          <a:xfrm>
            <a:off x="9178050" y="3381950"/>
            <a:ext cx="799474"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65.52.249.22</a:t>
            </a:r>
          </a:p>
        </p:txBody>
      </p:sp>
      <p:sp>
        <p:nvSpPr>
          <p:cNvPr id="107" name="Rectangle 106"/>
          <p:cNvSpPr/>
          <p:nvPr/>
        </p:nvSpPr>
        <p:spPr>
          <a:xfrm>
            <a:off x="10091409" y="3381950"/>
            <a:ext cx="492109"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10.1.0.4</a:t>
            </a:r>
          </a:p>
        </p:txBody>
      </p:sp>
      <p:sp>
        <p:nvSpPr>
          <p:cNvPr id="110" name="Rectangle 109"/>
          <p:cNvSpPr/>
          <p:nvPr/>
        </p:nvSpPr>
        <p:spPr>
          <a:xfrm>
            <a:off x="10851087" y="3381950"/>
            <a:ext cx="492109"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10.1.1.4</a:t>
            </a:r>
          </a:p>
        </p:txBody>
      </p:sp>
      <p:sp>
        <p:nvSpPr>
          <p:cNvPr id="72" name="Freeform 22"/>
          <p:cNvSpPr>
            <a:spLocks noEditPoints="1"/>
          </p:cNvSpPr>
          <p:nvPr/>
        </p:nvSpPr>
        <p:spPr bwMode="auto">
          <a:xfrm flipH="1">
            <a:off x="2140545" y="2731366"/>
            <a:ext cx="265201" cy="310115"/>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a:solidFill>
              <a:schemeClr val="accent3"/>
            </a:solidFill>
          </a:ln>
        </p:spPr>
        <p:txBody>
          <a:bodyPr vert="horz" wrap="square" lIns="93260" tIns="46630" rIns="93260" bIns="46630" numCol="1" anchor="t" anchorCtr="0" compatLnSpc="1">
            <a:prstTxWarp prst="textNoShape">
              <a:avLst/>
            </a:prstTxWarp>
          </a:bodyPr>
          <a:lstStyle/>
          <a:p>
            <a:endParaRPr lang="en-US" sz="1836"/>
          </a:p>
        </p:txBody>
      </p:sp>
      <p:pic>
        <p:nvPicPr>
          <p:cNvPr id="74" name="Picture 7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3990" y="270396"/>
            <a:ext cx="2208610" cy="576360"/>
          </a:xfrm>
          <a:prstGeom prst="rect">
            <a:avLst/>
          </a:prstGeom>
        </p:spPr>
      </p:pic>
      <p:pic>
        <p:nvPicPr>
          <p:cNvPr id="75" name="Picture 74"/>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4320" y="6056833"/>
            <a:ext cx="2130136" cy="501208"/>
          </a:xfrm>
          <a:prstGeom prst="rect">
            <a:avLst/>
          </a:prstGeom>
        </p:spPr>
      </p:pic>
    </p:spTree>
    <p:extLst>
      <p:ext uri="{BB962C8B-B14F-4D97-AF65-F5344CB8AC3E}">
        <p14:creationId xmlns:p14="http://schemas.microsoft.com/office/powerpoint/2010/main" val="9332990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3151"/>
            <a:ext cx="11395382" cy="847540"/>
          </a:xfrm>
        </p:spPr>
        <p:txBody>
          <a:bodyPr>
            <a:noAutofit/>
          </a:bodyPr>
          <a:lstStyle/>
          <a:p>
            <a:r>
              <a:rPr lang="en-US" dirty="0" smtClean="0">
                <a:solidFill>
                  <a:schemeClr val="tx1"/>
                </a:solidFill>
              </a:rPr>
              <a:t>The journey</a:t>
            </a:r>
            <a:endParaRPr lang="en-US" dirty="0">
              <a:solidFill>
                <a:schemeClr val="tx1"/>
              </a:solidFill>
              <a:effectLst>
                <a:outerShdw blurRad="38100" dist="38100" dir="2700000" algn="tl">
                  <a:srgbClr val="000000">
                    <a:alpha val="43137"/>
                  </a:srgbClr>
                </a:outerShdw>
              </a:effectLst>
            </a:endParaRPr>
          </a:p>
        </p:txBody>
      </p:sp>
      <p:pic>
        <p:nvPicPr>
          <p:cNvPr id="122" name="Picture 121"/>
          <p:cNvPicPr/>
          <p:nvPr/>
        </p:nvPicPr>
        <p:blipFill rotWithShape="1">
          <a:blip r:embed="rId4" cstate="print">
            <a:extLst>
              <a:ext uri="{28A0092B-C50C-407E-A947-70E740481C1C}">
                <a14:useLocalDpi xmlns:a14="http://schemas.microsoft.com/office/drawing/2010/main" val="0"/>
              </a:ext>
            </a:extLst>
          </a:blip>
          <a:srcRect l="4825" t="27769" r="5889" b="28329"/>
          <a:stretch/>
        </p:blipFill>
        <p:spPr bwMode="auto">
          <a:xfrm>
            <a:off x="1273168" y="1887744"/>
            <a:ext cx="9890141" cy="3241701"/>
          </a:xfrm>
          <a:prstGeom prst="rect">
            <a:avLst/>
          </a:prstGeom>
          <a:ln>
            <a:solidFill>
              <a:schemeClr val="accent1"/>
            </a:solidFill>
          </a:ln>
          <a:effectLst>
            <a:outerShdw blurRad="292100" dist="139700" dir="2700000" algn="tl" rotWithShape="0">
              <a:srgbClr val="333333">
                <a:alpha val="65000"/>
              </a:srgbClr>
            </a:outerShdw>
          </a:effectLst>
          <a:extLst/>
        </p:spPr>
      </p:pic>
      <p:sp>
        <p:nvSpPr>
          <p:cNvPr id="123" name="Rectangle 122"/>
          <p:cNvSpPr/>
          <p:nvPr/>
        </p:nvSpPr>
        <p:spPr bwMode="auto">
          <a:xfrm>
            <a:off x="1576496" y="2040155"/>
            <a:ext cx="9333666" cy="2907446"/>
          </a:xfrm>
          <a:prstGeom prst="rect">
            <a:avLst/>
          </a:prstGeom>
          <a:solidFill>
            <a:schemeClr val="tx1">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grpSp>
        <p:nvGrpSpPr>
          <p:cNvPr id="124" name="Group 26"/>
          <p:cNvGrpSpPr/>
          <p:nvPr/>
        </p:nvGrpSpPr>
        <p:grpSpPr>
          <a:xfrm>
            <a:off x="1786921" y="3442411"/>
            <a:ext cx="8910012" cy="1480910"/>
            <a:chOff x="902289" y="3378134"/>
            <a:chExt cx="10009504" cy="2414038"/>
          </a:xfrm>
        </p:grpSpPr>
        <p:sp useBgFill="1">
          <p:nvSpPr>
            <p:cNvPr id="125" name="Chord 6"/>
            <p:cNvSpPr/>
            <p:nvPr/>
          </p:nvSpPr>
          <p:spPr bwMode="white">
            <a:xfrm>
              <a:off x="902289" y="3378134"/>
              <a:ext cx="10009504" cy="2414038"/>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19424 h 2919424"/>
                <a:gd name="connsiteX1" fmla="*/ 3872127 w 10009504"/>
                <a:gd name="connsiteY1" fmla="*/ 865715 h 2919424"/>
                <a:gd name="connsiteX2" fmla="*/ 6512866 w 10009504"/>
                <a:gd name="connsiteY2" fmla="*/ 10318 h 2919424"/>
                <a:gd name="connsiteX3" fmla="*/ 10009504 w 10009504"/>
                <a:gd name="connsiteY3" fmla="*/ 2919368 h 2919424"/>
                <a:gd name="connsiteX4" fmla="*/ 0 w 10009504"/>
                <a:gd name="connsiteY4" fmla="*/ 2919424 h 2919424"/>
                <a:gd name="connsiteX0" fmla="*/ 0 w 10009504"/>
                <a:gd name="connsiteY0" fmla="*/ 2919424 h 2919424"/>
                <a:gd name="connsiteX1" fmla="*/ 3872127 w 10009504"/>
                <a:gd name="connsiteY1" fmla="*/ 865715 h 2919424"/>
                <a:gd name="connsiteX2" fmla="*/ 6512866 w 10009504"/>
                <a:gd name="connsiteY2" fmla="*/ 10318 h 2919424"/>
                <a:gd name="connsiteX3" fmla="*/ 10009504 w 10009504"/>
                <a:gd name="connsiteY3" fmla="*/ 2919368 h 2919424"/>
                <a:gd name="connsiteX4" fmla="*/ 0 w 10009504"/>
                <a:gd name="connsiteY4" fmla="*/ 2919424 h 291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504" h="2919424">
                  <a:moveTo>
                    <a:pt x="0" y="2919424"/>
                  </a:moveTo>
                  <a:cubicBezTo>
                    <a:pt x="1343390" y="2257432"/>
                    <a:pt x="2786649" y="1350566"/>
                    <a:pt x="3872127" y="865715"/>
                  </a:cubicBezTo>
                  <a:cubicBezTo>
                    <a:pt x="4957605" y="380864"/>
                    <a:pt x="5166835" y="182836"/>
                    <a:pt x="6512866" y="10318"/>
                  </a:cubicBezTo>
                  <a:cubicBezTo>
                    <a:pt x="7890402" y="-151511"/>
                    <a:pt x="9702323" y="1624884"/>
                    <a:pt x="10009504" y="2919368"/>
                  </a:cubicBezTo>
                  <a:lnTo>
                    <a:pt x="0" y="2919424"/>
                  </a:lnTo>
                  <a:close/>
                </a:path>
              </a:pathLst>
            </a:custGeom>
            <a:blipFill dpi="0" rotWithShape="0">
              <a:blip r:embed="rId5" cstate="print">
                <a:lum/>
              </a:blip>
              <a:srcRect/>
              <a:stretch>
                <a:fillRect l="-9027" t="-102239" r="-12922" b="-37214"/>
              </a:stretch>
            </a:bli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126" name="TextBox 125"/>
            <p:cNvSpPr txBox="1"/>
            <p:nvPr/>
          </p:nvSpPr>
          <p:spPr>
            <a:xfrm>
              <a:off x="5849575" y="3967098"/>
              <a:ext cx="2628151" cy="988639"/>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b="0">
                  <a:solidFill>
                    <a:schemeClr val="accent1">
                      <a:lumMod val="75000"/>
                    </a:schemeClr>
                  </a:solidFill>
                </a:rPr>
                <a:t>Future distribution of computing models</a:t>
              </a:r>
            </a:p>
          </p:txBody>
        </p:sp>
      </p:grpSp>
      <p:grpSp>
        <p:nvGrpSpPr>
          <p:cNvPr id="127" name="Group 24"/>
          <p:cNvGrpSpPr/>
          <p:nvPr/>
        </p:nvGrpSpPr>
        <p:grpSpPr>
          <a:xfrm>
            <a:off x="1783848" y="2070561"/>
            <a:ext cx="8916154" cy="2869083"/>
            <a:chOff x="880840" y="1772358"/>
            <a:chExt cx="10016406" cy="3963371"/>
          </a:xfrm>
        </p:grpSpPr>
        <p:cxnSp>
          <p:nvCxnSpPr>
            <p:cNvPr id="128" name="Straight Connector 127"/>
            <p:cNvCxnSpPr/>
            <p:nvPr/>
          </p:nvCxnSpPr>
          <p:spPr>
            <a:xfrm flipH="1">
              <a:off x="880840"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384942"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889044"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83931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08972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880840"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Traditional</a:t>
              </a:r>
            </a:p>
          </p:txBody>
        </p:sp>
        <p:sp>
          <p:nvSpPr>
            <p:cNvPr id="134" name="TextBox 133"/>
            <p:cNvSpPr txBox="1"/>
            <p:nvPr/>
          </p:nvSpPr>
          <p:spPr>
            <a:xfrm>
              <a:off x="3374216"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Virtualized</a:t>
              </a:r>
            </a:p>
          </p:txBody>
        </p:sp>
        <p:sp>
          <p:nvSpPr>
            <p:cNvPr id="135" name="TextBox 134"/>
            <p:cNvSpPr txBox="1"/>
            <p:nvPr/>
          </p:nvSpPr>
          <p:spPr>
            <a:xfrm>
              <a:off x="5867593"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Private Cloud</a:t>
              </a:r>
            </a:p>
          </p:txBody>
        </p:sp>
        <p:sp>
          <p:nvSpPr>
            <p:cNvPr id="136" name="TextBox 135"/>
            <p:cNvSpPr txBox="1"/>
            <p:nvPr/>
          </p:nvSpPr>
          <p:spPr>
            <a:xfrm>
              <a:off x="8371695"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Public Cloud</a:t>
              </a:r>
            </a:p>
          </p:txBody>
        </p:sp>
      </p:grpSp>
      <p:grpSp>
        <p:nvGrpSpPr>
          <p:cNvPr id="137" name="Group 25"/>
          <p:cNvGrpSpPr/>
          <p:nvPr/>
        </p:nvGrpSpPr>
        <p:grpSpPr>
          <a:xfrm>
            <a:off x="1782458" y="2370985"/>
            <a:ext cx="8922962" cy="2589026"/>
            <a:chOff x="880840" y="2139739"/>
            <a:chExt cx="10024052" cy="3652431"/>
          </a:xfrm>
        </p:grpSpPr>
        <p:sp>
          <p:nvSpPr>
            <p:cNvPr id="138" name="Chord 6"/>
            <p:cNvSpPr/>
            <p:nvPr/>
          </p:nvSpPr>
          <p:spPr bwMode="white">
            <a:xfrm>
              <a:off x="880840" y="2139739"/>
              <a:ext cx="10024052" cy="3652431"/>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9994957"/>
                <a:gd name="connsiteY0" fmla="*/ 4486143 h 4486143"/>
                <a:gd name="connsiteX1" fmla="*/ 2517461 w 9994957"/>
                <a:gd name="connsiteY1" fmla="*/ 70594 h 4486143"/>
                <a:gd name="connsiteX2" fmla="*/ 6512866 w 9994957"/>
                <a:gd name="connsiteY2" fmla="*/ 1577037 h 4486143"/>
                <a:gd name="connsiteX3" fmla="*/ 9994957 w 9994957"/>
                <a:gd name="connsiteY3" fmla="*/ 4409502 h 4486143"/>
                <a:gd name="connsiteX4" fmla="*/ 0 w 9994957"/>
                <a:gd name="connsiteY4" fmla="*/ 4486143 h 4486143"/>
                <a:gd name="connsiteX0" fmla="*/ 0 w 9994957"/>
                <a:gd name="connsiteY0" fmla="*/ 4415558 h 4415558"/>
                <a:gd name="connsiteX1" fmla="*/ 2517461 w 9994957"/>
                <a:gd name="connsiteY1" fmla="*/ 9 h 4415558"/>
                <a:gd name="connsiteX2" fmla="*/ 6512866 w 9994957"/>
                <a:gd name="connsiteY2" fmla="*/ 1506452 h 4415558"/>
                <a:gd name="connsiteX3" fmla="*/ 9994957 w 9994957"/>
                <a:gd name="connsiteY3" fmla="*/ 4338917 h 4415558"/>
                <a:gd name="connsiteX4" fmla="*/ 0 w 9994957"/>
                <a:gd name="connsiteY4" fmla="*/ 4415558 h 4415558"/>
                <a:gd name="connsiteX0" fmla="*/ 0 w 10216631"/>
                <a:gd name="connsiteY0" fmla="*/ 4415558 h 4415558"/>
                <a:gd name="connsiteX1" fmla="*/ 2517461 w 10216631"/>
                <a:gd name="connsiteY1" fmla="*/ 9 h 4415558"/>
                <a:gd name="connsiteX2" fmla="*/ 6512866 w 10216631"/>
                <a:gd name="connsiteY2" fmla="*/ 1506452 h 4415558"/>
                <a:gd name="connsiteX3" fmla="*/ 6897204 w 10216631"/>
                <a:gd name="connsiteY3" fmla="*/ 1642975 h 4415558"/>
                <a:gd name="connsiteX4" fmla="*/ 9994957 w 10216631"/>
                <a:gd name="connsiteY4" fmla="*/ 4338917 h 4415558"/>
                <a:gd name="connsiteX5" fmla="*/ 0 w 10216631"/>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240479"/>
                <a:gd name="connsiteY0" fmla="*/ 4415558 h 4415558"/>
                <a:gd name="connsiteX1" fmla="*/ 2517461 w 10240479"/>
                <a:gd name="connsiteY1" fmla="*/ 9 h 4415558"/>
                <a:gd name="connsiteX2" fmla="*/ 6512866 w 10240479"/>
                <a:gd name="connsiteY2" fmla="*/ 1506452 h 4415558"/>
                <a:gd name="connsiteX3" fmla="*/ 7698715 w 10240479"/>
                <a:gd name="connsiteY3" fmla="*/ 2339241 h 4415558"/>
                <a:gd name="connsiteX4" fmla="*/ 9994957 w 10240479"/>
                <a:gd name="connsiteY4" fmla="*/ 4338917 h 4415558"/>
                <a:gd name="connsiteX5" fmla="*/ 0 w 10240479"/>
                <a:gd name="connsiteY5" fmla="*/ 4415558 h 4415558"/>
                <a:gd name="connsiteX0" fmla="*/ 0 w 10240479"/>
                <a:gd name="connsiteY0" fmla="*/ 4416257 h 4416257"/>
                <a:gd name="connsiteX1" fmla="*/ 2517461 w 10240479"/>
                <a:gd name="connsiteY1" fmla="*/ 708 h 4416257"/>
                <a:gd name="connsiteX2" fmla="*/ 4842111 w 10240479"/>
                <a:gd name="connsiteY2" fmla="*/ 4032817 h 4416257"/>
                <a:gd name="connsiteX3" fmla="*/ 7698715 w 10240479"/>
                <a:gd name="connsiteY3" fmla="*/ 2339940 h 4416257"/>
                <a:gd name="connsiteX4" fmla="*/ 9994957 w 10240479"/>
                <a:gd name="connsiteY4" fmla="*/ 4339616 h 4416257"/>
                <a:gd name="connsiteX5" fmla="*/ 0 w 10240479"/>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297601"/>
                <a:gd name="connsiteY0" fmla="*/ 4416257 h 4416257"/>
                <a:gd name="connsiteX1" fmla="*/ 2517461 w 10297601"/>
                <a:gd name="connsiteY1" fmla="*/ 708 h 4416257"/>
                <a:gd name="connsiteX2" fmla="*/ 4842111 w 10297601"/>
                <a:gd name="connsiteY2" fmla="*/ 4032817 h 4416257"/>
                <a:gd name="connsiteX3" fmla="*/ 8466360 w 10297601"/>
                <a:gd name="connsiteY3" fmla="*/ 4087429 h 4416257"/>
                <a:gd name="connsiteX4" fmla="*/ 9994957 w 10297601"/>
                <a:gd name="connsiteY4" fmla="*/ 4339616 h 4416257"/>
                <a:gd name="connsiteX5" fmla="*/ 0 w 10297601"/>
                <a:gd name="connsiteY5" fmla="*/ 4416257 h 4416257"/>
                <a:gd name="connsiteX0" fmla="*/ 0 w 10314743"/>
                <a:gd name="connsiteY0" fmla="*/ 4416257 h 4416257"/>
                <a:gd name="connsiteX1" fmla="*/ 2517461 w 10314743"/>
                <a:gd name="connsiteY1" fmla="*/ 708 h 4416257"/>
                <a:gd name="connsiteX2" fmla="*/ 4842111 w 10314743"/>
                <a:gd name="connsiteY2" fmla="*/ 4032817 h 4416257"/>
                <a:gd name="connsiteX3" fmla="*/ 8466360 w 10314743"/>
                <a:gd name="connsiteY3" fmla="*/ 4087429 h 4416257"/>
                <a:gd name="connsiteX4" fmla="*/ 9994957 w 10314743"/>
                <a:gd name="connsiteY4" fmla="*/ 4339616 h 4416257"/>
                <a:gd name="connsiteX5" fmla="*/ 0 w 10314743"/>
                <a:gd name="connsiteY5" fmla="*/ 4416257 h 4416257"/>
                <a:gd name="connsiteX0" fmla="*/ 0 w 9994957"/>
                <a:gd name="connsiteY0" fmla="*/ 4416257 h 4416257"/>
                <a:gd name="connsiteX1" fmla="*/ 2517461 w 9994957"/>
                <a:gd name="connsiteY1" fmla="*/ 708 h 4416257"/>
                <a:gd name="connsiteX2" fmla="*/ 4842111 w 9994957"/>
                <a:gd name="connsiteY2" fmla="*/ 4032817 h 4416257"/>
                <a:gd name="connsiteX3" fmla="*/ 8466360 w 9994957"/>
                <a:gd name="connsiteY3" fmla="*/ 4087429 h 4416257"/>
                <a:gd name="connsiteX4" fmla="*/ 9994957 w 9994957"/>
                <a:gd name="connsiteY4" fmla="*/ 4339616 h 4416257"/>
                <a:gd name="connsiteX5" fmla="*/ 0 w 9994957"/>
                <a:gd name="connsiteY5" fmla="*/ 4416257 h 4416257"/>
                <a:gd name="connsiteX0" fmla="*/ 0 w 9994957"/>
                <a:gd name="connsiteY0" fmla="*/ 4416483 h 4416483"/>
                <a:gd name="connsiteX1" fmla="*/ 2517461 w 9994957"/>
                <a:gd name="connsiteY1" fmla="*/ 934 h 4416483"/>
                <a:gd name="connsiteX2" fmla="*/ 4842111 w 9994957"/>
                <a:gd name="connsiteY2" fmla="*/ 4033043 h 4416483"/>
                <a:gd name="connsiteX3" fmla="*/ 8466360 w 9994957"/>
                <a:gd name="connsiteY3" fmla="*/ 4087655 h 4416483"/>
                <a:gd name="connsiteX4" fmla="*/ 9994957 w 9994957"/>
                <a:gd name="connsiteY4" fmla="*/ 4339842 h 4416483"/>
                <a:gd name="connsiteX5" fmla="*/ 0 w 9994957"/>
                <a:gd name="connsiteY5" fmla="*/ 4416483 h 4416483"/>
                <a:gd name="connsiteX0" fmla="*/ 0 w 9994957"/>
                <a:gd name="connsiteY0" fmla="*/ 4416554 h 4416554"/>
                <a:gd name="connsiteX1" fmla="*/ 2517461 w 9994957"/>
                <a:gd name="connsiteY1" fmla="*/ 1005 h 4416554"/>
                <a:gd name="connsiteX2" fmla="*/ 4390555 w 9994957"/>
                <a:gd name="connsiteY2" fmla="*/ 4019462 h 4416554"/>
                <a:gd name="connsiteX3" fmla="*/ 8466360 w 9994957"/>
                <a:gd name="connsiteY3" fmla="*/ 4087726 h 4416554"/>
                <a:gd name="connsiteX4" fmla="*/ 9994957 w 9994957"/>
                <a:gd name="connsiteY4" fmla="*/ 4339913 h 4416554"/>
                <a:gd name="connsiteX5" fmla="*/ 0 w 9994957"/>
                <a:gd name="connsiteY5" fmla="*/ 4416554 h 4416554"/>
                <a:gd name="connsiteX0" fmla="*/ 0 w 9994957"/>
                <a:gd name="connsiteY0" fmla="*/ 4416579 h 4416579"/>
                <a:gd name="connsiteX1" fmla="*/ 2517461 w 9994957"/>
                <a:gd name="connsiteY1" fmla="*/ 1030 h 4416579"/>
                <a:gd name="connsiteX2" fmla="*/ 4390555 w 9994957"/>
                <a:gd name="connsiteY2" fmla="*/ 4019487 h 4416579"/>
                <a:gd name="connsiteX3" fmla="*/ 8466360 w 9994957"/>
                <a:gd name="connsiteY3" fmla="*/ 4087751 h 4416579"/>
                <a:gd name="connsiteX4" fmla="*/ 9994957 w 9994957"/>
                <a:gd name="connsiteY4" fmla="*/ 4339938 h 4416579"/>
                <a:gd name="connsiteX5" fmla="*/ 0 w 9994957"/>
                <a:gd name="connsiteY5" fmla="*/ 4416579 h 4416579"/>
                <a:gd name="connsiteX0" fmla="*/ 0 w 9994957"/>
                <a:gd name="connsiteY0" fmla="*/ 4416580 h 4416580"/>
                <a:gd name="connsiteX1" fmla="*/ 2517461 w 9994957"/>
                <a:gd name="connsiteY1" fmla="*/ 1031 h 4416580"/>
                <a:gd name="connsiteX2" fmla="*/ 4390555 w 9994957"/>
                <a:gd name="connsiteY2" fmla="*/ 4019488 h 4416580"/>
                <a:gd name="connsiteX3" fmla="*/ 8466360 w 9994957"/>
                <a:gd name="connsiteY3" fmla="*/ 4087752 h 4416580"/>
                <a:gd name="connsiteX4" fmla="*/ 9994957 w 9994957"/>
                <a:gd name="connsiteY4" fmla="*/ 4339939 h 4416580"/>
                <a:gd name="connsiteX5" fmla="*/ 0 w 9994957"/>
                <a:gd name="connsiteY5" fmla="*/ 4416580 h 4416580"/>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10024052"/>
                <a:gd name="connsiteY0" fmla="*/ 4417077 h 4417077"/>
                <a:gd name="connsiteX1" fmla="*/ 2517461 w 10024052"/>
                <a:gd name="connsiteY1" fmla="*/ 1528 h 4417077"/>
                <a:gd name="connsiteX2" fmla="*/ 4447000 w 10024052"/>
                <a:gd name="connsiteY2" fmla="*/ 3938072 h 4417077"/>
                <a:gd name="connsiteX3" fmla="*/ 8466360 w 10024052"/>
                <a:gd name="connsiteY3" fmla="*/ 4088249 h 4417077"/>
                <a:gd name="connsiteX4" fmla="*/ 10024052 w 10024052"/>
                <a:gd name="connsiteY4" fmla="*/ 4395668 h 4417077"/>
                <a:gd name="connsiteX5" fmla="*/ 0 w 10024052"/>
                <a:gd name="connsiteY5" fmla="*/ 4417077 h 44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4052" h="4417077">
                  <a:moveTo>
                    <a:pt x="0" y="4417077"/>
                  </a:moveTo>
                  <a:cubicBezTo>
                    <a:pt x="733790" y="3181689"/>
                    <a:pt x="1776294" y="81362"/>
                    <a:pt x="2517461" y="1528"/>
                  </a:cubicBezTo>
                  <a:cubicBezTo>
                    <a:pt x="3258628" y="-78306"/>
                    <a:pt x="3868613" y="2991815"/>
                    <a:pt x="4447000" y="3938072"/>
                  </a:cubicBezTo>
                  <a:cubicBezTo>
                    <a:pt x="5018913" y="4307465"/>
                    <a:pt x="7840857" y="4285133"/>
                    <a:pt x="8466360" y="4088249"/>
                  </a:cubicBezTo>
                  <a:cubicBezTo>
                    <a:pt x="8854797" y="3522753"/>
                    <a:pt x="9852786" y="3360177"/>
                    <a:pt x="10024052" y="4395668"/>
                  </a:cubicBezTo>
                  <a:lnTo>
                    <a:pt x="0" y="4417077"/>
                  </a:lnTo>
                  <a:close/>
                </a:path>
              </a:pathLst>
            </a:custGeom>
            <a:solidFill>
              <a:schemeClr val="accent4">
                <a:alpha val="50196"/>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139" name="TextBox 138"/>
            <p:cNvSpPr txBox="1"/>
            <p:nvPr/>
          </p:nvSpPr>
          <p:spPr>
            <a:xfrm>
              <a:off x="2523373" y="3167676"/>
              <a:ext cx="1664804" cy="1216967"/>
            </a:xfrm>
            <a:prstGeom prst="rect">
              <a:avLst/>
            </a:prstGeom>
            <a:noFill/>
          </p:spPr>
          <p:txBody>
            <a:bodyPr wrap="square" rtlCol="0">
              <a:spAutoFit/>
            </a:bodyPr>
            <a:lstStyle/>
            <a:p>
              <a:pPr algn="ctr" defTabSz="932325">
                <a:defRPr/>
              </a:pPr>
              <a:r>
                <a:rPr lang="en-US" sz="1632">
                  <a:solidFill>
                    <a:schemeClr val="accent1">
                      <a:lumMod val="75000"/>
                    </a:schemeClr>
                  </a:solidFill>
                  <a:latin typeface="Segoe UI Semibold" pitchFamily="34" charset="0"/>
                </a:rPr>
                <a:t>Distribution of Models Used Today</a:t>
              </a:r>
            </a:p>
          </p:txBody>
        </p:sp>
      </p:grpSp>
      <p:grpSp>
        <p:nvGrpSpPr>
          <p:cNvPr id="140" name="Group 2"/>
          <p:cNvGrpSpPr/>
          <p:nvPr/>
        </p:nvGrpSpPr>
        <p:grpSpPr>
          <a:xfrm>
            <a:off x="1255757" y="1871422"/>
            <a:ext cx="10432962" cy="3241700"/>
            <a:chOff x="2058517" y="1850486"/>
            <a:chExt cx="10231986" cy="3179254"/>
          </a:xfrm>
        </p:grpSpPr>
        <p:pic>
          <p:nvPicPr>
            <p:cNvPr id="141" name="Picture 140"/>
            <p:cNvPicPr/>
            <p:nvPr/>
          </p:nvPicPr>
          <p:blipFill rotWithShape="1">
            <a:blip r:embed="rId4" cstate="print">
              <a:extLst>
                <a:ext uri="{28A0092B-C50C-407E-A947-70E740481C1C}">
                  <a14:useLocalDpi xmlns:a14="http://schemas.microsoft.com/office/drawing/2010/main" val="0"/>
                </a:ext>
              </a:extLst>
            </a:blip>
            <a:srcRect l="4825" t="27769" r="5889" b="28329"/>
            <a:stretch/>
          </p:blipFill>
          <p:spPr bwMode="auto">
            <a:xfrm>
              <a:off x="2058517" y="1850486"/>
              <a:ext cx="9699622" cy="3179254"/>
            </a:xfrm>
            <a:prstGeom prst="rect">
              <a:avLst/>
            </a:prstGeom>
            <a:ln>
              <a:solidFill>
                <a:schemeClr val="accent1"/>
              </a:solidFill>
            </a:ln>
            <a:effectLst>
              <a:outerShdw blurRad="292100" dist="139700" dir="2700000" algn="tl" rotWithShape="0">
                <a:srgbClr val="333333">
                  <a:alpha val="65000"/>
                </a:srgbClr>
              </a:outerShdw>
            </a:effectLst>
            <a:extLst/>
          </p:spPr>
        </p:pic>
        <p:sp>
          <p:nvSpPr>
            <p:cNvPr id="142" name="Rectangle 141"/>
            <p:cNvSpPr/>
            <p:nvPr/>
          </p:nvSpPr>
          <p:spPr bwMode="auto">
            <a:xfrm>
              <a:off x="2356002" y="1999961"/>
              <a:ext cx="9153868" cy="2851439"/>
            </a:xfrm>
            <a:prstGeom prst="rect">
              <a:avLst/>
            </a:prstGeom>
            <a:solidFill>
              <a:schemeClr val="tx1">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grpSp>
          <p:nvGrpSpPr>
            <p:cNvPr id="143" name="Group 60"/>
            <p:cNvGrpSpPr/>
            <p:nvPr/>
          </p:nvGrpSpPr>
          <p:grpSpPr>
            <a:xfrm>
              <a:off x="2579448" y="2910654"/>
              <a:ext cx="9711055" cy="1939627"/>
              <a:chOff x="902289" y="2568278"/>
              <a:chExt cx="11123676" cy="3223896"/>
            </a:xfrm>
          </p:grpSpPr>
          <p:sp>
            <p:nvSpPr>
              <p:cNvPr id="276" name="Chord 6"/>
              <p:cNvSpPr/>
              <p:nvPr/>
            </p:nvSpPr>
            <p:spPr bwMode="white">
              <a:xfrm>
                <a:off x="902289" y="2568278"/>
                <a:ext cx="11123676" cy="3223896"/>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18553 h 2918553"/>
                  <a:gd name="connsiteX1" fmla="*/ 3872127 w 10009504"/>
                  <a:gd name="connsiteY1" fmla="*/ 864844 h 2918553"/>
                  <a:gd name="connsiteX2" fmla="*/ 6512866 w 10009504"/>
                  <a:gd name="connsiteY2" fmla="*/ 9447 h 2918553"/>
                  <a:gd name="connsiteX3" fmla="*/ 10009504 w 10009504"/>
                  <a:gd name="connsiteY3" fmla="*/ 2918497 h 2918553"/>
                  <a:gd name="connsiteX4" fmla="*/ 0 w 10009504"/>
                  <a:gd name="connsiteY4" fmla="*/ 2918553 h 2918553"/>
                  <a:gd name="connsiteX0" fmla="*/ 0 w 10009504"/>
                  <a:gd name="connsiteY0" fmla="*/ 2923261 h 2923261"/>
                  <a:gd name="connsiteX1" fmla="*/ 3872127 w 10009504"/>
                  <a:gd name="connsiteY1" fmla="*/ 869552 h 2923261"/>
                  <a:gd name="connsiteX2" fmla="*/ 6512866 w 10009504"/>
                  <a:gd name="connsiteY2" fmla="*/ 14155 h 2923261"/>
                  <a:gd name="connsiteX3" fmla="*/ 10009504 w 10009504"/>
                  <a:gd name="connsiteY3" fmla="*/ 2923205 h 2923261"/>
                  <a:gd name="connsiteX4" fmla="*/ 0 w 10009504"/>
                  <a:gd name="connsiteY4" fmla="*/ 2923261 h 2923261"/>
                  <a:gd name="connsiteX0" fmla="*/ 0 w 10009504"/>
                  <a:gd name="connsiteY0" fmla="*/ 2918511 h 2918511"/>
                  <a:gd name="connsiteX1" fmla="*/ 3872127 w 10009504"/>
                  <a:gd name="connsiteY1" fmla="*/ 864802 h 2918511"/>
                  <a:gd name="connsiteX2" fmla="*/ 6512866 w 10009504"/>
                  <a:gd name="connsiteY2" fmla="*/ 9405 h 2918511"/>
                  <a:gd name="connsiteX3" fmla="*/ 10009504 w 10009504"/>
                  <a:gd name="connsiteY3" fmla="*/ 2918455 h 2918511"/>
                  <a:gd name="connsiteX4" fmla="*/ 0 w 10009504"/>
                  <a:gd name="connsiteY4" fmla="*/ 2918511 h 291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504" h="2918511">
                    <a:moveTo>
                      <a:pt x="0" y="2918511"/>
                    </a:moveTo>
                    <a:cubicBezTo>
                      <a:pt x="1343390" y="2256519"/>
                      <a:pt x="2786649" y="1349653"/>
                      <a:pt x="3872127" y="864802"/>
                    </a:cubicBezTo>
                    <a:cubicBezTo>
                      <a:pt x="4957605" y="379951"/>
                      <a:pt x="5166835" y="196284"/>
                      <a:pt x="6512866" y="9405"/>
                    </a:cubicBezTo>
                    <a:cubicBezTo>
                      <a:pt x="7886074" y="-144528"/>
                      <a:pt x="9702323" y="1623971"/>
                      <a:pt x="10009504" y="2918455"/>
                    </a:cubicBezTo>
                    <a:lnTo>
                      <a:pt x="0" y="2918511"/>
                    </a:lnTo>
                    <a:close/>
                  </a:path>
                </a:pathLst>
              </a:custGeom>
              <a:blipFill dpi="0" rotWithShape="0">
                <a:blip r:embed="rId5" cstate="print">
                  <a:lum/>
                </a:blip>
                <a:srcRect/>
                <a:stretch>
                  <a:fillRect l="-9027" t="-102239" r="-12922" b="-37214"/>
                </a:stretch>
              </a:bli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277" name="TextBox 276"/>
              <p:cNvSpPr txBox="1"/>
              <p:nvPr/>
            </p:nvSpPr>
            <p:spPr>
              <a:xfrm>
                <a:off x="5849575" y="3967097"/>
                <a:ext cx="2628151" cy="98863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b="0">
                    <a:solidFill>
                      <a:schemeClr val="accent1">
                        <a:lumMod val="75000"/>
                      </a:schemeClr>
                    </a:solidFill>
                  </a:rPr>
                  <a:t>Future distribution of computing models </a:t>
                </a:r>
              </a:p>
            </p:txBody>
          </p:sp>
        </p:grpSp>
        <p:grpSp>
          <p:nvGrpSpPr>
            <p:cNvPr id="144" name="Group 63"/>
            <p:cNvGrpSpPr/>
            <p:nvPr/>
          </p:nvGrpSpPr>
          <p:grpSpPr>
            <a:xfrm>
              <a:off x="2559361" y="2029781"/>
              <a:ext cx="8744398" cy="2813814"/>
              <a:chOff x="880840" y="1772358"/>
              <a:chExt cx="10016406" cy="3963371"/>
            </a:xfrm>
          </p:grpSpPr>
          <p:cxnSp>
            <p:nvCxnSpPr>
              <p:cNvPr id="266" name="Straight Connector 265"/>
              <p:cNvCxnSpPr/>
              <p:nvPr/>
            </p:nvCxnSpPr>
            <p:spPr>
              <a:xfrm flipH="1">
                <a:off x="880840"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3384942"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a:off x="5889044"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H="1">
                <a:off x="83931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108972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880840" y="1981577"/>
                <a:ext cx="2504102" cy="483948"/>
              </a:xfrm>
              <a:prstGeom prst="rect">
                <a:avLst/>
              </a:prstGeom>
              <a:noFill/>
            </p:spPr>
            <p:txBody>
              <a:bodyPr wrap="square" rtlCol="0">
                <a:spAutoFit/>
              </a:bodyPr>
              <a:lstStyle/>
              <a:p>
                <a:pPr algn="ctr" defTabSz="932325">
                  <a:defRPr/>
                </a:pPr>
                <a:r>
                  <a:rPr lang="en-US" sz="1632" b="1">
                    <a:solidFill>
                      <a:schemeClr val="accent1">
                        <a:lumMod val="75000"/>
                      </a:schemeClr>
                    </a:solidFill>
                    <a:latin typeface="Segoe UI Semibold" pitchFamily="34" charset="0"/>
                  </a:rPr>
                  <a:t>Traditional</a:t>
                </a:r>
              </a:p>
            </p:txBody>
          </p:sp>
          <p:sp>
            <p:nvSpPr>
              <p:cNvPr id="273" name="TextBox 272"/>
              <p:cNvSpPr txBox="1"/>
              <p:nvPr/>
            </p:nvSpPr>
            <p:spPr>
              <a:xfrm>
                <a:off x="3374215" y="1981577"/>
                <a:ext cx="2504102" cy="48394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a:solidFill>
                      <a:schemeClr val="accent1">
                        <a:lumMod val="75000"/>
                      </a:schemeClr>
                    </a:solidFill>
                  </a:rPr>
                  <a:t>Virtualized</a:t>
                </a:r>
              </a:p>
            </p:txBody>
          </p:sp>
          <p:sp>
            <p:nvSpPr>
              <p:cNvPr id="274" name="TextBox 273"/>
              <p:cNvSpPr txBox="1"/>
              <p:nvPr/>
            </p:nvSpPr>
            <p:spPr>
              <a:xfrm>
                <a:off x="5867593" y="1981577"/>
                <a:ext cx="2504102" cy="48394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a:solidFill>
                      <a:schemeClr val="accent1">
                        <a:lumMod val="75000"/>
                      </a:schemeClr>
                    </a:solidFill>
                  </a:rPr>
                  <a:t>Private Cloud</a:t>
                </a:r>
              </a:p>
            </p:txBody>
          </p:sp>
          <p:sp>
            <p:nvSpPr>
              <p:cNvPr id="275" name="TextBox 274"/>
              <p:cNvSpPr txBox="1"/>
              <p:nvPr/>
            </p:nvSpPr>
            <p:spPr>
              <a:xfrm>
                <a:off x="8371695" y="1981577"/>
                <a:ext cx="2504102" cy="48394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a:solidFill>
                      <a:schemeClr val="accent1">
                        <a:lumMod val="75000"/>
                      </a:schemeClr>
                    </a:solidFill>
                  </a:rPr>
                  <a:t>Public Cloud</a:t>
                </a:r>
              </a:p>
            </p:txBody>
          </p:sp>
        </p:grpSp>
        <p:grpSp>
          <p:nvGrpSpPr>
            <p:cNvPr id="145" name="Group 73"/>
            <p:cNvGrpSpPr/>
            <p:nvPr/>
          </p:nvGrpSpPr>
          <p:grpSpPr>
            <a:xfrm>
              <a:off x="2557999" y="2324419"/>
              <a:ext cx="8751074" cy="2539152"/>
              <a:chOff x="880840" y="2139739"/>
              <a:chExt cx="10024052" cy="3652431"/>
            </a:xfrm>
          </p:grpSpPr>
          <p:sp>
            <p:nvSpPr>
              <p:cNvPr id="146" name="Chord 6"/>
              <p:cNvSpPr/>
              <p:nvPr/>
            </p:nvSpPr>
            <p:spPr bwMode="white">
              <a:xfrm>
                <a:off x="880840" y="2139739"/>
                <a:ext cx="10024052" cy="3652431"/>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9994957"/>
                  <a:gd name="connsiteY0" fmla="*/ 4486143 h 4486143"/>
                  <a:gd name="connsiteX1" fmla="*/ 2517461 w 9994957"/>
                  <a:gd name="connsiteY1" fmla="*/ 70594 h 4486143"/>
                  <a:gd name="connsiteX2" fmla="*/ 6512866 w 9994957"/>
                  <a:gd name="connsiteY2" fmla="*/ 1577037 h 4486143"/>
                  <a:gd name="connsiteX3" fmla="*/ 9994957 w 9994957"/>
                  <a:gd name="connsiteY3" fmla="*/ 4409502 h 4486143"/>
                  <a:gd name="connsiteX4" fmla="*/ 0 w 9994957"/>
                  <a:gd name="connsiteY4" fmla="*/ 4486143 h 4486143"/>
                  <a:gd name="connsiteX0" fmla="*/ 0 w 9994957"/>
                  <a:gd name="connsiteY0" fmla="*/ 4415558 h 4415558"/>
                  <a:gd name="connsiteX1" fmla="*/ 2517461 w 9994957"/>
                  <a:gd name="connsiteY1" fmla="*/ 9 h 4415558"/>
                  <a:gd name="connsiteX2" fmla="*/ 6512866 w 9994957"/>
                  <a:gd name="connsiteY2" fmla="*/ 1506452 h 4415558"/>
                  <a:gd name="connsiteX3" fmla="*/ 9994957 w 9994957"/>
                  <a:gd name="connsiteY3" fmla="*/ 4338917 h 4415558"/>
                  <a:gd name="connsiteX4" fmla="*/ 0 w 9994957"/>
                  <a:gd name="connsiteY4" fmla="*/ 4415558 h 4415558"/>
                  <a:gd name="connsiteX0" fmla="*/ 0 w 10216631"/>
                  <a:gd name="connsiteY0" fmla="*/ 4415558 h 4415558"/>
                  <a:gd name="connsiteX1" fmla="*/ 2517461 w 10216631"/>
                  <a:gd name="connsiteY1" fmla="*/ 9 h 4415558"/>
                  <a:gd name="connsiteX2" fmla="*/ 6512866 w 10216631"/>
                  <a:gd name="connsiteY2" fmla="*/ 1506452 h 4415558"/>
                  <a:gd name="connsiteX3" fmla="*/ 6897204 w 10216631"/>
                  <a:gd name="connsiteY3" fmla="*/ 1642975 h 4415558"/>
                  <a:gd name="connsiteX4" fmla="*/ 9994957 w 10216631"/>
                  <a:gd name="connsiteY4" fmla="*/ 4338917 h 4415558"/>
                  <a:gd name="connsiteX5" fmla="*/ 0 w 10216631"/>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240479"/>
                  <a:gd name="connsiteY0" fmla="*/ 4415558 h 4415558"/>
                  <a:gd name="connsiteX1" fmla="*/ 2517461 w 10240479"/>
                  <a:gd name="connsiteY1" fmla="*/ 9 h 4415558"/>
                  <a:gd name="connsiteX2" fmla="*/ 6512866 w 10240479"/>
                  <a:gd name="connsiteY2" fmla="*/ 1506452 h 4415558"/>
                  <a:gd name="connsiteX3" fmla="*/ 7698715 w 10240479"/>
                  <a:gd name="connsiteY3" fmla="*/ 2339241 h 4415558"/>
                  <a:gd name="connsiteX4" fmla="*/ 9994957 w 10240479"/>
                  <a:gd name="connsiteY4" fmla="*/ 4338917 h 4415558"/>
                  <a:gd name="connsiteX5" fmla="*/ 0 w 10240479"/>
                  <a:gd name="connsiteY5" fmla="*/ 4415558 h 4415558"/>
                  <a:gd name="connsiteX0" fmla="*/ 0 w 10240479"/>
                  <a:gd name="connsiteY0" fmla="*/ 4416257 h 4416257"/>
                  <a:gd name="connsiteX1" fmla="*/ 2517461 w 10240479"/>
                  <a:gd name="connsiteY1" fmla="*/ 708 h 4416257"/>
                  <a:gd name="connsiteX2" fmla="*/ 4842111 w 10240479"/>
                  <a:gd name="connsiteY2" fmla="*/ 4032817 h 4416257"/>
                  <a:gd name="connsiteX3" fmla="*/ 7698715 w 10240479"/>
                  <a:gd name="connsiteY3" fmla="*/ 2339940 h 4416257"/>
                  <a:gd name="connsiteX4" fmla="*/ 9994957 w 10240479"/>
                  <a:gd name="connsiteY4" fmla="*/ 4339616 h 4416257"/>
                  <a:gd name="connsiteX5" fmla="*/ 0 w 10240479"/>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297601"/>
                  <a:gd name="connsiteY0" fmla="*/ 4416257 h 4416257"/>
                  <a:gd name="connsiteX1" fmla="*/ 2517461 w 10297601"/>
                  <a:gd name="connsiteY1" fmla="*/ 708 h 4416257"/>
                  <a:gd name="connsiteX2" fmla="*/ 4842111 w 10297601"/>
                  <a:gd name="connsiteY2" fmla="*/ 4032817 h 4416257"/>
                  <a:gd name="connsiteX3" fmla="*/ 8466360 w 10297601"/>
                  <a:gd name="connsiteY3" fmla="*/ 4087429 h 4416257"/>
                  <a:gd name="connsiteX4" fmla="*/ 9994957 w 10297601"/>
                  <a:gd name="connsiteY4" fmla="*/ 4339616 h 4416257"/>
                  <a:gd name="connsiteX5" fmla="*/ 0 w 10297601"/>
                  <a:gd name="connsiteY5" fmla="*/ 4416257 h 4416257"/>
                  <a:gd name="connsiteX0" fmla="*/ 0 w 10314743"/>
                  <a:gd name="connsiteY0" fmla="*/ 4416257 h 4416257"/>
                  <a:gd name="connsiteX1" fmla="*/ 2517461 w 10314743"/>
                  <a:gd name="connsiteY1" fmla="*/ 708 h 4416257"/>
                  <a:gd name="connsiteX2" fmla="*/ 4842111 w 10314743"/>
                  <a:gd name="connsiteY2" fmla="*/ 4032817 h 4416257"/>
                  <a:gd name="connsiteX3" fmla="*/ 8466360 w 10314743"/>
                  <a:gd name="connsiteY3" fmla="*/ 4087429 h 4416257"/>
                  <a:gd name="connsiteX4" fmla="*/ 9994957 w 10314743"/>
                  <a:gd name="connsiteY4" fmla="*/ 4339616 h 4416257"/>
                  <a:gd name="connsiteX5" fmla="*/ 0 w 10314743"/>
                  <a:gd name="connsiteY5" fmla="*/ 4416257 h 4416257"/>
                  <a:gd name="connsiteX0" fmla="*/ 0 w 9994957"/>
                  <a:gd name="connsiteY0" fmla="*/ 4416257 h 4416257"/>
                  <a:gd name="connsiteX1" fmla="*/ 2517461 w 9994957"/>
                  <a:gd name="connsiteY1" fmla="*/ 708 h 4416257"/>
                  <a:gd name="connsiteX2" fmla="*/ 4842111 w 9994957"/>
                  <a:gd name="connsiteY2" fmla="*/ 4032817 h 4416257"/>
                  <a:gd name="connsiteX3" fmla="*/ 8466360 w 9994957"/>
                  <a:gd name="connsiteY3" fmla="*/ 4087429 h 4416257"/>
                  <a:gd name="connsiteX4" fmla="*/ 9994957 w 9994957"/>
                  <a:gd name="connsiteY4" fmla="*/ 4339616 h 4416257"/>
                  <a:gd name="connsiteX5" fmla="*/ 0 w 9994957"/>
                  <a:gd name="connsiteY5" fmla="*/ 4416257 h 4416257"/>
                  <a:gd name="connsiteX0" fmla="*/ 0 w 9994957"/>
                  <a:gd name="connsiteY0" fmla="*/ 4416483 h 4416483"/>
                  <a:gd name="connsiteX1" fmla="*/ 2517461 w 9994957"/>
                  <a:gd name="connsiteY1" fmla="*/ 934 h 4416483"/>
                  <a:gd name="connsiteX2" fmla="*/ 4842111 w 9994957"/>
                  <a:gd name="connsiteY2" fmla="*/ 4033043 h 4416483"/>
                  <a:gd name="connsiteX3" fmla="*/ 8466360 w 9994957"/>
                  <a:gd name="connsiteY3" fmla="*/ 4087655 h 4416483"/>
                  <a:gd name="connsiteX4" fmla="*/ 9994957 w 9994957"/>
                  <a:gd name="connsiteY4" fmla="*/ 4339842 h 4416483"/>
                  <a:gd name="connsiteX5" fmla="*/ 0 w 9994957"/>
                  <a:gd name="connsiteY5" fmla="*/ 4416483 h 4416483"/>
                  <a:gd name="connsiteX0" fmla="*/ 0 w 9994957"/>
                  <a:gd name="connsiteY0" fmla="*/ 4416554 h 4416554"/>
                  <a:gd name="connsiteX1" fmla="*/ 2517461 w 9994957"/>
                  <a:gd name="connsiteY1" fmla="*/ 1005 h 4416554"/>
                  <a:gd name="connsiteX2" fmla="*/ 4390555 w 9994957"/>
                  <a:gd name="connsiteY2" fmla="*/ 4019462 h 4416554"/>
                  <a:gd name="connsiteX3" fmla="*/ 8466360 w 9994957"/>
                  <a:gd name="connsiteY3" fmla="*/ 4087726 h 4416554"/>
                  <a:gd name="connsiteX4" fmla="*/ 9994957 w 9994957"/>
                  <a:gd name="connsiteY4" fmla="*/ 4339913 h 4416554"/>
                  <a:gd name="connsiteX5" fmla="*/ 0 w 9994957"/>
                  <a:gd name="connsiteY5" fmla="*/ 4416554 h 4416554"/>
                  <a:gd name="connsiteX0" fmla="*/ 0 w 9994957"/>
                  <a:gd name="connsiteY0" fmla="*/ 4416579 h 4416579"/>
                  <a:gd name="connsiteX1" fmla="*/ 2517461 w 9994957"/>
                  <a:gd name="connsiteY1" fmla="*/ 1030 h 4416579"/>
                  <a:gd name="connsiteX2" fmla="*/ 4390555 w 9994957"/>
                  <a:gd name="connsiteY2" fmla="*/ 4019487 h 4416579"/>
                  <a:gd name="connsiteX3" fmla="*/ 8466360 w 9994957"/>
                  <a:gd name="connsiteY3" fmla="*/ 4087751 h 4416579"/>
                  <a:gd name="connsiteX4" fmla="*/ 9994957 w 9994957"/>
                  <a:gd name="connsiteY4" fmla="*/ 4339938 h 4416579"/>
                  <a:gd name="connsiteX5" fmla="*/ 0 w 9994957"/>
                  <a:gd name="connsiteY5" fmla="*/ 4416579 h 4416579"/>
                  <a:gd name="connsiteX0" fmla="*/ 0 w 9994957"/>
                  <a:gd name="connsiteY0" fmla="*/ 4416580 h 4416580"/>
                  <a:gd name="connsiteX1" fmla="*/ 2517461 w 9994957"/>
                  <a:gd name="connsiteY1" fmla="*/ 1031 h 4416580"/>
                  <a:gd name="connsiteX2" fmla="*/ 4390555 w 9994957"/>
                  <a:gd name="connsiteY2" fmla="*/ 4019488 h 4416580"/>
                  <a:gd name="connsiteX3" fmla="*/ 8466360 w 9994957"/>
                  <a:gd name="connsiteY3" fmla="*/ 4087752 h 4416580"/>
                  <a:gd name="connsiteX4" fmla="*/ 9994957 w 9994957"/>
                  <a:gd name="connsiteY4" fmla="*/ 4339939 h 4416580"/>
                  <a:gd name="connsiteX5" fmla="*/ 0 w 9994957"/>
                  <a:gd name="connsiteY5" fmla="*/ 4416580 h 4416580"/>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10024052"/>
                  <a:gd name="connsiteY0" fmla="*/ 4417077 h 4417077"/>
                  <a:gd name="connsiteX1" fmla="*/ 2517461 w 10024052"/>
                  <a:gd name="connsiteY1" fmla="*/ 1528 h 4417077"/>
                  <a:gd name="connsiteX2" fmla="*/ 4447000 w 10024052"/>
                  <a:gd name="connsiteY2" fmla="*/ 3938072 h 4417077"/>
                  <a:gd name="connsiteX3" fmla="*/ 8466360 w 10024052"/>
                  <a:gd name="connsiteY3" fmla="*/ 4088249 h 4417077"/>
                  <a:gd name="connsiteX4" fmla="*/ 10024052 w 10024052"/>
                  <a:gd name="connsiteY4" fmla="*/ 4395668 h 4417077"/>
                  <a:gd name="connsiteX5" fmla="*/ 0 w 10024052"/>
                  <a:gd name="connsiteY5" fmla="*/ 4417077 h 44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4052" h="4417077">
                    <a:moveTo>
                      <a:pt x="0" y="4417077"/>
                    </a:moveTo>
                    <a:cubicBezTo>
                      <a:pt x="733790" y="3181689"/>
                      <a:pt x="1776294" y="81362"/>
                      <a:pt x="2517461" y="1528"/>
                    </a:cubicBezTo>
                    <a:cubicBezTo>
                      <a:pt x="3258628" y="-78306"/>
                      <a:pt x="3868613" y="2991815"/>
                      <a:pt x="4447000" y="3938072"/>
                    </a:cubicBezTo>
                    <a:cubicBezTo>
                      <a:pt x="5018913" y="4307465"/>
                      <a:pt x="7840857" y="4285133"/>
                      <a:pt x="8466360" y="4088249"/>
                    </a:cubicBezTo>
                    <a:cubicBezTo>
                      <a:pt x="8854797" y="3522753"/>
                      <a:pt x="9852786" y="3360177"/>
                      <a:pt x="10024052" y="4395668"/>
                    </a:cubicBezTo>
                    <a:lnTo>
                      <a:pt x="0" y="4417077"/>
                    </a:lnTo>
                    <a:close/>
                  </a:path>
                </a:pathLst>
              </a:custGeom>
              <a:solidFill>
                <a:schemeClr val="accent4">
                  <a:alpha val="50196"/>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147" name="TextBox 146"/>
              <p:cNvSpPr txBox="1"/>
              <p:nvPr/>
            </p:nvSpPr>
            <p:spPr>
              <a:xfrm>
                <a:off x="2523373" y="3167676"/>
                <a:ext cx="1664804" cy="1216967"/>
              </a:xfrm>
              <a:prstGeom prst="rect">
                <a:avLst/>
              </a:prstGeom>
              <a:noFill/>
            </p:spPr>
            <p:txBody>
              <a:bodyPr wrap="square" rtlCol="0">
                <a:spAutoFit/>
              </a:bodyPr>
              <a:lstStyle/>
              <a:p>
                <a:pPr algn="ctr" defTabSz="932325">
                  <a:defRPr/>
                </a:pPr>
                <a:r>
                  <a:rPr lang="en-US" sz="1632">
                    <a:solidFill>
                      <a:schemeClr val="accent1">
                        <a:lumMod val="75000"/>
                      </a:schemeClr>
                    </a:solidFill>
                    <a:latin typeface="Segoe UI Semibold" pitchFamily="34" charset="0"/>
                  </a:rPr>
                  <a:t>Distribution of Models Used Today</a:t>
                </a:r>
              </a:p>
            </p:txBody>
          </p:sp>
        </p:grpSp>
      </p:grpSp>
      <p:grpSp>
        <p:nvGrpSpPr>
          <p:cNvPr id="278" name="Group 36"/>
          <p:cNvGrpSpPr/>
          <p:nvPr/>
        </p:nvGrpSpPr>
        <p:grpSpPr>
          <a:xfrm>
            <a:off x="565928" y="4293619"/>
            <a:ext cx="3654491" cy="517856"/>
            <a:chOff x="2214542" y="4232760"/>
            <a:chExt cx="3584093" cy="507881"/>
          </a:xfrm>
        </p:grpSpPr>
        <p:cxnSp>
          <p:nvCxnSpPr>
            <p:cNvPr id="279" name="Straight Connector 278"/>
            <p:cNvCxnSpPr>
              <a:stCxn id="280" idx="3"/>
            </p:cNvCxnSpPr>
            <p:nvPr/>
          </p:nvCxnSpPr>
          <p:spPr>
            <a:xfrm flipV="1">
              <a:off x="3859398" y="4486664"/>
              <a:ext cx="1939237" cy="36"/>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80" name="TextBox 4"/>
            <p:cNvSpPr txBox="1"/>
            <p:nvPr/>
          </p:nvSpPr>
          <p:spPr>
            <a:xfrm>
              <a:off x="2214542" y="4232760"/>
              <a:ext cx="1644856" cy="507881"/>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Cloud Computing is a journey</a:t>
              </a:r>
            </a:p>
          </p:txBody>
        </p:sp>
      </p:grpSp>
      <p:pic>
        <p:nvPicPr>
          <p:cNvPr id="281" name="Picture 280"/>
          <p:cNvPicPr/>
          <p:nvPr/>
        </p:nvPicPr>
        <p:blipFill>
          <a:blip r:embed="rId6">
            <a:extLst>
              <a:ext uri="{28A0092B-C50C-407E-A947-70E740481C1C}">
                <a14:useLocalDpi xmlns:a14="http://schemas.microsoft.com/office/drawing/2010/main" val="0"/>
              </a:ext>
            </a:extLst>
          </a:blip>
          <a:stretch>
            <a:fillRect/>
          </a:stretch>
        </p:blipFill>
        <p:spPr>
          <a:xfrm>
            <a:off x="436392" y="1608641"/>
            <a:ext cx="7568870" cy="3667541"/>
          </a:xfrm>
          <a:prstGeom prst="rect">
            <a:avLst/>
          </a:prstGeom>
          <a:ln>
            <a:solidFill>
              <a:schemeClr val="accent1"/>
            </a:solidFill>
          </a:ln>
          <a:effectLst>
            <a:outerShdw blurRad="50800" dist="38100" dir="2700000" algn="tl" rotWithShape="0">
              <a:prstClr val="black">
                <a:alpha val="40000"/>
              </a:prstClr>
            </a:outerShdw>
          </a:effectLst>
        </p:spPr>
      </p:pic>
      <p:sp>
        <p:nvSpPr>
          <p:cNvPr id="282" name="TextBox 4"/>
          <p:cNvSpPr txBox="1"/>
          <p:nvPr/>
        </p:nvSpPr>
        <p:spPr>
          <a:xfrm>
            <a:off x="6621558" y="1751900"/>
            <a:ext cx="1571797" cy="226066"/>
          </a:xfrm>
          <a:prstGeom prst="rect">
            <a:avLst/>
          </a:prstGeom>
          <a:solidFill>
            <a:schemeClr val="tx1"/>
          </a:solidFill>
          <a:ln w="28575">
            <a:solidFill>
              <a:schemeClr val="accent1"/>
            </a:solidFill>
          </a:ln>
          <a:effectLst>
            <a:outerShdw blurRad="50800" dist="38100" dir="2700000" algn="tl" rotWithShape="0">
              <a:prstClr val="black">
                <a:alpha val="40000"/>
              </a:prstClr>
            </a:outerShdw>
          </a:effectLst>
        </p:spPr>
        <p:txBody>
          <a:bodyPr wrap="square" lIns="0" tIns="65265" rIns="0" bIns="60590" rtlCol="0">
            <a:normAutofit fontScale="92500" lnSpcReduction="10000"/>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pPr algn="ctr"/>
            <a:r>
              <a:rPr lang="en-US" sz="918">
                <a:solidFill>
                  <a:schemeClr val="accent1">
                    <a:lumMod val="75000"/>
                  </a:schemeClr>
                </a:solidFill>
              </a:rPr>
              <a:t>Hello, Jeremy (Self Service User)</a:t>
            </a:r>
          </a:p>
        </p:txBody>
      </p:sp>
      <p:sp>
        <p:nvSpPr>
          <p:cNvPr id="283" name="TextBox 4"/>
          <p:cNvSpPr txBox="1"/>
          <p:nvPr/>
        </p:nvSpPr>
        <p:spPr>
          <a:xfrm>
            <a:off x="1445943" y="2792884"/>
            <a:ext cx="6554465" cy="1706892"/>
          </a:xfrm>
          <a:prstGeom prst="rect">
            <a:avLst/>
          </a:prstGeom>
          <a:noFill/>
          <a:ln w="28575">
            <a:solidFill>
              <a:schemeClr val="accent1"/>
            </a:solidFill>
          </a:ln>
          <a:effectLst>
            <a:outerShdw blurRad="50800" dist="38100" dir="2700000" algn="tl" rotWithShape="0">
              <a:prstClr val="black">
                <a:alpha val="40000"/>
              </a:prstClr>
            </a:outerShdw>
          </a:effectLst>
        </p:spPr>
        <p:txBody>
          <a:bodyPr wrap="square" lIns="0" tIns="65265" rIns="0" bIns="60590" rtlCol="0">
            <a:norm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pPr algn="ctr"/>
            <a:endParaRPr lang="en-US" sz="918">
              <a:solidFill>
                <a:schemeClr val="accent1">
                  <a:lumMod val="75000"/>
                </a:schemeClr>
              </a:solidFill>
            </a:endParaRPr>
          </a:p>
        </p:txBody>
      </p:sp>
      <p:sp>
        <p:nvSpPr>
          <p:cNvPr id="284" name="TextBox 4"/>
          <p:cNvSpPr txBox="1"/>
          <p:nvPr/>
        </p:nvSpPr>
        <p:spPr>
          <a:xfrm>
            <a:off x="493092" y="2641211"/>
            <a:ext cx="914694" cy="169038"/>
          </a:xfrm>
          <a:prstGeom prst="rect">
            <a:avLst/>
          </a:prstGeom>
          <a:solidFill>
            <a:schemeClr val="tx1"/>
          </a:solidFill>
          <a:ln w="28575">
            <a:solidFill>
              <a:schemeClr val="accent1"/>
            </a:solidFill>
          </a:ln>
          <a:effectLst>
            <a:outerShdw blurRad="50800" dist="38100" dir="2700000" algn="tl" rotWithShape="0">
              <a:prstClr val="black">
                <a:alpha val="40000"/>
              </a:prstClr>
            </a:outerShdw>
          </a:effectLst>
        </p:spPr>
        <p:txBody>
          <a:bodyPr wrap="square" lIns="214443" tIns="27971" rIns="0" bIns="0" rtlCol="0">
            <a:noAutofit/>
          </a:bodyPr>
          <a:lstStyle>
            <a:defPPr>
              <a:defRPr lang="en-US"/>
            </a:defPPr>
            <a:lvl1pPr defTabSz="1097418" fontAlgn="base">
              <a:lnSpc>
                <a:spcPct val="100000"/>
              </a:lnSpc>
              <a:spcBef>
                <a:spcPct val="20000"/>
              </a:spcBef>
              <a:spcAft>
                <a:spcPct val="0"/>
              </a:spcAft>
              <a:buClr>
                <a:srgbClr val="F69F1E"/>
              </a:buClr>
              <a:buSzPct val="90000"/>
              <a:defRPr sz="800">
                <a:solidFill>
                  <a:schemeClr val="accent1">
                    <a:alpha val="99000"/>
                  </a:schemeClr>
                </a:solidFill>
              </a:defRPr>
            </a:lvl1pPr>
          </a:lstStyle>
          <a:p>
            <a:r>
              <a:rPr lang="en-US" sz="714">
                <a:solidFill>
                  <a:schemeClr val="accent1">
                    <a:lumMod val="75000"/>
                  </a:schemeClr>
                </a:solidFill>
              </a:rPr>
              <a:t>Virtual Machines</a:t>
            </a:r>
          </a:p>
        </p:txBody>
      </p:sp>
      <p:grpSp>
        <p:nvGrpSpPr>
          <p:cNvPr id="285" name="Group 76"/>
          <p:cNvGrpSpPr/>
          <p:nvPr/>
        </p:nvGrpSpPr>
        <p:grpSpPr>
          <a:xfrm>
            <a:off x="8193118" y="1686363"/>
            <a:ext cx="3484666" cy="324046"/>
            <a:chOff x="1346350" y="4289164"/>
            <a:chExt cx="3417539" cy="317804"/>
          </a:xfrm>
        </p:grpSpPr>
        <p:cxnSp>
          <p:nvCxnSpPr>
            <p:cNvPr id="286" name="Straight Connector 285"/>
            <p:cNvCxnSpPr/>
            <p:nvPr/>
          </p:nvCxnSpPr>
          <p:spPr>
            <a:xfrm flipH="1">
              <a:off x="1346350" y="4459353"/>
              <a:ext cx="1184981"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87" name="TextBox 4"/>
            <p:cNvSpPr txBox="1"/>
            <p:nvPr/>
          </p:nvSpPr>
          <p:spPr>
            <a:xfrm>
              <a:off x="2523986" y="4289164"/>
              <a:ext cx="2239903" cy="317804"/>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Self-service delegation</a:t>
              </a:r>
            </a:p>
          </p:txBody>
        </p:sp>
      </p:grpSp>
      <p:grpSp>
        <p:nvGrpSpPr>
          <p:cNvPr id="288" name="Group 79"/>
          <p:cNvGrpSpPr/>
          <p:nvPr/>
        </p:nvGrpSpPr>
        <p:grpSpPr>
          <a:xfrm>
            <a:off x="6375250" y="4684472"/>
            <a:ext cx="5302534" cy="727412"/>
            <a:chOff x="412672" y="4108501"/>
            <a:chExt cx="4969738" cy="713400"/>
          </a:xfrm>
        </p:grpSpPr>
        <p:cxnSp>
          <p:nvCxnSpPr>
            <p:cNvPr id="289" name="Straight Connector 288"/>
            <p:cNvCxnSpPr/>
            <p:nvPr/>
          </p:nvCxnSpPr>
          <p:spPr>
            <a:xfrm flipH="1">
              <a:off x="412672" y="4459353"/>
              <a:ext cx="211866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90" name="TextBox 4"/>
            <p:cNvSpPr txBox="1"/>
            <p:nvPr/>
          </p:nvSpPr>
          <p:spPr>
            <a:xfrm>
              <a:off x="2523986" y="4108501"/>
              <a:ext cx="2858424" cy="713400"/>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Single pane of glass visibility to your applications across your private cloud and Windows Azure</a:t>
              </a:r>
            </a:p>
          </p:txBody>
        </p:sp>
      </p:grpSp>
      <p:sp>
        <p:nvSpPr>
          <p:cNvPr id="291" name="TextBox 4"/>
          <p:cNvSpPr txBox="1"/>
          <p:nvPr/>
        </p:nvSpPr>
        <p:spPr>
          <a:xfrm>
            <a:off x="493092" y="2326658"/>
            <a:ext cx="914694" cy="169038"/>
          </a:xfrm>
          <a:prstGeom prst="rect">
            <a:avLst/>
          </a:prstGeom>
          <a:solidFill>
            <a:schemeClr val="tx1"/>
          </a:solidFill>
          <a:ln w="28575">
            <a:solidFill>
              <a:schemeClr val="accent1"/>
            </a:solidFill>
          </a:ln>
          <a:effectLst>
            <a:outerShdw blurRad="50800" dist="38100" dir="2700000" algn="tl" rotWithShape="0">
              <a:prstClr val="black">
                <a:alpha val="40000"/>
              </a:prstClr>
            </a:outerShdw>
          </a:effectLst>
        </p:spPr>
        <p:txBody>
          <a:bodyPr wrap="square" lIns="214443" tIns="18647" rIns="0" bIns="0" rtlCol="0">
            <a:noAutofit/>
          </a:bodyPr>
          <a:lstStyle>
            <a:defPPr>
              <a:defRPr lang="en-US"/>
            </a:defPPr>
            <a:lvl1pPr algn="ctr" defTabSz="1097418" fontAlgn="base">
              <a:lnSpc>
                <a:spcPct val="90000"/>
              </a:lnSpc>
              <a:spcBef>
                <a:spcPct val="20000"/>
              </a:spcBef>
              <a:spcAft>
                <a:spcPct val="0"/>
              </a:spcAft>
              <a:buClr>
                <a:srgbClr val="F69F1E"/>
              </a:buClr>
              <a:buSzPct val="90000"/>
              <a:defRPr sz="900">
                <a:solidFill>
                  <a:schemeClr val="accent1">
                    <a:alpha val="99000"/>
                  </a:schemeClr>
                </a:solidFill>
              </a:defRPr>
            </a:lvl1pPr>
          </a:lstStyle>
          <a:p>
            <a:pPr algn="l">
              <a:lnSpc>
                <a:spcPct val="100000"/>
              </a:lnSpc>
            </a:pPr>
            <a:r>
              <a:rPr lang="en-US" sz="816">
                <a:solidFill>
                  <a:schemeClr val="accent1">
                    <a:lumMod val="75000"/>
                  </a:schemeClr>
                </a:solidFill>
              </a:rPr>
              <a:t>Clouds</a:t>
            </a:r>
          </a:p>
        </p:txBody>
      </p:sp>
      <p:sp>
        <p:nvSpPr>
          <p:cNvPr id="292" name="TextBox 4"/>
          <p:cNvSpPr txBox="1"/>
          <p:nvPr/>
        </p:nvSpPr>
        <p:spPr>
          <a:xfrm>
            <a:off x="8039253" y="2636122"/>
            <a:ext cx="1340268" cy="1789744"/>
          </a:xfrm>
          <a:prstGeom prst="rect">
            <a:avLst/>
          </a:prstGeom>
          <a:noFill/>
          <a:ln w="28575">
            <a:solidFill>
              <a:schemeClr val="accent5"/>
            </a:solidFill>
          </a:ln>
          <a:effectLst>
            <a:outerShdw blurRad="50800" dist="38100" dir="2700000" algn="tl" rotWithShape="0">
              <a:prstClr val="black">
                <a:alpha val="40000"/>
              </a:prstClr>
            </a:outerShdw>
          </a:effectLst>
        </p:spPr>
        <p:txBody>
          <a:bodyPr wrap="square" lIns="0" tIns="65265" rIns="0" bIns="60590" rtlCol="0">
            <a:norm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pPr algn="ctr"/>
            <a:endParaRPr lang="en-US" sz="918">
              <a:solidFill>
                <a:schemeClr val="accent1">
                  <a:lumMod val="75000"/>
                </a:schemeClr>
              </a:solidFill>
            </a:endParaRPr>
          </a:p>
        </p:txBody>
      </p:sp>
      <p:sp>
        <p:nvSpPr>
          <p:cNvPr id="293" name="Rectangle 292"/>
          <p:cNvSpPr/>
          <p:nvPr/>
        </p:nvSpPr>
        <p:spPr>
          <a:xfrm>
            <a:off x="9143971" y="6084591"/>
            <a:ext cx="3076789" cy="689270"/>
          </a:xfrm>
          <a:prstGeom prst="rect">
            <a:avLst/>
          </a:prstGeom>
        </p:spPr>
        <p:txBody>
          <a:bodyPr wrap="square" lIns="111902" tIns="55951" rIns="111902" bIns="55951">
            <a:spAutoFit/>
          </a:bodyPr>
          <a:lstStyle/>
          <a:p>
            <a:pPr marL="5830" indent="-5830" algn="ctr"/>
            <a:r>
              <a:rPr lang="en-US" sz="1836">
                <a:solidFill>
                  <a:schemeClr val="tx1">
                    <a:alpha val="99000"/>
                  </a:schemeClr>
                </a:solidFill>
              </a:rPr>
              <a:t>Physical, virtual &amp; cloud management</a:t>
            </a:r>
          </a:p>
        </p:txBody>
      </p:sp>
      <p:sp>
        <p:nvSpPr>
          <p:cNvPr id="294" name="Rectangle 293"/>
          <p:cNvSpPr/>
          <p:nvPr/>
        </p:nvSpPr>
        <p:spPr>
          <a:xfrm>
            <a:off x="4818382" y="6084592"/>
            <a:ext cx="2631203" cy="689270"/>
          </a:xfrm>
          <a:prstGeom prst="rect">
            <a:avLst/>
          </a:prstGeom>
        </p:spPr>
        <p:txBody>
          <a:bodyPr wrap="square" lIns="111902" tIns="55951" rIns="111902" bIns="55951">
            <a:spAutoFit/>
          </a:bodyPr>
          <a:lstStyle/>
          <a:p>
            <a:pPr marL="5830" indent="-5830" algn="ctr"/>
            <a:r>
              <a:rPr lang="en-US" sz="1836">
                <a:solidFill>
                  <a:schemeClr val="tx1">
                    <a:alpha val="99000"/>
                  </a:schemeClr>
                </a:solidFill>
              </a:rPr>
              <a:t>Applications self-service across clouds</a:t>
            </a:r>
          </a:p>
        </p:txBody>
      </p:sp>
      <p:sp>
        <p:nvSpPr>
          <p:cNvPr id="296" name="Rectangle 295"/>
          <p:cNvSpPr/>
          <p:nvPr/>
        </p:nvSpPr>
        <p:spPr>
          <a:xfrm>
            <a:off x="9143971" y="6084591"/>
            <a:ext cx="3076789" cy="689270"/>
          </a:xfrm>
          <a:prstGeom prst="rect">
            <a:avLst/>
          </a:prstGeom>
        </p:spPr>
        <p:txBody>
          <a:bodyPr wrap="square" lIns="111902" tIns="55951" rIns="111902" bIns="55951">
            <a:spAutoFit/>
          </a:bodyPr>
          <a:lstStyle/>
          <a:p>
            <a:pPr marL="5830" indent="-5830" algn="ctr"/>
            <a:r>
              <a:rPr lang="en-US" sz="1836" dirty="0">
                <a:solidFill>
                  <a:schemeClr val="tx1">
                    <a:alpha val="99000"/>
                  </a:schemeClr>
                </a:solidFill>
              </a:rPr>
              <a:t>Physical, virtual &amp; cloud management</a:t>
            </a:r>
          </a:p>
        </p:txBody>
      </p:sp>
      <p:sp>
        <p:nvSpPr>
          <p:cNvPr id="297" name="Rectangle 296"/>
          <p:cNvSpPr/>
          <p:nvPr/>
        </p:nvSpPr>
        <p:spPr>
          <a:xfrm>
            <a:off x="4818382" y="6084592"/>
            <a:ext cx="2631203" cy="689270"/>
          </a:xfrm>
          <a:prstGeom prst="rect">
            <a:avLst/>
          </a:prstGeom>
        </p:spPr>
        <p:txBody>
          <a:bodyPr wrap="square" lIns="111902" tIns="55951" rIns="111902" bIns="55951">
            <a:spAutoFit/>
          </a:bodyPr>
          <a:lstStyle/>
          <a:p>
            <a:pPr marL="5830" indent="-5830" algn="ctr"/>
            <a:r>
              <a:rPr lang="en-US" sz="1836" dirty="0">
                <a:solidFill>
                  <a:schemeClr val="tx1">
                    <a:alpha val="99000"/>
                  </a:schemeClr>
                </a:solidFill>
              </a:rPr>
              <a:t>Applications self-service across clouds</a:t>
            </a:r>
          </a:p>
        </p:txBody>
      </p:sp>
      <p:grpSp>
        <p:nvGrpSpPr>
          <p:cNvPr id="298" name="Group 79"/>
          <p:cNvGrpSpPr/>
          <p:nvPr/>
        </p:nvGrpSpPr>
        <p:grpSpPr>
          <a:xfrm>
            <a:off x="8335601" y="3300033"/>
            <a:ext cx="3514280" cy="517856"/>
            <a:chOff x="1667424" y="4108501"/>
            <a:chExt cx="3293718" cy="507881"/>
          </a:xfrm>
        </p:grpSpPr>
        <p:cxnSp>
          <p:nvCxnSpPr>
            <p:cNvPr id="299" name="Straight Connector 298"/>
            <p:cNvCxnSpPr/>
            <p:nvPr/>
          </p:nvCxnSpPr>
          <p:spPr>
            <a:xfrm flipH="1">
              <a:off x="1667424" y="4362403"/>
              <a:ext cx="863909"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00" name="TextBox 4"/>
            <p:cNvSpPr txBox="1"/>
            <p:nvPr/>
          </p:nvSpPr>
          <p:spPr>
            <a:xfrm>
              <a:off x="2523986" y="4108501"/>
              <a:ext cx="2437156" cy="507881"/>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We will support your journey </a:t>
              </a:r>
              <a:br>
                <a:rPr lang="en-US" sz="1428">
                  <a:solidFill>
                    <a:schemeClr val="accent1">
                      <a:lumMod val="75000"/>
                    </a:schemeClr>
                  </a:solidFill>
                </a:rPr>
              </a:br>
              <a:r>
                <a:rPr lang="en-US" sz="1428">
                  <a:solidFill>
                    <a:schemeClr val="accent1">
                      <a:lumMod val="75000"/>
                    </a:schemeClr>
                  </a:solidFill>
                </a:rPr>
                <a:t>on your terms</a:t>
              </a:r>
            </a:p>
          </p:txBody>
        </p:sp>
      </p:grpSp>
      <p:sp>
        <p:nvSpPr>
          <p:cNvPr id="301" name="Rectangle 300"/>
          <p:cNvSpPr/>
          <p:nvPr/>
        </p:nvSpPr>
        <p:spPr bwMode="auto">
          <a:xfrm>
            <a:off x="5739" y="6103892"/>
            <a:ext cx="12428236" cy="77697"/>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2447">
              <a:solidFill>
                <a:schemeClr val="accent1">
                  <a:lumMod val="75000"/>
                </a:schemeClr>
              </a:solidFill>
            </a:endParaRPr>
          </a:p>
        </p:txBody>
      </p:sp>
    </p:spTree>
    <p:custDataLst>
      <p:tags r:id="rId1"/>
    </p:custDataLst>
    <p:extLst>
      <p:ext uri="{BB962C8B-B14F-4D97-AF65-F5344CB8AC3E}">
        <p14:creationId xmlns:p14="http://schemas.microsoft.com/office/powerpoint/2010/main" val="32054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63" presetClass="path" presetSubtype="0" decel="100000" fill="hold" nodeType="withEffect">
                                  <p:stCondLst>
                                    <p:cond delay="0"/>
                                  </p:stCondLst>
                                  <p:childTnLst>
                                    <p:animMotion origin="layout" path="M 2.08333E-7 -3.7037E-7 L 0.84687 -3.7037E-7 " pathEditMode="relative" rAng="0" ptsTypes="AA">
                                      <p:cBhvr>
                                        <p:cTn id="9" dur="750" spd="-100000" fill="hold"/>
                                        <p:tgtEl>
                                          <p:spTgt spid="122"/>
                                        </p:tgtEl>
                                        <p:attrNameLst>
                                          <p:attrName>ppt_x</p:attrName>
                                          <p:attrName>ppt_y</p:attrName>
                                        </p:attrNameLst>
                                      </p:cBhvr>
                                      <p:rCtr x="42344" y="0"/>
                                    </p:animMotion>
                                  </p:childTnLst>
                                </p:cTn>
                              </p:par>
                            </p:childTnLst>
                          </p:cTn>
                        </p:par>
                        <p:par>
                          <p:cTn id="10" fill="hold">
                            <p:stCondLst>
                              <p:cond delay="750"/>
                            </p:stCondLst>
                            <p:childTnLst>
                              <p:par>
                                <p:cTn id="11" presetID="22" presetClass="entr" presetSubtype="2" fill="hold"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wipe(right)">
                                      <p:cBhvr>
                                        <p:cTn id="13" dur="2000"/>
                                        <p:tgtEl>
                                          <p:spTgt spid="123"/>
                                        </p:tgtEl>
                                      </p:cBhvr>
                                    </p:animEffect>
                                  </p:childTnLst>
                                </p:cTn>
                              </p:par>
                            </p:childTnLst>
                          </p:cTn>
                        </p:par>
                        <p:par>
                          <p:cTn id="14" fill="hold">
                            <p:stCondLst>
                              <p:cond delay="2750"/>
                            </p:stCondLst>
                            <p:childTnLst>
                              <p:par>
                                <p:cTn id="15" presetID="22" presetClass="entr" presetSubtype="8" fill="hold" nodeType="after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left)">
                                      <p:cBhvr>
                                        <p:cTn id="17" dur="2000"/>
                                        <p:tgtEl>
                                          <p:spTgt spid="127"/>
                                        </p:tgtEl>
                                      </p:cBhvr>
                                    </p:animEffect>
                                  </p:childTnLst>
                                </p:cTn>
                              </p:par>
                              <p:par>
                                <p:cTn id="18" presetID="10" presetClass="entr" presetSubtype="0" fill="hold" nodeType="withEffect">
                                  <p:stCondLst>
                                    <p:cond delay="0"/>
                                  </p:stCondLst>
                                  <p:childTnLst>
                                    <p:set>
                                      <p:cBhvr>
                                        <p:cTn id="19" dur="1" fill="hold">
                                          <p:stCondLst>
                                            <p:cond delay="0"/>
                                          </p:stCondLst>
                                        </p:cTn>
                                        <p:tgtEl>
                                          <p:spTgt spid="278"/>
                                        </p:tgtEl>
                                        <p:attrNameLst>
                                          <p:attrName>style.visibility</p:attrName>
                                        </p:attrNameLst>
                                      </p:cBhvr>
                                      <p:to>
                                        <p:strVal val="visible"/>
                                      </p:to>
                                    </p:set>
                                    <p:animEffect transition="in" filter="fade">
                                      <p:cBhvr>
                                        <p:cTn id="20" dur="500"/>
                                        <p:tgtEl>
                                          <p:spTgt spid="27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wipe(left)">
                                      <p:cBhvr>
                                        <p:cTn id="25" dur="2000"/>
                                        <p:tgtEl>
                                          <p:spTgt spid="1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wipe(left)">
                                      <p:cBhvr>
                                        <p:cTn id="30" dur="2000"/>
                                        <p:tgtEl>
                                          <p:spTgt spid="124"/>
                                        </p:tgtEl>
                                      </p:cBhvr>
                                    </p:animEffect>
                                  </p:childTnLst>
                                </p:cTn>
                              </p:par>
                              <p:par>
                                <p:cTn id="31" presetID="10" presetClass="entr" presetSubtype="0" fill="hold" nodeType="withEffect">
                                  <p:stCondLst>
                                    <p:cond delay="1500"/>
                                  </p:stCondLst>
                                  <p:childTnLst>
                                    <p:set>
                                      <p:cBhvr>
                                        <p:cTn id="32" dur="1" fill="hold">
                                          <p:stCondLst>
                                            <p:cond delay="0"/>
                                          </p:stCondLst>
                                        </p:cTn>
                                        <p:tgtEl>
                                          <p:spTgt spid="298"/>
                                        </p:tgtEl>
                                        <p:attrNameLst>
                                          <p:attrName>style.visibility</p:attrName>
                                        </p:attrNameLst>
                                      </p:cBhvr>
                                      <p:to>
                                        <p:strVal val="visible"/>
                                      </p:to>
                                    </p:set>
                                    <p:animEffect transition="in" filter="fade">
                                      <p:cBhvr>
                                        <p:cTn id="33" dur="500"/>
                                        <p:tgtEl>
                                          <p:spTgt spid="29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78"/>
                                        </p:tgtEl>
                                      </p:cBhvr>
                                    </p:animEffect>
                                    <p:set>
                                      <p:cBhvr>
                                        <p:cTn id="38" dur="1" fill="hold">
                                          <p:stCondLst>
                                            <p:cond delay="499"/>
                                          </p:stCondLst>
                                        </p:cTn>
                                        <p:tgtEl>
                                          <p:spTgt spid="27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98"/>
                                        </p:tgtEl>
                                      </p:cBhvr>
                                    </p:animEffect>
                                    <p:set>
                                      <p:cBhvr>
                                        <p:cTn id="41" dur="1" fill="hold">
                                          <p:stCondLst>
                                            <p:cond delay="499"/>
                                          </p:stCondLst>
                                        </p:cTn>
                                        <p:tgtEl>
                                          <p:spTgt spid="29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22"/>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2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2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3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2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40"/>
                                        </p:tgtEl>
                                        <p:attrNameLst>
                                          <p:attrName>style.visibility</p:attrName>
                                        </p:attrNameLst>
                                      </p:cBhvr>
                                      <p:to>
                                        <p:strVal val="visible"/>
                                      </p:to>
                                    </p:set>
                                  </p:childTnLst>
                                </p:cTn>
                              </p:par>
                              <p:par>
                                <p:cTn id="54" presetID="63" presetClass="path" presetSubtype="0" accel="50000" decel="50000" fill="hold" nodeType="withEffect">
                                  <p:stCondLst>
                                    <p:cond delay="0"/>
                                  </p:stCondLst>
                                  <p:childTnLst>
                                    <p:animMotion origin="layout" path="M -3.79372E-6 8.89696E-7 L 0.25007 8.89696E-7 " pathEditMode="relative" rAng="0" ptsTypes="AA">
                                      <p:cBhvr>
                                        <p:cTn id="55" dur="1200" fill="hold"/>
                                        <p:tgtEl>
                                          <p:spTgt spid="140"/>
                                        </p:tgtEl>
                                        <p:attrNameLst>
                                          <p:attrName>ppt_x</p:attrName>
                                          <p:attrName>ppt_y</p:attrName>
                                        </p:attrNameLst>
                                      </p:cBhvr>
                                      <p:rCtr x="12497" y="0"/>
                                    </p:animMotion>
                                  </p:childTnLst>
                                </p:cTn>
                              </p:par>
                              <p:par>
                                <p:cTn id="56" presetID="6" presetClass="emph" presetSubtype="0" fill="hold" nodeType="withEffect">
                                  <p:stCondLst>
                                    <p:cond delay="0"/>
                                  </p:stCondLst>
                                  <p:childTnLst>
                                    <p:animScale>
                                      <p:cBhvr>
                                        <p:cTn id="57" dur="1000" fill="hold"/>
                                        <p:tgtEl>
                                          <p:spTgt spid="140"/>
                                        </p:tgtEl>
                                      </p:cBhvr>
                                      <p:by x="60000" y="60000"/>
                                    </p:animScale>
                                  </p:childTnLst>
                                </p:cTn>
                              </p:par>
                            </p:childTnLst>
                          </p:cTn>
                        </p:par>
                        <p:par>
                          <p:cTn id="58" fill="hold">
                            <p:stCondLst>
                              <p:cond delay="1200"/>
                            </p:stCondLst>
                            <p:childTnLst>
                              <p:par>
                                <p:cTn id="59" presetID="10" presetClass="entr" presetSubtype="0" fill="hold" nodeType="afterEffect">
                                  <p:stCondLst>
                                    <p:cond delay="0"/>
                                  </p:stCondLst>
                                  <p:childTnLst>
                                    <p:set>
                                      <p:cBhvr>
                                        <p:cTn id="60" dur="1" fill="hold">
                                          <p:stCondLst>
                                            <p:cond delay="0"/>
                                          </p:stCondLst>
                                        </p:cTn>
                                        <p:tgtEl>
                                          <p:spTgt spid="281"/>
                                        </p:tgtEl>
                                        <p:attrNameLst>
                                          <p:attrName>style.visibility</p:attrName>
                                        </p:attrNameLst>
                                      </p:cBhvr>
                                      <p:to>
                                        <p:strVal val="visible"/>
                                      </p:to>
                                    </p:set>
                                    <p:animEffect transition="in" filter="fade">
                                      <p:cBhvr>
                                        <p:cTn id="61" dur="500"/>
                                        <p:tgtEl>
                                          <p:spTgt spid="28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2"/>
                                        </p:tgtEl>
                                        <p:attrNameLst>
                                          <p:attrName>style.visibility</p:attrName>
                                        </p:attrNameLst>
                                      </p:cBhvr>
                                      <p:to>
                                        <p:strVal val="visible"/>
                                      </p:to>
                                    </p:set>
                                    <p:animEffect transition="in" filter="fade">
                                      <p:cBhvr>
                                        <p:cTn id="66" dur="250"/>
                                        <p:tgtEl>
                                          <p:spTgt spid="282"/>
                                        </p:tgtEl>
                                      </p:cBhvr>
                                    </p:animEffect>
                                  </p:childTnLst>
                                </p:cTn>
                              </p:par>
                              <p:par>
                                <p:cTn id="67" presetID="10" presetClass="entr" presetSubtype="0" fill="hold" nodeType="withEffect">
                                  <p:stCondLst>
                                    <p:cond delay="200"/>
                                  </p:stCondLst>
                                  <p:childTnLst>
                                    <p:set>
                                      <p:cBhvr>
                                        <p:cTn id="68" dur="1" fill="hold">
                                          <p:stCondLst>
                                            <p:cond delay="0"/>
                                          </p:stCondLst>
                                        </p:cTn>
                                        <p:tgtEl>
                                          <p:spTgt spid="285"/>
                                        </p:tgtEl>
                                        <p:attrNameLst>
                                          <p:attrName>style.visibility</p:attrName>
                                        </p:attrNameLst>
                                      </p:cBhvr>
                                      <p:to>
                                        <p:strVal val="visible"/>
                                      </p:to>
                                    </p:set>
                                    <p:animEffect transition="in" filter="fade">
                                      <p:cBhvr>
                                        <p:cTn id="69" dur="500"/>
                                        <p:tgtEl>
                                          <p:spTgt spid="285"/>
                                        </p:tgtEl>
                                      </p:cBhvr>
                                    </p:animEffect>
                                  </p:childTnLst>
                                </p:cTn>
                              </p:par>
                              <p:par>
                                <p:cTn id="70" presetID="3" presetClass="emph" presetSubtype="2" fill="hold" grpId="0" nodeType="withEffect">
                                  <p:stCondLst>
                                    <p:cond delay="0"/>
                                  </p:stCondLst>
                                  <p:childTnLst>
                                    <p:animClr clrSpc="rgb" dir="cw">
                                      <p:cBhvr override="childStyle">
                                        <p:cTn id="71" dur="500" fill="hold"/>
                                        <p:tgtEl>
                                          <p:spTgt spid="294"/>
                                        </p:tgtEl>
                                        <p:attrNameLst>
                                          <p:attrName>style.color</p:attrName>
                                        </p:attrNameLst>
                                      </p:cBhvr>
                                      <p:to>
                                        <a:srgbClr val="606060"/>
                                      </p:to>
                                    </p:animClr>
                                  </p:childTnLst>
                                </p:cTn>
                              </p:par>
                              <p:par>
                                <p:cTn id="72" presetID="3" presetClass="emph" presetSubtype="2" fill="hold" grpId="0" nodeType="withEffect">
                                  <p:stCondLst>
                                    <p:cond delay="0"/>
                                  </p:stCondLst>
                                  <p:childTnLst>
                                    <p:animClr clrSpc="rgb" dir="cw">
                                      <p:cBhvr override="childStyle">
                                        <p:cTn id="73" dur="500" fill="hold"/>
                                        <p:tgtEl>
                                          <p:spTgt spid="293"/>
                                        </p:tgtEl>
                                        <p:attrNameLst>
                                          <p:attrName>style.color</p:attrName>
                                        </p:attrNameLst>
                                      </p:cBhvr>
                                      <p:to>
                                        <a:srgbClr val="606060"/>
                                      </p:to>
                                    </p:animClr>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2"/>
                                        </p:tgtEl>
                                        <p:attrNameLst>
                                          <p:attrName>style.visibility</p:attrName>
                                        </p:attrNameLst>
                                      </p:cBhvr>
                                      <p:to>
                                        <p:strVal val="visible"/>
                                      </p:to>
                                    </p:set>
                                    <p:animEffect transition="in" filter="fade">
                                      <p:cBhvr>
                                        <p:cTn id="78" dur="500"/>
                                        <p:tgtEl>
                                          <p:spTgt spid="292"/>
                                        </p:tgtEl>
                                      </p:cBhvr>
                                    </p:animEffect>
                                  </p:childTnLst>
                                </p:cTn>
                              </p:par>
                              <p:par>
                                <p:cTn id="79" presetID="10" presetClass="exit" presetSubtype="0" fill="hold" nodeType="withEffect">
                                  <p:stCondLst>
                                    <p:cond delay="0"/>
                                  </p:stCondLst>
                                  <p:childTnLst>
                                    <p:animEffect transition="out" filter="fade">
                                      <p:cBhvr>
                                        <p:cTn id="80" dur="500"/>
                                        <p:tgtEl>
                                          <p:spTgt spid="285"/>
                                        </p:tgtEl>
                                      </p:cBhvr>
                                    </p:animEffect>
                                    <p:set>
                                      <p:cBhvr>
                                        <p:cTn id="81" dur="1" fill="hold">
                                          <p:stCondLst>
                                            <p:cond delay="499"/>
                                          </p:stCondLst>
                                        </p:cTn>
                                        <p:tgtEl>
                                          <p:spTgt spid="285"/>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82"/>
                                        </p:tgtEl>
                                      </p:cBhvr>
                                    </p:animEffect>
                                    <p:set>
                                      <p:cBhvr>
                                        <p:cTn id="84" dur="1" fill="hold">
                                          <p:stCondLst>
                                            <p:cond delay="499"/>
                                          </p:stCondLst>
                                        </p:cTn>
                                        <p:tgtEl>
                                          <p:spTgt spid="282"/>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297"/>
                                        </p:tgtEl>
                                        <p:attrNameLst>
                                          <p:attrName>style.visibility</p:attrName>
                                        </p:attrNameLst>
                                      </p:cBhvr>
                                      <p:to>
                                        <p:strVal val="visible"/>
                                      </p:to>
                                    </p:set>
                                    <p:animEffect transition="in" filter="fade">
                                      <p:cBhvr>
                                        <p:cTn id="87" dur="500"/>
                                        <p:tgtEl>
                                          <p:spTgt spid="297"/>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84"/>
                                        </p:tgtEl>
                                        <p:attrNameLst>
                                          <p:attrName>style.visibility</p:attrName>
                                        </p:attrNameLst>
                                      </p:cBhvr>
                                      <p:to>
                                        <p:strVal val="visible"/>
                                      </p:to>
                                    </p:set>
                                    <p:animEffect transition="in" filter="fade">
                                      <p:cBhvr>
                                        <p:cTn id="91" dur="500"/>
                                        <p:tgtEl>
                                          <p:spTgt spid="28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83"/>
                                        </p:tgtEl>
                                        <p:attrNameLst>
                                          <p:attrName>style.visibility</p:attrName>
                                        </p:attrNameLst>
                                      </p:cBhvr>
                                      <p:to>
                                        <p:strVal val="visible"/>
                                      </p:to>
                                    </p:set>
                                    <p:animEffect transition="in" filter="fade">
                                      <p:cBhvr>
                                        <p:cTn id="96" dur="500"/>
                                        <p:tgtEl>
                                          <p:spTgt spid="28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1"/>
                                        </p:tgtEl>
                                        <p:attrNameLst>
                                          <p:attrName>style.visibility</p:attrName>
                                        </p:attrNameLst>
                                      </p:cBhvr>
                                      <p:to>
                                        <p:strVal val="visible"/>
                                      </p:to>
                                    </p:set>
                                    <p:animEffect transition="in" filter="fade">
                                      <p:cBhvr>
                                        <p:cTn id="99" dur="500"/>
                                        <p:tgtEl>
                                          <p:spTgt spid="291"/>
                                        </p:tgtEl>
                                      </p:cBhvr>
                                    </p:animEffect>
                                  </p:childTnLst>
                                </p:cTn>
                              </p:par>
                              <p:par>
                                <p:cTn id="100" presetID="10" presetClass="exit" presetSubtype="0" fill="hold" grpId="1" nodeType="withEffect">
                                  <p:stCondLst>
                                    <p:cond delay="0"/>
                                  </p:stCondLst>
                                  <p:childTnLst>
                                    <p:animEffect transition="out" filter="fade">
                                      <p:cBhvr>
                                        <p:cTn id="101" dur="500"/>
                                        <p:tgtEl>
                                          <p:spTgt spid="284"/>
                                        </p:tgtEl>
                                      </p:cBhvr>
                                    </p:animEffect>
                                    <p:set>
                                      <p:cBhvr>
                                        <p:cTn id="102" dur="1" fill="hold">
                                          <p:stCondLst>
                                            <p:cond delay="499"/>
                                          </p:stCondLst>
                                        </p:cTn>
                                        <p:tgtEl>
                                          <p:spTgt spid="284"/>
                                        </p:tgtEl>
                                        <p:attrNameLst>
                                          <p:attrName>style.visibility</p:attrName>
                                        </p:attrNameLst>
                                      </p:cBhvr>
                                      <p:to>
                                        <p:strVal val="hidden"/>
                                      </p:to>
                                    </p:set>
                                  </p:childTnLst>
                                </p:cTn>
                              </p:par>
                              <p:par>
                                <p:cTn id="103" presetID="63" presetClass="path" presetSubtype="0" decel="100000" fill="hold" grpId="1" nodeType="withEffect">
                                  <p:stCondLst>
                                    <p:cond delay="0"/>
                                  </p:stCondLst>
                                  <p:childTnLst>
                                    <p:animMotion origin="layout" path="M -2.91667E-6 -1.11111E-6 L 0.10782 -1.11111E-6 " pathEditMode="relative" rAng="0" ptsTypes="AA">
                                      <p:cBhvr>
                                        <p:cTn id="104" dur="750" fill="hold"/>
                                        <p:tgtEl>
                                          <p:spTgt spid="292"/>
                                        </p:tgtEl>
                                        <p:attrNameLst>
                                          <p:attrName>ppt_x</p:attrName>
                                          <p:attrName>ppt_y</p:attrName>
                                        </p:attrNameLst>
                                      </p:cBhvr>
                                      <p:rCtr x="5391" y="0"/>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decel="100000" fill="hold" grpId="1" nodeType="clickEffect">
                                  <p:stCondLst>
                                    <p:cond delay="0"/>
                                  </p:stCondLst>
                                  <p:childTnLst>
                                    <p:animMotion origin="layout" path="M -4.05888E-6 3.7037E-6 L -4.05888E-6 0.16921 " pathEditMode="relative" rAng="0" ptsTypes="AA">
                                      <p:cBhvr>
                                        <p:cTn id="108" dur="1500" fill="hold"/>
                                        <p:tgtEl>
                                          <p:spTgt spid="283"/>
                                        </p:tgtEl>
                                        <p:attrNameLst>
                                          <p:attrName>ppt_x</p:attrName>
                                          <p:attrName>ppt_y</p:attrName>
                                        </p:attrNameLst>
                                      </p:cBhvr>
                                      <p:rCtr x="0" y="8449"/>
                                    </p:animMotion>
                                  </p:childTnLst>
                                </p:cTn>
                              </p:par>
                              <p:par>
                                <p:cTn id="109" presetID="6" presetClass="emph" presetSubtype="0" fill="hold" grpId="2" nodeType="withEffect">
                                  <p:stCondLst>
                                    <p:cond delay="0"/>
                                  </p:stCondLst>
                                  <p:childTnLst>
                                    <p:animScale>
                                      <p:cBhvr>
                                        <p:cTn id="110" dur="1500" fill="hold"/>
                                        <p:tgtEl>
                                          <p:spTgt spid="283"/>
                                        </p:tgtEl>
                                      </p:cBhvr>
                                      <p:by x="100000" y="40000"/>
                                    </p:animScale>
                                  </p:childTnLst>
                                </p:cTn>
                              </p:par>
                              <p:par>
                                <p:cTn id="111" presetID="63" presetClass="path" presetSubtype="0" decel="100000" fill="hold" grpId="2" nodeType="withEffect">
                                  <p:stCondLst>
                                    <p:cond delay="0"/>
                                  </p:stCondLst>
                                  <p:childTnLst>
                                    <p:animMotion origin="layout" path="M 0.10781 -1.11111E-6 L 0.21563 -1.11111E-6 " pathEditMode="relative" rAng="0" ptsTypes="AA">
                                      <p:cBhvr>
                                        <p:cTn id="112" dur="750" fill="hold"/>
                                        <p:tgtEl>
                                          <p:spTgt spid="292"/>
                                        </p:tgtEl>
                                        <p:attrNameLst>
                                          <p:attrName>ppt_x</p:attrName>
                                          <p:attrName>ppt_y</p:attrName>
                                        </p:attrNameLst>
                                      </p:cBhvr>
                                      <p:rCtr x="5391" y="0"/>
                                    </p:animMotion>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3" nodeType="clickEffect">
                                  <p:stCondLst>
                                    <p:cond delay="0"/>
                                  </p:stCondLst>
                                  <p:childTnLst>
                                    <p:animEffect transition="out" filter="fade">
                                      <p:cBhvr>
                                        <p:cTn id="116" dur="500"/>
                                        <p:tgtEl>
                                          <p:spTgt spid="283"/>
                                        </p:tgtEl>
                                      </p:cBhvr>
                                    </p:animEffect>
                                    <p:set>
                                      <p:cBhvr>
                                        <p:cTn id="117" dur="1" fill="hold">
                                          <p:stCondLst>
                                            <p:cond delay="499"/>
                                          </p:stCondLst>
                                        </p:cTn>
                                        <p:tgtEl>
                                          <p:spTgt spid="28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91"/>
                                        </p:tgtEl>
                                      </p:cBhvr>
                                    </p:animEffect>
                                    <p:set>
                                      <p:cBhvr>
                                        <p:cTn id="120" dur="1" fill="hold">
                                          <p:stCondLst>
                                            <p:cond delay="499"/>
                                          </p:stCondLst>
                                        </p:cTn>
                                        <p:tgtEl>
                                          <p:spTgt spid="291"/>
                                        </p:tgtEl>
                                        <p:attrNameLst>
                                          <p:attrName>style.visibility</p:attrName>
                                        </p:attrNameLst>
                                      </p:cBhvr>
                                      <p:to>
                                        <p:strVal val="hidden"/>
                                      </p:to>
                                    </p:set>
                                  </p:childTnLst>
                                </p:cTn>
                              </p:par>
                              <p:par>
                                <p:cTn id="121" presetID="10" presetClass="exit" presetSubtype="0" fill="hold" grpId="3" nodeType="withEffect">
                                  <p:stCondLst>
                                    <p:cond delay="0"/>
                                  </p:stCondLst>
                                  <p:childTnLst>
                                    <p:animEffect transition="out" filter="fade">
                                      <p:cBhvr>
                                        <p:cTn id="122" dur="500"/>
                                        <p:tgtEl>
                                          <p:spTgt spid="292"/>
                                        </p:tgtEl>
                                      </p:cBhvr>
                                    </p:animEffect>
                                    <p:set>
                                      <p:cBhvr>
                                        <p:cTn id="123" dur="1" fill="hold">
                                          <p:stCondLst>
                                            <p:cond delay="499"/>
                                          </p:stCondLst>
                                        </p:cTn>
                                        <p:tgtEl>
                                          <p:spTgt spid="292"/>
                                        </p:tgtEl>
                                        <p:attrNameLst>
                                          <p:attrName>style.visibility</p:attrName>
                                        </p:attrNameLst>
                                      </p:cBhvr>
                                      <p:to>
                                        <p:strVal val="hidden"/>
                                      </p:to>
                                    </p:set>
                                  </p:childTnLst>
                                </p:cTn>
                              </p:par>
                              <p:par>
                                <p:cTn id="124" presetID="10" presetClass="entr" presetSubtype="0" fill="hold" nodeType="withEffect">
                                  <p:stCondLst>
                                    <p:cond delay="250"/>
                                  </p:stCondLst>
                                  <p:childTnLst>
                                    <p:set>
                                      <p:cBhvr>
                                        <p:cTn id="125" dur="1" fill="hold">
                                          <p:stCondLst>
                                            <p:cond delay="0"/>
                                          </p:stCondLst>
                                        </p:cTn>
                                        <p:tgtEl>
                                          <p:spTgt spid="288"/>
                                        </p:tgtEl>
                                        <p:attrNameLst>
                                          <p:attrName>style.visibility</p:attrName>
                                        </p:attrNameLst>
                                      </p:cBhvr>
                                      <p:to>
                                        <p:strVal val="visible"/>
                                      </p:to>
                                    </p:set>
                                    <p:animEffect transition="in" filter="fade">
                                      <p:cBhvr>
                                        <p:cTn id="126" dur="500"/>
                                        <p:tgtEl>
                                          <p:spTgt spid="28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6"/>
                                        </p:tgtEl>
                                        <p:attrNameLst>
                                          <p:attrName>style.visibility</p:attrName>
                                        </p:attrNameLst>
                                      </p:cBhvr>
                                      <p:to>
                                        <p:strVal val="visible"/>
                                      </p:to>
                                    </p:set>
                                    <p:animEffect transition="in" filter="fade">
                                      <p:cBhvr>
                                        <p:cTn id="129" dur="500"/>
                                        <p:tgtEl>
                                          <p:spTgt spid="296"/>
                                        </p:tgtEl>
                                      </p:cBhvr>
                                    </p:animEffect>
                                  </p:childTnLst>
                                </p:cTn>
                              </p:par>
                              <p:par>
                                <p:cTn id="130" presetID="10" presetClass="exit" presetSubtype="0" fill="hold" grpId="1" nodeType="withEffect">
                                  <p:stCondLst>
                                    <p:cond delay="0"/>
                                  </p:stCondLst>
                                  <p:childTnLst>
                                    <p:animEffect transition="out" filter="fade">
                                      <p:cBhvr>
                                        <p:cTn id="131" dur="500"/>
                                        <p:tgtEl>
                                          <p:spTgt spid="297"/>
                                        </p:tgtEl>
                                      </p:cBhvr>
                                    </p:animEffect>
                                    <p:set>
                                      <p:cBhvr>
                                        <p:cTn id="132" dur="1"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282" grpId="0" animBg="1"/>
      <p:bldP spid="282" grpId="1" animBg="1"/>
      <p:bldP spid="283" grpId="0" animBg="1"/>
      <p:bldP spid="283" grpId="1" animBg="1"/>
      <p:bldP spid="283" grpId="2" animBg="1"/>
      <p:bldP spid="283" grpId="3" animBg="1"/>
      <p:bldP spid="284" grpId="0" animBg="1"/>
      <p:bldP spid="284" grpId="1" animBg="1"/>
      <p:bldP spid="291" grpId="0" animBg="1"/>
      <p:bldP spid="291" grpId="1" animBg="1"/>
      <p:bldP spid="292" grpId="0" animBg="1"/>
      <p:bldP spid="292" grpId="1" animBg="1"/>
      <p:bldP spid="292" grpId="2" animBg="1"/>
      <p:bldP spid="292" grpId="3" animBg="1"/>
      <p:bldP spid="293" grpId="0"/>
      <p:bldP spid="294" grpId="0"/>
      <p:bldP spid="296" grpId="0"/>
      <p:bldP spid="297" grpId="0"/>
      <p:bldP spid="297"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rKWxCPQxkeOMkhyHMse5A"/>
</p:tagLst>
</file>

<file path=ppt/tags/tag2.xml><?xml version="1.0" encoding="utf-8"?>
<p:tagLst xmlns:a="http://schemas.openxmlformats.org/drawingml/2006/main" xmlns:r="http://schemas.openxmlformats.org/officeDocument/2006/relationships" xmlns:p="http://schemas.openxmlformats.org/presentationml/2006/main">
  <p:tag name="TIMING" val="|.2|2|2|6.8|8.2|8.6|.5|9.2|8.2|.5|3.2|3.7|3.6"/>
</p:tagLst>
</file>

<file path=ppt/tags/tag3.xml><?xml version="1.0" encoding="utf-8"?>
<p:tagLst xmlns:a="http://schemas.openxmlformats.org/drawingml/2006/main" xmlns:r="http://schemas.openxmlformats.org/officeDocument/2006/relationships" xmlns:p="http://schemas.openxmlformats.org/presentationml/2006/main">
  <p:tag name="TIMING" val="|.6|95.2|44.5|221.9"/>
</p:tagLst>
</file>

<file path=ppt/tags/tag4.xml><?xml version="1.0" encoding="utf-8"?>
<p:tagLst xmlns:a="http://schemas.openxmlformats.org/drawingml/2006/main" xmlns:r="http://schemas.openxmlformats.org/officeDocument/2006/relationships" xmlns:p="http://schemas.openxmlformats.org/presentationml/2006/main">
  <p:tag name="TIMING" val="|6.2|.2|0|1.7|.2|.2|.2|.2|.2|.2|.2|.2|.2|0|4.7|.2|.2|.2|0|1.7"/>
</p:tagLst>
</file>

<file path=ppt/tags/tag5.xml><?xml version="1.0" encoding="utf-8"?>
<p:tagLst xmlns:a="http://schemas.openxmlformats.org/drawingml/2006/main" xmlns:r="http://schemas.openxmlformats.org/officeDocument/2006/relationships" xmlns:p="http://schemas.openxmlformats.org/presentationml/2006/main">
  <p:tag name="TIMING" val="|.9|17.6|1|73"/>
</p:tagLst>
</file>

<file path=ppt/tags/tag6.xml><?xml version="1.0" encoding="utf-8"?>
<p:tagLst xmlns:a="http://schemas.openxmlformats.org/drawingml/2006/main" xmlns:r="http://schemas.openxmlformats.org/officeDocument/2006/relationships" xmlns:p="http://schemas.openxmlformats.org/presentationml/2006/main">
  <p:tag name="TIMING" val="|25.4|.6|.6|.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potx" id="{D4901D44-59B4-49D9-8156-35B603493E90}" vid="{8C75797B-75D6-468C-8D31-516302720B95}"/>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0BFCF1B957E24CBDA88513E57F849C" ma:contentTypeVersion="0" ma:contentTypeDescription="Create a new document." ma:contentTypeScope="" ma:versionID="c79c77b02463f868502c31df03c14756">
  <xsd:schema xmlns:xsd="http://www.w3.org/2001/XMLSchema" xmlns:xs="http://www.w3.org/2001/XMLSchema" xmlns:p="http://schemas.microsoft.com/office/2006/metadata/properties" targetNamespace="http://schemas.microsoft.com/office/2006/metadata/properties" ma:root="true" ma:fieldsID="ca56fa89ec94bf45f1d11d28690552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505336D-2A41-4BD6-BF10-6648367F7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ATC%20B303</Template>
  <TotalTime>12620</TotalTime>
  <Words>5574</Words>
  <Application>Microsoft Office PowerPoint</Application>
  <PresentationFormat>Custom</PresentationFormat>
  <Paragraphs>602</Paragraphs>
  <Slides>59</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72" baseType="lpstr">
      <vt:lpstr>Wingdings</vt:lpstr>
      <vt:lpstr>Segoe Semibold</vt:lpstr>
      <vt:lpstr>Arial</vt:lpstr>
      <vt:lpstr>Segoe UI Semibold</vt:lpstr>
      <vt:lpstr>Segoe UI Light</vt:lpstr>
      <vt:lpstr>Segoe</vt:lpstr>
      <vt:lpstr>Segoe UI</vt:lpstr>
      <vt:lpstr>Consolas</vt:lpstr>
      <vt:lpstr>Courier New</vt:lpstr>
      <vt:lpstr>TechEd_2013_Template_r09</vt:lpstr>
      <vt:lpstr>TechEd_2013_Template_16x9</vt:lpstr>
      <vt:lpstr>1_TechEd_2013_Template_16x9</vt:lpstr>
      <vt:lpstr>think-cell Slide</vt:lpstr>
      <vt:lpstr>PowerPoint Presentation</vt:lpstr>
      <vt:lpstr>Bridging the Gap: Securely Connecting Windows Azure and Private Clouds </vt:lpstr>
      <vt:lpstr>Agenda</vt:lpstr>
      <vt:lpstr>Hybrid design points</vt:lpstr>
      <vt:lpstr>Enterprise challenges driving hybrid IT</vt:lpstr>
      <vt:lpstr>Microsoft’s hybrid cloud platform</vt:lpstr>
      <vt:lpstr>Connecting private and public</vt:lpstr>
      <vt:lpstr>Common IaaS pattern</vt:lpstr>
      <vt:lpstr>The journey</vt:lpstr>
      <vt:lpstr>Azure networking architecture</vt:lpstr>
      <vt:lpstr>Virtual Network</vt:lpstr>
      <vt:lpstr>Contoso’s scenario</vt:lpstr>
      <vt:lpstr>Configuration steps</vt:lpstr>
      <vt:lpstr>Virtual Network details</vt:lpstr>
      <vt:lpstr>Point-to-Site</vt:lpstr>
      <vt:lpstr>Connecting clouds walk through</vt:lpstr>
      <vt:lpstr>VPN end state</vt:lpstr>
      <vt:lpstr>Setup Azure Virtual Network</vt:lpstr>
      <vt:lpstr>PowerPoint Presentation</vt:lpstr>
      <vt:lpstr>Create Azure Virtual Network Gateway</vt:lpstr>
      <vt:lpstr>Configure Cisco ASA</vt:lpstr>
      <vt:lpstr>Gather data</vt:lpstr>
      <vt:lpstr>Edit the configuration script </vt:lpstr>
      <vt:lpstr>Example Cisco ASA configuration script</vt:lpstr>
      <vt:lpstr>Configuration script continued</vt:lpstr>
      <vt:lpstr>End state</vt:lpstr>
      <vt:lpstr>Active Directory best practices</vt:lpstr>
      <vt:lpstr>Core concepts</vt:lpstr>
      <vt:lpstr>Placement of the Active Directory DIT</vt:lpstr>
      <vt:lpstr>Read-Only DCs (RODC)?</vt:lpstr>
      <vt:lpstr>New forest and trust?</vt:lpstr>
      <vt:lpstr>IP addressing</vt:lpstr>
      <vt:lpstr>Name resolution</vt:lpstr>
      <vt:lpstr>IP addressing and DNS summary</vt:lpstr>
      <vt:lpstr>Extending Active Directory walk through </vt:lpstr>
      <vt:lpstr>Deploying a replica DC in Azure</vt:lpstr>
      <vt:lpstr>Create Cloud Service</vt:lpstr>
      <vt:lpstr>Setup AD Sites and Services</vt:lpstr>
      <vt:lpstr>Build replica DC in Azure</vt:lpstr>
      <vt:lpstr>Deploy domain joined VMs in Azure</vt:lpstr>
      <vt:lpstr>Requirements to leverage PowerShell</vt:lpstr>
      <vt:lpstr>Get available images to use</vt:lpstr>
      <vt:lpstr>Sample PowerShell</vt:lpstr>
      <vt:lpstr>Session end state</vt:lpstr>
      <vt:lpstr>Securing a hybrid cloud</vt:lpstr>
      <vt:lpstr>Core concepts</vt:lpstr>
      <vt:lpstr>Cloud Services with VMs Multiple Virtual Machines can be hosted within the same cloud service </vt:lpstr>
      <vt:lpstr>Port forwarding input endpoints</vt:lpstr>
      <vt:lpstr>Endpoints</vt:lpstr>
      <vt:lpstr>Firewall</vt:lpstr>
      <vt:lpstr>Same best practices</vt:lpstr>
      <vt:lpstr>Summary</vt:lpstr>
      <vt:lpstr>If you only remember 3 things…</vt:lpstr>
      <vt:lpstr>Related content</vt:lpstr>
      <vt:lpstr>Trustworthy Computing Resources</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ATC-B303 Bridging the Gap: Securely Connecting Windows Azure and Private Clouds</dc:title>
  <dc:subject>TechEd 2013</dc:subject>
  <dc:creator>John Morello</dc:creator>
  <cp:keywords>TechEd 2013</cp:keywords>
  <dc:description>Template by: Jordan Cayabyab, Artitudes Design, Inc.
Formatting by: Ryan Gordon, SFP. 
Audience Type: Internal/External</dc:description>
  <cp:lastModifiedBy>Shows</cp:lastModifiedBy>
  <cp:revision>32</cp:revision>
  <dcterms:created xsi:type="dcterms:W3CDTF">2013-04-30T23:03:08Z</dcterms:created>
  <dcterms:modified xsi:type="dcterms:W3CDTF">2013-06-04T15:56:12Z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0x010100F00BFCF1B957E24CBDA88513E57F849C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