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36"/>
  </p:notesMasterIdLst>
  <p:handoutMasterIdLst>
    <p:handoutMasterId r:id="rId37"/>
  </p:handoutMasterIdLst>
  <p:sldIdLst>
    <p:sldId id="1135" r:id="rId5"/>
    <p:sldId id="1054" r:id="rId6"/>
    <p:sldId id="1156" r:id="rId7"/>
    <p:sldId id="1157" r:id="rId8"/>
    <p:sldId id="1158" r:id="rId9"/>
    <p:sldId id="1159" r:id="rId10"/>
    <p:sldId id="1160" r:id="rId11"/>
    <p:sldId id="1161" r:id="rId12"/>
    <p:sldId id="1162" r:id="rId13"/>
    <p:sldId id="1163" r:id="rId14"/>
    <p:sldId id="1164" r:id="rId15"/>
    <p:sldId id="1165" r:id="rId16"/>
    <p:sldId id="1166" r:id="rId17"/>
    <p:sldId id="1171" r:id="rId18"/>
    <p:sldId id="1168" r:id="rId19"/>
    <p:sldId id="1169" r:id="rId20"/>
    <p:sldId id="1170" r:id="rId21"/>
    <p:sldId id="1172" r:id="rId22"/>
    <p:sldId id="1173" r:id="rId23"/>
    <p:sldId id="1174" r:id="rId24"/>
    <p:sldId id="1175" r:id="rId25"/>
    <p:sldId id="1176" r:id="rId26"/>
    <p:sldId id="1177" r:id="rId27"/>
    <p:sldId id="1178" r:id="rId28"/>
    <p:sldId id="1180" r:id="rId29"/>
    <p:sldId id="1179" r:id="rId30"/>
    <p:sldId id="1182" r:id="rId31"/>
    <p:sldId id="1150" r:id="rId32"/>
    <p:sldId id="1147" r:id="rId33"/>
    <p:sldId id="1181" r:id="rId34"/>
    <p:sldId id="1076" r:id="rId35"/>
  </p:sldIdLst>
  <p:sldSz cx="12436475" cy="6994525"/>
  <p:notesSz cx="6858000" cy="9144000"/>
  <p:embeddedFontLst>
    <p:embeddedFont>
      <p:font typeface="Calibri" panose="020F0502020204030204" pitchFamily="34" charset="0"/>
      <p:regular r:id="rId38"/>
      <p:bold r:id="rId39"/>
      <p:italic r:id="rId40"/>
      <p:boldItalic r:id="rId41"/>
    </p:embeddedFont>
    <p:embeddedFont>
      <p:font typeface="Segoe UI Semibold" panose="020B0702040204020203" pitchFamily="34" charset="0"/>
      <p:bold r:id="rId42"/>
      <p:boldItalic r:id="rId43"/>
    </p:embeddedFont>
    <p:embeddedFont>
      <p:font typeface="Segoe UI Light" panose="020B0502040204020203" pitchFamily="34" charset="0"/>
      <p:regular r:id="rId44"/>
      <p:italic r:id="rId45"/>
    </p:embeddedFont>
    <p:embeddedFont>
      <p:font typeface="Segoe Light" panose="020B0302040504020203" pitchFamily="34" charset="0"/>
      <p:regular r:id="rId46"/>
      <p:italic r:id="rId47"/>
    </p:embeddedFont>
    <p:embeddedFont>
      <p:font typeface="Segoe UI" panose="020B0502040204020203" pitchFamily="34" charset="0"/>
      <p:regular r:id="rId48"/>
      <p:bold r:id="rId49"/>
      <p:italic r:id="rId50"/>
      <p:boldItalic r:id="rId51"/>
    </p:embeddedFont>
    <p:embeddedFont>
      <p:font typeface="Consolas" panose="020B0609020204030204" pitchFamily="49" charset="0"/>
      <p:regular r:id="rId52"/>
      <p:bold r:id="rId53"/>
      <p:italic r:id="rId54"/>
      <p:boldItalic r:id="rId55"/>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ection>
        <p14:section name="Untitled Section" id="{41A075F1-AFCC-4CC8-AE4D-61F5F86F4204}">
          <p14:sldIdLst>
            <p14:sldId id="1135"/>
            <p14:sldId id="1054"/>
            <p14:sldId id="1156"/>
            <p14:sldId id="1157"/>
            <p14:sldId id="1158"/>
            <p14:sldId id="1159"/>
            <p14:sldId id="1160"/>
            <p14:sldId id="1161"/>
            <p14:sldId id="1162"/>
            <p14:sldId id="1163"/>
            <p14:sldId id="1164"/>
            <p14:sldId id="1165"/>
            <p14:sldId id="1166"/>
            <p14:sldId id="1171"/>
            <p14:sldId id="1168"/>
            <p14:sldId id="1169"/>
            <p14:sldId id="1170"/>
            <p14:sldId id="1172"/>
            <p14:sldId id="1173"/>
            <p14:sldId id="1174"/>
            <p14:sldId id="1175"/>
            <p14:sldId id="1176"/>
            <p14:sldId id="1177"/>
            <p14:sldId id="1178"/>
            <p14:sldId id="1180"/>
            <p14:sldId id="1179"/>
          </p14:sldIdLst>
        </p14:section>
        <p14:section name="Special content" id="{6925D2A1-AD53-4951-AB34-79DFA02CD676}">
          <p14:sldIdLst>
            <p14:sldId id="1182"/>
            <p14:sldId id="1150"/>
            <p14:sldId id="1147"/>
            <p14:sldId id="1181"/>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4520" autoAdjust="0"/>
  </p:normalViewPr>
  <p:slideViewPr>
    <p:cSldViewPr snapToGrid="0">
      <p:cViewPr varScale="1">
        <p:scale>
          <a:sx n="86" d="100"/>
          <a:sy n="86" d="100"/>
        </p:scale>
        <p:origin x="60"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3" d="100"/>
        <a:sy n="63"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10:47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10:47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10:47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10:47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6/4/2013 10:54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6564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25879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15181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10:54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1.wdp"/><Relationship Id="rId3" Type="http://schemas.openxmlformats.org/officeDocument/2006/relationships/image" Target="../media/image10.jpeg"/><Relationship Id="rId7" Type="http://schemas.openxmlformats.org/officeDocument/2006/relationships/hyperlink" Target="http://www.microsoft.com/sqlserverlabs" TargetMode="External"/><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www.microsoft.com/learning/en/us/certification-overview.aspx#database" TargetMode="External"/><Relationship Id="rId11" Type="http://schemas.openxmlformats.org/officeDocument/2006/relationships/hyperlink" Target="http://www.windowsazure.com/" TargetMode="External"/><Relationship Id="rId5" Type="http://schemas.openxmlformats.org/officeDocument/2006/relationships/hyperlink" Target="http://www.microsoft.com/sqlserver" TargetMode="External"/><Relationship Id="rId15" Type="http://schemas.microsoft.com/office/2007/relationships/hdphoto" Target="../media/hdphoto2.wdp"/><Relationship Id="rId10" Type="http://schemas.openxmlformats.org/officeDocument/2006/relationships/hyperlink" Target="http://www.microsoft.com/en-us/download/details.aspx?id=38395" TargetMode="External"/><Relationship Id="rId4" Type="http://schemas.openxmlformats.org/officeDocument/2006/relationships/hyperlink" Target="http://www.microsoftvirtualacademy.com/" TargetMode="External"/><Relationship Id="rId9" Type="http://schemas.openxmlformats.org/officeDocument/2006/relationships/hyperlink" Target="http://office.microsoft.com/en-us/excel/download-data-explorer-for-excel-FX104018616.aspx" TargetMode="External"/><Relationship Id="rId1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Bit about WMI</a:t>
            </a:r>
          </a:p>
        </p:txBody>
      </p:sp>
      <p:sp>
        <p:nvSpPr>
          <p:cNvPr id="3" name="Text Placeholder 2"/>
          <p:cNvSpPr>
            <a:spLocks noGrp="1"/>
          </p:cNvSpPr>
          <p:nvPr>
            <p:ph type="body" sz="quarter" idx="10"/>
          </p:nvPr>
        </p:nvSpPr>
        <p:spPr>
          <a:xfrm>
            <a:off x="274638" y="1212850"/>
            <a:ext cx="11887200" cy="5503045"/>
          </a:xfrm>
        </p:spPr>
        <p:txBody>
          <a:bodyPr/>
          <a:lstStyle/>
          <a:p>
            <a:r>
              <a:rPr lang="en-US" sz="3200" dirty="0"/>
              <a:t>WMI - Windows Management Instrumentation</a:t>
            </a:r>
          </a:p>
          <a:p>
            <a:r>
              <a:rPr lang="en-US" sz="3200" dirty="0"/>
              <a:t>Provides Access to All Windows System Information</a:t>
            </a:r>
          </a:p>
          <a:p>
            <a:r>
              <a:rPr lang="en-US" sz="3200" dirty="0"/>
              <a:t>Information Grouped into Classes</a:t>
            </a:r>
          </a:p>
          <a:p>
            <a:r>
              <a:rPr lang="en-US" sz="3200" dirty="0"/>
              <a:t>Win32_ComputerSystem</a:t>
            </a:r>
          </a:p>
          <a:p>
            <a:pPr lvl="2"/>
            <a:r>
              <a:rPr lang="en-US" sz="2400" dirty="0"/>
              <a:t>provides computer name and model, number of processors, etc.</a:t>
            </a:r>
          </a:p>
          <a:p>
            <a:r>
              <a:rPr lang="en-US" sz="3200" dirty="0"/>
              <a:t>Win32_OperatingSystem</a:t>
            </a:r>
          </a:p>
          <a:p>
            <a:pPr lvl="2"/>
            <a:r>
              <a:rPr lang="en-US" sz="2400" dirty="0"/>
              <a:t>provides OS type, service pack installed, etc.</a:t>
            </a:r>
          </a:p>
          <a:p>
            <a:r>
              <a:rPr lang="en-US" sz="3200" dirty="0"/>
              <a:t>Win32_PhysicalMemory</a:t>
            </a:r>
          </a:p>
          <a:p>
            <a:pPr lvl="2"/>
            <a:r>
              <a:rPr lang="en-US" sz="2400" dirty="0"/>
              <a:t>provides physical memory device, and capacity, etc.</a:t>
            </a:r>
          </a:p>
          <a:p>
            <a:r>
              <a:rPr lang="en-US" sz="3200" dirty="0"/>
              <a:t>Win32_LogicalDisk</a:t>
            </a:r>
          </a:p>
          <a:p>
            <a:pPr lvl="2"/>
            <a:r>
              <a:rPr lang="en-US" sz="2400" dirty="0"/>
              <a:t>provides local storage size, free space, etc. </a:t>
            </a:r>
          </a:p>
        </p:txBody>
      </p:sp>
    </p:spTree>
    <p:extLst>
      <p:ext uri="{BB962C8B-B14F-4D97-AF65-F5344CB8AC3E}">
        <p14:creationId xmlns:p14="http://schemas.microsoft.com/office/powerpoint/2010/main" val="42501421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WMI Data</a:t>
            </a:r>
          </a:p>
        </p:txBody>
      </p:sp>
      <p:sp>
        <p:nvSpPr>
          <p:cNvPr id="3" name="Text Placeholder 2"/>
          <p:cNvSpPr>
            <a:spLocks noGrp="1"/>
          </p:cNvSpPr>
          <p:nvPr>
            <p:ph type="body" sz="quarter" idx="10"/>
          </p:nvPr>
        </p:nvSpPr>
        <p:spPr>
          <a:xfrm>
            <a:off x="274638" y="1212850"/>
            <a:ext cx="11887200" cy="4148828"/>
          </a:xfrm>
        </p:spPr>
        <p:txBody>
          <a:bodyPr/>
          <a:lstStyle/>
          <a:p>
            <a:r>
              <a:rPr lang="en-US" sz="3200" dirty="0"/>
              <a:t>PowerShell V2 and V1 – Get-</a:t>
            </a:r>
            <a:r>
              <a:rPr lang="en-US" sz="3200" dirty="0" err="1"/>
              <a:t>WMIObject</a:t>
            </a:r>
            <a:endParaRPr lang="en-US" sz="3200" dirty="0"/>
          </a:p>
          <a:p>
            <a:r>
              <a:rPr lang="en-US" sz="3200" dirty="0"/>
              <a:t>PowerShell V3+ – Get-</a:t>
            </a:r>
            <a:r>
              <a:rPr lang="en-US" sz="3200" dirty="0" err="1"/>
              <a:t>CimInstance</a:t>
            </a:r>
            <a:endParaRPr lang="en-US" sz="3200" dirty="0"/>
          </a:p>
          <a:p>
            <a:r>
              <a:rPr lang="en-US" sz="3200" dirty="0"/>
              <a:t>Get-</a:t>
            </a:r>
            <a:r>
              <a:rPr lang="en-US" sz="3200" dirty="0" err="1"/>
              <a:t>WMIObject</a:t>
            </a:r>
            <a:r>
              <a:rPr lang="en-US" sz="3200" dirty="0"/>
              <a:t> is Deprecated</a:t>
            </a:r>
          </a:p>
          <a:p>
            <a:pPr lvl="2"/>
            <a:r>
              <a:rPr lang="en-US" sz="2400" dirty="0"/>
              <a:t>Uses remote procedure calls (RPCs)</a:t>
            </a:r>
          </a:p>
          <a:p>
            <a:pPr lvl="2"/>
            <a:r>
              <a:rPr lang="en-US" sz="2400" dirty="0"/>
              <a:t>Can cause problems with access, firewall issues</a:t>
            </a:r>
          </a:p>
          <a:p>
            <a:r>
              <a:rPr lang="en-US" sz="3200" dirty="0"/>
              <a:t>Get-</a:t>
            </a:r>
            <a:r>
              <a:rPr lang="en-US" sz="3200" dirty="0" err="1"/>
              <a:t>CimInstance</a:t>
            </a:r>
            <a:r>
              <a:rPr lang="en-US" sz="3200" dirty="0"/>
              <a:t> uses </a:t>
            </a:r>
            <a:r>
              <a:rPr lang="en-US" sz="3200" dirty="0" err="1"/>
              <a:t>WinRM</a:t>
            </a:r>
            <a:endParaRPr lang="en-US" sz="3200" dirty="0"/>
          </a:p>
          <a:p>
            <a:endParaRPr lang="en-US" sz="3200" dirty="0"/>
          </a:p>
          <a:p>
            <a:r>
              <a:rPr lang="en-US" sz="3200" dirty="0"/>
              <a:t>Demo</a:t>
            </a:r>
          </a:p>
        </p:txBody>
      </p:sp>
    </p:spTree>
    <p:extLst>
      <p:ext uri="{BB962C8B-B14F-4D97-AF65-F5344CB8AC3E}">
        <p14:creationId xmlns:p14="http://schemas.microsoft.com/office/powerpoint/2010/main" val="21102711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Access SQL Server via SMO</a:t>
            </a:r>
            <a:endParaRPr lang="en-US" dirty="0"/>
          </a:p>
        </p:txBody>
      </p:sp>
      <p:sp>
        <p:nvSpPr>
          <p:cNvPr id="3" name="Text Placeholder 2"/>
          <p:cNvSpPr>
            <a:spLocks noGrp="1"/>
          </p:cNvSpPr>
          <p:nvPr>
            <p:ph type="body" sz="quarter" idx="10"/>
          </p:nvPr>
        </p:nvSpPr>
        <p:spPr>
          <a:xfrm>
            <a:off x="274638" y="1212850"/>
            <a:ext cx="11887200" cy="4758226"/>
          </a:xfrm>
        </p:spPr>
        <p:txBody>
          <a:bodyPr/>
          <a:lstStyle/>
          <a:p>
            <a:r>
              <a:rPr lang="en-US" sz="3200" dirty="0"/>
              <a:t>SMO – Server Management Objects</a:t>
            </a:r>
          </a:p>
          <a:p>
            <a:pPr lvl="2"/>
            <a:r>
              <a:rPr lang="en-US" sz="2400" dirty="0"/>
              <a:t>Redesigned from predecessor – DMO</a:t>
            </a:r>
          </a:p>
          <a:p>
            <a:pPr lvl="3"/>
            <a:r>
              <a:rPr lang="en-US" sz="2200" dirty="0"/>
              <a:t>Distributed Management Objects – SQL 2000 and earlier</a:t>
            </a:r>
          </a:p>
          <a:p>
            <a:pPr lvl="2"/>
            <a:r>
              <a:rPr lang="en-US" sz="2400" dirty="0"/>
              <a:t>Provides a SQL Server Management API</a:t>
            </a:r>
          </a:p>
          <a:p>
            <a:pPr lvl="3"/>
            <a:r>
              <a:rPr lang="en-US" sz="2200" dirty="0"/>
              <a:t>You can manage SQL Server via </a:t>
            </a:r>
            <a:r>
              <a:rPr lang="en-US" sz="2200" dirty="0" err="1"/>
              <a:t>VB.Net</a:t>
            </a:r>
            <a:r>
              <a:rPr lang="en-US" sz="2200" dirty="0"/>
              <a:t>, C# and PowerShell</a:t>
            </a:r>
          </a:p>
          <a:p>
            <a:pPr lvl="2"/>
            <a:r>
              <a:rPr lang="en-US" sz="2400" dirty="0"/>
              <a:t>Provides access to properties not available in T-SQL</a:t>
            </a:r>
          </a:p>
          <a:p>
            <a:r>
              <a:rPr lang="en-US" sz="3200" dirty="0"/>
              <a:t>Loaded via DLLs installed with Client tools</a:t>
            </a:r>
          </a:p>
          <a:p>
            <a:pPr lvl="2"/>
            <a:r>
              <a:rPr lang="en-US" sz="2400" dirty="0"/>
              <a:t>C:\Program Files\Microsoft SQL Server\110\SDK\Assemblies</a:t>
            </a:r>
          </a:p>
          <a:p>
            <a:pPr lvl="3"/>
            <a:r>
              <a:rPr lang="en-US" sz="2200" dirty="0"/>
              <a:t>Microsoft.SqlServer.Smo.dll</a:t>
            </a:r>
          </a:p>
          <a:p>
            <a:pPr lvl="3"/>
            <a:r>
              <a:rPr lang="en-US" sz="2200" dirty="0"/>
              <a:t>Microsoft.SqlServer.SmoExtended.dll</a:t>
            </a:r>
          </a:p>
          <a:p>
            <a:pPr lvl="3"/>
            <a:r>
              <a:rPr lang="en-US" sz="2200" dirty="0"/>
              <a:t>Microsoft.SqlServer.SqlWmiManagement.dll</a:t>
            </a:r>
          </a:p>
        </p:txBody>
      </p:sp>
    </p:spTree>
    <p:extLst>
      <p:ext uri="{BB962C8B-B14F-4D97-AF65-F5344CB8AC3E}">
        <p14:creationId xmlns:p14="http://schemas.microsoft.com/office/powerpoint/2010/main" val="39443717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to the Server</a:t>
            </a:r>
          </a:p>
        </p:txBody>
      </p:sp>
      <p:sp>
        <p:nvSpPr>
          <p:cNvPr id="3" name="Text Placeholder 2"/>
          <p:cNvSpPr>
            <a:spLocks noGrp="1"/>
          </p:cNvSpPr>
          <p:nvPr>
            <p:ph type="body" sz="quarter" idx="10"/>
          </p:nvPr>
        </p:nvSpPr>
        <p:spPr>
          <a:xfrm>
            <a:off x="274638" y="1212850"/>
            <a:ext cx="11887200" cy="3090077"/>
          </a:xfrm>
        </p:spPr>
        <p:txBody>
          <a:bodyPr/>
          <a:lstStyle/>
          <a:p>
            <a:r>
              <a:rPr lang="en-US" sz="3200" dirty="0"/>
              <a:t>Connect to SQL Server by instantiating a Server object</a:t>
            </a:r>
          </a:p>
          <a:p>
            <a:pPr lvl="2"/>
            <a:r>
              <a:rPr lang="en-US" sz="2400" dirty="0"/>
              <a:t>$</a:t>
            </a:r>
            <a:r>
              <a:rPr lang="en-US" sz="2400" dirty="0" err="1"/>
              <a:t>svr</a:t>
            </a:r>
            <a:r>
              <a:rPr lang="en-US" sz="2400" dirty="0"/>
              <a:t> = New-Object ('</a:t>
            </a:r>
            <a:r>
              <a:rPr lang="en-US" sz="2400" dirty="0" err="1"/>
              <a:t>Microsoft.SqlServer.Management.Smo.Server</a:t>
            </a:r>
            <a:r>
              <a:rPr lang="en-US" sz="2400" dirty="0"/>
              <a:t>') 'SQLTBWS\INST01'</a:t>
            </a:r>
          </a:p>
          <a:p>
            <a:r>
              <a:rPr lang="en-US" sz="3200" dirty="0"/>
              <a:t>Access the SQL Server WMI objects by instantiating a </a:t>
            </a:r>
            <a:r>
              <a:rPr lang="en-US" sz="3200" dirty="0" err="1"/>
              <a:t>ManagedComputer</a:t>
            </a:r>
            <a:r>
              <a:rPr lang="en-US" sz="3200" dirty="0"/>
              <a:t> object at the Windows server level</a:t>
            </a:r>
          </a:p>
          <a:p>
            <a:pPr lvl="2"/>
            <a:r>
              <a:rPr lang="en-US" sz="2400" dirty="0"/>
              <a:t>$</a:t>
            </a:r>
            <a:r>
              <a:rPr lang="en-US" sz="2400" dirty="0" err="1"/>
              <a:t>mgt</a:t>
            </a:r>
            <a:r>
              <a:rPr lang="en-US" sz="2400" dirty="0"/>
              <a:t> = New-Object ('</a:t>
            </a:r>
            <a:r>
              <a:rPr lang="en-US" sz="2400" dirty="0" err="1"/>
              <a:t>Microsoft.SqlServer.Management.Smo.WMI.ManagedComputer</a:t>
            </a:r>
            <a:r>
              <a:rPr lang="en-US" sz="2400" dirty="0"/>
              <a:t>') 'SQLTBWS'</a:t>
            </a:r>
          </a:p>
        </p:txBody>
      </p:sp>
    </p:spTree>
    <p:extLst>
      <p:ext uri="{BB962C8B-B14F-4D97-AF65-F5344CB8AC3E}">
        <p14:creationId xmlns:p14="http://schemas.microsoft.com/office/powerpoint/2010/main" val="30493772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SMO Object Model</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9409" y="1558895"/>
            <a:ext cx="3767009" cy="47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29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Database Object</a:t>
            </a:r>
          </a:p>
        </p:txBody>
      </p:sp>
      <p:pic>
        <p:nvPicPr>
          <p:cNvPr id="4" name="Picture 2"/>
          <p:cNvPicPr>
            <a:picLocks noChangeAspect="1" noChangeArrowheads="1"/>
          </p:cNvPicPr>
          <p:nvPr/>
        </p:nvPicPr>
        <p:blipFill>
          <a:blip r:embed="rId2"/>
          <a:stretch>
            <a:fillRect/>
          </a:stretch>
        </p:blipFill>
        <p:spPr bwMode="auto">
          <a:xfrm>
            <a:off x="639510" y="1447800"/>
            <a:ext cx="7710095" cy="4820272"/>
          </a:xfrm>
          <a:prstGeom prst="rect">
            <a:avLst/>
          </a:prstGeom>
          <a:noFill/>
          <a:ln w="9525">
            <a:noFill/>
            <a:miter lim="800000"/>
            <a:headEnd/>
            <a:tailEnd/>
          </a:ln>
        </p:spPr>
      </p:pic>
    </p:spTree>
    <p:extLst>
      <p:ext uri="{BB962C8B-B14F-4D97-AF65-F5344CB8AC3E}">
        <p14:creationId xmlns:p14="http://schemas.microsoft.com/office/powerpoint/2010/main" val="112920201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Database Object</a:t>
            </a:r>
          </a:p>
        </p:txBody>
      </p:sp>
      <p:pic>
        <p:nvPicPr>
          <p:cNvPr id="4" name="Picture 2"/>
          <p:cNvPicPr>
            <a:picLocks noChangeAspect="1" noChangeArrowheads="1"/>
          </p:cNvPicPr>
          <p:nvPr/>
        </p:nvPicPr>
        <p:blipFill>
          <a:blip r:embed="rId2"/>
          <a:srcRect/>
          <a:stretch>
            <a:fillRect/>
          </a:stretch>
        </p:blipFill>
        <p:spPr bwMode="auto">
          <a:xfrm>
            <a:off x="911552" y="1533258"/>
            <a:ext cx="5821419" cy="4467306"/>
          </a:xfrm>
          <a:prstGeom prst="rect">
            <a:avLst/>
          </a:prstGeom>
          <a:noFill/>
          <a:ln w="9525">
            <a:noFill/>
            <a:miter lim="800000"/>
            <a:headEnd/>
            <a:tailEnd/>
          </a:ln>
        </p:spPr>
      </p:pic>
    </p:spTree>
    <p:extLst>
      <p:ext uri="{BB962C8B-B14F-4D97-AF65-F5344CB8AC3E}">
        <p14:creationId xmlns:p14="http://schemas.microsoft.com/office/powerpoint/2010/main" val="314454329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ManagedComputer</a:t>
            </a:r>
            <a:r>
              <a:rPr lang="en-US" dirty="0"/>
              <a:t> Object</a:t>
            </a:r>
          </a:p>
        </p:txBody>
      </p:sp>
      <p:pic>
        <p:nvPicPr>
          <p:cNvPr id="4" name="Picture 2"/>
          <p:cNvPicPr>
            <a:picLocks noChangeAspect="1" noChangeArrowheads="1"/>
          </p:cNvPicPr>
          <p:nvPr/>
        </p:nvPicPr>
        <p:blipFill>
          <a:blip r:embed="rId2"/>
          <a:srcRect/>
          <a:stretch>
            <a:fillRect/>
          </a:stretch>
        </p:blipFill>
        <p:spPr bwMode="auto">
          <a:xfrm>
            <a:off x="699331" y="1458801"/>
            <a:ext cx="7543800" cy="4617325"/>
          </a:xfrm>
          <a:prstGeom prst="rect">
            <a:avLst/>
          </a:prstGeom>
          <a:noFill/>
          <a:ln w="9525">
            <a:noFill/>
            <a:miter lim="800000"/>
            <a:headEnd/>
            <a:tailEnd/>
          </a:ln>
        </p:spPr>
      </p:pic>
    </p:spTree>
    <p:extLst>
      <p:ext uri="{BB962C8B-B14F-4D97-AF65-F5344CB8AC3E}">
        <p14:creationId xmlns:p14="http://schemas.microsoft.com/office/powerpoint/2010/main" val="7349356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2902788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Capture Performance Baseline</a:t>
            </a:r>
          </a:p>
        </p:txBody>
      </p:sp>
      <p:sp>
        <p:nvSpPr>
          <p:cNvPr id="5" name="Text Placeholder 4"/>
          <p:cNvSpPr>
            <a:spLocks noGrp="1"/>
          </p:cNvSpPr>
          <p:nvPr>
            <p:ph type="body" sz="quarter" idx="10"/>
          </p:nvPr>
        </p:nvSpPr>
        <p:spPr>
          <a:xfrm>
            <a:off x="274638" y="1212850"/>
            <a:ext cx="11887200" cy="2930033"/>
          </a:xfrm>
        </p:spPr>
        <p:txBody>
          <a:bodyPr/>
          <a:lstStyle/>
          <a:p>
            <a:r>
              <a:rPr lang="en-US" sz="3200" dirty="0"/>
              <a:t>Baseline shows normal performance</a:t>
            </a:r>
          </a:p>
          <a:p>
            <a:r>
              <a:rPr lang="en-US" sz="3200" dirty="0"/>
              <a:t>Deviations from Baseline require investigation</a:t>
            </a:r>
          </a:p>
          <a:p>
            <a:r>
              <a:rPr lang="en-US" sz="3200" dirty="0"/>
              <a:t>Frequency of Data Capture is important</a:t>
            </a:r>
          </a:p>
          <a:p>
            <a:pPr lvl="2"/>
            <a:r>
              <a:rPr lang="en-US" sz="2400" dirty="0"/>
              <a:t>Too often impacts performance</a:t>
            </a:r>
          </a:p>
          <a:p>
            <a:pPr lvl="2"/>
            <a:r>
              <a:rPr lang="en-US" sz="2400" dirty="0"/>
              <a:t>Too seldom can miss important events</a:t>
            </a:r>
          </a:p>
          <a:p>
            <a:pPr lvl="2"/>
            <a:r>
              <a:rPr lang="en-US" sz="2400" dirty="0"/>
              <a:t>Balance comes with experience</a:t>
            </a:r>
          </a:p>
        </p:txBody>
      </p:sp>
    </p:spTree>
    <p:extLst>
      <p:ext uri="{BB962C8B-B14F-4D97-AF65-F5344CB8AC3E}">
        <p14:creationId xmlns:p14="http://schemas.microsoft.com/office/powerpoint/2010/main" val="18820538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2133600"/>
            <a:ext cx="9143936" cy="1820864"/>
          </a:xfrm>
        </p:spPr>
        <p:txBody>
          <a:bodyPr/>
          <a:lstStyle/>
          <a:p>
            <a:r>
              <a:rPr lang="en-US" sz="4400" dirty="0"/>
              <a:t>Manage SQL Server System and Performance Data with PowerShell</a:t>
            </a:r>
          </a:p>
        </p:txBody>
      </p:sp>
      <p:sp>
        <p:nvSpPr>
          <p:cNvPr id="5" name="Text Placeholder 4"/>
          <p:cNvSpPr>
            <a:spLocks noGrp="1"/>
          </p:cNvSpPr>
          <p:nvPr>
            <p:ph type="body" sz="quarter" idx="12"/>
          </p:nvPr>
        </p:nvSpPr>
        <p:spPr/>
        <p:txBody>
          <a:bodyPr/>
          <a:lstStyle/>
          <a:p>
            <a:r>
              <a:rPr lang="en-US" sz="2800" dirty="0"/>
              <a:t>Allen White</a:t>
            </a:r>
          </a:p>
          <a:p>
            <a:r>
              <a:rPr lang="en-US" sz="2800" dirty="0" err="1"/>
              <a:t>UpSearch</a:t>
            </a:r>
            <a:endParaRPr lang="en-US" sz="2800" dirty="0"/>
          </a:p>
          <a:p>
            <a:r>
              <a:rPr lang="en-US" sz="2800" dirty="0"/>
              <a:t>allen.white@upsearch.com</a:t>
            </a:r>
          </a:p>
          <a:p>
            <a:r>
              <a:rPr lang="en-US" sz="2800" dirty="0"/>
              <a:t>@</a:t>
            </a:r>
            <a:r>
              <a:rPr lang="en-US" sz="2800" dirty="0" err="1"/>
              <a:t>SQLRunr</a:t>
            </a:r>
            <a:endParaRPr lang="en-US" sz="2800" dirty="0"/>
          </a:p>
        </p:txBody>
      </p:sp>
      <p:sp>
        <p:nvSpPr>
          <p:cNvPr id="14" name="Text Placeholder 13"/>
          <p:cNvSpPr>
            <a:spLocks noGrp="1"/>
          </p:cNvSpPr>
          <p:nvPr>
            <p:ph type="body" sz="quarter" idx="13"/>
          </p:nvPr>
        </p:nvSpPr>
        <p:spPr/>
        <p:txBody>
          <a:bodyPr/>
          <a:lstStyle/>
          <a:p>
            <a:r>
              <a:rPr lang="en-US" dirty="0" smtClean="0"/>
              <a:t>DBI-B203</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Performance Indicators</a:t>
            </a:r>
            <a:br>
              <a:rPr lang="en-US" dirty="0"/>
            </a:br>
            <a:endParaRPr lang="en-US" dirty="0"/>
          </a:p>
        </p:txBody>
      </p:sp>
      <p:sp>
        <p:nvSpPr>
          <p:cNvPr id="3" name="Text Placeholder 2"/>
          <p:cNvSpPr>
            <a:spLocks noGrp="1"/>
          </p:cNvSpPr>
          <p:nvPr>
            <p:ph type="body" sz="quarter" idx="10"/>
          </p:nvPr>
        </p:nvSpPr>
        <p:spPr>
          <a:xfrm>
            <a:off x="274638" y="1212850"/>
            <a:ext cx="11887200" cy="1711238"/>
          </a:xfrm>
        </p:spPr>
        <p:txBody>
          <a:bodyPr/>
          <a:lstStyle/>
          <a:p>
            <a:r>
              <a:rPr lang="en-US" sz="3200" dirty="0"/>
              <a:t>Which counters show us system health</a:t>
            </a:r>
          </a:p>
          <a:p>
            <a:r>
              <a:rPr lang="en-US" sz="3200" dirty="0"/>
              <a:t>There’s no “right” answer</a:t>
            </a:r>
          </a:p>
          <a:p>
            <a:r>
              <a:rPr lang="en-US" sz="3200" dirty="0"/>
              <a:t>These are my choices</a:t>
            </a:r>
          </a:p>
        </p:txBody>
      </p:sp>
    </p:spTree>
    <p:extLst>
      <p:ext uri="{BB962C8B-B14F-4D97-AF65-F5344CB8AC3E}">
        <p14:creationId xmlns:p14="http://schemas.microsoft.com/office/powerpoint/2010/main" val="130728060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System Counters</a:t>
            </a:r>
          </a:p>
        </p:txBody>
      </p:sp>
      <p:graphicFrame>
        <p:nvGraphicFramePr>
          <p:cNvPr id="4" name="Content Placeholder 4"/>
          <p:cNvGraphicFramePr>
            <a:graphicFrameLocks/>
          </p:cNvGraphicFramePr>
          <p:nvPr>
            <p:extLst>
              <p:ext uri="{D42A27DB-BD31-4B8C-83A1-F6EECF244321}">
                <p14:modId xmlns:p14="http://schemas.microsoft.com/office/powerpoint/2010/main" val="3673010300"/>
              </p:ext>
            </p:extLst>
          </p:nvPr>
        </p:nvGraphicFramePr>
        <p:xfrm>
          <a:off x="861701" y="1380146"/>
          <a:ext cx="7772847" cy="4611906"/>
        </p:xfrm>
        <a:graphic>
          <a:graphicData uri="http://schemas.openxmlformats.org/drawingml/2006/table">
            <a:tbl>
              <a:tblPr firstRow="1" bandRow="1">
                <a:tableStyleId>{5C22544A-7EE6-4342-B048-85BDC9FD1C3A}</a:tableStyleId>
              </a:tblPr>
              <a:tblGrid>
                <a:gridCol w="2590949"/>
                <a:gridCol w="2590949"/>
                <a:gridCol w="2590949"/>
              </a:tblGrid>
              <a:tr h="549242">
                <a:tc>
                  <a:txBody>
                    <a:bodyPr/>
                    <a:lstStyle/>
                    <a:p>
                      <a:pPr algn="l" fontAlgn="b"/>
                      <a:r>
                        <a:rPr lang="en-US" sz="2400" b="0" i="0" u="none" strike="noStrike" dirty="0">
                          <a:solidFill>
                            <a:srgbClr val="000000"/>
                          </a:solidFill>
                          <a:latin typeface="Arial" pitchFamily="34" charset="0"/>
                          <a:cs typeface="Arial" pitchFamily="34" charset="0"/>
                        </a:rPr>
                        <a:t>Object</a:t>
                      </a:r>
                    </a:p>
                  </a:txBody>
                  <a:tcPr marL="9308" marR="9308" marT="9525" marB="0" anchor="b"/>
                </a:tc>
                <a:tc>
                  <a:txBody>
                    <a:bodyPr/>
                    <a:lstStyle/>
                    <a:p>
                      <a:pPr algn="l" fontAlgn="b"/>
                      <a:r>
                        <a:rPr lang="en-US" sz="2400" b="0" i="0" u="none" strike="noStrike" dirty="0">
                          <a:solidFill>
                            <a:srgbClr val="000000"/>
                          </a:solidFill>
                          <a:latin typeface="Arial" pitchFamily="34" charset="0"/>
                          <a:cs typeface="Arial" pitchFamily="34" charset="0"/>
                        </a:rPr>
                        <a:t>Counter </a:t>
                      </a:r>
                    </a:p>
                  </a:txBody>
                  <a:tcPr marL="9308" marR="9308" marT="9525" marB="0" anchor="b"/>
                </a:tc>
                <a:tc>
                  <a:txBody>
                    <a:bodyPr/>
                    <a:lstStyle/>
                    <a:p>
                      <a:pPr algn="l" fontAlgn="b"/>
                      <a:r>
                        <a:rPr lang="en-US" sz="2400" b="0" i="0" u="none" strike="noStrike" dirty="0" smtClean="0">
                          <a:solidFill>
                            <a:srgbClr val="000000"/>
                          </a:solidFill>
                          <a:latin typeface="Arial" pitchFamily="34" charset="0"/>
                          <a:cs typeface="Arial" pitchFamily="34" charset="0"/>
                        </a:rPr>
                        <a:t>Look For</a:t>
                      </a:r>
                      <a:endParaRPr lang="en-US" sz="2400" b="0" i="0" u="none" strike="noStrike" dirty="0">
                        <a:solidFill>
                          <a:srgbClr val="000000"/>
                        </a:solidFill>
                        <a:latin typeface="Arial" pitchFamily="34" charset="0"/>
                        <a:cs typeface="Arial" pitchFamily="34" charset="0"/>
                      </a:endParaRPr>
                    </a:p>
                  </a:txBody>
                  <a:tcPr marL="9308" marR="9308" marT="9525" marB="0" anchor="b"/>
                </a:tc>
              </a:tr>
              <a:tr h="549242">
                <a:tc>
                  <a:txBody>
                    <a:bodyPr/>
                    <a:lstStyle/>
                    <a:p>
                      <a:pPr algn="l" fontAlgn="b"/>
                      <a:r>
                        <a:rPr lang="en-US" sz="2400" b="0" i="0" u="none" strike="noStrike" dirty="0" smtClean="0">
                          <a:solidFill>
                            <a:srgbClr val="000000"/>
                          </a:solidFill>
                          <a:latin typeface="Arial" pitchFamily="34" charset="0"/>
                          <a:cs typeface="Arial" pitchFamily="34" charset="0"/>
                        </a:rPr>
                        <a:t>Processor</a:t>
                      </a:r>
                      <a:endParaRPr lang="en-US" sz="2400" b="0" i="0" u="none" strike="noStrike" dirty="0">
                        <a:solidFill>
                          <a:srgbClr val="000000"/>
                        </a:solidFill>
                        <a:latin typeface="Arial" pitchFamily="34" charset="0"/>
                        <a:cs typeface="Arial" pitchFamily="34" charset="0"/>
                      </a:endParaRPr>
                    </a:p>
                  </a:txBody>
                  <a:tcPr marL="9308" marR="9308" marT="9525" marB="0" anchor="b"/>
                </a:tc>
                <a:tc>
                  <a:txBody>
                    <a:bodyPr/>
                    <a:lstStyle/>
                    <a:p>
                      <a:pPr algn="l" fontAlgn="b"/>
                      <a:r>
                        <a:rPr lang="en-US" sz="2400" b="0" i="0" u="none" strike="noStrike" dirty="0" smtClean="0">
                          <a:solidFill>
                            <a:srgbClr val="000000"/>
                          </a:solidFill>
                          <a:latin typeface="Arial" pitchFamily="34" charset="0"/>
                          <a:cs typeface="Arial" pitchFamily="34" charset="0"/>
                        </a:rPr>
                        <a:t>% Processor Time</a:t>
                      </a:r>
                      <a:endParaRPr lang="en-US" sz="2400" b="0" i="0" u="none" strike="noStrike" dirty="0">
                        <a:solidFill>
                          <a:srgbClr val="000000"/>
                        </a:solidFill>
                        <a:latin typeface="Arial" pitchFamily="34" charset="0"/>
                        <a:cs typeface="Arial" pitchFamily="34" charset="0"/>
                      </a:endParaRPr>
                    </a:p>
                  </a:txBody>
                  <a:tcPr marL="9308" marR="9308" marT="9525" marB="0" anchor="b"/>
                </a:tc>
                <a:tc>
                  <a:txBody>
                    <a:bodyPr/>
                    <a:lstStyle/>
                    <a:p>
                      <a:pPr algn="l" fontAlgn="b"/>
                      <a:r>
                        <a:rPr lang="en-US" sz="2400" b="0" i="0" u="none" strike="noStrike" dirty="0" smtClean="0">
                          <a:solidFill>
                            <a:srgbClr val="000000"/>
                          </a:solidFill>
                          <a:latin typeface="Arial" pitchFamily="34" charset="0"/>
                          <a:cs typeface="Arial" pitchFamily="34" charset="0"/>
                        </a:rPr>
                        <a:t>&lt;= 80%</a:t>
                      </a:r>
                      <a:endParaRPr lang="en-US" sz="2400" b="0" i="0" u="none" strike="noStrike" dirty="0">
                        <a:solidFill>
                          <a:srgbClr val="000000"/>
                        </a:solidFill>
                        <a:latin typeface="Arial" pitchFamily="34" charset="0"/>
                        <a:cs typeface="Arial" pitchFamily="34" charset="0"/>
                      </a:endParaRPr>
                    </a:p>
                  </a:txBody>
                  <a:tcPr marL="9308" marR="9308" marT="9525" marB="0" anchor="b"/>
                </a:tc>
              </a:tr>
              <a:tr h="713709">
                <a:tc>
                  <a:txBody>
                    <a:bodyPr/>
                    <a:lstStyle/>
                    <a:p>
                      <a:pPr algn="l" fontAlgn="b"/>
                      <a:r>
                        <a:rPr lang="en-US" sz="2400" b="0" i="0" u="none" strike="noStrike" dirty="0">
                          <a:solidFill>
                            <a:srgbClr val="000000"/>
                          </a:solidFill>
                          <a:latin typeface="Arial" pitchFamily="34" charset="0"/>
                          <a:cs typeface="Arial" pitchFamily="34" charset="0"/>
                        </a:rPr>
                        <a:t>Memory</a:t>
                      </a:r>
                    </a:p>
                  </a:txBody>
                  <a:tcPr marL="9308" marR="9308" marT="9525" marB="0" anchor="b"/>
                </a:tc>
                <a:tc>
                  <a:txBody>
                    <a:bodyPr/>
                    <a:lstStyle/>
                    <a:p>
                      <a:pPr algn="l" fontAlgn="b"/>
                      <a:r>
                        <a:rPr lang="en-US" sz="2400" b="0" i="0" u="none" strike="noStrike" dirty="0">
                          <a:solidFill>
                            <a:srgbClr val="000000"/>
                          </a:solidFill>
                          <a:latin typeface="Arial" pitchFamily="34" charset="0"/>
                          <a:cs typeface="Arial" pitchFamily="34" charset="0"/>
                        </a:rPr>
                        <a:t>Available </a:t>
                      </a:r>
                      <a:r>
                        <a:rPr lang="en-US" sz="2400" b="0" i="0" u="none" strike="noStrike" dirty="0" err="1">
                          <a:solidFill>
                            <a:srgbClr val="000000"/>
                          </a:solidFill>
                          <a:latin typeface="Arial" pitchFamily="34" charset="0"/>
                          <a:cs typeface="Arial" pitchFamily="34" charset="0"/>
                        </a:rPr>
                        <a:t>MBytes</a:t>
                      </a:r>
                      <a:endParaRPr lang="en-US" sz="2400" b="0" i="0" u="none" strike="noStrike" dirty="0">
                        <a:solidFill>
                          <a:srgbClr val="000000"/>
                        </a:solidFill>
                        <a:latin typeface="Arial" pitchFamily="34" charset="0"/>
                        <a:cs typeface="Arial" pitchFamily="34" charset="0"/>
                      </a:endParaRPr>
                    </a:p>
                  </a:txBody>
                  <a:tcPr marL="9308" marR="9308" marT="9525" marB="0" anchor="b"/>
                </a:tc>
                <a:tc>
                  <a:txBody>
                    <a:bodyPr/>
                    <a:lstStyle/>
                    <a:p>
                      <a:pPr algn="l" fontAlgn="b"/>
                      <a:r>
                        <a:rPr lang="en-US" sz="2400" b="0" i="0" u="none" strike="noStrike" dirty="0" smtClean="0">
                          <a:solidFill>
                            <a:srgbClr val="000000"/>
                          </a:solidFill>
                          <a:latin typeface="Arial" pitchFamily="34" charset="0"/>
                          <a:cs typeface="Arial" pitchFamily="34" charset="0"/>
                        </a:rPr>
                        <a:t>Low Memory, Server Paging</a:t>
                      </a:r>
                      <a:endParaRPr lang="en-US" sz="2400" b="0" i="0" u="none" strike="noStrike" dirty="0">
                        <a:solidFill>
                          <a:srgbClr val="000000"/>
                        </a:solidFill>
                        <a:latin typeface="Arial" pitchFamily="34" charset="0"/>
                        <a:cs typeface="Arial" pitchFamily="34" charset="0"/>
                      </a:endParaRPr>
                    </a:p>
                  </a:txBody>
                  <a:tcPr marL="9308" marR="9308" marT="9525" marB="0" anchor="b"/>
                </a:tc>
              </a:tr>
              <a:tr h="549242">
                <a:tc>
                  <a:txBody>
                    <a:bodyPr/>
                    <a:lstStyle/>
                    <a:p>
                      <a:pPr algn="l" fontAlgn="b"/>
                      <a:r>
                        <a:rPr lang="en-US" sz="2400" b="0" i="0" u="none" strike="noStrike">
                          <a:solidFill>
                            <a:srgbClr val="000000"/>
                          </a:solidFill>
                          <a:latin typeface="Arial" pitchFamily="34" charset="0"/>
                          <a:cs typeface="Arial" pitchFamily="34" charset="0"/>
                        </a:rPr>
                        <a:t>Paging File(_Total)</a:t>
                      </a:r>
                    </a:p>
                  </a:txBody>
                  <a:tcPr marL="9308" marR="9308" marT="9525" marB="0" anchor="b"/>
                </a:tc>
                <a:tc>
                  <a:txBody>
                    <a:bodyPr/>
                    <a:lstStyle/>
                    <a:p>
                      <a:pPr algn="l" fontAlgn="b"/>
                      <a:r>
                        <a:rPr lang="en-US" sz="2400" b="0" i="0" u="none" strike="noStrike">
                          <a:solidFill>
                            <a:srgbClr val="000000"/>
                          </a:solidFill>
                          <a:latin typeface="Arial" pitchFamily="34" charset="0"/>
                          <a:cs typeface="Arial" pitchFamily="34" charset="0"/>
                        </a:rPr>
                        <a:t>% Usage</a:t>
                      </a:r>
                    </a:p>
                  </a:txBody>
                  <a:tcPr marL="9308" marR="9308" marT="9525" marB="0" anchor="b"/>
                </a:tc>
                <a:tc>
                  <a:txBody>
                    <a:bodyPr/>
                    <a:lstStyle/>
                    <a:p>
                      <a:pPr algn="l" fontAlgn="b"/>
                      <a:r>
                        <a:rPr lang="en-US" sz="2400" b="0" i="0" u="none" strike="noStrike" dirty="0" smtClean="0">
                          <a:solidFill>
                            <a:srgbClr val="000000"/>
                          </a:solidFill>
                          <a:latin typeface="Arial" pitchFamily="34" charset="0"/>
                          <a:cs typeface="Arial" pitchFamily="34" charset="0"/>
                        </a:rPr>
                        <a:t>Should be &lt; 70%</a:t>
                      </a:r>
                      <a:endParaRPr lang="en-US" sz="2400" b="0" i="0" u="none" strike="noStrike" dirty="0">
                        <a:solidFill>
                          <a:srgbClr val="000000"/>
                        </a:solidFill>
                        <a:latin typeface="Arial" pitchFamily="34" charset="0"/>
                        <a:cs typeface="Arial" pitchFamily="34" charset="0"/>
                      </a:endParaRPr>
                    </a:p>
                  </a:txBody>
                  <a:tcPr marL="9308" marR="9308" marT="9525" marB="0" anchor="b"/>
                </a:tc>
              </a:tr>
              <a:tr h="713709">
                <a:tc>
                  <a:txBody>
                    <a:bodyPr/>
                    <a:lstStyle/>
                    <a:p>
                      <a:pPr algn="l" fontAlgn="b"/>
                      <a:r>
                        <a:rPr lang="en-US" sz="2400" b="0" i="0" u="none" strike="noStrike">
                          <a:solidFill>
                            <a:srgbClr val="000000"/>
                          </a:solidFill>
                          <a:latin typeface="Arial" pitchFamily="34" charset="0"/>
                          <a:cs typeface="Arial" pitchFamily="34" charset="0"/>
                        </a:rPr>
                        <a:t>PhysicalDisk(*)</a:t>
                      </a:r>
                    </a:p>
                  </a:txBody>
                  <a:tcPr marL="9308" marR="9308" marT="9525" marB="0" anchor="b"/>
                </a:tc>
                <a:tc>
                  <a:txBody>
                    <a:bodyPr/>
                    <a:lstStyle/>
                    <a:p>
                      <a:pPr algn="l" fontAlgn="b"/>
                      <a:r>
                        <a:rPr lang="en-US" sz="2400" b="0" i="0" u="none" strike="noStrike" dirty="0" smtClean="0">
                          <a:solidFill>
                            <a:srgbClr val="000000"/>
                          </a:solidFill>
                          <a:latin typeface="Arial" pitchFamily="34" charset="0"/>
                          <a:cs typeface="Arial" pitchFamily="34" charset="0"/>
                        </a:rPr>
                        <a:t>Avg. Disk Sec/Read</a:t>
                      </a:r>
                      <a:endParaRPr lang="en-US" sz="2400" b="0" i="0" u="none" strike="noStrike" dirty="0">
                        <a:solidFill>
                          <a:srgbClr val="000000"/>
                        </a:solidFill>
                        <a:latin typeface="Arial" pitchFamily="34" charset="0"/>
                        <a:cs typeface="Arial" pitchFamily="34" charset="0"/>
                      </a:endParaRPr>
                    </a:p>
                  </a:txBody>
                  <a:tcPr marL="9308" marR="9308" marT="9525" marB="0" anchor="b"/>
                </a:tc>
                <a:tc>
                  <a:txBody>
                    <a:bodyPr/>
                    <a:lstStyle/>
                    <a:p>
                      <a:pPr algn="l" fontAlgn="b"/>
                      <a:r>
                        <a:rPr lang="en-US" sz="2400" b="0" i="0" u="none" strike="noStrike" dirty="0" smtClean="0">
                          <a:solidFill>
                            <a:srgbClr val="000000"/>
                          </a:solidFill>
                          <a:latin typeface="Arial" pitchFamily="34" charset="0"/>
                          <a:cs typeface="Arial" pitchFamily="34" charset="0"/>
                        </a:rPr>
                        <a:t>Latency. </a:t>
                      </a:r>
                      <a:r>
                        <a:rPr lang="en-US" sz="2400" b="0" i="0" u="none" strike="noStrike" dirty="0" err="1" smtClean="0">
                          <a:solidFill>
                            <a:srgbClr val="000000"/>
                          </a:solidFill>
                          <a:latin typeface="Arial" pitchFamily="34" charset="0"/>
                          <a:cs typeface="Arial" pitchFamily="34" charset="0"/>
                        </a:rPr>
                        <a:t>Avg</a:t>
                      </a:r>
                      <a:r>
                        <a:rPr lang="en-US" sz="2400" b="0" i="0" u="none" strike="noStrike" baseline="0" dirty="0" smtClean="0">
                          <a:solidFill>
                            <a:srgbClr val="000000"/>
                          </a:solidFill>
                          <a:latin typeface="Arial" pitchFamily="34" charset="0"/>
                          <a:cs typeface="Arial" pitchFamily="34" charset="0"/>
                        </a:rPr>
                        <a:t> t</a:t>
                      </a:r>
                      <a:r>
                        <a:rPr lang="en-US" sz="2400" b="0" i="0" u="none" strike="noStrike" dirty="0" smtClean="0">
                          <a:solidFill>
                            <a:srgbClr val="000000"/>
                          </a:solidFill>
                          <a:latin typeface="Arial" pitchFamily="34" charset="0"/>
                          <a:cs typeface="Arial" pitchFamily="34" charset="0"/>
                        </a:rPr>
                        <a:t>ime</a:t>
                      </a:r>
                      <a:r>
                        <a:rPr lang="en-US" sz="2400" b="0" i="0" u="none" strike="noStrike" baseline="0" dirty="0" smtClean="0">
                          <a:solidFill>
                            <a:srgbClr val="000000"/>
                          </a:solidFill>
                          <a:latin typeface="Arial" pitchFamily="34" charset="0"/>
                          <a:cs typeface="Arial" pitchFamily="34" charset="0"/>
                        </a:rPr>
                        <a:t> to read data (&lt;.02)</a:t>
                      </a:r>
                      <a:endParaRPr lang="en-US" sz="2400" b="0" i="0" u="none" strike="noStrike" dirty="0">
                        <a:solidFill>
                          <a:srgbClr val="000000"/>
                        </a:solidFill>
                        <a:latin typeface="Arial" pitchFamily="34" charset="0"/>
                        <a:cs typeface="Arial" pitchFamily="34" charset="0"/>
                      </a:endParaRPr>
                    </a:p>
                  </a:txBody>
                  <a:tcPr marL="9308" marR="9308" marT="9525" marB="0" anchor="b"/>
                </a:tc>
              </a:tr>
              <a:tr h="713709">
                <a:tc>
                  <a:txBody>
                    <a:bodyPr/>
                    <a:lstStyle/>
                    <a:p>
                      <a:pPr algn="l" fontAlgn="b"/>
                      <a:r>
                        <a:rPr lang="en-US" sz="2400" b="0" i="0" u="none" strike="noStrike">
                          <a:solidFill>
                            <a:srgbClr val="000000"/>
                          </a:solidFill>
                          <a:latin typeface="Arial" pitchFamily="34" charset="0"/>
                          <a:cs typeface="Arial" pitchFamily="34" charset="0"/>
                        </a:rPr>
                        <a:t>PhysicalDisk(*)</a:t>
                      </a:r>
                    </a:p>
                  </a:txBody>
                  <a:tcPr marL="9308" marR="9308" marT="9525" marB="0" anchor="b"/>
                </a:tc>
                <a:tc>
                  <a:txBody>
                    <a:bodyPr/>
                    <a:lstStyle/>
                    <a:p>
                      <a:pPr algn="l" fontAlgn="b"/>
                      <a:r>
                        <a:rPr lang="en-US" sz="2400" b="0" i="0" u="none" strike="noStrike" dirty="0" smtClean="0">
                          <a:solidFill>
                            <a:srgbClr val="000000"/>
                          </a:solidFill>
                          <a:latin typeface="Arial" pitchFamily="34" charset="0"/>
                          <a:cs typeface="Arial" pitchFamily="34" charset="0"/>
                        </a:rPr>
                        <a:t>Avg. Disk Sec/Write</a:t>
                      </a:r>
                      <a:endParaRPr lang="en-US" sz="2400" b="0" i="0" u="none" strike="noStrike" dirty="0">
                        <a:solidFill>
                          <a:srgbClr val="000000"/>
                        </a:solidFill>
                        <a:latin typeface="Arial" pitchFamily="34" charset="0"/>
                        <a:cs typeface="Arial" pitchFamily="34" charset="0"/>
                      </a:endParaRPr>
                    </a:p>
                  </a:txBody>
                  <a:tcPr marL="9308" marR="9308" marT="9525"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latin typeface="Arial" pitchFamily="34" charset="0"/>
                          <a:cs typeface="Arial" pitchFamily="34" charset="0"/>
                        </a:rPr>
                        <a:t>Latency. </a:t>
                      </a:r>
                      <a:r>
                        <a:rPr lang="en-US" sz="2400" b="0" i="0" u="none" strike="noStrike" dirty="0" err="1" smtClean="0">
                          <a:solidFill>
                            <a:srgbClr val="000000"/>
                          </a:solidFill>
                          <a:latin typeface="Arial" pitchFamily="34" charset="0"/>
                          <a:cs typeface="Arial" pitchFamily="34" charset="0"/>
                        </a:rPr>
                        <a:t>Avg</a:t>
                      </a:r>
                      <a:r>
                        <a:rPr lang="en-US" sz="2400" b="0" i="0" u="none" strike="noStrike" dirty="0" smtClean="0">
                          <a:solidFill>
                            <a:srgbClr val="000000"/>
                          </a:solidFill>
                          <a:latin typeface="Arial" pitchFamily="34" charset="0"/>
                          <a:cs typeface="Arial" pitchFamily="34" charset="0"/>
                        </a:rPr>
                        <a:t> time to write data (&lt;.02)</a:t>
                      </a:r>
                    </a:p>
                  </a:txBody>
                  <a:tcPr marL="9308" marR="9308" marT="9525" marB="0" anchor="b"/>
                </a:tc>
              </a:tr>
              <a:tr h="713709">
                <a:tc>
                  <a:txBody>
                    <a:bodyPr/>
                    <a:lstStyle/>
                    <a:p>
                      <a:pPr algn="l" fontAlgn="b"/>
                      <a:r>
                        <a:rPr lang="en-US" sz="2400" b="0" i="0" u="none" strike="noStrike">
                          <a:solidFill>
                            <a:srgbClr val="000000"/>
                          </a:solidFill>
                          <a:latin typeface="Arial" pitchFamily="34" charset="0"/>
                          <a:cs typeface="Arial" pitchFamily="34" charset="0"/>
                        </a:rPr>
                        <a:t>System</a:t>
                      </a:r>
                    </a:p>
                  </a:txBody>
                  <a:tcPr marL="9308" marR="9308" marT="9525" marB="0" anchor="b"/>
                </a:tc>
                <a:tc>
                  <a:txBody>
                    <a:bodyPr/>
                    <a:lstStyle/>
                    <a:p>
                      <a:pPr algn="l" fontAlgn="b"/>
                      <a:r>
                        <a:rPr lang="en-US" sz="2400" b="0" i="0" u="none" strike="noStrike" dirty="0">
                          <a:solidFill>
                            <a:srgbClr val="000000"/>
                          </a:solidFill>
                          <a:latin typeface="Arial" pitchFamily="34" charset="0"/>
                          <a:cs typeface="Arial" pitchFamily="34" charset="0"/>
                        </a:rPr>
                        <a:t>Processor Queue Length</a:t>
                      </a:r>
                    </a:p>
                  </a:txBody>
                  <a:tcPr marL="9308" marR="9308" marT="9525" marB="0" anchor="b"/>
                </a:tc>
                <a:tc>
                  <a:txBody>
                    <a:bodyPr/>
                    <a:lstStyle/>
                    <a:p>
                      <a:pPr algn="l" fontAlgn="b"/>
                      <a:r>
                        <a:rPr lang="en-US" sz="2400" b="0" i="0" u="none" strike="noStrike" dirty="0" smtClean="0">
                          <a:solidFill>
                            <a:srgbClr val="000000"/>
                          </a:solidFill>
                          <a:latin typeface="Arial" pitchFamily="34" charset="0"/>
                          <a:cs typeface="Arial" pitchFamily="34" charset="0"/>
                        </a:rPr>
                        <a:t>&gt; 10 threads/proc and CPU &gt; 80%</a:t>
                      </a:r>
                      <a:endParaRPr lang="en-US" sz="2400" b="0" i="0" u="none" strike="noStrike" dirty="0">
                        <a:solidFill>
                          <a:srgbClr val="000000"/>
                        </a:solidFill>
                        <a:latin typeface="Arial" pitchFamily="34" charset="0"/>
                        <a:cs typeface="Arial" pitchFamily="34" charset="0"/>
                      </a:endParaRPr>
                    </a:p>
                  </a:txBody>
                  <a:tcPr marL="9308" marR="9308" marT="9525" marB="0" anchor="b"/>
                </a:tc>
              </a:tr>
            </a:tbl>
          </a:graphicData>
        </a:graphic>
      </p:graphicFrame>
    </p:spTree>
    <p:extLst>
      <p:ext uri="{BB962C8B-B14F-4D97-AF65-F5344CB8AC3E}">
        <p14:creationId xmlns:p14="http://schemas.microsoft.com/office/powerpoint/2010/main" val="381050334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Server Counters</a:t>
            </a:r>
          </a:p>
        </p:txBody>
      </p:sp>
      <p:graphicFrame>
        <p:nvGraphicFramePr>
          <p:cNvPr id="5" name="Content Placeholder 5"/>
          <p:cNvGraphicFramePr>
            <a:graphicFrameLocks/>
          </p:cNvGraphicFramePr>
          <p:nvPr>
            <p:extLst>
              <p:ext uri="{D42A27DB-BD31-4B8C-83A1-F6EECF244321}">
                <p14:modId xmlns:p14="http://schemas.microsoft.com/office/powerpoint/2010/main" val="1621869607"/>
              </p:ext>
            </p:extLst>
          </p:nvPr>
        </p:nvGraphicFramePr>
        <p:xfrm>
          <a:off x="801880" y="1356645"/>
          <a:ext cx="7773373" cy="4998978"/>
        </p:xfrm>
        <a:graphic>
          <a:graphicData uri="http://schemas.openxmlformats.org/drawingml/2006/table">
            <a:tbl>
              <a:tblPr firstRow="1" bandRow="1">
                <a:tableStyleId>{5C22544A-7EE6-4342-B048-85BDC9FD1C3A}</a:tableStyleId>
              </a:tblPr>
              <a:tblGrid>
                <a:gridCol w="2245658"/>
                <a:gridCol w="2936591"/>
                <a:gridCol w="2591124"/>
              </a:tblGrid>
              <a:tr h="428076">
                <a:tc>
                  <a:txBody>
                    <a:bodyPr/>
                    <a:lstStyle/>
                    <a:p>
                      <a:pPr algn="l" fontAlgn="b"/>
                      <a:r>
                        <a:rPr lang="en-US" sz="2000" b="0" i="0" u="none" strike="noStrike" dirty="0">
                          <a:solidFill>
                            <a:srgbClr val="000000"/>
                          </a:solidFill>
                          <a:latin typeface="Calibri"/>
                        </a:rPr>
                        <a:t>Object</a:t>
                      </a:r>
                    </a:p>
                  </a:txBody>
                  <a:tcPr marL="10182" marR="10182" marT="9525" marB="0" anchor="b"/>
                </a:tc>
                <a:tc>
                  <a:txBody>
                    <a:bodyPr/>
                    <a:lstStyle/>
                    <a:p>
                      <a:pPr algn="l" fontAlgn="b"/>
                      <a:r>
                        <a:rPr lang="en-US" sz="2000" b="0" i="0" u="none" strike="noStrike" dirty="0">
                          <a:solidFill>
                            <a:srgbClr val="000000"/>
                          </a:solidFill>
                          <a:latin typeface="Calibri"/>
                        </a:rPr>
                        <a:t>Counter </a:t>
                      </a:r>
                    </a:p>
                  </a:txBody>
                  <a:tcPr marL="10182" marR="10182" marT="9525" marB="0" anchor="b"/>
                </a:tc>
                <a:tc>
                  <a:txBody>
                    <a:bodyPr/>
                    <a:lstStyle/>
                    <a:p>
                      <a:pPr algn="l" fontAlgn="b"/>
                      <a:r>
                        <a:rPr lang="en-US" sz="2000" b="0" i="0" u="none" strike="noStrike" dirty="0" smtClean="0">
                          <a:solidFill>
                            <a:srgbClr val="000000"/>
                          </a:solidFill>
                          <a:latin typeface="Calibri"/>
                        </a:rPr>
                        <a:t>Look For</a:t>
                      </a:r>
                      <a:endParaRPr lang="en-US" sz="2000" b="0" i="0" u="none" strike="noStrike" dirty="0">
                        <a:solidFill>
                          <a:srgbClr val="000000"/>
                        </a:solidFill>
                        <a:latin typeface="Calibri"/>
                      </a:endParaRPr>
                    </a:p>
                  </a:txBody>
                  <a:tcPr marL="10182" marR="10182" marT="9525" marB="0" anchor="b"/>
                </a:tc>
              </a:tr>
              <a:tr h="577203">
                <a:tc>
                  <a:txBody>
                    <a:bodyPr/>
                    <a:lstStyle/>
                    <a:p>
                      <a:pPr algn="l" fontAlgn="b"/>
                      <a:r>
                        <a:rPr lang="en-US" sz="2000" b="0" i="0" u="none" strike="noStrike" dirty="0">
                          <a:solidFill>
                            <a:srgbClr val="000000"/>
                          </a:solidFill>
                          <a:latin typeface="Calibri"/>
                        </a:rPr>
                        <a:t>Access Methods</a:t>
                      </a:r>
                    </a:p>
                  </a:txBody>
                  <a:tcPr marL="10182" marR="10182" marT="9525" marB="0" anchor="b"/>
                </a:tc>
                <a:tc>
                  <a:txBody>
                    <a:bodyPr/>
                    <a:lstStyle/>
                    <a:p>
                      <a:pPr algn="l" fontAlgn="b"/>
                      <a:r>
                        <a:rPr lang="en-US" sz="2000" b="0" i="0" u="none" strike="noStrike" dirty="0">
                          <a:solidFill>
                            <a:srgbClr val="000000"/>
                          </a:solidFill>
                          <a:latin typeface="Calibri"/>
                        </a:rPr>
                        <a:t>Forwarded Records/sec</a:t>
                      </a:r>
                    </a:p>
                  </a:txBody>
                  <a:tcPr marL="10182" marR="10182" marT="9525" marB="0" anchor="b"/>
                </a:tc>
                <a:tc>
                  <a:txBody>
                    <a:bodyPr/>
                    <a:lstStyle/>
                    <a:p>
                      <a:pPr algn="l" fontAlgn="b"/>
                      <a:r>
                        <a:rPr lang="en-US" sz="2000" b="0" i="0" u="none" strike="noStrike" dirty="0" smtClean="0">
                          <a:solidFill>
                            <a:srgbClr val="000000"/>
                          </a:solidFill>
                          <a:latin typeface="Calibri" pitchFamily="34" charset="0"/>
                          <a:cs typeface="Calibri" pitchFamily="34" charset="0"/>
                        </a:rPr>
                        <a:t>&lt; 10 per 100 batch requests/sec</a:t>
                      </a:r>
                      <a:endParaRPr lang="en-US" sz="2000" b="0" i="0" u="none" strike="noStrike" dirty="0">
                        <a:solidFill>
                          <a:srgbClr val="000000"/>
                        </a:solidFill>
                        <a:latin typeface="Calibri" pitchFamily="34" charset="0"/>
                        <a:cs typeface="Calibri" pitchFamily="34" charset="0"/>
                      </a:endParaRPr>
                    </a:p>
                  </a:txBody>
                  <a:tcPr marL="10182" marR="10182" marT="9525" marB="0" anchor="b"/>
                </a:tc>
              </a:tr>
              <a:tr h="577203">
                <a:tc>
                  <a:txBody>
                    <a:bodyPr/>
                    <a:lstStyle/>
                    <a:p>
                      <a:pPr algn="l" fontAlgn="b"/>
                      <a:r>
                        <a:rPr lang="en-US" sz="2000" b="0" i="0" u="none" strike="noStrike" dirty="0">
                          <a:solidFill>
                            <a:srgbClr val="000000"/>
                          </a:solidFill>
                          <a:latin typeface="Calibri"/>
                        </a:rPr>
                        <a:t>Access Methods</a:t>
                      </a:r>
                    </a:p>
                  </a:txBody>
                  <a:tcPr marL="10182" marR="10182" marT="9525" marB="0" anchor="b"/>
                </a:tc>
                <a:tc>
                  <a:txBody>
                    <a:bodyPr/>
                    <a:lstStyle/>
                    <a:p>
                      <a:pPr algn="l" fontAlgn="b"/>
                      <a:r>
                        <a:rPr lang="en-US" sz="2000" b="0" i="0" u="none" strike="noStrike" dirty="0">
                          <a:solidFill>
                            <a:srgbClr val="000000"/>
                          </a:solidFill>
                          <a:latin typeface="Calibri"/>
                        </a:rPr>
                        <a:t>Page Splits/sec</a:t>
                      </a:r>
                    </a:p>
                  </a:txBody>
                  <a:tcPr marL="10182" marR="10182" marT="9525" marB="0" anchor="b"/>
                </a:tc>
                <a:tc>
                  <a:txBody>
                    <a:bodyPr/>
                    <a:lstStyle/>
                    <a:p>
                      <a:pPr algn="l" fontAlgn="b"/>
                      <a:r>
                        <a:rPr lang="en-US" sz="2000" b="0" i="0" u="none" strike="noStrike" dirty="0" smtClean="0">
                          <a:solidFill>
                            <a:srgbClr val="000000"/>
                          </a:solidFill>
                          <a:latin typeface="Calibri" pitchFamily="34" charset="0"/>
                          <a:cs typeface="Calibri" pitchFamily="34" charset="0"/>
                        </a:rPr>
                        <a:t>&lt;20 per 100 batch requests/sec</a:t>
                      </a:r>
                      <a:endParaRPr lang="en-US" sz="2000" b="0" i="0" u="none" strike="noStrike" dirty="0">
                        <a:solidFill>
                          <a:srgbClr val="000000"/>
                        </a:solidFill>
                        <a:latin typeface="Calibri" pitchFamily="34" charset="0"/>
                        <a:cs typeface="Calibri" pitchFamily="34" charset="0"/>
                      </a:endParaRPr>
                    </a:p>
                  </a:txBody>
                  <a:tcPr marL="10182" marR="10182" marT="9525" marB="0" anchor="b"/>
                </a:tc>
              </a:tr>
              <a:tr h="428076">
                <a:tc>
                  <a:txBody>
                    <a:bodyPr/>
                    <a:lstStyle/>
                    <a:p>
                      <a:pPr algn="l" fontAlgn="b"/>
                      <a:r>
                        <a:rPr lang="en-US" sz="2000" b="0" i="0" u="none" strike="noStrike">
                          <a:solidFill>
                            <a:srgbClr val="000000"/>
                          </a:solidFill>
                          <a:latin typeface="Calibri"/>
                        </a:rPr>
                        <a:t>Buffer Manager</a:t>
                      </a:r>
                    </a:p>
                  </a:txBody>
                  <a:tcPr marL="10182" marR="10182" marT="9525" marB="0" anchor="b"/>
                </a:tc>
                <a:tc>
                  <a:txBody>
                    <a:bodyPr/>
                    <a:lstStyle/>
                    <a:p>
                      <a:pPr algn="l" fontAlgn="b"/>
                      <a:r>
                        <a:rPr lang="en-US" sz="2000" b="0" i="0" u="none" strike="noStrike">
                          <a:solidFill>
                            <a:srgbClr val="000000"/>
                          </a:solidFill>
                          <a:latin typeface="Calibri"/>
                        </a:rPr>
                        <a:t>Buffer cache hit ratio</a:t>
                      </a:r>
                    </a:p>
                  </a:txBody>
                  <a:tcPr marL="10182" marR="10182" marT="9525" marB="0" anchor="b"/>
                </a:tc>
                <a:tc>
                  <a:txBody>
                    <a:bodyPr/>
                    <a:lstStyle/>
                    <a:p>
                      <a:pPr algn="l" fontAlgn="b"/>
                      <a:r>
                        <a:rPr lang="en-US" sz="2000" b="0" i="0" u="none" strike="noStrike" dirty="0" smtClean="0">
                          <a:solidFill>
                            <a:srgbClr val="000000"/>
                          </a:solidFill>
                          <a:latin typeface="Calibri" pitchFamily="34" charset="0"/>
                          <a:cs typeface="Calibri" pitchFamily="34" charset="0"/>
                        </a:rPr>
                        <a:t>below 90% is bad</a:t>
                      </a:r>
                      <a:endParaRPr lang="en-US" sz="2000" b="0" i="0" u="none" strike="noStrike" dirty="0">
                        <a:solidFill>
                          <a:srgbClr val="000000"/>
                        </a:solidFill>
                        <a:latin typeface="Calibri" pitchFamily="34" charset="0"/>
                        <a:cs typeface="Calibri" pitchFamily="34" charset="0"/>
                      </a:endParaRPr>
                    </a:p>
                  </a:txBody>
                  <a:tcPr marL="10182" marR="10182" marT="9525" marB="0" anchor="b"/>
                </a:tc>
              </a:tr>
              <a:tr h="428076">
                <a:tc>
                  <a:txBody>
                    <a:bodyPr/>
                    <a:lstStyle/>
                    <a:p>
                      <a:pPr algn="l" fontAlgn="b"/>
                      <a:r>
                        <a:rPr lang="en-US" sz="2000" b="0" i="0" u="none" strike="noStrike">
                          <a:solidFill>
                            <a:srgbClr val="000000"/>
                          </a:solidFill>
                          <a:latin typeface="Calibri"/>
                        </a:rPr>
                        <a:t>Buffer Manager</a:t>
                      </a:r>
                    </a:p>
                  </a:txBody>
                  <a:tcPr marL="10182" marR="10182" marT="9525" marB="0" anchor="b"/>
                </a:tc>
                <a:tc>
                  <a:txBody>
                    <a:bodyPr/>
                    <a:lstStyle/>
                    <a:p>
                      <a:pPr algn="l" fontAlgn="b"/>
                      <a:r>
                        <a:rPr lang="en-US" sz="2000" b="0" i="0" u="none" strike="noStrike">
                          <a:solidFill>
                            <a:srgbClr val="000000"/>
                          </a:solidFill>
                          <a:latin typeface="Calibri"/>
                        </a:rPr>
                        <a:t>Page life expectancy</a:t>
                      </a:r>
                    </a:p>
                  </a:txBody>
                  <a:tcPr marL="10182" marR="10182" marT="9525" marB="0" anchor="b"/>
                </a:tc>
                <a:tc>
                  <a:txBody>
                    <a:bodyPr/>
                    <a:lstStyle/>
                    <a:p>
                      <a:pPr algn="l" fontAlgn="b"/>
                      <a:r>
                        <a:rPr lang="en-US" sz="2000" b="0" i="0" u="none" strike="noStrike" dirty="0" smtClean="0">
                          <a:solidFill>
                            <a:srgbClr val="000000"/>
                          </a:solidFill>
                          <a:latin typeface="Calibri" pitchFamily="34" charset="0"/>
                          <a:cs typeface="Calibri" pitchFamily="34" charset="0"/>
                        </a:rPr>
                        <a:t>&gt;=</a:t>
                      </a:r>
                    </a:p>
                    <a:p>
                      <a:pPr algn="l" fontAlgn="b"/>
                      <a:r>
                        <a:rPr lang="en-US" sz="2000" b="0" i="0" u="none" strike="noStrike" dirty="0" smtClean="0">
                          <a:solidFill>
                            <a:srgbClr val="000000"/>
                          </a:solidFill>
                          <a:latin typeface="Calibri" pitchFamily="34" charset="0"/>
                          <a:cs typeface="Calibri" pitchFamily="34" charset="0"/>
                        </a:rPr>
                        <a:t>(</a:t>
                      </a:r>
                      <a:r>
                        <a:rPr lang="en-US" sz="2000" b="0" i="0" u="none" strike="noStrike" dirty="0" err="1" smtClean="0">
                          <a:solidFill>
                            <a:srgbClr val="000000"/>
                          </a:solidFill>
                          <a:latin typeface="Calibri" pitchFamily="34" charset="0"/>
                          <a:cs typeface="Calibri" pitchFamily="34" charset="0"/>
                        </a:rPr>
                        <a:t>DataCacheSize</a:t>
                      </a:r>
                      <a:r>
                        <a:rPr lang="en-US" sz="2000" b="0" i="0" u="none" strike="noStrike" dirty="0" smtClean="0">
                          <a:solidFill>
                            <a:srgbClr val="000000"/>
                          </a:solidFill>
                          <a:latin typeface="Calibri" pitchFamily="34" charset="0"/>
                          <a:cs typeface="Calibri" pitchFamily="34" charset="0"/>
                        </a:rPr>
                        <a:t>/4*300)</a:t>
                      </a:r>
                      <a:endParaRPr lang="en-US" sz="2000" b="0" i="0" u="none" strike="noStrike" dirty="0">
                        <a:solidFill>
                          <a:srgbClr val="000000"/>
                        </a:solidFill>
                        <a:latin typeface="Calibri" pitchFamily="34" charset="0"/>
                        <a:cs typeface="Calibri" pitchFamily="34" charset="0"/>
                      </a:endParaRPr>
                    </a:p>
                  </a:txBody>
                  <a:tcPr marL="10182" marR="10182" marT="9525" marB="0" anchor="b"/>
                </a:tc>
              </a:tr>
              <a:tr h="577203">
                <a:tc>
                  <a:txBody>
                    <a:bodyPr/>
                    <a:lstStyle/>
                    <a:p>
                      <a:pPr algn="l" fontAlgn="b"/>
                      <a:r>
                        <a:rPr lang="en-US" sz="2000" b="0" i="0" u="none" strike="noStrike">
                          <a:solidFill>
                            <a:srgbClr val="000000"/>
                          </a:solidFill>
                          <a:latin typeface="Calibri"/>
                        </a:rPr>
                        <a:t>General Statistics</a:t>
                      </a:r>
                    </a:p>
                  </a:txBody>
                  <a:tcPr marL="10182" marR="10182" marT="9525" marB="0" anchor="b"/>
                </a:tc>
                <a:tc>
                  <a:txBody>
                    <a:bodyPr/>
                    <a:lstStyle/>
                    <a:p>
                      <a:pPr algn="l" fontAlgn="b"/>
                      <a:r>
                        <a:rPr lang="en-US" sz="2000" b="0" i="0" u="none" strike="noStrike">
                          <a:solidFill>
                            <a:srgbClr val="000000"/>
                          </a:solidFill>
                          <a:latin typeface="Calibri"/>
                        </a:rPr>
                        <a:t>Processes blocked</a:t>
                      </a:r>
                    </a:p>
                  </a:txBody>
                  <a:tcPr marL="10182" marR="10182" marT="9525" marB="0" anchor="b"/>
                </a:tc>
                <a:tc>
                  <a:txBody>
                    <a:bodyPr/>
                    <a:lstStyle/>
                    <a:p>
                      <a:pPr algn="l" fontAlgn="b"/>
                      <a:r>
                        <a:rPr lang="en-US" sz="2000" b="0" i="0" u="none" strike="noStrike" dirty="0" smtClean="0">
                          <a:solidFill>
                            <a:srgbClr val="000000"/>
                          </a:solidFill>
                          <a:latin typeface="Calibri" pitchFamily="34" charset="0"/>
                          <a:cs typeface="Calibri" pitchFamily="34" charset="0"/>
                        </a:rPr>
                        <a:t>Baseline</a:t>
                      </a:r>
                      <a:r>
                        <a:rPr lang="en-US" sz="2000" b="0" i="0" u="none" strike="noStrike" baseline="0" dirty="0" smtClean="0">
                          <a:solidFill>
                            <a:srgbClr val="000000"/>
                          </a:solidFill>
                          <a:latin typeface="Calibri" pitchFamily="34" charset="0"/>
                          <a:cs typeface="Calibri" pitchFamily="34" charset="0"/>
                        </a:rPr>
                        <a:t>, check for changes</a:t>
                      </a:r>
                      <a:endParaRPr lang="en-US" sz="2000" b="0" i="0" u="none" strike="noStrike" dirty="0">
                        <a:solidFill>
                          <a:srgbClr val="000000"/>
                        </a:solidFill>
                        <a:latin typeface="Calibri" pitchFamily="34" charset="0"/>
                        <a:cs typeface="Calibri" pitchFamily="34" charset="0"/>
                      </a:endParaRPr>
                    </a:p>
                  </a:txBody>
                  <a:tcPr marL="10182" marR="10182" marT="9525" marB="0" anchor="b"/>
                </a:tc>
              </a:tr>
              <a:tr h="428076">
                <a:tc>
                  <a:txBody>
                    <a:bodyPr/>
                    <a:lstStyle/>
                    <a:p>
                      <a:pPr algn="l" fontAlgn="b"/>
                      <a:r>
                        <a:rPr lang="en-US" sz="2000" b="0" i="0" u="none" strike="noStrike">
                          <a:solidFill>
                            <a:srgbClr val="000000"/>
                          </a:solidFill>
                          <a:latin typeface="Calibri"/>
                        </a:rPr>
                        <a:t>SQL Statistics</a:t>
                      </a:r>
                    </a:p>
                  </a:txBody>
                  <a:tcPr marL="10182" marR="10182" marT="9525" marB="0" anchor="b"/>
                </a:tc>
                <a:tc>
                  <a:txBody>
                    <a:bodyPr/>
                    <a:lstStyle/>
                    <a:p>
                      <a:pPr algn="l" fontAlgn="b"/>
                      <a:r>
                        <a:rPr lang="en-US" sz="2000" b="0" i="0" u="none" strike="noStrike">
                          <a:solidFill>
                            <a:srgbClr val="000000"/>
                          </a:solidFill>
                          <a:latin typeface="Calibri"/>
                        </a:rPr>
                        <a:t>Batch Requests/sec</a:t>
                      </a:r>
                    </a:p>
                  </a:txBody>
                  <a:tcPr marL="10182" marR="10182" marT="9525" marB="0" anchor="b"/>
                </a:tc>
                <a:tc>
                  <a:txBody>
                    <a:bodyPr/>
                    <a:lstStyle/>
                    <a:p>
                      <a:pPr algn="l" fontAlgn="b"/>
                      <a:r>
                        <a:rPr lang="en-US" sz="2000" b="0" i="0" u="none" strike="noStrike" dirty="0" smtClean="0">
                          <a:solidFill>
                            <a:srgbClr val="000000"/>
                          </a:solidFill>
                          <a:latin typeface="Calibri" pitchFamily="34" charset="0"/>
                          <a:cs typeface="Calibri" pitchFamily="34" charset="0"/>
                        </a:rPr>
                        <a:t>&gt; 1000 is busy system</a:t>
                      </a:r>
                      <a:endParaRPr lang="en-US" sz="2000" b="0" i="0" u="none" strike="noStrike" dirty="0">
                        <a:solidFill>
                          <a:srgbClr val="000000"/>
                        </a:solidFill>
                        <a:latin typeface="Calibri" pitchFamily="34" charset="0"/>
                        <a:cs typeface="Calibri" pitchFamily="34" charset="0"/>
                      </a:endParaRPr>
                    </a:p>
                  </a:txBody>
                  <a:tcPr marL="10182" marR="10182" marT="9525" marB="0" anchor="b"/>
                </a:tc>
              </a:tr>
              <a:tr h="577203">
                <a:tc>
                  <a:txBody>
                    <a:bodyPr/>
                    <a:lstStyle/>
                    <a:p>
                      <a:pPr algn="l" fontAlgn="b"/>
                      <a:r>
                        <a:rPr lang="en-US" sz="2000" b="0" i="0" u="none" strike="noStrike">
                          <a:solidFill>
                            <a:srgbClr val="000000"/>
                          </a:solidFill>
                          <a:latin typeface="Calibri"/>
                        </a:rPr>
                        <a:t>SQL Statistics</a:t>
                      </a:r>
                    </a:p>
                  </a:txBody>
                  <a:tcPr marL="10182" marR="10182" marT="9525" marB="0" anchor="b"/>
                </a:tc>
                <a:tc>
                  <a:txBody>
                    <a:bodyPr/>
                    <a:lstStyle/>
                    <a:p>
                      <a:pPr algn="l" fontAlgn="b"/>
                      <a:r>
                        <a:rPr lang="en-US" sz="2000" b="0" i="0" u="none" strike="noStrike">
                          <a:solidFill>
                            <a:srgbClr val="000000"/>
                          </a:solidFill>
                          <a:latin typeface="Calibri"/>
                        </a:rPr>
                        <a:t>SQL Compilations/sec</a:t>
                      </a:r>
                    </a:p>
                  </a:txBody>
                  <a:tcPr marL="10182" marR="10182" marT="9525" marB="0" anchor="b"/>
                </a:tc>
                <a:tc>
                  <a:txBody>
                    <a:bodyPr/>
                    <a:lstStyle/>
                    <a:p>
                      <a:pPr algn="l" fontAlgn="b"/>
                      <a:r>
                        <a:rPr lang="en-US" sz="2000" b="0" i="0" u="none" strike="noStrike" dirty="0" smtClean="0">
                          <a:solidFill>
                            <a:srgbClr val="000000"/>
                          </a:solidFill>
                          <a:latin typeface="Calibri" pitchFamily="34" charset="0"/>
                          <a:cs typeface="Calibri" pitchFamily="34" charset="0"/>
                        </a:rPr>
                        <a:t>&lt;10% of batch requests/sec</a:t>
                      </a:r>
                      <a:endParaRPr lang="en-US" sz="2000" b="0" i="0" u="none" strike="noStrike" dirty="0">
                        <a:solidFill>
                          <a:srgbClr val="000000"/>
                        </a:solidFill>
                        <a:latin typeface="Calibri" pitchFamily="34" charset="0"/>
                        <a:cs typeface="Calibri" pitchFamily="34" charset="0"/>
                      </a:endParaRPr>
                    </a:p>
                  </a:txBody>
                  <a:tcPr marL="10182" marR="10182" marT="9525" marB="0" anchor="b"/>
                </a:tc>
              </a:tr>
              <a:tr h="577203">
                <a:tc>
                  <a:txBody>
                    <a:bodyPr/>
                    <a:lstStyle/>
                    <a:p>
                      <a:pPr algn="l" fontAlgn="b"/>
                      <a:r>
                        <a:rPr lang="en-US" sz="2000" b="0" i="0" u="none" strike="noStrike" dirty="0">
                          <a:solidFill>
                            <a:srgbClr val="000000"/>
                          </a:solidFill>
                          <a:latin typeface="Calibri"/>
                        </a:rPr>
                        <a:t>SQL Statistics</a:t>
                      </a:r>
                    </a:p>
                  </a:txBody>
                  <a:tcPr marL="10182" marR="10182" marT="9525" marB="0" anchor="b"/>
                </a:tc>
                <a:tc>
                  <a:txBody>
                    <a:bodyPr/>
                    <a:lstStyle/>
                    <a:p>
                      <a:pPr algn="l" fontAlgn="b"/>
                      <a:r>
                        <a:rPr lang="en-US" sz="2000" b="0" i="0" u="none" strike="noStrike" dirty="0">
                          <a:solidFill>
                            <a:srgbClr val="000000"/>
                          </a:solidFill>
                          <a:latin typeface="Calibri"/>
                        </a:rPr>
                        <a:t>SQL Re-Compilations/sec</a:t>
                      </a:r>
                    </a:p>
                  </a:txBody>
                  <a:tcPr marL="10182" marR="10182" marT="9525" marB="0" anchor="b"/>
                </a:tc>
                <a:tc>
                  <a:txBody>
                    <a:bodyPr/>
                    <a:lstStyle/>
                    <a:p>
                      <a:pPr algn="l" fontAlgn="b"/>
                      <a:r>
                        <a:rPr lang="en-US" sz="2000" b="0" i="0" u="none" strike="noStrike" dirty="0" smtClean="0">
                          <a:solidFill>
                            <a:srgbClr val="000000"/>
                          </a:solidFill>
                          <a:latin typeface="Calibri" pitchFamily="34" charset="0"/>
                          <a:cs typeface="Calibri" pitchFamily="34" charset="0"/>
                        </a:rPr>
                        <a:t>&lt;10% of compilations/sec</a:t>
                      </a:r>
                      <a:endParaRPr lang="en-US" sz="2000" b="0" i="0" u="none" strike="noStrike" dirty="0">
                        <a:solidFill>
                          <a:srgbClr val="000000"/>
                        </a:solidFill>
                        <a:latin typeface="Calibri" pitchFamily="34" charset="0"/>
                        <a:cs typeface="Calibri" pitchFamily="34" charset="0"/>
                      </a:endParaRPr>
                    </a:p>
                  </a:txBody>
                  <a:tcPr marL="10182" marR="10182" marT="9525" marB="0" anchor="b"/>
                </a:tc>
              </a:tr>
            </a:tbl>
          </a:graphicData>
        </a:graphic>
      </p:graphicFrame>
    </p:spTree>
    <p:extLst>
      <p:ext uri="{BB962C8B-B14F-4D97-AF65-F5344CB8AC3E}">
        <p14:creationId xmlns:p14="http://schemas.microsoft.com/office/powerpoint/2010/main" val="94088089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Scripting the Data Capture</a:t>
            </a:r>
          </a:p>
        </p:txBody>
      </p:sp>
      <p:sp>
        <p:nvSpPr>
          <p:cNvPr id="3" name="Text Placeholder 2"/>
          <p:cNvSpPr>
            <a:spLocks noGrp="1"/>
          </p:cNvSpPr>
          <p:nvPr>
            <p:ph type="body" sz="quarter" idx="10"/>
          </p:nvPr>
        </p:nvSpPr>
        <p:spPr>
          <a:xfrm>
            <a:off x="274638" y="1212850"/>
            <a:ext cx="11887200" cy="5232202"/>
          </a:xfrm>
        </p:spPr>
        <p:txBody>
          <a:bodyPr/>
          <a:lstStyle/>
          <a:p>
            <a:r>
              <a:rPr lang="en-US" sz="3200" dirty="0"/>
              <a:t>Capture the counter data</a:t>
            </a:r>
          </a:p>
          <a:p>
            <a:endParaRPr lang="en-US" sz="3200" dirty="0"/>
          </a:p>
          <a:p>
            <a:pPr lvl="2"/>
            <a:r>
              <a:rPr lang="en-US" sz="2400" dirty="0"/>
              <a:t># Initialize </a:t>
            </a:r>
            <a:r>
              <a:rPr lang="en-US" sz="2400" dirty="0" err="1"/>
              <a:t>Perfcounters</a:t>
            </a:r>
            <a:endParaRPr lang="en-US" sz="2400" dirty="0"/>
          </a:p>
          <a:p>
            <a:pPr lvl="2"/>
            <a:r>
              <a:rPr lang="en-US" sz="2400" dirty="0"/>
              <a:t>$</a:t>
            </a:r>
            <a:r>
              <a:rPr lang="en-US" sz="2400" dirty="0" err="1"/>
              <a:t>ppt</a:t>
            </a:r>
            <a:r>
              <a:rPr lang="en-US" sz="2400" dirty="0"/>
              <a:t> = new-object </a:t>
            </a:r>
            <a:r>
              <a:rPr lang="en-US" sz="2400" dirty="0" err="1"/>
              <a:t>System.Diagnostics.PerformanceCounter</a:t>
            </a:r>
            <a:endParaRPr lang="en-US" sz="2400" dirty="0"/>
          </a:p>
          <a:p>
            <a:pPr lvl="2"/>
            <a:r>
              <a:rPr lang="en-US" sz="2400" dirty="0"/>
              <a:t>$</a:t>
            </a:r>
            <a:r>
              <a:rPr lang="en-US" sz="2400" dirty="0" err="1"/>
              <a:t>ppt.CategoryName</a:t>
            </a:r>
            <a:r>
              <a:rPr lang="en-US" sz="2400" dirty="0"/>
              <a:t> = 'Processor'</a:t>
            </a:r>
          </a:p>
          <a:p>
            <a:pPr lvl="2"/>
            <a:r>
              <a:rPr lang="en-US" sz="2400" dirty="0"/>
              <a:t>$</a:t>
            </a:r>
            <a:r>
              <a:rPr lang="en-US" sz="2400" dirty="0" err="1"/>
              <a:t>ppt.CounterName</a:t>
            </a:r>
            <a:r>
              <a:rPr lang="en-US" sz="2400" dirty="0"/>
              <a:t> = '% Processor Time'</a:t>
            </a:r>
          </a:p>
          <a:p>
            <a:pPr lvl="2"/>
            <a:r>
              <a:rPr lang="en-US" sz="2400" dirty="0"/>
              <a:t>$</a:t>
            </a:r>
            <a:r>
              <a:rPr lang="en-US" sz="2400" dirty="0" err="1"/>
              <a:t>ppt.InstanceName</a:t>
            </a:r>
            <a:r>
              <a:rPr lang="en-US" sz="2400" dirty="0"/>
              <a:t> = '_Total'</a:t>
            </a:r>
          </a:p>
          <a:p>
            <a:pPr lvl="2"/>
            <a:r>
              <a:rPr lang="en-US" sz="2400" dirty="0"/>
              <a:t>$</a:t>
            </a:r>
            <a:r>
              <a:rPr lang="en-US" sz="2400" dirty="0" err="1"/>
              <a:t>pptv</a:t>
            </a:r>
            <a:r>
              <a:rPr lang="en-US" sz="2400" dirty="0"/>
              <a:t> = $</a:t>
            </a:r>
            <a:r>
              <a:rPr lang="en-US" sz="2400" dirty="0" err="1"/>
              <a:t>ppt.nextvalue</a:t>
            </a:r>
            <a:r>
              <a:rPr lang="en-US" sz="2400" dirty="0"/>
              <a:t>()</a:t>
            </a:r>
          </a:p>
          <a:p>
            <a:endParaRPr lang="en-US" sz="3200" dirty="0"/>
          </a:p>
          <a:p>
            <a:r>
              <a:rPr lang="en-US" sz="3200" dirty="0" smtClean="0"/>
              <a:t>Insert </a:t>
            </a:r>
            <a:r>
              <a:rPr lang="en-US" sz="3200" dirty="0"/>
              <a:t>into Performance Database</a:t>
            </a:r>
          </a:p>
          <a:p>
            <a:r>
              <a:rPr lang="en-US" sz="3200" dirty="0"/>
              <a:t>Wait defined interval and do it again</a:t>
            </a:r>
          </a:p>
        </p:txBody>
      </p:sp>
    </p:spTree>
    <p:extLst>
      <p:ext uri="{BB962C8B-B14F-4D97-AF65-F5344CB8AC3E}">
        <p14:creationId xmlns:p14="http://schemas.microsoft.com/office/powerpoint/2010/main" val="357544744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Pull Counters from </a:t>
            </a:r>
            <a:r>
              <a:rPr lang="en-US" dirty="0" err="1"/>
              <a:t>Perfmon</a:t>
            </a:r>
            <a:r>
              <a:rPr lang="en-US" dirty="0"/>
              <a:t> Log</a:t>
            </a:r>
          </a:p>
        </p:txBody>
      </p:sp>
      <p:sp>
        <p:nvSpPr>
          <p:cNvPr id="5" name="Text Placeholder 4"/>
          <p:cNvSpPr>
            <a:spLocks noGrp="1"/>
          </p:cNvSpPr>
          <p:nvPr>
            <p:ph type="body" sz="quarter" idx="10"/>
          </p:nvPr>
        </p:nvSpPr>
        <p:spPr>
          <a:xfrm>
            <a:off x="274638" y="1216152"/>
            <a:ext cx="11887199" cy="5201424"/>
          </a:xfrm>
        </p:spPr>
        <p:txBody>
          <a:bodyPr/>
          <a:lstStyle/>
          <a:p>
            <a:r>
              <a:rPr lang="en-US" sz="2000" dirty="0"/>
              <a:t>$</a:t>
            </a:r>
            <a:r>
              <a:rPr lang="en-US" sz="2000" dirty="0" err="1"/>
              <a:t>logcntr</a:t>
            </a:r>
            <a:r>
              <a:rPr lang="en-US" sz="2000" dirty="0"/>
              <a:t> = import-counter 'C:\</a:t>
            </a:r>
            <a:r>
              <a:rPr lang="en-US" sz="2000" dirty="0" err="1"/>
              <a:t>Perfmon</a:t>
            </a:r>
            <a:r>
              <a:rPr lang="en-US" sz="2000" dirty="0"/>
              <a:t>\</a:t>
            </a:r>
            <a:r>
              <a:rPr lang="en-US" sz="2000" dirty="0" err="1"/>
              <a:t>SQLTBWS_SQLPerf.blg</a:t>
            </a:r>
            <a:r>
              <a:rPr lang="en-US" sz="2000" dirty="0"/>
              <a:t>'</a:t>
            </a:r>
          </a:p>
          <a:p>
            <a:r>
              <a:rPr lang="en-US" sz="2000" dirty="0" err="1"/>
              <a:t>foreach</a:t>
            </a:r>
            <a:r>
              <a:rPr lang="en-US" sz="2000" dirty="0"/>
              <a:t> ($</a:t>
            </a:r>
            <a:r>
              <a:rPr lang="en-US" sz="2000" dirty="0" err="1"/>
              <a:t>cntr</a:t>
            </a:r>
            <a:r>
              <a:rPr lang="en-US" sz="2000" dirty="0"/>
              <a:t> in $</a:t>
            </a:r>
            <a:r>
              <a:rPr lang="en-US" sz="2000" dirty="0" err="1"/>
              <a:t>logcntr</a:t>
            </a:r>
            <a:r>
              <a:rPr lang="en-US" sz="2000" dirty="0"/>
              <a:t>) {</a:t>
            </a:r>
          </a:p>
          <a:p>
            <a:r>
              <a:rPr lang="en-US" sz="2000" dirty="0"/>
              <a:t>   $</a:t>
            </a:r>
            <a:r>
              <a:rPr lang="en-US" sz="2000" dirty="0" err="1"/>
              <a:t>dtm</a:t>
            </a:r>
            <a:r>
              <a:rPr lang="en-US" sz="2000" dirty="0"/>
              <a:t> = $</a:t>
            </a:r>
            <a:r>
              <a:rPr lang="en-US" sz="2000" dirty="0" err="1"/>
              <a:t>cntr.Timestamp</a:t>
            </a:r>
            <a:endParaRPr lang="en-US" sz="2000" dirty="0"/>
          </a:p>
          <a:p>
            <a:r>
              <a:rPr lang="en-US" sz="2000" dirty="0"/>
              <a:t>   $</a:t>
            </a:r>
            <a:r>
              <a:rPr lang="en-US" sz="2000" dirty="0" err="1"/>
              <a:t>clist</a:t>
            </a:r>
            <a:r>
              <a:rPr lang="en-US" sz="2000" dirty="0"/>
              <a:t> = $</a:t>
            </a:r>
            <a:r>
              <a:rPr lang="en-US" sz="2000" dirty="0" err="1"/>
              <a:t>cntr.CounterSamples</a:t>
            </a:r>
            <a:endParaRPr lang="en-US" sz="2000" dirty="0"/>
          </a:p>
          <a:p>
            <a:r>
              <a:rPr lang="en-US" sz="2000" dirty="0"/>
              <a:t>   </a:t>
            </a:r>
            <a:r>
              <a:rPr lang="en-US" sz="2000" dirty="0" err="1"/>
              <a:t>foreach</a:t>
            </a:r>
            <a:r>
              <a:rPr lang="en-US" sz="2000" dirty="0"/>
              <a:t> ($sample in $</a:t>
            </a:r>
            <a:r>
              <a:rPr lang="en-US" sz="2000" dirty="0" err="1"/>
              <a:t>clist</a:t>
            </a:r>
            <a:r>
              <a:rPr lang="en-US" sz="2000" dirty="0"/>
              <a:t>) {</a:t>
            </a:r>
          </a:p>
          <a:p>
            <a:r>
              <a:rPr lang="en-US" sz="2000" dirty="0"/>
              <a:t>      switch -wildcard ($</a:t>
            </a:r>
            <a:r>
              <a:rPr lang="en-US" sz="2000" dirty="0" err="1"/>
              <a:t>sample.Path</a:t>
            </a:r>
            <a:r>
              <a:rPr lang="en-US" sz="2000" dirty="0"/>
              <a:t>) {</a:t>
            </a:r>
          </a:p>
          <a:p>
            <a:r>
              <a:rPr lang="en-US" sz="2000" dirty="0"/>
              <a:t>         '*% Processor Time*' { $</a:t>
            </a:r>
            <a:r>
              <a:rPr lang="en-US" sz="2000" dirty="0" err="1"/>
              <a:t>ppt</a:t>
            </a:r>
            <a:r>
              <a:rPr lang="en-US" sz="2000" dirty="0"/>
              <a:t> = $</a:t>
            </a:r>
            <a:r>
              <a:rPr lang="en-US" sz="2000" dirty="0" err="1"/>
              <a:t>sample.CookedValue</a:t>
            </a:r>
            <a:r>
              <a:rPr lang="en-US" sz="2000" dirty="0"/>
              <a:t> }</a:t>
            </a:r>
          </a:p>
          <a:p>
            <a:r>
              <a:rPr lang="en-US" sz="2000" dirty="0"/>
              <a:t>         '*Available </a:t>
            </a:r>
            <a:r>
              <a:rPr lang="en-US" sz="2000" dirty="0" err="1"/>
              <a:t>MBytes</a:t>
            </a:r>
            <a:r>
              <a:rPr lang="en-US" sz="2000" dirty="0"/>
              <a:t>*' { $</a:t>
            </a:r>
            <a:r>
              <a:rPr lang="en-US" sz="2000" dirty="0" err="1"/>
              <a:t>mab</a:t>
            </a:r>
            <a:r>
              <a:rPr lang="en-US" sz="2000" dirty="0"/>
              <a:t> = $</a:t>
            </a:r>
            <a:r>
              <a:rPr lang="en-US" sz="2000" dirty="0" err="1"/>
              <a:t>sample.CookedValue</a:t>
            </a:r>
            <a:r>
              <a:rPr lang="en-US" sz="2000" dirty="0"/>
              <a:t> }</a:t>
            </a:r>
          </a:p>
          <a:p>
            <a:r>
              <a:rPr lang="en-US" sz="2000" dirty="0"/>
              <a:t>         ...</a:t>
            </a:r>
          </a:p>
          <a:p>
            <a:r>
              <a:rPr lang="en-US" sz="2000" dirty="0"/>
              <a:t>         '*Buffer cache hit ratio*' { $bch = $</a:t>
            </a:r>
            <a:r>
              <a:rPr lang="en-US" sz="2000" dirty="0" err="1"/>
              <a:t>sample.CookedValue</a:t>
            </a:r>
            <a:r>
              <a:rPr lang="en-US" sz="2000" dirty="0"/>
              <a:t> }</a:t>
            </a:r>
          </a:p>
          <a:p>
            <a:r>
              <a:rPr lang="en-US" sz="2000" dirty="0"/>
              <a:t>         '*Page life expectancy*' { $</a:t>
            </a:r>
            <a:r>
              <a:rPr lang="en-US" sz="2000" dirty="0" err="1"/>
              <a:t>ple</a:t>
            </a:r>
            <a:r>
              <a:rPr lang="en-US" sz="2000" dirty="0"/>
              <a:t> = $</a:t>
            </a:r>
            <a:r>
              <a:rPr lang="en-US" sz="2000" dirty="0" err="1"/>
              <a:t>sample.CookedValue</a:t>
            </a:r>
            <a:r>
              <a:rPr lang="en-US" sz="2000" dirty="0"/>
              <a:t> }</a:t>
            </a:r>
          </a:p>
          <a:p>
            <a:r>
              <a:rPr lang="en-US" sz="2000" dirty="0"/>
              <a:t>         '*SQL Compilations/sec*' { $</a:t>
            </a:r>
            <a:r>
              <a:rPr lang="en-US" sz="2000" dirty="0" err="1"/>
              <a:t>cmp</a:t>
            </a:r>
            <a:r>
              <a:rPr lang="en-US" sz="2000" dirty="0"/>
              <a:t> = $</a:t>
            </a:r>
            <a:r>
              <a:rPr lang="en-US" sz="2000" dirty="0" err="1"/>
              <a:t>sample.CookedValue</a:t>
            </a:r>
            <a:r>
              <a:rPr lang="en-US" sz="2000" dirty="0"/>
              <a:t> }</a:t>
            </a:r>
          </a:p>
          <a:p>
            <a:r>
              <a:rPr lang="en-US" sz="2000" dirty="0"/>
              <a:t>         '*SQL Re-Compilations/sec*' { $</a:t>
            </a:r>
            <a:r>
              <a:rPr lang="en-US" sz="2000" dirty="0" err="1"/>
              <a:t>rcm</a:t>
            </a:r>
            <a:r>
              <a:rPr lang="en-US" sz="2000" dirty="0"/>
              <a:t> = $</a:t>
            </a:r>
            <a:r>
              <a:rPr lang="en-US" sz="2000" dirty="0" err="1"/>
              <a:t>sample.CookedValue</a:t>
            </a:r>
            <a:r>
              <a:rPr lang="en-US" sz="2000" dirty="0"/>
              <a:t> }</a:t>
            </a:r>
          </a:p>
          <a:p>
            <a:r>
              <a:rPr lang="en-US" sz="2000" dirty="0"/>
              <a:t>          }</a:t>
            </a:r>
          </a:p>
          <a:p>
            <a:r>
              <a:rPr lang="en-US" sz="2000" dirty="0"/>
              <a:t>      </a:t>
            </a:r>
            <a:r>
              <a:rPr lang="en-US" sz="2000" dirty="0" smtClean="0"/>
              <a:t>}</a:t>
            </a:r>
            <a:endParaRPr lang="en-US" sz="2000" dirty="0"/>
          </a:p>
        </p:txBody>
      </p:sp>
    </p:spTree>
    <p:extLst>
      <p:ext uri="{BB962C8B-B14F-4D97-AF65-F5344CB8AC3E}">
        <p14:creationId xmlns:p14="http://schemas.microsoft.com/office/powerpoint/2010/main" val="21115868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1122839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References</a:t>
            </a:r>
          </a:p>
        </p:txBody>
      </p:sp>
      <p:sp>
        <p:nvSpPr>
          <p:cNvPr id="5" name="Text Placeholder 4"/>
          <p:cNvSpPr>
            <a:spLocks noGrp="1"/>
          </p:cNvSpPr>
          <p:nvPr>
            <p:ph type="body" sz="quarter" idx="10"/>
          </p:nvPr>
        </p:nvSpPr>
        <p:spPr>
          <a:xfrm>
            <a:off x="274638" y="1212850"/>
            <a:ext cx="11887200" cy="5539978"/>
          </a:xfrm>
        </p:spPr>
        <p:txBody>
          <a:bodyPr/>
          <a:lstStyle/>
          <a:p>
            <a:r>
              <a:rPr lang="en-US" sz="3200" dirty="0"/>
              <a:t>Learn Windows PowerShell 3 in a Month of Lunches, Second Edition, Don Jones and Jeff Hicks</a:t>
            </a:r>
          </a:p>
          <a:p>
            <a:pPr lvl="2"/>
            <a:r>
              <a:rPr lang="en-US" sz="2400" dirty="0"/>
              <a:t>http://www.manning.com/jones3/</a:t>
            </a:r>
          </a:p>
          <a:p>
            <a:r>
              <a:rPr lang="en-US" sz="3200" dirty="0"/>
              <a:t>Understanding and Using PowerShell Support in SQL Server 2008</a:t>
            </a:r>
          </a:p>
          <a:p>
            <a:pPr lvl="2"/>
            <a:r>
              <a:rPr lang="en-US" sz="2400" dirty="0"/>
              <a:t>http://msdn.microsoft.com/en-us/library/dd938892.aspx</a:t>
            </a:r>
          </a:p>
          <a:p>
            <a:r>
              <a:rPr lang="en-US" sz="3200" dirty="0"/>
              <a:t>Let PowerShell do an Inventory of your Servers</a:t>
            </a:r>
          </a:p>
          <a:p>
            <a:pPr lvl="2"/>
            <a:r>
              <a:rPr lang="en-US" sz="2400" dirty="0"/>
              <a:t>http://www.simple-talk.com/sql/database-administration/let-powershell-do-an-inventory-of-your-servers/</a:t>
            </a:r>
          </a:p>
          <a:p>
            <a:r>
              <a:rPr lang="en-US" sz="3200" dirty="0"/>
              <a:t>SQL Server &amp; Windows Documentation Using Windows PowerShell</a:t>
            </a:r>
          </a:p>
          <a:p>
            <a:pPr lvl="2"/>
            <a:r>
              <a:rPr lang="en-US" sz="2400" dirty="0"/>
              <a:t>http://sqlpowerdoc.codeplex.com</a:t>
            </a:r>
            <a:r>
              <a:rPr lang="en-US" sz="2400" dirty="0" smtClean="0"/>
              <a:t>/</a:t>
            </a:r>
            <a:endParaRPr lang="en-US" sz="2400" dirty="0"/>
          </a:p>
        </p:txBody>
      </p:sp>
    </p:spTree>
    <p:extLst>
      <p:ext uri="{BB962C8B-B14F-4D97-AF65-F5344CB8AC3E}">
        <p14:creationId xmlns:p14="http://schemas.microsoft.com/office/powerpoint/2010/main" val="357498439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593727" y="1780780"/>
            <a:ext cx="1883357" cy="1688028"/>
          </a:xfrm>
          <a:prstGeom prst="rect">
            <a:avLst/>
          </a:prstGeom>
        </p:spPr>
      </p:pic>
      <p:grpSp>
        <p:nvGrpSpPr>
          <p:cNvPr id="24" name="Group 23"/>
          <p:cNvGrpSpPr/>
          <p:nvPr/>
        </p:nvGrpSpPr>
        <p:grpSpPr>
          <a:xfrm>
            <a:off x="9544633" y="1774975"/>
            <a:ext cx="1883357" cy="3483028"/>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a:t>
              </a:r>
              <a:r>
                <a:rPr lang="en-US" sz="1632" dirty="0" err="1">
                  <a:gradFill>
                    <a:gsLst>
                      <a:gs pos="50000">
                        <a:srgbClr val="FFFFFF"/>
                      </a:gs>
                      <a:gs pos="100000">
                        <a:srgbClr val="FFFFFF"/>
                      </a:gs>
                    </a:gsLst>
                    <a:lin ang="5400000" scaled="0"/>
                  </a:gradFill>
                  <a:ea typeface="Segoe UI" pitchFamily="34" charset="0"/>
                  <a:cs typeface="Segoe UI" pitchFamily="34" charset="0"/>
                </a:rPr>
                <a:t>sqlserver</a:t>
              </a:r>
              <a:endParaRPr lang="en-US" sz="1632" dirty="0">
                <a:gradFill>
                  <a:gsLst>
                    <a:gs pos="50000">
                      <a:srgbClr val="FFFFFF"/>
                    </a:gs>
                    <a:gs pos="100000">
                      <a:srgbClr val="FFFFFF"/>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40" tIns="41970" rIns="83940" bIns="41970" numCol="1" rtlCol="0" anchor="ctr" anchorCtr="0" compatLnSpc="1">
              <a:prstTxWarp prst="textNoShape">
                <a:avLst/>
              </a:prstTxWarp>
            </a:bodyPr>
            <a:lstStyle/>
            <a:p>
              <a:pPr defTabSz="755481"/>
              <a:endParaRPr lang="en-US" sz="1836" spc="-124" dirty="0">
                <a:gradFill>
                  <a:gsLst>
                    <a:gs pos="50000">
                      <a:srgbClr val="FFFFFF"/>
                    </a:gs>
                    <a:gs pos="100000">
                      <a:srgbClr val="FFFFFF"/>
                    </a:gs>
                  </a:gsLst>
                  <a:lin ang="5400000" scaled="0"/>
                </a:gradFill>
                <a:latin typeface="Segoe Light" pitchFamily="34" charset="0"/>
              </a:endParaRPr>
            </a:p>
          </p:txBody>
        </p:sp>
      </p:grpSp>
      <p:grpSp>
        <p:nvGrpSpPr>
          <p:cNvPr id="29" name="Group 28"/>
          <p:cNvGrpSpPr/>
          <p:nvPr/>
        </p:nvGrpSpPr>
        <p:grpSpPr>
          <a:xfrm>
            <a:off x="5547080" y="3562466"/>
            <a:ext cx="1976023" cy="1699637"/>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699311"/>
              <a:endParaRPr lang="en-US" sz="1224" dirty="0">
                <a:gradFill>
                  <a:gsLst>
                    <a:gs pos="5000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6018"/>
              <a:chOff x="4341812" y="3553424"/>
              <a:chExt cx="1937453" cy="1236018"/>
            </a:xfrm>
          </p:grpSpPr>
          <p:sp>
            <p:nvSpPr>
              <p:cNvPr id="6" name="TextBox 5"/>
              <p:cNvSpPr txBox="1"/>
              <p:nvPr/>
            </p:nvSpPr>
            <p:spPr>
              <a:xfrm>
                <a:off x="4341812" y="3553424"/>
                <a:ext cx="1937453" cy="1181862"/>
              </a:xfrm>
              <a:prstGeom prst="rect">
                <a:avLst/>
              </a:prstGeom>
              <a:noFill/>
            </p:spPr>
            <p:txBody>
              <a:bodyPr wrap="none" lIns="93260" tIns="93260" rIns="93260" bIns="93260" rtlCol="0">
                <a:spAutoFit/>
              </a:bodyPr>
              <a:lstStyle/>
              <a:p>
                <a:pPr defTabSz="932559">
                  <a:lnSpc>
                    <a:spcPct val="90000"/>
                  </a:lnSpc>
                  <a:spcBef>
                    <a:spcPct val="20000"/>
                  </a:spcBef>
                  <a:buSzPct val="90000"/>
                </a:pPr>
                <a:r>
                  <a:rPr lang="en-US" sz="7139" dirty="0">
                    <a:gradFill>
                      <a:gsLst>
                        <a:gs pos="50000">
                          <a:srgbClr val="FFFFFF"/>
                        </a:gs>
                        <a:gs pos="100000">
                          <a:srgbClr val="FFFFFF"/>
                        </a:gs>
                      </a:gsLst>
                      <a:lin ang="5400000" scaled="0"/>
                    </a:gradFill>
                    <a:latin typeface="Segoe UI Semibold" pitchFamily="34" charset="0"/>
                    <a:hlinkClick r:id="rId4"/>
                  </a:rPr>
                  <a:t>mva</a:t>
                </a:r>
                <a:endParaRPr lang="en-US" sz="7139" dirty="0">
                  <a:gradFill>
                    <a:gsLst>
                      <a:gs pos="50000">
                        <a:srgbClr val="FFFFFF"/>
                      </a:gs>
                      <a:gs pos="100000">
                        <a:srgbClr val="FFFFFF"/>
                      </a:gs>
                    </a:gsLst>
                    <a:lin ang="5400000" scaled="0"/>
                  </a:gradFill>
                  <a:latin typeface="Segoe UI Semibold" pitchFamily="34" charset="0"/>
                </a:endParaRPr>
              </a:p>
            </p:txBody>
          </p:sp>
          <p:sp>
            <p:nvSpPr>
              <p:cNvPr id="12" name="Rectangle 11"/>
              <p:cNvSpPr/>
              <p:nvPr/>
            </p:nvSpPr>
            <p:spPr>
              <a:xfrm>
                <a:off x="4391056" y="4541682"/>
                <a:ext cx="1867819" cy="247760"/>
              </a:xfrm>
              <a:prstGeom prst="rect">
                <a:avLst/>
              </a:prstGeom>
            </p:spPr>
            <p:txBody>
              <a:bodyPr wrap="none">
                <a:spAutoFit/>
              </a:bodyPr>
              <a:lstStyle/>
              <a:p>
                <a:pPr defTabSz="932559">
                  <a:lnSpc>
                    <a:spcPct val="90000"/>
                  </a:lnSpc>
                  <a:spcBef>
                    <a:spcPct val="20000"/>
                  </a:spcBef>
                  <a:buSzPct val="90000"/>
                </a:pPr>
                <a:r>
                  <a:rPr lang="en-US" sz="1122" dirty="0">
                    <a:gradFill>
                      <a:gsLst>
                        <a:gs pos="50000">
                          <a:srgbClr val="3397D3"/>
                        </a:gs>
                        <a:gs pos="100000">
                          <a:srgbClr val="3397D3"/>
                        </a:gs>
                      </a:gsLst>
                      <a:lin ang="5400000" scaled="0"/>
                    </a:gradFill>
                    <a:latin typeface="Segoe UI"/>
                  </a:rPr>
                  <a:t>Microsoft Virtual Academy</a:t>
                </a:r>
              </a:p>
            </p:txBody>
          </p:sp>
        </p:grpSp>
      </p:grpSp>
      <p:grpSp>
        <p:nvGrpSpPr>
          <p:cNvPr id="30" name="Group 29"/>
          <p:cNvGrpSpPr/>
          <p:nvPr/>
        </p:nvGrpSpPr>
        <p:grpSpPr>
          <a:xfrm>
            <a:off x="5591282" y="1774976"/>
            <a:ext cx="1883357" cy="1699637"/>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endParaRPr lang="en-US" sz="1122" dirty="0">
                <a:gradFill>
                  <a:gsLst>
                    <a:gs pos="50000">
                      <a:srgbClr val="FFFFFF"/>
                    </a:gs>
                    <a:gs pos="100000">
                      <a:srgbClr val="FFFFFF"/>
                    </a:gs>
                  </a:gsLst>
                  <a:lin ang="5400000" scaled="0"/>
                </a:gradFill>
                <a:ea typeface="Segoe UI" pitchFamily="34" charset="0"/>
                <a:cs typeface="Segoe UI" pitchFamily="34" charset="0"/>
              </a:endParaRPr>
            </a:p>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SQL Server </a:t>
              </a:r>
              <a:br>
                <a:rPr lang="en-US" sz="1632" dirty="0">
                  <a:gradFill>
                    <a:gsLst>
                      <a:gs pos="50000">
                        <a:srgbClr val="FFFFFF"/>
                      </a:gs>
                      <a:gs pos="100000">
                        <a:srgbClr val="FFFFFF"/>
                      </a:gs>
                    </a:gsLst>
                    <a:lin ang="5400000" scaled="0"/>
                  </a:gradFill>
                  <a:ea typeface="Segoe UI" pitchFamily="34" charset="0"/>
                  <a:cs typeface="Segoe UI" pitchFamily="34" charset="0"/>
                </a:rPr>
              </a:br>
              <a:r>
                <a:rPr lang="en-US" sz="1632" dirty="0">
                  <a:gradFill>
                    <a:gsLst>
                      <a:gs pos="50000">
                        <a:srgbClr val="FFFFFF"/>
                      </a:gs>
                      <a:gs pos="100000">
                        <a:srgbClr val="FFFFFF"/>
                      </a:gs>
                    </a:gsLst>
                    <a:lin ang="5400000" scaled="0"/>
                  </a:gradFill>
                  <a:ea typeface="Segoe UI" pitchFamily="34" charset="0"/>
                  <a:cs typeface="Segoe UI" pitchFamily="34" charset="0"/>
                </a:rPr>
                <a:t>Website</a:t>
              </a:r>
            </a:p>
          </p:txBody>
        </p:sp>
        <p:sp>
          <p:nvSpPr>
            <p:cNvPr id="25" name="Freeform 83"/>
            <p:cNvSpPr>
              <a:spLocks noEditPoints="1"/>
            </p:cNvSpPr>
            <p:nvPr/>
          </p:nvSpPr>
          <p:spPr bwMode="black">
            <a:xfrm>
              <a:off x="5833920" y="1905000"/>
              <a:ext cx="654277" cy="690673"/>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186521" tIns="149217" rIns="186521" bIns="149217" numCol="1" anchor="t" anchorCtr="0" compatLnSpc="1">
              <a:prstTxWarp prst="textNoShape">
                <a:avLst/>
              </a:prstTxWarp>
            </a:bodyPr>
            <a:lstStyle/>
            <a:p>
              <a:pPr defTabSz="932559"/>
              <a:endParaRPr lang="en-US" sz="1632">
                <a:gradFill>
                  <a:gsLst>
                    <a:gs pos="50000">
                      <a:srgbClr val="FFFFFF"/>
                    </a:gs>
                    <a:gs pos="100000">
                      <a:srgbClr val="FFFFFF"/>
                    </a:gs>
                  </a:gsLst>
                  <a:lin ang="5400000" scaled="0"/>
                </a:gradFill>
                <a:latin typeface="Segoe UI"/>
              </a:endParaRPr>
            </a:p>
          </p:txBody>
        </p:sp>
      </p:grpSp>
      <p:grpSp>
        <p:nvGrpSpPr>
          <p:cNvPr id="28" name="Group 27"/>
          <p:cNvGrpSpPr/>
          <p:nvPr/>
        </p:nvGrpSpPr>
        <p:grpSpPr>
          <a:xfrm>
            <a:off x="7569443" y="3558367"/>
            <a:ext cx="1883357" cy="1699637"/>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Get Certified!</a:t>
              </a:r>
            </a:p>
          </p:txBody>
        </p:sp>
        <p:sp>
          <p:nvSpPr>
            <p:cNvPr id="22" name="Freeform 110">
              <a:hlinkClick r:id="rId6"/>
            </p:cNvPr>
            <p:cNvSpPr>
              <a:spLocks noEditPoints="1"/>
            </p:cNvSpPr>
            <p:nvPr/>
          </p:nvSpPr>
          <p:spPr bwMode="black">
            <a:xfrm>
              <a:off x="7868606" y="3720964"/>
              <a:ext cx="644707" cy="650309"/>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32559"/>
              <a:endParaRPr lang="en-US" sz="1836" dirty="0">
                <a:gradFill>
                  <a:gsLst>
                    <a:gs pos="50000">
                      <a:srgbClr val="FFFFFF"/>
                    </a:gs>
                    <a:gs pos="100000">
                      <a:srgbClr val="FFFFFF"/>
                    </a:gs>
                  </a:gsLst>
                  <a:lin ang="5400000" scaled="0"/>
                </a:gradFill>
                <a:latin typeface="Segoe UI"/>
              </a:endParaRPr>
            </a:p>
          </p:txBody>
        </p:sp>
      </p:grpSp>
      <p:grpSp>
        <p:nvGrpSpPr>
          <p:cNvPr id="27" name="Group 26"/>
          <p:cNvGrpSpPr/>
          <p:nvPr/>
        </p:nvGrpSpPr>
        <p:grpSpPr>
          <a:xfrm>
            <a:off x="7569443" y="1763367"/>
            <a:ext cx="1883357" cy="1699637"/>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745369" y="1946266"/>
              <a:ext cx="794184" cy="71191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a:hlinkClick r:id="rId9"/>
          </p:cNvPr>
          <p:cNvSpPr/>
          <p:nvPr/>
        </p:nvSpPr>
        <p:spPr bwMode="auto">
          <a:xfrm>
            <a:off x="3613120" y="1774976"/>
            <a:ext cx="1883357" cy="169963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endParaRPr lang="en-US" sz="1122" dirty="0">
              <a:gradFill>
                <a:gsLst>
                  <a:gs pos="50000">
                    <a:srgbClr val="FFFFFF"/>
                  </a:gs>
                  <a:gs pos="100000">
                    <a:srgbClr val="FFFFFF"/>
                  </a:gs>
                </a:gsLst>
                <a:lin ang="5400000" scaled="0"/>
              </a:gradFill>
              <a:ea typeface="Segoe UI" pitchFamily="34" charset="0"/>
              <a:cs typeface="Segoe UI" pitchFamily="34" charset="0"/>
            </a:endParaRPr>
          </a:p>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Download Data Explorer</a:t>
            </a:r>
          </a:p>
        </p:txBody>
      </p:sp>
      <p:sp>
        <p:nvSpPr>
          <p:cNvPr id="33" name="Rectangle 32">
            <a:hlinkClick r:id="rId10"/>
          </p:cNvPr>
          <p:cNvSpPr/>
          <p:nvPr/>
        </p:nvSpPr>
        <p:spPr bwMode="auto">
          <a:xfrm>
            <a:off x="3613120" y="3562466"/>
            <a:ext cx="1883357" cy="1699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186521" bIns="149217" numCol="1" spcCol="0" rtlCol="0" fromWordArt="0" anchor="b" anchorCtr="0" forceAA="0" compatLnSpc="1">
            <a:prstTxWarp prst="textNoShape">
              <a:avLst/>
            </a:prstTxWarp>
            <a:noAutofit/>
          </a:bodyPr>
          <a:lstStyle/>
          <a:p>
            <a:pPr algn="ctr" defTabSz="699311"/>
            <a:endParaRPr lang="en-US" sz="1122" dirty="0">
              <a:gradFill>
                <a:gsLst>
                  <a:gs pos="50000">
                    <a:srgbClr val="FFFFFF"/>
                  </a:gs>
                  <a:gs pos="100000">
                    <a:srgbClr val="FFFFFF"/>
                  </a:gs>
                </a:gsLst>
                <a:lin ang="5400000" scaled="0"/>
              </a:gradFill>
              <a:ea typeface="Segoe UI" pitchFamily="34" charset="0"/>
              <a:cs typeface="Segoe UI" pitchFamily="34" charset="0"/>
            </a:endParaRPr>
          </a:p>
          <a:p>
            <a:pPr algn="ctr" defTabSz="699311"/>
            <a:r>
              <a:rPr lang="en-US" sz="1632" dirty="0">
                <a:gradFill>
                  <a:gsLst>
                    <a:gs pos="50000">
                      <a:srgbClr val="FFFFFF"/>
                    </a:gs>
                    <a:gs pos="100000">
                      <a:srgbClr val="FFFFFF"/>
                    </a:gs>
                  </a:gsLst>
                  <a:lin ang="5400000" scaled="0"/>
                </a:gradFill>
                <a:ea typeface="Segoe UI" pitchFamily="34" charset="0"/>
                <a:cs typeface="Segoe UI" pitchFamily="34" charset="0"/>
              </a:rPr>
              <a:t>Download Geoflow</a:t>
            </a:r>
          </a:p>
        </p:txBody>
      </p:sp>
      <p:grpSp>
        <p:nvGrpSpPr>
          <p:cNvPr id="4" name="Group 3"/>
          <p:cNvGrpSpPr/>
          <p:nvPr/>
        </p:nvGrpSpPr>
        <p:grpSpPr>
          <a:xfrm>
            <a:off x="1593727" y="3562466"/>
            <a:ext cx="1883357" cy="1699637"/>
            <a:chOff x="1560167" y="3492931"/>
            <a:chExt cx="1846596" cy="1666462"/>
          </a:xfrm>
          <a:solidFill>
            <a:schemeClr val="accent1"/>
          </a:solidFill>
        </p:grpSpPr>
        <p:sp>
          <p:nvSpPr>
            <p:cNvPr id="39" name="Rectangle 38">
              <a:hlinkClick r:id="rId11"/>
            </p:cNvPr>
            <p:cNvSpPr/>
            <p:nvPr/>
          </p:nvSpPr>
          <p:spPr bwMode="auto">
            <a:xfrm>
              <a:off x="1560167" y="3492931"/>
              <a:ext cx="1846596" cy="166646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algn="ctr" defTabSz="699311"/>
              <a:endParaRPr lang="en-US" sz="1122" dirty="0">
                <a:gradFill>
                  <a:gsLst>
                    <a:gs pos="50000">
                      <a:srgbClr val="FFFFFF"/>
                    </a:gs>
                    <a:gs pos="100000">
                      <a:srgbClr val="FFFFFF"/>
                    </a:gs>
                  </a:gsLst>
                  <a:lin ang="5400000" scaled="0"/>
                </a:gradFill>
                <a:ea typeface="Segoe UI" pitchFamily="34" charset="0"/>
                <a:cs typeface="Segoe UI" pitchFamily="34" charset="0"/>
              </a:endParaRPr>
            </a:p>
          </p:txBody>
        </p:sp>
        <p:pic>
          <p:nvPicPr>
            <p:cNvPr id="41" name="Picture 2" descr="C:\Users\chrisw\Desktop\Cloud Services 3.png">
              <a:hlinkClick r:id="rId11"/>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977263" y="3662304"/>
              <a:ext cx="962257" cy="659839"/>
            </a:xfrm>
            <a:prstGeom prst="rect">
              <a:avLst/>
            </a:prstGeom>
            <a:grpFill/>
            <a:ln>
              <a:noFill/>
              <a:headEnd type="none" w="med" len="med"/>
              <a:tailEnd type="none" w="med" len="med"/>
            </a:ln>
            <a:effectLst/>
            <a:extLst/>
          </p:spPr>
        </p:pic>
      </p:grpSp>
      <p:sp>
        <p:nvSpPr>
          <p:cNvPr id="42" name="TextBox 41"/>
          <p:cNvSpPr txBox="1"/>
          <p:nvPr/>
        </p:nvSpPr>
        <p:spPr>
          <a:xfrm>
            <a:off x="1593727" y="4233287"/>
            <a:ext cx="1883357" cy="1024715"/>
          </a:xfrm>
          <a:prstGeom prst="rect">
            <a:avLst/>
          </a:prstGeom>
          <a:noFill/>
        </p:spPr>
        <p:txBody>
          <a:bodyPr wrap="square" lIns="186521" tIns="149217" rIns="186521" bIns="149217" rtlCol="0" anchor="b" anchorCtr="0">
            <a:noAutofit/>
          </a:bodyPr>
          <a:lstStyle/>
          <a:p>
            <a:pPr algn="ctr" defTabSz="1243245">
              <a:lnSpc>
                <a:spcPct val="80000"/>
              </a:lnSpc>
              <a:buSzPct val="80000"/>
            </a:pPr>
            <a:r>
              <a:rPr lang="en-US" sz="1836" dirty="0"/>
              <a:t>Windows Azure</a:t>
            </a:r>
          </a:p>
        </p:txBody>
      </p:sp>
      <p:pic>
        <p:nvPicPr>
          <p:cNvPr id="43" name="Picture 42">
            <a:hlinkClick r:id="rId10"/>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54852" y="3729510"/>
            <a:ext cx="828323" cy="828323"/>
          </a:xfrm>
          <a:prstGeom prst="rect">
            <a:avLst/>
          </a:prstGeom>
        </p:spPr>
      </p:pic>
      <p:grpSp>
        <p:nvGrpSpPr>
          <p:cNvPr id="46" name="Group 45"/>
          <p:cNvGrpSpPr>
            <a:grpSpLocks noChangeAspect="1"/>
          </p:cNvGrpSpPr>
          <p:nvPr/>
        </p:nvGrpSpPr>
        <p:grpSpPr bwMode="black">
          <a:xfrm>
            <a:off x="4175644" y="1959491"/>
            <a:ext cx="656836" cy="739091"/>
            <a:chOff x="1752600" y="4267200"/>
            <a:chExt cx="1157286" cy="1302545"/>
          </a:xfrm>
        </p:grpSpPr>
        <p:sp>
          <p:nvSpPr>
            <p:cNvPr id="47" name="Freeform 219"/>
            <p:cNvSpPr>
              <a:spLocks/>
            </p:cNvSpPr>
            <p:nvPr/>
          </p:nvSpPr>
          <p:spPr bwMode="black">
            <a:xfrm>
              <a:off x="2573475" y="4995891"/>
              <a:ext cx="330824" cy="573854"/>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 name="Freeform 220"/>
            <p:cNvSpPr>
              <a:spLocks/>
            </p:cNvSpPr>
            <p:nvPr/>
          </p:nvSpPr>
          <p:spPr bwMode="black">
            <a:xfrm>
              <a:off x="2579062" y="4756453"/>
              <a:ext cx="330824" cy="573854"/>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 name="Freeform 221"/>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 name="Freeform 222"/>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1" name="Freeform 223"/>
            <p:cNvSpPr>
              <a:spLocks/>
            </p:cNvSpPr>
            <p:nvPr/>
          </p:nvSpPr>
          <p:spPr bwMode="black">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2" name="Freeform 224"/>
            <p:cNvSpPr>
              <a:spLocks/>
            </p:cNvSpPr>
            <p:nvPr/>
          </p:nvSpPr>
          <p:spPr bwMode="black">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3" name="Freeform 225"/>
            <p:cNvSpPr>
              <a:spLocks noEditPoints="1"/>
            </p:cNvSpPr>
            <p:nvPr/>
          </p:nvSpPr>
          <p:spPr bwMode="black">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Tree>
    <p:extLst>
      <p:ext uri="{BB962C8B-B14F-4D97-AF65-F5344CB8AC3E}">
        <p14:creationId xmlns:p14="http://schemas.microsoft.com/office/powerpoint/2010/main" val="21451989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p>
        </p:txBody>
      </p:sp>
      <p:sp>
        <p:nvSpPr>
          <p:cNvPr id="3" name="Text Placeholder 2"/>
          <p:cNvSpPr>
            <a:spLocks noGrp="1"/>
          </p:cNvSpPr>
          <p:nvPr>
            <p:ph type="body" sz="quarter" idx="10"/>
          </p:nvPr>
        </p:nvSpPr>
        <p:spPr>
          <a:xfrm>
            <a:off x="274638" y="1212850"/>
            <a:ext cx="11887200" cy="4665893"/>
          </a:xfrm>
        </p:spPr>
        <p:txBody>
          <a:bodyPr/>
          <a:lstStyle/>
          <a:p>
            <a:r>
              <a:rPr lang="en-US" sz="3200" dirty="0"/>
              <a:t>Practice Manager at </a:t>
            </a:r>
            <a:r>
              <a:rPr lang="en-US" sz="3200" dirty="0" err="1"/>
              <a:t>UpSearch</a:t>
            </a:r>
            <a:r>
              <a:rPr lang="en-US" sz="3200" dirty="0"/>
              <a:t> </a:t>
            </a:r>
          </a:p>
          <a:p>
            <a:r>
              <a:rPr lang="en-US" sz="3200" dirty="0"/>
              <a:t>Over 35 years in IT</a:t>
            </a:r>
          </a:p>
          <a:p>
            <a:r>
              <a:rPr lang="en-US" sz="3200" dirty="0"/>
              <a:t>Career covered multiple disciplines – operations, development, telecommunications, network design/administration and database design and administration</a:t>
            </a:r>
          </a:p>
          <a:p>
            <a:r>
              <a:rPr lang="en-US" sz="3200" dirty="0"/>
              <a:t>Started using Sybase in 1992, MS SQL Server in 1995</a:t>
            </a:r>
          </a:p>
          <a:p>
            <a:r>
              <a:rPr lang="en-US" sz="3200" dirty="0"/>
              <a:t>Microsoft Certified IT Professional: Database Administrator and Database Developer, Microsoft Certified Trainer (MCT)</a:t>
            </a:r>
          </a:p>
          <a:p>
            <a:r>
              <a:rPr lang="en-US" sz="3200" dirty="0"/>
              <a:t>Awarded Microsoft MVP Award for SQL Server for last 6 years</a:t>
            </a:r>
          </a:p>
        </p:txBody>
      </p:sp>
      <p:pic>
        <p:nvPicPr>
          <p:cNvPr id="4" name="Picture 5" descr="MVP_Horizontal_FullColor.png"/>
          <p:cNvPicPr>
            <a:picLocks noChangeAspect="1"/>
          </p:cNvPicPr>
          <p:nvPr/>
        </p:nvPicPr>
        <p:blipFill>
          <a:blip r:embed="rId2" cstate="print"/>
          <a:srcRect/>
          <a:stretch>
            <a:fillRect/>
          </a:stretch>
        </p:blipFill>
        <p:spPr bwMode="auto">
          <a:xfrm>
            <a:off x="9855661" y="5950373"/>
            <a:ext cx="1828220" cy="740984"/>
          </a:xfrm>
          <a:prstGeom prst="rect">
            <a:avLst/>
          </a:prstGeom>
          <a:noFill/>
          <a:ln w="9525">
            <a:noFill/>
            <a:miter lim="800000"/>
            <a:headEnd/>
            <a:tailEnd/>
          </a:ln>
        </p:spPr>
      </p:pic>
    </p:spTree>
    <p:extLst>
      <p:ext uri="{BB962C8B-B14F-4D97-AF65-F5344CB8AC3E}">
        <p14:creationId xmlns:p14="http://schemas.microsoft.com/office/powerpoint/2010/main" val="358454595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56213030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PowerShell – the Administrator’s Tool</a:t>
            </a:r>
            <a:br>
              <a:rPr lang="en-US" dirty="0"/>
            </a:br>
            <a:endParaRPr lang="en-US" dirty="0"/>
          </a:p>
        </p:txBody>
      </p:sp>
      <p:sp>
        <p:nvSpPr>
          <p:cNvPr id="3" name="Text Placeholder 2"/>
          <p:cNvSpPr>
            <a:spLocks noGrp="1"/>
          </p:cNvSpPr>
          <p:nvPr>
            <p:ph type="body" sz="quarter" idx="10"/>
          </p:nvPr>
        </p:nvSpPr>
        <p:spPr>
          <a:xfrm>
            <a:off x="274638" y="1212850"/>
            <a:ext cx="11887200" cy="5367623"/>
          </a:xfrm>
        </p:spPr>
        <p:txBody>
          <a:bodyPr/>
          <a:lstStyle/>
          <a:p>
            <a:r>
              <a:rPr lang="en-US" sz="3200" dirty="0"/>
              <a:t>Windows Management Framework</a:t>
            </a:r>
          </a:p>
          <a:p>
            <a:pPr lvl="2"/>
            <a:r>
              <a:rPr lang="en-US" sz="2400" dirty="0" err="1"/>
              <a:t>WinRM</a:t>
            </a:r>
            <a:r>
              <a:rPr lang="en-US" sz="2400" dirty="0"/>
              <a:t> – SOAP-based Protocol for Managing Servers</a:t>
            </a:r>
          </a:p>
          <a:p>
            <a:pPr lvl="2"/>
            <a:r>
              <a:rPr lang="en-US" sz="2400" dirty="0"/>
              <a:t>BITS – Background File Transfer Service</a:t>
            </a:r>
          </a:p>
          <a:p>
            <a:pPr lvl="2"/>
            <a:r>
              <a:rPr lang="en-US" sz="2400" dirty="0"/>
              <a:t>PowerShell</a:t>
            </a:r>
          </a:p>
          <a:p>
            <a:pPr lvl="2"/>
            <a:r>
              <a:rPr lang="en-US" sz="2400" dirty="0"/>
              <a:t>WMF 3.0 released with Windows Server 2012</a:t>
            </a:r>
          </a:p>
          <a:p>
            <a:pPr lvl="2"/>
            <a:r>
              <a:rPr lang="en-US" sz="2400" dirty="0"/>
              <a:t>Part of Microsoft’s Common Engineering Criteria (CEC)</a:t>
            </a:r>
          </a:p>
          <a:p>
            <a:r>
              <a:rPr lang="en-US" sz="3200" dirty="0"/>
              <a:t>Why Use PowerShell to Manage SQL Server</a:t>
            </a:r>
          </a:p>
          <a:p>
            <a:pPr lvl="2"/>
            <a:r>
              <a:rPr lang="en-US" sz="2400" dirty="0"/>
              <a:t>Lightweight Access to Server Management</a:t>
            </a:r>
          </a:p>
          <a:p>
            <a:pPr lvl="2"/>
            <a:r>
              <a:rPr lang="en-US" sz="2400" dirty="0"/>
              <a:t>Repeatable Management through Scripting</a:t>
            </a:r>
          </a:p>
          <a:p>
            <a:pPr lvl="2"/>
            <a:r>
              <a:rPr lang="en-US" sz="2400" dirty="0"/>
              <a:t>Access both Windows and SQL Server Properties</a:t>
            </a:r>
          </a:p>
          <a:p>
            <a:r>
              <a:rPr lang="en-US" sz="3200" dirty="0"/>
              <a:t>“PowerShell is a Core IT Skill – Learn it or be Left Behind”</a:t>
            </a:r>
          </a:p>
          <a:p>
            <a:pPr lvl="2"/>
            <a:r>
              <a:rPr lang="en-US" sz="2400" dirty="0" smtClean="0"/>
              <a:t>Jeff </a:t>
            </a:r>
            <a:r>
              <a:rPr lang="en-US" sz="2400" dirty="0" err="1"/>
              <a:t>Snover</a:t>
            </a:r>
            <a:r>
              <a:rPr lang="en-US" sz="2400" dirty="0"/>
              <a:t> - Lead Architect for Windows Server &amp; System Center Datacenter</a:t>
            </a:r>
          </a:p>
        </p:txBody>
      </p:sp>
    </p:spTree>
    <p:extLst>
      <p:ext uri="{BB962C8B-B14F-4D97-AF65-F5344CB8AC3E}">
        <p14:creationId xmlns:p14="http://schemas.microsoft.com/office/powerpoint/2010/main" val="337671991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 &amp; Security</a:t>
            </a:r>
          </a:p>
        </p:txBody>
      </p:sp>
      <p:sp>
        <p:nvSpPr>
          <p:cNvPr id="3" name="Text Placeholder 2"/>
          <p:cNvSpPr>
            <a:spLocks noGrp="1"/>
          </p:cNvSpPr>
          <p:nvPr>
            <p:ph type="body" sz="quarter" idx="10"/>
          </p:nvPr>
        </p:nvSpPr>
        <p:spPr>
          <a:xfrm>
            <a:off x="274638" y="1212850"/>
            <a:ext cx="11887200" cy="5638467"/>
          </a:xfrm>
        </p:spPr>
        <p:txBody>
          <a:bodyPr/>
          <a:lstStyle/>
          <a:p>
            <a:r>
              <a:rPr lang="en-US" sz="3200" dirty="0"/>
              <a:t>Command Line</a:t>
            </a:r>
          </a:p>
          <a:p>
            <a:pPr lvl="2"/>
            <a:r>
              <a:rPr lang="en-US" sz="2400" dirty="0"/>
              <a:t>Tab completion auto completes commands, etc.</a:t>
            </a:r>
          </a:p>
          <a:p>
            <a:pPr lvl="2"/>
            <a:r>
              <a:rPr lang="en-US" sz="2400" dirty="0"/>
              <a:t>Get-History returns previously run commands</a:t>
            </a:r>
          </a:p>
          <a:p>
            <a:pPr lvl="2"/>
            <a:r>
              <a:rPr lang="en-US" sz="2400" dirty="0"/>
              <a:t>Up/Down arrows scrolls through previously run commands</a:t>
            </a:r>
          </a:p>
          <a:p>
            <a:r>
              <a:rPr lang="en-US" sz="3200" dirty="0"/>
              <a:t>Integrated Scripting Environment – ISE (PS 2.0+)</a:t>
            </a:r>
          </a:p>
          <a:p>
            <a:r>
              <a:rPr lang="en-US" sz="3200" dirty="0"/>
              <a:t>Scripts allow you to batch commands together</a:t>
            </a:r>
          </a:p>
          <a:p>
            <a:r>
              <a:rPr lang="en-US" sz="3200" dirty="0"/>
              <a:t>You must include the path to the script to run it</a:t>
            </a:r>
          </a:p>
          <a:p>
            <a:pPr lvl="2"/>
            <a:r>
              <a:rPr lang="en-US" sz="2400" dirty="0"/>
              <a:t>By requiring the path, prevents scripts from “hijacking” operating system commands</a:t>
            </a:r>
          </a:p>
          <a:p>
            <a:r>
              <a:rPr lang="en-US" sz="3200" dirty="0"/>
              <a:t>By default you cannot run scripts </a:t>
            </a:r>
          </a:p>
          <a:p>
            <a:pPr lvl="2"/>
            <a:r>
              <a:rPr lang="en-US" sz="2400" dirty="0"/>
              <a:t>Set-</a:t>
            </a:r>
            <a:r>
              <a:rPr lang="en-US" sz="2400" dirty="0" err="1"/>
              <a:t>ExecutionPolicy</a:t>
            </a:r>
            <a:r>
              <a:rPr lang="en-US" sz="2400" dirty="0"/>
              <a:t> set by default to Restricted</a:t>
            </a:r>
          </a:p>
          <a:p>
            <a:pPr lvl="2"/>
            <a:r>
              <a:rPr lang="en-US" sz="2400" dirty="0"/>
              <a:t>Change to </a:t>
            </a:r>
            <a:r>
              <a:rPr lang="en-US" sz="2400" dirty="0" err="1"/>
              <a:t>RemoteSigned</a:t>
            </a:r>
            <a:r>
              <a:rPr lang="en-US" sz="2400" dirty="0"/>
              <a:t> to run local scripts</a:t>
            </a:r>
          </a:p>
          <a:p>
            <a:pPr lvl="2"/>
            <a:r>
              <a:rPr lang="en-US" sz="2400" dirty="0"/>
              <a:t>NOT the case for sqlps.exe, though</a:t>
            </a:r>
          </a:p>
        </p:txBody>
      </p:sp>
    </p:spTree>
    <p:extLst>
      <p:ext uri="{BB962C8B-B14F-4D97-AF65-F5344CB8AC3E}">
        <p14:creationId xmlns:p14="http://schemas.microsoft.com/office/powerpoint/2010/main" val="359468630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PowerShell Language</a:t>
            </a:r>
          </a:p>
        </p:txBody>
      </p:sp>
      <p:sp>
        <p:nvSpPr>
          <p:cNvPr id="3" name="Text Placeholder 2"/>
          <p:cNvSpPr>
            <a:spLocks noGrp="1"/>
          </p:cNvSpPr>
          <p:nvPr>
            <p:ph type="body" sz="quarter" idx="10"/>
          </p:nvPr>
        </p:nvSpPr>
        <p:spPr>
          <a:xfrm>
            <a:off x="274638" y="1212850"/>
            <a:ext cx="11887200" cy="4690515"/>
          </a:xfrm>
        </p:spPr>
        <p:txBody>
          <a:bodyPr/>
          <a:lstStyle/>
          <a:p>
            <a:r>
              <a:rPr lang="en-US" sz="3200" dirty="0"/>
              <a:t>PowerShell is an Object-Based Language </a:t>
            </a:r>
          </a:p>
          <a:p>
            <a:pPr lvl="2"/>
            <a:r>
              <a:rPr lang="en-US" sz="2400" dirty="0"/>
              <a:t>Not Object-Oriented</a:t>
            </a:r>
          </a:p>
          <a:p>
            <a:r>
              <a:rPr lang="en-US" sz="3200" dirty="0" err="1"/>
              <a:t>Cmdlets</a:t>
            </a:r>
            <a:r>
              <a:rPr lang="en-US" sz="3200" dirty="0"/>
              <a:t> are Command-Line Utilities built into PowerShell</a:t>
            </a:r>
          </a:p>
          <a:p>
            <a:r>
              <a:rPr lang="en-US" sz="3200" dirty="0"/>
              <a:t>They use a Verb-Noun Naming Convention</a:t>
            </a:r>
          </a:p>
          <a:p>
            <a:r>
              <a:rPr lang="en-US" sz="2400" dirty="0"/>
              <a:t>	Get-Process</a:t>
            </a:r>
          </a:p>
          <a:p>
            <a:r>
              <a:rPr lang="en-US" sz="2400" dirty="0"/>
              <a:t>	Stop-Service</a:t>
            </a:r>
          </a:p>
          <a:p>
            <a:r>
              <a:rPr lang="en-US" sz="3200" dirty="0"/>
              <a:t>Three most important </a:t>
            </a:r>
            <a:r>
              <a:rPr lang="en-US" sz="3200" dirty="0" err="1"/>
              <a:t>cmdlets</a:t>
            </a:r>
            <a:endParaRPr lang="en-US" sz="3200" dirty="0"/>
          </a:p>
          <a:p>
            <a:r>
              <a:rPr lang="en-US" sz="2400" dirty="0"/>
              <a:t>	Get-Help</a:t>
            </a:r>
          </a:p>
          <a:p>
            <a:r>
              <a:rPr lang="en-US" sz="2400" dirty="0"/>
              <a:t>	Get-Command</a:t>
            </a:r>
          </a:p>
          <a:p>
            <a:r>
              <a:rPr lang="en-US" sz="2400" dirty="0"/>
              <a:t>	Get-Member</a:t>
            </a:r>
          </a:p>
        </p:txBody>
      </p:sp>
    </p:spTree>
    <p:extLst>
      <p:ext uri="{BB962C8B-B14F-4D97-AF65-F5344CB8AC3E}">
        <p14:creationId xmlns:p14="http://schemas.microsoft.com/office/powerpoint/2010/main" val="39086091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PowerShell Language</a:t>
            </a:r>
          </a:p>
        </p:txBody>
      </p:sp>
      <p:sp>
        <p:nvSpPr>
          <p:cNvPr id="3" name="Text Placeholder 2"/>
          <p:cNvSpPr>
            <a:spLocks noGrp="1"/>
          </p:cNvSpPr>
          <p:nvPr>
            <p:ph type="body" sz="quarter" idx="10"/>
          </p:nvPr>
        </p:nvSpPr>
        <p:spPr>
          <a:xfrm>
            <a:off x="274638" y="1212850"/>
            <a:ext cx="11887200" cy="4825937"/>
          </a:xfrm>
        </p:spPr>
        <p:txBody>
          <a:bodyPr/>
          <a:lstStyle/>
          <a:p>
            <a:r>
              <a:rPr lang="en-US" sz="3200" dirty="0"/>
              <a:t>Assignment Operators</a:t>
            </a:r>
          </a:p>
          <a:p>
            <a:pPr lvl="2"/>
            <a:r>
              <a:rPr lang="en-US" sz="2400" dirty="0"/>
              <a:t>=, +=, -=</a:t>
            </a:r>
          </a:p>
          <a:p>
            <a:r>
              <a:rPr lang="en-US" sz="3200" dirty="0"/>
              <a:t>Comparison Operators</a:t>
            </a:r>
          </a:p>
          <a:p>
            <a:pPr lvl="2"/>
            <a:r>
              <a:rPr lang="en-US" sz="2400" dirty="0"/>
              <a:t>-</a:t>
            </a:r>
            <a:r>
              <a:rPr lang="en-US" sz="2400" dirty="0" err="1"/>
              <a:t>eq</a:t>
            </a:r>
            <a:r>
              <a:rPr lang="en-US" sz="2400" dirty="0"/>
              <a:t>, -ne, -</a:t>
            </a:r>
            <a:r>
              <a:rPr lang="en-US" sz="2400" dirty="0" err="1"/>
              <a:t>lt</a:t>
            </a:r>
            <a:r>
              <a:rPr lang="en-US" sz="2400" dirty="0"/>
              <a:t>, -le, -</a:t>
            </a:r>
            <a:r>
              <a:rPr lang="en-US" sz="2400" dirty="0" err="1"/>
              <a:t>gt</a:t>
            </a:r>
            <a:r>
              <a:rPr lang="en-US" sz="2400" dirty="0"/>
              <a:t>, -</a:t>
            </a:r>
            <a:r>
              <a:rPr lang="en-US" sz="2400" dirty="0" err="1"/>
              <a:t>ge</a:t>
            </a:r>
            <a:r>
              <a:rPr lang="en-US" sz="2400" dirty="0"/>
              <a:t>, -and, -or, -not, -like</a:t>
            </a:r>
          </a:p>
          <a:p>
            <a:r>
              <a:rPr lang="en-US" sz="3200" dirty="0"/>
              <a:t>Variables</a:t>
            </a:r>
          </a:p>
          <a:p>
            <a:pPr lvl="2"/>
            <a:r>
              <a:rPr lang="en-US" sz="2400" dirty="0"/>
              <a:t>Begin with a $ character</a:t>
            </a:r>
          </a:p>
          <a:p>
            <a:pPr lvl="2"/>
            <a:r>
              <a:rPr lang="en-US" sz="2400" dirty="0"/>
              <a:t>Are .NET objects</a:t>
            </a:r>
          </a:p>
          <a:p>
            <a:pPr lvl="2"/>
            <a:r>
              <a:rPr lang="en-US" sz="2400" dirty="0"/>
              <a:t>Use Get-Member to see variable type, methods, properties</a:t>
            </a:r>
          </a:p>
          <a:p>
            <a:endParaRPr lang="en-US" sz="3200" dirty="0"/>
          </a:p>
          <a:p>
            <a:r>
              <a:rPr lang="en-US" sz="3200" dirty="0"/>
              <a:t>Demo</a:t>
            </a:r>
          </a:p>
        </p:txBody>
      </p:sp>
    </p:spTree>
    <p:extLst>
      <p:ext uri="{BB962C8B-B14F-4D97-AF65-F5344CB8AC3E}">
        <p14:creationId xmlns:p14="http://schemas.microsoft.com/office/powerpoint/2010/main" val="404603787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Maintain a Server Inventory</a:t>
            </a:r>
          </a:p>
        </p:txBody>
      </p:sp>
      <p:sp>
        <p:nvSpPr>
          <p:cNvPr id="3" name="Text Placeholder 2"/>
          <p:cNvSpPr>
            <a:spLocks noGrp="1"/>
          </p:cNvSpPr>
          <p:nvPr>
            <p:ph type="body" sz="quarter" idx="10"/>
          </p:nvPr>
        </p:nvSpPr>
        <p:spPr>
          <a:xfrm>
            <a:off x="274638" y="1212850"/>
            <a:ext cx="11887200" cy="3582519"/>
          </a:xfrm>
        </p:spPr>
        <p:txBody>
          <a:bodyPr/>
          <a:lstStyle/>
          <a:p>
            <a:r>
              <a:rPr lang="en-US" dirty="0"/>
              <a:t>Need an overview of your Domain</a:t>
            </a:r>
          </a:p>
          <a:p>
            <a:r>
              <a:rPr lang="en-US" dirty="0"/>
              <a:t>Allows you to identify outliers</a:t>
            </a:r>
          </a:p>
          <a:p>
            <a:r>
              <a:rPr lang="en-US" dirty="0"/>
              <a:t>You can see resource usage</a:t>
            </a:r>
          </a:p>
          <a:p>
            <a:pPr lvl="2"/>
            <a:r>
              <a:rPr lang="en-US" sz="2400" dirty="0"/>
              <a:t>How much are you using now?</a:t>
            </a:r>
          </a:p>
          <a:p>
            <a:pPr lvl="2"/>
            <a:r>
              <a:rPr lang="en-US" sz="2400" dirty="0"/>
              <a:t>What's the growth rate?</a:t>
            </a:r>
          </a:p>
          <a:p>
            <a:r>
              <a:rPr lang="en-US" dirty="0"/>
              <a:t>Reports help you justify new resources</a:t>
            </a:r>
          </a:p>
        </p:txBody>
      </p:sp>
    </p:spTree>
    <p:extLst>
      <p:ext uri="{BB962C8B-B14F-4D97-AF65-F5344CB8AC3E}">
        <p14:creationId xmlns:p14="http://schemas.microsoft.com/office/powerpoint/2010/main" val="272772453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Data Do You Collect?</a:t>
            </a:r>
          </a:p>
        </p:txBody>
      </p:sp>
      <p:sp>
        <p:nvSpPr>
          <p:cNvPr id="3" name="Text Placeholder 2"/>
          <p:cNvSpPr>
            <a:spLocks noGrp="1"/>
          </p:cNvSpPr>
          <p:nvPr>
            <p:ph type="body" sz="quarter" idx="10"/>
          </p:nvPr>
        </p:nvSpPr>
        <p:spPr>
          <a:xfrm>
            <a:off x="274638" y="1212850"/>
            <a:ext cx="11887200" cy="4825937"/>
          </a:xfrm>
        </p:spPr>
        <p:txBody>
          <a:bodyPr/>
          <a:lstStyle/>
          <a:p>
            <a:r>
              <a:rPr lang="en-US" sz="3200" dirty="0"/>
              <a:t>Computer Name, Domain, Make, Model</a:t>
            </a:r>
          </a:p>
          <a:p>
            <a:r>
              <a:rPr lang="en-US" sz="3200" dirty="0"/>
              <a:t>Operating System Versions and Patch Levels</a:t>
            </a:r>
          </a:p>
          <a:p>
            <a:r>
              <a:rPr lang="en-US" sz="3200" dirty="0"/>
              <a:t>Total Physical Memory</a:t>
            </a:r>
          </a:p>
          <a:p>
            <a:r>
              <a:rPr lang="en-US" sz="3200" dirty="0"/>
              <a:t>Local Disk (SAN storage is local)</a:t>
            </a:r>
          </a:p>
          <a:p>
            <a:r>
              <a:rPr lang="en-US" sz="3200" dirty="0"/>
              <a:t>SQL Server Instance Information</a:t>
            </a:r>
          </a:p>
          <a:p>
            <a:pPr lvl="2"/>
            <a:r>
              <a:rPr lang="en-US" sz="2400" dirty="0"/>
              <a:t>Version, Edition, Service Pack</a:t>
            </a:r>
          </a:p>
          <a:p>
            <a:pPr lvl="2"/>
            <a:r>
              <a:rPr lang="en-US" sz="2400" dirty="0"/>
              <a:t>Default Data, Log, Backup Location</a:t>
            </a:r>
          </a:p>
          <a:p>
            <a:pPr lvl="2"/>
            <a:r>
              <a:rPr lang="en-US" sz="2400" dirty="0"/>
              <a:t>Configuration Options</a:t>
            </a:r>
          </a:p>
          <a:p>
            <a:pPr lvl="2"/>
            <a:r>
              <a:rPr lang="en-US" sz="2400" dirty="0"/>
              <a:t>Databases with files and sizes</a:t>
            </a:r>
          </a:p>
          <a:p>
            <a:pPr lvl="2"/>
            <a:r>
              <a:rPr lang="en-US" sz="2400" dirty="0"/>
              <a:t>Logins and Users</a:t>
            </a:r>
          </a:p>
        </p:txBody>
      </p:sp>
    </p:spTree>
    <p:extLst>
      <p:ext uri="{BB962C8B-B14F-4D97-AF65-F5344CB8AC3E}">
        <p14:creationId xmlns:p14="http://schemas.microsoft.com/office/powerpoint/2010/main" val="41842926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3 Speaker PPT 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65</TotalTime>
  <Words>2180</Words>
  <Application>Microsoft Office PowerPoint</Application>
  <PresentationFormat>Custom</PresentationFormat>
  <Paragraphs>279</Paragraphs>
  <Slides>31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Calibri</vt:lpstr>
      <vt:lpstr>Wingdings</vt:lpstr>
      <vt:lpstr>Arial</vt:lpstr>
      <vt:lpstr>Segoe UI Semibold</vt:lpstr>
      <vt:lpstr>Segoe UI Light</vt:lpstr>
      <vt:lpstr>Segoe Light</vt:lpstr>
      <vt:lpstr>Segoe UI</vt:lpstr>
      <vt:lpstr>Consolas</vt:lpstr>
      <vt:lpstr>TechEd 2013 Speaker PPT Template</vt:lpstr>
      <vt:lpstr>PowerPoint Presentation</vt:lpstr>
      <vt:lpstr>Manage SQL Server System and Performance Data with PowerShell</vt:lpstr>
      <vt:lpstr>About Me</vt:lpstr>
      <vt:lpstr>PowerShell – the Administrator’s Tool </vt:lpstr>
      <vt:lpstr>Environment &amp; Security</vt:lpstr>
      <vt:lpstr>PowerShell Language</vt:lpstr>
      <vt:lpstr>PowerShell Language</vt:lpstr>
      <vt:lpstr>Why Maintain a Server Inventory</vt:lpstr>
      <vt:lpstr>What Data Do You Collect?</vt:lpstr>
      <vt:lpstr>A Little Bit about WMI</vt:lpstr>
      <vt:lpstr>Getting WMI Data</vt:lpstr>
      <vt:lpstr>Access SQL Server via SMO</vt:lpstr>
      <vt:lpstr>Connect to the Server</vt:lpstr>
      <vt:lpstr>The SMO Object Model</vt:lpstr>
      <vt:lpstr>The Database Object</vt:lpstr>
      <vt:lpstr>The Database Object</vt:lpstr>
      <vt:lpstr>ManagedComputer Object</vt:lpstr>
      <vt:lpstr>Demo</vt:lpstr>
      <vt:lpstr>Capture Performance Baseline</vt:lpstr>
      <vt:lpstr>Key Performance Indicators </vt:lpstr>
      <vt:lpstr>Operating System Counters</vt:lpstr>
      <vt:lpstr>SQL Server Counters</vt:lpstr>
      <vt:lpstr>Scripting the Data Capture</vt:lpstr>
      <vt:lpstr>Pull Counters from Perfmon Log</vt:lpstr>
      <vt:lpstr>Demo</vt:lpstr>
      <vt:lpstr>References</vt:lpstr>
      <vt:lpstr>Track Resources</vt:lpstr>
      <vt:lpstr>Resources</vt:lpstr>
      <vt:lpstr>Complete an evaluation on CommNet and enter to win!</vt:lpstr>
      <vt:lpstr>Evaluate this session</vt:lpstr>
      <vt:lpstr>PowerPoint Presentation</vt:lpstr>
    </vt:vector>
  </TitlesOfParts>
  <Manager>&lt;Comms manager/speech writer&gt;</Manager>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DBI-B203 Manage SQL Server System and Performance Data with PowerShell</dc:title>
  <dc:subject>TechEd 2013</dc:subject>
  <dc:creator>Allen White</dc:creator>
  <cp:keywords>TechEd 2013</cp:keywords>
  <dc:description>Template by: Jordan Cayabyab, Artitudes Design, Inc.
Formatting by: Brett Perry Silver Fox Productions Inc
Audience Type: Internal/External</dc:description>
  <cp:lastModifiedBy>Shows</cp:lastModifiedBy>
  <cp:revision>12</cp:revision>
  <dcterms:created xsi:type="dcterms:W3CDTF">2013-05-16T00:00:47Z</dcterms:created>
  <dcterms:modified xsi:type="dcterms:W3CDTF">2013-06-04T15:55:31Z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