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8"/>
  </p:notesMasterIdLst>
  <p:handoutMasterIdLst>
    <p:handoutMasterId r:id="rId39"/>
  </p:handoutMasterIdLst>
  <p:sldIdLst>
    <p:sldId id="1254" r:id="rId5"/>
    <p:sldId id="1256" r:id="rId6"/>
    <p:sldId id="1257" r:id="rId7"/>
    <p:sldId id="1258" r:id="rId8"/>
    <p:sldId id="1259" r:id="rId9"/>
    <p:sldId id="1260" r:id="rId10"/>
    <p:sldId id="1261" r:id="rId11"/>
    <p:sldId id="1262" r:id="rId12"/>
    <p:sldId id="1263" r:id="rId13"/>
    <p:sldId id="1264" r:id="rId14"/>
    <p:sldId id="1265" r:id="rId15"/>
    <p:sldId id="1266" r:id="rId16"/>
    <p:sldId id="1267" r:id="rId17"/>
    <p:sldId id="1268" r:id="rId18"/>
    <p:sldId id="1269" r:id="rId19"/>
    <p:sldId id="1270" r:id="rId20"/>
    <p:sldId id="1271" r:id="rId21"/>
    <p:sldId id="1273" r:id="rId22"/>
    <p:sldId id="1274" r:id="rId23"/>
    <p:sldId id="1275" r:id="rId24"/>
    <p:sldId id="1276" r:id="rId25"/>
    <p:sldId id="1277" r:id="rId26"/>
    <p:sldId id="1278" r:id="rId27"/>
    <p:sldId id="1279" r:id="rId28"/>
    <p:sldId id="1280" r:id="rId29"/>
    <p:sldId id="1281" r:id="rId30"/>
    <p:sldId id="1282" r:id="rId31"/>
    <p:sldId id="1283" r:id="rId32"/>
    <p:sldId id="1253" r:id="rId33"/>
    <p:sldId id="1244" r:id="rId34"/>
    <p:sldId id="1245" r:id="rId35"/>
    <p:sldId id="1255" r:id="rId36"/>
    <p:sldId id="1076" r:id="rId37"/>
  </p:sldIdLst>
  <p:sldSz cx="12436475" cy="6994525"/>
  <p:notesSz cx="6858000" cy="9144000"/>
  <p:embeddedFontLst>
    <p:embeddedFont>
      <p:font typeface="Calibri" panose="020F0502020204030204" pitchFamily="34" charset="0"/>
      <p:regular r:id="rId40"/>
      <p:bold r:id="rId41"/>
      <p:italic r:id="rId42"/>
      <p:boldItalic r:id="rId43"/>
    </p:embeddedFont>
    <p:embeddedFont>
      <p:font typeface="Segoe Light" panose="020B0302040504020203" pitchFamily="34" charset="0"/>
      <p:regular r:id="rId44"/>
      <p:italic r:id="rId45"/>
    </p:embeddedFont>
    <p:embeddedFont>
      <p:font typeface="Consolas" panose="020B0609020204030204" pitchFamily="49" charset="0"/>
      <p:regular r:id="rId46"/>
      <p:bold r:id="rId47"/>
      <p:italic r:id="rId48"/>
      <p:boldItalic r:id="rId49"/>
    </p:embeddedFont>
    <p:embeddedFont>
      <p:font typeface="Segoe UI Light" panose="020B0502040204020203" pitchFamily="34" charset="0"/>
      <p:regular r:id="rId50"/>
      <p:italic r:id="rId51"/>
    </p:embeddedFont>
    <p:embeddedFont>
      <p:font typeface="Angsana New" panose="02020603050405020304" pitchFamily="18" charset="-34"/>
      <p:regular r:id="rId52"/>
      <p:bold r:id="rId53"/>
      <p:italic r:id="rId54"/>
      <p:boldItalic r:id="rId55"/>
    </p:embeddedFont>
    <p:embeddedFont>
      <p:font typeface="Tahoma" panose="020B0604030504040204" pitchFamily="34" charset="0"/>
      <p:regular r:id="rId56"/>
      <p:bold r:id="rId57"/>
    </p:embeddedFont>
    <p:embeddedFont>
      <p:font typeface="Segoe UI" panose="020B0502040204020203" pitchFamily="34" charset="0"/>
      <p:regular r:id="rId58"/>
      <p:bold r:id="rId59"/>
      <p:italic r:id="rId60"/>
      <p:boldItalic r:id="rId61"/>
    </p:embeddedFont>
    <p:embeddedFont>
      <p:font typeface="Segoe Semibold" panose="020B0702040504020203" pitchFamily="34" charset="0"/>
      <p:bold r:id="rId62"/>
      <p:boldItalic r:id="rId63"/>
    </p:embeddedFont>
    <p:embeddedFont>
      <p:font typeface="Segoe UI Semibold" panose="020B0702040204020203" pitchFamily="34" charset="0"/>
      <p:bold r:id="rId64"/>
      <p:boldItalic r:id="rId6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254"/>
            <p14:sldId id="1256"/>
            <p14:sldId id="1257"/>
            <p14:sldId id="1258"/>
            <p14:sldId id="1259"/>
            <p14:sldId id="1260"/>
            <p14:sldId id="1261"/>
            <p14:sldId id="1262"/>
            <p14:sldId id="1263"/>
            <p14:sldId id="1264"/>
            <p14:sldId id="1265"/>
            <p14:sldId id="1266"/>
            <p14:sldId id="1267"/>
            <p14:sldId id="1268"/>
            <p14:sldId id="1269"/>
            <p14:sldId id="1270"/>
            <p14:sldId id="1271"/>
            <p14:sldId id="1273"/>
            <p14:sldId id="1274"/>
            <p14:sldId id="1275"/>
            <p14:sldId id="1276"/>
            <p14:sldId id="1277"/>
            <p14:sldId id="1278"/>
            <p14:sldId id="1279"/>
            <p14:sldId id="1280"/>
            <p14:sldId id="1281"/>
            <p14:sldId id="1282"/>
            <p14:sldId id="1283"/>
          </p14:sldIdLst>
        </p14:section>
        <p14:section name="Special content" id="{6925D2A1-AD53-4951-AB34-79DFA02CD676}">
          <p14:sldIdLst>
            <p14:sldId id="1253"/>
            <p14:sldId id="1244"/>
            <p14:sldId id="1245"/>
            <p14:sldId id="125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unil Agarwal" initials="sunila"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007233"/>
    <a:srgbClr val="B4009E"/>
    <a:srgbClr val="FFFFFF"/>
    <a:srgbClr val="7FBA00"/>
    <a:srgbClr val="0072C6"/>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7" autoAdjust="0"/>
    <p:restoredTop sz="83886" autoAdjust="0"/>
  </p:normalViewPr>
  <p:slideViewPr>
    <p:cSldViewPr snapToGrid="0">
      <p:cViewPr varScale="1">
        <p:scale>
          <a:sx n="112" d="100"/>
          <a:sy n="112" d="100"/>
        </p:scale>
        <p:origin x="78" y="30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11:46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11:46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11:47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11:52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8330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93219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3631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64337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09292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6F1DBF-B293-40A9-86B1-D44A0EED8330}"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68470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3988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11:52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1911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66372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01721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79017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11:52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11304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11:52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3425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86448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91014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6F1DBF-B293-40A9-86B1-D44A0EED8330}"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68470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6F1DBF-B293-40A9-86B1-D44A0EED8330}"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68470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37738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311729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8765374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3" Type="http://schemas.openxmlformats.org/officeDocument/2006/relationships/image" Target="../media/image11.jpeg"/><Relationship Id="rId7" Type="http://schemas.openxmlformats.org/officeDocument/2006/relationships/hyperlink" Target="http://www.microsoft.com/sqlserverlabs" TargetMode="External"/><Relationship Id="rId12"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www.microsoft.com/learning/en/us/certification-overview.aspx" TargetMode="External"/><Relationship Id="rId11" Type="http://schemas.openxmlformats.org/officeDocument/2006/relationships/hyperlink" Target="http://www.windowsazure.com/" TargetMode="External"/><Relationship Id="rId5" Type="http://schemas.openxmlformats.org/officeDocument/2006/relationships/hyperlink" Target="http://www.microsoft.com/sqlserver" TargetMode="External"/><Relationship Id="rId15" Type="http://schemas.microsoft.com/office/2007/relationships/hdphoto" Target="../media/hdphoto2.wdp"/><Relationship Id="rId10" Type="http://schemas.openxmlformats.org/officeDocument/2006/relationships/hyperlink" Target="http://www.microsoft.com/en-us/download/details.aspx?id=38395" TargetMode="External"/><Relationship Id="rId4" Type="http://schemas.openxmlformats.org/officeDocument/2006/relationships/hyperlink" Target="http://www.microsoftvirtualacademy.com/" TargetMode="External"/><Relationship Id="rId9" Type="http://schemas.openxmlformats.org/officeDocument/2006/relationships/hyperlink" Target="http://office.microsoft.com/en-us/excel/download-data-explorer-for-excel-FX104018616.aspx" TargetMode="External"/><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3943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09329"/>
            <a:ext cx="11889564" cy="917575"/>
          </a:xfrm>
        </p:spPr>
        <p:txBody>
          <a:bodyPr/>
          <a:lstStyle/>
          <a:p>
            <a:r>
              <a:rPr lang="en-US" dirty="0" smtClean="0"/>
              <a:t>Hekaton: Garbage Collection</a:t>
            </a:r>
            <a:endParaRPr lang="en-US" dirty="0"/>
          </a:p>
        </p:txBody>
      </p:sp>
      <p:sp>
        <p:nvSpPr>
          <p:cNvPr id="3" name="Text Placeholder 2"/>
          <p:cNvSpPr>
            <a:spLocks noGrp="1"/>
          </p:cNvSpPr>
          <p:nvPr>
            <p:ph type="body" sz="quarter" idx="10"/>
          </p:nvPr>
        </p:nvSpPr>
        <p:spPr>
          <a:xfrm>
            <a:off x="274638" y="1177681"/>
            <a:ext cx="11870470" cy="8207375"/>
          </a:xfrm>
        </p:spPr>
        <p:txBody>
          <a:bodyPr/>
          <a:lstStyle/>
          <a:p>
            <a:r>
              <a:rPr lang="en-US" dirty="0" smtClean="0"/>
              <a:t>Row Versions</a:t>
            </a:r>
          </a:p>
          <a:p>
            <a:r>
              <a:rPr lang="en-US" sz="2000" dirty="0" smtClean="0"/>
              <a:t>Updates</a:t>
            </a:r>
            <a:r>
              <a:rPr lang="en-US" sz="2000" dirty="0"/>
              <a:t>, deletes, and aborted insert operations create row versions </a:t>
            </a:r>
            <a:r>
              <a:rPr lang="en-US" sz="2000" dirty="0" smtClean="0"/>
              <a:t>that </a:t>
            </a:r>
            <a:r>
              <a:rPr lang="en-US" sz="2000" dirty="0"/>
              <a:t>(eventually) are no longer visible to any transaction.</a:t>
            </a:r>
          </a:p>
          <a:p>
            <a:pPr lvl="1"/>
            <a:r>
              <a:rPr lang="en-US" dirty="0" smtClean="0">
                <a:latin typeface="+mj-lt"/>
              </a:rPr>
              <a:t>Slow </a:t>
            </a:r>
            <a:r>
              <a:rPr lang="en-US" dirty="0">
                <a:latin typeface="+mj-lt"/>
              </a:rPr>
              <a:t>down scans of index structures</a:t>
            </a:r>
          </a:p>
          <a:p>
            <a:pPr lvl="1"/>
            <a:r>
              <a:rPr lang="en-US" dirty="0">
                <a:latin typeface="+mj-lt"/>
              </a:rPr>
              <a:t>Create unused memory that needs to be </a:t>
            </a:r>
            <a:r>
              <a:rPr lang="en-US" dirty="0" smtClean="0">
                <a:latin typeface="+mj-lt"/>
              </a:rPr>
              <a:t>reclaimed (i.e. Garbage Collected)</a:t>
            </a:r>
          </a:p>
          <a:p>
            <a:pPr lvl="1"/>
            <a:endParaRPr lang="en-US" dirty="0">
              <a:latin typeface="+mj-lt"/>
            </a:endParaRPr>
          </a:p>
          <a:p>
            <a:r>
              <a:rPr lang="en-US" dirty="0" smtClean="0"/>
              <a:t>Garbage Collection (GC)</a:t>
            </a:r>
            <a:endParaRPr lang="en-US" dirty="0"/>
          </a:p>
          <a:p>
            <a:pPr lvl="1"/>
            <a:r>
              <a:rPr lang="en-US" dirty="0" smtClean="0">
                <a:latin typeface="+mj-lt"/>
              </a:rPr>
              <a:t>Analogous </a:t>
            </a:r>
            <a:r>
              <a:rPr lang="en-US" dirty="0">
                <a:latin typeface="+mj-lt"/>
              </a:rPr>
              <a:t>to version store cleanup task </a:t>
            </a:r>
            <a:r>
              <a:rPr lang="en-US" dirty="0" smtClean="0">
                <a:latin typeface="+mj-lt"/>
              </a:rPr>
              <a:t>for disk-based tables to support Read Committed Snapshot (RCSI)</a:t>
            </a:r>
            <a:endParaRPr lang="en-US" dirty="0">
              <a:latin typeface="+mj-lt"/>
            </a:endParaRPr>
          </a:p>
          <a:p>
            <a:pPr lvl="1"/>
            <a:r>
              <a:rPr lang="en-US" dirty="0">
                <a:latin typeface="+mj-lt"/>
              </a:rPr>
              <a:t>System maintains ‘oldest active transaction’ </a:t>
            </a:r>
            <a:r>
              <a:rPr lang="en-US" dirty="0" smtClean="0">
                <a:latin typeface="+mj-lt"/>
              </a:rPr>
              <a:t>hint</a:t>
            </a:r>
          </a:p>
          <a:p>
            <a:pPr lvl="1"/>
            <a:endParaRPr lang="en-US" dirty="0">
              <a:latin typeface="+mj-lt"/>
            </a:endParaRPr>
          </a:p>
          <a:p>
            <a:pPr lvl="1"/>
            <a:r>
              <a:rPr lang="en-US" sz="4000" dirty="0">
                <a:latin typeface="+mj-lt"/>
              </a:rPr>
              <a:t>Design Goals</a:t>
            </a:r>
            <a:r>
              <a:rPr lang="en-US" dirty="0">
                <a:latin typeface="+mj-lt"/>
              </a:rPr>
              <a:t>:  </a:t>
            </a:r>
            <a:endParaRPr lang="en-US" dirty="0" smtClean="0">
              <a:latin typeface="+mj-lt"/>
            </a:endParaRPr>
          </a:p>
          <a:p>
            <a:pPr lvl="1"/>
            <a:r>
              <a:rPr lang="en-US" dirty="0" smtClean="0">
                <a:latin typeface="+mj-lt"/>
              </a:rPr>
              <a:t>Non-blocking</a:t>
            </a:r>
            <a:r>
              <a:rPr lang="en-US" dirty="0">
                <a:latin typeface="+mj-lt"/>
              </a:rPr>
              <a:t>, Cooperative, Efficient, Responsive, Scalable</a:t>
            </a:r>
          </a:p>
          <a:p>
            <a:pPr lvl="1">
              <a:spcBef>
                <a:spcPts val="816"/>
              </a:spcBef>
            </a:pPr>
            <a:r>
              <a:rPr lang="en-US" dirty="0" smtClean="0">
                <a:latin typeface="+mj-lt"/>
              </a:rPr>
              <a:t>Active </a:t>
            </a:r>
            <a:r>
              <a:rPr lang="en-US" dirty="0">
                <a:latin typeface="+mj-lt"/>
              </a:rPr>
              <a:t>transactions work cooperatively and pick up parts of GC work</a:t>
            </a:r>
          </a:p>
          <a:p>
            <a:pPr lvl="1">
              <a:spcBef>
                <a:spcPts val="816"/>
              </a:spcBef>
            </a:pPr>
            <a:r>
              <a:rPr lang="en-US" dirty="0">
                <a:latin typeface="+mj-lt"/>
              </a:rPr>
              <a:t>A dedicated system thread to do  GC </a:t>
            </a:r>
          </a:p>
          <a:p>
            <a:pPr lvl="1"/>
            <a:endParaRPr lang="en-US" dirty="0" smtClean="0">
              <a:latin typeface="+mj-lt"/>
            </a:endParaRPr>
          </a:p>
          <a:p>
            <a:pPr lvl="1"/>
            <a:endParaRPr lang="en-US" sz="4000" dirty="0">
              <a:latin typeface="+mj-lt"/>
            </a:endParaRPr>
          </a:p>
          <a:p>
            <a:pPr lvl="1"/>
            <a:endParaRPr lang="en-US" dirty="0">
              <a:latin typeface="+mj-lt"/>
            </a:endParaRPr>
          </a:p>
          <a:p>
            <a:pPr lvl="1"/>
            <a:endParaRPr lang="en-US" dirty="0">
              <a:latin typeface="+mj-lt"/>
            </a:endParaRPr>
          </a:p>
          <a:p>
            <a:endParaRPr lang="en-US" dirty="0"/>
          </a:p>
        </p:txBody>
      </p:sp>
    </p:spTree>
    <p:extLst>
      <p:ext uri="{BB962C8B-B14F-4D97-AF65-F5344CB8AC3E}">
        <p14:creationId xmlns:p14="http://schemas.microsoft.com/office/powerpoint/2010/main" val="2701680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41" y="148980"/>
            <a:ext cx="11889564" cy="917575"/>
          </a:xfrm>
        </p:spPr>
        <p:txBody>
          <a:bodyPr/>
          <a:lstStyle/>
          <a:p>
            <a:r>
              <a:rPr lang="en-US" dirty="0"/>
              <a:t>Cooperative Garbage Collection</a:t>
            </a:r>
          </a:p>
        </p:txBody>
      </p:sp>
      <p:sp>
        <p:nvSpPr>
          <p:cNvPr id="3" name="Text Placeholder 2"/>
          <p:cNvSpPr>
            <a:spLocks noGrp="1"/>
          </p:cNvSpPr>
          <p:nvPr>
            <p:ph type="body" sz="quarter" idx="10"/>
          </p:nvPr>
        </p:nvSpPr>
        <p:spPr>
          <a:xfrm>
            <a:off x="0" y="2878530"/>
            <a:ext cx="6212543" cy="3385542"/>
          </a:xfrm>
        </p:spPr>
        <p:txBody>
          <a:bodyPr/>
          <a:lstStyle/>
          <a:p>
            <a:r>
              <a:rPr lang="en-US" dirty="0" smtClean="0"/>
              <a:t>Key Points</a:t>
            </a:r>
            <a:endParaRPr lang="en-US" sz="2000" dirty="0"/>
          </a:p>
          <a:p>
            <a:r>
              <a:rPr lang="en-US" sz="2000" dirty="0" smtClean="0"/>
              <a:t>Scanners </a:t>
            </a:r>
            <a:r>
              <a:rPr lang="en-US" sz="2000" dirty="0"/>
              <a:t>can remove expired </a:t>
            </a:r>
            <a:r>
              <a:rPr lang="en-US" sz="2000" dirty="0" smtClean="0"/>
              <a:t>rows when found.</a:t>
            </a:r>
            <a:endParaRPr lang="en-US" sz="2000" dirty="0"/>
          </a:p>
          <a:p>
            <a:r>
              <a:rPr lang="en-US" sz="2000" dirty="0" smtClean="0"/>
              <a:t>Offloads </a:t>
            </a:r>
            <a:r>
              <a:rPr lang="en-US" sz="2000" dirty="0"/>
              <a:t>work from GC thread</a:t>
            </a:r>
          </a:p>
          <a:p>
            <a:r>
              <a:rPr lang="en-US" sz="2000" dirty="0" smtClean="0"/>
              <a:t>Ensures </a:t>
            </a:r>
            <a:r>
              <a:rPr lang="en-US" sz="2000" dirty="0"/>
              <a:t>that frequently visited areas of the index are clean of expired rows</a:t>
            </a:r>
            <a:r>
              <a:rPr lang="en-US" sz="2000" dirty="0" smtClean="0"/>
              <a:t>.</a:t>
            </a:r>
          </a:p>
          <a:p>
            <a:endParaRPr lang="en-US" sz="2000" dirty="0" smtClean="0"/>
          </a:p>
          <a:p>
            <a:endParaRPr lang="en-US" sz="2000" dirty="0"/>
          </a:p>
          <a:p>
            <a:endParaRPr lang="en-US" dirty="0"/>
          </a:p>
        </p:txBody>
      </p:sp>
      <p:grpSp>
        <p:nvGrpSpPr>
          <p:cNvPr id="4" name="Group 3"/>
          <p:cNvGrpSpPr/>
          <p:nvPr/>
        </p:nvGrpSpPr>
        <p:grpSpPr>
          <a:xfrm>
            <a:off x="7200203" y="1796332"/>
            <a:ext cx="1764425" cy="477311"/>
            <a:chOff x="6446520" y="1825625"/>
            <a:chExt cx="1729740" cy="467995"/>
          </a:xfrm>
        </p:grpSpPr>
        <p:sp>
          <p:nvSpPr>
            <p:cNvPr id="5" name="Flowchart: Process 4"/>
            <p:cNvSpPr/>
            <p:nvPr/>
          </p:nvSpPr>
          <p:spPr>
            <a:xfrm>
              <a:off x="6446520" y="1825625"/>
              <a:ext cx="571500" cy="467995"/>
            </a:xfrm>
            <a:prstGeom prst="flowChartProcess">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a:solidFill>
                  <a:schemeClr val="bg2"/>
                </a:solidFill>
              </a:endParaRPr>
            </a:p>
          </p:txBody>
        </p:sp>
        <p:sp>
          <p:nvSpPr>
            <p:cNvPr id="6" name="Flowchart: Process 5"/>
            <p:cNvSpPr/>
            <p:nvPr/>
          </p:nvSpPr>
          <p:spPr>
            <a:xfrm>
              <a:off x="7025640" y="1825625"/>
              <a:ext cx="571500" cy="467995"/>
            </a:xfrm>
            <a:prstGeom prst="flowChartProcess">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a:solidFill>
                  <a:schemeClr val="bg2"/>
                </a:solidFill>
              </a:endParaRPr>
            </a:p>
          </p:txBody>
        </p:sp>
        <p:sp>
          <p:nvSpPr>
            <p:cNvPr id="7" name="Flowchart: Process 6"/>
            <p:cNvSpPr/>
            <p:nvPr/>
          </p:nvSpPr>
          <p:spPr>
            <a:xfrm>
              <a:off x="7604760" y="1825625"/>
              <a:ext cx="571500" cy="467995"/>
            </a:xfrm>
            <a:prstGeom prst="flowChartProcess">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a:solidFill>
                  <a:schemeClr val="bg2"/>
                </a:solidFill>
              </a:endParaRPr>
            </a:p>
          </p:txBody>
        </p:sp>
      </p:grpSp>
      <p:grpSp>
        <p:nvGrpSpPr>
          <p:cNvPr id="8" name="Group 7"/>
          <p:cNvGrpSpPr/>
          <p:nvPr/>
        </p:nvGrpSpPr>
        <p:grpSpPr>
          <a:xfrm>
            <a:off x="6167715" y="2790959"/>
            <a:ext cx="6031690" cy="367537"/>
            <a:chOff x="4000500" y="4508817"/>
            <a:chExt cx="5913120" cy="360363"/>
          </a:xfrm>
        </p:grpSpPr>
        <p:sp>
          <p:nvSpPr>
            <p:cNvPr id="9" name="Rectangle 8"/>
            <p:cNvSpPr/>
            <p:nvPr/>
          </p:nvSpPr>
          <p:spPr>
            <a:xfrm>
              <a:off x="4000500" y="4511040"/>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100</a:t>
              </a:r>
            </a:p>
          </p:txBody>
        </p:sp>
        <p:sp>
          <p:nvSpPr>
            <p:cNvPr id="10" name="Rectangle 9"/>
            <p:cNvSpPr/>
            <p:nvPr/>
          </p:nvSpPr>
          <p:spPr>
            <a:xfrm>
              <a:off x="4838700" y="4511040"/>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200</a:t>
              </a:r>
            </a:p>
          </p:txBody>
        </p:sp>
        <p:sp>
          <p:nvSpPr>
            <p:cNvPr id="11" name="Rectangle 10"/>
            <p:cNvSpPr/>
            <p:nvPr/>
          </p:nvSpPr>
          <p:spPr>
            <a:xfrm>
              <a:off x="5676900" y="4511040"/>
              <a:ext cx="51816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1</a:t>
              </a:r>
            </a:p>
          </p:txBody>
        </p:sp>
        <p:sp>
          <p:nvSpPr>
            <p:cNvPr id="12" name="Rectangle 11"/>
            <p:cNvSpPr/>
            <p:nvPr/>
          </p:nvSpPr>
          <p:spPr>
            <a:xfrm>
              <a:off x="6195060" y="4511040"/>
              <a:ext cx="51816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solidFill>
                  <a:schemeClr val="bg2"/>
                </a:solidFill>
              </a:endParaRPr>
            </a:p>
          </p:txBody>
        </p:sp>
        <p:sp>
          <p:nvSpPr>
            <p:cNvPr id="13" name="Rectangle 12"/>
            <p:cNvSpPr/>
            <p:nvPr/>
          </p:nvSpPr>
          <p:spPr>
            <a:xfrm>
              <a:off x="6713220" y="4508817"/>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John</a:t>
              </a:r>
            </a:p>
          </p:txBody>
        </p:sp>
        <p:sp>
          <p:nvSpPr>
            <p:cNvPr id="14" name="Rectangle 13"/>
            <p:cNvSpPr/>
            <p:nvPr/>
          </p:nvSpPr>
          <p:spPr>
            <a:xfrm>
              <a:off x="7551420" y="4508817"/>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Smith</a:t>
              </a:r>
            </a:p>
          </p:txBody>
        </p:sp>
        <p:sp>
          <p:nvSpPr>
            <p:cNvPr id="15" name="Rectangle 14"/>
            <p:cNvSpPr/>
            <p:nvPr/>
          </p:nvSpPr>
          <p:spPr>
            <a:xfrm>
              <a:off x="8389620" y="4508817"/>
              <a:ext cx="15240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Kirkland</a:t>
              </a:r>
            </a:p>
          </p:txBody>
        </p:sp>
      </p:grpSp>
      <p:grpSp>
        <p:nvGrpSpPr>
          <p:cNvPr id="16" name="Group 15"/>
          <p:cNvGrpSpPr/>
          <p:nvPr/>
        </p:nvGrpSpPr>
        <p:grpSpPr>
          <a:xfrm>
            <a:off x="6167715" y="3535892"/>
            <a:ext cx="6031690" cy="367537"/>
            <a:chOff x="4000500" y="4508817"/>
            <a:chExt cx="5913120" cy="360363"/>
          </a:xfrm>
        </p:grpSpPr>
        <p:sp>
          <p:nvSpPr>
            <p:cNvPr id="17" name="Rectangle 16"/>
            <p:cNvSpPr/>
            <p:nvPr/>
          </p:nvSpPr>
          <p:spPr>
            <a:xfrm>
              <a:off x="4000500" y="4511040"/>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200</a:t>
              </a:r>
            </a:p>
          </p:txBody>
        </p:sp>
        <p:sp>
          <p:nvSpPr>
            <p:cNvPr id="18" name="Rectangle 17"/>
            <p:cNvSpPr/>
            <p:nvPr/>
          </p:nvSpPr>
          <p:spPr>
            <a:xfrm>
              <a:off x="4838700" y="4511040"/>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a:t>
              </a:r>
            </a:p>
          </p:txBody>
        </p:sp>
        <p:sp>
          <p:nvSpPr>
            <p:cNvPr id="19" name="Rectangle 18"/>
            <p:cNvSpPr/>
            <p:nvPr/>
          </p:nvSpPr>
          <p:spPr>
            <a:xfrm>
              <a:off x="5676900" y="4511040"/>
              <a:ext cx="51816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1</a:t>
              </a:r>
            </a:p>
          </p:txBody>
        </p:sp>
        <p:sp>
          <p:nvSpPr>
            <p:cNvPr id="20" name="Rectangle 19"/>
            <p:cNvSpPr/>
            <p:nvPr/>
          </p:nvSpPr>
          <p:spPr>
            <a:xfrm>
              <a:off x="6195060" y="4511040"/>
              <a:ext cx="51816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solidFill>
                  <a:schemeClr val="bg2"/>
                </a:solidFill>
              </a:endParaRPr>
            </a:p>
          </p:txBody>
        </p:sp>
        <p:sp>
          <p:nvSpPr>
            <p:cNvPr id="21" name="Rectangle 20"/>
            <p:cNvSpPr/>
            <p:nvPr/>
          </p:nvSpPr>
          <p:spPr>
            <a:xfrm>
              <a:off x="6713220" y="4508817"/>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John</a:t>
              </a:r>
            </a:p>
          </p:txBody>
        </p:sp>
        <p:sp>
          <p:nvSpPr>
            <p:cNvPr id="22" name="Rectangle 21"/>
            <p:cNvSpPr/>
            <p:nvPr/>
          </p:nvSpPr>
          <p:spPr>
            <a:xfrm>
              <a:off x="7551420" y="4508817"/>
              <a:ext cx="8382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Smith</a:t>
              </a:r>
            </a:p>
          </p:txBody>
        </p:sp>
        <p:sp>
          <p:nvSpPr>
            <p:cNvPr id="23" name="Rectangle 22"/>
            <p:cNvSpPr/>
            <p:nvPr/>
          </p:nvSpPr>
          <p:spPr>
            <a:xfrm>
              <a:off x="8389620" y="4508817"/>
              <a:ext cx="1524000" cy="358140"/>
            </a:xfrm>
            <a:prstGeom prst="rect">
              <a:avLst/>
            </a:prstGeom>
            <a:solidFill>
              <a:schemeClr val="accent6">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Redmond</a:t>
              </a:r>
            </a:p>
          </p:txBody>
        </p:sp>
      </p:grpSp>
      <p:grpSp>
        <p:nvGrpSpPr>
          <p:cNvPr id="32" name="Group 31"/>
          <p:cNvGrpSpPr/>
          <p:nvPr/>
        </p:nvGrpSpPr>
        <p:grpSpPr>
          <a:xfrm>
            <a:off x="6167715" y="4344028"/>
            <a:ext cx="6031690" cy="367537"/>
            <a:chOff x="4000500" y="4508817"/>
            <a:chExt cx="5913120" cy="360363"/>
          </a:xfrm>
        </p:grpSpPr>
        <p:sp>
          <p:nvSpPr>
            <p:cNvPr id="33" name="Rectangle 32"/>
            <p:cNvSpPr/>
            <p:nvPr/>
          </p:nvSpPr>
          <p:spPr>
            <a:xfrm>
              <a:off x="4000500" y="4511040"/>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50</a:t>
              </a:r>
            </a:p>
          </p:txBody>
        </p:sp>
        <p:sp>
          <p:nvSpPr>
            <p:cNvPr id="34" name="Rectangle 33"/>
            <p:cNvSpPr/>
            <p:nvPr/>
          </p:nvSpPr>
          <p:spPr>
            <a:xfrm>
              <a:off x="4838700" y="4511040"/>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100</a:t>
              </a:r>
            </a:p>
          </p:txBody>
        </p:sp>
        <p:sp>
          <p:nvSpPr>
            <p:cNvPr id="35" name="Rectangle 34"/>
            <p:cNvSpPr/>
            <p:nvPr/>
          </p:nvSpPr>
          <p:spPr>
            <a:xfrm>
              <a:off x="5676900" y="4511040"/>
              <a:ext cx="51816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1</a:t>
              </a:r>
            </a:p>
          </p:txBody>
        </p:sp>
        <p:sp>
          <p:nvSpPr>
            <p:cNvPr id="36" name="Rectangle 35"/>
            <p:cNvSpPr/>
            <p:nvPr/>
          </p:nvSpPr>
          <p:spPr>
            <a:xfrm>
              <a:off x="6195060" y="4511040"/>
              <a:ext cx="51816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solidFill>
                  <a:schemeClr val="bg2"/>
                </a:solidFill>
              </a:endParaRPr>
            </a:p>
          </p:txBody>
        </p:sp>
        <p:sp>
          <p:nvSpPr>
            <p:cNvPr id="37" name="Rectangle 36"/>
            <p:cNvSpPr/>
            <p:nvPr/>
          </p:nvSpPr>
          <p:spPr>
            <a:xfrm>
              <a:off x="6713220" y="4508817"/>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Jim</a:t>
              </a:r>
            </a:p>
          </p:txBody>
        </p:sp>
        <p:sp>
          <p:nvSpPr>
            <p:cNvPr id="38" name="Rectangle 37"/>
            <p:cNvSpPr/>
            <p:nvPr/>
          </p:nvSpPr>
          <p:spPr>
            <a:xfrm>
              <a:off x="7551420" y="4508817"/>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Spring</a:t>
              </a:r>
            </a:p>
          </p:txBody>
        </p:sp>
        <p:sp>
          <p:nvSpPr>
            <p:cNvPr id="39" name="Rectangle 38"/>
            <p:cNvSpPr/>
            <p:nvPr/>
          </p:nvSpPr>
          <p:spPr>
            <a:xfrm>
              <a:off x="8389620" y="4508817"/>
              <a:ext cx="15240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Kirkland</a:t>
              </a:r>
            </a:p>
          </p:txBody>
        </p:sp>
      </p:grpSp>
      <p:grpSp>
        <p:nvGrpSpPr>
          <p:cNvPr id="40" name="Group 39"/>
          <p:cNvGrpSpPr/>
          <p:nvPr/>
        </p:nvGrpSpPr>
        <p:grpSpPr>
          <a:xfrm>
            <a:off x="6167715" y="5001710"/>
            <a:ext cx="6031690" cy="367537"/>
            <a:chOff x="4000500" y="4508817"/>
            <a:chExt cx="5913120" cy="360363"/>
          </a:xfrm>
        </p:grpSpPr>
        <p:sp>
          <p:nvSpPr>
            <p:cNvPr id="41" name="Rectangle 40"/>
            <p:cNvSpPr/>
            <p:nvPr/>
          </p:nvSpPr>
          <p:spPr>
            <a:xfrm>
              <a:off x="4000500" y="4511040"/>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300</a:t>
              </a:r>
            </a:p>
          </p:txBody>
        </p:sp>
        <p:sp>
          <p:nvSpPr>
            <p:cNvPr id="42" name="Rectangle 41"/>
            <p:cNvSpPr/>
            <p:nvPr/>
          </p:nvSpPr>
          <p:spPr>
            <a:xfrm>
              <a:off x="4838700" y="4511040"/>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a:t>
              </a:r>
            </a:p>
          </p:txBody>
        </p:sp>
        <p:sp>
          <p:nvSpPr>
            <p:cNvPr id="43" name="Rectangle 42"/>
            <p:cNvSpPr/>
            <p:nvPr/>
          </p:nvSpPr>
          <p:spPr>
            <a:xfrm>
              <a:off x="5676900" y="4511040"/>
              <a:ext cx="51816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1</a:t>
              </a:r>
            </a:p>
          </p:txBody>
        </p:sp>
        <p:sp>
          <p:nvSpPr>
            <p:cNvPr id="44" name="Rectangle 43"/>
            <p:cNvSpPr/>
            <p:nvPr/>
          </p:nvSpPr>
          <p:spPr>
            <a:xfrm>
              <a:off x="6195060" y="4511040"/>
              <a:ext cx="51816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solidFill>
                  <a:schemeClr val="bg2"/>
                </a:solidFill>
              </a:endParaRPr>
            </a:p>
          </p:txBody>
        </p:sp>
        <p:sp>
          <p:nvSpPr>
            <p:cNvPr id="45" name="Rectangle 44"/>
            <p:cNvSpPr/>
            <p:nvPr/>
          </p:nvSpPr>
          <p:spPr>
            <a:xfrm>
              <a:off x="6713220" y="4508817"/>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Ken</a:t>
              </a:r>
            </a:p>
          </p:txBody>
        </p:sp>
        <p:sp>
          <p:nvSpPr>
            <p:cNvPr id="46" name="Rectangle 45"/>
            <p:cNvSpPr/>
            <p:nvPr/>
          </p:nvSpPr>
          <p:spPr>
            <a:xfrm>
              <a:off x="7551420" y="4508817"/>
              <a:ext cx="8382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Stone</a:t>
              </a:r>
            </a:p>
          </p:txBody>
        </p:sp>
        <p:sp>
          <p:nvSpPr>
            <p:cNvPr id="47" name="Rectangle 46"/>
            <p:cNvSpPr/>
            <p:nvPr/>
          </p:nvSpPr>
          <p:spPr>
            <a:xfrm>
              <a:off x="8389620" y="4508817"/>
              <a:ext cx="1524000" cy="358140"/>
            </a:xfrm>
            <a:prstGeom prst="rect">
              <a:avLst/>
            </a:prstGeom>
            <a:solidFill>
              <a:schemeClr val="accent6">
                <a:lumMod val="20000"/>
                <a:lumOff val="8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bg2"/>
                  </a:solidFill>
                </a:rPr>
                <a:t>Boston</a:t>
              </a:r>
            </a:p>
          </p:txBody>
        </p:sp>
      </p:grpSp>
      <p:cxnSp>
        <p:nvCxnSpPr>
          <p:cNvPr id="50" name="Straight Arrow Connector 49"/>
          <p:cNvCxnSpPr/>
          <p:nvPr/>
        </p:nvCxnSpPr>
        <p:spPr>
          <a:xfrm flipH="1">
            <a:off x="8736903" y="2282333"/>
            <a:ext cx="2593" cy="519583"/>
          </a:xfrm>
          <a:prstGeom prst="straightConnector1">
            <a:avLst/>
          </a:prstGeom>
          <a:ln w="19050">
            <a:solidFill>
              <a:srgbClr val="FF0000"/>
            </a:solidFill>
            <a:tailEnd type="triangle"/>
          </a:ln>
        </p:spPr>
        <p:style>
          <a:lnRef idx="1">
            <a:schemeClr val="accent2"/>
          </a:lnRef>
          <a:fillRef idx="2">
            <a:schemeClr val="accent2"/>
          </a:fillRef>
          <a:effectRef idx="1">
            <a:schemeClr val="accent2"/>
          </a:effectRef>
          <a:fontRef idx="minor">
            <a:schemeClr val="dk1"/>
          </a:fontRef>
        </p:style>
      </p:cxnSp>
      <p:cxnSp>
        <p:nvCxnSpPr>
          <p:cNvPr id="51" name="Straight Arrow Connector 50"/>
          <p:cNvCxnSpPr/>
          <p:nvPr/>
        </p:nvCxnSpPr>
        <p:spPr>
          <a:xfrm>
            <a:off x="8707964" y="3055244"/>
            <a:ext cx="0" cy="533333"/>
          </a:xfrm>
          <a:prstGeom prst="straightConnector1">
            <a:avLst/>
          </a:prstGeom>
          <a:ln w="19050">
            <a:solidFill>
              <a:srgbClr val="FF0000"/>
            </a:solidFill>
            <a:tailEnd type="triangle"/>
          </a:ln>
        </p:spPr>
        <p:style>
          <a:lnRef idx="1">
            <a:schemeClr val="accent2"/>
          </a:lnRef>
          <a:fillRef idx="2">
            <a:schemeClr val="accent2"/>
          </a:fillRef>
          <a:effectRef idx="1">
            <a:schemeClr val="accent2"/>
          </a:effectRef>
          <a:fontRef idx="minor">
            <a:schemeClr val="dk1"/>
          </a:fontRef>
        </p:style>
      </p:cxnSp>
      <p:cxnSp>
        <p:nvCxnSpPr>
          <p:cNvPr id="52" name="Straight Arrow Connector 51"/>
          <p:cNvCxnSpPr/>
          <p:nvPr/>
        </p:nvCxnSpPr>
        <p:spPr>
          <a:xfrm>
            <a:off x="8670556" y="4532844"/>
            <a:ext cx="0" cy="468866"/>
          </a:xfrm>
          <a:prstGeom prst="straightConnector1">
            <a:avLst/>
          </a:prstGeom>
          <a:ln w="19050">
            <a:solidFill>
              <a:srgbClr val="FF0000"/>
            </a:solidFill>
            <a:tailEnd type="triangle"/>
          </a:ln>
        </p:spPr>
        <p:style>
          <a:lnRef idx="1">
            <a:schemeClr val="accent2"/>
          </a:lnRef>
          <a:fillRef idx="2">
            <a:schemeClr val="accent2"/>
          </a:fillRef>
          <a:effectRef idx="1">
            <a:schemeClr val="accent2"/>
          </a:effectRef>
          <a:fontRef idx="minor">
            <a:schemeClr val="dk1"/>
          </a:fontRef>
        </p:style>
      </p:cxnSp>
      <p:sp>
        <p:nvSpPr>
          <p:cNvPr id="53" name="TextBox 52"/>
          <p:cNvSpPr txBox="1"/>
          <p:nvPr/>
        </p:nvSpPr>
        <p:spPr>
          <a:xfrm>
            <a:off x="9212165" y="1660508"/>
            <a:ext cx="2747277" cy="679570"/>
          </a:xfrm>
          <a:prstGeom prst="rect">
            <a:avLst/>
          </a:prstGeom>
          <a:noFill/>
        </p:spPr>
        <p:txBody>
          <a:bodyPr wrap="none" lIns="124358" tIns="62179" rIns="124358" bIns="62179" rtlCol="0">
            <a:spAutoFit/>
          </a:bodyPr>
          <a:lstStyle/>
          <a:p>
            <a:r>
              <a:rPr lang="en-US" dirty="0"/>
              <a:t>TX4:  Begin = 210</a:t>
            </a:r>
          </a:p>
          <a:p>
            <a:r>
              <a:rPr lang="en-US" dirty="0"/>
              <a:t>Oldest Active Hint = </a:t>
            </a:r>
            <a:r>
              <a:rPr lang="en-US" dirty="0" smtClean="0"/>
              <a:t>175</a:t>
            </a:r>
            <a:endParaRPr lang="en-US" dirty="0"/>
          </a:p>
        </p:txBody>
      </p:sp>
      <p:cxnSp>
        <p:nvCxnSpPr>
          <p:cNvPr id="56" name="Straight Arrow Connector 55"/>
          <p:cNvCxnSpPr/>
          <p:nvPr/>
        </p:nvCxnSpPr>
        <p:spPr>
          <a:xfrm>
            <a:off x="8675039" y="3891871"/>
            <a:ext cx="0" cy="468866"/>
          </a:xfrm>
          <a:prstGeom prst="straightConnector1">
            <a:avLst/>
          </a:prstGeom>
          <a:ln w="19050">
            <a:solidFill>
              <a:srgbClr val="FF0000"/>
            </a:solidFill>
            <a:tailEnd type="triangle"/>
          </a:ln>
        </p:spPr>
        <p:style>
          <a:lnRef idx="1">
            <a:schemeClr val="accent2"/>
          </a:lnRef>
          <a:fillRef idx="2">
            <a:schemeClr val="accent2"/>
          </a:fillRef>
          <a:effectRef idx="1">
            <a:schemeClr val="accent2"/>
          </a:effectRef>
          <a:fontRef idx="minor">
            <a:schemeClr val="dk1"/>
          </a:fontRef>
        </p:style>
      </p:cxnSp>
      <p:cxnSp>
        <p:nvCxnSpPr>
          <p:cNvPr id="57" name="Straight Arrow Connector 56"/>
          <p:cNvCxnSpPr/>
          <p:nvPr/>
        </p:nvCxnSpPr>
        <p:spPr>
          <a:xfrm>
            <a:off x="8675039" y="3904994"/>
            <a:ext cx="0" cy="1109238"/>
          </a:xfrm>
          <a:prstGeom prst="straightConnector1">
            <a:avLst/>
          </a:prstGeom>
          <a:ln w="19050">
            <a:solidFill>
              <a:srgbClr val="FF0000"/>
            </a:solidFill>
            <a:tailEnd type="triangle"/>
          </a:ln>
        </p:spPr>
        <p:style>
          <a:lnRef idx="1">
            <a:schemeClr val="accent2"/>
          </a:lnRef>
          <a:fillRef idx="2">
            <a:schemeClr val="accent2"/>
          </a:fillRef>
          <a:effectRef idx="1">
            <a:schemeClr val="accent2"/>
          </a:effectRef>
          <a:fontRef idx="minor">
            <a:schemeClr val="dk1"/>
          </a:fontRef>
        </p:style>
      </p:cxnSp>
      <p:sp>
        <p:nvSpPr>
          <p:cNvPr id="24" name="TextBox 23"/>
          <p:cNvSpPr txBox="1"/>
          <p:nvPr/>
        </p:nvSpPr>
        <p:spPr>
          <a:xfrm>
            <a:off x="5149774" y="1712214"/>
            <a:ext cx="18729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Hash Index</a:t>
            </a:r>
          </a:p>
        </p:txBody>
      </p:sp>
    </p:spTree>
    <p:extLst>
      <p:ext uri="{BB962C8B-B14F-4D97-AF65-F5344CB8AC3E}">
        <p14:creationId xmlns:p14="http://schemas.microsoft.com/office/powerpoint/2010/main" val="2695540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r>
              <a:rPr lang="en-US" sz="6000" dirty="0" smtClean="0"/>
              <a:t>Memory Management </a:t>
            </a:r>
            <a:endParaRPr lang="en-US" sz="6000" dirty="0"/>
          </a:p>
        </p:txBody>
      </p:sp>
      <p:sp>
        <p:nvSpPr>
          <p:cNvPr id="5" name="Text Placeholder 4"/>
          <p:cNvSpPr>
            <a:spLocks noGrp="1"/>
          </p:cNvSpPr>
          <p:nvPr>
            <p:ph type="body" sz="quarter" idx="12"/>
          </p:nvPr>
        </p:nvSpPr>
        <p:spPr/>
        <p:txBody>
          <a:bodyPr/>
          <a:lstStyle/>
          <a:p>
            <a:r>
              <a:rPr lang="en-US" dirty="0" smtClean="0"/>
              <a:t>Sunil Agarwal</a:t>
            </a:r>
            <a:endParaRPr lang="en-US" dirty="0"/>
          </a:p>
        </p:txBody>
      </p:sp>
    </p:spTree>
    <p:extLst>
      <p:ext uri="{BB962C8B-B14F-4D97-AF65-F5344CB8AC3E}">
        <p14:creationId xmlns:p14="http://schemas.microsoft.com/office/powerpoint/2010/main" val="37797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12732"/>
            <a:ext cx="11889564" cy="917575"/>
          </a:xfrm>
        </p:spPr>
        <p:txBody>
          <a:bodyPr/>
          <a:lstStyle/>
          <a:p>
            <a:r>
              <a:rPr lang="en-US" dirty="0" smtClean="0"/>
              <a:t>Hekaton: Durability</a:t>
            </a:r>
            <a:endParaRPr lang="en-US" dirty="0"/>
          </a:p>
        </p:txBody>
      </p:sp>
      <p:sp>
        <p:nvSpPr>
          <p:cNvPr id="3" name="Text Placeholder 2"/>
          <p:cNvSpPr>
            <a:spLocks noGrp="1"/>
          </p:cNvSpPr>
          <p:nvPr>
            <p:ph type="body" sz="quarter" idx="10"/>
          </p:nvPr>
        </p:nvSpPr>
        <p:spPr>
          <a:xfrm>
            <a:off x="274637" y="1212850"/>
            <a:ext cx="12079702" cy="5292218"/>
          </a:xfrm>
        </p:spPr>
        <p:txBody>
          <a:bodyPr/>
          <a:lstStyle/>
          <a:p>
            <a:r>
              <a:rPr lang="en-US" dirty="0"/>
              <a:t>Hekaton table can be durable or </a:t>
            </a:r>
            <a:r>
              <a:rPr lang="en-US" dirty="0" smtClean="0"/>
              <a:t>non-durable</a:t>
            </a:r>
          </a:p>
          <a:p>
            <a:pPr lvl="1"/>
            <a:r>
              <a:rPr lang="en-US" dirty="0" smtClean="0"/>
              <a:t>Default is ‘durable’. Non-durable tables ideal candidate for transient data</a:t>
            </a:r>
            <a:endParaRPr lang="en-US" dirty="0"/>
          </a:p>
          <a:p>
            <a:r>
              <a:rPr lang="en-US" dirty="0" smtClean="0"/>
              <a:t>Stored </a:t>
            </a:r>
            <a:r>
              <a:rPr lang="en-US" dirty="0"/>
              <a:t>in a single memory-optimized </a:t>
            </a:r>
            <a:r>
              <a:rPr lang="en-US" dirty="0" smtClean="0"/>
              <a:t>File Group</a:t>
            </a:r>
          </a:p>
          <a:p>
            <a:pPr lvl="1"/>
            <a:r>
              <a:rPr lang="en-US" dirty="0" smtClean="0"/>
              <a:t>Storage used for Memory-optimized  have very different access pattern. </a:t>
            </a:r>
          </a:p>
          <a:p>
            <a:r>
              <a:rPr lang="en-US" dirty="0" err="1" smtClean="0"/>
              <a:t>Filegroup</a:t>
            </a:r>
            <a:r>
              <a:rPr lang="en-US" dirty="0" smtClean="0"/>
              <a:t> can </a:t>
            </a:r>
            <a:r>
              <a:rPr lang="en-US" dirty="0"/>
              <a:t>have multiple containers (volumes)</a:t>
            </a:r>
          </a:p>
          <a:p>
            <a:pPr lvl="1"/>
            <a:r>
              <a:rPr lang="en-US" dirty="0"/>
              <a:t>Additional containers aid in parallel </a:t>
            </a:r>
            <a:r>
              <a:rPr lang="en-US" dirty="0" smtClean="0"/>
              <a:t>recovery. Recovery at the speed of IO</a:t>
            </a:r>
          </a:p>
          <a:p>
            <a:pPr lvl="1"/>
            <a:r>
              <a:rPr lang="en-US" sz="4000" dirty="0" smtClean="0">
                <a:latin typeface="+mj-lt"/>
              </a:rPr>
              <a:t>Example: Database with Memory-Optimized tables</a:t>
            </a:r>
          </a:p>
          <a:p>
            <a:r>
              <a:rPr lang="en-US" sz="1600" dirty="0" smtClean="0"/>
              <a:t>CREATE DATABASE </a:t>
            </a:r>
            <a:r>
              <a:rPr lang="en-US" sz="1600" dirty="0" err="1" smtClean="0"/>
              <a:t>Hekaton_DB</a:t>
            </a:r>
            <a:r>
              <a:rPr lang="en-US" sz="1600" dirty="0" smtClean="0"/>
              <a:t> ON  </a:t>
            </a:r>
          </a:p>
          <a:p>
            <a:r>
              <a:rPr lang="en-US" sz="1600" dirty="0" smtClean="0"/>
              <a:t> </a:t>
            </a:r>
            <a:r>
              <a:rPr lang="en-US" sz="1600" dirty="0"/>
              <a:t>PRIMARY (NAME = [</a:t>
            </a:r>
            <a:r>
              <a:rPr lang="en-US" sz="1600" dirty="0" err="1" smtClean="0"/>
              <a:t>Hekaton_DB_PRIMARY</a:t>
            </a:r>
            <a:r>
              <a:rPr lang="en-US" sz="1600" dirty="0" smtClean="0"/>
              <a:t>], </a:t>
            </a:r>
            <a:r>
              <a:rPr lang="en-US" sz="1600" dirty="0"/>
              <a:t>FILENAME = 'C:\</a:t>
            </a:r>
            <a:r>
              <a:rPr lang="en-US" sz="1600" dirty="0" err="1"/>
              <a:t>Hekaton_test</a:t>
            </a:r>
            <a:r>
              <a:rPr lang="en-US" sz="1600" dirty="0"/>
              <a:t>\</a:t>
            </a:r>
            <a:r>
              <a:rPr lang="en-US" sz="1600" dirty="0" err="1"/>
              <a:t>sqlservr</a:t>
            </a:r>
            <a:r>
              <a:rPr lang="en-US" sz="1600" dirty="0"/>
              <a:t>\data\</a:t>
            </a:r>
            <a:r>
              <a:rPr lang="en-US" sz="1600" dirty="0" err="1"/>
              <a:t>Hekaton_DB_data.mdf</a:t>
            </a:r>
            <a:r>
              <a:rPr lang="en-US" sz="1600" dirty="0"/>
              <a:t>'), </a:t>
            </a:r>
          </a:p>
          <a:p>
            <a:r>
              <a:rPr lang="en-US" sz="1600" dirty="0"/>
              <a:t> FILEGROUP [</a:t>
            </a:r>
            <a:r>
              <a:rPr lang="en-US" sz="1600" dirty="0" err="1"/>
              <a:t>Hekaton_DB_hk_fs_fg</a:t>
            </a:r>
            <a:r>
              <a:rPr lang="en-US" sz="1600" dirty="0"/>
              <a:t>] CONTAINS MEMORY_OPTIMIZED_DATA </a:t>
            </a:r>
          </a:p>
          <a:p>
            <a:r>
              <a:rPr lang="en-US" sz="1600" dirty="0" smtClean="0"/>
              <a:t>                   </a:t>
            </a:r>
            <a:r>
              <a:rPr lang="en-US" sz="1600" dirty="0"/>
              <a:t>(NAME = [</a:t>
            </a:r>
            <a:r>
              <a:rPr lang="en-US" sz="1600" dirty="0" err="1"/>
              <a:t>Hekaton_DB_hk_fs_dir</a:t>
            </a:r>
            <a:r>
              <a:rPr lang="en-US" sz="1600" dirty="0"/>
              <a:t>],  FILENAME = 'C:\</a:t>
            </a:r>
            <a:r>
              <a:rPr lang="en-US" sz="1600" dirty="0" err="1"/>
              <a:t>Hekaton_test</a:t>
            </a:r>
            <a:r>
              <a:rPr lang="en-US" sz="1600" dirty="0"/>
              <a:t>\</a:t>
            </a:r>
            <a:r>
              <a:rPr lang="en-US" sz="1600" dirty="0" err="1"/>
              <a:t>sqlservr</a:t>
            </a:r>
            <a:r>
              <a:rPr lang="en-US" sz="1600" dirty="0"/>
              <a:t>\data\</a:t>
            </a:r>
            <a:r>
              <a:rPr lang="en-US" sz="1600" dirty="0" err="1"/>
              <a:t>Hekaton_DB_hk_fs_dir</a:t>
            </a:r>
            <a:r>
              <a:rPr lang="en-US" sz="1600" dirty="0" smtClean="0"/>
              <a:t>')</a:t>
            </a:r>
            <a:endParaRPr lang="en-US" sz="1600" dirty="0"/>
          </a:p>
          <a:p>
            <a:r>
              <a:rPr lang="en-US" sz="1600" dirty="0"/>
              <a:t> LOG ON (name = </a:t>
            </a:r>
            <a:r>
              <a:rPr lang="en-US" sz="1600" dirty="0" smtClean="0"/>
              <a:t>[</a:t>
            </a:r>
            <a:r>
              <a:rPr lang="en-US" sz="1600" dirty="0" err="1" smtClean="0"/>
              <a:t>Hekaton_DB_log</a:t>
            </a:r>
            <a:r>
              <a:rPr lang="en-US" sz="1600" dirty="0"/>
              <a:t>], Filename='C:\</a:t>
            </a:r>
            <a:r>
              <a:rPr lang="en-US" sz="1600" dirty="0" err="1"/>
              <a:t>Hekaton_test</a:t>
            </a:r>
            <a:r>
              <a:rPr lang="en-US" sz="1600" dirty="0"/>
              <a:t>\</a:t>
            </a:r>
            <a:r>
              <a:rPr lang="en-US" sz="1600" dirty="0" err="1"/>
              <a:t>sqlservr</a:t>
            </a:r>
            <a:r>
              <a:rPr lang="en-US" sz="1600" dirty="0"/>
              <a:t>\data\</a:t>
            </a:r>
            <a:r>
              <a:rPr lang="en-US" sz="1600" dirty="0" err="1"/>
              <a:t>Hekaton_DB.ldf</a:t>
            </a:r>
            <a:r>
              <a:rPr lang="en-US" sz="1600" dirty="0"/>
              <a:t>', size=100MB)</a:t>
            </a:r>
          </a:p>
          <a:p>
            <a:endParaRPr lang="en-US" sz="900" dirty="0"/>
          </a:p>
        </p:txBody>
      </p:sp>
      <p:sp>
        <p:nvSpPr>
          <p:cNvPr id="4" name="Round Single Corner Rectangle 3"/>
          <p:cNvSpPr/>
          <p:nvPr/>
        </p:nvSpPr>
        <p:spPr bwMode="auto">
          <a:xfrm>
            <a:off x="407504" y="5426765"/>
            <a:ext cx="9889435" cy="536713"/>
          </a:xfrm>
          <a:prstGeom prst="round1Rect">
            <a:avLst/>
          </a:prstGeom>
          <a:noFill/>
          <a:ln w="158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0039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4851"/>
            <a:ext cx="11889564" cy="917575"/>
          </a:xfrm>
        </p:spPr>
        <p:txBody>
          <a:bodyPr/>
          <a:lstStyle/>
          <a:p>
            <a:r>
              <a:rPr lang="en-US" dirty="0" smtClean="0"/>
              <a:t>Hekaton Storage</a:t>
            </a:r>
            <a:endParaRPr lang="en-US" dirty="0"/>
          </a:p>
        </p:txBody>
      </p:sp>
      <p:sp>
        <p:nvSpPr>
          <p:cNvPr id="3" name="Text Placeholder 2"/>
          <p:cNvSpPr>
            <a:spLocks noGrp="1"/>
          </p:cNvSpPr>
          <p:nvPr>
            <p:ph type="body" sz="quarter" idx="10"/>
          </p:nvPr>
        </p:nvSpPr>
        <p:spPr>
          <a:xfrm>
            <a:off x="274638" y="1360767"/>
            <a:ext cx="11887200" cy="5139869"/>
          </a:xfrm>
        </p:spPr>
        <p:txBody>
          <a:bodyPr/>
          <a:lstStyle/>
          <a:p>
            <a:r>
              <a:rPr lang="en-US" dirty="0"/>
              <a:t>Filestream is the underlying storage </a:t>
            </a:r>
            <a:r>
              <a:rPr lang="en-US" dirty="0" smtClean="0"/>
              <a:t>mechanism</a:t>
            </a:r>
          </a:p>
          <a:p>
            <a:r>
              <a:rPr lang="en-US" dirty="0" smtClean="0"/>
              <a:t>Checksums </a:t>
            </a:r>
            <a:r>
              <a:rPr lang="en-US" dirty="0"/>
              <a:t>and single-bit correcting ECC on </a:t>
            </a:r>
            <a:r>
              <a:rPr lang="en-US" dirty="0" smtClean="0"/>
              <a:t>files</a:t>
            </a:r>
          </a:p>
          <a:p>
            <a:r>
              <a:rPr lang="en-US" dirty="0" smtClean="0"/>
              <a:t>Data files</a:t>
            </a:r>
            <a:endParaRPr lang="en-US" dirty="0"/>
          </a:p>
          <a:p>
            <a:pPr lvl="1"/>
            <a:r>
              <a:rPr lang="en-US" dirty="0"/>
              <a:t>~128MB in </a:t>
            </a:r>
            <a:r>
              <a:rPr lang="en-US" dirty="0" smtClean="0"/>
              <a:t>size </a:t>
            </a:r>
            <a:r>
              <a:rPr lang="en-US" dirty="0"/>
              <a:t>with 256KB page size</a:t>
            </a:r>
          </a:p>
          <a:p>
            <a:pPr lvl="1"/>
            <a:r>
              <a:rPr lang="en-US" dirty="0"/>
              <a:t>Stores </a:t>
            </a:r>
            <a:r>
              <a:rPr lang="en-US" u="sng" dirty="0" smtClean="0"/>
              <a:t>only the </a:t>
            </a:r>
            <a:r>
              <a:rPr lang="en-US" dirty="0" smtClean="0"/>
              <a:t>inserted </a:t>
            </a:r>
            <a:r>
              <a:rPr lang="en-US" dirty="0"/>
              <a:t>rows (i.e. table content</a:t>
            </a:r>
            <a:r>
              <a:rPr lang="en-US" dirty="0" smtClean="0"/>
              <a:t>)</a:t>
            </a:r>
            <a:endParaRPr lang="en-US" dirty="0"/>
          </a:p>
          <a:p>
            <a:pPr lvl="1"/>
            <a:r>
              <a:rPr lang="en-US" dirty="0"/>
              <a:t>Chronologically organized streams of new row versions </a:t>
            </a:r>
            <a:endParaRPr lang="en-US" dirty="0" smtClean="0"/>
          </a:p>
          <a:p>
            <a:r>
              <a:rPr lang="en-US" dirty="0" smtClean="0"/>
              <a:t>Delta files</a:t>
            </a:r>
            <a:endParaRPr lang="en-US" dirty="0"/>
          </a:p>
          <a:p>
            <a:pPr lvl="1"/>
            <a:r>
              <a:rPr lang="en-US" dirty="0"/>
              <a:t>File size is not constant, write 4KB pages over time.</a:t>
            </a:r>
          </a:p>
          <a:p>
            <a:pPr lvl="1"/>
            <a:r>
              <a:rPr lang="en-US" dirty="0"/>
              <a:t>Stores IDs of deleted rows. </a:t>
            </a:r>
          </a:p>
          <a:p>
            <a:endParaRPr lang="en-US" dirty="0"/>
          </a:p>
        </p:txBody>
      </p:sp>
    </p:spTree>
    <p:extLst>
      <p:ext uri="{BB962C8B-B14F-4D97-AF65-F5344CB8AC3E}">
        <p14:creationId xmlns:p14="http://schemas.microsoft.com/office/powerpoint/2010/main" val="38953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Hekaton Storage: Data and Delta Files</a:t>
            </a:r>
            <a:endParaRPr lang="en-US" dirty="0"/>
          </a:p>
        </p:txBody>
      </p:sp>
      <p:sp>
        <p:nvSpPr>
          <p:cNvPr id="4" name="Snip Single Corner Rectangle 3"/>
          <p:cNvSpPr/>
          <p:nvPr/>
        </p:nvSpPr>
        <p:spPr>
          <a:xfrm>
            <a:off x="3021894" y="1821693"/>
            <a:ext cx="1705304" cy="2402161"/>
          </a:xfrm>
          <a:prstGeom prst="snip1Rect">
            <a:avLst/>
          </a:prstGeom>
          <a:solidFill>
            <a:srgbClr val="92D050"/>
          </a:solidFill>
        </p:spPr>
        <p:style>
          <a:lnRef idx="1">
            <a:schemeClr val="accent4"/>
          </a:lnRef>
          <a:fillRef idx="2">
            <a:schemeClr val="accent4"/>
          </a:fillRef>
          <a:effectRef idx="1">
            <a:schemeClr val="accent4"/>
          </a:effectRef>
          <a:fontRef idx="minor">
            <a:schemeClr val="dk1"/>
          </a:fontRef>
        </p:style>
        <p:txBody>
          <a:bodyPr lIns="124358" tIns="62179" rIns="124358" bIns="62179" rtlCol="0" anchor="t"/>
          <a:lstStyle/>
          <a:p>
            <a:pPr algn="ctr"/>
            <a:r>
              <a:rPr lang="en-US" dirty="0" smtClean="0">
                <a:solidFill>
                  <a:schemeClr val="tx1"/>
                </a:solidFill>
              </a:rPr>
              <a:t>Data File</a:t>
            </a:r>
            <a:endParaRPr lang="en-US" dirty="0">
              <a:solidFill>
                <a:schemeClr val="tx1"/>
              </a:solidFill>
            </a:endParaRPr>
          </a:p>
        </p:txBody>
      </p:sp>
      <p:sp>
        <p:nvSpPr>
          <p:cNvPr id="5" name="Snip Single Corner Rectangle 4"/>
          <p:cNvSpPr/>
          <p:nvPr/>
        </p:nvSpPr>
        <p:spPr>
          <a:xfrm>
            <a:off x="3110245" y="4440822"/>
            <a:ext cx="1705304" cy="2402161"/>
          </a:xfrm>
          <a:prstGeom prst="snip1Rect">
            <a:avLst/>
          </a:prstGeom>
          <a:solidFill>
            <a:srgbClr val="FF0000"/>
          </a:solidFill>
        </p:spPr>
        <p:style>
          <a:lnRef idx="1">
            <a:schemeClr val="accent4"/>
          </a:lnRef>
          <a:fillRef idx="2">
            <a:schemeClr val="accent4"/>
          </a:fillRef>
          <a:effectRef idx="1">
            <a:schemeClr val="accent4"/>
          </a:effectRef>
          <a:fontRef idx="minor">
            <a:schemeClr val="dk1"/>
          </a:fontRef>
        </p:style>
        <p:txBody>
          <a:bodyPr lIns="124358" tIns="62179" rIns="124358" bIns="62179" rtlCol="0" anchor="t"/>
          <a:lstStyle/>
          <a:p>
            <a:pPr algn="ctr"/>
            <a:r>
              <a:rPr lang="en-US" dirty="0" smtClean="0">
                <a:solidFill>
                  <a:schemeClr val="tx1"/>
                </a:solidFill>
              </a:rPr>
              <a:t>Delta File</a:t>
            </a:r>
            <a:endParaRPr lang="en-US" dirty="0">
              <a:solidFill>
                <a:schemeClr val="tx1"/>
              </a:solidFill>
            </a:endParaRPr>
          </a:p>
        </p:txBody>
      </p:sp>
      <p:sp>
        <p:nvSpPr>
          <p:cNvPr id="8" name="TextBox 7"/>
          <p:cNvSpPr txBox="1"/>
          <p:nvPr/>
        </p:nvSpPr>
        <p:spPr>
          <a:xfrm>
            <a:off x="2913809" y="1378696"/>
            <a:ext cx="392872" cy="439465"/>
          </a:xfrm>
          <a:prstGeom prst="rect">
            <a:avLst/>
          </a:prstGeom>
          <a:noFill/>
        </p:spPr>
        <p:txBody>
          <a:bodyPr wrap="none" lIns="124358" tIns="62179" rIns="124358" bIns="62179" rtlCol="0">
            <a:spAutoFit/>
          </a:bodyPr>
          <a:lstStyle/>
          <a:p>
            <a:r>
              <a:rPr lang="en-US" sz="2000" dirty="0"/>
              <a:t>0</a:t>
            </a:r>
          </a:p>
        </p:txBody>
      </p:sp>
      <p:sp>
        <p:nvSpPr>
          <p:cNvPr id="9" name="TextBox 8"/>
          <p:cNvSpPr txBox="1"/>
          <p:nvPr/>
        </p:nvSpPr>
        <p:spPr>
          <a:xfrm>
            <a:off x="4091597" y="1378696"/>
            <a:ext cx="676297" cy="439465"/>
          </a:xfrm>
          <a:prstGeom prst="rect">
            <a:avLst/>
          </a:prstGeom>
          <a:noFill/>
        </p:spPr>
        <p:txBody>
          <a:bodyPr wrap="none" lIns="124358" tIns="62179" rIns="124358" bIns="62179" rtlCol="0">
            <a:spAutoFit/>
          </a:bodyPr>
          <a:lstStyle/>
          <a:p>
            <a:r>
              <a:rPr lang="en-US" sz="2000" dirty="0"/>
              <a:t>100</a:t>
            </a:r>
          </a:p>
        </p:txBody>
      </p:sp>
      <p:sp>
        <p:nvSpPr>
          <p:cNvPr id="25" name="Rectangle 24"/>
          <p:cNvSpPr/>
          <p:nvPr/>
        </p:nvSpPr>
        <p:spPr>
          <a:xfrm>
            <a:off x="5506527" y="2169004"/>
            <a:ext cx="979844" cy="30135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TS (ins)</a:t>
            </a:r>
            <a:endParaRPr lang="en-US" sz="1600" dirty="0"/>
          </a:p>
        </p:txBody>
      </p:sp>
      <p:sp>
        <p:nvSpPr>
          <p:cNvPr id="26" name="Rectangle 25"/>
          <p:cNvSpPr/>
          <p:nvPr/>
        </p:nvSpPr>
        <p:spPr>
          <a:xfrm>
            <a:off x="6486371" y="2169004"/>
            <a:ext cx="979844" cy="30135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TableId</a:t>
            </a:r>
            <a:endParaRPr lang="en-US" sz="1600" dirty="0"/>
          </a:p>
        </p:txBody>
      </p:sp>
      <p:sp>
        <p:nvSpPr>
          <p:cNvPr id="27" name="Rectangle 26"/>
          <p:cNvSpPr/>
          <p:nvPr/>
        </p:nvSpPr>
        <p:spPr>
          <a:xfrm>
            <a:off x="7475638" y="2169006"/>
            <a:ext cx="979844" cy="301357"/>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RowId</a:t>
            </a:r>
            <a:endParaRPr lang="en-US" sz="1600" dirty="0"/>
          </a:p>
        </p:txBody>
      </p:sp>
      <p:sp>
        <p:nvSpPr>
          <p:cNvPr id="21" name="Rectangle 20"/>
          <p:cNvSpPr/>
          <p:nvPr/>
        </p:nvSpPr>
        <p:spPr>
          <a:xfrm>
            <a:off x="5506527" y="2470359"/>
            <a:ext cx="979844" cy="30135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TS (ins)</a:t>
            </a:r>
            <a:endParaRPr lang="en-US" sz="1600" dirty="0"/>
          </a:p>
        </p:txBody>
      </p:sp>
      <p:sp>
        <p:nvSpPr>
          <p:cNvPr id="22" name="Rectangle 21"/>
          <p:cNvSpPr/>
          <p:nvPr/>
        </p:nvSpPr>
        <p:spPr>
          <a:xfrm>
            <a:off x="6486371" y="2470359"/>
            <a:ext cx="979844" cy="30135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TableId</a:t>
            </a:r>
            <a:endParaRPr lang="en-US" sz="1600" dirty="0"/>
          </a:p>
        </p:txBody>
      </p:sp>
      <p:sp>
        <p:nvSpPr>
          <p:cNvPr id="23" name="Rectangle 22"/>
          <p:cNvSpPr/>
          <p:nvPr/>
        </p:nvSpPr>
        <p:spPr>
          <a:xfrm>
            <a:off x="7475638" y="2470361"/>
            <a:ext cx="979844" cy="301357"/>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RowId</a:t>
            </a:r>
            <a:endParaRPr lang="en-US" sz="1600" dirty="0"/>
          </a:p>
        </p:txBody>
      </p:sp>
      <p:sp>
        <p:nvSpPr>
          <p:cNvPr id="17" name="Rectangle 16"/>
          <p:cNvSpPr/>
          <p:nvPr/>
        </p:nvSpPr>
        <p:spPr>
          <a:xfrm>
            <a:off x="5506527" y="2771715"/>
            <a:ext cx="979844" cy="30135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TS (ins)</a:t>
            </a:r>
            <a:endParaRPr lang="en-US" sz="1600" dirty="0"/>
          </a:p>
        </p:txBody>
      </p:sp>
      <p:sp>
        <p:nvSpPr>
          <p:cNvPr id="18" name="Rectangle 17"/>
          <p:cNvSpPr/>
          <p:nvPr/>
        </p:nvSpPr>
        <p:spPr>
          <a:xfrm>
            <a:off x="6486371" y="2771715"/>
            <a:ext cx="979844" cy="30135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TableId</a:t>
            </a:r>
            <a:endParaRPr lang="en-US" sz="1600" dirty="0"/>
          </a:p>
        </p:txBody>
      </p:sp>
      <p:sp>
        <p:nvSpPr>
          <p:cNvPr id="19" name="Rectangle 18"/>
          <p:cNvSpPr/>
          <p:nvPr/>
        </p:nvSpPr>
        <p:spPr>
          <a:xfrm>
            <a:off x="7475638" y="2771717"/>
            <a:ext cx="979844" cy="301357"/>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RowId</a:t>
            </a:r>
            <a:endParaRPr lang="en-US" sz="1600" dirty="0"/>
          </a:p>
        </p:txBody>
      </p:sp>
      <p:grpSp>
        <p:nvGrpSpPr>
          <p:cNvPr id="28" name="Group 27"/>
          <p:cNvGrpSpPr/>
          <p:nvPr/>
        </p:nvGrpSpPr>
        <p:grpSpPr>
          <a:xfrm>
            <a:off x="5572117" y="5042228"/>
            <a:ext cx="2958381" cy="907598"/>
            <a:chOff x="4496581" y="3506774"/>
            <a:chExt cx="2175169" cy="667412"/>
          </a:xfrm>
        </p:grpSpPr>
        <p:grpSp>
          <p:nvGrpSpPr>
            <p:cNvPr id="29" name="Group 28"/>
            <p:cNvGrpSpPr/>
            <p:nvPr/>
          </p:nvGrpSpPr>
          <p:grpSpPr>
            <a:xfrm>
              <a:off x="4503511" y="3506774"/>
              <a:ext cx="2168239" cy="224202"/>
              <a:chOff x="5777345" y="1357745"/>
              <a:chExt cx="2168239" cy="353291"/>
            </a:xfrm>
          </p:grpSpPr>
          <p:sp>
            <p:nvSpPr>
              <p:cNvPr id="40" name="Rectangle 39"/>
              <p:cNvSpPr/>
              <p:nvPr/>
            </p:nvSpPr>
            <p:spPr>
              <a:xfrm>
                <a:off x="5791200" y="1357745"/>
                <a:ext cx="2154384" cy="353291"/>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p>
            </p:txBody>
          </p:sp>
          <p:sp>
            <p:nvSpPr>
              <p:cNvPr id="41" name="Rectangle 40"/>
              <p:cNvSpPr/>
              <p:nvPr/>
            </p:nvSpPr>
            <p:spPr>
              <a:xfrm>
                <a:off x="5777345"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TS (ins)</a:t>
                </a:r>
              </a:p>
            </p:txBody>
          </p:sp>
          <p:sp>
            <p:nvSpPr>
              <p:cNvPr id="42" name="Rectangle 41"/>
              <p:cNvSpPr/>
              <p:nvPr/>
            </p:nvSpPr>
            <p:spPr>
              <a:xfrm>
                <a:off x="6497782"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TS (del)</a:t>
                </a:r>
              </a:p>
            </p:txBody>
          </p:sp>
          <p:sp>
            <p:nvSpPr>
              <p:cNvPr id="43" name="Rectangle 42"/>
              <p:cNvSpPr/>
              <p:nvPr/>
            </p:nvSpPr>
            <p:spPr>
              <a:xfrm>
                <a:off x="7225147" y="1357747"/>
                <a:ext cx="720437" cy="349200"/>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RowId</a:t>
                </a:r>
                <a:endParaRPr lang="en-US" sz="1600" dirty="0"/>
              </a:p>
            </p:txBody>
          </p:sp>
        </p:grpSp>
        <p:grpSp>
          <p:nvGrpSpPr>
            <p:cNvPr id="30" name="Group 29"/>
            <p:cNvGrpSpPr/>
            <p:nvPr/>
          </p:nvGrpSpPr>
          <p:grpSpPr>
            <a:xfrm>
              <a:off x="4500046" y="3728379"/>
              <a:ext cx="2168239" cy="224202"/>
              <a:chOff x="5777345" y="1357745"/>
              <a:chExt cx="2168239" cy="353291"/>
            </a:xfrm>
          </p:grpSpPr>
          <p:sp>
            <p:nvSpPr>
              <p:cNvPr id="36" name="Rectangle 35"/>
              <p:cNvSpPr/>
              <p:nvPr/>
            </p:nvSpPr>
            <p:spPr>
              <a:xfrm>
                <a:off x="5791200" y="1357745"/>
                <a:ext cx="2154384" cy="3532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p>
            </p:txBody>
          </p:sp>
          <p:sp>
            <p:nvSpPr>
              <p:cNvPr id="37" name="Rectangle 36"/>
              <p:cNvSpPr/>
              <p:nvPr/>
            </p:nvSpPr>
            <p:spPr>
              <a:xfrm>
                <a:off x="5777345"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TS (ins)</a:t>
                </a:r>
              </a:p>
            </p:txBody>
          </p:sp>
          <p:sp>
            <p:nvSpPr>
              <p:cNvPr id="38" name="Rectangle 37"/>
              <p:cNvSpPr/>
              <p:nvPr/>
            </p:nvSpPr>
            <p:spPr>
              <a:xfrm>
                <a:off x="6497782"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TS (del)</a:t>
                </a:r>
              </a:p>
            </p:txBody>
          </p:sp>
          <p:sp>
            <p:nvSpPr>
              <p:cNvPr id="39" name="Rectangle 38"/>
              <p:cNvSpPr/>
              <p:nvPr/>
            </p:nvSpPr>
            <p:spPr>
              <a:xfrm>
                <a:off x="7225147" y="1357747"/>
                <a:ext cx="720437" cy="349200"/>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RowId</a:t>
                </a:r>
                <a:endParaRPr lang="en-US" sz="1600" dirty="0"/>
              </a:p>
            </p:txBody>
          </p:sp>
        </p:grpSp>
        <p:grpSp>
          <p:nvGrpSpPr>
            <p:cNvPr id="31" name="Group 30"/>
            <p:cNvGrpSpPr/>
            <p:nvPr/>
          </p:nvGrpSpPr>
          <p:grpSpPr>
            <a:xfrm>
              <a:off x="4496581" y="3949984"/>
              <a:ext cx="2168239" cy="224202"/>
              <a:chOff x="5777345" y="1357745"/>
              <a:chExt cx="2168239" cy="353291"/>
            </a:xfrm>
          </p:grpSpPr>
          <p:sp>
            <p:nvSpPr>
              <p:cNvPr id="32" name="Rectangle 31"/>
              <p:cNvSpPr/>
              <p:nvPr/>
            </p:nvSpPr>
            <p:spPr>
              <a:xfrm>
                <a:off x="5791200" y="1357745"/>
                <a:ext cx="2154384" cy="3532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p>
            </p:txBody>
          </p:sp>
          <p:sp>
            <p:nvSpPr>
              <p:cNvPr id="33" name="Rectangle 32"/>
              <p:cNvSpPr/>
              <p:nvPr/>
            </p:nvSpPr>
            <p:spPr>
              <a:xfrm>
                <a:off x="5777345"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TS (ins)</a:t>
                </a:r>
              </a:p>
            </p:txBody>
          </p:sp>
          <p:sp>
            <p:nvSpPr>
              <p:cNvPr id="34" name="Rectangle 33"/>
              <p:cNvSpPr/>
              <p:nvPr/>
            </p:nvSpPr>
            <p:spPr>
              <a:xfrm>
                <a:off x="6497782"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TS (del)</a:t>
                </a:r>
              </a:p>
            </p:txBody>
          </p:sp>
          <p:sp>
            <p:nvSpPr>
              <p:cNvPr id="35" name="Rectangle 34"/>
              <p:cNvSpPr/>
              <p:nvPr/>
            </p:nvSpPr>
            <p:spPr>
              <a:xfrm>
                <a:off x="7225147" y="1357747"/>
                <a:ext cx="720437" cy="349200"/>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err="1"/>
                  <a:t>RowId</a:t>
                </a:r>
                <a:endParaRPr lang="en-US" sz="1600" dirty="0"/>
              </a:p>
            </p:txBody>
          </p:sp>
        </p:grpSp>
      </p:grpSp>
      <p:sp>
        <p:nvSpPr>
          <p:cNvPr id="46" name="Left Brace 45"/>
          <p:cNvSpPr/>
          <p:nvPr/>
        </p:nvSpPr>
        <p:spPr>
          <a:xfrm>
            <a:off x="2560101" y="1818160"/>
            <a:ext cx="321276" cy="5099880"/>
          </a:xfrm>
          <a:prstGeom prst="leftBrace">
            <a:avLst/>
          </a:prstGeom>
        </p:spPr>
        <p:style>
          <a:lnRef idx="2">
            <a:schemeClr val="accent1"/>
          </a:lnRef>
          <a:fillRef idx="0">
            <a:schemeClr val="accent1"/>
          </a:fillRef>
          <a:effectRef idx="1">
            <a:schemeClr val="accent1"/>
          </a:effectRef>
          <a:fontRef idx="minor">
            <a:schemeClr val="tx1"/>
          </a:fontRef>
        </p:style>
        <p:txBody>
          <a:bodyPr lIns="124358" tIns="62179" rIns="124358" bIns="62179" rtlCol="0" anchor="ctr"/>
          <a:lstStyle/>
          <a:p>
            <a:pPr algn="ctr"/>
            <a:endParaRPr lang="en-US" dirty="0"/>
          </a:p>
        </p:txBody>
      </p:sp>
      <p:sp>
        <p:nvSpPr>
          <p:cNvPr id="47" name="TextBox 46"/>
          <p:cNvSpPr txBox="1"/>
          <p:nvPr/>
        </p:nvSpPr>
        <p:spPr>
          <a:xfrm rot="16200000">
            <a:off x="1080819" y="4166814"/>
            <a:ext cx="2247461" cy="402571"/>
          </a:xfrm>
          <a:prstGeom prst="rect">
            <a:avLst/>
          </a:prstGeom>
          <a:noFill/>
        </p:spPr>
        <p:txBody>
          <a:bodyPr wrap="none" lIns="124358" tIns="62179" rIns="124358" bIns="62179" rtlCol="0">
            <a:spAutoFit/>
          </a:bodyPr>
          <a:lstStyle/>
          <a:p>
            <a:r>
              <a:rPr lang="en-US" dirty="0" smtClean="0"/>
              <a:t>Checkpoint File Pair</a:t>
            </a:r>
            <a:endParaRPr lang="en-US" dirty="0"/>
          </a:p>
        </p:txBody>
      </p:sp>
      <p:sp>
        <p:nvSpPr>
          <p:cNvPr id="48" name="Rectangle 47"/>
          <p:cNvSpPr/>
          <p:nvPr/>
        </p:nvSpPr>
        <p:spPr>
          <a:xfrm>
            <a:off x="8471227" y="2172722"/>
            <a:ext cx="2779989" cy="301357"/>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Row pay load</a:t>
            </a:r>
            <a:endParaRPr lang="en-US" sz="1600" dirty="0"/>
          </a:p>
        </p:txBody>
      </p:sp>
      <p:sp>
        <p:nvSpPr>
          <p:cNvPr id="49" name="Rectangle 48"/>
          <p:cNvSpPr/>
          <p:nvPr/>
        </p:nvSpPr>
        <p:spPr>
          <a:xfrm>
            <a:off x="8470972" y="2473806"/>
            <a:ext cx="2779989" cy="301357"/>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Row pay load</a:t>
            </a:r>
            <a:endParaRPr lang="en-US" sz="1600" dirty="0"/>
          </a:p>
        </p:txBody>
      </p:sp>
      <p:sp>
        <p:nvSpPr>
          <p:cNvPr id="50" name="Rectangle 49"/>
          <p:cNvSpPr/>
          <p:nvPr/>
        </p:nvSpPr>
        <p:spPr>
          <a:xfrm>
            <a:off x="8475456" y="2792309"/>
            <a:ext cx="2775505" cy="280762"/>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Row pay load</a:t>
            </a:r>
            <a:endParaRPr lang="en-US" sz="1600" dirty="0"/>
          </a:p>
        </p:txBody>
      </p:sp>
      <p:sp>
        <p:nvSpPr>
          <p:cNvPr id="3" name="Right Brace 2"/>
          <p:cNvSpPr/>
          <p:nvPr/>
        </p:nvSpPr>
        <p:spPr>
          <a:xfrm>
            <a:off x="5030989" y="2098433"/>
            <a:ext cx="475538" cy="1998357"/>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ight Brace 50"/>
          <p:cNvSpPr/>
          <p:nvPr/>
        </p:nvSpPr>
        <p:spPr>
          <a:xfrm>
            <a:off x="4945869" y="4649291"/>
            <a:ext cx="475538" cy="1998357"/>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735693" y="1381543"/>
            <a:ext cx="307019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Transaction Timestamp Range</a:t>
            </a:r>
          </a:p>
        </p:txBody>
      </p:sp>
      <p:sp>
        <p:nvSpPr>
          <p:cNvPr id="13" name="TextBox 12"/>
          <p:cNvSpPr txBox="1"/>
          <p:nvPr/>
        </p:nvSpPr>
        <p:spPr>
          <a:xfrm>
            <a:off x="5585793" y="3269976"/>
            <a:ext cx="3255122" cy="815608"/>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Data file contains rows inserted </a:t>
            </a:r>
            <a:endParaRPr lang="en-US" sz="1600" dirty="0" smtClean="0">
              <a:gradFill>
                <a:gsLst>
                  <a:gs pos="2917">
                    <a:schemeClr val="tx1"/>
                  </a:gs>
                  <a:gs pos="30000">
                    <a:schemeClr val="tx1"/>
                  </a:gs>
                </a:gsLst>
                <a:lin ang="5400000" scaled="0"/>
              </a:gradFill>
            </a:endParaRPr>
          </a:p>
          <a:p>
            <a:pPr>
              <a:lnSpc>
                <a:spcPct val="90000"/>
              </a:lnSpc>
              <a:spcAft>
                <a:spcPts val="600"/>
              </a:spcAft>
            </a:pPr>
            <a:r>
              <a:rPr lang="en-US" sz="1600" dirty="0" smtClean="0">
                <a:gradFill>
                  <a:gsLst>
                    <a:gs pos="2917">
                      <a:schemeClr val="tx1"/>
                    </a:gs>
                    <a:gs pos="30000">
                      <a:schemeClr val="tx1"/>
                    </a:gs>
                  </a:gsLst>
                  <a:lin ang="5400000" scaled="0"/>
                </a:gradFill>
              </a:rPr>
              <a:t>within </a:t>
            </a:r>
            <a:r>
              <a:rPr lang="en-US" sz="1600" dirty="0">
                <a:gradFill>
                  <a:gsLst>
                    <a:gs pos="2917">
                      <a:schemeClr val="tx1"/>
                    </a:gs>
                    <a:gs pos="30000">
                      <a:schemeClr val="tx1"/>
                    </a:gs>
                  </a:gsLst>
                  <a:lin ang="5400000" scaled="0"/>
                </a:gradFill>
              </a:rPr>
              <a:t>a given transaction range</a:t>
            </a:r>
            <a:endParaRPr lang="en-US" sz="1600" dirty="0" smtClean="0">
              <a:gradFill>
                <a:gsLst>
                  <a:gs pos="2917">
                    <a:schemeClr val="tx1"/>
                  </a:gs>
                  <a:gs pos="30000">
                    <a:schemeClr val="tx1"/>
                  </a:gs>
                </a:gsLst>
                <a:lin ang="5400000" scaled="0"/>
              </a:gradFill>
            </a:endParaRPr>
          </a:p>
        </p:txBody>
      </p:sp>
      <p:sp>
        <p:nvSpPr>
          <p:cNvPr id="52" name="TextBox 51"/>
          <p:cNvSpPr txBox="1"/>
          <p:nvPr/>
        </p:nvSpPr>
        <p:spPr>
          <a:xfrm>
            <a:off x="5428456" y="6027375"/>
            <a:ext cx="3255122" cy="815608"/>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Delta </a:t>
            </a:r>
            <a:r>
              <a:rPr lang="en-US" sz="1600" dirty="0">
                <a:gradFill>
                  <a:gsLst>
                    <a:gs pos="2917">
                      <a:schemeClr val="tx1"/>
                    </a:gs>
                    <a:gs pos="30000">
                      <a:schemeClr val="tx1"/>
                    </a:gs>
                  </a:gsLst>
                  <a:lin ang="5400000" scaled="0"/>
                </a:gradFill>
              </a:rPr>
              <a:t>file contains </a:t>
            </a:r>
            <a:r>
              <a:rPr lang="en-US" sz="1600" dirty="0" smtClean="0">
                <a:gradFill>
                  <a:gsLst>
                    <a:gs pos="2917">
                      <a:schemeClr val="tx1"/>
                    </a:gs>
                    <a:gs pos="30000">
                      <a:schemeClr val="tx1"/>
                    </a:gs>
                  </a:gsLst>
                  <a:lin ang="5400000" scaled="0"/>
                </a:gradFill>
              </a:rPr>
              <a:t>deleted rows</a:t>
            </a:r>
          </a:p>
          <a:p>
            <a:pPr>
              <a:lnSpc>
                <a:spcPct val="90000"/>
              </a:lnSpc>
              <a:spcAft>
                <a:spcPts val="600"/>
              </a:spcAft>
            </a:pPr>
            <a:r>
              <a:rPr lang="en-US" sz="1600" dirty="0" smtClean="0">
                <a:gradFill>
                  <a:gsLst>
                    <a:gs pos="2917">
                      <a:schemeClr val="tx1"/>
                    </a:gs>
                    <a:gs pos="30000">
                      <a:schemeClr val="tx1"/>
                    </a:gs>
                  </a:gsLst>
                  <a:lin ang="5400000" scaled="0"/>
                </a:gradFill>
              </a:rPr>
              <a:t>within </a:t>
            </a:r>
            <a:r>
              <a:rPr lang="en-US" sz="1600" dirty="0">
                <a:gradFill>
                  <a:gsLst>
                    <a:gs pos="2917">
                      <a:schemeClr val="tx1"/>
                    </a:gs>
                    <a:gs pos="30000">
                      <a:schemeClr val="tx1"/>
                    </a:gs>
                  </a:gsLst>
                  <a:lin ang="5400000" scaled="0"/>
                </a:gradFill>
              </a:rPr>
              <a:t>a given transaction range</a:t>
            </a:r>
            <a:endParaRPr lang="en-US" sz="16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941800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09" y="-52725"/>
            <a:ext cx="12436475" cy="917575"/>
          </a:xfrm>
        </p:spPr>
        <p:txBody>
          <a:bodyPr/>
          <a:lstStyle/>
          <a:p>
            <a:r>
              <a:rPr lang="en-US" sz="5000" dirty="0" smtClean="0"/>
              <a:t>Hekaton Storage: Populating </a:t>
            </a:r>
            <a:r>
              <a:rPr lang="en-US" sz="5000" dirty="0"/>
              <a:t>Data/Delta files </a:t>
            </a:r>
          </a:p>
        </p:txBody>
      </p:sp>
      <p:sp>
        <p:nvSpPr>
          <p:cNvPr id="4" name="Rectangle 3"/>
          <p:cNvSpPr/>
          <p:nvPr/>
        </p:nvSpPr>
        <p:spPr>
          <a:xfrm>
            <a:off x="3908908" y="1952164"/>
            <a:ext cx="4953625" cy="815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dirty="0" smtClean="0"/>
              <a:t>Offline Checkpoint Thread</a:t>
            </a:r>
            <a:endParaRPr lang="en-US" dirty="0"/>
          </a:p>
        </p:txBody>
      </p:sp>
      <p:sp>
        <p:nvSpPr>
          <p:cNvPr id="6" name="Flowchart: Magnetic Disk 5"/>
          <p:cNvSpPr/>
          <p:nvPr/>
        </p:nvSpPr>
        <p:spPr>
          <a:xfrm>
            <a:off x="3847970" y="3692836"/>
            <a:ext cx="5334672" cy="2613447"/>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124358" rIns="124358" bIns="497434" rtlCol="0" anchor="ctr"/>
          <a:lstStyle/>
          <a:p>
            <a:pPr algn="ctr"/>
            <a:endParaRPr lang="en-US" sz="1900" dirty="0">
              <a:solidFill>
                <a:prstClr val="black"/>
              </a:solidFill>
              <a:latin typeface="Segoe UI Light" pitchFamily="34" charset="0"/>
            </a:endParaRPr>
          </a:p>
          <a:p>
            <a:pPr algn="ctr"/>
            <a:endParaRPr lang="en-US" sz="1900" dirty="0">
              <a:solidFill>
                <a:prstClr val="black"/>
              </a:solidFill>
              <a:latin typeface="Segoe UI Light" pitchFamily="34" charset="0"/>
            </a:endParaRPr>
          </a:p>
          <a:p>
            <a:pPr algn="ctr"/>
            <a:endParaRPr lang="en-US" sz="1900"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r>
              <a:rPr lang="en-US" sz="1900" b="1" dirty="0">
                <a:solidFill>
                  <a:prstClr val="black"/>
                </a:solidFill>
                <a:latin typeface="Segoe UI Light" pitchFamily="34" charset="0"/>
              </a:rPr>
              <a:t>Memory-optimized Table </a:t>
            </a:r>
            <a:r>
              <a:rPr lang="en-US" sz="1900" b="1" dirty="0" err="1">
                <a:solidFill>
                  <a:prstClr val="black"/>
                </a:solidFill>
                <a:latin typeface="Segoe UI Light" pitchFamily="34" charset="0"/>
              </a:rPr>
              <a:t>Filegroup</a:t>
            </a:r>
            <a:endParaRPr lang="en-US" sz="1900" dirty="0">
              <a:solidFill>
                <a:prstClr val="black"/>
              </a:solidFill>
              <a:latin typeface="Segoe UI Light" pitchFamily="34" charset="0"/>
            </a:endParaRPr>
          </a:p>
        </p:txBody>
      </p:sp>
      <p:sp>
        <p:nvSpPr>
          <p:cNvPr id="7" name="Rectangle 83"/>
          <p:cNvSpPr/>
          <p:nvPr/>
        </p:nvSpPr>
        <p:spPr>
          <a:xfrm>
            <a:off x="4434302" y="3984816"/>
            <a:ext cx="453836" cy="1541303"/>
          </a:xfrm>
          <a:prstGeom prst="rect">
            <a:avLst/>
          </a:prstGeom>
          <a:solidFill>
            <a:srgbClr val="00B05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400" b="1" dirty="0">
                <a:solidFill>
                  <a:schemeClr val="tx1"/>
                </a:solidFill>
                <a:latin typeface="Segoe UI Light" pitchFamily="34" charset="0"/>
              </a:rPr>
              <a:t>Range 100-199</a:t>
            </a:r>
            <a:r>
              <a:rPr lang="en-US" sz="1400" b="1" dirty="0">
                <a:solidFill>
                  <a:schemeClr val="bg2"/>
                </a:solidFill>
                <a:latin typeface="Segoe UI Light" pitchFamily="34" charset="0"/>
              </a:rPr>
              <a:t> </a:t>
            </a:r>
          </a:p>
        </p:txBody>
      </p:sp>
      <p:sp>
        <p:nvSpPr>
          <p:cNvPr id="8" name="Rectangle 83"/>
          <p:cNvSpPr/>
          <p:nvPr/>
        </p:nvSpPr>
        <p:spPr>
          <a:xfrm>
            <a:off x="5422415" y="3984816"/>
            <a:ext cx="453836" cy="1541303"/>
          </a:xfrm>
          <a:prstGeom prst="rect">
            <a:avLst/>
          </a:prstGeom>
          <a:solidFill>
            <a:srgbClr val="00B05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400" b="1" dirty="0">
                <a:solidFill>
                  <a:schemeClr val="tx1"/>
                </a:solidFill>
                <a:latin typeface="Segoe UI Light" pitchFamily="34" charset="0"/>
              </a:rPr>
              <a:t>Range 200-299</a:t>
            </a:r>
          </a:p>
        </p:txBody>
      </p:sp>
      <p:sp>
        <p:nvSpPr>
          <p:cNvPr id="9" name="Rectangle 83"/>
          <p:cNvSpPr/>
          <p:nvPr/>
        </p:nvSpPr>
        <p:spPr>
          <a:xfrm>
            <a:off x="6307303" y="3984816"/>
            <a:ext cx="453836" cy="1541303"/>
          </a:xfrm>
          <a:prstGeom prst="rect">
            <a:avLst/>
          </a:prstGeom>
          <a:solidFill>
            <a:srgbClr val="00B05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400" b="1" dirty="0">
                <a:solidFill>
                  <a:schemeClr val="tx1"/>
                </a:solidFill>
                <a:latin typeface="Segoe UI Light" pitchFamily="34" charset="0"/>
              </a:rPr>
              <a:t>Range</a:t>
            </a:r>
            <a:r>
              <a:rPr lang="en-US" sz="1400" b="1" dirty="0">
                <a:solidFill>
                  <a:schemeClr val="bg2"/>
                </a:solidFill>
                <a:latin typeface="Segoe UI Light" pitchFamily="34" charset="0"/>
              </a:rPr>
              <a:t> </a:t>
            </a:r>
            <a:r>
              <a:rPr lang="en-US" sz="1400" b="1" dirty="0">
                <a:solidFill>
                  <a:schemeClr val="tx1"/>
                </a:solidFill>
                <a:latin typeface="Segoe UI Light" pitchFamily="34" charset="0"/>
              </a:rPr>
              <a:t>300-399</a:t>
            </a:r>
          </a:p>
        </p:txBody>
      </p:sp>
      <p:sp>
        <p:nvSpPr>
          <p:cNvPr id="10" name="Rectangle 83"/>
          <p:cNvSpPr/>
          <p:nvPr/>
        </p:nvSpPr>
        <p:spPr>
          <a:xfrm>
            <a:off x="4893762" y="5177977"/>
            <a:ext cx="409385" cy="357305"/>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1" name="Rectangle 83"/>
          <p:cNvSpPr/>
          <p:nvPr/>
        </p:nvSpPr>
        <p:spPr>
          <a:xfrm>
            <a:off x="5851518" y="4585080"/>
            <a:ext cx="363921" cy="926755"/>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2" name="Rectangle 83"/>
          <p:cNvSpPr/>
          <p:nvPr/>
        </p:nvSpPr>
        <p:spPr>
          <a:xfrm>
            <a:off x="6725333" y="4815551"/>
            <a:ext cx="294678" cy="696284"/>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3" name="Rectangle 83"/>
          <p:cNvSpPr/>
          <p:nvPr/>
        </p:nvSpPr>
        <p:spPr>
          <a:xfrm>
            <a:off x="7158292" y="3970532"/>
            <a:ext cx="453836" cy="1541303"/>
          </a:xfrm>
          <a:prstGeom prst="rect">
            <a:avLst/>
          </a:prstGeom>
          <a:solidFill>
            <a:srgbClr val="00B05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400" b="1" dirty="0">
                <a:solidFill>
                  <a:schemeClr val="tx1"/>
                </a:solidFill>
                <a:latin typeface="Segoe UI Light" pitchFamily="34" charset="0"/>
              </a:rPr>
              <a:t>Range 400-499</a:t>
            </a:r>
          </a:p>
        </p:txBody>
      </p:sp>
      <p:sp>
        <p:nvSpPr>
          <p:cNvPr id="14" name="Rectangle 83"/>
          <p:cNvSpPr/>
          <p:nvPr/>
        </p:nvSpPr>
        <p:spPr>
          <a:xfrm>
            <a:off x="7615239" y="5329617"/>
            <a:ext cx="389950" cy="166686"/>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5" name="Rectangle 83"/>
          <p:cNvSpPr/>
          <p:nvPr/>
        </p:nvSpPr>
        <p:spPr>
          <a:xfrm>
            <a:off x="8104579" y="3970532"/>
            <a:ext cx="453836" cy="1541303"/>
          </a:xfrm>
          <a:prstGeom prst="rect">
            <a:avLst/>
          </a:prstGeom>
          <a:solidFill>
            <a:srgbClr val="00B05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400" b="1" dirty="0">
                <a:solidFill>
                  <a:schemeClr val="tx1"/>
                </a:solidFill>
                <a:latin typeface="Segoe UI Light" pitchFamily="34" charset="0"/>
              </a:rPr>
              <a:t>Range 500-</a:t>
            </a:r>
          </a:p>
        </p:txBody>
      </p:sp>
      <p:cxnSp>
        <p:nvCxnSpPr>
          <p:cNvPr id="16" name="Straight Arrow Connector 15"/>
          <p:cNvCxnSpPr>
            <a:stCxn id="4" idx="2"/>
          </p:cNvCxnSpPr>
          <p:nvPr/>
        </p:nvCxnSpPr>
        <p:spPr>
          <a:xfrm>
            <a:off x="6385721" y="2767769"/>
            <a:ext cx="3389" cy="2965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11226" y="3064306"/>
            <a:ext cx="3275013"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6237" y="3064305"/>
            <a:ext cx="0" cy="9062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23058" y="3064306"/>
            <a:ext cx="4317" cy="20789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98589" y="3351820"/>
            <a:ext cx="1186081" cy="341016"/>
          </a:xfrm>
          <a:prstGeom prst="rect">
            <a:avLst/>
          </a:prstGeom>
          <a:noFill/>
        </p:spPr>
        <p:txBody>
          <a:bodyPr wrap="none" lIns="124358" tIns="62179" rIns="124358" bIns="62179" rtlCol="0">
            <a:spAutoFit/>
          </a:bodyPr>
          <a:lstStyle/>
          <a:p>
            <a:r>
              <a:rPr lang="en-US" sz="1400" dirty="0"/>
              <a:t>New Inserts</a:t>
            </a:r>
          </a:p>
        </p:txBody>
      </p:sp>
      <p:cxnSp>
        <p:nvCxnSpPr>
          <p:cNvPr id="21" name="Straight Arrow Connector 20"/>
          <p:cNvCxnSpPr>
            <a:endCxn id="11" idx="0"/>
          </p:cNvCxnSpPr>
          <p:nvPr/>
        </p:nvCxnSpPr>
        <p:spPr>
          <a:xfrm>
            <a:off x="6033478" y="3055546"/>
            <a:ext cx="1" cy="15295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51158" y="3069831"/>
            <a:ext cx="5889" cy="2277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69363" y="3379265"/>
            <a:ext cx="1587699" cy="292825"/>
          </a:xfrm>
          <a:prstGeom prst="rect">
            <a:avLst/>
          </a:prstGeom>
          <a:noFill/>
        </p:spPr>
        <p:txBody>
          <a:bodyPr wrap="square" lIns="124358" tIns="62179" rIns="124358" bIns="62179" rtlCol="0">
            <a:spAutoFit/>
          </a:bodyPr>
          <a:lstStyle/>
          <a:p>
            <a:r>
              <a:rPr lang="en-US" sz="1100" dirty="0"/>
              <a:t>Delete 450 TS</a:t>
            </a:r>
          </a:p>
        </p:txBody>
      </p:sp>
      <p:sp>
        <p:nvSpPr>
          <p:cNvPr id="24" name="TextBox 23"/>
          <p:cNvSpPr txBox="1"/>
          <p:nvPr/>
        </p:nvSpPr>
        <p:spPr>
          <a:xfrm>
            <a:off x="5504693" y="3405839"/>
            <a:ext cx="1205683" cy="292825"/>
          </a:xfrm>
          <a:prstGeom prst="rect">
            <a:avLst/>
          </a:prstGeom>
          <a:noFill/>
        </p:spPr>
        <p:txBody>
          <a:bodyPr wrap="square" lIns="124358" tIns="62179" rIns="124358" bIns="62179" rtlCol="0">
            <a:spAutoFit/>
          </a:bodyPr>
          <a:lstStyle/>
          <a:p>
            <a:r>
              <a:rPr lang="en-US" sz="1100" dirty="0"/>
              <a:t>Delete  250 TS</a:t>
            </a:r>
          </a:p>
        </p:txBody>
      </p:sp>
      <p:sp>
        <p:nvSpPr>
          <p:cNvPr id="25" name="TextBox 24"/>
          <p:cNvSpPr txBox="1"/>
          <p:nvPr/>
        </p:nvSpPr>
        <p:spPr>
          <a:xfrm>
            <a:off x="3995814" y="3285583"/>
            <a:ext cx="1208569" cy="292825"/>
          </a:xfrm>
          <a:prstGeom prst="rect">
            <a:avLst/>
          </a:prstGeom>
          <a:noFill/>
        </p:spPr>
        <p:txBody>
          <a:bodyPr wrap="square" lIns="124358" tIns="62179" rIns="124358" bIns="62179" rtlCol="0">
            <a:spAutoFit/>
          </a:bodyPr>
          <a:lstStyle/>
          <a:p>
            <a:r>
              <a:rPr lang="en-US" sz="1100" dirty="0"/>
              <a:t>Delete 150 TS</a:t>
            </a:r>
          </a:p>
        </p:txBody>
      </p:sp>
      <p:sp>
        <p:nvSpPr>
          <p:cNvPr id="26" name="Rectangle 83"/>
          <p:cNvSpPr/>
          <p:nvPr/>
        </p:nvSpPr>
        <p:spPr>
          <a:xfrm>
            <a:off x="2620807" y="6453301"/>
            <a:ext cx="4156338" cy="532135"/>
          </a:xfrm>
          <a:prstGeom prst="rect">
            <a:avLst/>
          </a:prstGeom>
          <a:solidFill>
            <a:srgbClr val="00B05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124358" tIns="62179" rIns="124358" bIns="62179" rtlCol="0" anchor="ctr"/>
          <a:lstStyle/>
          <a:p>
            <a:pPr algn="ctr"/>
            <a:r>
              <a:rPr lang="en-US" sz="1400" b="1" dirty="0">
                <a:solidFill>
                  <a:schemeClr val="tx1"/>
                </a:solidFill>
                <a:latin typeface="Segoe UI Light" pitchFamily="34" charset="0"/>
              </a:rPr>
              <a:t>Data file with rows generated in timestamp </a:t>
            </a:r>
            <a:r>
              <a:rPr lang="en-US" sz="1400" b="1" dirty="0" smtClean="0">
                <a:solidFill>
                  <a:schemeClr val="tx1"/>
                </a:solidFill>
                <a:latin typeface="Segoe UI Light" pitchFamily="34" charset="0"/>
              </a:rPr>
              <a:t>range</a:t>
            </a:r>
            <a:r>
              <a:rPr lang="en-US" sz="1900" b="1" dirty="0" smtClean="0">
                <a:solidFill>
                  <a:schemeClr val="tx1"/>
                </a:solidFill>
                <a:latin typeface="Segoe UI Light" pitchFamily="34" charset="0"/>
              </a:rPr>
              <a:t> </a:t>
            </a:r>
            <a:endParaRPr lang="en-US" sz="1900" b="1" dirty="0">
              <a:solidFill>
                <a:schemeClr val="tx1"/>
              </a:solidFill>
              <a:latin typeface="Segoe UI Light" pitchFamily="34" charset="0"/>
            </a:endParaRPr>
          </a:p>
        </p:txBody>
      </p:sp>
      <p:sp>
        <p:nvSpPr>
          <p:cNvPr id="27" name="Rectangle 83"/>
          <p:cNvSpPr/>
          <p:nvPr/>
        </p:nvSpPr>
        <p:spPr>
          <a:xfrm>
            <a:off x="6838491" y="6453300"/>
            <a:ext cx="4128767" cy="532136"/>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124358" tIns="62179" rIns="124358" bIns="62179" rtlCol="0" anchor="ctr"/>
          <a:lstStyle/>
          <a:p>
            <a:pPr algn="ctr"/>
            <a:r>
              <a:rPr lang="en-US" sz="1900" b="1" dirty="0">
                <a:solidFill>
                  <a:schemeClr val="bg1"/>
                </a:solidFill>
                <a:latin typeface="Segoe UI Light" pitchFamily="34" charset="0"/>
              </a:rPr>
              <a:t> </a:t>
            </a:r>
            <a:r>
              <a:rPr lang="en-US" sz="1400" b="1" dirty="0">
                <a:solidFill>
                  <a:schemeClr val="tx1"/>
                </a:solidFill>
                <a:latin typeface="Segoe UI Light" pitchFamily="34" charset="0"/>
              </a:rPr>
              <a:t>IDs of Deleted Rows (height indicates % deleted)</a:t>
            </a:r>
          </a:p>
        </p:txBody>
      </p:sp>
      <p:sp>
        <p:nvSpPr>
          <p:cNvPr id="28" name="Rectangle 27"/>
          <p:cNvSpPr/>
          <p:nvPr/>
        </p:nvSpPr>
        <p:spPr>
          <a:xfrm>
            <a:off x="2347140" y="1302510"/>
            <a:ext cx="7803450" cy="3763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29" name="Rectangle 28"/>
          <p:cNvSpPr/>
          <p:nvPr/>
        </p:nvSpPr>
        <p:spPr>
          <a:xfrm>
            <a:off x="6389110" y="1309672"/>
            <a:ext cx="1073862" cy="352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anose="020F0502020204030204" pitchFamily="34" charset="0"/>
                <a:cs typeface="Calibri" panose="020F0502020204030204" pitchFamily="34" charset="0"/>
              </a:rPr>
              <a:t>Del Tran2</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(TS 450)</a:t>
            </a:r>
          </a:p>
        </p:txBody>
      </p:sp>
      <p:sp>
        <p:nvSpPr>
          <p:cNvPr id="30" name="Rectangle 29"/>
          <p:cNvSpPr/>
          <p:nvPr/>
        </p:nvSpPr>
        <p:spPr>
          <a:xfrm>
            <a:off x="7612128" y="1328269"/>
            <a:ext cx="1055757" cy="352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smtClean="0">
                <a:solidFill>
                  <a:schemeClr val="tx1"/>
                </a:solidFill>
                <a:latin typeface="Calibri" panose="020F0502020204030204" pitchFamily="34" charset="0"/>
                <a:cs typeface="Calibri" panose="020F0502020204030204" pitchFamily="34" charset="0"/>
              </a:rPr>
              <a:t>Del </a:t>
            </a:r>
            <a:r>
              <a:rPr lang="en-US" sz="1100" dirty="0">
                <a:solidFill>
                  <a:schemeClr val="tx1"/>
                </a:solidFill>
                <a:latin typeface="Calibri" panose="020F0502020204030204" pitchFamily="34" charset="0"/>
                <a:cs typeface="Calibri" panose="020F0502020204030204" pitchFamily="34" charset="0"/>
              </a:rPr>
              <a:t>Tran3</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(TS 250)</a:t>
            </a:r>
          </a:p>
        </p:txBody>
      </p:sp>
      <p:sp>
        <p:nvSpPr>
          <p:cNvPr id="31" name="Rectangle 30"/>
          <p:cNvSpPr/>
          <p:nvPr/>
        </p:nvSpPr>
        <p:spPr>
          <a:xfrm>
            <a:off x="4072653" y="1333223"/>
            <a:ext cx="1034257" cy="3382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itchFamily="34" charset="0"/>
                <a:cs typeface="Angsana New" pitchFamily="18" charset="-34"/>
              </a:rPr>
              <a:t>Del </a:t>
            </a:r>
            <a:r>
              <a:rPr lang="en-US" sz="1100" dirty="0">
                <a:solidFill>
                  <a:schemeClr val="tx1"/>
                </a:solidFill>
                <a:latin typeface="Calibri" panose="020F0502020204030204" pitchFamily="34" charset="0"/>
                <a:cs typeface="Calibri" panose="020F0502020204030204" pitchFamily="34" charset="0"/>
              </a:rPr>
              <a:t>Tran1(TS150</a:t>
            </a:r>
            <a:r>
              <a:rPr lang="en-US" sz="1200" dirty="0">
                <a:solidFill>
                  <a:schemeClr val="bg2"/>
                </a:solidFill>
                <a:latin typeface="Angsana New" pitchFamily="18" charset="-34"/>
                <a:cs typeface="Angsana New" pitchFamily="18" charset="-34"/>
              </a:rPr>
              <a:t>)</a:t>
            </a:r>
          </a:p>
        </p:txBody>
      </p:sp>
      <p:sp>
        <p:nvSpPr>
          <p:cNvPr id="32" name="Rectangle 31"/>
          <p:cNvSpPr/>
          <p:nvPr/>
        </p:nvSpPr>
        <p:spPr>
          <a:xfrm>
            <a:off x="8783484" y="1319497"/>
            <a:ext cx="1165696" cy="352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anose="020F0502020204030204" pitchFamily="34" charset="0"/>
                <a:cs typeface="Calibri" panose="020F0502020204030204" pitchFamily="34" charset="0"/>
              </a:rPr>
              <a:t>Insert into Hekaton T1</a:t>
            </a:r>
          </a:p>
        </p:txBody>
      </p:sp>
      <p:sp>
        <p:nvSpPr>
          <p:cNvPr id="33" name="Rectangle 32"/>
          <p:cNvSpPr/>
          <p:nvPr/>
        </p:nvSpPr>
        <p:spPr>
          <a:xfrm>
            <a:off x="5214608" y="1328270"/>
            <a:ext cx="1034257" cy="34323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latin typeface="Calibri" panose="020F0502020204030204" pitchFamily="34" charset="0"/>
                <a:cs typeface="Calibri" panose="020F0502020204030204" pitchFamily="34" charset="0"/>
              </a:rPr>
              <a:t>Log in SQL Table</a:t>
            </a:r>
          </a:p>
        </p:txBody>
      </p:sp>
      <p:sp>
        <p:nvSpPr>
          <p:cNvPr id="34" name="Rectangle 33"/>
          <p:cNvSpPr/>
          <p:nvPr/>
        </p:nvSpPr>
        <p:spPr>
          <a:xfrm>
            <a:off x="4072653" y="1315556"/>
            <a:ext cx="1034257" cy="345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anose="020F0502020204030204" pitchFamily="34" charset="0"/>
                <a:cs typeface="Calibri" panose="020F0502020204030204" pitchFamily="34" charset="0"/>
              </a:rPr>
              <a:t>Del Tran1</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(TS150)</a:t>
            </a:r>
          </a:p>
        </p:txBody>
      </p:sp>
      <p:sp>
        <p:nvSpPr>
          <p:cNvPr id="35" name="Rectangle 34"/>
          <p:cNvSpPr/>
          <p:nvPr/>
        </p:nvSpPr>
        <p:spPr>
          <a:xfrm>
            <a:off x="6381358" y="1316200"/>
            <a:ext cx="1073862" cy="338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anose="020F0502020204030204" pitchFamily="34" charset="0"/>
                <a:cs typeface="Calibri" panose="020F0502020204030204" pitchFamily="34" charset="0"/>
              </a:rPr>
              <a:t>Del Tran2</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(TS 450)</a:t>
            </a:r>
          </a:p>
        </p:txBody>
      </p:sp>
      <p:sp>
        <p:nvSpPr>
          <p:cNvPr id="36" name="Rectangle 35"/>
          <p:cNvSpPr/>
          <p:nvPr/>
        </p:nvSpPr>
        <p:spPr>
          <a:xfrm>
            <a:off x="7641789" y="1327317"/>
            <a:ext cx="1055757" cy="336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anose="020F0502020204030204" pitchFamily="34" charset="0"/>
                <a:cs typeface="Calibri" panose="020F0502020204030204" pitchFamily="34" charset="0"/>
              </a:rPr>
              <a:t>Del </a:t>
            </a:r>
            <a:r>
              <a:rPr lang="en-US" sz="1100" dirty="0" smtClean="0">
                <a:solidFill>
                  <a:schemeClr val="tx1"/>
                </a:solidFill>
                <a:latin typeface="Calibri" panose="020F0502020204030204" pitchFamily="34" charset="0"/>
                <a:cs typeface="Calibri" panose="020F0502020204030204" pitchFamily="34" charset="0"/>
              </a:rPr>
              <a:t>Tran3</a:t>
            </a:r>
            <a:r>
              <a:rPr lang="en-US" sz="1100" dirty="0">
                <a:solidFill>
                  <a:schemeClr val="tx1"/>
                </a:solidFill>
                <a:latin typeface="Calibri" panose="020F0502020204030204" pitchFamily="34" charset="0"/>
                <a:cs typeface="Calibri" panose="020F0502020204030204" pitchFamily="34" charset="0"/>
              </a:rPr>
              <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(TS 250)</a:t>
            </a:r>
          </a:p>
        </p:txBody>
      </p:sp>
      <p:sp>
        <p:nvSpPr>
          <p:cNvPr id="37" name="Rectangle 36"/>
          <p:cNvSpPr/>
          <p:nvPr/>
        </p:nvSpPr>
        <p:spPr>
          <a:xfrm>
            <a:off x="8783484" y="1358235"/>
            <a:ext cx="1165696" cy="2578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1"/>
                </a:solidFill>
                <a:latin typeface="Calibri" panose="020F0502020204030204" pitchFamily="34" charset="0"/>
                <a:cs typeface="Calibri" panose="020F0502020204030204" pitchFamily="34" charset="0"/>
              </a:rPr>
              <a:t>Insert into Hekaton T1</a:t>
            </a:r>
          </a:p>
        </p:txBody>
      </p:sp>
      <p:sp>
        <p:nvSpPr>
          <p:cNvPr id="42" name="TextBox 41"/>
          <p:cNvSpPr txBox="1"/>
          <p:nvPr/>
        </p:nvSpPr>
        <p:spPr>
          <a:xfrm>
            <a:off x="1" y="1319859"/>
            <a:ext cx="2347140" cy="376684"/>
          </a:xfrm>
          <a:prstGeom prst="rect">
            <a:avLst/>
          </a:prstGeom>
          <a:noFill/>
        </p:spPr>
        <p:txBody>
          <a:bodyPr wrap="square" lIns="124358" tIns="62179" rIns="124358" bIns="62179" rtlCol="0">
            <a:spAutoFit/>
          </a:bodyPr>
          <a:lstStyle/>
          <a:p>
            <a:r>
              <a:rPr lang="en-US" sz="1600" dirty="0"/>
              <a:t>SQL Transaction log</a:t>
            </a:r>
          </a:p>
        </p:txBody>
      </p:sp>
      <p:sp>
        <p:nvSpPr>
          <p:cNvPr id="43" name="Content Placeholder 1"/>
          <p:cNvSpPr txBox="1">
            <a:spLocks/>
          </p:cNvSpPr>
          <p:nvPr/>
        </p:nvSpPr>
        <p:spPr>
          <a:xfrm>
            <a:off x="0" y="2093553"/>
            <a:ext cx="3566850" cy="46390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Data file has a pre-allocated size (128 MB). </a:t>
            </a:r>
          </a:p>
          <a:p>
            <a:r>
              <a:rPr lang="en-US" sz="2000" dirty="0" smtClean="0"/>
              <a:t>Hekaton Engine switches to new data file when the current file is full.</a:t>
            </a:r>
          </a:p>
          <a:p>
            <a:r>
              <a:rPr lang="en-US" sz="2000" dirty="0" smtClean="0"/>
              <a:t>Transaction does not span data files</a:t>
            </a:r>
          </a:p>
          <a:p>
            <a:r>
              <a:rPr lang="en-US" sz="2000" dirty="0" smtClean="0"/>
              <a:t>Once a data file is closed, it becomes read-only</a:t>
            </a:r>
          </a:p>
          <a:p>
            <a:r>
              <a:rPr lang="en-US" sz="2000" dirty="0" smtClean="0"/>
              <a:t>Row deletes are tracked in delta file</a:t>
            </a:r>
          </a:p>
          <a:p>
            <a:r>
              <a:rPr lang="en-US" sz="2000" dirty="0" smtClean="0"/>
              <a:t>Files are append only</a:t>
            </a:r>
          </a:p>
          <a:p>
            <a:endParaRPr lang="en-US" sz="2000" dirty="0" smtClean="0"/>
          </a:p>
          <a:p>
            <a:endParaRPr lang="en-US" dirty="0"/>
          </a:p>
        </p:txBody>
      </p:sp>
      <p:cxnSp>
        <p:nvCxnSpPr>
          <p:cNvPr id="38" name="Straight Arrow Connector 37"/>
          <p:cNvCxnSpPr/>
          <p:nvPr/>
        </p:nvCxnSpPr>
        <p:spPr>
          <a:xfrm flipH="1">
            <a:off x="6918289" y="3055546"/>
            <a:ext cx="1" cy="16999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ectangle 83"/>
          <p:cNvSpPr/>
          <p:nvPr/>
        </p:nvSpPr>
        <p:spPr>
          <a:xfrm>
            <a:off x="8562087" y="5177977"/>
            <a:ext cx="389950" cy="318326"/>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Tree>
    <p:extLst>
      <p:ext uri="{BB962C8B-B14F-4D97-AF65-F5344CB8AC3E}">
        <p14:creationId xmlns:p14="http://schemas.microsoft.com/office/powerpoint/2010/main" val="3582252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0.04149 -0.01976 L 0.03766 -0.02044 C 0.03702 -0.02044 0.03421 -0.04451 0.03408 -0.00159 C 0.03421 0.04179 0.03421 0.18147 0.03855 0.23916 L 0.03855 0.51897 " pathEditMode="relative" rAng="0" ptsTypes="FfaFF">
                                      <p:cBhvr>
                                        <p:cTn id="24" dur="2000" fill="hold"/>
                                        <p:tgtEl>
                                          <p:spTgt spid="31"/>
                                        </p:tgtEl>
                                        <p:attrNameLst>
                                          <p:attrName>ppt_x</p:attrName>
                                          <p:attrName>ppt_y</p:attrName>
                                        </p:attrNameLst>
                                      </p:cBhvr>
                                      <p:rCtr x="-370" y="25687"/>
                                    </p:animMotion>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0" nodeType="clickEffect">
                                  <p:stCondLst>
                                    <p:cond delay="0"/>
                                  </p:stCondLst>
                                  <p:childTnLst>
                                    <p:animMotion origin="layout" path="M 0.01889 -4.86259E-6 L 0.05246 0.00023 C 0.06153 -0.00181 0.06229 0.09426 0.06229 0.14036 L 0.0651 0.54191 " pathEditMode="relative" rAng="0" ptsTypes="FfFF">
                                      <p:cBhvr>
                                        <p:cTn id="34" dur="2000" fill="hold"/>
                                        <p:tgtEl>
                                          <p:spTgt spid="29"/>
                                        </p:tgtEl>
                                        <p:attrNameLst>
                                          <p:attrName>ppt_x</p:attrName>
                                          <p:attrName>ppt_y</p:attrName>
                                        </p:attrNameLst>
                                      </p:cBhvr>
                                      <p:rCtr x="2310" y="27004"/>
                                    </p:animMotion>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0" presetClass="path" presetSubtype="0" accel="50000" decel="50000" fill="hold" grpId="0" nodeType="clickEffect">
                                  <p:stCondLst>
                                    <p:cond delay="0"/>
                                  </p:stCondLst>
                                  <p:childTnLst>
                                    <p:animMotion origin="layout" path="M -0.12956 -6.26845E-7 L -0.12981 0.00023 C -0.12841 -0.00068 -0.15164 0.17874 -0.15164 0.23484 L -0.15215 0.23484 L -0.16211 0.53827 " pathEditMode="relative" rAng="0" ptsTypes="FfFAF">
                                      <p:cBhvr>
                                        <p:cTn id="44" dur="2000" fill="hold"/>
                                        <p:tgtEl>
                                          <p:spTgt spid="30"/>
                                        </p:tgtEl>
                                        <p:attrNameLst>
                                          <p:attrName>ppt_x</p:attrName>
                                          <p:attrName>ppt_y</p:attrName>
                                        </p:attrNameLst>
                                      </p:cBhvr>
                                      <p:rCtr x="-1570" y="26868"/>
                                    </p:animMotion>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0" presetClass="path" presetSubtype="0" accel="50000" decel="50000" fill="hold" grpId="0" nodeType="clickEffect">
                                  <p:stCondLst>
                                    <p:cond delay="0"/>
                                  </p:stCondLst>
                                  <p:childTnLst>
                                    <p:animMotion origin="layout" path="M -0.00728 4.96253E-6 L -0.07646 0.30297 C -0.08438 0.35225 -0.07289 0.3007 -0.07302 0.30024 C -0.07315 0.30002 -0.07634 0.2789 -0.07736 0.30161 L -0.07876 0.43652 " pathEditMode="relative" rAng="0" ptsTypes="FfaFF">
                                      <p:cBhvr>
                                        <p:cTn id="56" dur="2000" fill="hold"/>
                                        <p:tgtEl>
                                          <p:spTgt spid="32"/>
                                        </p:tgtEl>
                                        <p:attrNameLst>
                                          <p:attrName>ppt_x</p:attrName>
                                          <p:attrName>ppt_y</p:attrName>
                                        </p:attrNameLst>
                                      </p:cBhvr>
                                      <p:rCtr x="-3855" y="21826"/>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3" grpId="0"/>
      <p:bldP spid="24" grpId="0"/>
      <p:bldP spid="25" grpId="0"/>
      <p:bldP spid="29" grpId="0" animBg="1"/>
      <p:bldP spid="29" grpId="1" animBg="1"/>
      <p:bldP spid="30" grpId="0" animBg="1"/>
      <p:bldP spid="30" grpId="1" animBg="1"/>
      <p:bldP spid="31" grpId="0" animBg="1"/>
      <p:bldP spid="31" grpId="1" animBg="1"/>
      <p:bldP spid="32" grpId="0" animBg="1"/>
      <p:bldP spid="32" grpId="1" animBg="1"/>
      <p:bldP spid="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7568"/>
            <a:ext cx="11889564" cy="917575"/>
          </a:xfrm>
        </p:spPr>
        <p:txBody>
          <a:bodyPr/>
          <a:lstStyle/>
          <a:p>
            <a:r>
              <a:rPr lang="en-US" dirty="0" smtClean="0"/>
              <a:t>Hekaton Storage: Merge Operation</a:t>
            </a:r>
            <a:endParaRPr lang="en-US" dirty="0"/>
          </a:p>
        </p:txBody>
      </p:sp>
      <p:sp>
        <p:nvSpPr>
          <p:cNvPr id="3" name="Text Placeholder 2"/>
          <p:cNvSpPr>
            <a:spLocks noGrp="1"/>
          </p:cNvSpPr>
          <p:nvPr>
            <p:ph type="body" sz="quarter" idx="10"/>
          </p:nvPr>
        </p:nvSpPr>
        <p:spPr>
          <a:xfrm>
            <a:off x="274638" y="1212850"/>
            <a:ext cx="11887200" cy="5816977"/>
          </a:xfrm>
        </p:spPr>
        <p:txBody>
          <a:bodyPr/>
          <a:lstStyle/>
          <a:p>
            <a:r>
              <a:rPr lang="en-US" dirty="0"/>
              <a:t>What is </a:t>
            </a:r>
            <a:r>
              <a:rPr lang="en-US" dirty="0" smtClean="0"/>
              <a:t>a Merge </a:t>
            </a:r>
            <a:r>
              <a:rPr lang="en-US" dirty="0"/>
              <a:t>Operation?</a:t>
            </a:r>
          </a:p>
          <a:p>
            <a:pPr lvl="1"/>
            <a:r>
              <a:rPr lang="en-US" dirty="0"/>
              <a:t>Merges 2 or more adjacent data/delta files pairs into 1  pair</a:t>
            </a:r>
          </a:p>
          <a:p>
            <a:r>
              <a:rPr lang="en-US" dirty="0"/>
              <a:t>Need for Merge</a:t>
            </a:r>
          </a:p>
          <a:p>
            <a:pPr lvl="1"/>
            <a:r>
              <a:rPr lang="en-US" dirty="0"/>
              <a:t>Deleting rows causes data files to have stale rows</a:t>
            </a:r>
          </a:p>
          <a:p>
            <a:pPr lvl="1"/>
            <a:r>
              <a:rPr lang="en-US" dirty="0"/>
              <a:t>Manual checkpoints cause file closes before they are ‘full‘</a:t>
            </a:r>
          </a:p>
          <a:p>
            <a:pPr lvl="1"/>
            <a:r>
              <a:rPr lang="en-US" dirty="0"/>
              <a:t>DMV: </a:t>
            </a:r>
            <a:r>
              <a:rPr lang="en-US" i="1" dirty="0" err="1"/>
              <a:t>sys.dm_xtp_checkpoint_files</a:t>
            </a:r>
            <a:r>
              <a:rPr lang="en-US" dirty="0"/>
              <a:t> can be used to find inserted/deleted rows and </a:t>
            </a:r>
            <a:r>
              <a:rPr lang="en-US" dirty="0" err="1"/>
              <a:t>freespace</a:t>
            </a:r>
            <a:endParaRPr lang="en-US" dirty="0"/>
          </a:p>
          <a:p>
            <a:r>
              <a:rPr lang="en-US" dirty="0"/>
              <a:t>Benefits of Merge</a:t>
            </a:r>
          </a:p>
          <a:p>
            <a:pPr lvl="1"/>
            <a:r>
              <a:rPr lang="en-US" dirty="0"/>
              <a:t>R</a:t>
            </a:r>
            <a:r>
              <a:rPr lang="en-US" dirty="0" smtClean="0"/>
              <a:t>educes </a:t>
            </a:r>
            <a:r>
              <a:rPr lang="en-US" dirty="0"/>
              <a:t>storage  (i.e. fewer data/delta files) required to store active data rows</a:t>
            </a:r>
          </a:p>
          <a:p>
            <a:pPr lvl="1"/>
            <a:r>
              <a:rPr lang="en-US" dirty="0"/>
              <a:t>Improves the recovery time as there will be fewer files to load</a:t>
            </a:r>
          </a:p>
          <a:p>
            <a:r>
              <a:rPr lang="en-US" dirty="0"/>
              <a:t>Merge is an ONLINE </a:t>
            </a:r>
            <a:r>
              <a:rPr lang="en-US" dirty="0" smtClean="0"/>
              <a:t>background Operation</a:t>
            </a:r>
            <a:endParaRPr lang="en-US" dirty="0"/>
          </a:p>
          <a:p>
            <a:pPr lvl="1"/>
            <a:r>
              <a:rPr lang="en-US" dirty="0"/>
              <a:t>Stored Procedure provided to invoke Merge manually </a:t>
            </a:r>
          </a:p>
          <a:p>
            <a:endParaRPr lang="en-US" dirty="0"/>
          </a:p>
        </p:txBody>
      </p:sp>
    </p:spTree>
    <p:extLst>
      <p:ext uri="{BB962C8B-B14F-4D97-AF65-F5344CB8AC3E}">
        <p14:creationId xmlns:p14="http://schemas.microsoft.com/office/powerpoint/2010/main" val="3337139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Hekaton Storage: Merge Operation</a:t>
            </a:r>
            <a:endParaRPr lang="en-US" dirty="0"/>
          </a:p>
        </p:txBody>
      </p:sp>
      <p:sp>
        <p:nvSpPr>
          <p:cNvPr id="5" name="Flowchart: Magnetic Disk 4"/>
          <p:cNvSpPr/>
          <p:nvPr/>
        </p:nvSpPr>
        <p:spPr>
          <a:xfrm>
            <a:off x="258613" y="2095632"/>
            <a:ext cx="4982792" cy="2988348"/>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124358" rIns="124358" bIns="497434" rtlCol="0" anchor="ctr"/>
          <a:lstStyle/>
          <a:p>
            <a:pPr algn="ctr"/>
            <a:endParaRPr lang="en-US" sz="1900" dirty="0">
              <a:solidFill>
                <a:prstClr val="black"/>
              </a:solidFill>
              <a:latin typeface="Segoe UI Light" pitchFamily="34" charset="0"/>
            </a:endParaRPr>
          </a:p>
          <a:p>
            <a:pPr algn="ctr"/>
            <a:endParaRPr lang="en-US" sz="1900" dirty="0">
              <a:solidFill>
                <a:prstClr val="black"/>
              </a:solidFill>
              <a:latin typeface="Segoe UI Light" pitchFamily="34" charset="0"/>
            </a:endParaRPr>
          </a:p>
          <a:p>
            <a:pPr algn="ctr"/>
            <a:endParaRPr lang="en-US" sz="1900"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r>
              <a:rPr lang="en-US" sz="1900" b="1" dirty="0">
                <a:solidFill>
                  <a:prstClr val="black"/>
                </a:solidFill>
                <a:latin typeface="Segoe UI Light" pitchFamily="34" charset="0"/>
              </a:rPr>
              <a:t>Memory-optimized Table </a:t>
            </a:r>
            <a:r>
              <a:rPr lang="en-US" sz="1900" b="1" dirty="0" err="1">
                <a:solidFill>
                  <a:prstClr val="black"/>
                </a:solidFill>
                <a:latin typeface="Segoe UI Light" pitchFamily="34" charset="0"/>
              </a:rPr>
              <a:t>Filegroup</a:t>
            </a:r>
            <a:endParaRPr lang="en-US" sz="1900" dirty="0">
              <a:solidFill>
                <a:prstClr val="black"/>
              </a:solidFill>
              <a:latin typeface="Segoe UI Light" pitchFamily="34" charset="0"/>
            </a:endParaRPr>
          </a:p>
        </p:txBody>
      </p:sp>
      <p:sp>
        <p:nvSpPr>
          <p:cNvPr id="6" name="Text Placeholder 7"/>
          <p:cNvSpPr txBox="1">
            <a:spLocks/>
          </p:cNvSpPr>
          <p:nvPr/>
        </p:nvSpPr>
        <p:spPr>
          <a:xfrm>
            <a:off x="6608153" y="1420244"/>
            <a:ext cx="4233334" cy="652499"/>
          </a:xfrm>
          <a:prstGeom prst="rect">
            <a:avLst/>
          </a:prstGeom>
        </p:spPr>
        <p:txBody>
          <a:bodyPr lIns="124358" tIns="62179" rIns="124358" bIns="6217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700" dirty="0"/>
              <a:t>Files as of Time 600</a:t>
            </a:r>
          </a:p>
        </p:txBody>
      </p:sp>
      <p:sp>
        <p:nvSpPr>
          <p:cNvPr id="7" name="Rectangle 83"/>
          <p:cNvSpPr/>
          <p:nvPr/>
        </p:nvSpPr>
        <p:spPr>
          <a:xfrm>
            <a:off x="676635" y="2475700"/>
            <a:ext cx="279664" cy="1762404"/>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100-199 </a:t>
            </a:r>
          </a:p>
        </p:txBody>
      </p:sp>
      <p:sp>
        <p:nvSpPr>
          <p:cNvPr id="8" name="Rectangle 83"/>
          <p:cNvSpPr/>
          <p:nvPr/>
        </p:nvSpPr>
        <p:spPr>
          <a:xfrm>
            <a:off x="1335121" y="2475700"/>
            <a:ext cx="279664" cy="1762404"/>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200-299</a:t>
            </a:r>
          </a:p>
        </p:txBody>
      </p:sp>
      <p:sp>
        <p:nvSpPr>
          <p:cNvPr id="9" name="Rectangle 83"/>
          <p:cNvSpPr/>
          <p:nvPr/>
        </p:nvSpPr>
        <p:spPr>
          <a:xfrm>
            <a:off x="2049374" y="2475700"/>
            <a:ext cx="279664" cy="1762404"/>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300-399</a:t>
            </a:r>
          </a:p>
        </p:txBody>
      </p:sp>
      <p:sp>
        <p:nvSpPr>
          <p:cNvPr id="10" name="Rectangle 83"/>
          <p:cNvSpPr/>
          <p:nvPr/>
        </p:nvSpPr>
        <p:spPr>
          <a:xfrm>
            <a:off x="956300" y="3829544"/>
            <a:ext cx="246346" cy="408560"/>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1" name="Rectangle 83"/>
          <p:cNvSpPr/>
          <p:nvPr/>
        </p:nvSpPr>
        <p:spPr>
          <a:xfrm>
            <a:off x="1620142" y="3178406"/>
            <a:ext cx="248415" cy="1059697"/>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2" name="Rectangle 83"/>
          <p:cNvSpPr/>
          <p:nvPr/>
        </p:nvSpPr>
        <p:spPr>
          <a:xfrm>
            <a:off x="2338978" y="3422058"/>
            <a:ext cx="225318" cy="796167"/>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3" name="Rectangle 83"/>
          <p:cNvSpPr/>
          <p:nvPr/>
        </p:nvSpPr>
        <p:spPr>
          <a:xfrm>
            <a:off x="3300932" y="2475700"/>
            <a:ext cx="279664" cy="1762395"/>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400-499</a:t>
            </a:r>
          </a:p>
        </p:txBody>
      </p:sp>
      <p:sp>
        <p:nvSpPr>
          <p:cNvPr id="14" name="Rectangle 83"/>
          <p:cNvSpPr/>
          <p:nvPr/>
        </p:nvSpPr>
        <p:spPr>
          <a:xfrm>
            <a:off x="3580597" y="4047508"/>
            <a:ext cx="293659" cy="170717"/>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19" name="Rectangle 83"/>
          <p:cNvSpPr/>
          <p:nvPr/>
        </p:nvSpPr>
        <p:spPr>
          <a:xfrm>
            <a:off x="2001900" y="5732514"/>
            <a:ext cx="2611667" cy="608470"/>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124358" tIns="62179" rIns="124358" bIns="62179" rtlCol="0" anchor="ctr"/>
          <a:lstStyle/>
          <a:p>
            <a:pPr algn="ctr"/>
            <a:r>
              <a:rPr lang="en-US" sz="1200" b="1" dirty="0">
                <a:solidFill>
                  <a:schemeClr val="bg2"/>
                </a:solidFill>
                <a:latin typeface="Segoe UI Light" pitchFamily="34" charset="0"/>
              </a:rPr>
              <a:t>Data file with rows generated in timestamp range </a:t>
            </a:r>
            <a:r>
              <a:rPr lang="en-US" sz="1200" b="1" dirty="0" smtClean="0">
                <a:solidFill>
                  <a:schemeClr val="bg2"/>
                </a:solidFill>
                <a:latin typeface="Segoe UI Light" pitchFamily="34" charset="0"/>
              </a:rPr>
              <a:t> </a:t>
            </a:r>
            <a:endParaRPr lang="en-US" sz="1200" b="1" dirty="0">
              <a:solidFill>
                <a:schemeClr val="bg2"/>
              </a:solidFill>
              <a:latin typeface="Segoe UI Light" pitchFamily="34" charset="0"/>
            </a:endParaRPr>
          </a:p>
        </p:txBody>
      </p:sp>
      <p:sp>
        <p:nvSpPr>
          <p:cNvPr id="20" name="Rectangle 83"/>
          <p:cNvSpPr/>
          <p:nvPr/>
        </p:nvSpPr>
        <p:spPr>
          <a:xfrm>
            <a:off x="4613566" y="5732227"/>
            <a:ext cx="2594343" cy="608471"/>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124358" tIns="62179" rIns="124358" bIns="62179" rtlCol="0" anchor="ctr"/>
          <a:lstStyle/>
          <a:p>
            <a:pPr algn="ctr"/>
            <a:r>
              <a:rPr lang="en-US" sz="1400" b="1" dirty="0">
                <a:solidFill>
                  <a:schemeClr val="bg1"/>
                </a:solidFill>
                <a:latin typeface="Segoe UI Light" pitchFamily="34" charset="0"/>
              </a:rPr>
              <a:t> IDs of Deleted Rows (height indicates % deleted)</a:t>
            </a:r>
          </a:p>
        </p:txBody>
      </p:sp>
      <p:sp>
        <p:nvSpPr>
          <p:cNvPr id="21" name="Right Arrow 20"/>
          <p:cNvSpPr/>
          <p:nvPr/>
        </p:nvSpPr>
        <p:spPr>
          <a:xfrm>
            <a:off x="5349457" y="2963389"/>
            <a:ext cx="1317692" cy="1283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tx2"/>
                </a:solidFill>
              </a:rPr>
              <a:t>Merge</a:t>
            </a:r>
          </a:p>
          <a:p>
            <a:pPr algn="ctr"/>
            <a:r>
              <a:rPr lang="en-US" sz="1100" dirty="0">
                <a:solidFill>
                  <a:schemeClr val="tx2"/>
                </a:solidFill>
              </a:rPr>
              <a:t>200-399</a:t>
            </a:r>
          </a:p>
        </p:txBody>
      </p:sp>
      <p:sp>
        <p:nvSpPr>
          <p:cNvPr id="26" name="Rectangle 83"/>
          <p:cNvSpPr/>
          <p:nvPr/>
        </p:nvSpPr>
        <p:spPr>
          <a:xfrm>
            <a:off x="9152050" y="5745058"/>
            <a:ext cx="1330508" cy="608471"/>
          </a:xfrm>
          <a:prstGeom prst="rect">
            <a:avLst/>
          </a:prstGeom>
          <a:solidFill>
            <a:schemeClr val="tx2">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124358" tIns="62179" rIns="124358" bIns="62179" rtlCol="0" anchor="ctr"/>
          <a:lstStyle/>
          <a:p>
            <a:pPr algn="ctr"/>
            <a:r>
              <a:rPr lang="en-US" sz="1900" b="1" dirty="0">
                <a:solidFill>
                  <a:schemeClr val="bg1"/>
                </a:solidFill>
                <a:latin typeface="Segoe UI Light" pitchFamily="34" charset="0"/>
              </a:rPr>
              <a:t> </a:t>
            </a:r>
            <a:r>
              <a:rPr lang="en-US" sz="1400" b="1" dirty="0">
                <a:solidFill>
                  <a:schemeClr val="bg2"/>
                </a:solidFill>
                <a:latin typeface="Segoe UI Light" pitchFamily="34" charset="0"/>
              </a:rPr>
              <a:t>Deleted Files</a:t>
            </a:r>
          </a:p>
        </p:txBody>
      </p:sp>
      <p:sp>
        <p:nvSpPr>
          <p:cNvPr id="27" name="Rectangle 83"/>
          <p:cNvSpPr/>
          <p:nvPr/>
        </p:nvSpPr>
        <p:spPr>
          <a:xfrm>
            <a:off x="7244927" y="5732227"/>
            <a:ext cx="1896983" cy="608471"/>
          </a:xfrm>
          <a:prstGeom prst="rect">
            <a:avLst/>
          </a:prstGeom>
          <a:solidFill>
            <a:schemeClr val="bg2">
              <a:lumMod val="25000"/>
              <a:lumOff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124358" tIns="62179" rIns="124358" bIns="62179" rtlCol="0" anchor="ctr"/>
          <a:lstStyle/>
          <a:p>
            <a:pPr algn="ctr"/>
            <a:r>
              <a:rPr lang="en-US" sz="1400" b="1" dirty="0">
                <a:solidFill>
                  <a:schemeClr val="bg2"/>
                </a:solidFill>
                <a:latin typeface="Segoe UI Light" pitchFamily="34" charset="0"/>
              </a:rPr>
              <a:t>Files Under Merge</a:t>
            </a:r>
          </a:p>
        </p:txBody>
      </p:sp>
      <p:sp>
        <p:nvSpPr>
          <p:cNvPr id="28" name="Text Placeholder 7"/>
          <p:cNvSpPr txBox="1">
            <a:spLocks/>
          </p:cNvSpPr>
          <p:nvPr/>
        </p:nvSpPr>
        <p:spPr>
          <a:xfrm>
            <a:off x="470098" y="1420244"/>
            <a:ext cx="4233334" cy="652499"/>
          </a:xfrm>
          <a:prstGeom prst="rect">
            <a:avLst/>
          </a:prstGeom>
        </p:spPr>
        <p:txBody>
          <a:bodyPr lIns="124358" tIns="62179" rIns="124358" bIns="6217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700" dirty="0"/>
              <a:t>Files as of Time 500</a:t>
            </a:r>
          </a:p>
        </p:txBody>
      </p:sp>
      <p:sp>
        <p:nvSpPr>
          <p:cNvPr id="31" name="Flowchart: Magnetic Disk 30"/>
          <p:cNvSpPr/>
          <p:nvPr/>
        </p:nvSpPr>
        <p:spPr>
          <a:xfrm>
            <a:off x="6874591" y="2155536"/>
            <a:ext cx="4982792" cy="2988348"/>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124358" rIns="124358" bIns="497434" rtlCol="0" anchor="ctr"/>
          <a:lstStyle/>
          <a:p>
            <a:pPr algn="ctr"/>
            <a:endParaRPr lang="en-US" sz="1900" dirty="0">
              <a:solidFill>
                <a:prstClr val="black"/>
              </a:solidFill>
              <a:latin typeface="Segoe UI Light" pitchFamily="34" charset="0"/>
            </a:endParaRPr>
          </a:p>
          <a:p>
            <a:pPr algn="ctr"/>
            <a:endParaRPr lang="en-US" sz="1900" dirty="0">
              <a:solidFill>
                <a:prstClr val="black"/>
              </a:solidFill>
              <a:latin typeface="Segoe UI Light" pitchFamily="34" charset="0"/>
            </a:endParaRPr>
          </a:p>
          <a:p>
            <a:pPr algn="ctr"/>
            <a:endParaRPr lang="en-US" sz="1900"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endParaRPr lang="en-US" sz="1900" b="1" dirty="0">
              <a:solidFill>
                <a:prstClr val="black"/>
              </a:solidFill>
              <a:latin typeface="Segoe UI Light" pitchFamily="34" charset="0"/>
            </a:endParaRPr>
          </a:p>
          <a:p>
            <a:pPr algn="ctr"/>
            <a:r>
              <a:rPr lang="en-US" sz="1900" b="1" dirty="0">
                <a:solidFill>
                  <a:prstClr val="black"/>
                </a:solidFill>
                <a:latin typeface="Segoe UI Light" pitchFamily="34" charset="0"/>
              </a:rPr>
              <a:t>Memory-optimized Table </a:t>
            </a:r>
            <a:r>
              <a:rPr lang="en-US" sz="1900" b="1" dirty="0" err="1">
                <a:solidFill>
                  <a:prstClr val="black"/>
                </a:solidFill>
                <a:latin typeface="Segoe UI Light" pitchFamily="34" charset="0"/>
              </a:rPr>
              <a:t>Filegroup</a:t>
            </a:r>
            <a:endParaRPr lang="en-US" sz="1900" dirty="0">
              <a:solidFill>
                <a:prstClr val="black"/>
              </a:solidFill>
              <a:latin typeface="Segoe UI Light" pitchFamily="34" charset="0"/>
            </a:endParaRPr>
          </a:p>
        </p:txBody>
      </p:sp>
      <p:sp>
        <p:nvSpPr>
          <p:cNvPr id="32" name="Rectangle 83"/>
          <p:cNvSpPr/>
          <p:nvPr/>
        </p:nvSpPr>
        <p:spPr>
          <a:xfrm>
            <a:off x="7329141" y="2628100"/>
            <a:ext cx="279664" cy="1762404"/>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100-199 </a:t>
            </a:r>
          </a:p>
        </p:txBody>
      </p:sp>
      <p:sp>
        <p:nvSpPr>
          <p:cNvPr id="33" name="Rectangle 83"/>
          <p:cNvSpPr/>
          <p:nvPr/>
        </p:nvSpPr>
        <p:spPr>
          <a:xfrm>
            <a:off x="7987627" y="2628100"/>
            <a:ext cx="279664" cy="1762404"/>
          </a:xfrm>
          <a:prstGeom prst="rect">
            <a:avLst/>
          </a:prstGeom>
          <a:solidFill>
            <a:schemeClr val="bg2">
              <a:lumMod val="25000"/>
              <a:lumOff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200-299</a:t>
            </a:r>
          </a:p>
        </p:txBody>
      </p:sp>
      <p:sp>
        <p:nvSpPr>
          <p:cNvPr id="34" name="Rectangle 83"/>
          <p:cNvSpPr/>
          <p:nvPr/>
        </p:nvSpPr>
        <p:spPr>
          <a:xfrm>
            <a:off x="8701880" y="2628100"/>
            <a:ext cx="279664" cy="1762404"/>
          </a:xfrm>
          <a:prstGeom prst="rect">
            <a:avLst/>
          </a:prstGeom>
          <a:solidFill>
            <a:schemeClr val="bg2">
              <a:lumMod val="25000"/>
              <a:lumOff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300-399</a:t>
            </a:r>
          </a:p>
        </p:txBody>
      </p:sp>
      <p:sp>
        <p:nvSpPr>
          <p:cNvPr id="35" name="Rectangle 83"/>
          <p:cNvSpPr/>
          <p:nvPr/>
        </p:nvSpPr>
        <p:spPr>
          <a:xfrm>
            <a:off x="7608806" y="3649710"/>
            <a:ext cx="246346" cy="740794"/>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36" name="Rectangle 83"/>
          <p:cNvSpPr/>
          <p:nvPr/>
        </p:nvSpPr>
        <p:spPr>
          <a:xfrm>
            <a:off x="8272648" y="3330806"/>
            <a:ext cx="248415" cy="1059697"/>
          </a:xfrm>
          <a:prstGeom prst="rect">
            <a:avLst/>
          </a:prstGeom>
          <a:solidFill>
            <a:schemeClr val="bg2">
              <a:lumMod val="25000"/>
              <a:lumOff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37" name="Rectangle 83"/>
          <p:cNvSpPr/>
          <p:nvPr/>
        </p:nvSpPr>
        <p:spPr>
          <a:xfrm>
            <a:off x="8991484" y="3594336"/>
            <a:ext cx="225318" cy="796167"/>
          </a:xfrm>
          <a:prstGeom prst="rect">
            <a:avLst/>
          </a:prstGeom>
          <a:solidFill>
            <a:schemeClr val="bg2">
              <a:lumMod val="25000"/>
              <a:lumOff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38" name="Rectangle 83"/>
          <p:cNvSpPr/>
          <p:nvPr/>
        </p:nvSpPr>
        <p:spPr>
          <a:xfrm>
            <a:off x="9953438" y="2628100"/>
            <a:ext cx="279664" cy="1762395"/>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400-499</a:t>
            </a:r>
          </a:p>
        </p:txBody>
      </p:sp>
      <p:sp>
        <p:nvSpPr>
          <p:cNvPr id="39" name="Rectangle 83"/>
          <p:cNvSpPr/>
          <p:nvPr/>
        </p:nvSpPr>
        <p:spPr>
          <a:xfrm>
            <a:off x="10233103" y="3873908"/>
            <a:ext cx="293659" cy="496717"/>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40" name="Rectangle 83"/>
          <p:cNvSpPr/>
          <p:nvPr/>
        </p:nvSpPr>
        <p:spPr>
          <a:xfrm>
            <a:off x="10682300" y="2631415"/>
            <a:ext cx="279664" cy="1762395"/>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a:t>
            </a:r>
            <a:r>
              <a:rPr lang="en-US" sz="1900" b="1" dirty="0" smtClean="0">
                <a:solidFill>
                  <a:schemeClr val="bg2"/>
                </a:solidFill>
                <a:latin typeface="Segoe UI Light" pitchFamily="34" charset="0"/>
              </a:rPr>
              <a:t>500-599</a:t>
            </a:r>
            <a:endParaRPr lang="en-US" sz="1900" b="1" dirty="0">
              <a:solidFill>
                <a:schemeClr val="bg2"/>
              </a:solidFill>
              <a:latin typeface="Segoe UI Light" pitchFamily="34" charset="0"/>
            </a:endParaRPr>
          </a:p>
        </p:txBody>
      </p:sp>
      <p:sp>
        <p:nvSpPr>
          <p:cNvPr id="41" name="Rectangle 83"/>
          <p:cNvSpPr/>
          <p:nvPr/>
        </p:nvSpPr>
        <p:spPr>
          <a:xfrm>
            <a:off x="10961965" y="4132866"/>
            <a:ext cx="293659" cy="241074"/>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42" name="Rectangle 83"/>
          <p:cNvSpPr/>
          <p:nvPr/>
        </p:nvSpPr>
        <p:spPr>
          <a:xfrm>
            <a:off x="9310718" y="2661232"/>
            <a:ext cx="279664" cy="1762395"/>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a:t>
            </a:r>
            <a:r>
              <a:rPr lang="en-US" sz="1900" b="1" dirty="0" smtClean="0">
                <a:solidFill>
                  <a:schemeClr val="bg2"/>
                </a:solidFill>
                <a:latin typeface="Segoe UI Light" pitchFamily="34" charset="0"/>
              </a:rPr>
              <a:t>200-399</a:t>
            </a:r>
            <a:endParaRPr lang="en-US" sz="1900" b="1" dirty="0">
              <a:solidFill>
                <a:schemeClr val="bg2"/>
              </a:solidFill>
              <a:latin typeface="Segoe UI Light" pitchFamily="34" charset="0"/>
            </a:endParaRPr>
          </a:p>
        </p:txBody>
      </p:sp>
      <p:sp>
        <p:nvSpPr>
          <p:cNvPr id="43" name="Rectangle 83"/>
          <p:cNvSpPr/>
          <p:nvPr/>
        </p:nvSpPr>
        <p:spPr>
          <a:xfrm>
            <a:off x="9590383" y="4253403"/>
            <a:ext cx="293659" cy="150354"/>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44" name="Rectangle 83"/>
          <p:cNvSpPr/>
          <p:nvPr/>
        </p:nvSpPr>
        <p:spPr>
          <a:xfrm>
            <a:off x="7981003" y="2641354"/>
            <a:ext cx="279664" cy="1762404"/>
          </a:xfrm>
          <a:prstGeom prst="rect">
            <a:avLst/>
          </a:prstGeom>
          <a:solidFill>
            <a:schemeClr val="tx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200-299</a:t>
            </a:r>
          </a:p>
        </p:txBody>
      </p:sp>
      <p:sp>
        <p:nvSpPr>
          <p:cNvPr id="45" name="Rectangle 83"/>
          <p:cNvSpPr/>
          <p:nvPr/>
        </p:nvSpPr>
        <p:spPr>
          <a:xfrm>
            <a:off x="8695256" y="2641354"/>
            <a:ext cx="279664" cy="1762404"/>
          </a:xfrm>
          <a:prstGeom prst="rect">
            <a:avLst/>
          </a:prstGeom>
          <a:solidFill>
            <a:schemeClr val="tx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2"/>
                </a:solidFill>
                <a:latin typeface="Segoe UI Light" pitchFamily="34" charset="0"/>
              </a:rPr>
              <a:t>Range 300-399</a:t>
            </a:r>
          </a:p>
        </p:txBody>
      </p:sp>
      <p:sp>
        <p:nvSpPr>
          <p:cNvPr id="46" name="Rectangle 83"/>
          <p:cNvSpPr/>
          <p:nvPr/>
        </p:nvSpPr>
        <p:spPr>
          <a:xfrm>
            <a:off x="8266024" y="3344060"/>
            <a:ext cx="248415" cy="1059697"/>
          </a:xfrm>
          <a:prstGeom prst="rect">
            <a:avLst/>
          </a:prstGeom>
          <a:solidFill>
            <a:schemeClr val="tx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
        <p:nvSpPr>
          <p:cNvPr id="47" name="Rectangle 83"/>
          <p:cNvSpPr/>
          <p:nvPr/>
        </p:nvSpPr>
        <p:spPr>
          <a:xfrm>
            <a:off x="8984860" y="3607590"/>
            <a:ext cx="225318" cy="796167"/>
          </a:xfrm>
          <a:prstGeom prst="rect">
            <a:avLst/>
          </a:prstGeom>
          <a:solidFill>
            <a:schemeClr val="tx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a:r>
              <a:rPr lang="en-US" sz="1900" b="1" dirty="0">
                <a:solidFill>
                  <a:schemeClr val="bg1"/>
                </a:solidFill>
                <a:latin typeface="Segoe UI Light" pitchFamily="34" charset="0"/>
              </a:rPr>
              <a:t> </a:t>
            </a:r>
          </a:p>
        </p:txBody>
      </p:sp>
    </p:spTree>
    <p:extLst>
      <p:ext uri="{BB962C8B-B14F-4D97-AF65-F5344CB8AC3E}">
        <p14:creationId xmlns:p14="http://schemas.microsoft.com/office/powerpoint/2010/main" val="3890363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32" grpId="0" animBg="1"/>
      <p:bldP spid="33" grpId="0" animBg="1"/>
      <p:bldP spid="33" grpId="1" animBg="1"/>
      <p:bldP spid="34" grpId="0" animBg="1"/>
      <p:bldP spid="34" grpId="1" animBg="1"/>
      <p:bldP spid="35" grpId="0" animBg="1"/>
      <p:bldP spid="36" grpId="0" animBg="1"/>
      <p:bldP spid="36" grpId="1" animBg="1"/>
      <p:bldP spid="37" grpId="0" animBg="1"/>
      <p:bldP spid="37" grpId="1" animBg="1"/>
      <p:bldP spid="38" grpId="0" animBg="1"/>
      <p:bldP spid="39" grpId="0" animBg="1"/>
      <p:bldP spid="40" grpId="0" animBg="1"/>
      <p:bldP spid="41" grpId="0" animBg="1"/>
      <p:bldP spid="42" grpId="0" animBg="1"/>
      <p:bldP spid="43" grpId="0"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1745"/>
            <a:ext cx="11889564" cy="917575"/>
          </a:xfrm>
        </p:spPr>
        <p:txBody>
          <a:bodyPr/>
          <a:lstStyle/>
          <a:p>
            <a:r>
              <a:rPr lang="en-US" dirty="0" smtClean="0"/>
              <a:t>Hekaton: Transaction Logging</a:t>
            </a:r>
            <a:endParaRPr lang="en-US" dirty="0"/>
          </a:p>
        </p:txBody>
      </p:sp>
      <p:sp>
        <p:nvSpPr>
          <p:cNvPr id="3" name="Text Placeholder 2"/>
          <p:cNvSpPr>
            <a:spLocks noGrp="1"/>
          </p:cNvSpPr>
          <p:nvPr>
            <p:ph type="body" sz="quarter" idx="10"/>
          </p:nvPr>
        </p:nvSpPr>
        <p:spPr>
          <a:xfrm>
            <a:off x="305696" y="1033949"/>
            <a:ext cx="11950493" cy="5139869"/>
          </a:xfrm>
        </p:spPr>
        <p:txBody>
          <a:bodyPr/>
          <a:lstStyle/>
          <a:p>
            <a:r>
              <a:rPr lang="en-US" dirty="0"/>
              <a:t>Uses SQL transaction log to store </a:t>
            </a:r>
            <a:r>
              <a:rPr lang="en-US" dirty="0" smtClean="0"/>
              <a:t>content</a:t>
            </a:r>
          </a:p>
          <a:p>
            <a:r>
              <a:rPr lang="en-US" dirty="0" smtClean="0"/>
              <a:t>Each </a:t>
            </a:r>
            <a:r>
              <a:rPr lang="en-US" dirty="0"/>
              <a:t>HK log record </a:t>
            </a:r>
            <a:endParaRPr lang="en-US" dirty="0" smtClean="0"/>
          </a:p>
          <a:p>
            <a:r>
              <a:rPr lang="en-US" sz="2000" dirty="0" smtClean="0"/>
              <a:t>contains </a:t>
            </a:r>
            <a:r>
              <a:rPr lang="en-US" sz="2000" dirty="0"/>
              <a:t>a SQL log record </a:t>
            </a:r>
            <a:r>
              <a:rPr lang="en-US" sz="2000" dirty="0" smtClean="0"/>
              <a:t>header followed </a:t>
            </a:r>
            <a:r>
              <a:rPr lang="en-US" sz="2000" dirty="0"/>
              <a:t>by opaque Hekaton-specific log content</a:t>
            </a:r>
            <a:r>
              <a:rPr lang="en-US" sz="2000" dirty="0" smtClean="0"/>
              <a:t>.</a:t>
            </a:r>
          </a:p>
          <a:p>
            <a:r>
              <a:rPr lang="en-US" dirty="0" smtClean="0"/>
              <a:t>All </a:t>
            </a:r>
            <a:r>
              <a:rPr lang="en-US" dirty="0"/>
              <a:t>logging in Hekaton is logical</a:t>
            </a:r>
          </a:p>
          <a:p>
            <a:pPr lvl="1"/>
            <a:r>
              <a:rPr lang="en-US" dirty="0">
                <a:latin typeface="+mj-lt"/>
              </a:rPr>
              <a:t>No </a:t>
            </a:r>
            <a:r>
              <a:rPr lang="en-US" dirty="0" smtClean="0">
                <a:latin typeface="+mj-lt"/>
              </a:rPr>
              <a:t>log </a:t>
            </a:r>
            <a:r>
              <a:rPr lang="en-US" dirty="0">
                <a:latin typeface="+mj-lt"/>
              </a:rPr>
              <a:t>records for physical structure modifications.</a:t>
            </a:r>
          </a:p>
          <a:p>
            <a:pPr lvl="1"/>
            <a:r>
              <a:rPr lang="en-US" dirty="0">
                <a:latin typeface="+mj-lt"/>
              </a:rPr>
              <a:t>No index-specific / index-maintenance log records.</a:t>
            </a:r>
          </a:p>
          <a:p>
            <a:pPr lvl="1"/>
            <a:r>
              <a:rPr lang="en-US" dirty="0">
                <a:latin typeface="+mj-lt"/>
              </a:rPr>
              <a:t>No UNDO information is </a:t>
            </a:r>
            <a:r>
              <a:rPr lang="en-US" dirty="0" smtClean="0">
                <a:latin typeface="+mj-lt"/>
              </a:rPr>
              <a:t>logged</a:t>
            </a:r>
          </a:p>
          <a:p>
            <a:pPr lvl="1"/>
            <a:r>
              <a:rPr lang="en-US" sz="4000" dirty="0" smtClean="0">
                <a:latin typeface="+mj-lt"/>
              </a:rPr>
              <a:t>Example: </a:t>
            </a:r>
          </a:p>
          <a:p>
            <a:pPr lvl="1"/>
            <a:r>
              <a:rPr lang="en-US" dirty="0" smtClean="0">
                <a:latin typeface="+mj-lt"/>
              </a:rPr>
              <a:t>Inserting 10 rows of 100 bytes each into </a:t>
            </a:r>
            <a:r>
              <a:rPr lang="en-US" dirty="0" err="1" smtClean="0">
                <a:latin typeface="+mj-lt"/>
              </a:rPr>
              <a:t>mem</a:t>
            </a:r>
            <a:r>
              <a:rPr lang="en-US" dirty="0" smtClean="0">
                <a:latin typeface="+mj-lt"/>
              </a:rPr>
              <a:t>-opt table in one SQL transaction</a:t>
            </a:r>
            <a:endParaRPr lang="en-US" dirty="0">
              <a:latin typeface="+mj-lt"/>
            </a:endParaRPr>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82" y="5513649"/>
            <a:ext cx="8440738" cy="857323"/>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96366" y="5504939"/>
            <a:ext cx="11054729" cy="1411303"/>
          </a:xfrm>
          <a:prstGeom prst="rect">
            <a:avLst/>
          </a:prstGeom>
          <a:noFill/>
          <a:ln>
            <a:noFill/>
          </a:ln>
        </p:spPr>
      </p:pic>
    </p:spTree>
    <p:extLst>
      <p:ext uri="{BB962C8B-B14F-4D97-AF65-F5344CB8AC3E}">
        <p14:creationId xmlns:p14="http://schemas.microsoft.com/office/powerpoint/2010/main" val="3977430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125678"/>
            <a:ext cx="9061804" cy="1828786"/>
          </a:xfrm>
        </p:spPr>
        <p:txBody>
          <a:bodyPr/>
          <a:lstStyle/>
          <a:p>
            <a:pPr algn="ctr"/>
            <a:r>
              <a:rPr lang="en-US" sz="3600" dirty="0"/>
              <a:t>Microsoft SQL Server </a:t>
            </a:r>
            <a:r>
              <a:rPr lang="en-US" sz="3600" dirty="0" smtClean="0"/>
              <a:t>In-Memory </a:t>
            </a:r>
            <a:r>
              <a:rPr lang="en-US" sz="3600" dirty="0"/>
              <a:t>OLTP Project </a:t>
            </a:r>
            <a:r>
              <a:rPr lang="en-US" sz="3600" dirty="0" smtClean="0"/>
              <a:t/>
            </a:r>
            <a:br>
              <a:rPr lang="en-US" sz="3600" dirty="0" smtClean="0"/>
            </a:br>
            <a:r>
              <a:rPr lang="en-US" sz="3600" dirty="0" smtClean="0"/>
              <a:t>"</a:t>
            </a:r>
            <a:r>
              <a:rPr lang="en-US" sz="3600" dirty="0"/>
              <a:t>Hekaton": </a:t>
            </a:r>
            <a:r>
              <a:rPr lang="en-US" sz="3600" dirty="0" smtClean="0"/>
              <a:t/>
            </a:r>
            <a:br>
              <a:rPr lang="en-US" sz="3600" dirty="0" smtClean="0"/>
            </a:br>
            <a:r>
              <a:rPr lang="en-US" sz="3600" dirty="0" smtClean="0"/>
              <a:t>Management </a:t>
            </a:r>
            <a:r>
              <a:rPr lang="en-US" sz="3600" dirty="0"/>
              <a:t>Deep Dive </a:t>
            </a:r>
          </a:p>
        </p:txBody>
      </p:sp>
      <p:sp>
        <p:nvSpPr>
          <p:cNvPr id="5" name="Text Placeholder 4"/>
          <p:cNvSpPr>
            <a:spLocks noGrp="1"/>
          </p:cNvSpPr>
          <p:nvPr>
            <p:ph type="body" sz="quarter" idx="12"/>
          </p:nvPr>
        </p:nvSpPr>
        <p:spPr/>
        <p:txBody>
          <a:bodyPr/>
          <a:lstStyle/>
          <a:p>
            <a:r>
              <a:rPr lang="en-US" dirty="0" smtClean="0"/>
              <a:t>Sunil Agarwal</a:t>
            </a:r>
          </a:p>
          <a:p>
            <a:r>
              <a:rPr lang="en-US" sz="2400" dirty="0"/>
              <a:t>Program </a:t>
            </a:r>
            <a:r>
              <a:rPr lang="en-US" sz="2400" dirty="0" smtClean="0"/>
              <a:t>Manager</a:t>
            </a:r>
          </a:p>
          <a:p>
            <a:r>
              <a:rPr lang="en-US" sz="1800" dirty="0" smtClean="0"/>
              <a:t>sunila@microsoft.com</a:t>
            </a:r>
            <a:endParaRPr lang="en-US" sz="1800" dirty="0"/>
          </a:p>
        </p:txBody>
      </p:sp>
      <p:sp>
        <p:nvSpPr>
          <p:cNvPr id="14" name="Text Placeholder 13"/>
          <p:cNvSpPr>
            <a:spLocks noGrp="1"/>
          </p:cNvSpPr>
          <p:nvPr>
            <p:ph type="body" sz="quarter" idx="13"/>
          </p:nvPr>
        </p:nvSpPr>
        <p:spPr/>
        <p:txBody>
          <a:bodyPr/>
          <a:lstStyle/>
          <a:p>
            <a:r>
              <a:rPr lang="en-US" dirty="0" smtClean="0"/>
              <a:t>DBI-B308</a:t>
            </a:r>
            <a:endParaRPr lang="en-US" dirty="0"/>
          </a:p>
        </p:txBody>
      </p:sp>
    </p:spTree>
    <p:extLst>
      <p:ext uri="{BB962C8B-B14F-4D97-AF65-F5344CB8AC3E}">
        <p14:creationId xmlns:p14="http://schemas.microsoft.com/office/powerpoint/2010/main" val="263558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Hekaton: Storage Considerations</a:t>
            </a:r>
            <a:endParaRPr lang="en-US" dirty="0"/>
          </a:p>
        </p:txBody>
      </p:sp>
      <p:sp>
        <p:nvSpPr>
          <p:cNvPr id="4" name="Rectangle 3"/>
          <p:cNvSpPr/>
          <p:nvPr/>
        </p:nvSpPr>
        <p:spPr bwMode="auto">
          <a:xfrm>
            <a:off x="2926398" y="1577044"/>
            <a:ext cx="3200400" cy="21945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Capacity needed is 2-3 x size of durable memory optimized tables</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7269756" y="1577044"/>
            <a:ext cx="3200400" cy="21945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Use sequential </a:t>
            </a:r>
            <a:r>
              <a:rPr lang="en-US" smtClean="0">
                <a:gradFill>
                  <a:gsLst>
                    <a:gs pos="0">
                      <a:srgbClr val="FFFFFF"/>
                    </a:gs>
                    <a:gs pos="100000">
                      <a:srgbClr val="FFFFFF"/>
                    </a:gs>
                  </a:gsLst>
                  <a:lin ang="5400000" scaled="0"/>
                </a:gradFill>
                <a:ea typeface="Segoe UI" pitchFamily="34" charset="0"/>
                <a:cs typeface="Segoe UI" pitchFamily="34" charset="0"/>
              </a:rPr>
              <a:t>bandwidth sufficient to </a:t>
            </a:r>
            <a:r>
              <a:rPr lang="en-US" dirty="0" smtClean="0">
                <a:gradFill>
                  <a:gsLst>
                    <a:gs pos="0">
                      <a:srgbClr val="FFFFFF"/>
                    </a:gs>
                    <a:gs pos="100000">
                      <a:srgbClr val="FFFFFF"/>
                    </a:gs>
                  </a:gsLst>
                  <a:lin ang="5400000" scaled="0"/>
                </a:gradFill>
                <a:ea typeface="Segoe UI" pitchFamily="34" charset="0"/>
                <a:cs typeface="Segoe UI" pitchFamily="34" charset="0"/>
              </a:rPr>
              <a:t>meet RTO</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Spinning media</a:t>
            </a: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 </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269146" y="3863018"/>
            <a:ext cx="3200400" cy="2194536"/>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Latency is important</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SSDs</a:t>
            </a:r>
          </a:p>
        </p:txBody>
      </p:sp>
      <p:sp>
        <p:nvSpPr>
          <p:cNvPr id="7" name="Rectangle 6"/>
          <p:cNvSpPr/>
          <p:nvPr/>
        </p:nvSpPr>
        <p:spPr bwMode="auto">
          <a:xfrm>
            <a:off x="2925121" y="3863018"/>
            <a:ext cx="3200400" cy="219453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Per transaction log consumption is less than disk based tables</a:t>
            </a:r>
          </a:p>
        </p:txBody>
      </p:sp>
      <p:sp>
        <p:nvSpPr>
          <p:cNvPr id="8" name="TextBox 7"/>
          <p:cNvSpPr txBox="1"/>
          <p:nvPr/>
        </p:nvSpPr>
        <p:spPr>
          <a:xfrm>
            <a:off x="825044" y="2360380"/>
            <a:ext cx="10041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Data</a:t>
            </a:r>
          </a:p>
        </p:txBody>
      </p:sp>
      <p:sp>
        <p:nvSpPr>
          <p:cNvPr id="9" name="TextBox 8"/>
          <p:cNvSpPr txBox="1"/>
          <p:nvPr/>
        </p:nvSpPr>
        <p:spPr>
          <a:xfrm>
            <a:off x="825044" y="4646354"/>
            <a:ext cx="8758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Log</a:t>
            </a:r>
          </a:p>
        </p:txBody>
      </p:sp>
    </p:spTree>
    <p:extLst>
      <p:ext uri="{BB962C8B-B14F-4D97-AF65-F5344CB8AC3E}">
        <p14:creationId xmlns:p14="http://schemas.microsoft.com/office/powerpoint/2010/main" val="3950285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666"/>
            <a:ext cx="11889564" cy="917575"/>
          </a:xfrm>
        </p:spPr>
        <p:txBody>
          <a:bodyPr/>
          <a:lstStyle/>
          <a:p>
            <a:r>
              <a:rPr lang="en-US" dirty="0" smtClean="0"/>
              <a:t>Hekaton: Checkpoint</a:t>
            </a:r>
            <a:endParaRPr lang="en-US" dirty="0"/>
          </a:p>
        </p:txBody>
      </p:sp>
      <p:sp>
        <p:nvSpPr>
          <p:cNvPr id="3" name="Text Placeholder 2"/>
          <p:cNvSpPr>
            <a:spLocks noGrp="1"/>
          </p:cNvSpPr>
          <p:nvPr>
            <p:ph type="body" sz="quarter" idx="10"/>
          </p:nvPr>
        </p:nvSpPr>
        <p:spPr>
          <a:xfrm>
            <a:off x="274638" y="904741"/>
            <a:ext cx="11887200" cy="6494085"/>
          </a:xfrm>
        </p:spPr>
        <p:txBody>
          <a:bodyPr/>
          <a:lstStyle/>
          <a:p>
            <a:r>
              <a:rPr lang="en-US" dirty="0"/>
              <a:t>SQL Checkpoint</a:t>
            </a:r>
          </a:p>
          <a:p>
            <a:pPr lvl="1"/>
            <a:r>
              <a:rPr lang="en-US" dirty="0"/>
              <a:t>Gets Triggered – Recovery Interval, manual checkpoint</a:t>
            </a:r>
          </a:p>
          <a:p>
            <a:pPr lvl="1"/>
            <a:r>
              <a:rPr lang="en-US" dirty="0"/>
              <a:t>Dirty pages are flushed to keep RTO within ‘Recovery Interval’ </a:t>
            </a:r>
          </a:p>
          <a:p>
            <a:pPr lvl="1"/>
            <a:r>
              <a:rPr lang="en-US" dirty="0"/>
              <a:t>Causes burst of IO activity @checkpoint. IOs are ‘random’</a:t>
            </a:r>
          </a:p>
          <a:p>
            <a:pPr lvl="1"/>
            <a:r>
              <a:rPr lang="en-US" dirty="0"/>
              <a:t>Some customers use manual checkpoint to control when checkpoint could be done</a:t>
            </a:r>
          </a:p>
          <a:p>
            <a:pPr lvl="1"/>
            <a:r>
              <a:rPr lang="en-US" dirty="0"/>
              <a:t>With SQL -12 ‘Incremental checkpoint’, the burst of IO activity is spread out</a:t>
            </a:r>
          </a:p>
          <a:p>
            <a:pPr lvl="1"/>
            <a:r>
              <a:rPr lang="en-US" dirty="0"/>
              <a:t>Required to move the ‘log truncation point forward</a:t>
            </a:r>
            <a:r>
              <a:rPr lang="en-US" dirty="0" smtClean="0"/>
              <a:t>.</a:t>
            </a:r>
          </a:p>
          <a:p>
            <a:pPr lvl="1"/>
            <a:endParaRPr lang="en-US" sz="1800" dirty="0"/>
          </a:p>
          <a:p>
            <a:r>
              <a:rPr lang="en-US" dirty="0"/>
              <a:t>Hekaton Checkpoint</a:t>
            </a:r>
          </a:p>
          <a:p>
            <a:pPr lvl="1"/>
            <a:r>
              <a:rPr lang="en-US" dirty="0"/>
              <a:t>Not tied to recovery interval or SQL checkpoint. Has its own log truncation LSN</a:t>
            </a:r>
          </a:p>
          <a:p>
            <a:pPr lvl="1"/>
            <a:r>
              <a:rPr lang="en-US" dirty="0"/>
              <a:t>Gets triggered when </a:t>
            </a:r>
          </a:p>
          <a:p>
            <a:pPr lvl="2"/>
            <a:r>
              <a:rPr lang="en-US" sz="1400" dirty="0"/>
              <a:t>Generated log exceeds a threshold (1GB) or internal</a:t>
            </a:r>
          </a:p>
          <a:p>
            <a:pPr lvl="2"/>
            <a:r>
              <a:rPr lang="en-US" sz="1400" dirty="0"/>
              <a:t>Min time-threshold  has crossed since last checkpoint or manual checkpoint</a:t>
            </a:r>
          </a:p>
          <a:p>
            <a:pPr lvl="2"/>
            <a:r>
              <a:rPr lang="en-US" sz="1400" dirty="0"/>
              <a:t>Under design discussions on integration with automatic SQL </a:t>
            </a:r>
            <a:r>
              <a:rPr lang="en-US" sz="1400" dirty="0" smtClean="0"/>
              <a:t>checkpoint</a:t>
            </a:r>
            <a:endParaRPr lang="en-US" dirty="0"/>
          </a:p>
          <a:p>
            <a:pPr lvl="1"/>
            <a:r>
              <a:rPr lang="en-US" dirty="0"/>
              <a:t>No burst of IO activity.  Data and Delta files are being populated continuously.</a:t>
            </a:r>
          </a:p>
          <a:p>
            <a:pPr lvl="1"/>
            <a:r>
              <a:rPr lang="en-US" dirty="0"/>
              <a:t>Checkpoint  is a  “set of {Data, Delta} files and the LSN to apply transaction log from last active LSN”</a:t>
            </a:r>
          </a:p>
          <a:p>
            <a:endParaRPr lang="en-US" dirty="0"/>
          </a:p>
        </p:txBody>
      </p:sp>
    </p:spTree>
    <p:extLst>
      <p:ext uri="{BB962C8B-B14F-4D97-AF65-F5344CB8AC3E}">
        <p14:creationId xmlns:p14="http://schemas.microsoft.com/office/powerpoint/2010/main" val="10744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484"/>
            <a:ext cx="11851419" cy="706952"/>
          </a:xfrm>
        </p:spPr>
        <p:txBody>
          <a:bodyPr/>
          <a:lstStyle/>
          <a:p>
            <a:r>
              <a:rPr lang="en-US" dirty="0"/>
              <a:t>Hekaton: Database </a:t>
            </a:r>
            <a:r>
              <a:rPr lang="en-US" dirty="0" smtClean="0"/>
              <a:t>Backup </a:t>
            </a:r>
            <a:endParaRPr lang="en-US" dirty="0"/>
          </a:p>
        </p:txBody>
      </p:sp>
      <p:sp>
        <p:nvSpPr>
          <p:cNvPr id="3" name="Text Placeholder 2"/>
          <p:cNvSpPr>
            <a:spLocks noGrp="1"/>
          </p:cNvSpPr>
          <p:nvPr>
            <p:ph type="body" sz="quarter" idx="10"/>
          </p:nvPr>
        </p:nvSpPr>
        <p:spPr>
          <a:xfrm>
            <a:off x="274637" y="843280"/>
            <a:ext cx="12161838" cy="6151245"/>
          </a:xfrm>
        </p:spPr>
        <p:txBody>
          <a:bodyPr/>
          <a:lstStyle/>
          <a:p>
            <a:pPr lvl="1"/>
            <a:r>
              <a:rPr lang="en-US" sz="4000" dirty="0" smtClean="0"/>
              <a:t>Integrated with SQL Database Backup</a:t>
            </a:r>
          </a:p>
          <a:p>
            <a:pPr lvl="1"/>
            <a:r>
              <a:rPr lang="en-US" dirty="0" smtClean="0"/>
              <a:t>Memory-Optimized file </a:t>
            </a:r>
            <a:r>
              <a:rPr lang="en-US" dirty="0"/>
              <a:t>g</a:t>
            </a:r>
            <a:r>
              <a:rPr lang="en-US" dirty="0" smtClean="0"/>
              <a:t>roup is backed up as part SQL database backup</a:t>
            </a:r>
            <a:endParaRPr lang="en-US" dirty="0"/>
          </a:p>
          <a:p>
            <a:pPr lvl="1"/>
            <a:r>
              <a:rPr lang="en-US" sz="4000" dirty="0"/>
              <a:t>Backup compression just works</a:t>
            </a:r>
          </a:p>
          <a:p>
            <a:pPr lvl="1"/>
            <a:r>
              <a:rPr lang="en-US" sz="4000" dirty="0" smtClean="0"/>
              <a:t>Piece-meal restore</a:t>
            </a:r>
          </a:p>
          <a:p>
            <a:pPr lvl="2"/>
            <a:r>
              <a:rPr lang="en-US" dirty="0" smtClean="0"/>
              <a:t>Hekaton </a:t>
            </a:r>
            <a:r>
              <a:rPr lang="en-US" dirty="0"/>
              <a:t>File Group must be restored with primary file group </a:t>
            </a:r>
            <a:endParaRPr lang="en-US" sz="4000" dirty="0"/>
          </a:p>
          <a:p>
            <a:pPr lvl="1"/>
            <a:r>
              <a:rPr lang="en-US" sz="4000" dirty="0" smtClean="0"/>
              <a:t>Existing </a:t>
            </a:r>
            <a:r>
              <a:rPr lang="en-US" sz="4000" dirty="0"/>
              <a:t>backup scripts work with minimal or no changes</a:t>
            </a:r>
          </a:p>
          <a:p>
            <a:pPr lvl="1"/>
            <a:r>
              <a:rPr lang="en-US" sz="4000" dirty="0" smtClean="0"/>
              <a:t>Integrated </a:t>
            </a:r>
            <a:r>
              <a:rPr lang="en-US" sz="4000" dirty="0"/>
              <a:t>with 3</a:t>
            </a:r>
            <a:r>
              <a:rPr lang="en-US" sz="4000" baseline="30000" dirty="0"/>
              <a:t>rd</a:t>
            </a:r>
            <a:r>
              <a:rPr lang="en-US" sz="4000" dirty="0"/>
              <a:t> party </a:t>
            </a:r>
            <a:r>
              <a:rPr lang="en-US" sz="4000" dirty="0" smtClean="0"/>
              <a:t>tools</a:t>
            </a:r>
          </a:p>
          <a:p>
            <a:pPr lvl="1"/>
            <a:r>
              <a:rPr lang="en-US" sz="4000" dirty="0"/>
              <a:t>Not supported</a:t>
            </a:r>
          </a:p>
          <a:p>
            <a:pPr lvl="2"/>
            <a:r>
              <a:rPr lang="en-US" dirty="0"/>
              <a:t>Differential backup</a:t>
            </a:r>
          </a:p>
          <a:p>
            <a:pPr lvl="2"/>
            <a:r>
              <a:rPr lang="en-US" dirty="0"/>
              <a:t>CHECKSUM validation of Hekaton Storage as part of backup (under consideration)</a:t>
            </a:r>
          </a:p>
          <a:p>
            <a:pPr lvl="1"/>
            <a:endParaRPr lang="en-US" sz="4000" dirty="0"/>
          </a:p>
          <a:p>
            <a:pPr lvl="1"/>
            <a:endParaRPr lang="en-US" dirty="0"/>
          </a:p>
          <a:p>
            <a:endParaRPr lang="en-US" dirty="0"/>
          </a:p>
        </p:txBody>
      </p:sp>
    </p:spTree>
    <p:extLst>
      <p:ext uri="{BB962C8B-B14F-4D97-AF65-F5344CB8AC3E}">
        <p14:creationId xmlns:p14="http://schemas.microsoft.com/office/powerpoint/2010/main" val="3856536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Hekaton: Log Backup</a:t>
            </a:r>
            <a:endParaRPr lang="en-US" dirty="0"/>
          </a:p>
        </p:txBody>
      </p:sp>
      <p:sp>
        <p:nvSpPr>
          <p:cNvPr id="3" name="Text Placeholder 2"/>
          <p:cNvSpPr>
            <a:spLocks noGrp="1"/>
          </p:cNvSpPr>
          <p:nvPr>
            <p:ph type="body" sz="quarter" idx="10"/>
          </p:nvPr>
        </p:nvSpPr>
        <p:spPr>
          <a:xfrm>
            <a:off x="274638" y="1212850"/>
            <a:ext cx="11887200" cy="5663089"/>
          </a:xfrm>
        </p:spPr>
        <p:txBody>
          <a:bodyPr/>
          <a:lstStyle/>
          <a:p>
            <a:pPr lvl="1"/>
            <a:r>
              <a:rPr lang="en-US" sz="3600" dirty="0"/>
              <a:t>Transaction log records are backed up as part of SQL transaction log backup</a:t>
            </a:r>
          </a:p>
          <a:p>
            <a:pPr lvl="1"/>
            <a:endParaRPr lang="en-US" sz="1600" dirty="0"/>
          </a:p>
          <a:p>
            <a:pPr lvl="1"/>
            <a:r>
              <a:rPr lang="en-US" sz="4000" dirty="0"/>
              <a:t>Log backup includes the log records and Hekaton data and delta files </a:t>
            </a:r>
          </a:p>
          <a:p>
            <a:pPr lvl="1"/>
            <a:r>
              <a:rPr lang="en-US" dirty="0" smtClean="0"/>
              <a:t>Starting CTP2, log back will NOT have data/delta files</a:t>
            </a:r>
            <a:endParaRPr lang="en-US" dirty="0"/>
          </a:p>
          <a:p>
            <a:pPr lvl="1"/>
            <a:endParaRPr lang="en-US" sz="1600" dirty="0"/>
          </a:p>
          <a:p>
            <a:pPr lvl="1"/>
            <a:r>
              <a:rPr lang="en-US" sz="4000" dirty="0"/>
              <a:t>Recovery Models:  </a:t>
            </a:r>
            <a:endParaRPr lang="en-US" sz="4000" dirty="0" smtClean="0"/>
          </a:p>
          <a:p>
            <a:pPr lvl="1"/>
            <a:r>
              <a:rPr lang="en-US" dirty="0" smtClean="0"/>
              <a:t>All </a:t>
            </a:r>
            <a:r>
              <a:rPr lang="en-US" dirty="0"/>
              <a:t>three recovery models are supported </a:t>
            </a:r>
            <a:endParaRPr lang="en-US" dirty="0" smtClean="0"/>
          </a:p>
          <a:p>
            <a:pPr lvl="1"/>
            <a:r>
              <a:rPr lang="en-US" dirty="0" smtClean="0"/>
              <a:t>Hekaton </a:t>
            </a:r>
            <a:r>
              <a:rPr lang="en-US" dirty="0"/>
              <a:t>data is fully </a:t>
            </a:r>
            <a:r>
              <a:rPr lang="en-US" dirty="0" smtClean="0"/>
              <a:t>logged</a:t>
            </a:r>
          </a:p>
          <a:p>
            <a:pPr lvl="2"/>
            <a:r>
              <a:rPr lang="en-US" dirty="0" smtClean="0"/>
              <a:t>Impact </a:t>
            </a:r>
            <a:r>
              <a:rPr lang="en-US" dirty="0"/>
              <a:t>on transaction log size during Bulk Import if loading data into durable table </a:t>
            </a:r>
          </a:p>
          <a:p>
            <a:endParaRPr lang="en-US" dirty="0"/>
          </a:p>
        </p:txBody>
      </p:sp>
    </p:spTree>
    <p:extLst>
      <p:ext uri="{BB962C8B-B14F-4D97-AF65-F5344CB8AC3E}">
        <p14:creationId xmlns:p14="http://schemas.microsoft.com/office/powerpoint/2010/main" val="1970208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Logging and </a:t>
            </a:r>
            <a:r>
              <a:rPr lang="en-US" sz="6000" dirty="0" smtClean="0"/>
              <a:t>Storage</a:t>
            </a:r>
            <a:endParaRPr lang="en-US" sz="6000" dirty="0"/>
          </a:p>
        </p:txBody>
      </p:sp>
      <p:sp>
        <p:nvSpPr>
          <p:cNvPr id="5" name="Text Placeholder 4"/>
          <p:cNvSpPr>
            <a:spLocks noGrp="1"/>
          </p:cNvSpPr>
          <p:nvPr>
            <p:ph type="body" sz="quarter" idx="12"/>
          </p:nvPr>
        </p:nvSpPr>
        <p:spPr/>
        <p:txBody>
          <a:bodyPr/>
          <a:lstStyle/>
          <a:p>
            <a:r>
              <a:rPr lang="en-US" dirty="0" smtClean="0"/>
              <a:t>Sunil Agarwal</a:t>
            </a:r>
            <a:endParaRPr lang="en-US" dirty="0"/>
          </a:p>
        </p:txBody>
      </p:sp>
    </p:spTree>
    <p:extLst>
      <p:ext uri="{BB962C8B-B14F-4D97-AF65-F5344CB8AC3E}">
        <p14:creationId xmlns:p14="http://schemas.microsoft.com/office/powerpoint/2010/main" val="311681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Hekaton: Recovery</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Analysis Phase</a:t>
            </a:r>
          </a:p>
          <a:p>
            <a:r>
              <a:rPr lang="en-US" sz="2000" dirty="0" smtClean="0"/>
              <a:t>Finds the last completed checkpoint</a:t>
            </a:r>
          </a:p>
          <a:p>
            <a:r>
              <a:rPr lang="en-US" dirty="0" smtClean="0"/>
              <a:t>Data Load</a:t>
            </a:r>
          </a:p>
          <a:p>
            <a:r>
              <a:rPr lang="en-US" sz="2000" dirty="0" smtClean="0"/>
              <a:t>Load from set of data/delta files from the last completed checkpoint</a:t>
            </a:r>
          </a:p>
          <a:p>
            <a:pPr lvl="1"/>
            <a:r>
              <a:rPr lang="en-US" dirty="0" smtClean="0">
                <a:latin typeface="+mj-lt"/>
              </a:rPr>
              <a:t>Parallel Load  by reading </a:t>
            </a:r>
            <a:r>
              <a:rPr lang="en-US" dirty="0">
                <a:latin typeface="+mj-lt"/>
              </a:rPr>
              <a:t>data/delta files using 1 thread / </a:t>
            </a:r>
            <a:r>
              <a:rPr lang="en-US" dirty="0" smtClean="0">
                <a:latin typeface="+mj-lt"/>
              </a:rPr>
              <a:t>file</a:t>
            </a:r>
            <a:endParaRPr lang="en-US" dirty="0">
              <a:latin typeface="+mj-lt"/>
            </a:endParaRPr>
          </a:p>
          <a:p>
            <a:r>
              <a:rPr lang="en-US" dirty="0" smtClean="0"/>
              <a:t>Redo </a:t>
            </a:r>
            <a:r>
              <a:rPr lang="en-US" dirty="0"/>
              <a:t>phase to apply tail of the log</a:t>
            </a:r>
          </a:p>
          <a:p>
            <a:pPr lvl="1"/>
            <a:r>
              <a:rPr lang="en-US" dirty="0" smtClean="0">
                <a:latin typeface="+mj-lt"/>
              </a:rPr>
              <a:t>Apply </a:t>
            </a:r>
            <a:r>
              <a:rPr lang="en-US" dirty="0">
                <a:latin typeface="+mj-lt"/>
              </a:rPr>
              <a:t>the transaction log from last checkpoint</a:t>
            </a:r>
          </a:p>
          <a:p>
            <a:pPr lvl="1"/>
            <a:r>
              <a:rPr lang="en-US" dirty="0" smtClean="0">
                <a:latin typeface="+mj-lt"/>
              </a:rPr>
              <a:t>Concurrent </a:t>
            </a:r>
            <a:r>
              <a:rPr lang="en-US" dirty="0">
                <a:latin typeface="+mj-lt"/>
              </a:rPr>
              <a:t>with SQL REDO</a:t>
            </a:r>
          </a:p>
          <a:p>
            <a:r>
              <a:rPr lang="en-US" dirty="0"/>
              <a:t>No UNDO phase for </a:t>
            </a:r>
            <a:r>
              <a:rPr lang="en-US" dirty="0" err="1" smtClean="0"/>
              <a:t>mem</a:t>
            </a:r>
            <a:r>
              <a:rPr lang="en-US" dirty="0" smtClean="0"/>
              <a:t>-opt tables</a:t>
            </a:r>
            <a:endParaRPr lang="en-US" dirty="0"/>
          </a:p>
          <a:p>
            <a:pPr lvl="1"/>
            <a:r>
              <a:rPr lang="en-US" dirty="0">
                <a:latin typeface="+mj-lt"/>
              </a:rPr>
              <a:t>Hekaton only logs committed transactions</a:t>
            </a:r>
          </a:p>
          <a:p>
            <a:endParaRPr lang="en-US" dirty="0"/>
          </a:p>
        </p:txBody>
      </p:sp>
    </p:spTree>
    <p:extLst>
      <p:ext uri="{BB962C8B-B14F-4D97-AF65-F5344CB8AC3E}">
        <p14:creationId xmlns:p14="http://schemas.microsoft.com/office/powerpoint/2010/main" val="4252646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Hekaton: Recovery Parallel load</a:t>
            </a:r>
            <a:endParaRPr lang="en-US" dirty="0"/>
          </a:p>
        </p:txBody>
      </p:sp>
      <p:sp>
        <p:nvSpPr>
          <p:cNvPr id="4" name="Rectangle 3"/>
          <p:cNvSpPr/>
          <p:nvPr/>
        </p:nvSpPr>
        <p:spPr>
          <a:xfrm>
            <a:off x="838798" y="1465896"/>
            <a:ext cx="6114426" cy="27919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dirty="0">
              <a:solidFill>
                <a:schemeClr val="tx1"/>
              </a:solidFill>
            </a:endParaRPr>
          </a:p>
        </p:txBody>
      </p:sp>
      <p:sp>
        <p:nvSpPr>
          <p:cNvPr id="5" name="Rectangle 4"/>
          <p:cNvSpPr/>
          <p:nvPr/>
        </p:nvSpPr>
        <p:spPr>
          <a:xfrm>
            <a:off x="3771618" y="3848597"/>
            <a:ext cx="1045514" cy="2522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200" dirty="0">
                <a:solidFill>
                  <a:schemeClr val="bg2"/>
                </a:solidFill>
              </a:rPr>
              <a:t>Delta map</a:t>
            </a:r>
          </a:p>
        </p:txBody>
      </p:sp>
      <p:sp>
        <p:nvSpPr>
          <p:cNvPr id="6" name="Rectangle 5"/>
          <p:cNvSpPr/>
          <p:nvPr/>
        </p:nvSpPr>
        <p:spPr>
          <a:xfrm>
            <a:off x="5326872" y="4815117"/>
            <a:ext cx="1626352" cy="16181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7" name="Rectangle 6"/>
          <p:cNvSpPr/>
          <p:nvPr/>
        </p:nvSpPr>
        <p:spPr>
          <a:xfrm>
            <a:off x="838799" y="4776691"/>
            <a:ext cx="3264274" cy="16181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8" name="Rectangle 7"/>
          <p:cNvSpPr/>
          <p:nvPr/>
        </p:nvSpPr>
        <p:spPr>
          <a:xfrm>
            <a:off x="3673051" y="3353642"/>
            <a:ext cx="1150824" cy="3362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Recovery Data Loader</a:t>
            </a:r>
          </a:p>
        </p:txBody>
      </p:sp>
      <p:sp>
        <p:nvSpPr>
          <p:cNvPr id="9" name="Rectangle 8"/>
          <p:cNvSpPr/>
          <p:nvPr/>
        </p:nvSpPr>
        <p:spPr>
          <a:xfrm>
            <a:off x="1890095" y="5333552"/>
            <a:ext cx="580839" cy="504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Delta</a:t>
            </a:r>
          </a:p>
          <a:p>
            <a:pPr algn="ctr"/>
            <a:r>
              <a:rPr lang="en-US" sz="1100" dirty="0">
                <a:solidFill>
                  <a:schemeClr val="bg2"/>
                </a:solidFill>
              </a:rPr>
              <a:t>File1</a:t>
            </a:r>
          </a:p>
        </p:txBody>
      </p:sp>
      <p:sp>
        <p:nvSpPr>
          <p:cNvPr id="10" name="Rectangle 9"/>
          <p:cNvSpPr/>
          <p:nvPr/>
        </p:nvSpPr>
        <p:spPr>
          <a:xfrm>
            <a:off x="1042815" y="1565315"/>
            <a:ext cx="3796642" cy="134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2700" dirty="0"/>
              <a:t>Memory </a:t>
            </a:r>
          </a:p>
          <a:p>
            <a:pPr algn="ctr"/>
            <a:r>
              <a:rPr lang="en-US" sz="2700" dirty="0"/>
              <a:t>Optimized Tables</a:t>
            </a:r>
          </a:p>
        </p:txBody>
      </p:sp>
      <p:sp>
        <p:nvSpPr>
          <p:cNvPr id="11" name="Rectangle 10"/>
          <p:cNvSpPr/>
          <p:nvPr/>
        </p:nvSpPr>
        <p:spPr>
          <a:xfrm>
            <a:off x="2306505" y="3359054"/>
            <a:ext cx="1150824" cy="3362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Recovery Data Loader</a:t>
            </a:r>
          </a:p>
        </p:txBody>
      </p:sp>
      <p:sp>
        <p:nvSpPr>
          <p:cNvPr id="12" name="Rectangle 11"/>
          <p:cNvSpPr/>
          <p:nvPr/>
        </p:nvSpPr>
        <p:spPr>
          <a:xfrm>
            <a:off x="940807" y="3359530"/>
            <a:ext cx="1150824" cy="3362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Recovery Data Loader</a:t>
            </a:r>
          </a:p>
        </p:txBody>
      </p:sp>
      <p:sp>
        <p:nvSpPr>
          <p:cNvPr id="13" name="Up Arrow 12"/>
          <p:cNvSpPr/>
          <p:nvPr/>
        </p:nvSpPr>
        <p:spPr>
          <a:xfrm>
            <a:off x="2878970" y="2930387"/>
            <a:ext cx="69699" cy="422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4" name="Rectangle 13"/>
          <p:cNvSpPr/>
          <p:nvPr/>
        </p:nvSpPr>
        <p:spPr>
          <a:xfrm>
            <a:off x="2343498" y="3877814"/>
            <a:ext cx="1045514" cy="2522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200" dirty="0">
                <a:solidFill>
                  <a:schemeClr val="bg2"/>
                </a:solidFill>
              </a:rPr>
              <a:t>Delta map</a:t>
            </a:r>
          </a:p>
        </p:txBody>
      </p:sp>
      <p:sp>
        <p:nvSpPr>
          <p:cNvPr id="15" name="Rectangle 14"/>
          <p:cNvSpPr/>
          <p:nvPr/>
        </p:nvSpPr>
        <p:spPr>
          <a:xfrm>
            <a:off x="940807" y="3881595"/>
            <a:ext cx="1045514" cy="2522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200" dirty="0">
                <a:solidFill>
                  <a:schemeClr val="bg2"/>
                </a:solidFill>
              </a:rPr>
              <a:t>Delta map</a:t>
            </a:r>
          </a:p>
        </p:txBody>
      </p:sp>
      <p:sp>
        <p:nvSpPr>
          <p:cNvPr id="16" name="Rectangle 15"/>
          <p:cNvSpPr/>
          <p:nvPr/>
        </p:nvSpPr>
        <p:spPr>
          <a:xfrm>
            <a:off x="1246833" y="5331070"/>
            <a:ext cx="580839" cy="504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Data</a:t>
            </a:r>
          </a:p>
          <a:p>
            <a:pPr algn="ctr"/>
            <a:r>
              <a:rPr lang="en-US" sz="1100" dirty="0">
                <a:solidFill>
                  <a:schemeClr val="bg2"/>
                </a:solidFill>
              </a:rPr>
              <a:t>File1</a:t>
            </a:r>
          </a:p>
        </p:txBody>
      </p:sp>
      <p:sp>
        <p:nvSpPr>
          <p:cNvPr id="17" name="Rectangle 16"/>
          <p:cNvSpPr/>
          <p:nvPr/>
        </p:nvSpPr>
        <p:spPr>
          <a:xfrm>
            <a:off x="3318216" y="5333552"/>
            <a:ext cx="580839" cy="504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Delta</a:t>
            </a:r>
          </a:p>
          <a:p>
            <a:pPr algn="ctr"/>
            <a:r>
              <a:rPr lang="en-US" sz="1100" dirty="0">
                <a:solidFill>
                  <a:schemeClr val="bg2"/>
                </a:solidFill>
              </a:rPr>
              <a:t>File3</a:t>
            </a:r>
          </a:p>
        </p:txBody>
      </p:sp>
      <p:sp>
        <p:nvSpPr>
          <p:cNvPr id="18" name="Rectangle 17"/>
          <p:cNvSpPr/>
          <p:nvPr/>
        </p:nvSpPr>
        <p:spPr>
          <a:xfrm>
            <a:off x="2674952" y="5331070"/>
            <a:ext cx="580839" cy="504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Data</a:t>
            </a:r>
          </a:p>
          <a:p>
            <a:pPr algn="ctr"/>
            <a:r>
              <a:rPr lang="en-US" sz="1100" dirty="0">
                <a:solidFill>
                  <a:schemeClr val="bg2"/>
                </a:solidFill>
              </a:rPr>
              <a:t>File2</a:t>
            </a:r>
          </a:p>
        </p:txBody>
      </p:sp>
      <p:sp>
        <p:nvSpPr>
          <p:cNvPr id="19" name="Rectangle 18"/>
          <p:cNvSpPr/>
          <p:nvPr/>
        </p:nvSpPr>
        <p:spPr>
          <a:xfrm>
            <a:off x="6174454" y="5333552"/>
            <a:ext cx="580839" cy="504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Delta</a:t>
            </a:r>
          </a:p>
          <a:p>
            <a:pPr algn="ctr"/>
            <a:r>
              <a:rPr lang="en-US" sz="1100" dirty="0">
                <a:solidFill>
                  <a:schemeClr val="bg2"/>
                </a:solidFill>
              </a:rPr>
              <a:t>File2</a:t>
            </a:r>
          </a:p>
        </p:txBody>
      </p:sp>
      <p:sp>
        <p:nvSpPr>
          <p:cNvPr id="20" name="Rectangle 19"/>
          <p:cNvSpPr/>
          <p:nvPr/>
        </p:nvSpPr>
        <p:spPr>
          <a:xfrm>
            <a:off x="5531191" y="5331070"/>
            <a:ext cx="580839" cy="504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100" dirty="0">
                <a:solidFill>
                  <a:schemeClr val="bg2"/>
                </a:solidFill>
              </a:rPr>
              <a:t>Data</a:t>
            </a:r>
          </a:p>
          <a:p>
            <a:pPr algn="ctr"/>
            <a:r>
              <a:rPr lang="en-US" sz="1100" dirty="0">
                <a:solidFill>
                  <a:schemeClr val="bg2"/>
                </a:solidFill>
              </a:rPr>
              <a:t>File3</a:t>
            </a:r>
          </a:p>
        </p:txBody>
      </p:sp>
      <p:cxnSp>
        <p:nvCxnSpPr>
          <p:cNvPr id="21" name="Straight Arrow Connector 20"/>
          <p:cNvCxnSpPr>
            <a:stCxn id="19" idx="0"/>
          </p:cNvCxnSpPr>
          <p:nvPr/>
        </p:nvCxnSpPr>
        <p:spPr>
          <a:xfrm flipH="1" flipV="1">
            <a:off x="3214042" y="4130045"/>
            <a:ext cx="3250833" cy="11915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p:cNvCxnSpPr>
          <p:nvPr/>
        </p:nvCxnSpPr>
        <p:spPr>
          <a:xfrm flipH="1" flipV="1">
            <a:off x="1654868" y="4151805"/>
            <a:ext cx="525649" cy="11700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08634" y="4100938"/>
            <a:ext cx="494437" cy="123012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0"/>
            <a:endCxn id="12" idx="2"/>
          </p:cNvCxnSpPr>
          <p:nvPr/>
        </p:nvCxnSpPr>
        <p:spPr>
          <a:xfrm flipH="1" flipV="1">
            <a:off x="1516220" y="3695808"/>
            <a:ext cx="21033" cy="16190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878970" y="3695805"/>
            <a:ext cx="21033" cy="16352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09097" y="3695801"/>
            <a:ext cx="0" cy="14122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09098" y="5108080"/>
            <a:ext cx="12241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3199" y="5108080"/>
            <a:ext cx="0" cy="2254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Up Arrow 28"/>
          <p:cNvSpPr/>
          <p:nvPr/>
        </p:nvSpPr>
        <p:spPr>
          <a:xfrm>
            <a:off x="1552858" y="2932092"/>
            <a:ext cx="61203" cy="427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30" name="Up Arrow 29"/>
          <p:cNvSpPr/>
          <p:nvPr/>
        </p:nvSpPr>
        <p:spPr>
          <a:xfrm>
            <a:off x="4409098" y="2952505"/>
            <a:ext cx="69699" cy="3920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31" name="TextBox 30"/>
          <p:cNvSpPr txBox="1"/>
          <p:nvPr/>
        </p:nvSpPr>
        <p:spPr>
          <a:xfrm>
            <a:off x="1503667" y="3653197"/>
            <a:ext cx="637480" cy="292977"/>
          </a:xfrm>
          <a:prstGeom prst="rect">
            <a:avLst/>
          </a:prstGeom>
          <a:noFill/>
        </p:spPr>
        <p:txBody>
          <a:bodyPr wrap="square" lIns="124358" tIns="62179" rIns="124358" bIns="62179" rtlCol="0">
            <a:spAutoFit/>
          </a:bodyPr>
          <a:lstStyle/>
          <a:p>
            <a:r>
              <a:rPr lang="en-US" sz="1100" dirty="0">
                <a:solidFill>
                  <a:schemeClr val="bg2"/>
                </a:solidFill>
              </a:rPr>
              <a:t>filter</a:t>
            </a:r>
          </a:p>
        </p:txBody>
      </p:sp>
      <p:sp>
        <p:nvSpPr>
          <p:cNvPr id="32" name="TextBox 31"/>
          <p:cNvSpPr txBox="1"/>
          <p:nvPr/>
        </p:nvSpPr>
        <p:spPr>
          <a:xfrm>
            <a:off x="2369261" y="3639682"/>
            <a:ext cx="637480" cy="292977"/>
          </a:xfrm>
          <a:prstGeom prst="rect">
            <a:avLst/>
          </a:prstGeom>
          <a:noFill/>
        </p:spPr>
        <p:txBody>
          <a:bodyPr wrap="square" lIns="124358" tIns="62179" rIns="124358" bIns="62179" rtlCol="0">
            <a:spAutoFit/>
          </a:bodyPr>
          <a:lstStyle/>
          <a:p>
            <a:r>
              <a:rPr lang="en-US" sz="1100" dirty="0">
                <a:solidFill>
                  <a:schemeClr val="bg2"/>
                </a:solidFill>
              </a:rPr>
              <a:t>filter</a:t>
            </a:r>
          </a:p>
        </p:txBody>
      </p:sp>
      <p:sp>
        <p:nvSpPr>
          <p:cNvPr id="33" name="TextBox 32"/>
          <p:cNvSpPr txBox="1"/>
          <p:nvPr/>
        </p:nvSpPr>
        <p:spPr>
          <a:xfrm>
            <a:off x="3916796" y="3626717"/>
            <a:ext cx="637480" cy="292977"/>
          </a:xfrm>
          <a:prstGeom prst="rect">
            <a:avLst/>
          </a:prstGeom>
          <a:noFill/>
        </p:spPr>
        <p:txBody>
          <a:bodyPr wrap="square" lIns="124358" tIns="62179" rIns="124358" bIns="62179" rtlCol="0">
            <a:spAutoFit/>
          </a:bodyPr>
          <a:lstStyle/>
          <a:p>
            <a:r>
              <a:rPr lang="en-US" sz="1100" dirty="0">
                <a:solidFill>
                  <a:schemeClr val="bg2"/>
                </a:solidFill>
              </a:rPr>
              <a:t>filter</a:t>
            </a:r>
          </a:p>
        </p:txBody>
      </p:sp>
      <p:sp>
        <p:nvSpPr>
          <p:cNvPr id="34" name="TextBox 33"/>
          <p:cNvSpPr txBox="1"/>
          <p:nvPr/>
        </p:nvSpPr>
        <p:spPr>
          <a:xfrm>
            <a:off x="974807" y="6488512"/>
            <a:ext cx="2921898" cy="345294"/>
          </a:xfrm>
          <a:prstGeom prst="rect">
            <a:avLst/>
          </a:prstGeom>
          <a:noFill/>
        </p:spPr>
        <p:txBody>
          <a:bodyPr wrap="none" lIns="124358" tIns="62179" rIns="124358" bIns="62179" rtlCol="0">
            <a:spAutoFit/>
          </a:bodyPr>
          <a:lstStyle/>
          <a:p>
            <a:r>
              <a:rPr lang="en-US" sz="1400" dirty="0"/>
              <a:t>Memory Optimized Container - 1</a:t>
            </a:r>
          </a:p>
        </p:txBody>
      </p:sp>
      <p:sp>
        <p:nvSpPr>
          <p:cNvPr id="35" name="TextBox 34"/>
          <p:cNvSpPr txBox="1"/>
          <p:nvPr/>
        </p:nvSpPr>
        <p:spPr>
          <a:xfrm>
            <a:off x="4825976" y="6457574"/>
            <a:ext cx="2921898" cy="345294"/>
          </a:xfrm>
          <a:prstGeom prst="rect">
            <a:avLst/>
          </a:prstGeom>
          <a:noFill/>
        </p:spPr>
        <p:txBody>
          <a:bodyPr wrap="none" lIns="124358" tIns="62179" rIns="124358" bIns="62179" rtlCol="0">
            <a:spAutoFit/>
          </a:bodyPr>
          <a:lstStyle/>
          <a:p>
            <a:r>
              <a:rPr lang="en-US" sz="1400" dirty="0"/>
              <a:t>Memory Optimized Container - 2</a:t>
            </a:r>
          </a:p>
        </p:txBody>
      </p:sp>
      <p:sp>
        <p:nvSpPr>
          <p:cNvPr id="36" name="Content Placeholder 1"/>
          <p:cNvSpPr txBox="1">
            <a:spLocks/>
          </p:cNvSpPr>
          <p:nvPr/>
        </p:nvSpPr>
        <p:spPr>
          <a:xfrm>
            <a:off x="7533862" y="1236996"/>
            <a:ext cx="4654138" cy="461028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Recovery Steps</a:t>
            </a:r>
          </a:p>
          <a:p>
            <a:pPr marL="342900" lvl="1" indent="0">
              <a:buNone/>
            </a:pPr>
            <a:r>
              <a:rPr lang="en-US" sz="2000" dirty="0" smtClean="0">
                <a:latin typeface="+mj-lt"/>
              </a:rPr>
              <a:t>Analyze</a:t>
            </a:r>
          </a:p>
          <a:p>
            <a:pPr marL="342900" lvl="1" indent="0">
              <a:buNone/>
            </a:pPr>
            <a:r>
              <a:rPr lang="en-US" sz="2000" dirty="0" smtClean="0">
                <a:latin typeface="+mj-lt"/>
              </a:rPr>
              <a:t>Load HK</a:t>
            </a:r>
          </a:p>
          <a:p>
            <a:pPr marL="342900" lvl="1" indent="0">
              <a:buNone/>
            </a:pPr>
            <a:r>
              <a:rPr lang="en-US" sz="2000" dirty="0" smtClean="0">
                <a:latin typeface="+mj-lt"/>
              </a:rPr>
              <a:t>REDO</a:t>
            </a:r>
          </a:p>
          <a:p>
            <a:pPr marL="342900" lvl="1" indent="0">
              <a:buNone/>
            </a:pPr>
            <a:r>
              <a:rPr lang="en-US" sz="2000" dirty="0" smtClean="0">
                <a:latin typeface="+mj-lt"/>
              </a:rPr>
              <a:t>UNDO (SQL)</a:t>
            </a:r>
          </a:p>
          <a:p>
            <a:pPr marL="0" indent="0">
              <a:buNone/>
            </a:pPr>
            <a:r>
              <a:rPr lang="en-US" dirty="0" smtClean="0"/>
              <a:t>Impact on RTO</a:t>
            </a:r>
          </a:p>
          <a:p>
            <a:pPr marL="342900" lvl="1" indent="0">
              <a:buNone/>
            </a:pPr>
            <a:r>
              <a:rPr lang="en-US" sz="2000" dirty="0" smtClean="0">
                <a:latin typeface="+mj-lt"/>
              </a:rPr>
              <a:t>Load speed of data</a:t>
            </a:r>
          </a:p>
          <a:p>
            <a:pPr marL="342900" lvl="1" indent="0">
              <a:buNone/>
            </a:pPr>
            <a:r>
              <a:rPr lang="en-US" sz="2000" dirty="0" smtClean="0">
                <a:latin typeface="+mj-lt"/>
              </a:rPr>
              <a:t>Size of durable tables</a:t>
            </a:r>
            <a:endParaRPr lang="en-US" sz="2000" dirty="0">
              <a:latin typeface="+mj-lt"/>
            </a:endParaRPr>
          </a:p>
        </p:txBody>
      </p:sp>
    </p:spTree>
    <p:extLst>
      <p:ext uri="{BB962C8B-B14F-4D97-AF65-F5344CB8AC3E}">
        <p14:creationId xmlns:p14="http://schemas.microsoft.com/office/powerpoint/2010/main" val="237902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6">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xEl>
                                              <p:pRg st="6" end="6"/>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3" grpId="0" animBg="1"/>
      <p:bldP spid="14" grpId="0" animBg="1"/>
      <p:bldP spid="15" grpId="0" animBg="1"/>
      <p:bldP spid="29" grpId="0" animBg="1"/>
      <p:bldP spid="30" grpId="0" animBg="1"/>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605"/>
            <a:ext cx="11889564" cy="917575"/>
          </a:xfrm>
        </p:spPr>
        <p:txBody>
          <a:bodyPr/>
          <a:lstStyle/>
          <a:p>
            <a:r>
              <a:rPr lang="en-US" dirty="0" smtClean="0"/>
              <a:t>Hekaton: Recovery After Clean Shutdown</a:t>
            </a:r>
            <a:endParaRPr lang="en-US" dirty="0"/>
          </a:p>
        </p:txBody>
      </p:sp>
      <p:grpSp>
        <p:nvGrpSpPr>
          <p:cNvPr id="4" name="Group 3"/>
          <p:cNvGrpSpPr/>
          <p:nvPr/>
        </p:nvGrpSpPr>
        <p:grpSpPr>
          <a:xfrm>
            <a:off x="2435038" y="1785974"/>
            <a:ext cx="3401289" cy="3510154"/>
            <a:chOff x="5595185" y="1303952"/>
            <a:chExt cx="2500820" cy="2581230"/>
          </a:xfrm>
        </p:grpSpPr>
        <p:sp>
          <p:nvSpPr>
            <p:cNvPr id="5" name="Rectangle 4"/>
            <p:cNvSpPr/>
            <p:nvPr/>
          </p:nvSpPr>
          <p:spPr>
            <a:xfrm>
              <a:off x="5697046" y="1303952"/>
              <a:ext cx="2398959" cy="2571078"/>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64371" y="1948805"/>
              <a:ext cx="1931768" cy="1936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95185" y="1304466"/>
              <a:ext cx="2465556" cy="271592"/>
            </a:xfrm>
            <a:prstGeom prst="rect">
              <a:avLst/>
            </a:prstGeom>
            <a:noFill/>
          </p:spPr>
          <p:txBody>
            <a:bodyPr wrap="square" rtlCol="0">
              <a:spAutoFit/>
            </a:bodyPr>
            <a:lstStyle/>
            <a:p>
              <a:r>
                <a:rPr lang="en-US" dirty="0" smtClean="0">
                  <a:solidFill>
                    <a:schemeClr val="bg2"/>
                  </a:solidFill>
                </a:rPr>
                <a:t>SQL Server Process</a:t>
              </a:r>
              <a:endParaRPr lang="en-US" dirty="0">
                <a:solidFill>
                  <a:schemeClr val="bg2"/>
                </a:solidFill>
              </a:endParaRPr>
            </a:p>
          </p:txBody>
        </p:sp>
        <p:sp>
          <p:nvSpPr>
            <p:cNvPr id="8" name="TextBox 7"/>
            <p:cNvSpPr txBox="1"/>
            <p:nvPr/>
          </p:nvSpPr>
          <p:spPr>
            <a:xfrm>
              <a:off x="6012491" y="1648101"/>
              <a:ext cx="1213174" cy="271592"/>
            </a:xfrm>
            <a:prstGeom prst="rect">
              <a:avLst/>
            </a:prstGeom>
            <a:noFill/>
          </p:spPr>
          <p:txBody>
            <a:bodyPr wrap="square" rtlCol="0">
              <a:spAutoFit/>
            </a:bodyPr>
            <a:lstStyle/>
            <a:p>
              <a:r>
                <a:rPr lang="en-US" dirty="0" smtClean="0">
                  <a:solidFill>
                    <a:schemeClr val="bg2"/>
                  </a:solidFill>
                </a:rPr>
                <a:t>Memory</a:t>
              </a:r>
              <a:endParaRPr lang="en-US" dirty="0">
                <a:solidFill>
                  <a:schemeClr val="bg2"/>
                </a:solidFill>
              </a:endParaRPr>
            </a:p>
          </p:txBody>
        </p:sp>
      </p:grpSp>
      <p:sp>
        <p:nvSpPr>
          <p:cNvPr id="9" name="Rectangle 8"/>
          <p:cNvSpPr/>
          <p:nvPr/>
        </p:nvSpPr>
        <p:spPr>
          <a:xfrm>
            <a:off x="2227335" y="1391874"/>
            <a:ext cx="3931936" cy="40040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0" name="Rectangle 9"/>
          <p:cNvSpPr/>
          <p:nvPr/>
        </p:nvSpPr>
        <p:spPr>
          <a:xfrm>
            <a:off x="2461873" y="1786672"/>
            <a:ext cx="3262751" cy="3496349"/>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dirty="0"/>
          </a:p>
        </p:txBody>
      </p:sp>
      <p:sp>
        <p:nvSpPr>
          <p:cNvPr id="11" name="Rectangle 10"/>
          <p:cNvSpPr/>
          <p:nvPr/>
        </p:nvSpPr>
        <p:spPr>
          <a:xfrm>
            <a:off x="3002603" y="2594191"/>
            <a:ext cx="2627339" cy="2633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2" name="TextBox 11"/>
          <p:cNvSpPr txBox="1"/>
          <p:nvPr/>
        </p:nvSpPr>
        <p:spPr>
          <a:xfrm>
            <a:off x="2410212" y="1804424"/>
            <a:ext cx="3353327" cy="679570"/>
          </a:xfrm>
          <a:prstGeom prst="rect">
            <a:avLst/>
          </a:prstGeom>
          <a:noFill/>
        </p:spPr>
        <p:txBody>
          <a:bodyPr wrap="square" lIns="124358" tIns="62179" rIns="124358" bIns="62179" rtlCol="0">
            <a:spAutoFit/>
          </a:bodyPr>
          <a:lstStyle/>
          <a:p>
            <a:r>
              <a:rPr lang="en-US" dirty="0" smtClean="0"/>
              <a:t>S</a:t>
            </a:r>
            <a:r>
              <a:rPr lang="en-US" dirty="0">
                <a:solidFill>
                  <a:schemeClr val="bg1"/>
                </a:solidFill>
              </a:rPr>
              <a:t>SQL Server Process</a:t>
            </a:r>
          </a:p>
          <a:p>
            <a:r>
              <a:rPr lang="en-US" dirty="0" smtClean="0"/>
              <a:t>QL Server Process</a:t>
            </a:r>
            <a:endParaRPr lang="en-US" dirty="0"/>
          </a:p>
        </p:txBody>
      </p:sp>
      <p:sp>
        <p:nvSpPr>
          <p:cNvPr id="13" name="TextBox 12"/>
          <p:cNvSpPr txBox="1"/>
          <p:nvPr/>
        </p:nvSpPr>
        <p:spPr>
          <a:xfrm>
            <a:off x="3348825" y="2194799"/>
            <a:ext cx="1650001" cy="402571"/>
          </a:xfrm>
          <a:prstGeom prst="rect">
            <a:avLst/>
          </a:prstGeom>
          <a:noFill/>
        </p:spPr>
        <p:txBody>
          <a:bodyPr wrap="square" lIns="124358" tIns="62179" rIns="124358" bIns="62179" rtlCol="0">
            <a:spAutoFit/>
          </a:bodyPr>
          <a:lstStyle/>
          <a:p>
            <a:r>
              <a:rPr lang="en-US" dirty="0" smtClean="0"/>
              <a:t>Memory</a:t>
            </a:r>
            <a:endParaRPr lang="en-US" dirty="0"/>
          </a:p>
        </p:txBody>
      </p:sp>
      <p:sp>
        <p:nvSpPr>
          <p:cNvPr id="14" name="Flowchart: Magnetic Disk 13"/>
          <p:cNvSpPr/>
          <p:nvPr/>
        </p:nvSpPr>
        <p:spPr>
          <a:xfrm>
            <a:off x="2559210" y="5593858"/>
            <a:ext cx="3262751" cy="1376974"/>
          </a:xfrm>
          <a:prstGeom prst="flowChartMagneticDisk">
            <a:avLst/>
          </a:prstGeom>
          <a:solidFill>
            <a:srgbClr val="F0FFFF"/>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5" name="Rectangle 14"/>
          <p:cNvSpPr/>
          <p:nvPr/>
        </p:nvSpPr>
        <p:spPr>
          <a:xfrm>
            <a:off x="3254482" y="6168444"/>
            <a:ext cx="480130" cy="643680"/>
          </a:xfrm>
          <a:prstGeom prst="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800" dirty="0">
                <a:solidFill>
                  <a:prstClr val="white"/>
                </a:solidFill>
                <a:latin typeface="Segoe UI Light" pitchFamily="34" charset="0"/>
              </a:rPr>
              <a:t>T1</a:t>
            </a:r>
          </a:p>
        </p:txBody>
      </p:sp>
      <p:sp>
        <p:nvSpPr>
          <p:cNvPr id="16" name="Rectangle 15"/>
          <p:cNvSpPr/>
          <p:nvPr/>
        </p:nvSpPr>
        <p:spPr>
          <a:xfrm>
            <a:off x="4183321" y="6168444"/>
            <a:ext cx="480130" cy="643680"/>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800" dirty="0">
                <a:solidFill>
                  <a:prstClr val="white"/>
                </a:solidFill>
                <a:latin typeface="Segoe UI Light" pitchFamily="34" charset="0"/>
              </a:rPr>
              <a:t>T2</a:t>
            </a:r>
          </a:p>
        </p:txBody>
      </p:sp>
      <p:sp>
        <p:nvSpPr>
          <p:cNvPr id="17" name="Rectangle 16"/>
          <p:cNvSpPr/>
          <p:nvPr/>
        </p:nvSpPr>
        <p:spPr>
          <a:xfrm>
            <a:off x="4941145" y="6168444"/>
            <a:ext cx="480130" cy="64368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800" dirty="0">
                <a:solidFill>
                  <a:prstClr val="white"/>
                </a:solidFill>
                <a:latin typeface="Segoe UI Light" pitchFamily="34" charset="0"/>
              </a:rPr>
              <a:t>T3</a:t>
            </a:r>
          </a:p>
        </p:txBody>
      </p:sp>
      <p:grpSp>
        <p:nvGrpSpPr>
          <p:cNvPr id="18" name="Group 17"/>
          <p:cNvGrpSpPr/>
          <p:nvPr/>
        </p:nvGrpSpPr>
        <p:grpSpPr>
          <a:xfrm>
            <a:off x="3151257" y="3478292"/>
            <a:ext cx="2435319" cy="1648070"/>
            <a:chOff x="623351" y="2565699"/>
            <a:chExt cx="1790584" cy="1211926"/>
          </a:xfrm>
        </p:grpSpPr>
        <p:sp>
          <p:nvSpPr>
            <p:cNvPr id="19" name="Rectangle 18"/>
            <p:cNvSpPr/>
            <p:nvPr/>
          </p:nvSpPr>
          <p:spPr>
            <a:xfrm>
              <a:off x="623351" y="2565699"/>
              <a:ext cx="1790584" cy="12119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99247" y="2678654"/>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43337" y="2680442"/>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79353" y="2682230"/>
              <a:ext cx="310624" cy="129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1035" y="2927876"/>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5125" y="2929664"/>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81141" y="2931452"/>
              <a:ext cx="310624" cy="129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3581" y="3177098"/>
              <a:ext cx="310624" cy="129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57671" y="3168128"/>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93687" y="3169916"/>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26127" y="3437078"/>
              <a:ext cx="310624" cy="129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70217" y="3438866"/>
              <a:ext cx="310624" cy="129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06233" y="3440654"/>
              <a:ext cx="310624" cy="129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4443539" y="838494"/>
            <a:ext cx="2011242" cy="402571"/>
          </a:xfrm>
          <a:prstGeom prst="rect">
            <a:avLst/>
          </a:prstGeom>
          <a:noFill/>
        </p:spPr>
        <p:txBody>
          <a:bodyPr wrap="none" lIns="124358" tIns="62179" rIns="124358" bIns="62179" rtlCol="0">
            <a:spAutoFit/>
          </a:bodyPr>
          <a:lstStyle/>
          <a:p>
            <a:r>
              <a:rPr lang="en-US" dirty="0" smtClean="0"/>
              <a:t>Checkpoint Done</a:t>
            </a:r>
            <a:endParaRPr lang="en-US" dirty="0"/>
          </a:p>
        </p:txBody>
      </p:sp>
      <p:sp>
        <p:nvSpPr>
          <p:cNvPr id="33" name="TextBox 32"/>
          <p:cNvSpPr txBox="1"/>
          <p:nvPr/>
        </p:nvSpPr>
        <p:spPr>
          <a:xfrm>
            <a:off x="4368917" y="889627"/>
            <a:ext cx="3173162" cy="402571"/>
          </a:xfrm>
          <a:prstGeom prst="rect">
            <a:avLst/>
          </a:prstGeom>
          <a:noFill/>
        </p:spPr>
        <p:txBody>
          <a:bodyPr wrap="square" lIns="124358" tIns="62179" rIns="124358" bIns="62179" rtlCol="0">
            <a:spAutoFit/>
          </a:bodyPr>
          <a:lstStyle/>
          <a:p>
            <a:r>
              <a:rPr lang="en-US" dirty="0" smtClean="0"/>
              <a:t>SQL Server exits</a:t>
            </a:r>
            <a:endParaRPr lang="en-US" dirty="0"/>
          </a:p>
        </p:txBody>
      </p:sp>
      <p:sp>
        <p:nvSpPr>
          <p:cNvPr id="34" name="TextBox 33"/>
          <p:cNvSpPr txBox="1"/>
          <p:nvPr/>
        </p:nvSpPr>
        <p:spPr>
          <a:xfrm>
            <a:off x="4386833" y="910554"/>
            <a:ext cx="2234188" cy="402571"/>
          </a:xfrm>
          <a:prstGeom prst="rect">
            <a:avLst/>
          </a:prstGeom>
          <a:noFill/>
        </p:spPr>
        <p:txBody>
          <a:bodyPr wrap="none" lIns="124358" tIns="62179" rIns="124358" bIns="62179" rtlCol="0">
            <a:spAutoFit/>
          </a:bodyPr>
          <a:lstStyle/>
          <a:p>
            <a:r>
              <a:rPr lang="en-US" dirty="0" smtClean="0"/>
              <a:t>SQL Server Restarts</a:t>
            </a:r>
            <a:endParaRPr lang="en-US" dirty="0"/>
          </a:p>
        </p:txBody>
      </p:sp>
      <p:sp>
        <p:nvSpPr>
          <p:cNvPr id="35" name="TextBox 34"/>
          <p:cNvSpPr txBox="1"/>
          <p:nvPr/>
        </p:nvSpPr>
        <p:spPr>
          <a:xfrm>
            <a:off x="4253646" y="910554"/>
            <a:ext cx="3165363" cy="460392"/>
          </a:xfrm>
          <a:prstGeom prst="rect">
            <a:avLst/>
          </a:prstGeom>
          <a:noFill/>
        </p:spPr>
        <p:txBody>
          <a:bodyPr wrap="square" lIns="124358" tIns="62179" rIns="124358" bIns="62179" rtlCol="0">
            <a:spAutoFit/>
          </a:bodyPr>
          <a:lstStyle/>
          <a:p>
            <a:r>
              <a:rPr lang="en-US" sz="2200" dirty="0"/>
              <a:t>HK: Checkpoint Done</a:t>
            </a:r>
          </a:p>
        </p:txBody>
      </p:sp>
      <p:sp>
        <p:nvSpPr>
          <p:cNvPr id="36" name="TextBox 35"/>
          <p:cNvSpPr txBox="1"/>
          <p:nvPr/>
        </p:nvSpPr>
        <p:spPr>
          <a:xfrm>
            <a:off x="4386833" y="882958"/>
            <a:ext cx="3165363" cy="460392"/>
          </a:xfrm>
          <a:prstGeom prst="rect">
            <a:avLst/>
          </a:prstGeom>
          <a:noFill/>
        </p:spPr>
        <p:txBody>
          <a:bodyPr wrap="square" lIns="124358" tIns="62179" rIns="124358" bIns="62179" rtlCol="0">
            <a:spAutoFit/>
          </a:bodyPr>
          <a:lstStyle/>
          <a:p>
            <a:r>
              <a:rPr lang="en-US" sz="2200" dirty="0"/>
              <a:t>HK: SQL Process Exits</a:t>
            </a:r>
          </a:p>
        </p:txBody>
      </p:sp>
      <p:sp>
        <p:nvSpPr>
          <p:cNvPr id="37" name="TextBox 36"/>
          <p:cNvSpPr txBox="1"/>
          <p:nvPr/>
        </p:nvSpPr>
        <p:spPr>
          <a:xfrm>
            <a:off x="4190586" y="882958"/>
            <a:ext cx="3529824" cy="460392"/>
          </a:xfrm>
          <a:prstGeom prst="rect">
            <a:avLst/>
          </a:prstGeom>
          <a:noFill/>
        </p:spPr>
        <p:txBody>
          <a:bodyPr wrap="square" lIns="124358" tIns="62179" rIns="124358" bIns="62179" rtlCol="0">
            <a:spAutoFit/>
          </a:bodyPr>
          <a:lstStyle/>
          <a:p>
            <a:r>
              <a:rPr lang="en-US" sz="2200" dirty="0"/>
              <a:t>HK: SQL Process Restarts</a:t>
            </a:r>
          </a:p>
        </p:txBody>
      </p:sp>
      <p:sp>
        <p:nvSpPr>
          <p:cNvPr id="38" name="TextBox 37"/>
          <p:cNvSpPr txBox="1"/>
          <p:nvPr/>
        </p:nvSpPr>
        <p:spPr>
          <a:xfrm>
            <a:off x="4303515" y="852825"/>
            <a:ext cx="3165363" cy="460392"/>
          </a:xfrm>
          <a:prstGeom prst="rect">
            <a:avLst/>
          </a:prstGeom>
          <a:noFill/>
        </p:spPr>
        <p:txBody>
          <a:bodyPr wrap="square" lIns="124358" tIns="62179" rIns="124358" bIns="62179" rtlCol="0">
            <a:spAutoFit/>
          </a:bodyPr>
          <a:lstStyle/>
          <a:p>
            <a:r>
              <a:rPr lang="en-US" sz="2200" dirty="0"/>
              <a:t>HK: Table T1 is loaded</a:t>
            </a:r>
          </a:p>
        </p:txBody>
      </p:sp>
      <p:pic>
        <p:nvPicPr>
          <p:cNvPr id="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768" y="1259126"/>
            <a:ext cx="4145492" cy="511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023" y="1244290"/>
            <a:ext cx="3808670" cy="50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023" y="1251694"/>
            <a:ext cx="3705033" cy="514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613" y="1121961"/>
            <a:ext cx="3873444" cy="528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8444078" y="3932811"/>
            <a:ext cx="2359976" cy="780063"/>
            <a:chOff x="394298" y="149597"/>
            <a:chExt cx="2009316" cy="573628"/>
          </a:xfrm>
        </p:grpSpPr>
        <p:sp>
          <p:nvSpPr>
            <p:cNvPr id="44" name="Rectangle 43"/>
            <p:cNvSpPr/>
            <p:nvPr/>
          </p:nvSpPr>
          <p:spPr>
            <a:xfrm>
              <a:off x="394298" y="149597"/>
              <a:ext cx="2009316" cy="573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HK</a:t>
              </a:r>
              <a:endParaRPr lang="en-US" dirty="0"/>
            </a:p>
          </p:txBody>
        </p:sp>
        <p:sp>
          <p:nvSpPr>
            <p:cNvPr id="45" name="Rectangle 44"/>
            <p:cNvSpPr/>
            <p:nvPr/>
          </p:nvSpPr>
          <p:spPr>
            <a:xfrm>
              <a:off x="555277" y="201838"/>
              <a:ext cx="353019" cy="473337"/>
            </a:xfrm>
            <a:prstGeom prst="rect">
              <a:avLst/>
            </a:prstGeom>
            <a:solidFill>
              <a:schemeClr val="bg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white"/>
                  </a:solidFill>
                  <a:latin typeface="Segoe UI Light" pitchFamily="34" charset="0"/>
                </a:rPr>
                <a:t>T1</a:t>
              </a:r>
            </a:p>
          </p:txBody>
        </p:sp>
      </p:grpSp>
      <p:sp>
        <p:nvSpPr>
          <p:cNvPr id="46" name="Oval 45"/>
          <p:cNvSpPr/>
          <p:nvPr/>
        </p:nvSpPr>
        <p:spPr>
          <a:xfrm>
            <a:off x="3353241" y="4029443"/>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47" name="Oval 46"/>
          <p:cNvSpPr/>
          <p:nvPr/>
        </p:nvSpPr>
        <p:spPr>
          <a:xfrm>
            <a:off x="3971834" y="4706237"/>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48" name="Oval 47"/>
          <p:cNvSpPr/>
          <p:nvPr/>
        </p:nvSpPr>
        <p:spPr>
          <a:xfrm>
            <a:off x="3430950" y="4709468"/>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49" name="Oval 48"/>
          <p:cNvSpPr/>
          <p:nvPr/>
        </p:nvSpPr>
        <p:spPr>
          <a:xfrm>
            <a:off x="3907072" y="4029443"/>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cxnSp>
        <p:nvCxnSpPr>
          <p:cNvPr id="50" name="Straight Arrow Connector 49"/>
          <p:cNvCxnSpPr>
            <a:stCxn id="48" idx="4"/>
          </p:cNvCxnSpPr>
          <p:nvPr/>
        </p:nvCxnSpPr>
        <p:spPr>
          <a:xfrm>
            <a:off x="3478506" y="4771640"/>
            <a:ext cx="890412" cy="13968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7" idx="4"/>
          </p:cNvCxnSpPr>
          <p:nvPr/>
        </p:nvCxnSpPr>
        <p:spPr>
          <a:xfrm>
            <a:off x="4019389" y="4768409"/>
            <a:ext cx="403996" cy="1400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9" idx="5"/>
          </p:cNvCxnSpPr>
          <p:nvPr/>
        </p:nvCxnSpPr>
        <p:spPr>
          <a:xfrm>
            <a:off x="3988255" y="4082510"/>
            <a:ext cx="1317922" cy="208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6" idx="4"/>
          </p:cNvCxnSpPr>
          <p:nvPr/>
        </p:nvCxnSpPr>
        <p:spPr>
          <a:xfrm>
            <a:off x="3400797" y="4091615"/>
            <a:ext cx="64920" cy="2076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482391" y="1771964"/>
            <a:ext cx="3321103" cy="3511058"/>
          </a:xfrm>
          <a:prstGeom prst="rect">
            <a:avLst/>
          </a:prstGeom>
          <a:solidFill>
            <a:schemeClr val="tx2">
              <a:lumMod val="50000"/>
              <a:lumOff val="50000"/>
            </a:schemeClr>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t" anchorCtr="0"/>
          <a:lstStyle/>
          <a:p>
            <a:r>
              <a:rPr lang="en-US" dirty="0" smtClean="0">
                <a:solidFill>
                  <a:schemeClr val="bg1"/>
                </a:solidFill>
              </a:rPr>
              <a:t>SQL Server Process</a:t>
            </a:r>
            <a:endParaRPr lang="en-US" dirty="0">
              <a:solidFill>
                <a:schemeClr val="bg1"/>
              </a:solidFill>
            </a:endParaRPr>
          </a:p>
        </p:txBody>
      </p:sp>
      <p:sp>
        <p:nvSpPr>
          <p:cNvPr id="55" name="Rectangle 54"/>
          <p:cNvSpPr/>
          <p:nvPr/>
        </p:nvSpPr>
        <p:spPr>
          <a:xfrm>
            <a:off x="2605295" y="2662895"/>
            <a:ext cx="2700882" cy="253128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t" anchorCtr="0"/>
          <a:lstStyle/>
          <a:p>
            <a:pPr algn="ctr"/>
            <a:r>
              <a:rPr lang="en-US" dirty="0" smtClean="0"/>
              <a:t>Memory</a:t>
            </a:r>
            <a:endParaRPr lang="en-US" dirty="0"/>
          </a:p>
        </p:txBody>
      </p:sp>
    </p:spTree>
    <p:extLst>
      <p:ext uri="{BB962C8B-B14F-4D97-AF65-F5344CB8AC3E}">
        <p14:creationId xmlns:p14="http://schemas.microsoft.com/office/powerpoint/2010/main" val="288698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32" grpId="0"/>
      <p:bldP spid="33" grpId="0"/>
      <p:bldP spid="34" grpId="0"/>
      <p:bldP spid="35" grpId="0"/>
      <p:bldP spid="36" grpId="0"/>
      <p:bldP spid="37" grpId="0"/>
      <p:bldP spid="38" grpId="0"/>
      <p:bldP spid="46" grpId="0" animBg="1"/>
      <p:bldP spid="47" grpId="0" animBg="1"/>
      <p:bldP spid="48" grpId="0" animBg="1"/>
      <p:bldP spid="49"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r>
              <a:rPr lang="en-US" dirty="0"/>
              <a:t>In-memory Data Structures</a:t>
            </a:r>
          </a:p>
          <a:p>
            <a:r>
              <a:rPr lang="en-US" dirty="0"/>
              <a:t>Managing Memory and Garbage Collection</a:t>
            </a:r>
          </a:p>
          <a:p>
            <a:r>
              <a:rPr lang="en-US" dirty="0"/>
              <a:t>Hekaton Persistence and Storage Management</a:t>
            </a:r>
          </a:p>
          <a:p>
            <a:r>
              <a:rPr lang="en-US" dirty="0"/>
              <a:t>Logging and Recovery</a:t>
            </a:r>
          </a:p>
          <a:p>
            <a:endParaRPr lang="en-US" dirty="0"/>
          </a:p>
        </p:txBody>
      </p:sp>
    </p:spTree>
    <p:extLst>
      <p:ext uri="{BB962C8B-B14F-4D97-AF65-F5344CB8AC3E}">
        <p14:creationId xmlns:p14="http://schemas.microsoft.com/office/powerpoint/2010/main" val="149059461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593727" y="1780780"/>
            <a:ext cx="1883357" cy="1688028"/>
          </a:xfrm>
          <a:prstGeom prst="rect">
            <a:avLst/>
          </a:prstGeom>
        </p:spPr>
      </p:pic>
      <p:grpSp>
        <p:nvGrpSpPr>
          <p:cNvPr id="24" name="Group 23"/>
          <p:cNvGrpSpPr/>
          <p:nvPr/>
        </p:nvGrpSpPr>
        <p:grpSpPr>
          <a:xfrm>
            <a:off x="9544633" y="1774975"/>
            <a:ext cx="1883357" cy="3483028"/>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a:t>
              </a:r>
              <a:r>
                <a:rPr lang="en-US" sz="1632" dirty="0" err="1">
                  <a:gradFill>
                    <a:gsLst>
                      <a:gs pos="50000">
                        <a:srgbClr val="FFFFFF"/>
                      </a:gs>
                      <a:gs pos="100000">
                        <a:srgbClr val="FFFFFF"/>
                      </a:gs>
                    </a:gsLst>
                    <a:lin ang="5400000" scaled="0"/>
                  </a:gradFill>
                  <a:ea typeface="Segoe UI" pitchFamily="34" charset="0"/>
                  <a:cs typeface="Segoe UI" pitchFamily="34" charset="0"/>
                </a:rPr>
                <a:t>sqlserver</a:t>
              </a:r>
              <a:endParaRPr lang="en-US" sz="1632"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55481"/>
              <a:endParaRPr lang="en-US" sz="1836" spc="-124"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5547080" y="3562466"/>
            <a:ext cx="1976023" cy="1699637"/>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311"/>
              <a:endParaRPr lang="en-US" sz="1224"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6018"/>
              <a:chOff x="4341812" y="3553424"/>
              <a:chExt cx="1937453" cy="1236018"/>
            </a:xfrm>
          </p:grpSpPr>
          <p:sp>
            <p:nvSpPr>
              <p:cNvPr id="6" name="TextBox 5"/>
              <p:cNvSpPr txBox="1"/>
              <p:nvPr/>
            </p:nvSpPr>
            <p:spPr>
              <a:xfrm>
                <a:off x="4341812" y="3553424"/>
                <a:ext cx="1937453" cy="1181862"/>
              </a:xfrm>
              <a:prstGeom prst="rect">
                <a:avLst/>
              </a:prstGeom>
              <a:noFill/>
            </p:spPr>
            <p:txBody>
              <a:bodyPr wrap="none" lIns="93260" tIns="93260" rIns="93260" bIns="93260" rtlCol="0">
                <a:spAutoFit/>
              </a:bodyPr>
              <a:lstStyle/>
              <a:p>
                <a:pPr defTabSz="932559">
                  <a:lnSpc>
                    <a:spcPct val="90000"/>
                  </a:lnSpc>
                  <a:spcBef>
                    <a:spcPct val="20000"/>
                  </a:spcBef>
                  <a:buSzPct val="90000"/>
                </a:pPr>
                <a:r>
                  <a:rPr lang="en-US" sz="7139" dirty="0">
                    <a:gradFill>
                      <a:gsLst>
                        <a:gs pos="50000">
                          <a:srgbClr val="FFFFFF"/>
                        </a:gs>
                        <a:gs pos="100000">
                          <a:srgbClr val="FFFFFF"/>
                        </a:gs>
                      </a:gsLst>
                      <a:lin ang="5400000" scaled="0"/>
                    </a:gradFill>
                    <a:latin typeface="Segoe UI Semibold" pitchFamily="34" charset="0"/>
                    <a:hlinkClick r:id="rId4"/>
                  </a:rPr>
                  <a:t>mva</a:t>
                </a:r>
                <a:endParaRPr lang="en-US" sz="7139" dirty="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67819" cy="247760"/>
              </a:xfrm>
              <a:prstGeom prst="rect">
                <a:avLst/>
              </a:prstGeom>
            </p:spPr>
            <p:txBody>
              <a:bodyPr wrap="none">
                <a:spAutoFit/>
              </a:bodyPr>
              <a:lstStyle/>
              <a:p>
                <a:pPr defTabSz="932559">
                  <a:lnSpc>
                    <a:spcPct val="90000"/>
                  </a:lnSpc>
                  <a:spcBef>
                    <a:spcPct val="20000"/>
                  </a:spcBef>
                  <a:buSzPct val="90000"/>
                </a:pPr>
                <a:r>
                  <a:rPr lang="en-US" sz="1122" dirty="0">
                    <a:gradFill>
                      <a:gsLst>
                        <a:gs pos="50000">
                          <a:srgbClr val="3397D3"/>
                        </a:gs>
                        <a:gs pos="100000">
                          <a:srgbClr val="3397D3"/>
                        </a:gs>
                      </a:gsLst>
                      <a:lin ang="5400000" scaled="0"/>
                    </a:gradFill>
                    <a:latin typeface="Segoe UI"/>
                  </a:rPr>
                  <a:t>Microsoft Virtual Academy</a:t>
                </a:r>
              </a:p>
            </p:txBody>
          </p:sp>
        </p:grpSp>
      </p:grpSp>
      <p:grpSp>
        <p:nvGrpSpPr>
          <p:cNvPr id="30" name="Group 29"/>
          <p:cNvGrpSpPr/>
          <p:nvPr/>
        </p:nvGrpSpPr>
        <p:grpSpPr>
          <a:xfrm>
            <a:off x="5591282" y="1774976"/>
            <a:ext cx="1883357" cy="1699637"/>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SQL Server </a:t>
              </a:r>
              <a:br>
                <a:rPr lang="en-US" sz="1632" dirty="0">
                  <a:gradFill>
                    <a:gsLst>
                      <a:gs pos="50000">
                        <a:srgbClr val="FFFFFF"/>
                      </a:gs>
                      <a:gs pos="100000">
                        <a:srgbClr val="FFFFFF"/>
                      </a:gs>
                    </a:gsLst>
                    <a:lin ang="5400000" scaled="0"/>
                  </a:gradFill>
                  <a:ea typeface="Segoe UI" pitchFamily="34" charset="0"/>
                  <a:cs typeface="Segoe UI" pitchFamily="34" charset="0"/>
                </a:rPr>
              </a:br>
              <a:r>
                <a:rPr lang="en-US" sz="1632" dirty="0">
                  <a:gradFill>
                    <a:gsLst>
                      <a:gs pos="50000">
                        <a:srgbClr val="FFFFFF"/>
                      </a:gs>
                      <a:gs pos="100000">
                        <a:srgbClr val="FFFFFF"/>
                      </a:gs>
                    </a:gsLst>
                    <a:lin ang="5400000" scaled="0"/>
                  </a:gradFill>
                  <a:ea typeface="Segoe UI" pitchFamily="34" charset="0"/>
                  <a:cs typeface="Segoe UI" pitchFamily="34" charset="0"/>
                </a:rPr>
                <a:t>Website</a:t>
              </a:r>
            </a:p>
          </p:txBody>
        </p:sp>
        <p:sp>
          <p:nvSpPr>
            <p:cNvPr id="25" name="Freeform 83"/>
            <p:cNvSpPr>
              <a:spLocks noEditPoints="1"/>
            </p:cNvSpPr>
            <p:nvPr/>
          </p:nvSpPr>
          <p:spPr bwMode="black">
            <a:xfrm>
              <a:off x="5833920" y="1905000"/>
              <a:ext cx="654277" cy="69067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86521" tIns="149217" rIns="186521" bIns="149217" numCol="1" anchor="t" anchorCtr="0" compatLnSpc="1">
              <a:prstTxWarp prst="textNoShape">
                <a:avLst/>
              </a:prstTxWarp>
            </a:bodyPr>
            <a:lstStyle/>
            <a:p>
              <a:pPr defTabSz="932559"/>
              <a:endParaRPr lang="en-US" sz="1632">
                <a:gradFill>
                  <a:gsLst>
                    <a:gs pos="50000">
                      <a:srgbClr val="FFFFFF"/>
                    </a:gs>
                    <a:gs pos="100000">
                      <a:srgbClr val="FFFFFF"/>
                    </a:gs>
                  </a:gsLst>
                  <a:lin ang="5400000" scaled="0"/>
                </a:gradFill>
                <a:latin typeface="Segoe UI"/>
              </a:endParaRPr>
            </a:p>
          </p:txBody>
        </p:sp>
      </p:grpSp>
      <p:grpSp>
        <p:nvGrpSpPr>
          <p:cNvPr id="28" name="Group 27"/>
          <p:cNvGrpSpPr/>
          <p:nvPr/>
        </p:nvGrpSpPr>
        <p:grpSpPr>
          <a:xfrm>
            <a:off x="7569443" y="3558367"/>
            <a:ext cx="1883357" cy="1699637"/>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a:hlinkClick r:id="rId6"/>
            </p:cNvPr>
            <p:cNvSpPr>
              <a:spLocks noEditPoints="1"/>
            </p:cNvSpPr>
            <p:nvPr/>
          </p:nvSpPr>
          <p:spPr bwMode="black">
            <a:xfrm>
              <a:off x="7868606" y="3720964"/>
              <a:ext cx="644707" cy="650309"/>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dirty="0">
                <a:gradFill>
                  <a:gsLst>
                    <a:gs pos="50000">
                      <a:srgbClr val="FFFFFF"/>
                    </a:gs>
                    <a:gs pos="100000">
                      <a:srgbClr val="FFFFFF"/>
                    </a:gs>
                  </a:gsLst>
                  <a:lin ang="5400000" scaled="0"/>
                </a:gradFill>
                <a:latin typeface="Segoe UI"/>
              </a:endParaRPr>
            </a:p>
          </p:txBody>
        </p:sp>
      </p:grpSp>
      <p:grpSp>
        <p:nvGrpSpPr>
          <p:cNvPr id="27" name="Group 26"/>
          <p:cNvGrpSpPr/>
          <p:nvPr/>
        </p:nvGrpSpPr>
        <p:grpSpPr>
          <a:xfrm>
            <a:off x="7569443" y="1763367"/>
            <a:ext cx="1883357" cy="1699637"/>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745369" y="1946266"/>
              <a:ext cx="794184" cy="7119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hlinkClick r:id="rId9"/>
          </p:cNvPr>
          <p:cNvSpPr/>
          <p:nvPr/>
        </p:nvSpPr>
        <p:spPr bwMode="auto">
          <a:xfrm>
            <a:off x="3613120" y="1774976"/>
            <a:ext cx="1883357" cy="169963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Download Data Explorer</a:t>
            </a:r>
          </a:p>
        </p:txBody>
      </p:sp>
      <p:sp>
        <p:nvSpPr>
          <p:cNvPr id="33" name="Rectangle 32">
            <a:hlinkClick r:id="rId10"/>
          </p:cNvPr>
          <p:cNvSpPr/>
          <p:nvPr/>
        </p:nvSpPr>
        <p:spPr bwMode="auto">
          <a:xfrm>
            <a:off x="3613120" y="3562466"/>
            <a:ext cx="1883357" cy="1699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Download Geoflow</a:t>
            </a:r>
          </a:p>
        </p:txBody>
      </p:sp>
      <p:grpSp>
        <p:nvGrpSpPr>
          <p:cNvPr id="4" name="Group 3"/>
          <p:cNvGrpSpPr/>
          <p:nvPr/>
        </p:nvGrpSpPr>
        <p:grpSpPr>
          <a:xfrm>
            <a:off x="1593727" y="3562466"/>
            <a:ext cx="1883357" cy="1699637"/>
            <a:chOff x="1560167" y="3492931"/>
            <a:chExt cx="1846596" cy="1666462"/>
          </a:xfrm>
          <a:solidFill>
            <a:schemeClr val="accent1"/>
          </a:solidFill>
        </p:grpSpPr>
        <p:sp>
          <p:nvSpPr>
            <p:cNvPr id="39" name="Rectangle 38">
              <a:hlinkClick r:id="rId11"/>
            </p:cNvPr>
            <p:cNvSpPr/>
            <p:nvPr/>
          </p:nvSpPr>
          <p:spPr bwMode="auto">
            <a:xfrm>
              <a:off x="1560167" y="3492931"/>
              <a:ext cx="1846596" cy="166646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p:txBody>
        </p:sp>
        <p:pic>
          <p:nvPicPr>
            <p:cNvPr id="41" name="Picture 2" descr="C:\Users\chrisw\Desktop\Cloud Services 3.png">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77263" y="3662304"/>
              <a:ext cx="962257" cy="659839"/>
            </a:xfrm>
            <a:prstGeom prst="rect">
              <a:avLst/>
            </a:prstGeom>
            <a:grpFill/>
            <a:ln>
              <a:noFill/>
              <a:headEnd type="none" w="med" len="med"/>
              <a:tailEnd type="none" w="med" len="med"/>
            </a:ln>
            <a:effectLst/>
            <a:extLst/>
          </p:spPr>
        </p:pic>
      </p:grpSp>
      <p:sp>
        <p:nvSpPr>
          <p:cNvPr id="42" name="TextBox 41"/>
          <p:cNvSpPr txBox="1"/>
          <p:nvPr/>
        </p:nvSpPr>
        <p:spPr>
          <a:xfrm>
            <a:off x="1593727" y="4233287"/>
            <a:ext cx="1883357" cy="1024715"/>
          </a:xfrm>
          <a:prstGeom prst="rect">
            <a:avLst/>
          </a:prstGeom>
          <a:noFill/>
        </p:spPr>
        <p:txBody>
          <a:bodyPr wrap="square" lIns="186521" tIns="149217" rIns="186521" bIns="149217" rtlCol="0" anchor="b" anchorCtr="0">
            <a:noAutofit/>
          </a:bodyPr>
          <a:lstStyle/>
          <a:p>
            <a:pPr algn="ctr" defTabSz="1243245">
              <a:lnSpc>
                <a:spcPct val="80000"/>
              </a:lnSpc>
              <a:buSzPct val="80000"/>
            </a:pPr>
            <a:r>
              <a:rPr lang="en-US" sz="1836" dirty="0"/>
              <a:t>Windows Azure</a:t>
            </a:r>
          </a:p>
        </p:txBody>
      </p:sp>
      <p:pic>
        <p:nvPicPr>
          <p:cNvPr id="43" name="Picture 42">
            <a:hlinkClick r:id="rId10"/>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54852" y="3729510"/>
            <a:ext cx="828323" cy="828323"/>
          </a:xfrm>
          <a:prstGeom prst="rect">
            <a:avLst/>
          </a:prstGeom>
        </p:spPr>
      </p:pic>
      <p:grpSp>
        <p:nvGrpSpPr>
          <p:cNvPr id="46" name="Group 45"/>
          <p:cNvGrpSpPr>
            <a:grpSpLocks noChangeAspect="1"/>
          </p:cNvGrpSpPr>
          <p:nvPr/>
        </p:nvGrpSpPr>
        <p:grpSpPr bwMode="black">
          <a:xfrm>
            <a:off x="4175644" y="1959491"/>
            <a:ext cx="656836" cy="739091"/>
            <a:chOff x="1752600" y="4267200"/>
            <a:chExt cx="1157286" cy="1302545"/>
          </a:xfrm>
        </p:grpSpPr>
        <p:sp>
          <p:nvSpPr>
            <p:cNvPr id="47"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Tree>
    <p:extLst>
      <p:ext uri="{BB962C8B-B14F-4D97-AF65-F5344CB8AC3E}">
        <p14:creationId xmlns:p14="http://schemas.microsoft.com/office/powerpoint/2010/main" val="20110547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03113"/>
            <a:ext cx="11889564" cy="917575"/>
          </a:xfrm>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435587"/>
            <a:ext cx="11887200" cy="3447098"/>
          </a:xfrm>
        </p:spPr>
        <p:txBody>
          <a:bodyPr/>
          <a:lstStyle/>
          <a:p>
            <a:r>
              <a:rPr lang="en-US" dirty="0"/>
              <a:t>In-memory Data Structures</a:t>
            </a:r>
          </a:p>
          <a:p>
            <a:r>
              <a:rPr lang="en-US" dirty="0"/>
              <a:t>Managing Memory and Garbage Collection</a:t>
            </a:r>
          </a:p>
          <a:p>
            <a:r>
              <a:rPr lang="en-US" dirty="0"/>
              <a:t>Hekaton Persistence and Storage </a:t>
            </a:r>
            <a:r>
              <a:rPr lang="en-US" dirty="0" smtClean="0"/>
              <a:t>Management</a:t>
            </a:r>
            <a:endParaRPr lang="en-US" dirty="0"/>
          </a:p>
          <a:p>
            <a:r>
              <a:rPr lang="en-US" dirty="0"/>
              <a:t>Logging and </a:t>
            </a:r>
            <a:r>
              <a:rPr lang="en-US" dirty="0" smtClean="0"/>
              <a:t>Recovery</a:t>
            </a:r>
            <a:endParaRPr lang="en-US" dirty="0"/>
          </a:p>
          <a:p>
            <a:endParaRPr lang="en-US" dirty="0"/>
          </a:p>
        </p:txBody>
      </p:sp>
    </p:spTree>
    <p:extLst>
      <p:ext uri="{BB962C8B-B14F-4D97-AF65-F5344CB8AC3E}">
        <p14:creationId xmlns:p14="http://schemas.microsoft.com/office/powerpoint/2010/main" val="328839695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9689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62582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66338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Hekaton In-Memory Data Structures</a:t>
            </a:r>
          </a:p>
        </p:txBody>
      </p:sp>
      <p:sp>
        <p:nvSpPr>
          <p:cNvPr id="3" name="Text Placeholder 2"/>
          <p:cNvSpPr>
            <a:spLocks noGrp="1"/>
          </p:cNvSpPr>
          <p:nvPr>
            <p:ph type="body" sz="quarter" idx="10"/>
          </p:nvPr>
        </p:nvSpPr>
        <p:spPr>
          <a:xfrm>
            <a:off x="274638" y="1212850"/>
            <a:ext cx="11887200" cy="5139869"/>
          </a:xfrm>
        </p:spPr>
        <p:txBody>
          <a:bodyPr/>
          <a:lstStyle/>
          <a:p>
            <a:r>
              <a:rPr lang="en-US" dirty="0"/>
              <a:t>Rows</a:t>
            </a:r>
          </a:p>
          <a:p>
            <a:pPr lvl="1"/>
            <a:r>
              <a:rPr lang="en-US" dirty="0"/>
              <a:t>New row format </a:t>
            </a:r>
            <a:r>
              <a:rPr lang="en-US" dirty="0" smtClean="0"/>
              <a:t>  </a:t>
            </a:r>
            <a:endParaRPr lang="en-US" dirty="0"/>
          </a:p>
          <a:p>
            <a:pPr lvl="2"/>
            <a:r>
              <a:rPr lang="en-US" dirty="0" smtClean="0"/>
              <a:t>Hekaton: Structure of the row </a:t>
            </a:r>
            <a:r>
              <a:rPr lang="en-US" dirty="0"/>
              <a:t>is optimized </a:t>
            </a:r>
            <a:r>
              <a:rPr lang="en-US" dirty="0" smtClean="0"/>
              <a:t>for in-memory residency and access.</a:t>
            </a:r>
          </a:p>
          <a:p>
            <a:pPr lvl="2"/>
            <a:endParaRPr lang="en-US" dirty="0"/>
          </a:p>
          <a:p>
            <a:pPr lvl="1"/>
            <a:r>
              <a:rPr lang="en-US" dirty="0" smtClean="0"/>
              <a:t>One copy of row</a:t>
            </a:r>
            <a:endParaRPr lang="en-US" dirty="0"/>
          </a:p>
          <a:p>
            <a:pPr lvl="2"/>
            <a:r>
              <a:rPr lang="en-US" dirty="0"/>
              <a:t>Indexes point to rows, they do not duplicate them</a:t>
            </a:r>
            <a:r>
              <a:rPr lang="en-US" dirty="0" smtClean="0"/>
              <a:t>.</a:t>
            </a:r>
          </a:p>
          <a:p>
            <a:pPr lvl="2"/>
            <a:endParaRPr lang="en-US" dirty="0"/>
          </a:p>
          <a:p>
            <a:r>
              <a:rPr lang="en-US" dirty="0"/>
              <a:t>Indexes</a:t>
            </a:r>
          </a:p>
          <a:p>
            <a:pPr lvl="1"/>
            <a:r>
              <a:rPr lang="en-US" dirty="0"/>
              <a:t>Hash </a:t>
            </a:r>
            <a:r>
              <a:rPr lang="en-US" dirty="0" smtClean="0"/>
              <a:t>Index for equality search </a:t>
            </a:r>
          </a:p>
          <a:p>
            <a:pPr lvl="1"/>
            <a:r>
              <a:rPr lang="en-US" dirty="0" smtClean="0"/>
              <a:t>memory-optimized B-tree for range and equality search (In CTP2)</a:t>
            </a:r>
            <a:endParaRPr lang="en-US" dirty="0"/>
          </a:p>
          <a:p>
            <a:pPr lvl="1"/>
            <a:r>
              <a:rPr lang="en-US" dirty="0"/>
              <a:t>Do not exist on disk – recreated during recovery.</a:t>
            </a:r>
          </a:p>
          <a:p>
            <a:endParaRPr lang="en-US" dirty="0"/>
          </a:p>
        </p:txBody>
      </p:sp>
    </p:spTree>
    <p:extLst>
      <p:ext uri="{BB962C8B-B14F-4D97-AF65-F5344CB8AC3E}">
        <p14:creationId xmlns:p14="http://schemas.microsoft.com/office/powerpoint/2010/main" val="1668847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21052"/>
            <a:ext cx="11889564" cy="917575"/>
          </a:xfrm>
        </p:spPr>
        <p:txBody>
          <a:bodyPr/>
          <a:lstStyle/>
          <a:p>
            <a:r>
              <a:rPr lang="en-US" dirty="0" err="1" smtClean="0"/>
              <a:t>MemOpt</a:t>
            </a:r>
            <a:r>
              <a:rPr lang="en-US" dirty="0" smtClean="0"/>
              <a:t> Table: Row Format</a:t>
            </a:r>
            <a:endParaRPr lang="en-US" dirty="0"/>
          </a:p>
        </p:txBody>
      </p:sp>
      <p:grpSp>
        <p:nvGrpSpPr>
          <p:cNvPr id="4" name="Group 3"/>
          <p:cNvGrpSpPr/>
          <p:nvPr/>
        </p:nvGrpSpPr>
        <p:grpSpPr>
          <a:xfrm>
            <a:off x="1271337" y="1447961"/>
            <a:ext cx="8286055" cy="2956781"/>
            <a:chOff x="2413949" y="1983363"/>
            <a:chExt cx="6092377" cy="2174300"/>
          </a:xfrm>
        </p:grpSpPr>
        <p:sp>
          <p:nvSpPr>
            <p:cNvPr id="5" name="Rectangle 4"/>
            <p:cNvSpPr/>
            <p:nvPr/>
          </p:nvSpPr>
          <p:spPr>
            <a:xfrm>
              <a:off x="2413949" y="1983363"/>
              <a:ext cx="1858879" cy="3789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bg1"/>
                  </a:solidFill>
                </a:rPr>
                <a:t>Row header</a:t>
              </a:r>
              <a:endParaRPr lang="en-US" dirty="0">
                <a:solidFill>
                  <a:schemeClr val="bg1"/>
                </a:solidFill>
              </a:endParaRPr>
            </a:p>
          </p:txBody>
        </p:sp>
        <p:sp>
          <p:nvSpPr>
            <p:cNvPr id="6" name="Rectangle 5"/>
            <p:cNvSpPr/>
            <p:nvPr/>
          </p:nvSpPr>
          <p:spPr>
            <a:xfrm>
              <a:off x="4281236" y="1983363"/>
              <a:ext cx="4225090" cy="3789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bg1"/>
                  </a:solidFill>
                </a:rPr>
                <a:t>Payload (table columns)</a:t>
              </a:r>
              <a:endParaRPr lang="en-US" dirty="0">
                <a:solidFill>
                  <a:schemeClr val="bg1"/>
                </a:solidFill>
              </a:endParaRPr>
            </a:p>
          </p:txBody>
        </p:sp>
        <p:grpSp>
          <p:nvGrpSpPr>
            <p:cNvPr id="7" name="Group 6"/>
            <p:cNvGrpSpPr/>
            <p:nvPr/>
          </p:nvGrpSpPr>
          <p:grpSpPr>
            <a:xfrm>
              <a:off x="2991851" y="2909772"/>
              <a:ext cx="5216754" cy="1247891"/>
              <a:chOff x="2991851" y="2419234"/>
              <a:chExt cx="5216754" cy="1247891"/>
            </a:xfrm>
          </p:grpSpPr>
          <p:sp>
            <p:nvSpPr>
              <p:cNvPr id="10" name="Rectangle 9"/>
              <p:cNvSpPr/>
              <p:nvPr/>
            </p:nvSpPr>
            <p:spPr>
              <a:xfrm>
                <a:off x="2991852" y="2889777"/>
                <a:ext cx="936459"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bg1"/>
                    </a:solidFill>
                  </a:rPr>
                  <a:t>Begin </a:t>
                </a:r>
                <a:r>
                  <a:rPr lang="en-US" sz="1400" dirty="0" err="1">
                    <a:solidFill>
                      <a:schemeClr val="bg1"/>
                    </a:solidFill>
                  </a:rPr>
                  <a:t>Ts</a:t>
                </a:r>
                <a:endParaRPr lang="en-US" sz="1400" dirty="0">
                  <a:solidFill>
                    <a:schemeClr val="bg1"/>
                  </a:solidFill>
                </a:endParaRPr>
              </a:p>
            </p:txBody>
          </p:sp>
          <p:sp>
            <p:nvSpPr>
              <p:cNvPr id="11" name="Rectangle 10"/>
              <p:cNvSpPr/>
              <p:nvPr/>
            </p:nvSpPr>
            <p:spPr>
              <a:xfrm>
                <a:off x="3928311" y="2889770"/>
                <a:ext cx="936459"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bg1"/>
                    </a:solidFill>
                  </a:rPr>
                  <a:t>End </a:t>
                </a:r>
                <a:r>
                  <a:rPr lang="en-US" sz="1400" dirty="0" err="1">
                    <a:solidFill>
                      <a:schemeClr val="bg1"/>
                    </a:solidFill>
                  </a:rPr>
                  <a:t>Ts</a:t>
                </a:r>
                <a:endParaRPr lang="en-US" sz="1400" dirty="0">
                  <a:solidFill>
                    <a:schemeClr val="bg1"/>
                  </a:solidFill>
                </a:endParaRPr>
              </a:p>
            </p:txBody>
          </p:sp>
          <p:sp>
            <p:nvSpPr>
              <p:cNvPr id="12" name="Rectangle 11"/>
              <p:cNvSpPr/>
              <p:nvPr/>
            </p:nvSpPr>
            <p:spPr>
              <a:xfrm>
                <a:off x="4868782" y="2889770"/>
                <a:ext cx="936459" cy="39964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err="1">
                    <a:solidFill>
                      <a:schemeClr val="bg1"/>
                    </a:solidFill>
                  </a:rPr>
                  <a:t>StmtId</a:t>
                </a:r>
                <a:endParaRPr lang="en-US" sz="1400" dirty="0">
                  <a:solidFill>
                    <a:schemeClr val="bg1"/>
                  </a:solidFill>
                </a:endParaRPr>
              </a:p>
            </p:txBody>
          </p:sp>
          <p:sp>
            <p:nvSpPr>
              <p:cNvPr id="13" name="Rectangle 12"/>
              <p:cNvSpPr/>
              <p:nvPr/>
            </p:nvSpPr>
            <p:spPr>
              <a:xfrm>
                <a:off x="5809253" y="2889770"/>
                <a:ext cx="936459"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err="1">
                    <a:solidFill>
                      <a:schemeClr val="bg1"/>
                    </a:solidFill>
                  </a:rPr>
                  <a:t>IdxLinkCount</a:t>
                </a:r>
                <a:endParaRPr lang="en-US" sz="1400" dirty="0">
                  <a:solidFill>
                    <a:schemeClr val="bg1"/>
                  </a:solidFill>
                </a:endParaRPr>
              </a:p>
            </p:txBody>
          </p:sp>
          <p:sp>
            <p:nvSpPr>
              <p:cNvPr id="14" name="Rectangle 13"/>
              <p:cNvSpPr/>
              <p:nvPr/>
            </p:nvSpPr>
            <p:spPr>
              <a:xfrm>
                <a:off x="6745712" y="2889770"/>
                <a:ext cx="581521"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Rectangle 14"/>
              <p:cNvSpPr/>
              <p:nvPr/>
            </p:nvSpPr>
            <p:spPr>
              <a:xfrm>
                <a:off x="7327233" y="2883753"/>
                <a:ext cx="576508" cy="397044"/>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6" name="Straight Arrow Connector 15"/>
              <p:cNvCxnSpPr/>
              <p:nvPr/>
            </p:nvCxnSpPr>
            <p:spPr>
              <a:xfrm>
                <a:off x="7015163" y="3014663"/>
                <a:ext cx="4762" cy="652462"/>
              </a:xfrm>
              <a:prstGeom prst="straightConnector1">
                <a:avLst/>
              </a:prstGeom>
              <a:ln w="19050">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634541" y="3014663"/>
                <a:ext cx="4762" cy="652462"/>
              </a:xfrm>
              <a:prstGeom prst="straightConnector1">
                <a:avLst/>
              </a:prstGeom>
              <a:ln w="19050">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rot="5400000">
                <a:off x="3379619" y="2844719"/>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ight Brace 18"/>
              <p:cNvSpPr/>
              <p:nvPr/>
            </p:nvSpPr>
            <p:spPr>
              <a:xfrm rot="5400000">
                <a:off x="4316079" y="2844718"/>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ight Brace 19"/>
              <p:cNvSpPr/>
              <p:nvPr/>
            </p:nvSpPr>
            <p:spPr>
              <a:xfrm rot="5400000">
                <a:off x="5252539" y="2844717"/>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ight Brace 20"/>
              <p:cNvSpPr/>
              <p:nvPr/>
            </p:nvSpPr>
            <p:spPr>
              <a:xfrm rot="5400000">
                <a:off x="6188999" y="2844716"/>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rot="16200000">
                <a:off x="7240254" y="2147889"/>
                <a:ext cx="160923" cy="1166048"/>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164165" y="3420904"/>
                <a:ext cx="554705" cy="226327"/>
              </a:xfrm>
              <a:prstGeom prst="rect">
                <a:avLst/>
              </a:prstGeom>
              <a:noFill/>
            </p:spPr>
            <p:txBody>
              <a:bodyPr wrap="none" rtlCol="0">
                <a:spAutoFit/>
              </a:bodyPr>
              <a:lstStyle/>
              <a:p>
                <a:r>
                  <a:rPr lang="en-US" sz="1400" dirty="0"/>
                  <a:t>8 bytes</a:t>
                </a:r>
              </a:p>
            </p:txBody>
          </p:sp>
          <p:sp>
            <p:nvSpPr>
              <p:cNvPr id="24" name="TextBox 23"/>
              <p:cNvSpPr txBox="1"/>
              <p:nvPr/>
            </p:nvSpPr>
            <p:spPr>
              <a:xfrm>
                <a:off x="4074695" y="3420903"/>
                <a:ext cx="554705" cy="226327"/>
              </a:xfrm>
              <a:prstGeom prst="rect">
                <a:avLst/>
              </a:prstGeom>
              <a:noFill/>
            </p:spPr>
            <p:txBody>
              <a:bodyPr wrap="none" rtlCol="0">
                <a:spAutoFit/>
              </a:bodyPr>
              <a:lstStyle/>
              <a:p>
                <a:r>
                  <a:rPr lang="en-US" sz="1400" dirty="0"/>
                  <a:t>8 bytes</a:t>
                </a:r>
              </a:p>
            </p:txBody>
          </p:sp>
          <p:sp>
            <p:nvSpPr>
              <p:cNvPr id="25" name="TextBox 24"/>
              <p:cNvSpPr txBox="1"/>
              <p:nvPr/>
            </p:nvSpPr>
            <p:spPr>
              <a:xfrm>
                <a:off x="5037085" y="3421405"/>
                <a:ext cx="554705" cy="226327"/>
              </a:xfrm>
              <a:prstGeom prst="rect">
                <a:avLst/>
              </a:prstGeom>
              <a:noFill/>
            </p:spPr>
            <p:txBody>
              <a:bodyPr wrap="none" rtlCol="0">
                <a:spAutoFit/>
              </a:bodyPr>
              <a:lstStyle/>
              <a:p>
                <a:r>
                  <a:rPr lang="en-US" sz="1400" dirty="0"/>
                  <a:t>4 bytes</a:t>
                </a:r>
              </a:p>
            </p:txBody>
          </p:sp>
          <p:sp>
            <p:nvSpPr>
              <p:cNvPr id="26" name="TextBox 25"/>
              <p:cNvSpPr txBox="1"/>
              <p:nvPr/>
            </p:nvSpPr>
            <p:spPr>
              <a:xfrm>
                <a:off x="5973545" y="3416390"/>
                <a:ext cx="554705" cy="226327"/>
              </a:xfrm>
              <a:prstGeom prst="rect">
                <a:avLst/>
              </a:prstGeom>
              <a:noFill/>
            </p:spPr>
            <p:txBody>
              <a:bodyPr wrap="none" rtlCol="0">
                <a:spAutoFit/>
              </a:bodyPr>
              <a:lstStyle/>
              <a:p>
                <a:r>
                  <a:rPr lang="en-US" sz="1400" dirty="0"/>
                  <a:t>2 bytes</a:t>
                </a:r>
              </a:p>
            </p:txBody>
          </p:sp>
          <p:sp>
            <p:nvSpPr>
              <p:cNvPr id="27" name="TextBox 26"/>
              <p:cNvSpPr txBox="1"/>
              <p:nvPr/>
            </p:nvSpPr>
            <p:spPr>
              <a:xfrm>
                <a:off x="6475282" y="2419234"/>
                <a:ext cx="1733323" cy="226327"/>
              </a:xfrm>
              <a:prstGeom prst="rect">
                <a:avLst/>
              </a:prstGeom>
              <a:noFill/>
            </p:spPr>
            <p:txBody>
              <a:bodyPr wrap="none" rtlCol="0">
                <a:spAutoFit/>
              </a:bodyPr>
              <a:lstStyle/>
              <a:p>
                <a:r>
                  <a:rPr lang="en-US" sz="1400" dirty="0"/>
                  <a:t>8 bytes * (</a:t>
                </a:r>
                <a:r>
                  <a:rPr lang="en-US" sz="1400" dirty="0" err="1"/>
                  <a:t>IdxLinkCount</a:t>
                </a:r>
                <a:r>
                  <a:rPr lang="en-US" sz="1400" dirty="0"/>
                  <a:t> – 1)</a:t>
                </a:r>
              </a:p>
            </p:txBody>
          </p:sp>
        </p:grpSp>
        <p:cxnSp>
          <p:nvCxnSpPr>
            <p:cNvPr id="8" name="Straight Connector 7"/>
            <p:cNvCxnSpPr/>
            <p:nvPr/>
          </p:nvCxnSpPr>
          <p:spPr>
            <a:xfrm>
              <a:off x="2413949" y="2362357"/>
              <a:ext cx="577902" cy="96362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281236" y="2362357"/>
              <a:ext cx="3622505" cy="547415"/>
            </a:xfrm>
            <a:prstGeom prst="line">
              <a:avLst/>
            </a:prstGeom>
            <a:ln w="2222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Text Placeholder 2"/>
          <p:cNvSpPr>
            <a:spLocks noGrp="1"/>
          </p:cNvSpPr>
          <p:nvPr>
            <p:ph type="body" sz="quarter" idx="10"/>
          </p:nvPr>
        </p:nvSpPr>
        <p:spPr>
          <a:xfrm>
            <a:off x="0" y="4553924"/>
            <a:ext cx="11934092" cy="3447098"/>
          </a:xfrm>
        </p:spPr>
        <p:txBody>
          <a:bodyPr/>
          <a:lstStyle/>
          <a:p>
            <a:r>
              <a:rPr lang="en-US" dirty="0" smtClean="0"/>
              <a:t>Key Points</a:t>
            </a:r>
          </a:p>
          <a:p>
            <a:r>
              <a:rPr lang="en-US" sz="2000" dirty="0" smtClean="0"/>
              <a:t>Begin/End timestamp determines row’s validity</a:t>
            </a:r>
          </a:p>
          <a:p>
            <a:r>
              <a:rPr lang="en-US" sz="2000" dirty="0" smtClean="0"/>
              <a:t>There is no data or index page. Just rows</a:t>
            </a:r>
          </a:p>
          <a:p>
            <a:r>
              <a:rPr lang="en-US" sz="2000" dirty="0" smtClean="0"/>
              <a:t>Row size limited to 8060 bytes to allow data to be moved to SQL table</a:t>
            </a:r>
          </a:p>
          <a:p>
            <a:r>
              <a:rPr lang="en-US" sz="2000" dirty="0" smtClean="0"/>
              <a:t>Not every SQL table schema is supported</a:t>
            </a:r>
          </a:p>
          <a:p>
            <a:endParaRPr lang="en-US" dirty="0" smtClean="0"/>
          </a:p>
          <a:p>
            <a:r>
              <a:rPr lang="en-US" dirty="0"/>
              <a:t>	</a:t>
            </a:r>
          </a:p>
        </p:txBody>
      </p:sp>
    </p:spTree>
    <p:extLst>
      <p:ext uri="{BB962C8B-B14F-4D97-AF65-F5344CB8AC3E}">
        <p14:creationId xmlns:p14="http://schemas.microsoft.com/office/powerpoint/2010/main" val="296576940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21052"/>
            <a:ext cx="11889564" cy="917575"/>
          </a:xfrm>
        </p:spPr>
        <p:txBody>
          <a:bodyPr/>
          <a:lstStyle/>
          <a:p>
            <a:r>
              <a:rPr lang="en-US" dirty="0" smtClean="0"/>
              <a:t>Key lookup: </a:t>
            </a:r>
            <a:r>
              <a:rPr lang="en-US" dirty="0" err="1" smtClean="0"/>
              <a:t>Btree</a:t>
            </a:r>
            <a:r>
              <a:rPr lang="en-US" dirty="0" smtClean="0"/>
              <a:t> </a:t>
            </a:r>
            <a:r>
              <a:rPr lang="en-US" dirty="0" err="1" smtClean="0"/>
              <a:t>vs</a:t>
            </a:r>
            <a:r>
              <a:rPr lang="en-US" dirty="0"/>
              <a:t> </a:t>
            </a:r>
            <a:r>
              <a:rPr lang="en-US" dirty="0" err="1"/>
              <a:t>Mem</a:t>
            </a:r>
            <a:r>
              <a:rPr lang="en-US" dirty="0"/>
              <a:t>-Opt </a:t>
            </a:r>
            <a:r>
              <a:rPr lang="en-US" dirty="0" smtClean="0"/>
              <a:t>Table</a:t>
            </a:r>
            <a:endParaRPr lang="en-US" dirty="0"/>
          </a:p>
        </p:txBody>
      </p:sp>
      <p:grpSp>
        <p:nvGrpSpPr>
          <p:cNvPr id="9" name="Group 4"/>
          <p:cNvGrpSpPr>
            <a:grpSpLocks/>
          </p:cNvGrpSpPr>
          <p:nvPr/>
        </p:nvGrpSpPr>
        <p:grpSpPr bwMode="auto">
          <a:xfrm>
            <a:off x="4364293" y="3479067"/>
            <a:ext cx="457200" cy="533400"/>
            <a:chOff x="2304" y="3312"/>
            <a:chExt cx="288" cy="336"/>
          </a:xfrm>
        </p:grpSpPr>
        <p:sp>
          <p:nvSpPr>
            <p:cNvPr id="48" name="Rectangle 5"/>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Text Box 6"/>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0" name="Group 7"/>
          <p:cNvGrpSpPr>
            <a:grpSpLocks/>
          </p:cNvGrpSpPr>
          <p:nvPr/>
        </p:nvGrpSpPr>
        <p:grpSpPr bwMode="auto">
          <a:xfrm>
            <a:off x="3907093" y="4774467"/>
            <a:ext cx="457200" cy="533400"/>
            <a:chOff x="2304" y="3312"/>
            <a:chExt cx="288" cy="336"/>
          </a:xfrm>
        </p:grpSpPr>
        <p:sp>
          <p:nvSpPr>
            <p:cNvPr id="46" name="Rectangle 8"/>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9"/>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1" name="Group 10"/>
          <p:cNvGrpSpPr>
            <a:grpSpLocks/>
          </p:cNvGrpSpPr>
          <p:nvPr/>
        </p:nvGrpSpPr>
        <p:grpSpPr bwMode="auto">
          <a:xfrm>
            <a:off x="4821493" y="4774467"/>
            <a:ext cx="457200" cy="533400"/>
            <a:chOff x="2304" y="3312"/>
            <a:chExt cx="288" cy="336"/>
          </a:xfrm>
        </p:grpSpPr>
        <p:sp>
          <p:nvSpPr>
            <p:cNvPr id="44" name="Rectangle 11"/>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12"/>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2" name="Group 13"/>
          <p:cNvGrpSpPr>
            <a:grpSpLocks/>
          </p:cNvGrpSpPr>
          <p:nvPr/>
        </p:nvGrpSpPr>
        <p:grpSpPr bwMode="auto">
          <a:xfrm>
            <a:off x="2535493" y="3479067"/>
            <a:ext cx="457200" cy="533400"/>
            <a:chOff x="2304" y="3312"/>
            <a:chExt cx="288" cy="336"/>
          </a:xfrm>
        </p:grpSpPr>
        <p:sp>
          <p:nvSpPr>
            <p:cNvPr id="42" name="Rectangle 14"/>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15"/>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3" name="Group 16"/>
          <p:cNvGrpSpPr>
            <a:grpSpLocks/>
          </p:cNvGrpSpPr>
          <p:nvPr/>
        </p:nvGrpSpPr>
        <p:grpSpPr bwMode="auto">
          <a:xfrm>
            <a:off x="2078293" y="4774467"/>
            <a:ext cx="457200" cy="533400"/>
            <a:chOff x="2304" y="3312"/>
            <a:chExt cx="288" cy="336"/>
          </a:xfrm>
        </p:grpSpPr>
        <p:sp>
          <p:nvSpPr>
            <p:cNvPr id="40" name="Rectangle 17"/>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18"/>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4" name="Group 19"/>
          <p:cNvGrpSpPr>
            <a:grpSpLocks/>
          </p:cNvGrpSpPr>
          <p:nvPr/>
        </p:nvGrpSpPr>
        <p:grpSpPr bwMode="auto">
          <a:xfrm>
            <a:off x="2992693" y="4774467"/>
            <a:ext cx="457200" cy="533400"/>
            <a:chOff x="2304" y="3312"/>
            <a:chExt cx="288" cy="336"/>
          </a:xfrm>
        </p:grpSpPr>
        <p:sp>
          <p:nvSpPr>
            <p:cNvPr id="38" name="Rectangle 20"/>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21"/>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5" name="Group 22"/>
          <p:cNvGrpSpPr>
            <a:grpSpLocks/>
          </p:cNvGrpSpPr>
          <p:nvPr/>
        </p:nvGrpSpPr>
        <p:grpSpPr bwMode="auto">
          <a:xfrm>
            <a:off x="706693" y="3479067"/>
            <a:ext cx="457200" cy="533400"/>
            <a:chOff x="2304" y="3312"/>
            <a:chExt cx="288" cy="336"/>
          </a:xfrm>
        </p:grpSpPr>
        <p:sp>
          <p:nvSpPr>
            <p:cNvPr id="36" name="Rectangle 23"/>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Text Box 24"/>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6" name="Group 25"/>
          <p:cNvGrpSpPr>
            <a:grpSpLocks/>
          </p:cNvGrpSpPr>
          <p:nvPr/>
        </p:nvGrpSpPr>
        <p:grpSpPr bwMode="auto">
          <a:xfrm>
            <a:off x="249493" y="4774467"/>
            <a:ext cx="457200" cy="533400"/>
            <a:chOff x="2304" y="3312"/>
            <a:chExt cx="288" cy="336"/>
          </a:xfrm>
        </p:grpSpPr>
        <p:sp>
          <p:nvSpPr>
            <p:cNvPr id="34" name="Rectangle 26"/>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7"/>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grpSp>
        <p:nvGrpSpPr>
          <p:cNvPr id="17" name="Group 28"/>
          <p:cNvGrpSpPr>
            <a:grpSpLocks/>
          </p:cNvGrpSpPr>
          <p:nvPr/>
        </p:nvGrpSpPr>
        <p:grpSpPr bwMode="auto">
          <a:xfrm>
            <a:off x="1163893" y="4774467"/>
            <a:ext cx="457200" cy="533400"/>
            <a:chOff x="2304" y="3312"/>
            <a:chExt cx="288" cy="336"/>
          </a:xfrm>
        </p:grpSpPr>
        <p:sp>
          <p:nvSpPr>
            <p:cNvPr id="32" name="Rectangle 29"/>
            <p:cNvSpPr>
              <a:spLocks noChangeArrowheads="1"/>
            </p:cNvSpPr>
            <p:nvPr/>
          </p:nvSpPr>
          <p:spPr bwMode="auto">
            <a:xfrm>
              <a:off x="2304" y="3312"/>
              <a:ext cx="288" cy="3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30"/>
            <p:cNvSpPr txBox="1">
              <a:spLocks noChangeArrowheads="1"/>
            </p:cNvSpPr>
            <p:nvPr/>
          </p:nvSpPr>
          <p:spPr bwMode="auto">
            <a:xfrm>
              <a:off x="2352" y="33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endParaRPr lang="en-US" sz="1800">
                <a:effectLst/>
                <a:latin typeface="Tahoma" charset="0"/>
              </a:endParaRPr>
            </a:p>
          </p:txBody>
        </p:sp>
      </p:grpSp>
      <p:sp>
        <p:nvSpPr>
          <p:cNvPr id="18" name="Rectangle 31"/>
          <p:cNvSpPr>
            <a:spLocks noChangeArrowheads="1"/>
          </p:cNvSpPr>
          <p:nvPr/>
        </p:nvSpPr>
        <p:spPr bwMode="auto">
          <a:xfrm>
            <a:off x="2535493" y="2031267"/>
            <a:ext cx="4572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2"/>
          <p:cNvSpPr>
            <a:spLocks noChangeShapeType="1"/>
          </p:cNvSpPr>
          <p:nvPr/>
        </p:nvSpPr>
        <p:spPr bwMode="auto">
          <a:xfrm>
            <a:off x="2764093" y="2564667"/>
            <a:ext cx="0" cy="914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flipH="1">
            <a:off x="935293" y="2564667"/>
            <a:ext cx="1828800" cy="91440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2764093" y="2564667"/>
            <a:ext cx="1828800" cy="914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5"/>
          <p:cNvSpPr>
            <a:spLocks noChangeShapeType="1"/>
          </p:cNvSpPr>
          <p:nvPr/>
        </p:nvSpPr>
        <p:spPr bwMode="auto">
          <a:xfrm flipH="1">
            <a:off x="478093" y="4012467"/>
            <a:ext cx="4572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6"/>
          <p:cNvSpPr>
            <a:spLocks noChangeShapeType="1"/>
          </p:cNvSpPr>
          <p:nvPr/>
        </p:nvSpPr>
        <p:spPr bwMode="auto">
          <a:xfrm>
            <a:off x="935293" y="4012467"/>
            <a:ext cx="457200" cy="76200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7"/>
          <p:cNvSpPr>
            <a:spLocks noChangeShapeType="1"/>
          </p:cNvSpPr>
          <p:nvPr/>
        </p:nvSpPr>
        <p:spPr bwMode="auto">
          <a:xfrm flipH="1">
            <a:off x="2306893" y="4012467"/>
            <a:ext cx="4572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8"/>
          <p:cNvSpPr>
            <a:spLocks noChangeShapeType="1"/>
          </p:cNvSpPr>
          <p:nvPr/>
        </p:nvSpPr>
        <p:spPr bwMode="auto">
          <a:xfrm>
            <a:off x="2764093" y="4012467"/>
            <a:ext cx="4572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9"/>
          <p:cNvSpPr>
            <a:spLocks noChangeShapeType="1"/>
          </p:cNvSpPr>
          <p:nvPr/>
        </p:nvSpPr>
        <p:spPr bwMode="auto">
          <a:xfrm flipH="1">
            <a:off x="4135693" y="4012467"/>
            <a:ext cx="4572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40"/>
          <p:cNvSpPr>
            <a:spLocks noChangeShapeType="1"/>
          </p:cNvSpPr>
          <p:nvPr/>
        </p:nvSpPr>
        <p:spPr bwMode="auto">
          <a:xfrm>
            <a:off x="4592893" y="4012467"/>
            <a:ext cx="4572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41"/>
          <p:cNvSpPr>
            <a:spLocks noChangeArrowheads="1"/>
          </p:cNvSpPr>
          <p:nvPr/>
        </p:nvSpPr>
        <p:spPr bwMode="auto">
          <a:xfrm>
            <a:off x="2535493" y="2107467"/>
            <a:ext cx="4572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2"/>
          <p:cNvSpPr>
            <a:spLocks noChangeArrowheads="1"/>
          </p:cNvSpPr>
          <p:nvPr/>
        </p:nvSpPr>
        <p:spPr bwMode="auto">
          <a:xfrm>
            <a:off x="706693" y="3783867"/>
            <a:ext cx="4572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3"/>
          <p:cNvSpPr>
            <a:spLocks noChangeArrowheads="1"/>
          </p:cNvSpPr>
          <p:nvPr/>
        </p:nvSpPr>
        <p:spPr bwMode="auto">
          <a:xfrm>
            <a:off x="1163893" y="4926867"/>
            <a:ext cx="4572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4"/>
          <p:cNvSpPr>
            <a:spLocks noChangeShapeType="1"/>
          </p:cNvSpPr>
          <p:nvPr/>
        </p:nvSpPr>
        <p:spPr bwMode="auto">
          <a:xfrm>
            <a:off x="2764093" y="1574067"/>
            <a:ext cx="0" cy="45720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5"/>
          <p:cNvSpPr>
            <a:spLocks noChangeShapeType="1"/>
          </p:cNvSpPr>
          <p:nvPr/>
        </p:nvSpPr>
        <p:spPr bwMode="auto">
          <a:xfrm flipH="1">
            <a:off x="1621093" y="4956175"/>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6"/>
          <p:cNvSpPr>
            <a:spLocks noChangeShapeType="1"/>
          </p:cNvSpPr>
          <p:nvPr/>
        </p:nvSpPr>
        <p:spPr bwMode="auto">
          <a:xfrm>
            <a:off x="1849693" y="4956175"/>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47"/>
          <p:cNvSpPr txBox="1">
            <a:spLocks noChangeArrowheads="1"/>
          </p:cNvSpPr>
          <p:nvPr/>
        </p:nvSpPr>
        <p:spPr bwMode="auto">
          <a:xfrm>
            <a:off x="955931" y="5718175"/>
            <a:ext cx="24393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pPr>
            <a:r>
              <a:rPr lang="en-US" sz="1800" dirty="0">
                <a:effectLst/>
                <a:latin typeface="Tahoma" charset="0"/>
              </a:rPr>
              <a:t>Matching </a:t>
            </a:r>
            <a:r>
              <a:rPr lang="en-US" sz="1800" dirty="0" smtClean="0">
                <a:effectLst/>
                <a:latin typeface="Tahoma" charset="0"/>
              </a:rPr>
              <a:t>index record</a:t>
            </a:r>
            <a:endParaRPr lang="en-US" sz="1800" dirty="0">
              <a:effectLst/>
              <a:latin typeface="Tahoma" charset="0"/>
            </a:endParaRPr>
          </a:p>
        </p:txBody>
      </p:sp>
      <p:sp>
        <p:nvSpPr>
          <p:cNvPr id="91" name="Rectangle 90"/>
          <p:cNvSpPr/>
          <p:nvPr/>
        </p:nvSpPr>
        <p:spPr>
          <a:xfrm>
            <a:off x="7382561" y="4366306"/>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2" name="Rectangle 91"/>
          <p:cNvSpPr/>
          <p:nvPr/>
        </p:nvSpPr>
        <p:spPr>
          <a:xfrm>
            <a:off x="7382561" y="4736499"/>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3" name="Rectangle 92"/>
          <p:cNvSpPr/>
          <p:nvPr/>
        </p:nvSpPr>
        <p:spPr>
          <a:xfrm>
            <a:off x="7382561" y="5106691"/>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4" name="Rectangle 93"/>
          <p:cNvSpPr/>
          <p:nvPr/>
        </p:nvSpPr>
        <p:spPr>
          <a:xfrm>
            <a:off x="7382561" y="5476884"/>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5" name="Rectangle 94"/>
          <p:cNvSpPr/>
          <p:nvPr/>
        </p:nvSpPr>
        <p:spPr>
          <a:xfrm>
            <a:off x="7382561" y="2885537"/>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6" name="Rectangle 95"/>
          <p:cNvSpPr/>
          <p:nvPr/>
        </p:nvSpPr>
        <p:spPr>
          <a:xfrm>
            <a:off x="7382561" y="3255729"/>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7" name="Rectangle 96"/>
          <p:cNvSpPr/>
          <p:nvPr/>
        </p:nvSpPr>
        <p:spPr>
          <a:xfrm>
            <a:off x="7382561" y="3625922"/>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sp>
        <p:nvSpPr>
          <p:cNvPr id="98" name="Rectangle 97"/>
          <p:cNvSpPr/>
          <p:nvPr/>
        </p:nvSpPr>
        <p:spPr>
          <a:xfrm>
            <a:off x="7382561" y="3996114"/>
            <a:ext cx="460415" cy="370192"/>
          </a:xfrm>
          <a:prstGeom prst="rect">
            <a:avLst/>
          </a:prstGeom>
          <a:noFill/>
          <a:ln w="25400" cap="flat" cmpd="sng" algn="ctr">
            <a:solidFill>
              <a:schemeClr val="tx1"/>
            </a:solidFill>
            <a:prstDash val="solid"/>
          </a:ln>
          <a:effectLst/>
        </p:spPr>
        <p:txBody>
          <a:bodyPr lIns="76197" tIns="38098" rIns="76197" bIns="38098" rtlCol="0" anchor="ctr"/>
          <a:lstStyle/>
          <a:p>
            <a:pPr algn="ctr" defTabSz="1036279">
              <a:defRPr/>
            </a:pPr>
            <a:endParaRPr lang="en-US" sz="2000" kern="0" dirty="0">
              <a:solidFill>
                <a:sysClr val="window" lastClr="FFFFFF"/>
              </a:solidFill>
            </a:endParaRPr>
          </a:p>
        </p:txBody>
      </p:sp>
      <p:cxnSp>
        <p:nvCxnSpPr>
          <p:cNvPr id="99" name="Curved Connector 98"/>
          <p:cNvCxnSpPr/>
          <p:nvPr/>
        </p:nvCxnSpPr>
        <p:spPr>
          <a:xfrm>
            <a:off x="7566728" y="3070632"/>
            <a:ext cx="1287499" cy="69050"/>
          </a:xfrm>
          <a:prstGeom prst="curvedConnector3">
            <a:avLst>
              <a:gd name="adj1" fmla="val 50000"/>
            </a:avLst>
          </a:prstGeom>
          <a:noFill/>
          <a:ln w="19050" cap="flat" cmpd="sng" algn="ctr">
            <a:solidFill>
              <a:schemeClr val="tx1"/>
            </a:solidFill>
            <a:prstDash val="solid"/>
            <a:headEnd type="oval"/>
            <a:tailEnd type="stealth" w="lg" len="lg"/>
          </a:ln>
          <a:effectLst/>
        </p:spPr>
      </p:cxnSp>
      <p:cxnSp>
        <p:nvCxnSpPr>
          <p:cNvPr id="100" name="Curved Connector 99"/>
          <p:cNvCxnSpPr/>
          <p:nvPr/>
        </p:nvCxnSpPr>
        <p:spPr>
          <a:xfrm>
            <a:off x="7612768" y="3479067"/>
            <a:ext cx="1261499" cy="930489"/>
          </a:xfrm>
          <a:prstGeom prst="curvedConnector3">
            <a:avLst>
              <a:gd name="adj1" fmla="val 50000"/>
            </a:avLst>
          </a:prstGeom>
          <a:noFill/>
          <a:ln w="19050" cap="flat" cmpd="sng" algn="ctr">
            <a:solidFill>
              <a:schemeClr val="tx1"/>
            </a:solidFill>
            <a:prstDash val="solid"/>
            <a:headEnd type="oval"/>
            <a:tailEnd type="stealth" w="lg" len="lg"/>
          </a:ln>
          <a:effectLst/>
        </p:spPr>
      </p:cxnSp>
      <p:sp>
        <p:nvSpPr>
          <p:cNvPr id="101" name="TextBox 100"/>
          <p:cNvSpPr txBox="1"/>
          <p:nvPr/>
        </p:nvSpPr>
        <p:spPr>
          <a:xfrm>
            <a:off x="6766689" y="2107467"/>
            <a:ext cx="1749580" cy="692493"/>
          </a:xfrm>
          <a:prstGeom prst="rect">
            <a:avLst/>
          </a:prstGeom>
          <a:noFill/>
        </p:spPr>
        <p:txBody>
          <a:bodyPr wrap="square" lIns="76197" tIns="38098" rIns="76197" bIns="38098" rtlCol="0">
            <a:spAutoFit/>
          </a:bodyPr>
          <a:lstStyle/>
          <a:p>
            <a:pPr defTabSz="1036279">
              <a:defRPr/>
            </a:pPr>
            <a:r>
              <a:rPr lang="en-US" sz="2000" kern="0" dirty="0"/>
              <a:t>Hash index on Name</a:t>
            </a:r>
          </a:p>
        </p:txBody>
      </p:sp>
      <p:cxnSp>
        <p:nvCxnSpPr>
          <p:cNvPr id="88" name="Curved Connector 87"/>
          <p:cNvCxnSpPr/>
          <p:nvPr/>
        </p:nvCxnSpPr>
        <p:spPr>
          <a:xfrm>
            <a:off x="9265595" y="3208837"/>
            <a:ext cx="757635" cy="12700"/>
          </a:xfrm>
          <a:prstGeom prst="curvedConnector3">
            <a:avLst>
              <a:gd name="adj1" fmla="val 50000"/>
            </a:avLst>
          </a:prstGeom>
          <a:noFill/>
          <a:ln w="19050" cap="flat" cmpd="sng" algn="ctr">
            <a:solidFill>
              <a:schemeClr val="tx2">
                <a:lumMod val="50000"/>
                <a:lumOff val="50000"/>
              </a:schemeClr>
            </a:solidFill>
            <a:prstDash val="solid"/>
            <a:headEnd type="oval"/>
            <a:tailEnd type="stealth" w="lg" len="lg"/>
          </a:ln>
          <a:effectLst/>
        </p:spPr>
      </p:cxnSp>
      <p:sp>
        <p:nvSpPr>
          <p:cNvPr id="89" name="Rectangle 88"/>
          <p:cNvSpPr/>
          <p:nvPr/>
        </p:nvSpPr>
        <p:spPr>
          <a:xfrm>
            <a:off x="8863907" y="2981370"/>
            <a:ext cx="733040" cy="3710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1036279">
              <a:defRPr/>
            </a:pPr>
            <a:r>
              <a:rPr lang="en-US" sz="2200" kern="0" dirty="0" smtClean="0">
                <a:solidFill>
                  <a:schemeClr val="bg1"/>
                </a:solidFill>
              </a:rPr>
              <a:t>R1</a:t>
            </a:r>
            <a:endParaRPr lang="en-US" sz="2200" kern="0" dirty="0">
              <a:solidFill>
                <a:schemeClr val="bg1"/>
              </a:solidFill>
            </a:endParaRPr>
          </a:p>
        </p:txBody>
      </p:sp>
      <p:sp>
        <p:nvSpPr>
          <p:cNvPr id="90" name="Rectangle 89"/>
          <p:cNvSpPr/>
          <p:nvPr/>
        </p:nvSpPr>
        <p:spPr>
          <a:xfrm>
            <a:off x="10023230" y="3001669"/>
            <a:ext cx="733040" cy="3710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1036279">
              <a:defRPr/>
            </a:pPr>
            <a:r>
              <a:rPr lang="en-US" sz="2200" kern="0" dirty="0" smtClean="0">
                <a:solidFill>
                  <a:schemeClr val="bg1"/>
                </a:solidFill>
              </a:rPr>
              <a:t>R2</a:t>
            </a:r>
            <a:endParaRPr lang="en-US" sz="2200" kern="0" dirty="0">
              <a:solidFill>
                <a:schemeClr val="bg1"/>
              </a:solidFill>
            </a:endParaRPr>
          </a:p>
        </p:txBody>
      </p:sp>
      <p:sp>
        <p:nvSpPr>
          <p:cNvPr id="86" name="Rectangle 85"/>
          <p:cNvSpPr/>
          <p:nvPr/>
        </p:nvSpPr>
        <p:spPr>
          <a:xfrm>
            <a:off x="8899075" y="4224007"/>
            <a:ext cx="733040" cy="3710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1036279">
              <a:defRPr/>
            </a:pPr>
            <a:r>
              <a:rPr lang="en-US" sz="2200" kern="0" dirty="0" smtClean="0">
                <a:solidFill>
                  <a:schemeClr val="bg1"/>
                </a:solidFill>
              </a:rPr>
              <a:t>R3</a:t>
            </a:r>
            <a:endParaRPr lang="en-US" sz="2200" kern="0" dirty="0">
              <a:solidFill>
                <a:schemeClr val="bg1"/>
              </a:solidFill>
            </a:endParaRPr>
          </a:p>
        </p:txBody>
      </p:sp>
      <p:sp>
        <p:nvSpPr>
          <p:cNvPr id="3" name="TextBox 2"/>
          <p:cNvSpPr txBox="1"/>
          <p:nvPr/>
        </p:nvSpPr>
        <p:spPr>
          <a:xfrm>
            <a:off x="-16632" y="1915152"/>
            <a:ext cx="263700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Non clustered index</a:t>
            </a:r>
          </a:p>
        </p:txBody>
      </p:sp>
    </p:spTree>
    <p:extLst>
      <p:ext uri="{BB962C8B-B14F-4D97-AF65-F5344CB8AC3E}">
        <p14:creationId xmlns:p14="http://schemas.microsoft.com/office/powerpoint/2010/main" val="1645478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subTnLst>
                                    <p:animClr clrSpc="rgb" dir="cw">
                                      <p:cBhvr override="childStyle">
                                        <p:cTn dur="1" fill="hold" display="0" masterRel="nextClick" afterEffect="1"/>
                                        <p:tgtEl>
                                          <p:spTgt spid="100"/>
                                        </p:tgtEl>
                                        <p:attrNameLst>
                                          <p:attrName>ppt_c</p:attrName>
                                        </p:attrNameLst>
                                      </p:cBhvr>
                                      <p:to>
                                        <a:schemeClr val="accent2"/>
                                      </p:to>
                                    </p:animClr>
                                  </p:subTnLst>
                                </p:cTn>
                              </p:par>
                              <p:par>
                                <p:cTn id="45" presetID="1"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6" grpId="0" animBg="1"/>
      <p:bldP spid="7" grpId="0" animBg="1"/>
      <p:bldP spid="8" grpId="0"/>
      <p:bldP spid="91" grpId="0" animBg="1"/>
      <p:bldP spid="92" grpId="0" animBg="1"/>
      <p:bldP spid="93" grpId="0" animBg="1"/>
      <p:bldP spid="94" grpId="0" animBg="1"/>
      <p:bldP spid="95" grpId="0" animBg="1"/>
      <p:bldP spid="96" grpId="0" animBg="1"/>
      <p:bldP spid="97" grpId="0" animBg="1"/>
      <p:bldP spid="98" grpId="0" animBg="1"/>
      <p:bldP spid="101" grpId="0"/>
      <p:bldP spid="89" grpId="0" animBg="1"/>
      <p:bldP spid="90"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1745"/>
            <a:ext cx="11889564" cy="917575"/>
          </a:xfrm>
        </p:spPr>
        <p:txBody>
          <a:bodyPr/>
          <a:lstStyle/>
          <a:p>
            <a:r>
              <a:rPr lang="en-US" dirty="0" smtClean="0"/>
              <a:t>Hekaton: Memory Management</a:t>
            </a:r>
            <a:endParaRPr lang="en-US" dirty="0"/>
          </a:p>
        </p:txBody>
      </p:sp>
      <p:sp>
        <p:nvSpPr>
          <p:cNvPr id="3" name="Text Placeholder 2"/>
          <p:cNvSpPr>
            <a:spLocks noGrp="1"/>
          </p:cNvSpPr>
          <p:nvPr>
            <p:ph type="body" sz="quarter" idx="10"/>
          </p:nvPr>
        </p:nvSpPr>
        <p:spPr>
          <a:xfrm>
            <a:off x="274638" y="1212850"/>
            <a:ext cx="11887200" cy="4665893"/>
          </a:xfrm>
        </p:spPr>
        <p:txBody>
          <a:bodyPr/>
          <a:lstStyle/>
          <a:p>
            <a:r>
              <a:rPr lang="en-US" dirty="0" smtClean="0"/>
              <a:t>Hekaton </a:t>
            </a:r>
            <a:r>
              <a:rPr lang="en-US" dirty="0"/>
              <a:t>data resides in memory at all times.</a:t>
            </a:r>
          </a:p>
          <a:p>
            <a:pPr lvl="1"/>
            <a:r>
              <a:rPr lang="en-US" sz="1900" dirty="0"/>
              <a:t>No paging</a:t>
            </a:r>
            <a:r>
              <a:rPr lang="en-US" sz="1900" dirty="0" smtClean="0"/>
              <a:t>.</a:t>
            </a:r>
          </a:p>
          <a:p>
            <a:pPr lvl="1"/>
            <a:r>
              <a:rPr lang="en-US" sz="1900" dirty="0" smtClean="0"/>
              <a:t>Must configure SQL box with sufficient memory to store memory-optimized tables. Max supported 512GB</a:t>
            </a:r>
            <a:endParaRPr lang="en-US" sz="1900" dirty="0"/>
          </a:p>
          <a:p>
            <a:pPr lvl="1"/>
            <a:r>
              <a:rPr lang="en-US" sz="1900" dirty="0"/>
              <a:t>Failure to allocate memory will fail transactional </a:t>
            </a:r>
            <a:r>
              <a:rPr lang="en-US" sz="1900" dirty="0" smtClean="0"/>
              <a:t>workload at run-time</a:t>
            </a:r>
          </a:p>
          <a:p>
            <a:pPr lvl="1"/>
            <a:r>
              <a:rPr lang="en-US" sz="1900" dirty="0" smtClean="0"/>
              <a:t>Integrated with SQL Server memory manager and  reacts </a:t>
            </a:r>
            <a:r>
              <a:rPr lang="en-US" sz="1900" dirty="0"/>
              <a:t>to memory pressure where possible.</a:t>
            </a:r>
          </a:p>
          <a:p>
            <a:pPr lvl="1"/>
            <a:endParaRPr lang="en-US" sz="1900" dirty="0"/>
          </a:p>
          <a:p>
            <a:r>
              <a:rPr lang="en-US" dirty="0" smtClean="0"/>
              <a:t>Integration with Resource Governor (Post CTP1)</a:t>
            </a:r>
            <a:endParaRPr lang="en-US" dirty="0"/>
          </a:p>
          <a:p>
            <a:pPr lvl="1"/>
            <a:r>
              <a:rPr lang="en-US" sz="1900" dirty="0"/>
              <a:t>“Bind” a database to a resource pool.</a:t>
            </a:r>
          </a:p>
          <a:p>
            <a:pPr lvl="1"/>
            <a:r>
              <a:rPr lang="en-US" sz="1900" dirty="0"/>
              <a:t>Ensures memory consumption from recovery is accounted for.</a:t>
            </a:r>
          </a:p>
          <a:p>
            <a:pPr lvl="1"/>
            <a:r>
              <a:rPr lang="en-US" sz="1900" dirty="0"/>
              <a:t>Hard limit (80% of phys. memory) to ensure system remains stable under low-memory situations.</a:t>
            </a:r>
          </a:p>
          <a:p>
            <a:endParaRPr lang="en-US" dirty="0"/>
          </a:p>
        </p:txBody>
      </p:sp>
    </p:spTree>
    <p:extLst>
      <p:ext uri="{BB962C8B-B14F-4D97-AF65-F5344CB8AC3E}">
        <p14:creationId xmlns:p14="http://schemas.microsoft.com/office/powerpoint/2010/main" val="2087046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Hekaton</a:t>
            </a:r>
            <a:r>
              <a:rPr lang="en-US" dirty="0" smtClean="0"/>
              <a:t>” Memory</a:t>
            </a:r>
            <a:endParaRPr lang="en-US" dirty="0"/>
          </a:p>
        </p:txBody>
      </p:sp>
      <p:sp>
        <p:nvSpPr>
          <p:cNvPr id="4" name="Rectangle 3"/>
          <p:cNvSpPr/>
          <p:nvPr/>
        </p:nvSpPr>
        <p:spPr bwMode="auto">
          <a:xfrm>
            <a:off x="2926398" y="1577044"/>
            <a:ext cx="3200400" cy="21945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Table Data</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Rule of thumb: 2 x </a:t>
            </a:r>
            <a:r>
              <a:rPr lang="en-US" dirty="0" err="1" smtClean="0">
                <a:gradFill>
                  <a:gsLst>
                    <a:gs pos="0">
                      <a:srgbClr val="FFFFFF"/>
                    </a:gs>
                    <a:gs pos="100000">
                      <a:srgbClr val="FFFFFF"/>
                    </a:gs>
                  </a:gsLst>
                  <a:lin ang="5400000" scaled="0"/>
                </a:gradFill>
                <a:ea typeface="Segoe UI" pitchFamily="34" charset="0"/>
                <a:cs typeface="Segoe UI" pitchFamily="34" charset="0"/>
              </a:rPr>
              <a:t>data_size</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7269756" y="1577044"/>
            <a:ext cx="3200400" cy="21945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Index Data</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err="1" smtClean="0">
                <a:gradFill>
                  <a:gsLst>
                    <a:gs pos="0">
                      <a:srgbClr val="FFFFFF"/>
                    </a:gs>
                    <a:gs pos="100000">
                      <a:srgbClr val="FFFFFF"/>
                    </a:gs>
                  </a:gsLst>
                  <a:lin ang="5400000" scaled="0"/>
                </a:gradFill>
                <a:ea typeface="Segoe UI" pitchFamily="34" charset="0"/>
                <a:cs typeface="Segoe UI" pitchFamily="34" charset="0"/>
              </a:rPr>
              <a:t>Bucket_count</a:t>
            </a:r>
            <a:r>
              <a:rPr lang="en-US" dirty="0" smtClean="0">
                <a:gradFill>
                  <a:gsLst>
                    <a:gs pos="0">
                      <a:srgbClr val="FFFFFF"/>
                    </a:gs>
                    <a:gs pos="100000">
                      <a:srgbClr val="FFFFFF"/>
                    </a:gs>
                  </a:gsLst>
                  <a:lin ang="5400000" scaled="0"/>
                </a:gradFill>
                <a:ea typeface="Segoe UI" pitchFamily="34" charset="0"/>
                <a:cs typeface="Segoe UI" pitchFamily="34" charset="0"/>
              </a:rPr>
              <a:t> x </a:t>
            </a:r>
            <a:r>
              <a:rPr lang="en-US" dirty="0" err="1" smtClean="0">
                <a:gradFill>
                  <a:gsLst>
                    <a:gs pos="0">
                      <a:srgbClr val="FFFFFF"/>
                    </a:gs>
                    <a:gs pos="100000">
                      <a:srgbClr val="FFFFFF"/>
                    </a:gs>
                  </a:gsLst>
                  <a:lin ang="5400000" scaled="0"/>
                </a:gradFill>
                <a:ea typeface="Segoe UI" pitchFamily="34" charset="0"/>
                <a:cs typeface="Segoe UI" pitchFamily="34" charset="0"/>
              </a:rPr>
              <a:t>pointer_size</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269146" y="3863018"/>
            <a:ext cx="3200400" cy="2194536"/>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Monitoring</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Use DMVs, SMO, SSMS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925121" y="3863018"/>
            <a:ext cx="3200400" cy="219453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Configuration</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Use resource governor</a:t>
            </a:r>
          </a:p>
        </p:txBody>
      </p:sp>
      <p:sp>
        <p:nvSpPr>
          <p:cNvPr id="8" name="TextBox 7"/>
          <p:cNvSpPr txBox="1"/>
          <p:nvPr/>
        </p:nvSpPr>
        <p:spPr>
          <a:xfrm>
            <a:off x="320539" y="2360380"/>
            <a:ext cx="23923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Considerations</a:t>
            </a:r>
          </a:p>
        </p:txBody>
      </p:sp>
      <p:sp>
        <p:nvSpPr>
          <p:cNvPr id="9" name="TextBox 8"/>
          <p:cNvSpPr txBox="1"/>
          <p:nvPr/>
        </p:nvSpPr>
        <p:spPr>
          <a:xfrm>
            <a:off x="320539" y="4646354"/>
            <a:ext cx="21791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Management</a:t>
            </a:r>
          </a:p>
        </p:txBody>
      </p:sp>
    </p:spTree>
    <p:extLst>
      <p:ext uri="{BB962C8B-B14F-4D97-AF65-F5344CB8AC3E}">
        <p14:creationId xmlns:p14="http://schemas.microsoft.com/office/powerpoint/2010/main" val="172418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Considerations</a:t>
            </a:r>
            <a:endParaRPr lang="en-US" dirty="0"/>
          </a:p>
        </p:txBody>
      </p:sp>
      <p:sp>
        <p:nvSpPr>
          <p:cNvPr id="4" name="Rectangle 3"/>
          <p:cNvSpPr/>
          <p:nvPr/>
        </p:nvSpPr>
        <p:spPr bwMode="auto">
          <a:xfrm>
            <a:off x="366141" y="2217116"/>
            <a:ext cx="2286000"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a:t>
            </a:r>
            <a:r>
              <a:rPr lang="en-US" dirty="0" smtClean="0">
                <a:gradFill>
                  <a:gsLst>
                    <a:gs pos="0">
                      <a:srgbClr val="FFFFFF"/>
                    </a:gs>
                    <a:gs pos="100000">
                      <a:srgbClr val="FFFFFF"/>
                    </a:gs>
                  </a:gsLst>
                  <a:lin ang="5400000" scaled="0"/>
                </a:gradFill>
                <a:ea typeface="Segoe UI" pitchFamily="34" charset="0"/>
                <a:cs typeface="Segoe UI" pitchFamily="34" charset="0"/>
              </a:rPr>
              <a:t>nserting more rows than rows that can fit in memory</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3749442" y="3863006"/>
            <a:ext cx="2286000" cy="12801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Database does not come online</a:t>
            </a:r>
          </a:p>
        </p:txBody>
      </p:sp>
      <p:sp>
        <p:nvSpPr>
          <p:cNvPr id="10" name="Right Arrow 9"/>
          <p:cNvSpPr/>
          <p:nvPr/>
        </p:nvSpPr>
        <p:spPr bwMode="auto">
          <a:xfrm>
            <a:off x="2789905" y="2582872"/>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ight Arrow 10"/>
          <p:cNvSpPr/>
          <p:nvPr/>
        </p:nvSpPr>
        <p:spPr bwMode="auto">
          <a:xfrm>
            <a:off x="2772159" y="4280597"/>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3749442" y="2217101"/>
            <a:ext cx="2286000" cy="12801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Transactions start failing</a:t>
            </a:r>
          </a:p>
        </p:txBody>
      </p:sp>
      <p:sp>
        <p:nvSpPr>
          <p:cNvPr id="13" name="Rectangle 12"/>
          <p:cNvSpPr/>
          <p:nvPr/>
        </p:nvSpPr>
        <p:spPr bwMode="auto">
          <a:xfrm>
            <a:off x="366166" y="3863005"/>
            <a:ext cx="2286000"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R</a:t>
            </a:r>
            <a:r>
              <a:rPr lang="en-US" dirty="0" smtClean="0">
                <a:gradFill>
                  <a:gsLst>
                    <a:gs pos="0">
                      <a:srgbClr val="FFFFFF"/>
                    </a:gs>
                    <a:gs pos="100000">
                      <a:srgbClr val="FFFFFF"/>
                    </a:gs>
                  </a:gsLst>
                  <a:lin ang="5400000" scaled="0"/>
                </a:gradFill>
                <a:ea typeface="Segoe UI" pitchFamily="34" charset="0"/>
                <a:cs typeface="Segoe UI" pitchFamily="34" charset="0"/>
              </a:rPr>
              <a:t>ecovering database that does not fit in memory</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366141" y="5417466"/>
            <a:ext cx="2286000"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Memory pressure from “Hekaton” workload on other workloads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3749409" y="5417469"/>
            <a:ext cx="2286000" cy="12801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Operations in other workloads start failing</a:t>
            </a:r>
          </a:p>
        </p:txBody>
      </p:sp>
      <p:sp>
        <p:nvSpPr>
          <p:cNvPr id="17" name="Right Arrow 16"/>
          <p:cNvSpPr/>
          <p:nvPr/>
        </p:nvSpPr>
        <p:spPr bwMode="auto">
          <a:xfrm>
            <a:off x="2772126" y="5835060"/>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7086903" y="2217102"/>
            <a:ext cx="1920240" cy="44805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Read error log</a:t>
            </a: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Identify via DMVs, SSMS whether “</a:t>
            </a:r>
            <a:r>
              <a:rPr lang="en-US" dirty="0" err="1" smtClean="0">
                <a:gradFill>
                  <a:gsLst>
                    <a:gs pos="0">
                      <a:srgbClr val="FFFFFF"/>
                    </a:gs>
                    <a:gs pos="100000">
                      <a:srgbClr val="FFFFFF"/>
                    </a:gs>
                  </a:gsLst>
                  <a:lin ang="5400000" scaled="0"/>
                </a:gradFill>
                <a:ea typeface="Segoe UI" pitchFamily="34" charset="0"/>
                <a:cs typeface="Segoe UI" pitchFamily="34" charset="0"/>
              </a:rPr>
              <a:t>Hekaton</a:t>
            </a:r>
            <a:r>
              <a:rPr lang="en-US" dirty="0" smtClean="0">
                <a:gradFill>
                  <a:gsLst>
                    <a:gs pos="0">
                      <a:srgbClr val="FFFFFF"/>
                    </a:gs>
                    <a:gs pos="100000">
                      <a:srgbClr val="FFFFFF"/>
                    </a:gs>
                  </a:gsLst>
                  <a:lin ang="5400000" scaled="0"/>
                </a:gradFill>
                <a:ea typeface="Segoe UI" pitchFamily="34" charset="0"/>
                <a:cs typeface="Segoe UI" pitchFamily="34" charset="0"/>
              </a:rPr>
              <a:t>” is using most memory</a:t>
            </a: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10150093" y="2217100"/>
            <a:ext cx="1920240" cy="4480525"/>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Free up memory</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Add memory</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Identify and stop long running transactions </a:t>
            </a:r>
          </a:p>
        </p:txBody>
      </p:sp>
      <p:sp>
        <p:nvSpPr>
          <p:cNvPr id="21" name="Right Arrow 20"/>
          <p:cNvSpPr/>
          <p:nvPr/>
        </p:nvSpPr>
        <p:spPr bwMode="auto">
          <a:xfrm>
            <a:off x="6126813" y="2582872"/>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ight Arrow 21"/>
          <p:cNvSpPr/>
          <p:nvPr/>
        </p:nvSpPr>
        <p:spPr bwMode="auto">
          <a:xfrm>
            <a:off x="6126813" y="4228774"/>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Right Arrow 22"/>
          <p:cNvSpPr/>
          <p:nvPr/>
        </p:nvSpPr>
        <p:spPr bwMode="auto">
          <a:xfrm>
            <a:off x="6126813" y="5874676"/>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Right Arrow 23"/>
          <p:cNvSpPr/>
          <p:nvPr/>
        </p:nvSpPr>
        <p:spPr bwMode="auto">
          <a:xfrm>
            <a:off x="9144285" y="2582872"/>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Right Arrow 24"/>
          <p:cNvSpPr/>
          <p:nvPr/>
        </p:nvSpPr>
        <p:spPr bwMode="auto">
          <a:xfrm>
            <a:off x="9144275" y="4228774"/>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Right Arrow 25"/>
          <p:cNvSpPr/>
          <p:nvPr/>
        </p:nvSpPr>
        <p:spPr bwMode="auto">
          <a:xfrm>
            <a:off x="9144275" y="5874676"/>
            <a:ext cx="914400" cy="405372"/>
          </a:xfrm>
          <a:prstGeom prs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7" name="Text Placeholder 2"/>
          <p:cNvSpPr>
            <a:spLocks noGrp="1"/>
          </p:cNvSpPr>
          <p:nvPr>
            <p:ph type="body" sz="quarter" idx="10"/>
          </p:nvPr>
        </p:nvSpPr>
        <p:spPr>
          <a:xfrm>
            <a:off x="366077" y="1212850"/>
            <a:ext cx="2194600" cy="738664"/>
          </a:xfrm>
        </p:spPr>
        <p:txBody>
          <a:bodyPr/>
          <a:lstStyle/>
          <a:p>
            <a:r>
              <a:rPr lang="en-US" dirty="0" smtClean="0"/>
              <a:t>Scenario</a:t>
            </a:r>
            <a:endParaRPr lang="en-US" dirty="0"/>
          </a:p>
        </p:txBody>
      </p:sp>
      <p:sp>
        <p:nvSpPr>
          <p:cNvPr id="28" name="Text Placeholder 2"/>
          <p:cNvSpPr txBox="1">
            <a:spLocks/>
          </p:cNvSpPr>
          <p:nvPr/>
        </p:nvSpPr>
        <p:spPr>
          <a:xfrm>
            <a:off x="3749319" y="1211287"/>
            <a:ext cx="2377493"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Symptom</a:t>
            </a:r>
            <a:endParaRPr lang="en-US" dirty="0"/>
          </a:p>
        </p:txBody>
      </p:sp>
      <p:sp>
        <p:nvSpPr>
          <p:cNvPr id="29" name="Text Placeholder 2"/>
          <p:cNvSpPr txBox="1">
            <a:spLocks/>
          </p:cNvSpPr>
          <p:nvPr/>
        </p:nvSpPr>
        <p:spPr>
          <a:xfrm>
            <a:off x="6858231" y="1211287"/>
            <a:ext cx="2377493"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Diagnosis</a:t>
            </a:r>
            <a:endParaRPr lang="en-US" dirty="0"/>
          </a:p>
        </p:txBody>
      </p:sp>
      <p:sp>
        <p:nvSpPr>
          <p:cNvPr id="30" name="Text Placeholder 2"/>
          <p:cNvSpPr txBox="1">
            <a:spLocks/>
          </p:cNvSpPr>
          <p:nvPr/>
        </p:nvSpPr>
        <p:spPr>
          <a:xfrm>
            <a:off x="10058597" y="1211287"/>
            <a:ext cx="2103175"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Solution</a:t>
            </a:r>
            <a:endParaRPr lang="en-US" dirty="0"/>
          </a:p>
        </p:txBody>
      </p:sp>
    </p:spTree>
    <p:extLst>
      <p:ext uri="{BB962C8B-B14F-4D97-AF65-F5344CB8AC3E}">
        <p14:creationId xmlns:p14="http://schemas.microsoft.com/office/powerpoint/2010/main" val="2914768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P spid="13"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build="p"/>
      <p:bldP spid="28" grpId="0"/>
      <p:bldP spid="29" grpId="0"/>
      <p:bldP spid="30" grpId="0"/>
    </p:bld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EU 2013 DBI-B307.potx" id="{88C4E33B-49A3-40FE-864B-9203521DC6A5}" vid="{A57ED24F-BC3C-47B2-893A-84A52C657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BF38BD6E774F418C8C86FF6F9D3F4A" ma:contentTypeVersion="0" ma:contentTypeDescription="Create a new document." ma:contentTypeScope="" ma:versionID="81b72f612bd9c08726f2af6206760fae">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B68C43-1337-4A44-8BD4-F952B0BFF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TechEd%202013%20DBI-B307</Template>
  <TotalTime>3261</TotalTime>
  <Words>4661</Words>
  <Application>Microsoft Office PowerPoint</Application>
  <PresentationFormat>Custom</PresentationFormat>
  <Paragraphs>555</Paragraphs>
  <Slides>33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Calibri</vt:lpstr>
      <vt:lpstr>Segoe Light</vt:lpstr>
      <vt:lpstr>Consolas</vt:lpstr>
      <vt:lpstr>Arial</vt:lpstr>
      <vt:lpstr>Segoe UI Light</vt:lpstr>
      <vt:lpstr>Angsana New</vt:lpstr>
      <vt:lpstr>Tahoma</vt:lpstr>
      <vt:lpstr>Segoe UI</vt:lpstr>
      <vt:lpstr>Segoe Semibold</vt:lpstr>
      <vt:lpstr>Wingdings</vt:lpstr>
      <vt:lpstr>Segoe UI Semibold</vt:lpstr>
      <vt:lpstr>TechEd_2013_Template_r09</vt:lpstr>
      <vt:lpstr>PowerPoint Presentation</vt:lpstr>
      <vt:lpstr>Microsoft SQL Server In-Memory OLTP Project  "Hekaton":  Management Deep Dive </vt:lpstr>
      <vt:lpstr>Agenda</vt:lpstr>
      <vt:lpstr>Hekaton In-Memory Data Structures</vt:lpstr>
      <vt:lpstr>MemOpt Table: Row Format</vt:lpstr>
      <vt:lpstr>Key lookup: Btree vs Mem-Opt Table</vt:lpstr>
      <vt:lpstr>Hekaton: Memory Management</vt:lpstr>
      <vt:lpstr>“Hekaton” Memory</vt:lpstr>
      <vt:lpstr>Memory Considerations</vt:lpstr>
      <vt:lpstr>Hekaton: Garbage Collection</vt:lpstr>
      <vt:lpstr>Cooperative Garbage Collection</vt:lpstr>
      <vt:lpstr>Demo: Memory Management </vt:lpstr>
      <vt:lpstr>Hekaton: Durability</vt:lpstr>
      <vt:lpstr>Hekaton Storage</vt:lpstr>
      <vt:lpstr>Hekaton Storage: Data and Delta Files</vt:lpstr>
      <vt:lpstr>Hekaton Storage: Populating Data/Delta files </vt:lpstr>
      <vt:lpstr>Hekaton Storage: Merge Operation</vt:lpstr>
      <vt:lpstr>Hekaton Storage: Merge Operation</vt:lpstr>
      <vt:lpstr>Hekaton: Transaction Logging</vt:lpstr>
      <vt:lpstr>Hekaton: Storage Considerations</vt:lpstr>
      <vt:lpstr>Hekaton: Checkpoint</vt:lpstr>
      <vt:lpstr>Hekaton: Database Backup </vt:lpstr>
      <vt:lpstr>Hekaton: Log Backup</vt:lpstr>
      <vt:lpstr>Demo: Logging and Storage</vt:lpstr>
      <vt:lpstr>Hekaton: Recovery</vt:lpstr>
      <vt:lpstr>Hekaton: Recovery Parallel load</vt:lpstr>
      <vt:lpstr>Hekaton: Recovery After Clean Shutdown</vt:lpstr>
      <vt:lpstr>Summary</vt:lpstr>
      <vt:lpstr>Track Resources</vt:lpstr>
      <vt:lpstr>Resources</vt:lpstr>
      <vt:lpstr>Complete an evaluation on CommNet and enter to win!</vt:lpstr>
      <vt:lpstr>Evaluate this session</vt:lpstr>
      <vt:lpstr>PowerPoint Presentation</vt:lpstr>
    </vt:vector>
  </TitlesOfParts>
  <Manager>&lt;Comms manager/speech writer&gt;</Manager>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DBI-B308: Microsoft SQL Server In-Memory OLTP Project "Hekaton": Management Deep Dive</dc:title>
  <dc:subject>TechEd 2013</dc:subject>
  <dc:creator>Sunil Agarwal</dc:creator>
  <cp:keywords>TechEd 2013</cp:keywords>
  <dc:description>Template by: Jordan Cayabyab, Artitudes Design, Inc._x000d_
Formatting by: Kate Kuzel, Silver Fox Productions, Inc. _x000d_
Audience Type: Internal/External</dc:description>
  <cp:lastModifiedBy>Shows</cp:lastModifiedBy>
  <cp:revision>95</cp:revision>
  <dcterms:created xsi:type="dcterms:W3CDTF">2013-05-02T17:57:05Z</dcterms:created>
  <dcterms:modified xsi:type="dcterms:W3CDTF">2013-06-06T16:52:35Z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0x0101008EBF38BD6E774F418C8C86FF6F9D3F4A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