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6"/>
  </p:notesMasterIdLst>
  <p:handoutMasterIdLst>
    <p:handoutMasterId r:id="rId57"/>
  </p:handoutMasterIdLst>
  <p:sldIdLst>
    <p:sldId id="1135" r:id="rId5"/>
    <p:sldId id="1054" r:id="rId6"/>
    <p:sldId id="1193" r:id="rId7"/>
    <p:sldId id="1194" r:id="rId8"/>
    <p:sldId id="1195" r:id="rId9"/>
    <p:sldId id="1196" r:id="rId10"/>
    <p:sldId id="1156" r:id="rId11"/>
    <p:sldId id="1161" r:id="rId12"/>
    <p:sldId id="1162" r:id="rId13"/>
    <p:sldId id="1163" r:id="rId14"/>
    <p:sldId id="1164" r:id="rId15"/>
    <p:sldId id="1165" r:id="rId16"/>
    <p:sldId id="1157" r:id="rId17"/>
    <p:sldId id="1199" r:id="rId18"/>
    <p:sldId id="1200" r:id="rId19"/>
    <p:sldId id="1166" r:id="rId20"/>
    <p:sldId id="1167" r:id="rId21"/>
    <p:sldId id="1168" r:id="rId22"/>
    <p:sldId id="1201" r:id="rId23"/>
    <p:sldId id="1170" r:id="rId24"/>
    <p:sldId id="1171" r:id="rId25"/>
    <p:sldId id="1202" r:id="rId26"/>
    <p:sldId id="1173" r:id="rId27"/>
    <p:sldId id="1158" r:id="rId28"/>
    <p:sldId id="1174" r:id="rId29"/>
    <p:sldId id="1175" r:id="rId30"/>
    <p:sldId id="1176" r:id="rId31"/>
    <p:sldId id="1177" r:id="rId32"/>
    <p:sldId id="1178" r:id="rId33"/>
    <p:sldId id="1197" r:id="rId34"/>
    <p:sldId id="1198" r:id="rId35"/>
    <p:sldId id="1159" r:id="rId36"/>
    <p:sldId id="1179" r:id="rId37"/>
    <p:sldId id="1180" r:id="rId38"/>
    <p:sldId id="1181" r:id="rId39"/>
    <p:sldId id="1182" r:id="rId40"/>
    <p:sldId id="1183" r:id="rId41"/>
    <p:sldId id="1184" r:id="rId42"/>
    <p:sldId id="1185" r:id="rId43"/>
    <p:sldId id="1186" r:id="rId44"/>
    <p:sldId id="1187" r:id="rId45"/>
    <p:sldId id="1160" r:id="rId46"/>
    <p:sldId id="1188" r:id="rId47"/>
    <p:sldId id="1189" r:id="rId48"/>
    <p:sldId id="1190" r:id="rId49"/>
    <p:sldId id="1191" r:id="rId50"/>
    <p:sldId id="1192" r:id="rId51"/>
    <p:sldId id="1145" r:id="rId52"/>
    <p:sldId id="1150" r:id="rId53"/>
    <p:sldId id="1147" r:id="rId54"/>
    <p:sldId id="1076"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93"/>
            <p14:sldId id="1194"/>
            <p14:sldId id="1195"/>
            <p14:sldId id="1196"/>
            <p14:sldId id="1156"/>
            <p14:sldId id="1161"/>
            <p14:sldId id="1162"/>
            <p14:sldId id="1163"/>
            <p14:sldId id="1164"/>
            <p14:sldId id="1165"/>
            <p14:sldId id="1157"/>
            <p14:sldId id="1199"/>
            <p14:sldId id="1200"/>
            <p14:sldId id="1166"/>
            <p14:sldId id="1167"/>
            <p14:sldId id="1168"/>
            <p14:sldId id="1201"/>
            <p14:sldId id="1170"/>
            <p14:sldId id="1171"/>
            <p14:sldId id="1202"/>
            <p14:sldId id="1173"/>
            <p14:sldId id="1158"/>
            <p14:sldId id="1174"/>
            <p14:sldId id="1175"/>
            <p14:sldId id="1176"/>
            <p14:sldId id="1177"/>
            <p14:sldId id="1178"/>
            <p14:sldId id="1197"/>
            <p14:sldId id="1198"/>
            <p14:sldId id="1159"/>
            <p14:sldId id="1179"/>
            <p14:sldId id="1180"/>
            <p14:sldId id="1181"/>
            <p14:sldId id="1182"/>
            <p14:sldId id="1183"/>
            <p14:sldId id="1184"/>
            <p14:sldId id="1185"/>
            <p14:sldId id="1186"/>
            <p14:sldId id="1187"/>
            <p14:sldId id="1160"/>
            <p14:sldId id="1188"/>
            <p14:sldId id="1189"/>
            <p14:sldId id="1190"/>
            <p14:sldId id="1191"/>
            <p14:sldId id="1192"/>
          </p14:sldIdLst>
        </p14:section>
        <p14:section name="Special content" id="{6925D2A1-AD53-4951-AB34-79DFA02CD676}">
          <p14:sldIdLst>
            <p14:sldId id="1145"/>
            <p14:sldId id="1150"/>
            <p14:sldId id="114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anjay Mishra" initials="S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6305" autoAdjust="0"/>
  </p:normalViewPr>
  <p:slideViewPr>
    <p:cSldViewPr snapToGrid="0">
      <p:cViewPr varScale="1">
        <p:scale>
          <a:sx n="118" d="100"/>
          <a:sy n="118" d="100"/>
        </p:scale>
        <p:origin x="84" y="16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3:07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3:00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3:00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84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08523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18576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6/5/2013 3:07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14</a:t>
            </a:fld>
            <a:endParaRPr lang="en-US"/>
          </a:p>
        </p:txBody>
      </p:sp>
    </p:spTree>
    <p:extLst>
      <p:ext uri="{BB962C8B-B14F-4D97-AF65-F5344CB8AC3E}">
        <p14:creationId xmlns:p14="http://schemas.microsoft.com/office/powerpoint/2010/main" val="76942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15</a:t>
            </a:fld>
            <a:endParaRPr lang="en-US"/>
          </a:p>
        </p:txBody>
      </p:sp>
    </p:spTree>
    <p:extLst>
      <p:ext uri="{BB962C8B-B14F-4D97-AF65-F5344CB8AC3E}">
        <p14:creationId xmlns:p14="http://schemas.microsoft.com/office/powerpoint/2010/main" val="175997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16</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17</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18</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19</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3:00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20</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21</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22</a:t>
            </a:fld>
            <a:endParaRPr lang="en-US"/>
          </a:p>
        </p:txBody>
      </p:sp>
    </p:spTree>
    <p:extLst>
      <p:ext uri="{BB962C8B-B14F-4D97-AF65-F5344CB8AC3E}">
        <p14:creationId xmlns:p14="http://schemas.microsoft.com/office/powerpoint/2010/main" val="3067022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6/5/2013 3:07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6/5/2013 3:07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6/5/2013 3:07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2613739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332305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110237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3:07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3</a:t>
            </a:fld>
            <a:endParaRPr lang="en-US"/>
          </a:p>
        </p:txBody>
      </p:sp>
    </p:spTree>
    <p:extLst>
      <p:ext uri="{BB962C8B-B14F-4D97-AF65-F5344CB8AC3E}">
        <p14:creationId xmlns:p14="http://schemas.microsoft.com/office/powerpoint/2010/main" val="2486182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3:07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4</a:t>
            </a:fld>
            <a:endParaRPr lang="en-US"/>
          </a:p>
        </p:txBody>
      </p:sp>
    </p:spTree>
    <p:extLst>
      <p:ext uri="{BB962C8B-B14F-4D97-AF65-F5344CB8AC3E}">
        <p14:creationId xmlns:p14="http://schemas.microsoft.com/office/powerpoint/2010/main" val="248618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5</a:t>
            </a:fld>
            <a:endParaRPr lang="en-US"/>
          </a:p>
        </p:txBody>
      </p:sp>
    </p:spTree>
    <p:extLst>
      <p:ext uri="{BB962C8B-B14F-4D97-AF65-F5344CB8AC3E}">
        <p14:creationId xmlns:p14="http://schemas.microsoft.com/office/powerpoint/2010/main" val="39625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6</a:t>
            </a:fld>
            <a:endParaRPr lang="en-US"/>
          </a:p>
        </p:txBody>
      </p:sp>
    </p:spTree>
    <p:extLst>
      <p:ext uri="{BB962C8B-B14F-4D97-AF65-F5344CB8AC3E}">
        <p14:creationId xmlns:p14="http://schemas.microsoft.com/office/powerpoint/2010/main" val="248618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6/5/2013 3:00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7685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62626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16.emf"/><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5.emf"/><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endCxn id="16" idx="3"/>
          </p:cNvCxnSpPr>
          <p:nvPr/>
        </p:nvCxnSpPr>
        <p:spPr>
          <a:xfrm>
            <a:off x="6217509" y="1234260"/>
            <a:ext cx="26702" cy="56048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2" y="0"/>
            <a:ext cx="11370961" cy="1130053"/>
          </a:xfrm>
        </p:spPr>
        <p:txBody>
          <a:bodyPr/>
          <a:lstStyle/>
          <a:p>
            <a:r>
              <a:rPr lang="en-US" dirty="0" err="1" smtClean="0"/>
              <a:t>Edgenet</a:t>
            </a:r>
            <a:r>
              <a:rPr lang="en-US" dirty="0" smtClean="0"/>
              <a:t> HA / DR Topology Diagram</a:t>
            </a:r>
            <a:br>
              <a:rPr lang="en-US" dirty="0" smtClean="0"/>
            </a:br>
            <a:r>
              <a:rPr lang="en-US" sz="3672" dirty="0">
                <a:solidFill>
                  <a:schemeClr val="accent1"/>
                </a:solidFill>
              </a:rPr>
              <a:t>Multi-site FCI for HA/DR + AG readable secondary replica</a:t>
            </a:r>
          </a:p>
        </p:txBody>
      </p:sp>
      <p:sp>
        <p:nvSpPr>
          <p:cNvPr id="13" name="Rounded Rectangle 12"/>
          <p:cNvSpPr/>
          <p:nvPr/>
        </p:nvSpPr>
        <p:spPr bwMode="auto">
          <a:xfrm>
            <a:off x="1371145" y="1358474"/>
            <a:ext cx="3273323" cy="329924"/>
          </a:xfrm>
          <a:prstGeom prst="roundRect">
            <a:avLst/>
          </a:prstGeom>
          <a:ln/>
        </p:spPr>
        <p:style>
          <a:lnRef idx="0">
            <a:schemeClr val="accent1"/>
          </a:lnRef>
          <a:fillRef idx="3">
            <a:schemeClr val="accent1"/>
          </a:fillRef>
          <a:effectRef idx="3">
            <a:schemeClr val="accent1"/>
          </a:effectRef>
          <a:fontRef idx="minor">
            <a:schemeClr val="lt1"/>
          </a:fontRef>
        </p:style>
        <p:txBody>
          <a:bodyPr wrap="none" lIns="0" tIns="0" rIns="0" bIns="0" rtlCol="0" anchor="ctr" anchorCtr="0"/>
          <a:lstStyle/>
          <a:p>
            <a:pPr algn="ctr">
              <a:buClr>
                <a:schemeClr val="tx1"/>
              </a:buClr>
              <a:buSzPct val="90000"/>
            </a:pPr>
            <a:r>
              <a:rPr lang="en-US" sz="1836" b="1" dirty="0">
                <a:solidFill>
                  <a:schemeClr val="bg1"/>
                </a:solidFill>
                <a:sym typeface="Wingdings"/>
              </a:rPr>
              <a:t>Primary Site - Milwaukee</a:t>
            </a:r>
          </a:p>
        </p:txBody>
      </p:sp>
      <p:sp>
        <p:nvSpPr>
          <p:cNvPr id="14" name="Rounded Rectangle 13"/>
          <p:cNvSpPr/>
          <p:nvPr/>
        </p:nvSpPr>
        <p:spPr bwMode="auto">
          <a:xfrm>
            <a:off x="8124561" y="1370132"/>
            <a:ext cx="3067560" cy="309933"/>
          </a:xfrm>
          <a:prstGeom prst="roundRect">
            <a:avLst/>
          </a:prstGeom>
          <a:ln/>
        </p:spPr>
        <p:style>
          <a:lnRef idx="0">
            <a:schemeClr val="accent1"/>
          </a:lnRef>
          <a:fillRef idx="3">
            <a:schemeClr val="accent1"/>
          </a:fillRef>
          <a:effectRef idx="3">
            <a:schemeClr val="accent1"/>
          </a:effectRef>
          <a:fontRef idx="minor">
            <a:schemeClr val="lt1"/>
          </a:fontRef>
        </p:style>
        <p:txBody>
          <a:bodyPr wrap="none" lIns="0" tIns="0" rIns="0" bIns="0" rtlCol="0" anchor="ctr" anchorCtr="0"/>
          <a:lstStyle/>
          <a:p>
            <a:pPr algn="ctr">
              <a:buClr>
                <a:schemeClr val="tx1"/>
              </a:buClr>
              <a:buSzPct val="90000"/>
            </a:pPr>
            <a:r>
              <a:rPr lang="en-US" sz="1836" b="1" dirty="0">
                <a:solidFill>
                  <a:schemeClr val="bg1"/>
                </a:solidFill>
                <a:sym typeface="Wingdings"/>
              </a:rPr>
              <a:t>DR Site - Atlanta</a:t>
            </a:r>
          </a:p>
        </p:txBody>
      </p:sp>
      <p:grpSp>
        <p:nvGrpSpPr>
          <p:cNvPr id="40" name="Group 39"/>
          <p:cNvGrpSpPr/>
          <p:nvPr/>
        </p:nvGrpSpPr>
        <p:grpSpPr>
          <a:xfrm>
            <a:off x="9645591" y="1865206"/>
            <a:ext cx="1701964" cy="1982421"/>
            <a:chOff x="9388736" y="2264188"/>
            <a:chExt cx="1821144" cy="2085035"/>
          </a:xfrm>
        </p:grpSpPr>
        <p:pic>
          <p:nvPicPr>
            <p:cNvPr id="41" name="Picture 3" descr="C:\Users\ashammout\AppData\Local\Microsoft\Windows\Temporary Internet Files\Content.IE5\3EKTNE8G\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530" y="2264188"/>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9388736" y="3846016"/>
              <a:ext cx="1821144" cy="503207"/>
            </a:xfrm>
            <a:prstGeom prst="rect">
              <a:avLst/>
            </a:prstGeom>
            <a:noFill/>
          </p:spPr>
          <p:txBody>
            <a:bodyPr wrap="square" rtlCol="0">
              <a:spAutoFit/>
            </a:bodyPr>
            <a:lstStyle/>
            <a:p>
              <a:pPr algn="ctr"/>
              <a:r>
                <a:rPr lang="en-US" sz="1224" b="1" dirty="0"/>
                <a:t>WSFC Node  B</a:t>
              </a:r>
            </a:p>
            <a:p>
              <a:pPr algn="ctr"/>
              <a:r>
                <a:rPr lang="en-US" sz="1224" b="1" dirty="0"/>
                <a:t>FCI Passive Node</a:t>
              </a:r>
            </a:p>
          </p:txBody>
        </p:sp>
      </p:grpSp>
      <p:grpSp>
        <p:nvGrpSpPr>
          <p:cNvPr id="43" name="Group 42"/>
          <p:cNvGrpSpPr/>
          <p:nvPr/>
        </p:nvGrpSpPr>
        <p:grpSpPr>
          <a:xfrm>
            <a:off x="778051" y="1865209"/>
            <a:ext cx="1806919" cy="1954334"/>
            <a:chOff x="1112416" y="2324396"/>
            <a:chExt cx="1905000" cy="2084905"/>
          </a:xfrm>
        </p:grpSpPr>
        <p:pic>
          <p:nvPicPr>
            <p:cNvPr id="44" name="Picture 3" descr="C:\Users\ashammout\AppData\Local\Microsoft\Windows\Temporary Internet Files\Content.IE5\3EKTNE8G\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112416" y="3898894"/>
              <a:ext cx="1905000" cy="510407"/>
            </a:xfrm>
            <a:prstGeom prst="rect">
              <a:avLst/>
            </a:prstGeom>
            <a:noFill/>
          </p:spPr>
          <p:txBody>
            <a:bodyPr wrap="square" rtlCol="0">
              <a:spAutoFit/>
            </a:bodyPr>
            <a:lstStyle/>
            <a:p>
              <a:pPr algn="ctr"/>
              <a:r>
                <a:rPr lang="en-US" sz="1224" b="1" dirty="0"/>
                <a:t>WSFC Node A</a:t>
              </a:r>
            </a:p>
            <a:p>
              <a:pPr algn="ctr"/>
              <a:r>
                <a:rPr lang="en-US" sz="1224" b="1" dirty="0"/>
                <a:t>FCI Active Node</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958" y="2241575"/>
            <a:ext cx="1417102" cy="103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876408" y="3730413"/>
            <a:ext cx="1884636" cy="879029"/>
            <a:chOff x="3046412" y="3776663"/>
            <a:chExt cx="1847850" cy="861871"/>
          </a:xfrm>
        </p:grpSpPr>
        <p:pic>
          <p:nvPicPr>
            <p:cNvPr id="5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2" y="3776663"/>
              <a:ext cx="1847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6412" y="4114801"/>
              <a:ext cx="1752600" cy="523733"/>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224" b="1" dirty="0"/>
                <a:t>EMC RecoverPoint CE Appliances</a:t>
              </a:r>
              <a:endParaRPr lang="en-US" sz="1224" dirty="0">
                <a:solidFill>
                  <a:schemeClr val="tx1">
                    <a:alpha val="99000"/>
                  </a:schemeClr>
                </a:solidFill>
              </a:endParaRPr>
            </a:p>
          </p:txBody>
        </p:sp>
      </p:grpSp>
      <p:grpSp>
        <p:nvGrpSpPr>
          <p:cNvPr id="29" name="Group 28"/>
          <p:cNvGrpSpPr/>
          <p:nvPr/>
        </p:nvGrpSpPr>
        <p:grpSpPr>
          <a:xfrm>
            <a:off x="7675430" y="3730413"/>
            <a:ext cx="1884636" cy="879029"/>
            <a:chOff x="3046412" y="3776663"/>
            <a:chExt cx="1847850" cy="861871"/>
          </a:xfrm>
        </p:grpSpPr>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2" y="3776663"/>
              <a:ext cx="1847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046412" y="4114801"/>
              <a:ext cx="1752600" cy="523733"/>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224" b="1" dirty="0"/>
                <a:t>EMC RecoverPoint CE Appliances</a:t>
              </a:r>
              <a:endParaRPr lang="en-US" sz="1224" dirty="0">
                <a:solidFill>
                  <a:schemeClr val="tx1">
                    <a:alpha val="99000"/>
                  </a:schemeClr>
                </a:solidFill>
              </a:endParaRPr>
            </a:p>
          </p:txBody>
        </p:sp>
      </p:grpSp>
      <p:sp>
        <p:nvSpPr>
          <p:cNvPr id="9" name="TextBox 8"/>
          <p:cNvSpPr txBox="1"/>
          <p:nvPr/>
        </p:nvSpPr>
        <p:spPr>
          <a:xfrm>
            <a:off x="3964445" y="5401960"/>
            <a:ext cx="2020641" cy="343769"/>
          </a:xfrm>
          <a:prstGeom prst="rect">
            <a:avLst/>
          </a:prstGeom>
          <a:noFill/>
        </p:spPr>
        <p:txBody>
          <a:bodyPr wrap="square" lIns="93260" tIns="93260" rIns="93260" bIns="93260" rtlCol="0">
            <a:spAutoFit/>
          </a:bodyPr>
          <a:lstStyle/>
          <a:p>
            <a:pPr>
              <a:lnSpc>
                <a:spcPct val="90000"/>
              </a:lnSpc>
              <a:spcBef>
                <a:spcPct val="20000"/>
              </a:spcBef>
              <a:buSzPct val="90000"/>
            </a:pPr>
            <a:r>
              <a:rPr lang="en-US" sz="1122" b="1" dirty="0">
                <a:solidFill>
                  <a:schemeClr val="tx1">
                    <a:alpha val="99000"/>
                  </a:schemeClr>
                </a:solidFill>
              </a:rPr>
              <a:t>Hardware Replicated LUNS</a:t>
            </a:r>
          </a:p>
        </p:txBody>
      </p:sp>
      <p:grpSp>
        <p:nvGrpSpPr>
          <p:cNvPr id="10" name="Group 9"/>
          <p:cNvGrpSpPr/>
          <p:nvPr/>
        </p:nvGrpSpPr>
        <p:grpSpPr>
          <a:xfrm>
            <a:off x="8192398" y="5401961"/>
            <a:ext cx="2999723" cy="781087"/>
            <a:chOff x="8030040" y="4991721"/>
            <a:chExt cx="2941172" cy="765841"/>
          </a:xfrm>
        </p:grpSpPr>
        <p:pic>
          <p:nvPicPr>
            <p:cNvPr id="50" name="Picture 49" descr="\\sr42windham\ashammou$\My Pictures\DB\database2.gif"/>
            <p:cNvPicPr>
              <a:picLocks noChangeAspect="1" noChangeArrowheads="1"/>
            </p:cNvPicPr>
            <p:nvPr/>
          </p:nvPicPr>
          <p:blipFill>
            <a:blip r:embed="rId6" cstate="print"/>
            <a:srcRect/>
            <a:stretch>
              <a:fillRect/>
            </a:stretch>
          </p:blipFill>
          <p:spPr bwMode="auto">
            <a:xfrm>
              <a:off x="8030040" y="4991721"/>
              <a:ext cx="1020855" cy="765841"/>
            </a:xfrm>
            <a:prstGeom prst="rect">
              <a:avLst/>
            </a:prstGeom>
            <a:noFill/>
          </p:spPr>
        </p:pic>
        <p:sp>
          <p:nvSpPr>
            <p:cNvPr id="33" name="TextBox 32"/>
            <p:cNvSpPr txBox="1"/>
            <p:nvPr/>
          </p:nvSpPr>
          <p:spPr>
            <a:xfrm>
              <a:off x="8990012" y="5105400"/>
              <a:ext cx="1981200" cy="337059"/>
            </a:xfrm>
            <a:prstGeom prst="rect">
              <a:avLst/>
            </a:prstGeom>
            <a:noFill/>
          </p:spPr>
          <p:txBody>
            <a:bodyPr wrap="square" lIns="93260" tIns="93260" rIns="93260" bIns="93260" rtlCol="0">
              <a:spAutoFit/>
            </a:bodyPr>
            <a:lstStyle/>
            <a:p>
              <a:pPr>
                <a:lnSpc>
                  <a:spcPct val="90000"/>
                </a:lnSpc>
                <a:spcBef>
                  <a:spcPct val="20000"/>
                </a:spcBef>
                <a:buSzPct val="90000"/>
              </a:pPr>
              <a:r>
                <a:rPr lang="en-US" sz="1122" b="1" dirty="0">
                  <a:solidFill>
                    <a:schemeClr val="tx1">
                      <a:alpha val="99000"/>
                    </a:schemeClr>
                  </a:solidFill>
                </a:rPr>
                <a:t>Hardware Replicated LUNS</a:t>
              </a:r>
            </a:p>
          </p:txBody>
        </p:sp>
      </p:grpSp>
      <p:grpSp>
        <p:nvGrpSpPr>
          <p:cNvPr id="4" name="Group 3"/>
          <p:cNvGrpSpPr/>
          <p:nvPr/>
        </p:nvGrpSpPr>
        <p:grpSpPr>
          <a:xfrm>
            <a:off x="311749" y="4844708"/>
            <a:ext cx="5440186" cy="2139631"/>
            <a:chOff x="303212" y="4445345"/>
            <a:chExt cx="5334000" cy="2097868"/>
          </a:xfrm>
        </p:grpSpPr>
        <p:grpSp>
          <p:nvGrpSpPr>
            <p:cNvPr id="55" name="Group 54"/>
            <p:cNvGrpSpPr/>
            <p:nvPr/>
          </p:nvGrpSpPr>
          <p:grpSpPr>
            <a:xfrm>
              <a:off x="303212" y="4445345"/>
              <a:ext cx="3048000" cy="2097868"/>
              <a:chOff x="631138" y="2324396"/>
              <a:chExt cx="3352800" cy="2293207"/>
            </a:xfrm>
          </p:grpSpPr>
          <p:pic>
            <p:nvPicPr>
              <p:cNvPr id="56" name="Picture 3" descr="C:\Users\ashammout\AppData\Local\Microsoft\Windows\Temporary Internet Files\Content.IE5\3EKTNE8G\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31138" y="3898894"/>
                <a:ext cx="3352800" cy="718709"/>
              </a:xfrm>
              <a:prstGeom prst="rect">
                <a:avLst/>
              </a:prstGeom>
              <a:noFill/>
            </p:spPr>
            <p:txBody>
              <a:bodyPr wrap="square" rtlCol="0">
                <a:spAutoFit/>
              </a:bodyPr>
              <a:lstStyle/>
              <a:p>
                <a:pPr algn="ctr"/>
                <a:r>
                  <a:rPr lang="en-US" sz="1224" b="1" dirty="0"/>
                  <a:t> WSFC Node C</a:t>
                </a:r>
              </a:p>
              <a:p>
                <a:pPr algn="ctr"/>
                <a:r>
                  <a:rPr lang="en-US" sz="1224" b="1" dirty="0"/>
                  <a:t>Availability Group Secondary Replica</a:t>
                </a:r>
              </a:p>
              <a:p>
                <a:pPr algn="ctr"/>
                <a:r>
                  <a:rPr lang="en-US" sz="1224" b="1" dirty="0"/>
                  <a:t>(Synchronous, Readable)</a:t>
                </a:r>
              </a:p>
            </p:txBody>
          </p:sp>
        </p:grpSp>
        <p:grpSp>
          <p:nvGrpSpPr>
            <p:cNvPr id="3" name="Group 2"/>
            <p:cNvGrpSpPr/>
            <p:nvPr/>
          </p:nvGrpSpPr>
          <p:grpSpPr>
            <a:xfrm>
              <a:off x="2913062" y="4860291"/>
              <a:ext cx="2724150" cy="1028700"/>
              <a:chOff x="2913062" y="4860291"/>
              <a:chExt cx="2724150" cy="1028700"/>
            </a:xfrm>
          </p:grpSpPr>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3062" y="4860291"/>
                <a:ext cx="1028700" cy="1028700"/>
              </a:xfrm>
              <a:prstGeom prst="rect">
                <a:avLst/>
              </a:prstGeom>
            </p:spPr>
          </p:pic>
          <p:sp>
            <p:nvSpPr>
              <p:cNvPr id="34" name="TextBox 33"/>
              <p:cNvSpPr txBox="1"/>
              <p:nvPr/>
            </p:nvSpPr>
            <p:spPr>
              <a:xfrm>
                <a:off x="3884612" y="5486400"/>
                <a:ext cx="1752600" cy="337015"/>
              </a:xfrm>
              <a:prstGeom prst="rect">
                <a:avLst/>
              </a:prstGeom>
              <a:noFill/>
            </p:spPr>
            <p:txBody>
              <a:bodyPr wrap="square" lIns="93260" tIns="93260" rIns="93260" bIns="93260" rtlCol="0">
                <a:spAutoFit/>
              </a:bodyPr>
              <a:lstStyle/>
              <a:p>
                <a:pPr>
                  <a:lnSpc>
                    <a:spcPct val="90000"/>
                  </a:lnSpc>
                  <a:spcBef>
                    <a:spcPct val="20000"/>
                  </a:spcBef>
                  <a:buSzPct val="90000"/>
                </a:pPr>
                <a:r>
                  <a:rPr lang="en-US" sz="1122" b="1" dirty="0">
                    <a:solidFill>
                      <a:schemeClr val="accent2">
                        <a:lumMod val="60000"/>
                        <a:lumOff val="40000"/>
                        <a:alpha val="99000"/>
                      </a:schemeClr>
                    </a:solidFill>
                  </a:rPr>
                  <a:t>LUNS for AG secondary</a:t>
                </a:r>
              </a:p>
            </p:txBody>
          </p:sp>
        </p:grpSp>
      </p:grpSp>
      <p:grpSp>
        <p:nvGrpSpPr>
          <p:cNvPr id="6" name="Group 5"/>
          <p:cNvGrpSpPr/>
          <p:nvPr/>
        </p:nvGrpSpPr>
        <p:grpSpPr>
          <a:xfrm>
            <a:off x="4897049" y="3403575"/>
            <a:ext cx="2778381" cy="838004"/>
            <a:chOff x="4799012" y="3032341"/>
            <a:chExt cx="2724150" cy="821647"/>
          </a:xfrm>
        </p:grpSpPr>
        <p:sp>
          <p:nvSpPr>
            <p:cNvPr id="11" name="Right Arrow 10"/>
            <p:cNvSpPr/>
            <p:nvPr/>
          </p:nvSpPr>
          <p:spPr bwMode="auto">
            <a:xfrm>
              <a:off x="5398977" y="3032341"/>
              <a:ext cx="1450475" cy="484632"/>
            </a:xfrm>
            <a:prstGeom prst="rightArrow">
              <a:avLst/>
            </a:prstGeom>
            <a:solidFill>
              <a:schemeClr val="tx2">
                <a:lumMod val="40000"/>
                <a:lumOff val="60000"/>
              </a:schemeClr>
            </a:solidFill>
            <a:ln>
              <a:noFill/>
              <a:headEnd type="none" w="med" len="med"/>
              <a:tailEnd type="none" w="med" len="med"/>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37" name="TextBox 36"/>
            <p:cNvSpPr txBox="1"/>
            <p:nvPr/>
          </p:nvSpPr>
          <p:spPr>
            <a:xfrm>
              <a:off x="4799012" y="3516973"/>
              <a:ext cx="2724150" cy="337015"/>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122" b="1" dirty="0">
                  <a:solidFill>
                    <a:srgbClr val="59D01E">
                      <a:alpha val="99000"/>
                    </a:srgbClr>
                  </a:solidFill>
                </a:rPr>
                <a:t>Asynchronous   SAN Replication</a:t>
              </a:r>
            </a:p>
          </p:txBody>
        </p:sp>
      </p:grpSp>
      <p:sp>
        <p:nvSpPr>
          <p:cNvPr id="47" name="TextBox 46"/>
          <p:cNvSpPr txBox="1"/>
          <p:nvPr/>
        </p:nvSpPr>
        <p:spPr>
          <a:xfrm>
            <a:off x="5130200" y="2098358"/>
            <a:ext cx="2326097" cy="343724"/>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122" b="1" dirty="0">
                <a:solidFill>
                  <a:schemeClr val="tx1">
                    <a:alpha val="99000"/>
                  </a:schemeClr>
                </a:solidFill>
              </a:rPr>
              <a:t>300 Mb Ethernet Connection</a:t>
            </a:r>
          </a:p>
        </p:txBody>
      </p:sp>
      <p:sp>
        <p:nvSpPr>
          <p:cNvPr id="16" name="TextBox 15"/>
          <p:cNvSpPr txBox="1"/>
          <p:nvPr/>
        </p:nvSpPr>
        <p:spPr>
          <a:xfrm rot="5400000">
            <a:off x="5171854" y="5528494"/>
            <a:ext cx="2144714" cy="476479"/>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b="1" dirty="0">
                <a:solidFill>
                  <a:schemeClr val="tx1">
                    <a:alpha val="99000"/>
                  </a:schemeClr>
                </a:solidFill>
              </a:rPr>
              <a:t>850  Miles</a:t>
            </a:r>
          </a:p>
        </p:txBody>
      </p:sp>
      <p:sp>
        <p:nvSpPr>
          <p:cNvPr id="32" name="TextBox 31"/>
          <p:cNvSpPr txBox="1"/>
          <p:nvPr/>
        </p:nvSpPr>
        <p:spPr>
          <a:xfrm>
            <a:off x="3964445" y="2589101"/>
            <a:ext cx="1360047" cy="386088"/>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428" b="1" dirty="0">
                <a:solidFill>
                  <a:schemeClr val="tx1">
                    <a:alpha val="99000"/>
                  </a:schemeClr>
                </a:solidFill>
              </a:rPr>
              <a:t>10.10.10.0/24</a:t>
            </a:r>
          </a:p>
        </p:txBody>
      </p:sp>
      <p:sp>
        <p:nvSpPr>
          <p:cNvPr id="35" name="TextBox 34"/>
          <p:cNvSpPr txBox="1"/>
          <p:nvPr/>
        </p:nvSpPr>
        <p:spPr>
          <a:xfrm>
            <a:off x="7209128" y="2551484"/>
            <a:ext cx="1360047" cy="386088"/>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428" b="1" dirty="0">
                <a:solidFill>
                  <a:schemeClr val="tx1">
                    <a:alpha val="99000"/>
                  </a:schemeClr>
                </a:solidFill>
              </a:rPr>
              <a:t>11.11.11.0/24</a:t>
            </a:r>
          </a:p>
        </p:txBody>
      </p:sp>
      <p:pic>
        <p:nvPicPr>
          <p:cNvPr id="36" name="Picture 35" descr="\\sr42windham\ashammou$\My Pictures\DB\database2.gif"/>
          <p:cNvPicPr>
            <a:picLocks noChangeAspect="1" noChangeArrowheads="1"/>
          </p:cNvPicPr>
          <p:nvPr/>
        </p:nvPicPr>
        <p:blipFill>
          <a:blip r:embed="rId6" cstate="print"/>
          <a:srcRect/>
          <a:stretch>
            <a:fillRect/>
          </a:stretch>
        </p:blipFill>
        <p:spPr bwMode="auto">
          <a:xfrm>
            <a:off x="2981556" y="5255803"/>
            <a:ext cx="1041178" cy="781087"/>
          </a:xfrm>
          <a:prstGeom prst="rect">
            <a:avLst/>
          </a:prstGeom>
          <a:noFill/>
        </p:spPr>
      </p:pic>
    </p:spTree>
    <p:extLst>
      <p:ext uri="{BB962C8B-B14F-4D97-AF65-F5344CB8AC3E}">
        <p14:creationId xmlns:p14="http://schemas.microsoft.com/office/powerpoint/2010/main" val="389229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33" y="77717"/>
            <a:ext cx="11370961" cy="1130053"/>
          </a:xfrm>
        </p:spPr>
        <p:txBody>
          <a:bodyPr/>
          <a:lstStyle/>
          <a:p>
            <a:r>
              <a:rPr lang="en-US" dirty="0" err="1" smtClean="0"/>
              <a:t>Edgenet</a:t>
            </a:r>
            <a:r>
              <a:rPr lang="en-US" dirty="0" smtClean="0"/>
              <a:t> HA / DR Solution</a:t>
            </a:r>
            <a:br>
              <a:rPr lang="en-US" dirty="0" smtClean="0"/>
            </a:br>
            <a:r>
              <a:rPr lang="en-US" sz="3672" dirty="0">
                <a:solidFill>
                  <a:schemeClr val="accent1"/>
                </a:solidFill>
              </a:rPr>
              <a:t>Cluster, Disk and Instances</a:t>
            </a:r>
            <a:endParaRPr lang="en-US" sz="3672" dirty="0"/>
          </a:p>
        </p:txBody>
      </p:sp>
      <p:sp>
        <p:nvSpPr>
          <p:cNvPr id="3" name="Content Placeholder 2"/>
          <p:cNvSpPr>
            <a:spLocks noGrp="1"/>
          </p:cNvSpPr>
          <p:nvPr>
            <p:ph idx="4294967295"/>
          </p:nvPr>
        </p:nvSpPr>
        <p:spPr>
          <a:xfrm>
            <a:off x="234033" y="1398905"/>
            <a:ext cx="12046126" cy="5440186"/>
          </a:xfrm>
          <a:prstGeom prst="rect">
            <a:avLst/>
          </a:prstGeom>
        </p:spPr>
        <p:txBody>
          <a:bodyPr>
            <a:noAutofit/>
          </a:bodyPr>
          <a:lstStyle/>
          <a:p>
            <a:pPr defTabSz="929358">
              <a:lnSpc>
                <a:spcPct val="100000"/>
              </a:lnSpc>
              <a:spcBef>
                <a:spcPts val="0"/>
              </a:spcBef>
              <a:defRPr/>
            </a:pPr>
            <a:r>
              <a:rPr lang="en-US" dirty="0" smtClean="0"/>
              <a:t>3 Node Windows Server Failover Cluster</a:t>
            </a:r>
          </a:p>
          <a:p>
            <a:pPr lvl="1" defTabSz="929358">
              <a:lnSpc>
                <a:spcPct val="100000"/>
              </a:lnSpc>
              <a:spcBef>
                <a:spcPts val="0"/>
              </a:spcBef>
              <a:defRPr/>
            </a:pPr>
            <a:r>
              <a:rPr lang="en-US" dirty="0" smtClean="0"/>
              <a:t>2 Nodes (one at each data center) SQL Stretch Cluster (Multi-site FCI)</a:t>
            </a:r>
          </a:p>
          <a:p>
            <a:pPr lvl="2" defTabSz="929358">
              <a:lnSpc>
                <a:spcPct val="100000"/>
              </a:lnSpc>
              <a:spcBef>
                <a:spcPts val="0"/>
              </a:spcBef>
              <a:defRPr/>
            </a:pPr>
            <a:r>
              <a:rPr lang="en-US" dirty="0" smtClean="0"/>
              <a:t>850 mi. – Milwaukee to Atlanta</a:t>
            </a:r>
          </a:p>
          <a:p>
            <a:pPr lvl="1" defTabSz="929358">
              <a:lnSpc>
                <a:spcPct val="100000"/>
              </a:lnSpc>
              <a:spcBef>
                <a:spcPts val="0"/>
              </a:spcBef>
              <a:defRPr/>
            </a:pPr>
            <a:r>
              <a:rPr lang="en-US" dirty="0"/>
              <a:t>1 </a:t>
            </a:r>
            <a:r>
              <a:rPr lang="en-US" dirty="0" smtClean="0"/>
              <a:t>Node in the primary DC hosting AG readable secondary </a:t>
            </a:r>
            <a:endParaRPr lang="en-US" dirty="0" smtClean="0">
              <a:solidFill>
                <a:srgbClr val="FF0000"/>
              </a:solidFill>
            </a:endParaRPr>
          </a:p>
          <a:p>
            <a:pPr defTabSz="929358">
              <a:lnSpc>
                <a:spcPct val="100000"/>
              </a:lnSpc>
              <a:spcBef>
                <a:spcPts val="0"/>
              </a:spcBef>
              <a:defRPr/>
            </a:pPr>
            <a:r>
              <a:rPr lang="en-US" dirty="0" smtClean="0"/>
              <a:t>4 Clustered SQL instances, 1 Clustered MSDTC</a:t>
            </a:r>
          </a:p>
          <a:p>
            <a:pPr defTabSz="929358">
              <a:lnSpc>
                <a:spcPct val="100000"/>
              </a:lnSpc>
              <a:spcBef>
                <a:spcPts val="0"/>
              </a:spcBef>
              <a:defRPr/>
            </a:pPr>
            <a:r>
              <a:rPr lang="en-US" dirty="0" smtClean="0"/>
              <a:t>11 TB of useable SAN replicated storage – 54 LUNS</a:t>
            </a:r>
          </a:p>
          <a:p>
            <a:pPr defTabSz="929358">
              <a:lnSpc>
                <a:spcPct val="100000"/>
              </a:lnSpc>
              <a:spcBef>
                <a:spcPts val="0"/>
              </a:spcBef>
              <a:defRPr/>
            </a:pPr>
            <a:r>
              <a:rPr lang="en-US" dirty="0" smtClean="0"/>
              <a:t>Multi-Subnet </a:t>
            </a:r>
            <a:r>
              <a:rPr lang="en-US" dirty="0"/>
              <a:t>(two)</a:t>
            </a:r>
          </a:p>
          <a:p>
            <a:pPr defTabSz="929358">
              <a:lnSpc>
                <a:spcPct val="100000"/>
              </a:lnSpc>
              <a:spcBef>
                <a:spcPts val="0"/>
              </a:spcBef>
              <a:defRPr/>
            </a:pPr>
            <a:r>
              <a:rPr lang="en-US" dirty="0" err="1"/>
              <a:t>TempDB</a:t>
            </a:r>
            <a:r>
              <a:rPr lang="en-US" dirty="0"/>
              <a:t> on Local Disk</a:t>
            </a:r>
          </a:p>
          <a:p>
            <a:pPr lvl="1" defTabSz="929358">
              <a:lnSpc>
                <a:spcPct val="100000"/>
              </a:lnSpc>
              <a:spcBef>
                <a:spcPts val="0"/>
              </a:spcBef>
              <a:defRPr/>
            </a:pPr>
            <a:r>
              <a:rPr lang="en-US" dirty="0"/>
              <a:t>Saves money on storage replication licensing</a:t>
            </a:r>
          </a:p>
          <a:p>
            <a:pPr lvl="1" defTabSz="929358">
              <a:lnSpc>
                <a:spcPct val="100000"/>
              </a:lnSpc>
              <a:spcBef>
                <a:spcPts val="0"/>
              </a:spcBef>
              <a:defRPr/>
            </a:pPr>
            <a:r>
              <a:rPr lang="en-US" dirty="0"/>
              <a:t>Reduces cross-data center storage replication traffic</a:t>
            </a:r>
          </a:p>
          <a:p>
            <a:pPr lvl="1" defTabSz="929358">
              <a:lnSpc>
                <a:spcPct val="100000"/>
              </a:lnSpc>
              <a:spcBef>
                <a:spcPts val="0"/>
              </a:spcBef>
              <a:defRPr/>
            </a:pPr>
            <a:r>
              <a:rPr lang="en-US" dirty="0"/>
              <a:t>Enables use of local solid state storage to improve performance</a:t>
            </a:r>
          </a:p>
        </p:txBody>
      </p:sp>
    </p:spTree>
    <p:extLst>
      <p:ext uri="{BB962C8B-B14F-4D97-AF65-F5344CB8AC3E}">
        <p14:creationId xmlns:p14="http://schemas.microsoft.com/office/powerpoint/2010/main" val="5939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33" y="77717"/>
            <a:ext cx="11370961" cy="1130053"/>
          </a:xfrm>
        </p:spPr>
        <p:txBody>
          <a:bodyPr/>
          <a:lstStyle/>
          <a:p>
            <a:r>
              <a:rPr lang="en-US" dirty="0" smtClean="0"/>
              <a:t>Edgenet Distance Cluster Solution</a:t>
            </a:r>
            <a:br>
              <a:rPr lang="en-US" dirty="0" smtClean="0"/>
            </a:br>
            <a:r>
              <a:rPr lang="en-US" sz="3672" dirty="0">
                <a:solidFill>
                  <a:schemeClr val="accent1"/>
                </a:solidFill>
              </a:rPr>
              <a:t>Deployment Considerations</a:t>
            </a:r>
            <a:endParaRPr lang="en-US" sz="3672" dirty="0"/>
          </a:p>
        </p:txBody>
      </p:sp>
      <p:sp>
        <p:nvSpPr>
          <p:cNvPr id="3" name="Content Placeholder 2"/>
          <p:cNvSpPr>
            <a:spLocks noGrp="1"/>
          </p:cNvSpPr>
          <p:nvPr>
            <p:ph idx="4294967295"/>
          </p:nvPr>
        </p:nvSpPr>
        <p:spPr>
          <a:xfrm>
            <a:off x="311749" y="1400128"/>
            <a:ext cx="11890693" cy="4817227"/>
          </a:xfrm>
          <a:prstGeom prst="rect">
            <a:avLst/>
          </a:prstGeom>
        </p:spPr>
        <p:txBody>
          <a:bodyPr>
            <a:noAutofit/>
          </a:bodyPr>
          <a:lstStyle/>
          <a:p>
            <a:pPr defTabSz="929358">
              <a:lnSpc>
                <a:spcPct val="100000"/>
              </a:lnSpc>
              <a:spcBef>
                <a:spcPts val="0"/>
              </a:spcBef>
              <a:defRPr/>
            </a:pPr>
            <a:r>
              <a:rPr lang="en-US" sz="2448" dirty="0"/>
              <a:t>Multi-Subnet Cluster</a:t>
            </a:r>
          </a:p>
          <a:p>
            <a:pPr lvl="1" defTabSz="929358">
              <a:lnSpc>
                <a:spcPct val="100000"/>
              </a:lnSpc>
              <a:spcBef>
                <a:spcPts val="0"/>
              </a:spcBef>
              <a:defRPr/>
            </a:pPr>
            <a:r>
              <a:rPr lang="en-US" sz="2040" dirty="0"/>
              <a:t>Instances have ‘Register All Providers’</a:t>
            </a:r>
          </a:p>
          <a:p>
            <a:pPr lvl="2" defTabSz="929358">
              <a:lnSpc>
                <a:spcPct val="100000"/>
              </a:lnSpc>
              <a:spcBef>
                <a:spcPts val="0"/>
              </a:spcBef>
              <a:defRPr/>
            </a:pPr>
            <a:r>
              <a:rPr lang="en-US" sz="2040" dirty="0"/>
              <a:t>Both IPs are registered to single Name record in DNS</a:t>
            </a:r>
          </a:p>
          <a:p>
            <a:pPr lvl="1" defTabSz="929358">
              <a:lnSpc>
                <a:spcPct val="100000"/>
              </a:lnSpc>
              <a:spcBef>
                <a:spcPts val="0"/>
              </a:spcBef>
              <a:defRPr/>
            </a:pPr>
            <a:r>
              <a:rPr lang="en-US" sz="2040" dirty="0"/>
              <a:t>Clients need to support ‘</a:t>
            </a:r>
            <a:r>
              <a:rPr lang="en-US" sz="2040" dirty="0" err="1"/>
              <a:t>MultiSubnetFailover</a:t>
            </a:r>
            <a:r>
              <a:rPr lang="en-US" sz="2040" dirty="0"/>
              <a:t> = True’</a:t>
            </a:r>
          </a:p>
          <a:p>
            <a:pPr lvl="1" defTabSz="929358">
              <a:lnSpc>
                <a:spcPct val="100000"/>
              </a:lnSpc>
              <a:spcBef>
                <a:spcPts val="0"/>
              </a:spcBef>
              <a:defRPr/>
            </a:pPr>
            <a:r>
              <a:rPr lang="en-US" sz="2040" dirty="0"/>
              <a:t>http://msdn.microsoft.com/en-us/library/ff878716(v=SQL.110).aspx#DNS </a:t>
            </a:r>
          </a:p>
          <a:p>
            <a:pPr marL="0" indent="0" defTabSz="929358">
              <a:lnSpc>
                <a:spcPct val="100000"/>
              </a:lnSpc>
              <a:spcBef>
                <a:spcPts val="0"/>
              </a:spcBef>
              <a:buNone/>
              <a:defRPr/>
            </a:pPr>
            <a:endParaRPr lang="en-US" sz="2040" dirty="0"/>
          </a:p>
          <a:p>
            <a:pPr defTabSz="929358">
              <a:lnSpc>
                <a:spcPct val="100000"/>
              </a:lnSpc>
              <a:spcBef>
                <a:spcPts val="0"/>
              </a:spcBef>
              <a:defRPr/>
            </a:pPr>
            <a:r>
              <a:rPr lang="en-US" sz="2448" dirty="0"/>
              <a:t>Install Time Considerations</a:t>
            </a:r>
          </a:p>
          <a:p>
            <a:pPr lvl="1" defTabSz="929358">
              <a:lnSpc>
                <a:spcPct val="100000"/>
              </a:lnSpc>
              <a:spcBef>
                <a:spcPts val="0"/>
              </a:spcBef>
              <a:defRPr/>
            </a:pPr>
            <a:r>
              <a:rPr lang="en-US" sz="2040" dirty="0"/>
              <a:t>Network latency between cluster nodes will cause SQL installations to take more time than a non-cluster installation</a:t>
            </a:r>
          </a:p>
          <a:p>
            <a:pPr lvl="1" defTabSz="929358">
              <a:lnSpc>
                <a:spcPct val="100000"/>
              </a:lnSpc>
              <a:spcBef>
                <a:spcPts val="0"/>
              </a:spcBef>
              <a:defRPr/>
            </a:pPr>
            <a:r>
              <a:rPr lang="en-US" sz="2040" dirty="0"/>
              <a:t>Use SQL Slipstream functionality for SP’s &amp; CU’s when installing SQL in a multi-site cluster</a:t>
            </a:r>
          </a:p>
          <a:p>
            <a:pPr lvl="1" defTabSz="929358">
              <a:lnSpc>
                <a:spcPct val="100000"/>
              </a:lnSpc>
              <a:spcBef>
                <a:spcPts val="0"/>
              </a:spcBef>
              <a:defRPr/>
            </a:pPr>
            <a:r>
              <a:rPr lang="en-US" sz="2040" dirty="0"/>
              <a:t>Plan appropriate time to apply post-installation updates</a:t>
            </a:r>
          </a:p>
          <a:p>
            <a:pPr lvl="1" defTabSz="929358">
              <a:lnSpc>
                <a:spcPct val="100000"/>
              </a:lnSpc>
              <a:spcBef>
                <a:spcPts val="0"/>
              </a:spcBef>
              <a:defRPr/>
            </a:pPr>
            <a:r>
              <a:rPr lang="en-US" sz="2040" dirty="0"/>
              <a:t>Fix in SQL 2012 CU1 addressed LUN validation time</a:t>
            </a:r>
          </a:p>
          <a:p>
            <a:pPr lvl="2" defTabSz="929358">
              <a:lnSpc>
                <a:spcPct val="100000"/>
              </a:lnSpc>
              <a:spcBef>
                <a:spcPts val="0"/>
              </a:spcBef>
              <a:defRPr/>
            </a:pPr>
            <a:r>
              <a:rPr lang="en-US" sz="2040" dirty="0"/>
              <a:t>This dropped hours off our installs because we have 75+ LUNs</a:t>
            </a:r>
          </a:p>
        </p:txBody>
      </p:sp>
    </p:spTree>
    <p:extLst>
      <p:ext uri="{BB962C8B-B14F-4D97-AF65-F5344CB8AC3E}">
        <p14:creationId xmlns:p14="http://schemas.microsoft.com/office/powerpoint/2010/main" val="11768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604834"/>
          </a:xfrm>
        </p:spPr>
        <p:txBody>
          <a:bodyPr/>
          <a:lstStyle/>
          <a:p>
            <a:r>
              <a:rPr lang="en-US" dirty="0" smtClean="0"/>
              <a:t>Active Network</a:t>
            </a:r>
            <a:br>
              <a:rPr lang="en-US" dirty="0" smtClean="0"/>
            </a:br>
            <a:r>
              <a:rPr lang="en-US" dirty="0" smtClean="0"/>
              <a:t>(</a:t>
            </a:r>
            <a:r>
              <a:rPr lang="en-US" dirty="0" err="1" smtClean="0"/>
              <a:t>ServiceU</a:t>
            </a:r>
            <a:r>
              <a:rPr lang="en-US" dirty="0" smtClean="0"/>
              <a:t>)</a:t>
            </a:r>
            <a:endParaRPr lang="en-US" dirty="0"/>
          </a:p>
        </p:txBody>
      </p:sp>
    </p:spTree>
    <p:extLst>
      <p:ext uri="{BB962C8B-B14F-4D97-AF65-F5344CB8AC3E}">
        <p14:creationId xmlns:p14="http://schemas.microsoft.com/office/powerpoint/2010/main" val="17500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9321" y="129528"/>
            <a:ext cx="11318056" cy="977548"/>
          </a:xfrm>
        </p:spPr>
        <p:txBody>
          <a:bodyPr/>
          <a:lstStyle/>
          <a:p>
            <a:r>
              <a:rPr lang="en-US" dirty="0" smtClean="0">
                <a:solidFill>
                  <a:srgbClr val="FFFFFF"/>
                </a:solidFill>
              </a:rPr>
              <a:t>FCI + DBM Solution (Pre-2012)</a:t>
            </a:r>
            <a:endParaRPr lang="en-US" sz="3400" dirty="0">
              <a:solidFill>
                <a:srgbClr val="FFFFFF"/>
              </a:solidFill>
            </a:endParaRPr>
          </a:p>
        </p:txBody>
      </p:sp>
      <p:sp>
        <p:nvSpPr>
          <p:cNvPr id="5" name="TextBox 159"/>
          <p:cNvSpPr txBox="1"/>
          <p:nvPr/>
        </p:nvSpPr>
        <p:spPr>
          <a:xfrm>
            <a:off x="1193923" y="4752634"/>
            <a:ext cx="2798207" cy="2308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chemeClr val="bg1"/>
                </a:solidFill>
              </a:rPr>
              <a:t>Windows 2008 SQL 2008</a:t>
            </a:r>
          </a:p>
        </p:txBody>
      </p:sp>
      <p:sp>
        <p:nvSpPr>
          <p:cNvPr id="6" name="TextBox 160"/>
          <p:cNvSpPr txBox="1"/>
          <p:nvPr/>
        </p:nvSpPr>
        <p:spPr>
          <a:xfrm>
            <a:off x="8394621" y="4797443"/>
            <a:ext cx="3212756" cy="2308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chemeClr val="bg1"/>
                </a:solidFill>
              </a:rPr>
              <a:t>Windows 2008 SQL 2008</a:t>
            </a:r>
          </a:p>
        </p:txBody>
      </p:sp>
      <p:sp>
        <p:nvSpPr>
          <p:cNvPr id="11" name="Rounded Rectangle 10"/>
          <p:cNvSpPr/>
          <p:nvPr/>
        </p:nvSpPr>
        <p:spPr bwMode="auto">
          <a:xfrm>
            <a:off x="7980072" y="1547703"/>
            <a:ext cx="3938217" cy="3127214"/>
          </a:xfrm>
          <a:prstGeom prst="roundRect">
            <a:avLst/>
          </a:prstGeom>
          <a:solidFill>
            <a:schemeClr val="accent3">
              <a:lumMod val="20000"/>
              <a:lumOff val="8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pic>
        <p:nvPicPr>
          <p:cNvPr id="13" name="Picture 1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rot="10800000" flipV="1">
            <a:off x="8488157" y="1721673"/>
            <a:ext cx="942837" cy="1398905"/>
          </a:xfrm>
          <a:prstGeom prst="rect">
            <a:avLst/>
          </a:prstGeom>
          <a:noFill/>
        </p:spPr>
      </p:pic>
      <p:sp>
        <p:nvSpPr>
          <p:cNvPr id="21" name="Rounded Rectangle 20"/>
          <p:cNvSpPr/>
          <p:nvPr/>
        </p:nvSpPr>
        <p:spPr bwMode="auto">
          <a:xfrm>
            <a:off x="621824" y="1533610"/>
            <a:ext cx="4080527" cy="3141307"/>
          </a:xfrm>
          <a:prstGeom prst="roundRect">
            <a:avLst/>
          </a:prstGeom>
          <a:solidFill>
            <a:schemeClr val="accent1">
              <a:lumMod val="60000"/>
              <a:lumOff val="4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pic>
        <p:nvPicPr>
          <p:cNvPr id="23" name="Picture 2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3316394" y="1799390"/>
            <a:ext cx="942837" cy="1398905"/>
          </a:xfrm>
          <a:prstGeom prst="rect">
            <a:avLst/>
          </a:prstGeom>
          <a:noFill/>
        </p:spPr>
      </p:pic>
      <p:sp>
        <p:nvSpPr>
          <p:cNvPr id="27" name="Right Arrow 26"/>
          <p:cNvSpPr/>
          <p:nvPr/>
        </p:nvSpPr>
        <p:spPr bwMode="auto">
          <a:xfrm>
            <a:off x="4870953" y="2277872"/>
            <a:ext cx="3005481" cy="23315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pic>
        <p:nvPicPr>
          <p:cNvPr id="28" name="Picture 27"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932736" y="1799390"/>
            <a:ext cx="942837" cy="1398905"/>
          </a:xfrm>
          <a:prstGeom prst="rect">
            <a:avLst/>
          </a:prstGeom>
          <a:noFill/>
        </p:spPr>
      </p:pic>
      <p:cxnSp>
        <p:nvCxnSpPr>
          <p:cNvPr id="31" name="Straight Arrow Connector 30"/>
          <p:cNvCxnSpPr/>
          <p:nvPr/>
        </p:nvCxnSpPr>
        <p:spPr>
          <a:xfrm flipH="1">
            <a:off x="2901844" y="2718929"/>
            <a:ext cx="727556" cy="83007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pic>
        <p:nvPicPr>
          <p:cNvPr id="29" name="Picture 28" descr="\\sr42windham\ashammou$\My Pictures\DB\database2.gif"/>
          <p:cNvPicPr>
            <a:picLocks noChangeAspect="1" noChangeArrowheads="1"/>
          </p:cNvPicPr>
          <p:nvPr/>
        </p:nvPicPr>
        <p:blipFill>
          <a:blip r:embed="rId4" cstate="print"/>
          <a:srcRect/>
          <a:stretch>
            <a:fillRect/>
          </a:stretch>
        </p:blipFill>
        <p:spPr bwMode="auto">
          <a:xfrm>
            <a:off x="2072746" y="3549000"/>
            <a:ext cx="1041597" cy="781087"/>
          </a:xfrm>
          <a:prstGeom prst="rect">
            <a:avLst/>
          </a:prstGeom>
          <a:noFill/>
        </p:spPr>
      </p:pic>
      <p:cxnSp>
        <p:nvCxnSpPr>
          <p:cNvPr id="32" name="Straight Arrow Connector 31"/>
          <p:cNvCxnSpPr/>
          <p:nvPr/>
        </p:nvCxnSpPr>
        <p:spPr>
          <a:xfrm>
            <a:off x="1658197" y="2809711"/>
            <a:ext cx="570005" cy="739289"/>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pic>
        <p:nvPicPr>
          <p:cNvPr id="40" name="Picture 39"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rot="10800000" flipV="1">
            <a:off x="10703032" y="1721673"/>
            <a:ext cx="942837" cy="1398905"/>
          </a:xfrm>
          <a:prstGeom prst="rect">
            <a:avLst/>
          </a:prstGeom>
          <a:noFill/>
        </p:spPr>
      </p:pic>
      <p:cxnSp>
        <p:nvCxnSpPr>
          <p:cNvPr id="43" name="Straight Arrow Connector 42"/>
          <p:cNvCxnSpPr/>
          <p:nvPr/>
        </p:nvCxnSpPr>
        <p:spPr>
          <a:xfrm flipH="1">
            <a:off x="10260092" y="2756810"/>
            <a:ext cx="727556" cy="830070"/>
          </a:xfrm>
          <a:prstGeom prst="straightConnector1">
            <a:avLst/>
          </a:prstGeom>
          <a:ln w="25400">
            <a:solidFill>
              <a:schemeClr val="tx1">
                <a:lumMod val="50000"/>
              </a:schemeClr>
            </a:solidFill>
            <a:tailEnd type="none"/>
          </a:ln>
        </p:spPr>
        <p:style>
          <a:lnRef idx="1">
            <a:schemeClr val="accent1"/>
          </a:lnRef>
          <a:fillRef idx="0">
            <a:schemeClr val="accent1"/>
          </a:fillRef>
          <a:effectRef idx="0">
            <a:schemeClr val="accent1"/>
          </a:effectRef>
          <a:fontRef idx="minor">
            <a:schemeClr val="tx1"/>
          </a:fontRef>
        </p:style>
      </p:cxnSp>
      <p:pic>
        <p:nvPicPr>
          <p:cNvPr id="45" name="Picture 44" descr="\\sr42windham\ashammou$\My Pictures\DB\database2.gif"/>
          <p:cNvPicPr>
            <a:picLocks noChangeAspect="1" noChangeArrowheads="1"/>
          </p:cNvPicPr>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colorTemperature colorTemp="5300"/>
                    </a14:imgEffect>
                  </a14:imgLayer>
                </a14:imgProps>
              </a:ext>
            </a:extLst>
          </a:blip>
          <a:srcRect/>
          <a:stretch>
            <a:fillRect/>
          </a:stretch>
        </p:blipFill>
        <p:spPr bwMode="auto">
          <a:xfrm>
            <a:off x="9430994" y="3586880"/>
            <a:ext cx="1041597" cy="781087"/>
          </a:xfrm>
          <a:prstGeom prst="rect">
            <a:avLst/>
          </a:prstGeom>
          <a:noFill/>
        </p:spPr>
      </p:pic>
      <p:cxnSp>
        <p:nvCxnSpPr>
          <p:cNvPr id="46" name="Straight Arrow Connector 45"/>
          <p:cNvCxnSpPr/>
          <p:nvPr/>
        </p:nvCxnSpPr>
        <p:spPr>
          <a:xfrm>
            <a:off x="9016444" y="2847591"/>
            <a:ext cx="570005" cy="739289"/>
          </a:xfrm>
          <a:prstGeom prst="straightConnector1">
            <a:avLst/>
          </a:prstGeom>
          <a:ln w="25400">
            <a:solidFill>
              <a:schemeClr val="tx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TextBox 159"/>
          <p:cNvSpPr txBox="1"/>
          <p:nvPr/>
        </p:nvSpPr>
        <p:spPr>
          <a:xfrm>
            <a:off x="725461" y="1174139"/>
            <a:ext cx="3938217" cy="261610"/>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700" b="1" dirty="0">
                <a:solidFill>
                  <a:schemeClr val="tx1">
                    <a:lumMod val="65000"/>
                  </a:schemeClr>
                </a:solidFill>
              </a:rPr>
              <a:t>SQL Server </a:t>
            </a:r>
            <a:r>
              <a:rPr lang="en-US" sz="1700" b="1" dirty="0" smtClean="0">
                <a:solidFill>
                  <a:schemeClr val="tx1">
                    <a:lumMod val="65000"/>
                  </a:schemeClr>
                </a:solidFill>
              </a:rPr>
              <a:t>FCI </a:t>
            </a:r>
            <a:r>
              <a:rPr lang="en-US" sz="1700" b="1" dirty="0">
                <a:solidFill>
                  <a:schemeClr val="tx1">
                    <a:lumMod val="65000"/>
                  </a:schemeClr>
                </a:solidFill>
              </a:rPr>
              <a:t>#1</a:t>
            </a:r>
          </a:p>
        </p:txBody>
      </p:sp>
      <p:sp>
        <p:nvSpPr>
          <p:cNvPr id="36" name="TextBox 159"/>
          <p:cNvSpPr txBox="1"/>
          <p:nvPr/>
        </p:nvSpPr>
        <p:spPr>
          <a:xfrm>
            <a:off x="7876434" y="1158445"/>
            <a:ext cx="3938217" cy="261610"/>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700" b="1" dirty="0">
                <a:solidFill>
                  <a:schemeClr val="tx1">
                    <a:lumMod val="65000"/>
                  </a:schemeClr>
                </a:solidFill>
              </a:rPr>
              <a:t>SQL Server </a:t>
            </a:r>
            <a:r>
              <a:rPr lang="en-US" sz="1700" b="1" dirty="0" smtClean="0">
                <a:solidFill>
                  <a:schemeClr val="tx1">
                    <a:lumMod val="65000"/>
                  </a:schemeClr>
                </a:solidFill>
              </a:rPr>
              <a:t>FCI </a:t>
            </a:r>
            <a:r>
              <a:rPr lang="en-US" sz="1700" b="1" dirty="0">
                <a:solidFill>
                  <a:schemeClr val="tx1">
                    <a:lumMod val="65000"/>
                  </a:schemeClr>
                </a:solidFill>
              </a:rPr>
              <a:t>#2</a:t>
            </a:r>
          </a:p>
        </p:txBody>
      </p:sp>
      <p:sp>
        <p:nvSpPr>
          <p:cNvPr id="39" name="TextBox 159"/>
          <p:cNvSpPr txBox="1"/>
          <p:nvPr/>
        </p:nvSpPr>
        <p:spPr>
          <a:xfrm>
            <a:off x="448739" y="4736939"/>
            <a:ext cx="4422214" cy="261610"/>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700" b="1" dirty="0">
                <a:solidFill>
                  <a:schemeClr val="tx1">
                    <a:lumMod val="65000"/>
                  </a:schemeClr>
                </a:solidFill>
              </a:rPr>
              <a:t>Windows Server Failover Cluster #1</a:t>
            </a:r>
          </a:p>
        </p:txBody>
      </p:sp>
      <p:sp>
        <p:nvSpPr>
          <p:cNvPr id="41" name="TextBox 159"/>
          <p:cNvSpPr txBox="1"/>
          <p:nvPr/>
        </p:nvSpPr>
        <p:spPr>
          <a:xfrm>
            <a:off x="7686254" y="4789971"/>
            <a:ext cx="4422214" cy="261610"/>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700" b="1" dirty="0">
                <a:solidFill>
                  <a:schemeClr val="tx1">
                    <a:lumMod val="65000"/>
                  </a:schemeClr>
                </a:solidFill>
              </a:rPr>
              <a:t>Windows Server Failover Cluster #2</a:t>
            </a:r>
          </a:p>
        </p:txBody>
      </p:sp>
      <p:sp>
        <p:nvSpPr>
          <p:cNvPr id="42" name="TextBox 104"/>
          <p:cNvSpPr txBox="1"/>
          <p:nvPr/>
        </p:nvSpPr>
        <p:spPr>
          <a:xfrm>
            <a:off x="4934964" y="1889288"/>
            <a:ext cx="2837832" cy="46166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FFFFFF"/>
                </a:solidFill>
              </a:rPr>
              <a:t>Database</a:t>
            </a:r>
          </a:p>
          <a:p>
            <a:pPr algn="ctr"/>
            <a:r>
              <a:rPr lang="en-US" sz="1500" b="1" dirty="0">
                <a:solidFill>
                  <a:srgbClr val="FFFFFF"/>
                </a:solidFill>
              </a:rPr>
              <a:t> Mirroring</a:t>
            </a:r>
          </a:p>
        </p:txBody>
      </p:sp>
    </p:spTree>
    <p:extLst>
      <p:ext uri="{BB962C8B-B14F-4D97-AF65-F5344CB8AC3E}">
        <p14:creationId xmlns:p14="http://schemas.microsoft.com/office/powerpoint/2010/main" val="378961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336" y="25905"/>
            <a:ext cx="11318056" cy="1074031"/>
          </a:xfrm>
        </p:spPr>
        <p:txBody>
          <a:bodyPr>
            <a:normAutofit fontScale="90000"/>
          </a:bodyPr>
          <a:lstStyle/>
          <a:p>
            <a:r>
              <a:rPr lang="en-US" dirty="0" smtClean="0">
                <a:solidFill>
                  <a:srgbClr val="FFFFFF"/>
                </a:solidFill>
              </a:rPr>
              <a:t>FCI + AG Solution (SQL Server 2012)</a:t>
            </a:r>
            <a:r>
              <a:rPr lang="en-US" sz="2200" dirty="0">
                <a:solidFill>
                  <a:srgbClr val="FFFFFF"/>
                </a:solidFill>
              </a:rPr>
              <a:t/>
            </a:r>
            <a:br>
              <a:rPr lang="en-US" sz="2200" dirty="0">
                <a:solidFill>
                  <a:srgbClr val="FFFFFF"/>
                </a:solidFill>
              </a:rPr>
            </a:br>
            <a:r>
              <a:rPr lang="en-US" sz="2200" dirty="0">
                <a:solidFill>
                  <a:srgbClr val="FFFFFF"/>
                </a:solidFill>
              </a:rPr>
              <a:t>(FCIs for local high availability, AG for Disaster Recovery)</a:t>
            </a:r>
          </a:p>
        </p:txBody>
      </p:sp>
      <p:sp>
        <p:nvSpPr>
          <p:cNvPr id="7" name="TextBox 162"/>
          <p:cNvSpPr txBox="1"/>
          <p:nvPr/>
        </p:nvSpPr>
        <p:spPr>
          <a:xfrm>
            <a:off x="7980071" y="1438150"/>
            <a:ext cx="3834580" cy="2308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FFFFFF"/>
                </a:solidFill>
              </a:rPr>
              <a:t>SECONDARY</a:t>
            </a:r>
          </a:p>
        </p:txBody>
      </p:sp>
      <p:sp>
        <p:nvSpPr>
          <p:cNvPr id="21" name="Rounded Rectangle 20"/>
          <p:cNvSpPr/>
          <p:nvPr/>
        </p:nvSpPr>
        <p:spPr bwMode="auto">
          <a:xfrm>
            <a:off x="359276" y="1691618"/>
            <a:ext cx="11664744" cy="3852938"/>
          </a:xfrm>
          <a:prstGeom prst="roundRect">
            <a:avLst/>
          </a:prstGeom>
          <a:solidFill>
            <a:schemeClr val="accent1">
              <a:lumMod val="60000"/>
              <a:lumOff val="40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sp>
        <p:nvSpPr>
          <p:cNvPr id="37" name="Rounded Rectangle 36"/>
          <p:cNvSpPr/>
          <p:nvPr/>
        </p:nvSpPr>
        <p:spPr bwMode="auto">
          <a:xfrm>
            <a:off x="600041" y="1833745"/>
            <a:ext cx="3938217" cy="2939155"/>
          </a:xfrm>
          <a:prstGeom prst="roundRect">
            <a:avLst/>
          </a:prstGeom>
          <a:solidFill>
            <a:schemeClr val="accent1">
              <a:lumMod val="40000"/>
              <a:lumOff val="6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sp>
        <p:nvSpPr>
          <p:cNvPr id="34" name="Rounded Rectangle 33"/>
          <p:cNvSpPr/>
          <p:nvPr/>
        </p:nvSpPr>
        <p:spPr bwMode="auto">
          <a:xfrm>
            <a:off x="7980072" y="1831874"/>
            <a:ext cx="3938217" cy="2939155"/>
          </a:xfrm>
          <a:prstGeom prst="roundRect">
            <a:avLst/>
          </a:prstGeom>
          <a:solidFill>
            <a:schemeClr val="accent6">
              <a:lumMod val="20000"/>
              <a:lumOff val="80000"/>
              <a:alpha val="68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pic>
        <p:nvPicPr>
          <p:cNvPr id="23" name="Picture 2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3316394" y="2125010"/>
            <a:ext cx="942837" cy="1398905"/>
          </a:xfrm>
          <a:prstGeom prst="rect">
            <a:avLst/>
          </a:prstGeom>
          <a:noFill/>
        </p:spPr>
      </p:pic>
      <p:pic>
        <p:nvPicPr>
          <p:cNvPr id="25" name="Picture 24"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2121608" y="2125010"/>
            <a:ext cx="942837" cy="1398905"/>
          </a:xfrm>
          <a:prstGeom prst="rect">
            <a:avLst/>
          </a:prstGeom>
          <a:noFill/>
        </p:spPr>
      </p:pic>
      <p:sp>
        <p:nvSpPr>
          <p:cNvPr id="26" name="TextBox 161"/>
          <p:cNvSpPr txBox="1"/>
          <p:nvPr/>
        </p:nvSpPr>
        <p:spPr>
          <a:xfrm rot="10800000" flipV="1">
            <a:off x="725461" y="1416906"/>
            <a:ext cx="3834583" cy="23083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FFFFFF"/>
                </a:solidFill>
              </a:rPr>
              <a:t>PRIMARY</a:t>
            </a:r>
          </a:p>
        </p:txBody>
      </p:sp>
      <p:sp>
        <p:nvSpPr>
          <p:cNvPr id="27" name="Right Arrow 26"/>
          <p:cNvSpPr/>
          <p:nvPr/>
        </p:nvSpPr>
        <p:spPr bwMode="auto">
          <a:xfrm>
            <a:off x="4870953" y="2603492"/>
            <a:ext cx="3005481" cy="23315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11022" tIns="55511" rIns="111022" bIns="55511"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109899"/>
            <a:endParaRPr lang="en-US" sz="2900" dirty="0">
              <a:solidFill>
                <a:schemeClr val="tx1"/>
              </a:solidFill>
            </a:endParaRPr>
          </a:p>
        </p:txBody>
      </p:sp>
      <p:pic>
        <p:nvPicPr>
          <p:cNvPr id="28" name="Picture 27"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932736" y="2125010"/>
            <a:ext cx="942837" cy="1398905"/>
          </a:xfrm>
          <a:prstGeom prst="rect">
            <a:avLst/>
          </a:prstGeom>
          <a:noFill/>
        </p:spPr>
      </p:pic>
      <p:sp>
        <p:nvSpPr>
          <p:cNvPr id="38" name="TextBox 37"/>
          <p:cNvSpPr txBox="1"/>
          <p:nvPr/>
        </p:nvSpPr>
        <p:spPr>
          <a:xfrm>
            <a:off x="725462" y="5544555"/>
            <a:ext cx="10920407" cy="389109"/>
          </a:xfrm>
          <a:prstGeom prst="rect">
            <a:avLst/>
          </a:prstGeom>
          <a:noFill/>
        </p:spPr>
        <p:txBody>
          <a:bodyPr wrap="square" lIns="111026" tIns="55513" rIns="111026" bIns="55513" rtlCol="0">
            <a:spAutoFit/>
          </a:bodyPr>
          <a:lstStyle/>
          <a:p>
            <a:pPr marL="346958" indent="-346958">
              <a:buFont typeface="Arial" pitchFamily="34" charset="0"/>
              <a:buChar char="•"/>
            </a:pPr>
            <a:r>
              <a:rPr lang="en-US" dirty="0" smtClean="0"/>
              <a:t>This is a </a:t>
            </a:r>
            <a:r>
              <a:rPr lang="en-US" b="1" dirty="0" smtClean="0"/>
              <a:t>single Windows cluster </a:t>
            </a:r>
            <a:r>
              <a:rPr lang="en-US" dirty="0" smtClean="0"/>
              <a:t>instead of a Windows cluster at each site.  </a:t>
            </a:r>
          </a:p>
        </p:txBody>
      </p:sp>
      <p:cxnSp>
        <p:nvCxnSpPr>
          <p:cNvPr id="47" name="Straight Arrow Connector 46"/>
          <p:cNvCxnSpPr/>
          <p:nvPr/>
        </p:nvCxnSpPr>
        <p:spPr>
          <a:xfrm flipH="1">
            <a:off x="2901844" y="3044549"/>
            <a:ext cx="727556" cy="83007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pic>
        <p:nvPicPr>
          <p:cNvPr id="48" name="Picture 47" descr="\\sr42windham\ashammou$\My Pictures\DB\database2.gif"/>
          <p:cNvPicPr>
            <a:picLocks noChangeAspect="1" noChangeArrowheads="1"/>
          </p:cNvPicPr>
          <p:nvPr/>
        </p:nvPicPr>
        <p:blipFill>
          <a:blip r:embed="rId4" cstate="print"/>
          <a:srcRect/>
          <a:stretch>
            <a:fillRect/>
          </a:stretch>
        </p:blipFill>
        <p:spPr bwMode="auto">
          <a:xfrm>
            <a:off x="2072746" y="3874620"/>
            <a:ext cx="1041597" cy="781087"/>
          </a:xfrm>
          <a:prstGeom prst="rect">
            <a:avLst/>
          </a:prstGeom>
          <a:noFill/>
        </p:spPr>
      </p:pic>
      <p:cxnSp>
        <p:nvCxnSpPr>
          <p:cNvPr id="57" name="Straight Arrow Connector 56"/>
          <p:cNvCxnSpPr/>
          <p:nvPr/>
        </p:nvCxnSpPr>
        <p:spPr>
          <a:xfrm>
            <a:off x="1658197" y="3135331"/>
            <a:ext cx="570005" cy="739289"/>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590933" y="3295145"/>
            <a:ext cx="1" cy="53963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68" name="TextBox 104"/>
          <p:cNvSpPr txBox="1"/>
          <p:nvPr/>
        </p:nvSpPr>
        <p:spPr>
          <a:xfrm>
            <a:off x="4702351" y="2214908"/>
            <a:ext cx="3241143" cy="46166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000000"/>
                </a:solidFill>
              </a:rPr>
              <a:t>Availability Group Asynchronous Data Movement</a:t>
            </a:r>
          </a:p>
        </p:txBody>
      </p:sp>
      <p:grpSp>
        <p:nvGrpSpPr>
          <p:cNvPr id="2" name="Group 1"/>
          <p:cNvGrpSpPr/>
          <p:nvPr/>
        </p:nvGrpSpPr>
        <p:grpSpPr>
          <a:xfrm>
            <a:off x="8254406" y="2159831"/>
            <a:ext cx="3326495" cy="2533756"/>
            <a:chOff x="6069106" y="1798409"/>
            <a:chExt cx="2445827" cy="2484300"/>
          </a:xfrm>
        </p:grpSpPr>
        <p:cxnSp>
          <p:nvCxnSpPr>
            <p:cNvPr id="59" name="Straight Arrow Connector 58"/>
            <p:cNvCxnSpPr/>
            <p:nvPr/>
          </p:nvCxnSpPr>
          <p:spPr>
            <a:xfrm flipH="1">
              <a:off x="7543800" y="2703000"/>
              <a:ext cx="534940" cy="813868"/>
            </a:xfrm>
            <a:prstGeom prst="straightConnector1">
              <a:avLst/>
            </a:prstGeom>
            <a:ln w="25400">
              <a:solidFill>
                <a:schemeClr val="tx1">
                  <a:alpha val="26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7315201" y="2792009"/>
              <a:ext cx="1919" cy="685800"/>
            </a:xfrm>
            <a:prstGeom prst="straightConnector1">
              <a:avLst/>
            </a:prstGeom>
            <a:ln w="25400">
              <a:solidFill>
                <a:schemeClr val="tx1">
                  <a:alpha val="26000"/>
                </a:schemeClr>
              </a:solidFill>
              <a:tailEnd type="none"/>
            </a:ln>
          </p:spPr>
          <p:style>
            <a:lnRef idx="1">
              <a:schemeClr val="accent1"/>
            </a:lnRef>
            <a:fillRef idx="0">
              <a:schemeClr val="accent1"/>
            </a:fillRef>
            <a:effectRef idx="0">
              <a:schemeClr val="accent1"/>
            </a:effectRef>
            <a:fontRef idx="minor">
              <a:schemeClr val="tx1"/>
            </a:fontRef>
          </p:style>
        </p:cxnSp>
        <p:pic>
          <p:nvPicPr>
            <p:cNvPr id="54" name="Picture 53"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7821706" y="1798409"/>
              <a:ext cx="693227" cy="1371600"/>
            </a:xfrm>
            <a:prstGeom prst="rect">
              <a:avLst/>
            </a:prstGeom>
            <a:noFill/>
          </p:spPr>
        </p:pic>
        <p:pic>
          <p:nvPicPr>
            <p:cNvPr id="55" name="Picture 54"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6943232" y="1798409"/>
              <a:ext cx="693227" cy="1371600"/>
            </a:xfrm>
            <a:prstGeom prst="rect">
              <a:avLst/>
            </a:prstGeom>
            <a:noFill/>
          </p:spPr>
        </p:pic>
        <p:pic>
          <p:nvPicPr>
            <p:cNvPr id="56" name="Picture 55"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6069106" y="1798409"/>
              <a:ext cx="693227" cy="1371600"/>
            </a:xfrm>
            <a:prstGeom prst="rect">
              <a:avLst/>
            </a:prstGeom>
            <a:noFill/>
          </p:spPr>
        </p:pic>
        <p:pic>
          <p:nvPicPr>
            <p:cNvPr id="69" name="Picture 68" descr="\\sr42windham\ashammou$\My Pictures\DB\database2.gif"/>
            <p:cNvPicPr>
              <a:picLocks noChangeAspect="1" noChangeArrowheads="1"/>
            </p:cNvPicPr>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colorTemperature colorTemp="5300"/>
                      </a14:imgEffect>
                    </a14:imgLayer>
                  </a14:imgProps>
                </a:ext>
              </a:extLst>
            </a:blip>
            <a:srcRect/>
            <a:stretch>
              <a:fillRect/>
            </a:stretch>
          </p:blipFill>
          <p:spPr bwMode="auto">
            <a:xfrm>
              <a:off x="6934200" y="3516868"/>
              <a:ext cx="765841" cy="765841"/>
            </a:xfrm>
            <a:prstGeom prst="rect">
              <a:avLst/>
            </a:prstGeom>
            <a:noFill/>
          </p:spPr>
        </p:pic>
        <p:cxnSp>
          <p:nvCxnSpPr>
            <p:cNvPr id="70" name="Straight Arrow Connector 69"/>
            <p:cNvCxnSpPr/>
            <p:nvPr/>
          </p:nvCxnSpPr>
          <p:spPr>
            <a:xfrm>
              <a:off x="6629400" y="2792009"/>
              <a:ext cx="419100" cy="724859"/>
            </a:xfrm>
            <a:prstGeom prst="straightConnector1">
              <a:avLst/>
            </a:prstGeom>
            <a:ln w="25400">
              <a:solidFill>
                <a:schemeClr val="tx1">
                  <a:alpha val="26000"/>
                </a:schemeClr>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751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29" y="90670"/>
            <a:ext cx="11192828" cy="699453"/>
          </a:xfrm>
        </p:spPr>
        <p:txBody>
          <a:bodyPr/>
          <a:lstStyle/>
          <a:p>
            <a:r>
              <a:rPr lang="en-US" dirty="0" smtClean="0"/>
              <a:t>Single Subnet Communication</a:t>
            </a:r>
            <a:endParaRPr lang="en-US" dirty="0"/>
          </a:p>
        </p:txBody>
      </p:sp>
      <p:sp>
        <p:nvSpPr>
          <p:cNvPr id="3" name="Slide Number Placeholder 2"/>
          <p:cNvSpPr>
            <a:spLocks noGrp="1"/>
          </p:cNvSpPr>
          <p:nvPr>
            <p:ph type="sldNum" sz="quarter" idx="4294967295"/>
          </p:nvPr>
        </p:nvSpPr>
        <p:spPr>
          <a:xfrm>
            <a:off x="11140949" y="6296340"/>
            <a:ext cx="673702" cy="372394"/>
          </a:xfrm>
          <a:prstGeom prst="rect">
            <a:avLst/>
          </a:prstGeom>
        </p:spPr>
        <p:txBody>
          <a:bodyPr lIns="111026" tIns="55513" rIns="111026" bIns="55513"/>
          <a:lstStyle/>
          <a:p>
            <a:fld id="{D372AB51-BDCC-4F95-83CF-1CBB2D34E9E5}" type="slidenum">
              <a:rPr lang="en-US" smtClean="0"/>
              <a:pPr/>
              <a:t>16</a:t>
            </a:fld>
            <a:endParaRPr lang="en-US"/>
          </a:p>
        </p:txBody>
      </p:sp>
      <p:sp>
        <p:nvSpPr>
          <p:cNvPr id="6" name="TextBox 5"/>
          <p:cNvSpPr txBox="1"/>
          <p:nvPr/>
        </p:nvSpPr>
        <p:spPr>
          <a:xfrm>
            <a:off x="366185" y="5467657"/>
            <a:ext cx="11897561" cy="1220106"/>
          </a:xfrm>
          <a:prstGeom prst="rect">
            <a:avLst/>
          </a:prstGeom>
          <a:noFill/>
        </p:spPr>
        <p:txBody>
          <a:bodyPr wrap="square" lIns="111026" tIns="55513" rIns="111026" bIns="55513" rtlCol="0">
            <a:spAutoFit/>
          </a:bodyPr>
          <a:lstStyle/>
          <a:p>
            <a:pPr marL="346958" indent="-346958">
              <a:buFont typeface="Arial" pitchFamily="34" charset="0"/>
              <a:buChar char="•"/>
            </a:pPr>
            <a:r>
              <a:rPr lang="en-US" sz="2400" dirty="0"/>
              <a:t>Goals:  Resiliency and QoS</a:t>
            </a:r>
          </a:p>
          <a:p>
            <a:pPr marL="346958" indent="-346958">
              <a:buFont typeface="Arial" pitchFamily="34" charset="0"/>
              <a:buChar char="•"/>
            </a:pPr>
            <a:r>
              <a:rPr lang="en-US" sz="2400" dirty="0"/>
              <a:t>Communication happens within the same subnet</a:t>
            </a:r>
          </a:p>
          <a:p>
            <a:pPr marL="346958" indent="-346958">
              <a:buFont typeface="Arial" pitchFamily="34" charset="0"/>
              <a:buChar char="•"/>
            </a:pPr>
            <a:r>
              <a:rPr lang="en-US" sz="2400" dirty="0"/>
              <a:t>Heartbeats – all interfaces, not just “cluster communications” network</a:t>
            </a:r>
          </a:p>
        </p:txBody>
      </p:sp>
      <p:sp>
        <p:nvSpPr>
          <p:cNvPr id="8" name="TextBox 7"/>
          <p:cNvSpPr txBox="1"/>
          <p:nvPr/>
        </p:nvSpPr>
        <p:spPr>
          <a:xfrm>
            <a:off x="366185" y="832488"/>
            <a:ext cx="11759378" cy="404498"/>
          </a:xfrm>
          <a:prstGeom prst="rect">
            <a:avLst/>
          </a:prstGeom>
          <a:noFill/>
        </p:spPr>
        <p:txBody>
          <a:bodyPr wrap="square" lIns="111026" tIns="55513" rIns="111026" bIns="55513" rtlCol="0">
            <a:spAutoFit/>
          </a:bodyPr>
          <a:lstStyle/>
          <a:p>
            <a:r>
              <a:rPr lang="en-US" sz="1900" b="1" dirty="0"/>
              <a:t>Single Subnet Cluster Communications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7" t="2731" r="63512" b="4773"/>
          <a:stretch/>
        </p:blipFill>
        <p:spPr bwMode="auto">
          <a:xfrm>
            <a:off x="1203957" y="1206857"/>
            <a:ext cx="3611871" cy="409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20672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185" y="5356946"/>
            <a:ext cx="11759378" cy="1220106"/>
          </a:xfrm>
          <a:prstGeom prst="rect">
            <a:avLst/>
          </a:prstGeom>
          <a:noFill/>
        </p:spPr>
        <p:txBody>
          <a:bodyPr wrap="square" lIns="111026" tIns="55513" rIns="111026" bIns="55513" rtlCol="0">
            <a:spAutoFit/>
          </a:bodyPr>
          <a:lstStyle/>
          <a:p>
            <a:pPr marL="346958" indent="-346958">
              <a:buFont typeface="Arial" pitchFamily="34" charset="0"/>
              <a:buChar char="•"/>
            </a:pPr>
            <a:r>
              <a:rPr lang="en-US" sz="2400" dirty="0"/>
              <a:t>Purpose = discover valid routes</a:t>
            </a:r>
          </a:p>
          <a:p>
            <a:pPr marL="346958" indent="-346958">
              <a:buFont typeface="Arial" pitchFamily="34" charset="0"/>
              <a:buChar char="•"/>
            </a:pPr>
            <a:r>
              <a:rPr lang="en-US" sz="2400" dirty="0"/>
              <a:t>Communication occurs from all nodes to every other node, on every interface</a:t>
            </a:r>
          </a:p>
          <a:p>
            <a:pPr marL="346958" indent="-346958">
              <a:buFont typeface="Arial" pitchFamily="34" charset="0"/>
              <a:buChar char="•"/>
            </a:pPr>
            <a:r>
              <a:rPr lang="en-US" sz="2400" dirty="0"/>
              <a:t>Means that public </a:t>
            </a:r>
            <a:r>
              <a:rPr lang="en-US" sz="2400" dirty="0">
                <a:sym typeface="Wingdings" pitchFamily="2" charset="2"/>
              </a:rPr>
              <a:t>  private communication is attempted</a:t>
            </a:r>
            <a:endParaRPr lang="en-US" sz="2400" dirty="0"/>
          </a:p>
        </p:txBody>
      </p:sp>
      <p:sp>
        <p:nvSpPr>
          <p:cNvPr id="2" name="Title 1"/>
          <p:cNvSpPr>
            <a:spLocks noGrp="1"/>
          </p:cNvSpPr>
          <p:nvPr>
            <p:ph type="title"/>
          </p:nvPr>
        </p:nvSpPr>
        <p:spPr>
          <a:xfrm>
            <a:off x="248729" y="90670"/>
            <a:ext cx="11192828" cy="699453"/>
          </a:xfrm>
        </p:spPr>
        <p:txBody>
          <a:bodyPr/>
          <a:lstStyle/>
          <a:p>
            <a:r>
              <a:rPr lang="en-US" dirty="0" smtClean="0"/>
              <a:t>Single Subnet - </a:t>
            </a:r>
            <a:r>
              <a:rPr lang="en-US" sz="2900" dirty="0"/>
              <a:t>PlumbAllCrossSubnetRoutes</a:t>
            </a:r>
          </a:p>
        </p:txBody>
      </p:sp>
      <p:sp>
        <p:nvSpPr>
          <p:cNvPr id="8" name="TextBox 7"/>
          <p:cNvSpPr txBox="1"/>
          <p:nvPr/>
        </p:nvSpPr>
        <p:spPr>
          <a:xfrm>
            <a:off x="366185" y="824865"/>
            <a:ext cx="11759378" cy="404498"/>
          </a:xfrm>
          <a:prstGeom prst="rect">
            <a:avLst/>
          </a:prstGeom>
          <a:noFill/>
        </p:spPr>
        <p:txBody>
          <a:bodyPr wrap="square" lIns="111026" tIns="55513" rIns="111026" bIns="55513" rtlCol="0">
            <a:spAutoFit/>
          </a:bodyPr>
          <a:lstStyle/>
          <a:p>
            <a:r>
              <a:rPr lang="en-US" sz="1900" b="1" dirty="0"/>
              <a:t>Single Subnet Cluster Communications (with </a:t>
            </a:r>
            <a:r>
              <a:rPr lang="en-US" sz="1900" b="1" dirty="0" err="1">
                <a:solidFill>
                  <a:srgbClr val="FF0000"/>
                </a:solidFill>
              </a:rPr>
              <a:t>PlumbAllCrossSubnetRoutes</a:t>
            </a:r>
            <a:r>
              <a:rPr lang="en-US" sz="1900" b="1" dirty="0">
                <a:solidFill>
                  <a:srgbClr val="FF0000"/>
                </a:solidFill>
              </a:rPr>
              <a:t>=1</a:t>
            </a:r>
            <a:r>
              <a:rPr lang="en-US" sz="1900" b="1" dirty="0"/>
              <a:t>)</a:t>
            </a:r>
          </a:p>
        </p:txBody>
      </p:sp>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7" t="2731" r="63512" b="4773"/>
          <a:stretch/>
        </p:blipFill>
        <p:spPr bwMode="auto">
          <a:xfrm>
            <a:off x="1203957" y="1215469"/>
            <a:ext cx="3611871" cy="409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rved Down Arrow 12"/>
          <p:cNvSpPr/>
          <p:nvPr/>
        </p:nvSpPr>
        <p:spPr bwMode="auto">
          <a:xfrm rot="16200000">
            <a:off x="545352" y="3012154"/>
            <a:ext cx="1720579" cy="800251"/>
          </a:xfrm>
          <a:prstGeom prst="curvedDownArrow">
            <a:avLst/>
          </a:prstGeom>
          <a:gradFill flip="none" rotWithShape="1">
            <a:gsLst>
              <a:gs pos="13000">
                <a:srgbClr val="0047FF"/>
              </a:gs>
              <a:gs pos="28000">
                <a:srgbClr val="00B050"/>
              </a:gs>
              <a:gs pos="42999">
                <a:srgbClr val="0047FF"/>
              </a:gs>
              <a:gs pos="58000">
                <a:srgbClr val="00B050"/>
              </a:gs>
              <a:gs pos="72000">
                <a:srgbClr val="0047FF"/>
              </a:gs>
              <a:gs pos="87000">
                <a:srgbClr val="00B050"/>
              </a:gs>
              <a:gs pos="100000">
                <a:srgbClr val="0047FF"/>
              </a:gs>
            </a:gsLst>
            <a:lin ang="5400000" scaled="0"/>
            <a:tileRect r="-100000" b="-100000"/>
          </a:gra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endParaRPr lang="en-US" sz="2900" b="1" dirty="0">
              <a:solidFill>
                <a:schemeClr val="accent3"/>
              </a:solidFill>
              <a:sym typeface="Wingdings"/>
            </a:endParaRPr>
          </a:p>
        </p:txBody>
      </p:sp>
      <p:sp>
        <p:nvSpPr>
          <p:cNvPr id="14" name="Curved Down Arrow 13"/>
          <p:cNvSpPr/>
          <p:nvPr/>
        </p:nvSpPr>
        <p:spPr bwMode="auto">
          <a:xfrm rot="5400000">
            <a:off x="3664463" y="3078293"/>
            <a:ext cx="1720579" cy="800251"/>
          </a:xfrm>
          <a:prstGeom prst="curvedDownArrow">
            <a:avLst/>
          </a:prstGeom>
          <a:gradFill flip="none" rotWithShape="1">
            <a:gsLst>
              <a:gs pos="13000">
                <a:srgbClr val="0047FF"/>
              </a:gs>
              <a:gs pos="28000">
                <a:srgbClr val="00B050"/>
              </a:gs>
              <a:gs pos="42999">
                <a:srgbClr val="0047FF"/>
              </a:gs>
              <a:gs pos="58000">
                <a:srgbClr val="00B050"/>
              </a:gs>
              <a:gs pos="72000">
                <a:srgbClr val="0047FF"/>
              </a:gs>
              <a:gs pos="87000">
                <a:srgbClr val="00B050"/>
              </a:gs>
              <a:gs pos="100000">
                <a:srgbClr val="0047FF"/>
              </a:gs>
            </a:gsLst>
            <a:lin ang="5400000" scaled="0"/>
            <a:tileRect r="-100000" b="-100000"/>
          </a:gra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endParaRPr lang="en-US" sz="2900" b="1" dirty="0">
              <a:solidFill>
                <a:schemeClr val="accent3"/>
              </a:solidFill>
              <a:sym typeface="Wingdings"/>
            </a:endParaRPr>
          </a:p>
        </p:txBody>
      </p:sp>
    </p:spTree>
    <p:extLst>
      <p:ext uri="{BB962C8B-B14F-4D97-AF65-F5344CB8AC3E}">
        <p14:creationId xmlns:p14="http://schemas.microsoft.com/office/powerpoint/2010/main" val="2516641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3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500"/>
                                        <p:tgtEl>
                                          <p:spTgt spid="13"/>
                                        </p:tgtEl>
                                      </p:cBhvr>
                                    </p:animEffect>
                                  </p:childTnLst>
                                </p:cTn>
                              </p:par>
                              <p:par>
                                <p:cTn id="8" presetID="22" presetClass="entr" presetSubtype="1" repeatCount="3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185" y="5388571"/>
            <a:ext cx="11759378" cy="1589438"/>
          </a:xfrm>
          <a:prstGeom prst="rect">
            <a:avLst/>
          </a:prstGeom>
          <a:noFill/>
        </p:spPr>
        <p:txBody>
          <a:bodyPr wrap="square" lIns="111026" tIns="55513" rIns="111026" bIns="55513" rtlCol="0">
            <a:spAutoFit/>
          </a:bodyPr>
          <a:lstStyle/>
          <a:p>
            <a:r>
              <a:rPr lang="en-US" sz="2400" b="1" dirty="0"/>
              <a:t>Options</a:t>
            </a:r>
          </a:p>
          <a:p>
            <a:pPr marL="416349" indent="-416349">
              <a:buFont typeface="+mj-lt"/>
              <a:buAutoNum type="arabicPeriod"/>
            </a:pPr>
            <a:r>
              <a:rPr lang="en-US" sz="2400" dirty="0"/>
              <a:t>Single NIC;  remove private network</a:t>
            </a:r>
          </a:p>
          <a:p>
            <a:pPr marL="416349" indent="-416349">
              <a:buFont typeface="+mj-lt"/>
              <a:buAutoNum type="arabicPeriod"/>
            </a:pPr>
            <a:r>
              <a:rPr lang="en-US" sz="2400" dirty="0"/>
              <a:t>NIC teaming on public network</a:t>
            </a:r>
          </a:p>
          <a:p>
            <a:pPr marL="416349" indent="-416349">
              <a:buFont typeface="+mj-lt"/>
              <a:buAutoNum type="arabicPeriod"/>
            </a:pPr>
            <a:r>
              <a:rPr lang="en-US" sz="2400" dirty="0"/>
              <a:t>Establish communication between each subnet across sites</a:t>
            </a:r>
          </a:p>
        </p:txBody>
      </p:sp>
      <p:sp>
        <p:nvSpPr>
          <p:cNvPr id="2" name="Title 1"/>
          <p:cNvSpPr>
            <a:spLocks noGrp="1"/>
          </p:cNvSpPr>
          <p:nvPr>
            <p:ph type="title"/>
          </p:nvPr>
        </p:nvSpPr>
        <p:spPr>
          <a:xfrm>
            <a:off x="248729" y="90670"/>
            <a:ext cx="11192828" cy="699453"/>
          </a:xfrm>
        </p:spPr>
        <p:txBody>
          <a:bodyPr/>
          <a:lstStyle/>
          <a:p>
            <a:r>
              <a:rPr lang="en-US" dirty="0" smtClean="0"/>
              <a:t>Multi-Subnet Communication</a:t>
            </a:r>
            <a:endParaRPr lang="en-US" dirty="0"/>
          </a:p>
        </p:txBody>
      </p:sp>
      <p:sp>
        <p:nvSpPr>
          <p:cNvPr id="8" name="TextBox 7"/>
          <p:cNvSpPr txBox="1"/>
          <p:nvPr/>
        </p:nvSpPr>
        <p:spPr>
          <a:xfrm>
            <a:off x="366185" y="746367"/>
            <a:ext cx="11759378" cy="404498"/>
          </a:xfrm>
          <a:prstGeom prst="rect">
            <a:avLst/>
          </a:prstGeom>
          <a:noFill/>
        </p:spPr>
        <p:txBody>
          <a:bodyPr wrap="square" lIns="111026" tIns="55513" rIns="111026" bIns="55513" rtlCol="0">
            <a:spAutoFit/>
          </a:bodyPr>
          <a:lstStyle/>
          <a:p>
            <a:r>
              <a:rPr lang="en-US" sz="1900" b="1" dirty="0"/>
              <a:t>Multi-Subnet Cluster Communication Resiliency</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86" y="1054813"/>
            <a:ext cx="10378705" cy="442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eft-Right Arrow 12"/>
          <p:cNvSpPr/>
          <p:nvPr/>
        </p:nvSpPr>
        <p:spPr bwMode="auto">
          <a:xfrm>
            <a:off x="4526783" y="1572615"/>
            <a:ext cx="3382910" cy="468150"/>
          </a:xfrm>
          <a:prstGeom prst="leftRightArrow">
            <a:avLst/>
          </a:prstGeom>
          <a:solidFill>
            <a:srgbClr val="0070C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
        <p:nvSpPr>
          <p:cNvPr id="14" name="Multiply 13"/>
          <p:cNvSpPr/>
          <p:nvPr/>
        </p:nvSpPr>
        <p:spPr>
          <a:xfrm>
            <a:off x="5557640" y="4140441"/>
            <a:ext cx="975046" cy="799602"/>
          </a:xfrm>
          <a:prstGeom prst="mathMultiply">
            <a:avLst/>
          </a:prstGeom>
          <a:solidFill>
            <a:srgbClr val="FF0000"/>
          </a:solidFill>
        </p:spPr>
        <p:style>
          <a:lnRef idx="0">
            <a:schemeClr val="accent6"/>
          </a:lnRef>
          <a:fillRef idx="3">
            <a:schemeClr val="accent6"/>
          </a:fillRef>
          <a:effectRef idx="3">
            <a:schemeClr val="accent6"/>
          </a:effectRef>
          <a:fontRef idx="minor">
            <a:schemeClr val="lt1"/>
          </a:fontRef>
        </p:style>
        <p:txBody>
          <a:bodyPr lIns="111026" tIns="55513" rIns="111026" bIns="55513" rtlCol="0" anchor="ctr"/>
          <a:lstStyle/>
          <a:p>
            <a:pPr algn="ctr"/>
            <a:endParaRPr lang="en-US"/>
          </a:p>
        </p:txBody>
      </p:sp>
    </p:spTree>
    <p:extLst>
      <p:ext uri="{BB962C8B-B14F-4D97-AF65-F5344CB8AC3E}">
        <p14:creationId xmlns:p14="http://schemas.microsoft.com/office/powerpoint/2010/main" val="1913090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185" y="5341913"/>
            <a:ext cx="11759378" cy="1220106"/>
          </a:xfrm>
          <a:prstGeom prst="rect">
            <a:avLst/>
          </a:prstGeom>
          <a:noFill/>
        </p:spPr>
        <p:txBody>
          <a:bodyPr wrap="square" lIns="111026" tIns="55513" rIns="111026" bIns="55513" rtlCol="0">
            <a:spAutoFit/>
          </a:bodyPr>
          <a:lstStyle/>
          <a:p>
            <a:pPr marL="346958" lvl="1" indent="-346958">
              <a:buFont typeface="Arial" charset="0"/>
              <a:buChar char="•"/>
            </a:pPr>
            <a:r>
              <a:rPr lang="en-US" dirty="0">
                <a:solidFill>
                  <a:srgbClr val="FF0000"/>
                </a:solidFill>
              </a:rPr>
              <a:t>Private network heartbeat pings are failing and counting towards the threshold value (failover)*</a:t>
            </a:r>
          </a:p>
          <a:p>
            <a:pPr marL="346958" indent="-346958">
              <a:buFont typeface="Arial" charset="0"/>
              <a:buChar char="•"/>
            </a:pPr>
            <a:r>
              <a:rPr lang="en-US" dirty="0" smtClean="0"/>
              <a:t>Options 1&amp; 2 (single public NIC and public NIC teaming):</a:t>
            </a:r>
          </a:p>
          <a:p>
            <a:pPr marL="902090" lvl="1" indent="-346958">
              <a:buFont typeface="Arial" charset="0"/>
              <a:buChar char="•"/>
            </a:pPr>
            <a:r>
              <a:rPr lang="en-US" dirty="0" smtClean="0"/>
              <a:t>Resiliency is lost – there is no private network; all public network hardware and paths must be redundant</a:t>
            </a:r>
          </a:p>
          <a:p>
            <a:pPr marL="902090" lvl="1" indent="-346958">
              <a:buFont typeface="Arial" charset="0"/>
              <a:buChar char="•"/>
            </a:pPr>
            <a:r>
              <a:rPr lang="en-US" dirty="0" err="1" smtClean="0"/>
              <a:t>QoS</a:t>
            </a:r>
            <a:r>
              <a:rPr lang="en-US" dirty="0" smtClean="0"/>
              <a:t> must be established</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86" y="1064541"/>
            <a:ext cx="10378705" cy="442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8729" y="90670"/>
            <a:ext cx="11192828" cy="699453"/>
          </a:xfrm>
        </p:spPr>
        <p:txBody>
          <a:bodyPr/>
          <a:lstStyle/>
          <a:p>
            <a:r>
              <a:rPr lang="en-US" dirty="0"/>
              <a:t>Multi-Subnet </a:t>
            </a:r>
            <a:r>
              <a:rPr lang="en-US" dirty="0" smtClean="0"/>
              <a:t>Communication</a:t>
            </a:r>
            <a:endParaRPr lang="en-US" dirty="0"/>
          </a:p>
        </p:txBody>
      </p:sp>
      <p:sp>
        <p:nvSpPr>
          <p:cNvPr id="8" name="TextBox 7"/>
          <p:cNvSpPr txBox="1"/>
          <p:nvPr/>
        </p:nvSpPr>
        <p:spPr>
          <a:xfrm>
            <a:off x="366185" y="756095"/>
            <a:ext cx="11759378" cy="404498"/>
          </a:xfrm>
          <a:prstGeom prst="rect">
            <a:avLst/>
          </a:prstGeom>
          <a:noFill/>
        </p:spPr>
        <p:txBody>
          <a:bodyPr wrap="square" lIns="111026" tIns="55513" rIns="111026" bIns="55513" rtlCol="0">
            <a:spAutoFit/>
          </a:bodyPr>
          <a:lstStyle/>
          <a:p>
            <a:r>
              <a:rPr lang="en-US" sz="1900" b="1" dirty="0"/>
              <a:t>Multi-Subnet Cluster Communications (Options 1 &amp; 2)</a:t>
            </a:r>
          </a:p>
        </p:txBody>
      </p:sp>
      <p:sp>
        <p:nvSpPr>
          <p:cNvPr id="9" name="Multiply 8"/>
          <p:cNvSpPr/>
          <p:nvPr/>
        </p:nvSpPr>
        <p:spPr>
          <a:xfrm>
            <a:off x="2461751" y="4199789"/>
            <a:ext cx="975046" cy="799602"/>
          </a:xfrm>
          <a:prstGeom prst="mathMultiply">
            <a:avLst/>
          </a:prstGeom>
          <a:solidFill>
            <a:srgbClr val="FF0000"/>
          </a:solidFill>
        </p:spPr>
        <p:style>
          <a:lnRef idx="0">
            <a:schemeClr val="accent6"/>
          </a:lnRef>
          <a:fillRef idx="3">
            <a:schemeClr val="accent6"/>
          </a:fillRef>
          <a:effectRef idx="3">
            <a:schemeClr val="accent6"/>
          </a:effectRef>
          <a:fontRef idx="minor">
            <a:schemeClr val="lt1"/>
          </a:fontRef>
        </p:style>
        <p:txBody>
          <a:bodyPr lIns="111026" tIns="55513" rIns="111026" bIns="55513" rtlCol="0" anchor="ctr"/>
          <a:lstStyle/>
          <a:p>
            <a:pPr algn="ctr"/>
            <a:endParaRPr lang="en-US"/>
          </a:p>
        </p:txBody>
      </p:sp>
      <p:sp>
        <p:nvSpPr>
          <p:cNvPr id="10" name="Multiply 9"/>
          <p:cNvSpPr/>
          <p:nvPr/>
        </p:nvSpPr>
        <p:spPr>
          <a:xfrm>
            <a:off x="8912781" y="4199788"/>
            <a:ext cx="975046" cy="799602"/>
          </a:xfrm>
          <a:prstGeom prst="mathMultiply">
            <a:avLst/>
          </a:prstGeom>
          <a:solidFill>
            <a:srgbClr val="FF0000"/>
          </a:solidFill>
        </p:spPr>
        <p:style>
          <a:lnRef idx="0">
            <a:schemeClr val="accent6"/>
          </a:lnRef>
          <a:fillRef idx="3">
            <a:schemeClr val="accent6"/>
          </a:fillRef>
          <a:effectRef idx="3">
            <a:schemeClr val="accent6"/>
          </a:effectRef>
          <a:fontRef idx="minor">
            <a:schemeClr val="lt1"/>
          </a:fontRef>
        </p:style>
        <p:txBody>
          <a:bodyPr lIns="111026" tIns="55513" rIns="111026" bIns="55513" rtlCol="0" anchor="ctr"/>
          <a:lstStyle/>
          <a:p>
            <a:pPr algn="ctr"/>
            <a:endParaRPr lang="en-US"/>
          </a:p>
        </p:txBody>
      </p:sp>
      <p:sp>
        <p:nvSpPr>
          <p:cNvPr id="14" name="Left-Right Arrow 13"/>
          <p:cNvSpPr/>
          <p:nvPr/>
        </p:nvSpPr>
        <p:spPr bwMode="auto">
          <a:xfrm>
            <a:off x="4526783" y="1582343"/>
            <a:ext cx="3382910" cy="468150"/>
          </a:xfrm>
          <a:prstGeom prst="leftRightArrow">
            <a:avLst/>
          </a:prstGeom>
          <a:solidFill>
            <a:srgbClr val="0070C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Tree>
    <p:extLst>
      <p:ext uri="{BB962C8B-B14F-4D97-AF65-F5344CB8AC3E}">
        <p14:creationId xmlns:p14="http://schemas.microsoft.com/office/powerpoint/2010/main" val="3292807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SQL </a:t>
            </a:r>
            <a:r>
              <a:rPr lang="en-US" sz="4400" dirty="0"/>
              <a:t>Server 2012 </a:t>
            </a:r>
            <a:r>
              <a:rPr lang="en-US" sz="4400" dirty="0" smtClean="0"/>
              <a:t/>
            </a:r>
            <a:br>
              <a:rPr lang="en-US" sz="4400" dirty="0" smtClean="0"/>
            </a:br>
            <a:r>
              <a:rPr lang="en-US" sz="4400" dirty="0" err="1" smtClean="0"/>
              <a:t>AlwaysOn</a:t>
            </a:r>
            <a:r>
              <a:rPr lang="en-US" sz="4400" dirty="0" smtClean="0"/>
              <a:t> Customer Panel:</a:t>
            </a:r>
            <a:br>
              <a:rPr lang="en-US" sz="4400" dirty="0" smtClean="0"/>
            </a:br>
            <a:r>
              <a:rPr lang="en-US" sz="3200" dirty="0" smtClean="0"/>
              <a:t>Mission </a:t>
            </a:r>
            <a:r>
              <a:rPr lang="en-US" sz="3200" dirty="0"/>
              <a:t>Critical Deployments and Lessons Learned </a:t>
            </a:r>
          </a:p>
        </p:txBody>
      </p:sp>
      <p:sp>
        <p:nvSpPr>
          <p:cNvPr id="5" name="Text Placeholder 4"/>
          <p:cNvSpPr>
            <a:spLocks noGrp="1"/>
          </p:cNvSpPr>
          <p:nvPr>
            <p:ph type="body" sz="quarter" idx="12"/>
          </p:nvPr>
        </p:nvSpPr>
        <p:spPr/>
        <p:txBody>
          <a:bodyPr/>
          <a:lstStyle/>
          <a:p>
            <a:r>
              <a:rPr lang="en-US" sz="2000" b="1" dirty="0"/>
              <a:t>Sanjay Mishra</a:t>
            </a:r>
            <a:r>
              <a:rPr lang="en-US" sz="1800" dirty="0"/>
              <a:t>, Microsoft Corporation</a:t>
            </a:r>
          </a:p>
          <a:p>
            <a:r>
              <a:rPr lang="en-US" sz="2000" b="1" dirty="0"/>
              <a:t>Michael </a:t>
            </a:r>
            <a:r>
              <a:rPr lang="en-US" sz="2000" b="1" dirty="0" err="1"/>
              <a:t>Steineke</a:t>
            </a:r>
            <a:r>
              <a:rPr lang="en-US" sz="1800" dirty="0"/>
              <a:t>, </a:t>
            </a:r>
            <a:r>
              <a:rPr lang="en-US" sz="1800" dirty="0" err="1"/>
              <a:t>Edgenet</a:t>
            </a:r>
            <a:r>
              <a:rPr lang="en-US" sz="1800" dirty="0"/>
              <a:t>, Inc.</a:t>
            </a:r>
          </a:p>
          <a:p>
            <a:r>
              <a:rPr lang="en-US" sz="2000" b="1" dirty="0"/>
              <a:t>David P. Smith</a:t>
            </a:r>
            <a:r>
              <a:rPr lang="en-US" sz="1800" dirty="0"/>
              <a:t>, </a:t>
            </a:r>
            <a:r>
              <a:rPr lang="en-US" sz="1800" dirty="0" smtClean="0"/>
              <a:t>Active Network</a:t>
            </a:r>
            <a:endParaRPr lang="en-US" sz="1800" dirty="0"/>
          </a:p>
          <a:p>
            <a:r>
              <a:rPr lang="en-US" sz="2000" b="1" dirty="0"/>
              <a:t>Ayad </a:t>
            </a:r>
            <a:r>
              <a:rPr lang="en-US" sz="2000" b="1" dirty="0" err="1"/>
              <a:t>Shammout</a:t>
            </a:r>
            <a:r>
              <a:rPr lang="en-US" sz="1800" dirty="0"/>
              <a:t>, </a:t>
            </a:r>
            <a:r>
              <a:rPr lang="en-US" sz="1800" dirty="0" err="1"/>
              <a:t>CareGroup</a:t>
            </a:r>
            <a:r>
              <a:rPr lang="en-US" sz="1800" dirty="0"/>
              <a:t> Healthcare Systems</a:t>
            </a:r>
          </a:p>
          <a:p>
            <a:r>
              <a:rPr lang="en-US" sz="2000" b="1" dirty="0"/>
              <a:t>Wolfgang Kutschera</a:t>
            </a:r>
            <a:r>
              <a:rPr lang="en-US" sz="1800" dirty="0"/>
              <a:t>, </a:t>
            </a:r>
            <a:r>
              <a:rPr lang="en-US" sz="1800" dirty="0" err="1"/>
              <a:t>bwin</a:t>
            </a:r>
            <a:r>
              <a:rPr lang="en-US" sz="1800" dirty="0"/>
              <a:t> party</a:t>
            </a:r>
          </a:p>
          <a:p>
            <a:r>
              <a:rPr lang="en-US" sz="2000" b="1" dirty="0"/>
              <a:t>Thomas Grohser</a:t>
            </a:r>
            <a:r>
              <a:rPr lang="en-US" sz="1800" dirty="0"/>
              <a:t>, </a:t>
            </a:r>
            <a:r>
              <a:rPr lang="en-US" sz="1800" dirty="0" smtClean="0"/>
              <a:t>Bridgewater</a:t>
            </a:r>
            <a:endParaRPr lang="en-US" sz="1800" dirty="0"/>
          </a:p>
        </p:txBody>
      </p:sp>
      <p:sp>
        <p:nvSpPr>
          <p:cNvPr id="14" name="Text Placeholder 13"/>
          <p:cNvSpPr>
            <a:spLocks noGrp="1"/>
          </p:cNvSpPr>
          <p:nvPr>
            <p:ph type="body" sz="quarter" idx="13"/>
          </p:nvPr>
        </p:nvSpPr>
        <p:spPr/>
        <p:txBody>
          <a:bodyPr/>
          <a:lstStyle/>
          <a:p>
            <a:r>
              <a:rPr lang="en-US" dirty="0" smtClean="0"/>
              <a:t>DBI-B318</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185" y="5416512"/>
            <a:ext cx="11914834" cy="1600908"/>
          </a:xfrm>
          <a:prstGeom prst="rect">
            <a:avLst/>
          </a:prstGeom>
          <a:noFill/>
        </p:spPr>
        <p:txBody>
          <a:bodyPr wrap="square" lIns="111026" tIns="55513" rIns="111026" bIns="55513" rtlCol="0">
            <a:spAutoFit/>
          </a:bodyPr>
          <a:lstStyle/>
          <a:p>
            <a:pPr marL="346958" indent="-346958">
              <a:buFont typeface="Arial" charset="0"/>
              <a:buChar char="•"/>
            </a:pPr>
            <a:r>
              <a:rPr lang="en-US" sz="1900" b="1" dirty="0"/>
              <a:t>Option #3: </a:t>
            </a:r>
            <a:r>
              <a:rPr lang="en-US" sz="1900" dirty="0"/>
              <a:t>Create communication between private network (VPN Tunnel or PTP)</a:t>
            </a:r>
          </a:p>
          <a:p>
            <a:pPr marL="346958" indent="-346958">
              <a:buFont typeface="Arial" charset="0"/>
              <a:buChar char="•"/>
            </a:pPr>
            <a:r>
              <a:rPr lang="en-US" sz="1900" dirty="0"/>
              <a:t>Requires setting a static route on the private network since gateway is on the public network</a:t>
            </a:r>
          </a:p>
          <a:p>
            <a:pPr marL="346958" indent="-346958">
              <a:buFont typeface="Arial" charset="0"/>
              <a:buChar char="•"/>
            </a:pPr>
            <a:r>
              <a:rPr lang="en-US" sz="1900" dirty="0">
                <a:solidFill>
                  <a:srgbClr val="FF0000"/>
                </a:solidFill>
              </a:rPr>
              <a:t>There is still a problem (public network at each site not communicating with private networks at each site, and vice versa) and log entries are being created on networking gear – may be a big problem in some environments</a:t>
            </a:r>
          </a:p>
        </p:txBody>
      </p:sp>
      <p:sp>
        <p:nvSpPr>
          <p:cNvPr id="2" name="Title 1"/>
          <p:cNvSpPr>
            <a:spLocks noGrp="1"/>
          </p:cNvSpPr>
          <p:nvPr>
            <p:ph type="title"/>
          </p:nvPr>
        </p:nvSpPr>
        <p:spPr>
          <a:xfrm>
            <a:off x="248729" y="90670"/>
            <a:ext cx="11192828" cy="699453"/>
          </a:xfrm>
        </p:spPr>
        <p:txBody>
          <a:bodyPr/>
          <a:lstStyle/>
          <a:p>
            <a:r>
              <a:rPr lang="en-US" dirty="0"/>
              <a:t>Multi-Subnet </a:t>
            </a:r>
            <a:r>
              <a:rPr lang="en-US" dirty="0" smtClean="0"/>
              <a:t>Communication</a:t>
            </a:r>
            <a:endParaRPr lang="en-US" dirty="0"/>
          </a:p>
        </p:txBody>
      </p:sp>
      <p:sp>
        <p:nvSpPr>
          <p:cNvPr id="8" name="TextBox 7"/>
          <p:cNvSpPr txBox="1"/>
          <p:nvPr/>
        </p:nvSpPr>
        <p:spPr>
          <a:xfrm>
            <a:off x="366185" y="736639"/>
            <a:ext cx="11759378" cy="404498"/>
          </a:xfrm>
          <a:prstGeom prst="rect">
            <a:avLst/>
          </a:prstGeom>
          <a:noFill/>
        </p:spPr>
        <p:txBody>
          <a:bodyPr wrap="square" lIns="111026" tIns="55513" rIns="111026" bIns="55513" rtlCol="0">
            <a:spAutoFit/>
          </a:bodyPr>
          <a:lstStyle/>
          <a:p>
            <a:r>
              <a:rPr lang="en-US" sz="1900" b="1" dirty="0"/>
              <a:t>Multi-Subnet Cluster Communications (continued)</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86" y="1045085"/>
            <a:ext cx="10378705" cy="442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Right Arrow 8"/>
          <p:cNvSpPr/>
          <p:nvPr/>
        </p:nvSpPr>
        <p:spPr bwMode="auto">
          <a:xfrm>
            <a:off x="4526783" y="1562887"/>
            <a:ext cx="3382910" cy="468150"/>
          </a:xfrm>
          <a:prstGeom prst="leftRightArrow">
            <a:avLst/>
          </a:prstGeom>
          <a:solidFill>
            <a:srgbClr val="0070C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
        <p:nvSpPr>
          <p:cNvPr id="10" name="Left-Right Arrow 9"/>
          <p:cNvSpPr/>
          <p:nvPr/>
        </p:nvSpPr>
        <p:spPr bwMode="auto">
          <a:xfrm>
            <a:off x="4535596" y="4476542"/>
            <a:ext cx="3382910" cy="468150"/>
          </a:xfrm>
          <a:prstGeom prst="leftRightArrow">
            <a:avLst/>
          </a:prstGeom>
          <a:solidFill>
            <a:srgbClr val="00B05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Tree>
    <p:extLst>
      <p:ext uri="{BB962C8B-B14F-4D97-AF65-F5344CB8AC3E}">
        <p14:creationId xmlns:p14="http://schemas.microsoft.com/office/powerpoint/2010/main" val="1668299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185" y="5431945"/>
            <a:ext cx="11759378" cy="1527882"/>
          </a:xfrm>
          <a:prstGeom prst="rect">
            <a:avLst/>
          </a:prstGeom>
          <a:noFill/>
        </p:spPr>
        <p:txBody>
          <a:bodyPr wrap="square" lIns="111026" tIns="55513" rIns="111026" bIns="55513" rtlCol="0">
            <a:spAutoFit/>
          </a:bodyPr>
          <a:lstStyle/>
          <a:p>
            <a:pPr marL="346958" indent="-346958">
              <a:buFont typeface="Arial" charset="0"/>
              <a:buChar char="•"/>
            </a:pPr>
            <a:r>
              <a:rPr lang="en-US" sz="2300" dirty="0"/>
              <a:t>Star topology solves this problem AND can provide additional network protection if an interface goes down.</a:t>
            </a:r>
          </a:p>
          <a:p>
            <a:pPr marL="346958" indent="-346958">
              <a:buFont typeface="Arial" charset="0"/>
              <a:buChar char="•"/>
            </a:pPr>
            <a:r>
              <a:rPr lang="en-US" sz="2300" dirty="0"/>
              <a:t>Involves 2 more static routes (3 total) for Public-to-Private communications</a:t>
            </a:r>
          </a:p>
          <a:p>
            <a:pPr marL="346958" indent="-346958">
              <a:buFont typeface="Arial" charset="0"/>
              <a:buChar char="•"/>
            </a:pPr>
            <a:r>
              <a:rPr lang="en-US" sz="2300" dirty="0"/>
              <a:t>Creates significant complexity</a:t>
            </a:r>
          </a:p>
        </p:txBody>
      </p:sp>
      <p:sp>
        <p:nvSpPr>
          <p:cNvPr id="2" name="Title 1"/>
          <p:cNvSpPr>
            <a:spLocks noGrp="1"/>
          </p:cNvSpPr>
          <p:nvPr>
            <p:ph type="title"/>
          </p:nvPr>
        </p:nvSpPr>
        <p:spPr>
          <a:xfrm>
            <a:off x="248729" y="90670"/>
            <a:ext cx="11192828" cy="699453"/>
          </a:xfrm>
        </p:spPr>
        <p:txBody>
          <a:bodyPr/>
          <a:lstStyle/>
          <a:p>
            <a:r>
              <a:rPr lang="en-US" dirty="0"/>
              <a:t>Multi-Subnet </a:t>
            </a:r>
            <a:r>
              <a:rPr lang="en-US" dirty="0" smtClean="0"/>
              <a:t>Communication</a:t>
            </a:r>
            <a:endParaRPr lang="en-US" dirty="0"/>
          </a:p>
        </p:txBody>
      </p:sp>
      <p:sp>
        <p:nvSpPr>
          <p:cNvPr id="8" name="TextBox 7"/>
          <p:cNvSpPr txBox="1"/>
          <p:nvPr/>
        </p:nvSpPr>
        <p:spPr>
          <a:xfrm>
            <a:off x="366185" y="746367"/>
            <a:ext cx="11759378" cy="404498"/>
          </a:xfrm>
          <a:prstGeom prst="rect">
            <a:avLst/>
          </a:prstGeom>
          <a:noFill/>
        </p:spPr>
        <p:txBody>
          <a:bodyPr wrap="square" lIns="111026" tIns="55513" rIns="111026" bIns="55513" rtlCol="0">
            <a:spAutoFit/>
          </a:bodyPr>
          <a:lstStyle/>
          <a:p>
            <a:r>
              <a:rPr lang="en-US" sz="1900" b="1" dirty="0"/>
              <a:t>Multi-Subnet Cluster Communications (continued)</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86" y="1054813"/>
            <a:ext cx="10378705" cy="442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Right Arrow 8"/>
          <p:cNvSpPr/>
          <p:nvPr/>
        </p:nvSpPr>
        <p:spPr bwMode="auto">
          <a:xfrm>
            <a:off x="4526783" y="1572615"/>
            <a:ext cx="3382910" cy="468150"/>
          </a:xfrm>
          <a:prstGeom prst="leftRightArrow">
            <a:avLst/>
          </a:prstGeom>
          <a:solidFill>
            <a:srgbClr val="0070C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
        <p:nvSpPr>
          <p:cNvPr id="10" name="Left-Right Arrow 9"/>
          <p:cNvSpPr/>
          <p:nvPr/>
        </p:nvSpPr>
        <p:spPr bwMode="auto">
          <a:xfrm>
            <a:off x="4535596" y="4486270"/>
            <a:ext cx="3382910" cy="468150"/>
          </a:xfrm>
          <a:prstGeom prst="leftRightArrow">
            <a:avLst/>
          </a:prstGeom>
          <a:solidFill>
            <a:srgbClr val="00B05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
        <p:nvSpPr>
          <p:cNvPr id="11" name="Left-Right Arrow 10"/>
          <p:cNvSpPr/>
          <p:nvPr/>
        </p:nvSpPr>
        <p:spPr bwMode="auto">
          <a:xfrm rot="19247383">
            <a:off x="3709525" y="3100084"/>
            <a:ext cx="4743907" cy="468150"/>
          </a:xfrm>
          <a:prstGeom prst="leftRightArrow">
            <a:avLst/>
          </a:prstGeom>
          <a:gradFill flip="none" rotWithShape="1">
            <a:gsLst>
              <a:gs pos="0">
                <a:srgbClr val="0047FF"/>
              </a:gs>
              <a:gs pos="100000">
                <a:srgbClr val="00B050"/>
              </a:gs>
            </a:gsLst>
            <a:path path="circle">
              <a:fillToRect l="100000" t="100000"/>
            </a:path>
            <a:tileRect r="-100000" b="-100000"/>
          </a:gra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
        <p:nvSpPr>
          <p:cNvPr id="12" name="Left-Right Arrow 11"/>
          <p:cNvSpPr/>
          <p:nvPr/>
        </p:nvSpPr>
        <p:spPr bwMode="auto">
          <a:xfrm rot="2374371">
            <a:off x="3863876" y="3076928"/>
            <a:ext cx="4743907" cy="468150"/>
          </a:xfrm>
          <a:prstGeom prst="leftRightArrow">
            <a:avLst/>
          </a:prstGeom>
          <a:gradFill flip="none" rotWithShape="1">
            <a:gsLst>
              <a:gs pos="0">
                <a:srgbClr val="00B050"/>
              </a:gs>
              <a:gs pos="100000">
                <a:srgbClr val="0070C0"/>
              </a:gs>
            </a:gsLst>
            <a:path path="circle">
              <a:fillToRect l="100000" t="100000"/>
            </a:path>
            <a:tileRect r="-100000" b="-100000"/>
          </a:gra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Tree>
    <p:extLst>
      <p:ext uri="{BB962C8B-B14F-4D97-AF65-F5344CB8AC3E}">
        <p14:creationId xmlns:p14="http://schemas.microsoft.com/office/powerpoint/2010/main" val="163434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185" y="5332185"/>
            <a:ext cx="11759378" cy="1220106"/>
          </a:xfrm>
          <a:prstGeom prst="rect">
            <a:avLst/>
          </a:prstGeom>
          <a:noFill/>
        </p:spPr>
        <p:txBody>
          <a:bodyPr wrap="square" lIns="111026" tIns="55513" rIns="111026" bIns="55513" rtlCol="0">
            <a:spAutoFit/>
          </a:bodyPr>
          <a:lstStyle/>
          <a:p>
            <a:pPr marL="346958" indent="-346958">
              <a:buFont typeface="Arial" charset="0"/>
              <a:buChar char="•"/>
            </a:pPr>
            <a:r>
              <a:rPr lang="en-US" dirty="0" smtClean="0"/>
              <a:t>PlumbAllCrossSubnetRoutes has an additional value of 2 that can be set</a:t>
            </a:r>
          </a:p>
          <a:p>
            <a:pPr marL="902090" lvl="1" indent="-346958">
              <a:buFont typeface="Arial" charset="0"/>
              <a:buChar char="•"/>
            </a:pPr>
            <a:r>
              <a:rPr lang="en-US" dirty="0" smtClean="0"/>
              <a:t>Will try all interfaces and use the first successful interface for cross-subnet communications.</a:t>
            </a:r>
          </a:p>
          <a:p>
            <a:pPr marL="902090" lvl="1" indent="-346958">
              <a:buFont typeface="Arial" charset="0"/>
              <a:buChar char="•"/>
            </a:pPr>
            <a:r>
              <a:rPr lang="en-US" dirty="0" smtClean="0"/>
              <a:t>Provides local resiliency and QoS at each site, but with limited resiliency across networks.  It is simple and probably what you need for a DR scenario.</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86" y="1054813"/>
            <a:ext cx="10378705" cy="442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8729" y="90670"/>
            <a:ext cx="11192828" cy="699453"/>
          </a:xfrm>
        </p:spPr>
        <p:txBody>
          <a:bodyPr/>
          <a:lstStyle/>
          <a:p>
            <a:r>
              <a:rPr lang="en-US" dirty="0"/>
              <a:t>Multi-Subnet </a:t>
            </a:r>
            <a:r>
              <a:rPr lang="en-US" dirty="0" smtClean="0"/>
              <a:t>Communication</a:t>
            </a:r>
            <a:endParaRPr lang="en-US" dirty="0"/>
          </a:p>
        </p:txBody>
      </p:sp>
      <p:sp>
        <p:nvSpPr>
          <p:cNvPr id="8" name="TextBox 7"/>
          <p:cNvSpPr txBox="1"/>
          <p:nvPr/>
        </p:nvSpPr>
        <p:spPr>
          <a:xfrm>
            <a:off x="366185" y="746367"/>
            <a:ext cx="11759378" cy="404498"/>
          </a:xfrm>
          <a:prstGeom prst="rect">
            <a:avLst/>
          </a:prstGeom>
          <a:noFill/>
        </p:spPr>
        <p:txBody>
          <a:bodyPr wrap="square" lIns="111026" tIns="55513" rIns="111026" bIns="55513" rtlCol="0">
            <a:spAutoFit/>
          </a:bodyPr>
          <a:lstStyle/>
          <a:p>
            <a:r>
              <a:rPr lang="en-US" sz="1900" b="1" dirty="0">
                <a:solidFill>
                  <a:srgbClr val="00B050"/>
                </a:solidFill>
              </a:rPr>
              <a:t>Windows Server 2012</a:t>
            </a:r>
          </a:p>
        </p:txBody>
      </p:sp>
      <p:sp>
        <p:nvSpPr>
          <p:cNvPr id="14" name="Left-Right Arrow 13"/>
          <p:cNvSpPr/>
          <p:nvPr/>
        </p:nvSpPr>
        <p:spPr bwMode="auto">
          <a:xfrm>
            <a:off x="4526783" y="1572615"/>
            <a:ext cx="3382910" cy="468150"/>
          </a:xfrm>
          <a:prstGeom prst="leftRightArrow">
            <a:avLst/>
          </a:prstGeom>
          <a:solidFill>
            <a:srgbClr val="0070C0"/>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r>
              <a:rPr lang="en-US" sz="1900" b="1" dirty="0">
                <a:solidFill>
                  <a:schemeClr val="bg1"/>
                </a:solidFill>
                <a:sym typeface="Wingdings"/>
              </a:rPr>
              <a:t>Connectivity</a:t>
            </a:r>
          </a:p>
        </p:txBody>
      </p:sp>
    </p:spTree>
    <p:extLst>
      <p:ext uri="{BB962C8B-B14F-4D97-AF65-F5344CB8AC3E}">
        <p14:creationId xmlns:p14="http://schemas.microsoft.com/office/powerpoint/2010/main" val="2012624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xEl>
                                              <p:pRg st="0" end="0"/>
                                            </p:txEl>
                                          </p:spTgt>
                                        </p:tgtEl>
                                      </p:cBhvr>
                                    </p:animEffect>
                                    <p:animScale>
                                      <p:cBhvr>
                                        <p:cTn id="7" dur="250" autoRev="1" fill="hold"/>
                                        <p:tgtEl>
                                          <p:spTgt spid="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77441"/>
            <a:ext cx="11889564" cy="775999"/>
          </a:xfrm>
        </p:spPr>
        <p:txBody>
          <a:bodyPr/>
          <a:lstStyle/>
          <a:p>
            <a:r>
              <a:rPr lang="en-US" dirty="0"/>
              <a:t>Minimizing Downtime during Migration</a:t>
            </a:r>
          </a:p>
        </p:txBody>
      </p:sp>
      <p:sp>
        <p:nvSpPr>
          <p:cNvPr id="3" name="Content Placeholder 2"/>
          <p:cNvSpPr>
            <a:spLocks noGrp="1"/>
          </p:cNvSpPr>
          <p:nvPr>
            <p:ph idx="4294967295"/>
          </p:nvPr>
        </p:nvSpPr>
        <p:spPr>
          <a:xfrm>
            <a:off x="591132" y="922596"/>
            <a:ext cx="11192828" cy="5904924"/>
          </a:xfrm>
          <a:prstGeom prst="rect">
            <a:avLst/>
          </a:prstGeom>
        </p:spPr>
        <p:txBody>
          <a:bodyPr lIns="111026" tIns="55513" rIns="111026" bIns="55513">
            <a:noAutofit/>
          </a:bodyPr>
          <a:lstStyle/>
          <a:p>
            <a:pPr marL="416349" indent="-416349">
              <a:spcAft>
                <a:spcPts val="600"/>
              </a:spcAft>
            </a:pPr>
            <a:r>
              <a:rPr lang="en-US" sz="1600" dirty="0" smtClean="0">
                <a:solidFill>
                  <a:schemeClr val="tx1"/>
                </a:solidFill>
              </a:rPr>
              <a:t>Plan, test the plan, fix the plan, rinse and repeat.  Lots.</a:t>
            </a:r>
          </a:p>
          <a:p>
            <a:pPr marL="416349" indent="-416349">
              <a:spcAft>
                <a:spcPts val="600"/>
              </a:spcAft>
            </a:pPr>
            <a:r>
              <a:rPr lang="en-US" sz="1600" dirty="0" smtClean="0">
                <a:solidFill>
                  <a:schemeClr val="tx1"/>
                </a:solidFill>
              </a:rPr>
              <a:t>Use Log Shipping (LS) to seed DBM, then use DBM to the new cluster.  See ServiceU Case Study for more information.</a:t>
            </a:r>
          </a:p>
          <a:p>
            <a:pPr marL="416349" indent="-416349">
              <a:spcAft>
                <a:spcPts val="600"/>
              </a:spcAft>
            </a:pPr>
            <a:r>
              <a:rPr lang="en-US" sz="1600" dirty="0" smtClean="0">
                <a:solidFill>
                  <a:schemeClr val="tx1"/>
                </a:solidFill>
              </a:rPr>
              <a:t>Use DNS aliases for connection strings from application servers</a:t>
            </a:r>
          </a:p>
          <a:p>
            <a:pPr marL="832698" lvl="1">
              <a:spcAft>
                <a:spcPts val="600"/>
              </a:spcAft>
            </a:pPr>
            <a:r>
              <a:rPr lang="en-US" sz="1600" dirty="0" smtClean="0">
                <a:solidFill>
                  <a:schemeClr val="tx1"/>
                </a:solidFill>
              </a:rPr>
              <a:t>Best practice</a:t>
            </a:r>
          </a:p>
          <a:p>
            <a:pPr marL="832698" lvl="1">
              <a:spcAft>
                <a:spcPts val="600"/>
              </a:spcAft>
            </a:pPr>
            <a:r>
              <a:rPr lang="en-US" sz="1600" dirty="0" smtClean="0">
                <a:solidFill>
                  <a:schemeClr val="tx1"/>
                </a:solidFill>
              </a:rPr>
              <a:t>Lowered TTL to 1 minute prior to upgrade</a:t>
            </a:r>
          </a:p>
          <a:p>
            <a:pPr marL="832698" lvl="1">
              <a:spcAft>
                <a:spcPts val="600"/>
              </a:spcAft>
            </a:pPr>
            <a:r>
              <a:rPr lang="en-US" sz="1600" dirty="0" smtClean="0">
                <a:solidFill>
                  <a:schemeClr val="tx1"/>
                </a:solidFill>
              </a:rPr>
              <a:t>If using temporary hardware and AGs, use alias to point to AG Listener, then you can use SQL Server to change primary/secondary roles</a:t>
            </a:r>
          </a:p>
          <a:p>
            <a:pPr marL="416349" indent="-416349">
              <a:spcAft>
                <a:spcPts val="600"/>
              </a:spcAft>
            </a:pPr>
            <a:r>
              <a:rPr lang="en-US" sz="1600" dirty="0" smtClean="0">
                <a:solidFill>
                  <a:schemeClr val="tx1"/>
                </a:solidFill>
              </a:rPr>
              <a:t>Database upgrade (metadata operation)</a:t>
            </a:r>
            <a:endParaRPr lang="en-US" sz="1600" dirty="0">
              <a:solidFill>
                <a:schemeClr val="tx1"/>
              </a:solidFill>
            </a:endParaRPr>
          </a:p>
          <a:p>
            <a:pPr marL="832698" lvl="1">
              <a:spcAft>
                <a:spcPts val="600"/>
              </a:spcAft>
            </a:pPr>
            <a:r>
              <a:rPr lang="en-US" sz="1600" dirty="0" smtClean="0">
                <a:solidFill>
                  <a:schemeClr val="tx1"/>
                </a:solidFill>
              </a:rPr>
              <a:t>First step on restore or failover is for SQL Server to upgrade all databases</a:t>
            </a:r>
          </a:p>
          <a:p>
            <a:pPr marL="832698" lvl="1">
              <a:spcAft>
                <a:spcPts val="600"/>
              </a:spcAft>
            </a:pPr>
            <a:r>
              <a:rPr lang="en-US" sz="1600" dirty="0" smtClean="0">
                <a:solidFill>
                  <a:schemeClr val="tx1"/>
                </a:solidFill>
              </a:rPr>
              <a:t>Takes time, and is dependent on storage IOPS, probably not CPU/Memory</a:t>
            </a:r>
          </a:p>
          <a:p>
            <a:pPr marL="832698" lvl="1">
              <a:spcAft>
                <a:spcPts val="600"/>
              </a:spcAft>
            </a:pPr>
            <a:r>
              <a:rPr lang="en-US" sz="1600" dirty="0" smtClean="0">
                <a:solidFill>
                  <a:schemeClr val="tx1"/>
                </a:solidFill>
              </a:rPr>
              <a:t>Move non-critical DBs first if you have any (via DBM)</a:t>
            </a:r>
          </a:p>
          <a:p>
            <a:pPr marL="832698" lvl="1">
              <a:spcAft>
                <a:spcPts val="600"/>
              </a:spcAft>
            </a:pPr>
            <a:r>
              <a:rPr lang="en-US" sz="1600" dirty="0" smtClean="0">
                <a:solidFill>
                  <a:schemeClr val="tx1"/>
                </a:solidFill>
              </a:rPr>
              <a:t>Reduces total time for remaining DB upgrades to complete</a:t>
            </a:r>
          </a:p>
          <a:p>
            <a:pPr marL="416349" indent="-416349">
              <a:spcAft>
                <a:spcPts val="600"/>
              </a:spcAft>
            </a:pPr>
            <a:r>
              <a:rPr lang="en-US" sz="1600" dirty="0" smtClean="0">
                <a:solidFill>
                  <a:schemeClr val="tx1"/>
                </a:solidFill>
              </a:rPr>
              <a:t>Involve multiple people</a:t>
            </a:r>
            <a:endParaRPr lang="en-US" sz="1600" dirty="0">
              <a:solidFill>
                <a:schemeClr val="tx1"/>
              </a:solidFill>
            </a:endParaRPr>
          </a:p>
          <a:p>
            <a:pPr marL="832698" lvl="1">
              <a:spcAft>
                <a:spcPts val="600"/>
              </a:spcAft>
            </a:pPr>
            <a:r>
              <a:rPr lang="en-US" sz="1600" dirty="0" smtClean="0">
                <a:solidFill>
                  <a:schemeClr val="tx1"/>
                </a:solidFill>
              </a:rPr>
              <a:t>SQL team to check SQL Server and run tests</a:t>
            </a:r>
          </a:p>
          <a:p>
            <a:pPr marL="832698" lvl="1">
              <a:spcAft>
                <a:spcPts val="600"/>
              </a:spcAft>
            </a:pPr>
            <a:r>
              <a:rPr lang="en-US" sz="1600" dirty="0" smtClean="0">
                <a:solidFill>
                  <a:schemeClr val="tx1"/>
                </a:solidFill>
              </a:rPr>
              <a:t>Application team to run pre-scripted tests</a:t>
            </a:r>
          </a:p>
          <a:p>
            <a:pPr marL="832698" lvl="1">
              <a:spcAft>
                <a:spcPts val="600"/>
              </a:spcAft>
            </a:pPr>
            <a:r>
              <a:rPr lang="en-US" sz="1600" dirty="0" smtClean="0">
                <a:solidFill>
                  <a:schemeClr val="tx1"/>
                </a:solidFill>
              </a:rPr>
              <a:t>Others as needed for your environment</a:t>
            </a:r>
          </a:p>
          <a:p>
            <a:pPr marL="416349" indent="-416349">
              <a:spcAft>
                <a:spcPts val="600"/>
              </a:spcAft>
            </a:pPr>
            <a:r>
              <a:rPr lang="en-US" sz="1600" dirty="0" smtClean="0">
                <a:solidFill>
                  <a:schemeClr val="tx1"/>
                </a:solidFill>
              </a:rPr>
              <a:t>Our upgrade from SQL Server 2008 to 2012 was accomplished in &lt; 3 minutes with 28 DBs and about 750 GB of data, including </a:t>
            </a:r>
            <a:r>
              <a:rPr lang="en-US" sz="1600" i="1" dirty="0" smtClean="0">
                <a:solidFill>
                  <a:schemeClr val="tx1"/>
                </a:solidFill>
              </a:rPr>
              <a:t>extensive</a:t>
            </a:r>
            <a:r>
              <a:rPr lang="en-US" sz="1600" dirty="0" smtClean="0">
                <a:solidFill>
                  <a:schemeClr val="tx1"/>
                </a:solidFill>
              </a:rPr>
              <a:t> testing.</a:t>
            </a:r>
            <a:endParaRPr lang="en-US" sz="1600" dirty="0">
              <a:solidFill>
                <a:schemeClr val="tx1"/>
              </a:solidFill>
            </a:endParaRPr>
          </a:p>
        </p:txBody>
      </p:sp>
    </p:spTree>
    <p:extLst>
      <p:ext uri="{BB962C8B-B14F-4D97-AF65-F5344CB8AC3E}">
        <p14:creationId xmlns:p14="http://schemas.microsoft.com/office/powerpoint/2010/main" val="2177874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CareGroup</a:t>
            </a:r>
            <a:r>
              <a:rPr lang="en-US" dirty="0"/>
              <a:t> Healthcare Systems</a:t>
            </a:r>
          </a:p>
        </p:txBody>
      </p:sp>
    </p:spTree>
    <p:extLst>
      <p:ext uri="{BB962C8B-B14F-4D97-AF65-F5344CB8AC3E}">
        <p14:creationId xmlns:p14="http://schemas.microsoft.com/office/powerpoint/2010/main" val="17500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35" y="107359"/>
            <a:ext cx="11008477" cy="908224"/>
          </a:xfrm>
          <a:prstGeom prst="rect">
            <a:avLst/>
          </a:prstGeom>
        </p:spPr>
        <p:txBody>
          <a:bodyPr vert="horz" wrap="square" lIns="91440" tIns="45720" rIns="91440" bIns="45720" rtlCol="0" anchor="ctr">
            <a:noAutofit/>
          </a:bodyPr>
          <a:lstStyle>
            <a:lvl1pPr marL="0" algn="l" defTabSz="457200" rtl="0" eaLnBrk="1" latinLnBrk="0" hangingPunct="1">
              <a:lnSpc>
                <a:spcPts val="3500"/>
              </a:lnSpc>
              <a:spcBef>
                <a:spcPct val="0"/>
              </a:spcBef>
              <a:buNone/>
              <a:defRPr kumimoji="0" lang="en-US" sz="3600" b="0" i="0" u="none" strike="noStrike" kern="1200" cap="none" spc="0" normalizeH="0" baseline="0" dirty="0">
                <a:ln>
                  <a:noFill/>
                </a:ln>
                <a:solidFill>
                  <a:schemeClr val="accent5"/>
                </a:solidFill>
                <a:effectLst/>
                <a:uLnTx/>
                <a:uFillTx/>
                <a:latin typeface="+mj-lt"/>
                <a:ea typeface="+mj-ea"/>
                <a:cs typeface="Segoe UI Light"/>
              </a:defRPr>
            </a:lvl1pPr>
          </a:lstStyle>
          <a:p>
            <a:r>
              <a:rPr lang="en-US" sz="4400" b="1" dirty="0" smtClean="0">
                <a:solidFill>
                  <a:schemeClr val="tx1"/>
                </a:solidFill>
              </a:rPr>
              <a:t>CareGroup Healthcare Systems</a:t>
            </a:r>
            <a:endParaRPr lang="en-US" sz="4400" b="1" dirty="0">
              <a:solidFill>
                <a:schemeClr val="tx1"/>
              </a:solidFill>
            </a:endParaRPr>
          </a:p>
        </p:txBody>
      </p:sp>
      <p:sp>
        <p:nvSpPr>
          <p:cNvPr id="4" name="Rectangle 3"/>
          <p:cNvSpPr/>
          <p:nvPr/>
        </p:nvSpPr>
        <p:spPr>
          <a:xfrm>
            <a:off x="256508" y="1015583"/>
            <a:ext cx="11764803" cy="4801314"/>
          </a:xfrm>
          <a:prstGeom prst="rect">
            <a:avLst/>
          </a:prstGeom>
        </p:spPr>
        <p:txBody>
          <a:bodyPr wrap="square">
            <a:spAutoFit/>
          </a:bodyPr>
          <a:lstStyle/>
          <a:p>
            <a:pPr marL="342900" indent="-342900">
              <a:buFont typeface="Arial" pitchFamily="34" charset="0"/>
              <a:buChar char="•"/>
            </a:pPr>
            <a:r>
              <a:rPr lang="en-US" sz="2400" dirty="0" smtClean="0"/>
              <a:t>Among </a:t>
            </a:r>
            <a:r>
              <a:rPr lang="en-US" sz="2400" dirty="0"/>
              <a:t>Top 5 Large Healthcare Systems Nationally</a:t>
            </a:r>
          </a:p>
          <a:p>
            <a:pPr marL="342900" indent="-342900">
              <a:buFont typeface="Arial" pitchFamily="34" charset="0"/>
              <a:buChar char="•"/>
            </a:pPr>
            <a:r>
              <a:rPr lang="en-US" sz="2400" dirty="0" smtClean="0"/>
              <a:t>Four </a:t>
            </a:r>
            <a:r>
              <a:rPr lang="en-US" sz="2400" dirty="0"/>
              <a:t>Hospitals located in Boston </a:t>
            </a:r>
          </a:p>
          <a:p>
            <a:pPr marL="342900" indent="-342900">
              <a:buFont typeface="Arial" pitchFamily="34" charset="0"/>
              <a:buChar char="•"/>
            </a:pPr>
            <a:r>
              <a:rPr lang="en-US" sz="2400" dirty="0" smtClean="0"/>
              <a:t>16,000 </a:t>
            </a:r>
            <a:r>
              <a:rPr lang="en-US" sz="2400" dirty="0"/>
              <a:t>Employees </a:t>
            </a:r>
          </a:p>
          <a:p>
            <a:pPr marL="342900" indent="-342900">
              <a:buFont typeface="Arial" pitchFamily="34" charset="0"/>
              <a:buChar char="•"/>
            </a:pPr>
            <a:r>
              <a:rPr lang="en-US" sz="2400" dirty="0" smtClean="0"/>
              <a:t>146 </a:t>
            </a:r>
            <a:r>
              <a:rPr lang="en-US" sz="2400" dirty="0"/>
              <a:t>Mission Critical Clinical Applications </a:t>
            </a:r>
          </a:p>
          <a:p>
            <a:pPr marL="342900" indent="-342900">
              <a:buFont typeface="Arial" pitchFamily="34" charset="0"/>
              <a:buChar char="•"/>
            </a:pPr>
            <a:r>
              <a:rPr lang="en-US" sz="2400" dirty="0" smtClean="0"/>
              <a:t>2+ </a:t>
            </a:r>
            <a:r>
              <a:rPr lang="en-US" sz="2400" dirty="0"/>
              <a:t>Million Patient Medical Records </a:t>
            </a:r>
          </a:p>
          <a:p>
            <a:pPr marL="342900" indent="-342900">
              <a:buFont typeface="Arial" pitchFamily="34" charset="0"/>
              <a:buChar char="•"/>
            </a:pPr>
            <a:r>
              <a:rPr lang="en-US" sz="2400" dirty="0" smtClean="0"/>
              <a:t>Annual </a:t>
            </a:r>
            <a:r>
              <a:rPr lang="en-US" sz="2400" dirty="0"/>
              <a:t>Revenue : $2 Billion </a:t>
            </a:r>
          </a:p>
          <a:p>
            <a:pPr marL="342900" indent="-342900">
              <a:buFont typeface="Arial" pitchFamily="34" charset="0"/>
              <a:buChar char="•"/>
            </a:pPr>
            <a:r>
              <a:rPr lang="en-US" sz="2400" dirty="0" smtClean="0"/>
              <a:t>HA/DR </a:t>
            </a:r>
            <a:r>
              <a:rPr lang="en-US" sz="2400" dirty="0"/>
              <a:t>requirements for clinical databases: </a:t>
            </a:r>
          </a:p>
          <a:p>
            <a:pPr marL="800082" lvl="1" indent="-342900">
              <a:buFont typeface="Arial" pitchFamily="34" charset="0"/>
              <a:buChar char="•"/>
            </a:pPr>
            <a:r>
              <a:rPr lang="en-US" sz="2400" dirty="0" smtClean="0"/>
              <a:t>RTO </a:t>
            </a:r>
            <a:r>
              <a:rPr lang="en-US" sz="2400" dirty="0"/>
              <a:t>: 0 downtime </a:t>
            </a:r>
          </a:p>
          <a:p>
            <a:pPr marL="800082" lvl="1" indent="-342900">
              <a:buFont typeface="Arial" pitchFamily="34" charset="0"/>
              <a:buChar char="•"/>
            </a:pPr>
            <a:r>
              <a:rPr lang="en-US" sz="2400" dirty="0" smtClean="0"/>
              <a:t>RPO</a:t>
            </a:r>
            <a:r>
              <a:rPr lang="en-US" sz="2400" dirty="0"/>
              <a:t>: No data loss </a:t>
            </a:r>
          </a:p>
          <a:p>
            <a:pPr marL="342900" indent="-342900">
              <a:buFont typeface="Arial" pitchFamily="34" charset="0"/>
              <a:buChar char="•"/>
            </a:pPr>
            <a:r>
              <a:rPr lang="en-US" sz="2400" dirty="0" smtClean="0"/>
              <a:t>All </a:t>
            </a:r>
            <a:r>
              <a:rPr lang="en-US" sz="2400" dirty="0"/>
              <a:t>mission-critical </a:t>
            </a:r>
            <a:r>
              <a:rPr lang="en-US" sz="2400" dirty="0" smtClean="0"/>
              <a:t>applications are enabled for high availability and DR</a:t>
            </a:r>
            <a:endParaRPr lang="en-US" sz="2400" dirty="0"/>
          </a:p>
          <a:p>
            <a:pPr marL="342900" indent="-342900">
              <a:buFont typeface="Arial" pitchFamily="34" charset="0"/>
              <a:buChar char="•"/>
            </a:pPr>
            <a:r>
              <a:rPr lang="en-US" sz="2400" b="1" dirty="0" smtClean="0"/>
              <a:t>Ranked </a:t>
            </a:r>
            <a:r>
              <a:rPr lang="en-US" sz="2400" b="1" dirty="0"/>
              <a:t>#1: Most </a:t>
            </a:r>
            <a:r>
              <a:rPr lang="en-US" sz="2400" b="1" dirty="0" smtClean="0"/>
              <a:t>Innovative </a:t>
            </a:r>
            <a:r>
              <a:rPr lang="en-US" sz="2400" b="1" dirty="0"/>
              <a:t>IT nationwide </a:t>
            </a:r>
            <a:r>
              <a:rPr lang="en-US" sz="2400" dirty="0"/>
              <a:t>(InformationWeek) </a:t>
            </a:r>
          </a:p>
          <a:p>
            <a:pPr marL="342900" indent="-342900">
              <a:buFont typeface="Arial" pitchFamily="34" charset="0"/>
              <a:buChar char="•"/>
            </a:pPr>
            <a:r>
              <a:rPr lang="en-US" sz="2400" dirty="0" smtClean="0"/>
              <a:t>Case </a:t>
            </a:r>
            <a:r>
              <a:rPr lang="en-US" sz="2400" dirty="0"/>
              <a:t>Study</a:t>
            </a:r>
            <a:r>
              <a:rPr lang="en-US" sz="2400" dirty="0" smtClean="0"/>
              <a:t>:</a:t>
            </a:r>
            <a:r>
              <a:rPr lang="en-US" sz="2400" b="1" dirty="0" smtClean="0"/>
              <a:t>  </a:t>
            </a:r>
            <a:r>
              <a:rPr lang="en-US" b="1" dirty="0" smtClean="0"/>
              <a:t>http</a:t>
            </a:r>
            <a:r>
              <a:rPr lang="en-US" b="1" dirty="0"/>
              <a:t>://www.microsoft.com/casestudies/Case_Study_Detail.aspx?casestudyid=4000001003 </a:t>
            </a:r>
          </a:p>
        </p:txBody>
      </p:sp>
    </p:spTree>
    <p:extLst>
      <p:ext uri="{BB962C8B-B14F-4D97-AF65-F5344CB8AC3E}">
        <p14:creationId xmlns:p14="http://schemas.microsoft.com/office/powerpoint/2010/main" val="3854694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846" y="230189"/>
            <a:ext cx="8400600" cy="609398"/>
          </a:xfrm>
          <a:prstGeom prst="rect">
            <a:avLst/>
          </a:prstGeom>
        </p:spPr>
        <p:txBody>
          <a:bodyPr vert="horz" wrap="square" lIns="91440" tIns="45720" rIns="91440" bIns="45720" rtlCol="0" anchor="t">
            <a:noAutofit/>
          </a:bodyPr>
          <a:lstStyle>
            <a:lvl1pPr marL="0" algn="l" defTabSz="457200" rtl="0" eaLnBrk="1" latinLnBrk="0" hangingPunct="1">
              <a:lnSpc>
                <a:spcPts val="3500"/>
              </a:lnSpc>
              <a:spcBef>
                <a:spcPct val="0"/>
              </a:spcBef>
              <a:buNone/>
              <a:defRPr kumimoji="0" lang="en-US" sz="3600" b="0" i="0" u="none" strike="noStrike" kern="1200" cap="none" spc="0" normalizeH="0" baseline="0" dirty="0">
                <a:ln>
                  <a:noFill/>
                </a:ln>
                <a:solidFill>
                  <a:schemeClr val="accent5"/>
                </a:solidFill>
                <a:effectLst/>
                <a:uLnTx/>
                <a:uFillTx/>
                <a:latin typeface="+mj-lt"/>
                <a:ea typeface="+mj-ea"/>
                <a:cs typeface="Segoe UI Light"/>
              </a:defRPr>
            </a:lvl1pPr>
          </a:lstStyle>
          <a:p>
            <a:r>
              <a:rPr lang="en-US" b="1" dirty="0" smtClean="0">
                <a:solidFill>
                  <a:schemeClr val="tx1"/>
                </a:solidFill>
              </a:rPr>
              <a:t>CareGroup DB Classification &amp; SLA </a:t>
            </a:r>
            <a:endParaRPr lang="en-US" b="1" dirty="0">
              <a:solidFill>
                <a:schemeClr val="tx1"/>
              </a:solidFill>
            </a:endParaRPr>
          </a:p>
        </p:txBody>
      </p:sp>
      <p:sp>
        <p:nvSpPr>
          <p:cNvPr id="4" name="Rectangle 3"/>
          <p:cNvSpPr/>
          <p:nvPr/>
        </p:nvSpPr>
        <p:spPr>
          <a:xfrm>
            <a:off x="387822" y="1028344"/>
            <a:ext cx="8548495" cy="4893647"/>
          </a:xfrm>
          <a:prstGeom prst="rect">
            <a:avLst/>
          </a:prstGeom>
        </p:spPr>
        <p:txBody>
          <a:bodyPr wrap="square">
            <a:spAutoFit/>
          </a:bodyPr>
          <a:lstStyle/>
          <a:p>
            <a:pPr marL="285750" indent="-285750">
              <a:buFont typeface="Wingdings" pitchFamily="2" charset="2"/>
              <a:buChar char="§"/>
            </a:pPr>
            <a:r>
              <a:rPr lang="en-US" sz="2400" dirty="0" smtClean="0"/>
              <a:t>80+ </a:t>
            </a:r>
            <a:r>
              <a:rPr lang="en-US" sz="2400" dirty="0"/>
              <a:t>databases rated “AAA” </a:t>
            </a:r>
          </a:p>
          <a:p>
            <a:pPr marL="742932" lvl="1" indent="-285750">
              <a:buFont typeface="Arial" pitchFamily="34" charset="0"/>
              <a:buChar char="•"/>
            </a:pPr>
            <a:r>
              <a:rPr lang="en-US" sz="2400" dirty="0" smtClean="0"/>
              <a:t>RPO </a:t>
            </a:r>
            <a:r>
              <a:rPr lang="en-US" sz="2400" dirty="0"/>
              <a:t>0 &amp; RTO 0 </a:t>
            </a:r>
          </a:p>
          <a:p>
            <a:pPr marL="742932" lvl="1" indent="-285750">
              <a:buFont typeface="Arial" pitchFamily="34" charset="0"/>
              <a:buChar char="•"/>
            </a:pPr>
            <a:r>
              <a:rPr lang="en-US" sz="2400" dirty="0" smtClean="0"/>
              <a:t>Standard HA/DR Solution: </a:t>
            </a:r>
            <a:r>
              <a:rPr lang="en-US" sz="2400" dirty="0" err="1" smtClean="0"/>
              <a:t>AlwaysOn</a:t>
            </a:r>
            <a:r>
              <a:rPr lang="en-US" sz="2400" dirty="0" smtClean="0"/>
              <a:t> FCI </a:t>
            </a:r>
            <a:r>
              <a:rPr lang="en-US" sz="2400" dirty="0"/>
              <a:t>+ </a:t>
            </a:r>
            <a:r>
              <a:rPr lang="en-US" sz="2400" dirty="0" err="1" smtClean="0"/>
              <a:t>AlwaysOn</a:t>
            </a:r>
            <a:r>
              <a:rPr lang="en-US" sz="2400" dirty="0" smtClean="0"/>
              <a:t> AG </a:t>
            </a:r>
            <a:endParaRPr lang="en-US" sz="2400" dirty="0"/>
          </a:p>
          <a:p>
            <a:pPr marL="742932" lvl="1" indent="-285750">
              <a:buFont typeface="Arial" pitchFamily="34" charset="0"/>
              <a:buChar char="•"/>
            </a:pPr>
            <a:r>
              <a:rPr lang="en-US" sz="2400" dirty="0" smtClean="0"/>
              <a:t>Use </a:t>
            </a:r>
            <a:r>
              <a:rPr lang="en-US" sz="2400" dirty="0"/>
              <a:t>EMC </a:t>
            </a:r>
            <a:r>
              <a:rPr lang="en-US" sz="2400" dirty="0" err="1"/>
              <a:t>Clariion</a:t>
            </a:r>
            <a:r>
              <a:rPr lang="en-US" sz="2400" dirty="0"/>
              <a:t> SAN with SSD disk </a:t>
            </a:r>
          </a:p>
          <a:p>
            <a:pPr marL="285750" indent="-285750">
              <a:buFont typeface="Wingdings" pitchFamily="2" charset="2"/>
              <a:buChar char="§"/>
            </a:pPr>
            <a:r>
              <a:rPr lang="en-US" sz="2400" dirty="0" smtClean="0"/>
              <a:t>300+ </a:t>
            </a:r>
            <a:r>
              <a:rPr lang="en-US" sz="2400" dirty="0"/>
              <a:t>databases rated “AA” </a:t>
            </a:r>
          </a:p>
          <a:p>
            <a:pPr marL="742932" lvl="1" indent="-285750">
              <a:buFont typeface="Arial" pitchFamily="34" charset="0"/>
              <a:buChar char="•"/>
            </a:pPr>
            <a:r>
              <a:rPr lang="en-US" sz="2400" dirty="0" smtClean="0"/>
              <a:t>RPO </a:t>
            </a:r>
            <a:r>
              <a:rPr lang="en-US" sz="2400" dirty="0"/>
              <a:t>=&lt;1 hour &amp; RTO 1 hour </a:t>
            </a:r>
          </a:p>
          <a:p>
            <a:pPr marL="742932" lvl="1" indent="-285750">
              <a:buFont typeface="Arial" pitchFamily="34" charset="0"/>
              <a:buChar char="•"/>
            </a:pPr>
            <a:r>
              <a:rPr lang="en-US" sz="2400" dirty="0" smtClean="0"/>
              <a:t>Standard HA/DR </a:t>
            </a:r>
            <a:r>
              <a:rPr lang="en-US" sz="2400" dirty="0"/>
              <a:t>Solution: Hyper-V </a:t>
            </a:r>
            <a:r>
              <a:rPr lang="en-US" sz="2400" dirty="0" smtClean="0"/>
              <a:t>and </a:t>
            </a:r>
            <a:r>
              <a:rPr lang="en-US" sz="2400" dirty="0" err="1" smtClean="0"/>
              <a:t>AlwaysOn</a:t>
            </a:r>
            <a:r>
              <a:rPr lang="en-US" sz="2400" dirty="0" smtClean="0"/>
              <a:t> AG </a:t>
            </a:r>
            <a:endParaRPr lang="en-US" sz="2400" dirty="0"/>
          </a:p>
          <a:p>
            <a:pPr marL="742932" lvl="1" indent="-285750">
              <a:buFont typeface="Arial" pitchFamily="34" charset="0"/>
              <a:buChar char="•"/>
            </a:pPr>
            <a:r>
              <a:rPr lang="en-US" sz="2400" dirty="0" smtClean="0"/>
              <a:t>Use </a:t>
            </a:r>
            <a:r>
              <a:rPr lang="en-US" sz="2400" dirty="0"/>
              <a:t>EMC </a:t>
            </a:r>
            <a:r>
              <a:rPr lang="en-US" sz="2400" dirty="0" err="1"/>
              <a:t>Clariion</a:t>
            </a:r>
            <a:r>
              <a:rPr lang="en-US" sz="2400" dirty="0"/>
              <a:t> SAN </a:t>
            </a:r>
          </a:p>
          <a:p>
            <a:pPr marL="285750" indent="-285750">
              <a:buFont typeface="Wingdings" pitchFamily="2" charset="2"/>
              <a:buChar char="§"/>
            </a:pPr>
            <a:r>
              <a:rPr lang="en-US" sz="2400" dirty="0" smtClean="0"/>
              <a:t>Rest </a:t>
            </a:r>
            <a:r>
              <a:rPr lang="en-US" sz="2400" dirty="0"/>
              <a:t>of the databases rated “A” </a:t>
            </a:r>
          </a:p>
          <a:p>
            <a:pPr marL="742932" lvl="1" indent="-285750">
              <a:buFont typeface="Arial" pitchFamily="34" charset="0"/>
              <a:buChar char="•"/>
            </a:pPr>
            <a:r>
              <a:rPr lang="en-US" sz="2400" dirty="0" smtClean="0"/>
              <a:t>RPO </a:t>
            </a:r>
            <a:r>
              <a:rPr lang="en-US" sz="2400" dirty="0"/>
              <a:t>&amp; RTO 1 day </a:t>
            </a:r>
            <a:endParaRPr lang="en-US" sz="2400" dirty="0" smtClean="0"/>
          </a:p>
          <a:p>
            <a:pPr marL="742932" lvl="1" indent="-285750">
              <a:buFont typeface="Arial" pitchFamily="34" charset="0"/>
              <a:buChar char="•"/>
            </a:pPr>
            <a:r>
              <a:rPr lang="en-US" sz="2400" dirty="0" smtClean="0"/>
              <a:t>Selective HA/DR</a:t>
            </a:r>
            <a:endParaRPr lang="en-US" sz="2400" dirty="0"/>
          </a:p>
          <a:p>
            <a:pPr marL="285750" indent="-285750">
              <a:buFont typeface="Wingdings" pitchFamily="2" charset="2"/>
              <a:buChar char="§"/>
            </a:pPr>
            <a:r>
              <a:rPr lang="en-US" sz="2400" dirty="0" smtClean="0"/>
              <a:t>DR </a:t>
            </a:r>
            <a:r>
              <a:rPr lang="en-US" sz="2400" dirty="0"/>
              <a:t>Site </a:t>
            </a:r>
            <a:r>
              <a:rPr lang="en-US" sz="2400" dirty="0" smtClean="0"/>
              <a:t>matches </a:t>
            </a:r>
            <a:r>
              <a:rPr lang="en-US" sz="2400" dirty="0"/>
              <a:t>Primary Site infrastructure </a:t>
            </a:r>
          </a:p>
          <a:p>
            <a:pPr marL="342900" indent="-342900">
              <a:buFont typeface="Arial" pitchFamily="34" charset="0"/>
              <a:buChar char="•"/>
            </a:pPr>
            <a:endParaRPr lang="en-US" sz="2400" b="1" dirty="0"/>
          </a:p>
        </p:txBody>
      </p:sp>
    </p:spTree>
    <p:extLst>
      <p:ext uri="{BB962C8B-B14F-4D97-AF65-F5344CB8AC3E}">
        <p14:creationId xmlns:p14="http://schemas.microsoft.com/office/powerpoint/2010/main" val="4520151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9849" y="248392"/>
            <a:ext cx="11743383" cy="77573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00" b="1" dirty="0" smtClean="0">
                <a:solidFill>
                  <a:schemeClr val="tx1"/>
                </a:solidFill>
              </a:rPr>
              <a:t>Caregroup Hyper-V &amp; Live Migration Deployment</a:t>
            </a:r>
            <a:endParaRPr lang="en-US" sz="4400" b="1" dirty="0">
              <a:solidFill>
                <a:schemeClr val="tx1"/>
              </a:solidFill>
            </a:endParaRPr>
          </a:p>
        </p:txBody>
      </p:sp>
      <p:sp>
        <p:nvSpPr>
          <p:cNvPr id="4" name="Text Placeholder 2"/>
          <p:cNvSpPr txBox="1">
            <a:spLocks/>
          </p:cNvSpPr>
          <p:nvPr/>
        </p:nvSpPr>
        <p:spPr>
          <a:xfrm>
            <a:off x="399849" y="1143000"/>
            <a:ext cx="8382497" cy="4653582"/>
          </a:xfrm>
          <a:prstGeom prst="rect">
            <a:avLst/>
          </a:prstGeom>
        </p:spPr>
        <p:txBody>
          <a:bodyPr/>
          <a:lstStyle>
            <a:lvl1pPr marL="0" indent="0" algn="l" defTabSz="914400" rtl="0" eaLnBrk="1" latinLnBrk="0" hangingPunct="1">
              <a:spcBef>
                <a:spcPct val="20000"/>
              </a:spcBef>
              <a:buFont typeface="Arial"/>
              <a:buNone/>
              <a:defRPr sz="2800" kern="1200">
                <a:solidFill>
                  <a:schemeClr val="bg1"/>
                </a:solidFill>
                <a:latin typeface="+mn-lt"/>
                <a:ea typeface="+mn-ea"/>
                <a:cs typeface="+mn-cs"/>
              </a:defRPr>
            </a:lvl1pPr>
            <a:lvl2pPr marL="0" indent="0" algn="l" defTabSz="914400" rtl="0" eaLnBrk="1" latinLnBrk="0" hangingPunct="1">
              <a:spcBef>
                <a:spcPct val="20000"/>
              </a:spcBef>
              <a:buFont typeface="Arial" pitchFamily="34" charset="0"/>
              <a:buNone/>
              <a:defRPr lang="en-US" sz="2400" kern="1200" dirty="0" smtClean="0">
                <a:solidFill>
                  <a:schemeClr val="bg1"/>
                </a:solidFill>
                <a:latin typeface="Century Gothic"/>
                <a:ea typeface="+mn-ea"/>
                <a:cs typeface="+mn-cs"/>
              </a:defRPr>
            </a:lvl2pPr>
            <a:lvl3pPr marL="295275" indent="0" algn="l" defTabSz="914400" rtl="0" eaLnBrk="1" latinLnBrk="0" hangingPunct="1">
              <a:spcBef>
                <a:spcPct val="20000"/>
              </a:spcBef>
              <a:buFont typeface="Arial" pitchFamily="34" charset="0"/>
              <a:buNone/>
              <a:defRPr lang="en-US" sz="2000" kern="1200" dirty="0" smtClean="0">
                <a:solidFill>
                  <a:schemeClr val="bg1"/>
                </a:solidFill>
                <a:latin typeface="Century Gothic"/>
                <a:ea typeface="+mn-ea"/>
                <a:cs typeface="+mn-cs"/>
              </a:defRPr>
            </a:lvl3pPr>
            <a:lvl4pPr marL="579438" indent="0" algn="l" defTabSz="914400" rtl="0" eaLnBrk="1" latinLnBrk="0" hangingPunct="1">
              <a:spcBef>
                <a:spcPct val="20000"/>
              </a:spcBef>
              <a:buFont typeface="Arial" pitchFamily="34" charset="0"/>
              <a:buNone/>
              <a:defRPr lang="en-US" sz="2000" kern="1200" dirty="0" smtClean="0">
                <a:solidFill>
                  <a:schemeClr val="bg1"/>
                </a:solidFill>
                <a:latin typeface="Century Gothic"/>
                <a:ea typeface="+mn-ea"/>
                <a:cs typeface="+mn-cs"/>
              </a:defRPr>
            </a:lvl4pPr>
            <a:lvl5pPr marL="846138" indent="0" algn="l" defTabSz="914400" rtl="0" eaLnBrk="1" latinLnBrk="0" hangingPunct="1">
              <a:spcBef>
                <a:spcPct val="20000"/>
              </a:spcBef>
              <a:buFont typeface="Arial" pitchFamily="34" charset="0"/>
              <a:buNone/>
              <a:defRPr lang="en-US" sz="2000" kern="1200" dirty="0">
                <a:solidFill>
                  <a:schemeClr val="bg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buFont typeface="Wingdings" pitchFamily="2" charset="2"/>
              <a:buChar char="§"/>
            </a:pPr>
            <a:r>
              <a:rPr lang="en-US" sz="2400" dirty="0" smtClean="0">
                <a:solidFill>
                  <a:schemeClr val="tx1"/>
                </a:solidFill>
              </a:rPr>
              <a:t>Each host is equipped with the following 1GHz NIC cards: </a:t>
            </a:r>
          </a:p>
          <a:p>
            <a:pPr marL="581025" lvl="2" indent="-285750" fontAlgn="ctr">
              <a:buFont typeface="Arial" pitchFamily="34" charset="0"/>
              <a:buChar char="•"/>
            </a:pPr>
            <a:r>
              <a:rPr lang="en-US" sz="1600" dirty="0" smtClean="0">
                <a:solidFill>
                  <a:schemeClr val="tx1"/>
                </a:solidFill>
              </a:rPr>
              <a:t>Cluster management</a:t>
            </a:r>
          </a:p>
          <a:p>
            <a:pPr marL="581025" lvl="2" indent="-285750" fontAlgn="ctr">
              <a:buFont typeface="Arial" pitchFamily="34" charset="0"/>
              <a:buChar char="•"/>
            </a:pPr>
            <a:r>
              <a:rPr lang="en-US" sz="1600" dirty="0" smtClean="0">
                <a:solidFill>
                  <a:schemeClr val="tx1"/>
                </a:solidFill>
              </a:rPr>
              <a:t>Cluster Private 1</a:t>
            </a:r>
          </a:p>
          <a:p>
            <a:pPr marL="581025" lvl="2" indent="-285750" fontAlgn="ctr">
              <a:buFont typeface="Arial" pitchFamily="34" charset="0"/>
              <a:buChar char="•"/>
            </a:pPr>
            <a:r>
              <a:rPr lang="en-US" sz="1600" dirty="0" smtClean="0">
                <a:solidFill>
                  <a:schemeClr val="tx1"/>
                </a:solidFill>
              </a:rPr>
              <a:t>Cluster Private 2</a:t>
            </a:r>
          </a:p>
          <a:p>
            <a:pPr marL="581025" lvl="2" indent="-285750" fontAlgn="ctr">
              <a:buFont typeface="Arial" pitchFamily="34" charset="0"/>
              <a:buChar char="•"/>
            </a:pPr>
            <a:r>
              <a:rPr lang="en-US" sz="1600" dirty="0" smtClean="0">
                <a:solidFill>
                  <a:schemeClr val="tx1"/>
                </a:solidFill>
              </a:rPr>
              <a:t>Live Migration</a:t>
            </a:r>
          </a:p>
          <a:p>
            <a:pPr marL="581025" lvl="2" indent="-285750" fontAlgn="ctr">
              <a:buFont typeface="Arial" pitchFamily="34" charset="0"/>
              <a:buChar char="•"/>
            </a:pPr>
            <a:r>
              <a:rPr lang="en-US" sz="1600" dirty="0" smtClean="0">
                <a:solidFill>
                  <a:schemeClr val="tx1"/>
                </a:solidFill>
              </a:rPr>
              <a:t>Guest Virtual Public Network</a:t>
            </a:r>
          </a:p>
          <a:p>
            <a:pPr marL="581025" lvl="2" indent="-285750" fontAlgn="ctr">
              <a:buFont typeface="Arial" pitchFamily="34" charset="0"/>
              <a:buChar char="•"/>
            </a:pPr>
            <a:r>
              <a:rPr lang="en-US" sz="1600" dirty="0" smtClean="0">
                <a:solidFill>
                  <a:schemeClr val="tx1"/>
                </a:solidFill>
              </a:rPr>
              <a:t>Guest Backup Network</a:t>
            </a:r>
          </a:p>
          <a:p>
            <a:pPr fontAlgn="ctr">
              <a:buFont typeface="Wingdings" pitchFamily="2" charset="2"/>
              <a:buChar char="§"/>
            </a:pPr>
            <a:r>
              <a:rPr lang="en-US" sz="2400" dirty="0" smtClean="0">
                <a:solidFill>
                  <a:schemeClr val="tx1"/>
                </a:solidFill>
              </a:rPr>
              <a:t>Two x64 systems with compatible processors. </a:t>
            </a:r>
          </a:p>
          <a:p>
            <a:pPr fontAlgn="ctr">
              <a:buFont typeface="Wingdings" pitchFamily="2" charset="2"/>
              <a:buChar char="§"/>
            </a:pPr>
            <a:r>
              <a:rPr lang="en-US" sz="2400" dirty="0" smtClean="0">
                <a:solidFill>
                  <a:schemeClr val="tx1"/>
                </a:solidFill>
              </a:rPr>
              <a:t>All the hosts that take part in live migration have Windows Server 2008 R2 x64 SP1 installed.  </a:t>
            </a:r>
          </a:p>
          <a:p>
            <a:pPr fontAlgn="ctr">
              <a:buFont typeface="Wingdings" pitchFamily="2" charset="2"/>
              <a:buChar char="§"/>
            </a:pPr>
            <a:r>
              <a:rPr lang="en-US" sz="2400" dirty="0" smtClean="0">
                <a:solidFill>
                  <a:schemeClr val="tx1"/>
                </a:solidFill>
              </a:rPr>
              <a:t>Required shared storage, which is Fiber Channel SAN.</a:t>
            </a:r>
          </a:p>
          <a:p>
            <a:pPr fontAlgn="ctr">
              <a:buFont typeface="Wingdings" pitchFamily="2" charset="2"/>
              <a:buChar char="§"/>
            </a:pPr>
            <a:r>
              <a:rPr lang="en-US" sz="2400" dirty="0" smtClean="0">
                <a:solidFill>
                  <a:schemeClr val="tx1"/>
                </a:solidFill>
              </a:rPr>
              <a:t>The Hyper-V role and the Failover Cluster feature must be installed on all servers participating in live migration. </a:t>
            </a:r>
            <a:endParaRPr lang="en-US" sz="2400" dirty="0">
              <a:solidFill>
                <a:schemeClr val="tx1"/>
              </a:solidFill>
            </a:endParaRPr>
          </a:p>
        </p:txBody>
      </p:sp>
    </p:spTree>
    <p:extLst>
      <p:ext uri="{BB962C8B-B14F-4D97-AF65-F5344CB8AC3E}">
        <p14:creationId xmlns:p14="http://schemas.microsoft.com/office/powerpoint/2010/main" val="9915318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flipH="1">
            <a:off x="1990170" y="2161874"/>
            <a:ext cx="1738415" cy="1980093"/>
          </a:xfrm>
          <a:prstGeom prst="homePlate">
            <a:avLst>
              <a:gd name="adj" fmla="val 2518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Pentagon 3"/>
          <p:cNvSpPr/>
          <p:nvPr/>
        </p:nvSpPr>
        <p:spPr bwMode="auto">
          <a:xfrm>
            <a:off x="5628299" y="4668622"/>
            <a:ext cx="1738415" cy="1829043"/>
          </a:xfrm>
          <a:prstGeom prst="homePlate">
            <a:avLst>
              <a:gd name="adj" fmla="val 2518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Pentagon 4"/>
          <p:cNvSpPr/>
          <p:nvPr/>
        </p:nvSpPr>
        <p:spPr bwMode="auto">
          <a:xfrm>
            <a:off x="5607292" y="2149633"/>
            <a:ext cx="1738415" cy="1980093"/>
          </a:xfrm>
          <a:prstGeom prst="homePlate">
            <a:avLst>
              <a:gd name="adj" fmla="val 2518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Title 1"/>
          <p:cNvSpPr txBox="1">
            <a:spLocks/>
          </p:cNvSpPr>
          <p:nvPr/>
        </p:nvSpPr>
        <p:spPr>
          <a:xfrm>
            <a:off x="50854" y="65506"/>
            <a:ext cx="7453169" cy="1259674"/>
          </a:xfrm>
          <a:prstGeom prst="rect">
            <a:avLst/>
          </a:prstGeom>
        </p:spPr>
        <p:txBody>
          <a:bodyPr anchor="ctr">
            <a:noAutofit/>
          </a:bodyPr>
          <a:lstStyle>
            <a:lvl1pPr marL="0" algn="l" defTabSz="457200" rtl="0" eaLnBrk="1" latinLnBrk="0" hangingPunct="1">
              <a:lnSpc>
                <a:spcPts val="3500"/>
              </a:lnSpc>
              <a:spcBef>
                <a:spcPct val="0"/>
              </a:spcBef>
              <a:buNone/>
              <a:defRPr kumimoji="0" lang="en-US" sz="3600" b="0" i="0" u="none" strike="noStrike" kern="1200" cap="none" spc="0" normalizeH="0" baseline="0" dirty="0">
                <a:ln>
                  <a:noFill/>
                </a:ln>
                <a:solidFill>
                  <a:srgbClr val="FA761C"/>
                </a:solidFill>
                <a:effectLst/>
                <a:uLnTx/>
                <a:uFillTx/>
                <a:latin typeface="Century Gothic"/>
                <a:ea typeface="+mj-ea"/>
                <a:cs typeface="+mj-cs"/>
              </a:defRPr>
            </a:lvl1pPr>
          </a:lstStyle>
          <a:p>
            <a:r>
              <a:rPr lang="en-US" sz="4800" b="1" spc="-100" dirty="0">
                <a:ln w="3175">
                  <a:noFill/>
                </a:ln>
                <a:solidFill>
                  <a:schemeClr val="tx1"/>
                </a:solidFill>
                <a:latin typeface="+mj-lt"/>
                <a:ea typeface="+mn-ea"/>
                <a:cs typeface="Arial" charset="0"/>
              </a:rPr>
              <a:t>SQL </a:t>
            </a:r>
            <a:r>
              <a:rPr lang="en-US" sz="4800" b="1" spc="-100" dirty="0" smtClean="0">
                <a:ln w="3175">
                  <a:noFill/>
                </a:ln>
                <a:solidFill>
                  <a:schemeClr val="tx1"/>
                </a:solidFill>
                <a:latin typeface="+mj-lt"/>
                <a:ea typeface="+mn-ea"/>
                <a:cs typeface="Arial" charset="0"/>
              </a:rPr>
              <a:t>Server 2012 HA / DR </a:t>
            </a:r>
            <a:endParaRPr lang="en-US" sz="4800" b="1" spc="-100" dirty="0">
              <a:ln w="3175">
                <a:noFill/>
              </a:ln>
              <a:solidFill>
                <a:schemeClr val="tx1"/>
              </a:solidFill>
              <a:latin typeface="+mj-lt"/>
              <a:ea typeface="+mn-ea"/>
              <a:cs typeface="Arial" charset="0"/>
            </a:endParaRPr>
          </a:p>
          <a:p>
            <a:r>
              <a:rPr lang="en-US" sz="4400" b="1" spc="-100" dirty="0" smtClean="0">
                <a:ln w="3175">
                  <a:noFill/>
                </a:ln>
                <a:solidFill>
                  <a:schemeClr val="tx1"/>
                </a:solidFill>
                <a:latin typeface="+mj-lt"/>
                <a:ea typeface="+mn-ea"/>
                <a:cs typeface="Arial" charset="0"/>
              </a:rPr>
              <a:t>Architecture </a:t>
            </a:r>
            <a:r>
              <a:rPr lang="en-US" sz="4400" b="1" spc="-100" dirty="0">
                <a:ln w="3175">
                  <a:noFill/>
                </a:ln>
                <a:solidFill>
                  <a:schemeClr val="tx1"/>
                </a:solidFill>
                <a:latin typeface="+mj-lt"/>
                <a:ea typeface="+mn-ea"/>
                <a:cs typeface="Arial" charset="0"/>
              </a:rPr>
              <a:t>for </a:t>
            </a:r>
            <a:r>
              <a:rPr lang="en-US" sz="4400" b="1" spc="-100" dirty="0" smtClean="0">
                <a:ln w="3175">
                  <a:noFill/>
                </a:ln>
                <a:solidFill>
                  <a:schemeClr val="tx1"/>
                </a:solidFill>
                <a:latin typeface="+mj-lt"/>
                <a:ea typeface="+mn-ea"/>
                <a:cs typeface="Arial" charset="0"/>
              </a:rPr>
              <a:t>“AA” applications</a:t>
            </a:r>
            <a:endParaRPr lang="en-US" sz="4400" b="1" spc="-100" dirty="0">
              <a:ln w="3175">
                <a:noFill/>
              </a:ln>
              <a:solidFill>
                <a:schemeClr val="tx1"/>
              </a:solidFill>
              <a:latin typeface="+mj-lt"/>
              <a:ea typeface="+mn-ea"/>
              <a:cs typeface="Arial" charset="0"/>
            </a:endParaRPr>
          </a:p>
        </p:txBody>
      </p:sp>
      <p:sp>
        <p:nvSpPr>
          <p:cNvPr id="7" name="TextBox 6"/>
          <p:cNvSpPr txBox="1"/>
          <p:nvPr/>
        </p:nvSpPr>
        <p:spPr>
          <a:xfrm>
            <a:off x="4306341" y="2672592"/>
            <a:ext cx="674361" cy="276999"/>
          </a:xfrm>
          <a:prstGeom prst="rect">
            <a:avLst/>
          </a:prstGeom>
          <a:noFill/>
        </p:spPr>
        <p:txBody>
          <a:bodyPr wrap="square" rtlCol="0">
            <a:spAutoFit/>
          </a:bodyPr>
          <a:lstStyle/>
          <a:p>
            <a:r>
              <a:rPr lang="en-US" sz="1200" b="1" dirty="0" smtClean="0"/>
              <a:t>Sync</a:t>
            </a:r>
            <a:endParaRPr lang="en-US" sz="1200" b="1" dirty="0"/>
          </a:p>
        </p:txBody>
      </p:sp>
      <p:sp>
        <p:nvSpPr>
          <p:cNvPr id="8" name="TextBox 7"/>
          <p:cNvSpPr txBox="1"/>
          <p:nvPr/>
        </p:nvSpPr>
        <p:spPr>
          <a:xfrm>
            <a:off x="4257111" y="5113251"/>
            <a:ext cx="674361" cy="276999"/>
          </a:xfrm>
          <a:prstGeom prst="rect">
            <a:avLst/>
          </a:prstGeom>
          <a:noFill/>
        </p:spPr>
        <p:txBody>
          <a:bodyPr wrap="square" rtlCol="0">
            <a:spAutoFit/>
          </a:bodyPr>
          <a:lstStyle/>
          <a:p>
            <a:r>
              <a:rPr lang="en-US" sz="1200" b="1" dirty="0" err="1" smtClean="0"/>
              <a:t>ASync</a:t>
            </a:r>
            <a:endParaRPr lang="en-US" sz="1200" b="1" dirty="0"/>
          </a:p>
        </p:txBody>
      </p:sp>
      <p:sp>
        <p:nvSpPr>
          <p:cNvPr id="9" name="TextBox 8"/>
          <p:cNvSpPr txBox="1"/>
          <p:nvPr/>
        </p:nvSpPr>
        <p:spPr>
          <a:xfrm>
            <a:off x="1633391" y="1651357"/>
            <a:ext cx="2474808" cy="276999"/>
          </a:xfrm>
          <a:prstGeom prst="rect">
            <a:avLst/>
          </a:prstGeom>
          <a:noFill/>
        </p:spPr>
        <p:txBody>
          <a:bodyPr wrap="square" rtlCol="0">
            <a:spAutoFit/>
          </a:bodyPr>
          <a:lstStyle/>
          <a:p>
            <a:r>
              <a:rPr lang="en-US" sz="1200" b="1" dirty="0"/>
              <a:t>Windows 2008 R2 Hosts </a:t>
            </a:r>
            <a:r>
              <a:rPr lang="en-US" sz="1200" b="1" dirty="0" smtClean="0"/>
              <a:t>Cluster</a:t>
            </a:r>
            <a:endParaRPr lang="en-US" sz="1200" b="1" dirty="0"/>
          </a:p>
        </p:txBody>
      </p:sp>
      <p:sp>
        <p:nvSpPr>
          <p:cNvPr id="10" name="TextBox 9"/>
          <p:cNvSpPr txBox="1"/>
          <p:nvPr/>
        </p:nvSpPr>
        <p:spPr>
          <a:xfrm>
            <a:off x="3688261" y="4129728"/>
            <a:ext cx="2661751" cy="276999"/>
          </a:xfrm>
          <a:prstGeom prst="rect">
            <a:avLst/>
          </a:prstGeom>
          <a:noFill/>
        </p:spPr>
        <p:txBody>
          <a:bodyPr wrap="square" rtlCol="0">
            <a:spAutoFit/>
          </a:bodyPr>
          <a:lstStyle/>
          <a:p>
            <a:pPr algn="ctr"/>
            <a:r>
              <a:rPr lang="en-US" sz="1200" b="1" dirty="0"/>
              <a:t>Windows 2008 R2 Guest </a:t>
            </a:r>
            <a:r>
              <a:rPr lang="en-US" sz="1200" b="1" dirty="0" smtClean="0"/>
              <a:t>Cluster</a:t>
            </a:r>
            <a:endParaRPr lang="en-US" sz="1200" b="1" dirty="0"/>
          </a:p>
        </p:txBody>
      </p:sp>
      <p:sp>
        <p:nvSpPr>
          <p:cNvPr id="11" name="TextBox 10"/>
          <p:cNvSpPr txBox="1"/>
          <p:nvPr/>
        </p:nvSpPr>
        <p:spPr>
          <a:xfrm>
            <a:off x="3770005" y="3124787"/>
            <a:ext cx="2051302" cy="461665"/>
          </a:xfrm>
          <a:prstGeom prst="rect">
            <a:avLst/>
          </a:prstGeom>
          <a:noFill/>
        </p:spPr>
        <p:txBody>
          <a:bodyPr wrap="square" rtlCol="0">
            <a:spAutoFit/>
          </a:bodyPr>
          <a:lstStyle/>
          <a:p>
            <a:r>
              <a:rPr lang="en-US" sz="1200" b="1" dirty="0"/>
              <a:t>Availability Group: </a:t>
            </a:r>
            <a:r>
              <a:rPr lang="en-US" sz="1200" b="1" dirty="0" err="1" smtClean="0"/>
              <a:t>BillingSys</a:t>
            </a:r>
            <a:endParaRPr lang="en-US" sz="1200" b="1" dirty="0"/>
          </a:p>
        </p:txBody>
      </p:sp>
      <p:cxnSp>
        <p:nvCxnSpPr>
          <p:cNvPr id="12" name="Straight Connector 11"/>
          <p:cNvCxnSpPr/>
          <p:nvPr/>
        </p:nvCxnSpPr>
        <p:spPr>
          <a:xfrm>
            <a:off x="1536125" y="4526168"/>
            <a:ext cx="6519061" cy="0"/>
          </a:xfrm>
          <a:prstGeom prst="line">
            <a:avLst/>
          </a:prstGeom>
          <a:ln w="38100">
            <a:solidFill>
              <a:srgbClr val="FFFF00">
                <a:alpha val="50000"/>
              </a:srgbClr>
            </a:solidFill>
          </a:ln>
        </p:spPr>
        <p:style>
          <a:lnRef idx="3">
            <a:schemeClr val="accent5"/>
          </a:lnRef>
          <a:fillRef idx="0">
            <a:schemeClr val="accent5"/>
          </a:fillRef>
          <a:effectRef idx="2">
            <a:schemeClr val="accent5"/>
          </a:effectRef>
          <a:fontRef idx="minor">
            <a:schemeClr val="tx1"/>
          </a:fontRef>
        </p:style>
      </p:cxnSp>
      <p:sp>
        <p:nvSpPr>
          <p:cNvPr id="13" name="Rounded Rectangle 12"/>
          <p:cNvSpPr/>
          <p:nvPr/>
        </p:nvSpPr>
        <p:spPr bwMode="auto">
          <a:xfrm rot="16200000">
            <a:off x="-6292" y="3007104"/>
            <a:ext cx="2026510" cy="243215"/>
          </a:xfrm>
          <a:prstGeom prst="roundRect">
            <a:avLst/>
          </a:prstGeom>
          <a:ln/>
        </p:spPr>
        <p:style>
          <a:lnRef idx="0">
            <a:schemeClr val="accent1"/>
          </a:lnRef>
          <a:fillRef idx="3">
            <a:schemeClr val="accent1"/>
          </a:fillRef>
          <a:effectRef idx="3">
            <a:schemeClr val="accent1"/>
          </a:effectRef>
          <a:fontRef idx="minor">
            <a:schemeClr val="lt1"/>
          </a:fontRef>
        </p:style>
        <p:txBody>
          <a:bodyPr wrap="none" lIns="0" tIns="0" rIns="0" bIns="0" rtlCol="0" anchor="ctr" anchorCtr="0"/>
          <a:lstStyle/>
          <a:p>
            <a:pPr algn="ctr">
              <a:buClr>
                <a:schemeClr val="tx1"/>
              </a:buClr>
              <a:buSzPct val="90000"/>
            </a:pPr>
            <a:r>
              <a:rPr lang="en-US" b="1" dirty="0" smtClean="0">
                <a:solidFill>
                  <a:schemeClr val="bg1"/>
                </a:solidFill>
                <a:sym typeface="Wingdings"/>
              </a:rPr>
              <a:t>Primary Site</a:t>
            </a:r>
          </a:p>
        </p:txBody>
      </p:sp>
      <p:sp>
        <p:nvSpPr>
          <p:cNvPr id="14" name="Rounded Rectangle 13"/>
          <p:cNvSpPr/>
          <p:nvPr/>
        </p:nvSpPr>
        <p:spPr bwMode="auto">
          <a:xfrm rot="16200000">
            <a:off x="231465" y="5383132"/>
            <a:ext cx="1565743" cy="228477"/>
          </a:xfrm>
          <a:prstGeom prst="roundRect">
            <a:avLst/>
          </a:prstGeom>
          <a:ln/>
        </p:spPr>
        <p:style>
          <a:lnRef idx="0">
            <a:schemeClr val="accent1"/>
          </a:lnRef>
          <a:fillRef idx="3">
            <a:schemeClr val="accent1"/>
          </a:fillRef>
          <a:effectRef idx="3">
            <a:schemeClr val="accent1"/>
          </a:effectRef>
          <a:fontRef idx="minor">
            <a:schemeClr val="lt1"/>
          </a:fontRef>
        </p:style>
        <p:txBody>
          <a:bodyPr wrap="none" lIns="0" tIns="0" rIns="0" bIns="0" rtlCol="0" anchor="ctr" anchorCtr="0"/>
          <a:lstStyle/>
          <a:p>
            <a:pPr algn="ctr">
              <a:buClr>
                <a:schemeClr val="tx1"/>
              </a:buClr>
              <a:buSzPct val="90000"/>
            </a:pPr>
            <a:r>
              <a:rPr lang="en-US" b="1" dirty="0" smtClean="0">
                <a:solidFill>
                  <a:schemeClr val="bg1"/>
                </a:solidFill>
                <a:sym typeface="Wingdings"/>
              </a:rPr>
              <a:t>DR Site</a:t>
            </a:r>
          </a:p>
        </p:txBody>
      </p:sp>
      <p:pic>
        <p:nvPicPr>
          <p:cNvPr id="15"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8199" y="905371"/>
            <a:ext cx="865212" cy="7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691912" y="1963504"/>
            <a:ext cx="5952053" cy="709087"/>
            <a:chOff x="1169250" y="2204964"/>
            <a:chExt cx="6652857" cy="367051"/>
          </a:xfrm>
        </p:grpSpPr>
        <p:cxnSp>
          <p:nvCxnSpPr>
            <p:cNvPr id="17" name="Straight Connector 16"/>
            <p:cNvCxnSpPr/>
            <p:nvPr/>
          </p:nvCxnSpPr>
          <p:spPr>
            <a:xfrm flipV="1">
              <a:off x="1169250" y="2204964"/>
              <a:ext cx="0" cy="254457"/>
            </a:xfrm>
            <a:prstGeom prst="line">
              <a:avLst/>
            </a:prstGeom>
            <a:ln w="28575">
              <a:solidFill>
                <a:srgbClr val="FFFF00">
                  <a:alpha val="50000"/>
                </a:srgbClr>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1169250" y="2204964"/>
              <a:ext cx="6652857" cy="0"/>
            </a:xfrm>
            <a:prstGeom prst="line">
              <a:avLst/>
            </a:prstGeom>
            <a:ln w="28575">
              <a:solidFill>
                <a:srgbClr val="FFFF00">
                  <a:alpha val="50000"/>
                </a:srgbClr>
              </a:solidFill>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7822107" y="2207014"/>
              <a:ext cx="0" cy="365001"/>
            </a:xfrm>
            <a:prstGeom prst="line">
              <a:avLst/>
            </a:prstGeom>
            <a:ln w="28575">
              <a:solidFill>
                <a:srgbClr val="FFFF00">
                  <a:alpha val="50000"/>
                </a:srgbClr>
              </a:solidFill>
            </a:ln>
          </p:spPr>
          <p:style>
            <a:lnRef idx="3">
              <a:schemeClr val="accent3"/>
            </a:lnRef>
            <a:fillRef idx="0">
              <a:schemeClr val="accent3"/>
            </a:fillRef>
            <a:effectRef idx="2">
              <a:schemeClr val="accent3"/>
            </a:effectRef>
            <a:fontRef idx="minor">
              <a:schemeClr val="tx1"/>
            </a:fontRef>
          </p:style>
        </p:cxnSp>
      </p:grpSp>
      <p:cxnSp>
        <p:nvCxnSpPr>
          <p:cNvPr id="20" name="Straight Connector 19"/>
          <p:cNvCxnSpPr>
            <a:stCxn id="15" idx="2"/>
          </p:cNvCxnSpPr>
          <p:nvPr/>
        </p:nvCxnSpPr>
        <p:spPr>
          <a:xfrm flipH="1">
            <a:off x="3415238" y="1691120"/>
            <a:ext cx="1125569" cy="789334"/>
          </a:xfrm>
          <a:prstGeom prst="line">
            <a:avLst/>
          </a:prstGeom>
          <a:ln w="38100">
            <a:solidFill>
              <a:schemeClr val="tx1">
                <a:alpha val="50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796" y="2483302"/>
            <a:ext cx="711322" cy="114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534" y="2554936"/>
            <a:ext cx="622678" cy="100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8214" y="4974751"/>
            <a:ext cx="567318" cy="9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Elbow Connector 23"/>
          <p:cNvCxnSpPr/>
          <p:nvPr/>
        </p:nvCxnSpPr>
        <p:spPr>
          <a:xfrm>
            <a:off x="3415238" y="3010802"/>
            <a:ext cx="2421515" cy="1"/>
          </a:xfrm>
          <a:prstGeom prst="bentConnector3">
            <a:avLst/>
          </a:prstGeom>
          <a:ln w="38100">
            <a:solidFill>
              <a:schemeClr val="accent5">
                <a:lumMod val="20000"/>
                <a:lumOff val="80000"/>
                <a:alpha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5" name="Elbow Connector 24"/>
          <p:cNvCxnSpPr/>
          <p:nvPr/>
        </p:nvCxnSpPr>
        <p:spPr>
          <a:xfrm>
            <a:off x="3581291" y="3010803"/>
            <a:ext cx="2240015" cy="2469335"/>
          </a:xfrm>
          <a:prstGeom prst="bentConnector3">
            <a:avLst>
              <a:gd name="adj1" fmla="val 526"/>
            </a:avLst>
          </a:prstGeom>
          <a:ln w="38100">
            <a:solidFill>
              <a:schemeClr val="accent5">
                <a:lumMod val="20000"/>
                <a:lumOff val="80000"/>
                <a:alpha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rot="16200000">
            <a:off x="1823783" y="2884606"/>
            <a:ext cx="921706" cy="307777"/>
          </a:xfrm>
          <a:prstGeom prst="rect">
            <a:avLst/>
          </a:prstGeom>
          <a:noFill/>
        </p:spPr>
        <p:txBody>
          <a:bodyPr wrap="square" rtlCol="0">
            <a:spAutoFit/>
          </a:bodyPr>
          <a:lstStyle/>
          <a:p>
            <a:r>
              <a:rPr lang="en-US" sz="1400" b="1" dirty="0" smtClean="0">
                <a:solidFill>
                  <a:schemeClr val="bg1"/>
                </a:solidFill>
              </a:rPr>
              <a:t>Primary</a:t>
            </a:r>
            <a:endParaRPr lang="en-US" sz="1400" b="1" dirty="0">
              <a:solidFill>
                <a:schemeClr val="bg1"/>
              </a:solidFill>
            </a:endParaRPr>
          </a:p>
        </p:txBody>
      </p:sp>
      <p:sp>
        <p:nvSpPr>
          <p:cNvPr id="27" name="L-Shape 26"/>
          <p:cNvSpPr/>
          <p:nvPr/>
        </p:nvSpPr>
        <p:spPr bwMode="auto">
          <a:xfrm rot="10800000">
            <a:off x="2509914" y="2324785"/>
            <a:ext cx="4390972" cy="3523727"/>
          </a:xfrm>
          <a:prstGeom prst="corner">
            <a:avLst>
              <a:gd name="adj1" fmla="val 50000"/>
              <a:gd name="adj2" fmla="val 46754"/>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wrap="none" lIns="0" tIns="0" rIns="0" bIns="0" rtlCol="0" anchor="ctr" anchorCtr="0"/>
          <a:lstStyle/>
          <a:p>
            <a:pPr algn="ctr">
              <a:buClr>
                <a:schemeClr val="tx1"/>
              </a:buClr>
              <a:buSzPct val="90000"/>
            </a:pPr>
            <a:endParaRPr lang="en-US" sz="2400" b="1" dirty="0" smtClean="0">
              <a:solidFill>
                <a:schemeClr val="accent3"/>
              </a:solidFill>
              <a:sym typeface="Wingdings"/>
            </a:endParaRPr>
          </a:p>
        </p:txBody>
      </p:sp>
      <p:grpSp>
        <p:nvGrpSpPr>
          <p:cNvPr id="28" name="Group 27"/>
          <p:cNvGrpSpPr/>
          <p:nvPr/>
        </p:nvGrpSpPr>
        <p:grpSpPr>
          <a:xfrm>
            <a:off x="2743048" y="3419580"/>
            <a:ext cx="478818" cy="624032"/>
            <a:chOff x="4882569" y="4902701"/>
            <a:chExt cx="1293977" cy="836814"/>
          </a:xfrm>
        </p:grpSpPr>
        <p:pic>
          <p:nvPicPr>
            <p:cNvPr id="29" name="Picture 5" descr="C:\Courses\Wadeware\2008\2008_05_28 40818 Enterprise Service Readiness\EventsDVD_FY07\Shapes and Graphics\Cylinder\MGX 06 Cyinders\MGX Cylinder LIGHT 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2569" y="5128328"/>
              <a:ext cx="1112629"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Courses\Icons Windows Vista\imageres.dll_I0020_04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067" y="4902701"/>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Courses\Icons Windows Vista\imageres.dll_I0020_04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413" y="5055101"/>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6102464" y="3419580"/>
            <a:ext cx="478818" cy="624032"/>
            <a:chOff x="4882569" y="4902701"/>
            <a:chExt cx="1293977" cy="836814"/>
          </a:xfrm>
        </p:grpSpPr>
        <p:pic>
          <p:nvPicPr>
            <p:cNvPr id="33" name="Picture 5" descr="C:\Courses\Wadeware\2008\2008_05_28 40818 Enterprise Service Readiness\EventsDVD_FY07\Shapes and Graphics\Cylinder\MGX 06 Cyinders\MGX Cylinder LIGHT 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2569" y="5128328"/>
              <a:ext cx="1112629"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Courses\Icons Windows Vista\imageres.dll_I0020_04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067" y="4902701"/>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C:\Courses\Icons Windows Vista\imageres.dll_I0020_04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413" y="5055101"/>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35"/>
          <p:cNvGrpSpPr/>
          <p:nvPr/>
        </p:nvGrpSpPr>
        <p:grpSpPr>
          <a:xfrm>
            <a:off x="6144156" y="5734864"/>
            <a:ext cx="478818" cy="624032"/>
            <a:chOff x="4882569" y="4902701"/>
            <a:chExt cx="1293977" cy="836814"/>
          </a:xfrm>
        </p:grpSpPr>
        <p:pic>
          <p:nvPicPr>
            <p:cNvPr id="37" name="Picture 5" descr="C:\Courses\Wadeware\2008\2008_05_28 40818 Enterprise Service Readiness\EventsDVD_FY07\Shapes and Graphics\Cylinder\MGX 06 Cyinders\MGX Cylinder LIGHT 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2569" y="5128328"/>
              <a:ext cx="1112629"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C:\Courses\Icons Windows Vista\imageres.dll_I0020_04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067" y="4902701"/>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Courses\Icons Windows Vista\imageres.dll_I0020_04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413" y="5055101"/>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7370131" y="2264189"/>
            <a:ext cx="926145" cy="1895051"/>
            <a:chOff x="9802530" y="2264188"/>
            <a:chExt cx="1231805" cy="1895051"/>
          </a:xfrm>
        </p:grpSpPr>
        <p:pic>
          <p:nvPicPr>
            <p:cNvPr id="41" name="Picture 3" descr="C:\Users\ashammout\AppData\Local\Microsoft\Windows\Temporary Internet Files\Content.IE5\3EKTNE8G\MC90043524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2530" y="2264188"/>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9854663" y="3697574"/>
              <a:ext cx="1179672" cy="461665"/>
            </a:xfrm>
            <a:prstGeom prst="rect">
              <a:avLst/>
            </a:prstGeom>
            <a:noFill/>
          </p:spPr>
          <p:txBody>
            <a:bodyPr wrap="square" rtlCol="0">
              <a:spAutoFit/>
            </a:bodyPr>
            <a:lstStyle/>
            <a:p>
              <a:pPr algn="ctr"/>
              <a:r>
                <a:rPr lang="en-US" sz="1200" b="1" dirty="0" smtClean="0"/>
                <a:t>Hyper-V</a:t>
              </a:r>
            </a:p>
            <a:p>
              <a:pPr algn="ctr"/>
              <a:r>
                <a:rPr lang="en-US" sz="1200" b="1" dirty="0" smtClean="0"/>
                <a:t>Node B</a:t>
              </a:r>
              <a:endParaRPr lang="en-US" sz="1200" b="1" dirty="0"/>
            </a:p>
          </p:txBody>
        </p:sp>
      </p:grpSp>
      <p:grpSp>
        <p:nvGrpSpPr>
          <p:cNvPr id="43" name="Group 42"/>
          <p:cNvGrpSpPr/>
          <p:nvPr/>
        </p:nvGrpSpPr>
        <p:grpSpPr>
          <a:xfrm>
            <a:off x="1276612" y="2324397"/>
            <a:ext cx="854135" cy="2036163"/>
            <a:chOff x="1697938" y="2324396"/>
            <a:chExt cx="1136029" cy="2036163"/>
          </a:xfrm>
        </p:grpSpPr>
        <p:pic>
          <p:nvPicPr>
            <p:cNvPr id="44" name="Picture 3" descr="C:\Users\ashammout\AppData\Local\Microsoft\Windows\Temporary Internet Files\Content.IE5\3EKTNE8G\MC90043524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697938" y="3898894"/>
              <a:ext cx="1136029" cy="461665"/>
            </a:xfrm>
            <a:prstGeom prst="rect">
              <a:avLst/>
            </a:prstGeom>
            <a:noFill/>
          </p:spPr>
          <p:txBody>
            <a:bodyPr wrap="square" rtlCol="0">
              <a:spAutoFit/>
            </a:bodyPr>
            <a:lstStyle/>
            <a:p>
              <a:pPr algn="ctr"/>
              <a:r>
                <a:rPr lang="en-US" sz="1200" b="1" dirty="0" smtClean="0"/>
                <a:t>Hyper-V</a:t>
              </a:r>
            </a:p>
            <a:p>
              <a:pPr algn="ctr"/>
              <a:r>
                <a:rPr lang="en-US" sz="1200" b="1" dirty="0" smtClean="0"/>
                <a:t>Node A</a:t>
              </a:r>
              <a:endParaRPr lang="en-US" sz="1200" b="1" dirty="0"/>
            </a:p>
          </p:txBody>
        </p:sp>
      </p:grpSp>
      <p:grpSp>
        <p:nvGrpSpPr>
          <p:cNvPr id="46" name="Group 45"/>
          <p:cNvGrpSpPr/>
          <p:nvPr/>
        </p:nvGrpSpPr>
        <p:grpSpPr>
          <a:xfrm>
            <a:off x="7409329" y="4909623"/>
            <a:ext cx="886948" cy="1877778"/>
            <a:chOff x="9854664" y="4909623"/>
            <a:chExt cx="1179671" cy="1877778"/>
          </a:xfrm>
        </p:grpSpPr>
        <p:pic>
          <p:nvPicPr>
            <p:cNvPr id="47" name="Picture 3" descr="C:\Users\ashammout\AppData\Local\Microsoft\Windows\Temporary Internet Files\Content.IE5\3EKTNE8G\MC90043524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54664" y="4909623"/>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964791" y="6265006"/>
              <a:ext cx="1069544" cy="276999"/>
            </a:xfrm>
            <a:prstGeom prst="rect">
              <a:avLst/>
            </a:prstGeom>
            <a:noFill/>
          </p:spPr>
          <p:txBody>
            <a:bodyPr wrap="square" rtlCol="0">
              <a:spAutoFit/>
            </a:bodyPr>
            <a:lstStyle/>
            <a:p>
              <a:pPr algn="ctr"/>
              <a:r>
                <a:rPr lang="en-US" sz="1200" b="1" dirty="0" smtClean="0"/>
                <a:t>Node C</a:t>
              </a:r>
              <a:endParaRPr lang="en-US" sz="1200" b="1" dirty="0"/>
            </a:p>
          </p:txBody>
        </p:sp>
      </p:grpSp>
      <p:grpSp>
        <p:nvGrpSpPr>
          <p:cNvPr id="49" name="Group 48"/>
          <p:cNvGrpSpPr/>
          <p:nvPr/>
        </p:nvGrpSpPr>
        <p:grpSpPr>
          <a:xfrm>
            <a:off x="8196983" y="192382"/>
            <a:ext cx="3041081" cy="541978"/>
            <a:chOff x="7612268" y="363392"/>
            <a:chExt cx="4044744" cy="541978"/>
          </a:xfrm>
        </p:grpSpPr>
        <p:sp>
          <p:nvSpPr>
            <p:cNvPr id="50" name="Flowchart: Alternate Process 49"/>
            <p:cNvSpPr/>
            <p:nvPr/>
          </p:nvSpPr>
          <p:spPr bwMode="auto">
            <a:xfrm>
              <a:off x="7923212" y="363392"/>
              <a:ext cx="3733800" cy="464572"/>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HW &amp; OS Failure Protection</a:t>
              </a:r>
            </a:p>
          </p:txBody>
        </p:sp>
        <p:pic>
          <p:nvPicPr>
            <p:cNvPr id="51" name="Picture 2" descr="C:\Users\ashammout\AppData\Local\Microsoft\Windows\Temporary Internet Files\Content.IE5\PKHU4AL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2268" y="407835"/>
              <a:ext cx="497535" cy="497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196984" y="656955"/>
            <a:ext cx="3040742" cy="497535"/>
            <a:chOff x="7612268" y="827964"/>
            <a:chExt cx="4044293" cy="497535"/>
          </a:xfrm>
        </p:grpSpPr>
        <p:sp>
          <p:nvSpPr>
            <p:cNvPr id="53" name="Flowchart: Alternate Process 52"/>
            <p:cNvSpPr/>
            <p:nvPr/>
          </p:nvSpPr>
          <p:spPr bwMode="auto">
            <a:xfrm>
              <a:off x="7922761" y="833675"/>
              <a:ext cx="3733800" cy="464572"/>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OS &amp; SQL Failure Protection</a:t>
              </a:r>
            </a:p>
          </p:txBody>
        </p:sp>
        <p:pic>
          <p:nvPicPr>
            <p:cNvPr id="54" name="Picture 2" descr="C:\Users\ashammout\AppData\Local\Microsoft\Windows\Temporary Internet Files\Content.IE5\PKHU4AL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2268" y="827964"/>
              <a:ext cx="497535" cy="497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8196983" y="1076413"/>
            <a:ext cx="3025995" cy="515396"/>
            <a:chOff x="7612268" y="1247423"/>
            <a:chExt cx="4024678" cy="515396"/>
          </a:xfrm>
        </p:grpSpPr>
        <p:sp>
          <p:nvSpPr>
            <p:cNvPr id="56" name="Flowchart: Alternate Process 55"/>
            <p:cNvSpPr/>
            <p:nvPr/>
          </p:nvSpPr>
          <p:spPr bwMode="auto">
            <a:xfrm>
              <a:off x="7903146" y="1298247"/>
              <a:ext cx="3733800" cy="464572"/>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Disk &amp; DB Failure Protection</a:t>
              </a:r>
            </a:p>
          </p:txBody>
        </p:sp>
        <p:pic>
          <p:nvPicPr>
            <p:cNvPr id="57" name="Picture 2" descr="C:\Users\ashammout\AppData\Local\Microsoft\Windows\Temporary Internet Files\Content.IE5\PKHU4AL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2268" y="1247423"/>
              <a:ext cx="497535" cy="4975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1723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par>
                                <p:cTn id="11" presetID="1" presetClass="emph" presetSubtype="2" fill="hold" nodeType="withEffect">
                                  <p:stCondLst>
                                    <p:cond delay="0"/>
                                  </p:stCondLst>
                                  <p:childTnLst>
                                    <p:animClr clrSpc="rgb" dir="cw">
                                      <p:cBhvr>
                                        <p:cTn id="12" dur="2000" fill="hold"/>
                                        <p:tgtEl>
                                          <p:spTgt spid="9"/>
                                        </p:tgtEl>
                                        <p:attrNameLst>
                                          <p:attrName>fillcolor</p:attrName>
                                        </p:attrNameLst>
                                      </p:cBhvr>
                                      <p:to>
                                        <a:srgbClr val="FF99CC"/>
                                      </p:to>
                                    </p:animClr>
                                    <p:set>
                                      <p:cBhvr>
                                        <p:cTn id="13" dur="2000" fill="hold"/>
                                        <p:tgtEl>
                                          <p:spTgt spid="9"/>
                                        </p:tgtEl>
                                        <p:attrNameLst>
                                          <p:attrName>fill.type</p:attrName>
                                        </p:attrNameLst>
                                      </p:cBhvr>
                                      <p:to>
                                        <p:strVal val="solid"/>
                                      </p:to>
                                    </p:set>
                                    <p:set>
                                      <p:cBhvr>
                                        <p:cTn id="14" dur="2000" fill="hold"/>
                                        <p:tgtEl>
                                          <p:spTgt spid="9"/>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mph" presetSubtype="0" fill="hold" grpId="0" nodeType="click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par>
                                <p:cTn id="27" presetID="21" presetClass="emph" presetSubtype="0" fill="hold" grpId="0" nodeType="withEffect">
                                  <p:stCondLst>
                                    <p:cond delay="0"/>
                                  </p:stCondLst>
                                  <p:childTnLst>
                                    <p:animClr clrSpc="hsl" dir="cw">
                                      <p:cBhvr override="childStyle">
                                        <p:cTn id="28" dur="500" fill="hold"/>
                                        <p:tgtEl>
                                          <p:spTgt spid="27"/>
                                        </p:tgtEl>
                                        <p:attrNameLst>
                                          <p:attrName>style.color</p:attrName>
                                        </p:attrNameLst>
                                      </p:cBhvr>
                                      <p:by>
                                        <p:hsl h="7200000" s="0" l="0"/>
                                      </p:by>
                                    </p:animClr>
                                    <p:animClr clrSpc="hsl" dir="cw">
                                      <p:cBhvr>
                                        <p:cTn id="29" dur="500" fill="hold"/>
                                        <p:tgtEl>
                                          <p:spTgt spid="27"/>
                                        </p:tgtEl>
                                        <p:attrNameLst>
                                          <p:attrName>fillcolor</p:attrName>
                                        </p:attrNameLst>
                                      </p:cBhvr>
                                      <p:by>
                                        <p:hsl h="7200000" s="0" l="0"/>
                                      </p:by>
                                    </p:animClr>
                                    <p:animClr clrSpc="hsl" dir="cw">
                                      <p:cBhvr>
                                        <p:cTn id="30" dur="500" fill="hold"/>
                                        <p:tgtEl>
                                          <p:spTgt spid="27"/>
                                        </p:tgtEl>
                                        <p:attrNameLst>
                                          <p:attrName>stroke.color</p:attrName>
                                        </p:attrNameLst>
                                      </p:cBhvr>
                                      <p:by>
                                        <p:hsl h="7200000" s="0" l="0"/>
                                      </p:by>
                                    </p:animClr>
                                    <p:set>
                                      <p:cBhvr>
                                        <p:cTn id="31" dur="500" fill="hold"/>
                                        <p:tgtEl>
                                          <p:spTgt spid="27"/>
                                        </p:tgtEl>
                                        <p:attrNameLst>
                                          <p:attrName>fill.type</p:attrName>
                                        </p:attrNameLst>
                                      </p:cBhvr>
                                      <p:to>
                                        <p:strVal val="solid"/>
                                      </p:to>
                                    </p:set>
                                  </p:childTnLst>
                                </p:cTn>
                              </p:par>
                              <p:par>
                                <p:cTn id="32" presetID="1" presetClass="emph" presetSubtype="2" fill="hold" nodeType="withEffect">
                                  <p:stCondLst>
                                    <p:cond delay="0"/>
                                  </p:stCondLst>
                                  <p:childTnLst>
                                    <p:animClr clrSpc="rgb" dir="cw">
                                      <p:cBhvr>
                                        <p:cTn id="33" dur="2000" fill="hold"/>
                                        <p:tgtEl>
                                          <p:spTgt spid="10"/>
                                        </p:tgtEl>
                                        <p:attrNameLst>
                                          <p:attrName>fillcolor</p:attrName>
                                        </p:attrNameLst>
                                      </p:cBhvr>
                                      <p:to>
                                        <a:schemeClr val="accent2"/>
                                      </p:to>
                                    </p:animClr>
                                    <p:set>
                                      <p:cBhvr>
                                        <p:cTn id="34" dur="2000" fill="hold"/>
                                        <p:tgtEl>
                                          <p:spTgt spid="10"/>
                                        </p:tgtEl>
                                        <p:attrNameLst>
                                          <p:attrName>fill.type</p:attrName>
                                        </p:attrNameLst>
                                      </p:cBhvr>
                                      <p:to>
                                        <p:strVal val="solid"/>
                                      </p:to>
                                    </p:set>
                                    <p:set>
                                      <p:cBhvr>
                                        <p:cTn id="35" dur="2000" fill="hold"/>
                                        <p:tgtEl>
                                          <p:spTgt spid="10"/>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27"/>
                                        </p:tgtEl>
                                        <p:attrNameLst>
                                          <p:attrName>fillcolor</p:attrName>
                                        </p:attrNameLst>
                                      </p:cBhvr>
                                      <p:to>
                                        <a:schemeClr val="accent2"/>
                                      </p:to>
                                    </p:animClr>
                                    <p:set>
                                      <p:cBhvr>
                                        <p:cTn id="38" dur="2000" fill="hold"/>
                                        <p:tgtEl>
                                          <p:spTgt spid="27"/>
                                        </p:tgtEl>
                                        <p:attrNameLst>
                                          <p:attrName>fill.type</p:attrName>
                                        </p:attrNameLst>
                                      </p:cBhvr>
                                      <p:to>
                                        <p:strVal val="solid"/>
                                      </p:to>
                                    </p:set>
                                    <p:set>
                                      <p:cBhvr>
                                        <p:cTn id="39" dur="2000" fill="hold"/>
                                        <p:tgtEl>
                                          <p:spTgt spid="27"/>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ox(in)">
                                      <p:cBhvr>
                                        <p:cTn id="69" dur="20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26" grpId="0"/>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flipH="1">
            <a:off x="3053572" y="2742318"/>
            <a:ext cx="1738415" cy="1980093"/>
          </a:xfrm>
          <a:prstGeom prst="homePlate">
            <a:avLst>
              <a:gd name="adj" fmla="val 2518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Pentagon 3"/>
          <p:cNvSpPr/>
          <p:nvPr/>
        </p:nvSpPr>
        <p:spPr bwMode="auto">
          <a:xfrm>
            <a:off x="7281549" y="2775611"/>
            <a:ext cx="1738415" cy="1980093"/>
          </a:xfrm>
          <a:prstGeom prst="homePlate">
            <a:avLst>
              <a:gd name="adj" fmla="val 2518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itle 1"/>
          <p:cNvSpPr txBox="1">
            <a:spLocks/>
          </p:cNvSpPr>
          <p:nvPr/>
        </p:nvSpPr>
        <p:spPr>
          <a:xfrm>
            <a:off x="85639" y="120005"/>
            <a:ext cx="11557721" cy="664797"/>
          </a:xfrm>
          <a:prstGeom prst="rect">
            <a:avLst/>
          </a:prstGeom>
        </p:spPr>
        <p:txBody>
          <a:bodyPr>
            <a:normAutofit/>
          </a:bodyPr>
          <a:lstStyle>
            <a:lvl1pPr marL="0" algn="l" defTabSz="457200" rtl="0" eaLnBrk="1" latinLnBrk="0" hangingPunct="1">
              <a:lnSpc>
                <a:spcPts val="3500"/>
              </a:lnSpc>
              <a:spcBef>
                <a:spcPct val="0"/>
              </a:spcBef>
              <a:buNone/>
              <a:defRPr kumimoji="0" lang="en-US" sz="3600" b="0" i="0" u="none" strike="noStrike" kern="1200" cap="none" spc="0" normalizeH="0" baseline="0" dirty="0">
                <a:ln>
                  <a:noFill/>
                </a:ln>
                <a:solidFill>
                  <a:srgbClr val="FA761C"/>
                </a:solidFill>
                <a:effectLst/>
                <a:uLnTx/>
                <a:uFillTx/>
                <a:latin typeface="Century Gothic"/>
                <a:ea typeface="+mj-ea"/>
                <a:cs typeface="+mj-cs"/>
              </a:defRPr>
            </a:lvl1pPr>
          </a:lstStyle>
          <a:p>
            <a:r>
              <a:rPr lang="en-US" sz="4400" b="1" dirty="0" smtClean="0">
                <a:solidFill>
                  <a:schemeClr val="tx2"/>
                </a:solidFill>
                <a:latin typeface="+mj-lt"/>
              </a:rPr>
              <a:t>How We Use Hyper-V Live Migration</a:t>
            </a:r>
            <a:endParaRPr lang="en-US" sz="4400" b="1" dirty="0">
              <a:solidFill>
                <a:schemeClr val="tx2"/>
              </a:solidFill>
              <a:latin typeface="+mj-lt"/>
            </a:endParaRPr>
          </a:p>
        </p:txBody>
      </p:sp>
      <p:sp>
        <p:nvSpPr>
          <p:cNvPr id="6" name="TextBox 5"/>
          <p:cNvSpPr txBox="1"/>
          <p:nvPr/>
        </p:nvSpPr>
        <p:spPr>
          <a:xfrm>
            <a:off x="4917014" y="5851917"/>
            <a:ext cx="2385556" cy="584775"/>
          </a:xfrm>
          <a:prstGeom prst="rect">
            <a:avLst/>
          </a:prstGeom>
          <a:noFill/>
        </p:spPr>
        <p:txBody>
          <a:bodyPr wrap="square" rtlCol="0">
            <a:spAutoFit/>
          </a:bodyPr>
          <a:lstStyle/>
          <a:p>
            <a:pPr algn="ctr"/>
            <a:r>
              <a:rPr lang="en-US" sz="1600" b="1" dirty="0"/>
              <a:t>Windows 2008 R2 </a:t>
            </a:r>
            <a:r>
              <a:rPr lang="en-US" sz="1600" b="1" dirty="0" smtClean="0"/>
              <a:t>Host Cluster</a:t>
            </a:r>
            <a:endParaRPr lang="en-US" sz="1600" b="1" dirty="0"/>
          </a:p>
        </p:txBody>
      </p:sp>
      <p:pic>
        <p:nvPicPr>
          <p:cNvPr id="7"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982" y="1070175"/>
            <a:ext cx="865212" cy="7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flipH="1">
            <a:off x="6514163" y="4795368"/>
            <a:ext cx="2901777" cy="790268"/>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solidFill>
              <a:schemeClr val="tx1">
                <a:alpha val="50000"/>
              </a:schemeClr>
            </a:solidFill>
            <a:headEnd type="none" w="med" len="med"/>
            <a:tailEnd type="triangle" w="med" len="lg"/>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pic>
        <p:nvPicPr>
          <p:cNvPr id="9" name="Picture 5" descr="C:\Courses\Wadeware\2008\2008_05_28 40818 Enterprise Service Readiness\EventsDVD_FY07\Shapes and Graphics\Cylinder\MGX 06 Cyinders\MGX Cylinder LIGHT 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621" y="5201572"/>
            <a:ext cx="836541"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2691931" y="4755704"/>
            <a:ext cx="2953300" cy="82993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solidFill>
              <a:schemeClr val="tx1">
                <a:alpha val="50000"/>
              </a:schemeClr>
            </a:solidFill>
            <a:headEnd type="none" w="med" len="med"/>
            <a:tailEnd type="triangle" w="med" len="lg"/>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grpSp>
        <p:nvGrpSpPr>
          <p:cNvPr id="11" name="Group 10"/>
          <p:cNvGrpSpPr/>
          <p:nvPr/>
        </p:nvGrpSpPr>
        <p:grpSpPr>
          <a:xfrm>
            <a:off x="5219617" y="4808938"/>
            <a:ext cx="646208" cy="558510"/>
            <a:chOff x="5683654" y="4703928"/>
            <a:chExt cx="1042121" cy="891486"/>
          </a:xfrm>
        </p:grpSpPr>
        <p:pic>
          <p:nvPicPr>
            <p:cNvPr id="12" name="Picture 2" descr="C:\Courses\Icons Windows Vista\imageres.dll_I0020_04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6296" y="4884504"/>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Courses\Icons Windows Vista\imageres.dll_I0020_04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642" y="5036904"/>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Courses\Icons Windows Vista\imageres.dll_I0020_04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654" y="4703928"/>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ight Arrow 14"/>
          <p:cNvSpPr/>
          <p:nvPr/>
        </p:nvSpPr>
        <p:spPr bwMode="auto">
          <a:xfrm>
            <a:off x="4935944" y="2967842"/>
            <a:ext cx="2136719" cy="685800"/>
          </a:xfrm>
          <a:prstGeom prst="rightArrow">
            <a:avLst>
              <a:gd name="adj1" fmla="val 50000"/>
              <a:gd name="adj2" fmla="val 78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1600" b="1" dirty="0">
                <a:solidFill>
                  <a:srgbClr val="FFFFFF"/>
                </a:solidFill>
                <a:effectLst>
                  <a:outerShdw blurRad="38100" dist="38100" dir="2700000" algn="tl">
                    <a:srgbClr val="000000">
                      <a:alpha val="43137"/>
                    </a:srgbClr>
                  </a:outerShdw>
                </a:effectLst>
              </a:rPr>
              <a:t>Memory Sync</a:t>
            </a:r>
          </a:p>
        </p:txBody>
      </p:sp>
      <p:sp>
        <p:nvSpPr>
          <p:cNvPr id="16" name="Right Arrow 15"/>
          <p:cNvSpPr/>
          <p:nvPr/>
        </p:nvSpPr>
        <p:spPr bwMode="auto">
          <a:xfrm>
            <a:off x="4982048" y="2824395"/>
            <a:ext cx="2114851" cy="808150"/>
          </a:xfrm>
          <a:prstGeom prst="rightArrow">
            <a:avLst>
              <a:gd name="adj1" fmla="val 50000"/>
              <a:gd name="adj2" fmla="val 7800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r>
              <a:rPr lang="en-US" sz="1600" b="1" dirty="0">
                <a:solidFill>
                  <a:srgbClr val="FFFFFF"/>
                </a:solidFill>
                <a:effectLst>
                  <a:outerShdw blurRad="38100" dist="38100" dir="2700000" algn="tl">
                    <a:srgbClr val="000000">
                      <a:alpha val="43137"/>
                    </a:srgbClr>
                  </a:outerShdw>
                </a:effectLst>
              </a:rPr>
              <a:t>Configuration Data</a:t>
            </a:r>
          </a:p>
        </p:txBody>
      </p:sp>
      <p:sp>
        <p:nvSpPr>
          <p:cNvPr id="17" name="Right Arrow 16"/>
          <p:cNvSpPr/>
          <p:nvPr/>
        </p:nvSpPr>
        <p:spPr bwMode="auto">
          <a:xfrm>
            <a:off x="4969525" y="2894697"/>
            <a:ext cx="2136759" cy="685800"/>
          </a:xfrm>
          <a:prstGeom prst="rightArrow">
            <a:avLst>
              <a:gd name="adj1" fmla="val 50000"/>
              <a:gd name="adj2" fmla="val 78000"/>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36" tIns="45718" rIns="91436" bIns="45718" anchor="ctr"/>
          <a:lstStyle/>
          <a:p>
            <a:pPr algn="ctr" defTabSz="914099">
              <a:defRPr/>
            </a:pPr>
            <a:r>
              <a:rPr lang="en-US" sz="1600" b="1" dirty="0">
                <a:solidFill>
                  <a:srgbClr val="FFFFFF"/>
                </a:solidFill>
                <a:effectLst>
                  <a:outerShdw blurRad="38100" dist="38100" dir="2700000" algn="tl">
                    <a:srgbClr val="000000">
                      <a:alpha val="43137"/>
                    </a:srgbClr>
                  </a:outerShdw>
                </a:effectLst>
              </a:rPr>
              <a:t>Memory Content</a:t>
            </a:r>
          </a:p>
        </p:txBody>
      </p:sp>
      <p:cxnSp>
        <p:nvCxnSpPr>
          <p:cNvPr id="18" name="Straight Connector 17"/>
          <p:cNvCxnSpPr/>
          <p:nvPr/>
        </p:nvCxnSpPr>
        <p:spPr>
          <a:xfrm flipH="1">
            <a:off x="4771804" y="1855930"/>
            <a:ext cx="1129786" cy="1014479"/>
          </a:xfrm>
          <a:prstGeom prst="line">
            <a:avLst/>
          </a:prstGeom>
          <a:ln w="38100">
            <a:solidFill>
              <a:schemeClr val="bg1">
                <a:alpha val="50000"/>
              </a:schemeClr>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6259232" y="1855930"/>
            <a:ext cx="1262331" cy="1054369"/>
          </a:xfrm>
          <a:prstGeom prst="line">
            <a:avLst/>
          </a:prstGeom>
          <a:ln w="38100">
            <a:solidFill>
              <a:schemeClr val="bg1">
                <a:alpha val="50000"/>
              </a:schemeClr>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grpSp>
        <p:nvGrpSpPr>
          <p:cNvPr id="20" name="Group 29"/>
          <p:cNvGrpSpPr>
            <a:grpSpLocks/>
          </p:cNvGrpSpPr>
          <p:nvPr/>
        </p:nvGrpSpPr>
        <p:grpSpPr bwMode="auto">
          <a:xfrm>
            <a:off x="4835672" y="3662514"/>
            <a:ext cx="2386062" cy="139700"/>
            <a:chOff x="3733800" y="1524000"/>
            <a:chExt cx="2895600" cy="152400"/>
          </a:xfrm>
        </p:grpSpPr>
        <p:sp>
          <p:nvSpPr>
            <p:cNvPr id="21" name="Oval 20"/>
            <p:cNvSpPr/>
            <p:nvPr/>
          </p:nvSpPr>
          <p:spPr bwMode="auto">
            <a:xfrm>
              <a:off x="37338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Oval 21"/>
            <p:cNvSpPr/>
            <p:nvPr/>
          </p:nvSpPr>
          <p:spPr bwMode="auto">
            <a:xfrm>
              <a:off x="39624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3" name="Oval 22"/>
            <p:cNvSpPr/>
            <p:nvPr/>
          </p:nvSpPr>
          <p:spPr bwMode="auto">
            <a:xfrm>
              <a:off x="41910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4" name="Oval 23"/>
            <p:cNvSpPr/>
            <p:nvPr/>
          </p:nvSpPr>
          <p:spPr bwMode="auto">
            <a:xfrm>
              <a:off x="44196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5" name="Oval 24"/>
            <p:cNvSpPr/>
            <p:nvPr/>
          </p:nvSpPr>
          <p:spPr bwMode="auto">
            <a:xfrm>
              <a:off x="46482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6" name="Oval 25"/>
            <p:cNvSpPr/>
            <p:nvPr/>
          </p:nvSpPr>
          <p:spPr bwMode="auto">
            <a:xfrm>
              <a:off x="48768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7" name="Oval 26"/>
            <p:cNvSpPr/>
            <p:nvPr/>
          </p:nvSpPr>
          <p:spPr bwMode="auto">
            <a:xfrm>
              <a:off x="51054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8" name="Oval 27"/>
            <p:cNvSpPr/>
            <p:nvPr/>
          </p:nvSpPr>
          <p:spPr bwMode="auto">
            <a:xfrm>
              <a:off x="53340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9" name="Oval 28"/>
            <p:cNvSpPr/>
            <p:nvPr/>
          </p:nvSpPr>
          <p:spPr bwMode="auto">
            <a:xfrm>
              <a:off x="55626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0" name="Oval 29"/>
            <p:cNvSpPr/>
            <p:nvPr/>
          </p:nvSpPr>
          <p:spPr bwMode="auto">
            <a:xfrm>
              <a:off x="57912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1" name="Oval 30"/>
            <p:cNvSpPr/>
            <p:nvPr/>
          </p:nvSpPr>
          <p:spPr bwMode="auto">
            <a:xfrm>
              <a:off x="60198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2" name="Oval 31"/>
            <p:cNvSpPr/>
            <p:nvPr/>
          </p:nvSpPr>
          <p:spPr bwMode="auto">
            <a:xfrm>
              <a:off x="62484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3" name="Oval 32"/>
            <p:cNvSpPr/>
            <p:nvPr/>
          </p:nvSpPr>
          <p:spPr bwMode="auto">
            <a:xfrm>
              <a:off x="6477000" y="1524000"/>
              <a:ext cx="152400" cy="1524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grpSp>
      <p:pic>
        <p:nvPicPr>
          <p:cNvPr id="34" name="Picture 2" descr="C:\Courses\Icon Library\Syn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230" y="3357714"/>
            <a:ext cx="6135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5811127" y="5338095"/>
            <a:ext cx="569529" cy="338138"/>
          </a:xfrm>
          <a:prstGeom prst="rect">
            <a:avLst/>
          </a:prstGeom>
          <a:noFill/>
        </p:spPr>
        <p:txBody>
          <a:bodyPr>
            <a:spAutoFit/>
          </a:bodyPr>
          <a:lstStyle/>
          <a:p>
            <a:pPr algn="ctr">
              <a:defRPr/>
            </a:pPr>
            <a:r>
              <a:rPr lang="en-US" sz="1600" b="1" dirty="0" smtClean="0">
                <a:latin typeface="+mj-lt"/>
                <a:cs typeface="Arial" charset="0"/>
              </a:rPr>
              <a:t>CSV</a:t>
            </a:r>
            <a:endParaRPr lang="en-US" sz="1600" b="1" dirty="0">
              <a:latin typeface="+mj-lt"/>
              <a:cs typeface="Arial" charset="0"/>
            </a:endParaRPr>
          </a:p>
        </p:txBody>
      </p:sp>
      <p:pic>
        <p:nvPicPr>
          <p:cNvPr id="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249" y="2779535"/>
            <a:ext cx="559685" cy="9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9528" y="3870477"/>
            <a:ext cx="511794" cy="82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5845" y="2862469"/>
            <a:ext cx="623730" cy="100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descr="C:\Courses\Icons Windows Vista\imageres.dll_I0022_040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9158" y="2839361"/>
            <a:ext cx="5965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rot="2470840">
            <a:off x="6280991" y="1827255"/>
            <a:ext cx="167946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b="1" dirty="0" smtClean="0">
                <a:solidFill>
                  <a:schemeClr val="tx1"/>
                </a:solidFill>
              </a:rPr>
              <a:t>User still connected </a:t>
            </a:r>
          </a:p>
          <a:p>
            <a:pPr algn="ctr"/>
            <a:r>
              <a:rPr lang="en-US" sz="1200" b="1" dirty="0" smtClean="0">
                <a:solidFill>
                  <a:schemeClr val="tx1"/>
                </a:solidFill>
              </a:rPr>
              <a:t>without interruption</a:t>
            </a:r>
            <a:endParaRPr lang="en-US" sz="1200" b="1" dirty="0">
              <a:solidFill>
                <a:schemeClr val="tx1"/>
              </a:solidFill>
            </a:endParaRPr>
          </a:p>
        </p:txBody>
      </p:sp>
      <p:cxnSp>
        <p:nvCxnSpPr>
          <p:cNvPr id="41" name="Elbow Connector 40"/>
          <p:cNvCxnSpPr/>
          <p:nvPr/>
        </p:nvCxnSpPr>
        <p:spPr>
          <a:xfrm>
            <a:off x="4346970" y="3802215"/>
            <a:ext cx="3330739" cy="676949"/>
          </a:xfrm>
          <a:prstGeom prst="bentConnector3">
            <a:avLst>
              <a:gd name="adj1" fmla="val -524"/>
            </a:avLst>
          </a:prstGeom>
          <a:ln w="38100">
            <a:solidFill>
              <a:schemeClr val="tx1">
                <a:alpha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42" name="TextBox 41"/>
          <p:cNvSpPr txBox="1"/>
          <p:nvPr/>
        </p:nvSpPr>
        <p:spPr>
          <a:xfrm>
            <a:off x="4791987" y="4222577"/>
            <a:ext cx="2729576" cy="276999"/>
          </a:xfrm>
          <a:prstGeom prst="rect">
            <a:avLst/>
          </a:prstGeom>
          <a:noFill/>
        </p:spPr>
        <p:txBody>
          <a:bodyPr wrap="square" rtlCol="0">
            <a:spAutoFit/>
          </a:bodyPr>
          <a:lstStyle/>
          <a:p>
            <a:r>
              <a:rPr lang="en-US" sz="1200" b="1" dirty="0" smtClean="0"/>
              <a:t>Sync Availability Group: </a:t>
            </a:r>
            <a:r>
              <a:rPr lang="en-US" sz="1200" b="1" dirty="0" err="1" smtClean="0"/>
              <a:t>BillingSys</a:t>
            </a:r>
            <a:endParaRPr lang="en-US" sz="1200" b="1" dirty="0"/>
          </a:p>
        </p:txBody>
      </p:sp>
      <p:cxnSp>
        <p:nvCxnSpPr>
          <p:cNvPr id="43" name="Elbow Connector 42"/>
          <p:cNvCxnSpPr/>
          <p:nvPr/>
        </p:nvCxnSpPr>
        <p:spPr>
          <a:xfrm rot="16200000" flipH="1">
            <a:off x="7728267" y="3434043"/>
            <a:ext cx="663492" cy="140876"/>
          </a:xfrm>
          <a:prstGeom prst="bentConnector3">
            <a:avLst>
              <a:gd name="adj1" fmla="val -1424"/>
            </a:avLst>
          </a:prstGeom>
          <a:ln w="38100">
            <a:solidFill>
              <a:schemeClr val="bg1">
                <a:alpha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44" name="TextBox 43"/>
          <p:cNvSpPr txBox="1"/>
          <p:nvPr/>
        </p:nvSpPr>
        <p:spPr>
          <a:xfrm>
            <a:off x="8089404" y="3184331"/>
            <a:ext cx="930559" cy="461665"/>
          </a:xfrm>
          <a:prstGeom prst="rect">
            <a:avLst/>
          </a:prstGeom>
          <a:noFill/>
        </p:spPr>
        <p:txBody>
          <a:bodyPr wrap="square" rtlCol="0">
            <a:spAutoFit/>
          </a:bodyPr>
          <a:lstStyle/>
          <a:p>
            <a:r>
              <a:rPr lang="en-US" sz="1200" b="1" dirty="0" smtClean="0"/>
              <a:t>Sync AG: </a:t>
            </a:r>
            <a:r>
              <a:rPr lang="en-US" sz="1200" b="1" dirty="0" err="1" smtClean="0"/>
              <a:t>BillingSys</a:t>
            </a:r>
            <a:endParaRPr lang="en-US" sz="1200" b="1" dirty="0"/>
          </a:p>
        </p:txBody>
      </p:sp>
      <p:pic>
        <p:nvPicPr>
          <p:cNvPr id="4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7553" y="2851093"/>
            <a:ext cx="623730" cy="100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 45"/>
          <p:cNvGrpSpPr/>
          <p:nvPr/>
        </p:nvGrpSpPr>
        <p:grpSpPr>
          <a:xfrm>
            <a:off x="9039564" y="2870409"/>
            <a:ext cx="997462" cy="1895051"/>
            <a:chOff x="9802530" y="2264188"/>
            <a:chExt cx="1326659" cy="1895051"/>
          </a:xfrm>
        </p:grpSpPr>
        <p:pic>
          <p:nvPicPr>
            <p:cNvPr id="47" name="Picture 3" descr="C:\Users\ashammout\AppData\Local\Microsoft\Windows\Temporary Internet Files\Content.IE5\3EKTNE8G\MC90043524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02530" y="2264188"/>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854663" y="3697574"/>
              <a:ext cx="1274526" cy="461665"/>
            </a:xfrm>
            <a:prstGeom prst="rect">
              <a:avLst/>
            </a:prstGeom>
            <a:noFill/>
          </p:spPr>
          <p:txBody>
            <a:bodyPr wrap="square" rtlCol="0">
              <a:spAutoFit/>
            </a:bodyPr>
            <a:lstStyle/>
            <a:p>
              <a:pPr algn="ctr"/>
              <a:r>
                <a:rPr lang="en-US" sz="1200" b="1" dirty="0" smtClean="0"/>
                <a:t>Hyper-V</a:t>
              </a:r>
            </a:p>
            <a:p>
              <a:pPr algn="ctr"/>
              <a:r>
                <a:rPr lang="en-US" sz="1200" b="1" dirty="0" smtClean="0"/>
                <a:t>Node B</a:t>
              </a:r>
              <a:endParaRPr lang="en-US" sz="1200" b="1" dirty="0"/>
            </a:p>
          </p:txBody>
        </p:sp>
      </p:grpSp>
      <p:grpSp>
        <p:nvGrpSpPr>
          <p:cNvPr id="49" name="Group 48"/>
          <p:cNvGrpSpPr/>
          <p:nvPr/>
        </p:nvGrpSpPr>
        <p:grpSpPr>
          <a:xfrm>
            <a:off x="2116183" y="2735030"/>
            <a:ext cx="932840" cy="2036163"/>
            <a:chOff x="1406285" y="2324396"/>
            <a:chExt cx="1240710" cy="2036163"/>
          </a:xfrm>
        </p:grpSpPr>
        <p:pic>
          <p:nvPicPr>
            <p:cNvPr id="50" name="Picture 3" descr="C:\Users\ashammout\AppData\Local\Microsoft\Windows\Temporary Internet Files\Content.IE5\3EKTNE8G\MC90043524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406285" y="3898894"/>
              <a:ext cx="1188577" cy="461665"/>
            </a:xfrm>
            <a:prstGeom prst="rect">
              <a:avLst/>
            </a:prstGeom>
            <a:noFill/>
          </p:spPr>
          <p:txBody>
            <a:bodyPr wrap="square" rtlCol="0">
              <a:spAutoFit/>
            </a:bodyPr>
            <a:lstStyle/>
            <a:p>
              <a:pPr algn="ctr"/>
              <a:r>
                <a:rPr lang="en-US" sz="1200" b="1" dirty="0" smtClean="0"/>
                <a:t>Hyper-V</a:t>
              </a:r>
            </a:p>
            <a:p>
              <a:pPr algn="ctr"/>
              <a:r>
                <a:rPr lang="en-US" sz="1200" b="1" dirty="0" smtClean="0"/>
                <a:t>Node A</a:t>
              </a:r>
              <a:endParaRPr lang="en-US" sz="1200" b="1" dirty="0"/>
            </a:p>
          </p:txBody>
        </p:sp>
      </p:grpSp>
      <p:sp>
        <p:nvSpPr>
          <p:cNvPr id="52" name="TextBox 51"/>
          <p:cNvSpPr txBox="1"/>
          <p:nvPr/>
        </p:nvSpPr>
        <p:spPr>
          <a:xfrm>
            <a:off x="6561507" y="5191159"/>
            <a:ext cx="2557047" cy="461665"/>
          </a:xfrm>
          <a:prstGeom prst="rect">
            <a:avLst/>
          </a:prstGeom>
          <a:noFill/>
        </p:spPr>
        <p:txBody>
          <a:bodyPr wrap="square">
            <a:spAutoFit/>
          </a:bodyPr>
          <a:lstStyle/>
          <a:p>
            <a:pPr algn="ctr">
              <a:defRPr/>
            </a:pPr>
            <a:r>
              <a:rPr lang="en-US" sz="1200" b="1" dirty="0" err="1" smtClean="0">
                <a:latin typeface="+mj-lt"/>
                <a:cs typeface="Arial" charset="0"/>
              </a:rPr>
              <a:t>Denali_B</a:t>
            </a:r>
            <a:r>
              <a:rPr lang="en-US" sz="1200" b="1" dirty="0" smtClean="0">
                <a:latin typeface="+mj-lt"/>
                <a:cs typeface="Arial" charset="0"/>
              </a:rPr>
              <a:t> VHD </a:t>
            </a:r>
          </a:p>
          <a:p>
            <a:pPr algn="ctr">
              <a:defRPr/>
            </a:pPr>
            <a:r>
              <a:rPr lang="en-US" sz="1200" b="1" dirty="0" smtClean="0">
                <a:latin typeface="+mj-lt"/>
                <a:cs typeface="Arial" charset="0"/>
              </a:rPr>
              <a:t>(in Cluster Shared Volume)</a:t>
            </a:r>
            <a:endParaRPr lang="en-US" sz="1200" b="1" dirty="0">
              <a:latin typeface="+mj-lt"/>
              <a:cs typeface="Arial" charset="0"/>
            </a:endParaRPr>
          </a:p>
        </p:txBody>
      </p:sp>
      <p:grpSp>
        <p:nvGrpSpPr>
          <p:cNvPr id="53" name="Group 52"/>
          <p:cNvGrpSpPr/>
          <p:nvPr/>
        </p:nvGrpSpPr>
        <p:grpSpPr>
          <a:xfrm flipH="1">
            <a:off x="6298472" y="4837845"/>
            <a:ext cx="646208" cy="558510"/>
            <a:chOff x="5683654" y="4703928"/>
            <a:chExt cx="1042121" cy="891486"/>
          </a:xfrm>
        </p:grpSpPr>
        <p:pic>
          <p:nvPicPr>
            <p:cNvPr id="54" name="Picture 2" descr="C:\Courses\Icons Windows Vista\imageres.dll_I0020_04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6296" y="4884504"/>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C:\Courses\Icons Windows Vista\imageres.dll_I0020_04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642" y="5036904"/>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C:\Courses\Icons Windows Vista\imageres.dll_I0020_04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654" y="4703928"/>
              <a:ext cx="678133" cy="55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p:cNvSpPr txBox="1"/>
          <p:nvPr/>
        </p:nvSpPr>
        <p:spPr>
          <a:xfrm>
            <a:off x="3223255" y="5212597"/>
            <a:ext cx="2557047" cy="461665"/>
          </a:xfrm>
          <a:prstGeom prst="rect">
            <a:avLst/>
          </a:prstGeom>
          <a:noFill/>
        </p:spPr>
        <p:txBody>
          <a:bodyPr wrap="square">
            <a:spAutoFit/>
          </a:bodyPr>
          <a:lstStyle/>
          <a:p>
            <a:pPr algn="ctr">
              <a:defRPr/>
            </a:pPr>
            <a:r>
              <a:rPr lang="en-US" sz="1200" b="1" dirty="0" err="1" smtClean="0">
                <a:latin typeface="+mj-lt"/>
                <a:cs typeface="Arial" charset="0"/>
              </a:rPr>
              <a:t>Denali_A</a:t>
            </a:r>
            <a:r>
              <a:rPr lang="en-US" sz="1200" b="1" dirty="0" smtClean="0">
                <a:latin typeface="+mj-lt"/>
                <a:cs typeface="Arial" charset="0"/>
              </a:rPr>
              <a:t> VHD </a:t>
            </a:r>
          </a:p>
          <a:p>
            <a:pPr algn="ctr">
              <a:defRPr/>
            </a:pPr>
            <a:r>
              <a:rPr lang="en-US" sz="1200" b="1" dirty="0" smtClean="0">
                <a:latin typeface="+mj-lt"/>
                <a:cs typeface="Arial" charset="0"/>
              </a:rPr>
              <a:t>(in Cluster Shared Volume)</a:t>
            </a:r>
            <a:endParaRPr lang="en-US" sz="1200" b="1" dirty="0">
              <a:latin typeface="+mj-lt"/>
              <a:cs typeface="Arial" charset="0"/>
            </a:endParaRPr>
          </a:p>
        </p:txBody>
      </p:sp>
      <p:sp>
        <p:nvSpPr>
          <p:cNvPr id="58" name="Freeform 57"/>
          <p:cNvSpPr/>
          <p:nvPr/>
        </p:nvSpPr>
        <p:spPr>
          <a:xfrm>
            <a:off x="4051245" y="4719900"/>
            <a:ext cx="1223965" cy="467849"/>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solidFill>
              <a:schemeClr val="tx1">
                <a:alpha val="50000"/>
              </a:schemeClr>
            </a:solidFill>
            <a:prstDash val="dash"/>
            <a:headEnd type="none" w="med" len="med"/>
            <a:tailEnd type="triangle" w="med" len="lg"/>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59" name="Freeform 58"/>
          <p:cNvSpPr/>
          <p:nvPr/>
        </p:nvSpPr>
        <p:spPr>
          <a:xfrm flipH="1">
            <a:off x="6945588" y="4748187"/>
            <a:ext cx="1223965" cy="450193"/>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solidFill>
              <a:schemeClr val="tx1">
                <a:alpha val="50000"/>
              </a:schemeClr>
            </a:solidFill>
            <a:prstDash val="dash"/>
            <a:headEnd type="none" w="med" len="med"/>
            <a:tailEnd type="triangle" w="med" len="lg"/>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60" name="Freeform 59"/>
          <p:cNvSpPr/>
          <p:nvPr/>
        </p:nvSpPr>
        <p:spPr>
          <a:xfrm rot="5400000">
            <a:off x="5517827" y="3209695"/>
            <a:ext cx="1627916" cy="186198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28575">
            <a:solidFill>
              <a:schemeClr val="tx1">
                <a:alpha val="50000"/>
              </a:schemeClr>
            </a:solidFill>
            <a:prstDash val="dash"/>
            <a:headEnd type="none" w="med" len="med"/>
            <a:tailEnd type="triangle" w="med" len="lg"/>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960101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9" presetClass="emph" presetSubtype="0" nodeType="withEffect">
                                  <p:stCondLst>
                                    <p:cond delay="0"/>
                                  </p:stCondLst>
                                  <p:childTnLst>
                                    <p:set>
                                      <p:cBhvr rctx="PPT">
                                        <p:cTn id="16" dur="indefinite"/>
                                        <p:tgtEl>
                                          <p:spTgt spid="38"/>
                                        </p:tgtEl>
                                        <p:attrNameLst>
                                          <p:attrName>style.opacity</p:attrName>
                                        </p:attrNameLst>
                                      </p:cBhvr>
                                      <p:to>
                                        <p:strVal val="0.5"/>
                                      </p:to>
                                    </p:set>
                                    <p:animEffect filter="image" prLst="opacity: 0.5">
                                      <p:cBhvr rctx="IE">
                                        <p:cTn id="17" dur="indefinite"/>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1000"/>
                            </p:stCondLst>
                            <p:childTnLst>
                              <p:par>
                                <p:cTn id="33" presetID="63" presetClass="path" presetSubtype="0" accel="50000" decel="50000" fill="hold" nodeType="afterEffect">
                                  <p:stCondLst>
                                    <p:cond delay="0"/>
                                  </p:stCondLst>
                                  <p:childTnLst>
                                    <p:animMotion origin="layout" path="M 5.55112E-17 4.33858E-6 L 0.40122 0.00208 " pathEditMode="relative" rAng="0" ptsTypes="AA">
                                      <p:cBhvr>
                                        <p:cTn id="34" dur="1000" fill="hold"/>
                                        <p:tgtEl>
                                          <p:spTgt spid="39"/>
                                        </p:tgtEl>
                                        <p:attrNameLst>
                                          <p:attrName>ppt_x</p:attrName>
                                          <p:attrName>ppt_y</p:attrName>
                                        </p:attrNameLst>
                                      </p:cBhvr>
                                      <p:rCtr x="20052" y="93"/>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2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2500"/>
                            </p:stCondLst>
                            <p:childTnLst>
                              <p:par>
                                <p:cTn id="60" presetID="22" presetClass="entr" presetSubtype="2"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500"/>
                                        <p:tgtEl>
                                          <p:spTgt spid="20"/>
                                        </p:tgtEl>
                                      </p:cBhvr>
                                    </p:animEffect>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par>
                          <p:cTn id="67" fill="hold">
                            <p:stCondLst>
                              <p:cond delay="3500"/>
                            </p:stCondLst>
                            <p:childTnLst>
                              <p:par>
                                <p:cTn id="68" presetID="22" presetClass="entr" presetSubtype="2"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childTnLst>
                          </p:cTn>
                        </p:par>
                        <p:par>
                          <p:cTn id="71" fill="hold">
                            <p:stCondLst>
                              <p:cond delay="4000"/>
                            </p:stCondLst>
                            <p:childTnLst>
                              <p:par>
                                <p:cTn id="72" presetID="10" presetClass="exit" presetSubtype="0" fill="hold" nodeType="afterEffect">
                                  <p:stCondLst>
                                    <p:cond delay="0"/>
                                  </p:stCondLst>
                                  <p:childTnLst>
                                    <p:animEffect transition="out" filter="fade">
                                      <p:cBhvr>
                                        <p:cTn id="73" dur="500"/>
                                        <p:tgtEl>
                                          <p:spTgt spid="34"/>
                                        </p:tgtEl>
                                      </p:cBhvr>
                                    </p:animEffect>
                                    <p:set>
                                      <p:cBhvr>
                                        <p:cTn id="74" dur="1" fill="hold">
                                          <p:stCondLst>
                                            <p:cond delay="499"/>
                                          </p:stCondLst>
                                        </p:cTn>
                                        <p:tgtEl>
                                          <p:spTgt spid="3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53" presetClass="entr" presetSubtype="16"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par>
                                <p:cTn id="94" presetID="53" presetClass="exit" presetSubtype="32" fill="hold" nodeType="withEffect">
                                  <p:stCondLst>
                                    <p:cond delay="0"/>
                                  </p:stCondLst>
                                  <p:childTnLst>
                                    <p:anim calcmode="lin" valueType="num">
                                      <p:cBhvr>
                                        <p:cTn id="95" dur="500"/>
                                        <p:tgtEl>
                                          <p:spTgt spid="36"/>
                                        </p:tgtEl>
                                        <p:attrNameLst>
                                          <p:attrName>ppt_w</p:attrName>
                                        </p:attrNameLst>
                                      </p:cBhvr>
                                      <p:tavLst>
                                        <p:tav tm="0">
                                          <p:val>
                                            <p:strVal val="ppt_w"/>
                                          </p:val>
                                        </p:tav>
                                        <p:tav tm="100000">
                                          <p:val>
                                            <p:fltVal val="0"/>
                                          </p:val>
                                        </p:tav>
                                      </p:tavLst>
                                    </p:anim>
                                    <p:anim calcmode="lin" valueType="num">
                                      <p:cBhvr>
                                        <p:cTn id="96" dur="500"/>
                                        <p:tgtEl>
                                          <p:spTgt spid="36"/>
                                        </p:tgtEl>
                                        <p:attrNameLst>
                                          <p:attrName>ppt_h</p:attrName>
                                        </p:attrNameLst>
                                      </p:cBhvr>
                                      <p:tavLst>
                                        <p:tav tm="0">
                                          <p:val>
                                            <p:strVal val="ppt_h"/>
                                          </p:val>
                                        </p:tav>
                                        <p:tav tm="100000">
                                          <p:val>
                                            <p:fltVal val="0"/>
                                          </p:val>
                                        </p:tav>
                                      </p:tavLst>
                                    </p:anim>
                                    <p:animEffect transition="out" filter="fade">
                                      <p:cBhvr>
                                        <p:cTn id="97" dur="500"/>
                                        <p:tgtEl>
                                          <p:spTgt spid="36"/>
                                        </p:tgtEl>
                                      </p:cBhvr>
                                    </p:animEffect>
                                    <p:set>
                                      <p:cBhvr>
                                        <p:cTn id="98" dur="1" fill="hold">
                                          <p:stCondLst>
                                            <p:cond delay="499"/>
                                          </p:stCondLst>
                                        </p:cTn>
                                        <p:tgtEl>
                                          <p:spTgt spid="36"/>
                                        </p:tgtEl>
                                        <p:attrNameLst>
                                          <p:attrName>style.visibility</p:attrName>
                                        </p:attrNameLst>
                                      </p:cBhvr>
                                      <p:to>
                                        <p:strVal val="hidden"/>
                                      </p:to>
                                    </p:set>
                                  </p:childTnLst>
                                </p:cTn>
                              </p:par>
                              <p:par>
                                <p:cTn id="99" presetID="53" presetClass="entr" presetSubtype="16"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par>
                                <p:cTn id="104" presetID="9" presetClass="emph" presetSubtype="0" nodeType="withEffect">
                                  <p:stCondLst>
                                    <p:cond delay="0"/>
                                  </p:stCondLst>
                                  <p:childTnLst>
                                    <p:set>
                                      <p:cBhvr rctx="PPT">
                                        <p:cTn id="105" dur="indefinite"/>
                                        <p:tgtEl>
                                          <p:spTgt spid="38"/>
                                        </p:tgtEl>
                                        <p:attrNameLst>
                                          <p:attrName>style.opacity</p:attrName>
                                        </p:attrNameLst>
                                      </p:cBhvr>
                                      <p:to>
                                        <p:strVal val="0.5"/>
                                      </p:to>
                                    </p:set>
                                    <p:animEffect filter="image" prLst="opacity: 0.5">
                                      <p:cBhvr rctx="IE">
                                        <p:cTn id="106" dur="indefinite"/>
                                        <p:tgtEl>
                                          <p:spTgt spid="38"/>
                                        </p:tgtEl>
                                      </p:cBhvr>
                                    </p:animEffect>
                                  </p:childTnLst>
                                </p:cTn>
                              </p:par>
                              <p:par>
                                <p:cTn id="107" presetID="53" presetClass="entr" presetSubtype="16"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Effect transition="in" filter="fade">
                                      <p:cBhvr>
                                        <p:cTn id="111" dur="500"/>
                                        <p:tgtEl>
                                          <p:spTgt spid="45"/>
                                        </p:tgtEl>
                                      </p:cBhvr>
                                    </p:animEffect>
                                  </p:childTnLst>
                                </p:cTn>
                              </p:par>
                              <p:par>
                                <p:cTn id="112" presetID="1" presetClass="exit"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41"/>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0" fill="hold"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par>
                          <p:cTn id="122" fill="hold">
                            <p:stCondLst>
                              <p:cond delay="500"/>
                            </p:stCondLst>
                            <p:childTnLst>
                              <p:par>
                                <p:cTn id="123" presetID="10" presetClass="exit" presetSubtype="0" fill="hold" grpId="0" nodeType="afterEffect">
                                  <p:stCondLst>
                                    <p:cond delay="0"/>
                                  </p:stCondLst>
                                  <p:childTnLst>
                                    <p:animEffect transition="out" filter="fade">
                                      <p:cBhvr>
                                        <p:cTn id="124" dur="500"/>
                                        <p:tgtEl>
                                          <p:spTgt spid="58"/>
                                        </p:tgtEl>
                                      </p:cBhvr>
                                    </p:animEffect>
                                    <p:set>
                                      <p:cBhvr>
                                        <p:cTn id="125" dur="1" fill="hold">
                                          <p:stCondLst>
                                            <p:cond delay="499"/>
                                          </p:stCondLst>
                                        </p:cTn>
                                        <p:tgtEl>
                                          <p:spTgt spid="58"/>
                                        </p:tgtEl>
                                        <p:attrNameLst>
                                          <p:attrName>style.visibility</p:attrName>
                                        </p:attrNameLst>
                                      </p:cBhvr>
                                      <p:to>
                                        <p:strVal val="hidden"/>
                                      </p:to>
                                    </p:se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0" grpId="0" animBg="1"/>
      <p:bldP spid="42" grpId="0"/>
      <p:bldP spid="44" grpId="0"/>
      <p:bldP spid="58"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63" y="128788"/>
            <a:ext cx="12064997" cy="699453"/>
          </a:xfrm>
        </p:spPr>
        <p:txBody>
          <a:bodyPr>
            <a:noAutofit/>
          </a:bodyPr>
          <a:lstStyle/>
          <a:p>
            <a:pPr algn="l"/>
            <a:r>
              <a:rPr lang="en-US" dirty="0" smtClean="0"/>
              <a:t>Setting the Stage</a:t>
            </a:r>
            <a:endParaRPr lang="en-US" dirty="0"/>
          </a:p>
        </p:txBody>
      </p:sp>
      <p:sp>
        <p:nvSpPr>
          <p:cNvPr id="3" name="Content Placeholder 2"/>
          <p:cNvSpPr txBox="1">
            <a:spLocks/>
          </p:cNvSpPr>
          <p:nvPr/>
        </p:nvSpPr>
        <p:spPr>
          <a:xfrm>
            <a:off x="302030" y="1092480"/>
            <a:ext cx="11940630" cy="5715525"/>
          </a:xfrm>
          <a:prstGeom prst="rect">
            <a:avLst/>
          </a:prstGeom>
        </p:spPr>
        <p:txBody>
          <a:bodyPr lIns="93278" tIns="46639" rIns="93278" bIns="46639">
            <a:normAutofit/>
          </a:bodyPr>
          <a:lstStyle>
            <a:lvl1pPr marL="0" indent="0" algn="l" defTabSz="914400" rtl="0" eaLnBrk="1" latinLnBrk="0" hangingPunct="1">
              <a:spcBef>
                <a:spcPct val="20000"/>
              </a:spcBef>
              <a:buFont typeface="Arial" pitchFamily="34" charset="0"/>
              <a:buNone/>
              <a:defRPr sz="2800" kern="1200">
                <a:solidFill>
                  <a:schemeClr val="tx1">
                    <a:lumMod val="85000"/>
                    <a:lumOff val="15000"/>
                  </a:schemeClr>
                </a:solidFill>
                <a:latin typeface="+mn-lt"/>
                <a:ea typeface="+mn-ea"/>
                <a:cs typeface="+mn-cs"/>
              </a:defRPr>
            </a:lvl1pPr>
            <a:lvl2pPr marL="342900" indent="-342900" algn="l" defTabSz="914400" rtl="0" eaLnBrk="1" latinLnBrk="0" hangingPunct="1">
              <a:spcBef>
                <a:spcPct val="20000"/>
              </a:spcBef>
              <a:buFont typeface="Arial" pitchFamily="34" charset="0"/>
              <a:buChar char="•"/>
              <a:defRPr lang="en-US" sz="2400" kern="1200" dirty="0" smtClean="0">
                <a:solidFill>
                  <a:schemeClr val="tx1">
                    <a:lumMod val="85000"/>
                    <a:lumOff val="15000"/>
                  </a:schemeClr>
                </a:solidFill>
                <a:latin typeface="Century Gothic"/>
                <a:ea typeface="+mn-ea"/>
                <a:cs typeface="+mn-cs"/>
              </a:defRPr>
            </a:lvl2pPr>
            <a:lvl3pPr marL="638175" indent="-34290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3pPr>
            <a:lvl4pPr marL="865188" indent="-28575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4pPr>
            <a:lvl5pPr marL="1131888" indent="-285750" algn="l" defTabSz="914400" rtl="0" eaLnBrk="1" latinLnBrk="0" hangingPunct="1">
              <a:spcBef>
                <a:spcPct val="20000"/>
              </a:spcBef>
              <a:buFont typeface="Arial" pitchFamily="34" charset="0"/>
              <a:buChar char="•"/>
              <a:defRPr lang="en-US" sz="2000" kern="1200" dirty="0">
                <a:solidFill>
                  <a:schemeClr val="tx1">
                    <a:lumMod val="85000"/>
                    <a:lumOff val="15000"/>
                  </a:schemeClr>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629" lvl="1" indent="-469629" defTabSz="932742">
              <a:lnSpc>
                <a:spcPct val="90000"/>
              </a:lnSpc>
              <a:buSzPct val="90000"/>
              <a:buBlip>
                <a:blip r:embed="rId3"/>
              </a:buBlip>
            </a:pPr>
            <a:r>
              <a:rPr lang="en-US" sz="2000" dirty="0">
                <a:solidFill>
                  <a:schemeClr val="tx1"/>
                </a:solidFill>
                <a:latin typeface="+mn-lt"/>
              </a:rPr>
              <a:t>Assumed Pre-requisites for this presentation: Basic knowledge of</a:t>
            </a:r>
          </a:p>
          <a:p>
            <a:pPr marL="770839" lvl="2" indent="-469629" defTabSz="932742">
              <a:lnSpc>
                <a:spcPct val="90000"/>
              </a:lnSpc>
              <a:buSzPct val="90000"/>
              <a:buBlip>
                <a:blip r:embed="rId3"/>
              </a:buBlip>
            </a:pPr>
            <a:r>
              <a:rPr lang="en-US" dirty="0" err="1">
                <a:solidFill>
                  <a:schemeClr val="tx1"/>
                </a:solidFill>
                <a:latin typeface="+mn-lt"/>
              </a:rPr>
              <a:t>AlwaysOn</a:t>
            </a:r>
            <a:r>
              <a:rPr lang="en-US" dirty="0">
                <a:solidFill>
                  <a:schemeClr val="tx1"/>
                </a:solidFill>
                <a:latin typeface="+mn-lt"/>
              </a:rPr>
              <a:t> Failover Cluster Instances (FCI)</a:t>
            </a:r>
          </a:p>
          <a:p>
            <a:pPr marL="770839" lvl="2" indent="-469629" defTabSz="932742">
              <a:lnSpc>
                <a:spcPct val="90000"/>
              </a:lnSpc>
              <a:buSzPct val="90000"/>
              <a:buBlip>
                <a:blip r:embed="rId3"/>
              </a:buBlip>
            </a:pPr>
            <a:r>
              <a:rPr lang="en-US" dirty="0" err="1">
                <a:solidFill>
                  <a:schemeClr val="tx1"/>
                </a:solidFill>
                <a:latin typeface="+mn-lt"/>
              </a:rPr>
              <a:t>AlwaysOn</a:t>
            </a:r>
            <a:r>
              <a:rPr lang="en-US" dirty="0">
                <a:solidFill>
                  <a:schemeClr val="tx1"/>
                </a:solidFill>
                <a:latin typeface="+mn-lt"/>
              </a:rPr>
              <a:t> Availability Groups (AG</a:t>
            </a:r>
            <a:r>
              <a:rPr lang="en-US" dirty="0" smtClean="0">
                <a:solidFill>
                  <a:schemeClr val="tx1"/>
                </a:solidFill>
                <a:latin typeface="+mn-lt"/>
              </a:rPr>
              <a:t>)</a:t>
            </a:r>
          </a:p>
          <a:p>
            <a:pPr marL="770839" lvl="2" indent="-469629" defTabSz="932742">
              <a:lnSpc>
                <a:spcPct val="90000"/>
              </a:lnSpc>
              <a:buSzPct val="90000"/>
              <a:buBlip>
                <a:blip r:embed="rId3"/>
              </a:buBlip>
            </a:pPr>
            <a:r>
              <a:rPr lang="en-US" dirty="0" smtClean="0">
                <a:solidFill>
                  <a:schemeClr val="tx1"/>
                </a:solidFill>
                <a:latin typeface="+mn-lt"/>
              </a:rPr>
              <a:t>Windows Server Failover Clustering (WSFC)</a:t>
            </a:r>
            <a:endParaRPr lang="en-US" dirty="0">
              <a:solidFill>
                <a:schemeClr val="tx1"/>
              </a:solidFill>
              <a:latin typeface="+mn-lt"/>
            </a:endParaRPr>
          </a:p>
          <a:p>
            <a:pPr marL="0" lvl="1" indent="0" defTabSz="932742">
              <a:lnSpc>
                <a:spcPct val="90000"/>
              </a:lnSpc>
              <a:buSzPct val="90000"/>
              <a:buNone/>
            </a:pPr>
            <a:endParaRPr lang="en-US" sz="2000" dirty="0">
              <a:solidFill>
                <a:schemeClr val="tx1"/>
              </a:solidFill>
              <a:latin typeface="+mn-lt"/>
            </a:endParaRPr>
          </a:p>
        </p:txBody>
      </p:sp>
    </p:spTree>
    <p:extLst>
      <p:ext uri="{BB962C8B-B14F-4D97-AF65-F5344CB8AC3E}">
        <p14:creationId xmlns:p14="http://schemas.microsoft.com/office/powerpoint/2010/main" val="2679854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7410450" y="1771650"/>
            <a:ext cx="2560320" cy="4240530"/>
          </a:xfrm>
          <a:prstGeom prst="roundRect">
            <a:avLst/>
          </a:prstGeom>
          <a:solidFill>
            <a:schemeClr val="accent5">
              <a:lumMod val="20000"/>
              <a:lumOff val="8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solidFill>
                  <a:schemeClr val="bg1"/>
                </a:solidFill>
                <a:ea typeface="Segoe UI" pitchFamily="34" charset="0"/>
                <a:cs typeface="Segoe UI" pitchFamily="34" charset="0"/>
              </a:rPr>
              <a:t>Windows 2012 Cluster</a:t>
            </a:r>
          </a:p>
        </p:txBody>
      </p:sp>
      <p:sp>
        <p:nvSpPr>
          <p:cNvPr id="91" name="Rounded Rectangle 90"/>
          <p:cNvSpPr/>
          <p:nvPr/>
        </p:nvSpPr>
        <p:spPr bwMode="auto">
          <a:xfrm>
            <a:off x="6910939" y="2343177"/>
            <a:ext cx="3524300" cy="3493298"/>
          </a:xfrm>
          <a:prstGeom prst="roundRect">
            <a:avLst/>
          </a:prstGeom>
          <a:solidFill>
            <a:schemeClr val="tx1">
              <a:lumMod val="95000"/>
              <a:alpha val="5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AG1 </a:t>
            </a:r>
          </a:p>
        </p:txBody>
      </p:sp>
      <p:sp>
        <p:nvSpPr>
          <p:cNvPr id="2" name="Rounded Rectangle 1"/>
          <p:cNvSpPr/>
          <p:nvPr/>
        </p:nvSpPr>
        <p:spPr bwMode="auto">
          <a:xfrm>
            <a:off x="1531620" y="1771650"/>
            <a:ext cx="2560320" cy="424053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solidFill>
                  <a:schemeClr val="bg1"/>
                </a:solidFill>
                <a:ea typeface="Segoe UI" pitchFamily="34" charset="0"/>
                <a:cs typeface="Segoe UI" pitchFamily="34" charset="0"/>
              </a:rPr>
              <a:t>Windows 2008 R2 Cluster</a:t>
            </a:r>
          </a:p>
        </p:txBody>
      </p:sp>
      <p:sp>
        <p:nvSpPr>
          <p:cNvPr id="78" name="Rounded Rectangle 77"/>
          <p:cNvSpPr/>
          <p:nvPr/>
        </p:nvSpPr>
        <p:spPr bwMode="auto">
          <a:xfrm>
            <a:off x="1254642" y="2347914"/>
            <a:ext cx="9144000" cy="3493298"/>
          </a:xfrm>
          <a:prstGeom prst="roundRect">
            <a:avLst/>
          </a:prstGeom>
          <a:solidFill>
            <a:schemeClr val="tx1">
              <a:lumMod val="95000"/>
              <a:alpha val="5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AG1</a:t>
            </a:r>
          </a:p>
        </p:txBody>
      </p:sp>
      <p:sp>
        <p:nvSpPr>
          <p:cNvPr id="5" name="Title 1"/>
          <p:cNvSpPr txBox="1">
            <a:spLocks/>
          </p:cNvSpPr>
          <p:nvPr/>
        </p:nvSpPr>
        <p:spPr>
          <a:xfrm>
            <a:off x="85639" y="120005"/>
            <a:ext cx="7453169" cy="664797"/>
          </a:xfrm>
          <a:prstGeom prst="rect">
            <a:avLst/>
          </a:prstGeom>
        </p:spPr>
        <p:txBody>
          <a:bodyPr>
            <a:normAutofit/>
          </a:bodyPr>
          <a:lstStyle>
            <a:lvl1pPr marL="0" algn="l" defTabSz="457200" rtl="0" eaLnBrk="1" latinLnBrk="0" hangingPunct="1">
              <a:lnSpc>
                <a:spcPts val="3500"/>
              </a:lnSpc>
              <a:spcBef>
                <a:spcPct val="0"/>
              </a:spcBef>
              <a:buNone/>
              <a:defRPr kumimoji="0" lang="en-US" sz="3600" b="0" i="0" u="none" strike="noStrike" kern="1200" cap="none" spc="0" normalizeH="0" baseline="0" dirty="0">
                <a:ln>
                  <a:noFill/>
                </a:ln>
                <a:solidFill>
                  <a:srgbClr val="FA761C"/>
                </a:solidFill>
                <a:effectLst/>
                <a:uLnTx/>
                <a:uFillTx/>
                <a:latin typeface="Century Gothic"/>
                <a:ea typeface="+mj-ea"/>
                <a:cs typeface="+mj-cs"/>
              </a:defRPr>
            </a:lvl1pPr>
          </a:lstStyle>
          <a:p>
            <a:r>
              <a:rPr lang="en-US" b="1" dirty="0" err="1" smtClean="0">
                <a:solidFill>
                  <a:schemeClr val="tx2"/>
                </a:solidFill>
                <a:latin typeface="+mj-lt"/>
              </a:rPr>
              <a:t>AlwaysOn</a:t>
            </a:r>
            <a:r>
              <a:rPr lang="en-US" b="1" dirty="0" smtClean="0">
                <a:solidFill>
                  <a:schemeClr val="tx2"/>
                </a:solidFill>
                <a:latin typeface="+mj-lt"/>
              </a:rPr>
              <a:t> AG Cross-Cluster Migration</a:t>
            </a:r>
            <a:endParaRPr lang="en-US" b="1" dirty="0">
              <a:solidFill>
                <a:schemeClr val="tx2"/>
              </a:solidFill>
              <a:latin typeface="+mj-lt"/>
            </a:endParaRPr>
          </a:p>
        </p:txBody>
      </p:sp>
      <p:grpSp>
        <p:nvGrpSpPr>
          <p:cNvPr id="49" name="Group 48"/>
          <p:cNvGrpSpPr/>
          <p:nvPr/>
        </p:nvGrpSpPr>
        <p:grpSpPr>
          <a:xfrm>
            <a:off x="2130137" y="2610694"/>
            <a:ext cx="1240079" cy="1416179"/>
            <a:chOff x="1406284" y="2324396"/>
            <a:chExt cx="1405745" cy="2104155"/>
          </a:xfrm>
        </p:grpSpPr>
        <p:pic>
          <p:nvPicPr>
            <p:cNvPr id="50" name="Picture 3" descr="C:\Users\ashammout\AppData\Local\Microsoft\Windows\Temporary Internet Files\Content.IE5\3EKTNE8G\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406284" y="3742610"/>
              <a:ext cx="1405745" cy="685941"/>
            </a:xfrm>
            <a:prstGeom prst="rect">
              <a:avLst/>
            </a:prstGeom>
            <a:noFill/>
          </p:spPr>
          <p:txBody>
            <a:bodyPr wrap="square" rtlCol="0">
              <a:spAutoFit/>
            </a:bodyPr>
            <a:lstStyle/>
            <a:p>
              <a:pPr algn="ctr"/>
              <a:r>
                <a:rPr lang="en-US" sz="1200" b="1" dirty="0" smtClean="0">
                  <a:solidFill>
                    <a:schemeClr val="bg1"/>
                  </a:solidFill>
                </a:rPr>
                <a:t>Node 1</a:t>
              </a:r>
            </a:p>
            <a:p>
              <a:pPr algn="ctr"/>
              <a:r>
                <a:rPr lang="en-US" sz="1200" b="1" dirty="0" smtClean="0">
                  <a:solidFill>
                    <a:schemeClr val="bg1"/>
                  </a:solidFill>
                </a:rPr>
                <a:t>SQL 2012</a:t>
              </a:r>
            </a:p>
          </p:txBody>
        </p:sp>
      </p:grpSp>
      <p:grpSp>
        <p:nvGrpSpPr>
          <p:cNvPr id="61" name="Group 60"/>
          <p:cNvGrpSpPr/>
          <p:nvPr/>
        </p:nvGrpSpPr>
        <p:grpSpPr>
          <a:xfrm>
            <a:off x="2138292" y="4265861"/>
            <a:ext cx="1231924" cy="1521365"/>
            <a:chOff x="1406285" y="2324396"/>
            <a:chExt cx="1396501" cy="2260439"/>
          </a:xfrm>
        </p:grpSpPr>
        <p:pic>
          <p:nvPicPr>
            <p:cNvPr id="62" name="Picture 3" descr="C:\Users\ashammout\AppData\Local\Microsoft\Windows\Temporary Internet Files\Content.IE5\3EKTNE8G\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406285" y="3898895"/>
              <a:ext cx="1396501" cy="685940"/>
            </a:xfrm>
            <a:prstGeom prst="rect">
              <a:avLst/>
            </a:prstGeom>
            <a:noFill/>
          </p:spPr>
          <p:txBody>
            <a:bodyPr wrap="square" rtlCol="0">
              <a:spAutoFit/>
            </a:bodyPr>
            <a:lstStyle/>
            <a:p>
              <a:pPr algn="ctr"/>
              <a:r>
                <a:rPr lang="en-US" sz="1200" b="1" dirty="0" smtClean="0">
                  <a:solidFill>
                    <a:schemeClr val="bg1"/>
                  </a:solidFill>
                </a:rPr>
                <a:t>Node 2</a:t>
              </a:r>
            </a:p>
            <a:p>
              <a:pPr algn="ctr"/>
              <a:r>
                <a:rPr lang="en-US" sz="1200" b="1" dirty="0" smtClean="0">
                  <a:solidFill>
                    <a:schemeClr val="bg1"/>
                  </a:solidFill>
                </a:rPr>
                <a:t>SQL 2012</a:t>
              </a:r>
            </a:p>
          </p:txBody>
        </p:sp>
      </p:grpSp>
      <p:grpSp>
        <p:nvGrpSpPr>
          <p:cNvPr id="65" name="Group 64"/>
          <p:cNvGrpSpPr/>
          <p:nvPr/>
        </p:nvGrpSpPr>
        <p:grpSpPr>
          <a:xfrm>
            <a:off x="8008967" y="2610694"/>
            <a:ext cx="1252599" cy="1521364"/>
            <a:chOff x="1406284" y="2324396"/>
            <a:chExt cx="1419938" cy="2260439"/>
          </a:xfrm>
        </p:grpSpPr>
        <p:pic>
          <p:nvPicPr>
            <p:cNvPr id="66" name="Picture 3" descr="C:\Users\ashammout\AppData\Local\Microsoft\Windows\Temporary Internet Files\Content.IE5\3EKTNE8G\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97938" y="2324396"/>
              <a:ext cx="949057" cy="187777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406284" y="3898894"/>
              <a:ext cx="1419938" cy="685941"/>
            </a:xfrm>
            <a:prstGeom prst="rect">
              <a:avLst/>
            </a:prstGeom>
            <a:noFill/>
          </p:spPr>
          <p:txBody>
            <a:bodyPr wrap="square" rtlCol="0">
              <a:spAutoFit/>
            </a:bodyPr>
            <a:lstStyle/>
            <a:p>
              <a:pPr algn="ctr"/>
              <a:r>
                <a:rPr lang="en-US" sz="1200" b="1" dirty="0" smtClean="0">
                  <a:solidFill>
                    <a:schemeClr val="bg1"/>
                  </a:solidFill>
                </a:rPr>
                <a:t>Node 3</a:t>
              </a:r>
            </a:p>
            <a:p>
              <a:pPr algn="ctr"/>
              <a:r>
                <a:rPr lang="en-US" sz="1200" b="1" dirty="0" smtClean="0">
                  <a:solidFill>
                    <a:schemeClr val="bg1"/>
                  </a:solidFill>
                </a:rPr>
                <a:t>SQL 2012 SP1</a:t>
              </a:r>
            </a:p>
          </p:txBody>
        </p:sp>
      </p:grpSp>
      <p:grpSp>
        <p:nvGrpSpPr>
          <p:cNvPr id="68" name="Group 67"/>
          <p:cNvGrpSpPr/>
          <p:nvPr/>
        </p:nvGrpSpPr>
        <p:grpSpPr>
          <a:xfrm>
            <a:off x="8031296" y="4265861"/>
            <a:ext cx="1230269" cy="1575351"/>
            <a:chOff x="1406284" y="2244184"/>
            <a:chExt cx="1394625" cy="2340651"/>
          </a:xfrm>
        </p:grpSpPr>
        <p:pic>
          <p:nvPicPr>
            <p:cNvPr id="69" name="Picture 3" descr="C:\Users\ashammout\AppData\Local\Microsoft\Windows\Temporary Internet Files\Content.IE5\3EKTNE8G\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73439" y="2244184"/>
              <a:ext cx="949057" cy="187777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1406284" y="3898895"/>
              <a:ext cx="1394625" cy="685940"/>
            </a:xfrm>
            <a:prstGeom prst="rect">
              <a:avLst/>
            </a:prstGeom>
            <a:noFill/>
          </p:spPr>
          <p:txBody>
            <a:bodyPr wrap="square" rtlCol="0">
              <a:spAutoFit/>
            </a:bodyPr>
            <a:lstStyle/>
            <a:p>
              <a:pPr algn="ctr"/>
              <a:r>
                <a:rPr lang="en-US" sz="1200" b="1" dirty="0" smtClean="0">
                  <a:solidFill>
                    <a:schemeClr val="bg1"/>
                  </a:solidFill>
                </a:rPr>
                <a:t>Node 4</a:t>
              </a:r>
            </a:p>
            <a:p>
              <a:pPr algn="ctr"/>
              <a:r>
                <a:rPr lang="en-US" sz="1200" b="1" dirty="0" smtClean="0">
                  <a:solidFill>
                    <a:schemeClr val="bg1"/>
                  </a:solidFill>
                </a:rPr>
                <a:t>SQL 2012 SP1</a:t>
              </a:r>
            </a:p>
          </p:txBody>
        </p:sp>
      </p:grpSp>
      <p:cxnSp>
        <p:nvCxnSpPr>
          <p:cNvPr id="72" name="Elbow Connector 71"/>
          <p:cNvCxnSpPr>
            <a:endCxn id="62" idx="3"/>
          </p:cNvCxnSpPr>
          <p:nvPr/>
        </p:nvCxnSpPr>
        <p:spPr>
          <a:xfrm rot="5400000">
            <a:off x="1426204" y="3928400"/>
            <a:ext cx="1938741" cy="12700"/>
          </a:xfrm>
          <a:prstGeom prst="bentConnector4">
            <a:avLst>
              <a:gd name="adj1" fmla="val -491"/>
              <a:gd name="adj2" fmla="val 2697126"/>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rot="16200000">
            <a:off x="708193" y="3746371"/>
            <a:ext cx="2050164"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solidFill>
                  <a:schemeClr val="bg1"/>
                </a:solidFill>
              </a:rPr>
              <a:t>AG1_Listener (VNN)</a:t>
            </a:r>
          </a:p>
        </p:txBody>
      </p:sp>
      <p:sp>
        <p:nvSpPr>
          <p:cNvPr id="80" name="Right Arrow 79"/>
          <p:cNvSpPr/>
          <p:nvPr/>
        </p:nvSpPr>
        <p:spPr bwMode="auto">
          <a:xfrm>
            <a:off x="4892040" y="3538014"/>
            <a:ext cx="1802674" cy="105836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solidFill>
                  <a:schemeClr val="tx1"/>
                </a:solidFill>
                <a:ea typeface="Segoe UI" pitchFamily="34" charset="0"/>
                <a:cs typeface="Segoe UI" pitchFamily="34" charset="0"/>
              </a:rPr>
              <a:t>Data Synchronization</a:t>
            </a:r>
          </a:p>
        </p:txBody>
      </p:sp>
      <p:sp>
        <p:nvSpPr>
          <p:cNvPr id="81" name="TextBox 80"/>
          <p:cNvSpPr txBox="1"/>
          <p:nvPr/>
        </p:nvSpPr>
        <p:spPr>
          <a:xfrm>
            <a:off x="7969492" y="1139049"/>
            <a:ext cx="3069095" cy="627864"/>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1- Switch node 3  &amp; node 4 </a:t>
            </a:r>
            <a:r>
              <a:rPr lang="en-US" sz="1200" b="1" dirty="0">
                <a:solidFill>
                  <a:schemeClr val="bg1"/>
                </a:solidFill>
              </a:rPr>
              <a:t> </a:t>
            </a:r>
            <a:r>
              <a:rPr lang="en-US" sz="1200" b="1" dirty="0" smtClean="0">
                <a:solidFill>
                  <a:schemeClr val="bg1"/>
                </a:solidFill>
              </a:rPr>
              <a:t>to Win 2008  HADR Cluster </a:t>
            </a:r>
            <a:r>
              <a:rPr lang="en-US" sz="1200" b="1" dirty="0" err="1" smtClean="0">
                <a:solidFill>
                  <a:schemeClr val="bg1"/>
                </a:solidFill>
              </a:rPr>
              <a:t>conext</a:t>
            </a:r>
            <a:endParaRPr lang="en-US" sz="1200" b="1" dirty="0" smtClean="0">
              <a:solidFill>
                <a:schemeClr val="bg1"/>
              </a:solidFill>
            </a:endParaRPr>
          </a:p>
        </p:txBody>
      </p:sp>
      <p:sp>
        <p:nvSpPr>
          <p:cNvPr id="82" name="TextBox 81"/>
          <p:cNvSpPr txBox="1"/>
          <p:nvPr/>
        </p:nvSpPr>
        <p:spPr>
          <a:xfrm>
            <a:off x="1574116" y="2215514"/>
            <a:ext cx="4032289" cy="46166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2- Connect to Primary and add new replica to AG</a:t>
            </a:r>
          </a:p>
        </p:txBody>
      </p:sp>
      <p:sp>
        <p:nvSpPr>
          <p:cNvPr id="83" name="TextBox 82"/>
          <p:cNvSpPr txBox="1"/>
          <p:nvPr/>
        </p:nvSpPr>
        <p:spPr>
          <a:xfrm>
            <a:off x="35607" y="2844734"/>
            <a:ext cx="2021336" cy="46166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3- Delete AG1_Listener</a:t>
            </a:r>
          </a:p>
        </p:txBody>
      </p:sp>
      <p:sp>
        <p:nvSpPr>
          <p:cNvPr id="84" name="TextBox 83"/>
          <p:cNvSpPr txBox="1"/>
          <p:nvPr/>
        </p:nvSpPr>
        <p:spPr>
          <a:xfrm>
            <a:off x="4888663" y="2976196"/>
            <a:ext cx="1806051" cy="46166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4- Take AG1 offline</a:t>
            </a:r>
          </a:p>
        </p:txBody>
      </p:sp>
      <p:sp>
        <p:nvSpPr>
          <p:cNvPr id="85" name="TextBox 84"/>
          <p:cNvSpPr txBox="1"/>
          <p:nvPr/>
        </p:nvSpPr>
        <p:spPr>
          <a:xfrm>
            <a:off x="8432608" y="5949547"/>
            <a:ext cx="3069095" cy="627864"/>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5- Switch node 3 &amp; node 4 to local HADR cluster context</a:t>
            </a:r>
          </a:p>
        </p:txBody>
      </p:sp>
      <p:sp>
        <p:nvSpPr>
          <p:cNvPr id="87" name="TextBox 86"/>
          <p:cNvSpPr txBox="1"/>
          <p:nvPr/>
        </p:nvSpPr>
        <p:spPr>
          <a:xfrm>
            <a:off x="5691904" y="1995567"/>
            <a:ext cx="2186917" cy="46166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6- Create new AG “AG1”</a:t>
            </a:r>
          </a:p>
        </p:txBody>
      </p:sp>
      <p:sp>
        <p:nvSpPr>
          <p:cNvPr id="89" name="Multiply 88"/>
          <p:cNvSpPr/>
          <p:nvPr/>
        </p:nvSpPr>
        <p:spPr bwMode="auto">
          <a:xfrm>
            <a:off x="1450271" y="3708316"/>
            <a:ext cx="606672" cy="672342"/>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Multiply 89"/>
          <p:cNvSpPr/>
          <p:nvPr/>
        </p:nvSpPr>
        <p:spPr bwMode="auto">
          <a:xfrm>
            <a:off x="5643003" y="2595754"/>
            <a:ext cx="298311" cy="397369"/>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TextBox 91"/>
          <p:cNvSpPr txBox="1"/>
          <p:nvPr/>
        </p:nvSpPr>
        <p:spPr>
          <a:xfrm rot="5400000">
            <a:off x="8697391" y="3774449"/>
            <a:ext cx="2050164"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solidFill>
                  <a:schemeClr val="bg1"/>
                </a:solidFill>
              </a:rPr>
              <a:t>AG1_Listener (VNN)</a:t>
            </a:r>
          </a:p>
        </p:txBody>
      </p:sp>
      <p:sp>
        <p:nvSpPr>
          <p:cNvPr id="88" name="TextBox 87"/>
          <p:cNvSpPr txBox="1"/>
          <p:nvPr/>
        </p:nvSpPr>
        <p:spPr>
          <a:xfrm>
            <a:off x="9398003" y="2817656"/>
            <a:ext cx="3069095" cy="46166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7- Create new listener “AG1_Listener”</a:t>
            </a:r>
          </a:p>
        </p:txBody>
      </p:sp>
      <p:sp>
        <p:nvSpPr>
          <p:cNvPr id="93" name="TextBox 92"/>
          <p:cNvSpPr txBox="1"/>
          <p:nvPr/>
        </p:nvSpPr>
        <p:spPr>
          <a:xfrm rot="16200000">
            <a:off x="2802509" y="2955415"/>
            <a:ext cx="968291"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bg1"/>
                </a:solidFill>
              </a:rPr>
              <a:t>Primary</a:t>
            </a:r>
          </a:p>
        </p:txBody>
      </p:sp>
      <p:sp>
        <p:nvSpPr>
          <p:cNvPr id="3" name="TextBox 2"/>
          <p:cNvSpPr txBox="1"/>
          <p:nvPr/>
        </p:nvSpPr>
        <p:spPr>
          <a:xfrm>
            <a:off x="3317392" y="929651"/>
            <a:ext cx="5329038"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a:t>HADR cluster context determines which </a:t>
            </a:r>
            <a:r>
              <a:rPr lang="en-US" sz="1200" dirty="0" smtClean="0"/>
              <a:t>WSFC cluster </a:t>
            </a:r>
            <a:r>
              <a:rPr lang="en-US" sz="1200" dirty="0"/>
              <a:t>manages the metadata for availability replicas </a:t>
            </a:r>
            <a:endParaRPr lang="en-US" sz="1200" dirty="0" smtClean="0">
              <a:gradFill>
                <a:gsLst>
                  <a:gs pos="2917">
                    <a:schemeClr val="tx1"/>
                  </a:gs>
                  <a:gs pos="30000">
                    <a:schemeClr val="tx1"/>
                  </a:gs>
                </a:gsLst>
                <a:lin ang="5400000" scaled="0"/>
              </a:gradFill>
            </a:endParaRPr>
          </a:p>
        </p:txBody>
      </p:sp>
      <p:sp>
        <p:nvSpPr>
          <p:cNvPr id="4" name="TextBox 3"/>
          <p:cNvSpPr txBox="1"/>
          <p:nvPr/>
        </p:nvSpPr>
        <p:spPr>
          <a:xfrm>
            <a:off x="3012732" y="4784722"/>
            <a:ext cx="1075411" cy="704808"/>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Secondary</a:t>
            </a:r>
          </a:p>
          <a:p>
            <a:pPr>
              <a:lnSpc>
                <a:spcPct val="90000"/>
              </a:lnSpc>
              <a:spcAft>
                <a:spcPts val="600"/>
              </a:spcAft>
            </a:pPr>
            <a:r>
              <a:rPr lang="en-US" sz="1200" dirty="0" smtClean="0">
                <a:solidFill>
                  <a:schemeClr val="bg1"/>
                </a:solidFill>
              </a:rPr>
              <a:t>Replica</a:t>
            </a:r>
          </a:p>
        </p:txBody>
      </p:sp>
      <p:sp>
        <p:nvSpPr>
          <p:cNvPr id="35" name="TextBox 34"/>
          <p:cNvSpPr txBox="1"/>
          <p:nvPr/>
        </p:nvSpPr>
        <p:spPr>
          <a:xfrm>
            <a:off x="7373853" y="4703585"/>
            <a:ext cx="1075411" cy="704808"/>
          </a:xfrm>
          <a:prstGeom prst="rect">
            <a:avLst/>
          </a:prstGeom>
          <a:noFill/>
        </p:spPr>
        <p:txBody>
          <a:bodyPr wrap="square" lIns="182880" tIns="146304" rIns="182880" bIns="146304" rtlCol="0">
            <a:spAutoFit/>
          </a:bodyPr>
          <a:lstStyle/>
          <a:p>
            <a:pPr algn="r">
              <a:lnSpc>
                <a:spcPct val="90000"/>
              </a:lnSpc>
              <a:spcAft>
                <a:spcPts val="600"/>
              </a:spcAft>
            </a:pPr>
            <a:r>
              <a:rPr lang="en-US" sz="1200" dirty="0" smtClean="0">
                <a:solidFill>
                  <a:schemeClr val="bg1"/>
                </a:solidFill>
              </a:rPr>
              <a:t>Secondary</a:t>
            </a:r>
          </a:p>
          <a:p>
            <a:pPr algn="r">
              <a:lnSpc>
                <a:spcPct val="90000"/>
              </a:lnSpc>
              <a:spcAft>
                <a:spcPts val="600"/>
              </a:spcAft>
            </a:pPr>
            <a:r>
              <a:rPr lang="en-US" sz="1200" dirty="0" smtClean="0">
                <a:solidFill>
                  <a:schemeClr val="bg1"/>
                </a:solidFill>
              </a:rPr>
              <a:t>Replica</a:t>
            </a:r>
          </a:p>
        </p:txBody>
      </p:sp>
    </p:spTree>
    <p:extLst>
      <p:ext uri="{BB962C8B-B14F-4D97-AF65-F5344CB8AC3E}">
        <p14:creationId xmlns:p14="http://schemas.microsoft.com/office/powerpoint/2010/main" val="3552788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5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8"/>
                                        </p:tgtEl>
                                      </p:cBhvr>
                                    </p:animEffect>
                                    <p:set>
                                      <p:cBhvr>
                                        <p:cTn id="51" dur="1" fill="hold">
                                          <p:stCondLst>
                                            <p:cond delay="499"/>
                                          </p:stCondLst>
                                        </p:cTn>
                                        <p:tgtEl>
                                          <p:spTgt spid="7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0"/>
                                        </p:tgtEl>
                                      </p:cBhvr>
                                    </p:animEffect>
                                    <p:set>
                                      <p:cBhvr>
                                        <p:cTn id="54" dur="1" fill="hold">
                                          <p:stCondLst>
                                            <p:cond delay="499"/>
                                          </p:stCondLst>
                                        </p:cTn>
                                        <p:tgtEl>
                                          <p:spTgt spid="9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84"/>
                                        </p:tgtEl>
                                      </p:cBhvr>
                                    </p:animEffect>
                                    <p:set>
                                      <p:cBhvr>
                                        <p:cTn id="57" dur="1" fill="hold">
                                          <p:stCondLst>
                                            <p:cond delay="499"/>
                                          </p:stCondLst>
                                        </p:cTn>
                                        <p:tgtEl>
                                          <p:spTgt spid="8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80"/>
                                        </p:tgtEl>
                                      </p:cBhvr>
                                    </p:animEffect>
                                    <p:set>
                                      <p:cBhvr>
                                        <p:cTn id="60" dur="1" fill="hold">
                                          <p:stCondLst>
                                            <p:cond delay="499"/>
                                          </p:stCondLst>
                                        </p:cTn>
                                        <p:tgtEl>
                                          <p:spTgt spid="8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0" nodeType="clickEffect">
                                  <p:stCondLst>
                                    <p:cond delay="0"/>
                                  </p:stCondLst>
                                  <p:childTnLst>
                                    <p:animMotion origin="layout" path="M -2.83125E-6 4.79346E-6 L 0.38154 -0.00069 " pathEditMode="relative" rAng="0" ptsTypes="AA">
                                      <p:cBhvr>
                                        <p:cTn id="69" dur="2000" fill="hold"/>
                                        <p:tgtEl>
                                          <p:spTgt spid="93"/>
                                        </p:tgtEl>
                                        <p:attrNameLst>
                                          <p:attrName>ppt_x</p:attrName>
                                          <p:attrName>ppt_y</p:attrName>
                                        </p:attrNameLst>
                                      </p:cBhvr>
                                      <p:rCtr x="19071" y="-45"/>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81"/>
                                        </p:tgtEl>
                                      </p:cBhvr>
                                    </p:animEffect>
                                    <p:set>
                                      <p:cBhvr>
                                        <p:cTn id="79" dur="1" fill="hold">
                                          <p:stCondLst>
                                            <p:cond delay="499"/>
                                          </p:stCondLst>
                                        </p:cTn>
                                        <p:tgtEl>
                                          <p:spTgt spid="8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2"/>
                                        </p:tgtEl>
                                      </p:cBhvr>
                                    </p:animEffect>
                                    <p:set>
                                      <p:cBhvr>
                                        <p:cTn id="82" dur="1" fill="hold">
                                          <p:stCondLst>
                                            <p:cond delay="499"/>
                                          </p:stCondLst>
                                        </p:cTn>
                                        <p:tgtEl>
                                          <p:spTgt spid="8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3"/>
                                        </p:tgtEl>
                                      </p:cBhvr>
                                    </p:animEffect>
                                    <p:set>
                                      <p:cBhvr>
                                        <p:cTn id="85" dur="1" fill="hold">
                                          <p:stCondLst>
                                            <p:cond delay="499"/>
                                          </p:stCondLst>
                                        </p:cTn>
                                        <p:tgtEl>
                                          <p:spTgt spid="8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85"/>
                                        </p:tgtEl>
                                      </p:cBhvr>
                                    </p:animEffect>
                                    <p:set>
                                      <p:cBhvr>
                                        <p:cTn id="88" dur="1" fill="hold">
                                          <p:stCondLst>
                                            <p:cond delay="499"/>
                                          </p:stCondLst>
                                        </p:cTn>
                                        <p:tgtEl>
                                          <p:spTgt spid="8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fade">
                                      <p:cBhvr>
                                        <p:cTn id="93" dur="500"/>
                                        <p:tgtEl>
                                          <p:spTgt spid="9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500"/>
                                        <p:tgtEl>
                                          <p:spTgt spid="8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78" grpId="0" animBg="1"/>
      <p:bldP spid="78" grpId="1" animBg="1"/>
      <p:bldP spid="80" grpId="0" animBg="1"/>
      <p:bldP spid="80" grpId="1" animBg="1"/>
      <p:bldP spid="81" grpId="0"/>
      <p:bldP spid="81" grpId="1"/>
      <p:bldP spid="82" grpId="0"/>
      <p:bldP spid="82" grpId="1"/>
      <p:bldP spid="83" grpId="0"/>
      <p:bldP spid="83" grpId="1"/>
      <p:bldP spid="84" grpId="0"/>
      <p:bldP spid="84" grpId="1"/>
      <p:bldP spid="85" grpId="0"/>
      <p:bldP spid="85" grpId="1"/>
      <p:bldP spid="87" grpId="0"/>
      <p:bldP spid="89" grpId="0" animBg="1"/>
      <p:bldP spid="90" grpId="0" animBg="1"/>
      <p:bldP spid="90" grpId="1" animBg="1"/>
      <p:bldP spid="92" grpId="0"/>
      <p:bldP spid="88" grpId="0"/>
      <p:bldP spid="93" grpId="0"/>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9849" y="248393"/>
            <a:ext cx="9194779" cy="553192"/>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dirty="0" smtClean="0">
                <a:solidFill>
                  <a:schemeClr val="tx1"/>
                </a:solidFill>
              </a:rPr>
              <a:t>AG Listener Issue:</a:t>
            </a:r>
            <a:endParaRPr lang="en-US" sz="3200" b="1" dirty="0">
              <a:solidFill>
                <a:schemeClr val="tx1"/>
              </a:solidFill>
            </a:endParaRPr>
          </a:p>
        </p:txBody>
      </p:sp>
      <p:sp>
        <p:nvSpPr>
          <p:cNvPr id="4" name="Text Placeholder 2"/>
          <p:cNvSpPr txBox="1">
            <a:spLocks/>
          </p:cNvSpPr>
          <p:nvPr/>
        </p:nvSpPr>
        <p:spPr>
          <a:xfrm>
            <a:off x="399849" y="801585"/>
            <a:ext cx="11648716" cy="5351929"/>
          </a:xfrm>
          <a:prstGeom prst="rect">
            <a:avLst/>
          </a:prstGeom>
        </p:spPr>
        <p:txBody>
          <a:bodyPr/>
          <a:lstStyle>
            <a:lvl1pPr marL="0" indent="0" algn="l" defTabSz="914400" rtl="0" eaLnBrk="1" latinLnBrk="0" hangingPunct="1">
              <a:spcBef>
                <a:spcPct val="20000"/>
              </a:spcBef>
              <a:buFont typeface="Arial"/>
              <a:buNone/>
              <a:defRPr sz="2800" kern="1200">
                <a:solidFill>
                  <a:schemeClr val="bg1"/>
                </a:solidFill>
                <a:latin typeface="+mn-lt"/>
                <a:ea typeface="+mn-ea"/>
                <a:cs typeface="+mn-cs"/>
              </a:defRPr>
            </a:lvl1pPr>
            <a:lvl2pPr marL="0" indent="0" algn="l" defTabSz="914400" rtl="0" eaLnBrk="1" latinLnBrk="0" hangingPunct="1">
              <a:spcBef>
                <a:spcPct val="20000"/>
              </a:spcBef>
              <a:buFont typeface="Arial" pitchFamily="34" charset="0"/>
              <a:buNone/>
              <a:defRPr lang="en-US" sz="2400" kern="1200" dirty="0" smtClean="0">
                <a:solidFill>
                  <a:schemeClr val="bg1"/>
                </a:solidFill>
                <a:latin typeface="Century Gothic"/>
                <a:ea typeface="+mn-ea"/>
                <a:cs typeface="+mn-cs"/>
              </a:defRPr>
            </a:lvl2pPr>
            <a:lvl3pPr marL="295275" indent="0" algn="l" defTabSz="914400" rtl="0" eaLnBrk="1" latinLnBrk="0" hangingPunct="1">
              <a:spcBef>
                <a:spcPct val="20000"/>
              </a:spcBef>
              <a:buFont typeface="Arial" pitchFamily="34" charset="0"/>
              <a:buNone/>
              <a:defRPr lang="en-US" sz="2000" kern="1200" dirty="0" smtClean="0">
                <a:solidFill>
                  <a:schemeClr val="bg1"/>
                </a:solidFill>
                <a:latin typeface="Century Gothic"/>
                <a:ea typeface="+mn-ea"/>
                <a:cs typeface="+mn-cs"/>
              </a:defRPr>
            </a:lvl3pPr>
            <a:lvl4pPr marL="579438" indent="0" algn="l" defTabSz="914400" rtl="0" eaLnBrk="1" latinLnBrk="0" hangingPunct="1">
              <a:spcBef>
                <a:spcPct val="20000"/>
              </a:spcBef>
              <a:buFont typeface="Arial" pitchFamily="34" charset="0"/>
              <a:buNone/>
              <a:defRPr lang="en-US" sz="2000" kern="1200" dirty="0" smtClean="0">
                <a:solidFill>
                  <a:schemeClr val="bg1"/>
                </a:solidFill>
                <a:latin typeface="Century Gothic"/>
                <a:ea typeface="+mn-ea"/>
                <a:cs typeface="+mn-cs"/>
              </a:defRPr>
            </a:lvl4pPr>
            <a:lvl5pPr marL="846138" indent="0" algn="l" defTabSz="914400" rtl="0" eaLnBrk="1" latinLnBrk="0" hangingPunct="1">
              <a:spcBef>
                <a:spcPct val="20000"/>
              </a:spcBef>
              <a:buFont typeface="Arial" pitchFamily="34" charset="0"/>
              <a:buNone/>
              <a:defRPr lang="en-US" sz="2000" kern="1200" dirty="0">
                <a:solidFill>
                  <a:schemeClr val="bg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buFont typeface="Wingdings" pitchFamily="2" charset="2"/>
              <a:buChar char="§"/>
            </a:pPr>
            <a:r>
              <a:rPr lang="en-US" sz="2400" dirty="0" err="1">
                <a:solidFill>
                  <a:schemeClr val="tx1"/>
                </a:solidFill>
              </a:rPr>
              <a:t>MultiSubnetFailover</a:t>
            </a:r>
            <a:r>
              <a:rPr lang="en-US" sz="2400" dirty="0">
                <a:solidFill>
                  <a:schemeClr val="tx1"/>
                </a:solidFill>
              </a:rPr>
              <a:t> feature, the client code attempts to connect to both IP addresses of the listener, because the listener (a Clustered VNN) consists of 2 IP addresses and </a:t>
            </a:r>
            <a:r>
              <a:rPr lang="en-US" sz="2400" dirty="0" err="1" smtClean="0">
                <a:solidFill>
                  <a:schemeClr val="tx1"/>
                </a:solidFill>
              </a:rPr>
              <a:t>RegisterAllProviderIP</a:t>
            </a:r>
            <a:r>
              <a:rPr lang="en-US" sz="2400" dirty="0" smtClean="0">
                <a:solidFill>
                  <a:schemeClr val="tx1"/>
                </a:solidFill>
              </a:rPr>
              <a:t>=1</a:t>
            </a:r>
          </a:p>
          <a:p>
            <a:pPr fontAlgn="ctr">
              <a:buFont typeface="Wingdings" pitchFamily="2" charset="2"/>
              <a:buChar char="§"/>
            </a:pPr>
            <a:endParaRPr lang="en-US" sz="2400" dirty="0" smtClean="0">
              <a:solidFill>
                <a:schemeClr val="tx1"/>
              </a:solidFill>
            </a:endParaRPr>
          </a:p>
          <a:p>
            <a:pPr fontAlgn="ctr">
              <a:buFont typeface="Wingdings" pitchFamily="2" charset="2"/>
              <a:buChar char="§"/>
            </a:pPr>
            <a:r>
              <a:rPr lang="en-US" sz="2400" dirty="0" smtClean="0">
                <a:solidFill>
                  <a:schemeClr val="tx1"/>
                </a:solidFill>
              </a:rPr>
              <a:t>Symptoms: after AG Failover, client connection is intermittent</a:t>
            </a:r>
          </a:p>
          <a:p>
            <a:pPr fontAlgn="ctr">
              <a:buFont typeface="Wingdings" pitchFamily="2" charset="2"/>
              <a:buChar char="§"/>
            </a:pPr>
            <a:endParaRPr lang="en-US" sz="2400" dirty="0" smtClean="0">
              <a:solidFill>
                <a:schemeClr val="tx1"/>
              </a:solidFill>
            </a:endParaRPr>
          </a:p>
          <a:p>
            <a:pPr fontAlgn="ctr">
              <a:buFont typeface="Wingdings" pitchFamily="2" charset="2"/>
              <a:buChar char="§"/>
            </a:pPr>
            <a:r>
              <a:rPr lang="en-US" sz="2400" dirty="0" smtClean="0">
                <a:solidFill>
                  <a:schemeClr val="tx1"/>
                </a:solidFill>
              </a:rPr>
              <a:t>Issue is related to Anti-Virus and Windows 2008 R2 network driver filter </a:t>
            </a:r>
          </a:p>
          <a:p>
            <a:pPr fontAlgn="ctr">
              <a:buFont typeface="Wingdings" pitchFamily="2" charset="2"/>
              <a:buChar char="§"/>
            </a:pPr>
            <a:endParaRPr lang="en-US" sz="2400" dirty="0" smtClean="0">
              <a:solidFill>
                <a:schemeClr val="tx1"/>
              </a:solidFill>
            </a:endParaRPr>
          </a:p>
          <a:p>
            <a:pPr fontAlgn="ctr">
              <a:buFont typeface="Wingdings" pitchFamily="2" charset="2"/>
              <a:buChar char="§"/>
            </a:pPr>
            <a:r>
              <a:rPr lang="en-US" sz="2400" dirty="0" smtClean="0">
                <a:solidFill>
                  <a:schemeClr val="tx1"/>
                </a:solidFill>
              </a:rPr>
              <a:t>Workaround </a:t>
            </a:r>
            <a:r>
              <a:rPr lang="en-US" sz="2400" smtClean="0">
                <a:solidFill>
                  <a:schemeClr val="tx1"/>
                </a:solidFill>
              </a:rPr>
              <a:t>is to set </a:t>
            </a:r>
            <a:r>
              <a:rPr lang="en-US" sz="2400" dirty="0" err="1">
                <a:solidFill>
                  <a:schemeClr val="tx1"/>
                </a:solidFill>
              </a:rPr>
              <a:t>RegisterAllProviderIP</a:t>
            </a:r>
            <a:r>
              <a:rPr lang="en-US" sz="2400" dirty="0">
                <a:solidFill>
                  <a:schemeClr val="tx1"/>
                </a:solidFill>
              </a:rPr>
              <a:t>=0. In this scenario, only one IP address is registered in DNS.</a:t>
            </a:r>
          </a:p>
          <a:p>
            <a:pPr fontAlgn="ctr">
              <a:buFont typeface="Wingdings" pitchFamily="2" charset="2"/>
              <a:buChar char="§"/>
            </a:pPr>
            <a:endParaRPr lang="en-US" sz="2400" dirty="0">
              <a:solidFill>
                <a:schemeClr val="tx1"/>
              </a:solidFill>
            </a:endParaRPr>
          </a:p>
          <a:p>
            <a:pPr fontAlgn="ctr">
              <a:buFont typeface="Wingdings" pitchFamily="2" charset="2"/>
              <a:buChar char="§"/>
            </a:pPr>
            <a:r>
              <a:rPr lang="en-US" sz="2400" dirty="0" smtClean="0">
                <a:solidFill>
                  <a:schemeClr val="tx1"/>
                </a:solidFill>
              </a:rPr>
              <a:t>Downside is</a:t>
            </a:r>
            <a:r>
              <a:rPr lang="en-US" sz="2400" dirty="0">
                <a:solidFill>
                  <a:schemeClr val="tx1"/>
                </a:solidFill>
              </a:rPr>
              <a:t>: in event of failover, the online IP address must be unregistered and offline IP address registered in DNS. In addition, old IP address is likely cached </a:t>
            </a:r>
            <a:r>
              <a:rPr lang="en-US" sz="2400" dirty="0" smtClean="0">
                <a:solidFill>
                  <a:schemeClr val="tx1"/>
                </a:solidFill>
              </a:rPr>
              <a:t>and DNS </a:t>
            </a:r>
            <a:r>
              <a:rPr lang="en-US" sz="2400" dirty="0">
                <a:solidFill>
                  <a:schemeClr val="tx1"/>
                </a:solidFill>
              </a:rPr>
              <a:t>registration may not be </a:t>
            </a:r>
            <a:r>
              <a:rPr lang="en-US" sz="2400" dirty="0" smtClean="0">
                <a:solidFill>
                  <a:schemeClr val="tx1"/>
                </a:solidFill>
              </a:rPr>
              <a:t>instantaneous.</a:t>
            </a:r>
            <a:endParaRPr lang="en-US" sz="2400" dirty="0">
              <a:solidFill>
                <a:schemeClr val="tx1"/>
              </a:solidFill>
            </a:endParaRPr>
          </a:p>
        </p:txBody>
      </p:sp>
    </p:spTree>
    <p:extLst>
      <p:ext uri="{BB962C8B-B14F-4D97-AF65-F5344CB8AC3E}">
        <p14:creationId xmlns:p14="http://schemas.microsoft.com/office/powerpoint/2010/main" val="83610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bwin</a:t>
            </a:r>
            <a:r>
              <a:rPr lang="en-US" dirty="0"/>
              <a:t> party</a:t>
            </a:r>
          </a:p>
        </p:txBody>
      </p:sp>
    </p:spTree>
    <p:extLst>
      <p:ext uri="{BB962C8B-B14F-4D97-AF65-F5344CB8AC3E}">
        <p14:creationId xmlns:p14="http://schemas.microsoft.com/office/powerpoint/2010/main" val="17500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System</a:t>
            </a:r>
            <a:endParaRPr lang="de-AT" dirty="0"/>
          </a:p>
        </p:txBody>
      </p:sp>
      <p:sp>
        <p:nvSpPr>
          <p:cNvPr id="3" name="Content Placeholder 2"/>
          <p:cNvSpPr>
            <a:spLocks noGrp="1"/>
          </p:cNvSpPr>
          <p:nvPr>
            <p:ph sz="quarter" idx="10"/>
          </p:nvPr>
        </p:nvSpPr>
        <p:spPr>
          <a:xfrm>
            <a:off x="274638" y="1214438"/>
            <a:ext cx="11887200" cy="5515356"/>
          </a:xfrm>
        </p:spPr>
        <p:txBody>
          <a:bodyPr/>
          <a:lstStyle/>
          <a:p>
            <a:pPr marL="457200" indent="-457200"/>
            <a:r>
              <a:rPr lang="en-US" sz="3600" dirty="0"/>
              <a:t>Real money handling system for </a:t>
            </a:r>
            <a:r>
              <a:rPr lang="en-US" sz="3600" dirty="0" err="1"/>
              <a:t>bwin.party</a:t>
            </a:r>
            <a:endParaRPr lang="en-US" sz="3600" dirty="0"/>
          </a:p>
          <a:p>
            <a:pPr marL="457200" indent="-457200"/>
            <a:r>
              <a:rPr lang="en-US" sz="3600" dirty="0"/>
              <a:t>Authoritative system for Responsible Gaming Limitations</a:t>
            </a:r>
          </a:p>
          <a:p>
            <a:pPr marL="457200" indent="-457200"/>
            <a:r>
              <a:rPr lang="en-US" sz="3600" dirty="0"/>
              <a:t>Includes a specialized Data Warehouse</a:t>
            </a:r>
          </a:p>
          <a:p>
            <a:pPr marL="457200" indent="-457200"/>
            <a:endParaRPr lang="en-US" sz="3600" dirty="0"/>
          </a:p>
          <a:p>
            <a:pPr marL="457200" lvl="0" indent="-457200"/>
            <a:r>
              <a:rPr lang="en-US" sz="3600" dirty="0"/>
              <a:t>Multiple databases, and multiple availability groups in the topology</a:t>
            </a:r>
          </a:p>
          <a:p>
            <a:pPr marL="457200" lvl="0" indent="-457200"/>
            <a:r>
              <a:rPr lang="en-US" sz="3600" dirty="0"/>
              <a:t>4 servers in the topology</a:t>
            </a:r>
          </a:p>
          <a:p>
            <a:pPr lvl="2"/>
            <a:r>
              <a:rPr lang="en-US" sz="1600" dirty="0"/>
              <a:t>Each server is hosting the primary replica of an AG, and secondary replica of other AGs</a:t>
            </a:r>
          </a:p>
          <a:p>
            <a:pPr lvl="2"/>
            <a:r>
              <a:rPr lang="en-US" sz="1600" dirty="0"/>
              <a:t>Focus on 1 AG in this presentation</a:t>
            </a:r>
          </a:p>
          <a:p>
            <a:endParaRPr lang="de-AT" sz="3600" dirty="0"/>
          </a:p>
        </p:txBody>
      </p:sp>
    </p:spTree>
    <p:extLst>
      <p:ext uri="{BB962C8B-B14F-4D97-AF65-F5344CB8AC3E}">
        <p14:creationId xmlns:p14="http://schemas.microsoft.com/office/powerpoint/2010/main" val="150848082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HA/DR </a:t>
            </a:r>
            <a:r>
              <a:rPr lang="de-DE" dirty="0" err="1" smtClean="0"/>
              <a:t>objectives</a:t>
            </a:r>
            <a:endParaRPr lang="de-AT" dirty="0"/>
          </a:p>
        </p:txBody>
      </p:sp>
      <p:sp>
        <p:nvSpPr>
          <p:cNvPr id="3" name="Content Placeholder 2"/>
          <p:cNvSpPr>
            <a:spLocks noGrp="1"/>
          </p:cNvSpPr>
          <p:nvPr>
            <p:ph sz="quarter" idx="10"/>
          </p:nvPr>
        </p:nvSpPr>
        <p:spPr>
          <a:xfrm>
            <a:off x="274638" y="1214438"/>
            <a:ext cx="11887200" cy="6370975"/>
          </a:xfrm>
        </p:spPr>
        <p:txBody>
          <a:bodyPr/>
          <a:lstStyle/>
          <a:p>
            <a:r>
              <a:rPr lang="en-US" sz="3600" dirty="0"/>
              <a:t>&gt;99.99% availability in the last years</a:t>
            </a:r>
          </a:p>
          <a:p>
            <a:r>
              <a:rPr lang="en-US" sz="3600" dirty="0"/>
              <a:t>&gt;99.99% availability even with maintenance</a:t>
            </a:r>
          </a:p>
          <a:p>
            <a:endParaRPr lang="en-US" sz="3600" dirty="0"/>
          </a:p>
          <a:p>
            <a:r>
              <a:rPr lang="en-US" sz="3600" dirty="0"/>
              <a:t>RPO: Zero data loss</a:t>
            </a:r>
          </a:p>
          <a:p>
            <a:r>
              <a:rPr lang="en-US" sz="3600" dirty="0"/>
              <a:t>RTO: 10 seconds or less</a:t>
            </a:r>
          </a:p>
          <a:p>
            <a:r>
              <a:rPr lang="en-US" sz="3600" dirty="0"/>
              <a:t>Worst case scenario: Loss of a complete datacenter</a:t>
            </a:r>
          </a:p>
          <a:p>
            <a:r>
              <a:rPr lang="en-US" sz="3600" dirty="0"/>
              <a:t>Must still be able to do maintenance during Worst Case</a:t>
            </a:r>
          </a:p>
          <a:p>
            <a:endParaRPr lang="en-US" sz="3600" dirty="0"/>
          </a:p>
          <a:p>
            <a:r>
              <a:rPr lang="en-US" sz="3600" dirty="0"/>
              <a:t>Data Warehouse systems are not included in the SLA</a:t>
            </a:r>
          </a:p>
          <a:p>
            <a:endParaRPr lang="de-AT" sz="3600" dirty="0"/>
          </a:p>
        </p:txBody>
      </p:sp>
    </p:spTree>
    <p:extLst>
      <p:ext uri="{BB962C8B-B14F-4D97-AF65-F5344CB8AC3E}">
        <p14:creationId xmlns:p14="http://schemas.microsoft.com/office/powerpoint/2010/main" val="19554844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Setup – SQL 2012</a:t>
            </a:r>
            <a:endParaRPr lang="de-AT" dirty="0"/>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271848" y="1214472"/>
            <a:ext cx="9711344" cy="5541869"/>
          </a:xfrm>
        </p:spPr>
      </p:pic>
    </p:spTree>
    <p:extLst>
      <p:ext uri="{BB962C8B-B14F-4D97-AF65-F5344CB8AC3E}">
        <p14:creationId xmlns:p14="http://schemas.microsoft.com/office/powerpoint/2010/main" val="24129077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Availability</a:t>
            </a:r>
            <a:r>
              <a:rPr lang="de-DE" dirty="0" smtClean="0"/>
              <a:t> Group Placement</a:t>
            </a:r>
            <a:endParaRPr lang="de-AT" dirty="0"/>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593295" y="1394279"/>
            <a:ext cx="7249886" cy="5123543"/>
          </a:xfrm>
        </p:spPr>
      </p:pic>
      <p:sp>
        <p:nvSpPr>
          <p:cNvPr id="5" name="TextBox 4"/>
          <p:cNvSpPr txBox="1"/>
          <p:nvPr/>
        </p:nvSpPr>
        <p:spPr>
          <a:xfrm>
            <a:off x="2704263" y="1672626"/>
            <a:ext cx="1651856" cy="923330"/>
          </a:xfrm>
          <a:prstGeom prst="rect">
            <a:avLst/>
          </a:prstGeom>
          <a:noFill/>
          <a:ln w="25400" cap="flat">
            <a:solidFill>
              <a:srgbClr val="00B0F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Backups performed on Node2</a:t>
            </a:r>
          </a:p>
        </p:txBody>
      </p:sp>
      <p:sp>
        <p:nvSpPr>
          <p:cNvPr id="6" name="TextBox 2"/>
          <p:cNvSpPr txBox="1"/>
          <p:nvPr/>
        </p:nvSpPr>
        <p:spPr>
          <a:xfrm>
            <a:off x="4786894" y="1795737"/>
            <a:ext cx="8560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accent1">
                    <a:lumMod val="75000"/>
                  </a:schemeClr>
                </a:solidFill>
              </a:rPr>
              <a:t>Node1</a:t>
            </a:r>
            <a:endParaRPr lang="en-US" sz="1600" b="1" dirty="0">
              <a:solidFill>
                <a:schemeClr val="accent1">
                  <a:lumMod val="75000"/>
                </a:schemeClr>
              </a:solidFill>
            </a:endParaRPr>
          </a:p>
        </p:txBody>
      </p:sp>
      <p:sp>
        <p:nvSpPr>
          <p:cNvPr id="7" name="TextBox 2"/>
          <p:cNvSpPr txBox="1"/>
          <p:nvPr/>
        </p:nvSpPr>
        <p:spPr>
          <a:xfrm>
            <a:off x="5895901" y="1795737"/>
            <a:ext cx="8560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accent1">
                    <a:lumMod val="75000"/>
                  </a:schemeClr>
                </a:solidFill>
              </a:rPr>
              <a:t>Node2</a:t>
            </a:r>
            <a:endParaRPr lang="en-US" sz="1600" b="1" dirty="0">
              <a:solidFill>
                <a:schemeClr val="accent1">
                  <a:lumMod val="75000"/>
                </a:schemeClr>
              </a:solidFill>
            </a:endParaRPr>
          </a:p>
        </p:txBody>
      </p:sp>
      <p:sp>
        <p:nvSpPr>
          <p:cNvPr id="8" name="TextBox 2"/>
          <p:cNvSpPr txBox="1"/>
          <p:nvPr/>
        </p:nvSpPr>
        <p:spPr>
          <a:xfrm>
            <a:off x="7542794" y="1795737"/>
            <a:ext cx="8560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accent1">
                    <a:lumMod val="75000"/>
                  </a:schemeClr>
                </a:solidFill>
              </a:rPr>
              <a:t>Node3</a:t>
            </a:r>
            <a:endParaRPr lang="en-US" sz="1600" b="1" dirty="0">
              <a:solidFill>
                <a:schemeClr val="accent1">
                  <a:lumMod val="75000"/>
                </a:schemeClr>
              </a:solidFill>
            </a:endParaRPr>
          </a:p>
        </p:txBody>
      </p:sp>
      <p:sp>
        <p:nvSpPr>
          <p:cNvPr id="9" name="TextBox 2"/>
          <p:cNvSpPr txBox="1"/>
          <p:nvPr/>
        </p:nvSpPr>
        <p:spPr>
          <a:xfrm>
            <a:off x="8657026" y="1795737"/>
            <a:ext cx="8560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accent1">
                    <a:lumMod val="75000"/>
                  </a:schemeClr>
                </a:solidFill>
              </a:rPr>
              <a:t>Node4</a:t>
            </a:r>
            <a:endParaRPr lang="en-US" sz="1600" b="1" dirty="0">
              <a:solidFill>
                <a:schemeClr val="accent1">
                  <a:lumMod val="75000"/>
                </a:schemeClr>
              </a:solidFill>
            </a:endParaRPr>
          </a:p>
        </p:txBody>
      </p:sp>
    </p:spTree>
    <p:extLst>
      <p:ext uri="{BB962C8B-B14F-4D97-AF65-F5344CB8AC3E}">
        <p14:creationId xmlns:p14="http://schemas.microsoft.com/office/powerpoint/2010/main" val="169591311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Key Setup Points</a:t>
            </a:r>
            <a:endParaRPr lang="de-AT" dirty="0"/>
          </a:p>
        </p:txBody>
      </p:sp>
      <p:sp>
        <p:nvSpPr>
          <p:cNvPr id="3" name="Content Placeholder 2"/>
          <p:cNvSpPr>
            <a:spLocks noGrp="1"/>
          </p:cNvSpPr>
          <p:nvPr>
            <p:ph sz="quarter" idx="10"/>
          </p:nvPr>
        </p:nvSpPr>
        <p:spPr>
          <a:xfrm>
            <a:off x="274638" y="1214438"/>
            <a:ext cx="11887200" cy="3751796"/>
          </a:xfrm>
        </p:spPr>
        <p:txBody>
          <a:bodyPr/>
          <a:lstStyle/>
          <a:p>
            <a:r>
              <a:rPr lang="en-US" dirty="0"/>
              <a:t>Quorum Model: Node </a:t>
            </a:r>
            <a:r>
              <a:rPr lang="en-US" dirty="0" smtClean="0"/>
              <a:t>and </a:t>
            </a:r>
            <a:r>
              <a:rPr lang="en-US" dirty="0" err="1" smtClean="0"/>
              <a:t>FileShare</a:t>
            </a:r>
            <a:r>
              <a:rPr lang="en-US" dirty="0" smtClean="0"/>
              <a:t> Majority</a:t>
            </a:r>
            <a:endParaRPr lang="en-US" dirty="0"/>
          </a:p>
          <a:p>
            <a:r>
              <a:rPr lang="en-US" dirty="0"/>
              <a:t>Each node has a vote</a:t>
            </a:r>
          </a:p>
          <a:p>
            <a:r>
              <a:rPr lang="en-US" dirty="0" err="1"/>
              <a:t>FileShare</a:t>
            </a:r>
            <a:r>
              <a:rPr lang="en-US" dirty="0"/>
              <a:t> in 3</a:t>
            </a:r>
            <a:r>
              <a:rPr lang="en-US" baseline="30000" dirty="0"/>
              <a:t>rd</a:t>
            </a:r>
            <a:r>
              <a:rPr lang="en-US" dirty="0"/>
              <a:t> Datacenter</a:t>
            </a:r>
          </a:p>
          <a:p>
            <a:r>
              <a:rPr lang="en-US" dirty="0"/>
              <a:t>Automatic Failover between Datacenters</a:t>
            </a:r>
          </a:p>
          <a:p>
            <a:pPr lvl="2"/>
            <a:r>
              <a:rPr lang="en-US" sz="1800" dirty="0"/>
              <a:t>Avoiding downtime in case of Datacenter failure</a:t>
            </a:r>
          </a:p>
          <a:p>
            <a:endParaRPr lang="de-AT" dirty="0"/>
          </a:p>
        </p:txBody>
      </p:sp>
    </p:spTree>
    <p:extLst>
      <p:ext uri="{BB962C8B-B14F-4D97-AF65-F5344CB8AC3E}">
        <p14:creationId xmlns:p14="http://schemas.microsoft.com/office/powerpoint/2010/main" val="77231859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Considerations</a:t>
            </a:r>
            <a:r>
              <a:rPr lang="de-DE" dirty="0" smtClean="0"/>
              <a:t> for Migration</a:t>
            </a:r>
            <a:endParaRPr lang="de-AT" dirty="0"/>
          </a:p>
        </p:txBody>
      </p:sp>
      <p:sp>
        <p:nvSpPr>
          <p:cNvPr id="3" name="Content Placeholder 2"/>
          <p:cNvSpPr>
            <a:spLocks noGrp="1"/>
          </p:cNvSpPr>
          <p:nvPr>
            <p:ph sz="quarter" idx="10"/>
          </p:nvPr>
        </p:nvSpPr>
        <p:spPr>
          <a:xfrm>
            <a:off x="274638" y="1214438"/>
            <a:ext cx="11887200" cy="6217087"/>
          </a:xfrm>
        </p:spPr>
        <p:txBody>
          <a:bodyPr/>
          <a:lstStyle/>
          <a:p>
            <a:r>
              <a:rPr lang="en-US" dirty="0"/>
              <a:t>Migration involves other teams, not just the DBA team</a:t>
            </a:r>
          </a:p>
          <a:p>
            <a:r>
              <a:rPr lang="en-US" dirty="0"/>
              <a:t>Change in Connection string necessary as the Database Mirroring connection string only works with one secondary</a:t>
            </a:r>
          </a:p>
          <a:p>
            <a:r>
              <a:rPr lang="en-US" dirty="0"/>
              <a:t>Different machines used different OS versions before. This is no longer possible</a:t>
            </a:r>
          </a:p>
          <a:p>
            <a:r>
              <a:rPr lang="en-US" dirty="0"/>
              <a:t>All machines in the topology now need to be in the same Active Directory domain</a:t>
            </a:r>
          </a:p>
          <a:p>
            <a:endParaRPr lang="de-AT" dirty="0"/>
          </a:p>
        </p:txBody>
      </p:sp>
    </p:spTree>
    <p:extLst>
      <p:ext uri="{BB962C8B-B14F-4D97-AF65-F5344CB8AC3E}">
        <p14:creationId xmlns:p14="http://schemas.microsoft.com/office/powerpoint/2010/main" val="299037033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Post-Migration </a:t>
            </a:r>
            <a:r>
              <a:rPr lang="de-DE" dirty="0" err="1" smtClean="0"/>
              <a:t>Considerations</a:t>
            </a:r>
            <a:endParaRPr lang="de-AT" dirty="0"/>
          </a:p>
        </p:txBody>
      </p:sp>
      <p:sp>
        <p:nvSpPr>
          <p:cNvPr id="3" name="Content Placeholder 2"/>
          <p:cNvSpPr>
            <a:spLocks noGrp="1"/>
          </p:cNvSpPr>
          <p:nvPr>
            <p:ph sz="quarter" idx="10"/>
          </p:nvPr>
        </p:nvSpPr>
        <p:spPr>
          <a:xfrm>
            <a:off x="274638" y="1214438"/>
            <a:ext cx="11887200" cy="5663089"/>
          </a:xfrm>
        </p:spPr>
        <p:txBody>
          <a:bodyPr/>
          <a:lstStyle/>
          <a:p>
            <a:r>
              <a:rPr lang="en-US" dirty="0"/>
              <a:t>Monitoring of availability groups is different from monitoring database mirroring</a:t>
            </a:r>
          </a:p>
          <a:p>
            <a:r>
              <a:rPr lang="en-US" dirty="0"/>
              <a:t>DBA skillsets need to  improve vastly to manage the system, even if you only look at the DB side</a:t>
            </a:r>
          </a:p>
          <a:p>
            <a:r>
              <a:rPr lang="en-US" dirty="0"/>
              <a:t>Increased number of components involved leads to increased complexity in troubleshooting</a:t>
            </a:r>
          </a:p>
          <a:p>
            <a:r>
              <a:rPr lang="en-US" dirty="0"/>
              <a:t>Troubleshooting needs involvement from other teams, not just DBAs</a:t>
            </a:r>
          </a:p>
          <a:p>
            <a:endParaRPr lang="de-AT" dirty="0"/>
          </a:p>
        </p:txBody>
      </p:sp>
    </p:spTree>
    <p:extLst>
      <p:ext uri="{BB962C8B-B14F-4D97-AF65-F5344CB8AC3E}">
        <p14:creationId xmlns:p14="http://schemas.microsoft.com/office/powerpoint/2010/main" val="17652271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63" y="128788"/>
            <a:ext cx="12064997" cy="699453"/>
          </a:xfrm>
        </p:spPr>
        <p:txBody>
          <a:bodyPr>
            <a:noAutofit/>
          </a:bodyPr>
          <a:lstStyle/>
          <a:p>
            <a:pPr algn="l"/>
            <a:r>
              <a:rPr lang="en-US" dirty="0" smtClean="0"/>
              <a:t>Setting the Stage</a:t>
            </a:r>
            <a:endParaRPr lang="en-US" dirty="0"/>
          </a:p>
        </p:txBody>
      </p:sp>
      <p:sp>
        <p:nvSpPr>
          <p:cNvPr id="3" name="Content Placeholder 2"/>
          <p:cNvSpPr txBox="1">
            <a:spLocks/>
          </p:cNvSpPr>
          <p:nvPr/>
        </p:nvSpPr>
        <p:spPr>
          <a:xfrm>
            <a:off x="153876" y="1554339"/>
            <a:ext cx="12206470" cy="5253665"/>
          </a:xfrm>
          <a:prstGeom prst="rect">
            <a:avLst/>
          </a:prstGeom>
        </p:spPr>
        <p:txBody>
          <a:bodyPr lIns="93278" tIns="46639" rIns="93278" bIns="46639">
            <a:normAutofit/>
          </a:bodyPr>
          <a:lstStyle>
            <a:lvl1pPr marL="0" indent="0" algn="l" defTabSz="914400" rtl="0" eaLnBrk="1" latinLnBrk="0" hangingPunct="1">
              <a:spcBef>
                <a:spcPct val="20000"/>
              </a:spcBef>
              <a:buFont typeface="Arial" pitchFamily="34" charset="0"/>
              <a:buNone/>
              <a:defRPr sz="2800" kern="1200">
                <a:solidFill>
                  <a:schemeClr val="tx1">
                    <a:lumMod val="85000"/>
                    <a:lumOff val="15000"/>
                  </a:schemeClr>
                </a:solidFill>
                <a:latin typeface="+mn-lt"/>
                <a:ea typeface="+mn-ea"/>
                <a:cs typeface="+mn-cs"/>
              </a:defRPr>
            </a:lvl1pPr>
            <a:lvl2pPr marL="342900" indent="-342900" algn="l" defTabSz="914400" rtl="0" eaLnBrk="1" latinLnBrk="0" hangingPunct="1">
              <a:spcBef>
                <a:spcPct val="20000"/>
              </a:spcBef>
              <a:buFont typeface="Arial" pitchFamily="34" charset="0"/>
              <a:buChar char="•"/>
              <a:defRPr lang="en-US" sz="2400" kern="1200" dirty="0" smtClean="0">
                <a:solidFill>
                  <a:schemeClr val="tx1">
                    <a:lumMod val="85000"/>
                    <a:lumOff val="15000"/>
                  </a:schemeClr>
                </a:solidFill>
                <a:latin typeface="Century Gothic"/>
                <a:ea typeface="+mn-ea"/>
                <a:cs typeface="+mn-cs"/>
              </a:defRPr>
            </a:lvl2pPr>
            <a:lvl3pPr marL="638175" indent="-34290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3pPr>
            <a:lvl4pPr marL="865188" indent="-28575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4pPr>
            <a:lvl5pPr marL="1131888" indent="-285750" algn="l" defTabSz="914400" rtl="0" eaLnBrk="1" latinLnBrk="0" hangingPunct="1">
              <a:spcBef>
                <a:spcPct val="20000"/>
              </a:spcBef>
              <a:buFont typeface="Arial" pitchFamily="34" charset="0"/>
              <a:buChar char="•"/>
              <a:defRPr lang="en-US" sz="2000" kern="1200" dirty="0">
                <a:solidFill>
                  <a:schemeClr val="tx1">
                    <a:lumMod val="85000"/>
                    <a:lumOff val="15000"/>
                  </a:schemeClr>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629" lvl="1" indent="-469629" defTabSz="932742">
              <a:lnSpc>
                <a:spcPct val="90000"/>
              </a:lnSpc>
              <a:buSzPct val="90000"/>
              <a:buBlip>
                <a:blip r:embed="rId3"/>
              </a:buBlip>
            </a:pPr>
            <a:r>
              <a:rPr lang="en-US" sz="2800" dirty="0" err="1">
                <a:solidFill>
                  <a:schemeClr val="tx1"/>
                </a:solidFill>
                <a:latin typeface="+mn-lt"/>
              </a:rPr>
              <a:t>AlwaysOn</a:t>
            </a:r>
            <a:r>
              <a:rPr lang="en-US" sz="2800" dirty="0">
                <a:solidFill>
                  <a:schemeClr val="tx1"/>
                </a:solidFill>
                <a:latin typeface="+mn-lt"/>
              </a:rPr>
              <a:t> ≠ Availability Groups</a:t>
            </a:r>
          </a:p>
          <a:p>
            <a:pPr marL="469629" lvl="1" indent="-469629" defTabSz="932742">
              <a:lnSpc>
                <a:spcPct val="90000"/>
              </a:lnSpc>
              <a:buSzPct val="90000"/>
              <a:buBlip>
                <a:blip r:embed="rId3"/>
              </a:buBlip>
            </a:pPr>
            <a:endParaRPr lang="en-US" sz="2800" dirty="0">
              <a:solidFill>
                <a:schemeClr val="tx1"/>
              </a:solidFill>
              <a:latin typeface="+mn-lt"/>
            </a:endParaRPr>
          </a:p>
          <a:p>
            <a:pPr marL="469629" lvl="1" indent="-469629" defTabSz="932742">
              <a:lnSpc>
                <a:spcPct val="90000"/>
              </a:lnSpc>
              <a:buSzPct val="90000"/>
              <a:buBlip>
                <a:blip r:embed="rId3"/>
              </a:buBlip>
            </a:pPr>
            <a:endParaRPr lang="en-US" sz="2800" dirty="0">
              <a:solidFill>
                <a:schemeClr val="tx1"/>
              </a:solidFill>
              <a:latin typeface="+mn-lt"/>
            </a:endParaRPr>
          </a:p>
          <a:p>
            <a:pPr marL="469629" lvl="1" indent="-469629" defTabSz="932742">
              <a:lnSpc>
                <a:spcPct val="90000"/>
              </a:lnSpc>
              <a:buSzPct val="90000"/>
              <a:buBlip>
                <a:blip r:embed="rId3"/>
              </a:buBlip>
            </a:pPr>
            <a:r>
              <a:rPr lang="en-US" sz="2800" dirty="0" err="1">
                <a:solidFill>
                  <a:schemeClr val="tx1"/>
                </a:solidFill>
                <a:latin typeface="+mn-lt"/>
              </a:rPr>
              <a:t>AlwaysOn</a:t>
            </a:r>
            <a:r>
              <a:rPr lang="en-US" sz="2800" dirty="0">
                <a:solidFill>
                  <a:schemeClr val="tx1"/>
                </a:solidFill>
                <a:latin typeface="+mn-lt"/>
              </a:rPr>
              <a:t> = { SQL Server Failover Cluster Instances, Availability Groups }</a:t>
            </a:r>
          </a:p>
          <a:p>
            <a:pPr marL="469629" lvl="1" indent="-469629" defTabSz="932742">
              <a:lnSpc>
                <a:spcPct val="90000"/>
              </a:lnSpc>
              <a:buSzPct val="90000"/>
              <a:buBlip>
                <a:blip r:embed="rId3"/>
              </a:buBlip>
            </a:pPr>
            <a:endParaRPr lang="en-US" sz="2800" dirty="0">
              <a:solidFill>
                <a:schemeClr val="tx1"/>
              </a:solidFill>
              <a:latin typeface="+mn-lt"/>
            </a:endParaRPr>
          </a:p>
          <a:p>
            <a:pPr marL="469629" lvl="1" indent="-469629" defTabSz="932742">
              <a:lnSpc>
                <a:spcPct val="90000"/>
              </a:lnSpc>
              <a:buSzPct val="90000"/>
              <a:buBlip>
                <a:blip r:embed="rId3"/>
              </a:buBlip>
            </a:pPr>
            <a:endParaRPr lang="en-US" sz="2800" dirty="0">
              <a:solidFill>
                <a:schemeClr val="tx1"/>
              </a:solidFill>
              <a:latin typeface="+mn-lt"/>
            </a:endParaRPr>
          </a:p>
          <a:p>
            <a:pPr marL="469629" lvl="1" indent="-469629" defTabSz="932742">
              <a:lnSpc>
                <a:spcPct val="90000"/>
              </a:lnSpc>
              <a:buSzPct val="90000"/>
              <a:buBlip>
                <a:blip r:embed="rId3"/>
              </a:buBlip>
            </a:pPr>
            <a:endParaRPr lang="en-US" sz="2800" dirty="0">
              <a:solidFill>
                <a:schemeClr val="tx1"/>
              </a:solidFill>
              <a:latin typeface="+mn-lt"/>
            </a:endParaRPr>
          </a:p>
          <a:p>
            <a:pPr marL="469629" lvl="1" indent="-469629" defTabSz="932742">
              <a:lnSpc>
                <a:spcPct val="90000"/>
              </a:lnSpc>
              <a:buSzPct val="90000"/>
              <a:buBlip>
                <a:blip r:embed="rId3"/>
              </a:buBlip>
            </a:pPr>
            <a:endParaRPr lang="en-US" sz="2800" dirty="0">
              <a:solidFill>
                <a:schemeClr val="tx1"/>
              </a:solidFill>
              <a:latin typeface="+mn-lt"/>
            </a:endParaRPr>
          </a:p>
          <a:p>
            <a:pPr marL="469629" lvl="1" indent="-469629" defTabSz="932742">
              <a:lnSpc>
                <a:spcPct val="90000"/>
              </a:lnSpc>
              <a:buSzPct val="90000"/>
              <a:buBlip>
                <a:blip r:embed="rId3"/>
              </a:buBlip>
            </a:pPr>
            <a:r>
              <a:rPr lang="en-US" sz="2800" dirty="0">
                <a:solidFill>
                  <a:schemeClr val="tx1"/>
                </a:solidFill>
                <a:latin typeface="+mn-lt"/>
              </a:rPr>
              <a:t>Availability Groups ≠ Database Mirroring</a:t>
            </a:r>
          </a:p>
        </p:txBody>
      </p:sp>
    </p:spTree>
    <p:extLst>
      <p:ext uri="{BB962C8B-B14F-4D97-AF65-F5344CB8AC3E}">
        <p14:creationId xmlns:p14="http://schemas.microsoft.com/office/powerpoint/2010/main" val="2326259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 </a:t>
            </a:r>
            <a:r>
              <a:rPr lang="de-DE" dirty="0" err="1" smtClean="0"/>
              <a:t>word</a:t>
            </a:r>
            <a:r>
              <a:rPr lang="de-DE" dirty="0" smtClean="0"/>
              <a:t> on Windows Server 2012</a:t>
            </a:r>
            <a:endParaRPr lang="de-AT" dirty="0"/>
          </a:p>
        </p:txBody>
      </p:sp>
      <p:sp>
        <p:nvSpPr>
          <p:cNvPr id="3" name="Content Placeholder 2"/>
          <p:cNvSpPr>
            <a:spLocks noGrp="1"/>
          </p:cNvSpPr>
          <p:nvPr>
            <p:ph sz="quarter" idx="10"/>
          </p:nvPr>
        </p:nvSpPr>
        <p:spPr>
          <a:xfrm>
            <a:off x="274638" y="1214438"/>
            <a:ext cx="11887200" cy="3447098"/>
          </a:xfrm>
        </p:spPr>
        <p:txBody>
          <a:bodyPr/>
          <a:lstStyle/>
          <a:p>
            <a:r>
              <a:rPr lang="de-DE" dirty="0" smtClean="0"/>
              <a:t>Windows 2012 </a:t>
            </a:r>
            <a:r>
              <a:rPr lang="de-DE" dirty="0" err="1" smtClean="0"/>
              <a:t>makes</a:t>
            </a:r>
            <a:r>
              <a:rPr lang="de-DE" dirty="0" smtClean="0"/>
              <a:t> a </a:t>
            </a:r>
            <a:r>
              <a:rPr lang="de-DE" dirty="0" err="1" smtClean="0"/>
              <a:t>lot</a:t>
            </a:r>
            <a:r>
              <a:rPr lang="de-DE" dirty="0" smtClean="0"/>
              <a:t> </a:t>
            </a:r>
            <a:r>
              <a:rPr lang="de-DE" dirty="0" err="1" smtClean="0"/>
              <a:t>of</a:t>
            </a:r>
            <a:r>
              <a:rPr lang="de-DE" dirty="0" smtClean="0"/>
              <a:t> </a:t>
            </a:r>
            <a:r>
              <a:rPr lang="de-DE" dirty="0" err="1" smtClean="0"/>
              <a:t>things</a:t>
            </a:r>
            <a:r>
              <a:rPr lang="de-DE" dirty="0" smtClean="0"/>
              <a:t> </a:t>
            </a:r>
            <a:r>
              <a:rPr lang="de-DE" dirty="0" err="1" smtClean="0"/>
              <a:t>easier</a:t>
            </a:r>
            <a:endParaRPr lang="de-DE" dirty="0" smtClean="0"/>
          </a:p>
          <a:p>
            <a:r>
              <a:rPr lang="de-DE" dirty="0" smtClean="0"/>
              <a:t>Dynamic Quorum </a:t>
            </a:r>
            <a:r>
              <a:rPr lang="de-DE" dirty="0" err="1" smtClean="0"/>
              <a:t>is</a:t>
            </a:r>
            <a:r>
              <a:rPr lang="de-DE" dirty="0" smtClean="0"/>
              <a:t> a </a:t>
            </a:r>
            <a:r>
              <a:rPr lang="de-DE" dirty="0" err="1" smtClean="0"/>
              <a:t>blessing</a:t>
            </a:r>
            <a:endParaRPr lang="de-DE" dirty="0" smtClean="0"/>
          </a:p>
          <a:p>
            <a:r>
              <a:rPr lang="de-DE" dirty="0" smtClean="0"/>
              <a:t>So </a:t>
            </a:r>
            <a:r>
              <a:rPr lang="de-DE" dirty="0" err="1" smtClean="0"/>
              <a:t>is</a:t>
            </a:r>
            <a:r>
              <a:rPr lang="de-DE" dirty="0" smtClean="0"/>
              <a:t> Cluster Aware </a:t>
            </a:r>
            <a:r>
              <a:rPr lang="de-DE" dirty="0" err="1" smtClean="0"/>
              <a:t>Updating</a:t>
            </a:r>
            <a:endParaRPr lang="de-DE" dirty="0" smtClean="0"/>
          </a:p>
          <a:p>
            <a:r>
              <a:rPr lang="de-DE" dirty="0" smtClean="0"/>
              <a:t>RDMA </a:t>
            </a:r>
            <a:r>
              <a:rPr lang="de-DE" dirty="0" err="1" smtClean="0"/>
              <a:t>lets</a:t>
            </a:r>
            <a:r>
              <a:rPr lang="de-DE" dirty="0" smtClean="0"/>
              <a:t> </a:t>
            </a:r>
            <a:r>
              <a:rPr lang="de-DE" dirty="0" err="1" smtClean="0"/>
              <a:t>backups</a:t>
            </a:r>
            <a:r>
              <a:rPr lang="de-DE" dirty="0" smtClean="0"/>
              <a:t> </a:t>
            </a:r>
            <a:r>
              <a:rPr lang="de-DE" dirty="0" err="1" smtClean="0"/>
              <a:t>run</a:t>
            </a:r>
            <a:r>
              <a:rPr lang="de-DE" dirty="0" smtClean="0"/>
              <a:t> </a:t>
            </a:r>
            <a:r>
              <a:rPr lang="de-DE" dirty="0" err="1" smtClean="0"/>
              <a:t>faster</a:t>
            </a:r>
            <a:endParaRPr lang="de-DE" dirty="0" smtClean="0"/>
          </a:p>
          <a:p>
            <a:r>
              <a:rPr lang="de-DE" dirty="0" smtClean="0"/>
              <a:t>…</a:t>
            </a:r>
            <a:endParaRPr lang="de-AT" dirty="0"/>
          </a:p>
        </p:txBody>
      </p:sp>
    </p:spTree>
    <p:extLst>
      <p:ext uri="{BB962C8B-B14F-4D97-AF65-F5344CB8AC3E}">
        <p14:creationId xmlns:p14="http://schemas.microsoft.com/office/powerpoint/2010/main" val="309872648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Another</a:t>
            </a:r>
            <a:r>
              <a:rPr lang="de-DE" dirty="0" smtClean="0"/>
              <a:t> </a:t>
            </a:r>
            <a:r>
              <a:rPr lang="de-DE" dirty="0" err="1" smtClean="0"/>
              <a:t>word</a:t>
            </a:r>
            <a:r>
              <a:rPr lang="de-DE" dirty="0" smtClean="0"/>
              <a:t> on Windows Server 2012</a:t>
            </a:r>
            <a:endParaRPr lang="de-AT" dirty="0"/>
          </a:p>
        </p:txBody>
      </p:sp>
      <p:sp>
        <p:nvSpPr>
          <p:cNvPr id="3" name="Content Placeholder 2"/>
          <p:cNvSpPr>
            <a:spLocks noGrp="1"/>
          </p:cNvSpPr>
          <p:nvPr>
            <p:ph sz="quarter" idx="10"/>
          </p:nvPr>
        </p:nvSpPr>
        <p:spPr>
          <a:xfrm>
            <a:off x="274638" y="1214438"/>
            <a:ext cx="11887200" cy="4678204"/>
          </a:xfrm>
        </p:spPr>
        <p:txBody>
          <a:bodyPr/>
          <a:lstStyle/>
          <a:p>
            <a:r>
              <a:rPr lang="de-DE" dirty="0" err="1" smtClean="0"/>
              <a:t>Getting</a:t>
            </a:r>
            <a:r>
              <a:rPr lang="de-DE" dirty="0" smtClean="0"/>
              <a:t> </a:t>
            </a:r>
            <a:r>
              <a:rPr lang="de-DE" dirty="0" err="1" smtClean="0"/>
              <a:t>there</a:t>
            </a:r>
            <a:r>
              <a:rPr lang="de-DE" dirty="0" smtClean="0"/>
              <a:t> </a:t>
            </a:r>
            <a:r>
              <a:rPr lang="de-DE" dirty="0" err="1" smtClean="0"/>
              <a:t>is</a:t>
            </a:r>
            <a:r>
              <a:rPr lang="de-DE" dirty="0" smtClean="0"/>
              <a:t> a </a:t>
            </a:r>
            <a:r>
              <a:rPr lang="de-DE" dirty="0" err="1" smtClean="0"/>
              <a:t>pain</a:t>
            </a:r>
            <a:r>
              <a:rPr lang="de-DE" dirty="0" smtClean="0"/>
              <a:t> </a:t>
            </a:r>
            <a:r>
              <a:rPr lang="de-DE" dirty="0" err="1" smtClean="0"/>
              <a:t>if</a:t>
            </a:r>
            <a:r>
              <a:rPr lang="de-DE" dirty="0" smtClean="0"/>
              <a:t> </a:t>
            </a:r>
            <a:r>
              <a:rPr lang="de-DE" dirty="0" err="1" smtClean="0"/>
              <a:t>you</a:t>
            </a:r>
            <a:r>
              <a:rPr lang="de-DE" dirty="0" smtClean="0"/>
              <a:t> </a:t>
            </a:r>
            <a:r>
              <a:rPr lang="de-DE" dirty="0" err="1" smtClean="0"/>
              <a:t>have</a:t>
            </a:r>
            <a:r>
              <a:rPr lang="de-DE" dirty="0" smtClean="0"/>
              <a:t> </a:t>
            </a:r>
            <a:r>
              <a:rPr lang="de-DE" dirty="0" err="1" smtClean="0"/>
              <a:t>Availability</a:t>
            </a:r>
            <a:r>
              <a:rPr lang="de-DE" dirty="0" smtClean="0"/>
              <a:t> Groups</a:t>
            </a:r>
          </a:p>
          <a:p>
            <a:pPr lvl="1"/>
            <a:r>
              <a:rPr lang="de-DE" dirty="0" err="1" smtClean="0"/>
              <a:t>No</a:t>
            </a:r>
            <a:r>
              <a:rPr lang="de-DE" dirty="0" smtClean="0"/>
              <a:t> in-place upgrade</a:t>
            </a:r>
          </a:p>
          <a:p>
            <a:pPr lvl="1"/>
            <a:r>
              <a:rPr lang="de-DE" dirty="0" smtClean="0"/>
              <a:t>Cross-Cluster AG </a:t>
            </a:r>
            <a:r>
              <a:rPr lang="de-DE" dirty="0" err="1" smtClean="0"/>
              <a:t>movement</a:t>
            </a:r>
            <a:r>
              <a:rPr lang="de-DE" dirty="0" smtClean="0"/>
              <a:t> </a:t>
            </a:r>
            <a:r>
              <a:rPr lang="de-DE" dirty="0" err="1" smtClean="0"/>
              <a:t>is</a:t>
            </a:r>
            <a:r>
              <a:rPr lang="de-DE" dirty="0" smtClean="0"/>
              <a:t> </a:t>
            </a:r>
            <a:r>
              <a:rPr lang="de-DE" dirty="0" err="1" smtClean="0"/>
              <a:t>script</a:t>
            </a:r>
            <a:r>
              <a:rPr lang="de-DE" dirty="0" smtClean="0"/>
              <a:t> </a:t>
            </a:r>
            <a:r>
              <a:rPr lang="de-DE" dirty="0" err="1" smtClean="0"/>
              <a:t>based</a:t>
            </a:r>
            <a:r>
              <a:rPr lang="de-DE" dirty="0" smtClean="0"/>
              <a:t> </a:t>
            </a:r>
            <a:r>
              <a:rPr lang="de-DE" dirty="0" err="1" smtClean="0"/>
              <a:t>and</a:t>
            </a:r>
            <a:r>
              <a:rPr lang="de-DE" dirty="0" smtClean="0"/>
              <a:t> </a:t>
            </a:r>
            <a:r>
              <a:rPr lang="de-DE" dirty="0" err="1" smtClean="0"/>
              <a:t>error</a:t>
            </a:r>
            <a:r>
              <a:rPr lang="de-DE" dirty="0" smtClean="0"/>
              <a:t> </a:t>
            </a:r>
            <a:r>
              <a:rPr lang="de-DE" dirty="0" err="1" smtClean="0"/>
              <a:t>prone</a:t>
            </a:r>
            <a:endParaRPr lang="de-DE" dirty="0" smtClean="0"/>
          </a:p>
          <a:p>
            <a:pPr lvl="1"/>
            <a:r>
              <a:rPr lang="de-DE" dirty="0" err="1" smtClean="0"/>
              <a:t>Have</a:t>
            </a:r>
            <a:r>
              <a:rPr lang="de-DE" dirty="0" smtClean="0"/>
              <a:t> </a:t>
            </a:r>
            <a:r>
              <a:rPr lang="de-DE" dirty="0" err="1" smtClean="0"/>
              <a:t>to</a:t>
            </a:r>
            <a:r>
              <a:rPr lang="de-DE" dirty="0" smtClean="0"/>
              <a:t> do all AGs at </a:t>
            </a:r>
            <a:r>
              <a:rPr lang="de-DE" dirty="0" err="1" smtClean="0"/>
              <a:t>once</a:t>
            </a:r>
            <a:endParaRPr lang="de-DE" dirty="0" smtClean="0"/>
          </a:p>
          <a:p>
            <a:r>
              <a:rPr lang="de-DE" dirty="0" smtClean="0"/>
              <a:t>Windows 2012 RTM </a:t>
            </a:r>
            <a:r>
              <a:rPr lang="de-DE" dirty="0" err="1" smtClean="0"/>
              <a:t>has</a:t>
            </a:r>
            <a:r>
              <a:rPr lang="de-DE" dirty="0" smtClean="0"/>
              <a:t> </a:t>
            </a:r>
            <a:r>
              <a:rPr lang="de-DE" dirty="0" err="1" smtClean="0"/>
              <a:t>some</a:t>
            </a:r>
            <a:r>
              <a:rPr lang="de-DE" dirty="0" smtClean="0"/>
              <a:t> </a:t>
            </a:r>
            <a:r>
              <a:rPr lang="de-DE" dirty="0" err="1" smtClean="0"/>
              <a:t>incompatibilities</a:t>
            </a:r>
            <a:r>
              <a:rPr lang="de-DE" dirty="0" smtClean="0"/>
              <a:t> -&gt; </a:t>
            </a:r>
            <a:r>
              <a:rPr lang="de-DE" dirty="0" err="1" smtClean="0"/>
              <a:t>You</a:t>
            </a:r>
            <a:r>
              <a:rPr lang="de-DE" dirty="0" smtClean="0"/>
              <a:t> </a:t>
            </a:r>
            <a:r>
              <a:rPr lang="de-DE" dirty="0" err="1" smtClean="0"/>
              <a:t>need</a:t>
            </a:r>
            <a:r>
              <a:rPr lang="de-DE" dirty="0" smtClean="0"/>
              <a:t> </a:t>
            </a:r>
            <a:r>
              <a:rPr lang="de-DE" dirty="0" err="1" smtClean="0"/>
              <a:t>hotfixes</a:t>
            </a:r>
            <a:r>
              <a:rPr lang="de-DE" dirty="0" smtClean="0"/>
              <a:t> for </a:t>
            </a:r>
            <a:r>
              <a:rPr lang="de-DE" dirty="0" err="1" smtClean="0"/>
              <a:t>some</a:t>
            </a:r>
            <a:r>
              <a:rPr lang="de-DE" dirty="0" smtClean="0"/>
              <a:t> </a:t>
            </a:r>
            <a:r>
              <a:rPr lang="de-DE" dirty="0" err="1" smtClean="0"/>
              <a:t>features</a:t>
            </a:r>
            <a:r>
              <a:rPr lang="de-DE" dirty="0" smtClean="0"/>
              <a:t> </a:t>
            </a:r>
            <a:r>
              <a:rPr lang="de-DE" dirty="0" err="1" smtClean="0"/>
              <a:t>to</a:t>
            </a:r>
            <a:r>
              <a:rPr lang="de-DE" dirty="0" smtClean="0"/>
              <a:t> </a:t>
            </a:r>
            <a:r>
              <a:rPr lang="de-DE" dirty="0" err="1" smtClean="0"/>
              <a:t>even</a:t>
            </a:r>
            <a:r>
              <a:rPr lang="de-DE" dirty="0" smtClean="0"/>
              <a:t> </a:t>
            </a:r>
            <a:r>
              <a:rPr lang="de-DE" dirty="0" err="1" smtClean="0"/>
              <a:t>run</a:t>
            </a:r>
            <a:endParaRPr lang="de-DE" dirty="0" smtClean="0"/>
          </a:p>
          <a:p>
            <a:pPr lvl="1"/>
            <a:r>
              <a:rPr lang="de-DE" dirty="0" smtClean="0"/>
              <a:t>e.g. </a:t>
            </a:r>
            <a:r>
              <a:rPr lang="de-DE" dirty="0" err="1" smtClean="0"/>
              <a:t>FileStream</a:t>
            </a:r>
            <a:r>
              <a:rPr lang="de-DE" dirty="0" smtClean="0"/>
              <a:t> in </a:t>
            </a:r>
            <a:r>
              <a:rPr lang="de-DE" dirty="0" err="1" smtClean="0"/>
              <a:t>Availability</a:t>
            </a:r>
            <a:r>
              <a:rPr lang="de-DE" dirty="0" smtClean="0"/>
              <a:t> Groups will not </a:t>
            </a:r>
            <a:r>
              <a:rPr lang="de-DE" dirty="0" err="1" smtClean="0"/>
              <a:t>work</a:t>
            </a:r>
            <a:r>
              <a:rPr lang="de-DE" dirty="0" smtClean="0"/>
              <a:t> </a:t>
            </a:r>
            <a:r>
              <a:rPr lang="de-DE" dirty="0" err="1" smtClean="0"/>
              <a:t>without</a:t>
            </a:r>
            <a:r>
              <a:rPr lang="de-DE" dirty="0" smtClean="0"/>
              <a:t> a </a:t>
            </a:r>
            <a:r>
              <a:rPr lang="de-DE" dirty="0" err="1" smtClean="0"/>
              <a:t>patch</a:t>
            </a:r>
            <a:endParaRPr lang="de-DE" dirty="0" smtClean="0"/>
          </a:p>
          <a:p>
            <a:r>
              <a:rPr lang="de-DE" dirty="0" err="1" smtClean="0"/>
              <a:t>Sometimes</a:t>
            </a:r>
            <a:r>
              <a:rPr lang="de-DE" dirty="0" smtClean="0"/>
              <a:t> AGs will not </a:t>
            </a:r>
            <a:r>
              <a:rPr lang="de-DE" dirty="0" err="1" smtClean="0"/>
              <a:t>sync</a:t>
            </a:r>
            <a:r>
              <a:rPr lang="de-DE" dirty="0" smtClean="0"/>
              <a:t> after a </a:t>
            </a:r>
            <a:r>
              <a:rPr lang="de-DE" dirty="0" err="1" smtClean="0"/>
              <a:t>forced</a:t>
            </a:r>
            <a:r>
              <a:rPr lang="de-DE" dirty="0" smtClean="0"/>
              <a:t> </a:t>
            </a:r>
            <a:r>
              <a:rPr lang="de-DE" dirty="0" err="1" smtClean="0"/>
              <a:t>failover</a:t>
            </a:r>
            <a:endParaRPr lang="de-DE" dirty="0" smtClean="0"/>
          </a:p>
          <a:p>
            <a:pPr lvl="1"/>
            <a:r>
              <a:rPr lang="de-DE" dirty="0" smtClean="0"/>
              <a:t>Not 100% sure if this is a Windows issue, but it has never happened on 2008R2…</a:t>
            </a:r>
            <a:endParaRPr lang="de-AT" dirty="0"/>
          </a:p>
        </p:txBody>
      </p:sp>
    </p:spTree>
    <p:extLst>
      <p:ext uri="{BB962C8B-B14F-4D97-AF65-F5344CB8AC3E}">
        <p14:creationId xmlns:p14="http://schemas.microsoft.com/office/powerpoint/2010/main" val="3516278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Bridgewater</a:t>
            </a:r>
            <a:endParaRPr lang="en-US" dirty="0"/>
          </a:p>
        </p:txBody>
      </p:sp>
    </p:spTree>
    <p:extLst>
      <p:ext uri="{BB962C8B-B14F-4D97-AF65-F5344CB8AC3E}">
        <p14:creationId xmlns:p14="http://schemas.microsoft.com/office/powerpoint/2010/main" val="17500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64" dirty="0"/>
              <a:t>SQL Server 2012 Deployment considerations</a:t>
            </a:r>
          </a:p>
        </p:txBody>
      </p:sp>
      <p:sp>
        <p:nvSpPr>
          <p:cNvPr id="6" name="Text Placeholder 5"/>
          <p:cNvSpPr>
            <a:spLocks noGrp="1"/>
          </p:cNvSpPr>
          <p:nvPr>
            <p:ph sz="quarter" idx="10"/>
          </p:nvPr>
        </p:nvSpPr>
        <p:spPr/>
        <p:txBody>
          <a:bodyPr/>
          <a:lstStyle/>
          <a:p>
            <a:r>
              <a:rPr lang="en-US" dirty="0" smtClean="0">
                <a:solidFill>
                  <a:schemeClr val="tx1"/>
                </a:solidFill>
              </a:rPr>
              <a:t>Requirements</a:t>
            </a:r>
          </a:p>
          <a:p>
            <a:pPr lvl="1"/>
            <a:r>
              <a:rPr lang="en-US" dirty="0" smtClean="0">
                <a:solidFill>
                  <a:schemeClr val="tx1"/>
                </a:solidFill>
              </a:rPr>
              <a:t>Security for data and intellectual </a:t>
            </a:r>
            <a:r>
              <a:rPr lang="en-US" dirty="0">
                <a:solidFill>
                  <a:schemeClr val="tx1"/>
                </a:solidFill>
              </a:rPr>
              <a:t>p</a:t>
            </a:r>
            <a:r>
              <a:rPr lang="en-US" dirty="0" smtClean="0">
                <a:solidFill>
                  <a:schemeClr val="tx1"/>
                </a:solidFill>
              </a:rPr>
              <a:t>roperty</a:t>
            </a:r>
          </a:p>
          <a:p>
            <a:pPr lvl="1"/>
            <a:r>
              <a:rPr lang="en-US" dirty="0" smtClean="0">
                <a:solidFill>
                  <a:schemeClr val="tx1"/>
                </a:solidFill>
              </a:rPr>
              <a:t>RTO and RPO close to zero</a:t>
            </a:r>
          </a:p>
          <a:p>
            <a:pPr lvl="1"/>
            <a:r>
              <a:rPr lang="en-US" dirty="0">
                <a:solidFill>
                  <a:schemeClr val="tx1"/>
                </a:solidFill>
              </a:rPr>
              <a:t>1000+ databases, 200+ AGs , 100+ servers</a:t>
            </a:r>
          </a:p>
          <a:p>
            <a:pPr lvl="1"/>
            <a:r>
              <a:rPr lang="en-US" dirty="0" smtClean="0">
                <a:solidFill>
                  <a:schemeClr val="tx1"/>
                </a:solidFill>
              </a:rPr>
              <a:t>All servers are virtual</a:t>
            </a:r>
          </a:p>
          <a:p>
            <a:pPr lvl="1"/>
            <a:r>
              <a:rPr lang="en-US" dirty="0" smtClean="0">
                <a:solidFill>
                  <a:schemeClr val="tx1"/>
                </a:solidFill>
              </a:rPr>
              <a:t>Cross datacenter HA/DR for replication</a:t>
            </a: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32493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6762256" y="2098357"/>
            <a:ext cx="3885847" cy="466301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endParaRPr lang="en-US" sz="1836" dirty="0"/>
          </a:p>
          <a:p>
            <a:endParaRPr lang="en-US" sz="1836" dirty="0"/>
          </a:p>
          <a:p>
            <a:endParaRPr lang="en-US" sz="1836" dirty="0"/>
          </a:p>
          <a:p>
            <a:endParaRPr lang="en-US" sz="1836" dirty="0"/>
          </a:p>
          <a:p>
            <a:r>
              <a:rPr lang="en-US" sz="1836" dirty="0"/>
              <a:t>Datacenter B</a:t>
            </a:r>
          </a:p>
          <a:p>
            <a:pPr algn="ctr"/>
            <a:endParaRPr lang="en-US" sz="1836" dirty="0"/>
          </a:p>
        </p:txBody>
      </p:sp>
      <p:sp>
        <p:nvSpPr>
          <p:cNvPr id="22" name="Rounded Rectangle 21"/>
          <p:cNvSpPr/>
          <p:nvPr/>
        </p:nvSpPr>
        <p:spPr>
          <a:xfrm>
            <a:off x="2176956" y="2098357"/>
            <a:ext cx="3885847" cy="466301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1836" dirty="0"/>
              <a:t>Datacenter A</a:t>
            </a:r>
          </a:p>
        </p:txBody>
      </p:sp>
      <p:sp>
        <p:nvSpPr>
          <p:cNvPr id="21" name="Rounded Rectangle 20"/>
          <p:cNvSpPr/>
          <p:nvPr/>
        </p:nvSpPr>
        <p:spPr>
          <a:xfrm>
            <a:off x="4867096" y="1097028"/>
            <a:ext cx="3285308" cy="1243471"/>
          </a:xfrm>
          <a:prstGeom prst="roundRect">
            <a:avLst/>
          </a:prstGeom>
        </p:spPr>
        <p:style>
          <a:lnRef idx="2">
            <a:schemeClr val="accent2"/>
          </a:lnRef>
          <a:fillRef idx="1">
            <a:schemeClr val="lt1"/>
          </a:fillRef>
          <a:effectRef idx="0">
            <a:schemeClr val="accent2"/>
          </a:effectRef>
          <a:fontRef idx="minor">
            <a:schemeClr val="dk1"/>
          </a:fontRef>
        </p:style>
        <p:txBody>
          <a:bodyPr rtlCol="0" anchor="b"/>
          <a:lstStyle/>
          <a:p>
            <a:pPr algn="r"/>
            <a:r>
              <a:rPr lang="en-US" sz="1836" dirty="0"/>
              <a:t>Datacenter C</a:t>
            </a:r>
          </a:p>
        </p:txBody>
      </p:sp>
      <p:sp>
        <p:nvSpPr>
          <p:cNvPr id="2" name="Title 1"/>
          <p:cNvSpPr>
            <a:spLocks noGrp="1"/>
          </p:cNvSpPr>
          <p:nvPr>
            <p:ph type="title"/>
          </p:nvPr>
        </p:nvSpPr>
        <p:spPr/>
        <p:txBody>
          <a:bodyPr/>
          <a:lstStyle/>
          <a:p>
            <a:r>
              <a:rPr lang="en-US" sz="2856" dirty="0"/>
              <a:t>SQL Server 2012 </a:t>
            </a:r>
            <a:r>
              <a:rPr lang="en-US" sz="2856" dirty="0" err="1"/>
              <a:t>AlwaysOn</a:t>
            </a:r>
            <a:r>
              <a:rPr lang="en-US" sz="2856" dirty="0"/>
              <a:t> Availability Groups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542" y="2331508"/>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540" y="3574979"/>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9198" y="2456292"/>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9198" y="3574979"/>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850" y="5576190"/>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889" y="5594662"/>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Magnetic Disk 3"/>
          <p:cNvSpPr/>
          <p:nvPr/>
        </p:nvSpPr>
        <p:spPr>
          <a:xfrm>
            <a:off x="3653579" y="2807527"/>
            <a:ext cx="544019" cy="47601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a:t>P</a:t>
            </a:r>
          </a:p>
        </p:txBody>
      </p:sp>
      <p:sp>
        <p:nvSpPr>
          <p:cNvPr id="15" name="Flowchart: Magnetic Disk 14"/>
          <p:cNvSpPr/>
          <p:nvPr/>
        </p:nvSpPr>
        <p:spPr>
          <a:xfrm>
            <a:off x="3653579" y="3960966"/>
            <a:ext cx="544019" cy="476016"/>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32" dirty="0"/>
              <a:t>SR</a:t>
            </a:r>
          </a:p>
        </p:txBody>
      </p:sp>
      <p:sp>
        <p:nvSpPr>
          <p:cNvPr id="16" name="Flowchart: Magnetic Disk 15"/>
          <p:cNvSpPr/>
          <p:nvPr/>
        </p:nvSpPr>
        <p:spPr>
          <a:xfrm>
            <a:off x="8472028" y="3960966"/>
            <a:ext cx="544019" cy="476016"/>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28" dirty="0"/>
              <a:t>ASR</a:t>
            </a:r>
          </a:p>
        </p:txBody>
      </p:sp>
      <p:sp>
        <p:nvSpPr>
          <p:cNvPr id="17" name="Flowchart: Magnetic Disk 16"/>
          <p:cNvSpPr/>
          <p:nvPr/>
        </p:nvSpPr>
        <p:spPr>
          <a:xfrm>
            <a:off x="8433170" y="2807526"/>
            <a:ext cx="544019" cy="476016"/>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24" dirty="0"/>
              <a:t>AFSR</a:t>
            </a:r>
          </a:p>
        </p:txBody>
      </p:sp>
      <p:sp>
        <p:nvSpPr>
          <p:cNvPr id="18" name="Flowchart: Magnetic Disk 17"/>
          <p:cNvSpPr/>
          <p:nvPr/>
        </p:nvSpPr>
        <p:spPr>
          <a:xfrm>
            <a:off x="7880395" y="5906490"/>
            <a:ext cx="544019" cy="476016"/>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32" dirty="0">
                <a:solidFill>
                  <a:schemeClr val="tx1"/>
                </a:solidFill>
              </a:rPr>
              <a:t>DLS</a:t>
            </a:r>
          </a:p>
        </p:txBody>
      </p:sp>
      <p:sp>
        <p:nvSpPr>
          <p:cNvPr id="19" name="Flowchart: Magnetic Disk 18"/>
          <p:cNvSpPr/>
          <p:nvPr/>
        </p:nvSpPr>
        <p:spPr>
          <a:xfrm>
            <a:off x="4138488" y="5906490"/>
            <a:ext cx="544019" cy="476016"/>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32" dirty="0">
                <a:solidFill>
                  <a:schemeClr val="tx1"/>
                </a:solidFill>
              </a:rPr>
              <a:t>DLS</a:t>
            </a:r>
          </a:p>
        </p:txBody>
      </p:sp>
      <p:cxnSp>
        <p:nvCxnSpPr>
          <p:cNvPr id="23" name="Straight Arrow Connector 22"/>
          <p:cNvCxnSpPr/>
          <p:nvPr/>
        </p:nvCxnSpPr>
        <p:spPr>
          <a:xfrm flipV="1">
            <a:off x="4425002" y="3088703"/>
            <a:ext cx="3891594" cy="1"/>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8" name="Curved Connector 37"/>
          <p:cNvCxnSpPr/>
          <p:nvPr/>
        </p:nvCxnSpPr>
        <p:spPr>
          <a:xfrm rot="10800000" flipV="1">
            <a:off x="4778021" y="5547827"/>
            <a:ext cx="1195710" cy="696274"/>
          </a:xfrm>
          <a:prstGeom prst="curvedConnector3">
            <a:avLst>
              <a:gd name="adj1" fmla="val -22503"/>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Rounded Rectangular Callout 32"/>
          <p:cNvSpPr/>
          <p:nvPr/>
        </p:nvSpPr>
        <p:spPr>
          <a:xfrm>
            <a:off x="8374609" y="4983601"/>
            <a:ext cx="1372634" cy="698391"/>
          </a:xfrm>
          <a:prstGeom prst="wedgeRoundRectCallout">
            <a:avLst>
              <a:gd name="adj1" fmla="val -61981"/>
              <a:gd name="adj2" fmla="val 9837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32" dirty="0">
                <a:solidFill>
                  <a:schemeClr val="tx1"/>
                </a:solidFill>
              </a:rPr>
              <a:t>Delayed log shipping</a:t>
            </a:r>
          </a:p>
        </p:txBody>
      </p:sp>
      <p:cxnSp>
        <p:nvCxnSpPr>
          <p:cNvPr id="46" name="Curved Connector 45"/>
          <p:cNvCxnSpPr>
            <a:stCxn id="20" idx="2"/>
          </p:cNvCxnSpPr>
          <p:nvPr/>
        </p:nvCxnSpPr>
        <p:spPr>
          <a:xfrm rot="16200000" flipH="1">
            <a:off x="6591943" y="5200414"/>
            <a:ext cx="601398" cy="144886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3944424" y="3341828"/>
            <a:ext cx="0" cy="55263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4275313" y="3408325"/>
            <a:ext cx="4041281" cy="790647"/>
          </a:xfrm>
          <a:prstGeom prst="straightConnector1">
            <a:avLst/>
          </a:prstGeom>
          <a:ln>
            <a:prstDash val="dash"/>
            <a:headEnd type="arrow"/>
            <a:tailEnd type="arrow"/>
          </a:ln>
        </p:spPr>
        <p:style>
          <a:lnRef idx="3">
            <a:schemeClr val="dk1"/>
          </a:lnRef>
          <a:fillRef idx="0">
            <a:schemeClr val="dk1"/>
          </a:fillRef>
          <a:effectRef idx="2">
            <a:schemeClr val="dk1"/>
          </a:effectRef>
          <a:fontRef idx="minor">
            <a:schemeClr val="tx1"/>
          </a:fontRef>
        </p:style>
      </p:cxnSp>
      <p:sp>
        <p:nvSpPr>
          <p:cNvPr id="20" name="Folded Corner 19"/>
          <p:cNvSpPr/>
          <p:nvPr/>
        </p:nvSpPr>
        <p:spPr>
          <a:xfrm>
            <a:off x="5449793" y="5314235"/>
            <a:ext cx="1436838" cy="30991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8" dirty="0" smtClean="0">
                <a:solidFill>
                  <a:schemeClr val="tx1"/>
                </a:solidFill>
              </a:rPr>
              <a:t>File Table</a:t>
            </a:r>
            <a:endParaRPr lang="en-US" sz="1428" dirty="0">
              <a:solidFill>
                <a:schemeClr val="tx1"/>
              </a:solidFill>
            </a:endParaRPr>
          </a:p>
        </p:txBody>
      </p:sp>
      <p:sp>
        <p:nvSpPr>
          <p:cNvPr id="47" name="Rounded Rectangular Callout 46"/>
          <p:cNvSpPr/>
          <p:nvPr/>
        </p:nvSpPr>
        <p:spPr>
          <a:xfrm>
            <a:off x="8959527" y="1018737"/>
            <a:ext cx="1372634" cy="1010320"/>
          </a:xfrm>
          <a:prstGeom prst="wedgeRoundRectCallout">
            <a:avLst>
              <a:gd name="adj1" fmla="val -62626"/>
              <a:gd name="adj2" fmla="val 146280"/>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36" dirty="0">
                <a:solidFill>
                  <a:schemeClr val="tx1"/>
                </a:solidFill>
              </a:rPr>
              <a:t>Readable Replicas</a:t>
            </a:r>
          </a:p>
        </p:txBody>
      </p:sp>
      <p:pic>
        <p:nvPicPr>
          <p:cNvPr id="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219" y="1205914"/>
            <a:ext cx="670309" cy="101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836" y="4936395"/>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043" y="4922910"/>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Curved Connector 44"/>
          <p:cNvCxnSpPr/>
          <p:nvPr/>
        </p:nvCxnSpPr>
        <p:spPr>
          <a:xfrm>
            <a:off x="4275313" y="4274431"/>
            <a:ext cx="1632057" cy="1013060"/>
          </a:xfrm>
          <a:prstGeom prst="curvedConnector3">
            <a:avLst>
              <a:gd name="adj1" fmla="val 99970"/>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726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1" grpId="0" animBg="1"/>
      <p:bldP spid="4" grpId="0" animBg="1"/>
      <p:bldP spid="15" grpId="0" animBg="1"/>
      <p:bldP spid="16" grpId="0" animBg="1"/>
      <p:bldP spid="17" grpId="0" animBg="1"/>
      <p:bldP spid="18" grpId="0" animBg="1"/>
      <p:bldP spid="19" grpId="0" animBg="1"/>
      <p:bldP spid="33" grpId="0" animBg="1"/>
      <p:bldP spid="20" grpId="0" animBg="1"/>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64" dirty="0"/>
              <a:t>SQL Server 2012 Replication </a:t>
            </a:r>
            <a:r>
              <a:rPr lang="en-US" sz="3264" dirty="0" smtClean="0"/>
              <a:t>Distributor DR </a:t>
            </a:r>
            <a:r>
              <a:rPr lang="en-US" sz="3264" dirty="0"/>
              <a:t>Handling </a:t>
            </a:r>
          </a:p>
        </p:txBody>
      </p:sp>
      <p:sp>
        <p:nvSpPr>
          <p:cNvPr id="4" name="Rounded Rectangle 3"/>
          <p:cNvSpPr/>
          <p:nvPr/>
        </p:nvSpPr>
        <p:spPr>
          <a:xfrm>
            <a:off x="6762256" y="2098357"/>
            <a:ext cx="3885847" cy="466301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endParaRPr lang="en-US" sz="1836" dirty="0"/>
          </a:p>
          <a:p>
            <a:endParaRPr lang="en-US" sz="1836" dirty="0"/>
          </a:p>
          <a:p>
            <a:endParaRPr lang="en-US" sz="1836" dirty="0"/>
          </a:p>
          <a:p>
            <a:endParaRPr lang="en-US" sz="1836" dirty="0"/>
          </a:p>
          <a:p>
            <a:r>
              <a:rPr lang="en-US" sz="1836" dirty="0"/>
              <a:t>Datacenter B</a:t>
            </a:r>
          </a:p>
        </p:txBody>
      </p:sp>
      <p:sp>
        <p:nvSpPr>
          <p:cNvPr id="5" name="Rounded Rectangle 4"/>
          <p:cNvSpPr/>
          <p:nvPr/>
        </p:nvSpPr>
        <p:spPr>
          <a:xfrm>
            <a:off x="2176956" y="2098357"/>
            <a:ext cx="3885847" cy="466301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1836" dirty="0"/>
              <a:t>Datacenter A</a:t>
            </a:r>
          </a:p>
        </p:txBody>
      </p:sp>
      <p:sp>
        <p:nvSpPr>
          <p:cNvPr id="14" name="Flowchart: Magnetic Disk 13"/>
          <p:cNvSpPr/>
          <p:nvPr/>
        </p:nvSpPr>
        <p:spPr>
          <a:xfrm>
            <a:off x="2800649" y="2875528"/>
            <a:ext cx="544019" cy="47601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err="1"/>
              <a:t>Dn</a:t>
            </a:r>
            <a:endParaRPr lang="en-US" sz="1632" dirty="0"/>
          </a:p>
        </p:txBody>
      </p:sp>
      <p:cxnSp>
        <p:nvCxnSpPr>
          <p:cNvPr id="20" name="Straight Arrow Connector 19"/>
          <p:cNvCxnSpPr/>
          <p:nvPr/>
        </p:nvCxnSpPr>
        <p:spPr>
          <a:xfrm flipV="1">
            <a:off x="3696449" y="5585905"/>
            <a:ext cx="4853904" cy="879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2" name="Rounded Rectangular Callout 21"/>
          <p:cNvSpPr/>
          <p:nvPr/>
        </p:nvSpPr>
        <p:spPr>
          <a:xfrm>
            <a:off x="3433561" y="1574975"/>
            <a:ext cx="1372634" cy="698391"/>
          </a:xfrm>
          <a:prstGeom prst="wedgeRoundRectCallout">
            <a:avLst>
              <a:gd name="adj1" fmla="val -61981"/>
              <a:gd name="adj2" fmla="val 9837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32" dirty="0">
                <a:solidFill>
                  <a:schemeClr val="tx1"/>
                </a:solidFill>
              </a:rPr>
              <a:t>Distribution Databases</a:t>
            </a:r>
          </a:p>
        </p:txBody>
      </p:sp>
      <p:sp>
        <p:nvSpPr>
          <p:cNvPr id="32" name="Flowchart: Magnetic Disk 31"/>
          <p:cNvSpPr/>
          <p:nvPr/>
        </p:nvSpPr>
        <p:spPr>
          <a:xfrm>
            <a:off x="2798780" y="2297872"/>
            <a:ext cx="544019" cy="47601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a:t>D1</a:t>
            </a:r>
          </a:p>
        </p:txBody>
      </p:sp>
      <p:cxnSp>
        <p:nvCxnSpPr>
          <p:cNvPr id="35" name="Straight Connector 34"/>
          <p:cNvCxnSpPr/>
          <p:nvPr/>
        </p:nvCxnSpPr>
        <p:spPr>
          <a:xfrm>
            <a:off x="2705401" y="4014837"/>
            <a:ext cx="302243" cy="1347632"/>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3070790" y="3991203"/>
            <a:ext cx="297604" cy="1371267"/>
          </a:xfrm>
          <a:prstGeom prst="line">
            <a:avLst/>
          </a:prstGeom>
        </p:spPr>
        <p:style>
          <a:lnRef idx="2">
            <a:schemeClr val="dk1"/>
          </a:lnRef>
          <a:fillRef idx="0">
            <a:schemeClr val="dk1"/>
          </a:fillRef>
          <a:effectRef idx="1">
            <a:schemeClr val="dk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246" y="3538820"/>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644" y="3515186"/>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896" y="4885529"/>
            <a:ext cx="721498" cy="141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Flowchart: Magnetic Disk 38"/>
          <p:cNvSpPr/>
          <p:nvPr/>
        </p:nvSpPr>
        <p:spPr>
          <a:xfrm>
            <a:off x="9228833" y="2909166"/>
            <a:ext cx="544019" cy="47601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err="1"/>
              <a:t>Dn</a:t>
            </a:r>
            <a:endParaRPr lang="en-US" sz="1632" dirty="0"/>
          </a:p>
        </p:txBody>
      </p:sp>
      <p:sp>
        <p:nvSpPr>
          <p:cNvPr id="40" name="Flowchart: Magnetic Disk 39"/>
          <p:cNvSpPr/>
          <p:nvPr/>
        </p:nvSpPr>
        <p:spPr>
          <a:xfrm>
            <a:off x="9226964" y="2331510"/>
            <a:ext cx="544019" cy="47601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a:t>D1</a:t>
            </a:r>
          </a:p>
        </p:txBody>
      </p:sp>
      <p:cxnSp>
        <p:nvCxnSpPr>
          <p:cNvPr id="41" name="Straight Connector 40"/>
          <p:cNvCxnSpPr/>
          <p:nvPr/>
        </p:nvCxnSpPr>
        <p:spPr>
          <a:xfrm>
            <a:off x="9133584" y="4048474"/>
            <a:ext cx="302243" cy="1347632"/>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a:off x="9498974" y="4024841"/>
            <a:ext cx="297604" cy="1371267"/>
          </a:xfrm>
          <a:prstGeom prst="line">
            <a:avLst/>
          </a:prstGeom>
        </p:spPr>
        <p:style>
          <a:lnRef idx="2">
            <a:schemeClr val="dk1"/>
          </a:lnRef>
          <a:fillRef idx="0">
            <a:schemeClr val="dk1"/>
          </a:fillRef>
          <a:effectRef idx="1">
            <a:schemeClr val="dk1"/>
          </a:effectRef>
          <a:fontRef idx="minor">
            <a:schemeClr val="tx1"/>
          </a:fontRef>
        </p:style>
      </p:cxn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30" y="3572458"/>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828" y="3548823"/>
            <a:ext cx="670309" cy="95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5080" y="4896167"/>
            <a:ext cx="721498" cy="141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ular Callout 46"/>
          <p:cNvSpPr/>
          <p:nvPr/>
        </p:nvSpPr>
        <p:spPr>
          <a:xfrm>
            <a:off x="4304830" y="3837944"/>
            <a:ext cx="2169582" cy="698391"/>
          </a:xfrm>
          <a:prstGeom prst="wedgeRoundRectCallout">
            <a:avLst>
              <a:gd name="adj1" fmla="val -52836"/>
              <a:gd name="adj2" fmla="val 20201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90000"/>
              </a:lnSpc>
              <a:spcBef>
                <a:spcPct val="20000"/>
              </a:spcBef>
              <a:buSzPct val="90000"/>
            </a:pPr>
            <a:r>
              <a:rPr lang="en-US" sz="1632" dirty="0">
                <a:solidFill>
                  <a:schemeClr val="tx1">
                    <a:alpha val="99000"/>
                  </a:schemeClr>
                </a:solidFill>
              </a:rPr>
              <a:t>SRDF/S</a:t>
            </a:r>
          </a:p>
          <a:p>
            <a:pPr>
              <a:lnSpc>
                <a:spcPct val="90000"/>
              </a:lnSpc>
              <a:spcBef>
                <a:spcPct val="20000"/>
              </a:spcBef>
              <a:buSzPct val="90000"/>
            </a:pPr>
            <a:r>
              <a:rPr lang="en-US" sz="1632" dirty="0">
                <a:solidFill>
                  <a:schemeClr val="tx1">
                    <a:alpha val="99000"/>
                  </a:schemeClr>
                </a:solidFill>
              </a:rPr>
              <a:t>Storage Replication</a:t>
            </a:r>
          </a:p>
        </p:txBody>
      </p:sp>
      <p:sp>
        <p:nvSpPr>
          <p:cNvPr id="48" name="Rounded Rectangular Callout 47"/>
          <p:cNvSpPr/>
          <p:nvPr/>
        </p:nvSpPr>
        <p:spPr>
          <a:xfrm>
            <a:off x="3865311" y="2717050"/>
            <a:ext cx="2169582" cy="698391"/>
          </a:xfrm>
          <a:prstGeom prst="wedgeRoundRectCallout">
            <a:avLst>
              <a:gd name="adj1" fmla="val -62462"/>
              <a:gd name="adj2" fmla="val 13225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90000"/>
              </a:lnSpc>
              <a:spcBef>
                <a:spcPct val="20000"/>
              </a:spcBef>
              <a:buSzPct val="90000"/>
            </a:pPr>
            <a:r>
              <a:rPr lang="en-US" sz="1632" dirty="0">
                <a:solidFill>
                  <a:schemeClr val="tx1">
                    <a:alpha val="99000"/>
                  </a:schemeClr>
                </a:solidFill>
              </a:rPr>
              <a:t>Local HA: Failover Clustering</a:t>
            </a:r>
          </a:p>
        </p:txBody>
      </p:sp>
      <p:sp>
        <p:nvSpPr>
          <p:cNvPr id="49" name="Rounded Rectangular Callout 48"/>
          <p:cNvSpPr/>
          <p:nvPr/>
        </p:nvSpPr>
        <p:spPr>
          <a:xfrm>
            <a:off x="6886685" y="2569517"/>
            <a:ext cx="2169582" cy="698391"/>
          </a:xfrm>
          <a:prstGeom prst="wedgeRoundRectCallout">
            <a:avLst>
              <a:gd name="adj1" fmla="val 43906"/>
              <a:gd name="adj2" fmla="val 9239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90000"/>
              </a:lnSpc>
              <a:spcBef>
                <a:spcPct val="20000"/>
              </a:spcBef>
              <a:buSzPct val="90000"/>
            </a:pPr>
            <a:r>
              <a:rPr lang="en-US" sz="1632" dirty="0">
                <a:solidFill>
                  <a:schemeClr val="tx1">
                    <a:alpha val="99000"/>
                  </a:schemeClr>
                </a:solidFill>
              </a:rPr>
              <a:t>DR Failover virtual machines</a:t>
            </a:r>
          </a:p>
        </p:txBody>
      </p:sp>
    </p:spTree>
    <p:extLst>
      <p:ext uri="{BB962C8B-B14F-4D97-AF65-F5344CB8AC3E}">
        <p14:creationId xmlns:p14="http://schemas.microsoft.com/office/powerpoint/2010/main" val="392578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5"/>
                                        </p:tgtEl>
                                      </p:cBhvr>
                                    </p:animEffect>
                                    <p:set>
                                      <p:cBhvr>
                                        <p:cTn id="61" dur="1" fill="hold">
                                          <p:stCondLst>
                                            <p:cond delay="499"/>
                                          </p:stCondLst>
                                        </p:cTn>
                                        <p:tgtEl>
                                          <p:spTgt spid="35"/>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par>
                          <p:cTn id="79" fill="hold">
                            <p:stCondLst>
                              <p:cond delay="1500"/>
                            </p:stCondLst>
                            <p:childTnLst>
                              <p:par>
                                <p:cTn id="80" presetID="10" presetClass="exit" presetSubtype="0" fill="hold" grpId="1" nodeType="after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P spid="32" grpId="0" animBg="1"/>
      <p:bldP spid="32" grpId="1" animBg="1"/>
      <p:bldP spid="39" grpId="0" animBg="1"/>
      <p:bldP spid="40" grpId="0" animBg="1"/>
      <p:bldP spid="47" grpId="0" animBg="1"/>
      <p:bldP spid="48" grpId="0" animBg="1"/>
      <p:bldP spid="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HA/DR</a:t>
            </a:r>
            <a:endParaRPr lang="en-US" dirty="0"/>
          </a:p>
        </p:txBody>
      </p:sp>
      <p:sp>
        <p:nvSpPr>
          <p:cNvPr id="3" name="Content Placeholder 2"/>
          <p:cNvSpPr>
            <a:spLocks noGrp="1"/>
          </p:cNvSpPr>
          <p:nvPr>
            <p:ph sz="quarter" idx="10"/>
          </p:nvPr>
        </p:nvSpPr>
        <p:spPr>
          <a:xfrm>
            <a:off x="274638" y="1214438"/>
            <a:ext cx="11887200" cy="3542508"/>
          </a:xfrm>
          <a:prstGeom prst="rect">
            <a:avLst/>
          </a:prstGeom>
        </p:spPr>
        <p:txBody>
          <a:bodyPr/>
          <a:lstStyle/>
          <a:p>
            <a:pPr marL="0" indent="0">
              <a:buNone/>
            </a:pPr>
            <a:r>
              <a:rPr lang="en-US" sz="2000" dirty="0" smtClean="0"/>
              <a:t>Goal: Provide same connection experience and security during normal operation and HA/DR</a:t>
            </a:r>
          </a:p>
          <a:p>
            <a:endParaRPr lang="en-US" sz="2000" dirty="0" smtClean="0"/>
          </a:p>
          <a:p>
            <a:pPr marL="0" indent="0">
              <a:buNone/>
            </a:pPr>
            <a:r>
              <a:rPr lang="en-US" sz="2000" dirty="0" smtClean="0"/>
              <a:t>Ensure </a:t>
            </a:r>
          </a:p>
          <a:p>
            <a:r>
              <a:rPr lang="en-US" sz="2000" dirty="0" smtClean="0"/>
              <a:t>Logins are created on all instances (use </a:t>
            </a:r>
            <a:r>
              <a:rPr lang="en-US" sz="2000" dirty="0" err="1" smtClean="0"/>
              <a:t>sp_help_revlogin</a:t>
            </a:r>
            <a:r>
              <a:rPr lang="en-US" sz="2000" dirty="0" smtClean="0"/>
              <a:t> for SQL Server logins)</a:t>
            </a:r>
          </a:p>
          <a:p>
            <a:r>
              <a:rPr lang="en-US" sz="2000" dirty="0" smtClean="0"/>
              <a:t>Database owner is the same (low privilege login) on all nodes</a:t>
            </a:r>
            <a:endParaRPr lang="en-US" sz="6600" dirty="0" smtClean="0"/>
          </a:p>
          <a:p>
            <a:pPr lvl="1"/>
            <a:r>
              <a:rPr lang="en-US" sz="1400" dirty="0" err="1" smtClean="0"/>
              <a:t>AlmostOn</a:t>
            </a:r>
            <a:r>
              <a:rPr lang="en-US" sz="1400" dirty="0" smtClean="0"/>
              <a:t>: Need to failover to each node to change settings</a:t>
            </a:r>
          </a:p>
          <a:p>
            <a:pPr lvl="1"/>
            <a:r>
              <a:rPr lang="en-US" sz="1400" dirty="0" smtClean="0"/>
              <a:t>Or use exec(‘RESTORE DATABSE xyz ….’) AS LOGIN = ‘</a:t>
            </a:r>
            <a:r>
              <a:rPr lang="en-US" sz="1400" dirty="0" err="1" smtClean="0"/>
              <a:t>DesiredDatabaseOwner</a:t>
            </a:r>
            <a:r>
              <a:rPr lang="en-US" sz="1400" dirty="0" smtClean="0"/>
              <a:t>’  -- needs </a:t>
            </a:r>
            <a:r>
              <a:rPr lang="en-US" sz="1400" dirty="0" err="1" smtClean="0"/>
              <a:t>DBCreator</a:t>
            </a:r>
            <a:endParaRPr lang="en-US" sz="400" dirty="0" smtClean="0"/>
          </a:p>
          <a:p>
            <a:r>
              <a:rPr lang="en-US" sz="2000" dirty="0" smtClean="0"/>
              <a:t>Trustworthy setting is the same on all nodes</a:t>
            </a:r>
          </a:p>
          <a:p>
            <a:pPr lvl="1"/>
            <a:r>
              <a:rPr lang="en-US" sz="1400" dirty="0" err="1"/>
              <a:t>AlmostOn</a:t>
            </a:r>
            <a:r>
              <a:rPr lang="en-US" sz="1400" dirty="0"/>
              <a:t>: Need to failover to each node to change </a:t>
            </a:r>
            <a:r>
              <a:rPr lang="en-US" sz="1400" dirty="0" smtClean="0"/>
              <a:t>setting to true (false by default)</a:t>
            </a:r>
            <a:endParaRPr lang="en-US" sz="2000" dirty="0"/>
          </a:p>
          <a:p>
            <a:r>
              <a:rPr lang="en-US" sz="2000" dirty="0" smtClean="0"/>
              <a:t>Delegation and </a:t>
            </a:r>
            <a:r>
              <a:rPr lang="en-US" sz="2000" dirty="0"/>
              <a:t>c</a:t>
            </a:r>
            <a:r>
              <a:rPr lang="en-US" sz="2000" dirty="0" smtClean="0"/>
              <a:t>onstrained delegation is setup for all SPNS on and for all instances</a:t>
            </a:r>
          </a:p>
          <a:p>
            <a:r>
              <a:rPr lang="en-US" sz="2000" dirty="0" smtClean="0"/>
              <a:t>Outgoing linked servers are created with same credentials on all instances</a:t>
            </a:r>
            <a:endParaRPr lang="en-US" sz="2000" dirty="0"/>
          </a:p>
        </p:txBody>
      </p:sp>
      <p:sp>
        <p:nvSpPr>
          <p:cNvPr id="4" name="Footer Placeholder 3"/>
          <p:cNvSpPr>
            <a:spLocks noGrp="1"/>
          </p:cNvSpPr>
          <p:nvPr>
            <p:ph type="ftr" sz="quarter" idx="4294967295"/>
          </p:nvPr>
        </p:nvSpPr>
        <p:spPr>
          <a:xfrm>
            <a:off x="9482138" y="6632575"/>
            <a:ext cx="2954337" cy="373063"/>
          </a:xfrm>
          <a:prstGeom prst="rect">
            <a:avLst/>
          </a:prstGeom>
        </p:spPr>
        <p:txBody>
          <a:bodyPr/>
          <a:lstStyle/>
          <a:p>
            <a:r>
              <a:rPr lang="en-US" smtClean="0">
                <a:cs typeface="Arial"/>
              </a:rPr>
              <a:t>[Session Code]</a:t>
            </a:r>
            <a:endParaRPr lang="en-US" dirty="0" smtClean="0">
              <a:cs typeface="Arial"/>
            </a:endParaRPr>
          </a:p>
        </p:txBody>
      </p:sp>
    </p:spTree>
    <p:extLst>
      <p:ext uri="{BB962C8B-B14F-4D97-AF65-F5344CB8AC3E}">
        <p14:creationId xmlns:p14="http://schemas.microsoft.com/office/powerpoint/2010/main" val="2541426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excellent DR test</a:t>
            </a:r>
            <a:endParaRPr lang="en-US" dirty="0"/>
          </a:p>
        </p:txBody>
      </p:sp>
      <p:sp>
        <p:nvSpPr>
          <p:cNvPr id="3" name="Content Placeholder 2"/>
          <p:cNvSpPr>
            <a:spLocks noGrp="1"/>
          </p:cNvSpPr>
          <p:nvPr>
            <p:ph sz="quarter" idx="10"/>
          </p:nvPr>
        </p:nvSpPr>
        <p:spPr>
          <a:prstGeom prst="rect">
            <a:avLst/>
          </a:prstGeom>
        </p:spPr>
        <p:txBody>
          <a:bodyPr/>
          <a:lstStyle/>
          <a:p>
            <a:r>
              <a:rPr lang="en-US" sz="2000" dirty="0" smtClean="0"/>
              <a:t>Goal: 	Regular DR Testing without increase of downtime</a:t>
            </a:r>
          </a:p>
          <a:p>
            <a:r>
              <a:rPr lang="en-US" sz="2000" dirty="0" smtClean="0"/>
              <a:t>Solution:	Combine DR test and patching. </a:t>
            </a:r>
          </a:p>
          <a:p>
            <a:endParaRPr lang="en-US" sz="2000" dirty="0" smtClean="0"/>
          </a:p>
          <a:p>
            <a:pPr marL="349724" indent="-349724"/>
            <a:r>
              <a:rPr lang="en-US" sz="2000" dirty="0" smtClean="0"/>
              <a:t>Every patch cycle (monthly) the datacenters switch roles</a:t>
            </a:r>
          </a:p>
          <a:p>
            <a:pPr marL="349724" indent="-349724"/>
            <a:r>
              <a:rPr lang="en-US" sz="2000" dirty="0" smtClean="0"/>
              <a:t>All applications are instructed to use only the current primary replica in datacenter A (primary site)</a:t>
            </a:r>
          </a:p>
          <a:p>
            <a:pPr marL="349724" indent="-349724"/>
            <a:r>
              <a:rPr lang="en-US" sz="2000" dirty="0" smtClean="0"/>
              <a:t>Readable secondary's in datacenter B are patched.</a:t>
            </a:r>
          </a:p>
          <a:p>
            <a:pPr marL="349724" indent="-349724"/>
            <a:r>
              <a:rPr lang="en-US" sz="2000" dirty="0" smtClean="0"/>
              <a:t>Availability Groups are failed over to servers in datacenter B</a:t>
            </a:r>
          </a:p>
          <a:p>
            <a:pPr marL="349724" indent="-349724"/>
            <a:r>
              <a:rPr lang="en-US" sz="2000" dirty="0" smtClean="0"/>
              <a:t>Datacenter B becomes primary site, datacenter A becomes secondary</a:t>
            </a:r>
          </a:p>
          <a:p>
            <a:pPr marL="349724" indent="-349724"/>
            <a:r>
              <a:rPr lang="en-US" sz="2000" dirty="0" smtClean="0"/>
              <a:t>Servers in datacenter A are patched</a:t>
            </a:r>
          </a:p>
          <a:p>
            <a:pPr marL="349724" indent="-349724"/>
            <a:r>
              <a:rPr lang="en-US" sz="2000" dirty="0" smtClean="0"/>
              <a:t>Servers in datacenter A resume role as readable secondary</a:t>
            </a:r>
          </a:p>
          <a:p>
            <a:endParaRPr lang="en-US" sz="2000" dirty="0"/>
          </a:p>
        </p:txBody>
      </p:sp>
      <p:sp>
        <p:nvSpPr>
          <p:cNvPr id="4" name="Footer Placeholder 3"/>
          <p:cNvSpPr>
            <a:spLocks noGrp="1"/>
          </p:cNvSpPr>
          <p:nvPr>
            <p:ph type="ftr" sz="quarter" idx="4294967295"/>
          </p:nvPr>
        </p:nvSpPr>
        <p:spPr>
          <a:xfrm>
            <a:off x="9482138" y="6632575"/>
            <a:ext cx="2954337" cy="373063"/>
          </a:xfrm>
          <a:prstGeom prst="rect">
            <a:avLst/>
          </a:prstGeom>
        </p:spPr>
        <p:txBody>
          <a:bodyPr/>
          <a:lstStyle/>
          <a:p>
            <a:r>
              <a:rPr lang="en-US" smtClean="0">
                <a:cs typeface="Arial"/>
              </a:rPr>
              <a:t>[Session Code]</a:t>
            </a:r>
            <a:endParaRPr lang="en-US" dirty="0" smtClean="0">
              <a:cs typeface="Arial"/>
            </a:endParaRPr>
          </a:p>
        </p:txBody>
      </p:sp>
    </p:spTree>
    <p:extLst>
      <p:ext uri="{BB962C8B-B14F-4D97-AF65-F5344CB8AC3E}">
        <p14:creationId xmlns:p14="http://schemas.microsoft.com/office/powerpoint/2010/main" val="1968440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1</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2</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3</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4</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18612" y="116030"/>
            <a:ext cx="2854754" cy="2462213"/>
          </a:xfrm>
          <a:prstGeom prst="rect">
            <a:avLst/>
          </a:prstGeom>
          <a:solidFill>
            <a:schemeClr val="accent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gradFill>
                  <a:gsLst>
                    <a:gs pos="1250">
                      <a:schemeClr val="tx1"/>
                    </a:gs>
                    <a:gs pos="100000">
                      <a:schemeClr val="tx1"/>
                    </a:gs>
                  </a:gsLst>
                  <a:lin ang="5400000" scaled="0"/>
                </a:gradFill>
              </a:rPr>
              <a:t>Required Slide</a:t>
            </a:r>
          </a:p>
          <a:p>
            <a:pPr defTabSz="914099" fontAlgn="base">
              <a:spcBef>
                <a:spcPct val="0"/>
              </a:spcBef>
              <a:spcAft>
                <a:spcPct val="0"/>
              </a:spcAft>
            </a:pPr>
            <a:r>
              <a:rPr lang="en-US" sz="1200" dirty="0" smtClean="0">
                <a:gradFill>
                  <a:gsLst>
                    <a:gs pos="1250">
                      <a:schemeClr val="tx1"/>
                    </a:gs>
                    <a:gs pos="100000">
                      <a:schemeClr val="tx1"/>
                    </a:gs>
                  </a:gsLst>
                  <a:lin ang="5400000" scaled="0"/>
                </a:gradFill>
              </a:rPr>
              <a:t>*delete this box when your slide is finalized</a:t>
            </a:r>
          </a:p>
          <a:p>
            <a:pPr defTabSz="914099" fontAlgn="base">
              <a:spcBef>
                <a:spcPct val="0"/>
              </a:spcBef>
              <a:spcAft>
                <a:spcPct val="0"/>
              </a:spcAft>
            </a:pPr>
            <a:endParaRPr lang="en-US" dirty="0" smtClean="0">
              <a:gradFill>
                <a:gsLst>
                  <a:gs pos="1250">
                    <a:schemeClr val="tx1"/>
                  </a:gs>
                  <a:gs pos="100000">
                    <a:schemeClr val="tx1"/>
                  </a:gs>
                </a:gsLst>
                <a:lin ang="5400000" scaled="0"/>
              </a:gradFill>
            </a:endParaRPr>
          </a:p>
          <a:p>
            <a:pPr defTabSz="914099" fontAlgn="base">
              <a:spcBef>
                <a:spcPct val="0"/>
              </a:spcBef>
              <a:spcAft>
                <a:spcPct val="0"/>
              </a:spcAft>
            </a:pPr>
            <a:r>
              <a:rPr lang="en-US" dirty="0">
                <a:gradFill>
                  <a:gsLst>
                    <a:gs pos="1250">
                      <a:schemeClr val="tx1"/>
                    </a:gs>
                    <a:gs pos="100000">
                      <a:schemeClr val="tx1"/>
                    </a:gs>
                  </a:gsLst>
                  <a:lin ang="5400000" scaled="0"/>
                </a:gradFill>
              </a:rPr>
              <a:t>Track PMs will supply the content for this slide, which will be inserted during the final scrub. </a:t>
            </a:r>
          </a:p>
        </p:txBody>
      </p:sp>
    </p:spTree>
    <p:extLst>
      <p:ext uri="{BB962C8B-B14F-4D97-AF65-F5344CB8AC3E}">
        <p14:creationId xmlns:p14="http://schemas.microsoft.com/office/powerpoint/2010/main" val="1574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 y="77717"/>
            <a:ext cx="12380590" cy="828981"/>
          </a:xfrm>
        </p:spPr>
        <p:txBody>
          <a:bodyPr anchor="ctr">
            <a:noAutofit/>
          </a:bodyPr>
          <a:lstStyle/>
          <a:p>
            <a:r>
              <a:rPr lang="en-US" dirty="0"/>
              <a:t>SQL Server 2012 </a:t>
            </a:r>
            <a:r>
              <a:rPr lang="en-US" dirty="0" err="1"/>
              <a:t>AlwaysOn</a:t>
            </a:r>
            <a:r>
              <a:rPr lang="en-US" dirty="0"/>
              <a:t> </a:t>
            </a:r>
            <a:r>
              <a:rPr lang="en-US" dirty="0" smtClean="0"/>
              <a:t>Customer Panel</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74006655"/>
              </p:ext>
            </p:extLst>
          </p:nvPr>
        </p:nvGraphicFramePr>
        <p:xfrm>
          <a:off x="153876" y="1165753"/>
          <a:ext cx="12128721" cy="5554043"/>
        </p:xfrm>
        <a:graphic>
          <a:graphicData uri="http://schemas.openxmlformats.org/drawingml/2006/table">
            <a:tbl>
              <a:tblPr firstRow="1" firstCol="1" bandRow="1">
                <a:tableStyleId>{5C22544A-7EE6-4342-B048-85BDC9FD1C3A}</a:tableStyleId>
              </a:tblPr>
              <a:tblGrid>
                <a:gridCol w="359596"/>
                <a:gridCol w="2206095"/>
                <a:gridCol w="4509397"/>
                <a:gridCol w="5053633"/>
              </a:tblGrid>
              <a:tr h="524675">
                <a:tc>
                  <a:txBody>
                    <a:bodyPr/>
                    <a:lstStyle/>
                    <a:p>
                      <a:pPr marL="0" marR="0">
                        <a:spcBef>
                          <a:spcPts val="0"/>
                        </a:spcBef>
                        <a:spcAft>
                          <a:spcPts val="0"/>
                        </a:spcAft>
                      </a:pPr>
                      <a:endParaRPr lang="en-US" sz="1600" b="1"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kern="1200" dirty="0" smtClean="0">
                          <a:solidFill>
                            <a:schemeClr val="tx1"/>
                          </a:solidFill>
                          <a:effectLst/>
                          <a:latin typeface="+mn-lt"/>
                          <a:ea typeface="Calibri"/>
                          <a:cs typeface="+mn-cs"/>
                        </a:rPr>
                        <a:t>Customer</a:t>
                      </a:r>
                      <a:endParaRPr lang="en-US" sz="1600" b="1" kern="1200" dirty="0">
                        <a:solidFill>
                          <a:schemeClr val="tx1"/>
                        </a:solidFill>
                        <a:effectLst/>
                        <a:latin typeface="+mn-lt"/>
                        <a:ea typeface="Calibri"/>
                        <a:cs typeface="+mn-cs"/>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smtClean="0">
                          <a:solidFill>
                            <a:schemeClr val="tx1"/>
                          </a:solidFill>
                          <a:effectLst/>
                          <a:latin typeface="+mn-lt"/>
                          <a:ea typeface="Calibri"/>
                        </a:rPr>
                        <a:t>SQL Server 2012 </a:t>
                      </a:r>
                      <a:r>
                        <a:rPr lang="en-US" sz="1600" b="1" dirty="0" err="1" smtClean="0">
                          <a:solidFill>
                            <a:schemeClr val="tx1"/>
                          </a:solidFill>
                          <a:effectLst/>
                          <a:latin typeface="+mn-lt"/>
                          <a:ea typeface="Calibri"/>
                        </a:rPr>
                        <a:t>AlwaysOn</a:t>
                      </a:r>
                      <a:r>
                        <a:rPr lang="en-US" sz="1600" b="1" dirty="0" smtClean="0">
                          <a:solidFill>
                            <a:schemeClr val="tx1"/>
                          </a:solidFill>
                          <a:effectLst/>
                          <a:latin typeface="+mn-lt"/>
                          <a:ea typeface="Calibri"/>
                        </a:rPr>
                        <a:t> HA+DR Solution</a:t>
                      </a:r>
                      <a:endParaRPr lang="en-US" sz="1600" b="1"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Highlights covered during this presentation</a:t>
                      </a:r>
                      <a:endParaRPr lang="en-US" sz="1600" b="1"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4545">
                <a:tc>
                  <a:txBody>
                    <a:bodyPr/>
                    <a:lstStyle/>
                    <a:p>
                      <a:pPr marL="0" marR="0">
                        <a:spcBef>
                          <a:spcPts val="0"/>
                        </a:spcBef>
                        <a:spcAft>
                          <a:spcPts val="0"/>
                        </a:spcAft>
                      </a:pPr>
                      <a:r>
                        <a:rPr lang="en-US" sz="1600" b="0" dirty="0" smtClean="0">
                          <a:solidFill>
                            <a:schemeClr val="tx1"/>
                          </a:solidFill>
                          <a:effectLst/>
                          <a:latin typeface="+mn-lt"/>
                          <a:ea typeface="Calibri"/>
                        </a:rPr>
                        <a:t>1</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err="1" smtClean="0">
                          <a:solidFill>
                            <a:schemeClr val="tx1"/>
                          </a:solidFill>
                          <a:effectLst/>
                          <a:latin typeface="+mn-lt"/>
                          <a:ea typeface="Calibri"/>
                        </a:rPr>
                        <a:t>Edgenet</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mn-lt"/>
                        </a:rPr>
                        <a:t>Multi-site </a:t>
                      </a:r>
                      <a:r>
                        <a:rPr lang="en-US" sz="1600" b="0" dirty="0" smtClean="0">
                          <a:solidFill>
                            <a:schemeClr val="tx1"/>
                          </a:solidFill>
                          <a:effectLst/>
                          <a:latin typeface="+mn-lt"/>
                        </a:rPr>
                        <a:t>Failover </a:t>
                      </a:r>
                      <a:r>
                        <a:rPr lang="en-US" sz="1600" b="0" dirty="0">
                          <a:solidFill>
                            <a:schemeClr val="tx1"/>
                          </a:solidFill>
                          <a:effectLst/>
                          <a:latin typeface="+mn-lt"/>
                        </a:rPr>
                        <a:t>C</a:t>
                      </a:r>
                      <a:r>
                        <a:rPr lang="en-US" sz="1600" b="0" dirty="0" smtClean="0">
                          <a:solidFill>
                            <a:schemeClr val="tx1"/>
                          </a:solidFill>
                          <a:effectLst/>
                          <a:latin typeface="+mn-lt"/>
                        </a:rPr>
                        <a:t>luster Instance (FCI) </a:t>
                      </a:r>
                      <a:r>
                        <a:rPr lang="en-US" sz="1600" b="0" dirty="0">
                          <a:solidFill>
                            <a:schemeClr val="tx1"/>
                          </a:solidFill>
                          <a:effectLst/>
                          <a:latin typeface="+mn-lt"/>
                        </a:rPr>
                        <a:t>for </a:t>
                      </a:r>
                      <a:endParaRPr lang="en-US" sz="1600" b="0" dirty="0" smtClean="0">
                        <a:solidFill>
                          <a:schemeClr val="tx1"/>
                        </a:solidFill>
                        <a:effectLst/>
                        <a:latin typeface="+mn-lt"/>
                      </a:endParaRPr>
                    </a:p>
                    <a:p>
                      <a:pPr marL="0" marR="0">
                        <a:spcBef>
                          <a:spcPts val="0"/>
                        </a:spcBef>
                        <a:spcAft>
                          <a:spcPts val="0"/>
                        </a:spcAft>
                      </a:pPr>
                      <a:r>
                        <a:rPr lang="en-US" sz="1600" b="0" dirty="0" smtClean="0">
                          <a:solidFill>
                            <a:schemeClr val="tx1"/>
                          </a:solidFill>
                          <a:effectLst/>
                          <a:latin typeface="+mn-lt"/>
                        </a:rPr>
                        <a:t>HA </a:t>
                      </a:r>
                      <a:r>
                        <a:rPr lang="en-US" sz="1600" b="0" dirty="0">
                          <a:solidFill>
                            <a:schemeClr val="tx1"/>
                          </a:solidFill>
                          <a:effectLst/>
                          <a:latin typeface="+mn-lt"/>
                        </a:rPr>
                        <a:t>and DR</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spcBef>
                          <a:spcPts val="0"/>
                        </a:spcBef>
                        <a:spcAft>
                          <a:spcPts val="0"/>
                        </a:spcAft>
                        <a:buFont typeface="Arial" pitchFamily="34" charset="0"/>
                        <a:buChar char="•"/>
                      </a:pPr>
                      <a:r>
                        <a:rPr lang="en-US" sz="1600" b="0" dirty="0" smtClean="0">
                          <a:solidFill>
                            <a:schemeClr val="tx1"/>
                          </a:solidFill>
                          <a:effectLst/>
                          <a:latin typeface="+mn-lt"/>
                          <a:ea typeface="Calibri"/>
                        </a:rPr>
                        <a:t>MSDTC Support</a:t>
                      </a:r>
                    </a:p>
                    <a:p>
                      <a:pPr marL="285750" marR="0" indent="-285750">
                        <a:spcBef>
                          <a:spcPts val="0"/>
                        </a:spcBef>
                        <a:spcAft>
                          <a:spcPts val="0"/>
                        </a:spcAft>
                        <a:buFont typeface="Arial" pitchFamily="34" charset="0"/>
                        <a:buChar char="•"/>
                      </a:pPr>
                      <a:r>
                        <a:rPr lang="en-US" sz="1600" b="0" dirty="0" smtClean="0">
                          <a:solidFill>
                            <a:schemeClr val="tx1"/>
                          </a:solidFill>
                          <a:effectLst/>
                          <a:latin typeface="+mn-lt"/>
                          <a:ea typeface="Calibri"/>
                        </a:rPr>
                        <a:t>TEMPDB on local</a:t>
                      </a:r>
                      <a:r>
                        <a:rPr lang="en-US" sz="1600" b="0" baseline="0" dirty="0" smtClean="0">
                          <a:solidFill>
                            <a:schemeClr val="tx1"/>
                          </a:solidFill>
                          <a:effectLst/>
                          <a:latin typeface="+mn-lt"/>
                          <a:ea typeface="Calibri"/>
                        </a:rPr>
                        <a:t> storage</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3386">
                <a:tc>
                  <a:txBody>
                    <a:bodyPr/>
                    <a:lstStyle/>
                    <a:p>
                      <a:pPr marL="0" marR="0">
                        <a:spcBef>
                          <a:spcPts val="0"/>
                        </a:spcBef>
                        <a:spcAft>
                          <a:spcPts val="0"/>
                        </a:spcAft>
                      </a:pPr>
                      <a:r>
                        <a:rPr lang="en-US" sz="1600" b="0" dirty="0" smtClean="0">
                          <a:solidFill>
                            <a:schemeClr val="tx1"/>
                          </a:solidFill>
                          <a:effectLst/>
                          <a:latin typeface="+mn-lt"/>
                          <a:ea typeface="Calibri"/>
                        </a:rPr>
                        <a:t>2</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latin typeface="+mn-lt"/>
                          <a:ea typeface="Calibri"/>
                        </a:rPr>
                        <a:t>Active Network (</a:t>
                      </a:r>
                      <a:r>
                        <a:rPr lang="en-US" sz="1600" b="0" dirty="0" err="1" smtClean="0">
                          <a:solidFill>
                            <a:schemeClr val="tx1"/>
                          </a:solidFill>
                          <a:effectLst/>
                          <a:latin typeface="+mn-lt"/>
                          <a:ea typeface="Calibri"/>
                        </a:rPr>
                        <a:t>ServiceU</a:t>
                      </a:r>
                      <a:r>
                        <a:rPr lang="en-US" sz="1600" b="0" dirty="0" smtClean="0">
                          <a:solidFill>
                            <a:schemeClr val="tx1"/>
                          </a:solidFill>
                          <a:effectLst/>
                          <a:latin typeface="+mn-lt"/>
                          <a:ea typeface="Calibri"/>
                        </a:rPr>
                        <a:t>)</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latin typeface="+mn-lt"/>
                        </a:rPr>
                        <a:t>Failover Cluster Instance for local HA + </a:t>
                      </a:r>
                    </a:p>
                    <a:p>
                      <a:pPr marL="0" marR="0">
                        <a:spcBef>
                          <a:spcPts val="0"/>
                        </a:spcBef>
                        <a:spcAft>
                          <a:spcPts val="0"/>
                        </a:spcAft>
                      </a:pPr>
                      <a:r>
                        <a:rPr lang="en-US" sz="1600" b="0" dirty="0" smtClean="0">
                          <a:solidFill>
                            <a:schemeClr val="tx1"/>
                          </a:solidFill>
                          <a:effectLst/>
                          <a:latin typeface="+mn-lt"/>
                        </a:rPr>
                        <a:t>Availability Group for DR</a:t>
                      </a:r>
                      <a:endParaRPr lang="en-US" sz="1600" b="0" dirty="0" smtClean="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Quorum Model: Last Man Standing</a:t>
                      </a:r>
                    </a:p>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Instance names, file paths</a:t>
                      </a: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0479">
                <a:tc>
                  <a:txBody>
                    <a:bodyPr/>
                    <a:lstStyle/>
                    <a:p>
                      <a:pPr marL="0" marR="0">
                        <a:spcBef>
                          <a:spcPts val="0"/>
                        </a:spcBef>
                        <a:spcAft>
                          <a:spcPts val="0"/>
                        </a:spcAft>
                      </a:pPr>
                      <a:r>
                        <a:rPr lang="en-US" sz="1600" b="0" dirty="0" smtClean="0">
                          <a:solidFill>
                            <a:schemeClr val="tx1"/>
                          </a:solidFill>
                          <a:effectLst/>
                          <a:latin typeface="+mn-lt"/>
                          <a:ea typeface="Calibri"/>
                        </a:rPr>
                        <a:t>3</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err="1" smtClean="0">
                          <a:solidFill>
                            <a:schemeClr val="tx1"/>
                          </a:solidFill>
                          <a:effectLst/>
                          <a:latin typeface="+mn-lt"/>
                          <a:ea typeface="Calibri"/>
                        </a:rPr>
                        <a:t>Caregroup</a:t>
                      </a:r>
                      <a:r>
                        <a:rPr lang="en-US" sz="1600" b="0" dirty="0" smtClean="0">
                          <a:solidFill>
                            <a:schemeClr val="tx1"/>
                          </a:solidFill>
                          <a:effectLst/>
                          <a:latin typeface="+mn-lt"/>
                          <a:ea typeface="Calibri"/>
                        </a:rPr>
                        <a:t> Healthcare Systems</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Availability Group for HA and DR</a:t>
                      </a:r>
                      <a:endParaRPr lang="en-US" sz="1600" b="0" dirty="0" smtClean="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Virtualized with Hyper-V</a:t>
                      </a:r>
                    </a:p>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Host Clustering for Live Migration</a:t>
                      </a: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0479">
                <a:tc>
                  <a:txBody>
                    <a:bodyPr/>
                    <a:lstStyle/>
                    <a:p>
                      <a:pPr marL="0" marR="0">
                        <a:spcBef>
                          <a:spcPts val="0"/>
                        </a:spcBef>
                        <a:spcAft>
                          <a:spcPts val="0"/>
                        </a:spcAft>
                      </a:pPr>
                      <a:r>
                        <a:rPr lang="en-US" sz="1600" b="0" dirty="0" smtClean="0">
                          <a:solidFill>
                            <a:schemeClr val="tx1"/>
                          </a:solidFill>
                          <a:effectLst/>
                          <a:latin typeface="+mn-lt"/>
                          <a:ea typeface="Calibri"/>
                        </a:rPr>
                        <a:t>4</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err="1" smtClean="0">
                          <a:solidFill>
                            <a:schemeClr val="tx1"/>
                          </a:solidFill>
                          <a:effectLst/>
                          <a:latin typeface="+mn-lt"/>
                          <a:ea typeface="Calibri"/>
                        </a:rPr>
                        <a:t>bwin.party</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Availability Group for HA and DR</a:t>
                      </a:r>
                      <a:endParaRPr lang="en-US" sz="1600" b="0" dirty="0" smtClean="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Zero data loss (multiple sync </a:t>
                      </a:r>
                      <a:r>
                        <a:rPr lang="en-US" sz="1600" b="0" dirty="0" err="1" smtClean="0">
                          <a:solidFill>
                            <a:schemeClr val="tx1"/>
                          </a:solidFill>
                          <a:effectLst/>
                          <a:latin typeface="+mn-lt"/>
                          <a:ea typeface="Calibri"/>
                        </a:rPr>
                        <a:t>secondaries</a:t>
                      </a:r>
                      <a:r>
                        <a:rPr lang="en-US" sz="1600" b="0" dirty="0" smtClean="0">
                          <a:solidFill>
                            <a:schemeClr val="tx1"/>
                          </a:solidFill>
                          <a:effectLst/>
                          <a:latin typeface="+mn-lt"/>
                          <a:ea typeface="Calibri"/>
                        </a:rPr>
                        <a:t>)</a:t>
                      </a:r>
                    </a:p>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Use of 3</a:t>
                      </a:r>
                      <a:r>
                        <a:rPr lang="en-US" sz="1600" b="0" baseline="30000" dirty="0" smtClean="0">
                          <a:solidFill>
                            <a:schemeClr val="tx1"/>
                          </a:solidFill>
                          <a:effectLst/>
                          <a:latin typeface="+mn-lt"/>
                          <a:ea typeface="Calibri"/>
                        </a:rPr>
                        <a:t>rd</a:t>
                      </a:r>
                      <a:r>
                        <a:rPr lang="en-US" sz="1600" b="0" dirty="0" smtClean="0">
                          <a:solidFill>
                            <a:schemeClr val="tx1"/>
                          </a:solidFill>
                          <a:effectLst/>
                          <a:latin typeface="+mn-lt"/>
                          <a:ea typeface="Calibri"/>
                        </a:rPr>
                        <a:t> data center to automatically</a:t>
                      </a:r>
                      <a:r>
                        <a:rPr lang="en-US" sz="1600" b="0" baseline="0" dirty="0" smtClean="0">
                          <a:solidFill>
                            <a:schemeClr val="tx1"/>
                          </a:solidFill>
                          <a:effectLst/>
                          <a:latin typeface="+mn-lt"/>
                          <a:ea typeface="Calibri"/>
                        </a:rPr>
                        <a:t> failover between primary and secondary data centers</a:t>
                      </a:r>
                      <a:endParaRPr lang="en-US" sz="1600" b="0" dirty="0" smtClean="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0479">
                <a:tc>
                  <a:txBody>
                    <a:bodyPr/>
                    <a:lstStyle/>
                    <a:p>
                      <a:pPr marL="0" marR="0">
                        <a:spcBef>
                          <a:spcPts val="0"/>
                        </a:spcBef>
                        <a:spcAft>
                          <a:spcPts val="0"/>
                        </a:spcAft>
                      </a:pPr>
                      <a:r>
                        <a:rPr lang="en-US" sz="1600" b="0" dirty="0" smtClean="0">
                          <a:solidFill>
                            <a:schemeClr val="tx1"/>
                          </a:solidFill>
                          <a:effectLst/>
                          <a:latin typeface="+mn-lt"/>
                          <a:ea typeface="Calibri"/>
                        </a:rPr>
                        <a:t>5</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latin typeface="+mn-lt"/>
                          <a:ea typeface="Calibri"/>
                        </a:rPr>
                        <a:t>Bridgewater</a:t>
                      </a:r>
                      <a:endParaRPr lang="en-US" sz="1600" b="0" dirty="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Availability Group for HA and DR</a:t>
                      </a:r>
                      <a:endParaRPr lang="en-US" sz="1600" b="0" dirty="0" smtClean="0">
                        <a:solidFill>
                          <a:schemeClr val="tx1"/>
                        </a:solidFill>
                        <a:effectLst/>
                        <a:latin typeface="+mn-lt"/>
                        <a:ea typeface="Calibri"/>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latin typeface="+mn-lt"/>
                          <a:ea typeface="Calibri"/>
                        </a:rPr>
                        <a:t>Replaced disparate technologies with one</a:t>
                      </a:r>
                    </a:p>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effectLst/>
                          <a:latin typeface="+mn-lt"/>
                          <a:ea typeface="Calibri"/>
                        </a:rPr>
                        <a:t>Using storage replication to provide DR for the Replication Distributor</a:t>
                      </a:r>
                      <a:endParaRPr lang="en-US" sz="1600" b="0" dirty="0" smtClean="0">
                        <a:solidFill>
                          <a:schemeClr val="tx1"/>
                        </a:solidFill>
                        <a:effectLst/>
                        <a:latin typeface="+mn-lt"/>
                        <a:ea typeface="Calibri"/>
                      </a:endParaRPr>
                    </a:p>
                  </a:txBody>
                  <a:tcPr marL="93273" marR="932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989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63" y="128788"/>
            <a:ext cx="12064997" cy="699453"/>
          </a:xfrm>
        </p:spPr>
        <p:txBody>
          <a:bodyPr>
            <a:noAutofit/>
          </a:bodyPr>
          <a:lstStyle/>
          <a:p>
            <a:pPr algn="l"/>
            <a:r>
              <a:rPr lang="en-US" dirty="0" smtClean="0"/>
              <a:t>Setting the Stage</a:t>
            </a:r>
            <a:endParaRPr lang="en-US" dirty="0"/>
          </a:p>
        </p:txBody>
      </p:sp>
      <p:sp>
        <p:nvSpPr>
          <p:cNvPr id="3" name="Content Placeholder 2"/>
          <p:cNvSpPr txBox="1">
            <a:spLocks/>
          </p:cNvSpPr>
          <p:nvPr/>
        </p:nvSpPr>
        <p:spPr>
          <a:xfrm>
            <a:off x="302030" y="1865207"/>
            <a:ext cx="11940630" cy="2409225"/>
          </a:xfrm>
          <a:prstGeom prst="rect">
            <a:avLst/>
          </a:prstGeom>
        </p:spPr>
        <p:txBody>
          <a:bodyPr lIns="93278" tIns="46639" rIns="93278" bIns="46639">
            <a:normAutofit lnSpcReduction="10000"/>
          </a:bodyPr>
          <a:lstStyle>
            <a:lvl1pPr marL="0" indent="0" algn="l" defTabSz="914400" rtl="0" eaLnBrk="1" latinLnBrk="0" hangingPunct="1">
              <a:spcBef>
                <a:spcPct val="20000"/>
              </a:spcBef>
              <a:buFont typeface="Arial" pitchFamily="34" charset="0"/>
              <a:buNone/>
              <a:defRPr sz="2800" kern="1200">
                <a:solidFill>
                  <a:schemeClr val="tx1">
                    <a:lumMod val="85000"/>
                    <a:lumOff val="15000"/>
                  </a:schemeClr>
                </a:solidFill>
                <a:latin typeface="+mn-lt"/>
                <a:ea typeface="+mn-ea"/>
                <a:cs typeface="+mn-cs"/>
              </a:defRPr>
            </a:lvl1pPr>
            <a:lvl2pPr marL="342900" indent="-342900" algn="l" defTabSz="914400" rtl="0" eaLnBrk="1" latinLnBrk="0" hangingPunct="1">
              <a:spcBef>
                <a:spcPct val="20000"/>
              </a:spcBef>
              <a:buFont typeface="Arial" pitchFamily="34" charset="0"/>
              <a:buChar char="•"/>
              <a:defRPr lang="en-US" sz="2400" kern="1200" dirty="0" smtClean="0">
                <a:solidFill>
                  <a:schemeClr val="tx1">
                    <a:lumMod val="85000"/>
                    <a:lumOff val="15000"/>
                  </a:schemeClr>
                </a:solidFill>
                <a:latin typeface="Century Gothic"/>
                <a:ea typeface="+mn-ea"/>
                <a:cs typeface="+mn-cs"/>
              </a:defRPr>
            </a:lvl2pPr>
            <a:lvl3pPr marL="638175" indent="-34290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3pPr>
            <a:lvl4pPr marL="865188" indent="-28575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4pPr>
            <a:lvl5pPr marL="1131888" indent="-285750" algn="l" defTabSz="914400" rtl="0" eaLnBrk="1" latinLnBrk="0" hangingPunct="1">
              <a:spcBef>
                <a:spcPct val="20000"/>
              </a:spcBef>
              <a:buFont typeface="Arial" pitchFamily="34" charset="0"/>
              <a:buChar char="•"/>
              <a:defRPr lang="en-US" sz="2000" kern="1200" dirty="0">
                <a:solidFill>
                  <a:schemeClr val="tx1">
                    <a:lumMod val="85000"/>
                    <a:lumOff val="15000"/>
                  </a:schemeClr>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32742">
              <a:lnSpc>
                <a:spcPct val="90000"/>
              </a:lnSpc>
              <a:buSzPct val="90000"/>
              <a:buNone/>
            </a:pPr>
            <a:r>
              <a:rPr lang="en-US" sz="3300" dirty="0">
                <a:solidFill>
                  <a:schemeClr val="tx1"/>
                </a:solidFill>
                <a:latin typeface="+mn-lt"/>
              </a:rPr>
              <a:t>There is much more to each of these deployments than we can discuss in this session. </a:t>
            </a:r>
            <a:endParaRPr lang="en-US" sz="3300" dirty="0" smtClean="0">
              <a:solidFill>
                <a:schemeClr val="tx1"/>
              </a:solidFill>
              <a:latin typeface="+mn-lt"/>
            </a:endParaRPr>
          </a:p>
          <a:p>
            <a:pPr marL="0" lvl="1" indent="0" defTabSz="932742">
              <a:lnSpc>
                <a:spcPct val="90000"/>
              </a:lnSpc>
              <a:buSzPct val="90000"/>
              <a:buNone/>
            </a:pPr>
            <a:endParaRPr lang="en-US" sz="3300" dirty="0">
              <a:solidFill>
                <a:schemeClr val="tx1"/>
              </a:solidFill>
              <a:latin typeface="+mn-lt"/>
            </a:endParaRPr>
          </a:p>
          <a:p>
            <a:pPr marL="0" lvl="1" indent="0" defTabSz="932742">
              <a:lnSpc>
                <a:spcPct val="90000"/>
              </a:lnSpc>
              <a:buSzPct val="90000"/>
              <a:buNone/>
            </a:pPr>
            <a:r>
              <a:rPr lang="en-US" sz="3300" dirty="0" smtClean="0">
                <a:solidFill>
                  <a:schemeClr val="tx1"/>
                </a:solidFill>
                <a:latin typeface="+mn-lt"/>
              </a:rPr>
              <a:t>Come </a:t>
            </a:r>
            <a:r>
              <a:rPr lang="en-US" sz="3300" dirty="0">
                <a:solidFill>
                  <a:schemeClr val="tx1"/>
                </a:solidFill>
                <a:latin typeface="+mn-lt"/>
              </a:rPr>
              <a:t>by the SQL Server </a:t>
            </a:r>
            <a:r>
              <a:rPr lang="en-US" sz="3300" dirty="0">
                <a:latin typeface="+mn-lt"/>
              </a:rPr>
              <a:t>Technical Learning Center (TLC) / Booth and </a:t>
            </a:r>
            <a:r>
              <a:rPr lang="en-US" sz="3300" dirty="0">
                <a:solidFill>
                  <a:schemeClr val="tx1"/>
                </a:solidFill>
                <a:latin typeface="+mn-lt"/>
              </a:rPr>
              <a:t>discuss with us.</a:t>
            </a:r>
          </a:p>
        </p:txBody>
      </p:sp>
    </p:spTree>
    <p:extLst>
      <p:ext uri="{BB962C8B-B14F-4D97-AF65-F5344CB8AC3E}">
        <p14:creationId xmlns:p14="http://schemas.microsoft.com/office/powerpoint/2010/main" val="248671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Edgenet</a:t>
            </a:r>
            <a:endParaRPr lang="en-US" dirty="0"/>
          </a:p>
        </p:txBody>
      </p:sp>
    </p:spTree>
    <p:extLst>
      <p:ext uri="{BB962C8B-B14F-4D97-AF65-F5344CB8AC3E}">
        <p14:creationId xmlns:p14="http://schemas.microsoft.com/office/powerpoint/2010/main" val="130315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Edgenet</a:t>
            </a:r>
            <a:endParaRPr lang="en-US" dirty="0"/>
          </a:p>
        </p:txBody>
      </p:sp>
      <p:sp>
        <p:nvSpPr>
          <p:cNvPr id="3" name="Content Placeholder 2"/>
          <p:cNvSpPr>
            <a:spLocks noGrp="1"/>
          </p:cNvSpPr>
          <p:nvPr>
            <p:ph idx="4294967295"/>
          </p:nvPr>
        </p:nvSpPr>
        <p:spPr>
          <a:xfrm>
            <a:off x="531949" y="1725683"/>
            <a:ext cx="11370961" cy="4817227"/>
          </a:xfrm>
          <a:prstGeom prst="rect">
            <a:avLst/>
          </a:prstGeom>
        </p:spPr>
        <p:txBody>
          <a:bodyPr>
            <a:noAutofit/>
          </a:bodyPr>
          <a:lstStyle/>
          <a:p>
            <a:pPr defTabSz="929358">
              <a:lnSpc>
                <a:spcPct val="100000"/>
              </a:lnSpc>
              <a:spcBef>
                <a:spcPts val="0"/>
              </a:spcBef>
              <a:defRPr/>
            </a:pPr>
            <a:r>
              <a:rPr lang="en-US" sz="2856" dirty="0"/>
              <a:t>Leader in Data Services, Guided Selling and Marketing Solutions</a:t>
            </a:r>
          </a:p>
          <a:p>
            <a:pPr defTabSz="929358">
              <a:lnSpc>
                <a:spcPct val="100000"/>
              </a:lnSpc>
              <a:spcBef>
                <a:spcPts val="0"/>
              </a:spcBef>
              <a:defRPr/>
            </a:pPr>
            <a:r>
              <a:rPr lang="en-US" sz="2856" dirty="0"/>
              <a:t>Consumers and businesses want details about products. At Edgenet, we organize that product information to increase sales.</a:t>
            </a:r>
          </a:p>
          <a:p>
            <a:pPr defTabSz="929358">
              <a:lnSpc>
                <a:spcPct val="100000"/>
              </a:lnSpc>
              <a:spcBef>
                <a:spcPts val="0"/>
              </a:spcBef>
              <a:defRPr/>
            </a:pPr>
            <a:r>
              <a:rPr lang="en-US" sz="2856" dirty="0"/>
              <a:t>Provide retail applications</a:t>
            </a:r>
          </a:p>
          <a:p>
            <a:pPr lvl="1" defTabSz="929358">
              <a:lnSpc>
                <a:spcPct val="100000"/>
              </a:lnSpc>
              <a:spcBef>
                <a:spcPts val="0"/>
              </a:spcBef>
              <a:defRPr/>
            </a:pPr>
            <a:r>
              <a:rPr lang="en-US" sz="2448" dirty="0"/>
              <a:t>Help retailers sell configurable products</a:t>
            </a:r>
          </a:p>
          <a:p>
            <a:pPr lvl="1" defTabSz="929358">
              <a:lnSpc>
                <a:spcPct val="100000"/>
              </a:lnSpc>
              <a:spcBef>
                <a:spcPts val="0"/>
              </a:spcBef>
              <a:defRPr/>
            </a:pPr>
            <a:r>
              <a:rPr lang="en-US" sz="2448" dirty="0"/>
              <a:t>Help consumers compare and purchase the right product for them. </a:t>
            </a:r>
          </a:p>
          <a:p>
            <a:pPr defTabSz="929358">
              <a:lnSpc>
                <a:spcPct val="100000"/>
              </a:lnSpc>
              <a:spcBef>
                <a:spcPts val="0"/>
              </a:spcBef>
              <a:defRPr/>
            </a:pPr>
            <a:r>
              <a:rPr lang="en-US" sz="2856" dirty="0"/>
              <a:t>Collect, certify and distribute product data</a:t>
            </a:r>
          </a:p>
          <a:p>
            <a:pPr lvl="1" defTabSz="929358">
              <a:lnSpc>
                <a:spcPct val="100000"/>
              </a:lnSpc>
              <a:spcBef>
                <a:spcPts val="0"/>
              </a:spcBef>
              <a:defRPr/>
            </a:pPr>
            <a:r>
              <a:rPr lang="en-US" sz="2448" dirty="0"/>
              <a:t>Google Search &amp; Shopping</a:t>
            </a:r>
          </a:p>
          <a:p>
            <a:pPr lvl="1" defTabSz="929358">
              <a:lnSpc>
                <a:spcPct val="100000"/>
              </a:lnSpc>
              <a:spcBef>
                <a:spcPts val="0"/>
              </a:spcBef>
              <a:defRPr/>
            </a:pPr>
            <a:r>
              <a:rPr lang="en-US" sz="2448" dirty="0"/>
              <a:t>Bing Search &amp; Shopping</a:t>
            </a:r>
          </a:p>
          <a:p>
            <a:pPr lvl="1" defTabSz="929358">
              <a:lnSpc>
                <a:spcPct val="100000"/>
              </a:lnSpc>
              <a:spcBef>
                <a:spcPts val="0"/>
              </a:spcBef>
              <a:defRPr/>
            </a:pPr>
            <a:r>
              <a:rPr lang="en-US" sz="2448" dirty="0"/>
              <a:t>Retailers</a:t>
            </a:r>
          </a:p>
          <a:p>
            <a:pPr lvl="1" defTabSz="929358">
              <a:lnSpc>
                <a:spcPct val="100000"/>
              </a:lnSpc>
              <a:spcBef>
                <a:spcPts val="0"/>
              </a:spcBef>
              <a:defRPr/>
            </a:pPr>
            <a:r>
              <a:rPr lang="en-US" sz="2448" dirty="0"/>
              <a:t>One of Four Active US GDSN-certified pools</a:t>
            </a:r>
          </a:p>
          <a:p>
            <a:pPr defTabSz="929358">
              <a:lnSpc>
                <a:spcPct val="100000"/>
              </a:lnSpc>
              <a:spcBef>
                <a:spcPts val="0"/>
              </a:spcBef>
              <a:defRPr/>
            </a:pPr>
            <a:r>
              <a:rPr lang="en-US" sz="2856" dirty="0"/>
              <a:t>Rigorous certification and data quality scoring process</a:t>
            </a:r>
          </a:p>
          <a:p>
            <a:pPr defTabSz="929358">
              <a:lnSpc>
                <a:spcPct val="100000"/>
              </a:lnSpc>
              <a:spcBef>
                <a:spcPts val="0"/>
              </a:spcBef>
              <a:defRPr/>
            </a:pPr>
            <a:endParaRPr lang="en-US" dirty="0"/>
          </a:p>
        </p:txBody>
      </p:sp>
    </p:spTree>
    <p:extLst>
      <p:ext uri="{BB962C8B-B14F-4D97-AF65-F5344CB8AC3E}">
        <p14:creationId xmlns:p14="http://schemas.microsoft.com/office/powerpoint/2010/main" val="188540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01" y="77717"/>
            <a:ext cx="11370961" cy="1130053"/>
          </a:xfrm>
        </p:spPr>
        <p:txBody>
          <a:bodyPr/>
          <a:lstStyle/>
          <a:p>
            <a:r>
              <a:rPr lang="en-US" dirty="0" err="1" smtClean="0"/>
              <a:t>Edgenet</a:t>
            </a:r>
            <a:r>
              <a:rPr lang="en-US" dirty="0" smtClean="0"/>
              <a:t> Multi-site FCI Solution</a:t>
            </a:r>
            <a:br>
              <a:rPr lang="en-US" dirty="0" smtClean="0"/>
            </a:br>
            <a:r>
              <a:rPr lang="en-US" sz="3672" dirty="0">
                <a:solidFill>
                  <a:schemeClr val="accent1"/>
                </a:solidFill>
              </a:rPr>
              <a:t>Configuration</a:t>
            </a:r>
            <a:endParaRPr lang="en-US" dirty="0"/>
          </a:p>
        </p:txBody>
      </p:sp>
      <p:sp>
        <p:nvSpPr>
          <p:cNvPr id="3" name="Content Placeholder 2"/>
          <p:cNvSpPr>
            <a:spLocks noGrp="1"/>
          </p:cNvSpPr>
          <p:nvPr>
            <p:ph idx="4294967295"/>
          </p:nvPr>
        </p:nvSpPr>
        <p:spPr>
          <a:xfrm>
            <a:off x="531949" y="1321188"/>
            <a:ext cx="11748210" cy="5440186"/>
          </a:xfrm>
          <a:prstGeom prst="rect">
            <a:avLst/>
          </a:prstGeom>
        </p:spPr>
        <p:txBody>
          <a:bodyPr>
            <a:noAutofit/>
          </a:bodyPr>
          <a:lstStyle/>
          <a:p>
            <a:pPr defTabSz="929358">
              <a:lnSpc>
                <a:spcPct val="100000"/>
              </a:lnSpc>
              <a:spcBef>
                <a:spcPts val="0"/>
              </a:spcBef>
              <a:defRPr/>
            </a:pPr>
            <a:r>
              <a:rPr lang="en-US" dirty="0" smtClean="0"/>
              <a:t>SLA: 99.99% Annual uptime</a:t>
            </a:r>
            <a:endParaRPr lang="en-US" dirty="0"/>
          </a:p>
          <a:p>
            <a:pPr defTabSz="929358">
              <a:lnSpc>
                <a:spcPct val="100000"/>
              </a:lnSpc>
              <a:spcBef>
                <a:spcPts val="0"/>
              </a:spcBef>
              <a:defRPr/>
            </a:pPr>
            <a:r>
              <a:rPr lang="en-US" dirty="0" smtClean="0"/>
              <a:t>Provides high availability and disaster </a:t>
            </a:r>
            <a:r>
              <a:rPr lang="en-US" dirty="0"/>
              <a:t>recovery for our data pool </a:t>
            </a:r>
            <a:r>
              <a:rPr lang="en-US" dirty="0" smtClean="0"/>
              <a:t>applications</a:t>
            </a:r>
            <a:endParaRPr lang="en-US" dirty="0"/>
          </a:p>
          <a:p>
            <a:pPr lvl="1" defTabSz="929358">
              <a:lnSpc>
                <a:spcPct val="100000"/>
              </a:lnSpc>
              <a:spcBef>
                <a:spcPts val="0"/>
              </a:spcBef>
              <a:defRPr/>
            </a:pPr>
            <a:r>
              <a:rPr lang="en-US" dirty="0"/>
              <a:t>Near real-time data replication with MSDTC support </a:t>
            </a:r>
          </a:p>
          <a:p>
            <a:pPr lvl="1" defTabSz="929358">
              <a:lnSpc>
                <a:spcPct val="100000"/>
              </a:lnSpc>
              <a:spcBef>
                <a:spcPts val="0"/>
              </a:spcBef>
              <a:defRPr/>
            </a:pPr>
            <a:r>
              <a:rPr lang="en-US" dirty="0" smtClean="0"/>
              <a:t>Additional, read-Only </a:t>
            </a:r>
            <a:r>
              <a:rPr lang="en-US" dirty="0"/>
              <a:t>s</a:t>
            </a:r>
            <a:r>
              <a:rPr lang="en-US" dirty="0" smtClean="0"/>
              <a:t>econdary </a:t>
            </a:r>
            <a:r>
              <a:rPr lang="en-US" dirty="0"/>
              <a:t>to offload Exports &amp; BI Workload</a:t>
            </a:r>
          </a:p>
          <a:p>
            <a:pPr defTabSz="929358">
              <a:lnSpc>
                <a:spcPct val="100000"/>
              </a:lnSpc>
              <a:spcBef>
                <a:spcPts val="0"/>
              </a:spcBef>
              <a:defRPr/>
            </a:pPr>
            <a:r>
              <a:rPr lang="en-US" dirty="0" smtClean="0"/>
              <a:t>Software / Hardware</a:t>
            </a:r>
            <a:endParaRPr lang="en-US" dirty="0"/>
          </a:p>
          <a:p>
            <a:pPr lvl="1" defTabSz="929358">
              <a:lnSpc>
                <a:spcPct val="100000"/>
              </a:lnSpc>
              <a:spcBef>
                <a:spcPts val="0"/>
              </a:spcBef>
              <a:defRPr/>
            </a:pPr>
            <a:r>
              <a:rPr lang="en-US" dirty="0"/>
              <a:t>SQL Server 2012 Enterprise</a:t>
            </a:r>
          </a:p>
          <a:p>
            <a:pPr lvl="1" defTabSz="929358">
              <a:lnSpc>
                <a:spcPct val="100000"/>
              </a:lnSpc>
              <a:spcBef>
                <a:spcPts val="0"/>
              </a:spcBef>
              <a:defRPr/>
            </a:pPr>
            <a:r>
              <a:rPr lang="en-US" dirty="0"/>
              <a:t>Windows Server 2008 R2 Datacenter</a:t>
            </a:r>
          </a:p>
          <a:p>
            <a:pPr lvl="1" defTabSz="929358">
              <a:lnSpc>
                <a:spcPct val="100000"/>
              </a:lnSpc>
              <a:spcBef>
                <a:spcPts val="0"/>
              </a:spcBef>
              <a:defRPr/>
            </a:pPr>
            <a:r>
              <a:rPr lang="en-US" dirty="0"/>
              <a:t>Brocade 5300 - 8 Gb FC Switches </a:t>
            </a:r>
          </a:p>
          <a:p>
            <a:pPr lvl="1" defTabSz="929358">
              <a:lnSpc>
                <a:spcPct val="100000"/>
              </a:lnSpc>
              <a:spcBef>
                <a:spcPts val="0"/>
              </a:spcBef>
              <a:defRPr/>
            </a:pPr>
            <a:r>
              <a:rPr lang="en-US" dirty="0"/>
              <a:t>EMC </a:t>
            </a:r>
            <a:r>
              <a:rPr lang="en-US" dirty="0" err="1"/>
              <a:t>Clariion</a:t>
            </a:r>
            <a:r>
              <a:rPr lang="en-US" dirty="0"/>
              <a:t> CX4-80</a:t>
            </a:r>
          </a:p>
          <a:p>
            <a:pPr lvl="1" defTabSz="929358">
              <a:lnSpc>
                <a:spcPct val="100000"/>
              </a:lnSpc>
              <a:spcBef>
                <a:spcPts val="0"/>
              </a:spcBef>
              <a:defRPr/>
            </a:pPr>
            <a:r>
              <a:rPr lang="en-US" dirty="0" smtClean="0"/>
              <a:t>EMC </a:t>
            </a:r>
            <a:r>
              <a:rPr lang="en-US" dirty="0"/>
              <a:t>RecoverPoint </a:t>
            </a:r>
            <a:r>
              <a:rPr lang="en-US" dirty="0" smtClean="0"/>
              <a:t>CE – Disk Based Replication</a:t>
            </a:r>
            <a:endParaRPr lang="en-US" dirty="0"/>
          </a:p>
          <a:p>
            <a:pPr lvl="1" defTabSz="929358">
              <a:lnSpc>
                <a:spcPct val="100000"/>
              </a:lnSpc>
              <a:spcBef>
                <a:spcPts val="0"/>
              </a:spcBef>
              <a:defRPr/>
            </a:pPr>
            <a:r>
              <a:rPr lang="en-US" dirty="0" smtClean="0"/>
              <a:t>NEC </a:t>
            </a:r>
            <a:r>
              <a:rPr lang="en-US" dirty="0"/>
              <a:t>Express 5800/A1080a-D GX</a:t>
            </a:r>
          </a:p>
          <a:p>
            <a:pPr defTabSz="929358">
              <a:lnSpc>
                <a:spcPct val="100000"/>
              </a:lnSpc>
              <a:spcBef>
                <a:spcPts val="0"/>
              </a:spcBef>
              <a:defRPr/>
            </a:pPr>
            <a:endParaRPr lang="en-US" dirty="0"/>
          </a:p>
        </p:txBody>
      </p:sp>
    </p:spTree>
    <p:extLst>
      <p:ext uri="{BB962C8B-B14F-4D97-AF65-F5344CB8AC3E}">
        <p14:creationId xmlns:p14="http://schemas.microsoft.com/office/powerpoint/2010/main" val="183130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327</TotalTime>
  <Words>4037</Words>
  <Application>Microsoft Office PowerPoint</Application>
  <PresentationFormat>Custom</PresentationFormat>
  <Paragraphs>524</Paragraphs>
  <Slides>51</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Century Gothic</vt:lpstr>
      <vt:lpstr>Consolas</vt:lpstr>
      <vt:lpstr>Segoe UI</vt:lpstr>
      <vt:lpstr>Segoe UI Light</vt:lpstr>
      <vt:lpstr>Wingdings</vt:lpstr>
      <vt:lpstr>TechEd_2013_Speaker_PPT_Template</vt:lpstr>
      <vt:lpstr>PowerPoint Presentation</vt:lpstr>
      <vt:lpstr>SQL Server 2012  AlwaysOn Customer Panel: Mission Critical Deployments and Lessons Learned </vt:lpstr>
      <vt:lpstr>Setting the Stage</vt:lpstr>
      <vt:lpstr>Setting the Stage</vt:lpstr>
      <vt:lpstr>SQL Server 2012 AlwaysOn Customer Panel</vt:lpstr>
      <vt:lpstr>Setting the Stage</vt:lpstr>
      <vt:lpstr>Edgenet</vt:lpstr>
      <vt:lpstr>About Edgenet</vt:lpstr>
      <vt:lpstr>Edgenet Multi-site FCI Solution Configuration</vt:lpstr>
      <vt:lpstr>Edgenet HA / DR Topology Diagram Multi-site FCI for HA/DR + AG readable secondary replica</vt:lpstr>
      <vt:lpstr>Edgenet HA / DR Solution Cluster, Disk and Instances</vt:lpstr>
      <vt:lpstr>Edgenet Distance Cluster Solution Deployment Considerations</vt:lpstr>
      <vt:lpstr>Active Network (ServiceU)</vt:lpstr>
      <vt:lpstr>FCI + DBM Solution (Pre-2012)</vt:lpstr>
      <vt:lpstr>FCI + AG Solution (SQL Server 2012) (FCIs for local high availability, AG for Disaster Recovery)</vt:lpstr>
      <vt:lpstr>Single Subnet Communication</vt:lpstr>
      <vt:lpstr>Single Subnet - PlumbAllCrossSubnetRoutes</vt:lpstr>
      <vt:lpstr>Multi-Subnet Communication</vt:lpstr>
      <vt:lpstr>Multi-Subnet Communication</vt:lpstr>
      <vt:lpstr>Multi-Subnet Communication</vt:lpstr>
      <vt:lpstr>Multi-Subnet Communication</vt:lpstr>
      <vt:lpstr>Multi-Subnet Communication</vt:lpstr>
      <vt:lpstr>Minimizing Downtime during Migration</vt:lpstr>
      <vt:lpstr>CareGroup Healthcare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bwin party</vt:lpstr>
      <vt:lpstr>The System</vt:lpstr>
      <vt:lpstr>HA/DR objectives</vt:lpstr>
      <vt:lpstr>Setup – SQL 2012</vt:lpstr>
      <vt:lpstr>Availability Group Placement</vt:lpstr>
      <vt:lpstr>Key Setup Points</vt:lpstr>
      <vt:lpstr>Considerations for Migration</vt:lpstr>
      <vt:lpstr>Post-Migration Considerations</vt:lpstr>
      <vt:lpstr>A word on Windows Server 2012</vt:lpstr>
      <vt:lpstr>Another word on Windows Server 2012</vt:lpstr>
      <vt:lpstr>Bridgewater</vt:lpstr>
      <vt:lpstr>SQL Server 2012 Deployment considerations</vt:lpstr>
      <vt:lpstr>SQL Server 2012 AlwaysOn Availability Groups</vt:lpstr>
      <vt:lpstr>SQL Server 2012 Replication Distributor DR Handling </vt:lpstr>
      <vt:lpstr>Security and HA/DR</vt:lpstr>
      <vt:lpstr>How to do excellent DR test</vt:lpstr>
      <vt:lpstr>Track resources</vt:lpstr>
      <vt:lpstr>Resources</vt:lpstr>
      <vt:lpstr>Complete an evaluation on CommNet and enter to win!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DBI-B318: SQL Server 2012 AlwaysOn Customer Panel:Mission Critical Deployments and Lessons Learned </dc:title>
  <dc:subject>TechEd 2013</dc:subject>
  <dc:creator>Sanjay Mishra; Michael Steineke; David P. Smith;Ayad Shammout; Wolfgang Kutschera; Thomas Grohser</dc:creator>
  <cp:keywords>TechEd 2013</cp:keywords>
  <dc:description>Template by: Jordan Cayabyab, Artitudes Design, Inc.
Formatting by: Lynnette Spear, Silver Fox Productions, Inc.
Audience Type: Internal/External</dc:description>
  <cp:lastModifiedBy>Shows</cp:lastModifiedBy>
  <cp:revision>15</cp:revision>
  <dcterms:created xsi:type="dcterms:W3CDTF">2013-05-08T04:28:41Z</dcterms:created>
  <dcterms:modified xsi:type="dcterms:W3CDTF">2013-06-05T20:07:36Z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