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50"/>
  </p:notesMasterIdLst>
  <p:handoutMasterIdLst>
    <p:handoutMasterId r:id="rId51"/>
  </p:handoutMasterIdLst>
  <p:sldIdLst>
    <p:sldId id="1135" r:id="rId5"/>
    <p:sldId id="1054" r:id="rId6"/>
    <p:sldId id="1194" r:id="rId7"/>
    <p:sldId id="1156" r:id="rId8"/>
    <p:sldId id="1193" r:id="rId9"/>
    <p:sldId id="1192" r:id="rId10"/>
    <p:sldId id="1171" r:id="rId11"/>
    <p:sldId id="1155" r:id="rId12"/>
    <p:sldId id="1160" r:id="rId13"/>
    <p:sldId id="1158" r:id="rId14"/>
    <p:sldId id="1161" r:id="rId15"/>
    <p:sldId id="1162" r:id="rId16"/>
    <p:sldId id="1191" r:id="rId17"/>
    <p:sldId id="1170" r:id="rId18"/>
    <p:sldId id="1163" r:id="rId19"/>
    <p:sldId id="1164" r:id="rId20"/>
    <p:sldId id="1165" r:id="rId21"/>
    <p:sldId id="1166" r:id="rId22"/>
    <p:sldId id="1167" r:id="rId23"/>
    <p:sldId id="1190" r:id="rId24"/>
    <p:sldId id="1169" r:id="rId25"/>
    <p:sldId id="1168" r:id="rId26"/>
    <p:sldId id="1172" r:id="rId27"/>
    <p:sldId id="1173" r:id="rId28"/>
    <p:sldId id="1174" r:id="rId29"/>
    <p:sldId id="1188" r:id="rId30"/>
    <p:sldId id="1176" r:id="rId31"/>
    <p:sldId id="1175" r:id="rId32"/>
    <p:sldId id="1177" r:id="rId33"/>
    <p:sldId id="1179" r:id="rId34"/>
    <p:sldId id="1178" r:id="rId35"/>
    <p:sldId id="1189" r:id="rId36"/>
    <p:sldId id="1181" r:id="rId37"/>
    <p:sldId id="1180" r:id="rId38"/>
    <p:sldId id="1182" r:id="rId39"/>
    <p:sldId id="1183" r:id="rId40"/>
    <p:sldId id="1184" r:id="rId41"/>
    <p:sldId id="1185" r:id="rId42"/>
    <p:sldId id="1186" r:id="rId43"/>
    <p:sldId id="1187" r:id="rId44"/>
    <p:sldId id="1195" r:id="rId45"/>
    <p:sldId id="1150" r:id="rId46"/>
    <p:sldId id="1147" r:id="rId47"/>
    <p:sldId id="1196" r:id="rId48"/>
    <p:sldId id="1076" r:id="rId49"/>
  </p:sldIdLst>
  <p:sldSz cx="12436475" cy="6994525"/>
  <p:notesSz cx="6858000" cy="9144000"/>
  <p:embeddedFontLst>
    <p:embeddedFont>
      <p:font typeface="Segoe UI Semibold" panose="020B0702040204020203" pitchFamily="34" charset="0"/>
      <p:bold r:id="rId52"/>
      <p:boldItalic r:id="rId53"/>
    </p:embeddedFont>
    <p:embeddedFont>
      <p:font typeface="Segoe UI Light" panose="020B0502040204020203" pitchFamily="34" charset="0"/>
      <p:regular r:id="rId54"/>
      <p:italic r:id="rId55"/>
    </p:embeddedFont>
    <p:embeddedFont>
      <p:font typeface="Segoe Light" panose="020B0302040504020203" pitchFamily="34" charset="0"/>
      <p:regular r:id="rId56"/>
      <p:italic r:id="rId57"/>
    </p:embeddedFont>
    <p:embeddedFont>
      <p:font typeface="Segoe UI" panose="020B0502040204020203" pitchFamily="34" charset="0"/>
      <p:regular r:id="rId58"/>
      <p:bold r:id="rId59"/>
      <p:italic r:id="rId60"/>
      <p:boldItalic r:id="rId61"/>
    </p:embeddedFont>
    <p:embeddedFont>
      <p:font typeface="Consolas" panose="020B0609020204030204" pitchFamily="49" charset="0"/>
      <p:regular r:id="rId62"/>
      <p:bold r:id="rId63"/>
      <p:italic r:id="rId64"/>
      <p:boldItalic r:id="rId6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94"/>
            <p14:sldId id="1156"/>
            <p14:sldId id="1193"/>
            <p14:sldId id="1192"/>
            <p14:sldId id="1171"/>
            <p14:sldId id="1155"/>
            <p14:sldId id="1160"/>
            <p14:sldId id="1158"/>
            <p14:sldId id="1161"/>
            <p14:sldId id="1162"/>
            <p14:sldId id="1191"/>
            <p14:sldId id="1170"/>
            <p14:sldId id="1163"/>
            <p14:sldId id="1164"/>
            <p14:sldId id="1165"/>
            <p14:sldId id="1166"/>
            <p14:sldId id="1167"/>
            <p14:sldId id="1190"/>
            <p14:sldId id="1169"/>
            <p14:sldId id="1168"/>
            <p14:sldId id="1172"/>
            <p14:sldId id="1173"/>
            <p14:sldId id="1174"/>
            <p14:sldId id="1188"/>
            <p14:sldId id="1176"/>
            <p14:sldId id="1175"/>
            <p14:sldId id="1177"/>
            <p14:sldId id="1179"/>
            <p14:sldId id="1178"/>
            <p14:sldId id="1189"/>
            <p14:sldId id="1181"/>
            <p14:sldId id="1180"/>
            <p14:sldId id="1182"/>
            <p14:sldId id="1183"/>
            <p14:sldId id="1184"/>
            <p14:sldId id="1185"/>
            <p14:sldId id="1186"/>
            <p14:sldId id="1187"/>
          </p14:sldIdLst>
        </p14:section>
        <p14:section name="Special content" id="{6925D2A1-AD53-4951-AB34-79DFA02CD676}">
          <p14:sldIdLst>
            <p14:sldId id="1195"/>
            <p14:sldId id="1150"/>
            <p14:sldId id="1147"/>
            <p14:sldId id="119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84520" autoAdjust="0"/>
  </p:normalViewPr>
  <p:slideViewPr>
    <p:cSldViewPr snapToGrid="0">
      <p:cViewPr varScale="1">
        <p:scale>
          <a:sx n="65" d="100"/>
          <a:sy n="65" d="100"/>
        </p:scale>
        <p:origin x="48" y="6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1:38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1:38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2621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6033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9107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59978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6/3/2013 1:38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31648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1:38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7800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2490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459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4258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041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91322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6/3/2013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37838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openxmlformats.org/officeDocument/2006/relationships/image" Target="../media/image9.jpeg"/><Relationship Id="rId7" Type="http://schemas.openxmlformats.org/officeDocument/2006/relationships/hyperlink" Target="http://www.microsoft.com/sqlserverlabs" TargetMode="External"/><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microsoft.com/learning/en/us/certification-overview.aspx#database" TargetMode="External"/><Relationship Id="rId11" Type="http://schemas.openxmlformats.org/officeDocument/2006/relationships/hyperlink" Target="http://www.windowsazure.com/" TargetMode="External"/><Relationship Id="rId5" Type="http://schemas.openxmlformats.org/officeDocument/2006/relationships/hyperlink" Target="http://www.microsoft.com/sqlserver" TargetMode="External"/><Relationship Id="rId15" Type="http://schemas.microsoft.com/office/2007/relationships/hdphoto" Target="../media/hdphoto2.wdp"/><Relationship Id="rId10" Type="http://schemas.openxmlformats.org/officeDocument/2006/relationships/hyperlink" Target="http://www.microsoft.com/en-us/download/details.aspx?id=38395" TargetMode="External"/><Relationship Id="rId4" Type="http://schemas.openxmlformats.org/officeDocument/2006/relationships/hyperlink" Target="http://www.microsoftvirtualacademy.com/" TargetMode="External"/><Relationship Id="rId9" Type="http://schemas.openxmlformats.org/officeDocument/2006/relationships/hyperlink" Target="http://office.microsoft.com/en-us/excel/download-data-explorer-for-excel-FX104018616.aspx" TargetMode="External"/><Relationship Id="rId1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1, Troubleshooting 2/2</a:t>
            </a:r>
            <a:endParaRPr lang="de-AT" dirty="0"/>
          </a:p>
        </p:txBody>
      </p:sp>
      <p:pic>
        <p:nvPicPr>
          <p:cNvPr id="4" name="Content Placeholder 3"/>
          <p:cNvPicPr>
            <a:picLocks noGrp="1" noChangeAspect="1"/>
          </p:cNvPicPr>
          <p:nvPr>
            <p:ph sz="quarter" idx="10"/>
          </p:nvPr>
        </p:nvPicPr>
        <p:blipFill>
          <a:blip r:embed="rId2"/>
          <a:stretch>
            <a:fillRect/>
          </a:stretch>
        </p:blipFill>
        <p:spPr>
          <a:xfrm>
            <a:off x="497729" y="1683327"/>
            <a:ext cx="11612469" cy="4613564"/>
          </a:xfrm>
          <a:prstGeom prst="rect">
            <a:avLst/>
          </a:prstGeom>
        </p:spPr>
      </p:pic>
      <p:sp>
        <p:nvSpPr>
          <p:cNvPr id="5" name="Frame 4"/>
          <p:cNvSpPr/>
          <p:nvPr/>
        </p:nvSpPr>
        <p:spPr bwMode="auto">
          <a:xfrm>
            <a:off x="644236" y="4894118"/>
            <a:ext cx="3875809" cy="498764"/>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45989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1, Fix 1/2</a:t>
            </a:r>
            <a:endParaRPr lang="de-AT" dirty="0"/>
          </a:p>
        </p:txBody>
      </p:sp>
      <p:sp>
        <p:nvSpPr>
          <p:cNvPr id="3" name="Text Placeholder 2"/>
          <p:cNvSpPr>
            <a:spLocks noGrp="1"/>
          </p:cNvSpPr>
          <p:nvPr>
            <p:ph type="body" sz="quarter" idx="10"/>
          </p:nvPr>
        </p:nvSpPr>
        <p:spPr>
          <a:xfrm>
            <a:off x="274638" y="1216152"/>
            <a:ext cx="11887199" cy="2876172"/>
          </a:xfrm>
        </p:spPr>
        <p:txBody>
          <a:bodyPr/>
          <a:lstStyle/>
          <a:p>
            <a:endParaRPr lang="de-AT" dirty="0" smtClean="0"/>
          </a:p>
          <a:p>
            <a:r>
              <a:rPr lang="de-AT" dirty="0" smtClean="0"/>
              <a:t>BACKUP </a:t>
            </a:r>
            <a:r>
              <a:rPr lang="de-AT" dirty="0"/>
              <a:t>LOG FunDB_Zoo1</a:t>
            </a:r>
          </a:p>
          <a:p>
            <a:r>
              <a:rPr lang="de-AT" dirty="0"/>
              <a:t>TO DISK='C:\MSSQL\Backup\Zoo1Tail.bak'</a:t>
            </a:r>
          </a:p>
          <a:p>
            <a:r>
              <a:rPr lang="de-AT" dirty="0"/>
              <a:t>WITH NO_TRUNCATE, COMPRESSION, INIT, STATS=1</a:t>
            </a:r>
          </a:p>
          <a:p>
            <a:endParaRPr lang="de-AT" dirty="0"/>
          </a:p>
        </p:txBody>
      </p:sp>
      <p:sp>
        <p:nvSpPr>
          <p:cNvPr id="4" name="Frame 3"/>
          <p:cNvSpPr/>
          <p:nvPr/>
        </p:nvSpPr>
        <p:spPr bwMode="auto">
          <a:xfrm>
            <a:off x="1454728" y="2930236"/>
            <a:ext cx="2691246" cy="561110"/>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698355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1, Fix 2/2</a:t>
            </a:r>
            <a:endParaRPr lang="de-AT" dirty="0"/>
          </a:p>
        </p:txBody>
      </p:sp>
      <p:sp>
        <p:nvSpPr>
          <p:cNvPr id="3" name="Text Placeholder 2"/>
          <p:cNvSpPr>
            <a:spLocks noGrp="1"/>
          </p:cNvSpPr>
          <p:nvPr>
            <p:ph type="body" sz="quarter" idx="10"/>
          </p:nvPr>
        </p:nvSpPr>
        <p:spPr>
          <a:xfrm>
            <a:off x="274638" y="1216152"/>
            <a:ext cx="11887199" cy="4862870"/>
          </a:xfrm>
        </p:spPr>
        <p:txBody>
          <a:bodyPr/>
          <a:lstStyle/>
          <a:p>
            <a:r>
              <a:rPr lang="de-AT" sz="2000" dirty="0"/>
              <a:t>RESTORE DATABASE FunDB_Zoo1 </a:t>
            </a:r>
          </a:p>
          <a:p>
            <a:r>
              <a:rPr lang="de-AT" sz="2000" dirty="0"/>
              <a:t>FROM DISK='C:\MSSQL\Backup\DeadZoo1\</a:t>
            </a:r>
            <a:r>
              <a:rPr lang="de-AT" sz="2000" dirty="0" err="1"/>
              <a:t>FunDB_Full.bak</a:t>
            </a:r>
            <a:r>
              <a:rPr lang="de-AT" sz="2000" dirty="0"/>
              <a:t>'</a:t>
            </a:r>
          </a:p>
          <a:p>
            <a:r>
              <a:rPr lang="de-AT" sz="2000" dirty="0"/>
              <a:t>WITH NORECOVERY, STATS=5</a:t>
            </a:r>
          </a:p>
          <a:p>
            <a:endParaRPr lang="de-AT" sz="2000" dirty="0"/>
          </a:p>
          <a:p>
            <a:r>
              <a:rPr lang="de-AT" sz="2000" dirty="0"/>
              <a:t>RESTORE LOG FunDB_Zoo1</a:t>
            </a:r>
          </a:p>
          <a:p>
            <a:r>
              <a:rPr lang="de-AT" sz="2000" dirty="0"/>
              <a:t>FROM DISK='C:\MSSQL\Backup\DeadZoo1\</a:t>
            </a:r>
            <a:r>
              <a:rPr lang="de-AT" sz="2000" dirty="0" err="1"/>
              <a:t>FunDB_Log.bak</a:t>
            </a:r>
            <a:r>
              <a:rPr lang="de-AT" sz="2000" dirty="0"/>
              <a:t>'</a:t>
            </a:r>
          </a:p>
          <a:p>
            <a:r>
              <a:rPr lang="de-AT" sz="2000" dirty="0"/>
              <a:t>WITH NORECOVERY, STATS=5</a:t>
            </a:r>
          </a:p>
          <a:p>
            <a:endParaRPr lang="de-AT" sz="2000" dirty="0"/>
          </a:p>
          <a:p>
            <a:r>
              <a:rPr lang="de-AT" sz="2000" dirty="0"/>
              <a:t>RESTORE LOG FunDB_Zoo1</a:t>
            </a:r>
          </a:p>
          <a:p>
            <a:r>
              <a:rPr lang="de-AT" sz="2000" dirty="0"/>
              <a:t>FROM DISK='C:\MSSQL\Backup\Zoo1Tail.bak'</a:t>
            </a:r>
          </a:p>
          <a:p>
            <a:r>
              <a:rPr lang="de-AT" sz="2000" dirty="0"/>
              <a:t>WITH NORECOVERY, STATS=5</a:t>
            </a:r>
          </a:p>
          <a:p>
            <a:endParaRPr lang="de-AT" sz="2000" dirty="0"/>
          </a:p>
          <a:p>
            <a:r>
              <a:rPr lang="de-AT" sz="2000" dirty="0"/>
              <a:t>RESTORE DATABASE FunDB_Zoo1 </a:t>
            </a:r>
          </a:p>
          <a:p>
            <a:r>
              <a:rPr lang="de-AT" sz="2000" dirty="0"/>
              <a:t>WITH </a:t>
            </a:r>
            <a:r>
              <a:rPr lang="de-AT" sz="2000" dirty="0" smtClean="0"/>
              <a:t>RECOVERY</a:t>
            </a:r>
            <a:endParaRPr lang="de-AT" sz="2000" dirty="0"/>
          </a:p>
        </p:txBody>
      </p:sp>
    </p:spTree>
    <p:extLst>
      <p:ext uri="{BB962C8B-B14F-4D97-AF65-F5344CB8AC3E}">
        <p14:creationId xmlns:p14="http://schemas.microsoft.com/office/powerpoint/2010/main" val="14185100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Dead Zoo, Part 2</a:t>
            </a:r>
            <a:endParaRPr lang="en-US" dirty="0"/>
          </a:p>
        </p:txBody>
      </p:sp>
    </p:spTree>
    <p:extLst>
      <p:ext uri="{BB962C8B-B14F-4D97-AF65-F5344CB8AC3E}">
        <p14:creationId xmlns:p14="http://schemas.microsoft.com/office/powerpoint/2010/main" val="43832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2, Scenario</a:t>
            </a:r>
            <a:endParaRPr lang="de-AT" dirty="0"/>
          </a:p>
        </p:txBody>
      </p:sp>
      <p:sp>
        <p:nvSpPr>
          <p:cNvPr id="3" name="Content Placeholder 2"/>
          <p:cNvSpPr>
            <a:spLocks noGrp="1"/>
          </p:cNvSpPr>
          <p:nvPr>
            <p:ph sz="quarter" idx="10"/>
          </p:nvPr>
        </p:nvSpPr>
        <p:spPr>
          <a:xfrm>
            <a:off x="274638" y="1214438"/>
            <a:ext cx="11887200" cy="1415772"/>
          </a:xfrm>
        </p:spPr>
        <p:txBody>
          <a:bodyPr/>
          <a:lstStyle/>
          <a:p>
            <a:r>
              <a:rPr lang="de-DE" dirty="0" smtClean="0"/>
              <a:t>Database </a:t>
            </a:r>
            <a:r>
              <a:rPr lang="de-DE" dirty="0" err="1" smtClean="0"/>
              <a:t>is</a:t>
            </a:r>
            <a:r>
              <a:rPr lang="de-DE" dirty="0" smtClean="0"/>
              <a:t> offline</a:t>
            </a:r>
          </a:p>
          <a:p>
            <a:r>
              <a:rPr lang="de-DE" dirty="0" smtClean="0"/>
              <a:t>The </a:t>
            </a:r>
            <a:r>
              <a:rPr lang="de-DE" dirty="0" err="1" smtClean="0"/>
              <a:t>transaction</a:t>
            </a:r>
            <a:r>
              <a:rPr lang="de-DE" dirty="0" smtClean="0"/>
              <a:t> log </a:t>
            </a:r>
            <a:r>
              <a:rPr lang="de-DE" dirty="0" err="1" smtClean="0"/>
              <a:t>is</a:t>
            </a:r>
            <a:r>
              <a:rPr lang="de-DE" dirty="0" smtClean="0"/>
              <a:t> </a:t>
            </a:r>
            <a:r>
              <a:rPr lang="de-DE" dirty="0" err="1" smtClean="0"/>
              <a:t>corrupt</a:t>
            </a:r>
            <a:r>
              <a:rPr lang="de-DE" dirty="0" smtClean="0"/>
              <a:t>/</a:t>
            </a:r>
            <a:r>
              <a:rPr lang="de-DE" dirty="0" err="1" smtClean="0"/>
              <a:t>missing</a:t>
            </a:r>
            <a:endParaRPr lang="de-AT" dirty="0"/>
          </a:p>
        </p:txBody>
      </p:sp>
    </p:spTree>
    <p:extLst>
      <p:ext uri="{BB962C8B-B14F-4D97-AF65-F5344CB8AC3E}">
        <p14:creationId xmlns:p14="http://schemas.microsoft.com/office/powerpoint/2010/main" val="15540265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The Dead Zoo, Part 2</a:t>
            </a:r>
            <a:endParaRPr lang="en-US" dirty="0"/>
          </a:p>
        </p:txBody>
      </p:sp>
    </p:spTree>
    <p:extLst>
      <p:ext uri="{BB962C8B-B14F-4D97-AF65-F5344CB8AC3E}">
        <p14:creationId xmlns:p14="http://schemas.microsoft.com/office/powerpoint/2010/main" val="9414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2, Troubleshooting 1/2</a:t>
            </a:r>
            <a:endParaRPr lang="de-AT" dirty="0"/>
          </a:p>
        </p:txBody>
      </p:sp>
      <p:pic>
        <p:nvPicPr>
          <p:cNvPr id="4" name="Content Placeholder 3"/>
          <p:cNvPicPr>
            <a:picLocks noGrp="1" noChangeAspect="1"/>
          </p:cNvPicPr>
          <p:nvPr>
            <p:ph sz="quarter" idx="10"/>
          </p:nvPr>
        </p:nvPicPr>
        <p:blipFill>
          <a:blip r:embed="rId2"/>
          <a:stretch>
            <a:fillRect/>
          </a:stretch>
        </p:blipFill>
        <p:spPr>
          <a:xfrm>
            <a:off x="1920802" y="1214438"/>
            <a:ext cx="8594871" cy="5483225"/>
          </a:xfrm>
          <a:prstGeom prst="rect">
            <a:avLst/>
          </a:prstGeom>
        </p:spPr>
      </p:pic>
      <p:sp>
        <p:nvSpPr>
          <p:cNvPr id="5" name="Frame 4"/>
          <p:cNvSpPr/>
          <p:nvPr/>
        </p:nvSpPr>
        <p:spPr bwMode="auto">
          <a:xfrm>
            <a:off x="5174673" y="1932709"/>
            <a:ext cx="5122718" cy="446809"/>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461650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2, Troubleshooting 2/2</a:t>
            </a:r>
            <a:endParaRPr lang="de-AT" dirty="0"/>
          </a:p>
        </p:txBody>
      </p:sp>
      <p:pic>
        <p:nvPicPr>
          <p:cNvPr id="4" name="Content Placeholder 3"/>
          <p:cNvPicPr>
            <a:picLocks noGrp="1" noChangeAspect="1"/>
          </p:cNvPicPr>
          <p:nvPr>
            <p:ph sz="quarter" idx="10"/>
          </p:nvPr>
        </p:nvPicPr>
        <p:blipFill>
          <a:blip r:embed="rId2"/>
          <a:stretch>
            <a:fillRect/>
          </a:stretch>
        </p:blipFill>
        <p:spPr>
          <a:xfrm>
            <a:off x="810492" y="1579104"/>
            <a:ext cx="11076708" cy="4868709"/>
          </a:xfrm>
          <a:prstGeom prst="rect">
            <a:avLst/>
          </a:prstGeom>
        </p:spPr>
      </p:pic>
      <p:sp>
        <p:nvSpPr>
          <p:cNvPr id="5" name="Frame 4"/>
          <p:cNvSpPr/>
          <p:nvPr/>
        </p:nvSpPr>
        <p:spPr bwMode="auto">
          <a:xfrm>
            <a:off x="1070264" y="5455227"/>
            <a:ext cx="2514600" cy="498764"/>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43066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tx1"/>
                </a:solidFill>
              </a:rPr>
              <a:t>Dead Zoo 2, </a:t>
            </a:r>
            <a:r>
              <a:rPr lang="de-DE" dirty="0" err="1" smtClean="0">
                <a:solidFill>
                  <a:schemeClr val="tx1"/>
                </a:solidFill>
              </a:rPr>
              <a:t>Warning</a:t>
            </a:r>
            <a:endParaRPr lang="de-AT" dirty="0">
              <a:solidFill>
                <a:schemeClr val="tx1"/>
              </a:solidFill>
            </a:endParaRPr>
          </a:p>
        </p:txBody>
      </p:sp>
      <p:sp>
        <p:nvSpPr>
          <p:cNvPr id="3" name="Content Placeholder 2"/>
          <p:cNvSpPr>
            <a:spLocks noGrp="1"/>
          </p:cNvSpPr>
          <p:nvPr>
            <p:ph sz="quarter" idx="10"/>
          </p:nvPr>
        </p:nvSpPr>
        <p:spPr>
          <a:xfrm>
            <a:off x="274638" y="1214438"/>
            <a:ext cx="11887200" cy="1969770"/>
          </a:xfrm>
        </p:spPr>
        <p:txBody>
          <a:bodyPr/>
          <a:lstStyle/>
          <a:p>
            <a:r>
              <a:rPr lang="de-DE" dirty="0" smtClean="0">
                <a:solidFill>
                  <a:srgbClr val="FF0000"/>
                </a:solidFill>
              </a:rPr>
              <a:t>In </a:t>
            </a:r>
            <a:r>
              <a:rPr lang="de-DE" dirty="0" err="1" smtClean="0">
                <a:solidFill>
                  <a:srgbClr val="FF0000"/>
                </a:solidFill>
              </a:rPr>
              <a:t>this</a:t>
            </a:r>
            <a:r>
              <a:rPr lang="de-DE" dirty="0" smtClean="0">
                <a:solidFill>
                  <a:srgbClr val="FF0000"/>
                </a:solidFill>
              </a:rPr>
              <a:t> </a:t>
            </a:r>
            <a:r>
              <a:rPr lang="de-DE" dirty="0" err="1" smtClean="0">
                <a:solidFill>
                  <a:srgbClr val="FF0000"/>
                </a:solidFill>
              </a:rPr>
              <a:t>scenario</a:t>
            </a:r>
            <a:r>
              <a:rPr lang="de-DE" dirty="0" smtClean="0">
                <a:solidFill>
                  <a:srgbClr val="FF0000"/>
                </a:solidFill>
              </a:rPr>
              <a:t> </a:t>
            </a:r>
            <a:r>
              <a:rPr lang="de-DE" dirty="0" err="1" smtClean="0">
                <a:solidFill>
                  <a:srgbClr val="FF0000"/>
                </a:solidFill>
              </a:rPr>
              <a:t>transactional</a:t>
            </a:r>
            <a:r>
              <a:rPr lang="de-DE" dirty="0" smtClean="0">
                <a:solidFill>
                  <a:srgbClr val="FF0000"/>
                </a:solidFill>
              </a:rPr>
              <a:t> </a:t>
            </a:r>
            <a:r>
              <a:rPr lang="de-DE" dirty="0" err="1" smtClean="0">
                <a:solidFill>
                  <a:srgbClr val="FF0000"/>
                </a:solidFill>
              </a:rPr>
              <a:t>consistency</a:t>
            </a:r>
            <a:r>
              <a:rPr lang="de-DE" dirty="0" smtClean="0">
                <a:solidFill>
                  <a:srgbClr val="FF0000"/>
                </a:solidFill>
              </a:rPr>
              <a:t> </a:t>
            </a:r>
            <a:r>
              <a:rPr lang="de-DE" dirty="0" err="1" smtClean="0">
                <a:solidFill>
                  <a:srgbClr val="FF0000"/>
                </a:solidFill>
              </a:rPr>
              <a:t>is</a:t>
            </a:r>
            <a:r>
              <a:rPr lang="de-DE" dirty="0" smtClean="0">
                <a:solidFill>
                  <a:srgbClr val="FF0000"/>
                </a:solidFill>
              </a:rPr>
              <a:t> lost</a:t>
            </a:r>
          </a:p>
          <a:p>
            <a:r>
              <a:rPr lang="de-DE" dirty="0" smtClean="0">
                <a:solidFill>
                  <a:srgbClr val="FF0000"/>
                </a:solidFill>
              </a:rPr>
              <a:t>The </a:t>
            </a:r>
            <a:r>
              <a:rPr lang="de-DE" dirty="0" err="1" smtClean="0">
                <a:solidFill>
                  <a:srgbClr val="FF0000"/>
                </a:solidFill>
              </a:rPr>
              <a:t>data</a:t>
            </a:r>
            <a:r>
              <a:rPr lang="de-DE" dirty="0" smtClean="0">
                <a:solidFill>
                  <a:srgbClr val="FF0000"/>
                </a:solidFill>
              </a:rPr>
              <a:t> </a:t>
            </a:r>
            <a:r>
              <a:rPr lang="de-DE" dirty="0" err="1" smtClean="0">
                <a:solidFill>
                  <a:srgbClr val="FF0000"/>
                </a:solidFill>
              </a:rPr>
              <a:t>needs</a:t>
            </a:r>
            <a:r>
              <a:rPr lang="de-DE" dirty="0" smtClean="0">
                <a:solidFill>
                  <a:srgbClr val="FF0000"/>
                </a:solidFill>
              </a:rPr>
              <a:t> </a:t>
            </a:r>
            <a:r>
              <a:rPr lang="de-DE" dirty="0" err="1" smtClean="0">
                <a:solidFill>
                  <a:srgbClr val="FF0000"/>
                </a:solidFill>
              </a:rPr>
              <a:t>to</a:t>
            </a:r>
            <a:r>
              <a:rPr lang="de-DE" dirty="0" smtClean="0">
                <a:solidFill>
                  <a:srgbClr val="FF0000"/>
                </a:solidFill>
              </a:rPr>
              <a:t> </a:t>
            </a:r>
            <a:r>
              <a:rPr lang="de-DE" dirty="0" err="1" smtClean="0">
                <a:solidFill>
                  <a:srgbClr val="FF0000"/>
                </a:solidFill>
              </a:rPr>
              <a:t>be</a:t>
            </a:r>
            <a:r>
              <a:rPr lang="de-DE" dirty="0" smtClean="0">
                <a:solidFill>
                  <a:srgbClr val="FF0000"/>
                </a:solidFill>
              </a:rPr>
              <a:t> </a:t>
            </a:r>
            <a:r>
              <a:rPr lang="de-DE" dirty="0" err="1" smtClean="0">
                <a:solidFill>
                  <a:srgbClr val="FF0000"/>
                </a:solidFill>
              </a:rPr>
              <a:t>manually</a:t>
            </a:r>
            <a:r>
              <a:rPr lang="de-DE" dirty="0" smtClean="0">
                <a:solidFill>
                  <a:srgbClr val="FF0000"/>
                </a:solidFill>
              </a:rPr>
              <a:t> </a:t>
            </a:r>
            <a:r>
              <a:rPr lang="de-DE" dirty="0" err="1" smtClean="0">
                <a:solidFill>
                  <a:srgbClr val="FF0000"/>
                </a:solidFill>
              </a:rPr>
              <a:t>checked</a:t>
            </a:r>
            <a:r>
              <a:rPr lang="de-DE" dirty="0" smtClean="0">
                <a:solidFill>
                  <a:srgbClr val="FF0000"/>
                </a:solidFill>
              </a:rPr>
              <a:t> </a:t>
            </a:r>
            <a:r>
              <a:rPr lang="de-DE" dirty="0" err="1" smtClean="0">
                <a:solidFill>
                  <a:srgbClr val="FF0000"/>
                </a:solidFill>
              </a:rPr>
              <a:t>afterwards</a:t>
            </a:r>
            <a:r>
              <a:rPr lang="de-DE" dirty="0" smtClean="0">
                <a:solidFill>
                  <a:srgbClr val="FF0000"/>
                </a:solidFill>
              </a:rPr>
              <a:t> </a:t>
            </a:r>
            <a:r>
              <a:rPr lang="de-DE" dirty="0" err="1" smtClean="0">
                <a:solidFill>
                  <a:srgbClr val="FF0000"/>
                </a:solidFill>
              </a:rPr>
              <a:t>to</a:t>
            </a:r>
            <a:r>
              <a:rPr lang="de-DE" dirty="0" smtClean="0">
                <a:solidFill>
                  <a:srgbClr val="FF0000"/>
                </a:solidFill>
              </a:rPr>
              <a:t> </a:t>
            </a:r>
            <a:r>
              <a:rPr lang="de-DE" dirty="0" err="1" smtClean="0">
                <a:solidFill>
                  <a:srgbClr val="FF0000"/>
                </a:solidFill>
              </a:rPr>
              <a:t>ensure</a:t>
            </a:r>
            <a:r>
              <a:rPr lang="de-DE" dirty="0" smtClean="0">
                <a:solidFill>
                  <a:srgbClr val="FF0000"/>
                </a:solidFill>
              </a:rPr>
              <a:t> </a:t>
            </a:r>
            <a:r>
              <a:rPr lang="de-DE" dirty="0" err="1" smtClean="0">
                <a:solidFill>
                  <a:srgbClr val="FF0000"/>
                </a:solidFill>
              </a:rPr>
              <a:t>that</a:t>
            </a:r>
            <a:r>
              <a:rPr lang="de-DE" dirty="0" smtClean="0">
                <a:solidFill>
                  <a:srgbClr val="FF0000"/>
                </a:solidFill>
              </a:rPr>
              <a:t> </a:t>
            </a:r>
            <a:r>
              <a:rPr lang="de-DE" dirty="0" err="1" smtClean="0">
                <a:solidFill>
                  <a:srgbClr val="FF0000"/>
                </a:solidFill>
              </a:rPr>
              <a:t>it</a:t>
            </a:r>
            <a:r>
              <a:rPr lang="de-DE" dirty="0" smtClean="0">
                <a:solidFill>
                  <a:srgbClr val="FF0000"/>
                </a:solidFill>
              </a:rPr>
              <a:t> </a:t>
            </a:r>
            <a:r>
              <a:rPr lang="de-DE" dirty="0" err="1" smtClean="0">
                <a:solidFill>
                  <a:srgbClr val="FF0000"/>
                </a:solidFill>
              </a:rPr>
              <a:t>is</a:t>
            </a:r>
            <a:r>
              <a:rPr lang="de-DE" dirty="0" smtClean="0">
                <a:solidFill>
                  <a:srgbClr val="FF0000"/>
                </a:solidFill>
              </a:rPr>
              <a:t> </a:t>
            </a:r>
            <a:r>
              <a:rPr lang="de-DE" dirty="0" err="1" smtClean="0">
                <a:solidFill>
                  <a:srgbClr val="FF0000"/>
                </a:solidFill>
              </a:rPr>
              <a:t>logically</a:t>
            </a:r>
            <a:r>
              <a:rPr lang="de-DE" dirty="0" smtClean="0">
                <a:solidFill>
                  <a:srgbClr val="FF0000"/>
                </a:solidFill>
              </a:rPr>
              <a:t> </a:t>
            </a:r>
            <a:r>
              <a:rPr lang="de-DE" dirty="0" err="1" smtClean="0">
                <a:solidFill>
                  <a:srgbClr val="FF0000"/>
                </a:solidFill>
              </a:rPr>
              <a:t>usable</a:t>
            </a:r>
            <a:endParaRPr lang="de-AT" dirty="0">
              <a:solidFill>
                <a:srgbClr val="FF0000"/>
              </a:solidFill>
            </a:endParaRPr>
          </a:p>
        </p:txBody>
      </p:sp>
    </p:spTree>
    <p:extLst>
      <p:ext uri="{BB962C8B-B14F-4D97-AF65-F5344CB8AC3E}">
        <p14:creationId xmlns:p14="http://schemas.microsoft.com/office/powerpoint/2010/main" val="27239950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2, Fix</a:t>
            </a:r>
            <a:endParaRPr lang="de-AT" dirty="0"/>
          </a:p>
        </p:txBody>
      </p:sp>
      <p:sp>
        <p:nvSpPr>
          <p:cNvPr id="3" name="Text Placeholder 2"/>
          <p:cNvSpPr>
            <a:spLocks noGrp="1"/>
          </p:cNvSpPr>
          <p:nvPr>
            <p:ph type="body" sz="quarter" idx="10"/>
          </p:nvPr>
        </p:nvSpPr>
        <p:spPr>
          <a:xfrm>
            <a:off x="274638" y="1216152"/>
            <a:ext cx="11887199" cy="5009064"/>
          </a:xfrm>
        </p:spPr>
        <p:txBody>
          <a:bodyPr/>
          <a:lstStyle/>
          <a:p>
            <a:r>
              <a:rPr lang="da-DK" dirty="0" smtClean="0"/>
              <a:t>ALTER DATABASE FunDB_Zoo2 SET EMERGENCY</a:t>
            </a:r>
          </a:p>
          <a:p>
            <a:endParaRPr lang="da-DK" dirty="0" smtClean="0"/>
          </a:p>
          <a:p>
            <a:r>
              <a:rPr lang="da-DK" dirty="0" smtClean="0"/>
              <a:t>ALTER </a:t>
            </a:r>
            <a:r>
              <a:rPr lang="da-DK" dirty="0"/>
              <a:t>DATABASE FunDB_Zoo2 SET SINGLE_USER</a:t>
            </a:r>
          </a:p>
          <a:p>
            <a:endParaRPr lang="de-AT" dirty="0"/>
          </a:p>
          <a:p>
            <a:r>
              <a:rPr lang="de-AT" dirty="0"/>
              <a:t>DBCC CHECKDB ('FunDB_Zoo2', REPAIR_ALLOW_DATA_LOSS)</a:t>
            </a:r>
          </a:p>
          <a:p>
            <a:endParaRPr lang="de-AT" dirty="0"/>
          </a:p>
          <a:p>
            <a:r>
              <a:rPr lang="de-AT" dirty="0"/>
              <a:t>ALTER DATABASE FunDB_Zoo2 SET MULTI_USER</a:t>
            </a:r>
          </a:p>
          <a:p>
            <a:endParaRPr lang="de-AT" dirty="0"/>
          </a:p>
        </p:txBody>
      </p:sp>
    </p:spTree>
    <p:extLst>
      <p:ext uri="{BB962C8B-B14F-4D97-AF65-F5344CB8AC3E}">
        <p14:creationId xmlns:p14="http://schemas.microsoft.com/office/powerpoint/2010/main" val="6482355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DBAs Worst Nightmares</a:t>
            </a:r>
            <a:endParaRPr lang="en-US" dirty="0"/>
          </a:p>
        </p:txBody>
      </p:sp>
      <p:sp>
        <p:nvSpPr>
          <p:cNvPr id="5" name="Text Placeholder 4"/>
          <p:cNvSpPr>
            <a:spLocks noGrp="1"/>
          </p:cNvSpPr>
          <p:nvPr>
            <p:ph type="body" sz="quarter" idx="12"/>
          </p:nvPr>
        </p:nvSpPr>
        <p:spPr/>
        <p:txBody>
          <a:bodyPr/>
          <a:lstStyle/>
          <a:p>
            <a:r>
              <a:rPr lang="en-US" dirty="0" smtClean="0"/>
              <a:t>Rick Kutschera</a:t>
            </a:r>
            <a:endParaRPr lang="en-US" dirty="0"/>
          </a:p>
        </p:txBody>
      </p:sp>
      <p:sp>
        <p:nvSpPr>
          <p:cNvPr id="14" name="Text Placeholder 13"/>
          <p:cNvSpPr>
            <a:spLocks noGrp="1"/>
          </p:cNvSpPr>
          <p:nvPr>
            <p:ph type="body" sz="quarter" idx="13"/>
          </p:nvPr>
        </p:nvSpPr>
        <p:spPr/>
        <p:txBody>
          <a:bodyPr/>
          <a:lstStyle/>
          <a:p>
            <a:r>
              <a:rPr lang="en-US" dirty="0" smtClean="0"/>
              <a:t>DBI-B319</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Limping Coyote</a:t>
            </a:r>
            <a:endParaRPr lang="en-US" dirty="0"/>
          </a:p>
        </p:txBody>
      </p:sp>
    </p:spTree>
    <p:extLst>
      <p:ext uri="{BB962C8B-B14F-4D97-AF65-F5344CB8AC3E}">
        <p14:creationId xmlns:p14="http://schemas.microsoft.com/office/powerpoint/2010/main" val="394740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Limping</a:t>
            </a:r>
            <a:r>
              <a:rPr lang="de-DE" dirty="0" smtClean="0"/>
              <a:t> Coyote, Scenario</a:t>
            </a:r>
            <a:endParaRPr lang="de-AT" dirty="0"/>
          </a:p>
        </p:txBody>
      </p:sp>
      <p:sp>
        <p:nvSpPr>
          <p:cNvPr id="3" name="Content Placeholder 2"/>
          <p:cNvSpPr>
            <a:spLocks noGrp="1"/>
          </p:cNvSpPr>
          <p:nvPr>
            <p:ph sz="quarter" idx="10"/>
          </p:nvPr>
        </p:nvSpPr>
        <p:spPr>
          <a:xfrm>
            <a:off x="274638" y="1214438"/>
            <a:ext cx="11887200" cy="2523768"/>
          </a:xfrm>
        </p:spPr>
        <p:txBody>
          <a:bodyPr/>
          <a:lstStyle/>
          <a:p>
            <a:r>
              <a:rPr lang="de-DE" dirty="0" err="1" smtClean="0"/>
              <a:t>Querying</a:t>
            </a:r>
            <a:r>
              <a:rPr lang="de-DE" dirty="0" smtClean="0"/>
              <a:t> </a:t>
            </a:r>
            <a:r>
              <a:rPr lang="de-DE" dirty="0" err="1" smtClean="0"/>
              <a:t>the</a:t>
            </a:r>
            <a:r>
              <a:rPr lang="de-DE" dirty="0" smtClean="0"/>
              <a:t> </a:t>
            </a:r>
            <a:r>
              <a:rPr lang="de-DE" dirty="0" err="1" smtClean="0"/>
              <a:t>LupusName</a:t>
            </a:r>
            <a:r>
              <a:rPr lang="de-DE" dirty="0" smtClean="0"/>
              <a:t> </a:t>
            </a:r>
            <a:r>
              <a:rPr lang="de-DE" dirty="0" err="1" smtClean="0"/>
              <a:t>field</a:t>
            </a:r>
            <a:r>
              <a:rPr lang="de-DE" dirty="0" smtClean="0"/>
              <a:t> </a:t>
            </a:r>
            <a:r>
              <a:rPr lang="de-DE" dirty="0" err="1" smtClean="0"/>
              <a:t>of</a:t>
            </a:r>
            <a:r>
              <a:rPr lang="de-DE" dirty="0" smtClean="0"/>
              <a:t> </a:t>
            </a:r>
            <a:r>
              <a:rPr lang="de-DE" dirty="0" err="1" smtClean="0"/>
              <a:t>the</a:t>
            </a:r>
            <a:r>
              <a:rPr lang="de-DE" dirty="0" smtClean="0"/>
              <a:t> </a:t>
            </a:r>
            <a:r>
              <a:rPr lang="de-DE" dirty="0" err="1" smtClean="0"/>
              <a:t>DeadLupus</a:t>
            </a:r>
            <a:r>
              <a:rPr lang="de-DE" dirty="0" smtClean="0"/>
              <a:t> </a:t>
            </a:r>
            <a:r>
              <a:rPr lang="de-DE" dirty="0" err="1" smtClean="0"/>
              <a:t>table</a:t>
            </a:r>
            <a:r>
              <a:rPr lang="de-DE" dirty="0" smtClean="0"/>
              <a:t> </a:t>
            </a:r>
            <a:r>
              <a:rPr lang="de-DE" dirty="0" err="1" smtClean="0"/>
              <a:t>results</a:t>
            </a:r>
            <a:r>
              <a:rPr lang="de-DE" dirty="0" smtClean="0"/>
              <a:t> in an </a:t>
            </a:r>
            <a:r>
              <a:rPr lang="de-DE" dirty="0" err="1" smtClean="0"/>
              <a:t>error</a:t>
            </a:r>
            <a:endParaRPr lang="de-DE" dirty="0" smtClean="0"/>
          </a:p>
          <a:p>
            <a:r>
              <a:rPr lang="de-DE" dirty="0" err="1" smtClean="0"/>
              <a:t>Doing</a:t>
            </a:r>
            <a:r>
              <a:rPr lang="de-DE" dirty="0" smtClean="0"/>
              <a:t> a SELECT * </a:t>
            </a:r>
            <a:r>
              <a:rPr lang="de-DE" dirty="0" err="1" smtClean="0"/>
              <a:t>query</a:t>
            </a:r>
            <a:r>
              <a:rPr lang="de-DE" dirty="0" smtClean="0"/>
              <a:t> on </a:t>
            </a:r>
            <a:r>
              <a:rPr lang="de-DE" dirty="0" err="1" smtClean="0"/>
              <a:t>the</a:t>
            </a:r>
            <a:r>
              <a:rPr lang="de-DE" dirty="0" smtClean="0"/>
              <a:t> same </a:t>
            </a:r>
            <a:r>
              <a:rPr lang="de-DE" dirty="0" err="1" smtClean="0"/>
              <a:t>table</a:t>
            </a:r>
            <a:r>
              <a:rPr lang="de-DE" dirty="0" smtClean="0"/>
              <a:t> </a:t>
            </a:r>
            <a:r>
              <a:rPr lang="de-DE" dirty="0" err="1" smtClean="0"/>
              <a:t>works</a:t>
            </a:r>
            <a:r>
              <a:rPr lang="de-DE" dirty="0" smtClean="0"/>
              <a:t> </a:t>
            </a:r>
            <a:r>
              <a:rPr lang="de-DE" dirty="0" err="1" smtClean="0"/>
              <a:t>without</a:t>
            </a:r>
            <a:r>
              <a:rPr lang="de-DE" dirty="0" smtClean="0"/>
              <a:t> </a:t>
            </a:r>
            <a:r>
              <a:rPr lang="de-DE" dirty="0" err="1" smtClean="0"/>
              <a:t>problems</a:t>
            </a:r>
            <a:endParaRPr lang="de-AT" dirty="0"/>
          </a:p>
        </p:txBody>
      </p:sp>
    </p:spTree>
    <p:extLst>
      <p:ext uri="{BB962C8B-B14F-4D97-AF65-F5344CB8AC3E}">
        <p14:creationId xmlns:p14="http://schemas.microsoft.com/office/powerpoint/2010/main" val="282027575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The limping Coyote</a:t>
            </a:r>
            <a:endParaRPr lang="en-US" dirty="0"/>
          </a:p>
        </p:txBody>
      </p:sp>
    </p:spTree>
    <p:extLst>
      <p:ext uri="{BB962C8B-B14F-4D97-AF65-F5344CB8AC3E}">
        <p14:creationId xmlns:p14="http://schemas.microsoft.com/office/powerpoint/2010/main" val="22986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Limping</a:t>
            </a:r>
            <a:r>
              <a:rPr lang="de-DE" dirty="0" smtClean="0"/>
              <a:t> Coyote, Troubleshooting 1/2</a:t>
            </a:r>
            <a:endParaRPr lang="de-AT" dirty="0"/>
          </a:p>
        </p:txBody>
      </p:sp>
      <p:sp>
        <p:nvSpPr>
          <p:cNvPr id="3" name="Text Placeholder 2"/>
          <p:cNvSpPr>
            <a:spLocks noGrp="1"/>
          </p:cNvSpPr>
          <p:nvPr>
            <p:ph type="body" sz="quarter" idx="10"/>
          </p:nvPr>
        </p:nvSpPr>
        <p:spPr>
          <a:xfrm>
            <a:off x="274638" y="1216152"/>
            <a:ext cx="11887199" cy="4450449"/>
          </a:xfrm>
        </p:spPr>
        <p:txBody>
          <a:bodyPr/>
          <a:lstStyle/>
          <a:p>
            <a:r>
              <a:rPr lang="de-AT" dirty="0" smtClean="0"/>
              <a:t>SELECT </a:t>
            </a:r>
            <a:r>
              <a:rPr lang="de-AT" dirty="0" err="1"/>
              <a:t>LupusName</a:t>
            </a:r>
            <a:r>
              <a:rPr lang="de-AT" dirty="0"/>
              <a:t> </a:t>
            </a:r>
            <a:r>
              <a:rPr lang="de-AT" dirty="0" smtClean="0"/>
              <a:t>FROM </a:t>
            </a:r>
            <a:r>
              <a:rPr lang="de-AT" dirty="0" err="1" smtClean="0"/>
              <a:t>DeadLupus</a:t>
            </a:r>
            <a:r>
              <a:rPr lang="de-AT" dirty="0" smtClean="0"/>
              <a:t> </a:t>
            </a:r>
            <a:endParaRPr lang="de-AT" dirty="0"/>
          </a:p>
          <a:p>
            <a:endParaRPr lang="de-DE" dirty="0" smtClean="0"/>
          </a:p>
          <a:p>
            <a:r>
              <a:rPr lang="de-AT" dirty="0"/>
              <a:t>DBCC TRACEON (3604)</a:t>
            </a:r>
          </a:p>
          <a:p>
            <a:r>
              <a:rPr lang="fr-FR" dirty="0"/>
              <a:t>DBCC PAGE (15, 1, 6740)</a:t>
            </a:r>
          </a:p>
          <a:p>
            <a:r>
              <a:rPr lang="de-AT" dirty="0"/>
              <a:t>DBCC TRACEOFF (3604)</a:t>
            </a:r>
          </a:p>
          <a:p>
            <a:endParaRPr lang="de-DE" dirty="0" smtClean="0"/>
          </a:p>
          <a:p>
            <a:r>
              <a:rPr lang="de-DE" dirty="0" smtClean="0"/>
              <a:t>SELECT * FROM </a:t>
            </a:r>
            <a:r>
              <a:rPr lang="de-DE" dirty="0" err="1" smtClean="0"/>
              <a:t>sys.indexes</a:t>
            </a:r>
            <a:r>
              <a:rPr lang="de-DE" dirty="0" smtClean="0"/>
              <a:t> WHERE </a:t>
            </a:r>
            <a:r>
              <a:rPr lang="de-DE" dirty="0" err="1" smtClean="0"/>
              <a:t>object_id</a:t>
            </a:r>
            <a:r>
              <a:rPr lang="de-DE" dirty="0" smtClean="0"/>
              <a:t>=2121058592 AND </a:t>
            </a:r>
            <a:r>
              <a:rPr lang="de-DE" dirty="0" err="1" smtClean="0"/>
              <a:t>index_id</a:t>
            </a:r>
            <a:r>
              <a:rPr lang="de-DE" dirty="0" smtClean="0"/>
              <a:t>=2</a:t>
            </a:r>
            <a:endParaRPr lang="de-AT" dirty="0"/>
          </a:p>
        </p:txBody>
      </p:sp>
    </p:spTree>
    <p:extLst>
      <p:ext uri="{BB962C8B-B14F-4D97-AF65-F5344CB8AC3E}">
        <p14:creationId xmlns:p14="http://schemas.microsoft.com/office/powerpoint/2010/main" val="287199707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Limping</a:t>
            </a:r>
            <a:r>
              <a:rPr lang="de-DE" dirty="0" smtClean="0"/>
              <a:t> Coyote, Troubleshooting 2/2</a:t>
            </a:r>
            <a:endParaRPr lang="de-AT" dirty="0"/>
          </a:p>
        </p:txBody>
      </p:sp>
      <p:sp>
        <p:nvSpPr>
          <p:cNvPr id="3" name="Content Placeholder 2"/>
          <p:cNvSpPr>
            <a:spLocks noGrp="1"/>
          </p:cNvSpPr>
          <p:nvPr>
            <p:ph sz="quarter" idx="10"/>
          </p:nvPr>
        </p:nvSpPr>
        <p:spPr>
          <a:xfrm>
            <a:off x="274638" y="1214438"/>
            <a:ext cx="11887200" cy="4555093"/>
          </a:xfrm>
        </p:spPr>
        <p:txBody>
          <a:bodyPr/>
          <a:lstStyle/>
          <a:p>
            <a:r>
              <a:rPr lang="de-DE" dirty="0" smtClean="0"/>
              <a:t>SQL Reports a </a:t>
            </a:r>
            <a:r>
              <a:rPr lang="de-DE" dirty="0" err="1" smtClean="0"/>
              <a:t>logical</a:t>
            </a:r>
            <a:r>
              <a:rPr lang="de-DE" dirty="0" smtClean="0"/>
              <a:t> </a:t>
            </a:r>
            <a:r>
              <a:rPr lang="de-DE" dirty="0" err="1" smtClean="0"/>
              <a:t>consistency</a:t>
            </a:r>
            <a:r>
              <a:rPr lang="de-DE" dirty="0" smtClean="0"/>
              <a:t> </a:t>
            </a:r>
            <a:r>
              <a:rPr lang="de-DE" dirty="0" err="1" smtClean="0"/>
              <a:t>error</a:t>
            </a:r>
            <a:r>
              <a:rPr lang="de-DE" dirty="0" smtClean="0"/>
              <a:t> on a </a:t>
            </a:r>
            <a:r>
              <a:rPr lang="de-DE" dirty="0" err="1" smtClean="0"/>
              <a:t>page</a:t>
            </a:r>
            <a:endParaRPr lang="de-DE" dirty="0" smtClean="0"/>
          </a:p>
          <a:p>
            <a:r>
              <a:rPr lang="de-DE" dirty="0" smtClean="0"/>
              <a:t>DBCC PAGE </a:t>
            </a:r>
            <a:r>
              <a:rPr lang="de-DE" dirty="0" err="1" smtClean="0"/>
              <a:t>shows</a:t>
            </a:r>
            <a:r>
              <a:rPr lang="de-DE" dirty="0" smtClean="0"/>
              <a:t> </a:t>
            </a:r>
            <a:r>
              <a:rPr lang="de-DE" dirty="0" err="1" smtClean="0"/>
              <a:t>that</a:t>
            </a:r>
            <a:r>
              <a:rPr lang="de-DE" dirty="0" smtClean="0"/>
              <a:t> </a:t>
            </a:r>
            <a:r>
              <a:rPr lang="de-DE" dirty="0" err="1" smtClean="0"/>
              <a:t>the</a:t>
            </a:r>
            <a:r>
              <a:rPr lang="de-DE" dirty="0" smtClean="0"/>
              <a:t> </a:t>
            </a:r>
            <a:r>
              <a:rPr lang="de-DE" dirty="0" err="1" smtClean="0"/>
              <a:t>inconsistency</a:t>
            </a:r>
            <a:r>
              <a:rPr lang="de-DE" dirty="0" smtClean="0"/>
              <a:t> </a:t>
            </a:r>
            <a:r>
              <a:rPr lang="de-DE" dirty="0" err="1" smtClean="0"/>
              <a:t>is</a:t>
            </a:r>
            <a:r>
              <a:rPr lang="de-DE" dirty="0" smtClean="0"/>
              <a:t> on an </a:t>
            </a:r>
            <a:r>
              <a:rPr lang="de-DE" dirty="0" err="1" smtClean="0"/>
              <a:t>index</a:t>
            </a:r>
            <a:r>
              <a:rPr lang="de-DE" dirty="0" smtClean="0"/>
              <a:t> </a:t>
            </a:r>
            <a:r>
              <a:rPr lang="de-DE" dirty="0" err="1" smtClean="0"/>
              <a:t>page</a:t>
            </a:r>
            <a:endParaRPr lang="de-DE" dirty="0" smtClean="0"/>
          </a:p>
          <a:p>
            <a:r>
              <a:rPr lang="de-DE" dirty="0" err="1" smtClean="0"/>
              <a:t>Sys.indexes</a:t>
            </a:r>
            <a:r>
              <a:rPr lang="de-DE" dirty="0" smtClean="0"/>
              <a:t> </a:t>
            </a:r>
            <a:r>
              <a:rPr lang="de-DE" dirty="0" err="1" smtClean="0"/>
              <a:t>gives</a:t>
            </a:r>
            <a:r>
              <a:rPr lang="de-DE" dirty="0" smtClean="0"/>
              <a:t> </a:t>
            </a:r>
            <a:r>
              <a:rPr lang="de-DE" dirty="0" err="1" smtClean="0"/>
              <a:t>the</a:t>
            </a:r>
            <a:r>
              <a:rPr lang="de-DE" dirty="0" smtClean="0"/>
              <a:t> </a:t>
            </a:r>
            <a:r>
              <a:rPr lang="de-DE" dirty="0" err="1" smtClean="0"/>
              <a:t>information</a:t>
            </a:r>
            <a:r>
              <a:rPr lang="de-DE" dirty="0" smtClean="0"/>
              <a:t> </a:t>
            </a:r>
            <a:r>
              <a:rPr lang="de-DE" dirty="0" err="1" smtClean="0"/>
              <a:t>what</a:t>
            </a:r>
            <a:r>
              <a:rPr lang="de-DE" dirty="0" smtClean="0"/>
              <a:t> </a:t>
            </a:r>
            <a:r>
              <a:rPr lang="de-DE" dirty="0" err="1" smtClean="0"/>
              <a:t>index</a:t>
            </a:r>
            <a:r>
              <a:rPr lang="de-DE" dirty="0" smtClean="0"/>
              <a:t> </a:t>
            </a:r>
            <a:r>
              <a:rPr lang="de-DE" dirty="0" err="1" smtClean="0"/>
              <a:t>it</a:t>
            </a:r>
            <a:r>
              <a:rPr lang="de-DE" dirty="0" smtClean="0"/>
              <a:t> </a:t>
            </a:r>
            <a:r>
              <a:rPr lang="de-DE" dirty="0" err="1" smtClean="0"/>
              <a:t>is</a:t>
            </a:r>
            <a:endParaRPr lang="de-DE" dirty="0" smtClean="0"/>
          </a:p>
          <a:p>
            <a:endParaRPr lang="de-DE" dirty="0"/>
          </a:p>
          <a:p>
            <a:r>
              <a:rPr lang="de-DE" dirty="0" err="1" smtClean="0">
                <a:solidFill>
                  <a:srgbClr val="FF0000"/>
                </a:solidFill>
              </a:rPr>
              <a:t>Caution</a:t>
            </a:r>
            <a:r>
              <a:rPr lang="de-DE" dirty="0" smtClean="0">
                <a:solidFill>
                  <a:srgbClr val="FF0000"/>
                </a:solidFill>
              </a:rPr>
              <a:t>: </a:t>
            </a:r>
            <a:r>
              <a:rPr lang="de-DE" dirty="0" err="1" smtClean="0">
                <a:solidFill>
                  <a:srgbClr val="FF0000"/>
                </a:solidFill>
              </a:rPr>
              <a:t>Running</a:t>
            </a:r>
            <a:r>
              <a:rPr lang="de-DE" dirty="0" smtClean="0">
                <a:solidFill>
                  <a:srgbClr val="FF0000"/>
                </a:solidFill>
              </a:rPr>
              <a:t> </a:t>
            </a:r>
            <a:r>
              <a:rPr lang="de-DE" dirty="0" err="1" smtClean="0">
                <a:solidFill>
                  <a:srgbClr val="FF0000"/>
                </a:solidFill>
              </a:rPr>
              <a:t>the</a:t>
            </a:r>
            <a:r>
              <a:rPr lang="de-DE" dirty="0" smtClean="0">
                <a:solidFill>
                  <a:srgbClr val="FF0000"/>
                </a:solidFill>
              </a:rPr>
              <a:t> SELECT </a:t>
            </a:r>
            <a:r>
              <a:rPr lang="de-DE" dirty="0" err="1" smtClean="0">
                <a:solidFill>
                  <a:srgbClr val="FF0000"/>
                </a:solidFill>
              </a:rPr>
              <a:t>statement</a:t>
            </a:r>
            <a:r>
              <a:rPr lang="de-DE" dirty="0" smtClean="0">
                <a:solidFill>
                  <a:srgbClr val="FF0000"/>
                </a:solidFill>
              </a:rPr>
              <a:t> </a:t>
            </a:r>
            <a:r>
              <a:rPr lang="de-DE" dirty="0" err="1" smtClean="0">
                <a:solidFill>
                  <a:srgbClr val="FF0000"/>
                </a:solidFill>
              </a:rPr>
              <a:t>with</a:t>
            </a:r>
            <a:r>
              <a:rPr lang="de-DE" dirty="0" smtClean="0">
                <a:solidFill>
                  <a:srgbClr val="FF0000"/>
                </a:solidFill>
              </a:rPr>
              <a:t> Read </a:t>
            </a:r>
            <a:r>
              <a:rPr lang="de-DE" dirty="0" err="1" smtClean="0">
                <a:solidFill>
                  <a:srgbClr val="FF0000"/>
                </a:solidFill>
              </a:rPr>
              <a:t>Uncommitted</a:t>
            </a:r>
            <a:r>
              <a:rPr lang="de-DE" dirty="0" smtClean="0">
                <a:solidFill>
                  <a:srgbClr val="FF0000"/>
                </a:solidFill>
              </a:rPr>
              <a:t> </a:t>
            </a:r>
            <a:r>
              <a:rPr lang="de-DE" dirty="0" err="1" smtClean="0">
                <a:solidFill>
                  <a:srgbClr val="FF0000"/>
                </a:solidFill>
              </a:rPr>
              <a:t>isolation</a:t>
            </a:r>
            <a:r>
              <a:rPr lang="de-DE" dirty="0" smtClean="0">
                <a:solidFill>
                  <a:srgbClr val="FF0000"/>
                </a:solidFill>
              </a:rPr>
              <a:t> will </a:t>
            </a:r>
            <a:r>
              <a:rPr lang="de-DE" dirty="0" err="1" smtClean="0">
                <a:solidFill>
                  <a:srgbClr val="FF0000"/>
                </a:solidFill>
              </a:rPr>
              <a:t>spoil</a:t>
            </a:r>
            <a:r>
              <a:rPr lang="de-DE" dirty="0" smtClean="0">
                <a:solidFill>
                  <a:srgbClr val="FF0000"/>
                </a:solidFill>
              </a:rPr>
              <a:t> </a:t>
            </a:r>
            <a:r>
              <a:rPr lang="de-DE" dirty="0" err="1" smtClean="0">
                <a:solidFill>
                  <a:srgbClr val="FF0000"/>
                </a:solidFill>
              </a:rPr>
              <a:t>the</a:t>
            </a:r>
            <a:r>
              <a:rPr lang="de-DE" dirty="0" smtClean="0">
                <a:solidFill>
                  <a:srgbClr val="FF0000"/>
                </a:solidFill>
              </a:rPr>
              <a:t> </a:t>
            </a:r>
            <a:r>
              <a:rPr lang="de-DE" dirty="0" err="1" smtClean="0">
                <a:solidFill>
                  <a:srgbClr val="FF0000"/>
                </a:solidFill>
              </a:rPr>
              <a:t>error</a:t>
            </a:r>
            <a:r>
              <a:rPr lang="de-DE" dirty="0" smtClean="0">
                <a:solidFill>
                  <a:srgbClr val="FF0000"/>
                </a:solidFill>
              </a:rPr>
              <a:t> </a:t>
            </a:r>
            <a:r>
              <a:rPr lang="de-DE" dirty="0" err="1" smtClean="0">
                <a:solidFill>
                  <a:srgbClr val="FF0000"/>
                </a:solidFill>
              </a:rPr>
              <a:t>message</a:t>
            </a:r>
            <a:endParaRPr lang="de-AT" dirty="0">
              <a:solidFill>
                <a:srgbClr val="FF0000"/>
              </a:solidFill>
            </a:endParaRPr>
          </a:p>
        </p:txBody>
      </p:sp>
    </p:spTree>
    <p:extLst>
      <p:ext uri="{BB962C8B-B14F-4D97-AF65-F5344CB8AC3E}">
        <p14:creationId xmlns:p14="http://schemas.microsoft.com/office/powerpoint/2010/main" val="91437845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Limping</a:t>
            </a:r>
            <a:r>
              <a:rPr lang="de-DE" dirty="0" smtClean="0"/>
              <a:t> Coyote, Fix</a:t>
            </a:r>
            <a:endParaRPr lang="de-AT" dirty="0"/>
          </a:p>
        </p:txBody>
      </p:sp>
      <p:sp>
        <p:nvSpPr>
          <p:cNvPr id="3" name="Text Placeholder 2"/>
          <p:cNvSpPr>
            <a:spLocks noGrp="1"/>
          </p:cNvSpPr>
          <p:nvPr>
            <p:ph type="body" sz="quarter" idx="10"/>
          </p:nvPr>
        </p:nvSpPr>
        <p:spPr>
          <a:xfrm>
            <a:off x="274638" y="1216152"/>
            <a:ext cx="11887199" cy="2876172"/>
          </a:xfrm>
        </p:spPr>
        <p:txBody>
          <a:bodyPr/>
          <a:lstStyle/>
          <a:p>
            <a:r>
              <a:rPr lang="de-DE" dirty="0" smtClean="0"/>
              <a:t>DROP INDEX </a:t>
            </a:r>
            <a:r>
              <a:rPr lang="de-DE" dirty="0" err="1" smtClean="0"/>
              <a:t>ncLupus</a:t>
            </a:r>
            <a:r>
              <a:rPr lang="de-DE" dirty="0" smtClean="0"/>
              <a:t> ON </a:t>
            </a:r>
            <a:r>
              <a:rPr lang="de-DE" dirty="0" err="1" smtClean="0"/>
              <a:t>DeadLupus</a:t>
            </a:r>
            <a:endParaRPr lang="de-DE" dirty="0" smtClean="0"/>
          </a:p>
          <a:p>
            <a:r>
              <a:rPr lang="de-DE" dirty="0" smtClean="0"/>
              <a:t>GO</a:t>
            </a:r>
          </a:p>
          <a:p>
            <a:r>
              <a:rPr lang="de-DE" dirty="0" smtClean="0"/>
              <a:t>CREATE NONCLUSTERED INDEX </a:t>
            </a:r>
            <a:r>
              <a:rPr lang="de-DE" dirty="0" err="1" smtClean="0"/>
              <a:t>ncLupus</a:t>
            </a:r>
            <a:r>
              <a:rPr lang="de-DE" dirty="0" smtClean="0"/>
              <a:t> ON </a:t>
            </a:r>
            <a:r>
              <a:rPr lang="de-DE" dirty="0" err="1" smtClean="0"/>
              <a:t>DeadLupus</a:t>
            </a:r>
            <a:endParaRPr lang="de-AT" dirty="0" smtClean="0"/>
          </a:p>
          <a:p>
            <a:r>
              <a:rPr lang="de-DE" dirty="0" smtClean="0"/>
              <a:t>	(</a:t>
            </a:r>
            <a:r>
              <a:rPr lang="de-DE" dirty="0" err="1" smtClean="0"/>
              <a:t>LupusName</a:t>
            </a:r>
            <a:r>
              <a:rPr lang="de-DE" dirty="0" smtClean="0"/>
              <a:t>)</a:t>
            </a:r>
          </a:p>
          <a:p>
            <a:r>
              <a:rPr lang="de-DE" dirty="0" smtClean="0"/>
              <a:t>GO</a:t>
            </a:r>
          </a:p>
        </p:txBody>
      </p:sp>
    </p:spTree>
    <p:extLst>
      <p:ext uri="{BB962C8B-B14F-4D97-AF65-F5344CB8AC3E}">
        <p14:creationId xmlns:p14="http://schemas.microsoft.com/office/powerpoint/2010/main" val="382939312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Crashed Bird</a:t>
            </a:r>
            <a:endParaRPr lang="en-US" dirty="0"/>
          </a:p>
        </p:txBody>
      </p:sp>
    </p:spTree>
    <p:extLst>
      <p:ext uri="{BB962C8B-B14F-4D97-AF65-F5344CB8AC3E}">
        <p14:creationId xmlns:p14="http://schemas.microsoft.com/office/powerpoint/2010/main" val="7031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Crashed</a:t>
            </a:r>
            <a:r>
              <a:rPr lang="de-DE" dirty="0" smtClean="0"/>
              <a:t> Bird, Scenario</a:t>
            </a:r>
            <a:endParaRPr lang="de-AT" dirty="0"/>
          </a:p>
        </p:txBody>
      </p:sp>
      <p:sp>
        <p:nvSpPr>
          <p:cNvPr id="3" name="Content Placeholder 2"/>
          <p:cNvSpPr>
            <a:spLocks noGrp="1"/>
          </p:cNvSpPr>
          <p:nvPr>
            <p:ph sz="quarter" idx="10"/>
          </p:nvPr>
        </p:nvSpPr>
        <p:spPr>
          <a:xfrm>
            <a:off x="274638" y="1214438"/>
            <a:ext cx="11887200" cy="738664"/>
          </a:xfrm>
        </p:spPr>
        <p:txBody>
          <a:bodyPr/>
          <a:lstStyle/>
          <a:p>
            <a:r>
              <a:rPr lang="de-DE" dirty="0" err="1" smtClean="0"/>
              <a:t>Querying</a:t>
            </a:r>
            <a:r>
              <a:rPr lang="de-DE" dirty="0" smtClean="0"/>
              <a:t> </a:t>
            </a:r>
            <a:r>
              <a:rPr lang="de-DE" dirty="0" err="1" smtClean="0"/>
              <a:t>the</a:t>
            </a:r>
            <a:r>
              <a:rPr lang="de-DE" dirty="0" smtClean="0"/>
              <a:t> </a:t>
            </a:r>
            <a:r>
              <a:rPr lang="de-DE" dirty="0" err="1" smtClean="0"/>
              <a:t>DeadBirdies</a:t>
            </a:r>
            <a:r>
              <a:rPr lang="de-DE" dirty="0" smtClean="0"/>
              <a:t> </a:t>
            </a:r>
            <a:r>
              <a:rPr lang="de-DE" dirty="0" err="1" smtClean="0"/>
              <a:t>table</a:t>
            </a:r>
            <a:r>
              <a:rPr lang="de-DE" dirty="0" smtClean="0"/>
              <a:t> </a:t>
            </a:r>
            <a:r>
              <a:rPr lang="de-DE" dirty="0" err="1" smtClean="0"/>
              <a:t>results</a:t>
            </a:r>
            <a:r>
              <a:rPr lang="de-DE" dirty="0" smtClean="0"/>
              <a:t> in an </a:t>
            </a:r>
            <a:r>
              <a:rPr lang="de-DE" dirty="0" err="1" smtClean="0"/>
              <a:t>error</a:t>
            </a:r>
            <a:endParaRPr lang="de-DE" dirty="0" smtClean="0"/>
          </a:p>
        </p:txBody>
      </p:sp>
    </p:spTree>
    <p:extLst>
      <p:ext uri="{BB962C8B-B14F-4D97-AF65-F5344CB8AC3E}">
        <p14:creationId xmlns:p14="http://schemas.microsoft.com/office/powerpoint/2010/main" val="127446695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The crashed Bird</a:t>
            </a:r>
            <a:endParaRPr lang="en-US" dirty="0"/>
          </a:p>
        </p:txBody>
      </p:sp>
    </p:spTree>
    <p:extLst>
      <p:ext uri="{BB962C8B-B14F-4D97-AF65-F5344CB8AC3E}">
        <p14:creationId xmlns:p14="http://schemas.microsoft.com/office/powerpoint/2010/main" val="104459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Crashed</a:t>
            </a:r>
            <a:r>
              <a:rPr lang="de-DE" dirty="0" smtClean="0"/>
              <a:t> Bird, Troubleshooting</a:t>
            </a:r>
            <a:endParaRPr lang="de-AT" dirty="0"/>
          </a:p>
        </p:txBody>
      </p:sp>
      <p:sp>
        <p:nvSpPr>
          <p:cNvPr id="3" name="Content Placeholder 2"/>
          <p:cNvSpPr>
            <a:spLocks noGrp="1"/>
          </p:cNvSpPr>
          <p:nvPr>
            <p:ph sz="quarter" idx="10"/>
          </p:nvPr>
        </p:nvSpPr>
        <p:spPr>
          <a:xfrm>
            <a:off x="274638" y="1214438"/>
            <a:ext cx="11887200" cy="3877985"/>
          </a:xfrm>
        </p:spPr>
        <p:txBody>
          <a:bodyPr/>
          <a:lstStyle/>
          <a:p>
            <a:r>
              <a:rPr lang="de-DE" dirty="0" smtClean="0"/>
              <a:t>SQL Reports a </a:t>
            </a:r>
            <a:r>
              <a:rPr lang="de-DE" dirty="0" err="1" smtClean="0"/>
              <a:t>logical</a:t>
            </a:r>
            <a:r>
              <a:rPr lang="de-DE" dirty="0" smtClean="0"/>
              <a:t> </a:t>
            </a:r>
            <a:r>
              <a:rPr lang="de-DE" dirty="0" err="1" smtClean="0"/>
              <a:t>consistency</a:t>
            </a:r>
            <a:r>
              <a:rPr lang="de-DE" dirty="0" smtClean="0"/>
              <a:t> </a:t>
            </a:r>
            <a:r>
              <a:rPr lang="de-DE" dirty="0" err="1" smtClean="0"/>
              <a:t>error</a:t>
            </a:r>
            <a:r>
              <a:rPr lang="de-DE" dirty="0" smtClean="0"/>
              <a:t> on a </a:t>
            </a:r>
            <a:r>
              <a:rPr lang="de-DE" dirty="0" err="1" smtClean="0"/>
              <a:t>page</a:t>
            </a:r>
            <a:endParaRPr lang="de-DE" dirty="0" smtClean="0"/>
          </a:p>
          <a:p>
            <a:r>
              <a:rPr lang="de-DE" dirty="0" smtClean="0"/>
              <a:t>DBCC PAGE </a:t>
            </a:r>
            <a:r>
              <a:rPr lang="de-DE" dirty="0" err="1" smtClean="0"/>
              <a:t>shows</a:t>
            </a:r>
            <a:r>
              <a:rPr lang="de-DE" dirty="0" smtClean="0"/>
              <a:t> </a:t>
            </a:r>
            <a:r>
              <a:rPr lang="de-DE" dirty="0" err="1" smtClean="0"/>
              <a:t>that</a:t>
            </a:r>
            <a:r>
              <a:rPr lang="de-DE" dirty="0" smtClean="0"/>
              <a:t> </a:t>
            </a:r>
            <a:r>
              <a:rPr lang="de-DE" dirty="0" err="1" smtClean="0"/>
              <a:t>the</a:t>
            </a:r>
            <a:r>
              <a:rPr lang="de-DE" dirty="0" smtClean="0"/>
              <a:t> </a:t>
            </a:r>
            <a:r>
              <a:rPr lang="de-DE" dirty="0" err="1" smtClean="0"/>
              <a:t>inconsistency</a:t>
            </a:r>
            <a:r>
              <a:rPr lang="de-DE" dirty="0" smtClean="0"/>
              <a:t> </a:t>
            </a:r>
            <a:r>
              <a:rPr lang="de-DE" dirty="0" err="1" smtClean="0"/>
              <a:t>is</a:t>
            </a:r>
            <a:r>
              <a:rPr lang="de-DE" dirty="0" smtClean="0"/>
              <a:t> on a </a:t>
            </a:r>
            <a:r>
              <a:rPr lang="de-DE" dirty="0" err="1" smtClean="0"/>
              <a:t>data</a:t>
            </a:r>
            <a:r>
              <a:rPr lang="de-DE" dirty="0" smtClean="0"/>
              <a:t> </a:t>
            </a:r>
            <a:r>
              <a:rPr lang="de-DE" dirty="0" err="1" smtClean="0"/>
              <a:t>page</a:t>
            </a:r>
            <a:r>
              <a:rPr lang="de-DE" dirty="0" smtClean="0"/>
              <a:t> (</a:t>
            </a:r>
            <a:r>
              <a:rPr lang="de-DE" dirty="0" err="1" smtClean="0"/>
              <a:t>Clustered</a:t>
            </a:r>
            <a:r>
              <a:rPr lang="de-DE" dirty="0" smtClean="0"/>
              <a:t> Index)</a:t>
            </a:r>
          </a:p>
          <a:p>
            <a:r>
              <a:rPr lang="de-DE" dirty="0" smtClean="0"/>
              <a:t>Index </a:t>
            </a:r>
            <a:r>
              <a:rPr lang="de-DE" dirty="0" err="1" smtClean="0"/>
              <a:t>recreate</a:t>
            </a:r>
            <a:r>
              <a:rPr lang="de-DE" dirty="0" smtClean="0"/>
              <a:t> </a:t>
            </a:r>
            <a:r>
              <a:rPr lang="de-DE" dirty="0" err="1" smtClean="0"/>
              <a:t>is</a:t>
            </a:r>
            <a:r>
              <a:rPr lang="de-DE" dirty="0" smtClean="0"/>
              <a:t> not an </a:t>
            </a:r>
            <a:r>
              <a:rPr lang="de-DE" dirty="0" err="1" smtClean="0"/>
              <a:t>option</a:t>
            </a:r>
            <a:r>
              <a:rPr lang="de-DE" dirty="0" smtClean="0"/>
              <a:t> in </a:t>
            </a:r>
            <a:r>
              <a:rPr lang="de-DE" dirty="0" err="1" smtClean="0"/>
              <a:t>this</a:t>
            </a:r>
            <a:r>
              <a:rPr lang="de-DE" dirty="0" smtClean="0"/>
              <a:t> </a:t>
            </a:r>
            <a:r>
              <a:rPr lang="de-DE" dirty="0" err="1" smtClean="0"/>
              <a:t>case</a:t>
            </a:r>
            <a:endParaRPr lang="de-DE" dirty="0" smtClean="0"/>
          </a:p>
          <a:p>
            <a:r>
              <a:rPr lang="de-DE" dirty="0" smtClean="0"/>
              <a:t>DBCC CHECKDB also </a:t>
            </a:r>
            <a:r>
              <a:rPr lang="de-DE" dirty="0" err="1" smtClean="0"/>
              <a:t>can‘t</a:t>
            </a:r>
            <a:r>
              <a:rPr lang="de-DE" dirty="0" smtClean="0"/>
              <a:t> </a:t>
            </a:r>
            <a:r>
              <a:rPr lang="de-DE" dirty="0" err="1" smtClean="0"/>
              <a:t>rebuild</a:t>
            </a:r>
            <a:r>
              <a:rPr lang="de-DE" dirty="0" smtClean="0"/>
              <a:t> </a:t>
            </a:r>
            <a:r>
              <a:rPr lang="de-DE" dirty="0" err="1" smtClean="0"/>
              <a:t>this</a:t>
            </a:r>
            <a:r>
              <a:rPr lang="de-DE" dirty="0" smtClean="0"/>
              <a:t> </a:t>
            </a:r>
            <a:r>
              <a:rPr lang="de-DE" dirty="0" err="1" smtClean="0"/>
              <a:t>without</a:t>
            </a:r>
            <a:r>
              <a:rPr lang="de-DE" dirty="0" smtClean="0"/>
              <a:t> </a:t>
            </a:r>
            <a:r>
              <a:rPr lang="de-DE" dirty="0" err="1" smtClean="0"/>
              <a:t>data</a:t>
            </a:r>
            <a:r>
              <a:rPr lang="de-DE" dirty="0" smtClean="0"/>
              <a:t> </a:t>
            </a:r>
            <a:r>
              <a:rPr lang="de-DE" dirty="0" err="1" smtClean="0"/>
              <a:t>loss</a:t>
            </a:r>
            <a:endParaRPr lang="de-DE" dirty="0" smtClean="0"/>
          </a:p>
        </p:txBody>
      </p:sp>
    </p:spTree>
    <p:extLst>
      <p:ext uri="{BB962C8B-B14F-4D97-AF65-F5344CB8AC3E}">
        <p14:creationId xmlns:p14="http://schemas.microsoft.com/office/powerpoint/2010/main" val="9777076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Goals</a:t>
            </a:r>
            <a:endParaRPr lang="de-AT" dirty="0"/>
          </a:p>
        </p:txBody>
      </p:sp>
      <p:sp>
        <p:nvSpPr>
          <p:cNvPr id="3" name="Content Placeholder 2"/>
          <p:cNvSpPr>
            <a:spLocks noGrp="1"/>
          </p:cNvSpPr>
          <p:nvPr>
            <p:ph sz="quarter" idx="10"/>
          </p:nvPr>
        </p:nvSpPr>
        <p:spPr>
          <a:xfrm>
            <a:off x="274638" y="1214438"/>
            <a:ext cx="11887200" cy="3323987"/>
          </a:xfrm>
        </p:spPr>
        <p:txBody>
          <a:bodyPr/>
          <a:lstStyle/>
          <a:p>
            <a:r>
              <a:rPr lang="de-DE" dirty="0" err="1" smtClean="0"/>
              <a:t>Describe</a:t>
            </a:r>
            <a:r>
              <a:rPr lang="de-DE" dirty="0" smtClean="0"/>
              <a:t> </a:t>
            </a:r>
            <a:r>
              <a:rPr lang="de-DE" dirty="0" err="1" smtClean="0"/>
              <a:t>problem</a:t>
            </a:r>
            <a:r>
              <a:rPr lang="de-DE" dirty="0" smtClean="0"/>
              <a:t> </a:t>
            </a:r>
            <a:r>
              <a:rPr lang="de-DE" dirty="0" err="1" smtClean="0"/>
              <a:t>scenarios</a:t>
            </a:r>
            <a:endParaRPr lang="de-DE" dirty="0"/>
          </a:p>
          <a:p>
            <a:r>
              <a:rPr lang="de-DE" dirty="0" err="1" smtClean="0"/>
              <a:t>Demonstrate</a:t>
            </a:r>
            <a:r>
              <a:rPr lang="de-DE" dirty="0" smtClean="0"/>
              <a:t> </a:t>
            </a:r>
            <a:r>
              <a:rPr lang="de-DE" dirty="0" err="1" smtClean="0"/>
              <a:t>how</a:t>
            </a:r>
            <a:r>
              <a:rPr lang="de-DE" dirty="0" smtClean="0"/>
              <a:t> </a:t>
            </a:r>
            <a:r>
              <a:rPr lang="de-DE" dirty="0" err="1" smtClean="0"/>
              <a:t>to</a:t>
            </a:r>
            <a:r>
              <a:rPr lang="de-DE" dirty="0" smtClean="0"/>
              <a:t> </a:t>
            </a:r>
            <a:r>
              <a:rPr lang="de-DE" dirty="0" err="1" smtClean="0"/>
              <a:t>Troubleshoot</a:t>
            </a:r>
            <a:r>
              <a:rPr lang="de-DE" dirty="0" smtClean="0"/>
              <a:t> </a:t>
            </a:r>
            <a:r>
              <a:rPr lang="de-DE" dirty="0" err="1" smtClean="0"/>
              <a:t>the</a:t>
            </a:r>
            <a:r>
              <a:rPr lang="de-DE" dirty="0" smtClean="0"/>
              <a:t> </a:t>
            </a:r>
            <a:r>
              <a:rPr lang="de-DE" dirty="0" err="1" smtClean="0"/>
              <a:t>issues</a:t>
            </a:r>
            <a:endParaRPr lang="de-DE" dirty="0" smtClean="0"/>
          </a:p>
          <a:p>
            <a:r>
              <a:rPr lang="de-DE" dirty="0" smtClean="0"/>
              <a:t>Show </a:t>
            </a:r>
            <a:r>
              <a:rPr lang="de-DE" dirty="0" err="1" smtClean="0"/>
              <a:t>possible</a:t>
            </a:r>
            <a:r>
              <a:rPr lang="de-DE" dirty="0" smtClean="0"/>
              <a:t> </a:t>
            </a:r>
            <a:r>
              <a:rPr lang="de-DE" dirty="0" err="1" smtClean="0"/>
              <a:t>ways</a:t>
            </a:r>
            <a:r>
              <a:rPr lang="de-DE" dirty="0" smtClean="0"/>
              <a:t> </a:t>
            </a:r>
            <a:r>
              <a:rPr lang="de-DE" dirty="0" err="1" smtClean="0"/>
              <a:t>to</a:t>
            </a:r>
            <a:r>
              <a:rPr lang="de-DE" dirty="0" smtClean="0"/>
              <a:t> fix </a:t>
            </a:r>
            <a:r>
              <a:rPr lang="de-DE" dirty="0" err="1" smtClean="0"/>
              <a:t>them</a:t>
            </a:r>
            <a:r>
              <a:rPr lang="de-DE" dirty="0" smtClean="0"/>
              <a:t> </a:t>
            </a:r>
            <a:r>
              <a:rPr lang="de-DE" dirty="0" err="1" smtClean="0"/>
              <a:t>with</a:t>
            </a:r>
            <a:r>
              <a:rPr lang="de-DE" dirty="0" smtClean="0"/>
              <a:t> minimal </a:t>
            </a:r>
            <a:r>
              <a:rPr lang="de-DE" dirty="0" err="1" smtClean="0"/>
              <a:t>impact</a:t>
            </a:r>
            <a:r>
              <a:rPr lang="de-DE" dirty="0" smtClean="0"/>
              <a:t> on </a:t>
            </a:r>
            <a:r>
              <a:rPr lang="de-DE" dirty="0" err="1" smtClean="0"/>
              <a:t>data</a:t>
            </a:r>
            <a:r>
              <a:rPr lang="de-DE" dirty="0" smtClean="0"/>
              <a:t> </a:t>
            </a:r>
            <a:r>
              <a:rPr lang="de-DE" dirty="0" err="1" smtClean="0"/>
              <a:t>quality</a:t>
            </a:r>
            <a:r>
              <a:rPr lang="de-DE" dirty="0" smtClean="0"/>
              <a:t> </a:t>
            </a:r>
            <a:r>
              <a:rPr lang="de-DE" dirty="0" err="1" smtClean="0"/>
              <a:t>and</a:t>
            </a:r>
            <a:r>
              <a:rPr lang="de-DE" dirty="0" smtClean="0"/>
              <a:t> </a:t>
            </a:r>
            <a:r>
              <a:rPr lang="de-DE" dirty="0" err="1" smtClean="0"/>
              <a:t>availability</a:t>
            </a:r>
            <a:endParaRPr lang="de-DE" dirty="0" smtClean="0"/>
          </a:p>
          <a:p>
            <a:endParaRPr lang="de-DE" dirty="0" smtClean="0"/>
          </a:p>
        </p:txBody>
      </p:sp>
    </p:spTree>
    <p:extLst>
      <p:ext uri="{BB962C8B-B14F-4D97-AF65-F5344CB8AC3E}">
        <p14:creationId xmlns:p14="http://schemas.microsoft.com/office/powerpoint/2010/main" val="14003201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Crashed</a:t>
            </a:r>
            <a:r>
              <a:rPr lang="de-DE" dirty="0" smtClean="0"/>
              <a:t> Bird, Fix 1/2</a:t>
            </a:r>
            <a:endParaRPr lang="de-AT" dirty="0"/>
          </a:p>
        </p:txBody>
      </p:sp>
      <p:sp>
        <p:nvSpPr>
          <p:cNvPr id="3" name="Text Placeholder 2"/>
          <p:cNvSpPr>
            <a:spLocks noGrp="1"/>
          </p:cNvSpPr>
          <p:nvPr>
            <p:ph type="body" sz="quarter" idx="10"/>
          </p:nvPr>
        </p:nvSpPr>
        <p:spPr>
          <a:xfrm>
            <a:off x="274638" y="1216152"/>
            <a:ext cx="11887199" cy="5309146"/>
          </a:xfrm>
        </p:spPr>
        <p:txBody>
          <a:bodyPr/>
          <a:lstStyle/>
          <a:p>
            <a:r>
              <a:rPr lang="de-AT" sz="1800" dirty="0"/>
              <a:t>BACKUP LOG </a:t>
            </a:r>
            <a:r>
              <a:rPr lang="de-AT" sz="1800" dirty="0" err="1"/>
              <a:t>FunDB_Bird</a:t>
            </a:r>
            <a:r>
              <a:rPr lang="de-AT" sz="1800" dirty="0"/>
              <a:t> </a:t>
            </a:r>
          </a:p>
          <a:p>
            <a:r>
              <a:rPr lang="de-AT" sz="1800" dirty="0"/>
              <a:t>TO DISK='C:\MSSQL\BACKUP\</a:t>
            </a:r>
            <a:r>
              <a:rPr lang="de-AT" sz="1800" dirty="0" err="1"/>
              <a:t>BirdTail.bak</a:t>
            </a:r>
            <a:r>
              <a:rPr lang="de-AT" sz="1800" dirty="0"/>
              <a:t>'</a:t>
            </a:r>
          </a:p>
          <a:p>
            <a:r>
              <a:rPr lang="de-AT" sz="1800" dirty="0"/>
              <a:t>WITH NO_TRUNCATE, INIT, COMPRESSION, STATS=5</a:t>
            </a:r>
          </a:p>
          <a:p>
            <a:endParaRPr lang="de-AT" sz="1800" dirty="0"/>
          </a:p>
          <a:p>
            <a:r>
              <a:rPr lang="de-AT" sz="1800" dirty="0"/>
              <a:t>RESTORE DATABASE </a:t>
            </a:r>
            <a:r>
              <a:rPr lang="de-AT" sz="1800" dirty="0" err="1"/>
              <a:t>FunDB_Bird</a:t>
            </a:r>
            <a:r>
              <a:rPr lang="de-AT" sz="1800" dirty="0"/>
              <a:t> PAGE='1:2480'</a:t>
            </a:r>
          </a:p>
          <a:p>
            <a:r>
              <a:rPr lang="de-AT" sz="1800" dirty="0"/>
              <a:t>FROM DISK='C:\MSSQL\BACKUP\</a:t>
            </a:r>
            <a:r>
              <a:rPr lang="de-AT" sz="1800" dirty="0" err="1"/>
              <a:t>DeadBird</a:t>
            </a:r>
            <a:r>
              <a:rPr lang="de-AT" sz="1800" dirty="0"/>
              <a:t>\</a:t>
            </a:r>
            <a:r>
              <a:rPr lang="de-AT" sz="1800" dirty="0" err="1"/>
              <a:t>FunDB_Full.bak</a:t>
            </a:r>
            <a:r>
              <a:rPr lang="de-AT" sz="1800" dirty="0"/>
              <a:t>' </a:t>
            </a:r>
          </a:p>
          <a:p>
            <a:r>
              <a:rPr lang="de-AT" sz="1800" dirty="0"/>
              <a:t>WITH NORECOVERY</a:t>
            </a:r>
          </a:p>
          <a:p>
            <a:endParaRPr lang="de-AT" sz="1800" dirty="0"/>
          </a:p>
          <a:p>
            <a:r>
              <a:rPr lang="de-AT" sz="1800" dirty="0"/>
              <a:t>RESTORE LOG </a:t>
            </a:r>
            <a:r>
              <a:rPr lang="de-AT" sz="1800" dirty="0" err="1"/>
              <a:t>FunDB_Bird</a:t>
            </a:r>
            <a:endParaRPr lang="de-AT" sz="1800" dirty="0"/>
          </a:p>
          <a:p>
            <a:r>
              <a:rPr lang="de-AT" sz="1800" dirty="0"/>
              <a:t>FROM DISK='C:\MSSQL\BACKUP\</a:t>
            </a:r>
            <a:r>
              <a:rPr lang="de-AT" sz="1800" dirty="0" err="1"/>
              <a:t>DeadBird</a:t>
            </a:r>
            <a:r>
              <a:rPr lang="de-AT" sz="1800" dirty="0"/>
              <a:t>\</a:t>
            </a:r>
            <a:r>
              <a:rPr lang="de-AT" sz="1800" dirty="0" err="1"/>
              <a:t>FunDB_Log.bak</a:t>
            </a:r>
            <a:r>
              <a:rPr lang="de-AT" sz="1800" dirty="0"/>
              <a:t>'</a:t>
            </a:r>
          </a:p>
          <a:p>
            <a:r>
              <a:rPr lang="de-AT" sz="1800" dirty="0"/>
              <a:t>WITH NORECOVERY</a:t>
            </a:r>
          </a:p>
          <a:p>
            <a:endParaRPr lang="de-AT" sz="1800" dirty="0"/>
          </a:p>
          <a:p>
            <a:r>
              <a:rPr lang="de-AT" sz="1800" dirty="0" smtClean="0"/>
              <a:t>RESTORE </a:t>
            </a:r>
            <a:r>
              <a:rPr lang="de-AT" sz="1800" dirty="0"/>
              <a:t>LOG </a:t>
            </a:r>
            <a:r>
              <a:rPr lang="de-AT" sz="1800" dirty="0" err="1"/>
              <a:t>FunDB_Bird</a:t>
            </a:r>
            <a:endParaRPr lang="de-AT" sz="1800" dirty="0"/>
          </a:p>
          <a:p>
            <a:r>
              <a:rPr lang="de-AT" sz="1800" dirty="0"/>
              <a:t>FROM DISK='C:\MSSQL\BACKUP\</a:t>
            </a:r>
            <a:r>
              <a:rPr lang="de-AT" sz="1800" dirty="0" err="1"/>
              <a:t>BirdTail.bak</a:t>
            </a:r>
            <a:r>
              <a:rPr lang="de-AT" sz="1800" dirty="0"/>
              <a:t>'</a:t>
            </a:r>
          </a:p>
          <a:p>
            <a:r>
              <a:rPr lang="de-AT" sz="1800" dirty="0"/>
              <a:t>WITH NORECOVERY</a:t>
            </a:r>
          </a:p>
          <a:p>
            <a:endParaRPr lang="de-AT" sz="1800" dirty="0"/>
          </a:p>
          <a:p>
            <a:r>
              <a:rPr lang="en-US" sz="1800" dirty="0"/>
              <a:t>RESTORE DATABASE </a:t>
            </a:r>
            <a:r>
              <a:rPr lang="en-US" sz="1800" dirty="0" err="1"/>
              <a:t>FunDB_Bird</a:t>
            </a:r>
            <a:r>
              <a:rPr lang="en-US" sz="1800" dirty="0"/>
              <a:t> WITH </a:t>
            </a:r>
            <a:r>
              <a:rPr lang="en-US" sz="1800" dirty="0" smtClean="0"/>
              <a:t>RECOVERY</a:t>
            </a:r>
            <a:endParaRPr lang="en-US" sz="1800" dirty="0"/>
          </a:p>
        </p:txBody>
      </p:sp>
      <p:sp>
        <p:nvSpPr>
          <p:cNvPr id="4" name="Frame 3"/>
          <p:cNvSpPr/>
          <p:nvPr/>
        </p:nvSpPr>
        <p:spPr bwMode="auto">
          <a:xfrm>
            <a:off x="3844636" y="2389909"/>
            <a:ext cx="1797628" cy="467591"/>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959286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Crashed</a:t>
            </a:r>
            <a:r>
              <a:rPr lang="de-DE" dirty="0" smtClean="0"/>
              <a:t> Bird, Fix 2/2</a:t>
            </a:r>
            <a:endParaRPr lang="de-AT" dirty="0"/>
          </a:p>
        </p:txBody>
      </p:sp>
      <p:sp>
        <p:nvSpPr>
          <p:cNvPr id="3" name="Content Placeholder 2"/>
          <p:cNvSpPr>
            <a:spLocks noGrp="1"/>
          </p:cNvSpPr>
          <p:nvPr>
            <p:ph sz="quarter" idx="10"/>
          </p:nvPr>
        </p:nvSpPr>
        <p:spPr>
          <a:xfrm>
            <a:off x="274638" y="1214438"/>
            <a:ext cx="11887200" cy="3754874"/>
          </a:xfrm>
        </p:spPr>
        <p:txBody>
          <a:bodyPr/>
          <a:lstStyle/>
          <a:p>
            <a:r>
              <a:rPr lang="de-DE" dirty="0" smtClean="0">
                <a:solidFill>
                  <a:srgbClr val="FF0000"/>
                </a:solidFill>
              </a:rPr>
              <a:t>The fix </a:t>
            </a:r>
            <a:r>
              <a:rPr lang="de-DE" dirty="0" err="1" smtClean="0">
                <a:solidFill>
                  <a:srgbClr val="FF0000"/>
                </a:solidFill>
              </a:rPr>
              <a:t>shown</a:t>
            </a:r>
            <a:r>
              <a:rPr lang="de-DE" dirty="0" smtClean="0">
                <a:solidFill>
                  <a:srgbClr val="FF0000"/>
                </a:solidFill>
              </a:rPr>
              <a:t> </a:t>
            </a:r>
            <a:r>
              <a:rPr lang="de-DE" dirty="0" err="1" smtClean="0">
                <a:solidFill>
                  <a:srgbClr val="FF0000"/>
                </a:solidFill>
              </a:rPr>
              <a:t>is</a:t>
            </a:r>
            <a:r>
              <a:rPr lang="de-DE" dirty="0" smtClean="0">
                <a:solidFill>
                  <a:srgbClr val="FF0000"/>
                </a:solidFill>
              </a:rPr>
              <a:t> </a:t>
            </a:r>
            <a:r>
              <a:rPr lang="de-DE" dirty="0" err="1" smtClean="0">
                <a:solidFill>
                  <a:srgbClr val="FF0000"/>
                </a:solidFill>
              </a:rPr>
              <a:t>available</a:t>
            </a:r>
            <a:r>
              <a:rPr lang="de-DE" dirty="0" smtClean="0">
                <a:solidFill>
                  <a:srgbClr val="FF0000"/>
                </a:solidFill>
              </a:rPr>
              <a:t> in Enterprise Edition </a:t>
            </a:r>
            <a:r>
              <a:rPr lang="de-DE" dirty="0" err="1" smtClean="0">
                <a:solidFill>
                  <a:srgbClr val="FF0000"/>
                </a:solidFill>
              </a:rPr>
              <a:t>only</a:t>
            </a:r>
            <a:r>
              <a:rPr lang="de-DE" dirty="0" smtClean="0">
                <a:solidFill>
                  <a:srgbClr val="FF0000"/>
                </a:solidFill>
              </a:rPr>
              <a:t>!</a:t>
            </a:r>
          </a:p>
          <a:p>
            <a:r>
              <a:rPr lang="de-DE" dirty="0" err="1" smtClean="0"/>
              <a:t>If</a:t>
            </a:r>
            <a:r>
              <a:rPr lang="de-DE" dirty="0" smtClean="0"/>
              <a:t> </a:t>
            </a:r>
            <a:r>
              <a:rPr lang="de-DE" dirty="0" err="1" smtClean="0"/>
              <a:t>you</a:t>
            </a:r>
            <a:r>
              <a:rPr lang="de-DE" dirty="0"/>
              <a:t> </a:t>
            </a:r>
            <a:r>
              <a:rPr lang="de-DE" dirty="0" smtClean="0"/>
              <a:t>do not </a:t>
            </a:r>
            <a:r>
              <a:rPr lang="de-DE" dirty="0" err="1" smtClean="0"/>
              <a:t>have</a:t>
            </a:r>
            <a:r>
              <a:rPr lang="de-DE" dirty="0" smtClean="0"/>
              <a:t> Enterprise Edition </a:t>
            </a:r>
            <a:r>
              <a:rPr lang="de-DE" dirty="0" err="1" smtClean="0"/>
              <a:t>available</a:t>
            </a:r>
            <a:r>
              <a:rPr lang="de-DE" dirty="0" smtClean="0"/>
              <a:t> a </a:t>
            </a:r>
            <a:r>
              <a:rPr lang="de-DE" dirty="0" err="1" smtClean="0"/>
              <a:t>Full</a:t>
            </a:r>
            <a:r>
              <a:rPr lang="de-DE" dirty="0" smtClean="0"/>
              <a:t> </a:t>
            </a:r>
            <a:r>
              <a:rPr lang="de-DE" dirty="0" err="1" smtClean="0"/>
              <a:t>Restore</a:t>
            </a:r>
            <a:r>
              <a:rPr lang="de-DE" dirty="0" smtClean="0"/>
              <a:t> </a:t>
            </a:r>
            <a:r>
              <a:rPr lang="de-DE" dirty="0" err="1" smtClean="0"/>
              <a:t>is</a:t>
            </a:r>
            <a:r>
              <a:rPr lang="de-DE" dirty="0" smtClean="0"/>
              <a:t> </a:t>
            </a:r>
            <a:r>
              <a:rPr lang="de-DE" dirty="0" err="1" smtClean="0"/>
              <a:t>your</a:t>
            </a:r>
            <a:r>
              <a:rPr lang="de-DE" dirty="0" smtClean="0"/>
              <a:t> </a:t>
            </a:r>
            <a:r>
              <a:rPr lang="de-DE" dirty="0" err="1" smtClean="0"/>
              <a:t>only</a:t>
            </a:r>
            <a:r>
              <a:rPr lang="de-DE" dirty="0" smtClean="0"/>
              <a:t> </a:t>
            </a:r>
            <a:r>
              <a:rPr lang="de-DE" dirty="0" err="1" smtClean="0"/>
              <a:t>option</a:t>
            </a:r>
            <a:endParaRPr lang="de-DE" dirty="0" smtClean="0"/>
          </a:p>
          <a:p>
            <a:r>
              <a:rPr lang="de-DE" dirty="0" smtClean="0"/>
              <a:t>In </a:t>
            </a:r>
            <a:r>
              <a:rPr lang="de-DE" dirty="0" err="1" smtClean="0"/>
              <a:t>this</a:t>
            </a:r>
            <a:r>
              <a:rPr lang="de-DE" dirty="0" smtClean="0"/>
              <a:t> </a:t>
            </a:r>
            <a:r>
              <a:rPr lang="de-DE" dirty="0" err="1" smtClean="0"/>
              <a:t>scenario</a:t>
            </a:r>
            <a:r>
              <a:rPr lang="de-DE" dirty="0" smtClean="0"/>
              <a:t> </a:t>
            </a:r>
            <a:r>
              <a:rPr lang="de-DE" dirty="0" err="1" smtClean="0"/>
              <a:t>that</a:t>
            </a:r>
            <a:r>
              <a:rPr lang="de-DE" dirty="0" smtClean="0"/>
              <a:t> </a:t>
            </a:r>
            <a:r>
              <a:rPr lang="de-DE" dirty="0" err="1" smtClean="0"/>
              <a:t>would</a:t>
            </a:r>
            <a:r>
              <a:rPr lang="de-DE" dirty="0" smtClean="0"/>
              <a:t> </a:t>
            </a:r>
            <a:r>
              <a:rPr lang="de-DE" dirty="0" err="1" smtClean="0"/>
              <a:t>mean</a:t>
            </a:r>
            <a:r>
              <a:rPr lang="de-DE" dirty="0" smtClean="0"/>
              <a:t> </a:t>
            </a:r>
            <a:r>
              <a:rPr lang="de-DE" dirty="0" err="1" smtClean="0"/>
              <a:t>restoring</a:t>
            </a:r>
            <a:r>
              <a:rPr lang="de-DE" dirty="0" smtClean="0"/>
              <a:t> </a:t>
            </a:r>
            <a:r>
              <a:rPr lang="de-DE" dirty="0" err="1" smtClean="0"/>
              <a:t>to</a:t>
            </a:r>
            <a:r>
              <a:rPr lang="de-DE" dirty="0" smtClean="0"/>
              <a:t> a </a:t>
            </a:r>
            <a:r>
              <a:rPr lang="de-DE" dirty="0" err="1" smtClean="0"/>
              <a:t>second</a:t>
            </a:r>
            <a:r>
              <a:rPr lang="de-DE" dirty="0" smtClean="0"/>
              <a:t> </a:t>
            </a:r>
            <a:r>
              <a:rPr lang="de-DE" dirty="0" err="1" smtClean="0"/>
              <a:t>location</a:t>
            </a:r>
            <a:r>
              <a:rPr lang="de-DE" dirty="0" smtClean="0"/>
              <a:t> </a:t>
            </a:r>
            <a:r>
              <a:rPr lang="de-DE" dirty="0" err="1" smtClean="0"/>
              <a:t>and</a:t>
            </a:r>
            <a:r>
              <a:rPr lang="de-DE" dirty="0" smtClean="0"/>
              <a:t> </a:t>
            </a:r>
            <a:r>
              <a:rPr lang="de-DE" dirty="0" err="1" smtClean="0"/>
              <a:t>then</a:t>
            </a:r>
            <a:r>
              <a:rPr lang="de-DE" dirty="0" smtClean="0"/>
              <a:t> </a:t>
            </a:r>
            <a:r>
              <a:rPr lang="de-DE" dirty="0" err="1" smtClean="0"/>
              <a:t>copying</a:t>
            </a:r>
            <a:r>
              <a:rPr lang="de-DE" dirty="0" smtClean="0"/>
              <a:t> </a:t>
            </a:r>
            <a:r>
              <a:rPr lang="de-DE" dirty="0" err="1" smtClean="0"/>
              <a:t>the</a:t>
            </a:r>
            <a:r>
              <a:rPr lang="de-DE" dirty="0" smtClean="0"/>
              <a:t> </a:t>
            </a:r>
            <a:r>
              <a:rPr lang="de-DE" dirty="0" err="1" smtClean="0"/>
              <a:t>table</a:t>
            </a:r>
            <a:r>
              <a:rPr lang="de-DE" dirty="0" smtClean="0"/>
              <a:t> </a:t>
            </a:r>
            <a:r>
              <a:rPr lang="de-DE" dirty="0" err="1" smtClean="0"/>
              <a:t>over</a:t>
            </a:r>
            <a:r>
              <a:rPr lang="de-DE" dirty="0" smtClean="0"/>
              <a:t> </a:t>
            </a:r>
            <a:r>
              <a:rPr lang="de-DE" dirty="0" err="1" smtClean="0"/>
              <a:t>to</a:t>
            </a:r>
            <a:r>
              <a:rPr lang="de-DE" dirty="0" smtClean="0"/>
              <a:t> </a:t>
            </a:r>
            <a:r>
              <a:rPr lang="de-DE" dirty="0" err="1" smtClean="0"/>
              <a:t>the</a:t>
            </a:r>
            <a:r>
              <a:rPr lang="de-DE" dirty="0" smtClean="0"/>
              <a:t> original DB</a:t>
            </a:r>
          </a:p>
        </p:txBody>
      </p:sp>
    </p:spTree>
    <p:extLst>
      <p:ext uri="{BB962C8B-B14F-4D97-AF65-F5344CB8AC3E}">
        <p14:creationId xmlns:p14="http://schemas.microsoft.com/office/powerpoint/2010/main" val="336108952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Killed Bunny</a:t>
            </a:r>
            <a:endParaRPr lang="en-US" dirty="0"/>
          </a:p>
        </p:txBody>
      </p:sp>
    </p:spTree>
    <p:extLst>
      <p:ext uri="{BB962C8B-B14F-4D97-AF65-F5344CB8AC3E}">
        <p14:creationId xmlns:p14="http://schemas.microsoft.com/office/powerpoint/2010/main" val="37125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Scenario</a:t>
            </a:r>
            <a:endParaRPr lang="de-AT" dirty="0"/>
          </a:p>
        </p:txBody>
      </p:sp>
      <p:sp>
        <p:nvSpPr>
          <p:cNvPr id="3" name="Content Placeholder 2"/>
          <p:cNvSpPr>
            <a:spLocks noGrp="1"/>
          </p:cNvSpPr>
          <p:nvPr>
            <p:ph sz="quarter" idx="10"/>
          </p:nvPr>
        </p:nvSpPr>
        <p:spPr>
          <a:xfrm>
            <a:off x="274638" y="1214438"/>
            <a:ext cx="11887200" cy="1415772"/>
          </a:xfrm>
        </p:spPr>
        <p:txBody>
          <a:bodyPr/>
          <a:lstStyle/>
          <a:p>
            <a:r>
              <a:rPr lang="de-DE" dirty="0" smtClean="0"/>
              <a:t>A </a:t>
            </a:r>
            <a:r>
              <a:rPr lang="de-DE" dirty="0" err="1" smtClean="0"/>
              <a:t>user</a:t>
            </a:r>
            <a:r>
              <a:rPr lang="de-DE" dirty="0" smtClean="0"/>
              <a:t> </a:t>
            </a:r>
            <a:r>
              <a:rPr lang="de-DE" dirty="0" err="1" smtClean="0"/>
              <a:t>deleted</a:t>
            </a:r>
            <a:r>
              <a:rPr lang="de-DE" dirty="0" smtClean="0"/>
              <a:t> a </a:t>
            </a:r>
            <a:r>
              <a:rPr lang="de-DE" dirty="0" err="1" smtClean="0"/>
              <a:t>lot</a:t>
            </a:r>
            <a:r>
              <a:rPr lang="de-DE" dirty="0" smtClean="0"/>
              <a:t> </a:t>
            </a:r>
            <a:r>
              <a:rPr lang="de-DE" dirty="0" err="1" smtClean="0"/>
              <a:t>of</a:t>
            </a:r>
            <a:r>
              <a:rPr lang="de-DE" dirty="0" smtClean="0"/>
              <a:t> </a:t>
            </a:r>
            <a:r>
              <a:rPr lang="de-DE" dirty="0" err="1" smtClean="0"/>
              <a:t>records</a:t>
            </a:r>
            <a:r>
              <a:rPr lang="de-DE" dirty="0" smtClean="0"/>
              <a:t> </a:t>
            </a:r>
            <a:r>
              <a:rPr lang="de-DE" dirty="0" err="1" smtClean="0"/>
              <a:t>from</a:t>
            </a:r>
            <a:r>
              <a:rPr lang="de-DE" dirty="0" smtClean="0"/>
              <a:t> a </a:t>
            </a:r>
            <a:r>
              <a:rPr lang="de-DE" dirty="0" err="1" smtClean="0"/>
              <a:t>table</a:t>
            </a:r>
            <a:endParaRPr lang="de-DE" dirty="0" smtClean="0"/>
          </a:p>
          <a:p>
            <a:r>
              <a:rPr lang="de-DE" dirty="0" smtClean="0"/>
              <a:t>The </a:t>
            </a:r>
            <a:r>
              <a:rPr lang="de-DE" dirty="0" err="1" smtClean="0"/>
              <a:t>records</a:t>
            </a:r>
            <a:r>
              <a:rPr lang="de-DE" dirty="0" smtClean="0"/>
              <a:t> </a:t>
            </a:r>
            <a:r>
              <a:rPr lang="de-DE" dirty="0" err="1" smtClean="0"/>
              <a:t>need</a:t>
            </a:r>
            <a:r>
              <a:rPr lang="de-DE" dirty="0" smtClean="0"/>
              <a:t> </a:t>
            </a:r>
            <a:r>
              <a:rPr lang="de-DE" dirty="0" err="1" smtClean="0"/>
              <a:t>to</a:t>
            </a:r>
            <a:r>
              <a:rPr lang="de-DE" dirty="0" smtClean="0"/>
              <a:t> </a:t>
            </a:r>
            <a:r>
              <a:rPr lang="de-DE" dirty="0" err="1" smtClean="0"/>
              <a:t>be</a:t>
            </a:r>
            <a:r>
              <a:rPr lang="de-DE" dirty="0"/>
              <a:t> </a:t>
            </a:r>
            <a:r>
              <a:rPr lang="de-DE" dirty="0" err="1" smtClean="0"/>
              <a:t>recovered</a:t>
            </a:r>
            <a:endParaRPr lang="de-DE" dirty="0" smtClean="0"/>
          </a:p>
        </p:txBody>
      </p:sp>
    </p:spTree>
    <p:extLst>
      <p:ext uri="{BB962C8B-B14F-4D97-AF65-F5344CB8AC3E}">
        <p14:creationId xmlns:p14="http://schemas.microsoft.com/office/powerpoint/2010/main" val="18095779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The killed Bunny</a:t>
            </a:r>
            <a:endParaRPr lang="en-US" dirty="0"/>
          </a:p>
        </p:txBody>
      </p:sp>
    </p:spTree>
    <p:extLst>
      <p:ext uri="{BB962C8B-B14F-4D97-AF65-F5344CB8AC3E}">
        <p14:creationId xmlns:p14="http://schemas.microsoft.com/office/powerpoint/2010/main" val="20971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Fix 1/5</a:t>
            </a:r>
            <a:endParaRPr lang="de-AT" dirty="0"/>
          </a:p>
        </p:txBody>
      </p:sp>
      <p:sp>
        <p:nvSpPr>
          <p:cNvPr id="3" name="Text Placeholder 2"/>
          <p:cNvSpPr>
            <a:spLocks noGrp="1"/>
          </p:cNvSpPr>
          <p:nvPr>
            <p:ph type="body" sz="quarter" idx="10"/>
          </p:nvPr>
        </p:nvSpPr>
        <p:spPr>
          <a:xfrm>
            <a:off x="274638" y="1216152"/>
            <a:ext cx="11887199" cy="3993401"/>
          </a:xfrm>
        </p:spPr>
        <p:txBody>
          <a:bodyPr/>
          <a:lstStyle/>
          <a:p>
            <a:endParaRPr lang="en-US" dirty="0" smtClean="0"/>
          </a:p>
          <a:p>
            <a:r>
              <a:rPr lang="en-US" dirty="0" smtClean="0"/>
              <a:t>SELECT [Transaction </a:t>
            </a:r>
            <a:r>
              <a:rPr lang="en-US" dirty="0"/>
              <a:t>ID], </a:t>
            </a:r>
            <a:r>
              <a:rPr lang="en-US" dirty="0" smtClean="0"/>
              <a:t>COUNT(*) </a:t>
            </a:r>
          </a:p>
          <a:p>
            <a:r>
              <a:rPr lang="en-US" dirty="0" smtClean="0"/>
              <a:t>FROM </a:t>
            </a:r>
            <a:r>
              <a:rPr lang="en-US" dirty="0" err="1" smtClean="0"/>
              <a:t>fn_dblog</a:t>
            </a:r>
            <a:r>
              <a:rPr lang="en-US" dirty="0" smtClean="0"/>
              <a:t>(null</a:t>
            </a:r>
            <a:r>
              <a:rPr lang="en-US" dirty="0"/>
              <a:t>, null)</a:t>
            </a:r>
          </a:p>
          <a:p>
            <a:r>
              <a:rPr lang="de-AT" dirty="0"/>
              <a:t>WHERE Operation='LOP_DELETE_ROWS'</a:t>
            </a:r>
          </a:p>
          <a:p>
            <a:r>
              <a:rPr lang="de-AT" dirty="0"/>
              <a:t>GROUP BY [Transaction ID]</a:t>
            </a:r>
          </a:p>
          <a:p>
            <a:r>
              <a:rPr lang="de-AT" dirty="0"/>
              <a:t>ORDER BY 2 DESC</a:t>
            </a:r>
          </a:p>
          <a:p>
            <a:endParaRPr lang="de-AT" dirty="0"/>
          </a:p>
        </p:txBody>
      </p:sp>
    </p:spTree>
    <p:extLst>
      <p:ext uri="{BB962C8B-B14F-4D97-AF65-F5344CB8AC3E}">
        <p14:creationId xmlns:p14="http://schemas.microsoft.com/office/powerpoint/2010/main" val="18315467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Fix 2/5</a:t>
            </a:r>
            <a:endParaRPr lang="de-AT" dirty="0"/>
          </a:p>
        </p:txBody>
      </p:sp>
      <p:sp>
        <p:nvSpPr>
          <p:cNvPr id="3" name="Text Placeholder 2"/>
          <p:cNvSpPr>
            <a:spLocks noGrp="1"/>
          </p:cNvSpPr>
          <p:nvPr>
            <p:ph type="body" sz="quarter" idx="10"/>
          </p:nvPr>
        </p:nvSpPr>
        <p:spPr>
          <a:xfrm>
            <a:off x="274638" y="1216152"/>
            <a:ext cx="11887199" cy="3434786"/>
          </a:xfrm>
        </p:spPr>
        <p:txBody>
          <a:bodyPr/>
          <a:lstStyle/>
          <a:p>
            <a:endParaRPr lang="de-AT" dirty="0" smtClean="0"/>
          </a:p>
          <a:p>
            <a:r>
              <a:rPr lang="de-AT" dirty="0" smtClean="0"/>
              <a:t>SELECT MAX([</a:t>
            </a:r>
            <a:r>
              <a:rPr lang="de-AT" dirty="0" err="1" smtClean="0"/>
              <a:t>Current</a:t>
            </a:r>
            <a:r>
              <a:rPr lang="de-AT" dirty="0" smtClean="0"/>
              <a:t> LSN])</a:t>
            </a:r>
            <a:endParaRPr lang="de-AT" dirty="0"/>
          </a:p>
          <a:p>
            <a:r>
              <a:rPr lang="de-AT" dirty="0"/>
              <a:t>FROM </a:t>
            </a:r>
            <a:r>
              <a:rPr lang="de-AT" dirty="0" err="1"/>
              <a:t>fn_dblog</a:t>
            </a:r>
            <a:r>
              <a:rPr lang="de-AT" dirty="0"/>
              <a:t>(null, null)</a:t>
            </a:r>
          </a:p>
          <a:p>
            <a:r>
              <a:rPr lang="de-AT" dirty="0"/>
              <a:t>WHERE [Transaction ID]='0000:000016e6'</a:t>
            </a:r>
          </a:p>
          <a:p>
            <a:endParaRPr lang="de-AT" dirty="0"/>
          </a:p>
          <a:p>
            <a:endParaRPr lang="de-AT" dirty="0"/>
          </a:p>
        </p:txBody>
      </p:sp>
    </p:spTree>
    <p:extLst>
      <p:ext uri="{BB962C8B-B14F-4D97-AF65-F5344CB8AC3E}">
        <p14:creationId xmlns:p14="http://schemas.microsoft.com/office/powerpoint/2010/main" val="6504354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a:t>
            </a:r>
            <a:r>
              <a:rPr lang="de-DE" dirty="0" err="1" smtClean="0"/>
              <a:t>Converting</a:t>
            </a:r>
            <a:r>
              <a:rPr lang="de-DE" dirty="0" smtClean="0"/>
              <a:t> LSNs</a:t>
            </a:r>
            <a:endParaRPr lang="de-AT" dirty="0"/>
          </a:p>
        </p:txBody>
      </p:sp>
      <p:sp>
        <p:nvSpPr>
          <p:cNvPr id="3" name="Content Placeholder 2"/>
          <p:cNvSpPr>
            <a:spLocks noGrp="1"/>
          </p:cNvSpPr>
          <p:nvPr>
            <p:ph sz="quarter" idx="10"/>
          </p:nvPr>
        </p:nvSpPr>
        <p:spPr>
          <a:xfrm>
            <a:off x="274638" y="1214438"/>
            <a:ext cx="11887200" cy="4936736"/>
          </a:xfrm>
        </p:spPr>
        <p:txBody>
          <a:bodyPr/>
          <a:lstStyle/>
          <a:p>
            <a:r>
              <a:rPr lang="de-DE" dirty="0" err="1" smtClean="0"/>
              <a:t>Convert</a:t>
            </a:r>
            <a:r>
              <a:rPr lang="de-DE" dirty="0" smtClean="0"/>
              <a:t> all </a:t>
            </a:r>
            <a:r>
              <a:rPr lang="de-DE" dirty="0" err="1" smtClean="0"/>
              <a:t>three</a:t>
            </a:r>
            <a:r>
              <a:rPr lang="de-DE" dirty="0" smtClean="0"/>
              <a:t> </a:t>
            </a:r>
            <a:r>
              <a:rPr lang="de-DE" dirty="0" err="1" smtClean="0"/>
              <a:t>blocks</a:t>
            </a:r>
            <a:r>
              <a:rPr lang="de-DE" dirty="0" smtClean="0"/>
              <a:t> </a:t>
            </a:r>
            <a:r>
              <a:rPr lang="de-DE" dirty="0" err="1" smtClean="0"/>
              <a:t>from</a:t>
            </a:r>
            <a:r>
              <a:rPr lang="de-DE" dirty="0" smtClean="0"/>
              <a:t> Hex </a:t>
            </a:r>
            <a:r>
              <a:rPr lang="de-DE" dirty="0" err="1" smtClean="0"/>
              <a:t>to</a:t>
            </a:r>
            <a:r>
              <a:rPr lang="de-DE" dirty="0" smtClean="0"/>
              <a:t> </a:t>
            </a:r>
            <a:r>
              <a:rPr lang="de-DE" dirty="0" err="1" smtClean="0"/>
              <a:t>Decimal</a:t>
            </a:r>
            <a:endParaRPr lang="de-DE" dirty="0" smtClean="0"/>
          </a:p>
          <a:p>
            <a:pPr lvl="1"/>
            <a:r>
              <a:rPr lang="de-DE" dirty="0" smtClean="0"/>
              <a:t>89 -&gt; 137</a:t>
            </a:r>
          </a:p>
          <a:p>
            <a:pPr lvl="1"/>
            <a:r>
              <a:rPr lang="de-DE" dirty="0" smtClean="0"/>
              <a:t>23B0 -&gt; 9136</a:t>
            </a:r>
          </a:p>
          <a:p>
            <a:pPr lvl="1"/>
            <a:r>
              <a:rPr lang="de-DE" dirty="0" smtClean="0"/>
              <a:t>94 -&gt; 148</a:t>
            </a:r>
          </a:p>
          <a:p>
            <a:r>
              <a:rPr lang="de-DE" dirty="0" smtClean="0"/>
              <a:t>Pad </a:t>
            </a:r>
            <a:r>
              <a:rPr lang="de-DE" dirty="0" err="1" smtClean="0"/>
              <a:t>the</a:t>
            </a:r>
            <a:r>
              <a:rPr lang="de-DE" dirty="0" smtClean="0"/>
              <a:t> </a:t>
            </a:r>
            <a:r>
              <a:rPr lang="de-DE" dirty="0" err="1" smtClean="0"/>
              <a:t>numbers</a:t>
            </a:r>
            <a:r>
              <a:rPr lang="de-DE" dirty="0" smtClean="0"/>
              <a:t> </a:t>
            </a:r>
          </a:p>
          <a:p>
            <a:pPr lvl="1"/>
            <a:r>
              <a:rPr lang="de-DE" dirty="0" smtClean="0"/>
              <a:t>First block </a:t>
            </a:r>
            <a:r>
              <a:rPr lang="de-DE" dirty="0" err="1" smtClean="0"/>
              <a:t>doesn‘t</a:t>
            </a:r>
            <a:r>
              <a:rPr lang="de-DE" dirty="0" smtClean="0"/>
              <a:t> </a:t>
            </a:r>
            <a:r>
              <a:rPr lang="de-DE" dirty="0" err="1" smtClean="0"/>
              <a:t>need</a:t>
            </a:r>
            <a:r>
              <a:rPr lang="de-DE" dirty="0" smtClean="0"/>
              <a:t> </a:t>
            </a:r>
            <a:r>
              <a:rPr lang="de-DE" dirty="0" err="1" smtClean="0"/>
              <a:t>padding</a:t>
            </a:r>
            <a:endParaRPr lang="de-DE" dirty="0" smtClean="0"/>
          </a:p>
          <a:p>
            <a:pPr lvl="1"/>
            <a:r>
              <a:rPr lang="de-DE" dirty="0" smtClean="0"/>
              <a:t>Second block </a:t>
            </a:r>
            <a:r>
              <a:rPr lang="de-DE" dirty="0" err="1" smtClean="0"/>
              <a:t>needs</a:t>
            </a:r>
            <a:r>
              <a:rPr lang="de-DE" dirty="0" smtClean="0"/>
              <a:t> </a:t>
            </a:r>
            <a:r>
              <a:rPr lang="de-DE" dirty="0" err="1" smtClean="0"/>
              <a:t>padding</a:t>
            </a:r>
            <a:r>
              <a:rPr lang="de-DE" dirty="0" smtClean="0"/>
              <a:t> </a:t>
            </a:r>
            <a:r>
              <a:rPr lang="de-DE" dirty="0" err="1" smtClean="0"/>
              <a:t>to</a:t>
            </a:r>
            <a:r>
              <a:rPr lang="de-DE" dirty="0" smtClean="0"/>
              <a:t> 10 </a:t>
            </a:r>
            <a:r>
              <a:rPr lang="de-DE" dirty="0" err="1" smtClean="0"/>
              <a:t>digits</a:t>
            </a:r>
            <a:r>
              <a:rPr lang="de-DE" dirty="0" smtClean="0"/>
              <a:t> -&gt; 0000009136</a:t>
            </a:r>
          </a:p>
          <a:p>
            <a:pPr lvl="1"/>
            <a:r>
              <a:rPr lang="de-DE" dirty="0" smtClean="0"/>
              <a:t>Third block </a:t>
            </a:r>
            <a:r>
              <a:rPr lang="de-DE" dirty="0" err="1" smtClean="0"/>
              <a:t>needs</a:t>
            </a:r>
            <a:r>
              <a:rPr lang="de-DE" dirty="0" smtClean="0"/>
              <a:t> </a:t>
            </a:r>
            <a:r>
              <a:rPr lang="de-DE" dirty="0" err="1" smtClean="0"/>
              <a:t>padding</a:t>
            </a:r>
            <a:r>
              <a:rPr lang="de-DE" dirty="0" smtClean="0"/>
              <a:t> </a:t>
            </a:r>
            <a:r>
              <a:rPr lang="de-DE" dirty="0" err="1" smtClean="0"/>
              <a:t>to</a:t>
            </a:r>
            <a:r>
              <a:rPr lang="de-DE" dirty="0" smtClean="0"/>
              <a:t> 5 </a:t>
            </a:r>
            <a:r>
              <a:rPr lang="de-DE" dirty="0" err="1" smtClean="0"/>
              <a:t>digits</a:t>
            </a:r>
            <a:r>
              <a:rPr lang="de-DE" dirty="0" smtClean="0"/>
              <a:t> -&gt; 00148</a:t>
            </a:r>
          </a:p>
          <a:p>
            <a:r>
              <a:rPr lang="de-DE" dirty="0" smtClean="0"/>
              <a:t>Combine </a:t>
            </a:r>
            <a:r>
              <a:rPr lang="de-DE" dirty="0" err="1" smtClean="0"/>
              <a:t>the</a:t>
            </a:r>
            <a:r>
              <a:rPr lang="de-DE" dirty="0" smtClean="0"/>
              <a:t> </a:t>
            </a:r>
            <a:r>
              <a:rPr lang="de-DE" dirty="0" err="1" smtClean="0"/>
              <a:t>numbers</a:t>
            </a:r>
            <a:endParaRPr lang="de-DE" dirty="0" smtClean="0"/>
          </a:p>
          <a:p>
            <a:pPr lvl="1"/>
            <a:r>
              <a:rPr lang="de-DE" dirty="0" smtClean="0"/>
              <a:t>Final LSN: 137000000913600148</a:t>
            </a:r>
            <a:endParaRPr lang="de-AT" dirty="0"/>
          </a:p>
        </p:txBody>
      </p:sp>
    </p:spTree>
    <p:extLst>
      <p:ext uri="{BB962C8B-B14F-4D97-AF65-F5344CB8AC3E}">
        <p14:creationId xmlns:p14="http://schemas.microsoft.com/office/powerpoint/2010/main" val="5514182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Fix 3/5</a:t>
            </a:r>
            <a:endParaRPr lang="de-AT" dirty="0"/>
          </a:p>
        </p:txBody>
      </p:sp>
      <p:sp>
        <p:nvSpPr>
          <p:cNvPr id="3" name="Text Placeholder 2"/>
          <p:cNvSpPr>
            <a:spLocks noGrp="1"/>
          </p:cNvSpPr>
          <p:nvPr>
            <p:ph type="body" sz="quarter" idx="10"/>
          </p:nvPr>
        </p:nvSpPr>
        <p:spPr>
          <a:xfrm>
            <a:off x="274638" y="1216152"/>
            <a:ext cx="11887199" cy="3434786"/>
          </a:xfrm>
        </p:spPr>
        <p:txBody>
          <a:bodyPr/>
          <a:lstStyle/>
          <a:p>
            <a:endParaRPr lang="de-DE" dirty="0" smtClean="0"/>
          </a:p>
          <a:p>
            <a:r>
              <a:rPr lang="de-AT" dirty="0"/>
              <a:t>BACKUP LOG </a:t>
            </a:r>
            <a:r>
              <a:rPr lang="de-AT" dirty="0" err="1"/>
              <a:t>FunDB_Bunny</a:t>
            </a:r>
            <a:endParaRPr lang="de-AT" dirty="0"/>
          </a:p>
          <a:p>
            <a:r>
              <a:rPr lang="de-AT" dirty="0"/>
              <a:t>TO DISK='C:\MSSQL\BACKUP\</a:t>
            </a:r>
            <a:r>
              <a:rPr lang="de-AT" dirty="0" err="1"/>
              <a:t>BunnyTail.bak</a:t>
            </a:r>
            <a:r>
              <a:rPr lang="de-AT" dirty="0"/>
              <a:t>'</a:t>
            </a:r>
          </a:p>
          <a:p>
            <a:r>
              <a:rPr lang="de-AT" dirty="0"/>
              <a:t>WITH NO_TRUNCATE, INIT, COMPRESSION, STATS=5</a:t>
            </a:r>
          </a:p>
          <a:p>
            <a:endParaRPr lang="de-AT" dirty="0"/>
          </a:p>
          <a:p>
            <a:endParaRPr lang="de-AT" dirty="0"/>
          </a:p>
        </p:txBody>
      </p:sp>
    </p:spTree>
    <p:extLst>
      <p:ext uri="{BB962C8B-B14F-4D97-AF65-F5344CB8AC3E}">
        <p14:creationId xmlns:p14="http://schemas.microsoft.com/office/powerpoint/2010/main" val="310302767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Fix 4/5</a:t>
            </a:r>
            <a:endParaRPr lang="de-AT" dirty="0"/>
          </a:p>
        </p:txBody>
      </p:sp>
      <p:sp>
        <p:nvSpPr>
          <p:cNvPr id="3" name="Text Placeholder 2"/>
          <p:cNvSpPr>
            <a:spLocks noGrp="1"/>
          </p:cNvSpPr>
          <p:nvPr>
            <p:ph type="body" sz="quarter" idx="10"/>
          </p:nvPr>
        </p:nvSpPr>
        <p:spPr>
          <a:xfrm>
            <a:off x="274638" y="1216152"/>
            <a:ext cx="11887199" cy="6583341"/>
          </a:xfrm>
        </p:spPr>
        <p:txBody>
          <a:bodyPr/>
          <a:lstStyle/>
          <a:p>
            <a:endParaRPr lang="de-DE" dirty="0" smtClean="0"/>
          </a:p>
          <a:p>
            <a:r>
              <a:rPr lang="de-AT" dirty="0"/>
              <a:t>RESTORE DATABASE </a:t>
            </a:r>
            <a:r>
              <a:rPr lang="de-AT" dirty="0" err="1"/>
              <a:t>FunDB_Bunny</a:t>
            </a:r>
            <a:endParaRPr lang="de-AT" dirty="0"/>
          </a:p>
          <a:p>
            <a:r>
              <a:rPr lang="de-AT" dirty="0"/>
              <a:t>FROM DISK='C:\MSSQL\BACKUP\</a:t>
            </a:r>
            <a:r>
              <a:rPr lang="de-AT" dirty="0" err="1"/>
              <a:t>DeadBunny</a:t>
            </a:r>
            <a:r>
              <a:rPr lang="de-AT" dirty="0"/>
              <a:t>\</a:t>
            </a:r>
            <a:r>
              <a:rPr lang="de-AT" dirty="0" err="1"/>
              <a:t>FunDB_Full.bak</a:t>
            </a:r>
            <a:r>
              <a:rPr lang="de-AT" dirty="0"/>
              <a:t>'</a:t>
            </a:r>
          </a:p>
          <a:p>
            <a:r>
              <a:rPr lang="de-AT" dirty="0"/>
              <a:t>WITH NORECOVERY, STATS=5</a:t>
            </a:r>
          </a:p>
          <a:p>
            <a:endParaRPr lang="de-AT" dirty="0"/>
          </a:p>
          <a:p>
            <a:r>
              <a:rPr lang="de-AT" dirty="0"/>
              <a:t>RESTORE LOG </a:t>
            </a:r>
            <a:r>
              <a:rPr lang="de-AT" dirty="0" err="1"/>
              <a:t>FunDB_Bunny</a:t>
            </a:r>
            <a:endParaRPr lang="de-AT" dirty="0"/>
          </a:p>
          <a:p>
            <a:r>
              <a:rPr lang="de-AT" dirty="0"/>
              <a:t>FROM DISK='C:\MSSQL\BACKUP\</a:t>
            </a:r>
            <a:r>
              <a:rPr lang="de-AT" dirty="0" err="1"/>
              <a:t>DeadBunny</a:t>
            </a:r>
            <a:r>
              <a:rPr lang="de-AT" dirty="0"/>
              <a:t>\</a:t>
            </a:r>
            <a:r>
              <a:rPr lang="de-AT" dirty="0" err="1"/>
              <a:t>FunDB_Log.bak</a:t>
            </a:r>
            <a:r>
              <a:rPr lang="de-AT" dirty="0"/>
              <a:t>'</a:t>
            </a:r>
          </a:p>
          <a:p>
            <a:r>
              <a:rPr lang="de-AT" dirty="0"/>
              <a:t>WITH NORECOVERY, STATS=5</a:t>
            </a:r>
          </a:p>
          <a:p>
            <a:endParaRPr lang="de-AT" dirty="0"/>
          </a:p>
          <a:p>
            <a:endParaRPr lang="de-AT" dirty="0"/>
          </a:p>
        </p:txBody>
      </p:sp>
    </p:spTree>
    <p:extLst>
      <p:ext uri="{BB962C8B-B14F-4D97-AF65-F5344CB8AC3E}">
        <p14:creationId xmlns:p14="http://schemas.microsoft.com/office/powerpoint/2010/main" val="10188160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err="1" smtClean="0"/>
              <a:t>Disclaimer</a:t>
            </a:r>
            <a:endParaRPr lang="de-AT" dirty="0"/>
          </a:p>
        </p:txBody>
      </p:sp>
      <p:sp>
        <p:nvSpPr>
          <p:cNvPr id="6" name="Text Placeholder 5"/>
          <p:cNvSpPr>
            <a:spLocks noGrp="1"/>
          </p:cNvSpPr>
          <p:nvPr>
            <p:ph type="body" sz="quarter" idx="10"/>
          </p:nvPr>
        </p:nvSpPr>
        <p:spPr>
          <a:xfrm>
            <a:off x="274638" y="1212850"/>
            <a:ext cx="11887200" cy="3631763"/>
          </a:xfrm>
        </p:spPr>
        <p:txBody>
          <a:bodyPr/>
          <a:lstStyle/>
          <a:p>
            <a:endParaRPr lang="de-DE" dirty="0" smtClean="0"/>
          </a:p>
          <a:p>
            <a:r>
              <a:rPr lang="de-DE" dirty="0" err="1" smtClean="0"/>
              <a:t>Some</a:t>
            </a:r>
            <a:r>
              <a:rPr lang="de-DE" dirty="0" smtClean="0"/>
              <a:t> </a:t>
            </a:r>
            <a:r>
              <a:rPr lang="de-DE" dirty="0" err="1" smtClean="0"/>
              <a:t>scenarios</a:t>
            </a:r>
            <a:r>
              <a:rPr lang="de-DE" dirty="0" smtClean="0"/>
              <a:t> I will </a:t>
            </a:r>
            <a:r>
              <a:rPr lang="de-DE" dirty="0" err="1" smtClean="0"/>
              <a:t>show</a:t>
            </a:r>
            <a:r>
              <a:rPr lang="de-DE" dirty="0" smtClean="0"/>
              <a:t> </a:t>
            </a:r>
            <a:r>
              <a:rPr lang="de-DE" dirty="0" err="1" smtClean="0"/>
              <a:t>can</a:t>
            </a:r>
            <a:r>
              <a:rPr lang="de-DE" dirty="0" smtClean="0"/>
              <a:t> </a:t>
            </a:r>
            <a:r>
              <a:rPr lang="de-DE" dirty="0" err="1" smtClean="0"/>
              <a:t>have</a:t>
            </a:r>
            <a:r>
              <a:rPr lang="de-DE" dirty="0" smtClean="0"/>
              <a:t> </a:t>
            </a:r>
            <a:r>
              <a:rPr lang="de-DE" dirty="0" err="1" smtClean="0"/>
              <a:t>side</a:t>
            </a:r>
            <a:r>
              <a:rPr lang="de-DE" dirty="0" smtClean="0"/>
              <a:t> </a:t>
            </a:r>
            <a:r>
              <a:rPr lang="de-DE" dirty="0" err="1" smtClean="0"/>
              <a:t>effects</a:t>
            </a:r>
            <a:r>
              <a:rPr lang="de-DE" dirty="0" smtClean="0"/>
              <a:t> </a:t>
            </a:r>
            <a:r>
              <a:rPr lang="de-DE" dirty="0" err="1" smtClean="0"/>
              <a:t>when</a:t>
            </a:r>
            <a:r>
              <a:rPr lang="de-DE" dirty="0" smtClean="0"/>
              <a:t> </a:t>
            </a:r>
            <a:r>
              <a:rPr lang="de-DE" dirty="0" err="1" smtClean="0"/>
              <a:t>done</a:t>
            </a:r>
            <a:r>
              <a:rPr lang="de-DE" dirty="0" smtClean="0"/>
              <a:t> outside </a:t>
            </a:r>
            <a:r>
              <a:rPr lang="de-DE" dirty="0" err="1" smtClean="0"/>
              <a:t>of</a:t>
            </a:r>
            <a:r>
              <a:rPr lang="de-DE" dirty="0" smtClean="0"/>
              <a:t> a lab </a:t>
            </a:r>
            <a:r>
              <a:rPr lang="de-DE" dirty="0" err="1" smtClean="0"/>
              <a:t>environment</a:t>
            </a:r>
            <a:r>
              <a:rPr lang="de-DE" dirty="0" smtClean="0"/>
              <a:t>. The </a:t>
            </a:r>
            <a:r>
              <a:rPr lang="de-DE" dirty="0" err="1" smtClean="0"/>
              <a:t>routes</a:t>
            </a:r>
            <a:r>
              <a:rPr lang="de-DE" dirty="0" smtClean="0"/>
              <a:t> </a:t>
            </a:r>
            <a:r>
              <a:rPr lang="de-DE" dirty="0" err="1" smtClean="0"/>
              <a:t>shown</a:t>
            </a:r>
            <a:r>
              <a:rPr lang="de-DE" dirty="0" smtClean="0"/>
              <a:t> </a:t>
            </a:r>
            <a:r>
              <a:rPr lang="de-DE" dirty="0" err="1" smtClean="0"/>
              <a:t>here</a:t>
            </a:r>
            <a:r>
              <a:rPr lang="de-DE" dirty="0" smtClean="0"/>
              <a:t> </a:t>
            </a:r>
            <a:r>
              <a:rPr lang="de-DE" dirty="0" err="1" smtClean="0"/>
              <a:t>are</a:t>
            </a:r>
            <a:r>
              <a:rPr lang="de-DE" dirty="0" smtClean="0"/>
              <a:t> </a:t>
            </a:r>
            <a:r>
              <a:rPr lang="de-DE" dirty="0" err="1" smtClean="0"/>
              <a:t>primarilly</a:t>
            </a:r>
            <a:r>
              <a:rPr lang="de-DE" dirty="0" smtClean="0"/>
              <a:t> </a:t>
            </a:r>
            <a:r>
              <a:rPr lang="de-DE" dirty="0" err="1" smtClean="0"/>
              <a:t>meant</a:t>
            </a:r>
            <a:r>
              <a:rPr lang="de-DE" dirty="0" smtClean="0"/>
              <a:t> </a:t>
            </a:r>
            <a:r>
              <a:rPr lang="de-DE" dirty="0" err="1" smtClean="0"/>
              <a:t>to</a:t>
            </a:r>
            <a:r>
              <a:rPr lang="de-DE" dirty="0" smtClean="0"/>
              <a:t> </a:t>
            </a:r>
            <a:r>
              <a:rPr lang="de-DE" dirty="0" err="1" smtClean="0"/>
              <a:t>show</a:t>
            </a:r>
            <a:r>
              <a:rPr lang="de-DE" dirty="0" smtClean="0"/>
              <a:t> different </a:t>
            </a:r>
            <a:r>
              <a:rPr lang="de-DE" dirty="0" err="1" smtClean="0"/>
              <a:t>angles</a:t>
            </a:r>
            <a:r>
              <a:rPr lang="de-DE" dirty="0"/>
              <a:t> </a:t>
            </a:r>
            <a:r>
              <a:rPr lang="de-DE" dirty="0" err="1" smtClean="0"/>
              <a:t>to</a:t>
            </a:r>
            <a:r>
              <a:rPr lang="de-DE" dirty="0" smtClean="0"/>
              <a:t> </a:t>
            </a:r>
            <a:r>
              <a:rPr lang="de-DE" dirty="0" err="1" smtClean="0"/>
              <a:t>tackle</a:t>
            </a:r>
            <a:r>
              <a:rPr lang="de-DE" dirty="0" smtClean="0"/>
              <a:t> a </a:t>
            </a:r>
            <a:r>
              <a:rPr lang="de-DE" dirty="0" err="1" smtClean="0"/>
              <a:t>problem</a:t>
            </a:r>
            <a:r>
              <a:rPr lang="de-DE" dirty="0" smtClean="0"/>
              <a:t>, </a:t>
            </a:r>
            <a:r>
              <a:rPr lang="de-DE" dirty="0" err="1" smtClean="0"/>
              <a:t>please</a:t>
            </a:r>
            <a:r>
              <a:rPr lang="de-DE" dirty="0" smtClean="0"/>
              <a:t> </a:t>
            </a:r>
            <a:r>
              <a:rPr lang="de-DE" dirty="0" err="1" smtClean="0"/>
              <a:t>ensure</a:t>
            </a:r>
            <a:r>
              <a:rPr lang="de-DE" dirty="0" smtClean="0"/>
              <a:t> </a:t>
            </a:r>
            <a:r>
              <a:rPr lang="de-DE" dirty="0" err="1" smtClean="0"/>
              <a:t>that</a:t>
            </a:r>
            <a:r>
              <a:rPr lang="de-DE" dirty="0" smtClean="0"/>
              <a:t> </a:t>
            </a:r>
            <a:r>
              <a:rPr lang="de-DE" dirty="0" err="1" smtClean="0"/>
              <a:t>you</a:t>
            </a:r>
            <a:r>
              <a:rPr lang="de-DE" dirty="0" smtClean="0"/>
              <a:t> </a:t>
            </a:r>
            <a:r>
              <a:rPr lang="de-DE" dirty="0" err="1" smtClean="0"/>
              <a:t>understand</a:t>
            </a:r>
            <a:r>
              <a:rPr lang="de-DE" dirty="0" smtClean="0"/>
              <a:t> </a:t>
            </a:r>
            <a:r>
              <a:rPr lang="de-DE" dirty="0" err="1" smtClean="0"/>
              <a:t>the</a:t>
            </a:r>
            <a:r>
              <a:rPr lang="de-DE" dirty="0" smtClean="0"/>
              <a:t> </a:t>
            </a:r>
            <a:r>
              <a:rPr lang="de-DE" dirty="0" err="1" smtClean="0"/>
              <a:t>full</a:t>
            </a:r>
            <a:r>
              <a:rPr lang="de-DE" dirty="0" smtClean="0"/>
              <a:t> </a:t>
            </a:r>
            <a:r>
              <a:rPr lang="de-DE" dirty="0" err="1" smtClean="0"/>
              <a:t>consequences</a:t>
            </a:r>
            <a:r>
              <a:rPr lang="de-DE" dirty="0" smtClean="0"/>
              <a:t> </a:t>
            </a:r>
            <a:r>
              <a:rPr lang="de-DE" dirty="0" err="1" smtClean="0"/>
              <a:t>of</a:t>
            </a:r>
            <a:r>
              <a:rPr lang="de-DE" dirty="0" smtClean="0"/>
              <a:t> </a:t>
            </a:r>
            <a:r>
              <a:rPr lang="de-DE" dirty="0" err="1" smtClean="0"/>
              <a:t>those</a:t>
            </a:r>
            <a:r>
              <a:rPr lang="de-DE" dirty="0" smtClean="0"/>
              <a:t> </a:t>
            </a:r>
            <a:r>
              <a:rPr lang="de-DE" dirty="0" err="1" smtClean="0"/>
              <a:t>before</a:t>
            </a:r>
            <a:r>
              <a:rPr lang="de-DE" dirty="0" smtClean="0"/>
              <a:t> </a:t>
            </a:r>
            <a:r>
              <a:rPr lang="de-DE" dirty="0" err="1" smtClean="0"/>
              <a:t>using</a:t>
            </a:r>
            <a:r>
              <a:rPr lang="de-DE" dirty="0" smtClean="0"/>
              <a:t> </a:t>
            </a:r>
            <a:r>
              <a:rPr lang="de-DE" dirty="0" err="1" smtClean="0"/>
              <a:t>them</a:t>
            </a:r>
            <a:r>
              <a:rPr lang="de-DE" dirty="0" smtClean="0"/>
              <a:t>. </a:t>
            </a:r>
          </a:p>
        </p:txBody>
      </p:sp>
    </p:spTree>
    <p:extLst>
      <p:ext uri="{BB962C8B-B14F-4D97-AF65-F5344CB8AC3E}">
        <p14:creationId xmlns:p14="http://schemas.microsoft.com/office/powerpoint/2010/main" val="499510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Killed</a:t>
            </a:r>
            <a:r>
              <a:rPr lang="de-DE" dirty="0" smtClean="0"/>
              <a:t> Bunny, Fix 5/5</a:t>
            </a:r>
            <a:endParaRPr lang="de-AT" dirty="0"/>
          </a:p>
        </p:txBody>
      </p:sp>
      <p:sp>
        <p:nvSpPr>
          <p:cNvPr id="3" name="Text Placeholder 2"/>
          <p:cNvSpPr>
            <a:spLocks noGrp="1"/>
          </p:cNvSpPr>
          <p:nvPr>
            <p:ph type="body" sz="quarter" idx="10"/>
          </p:nvPr>
        </p:nvSpPr>
        <p:spPr>
          <a:xfrm>
            <a:off x="274638" y="1216152"/>
            <a:ext cx="11887199" cy="4552015"/>
          </a:xfrm>
        </p:spPr>
        <p:txBody>
          <a:bodyPr/>
          <a:lstStyle/>
          <a:p>
            <a:endParaRPr lang="de-AT" dirty="0" smtClean="0"/>
          </a:p>
          <a:p>
            <a:r>
              <a:rPr lang="de-AT" dirty="0" smtClean="0"/>
              <a:t>RESTORE </a:t>
            </a:r>
            <a:r>
              <a:rPr lang="de-AT" dirty="0"/>
              <a:t>LOG </a:t>
            </a:r>
            <a:r>
              <a:rPr lang="de-AT" dirty="0" err="1"/>
              <a:t>FunDB_Bunny</a:t>
            </a:r>
            <a:endParaRPr lang="de-AT" dirty="0"/>
          </a:p>
          <a:p>
            <a:r>
              <a:rPr lang="de-AT" dirty="0"/>
              <a:t>FROM DISK='C:\MSSQL\BACKUP\</a:t>
            </a:r>
            <a:r>
              <a:rPr lang="de-AT" dirty="0" err="1"/>
              <a:t>BunnyTail.bak</a:t>
            </a:r>
            <a:r>
              <a:rPr lang="de-AT" dirty="0"/>
              <a:t>'</a:t>
            </a:r>
          </a:p>
          <a:p>
            <a:r>
              <a:rPr lang="de-AT" dirty="0"/>
              <a:t>WITH NORECOVERY, STATS=5</a:t>
            </a:r>
          </a:p>
          <a:p>
            <a:r>
              <a:rPr lang="de-AT" dirty="0"/>
              <a:t>, STOPBEFOREMARK='LSN:137000000913600148'</a:t>
            </a:r>
          </a:p>
          <a:p>
            <a:endParaRPr lang="de-AT" dirty="0"/>
          </a:p>
          <a:p>
            <a:r>
              <a:rPr lang="en-US" dirty="0"/>
              <a:t>RESTORE DATABASE </a:t>
            </a:r>
            <a:r>
              <a:rPr lang="en-US" dirty="0" err="1"/>
              <a:t>FunDB_Bunny</a:t>
            </a:r>
            <a:r>
              <a:rPr lang="en-US" dirty="0"/>
              <a:t> WITH RECOVERY</a:t>
            </a:r>
          </a:p>
          <a:p>
            <a:endParaRPr lang="de-AT" dirty="0"/>
          </a:p>
        </p:txBody>
      </p:sp>
      <p:sp>
        <p:nvSpPr>
          <p:cNvPr id="4" name="Frame 3"/>
          <p:cNvSpPr/>
          <p:nvPr/>
        </p:nvSpPr>
        <p:spPr bwMode="auto">
          <a:xfrm>
            <a:off x="737755" y="3470564"/>
            <a:ext cx="9195954" cy="529936"/>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2422118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593727" y="1780780"/>
            <a:ext cx="1883357" cy="1688028"/>
          </a:xfrm>
          <a:prstGeom prst="rect">
            <a:avLst/>
          </a:prstGeom>
        </p:spPr>
      </p:pic>
      <p:grpSp>
        <p:nvGrpSpPr>
          <p:cNvPr id="24" name="Group 23"/>
          <p:cNvGrpSpPr/>
          <p:nvPr/>
        </p:nvGrpSpPr>
        <p:grpSpPr>
          <a:xfrm>
            <a:off x="9544633" y="1774975"/>
            <a:ext cx="1883357" cy="3483028"/>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a:t>
              </a:r>
              <a:r>
                <a:rPr lang="en-US" sz="1632" dirty="0" err="1">
                  <a:gradFill>
                    <a:gsLst>
                      <a:gs pos="50000">
                        <a:srgbClr val="FFFFFF"/>
                      </a:gs>
                      <a:gs pos="100000">
                        <a:srgbClr val="FFFFFF"/>
                      </a:gs>
                    </a:gsLst>
                    <a:lin ang="5400000" scaled="0"/>
                  </a:gradFill>
                  <a:ea typeface="Segoe UI" pitchFamily="34" charset="0"/>
                  <a:cs typeface="Segoe UI" pitchFamily="34" charset="0"/>
                </a:rPr>
                <a:t>sqlserver</a:t>
              </a:r>
              <a:endParaRPr lang="en-US" sz="1632"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55481"/>
              <a:endParaRPr lang="en-US" sz="1836" spc="-124"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5547080" y="3562466"/>
            <a:ext cx="1976023" cy="1699637"/>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311"/>
              <a:endParaRPr lang="en-US" sz="1224"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6018"/>
              <a:chOff x="4341812" y="3553424"/>
              <a:chExt cx="1937453" cy="1236018"/>
            </a:xfrm>
          </p:grpSpPr>
          <p:sp>
            <p:nvSpPr>
              <p:cNvPr id="6" name="TextBox 5"/>
              <p:cNvSpPr txBox="1"/>
              <p:nvPr/>
            </p:nvSpPr>
            <p:spPr>
              <a:xfrm>
                <a:off x="4341812" y="3553424"/>
                <a:ext cx="1937453" cy="1181862"/>
              </a:xfrm>
              <a:prstGeom prst="rect">
                <a:avLst/>
              </a:prstGeom>
              <a:noFill/>
            </p:spPr>
            <p:txBody>
              <a:bodyPr wrap="none" lIns="93260" tIns="93260" rIns="93260" bIns="93260" rtlCol="0">
                <a:spAutoFit/>
              </a:bodyPr>
              <a:lstStyle/>
              <a:p>
                <a:pPr defTabSz="932559">
                  <a:lnSpc>
                    <a:spcPct val="90000"/>
                  </a:lnSpc>
                  <a:spcBef>
                    <a:spcPct val="20000"/>
                  </a:spcBef>
                  <a:buSzPct val="90000"/>
                </a:pPr>
                <a:r>
                  <a:rPr lang="en-US" sz="7139" dirty="0">
                    <a:gradFill>
                      <a:gsLst>
                        <a:gs pos="50000">
                          <a:srgbClr val="FFFFFF"/>
                        </a:gs>
                        <a:gs pos="100000">
                          <a:srgbClr val="FFFFFF"/>
                        </a:gs>
                      </a:gsLst>
                      <a:lin ang="5400000" scaled="0"/>
                    </a:gradFill>
                    <a:latin typeface="Segoe UI Semibold" pitchFamily="34" charset="0"/>
                    <a:hlinkClick r:id="rId4"/>
                  </a:rPr>
                  <a:t>mva</a:t>
                </a:r>
                <a:endParaRPr lang="en-US" sz="7139" dirty="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67819" cy="247760"/>
              </a:xfrm>
              <a:prstGeom prst="rect">
                <a:avLst/>
              </a:prstGeom>
            </p:spPr>
            <p:txBody>
              <a:bodyPr wrap="none">
                <a:spAutoFit/>
              </a:bodyPr>
              <a:lstStyle/>
              <a:p>
                <a:pPr defTabSz="932559">
                  <a:lnSpc>
                    <a:spcPct val="90000"/>
                  </a:lnSpc>
                  <a:spcBef>
                    <a:spcPct val="20000"/>
                  </a:spcBef>
                  <a:buSzPct val="90000"/>
                </a:pPr>
                <a:r>
                  <a:rPr lang="en-US" sz="1122" dirty="0">
                    <a:gradFill>
                      <a:gsLst>
                        <a:gs pos="50000">
                          <a:srgbClr val="3397D3"/>
                        </a:gs>
                        <a:gs pos="100000">
                          <a:srgbClr val="3397D3"/>
                        </a:gs>
                      </a:gsLst>
                      <a:lin ang="5400000" scaled="0"/>
                    </a:gradFill>
                    <a:latin typeface="Segoe UI"/>
                  </a:rPr>
                  <a:t>Microsoft Virtual Academy</a:t>
                </a:r>
              </a:p>
            </p:txBody>
          </p:sp>
        </p:grpSp>
      </p:grpSp>
      <p:grpSp>
        <p:nvGrpSpPr>
          <p:cNvPr id="30" name="Group 29"/>
          <p:cNvGrpSpPr/>
          <p:nvPr/>
        </p:nvGrpSpPr>
        <p:grpSpPr>
          <a:xfrm>
            <a:off x="5591282" y="1774976"/>
            <a:ext cx="1883357" cy="1699637"/>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SQL Server </a:t>
              </a:r>
              <a:br>
                <a:rPr lang="en-US" sz="1632" dirty="0">
                  <a:gradFill>
                    <a:gsLst>
                      <a:gs pos="50000">
                        <a:srgbClr val="FFFFFF"/>
                      </a:gs>
                      <a:gs pos="100000">
                        <a:srgbClr val="FFFFFF"/>
                      </a:gs>
                    </a:gsLst>
                    <a:lin ang="5400000" scaled="0"/>
                  </a:gradFill>
                  <a:ea typeface="Segoe UI" pitchFamily="34" charset="0"/>
                  <a:cs typeface="Segoe UI" pitchFamily="34" charset="0"/>
                </a:rPr>
              </a:br>
              <a:r>
                <a:rPr lang="en-US" sz="1632" dirty="0">
                  <a:gradFill>
                    <a:gsLst>
                      <a:gs pos="50000">
                        <a:srgbClr val="FFFFFF"/>
                      </a:gs>
                      <a:gs pos="100000">
                        <a:srgbClr val="FFFFFF"/>
                      </a:gs>
                    </a:gsLst>
                    <a:lin ang="5400000" scaled="0"/>
                  </a:gradFill>
                  <a:ea typeface="Segoe UI" pitchFamily="34" charset="0"/>
                  <a:cs typeface="Segoe UI" pitchFamily="34" charset="0"/>
                </a:rPr>
                <a:t>Website</a:t>
              </a:r>
            </a:p>
          </p:txBody>
        </p:sp>
        <p:sp>
          <p:nvSpPr>
            <p:cNvPr id="25" name="Freeform 83"/>
            <p:cNvSpPr>
              <a:spLocks noEditPoints="1"/>
            </p:cNvSpPr>
            <p:nvPr/>
          </p:nvSpPr>
          <p:spPr bwMode="black">
            <a:xfrm>
              <a:off x="5833920" y="1905000"/>
              <a:ext cx="654277" cy="69067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86521" tIns="149217" rIns="186521" bIns="149217" numCol="1" anchor="t" anchorCtr="0" compatLnSpc="1">
              <a:prstTxWarp prst="textNoShape">
                <a:avLst/>
              </a:prstTxWarp>
            </a:bodyPr>
            <a:lstStyle/>
            <a:p>
              <a:pPr defTabSz="932559"/>
              <a:endParaRPr lang="en-US" sz="1632">
                <a:gradFill>
                  <a:gsLst>
                    <a:gs pos="50000">
                      <a:srgbClr val="FFFFFF"/>
                    </a:gs>
                    <a:gs pos="100000">
                      <a:srgbClr val="FFFFFF"/>
                    </a:gs>
                  </a:gsLst>
                  <a:lin ang="5400000" scaled="0"/>
                </a:gradFill>
                <a:latin typeface="Segoe UI"/>
              </a:endParaRPr>
            </a:p>
          </p:txBody>
        </p:sp>
      </p:grpSp>
      <p:grpSp>
        <p:nvGrpSpPr>
          <p:cNvPr id="28" name="Group 27"/>
          <p:cNvGrpSpPr/>
          <p:nvPr/>
        </p:nvGrpSpPr>
        <p:grpSpPr>
          <a:xfrm>
            <a:off x="7569443" y="3558367"/>
            <a:ext cx="1883357" cy="1699637"/>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a:hlinkClick r:id="rId6"/>
            </p:cNvPr>
            <p:cNvSpPr>
              <a:spLocks noEditPoints="1"/>
            </p:cNvSpPr>
            <p:nvPr/>
          </p:nvSpPr>
          <p:spPr bwMode="black">
            <a:xfrm>
              <a:off x="7868606" y="3720964"/>
              <a:ext cx="644707" cy="650309"/>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dirty="0">
                <a:gradFill>
                  <a:gsLst>
                    <a:gs pos="50000">
                      <a:srgbClr val="FFFFFF"/>
                    </a:gs>
                    <a:gs pos="100000">
                      <a:srgbClr val="FFFFFF"/>
                    </a:gs>
                  </a:gsLst>
                  <a:lin ang="5400000" scaled="0"/>
                </a:gradFill>
                <a:latin typeface="Segoe UI"/>
              </a:endParaRPr>
            </a:p>
          </p:txBody>
        </p:sp>
      </p:grpSp>
      <p:grpSp>
        <p:nvGrpSpPr>
          <p:cNvPr id="27" name="Group 26"/>
          <p:cNvGrpSpPr/>
          <p:nvPr/>
        </p:nvGrpSpPr>
        <p:grpSpPr>
          <a:xfrm>
            <a:off x="7569443" y="1763367"/>
            <a:ext cx="1883357" cy="1699637"/>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745369" y="1946266"/>
              <a:ext cx="794184" cy="7119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hlinkClick r:id="rId9"/>
          </p:cNvPr>
          <p:cNvSpPr/>
          <p:nvPr/>
        </p:nvSpPr>
        <p:spPr bwMode="auto">
          <a:xfrm>
            <a:off x="3613120" y="1774976"/>
            <a:ext cx="1883357" cy="169963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Download Data Explorer</a:t>
            </a:r>
          </a:p>
        </p:txBody>
      </p:sp>
      <p:sp>
        <p:nvSpPr>
          <p:cNvPr id="33" name="Rectangle 32">
            <a:hlinkClick r:id="rId10"/>
          </p:cNvPr>
          <p:cNvSpPr/>
          <p:nvPr/>
        </p:nvSpPr>
        <p:spPr bwMode="auto">
          <a:xfrm>
            <a:off x="3613120" y="3562466"/>
            <a:ext cx="1883357" cy="1699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Download Geoflow</a:t>
            </a:r>
          </a:p>
        </p:txBody>
      </p:sp>
      <p:grpSp>
        <p:nvGrpSpPr>
          <p:cNvPr id="4" name="Group 3"/>
          <p:cNvGrpSpPr/>
          <p:nvPr/>
        </p:nvGrpSpPr>
        <p:grpSpPr>
          <a:xfrm>
            <a:off x="1593727" y="3562466"/>
            <a:ext cx="1883357" cy="1699637"/>
            <a:chOff x="1560167" y="3492931"/>
            <a:chExt cx="1846596" cy="1666462"/>
          </a:xfrm>
          <a:solidFill>
            <a:schemeClr val="accent1"/>
          </a:solidFill>
        </p:grpSpPr>
        <p:sp>
          <p:nvSpPr>
            <p:cNvPr id="39" name="Rectangle 38">
              <a:hlinkClick r:id="rId11"/>
            </p:cNvPr>
            <p:cNvSpPr/>
            <p:nvPr/>
          </p:nvSpPr>
          <p:spPr bwMode="auto">
            <a:xfrm>
              <a:off x="1560167" y="3492931"/>
              <a:ext cx="1846596" cy="166646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p:txBody>
        </p:sp>
        <p:pic>
          <p:nvPicPr>
            <p:cNvPr id="41" name="Picture 2" descr="C:\Users\chrisw\Desktop\Cloud Services 3.png">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77263" y="3662304"/>
              <a:ext cx="962257" cy="659839"/>
            </a:xfrm>
            <a:prstGeom prst="rect">
              <a:avLst/>
            </a:prstGeom>
            <a:grpFill/>
            <a:ln>
              <a:noFill/>
              <a:headEnd type="none" w="med" len="med"/>
              <a:tailEnd type="none" w="med" len="med"/>
            </a:ln>
            <a:effectLst/>
            <a:extLst/>
          </p:spPr>
        </p:pic>
      </p:grpSp>
      <p:sp>
        <p:nvSpPr>
          <p:cNvPr id="42" name="TextBox 41"/>
          <p:cNvSpPr txBox="1"/>
          <p:nvPr/>
        </p:nvSpPr>
        <p:spPr>
          <a:xfrm>
            <a:off x="1593727" y="4233287"/>
            <a:ext cx="1883357" cy="1024715"/>
          </a:xfrm>
          <a:prstGeom prst="rect">
            <a:avLst/>
          </a:prstGeom>
          <a:noFill/>
        </p:spPr>
        <p:txBody>
          <a:bodyPr wrap="square" lIns="186521" tIns="149217" rIns="186521" bIns="149217" rtlCol="0" anchor="b" anchorCtr="0">
            <a:noAutofit/>
          </a:bodyPr>
          <a:lstStyle/>
          <a:p>
            <a:pPr algn="ctr" defTabSz="1243245">
              <a:lnSpc>
                <a:spcPct val="80000"/>
              </a:lnSpc>
              <a:buSzPct val="80000"/>
            </a:pPr>
            <a:r>
              <a:rPr lang="en-US" sz="1836" dirty="0"/>
              <a:t>Windows Azure</a:t>
            </a:r>
          </a:p>
        </p:txBody>
      </p:sp>
      <p:pic>
        <p:nvPicPr>
          <p:cNvPr id="43" name="Picture 42">
            <a:hlinkClick r:id="rId10"/>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54852" y="3729510"/>
            <a:ext cx="828323" cy="828323"/>
          </a:xfrm>
          <a:prstGeom prst="rect">
            <a:avLst/>
          </a:prstGeom>
        </p:spPr>
      </p:pic>
      <p:grpSp>
        <p:nvGrpSpPr>
          <p:cNvPr id="46" name="Group 45"/>
          <p:cNvGrpSpPr>
            <a:grpSpLocks noChangeAspect="1"/>
          </p:cNvGrpSpPr>
          <p:nvPr/>
        </p:nvGrpSpPr>
        <p:grpSpPr bwMode="black">
          <a:xfrm>
            <a:off x="4175644" y="1959491"/>
            <a:ext cx="656836" cy="739091"/>
            <a:chOff x="1752600" y="4267200"/>
            <a:chExt cx="1157286" cy="1302545"/>
          </a:xfrm>
        </p:grpSpPr>
        <p:sp>
          <p:nvSpPr>
            <p:cNvPr id="47"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Tree>
    <p:extLst>
      <p:ext uri="{BB962C8B-B14F-4D97-AF65-F5344CB8AC3E}">
        <p14:creationId xmlns:p14="http://schemas.microsoft.com/office/powerpoint/2010/main" val="16466356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8285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Setup</a:t>
            </a:r>
            <a:endParaRPr lang="de-AT" dirty="0"/>
          </a:p>
        </p:txBody>
      </p:sp>
      <p:sp>
        <p:nvSpPr>
          <p:cNvPr id="3" name="Content Placeholder 2"/>
          <p:cNvSpPr>
            <a:spLocks noGrp="1"/>
          </p:cNvSpPr>
          <p:nvPr>
            <p:ph sz="quarter" idx="10"/>
          </p:nvPr>
        </p:nvSpPr>
        <p:spPr>
          <a:xfrm>
            <a:off x="274638" y="1214438"/>
            <a:ext cx="11887200" cy="3447098"/>
          </a:xfrm>
        </p:spPr>
        <p:txBody>
          <a:bodyPr/>
          <a:lstStyle/>
          <a:p>
            <a:r>
              <a:rPr lang="de-DE" dirty="0" smtClean="0"/>
              <a:t>SQL Server 2012 SP1 (11.0.3350) Enterprise Edition</a:t>
            </a:r>
          </a:p>
          <a:p>
            <a:r>
              <a:rPr lang="de-DE" dirty="0" smtClean="0"/>
              <a:t>Same </a:t>
            </a:r>
            <a:r>
              <a:rPr lang="de-DE" dirty="0" err="1" smtClean="0"/>
              <a:t>database</a:t>
            </a:r>
            <a:r>
              <a:rPr lang="de-DE" dirty="0" smtClean="0"/>
              <a:t> for all </a:t>
            </a:r>
            <a:r>
              <a:rPr lang="de-DE" dirty="0" err="1" smtClean="0"/>
              <a:t>scenarios</a:t>
            </a:r>
            <a:endParaRPr lang="de-DE" dirty="0" smtClean="0"/>
          </a:p>
          <a:p>
            <a:r>
              <a:rPr lang="de-DE" dirty="0" smtClean="0"/>
              <a:t>Single </a:t>
            </a:r>
            <a:r>
              <a:rPr lang="de-DE" dirty="0" err="1" smtClean="0"/>
              <a:t>Datafile</a:t>
            </a:r>
            <a:endParaRPr lang="de-DE" dirty="0" smtClean="0"/>
          </a:p>
          <a:p>
            <a:r>
              <a:rPr lang="de-DE" dirty="0" smtClean="0"/>
              <a:t>Single Transaction Log</a:t>
            </a:r>
          </a:p>
          <a:p>
            <a:r>
              <a:rPr lang="de-DE" dirty="0" err="1" smtClean="0"/>
              <a:t>Full</a:t>
            </a:r>
            <a:r>
              <a:rPr lang="de-DE" dirty="0" smtClean="0"/>
              <a:t> </a:t>
            </a:r>
            <a:r>
              <a:rPr lang="de-DE" dirty="0" err="1" smtClean="0"/>
              <a:t>Recovery</a:t>
            </a:r>
            <a:r>
              <a:rPr lang="de-DE" dirty="0" smtClean="0"/>
              <a:t> Model</a:t>
            </a:r>
          </a:p>
        </p:txBody>
      </p:sp>
    </p:spTree>
    <p:extLst>
      <p:ext uri="{BB962C8B-B14F-4D97-AF65-F5344CB8AC3E}">
        <p14:creationId xmlns:p14="http://schemas.microsoft.com/office/powerpoint/2010/main" val="23749663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Dead Zoo, Part 1</a:t>
            </a:r>
            <a:endParaRPr lang="en-US" dirty="0"/>
          </a:p>
        </p:txBody>
      </p:sp>
    </p:spTree>
    <p:extLst>
      <p:ext uri="{BB962C8B-B14F-4D97-AF65-F5344CB8AC3E}">
        <p14:creationId xmlns:p14="http://schemas.microsoft.com/office/powerpoint/2010/main" val="345090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1, Scenario</a:t>
            </a:r>
            <a:endParaRPr lang="de-AT" dirty="0"/>
          </a:p>
        </p:txBody>
      </p:sp>
      <p:sp>
        <p:nvSpPr>
          <p:cNvPr id="3" name="Content Placeholder 2"/>
          <p:cNvSpPr>
            <a:spLocks noGrp="1"/>
          </p:cNvSpPr>
          <p:nvPr>
            <p:ph sz="quarter" idx="10"/>
          </p:nvPr>
        </p:nvSpPr>
        <p:spPr>
          <a:xfrm>
            <a:off x="274638" y="1214438"/>
            <a:ext cx="11887200" cy="1415772"/>
          </a:xfrm>
        </p:spPr>
        <p:txBody>
          <a:bodyPr/>
          <a:lstStyle/>
          <a:p>
            <a:r>
              <a:rPr lang="de-DE" dirty="0" smtClean="0"/>
              <a:t>Database </a:t>
            </a:r>
            <a:r>
              <a:rPr lang="de-DE" dirty="0" err="1" smtClean="0"/>
              <a:t>is</a:t>
            </a:r>
            <a:r>
              <a:rPr lang="de-DE" dirty="0" smtClean="0"/>
              <a:t> offline</a:t>
            </a:r>
          </a:p>
          <a:p>
            <a:r>
              <a:rPr lang="de-DE" dirty="0" smtClean="0"/>
              <a:t>A </a:t>
            </a:r>
            <a:r>
              <a:rPr lang="de-DE" dirty="0" err="1" smtClean="0"/>
              <a:t>data</a:t>
            </a:r>
            <a:r>
              <a:rPr lang="de-DE" dirty="0" smtClean="0"/>
              <a:t> </a:t>
            </a:r>
            <a:r>
              <a:rPr lang="de-DE" dirty="0" err="1" smtClean="0"/>
              <a:t>file</a:t>
            </a:r>
            <a:r>
              <a:rPr lang="de-DE" dirty="0" smtClean="0"/>
              <a:t> </a:t>
            </a:r>
            <a:r>
              <a:rPr lang="de-DE" dirty="0" err="1" smtClean="0"/>
              <a:t>is</a:t>
            </a:r>
            <a:r>
              <a:rPr lang="de-DE" dirty="0" smtClean="0"/>
              <a:t> </a:t>
            </a:r>
            <a:r>
              <a:rPr lang="de-DE" dirty="0" err="1" smtClean="0"/>
              <a:t>missing</a:t>
            </a:r>
            <a:r>
              <a:rPr lang="de-DE" dirty="0" smtClean="0"/>
              <a:t>/</a:t>
            </a:r>
            <a:r>
              <a:rPr lang="de-DE" dirty="0" err="1" smtClean="0"/>
              <a:t>corrupt</a:t>
            </a:r>
            <a:endParaRPr lang="de-AT" dirty="0"/>
          </a:p>
        </p:txBody>
      </p:sp>
    </p:spTree>
    <p:extLst>
      <p:ext uri="{BB962C8B-B14F-4D97-AF65-F5344CB8AC3E}">
        <p14:creationId xmlns:p14="http://schemas.microsoft.com/office/powerpoint/2010/main" val="22739696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The Dead Zoo, Part 1</a:t>
            </a:r>
            <a:endParaRPr lang="en-US" dirty="0"/>
          </a:p>
        </p:txBody>
      </p:sp>
    </p:spTree>
    <p:extLst>
      <p:ext uri="{BB962C8B-B14F-4D97-AF65-F5344CB8AC3E}">
        <p14:creationId xmlns:p14="http://schemas.microsoft.com/office/powerpoint/2010/main" val="24956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Dead Zoo 1, Troubleshooting 1/2</a:t>
            </a:r>
            <a:endParaRPr lang="de-AT" dirty="0"/>
          </a:p>
        </p:txBody>
      </p:sp>
      <p:pic>
        <p:nvPicPr>
          <p:cNvPr id="4" name="Content Placeholder 3"/>
          <p:cNvPicPr>
            <a:picLocks noGrp="1" noChangeAspect="1"/>
          </p:cNvPicPr>
          <p:nvPr>
            <p:ph sz="quarter" idx="10"/>
          </p:nvPr>
        </p:nvPicPr>
        <p:blipFill>
          <a:blip r:embed="rId2"/>
          <a:stretch>
            <a:fillRect/>
          </a:stretch>
        </p:blipFill>
        <p:spPr>
          <a:xfrm>
            <a:off x="374959" y="1214438"/>
            <a:ext cx="11686557" cy="5483225"/>
          </a:xfrm>
          <a:prstGeom prst="rect">
            <a:avLst/>
          </a:prstGeom>
        </p:spPr>
      </p:pic>
      <p:sp>
        <p:nvSpPr>
          <p:cNvPr id="5" name="Frame 4"/>
          <p:cNvSpPr/>
          <p:nvPr/>
        </p:nvSpPr>
        <p:spPr bwMode="auto">
          <a:xfrm>
            <a:off x="4135582" y="1901535"/>
            <a:ext cx="6712527" cy="904009"/>
          </a:xfrm>
          <a:prstGeom prst="fram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A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984896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4</TotalTime>
  <Words>2976</Words>
  <Application>Microsoft Office PowerPoint</Application>
  <PresentationFormat>Custom</PresentationFormat>
  <Paragraphs>256</Paragraphs>
  <Slides>45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Wingdings</vt:lpstr>
      <vt:lpstr>Arial</vt:lpstr>
      <vt:lpstr>Segoe UI Semibold</vt:lpstr>
      <vt:lpstr>Segoe UI Light</vt:lpstr>
      <vt:lpstr>Segoe Light</vt:lpstr>
      <vt:lpstr>Segoe UI</vt:lpstr>
      <vt:lpstr>Consolas</vt:lpstr>
      <vt:lpstr>TechEd_2013_Template_r09</vt:lpstr>
      <vt:lpstr>PowerPoint Presentation</vt:lpstr>
      <vt:lpstr>The DBAs Worst Nightmares</vt:lpstr>
      <vt:lpstr>Goals</vt:lpstr>
      <vt:lpstr>Disclaimer</vt:lpstr>
      <vt:lpstr>Setup</vt:lpstr>
      <vt:lpstr>The Dead Zoo, Part 1</vt:lpstr>
      <vt:lpstr>Dead Zoo 1, Scenario</vt:lpstr>
      <vt:lpstr>Demo</vt:lpstr>
      <vt:lpstr>Dead Zoo 1, Troubleshooting 1/2</vt:lpstr>
      <vt:lpstr>Dead Zoo 1, Troubleshooting 2/2</vt:lpstr>
      <vt:lpstr>Dead Zoo 1, Fix 1/2</vt:lpstr>
      <vt:lpstr>Dead Zoo 1, Fix 2/2</vt:lpstr>
      <vt:lpstr>The Dead Zoo, Part 2</vt:lpstr>
      <vt:lpstr>Dead Zoo 2, Scenario</vt:lpstr>
      <vt:lpstr>Demo</vt:lpstr>
      <vt:lpstr>Dead Zoo 2, Troubleshooting 1/2</vt:lpstr>
      <vt:lpstr>Dead Zoo 2, Troubleshooting 2/2</vt:lpstr>
      <vt:lpstr>Dead Zoo 2, Warning</vt:lpstr>
      <vt:lpstr>Dead Zoo 2, Fix</vt:lpstr>
      <vt:lpstr>The Limping Coyote</vt:lpstr>
      <vt:lpstr>Limping Coyote, Scenario</vt:lpstr>
      <vt:lpstr>Demo</vt:lpstr>
      <vt:lpstr>Limping Coyote, Troubleshooting 1/2</vt:lpstr>
      <vt:lpstr>Limping Coyote, Troubleshooting 2/2</vt:lpstr>
      <vt:lpstr>Limping Coyote, Fix</vt:lpstr>
      <vt:lpstr>The Crashed Bird</vt:lpstr>
      <vt:lpstr>Crashed Bird, Scenario</vt:lpstr>
      <vt:lpstr>Demo</vt:lpstr>
      <vt:lpstr>Crashed Bird, Troubleshooting</vt:lpstr>
      <vt:lpstr>Crashed Bird, Fix 1/2</vt:lpstr>
      <vt:lpstr>Crashed Bird, Fix 2/2</vt:lpstr>
      <vt:lpstr>The Killed Bunny</vt:lpstr>
      <vt:lpstr>Killed Bunny, Scenario</vt:lpstr>
      <vt:lpstr>Demo</vt:lpstr>
      <vt:lpstr>Killed Bunny, Fix 1/5</vt:lpstr>
      <vt:lpstr>Killed Bunny, Fix 2/5</vt:lpstr>
      <vt:lpstr>Killed Bunny, Converting LSNs</vt:lpstr>
      <vt:lpstr>Killed Bunny, Fix 3/5</vt:lpstr>
      <vt:lpstr>Killed Bunny, Fix 4/5</vt:lpstr>
      <vt:lpstr>Killed Bunny, Fix 5/5</vt:lpstr>
      <vt:lpstr>Track Resources</vt:lpstr>
      <vt:lpstr>Resources</vt:lpstr>
      <vt:lpstr>Complete an evaluation on CommNet and enter to win!</vt:lpstr>
      <vt:lpstr>Evaluate this session</vt:lpstr>
      <vt:lpstr>PowerPoint Presentation</vt:lpstr>
    </vt:vector>
  </TitlesOfParts>
  <Manager>&lt;Comms manager/speech writer&gt;</Manager>
  <Company>bwin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DBI-B319 The DBAs Worst Nightmares</dc:title>
  <dc:subject>TechEd 2013</dc:subject>
  <dc:creator>Rick Kutschera</dc:creator>
  <cp:keywords>TechEd 2013</cp:keywords>
  <dc:description>Template by: Jordan Cayabyab, Artitudes Design, Inc.
Formatting by: Brett Perry Silver Fox Productions Inc
Audience Type: Internal/External</dc:description>
  <cp:lastModifiedBy>Shows</cp:lastModifiedBy>
  <cp:revision>28</cp:revision>
  <dcterms:created xsi:type="dcterms:W3CDTF">2013-05-03T07:50:00Z</dcterms:created>
  <dcterms:modified xsi:type="dcterms:W3CDTF">2013-06-03T18:39:14Z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