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5" r:id="rId5"/>
    <p:sldMasterId id="2147484220" r:id="rId6"/>
  </p:sldMasterIdLst>
  <p:notesMasterIdLst>
    <p:notesMasterId r:id="rId60"/>
  </p:notesMasterIdLst>
  <p:handoutMasterIdLst>
    <p:handoutMasterId r:id="rId61"/>
  </p:handoutMasterIdLst>
  <p:sldIdLst>
    <p:sldId id="1135" r:id="rId7"/>
    <p:sldId id="1054" r:id="rId8"/>
    <p:sldId id="1156" r:id="rId9"/>
    <p:sldId id="1157" r:id="rId10"/>
    <p:sldId id="1205" r:id="rId11"/>
    <p:sldId id="1159" r:id="rId12"/>
    <p:sldId id="1160" r:id="rId13"/>
    <p:sldId id="1161" r:id="rId14"/>
    <p:sldId id="1202" r:id="rId15"/>
    <p:sldId id="1163" r:id="rId16"/>
    <p:sldId id="1164" r:id="rId17"/>
    <p:sldId id="1165" r:id="rId18"/>
    <p:sldId id="1203" r:id="rId19"/>
    <p:sldId id="1167" r:id="rId20"/>
    <p:sldId id="1168" r:id="rId21"/>
    <p:sldId id="1169" r:id="rId22"/>
    <p:sldId id="1170" r:id="rId23"/>
    <p:sldId id="1171" r:id="rId24"/>
    <p:sldId id="1172" r:id="rId25"/>
    <p:sldId id="1173" r:id="rId26"/>
    <p:sldId id="1174" r:id="rId27"/>
    <p:sldId id="1175" r:id="rId28"/>
    <p:sldId id="1176" r:id="rId29"/>
    <p:sldId id="1177" r:id="rId30"/>
    <p:sldId id="1178" r:id="rId31"/>
    <p:sldId id="1204" r:id="rId32"/>
    <p:sldId id="1181" r:id="rId33"/>
    <p:sldId id="1182" r:id="rId34"/>
    <p:sldId id="1183" r:id="rId35"/>
    <p:sldId id="1184" r:id="rId36"/>
    <p:sldId id="1185" r:id="rId37"/>
    <p:sldId id="1186" r:id="rId38"/>
    <p:sldId id="1187" r:id="rId39"/>
    <p:sldId id="1188" r:id="rId40"/>
    <p:sldId id="1189" r:id="rId41"/>
    <p:sldId id="1190" r:id="rId42"/>
    <p:sldId id="1191" r:id="rId43"/>
    <p:sldId id="1192" r:id="rId44"/>
    <p:sldId id="1193" r:id="rId45"/>
    <p:sldId id="1194" r:id="rId46"/>
    <p:sldId id="1195" r:id="rId47"/>
    <p:sldId id="1196" r:id="rId48"/>
    <p:sldId id="1197" r:id="rId49"/>
    <p:sldId id="1198" r:id="rId50"/>
    <p:sldId id="1199" r:id="rId51"/>
    <p:sldId id="1200" r:id="rId52"/>
    <p:sldId id="1201" r:id="rId53"/>
    <p:sldId id="1144" r:id="rId54"/>
    <p:sldId id="1206" r:id="rId55"/>
    <p:sldId id="1150" r:id="rId56"/>
    <p:sldId id="1147" r:id="rId57"/>
    <p:sldId id="1207" r:id="rId58"/>
    <p:sldId id="107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205"/>
            <p14:sldId id="1159"/>
            <p14:sldId id="1160"/>
            <p14:sldId id="1161"/>
            <p14:sldId id="1202"/>
            <p14:sldId id="1163"/>
            <p14:sldId id="1164"/>
            <p14:sldId id="1165"/>
            <p14:sldId id="1203"/>
            <p14:sldId id="1167"/>
            <p14:sldId id="1168"/>
            <p14:sldId id="1169"/>
            <p14:sldId id="1170"/>
            <p14:sldId id="1171"/>
            <p14:sldId id="1172"/>
            <p14:sldId id="1173"/>
            <p14:sldId id="1174"/>
            <p14:sldId id="1175"/>
            <p14:sldId id="1176"/>
            <p14:sldId id="1177"/>
            <p14:sldId id="1178"/>
            <p14:sldId id="1204"/>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Lst>
        </p14:section>
        <p14:section name="Special content" id="{6925D2A1-AD53-4951-AB34-79DFA02CD676}">
          <p14:sldIdLst>
            <p14:sldId id="1144"/>
            <p14:sldId id="1206"/>
            <p14:sldId id="1150"/>
            <p14:sldId id="1147"/>
            <p14:sldId id="120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12:04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12:03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569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425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6736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8368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0959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2067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2669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1417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98144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2491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3979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890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9584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5313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1860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7317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16054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47234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976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6665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3703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48481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98808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80667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19183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7955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34087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48213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70474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316898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54735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70255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12:04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264302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925733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12:04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0799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6761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6926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634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80976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19285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Report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1017048"/>
          </a:xfrm>
        </p:spPr>
        <p:txBody>
          <a:bodyPr/>
          <a:lstStyle>
            <a:lvl1pPr>
              <a:defRPr sz="7343" baseline="0">
                <a:solidFill>
                  <a:schemeClr val="tx2">
                    <a:lumMod val="75000"/>
                  </a:schemeClr>
                </a:solidFill>
                <a:latin typeface="Segoe UI Light" pitchFamily="34" charset="0"/>
              </a:defRPr>
            </a:lvl1pPr>
          </a:lstStyle>
          <a:p>
            <a:endParaRPr lang="en-US" dirty="0"/>
          </a:p>
        </p:txBody>
      </p:sp>
      <p:pic>
        <p:nvPicPr>
          <p:cNvPr id="4" name="Picture 2" descr="C:\Users\Jordan\Desktop\TechEd_2012\TechEd-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296" y="6282076"/>
            <a:ext cx="949533" cy="438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522408" y="6270418"/>
            <a:ext cx="408952" cy="10237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bodyPr>
          <a:lstStyle/>
          <a:p>
            <a:pPr defTabSz="932290"/>
            <a:r>
              <a:rPr lang="en-US" sz="714" dirty="0" smtClean="0">
                <a:solidFill>
                  <a:srgbClr val="363535">
                    <a:alpha val="98824"/>
                  </a:srgbClr>
                </a:solidFill>
                <a:ea typeface="Segoe UI" pitchFamily="34" charset="0"/>
                <a:cs typeface="Segoe UI" pitchFamily="34" charset="0"/>
              </a:rPr>
              <a:t>Microsoft</a:t>
            </a:r>
          </a:p>
        </p:txBody>
      </p:sp>
    </p:spTree>
    <p:extLst>
      <p:ext uri="{BB962C8B-B14F-4D97-AF65-F5344CB8AC3E}">
        <p14:creationId xmlns:p14="http://schemas.microsoft.com/office/powerpoint/2010/main" val="402534412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980821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grpSp>
    </p:spTree>
    <p:extLst>
      <p:ext uri="{BB962C8B-B14F-4D97-AF65-F5344CB8AC3E}">
        <p14:creationId xmlns:p14="http://schemas.microsoft.com/office/powerpoint/2010/main" val="804420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grpSp>
    </p:spTree>
    <p:extLst>
      <p:ext uri="{BB962C8B-B14F-4D97-AF65-F5344CB8AC3E}">
        <p14:creationId xmlns:p14="http://schemas.microsoft.com/office/powerpoint/2010/main" val="2373331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968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64520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3891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5755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850344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627221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7318939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51032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880793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97799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46252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61664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262304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07254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1529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0453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6686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83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478503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431016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04936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450346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0922918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16712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254177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4865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8395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21803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06043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8761704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5859105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077889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47595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02655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52296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191243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598277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525698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6070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1825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4203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0639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089192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760091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17792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9120235"/>
      </p:ext>
    </p:extLst>
  </p:cSld>
  <p:clrMap bg1="dk1" tx1="lt1" bg2="dk2"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2958540"/>
      </p:ext>
    </p:extLst>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hyperlink" Target="http://blogs.msdn.com/b/bobmeyers/archive/2009/07/31/add-excel-like-color-scale-conditional-formatting-to-your-reports.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hdphoto" Target="../media/hdphoto3.wdp"/><Relationship Id="rId3" Type="http://schemas.openxmlformats.org/officeDocument/2006/relationships/image" Target="../media/image47.jpeg"/><Relationship Id="rId7" Type="http://schemas.openxmlformats.org/officeDocument/2006/relationships/hyperlink" Target="http://www.microsoft.com/sqlserverlabs" TargetMode="External"/><Relationship Id="rId12"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6.xml"/><Relationship Id="rId6" Type="http://schemas.openxmlformats.org/officeDocument/2006/relationships/hyperlink" Target="http://www.microsoft.com/learning/en/us/certification-overview.aspx#database" TargetMode="External"/><Relationship Id="rId11" Type="http://schemas.openxmlformats.org/officeDocument/2006/relationships/hyperlink" Target="http://www.windowsazure.com/" TargetMode="External"/><Relationship Id="rId5" Type="http://schemas.openxmlformats.org/officeDocument/2006/relationships/hyperlink" Target="http://www.microsoft.com/sqlserver" TargetMode="External"/><Relationship Id="rId15" Type="http://schemas.microsoft.com/office/2007/relationships/hdphoto" Target="../media/hdphoto4.wdp"/><Relationship Id="rId10" Type="http://schemas.openxmlformats.org/officeDocument/2006/relationships/hyperlink" Target="http://www.microsoft.com/en-us/download/details.aspx?id=38395" TargetMode="External"/><Relationship Id="rId4" Type="http://schemas.openxmlformats.org/officeDocument/2006/relationships/hyperlink" Target="http://www.microsoftvirtualacademy.com/" TargetMode="External"/><Relationship Id="rId9" Type="http://schemas.openxmlformats.org/officeDocument/2006/relationships/hyperlink" Target="http://office.microsoft.com/en-us/excel/download-data-explorer-for-excel-FX104018616.aspx" TargetMode="External"/><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 Id="rId9"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64.xml"/><Relationship Id="rId5" Type="http://schemas.openxmlformats.org/officeDocument/2006/relationships/image" Target="../media/image61.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tablix</a:t>
            </a:r>
            <a:r>
              <a:rPr lang="en-US" dirty="0" smtClean="0"/>
              <a:t> = table</a:t>
            </a:r>
            <a:endParaRPr lang="en-US" dirty="0"/>
          </a:p>
        </p:txBody>
      </p:sp>
    </p:spTree>
    <p:extLst>
      <p:ext uri="{BB962C8B-B14F-4D97-AF65-F5344CB8AC3E}">
        <p14:creationId xmlns:p14="http://schemas.microsoft.com/office/powerpoint/2010/main" val="283666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5007"/>
          <a:stretch/>
        </p:blipFill>
        <p:spPr bwMode="auto">
          <a:xfrm>
            <a:off x="2579057" y="2448083"/>
            <a:ext cx="7469204" cy="353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1948" y="233150"/>
            <a:ext cx="11370961" cy="1017048"/>
          </a:xfrm>
        </p:spPr>
        <p:txBody>
          <a:bodyPr/>
          <a:lstStyle/>
          <a:p>
            <a:r>
              <a:rPr lang="en-US" dirty="0" err="1"/>
              <a:t>tablix</a:t>
            </a:r>
            <a:r>
              <a:rPr lang="en-US" dirty="0"/>
              <a:t> = table + matrix</a:t>
            </a:r>
          </a:p>
        </p:txBody>
      </p:sp>
      <p:pic>
        <p:nvPicPr>
          <p:cNvPr id="6"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031236" y="4295252"/>
            <a:ext cx="388585" cy="208170"/>
            <a:chOff x="760412" y="2152650"/>
            <a:chExt cx="1066800" cy="571500"/>
          </a:xfrm>
        </p:grpSpPr>
        <p:cxnSp>
          <p:nvCxnSpPr>
            <p:cNvPr id="8" name="Straight Connector 7"/>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9"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10" name="Rectangle 18"/>
          <p:cNvSpPr/>
          <p:nvPr/>
        </p:nvSpPr>
        <p:spPr bwMode="auto">
          <a:xfrm>
            <a:off x="2610804" y="2820498"/>
            <a:ext cx="109292" cy="3163706"/>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11" name="TextBox 10"/>
          <p:cNvSpPr txBox="1"/>
          <p:nvPr/>
        </p:nvSpPr>
        <p:spPr>
          <a:xfrm>
            <a:off x="311749" y="4135658"/>
            <a:ext cx="1679059" cy="534159"/>
          </a:xfrm>
          <a:prstGeom prst="rect">
            <a:avLst/>
          </a:prstGeom>
          <a:noFill/>
        </p:spPr>
        <p:txBody>
          <a:bodyPr wrap="square" lIns="93260" tIns="93260" rIns="93260" bIns="93260" rtlCol="0">
            <a:spAutoFit/>
          </a:bodyPr>
          <a:lstStyle/>
          <a:p>
            <a:pPr algn="r">
              <a:lnSpc>
                <a:spcPct val="90000"/>
              </a:lnSpc>
              <a:spcBef>
                <a:spcPct val="20000"/>
              </a:spcBef>
              <a:buSzPct val="90000"/>
            </a:pPr>
            <a:r>
              <a:rPr lang="en-US" sz="2448" dirty="0">
                <a:solidFill>
                  <a:srgbClr val="ED5326">
                    <a:alpha val="99000"/>
                  </a:srgbClr>
                </a:solidFill>
              </a:rPr>
              <a:t>row group</a:t>
            </a:r>
          </a:p>
        </p:txBody>
      </p:sp>
      <p:grpSp>
        <p:nvGrpSpPr>
          <p:cNvPr id="12" name="Group 11"/>
          <p:cNvGrpSpPr/>
          <p:nvPr/>
        </p:nvGrpSpPr>
        <p:grpSpPr>
          <a:xfrm>
            <a:off x="2031236" y="2521185"/>
            <a:ext cx="388585" cy="208170"/>
            <a:chOff x="760412" y="2152650"/>
            <a:chExt cx="1066800" cy="571500"/>
          </a:xfrm>
        </p:grpSpPr>
        <p:cxnSp>
          <p:nvCxnSpPr>
            <p:cNvPr id="13" name="Straight Connector 12"/>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4"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15" name="TextBox 14"/>
          <p:cNvSpPr txBox="1"/>
          <p:nvPr/>
        </p:nvSpPr>
        <p:spPr>
          <a:xfrm>
            <a:off x="1275370" y="2361590"/>
            <a:ext cx="715439" cy="534159"/>
          </a:xfrm>
          <a:prstGeom prst="rect">
            <a:avLst/>
          </a:prstGeom>
          <a:noFill/>
        </p:spPr>
        <p:txBody>
          <a:bodyPr wrap="none" lIns="93260" tIns="93260" rIns="93260" bIns="93260" rtlCol="0">
            <a:spAutoFit/>
          </a:bodyPr>
          <a:lstStyle/>
          <a:p>
            <a:pPr algn="r">
              <a:lnSpc>
                <a:spcPct val="90000"/>
              </a:lnSpc>
              <a:spcBef>
                <a:spcPct val="20000"/>
              </a:spcBef>
              <a:buSzPct val="90000"/>
            </a:pPr>
            <a:r>
              <a:rPr lang="en-US" sz="2448" dirty="0">
                <a:solidFill>
                  <a:srgbClr val="ED5326">
                    <a:alpha val="99000"/>
                  </a:srgbClr>
                </a:solidFill>
              </a:rPr>
              <a:t>row</a:t>
            </a:r>
          </a:p>
        </p:txBody>
      </p:sp>
      <p:sp>
        <p:nvSpPr>
          <p:cNvPr id="16" name="Rectangle 18"/>
          <p:cNvSpPr/>
          <p:nvPr/>
        </p:nvSpPr>
        <p:spPr bwMode="auto">
          <a:xfrm rot="5400000">
            <a:off x="6969353" y="-509146"/>
            <a:ext cx="109292" cy="6048528"/>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17" name="Group 16"/>
          <p:cNvGrpSpPr/>
          <p:nvPr/>
        </p:nvGrpSpPr>
        <p:grpSpPr>
          <a:xfrm rot="5400000">
            <a:off x="3045358" y="1994273"/>
            <a:ext cx="388585" cy="208170"/>
            <a:chOff x="760412" y="2152650"/>
            <a:chExt cx="1066800" cy="571500"/>
          </a:xfrm>
        </p:grpSpPr>
        <p:cxnSp>
          <p:nvCxnSpPr>
            <p:cNvPr id="18" name="Straight Connector 17"/>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9"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20" name="Group 19"/>
          <p:cNvGrpSpPr/>
          <p:nvPr/>
        </p:nvGrpSpPr>
        <p:grpSpPr>
          <a:xfrm rot="5400000">
            <a:off x="6768270" y="1994274"/>
            <a:ext cx="388585" cy="208170"/>
            <a:chOff x="760412" y="2152650"/>
            <a:chExt cx="1066800" cy="571500"/>
          </a:xfrm>
        </p:grpSpPr>
        <p:cxnSp>
          <p:nvCxnSpPr>
            <p:cNvPr id="21" name="Straight Connector 20"/>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22"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23" name="TextBox 22"/>
          <p:cNvSpPr txBox="1"/>
          <p:nvPr/>
        </p:nvSpPr>
        <p:spPr>
          <a:xfrm>
            <a:off x="2619855" y="1357794"/>
            <a:ext cx="1239592" cy="53415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a:t>
            </a:r>
          </a:p>
        </p:txBody>
      </p:sp>
      <p:sp>
        <p:nvSpPr>
          <p:cNvPr id="24" name="TextBox 23"/>
          <p:cNvSpPr txBox="1"/>
          <p:nvPr/>
        </p:nvSpPr>
        <p:spPr>
          <a:xfrm>
            <a:off x="6140520" y="1008403"/>
            <a:ext cx="1644085" cy="879976"/>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 group</a:t>
            </a:r>
          </a:p>
        </p:txBody>
      </p:sp>
    </p:spTree>
    <p:extLst>
      <p:ext uri="{BB962C8B-B14F-4D97-AF65-F5344CB8AC3E}">
        <p14:creationId xmlns:p14="http://schemas.microsoft.com/office/powerpoint/2010/main" val="289706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25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childTnLst>
                          </p:cTn>
                        </p:par>
                        <p:par>
                          <p:cTn id="28" fill="hold">
                            <p:stCondLst>
                              <p:cond delay="25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childTnLst>
                          </p:cTn>
                        </p:par>
                        <p:par>
                          <p:cTn id="36" fill="hold">
                            <p:stCondLst>
                              <p:cond delay="250"/>
                            </p:stCondLst>
                            <p:childTnLst>
                              <p:par>
                                <p:cTn id="37" presetID="1"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16"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58" y="2486942"/>
            <a:ext cx="10890087" cy="353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1948" y="233150"/>
            <a:ext cx="11370961" cy="1017048"/>
          </a:xfrm>
        </p:spPr>
        <p:txBody>
          <a:bodyPr/>
          <a:lstStyle/>
          <a:p>
            <a:r>
              <a:rPr lang="en-US" dirty="0" err="1"/>
              <a:t>tablix</a:t>
            </a:r>
            <a:r>
              <a:rPr lang="en-US" dirty="0"/>
              <a:t> = table + </a:t>
            </a:r>
            <a:r>
              <a:rPr lang="en-US" dirty="0" smtClean="0"/>
              <a:t>matrix ++</a:t>
            </a:r>
            <a:endParaRPr lang="en-US" dirty="0"/>
          </a:p>
        </p:txBody>
      </p:sp>
      <p:pic>
        <p:nvPicPr>
          <p:cNvPr id="6"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8"/>
          <p:cNvSpPr/>
          <p:nvPr/>
        </p:nvSpPr>
        <p:spPr bwMode="auto">
          <a:xfrm>
            <a:off x="491259" y="2859356"/>
            <a:ext cx="117133" cy="3163705"/>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17" name="Group 16"/>
          <p:cNvGrpSpPr/>
          <p:nvPr/>
        </p:nvGrpSpPr>
        <p:grpSpPr>
          <a:xfrm rot="5400000">
            <a:off x="2535044" y="2033131"/>
            <a:ext cx="388585" cy="208170"/>
            <a:chOff x="760412" y="2152650"/>
            <a:chExt cx="1066800" cy="571500"/>
          </a:xfrm>
        </p:grpSpPr>
        <p:cxnSp>
          <p:nvCxnSpPr>
            <p:cNvPr id="18" name="Straight Connector 17"/>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9"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20" name="Group 19"/>
          <p:cNvGrpSpPr/>
          <p:nvPr/>
        </p:nvGrpSpPr>
        <p:grpSpPr>
          <a:xfrm rot="5400000">
            <a:off x="8244892" y="2033133"/>
            <a:ext cx="388585" cy="208170"/>
            <a:chOff x="760412" y="2152650"/>
            <a:chExt cx="1066800" cy="571500"/>
          </a:xfrm>
        </p:grpSpPr>
        <p:cxnSp>
          <p:nvCxnSpPr>
            <p:cNvPr id="21" name="Straight Connector 20"/>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22"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23" name="TextBox 22"/>
          <p:cNvSpPr txBox="1"/>
          <p:nvPr/>
        </p:nvSpPr>
        <p:spPr>
          <a:xfrm>
            <a:off x="2109542" y="1396652"/>
            <a:ext cx="1239592" cy="53415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a:t>
            </a:r>
          </a:p>
        </p:txBody>
      </p:sp>
      <p:sp>
        <p:nvSpPr>
          <p:cNvPr id="24" name="TextBox 23"/>
          <p:cNvSpPr txBox="1"/>
          <p:nvPr/>
        </p:nvSpPr>
        <p:spPr>
          <a:xfrm>
            <a:off x="7694859" y="1059385"/>
            <a:ext cx="1644085" cy="879976"/>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 group</a:t>
            </a:r>
          </a:p>
        </p:txBody>
      </p:sp>
      <p:grpSp>
        <p:nvGrpSpPr>
          <p:cNvPr id="27" name="Group 26"/>
          <p:cNvGrpSpPr/>
          <p:nvPr/>
        </p:nvGrpSpPr>
        <p:grpSpPr>
          <a:xfrm rot="5400000">
            <a:off x="3700798" y="2033131"/>
            <a:ext cx="388585" cy="208170"/>
            <a:chOff x="760412" y="2152650"/>
            <a:chExt cx="1066800" cy="571500"/>
          </a:xfrm>
        </p:grpSpPr>
        <p:cxnSp>
          <p:nvCxnSpPr>
            <p:cNvPr id="28" name="Straight Connector 27"/>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29"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30" name="TextBox 29"/>
          <p:cNvSpPr txBox="1"/>
          <p:nvPr/>
        </p:nvSpPr>
        <p:spPr>
          <a:xfrm>
            <a:off x="3275296" y="1396652"/>
            <a:ext cx="1239592" cy="53415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a:t>
            </a:r>
          </a:p>
        </p:txBody>
      </p:sp>
      <p:grpSp>
        <p:nvGrpSpPr>
          <p:cNvPr id="31" name="Group 30"/>
          <p:cNvGrpSpPr/>
          <p:nvPr/>
        </p:nvGrpSpPr>
        <p:grpSpPr>
          <a:xfrm rot="5400000">
            <a:off x="4849829" y="2033131"/>
            <a:ext cx="388585" cy="208170"/>
            <a:chOff x="760412" y="2152650"/>
            <a:chExt cx="1066800" cy="571500"/>
          </a:xfrm>
        </p:grpSpPr>
        <p:cxnSp>
          <p:nvCxnSpPr>
            <p:cNvPr id="32" name="Straight Connector 31"/>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33"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34" name="TextBox 33"/>
          <p:cNvSpPr txBox="1"/>
          <p:nvPr/>
        </p:nvSpPr>
        <p:spPr>
          <a:xfrm>
            <a:off x="4424327" y="1396652"/>
            <a:ext cx="1239592" cy="53415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a:t>
            </a:r>
          </a:p>
        </p:txBody>
      </p:sp>
      <p:sp>
        <p:nvSpPr>
          <p:cNvPr id="16" name="Rectangle 18"/>
          <p:cNvSpPr/>
          <p:nvPr/>
        </p:nvSpPr>
        <p:spPr bwMode="auto">
          <a:xfrm rot="5400000">
            <a:off x="8464969" y="-307757"/>
            <a:ext cx="121679" cy="5711078"/>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36" name="Group 35"/>
          <p:cNvGrpSpPr/>
          <p:nvPr/>
        </p:nvGrpSpPr>
        <p:grpSpPr>
          <a:xfrm rot="5400000">
            <a:off x="980705" y="2033131"/>
            <a:ext cx="388585" cy="208170"/>
            <a:chOff x="760412" y="2152650"/>
            <a:chExt cx="1066800" cy="571500"/>
          </a:xfrm>
        </p:grpSpPr>
        <p:cxnSp>
          <p:nvCxnSpPr>
            <p:cNvPr id="37" name="Straight Connector 36"/>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38"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39" name="TextBox 38"/>
          <p:cNvSpPr txBox="1"/>
          <p:nvPr/>
        </p:nvSpPr>
        <p:spPr>
          <a:xfrm>
            <a:off x="555203" y="1396652"/>
            <a:ext cx="1239592" cy="53415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2448" dirty="0">
                <a:solidFill>
                  <a:srgbClr val="ED5326">
                    <a:alpha val="99000"/>
                  </a:srgbClr>
                </a:solidFill>
              </a:rPr>
              <a:t>column</a:t>
            </a:r>
          </a:p>
        </p:txBody>
      </p:sp>
    </p:spTree>
    <p:extLst>
      <p:ext uri="{BB962C8B-B14F-4D97-AF65-F5344CB8AC3E}">
        <p14:creationId xmlns:p14="http://schemas.microsoft.com/office/powerpoint/2010/main" val="424714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5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50"/>
                                        <p:tgtEl>
                                          <p:spTgt spid="34"/>
                                        </p:tgtEl>
                                      </p:cBhvr>
                                    </p:animEffect>
                                  </p:childTnLst>
                                </p:cTn>
                              </p:par>
                            </p:childTnLst>
                          </p:cTn>
                        </p:par>
                        <p:par>
                          <p:cTn id="14" fill="hold">
                            <p:stCondLst>
                              <p:cond delay="25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Building a matrix</a:t>
            </a:r>
            <a:endParaRPr lang="en-US" dirty="0"/>
          </a:p>
        </p:txBody>
      </p:sp>
    </p:spTree>
    <p:extLst>
      <p:ext uri="{BB962C8B-B14F-4D97-AF65-F5344CB8AC3E}">
        <p14:creationId xmlns:p14="http://schemas.microsoft.com/office/powerpoint/2010/main" val="276107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 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58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mphasize data</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58" y="1942923"/>
            <a:ext cx="10890087" cy="353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18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3" y="1942923"/>
            <a:ext cx="10899801" cy="345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emphasize data</a:t>
            </a:r>
            <a:endParaRPr lang="en-US" dirty="0"/>
          </a:p>
        </p:txBody>
      </p:sp>
      <p:sp>
        <p:nvSpPr>
          <p:cNvPr id="5" name="TextBox 4"/>
          <p:cNvSpPr txBox="1"/>
          <p:nvPr/>
        </p:nvSpPr>
        <p:spPr>
          <a:xfrm>
            <a:off x="9272021"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thin font</a:t>
            </a:r>
          </a:p>
        </p:txBody>
      </p:sp>
      <p:sp>
        <p:nvSpPr>
          <p:cNvPr id="9" name="TextBox 8"/>
          <p:cNvSpPr txBox="1"/>
          <p:nvPr/>
        </p:nvSpPr>
        <p:spPr>
          <a:xfrm>
            <a:off x="9272021" y="2764502"/>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space, not lines</a:t>
            </a:r>
          </a:p>
        </p:txBody>
      </p:sp>
      <p:sp>
        <p:nvSpPr>
          <p:cNvPr id="10" name="TextBox 9"/>
          <p:cNvSpPr txBox="1"/>
          <p:nvPr/>
        </p:nvSpPr>
        <p:spPr>
          <a:xfrm>
            <a:off x="9272021" y="3930256"/>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dim labels</a:t>
            </a:r>
          </a:p>
        </p:txBody>
      </p:sp>
      <p:sp>
        <p:nvSpPr>
          <p:cNvPr id="11" name="TextBox 10"/>
          <p:cNvSpPr txBox="1"/>
          <p:nvPr/>
        </p:nvSpPr>
        <p:spPr>
          <a:xfrm>
            <a:off x="9272021" y="5096010"/>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1 accent color</a:t>
            </a:r>
          </a:p>
        </p:txBody>
      </p:sp>
      <p:sp>
        <p:nvSpPr>
          <p:cNvPr id="13" name="TextBox 12"/>
          <p:cNvSpPr txBox="1"/>
          <p:nvPr/>
        </p:nvSpPr>
        <p:spPr>
          <a:xfrm>
            <a:off x="9272021" y="41293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no fluff</a:t>
            </a:r>
          </a:p>
        </p:txBody>
      </p:sp>
    </p:spTree>
    <p:extLst>
      <p:ext uri="{BB962C8B-B14F-4D97-AF65-F5344CB8AC3E}">
        <p14:creationId xmlns:p14="http://schemas.microsoft.com/office/powerpoint/2010/main" val="32456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grpId="1"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1+ppt_w/2"/>
                                          </p:val>
                                        </p:tav>
                                      </p:tavLst>
                                    </p:anim>
                                    <p:anim calcmode="lin" valueType="num">
                                      <p:cBhvr additive="base">
                                        <p:cTn id="41" dur="500"/>
                                        <p:tgtEl>
                                          <p:spTgt spid="7"/>
                                        </p:tgtEl>
                                        <p:attrNameLst>
                                          <p:attrName>ppt_y</p:attrName>
                                        </p:attrNameLst>
                                      </p:cBhvr>
                                      <p:tavLst>
                                        <p:tav tm="0">
                                          <p:val>
                                            <p:strVal val="ppt_y"/>
                                          </p:val>
                                        </p:tav>
                                        <p:tav tm="100000">
                                          <p:val>
                                            <p:strVal val="ppt_y"/>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500"/>
                                        <p:tgtEl>
                                          <p:spTgt spid="5"/>
                                        </p:tgtEl>
                                        <p:attrNameLst>
                                          <p:attrName>ppt_x</p:attrName>
                                        </p:attrNameLst>
                                      </p:cBhvr>
                                      <p:tavLst>
                                        <p:tav tm="0">
                                          <p:val>
                                            <p:strVal val="ppt_x"/>
                                          </p:val>
                                        </p:tav>
                                        <p:tav tm="100000">
                                          <p:val>
                                            <p:strVal val="1+ppt_w/2"/>
                                          </p:val>
                                        </p:tav>
                                      </p:tavLst>
                                    </p:anim>
                                    <p:anim calcmode="lin" valueType="num">
                                      <p:cBhvr additive="base">
                                        <p:cTn id="45" dur="500"/>
                                        <p:tgtEl>
                                          <p:spTgt spid="5"/>
                                        </p:tgtEl>
                                        <p:attrNameLst>
                                          <p:attrName>ppt_y</p:attrName>
                                        </p:attrNameLst>
                                      </p:cBhvr>
                                      <p:tavLst>
                                        <p:tav tm="0">
                                          <p:val>
                                            <p:strVal val="ppt_y"/>
                                          </p:val>
                                        </p:tav>
                                        <p:tav tm="100000">
                                          <p:val>
                                            <p:strVal val="ppt_y"/>
                                          </p:val>
                                        </p:tav>
                                      </p:tavLst>
                                    </p:anim>
                                    <p:set>
                                      <p:cBhvr>
                                        <p:cTn id="46" dur="1" fill="hold">
                                          <p:stCondLst>
                                            <p:cond delay="499"/>
                                          </p:stCondLst>
                                        </p:cTn>
                                        <p:tgtEl>
                                          <p:spTgt spid="5"/>
                                        </p:tgtEl>
                                        <p:attrNameLst>
                                          <p:attrName>style.visibility</p:attrName>
                                        </p:attrNameLst>
                                      </p:cBhvr>
                                      <p:to>
                                        <p:strVal val="hidden"/>
                                      </p:to>
                                    </p:set>
                                  </p:childTnLst>
                                </p:cTn>
                              </p:par>
                              <p:par>
                                <p:cTn id="47" presetID="2" presetClass="exit" presetSubtype="2" fill="hold" grpId="1" nodeType="with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1+ppt_w/2"/>
                                          </p:val>
                                        </p:tav>
                                      </p:tavLst>
                                    </p:anim>
                                    <p:anim calcmode="lin" valueType="num">
                                      <p:cBhvr additive="base">
                                        <p:cTn id="49" dur="500"/>
                                        <p:tgtEl>
                                          <p:spTgt spid="9"/>
                                        </p:tgtEl>
                                        <p:attrNameLst>
                                          <p:attrName>ppt_y</p:attrName>
                                        </p:attrNameLst>
                                      </p:cBhvr>
                                      <p:tavLst>
                                        <p:tav tm="0">
                                          <p:val>
                                            <p:strVal val="ppt_y"/>
                                          </p:val>
                                        </p:tav>
                                        <p:tav tm="100000">
                                          <p:val>
                                            <p:strVal val="ppt_y"/>
                                          </p:val>
                                        </p:tav>
                                      </p:tavLst>
                                    </p:anim>
                                    <p:set>
                                      <p:cBhvr>
                                        <p:cTn id="50" dur="1" fill="hold">
                                          <p:stCondLst>
                                            <p:cond delay="499"/>
                                          </p:stCondLst>
                                        </p:cTn>
                                        <p:tgtEl>
                                          <p:spTgt spid="9"/>
                                        </p:tgtEl>
                                        <p:attrNameLst>
                                          <p:attrName>style.visibility</p:attrName>
                                        </p:attrNameLst>
                                      </p:cBhvr>
                                      <p:to>
                                        <p:strVal val="hidden"/>
                                      </p:to>
                                    </p:set>
                                  </p:childTnLst>
                                </p:cTn>
                              </p:par>
                              <p:par>
                                <p:cTn id="51" presetID="2" presetClass="exit" presetSubtype="2" fill="hold" grpId="1" nodeType="withEffect">
                                  <p:stCondLst>
                                    <p:cond delay="0"/>
                                  </p:stCondLst>
                                  <p:childTnLst>
                                    <p:anim calcmode="lin" valueType="num">
                                      <p:cBhvr additive="base">
                                        <p:cTn id="52" dur="500"/>
                                        <p:tgtEl>
                                          <p:spTgt spid="10"/>
                                        </p:tgtEl>
                                        <p:attrNameLst>
                                          <p:attrName>ppt_x</p:attrName>
                                        </p:attrNameLst>
                                      </p:cBhvr>
                                      <p:tavLst>
                                        <p:tav tm="0">
                                          <p:val>
                                            <p:strVal val="ppt_x"/>
                                          </p:val>
                                        </p:tav>
                                        <p:tav tm="100000">
                                          <p:val>
                                            <p:strVal val="1+ppt_w/2"/>
                                          </p:val>
                                        </p:tav>
                                      </p:tavLst>
                                    </p:anim>
                                    <p:anim calcmode="lin" valueType="num">
                                      <p:cBhvr additive="base">
                                        <p:cTn id="53" dur="500"/>
                                        <p:tgtEl>
                                          <p:spTgt spid="10"/>
                                        </p:tgtEl>
                                        <p:attrNameLst>
                                          <p:attrName>ppt_y</p:attrName>
                                        </p:attrNameLst>
                                      </p:cBhvr>
                                      <p:tavLst>
                                        <p:tav tm="0">
                                          <p:val>
                                            <p:strVal val="ppt_y"/>
                                          </p:val>
                                        </p:tav>
                                        <p:tav tm="100000">
                                          <p:val>
                                            <p:strVal val="ppt_y"/>
                                          </p:val>
                                        </p:tav>
                                      </p:tavLst>
                                    </p:anim>
                                    <p:set>
                                      <p:cBhvr>
                                        <p:cTn id="54" dur="1" fill="hold">
                                          <p:stCondLst>
                                            <p:cond delay="499"/>
                                          </p:stCondLst>
                                        </p:cTn>
                                        <p:tgtEl>
                                          <p:spTgt spid="10"/>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1+ppt_w/2"/>
                                          </p:val>
                                        </p:tav>
                                      </p:tavLst>
                                    </p:anim>
                                    <p:anim calcmode="lin" valueType="num">
                                      <p:cBhvr additive="base">
                                        <p:cTn id="57" dur="500"/>
                                        <p:tgtEl>
                                          <p:spTgt spid="11"/>
                                        </p:tgtEl>
                                        <p:attrNameLst>
                                          <p:attrName>ppt_y</p:attrName>
                                        </p:attrNameLst>
                                      </p:cBhvr>
                                      <p:tavLst>
                                        <p:tav tm="0">
                                          <p:val>
                                            <p:strVal val="ppt_y"/>
                                          </p:val>
                                        </p:tav>
                                        <p:tav tm="100000">
                                          <p:val>
                                            <p:strVal val="ppt_y"/>
                                          </p:val>
                                        </p:tav>
                                      </p:tavLst>
                                    </p:anim>
                                    <p:set>
                                      <p:cBhvr>
                                        <p:cTn id="58" dur="1" fill="hold">
                                          <p:stCondLst>
                                            <p:cond delay="499"/>
                                          </p:stCondLst>
                                        </p:cTn>
                                        <p:tgtEl>
                                          <p:spTgt spid="11"/>
                                        </p:tgtEl>
                                        <p:attrNameLst>
                                          <p:attrName>style.visibility</p:attrName>
                                        </p:attrNameLst>
                                      </p:cBhvr>
                                      <p:to>
                                        <p:strVal val="hidden"/>
                                      </p:to>
                                    </p:set>
                                  </p:childTnLst>
                                </p:cTn>
                              </p:par>
                              <p:par>
                                <p:cTn id="59" presetID="2" presetClass="exit" presetSubtype="2" fill="hold" grpId="1" nodeType="withEffect">
                                  <p:stCondLst>
                                    <p:cond delay="0"/>
                                  </p:stCondLst>
                                  <p:childTnLst>
                                    <p:anim calcmode="lin" valueType="num">
                                      <p:cBhvr additive="base">
                                        <p:cTn id="60" dur="500"/>
                                        <p:tgtEl>
                                          <p:spTgt spid="13"/>
                                        </p:tgtEl>
                                        <p:attrNameLst>
                                          <p:attrName>ppt_x</p:attrName>
                                        </p:attrNameLst>
                                      </p:cBhvr>
                                      <p:tavLst>
                                        <p:tav tm="0">
                                          <p:val>
                                            <p:strVal val="ppt_x"/>
                                          </p:val>
                                        </p:tav>
                                        <p:tav tm="100000">
                                          <p:val>
                                            <p:strVal val="1+ppt_w/2"/>
                                          </p:val>
                                        </p:tav>
                                      </p:tavLst>
                                    </p:anim>
                                    <p:anim calcmode="lin" valueType="num">
                                      <p:cBhvr additive="base">
                                        <p:cTn id="61" dur="500"/>
                                        <p:tgtEl>
                                          <p:spTgt spid="13"/>
                                        </p:tgtEl>
                                        <p:attrNameLst>
                                          <p:attrName>ppt_y</p:attrName>
                                        </p:attrNameLst>
                                      </p:cBhvr>
                                      <p:tavLst>
                                        <p:tav tm="0">
                                          <p:val>
                                            <p:strVal val="ppt_y"/>
                                          </p:val>
                                        </p:tav>
                                        <p:tav tm="100000">
                                          <p:val>
                                            <p:strVal val="ppt_y"/>
                                          </p:val>
                                        </p:tav>
                                      </p:tavLst>
                                    </p:anim>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9" grpId="0" animBg="1"/>
      <p:bldP spid="9" grpId="1" animBg="1"/>
      <p:bldP spid="10" grpId="0" animBg="1"/>
      <p:bldP spid="10" grpId="1" animBg="1"/>
      <p:bldP spid="11" grpId="0" animBg="1"/>
      <p:bldP spid="11"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3" y="1942924"/>
            <a:ext cx="11268957" cy="348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a:t>
            </a:r>
            <a:r>
              <a:rPr lang="en-US" dirty="0" smtClean="0"/>
              <a:t>mphasize data</a:t>
            </a:r>
            <a:endParaRPr lang="en-US" dirty="0"/>
          </a:p>
        </p:txBody>
      </p:sp>
      <p:sp>
        <p:nvSpPr>
          <p:cNvPr id="11" name="TextBox 10"/>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visualize rules</a:t>
            </a:r>
          </a:p>
        </p:txBody>
      </p:sp>
      <p:sp>
        <p:nvSpPr>
          <p:cNvPr id="12" name="TextBox 11"/>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simple icons</a:t>
            </a:r>
          </a:p>
        </p:txBody>
      </p:sp>
    </p:spTree>
    <p:extLst>
      <p:ext uri="{BB962C8B-B14F-4D97-AF65-F5344CB8AC3E}">
        <p14:creationId xmlns:p14="http://schemas.microsoft.com/office/powerpoint/2010/main" val="164074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1" nodeType="click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1+ppt_w/2"/>
                                          </p:val>
                                        </p:tav>
                                      </p:tavLst>
                                    </p:anim>
                                    <p:anim calcmode="lin" valueType="num">
                                      <p:cBhvr additive="base">
                                        <p:cTn id="23" dur="500"/>
                                        <p:tgtEl>
                                          <p:spTgt spid="13"/>
                                        </p:tgtEl>
                                        <p:attrNameLst>
                                          <p:attrName>ppt_y</p:attrName>
                                        </p:attrNameLst>
                                      </p:cBhvr>
                                      <p:tavLst>
                                        <p:tav tm="0">
                                          <p:val>
                                            <p:strVal val="ppt_y"/>
                                          </p:val>
                                        </p:tav>
                                        <p:tav tm="100000">
                                          <p:val>
                                            <p:strVal val="ppt_y"/>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xit" presetSubtype="2" fill="hold" grpId="1" nodeType="with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1+ppt_w/2"/>
                                          </p:val>
                                        </p:tav>
                                      </p:tavLst>
                                    </p:anim>
                                    <p:anim calcmode="lin" valueType="num">
                                      <p:cBhvr additive="base">
                                        <p:cTn id="27" dur="500"/>
                                        <p:tgtEl>
                                          <p:spTgt spid="11"/>
                                        </p:tgtEl>
                                        <p:attrNameLst>
                                          <p:attrName>ppt_y</p:attrName>
                                        </p:attrNameLst>
                                      </p:cBhvr>
                                      <p:tavLst>
                                        <p:tav tm="0">
                                          <p:val>
                                            <p:strVal val="ppt_y"/>
                                          </p:val>
                                        </p:tav>
                                        <p:tav tm="100000">
                                          <p:val>
                                            <p:strVal val="ppt_y"/>
                                          </p:val>
                                        </p:tav>
                                      </p:tavLst>
                                    </p:anim>
                                    <p:set>
                                      <p:cBhvr>
                                        <p:cTn id="28" dur="1" fill="hold">
                                          <p:stCondLst>
                                            <p:cond delay="499"/>
                                          </p:stCondLst>
                                        </p:cTn>
                                        <p:tgtEl>
                                          <p:spTgt spid="11"/>
                                        </p:tgtEl>
                                        <p:attrNameLst>
                                          <p:attrName>style.visibility</p:attrName>
                                        </p:attrNameLst>
                                      </p:cBhvr>
                                      <p:to>
                                        <p:strVal val="hidden"/>
                                      </p:to>
                                    </p:set>
                                  </p:childTnLst>
                                </p:cTn>
                              </p:par>
                              <p:par>
                                <p:cTn id="29" presetID="2" presetClass="exit" presetSubtype="2" fill="hold" grpId="1" nodeType="with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1+ppt_w/2"/>
                                          </p:val>
                                        </p:tav>
                                      </p:tavLst>
                                    </p:anim>
                                    <p:anim calcmode="lin" valueType="num">
                                      <p:cBhvr additive="base">
                                        <p:cTn id="31" dur="500"/>
                                        <p:tgtEl>
                                          <p:spTgt spid="12"/>
                                        </p:tgtEl>
                                        <p:attrNameLst>
                                          <p:attrName>ppt_y</p:attrName>
                                        </p:attrNameLst>
                                      </p:cBhvr>
                                      <p:tavLst>
                                        <p:tav tm="0">
                                          <p:val>
                                            <p:strVal val="ppt_y"/>
                                          </p:val>
                                        </p:tav>
                                        <p:tav tm="100000">
                                          <p:val>
                                            <p:strVal val="ppt_y"/>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1" grpId="0" animBg="1"/>
      <p:bldP spid="11"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mphasize data</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4" y="1926028"/>
            <a:ext cx="11142667" cy="347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3805" y="6372789"/>
            <a:ext cx="10142485" cy="286306"/>
          </a:xfrm>
          <a:prstGeom prst="rect">
            <a:avLst/>
          </a:prstGeom>
        </p:spPr>
        <p:txBody>
          <a:bodyPr wrap="square">
            <a:spAutoFit/>
          </a:bodyPr>
          <a:lstStyle/>
          <a:p>
            <a:r>
              <a:rPr lang="en-US" sz="1224" dirty="0">
                <a:solidFill>
                  <a:srgbClr val="FFFFFF"/>
                </a:solidFill>
                <a:hlinkClick r:id="rId4"/>
              </a:rPr>
              <a:t>http://blogs.msdn.com/b/bobmeyers/archive/2009/07/31/add-excel-like-color-scale-conditional-formatting-to-your-reports.aspx</a:t>
            </a:r>
            <a:endParaRPr lang="en-US" sz="1224" dirty="0">
              <a:solidFill>
                <a:srgbClr val="FFFFFF"/>
              </a:solidFill>
            </a:endParaRPr>
          </a:p>
        </p:txBody>
      </p:sp>
      <p:sp>
        <p:nvSpPr>
          <p:cNvPr id="11" name="Rectangle 10"/>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12" name="TextBox 11"/>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color scales</a:t>
            </a:r>
          </a:p>
        </p:txBody>
      </p:sp>
      <p:sp>
        <p:nvSpPr>
          <p:cNvPr id="13" name="TextBox 12"/>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small area</a:t>
            </a:r>
          </a:p>
        </p:txBody>
      </p:sp>
      <p:sp>
        <p:nvSpPr>
          <p:cNvPr id="8" name="TextBox 7"/>
          <p:cNvSpPr txBox="1"/>
          <p:nvPr/>
        </p:nvSpPr>
        <p:spPr>
          <a:xfrm>
            <a:off x="2410107" y="5673337"/>
            <a:ext cx="8782015" cy="476479"/>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363535">
                    <a:alpha val="99000"/>
                  </a:srgbClr>
                </a:solidFill>
                <a:latin typeface="Consolas" pitchFamily="49" charset="0"/>
                <a:cs typeface="Consolas" pitchFamily="49" charset="0"/>
              </a:rPr>
              <a:t>=</a:t>
            </a:r>
            <a:r>
              <a:rPr lang="en-US" sz="2040" b="1" dirty="0" err="1">
                <a:solidFill>
                  <a:srgbClr val="ED5326">
                    <a:alpha val="99000"/>
                  </a:srgbClr>
                </a:solidFill>
                <a:latin typeface="Consolas" pitchFamily="49" charset="0"/>
                <a:cs typeface="Consolas" pitchFamily="49" charset="0"/>
              </a:rPr>
              <a:t>Code.ColorScaleRYG</a:t>
            </a:r>
            <a:r>
              <a:rPr lang="en-US" sz="2040" dirty="0">
                <a:solidFill>
                  <a:srgbClr val="363535">
                    <a:alpha val="99000"/>
                  </a:srgbClr>
                </a:solidFill>
                <a:latin typeface="Consolas" pitchFamily="49" charset="0"/>
                <a:cs typeface="Consolas" pitchFamily="49" charset="0"/>
              </a:rPr>
              <a:t>(</a:t>
            </a:r>
            <a:r>
              <a:rPr lang="en-US" sz="2040" i="1" dirty="0" err="1">
                <a:solidFill>
                  <a:srgbClr val="363535">
                    <a:alpha val="99000"/>
                  </a:srgbClr>
                </a:solidFill>
                <a:latin typeface="Consolas" pitchFamily="49" charset="0"/>
                <a:cs typeface="Consolas" pitchFamily="49" charset="0"/>
              </a:rPr>
              <a:t>dataValue</a:t>
            </a:r>
            <a:r>
              <a:rPr lang="en-US" sz="2040" dirty="0">
                <a:solidFill>
                  <a:srgbClr val="363535">
                    <a:alpha val="99000"/>
                  </a:srgbClr>
                </a:solidFill>
                <a:latin typeface="Consolas" pitchFamily="49" charset="0"/>
                <a:cs typeface="Consolas" pitchFamily="49" charset="0"/>
              </a:rPr>
              <a:t>, 0.8, 1.0)</a:t>
            </a:r>
          </a:p>
        </p:txBody>
      </p:sp>
    </p:spTree>
    <p:extLst>
      <p:ext uri="{BB962C8B-B14F-4D97-AF65-F5344CB8AC3E}">
        <p14:creationId xmlns:p14="http://schemas.microsoft.com/office/powerpoint/2010/main" val="385176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grpId="1" nodeType="clickEffect">
                                  <p:stCondLst>
                                    <p:cond delay="0"/>
                                  </p:stCondLst>
                                  <p:childTnLst>
                                    <p:anim calcmode="lin" valueType="num">
                                      <p:cBhvr additive="base">
                                        <p:cTn id="27" dur="500"/>
                                        <p:tgtEl>
                                          <p:spTgt spid="11"/>
                                        </p:tgtEl>
                                        <p:attrNameLst>
                                          <p:attrName>ppt_x</p:attrName>
                                        </p:attrNameLst>
                                      </p:cBhvr>
                                      <p:tavLst>
                                        <p:tav tm="0">
                                          <p:val>
                                            <p:strVal val="ppt_x"/>
                                          </p:val>
                                        </p:tav>
                                        <p:tav tm="100000">
                                          <p:val>
                                            <p:strVal val="1+ppt_w/2"/>
                                          </p:val>
                                        </p:tav>
                                      </p:tavLst>
                                    </p:anim>
                                    <p:anim calcmode="lin" valueType="num">
                                      <p:cBhvr additive="base">
                                        <p:cTn id="28" dur="500"/>
                                        <p:tgtEl>
                                          <p:spTgt spid="11"/>
                                        </p:tgtEl>
                                        <p:attrNameLst>
                                          <p:attrName>ppt_y</p:attrName>
                                        </p:attrNameLst>
                                      </p:cBhvr>
                                      <p:tavLst>
                                        <p:tav tm="0">
                                          <p:val>
                                            <p:strVal val="ppt_y"/>
                                          </p:val>
                                        </p:tav>
                                        <p:tav tm="100000">
                                          <p:val>
                                            <p:strVal val="ppt_y"/>
                                          </p:val>
                                        </p:tav>
                                      </p:tavLst>
                                    </p:anim>
                                    <p:set>
                                      <p:cBhvr>
                                        <p:cTn id="29" dur="1" fill="hold">
                                          <p:stCondLst>
                                            <p:cond delay="499"/>
                                          </p:stCondLst>
                                        </p:cTn>
                                        <p:tgtEl>
                                          <p:spTgt spid="11"/>
                                        </p:tgtEl>
                                        <p:attrNameLst>
                                          <p:attrName>style.visibility</p:attrName>
                                        </p:attrNameLst>
                                      </p:cBhvr>
                                      <p:to>
                                        <p:strVal val="hidden"/>
                                      </p:to>
                                    </p:set>
                                  </p:childTnLst>
                                </p:cTn>
                              </p:par>
                              <p:par>
                                <p:cTn id="30" presetID="2" presetClass="exit" presetSubtype="2" fill="hold" grpId="1" nodeType="withEffect">
                                  <p:stCondLst>
                                    <p:cond delay="0"/>
                                  </p:stCondLst>
                                  <p:childTnLst>
                                    <p:anim calcmode="lin" valueType="num">
                                      <p:cBhvr additive="base">
                                        <p:cTn id="31" dur="500"/>
                                        <p:tgtEl>
                                          <p:spTgt spid="12"/>
                                        </p:tgtEl>
                                        <p:attrNameLst>
                                          <p:attrName>ppt_x</p:attrName>
                                        </p:attrNameLst>
                                      </p:cBhvr>
                                      <p:tavLst>
                                        <p:tav tm="0">
                                          <p:val>
                                            <p:strVal val="ppt_x"/>
                                          </p:val>
                                        </p:tav>
                                        <p:tav tm="100000">
                                          <p:val>
                                            <p:strVal val="1+ppt_w/2"/>
                                          </p:val>
                                        </p:tav>
                                      </p:tavLst>
                                    </p:anim>
                                    <p:anim calcmode="lin" valueType="num">
                                      <p:cBhvr additive="base">
                                        <p:cTn id="32" dur="500"/>
                                        <p:tgtEl>
                                          <p:spTgt spid="12"/>
                                        </p:tgtEl>
                                        <p:attrNameLst>
                                          <p:attrName>ppt_y</p:attrName>
                                        </p:attrNameLst>
                                      </p:cBhvr>
                                      <p:tavLst>
                                        <p:tav tm="0">
                                          <p:val>
                                            <p:strVal val="ppt_y"/>
                                          </p:val>
                                        </p:tav>
                                        <p:tav tm="100000">
                                          <p:val>
                                            <p:strVal val="ppt_y"/>
                                          </p:val>
                                        </p:tav>
                                      </p:tavLst>
                                    </p:anim>
                                    <p:set>
                                      <p:cBhvr>
                                        <p:cTn id="33" dur="1" fill="hold">
                                          <p:stCondLst>
                                            <p:cond delay="499"/>
                                          </p:stCondLst>
                                        </p:cTn>
                                        <p:tgtEl>
                                          <p:spTgt spid="12"/>
                                        </p:tgtEl>
                                        <p:attrNameLst>
                                          <p:attrName>style.visibility</p:attrName>
                                        </p:attrNameLst>
                                      </p:cBhvr>
                                      <p:to>
                                        <p:strVal val="hidden"/>
                                      </p:to>
                                    </p:set>
                                  </p:childTnLst>
                                </p:cTn>
                              </p:par>
                              <p:par>
                                <p:cTn id="34" presetID="2" presetClass="exit" presetSubtype="2" fill="hold" grpId="1" nodeType="withEffect">
                                  <p:stCondLst>
                                    <p:cond delay="0"/>
                                  </p:stCondLst>
                                  <p:childTnLst>
                                    <p:anim calcmode="lin" valueType="num">
                                      <p:cBhvr additive="base">
                                        <p:cTn id="35" dur="500"/>
                                        <p:tgtEl>
                                          <p:spTgt spid="13"/>
                                        </p:tgtEl>
                                        <p:attrNameLst>
                                          <p:attrName>ppt_x</p:attrName>
                                        </p:attrNameLst>
                                      </p:cBhvr>
                                      <p:tavLst>
                                        <p:tav tm="0">
                                          <p:val>
                                            <p:strVal val="ppt_x"/>
                                          </p:val>
                                        </p:tav>
                                        <p:tav tm="100000">
                                          <p:val>
                                            <p:strVal val="1+ppt_w/2"/>
                                          </p:val>
                                        </p:tav>
                                      </p:tavLst>
                                    </p:anim>
                                    <p:anim calcmode="lin" valueType="num">
                                      <p:cBhvr additive="base">
                                        <p:cTn id="36" dur="500"/>
                                        <p:tgtEl>
                                          <p:spTgt spid="13"/>
                                        </p:tgtEl>
                                        <p:attrNameLst>
                                          <p:attrName>ppt_y</p:attrName>
                                        </p:attrNameLst>
                                      </p:cBhvr>
                                      <p:tavLst>
                                        <p:tav tm="0">
                                          <p:val>
                                            <p:strVal val="ppt_y"/>
                                          </p:val>
                                        </p:tav>
                                        <p:tav tm="100000">
                                          <p:val>
                                            <p:strVal val="ppt_y"/>
                                          </p:val>
                                        </p:tav>
                                      </p:tavLst>
                                    </p:anim>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mphasize data</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9" y="1939544"/>
            <a:ext cx="10967804" cy="35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3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Tips and Tricks for Building Rich Reports in Microsoft SQL Server 2012 Reporting Services</a:t>
            </a:r>
          </a:p>
        </p:txBody>
      </p:sp>
      <p:sp>
        <p:nvSpPr>
          <p:cNvPr id="5" name="Text Placeholder 4"/>
          <p:cNvSpPr>
            <a:spLocks noGrp="1"/>
          </p:cNvSpPr>
          <p:nvPr>
            <p:ph type="body" sz="quarter" idx="12"/>
          </p:nvPr>
        </p:nvSpPr>
        <p:spPr/>
        <p:txBody>
          <a:bodyPr/>
          <a:lstStyle/>
          <a:p>
            <a:r>
              <a:rPr lang="en-US" dirty="0" smtClean="0"/>
              <a:t>Riccardo Muti</a:t>
            </a:r>
            <a:endParaRPr lang="en-US" dirty="0"/>
          </a:p>
        </p:txBody>
      </p:sp>
      <p:sp>
        <p:nvSpPr>
          <p:cNvPr id="14" name="Text Placeholder 13"/>
          <p:cNvSpPr>
            <a:spLocks noGrp="1"/>
          </p:cNvSpPr>
          <p:nvPr>
            <p:ph type="body" sz="quarter" idx="13"/>
          </p:nvPr>
        </p:nvSpPr>
        <p:spPr/>
        <p:txBody>
          <a:bodyPr/>
          <a:lstStyle/>
          <a:p>
            <a:r>
              <a:rPr lang="en-US" dirty="0" smtClean="0"/>
              <a:t>DBI-B320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84" y="1367946"/>
            <a:ext cx="11446408" cy="46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a:t>
            </a:r>
            <a:r>
              <a:rPr lang="en-US" dirty="0" smtClean="0"/>
              <a:t>mphasize data</a:t>
            </a:r>
            <a:endParaRPr lang="en-US" dirty="0"/>
          </a:p>
        </p:txBody>
      </p:sp>
    </p:spTree>
    <p:extLst>
      <p:ext uri="{BB962C8B-B14F-4D97-AF65-F5344CB8AC3E}">
        <p14:creationId xmlns:p14="http://schemas.microsoft.com/office/powerpoint/2010/main" val="337852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mphasize data</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59" y="1941657"/>
            <a:ext cx="10928945" cy="34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9" name="TextBox 8"/>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color scales</a:t>
            </a:r>
          </a:p>
        </p:txBody>
      </p:sp>
      <p:sp>
        <p:nvSpPr>
          <p:cNvPr id="10" name="TextBox 9"/>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small area</a:t>
            </a:r>
          </a:p>
        </p:txBody>
      </p:sp>
      <p:sp>
        <p:nvSpPr>
          <p:cNvPr id="11" name="TextBox 10"/>
          <p:cNvSpPr txBox="1"/>
          <p:nvPr/>
        </p:nvSpPr>
        <p:spPr>
          <a:xfrm>
            <a:off x="9249198" y="2793348"/>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lighter fills</a:t>
            </a:r>
          </a:p>
        </p:txBody>
      </p:sp>
      <p:sp>
        <p:nvSpPr>
          <p:cNvPr id="12" name="TextBox 11"/>
          <p:cNvSpPr txBox="1"/>
          <p:nvPr/>
        </p:nvSpPr>
        <p:spPr>
          <a:xfrm>
            <a:off x="9249198" y="4041281"/>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darker lines/text</a:t>
            </a:r>
          </a:p>
        </p:txBody>
      </p:sp>
      <p:sp>
        <p:nvSpPr>
          <p:cNvPr id="3" name="TextBox 2"/>
          <p:cNvSpPr txBox="1"/>
          <p:nvPr/>
        </p:nvSpPr>
        <p:spPr>
          <a:xfrm>
            <a:off x="6062804" y="5906488"/>
            <a:ext cx="824325" cy="447640"/>
          </a:xfrm>
          <a:prstGeom prst="rect">
            <a:avLst/>
          </a:prstGeom>
          <a:noFill/>
        </p:spPr>
        <p:txBody>
          <a:bodyPr wrap="none" lIns="93260" tIns="93260" rIns="93260" bIns="93260" rtlCol="0">
            <a:spAutoFit/>
          </a:bodyPr>
          <a:lstStyle/>
          <a:p>
            <a:pPr>
              <a:lnSpc>
                <a:spcPct val="90000"/>
              </a:lnSpc>
              <a:spcBef>
                <a:spcPct val="20000"/>
              </a:spcBef>
              <a:buSzPct val="90000"/>
            </a:pPr>
            <a:r>
              <a:rPr lang="en-US" sz="1836" dirty="0">
                <a:solidFill>
                  <a:srgbClr val="7DAE34"/>
                </a:solidFill>
              </a:rPr>
              <a:t>98.7%</a:t>
            </a:r>
          </a:p>
        </p:txBody>
      </p:sp>
      <p:sp>
        <p:nvSpPr>
          <p:cNvPr id="13" name="TextBox 12"/>
          <p:cNvSpPr txBox="1"/>
          <p:nvPr/>
        </p:nvSpPr>
        <p:spPr>
          <a:xfrm>
            <a:off x="4586182" y="5906488"/>
            <a:ext cx="824325" cy="447640"/>
          </a:xfrm>
          <a:prstGeom prst="rect">
            <a:avLst/>
          </a:prstGeom>
          <a:solidFill>
            <a:srgbClr val="FF0000"/>
          </a:solidFill>
        </p:spPr>
        <p:txBody>
          <a:bodyPr wrap="none" lIns="93260" tIns="93260" rIns="93260" bIns="93260" rtlCol="0">
            <a:spAutoFit/>
          </a:bodyPr>
          <a:lstStyle/>
          <a:p>
            <a:pPr>
              <a:lnSpc>
                <a:spcPct val="90000"/>
              </a:lnSpc>
              <a:spcBef>
                <a:spcPct val="20000"/>
              </a:spcBef>
              <a:buSzPct val="90000"/>
            </a:pPr>
            <a:r>
              <a:rPr lang="en-US" sz="1836" dirty="0">
                <a:solidFill>
                  <a:srgbClr val="363535">
                    <a:alpha val="99000"/>
                  </a:srgbClr>
                </a:solidFill>
              </a:rPr>
              <a:t>98.7%</a:t>
            </a:r>
          </a:p>
        </p:txBody>
      </p:sp>
    </p:spTree>
    <p:extLst>
      <p:ext uri="{BB962C8B-B14F-4D97-AF65-F5344CB8AC3E}">
        <p14:creationId xmlns:p14="http://schemas.microsoft.com/office/powerpoint/2010/main" val="265624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grpId="1" nodeType="click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1+ppt_w/2"/>
                                          </p:val>
                                        </p:tav>
                                      </p:tavLst>
                                    </p:anim>
                                    <p:anim calcmode="lin" valueType="num">
                                      <p:cBhvr additive="base">
                                        <p:cTn id="41" dur="500"/>
                                        <p:tgtEl>
                                          <p:spTgt spid="8"/>
                                        </p:tgtEl>
                                        <p:attrNameLst>
                                          <p:attrName>ppt_y</p:attrName>
                                        </p:attrNameLst>
                                      </p:cBhvr>
                                      <p:tavLst>
                                        <p:tav tm="0">
                                          <p:val>
                                            <p:strVal val="ppt_y"/>
                                          </p:val>
                                        </p:tav>
                                        <p:tav tm="100000">
                                          <p:val>
                                            <p:strVal val="ppt_y"/>
                                          </p:val>
                                        </p:tav>
                                      </p:tavLst>
                                    </p:anim>
                                    <p:set>
                                      <p:cBhvr>
                                        <p:cTn id="42" dur="1" fill="hold">
                                          <p:stCondLst>
                                            <p:cond delay="499"/>
                                          </p:stCondLst>
                                        </p:cTn>
                                        <p:tgtEl>
                                          <p:spTgt spid="8"/>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1+ppt_w/2"/>
                                          </p:val>
                                        </p:tav>
                                      </p:tavLst>
                                    </p:anim>
                                    <p:anim calcmode="lin" valueType="num">
                                      <p:cBhvr additive="base">
                                        <p:cTn id="45" dur="500"/>
                                        <p:tgtEl>
                                          <p:spTgt spid="9"/>
                                        </p:tgtEl>
                                        <p:attrNameLst>
                                          <p:attrName>ppt_y</p:attrName>
                                        </p:attrNameLst>
                                      </p:cBhvr>
                                      <p:tavLst>
                                        <p:tav tm="0">
                                          <p:val>
                                            <p:strVal val="ppt_y"/>
                                          </p:val>
                                        </p:tav>
                                        <p:tav tm="100000">
                                          <p:val>
                                            <p:strVal val="ppt_y"/>
                                          </p:val>
                                        </p:tav>
                                      </p:tavLst>
                                    </p:anim>
                                    <p:set>
                                      <p:cBhvr>
                                        <p:cTn id="46" dur="1" fill="hold">
                                          <p:stCondLst>
                                            <p:cond delay="499"/>
                                          </p:stCondLst>
                                        </p:cTn>
                                        <p:tgtEl>
                                          <p:spTgt spid="9"/>
                                        </p:tgtEl>
                                        <p:attrNameLst>
                                          <p:attrName>style.visibility</p:attrName>
                                        </p:attrNameLst>
                                      </p:cBhvr>
                                      <p:to>
                                        <p:strVal val="hidden"/>
                                      </p:to>
                                    </p:set>
                                  </p:childTnLst>
                                </p:cTn>
                              </p:par>
                              <p:par>
                                <p:cTn id="47" presetID="2" presetClass="exit" presetSubtype="2" fill="hold" grpId="1" nodeType="with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1+ppt_w/2"/>
                                          </p:val>
                                        </p:tav>
                                      </p:tavLst>
                                    </p:anim>
                                    <p:anim calcmode="lin" valueType="num">
                                      <p:cBhvr additive="base">
                                        <p:cTn id="49" dur="500"/>
                                        <p:tgtEl>
                                          <p:spTgt spid="10"/>
                                        </p:tgtEl>
                                        <p:attrNameLst>
                                          <p:attrName>ppt_y</p:attrName>
                                        </p:attrNameLst>
                                      </p:cBhvr>
                                      <p:tavLst>
                                        <p:tav tm="0">
                                          <p:val>
                                            <p:strVal val="ppt_y"/>
                                          </p:val>
                                        </p:tav>
                                        <p:tav tm="100000">
                                          <p:val>
                                            <p:strVal val="ppt_y"/>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2" fill="hold" grpId="1"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1+ppt_w/2"/>
                                          </p:val>
                                        </p:tav>
                                      </p:tavLst>
                                    </p:anim>
                                    <p:anim calcmode="lin" valueType="num">
                                      <p:cBhvr additive="base">
                                        <p:cTn id="53" dur="500"/>
                                        <p:tgtEl>
                                          <p:spTgt spid="11"/>
                                        </p:tgtEl>
                                        <p:attrNameLst>
                                          <p:attrName>ppt_y</p:attrName>
                                        </p:attrNameLst>
                                      </p:cBhvr>
                                      <p:tavLst>
                                        <p:tav tm="0">
                                          <p:val>
                                            <p:strVal val="ppt_y"/>
                                          </p:val>
                                        </p:tav>
                                        <p:tav tm="100000">
                                          <p:val>
                                            <p:strVal val="ppt_y"/>
                                          </p:val>
                                        </p:tav>
                                      </p:tavLst>
                                    </p:anim>
                                    <p:set>
                                      <p:cBhvr>
                                        <p:cTn id="54" dur="1" fill="hold">
                                          <p:stCondLst>
                                            <p:cond delay="499"/>
                                          </p:stCondLst>
                                        </p:cTn>
                                        <p:tgtEl>
                                          <p:spTgt spid="11"/>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1+ppt_w/2"/>
                                          </p:val>
                                        </p:tav>
                                      </p:tavLst>
                                    </p:anim>
                                    <p:anim calcmode="lin" valueType="num">
                                      <p:cBhvr additive="base">
                                        <p:cTn id="57" dur="500"/>
                                        <p:tgtEl>
                                          <p:spTgt spid="12"/>
                                        </p:tgtEl>
                                        <p:attrNameLst>
                                          <p:attrName>ppt_y</p:attrName>
                                        </p:attrNameLst>
                                      </p:cBhvr>
                                      <p:tavLst>
                                        <p:tav tm="0">
                                          <p:val>
                                            <p:strVal val="ppt_y"/>
                                          </p:val>
                                        </p:tav>
                                        <p:tav tm="100000">
                                          <p:val>
                                            <p:strVal val="ppt_y"/>
                                          </p:val>
                                        </p:tav>
                                      </p:tavLst>
                                    </p:anim>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 grpId="0"/>
      <p:bldP spid="3" grpId="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685"/>
          <a:stretch/>
        </p:blipFill>
        <p:spPr bwMode="auto">
          <a:xfrm>
            <a:off x="5584607" y="1941657"/>
            <a:ext cx="5826797" cy="34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a:t>
            </a:r>
            <a:r>
              <a:rPr lang="en-US" dirty="0" smtClean="0"/>
              <a:t>mphasize data</a:t>
            </a:r>
            <a:endParaRPr lang="en-US" dirty="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11" y="1322244"/>
            <a:ext cx="7557973" cy="408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14386"/>
          <a:stretch/>
        </p:blipFill>
        <p:spPr bwMode="auto">
          <a:xfrm>
            <a:off x="506111" y="1322243"/>
            <a:ext cx="6470641" cy="408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9641" r="14386"/>
          <a:stretch/>
        </p:blipFill>
        <p:spPr bwMode="auto">
          <a:xfrm>
            <a:off x="506111" y="1716530"/>
            <a:ext cx="6470641" cy="369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14" name="TextBox 13"/>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time = </a:t>
            </a:r>
            <a:r>
              <a:rPr lang="en-US" sz="2856" dirty="0" err="1">
                <a:solidFill>
                  <a:srgbClr val="FFFFFF">
                    <a:alpha val="99000"/>
                  </a:srgbClr>
                </a:solidFill>
              </a:rPr>
              <a:t>sparkline</a:t>
            </a:r>
            <a:endParaRPr lang="en-US" sz="2856" dirty="0">
              <a:solidFill>
                <a:srgbClr val="FFFFFF">
                  <a:alpha val="99000"/>
                </a:srgbClr>
              </a:solidFill>
            </a:endParaRPr>
          </a:p>
        </p:txBody>
      </p:sp>
      <p:sp>
        <p:nvSpPr>
          <p:cNvPr id="15" name="TextBox 14"/>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simple colors</a:t>
            </a:r>
          </a:p>
        </p:txBody>
      </p:sp>
      <p:sp>
        <p:nvSpPr>
          <p:cNvPr id="16" name="TextBox 15"/>
          <p:cNvSpPr txBox="1"/>
          <p:nvPr/>
        </p:nvSpPr>
        <p:spPr>
          <a:xfrm>
            <a:off x="9248388" y="2797810"/>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expandable</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315"/>
          <a:stretch/>
        </p:blipFill>
        <p:spPr bwMode="auto">
          <a:xfrm>
            <a:off x="482458" y="1941656"/>
            <a:ext cx="5102148" cy="34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48388" y="3963564"/>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align axes?</a:t>
            </a:r>
          </a:p>
        </p:txBody>
      </p:sp>
      <p:pic>
        <p:nvPicPr>
          <p:cNvPr id="2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9641" r="32806"/>
          <a:stretch/>
        </p:blipFill>
        <p:spPr bwMode="auto">
          <a:xfrm>
            <a:off x="506112" y="1716532"/>
            <a:ext cx="5078495" cy="369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56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0"/>
                                  </p:stCondLst>
                                  <p:childTnLst>
                                    <p:animEffect transition="out" filter="wipe(righ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fade">
                                      <p:cBhvr>
                                        <p:cTn id="21" dur="500"/>
                                        <p:tgtEl>
                                          <p:spTgt spid="819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2"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1+ppt_w/2"/>
                                          </p:val>
                                        </p:tav>
                                      </p:tavLst>
                                    </p:anim>
                                    <p:anim calcmode="lin" valueType="num">
                                      <p:cBhvr additive="base">
                                        <p:cTn id="54" dur="500"/>
                                        <p:tgtEl>
                                          <p:spTgt spid="13"/>
                                        </p:tgtEl>
                                        <p:attrNameLst>
                                          <p:attrName>ppt_y</p:attrName>
                                        </p:attrNameLst>
                                      </p:cBhvr>
                                      <p:tavLst>
                                        <p:tav tm="0">
                                          <p:val>
                                            <p:strVal val="ppt_y"/>
                                          </p:val>
                                        </p:tav>
                                        <p:tav tm="100000">
                                          <p:val>
                                            <p:strVal val="ppt_y"/>
                                          </p:val>
                                        </p:tav>
                                      </p:tavLst>
                                    </p:anim>
                                    <p:set>
                                      <p:cBhvr>
                                        <p:cTn id="55" dur="1" fill="hold">
                                          <p:stCondLst>
                                            <p:cond delay="499"/>
                                          </p:stCondLst>
                                        </p:cTn>
                                        <p:tgtEl>
                                          <p:spTgt spid="13"/>
                                        </p:tgtEl>
                                        <p:attrNameLst>
                                          <p:attrName>style.visibility</p:attrName>
                                        </p:attrNameLst>
                                      </p:cBhvr>
                                      <p:to>
                                        <p:strVal val="hidden"/>
                                      </p:to>
                                    </p:set>
                                  </p:childTnLst>
                                </p:cTn>
                              </p:par>
                              <p:par>
                                <p:cTn id="56" presetID="2" presetClass="exit" presetSubtype="2" fill="hold" grpId="1" nodeType="withEffect">
                                  <p:stCondLst>
                                    <p:cond delay="0"/>
                                  </p:stCondLst>
                                  <p:childTnLst>
                                    <p:anim calcmode="lin" valueType="num">
                                      <p:cBhvr additive="base">
                                        <p:cTn id="57" dur="500"/>
                                        <p:tgtEl>
                                          <p:spTgt spid="14"/>
                                        </p:tgtEl>
                                        <p:attrNameLst>
                                          <p:attrName>ppt_x</p:attrName>
                                        </p:attrNameLst>
                                      </p:cBhvr>
                                      <p:tavLst>
                                        <p:tav tm="0">
                                          <p:val>
                                            <p:strVal val="ppt_x"/>
                                          </p:val>
                                        </p:tav>
                                        <p:tav tm="100000">
                                          <p:val>
                                            <p:strVal val="1+ppt_w/2"/>
                                          </p:val>
                                        </p:tav>
                                      </p:tavLst>
                                    </p:anim>
                                    <p:anim calcmode="lin" valueType="num">
                                      <p:cBhvr additive="base">
                                        <p:cTn id="58" dur="500"/>
                                        <p:tgtEl>
                                          <p:spTgt spid="14"/>
                                        </p:tgtEl>
                                        <p:attrNameLst>
                                          <p:attrName>ppt_y</p:attrName>
                                        </p:attrNameLst>
                                      </p:cBhvr>
                                      <p:tavLst>
                                        <p:tav tm="0">
                                          <p:val>
                                            <p:strVal val="ppt_y"/>
                                          </p:val>
                                        </p:tav>
                                        <p:tav tm="100000">
                                          <p:val>
                                            <p:strVal val="ppt_y"/>
                                          </p:val>
                                        </p:tav>
                                      </p:tavLst>
                                    </p:anim>
                                    <p:set>
                                      <p:cBhvr>
                                        <p:cTn id="59" dur="1" fill="hold">
                                          <p:stCondLst>
                                            <p:cond delay="499"/>
                                          </p:stCondLst>
                                        </p:cTn>
                                        <p:tgtEl>
                                          <p:spTgt spid="14"/>
                                        </p:tgtEl>
                                        <p:attrNameLst>
                                          <p:attrName>style.visibility</p:attrName>
                                        </p:attrNameLst>
                                      </p:cBhvr>
                                      <p:to>
                                        <p:strVal val="hidden"/>
                                      </p:to>
                                    </p:set>
                                  </p:childTnLst>
                                </p:cTn>
                              </p:par>
                              <p:par>
                                <p:cTn id="60" presetID="2" presetClass="exit" presetSubtype="2" fill="hold" grpId="1" nodeType="withEffect">
                                  <p:stCondLst>
                                    <p:cond delay="0"/>
                                  </p:stCondLst>
                                  <p:childTnLst>
                                    <p:anim calcmode="lin" valueType="num">
                                      <p:cBhvr additive="base">
                                        <p:cTn id="61" dur="500"/>
                                        <p:tgtEl>
                                          <p:spTgt spid="15"/>
                                        </p:tgtEl>
                                        <p:attrNameLst>
                                          <p:attrName>ppt_x</p:attrName>
                                        </p:attrNameLst>
                                      </p:cBhvr>
                                      <p:tavLst>
                                        <p:tav tm="0">
                                          <p:val>
                                            <p:strVal val="ppt_x"/>
                                          </p:val>
                                        </p:tav>
                                        <p:tav tm="100000">
                                          <p:val>
                                            <p:strVal val="1+ppt_w/2"/>
                                          </p:val>
                                        </p:tav>
                                      </p:tavLst>
                                    </p:anim>
                                    <p:anim calcmode="lin" valueType="num">
                                      <p:cBhvr additive="base">
                                        <p:cTn id="62" dur="500"/>
                                        <p:tgtEl>
                                          <p:spTgt spid="15"/>
                                        </p:tgtEl>
                                        <p:attrNameLst>
                                          <p:attrName>ppt_y</p:attrName>
                                        </p:attrNameLst>
                                      </p:cBhvr>
                                      <p:tavLst>
                                        <p:tav tm="0">
                                          <p:val>
                                            <p:strVal val="ppt_y"/>
                                          </p:val>
                                        </p:tav>
                                        <p:tav tm="100000">
                                          <p:val>
                                            <p:strVal val="ppt_y"/>
                                          </p:val>
                                        </p:tav>
                                      </p:tavLst>
                                    </p:anim>
                                    <p:set>
                                      <p:cBhvr>
                                        <p:cTn id="63" dur="1" fill="hold">
                                          <p:stCondLst>
                                            <p:cond delay="499"/>
                                          </p:stCondLst>
                                        </p:cTn>
                                        <p:tgtEl>
                                          <p:spTgt spid="15"/>
                                        </p:tgtEl>
                                        <p:attrNameLst>
                                          <p:attrName>style.visibility</p:attrName>
                                        </p:attrNameLst>
                                      </p:cBhvr>
                                      <p:to>
                                        <p:strVal val="hidden"/>
                                      </p:to>
                                    </p:set>
                                  </p:childTnLst>
                                </p:cTn>
                              </p:par>
                              <p:par>
                                <p:cTn id="64" presetID="2" presetClass="exit" presetSubtype="2" fill="hold" grpId="1" nodeType="withEffect">
                                  <p:stCondLst>
                                    <p:cond delay="0"/>
                                  </p:stCondLst>
                                  <p:childTnLst>
                                    <p:anim calcmode="lin" valueType="num">
                                      <p:cBhvr additive="base">
                                        <p:cTn id="65" dur="500"/>
                                        <p:tgtEl>
                                          <p:spTgt spid="16"/>
                                        </p:tgtEl>
                                        <p:attrNameLst>
                                          <p:attrName>ppt_x</p:attrName>
                                        </p:attrNameLst>
                                      </p:cBhvr>
                                      <p:tavLst>
                                        <p:tav tm="0">
                                          <p:val>
                                            <p:strVal val="ppt_x"/>
                                          </p:val>
                                        </p:tav>
                                        <p:tav tm="100000">
                                          <p:val>
                                            <p:strVal val="1+ppt_w/2"/>
                                          </p:val>
                                        </p:tav>
                                      </p:tavLst>
                                    </p:anim>
                                    <p:anim calcmode="lin" valueType="num">
                                      <p:cBhvr additive="base">
                                        <p:cTn id="66" dur="500"/>
                                        <p:tgtEl>
                                          <p:spTgt spid="16"/>
                                        </p:tgtEl>
                                        <p:attrNameLst>
                                          <p:attrName>ppt_y</p:attrName>
                                        </p:attrNameLst>
                                      </p:cBhvr>
                                      <p:tavLst>
                                        <p:tav tm="0">
                                          <p:val>
                                            <p:strVal val="ppt_y"/>
                                          </p:val>
                                        </p:tav>
                                        <p:tav tm="100000">
                                          <p:val>
                                            <p:strVal val="ppt_y"/>
                                          </p:val>
                                        </p:tav>
                                      </p:tavLst>
                                    </p:anim>
                                    <p:set>
                                      <p:cBhvr>
                                        <p:cTn id="67" dur="1" fill="hold">
                                          <p:stCondLst>
                                            <p:cond delay="499"/>
                                          </p:stCondLst>
                                        </p:cTn>
                                        <p:tgtEl>
                                          <p:spTgt spid="16"/>
                                        </p:tgtEl>
                                        <p:attrNameLst>
                                          <p:attrName>style.visibility</p:attrName>
                                        </p:attrNameLst>
                                      </p:cBhvr>
                                      <p:to>
                                        <p:strVal val="hidden"/>
                                      </p:to>
                                    </p:set>
                                  </p:childTnLst>
                                </p:cTn>
                              </p:par>
                              <p:par>
                                <p:cTn id="68" presetID="2" presetClass="exit" presetSubtype="2" fill="hold" grpId="1" nodeType="withEffect">
                                  <p:stCondLst>
                                    <p:cond delay="0"/>
                                  </p:stCondLst>
                                  <p:childTnLst>
                                    <p:anim calcmode="lin" valueType="num">
                                      <p:cBhvr additive="base">
                                        <p:cTn id="69" dur="500"/>
                                        <p:tgtEl>
                                          <p:spTgt spid="19"/>
                                        </p:tgtEl>
                                        <p:attrNameLst>
                                          <p:attrName>ppt_x</p:attrName>
                                        </p:attrNameLst>
                                      </p:cBhvr>
                                      <p:tavLst>
                                        <p:tav tm="0">
                                          <p:val>
                                            <p:strVal val="ppt_x"/>
                                          </p:val>
                                        </p:tav>
                                        <p:tav tm="100000">
                                          <p:val>
                                            <p:strVal val="1+ppt_w/2"/>
                                          </p:val>
                                        </p:tav>
                                      </p:tavLst>
                                    </p:anim>
                                    <p:anim calcmode="lin" valueType="num">
                                      <p:cBhvr additive="base">
                                        <p:cTn id="70" dur="500"/>
                                        <p:tgtEl>
                                          <p:spTgt spid="19"/>
                                        </p:tgtEl>
                                        <p:attrNameLst>
                                          <p:attrName>ppt_y</p:attrName>
                                        </p:attrNameLst>
                                      </p:cBhvr>
                                      <p:tavLst>
                                        <p:tav tm="0">
                                          <p:val>
                                            <p:strVal val="ppt_y"/>
                                          </p:val>
                                        </p:tav>
                                        <p:tav tm="100000">
                                          <p:val>
                                            <p:strVal val="ppt_y"/>
                                          </p:val>
                                        </p:tav>
                                      </p:tavLst>
                                    </p:anim>
                                    <p:set>
                                      <p:cBhvr>
                                        <p:cTn id="7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58" y="1335761"/>
            <a:ext cx="8305998" cy="472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a:t>
            </a:r>
            <a:r>
              <a:rPr lang="en-US" dirty="0" smtClean="0"/>
              <a:t>mphasize data</a:t>
            </a:r>
            <a:endParaRPr lang="en-US" dirty="0"/>
          </a:p>
        </p:txBody>
      </p:sp>
      <p:sp>
        <p:nvSpPr>
          <p:cNvPr id="5" name="Rectangle 4"/>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6" name="TextBox 5"/>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data bars</a:t>
            </a:r>
          </a:p>
        </p:txBody>
      </p:sp>
      <p:sp>
        <p:nvSpPr>
          <p:cNvPr id="7" name="TextBox 6"/>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use color</a:t>
            </a:r>
          </a:p>
        </p:txBody>
      </p:sp>
      <p:sp>
        <p:nvSpPr>
          <p:cNvPr id="8" name="TextBox 7"/>
          <p:cNvSpPr txBox="1"/>
          <p:nvPr/>
        </p:nvSpPr>
        <p:spPr>
          <a:xfrm>
            <a:off x="9248388" y="2797810"/>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align axis</a:t>
            </a:r>
          </a:p>
        </p:txBody>
      </p:sp>
    </p:spTree>
    <p:extLst>
      <p:ext uri="{BB962C8B-B14F-4D97-AF65-F5344CB8AC3E}">
        <p14:creationId xmlns:p14="http://schemas.microsoft.com/office/powerpoint/2010/main" val="220122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grpId="1"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1+ppt_w/2"/>
                                          </p:val>
                                        </p:tav>
                                      </p:tavLst>
                                    </p:anim>
                                    <p:anim calcmode="lin" valueType="num">
                                      <p:cBhvr additive="base">
                                        <p:cTn id="29" dur="500"/>
                                        <p:tgtEl>
                                          <p:spTgt spid="5"/>
                                        </p:tgtEl>
                                        <p:attrNameLst>
                                          <p:attrName>ppt_y</p:attrName>
                                        </p:attrNameLst>
                                      </p:cBhvr>
                                      <p:tavLst>
                                        <p:tav tm="0">
                                          <p:val>
                                            <p:strVal val="ppt_y"/>
                                          </p:val>
                                        </p:tav>
                                        <p:tav tm="100000">
                                          <p:val>
                                            <p:strVal val="ppt_y"/>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2"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1+ppt_w/2"/>
                                          </p:val>
                                        </p:tav>
                                      </p:tavLst>
                                    </p:anim>
                                    <p:anim calcmode="lin" valueType="num">
                                      <p:cBhvr additive="base">
                                        <p:cTn id="33" dur="500"/>
                                        <p:tgtEl>
                                          <p:spTgt spid="6"/>
                                        </p:tgtEl>
                                        <p:attrNameLst>
                                          <p:attrName>ppt_y</p:attrName>
                                        </p:attrNameLst>
                                      </p:cBhvr>
                                      <p:tavLst>
                                        <p:tav tm="0">
                                          <p:val>
                                            <p:strVal val="ppt_y"/>
                                          </p:val>
                                        </p:tav>
                                        <p:tav tm="100000">
                                          <p:val>
                                            <p:strVal val="ppt_y"/>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2" fill="hold" grpId="1" nodeType="with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1+ppt_w/2"/>
                                          </p:val>
                                        </p:tav>
                                      </p:tavLst>
                                    </p:anim>
                                    <p:anim calcmode="lin" valueType="num">
                                      <p:cBhvr additive="base">
                                        <p:cTn id="37" dur="500"/>
                                        <p:tgtEl>
                                          <p:spTgt spid="7"/>
                                        </p:tgtEl>
                                        <p:attrNameLst>
                                          <p:attrName>ppt_y</p:attrName>
                                        </p:attrNameLst>
                                      </p:cBhvr>
                                      <p:tavLst>
                                        <p:tav tm="0">
                                          <p:val>
                                            <p:strVal val="ppt_y"/>
                                          </p:val>
                                        </p:tav>
                                        <p:tav tm="100000">
                                          <p:val>
                                            <p:strVal val="ppt_y"/>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1+ppt_w/2"/>
                                          </p:val>
                                        </p:tav>
                                      </p:tavLst>
                                    </p:anim>
                                    <p:anim calcmode="lin" valueType="num">
                                      <p:cBhvr additive="base">
                                        <p:cTn id="41" dur="500"/>
                                        <p:tgtEl>
                                          <p:spTgt spid="8"/>
                                        </p:tgtEl>
                                        <p:attrNameLst>
                                          <p:attrName>ppt_y</p:attrName>
                                        </p:attrNameLst>
                                      </p:cBhvr>
                                      <p:tavLst>
                                        <p:tav tm="0">
                                          <p:val>
                                            <p:strVal val="ppt_y"/>
                                          </p:val>
                                        </p:tav>
                                        <p:tav tm="100000">
                                          <p:val>
                                            <p:strVal val="ppt_y"/>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10" y="1265857"/>
            <a:ext cx="8597437" cy="478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a:t>
            </a:r>
            <a:r>
              <a:rPr lang="en-US" dirty="0" smtClean="0"/>
              <a:t>mphasize data</a:t>
            </a:r>
            <a:endParaRPr lang="en-US" dirty="0"/>
          </a:p>
        </p:txBody>
      </p:sp>
      <p:sp>
        <p:nvSpPr>
          <p:cNvPr id="5" name="Rectangle 4"/>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6" name="TextBox 5"/>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err="1">
                <a:solidFill>
                  <a:srgbClr val="FFFFFF">
                    <a:alpha val="99000"/>
                  </a:srgbClr>
                </a:solidFill>
              </a:rPr>
              <a:t>sparkpies</a:t>
            </a:r>
            <a:r>
              <a:rPr lang="en-US" sz="2856" dirty="0">
                <a:solidFill>
                  <a:srgbClr val="FFFFFF">
                    <a:alpha val="99000"/>
                  </a:srgbClr>
                </a:solidFill>
              </a:rPr>
              <a:t>?</a:t>
            </a:r>
          </a:p>
        </p:txBody>
      </p:sp>
      <p:sp>
        <p:nvSpPr>
          <p:cNvPr id="7" name="TextBox 6"/>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simple colors</a:t>
            </a:r>
          </a:p>
        </p:txBody>
      </p:sp>
      <p:sp>
        <p:nvSpPr>
          <p:cNvPr id="8" name="TextBox 7"/>
          <p:cNvSpPr txBox="1"/>
          <p:nvPr/>
        </p:nvSpPr>
        <p:spPr>
          <a:xfrm>
            <a:off x="9248388" y="2797810"/>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12:00</a:t>
            </a:r>
          </a:p>
        </p:txBody>
      </p:sp>
    </p:spTree>
    <p:extLst>
      <p:ext uri="{BB962C8B-B14F-4D97-AF65-F5344CB8AC3E}">
        <p14:creationId xmlns:p14="http://schemas.microsoft.com/office/powerpoint/2010/main" val="171429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grpId="1"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1+ppt_w/2"/>
                                          </p:val>
                                        </p:tav>
                                      </p:tavLst>
                                    </p:anim>
                                    <p:anim calcmode="lin" valueType="num">
                                      <p:cBhvr additive="base">
                                        <p:cTn id="29" dur="500"/>
                                        <p:tgtEl>
                                          <p:spTgt spid="5"/>
                                        </p:tgtEl>
                                        <p:attrNameLst>
                                          <p:attrName>ppt_y</p:attrName>
                                        </p:attrNameLst>
                                      </p:cBhvr>
                                      <p:tavLst>
                                        <p:tav tm="0">
                                          <p:val>
                                            <p:strVal val="ppt_y"/>
                                          </p:val>
                                        </p:tav>
                                        <p:tav tm="100000">
                                          <p:val>
                                            <p:strVal val="ppt_y"/>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2"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1+ppt_w/2"/>
                                          </p:val>
                                        </p:tav>
                                      </p:tavLst>
                                    </p:anim>
                                    <p:anim calcmode="lin" valueType="num">
                                      <p:cBhvr additive="base">
                                        <p:cTn id="33" dur="500"/>
                                        <p:tgtEl>
                                          <p:spTgt spid="6"/>
                                        </p:tgtEl>
                                        <p:attrNameLst>
                                          <p:attrName>ppt_y</p:attrName>
                                        </p:attrNameLst>
                                      </p:cBhvr>
                                      <p:tavLst>
                                        <p:tav tm="0">
                                          <p:val>
                                            <p:strVal val="ppt_y"/>
                                          </p:val>
                                        </p:tav>
                                        <p:tav tm="100000">
                                          <p:val>
                                            <p:strVal val="ppt_y"/>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2" fill="hold" grpId="1" nodeType="with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1+ppt_w/2"/>
                                          </p:val>
                                        </p:tav>
                                      </p:tavLst>
                                    </p:anim>
                                    <p:anim calcmode="lin" valueType="num">
                                      <p:cBhvr additive="base">
                                        <p:cTn id="37" dur="500"/>
                                        <p:tgtEl>
                                          <p:spTgt spid="7"/>
                                        </p:tgtEl>
                                        <p:attrNameLst>
                                          <p:attrName>ppt_y</p:attrName>
                                        </p:attrNameLst>
                                      </p:cBhvr>
                                      <p:tavLst>
                                        <p:tav tm="0">
                                          <p:val>
                                            <p:strVal val="ppt_y"/>
                                          </p:val>
                                        </p:tav>
                                        <p:tav tm="100000">
                                          <p:val>
                                            <p:strVal val="ppt_y"/>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1+ppt_w/2"/>
                                          </p:val>
                                        </p:tav>
                                      </p:tavLst>
                                    </p:anim>
                                    <p:anim calcmode="lin" valueType="num">
                                      <p:cBhvr additive="base">
                                        <p:cTn id="41" dur="500"/>
                                        <p:tgtEl>
                                          <p:spTgt spid="8"/>
                                        </p:tgtEl>
                                        <p:attrNameLst>
                                          <p:attrName>ppt_y</p:attrName>
                                        </p:attrNameLst>
                                      </p:cBhvr>
                                      <p:tavLst>
                                        <p:tav tm="0">
                                          <p:val>
                                            <p:strVal val="ppt_y"/>
                                          </p:val>
                                        </p:tav>
                                        <p:tav tm="100000">
                                          <p:val>
                                            <p:strVal val="ppt_y"/>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mphasize data</a:t>
            </a:r>
            <a:endParaRPr lang="en-US" dirty="0"/>
          </a:p>
        </p:txBody>
      </p:sp>
      <p:sp>
        <p:nvSpPr>
          <p:cNvPr id="7" name="Rectangle 6"/>
          <p:cNvSpPr/>
          <p:nvPr/>
        </p:nvSpPr>
        <p:spPr bwMode="auto">
          <a:xfrm>
            <a:off x="8860614" y="-1"/>
            <a:ext cx="3573361" cy="6994525"/>
          </a:xfrm>
          <a:prstGeom prst="rect">
            <a:avLst/>
          </a:prstGeom>
          <a:solidFill>
            <a:schemeClr val="accent1">
              <a:lumMod val="20000"/>
              <a:lumOff val="80000"/>
              <a:alpha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8" name="TextBox 7"/>
          <p:cNvSpPr txBox="1"/>
          <p:nvPr/>
        </p:nvSpPr>
        <p:spPr>
          <a:xfrm>
            <a:off x="9249198" y="398993"/>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cards</a:t>
            </a:r>
          </a:p>
        </p:txBody>
      </p:sp>
      <p:sp>
        <p:nvSpPr>
          <p:cNvPr id="9" name="TextBox 8"/>
          <p:cNvSpPr txBox="1"/>
          <p:nvPr/>
        </p:nvSpPr>
        <p:spPr>
          <a:xfrm>
            <a:off x="9249198" y="1598747"/>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use a picture</a:t>
            </a:r>
          </a:p>
        </p:txBody>
      </p:sp>
      <p:sp>
        <p:nvSpPr>
          <p:cNvPr id="10" name="TextBox 9"/>
          <p:cNvSpPr txBox="1"/>
          <p:nvPr/>
        </p:nvSpPr>
        <p:spPr>
          <a:xfrm>
            <a:off x="9248388" y="2797810"/>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butterfly align</a:t>
            </a:r>
          </a:p>
        </p:txBody>
      </p:sp>
      <p:sp>
        <p:nvSpPr>
          <p:cNvPr id="11" name="TextBox 10"/>
          <p:cNvSpPr txBox="1"/>
          <p:nvPr/>
        </p:nvSpPr>
        <p:spPr>
          <a:xfrm>
            <a:off x="9248388" y="3963564"/>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space between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7" y="1272615"/>
            <a:ext cx="5751054" cy="479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248388" y="5121978"/>
            <a:ext cx="2797810" cy="965911"/>
          </a:xfrm>
          <a:prstGeom prst="rect">
            <a:avLst/>
          </a:prstGeom>
          <a:solidFill>
            <a:schemeClr val="accent1"/>
          </a:solidFill>
        </p:spPr>
        <p:txBody>
          <a:bodyPr wrap="square" lIns="93260" tIns="0" rIns="93260" bIns="93260" rtlCol="0" anchor="ctr">
            <a:noAutofit/>
          </a:bodyPr>
          <a:lstStyle/>
          <a:p>
            <a:pPr algn="ctr">
              <a:lnSpc>
                <a:spcPct val="150000"/>
              </a:lnSpc>
              <a:spcBef>
                <a:spcPct val="20000"/>
              </a:spcBef>
              <a:buSzPct val="90000"/>
            </a:pPr>
            <a:r>
              <a:rPr lang="en-US" sz="2856" dirty="0">
                <a:solidFill>
                  <a:srgbClr val="FFFFFF">
                    <a:alpha val="99000"/>
                  </a:srgbClr>
                </a:solidFill>
              </a:rPr>
              <a:t>1 accent hue</a:t>
            </a:r>
          </a:p>
        </p:txBody>
      </p:sp>
    </p:spTree>
    <p:extLst>
      <p:ext uri="{BB962C8B-B14F-4D97-AF65-F5344CB8AC3E}">
        <p14:creationId xmlns:p14="http://schemas.microsoft.com/office/powerpoint/2010/main" val="143194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Emphasize data</a:t>
            </a:r>
            <a:endParaRPr lang="en-US" dirty="0"/>
          </a:p>
        </p:txBody>
      </p:sp>
    </p:spTree>
    <p:extLst>
      <p:ext uri="{BB962C8B-B14F-4D97-AF65-F5344CB8AC3E}">
        <p14:creationId xmlns:p14="http://schemas.microsoft.com/office/powerpoint/2010/main" val="1688342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 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0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r="26328"/>
          <a:stretch/>
        </p:blipFill>
        <p:spPr bwMode="auto">
          <a:xfrm>
            <a:off x="491258" y="1476621"/>
            <a:ext cx="7053166"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a:t>
            </a:r>
            <a:r>
              <a:rPr lang="en-US" dirty="0" smtClean="0"/>
              <a:t>he right visual</a:t>
            </a:r>
            <a:endParaRPr lang="en-US" dirty="0"/>
          </a:p>
        </p:txBody>
      </p:sp>
      <p:sp>
        <p:nvSpPr>
          <p:cNvPr id="6" name="TextBox 5"/>
          <p:cNvSpPr txBox="1"/>
          <p:nvPr/>
        </p:nvSpPr>
        <p:spPr>
          <a:xfrm>
            <a:off x="3806023" y="5595620"/>
            <a:ext cx="4649173" cy="879912"/>
          </a:xfrm>
          <a:prstGeom prst="rect">
            <a:avLst/>
          </a:prstGeom>
          <a:solidFill>
            <a:schemeClr val="accent6"/>
          </a:solid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make your tables </a:t>
            </a:r>
            <a:r>
              <a:rPr lang="en-US" sz="4896" dirty="0">
                <a:solidFill>
                  <a:srgbClr val="FFFFFF">
                    <a:alpha val="99000"/>
                  </a:srgbClr>
                </a:solidFill>
              </a:rPr>
              <a:t>pop</a:t>
            </a:r>
            <a:endParaRPr lang="en-US" sz="3264" dirty="0">
              <a:solidFill>
                <a:srgbClr val="FFFFFF">
                  <a:alpha val="99000"/>
                </a:srgbClr>
              </a:solidFill>
            </a:endParaRPr>
          </a:p>
        </p:txBody>
      </p:sp>
      <p:sp>
        <p:nvSpPr>
          <p:cNvPr id="22" name="Rectangle 21"/>
          <p:cNvSpPr/>
          <p:nvPr/>
        </p:nvSpPr>
        <p:spPr bwMode="auto">
          <a:xfrm>
            <a:off x="389466" y="1419180"/>
            <a:ext cx="7305393" cy="3399271"/>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948" b="19911"/>
          <a:stretch/>
        </p:blipFill>
        <p:spPr bwMode="auto">
          <a:xfrm>
            <a:off x="3418662" y="2176074"/>
            <a:ext cx="8424480" cy="329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12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right visual</a:t>
            </a:r>
            <a:endParaRPr lang="en-US" dirty="0"/>
          </a:p>
        </p:txBody>
      </p:sp>
      <p:sp>
        <p:nvSpPr>
          <p:cNvPr id="6" name="TextBox 5"/>
          <p:cNvSpPr txBox="1"/>
          <p:nvPr/>
        </p:nvSpPr>
        <p:spPr>
          <a:xfrm>
            <a:off x="3806023" y="5595620"/>
            <a:ext cx="4909125" cy="879912"/>
          </a:xfrm>
          <a:prstGeom prst="rect">
            <a:avLst/>
          </a:prstGeom>
          <a:solidFill>
            <a:schemeClr val="accent6"/>
          </a:solid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use </a:t>
            </a:r>
            <a:r>
              <a:rPr lang="en-US" sz="4896" dirty="0">
                <a:solidFill>
                  <a:srgbClr val="FFFFFF">
                    <a:alpha val="99000"/>
                  </a:srgbClr>
                </a:solidFill>
              </a:rPr>
              <a:t>bars </a:t>
            </a:r>
            <a:r>
              <a:rPr lang="en-US" sz="3264" dirty="0">
                <a:solidFill>
                  <a:srgbClr val="FFFFFF">
                    <a:alpha val="99000"/>
                  </a:srgbClr>
                </a:solidFill>
              </a:rPr>
              <a:t>for categories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05" y="1865206"/>
            <a:ext cx="10209665"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6606822" y="1865207"/>
            <a:ext cx="4507583" cy="3088403"/>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16" name="Group 15"/>
          <p:cNvGrpSpPr/>
          <p:nvPr/>
        </p:nvGrpSpPr>
        <p:grpSpPr>
          <a:xfrm>
            <a:off x="8238878" y="2543625"/>
            <a:ext cx="1339857" cy="1339857"/>
            <a:chOff x="8897439" y="5517275"/>
            <a:chExt cx="853442" cy="853442"/>
          </a:xfrm>
        </p:grpSpPr>
        <p:cxnSp>
          <p:nvCxnSpPr>
            <p:cNvPr id="17" name="Straight Connector 16"/>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19" name="Rectangle 18"/>
          <p:cNvSpPr/>
          <p:nvPr/>
        </p:nvSpPr>
        <p:spPr bwMode="auto">
          <a:xfrm>
            <a:off x="933485" y="1787490"/>
            <a:ext cx="4896206" cy="3166120"/>
          </a:xfrm>
          <a:prstGeom prst="rect">
            <a:avLst/>
          </a:prstGeom>
          <a:noFill/>
          <a:ln w="76200">
            <a:solidFill>
              <a:schemeClr val="accent5"/>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65950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objective</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4"/>
            <a:ext cx="11395517" cy="2090205"/>
          </a:xfrm>
        </p:spPr>
        <p:txBody>
          <a:bodyPr/>
          <a:lstStyle/>
          <a:p>
            <a:pPr marL="0" indent="0">
              <a:buNone/>
            </a:pPr>
            <a:r>
              <a:rPr lang="en-US" dirty="0" smtClean="0"/>
              <a:t>After this session, you will be able to </a:t>
            </a:r>
            <a:r>
              <a:rPr lang="en-US" sz="4488" dirty="0">
                <a:solidFill>
                  <a:schemeClr val="accent5"/>
                </a:solidFill>
              </a:rPr>
              <a:t>design reports</a:t>
            </a:r>
            <a:r>
              <a:rPr lang="en-US" sz="4488" dirty="0">
                <a:solidFill>
                  <a:schemeClr val="accent6"/>
                </a:solidFill>
              </a:rPr>
              <a:t> </a:t>
            </a:r>
            <a:r>
              <a:rPr lang="en-US" dirty="0" smtClean="0"/>
              <a:t>that encourage </a:t>
            </a:r>
            <a:r>
              <a:rPr lang="en-US" sz="4488" dirty="0">
                <a:solidFill>
                  <a:schemeClr val="accent5"/>
                </a:solidFill>
              </a:rPr>
              <a:t>immediate understanding </a:t>
            </a:r>
            <a:r>
              <a:rPr lang="en-US" dirty="0" smtClean="0"/>
              <a:t>and make </a:t>
            </a:r>
            <a:r>
              <a:rPr lang="en-US" sz="4488" dirty="0">
                <a:solidFill>
                  <a:schemeClr val="accent5"/>
                </a:solidFill>
              </a:rPr>
              <a:t>insights pop</a:t>
            </a:r>
            <a:r>
              <a:rPr lang="en-US" dirty="0" smtClean="0"/>
              <a:t>.</a:t>
            </a: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0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080" y="2100449"/>
            <a:ext cx="9073453" cy="279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1166636" y="1942924"/>
            <a:ext cx="4507583" cy="3088403"/>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a:t>
            </a:r>
            <a:r>
              <a:rPr lang="en-US" dirty="0" smtClean="0"/>
              <a:t>he right visual</a:t>
            </a:r>
            <a:endParaRPr lang="en-US" dirty="0"/>
          </a:p>
        </p:txBody>
      </p:sp>
      <p:sp>
        <p:nvSpPr>
          <p:cNvPr id="6" name="TextBox 5"/>
          <p:cNvSpPr txBox="1"/>
          <p:nvPr/>
        </p:nvSpPr>
        <p:spPr>
          <a:xfrm>
            <a:off x="3806023" y="5595620"/>
            <a:ext cx="4846214" cy="879912"/>
          </a:xfrm>
          <a:prstGeom prst="rect">
            <a:avLst/>
          </a:prstGeom>
          <a:solidFill>
            <a:schemeClr val="accent6"/>
          </a:solid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use </a:t>
            </a:r>
            <a:r>
              <a:rPr lang="en-US" sz="4896" dirty="0">
                <a:solidFill>
                  <a:srgbClr val="FFFFFF">
                    <a:alpha val="99000"/>
                  </a:srgbClr>
                </a:solidFill>
              </a:rPr>
              <a:t>lines </a:t>
            </a:r>
            <a:r>
              <a:rPr lang="en-US" sz="3264" dirty="0">
                <a:solidFill>
                  <a:srgbClr val="FFFFFF">
                    <a:alpha val="99000"/>
                  </a:srgbClr>
                </a:solidFill>
              </a:rPr>
              <a:t>for sequence</a:t>
            </a:r>
          </a:p>
        </p:txBody>
      </p:sp>
      <p:grpSp>
        <p:nvGrpSpPr>
          <p:cNvPr id="12" name="Group 11"/>
          <p:cNvGrpSpPr/>
          <p:nvPr/>
        </p:nvGrpSpPr>
        <p:grpSpPr>
          <a:xfrm>
            <a:off x="2798692" y="2621342"/>
            <a:ext cx="1339857" cy="1339857"/>
            <a:chOff x="8897439" y="5517275"/>
            <a:chExt cx="853442" cy="853442"/>
          </a:xfrm>
        </p:grpSpPr>
        <p:cxnSp>
          <p:nvCxnSpPr>
            <p:cNvPr id="14" name="Straight Connector 13"/>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16" name="Rectangle 15"/>
          <p:cNvSpPr/>
          <p:nvPr/>
        </p:nvSpPr>
        <p:spPr bwMode="auto">
          <a:xfrm>
            <a:off x="6373671" y="2020641"/>
            <a:ext cx="4429866" cy="3010686"/>
          </a:xfrm>
          <a:prstGeom prst="rect">
            <a:avLst/>
          </a:prstGeom>
          <a:noFill/>
          <a:ln w="76200">
            <a:solidFill>
              <a:schemeClr val="accent5"/>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93506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01" y="1613689"/>
            <a:ext cx="6839091" cy="357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44900" y="1468997"/>
            <a:ext cx="7072242" cy="3815755"/>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a:t>
            </a:r>
            <a:r>
              <a:rPr lang="en-US" dirty="0" smtClean="0"/>
              <a:t>he right visual</a:t>
            </a:r>
            <a:endParaRPr lang="en-US" dirty="0"/>
          </a:p>
        </p:txBody>
      </p:sp>
      <p:sp>
        <p:nvSpPr>
          <p:cNvPr id="6" name="TextBox 5"/>
          <p:cNvSpPr txBox="1"/>
          <p:nvPr/>
        </p:nvSpPr>
        <p:spPr>
          <a:xfrm>
            <a:off x="2487824" y="5595620"/>
            <a:ext cx="7900366" cy="879912"/>
          </a:xfrm>
          <a:prstGeom prst="rect">
            <a:avLst/>
          </a:prstGeom>
          <a:solidFill>
            <a:schemeClr val="accent6"/>
          </a:solidFill>
        </p:spPr>
        <p:txBody>
          <a:bodyPr wrap="none" lIns="93260" tIns="93260" rIns="93260" bIns="93260" rtlCol="0">
            <a:spAutoFit/>
          </a:bodyPr>
          <a:lstStyle/>
          <a:p>
            <a:pPr>
              <a:lnSpc>
                <a:spcPct val="90000"/>
              </a:lnSpc>
              <a:spcBef>
                <a:spcPct val="20000"/>
              </a:spcBef>
              <a:buSzPct val="90000"/>
            </a:pPr>
            <a:r>
              <a:rPr lang="en-US" sz="3264" dirty="0">
                <a:solidFill>
                  <a:srgbClr val="FFFFFF">
                    <a:alpha val="99000"/>
                  </a:srgbClr>
                </a:solidFill>
              </a:rPr>
              <a:t>consider </a:t>
            </a:r>
            <a:r>
              <a:rPr lang="en-US" sz="4896" dirty="0" err="1">
                <a:solidFill>
                  <a:srgbClr val="FFFFFF">
                    <a:alpha val="99000"/>
                  </a:srgbClr>
                </a:solidFill>
              </a:rPr>
              <a:t>sparklines</a:t>
            </a:r>
            <a:r>
              <a:rPr lang="en-US" sz="4896" dirty="0">
                <a:solidFill>
                  <a:srgbClr val="FFFFFF">
                    <a:alpha val="99000"/>
                  </a:srgbClr>
                </a:solidFill>
              </a:rPr>
              <a:t> </a:t>
            </a:r>
            <a:r>
              <a:rPr lang="en-US" sz="3264" dirty="0">
                <a:solidFill>
                  <a:srgbClr val="FFFFFF">
                    <a:alpha val="99000"/>
                  </a:srgbClr>
                </a:solidFill>
              </a:rPr>
              <a:t>instead of series</a:t>
            </a:r>
          </a:p>
        </p:txBody>
      </p:sp>
      <p:grpSp>
        <p:nvGrpSpPr>
          <p:cNvPr id="12" name="Group 11"/>
          <p:cNvGrpSpPr/>
          <p:nvPr/>
        </p:nvGrpSpPr>
        <p:grpSpPr>
          <a:xfrm>
            <a:off x="3004798" y="2559582"/>
            <a:ext cx="1503666" cy="1503666"/>
            <a:chOff x="8897439" y="5517275"/>
            <a:chExt cx="853442" cy="853442"/>
          </a:xfrm>
        </p:grpSpPr>
        <p:cxnSp>
          <p:nvCxnSpPr>
            <p:cNvPr id="14" name="Straight Connector 13"/>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17" name="Rectangle 16"/>
          <p:cNvSpPr/>
          <p:nvPr/>
        </p:nvSpPr>
        <p:spPr bwMode="auto">
          <a:xfrm>
            <a:off x="8091962" y="1358356"/>
            <a:ext cx="3488745" cy="4081830"/>
          </a:xfrm>
          <a:prstGeom prst="rect">
            <a:avLst/>
          </a:prstGeom>
          <a:noFill/>
          <a:ln w="76200">
            <a:solidFill>
              <a:schemeClr val="accent5"/>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540" y="1509635"/>
            <a:ext cx="3011533" cy="37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4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2" y="1714598"/>
            <a:ext cx="11696398" cy="363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660844" y="1554338"/>
            <a:ext cx="6450506" cy="3815755"/>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a:t>
            </a:r>
            <a:r>
              <a:rPr lang="en-US" dirty="0" smtClean="0"/>
              <a:t>he right visual</a:t>
            </a:r>
            <a:endParaRPr lang="en-US" dirty="0"/>
          </a:p>
        </p:txBody>
      </p:sp>
      <p:sp>
        <p:nvSpPr>
          <p:cNvPr id="6" name="TextBox 5"/>
          <p:cNvSpPr txBox="1"/>
          <p:nvPr/>
        </p:nvSpPr>
        <p:spPr>
          <a:xfrm>
            <a:off x="2624750" y="5595620"/>
            <a:ext cx="7097492" cy="879912"/>
          </a:xfrm>
          <a:prstGeom prst="rect">
            <a:avLst/>
          </a:prstGeom>
          <a:solidFill>
            <a:schemeClr val="accent6"/>
          </a:solidFill>
        </p:spPr>
        <p:txBody>
          <a:bodyPr wrap="none" lIns="93260" tIns="93260" rIns="93260" bIns="93260" rtlCol="0">
            <a:spAutoFit/>
          </a:bodyPr>
          <a:lstStyle/>
          <a:p>
            <a:pPr algn="ctr">
              <a:lnSpc>
                <a:spcPct val="90000"/>
              </a:lnSpc>
              <a:spcBef>
                <a:spcPct val="20000"/>
              </a:spcBef>
              <a:buSzPct val="90000"/>
            </a:pPr>
            <a:r>
              <a:rPr lang="en-US" sz="3264" dirty="0">
                <a:solidFill>
                  <a:srgbClr val="FFFFFF">
                    <a:alpha val="99000"/>
                  </a:srgbClr>
                </a:solidFill>
              </a:rPr>
              <a:t>use a </a:t>
            </a:r>
            <a:r>
              <a:rPr lang="en-US" sz="4896" dirty="0">
                <a:solidFill>
                  <a:srgbClr val="FFFFFF">
                    <a:alpha val="99000"/>
                  </a:srgbClr>
                </a:solidFill>
              </a:rPr>
              <a:t>scatter </a:t>
            </a:r>
            <a:r>
              <a:rPr lang="en-US" sz="3264" dirty="0">
                <a:solidFill>
                  <a:srgbClr val="FFFFFF">
                    <a:alpha val="99000"/>
                  </a:srgbClr>
                </a:solidFill>
              </a:rPr>
              <a:t>chart for correlation</a:t>
            </a:r>
          </a:p>
        </p:txBody>
      </p:sp>
      <p:grpSp>
        <p:nvGrpSpPr>
          <p:cNvPr id="12" name="Group 11"/>
          <p:cNvGrpSpPr/>
          <p:nvPr/>
        </p:nvGrpSpPr>
        <p:grpSpPr>
          <a:xfrm>
            <a:off x="8120742" y="2644924"/>
            <a:ext cx="1503666" cy="1503666"/>
            <a:chOff x="8897439" y="5517275"/>
            <a:chExt cx="853442" cy="853442"/>
          </a:xfrm>
        </p:grpSpPr>
        <p:cxnSp>
          <p:nvCxnSpPr>
            <p:cNvPr id="14" name="Straight Connector 13"/>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17" name="Rectangle 16"/>
          <p:cNvSpPr/>
          <p:nvPr/>
        </p:nvSpPr>
        <p:spPr bwMode="auto">
          <a:xfrm>
            <a:off x="311749" y="1632055"/>
            <a:ext cx="5440186" cy="3714385"/>
          </a:xfrm>
          <a:prstGeom prst="rect">
            <a:avLst/>
          </a:prstGeom>
          <a:noFill/>
          <a:ln w="76200">
            <a:solidFill>
              <a:schemeClr val="accent5"/>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81686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 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5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1017048"/>
          </a:xfrm>
        </p:spPr>
        <p:txBody>
          <a:bodyPr/>
          <a:lstStyle/>
          <a:p>
            <a:r>
              <a:rPr lang="en-US" sz="7343" dirty="0">
                <a:latin typeface="Segoe UI Light" pitchFamily="34" charset="0"/>
              </a:rPr>
              <a:t>more tricks</a:t>
            </a:r>
          </a:p>
        </p:txBody>
      </p:sp>
      <p:sp>
        <p:nvSpPr>
          <p:cNvPr id="4" name="Content Placeholder 3"/>
          <p:cNvSpPr>
            <a:spLocks noGrp="1"/>
          </p:cNvSpPr>
          <p:nvPr>
            <p:ph idx="4294967295"/>
          </p:nvPr>
        </p:nvSpPr>
        <p:spPr>
          <a:xfrm>
            <a:off x="531948" y="1476621"/>
            <a:ext cx="11370961" cy="4026102"/>
          </a:xfrm>
          <a:prstGeom prst="rect">
            <a:avLst/>
          </a:prstGeom>
        </p:spPr>
        <p:txBody>
          <a:bodyPr/>
          <a:lstStyle/>
          <a:p>
            <a:pPr>
              <a:tabLst>
                <a:tab pos="6704657" algn="l"/>
              </a:tabLst>
            </a:pPr>
            <a:r>
              <a:rPr lang="en-US" dirty="0"/>
              <a:t>Add </a:t>
            </a:r>
            <a:r>
              <a:rPr lang="en-US" sz="4896" dirty="0">
                <a:solidFill>
                  <a:schemeClr val="accent5"/>
                </a:solidFill>
              </a:rPr>
              <a:t>clipboard data </a:t>
            </a:r>
            <a:r>
              <a:rPr lang="en-US" dirty="0"/>
              <a:t>using XML data source</a:t>
            </a:r>
          </a:p>
          <a:p>
            <a:pPr>
              <a:tabLst>
                <a:tab pos="6704657" algn="l"/>
              </a:tabLst>
            </a:pPr>
            <a:r>
              <a:rPr lang="en-US" dirty="0" smtClean="0"/>
              <a:t>Integrate </a:t>
            </a:r>
            <a:r>
              <a:rPr lang="en-US" sz="4896" dirty="0">
                <a:solidFill>
                  <a:schemeClr val="accent5"/>
                </a:solidFill>
              </a:rPr>
              <a:t>related data </a:t>
            </a:r>
            <a:r>
              <a:rPr lang="en-US" dirty="0" smtClean="0"/>
              <a:t>using Lookup</a:t>
            </a:r>
          </a:p>
          <a:p>
            <a:pPr>
              <a:tabLst>
                <a:tab pos="6704657" algn="l"/>
              </a:tabLst>
            </a:pPr>
            <a:r>
              <a:rPr lang="en-US" dirty="0" smtClean="0"/>
              <a:t>Display </a:t>
            </a:r>
            <a:r>
              <a:rPr lang="en-US" sz="4896" dirty="0">
                <a:solidFill>
                  <a:schemeClr val="accent5"/>
                </a:solidFill>
              </a:rPr>
              <a:t>short lists </a:t>
            </a:r>
            <a:r>
              <a:rPr lang="en-US" dirty="0" smtClean="0"/>
              <a:t>using </a:t>
            </a:r>
            <a:r>
              <a:rPr lang="en-US" dirty="0" err="1" smtClean="0"/>
              <a:t>LookupSet</a:t>
            </a:r>
            <a:endParaRPr lang="en-US" dirty="0" smtClean="0"/>
          </a:p>
          <a:p>
            <a:pPr>
              <a:tabLst>
                <a:tab pos="6704657" algn="l"/>
              </a:tabLst>
            </a:pPr>
            <a:r>
              <a:rPr lang="en-US" dirty="0" smtClean="0"/>
              <a:t>Optimize for </a:t>
            </a:r>
            <a:r>
              <a:rPr lang="en-US" sz="4896" dirty="0">
                <a:solidFill>
                  <a:schemeClr val="accent5"/>
                </a:solidFill>
              </a:rPr>
              <a:t>output to Excel</a:t>
            </a:r>
            <a:endParaRPr lang="en-US" dirty="0" smtClean="0">
              <a:solidFill>
                <a:schemeClr val="accent5"/>
              </a:solidFill>
            </a:endParaRPr>
          </a:p>
          <a:p>
            <a:pPr>
              <a:tabLst>
                <a:tab pos="6704657" algn="l"/>
              </a:tabLst>
            </a:pPr>
            <a:endParaRPr lang="en-US" dirty="0"/>
          </a:p>
        </p:txBody>
      </p:sp>
      <p:sp>
        <p:nvSpPr>
          <p:cNvPr id="5" name="Rectangle 4"/>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66017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lipboard data</a:t>
            </a:r>
            <a:endParaRPr lang="en-US" dirty="0"/>
          </a:p>
        </p:txBody>
      </p:sp>
      <p:pic>
        <p:nvPicPr>
          <p:cNvPr id="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90" y="2952482"/>
            <a:ext cx="768652" cy="95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p:cNvGrpSpPr/>
          <p:nvPr/>
        </p:nvGrpSpPr>
        <p:grpSpPr>
          <a:xfrm>
            <a:off x="5838169" y="3272272"/>
            <a:ext cx="469068" cy="251286"/>
            <a:chOff x="760412" y="2152650"/>
            <a:chExt cx="1066800" cy="571500"/>
          </a:xfrm>
        </p:grpSpPr>
        <p:cxnSp>
          <p:nvCxnSpPr>
            <p:cNvPr id="66" name="Straight Connector 65"/>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67"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2063" name="TextBox 2062"/>
          <p:cNvSpPr txBox="1"/>
          <p:nvPr/>
        </p:nvSpPr>
        <p:spPr>
          <a:xfrm>
            <a:off x="5767251" y="1909667"/>
            <a:ext cx="781817" cy="1456121"/>
          </a:xfrm>
          <a:prstGeom prst="rect">
            <a:avLst/>
          </a:prstGeom>
          <a:noFill/>
        </p:spPr>
        <p:txBody>
          <a:bodyPr wrap="none" lIns="93260" tIns="93260" rIns="93260" bIns="93260" rtlCol="0">
            <a:spAutoFit/>
          </a:bodyPr>
          <a:lstStyle/>
          <a:p>
            <a:pPr>
              <a:lnSpc>
                <a:spcPct val="90000"/>
              </a:lnSpc>
              <a:spcBef>
                <a:spcPct val="20000"/>
              </a:spcBef>
              <a:buSzPct val="90000"/>
            </a:pPr>
            <a:r>
              <a:rPr lang="en-US" sz="8975" dirty="0">
                <a:solidFill>
                  <a:srgbClr val="363535">
                    <a:alpha val="99000"/>
                  </a:srgbClr>
                </a:solidFill>
                <a:latin typeface="Franklin Gothic Book" pitchFamily="34" charset="0"/>
              </a:rPr>
              <a:t>?</a:t>
            </a:r>
          </a:p>
        </p:txBody>
      </p:sp>
      <p:pic>
        <p:nvPicPr>
          <p:cNvPr id="6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 t="12857" r="67782"/>
          <a:stretch/>
        </p:blipFill>
        <p:spPr bwMode="auto">
          <a:xfrm>
            <a:off x="2224402" y="2081811"/>
            <a:ext cx="2831460" cy="25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16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250"/>
                                        <p:tgtEl>
                                          <p:spTgt spid="65"/>
                                        </p:tgtEl>
                                      </p:cBhvr>
                                    </p:animEffect>
                                  </p:childTnLst>
                                </p:cTn>
                              </p:par>
                            </p:childTnLst>
                          </p:cTn>
                        </p:par>
                        <p:par>
                          <p:cTn id="13" fill="hold">
                            <p:stCondLst>
                              <p:cond delay="250"/>
                            </p:stCondLst>
                            <p:childTnLst>
                              <p:par>
                                <p:cTn id="14" presetID="1"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childTnLst>
                                </p:cTn>
                              </p:par>
                            </p:childTnLst>
                          </p:cTn>
                        </p:par>
                        <p:par>
                          <p:cTn id="16" fill="hold">
                            <p:stCondLst>
                              <p:cond delay="250"/>
                            </p:stCondLst>
                            <p:childTnLst>
                              <p:par>
                                <p:cTn id="17" presetID="10" presetClass="entr" presetSubtype="0" fill="hold" grpId="0" nodeType="afterEffect">
                                  <p:stCondLst>
                                    <p:cond delay="500"/>
                                  </p:stCondLst>
                                  <p:childTnLst>
                                    <p:set>
                                      <p:cBhvr>
                                        <p:cTn id="18" dur="1" fill="hold">
                                          <p:stCondLst>
                                            <p:cond delay="0"/>
                                          </p:stCondLst>
                                        </p:cTn>
                                        <p:tgtEl>
                                          <p:spTgt spid="2063"/>
                                        </p:tgtEl>
                                        <p:attrNameLst>
                                          <p:attrName>style.visibility</p:attrName>
                                        </p:attrNameLst>
                                      </p:cBhvr>
                                      <p:to>
                                        <p:strVal val="visible"/>
                                      </p:to>
                                    </p:set>
                                    <p:animEffect transition="in" filter="fade">
                                      <p:cBhvr>
                                        <p:cTn id="19"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 t="12857" r="91"/>
          <a:stretch/>
        </p:blipFill>
        <p:spPr bwMode="auto">
          <a:xfrm>
            <a:off x="2224402" y="2081811"/>
            <a:ext cx="8780116" cy="25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a:t>
            </a:r>
            <a:r>
              <a:rPr lang="en-US" dirty="0" smtClean="0"/>
              <a:t>lipboard data</a:t>
            </a:r>
            <a:endParaRPr lang="en-US"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824" y="4896167"/>
            <a:ext cx="7245357" cy="32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024" y="5967420"/>
            <a:ext cx="5828771" cy="32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 t="12857" r="67782"/>
          <a:stretch/>
        </p:blipFill>
        <p:spPr bwMode="auto">
          <a:xfrm>
            <a:off x="2224402" y="2081811"/>
            <a:ext cx="2831460" cy="25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18" y="5234067"/>
            <a:ext cx="8628719" cy="31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5400000">
            <a:off x="5839076" y="5376522"/>
            <a:ext cx="579087" cy="764683"/>
          </a:xfrm>
          <a:prstGeom prst="rect">
            <a:avLst/>
          </a:prstGeom>
          <a:noFill/>
        </p:spPr>
        <p:txBody>
          <a:bodyPr wrap="none" lIns="93260" tIns="93260" rIns="93260" bIns="93260" rtlCol="0">
            <a:spAutoFit/>
          </a:bodyPr>
          <a:lstStyle/>
          <a:p>
            <a:pPr>
              <a:lnSpc>
                <a:spcPct val="90000"/>
              </a:lnSpc>
              <a:spcBef>
                <a:spcPct val="20000"/>
              </a:spcBef>
              <a:buSzPct val="90000"/>
            </a:pPr>
            <a:r>
              <a:rPr lang="en-US" sz="4080" dirty="0">
                <a:solidFill>
                  <a:srgbClr val="000000">
                    <a:alpha val="99000"/>
                  </a:srgbClr>
                </a:solidFill>
              </a:rPr>
              <a:t>…</a:t>
            </a:r>
          </a:p>
        </p:txBody>
      </p:sp>
    </p:spTree>
    <p:extLst>
      <p:ext uri="{BB962C8B-B14F-4D97-AF65-F5344CB8AC3E}">
        <p14:creationId xmlns:p14="http://schemas.microsoft.com/office/powerpoint/2010/main" val="178558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250"/>
                                        <p:tgtEl>
                                          <p:spTgt spid="13315"/>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fade">
                                      <p:cBhvr>
                                        <p:cTn id="16" dur="250"/>
                                        <p:tgtEl>
                                          <p:spTgt spid="133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5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3316"/>
                                        </p:tgtEl>
                                        <p:attrNameLst>
                                          <p:attrName>style.visibility</p:attrName>
                                        </p:attrNameLst>
                                      </p:cBhvr>
                                      <p:to>
                                        <p:strVal val="visible"/>
                                      </p:to>
                                    </p:set>
                                    <p:animEffect transition="in" filter="fade">
                                      <p:cBhvr>
                                        <p:cTn id="23" dur="250"/>
                                        <p:tgtEl>
                                          <p:spTgt spid="133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15"/>
                                        </p:tgtEl>
                                        <p:attrNameLst>
                                          <p:attrName>ppt_x</p:attrName>
                                        </p:attrNameLst>
                                      </p:cBhvr>
                                      <p:tavLst>
                                        <p:tav tm="0">
                                          <p:val>
                                            <p:strVal val="ppt_x"/>
                                          </p:val>
                                        </p:tav>
                                        <p:tav tm="100000">
                                          <p:val>
                                            <p:strVal val="0-ppt_w/2"/>
                                          </p:val>
                                        </p:tav>
                                      </p:tavLst>
                                    </p:anim>
                                    <p:anim calcmode="lin" valueType="num">
                                      <p:cBhvr additive="base">
                                        <p:cTn id="28" dur="500"/>
                                        <p:tgtEl>
                                          <p:spTgt spid="15"/>
                                        </p:tgtEl>
                                        <p:attrNameLst>
                                          <p:attrName>ppt_y</p:attrName>
                                        </p:attrNameLst>
                                      </p:cBhvr>
                                      <p:tavLst>
                                        <p:tav tm="0">
                                          <p:val>
                                            <p:strVal val="ppt_y"/>
                                          </p:val>
                                        </p:tav>
                                        <p:tav tm="100000">
                                          <p:val>
                                            <p:strVal val="ppt_y"/>
                                          </p:val>
                                        </p:tav>
                                      </p:tavLst>
                                    </p:anim>
                                    <p:set>
                                      <p:cBhvr>
                                        <p:cTn id="29" dur="1" fill="hold">
                                          <p:stCondLst>
                                            <p:cond delay="499"/>
                                          </p:stCondLst>
                                        </p:cTn>
                                        <p:tgtEl>
                                          <p:spTgt spid="15"/>
                                        </p:tgtEl>
                                        <p:attrNameLst>
                                          <p:attrName>style.visibility</p:attrName>
                                        </p:attrNameLst>
                                      </p:cBhvr>
                                      <p:to>
                                        <p:strVal val="hidden"/>
                                      </p:to>
                                    </p:set>
                                  </p:childTnLst>
                                </p:cTn>
                              </p:par>
                              <p:par>
                                <p:cTn id="30" presetID="2" presetClass="exit" presetSubtype="8" fill="hold" nodeType="withEffect">
                                  <p:stCondLst>
                                    <p:cond delay="0"/>
                                  </p:stCondLst>
                                  <p:childTnLst>
                                    <p:anim calcmode="lin" valueType="num">
                                      <p:cBhvr additive="base">
                                        <p:cTn id="31" dur="500"/>
                                        <p:tgtEl>
                                          <p:spTgt spid="13315"/>
                                        </p:tgtEl>
                                        <p:attrNameLst>
                                          <p:attrName>ppt_x</p:attrName>
                                        </p:attrNameLst>
                                      </p:cBhvr>
                                      <p:tavLst>
                                        <p:tav tm="0">
                                          <p:val>
                                            <p:strVal val="ppt_x"/>
                                          </p:val>
                                        </p:tav>
                                        <p:tav tm="100000">
                                          <p:val>
                                            <p:strVal val="0-ppt_w/2"/>
                                          </p:val>
                                        </p:tav>
                                      </p:tavLst>
                                    </p:anim>
                                    <p:anim calcmode="lin" valueType="num">
                                      <p:cBhvr additive="base">
                                        <p:cTn id="32" dur="500"/>
                                        <p:tgtEl>
                                          <p:spTgt spid="13315"/>
                                        </p:tgtEl>
                                        <p:attrNameLst>
                                          <p:attrName>ppt_y</p:attrName>
                                        </p:attrNameLst>
                                      </p:cBhvr>
                                      <p:tavLst>
                                        <p:tav tm="0">
                                          <p:val>
                                            <p:strVal val="ppt_y"/>
                                          </p:val>
                                        </p:tav>
                                        <p:tav tm="100000">
                                          <p:val>
                                            <p:strVal val="ppt_y"/>
                                          </p:val>
                                        </p:tav>
                                      </p:tavLst>
                                    </p:anim>
                                    <p:set>
                                      <p:cBhvr>
                                        <p:cTn id="33" dur="1" fill="hold">
                                          <p:stCondLst>
                                            <p:cond delay="499"/>
                                          </p:stCondLst>
                                        </p:cTn>
                                        <p:tgtEl>
                                          <p:spTgt spid="13315"/>
                                        </p:tgtEl>
                                        <p:attrNameLst>
                                          <p:attrName>style.visibility</p:attrName>
                                        </p:attrNameLst>
                                      </p:cBhvr>
                                      <p:to>
                                        <p:strVal val="hidden"/>
                                      </p:to>
                                    </p:set>
                                  </p:childTnLst>
                                </p:cTn>
                              </p:par>
                              <p:par>
                                <p:cTn id="34" presetID="2" presetClass="exit" presetSubtype="8" fill="hold" nodeType="withEffect">
                                  <p:stCondLst>
                                    <p:cond delay="0"/>
                                  </p:stCondLst>
                                  <p:childTnLst>
                                    <p:anim calcmode="lin" valueType="num">
                                      <p:cBhvr additive="base">
                                        <p:cTn id="35" dur="500"/>
                                        <p:tgtEl>
                                          <p:spTgt spid="13316"/>
                                        </p:tgtEl>
                                        <p:attrNameLst>
                                          <p:attrName>ppt_x</p:attrName>
                                        </p:attrNameLst>
                                      </p:cBhvr>
                                      <p:tavLst>
                                        <p:tav tm="0">
                                          <p:val>
                                            <p:strVal val="ppt_x"/>
                                          </p:val>
                                        </p:tav>
                                        <p:tav tm="100000">
                                          <p:val>
                                            <p:strVal val="0-ppt_w/2"/>
                                          </p:val>
                                        </p:tav>
                                      </p:tavLst>
                                    </p:anim>
                                    <p:anim calcmode="lin" valueType="num">
                                      <p:cBhvr additive="base">
                                        <p:cTn id="36" dur="500"/>
                                        <p:tgtEl>
                                          <p:spTgt spid="13316"/>
                                        </p:tgtEl>
                                        <p:attrNameLst>
                                          <p:attrName>ppt_y</p:attrName>
                                        </p:attrNameLst>
                                      </p:cBhvr>
                                      <p:tavLst>
                                        <p:tav tm="0">
                                          <p:val>
                                            <p:strVal val="ppt_y"/>
                                          </p:val>
                                        </p:tav>
                                        <p:tav tm="100000">
                                          <p:val>
                                            <p:strVal val="ppt_y"/>
                                          </p:val>
                                        </p:tav>
                                      </p:tavLst>
                                    </p:anim>
                                    <p:set>
                                      <p:cBhvr>
                                        <p:cTn id="37" dur="1" fill="hold">
                                          <p:stCondLst>
                                            <p:cond delay="499"/>
                                          </p:stCondLst>
                                        </p:cTn>
                                        <p:tgtEl>
                                          <p:spTgt spid="13316"/>
                                        </p:tgtEl>
                                        <p:attrNameLst>
                                          <p:attrName>style.visibility</p:attrName>
                                        </p:attrNameLst>
                                      </p:cBhvr>
                                      <p:to>
                                        <p:strVal val="hidden"/>
                                      </p:to>
                                    </p:set>
                                  </p:childTnLst>
                                </p:cTn>
                              </p:par>
                              <p:par>
                                <p:cTn id="38" presetID="2" presetClass="exit" presetSubtype="8" fill="hold" nodeType="withEffect">
                                  <p:stCondLst>
                                    <p:cond delay="0"/>
                                  </p:stCondLst>
                                  <p:childTnLst>
                                    <p:anim calcmode="lin" valueType="num">
                                      <p:cBhvr additive="base">
                                        <p:cTn id="39" dur="500"/>
                                        <p:tgtEl>
                                          <p:spTgt spid="13317"/>
                                        </p:tgtEl>
                                        <p:attrNameLst>
                                          <p:attrName>ppt_x</p:attrName>
                                        </p:attrNameLst>
                                      </p:cBhvr>
                                      <p:tavLst>
                                        <p:tav tm="0">
                                          <p:val>
                                            <p:strVal val="ppt_x"/>
                                          </p:val>
                                        </p:tav>
                                        <p:tav tm="100000">
                                          <p:val>
                                            <p:strVal val="0-ppt_w/2"/>
                                          </p:val>
                                        </p:tav>
                                      </p:tavLst>
                                    </p:anim>
                                    <p:anim calcmode="lin" valueType="num">
                                      <p:cBhvr additive="base">
                                        <p:cTn id="40" dur="500"/>
                                        <p:tgtEl>
                                          <p:spTgt spid="13317"/>
                                        </p:tgtEl>
                                        <p:attrNameLst>
                                          <p:attrName>ppt_y</p:attrName>
                                        </p:attrNameLst>
                                      </p:cBhvr>
                                      <p:tavLst>
                                        <p:tav tm="0">
                                          <p:val>
                                            <p:strVal val="ppt_y"/>
                                          </p:val>
                                        </p:tav>
                                        <p:tav tm="100000">
                                          <p:val>
                                            <p:strVal val="ppt_y"/>
                                          </p:val>
                                        </p:tav>
                                      </p:tavLst>
                                    </p:anim>
                                    <p:set>
                                      <p:cBhvr>
                                        <p:cTn id="41" dur="1" fill="hold">
                                          <p:stCondLst>
                                            <p:cond delay="499"/>
                                          </p:stCondLst>
                                        </p:cTn>
                                        <p:tgtEl>
                                          <p:spTgt spid="13317"/>
                                        </p:tgtEl>
                                        <p:attrNameLst>
                                          <p:attrName>style.visibility</p:attrName>
                                        </p:attrNameLst>
                                      </p:cBhvr>
                                      <p:to>
                                        <p:strVal val="hidden"/>
                                      </p:to>
                                    </p:set>
                                  </p:childTnLst>
                                </p:cTn>
                              </p:par>
                              <p:par>
                                <p:cTn id="42" presetID="2" presetClass="exit" presetSubtype="8" fill="hold" grpId="1" nodeType="withEffect">
                                  <p:stCondLst>
                                    <p:cond delay="0"/>
                                  </p:stCondLst>
                                  <p:childTnLst>
                                    <p:anim calcmode="lin" valueType="num">
                                      <p:cBhvr additive="base">
                                        <p:cTn id="43" dur="500"/>
                                        <p:tgtEl>
                                          <p:spTgt spid="3"/>
                                        </p:tgtEl>
                                        <p:attrNameLst>
                                          <p:attrName>ppt_x</p:attrName>
                                        </p:attrNameLst>
                                      </p:cBhvr>
                                      <p:tavLst>
                                        <p:tav tm="0">
                                          <p:val>
                                            <p:strVal val="ppt_x"/>
                                          </p:val>
                                        </p:tav>
                                        <p:tav tm="100000">
                                          <p:val>
                                            <p:strVal val="0-ppt_w/2"/>
                                          </p:val>
                                        </p:tav>
                                      </p:tavLst>
                                    </p:anim>
                                    <p:anim calcmode="lin" valueType="num">
                                      <p:cBhvr additive="base">
                                        <p:cTn id="44" dur="500"/>
                                        <p:tgtEl>
                                          <p:spTgt spid="3"/>
                                        </p:tgtEl>
                                        <p:attrNameLst>
                                          <p:attrName>ppt_y</p:attrName>
                                        </p:attrNameLst>
                                      </p:cBhvr>
                                      <p:tavLst>
                                        <p:tav tm="0">
                                          <p:val>
                                            <p:strVal val="ppt_y"/>
                                          </p:val>
                                        </p:tav>
                                        <p:tav tm="100000">
                                          <p:val>
                                            <p:strVal val="ppt_y"/>
                                          </p:val>
                                        </p:tav>
                                      </p:tavLst>
                                    </p:anim>
                                    <p:set>
                                      <p:cBhvr>
                                        <p:cTn id="45" dur="1" fill="hold">
                                          <p:stCondLst>
                                            <p:cond delay="499"/>
                                          </p:stCondLst>
                                        </p:cTn>
                                        <p:tgtEl>
                                          <p:spTgt spid="3"/>
                                        </p:tgtEl>
                                        <p:attrNameLst>
                                          <p:attrName>style.visibility</p:attrName>
                                        </p:attrNameLst>
                                      </p:cBhvr>
                                      <p:to>
                                        <p:strVal val="hidden"/>
                                      </p:to>
                                    </p:set>
                                  </p:childTnLst>
                                </p:cTn>
                              </p:par>
                              <p:par>
                                <p:cTn id="46" presetID="2" presetClass="exit" presetSubtype="8" fill="hold" nodeType="with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0-ppt_w/2"/>
                                          </p:val>
                                        </p:tav>
                                      </p:tavLst>
                                    </p:anim>
                                    <p:anim calcmode="lin" valueType="num">
                                      <p:cBhvr additive="base">
                                        <p:cTn id="48" dur="500"/>
                                        <p:tgtEl>
                                          <p:spTgt spid="16"/>
                                        </p:tgtEl>
                                        <p:attrNameLst>
                                          <p:attrName>ppt_y</p:attrName>
                                        </p:attrNameLst>
                                      </p:cBhvr>
                                      <p:tavLst>
                                        <p:tav tm="0">
                                          <p:val>
                                            <p:strVal val="ppt_y"/>
                                          </p:val>
                                        </p:tav>
                                        <p:tav tm="100000">
                                          <p:val>
                                            <p:strVal val="ppt_y"/>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lipboard data</a:t>
            </a:r>
            <a:endParaRPr lang="en-US" dirty="0"/>
          </a:p>
        </p:txBody>
      </p:sp>
      <p:grpSp>
        <p:nvGrpSpPr>
          <p:cNvPr id="9" name="Group 8"/>
          <p:cNvGrpSpPr/>
          <p:nvPr/>
        </p:nvGrpSpPr>
        <p:grpSpPr>
          <a:xfrm>
            <a:off x="5282868" y="3272272"/>
            <a:ext cx="469068" cy="251286"/>
            <a:chOff x="760412" y="2152650"/>
            <a:chExt cx="1066800" cy="571500"/>
          </a:xfrm>
        </p:grpSpPr>
        <p:cxnSp>
          <p:nvCxnSpPr>
            <p:cNvPr id="10" name="Straight Connector 9"/>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1"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5261" b="24272"/>
          <a:stretch/>
        </p:blipFill>
        <p:spPr bwMode="auto">
          <a:xfrm>
            <a:off x="6863386" y="860541"/>
            <a:ext cx="4252399" cy="14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34" y="1778310"/>
            <a:ext cx="4288518" cy="359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605"/>
          <a:stretch/>
        </p:blipFill>
        <p:spPr bwMode="auto">
          <a:xfrm>
            <a:off x="6013127" y="2720093"/>
            <a:ext cx="5952914" cy="375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78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data</a:t>
            </a:r>
            <a:endParaRPr lang="en-US" dirty="0"/>
          </a:p>
        </p:txBody>
      </p:sp>
      <p:sp>
        <p:nvSpPr>
          <p:cNvPr id="3" name="Flowchart: Magnetic Disk 2"/>
          <p:cNvSpPr/>
          <p:nvPr/>
        </p:nvSpPr>
        <p:spPr bwMode="auto">
          <a:xfrm>
            <a:off x="933485" y="3963564"/>
            <a:ext cx="699453" cy="854886"/>
          </a:xfrm>
          <a:prstGeom prst="flowChartMagneticDisk">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4" name="Freeform 70"/>
          <p:cNvSpPr>
            <a:spLocks noEditPoints="1"/>
          </p:cNvSpPr>
          <p:nvPr/>
        </p:nvSpPr>
        <p:spPr bwMode="auto">
          <a:xfrm>
            <a:off x="3575861" y="4011217"/>
            <a:ext cx="603552" cy="759580"/>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bg1"/>
          </a:solidFill>
          <a:ln>
            <a:solidFill>
              <a:srgbClr val="92D050"/>
            </a:solid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052" y="1942923"/>
            <a:ext cx="768652" cy="95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Magnetic Disk 5"/>
          <p:cNvSpPr/>
          <p:nvPr/>
        </p:nvSpPr>
        <p:spPr bwMode="auto">
          <a:xfrm>
            <a:off x="2254673" y="3963564"/>
            <a:ext cx="699453" cy="854886"/>
          </a:xfrm>
          <a:prstGeom prst="flowChartMagneticDisk">
            <a:avLst/>
          </a:prstGeom>
          <a:noFill/>
          <a:ln w="28575">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7" name="Group 6"/>
          <p:cNvGrpSpPr/>
          <p:nvPr/>
        </p:nvGrpSpPr>
        <p:grpSpPr>
          <a:xfrm rot="16200000">
            <a:off x="2397229" y="3295286"/>
            <a:ext cx="469068" cy="251286"/>
            <a:chOff x="760412" y="2152650"/>
            <a:chExt cx="1066800" cy="571500"/>
          </a:xfrm>
        </p:grpSpPr>
        <p:cxnSp>
          <p:nvCxnSpPr>
            <p:cNvPr id="8" name="Straight Connector 7"/>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9"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10" name="Group 9"/>
          <p:cNvGrpSpPr/>
          <p:nvPr/>
        </p:nvGrpSpPr>
        <p:grpSpPr>
          <a:xfrm rot="18220583">
            <a:off x="1532304" y="3262208"/>
            <a:ext cx="469068" cy="251286"/>
            <a:chOff x="760412" y="2152650"/>
            <a:chExt cx="1066800" cy="571500"/>
          </a:xfrm>
        </p:grpSpPr>
        <p:cxnSp>
          <p:nvCxnSpPr>
            <p:cNvPr id="11" name="Straight Connector 10"/>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2"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13" name="Group 12"/>
          <p:cNvGrpSpPr/>
          <p:nvPr/>
        </p:nvGrpSpPr>
        <p:grpSpPr>
          <a:xfrm rot="3379417" flipH="1">
            <a:off x="3262154" y="3262208"/>
            <a:ext cx="469068" cy="251286"/>
            <a:chOff x="760412" y="2152650"/>
            <a:chExt cx="1066800" cy="571500"/>
          </a:xfrm>
        </p:grpSpPr>
        <p:cxnSp>
          <p:nvCxnSpPr>
            <p:cNvPr id="14" name="Straight Connector 13"/>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5"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17" name="TextBox 16"/>
          <p:cNvSpPr txBox="1"/>
          <p:nvPr/>
        </p:nvSpPr>
        <p:spPr>
          <a:xfrm>
            <a:off x="5363351" y="4919968"/>
            <a:ext cx="6528223" cy="764616"/>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363535">
                    <a:alpha val="99000"/>
                  </a:srgbClr>
                </a:solidFill>
                <a:latin typeface="Consolas" pitchFamily="49" charset="0"/>
                <a:cs typeface="Consolas" pitchFamily="49" charset="0"/>
              </a:rPr>
              <a:t>=</a:t>
            </a:r>
            <a:r>
              <a:rPr lang="en-US" sz="2040" b="1" dirty="0">
                <a:solidFill>
                  <a:srgbClr val="ED5326">
                    <a:alpha val="99000"/>
                  </a:srgbClr>
                </a:solidFill>
                <a:latin typeface="Consolas" pitchFamily="49" charset="0"/>
                <a:cs typeface="Consolas" pitchFamily="49" charset="0"/>
              </a:rPr>
              <a:t>Lookup</a:t>
            </a:r>
            <a:r>
              <a:rPr lang="en-US" sz="2040" dirty="0">
                <a:solidFill>
                  <a:srgbClr val="363535">
                    <a:alpha val="99000"/>
                  </a:srgbClr>
                </a:solidFill>
                <a:latin typeface="Consolas" pitchFamily="49" charset="0"/>
                <a:cs typeface="Consolas" pitchFamily="49" charset="0"/>
              </a:rPr>
              <a:t>(</a:t>
            </a:r>
            <a:r>
              <a:rPr lang="en-US" sz="2040" i="1" dirty="0" err="1">
                <a:solidFill>
                  <a:srgbClr val="363535">
                    <a:alpha val="99000"/>
                  </a:srgbClr>
                </a:solidFill>
                <a:latin typeface="Consolas" pitchFamily="49" charset="0"/>
                <a:cs typeface="Consolas" pitchFamily="49" charset="0"/>
              </a:rPr>
              <a:t>thisfield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otherField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returnField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datasetName</a:t>
            </a:r>
            <a:r>
              <a:rPr lang="en-US" sz="2040" dirty="0">
                <a:solidFill>
                  <a:srgbClr val="363535">
                    <a:alpha val="99000"/>
                  </a:srgbClr>
                </a:solidFill>
                <a:latin typeface="Consolas" pitchFamily="49" charset="0"/>
                <a:cs typeface="Consolas" pitchFamily="49" charset="0"/>
              </a:rPr>
              <a:t>)</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3341"/>
          <a:stretch/>
        </p:blipFill>
        <p:spPr bwMode="auto">
          <a:xfrm>
            <a:off x="6762256" y="2009149"/>
            <a:ext cx="3332114" cy="242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87014" y="903311"/>
            <a:ext cx="1483194" cy="534159"/>
          </a:xfrm>
          <a:prstGeom prst="rect">
            <a:avLst/>
          </a:prstGeom>
          <a:noFill/>
        </p:spPr>
        <p:txBody>
          <a:bodyPr wrap="none" lIns="93260" tIns="93260" rIns="93260" bIns="93260" rtlCol="0">
            <a:spAutoFit/>
          </a:bodyPr>
          <a:lstStyle/>
          <a:p>
            <a:pPr>
              <a:lnSpc>
                <a:spcPct val="90000"/>
              </a:lnSpc>
              <a:spcBef>
                <a:spcPct val="20000"/>
              </a:spcBef>
              <a:buSzPct val="90000"/>
            </a:pPr>
            <a:r>
              <a:rPr lang="en-US" sz="2448" dirty="0">
                <a:solidFill>
                  <a:srgbClr val="1D4C7C">
                    <a:alpha val="99000"/>
                  </a:srgbClr>
                </a:solidFill>
              </a:rPr>
              <a:t>dataset 2</a:t>
            </a:r>
          </a:p>
        </p:txBody>
      </p:sp>
      <p:sp>
        <p:nvSpPr>
          <p:cNvPr id="29" name="TextBox 28"/>
          <p:cNvSpPr txBox="1"/>
          <p:nvPr/>
        </p:nvSpPr>
        <p:spPr>
          <a:xfrm>
            <a:off x="7035243" y="903312"/>
            <a:ext cx="1483194" cy="534159"/>
          </a:xfrm>
          <a:prstGeom prst="rect">
            <a:avLst/>
          </a:prstGeom>
          <a:noFill/>
        </p:spPr>
        <p:txBody>
          <a:bodyPr wrap="none" lIns="93260" tIns="93260" rIns="93260" bIns="93260" rtlCol="0">
            <a:spAutoFit/>
          </a:bodyPr>
          <a:lstStyle/>
          <a:p>
            <a:pPr>
              <a:lnSpc>
                <a:spcPct val="90000"/>
              </a:lnSpc>
              <a:spcBef>
                <a:spcPct val="20000"/>
              </a:spcBef>
              <a:buSzPct val="90000"/>
            </a:pPr>
            <a:r>
              <a:rPr lang="en-US" sz="2448" dirty="0">
                <a:solidFill>
                  <a:srgbClr val="1D4C7C">
                    <a:alpha val="99000"/>
                  </a:srgbClr>
                </a:solidFill>
              </a:rPr>
              <a:t>dataset 1</a:t>
            </a:r>
          </a:p>
        </p:txBody>
      </p:sp>
      <p:sp>
        <p:nvSpPr>
          <p:cNvPr id="16" name="Rectangle 15"/>
          <p:cNvSpPr/>
          <p:nvPr/>
        </p:nvSpPr>
        <p:spPr bwMode="auto">
          <a:xfrm>
            <a:off x="6762255" y="1542848"/>
            <a:ext cx="2004649" cy="166925"/>
          </a:xfrm>
          <a:custGeom>
            <a:avLst/>
            <a:gdLst>
              <a:gd name="connsiteX0" fmla="*/ 0 w 1065902"/>
              <a:gd name="connsiteY0" fmla="*/ 0 h 1433805"/>
              <a:gd name="connsiteX1" fmla="*/ 1065902 w 1065902"/>
              <a:gd name="connsiteY1" fmla="*/ 0 h 1433805"/>
              <a:gd name="connsiteX2" fmla="*/ 1065902 w 1065902"/>
              <a:gd name="connsiteY2" fmla="*/ 1433805 h 1433805"/>
              <a:gd name="connsiteX3" fmla="*/ 0 w 1065902"/>
              <a:gd name="connsiteY3" fmla="*/ 1433805 h 1433805"/>
              <a:gd name="connsiteX4" fmla="*/ 0 w 1065902"/>
              <a:gd name="connsiteY4" fmla="*/ 0 h 1433805"/>
              <a:gd name="connsiteX0" fmla="*/ 0 w 1065902"/>
              <a:gd name="connsiteY0" fmla="*/ 1433805 h 1525245"/>
              <a:gd name="connsiteX1" fmla="*/ 0 w 1065902"/>
              <a:gd name="connsiteY1" fmla="*/ 0 h 1525245"/>
              <a:gd name="connsiteX2" fmla="*/ 1065902 w 1065902"/>
              <a:gd name="connsiteY2" fmla="*/ 0 h 1525245"/>
              <a:gd name="connsiteX3" fmla="*/ 1065902 w 1065902"/>
              <a:gd name="connsiteY3" fmla="*/ 1433805 h 1525245"/>
              <a:gd name="connsiteX4" fmla="*/ 91440 w 1065902"/>
              <a:gd name="connsiteY4" fmla="*/ 1525245 h 1525245"/>
              <a:gd name="connsiteX0" fmla="*/ 0 w 1065902"/>
              <a:gd name="connsiteY0" fmla="*/ 1433805 h 1433805"/>
              <a:gd name="connsiteX1" fmla="*/ 0 w 1065902"/>
              <a:gd name="connsiteY1" fmla="*/ 0 h 1433805"/>
              <a:gd name="connsiteX2" fmla="*/ 1065902 w 1065902"/>
              <a:gd name="connsiteY2" fmla="*/ 0 h 1433805"/>
              <a:gd name="connsiteX3" fmla="*/ 1065902 w 1065902"/>
              <a:gd name="connsiteY3" fmla="*/ 1433805 h 1433805"/>
            </a:gdLst>
            <a:ahLst/>
            <a:cxnLst>
              <a:cxn ang="0">
                <a:pos x="connsiteX0" y="connsiteY0"/>
              </a:cxn>
              <a:cxn ang="0">
                <a:pos x="connsiteX1" y="connsiteY1"/>
              </a:cxn>
              <a:cxn ang="0">
                <a:pos x="connsiteX2" y="connsiteY2"/>
              </a:cxn>
              <a:cxn ang="0">
                <a:pos x="connsiteX3" y="connsiteY3"/>
              </a:cxn>
            </a:cxnLst>
            <a:rect l="l" t="t" r="r" b="b"/>
            <a:pathLst>
              <a:path w="1065902" h="1433805">
                <a:moveTo>
                  <a:pt x="0" y="1433805"/>
                </a:moveTo>
                <a:lnTo>
                  <a:pt x="0" y="0"/>
                </a:lnTo>
                <a:lnTo>
                  <a:pt x="1065902" y="0"/>
                </a:lnTo>
                <a:lnTo>
                  <a:pt x="1065902" y="1433805"/>
                </a:lnTo>
              </a:path>
            </a:pathLst>
          </a:cu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31" name="Rectangle 15"/>
          <p:cNvSpPr/>
          <p:nvPr/>
        </p:nvSpPr>
        <p:spPr bwMode="auto">
          <a:xfrm>
            <a:off x="8938330" y="1542848"/>
            <a:ext cx="1156040" cy="166925"/>
          </a:xfrm>
          <a:custGeom>
            <a:avLst/>
            <a:gdLst>
              <a:gd name="connsiteX0" fmla="*/ 0 w 1065902"/>
              <a:gd name="connsiteY0" fmla="*/ 0 h 1433805"/>
              <a:gd name="connsiteX1" fmla="*/ 1065902 w 1065902"/>
              <a:gd name="connsiteY1" fmla="*/ 0 h 1433805"/>
              <a:gd name="connsiteX2" fmla="*/ 1065902 w 1065902"/>
              <a:gd name="connsiteY2" fmla="*/ 1433805 h 1433805"/>
              <a:gd name="connsiteX3" fmla="*/ 0 w 1065902"/>
              <a:gd name="connsiteY3" fmla="*/ 1433805 h 1433805"/>
              <a:gd name="connsiteX4" fmla="*/ 0 w 1065902"/>
              <a:gd name="connsiteY4" fmla="*/ 0 h 1433805"/>
              <a:gd name="connsiteX0" fmla="*/ 0 w 1065902"/>
              <a:gd name="connsiteY0" fmla="*/ 1433805 h 1525245"/>
              <a:gd name="connsiteX1" fmla="*/ 0 w 1065902"/>
              <a:gd name="connsiteY1" fmla="*/ 0 h 1525245"/>
              <a:gd name="connsiteX2" fmla="*/ 1065902 w 1065902"/>
              <a:gd name="connsiteY2" fmla="*/ 0 h 1525245"/>
              <a:gd name="connsiteX3" fmla="*/ 1065902 w 1065902"/>
              <a:gd name="connsiteY3" fmla="*/ 1433805 h 1525245"/>
              <a:gd name="connsiteX4" fmla="*/ 91440 w 1065902"/>
              <a:gd name="connsiteY4" fmla="*/ 1525245 h 1525245"/>
              <a:gd name="connsiteX0" fmla="*/ 0 w 1065902"/>
              <a:gd name="connsiteY0" fmla="*/ 1433805 h 1433805"/>
              <a:gd name="connsiteX1" fmla="*/ 0 w 1065902"/>
              <a:gd name="connsiteY1" fmla="*/ 0 h 1433805"/>
              <a:gd name="connsiteX2" fmla="*/ 1065902 w 1065902"/>
              <a:gd name="connsiteY2" fmla="*/ 0 h 1433805"/>
              <a:gd name="connsiteX3" fmla="*/ 1065902 w 1065902"/>
              <a:gd name="connsiteY3" fmla="*/ 1433805 h 1433805"/>
            </a:gdLst>
            <a:ahLst/>
            <a:cxnLst>
              <a:cxn ang="0">
                <a:pos x="connsiteX0" y="connsiteY0"/>
              </a:cxn>
              <a:cxn ang="0">
                <a:pos x="connsiteX1" y="connsiteY1"/>
              </a:cxn>
              <a:cxn ang="0">
                <a:pos x="connsiteX2" y="connsiteY2"/>
              </a:cxn>
              <a:cxn ang="0">
                <a:pos x="connsiteX3" y="connsiteY3"/>
              </a:cxn>
            </a:cxnLst>
            <a:rect l="l" t="t" r="r" b="b"/>
            <a:pathLst>
              <a:path w="1065902" h="1433805">
                <a:moveTo>
                  <a:pt x="0" y="1433805"/>
                </a:moveTo>
                <a:lnTo>
                  <a:pt x="0" y="0"/>
                </a:lnTo>
                <a:lnTo>
                  <a:pt x="1065902" y="0"/>
                </a:lnTo>
                <a:lnTo>
                  <a:pt x="1065902" y="1433805"/>
                </a:lnTo>
              </a:path>
            </a:pathLst>
          </a:cu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3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9235" b="53341"/>
          <a:stretch/>
        </p:blipFill>
        <p:spPr bwMode="auto">
          <a:xfrm>
            <a:off x="6762256" y="2009149"/>
            <a:ext cx="2024759" cy="242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9" name="Group 2058"/>
          <p:cNvGrpSpPr/>
          <p:nvPr/>
        </p:nvGrpSpPr>
        <p:grpSpPr>
          <a:xfrm>
            <a:off x="3575861" y="2893699"/>
            <a:ext cx="1446414" cy="759652"/>
            <a:chOff x="3607692" y="2837218"/>
            <a:chExt cx="1418182" cy="744824"/>
          </a:xfrm>
        </p:grpSpPr>
        <p:sp>
          <p:nvSpPr>
            <p:cNvPr id="34" name="Freeform 77"/>
            <p:cNvSpPr>
              <a:spLocks noEditPoints="1"/>
            </p:cNvSpPr>
            <p:nvPr/>
          </p:nvSpPr>
          <p:spPr bwMode="auto">
            <a:xfrm>
              <a:off x="4147591" y="2979404"/>
              <a:ext cx="878283" cy="602638"/>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nvGrpSpPr>
            <p:cNvPr id="46" name="Group 45"/>
            <p:cNvGrpSpPr/>
            <p:nvPr/>
          </p:nvGrpSpPr>
          <p:grpSpPr>
            <a:xfrm rot="1700362" flipH="1">
              <a:off x="3607692" y="2837218"/>
              <a:ext cx="459912" cy="246381"/>
              <a:chOff x="760412" y="2152650"/>
              <a:chExt cx="1066800" cy="571500"/>
            </a:xfrm>
          </p:grpSpPr>
          <p:cxnSp>
            <p:nvCxnSpPr>
              <p:cNvPr id="47" name="Straight Connector 46"/>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48"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grpSp>
        <p:nvGrpSpPr>
          <p:cNvPr id="2060" name="Group 2059"/>
          <p:cNvGrpSpPr/>
          <p:nvPr/>
        </p:nvGrpSpPr>
        <p:grpSpPr>
          <a:xfrm>
            <a:off x="3641384" y="2137215"/>
            <a:ext cx="1333382" cy="946458"/>
            <a:chOff x="3787274" y="2095500"/>
            <a:chExt cx="1307356" cy="927984"/>
          </a:xfrm>
        </p:grpSpPr>
        <p:grpSp>
          <p:nvGrpSpPr>
            <p:cNvPr id="2056" name="Group 2055"/>
            <p:cNvGrpSpPr/>
            <p:nvPr/>
          </p:nvGrpSpPr>
          <p:grpSpPr>
            <a:xfrm>
              <a:off x="4163655" y="2095500"/>
              <a:ext cx="930975" cy="927984"/>
              <a:chOff x="4527333" y="1665482"/>
              <a:chExt cx="930975" cy="927984"/>
            </a:xfrm>
          </p:grpSpPr>
          <p:grpSp>
            <p:nvGrpSpPr>
              <p:cNvPr id="2055" name="Group 2054"/>
              <p:cNvGrpSpPr/>
              <p:nvPr/>
            </p:nvGrpSpPr>
            <p:grpSpPr>
              <a:xfrm>
                <a:off x="4527333" y="1761196"/>
                <a:ext cx="832272" cy="832270"/>
                <a:chOff x="3705670" y="2057401"/>
                <a:chExt cx="832272" cy="832270"/>
              </a:xfrm>
            </p:grpSpPr>
            <p:sp>
              <p:nvSpPr>
                <p:cNvPr id="2048" name="Arc 2047"/>
                <p:cNvSpPr/>
                <p:nvPr/>
              </p:nvSpPr>
              <p:spPr>
                <a:xfrm>
                  <a:off x="3825601" y="2177331"/>
                  <a:ext cx="592411" cy="592411"/>
                </a:xfrm>
                <a:prstGeom prst="arc">
                  <a:avLst>
                    <a:gd name="adj1" fmla="val 16200000"/>
                    <a:gd name="adj2" fmla="val 104338"/>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39" name="Arc 38"/>
                <p:cNvSpPr/>
                <p:nvPr/>
              </p:nvSpPr>
              <p:spPr>
                <a:xfrm>
                  <a:off x="3705670" y="2057401"/>
                  <a:ext cx="832272" cy="832270"/>
                </a:xfrm>
                <a:prstGeom prst="arc">
                  <a:avLst>
                    <a:gd name="adj1" fmla="val 16200000"/>
                    <a:gd name="adj2" fmla="val 24571"/>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2053" name="Oval 2052"/>
                <p:cNvSpPr/>
                <p:nvPr/>
              </p:nvSpPr>
              <p:spPr bwMode="auto">
                <a:xfrm>
                  <a:off x="4112866" y="2308801"/>
                  <a:ext cx="170229" cy="170229"/>
                </a:xfrm>
                <a:prstGeom prst="ellipse">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2054" name="Rounded Rectangle 2053"/>
              <p:cNvSpPr/>
              <p:nvPr/>
            </p:nvSpPr>
            <p:spPr bwMode="auto">
              <a:xfrm>
                <a:off x="4852020" y="1665482"/>
                <a:ext cx="606288" cy="606288"/>
              </a:xfrm>
              <a:prstGeom prst="roundRect">
                <a:avLst/>
              </a:prstGeom>
              <a:noFill/>
              <a:ln w="28575">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49" name="Group 48"/>
            <p:cNvGrpSpPr/>
            <p:nvPr/>
          </p:nvGrpSpPr>
          <p:grpSpPr>
            <a:xfrm flipH="1">
              <a:off x="3787274" y="2191223"/>
              <a:ext cx="459912" cy="246381"/>
              <a:chOff x="760412" y="2152650"/>
              <a:chExt cx="1066800" cy="571500"/>
            </a:xfrm>
          </p:grpSpPr>
          <p:cxnSp>
            <p:nvCxnSpPr>
              <p:cNvPr id="50" name="Straight Connector 49"/>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1"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grpSp>
        <p:nvGrpSpPr>
          <p:cNvPr id="2057" name="Group 2056"/>
          <p:cNvGrpSpPr/>
          <p:nvPr/>
        </p:nvGrpSpPr>
        <p:grpSpPr>
          <a:xfrm>
            <a:off x="234033" y="2833077"/>
            <a:ext cx="1564625" cy="777169"/>
            <a:chOff x="227012" y="2777779"/>
            <a:chExt cx="1534085" cy="762000"/>
          </a:xfrm>
        </p:grpSpPr>
        <p:sp>
          <p:nvSpPr>
            <p:cNvPr id="28" name="Cube 27"/>
            <p:cNvSpPr/>
            <p:nvPr/>
          </p:nvSpPr>
          <p:spPr bwMode="auto">
            <a:xfrm>
              <a:off x="227012" y="2777779"/>
              <a:ext cx="762000" cy="762000"/>
            </a:xfrm>
            <a:prstGeom prst="cube">
              <a:avLst/>
            </a:prstGeom>
            <a:noFill/>
            <a:ln w="28575">
              <a:solidFill>
                <a:schemeClr val="accent4"/>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55" name="Group 54"/>
            <p:cNvGrpSpPr/>
            <p:nvPr/>
          </p:nvGrpSpPr>
          <p:grpSpPr>
            <a:xfrm rot="9975632" flipH="1">
              <a:off x="1301185" y="2778391"/>
              <a:ext cx="459912" cy="246381"/>
              <a:chOff x="760412" y="2152650"/>
              <a:chExt cx="1066800" cy="571500"/>
            </a:xfrm>
          </p:grpSpPr>
          <p:cxnSp>
            <p:nvCxnSpPr>
              <p:cNvPr id="56" name="Straight Connector 55"/>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7"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sp>
        <p:nvSpPr>
          <p:cNvPr id="58" name="Rectangle 57"/>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23" name="Group 22"/>
          <p:cNvGrpSpPr/>
          <p:nvPr/>
        </p:nvGrpSpPr>
        <p:grpSpPr>
          <a:xfrm>
            <a:off x="622617" y="1632055"/>
            <a:ext cx="1421546" cy="894612"/>
            <a:chOff x="608012" y="1600200"/>
            <a:chExt cx="1393799" cy="877150"/>
          </a:xfrm>
        </p:grpSpPr>
        <p:grpSp>
          <p:nvGrpSpPr>
            <p:cNvPr id="52" name="Group 51"/>
            <p:cNvGrpSpPr/>
            <p:nvPr/>
          </p:nvGrpSpPr>
          <p:grpSpPr>
            <a:xfrm rot="11195631" flipH="1">
              <a:off x="1541899" y="2110409"/>
              <a:ext cx="459912" cy="246381"/>
              <a:chOff x="760412" y="2152650"/>
              <a:chExt cx="1066800" cy="571500"/>
            </a:xfrm>
          </p:grpSpPr>
          <p:cxnSp>
            <p:nvCxnSpPr>
              <p:cNvPr id="53" name="Straight Connector 52"/>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4"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nvGrpSpPr>
            <p:cNvPr id="65" name="Group 64"/>
            <p:cNvGrpSpPr/>
            <p:nvPr/>
          </p:nvGrpSpPr>
          <p:grpSpPr>
            <a:xfrm>
              <a:off x="608012" y="1600200"/>
              <a:ext cx="697697" cy="877150"/>
              <a:chOff x="3122612" y="5142650"/>
              <a:chExt cx="697697" cy="877150"/>
            </a:xfrm>
          </p:grpSpPr>
          <p:sp>
            <p:nvSpPr>
              <p:cNvPr id="66" name="Rounded Rectangle 65"/>
              <p:cNvSpPr/>
              <p:nvPr/>
            </p:nvSpPr>
            <p:spPr bwMode="auto">
              <a:xfrm>
                <a:off x="3122612" y="5193268"/>
                <a:ext cx="697697" cy="826532"/>
              </a:xfrm>
              <a:prstGeom prst="roundRect">
                <a:avLst/>
              </a:prstGeom>
              <a:noFill/>
              <a:ln w="28575">
                <a:solidFill>
                  <a:schemeClr val="accent6">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67" name="Group 66"/>
              <p:cNvGrpSpPr/>
              <p:nvPr/>
            </p:nvGrpSpPr>
            <p:grpSpPr>
              <a:xfrm>
                <a:off x="3251317" y="5142650"/>
                <a:ext cx="440287" cy="191350"/>
                <a:chOff x="3128128" y="5076931"/>
                <a:chExt cx="681126" cy="296019"/>
              </a:xfrm>
              <a:solidFill>
                <a:schemeClr val="tx1"/>
              </a:solidFill>
            </p:grpSpPr>
            <p:sp>
              <p:nvSpPr>
                <p:cNvPr id="68" name="Round Same Side Corner Rectangle 18"/>
                <p:cNvSpPr/>
                <p:nvPr/>
              </p:nvSpPr>
              <p:spPr bwMode="auto">
                <a:xfrm>
                  <a:off x="3128128" y="5257800"/>
                  <a:ext cx="681126" cy="115150"/>
                </a:xfrm>
                <a:custGeom>
                  <a:avLst/>
                  <a:gdLst>
                    <a:gd name="connsiteX0" fmla="*/ 19050 w 681126"/>
                    <a:gd name="connsiteY0" fmla="*/ 0 h 114300"/>
                    <a:gd name="connsiteX1" fmla="*/ 662076 w 681126"/>
                    <a:gd name="connsiteY1" fmla="*/ 0 h 114300"/>
                    <a:gd name="connsiteX2" fmla="*/ 681126 w 681126"/>
                    <a:gd name="connsiteY2" fmla="*/ 19050 h 114300"/>
                    <a:gd name="connsiteX3" fmla="*/ 681126 w 681126"/>
                    <a:gd name="connsiteY3" fmla="*/ 114300 h 114300"/>
                    <a:gd name="connsiteX4" fmla="*/ 681126 w 681126"/>
                    <a:gd name="connsiteY4" fmla="*/ 114300 h 114300"/>
                    <a:gd name="connsiteX5" fmla="*/ 0 w 681126"/>
                    <a:gd name="connsiteY5" fmla="*/ 114300 h 114300"/>
                    <a:gd name="connsiteX6" fmla="*/ 0 w 681126"/>
                    <a:gd name="connsiteY6" fmla="*/ 114300 h 114300"/>
                    <a:gd name="connsiteX7" fmla="*/ 0 w 681126"/>
                    <a:gd name="connsiteY7" fmla="*/ 19050 h 114300"/>
                    <a:gd name="connsiteX8" fmla="*/ 19050 w 681126"/>
                    <a:gd name="connsiteY8" fmla="*/ 0 h 114300"/>
                    <a:gd name="connsiteX0" fmla="*/ 19050 w 681126"/>
                    <a:gd name="connsiteY0" fmla="*/ 850 h 115150"/>
                    <a:gd name="connsiteX1" fmla="*/ 531005 w 681126"/>
                    <a:gd name="connsiteY1" fmla="*/ 0 h 115150"/>
                    <a:gd name="connsiteX2" fmla="*/ 662076 w 681126"/>
                    <a:gd name="connsiteY2" fmla="*/ 850 h 115150"/>
                    <a:gd name="connsiteX3" fmla="*/ 681126 w 681126"/>
                    <a:gd name="connsiteY3" fmla="*/ 19900 h 115150"/>
                    <a:gd name="connsiteX4" fmla="*/ 681126 w 681126"/>
                    <a:gd name="connsiteY4" fmla="*/ 115150 h 115150"/>
                    <a:gd name="connsiteX5" fmla="*/ 681126 w 681126"/>
                    <a:gd name="connsiteY5" fmla="*/ 115150 h 115150"/>
                    <a:gd name="connsiteX6" fmla="*/ 0 w 681126"/>
                    <a:gd name="connsiteY6" fmla="*/ 115150 h 115150"/>
                    <a:gd name="connsiteX7" fmla="*/ 0 w 681126"/>
                    <a:gd name="connsiteY7" fmla="*/ 115150 h 115150"/>
                    <a:gd name="connsiteX8" fmla="*/ 0 w 681126"/>
                    <a:gd name="connsiteY8" fmla="*/ 19900 h 115150"/>
                    <a:gd name="connsiteX9" fmla="*/ 19050 w 681126"/>
                    <a:gd name="connsiteY9" fmla="*/ 850 h 115150"/>
                    <a:gd name="connsiteX0" fmla="*/ 19050 w 681126"/>
                    <a:gd name="connsiteY0" fmla="*/ 850 h 115150"/>
                    <a:gd name="connsiteX1" fmla="*/ 153688 w 681126"/>
                    <a:gd name="connsiteY1" fmla="*/ 0 h 115150"/>
                    <a:gd name="connsiteX2" fmla="*/ 531005 w 681126"/>
                    <a:gd name="connsiteY2" fmla="*/ 0 h 115150"/>
                    <a:gd name="connsiteX3" fmla="*/ 662076 w 681126"/>
                    <a:gd name="connsiteY3" fmla="*/ 850 h 115150"/>
                    <a:gd name="connsiteX4" fmla="*/ 681126 w 681126"/>
                    <a:gd name="connsiteY4" fmla="*/ 19900 h 115150"/>
                    <a:gd name="connsiteX5" fmla="*/ 681126 w 681126"/>
                    <a:gd name="connsiteY5" fmla="*/ 115150 h 115150"/>
                    <a:gd name="connsiteX6" fmla="*/ 681126 w 681126"/>
                    <a:gd name="connsiteY6" fmla="*/ 115150 h 115150"/>
                    <a:gd name="connsiteX7" fmla="*/ 0 w 681126"/>
                    <a:gd name="connsiteY7" fmla="*/ 115150 h 115150"/>
                    <a:gd name="connsiteX8" fmla="*/ 0 w 681126"/>
                    <a:gd name="connsiteY8" fmla="*/ 115150 h 115150"/>
                    <a:gd name="connsiteX9" fmla="*/ 0 w 681126"/>
                    <a:gd name="connsiteY9" fmla="*/ 19900 h 115150"/>
                    <a:gd name="connsiteX10" fmla="*/ 19050 w 681126"/>
                    <a:gd name="connsiteY10" fmla="*/ 850 h 115150"/>
                    <a:gd name="connsiteX0" fmla="*/ 19050 w 681126"/>
                    <a:gd name="connsiteY0" fmla="*/ 4249 h 118549"/>
                    <a:gd name="connsiteX1" fmla="*/ 153688 w 681126"/>
                    <a:gd name="connsiteY1" fmla="*/ 3399 h 118549"/>
                    <a:gd name="connsiteX2" fmla="*/ 330449 w 681126"/>
                    <a:gd name="connsiteY2" fmla="*/ 0 h 118549"/>
                    <a:gd name="connsiteX3" fmla="*/ 531005 w 681126"/>
                    <a:gd name="connsiteY3" fmla="*/ 3399 h 118549"/>
                    <a:gd name="connsiteX4" fmla="*/ 662076 w 681126"/>
                    <a:gd name="connsiteY4" fmla="*/ 4249 h 118549"/>
                    <a:gd name="connsiteX5" fmla="*/ 681126 w 681126"/>
                    <a:gd name="connsiteY5" fmla="*/ 23299 h 118549"/>
                    <a:gd name="connsiteX6" fmla="*/ 681126 w 681126"/>
                    <a:gd name="connsiteY6" fmla="*/ 118549 h 118549"/>
                    <a:gd name="connsiteX7" fmla="*/ 681126 w 681126"/>
                    <a:gd name="connsiteY7" fmla="*/ 118549 h 118549"/>
                    <a:gd name="connsiteX8" fmla="*/ 0 w 681126"/>
                    <a:gd name="connsiteY8" fmla="*/ 118549 h 118549"/>
                    <a:gd name="connsiteX9" fmla="*/ 0 w 681126"/>
                    <a:gd name="connsiteY9" fmla="*/ 118549 h 118549"/>
                    <a:gd name="connsiteX10" fmla="*/ 0 w 681126"/>
                    <a:gd name="connsiteY10" fmla="*/ 23299 h 118549"/>
                    <a:gd name="connsiteX11" fmla="*/ 19050 w 681126"/>
                    <a:gd name="connsiteY11" fmla="*/ 4249 h 118549"/>
                    <a:gd name="connsiteX0" fmla="*/ 330449 w 681126"/>
                    <a:gd name="connsiteY0" fmla="*/ 0 h 118549"/>
                    <a:gd name="connsiteX1" fmla="*/ 531005 w 681126"/>
                    <a:gd name="connsiteY1" fmla="*/ 3399 h 118549"/>
                    <a:gd name="connsiteX2" fmla="*/ 662076 w 681126"/>
                    <a:gd name="connsiteY2" fmla="*/ 4249 h 118549"/>
                    <a:gd name="connsiteX3" fmla="*/ 681126 w 681126"/>
                    <a:gd name="connsiteY3" fmla="*/ 23299 h 118549"/>
                    <a:gd name="connsiteX4" fmla="*/ 681126 w 681126"/>
                    <a:gd name="connsiteY4" fmla="*/ 118549 h 118549"/>
                    <a:gd name="connsiteX5" fmla="*/ 681126 w 681126"/>
                    <a:gd name="connsiteY5" fmla="*/ 118549 h 118549"/>
                    <a:gd name="connsiteX6" fmla="*/ 0 w 681126"/>
                    <a:gd name="connsiteY6" fmla="*/ 118549 h 118549"/>
                    <a:gd name="connsiteX7" fmla="*/ 0 w 681126"/>
                    <a:gd name="connsiteY7" fmla="*/ 118549 h 118549"/>
                    <a:gd name="connsiteX8" fmla="*/ 0 w 681126"/>
                    <a:gd name="connsiteY8" fmla="*/ 23299 h 118549"/>
                    <a:gd name="connsiteX9" fmla="*/ 19050 w 681126"/>
                    <a:gd name="connsiteY9" fmla="*/ 4249 h 118549"/>
                    <a:gd name="connsiteX10" fmla="*/ 153688 w 681126"/>
                    <a:gd name="connsiteY10" fmla="*/ 3399 h 118549"/>
                    <a:gd name="connsiteX11" fmla="*/ 421889 w 681126"/>
                    <a:gd name="connsiteY11" fmla="*/ 91440 h 118549"/>
                    <a:gd name="connsiteX0" fmla="*/ 330449 w 681126"/>
                    <a:gd name="connsiteY0" fmla="*/ 0 h 118549"/>
                    <a:gd name="connsiteX1" fmla="*/ 531005 w 681126"/>
                    <a:gd name="connsiteY1" fmla="*/ 3399 h 118549"/>
                    <a:gd name="connsiteX2" fmla="*/ 662076 w 681126"/>
                    <a:gd name="connsiteY2" fmla="*/ 4249 h 118549"/>
                    <a:gd name="connsiteX3" fmla="*/ 681126 w 681126"/>
                    <a:gd name="connsiteY3" fmla="*/ 23299 h 118549"/>
                    <a:gd name="connsiteX4" fmla="*/ 681126 w 681126"/>
                    <a:gd name="connsiteY4" fmla="*/ 118549 h 118549"/>
                    <a:gd name="connsiteX5" fmla="*/ 681126 w 681126"/>
                    <a:gd name="connsiteY5" fmla="*/ 118549 h 118549"/>
                    <a:gd name="connsiteX6" fmla="*/ 0 w 681126"/>
                    <a:gd name="connsiteY6" fmla="*/ 118549 h 118549"/>
                    <a:gd name="connsiteX7" fmla="*/ 0 w 681126"/>
                    <a:gd name="connsiteY7" fmla="*/ 118549 h 118549"/>
                    <a:gd name="connsiteX8" fmla="*/ 0 w 681126"/>
                    <a:gd name="connsiteY8" fmla="*/ 23299 h 118549"/>
                    <a:gd name="connsiteX9" fmla="*/ 19050 w 681126"/>
                    <a:gd name="connsiteY9" fmla="*/ 4249 h 118549"/>
                    <a:gd name="connsiteX10" fmla="*/ 153688 w 681126"/>
                    <a:gd name="connsiteY10" fmla="*/ 3399 h 118549"/>
                    <a:gd name="connsiteX0" fmla="*/ 531005 w 681126"/>
                    <a:gd name="connsiteY0" fmla="*/ 0 h 115150"/>
                    <a:gd name="connsiteX1" fmla="*/ 662076 w 681126"/>
                    <a:gd name="connsiteY1" fmla="*/ 850 h 115150"/>
                    <a:gd name="connsiteX2" fmla="*/ 681126 w 681126"/>
                    <a:gd name="connsiteY2" fmla="*/ 19900 h 115150"/>
                    <a:gd name="connsiteX3" fmla="*/ 681126 w 681126"/>
                    <a:gd name="connsiteY3" fmla="*/ 115150 h 115150"/>
                    <a:gd name="connsiteX4" fmla="*/ 681126 w 681126"/>
                    <a:gd name="connsiteY4" fmla="*/ 115150 h 115150"/>
                    <a:gd name="connsiteX5" fmla="*/ 0 w 681126"/>
                    <a:gd name="connsiteY5" fmla="*/ 115150 h 115150"/>
                    <a:gd name="connsiteX6" fmla="*/ 0 w 681126"/>
                    <a:gd name="connsiteY6" fmla="*/ 115150 h 115150"/>
                    <a:gd name="connsiteX7" fmla="*/ 0 w 681126"/>
                    <a:gd name="connsiteY7" fmla="*/ 19900 h 115150"/>
                    <a:gd name="connsiteX8" fmla="*/ 19050 w 681126"/>
                    <a:gd name="connsiteY8" fmla="*/ 850 h 115150"/>
                    <a:gd name="connsiteX9" fmla="*/ 153688 w 681126"/>
                    <a:gd name="connsiteY9" fmla="*/ 0 h 1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126" h="115150">
                      <a:moveTo>
                        <a:pt x="531005" y="0"/>
                      </a:moveTo>
                      <a:lnTo>
                        <a:pt x="662076" y="850"/>
                      </a:lnTo>
                      <a:cubicBezTo>
                        <a:pt x="672597" y="850"/>
                        <a:pt x="681126" y="9379"/>
                        <a:pt x="681126" y="19900"/>
                      </a:cubicBezTo>
                      <a:lnTo>
                        <a:pt x="681126" y="115150"/>
                      </a:lnTo>
                      <a:lnTo>
                        <a:pt x="681126" y="115150"/>
                      </a:lnTo>
                      <a:lnTo>
                        <a:pt x="0" y="115150"/>
                      </a:lnTo>
                      <a:lnTo>
                        <a:pt x="0" y="115150"/>
                      </a:lnTo>
                      <a:lnTo>
                        <a:pt x="0" y="19900"/>
                      </a:lnTo>
                      <a:cubicBezTo>
                        <a:pt x="0" y="9379"/>
                        <a:pt x="8529" y="850"/>
                        <a:pt x="19050" y="850"/>
                      </a:cubicBezTo>
                      <a:lnTo>
                        <a:pt x="153688" y="0"/>
                      </a:lnTo>
                    </a:path>
                  </a:pathLst>
                </a:custGeom>
                <a:grpFill/>
                <a:ln w="28575">
                  <a:solidFill>
                    <a:schemeClr val="accent6">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69" name="Oval 19"/>
                <p:cNvSpPr/>
                <p:nvPr/>
              </p:nvSpPr>
              <p:spPr bwMode="auto">
                <a:xfrm>
                  <a:off x="3278191" y="5076931"/>
                  <a:ext cx="381000" cy="190500"/>
                </a:xfrm>
                <a:custGeom>
                  <a:avLst/>
                  <a:gdLst>
                    <a:gd name="connsiteX0" fmla="*/ 0 w 381000"/>
                    <a:gd name="connsiteY0" fmla="*/ 190500 h 381000"/>
                    <a:gd name="connsiteX1" fmla="*/ 190500 w 381000"/>
                    <a:gd name="connsiteY1" fmla="*/ 0 h 381000"/>
                    <a:gd name="connsiteX2" fmla="*/ 381000 w 381000"/>
                    <a:gd name="connsiteY2" fmla="*/ 190500 h 381000"/>
                    <a:gd name="connsiteX3" fmla="*/ 190500 w 381000"/>
                    <a:gd name="connsiteY3" fmla="*/ 381000 h 381000"/>
                    <a:gd name="connsiteX4" fmla="*/ 0 w 381000"/>
                    <a:gd name="connsiteY4" fmla="*/ 190500 h 381000"/>
                    <a:gd name="connsiteX0" fmla="*/ 190500 w 381000"/>
                    <a:gd name="connsiteY0" fmla="*/ 381000 h 472440"/>
                    <a:gd name="connsiteX1" fmla="*/ 0 w 381000"/>
                    <a:gd name="connsiteY1" fmla="*/ 190500 h 472440"/>
                    <a:gd name="connsiteX2" fmla="*/ 190500 w 381000"/>
                    <a:gd name="connsiteY2" fmla="*/ 0 h 472440"/>
                    <a:gd name="connsiteX3" fmla="*/ 381000 w 381000"/>
                    <a:gd name="connsiteY3" fmla="*/ 190500 h 472440"/>
                    <a:gd name="connsiteX4" fmla="*/ 281940 w 381000"/>
                    <a:gd name="connsiteY4" fmla="*/ 472440 h 472440"/>
                    <a:gd name="connsiteX0" fmla="*/ 190500 w 381000"/>
                    <a:gd name="connsiteY0" fmla="*/ 381000 h 381000"/>
                    <a:gd name="connsiteX1" fmla="*/ 0 w 381000"/>
                    <a:gd name="connsiteY1" fmla="*/ 190500 h 381000"/>
                    <a:gd name="connsiteX2" fmla="*/ 190500 w 381000"/>
                    <a:gd name="connsiteY2" fmla="*/ 0 h 381000"/>
                    <a:gd name="connsiteX3" fmla="*/ 381000 w 381000"/>
                    <a:gd name="connsiteY3" fmla="*/ 190500 h 381000"/>
                    <a:gd name="connsiteX0" fmla="*/ 0 w 381000"/>
                    <a:gd name="connsiteY0" fmla="*/ 190500 h 190500"/>
                    <a:gd name="connsiteX1" fmla="*/ 190500 w 381000"/>
                    <a:gd name="connsiteY1" fmla="*/ 0 h 190500"/>
                    <a:gd name="connsiteX2" fmla="*/ 381000 w 381000"/>
                    <a:gd name="connsiteY2" fmla="*/ 190500 h 190500"/>
                  </a:gdLst>
                  <a:ahLst/>
                  <a:cxnLst>
                    <a:cxn ang="0">
                      <a:pos x="connsiteX0" y="connsiteY0"/>
                    </a:cxn>
                    <a:cxn ang="0">
                      <a:pos x="connsiteX1" y="connsiteY1"/>
                    </a:cxn>
                    <a:cxn ang="0">
                      <a:pos x="connsiteX2" y="connsiteY2"/>
                    </a:cxn>
                  </a:cxnLst>
                  <a:rect l="l" t="t" r="r" b="b"/>
                  <a:pathLst>
                    <a:path w="381000" h="190500">
                      <a:moveTo>
                        <a:pt x="0" y="190500"/>
                      </a:moveTo>
                      <a:cubicBezTo>
                        <a:pt x="0" y="85290"/>
                        <a:pt x="85290" y="0"/>
                        <a:pt x="190500" y="0"/>
                      </a:cubicBezTo>
                      <a:cubicBezTo>
                        <a:pt x="295710" y="0"/>
                        <a:pt x="381000" y="85290"/>
                        <a:pt x="381000" y="190500"/>
                      </a:cubicBezTo>
                    </a:path>
                  </a:pathLst>
                </a:custGeom>
                <a:grpFill/>
                <a:ln w="28575">
                  <a:solidFill>
                    <a:schemeClr val="accent6">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grpSp>
      </p:grpSp>
    </p:spTree>
    <p:extLst>
      <p:ext uri="{BB962C8B-B14F-4D97-AF65-F5344CB8AC3E}">
        <p14:creationId xmlns:p14="http://schemas.microsoft.com/office/powerpoint/2010/main" val="200002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05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250"/>
                                  </p:stCondLst>
                                  <p:childTnLst>
                                    <p:set>
                                      <p:cBhvr>
                                        <p:cTn id="24" dur="1" fill="hold">
                                          <p:stCondLst>
                                            <p:cond delay="0"/>
                                          </p:stCondLst>
                                        </p:cTn>
                                        <p:tgtEl>
                                          <p:spTgt spid="2060"/>
                                        </p:tgtEl>
                                        <p:attrNameLst>
                                          <p:attrName>style.visibility</p:attrName>
                                        </p:attrNameLst>
                                      </p:cBhvr>
                                      <p:to>
                                        <p:strVal val="visible"/>
                                      </p:to>
                                    </p:set>
                                  </p:childTnLst>
                                </p:cTn>
                              </p:par>
                            </p:childTnLst>
                          </p:cTn>
                        </p:par>
                        <p:par>
                          <p:cTn id="25" fill="hold">
                            <p:stCondLst>
                              <p:cond delay="750"/>
                            </p:stCondLst>
                            <p:childTnLst>
                              <p:par>
                                <p:cTn id="26" presetID="1" presetClass="entr" presetSubtype="0" fill="hold" nodeType="afterEffect">
                                  <p:stCondLst>
                                    <p:cond delay="25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250"/>
                                  </p:stCondLst>
                                  <p:childTnLst>
                                    <p:set>
                                      <p:cBhvr>
                                        <p:cTn id="30" dur="1" fill="hold">
                                          <p:stCondLst>
                                            <p:cond delay="0"/>
                                          </p:stCondLst>
                                        </p:cTn>
                                        <p:tgtEl>
                                          <p:spTgt spid="20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wipe(left)">
                                      <p:cBhvr>
                                        <p:cTn id="46" dur="500"/>
                                        <p:tgtEl>
                                          <p:spTgt spid="205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p:bldP spid="5" grpId="0"/>
      <p:bldP spid="29" grpId="0"/>
      <p:bldP spid="16"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hort lists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596" y="1335759"/>
            <a:ext cx="7538544" cy="209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68" y="1335760"/>
            <a:ext cx="2746352" cy="480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602119" y="2277647"/>
            <a:ext cx="388585" cy="208170"/>
            <a:chOff x="760412" y="2152650"/>
            <a:chExt cx="1066800" cy="571500"/>
          </a:xfrm>
        </p:grpSpPr>
        <p:cxnSp>
          <p:nvCxnSpPr>
            <p:cNvPr id="7" name="Straight Connector 6"/>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8"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4" name="TextBox 3"/>
          <p:cNvSpPr txBox="1"/>
          <p:nvPr/>
        </p:nvSpPr>
        <p:spPr>
          <a:xfrm>
            <a:off x="4197596" y="4429866"/>
            <a:ext cx="7538544" cy="476479"/>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363535">
                    <a:alpha val="99000"/>
                  </a:srgbClr>
                </a:solidFill>
                <a:latin typeface="Consolas" pitchFamily="49" charset="0"/>
                <a:cs typeface="Consolas" pitchFamily="49" charset="0"/>
              </a:rPr>
              <a:t>=</a:t>
            </a:r>
            <a:r>
              <a:rPr lang="en-US" sz="2040" b="1" dirty="0" err="1">
                <a:solidFill>
                  <a:srgbClr val="ED5326">
                    <a:alpha val="99000"/>
                  </a:srgbClr>
                </a:solidFill>
                <a:latin typeface="Consolas" pitchFamily="49" charset="0"/>
                <a:cs typeface="Consolas" pitchFamily="49" charset="0"/>
              </a:rPr>
              <a:t>Code.JoinSorted</a:t>
            </a:r>
            <a:r>
              <a:rPr lang="en-US" sz="2040" dirty="0">
                <a:solidFill>
                  <a:srgbClr val="363535">
                    <a:alpha val="99000"/>
                  </a:srgbClr>
                </a:solidFill>
                <a:latin typeface="Consolas" pitchFamily="49" charset="0"/>
                <a:cs typeface="Consolas" pitchFamily="49" charset="0"/>
              </a:rPr>
              <a:t>(...)</a:t>
            </a:r>
          </a:p>
        </p:txBody>
      </p:sp>
      <p:sp>
        <p:nvSpPr>
          <p:cNvPr id="10" name="TextBox 9"/>
          <p:cNvSpPr txBox="1"/>
          <p:nvPr/>
        </p:nvSpPr>
        <p:spPr>
          <a:xfrm>
            <a:off x="4193237" y="3652696"/>
            <a:ext cx="7538544" cy="764616"/>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363535">
                    <a:alpha val="99000"/>
                  </a:srgbClr>
                </a:solidFill>
                <a:latin typeface="Consolas" pitchFamily="49" charset="0"/>
                <a:cs typeface="Consolas" pitchFamily="49" charset="0"/>
              </a:rPr>
              <a:t>=</a:t>
            </a:r>
            <a:r>
              <a:rPr lang="en-US" sz="2040" b="1" dirty="0">
                <a:solidFill>
                  <a:srgbClr val="ED5326">
                    <a:alpha val="99000"/>
                  </a:srgbClr>
                </a:solidFill>
                <a:latin typeface="Consolas" pitchFamily="49" charset="0"/>
                <a:cs typeface="Consolas" pitchFamily="49" charset="0"/>
              </a:rPr>
              <a:t>Join</a:t>
            </a:r>
            <a:r>
              <a:rPr lang="en-US" sz="2040" dirty="0">
                <a:solidFill>
                  <a:srgbClr val="363535">
                    <a:alpha val="99000"/>
                  </a:srgbClr>
                </a:solidFill>
                <a:latin typeface="Consolas" pitchFamily="49" charset="0"/>
                <a:cs typeface="Consolas" pitchFamily="49" charset="0"/>
              </a:rPr>
              <a:t>(</a:t>
            </a:r>
            <a:r>
              <a:rPr lang="en-US" sz="2040" b="1" dirty="0" err="1">
                <a:solidFill>
                  <a:srgbClr val="ED5326">
                    <a:alpha val="99000"/>
                  </a:srgbClr>
                </a:solidFill>
                <a:latin typeface="Consolas" pitchFamily="49" charset="0"/>
                <a:cs typeface="Consolas" pitchFamily="49" charset="0"/>
              </a:rPr>
              <a:t>LookupSet</a:t>
            </a:r>
            <a:r>
              <a:rPr lang="en-US" sz="2040" dirty="0">
                <a:solidFill>
                  <a:srgbClr val="363535">
                    <a:alpha val="99000"/>
                  </a:srgbClr>
                </a:solidFill>
                <a:latin typeface="Consolas" pitchFamily="49" charset="0"/>
                <a:cs typeface="Consolas" pitchFamily="49" charset="0"/>
              </a:rPr>
              <a:t>(</a:t>
            </a:r>
            <a:r>
              <a:rPr lang="en-US" sz="2040" i="1" dirty="0" err="1">
                <a:solidFill>
                  <a:srgbClr val="363535">
                    <a:alpha val="99000"/>
                  </a:srgbClr>
                </a:solidFill>
                <a:latin typeface="Consolas" pitchFamily="49" charset="0"/>
                <a:cs typeface="Consolas" pitchFamily="49" charset="0"/>
              </a:rPr>
              <a:t>thisfield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otherField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returnField</a:t>
            </a:r>
            <a:r>
              <a:rPr lang="en-US" sz="2040" dirty="0">
                <a:solidFill>
                  <a:srgbClr val="363535">
                    <a:alpha val="99000"/>
                  </a:srgbClr>
                </a:solidFill>
                <a:latin typeface="Consolas" pitchFamily="49" charset="0"/>
                <a:cs typeface="Consolas" pitchFamily="49" charset="0"/>
              </a:rPr>
              <a:t>, </a:t>
            </a:r>
            <a:r>
              <a:rPr lang="en-US" sz="2040" i="1" dirty="0" err="1">
                <a:solidFill>
                  <a:srgbClr val="363535">
                    <a:alpha val="99000"/>
                  </a:srgbClr>
                </a:solidFill>
                <a:latin typeface="Consolas" pitchFamily="49" charset="0"/>
                <a:cs typeface="Consolas" pitchFamily="49" charset="0"/>
              </a:rPr>
              <a:t>datasetName</a:t>
            </a:r>
            <a:r>
              <a:rPr lang="en-US" sz="2040" dirty="0">
                <a:solidFill>
                  <a:srgbClr val="363535">
                    <a:alpha val="99000"/>
                  </a:srgbClr>
                </a:solidFill>
                <a:latin typeface="Consolas" pitchFamily="49" charset="0"/>
                <a:cs typeface="Consolas" pitchFamily="49" charset="0"/>
              </a:rPr>
              <a:t>), </a:t>
            </a:r>
            <a:r>
              <a:rPr lang="en-US" sz="2040" i="1" dirty="0">
                <a:solidFill>
                  <a:srgbClr val="363535">
                    <a:alpha val="99000"/>
                  </a:srgbClr>
                </a:solidFill>
                <a:latin typeface="Consolas" pitchFamily="49" charset="0"/>
                <a:cs typeface="Consolas" pitchFamily="49" charset="0"/>
              </a:rPr>
              <a:t>delimiter</a:t>
            </a:r>
            <a:r>
              <a:rPr lang="en-US" sz="2040" dirty="0">
                <a:solidFill>
                  <a:srgbClr val="363535">
                    <a:alpha val="99000"/>
                  </a:srgbClr>
                </a:solidFill>
                <a:latin typeface="Consolas" pitchFamily="49" charset="0"/>
                <a:cs typeface="Consolas" pitchFamily="49" charset="0"/>
              </a:rPr>
              <a:t>)</a:t>
            </a:r>
          </a:p>
        </p:txBody>
      </p:sp>
      <p:sp>
        <p:nvSpPr>
          <p:cNvPr id="11" name="TextBox 10"/>
          <p:cNvSpPr txBox="1"/>
          <p:nvPr/>
        </p:nvSpPr>
        <p:spPr>
          <a:xfrm>
            <a:off x="4193237" y="4973885"/>
            <a:ext cx="7538544" cy="476479"/>
          </a:xfrm>
          <a:prstGeom prst="rect">
            <a:avLst/>
          </a:prstGeom>
          <a:noFill/>
        </p:spPr>
        <p:txBody>
          <a:bodyPr wrap="square" lIns="93260" tIns="93260" rIns="93260" bIns="93260" rtlCol="0">
            <a:spAutoFit/>
          </a:bodyPr>
          <a:lstStyle/>
          <a:p>
            <a:pPr>
              <a:lnSpc>
                <a:spcPct val="90000"/>
              </a:lnSpc>
              <a:spcBef>
                <a:spcPct val="20000"/>
              </a:spcBef>
              <a:buSzPct val="90000"/>
            </a:pPr>
            <a:r>
              <a:rPr lang="en-US" sz="2040" dirty="0">
                <a:solidFill>
                  <a:srgbClr val="363535">
                    <a:alpha val="99000"/>
                  </a:srgbClr>
                </a:solidFill>
                <a:latin typeface="Consolas" pitchFamily="49" charset="0"/>
                <a:cs typeface="Consolas" pitchFamily="49" charset="0"/>
              </a:rPr>
              <a:t>=</a:t>
            </a:r>
            <a:r>
              <a:rPr lang="en-US" sz="2040" b="1" dirty="0" err="1">
                <a:solidFill>
                  <a:srgbClr val="ED5326">
                    <a:alpha val="99000"/>
                  </a:srgbClr>
                </a:solidFill>
                <a:latin typeface="Consolas" pitchFamily="49" charset="0"/>
                <a:cs typeface="Consolas" pitchFamily="49" charset="0"/>
              </a:rPr>
              <a:t>Code.JoinDistinctSorted</a:t>
            </a:r>
            <a:r>
              <a:rPr lang="en-US" sz="2040" dirty="0">
                <a:solidFill>
                  <a:srgbClr val="363535">
                    <a:alpha val="99000"/>
                  </a:srgbClr>
                </a:solidFill>
                <a:latin typeface="Consolas" pitchFamily="49" charset="0"/>
                <a:cs typeface="Consolas" pitchFamily="49" charset="0"/>
              </a:rPr>
              <a:t>(...)</a:t>
            </a:r>
          </a:p>
        </p:txBody>
      </p:sp>
      <p:sp>
        <p:nvSpPr>
          <p:cNvPr id="5" name="TextBox 4"/>
          <p:cNvSpPr txBox="1"/>
          <p:nvPr/>
        </p:nvSpPr>
        <p:spPr>
          <a:xfrm>
            <a:off x="4193238" y="5751054"/>
            <a:ext cx="7113709" cy="476479"/>
          </a:xfrm>
          <a:prstGeom prst="rect">
            <a:avLst/>
          </a:prstGeom>
          <a:noFill/>
        </p:spPr>
        <p:txBody>
          <a:bodyPr wrap="none" lIns="93260" tIns="93260" rIns="93260" bIns="93260" rtlCol="0">
            <a:spAutoFit/>
          </a:bodyPr>
          <a:lstStyle/>
          <a:p>
            <a:pPr>
              <a:lnSpc>
                <a:spcPct val="90000"/>
              </a:lnSpc>
              <a:spcBef>
                <a:spcPct val="20000"/>
              </a:spcBef>
              <a:buSzPct val="90000"/>
            </a:pPr>
            <a:r>
              <a:rPr lang="en-US" sz="2040" dirty="0">
                <a:solidFill>
                  <a:srgbClr val="363535">
                    <a:alpha val="99000"/>
                  </a:srgbClr>
                </a:solidFill>
              </a:rPr>
              <a:t>*NOTE: matches one field only – no group context or filters</a:t>
            </a:r>
          </a:p>
        </p:txBody>
      </p:sp>
      <p:sp>
        <p:nvSpPr>
          <p:cNvPr id="13" name="Rectangle 12"/>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1114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a:t>
            </a:r>
            <a:r>
              <a:rPr lang="en-US" sz="4488" dirty="0">
                <a:solidFill>
                  <a:schemeClr val="accent6"/>
                </a:solidFill>
              </a:rPr>
              <a:t> </a:t>
            </a:r>
            <a:r>
              <a:rPr lang="en-US" sz="4488" dirty="0">
                <a:solidFill>
                  <a:schemeClr val="accent5"/>
                </a:solidFill>
              </a:rPr>
              <a:t>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44637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to Excel</a:t>
            </a:r>
            <a:endParaRPr lang="en-US" dirty="0"/>
          </a:p>
        </p:txBody>
      </p:sp>
      <p:sp>
        <p:nvSpPr>
          <p:cNvPr id="3" name="Rectangle 2"/>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4" b="19911"/>
          <a:stretch/>
        </p:blipFill>
        <p:spPr bwMode="auto">
          <a:xfrm>
            <a:off x="544900" y="1632056"/>
            <a:ext cx="8424480" cy="375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637783" y="3397340"/>
            <a:ext cx="621736" cy="333072"/>
            <a:chOff x="760412" y="2152650"/>
            <a:chExt cx="1066800" cy="571500"/>
          </a:xfrm>
        </p:grpSpPr>
        <p:cxnSp>
          <p:nvCxnSpPr>
            <p:cNvPr id="7" name="Straight Connector 6"/>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8"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352736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0-ppt_w/2"/>
                                          </p:val>
                                        </p:tav>
                                      </p:tavLst>
                                    </p:anim>
                                    <p:anim calcmode="lin" valueType="num">
                                      <p:cBhvr additive="base">
                                        <p:cTn id="17" dur="500"/>
                                        <p:tgtEl>
                                          <p:spTgt spid="4"/>
                                        </p:tgtEl>
                                        <p:attrNameLst>
                                          <p:attrName>ppt_y</p:attrName>
                                        </p:attrNameLst>
                                      </p:cBhvr>
                                      <p:tavLst>
                                        <p:tav tm="0">
                                          <p:val>
                                            <p:strVal val="ppt_y"/>
                                          </p:val>
                                        </p:tav>
                                        <p:tav tm="100000">
                                          <p:val>
                                            <p:strVal val="ppt_y"/>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0-ppt_w/2"/>
                                          </p:val>
                                        </p:tav>
                                      </p:tavLst>
                                    </p:anim>
                                    <p:anim calcmode="lin" valueType="num">
                                      <p:cBhvr additive="base">
                                        <p:cTn id="21" dur="500"/>
                                        <p:tgtEl>
                                          <p:spTgt spid="6"/>
                                        </p:tgtEl>
                                        <p:attrNameLst>
                                          <p:attrName>ppt_y</p:attrName>
                                        </p:attrNameLst>
                                      </p:cBhvr>
                                      <p:tavLst>
                                        <p:tav tm="0">
                                          <p:val>
                                            <p:strVal val="ppt_y"/>
                                          </p:val>
                                        </p:tav>
                                        <p:tav tm="100000">
                                          <p:val>
                                            <p:strVal val="ppt_y"/>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to Excel</a:t>
            </a:r>
            <a:endParaRPr lang="en-US" dirty="0"/>
          </a:p>
        </p:txBody>
      </p:sp>
      <p:sp>
        <p:nvSpPr>
          <p:cNvPr id="3" name="Rectangle 2"/>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62" y="1266847"/>
            <a:ext cx="11375817" cy="487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700334" y="1398904"/>
            <a:ext cx="777169" cy="310868"/>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17" name="Rectangle 16"/>
          <p:cNvSpPr/>
          <p:nvPr/>
        </p:nvSpPr>
        <p:spPr bwMode="auto">
          <a:xfrm>
            <a:off x="1866088" y="1396584"/>
            <a:ext cx="777169" cy="310868"/>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0" name="Rectangle 19"/>
          <p:cNvSpPr/>
          <p:nvPr/>
        </p:nvSpPr>
        <p:spPr bwMode="auto">
          <a:xfrm>
            <a:off x="3017922" y="1405862"/>
            <a:ext cx="699453" cy="4733776"/>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1" name="Rectangle 20"/>
          <p:cNvSpPr/>
          <p:nvPr/>
        </p:nvSpPr>
        <p:spPr bwMode="auto">
          <a:xfrm>
            <a:off x="3575861" y="1396584"/>
            <a:ext cx="1865207" cy="310868"/>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2" name="Rectangle 21"/>
          <p:cNvSpPr/>
          <p:nvPr/>
        </p:nvSpPr>
        <p:spPr bwMode="auto">
          <a:xfrm>
            <a:off x="8161160" y="1405862"/>
            <a:ext cx="699453" cy="4733776"/>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3" name="Rectangle 22"/>
          <p:cNvSpPr/>
          <p:nvPr/>
        </p:nvSpPr>
        <p:spPr bwMode="auto">
          <a:xfrm>
            <a:off x="9886189" y="1690053"/>
            <a:ext cx="1305932" cy="1924532"/>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4" name="Rectangle 23"/>
          <p:cNvSpPr/>
          <p:nvPr/>
        </p:nvSpPr>
        <p:spPr bwMode="auto">
          <a:xfrm>
            <a:off x="8782896" y="3650543"/>
            <a:ext cx="1243471" cy="1924532"/>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7" name="Rectangle 26"/>
          <p:cNvSpPr/>
          <p:nvPr/>
        </p:nvSpPr>
        <p:spPr bwMode="auto">
          <a:xfrm>
            <a:off x="9917419" y="5440185"/>
            <a:ext cx="1274702" cy="699453"/>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9" name="Rectangle 28"/>
          <p:cNvSpPr/>
          <p:nvPr/>
        </p:nvSpPr>
        <p:spPr bwMode="auto">
          <a:xfrm>
            <a:off x="5441068" y="1854977"/>
            <a:ext cx="2642376" cy="3429775"/>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30" name="Rectangle 29"/>
          <p:cNvSpPr/>
          <p:nvPr/>
        </p:nvSpPr>
        <p:spPr bwMode="auto">
          <a:xfrm>
            <a:off x="5441068" y="5634478"/>
            <a:ext cx="2642376" cy="518676"/>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31" name="Rectangle 30"/>
          <p:cNvSpPr/>
          <p:nvPr/>
        </p:nvSpPr>
        <p:spPr bwMode="auto">
          <a:xfrm>
            <a:off x="11036688" y="1396584"/>
            <a:ext cx="777169" cy="310868"/>
          </a:xfrm>
          <a:prstGeom prst="rect">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6" name="Rectangle 5"/>
          <p:cNvSpPr/>
          <p:nvPr/>
        </p:nvSpPr>
        <p:spPr bwMode="auto">
          <a:xfrm>
            <a:off x="543141" y="1256986"/>
            <a:ext cx="11395639" cy="4960369"/>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7" name="Group 6"/>
          <p:cNvGrpSpPr/>
          <p:nvPr/>
        </p:nvGrpSpPr>
        <p:grpSpPr>
          <a:xfrm>
            <a:off x="5485516" y="2885951"/>
            <a:ext cx="1503666" cy="1503666"/>
            <a:chOff x="8897439" y="5517275"/>
            <a:chExt cx="853442" cy="853442"/>
          </a:xfrm>
        </p:grpSpPr>
        <p:cxnSp>
          <p:nvCxnSpPr>
            <p:cNvPr id="8" name="Straight Connector 7"/>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9" name="Straight Connector 8"/>
            <p:cNvCxnSpPr/>
            <p:nvPr/>
          </p:nvCxnSpPr>
          <p:spPr>
            <a:xfrm rot="-2700000">
              <a:off x="8897439" y="5943996"/>
              <a:ext cx="853442" cy="0"/>
            </a:xfrm>
            <a:prstGeom prst="line">
              <a:avLst/>
            </a:prstGeom>
            <a:noFill/>
            <a:ln w="762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127804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75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25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0" grpId="0" animBg="1"/>
      <p:bldP spid="21" grpId="0" animBg="1"/>
      <p:bldP spid="22" grpId="0" animBg="1"/>
      <p:bldP spid="23" grpId="0" animBg="1"/>
      <p:bldP spid="24" grpId="0" animBg="1"/>
      <p:bldP spid="27" grpId="0" animBg="1"/>
      <p:bldP spid="29" grpId="0" animBg="1"/>
      <p:bldP spid="30" grpId="0" animBg="1"/>
      <p:bldP spid="31"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1017048"/>
          </a:xfrm>
        </p:spPr>
        <p:txBody>
          <a:bodyPr/>
          <a:lstStyle/>
          <a:p>
            <a:r>
              <a:rPr lang="en-US" sz="7343" dirty="0">
                <a:latin typeface="Segoe UI Light" pitchFamily="34" charset="0"/>
              </a:rPr>
              <a:t>output to Excel</a:t>
            </a:r>
          </a:p>
        </p:txBody>
      </p:sp>
      <p:sp>
        <p:nvSpPr>
          <p:cNvPr id="4" name="Content Placeholder 3"/>
          <p:cNvSpPr>
            <a:spLocks noGrp="1"/>
          </p:cNvSpPr>
          <p:nvPr>
            <p:ph idx="4294967295"/>
          </p:nvPr>
        </p:nvSpPr>
        <p:spPr>
          <a:xfrm>
            <a:off x="531948" y="1774374"/>
            <a:ext cx="11370961" cy="4678204"/>
          </a:xfrm>
          <a:prstGeom prst="rect">
            <a:avLst/>
          </a:prstGeom>
        </p:spPr>
        <p:txBody>
          <a:bodyPr/>
          <a:lstStyle/>
          <a:p>
            <a:r>
              <a:rPr lang="en-US" dirty="0"/>
              <a:t>Try </a:t>
            </a:r>
            <a:r>
              <a:rPr lang="en-US" dirty="0" smtClean="0"/>
              <a:t>it!</a:t>
            </a:r>
          </a:p>
          <a:p>
            <a:r>
              <a:rPr lang="en-US" dirty="0" smtClean="0"/>
              <a:t>Set </a:t>
            </a:r>
            <a:r>
              <a:rPr lang="en-US" dirty="0" smtClean="0">
                <a:solidFill>
                  <a:schemeClr val="accent5"/>
                </a:solidFill>
              </a:rPr>
              <a:t>textbox names</a:t>
            </a:r>
            <a:r>
              <a:rPr lang="en-US" dirty="0">
                <a:solidFill>
                  <a:schemeClr val="accent5"/>
                </a:solidFill>
              </a:rPr>
              <a:t> </a:t>
            </a:r>
            <a:r>
              <a:rPr lang="en-US" dirty="0"/>
              <a:t>in tables</a:t>
            </a:r>
            <a:endParaRPr lang="en-US" dirty="0" smtClean="0">
              <a:solidFill>
                <a:schemeClr val="accent6"/>
              </a:solidFill>
            </a:endParaRPr>
          </a:p>
          <a:p>
            <a:r>
              <a:rPr lang="en-US" dirty="0" smtClean="0"/>
              <a:t>Set </a:t>
            </a:r>
            <a:r>
              <a:rPr lang="en-US" dirty="0" smtClean="0">
                <a:solidFill>
                  <a:schemeClr val="accent5"/>
                </a:solidFill>
              </a:rPr>
              <a:t>group names</a:t>
            </a:r>
            <a:r>
              <a:rPr lang="en-US" dirty="0" smtClean="0">
                <a:solidFill>
                  <a:schemeClr val="accent6"/>
                </a:solidFill>
              </a:rPr>
              <a:t> </a:t>
            </a:r>
            <a:r>
              <a:rPr lang="en-US" dirty="0" smtClean="0"/>
              <a:t>in charts</a:t>
            </a:r>
          </a:p>
          <a:p>
            <a:r>
              <a:rPr lang="en-US" dirty="0" smtClean="0"/>
              <a:t>Turn off output for </a:t>
            </a:r>
            <a:r>
              <a:rPr lang="en-US" dirty="0" smtClean="0">
                <a:solidFill>
                  <a:schemeClr val="accent5"/>
                </a:solidFill>
              </a:rPr>
              <a:t>redundant visuals</a:t>
            </a:r>
            <a:r>
              <a:rPr lang="en-US" dirty="0" smtClean="0">
                <a:solidFill>
                  <a:schemeClr val="accent6"/>
                </a:solidFill>
              </a:rPr>
              <a:t> </a:t>
            </a:r>
            <a:r>
              <a:rPr lang="en-US" dirty="0"/>
              <a:t>and </a:t>
            </a:r>
            <a:r>
              <a:rPr lang="en-US" dirty="0" err="1" smtClean="0">
                <a:solidFill>
                  <a:schemeClr val="accent5"/>
                </a:solidFill>
              </a:rPr>
              <a:t>sparklines</a:t>
            </a:r>
            <a:endParaRPr lang="en-US" dirty="0" smtClean="0">
              <a:solidFill>
                <a:schemeClr val="accent5"/>
              </a:solidFill>
            </a:endParaRPr>
          </a:p>
          <a:p>
            <a:r>
              <a:rPr lang="en-US" dirty="0" smtClean="0"/>
              <a:t>Add extra </a:t>
            </a:r>
            <a:r>
              <a:rPr lang="en-US" dirty="0" smtClean="0">
                <a:solidFill>
                  <a:schemeClr val="accent5"/>
                </a:solidFill>
              </a:rPr>
              <a:t>hidden columns </a:t>
            </a:r>
            <a:r>
              <a:rPr lang="en-US" dirty="0" smtClean="0"/>
              <a:t>just for output</a:t>
            </a:r>
          </a:p>
          <a:p>
            <a:r>
              <a:rPr lang="en-US" dirty="0" smtClean="0"/>
              <a:t>Turn on output for</a:t>
            </a:r>
            <a:r>
              <a:rPr lang="en-US" dirty="0"/>
              <a:t> </a:t>
            </a:r>
            <a:r>
              <a:rPr lang="en-US" dirty="0" smtClean="0"/>
              <a:t>hidden elements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576" y="932603"/>
            <a:ext cx="3523883" cy="207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593" y="4579596"/>
            <a:ext cx="3523883" cy="207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447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500"/>
                                        <p:tgtEl>
                                          <p:spTgt spid="81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fade">
                                      <p:cBhvr>
                                        <p:cTn id="35" dur="500"/>
                                        <p:tgtEl>
                                          <p:spTgt spid="81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to Excel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35" y="1476621"/>
            <a:ext cx="10846975" cy="451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rot="7841961" flipH="1">
            <a:off x="5403108" y="2913730"/>
            <a:ext cx="1603447" cy="911428"/>
          </a:xfrm>
          <a:custGeom>
            <a:avLst/>
            <a:gdLst>
              <a:gd name="connsiteX0" fmla="*/ 0 w 2133600"/>
              <a:gd name="connsiteY0" fmla="*/ 0 h 1600200"/>
              <a:gd name="connsiteX1" fmla="*/ 2133600 w 2133600"/>
              <a:gd name="connsiteY1" fmla="*/ 0 h 1600200"/>
              <a:gd name="connsiteX2" fmla="*/ 2133600 w 2133600"/>
              <a:gd name="connsiteY2" fmla="*/ 1600200 h 1600200"/>
              <a:gd name="connsiteX3" fmla="*/ 0 w 2133600"/>
              <a:gd name="connsiteY3" fmla="*/ 1600200 h 1600200"/>
              <a:gd name="connsiteX4" fmla="*/ 0 w 2133600"/>
              <a:gd name="connsiteY4" fmla="*/ 0 h 1600200"/>
              <a:gd name="connsiteX0" fmla="*/ 2133600 w 2225040"/>
              <a:gd name="connsiteY0" fmla="*/ 1600200 h 1691640"/>
              <a:gd name="connsiteX1" fmla="*/ 0 w 2225040"/>
              <a:gd name="connsiteY1" fmla="*/ 1600200 h 1691640"/>
              <a:gd name="connsiteX2" fmla="*/ 0 w 2225040"/>
              <a:gd name="connsiteY2" fmla="*/ 0 h 1691640"/>
              <a:gd name="connsiteX3" fmla="*/ 2133600 w 2225040"/>
              <a:gd name="connsiteY3" fmla="*/ 0 h 1691640"/>
              <a:gd name="connsiteX4" fmla="*/ 2225040 w 2225040"/>
              <a:gd name="connsiteY4" fmla="*/ 1691640 h 1691640"/>
              <a:gd name="connsiteX0" fmla="*/ 2133600 w 2133600"/>
              <a:gd name="connsiteY0" fmla="*/ 1600200 h 1600200"/>
              <a:gd name="connsiteX1" fmla="*/ 0 w 2133600"/>
              <a:gd name="connsiteY1" fmla="*/ 1600200 h 1600200"/>
              <a:gd name="connsiteX2" fmla="*/ 0 w 2133600"/>
              <a:gd name="connsiteY2" fmla="*/ 0 h 1600200"/>
              <a:gd name="connsiteX3" fmla="*/ 2133600 w 2133600"/>
              <a:gd name="connsiteY3" fmla="*/ 0 h 1600200"/>
              <a:gd name="connsiteX0" fmla="*/ 0 w 2133600"/>
              <a:gd name="connsiteY0" fmla="*/ 1600200 h 1600200"/>
              <a:gd name="connsiteX1" fmla="*/ 0 w 2133600"/>
              <a:gd name="connsiteY1" fmla="*/ 0 h 1600200"/>
              <a:gd name="connsiteX2" fmla="*/ 2133600 w 2133600"/>
              <a:gd name="connsiteY2" fmla="*/ 0 h 1600200"/>
            </a:gdLst>
            <a:ahLst/>
            <a:cxnLst>
              <a:cxn ang="0">
                <a:pos x="connsiteX0" y="connsiteY0"/>
              </a:cxn>
              <a:cxn ang="0">
                <a:pos x="connsiteX1" y="connsiteY1"/>
              </a:cxn>
              <a:cxn ang="0">
                <a:pos x="connsiteX2" y="connsiteY2"/>
              </a:cxn>
            </a:cxnLst>
            <a:rect l="l" t="t" r="r" b="b"/>
            <a:pathLst>
              <a:path w="2133600" h="1600200">
                <a:moveTo>
                  <a:pt x="0" y="1600200"/>
                </a:moveTo>
                <a:lnTo>
                  <a:pt x="0" y="0"/>
                </a:lnTo>
                <a:lnTo>
                  <a:pt x="2133600" y="0"/>
                </a:lnTo>
              </a:path>
            </a:pathLst>
          </a:custGeom>
          <a:noFill/>
          <a:ln w="101600">
            <a:solidFill>
              <a:srgbClr val="00B05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12312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1017048"/>
          </a:xfrm>
        </p:spPr>
        <p:txBody>
          <a:bodyPr/>
          <a:lstStyle/>
          <a:p>
            <a:r>
              <a:rPr lang="en-US" sz="7343" dirty="0">
                <a:latin typeface="Segoe UI Light" pitchFamily="34" charset="0"/>
              </a:rPr>
              <a:t>output to Excel</a:t>
            </a:r>
          </a:p>
        </p:txBody>
      </p:sp>
      <p:sp>
        <p:nvSpPr>
          <p:cNvPr id="4" name="Content Placeholder 3"/>
          <p:cNvSpPr>
            <a:spLocks noGrp="1"/>
          </p:cNvSpPr>
          <p:nvPr>
            <p:ph idx="4294967295"/>
          </p:nvPr>
        </p:nvSpPr>
        <p:spPr>
          <a:xfrm>
            <a:off x="531948" y="1776414"/>
            <a:ext cx="11370961" cy="2769989"/>
          </a:xfrm>
          <a:prstGeom prst="rect">
            <a:avLst/>
          </a:prstGeom>
        </p:spPr>
        <p:txBody>
          <a:bodyPr/>
          <a:lstStyle/>
          <a:p>
            <a:pPr marL="0" indent="0">
              <a:buNone/>
            </a:pPr>
            <a:r>
              <a:rPr lang="en-US" dirty="0" smtClean="0"/>
              <a:t>For “rich” </a:t>
            </a:r>
            <a:r>
              <a:rPr lang="en-US" dirty="0"/>
              <a:t>Excel export</a:t>
            </a:r>
            <a:r>
              <a:rPr lang="en-US" dirty="0" smtClean="0"/>
              <a:t>:</a:t>
            </a:r>
          </a:p>
          <a:p>
            <a:r>
              <a:rPr lang="en-US" dirty="0" smtClean="0"/>
              <a:t>Add </a:t>
            </a:r>
            <a:r>
              <a:rPr lang="en-US" dirty="0" smtClean="0">
                <a:solidFill>
                  <a:schemeClr val="accent5"/>
                </a:solidFill>
              </a:rPr>
              <a:t>sheet names</a:t>
            </a:r>
            <a:r>
              <a:rPr lang="en-US" dirty="0" smtClean="0">
                <a:solidFill>
                  <a:schemeClr val="accent6"/>
                </a:solidFill>
              </a:rPr>
              <a:t> </a:t>
            </a:r>
            <a:r>
              <a:rPr lang="en-US" dirty="0" smtClean="0"/>
              <a:t>for page breaks</a:t>
            </a:r>
          </a:p>
          <a:p>
            <a:r>
              <a:rPr lang="en-US" dirty="0" smtClean="0"/>
              <a:t>Consider Excel-specific </a:t>
            </a:r>
            <a:r>
              <a:rPr lang="en-US" dirty="0" smtClean="0">
                <a:solidFill>
                  <a:schemeClr val="accent5"/>
                </a:solidFill>
              </a:rPr>
              <a:t>visibility</a:t>
            </a:r>
            <a:endParaRPr lang="en-US" dirty="0">
              <a:solidFill>
                <a:schemeClr val="accent5"/>
              </a:solidFill>
            </a:endParaRPr>
          </a:p>
          <a:p>
            <a:pPr marL="0" indent="0">
              <a:buNone/>
            </a:pPr>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028" y="1624897"/>
            <a:ext cx="3244681" cy="483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805" y="4044659"/>
            <a:ext cx="5611163" cy="19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4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fade">
                                      <p:cBhvr>
                                        <p:cTn id="18"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1017048"/>
          </a:xfrm>
        </p:spPr>
        <p:txBody>
          <a:bodyPr/>
          <a:lstStyle/>
          <a:p>
            <a:r>
              <a:rPr lang="en-US" sz="7343" dirty="0">
                <a:latin typeface="Segoe UI Light" pitchFamily="34" charset="0"/>
              </a:rPr>
              <a:t>no more tricks</a:t>
            </a:r>
          </a:p>
        </p:txBody>
      </p:sp>
      <p:grpSp>
        <p:nvGrpSpPr>
          <p:cNvPr id="10" name="Group 9"/>
          <p:cNvGrpSpPr/>
          <p:nvPr/>
        </p:nvGrpSpPr>
        <p:grpSpPr>
          <a:xfrm rot="20288355">
            <a:off x="3579173" y="1759638"/>
            <a:ext cx="3108678" cy="2797810"/>
            <a:chOff x="3960812" y="2286000"/>
            <a:chExt cx="3048000" cy="2743200"/>
          </a:xfrm>
        </p:grpSpPr>
        <p:sp>
          <p:nvSpPr>
            <p:cNvPr id="7" name="Oval 6"/>
            <p:cNvSpPr/>
            <p:nvPr/>
          </p:nvSpPr>
          <p:spPr bwMode="auto">
            <a:xfrm>
              <a:off x="3960812" y="3962400"/>
              <a:ext cx="3048000" cy="1066800"/>
            </a:xfrm>
            <a:prstGeom prst="ellipse">
              <a:avLst/>
            </a:prstGeom>
            <a:solidFill>
              <a:schemeClr val="bg1"/>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6" name="Flowchart: Magnetic Disk 5"/>
            <p:cNvSpPr/>
            <p:nvPr/>
          </p:nvSpPr>
          <p:spPr bwMode="auto">
            <a:xfrm>
              <a:off x="4494212" y="2286000"/>
              <a:ext cx="1981200" cy="2438400"/>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535 w 10000"/>
                <a:gd name="connsiteY5" fmla="*/ 8279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9398 w 10000"/>
                <a:gd name="connsiteY3" fmla="*/ 8333 h 10000"/>
                <a:gd name="connsiteX4" fmla="*/ 5000 w 10000"/>
                <a:gd name="connsiteY4" fmla="*/ 10000 h 10000"/>
                <a:gd name="connsiteX5" fmla="*/ 535 w 10000"/>
                <a:gd name="connsiteY5" fmla="*/ 8279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9398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9398 w 10000"/>
                <a:gd name="connsiteY3" fmla="*/ 8333 h 10000"/>
                <a:gd name="connsiteX4" fmla="*/ 5000 w 10000"/>
                <a:gd name="connsiteY4" fmla="*/ 10000 h 10000"/>
                <a:gd name="connsiteX5" fmla="*/ 535 w 10000"/>
                <a:gd name="connsiteY5" fmla="*/ 8279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9398 w 10000"/>
                <a:gd name="connsiteY3" fmla="*/ 8333 h 10000"/>
                <a:gd name="connsiteX4" fmla="*/ 5000 w 10000"/>
                <a:gd name="connsiteY4" fmla="*/ 10000 h 10000"/>
                <a:gd name="connsiteX5" fmla="*/ 535 w 10000"/>
                <a:gd name="connsiteY5" fmla="*/ 8224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9398 w 10000"/>
                <a:gd name="connsiteY3" fmla="*/ 8333 h 10000"/>
                <a:gd name="connsiteX4" fmla="*/ 5000 w 10000"/>
                <a:gd name="connsiteY4" fmla="*/ 10000 h 10000"/>
                <a:gd name="connsiteX5" fmla="*/ 535 w 10000"/>
                <a:gd name="connsiteY5" fmla="*/ 8279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cubicBezTo>
                    <a:pt x="9799" y="3889"/>
                    <a:pt x="9599" y="6111"/>
                    <a:pt x="9398" y="8333"/>
                  </a:cubicBezTo>
                  <a:cubicBezTo>
                    <a:pt x="9398" y="9254"/>
                    <a:pt x="7761" y="10000"/>
                    <a:pt x="5000" y="10000"/>
                  </a:cubicBezTo>
                  <a:cubicBezTo>
                    <a:pt x="2239" y="10000"/>
                    <a:pt x="535" y="9145"/>
                    <a:pt x="535" y="8224"/>
                  </a:cubicBezTo>
                  <a:cubicBezTo>
                    <a:pt x="357" y="6038"/>
                    <a:pt x="178" y="3853"/>
                    <a:pt x="0" y="1667"/>
                  </a:cubicBez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cubicBezTo>
                    <a:pt x="9799" y="3889"/>
                    <a:pt x="9599" y="6111"/>
                    <a:pt x="9398" y="8333"/>
                  </a:cubicBezTo>
                  <a:cubicBezTo>
                    <a:pt x="9398" y="9254"/>
                    <a:pt x="7761" y="10000"/>
                    <a:pt x="5000" y="10000"/>
                  </a:cubicBezTo>
                  <a:cubicBezTo>
                    <a:pt x="2239" y="10000"/>
                    <a:pt x="535" y="9200"/>
                    <a:pt x="535" y="8279"/>
                  </a:cubicBezTo>
                  <a:cubicBezTo>
                    <a:pt x="535" y="6057"/>
                    <a:pt x="0" y="3889"/>
                    <a:pt x="0" y="1667"/>
                  </a:cubicBezTo>
                  <a:close/>
                </a:path>
              </a:pathLst>
            </a:custGeom>
            <a:solidFill>
              <a:schemeClr val="bg1"/>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9" name="Freeform 8"/>
            <p:cNvSpPr/>
            <p:nvPr/>
          </p:nvSpPr>
          <p:spPr bwMode="auto">
            <a:xfrm>
              <a:off x="4585252" y="4002157"/>
              <a:ext cx="1789044" cy="715617"/>
            </a:xfrm>
            <a:custGeom>
              <a:avLst/>
              <a:gdLst>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 name="connsiteX0" fmla="*/ 0 w 1789044"/>
                <a:gd name="connsiteY0" fmla="*/ 11 h 715628"/>
                <a:gd name="connsiteX1" fmla="*/ 13252 w 1789044"/>
                <a:gd name="connsiteY1" fmla="*/ 344567 h 715628"/>
                <a:gd name="connsiteX2" fmla="*/ 874644 w 1789044"/>
                <a:gd name="connsiteY2" fmla="*/ 715628 h 715628"/>
                <a:gd name="connsiteX3" fmla="*/ 1775791 w 1789044"/>
                <a:gd name="connsiteY3" fmla="*/ 357819 h 715628"/>
                <a:gd name="connsiteX4" fmla="*/ 1789044 w 1789044"/>
                <a:gd name="connsiteY4" fmla="*/ 92776 h 715628"/>
                <a:gd name="connsiteX5" fmla="*/ 874644 w 1789044"/>
                <a:gd name="connsiteY5" fmla="*/ 331315 h 715628"/>
                <a:gd name="connsiteX6" fmla="*/ 0 w 1789044"/>
                <a:gd name="connsiteY6" fmla="*/ 11 h 715628"/>
                <a:gd name="connsiteX0" fmla="*/ 0 w 1789044"/>
                <a:gd name="connsiteY0" fmla="*/ 11 h 715628"/>
                <a:gd name="connsiteX1" fmla="*/ 13252 w 1789044"/>
                <a:gd name="connsiteY1" fmla="*/ 344567 h 715628"/>
                <a:gd name="connsiteX2" fmla="*/ 874644 w 1789044"/>
                <a:gd name="connsiteY2" fmla="*/ 715628 h 715628"/>
                <a:gd name="connsiteX3" fmla="*/ 1775791 w 1789044"/>
                <a:gd name="connsiteY3" fmla="*/ 357819 h 715628"/>
                <a:gd name="connsiteX4" fmla="*/ 1789044 w 1789044"/>
                <a:gd name="connsiteY4" fmla="*/ 92776 h 715628"/>
                <a:gd name="connsiteX5" fmla="*/ 874644 w 1789044"/>
                <a:gd name="connsiteY5" fmla="*/ 331315 h 715628"/>
                <a:gd name="connsiteX6" fmla="*/ 0 w 1789044"/>
                <a:gd name="connsiteY6" fmla="*/ 11 h 715628"/>
                <a:gd name="connsiteX0" fmla="*/ 0 w 1789044"/>
                <a:gd name="connsiteY0" fmla="*/ 11 h 715628"/>
                <a:gd name="connsiteX1" fmla="*/ 13252 w 1789044"/>
                <a:gd name="connsiteY1" fmla="*/ 344567 h 715628"/>
                <a:gd name="connsiteX2" fmla="*/ 874644 w 1789044"/>
                <a:gd name="connsiteY2" fmla="*/ 715628 h 715628"/>
                <a:gd name="connsiteX3" fmla="*/ 1775791 w 1789044"/>
                <a:gd name="connsiteY3" fmla="*/ 357819 h 715628"/>
                <a:gd name="connsiteX4" fmla="*/ 1789044 w 1789044"/>
                <a:gd name="connsiteY4" fmla="*/ 92776 h 715628"/>
                <a:gd name="connsiteX5" fmla="*/ 874644 w 1789044"/>
                <a:gd name="connsiteY5" fmla="*/ 331315 h 715628"/>
                <a:gd name="connsiteX6" fmla="*/ 0 w 1789044"/>
                <a:gd name="connsiteY6" fmla="*/ 11 h 715628"/>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 name="connsiteX0" fmla="*/ 0 w 1789044"/>
                <a:gd name="connsiteY0" fmla="*/ 0 h 738938"/>
                <a:gd name="connsiteX1" fmla="*/ 13252 w 1789044"/>
                <a:gd name="connsiteY1" fmla="*/ 344556 h 738938"/>
                <a:gd name="connsiteX2" fmla="*/ 874644 w 1789044"/>
                <a:gd name="connsiteY2" fmla="*/ 715617 h 738938"/>
                <a:gd name="connsiteX3" fmla="*/ 1775791 w 1789044"/>
                <a:gd name="connsiteY3" fmla="*/ 357808 h 738938"/>
                <a:gd name="connsiteX4" fmla="*/ 1789044 w 1789044"/>
                <a:gd name="connsiteY4" fmla="*/ 92765 h 738938"/>
                <a:gd name="connsiteX5" fmla="*/ 874644 w 1789044"/>
                <a:gd name="connsiteY5" fmla="*/ 331304 h 738938"/>
                <a:gd name="connsiteX6" fmla="*/ 0 w 1789044"/>
                <a:gd name="connsiteY6" fmla="*/ 0 h 738938"/>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 name="connsiteX0" fmla="*/ 0 w 1789044"/>
                <a:gd name="connsiteY0" fmla="*/ 0 h 715617"/>
                <a:gd name="connsiteX1" fmla="*/ 13252 w 1789044"/>
                <a:gd name="connsiteY1" fmla="*/ 344556 h 715617"/>
                <a:gd name="connsiteX2" fmla="*/ 874644 w 1789044"/>
                <a:gd name="connsiteY2" fmla="*/ 715617 h 715617"/>
                <a:gd name="connsiteX3" fmla="*/ 1775791 w 1789044"/>
                <a:gd name="connsiteY3" fmla="*/ 357808 h 715617"/>
                <a:gd name="connsiteX4" fmla="*/ 1789044 w 1789044"/>
                <a:gd name="connsiteY4" fmla="*/ 92765 h 715617"/>
                <a:gd name="connsiteX5" fmla="*/ 874644 w 1789044"/>
                <a:gd name="connsiteY5" fmla="*/ 331304 h 715617"/>
                <a:gd name="connsiteX6" fmla="*/ 0 w 1789044"/>
                <a:gd name="connsiteY6" fmla="*/ 0 h 7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044" h="715617">
                  <a:moveTo>
                    <a:pt x="0" y="0"/>
                  </a:moveTo>
                  <a:lnTo>
                    <a:pt x="13252" y="344556"/>
                  </a:lnTo>
                  <a:cubicBezTo>
                    <a:pt x="145774" y="609599"/>
                    <a:pt x="428488" y="715618"/>
                    <a:pt x="874644" y="715617"/>
                  </a:cubicBezTo>
                  <a:cubicBezTo>
                    <a:pt x="1320800" y="715616"/>
                    <a:pt x="1674192" y="622852"/>
                    <a:pt x="1775791" y="357808"/>
                  </a:cubicBezTo>
                  <a:lnTo>
                    <a:pt x="1789044" y="92765"/>
                  </a:lnTo>
                  <a:cubicBezTo>
                    <a:pt x="1493079" y="273878"/>
                    <a:pt x="1331845" y="333513"/>
                    <a:pt x="874644" y="331304"/>
                  </a:cubicBezTo>
                  <a:cubicBezTo>
                    <a:pt x="417443" y="329095"/>
                    <a:pt x="223078" y="276086"/>
                    <a:pt x="0" y="0"/>
                  </a:cubicBezTo>
                  <a:close/>
                </a:path>
              </a:pathLst>
            </a:custGeom>
            <a:solidFill>
              <a:schemeClr val="tx1">
                <a:lumMod val="75000"/>
              </a:schemeClr>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pic>
        <p:nvPicPr>
          <p:cNvPr id="12290" name="Picture 2" descr="C:\Users\bobmeyer\AppData\Local\Microsoft\Windows\Temporary Internet Files\Content.IE5\0MQ0QX46\MP910221094[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63500" y="3610309"/>
            <a:ext cx="5080811" cy="33842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40387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2.08333E-7 3.71878E-6 L 0.01576 0.09505 L 0.00208 -0.00093 L 0.0181 0.09389 L 0.00456 -0.00209 L 0.02005 0.09297 L 0.0069 -0.00324 L 0.02227 0.09181 L 0.00911 -0.0044 L 0.02487 0.09065 L 0.01107 -0.00532 L 0.02708 0.0895 L 0.01341 -0.00625 L 0.02917 0.08857 L 0.01589 -0.00764 L 0.03138 0.08765 L 0.0181 -0.00856 " pathEditMode="relative" rAng="-908277" ptsTypes="FFFFFFFFFFFFFFFFF">
                                      <p:cBhvr>
                                        <p:cTn id="6" dur="2000" fill="hold"/>
                                        <p:tgtEl>
                                          <p:spTgt spid="10"/>
                                        </p:tgtEl>
                                        <p:attrNameLst>
                                          <p:attrName>ppt_x</p:attrName>
                                          <p:attrName>ppt_y</p:attrName>
                                        </p:attrNameLst>
                                      </p:cBhvr>
                                      <p:rCtr x="1641" y="43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 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52889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objective</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4"/>
            <a:ext cx="11395517" cy="2090205"/>
          </a:xfrm>
        </p:spPr>
        <p:txBody>
          <a:bodyPr/>
          <a:lstStyle/>
          <a:p>
            <a:pPr marL="0" indent="0">
              <a:buNone/>
            </a:pPr>
            <a:r>
              <a:rPr lang="en-US" dirty="0" smtClean="0"/>
              <a:t>After this session, you will be able to </a:t>
            </a:r>
            <a:r>
              <a:rPr lang="en-US" sz="4488" dirty="0">
                <a:solidFill>
                  <a:schemeClr val="accent5"/>
                </a:solidFill>
              </a:rPr>
              <a:t>design reports</a:t>
            </a:r>
            <a:r>
              <a:rPr lang="en-US" sz="4488" dirty="0">
                <a:solidFill>
                  <a:schemeClr val="accent6"/>
                </a:solidFill>
              </a:rPr>
              <a:t> </a:t>
            </a:r>
            <a:r>
              <a:rPr lang="en-US" dirty="0" smtClean="0"/>
              <a:t>that encourage </a:t>
            </a:r>
            <a:r>
              <a:rPr lang="en-US" sz="4488" dirty="0">
                <a:solidFill>
                  <a:schemeClr val="accent5"/>
                </a:solidFill>
              </a:rPr>
              <a:t>immediate understanding</a:t>
            </a:r>
            <a:r>
              <a:rPr lang="en-US" sz="4488" dirty="0">
                <a:solidFill>
                  <a:schemeClr val="accent6"/>
                </a:solidFill>
              </a:rPr>
              <a:t> </a:t>
            </a:r>
            <a:r>
              <a:rPr lang="en-US" dirty="0" smtClean="0"/>
              <a:t>and make </a:t>
            </a:r>
            <a:r>
              <a:rPr lang="en-US" sz="4488" dirty="0">
                <a:solidFill>
                  <a:schemeClr val="accent5"/>
                </a:solidFill>
              </a:rPr>
              <a:t>insights pop</a:t>
            </a:r>
            <a:r>
              <a:rPr lang="en-US" dirty="0" smtClean="0"/>
              <a:t>.</a:t>
            </a: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00036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DBI-B316: Running BI Workloads on Windows Azure Virtual Machines</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593727" y="1780780"/>
            <a:ext cx="1883357" cy="1688028"/>
          </a:xfrm>
          <a:prstGeom prst="rect">
            <a:avLst/>
          </a:prstGeom>
        </p:spPr>
      </p:pic>
      <p:grpSp>
        <p:nvGrpSpPr>
          <p:cNvPr id="24" name="Group 23"/>
          <p:cNvGrpSpPr/>
          <p:nvPr/>
        </p:nvGrpSpPr>
        <p:grpSpPr>
          <a:xfrm>
            <a:off x="9544633" y="1774975"/>
            <a:ext cx="1883357" cy="3483028"/>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a:t>
              </a:r>
              <a:r>
                <a:rPr lang="en-US" sz="1632" dirty="0" err="1">
                  <a:gradFill>
                    <a:gsLst>
                      <a:gs pos="50000">
                        <a:srgbClr val="FFFFFF"/>
                      </a:gs>
                      <a:gs pos="100000">
                        <a:srgbClr val="FFFFFF"/>
                      </a:gs>
                    </a:gsLst>
                    <a:lin ang="5400000" scaled="0"/>
                  </a:gradFill>
                  <a:ea typeface="Segoe UI" pitchFamily="34" charset="0"/>
                  <a:cs typeface="Segoe UI" pitchFamily="34" charset="0"/>
                </a:rPr>
                <a:t>sqlserver</a:t>
              </a:r>
              <a:endParaRPr lang="en-US" sz="1632"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1836" spc="-124"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5547080" y="3562466"/>
            <a:ext cx="1976023" cy="1699637"/>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311" fontAlgn="base">
                <a:spcBef>
                  <a:spcPct val="0"/>
                </a:spcBef>
                <a:spcAft>
                  <a:spcPct val="0"/>
                </a:spcAft>
              </a:pPr>
              <a:endParaRPr lang="en-US" sz="1224"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6018"/>
              <a:chOff x="4341812" y="3553424"/>
              <a:chExt cx="1937453" cy="1236018"/>
            </a:xfrm>
          </p:grpSpPr>
          <p:sp>
            <p:nvSpPr>
              <p:cNvPr id="6" name="TextBox 5"/>
              <p:cNvSpPr txBox="1"/>
              <p:nvPr/>
            </p:nvSpPr>
            <p:spPr>
              <a:xfrm>
                <a:off x="4341812" y="3553424"/>
                <a:ext cx="1937453" cy="1181862"/>
              </a:xfrm>
              <a:prstGeom prst="rect">
                <a:avLst/>
              </a:prstGeom>
              <a:noFill/>
            </p:spPr>
            <p:txBody>
              <a:bodyPr wrap="none" lIns="93260" tIns="93260" rIns="93260" bIns="93260" rtlCol="0">
                <a:spAutoFit/>
              </a:bodyPr>
              <a:lstStyle/>
              <a:p>
                <a:pPr defTabSz="932559">
                  <a:lnSpc>
                    <a:spcPct val="90000"/>
                  </a:lnSpc>
                  <a:spcBef>
                    <a:spcPct val="20000"/>
                  </a:spcBef>
                  <a:buSzPct val="90000"/>
                </a:pPr>
                <a:r>
                  <a:rPr lang="en-US" sz="7139" dirty="0">
                    <a:gradFill>
                      <a:gsLst>
                        <a:gs pos="50000">
                          <a:srgbClr val="FFFFFF"/>
                        </a:gs>
                        <a:gs pos="100000">
                          <a:srgbClr val="FFFFFF"/>
                        </a:gs>
                      </a:gsLst>
                      <a:lin ang="5400000" scaled="0"/>
                    </a:gradFill>
                    <a:latin typeface="Segoe UI Semibold" pitchFamily="34" charset="0"/>
                    <a:hlinkClick r:id="rId4"/>
                  </a:rPr>
                  <a:t>mva</a:t>
                </a:r>
                <a:endParaRPr lang="en-US" sz="7139" dirty="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67819" cy="247760"/>
              </a:xfrm>
              <a:prstGeom prst="rect">
                <a:avLst/>
              </a:prstGeom>
            </p:spPr>
            <p:txBody>
              <a:bodyPr wrap="none">
                <a:spAutoFit/>
              </a:bodyPr>
              <a:lstStyle/>
              <a:p>
                <a:pPr defTabSz="932559">
                  <a:lnSpc>
                    <a:spcPct val="90000"/>
                  </a:lnSpc>
                  <a:spcBef>
                    <a:spcPct val="20000"/>
                  </a:spcBef>
                  <a:buSzPct val="90000"/>
                </a:pPr>
                <a:r>
                  <a:rPr lang="en-US" sz="1122"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5591282" y="1774976"/>
            <a:ext cx="1883357" cy="1699637"/>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SQL Server </a:t>
              </a:r>
              <a:br>
                <a:rPr lang="en-US" sz="1632" dirty="0">
                  <a:gradFill>
                    <a:gsLst>
                      <a:gs pos="50000">
                        <a:srgbClr val="FFFFFF"/>
                      </a:gs>
                      <a:gs pos="100000">
                        <a:srgbClr val="FFFFFF"/>
                      </a:gs>
                    </a:gsLst>
                    <a:lin ang="5400000" scaled="0"/>
                  </a:gradFill>
                  <a:ea typeface="Segoe UI" pitchFamily="34" charset="0"/>
                  <a:cs typeface="Segoe UI" pitchFamily="34" charset="0"/>
                </a:rPr>
              </a:br>
              <a:r>
                <a:rPr lang="en-US" sz="1632" dirty="0">
                  <a:gradFill>
                    <a:gsLst>
                      <a:gs pos="50000">
                        <a:srgbClr val="FFFFFF"/>
                      </a:gs>
                      <a:gs pos="100000">
                        <a:srgbClr val="FFFFFF"/>
                      </a:gs>
                    </a:gsLst>
                    <a:lin ang="5400000" scaled="0"/>
                  </a:gradFill>
                  <a:ea typeface="Segoe UI" pitchFamily="34" charset="0"/>
                  <a:cs typeface="Segoe UI" pitchFamily="34" charset="0"/>
                </a:rPr>
                <a:t>Website</a:t>
              </a:r>
            </a:p>
          </p:txBody>
        </p:sp>
        <p:sp>
          <p:nvSpPr>
            <p:cNvPr id="25" name="Freeform 83"/>
            <p:cNvSpPr>
              <a:spLocks noEditPoints="1"/>
            </p:cNvSpPr>
            <p:nvPr/>
          </p:nvSpPr>
          <p:spPr bwMode="black">
            <a:xfrm>
              <a:off x="5833920" y="1905000"/>
              <a:ext cx="654277" cy="69067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6521" tIns="149217" rIns="186521" bIns="149217" numCol="1" anchor="t" anchorCtr="0" compatLnSpc="1">
              <a:prstTxWarp prst="textNoShape">
                <a:avLst/>
              </a:prstTxWarp>
            </a:bodyPr>
            <a:lstStyle/>
            <a:p>
              <a:pPr defTabSz="932559"/>
              <a:endParaRPr lang="en-US" sz="1632">
                <a:gradFill>
                  <a:gsLst>
                    <a:gs pos="50000">
                      <a:srgbClr val="FFFFFF"/>
                    </a:gs>
                    <a:gs pos="100000">
                      <a:srgbClr val="FFFFFF"/>
                    </a:gs>
                  </a:gsLst>
                  <a:lin ang="5400000" scaled="0"/>
                </a:gradFill>
              </a:endParaRPr>
            </a:p>
          </p:txBody>
        </p:sp>
      </p:grpSp>
      <p:grpSp>
        <p:nvGrpSpPr>
          <p:cNvPr id="28" name="Group 27"/>
          <p:cNvGrpSpPr/>
          <p:nvPr/>
        </p:nvGrpSpPr>
        <p:grpSpPr>
          <a:xfrm>
            <a:off x="7569443" y="3558367"/>
            <a:ext cx="1883357" cy="1699637"/>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a:hlinkClick r:id="rId6"/>
            </p:cNvPr>
            <p:cNvSpPr>
              <a:spLocks noEditPoints="1"/>
            </p:cNvSpPr>
            <p:nvPr/>
          </p:nvSpPr>
          <p:spPr bwMode="black">
            <a:xfrm>
              <a:off x="7868606" y="3720964"/>
              <a:ext cx="644707" cy="650309"/>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dirty="0">
                <a:gradFill>
                  <a:gsLst>
                    <a:gs pos="50000">
                      <a:srgbClr val="FFFFFF"/>
                    </a:gs>
                    <a:gs pos="100000">
                      <a:srgbClr val="FFFFFF"/>
                    </a:gs>
                  </a:gsLst>
                  <a:lin ang="5400000" scaled="0"/>
                </a:gradFill>
              </a:endParaRPr>
            </a:p>
          </p:txBody>
        </p:sp>
      </p:grpSp>
      <p:grpSp>
        <p:nvGrpSpPr>
          <p:cNvPr id="27" name="Group 26"/>
          <p:cNvGrpSpPr/>
          <p:nvPr/>
        </p:nvGrpSpPr>
        <p:grpSpPr>
          <a:xfrm>
            <a:off x="7569443" y="1763367"/>
            <a:ext cx="1883357" cy="1699637"/>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745369" y="1946266"/>
              <a:ext cx="794184" cy="711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9"/>
          </p:cNvPr>
          <p:cNvSpPr/>
          <p:nvPr/>
        </p:nvSpPr>
        <p:spPr bwMode="auto">
          <a:xfrm>
            <a:off x="3613120" y="1774976"/>
            <a:ext cx="1883357" cy="16996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Download Data Explorer</a:t>
            </a:r>
          </a:p>
        </p:txBody>
      </p:sp>
      <p:sp>
        <p:nvSpPr>
          <p:cNvPr id="33" name="Rectangle 32">
            <a:hlinkClick r:id="rId10"/>
          </p:cNvPr>
          <p:cNvSpPr/>
          <p:nvPr/>
        </p:nvSpPr>
        <p:spPr bwMode="auto">
          <a:xfrm>
            <a:off x="3613120" y="3562466"/>
            <a:ext cx="1883357" cy="1699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fontAlgn="base">
              <a:spcBef>
                <a:spcPct val="0"/>
              </a:spcBef>
              <a:spcAft>
                <a:spcPct val="0"/>
              </a:spcAft>
            </a:pPr>
            <a:r>
              <a:rPr lang="en-US" sz="1632" dirty="0">
                <a:gradFill>
                  <a:gsLst>
                    <a:gs pos="50000">
                      <a:srgbClr val="FFFFFF"/>
                    </a:gs>
                    <a:gs pos="100000">
                      <a:srgbClr val="FFFFFF"/>
                    </a:gs>
                  </a:gsLst>
                  <a:lin ang="5400000" scaled="0"/>
                </a:gradFill>
                <a:ea typeface="Segoe UI" pitchFamily="34" charset="0"/>
                <a:cs typeface="Segoe UI" pitchFamily="34" charset="0"/>
              </a:rPr>
              <a:t>Download Geoflow</a:t>
            </a:r>
          </a:p>
        </p:txBody>
      </p:sp>
      <p:grpSp>
        <p:nvGrpSpPr>
          <p:cNvPr id="4" name="Group 3"/>
          <p:cNvGrpSpPr/>
          <p:nvPr/>
        </p:nvGrpSpPr>
        <p:grpSpPr>
          <a:xfrm>
            <a:off x="1593727" y="3562466"/>
            <a:ext cx="1883357" cy="1699637"/>
            <a:chOff x="1560167" y="3492931"/>
            <a:chExt cx="1846596" cy="1666462"/>
          </a:xfrm>
          <a:solidFill>
            <a:schemeClr val="accent1"/>
          </a:solidFill>
        </p:grpSpPr>
        <p:sp>
          <p:nvSpPr>
            <p:cNvPr id="39" name="Rectangle 38">
              <a:hlinkClick r:id="rId11"/>
            </p:cNvPr>
            <p:cNvSpPr/>
            <p:nvPr/>
          </p:nvSpPr>
          <p:spPr bwMode="auto">
            <a:xfrm>
              <a:off x="1560167" y="3492931"/>
              <a:ext cx="1846596" cy="166646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fontAlgn="base">
                <a:spcBef>
                  <a:spcPct val="0"/>
                </a:spcBef>
                <a:spcAft>
                  <a:spcPct val="0"/>
                </a:spcAft>
              </a:pPr>
              <a:endParaRPr lang="en-US" sz="1122" dirty="0">
                <a:gradFill>
                  <a:gsLst>
                    <a:gs pos="50000">
                      <a:srgbClr val="FFFFFF"/>
                    </a:gs>
                    <a:gs pos="100000">
                      <a:srgbClr val="FFFFFF"/>
                    </a:gs>
                  </a:gsLst>
                  <a:lin ang="5400000" scaled="0"/>
                </a:gradFill>
                <a:ea typeface="Segoe UI" pitchFamily="34" charset="0"/>
                <a:cs typeface="Segoe UI" pitchFamily="34" charset="0"/>
              </a:endParaRPr>
            </a:p>
          </p:txBody>
        </p:sp>
        <p:pic>
          <p:nvPicPr>
            <p:cNvPr id="41" name="Picture 2" descr="C:\Users\chrisw\Desktop\Cloud Services 3.png">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77263" y="3662304"/>
              <a:ext cx="962257" cy="659839"/>
            </a:xfrm>
            <a:prstGeom prst="rect">
              <a:avLst/>
            </a:prstGeom>
            <a:grpFill/>
            <a:ln>
              <a:noFill/>
              <a:headEnd type="none" w="med" len="med"/>
              <a:tailEnd type="none" w="med" len="med"/>
            </a:ln>
            <a:effectLst/>
            <a:extLst/>
          </p:spPr>
        </p:pic>
      </p:grpSp>
      <p:sp>
        <p:nvSpPr>
          <p:cNvPr id="42" name="TextBox 41"/>
          <p:cNvSpPr txBox="1"/>
          <p:nvPr/>
        </p:nvSpPr>
        <p:spPr>
          <a:xfrm>
            <a:off x="1593727" y="4233287"/>
            <a:ext cx="1883357" cy="1024715"/>
          </a:xfrm>
          <a:prstGeom prst="rect">
            <a:avLst/>
          </a:prstGeom>
          <a:noFill/>
        </p:spPr>
        <p:txBody>
          <a:bodyPr wrap="square" lIns="186521" tIns="149217" rIns="186521" bIns="149217" rtlCol="0" anchor="b" anchorCtr="0">
            <a:noAutofit/>
          </a:bodyPr>
          <a:lstStyle/>
          <a:p>
            <a:pPr algn="ctr" defTabSz="1243245" fontAlgn="base">
              <a:lnSpc>
                <a:spcPct val="80000"/>
              </a:lnSpc>
              <a:spcBef>
                <a:spcPct val="0"/>
              </a:spcBef>
              <a:spcAft>
                <a:spcPct val="0"/>
              </a:spcAft>
              <a:buSzPct val="80000"/>
            </a:pPr>
            <a:r>
              <a:rPr lang="en-US" sz="1836" dirty="0">
                <a:solidFill>
                  <a:srgbClr val="FFFFFF"/>
                </a:solidFill>
                <a:cs typeface="Arial" pitchFamily="34" charset="0"/>
              </a:rPr>
              <a:t>Windows Azure</a:t>
            </a:r>
          </a:p>
        </p:txBody>
      </p:sp>
      <p:pic>
        <p:nvPicPr>
          <p:cNvPr id="43" name="Picture 42">
            <a:hlinkClick r:id="rId10"/>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54852" y="3729510"/>
            <a:ext cx="828323" cy="828323"/>
          </a:xfrm>
          <a:prstGeom prst="rect">
            <a:avLst/>
          </a:prstGeom>
        </p:spPr>
      </p:pic>
      <p:grpSp>
        <p:nvGrpSpPr>
          <p:cNvPr id="46" name="Group 45"/>
          <p:cNvGrpSpPr>
            <a:grpSpLocks noChangeAspect="1"/>
          </p:cNvGrpSpPr>
          <p:nvPr/>
        </p:nvGrpSpPr>
        <p:grpSpPr bwMode="black">
          <a:xfrm>
            <a:off x="4175644" y="1959491"/>
            <a:ext cx="656836" cy="739091"/>
            <a:chOff x="1752600" y="4267200"/>
            <a:chExt cx="1157286" cy="1302545"/>
          </a:xfrm>
        </p:grpSpPr>
        <p:sp>
          <p:nvSpPr>
            <p:cNvPr id="47"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8"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49"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0"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1"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2"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sp>
          <p:nvSpPr>
            <p:cNvPr id="53"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0978" fontAlgn="base">
                <a:spcBef>
                  <a:spcPct val="0"/>
                </a:spcBef>
                <a:spcAft>
                  <a:spcPct val="0"/>
                </a:spcAft>
              </a:pPr>
              <a:endParaRPr lang="en-US" sz="1836">
                <a:solidFill>
                  <a:srgbClr val="FFFFFF"/>
                </a:solidFill>
                <a:cs typeface="Arial" pitchFamily="34" charset="0"/>
              </a:endParaRPr>
            </a:p>
          </p:txBody>
        </p:sp>
      </p:grpSp>
    </p:spTree>
    <p:extLst>
      <p:ext uri="{BB962C8B-B14F-4D97-AF65-F5344CB8AC3E}">
        <p14:creationId xmlns:p14="http://schemas.microsoft.com/office/powerpoint/2010/main" val="8522332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sample data</a:t>
            </a:r>
            <a:endParaRPr lang="en-US" sz="7343" dirty="0">
              <a:solidFill>
                <a:schemeClr val="accent1"/>
              </a:solidFill>
              <a:latin typeface="Segoe UI Light" pitchFamily="34" charset="0"/>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localhost/Reports/Pages/Resource.aspx?ItemPath=%2fImages%2fHead+lettuce.jpg&amp;RetrieveResource=True"/>
          <p:cNvSpPr>
            <a:spLocks noChangeAspect="1" noChangeArrowheads="1"/>
          </p:cNvSpPr>
          <p:nvPr/>
        </p:nvSpPr>
        <p:spPr bwMode="auto">
          <a:xfrm>
            <a:off x="67265" y="-139243"/>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5" name="AutoShape 4" descr="http://localhost/Reports/Pages/Resource.aspx?ItemPath=%2fImages%2fHead+lettuce.jpg&amp;RetrieveResource=True"/>
          <p:cNvSpPr>
            <a:spLocks noChangeAspect="1" noChangeArrowheads="1"/>
          </p:cNvSpPr>
          <p:nvPr/>
        </p:nvSpPr>
        <p:spPr bwMode="auto">
          <a:xfrm>
            <a:off x="222699" y="16190"/>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7" name="AutoShape 6" descr="http://localhost/Reports/Pages/Resource.aspx?ItemPath=%2fImages%2fHead+lettuce.jpg&amp;RetrieveResource=True"/>
          <p:cNvSpPr>
            <a:spLocks noChangeAspect="1" noChangeArrowheads="1"/>
          </p:cNvSpPr>
          <p:nvPr/>
        </p:nvSpPr>
        <p:spPr bwMode="auto">
          <a:xfrm>
            <a:off x="378133" y="171624"/>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pic>
        <p:nvPicPr>
          <p:cNvPr id="1031" name="Picture 7" descr="C:\Users\bobmeyer\Desktop\Demo\2012-06 TechEd NA\Head lettuc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634" b="96338" l="10000" r="90000"/>
                    </a14:imgEffect>
                  </a14:imgLayer>
                </a14:imgProps>
              </a:ext>
              <a:ext uri="{28A0092B-C50C-407E-A947-70E740481C1C}">
                <a14:useLocalDpi xmlns:a14="http://schemas.microsoft.com/office/drawing/2010/main" val="0"/>
              </a:ext>
            </a:extLst>
          </a:blip>
          <a:srcRect/>
          <a:stretch>
            <a:fillRect/>
          </a:stretch>
        </p:blipFill>
        <p:spPr bwMode="auto">
          <a:xfrm>
            <a:off x="3580254" y="1550122"/>
            <a:ext cx="5154722" cy="38123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20427" y="6399702"/>
            <a:ext cx="6501192" cy="343492"/>
          </a:xfrm>
          <a:prstGeom prst="rect">
            <a:avLst/>
          </a:prstGeom>
        </p:spPr>
        <p:txBody>
          <a:bodyPr wrap="square">
            <a:spAutoFit/>
          </a:bodyPr>
          <a:lstStyle/>
          <a:p>
            <a:r>
              <a:rPr lang="en-US" sz="1632" dirty="0">
                <a:solidFill>
                  <a:srgbClr val="FFFFFF"/>
                </a:solidFill>
              </a:rPr>
              <a:t>http://explore.data.gov/Agriculture/U-S-Lettuce-Statistics/w87x-qfjw</a:t>
            </a:r>
          </a:p>
        </p:txBody>
      </p:sp>
      <p:grpSp>
        <p:nvGrpSpPr>
          <p:cNvPr id="15" name="Group 14"/>
          <p:cNvGrpSpPr/>
          <p:nvPr/>
        </p:nvGrpSpPr>
        <p:grpSpPr>
          <a:xfrm>
            <a:off x="4526276" y="5776391"/>
            <a:ext cx="5203940" cy="670445"/>
            <a:chOff x="4435476" y="5663642"/>
            <a:chExt cx="5102365" cy="657359"/>
          </a:xfrm>
        </p:grpSpPr>
        <p:grpSp>
          <p:nvGrpSpPr>
            <p:cNvPr id="9" name="Group 8"/>
            <p:cNvGrpSpPr/>
            <p:nvPr/>
          </p:nvGrpSpPr>
          <p:grpSpPr>
            <a:xfrm>
              <a:off x="4435476" y="5747799"/>
              <a:ext cx="685912" cy="485700"/>
              <a:chOff x="3473118" y="5257800"/>
              <a:chExt cx="1215335" cy="860590"/>
            </a:xfrm>
          </p:grpSpPr>
          <p:sp>
            <p:nvSpPr>
              <p:cNvPr id="8" name="Rectangle 7"/>
              <p:cNvSpPr/>
              <p:nvPr/>
            </p:nvSpPr>
            <p:spPr bwMode="auto">
              <a:xfrm>
                <a:off x="3473118" y="5257800"/>
                <a:ext cx="1215335" cy="86059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pic>
            <p:nvPicPr>
              <p:cNvPr id="10" name="Picture 2" descr="http://www.ca.uky.edu/hes/fcs/militarycamp/usda-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2881" y="5294301"/>
                <a:ext cx="1154430" cy="79682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5103812" y="5663642"/>
              <a:ext cx="4434029" cy="657359"/>
            </a:xfrm>
            <a:prstGeom prst="rect">
              <a:avLst/>
            </a:prstGeom>
            <a:noFill/>
          </p:spPr>
          <p:txBody>
            <a:bodyPr wrap="square" rtlCol="0">
              <a:spAutoFit/>
            </a:bodyPr>
            <a:lstStyle/>
            <a:p>
              <a:r>
                <a:rPr lang="en-US" sz="1836" dirty="0">
                  <a:solidFill>
                    <a:srgbClr val="FFFFFF"/>
                  </a:solidFill>
                  <a:latin typeface="Arial Black" pitchFamily="34" charset="0"/>
                </a:rPr>
                <a:t>United States</a:t>
              </a:r>
            </a:p>
            <a:p>
              <a:r>
                <a:rPr lang="en-US" sz="1836" dirty="0">
                  <a:solidFill>
                    <a:srgbClr val="FFFFFF"/>
                  </a:solidFill>
                  <a:latin typeface="Arial Black" pitchFamily="34" charset="0"/>
                </a:rPr>
                <a:t>Department of Agriculture</a:t>
              </a:r>
            </a:p>
          </p:txBody>
        </p:sp>
      </p:grpSp>
      <p:sp>
        <p:nvSpPr>
          <p:cNvPr id="14" name="Rectangle 13"/>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784268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ppt_w</p:attrName>
                                        </p:attrNameLst>
                                      </p:cBhvr>
                                      <p:tavLst>
                                        <p:tav tm="0">
                                          <p:val>
                                            <p:fltVal val="0"/>
                                          </p:val>
                                        </p:tav>
                                        <p:tav tm="100000">
                                          <p:val>
                                            <p:strVal val="#ppt_w"/>
                                          </p:val>
                                        </p:tav>
                                      </p:tavLst>
                                    </p:anim>
                                    <p:anim calcmode="lin" valueType="num">
                                      <p:cBhvr>
                                        <p:cTn id="8" dur="500" fill="hold"/>
                                        <p:tgtEl>
                                          <p:spTgt spid="1031"/>
                                        </p:tgtEl>
                                        <p:attrNameLst>
                                          <p:attrName>ppt_h</p:attrName>
                                        </p:attrNameLst>
                                      </p:cBhvr>
                                      <p:tavLst>
                                        <p:tav tm="0">
                                          <p:val>
                                            <p:fltVal val="0"/>
                                          </p:val>
                                        </p:tav>
                                        <p:tav tm="100000">
                                          <p:val>
                                            <p:strVal val="#ppt_h"/>
                                          </p:val>
                                        </p:tav>
                                      </p:tavLst>
                                    </p:anim>
                                    <p:animEffect transition="in" filter="fade">
                                      <p:cBhvr>
                                        <p:cTn id="9" dur="500"/>
                                        <p:tgtEl>
                                          <p:spTgt spid="1031"/>
                                        </p:tgtEl>
                                      </p:cBhvr>
                                    </p:animEffect>
                                  </p:childTnLst>
                                </p:cTn>
                              </p:par>
                            </p:childTnLst>
                          </p:cTn>
                        </p:par>
                        <p:par>
                          <p:cTn id="10" fill="hold">
                            <p:stCondLst>
                              <p:cond delay="500"/>
                            </p:stCondLst>
                            <p:childTnLst>
                              <p:par>
                                <p:cTn id="11" presetID="10"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54202074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1"/>
            <a:ext cx="11395517" cy="1017048"/>
          </a:xfrm>
        </p:spPr>
        <p:txBody>
          <a:bodyPr/>
          <a:lstStyle/>
          <a:p>
            <a:r>
              <a:rPr lang="en-US" sz="7343" dirty="0">
                <a:latin typeface="Segoe UI Light" pitchFamily="34" charset="0"/>
              </a:rPr>
              <a:t>agenda</a:t>
            </a:r>
            <a:endParaRPr lang="en-US" sz="7343" dirty="0">
              <a:solidFill>
                <a:schemeClr val="accent1"/>
              </a:solidFill>
              <a:latin typeface="Segoe UI Light" pitchFamily="34" charset="0"/>
            </a:endParaRPr>
          </a:p>
        </p:txBody>
      </p:sp>
      <p:sp>
        <p:nvSpPr>
          <p:cNvPr id="3" name="Text Placeholder 2"/>
          <p:cNvSpPr>
            <a:spLocks noGrp="1"/>
          </p:cNvSpPr>
          <p:nvPr>
            <p:ph type="body" sz="quarter" idx="4294967295"/>
          </p:nvPr>
        </p:nvSpPr>
        <p:spPr>
          <a:xfrm>
            <a:off x="520480" y="1942923"/>
            <a:ext cx="11395517" cy="3837340"/>
          </a:xfrm>
        </p:spPr>
        <p:txBody>
          <a:bodyPr/>
          <a:lstStyle/>
          <a:p>
            <a:pPr marL="524586" indent="-524586">
              <a:buFont typeface="+mj-lt"/>
              <a:buAutoNum type="arabicPeriod"/>
            </a:pPr>
            <a:r>
              <a:rPr lang="en-US" dirty="0" smtClean="0"/>
              <a:t>Use </a:t>
            </a:r>
            <a:r>
              <a:rPr lang="en-US" dirty="0" err="1" smtClean="0"/>
              <a:t>tablix</a:t>
            </a:r>
            <a:r>
              <a:rPr lang="en-US" dirty="0" smtClean="0"/>
              <a:t> to </a:t>
            </a:r>
            <a:r>
              <a:rPr lang="en-US" sz="4488" dirty="0">
                <a:solidFill>
                  <a:schemeClr val="accent5"/>
                </a:solidFill>
              </a:rPr>
              <a:t>organize </a:t>
            </a:r>
            <a:r>
              <a:rPr lang="en-US" dirty="0" smtClean="0"/>
              <a:t>data</a:t>
            </a:r>
          </a:p>
          <a:p>
            <a:pPr marL="524586" indent="-524586">
              <a:buFont typeface="+mj-lt"/>
              <a:buAutoNum type="arabicPeriod"/>
            </a:pPr>
            <a:r>
              <a:rPr lang="en-US" dirty="0" smtClean="0"/>
              <a:t>Use </a:t>
            </a:r>
            <a:r>
              <a:rPr lang="en-US" dirty="0"/>
              <a:t>graphics and colors </a:t>
            </a:r>
            <a:r>
              <a:rPr lang="en-US" dirty="0" smtClean="0"/>
              <a:t>to </a:t>
            </a:r>
            <a:r>
              <a:rPr lang="en-US" sz="4488" dirty="0">
                <a:solidFill>
                  <a:schemeClr val="accent5"/>
                </a:solidFill>
              </a:rPr>
              <a:t>emphasize</a:t>
            </a:r>
            <a:r>
              <a:rPr lang="en-US" sz="4488" dirty="0">
                <a:solidFill>
                  <a:schemeClr val="accent6"/>
                </a:solidFill>
              </a:rPr>
              <a:t> </a:t>
            </a:r>
            <a:r>
              <a:rPr lang="en-US" dirty="0" smtClean="0"/>
              <a:t>data</a:t>
            </a:r>
            <a:endParaRPr lang="en-US" sz="4488" dirty="0"/>
          </a:p>
          <a:p>
            <a:pPr marL="524586" indent="-524586">
              <a:buFont typeface="+mj-lt"/>
              <a:buAutoNum type="arabicPeriod"/>
            </a:pPr>
            <a:r>
              <a:rPr lang="en-US" dirty="0"/>
              <a:t>Choose </a:t>
            </a:r>
            <a:r>
              <a:rPr lang="en-US" dirty="0" smtClean="0"/>
              <a:t>the </a:t>
            </a:r>
            <a:r>
              <a:rPr lang="en-US" sz="4488" dirty="0">
                <a:solidFill>
                  <a:schemeClr val="accent5"/>
                </a:solidFill>
              </a:rPr>
              <a:t>right visual</a:t>
            </a:r>
            <a:endParaRPr lang="en-US" dirty="0">
              <a:solidFill>
                <a:schemeClr val="accent5"/>
              </a:solidFill>
            </a:endParaRPr>
          </a:p>
          <a:p>
            <a:pPr marL="524586" indent="-524586">
              <a:buFont typeface="+mj-lt"/>
              <a:buAutoNum type="arabicPeriod"/>
            </a:pPr>
            <a:r>
              <a:rPr lang="en-US" dirty="0" smtClean="0"/>
              <a:t>More </a:t>
            </a:r>
            <a:r>
              <a:rPr lang="en-US" sz="4488" dirty="0">
                <a:solidFill>
                  <a:schemeClr val="accent5"/>
                </a:solidFill>
              </a:rPr>
              <a:t>tricks</a:t>
            </a:r>
            <a:endParaRPr lang="en-US" dirty="0" smtClean="0">
              <a:solidFill>
                <a:schemeClr val="accent5"/>
              </a:solidFill>
            </a:endParaRPr>
          </a:p>
          <a:p>
            <a:endParaRPr lang="en-US" dirty="0" smtClean="0"/>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85" y="6282075"/>
            <a:ext cx="949151" cy="438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502" y="0"/>
            <a:ext cx="12431473" cy="46629"/>
          </a:xfrm>
          <a:prstGeom prst="rect">
            <a:avLst/>
          </a:prstGeom>
          <a:solidFill>
            <a:srgbClr val="0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97089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932293"/>
          </a:xfrm>
        </p:spPr>
        <p:txBody>
          <a:bodyPr/>
          <a:lstStyle/>
          <a:p>
            <a:r>
              <a:rPr lang="en-US" dirty="0" err="1"/>
              <a:t>tablix</a:t>
            </a:r>
            <a:r>
              <a:rPr lang="en-US" dirty="0"/>
              <a:t> = table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256" y="1719487"/>
            <a:ext cx="7062527" cy="35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031236" y="1791651"/>
            <a:ext cx="388585" cy="208170"/>
            <a:chOff x="760412" y="2152650"/>
            <a:chExt cx="1066800" cy="571500"/>
          </a:xfrm>
        </p:grpSpPr>
        <p:cxnSp>
          <p:nvCxnSpPr>
            <p:cNvPr id="11" name="Straight Connector 10"/>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12"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15" name="TextBox 14"/>
          <p:cNvSpPr txBox="1"/>
          <p:nvPr/>
        </p:nvSpPr>
        <p:spPr>
          <a:xfrm>
            <a:off x="1012875" y="2953244"/>
            <a:ext cx="960022" cy="591774"/>
          </a:xfrm>
          <a:prstGeom prst="rect">
            <a:avLst/>
          </a:prstGeom>
          <a:noFill/>
        </p:spPr>
        <p:txBody>
          <a:bodyPr wrap="none" lIns="93260" tIns="93260" rIns="93260" bIns="93260" rtlCol="0">
            <a:spAutoFit/>
          </a:bodyPr>
          <a:lstStyle/>
          <a:p>
            <a:pPr>
              <a:lnSpc>
                <a:spcPct val="90000"/>
              </a:lnSpc>
              <a:spcBef>
                <a:spcPct val="20000"/>
              </a:spcBef>
              <a:buSzPct val="90000"/>
            </a:pPr>
            <a:r>
              <a:rPr lang="en-US" sz="2856" dirty="0">
                <a:solidFill>
                  <a:srgbClr val="ED5326">
                    <a:alpha val="99000"/>
                  </a:srgbClr>
                </a:solidFill>
              </a:rPr>
              <a:t>rows</a:t>
            </a:r>
          </a:p>
        </p:txBody>
      </p:sp>
      <p:sp>
        <p:nvSpPr>
          <p:cNvPr id="22" name="TextBox 21"/>
          <p:cNvSpPr txBox="1"/>
          <p:nvPr/>
        </p:nvSpPr>
        <p:spPr>
          <a:xfrm>
            <a:off x="5606216" y="1029749"/>
            <a:ext cx="1573115" cy="591774"/>
          </a:xfrm>
          <a:prstGeom prst="rect">
            <a:avLst/>
          </a:prstGeom>
          <a:noFill/>
        </p:spPr>
        <p:txBody>
          <a:bodyPr wrap="none" lIns="93260" tIns="93260" rIns="93260" bIns="93260" rtlCol="0">
            <a:spAutoFit/>
          </a:bodyPr>
          <a:lstStyle/>
          <a:p>
            <a:pPr>
              <a:lnSpc>
                <a:spcPct val="90000"/>
              </a:lnSpc>
              <a:spcBef>
                <a:spcPct val="20000"/>
              </a:spcBef>
              <a:buSzPct val="90000"/>
            </a:pPr>
            <a:r>
              <a:rPr lang="en-US" sz="2856" dirty="0">
                <a:solidFill>
                  <a:srgbClr val="ED5326">
                    <a:alpha val="99000"/>
                  </a:srgbClr>
                </a:solidFill>
              </a:rPr>
              <a:t>columns</a:t>
            </a:r>
          </a:p>
        </p:txBody>
      </p:sp>
      <p:sp>
        <p:nvSpPr>
          <p:cNvPr id="18" name="Rectangle 17"/>
          <p:cNvSpPr/>
          <p:nvPr/>
        </p:nvSpPr>
        <p:spPr bwMode="auto">
          <a:xfrm>
            <a:off x="2575256" y="2116490"/>
            <a:ext cx="7062527" cy="370452"/>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4" name="Rectangle 23"/>
          <p:cNvSpPr/>
          <p:nvPr/>
        </p:nvSpPr>
        <p:spPr bwMode="auto">
          <a:xfrm>
            <a:off x="2575256" y="2486942"/>
            <a:ext cx="7062527" cy="2788095"/>
          </a:xfrm>
          <a:prstGeom prst="rect">
            <a:avLst/>
          </a:prstGeom>
          <a:solidFill>
            <a:srgbClr val="FFFFFF">
              <a:alpha val="74902"/>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nvGrpSpPr>
          <p:cNvPr id="25" name="Group 24"/>
          <p:cNvGrpSpPr/>
          <p:nvPr/>
        </p:nvGrpSpPr>
        <p:grpSpPr>
          <a:xfrm>
            <a:off x="2031236" y="3501423"/>
            <a:ext cx="388585" cy="208170"/>
            <a:chOff x="760412" y="2152650"/>
            <a:chExt cx="1066800" cy="571500"/>
          </a:xfrm>
        </p:grpSpPr>
        <p:cxnSp>
          <p:nvCxnSpPr>
            <p:cNvPr id="26" name="Straight Connector 25"/>
            <p:cNvCxnSpPr/>
            <p:nvPr/>
          </p:nvCxnSpPr>
          <p:spPr>
            <a:xfrm>
              <a:off x="760412" y="2438400"/>
              <a:ext cx="1066800" cy="0"/>
            </a:xfrm>
            <a:prstGeom prst="line">
              <a:avLst/>
            </a:pr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27" name="Rectangle 11"/>
            <p:cNvSpPr/>
            <p:nvPr/>
          </p:nvSpPr>
          <p:spPr bwMode="auto">
            <a:xfrm rot="13500000">
              <a:off x="1183574" y="2152650"/>
              <a:ext cx="571500" cy="571500"/>
            </a:xfrm>
            <a:custGeom>
              <a:avLst/>
              <a:gdLst>
                <a:gd name="connsiteX0" fmla="*/ 0 w 1143000"/>
                <a:gd name="connsiteY0" fmla="*/ 0 h 1143000"/>
                <a:gd name="connsiteX1" fmla="*/ 1143000 w 1143000"/>
                <a:gd name="connsiteY1" fmla="*/ 0 h 1143000"/>
                <a:gd name="connsiteX2" fmla="*/ 1143000 w 1143000"/>
                <a:gd name="connsiteY2" fmla="*/ 1143000 h 1143000"/>
                <a:gd name="connsiteX3" fmla="*/ 0 w 1143000"/>
                <a:gd name="connsiteY3" fmla="*/ 1143000 h 1143000"/>
                <a:gd name="connsiteX4" fmla="*/ 0 w 1143000"/>
                <a:gd name="connsiteY4" fmla="*/ 0 h 1143000"/>
                <a:gd name="connsiteX0" fmla="*/ 1143000 w 1234440"/>
                <a:gd name="connsiteY0" fmla="*/ 0 h 1143000"/>
                <a:gd name="connsiteX1" fmla="*/ 1143000 w 1234440"/>
                <a:gd name="connsiteY1" fmla="*/ 1143000 h 1143000"/>
                <a:gd name="connsiteX2" fmla="*/ 0 w 1234440"/>
                <a:gd name="connsiteY2" fmla="*/ 1143000 h 1143000"/>
                <a:gd name="connsiteX3" fmla="*/ 0 w 1234440"/>
                <a:gd name="connsiteY3" fmla="*/ 0 h 1143000"/>
                <a:gd name="connsiteX4" fmla="*/ 1234440 w 1234440"/>
                <a:gd name="connsiteY4" fmla="*/ 91440 h 1143000"/>
                <a:gd name="connsiteX0" fmla="*/ 1143000 w 1143000"/>
                <a:gd name="connsiteY0" fmla="*/ 0 h 1143000"/>
                <a:gd name="connsiteX1" fmla="*/ 1143000 w 1143000"/>
                <a:gd name="connsiteY1" fmla="*/ 1143000 h 1143000"/>
                <a:gd name="connsiteX2" fmla="*/ 0 w 1143000"/>
                <a:gd name="connsiteY2" fmla="*/ 1143000 h 1143000"/>
                <a:gd name="connsiteX3" fmla="*/ 0 w 1143000"/>
                <a:gd name="connsiteY3" fmla="*/ 0 h 1143000"/>
                <a:gd name="connsiteX0" fmla="*/ 1143000 w 1143000"/>
                <a:gd name="connsiteY0" fmla="*/ 1143000 h 1143000"/>
                <a:gd name="connsiteX1" fmla="*/ 0 w 1143000"/>
                <a:gd name="connsiteY1" fmla="*/ 1143000 h 1143000"/>
                <a:gd name="connsiteX2" fmla="*/ 0 w 1143000"/>
                <a:gd name="connsiteY2" fmla="*/ 0 h 1143000"/>
              </a:gdLst>
              <a:ahLst/>
              <a:cxnLst>
                <a:cxn ang="0">
                  <a:pos x="connsiteX0" y="connsiteY0"/>
                </a:cxn>
                <a:cxn ang="0">
                  <a:pos x="connsiteX1" y="connsiteY1"/>
                </a:cxn>
                <a:cxn ang="0">
                  <a:pos x="connsiteX2" y="connsiteY2"/>
                </a:cxn>
              </a:cxnLst>
              <a:rect l="l" t="t" r="r" b="b"/>
              <a:pathLst>
                <a:path w="1143000" h="1143000">
                  <a:moveTo>
                    <a:pt x="1143000" y="1143000"/>
                  </a:moveTo>
                  <a:lnTo>
                    <a:pt x="0" y="1143000"/>
                  </a:lnTo>
                  <a:lnTo>
                    <a:pt x="0" y="0"/>
                  </a:lnTo>
                </a:path>
              </a:pathLst>
            </a:custGeom>
            <a:noFill/>
            <a:ln w="38100" cap="flat">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19" name="Rectangle 18"/>
          <p:cNvSpPr/>
          <p:nvPr/>
        </p:nvSpPr>
        <p:spPr bwMode="auto">
          <a:xfrm>
            <a:off x="2610804" y="2099583"/>
            <a:ext cx="109292" cy="3175454"/>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
        <p:nvSpPr>
          <p:cNvPr id="29" name="TextBox 28"/>
          <p:cNvSpPr txBox="1"/>
          <p:nvPr/>
        </p:nvSpPr>
        <p:spPr>
          <a:xfrm>
            <a:off x="1275370" y="1632056"/>
            <a:ext cx="715439" cy="534159"/>
          </a:xfrm>
          <a:prstGeom prst="rect">
            <a:avLst/>
          </a:prstGeom>
          <a:noFill/>
        </p:spPr>
        <p:txBody>
          <a:bodyPr wrap="none" lIns="93260" tIns="93260" rIns="93260" bIns="93260" rtlCol="0">
            <a:spAutoFit/>
          </a:bodyPr>
          <a:lstStyle/>
          <a:p>
            <a:pPr algn="r">
              <a:lnSpc>
                <a:spcPct val="90000"/>
              </a:lnSpc>
              <a:spcBef>
                <a:spcPct val="20000"/>
              </a:spcBef>
              <a:buSzPct val="90000"/>
            </a:pPr>
            <a:r>
              <a:rPr lang="en-US" sz="2448" dirty="0">
                <a:solidFill>
                  <a:srgbClr val="ED5326">
                    <a:alpha val="99000"/>
                  </a:srgbClr>
                </a:solidFill>
              </a:rPr>
              <a:t>row</a:t>
            </a:r>
          </a:p>
        </p:txBody>
      </p:sp>
      <p:sp>
        <p:nvSpPr>
          <p:cNvPr id="30" name="TextBox 29"/>
          <p:cNvSpPr txBox="1"/>
          <p:nvPr/>
        </p:nvSpPr>
        <p:spPr>
          <a:xfrm>
            <a:off x="311749" y="3341829"/>
            <a:ext cx="1679059" cy="534159"/>
          </a:xfrm>
          <a:prstGeom prst="rect">
            <a:avLst/>
          </a:prstGeom>
          <a:noFill/>
        </p:spPr>
        <p:txBody>
          <a:bodyPr wrap="square" lIns="93260" tIns="93260" rIns="93260" bIns="93260" rtlCol="0">
            <a:spAutoFit/>
          </a:bodyPr>
          <a:lstStyle/>
          <a:p>
            <a:pPr algn="r">
              <a:lnSpc>
                <a:spcPct val="90000"/>
              </a:lnSpc>
              <a:spcBef>
                <a:spcPct val="20000"/>
              </a:spcBef>
              <a:buSzPct val="90000"/>
            </a:pPr>
            <a:r>
              <a:rPr lang="en-US" sz="2448" dirty="0">
                <a:solidFill>
                  <a:srgbClr val="ED5326">
                    <a:alpha val="99000"/>
                  </a:srgbClr>
                </a:solidFill>
              </a:rPr>
              <a:t>row group</a:t>
            </a:r>
          </a:p>
        </p:txBody>
      </p:sp>
    </p:spTree>
    <p:extLst>
      <p:ext uri="{BB962C8B-B14F-4D97-AF65-F5344CB8AC3E}">
        <p14:creationId xmlns:p14="http://schemas.microsoft.com/office/powerpoint/2010/main" val="359466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50"/>
                                        <p:tgtEl>
                                          <p:spTgt spid="24"/>
                                        </p:tgtEl>
                                      </p:cBhvr>
                                    </p:animEffect>
                                  </p:childTnLst>
                                </p:cTn>
                              </p:par>
                            </p:childTnLst>
                          </p:cTn>
                        </p:par>
                        <p:par>
                          <p:cTn id="28" fill="hold">
                            <p:stCondLst>
                              <p:cond delay="25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50"/>
                                        <p:tgtEl>
                                          <p:spTgt spid="29"/>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50"/>
                                        <p:tgtEl>
                                          <p:spTgt spid="18"/>
                                        </p:tgtEl>
                                      </p:cBhvr>
                                    </p:animEffect>
                                    <p:set>
                                      <p:cBhvr>
                                        <p:cTn id="39" dur="1" fill="hold">
                                          <p:stCondLst>
                                            <p:cond delay="249"/>
                                          </p:stCondLst>
                                        </p:cTn>
                                        <p:tgtEl>
                                          <p:spTgt spid="18"/>
                                        </p:tgtEl>
                                        <p:attrNameLst>
                                          <p:attrName>style.visibility</p:attrName>
                                        </p:attrNameLst>
                                      </p:cBhvr>
                                      <p:to>
                                        <p:strVal val="hidden"/>
                                      </p:to>
                                    </p:set>
                                  </p:childTnLst>
                                </p:cTn>
                              </p:par>
                              <p:par>
                                <p:cTn id="40" presetID="22" presetClass="exit" presetSubtype="1" fill="hold" grpId="1" nodeType="withEffect">
                                  <p:stCondLst>
                                    <p:cond delay="0"/>
                                  </p:stCondLst>
                                  <p:childTnLst>
                                    <p:animEffect transition="out" filter="wipe(up)">
                                      <p:cBhvr>
                                        <p:cTn id="41" dur="250"/>
                                        <p:tgtEl>
                                          <p:spTgt spid="24"/>
                                        </p:tgtEl>
                                      </p:cBhvr>
                                    </p:animEffect>
                                    <p:set>
                                      <p:cBhvr>
                                        <p:cTn id="42" dur="1" fill="hold">
                                          <p:stCondLst>
                                            <p:cond delay="249"/>
                                          </p:stCondLst>
                                        </p:cTn>
                                        <p:tgtEl>
                                          <p:spTgt spid="24"/>
                                        </p:tgtEl>
                                        <p:attrNameLst>
                                          <p:attrName>style.visibility</p:attrName>
                                        </p:attrNameLst>
                                      </p:cBhvr>
                                      <p:to>
                                        <p:strVal val="hidden"/>
                                      </p:to>
                                    </p:set>
                                  </p:childTnLst>
                                </p:cTn>
                              </p:par>
                            </p:childTnLst>
                          </p:cTn>
                        </p:par>
                        <p:par>
                          <p:cTn id="43" fill="hold">
                            <p:stCondLst>
                              <p:cond delay="25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250"/>
                                        <p:tgtEl>
                                          <p:spTgt spid="30"/>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3" nodeType="clickEffect">
                                  <p:stCondLst>
                                    <p:cond delay="0"/>
                                  </p:stCondLst>
                                  <p:childTnLst>
                                    <p:animEffect transition="out" filter="wipe(up)">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2" grpId="0"/>
      <p:bldP spid="22" grpId="1"/>
      <p:bldP spid="18" grpId="0" animBg="1"/>
      <p:bldP spid="18" grpId="1" animBg="1"/>
      <p:bldP spid="24" grpId="0" animBg="1"/>
      <p:bldP spid="24" grpId="1" animBg="1"/>
      <p:bldP spid="24" grpId="2" animBg="1"/>
      <p:bldP spid="24" grpId="3" animBg="1"/>
      <p:bldP spid="19" grpId="0" animBg="1"/>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75256" y="1719487"/>
            <a:ext cx="7062527" cy="3555550"/>
            <a:chOff x="2522537" y="1685925"/>
            <a:chExt cx="6924675" cy="3486150"/>
          </a:xfrm>
        </p:grpSpPr>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7" y="1685925"/>
              <a:ext cx="69246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18"/>
            <p:cNvSpPr/>
            <p:nvPr/>
          </p:nvSpPr>
          <p:spPr bwMode="auto">
            <a:xfrm>
              <a:off x="2557391" y="2058601"/>
              <a:ext cx="107159" cy="3113473"/>
            </a:xfrm>
            <a:custGeom>
              <a:avLst/>
              <a:gdLst>
                <a:gd name="connsiteX0" fmla="*/ 0 w 1295400"/>
                <a:gd name="connsiteY0" fmla="*/ 0 h 2133118"/>
                <a:gd name="connsiteX1" fmla="*/ 1295400 w 1295400"/>
                <a:gd name="connsiteY1" fmla="*/ 0 h 2133118"/>
                <a:gd name="connsiteX2" fmla="*/ 1295400 w 1295400"/>
                <a:gd name="connsiteY2" fmla="*/ 2133118 h 2133118"/>
                <a:gd name="connsiteX3" fmla="*/ 0 w 1295400"/>
                <a:gd name="connsiteY3" fmla="*/ 2133118 h 2133118"/>
                <a:gd name="connsiteX4" fmla="*/ 0 w 1295400"/>
                <a:gd name="connsiteY4" fmla="*/ 0 h 2133118"/>
                <a:gd name="connsiteX0" fmla="*/ 1295400 w 1386840"/>
                <a:gd name="connsiteY0" fmla="*/ 2133118 h 2224558"/>
                <a:gd name="connsiteX1" fmla="*/ 0 w 1386840"/>
                <a:gd name="connsiteY1" fmla="*/ 2133118 h 2224558"/>
                <a:gd name="connsiteX2" fmla="*/ 0 w 1386840"/>
                <a:gd name="connsiteY2" fmla="*/ 0 h 2224558"/>
                <a:gd name="connsiteX3" fmla="*/ 1295400 w 1386840"/>
                <a:gd name="connsiteY3" fmla="*/ 0 h 2224558"/>
                <a:gd name="connsiteX4" fmla="*/ 1386840 w 1386840"/>
                <a:gd name="connsiteY4" fmla="*/ 2224558 h 2224558"/>
                <a:gd name="connsiteX0" fmla="*/ 1295400 w 1295400"/>
                <a:gd name="connsiteY0" fmla="*/ 2133118 h 2133118"/>
                <a:gd name="connsiteX1" fmla="*/ 0 w 1295400"/>
                <a:gd name="connsiteY1" fmla="*/ 2133118 h 2133118"/>
                <a:gd name="connsiteX2" fmla="*/ 0 w 1295400"/>
                <a:gd name="connsiteY2" fmla="*/ 0 h 2133118"/>
                <a:gd name="connsiteX3" fmla="*/ 1295400 w 1295400"/>
                <a:gd name="connsiteY3" fmla="*/ 0 h 2133118"/>
              </a:gdLst>
              <a:ahLst/>
              <a:cxnLst>
                <a:cxn ang="0">
                  <a:pos x="connsiteX0" y="connsiteY0"/>
                </a:cxn>
                <a:cxn ang="0">
                  <a:pos x="connsiteX1" y="connsiteY1"/>
                </a:cxn>
                <a:cxn ang="0">
                  <a:pos x="connsiteX2" y="connsiteY2"/>
                </a:cxn>
                <a:cxn ang="0">
                  <a:pos x="connsiteX3" y="connsiteY3"/>
                </a:cxn>
              </a:cxnLst>
              <a:rect l="l" t="t" r="r" b="b"/>
              <a:pathLst>
                <a:path w="1295400" h="2133118">
                  <a:moveTo>
                    <a:pt x="1295400" y="2133118"/>
                  </a:moveTo>
                  <a:lnTo>
                    <a:pt x="0" y="2133118"/>
                  </a:lnTo>
                  <a:lnTo>
                    <a:pt x="0" y="0"/>
                  </a:lnTo>
                  <a:lnTo>
                    <a:pt x="1295400" y="0"/>
                  </a:lnTo>
                </a:path>
              </a:pathLst>
            </a:custGeom>
            <a:noFill/>
            <a:ln w="76200">
              <a:solidFill>
                <a:srgbClr val="F6AE1E"/>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err="1" smtClean="0"/>
              <a:t>tablix</a:t>
            </a:r>
            <a:r>
              <a:rPr lang="en-US" dirty="0" smtClean="0"/>
              <a:t> = table</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962" y="399144"/>
            <a:ext cx="4527012" cy="661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rapezoid 15"/>
          <p:cNvSpPr/>
          <p:nvPr/>
        </p:nvSpPr>
        <p:spPr bwMode="auto">
          <a:xfrm rot="16200000">
            <a:off x="6451605" y="1531963"/>
            <a:ext cx="2319590" cy="522971"/>
          </a:xfrm>
          <a:custGeom>
            <a:avLst/>
            <a:gdLst>
              <a:gd name="connsiteX0" fmla="*/ 0 w 2274314"/>
              <a:gd name="connsiteY0" fmla="*/ 470936 h 470936"/>
              <a:gd name="connsiteX1" fmla="*/ 857664 w 2274314"/>
              <a:gd name="connsiteY1" fmla="*/ 0 h 470936"/>
              <a:gd name="connsiteX2" fmla="*/ 1416650 w 2274314"/>
              <a:gd name="connsiteY2" fmla="*/ 0 h 470936"/>
              <a:gd name="connsiteX3" fmla="*/ 2274314 w 2274314"/>
              <a:gd name="connsiteY3" fmla="*/ 470936 h 470936"/>
              <a:gd name="connsiteX4" fmla="*/ 0 w 2274314"/>
              <a:gd name="connsiteY4" fmla="*/ 470936 h 470936"/>
              <a:gd name="connsiteX0" fmla="*/ 0 w 2274314"/>
              <a:gd name="connsiteY0" fmla="*/ 470936 h 470936"/>
              <a:gd name="connsiteX1" fmla="*/ 491904 w 2274314"/>
              <a:gd name="connsiteY1" fmla="*/ 0 h 470936"/>
              <a:gd name="connsiteX2" fmla="*/ 1416650 w 2274314"/>
              <a:gd name="connsiteY2" fmla="*/ 0 h 470936"/>
              <a:gd name="connsiteX3" fmla="*/ 2274314 w 2274314"/>
              <a:gd name="connsiteY3" fmla="*/ 470936 h 470936"/>
              <a:gd name="connsiteX4" fmla="*/ 0 w 2274314"/>
              <a:gd name="connsiteY4" fmla="*/ 470936 h 470936"/>
              <a:gd name="connsiteX0" fmla="*/ 0 w 2274314"/>
              <a:gd name="connsiteY0" fmla="*/ 470936 h 470936"/>
              <a:gd name="connsiteX1" fmla="*/ 491904 w 2274314"/>
              <a:gd name="connsiteY1" fmla="*/ 0 h 470936"/>
              <a:gd name="connsiteX2" fmla="*/ 838619 w 2274314"/>
              <a:gd name="connsiteY2" fmla="*/ 0 h 470936"/>
              <a:gd name="connsiteX3" fmla="*/ 2274314 w 2274314"/>
              <a:gd name="connsiteY3" fmla="*/ 470936 h 470936"/>
              <a:gd name="connsiteX4" fmla="*/ 0 w 2274314"/>
              <a:gd name="connsiteY4" fmla="*/ 470936 h 47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14" h="470936">
                <a:moveTo>
                  <a:pt x="0" y="470936"/>
                </a:moveTo>
                <a:lnTo>
                  <a:pt x="491904" y="0"/>
                </a:lnTo>
                <a:lnTo>
                  <a:pt x="838619" y="0"/>
                </a:lnTo>
                <a:lnTo>
                  <a:pt x="2274314" y="470936"/>
                </a:lnTo>
                <a:lnTo>
                  <a:pt x="0" y="470936"/>
                </a:lnTo>
                <a:close/>
              </a:path>
            </a:pathLst>
          </a:cu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27690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53469E-6 L -0.18477 2.53469E-6 " pathEditMode="relative" rAng="0" ptsTypes="AA">
                                      <p:cBhvr>
                                        <p:cTn id="6" dur="1000" fill="hold"/>
                                        <p:tgtEl>
                                          <p:spTgt spid="19"/>
                                        </p:tgtEl>
                                        <p:attrNameLst>
                                          <p:attrName>ppt_x</p:attrName>
                                          <p:attrName>ppt_y</p:attrName>
                                        </p:attrNameLst>
                                      </p:cBhvr>
                                      <p:rCtr x="-9245" y="0"/>
                                    </p:animMotion>
                                  </p:childTnLst>
                                </p:cTn>
                              </p:par>
                              <p:par>
                                <p:cTn id="7" presetID="2" presetClass="entr" presetSubtype="2" fill="hold" nodeType="withEffect">
                                  <p:stCondLst>
                                    <p:cond delay="500"/>
                                  </p:stCondLst>
                                  <p:childTnLst>
                                    <p:set>
                                      <p:cBhvr>
                                        <p:cTn id="8" dur="1" fill="hold">
                                          <p:stCondLst>
                                            <p:cond delay="0"/>
                                          </p:stCondLst>
                                        </p:cTn>
                                        <p:tgtEl>
                                          <p:spTgt spid="2050"/>
                                        </p:tgtEl>
                                        <p:attrNameLst>
                                          <p:attrName>style.visibility</p:attrName>
                                        </p:attrNameLst>
                                      </p:cBhvr>
                                      <p:to>
                                        <p:strVal val="visible"/>
                                      </p:to>
                                    </p:set>
                                    <p:anim calcmode="lin" valueType="num">
                                      <p:cBhvr additive="base">
                                        <p:cTn id="9" dur="500" fill="hold"/>
                                        <p:tgtEl>
                                          <p:spTgt spid="2050"/>
                                        </p:tgtEl>
                                        <p:attrNameLst>
                                          <p:attrName>ppt_x</p:attrName>
                                        </p:attrNameLst>
                                      </p:cBhvr>
                                      <p:tavLst>
                                        <p:tav tm="0">
                                          <p:val>
                                            <p:strVal val="1+#ppt_w/2"/>
                                          </p:val>
                                        </p:tav>
                                        <p:tav tm="100000">
                                          <p:val>
                                            <p:strVal val="#ppt_x"/>
                                          </p:val>
                                        </p:tav>
                                      </p:tavLst>
                                    </p:anim>
                                    <p:anim calcmode="lin" valueType="num">
                                      <p:cBhvr additive="base">
                                        <p:cTn id="1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Building a table</a:t>
            </a:r>
            <a:endParaRPr lang="en-US" dirty="0"/>
          </a:p>
        </p:txBody>
      </p:sp>
    </p:spTree>
    <p:extLst>
      <p:ext uri="{BB962C8B-B14F-4D97-AF65-F5344CB8AC3E}">
        <p14:creationId xmlns:p14="http://schemas.microsoft.com/office/powerpoint/2010/main" val="272525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278</TotalTime>
  <Words>3206</Words>
  <Application>Microsoft Office PowerPoint</Application>
  <PresentationFormat>Custom</PresentationFormat>
  <Paragraphs>302</Paragraphs>
  <Slides>53</Slides>
  <Notes>45</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53</vt:i4>
      </vt:variant>
    </vt:vector>
  </HeadingPairs>
  <TitlesOfParts>
    <vt:vector size="65" baseType="lpstr">
      <vt:lpstr>Arial</vt:lpstr>
      <vt:lpstr>Arial Black</vt:lpstr>
      <vt:lpstr>Consolas</vt:lpstr>
      <vt:lpstr>Franklin Gothic Book</vt:lpstr>
      <vt:lpstr>Segoe Light</vt:lpstr>
      <vt:lpstr>Segoe UI</vt:lpstr>
      <vt:lpstr>Segoe UI Light</vt:lpstr>
      <vt:lpstr>Segoe UI Semibold</vt:lpstr>
      <vt:lpstr>Wingdings</vt:lpstr>
      <vt:lpstr>TechEd_2013_Template_16x9</vt:lpstr>
      <vt:lpstr>1_TechEd_2013_Template_16x9</vt:lpstr>
      <vt:lpstr>2_TechEd_2013_Template_16x9</vt:lpstr>
      <vt:lpstr>PowerPoint Presentation</vt:lpstr>
      <vt:lpstr>Tips and Tricks for Building Rich Reports in Microsoft SQL Server 2012 Reporting Services</vt:lpstr>
      <vt:lpstr>objective</vt:lpstr>
      <vt:lpstr>agenda</vt:lpstr>
      <vt:lpstr>sample data</vt:lpstr>
      <vt:lpstr>agenda</vt:lpstr>
      <vt:lpstr>tablix = table</vt:lpstr>
      <vt:lpstr>tablix = table</vt:lpstr>
      <vt:lpstr>Demo</vt:lpstr>
      <vt:lpstr>tablix = table</vt:lpstr>
      <vt:lpstr>tablix = table + matrix</vt:lpstr>
      <vt:lpstr>tablix = table + matrix ++</vt:lpstr>
      <vt:lpstr>Demo</vt:lpstr>
      <vt:lpstr>agenda</vt:lpstr>
      <vt:lpstr>emphasize data</vt:lpstr>
      <vt:lpstr>emphasize data</vt:lpstr>
      <vt:lpstr>emphasize data</vt:lpstr>
      <vt:lpstr>emphasize data</vt:lpstr>
      <vt:lpstr>emphasize data</vt:lpstr>
      <vt:lpstr>emphasize data</vt:lpstr>
      <vt:lpstr>emphasize data</vt:lpstr>
      <vt:lpstr>emphasize data</vt:lpstr>
      <vt:lpstr>emphasize data</vt:lpstr>
      <vt:lpstr>emphasize data</vt:lpstr>
      <vt:lpstr>emphasize data</vt:lpstr>
      <vt:lpstr>Demo</vt:lpstr>
      <vt:lpstr>agenda</vt:lpstr>
      <vt:lpstr>the right visual</vt:lpstr>
      <vt:lpstr>the right visual</vt:lpstr>
      <vt:lpstr>the right visual</vt:lpstr>
      <vt:lpstr>the right visual</vt:lpstr>
      <vt:lpstr>the right visual</vt:lpstr>
      <vt:lpstr>agenda</vt:lpstr>
      <vt:lpstr>more tricks</vt:lpstr>
      <vt:lpstr>clipboard data</vt:lpstr>
      <vt:lpstr>clipboard data</vt:lpstr>
      <vt:lpstr>clipboard data</vt:lpstr>
      <vt:lpstr>related data</vt:lpstr>
      <vt:lpstr>short lists</vt:lpstr>
      <vt:lpstr>output to Excel</vt:lpstr>
      <vt:lpstr>output to Excel</vt:lpstr>
      <vt:lpstr>output to Excel</vt:lpstr>
      <vt:lpstr>output to Excel</vt:lpstr>
      <vt:lpstr>output to Excel</vt:lpstr>
      <vt:lpstr>no more tricks</vt:lpstr>
      <vt:lpstr>agenda</vt:lpstr>
      <vt:lpstr>objective</vt:lpstr>
      <vt:lpstr>Related content</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DBI-B320: Tips and Tricks for Building Rich Reports in Microsoft SQL Server 2012 Reporting Services</dc:title>
  <dc:subject>TechEd 2013</dc:subject>
  <dc:creator>Riccardo Muti</dc:creator>
  <cp:keywords>TechEd 2013</cp:keywords>
  <dc:description>Template by: Jordan Cayabyab, Artitudes Design, Inc.
Formatting by: Dana KW, Silver Fox Productions, Inc.
Audience Type: Internal/External</dc:description>
  <cp:lastModifiedBy>Shows</cp:lastModifiedBy>
  <cp:revision>15</cp:revision>
  <dcterms:created xsi:type="dcterms:W3CDTF">2013-06-05T03:17:04Z</dcterms:created>
  <dcterms:modified xsi:type="dcterms:W3CDTF">2013-06-05T17:04:45Z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