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38" r:id="rId2"/>
    <p:sldId id="339" r:id="rId3"/>
    <p:sldId id="288" r:id="rId4"/>
    <p:sldId id="289" r:id="rId5"/>
    <p:sldId id="328" r:id="rId6"/>
    <p:sldId id="271" r:id="rId7"/>
    <p:sldId id="282" r:id="rId8"/>
    <p:sldId id="302" r:id="rId9"/>
    <p:sldId id="303" r:id="rId10"/>
    <p:sldId id="332" r:id="rId11"/>
    <p:sldId id="262" r:id="rId12"/>
    <p:sldId id="273" r:id="rId13"/>
    <p:sldId id="296" r:id="rId14"/>
    <p:sldId id="298" r:id="rId15"/>
    <p:sldId id="272" r:id="rId16"/>
    <p:sldId id="263" r:id="rId17"/>
    <p:sldId id="321" r:id="rId18"/>
    <p:sldId id="260" r:id="rId19"/>
    <p:sldId id="327" r:id="rId20"/>
    <p:sldId id="315" r:id="rId21"/>
    <p:sldId id="316" r:id="rId22"/>
    <p:sldId id="325" r:id="rId23"/>
    <p:sldId id="337" r:id="rId24"/>
    <p:sldId id="264" r:id="rId25"/>
    <p:sldId id="329" r:id="rId26"/>
    <p:sldId id="294" r:id="rId27"/>
    <p:sldId id="313" r:id="rId28"/>
    <p:sldId id="265" r:id="rId29"/>
    <p:sldId id="312" r:id="rId30"/>
    <p:sldId id="335" r:id="rId31"/>
    <p:sldId id="324" r:id="rId32"/>
    <p:sldId id="334" r:id="rId33"/>
    <p:sldId id="286" r:id="rId34"/>
    <p:sldId id="284" r:id="rId35"/>
    <p:sldId id="285" r:id="rId36"/>
    <p:sldId id="344" r:id="rId37"/>
    <p:sldId id="340" r:id="rId38"/>
    <p:sldId id="341" r:id="rId39"/>
    <p:sldId id="342" r:id="rId40"/>
    <p:sldId id="343"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434" autoAdjust="0"/>
  </p:normalViewPr>
  <p:slideViewPr>
    <p:cSldViewPr snapToGrid="0">
      <p:cViewPr varScale="1">
        <p:scale>
          <a:sx n="97" d="100"/>
          <a:sy n="97" d="100"/>
        </p:scale>
        <p:origin x="72" y="72"/>
      </p:cViewPr>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D3383-CF36-40B7-89C2-02C044CDE39C}" type="datetimeFigureOut">
              <a:rPr lang="en-US" smtClean="0"/>
              <a:t>6/6/2013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ED1AE-2E70-4DC7-902B-D48AB37E21EA}" type="slidenum">
              <a:rPr lang="en-US" smtClean="0"/>
              <a:t>‹#›</a:t>
            </a:fld>
            <a:endParaRPr lang="en-US"/>
          </a:p>
        </p:txBody>
      </p:sp>
    </p:spTree>
    <p:extLst>
      <p:ext uri="{BB962C8B-B14F-4D97-AF65-F5344CB8AC3E}">
        <p14:creationId xmlns:p14="http://schemas.microsoft.com/office/powerpoint/2010/main" val="87713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3</a:t>
            </a:fld>
            <a:endParaRPr lang="en-US"/>
          </a:p>
        </p:txBody>
      </p:sp>
    </p:spTree>
    <p:extLst>
      <p:ext uri="{BB962C8B-B14F-4D97-AF65-F5344CB8AC3E}">
        <p14:creationId xmlns:p14="http://schemas.microsoft.com/office/powerpoint/2010/main" val="205135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45542-8D04-4E37-8CC8-D0717F33105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3900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20</a:t>
            </a:fld>
            <a:endParaRPr lang="en-US"/>
          </a:p>
        </p:txBody>
      </p:sp>
    </p:spTree>
    <p:extLst>
      <p:ext uri="{BB962C8B-B14F-4D97-AF65-F5344CB8AC3E}">
        <p14:creationId xmlns:p14="http://schemas.microsoft.com/office/powerpoint/2010/main" val="290159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21</a:t>
            </a:fld>
            <a:endParaRPr lang="en-US"/>
          </a:p>
        </p:txBody>
      </p:sp>
    </p:spTree>
    <p:extLst>
      <p:ext uri="{BB962C8B-B14F-4D97-AF65-F5344CB8AC3E}">
        <p14:creationId xmlns:p14="http://schemas.microsoft.com/office/powerpoint/2010/main" val="326278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22</a:t>
            </a:fld>
            <a:endParaRPr lang="en-US"/>
          </a:p>
        </p:txBody>
      </p:sp>
    </p:spTree>
    <p:extLst>
      <p:ext uri="{BB962C8B-B14F-4D97-AF65-F5344CB8AC3E}">
        <p14:creationId xmlns:p14="http://schemas.microsoft.com/office/powerpoint/2010/main" val="220861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5980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26</a:t>
            </a:fld>
            <a:endParaRPr lang="en-US"/>
          </a:p>
        </p:txBody>
      </p:sp>
    </p:spTree>
    <p:extLst>
      <p:ext uri="{BB962C8B-B14F-4D97-AF65-F5344CB8AC3E}">
        <p14:creationId xmlns:p14="http://schemas.microsoft.com/office/powerpoint/2010/main" val="363937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27</a:t>
            </a:fld>
            <a:endParaRPr lang="en-US"/>
          </a:p>
        </p:txBody>
      </p:sp>
    </p:spTree>
    <p:extLst>
      <p:ext uri="{BB962C8B-B14F-4D97-AF65-F5344CB8AC3E}">
        <p14:creationId xmlns:p14="http://schemas.microsoft.com/office/powerpoint/2010/main" val="49244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28</a:t>
            </a:fld>
            <a:endParaRPr lang="en-US"/>
          </a:p>
        </p:txBody>
      </p:sp>
    </p:spTree>
    <p:extLst>
      <p:ext uri="{BB962C8B-B14F-4D97-AF65-F5344CB8AC3E}">
        <p14:creationId xmlns:p14="http://schemas.microsoft.com/office/powerpoint/2010/main" val="94711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29</a:t>
            </a:fld>
            <a:endParaRPr lang="en-US"/>
          </a:p>
        </p:txBody>
      </p:sp>
    </p:spTree>
    <p:extLst>
      <p:ext uri="{BB962C8B-B14F-4D97-AF65-F5344CB8AC3E}">
        <p14:creationId xmlns:p14="http://schemas.microsoft.com/office/powerpoint/2010/main" val="2865362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30</a:t>
            </a:fld>
            <a:endParaRPr lang="en-US"/>
          </a:p>
        </p:txBody>
      </p:sp>
    </p:spTree>
    <p:extLst>
      <p:ext uri="{BB962C8B-B14F-4D97-AF65-F5344CB8AC3E}">
        <p14:creationId xmlns:p14="http://schemas.microsoft.com/office/powerpoint/2010/main" val="135497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4</a:t>
            </a:fld>
            <a:endParaRPr lang="en-US"/>
          </a:p>
        </p:txBody>
      </p:sp>
    </p:spTree>
    <p:extLst>
      <p:ext uri="{BB962C8B-B14F-4D97-AF65-F5344CB8AC3E}">
        <p14:creationId xmlns:p14="http://schemas.microsoft.com/office/powerpoint/2010/main" val="161214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31</a:t>
            </a:fld>
            <a:endParaRPr lang="en-US"/>
          </a:p>
        </p:txBody>
      </p:sp>
    </p:spTree>
    <p:extLst>
      <p:ext uri="{BB962C8B-B14F-4D97-AF65-F5344CB8AC3E}">
        <p14:creationId xmlns:p14="http://schemas.microsoft.com/office/powerpoint/2010/main" val="1187195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32</a:t>
            </a:fld>
            <a:endParaRPr lang="en-US"/>
          </a:p>
        </p:txBody>
      </p:sp>
    </p:spTree>
    <p:extLst>
      <p:ext uri="{BB962C8B-B14F-4D97-AF65-F5344CB8AC3E}">
        <p14:creationId xmlns:p14="http://schemas.microsoft.com/office/powerpoint/2010/main" val="279994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9DAD8-12CF-4C2D-BCA9-7BA9A77A0126}"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1480661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4135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10:29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78105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10:29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89531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10:29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02787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10:29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87376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738D-585F-44E8-BC09-82BBE838E7E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4939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8</a:t>
            </a:fld>
            <a:endParaRPr lang="en-US"/>
          </a:p>
        </p:txBody>
      </p:sp>
    </p:spTree>
    <p:extLst>
      <p:ext uri="{BB962C8B-B14F-4D97-AF65-F5344CB8AC3E}">
        <p14:creationId xmlns:p14="http://schemas.microsoft.com/office/powerpoint/2010/main" val="72761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9</a:t>
            </a:fld>
            <a:endParaRPr lang="en-US"/>
          </a:p>
        </p:txBody>
      </p:sp>
    </p:spTree>
    <p:extLst>
      <p:ext uri="{BB962C8B-B14F-4D97-AF65-F5344CB8AC3E}">
        <p14:creationId xmlns:p14="http://schemas.microsoft.com/office/powerpoint/2010/main" val="284581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10</a:t>
            </a:fld>
            <a:endParaRPr lang="en-US"/>
          </a:p>
        </p:txBody>
      </p:sp>
    </p:spTree>
    <p:extLst>
      <p:ext uri="{BB962C8B-B14F-4D97-AF65-F5344CB8AC3E}">
        <p14:creationId xmlns:p14="http://schemas.microsoft.com/office/powerpoint/2010/main" val="360293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ED1AE-2E70-4DC7-902B-D48AB37E21EA}" type="slidenum">
              <a:rPr lang="en-US" smtClean="0"/>
              <a:t>12</a:t>
            </a:fld>
            <a:endParaRPr lang="en-US"/>
          </a:p>
        </p:txBody>
      </p:sp>
    </p:spTree>
    <p:extLst>
      <p:ext uri="{BB962C8B-B14F-4D97-AF65-F5344CB8AC3E}">
        <p14:creationId xmlns:p14="http://schemas.microsoft.com/office/powerpoint/2010/main" val="288402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781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2595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17766348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7757462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480232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74703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32701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66215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7343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364431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64703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2432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7550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346058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76405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91712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817524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8962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770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276123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12765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52595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81275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89507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8808610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58310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500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download.microsoft.com/download/1/C/6/1C66D134-1FD5-4493-90BD-98F94A881626/Compression%20in%20Hadoop%20(Microsoft%20IT%20white%20paper).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www.attunitycloudbeam.com/services/cloud-upload/azure-blob" TargetMode="External"/><Relationship Id="rId5" Type="http://schemas.openxmlformats.org/officeDocument/2006/relationships/hyperlink" Target="http://cloud.asperasoft.com/aspera-on-demand/aspera-on-demand-for-windows-azure-faq/" TargetMode="External"/><Relationship Id="rId4" Type="http://schemas.openxmlformats.org/officeDocument/2006/relationships/hyperlink" Target="http://blogs.msdn.com/b/windowsazurestorage/archive/2013/04/01/azcopy-using-cross-account-copy-blob.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blogs.msdn.com/b/carlnol/archive/2012/12/13/hive-and-xml-file-processing.aspx"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hyperlink" Target="http://technet.microsoft.com/en-us/library/jj710329.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qlcat.com/sqlcat/b/whitepapers/archive/2011/06/01/sql-server-2008r2-analysis-services-operations-guide.aspx" TargetMode="External"/><Relationship Id="rId5" Type="http://schemas.openxmlformats.org/officeDocument/2006/relationships/hyperlink" Target="http://sqlcat.com/sqlcat/b/whitepapers/archive/2011/10/10/analysis-services-2008-r2-performance-guide.aspx"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msdn.microsoft.com/en-us/library/dn175489.aspx"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en-us/download/details.aspx?id=38395" TargetMode="External"/><Relationship Id="rId3" Type="http://schemas.openxmlformats.org/officeDocument/2006/relationships/hyperlink" Target="http://www.amazon.com/Programming-Hive-Edward-Capriolo/dp/1449319335" TargetMode="External"/><Relationship Id="rId7" Type="http://schemas.openxmlformats.org/officeDocument/2006/relationships/hyperlink" Target="http://www.microsoft.com/en-us/download/details.aspx?id=36803" TargetMode="External"/><Relationship Id="rId2" Type="http://schemas.openxmlformats.org/officeDocument/2006/relationships/hyperlink" Target="http://www.windowsazure.com/en-us/manage/services/hdinsight/" TargetMode="External"/><Relationship Id="rId1" Type="http://schemas.openxmlformats.org/officeDocument/2006/relationships/slideLayout" Target="../slideLayouts/slideLayout11.xml"/><Relationship Id="rId6" Type="http://schemas.openxmlformats.org/officeDocument/2006/relationships/hyperlink" Target="http://www.microsoft.com/web/gallery/install.aspx?appid=HDINSIGHT-PREVIEW" TargetMode="External"/><Relationship Id="rId5" Type="http://schemas.openxmlformats.org/officeDocument/2006/relationships/hyperlink" Target="http://www.windowsazure.com/en-us/home/features/preview/" TargetMode="External"/><Relationship Id="rId4" Type="http://schemas.openxmlformats.org/officeDocument/2006/relationships/hyperlink" Target="http://blogs.msdn.com/cindygros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bit.ly/wdaTv6" TargetMode="External"/><Relationship Id="rId13" Type="http://schemas.openxmlformats.org/officeDocument/2006/relationships/hyperlink" Target="http://tinyurl.com/6qu9php" TargetMode="External"/><Relationship Id="rId3" Type="http://schemas.openxmlformats.org/officeDocument/2006/relationships/hyperlink" Target="http://microsoft.com/bigdata" TargetMode="External"/><Relationship Id="rId7" Type="http://schemas.openxmlformats.org/officeDocument/2006/relationships/hyperlink" Target="http://bit.ly/rulsjX" TargetMode="External"/><Relationship Id="rId12" Type="http://schemas.openxmlformats.org/officeDocument/2006/relationships/hyperlink" Target="http://tinyurl.com/6munnx2" TargetMode="External"/><Relationship Id="rId17" Type="http://schemas.openxmlformats.org/officeDocument/2006/relationships/hyperlink" Target="http://www.sqlpass.org/" TargetMode="External"/><Relationship Id="rId2" Type="http://schemas.openxmlformats.org/officeDocument/2006/relationships/notesSlide" Target="../notesSlides/notesSlide22.xml"/><Relationship Id="rId16" Type="http://schemas.openxmlformats.org/officeDocument/2006/relationships/hyperlink" Target="http://bit.ly/153e1yJ" TargetMode="External"/><Relationship Id="rId1" Type="http://schemas.openxmlformats.org/officeDocument/2006/relationships/slideLayout" Target="../slideLayouts/slideLayout12.xml"/><Relationship Id="rId6" Type="http://schemas.openxmlformats.org/officeDocument/2006/relationships/hyperlink" Target="http://tinyurl.com/SmallBitesBigData" TargetMode="External"/><Relationship Id="rId11" Type="http://schemas.openxmlformats.org/officeDocument/2006/relationships/hyperlink" Target="http://tinyurl.com/7c4qjjj" TargetMode="External"/><Relationship Id="rId5" Type="http://schemas.openxmlformats.org/officeDocument/2006/relationships/hyperlink" Target="http://tinyurl.com/6wbfxy9" TargetMode="External"/><Relationship Id="rId15" Type="http://schemas.openxmlformats.org/officeDocument/2006/relationships/hyperlink" Target="http://datamarket.azure.com/" TargetMode="External"/><Relationship Id="rId10" Type="http://schemas.openxmlformats.org/officeDocument/2006/relationships/hyperlink" Target="http://hive.apache.org/" TargetMode="External"/><Relationship Id="rId4" Type="http://schemas.openxmlformats.org/officeDocument/2006/relationships/hyperlink" Target="http://dennyglee.com/category/bigdata/" TargetMode="External"/><Relationship Id="rId9" Type="http://schemas.openxmlformats.org/officeDocument/2006/relationships/hyperlink" Target="https://twitter.com/#!/search/%23bigdata" TargetMode="External"/><Relationship Id="rId14" Type="http://schemas.openxmlformats.org/officeDocument/2006/relationships/hyperlink" Target="http://www.hortonworks.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5.wdp"/><Relationship Id="rId3" Type="http://schemas.openxmlformats.org/officeDocument/2006/relationships/image" Target="../media/image30.jpeg"/><Relationship Id="rId7" Type="http://schemas.openxmlformats.org/officeDocument/2006/relationships/hyperlink" Target="http://www.microsoft.com/sqlserverlabs" TargetMode="External"/><Relationship Id="rId12"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microsoft.com/learning/en/us/certification-overview.aspx#database" TargetMode="External"/><Relationship Id="rId11" Type="http://schemas.openxmlformats.org/officeDocument/2006/relationships/hyperlink" Target="http://www.windowsazure.com/" TargetMode="External"/><Relationship Id="rId5" Type="http://schemas.openxmlformats.org/officeDocument/2006/relationships/hyperlink" Target="http://www.microsoft.com/sqlserver" TargetMode="External"/><Relationship Id="rId15" Type="http://schemas.microsoft.com/office/2007/relationships/hdphoto" Target="../media/hdphoto6.wdp"/><Relationship Id="rId10" Type="http://schemas.openxmlformats.org/officeDocument/2006/relationships/hyperlink" Target="http://www.microsoft.com/en-us/download/details.aspx?id=38395" TargetMode="External"/><Relationship Id="rId4" Type="http://schemas.openxmlformats.org/officeDocument/2006/relationships/hyperlink" Target="http://www.microsoftvirtualacademy.com/" TargetMode="External"/><Relationship Id="rId9" Type="http://schemas.openxmlformats.org/officeDocument/2006/relationships/hyperlink" Target="http://office.microsoft.com/en-us/excel/download-data-explorer-for-excel-FX104018616.aspx" TargetMode="External"/><Relationship Id="rId1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hyperlink" Target="http://blogs.msdn.com/b/windowsazure/archive/2012/11/02/windows-azure-s-flat-network-storage-and-2012-scalability-targets.aspx"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hyperlink" Target="http://dennyglee.com/2013/03/18/why-use-blob-storage-with-hdinsight-on-azu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logs.msdn.com/b/windowsazure/archive/2012/11/02/windows-azure-s-flat-network-storage-and-2012-scalability-targets.aspx" TargetMode="External"/><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hyperlink" Target="http://dennyglee.com/2013/03/18/why-use-blob-storage-with-hdinsight-on-az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2928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Azure Storage with HDInsight</a:t>
            </a:r>
            <a:endParaRPr lang="en-US" dirty="0"/>
          </a:p>
        </p:txBody>
      </p:sp>
      <p:sp>
        <p:nvSpPr>
          <p:cNvPr id="3" name="Content Placeholder 2"/>
          <p:cNvSpPr>
            <a:spLocks noGrp="1"/>
          </p:cNvSpPr>
          <p:nvPr>
            <p:ph sz="quarter" idx="10"/>
          </p:nvPr>
        </p:nvSpPr>
        <p:spPr>
          <a:xfrm>
            <a:off x="269239" y="1190734"/>
            <a:ext cx="11653523" cy="2797304"/>
          </a:xfrm>
        </p:spPr>
        <p:txBody>
          <a:bodyPr/>
          <a:lstStyle/>
          <a:p>
            <a:r>
              <a:rPr lang="en-US" dirty="0" smtClean="0"/>
              <a:t>Good CMD CLI support (Not </a:t>
            </a:r>
            <a:r>
              <a:rPr lang="en-US" dirty="0" err="1" smtClean="0"/>
              <a:t>fs</a:t>
            </a:r>
            <a:r>
              <a:rPr lang="en-US" dirty="0" smtClean="0"/>
              <a:t> or DFS commands)</a:t>
            </a:r>
          </a:p>
          <a:p>
            <a:r>
              <a:rPr lang="en-US" dirty="0" smtClean="0"/>
              <a:t>Example Access URI</a:t>
            </a:r>
          </a:p>
          <a:p>
            <a:pPr lvl="1"/>
            <a:r>
              <a:rPr lang="en-US" sz="2032" dirty="0" err="1"/>
              <a:t>asv</a:t>
            </a:r>
            <a:r>
              <a:rPr lang="en-US" sz="2032" dirty="0"/>
              <a:t>[s]://[&lt;container&gt;@]&lt;</a:t>
            </a:r>
            <a:r>
              <a:rPr lang="en-US" sz="2032" dirty="0" err="1"/>
              <a:t>accountname</a:t>
            </a:r>
            <a:r>
              <a:rPr lang="en-US" sz="2032" dirty="0"/>
              <a:t>&gt;.blob.core.windows.net/&lt;path&gt;</a:t>
            </a:r>
          </a:p>
          <a:p>
            <a:r>
              <a:rPr lang="en-US" dirty="0" err="1" smtClean="0"/>
              <a:t>Filesystems</a:t>
            </a:r>
            <a:r>
              <a:rPr lang="en-US" dirty="0" smtClean="0"/>
              <a:t> Available to Hdinsight</a:t>
            </a:r>
          </a:p>
          <a:p>
            <a:pPr lvl="1"/>
            <a:r>
              <a:rPr lang="en-US" dirty="0" smtClean="0"/>
              <a:t>Default, Public, Private (with edit to core-site.xml file</a:t>
            </a:r>
            <a:endParaRPr lang="en-US" dirty="0"/>
          </a:p>
        </p:txBody>
      </p:sp>
      <p:sp>
        <p:nvSpPr>
          <p:cNvPr id="4" name="Rectangle 3"/>
          <p:cNvSpPr/>
          <p:nvPr/>
        </p:nvSpPr>
        <p:spPr>
          <a:xfrm>
            <a:off x="267234" y="3988038"/>
            <a:ext cx="11083940" cy="2400657"/>
          </a:xfrm>
          <a:prstGeom prst="rect">
            <a:avLst/>
          </a:prstGeom>
          <a:ln>
            <a:solidFill>
              <a:schemeClr val="tx1"/>
            </a:solidFill>
          </a:ln>
        </p:spPr>
        <p:txBody>
          <a:bodyPr wrap="square">
            <a:spAutoFit/>
          </a:bodyPr>
          <a:lstStyle/>
          <a:p>
            <a:r>
              <a:rPr lang="en-US" sz="3000" dirty="0" smtClean="0">
                <a:latin typeface="Lucida Console" panose="020B0609040504020204" pitchFamily="49" charset="0"/>
              </a:rPr>
              <a:t>&lt;</a:t>
            </a:r>
            <a:r>
              <a:rPr lang="en-US" sz="3000" dirty="0">
                <a:latin typeface="Lucida Console" panose="020B0609040504020204" pitchFamily="49" charset="0"/>
              </a:rPr>
              <a:t>property&gt;</a:t>
            </a:r>
          </a:p>
          <a:p>
            <a:r>
              <a:rPr lang="en-US" sz="3000" dirty="0" smtClean="0">
                <a:latin typeface="Lucida Console" panose="020B0609040504020204" pitchFamily="49" charset="0"/>
              </a:rPr>
              <a:t>&lt;name&gt;</a:t>
            </a:r>
            <a:r>
              <a:rPr lang="en-US" sz="3000" dirty="0" err="1" smtClean="0">
                <a:latin typeface="Lucida Console" panose="020B0609040504020204" pitchFamily="49" charset="0"/>
              </a:rPr>
              <a:t>fs.azure.account.key</a:t>
            </a:r>
            <a:r>
              <a:rPr lang="en-US" sz="3000" dirty="0">
                <a:latin typeface="Lucida Console" panose="020B0609040504020204" pitchFamily="49" charset="0"/>
              </a:rPr>
              <a:t>.&lt;</a:t>
            </a:r>
            <a:r>
              <a:rPr lang="en-US" sz="3000" dirty="0" err="1">
                <a:latin typeface="Lucida Console" panose="020B0609040504020204" pitchFamily="49" charset="0"/>
              </a:rPr>
              <a:t>accountname</a:t>
            </a:r>
            <a:r>
              <a:rPr lang="en-US" sz="3000" dirty="0">
                <a:latin typeface="Lucida Console" panose="020B0609040504020204" pitchFamily="49" charset="0"/>
              </a:rPr>
              <a:t>&gt;.blob.core.microsoft.com&lt;/name&gt;</a:t>
            </a:r>
          </a:p>
          <a:p>
            <a:r>
              <a:rPr lang="en-US" sz="3000" dirty="0">
                <a:latin typeface="Lucida Console" panose="020B0609040504020204" pitchFamily="49" charset="0"/>
              </a:rPr>
              <a:t>    &lt;value&gt;&lt;</a:t>
            </a:r>
            <a:r>
              <a:rPr lang="en-US" sz="3000" dirty="0" err="1">
                <a:latin typeface="Lucida Console" panose="020B0609040504020204" pitchFamily="49" charset="0"/>
              </a:rPr>
              <a:t>enterthekeyvaluehere</a:t>
            </a:r>
            <a:r>
              <a:rPr lang="en-US" sz="3000" dirty="0">
                <a:latin typeface="Lucida Console" panose="020B0609040504020204" pitchFamily="49" charset="0"/>
              </a:rPr>
              <a:t>&gt;&lt;/value&gt;</a:t>
            </a:r>
          </a:p>
          <a:p>
            <a:r>
              <a:rPr lang="en-US" sz="3000" dirty="0">
                <a:latin typeface="Lucida Console" panose="020B0609040504020204" pitchFamily="49" charset="0"/>
              </a:rPr>
              <a:t>&lt;/property&gt;</a:t>
            </a:r>
          </a:p>
        </p:txBody>
      </p:sp>
    </p:spTree>
    <p:extLst>
      <p:ext uri="{BB962C8B-B14F-4D97-AF65-F5344CB8AC3E}">
        <p14:creationId xmlns:p14="http://schemas.microsoft.com/office/powerpoint/2010/main" val="10693404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Acquisition</a:t>
            </a:r>
            <a:endParaRPr lang="en-US" dirty="0"/>
          </a:p>
        </p:txBody>
      </p:sp>
    </p:spTree>
    <p:extLst>
      <p:ext uri="{BB962C8B-B14F-4D97-AF65-F5344CB8AC3E}">
        <p14:creationId xmlns:p14="http://schemas.microsoft.com/office/powerpoint/2010/main" val="539341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Movement to the Cloud</a:t>
            </a:r>
            <a:endParaRPr lang="en-US" dirty="0"/>
          </a:p>
        </p:txBody>
      </p:sp>
      <p:sp>
        <p:nvSpPr>
          <p:cNvPr id="3" name="Content Placeholder 2"/>
          <p:cNvSpPr>
            <a:spLocks noGrp="1"/>
          </p:cNvSpPr>
          <p:nvPr>
            <p:ph sz="quarter" idx="10"/>
          </p:nvPr>
        </p:nvSpPr>
        <p:spPr>
          <a:xfrm>
            <a:off x="269239" y="1190734"/>
            <a:ext cx="11653523" cy="5241115"/>
          </a:xfrm>
        </p:spPr>
        <p:txBody>
          <a:bodyPr/>
          <a:lstStyle/>
          <a:p>
            <a:r>
              <a:rPr lang="en-US" dirty="0" smtClean="0"/>
              <a:t>Windows Azure Blob Storage Perks</a:t>
            </a:r>
          </a:p>
          <a:p>
            <a:pPr lvl="1"/>
            <a:r>
              <a:rPr lang="en-US" dirty="0" smtClean="0"/>
              <a:t>Data Reuse</a:t>
            </a:r>
          </a:p>
          <a:p>
            <a:pPr lvl="1"/>
            <a:r>
              <a:rPr lang="en-US" dirty="0" smtClean="0"/>
              <a:t>HDInsight Cluster Independence</a:t>
            </a:r>
          </a:p>
          <a:p>
            <a:pPr lvl="1"/>
            <a:r>
              <a:rPr lang="en-US" dirty="0" smtClean="0"/>
              <a:t>Lower Cost</a:t>
            </a:r>
          </a:p>
          <a:p>
            <a:pPr lvl="1"/>
            <a:r>
              <a:rPr lang="en-US" dirty="0" smtClean="0"/>
              <a:t>Geo Replication</a:t>
            </a:r>
          </a:p>
          <a:p>
            <a:pPr lvl="1"/>
            <a:r>
              <a:rPr lang="en-US" dirty="0" smtClean="0"/>
              <a:t>Elastic Scale of Storage</a:t>
            </a:r>
          </a:p>
          <a:p>
            <a:endParaRPr lang="en-US" dirty="0" smtClean="0"/>
          </a:p>
          <a:p>
            <a:r>
              <a:rPr lang="en-US" dirty="0" smtClean="0"/>
              <a:t>Scale tips</a:t>
            </a:r>
          </a:p>
          <a:p>
            <a:pPr lvl="1"/>
            <a:r>
              <a:rPr lang="en-US" dirty="0" smtClean="0"/>
              <a:t>Fewer, larger files is better than many, smaller files</a:t>
            </a:r>
          </a:p>
          <a:p>
            <a:pPr lvl="1"/>
            <a:r>
              <a:rPr lang="en-US" dirty="0" smtClean="0"/>
              <a:t>Test different file formats to find optimal performance and support</a:t>
            </a:r>
          </a:p>
          <a:p>
            <a:pPr lvl="1"/>
            <a:r>
              <a:rPr lang="en-US" dirty="0"/>
              <a:t>Multiple storage accounts for concurrent </a:t>
            </a:r>
            <a:r>
              <a:rPr lang="en-US" dirty="0" smtClean="0"/>
              <a:t>loads</a:t>
            </a:r>
            <a:r>
              <a:rPr lang="en-US" dirty="0"/>
              <a:t> </a:t>
            </a:r>
            <a:r>
              <a:rPr lang="en-US" dirty="0" smtClean="0"/>
              <a:t>where possible</a:t>
            </a:r>
          </a:p>
        </p:txBody>
      </p:sp>
      <p:sp>
        <p:nvSpPr>
          <p:cNvPr id="5" name="Rectangle 4"/>
          <p:cNvSpPr/>
          <p:nvPr/>
        </p:nvSpPr>
        <p:spPr bwMode="auto">
          <a:xfrm>
            <a:off x="6764482" y="2589162"/>
            <a:ext cx="5158280" cy="163993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err="1" smtClean="0"/>
              <a:t>Thur</a:t>
            </a:r>
            <a:r>
              <a:rPr lang="en-US" sz="2400" dirty="0" smtClean="0"/>
              <a:t> 1pm – 2:15pm</a:t>
            </a:r>
          </a:p>
          <a:p>
            <a:pPr defTabSz="932472" fontAlgn="base">
              <a:lnSpc>
                <a:spcPct val="90000"/>
              </a:lnSpc>
              <a:spcBef>
                <a:spcPct val="0"/>
              </a:spcBef>
              <a:spcAft>
                <a:spcPct val="0"/>
              </a:spcAft>
            </a:pPr>
            <a:r>
              <a:rPr lang="en-US" sz="2400" dirty="0"/>
              <a:t>DBI-B334 </a:t>
            </a:r>
            <a:r>
              <a:rPr lang="en-US" sz="2400" dirty="0" smtClean="0"/>
              <a:t/>
            </a:r>
            <a:br>
              <a:rPr lang="en-US" sz="2400" dirty="0" smtClean="0"/>
            </a:br>
            <a:r>
              <a:rPr lang="en-US" sz="2000" dirty="0" smtClean="0"/>
              <a:t>Data </a:t>
            </a:r>
            <a:r>
              <a:rPr lang="en-US" sz="2000" dirty="0"/>
              <a:t>Management in Microsoft HDInsight: How to Move and Store Your Data</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82229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114"/>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Data Movement to the Cloud</a:t>
            </a:r>
            <a:r>
              <a:rPr lang="en-US" dirty="0">
                <a:solidFill>
                  <a:schemeClr val="bg1"/>
                </a:solidFill>
              </a:rPr>
              <a:t/>
            </a:r>
            <a:br>
              <a:rPr lang="en-US" dirty="0">
                <a:solidFill>
                  <a:schemeClr val="bg1"/>
                </a:solidFill>
              </a:rPr>
            </a:br>
            <a:r>
              <a:rPr lang="en-US" dirty="0">
                <a:solidFill>
                  <a:schemeClr val="bg1"/>
                </a:solidFill>
              </a:rPr>
              <a:t>Compress </a:t>
            </a:r>
            <a:r>
              <a:rPr lang="en-US" dirty="0" smtClean="0">
                <a:solidFill>
                  <a:schemeClr val="bg1"/>
                </a:solidFill>
              </a:rPr>
              <a:t>Files</a:t>
            </a:r>
            <a:endParaRPr lang="en-US" b="1" dirty="0">
              <a:solidFill>
                <a:schemeClr val="bg1"/>
              </a:solidFill>
            </a:endParaRPr>
          </a:p>
        </p:txBody>
      </p:sp>
      <p:sp>
        <p:nvSpPr>
          <p:cNvPr id="4" name="Footer Placeholder 3"/>
          <p:cNvSpPr>
            <a:spLocks noGrp="1"/>
          </p:cNvSpPr>
          <p:nvPr>
            <p:ph type="ftr" sz="quarter" idx="4294967295"/>
          </p:nvPr>
        </p:nvSpPr>
        <p:spPr>
          <a:xfrm>
            <a:off x="8331200" y="6503988"/>
            <a:ext cx="3860800" cy="365125"/>
          </a:xfrm>
          <a:prstGeom prst="rect">
            <a:avLst/>
          </a:prstGeom>
        </p:spPr>
        <p:txBody>
          <a:bodyPr/>
          <a:lstStyle/>
          <a:p>
            <a:r>
              <a:rPr lang="en-US" smtClean="0">
                <a:cs typeface="Arial"/>
              </a:rPr>
              <a:t>[Session Code]</a:t>
            </a:r>
            <a:endParaRPr lang="en-US" dirty="0" smtClean="0">
              <a:cs typeface="Aria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8057"/>
            <a:ext cx="4919943" cy="4919943"/>
          </a:xfrm>
          <a:prstGeom prst="rect">
            <a:avLst/>
          </a:prstGeom>
        </p:spPr>
      </p:pic>
      <p:sp>
        <p:nvSpPr>
          <p:cNvPr id="27" name="Text Placeholder 26"/>
          <p:cNvSpPr>
            <a:spLocks noGrp="1"/>
          </p:cNvSpPr>
          <p:nvPr>
            <p:ph type="body" sz="quarter" idx="11"/>
          </p:nvPr>
        </p:nvSpPr>
        <p:spPr>
          <a:xfrm>
            <a:off x="4824631" y="2165688"/>
            <a:ext cx="7013137" cy="3139321"/>
          </a:xfrm>
        </p:spPr>
        <p:txBody>
          <a:bodyPr/>
          <a:lstStyle/>
          <a:p>
            <a:pPr marL="657469" lvl="1" indent="-416169"/>
            <a:r>
              <a:rPr lang="en-US" sz="3200" dirty="0" smtClean="0">
                <a:solidFill>
                  <a:schemeClr val="bg1"/>
                </a:solidFill>
              </a:rPr>
              <a:t>Saves </a:t>
            </a:r>
            <a:r>
              <a:rPr lang="en-US" sz="3200" dirty="0">
                <a:solidFill>
                  <a:schemeClr val="bg1"/>
                </a:solidFill>
              </a:rPr>
              <a:t>about </a:t>
            </a:r>
            <a:r>
              <a:rPr lang="en-US" sz="3200" dirty="0" smtClean="0">
                <a:solidFill>
                  <a:schemeClr val="bg1"/>
                </a:solidFill>
              </a:rPr>
              <a:t>80-90% </a:t>
            </a:r>
            <a:r>
              <a:rPr lang="en-US" sz="3200" dirty="0">
                <a:solidFill>
                  <a:schemeClr val="bg1"/>
                </a:solidFill>
              </a:rPr>
              <a:t>space </a:t>
            </a:r>
          </a:p>
          <a:p>
            <a:pPr marL="657469" lvl="1" indent="-416169"/>
            <a:r>
              <a:rPr lang="en-US" sz="3200" dirty="0" smtClean="0">
                <a:solidFill>
                  <a:schemeClr val="bg1"/>
                </a:solidFill>
              </a:rPr>
              <a:t>HDInsight supports </a:t>
            </a:r>
            <a:r>
              <a:rPr lang="en-US" sz="3200" dirty="0" err="1" smtClean="0">
                <a:solidFill>
                  <a:schemeClr val="bg1"/>
                </a:solidFill>
              </a:rPr>
              <a:t>Gzip</a:t>
            </a:r>
            <a:r>
              <a:rPr lang="en-US" sz="3200" dirty="0">
                <a:solidFill>
                  <a:schemeClr val="bg1"/>
                </a:solidFill>
              </a:rPr>
              <a:t>, BZ2, and </a:t>
            </a:r>
            <a:r>
              <a:rPr lang="en-US" sz="3200" dirty="0" smtClean="0">
                <a:solidFill>
                  <a:schemeClr val="bg1"/>
                </a:solidFill>
              </a:rPr>
              <a:t>Deflate (Hive)</a:t>
            </a:r>
            <a:endParaRPr lang="en-US" sz="3200" dirty="0">
              <a:solidFill>
                <a:schemeClr val="bg1"/>
              </a:solidFill>
            </a:endParaRPr>
          </a:p>
          <a:p>
            <a:pPr marL="657469" lvl="1" indent="-416169"/>
            <a:r>
              <a:rPr lang="en-US" sz="3200" dirty="0" smtClean="0">
                <a:solidFill>
                  <a:schemeClr val="bg1"/>
                </a:solidFill>
              </a:rPr>
              <a:t>Reduces disk I/O and network traffic</a:t>
            </a:r>
            <a:endParaRPr lang="en-US" sz="3200" dirty="0">
              <a:solidFill>
                <a:schemeClr val="bg1"/>
              </a:solidFill>
            </a:endParaRPr>
          </a:p>
          <a:p>
            <a:pPr marL="657469" lvl="1" indent="-416169"/>
            <a:r>
              <a:rPr lang="en-US" sz="3200" dirty="0">
                <a:solidFill>
                  <a:schemeClr val="bg1"/>
                </a:solidFill>
              </a:rPr>
              <a:t>Costs less for direct storage </a:t>
            </a:r>
            <a:r>
              <a:rPr lang="en-US" sz="3200" dirty="0" smtClean="0">
                <a:solidFill>
                  <a:schemeClr val="bg1"/>
                </a:solidFill>
              </a:rPr>
              <a:t>costs</a:t>
            </a:r>
            <a:endParaRPr lang="en-US" sz="3200" dirty="0">
              <a:solidFill>
                <a:schemeClr val="bg1"/>
              </a:solidFill>
            </a:endParaRPr>
          </a:p>
        </p:txBody>
      </p:sp>
      <p:sp>
        <p:nvSpPr>
          <p:cNvPr id="3" name="Rectangle 2"/>
          <p:cNvSpPr/>
          <p:nvPr/>
        </p:nvSpPr>
        <p:spPr>
          <a:xfrm>
            <a:off x="4824632" y="5725603"/>
            <a:ext cx="7367368" cy="830997"/>
          </a:xfrm>
          <a:prstGeom prst="rect">
            <a:avLst/>
          </a:prstGeom>
        </p:spPr>
        <p:txBody>
          <a:bodyPr wrap="square">
            <a:spAutoFit/>
          </a:bodyPr>
          <a:lstStyle/>
          <a:p>
            <a:r>
              <a:rPr lang="en-US" sz="2400" dirty="0" smtClean="0">
                <a:solidFill>
                  <a:schemeClr val="bg1"/>
                </a:solidFill>
                <a:hlinkClick r:id="rId4"/>
              </a:rPr>
              <a:t>Microsoft Whitepaper on Compression in HDInsight</a:t>
            </a:r>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819752749"/>
      </p:ext>
    </p:extLst>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114"/>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Data Movement to the Cloud</a:t>
            </a:r>
            <a:r>
              <a:rPr lang="en-US" dirty="0">
                <a:solidFill>
                  <a:schemeClr val="bg1"/>
                </a:solidFill>
              </a:rPr>
              <a:t/>
            </a:r>
            <a:br>
              <a:rPr lang="en-US" dirty="0">
                <a:solidFill>
                  <a:schemeClr val="bg1"/>
                </a:solidFill>
              </a:rPr>
            </a:br>
            <a:r>
              <a:rPr lang="en-US" dirty="0" smtClean="0">
                <a:solidFill>
                  <a:schemeClr val="bg1"/>
                </a:solidFill>
              </a:rPr>
              <a:t>Move Files</a:t>
            </a:r>
            <a:endParaRPr lang="en-US" b="1" dirty="0">
              <a:solidFill>
                <a:schemeClr val="bg1"/>
              </a:solidFill>
            </a:endParaRPr>
          </a:p>
        </p:txBody>
      </p:sp>
      <p:sp>
        <p:nvSpPr>
          <p:cNvPr id="4" name="Footer Placeholder 3"/>
          <p:cNvSpPr>
            <a:spLocks noGrp="1"/>
          </p:cNvSpPr>
          <p:nvPr>
            <p:ph type="ftr" sz="quarter" idx="4294967295"/>
          </p:nvPr>
        </p:nvSpPr>
        <p:spPr>
          <a:xfrm>
            <a:off x="8331200" y="6503988"/>
            <a:ext cx="3860800" cy="365125"/>
          </a:xfrm>
          <a:prstGeom prst="rect">
            <a:avLst/>
          </a:prstGeom>
        </p:spPr>
        <p:txBody>
          <a:bodyPr/>
          <a:lstStyle/>
          <a:p>
            <a:r>
              <a:rPr lang="en-US" smtClean="0">
                <a:cs typeface="Arial"/>
              </a:rPr>
              <a:t>[Session Code]</a:t>
            </a:r>
            <a:endParaRPr lang="en-US" dirty="0" smtClean="0">
              <a:cs typeface="Aria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8057"/>
            <a:ext cx="4919943" cy="4919943"/>
          </a:xfrm>
          <a:prstGeom prst="rect">
            <a:avLst/>
          </a:prstGeom>
        </p:spPr>
      </p:pic>
      <p:sp>
        <p:nvSpPr>
          <p:cNvPr id="27" name="Text Placeholder 26"/>
          <p:cNvSpPr>
            <a:spLocks noGrp="1"/>
          </p:cNvSpPr>
          <p:nvPr>
            <p:ph type="body" sz="quarter" idx="11"/>
          </p:nvPr>
        </p:nvSpPr>
        <p:spPr>
          <a:xfrm>
            <a:off x="4655819" y="1577844"/>
            <a:ext cx="7013137" cy="3307380"/>
          </a:xfrm>
        </p:spPr>
        <p:txBody>
          <a:bodyPr/>
          <a:lstStyle/>
          <a:p>
            <a:r>
              <a:rPr lang="en-US" dirty="0" smtClean="0">
                <a:solidFill>
                  <a:schemeClr val="bg1"/>
                </a:solidFill>
              </a:rPr>
              <a:t>Microsoft Solutions</a:t>
            </a:r>
          </a:p>
          <a:p>
            <a:pPr lvl="1"/>
            <a:r>
              <a:rPr lang="en-US" dirty="0" smtClean="0">
                <a:solidFill>
                  <a:schemeClr val="bg1"/>
                </a:solidFill>
                <a:hlinkClick r:id="rId4"/>
              </a:rPr>
              <a:t>AZCopy</a:t>
            </a:r>
            <a:endParaRPr lang="en-US" dirty="0" smtClean="0">
              <a:solidFill>
                <a:schemeClr val="bg1"/>
              </a:solidFill>
            </a:endParaRPr>
          </a:p>
          <a:p>
            <a:pPr lvl="1"/>
            <a:r>
              <a:rPr lang="en-US" dirty="0" smtClean="0">
                <a:solidFill>
                  <a:schemeClr val="bg1"/>
                </a:solidFill>
              </a:rPr>
              <a:t>Portal UI (Small Files)</a:t>
            </a:r>
          </a:p>
          <a:p>
            <a:pPr lvl="1"/>
            <a:r>
              <a:rPr lang="en-US" dirty="0" smtClean="0">
                <a:solidFill>
                  <a:schemeClr val="bg1"/>
                </a:solidFill>
              </a:rPr>
              <a:t>Hadoop Command Line Interface (CLI)</a:t>
            </a:r>
            <a:endParaRPr lang="en-US" dirty="0">
              <a:solidFill>
                <a:schemeClr val="bg1"/>
              </a:solidFill>
            </a:endParaRPr>
          </a:p>
          <a:p>
            <a:r>
              <a:rPr lang="en-US" dirty="0" smtClean="0">
                <a:solidFill>
                  <a:schemeClr val="bg1"/>
                </a:solidFill>
              </a:rPr>
              <a:t>Third Party</a:t>
            </a:r>
          </a:p>
          <a:p>
            <a:pPr lvl="1"/>
            <a:r>
              <a:rPr lang="en-US" dirty="0" smtClean="0">
                <a:solidFill>
                  <a:schemeClr val="bg1"/>
                </a:solidFill>
                <a:hlinkClick r:id="rId5"/>
              </a:rPr>
              <a:t>Aspera</a:t>
            </a:r>
            <a:endParaRPr lang="en-US" dirty="0">
              <a:solidFill>
                <a:schemeClr val="bg1"/>
              </a:solidFill>
            </a:endParaRPr>
          </a:p>
          <a:p>
            <a:pPr lvl="1"/>
            <a:r>
              <a:rPr lang="en-US" dirty="0" smtClean="0">
                <a:solidFill>
                  <a:schemeClr val="bg1"/>
                </a:solidFill>
                <a:hlinkClick r:id="rId6"/>
              </a:rPr>
              <a:t>Attunity </a:t>
            </a:r>
            <a:r>
              <a:rPr lang="en-US" dirty="0" err="1" smtClean="0">
                <a:solidFill>
                  <a:schemeClr val="bg1"/>
                </a:solidFill>
                <a:hlinkClick r:id="rId6"/>
              </a:rPr>
              <a:t>CloudBeam</a:t>
            </a:r>
            <a:endParaRPr lang="en-US" dirty="0">
              <a:solidFill>
                <a:schemeClr val="bg1"/>
              </a:solidFill>
            </a:endParaRPr>
          </a:p>
        </p:txBody>
      </p:sp>
    </p:spTree>
    <p:extLst>
      <p:ext uri="{BB962C8B-B14F-4D97-AF65-F5344CB8AC3E}">
        <p14:creationId xmlns:p14="http://schemas.microsoft.com/office/powerpoint/2010/main" val="2862623837"/>
      </p:ext>
    </p:extLst>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AZCopy</a:t>
            </a:r>
            <a:endParaRPr lang="en-US" dirty="0"/>
          </a:p>
        </p:txBody>
      </p:sp>
      <p:sp>
        <p:nvSpPr>
          <p:cNvPr id="3" name="Content Placeholder 2"/>
          <p:cNvSpPr>
            <a:spLocks noGrp="1"/>
          </p:cNvSpPr>
          <p:nvPr>
            <p:ph type="body" sz="quarter" idx="10"/>
          </p:nvPr>
        </p:nvSpPr>
        <p:spPr>
          <a:xfrm>
            <a:off x="269239" y="1192415"/>
            <a:ext cx="11653522" cy="4862870"/>
          </a:xfrm>
        </p:spPr>
        <p:txBody>
          <a:bodyPr/>
          <a:lstStyle/>
          <a:p>
            <a:r>
              <a:rPr lang="en-US" sz="2400" i="1" dirty="0" smtClean="0">
                <a:latin typeface="+mj-lt"/>
              </a:rPr>
              <a:t>Copy all files with recursion and verbose</a:t>
            </a:r>
          </a:p>
          <a:p>
            <a:r>
              <a:rPr lang="en-US" sz="2000" dirty="0" err="1" smtClean="0"/>
              <a:t>AzCopy</a:t>
            </a:r>
            <a:r>
              <a:rPr lang="en-US" sz="2000" dirty="0" smtClean="0"/>
              <a:t> "</a:t>
            </a:r>
            <a:r>
              <a:rPr lang="en-US" sz="2000" dirty="0"/>
              <a:t>C</a:t>
            </a:r>
            <a:r>
              <a:rPr lang="en-US" sz="2000" dirty="0" smtClean="0"/>
              <a:t>:\Flights</a:t>
            </a:r>
            <a:r>
              <a:rPr lang="en-US" sz="2000" dirty="0"/>
              <a:t>" https</a:t>
            </a:r>
            <a:r>
              <a:rPr lang="en-US" sz="2000" dirty="0" smtClean="0"/>
              <a:t>://storagename.blob.core.windows.net/data/flights </a:t>
            </a:r>
            <a:r>
              <a:rPr lang="en-US" sz="2000" dirty="0"/>
              <a:t>/</a:t>
            </a:r>
            <a:r>
              <a:rPr lang="en-US" sz="2000" dirty="0" err="1"/>
              <a:t>destKey:InsertKey</a:t>
            </a:r>
            <a:r>
              <a:rPr lang="en-US" sz="2000" dirty="0"/>
              <a:t> </a:t>
            </a:r>
            <a:r>
              <a:rPr lang="en-US" sz="2000" b="1" dirty="0">
                <a:solidFill>
                  <a:srgbClr val="FF0000"/>
                </a:solidFill>
              </a:rPr>
              <a:t>/</a:t>
            </a:r>
            <a:r>
              <a:rPr lang="en-US" sz="2000" b="1" dirty="0" smtClean="0">
                <a:solidFill>
                  <a:srgbClr val="FF0000"/>
                </a:solidFill>
              </a:rPr>
              <a:t>S /V</a:t>
            </a:r>
          </a:p>
          <a:p>
            <a:endParaRPr lang="en-US" sz="2400" b="1" dirty="0" smtClean="0">
              <a:solidFill>
                <a:srgbClr val="FF0000"/>
              </a:solidFill>
            </a:endParaRPr>
          </a:p>
          <a:p>
            <a:r>
              <a:rPr lang="en-US" sz="2400" i="1" dirty="0">
                <a:latin typeface="+mj-lt"/>
              </a:rPr>
              <a:t>Copy all files </a:t>
            </a:r>
            <a:r>
              <a:rPr lang="en-US" sz="2400" i="1" dirty="0" smtClean="0">
                <a:latin typeface="+mj-lt"/>
              </a:rPr>
              <a:t>which have </a:t>
            </a:r>
            <a:r>
              <a:rPr lang="en-US" sz="2400" i="1" dirty="0" err="1" smtClean="0">
                <a:latin typeface="+mj-lt"/>
              </a:rPr>
              <a:t>oct</a:t>
            </a:r>
            <a:r>
              <a:rPr lang="en-US" sz="2400" i="1" dirty="0" smtClean="0">
                <a:latin typeface="+mj-lt"/>
              </a:rPr>
              <a:t> in the file name</a:t>
            </a:r>
            <a:endParaRPr lang="en-US" sz="2400" dirty="0">
              <a:latin typeface="+mj-lt"/>
            </a:endParaRPr>
          </a:p>
          <a:p>
            <a:r>
              <a:rPr lang="en-US" sz="2000" dirty="0" err="1"/>
              <a:t>AzCopy</a:t>
            </a:r>
            <a:r>
              <a:rPr lang="en-US" sz="2000" dirty="0"/>
              <a:t> "C</a:t>
            </a:r>
            <a:r>
              <a:rPr lang="en-US" sz="2000" dirty="0" smtClean="0"/>
              <a:t>:\Flights</a:t>
            </a:r>
            <a:r>
              <a:rPr lang="en-US" sz="2000" dirty="0"/>
              <a:t>" https://</a:t>
            </a:r>
            <a:r>
              <a:rPr lang="en-US" sz="2000" dirty="0" smtClean="0"/>
              <a:t>storagename.blob.core.windows.net/data/flights </a:t>
            </a:r>
            <a:r>
              <a:rPr lang="en-US" sz="2000" b="1" dirty="0" err="1" smtClean="0">
                <a:solidFill>
                  <a:srgbClr val="FF0000"/>
                </a:solidFill>
              </a:rPr>
              <a:t>oct</a:t>
            </a:r>
            <a:r>
              <a:rPr lang="en-US" sz="2000" b="1" dirty="0" smtClean="0">
                <a:solidFill>
                  <a:srgbClr val="FF0000"/>
                </a:solidFill>
              </a:rPr>
              <a:t> </a:t>
            </a:r>
            <a:r>
              <a:rPr lang="en-US" sz="2000" dirty="0" smtClean="0"/>
              <a:t>/</a:t>
            </a:r>
            <a:r>
              <a:rPr lang="en-US" sz="2000" dirty="0" err="1" smtClean="0"/>
              <a:t>destKey:InsertKey</a:t>
            </a:r>
            <a:r>
              <a:rPr lang="en-US" sz="2000" dirty="0" smtClean="0"/>
              <a:t> </a:t>
            </a:r>
            <a:r>
              <a:rPr lang="en-US" sz="2000" dirty="0"/>
              <a:t>/</a:t>
            </a:r>
            <a:r>
              <a:rPr lang="en-US" sz="2000" dirty="0" smtClean="0"/>
              <a:t>S</a:t>
            </a:r>
          </a:p>
          <a:p>
            <a:endParaRPr lang="en-US" sz="3200" dirty="0"/>
          </a:p>
          <a:p>
            <a:r>
              <a:rPr lang="en-US" sz="3200" dirty="0" smtClean="0">
                <a:latin typeface="+mn-lt"/>
              </a:rPr>
              <a:t>Similar to </a:t>
            </a:r>
            <a:r>
              <a:rPr lang="en-US" sz="3200" dirty="0" err="1" smtClean="0">
                <a:latin typeface="+mn-lt"/>
              </a:rPr>
              <a:t>robocopy</a:t>
            </a:r>
            <a:r>
              <a:rPr lang="en-US" sz="3200" dirty="0" smtClean="0">
                <a:latin typeface="+mn-lt"/>
              </a:rPr>
              <a:t> for Azure Storage</a:t>
            </a:r>
          </a:p>
          <a:p>
            <a:r>
              <a:rPr lang="en-US" sz="3200" dirty="0" smtClean="0">
                <a:latin typeface="+mn-lt"/>
              </a:rPr>
              <a:t>Copy to/from Azure Storage</a:t>
            </a:r>
          </a:p>
          <a:p>
            <a:pPr lvl="1"/>
            <a:r>
              <a:rPr lang="en-US" sz="2000" dirty="0" smtClean="0">
                <a:latin typeface="+mn-lt"/>
              </a:rPr>
              <a:t>Between Local </a:t>
            </a:r>
            <a:r>
              <a:rPr lang="en-US" sz="2000" dirty="0" err="1" smtClean="0">
                <a:latin typeface="+mn-lt"/>
              </a:rPr>
              <a:t>Filesystem</a:t>
            </a:r>
            <a:r>
              <a:rPr lang="en-US" sz="2000" dirty="0" smtClean="0">
                <a:latin typeface="+mn-lt"/>
              </a:rPr>
              <a:t> and Azure</a:t>
            </a:r>
          </a:p>
          <a:p>
            <a:pPr lvl="1"/>
            <a:r>
              <a:rPr lang="en-US" sz="2000" dirty="0" smtClean="0">
                <a:latin typeface="+mn-lt"/>
              </a:rPr>
              <a:t>Between Storage Accounts</a:t>
            </a:r>
          </a:p>
        </p:txBody>
      </p:sp>
    </p:spTree>
    <p:extLst>
      <p:ext uri="{BB962C8B-B14F-4D97-AF65-F5344CB8AC3E}">
        <p14:creationId xmlns:p14="http://schemas.microsoft.com/office/powerpoint/2010/main" val="9937397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Refinement</a:t>
            </a:r>
            <a:endParaRPr lang="en-US" dirty="0"/>
          </a:p>
        </p:txBody>
      </p:sp>
    </p:spTree>
    <p:extLst>
      <p:ext uri="{BB962C8B-B14F-4D97-AF65-F5344CB8AC3E}">
        <p14:creationId xmlns:p14="http://schemas.microsoft.com/office/powerpoint/2010/main" val="41501795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4747"/>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 Same Side Corner Rectangle 7"/>
          <p:cNvSpPr/>
          <p:nvPr/>
        </p:nvSpPr>
        <p:spPr bwMode="invGray">
          <a:xfrm rot="10800000">
            <a:off x="779273" y="1341801"/>
            <a:ext cx="10795850" cy="1490633"/>
          </a:xfrm>
          <a:prstGeom prst="round2SameRect">
            <a:avLst>
              <a:gd name="adj1" fmla="val 3680"/>
              <a:gd name="adj2" fmla="val 25222"/>
            </a:avLst>
          </a:prstGeom>
          <a:ln>
            <a:noFill/>
          </a:ln>
        </p:spPr>
        <p:style>
          <a:lnRef idx="1">
            <a:schemeClr val="accent2"/>
          </a:lnRef>
          <a:fillRef idx="2">
            <a:schemeClr val="accent2"/>
          </a:fillRef>
          <a:effectRef idx="1">
            <a:schemeClr val="accent2"/>
          </a:effectRef>
          <a:fontRef idx="minor">
            <a:schemeClr val="dk1"/>
          </a:fontRef>
        </p:style>
        <p:txBody>
          <a:bodyPr lIns="108843" tIns="54422" rIns="108843" bIns="54422" rtlCol="0" anchor="t"/>
          <a:lstStyle/>
          <a:p>
            <a:pPr algn="ctr" defTabSz="1088392">
              <a:defRPr/>
            </a:pPr>
            <a:endParaRPr lang="en-US" sz="1863" kern="0" dirty="0">
              <a:solidFill>
                <a:schemeClr val="accent2"/>
              </a:solidFill>
              <a:latin typeface="Segoe"/>
            </a:endParaRPr>
          </a:p>
        </p:txBody>
      </p:sp>
      <p:sp>
        <p:nvSpPr>
          <p:cNvPr id="9" name="Round Same Side Corner Rectangle 8"/>
          <p:cNvSpPr/>
          <p:nvPr/>
        </p:nvSpPr>
        <p:spPr bwMode="invGray">
          <a:xfrm>
            <a:off x="779277" y="4774799"/>
            <a:ext cx="7215760" cy="1944555"/>
          </a:xfrm>
          <a:prstGeom prst="round2SameRect">
            <a:avLst>
              <a:gd name="adj1" fmla="val 3680"/>
              <a:gd name="adj2" fmla="val 25222"/>
            </a:avLst>
          </a:prstGeom>
          <a:ln>
            <a:noFill/>
          </a:ln>
        </p:spPr>
        <p:style>
          <a:lnRef idx="1">
            <a:schemeClr val="accent5"/>
          </a:lnRef>
          <a:fillRef idx="2">
            <a:schemeClr val="accent5"/>
          </a:fillRef>
          <a:effectRef idx="1">
            <a:schemeClr val="accent5"/>
          </a:effectRef>
          <a:fontRef idx="minor">
            <a:schemeClr val="dk1"/>
          </a:fontRef>
        </p:style>
        <p:txBody>
          <a:bodyPr lIns="108843" tIns="54422" rIns="108843" bIns="54422" rtlCol="0" anchor="t"/>
          <a:lstStyle/>
          <a:p>
            <a:pPr algn="ctr" defTabSz="1088392">
              <a:defRPr/>
            </a:pPr>
            <a:r>
              <a:rPr lang="en-US" b="1" kern="0" dirty="0" smtClean="0">
                <a:solidFill>
                  <a:schemeClr val="accent6"/>
                </a:solidFill>
                <a:latin typeface="Segoe"/>
              </a:rPr>
              <a:t>Windows Azure Blob Storage</a:t>
            </a:r>
            <a:endParaRPr lang="en-US" b="1" kern="0" dirty="0">
              <a:solidFill>
                <a:schemeClr val="accent6"/>
              </a:solidFill>
              <a:latin typeface="Segoe"/>
            </a:endParaRPr>
          </a:p>
        </p:txBody>
      </p:sp>
      <p:sp>
        <p:nvSpPr>
          <p:cNvPr id="12" name="Rectangle 11"/>
          <p:cNvSpPr/>
          <p:nvPr/>
        </p:nvSpPr>
        <p:spPr>
          <a:xfrm>
            <a:off x="8214851" y="2969314"/>
            <a:ext cx="3360272" cy="1693332"/>
          </a:xfrm>
          <a:prstGeom prst="rect">
            <a:avLst/>
          </a:prstGeom>
          <a:ln>
            <a:noFill/>
          </a:ln>
        </p:spPr>
        <p:style>
          <a:lnRef idx="1">
            <a:schemeClr val="accent4"/>
          </a:lnRef>
          <a:fillRef idx="2">
            <a:schemeClr val="accent4"/>
          </a:fillRef>
          <a:effectRef idx="1">
            <a:schemeClr val="accent4"/>
          </a:effectRef>
          <a:fontRef idx="minor">
            <a:schemeClr val="dk1"/>
          </a:fontRef>
        </p:style>
        <p:txBody>
          <a:bodyPr lIns="108843" tIns="54422" rIns="108843" bIns="54422" rtlCol="0" anchor="t"/>
          <a:lstStyle/>
          <a:p>
            <a:pPr algn="ctr"/>
            <a:r>
              <a:rPr lang="en-US" dirty="0" smtClean="0">
                <a:solidFill>
                  <a:schemeClr val="bg1"/>
                </a:solidFill>
              </a:rPr>
              <a:t>SQL Server Analysis Services</a:t>
            </a:r>
            <a:endParaRPr lang="en-US" dirty="0">
              <a:solidFill>
                <a:schemeClr val="bg1"/>
              </a:solidFill>
            </a:endParaRPr>
          </a:p>
        </p:txBody>
      </p:sp>
      <p:pic>
        <p:nvPicPr>
          <p:cNvPr id="57" name="Picture 2" descr="\\MAGNUM\Projects\Microsoft\Cloud Power FY12\Design\ICONS_PNG\Server.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9440063" y="3292528"/>
            <a:ext cx="1386348" cy="1386348"/>
          </a:xfrm>
          <a:prstGeom prst="rect">
            <a:avLst/>
          </a:prstGeom>
          <a:noFill/>
        </p:spPr>
      </p:pic>
      <p:sp>
        <p:nvSpPr>
          <p:cNvPr id="19" name="Rectangle 18"/>
          <p:cNvSpPr/>
          <p:nvPr/>
        </p:nvSpPr>
        <p:spPr>
          <a:xfrm>
            <a:off x="779272" y="2969314"/>
            <a:ext cx="7215765" cy="1693332"/>
          </a:xfrm>
          <a:prstGeom prst="rect">
            <a:avLst/>
          </a:prstGeom>
          <a:ln>
            <a:noFill/>
          </a:ln>
        </p:spPr>
        <p:style>
          <a:lnRef idx="1">
            <a:schemeClr val="accent1"/>
          </a:lnRef>
          <a:fillRef idx="2">
            <a:schemeClr val="accent1"/>
          </a:fillRef>
          <a:effectRef idx="1">
            <a:schemeClr val="accent1"/>
          </a:effectRef>
          <a:fontRef idx="minor">
            <a:schemeClr val="dk1"/>
          </a:fontRef>
        </p:style>
        <p:txBody>
          <a:bodyPr lIns="108843" tIns="54422" rIns="108843" bIns="54422" rtlCol="0" anchor="t"/>
          <a:lstStyle/>
          <a:p>
            <a:pPr algn="ctr"/>
            <a:r>
              <a:rPr lang="en-US" b="1" dirty="0" smtClean="0">
                <a:solidFill>
                  <a:schemeClr val="accent1"/>
                </a:solidFill>
              </a:rPr>
              <a:t>Windows Azure HDInsight Service</a:t>
            </a:r>
            <a:endParaRPr lang="en-US" b="1" dirty="0">
              <a:solidFill>
                <a:schemeClr val="accent1"/>
              </a:solidFill>
            </a:endParaRPr>
          </a:p>
        </p:txBody>
      </p:sp>
      <p:pic>
        <p:nvPicPr>
          <p:cNvPr id="2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04164" y="1893665"/>
            <a:ext cx="837265" cy="837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0896" y="1872870"/>
            <a:ext cx="870516" cy="870516"/>
          </a:xfrm>
          <a:prstGeom prst="rect">
            <a:avLst/>
          </a:prstGeom>
          <a:noFill/>
          <a:ln>
            <a:noFill/>
          </a:ln>
        </p:spPr>
      </p:pic>
      <p:sp>
        <p:nvSpPr>
          <p:cNvPr id="30" name="TextBox 29"/>
          <p:cNvSpPr txBox="1"/>
          <p:nvPr/>
        </p:nvSpPr>
        <p:spPr>
          <a:xfrm>
            <a:off x="3449698" y="1393107"/>
            <a:ext cx="5730501" cy="386906"/>
          </a:xfrm>
          <a:prstGeom prst="rect">
            <a:avLst/>
          </a:prstGeom>
          <a:noFill/>
        </p:spPr>
        <p:txBody>
          <a:bodyPr wrap="square" lIns="108843" tIns="54422" rIns="108843" bIns="54422" rtlCol="0">
            <a:spAutoFit/>
          </a:bodyPr>
          <a:lstStyle/>
          <a:p>
            <a:pPr algn="ctr" defTabSz="1088392">
              <a:defRPr/>
            </a:pPr>
            <a:r>
              <a:rPr lang="en-US" b="1" kern="0" dirty="0">
                <a:latin typeface="Segoe"/>
              </a:rPr>
              <a:t>Excel, Power View, PowerPivot, Data Explorer</a:t>
            </a:r>
          </a:p>
        </p:txBody>
      </p:sp>
      <p:grpSp>
        <p:nvGrpSpPr>
          <p:cNvPr id="4" name="Group 3"/>
          <p:cNvGrpSpPr/>
          <p:nvPr/>
        </p:nvGrpSpPr>
        <p:grpSpPr>
          <a:xfrm>
            <a:off x="6710515" y="5000621"/>
            <a:ext cx="3521588" cy="1410800"/>
            <a:chOff x="6725264" y="4381200"/>
            <a:chExt cx="3521588" cy="1410800"/>
          </a:xfrm>
        </p:grpSpPr>
        <p:sp>
          <p:nvSpPr>
            <p:cNvPr id="37" name="Down Arrow 36"/>
            <p:cNvSpPr/>
            <p:nvPr/>
          </p:nvSpPr>
          <p:spPr>
            <a:xfrm rot="5400000">
              <a:off x="7780658" y="3325806"/>
              <a:ext cx="1410800" cy="3521588"/>
            </a:xfrm>
            <a:prstGeom prst="downArrow">
              <a:avLst/>
            </a:prstGeom>
            <a:ln>
              <a:noFill/>
            </a:ln>
          </p:spPr>
          <p:style>
            <a:lnRef idx="3">
              <a:schemeClr val="lt1"/>
            </a:lnRef>
            <a:fillRef idx="1">
              <a:schemeClr val="accent1"/>
            </a:fillRef>
            <a:effectRef idx="1">
              <a:schemeClr val="accent1"/>
            </a:effectRef>
            <a:fontRef idx="minor">
              <a:schemeClr val="lt1"/>
            </a:fontRef>
          </p:style>
          <p:txBody>
            <a:bodyPr lIns="108843" tIns="54422" rIns="108843" bIns="54422" rtlCol="0" anchor="ctr"/>
            <a:lstStyle/>
            <a:p>
              <a:pPr algn="ctr"/>
              <a:endParaRPr lang="en-US" sz="1765">
                <a:solidFill>
                  <a:schemeClr val="tx1"/>
                </a:solidFill>
              </a:endParaRPr>
            </a:p>
          </p:txBody>
        </p:sp>
        <p:sp>
          <p:nvSpPr>
            <p:cNvPr id="38" name="TextBox 37"/>
            <p:cNvSpPr txBox="1"/>
            <p:nvPr/>
          </p:nvSpPr>
          <p:spPr>
            <a:xfrm>
              <a:off x="7171149" y="4756305"/>
              <a:ext cx="3053153" cy="663905"/>
            </a:xfrm>
            <a:prstGeom prst="rect">
              <a:avLst/>
            </a:prstGeom>
            <a:noFill/>
            <a:ln>
              <a:noFill/>
            </a:ln>
          </p:spPr>
          <p:txBody>
            <a:bodyPr wrap="none" lIns="108843" tIns="54422" rIns="108843" bIns="54422" rtlCol="0">
              <a:spAutoFit/>
            </a:bodyPr>
            <a:lstStyle/>
            <a:p>
              <a:pPr algn="ctr"/>
              <a:r>
                <a:rPr lang="en-US" dirty="0" err="1" smtClean="0"/>
                <a:t>Gzip</a:t>
              </a:r>
              <a:r>
                <a:rPr lang="en-US" dirty="0" smtClean="0"/>
                <a:t> Files &amp; </a:t>
              </a:r>
              <a:br>
                <a:rPr lang="en-US" dirty="0" smtClean="0"/>
              </a:br>
              <a:r>
                <a:rPr lang="en-US" dirty="0" smtClean="0"/>
                <a:t>Transfer to ASV via AZCopy </a:t>
              </a:r>
              <a:endParaRPr lang="en-US" dirty="0"/>
            </a:p>
          </p:txBody>
        </p:sp>
      </p:grpSp>
      <p:grpSp>
        <p:nvGrpSpPr>
          <p:cNvPr id="2" name="Group 1"/>
          <p:cNvGrpSpPr/>
          <p:nvPr/>
        </p:nvGrpSpPr>
        <p:grpSpPr>
          <a:xfrm>
            <a:off x="2586305" y="5481286"/>
            <a:ext cx="3590893" cy="721903"/>
            <a:chOff x="3103118" y="4877915"/>
            <a:chExt cx="3746182" cy="726813"/>
          </a:xfrm>
        </p:grpSpPr>
        <p:sp>
          <p:nvSpPr>
            <p:cNvPr id="39" name="Rounded Rectangle 38"/>
            <p:cNvSpPr/>
            <p:nvPr/>
          </p:nvSpPr>
          <p:spPr>
            <a:xfrm>
              <a:off x="3103118" y="4877915"/>
              <a:ext cx="3746182" cy="726813"/>
            </a:xfrm>
            <a:prstGeom prst="roundRect">
              <a:avLst/>
            </a:prstGeom>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solidFill>
                  <a:schemeClr val="bg1"/>
                </a:solidFill>
              </a:endParaRPr>
            </a:p>
          </p:txBody>
        </p:sp>
        <p:grpSp>
          <p:nvGrpSpPr>
            <p:cNvPr id="40" name="Group 39"/>
            <p:cNvGrpSpPr/>
            <p:nvPr/>
          </p:nvGrpSpPr>
          <p:grpSpPr>
            <a:xfrm>
              <a:off x="5794033" y="4959183"/>
              <a:ext cx="874751" cy="600475"/>
              <a:chOff x="6843896" y="2944436"/>
              <a:chExt cx="762000" cy="838200"/>
            </a:xfrm>
          </p:grpSpPr>
          <p:sp>
            <p:nvSpPr>
              <p:cNvPr id="41" name="Rounded Rectangle 40"/>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2" name="Rectangle 41"/>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3" name="Rectangle 42"/>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4" name="Group 43"/>
            <p:cNvGrpSpPr/>
            <p:nvPr/>
          </p:nvGrpSpPr>
          <p:grpSpPr>
            <a:xfrm>
              <a:off x="3365643" y="4959183"/>
              <a:ext cx="874751" cy="600475"/>
              <a:chOff x="6843896" y="2944436"/>
              <a:chExt cx="762000" cy="838200"/>
            </a:xfrm>
          </p:grpSpPr>
          <p:sp>
            <p:nvSpPr>
              <p:cNvPr id="45" name="Rounded Rectangle 44"/>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6" name="Rectangle 45"/>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7" name="Rectangle 46"/>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8" name="Group 47"/>
            <p:cNvGrpSpPr/>
            <p:nvPr/>
          </p:nvGrpSpPr>
          <p:grpSpPr>
            <a:xfrm>
              <a:off x="4569460" y="4950543"/>
              <a:ext cx="874751" cy="600475"/>
              <a:chOff x="6843896" y="2944436"/>
              <a:chExt cx="762000" cy="838200"/>
            </a:xfrm>
          </p:grpSpPr>
          <p:sp>
            <p:nvSpPr>
              <p:cNvPr id="49" name="Rounded Rectangle 48"/>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50" name="Rectangle 49"/>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51" name="Rectangle 50"/>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sp>
        <p:nvSpPr>
          <p:cNvPr id="56" name="Down Arrow 55"/>
          <p:cNvSpPr/>
          <p:nvPr/>
        </p:nvSpPr>
        <p:spPr>
          <a:xfrm rot="16200000" flipH="1">
            <a:off x="7647744" y="3049027"/>
            <a:ext cx="914400" cy="1505736"/>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sp>
        <p:nvSpPr>
          <p:cNvPr id="58" name="Down Arrow 57"/>
          <p:cNvSpPr/>
          <p:nvPr/>
        </p:nvSpPr>
        <p:spPr>
          <a:xfrm rot="10800000" flipH="1">
            <a:off x="4627075" y="1984057"/>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59" name="Picture 58"/>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00463" y="1850249"/>
            <a:ext cx="953401" cy="930701"/>
          </a:xfrm>
          <a:prstGeom prst="rect">
            <a:avLst/>
          </a:prstGeom>
        </p:spPr>
      </p:pic>
      <p:sp>
        <p:nvSpPr>
          <p:cNvPr id="60" name="Down Arrow 59"/>
          <p:cNvSpPr/>
          <p:nvPr/>
        </p:nvSpPr>
        <p:spPr>
          <a:xfrm rot="10800000" flipH="1">
            <a:off x="9651159" y="1981915"/>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61" name="Picture 6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4045" y="3064421"/>
            <a:ext cx="1177687" cy="833834"/>
          </a:xfrm>
          <a:prstGeom prst="rect">
            <a:avLst/>
          </a:prstGeom>
        </p:spPr>
      </p:pic>
      <p:sp>
        <p:nvSpPr>
          <p:cNvPr id="6" name="Up-Down Arrow 5"/>
          <p:cNvSpPr/>
          <p:nvPr/>
        </p:nvSpPr>
        <p:spPr bwMode="auto">
          <a:xfrm>
            <a:off x="1652753" y="3956823"/>
            <a:ext cx="758308" cy="1275987"/>
          </a:xfrm>
          <a:prstGeom prst="up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ASV</a:t>
            </a:r>
          </a:p>
        </p:txBody>
      </p:sp>
      <p:sp>
        <p:nvSpPr>
          <p:cNvPr id="7" name="Title 6"/>
          <p:cNvSpPr>
            <a:spLocks noGrp="1"/>
          </p:cNvSpPr>
          <p:nvPr>
            <p:ph type="title"/>
          </p:nvPr>
        </p:nvSpPr>
        <p:spPr/>
        <p:txBody>
          <a:bodyPr/>
          <a:lstStyle/>
          <a:p>
            <a:r>
              <a:rPr lang="en-US" dirty="0" smtClean="0">
                <a:solidFill>
                  <a:schemeClr val="bg1"/>
                </a:solidFill>
              </a:rPr>
              <a:t>Analyzing Flight Delays</a:t>
            </a:r>
            <a:endParaRPr lang="en-US" dirty="0">
              <a:solidFill>
                <a:schemeClr val="bg1"/>
              </a:solidFill>
            </a:endParaRPr>
          </a:p>
        </p:txBody>
      </p:sp>
      <p:grpSp>
        <p:nvGrpSpPr>
          <p:cNvPr id="72" name="Group 71"/>
          <p:cNvGrpSpPr/>
          <p:nvPr/>
        </p:nvGrpSpPr>
        <p:grpSpPr bwMode="black">
          <a:xfrm>
            <a:off x="4337764" y="3522603"/>
            <a:ext cx="721231" cy="586753"/>
            <a:chOff x="5184775" y="225425"/>
            <a:chExt cx="1500188" cy="1220788"/>
          </a:xfrm>
          <a:solidFill>
            <a:schemeClr val="accent1"/>
          </a:solidFill>
        </p:grpSpPr>
        <p:sp>
          <p:nvSpPr>
            <p:cNvPr id="73"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76" name="TextBox 75"/>
          <p:cNvSpPr txBox="1"/>
          <p:nvPr/>
        </p:nvSpPr>
        <p:spPr>
          <a:xfrm>
            <a:off x="4469736" y="3958764"/>
            <a:ext cx="859210"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accent1"/>
                </a:solidFill>
              </a:rPr>
              <a:t>Hive</a:t>
            </a:r>
          </a:p>
        </p:txBody>
      </p:sp>
      <p:sp>
        <p:nvSpPr>
          <p:cNvPr id="77" name="Right Arrow 76"/>
          <p:cNvSpPr/>
          <p:nvPr/>
        </p:nvSpPr>
        <p:spPr bwMode="auto">
          <a:xfrm>
            <a:off x="3839349" y="3719109"/>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ight Arrow 77"/>
          <p:cNvSpPr/>
          <p:nvPr/>
        </p:nvSpPr>
        <p:spPr bwMode="auto">
          <a:xfrm>
            <a:off x="5084461" y="3719726"/>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1" name="Group 80"/>
          <p:cNvGrpSpPr/>
          <p:nvPr/>
        </p:nvGrpSpPr>
        <p:grpSpPr>
          <a:xfrm>
            <a:off x="2837947" y="3452302"/>
            <a:ext cx="1016000" cy="838200"/>
            <a:chOff x="2837947" y="3452302"/>
            <a:chExt cx="1016000" cy="838200"/>
          </a:xfrm>
        </p:grpSpPr>
        <p:sp>
          <p:nvSpPr>
            <p:cNvPr id="65" name="Rounded Rectangle 64"/>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79"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82" name="Group 81"/>
          <p:cNvGrpSpPr/>
          <p:nvPr/>
        </p:nvGrpSpPr>
        <p:grpSpPr>
          <a:xfrm>
            <a:off x="5584017" y="3452302"/>
            <a:ext cx="1016000" cy="838200"/>
            <a:chOff x="5584017" y="3396880"/>
            <a:chExt cx="1016000" cy="838200"/>
          </a:xfrm>
        </p:grpSpPr>
        <p:sp>
          <p:nvSpPr>
            <p:cNvPr id="69" name="Rounded Rectangle 68"/>
            <p:cNvSpPr/>
            <p:nvPr/>
          </p:nvSpPr>
          <p:spPr>
            <a:xfrm>
              <a:off x="5584017" y="3396880"/>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80" name="Freeform 123"/>
            <p:cNvSpPr>
              <a:spLocks noEditPoints="1"/>
            </p:cNvSpPr>
            <p:nvPr/>
          </p:nvSpPr>
          <p:spPr bwMode="auto">
            <a:xfrm>
              <a:off x="5850620" y="3554306"/>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pic>
        <p:nvPicPr>
          <p:cNvPr id="83" name="Picture 3" descr="\\MAGNUM\Projects\Microsoft\Cloud Power FY12\Design\ICONS_PNG\Document.png"/>
          <p:cNvPicPr>
            <a:picLocks noChangeAspect="1" noChangeArrowheads="1"/>
          </p:cNvPicPr>
          <p:nvPr/>
        </p:nvPicPr>
        <p:blipFill>
          <a:blip r:embed="rId9" cstate="print">
            <a:duotone>
              <a:prstClr val="black"/>
              <a:schemeClr val="accent5">
                <a:tint val="45000"/>
                <a:satMod val="400000"/>
              </a:schemeClr>
            </a:duotone>
          </a:blip>
          <a:stretch>
            <a:fillRect/>
          </a:stretch>
        </p:blipFill>
        <p:spPr bwMode="auto">
          <a:xfrm>
            <a:off x="10350067" y="5173912"/>
            <a:ext cx="1079300" cy="1079300"/>
          </a:xfrm>
          <a:prstGeom prst="rect">
            <a:avLst/>
          </a:prstGeom>
          <a:noFill/>
        </p:spPr>
      </p:pic>
      <p:pic>
        <p:nvPicPr>
          <p:cNvPr id="86" name="Picture 3" descr="\\MAGNUM\Projects\Microsoft\Cloud Power FY12\Design\ICONS_PNG\Document.pn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bwMode="auto">
          <a:xfrm>
            <a:off x="1962976" y="5706021"/>
            <a:ext cx="1079300" cy="1079300"/>
          </a:xfrm>
          <a:prstGeom prst="rect">
            <a:avLst/>
          </a:prstGeom>
          <a:noFill/>
        </p:spPr>
      </p:pic>
      <p:grpSp>
        <p:nvGrpSpPr>
          <p:cNvPr id="91" name="Group 90"/>
          <p:cNvGrpSpPr/>
          <p:nvPr/>
        </p:nvGrpSpPr>
        <p:grpSpPr>
          <a:xfrm>
            <a:off x="9417010" y="4004267"/>
            <a:ext cx="821667" cy="552384"/>
            <a:chOff x="5257828" y="3427036"/>
            <a:chExt cx="814879" cy="547678"/>
          </a:xfrm>
          <a:solidFill>
            <a:schemeClr val="accent3">
              <a:lumMod val="75000"/>
            </a:schemeClr>
          </a:solidFill>
        </p:grpSpPr>
        <p:sp>
          <p:nvSpPr>
            <p:cNvPr id="92" name="Freeform 23"/>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sp>
          <p:nvSpPr>
            <p:cNvPr id="93"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grpSp>
      <p:sp>
        <p:nvSpPr>
          <p:cNvPr id="53" name="Down Arrow 52"/>
          <p:cNvSpPr/>
          <p:nvPr/>
        </p:nvSpPr>
        <p:spPr>
          <a:xfrm rot="10800000" flipH="1">
            <a:off x="826102" y="2008771"/>
            <a:ext cx="671577" cy="2778384"/>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HTTP</a:t>
            </a:r>
            <a:endParaRPr lang="en-US" sz="1765" dirty="0">
              <a:solidFill>
                <a:schemeClr val="tx1"/>
              </a:solidFill>
            </a:endParaRPr>
          </a:p>
        </p:txBody>
      </p:sp>
    </p:spTree>
    <p:extLst>
      <p:ext uri="{BB962C8B-B14F-4D97-AF65-F5344CB8AC3E}">
        <p14:creationId xmlns:p14="http://schemas.microsoft.com/office/powerpoint/2010/main" val="38048412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14"/>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Data Preparation with Hive &amp; Pig</a:t>
            </a:r>
            <a:endParaRPr lang="en-US" dirty="0">
              <a:solidFill>
                <a:schemeClr val="bg1"/>
              </a:solidFill>
            </a:endParaRPr>
          </a:p>
        </p:txBody>
      </p:sp>
      <p:sp>
        <p:nvSpPr>
          <p:cNvPr id="8" name="Text Placeholder 7"/>
          <p:cNvSpPr>
            <a:spLocks noGrp="1"/>
          </p:cNvSpPr>
          <p:nvPr>
            <p:ph type="body" sz="quarter" idx="10"/>
          </p:nvPr>
        </p:nvSpPr>
        <p:spPr>
          <a:xfrm>
            <a:off x="269241" y="1189176"/>
            <a:ext cx="5378548" cy="2862322"/>
          </a:xfrm>
        </p:spPr>
        <p:txBody>
          <a:bodyPr/>
          <a:lstStyle/>
          <a:p>
            <a:r>
              <a:rPr lang="en-US" sz="3200" dirty="0">
                <a:solidFill>
                  <a:schemeClr val="bg1"/>
                </a:solidFill>
              </a:rPr>
              <a:t>Create structure over </a:t>
            </a:r>
            <a:r>
              <a:rPr lang="en-US" sz="3200" dirty="0" smtClean="0">
                <a:solidFill>
                  <a:schemeClr val="bg1"/>
                </a:solidFill>
              </a:rPr>
              <a:t>files</a:t>
            </a:r>
            <a:endParaRPr lang="en-US" sz="3200" dirty="0">
              <a:solidFill>
                <a:schemeClr val="bg1"/>
              </a:solidFill>
            </a:endParaRPr>
          </a:p>
          <a:p>
            <a:r>
              <a:rPr lang="en-US" sz="3200" dirty="0">
                <a:solidFill>
                  <a:schemeClr val="bg1"/>
                </a:solidFill>
              </a:rPr>
              <a:t>Process and refine data with SQL syntax </a:t>
            </a:r>
          </a:p>
          <a:p>
            <a:r>
              <a:rPr lang="en-US" sz="3200" dirty="0">
                <a:solidFill>
                  <a:schemeClr val="bg1"/>
                </a:solidFill>
              </a:rPr>
              <a:t>Generates/runs MapReduce</a:t>
            </a:r>
          </a:p>
          <a:p>
            <a:r>
              <a:rPr lang="en-US" sz="3200" dirty="0" smtClean="0">
                <a:solidFill>
                  <a:schemeClr val="bg1"/>
                </a:solidFill>
              </a:rPr>
              <a:t>“Data Warehouse” focused</a:t>
            </a:r>
            <a:endParaRPr lang="en-US" sz="3200" dirty="0">
              <a:solidFill>
                <a:schemeClr val="bg1"/>
              </a:solidFill>
            </a:endParaRPr>
          </a:p>
        </p:txBody>
      </p:sp>
      <p:sp>
        <p:nvSpPr>
          <p:cNvPr id="9" name="Text Placeholder 8"/>
          <p:cNvSpPr>
            <a:spLocks noGrp="1"/>
          </p:cNvSpPr>
          <p:nvPr>
            <p:ph type="body" sz="quarter" idx="11"/>
          </p:nvPr>
        </p:nvSpPr>
        <p:spPr>
          <a:xfrm>
            <a:off x="6544214" y="1189176"/>
            <a:ext cx="5378548" cy="2265236"/>
          </a:xfrm>
        </p:spPr>
        <p:txBody>
          <a:bodyPr/>
          <a:lstStyle/>
          <a:p>
            <a:r>
              <a:rPr lang="en-US" sz="3200" dirty="0" smtClean="0">
                <a:solidFill>
                  <a:schemeClr val="bg1"/>
                </a:solidFill>
              </a:rPr>
              <a:t>Process &amp; shape data</a:t>
            </a:r>
          </a:p>
          <a:p>
            <a:r>
              <a:rPr lang="en-US" sz="3200" dirty="0" smtClean="0">
                <a:solidFill>
                  <a:schemeClr val="bg1"/>
                </a:solidFill>
              </a:rPr>
              <a:t>Scripting language for ETL/ELT</a:t>
            </a:r>
          </a:p>
          <a:p>
            <a:r>
              <a:rPr lang="en-US" sz="3200" dirty="0" smtClean="0">
                <a:solidFill>
                  <a:schemeClr val="bg1"/>
                </a:solidFill>
              </a:rPr>
              <a:t>Generates/runs MapReduce</a:t>
            </a:r>
            <a:endParaRPr lang="en-US" sz="3200" dirty="0">
              <a:solidFill>
                <a:schemeClr val="bg1"/>
              </a:solidFill>
            </a:endParaRPr>
          </a:p>
        </p:txBody>
      </p:sp>
      <p:pic>
        <p:nvPicPr>
          <p:cNvPr id="4" name="Content Placeholder 3"/>
          <p:cNvPicPr>
            <a:picLocks noGrp="1" noChangeAspect="1"/>
          </p:cNvPicPr>
          <p:nvPr>
            <p:ph sz="quarter" idx="4294967295"/>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2764" y="3685149"/>
            <a:ext cx="3049588" cy="3040063"/>
          </a:xfrm>
        </p:spPr>
      </p:pic>
      <p:pic>
        <p:nvPicPr>
          <p:cNvPr id="15" name="Picture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1040" y="4469750"/>
            <a:ext cx="2125478" cy="2153818"/>
          </a:xfrm>
          <a:prstGeom prst="rect">
            <a:avLst/>
          </a:prstGeom>
        </p:spPr>
      </p:pic>
    </p:spTree>
    <p:extLst>
      <p:ext uri="{BB962C8B-B14F-4D97-AF65-F5344CB8AC3E}">
        <p14:creationId xmlns:p14="http://schemas.microsoft.com/office/powerpoint/2010/main" val="36482711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 name="Title 2"/>
          <p:cNvSpPr>
            <a:spLocks noGrp="1"/>
          </p:cNvSpPr>
          <p:nvPr>
            <p:ph type="title"/>
          </p:nvPr>
        </p:nvSpPr>
        <p:spPr/>
        <p:txBody>
          <a:bodyPr/>
          <a:lstStyle/>
          <a:p>
            <a:r>
              <a:rPr lang="en-US" sz="5400" cap="all" spc="-132" dirty="0">
                <a:solidFill>
                  <a:schemeClr val="bg1"/>
                </a:solidFill>
                <a:ea typeface="Segoe UI" pitchFamily="34" charset="0"/>
              </a:rPr>
              <a:t>Hive Architecture</a:t>
            </a:r>
            <a:br>
              <a:rPr lang="en-US" sz="5400" cap="all" spc="-132" dirty="0">
                <a:solidFill>
                  <a:schemeClr val="bg1"/>
                </a:solidFill>
                <a:ea typeface="Segoe UI" pitchFamily="34" charset="0"/>
              </a:rPr>
            </a:br>
            <a:endParaRPr lang="en-US" dirty="0"/>
          </a:p>
        </p:txBody>
      </p:sp>
      <p:sp>
        <p:nvSpPr>
          <p:cNvPr id="8" name="Content Placeholder 7"/>
          <p:cNvSpPr>
            <a:spLocks noGrp="1"/>
          </p:cNvSpPr>
          <p:nvPr>
            <p:ph type="body" sz="quarter" idx="4294967295"/>
          </p:nvPr>
        </p:nvSpPr>
        <p:spPr bwMode="auto">
          <a:xfrm>
            <a:off x="1940010" y="1162717"/>
            <a:ext cx="8019539" cy="2376826"/>
          </a:xfrm>
          <a:prstGeom prst="rect">
            <a:avLst/>
          </a:prstGeom>
          <a:solidFill>
            <a:schemeClr val="bg2">
              <a:lumMod val="10000"/>
              <a:lumOff val="90000"/>
            </a:schemeClr>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t" anchorCtr="0" forceAA="0" compatLnSpc="1">
            <a:prstTxWarp prst="textNoShape">
              <a:avLst/>
            </a:prstTxWarp>
            <a:noAutofit/>
          </a:bodyPr>
          <a:lstStyle/>
          <a:p>
            <a:pPr marL="0" indent="0" defTabSz="590820" fontAlgn="base">
              <a:spcBef>
                <a:spcPct val="0"/>
              </a:spcBef>
              <a:spcAft>
                <a:spcPct val="0"/>
              </a:spcAft>
              <a:buNone/>
              <a:defRPr/>
            </a:pPr>
            <a:r>
              <a:rPr lang="en-US" sz="2800" kern="0" dirty="0" smtClean="0">
                <a:solidFill>
                  <a:srgbClr val="0085B4"/>
                </a:solidFill>
                <a:latin typeface="Segoe UI" pitchFamily="34" charset="0"/>
                <a:ea typeface="Segoe UI" pitchFamily="34" charset="0"/>
                <a:cs typeface="Segoe UI" pitchFamily="34" charset="0"/>
              </a:rPr>
              <a:t>Hive</a:t>
            </a:r>
            <a:endParaRPr lang="en-US" sz="2800" kern="0" dirty="0">
              <a:solidFill>
                <a:srgbClr val="0085B4"/>
              </a:solidFill>
              <a:latin typeface="Segoe UI" pitchFamily="34" charset="0"/>
              <a:ea typeface="Segoe UI" pitchFamily="34" charset="0"/>
              <a:cs typeface="Segoe UI" pitchFamily="34" charset="0"/>
            </a:endParaRPr>
          </a:p>
        </p:txBody>
      </p:sp>
      <p:sp>
        <p:nvSpPr>
          <p:cNvPr id="11" name="Rectangle 10"/>
          <p:cNvSpPr/>
          <p:nvPr/>
        </p:nvSpPr>
        <p:spPr bwMode="auto">
          <a:xfrm>
            <a:off x="5529751" y="1741420"/>
            <a:ext cx="1145380" cy="990747"/>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Hive Web </a:t>
            </a:r>
            <a:r>
              <a:rPr lang="en-US" sz="1600" b="1" kern="0" dirty="0" smtClean="0">
                <a:gradFill>
                  <a:gsLst>
                    <a:gs pos="0">
                      <a:sysClr val="window" lastClr="FFFFFF"/>
                    </a:gs>
                    <a:gs pos="100000">
                      <a:sysClr val="window" lastClr="FFFFFF"/>
                    </a:gs>
                  </a:gsLst>
                  <a:lin ang="16200000" scaled="0"/>
                </a:gradFill>
                <a:ea typeface="Segoe UI" pitchFamily="34" charset="0"/>
                <a:cs typeface="Segoe UI" pitchFamily="34" charset="0"/>
              </a:rPr>
              <a:t>Interface </a:t>
            </a: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(HWI)</a:t>
            </a:r>
          </a:p>
        </p:txBody>
      </p:sp>
      <p:sp>
        <p:nvSpPr>
          <p:cNvPr id="12" name="Rectangle 11"/>
          <p:cNvSpPr/>
          <p:nvPr/>
        </p:nvSpPr>
        <p:spPr bwMode="auto">
          <a:xfrm>
            <a:off x="7941974" y="1273355"/>
            <a:ext cx="1306950" cy="2149224"/>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err="1">
                <a:gradFill>
                  <a:gsLst>
                    <a:gs pos="0">
                      <a:sysClr val="window" lastClr="FFFFFF"/>
                    </a:gs>
                    <a:gs pos="100000">
                      <a:sysClr val="window" lastClr="FFFFFF"/>
                    </a:gs>
                  </a:gsLst>
                  <a:lin ang="16200000" scaled="0"/>
                </a:gradFill>
                <a:ea typeface="Segoe UI" pitchFamily="34" charset="0"/>
                <a:cs typeface="Segoe UI" pitchFamily="34" charset="0"/>
              </a:rPr>
              <a:t>Metastore</a:t>
            </a:r>
            <a:endPar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endParaRPr>
          </a:p>
        </p:txBody>
      </p:sp>
      <p:sp>
        <p:nvSpPr>
          <p:cNvPr id="14" name="Rectangle 13"/>
          <p:cNvSpPr/>
          <p:nvPr/>
        </p:nvSpPr>
        <p:spPr bwMode="auto">
          <a:xfrm>
            <a:off x="3182537" y="2335430"/>
            <a:ext cx="2252508" cy="392468"/>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Thrift Server</a:t>
            </a:r>
          </a:p>
        </p:txBody>
      </p:sp>
      <p:sp>
        <p:nvSpPr>
          <p:cNvPr id="16" name="Rectangle 15"/>
          <p:cNvSpPr/>
          <p:nvPr/>
        </p:nvSpPr>
        <p:spPr bwMode="auto">
          <a:xfrm>
            <a:off x="6745360" y="1753422"/>
            <a:ext cx="1141584" cy="990747"/>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Command Line Interface (CLI)</a:t>
            </a:r>
          </a:p>
        </p:txBody>
      </p:sp>
      <p:sp>
        <p:nvSpPr>
          <p:cNvPr id="17" name="Rectangle 16"/>
          <p:cNvSpPr/>
          <p:nvPr/>
        </p:nvSpPr>
        <p:spPr bwMode="auto">
          <a:xfrm>
            <a:off x="3183340" y="1273354"/>
            <a:ext cx="4703604" cy="421944"/>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HiveQL</a:t>
            </a:r>
          </a:p>
        </p:txBody>
      </p:sp>
      <p:sp>
        <p:nvSpPr>
          <p:cNvPr id="18" name="Content Placeholder 7"/>
          <p:cNvSpPr txBox="1">
            <a:spLocks/>
          </p:cNvSpPr>
          <p:nvPr/>
        </p:nvSpPr>
        <p:spPr bwMode="auto">
          <a:xfrm>
            <a:off x="1953898" y="3638392"/>
            <a:ext cx="8006571" cy="2836547"/>
          </a:xfrm>
          <a:prstGeom prst="rect">
            <a:avLst/>
          </a:prstGeom>
          <a:solidFill>
            <a:schemeClr val="bg2">
              <a:lumMod val="10000"/>
              <a:lumOff val="90000"/>
            </a:schemeClr>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0820" fontAlgn="base">
              <a:spcBef>
                <a:spcPct val="0"/>
              </a:spcBef>
              <a:spcAft>
                <a:spcPct val="0"/>
              </a:spcAft>
              <a:buNone/>
              <a:defRPr/>
            </a:pPr>
            <a:r>
              <a:rPr lang="en-US" kern="0" dirty="0" smtClean="0">
                <a:solidFill>
                  <a:srgbClr val="0085B4"/>
                </a:solidFill>
                <a:ea typeface="Segoe UI" pitchFamily="34" charset="0"/>
                <a:cs typeface="Segoe UI" pitchFamily="34" charset="0"/>
              </a:rPr>
              <a:t>Hadoop</a:t>
            </a:r>
            <a:endParaRPr lang="en-US" kern="0" dirty="0">
              <a:solidFill>
                <a:srgbClr val="0085B4"/>
              </a:solidFill>
              <a:ea typeface="Segoe UI" pitchFamily="34" charset="0"/>
              <a:cs typeface="Segoe UI" pitchFamily="34" charset="0"/>
            </a:endParaRPr>
          </a:p>
        </p:txBody>
      </p:sp>
      <p:sp>
        <p:nvSpPr>
          <p:cNvPr id="21" name="Rectangle 20"/>
          <p:cNvSpPr/>
          <p:nvPr/>
        </p:nvSpPr>
        <p:spPr bwMode="auto">
          <a:xfrm>
            <a:off x="4717136" y="3772506"/>
            <a:ext cx="1365707" cy="1287400"/>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kern="0" dirty="0">
                <a:gradFill>
                  <a:gsLst>
                    <a:gs pos="0">
                      <a:sysClr val="window" lastClr="FFFFFF"/>
                    </a:gs>
                    <a:gs pos="100000">
                      <a:sysClr val="window" lastClr="FFFFFF"/>
                    </a:gs>
                  </a:gsLst>
                  <a:lin ang="16200000" scaled="0"/>
                </a:gradFill>
                <a:ea typeface="Segoe UI" pitchFamily="34" charset="0"/>
                <a:cs typeface="Segoe UI" pitchFamily="34" charset="0"/>
              </a:rPr>
              <a:t>Head Node</a:t>
            </a:r>
          </a:p>
        </p:txBody>
      </p:sp>
      <p:sp>
        <p:nvSpPr>
          <p:cNvPr id="22" name="Rectangle 21"/>
          <p:cNvSpPr/>
          <p:nvPr/>
        </p:nvSpPr>
        <p:spPr bwMode="auto">
          <a:xfrm>
            <a:off x="6187103" y="3772506"/>
            <a:ext cx="1365707" cy="1287400"/>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kern="0" dirty="0">
                <a:gradFill>
                  <a:gsLst>
                    <a:gs pos="0">
                      <a:sysClr val="window" lastClr="FFFFFF"/>
                    </a:gs>
                    <a:gs pos="100000">
                      <a:sysClr val="window" lastClr="FFFFFF"/>
                    </a:gs>
                  </a:gsLst>
                  <a:lin ang="16200000" scaled="0"/>
                </a:gradFill>
                <a:ea typeface="Segoe UI" pitchFamily="34" charset="0"/>
                <a:cs typeface="Segoe UI" pitchFamily="34" charset="0"/>
              </a:rPr>
              <a:t>Name Node</a:t>
            </a:r>
          </a:p>
        </p:txBody>
      </p:sp>
      <p:sp>
        <p:nvSpPr>
          <p:cNvPr id="25" name="Rectangle 24"/>
          <p:cNvSpPr/>
          <p:nvPr/>
        </p:nvSpPr>
        <p:spPr bwMode="auto">
          <a:xfrm>
            <a:off x="4717137" y="5139545"/>
            <a:ext cx="2835674" cy="1162399"/>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algn="ctr" defTabSz="590820" fontAlgn="base">
              <a:spcBef>
                <a:spcPct val="0"/>
              </a:spcBef>
              <a:spcAft>
                <a:spcPct val="0"/>
              </a:spcAft>
              <a:defRPr/>
            </a:pPr>
            <a:r>
              <a:rPr lang="en-US" sz="1600" kern="0" dirty="0">
                <a:gradFill>
                  <a:gsLst>
                    <a:gs pos="0">
                      <a:sysClr val="window" lastClr="FFFFFF"/>
                    </a:gs>
                    <a:gs pos="100000">
                      <a:sysClr val="window" lastClr="FFFFFF"/>
                    </a:gs>
                  </a:gsLst>
                  <a:lin ang="16200000" scaled="0"/>
                </a:gradFill>
                <a:ea typeface="Segoe UI" pitchFamily="34" charset="0"/>
                <a:cs typeface="Segoe UI" pitchFamily="34" charset="0"/>
              </a:rPr>
              <a:t>Data Nodes / Task Nodes</a:t>
            </a:r>
          </a:p>
        </p:txBody>
      </p:sp>
      <p:pic>
        <p:nvPicPr>
          <p:cNvPr id="26" name="Picture 2" descr="\\MAGNUM\Projects\Microsoft\Cloud Power FY12\Design\Icons\PNGs\Cloud_on_your_terms.png"/>
          <p:cNvPicPr>
            <a:picLocks noChangeAspect="1" noChangeArrowheads="1"/>
          </p:cNvPicPr>
          <p:nvPr/>
        </p:nvPicPr>
        <p:blipFill>
          <a:blip r:embed="rId3" cstate="print">
            <a:lum bright="100000"/>
          </a:blip>
          <a:stretch>
            <a:fillRect/>
          </a:stretch>
        </p:blipFill>
        <p:spPr bwMode="auto">
          <a:xfrm>
            <a:off x="5606300" y="5056665"/>
            <a:ext cx="1120298" cy="1120298"/>
          </a:xfrm>
          <a:prstGeom prst="rect">
            <a:avLst/>
          </a:prstGeom>
          <a:noFill/>
          <a:ln>
            <a:noFill/>
          </a:ln>
        </p:spPr>
      </p:pic>
      <p:pic>
        <p:nvPicPr>
          <p:cNvPr id="27" name="Picture 2" descr="\\MAGNUM\Projects\Microsoft\Cloud Power FY12\Design\ICONS_PNG\Tower.png"/>
          <p:cNvPicPr>
            <a:picLocks noChangeAspect="1" noChangeArrowheads="1"/>
          </p:cNvPicPr>
          <p:nvPr/>
        </p:nvPicPr>
        <p:blipFill>
          <a:blip r:embed="rId4" cstate="print">
            <a:lum bright="100000"/>
          </a:blip>
          <a:stretch>
            <a:fillRect/>
          </a:stretch>
        </p:blipFill>
        <p:spPr bwMode="auto">
          <a:xfrm>
            <a:off x="5059290" y="3777306"/>
            <a:ext cx="1070002" cy="1070002"/>
          </a:xfrm>
          <a:prstGeom prst="rect">
            <a:avLst/>
          </a:prstGeom>
          <a:noFill/>
        </p:spPr>
      </p:pic>
      <p:pic>
        <p:nvPicPr>
          <p:cNvPr id="28" name="Picture 2" descr="\\MAGNUM\Projects\Microsoft\Cloud Power FY12\Design\ICONS_PNG\Tower.png"/>
          <p:cNvPicPr>
            <a:picLocks noChangeAspect="1" noChangeArrowheads="1"/>
          </p:cNvPicPr>
          <p:nvPr/>
        </p:nvPicPr>
        <p:blipFill>
          <a:blip r:embed="rId4" cstate="print">
            <a:lum bright="100000"/>
          </a:blip>
          <a:stretch>
            <a:fillRect/>
          </a:stretch>
        </p:blipFill>
        <p:spPr bwMode="auto">
          <a:xfrm>
            <a:off x="6351025" y="3772506"/>
            <a:ext cx="1070002" cy="1070002"/>
          </a:xfrm>
          <a:prstGeom prst="rect">
            <a:avLst/>
          </a:prstGeom>
          <a:noFill/>
        </p:spPr>
      </p:pic>
      <p:sp>
        <p:nvSpPr>
          <p:cNvPr id="29" name="Rectangle 28"/>
          <p:cNvSpPr/>
          <p:nvPr/>
        </p:nvSpPr>
        <p:spPr bwMode="auto">
          <a:xfrm>
            <a:off x="4355705" y="1747580"/>
            <a:ext cx="1080372" cy="547925"/>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JDBC</a:t>
            </a:r>
          </a:p>
        </p:txBody>
      </p:sp>
      <p:sp>
        <p:nvSpPr>
          <p:cNvPr id="30" name="Rectangle 29"/>
          <p:cNvSpPr/>
          <p:nvPr/>
        </p:nvSpPr>
        <p:spPr bwMode="auto">
          <a:xfrm>
            <a:off x="3182536" y="1741420"/>
            <a:ext cx="1080372" cy="547925"/>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b"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ODBC</a:t>
            </a:r>
          </a:p>
        </p:txBody>
      </p:sp>
      <p:sp>
        <p:nvSpPr>
          <p:cNvPr id="31" name="Rectangle 30"/>
          <p:cNvSpPr/>
          <p:nvPr/>
        </p:nvSpPr>
        <p:spPr bwMode="auto">
          <a:xfrm>
            <a:off x="3158652" y="2790165"/>
            <a:ext cx="4728292" cy="632413"/>
          </a:xfrm>
          <a:prstGeom prst="rect">
            <a:avLst/>
          </a:prstGeom>
          <a:solidFill>
            <a:srgbClr val="00AFDB"/>
          </a:solidFill>
          <a:ln w="25400" cap="flat" cmpd="sng" algn="ctr">
            <a:noFill/>
            <a:prstDash val="solid"/>
            <a:headEnd type="none" w="med" len="med"/>
            <a:tailEnd type="none" w="med" len="med"/>
          </a:ln>
          <a:effectLst/>
        </p:spPr>
        <p:txBody>
          <a:bodyPr rot="0" spcFirstLastPara="0" vertOverflow="overflow" horzOverflow="overflow" vert="horz" wrap="square" lIns="48725" tIns="97448" rIns="48725" bIns="40947" numCol="1" spcCol="0" rtlCol="0" fromWordArt="0" anchor="t" anchorCtr="0" forceAA="0" compatLnSpc="1">
            <a:prstTxWarp prst="textNoShape">
              <a:avLst/>
            </a:prstTxWarp>
            <a:noAutofit/>
          </a:bodyPr>
          <a:lstStyle/>
          <a:p>
            <a:pPr defTabSz="590820" fontAlgn="base">
              <a:spcBef>
                <a:spcPct val="0"/>
              </a:spcBef>
              <a:spcAft>
                <a:spcPct val="0"/>
              </a:spcAft>
              <a:defRPr/>
            </a:pPr>
            <a:r>
              <a:rPr lang="en-US" sz="1600" b="1" kern="0" dirty="0">
                <a:gradFill>
                  <a:gsLst>
                    <a:gs pos="0">
                      <a:sysClr val="window" lastClr="FFFFFF"/>
                    </a:gs>
                    <a:gs pos="100000">
                      <a:sysClr val="window" lastClr="FFFFFF"/>
                    </a:gs>
                  </a:gsLst>
                  <a:lin ang="16200000" scaled="0"/>
                </a:gradFill>
                <a:ea typeface="Segoe UI" pitchFamily="34" charset="0"/>
                <a:cs typeface="Segoe UI" pitchFamily="34" charset="0"/>
              </a:rPr>
              <a:t>Compiler, Optimizer, Executor</a:t>
            </a:r>
          </a:p>
        </p:txBody>
      </p:sp>
      <p:pic>
        <p:nvPicPr>
          <p:cNvPr id="33" name="Picture 2" descr="C:\Users\mitchellg\Desktop\Automated_2.png"/>
          <p:cNvPicPr>
            <a:picLocks noChangeAspect="1" noChangeArrowheads="1"/>
          </p:cNvPicPr>
          <p:nvPr/>
        </p:nvPicPr>
        <p:blipFill>
          <a:blip r:embed="rId5" cstate="print"/>
          <a:srcRect/>
          <a:stretch>
            <a:fillRect/>
          </a:stretch>
        </p:blipFill>
        <p:spPr bwMode="auto">
          <a:xfrm>
            <a:off x="5570713" y="2872696"/>
            <a:ext cx="1235918" cy="1235918"/>
          </a:xfrm>
          <a:prstGeom prst="rect">
            <a:avLst/>
          </a:prstGeom>
          <a:noFill/>
        </p:spPr>
      </p:pic>
      <p:pic>
        <p:nvPicPr>
          <p:cNvPr id="32" name="Picture 2" descr="C:\Users\mitchellg\Desktop\Automated_2.png"/>
          <p:cNvPicPr>
            <a:picLocks noChangeAspect="1" noChangeArrowheads="1"/>
          </p:cNvPicPr>
          <p:nvPr/>
        </p:nvPicPr>
        <p:blipFill>
          <a:blip r:embed="rId5" cstate="print">
            <a:lum bright="100000"/>
          </a:blip>
          <a:srcRect/>
          <a:stretch>
            <a:fillRect/>
          </a:stretch>
        </p:blipFill>
        <p:spPr bwMode="auto">
          <a:xfrm>
            <a:off x="5537856" y="2865718"/>
            <a:ext cx="1225765" cy="1225765"/>
          </a:xfrm>
          <a:prstGeom prst="rect">
            <a:avLst/>
          </a:prstGeom>
          <a:noFill/>
        </p:spPr>
      </p:pic>
    </p:spTree>
    <p:extLst>
      <p:ext uri="{BB962C8B-B14F-4D97-AF65-F5344CB8AC3E}">
        <p14:creationId xmlns:p14="http://schemas.microsoft.com/office/powerpoint/2010/main" val="13037010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Enriching Big Data for Analysis </a:t>
            </a:r>
          </a:p>
        </p:txBody>
      </p:sp>
      <p:sp>
        <p:nvSpPr>
          <p:cNvPr id="3" name="Text Placeholder 2"/>
          <p:cNvSpPr>
            <a:spLocks noGrp="1"/>
          </p:cNvSpPr>
          <p:nvPr>
            <p:ph type="body" sz="quarter" idx="12"/>
          </p:nvPr>
        </p:nvSpPr>
        <p:spPr/>
        <p:txBody>
          <a:bodyPr/>
          <a:lstStyle/>
          <a:p>
            <a:r>
              <a:rPr lang="en-US" dirty="0"/>
              <a:t>Lara </a:t>
            </a:r>
            <a:r>
              <a:rPr lang="en-US" dirty="0" err="1"/>
              <a:t>Rubbelke</a:t>
            </a:r>
            <a:r>
              <a:rPr lang="en-US" dirty="0"/>
              <a:t>, Microsoft</a:t>
            </a:r>
          </a:p>
          <a:p>
            <a:r>
              <a:rPr lang="en-US" dirty="0"/>
              <a:t>Adam Jorgensen, </a:t>
            </a:r>
            <a:r>
              <a:rPr lang="en-US" dirty="0" smtClean="0"/>
              <a:t/>
            </a:r>
            <a:br>
              <a:rPr lang="en-US" dirty="0" smtClean="0"/>
            </a:br>
            <a:r>
              <a:rPr lang="en-US" dirty="0" smtClean="0"/>
              <a:t>Pragmatic </a:t>
            </a:r>
            <a:r>
              <a:rPr lang="en-US" dirty="0"/>
              <a:t>Works</a:t>
            </a:r>
          </a:p>
          <a:p>
            <a:endParaRPr lang="en-US" dirty="0"/>
          </a:p>
        </p:txBody>
      </p:sp>
      <p:sp>
        <p:nvSpPr>
          <p:cNvPr id="4" name="Text Placeholder 3"/>
          <p:cNvSpPr>
            <a:spLocks noGrp="1"/>
          </p:cNvSpPr>
          <p:nvPr>
            <p:ph type="body" sz="quarter" idx="13"/>
          </p:nvPr>
        </p:nvSpPr>
        <p:spPr/>
        <p:txBody>
          <a:bodyPr/>
          <a:lstStyle/>
          <a:p>
            <a:r>
              <a:rPr lang="en-US" dirty="0" smtClean="0"/>
              <a:t>DBI-B401</a:t>
            </a:r>
            <a:endParaRPr lang="en-US" dirty="0"/>
          </a:p>
        </p:txBody>
      </p:sp>
    </p:spTree>
    <p:extLst>
      <p:ext uri="{BB962C8B-B14F-4D97-AF65-F5344CB8AC3E}">
        <p14:creationId xmlns:p14="http://schemas.microsoft.com/office/powerpoint/2010/main" val="1272960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smtClean="0">
                <a:solidFill>
                  <a:schemeClr val="bg1"/>
                </a:solidFill>
              </a:rPr>
              <a:t>Data Preparation with Hive</a:t>
            </a:r>
            <a:endParaRPr lang="en-US" dirty="0">
              <a:solidFill>
                <a:schemeClr val="bg1"/>
              </a:solidFill>
            </a:endParaRPr>
          </a:p>
        </p:txBody>
      </p:sp>
      <p:sp>
        <p:nvSpPr>
          <p:cNvPr id="8" name="Text Placeholder 7"/>
          <p:cNvSpPr>
            <a:spLocks noGrp="1"/>
          </p:cNvSpPr>
          <p:nvPr>
            <p:ph type="body" sz="quarter" idx="10"/>
          </p:nvPr>
        </p:nvSpPr>
        <p:spPr>
          <a:xfrm>
            <a:off x="268928" y="3613970"/>
            <a:ext cx="5378548" cy="3244030"/>
          </a:xfrm>
        </p:spPr>
        <p:txBody>
          <a:bodyPr/>
          <a:lstStyle/>
          <a:p>
            <a:r>
              <a:rPr lang="en-US" dirty="0" smtClean="0">
                <a:solidFill>
                  <a:schemeClr val="bg1"/>
                </a:solidFill>
              </a:rPr>
              <a:t>Use EXTERNAL when </a:t>
            </a:r>
          </a:p>
          <a:p>
            <a:pPr lvl="2"/>
            <a:r>
              <a:rPr lang="en-US" dirty="0" smtClean="0">
                <a:solidFill>
                  <a:schemeClr val="bg1"/>
                </a:solidFill>
              </a:rPr>
              <a:t>Data used outside Hive</a:t>
            </a:r>
          </a:p>
          <a:p>
            <a:pPr lvl="2"/>
            <a:r>
              <a:rPr lang="en-US" dirty="0" smtClean="0">
                <a:solidFill>
                  <a:schemeClr val="bg1"/>
                </a:solidFill>
              </a:rPr>
              <a:t>You need data to be updatable in real time</a:t>
            </a:r>
          </a:p>
          <a:p>
            <a:pPr lvl="2"/>
            <a:r>
              <a:rPr lang="en-US" dirty="0" smtClean="0">
                <a:solidFill>
                  <a:schemeClr val="bg1"/>
                </a:solidFill>
              </a:rPr>
              <a:t>Data needed when you drop the cluster or the table</a:t>
            </a:r>
          </a:p>
          <a:p>
            <a:pPr lvl="2"/>
            <a:r>
              <a:rPr lang="en-US" dirty="0" smtClean="0">
                <a:solidFill>
                  <a:schemeClr val="bg1"/>
                </a:solidFill>
              </a:rPr>
              <a:t>Hive should not own data and control settings, </a:t>
            </a:r>
            <a:r>
              <a:rPr lang="en-US" dirty="0" err="1" smtClean="0">
                <a:solidFill>
                  <a:schemeClr val="bg1"/>
                </a:solidFill>
              </a:rPr>
              <a:t>dirs</a:t>
            </a:r>
            <a:r>
              <a:rPr lang="en-US" dirty="0" smtClean="0">
                <a:solidFill>
                  <a:schemeClr val="bg1"/>
                </a:solidFill>
              </a:rPr>
              <a:t>, etc.</a:t>
            </a:r>
            <a:endParaRPr lang="en-US" dirty="0">
              <a:solidFill>
                <a:schemeClr val="bg1"/>
              </a:solidFill>
            </a:endParaRPr>
          </a:p>
        </p:txBody>
      </p:sp>
      <p:sp>
        <p:nvSpPr>
          <p:cNvPr id="3" name="Text Placeholder 2"/>
          <p:cNvSpPr>
            <a:spLocks noGrp="1"/>
          </p:cNvSpPr>
          <p:nvPr>
            <p:ph type="body" sz="quarter" idx="11"/>
          </p:nvPr>
        </p:nvSpPr>
        <p:spPr>
          <a:xfrm>
            <a:off x="6546220" y="3613970"/>
            <a:ext cx="5378548" cy="2519921"/>
          </a:xfrm>
        </p:spPr>
        <p:txBody>
          <a:bodyPr/>
          <a:lstStyle/>
          <a:p>
            <a:r>
              <a:rPr lang="en-US" dirty="0" smtClean="0">
                <a:solidFill>
                  <a:schemeClr val="bg1"/>
                </a:solidFill>
              </a:rPr>
              <a:t>Use INTERNAL when </a:t>
            </a:r>
          </a:p>
          <a:p>
            <a:pPr lvl="1"/>
            <a:r>
              <a:rPr lang="en-US" dirty="0" smtClean="0">
                <a:solidFill>
                  <a:schemeClr val="bg1"/>
                </a:solidFill>
              </a:rPr>
              <a:t>You want Hive to manage the data and storage</a:t>
            </a:r>
          </a:p>
          <a:p>
            <a:pPr lvl="1"/>
            <a:r>
              <a:rPr lang="en-US" dirty="0" smtClean="0">
                <a:solidFill>
                  <a:schemeClr val="bg1"/>
                </a:solidFill>
              </a:rPr>
              <a:t>Short term usage</a:t>
            </a:r>
          </a:p>
          <a:p>
            <a:pPr lvl="1"/>
            <a:r>
              <a:rPr lang="en-US" dirty="0">
                <a:solidFill>
                  <a:schemeClr val="bg1"/>
                </a:solidFill>
              </a:rPr>
              <a:t>Creating table based on existing table (AS SELECT</a:t>
            </a:r>
            <a:r>
              <a:rPr lang="en-US" dirty="0" smtClean="0">
                <a:solidFill>
                  <a:schemeClr val="bg1"/>
                </a:solidFill>
              </a:rPr>
              <a:t>)</a:t>
            </a:r>
            <a:endParaRPr lang="en-US" dirty="0">
              <a:solidFill>
                <a:schemeClr val="bg1"/>
              </a:solidFill>
            </a:endParaRPr>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4297" y="211850"/>
            <a:ext cx="2125478" cy="2153818"/>
          </a:xfrm>
          <a:prstGeom prst="rect">
            <a:avLst/>
          </a:prstGeom>
        </p:spPr>
      </p:pic>
      <p:sp>
        <p:nvSpPr>
          <p:cNvPr id="7" name="Rectangle 6"/>
          <p:cNvSpPr/>
          <p:nvPr/>
        </p:nvSpPr>
        <p:spPr>
          <a:xfrm>
            <a:off x="420914" y="1308622"/>
            <a:ext cx="11350171" cy="1631216"/>
          </a:xfrm>
          <a:prstGeom prst="rect">
            <a:avLst/>
          </a:prstGeom>
        </p:spPr>
        <p:txBody>
          <a:bodyPr wrap="square">
            <a:spAutoFit/>
          </a:bodyPr>
          <a:lstStyle/>
          <a:p>
            <a:r>
              <a:rPr lang="en-US" sz="2000" dirty="0">
                <a:solidFill>
                  <a:schemeClr val="bg1"/>
                </a:solidFill>
                <a:latin typeface="Courier New" panose="02070309020205020404" pitchFamily="49" charset="0"/>
                <a:cs typeface="Courier New" panose="02070309020205020404" pitchFamily="49" charset="0"/>
              </a:rPr>
              <a:t>CREATE EXTERNAL TABLE flights(…column definitions…)</a:t>
            </a:r>
          </a:p>
          <a:p>
            <a:r>
              <a:rPr lang="en-US" sz="2000" dirty="0">
                <a:solidFill>
                  <a:schemeClr val="bg1"/>
                </a:solidFill>
                <a:latin typeface="Courier New" panose="02070309020205020404" pitchFamily="49" charset="0"/>
                <a:cs typeface="Courier New" panose="02070309020205020404" pitchFamily="49" charset="0"/>
              </a:rPr>
              <a:t>	fields terminated by ',' </a:t>
            </a:r>
          </a:p>
          <a:p>
            <a:r>
              <a:rPr lang="en-US" sz="2000" dirty="0">
                <a:solidFill>
                  <a:schemeClr val="bg1"/>
                </a:solidFill>
                <a:latin typeface="Courier New" panose="02070309020205020404" pitchFamily="49" charset="0"/>
                <a:cs typeface="Courier New" panose="02070309020205020404" pitchFamily="49" charset="0"/>
              </a:rPr>
              <a:t>	lines terminated by '\n' </a:t>
            </a:r>
          </a:p>
          <a:p>
            <a:r>
              <a:rPr lang="en-US" sz="2000" dirty="0">
                <a:solidFill>
                  <a:schemeClr val="bg1"/>
                </a:solidFill>
                <a:latin typeface="Courier New" panose="02070309020205020404" pitchFamily="49" charset="0"/>
                <a:cs typeface="Courier New" panose="02070309020205020404" pitchFamily="49" charset="0"/>
              </a:rPr>
              <a:t>	stored as </a:t>
            </a:r>
            <a:r>
              <a:rPr lang="en-US" sz="2000" dirty="0" err="1">
                <a:solidFill>
                  <a:schemeClr val="bg1"/>
                </a:solidFill>
                <a:latin typeface="Courier New" panose="02070309020205020404" pitchFamily="49" charset="0"/>
                <a:cs typeface="Courier New" panose="02070309020205020404" pitchFamily="49" charset="0"/>
              </a:rPr>
              <a:t>textfile</a:t>
            </a:r>
            <a:r>
              <a:rPr lang="en-US" sz="2000" dirty="0">
                <a:solidFill>
                  <a:schemeClr val="bg1"/>
                </a:solidFill>
                <a:latin typeface="Courier New" panose="02070309020205020404" pitchFamily="49" charset="0"/>
                <a:cs typeface="Courier New" panose="02070309020205020404" pitchFamily="49" charset="0"/>
              </a:rPr>
              <a:t> </a:t>
            </a:r>
          </a:p>
          <a:p>
            <a:r>
              <a:rPr lang="en-US" sz="2000" dirty="0">
                <a:solidFill>
                  <a:schemeClr val="bg1"/>
                </a:solidFill>
                <a:latin typeface="Courier New" panose="02070309020205020404" pitchFamily="49" charset="0"/>
                <a:cs typeface="Courier New" panose="02070309020205020404" pitchFamily="49" charset="0"/>
              </a:rPr>
              <a:t>	location '</a:t>
            </a:r>
            <a:r>
              <a:rPr lang="en-US" sz="2000" dirty="0" err="1">
                <a:solidFill>
                  <a:schemeClr val="bg1"/>
                </a:solidFill>
                <a:latin typeface="Courier New" panose="02070309020205020404" pitchFamily="49" charset="0"/>
                <a:cs typeface="Courier New" panose="02070309020205020404" pitchFamily="49" charset="0"/>
              </a:rPr>
              <a:t>asv</a:t>
            </a:r>
            <a:r>
              <a:rPr lang="en-US" sz="2000" dirty="0">
                <a:solidFill>
                  <a:schemeClr val="bg1"/>
                </a:solidFill>
                <a:latin typeface="Courier New" panose="02070309020205020404" pitchFamily="49" charset="0"/>
                <a:cs typeface="Courier New" panose="02070309020205020404" pitchFamily="49" charset="0"/>
              </a:rPr>
              <a:t>://cluster.blob.core.windows.net/</a:t>
            </a:r>
            <a:r>
              <a:rPr lang="en-US" sz="2000" dirty="0" err="1">
                <a:solidFill>
                  <a:schemeClr val="bg1"/>
                </a:solidFill>
                <a:latin typeface="Courier New" panose="02070309020205020404" pitchFamily="49" charset="0"/>
                <a:cs typeface="Courier New" panose="02070309020205020404" pitchFamily="49" charset="0"/>
              </a:rPr>
              <a:t>flights_raw</a:t>
            </a:r>
            <a:r>
              <a:rPr lang="en-US" sz="2000" dirty="0" smtClean="0">
                <a:solidFill>
                  <a:schemeClr val="bg1"/>
                </a:solidFill>
                <a:latin typeface="Courier New" panose="02070309020205020404" pitchFamily="49" charset="0"/>
                <a:cs typeface="Courier New" panose="02070309020205020404" pitchFamily="49" charset="0"/>
              </a:rPr>
              <a:t>';</a:t>
            </a:r>
            <a:endParaRPr lang="en-US" sz="2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99496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smtClean="0">
                <a:solidFill>
                  <a:schemeClr val="bg1"/>
                </a:solidFill>
              </a:rPr>
              <a:t>Data Preparation with Hive</a:t>
            </a:r>
            <a:endParaRPr lang="en-US" dirty="0">
              <a:solidFill>
                <a:schemeClr val="bg1"/>
              </a:solidFill>
            </a:endParaRPr>
          </a:p>
        </p:txBody>
      </p:sp>
      <p:sp>
        <p:nvSpPr>
          <p:cNvPr id="9" name="Text Placeholder 8"/>
          <p:cNvSpPr>
            <a:spLocks noGrp="1"/>
          </p:cNvSpPr>
          <p:nvPr>
            <p:ph type="body" sz="quarter" idx="10"/>
          </p:nvPr>
        </p:nvSpPr>
        <p:spPr>
          <a:xfrm>
            <a:off x="71528" y="1649624"/>
            <a:ext cx="11922761" cy="4862870"/>
          </a:xfrm>
        </p:spPr>
        <p:txBody>
          <a:bodyPr/>
          <a:lstStyle/>
          <a:p>
            <a:r>
              <a:rPr lang="en-US" sz="2000" dirty="0">
                <a:solidFill>
                  <a:schemeClr val="accent1"/>
                </a:solidFill>
                <a:latin typeface="Courier New" panose="02070309020205020404" pitchFamily="49" charset="0"/>
                <a:cs typeface="Courier New" panose="02070309020205020404" pitchFamily="49" charset="0"/>
              </a:rPr>
              <a:t>set </a:t>
            </a:r>
            <a:r>
              <a:rPr lang="en-US" sz="2000" dirty="0" err="1">
                <a:solidFill>
                  <a:schemeClr val="accent1"/>
                </a:solidFill>
                <a:latin typeface="Courier New" panose="02070309020205020404" pitchFamily="49" charset="0"/>
                <a:cs typeface="Courier New" panose="02070309020205020404" pitchFamily="49" charset="0"/>
              </a:rPr>
              <a:t>mapred.output.compress</a:t>
            </a:r>
            <a:r>
              <a:rPr lang="en-US" sz="2000" dirty="0">
                <a:solidFill>
                  <a:schemeClr val="accent1"/>
                </a:solidFill>
                <a:latin typeface="Courier New" panose="02070309020205020404" pitchFamily="49" charset="0"/>
                <a:cs typeface="Courier New" panose="02070309020205020404" pitchFamily="49" charset="0"/>
              </a:rPr>
              <a:t>=true;</a:t>
            </a:r>
          </a:p>
          <a:p>
            <a:r>
              <a:rPr lang="en-US" sz="2000" dirty="0">
                <a:solidFill>
                  <a:schemeClr val="accent1"/>
                </a:solidFill>
                <a:latin typeface="Courier New" panose="02070309020205020404" pitchFamily="49" charset="0"/>
                <a:cs typeface="Courier New" panose="02070309020205020404" pitchFamily="49" charset="0"/>
              </a:rPr>
              <a:t>set </a:t>
            </a:r>
            <a:r>
              <a:rPr lang="en-US" sz="2000" dirty="0" err="1">
                <a:solidFill>
                  <a:schemeClr val="accent1"/>
                </a:solidFill>
                <a:latin typeface="Courier New" panose="02070309020205020404" pitchFamily="49" charset="0"/>
                <a:cs typeface="Courier New" panose="02070309020205020404" pitchFamily="49" charset="0"/>
              </a:rPr>
              <a:t>hive.exec.compress.output</a:t>
            </a:r>
            <a:r>
              <a:rPr lang="en-US" sz="2000" dirty="0">
                <a:solidFill>
                  <a:schemeClr val="accent1"/>
                </a:solidFill>
                <a:latin typeface="Courier New" panose="02070309020205020404" pitchFamily="49" charset="0"/>
                <a:cs typeface="Courier New" panose="02070309020205020404" pitchFamily="49" charset="0"/>
              </a:rPr>
              <a:t>=true;</a:t>
            </a:r>
          </a:p>
          <a:p>
            <a:r>
              <a:rPr lang="en-US" sz="2000" dirty="0">
                <a:solidFill>
                  <a:schemeClr val="accent1"/>
                </a:solidFill>
                <a:latin typeface="Courier New" panose="02070309020205020404" pitchFamily="49" charset="0"/>
                <a:cs typeface="Courier New" panose="02070309020205020404" pitchFamily="49" charset="0"/>
              </a:rPr>
              <a:t>set </a:t>
            </a:r>
            <a:r>
              <a:rPr lang="en-US" sz="2000" dirty="0" err="1">
                <a:solidFill>
                  <a:schemeClr val="accent1"/>
                </a:solidFill>
                <a:latin typeface="Courier New" panose="02070309020205020404" pitchFamily="49" charset="0"/>
                <a:cs typeface="Courier New" panose="02070309020205020404" pitchFamily="49" charset="0"/>
              </a:rPr>
              <a:t>mapred.output.compression.codec</a:t>
            </a:r>
            <a:r>
              <a:rPr lang="en-US" sz="2000" dirty="0">
                <a:solidFill>
                  <a:schemeClr val="accent1"/>
                </a:solidFill>
                <a:latin typeface="Courier New" panose="02070309020205020404" pitchFamily="49" charset="0"/>
                <a:cs typeface="Courier New" panose="02070309020205020404" pitchFamily="49" charset="0"/>
              </a:rPr>
              <a:t>=</a:t>
            </a:r>
            <a:r>
              <a:rPr lang="en-US" sz="2000" dirty="0" err="1">
                <a:solidFill>
                  <a:schemeClr val="accent1"/>
                </a:solidFill>
                <a:latin typeface="Courier New" panose="02070309020205020404" pitchFamily="49" charset="0"/>
                <a:cs typeface="Courier New" panose="02070309020205020404" pitchFamily="49" charset="0"/>
              </a:rPr>
              <a:t>org.apache.hadoop.io.compress.GzipCodec</a:t>
            </a:r>
            <a:r>
              <a:rPr lang="en-US" sz="2000" dirty="0" smtClean="0">
                <a:solidFill>
                  <a:schemeClr val="accent1"/>
                </a:solidFill>
                <a:latin typeface="Courier New" panose="02070309020205020404" pitchFamily="49" charset="0"/>
                <a:cs typeface="Courier New" panose="02070309020205020404" pitchFamily="49" charset="0"/>
              </a:rPr>
              <a:t>;</a:t>
            </a:r>
          </a:p>
          <a:p>
            <a:r>
              <a:rPr lang="en-US" sz="2000" dirty="0" smtClean="0">
                <a:solidFill>
                  <a:schemeClr val="bg1"/>
                </a:solidFill>
                <a:latin typeface="Courier New" panose="02070309020205020404" pitchFamily="49" charset="0"/>
                <a:cs typeface="Courier New" panose="02070309020205020404" pitchFamily="49" charset="0"/>
              </a:rPr>
              <a:t>CREATE </a:t>
            </a:r>
            <a:r>
              <a:rPr lang="en-US" sz="2000" dirty="0">
                <a:solidFill>
                  <a:schemeClr val="bg1"/>
                </a:solidFill>
                <a:latin typeface="Courier New" panose="02070309020205020404" pitchFamily="49" charset="0"/>
                <a:cs typeface="Courier New" panose="02070309020205020404" pitchFamily="49" charset="0"/>
              </a:rPr>
              <a:t>EXTERNAL TABLE flights(…column definitions…)</a:t>
            </a:r>
          </a:p>
          <a:p>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partitioned by (Year string)</a:t>
            </a:r>
          </a:p>
          <a:p>
            <a:r>
              <a:rPr lang="en-US" sz="2000" dirty="0">
                <a:solidFill>
                  <a:schemeClr val="bg1"/>
                </a:solidFill>
                <a:latin typeface="Courier New" panose="02070309020205020404" pitchFamily="49" charset="0"/>
                <a:cs typeface="Courier New" panose="02070309020205020404" pitchFamily="49" charset="0"/>
              </a:rPr>
              <a:t>	fields terminated by ',' </a:t>
            </a:r>
          </a:p>
          <a:p>
            <a:r>
              <a:rPr lang="en-US" sz="2000" dirty="0">
                <a:solidFill>
                  <a:schemeClr val="bg1"/>
                </a:solidFill>
                <a:latin typeface="Courier New" panose="02070309020205020404" pitchFamily="49" charset="0"/>
                <a:cs typeface="Courier New" panose="02070309020205020404" pitchFamily="49" charset="0"/>
              </a:rPr>
              <a:t>	lines terminated by '\n' </a:t>
            </a:r>
          </a:p>
          <a:p>
            <a:r>
              <a:rPr lang="en-US" sz="2000" dirty="0">
                <a:solidFill>
                  <a:schemeClr val="bg1"/>
                </a:solidFill>
                <a:latin typeface="Courier New" panose="02070309020205020404" pitchFamily="49" charset="0"/>
                <a:cs typeface="Courier New" panose="02070309020205020404" pitchFamily="49" charset="0"/>
              </a:rPr>
              <a:t>	stored as </a:t>
            </a:r>
            <a:r>
              <a:rPr lang="en-US" sz="2000" dirty="0" err="1">
                <a:solidFill>
                  <a:schemeClr val="bg1"/>
                </a:solidFill>
                <a:latin typeface="Courier New" panose="02070309020205020404" pitchFamily="49" charset="0"/>
                <a:cs typeface="Courier New" panose="02070309020205020404" pitchFamily="49" charset="0"/>
              </a:rPr>
              <a:t>textfile</a:t>
            </a:r>
            <a:r>
              <a:rPr lang="en-US" sz="2000" dirty="0">
                <a:solidFill>
                  <a:schemeClr val="bg1"/>
                </a:solidFill>
                <a:latin typeface="Courier New" panose="02070309020205020404" pitchFamily="49" charset="0"/>
                <a:cs typeface="Courier New" panose="02070309020205020404" pitchFamily="49" charset="0"/>
              </a:rPr>
              <a:t> </a:t>
            </a:r>
          </a:p>
          <a:p>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LOCATION '</a:t>
            </a:r>
            <a:r>
              <a:rPr lang="en-US" sz="2000" dirty="0" err="1">
                <a:solidFill>
                  <a:srgbClr val="FF0000"/>
                </a:solidFill>
                <a:latin typeface="Courier New" panose="02070309020205020404" pitchFamily="49" charset="0"/>
                <a:cs typeface="Courier New" panose="02070309020205020404" pitchFamily="49" charset="0"/>
              </a:rPr>
              <a:t>asv</a:t>
            </a:r>
            <a:r>
              <a:rPr lang="en-US" sz="2000" dirty="0">
                <a:solidFill>
                  <a:srgbClr val="FF0000"/>
                </a:solidFill>
                <a:latin typeface="Courier New" panose="02070309020205020404" pitchFamily="49" charset="0"/>
                <a:cs typeface="Courier New" panose="02070309020205020404" pitchFamily="49" charset="0"/>
              </a:rPr>
              <a:t>://storage.blob.core.windows.net/flights</a:t>
            </a:r>
          </a:p>
          <a:p>
            <a:r>
              <a:rPr lang="en-US" sz="2000" dirty="0">
                <a:solidFill>
                  <a:srgbClr val="FF0000"/>
                </a:solidFill>
                <a:latin typeface="Courier New" panose="02070309020205020404" pitchFamily="49" charset="0"/>
                <a:cs typeface="Courier New" panose="02070309020205020404" pitchFamily="49" charset="0"/>
              </a:rPr>
              <a:t>ALTER TABLE flights ADD PARTITION (Month= ‘10’)</a:t>
            </a:r>
          </a:p>
          <a:p>
            <a:r>
              <a:rPr lang="en-US" sz="2000" dirty="0">
                <a:solidFill>
                  <a:srgbClr val="FF0000"/>
                </a:solidFill>
                <a:latin typeface="Courier New" panose="02070309020205020404" pitchFamily="49" charset="0"/>
                <a:cs typeface="Courier New" panose="02070309020205020404" pitchFamily="49" charset="0"/>
              </a:rPr>
              <a:t>  LOCATION '</a:t>
            </a:r>
            <a:r>
              <a:rPr lang="en-US" sz="2000" dirty="0" err="1">
                <a:solidFill>
                  <a:srgbClr val="FF0000"/>
                </a:solidFill>
                <a:latin typeface="Courier New" panose="02070309020205020404" pitchFamily="49" charset="0"/>
                <a:cs typeface="Courier New" panose="02070309020205020404" pitchFamily="49" charset="0"/>
              </a:rPr>
              <a:t>asv</a:t>
            </a:r>
            <a:r>
              <a:rPr lang="en-US" sz="2000" dirty="0">
                <a:solidFill>
                  <a:srgbClr val="FF0000"/>
                </a:solidFill>
                <a:latin typeface="Courier New" panose="02070309020205020404" pitchFamily="49" charset="0"/>
                <a:cs typeface="Courier New" panose="02070309020205020404" pitchFamily="49" charset="0"/>
              </a:rPr>
              <a:t>://storage.blob.core.windows.net/flights/flights_raw_10';</a:t>
            </a:r>
          </a:p>
          <a:p>
            <a:r>
              <a:rPr lang="en-US" sz="2000" dirty="0">
                <a:solidFill>
                  <a:srgbClr val="FF0000"/>
                </a:solidFill>
                <a:latin typeface="Courier New" panose="02070309020205020404" pitchFamily="49" charset="0"/>
                <a:cs typeface="Courier New" panose="02070309020205020404" pitchFamily="49" charset="0"/>
              </a:rPr>
              <a:t>ALTER TABLE flights ADD PARTITION (Year = ‘11’)</a:t>
            </a:r>
          </a:p>
          <a:p>
            <a:r>
              <a:rPr lang="en-US" sz="2000" dirty="0">
                <a:solidFill>
                  <a:srgbClr val="FF0000"/>
                </a:solidFill>
                <a:latin typeface="Courier New" panose="02070309020205020404" pitchFamily="49" charset="0"/>
                <a:cs typeface="Courier New" panose="02070309020205020404" pitchFamily="49" charset="0"/>
              </a:rPr>
              <a:t>  LOCATION '</a:t>
            </a:r>
            <a:r>
              <a:rPr lang="en-US" sz="2000" dirty="0" err="1">
                <a:solidFill>
                  <a:srgbClr val="FF0000"/>
                </a:solidFill>
                <a:latin typeface="Courier New" panose="02070309020205020404" pitchFamily="49" charset="0"/>
                <a:cs typeface="Courier New" panose="02070309020205020404" pitchFamily="49" charset="0"/>
              </a:rPr>
              <a:t>asv</a:t>
            </a:r>
            <a:r>
              <a:rPr lang="en-US" sz="2000" dirty="0">
                <a:solidFill>
                  <a:srgbClr val="FF0000"/>
                </a:solidFill>
                <a:latin typeface="Courier New" panose="02070309020205020404" pitchFamily="49" charset="0"/>
                <a:cs typeface="Courier New" panose="02070309020205020404" pitchFamily="49" charset="0"/>
              </a:rPr>
              <a:t>://storage.blob.core.windows.net/flights/flights_raw_11</a:t>
            </a:r>
            <a:r>
              <a:rPr lang="en-US" sz="2000" dirty="0" smtClean="0">
                <a:solidFill>
                  <a:srgbClr val="FF0000"/>
                </a:solidFill>
                <a:latin typeface="Courier New" panose="02070309020205020404" pitchFamily="49" charset="0"/>
                <a:cs typeface="Courier New" panose="02070309020205020404" pitchFamily="49" charset="0"/>
              </a:rPr>
              <a:t>';</a:t>
            </a:r>
          </a:p>
          <a:p>
            <a:r>
              <a:rPr lang="en-US" sz="2000" dirty="0" smtClean="0">
                <a:solidFill>
                  <a:schemeClr val="bg1"/>
                </a:solidFill>
                <a:latin typeface="Courier New" panose="02070309020205020404" pitchFamily="49" charset="0"/>
                <a:cs typeface="Courier New" panose="02070309020205020404" pitchFamily="49" charset="0"/>
              </a:rPr>
              <a:t>…</a:t>
            </a:r>
            <a:endParaRPr lang="en-US" sz="2000" dirty="0">
              <a:solidFill>
                <a:schemeClr val="bg1"/>
              </a:solidFill>
              <a:latin typeface="Courier New" panose="02070309020205020404" pitchFamily="49" charset="0"/>
              <a:cs typeface="Courier New" panose="02070309020205020404" pitchFamily="49"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4297" y="211850"/>
            <a:ext cx="2125478" cy="2153818"/>
          </a:xfrm>
          <a:prstGeom prst="rect">
            <a:avLst/>
          </a:prstGeom>
        </p:spPr>
      </p:pic>
      <p:sp>
        <p:nvSpPr>
          <p:cNvPr id="3" name="Left Arrow 2"/>
          <p:cNvSpPr/>
          <p:nvPr/>
        </p:nvSpPr>
        <p:spPr bwMode="auto">
          <a:xfrm rot="19969474">
            <a:off x="6494492" y="1104698"/>
            <a:ext cx="2676621" cy="1089853"/>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solidFill>
                  <a:schemeClr val="tx1"/>
                </a:solidFill>
                <a:ea typeface="Segoe UI" pitchFamily="34" charset="0"/>
                <a:cs typeface="Segoe UI" pitchFamily="34" charset="0"/>
              </a:rPr>
              <a:t>Statement Level Compression</a:t>
            </a:r>
          </a:p>
        </p:txBody>
      </p:sp>
      <p:cxnSp>
        <p:nvCxnSpPr>
          <p:cNvPr id="12" name="Straight Arrow Connector 11"/>
          <p:cNvCxnSpPr/>
          <p:nvPr/>
        </p:nvCxnSpPr>
        <p:spPr>
          <a:xfrm flipH="1" flipV="1">
            <a:off x="5647038" y="3239561"/>
            <a:ext cx="2631990" cy="69149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96000" y="3931058"/>
            <a:ext cx="2183028" cy="45885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89916" y="3585066"/>
            <a:ext cx="15208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Partition</a:t>
            </a:r>
          </a:p>
        </p:txBody>
      </p:sp>
    </p:spTree>
    <p:extLst>
      <p:ext uri="{BB962C8B-B14F-4D97-AF65-F5344CB8AC3E}">
        <p14:creationId xmlns:p14="http://schemas.microsoft.com/office/powerpoint/2010/main" val="203322173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Hive Best Practices</a:t>
            </a:r>
            <a:endParaRPr lang="en-US" dirty="0">
              <a:solidFill>
                <a:schemeClr val="bg1"/>
              </a:solidFill>
            </a:endParaRPr>
          </a:p>
        </p:txBody>
      </p:sp>
      <p:sp>
        <p:nvSpPr>
          <p:cNvPr id="8" name="Text Placeholder 7"/>
          <p:cNvSpPr>
            <a:spLocks noGrp="1"/>
          </p:cNvSpPr>
          <p:nvPr>
            <p:ph type="body" sz="quarter" idx="10"/>
          </p:nvPr>
        </p:nvSpPr>
        <p:spPr>
          <a:xfrm>
            <a:off x="268928" y="1878307"/>
            <a:ext cx="5378548" cy="3151632"/>
          </a:xfrm>
        </p:spPr>
        <p:txBody>
          <a:bodyPr/>
          <a:lstStyle/>
          <a:p>
            <a:r>
              <a:rPr lang="en-US" sz="3200" dirty="0" smtClean="0">
                <a:solidFill>
                  <a:schemeClr val="bg1"/>
                </a:solidFill>
              </a:rPr>
              <a:t>Performance</a:t>
            </a:r>
          </a:p>
          <a:p>
            <a:pPr lvl="2"/>
            <a:r>
              <a:rPr lang="en-US" sz="2000" dirty="0">
                <a:solidFill>
                  <a:schemeClr val="bg1"/>
                </a:solidFill>
              </a:rPr>
              <a:t>Fewer, larger files are better </a:t>
            </a:r>
            <a:endParaRPr lang="en-US" sz="2000" dirty="0" smtClean="0">
              <a:solidFill>
                <a:schemeClr val="bg1"/>
              </a:solidFill>
            </a:endParaRPr>
          </a:p>
          <a:p>
            <a:pPr lvl="2"/>
            <a:r>
              <a:rPr lang="en-US" sz="2000" dirty="0" smtClean="0">
                <a:solidFill>
                  <a:schemeClr val="bg1"/>
                </a:solidFill>
              </a:rPr>
              <a:t>Partition for range searches</a:t>
            </a:r>
          </a:p>
          <a:p>
            <a:pPr lvl="2"/>
            <a:r>
              <a:rPr lang="en-US" sz="2000" dirty="0" smtClean="0">
                <a:solidFill>
                  <a:schemeClr val="bg1"/>
                </a:solidFill>
              </a:rPr>
              <a:t>Order of tables, columns in queries can affect performance, largest table last!</a:t>
            </a:r>
          </a:p>
          <a:p>
            <a:pPr lvl="2"/>
            <a:r>
              <a:rPr lang="en-US" sz="2000" dirty="0" smtClean="0">
                <a:solidFill>
                  <a:schemeClr val="bg1"/>
                </a:solidFill>
              </a:rPr>
              <a:t>Indexes may help some queries, but have limitations</a:t>
            </a:r>
          </a:p>
          <a:p>
            <a:pPr lvl="2"/>
            <a:r>
              <a:rPr lang="en-US" sz="2000" dirty="0" smtClean="0">
                <a:solidFill>
                  <a:schemeClr val="bg1"/>
                </a:solidFill>
              </a:rPr>
              <a:t>Compress where possible… but be sure that user tools will read compression</a:t>
            </a:r>
          </a:p>
        </p:txBody>
      </p:sp>
      <p:sp>
        <p:nvSpPr>
          <p:cNvPr id="3" name="Text Placeholder 2"/>
          <p:cNvSpPr>
            <a:spLocks noGrp="1"/>
          </p:cNvSpPr>
          <p:nvPr>
            <p:ph type="body" sz="quarter" idx="11"/>
          </p:nvPr>
        </p:nvSpPr>
        <p:spPr>
          <a:xfrm>
            <a:off x="5916404" y="1878307"/>
            <a:ext cx="5378548" cy="2536079"/>
          </a:xfrm>
        </p:spPr>
        <p:txBody>
          <a:bodyPr/>
          <a:lstStyle/>
          <a:p>
            <a:r>
              <a:rPr lang="en-US" sz="3200" dirty="0">
                <a:solidFill>
                  <a:schemeClr val="bg1"/>
                </a:solidFill>
              </a:rPr>
              <a:t>Operations</a:t>
            </a:r>
          </a:p>
          <a:p>
            <a:pPr lvl="1"/>
            <a:r>
              <a:rPr lang="en-US" sz="2000" dirty="0">
                <a:solidFill>
                  <a:schemeClr val="bg1"/>
                </a:solidFill>
              </a:rPr>
              <a:t>Supports </a:t>
            </a:r>
            <a:r>
              <a:rPr lang="en-US" sz="2000" dirty="0" err="1">
                <a:solidFill>
                  <a:schemeClr val="bg1"/>
                </a:solidFill>
              </a:rPr>
              <a:t>textfile</a:t>
            </a:r>
            <a:r>
              <a:rPr lang="en-US" sz="2000" dirty="0">
                <a:solidFill>
                  <a:schemeClr val="bg1"/>
                </a:solidFill>
              </a:rPr>
              <a:t>, sequence file, </a:t>
            </a:r>
            <a:r>
              <a:rPr lang="en-US" sz="2000" dirty="0" err="1">
                <a:solidFill>
                  <a:schemeClr val="bg1"/>
                </a:solidFill>
              </a:rPr>
              <a:t>RCfile</a:t>
            </a:r>
            <a:r>
              <a:rPr lang="en-US" sz="2000" dirty="0">
                <a:solidFill>
                  <a:schemeClr val="bg1"/>
                </a:solidFill>
              </a:rPr>
              <a:t>, </a:t>
            </a:r>
            <a:r>
              <a:rPr lang="en-US" sz="2000" dirty="0" err="1">
                <a:solidFill>
                  <a:schemeClr val="bg1"/>
                </a:solidFill>
              </a:rPr>
              <a:t>avro</a:t>
            </a:r>
            <a:endParaRPr lang="en-US" sz="2000" dirty="0">
              <a:solidFill>
                <a:schemeClr val="bg1"/>
              </a:solidFill>
            </a:endParaRPr>
          </a:p>
          <a:p>
            <a:pPr lvl="1"/>
            <a:r>
              <a:rPr lang="en-US" sz="2000" dirty="0">
                <a:solidFill>
                  <a:schemeClr val="bg1"/>
                </a:solidFill>
              </a:rPr>
              <a:t>Use </a:t>
            </a:r>
            <a:r>
              <a:rPr lang="en-US" sz="2000" dirty="0">
                <a:solidFill>
                  <a:schemeClr val="bg1"/>
                </a:solidFill>
                <a:hlinkClick r:id="rId3"/>
              </a:rPr>
              <a:t>Hive and XML File Processing </a:t>
            </a:r>
            <a:r>
              <a:rPr lang="en-US" sz="2000" dirty="0">
                <a:solidFill>
                  <a:schemeClr val="bg1"/>
                </a:solidFill>
              </a:rPr>
              <a:t>for XML files</a:t>
            </a:r>
          </a:p>
          <a:p>
            <a:pPr lvl="1"/>
            <a:r>
              <a:rPr lang="en-US" sz="2000" dirty="0">
                <a:solidFill>
                  <a:schemeClr val="bg1"/>
                </a:solidFill>
              </a:rPr>
              <a:t>Remove headers before loading</a:t>
            </a:r>
          </a:p>
          <a:p>
            <a:pPr lvl="1"/>
            <a:r>
              <a:rPr lang="en-US" sz="2000" dirty="0">
                <a:solidFill>
                  <a:schemeClr val="bg1"/>
                </a:solidFill>
              </a:rPr>
              <a:t>Partition for loading</a:t>
            </a:r>
          </a:p>
        </p:txBody>
      </p:sp>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4297" y="211850"/>
            <a:ext cx="2125478" cy="2153818"/>
          </a:xfrm>
          <a:prstGeom prst="rect">
            <a:avLst/>
          </a:prstGeom>
        </p:spPr>
      </p:pic>
      <p:sp>
        <p:nvSpPr>
          <p:cNvPr id="7" name="Text Placeholder 2"/>
          <p:cNvSpPr txBox="1">
            <a:spLocks/>
          </p:cNvSpPr>
          <p:nvPr/>
        </p:nvSpPr>
        <p:spPr>
          <a:xfrm>
            <a:off x="5916404" y="4577575"/>
            <a:ext cx="5378548" cy="1520416"/>
          </a:xfrm>
          <a:prstGeom prst="rect">
            <a:avLst/>
          </a:prstGeom>
        </p:spPr>
        <p:txBody>
          <a:bodyPr vert="horz" wrap="square" lIns="146304" tIns="91440" rIns="146304" bIns="91440" rtlCol="0">
            <a:spAutoFit/>
          </a:bodyPr>
          <a:lstStyle>
            <a:lvl1pPr marL="281677" marR="0" indent="-281677" algn="l" defTabSz="914367" rtl="0" eaLnBrk="1" fontAlgn="auto" latinLnBrk="0" hangingPunct="1">
              <a:lnSpc>
                <a:spcPct val="90000"/>
              </a:lnSpc>
              <a:spcBef>
                <a:spcPts val="1200"/>
              </a:spcBef>
              <a:spcAft>
                <a:spcPts val="0"/>
              </a:spcAft>
              <a:buClr>
                <a:schemeClr val="tx2"/>
              </a:buClr>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20702" marR="0" indent="-228601"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685803" marR="0" indent="-165101"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863603" marR="0" indent="-177801"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028704" marR="0" indent="-165101"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dirty="0" smtClean="0">
                <a:solidFill>
                  <a:schemeClr val="bg1"/>
                </a:solidFill>
              </a:rPr>
              <a:t>Configuration</a:t>
            </a:r>
          </a:p>
          <a:p>
            <a:pPr lvl="1"/>
            <a:r>
              <a:rPr lang="en-US" sz="2000" dirty="0" smtClean="0">
                <a:solidFill>
                  <a:schemeClr val="bg1"/>
                </a:solidFill>
              </a:rPr>
              <a:t>Configure your </a:t>
            </a:r>
            <a:r>
              <a:rPr lang="en-US" sz="2000" dirty="0" err="1" smtClean="0">
                <a:solidFill>
                  <a:schemeClr val="bg1"/>
                </a:solidFill>
              </a:rPr>
              <a:t>SmallFileSize</a:t>
            </a:r>
            <a:r>
              <a:rPr lang="en-US" sz="2000" dirty="0" smtClean="0">
                <a:solidFill>
                  <a:schemeClr val="bg1"/>
                </a:solidFill>
              </a:rPr>
              <a:t> and number of reducers to match your workload</a:t>
            </a:r>
          </a:p>
        </p:txBody>
      </p:sp>
    </p:spTree>
    <p:extLst>
      <p:ext uri="{BB962C8B-B14F-4D97-AF65-F5344CB8AC3E}">
        <p14:creationId xmlns:p14="http://schemas.microsoft.com/office/powerpoint/2010/main" val="14314185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endParaRPr>
          </a:p>
        </p:txBody>
      </p:sp>
      <p:sp>
        <p:nvSpPr>
          <p:cNvPr id="2" name="Title 1"/>
          <p:cNvSpPr>
            <a:spLocks noGrp="1"/>
          </p:cNvSpPr>
          <p:nvPr>
            <p:ph type="title"/>
          </p:nvPr>
        </p:nvSpPr>
        <p:spPr/>
        <p:txBody>
          <a:bodyPr/>
          <a:lstStyle/>
          <a:p>
            <a:r>
              <a:rPr lang="en-US" dirty="0" smtClean="0">
                <a:solidFill>
                  <a:schemeClr val="bg1"/>
                </a:solidFill>
              </a:rPr>
              <a:t>Tuning Your Hive</a:t>
            </a:r>
            <a:endParaRPr lang="en-US" dirty="0">
              <a:solidFill>
                <a:schemeClr val="bg1"/>
              </a:solidFill>
            </a:endParaRPr>
          </a:p>
        </p:txBody>
      </p:sp>
      <p:sp>
        <p:nvSpPr>
          <p:cNvPr id="8" name="Text Placeholder 7"/>
          <p:cNvSpPr>
            <a:spLocks noGrp="1"/>
          </p:cNvSpPr>
          <p:nvPr>
            <p:ph type="body" sz="quarter" idx="10"/>
          </p:nvPr>
        </p:nvSpPr>
        <p:spPr>
          <a:xfrm>
            <a:off x="2345928" y="1441275"/>
            <a:ext cx="8944466" cy="3975447"/>
          </a:xfrm>
        </p:spPr>
        <p:txBody>
          <a:bodyPr/>
          <a:lstStyle/>
          <a:p>
            <a:r>
              <a:rPr lang="en-US" sz="3200" dirty="0" smtClean="0">
                <a:solidFill>
                  <a:schemeClr val="bg1"/>
                </a:solidFill>
              </a:rPr>
              <a:t>Know before you go!</a:t>
            </a:r>
          </a:p>
          <a:p>
            <a:pPr lvl="2"/>
            <a:r>
              <a:rPr lang="en-US" sz="2000" dirty="0" smtClean="0">
                <a:solidFill>
                  <a:schemeClr val="bg1"/>
                </a:solidFill>
              </a:rPr>
              <a:t>Leverage Best Practices (partitioning, compression, etc.. )</a:t>
            </a:r>
          </a:p>
          <a:p>
            <a:pPr lvl="2"/>
            <a:r>
              <a:rPr lang="en-US" sz="2000" dirty="0" smtClean="0">
                <a:solidFill>
                  <a:schemeClr val="bg1"/>
                </a:solidFill>
              </a:rPr>
              <a:t>Know your Join Types</a:t>
            </a:r>
          </a:p>
          <a:p>
            <a:pPr lvl="2"/>
            <a:r>
              <a:rPr lang="en-US" sz="2000" dirty="0" smtClean="0">
                <a:solidFill>
                  <a:schemeClr val="bg1"/>
                </a:solidFill>
              </a:rPr>
              <a:t>What size tables are you joining?</a:t>
            </a:r>
          </a:p>
          <a:p>
            <a:pPr lvl="3"/>
            <a:r>
              <a:rPr lang="en-US" sz="1608" dirty="0" smtClean="0">
                <a:solidFill>
                  <a:schemeClr val="bg1"/>
                </a:solidFill>
              </a:rPr>
              <a:t>Did you update your configuration files correctly?</a:t>
            </a:r>
          </a:p>
          <a:p>
            <a:pPr lvl="2"/>
            <a:r>
              <a:rPr lang="en-US" sz="2000" dirty="0" smtClean="0">
                <a:solidFill>
                  <a:schemeClr val="bg1"/>
                </a:solidFill>
              </a:rPr>
              <a:t>How to Use Explain</a:t>
            </a:r>
          </a:p>
          <a:p>
            <a:pPr lvl="3"/>
            <a:r>
              <a:rPr lang="en-US" sz="1608" dirty="0" smtClean="0">
                <a:solidFill>
                  <a:schemeClr val="bg1"/>
                </a:solidFill>
              </a:rPr>
              <a:t>Add EXPLAIN before the last query you run in your batch to generate Abstract Syntax Tree</a:t>
            </a:r>
          </a:p>
          <a:p>
            <a:pPr lvl="2"/>
            <a:r>
              <a:rPr lang="en-US" sz="2000" dirty="0" smtClean="0">
                <a:solidFill>
                  <a:schemeClr val="bg1"/>
                </a:solidFill>
              </a:rPr>
              <a:t>Be careful with LIMIT statement</a:t>
            </a:r>
          </a:p>
          <a:p>
            <a:pPr lvl="2"/>
            <a:r>
              <a:rPr lang="en-US" sz="2000" dirty="0" smtClean="0">
                <a:solidFill>
                  <a:schemeClr val="bg1"/>
                </a:solidFill>
              </a:rPr>
              <a:t>Watch for bottlenecks between MAPS/Reducers – You may need more nodes </a:t>
            </a:r>
            <a:r>
              <a:rPr lang="en-US" sz="2000" dirty="0" smtClean="0">
                <a:solidFill>
                  <a:schemeClr val="bg1"/>
                </a:solidFill>
                <a:sym typeface="Wingdings" panose="05000000000000000000" pitchFamily="2" charset="2"/>
              </a:rPr>
              <a:t></a:t>
            </a:r>
            <a:endParaRPr lang="en-US" sz="2000" dirty="0" smtClean="0">
              <a:solidFill>
                <a:schemeClr val="bg1"/>
              </a:solidFill>
            </a:endParaRPr>
          </a:p>
          <a:p>
            <a:pPr lvl="3"/>
            <a:endParaRPr lang="en-US" sz="1608" dirty="0" smtClean="0">
              <a:solidFill>
                <a:schemeClr val="bg1"/>
              </a:solidFill>
            </a:endParaRPr>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928" y="4574542"/>
            <a:ext cx="2125478" cy="2153818"/>
          </a:xfrm>
          <a:prstGeom prst="rect">
            <a:avLst/>
          </a:prstGeom>
        </p:spPr>
      </p:pic>
      <p:pic>
        <p:nvPicPr>
          <p:cNvPr id="6" name="Picture 5"/>
          <p:cNvPicPr>
            <a:picLocks noChangeAspect="1"/>
          </p:cNvPicPr>
          <p:nvPr/>
        </p:nvPicPr>
        <p:blipFill>
          <a:blip r:embed="rId4"/>
          <a:stretch>
            <a:fillRect/>
          </a:stretch>
        </p:blipFill>
        <p:spPr>
          <a:xfrm>
            <a:off x="7085393" y="4894108"/>
            <a:ext cx="4839375" cy="1514686"/>
          </a:xfrm>
          <a:prstGeom prst="rect">
            <a:avLst/>
          </a:prstGeom>
          <a:ln>
            <a:solidFill>
              <a:schemeClr val="bg1"/>
            </a:solidFill>
          </a:ln>
        </p:spPr>
      </p:pic>
    </p:spTree>
    <p:extLst>
      <p:ext uri="{BB962C8B-B14F-4D97-AF65-F5344CB8AC3E}">
        <p14:creationId xmlns:p14="http://schemas.microsoft.com/office/powerpoint/2010/main" val="16645343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Consumption</a:t>
            </a:r>
            <a:endParaRPr lang="en-US" dirty="0"/>
          </a:p>
        </p:txBody>
      </p:sp>
    </p:spTree>
    <p:extLst>
      <p:ext uri="{BB962C8B-B14F-4D97-AF65-F5344CB8AC3E}">
        <p14:creationId xmlns:p14="http://schemas.microsoft.com/office/powerpoint/2010/main" val="4323162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4747"/>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 Same Side Corner Rectangle 7"/>
          <p:cNvSpPr/>
          <p:nvPr/>
        </p:nvSpPr>
        <p:spPr bwMode="invGray">
          <a:xfrm rot="10800000">
            <a:off x="779273" y="1341801"/>
            <a:ext cx="10795850" cy="1490633"/>
          </a:xfrm>
          <a:prstGeom prst="round2SameRect">
            <a:avLst>
              <a:gd name="adj1" fmla="val 3680"/>
              <a:gd name="adj2" fmla="val 25222"/>
            </a:avLst>
          </a:prstGeom>
          <a:ln>
            <a:noFill/>
          </a:ln>
        </p:spPr>
        <p:style>
          <a:lnRef idx="1">
            <a:schemeClr val="accent2"/>
          </a:lnRef>
          <a:fillRef idx="2">
            <a:schemeClr val="accent2"/>
          </a:fillRef>
          <a:effectRef idx="1">
            <a:schemeClr val="accent2"/>
          </a:effectRef>
          <a:fontRef idx="minor">
            <a:schemeClr val="dk1"/>
          </a:fontRef>
        </p:style>
        <p:txBody>
          <a:bodyPr lIns="108843" tIns="54422" rIns="108843" bIns="54422" rtlCol="0" anchor="t"/>
          <a:lstStyle/>
          <a:p>
            <a:pPr algn="ctr" defTabSz="1088392">
              <a:defRPr/>
            </a:pPr>
            <a:endParaRPr lang="en-US" sz="1863" kern="0" dirty="0">
              <a:solidFill>
                <a:schemeClr val="accent2"/>
              </a:solidFill>
              <a:latin typeface="Segoe"/>
            </a:endParaRPr>
          </a:p>
        </p:txBody>
      </p:sp>
      <p:sp>
        <p:nvSpPr>
          <p:cNvPr id="9" name="Round Same Side Corner Rectangle 8"/>
          <p:cNvSpPr/>
          <p:nvPr/>
        </p:nvSpPr>
        <p:spPr bwMode="invGray">
          <a:xfrm>
            <a:off x="779277" y="4774799"/>
            <a:ext cx="7215760" cy="1944555"/>
          </a:xfrm>
          <a:prstGeom prst="round2SameRect">
            <a:avLst>
              <a:gd name="adj1" fmla="val 3680"/>
              <a:gd name="adj2" fmla="val 25222"/>
            </a:avLst>
          </a:prstGeom>
          <a:ln>
            <a:noFill/>
          </a:ln>
        </p:spPr>
        <p:style>
          <a:lnRef idx="1">
            <a:schemeClr val="accent5"/>
          </a:lnRef>
          <a:fillRef idx="2">
            <a:schemeClr val="accent5"/>
          </a:fillRef>
          <a:effectRef idx="1">
            <a:schemeClr val="accent5"/>
          </a:effectRef>
          <a:fontRef idx="minor">
            <a:schemeClr val="dk1"/>
          </a:fontRef>
        </p:style>
        <p:txBody>
          <a:bodyPr lIns="108843" tIns="54422" rIns="108843" bIns="54422" rtlCol="0" anchor="t"/>
          <a:lstStyle/>
          <a:p>
            <a:pPr algn="ctr" defTabSz="1088392">
              <a:defRPr/>
            </a:pPr>
            <a:r>
              <a:rPr lang="en-US" b="1" kern="0" dirty="0" smtClean="0">
                <a:solidFill>
                  <a:schemeClr val="accent6"/>
                </a:solidFill>
                <a:latin typeface="Segoe"/>
              </a:rPr>
              <a:t>Windows Azure Blob Storage</a:t>
            </a:r>
            <a:endParaRPr lang="en-US" b="1" kern="0" dirty="0">
              <a:solidFill>
                <a:schemeClr val="accent6"/>
              </a:solidFill>
              <a:latin typeface="Segoe"/>
            </a:endParaRPr>
          </a:p>
        </p:txBody>
      </p:sp>
      <p:sp>
        <p:nvSpPr>
          <p:cNvPr id="12" name="Rectangle 11"/>
          <p:cNvSpPr/>
          <p:nvPr/>
        </p:nvSpPr>
        <p:spPr>
          <a:xfrm>
            <a:off x="8214851" y="2969314"/>
            <a:ext cx="3360272" cy="1693332"/>
          </a:xfrm>
          <a:prstGeom prst="rect">
            <a:avLst/>
          </a:prstGeom>
          <a:ln>
            <a:noFill/>
          </a:ln>
        </p:spPr>
        <p:style>
          <a:lnRef idx="1">
            <a:schemeClr val="accent4"/>
          </a:lnRef>
          <a:fillRef idx="2">
            <a:schemeClr val="accent4"/>
          </a:fillRef>
          <a:effectRef idx="1">
            <a:schemeClr val="accent4"/>
          </a:effectRef>
          <a:fontRef idx="minor">
            <a:schemeClr val="dk1"/>
          </a:fontRef>
        </p:style>
        <p:txBody>
          <a:bodyPr lIns="108843" tIns="54422" rIns="108843" bIns="54422" rtlCol="0" anchor="t"/>
          <a:lstStyle/>
          <a:p>
            <a:pPr algn="ctr"/>
            <a:r>
              <a:rPr lang="en-US" dirty="0" smtClean="0">
                <a:solidFill>
                  <a:schemeClr val="bg1"/>
                </a:solidFill>
              </a:rPr>
              <a:t>SQL Server Analysis Services</a:t>
            </a:r>
            <a:endParaRPr lang="en-US" dirty="0">
              <a:solidFill>
                <a:schemeClr val="bg1"/>
              </a:solidFill>
            </a:endParaRPr>
          </a:p>
        </p:txBody>
      </p:sp>
      <p:pic>
        <p:nvPicPr>
          <p:cNvPr id="57" name="Picture 2" descr="\\MAGNUM\Projects\Microsoft\Cloud Power FY12\Design\ICONS_PNG\Server.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9440063" y="3292528"/>
            <a:ext cx="1386348" cy="1386348"/>
          </a:xfrm>
          <a:prstGeom prst="rect">
            <a:avLst/>
          </a:prstGeom>
          <a:noFill/>
        </p:spPr>
      </p:pic>
      <p:sp>
        <p:nvSpPr>
          <p:cNvPr id="19" name="Rectangle 18"/>
          <p:cNvSpPr/>
          <p:nvPr/>
        </p:nvSpPr>
        <p:spPr>
          <a:xfrm>
            <a:off x="779272" y="2969314"/>
            <a:ext cx="7215765" cy="1693332"/>
          </a:xfrm>
          <a:prstGeom prst="rect">
            <a:avLst/>
          </a:prstGeom>
          <a:ln>
            <a:noFill/>
          </a:ln>
        </p:spPr>
        <p:style>
          <a:lnRef idx="1">
            <a:schemeClr val="accent1"/>
          </a:lnRef>
          <a:fillRef idx="2">
            <a:schemeClr val="accent1"/>
          </a:fillRef>
          <a:effectRef idx="1">
            <a:schemeClr val="accent1"/>
          </a:effectRef>
          <a:fontRef idx="minor">
            <a:schemeClr val="dk1"/>
          </a:fontRef>
        </p:style>
        <p:txBody>
          <a:bodyPr lIns="108843" tIns="54422" rIns="108843" bIns="54422" rtlCol="0" anchor="t"/>
          <a:lstStyle/>
          <a:p>
            <a:pPr algn="ctr"/>
            <a:r>
              <a:rPr lang="en-US" b="1" dirty="0" smtClean="0">
                <a:solidFill>
                  <a:schemeClr val="accent1"/>
                </a:solidFill>
              </a:rPr>
              <a:t>Windows Azure HDInsight Service</a:t>
            </a:r>
            <a:endParaRPr lang="en-US" b="1" dirty="0">
              <a:solidFill>
                <a:schemeClr val="accent1"/>
              </a:solidFill>
            </a:endParaRPr>
          </a:p>
        </p:txBody>
      </p:sp>
      <p:pic>
        <p:nvPicPr>
          <p:cNvPr id="2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04164" y="1893665"/>
            <a:ext cx="837265" cy="837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0896" y="1872870"/>
            <a:ext cx="870516" cy="870516"/>
          </a:xfrm>
          <a:prstGeom prst="rect">
            <a:avLst/>
          </a:prstGeom>
          <a:noFill/>
          <a:ln>
            <a:noFill/>
          </a:ln>
        </p:spPr>
      </p:pic>
      <p:sp>
        <p:nvSpPr>
          <p:cNvPr id="30" name="TextBox 29"/>
          <p:cNvSpPr txBox="1"/>
          <p:nvPr/>
        </p:nvSpPr>
        <p:spPr>
          <a:xfrm>
            <a:off x="3449698" y="1393107"/>
            <a:ext cx="5730501" cy="386906"/>
          </a:xfrm>
          <a:prstGeom prst="rect">
            <a:avLst/>
          </a:prstGeom>
          <a:noFill/>
        </p:spPr>
        <p:txBody>
          <a:bodyPr wrap="square" lIns="108843" tIns="54422" rIns="108843" bIns="54422" rtlCol="0">
            <a:spAutoFit/>
          </a:bodyPr>
          <a:lstStyle/>
          <a:p>
            <a:pPr algn="ctr" defTabSz="1088392">
              <a:defRPr/>
            </a:pPr>
            <a:r>
              <a:rPr lang="en-US" b="1" kern="0" dirty="0">
                <a:latin typeface="Segoe"/>
              </a:rPr>
              <a:t>Excel, Power View, PowerPivot, Data Explorer</a:t>
            </a:r>
          </a:p>
        </p:txBody>
      </p:sp>
      <p:grpSp>
        <p:nvGrpSpPr>
          <p:cNvPr id="4" name="Group 3"/>
          <p:cNvGrpSpPr/>
          <p:nvPr/>
        </p:nvGrpSpPr>
        <p:grpSpPr>
          <a:xfrm>
            <a:off x="6710515" y="5000621"/>
            <a:ext cx="3521588" cy="1410800"/>
            <a:chOff x="6725264" y="4381200"/>
            <a:chExt cx="3521588" cy="1410800"/>
          </a:xfrm>
        </p:grpSpPr>
        <p:sp>
          <p:nvSpPr>
            <p:cNvPr id="37" name="Down Arrow 36"/>
            <p:cNvSpPr/>
            <p:nvPr/>
          </p:nvSpPr>
          <p:spPr>
            <a:xfrm rot="5400000">
              <a:off x="7780658" y="3325806"/>
              <a:ext cx="1410800" cy="3521588"/>
            </a:xfrm>
            <a:prstGeom prst="downArrow">
              <a:avLst/>
            </a:prstGeom>
            <a:ln>
              <a:noFill/>
            </a:ln>
          </p:spPr>
          <p:style>
            <a:lnRef idx="3">
              <a:schemeClr val="lt1"/>
            </a:lnRef>
            <a:fillRef idx="1">
              <a:schemeClr val="accent1"/>
            </a:fillRef>
            <a:effectRef idx="1">
              <a:schemeClr val="accent1"/>
            </a:effectRef>
            <a:fontRef idx="minor">
              <a:schemeClr val="lt1"/>
            </a:fontRef>
          </p:style>
          <p:txBody>
            <a:bodyPr lIns="108843" tIns="54422" rIns="108843" bIns="54422" rtlCol="0" anchor="ctr"/>
            <a:lstStyle/>
            <a:p>
              <a:pPr algn="ctr"/>
              <a:endParaRPr lang="en-US" sz="1765">
                <a:solidFill>
                  <a:schemeClr val="tx1"/>
                </a:solidFill>
              </a:endParaRPr>
            </a:p>
          </p:txBody>
        </p:sp>
        <p:sp>
          <p:nvSpPr>
            <p:cNvPr id="38" name="TextBox 37"/>
            <p:cNvSpPr txBox="1"/>
            <p:nvPr/>
          </p:nvSpPr>
          <p:spPr>
            <a:xfrm>
              <a:off x="7171149" y="4756305"/>
              <a:ext cx="3053153" cy="663905"/>
            </a:xfrm>
            <a:prstGeom prst="rect">
              <a:avLst/>
            </a:prstGeom>
            <a:noFill/>
            <a:ln>
              <a:noFill/>
            </a:ln>
          </p:spPr>
          <p:txBody>
            <a:bodyPr wrap="none" lIns="108843" tIns="54422" rIns="108843" bIns="54422" rtlCol="0">
              <a:spAutoFit/>
            </a:bodyPr>
            <a:lstStyle/>
            <a:p>
              <a:pPr algn="ctr"/>
              <a:r>
                <a:rPr lang="en-US" dirty="0" err="1" smtClean="0"/>
                <a:t>Gzip</a:t>
              </a:r>
              <a:r>
                <a:rPr lang="en-US" dirty="0" smtClean="0"/>
                <a:t> Files &amp; </a:t>
              </a:r>
              <a:br>
                <a:rPr lang="en-US" dirty="0" smtClean="0"/>
              </a:br>
              <a:r>
                <a:rPr lang="en-US" dirty="0" smtClean="0"/>
                <a:t>Transfer to ASV via AZCopy </a:t>
              </a:r>
              <a:endParaRPr lang="en-US" dirty="0"/>
            </a:p>
          </p:txBody>
        </p:sp>
      </p:grpSp>
      <p:grpSp>
        <p:nvGrpSpPr>
          <p:cNvPr id="2" name="Group 1"/>
          <p:cNvGrpSpPr/>
          <p:nvPr/>
        </p:nvGrpSpPr>
        <p:grpSpPr>
          <a:xfrm>
            <a:off x="2586305" y="5481286"/>
            <a:ext cx="3590893" cy="721903"/>
            <a:chOff x="3103118" y="4877915"/>
            <a:chExt cx="3746182" cy="726813"/>
          </a:xfrm>
        </p:grpSpPr>
        <p:sp>
          <p:nvSpPr>
            <p:cNvPr id="39" name="Rounded Rectangle 38"/>
            <p:cNvSpPr/>
            <p:nvPr/>
          </p:nvSpPr>
          <p:spPr>
            <a:xfrm>
              <a:off x="3103118" y="4877915"/>
              <a:ext cx="3746182" cy="726813"/>
            </a:xfrm>
            <a:prstGeom prst="roundRect">
              <a:avLst/>
            </a:prstGeom>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solidFill>
                  <a:schemeClr val="bg1"/>
                </a:solidFill>
              </a:endParaRPr>
            </a:p>
          </p:txBody>
        </p:sp>
        <p:grpSp>
          <p:nvGrpSpPr>
            <p:cNvPr id="40" name="Group 39"/>
            <p:cNvGrpSpPr/>
            <p:nvPr/>
          </p:nvGrpSpPr>
          <p:grpSpPr>
            <a:xfrm>
              <a:off x="5794033" y="4959183"/>
              <a:ext cx="874751" cy="600475"/>
              <a:chOff x="6843896" y="2944436"/>
              <a:chExt cx="762000" cy="838200"/>
            </a:xfrm>
          </p:grpSpPr>
          <p:sp>
            <p:nvSpPr>
              <p:cNvPr id="41" name="Rounded Rectangle 40"/>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2" name="Rectangle 41"/>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3" name="Rectangle 42"/>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4" name="Group 43"/>
            <p:cNvGrpSpPr/>
            <p:nvPr/>
          </p:nvGrpSpPr>
          <p:grpSpPr>
            <a:xfrm>
              <a:off x="3365643" y="4959183"/>
              <a:ext cx="874751" cy="600475"/>
              <a:chOff x="6843896" y="2944436"/>
              <a:chExt cx="762000" cy="838200"/>
            </a:xfrm>
          </p:grpSpPr>
          <p:sp>
            <p:nvSpPr>
              <p:cNvPr id="45" name="Rounded Rectangle 44"/>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6" name="Rectangle 45"/>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7" name="Rectangle 46"/>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8" name="Group 47"/>
            <p:cNvGrpSpPr/>
            <p:nvPr/>
          </p:nvGrpSpPr>
          <p:grpSpPr>
            <a:xfrm>
              <a:off x="4569460" y="4950543"/>
              <a:ext cx="874751" cy="600475"/>
              <a:chOff x="6843896" y="2944436"/>
              <a:chExt cx="762000" cy="838200"/>
            </a:xfrm>
          </p:grpSpPr>
          <p:sp>
            <p:nvSpPr>
              <p:cNvPr id="49" name="Rounded Rectangle 48"/>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50" name="Rectangle 49"/>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51" name="Rectangle 50"/>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sp>
        <p:nvSpPr>
          <p:cNvPr id="56" name="Down Arrow 55"/>
          <p:cNvSpPr/>
          <p:nvPr/>
        </p:nvSpPr>
        <p:spPr>
          <a:xfrm rot="16200000" flipH="1">
            <a:off x="7647744" y="3049027"/>
            <a:ext cx="914400" cy="1505736"/>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sp>
        <p:nvSpPr>
          <p:cNvPr id="58" name="Down Arrow 57"/>
          <p:cNvSpPr/>
          <p:nvPr/>
        </p:nvSpPr>
        <p:spPr>
          <a:xfrm rot="10800000" flipH="1">
            <a:off x="4627075" y="1984057"/>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59" name="Picture 58"/>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00463" y="1850249"/>
            <a:ext cx="953401" cy="930701"/>
          </a:xfrm>
          <a:prstGeom prst="rect">
            <a:avLst/>
          </a:prstGeom>
        </p:spPr>
      </p:pic>
      <p:sp>
        <p:nvSpPr>
          <p:cNvPr id="60" name="Down Arrow 59"/>
          <p:cNvSpPr/>
          <p:nvPr/>
        </p:nvSpPr>
        <p:spPr>
          <a:xfrm rot="10800000" flipH="1">
            <a:off x="9651159" y="1981915"/>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61" name="Picture 6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4045" y="3064421"/>
            <a:ext cx="1177687" cy="833834"/>
          </a:xfrm>
          <a:prstGeom prst="rect">
            <a:avLst/>
          </a:prstGeom>
        </p:spPr>
      </p:pic>
      <p:sp>
        <p:nvSpPr>
          <p:cNvPr id="6" name="Up-Down Arrow 5"/>
          <p:cNvSpPr/>
          <p:nvPr/>
        </p:nvSpPr>
        <p:spPr bwMode="auto">
          <a:xfrm>
            <a:off x="1652753" y="3956823"/>
            <a:ext cx="758308" cy="1275987"/>
          </a:xfrm>
          <a:prstGeom prst="up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ASV</a:t>
            </a:r>
          </a:p>
        </p:txBody>
      </p:sp>
      <p:sp>
        <p:nvSpPr>
          <p:cNvPr id="7" name="Title 6"/>
          <p:cNvSpPr>
            <a:spLocks noGrp="1"/>
          </p:cNvSpPr>
          <p:nvPr>
            <p:ph type="title"/>
          </p:nvPr>
        </p:nvSpPr>
        <p:spPr/>
        <p:txBody>
          <a:bodyPr/>
          <a:lstStyle/>
          <a:p>
            <a:r>
              <a:rPr lang="en-US" dirty="0" smtClean="0">
                <a:solidFill>
                  <a:schemeClr val="bg1"/>
                </a:solidFill>
              </a:rPr>
              <a:t>Analyzing Flight Delays</a:t>
            </a:r>
            <a:endParaRPr lang="en-US" dirty="0">
              <a:solidFill>
                <a:schemeClr val="bg1"/>
              </a:solidFill>
            </a:endParaRPr>
          </a:p>
        </p:txBody>
      </p:sp>
      <p:grpSp>
        <p:nvGrpSpPr>
          <p:cNvPr id="72" name="Group 71"/>
          <p:cNvGrpSpPr/>
          <p:nvPr/>
        </p:nvGrpSpPr>
        <p:grpSpPr bwMode="black">
          <a:xfrm>
            <a:off x="4337764" y="3522603"/>
            <a:ext cx="721231" cy="586753"/>
            <a:chOff x="5184775" y="225425"/>
            <a:chExt cx="1500188" cy="1220788"/>
          </a:xfrm>
          <a:solidFill>
            <a:schemeClr val="accent1"/>
          </a:solidFill>
        </p:grpSpPr>
        <p:sp>
          <p:nvSpPr>
            <p:cNvPr id="73"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76" name="TextBox 75"/>
          <p:cNvSpPr txBox="1"/>
          <p:nvPr/>
        </p:nvSpPr>
        <p:spPr>
          <a:xfrm>
            <a:off x="4469736" y="3958764"/>
            <a:ext cx="859210"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accent1"/>
                </a:solidFill>
              </a:rPr>
              <a:t>Hive</a:t>
            </a:r>
          </a:p>
        </p:txBody>
      </p:sp>
      <p:sp>
        <p:nvSpPr>
          <p:cNvPr id="77" name="Right Arrow 76"/>
          <p:cNvSpPr/>
          <p:nvPr/>
        </p:nvSpPr>
        <p:spPr bwMode="auto">
          <a:xfrm>
            <a:off x="3839349" y="3719109"/>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ight Arrow 77"/>
          <p:cNvSpPr/>
          <p:nvPr/>
        </p:nvSpPr>
        <p:spPr bwMode="auto">
          <a:xfrm>
            <a:off x="5084461" y="3719726"/>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1" name="Group 80"/>
          <p:cNvGrpSpPr/>
          <p:nvPr/>
        </p:nvGrpSpPr>
        <p:grpSpPr>
          <a:xfrm>
            <a:off x="2837947" y="3452302"/>
            <a:ext cx="1016000" cy="838200"/>
            <a:chOff x="2837947" y="3452302"/>
            <a:chExt cx="1016000" cy="838200"/>
          </a:xfrm>
        </p:grpSpPr>
        <p:sp>
          <p:nvSpPr>
            <p:cNvPr id="65" name="Rounded Rectangle 64"/>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79"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82" name="Group 81"/>
          <p:cNvGrpSpPr/>
          <p:nvPr/>
        </p:nvGrpSpPr>
        <p:grpSpPr>
          <a:xfrm>
            <a:off x="5584017" y="3452302"/>
            <a:ext cx="1016000" cy="838200"/>
            <a:chOff x="5584017" y="3396880"/>
            <a:chExt cx="1016000" cy="838200"/>
          </a:xfrm>
        </p:grpSpPr>
        <p:sp>
          <p:nvSpPr>
            <p:cNvPr id="69" name="Rounded Rectangle 68"/>
            <p:cNvSpPr/>
            <p:nvPr/>
          </p:nvSpPr>
          <p:spPr>
            <a:xfrm>
              <a:off x="5584017" y="3396880"/>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80" name="Freeform 123"/>
            <p:cNvSpPr>
              <a:spLocks noEditPoints="1"/>
            </p:cNvSpPr>
            <p:nvPr/>
          </p:nvSpPr>
          <p:spPr bwMode="auto">
            <a:xfrm>
              <a:off x="5850620" y="3554306"/>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pic>
        <p:nvPicPr>
          <p:cNvPr id="83" name="Picture 3" descr="\\MAGNUM\Projects\Microsoft\Cloud Power FY12\Design\ICONS_PNG\Document.png"/>
          <p:cNvPicPr>
            <a:picLocks noChangeAspect="1" noChangeArrowheads="1"/>
          </p:cNvPicPr>
          <p:nvPr/>
        </p:nvPicPr>
        <p:blipFill>
          <a:blip r:embed="rId9" cstate="print">
            <a:duotone>
              <a:prstClr val="black"/>
              <a:schemeClr val="accent5">
                <a:tint val="45000"/>
                <a:satMod val="400000"/>
              </a:schemeClr>
            </a:duotone>
          </a:blip>
          <a:stretch>
            <a:fillRect/>
          </a:stretch>
        </p:blipFill>
        <p:spPr bwMode="auto">
          <a:xfrm>
            <a:off x="10350067" y="5173912"/>
            <a:ext cx="1079300" cy="1079300"/>
          </a:xfrm>
          <a:prstGeom prst="rect">
            <a:avLst/>
          </a:prstGeom>
          <a:noFill/>
        </p:spPr>
      </p:pic>
      <p:pic>
        <p:nvPicPr>
          <p:cNvPr id="86" name="Picture 3" descr="\\MAGNUM\Projects\Microsoft\Cloud Power FY12\Design\ICONS_PNG\Document.pn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bwMode="auto">
          <a:xfrm>
            <a:off x="1962976" y="5706021"/>
            <a:ext cx="1079300" cy="1079300"/>
          </a:xfrm>
          <a:prstGeom prst="rect">
            <a:avLst/>
          </a:prstGeom>
          <a:noFill/>
        </p:spPr>
      </p:pic>
      <p:grpSp>
        <p:nvGrpSpPr>
          <p:cNvPr id="91" name="Group 90"/>
          <p:cNvGrpSpPr/>
          <p:nvPr/>
        </p:nvGrpSpPr>
        <p:grpSpPr>
          <a:xfrm>
            <a:off x="9417010" y="4004267"/>
            <a:ext cx="821667" cy="552384"/>
            <a:chOff x="5257828" y="3427036"/>
            <a:chExt cx="814879" cy="547678"/>
          </a:xfrm>
          <a:solidFill>
            <a:schemeClr val="accent3">
              <a:lumMod val="75000"/>
            </a:schemeClr>
          </a:solidFill>
        </p:grpSpPr>
        <p:sp>
          <p:nvSpPr>
            <p:cNvPr id="92" name="Freeform 23"/>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sp>
          <p:nvSpPr>
            <p:cNvPr id="93"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grpSp>
      <p:sp>
        <p:nvSpPr>
          <p:cNvPr id="53" name="Down Arrow 52"/>
          <p:cNvSpPr/>
          <p:nvPr/>
        </p:nvSpPr>
        <p:spPr>
          <a:xfrm rot="10800000" flipH="1">
            <a:off x="826102" y="2008771"/>
            <a:ext cx="671577" cy="2778384"/>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HTTP</a:t>
            </a:r>
            <a:endParaRPr lang="en-US" sz="1765" dirty="0">
              <a:solidFill>
                <a:schemeClr val="tx1"/>
              </a:solidFill>
            </a:endParaRPr>
          </a:p>
        </p:txBody>
      </p:sp>
    </p:spTree>
    <p:extLst>
      <p:ext uri="{BB962C8B-B14F-4D97-AF65-F5344CB8AC3E}">
        <p14:creationId xmlns:p14="http://schemas.microsoft.com/office/powerpoint/2010/main" val="4644246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Explorer</a:t>
            </a:r>
            <a:endParaRPr lang="en-US" dirty="0"/>
          </a:p>
        </p:txBody>
      </p:sp>
      <p:sp>
        <p:nvSpPr>
          <p:cNvPr id="10" name="Rectangle 9"/>
          <p:cNvSpPr/>
          <p:nvPr/>
        </p:nvSpPr>
        <p:spPr bwMode="auto">
          <a:xfrm>
            <a:off x="421452" y="2072977"/>
            <a:ext cx="1792850" cy="163149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9633" tIns="44816" rIns="89633" bIns="44816" numCol="1" spcCol="0" rtlCol="0" fromWordArt="0" anchor="t" anchorCtr="0" forceAA="0" compatLnSpc="1">
            <a:prstTxWarp prst="textNoShape">
              <a:avLst/>
            </a:prstTxWarp>
            <a:noAutofit/>
          </a:bodyPr>
          <a:lstStyle/>
          <a:p>
            <a:pPr defTabSz="913770" fontAlgn="base">
              <a:spcBef>
                <a:spcPct val="0"/>
              </a:spcBef>
              <a:spcAft>
                <a:spcPct val="0"/>
              </a:spcAft>
            </a:pPr>
            <a:r>
              <a:rPr lang="en-US" sz="1961" dirty="0">
                <a:ln>
                  <a:solidFill>
                    <a:schemeClr val="bg1">
                      <a:alpha val="0"/>
                    </a:schemeClr>
                  </a:solidFill>
                </a:ln>
                <a:solidFill>
                  <a:schemeClr val="tx1"/>
                </a:solidFill>
                <a:ea typeface="Segoe UI" pitchFamily="34" charset="0"/>
                <a:cs typeface="Segoe UI" pitchFamily="34" charset="0"/>
              </a:rPr>
              <a:t>Search, Access &amp; Shape</a:t>
            </a:r>
          </a:p>
        </p:txBody>
      </p:sp>
      <p:sp>
        <p:nvSpPr>
          <p:cNvPr id="11" name="Rectangle 10"/>
          <p:cNvSpPr/>
          <p:nvPr/>
        </p:nvSpPr>
        <p:spPr bwMode="auto">
          <a:xfrm>
            <a:off x="421452" y="3791062"/>
            <a:ext cx="1792850" cy="163149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9633" tIns="44816" rIns="89633" bIns="44816" numCol="1" spcCol="0" rtlCol="0" fromWordArt="0" anchor="t" anchorCtr="0" forceAA="0" compatLnSpc="1">
            <a:prstTxWarp prst="textNoShape">
              <a:avLst/>
            </a:prstTxWarp>
            <a:noAutofit/>
          </a:bodyPr>
          <a:lstStyle/>
          <a:p>
            <a:pPr defTabSz="913770" fontAlgn="base">
              <a:spcBef>
                <a:spcPct val="0"/>
              </a:spcBef>
              <a:spcAft>
                <a:spcPct val="0"/>
              </a:spcAft>
            </a:pPr>
            <a:r>
              <a:rPr lang="en-US" sz="1961" dirty="0">
                <a:ln>
                  <a:solidFill>
                    <a:schemeClr val="bg1">
                      <a:alpha val="0"/>
                    </a:schemeClr>
                  </a:solidFill>
                </a:ln>
                <a:solidFill>
                  <a:schemeClr val="tx1"/>
                </a:solidFill>
                <a:ea typeface="Segoe UI" pitchFamily="34" charset="0"/>
                <a:cs typeface="Segoe UI" pitchFamily="34" charset="0"/>
              </a:rPr>
              <a:t>Combine with Unstructured </a:t>
            </a:r>
          </a:p>
        </p:txBody>
      </p:sp>
      <p:sp>
        <p:nvSpPr>
          <p:cNvPr id="13" name="Rectangle 12"/>
          <p:cNvSpPr/>
          <p:nvPr/>
        </p:nvSpPr>
        <p:spPr bwMode="auto">
          <a:xfrm>
            <a:off x="2214301" y="2072977"/>
            <a:ext cx="3137487" cy="1631493"/>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bg1"/>
                </a:solidFill>
                <a:ea typeface="Segoe UI" pitchFamily="34" charset="0"/>
                <a:cs typeface="Segoe UI" pitchFamily="34" charset="0"/>
              </a:rPr>
              <a:t>Simplify access to </a:t>
            </a:r>
            <a:r>
              <a:rPr lang="en-US" sz="1600" dirty="0" smtClean="0">
                <a:ln>
                  <a:solidFill>
                    <a:schemeClr val="bg1">
                      <a:alpha val="0"/>
                    </a:schemeClr>
                  </a:solidFill>
                </a:ln>
                <a:solidFill>
                  <a:schemeClr val="bg1"/>
                </a:solidFill>
                <a:ea typeface="Segoe UI" pitchFamily="34" charset="0"/>
                <a:cs typeface="Segoe UI" pitchFamily="34" charset="0"/>
              </a:rPr>
              <a:t>data in Hadoop</a:t>
            </a:r>
            <a:endParaRPr lang="en-US" sz="1600" dirty="0">
              <a:ln>
                <a:solidFill>
                  <a:schemeClr val="bg1">
                    <a:alpha val="0"/>
                  </a:schemeClr>
                </a:solidFill>
              </a:ln>
              <a:solidFill>
                <a:schemeClr val="bg1"/>
              </a:solidFill>
              <a:ea typeface="Segoe UI" pitchFamily="34" charset="0"/>
              <a:cs typeface="Segoe UI" pitchFamily="34" charset="0"/>
            </a:endParaRPr>
          </a:p>
          <a:p>
            <a:pPr defTabSz="932133" fontAlgn="base">
              <a:spcAft>
                <a:spcPts val="1200"/>
              </a:spcAft>
            </a:pPr>
            <a:r>
              <a:rPr lang="en-US" sz="1600" dirty="0">
                <a:ln>
                  <a:solidFill>
                    <a:schemeClr val="bg1">
                      <a:alpha val="0"/>
                    </a:schemeClr>
                  </a:solidFill>
                </a:ln>
                <a:solidFill>
                  <a:schemeClr val="bg1"/>
                </a:solidFill>
                <a:ea typeface="Segoe UI" pitchFamily="34" charset="0"/>
                <a:cs typeface="Segoe UI" pitchFamily="34" charset="0"/>
              </a:rPr>
              <a:t>Easily preview, shape, </a:t>
            </a:r>
            <a:br>
              <a:rPr lang="en-US" sz="1600" dirty="0">
                <a:ln>
                  <a:solidFill>
                    <a:schemeClr val="bg1">
                      <a:alpha val="0"/>
                    </a:schemeClr>
                  </a:solidFill>
                </a:ln>
                <a:solidFill>
                  <a:schemeClr val="bg1"/>
                </a:solidFill>
                <a:ea typeface="Segoe UI" pitchFamily="34" charset="0"/>
                <a:cs typeface="Segoe UI" pitchFamily="34" charset="0"/>
              </a:rPr>
            </a:br>
            <a:r>
              <a:rPr lang="en-US" sz="1600" dirty="0">
                <a:ln>
                  <a:solidFill>
                    <a:schemeClr val="bg1">
                      <a:alpha val="0"/>
                    </a:schemeClr>
                  </a:solidFill>
                </a:ln>
                <a:solidFill>
                  <a:schemeClr val="bg1"/>
                </a:solidFill>
                <a:ea typeface="Segoe UI" pitchFamily="34" charset="0"/>
                <a:cs typeface="Segoe UI" pitchFamily="34" charset="0"/>
              </a:rPr>
              <a:t>&amp; format your </a:t>
            </a:r>
            <a:r>
              <a:rPr lang="en-US" sz="1600" dirty="0" smtClean="0">
                <a:ln>
                  <a:solidFill>
                    <a:schemeClr val="bg1">
                      <a:alpha val="0"/>
                    </a:schemeClr>
                  </a:solidFill>
                </a:ln>
                <a:solidFill>
                  <a:schemeClr val="bg1"/>
                </a:solidFill>
                <a:ea typeface="Segoe UI" pitchFamily="34" charset="0"/>
                <a:cs typeface="Segoe UI" pitchFamily="34" charset="0"/>
              </a:rPr>
              <a:t>data</a:t>
            </a:r>
            <a:endParaRPr lang="en-US" sz="1600" dirty="0">
              <a:ln>
                <a:solidFill>
                  <a:schemeClr val="bg1">
                    <a:alpha val="0"/>
                  </a:schemeClr>
                </a:solidFill>
              </a:ln>
              <a:solidFill>
                <a:schemeClr val="bg1"/>
              </a:solidFill>
              <a:ea typeface="Segoe UI" pitchFamily="34" charset="0"/>
              <a:cs typeface="Segoe UI" pitchFamily="34" charset="0"/>
            </a:endParaRPr>
          </a:p>
        </p:txBody>
      </p:sp>
      <p:sp>
        <p:nvSpPr>
          <p:cNvPr id="14" name="Rectangle 13"/>
          <p:cNvSpPr/>
          <p:nvPr/>
        </p:nvSpPr>
        <p:spPr bwMode="auto">
          <a:xfrm>
            <a:off x="2214301" y="3791062"/>
            <a:ext cx="3137487" cy="1631493"/>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bg1"/>
                </a:solidFill>
                <a:ea typeface="Segoe UI" pitchFamily="34" charset="0"/>
                <a:cs typeface="Segoe UI" pitchFamily="34" charset="0"/>
              </a:rPr>
              <a:t>Combine and refine data </a:t>
            </a:r>
            <a:br>
              <a:rPr lang="en-US" sz="1600" dirty="0">
                <a:ln>
                  <a:solidFill>
                    <a:schemeClr val="bg1">
                      <a:alpha val="0"/>
                    </a:schemeClr>
                  </a:solidFill>
                </a:ln>
                <a:solidFill>
                  <a:schemeClr val="bg1"/>
                </a:solidFill>
                <a:ea typeface="Segoe UI" pitchFamily="34" charset="0"/>
                <a:cs typeface="Segoe UI" pitchFamily="34" charset="0"/>
              </a:rPr>
            </a:br>
            <a:r>
              <a:rPr lang="en-US" sz="1600" dirty="0">
                <a:ln>
                  <a:solidFill>
                    <a:schemeClr val="bg1">
                      <a:alpha val="0"/>
                    </a:schemeClr>
                  </a:solidFill>
                </a:ln>
                <a:solidFill>
                  <a:schemeClr val="bg1"/>
                </a:solidFill>
                <a:ea typeface="Segoe UI" pitchFamily="34" charset="0"/>
                <a:cs typeface="Segoe UI" pitchFamily="34" charset="0"/>
              </a:rPr>
              <a:t>across multiple sources</a:t>
            </a:r>
          </a:p>
          <a:p>
            <a:pPr defTabSz="932133" fontAlgn="base">
              <a:spcAft>
                <a:spcPts val="1200"/>
              </a:spcAft>
            </a:pPr>
            <a:r>
              <a:rPr lang="en-US" sz="1600" dirty="0">
                <a:ln>
                  <a:solidFill>
                    <a:schemeClr val="bg1">
                      <a:alpha val="0"/>
                    </a:schemeClr>
                  </a:solidFill>
                </a:ln>
                <a:solidFill>
                  <a:schemeClr val="bg1"/>
                </a:solidFill>
                <a:ea typeface="Segoe UI" pitchFamily="34" charset="0"/>
                <a:cs typeface="Segoe UI" pitchFamily="34" charset="0"/>
              </a:rPr>
              <a:t>Gain insight across relational, unstructured, &amp; semi-structured data</a:t>
            </a:r>
          </a:p>
        </p:txBody>
      </p:sp>
      <p:grpSp>
        <p:nvGrpSpPr>
          <p:cNvPr id="19" name="Group 18"/>
          <p:cNvGrpSpPr/>
          <p:nvPr/>
        </p:nvGrpSpPr>
        <p:grpSpPr>
          <a:xfrm>
            <a:off x="1325451" y="3038850"/>
            <a:ext cx="755133" cy="631932"/>
            <a:chOff x="1441381" y="2306421"/>
            <a:chExt cx="770275" cy="644604"/>
          </a:xfrm>
        </p:grpSpPr>
        <p:sp>
          <p:nvSpPr>
            <p:cNvPr id="20" name="Donut 3"/>
            <p:cNvSpPr/>
            <p:nvPr/>
          </p:nvSpPr>
          <p:spPr bwMode="auto">
            <a:xfrm>
              <a:off x="1441381" y="2357221"/>
              <a:ext cx="369411" cy="338264"/>
            </a:xfrm>
            <a:custGeom>
              <a:avLst/>
              <a:gdLst/>
              <a:ahLst/>
              <a:cxnLst/>
              <a:rect l="l" t="t" r="r" b="b"/>
              <a:pathLst>
                <a:path w="1409956" h="1291077">
                  <a:moveTo>
                    <a:pt x="956401" y="78410"/>
                  </a:moveTo>
                  <a:cubicBezTo>
                    <a:pt x="747518" y="78410"/>
                    <a:pt x="578184" y="247744"/>
                    <a:pt x="578184" y="456627"/>
                  </a:cubicBezTo>
                  <a:cubicBezTo>
                    <a:pt x="578184" y="665510"/>
                    <a:pt x="747518" y="834844"/>
                    <a:pt x="956401" y="834844"/>
                  </a:cubicBezTo>
                  <a:cubicBezTo>
                    <a:pt x="1165284" y="834844"/>
                    <a:pt x="1334618" y="665510"/>
                    <a:pt x="1334618" y="456627"/>
                  </a:cubicBezTo>
                  <a:cubicBezTo>
                    <a:pt x="1334618" y="247744"/>
                    <a:pt x="1165284" y="78410"/>
                    <a:pt x="956401" y="78410"/>
                  </a:cubicBezTo>
                  <a:close/>
                  <a:moveTo>
                    <a:pt x="952756" y="0"/>
                  </a:moveTo>
                  <a:cubicBezTo>
                    <a:pt x="1205261" y="0"/>
                    <a:pt x="1409956" y="204695"/>
                    <a:pt x="1409956" y="457200"/>
                  </a:cubicBezTo>
                  <a:cubicBezTo>
                    <a:pt x="1409956" y="709705"/>
                    <a:pt x="1205261" y="914400"/>
                    <a:pt x="952756" y="914400"/>
                  </a:cubicBezTo>
                  <a:cubicBezTo>
                    <a:pt x="862133" y="914400"/>
                    <a:pt x="777669" y="888034"/>
                    <a:pt x="707132" y="841746"/>
                  </a:cubicBezTo>
                  <a:lnTo>
                    <a:pt x="136495" y="1280102"/>
                  </a:lnTo>
                  <a:cubicBezTo>
                    <a:pt x="21896" y="1327168"/>
                    <a:pt x="-44029" y="1213730"/>
                    <a:pt x="33797" y="1113182"/>
                  </a:cubicBezTo>
                  <a:lnTo>
                    <a:pt x="568587" y="703518"/>
                  </a:lnTo>
                  <a:cubicBezTo>
                    <a:pt x="522087" y="632814"/>
                    <a:pt x="495556" y="548105"/>
                    <a:pt x="495556" y="457200"/>
                  </a:cubicBezTo>
                  <a:cubicBezTo>
                    <a:pt x="495556" y="204695"/>
                    <a:pt x="700251" y="0"/>
                    <a:pt x="952756" y="0"/>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765" dirty="0" err="1">
                <a:solidFill>
                  <a:schemeClr val="tx1"/>
                </a:solidFill>
              </a:endParaRPr>
            </a:p>
          </p:txBody>
        </p:sp>
        <p:sp>
          <p:nvSpPr>
            <p:cNvPr id="21" name="Round Diagonal Corner Rectangle 53"/>
            <p:cNvSpPr/>
            <p:nvPr/>
          </p:nvSpPr>
          <p:spPr bwMode="auto">
            <a:xfrm flipH="1">
              <a:off x="1810792" y="2306421"/>
              <a:ext cx="400864" cy="644604"/>
            </a:xfrm>
            <a:custGeom>
              <a:avLst/>
              <a:gdLst/>
              <a:ahLst/>
              <a:cxnLst/>
              <a:rect l="l" t="t" r="r" b="b"/>
              <a:pathLst>
                <a:path w="1408414" h="2264786">
                  <a:moveTo>
                    <a:pt x="779673" y="1440947"/>
                  </a:moveTo>
                  <a:lnTo>
                    <a:pt x="622452" y="1440947"/>
                  </a:lnTo>
                  <a:lnTo>
                    <a:pt x="622452" y="1981788"/>
                  </a:lnTo>
                  <a:lnTo>
                    <a:pt x="402343" y="1742812"/>
                  </a:lnTo>
                  <a:lnTo>
                    <a:pt x="402343" y="1944055"/>
                  </a:lnTo>
                  <a:lnTo>
                    <a:pt x="697918" y="2264786"/>
                  </a:lnTo>
                  <a:lnTo>
                    <a:pt x="1006070" y="1944055"/>
                  </a:lnTo>
                  <a:lnTo>
                    <a:pt x="1006070" y="1742812"/>
                  </a:lnTo>
                  <a:lnTo>
                    <a:pt x="779673" y="1981788"/>
                  </a:lnTo>
                  <a:close/>
                  <a:moveTo>
                    <a:pt x="1083519" y="1120366"/>
                  </a:moveTo>
                  <a:lnTo>
                    <a:pt x="324892" y="1120366"/>
                  </a:lnTo>
                  <a:cubicBezTo>
                    <a:pt x="298056" y="1120366"/>
                    <a:pt x="276302" y="1142120"/>
                    <a:pt x="276302" y="1168956"/>
                  </a:cubicBezTo>
                  <a:lnTo>
                    <a:pt x="276303" y="1168956"/>
                  </a:lnTo>
                  <a:cubicBezTo>
                    <a:pt x="276303" y="1195792"/>
                    <a:pt x="298058" y="1217547"/>
                    <a:pt x="324894" y="1217547"/>
                  </a:cubicBezTo>
                  <a:lnTo>
                    <a:pt x="1083519" y="1217546"/>
                  </a:lnTo>
                  <a:cubicBezTo>
                    <a:pt x="1110355" y="1217546"/>
                    <a:pt x="1132110" y="1195791"/>
                    <a:pt x="1132110" y="1168956"/>
                  </a:cubicBezTo>
                  <a:cubicBezTo>
                    <a:pt x="1132110" y="1142120"/>
                    <a:pt x="1110355" y="1120366"/>
                    <a:pt x="1083519" y="1120366"/>
                  </a:cubicBezTo>
                  <a:close/>
                  <a:moveTo>
                    <a:pt x="1083519" y="894658"/>
                  </a:moveTo>
                  <a:lnTo>
                    <a:pt x="324892" y="894658"/>
                  </a:lnTo>
                  <a:cubicBezTo>
                    <a:pt x="298056" y="894658"/>
                    <a:pt x="276302" y="916413"/>
                    <a:pt x="276302" y="943249"/>
                  </a:cubicBezTo>
                  <a:lnTo>
                    <a:pt x="276303" y="943249"/>
                  </a:lnTo>
                  <a:cubicBezTo>
                    <a:pt x="276303" y="970085"/>
                    <a:pt x="298058" y="991840"/>
                    <a:pt x="324894" y="991840"/>
                  </a:cubicBezTo>
                  <a:lnTo>
                    <a:pt x="1083519" y="991838"/>
                  </a:lnTo>
                  <a:cubicBezTo>
                    <a:pt x="1110355" y="991838"/>
                    <a:pt x="1132110" y="970084"/>
                    <a:pt x="1132110" y="943249"/>
                  </a:cubicBezTo>
                  <a:cubicBezTo>
                    <a:pt x="1132110" y="916413"/>
                    <a:pt x="1110355" y="894658"/>
                    <a:pt x="1083519" y="894658"/>
                  </a:cubicBezTo>
                  <a:close/>
                  <a:moveTo>
                    <a:pt x="1083519" y="668950"/>
                  </a:moveTo>
                  <a:lnTo>
                    <a:pt x="324892" y="668950"/>
                  </a:lnTo>
                  <a:cubicBezTo>
                    <a:pt x="298056" y="668950"/>
                    <a:pt x="276302" y="690704"/>
                    <a:pt x="276302" y="717540"/>
                  </a:cubicBezTo>
                  <a:lnTo>
                    <a:pt x="276303" y="717540"/>
                  </a:lnTo>
                  <a:cubicBezTo>
                    <a:pt x="276303" y="744376"/>
                    <a:pt x="298058" y="766131"/>
                    <a:pt x="324894" y="766131"/>
                  </a:cubicBezTo>
                  <a:lnTo>
                    <a:pt x="1083519" y="766130"/>
                  </a:lnTo>
                  <a:cubicBezTo>
                    <a:pt x="1110355" y="766130"/>
                    <a:pt x="1132110" y="744375"/>
                    <a:pt x="1132110" y="717540"/>
                  </a:cubicBezTo>
                  <a:cubicBezTo>
                    <a:pt x="1132110" y="690704"/>
                    <a:pt x="1110355" y="668950"/>
                    <a:pt x="1083519" y="668950"/>
                  </a:cubicBezTo>
                  <a:close/>
                  <a:moveTo>
                    <a:pt x="751229" y="446377"/>
                  </a:moveTo>
                  <a:lnTo>
                    <a:pt x="324892" y="446377"/>
                  </a:lnTo>
                  <a:cubicBezTo>
                    <a:pt x="298056" y="446377"/>
                    <a:pt x="276302" y="468131"/>
                    <a:pt x="276302" y="494967"/>
                  </a:cubicBezTo>
                  <a:lnTo>
                    <a:pt x="276303" y="494967"/>
                  </a:lnTo>
                  <a:cubicBezTo>
                    <a:pt x="276303" y="521803"/>
                    <a:pt x="298058" y="543558"/>
                    <a:pt x="324894" y="543558"/>
                  </a:cubicBezTo>
                  <a:lnTo>
                    <a:pt x="751229" y="543557"/>
                  </a:lnTo>
                  <a:cubicBezTo>
                    <a:pt x="778065" y="543557"/>
                    <a:pt x="799819" y="521802"/>
                    <a:pt x="799819" y="494967"/>
                  </a:cubicBezTo>
                  <a:cubicBezTo>
                    <a:pt x="799819" y="468131"/>
                    <a:pt x="778065" y="446377"/>
                    <a:pt x="751229" y="446377"/>
                  </a:cubicBezTo>
                  <a:close/>
                  <a:moveTo>
                    <a:pt x="965517" y="0"/>
                  </a:moveTo>
                  <a:lnTo>
                    <a:pt x="145390" y="0"/>
                  </a:lnTo>
                  <a:cubicBezTo>
                    <a:pt x="65094" y="0"/>
                    <a:pt x="0" y="65094"/>
                    <a:pt x="0" y="145390"/>
                  </a:cubicBezTo>
                  <a:lnTo>
                    <a:pt x="0" y="1603137"/>
                  </a:lnTo>
                  <a:lnTo>
                    <a:pt x="578459" y="1603137"/>
                  </a:lnTo>
                  <a:lnTo>
                    <a:pt x="578459" y="1501627"/>
                  </a:lnTo>
                  <a:lnTo>
                    <a:pt x="102321" y="1501627"/>
                  </a:lnTo>
                  <a:lnTo>
                    <a:pt x="102321" y="228488"/>
                  </a:lnTo>
                  <a:cubicBezTo>
                    <a:pt x="105455" y="117608"/>
                    <a:pt x="157957" y="101510"/>
                    <a:pt x="226586" y="101510"/>
                  </a:cubicBezTo>
                  <a:lnTo>
                    <a:pt x="894158" y="98402"/>
                  </a:lnTo>
                  <a:lnTo>
                    <a:pt x="894158" y="383312"/>
                  </a:lnTo>
                  <a:cubicBezTo>
                    <a:pt x="894158" y="428528"/>
                    <a:pt x="930814" y="465184"/>
                    <a:pt x="976030" y="465184"/>
                  </a:cubicBezTo>
                  <a:lnTo>
                    <a:pt x="1306094" y="465184"/>
                  </a:lnTo>
                  <a:lnTo>
                    <a:pt x="1306094" y="1374649"/>
                  </a:lnTo>
                  <a:cubicBezTo>
                    <a:pt x="1306094" y="1444777"/>
                    <a:pt x="1278672" y="1514167"/>
                    <a:pt x="1181829" y="1501627"/>
                  </a:cubicBezTo>
                  <a:lnTo>
                    <a:pt x="820282" y="1501627"/>
                  </a:lnTo>
                  <a:lnTo>
                    <a:pt x="820282" y="1603137"/>
                  </a:lnTo>
                  <a:lnTo>
                    <a:pt x="1263024" y="1603137"/>
                  </a:lnTo>
                  <a:cubicBezTo>
                    <a:pt x="1343320" y="1603137"/>
                    <a:pt x="1408414" y="1538043"/>
                    <a:pt x="1408414" y="1457747"/>
                  </a:cubicBezTo>
                  <a:lnTo>
                    <a:pt x="1408414" y="408829"/>
                  </a:ln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765" dirty="0" err="1">
                <a:solidFill>
                  <a:schemeClr val="tx1"/>
                </a:solidFill>
              </a:endParaRPr>
            </a:p>
          </p:txBody>
        </p:sp>
      </p:grpSp>
      <p:pic>
        <p:nvPicPr>
          <p:cNvPr id="23" name="Picture 22"/>
          <p:cNvPicPr>
            <a:picLocks noChangeAspect="1"/>
          </p:cNvPicPr>
          <p:nvPr/>
        </p:nvPicPr>
        <p:blipFill>
          <a:blip r:embed="rId3"/>
          <a:stretch>
            <a:fillRect/>
          </a:stretch>
        </p:blipFill>
        <p:spPr>
          <a:xfrm>
            <a:off x="1235884" y="4730098"/>
            <a:ext cx="903378" cy="669011"/>
          </a:xfrm>
          <a:prstGeom prst="rect">
            <a:avLst/>
          </a:prstGeom>
        </p:spPr>
      </p:pic>
      <p:sp>
        <p:nvSpPr>
          <p:cNvPr id="12" name="Text Placeholder 3"/>
          <p:cNvSpPr txBox="1">
            <a:spLocks/>
          </p:cNvSpPr>
          <p:nvPr/>
        </p:nvSpPr>
        <p:spPr>
          <a:xfrm>
            <a:off x="5857102" y="1670344"/>
            <a:ext cx="6018179" cy="4942892"/>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Suited for self-service data that fits in Excel</a:t>
            </a:r>
          </a:p>
          <a:p>
            <a:r>
              <a:rPr lang="en-US" sz="2400" dirty="0" smtClean="0"/>
              <a:t>Data driven shaping – design while you drive</a:t>
            </a:r>
          </a:p>
          <a:p>
            <a:r>
              <a:rPr lang="en-US" sz="2400" dirty="0" smtClean="0"/>
              <a:t>Ideal for sampling data – Take care with the size of the data</a:t>
            </a:r>
          </a:p>
          <a:p>
            <a:r>
              <a:rPr lang="en-US" sz="2400" dirty="0" smtClean="0"/>
              <a:t>Partition data in Hadoop/Hive based on user workloads</a:t>
            </a:r>
          </a:p>
          <a:p>
            <a:r>
              <a:rPr lang="en-US" sz="2400" dirty="0" smtClean="0"/>
              <a:t>No governors to prevent users from pulling “too much data”</a:t>
            </a:r>
          </a:p>
          <a:p>
            <a:r>
              <a:rPr lang="en-US" sz="2400" dirty="0" smtClean="0"/>
              <a:t>Does not read compressed or binary files </a:t>
            </a:r>
            <a:endParaRPr lang="en-US" sz="2400" dirty="0"/>
          </a:p>
        </p:txBody>
      </p:sp>
    </p:spTree>
    <p:extLst>
      <p:ext uri="{BB962C8B-B14F-4D97-AF65-F5344CB8AC3E}">
        <p14:creationId xmlns:p14="http://schemas.microsoft.com/office/powerpoint/2010/main" val="33286143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Scale for Everyone</a:t>
            </a:r>
            <a:r>
              <a:rPr lang="en-US" sz="4800" dirty="0"/>
              <a:t>!</a:t>
            </a:r>
            <a:br>
              <a:rPr lang="en-US" sz="4800" dirty="0"/>
            </a:br>
            <a:r>
              <a:rPr lang="en-US" sz="4000" dirty="0"/>
              <a:t>Why do we need Analysis Services</a:t>
            </a:r>
            <a:r>
              <a:rPr lang="en-US" sz="4000" dirty="0" smtClean="0"/>
              <a:t>?</a:t>
            </a:r>
            <a:endParaRPr lang="en-US" sz="4800" dirty="0"/>
          </a:p>
        </p:txBody>
      </p:sp>
      <p:sp>
        <p:nvSpPr>
          <p:cNvPr id="4" name="Rectangle 2"/>
          <p:cNvSpPr>
            <a:spLocks noChangeArrowheads="1"/>
          </p:cNvSpPr>
          <p:nvPr/>
        </p:nvSpPr>
        <p:spPr bwMode="auto">
          <a:xfrm>
            <a:off x="2419643" y="2475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433030" y="5093002"/>
            <a:ext cx="1792850" cy="1631493"/>
            <a:chOff x="8950189" y="4883244"/>
            <a:chExt cx="1792850" cy="1631493"/>
          </a:xfrm>
        </p:grpSpPr>
        <p:sp>
          <p:nvSpPr>
            <p:cNvPr id="8" name="Rectangle 7"/>
            <p:cNvSpPr/>
            <p:nvPr/>
          </p:nvSpPr>
          <p:spPr bwMode="auto">
            <a:xfrm>
              <a:off x="8950189" y="4883244"/>
              <a:ext cx="1792850" cy="163149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9633" tIns="44816" rIns="89633" bIns="44816" numCol="1" spcCol="0" rtlCol="0" fromWordArt="0" anchor="t" anchorCtr="0" forceAA="0" compatLnSpc="1">
              <a:prstTxWarp prst="textNoShape">
                <a:avLst/>
              </a:prstTxWarp>
              <a:noAutofit/>
            </a:bodyPr>
            <a:lstStyle/>
            <a:p>
              <a:pPr defTabSz="913770" fontAlgn="base">
                <a:spcBef>
                  <a:spcPct val="0"/>
                </a:spcBef>
                <a:spcAft>
                  <a:spcPct val="0"/>
                </a:spcAft>
              </a:pPr>
              <a:r>
                <a:rPr lang="en-US" sz="1961" dirty="0">
                  <a:ln>
                    <a:solidFill>
                      <a:schemeClr val="bg1">
                        <a:alpha val="0"/>
                      </a:schemeClr>
                    </a:solidFill>
                  </a:ln>
                  <a:solidFill>
                    <a:schemeClr val="tx1"/>
                  </a:solidFill>
                  <a:ea typeface="Segoe UI" pitchFamily="34" charset="0"/>
                  <a:cs typeface="Segoe UI" pitchFamily="34" charset="0"/>
                </a:rPr>
                <a:t>Security, Governance </a:t>
              </a:r>
              <a:br>
                <a:rPr lang="en-US" sz="1961" dirty="0">
                  <a:ln>
                    <a:solidFill>
                      <a:schemeClr val="bg1">
                        <a:alpha val="0"/>
                      </a:schemeClr>
                    </a:solidFill>
                  </a:ln>
                  <a:solidFill>
                    <a:schemeClr val="tx1"/>
                  </a:solidFill>
                  <a:ea typeface="Segoe UI" pitchFamily="34" charset="0"/>
                  <a:cs typeface="Segoe UI" pitchFamily="34" charset="0"/>
                </a:rPr>
              </a:br>
              <a:r>
                <a:rPr lang="en-US" sz="1961" dirty="0">
                  <a:ln>
                    <a:solidFill>
                      <a:schemeClr val="bg1">
                        <a:alpha val="0"/>
                      </a:schemeClr>
                    </a:solidFill>
                  </a:ln>
                  <a:solidFill>
                    <a:schemeClr val="tx1"/>
                  </a:solidFill>
                  <a:ea typeface="Segoe UI" pitchFamily="34" charset="0"/>
                  <a:cs typeface="Segoe UI" pitchFamily="34" charset="0"/>
                </a:rPr>
                <a:t>&amp; Compliance </a:t>
              </a:r>
            </a:p>
          </p:txBody>
        </p:sp>
        <p:sp>
          <p:nvSpPr>
            <p:cNvPr id="9" name="Rounded Rectangle 50"/>
            <p:cNvSpPr/>
            <p:nvPr/>
          </p:nvSpPr>
          <p:spPr>
            <a:xfrm>
              <a:off x="10077135" y="5869952"/>
              <a:ext cx="557474" cy="553739"/>
            </a:xfrm>
            <a:custGeom>
              <a:avLst/>
              <a:gdLst>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41575" h="2425213">
                  <a:moveTo>
                    <a:pt x="510877" y="1703889"/>
                  </a:moveTo>
                  <a:lnTo>
                    <a:pt x="600865" y="1703889"/>
                  </a:lnTo>
                  <a:lnTo>
                    <a:pt x="600865" y="2051230"/>
                  </a:lnTo>
                  <a:cubicBezTo>
                    <a:pt x="600865" y="2065257"/>
                    <a:pt x="612236" y="2076628"/>
                    <a:pt x="626263" y="2076628"/>
                  </a:cubicBezTo>
                  <a:lnTo>
                    <a:pt x="1527175" y="2076628"/>
                  </a:lnTo>
                  <a:lnTo>
                    <a:pt x="1527175" y="2170632"/>
                  </a:lnTo>
                  <a:lnTo>
                    <a:pt x="620561" y="2170632"/>
                  </a:lnTo>
                  <a:cubicBezTo>
                    <a:pt x="559984" y="2170632"/>
                    <a:pt x="510877" y="2121525"/>
                    <a:pt x="510877" y="2060948"/>
                  </a:cubicBezTo>
                  <a:lnTo>
                    <a:pt x="510877" y="1703889"/>
                  </a:lnTo>
                  <a:close/>
                  <a:moveTo>
                    <a:pt x="2003425" y="1257587"/>
                  </a:moveTo>
                  <a:cubicBezTo>
                    <a:pt x="1817037" y="1257587"/>
                    <a:pt x="1727147" y="1429173"/>
                    <a:pt x="1725649" y="1724245"/>
                  </a:cubicBezTo>
                  <a:lnTo>
                    <a:pt x="2287551" y="1724245"/>
                  </a:lnTo>
                  <a:cubicBezTo>
                    <a:pt x="2286053" y="1443592"/>
                    <a:pt x="2189813" y="1257587"/>
                    <a:pt x="2003425" y="1257587"/>
                  </a:cubicBezTo>
                  <a:close/>
                  <a:moveTo>
                    <a:pt x="2003425" y="1185730"/>
                  </a:moveTo>
                  <a:cubicBezTo>
                    <a:pt x="2232814" y="1185731"/>
                    <a:pt x="2357478" y="1400009"/>
                    <a:pt x="2355850" y="1724245"/>
                  </a:cubicBezTo>
                  <a:lnTo>
                    <a:pt x="2351452" y="1724245"/>
                  </a:lnTo>
                  <a:cubicBezTo>
                    <a:pt x="2401226" y="1724245"/>
                    <a:pt x="2441575" y="1764594"/>
                    <a:pt x="2441575" y="1814368"/>
                  </a:cubicBezTo>
                  <a:lnTo>
                    <a:pt x="2441575" y="2335090"/>
                  </a:lnTo>
                  <a:cubicBezTo>
                    <a:pt x="2441575" y="2384864"/>
                    <a:pt x="2401226" y="2425213"/>
                    <a:pt x="2351452" y="2425213"/>
                  </a:cubicBezTo>
                  <a:lnTo>
                    <a:pt x="1661748" y="2425213"/>
                  </a:lnTo>
                  <a:cubicBezTo>
                    <a:pt x="1611974" y="2425213"/>
                    <a:pt x="1571625" y="2384864"/>
                    <a:pt x="1571625" y="2335090"/>
                  </a:cubicBezTo>
                  <a:lnTo>
                    <a:pt x="1571625" y="1814368"/>
                  </a:lnTo>
                  <a:cubicBezTo>
                    <a:pt x="1571625" y="1764594"/>
                    <a:pt x="1611974" y="1724245"/>
                    <a:pt x="1661748" y="1724245"/>
                  </a:cubicBezTo>
                  <a:lnTo>
                    <a:pt x="1657350" y="1724245"/>
                  </a:lnTo>
                  <a:cubicBezTo>
                    <a:pt x="1658897" y="1420195"/>
                    <a:pt x="1774036" y="1185729"/>
                    <a:pt x="2003425" y="1185730"/>
                  </a:cubicBezTo>
                  <a:close/>
                  <a:moveTo>
                    <a:pt x="451231" y="531678"/>
                  </a:moveTo>
                  <a:lnTo>
                    <a:pt x="767969" y="531678"/>
                  </a:lnTo>
                  <a:cubicBezTo>
                    <a:pt x="826045" y="531678"/>
                    <a:pt x="873125" y="578758"/>
                    <a:pt x="873125" y="636834"/>
                  </a:cubicBezTo>
                  <a:cubicBezTo>
                    <a:pt x="873125" y="690915"/>
                    <a:pt x="832301" y="735460"/>
                    <a:pt x="779604" y="739614"/>
                  </a:cubicBezTo>
                  <a:lnTo>
                    <a:pt x="621507" y="739614"/>
                  </a:lnTo>
                  <a:lnTo>
                    <a:pt x="621507" y="757902"/>
                  </a:lnTo>
                  <a:lnTo>
                    <a:pt x="1324377" y="757902"/>
                  </a:lnTo>
                  <a:cubicBezTo>
                    <a:pt x="1380633" y="759272"/>
                    <a:pt x="1425575" y="805517"/>
                    <a:pt x="1425575" y="862259"/>
                  </a:cubicBezTo>
                  <a:cubicBezTo>
                    <a:pt x="1425575" y="920335"/>
                    <a:pt x="1378495" y="967415"/>
                    <a:pt x="1320419" y="967415"/>
                  </a:cubicBezTo>
                  <a:lnTo>
                    <a:pt x="873125" y="967415"/>
                  </a:lnTo>
                  <a:lnTo>
                    <a:pt x="873125" y="982528"/>
                  </a:lnTo>
                  <a:lnTo>
                    <a:pt x="1453769" y="982528"/>
                  </a:lnTo>
                  <a:cubicBezTo>
                    <a:pt x="1511845" y="982528"/>
                    <a:pt x="1558925" y="1029608"/>
                    <a:pt x="1558925" y="1087684"/>
                  </a:cubicBezTo>
                  <a:cubicBezTo>
                    <a:pt x="1558925" y="1145760"/>
                    <a:pt x="1511845" y="1192840"/>
                    <a:pt x="1453769" y="1192840"/>
                  </a:cubicBezTo>
                  <a:lnTo>
                    <a:pt x="873125" y="1192840"/>
                  </a:lnTo>
                  <a:lnTo>
                    <a:pt x="873125" y="1207953"/>
                  </a:lnTo>
                  <a:lnTo>
                    <a:pt x="1383769" y="1207953"/>
                  </a:lnTo>
                  <a:cubicBezTo>
                    <a:pt x="1441845" y="1207953"/>
                    <a:pt x="1488925" y="1255033"/>
                    <a:pt x="1488925" y="1313109"/>
                  </a:cubicBezTo>
                  <a:cubicBezTo>
                    <a:pt x="1488925" y="1371185"/>
                    <a:pt x="1441845" y="1418265"/>
                    <a:pt x="1383769" y="1418265"/>
                  </a:cubicBezTo>
                  <a:lnTo>
                    <a:pt x="873125" y="1418265"/>
                  </a:lnTo>
                  <a:lnTo>
                    <a:pt x="873125" y="1433377"/>
                  </a:lnTo>
                  <a:lnTo>
                    <a:pt x="1191147" y="1433377"/>
                  </a:lnTo>
                  <a:cubicBezTo>
                    <a:pt x="1249223" y="1433377"/>
                    <a:pt x="1296303" y="1480457"/>
                    <a:pt x="1296303" y="1538533"/>
                  </a:cubicBezTo>
                  <a:cubicBezTo>
                    <a:pt x="1296303" y="1596609"/>
                    <a:pt x="1249223" y="1643689"/>
                    <a:pt x="1191147" y="1643689"/>
                  </a:cubicBezTo>
                  <a:lnTo>
                    <a:pt x="727601" y="1643689"/>
                  </a:lnTo>
                  <a:lnTo>
                    <a:pt x="184531" y="1643689"/>
                  </a:lnTo>
                  <a:lnTo>
                    <a:pt x="145524" y="1643689"/>
                  </a:lnTo>
                  <a:cubicBezTo>
                    <a:pt x="65153" y="1643689"/>
                    <a:pt x="0" y="1578536"/>
                    <a:pt x="0" y="1498165"/>
                  </a:cubicBezTo>
                  <a:lnTo>
                    <a:pt x="0" y="874813"/>
                  </a:lnTo>
                  <a:cubicBezTo>
                    <a:pt x="0" y="794442"/>
                    <a:pt x="33403" y="748339"/>
                    <a:pt x="139174" y="672139"/>
                  </a:cubicBezTo>
                  <a:cubicBezTo>
                    <a:pt x="260126" y="606269"/>
                    <a:pt x="385842" y="531666"/>
                    <a:pt x="451231" y="531678"/>
                  </a:cubicBezTo>
                  <a:close/>
                  <a:moveTo>
                    <a:pt x="620561" y="0"/>
                  </a:moveTo>
                  <a:lnTo>
                    <a:pt x="1879617" y="0"/>
                  </a:lnTo>
                  <a:cubicBezTo>
                    <a:pt x="1940194" y="0"/>
                    <a:pt x="1989301" y="49107"/>
                    <a:pt x="1989301" y="109684"/>
                  </a:cubicBezTo>
                  <a:lnTo>
                    <a:pt x="1989301" y="1142466"/>
                  </a:lnTo>
                  <a:lnTo>
                    <a:pt x="1899313" y="1142466"/>
                  </a:lnTo>
                  <a:lnTo>
                    <a:pt x="1899313" y="119402"/>
                  </a:lnTo>
                  <a:cubicBezTo>
                    <a:pt x="1899313" y="105375"/>
                    <a:pt x="1887942" y="94004"/>
                    <a:pt x="1873915" y="94004"/>
                  </a:cubicBezTo>
                  <a:lnTo>
                    <a:pt x="626263" y="94004"/>
                  </a:lnTo>
                  <a:cubicBezTo>
                    <a:pt x="612236" y="94004"/>
                    <a:pt x="600865" y="105375"/>
                    <a:pt x="600865" y="119402"/>
                  </a:cubicBezTo>
                  <a:lnTo>
                    <a:pt x="600865" y="485703"/>
                  </a:lnTo>
                  <a:lnTo>
                    <a:pt x="510877" y="485703"/>
                  </a:lnTo>
                  <a:lnTo>
                    <a:pt x="510877" y="109684"/>
                  </a:lnTo>
                  <a:cubicBezTo>
                    <a:pt x="510877" y="49107"/>
                    <a:pt x="559984" y="0"/>
                    <a:pt x="62056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a:endParaRPr lang="en-US" sz="1176" dirty="0"/>
            </a:p>
          </p:txBody>
        </p:sp>
      </p:grpSp>
      <p:grpSp>
        <p:nvGrpSpPr>
          <p:cNvPr id="16" name="Group 15"/>
          <p:cNvGrpSpPr/>
          <p:nvPr/>
        </p:nvGrpSpPr>
        <p:grpSpPr>
          <a:xfrm>
            <a:off x="433030" y="1648969"/>
            <a:ext cx="1792850" cy="1631493"/>
            <a:chOff x="8950189" y="1447073"/>
            <a:chExt cx="1792850" cy="1631493"/>
          </a:xfrm>
        </p:grpSpPr>
        <p:sp>
          <p:nvSpPr>
            <p:cNvPr id="6" name="Rectangle 5"/>
            <p:cNvSpPr/>
            <p:nvPr/>
          </p:nvSpPr>
          <p:spPr bwMode="auto">
            <a:xfrm>
              <a:off x="8950189" y="1447073"/>
              <a:ext cx="1792850" cy="163149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9633" tIns="44816" rIns="89633" bIns="44816" numCol="1" spcCol="0" rtlCol="0" fromWordArt="0" anchor="t" anchorCtr="0" forceAA="0" compatLnSpc="1">
              <a:prstTxWarp prst="textNoShape">
                <a:avLst/>
              </a:prstTxWarp>
              <a:noAutofit/>
            </a:bodyPr>
            <a:lstStyle/>
            <a:p>
              <a:pPr defTabSz="913770" fontAlgn="base">
                <a:spcBef>
                  <a:spcPct val="0"/>
                </a:spcBef>
                <a:spcAft>
                  <a:spcPct val="0"/>
                </a:spcAft>
              </a:pPr>
              <a:r>
                <a:rPr lang="en-US" sz="1961" dirty="0">
                  <a:ln>
                    <a:solidFill>
                      <a:schemeClr val="bg1">
                        <a:alpha val="0"/>
                      </a:schemeClr>
                    </a:solidFill>
                  </a:ln>
                  <a:solidFill>
                    <a:schemeClr val="tx1"/>
                  </a:solidFill>
                  <a:ea typeface="Segoe UI" pitchFamily="34" charset="0"/>
                  <a:cs typeface="Segoe UI" pitchFamily="34" charset="0"/>
                </a:rPr>
                <a:t>Quality &amp; Accuracy</a:t>
              </a:r>
            </a:p>
          </p:txBody>
        </p:sp>
        <p:sp>
          <p:nvSpPr>
            <p:cNvPr id="10" name="Circular Arrow 43"/>
            <p:cNvSpPr/>
            <p:nvPr/>
          </p:nvSpPr>
          <p:spPr>
            <a:xfrm rot="10800000" flipH="1">
              <a:off x="10077136" y="2368398"/>
              <a:ext cx="560074" cy="550771"/>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5" dirty="0">
                <a:solidFill>
                  <a:schemeClr val="tx1"/>
                </a:solidFill>
              </a:endParaRPr>
            </a:p>
          </p:txBody>
        </p:sp>
      </p:grpSp>
      <p:grpSp>
        <p:nvGrpSpPr>
          <p:cNvPr id="17" name="Group 16"/>
          <p:cNvGrpSpPr/>
          <p:nvPr/>
        </p:nvGrpSpPr>
        <p:grpSpPr>
          <a:xfrm>
            <a:off x="433030" y="3375634"/>
            <a:ext cx="1792850" cy="1631493"/>
            <a:chOff x="8950189" y="3165158"/>
            <a:chExt cx="1792850" cy="1631493"/>
          </a:xfrm>
        </p:grpSpPr>
        <p:sp>
          <p:nvSpPr>
            <p:cNvPr id="7" name="Rectangle 6"/>
            <p:cNvSpPr/>
            <p:nvPr/>
          </p:nvSpPr>
          <p:spPr bwMode="auto">
            <a:xfrm>
              <a:off x="8950189" y="3165158"/>
              <a:ext cx="1792850" cy="163149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9633" tIns="44816" rIns="89633" bIns="44816" numCol="1" spcCol="0" rtlCol="0" fromWordArt="0" anchor="t" anchorCtr="0" forceAA="0" compatLnSpc="1">
              <a:prstTxWarp prst="textNoShape">
                <a:avLst/>
              </a:prstTxWarp>
              <a:noAutofit/>
            </a:bodyPr>
            <a:lstStyle/>
            <a:p>
              <a:pPr defTabSz="913770" fontAlgn="base">
                <a:spcBef>
                  <a:spcPct val="0"/>
                </a:spcBef>
                <a:spcAft>
                  <a:spcPct val="0"/>
                </a:spcAft>
              </a:pPr>
              <a:r>
                <a:rPr lang="en-US" sz="1961" dirty="0">
                  <a:ln>
                    <a:solidFill>
                      <a:schemeClr val="bg1">
                        <a:alpha val="0"/>
                      </a:schemeClr>
                    </a:solidFill>
                  </a:ln>
                  <a:solidFill>
                    <a:schemeClr val="tx1"/>
                  </a:solidFill>
                  <a:ea typeface="Segoe UI" pitchFamily="34" charset="0"/>
                  <a:cs typeface="Segoe UI" pitchFamily="34" charset="0"/>
                </a:rPr>
                <a:t>Scale </a:t>
              </a:r>
              <a:br>
                <a:rPr lang="en-US" sz="1961" dirty="0">
                  <a:ln>
                    <a:solidFill>
                      <a:schemeClr val="bg1">
                        <a:alpha val="0"/>
                      </a:schemeClr>
                    </a:solidFill>
                  </a:ln>
                  <a:solidFill>
                    <a:schemeClr val="tx1"/>
                  </a:solidFill>
                  <a:ea typeface="Segoe UI" pitchFamily="34" charset="0"/>
                  <a:cs typeface="Segoe UI" pitchFamily="34" charset="0"/>
                </a:rPr>
              </a:br>
              <a:r>
                <a:rPr lang="en-US" sz="1961" dirty="0">
                  <a:ln>
                    <a:solidFill>
                      <a:schemeClr val="bg1">
                        <a:alpha val="0"/>
                      </a:schemeClr>
                    </a:solidFill>
                  </a:ln>
                  <a:solidFill>
                    <a:schemeClr val="tx1"/>
                  </a:solidFill>
                  <a:ea typeface="Segoe UI" pitchFamily="34" charset="0"/>
                  <a:cs typeface="Segoe UI" pitchFamily="34" charset="0"/>
                </a:rPr>
                <a:t>User-driven BI</a:t>
              </a:r>
            </a:p>
          </p:txBody>
        </p:sp>
        <p:sp>
          <p:nvSpPr>
            <p:cNvPr id="11" name="Freeform 10"/>
            <p:cNvSpPr/>
            <p:nvPr>
              <p:custDataLst>
                <p:tags r:id="rId7"/>
              </p:custDataLst>
            </p:nvPr>
          </p:nvSpPr>
          <p:spPr>
            <a:xfrm>
              <a:off x="10034615" y="4078205"/>
              <a:ext cx="582676" cy="58728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tx1"/>
            </a:solidFill>
            <a:ln w="19050" cap="flat" cmpd="sng" algn="ctr">
              <a:noFill/>
              <a:prstDash val="solid"/>
            </a:ln>
            <a:effectLst/>
          </p:spPr>
          <p:txBody>
            <a:bodyPr rtlCol="0" anchor="ctr"/>
            <a:lstStyle/>
            <a:p>
              <a:pPr algn="ctr" defTabSz="896386">
                <a:defRPr/>
              </a:pPr>
              <a:endParaRPr lang="en-US" sz="1765" kern="0" dirty="0">
                <a:solidFill>
                  <a:sysClr val="window" lastClr="FFFFFF"/>
                </a:solidFill>
                <a:latin typeface="Arial"/>
              </a:endParaRPr>
            </a:p>
          </p:txBody>
        </p:sp>
      </p:grpSp>
      <p:sp>
        <p:nvSpPr>
          <p:cNvPr id="18" name="Rectangle 17"/>
          <p:cNvSpPr/>
          <p:nvPr/>
        </p:nvSpPr>
        <p:spPr bwMode="auto">
          <a:xfrm>
            <a:off x="2225880" y="1652830"/>
            <a:ext cx="5112766" cy="1627632"/>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bg1"/>
                </a:solidFill>
                <a:ea typeface="Segoe UI" pitchFamily="34" charset="0"/>
                <a:cs typeface="Segoe UI" pitchFamily="34" charset="0"/>
              </a:rPr>
              <a:t>Cleanse data and improve </a:t>
            </a:r>
            <a:r>
              <a:rPr lang="en-US" sz="1600" dirty="0">
                <a:ln>
                  <a:solidFill>
                    <a:schemeClr val="bg1">
                      <a:alpha val="0"/>
                    </a:schemeClr>
                  </a:solidFill>
                </a:ln>
                <a:solidFill>
                  <a:schemeClr val="bg1"/>
                </a:solidFill>
                <a:ea typeface="Segoe UI" pitchFamily="34" charset="0"/>
                <a:cs typeface="Segoe UI" pitchFamily="34" charset="0"/>
              </a:rPr>
              <a:t>data </a:t>
            </a:r>
            <a:r>
              <a:rPr lang="en-US" sz="1600" dirty="0" smtClean="0">
                <a:ln>
                  <a:solidFill>
                    <a:schemeClr val="bg1">
                      <a:alpha val="0"/>
                    </a:schemeClr>
                  </a:solidFill>
                </a:ln>
                <a:solidFill>
                  <a:schemeClr val="bg1"/>
                </a:solidFill>
                <a:ea typeface="Segoe UI" pitchFamily="34" charset="0"/>
                <a:cs typeface="Segoe UI" pitchFamily="34" charset="0"/>
              </a:rPr>
              <a:t>quality</a:t>
            </a:r>
          </a:p>
          <a:p>
            <a:pPr defTabSz="932133" fontAlgn="base">
              <a:spcAft>
                <a:spcPts val="1200"/>
              </a:spcAft>
            </a:pPr>
            <a:r>
              <a:rPr lang="en-US" sz="1600" dirty="0" smtClean="0">
                <a:ln>
                  <a:solidFill>
                    <a:schemeClr val="bg1">
                      <a:alpha val="0"/>
                    </a:schemeClr>
                  </a:solidFill>
                </a:ln>
                <a:solidFill>
                  <a:schemeClr val="bg1"/>
                </a:solidFill>
                <a:ea typeface="Segoe UI" pitchFamily="34" charset="0"/>
                <a:cs typeface="Segoe UI" pitchFamily="34" charset="0"/>
              </a:rPr>
              <a:t>Combine unstructured, multi-structured, and structured data</a:t>
            </a:r>
            <a:endParaRPr lang="en-US" sz="1600" dirty="0">
              <a:ln>
                <a:solidFill>
                  <a:schemeClr val="bg1">
                    <a:alpha val="0"/>
                  </a:schemeClr>
                </a:solidFill>
              </a:ln>
              <a:solidFill>
                <a:schemeClr val="bg1"/>
              </a:solidFill>
              <a:ea typeface="Segoe UI" pitchFamily="34" charset="0"/>
              <a:cs typeface="Segoe UI" pitchFamily="34" charset="0"/>
            </a:endParaRPr>
          </a:p>
        </p:txBody>
      </p:sp>
      <p:sp>
        <p:nvSpPr>
          <p:cNvPr id="19" name="Rectangle 18"/>
          <p:cNvSpPr/>
          <p:nvPr/>
        </p:nvSpPr>
        <p:spPr bwMode="auto">
          <a:xfrm>
            <a:off x="2225880" y="3379495"/>
            <a:ext cx="5112766" cy="1627632"/>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bg1"/>
                </a:solidFill>
                <a:ea typeface="Segoe UI" pitchFamily="34" charset="0"/>
                <a:cs typeface="Segoe UI" pitchFamily="34" charset="0"/>
              </a:rPr>
              <a:t>Build </a:t>
            </a:r>
            <a:r>
              <a:rPr lang="en-US" sz="1600" dirty="0">
                <a:ln>
                  <a:solidFill>
                    <a:schemeClr val="bg1">
                      <a:alpha val="0"/>
                    </a:schemeClr>
                  </a:solidFill>
                </a:ln>
                <a:solidFill>
                  <a:schemeClr val="bg1"/>
                </a:solidFill>
                <a:ea typeface="Segoe UI" pitchFamily="34" charset="0"/>
                <a:cs typeface="Segoe UI" pitchFamily="34" charset="0"/>
              </a:rPr>
              <a:t>and </a:t>
            </a:r>
            <a:r>
              <a:rPr lang="en-US" sz="1600" dirty="0" smtClean="0">
                <a:ln>
                  <a:solidFill>
                    <a:schemeClr val="bg1">
                      <a:alpha val="0"/>
                    </a:schemeClr>
                  </a:solidFill>
                </a:ln>
                <a:solidFill>
                  <a:schemeClr val="bg1"/>
                </a:solidFill>
                <a:ea typeface="Segoe UI" pitchFamily="34" charset="0"/>
                <a:cs typeface="Segoe UI" pitchFamily="34" charset="0"/>
              </a:rPr>
              <a:t>deploy secure &amp; scalable BI solutions</a:t>
            </a:r>
          </a:p>
          <a:p>
            <a:pPr defTabSz="932133" fontAlgn="base">
              <a:spcAft>
                <a:spcPts val="1200"/>
              </a:spcAft>
            </a:pPr>
            <a:r>
              <a:rPr lang="en-US" sz="1600" dirty="0" smtClean="0">
                <a:ln>
                  <a:solidFill>
                    <a:schemeClr val="bg1">
                      <a:alpha val="0"/>
                    </a:schemeClr>
                  </a:solidFill>
                </a:ln>
                <a:solidFill>
                  <a:schemeClr val="bg1"/>
                </a:solidFill>
                <a:ea typeface="Segoe UI" pitchFamily="34" charset="0"/>
                <a:cs typeface="Segoe UI" pitchFamily="34" charset="0"/>
              </a:rPr>
              <a:t>Deliver metadata management capabilities </a:t>
            </a:r>
            <a:endParaRPr lang="en-US" sz="1600" dirty="0">
              <a:ln>
                <a:solidFill>
                  <a:schemeClr val="bg1">
                    <a:alpha val="0"/>
                  </a:schemeClr>
                </a:solidFill>
              </a:ln>
              <a:solidFill>
                <a:schemeClr val="bg1"/>
              </a:solidFill>
              <a:ea typeface="Segoe UI" pitchFamily="34" charset="0"/>
              <a:cs typeface="Segoe UI" pitchFamily="34" charset="0"/>
            </a:endParaRPr>
          </a:p>
        </p:txBody>
      </p:sp>
      <p:sp>
        <p:nvSpPr>
          <p:cNvPr id="20" name="Rectangle 19"/>
          <p:cNvSpPr/>
          <p:nvPr/>
        </p:nvSpPr>
        <p:spPr bwMode="auto">
          <a:xfrm>
            <a:off x="2225880" y="5096863"/>
            <a:ext cx="5112766" cy="1627632"/>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bg1"/>
                </a:solidFill>
                <a:ea typeface="Segoe UI" pitchFamily="34" charset="0"/>
                <a:cs typeface="Segoe UI" pitchFamily="34" charset="0"/>
              </a:rPr>
              <a:t>Deliver </a:t>
            </a:r>
            <a:r>
              <a:rPr lang="en-US" sz="1600" dirty="0">
                <a:ln>
                  <a:solidFill>
                    <a:schemeClr val="bg1">
                      <a:alpha val="0"/>
                    </a:schemeClr>
                  </a:solidFill>
                </a:ln>
                <a:solidFill>
                  <a:schemeClr val="bg1"/>
                </a:solidFill>
                <a:ea typeface="Segoe UI" pitchFamily="34" charset="0"/>
                <a:cs typeface="Segoe UI" pitchFamily="34" charset="0"/>
              </a:rPr>
              <a:t>credible, consistent data to the right users </a:t>
            </a:r>
            <a:endParaRPr lang="en-US" sz="1600" dirty="0" smtClean="0">
              <a:ln>
                <a:solidFill>
                  <a:schemeClr val="bg1">
                    <a:alpha val="0"/>
                  </a:schemeClr>
                </a:solidFill>
              </a:ln>
              <a:solidFill>
                <a:schemeClr val="bg1"/>
              </a:solidFill>
              <a:ea typeface="Segoe UI" pitchFamily="34" charset="0"/>
              <a:cs typeface="Segoe UI" pitchFamily="34" charset="0"/>
            </a:endParaRPr>
          </a:p>
        </p:txBody>
      </p:sp>
      <p:grpSp>
        <p:nvGrpSpPr>
          <p:cNvPr id="38" name="Group 37"/>
          <p:cNvGrpSpPr/>
          <p:nvPr/>
        </p:nvGrpSpPr>
        <p:grpSpPr>
          <a:xfrm>
            <a:off x="8105335" y="1685027"/>
            <a:ext cx="3652659" cy="5055256"/>
            <a:chOff x="6945497" y="1464167"/>
            <a:chExt cx="3773487" cy="5169282"/>
          </a:xfrm>
        </p:grpSpPr>
        <p:sp>
          <p:nvSpPr>
            <p:cNvPr id="25" name="Rectangle 24"/>
            <p:cNvSpPr/>
            <p:nvPr/>
          </p:nvSpPr>
          <p:spPr bwMode="auto">
            <a:xfrm>
              <a:off x="6945497" y="1464167"/>
              <a:ext cx="3773487" cy="5169282"/>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chemeClr val="bg1">
                      <a:alpha val="0"/>
                    </a:schemeClr>
                  </a:solidFill>
                </a:ln>
                <a:solidFill>
                  <a:schemeClr val="bg1"/>
                </a:solidFill>
                <a:latin typeface="+mj-lt"/>
                <a:ea typeface="Segoe UI" pitchFamily="34" charset="0"/>
                <a:cs typeface="Segoe UI" pitchFamily="34" charset="0"/>
              </a:endParaRPr>
            </a:p>
          </p:txBody>
        </p:sp>
        <p:grpSp>
          <p:nvGrpSpPr>
            <p:cNvPr id="26" name="Group 25"/>
            <p:cNvGrpSpPr/>
            <p:nvPr/>
          </p:nvGrpSpPr>
          <p:grpSpPr>
            <a:xfrm>
              <a:off x="7019044" y="1545684"/>
              <a:ext cx="3626393" cy="5006248"/>
              <a:chOff x="5659167" y="1392470"/>
              <a:chExt cx="3626393" cy="5006248"/>
            </a:xfrm>
          </p:grpSpPr>
          <p:sp>
            <p:nvSpPr>
              <p:cNvPr id="27" name="Rectangle 26"/>
              <p:cNvSpPr/>
              <p:nvPr>
                <p:custDataLst>
                  <p:tags r:id="rId1"/>
                </p:custDataLst>
              </p:nvPr>
            </p:nvSpPr>
            <p:spPr bwMode="auto">
              <a:xfrm>
                <a:off x="5659167" y="1392470"/>
                <a:ext cx="3626393" cy="825857"/>
              </a:xfrm>
              <a:prstGeom prst="rect">
                <a:avLst/>
              </a:prstGeom>
              <a:noFill/>
              <a:ln w="3175">
                <a:noFill/>
              </a:ln>
            </p:spPr>
            <p:txBody>
              <a:bodyPr rot="0" spcFirstLastPara="0" vertOverflow="overflow" horzOverflow="overflow" vert="horz" wrap="square" lIns="45720" tIns="45715" rIns="45720" bIns="45715" numCol="1" spcCol="0" rtlCol="0" fromWordArt="0" anchor="ctr" anchorCtr="0" forceAA="0" compatLnSpc="1">
                <a:prstTxWarp prst="textNoShape">
                  <a:avLst/>
                </a:prstTxWarp>
                <a:spAutoFit/>
              </a:bodyPr>
              <a:lstStyle/>
              <a:p>
                <a:pPr lvl="0" algn="ctr" defTabSz="914171">
                  <a:spcBef>
                    <a:spcPts val="200"/>
                  </a:spcBef>
                  <a:defRPr/>
                </a:pPr>
                <a:r>
                  <a:rPr lang="en-US" b="1" dirty="0" smtClean="0">
                    <a:ln>
                      <a:solidFill>
                        <a:schemeClr val="bg1">
                          <a:alpha val="0"/>
                        </a:schemeClr>
                      </a:solidFill>
                    </a:ln>
                    <a:solidFill>
                      <a:srgbClr val="00B0F0"/>
                    </a:solidFill>
                    <a:sym typeface="Segoe UI Light"/>
                  </a:rPr>
                  <a:t>Client Tools</a:t>
                </a:r>
              </a:p>
              <a:p>
                <a:pPr lvl="0" algn="ctr" defTabSz="914171">
                  <a:spcBef>
                    <a:spcPts val="200"/>
                  </a:spcBef>
                  <a:defRPr/>
                </a:pPr>
                <a:r>
                  <a:rPr lang="en-US" sz="1400" kern="0" dirty="0" smtClean="0">
                    <a:ln>
                      <a:solidFill>
                        <a:schemeClr val="bg1">
                          <a:alpha val="0"/>
                        </a:schemeClr>
                      </a:solidFill>
                    </a:ln>
                    <a:solidFill>
                      <a:schemeClr val="bg1"/>
                    </a:solidFill>
                    <a:ea typeface="Segoe UI" pitchFamily="34" charset="0"/>
                    <a:cs typeface="Segoe UI" pitchFamily="34" charset="0"/>
                    <a:sym typeface="Segoe UI Light"/>
                  </a:rPr>
                  <a:t>Analysis, Reports, Scorecards, Dashboards, Custom Apps </a:t>
                </a:r>
                <a:endParaRPr lang="en-US" sz="1400" kern="0" dirty="0">
                  <a:ln>
                    <a:solidFill>
                      <a:schemeClr val="bg1">
                        <a:alpha val="0"/>
                      </a:schemeClr>
                    </a:solidFill>
                  </a:ln>
                  <a:solidFill>
                    <a:schemeClr val="bg1"/>
                  </a:solidFill>
                  <a:ea typeface="Segoe UI" pitchFamily="34" charset="0"/>
                  <a:cs typeface="Segoe UI" pitchFamily="34" charset="0"/>
                  <a:sym typeface="Segoe UI Light"/>
                </a:endParaRPr>
              </a:p>
            </p:txBody>
          </p:sp>
          <p:sp>
            <p:nvSpPr>
              <p:cNvPr id="28" name="Rectangle 27"/>
              <p:cNvSpPr/>
              <p:nvPr>
                <p:custDataLst>
                  <p:tags r:id="rId2"/>
                </p:custDataLst>
              </p:nvPr>
            </p:nvSpPr>
            <p:spPr bwMode="auto">
              <a:xfrm>
                <a:off x="5659167" y="5572861"/>
                <a:ext cx="3626393" cy="825857"/>
              </a:xfrm>
              <a:prstGeom prst="rect">
                <a:avLst/>
              </a:prstGeom>
              <a:noFill/>
              <a:ln w="3175">
                <a:noFill/>
              </a:ln>
            </p:spPr>
            <p:txBody>
              <a:bodyPr rot="0" spcFirstLastPara="0" vertOverflow="overflow" horzOverflow="overflow" vert="horz" wrap="square" lIns="45720" tIns="45715" rIns="45720" bIns="45715" numCol="1" spcCol="0" rtlCol="0" fromWordArt="0" anchor="ctr" anchorCtr="0" forceAA="0" compatLnSpc="1">
                <a:prstTxWarp prst="textNoShape">
                  <a:avLst/>
                </a:prstTxWarp>
                <a:spAutoFit/>
              </a:bodyPr>
              <a:lstStyle/>
              <a:p>
                <a:pPr lvl="0" algn="ctr" defTabSz="914171">
                  <a:spcBef>
                    <a:spcPts val="200"/>
                  </a:spcBef>
                  <a:defRPr/>
                </a:pPr>
                <a:r>
                  <a:rPr lang="en-US" b="1" dirty="0" smtClean="0">
                    <a:ln>
                      <a:solidFill>
                        <a:schemeClr val="bg1">
                          <a:alpha val="0"/>
                        </a:schemeClr>
                      </a:solidFill>
                    </a:ln>
                    <a:solidFill>
                      <a:srgbClr val="00B0F0"/>
                    </a:solidFill>
                    <a:sym typeface="Segoe UI Light"/>
                  </a:rPr>
                  <a:t>Data Sources</a:t>
                </a:r>
              </a:p>
              <a:p>
                <a:pPr lvl="0" algn="ctr" defTabSz="914171">
                  <a:spcBef>
                    <a:spcPts val="200"/>
                  </a:spcBef>
                  <a:defRPr/>
                </a:pPr>
                <a:r>
                  <a:rPr lang="en-US" sz="1400" kern="0" dirty="0" smtClean="0">
                    <a:ln>
                      <a:solidFill>
                        <a:schemeClr val="bg1">
                          <a:alpha val="0"/>
                        </a:schemeClr>
                      </a:solidFill>
                    </a:ln>
                    <a:solidFill>
                      <a:schemeClr val="bg1"/>
                    </a:solidFill>
                    <a:ea typeface="Segoe UI" pitchFamily="34" charset="0"/>
                    <a:cs typeface="Segoe UI" pitchFamily="34" charset="0"/>
                    <a:sym typeface="Segoe UI Light"/>
                  </a:rPr>
                  <a:t>Databases</a:t>
                </a:r>
                <a:r>
                  <a:rPr lang="en-US" sz="1400" kern="0" dirty="0">
                    <a:ln>
                      <a:solidFill>
                        <a:schemeClr val="bg1">
                          <a:alpha val="0"/>
                        </a:schemeClr>
                      </a:solidFill>
                    </a:ln>
                    <a:solidFill>
                      <a:schemeClr val="bg1"/>
                    </a:solidFill>
                    <a:ea typeface="Segoe UI" pitchFamily="34" charset="0"/>
                    <a:cs typeface="Segoe UI" pitchFamily="34" charset="0"/>
                    <a:sym typeface="Segoe UI Light"/>
                  </a:rPr>
                  <a:t>, LOB Applications, </a:t>
                </a:r>
                <a:r>
                  <a:rPr lang="en-US" sz="1400" kern="0" dirty="0" smtClean="0">
                    <a:ln>
                      <a:solidFill>
                        <a:schemeClr val="bg1">
                          <a:alpha val="0"/>
                        </a:schemeClr>
                      </a:solidFill>
                    </a:ln>
                    <a:solidFill>
                      <a:schemeClr val="bg1"/>
                    </a:solidFill>
                    <a:ea typeface="Segoe UI" pitchFamily="34" charset="0"/>
                    <a:cs typeface="Segoe UI" pitchFamily="34" charset="0"/>
                    <a:sym typeface="Segoe UI Light"/>
                  </a:rPr>
                  <a:t>Big Data, </a:t>
                </a:r>
                <a:r>
                  <a:rPr lang="en-US" sz="1400" kern="0" dirty="0" err="1" smtClean="0">
                    <a:ln>
                      <a:solidFill>
                        <a:schemeClr val="bg1">
                          <a:alpha val="0"/>
                        </a:schemeClr>
                      </a:solidFill>
                    </a:ln>
                    <a:solidFill>
                      <a:schemeClr val="bg1"/>
                    </a:solidFill>
                    <a:ea typeface="Segoe UI" pitchFamily="34" charset="0"/>
                    <a:cs typeface="Segoe UI" pitchFamily="34" charset="0"/>
                    <a:sym typeface="Segoe UI Light"/>
                  </a:rPr>
                  <a:t>Odata</a:t>
                </a:r>
                <a:r>
                  <a:rPr lang="en-US" sz="1400" kern="0" dirty="0" smtClean="0">
                    <a:ln>
                      <a:solidFill>
                        <a:schemeClr val="bg1">
                          <a:alpha val="0"/>
                        </a:schemeClr>
                      </a:solidFill>
                    </a:ln>
                    <a:solidFill>
                      <a:schemeClr val="bg1"/>
                    </a:solidFill>
                    <a:ea typeface="Segoe UI" pitchFamily="34" charset="0"/>
                    <a:cs typeface="Segoe UI" pitchFamily="34" charset="0"/>
                    <a:sym typeface="Segoe UI Light"/>
                  </a:rPr>
                  <a:t> Feeds, Spreadsheets</a:t>
                </a:r>
                <a:r>
                  <a:rPr lang="en-US" sz="1400" kern="0" dirty="0">
                    <a:ln>
                      <a:solidFill>
                        <a:schemeClr val="bg1">
                          <a:alpha val="0"/>
                        </a:schemeClr>
                      </a:solidFill>
                    </a:ln>
                    <a:solidFill>
                      <a:schemeClr val="bg1"/>
                    </a:solidFill>
                    <a:ea typeface="Segoe UI" pitchFamily="34" charset="0"/>
                    <a:cs typeface="Segoe UI" pitchFamily="34" charset="0"/>
                    <a:sym typeface="Segoe UI Light"/>
                  </a:rPr>
                  <a:t>, Text Files </a:t>
                </a:r>
              </a:p>
            </p:txBody>
          </p:sp>
          <p:grpSp>
            <p:nvGrpSpPr>
              <p:cNvPr id="29" name="Group 28"/>
              <p:cNvGrpSpPr/>
              <p:nvPr/>
            </p:nvGrpSpPr>
            <p:grpSpPr>
              <a:xfrm>
                <a:off x="5659167" y="2171079"/>
                <a:ext cx="3626393" cy="3449031"/>
                <a:chOff x="5659167" y="2067900"/>
                <a:chExt cx="3626393" cy="3449031"/>
              </a:xfrm>
            </p:grpSpPr>
            <p:grpSp>
              <p:nvGrpSpPr>
                <p:cNvPr id="30" name="Group 29"/>
                <p:cNvGrpSpPr/>
                <p:nvPr/>
              </p:nvGrpSpPr>
              <p:grpSpPr>
                <a:xfrm>
                  <a:off x="5659167" y="2863817"/>
                  <a:ext cx="3626393" cy="1819098"/>
                  <a:chOff x="5659167" y="2791361"/>
                  <a:chExt cx="3626393" cy="1819098"/>
                </a:xfrm>
              </p:grpSpPr>
              <p:grpSp>
                <p:nvGrpSpPr>
                  <p:cNvPr id="33" name="Group 32"/>
                  <p:cNvGrpSpPr/>
                  <p:nvPr/>
                </p:nvGrpSpPr>
                <p:grpSpPr>
                  <a:xfrm>
                    <a:off x="5730327" y="3089212"/>
                    <a:ext cx="3484072" cy="1521247"/>
                    <a:chOff x="5730327" y="3089212"/>
                    <a:chExt cx="3484072" cy="1521247"/>
                  </a:xfrm>
                </p:grpSpPr>
                <p:sp>
                  <p:nvSpPr>
                    <p:cNvPr id="35" name="Rectangle 34"/>
                    <p:cNvSpPr/>
                    <p:nvPr>
                      <p:custDataLst>
                        <p:tags r:id="rId4"/>
                      </p:custDataLst>
                    </p:nvPr>
                  </p:nvSpPr>
                  <p:spPr bwMode="auto">
                    <a:xfrm>
                      <a:off x="5730327" y="3089212"/>
                      <a:ext cx="3484072" cy="457200"/>
                    </a:xfrm>
                    <a:prstGeom prst="rect">
                      <a:avLst/>
                    </a:prstGeom>
                    <a:solidFill>
                      <a:srgbClr val="00B0F0"/>
                    </a:solidFill>
                    <a:ln w="9525" cap="flat" cmpd="sng" algn="ctr">
                      <a:noFill/>
                      <a:prstDash val="solid"/>
                      <a:headEnd type="none" w="med" len="med"/>
                      <a:tailEnd type="none" w="med" len="med"/>
                    </a:ln>
                    <a:effectLst/>
                  </p:spPr>
                  <p:txBody>
                    <a:bodyPr rot="0" spcFirstLastPara="0" vertOverflow="overflow" horzOverflow="overflow" vert="horz" wrap="square" lIns="91428" tIns="45715" rIns="91440" bIns="45715" numCol="1" spcCol="0" rtlCol="0" fromWordArt="0" anchor="ctr" anchorCtr="0" forceAA="0" compatLnSpc="1">
                      <a:prstTxWarp prst="textNoShape">
                        <a:avLst/>
                      </a:prstTxWarp>
                      <a:noAutofit/>
                    </a:bodyPr>
                    <a:lstStyle/>
                    <a:p>
                      <a:pPr marL="0" lvl="1" algn="ctr" fontAlgn="ctr">
                        <a:buClr>
                          <a:srgbClr val="FFFFFF"/>
                        </a:buClr>
                        <a:buSzPct val="100000"/>
                      </a:pPr>
                      <a:r>
                        <a:rPr lang="en-US" sz="1600" b="1" dirty="0">
                          <a:ln>
                            <a:solidFill>
                              <a:schemeClr val="bg1">
                                <a:alpha val="0"/>
                              </a:schemeClr>
                            </a:solidFill>
                          </a:ln>
                        </a:rPr>
                        <a:t>Data </a:t>
                      </a:r>
                      <a:r>
                        <a:rPr lang="en-US" sz="1600" b="1" dirty="0" smtClean="0">
                          <a:ln>
                            <a:solidFill>
                              <a:schemeClr val="bg1">
                                <a:alpha val="0"/>
                              </a:schemeClr>
                            </a:solidFill>
                          </a:ln>
                        </a:rPr>
                        <a:t>model</a:t>
                      </a:r>
                      <a:endParaRPr lang="en-US" sz="1600" b="1" dirty="0">
                        <a:ln>
                          <a:solidFill>
                            <a:schemeClr val="bg1">
                              <a:alpha val="0"/>
                            </a:schemeClr>
                          </a:solidFill>
                        </a:ln>
                      </a:endParaRPr>
                    </a:p>
                  </p:txBody>
                </p:sp>
                <p:sp>
                  <p:nvSpPr>
                    <p:cNvPr id="36" name="Rectangle 35"/>
                    <p:cNvSpPr/>
                    <p:nvPr>
                      <p:custDataLst>
                        <p:tags r:id="rId5"/>
                      </p:custDataLst>
                    </p:nvPr>
                  </p:nvSpPr>
                  <p:spPr bwMode="auto">
                    <a:xfrm>
                      <a:off x="5730327" y="3621236"/>
                      <a:ext cx="3484072" cy="457200"/>
                    </a:xfrm>
                    <a:prstGeom prst="rect">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91428" tIns="45715" rIns="91440" bIns="45715" numCol="1" spcCol="0" rtlCol="0" fromWordArt="0" anchor="ctr" anchorCtr="0" forceAA="0" compatLnSpc="1">
                      <a:prstTxWarp prst="textNoShape">
                        <a:avLst/>
                      </a:prstTxWarp>
                      <a:noAutofit/>
                    </a:bodyPr>
                    <a:lstStyle/>
                    <a:p>
                      <a:pPr marL="11113" lvl="1" indent="-11113" algn="ctr" fontAlgn="ctr">
                        <a:buClr>
                          <a:srgbClr val="FFFFFF"/>
                        </a:buClr>
                        <a:buSzPct val="100000"/>
                      </a:pPr>
                      <a:r>
                        <a:rPr lang="en-US" sz="1600" b="1" dirty="0">
                          <a:ln>
                            <a:solidFill>
                              <a:schemeClr val="bg1">
                                <a:alpha val="0"/>
                              </a:schemeClr>
                            </a:solidFill>
                          </a:ln>
                        </a:rPr>
                        <a:t>Business logic &amp; queries</a:t>
                      </a:r>
                    </a:p>
                  </p:txBody>
                </p:sp>
                <p:sp>
                  <p:nvSpPr>
                    <p:cNvPr id="37" name="Rectangle 36"/>
                    <p:cNvSpPr/>
                    <p:nvPr>
                      <p:custDataLst>
                        <p:tags r:id="rId6"/>
                      </p:custDataLst>
                    </p:nvPr>
                  </p:nvSpPr>
                  <p:spPr bwMode="auto">
                    <a:xfrm>
                      <a:off x="5730327" y="4153259"/>
                      <a:ext cx="3484072" cy="457200"/>
                    </a:xfrm>
                    <a:prstGeom prst="rect">
                      <a:avLst/>
                    </a:prstGeom>
                    <a:solidFill>
                      <a:srgbClr val="FF0000"/>
                    </a:solidFill>
                    <a:ln w="9525" cap="flat" cmpd="sng" algn="ctr">
                      <a:noFill/>
                      <a:prstDash val="solid"/>
                      <a:headEnd type="none" w="med" len="med"/>
                      <a:tailEnd type="none" w="med" len="med"/>
                    </a:ln>
                    <a:effectLst/>
                  </p:spPr>
                  <p:txBody>
                    <a:bodyPr rot="0" spcFirstLastPara="0" vertOverflow="overflow" horzOverflow="overflow" vert="horz" wrap="square" lIns="91428" tIns="45715" rIns="91440" bIns="45715" numCol="1" spcCol="0" rtlCol="0" fromWordArt="0" anchor="ctr" anchorCtr="0" forceAA="0" compatLnSpc="1">
                      <a:prstTxWarp prst="textNoShape">
                        <a:avLst/>
                      </a:prstTxWarp>
                      <a:noAutofit/>
                    </a:bodyPr>
                    <a:lstStyle/>
                    <a:p>
                      <a:pPr marL="11113" lvl="1" indent="-11113" algn="ctr" fontAlgn="ctr">
                        <a:buClr>
                          <a:srgbClr val="FFFFFF"/>
                        </a:buClr>
                        <a:buSzPct val="100000"/>
                      </a:pPr>
                      <a:r>
                        <a:rPr lang="en-US" sz="1600" b="1" dirty="0">
                          <a:ln>
                            <a:solidFill>
                              <a:schemeClr val="bg1">
                                <a:alpha val="0"/>
                              </a:schemeClr>
                            </a:solidFill>
                          </a:ln>
                        </a:rPr>
                        <a:t>Data access</a:t>
                      </a:r>
                    </a:p>
                  </p:txBody>
                </p:sp>
              </p:grpSp>
              <p:sp>
                <p:nvSpPr>
                  <p:cNvPr id="34" name="Rectangle 33"/>
                  <p:cNvSpPr/>
                  <p:nvPr>
                    <p:custDataLst>
                      <p:tags r:id="rId3"/>
                    </p:custDataLst>
                  </p:nvPr>
                </p:nvSpPr>
                <p:spPr bwMode="auto">
                  <a:xfrm>
                    <a:off x="5659167" y="2791361"/>
                    <a:ext cx="3626393" cy="247639"/>
                  </a:xfrm>
                  <a:prstGeom prst="rect">
                    <a:avLst/>
                  </a:prstGeom>
                  <a:noFill/>
                  <a:ln w="3175">
                    <a:noFill/>
                  </a:ln>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lvl="0" algn="ctr" defTabSz="914171">
                      <a:spcBef>
                        <a:spcPts val="300"/>
                      </a:spcBef>
                      <a:defRPr/>
                    </a:pPr>
                    <a:r>
                      <a:rPr lang="en-US" b="1" dirty="0" smtClean="0">
                        <a:ln>
                          <a:solidFill>
                            <a:schemeClr val="bg1">
                              <a:alpha val="0"/>
                            </a:schemeClr>
                          </a:solidFill>
                        </a:ln>
                        <a:solidFill>
                          <a:srgbClr val="00B0F0"/>
                        </a:solidFill>
                        <a:sym typeface="Segoe UI Light"/>
                      </a:rPr>
                      <a:t>BI Semantic Model </a:t>
                    </a:r>
                    <a:endParaRPr lang="en-US" b="1" dirty="0">
                      <a:ln>
                        <a:solidFill>
                          <a:schemeClr val="bg1">
                            <a:alpha val="0"/>
                          </a:schemeClr>
                        </a:solidFill>
                      </a:ln>
                      <a:solidFill>
                        <a:srgbClr val="00B0F0"/>
                      </a:solidFill>
                      <a:sym typeface="Segoe UI Light"/>
                    </a:endParaRPr>
                  </a:p>
                </p:txBody>
              </p:sp>
            </p:grpSp>
            <p:sp>
              <p:nvSpPr>
                <p:cNvPr id="31" name="Down Arrow 30"/>
                <p:cNvSpPr/>
                <p:nvPr/>
              </p:nvSpPr>
              <p:spPr bwMode="auto">
                <a:xfrm>
                  <a:off x="7277692" y="4809351"/>
                  <a:ext cx="389343" cy="707580"/>
                </a:xfrm>
                <a:prstGeom prst="downArrow">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6" rIns="0" bIns="46626" numCol="1" rtlCol="0" anchor="ctr" anchorCtr="0" compatLnSpc="1">
                  <a:prstTxWarp prst="textNoShape">
                    <a:avLst/>
                  </a:prstTxWarp>
                </a:bodyPr>
                <a:lstStyle/>
                <a:p>
                  <a:pPr algn="ctr" defTabSz="932232" fontAlgn="base">
                    <a:spcBef>
                      <a:spcPct val="0"/>
                    </a:spcBef>
                    <a:spcAft>
                      <a:spcPct val="0"/>
                    </a:spcAft>
                  </a:pPr>
                  <a:endParaRPr lang="en-US" sz="2000" dirty="0">
                    <a:ln>
                      <a:solidFill>
                        <a:schemeClr val="bg1">
                          <a:alpha val="0"/>
                        </a:schemeClr>
                      </a:solidFill>
                    </a:ln>
                    <a:gradFill>
                      <a:gsLst>
                        <a:gs pos="0">
                          <a:srgbClr val="FFFFFF"/>
                        </a:gs>
                        <a:gs pos="100000">
                          <a:srgbClr val="FFFFFF"/>
                        </a:gs>
                      </a:gsLst>
                      <a:lin ang="5400000" scaled="0"/>
                    </a:gradFill>
                  </a:endParaRPr>
                </a:p>
              </p:txBody>
            </p:sp>
            <p:sp>
              <p:nvSpPr>
                <p:cNvPr id="32" name="Down Arrow 31"/>
                <p:cNvSpPr/>
                <p:nvPr/>
              </p:nvSpPr>
              <p:spPr bwMode="auto">
                <a:xfrm flipV="1">
                  <a:off x="7277692" y="2067900"/>
                  <a:ext cx="389343" cy="707580"/>
                </a:xfrm>
                <a:prstGeom prst="downArrow">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6" rIns="0" bIns="46626" numCol="1" rtlCol="0" anchor="ctr" anchorCtr="0" compatLnSpc="1">
                  <a:prstTxWarp prst="textNoShape">
                    <a:avLst/>
                  </a:prstTxWarp>
                </a:bodyPr>
                <a:lstStyle/>
                <a:p>
                  <a:pPr algn="ctr" defTabSz="932232" fontAlgn="base">
                    <a:spcBef>
                      <a:spcPct val="0"/>
                    </a:spcBef>
                    <a:spcAft>
                      <a:spcPct val="0"/>
                    </a:spcAft>
                  </a:pPr>
                  <a:endParaRPr lang="en-US" sz="2000" dirty="0">
                    <a:ln>
                      <a:solidFill>
                        <a:schemeClr val="bg1">
                          <a:alpha val="0"/>
                        </a:schemeClr>
                      </a:solidFill>
                    </a:ln>
                    <a:gradFill>
                      <a:gsLst>
                        <a:gs pos="0">
                          <a:srgbClr val="FFFFFF"/>
                        </a:gs>
                        <a:gs pos="100000">
                          <a:srgbClr val="FFFFFF"/>
                        </a:gs>
                      </a:gsLst>
                      <a:lin ang="5400000" scaled="0"/>
                    </a:gradFill>
                  </a:endParaRPr>
                </a:p>
              </p:txBody>
            </p:sp>
          </p:grpSp>
        </p:grpSp>
      </p:grpSp>
    </p:spTree>
    <p:extLst>
      <p:ext uri="{BB962C8B-B14F-4D97-AF65-F5344CB8AC3E}">
        <p14:creationId xmlns:p14="http://schemas.microsoft.com/office/powerpoint/2010/main" val="41306856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for Everyone!</a:t>
            </a:r>
            <a:endParaRPr lang="en-US" dirty="0"/>
          </a:p>
        </p:txBody>
      </p:sp>
      <p:sp>
        <p:nvSpPr>
          <p:cNvPr id="3" name="Text Placeholder 2"/>
          <p:cNvSpPr>
            <a:spLocks noGrp="1"/>
          </p:cNvSpPr>
          <p:nvPr>
            <p:ph type="body" sz="quarter" idx="10"/>
          </p:nvPr>
        </p:nvSpPr>
        <p:spPr>
          <a:xfrm>
            <a:off x="269239" y="1189177"/>
            <a:ext cx="11653523" cy="1675652"/>
          </a:xfrm>
        </p:spPr>
        <p:txBody>
          <a:bodyPr/>
          <a:lstStyle/>
          <a:p>
            <a:r>
              <a:rPr lang="en-US" dirty="0" smtClean="0"/>
              <a:t>Analysis Services OLAP Integration</a:t>
            </a:r>
          </a:p>
          <a:p>
            <a:r>
              <a:rPr lang="en-US" sz="2800" dirty="0">
                <a:hlinkClick r:id="rId4"/>
              </a:rPr>
              <a:t>http://</a:t>
            </a:r>
            <a:r>
              <a:rPr lang="en-US" sz="2800" dirty="0" smtClean="0">
                <a:hlinkClick r:id="rId4"/>
              </a:rPr>
              <a:t>technet.microsoft.com/en-us/library/jj710329.aspx</a:t>
            </a:r>
            <a:endParaRPr lang="en-US" sz="2800" dirty="0" smtClean="0"/>
          </a:p>
          <a:p>
            <a:r>
              <a:rPr lang="en-US" sz="2800" dirty="0" smtClean="0"/>
              <a:t> </a:t>
            </a:r>
            <a:endParaRPr lang="en-US" sz="2800" dirty="0"/>
          </a:p>
        </p:txBody>
      </p:sp>
      <p:sp>
        <p:nvSpPr>
          <p:cNvPr id="4" name="Rectangle 2"/>
          <p:cNvSpPr>
            <a:spLocks noChangeArrowheads="1"/>
          </p:cNvSpPr>
          <p:nvPr/>
        </p:nvSpPr>
        <p:spPr bwMode="auto">
          <a:xfrm>
            <a:off x="2419643" y="2475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33540839"/>
              </p:ext>
            </p:extLst>
          </p:nvPr>
        </p:nvGraphicFramePr>
        <p:xfrm>
          <a:off x="5230970" y="3650260"/>
          <a:ext cx="6569345" cy="2722979"/>
        </p:xfrm>
        <a:graphic>
          <a:graphicData uri="http://schemas.openxmlformats.org/presentationml/2006/ole">
            <mc:AlternateContent xmlns:mc="http://schemas.openxmlformats.org/markup-compatibility/2006">
              <mc:Choice xmlns:v="urn:schemas-microsoft-com:vml" Requires="v">
                <p:oleObj spid="_x0000_s3197" name="Bitmap Image" r:id="rId5" imgW="6010200" imgH="2486160" progId="Paint.Picture">
                  <p:embed/>
                </p:oleObj>
              </mc:Choice>
              <mc:Fallback>
                <p:oleObj name="Bitmap Image" r:id="rId5" imgW="6010200" imgH="2486160" progId="Paint.Picture">
                  <p:embed/>
                  <p:pic>
                    <p:nvPicPr>
                      <p:cNvPr id="0" name="Object 1"/>
                      <p:cNvPicPr>
                        <a:picLocks noChangeAspect="1" noChangeArrowheads="1"/>
                      </p:cNvPicPr>
                      <p:nvPr/>
                    </p:nvPicPr>
                    <p:blipFill>
                      <a:blip r:embed="rId6"/>
                      <a:srcRect/>
                      <a:stretch>
                        <a:fillRect/>
                      </a:stretch>
                    </p:blipFill>
                    <p:spPr bwMode="auto">
                      <a:xfrm>
                        <a:off x="5230970" y="3650260"/>
                        <a:ext cx="6569345" cy="2722979"/>
                      </a:xfrm>
                      <a:prstGeom prst="rect">
                        <a:avLst/>
                      </a:prstGeom>
                      <a:noFill/>
                    </p:spPr>
                  </p:pic>
                </p:oleObj>
              </mc:Fallback>
            </mc:AlternateContent>
          </a:graphicData>
        </a:graphic>
      </p:graphicFrame>
      <p:pic>
        <p:nvPicPr>
          <p:cNvPr id="3132" name="Picture 60" descr="http://www.datadefractor.com/blog/wp-content/uploads/2009/12/dsv.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694" y="3509429"/>
            <a:ext cx="3979303" cy="324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16208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for Everyone!</a:t>
            </a:r>
            <a:endParaRPr lang="en-US" dirty="0"/>
          </a:p>
        </p:txBody>
      </p:sp>
      <p:sp>
        <p:nvSpPr>
          <p:cNvPr id="3" name="Text Placeholder 2"/>
          <p:cNvSpPr>
            <a:spLocks noGrp="1"/>
          </p:cNvSpPr>
          <p:nvPr>
            <p:ph type="body" sz="quarter" idx="10"/>
          </p:nvPr>
        </p:nvSpPr>
        <p:spPr>
          <a:xfrm>
            <a:off x="269241" y="1095392"/>
            <a:ext cx="5378548" cy="3714671"/>
          </a:xfrm>
        </p:spPr>
        <p:txBody>
          <a:bodyPr/>
          <a:lstStyle/>
          <a:p>
            <a:pPr marL="0" indent="0">
              <a:buNone/>
            </a:pPr>
            <a:r>
              <a:rPr lang="en-US" dirty="0" smtClean="0"/>
              <a:t>Analysis Services</a:t>
            </a:r>
          </a:p>
          <a:p>
            <a:pPr lvl="1"/>
            <a:r>
              <a:rPr lang="en-US" dirty="0" smtClean="0"/>
              <a:t>Install SQL Server</a:t>
            </a:r>
          </a:p>
          <a:p>
            <a:pPr lvl="1"/>
            <a:r>
              <a:rPr lang="en-US" dirty="0" smtClean="0"/>
              <a:t>Create Linked Server to Hive</a:t>
            </a:r>
          </a:p>
          <a:p>
            <a:pPr lvl="1"/>
            <a:r>
              <a:rPr lang="en-US" dirty="0" smtClean="0"/>
              <a:t>Create Views for Hive tables</a:t>
            </a:r>
          </a:p>
          <a:p>
            <a:pPr lvl="1"/>
            <a:r>
              <a:rPr lang="en-US" dirty="0" smtClean="0"/>
              <a:t>Use Views in Data Source View</a:t>
            </a:r>
          </a:p>
          <a:p>
            <a:pPr lvl="1"/>
            <a:r>
              <a:rPr lang="en-US" dirty="0" smtClean="0"/>
              <a:t>Proceed with caution!  </a:t>
            </a:r>
          </a:p>
          <a:p>
            <a:pPr lvl="1"/>
            <a:r>
              <a:rPr lang="en-US" dirty="0" smtClean="0"/>
              <a:t>Remember to use SSAS Best Practices for large scale Analysis Services cubes.</a:t>
            </a:r>
          </a:p>
        </p:txBody>
      </p:sp>
      <p:sp>
        <p:nvSpPr>
          <p:cNvPr id="4" name="Rectangle 2"/>
          <p:cNvSpPr>
            <a:spLocks noChangeArrowheads="1"/>
          </p:cNvSpPr>
          <p:nvPr/>
        </p:nvSpPr>
        <p:spPr bwMode="auto">
          <a:xfrm>
            <a:off x="2419643" y="2475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3"/>
          <a:stretch>
            <a:fillRect/>
          </a:stretch>
        </p:blipFill>
        <p:spPr>
          <a:xfrm>
            <a:off x="5468476" y="1447225"/>
            <a:ext cx="6328492" cy="2105042"/>
          </a:xfrm>
          <a:prstGeom prst="rect">
            <a:avLst/>
          </a:prstGeom>
        </p:spPr>
      </p:pic>
      <p:pic>
        <p:nvPicPr>
          <p:cNvPr id="9" name="Picture 8"/>
          <p:cNvPicPr>
            <a:picLocks noChangeAspect="1"/>
          </p:cNvPicPr>
          <p:nvPr/>
        </p:nvPicPr>
        <p:blipFill>
          <a:blip r:embed="rId4"/>
          <a:stretch>
            <a:fillRect/>
          </a:stretch>
        </p:blipFill>
        <p:spPr>
          <a:xfrm>
            <a:off x="5647789" y="3814933"/>
            <a:ext cx="6328492" cy="611971"/>
          </a:xfrm>
          <a:prstGeom prst="rect">
            <a:avLst/>
          </a:prstGeom>
        </p:spPr>
      </p:pic>
      <p:sp>
        <p:nvSpPr>
          <p:cNvPr id="12" name="Rectangle 11"/>
          <p:cNvSpPr/>
          <p:nvPr/>
        </p:nvSpPr>
        <p:spPr>
          <a:xfrm>
            <a:off x="558018" y="4824436"/>
            <a:ext cx="11238949" cy="1477328"/>
          </a:xfrm>
          <a:prstGeom prst="rect">
            <a:avLst/>
          </a:prstGeom>
        </p:spPr>
        <p:txBody>
          <a:bodyPr wrap="square">
            <a:spAutoFit/>
          </a:bodyPr>
          <a:lstStyle/>
          <a:p>
            <a:r>
              <a:rPr lang="en-US" dirty="0" smtClean="0"/>
              <a:t>Performance Guide: </a:t>
            </a:r>
            <a:r>
              <a:rPr lang="en-US" dirty="0" smtClean="0">
                <a:hlinkClick r:id="rId5"/>
              </a:rPr>
              <a:t>http</a:t>
            </a:r>
            <a:r>
              <a:rPr lang="en-US" dirty="0">
                <a:hlinkClick r:id="rId5"/>
              </a:rPr>
              <a:t>://</a:t>
            </a:r>
            <a:r>
              <a:rPr lang="en-US" dirty="0" smtClean="0">
                <a:hlinkClick r:id="rId5"/>
              </a:rPr>
              <a:t>sqlcat.com/sqlcat/b/whitepapers/archive/2011/10/10/analysis-services-2008-r2-performance-guide.aspx</a:t>
            </a:r>
            <a:r>
              <a:rPr lang="en-US" dirty="0" smtClean="0"/>
              <a:t>  </a:t>
            </a:r>
          </a:p>
          <a:p>
            <a:endParaRPr lang="en-US" dirty="0" smtClean="0"/>
          </a:p>
          <a:p>
            <a:r>
              <a:rPr lang="en-US" dirty="0" smtClean="0"/>
              <a:t>Operations Guide</a:t>
            </a:r>
            <a:r>
              <a:rPr lang="en-US" dirty="0"/>
              <a:t>: </a:t>
            </a:r>
            <a:r>
              <a:rPr lang="en-US" dirty="0">
                <a:hlinkClick r:id="rId6"/>
              </a:rPr>
              <a:t>http://</a:t>
            </a:r>
            <a:r>
              <a:rPr lang="en-US" dirty="0" smtClean="0">
                <a:hlinkClick r:id="rId6"/>
              </a:rPr>
              <a:t>sqlcat.com/sqlcat/b/whitepapers/archive/2011/06/01/sql-server-2008r2-analysis-services-operations-guide.aspx</a:t>
            </a:r>
            <a:r>
              <a:rPr lang="en-US" dirty="0" smtClean="0"/>
              <a:t> </a:t>
            </a:r>
          </a:p>
        </p:txBody>
      </p:sp>
    </p:spTree>
    <p:extLst>
      <p:ext uri="{BB962C8B-B14F-4D97-AF65-F5344CB8AC3E}">
        <p14:creationId xmlns:p14="http://schemas.microsoft.com/office/powerpoint/2010/main" val="22374473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p:nvPicPr>
        <p:blipFill>
          <a:blip r:embed="rId3"/>
          <a:stretch>
            <a:fillRect/>
          </a:stretch>
        </p:blipFill>
        <p:spPr>
          <a:xfrm>
            <a:off x="3852013" y="2841822"/>
            <a:ext cx="5251377" cy="3682143"/>
          </a:xfrm>
          <a:prstGeom prst="rect">
            <a:avLst/>
          </a:prstGeom>
          <a:effectLst>
            <a:softEdge rad="317500"/>
          </a:effectLst>
        </p:spPr>
      </p:pic>
      <p:grpSp>
        <p:nvGrpSpPr>
          <p:cNvPr id="47" name="Group 46"/>
          <p:cNvGrpSpPr/>
          <p:nvPr/>
        </p:nvGrpSpPr>
        <p:grpSpPr>
          <a:xfrm>
            <a:off x="2600056" y="758809"/>
            <a:ext cx="6882555" cy="3461137"/>
            <a:chOff x="2600056" y="863738"/>
            <a:chExt cx="6882555" cy="3461137"/>
          </a:xfrm>
        </p:grpSpPr>
        <p:grpSp>
          <p:nvGrpSpPr>
            <p:cNvPr id="48" name="Group 47"/>
            <p:cNvGrpSpPr/>
            <p:nvPr/>
          </p:nvGrpSpPr>
          <p:grpSpPr>
            <a:xfrm>
              <a:off x="2600056" y="863738"/>
              <a:ext cx="6882555" cy="2438253"/>
              <a:chOff x="2811241" y="1368563"/>
              <a:chExt cx="6882555" cy="2438253"/>
            </a:xfrm>
          </p:grpSpPr>
          <p:sp>
            <p:nvSpPr>
              <p:cNvPr id="50" name="TextBox 49"/>
              <p:cNvSpPr txBox="1"/>
              <p:nvPr/>
            </p:nvSpPr>
            <p:spPr>
              <a:xfrm>
                <a:off x="4581525" y="1688828"/>
                <a:ext cx="3802131" cy="1200329"/>
              </a:xfrm>
              <a:prstGeom prst="rect">
                <a:avLst/>
              </a:prstGeom>
              <a:noFill/>
            </p:spPr>
            <p:txBody>
              <a:bodyPr wrap="none" rtlCol="0">
                <a:spAutoFit/>
              </a:bodyPr>
              <a:lstStyle/>
              <a:p>
                <a:r>
                  <a:rPr lang="en-US" sz="7200" dirty="0">
                    <a:solidFill>
                      <a:schemeClr val="bg1"/>
                    </a:solidFill>
                    <a:effectLst>
                      <a:outerShdw blurRad="38100" dist="38100" dir="2700000" algn="tl">
                        <a:srgbClr val="000000">
                          <a:alpha val="43137"/>
                        </a:srgbClr>
                      </a:outerShdw>
                    </a:effectLst>
                  </a:rPr>
                  <a:t>Analytics</a:t>
                </a:r>
              </a:p>
            </p:txBody>
          </p:sp>
          <p:sp>
            <p:nvSpPr>
              <p:cNvPr id="51" name="TextBox 50"/>
              <p:cNvSpPr txBox="1"/>
              <p:nvPr/>
            </p:nvSpPr>
            <p:spPr>
              <a:xfrm>
                <a:off x="3507756" y="2709016"/>
                <a:ext cx="1878463" cy="461665"/>
              </a:xfrm>
              <a:prstGeom prst="rect">
                <a:avLst/>
              </a:prstGeom>
              <a:noFill/>
            </p:spPr>
            <p:txBody>
              <a:bodyPr wrap="none" rtlCol="0">
                <a:spAutoFit/>
              </a:bodyPr>
              <a:lstStyle/>
              <a:p>
                <a:r>
                  <a:rPr lang="en-US" sz="2400" dirty="0">
                    <a:solidFill>
                      <a:schemeClr val="bg1"/>
                    </a:solidFill>
                  </a:rPr>
                  <a:t>Map Reduce</a:t>
                </a:r>
              </a:p>
            </p:txBody>
          </p:sp>
          <p:sp>
            <p:nvSpPr>
              <p:cNvPr id="56" name="TextBox 55"/>
              <p:cNvSpPr txBox="1"/>
              <p:nvPr/>
            </p:nvSpPr>
            <p:spPr>
              <a:xfrm>
                <a:off x="7352429" y="1560711"/>
                <a:ext cx="1020921" cy="461665"/>
              </a:xfrm>
              <a:prstGeom prst="rect">
                <a:avLst/>
              </a:prstGeom>
              <a:noFill/>
            </p:spPr>
            <p:txBody>
              <a:bodyPr wrap="none" rtlCol="0">
                <a:spAutoFit/>
              </a:bodyPr>
              <a:lstStyle/>
              <a:p>
                <a:r>
                  <a:rPr lang="en-US" sz="2400" dirty="0">
                    <a:solidFill>
                      <a:schemeClr val="bg1"/>
                    </a:solidFill>
                  </a:rPr>
                  <a:t>Query</a:t>
                </a:r>
              </a:p>
            </p:txBody>
          </p:sp>
          <p:sp>
            <p:nvSpPr>
              <p:cNvPr id="57" name="TextBox 56"/>
              <p:cNvSpPr txBox="1"/>
              <p:nvPr/>
            </p:nvSpPr>
            <p:spPr>
              <a:xfrm>
                <a:off x="6691233" y="2637881"/>
                <a:ext cx="873957" cy="369332"/>
              </a:xfrm>
              <a:prstGeom prst="rect">
                <a:avLst/>
              </a:prstGeom>
              <a:noFill/>
            </p:spPr>
            <p:txBody>
              <a:bodyPr wrap="none" rtlCol="0">
                <a:spAutoFit/>
              </a:bodyPr>
              <a:lstStyle/>
              <a:p>
                <a:r>
                  <a:rPr lang="en-US" dirty="0">
                    <a:solidFill>
                      <a:schemeClr val="bg1"/>
                    </a:solidFill>
                  </a:rPr>
                  <a:t>Insight</a:t>
                </a:r>
              </a:p>
            </p:txBody>
          </p:sp>
          <p:sp>
            <p:nvSpPr>
              <p:cNvPr id="58" name="TextBox 57"/>
              <p:cNvSpPr txBox="1"/>
              <p:nvPr/>
            </p:nvSpPr>
            <p:spPr>
              <a:xfrm>
                <a:off x="4281924" y="1841554"/>
                <a:ext cx="584199" cy="338554"/>
              </a:xfrm>
              <a:prstGeom prst="rect">
                <a:avLst/>
              </a:prstGeom>
              <a:noFill/>
            </p:spPr>
            <p:txBody>
              <a:bodyPr wrap="none" rtlCol="0">
                <a:spAutoFit/>
              </a:bodyPr>
              <a:lstStyle/>
              <a:p>
                <a:r>
                  <a:rPr lang="en-US" sz="1600" dirty="0">
                    <a:solidFill>
                      <a:schemeClr val="bg1"/>
                    </a:solidFill>
                  </a:rPr>
                  <a:t>Hive</a:t>
                </a:r>
              </a:p>
            </p:txBody>
          </p:sp>
          <p:sp>
            <p:nvSpPr>
              <p:cNvPr id="59" name="TextBox 58"/>
              <p:cNvSpPr txBox="1"/>
              <p:nvPr/>
            </p:nvSpPr>
            <p:spPr>
              <a:xfrm>
                <a:off x="5797179" y="2646145"/>
                <a:ext cx="470000" cy="338554"/>
              </a:xfrm>
              <a:prstGeom prst="rect">
                <a:avLst/>
              </a:prstGeom>
              <a:noFill/>
            </p:spPr>
            <p:txBody>
              <a:bodyPr wrap="none" rtlCol="0">
                <a:spAutoFit/>
              </a:bodyPr>
              <a:lstStyle/>
              <a:p>
                <a:r>
                  <a:rPr lang="en-US" sz="1600" dirty="0">
                    <a:solidFill>
                      <a:schemeClr val="bg1"/>
                    </a:solidFill>
                  </a:rPr>
                  <a:t>Pig</a:t>
                </a:r>
              </a:p>
            </p:txBody>
          </p:sp>
          <p:sp>
            <p:nvSpPr>
              <p:cNvPr id="60" name="TextBox 59"/>
              <p:cNvSpPr txBox="1"/>
              <p:nvPr/>
            </p:nvSpPr>
            <p:spPr>
              <a:xfrm>
                <a:off x="7178385" y="2794401"/>
                <a:ext cx="1649811" cy="584775"/>
              </a:xfrm>
              <a:prstGeom prst="rect">
                <a:avLst/>
              </a:prstGeom>
              <a:noFill/>
            </p:spPr>
            <p:txBody>
              <a:bodyPr wrap="none" rtlCol="0">
                <a:spAutoFit/>
              </a:bodyPr>
              <a:lstStyle/>
              <a:p>
                <a:r>
                  <a:rPr lang="en-US" sz="3200" dirty="0" err="1">
                    <a:solidFill>
                      <a:schemeClr val="bg1"/>
                    </a:solidFill>
                  </a:rPr>
                  <a:t>Hadoop</a:t>
                </a:r>
                <a:endParaRPr lang="en-US" sz="3200" dirty="0">
                  <a:solidFill>
                    <a:schemeClr val="bg1"/>
                  </a:solidFill>
                </a:endParaRPr>
              </a:p>
            </p:txBody>
          </p:sp>
          <p:sp>
            <p:nvSpPr>
              <p:cNvPr id="69" name="TextBox 68"/>
              <p:cNvSpPr txBox="1"/>
              <p:nvPr/>
            </p:nvSpPr>
            <p:spPr>
              <a:xfrm>
                <a:off x="5132257" y="2552792"/>
                <a:ext cx="724878" cy="461665"/>
              </a:xfrm>
              <a:prstGeom prst="rect">
                <a:avLst/>
              </a:prstGeom>
              <a:noFill/>
            </p:spPr>
            <p:txBody>
              <a:bodyPr wrap="none" rtlCol="0">
                <a:spAutoFit/>
              </a:bodyPr>
              <a:lstStyle/>
              <a:p>
                <a:r>
                  <a:rPr lang="en-US" sz="2400" dirty="0">
                    <a:solidFill>
                      <a:schemeClr val="bg1"/>
                    </a:solidFill>
                  </a:rPr>
                  <a:t>SQL</a:t>
                </a:r>
              </a:p>
            </p:txBody>
          </p:sp>
          <p:sp>
            <p:nvSpPr>
              <p:cNvPr id="70" name="TextBox 69"/>
              <p:cNvSpPr txBox="1"/>
              <p:nvPr/>
            </p:nvSpPr>
            <p:spPr>
              <a:xfrm>
                <a:off x="3512008" y="2706096"/>
                <a:ext cx="1878463" cy="461665"/>
              </a:xfrm>
              <a:prstGeom prst="rect">
                <a:avLst/>
              </a:prstGeom>
              <a:noFill/>
            </p:spPr>
            <p:txBody>
              <a:bodyPr wrap="none" rtlCol="0">
                <a:spAutoFit/>
              </a:bodyPr>
              <a:lstStyle/>
              <a:p>
                <a:r>
                  <a:rPr lang="en-US" sz="2400" dirty="0">
                    <a:solidFill>
                      <a:schemeClr val="bg1"/>
                    </a:solidFill>
                  </a:rPr>
                  <a:t>Map Reduce</a:t>
                </a:r>
              </a:p>
            </p:txBody>
          </p:sp>
          <p:sp>
            <p:nvSpPr>
              <p:cNvPr id="71" name="TextBox 70"/>
              <p:cNvSpPr txBox="1"/>
              <p:nvPr/>
            </p:nvSpPr>
            <p:spPr>
              <a:xfrm>
                <a:off x="4779619" y="1368563"/>
                <a:ext cx="2984278" cy="461665"/>
              </a:xfrm>
              <a:prstGeom prst="rect">
                <a:avLst/>
              </a:prstGeom>
              <a:noFill/>
            </p:spPr>
            <p:txBody>
              <a:bodyPr wrap="none" rtlCol="0">
                <a:spAutoFit/>
              </a:bodyPr>
              <a:lstStyle/>
              <a:p>
                <a:r>
                  <a:rPr lang="en-US" sz="2400" dirty="0">
                    <a:solidFill>
                      <a:schemeClr val="bg1"/>
                    </a:solidFill>
                  </a:rPr>
                  <a:t>Business Intelligence</a:t>
                </a:r>
              </a:p>
            </p:txBody>
          </p:sp>
          <p:sp>
            <p:nvSpPr>
              <p:cNvPr id="72" name="TextBox 71"/>
              <p:cNvSpPr txBox="1"/>
              <p:nvPr/>
            </p:nvSpPr>
            <p:spPr>
              <a:xfrm>
                <a:off x="3716958" y="2199541"/>
                <a:ext cx="957121" cy="307777"/>
              </a:xfrm>
              <a:prstGeom prst="rect">
                <a:avLst/>
              </a:prstGeom>
              <a:noFill/>
            </p:spPr>
            <p:txBody>
              <a:bodyPr wrap="none" rtlCol="0">
                <a:spAutoFit/>
              </a:bodyPr>
              <a:lstStyle/>
              <a:p>
                <a:r>
                  <a:rPr lang="en-US" sz="1400" dirty="0">
                    <a:solidFill>
                      <a:schemeClr val="bg1"/>
                    </a:solidFill>
                  </a:rPr>
                  <a:t>Predictive</a:t>
                </a:r>
              </a:p>
            </p:txBody>
          </p:sp>
          <p:sp>
            <p:nvSpPr>
              <p:cNvPr id="73" name="TextBox 72"/>
              <p:cNvSpPr txBox="1"/>
              <p:nvPr/>
            </p:nvSpPr>
            <p:spPr>
              <a:xfrm>
                <a:off x="5148439" y="1791543"/>
                <a:ext cx="1119217" cy="307777"/>
              </a:xfrm>
              <a:prstGeom prst="rect">
                <a:avLst/>
              </a:prstGeom>
              <a:noFill/>
            </p:spPr>
            <p:txBody>
              <a:bodyPr wrap="none" rtlCol="0">
                <a:spAutoFit/>
              </a:bodyPr>
              <a:lstStyle/>
              <a:p>
                <a:r>
                  <a:rPr lang="en-US" sz="1400" dirty="0">
                    <a:solidFill>
                      <a:schemeClr val="bg1"/>
                    </a:solidFill>
                  </a:rPr>
                  <a:t>Operational</a:t>
                </a:r>
              </a:p>
            </p:txBody>
          </p:sp>
          <p:sp>
            <p:nvSpPr>
              <p:cNvPr id="74" name="TextBox 73"/>
              <p:cNvSpPr txBox="1"/>
              <p:nvPr/>
            </p:nvSpPr>
            <p:spPr>
              <a:xfrm>
                <a:off x="5993414" y="2952173"/>
                <a:ext cx="1009379" cy="307777"/>
              </a:xfrm>
              <a:prstGeom prst="rect">
                <a:avLst/>
              </a:prstGeom>
              <a:noFill/>
            </p:spPr>
            <p:txBody>
              <a:bodyPr wrap="none" rtlCol="0">
                <a:spAutoFit/>
              </a:bodyPr>
              <a:lstStyle/>
              <a:p>
                <a:r>
                  <a:rPr lang="en-US" sz="1400" dirty="0">
                    <a:solidFill>
                      <a:schemeClr val="bg1"/>
                    </a:solidFill>
                  </a:rPr>
                  <a:t>Interactive</a:t>
                </a:r>
              </a:p>
            </p:txBody>
          </p:sp>
          <p:sp>
            <p:nvSpPr>
              <p:cNvPr id="75" name="TextBox 74"/>
              <p:cNvSpPr txBox="1"/>
              <p:nvPr/>
            </p:nvSpPr>
            <p:spPr>
              <a:xfrm>
                <a:off x="7939653" y="2470505"/>
                <a:ext cx="1460656" cy="369332"/>
              </a:xfrm>
              <a:prstGeom prst="rect">
                <a:avLst/>
              </a:prstGeom>
              <a:noFill/>
            </p:spPr>
            <p:txBody>
              <a:bodyPr wrap="none" rtlCol="0">
                <a:spAutoFit/>
              </a:bodyPr>
              <a:lstStyle/>
              <a:p>
                <a:r>
                  <a:rPr lang="en-US" dirty="0">
                    <a:solidFill>
                      <a:schemeClr val="bg1"/>
                    </a:solidFill>
                  </a:rPr>
                  <a:t>Visualization</a:t>
                </a:r>
              </a:p>
            </p:txBody>
          </p:sp>
          <p:sp>
            <p:nvSpPr>
              <p:cNvPr id="76" name="TextBox 75"/>
              <p:cNvSpPr txBox="1"/>
              <p:nvPr/>
            </p:nvSpPr>
            <p:spPr>
              <a:xfrm>
                <a:off x="4516084" y="3110815"/>
                <a:ext cx="1217193" cy="338554"/>
              </a:xfrm>
              <a:prstGeom prst="rect">
                <a:avLst/>
              </a:prstGeom>
              <a:noFill/>
            </p:spPr>
            <p:txBody>
              <a:bodyPr wrap="none" rtlCol="0">
                <a:spAutoFit/>
              </a:bodyPr>
              <a:lstStyle/>
              <a:p>
                <a:r>
                  <a:rPr lang="en-US" sz="1600" dirty="0">
                    <a:solidFill>
                      <a:schemeClr val="bg1"/>
                    </a:solidFill>
                  </a:rPr>
                  <a:t>Exploratory</a:t>
                </a:r>
              </a:p>
            </p:txBody>
          </p:sp>
          <p:sp>
            <p:nvSpPr>
              <p:cNvPr id="77" name="TextBox 76"/>
              <p:cNvSpPr txBox="1"/>
              <p:nvPr/>
            </p:nvSpPr>
            <p:spPr>
              <a:xfrm>
                <a:off x="8020646" y="1996505"/>
                <a:ext cx="1673150" cy="338554"/>
              </a:xfrm>
              <a:prstGeom prst="rect">
                <a:avLst/>
              </a:prstGeom>
              <a:noFill/>
            </p:spPr>
            <p:txBody>
              <a:bodyPr wrap="none" rtlCol="0">
                <a:spAutoFit/>
              </a:bodyPr>
              <a:lstStyle/>
              <a:p>
                <a:r>
                  <a:rPr lang="en-US" sz="1600" dirty="0">
                    <a:solidFill>
                      <a:schemeClr val="bg1"/>
                    </a:solidFill>
                  </a:rPr>
                  <a:t>Data Warehouse</a:t>
                </a:r>
              </a:p>
            </p:txBody>
          </p:sp>
          <p:sp>
            <p:nvSpPr>
              <p:cNvPr id="78" name="TextBox 77"/>
              <p:cNvSpPr txBox="1"/>
              <p:nvPr/>
            </p:nvSpPr>
            <p:spPr>
              <a:xfrm>
                <a:off x="5879244" y="3234081"/>
                <a:ext cx="1237839" cy="338554"/>
              </a:xfrm>
              <a:prstGeom prst="rect">
                <a:avLst/>
              </a:prstGeom>
              <a:noFill/>
            </p:spPr>
            <p:txBody>
              <a:bodyPr wrap="none" rtlCol="0">
                <a:spAutoFit/>
              </a:bodyPr>
              <a:lstStyle/>
              <a:p>
                <a:r>
                  <a:rPr lang="en-US" sz="1600" dirty="0">
                    <a:solidFill>
                      <a:schemeClr val="bg1"/>
                    </a:solidFill>
                  </a:rPr>
                  <a:t>Cloud Scale</a:t>
                </a:r>
              </a:p>
            </p:txBody>
          </p:sp>
          <p:sp>
            <p:nvSpPr>
              <p:cNvPr id="79" name="TextBox 78"/>
              <p:cNvSpPr txBox="1"/>
              <p:nvPr/>
            </p:nvSpPr>
            <p:spPr>
              <a:xfrm>
                <a:off x="3744493" y="1674900"/>
                <a:ext cx="808235" cy="261610"/>
              </a:xfrm>
              <a:prstGeom prst="rect">
                <a:avLst/>
              </a:prstGeom>
              <a:noFill/>
            </p:spPr>
            <p:txBody>
              <a:bodyPr wrap="none" rtlCol="0">
                <a:spAutoFit/>
              </a:bodyPr>
              <a:lstStyle/>
              <a:p>
                <a:r>
                  <a:rPr lang="en-US" sz="1100" dirty="0">
                    <a:solidFill>
                      <a:schemeClr val="bg1"/>
                    </a:solidFill>
                  </a:rPr>
                  <a:t>Real-Time</a:t>
                </a:r>
              </a:p>
            </p:txBody>
          </p:sp>
          <p:sp>
            <p:nvSpPr>
              <p:cNvPr id="80" name="TextBox 79"/>
              <p:cNvSpPr txBox="1"/>
              <p:nvPr/>
            </p:nvSpPr>
            <p:spPr>
              <a:xfrm>
                <a:off x="6582833" y="1722742"/>
                <a:ext cx="530915" cy="261610"/>
              </a:xfrm>
              <a:prstGeom prst="rect">
                <a:avLst/>
              </a:prstGeom>
              <a:noFill/>
            </p:spPr>
            <p:txBody>
              <a:bodyPr wrap="none" rtlCol="0">
                <a:spAutoFit/>
              </a:bodyPr>
              <a:lstStyle/>
              <a:p>
                <a:r>
                  <a:rPr lang="en-US" sz="1100" dirty="0">
                    <a:solidFill>
                      <a:schemeClr val="bg1"/>
                    </a:solidFill>
                  </a:rPr>
                  <a:t>Batch</a:t>
                </a:r>
              </a:p>
            </p:txBody>
          </p:sp>
          <p:sp>
            <p:nvSpPr>
              <p:cNvPr id="81" name="TextBox 80"/>
              <p:cNvSpPr txBox="1"/>
              <p:nvPr/>
            </p:nvSpPr>
            <p:spPr>
              <a:xfrm>
                <a:off x="3023872" y="2436705"/>
                <a:ext cx="1792094" cy="338554"/>
              </a:xfrm>
              <a:prstGeom prst="rect">
                <a:avLst/>
              </a:prstGeom>
              <a:noFill/>
            </p:spPr>
            <p:txBody>
              <a:bodyPr wrap="none" rtlCol="0">
                <a:spAutoFit/>
              </a:bodyPr>
              <a:lstStyle/>
              <a:p>
                <a:r>
                  <a:rPr lang="en-US" sz="1600" dirty="0">
                    <a:solidFill>
                      <a:schemeClr val="bg1"/>
                    </a:solidFill>
                  </a:rPr>
                  <a:t>Machine Learning</a:t>
                </a:r>
              </a:p>
            </p:txBody>
          </p:sp>
          <p:sp>
            <p:nvSpPr>
              <p:cNvPr id="85" name="TextBox 84"/>
              <p:cNvSpPr txBox="1"/>
              <p:nvPr/>
            </p:nvSpPr>
            <p:spPr>
              <a:xfrm>
                <a:off x="8173536" y="1791938"/>
                <a:ext cx="907621" cy="261610"/>
              </a:xfrm>
              <a:prstGeom prst="rect">
                <a:avLst/>
              </a:prstGeom>
              <a:noFill/>
            </p:spPr>
            <p:txBody>
              <a:bodyPr wrap="none" rtlCol="0">
                <a:spAutoFit/>
              </a:bodyPr>
              <a:lstStyle/>
              <a:p>
                <a:r>
                  <a:rPr lang="en-US" sz="1100" dirty="0">
                    <a:solidFill>
                      <a:schemeClr val="bg1"/>
                    </a:solidFill>
                  </a:rPr>
                  <a:t>Self-Service</a:t>
                </a:r>
              </a:p>
            </p:txBody>
          </p:sp>
          <p:sp>
            <p:nvSpPr>
              <p:cNvPr id="86" name="TextBox 85"/>
              <p:cNvSpPr txBox="1"/>
              <p:nvPr/>
            </p:nvSpPr>
            <p:spPr>
              <a:xfrm>
                <a:off x="3088576" y="3106061"/>
                <a:ext cx="636713" cy="261610"/>
              </a:xfrm>
              <a:prstGeom prst="rect">
                <a:avLst/>
              </a:prstGeom>
              <a:noFill/>
            </p:spPr>
            <p:txBody>
              <a:bodyPr wrap="none" rtlCol="0">
                <a:spAutoFit/>
              </a:bodyPr>
              <a:lstStyle/>
              <a:p>
                <a:r>
                  <a:rPr lang="en-US" sz="1100" dirty="0" err="1">
                    <a:solidFill>
                      <a:schemeClr val="bg1"/>
                    </a:solidFill>
                  </a:rPr>
                  <a:t>Dremel</a:t>
                </a:r>
                <a:endParaRPr lang="en-US" sz="1100" dirty="0">
                  <a:solidFill>
                    <a:schemeClr val="bg1"/>
                  </a:solidFill>
                </a:endParaRPr>
              </a:p>
            </p:txBody>
          </p:sp>
          <p:sp>
            <p:nvSpPr>
              <p:cNvPr id="87" name="TextBox 86"/>
              <p:cNvSpPr txBox="1"/>
              <p:nvPr/>
            </p:nvSpPr>
            <p:spPr>
              <a:xfrm>
                <a:off x="7698425" y="3313701"/>
                <a:ext cx="798617" cy="261610"/>
              </a:xfrm>
              <a:prstGeom prst="rect">
                <a:avLst/>
              </a:prstGeom>
              <a:noFill/>
            </p:spPr>
            <p:txBody>
              <a:bodyPr wrap="none" rtlCol="0">
                <a:spAutoFit/>
              </a:bodyPr>
              <a:lstStyle/>
              <a:p>
                <a:r>
                  <a:rPr lang="en-US" sz="1100" dirty="0">
                    <a:solidFill>
                      <a:schemeClr val="bg1"/>
                    </a:solidFill>
                  </a:rPr>
                  <a:t>Big Query</a:t>
                </a:r>
              </a:p>
            </p:txBody>
          </p:sp>
          <p:sp>
            <p:nvSpPr>
              <p:cNvPr id="88" name="TextBox 87"/>
              <p:cNvSpPr txBox="1"/>
              <p:nvPr/>
            </p:nvSpPr>
            <p:spPr>
              <a:xfrm>
                <a:off x="3163808" y="1989941"/>
                <a:ext cx="907621" cy="261610"/>
              </a:xfrm>
              <a:prstGeom prst="rect">
                <a:avLst/>
              </a:prstGeom>
              <a:noFill/>
            </p:spPr>
            <p:txBody>
              <a:bodyPr wrap="none" rtlCol="0">
                <a:spAutoFit/>
              </a:bodyPr>
              <a:lstStyle/>
              <a:p>
                <a:r>
                  <a:rPr lang="en-US" sz="1100" dirty="0" err="1">
                    <a:solidFill>
                      <a:schemeClr val="bg1"/>
                    </a:solidFill>
                  </a:rPr>
                  <a:t>Hadoop</a:t>
                </a:r>
                <a:r>
                  <a:rPr lang="en-US" sz="1100" dirty="0">
                    <a:solidFill>
                      <a:schemeClr val="bg1"/>
                    </a:solidFill>
                  </a:rPr>
                  <a:t> DB</a:t>
                </a:r>
              </a:p>
            </p:txBody>
          </p:sp>
          <p:sp>
            <p:nvSpPr>
              <p:cNvPr id="89" name="TextBox 88"/>
              <p:cNvSpPr txBox="1"/>
              <p:nvPr/>
            </p:nvSpPr>
            <p:spPr>
              <a:xfrm>
                <a:off x="3618628" y="3337226"/>
                <a:ext cx="1216230" cy="307777"/>
              </a:xfrm>
              <a:prstGeom prst="rect">
                <a:avLst/>
              </a:prstGeom>
              <a:noFill/>
            </p:spPr>
            <p:txBody>
              <a:bodyPr wrap="none" rtlCol="0">
                <a:spAutoFit/>
              </a:bodyPr>
              <a:lstStyle/>
              <a:p>
                <a:r>
                  <a:rPr lang="en-US" sz="1400" dirty="0">
                    <a:solidFill>
                      <a:schemeClr val="bg1"/>
                    </a:solidFill>
                  </a:rPr>
                  <a:t>Unstructured</a:t>
                </a:r>
              </a:p>
            </p:txBody>
          </p:sp>
          <p:sp>
            <p:nvSpPr>
              <p:cNvPr id="90" name="TextBox 89"/>
              <p:cNvSpPr txBox="1"/>
              <p:nvPr/>
            </p:nvSpPr>
            <p:spPr>
              <a:xfrm>
                <a:off x="8622536" y="2813007"/>
                <a:ext cx="971933" cy="307777"/>
              </a:xfrm>
              <a:prstGeom prst="rect">
                <a:avLst/>
              </a:prstGeom>
              <a:noFill/>
            </p:spPr>
            <p:txBody>
              <a:bodyPr wrap="none" rtlCol="0">
                <a:spAutoFit/>
              </a:bodyPr>
              <a:lstStyle/>
              <a:p>
                <a:r>
                  <a:rPr lang="en-US" sz="1400" dirty="0">
                    <a:solidFill>
                      <a:schemeClr val="bg1"/>
                    </a:solidFill>
                  </a:rPr>
                  <a:t>Reporting</a:t>
                </a:r>
              </a:p>
            </p:txBody>
          </p:sp>
          <p:sp>
            <p:nvSpPr>
              <p:cNvPr id="91" name="TextBox 90"/>
              <p:cNvSpPr txBox="1"/>
              <p:nvPr/>
            </p:nvSpPr>
            <p:spPr>
              <a:xfrm>
                <a:off x="2811241" y="2766048"/>
                <a:ext cx="880369" cy="338554"/>
              </a:xfrm>
              <a:prstGeom prst="rect">
                <a:avLst/>
              </a:prstGeom>
              <a:noFill/>
            </p:spPr>
            <p:txBody>
              <a:bodyPr wrap="none" rtlCol="0">
                <a:spAutoFit/>
              </a:bodyPr>
              <a:lstStyle/>
              <a:p>
                <a:r>
                  <a:rPr lang="en-US" sz="1600" dirty="0">
                    <a:solidFill>
                      <a:schemeClr val="bg1"/>
                    </a:solidFill>
                  </a:rPr>
                  <a:t>Ad-Hoc</a:t>
                </a:r>
              </a:p>
            </p:txBody>
          </p:sp>
          <p:sp>
            <p:nvSpPr>
              <p:cNvPr id="92" name="TextBox 91"/>
              <p:cNvSpPr txBox="1"/>
              <p:nvPr/>
            </p:nvSpPr>
            <p:spPr>
              <a:xfrm>
                <a:off x="8547484" y="2276009"/>
                <a:ext cx="495649" cy="261610"/>
              </a:xfrm>
              <a:prstGeom prst="rect">
                <a:avLst/>
              </a:prstGeom>
              <a:noFill/>
            </p:spPr>
            <p:txBody>
              <a:bodyPr wrap="none" rtlCol="0">
                <a:spAutoFit/>
              </a:bodyPr>
              <a:lstStyle/>
              <a:p>
                <a:r>
                  <a:rPr lang="en-US" sz="1100" dirty="0">
                    <a:solidFill>
                      <a:schemeClr val="bg1"/>
                    </a:solidFill>
                  </a:rPr>
                  <a:t>Pivot</a:t>
                </a:r>
              </a:p>
            </p:txBody>
          </p:sp>
          <p:sp>
            <p:nvSpPr>
              <p:cNvPr id="93" name="TextBox 92"/>
              <p:cNvSpPr txBox="1"/>
              <p:nvPr/>
            </p:nvSpPr>
            <p:spPr>
              <a:xfrm>
                <a:off x="8817302" y="3141577"/>
                <a:ext cx="434734" cy="261610"/>
              </a:xfrm>
              <a:prstGeom prst="rect">
                <a:avLst/>
              </a:prstGeom>
              <a:noFill/>
            </p:spPr>
            <p:txBody>
              <a:bodyPr wrap="none" rtlCol="0">
                <a:spAutoFit/>
              </a:bodyPr>
              <a:lstStyle/>
              <a:p>
                <a:r>
                  <a:rPr lang="en-US" sz="1100" dirty="0">
                    <a:solidFill>
                      <a:schemeClr val="bg1"/>
                    </a:solidFill>
                  </a:rPr>
                  <a:t>Drill</a:t>
                </a:r>
              </a:p>
            </p:txBody>
          </p:sp>
          <p:sp>
            <p:nvSpPr>
              <p:cNvPr id="94" name="TextBox 93"/>
              <p:cNvSpPr txBox="1"/>
              <p:nvPr/>
            </p:nvSpPr>
            <p:spPr>
              <a:xfrm>
                <a:off x="4842344" y="3283596"/>
                <a:ext cx="1106393" cy="523220"/>
              </a:xfrm>
              <a:prstGeom prst="rect">
                <a:avLst/>
              </a:prstGeom>
              <a:noFill/>
            </p:spPr>
            <p:txBody>
              <a:bodyPr wrap="none" rtlCol="0">
                <a:spAutoFit/>
              </a:bodyPr>
              <a:lstStyle/>
              <a:p>
                <a:r>
                  <a:rPr lang="en-US" sz="2800" dirty="0">
                    <a:solidFill>
                      <a:schemeClr val="bg1"/>
                    </a:solidFill>
                  </a:rPr>
                  <a:t>Social</a:t>
                </a:r>
              </a:p>
            </p:txBody>
          </p:sp>
          <p:sp>
            <p:nvSpPr>
              <p:cNvPr id="95" name="TextBox 94"/>
              <p:cNvSpPr txBox="1"/>
              <p:nvPr/>
            </p:nvSpPr>
            <p:spPr>
              <a:xfrm>
                <a:off x="7811564" y="1448886"/>
                <a:ext cx="1160895" cy="307777"/>
              </a:xfrm>
              <a:prstGeom prst="rect">
                <a:avLst/>
              </a:prstGeom>
              <a:noFill/>
            </p:spPr>
            <p:txBody>
              <a:bodyPr wrap="none" rtlCol="0">
                <a:spAutoFit/>
              </a:bodyPr>
              <a:lstStyle/>
              <a:p>
                <a:r>
                  <a:rPr lang="en-US" sz="1400" dirty="0">
                    <a:solidFill>
                      <a:schemeClr val="bg1"/>
                    </a:solidFill>
                  </a:rPr>
                  <a:t>Data Mining</a:t>
                </a:r>
              </a:p>
            </p:txBody>
          </p:sp>
          <p:sp>
            <p:nvSpPr>
              <p:cNvPr id="96" name="TextBox 95"/>
              <p:cNvSpPr txBox="1"/>
              <p:nvPr/>
            </p:nvSpPr>
            <p:spPr>
              <a:xfrm>
                <a:off x="6800937" y="3467233"/>
                <a:ext cx="1250342" cy="307777"/>
              </a:xfrm>
              <a:prstGeom prst="rect">
                <a:avLst/>
              </a:prstGeom>
              <a:noFill/>
            </p:spPr>
            <p:txBody>
              <a:bodyPr wrap="none" rtlCol="0">
                <a:spAutoFit/>
              </a:bodyPr>
              <a:lstStyle/>
              <a:p>
                <a:r>
                  <a:rPr lang="en-US" sz="1400" dirty="0">
                    <a:solidFill>
                      <a:schemeClr val="bg1"/>
                    </a:solidFill>
                  </a:rPr>
                  <a:t>Text Analytics</a:t>
                </a:r>
              </a:p>
            </p:txBody>
          </p:sp>
          <p:sp>
            <p:nvSpPr>
              <p:cNvPr id="97" name="TextBox 96"/>
              <p:cNvSpPr txBox="1"/>
              <p:nvPr/>
            </p:nvSpPr>
            <p:spPr>
              <a:xfrm>
                <a:off x="3368712" y="1420334"/>
                <a:ext cx="1200970" cy="307777"/>
              </a:xfrm>
              <a:prstGeom prst="rect">
                <a:avLst/>
              </a:prstGeom>
              <a:noFill/>
            </p:spPr>
            <p:txBody>
              <a:bodyPr wrap="none" rtlCol="0">
                <a:spAutoFit/>
              </a:bodyPr>
              <a:lstStyle/>
              <a:p>
                <a:r>
                  <a:rPr lang="en-US" sz="1400" dirty="0">
                    <a:solidFill>
                      <a:schemeClr val="bg1"/>
                    </a:solidFill>
                  </a:rPr>
                  <a:t>Data Science</a:t>
                </a:r>
              </a:p>
            </p:txBody>
          </p:sp>
        </p:grpSp>
        <p:pic>
          <p:nvPicPr>
            <p:cNvPr id="49" name="Picture 4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83703" y="3134918"/>
              <a:ext cx="1352538" cy="1189957"/>
            </a:xfrm>
            <a:prstGeom prst="rect">
              <a:avLst/>
            </a:prstGeom>
          </p:spPr>
        </p:pic>
      </p:grpSp>
      <p:sp>
        <p:nvSpPr>
          <p:cNvPr id="52" name="Title 1"/>
          <p:cNvSpPr txBox="1">
            <a:spLocks/>
          </p:cNvSpPr>
          <p:nvPr/>
        </p:nvSpPr>
        <p:spPr>
          <a:xfrm>
            <a:off x="277800" y="5650993"/>
            <a:ext cx="11733896" cy="590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pPr algn="r" defTabSz="914377"/>
            <a:r>
              <a:rPr lang="en-US" sz="4267" dirty="0">
                <a:solidFill>
                  <a:schemeClr val="bg1"/>
                </a:solidFill>
              </a:rPr>
              <a:t>The Digital Shoebox</a:t>
            </a:r>
            <a:endParaRPr lang="en-US" sz="4267" spc="-151" dirty="0">
              <a:solidFill>
                <a:schemeClr val="bg1"/>
              </a:solidFill>
              <a:cs typeface="+mn-cs"/>
            </a:endParaRPr>
          </a:p>
        </p:txBody>
      </p:sp>
    </p:spTree>
    <p:extLst>
      <p:ext uri="{BB962C8B-B14F-4D97-AF65-F5344CB8AC3E}">
        <p14:creationId xmlns:p14="http://schemas.microsoft.com/office/powerpoint/2010/main" val="2545503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SSAS Tabular with HDInsight</a:t>
            </a:r>
            <a:endParaRPr lang="en-US" dirty="0"/>
          </a:p>
        </p:txBody>
      </p:sp>
      <p:sp>
        <p:nvSpPr>
          <p:cNvPr id="3" name="Text Placeholder 2"/>
          <p:cNvSpPr>
            <a:spLocks noGrp="1"/>
          </p:cNvSpPr>
          <p:nvPr>
            <p:ph type="body" sz="quarter" idx="10"/>
          </p:nvPr>
        </p:nvSpPr>
        <p:spPr>
          <a:xfrm>
            <a:off x="268928" y="1356625"/>
            <a:ext cx="5378548" cy="5841984"/>
          </a:xfrm>
        </p:spPr>
        <p:txBody>
          <a:bodyPr/>
          <a:lstStyle/>
          <a:p>
            <a:r>
              <a:rPr lang="en-US" dirty="0" smtClean="0"/>
              <a:t>Know before you go!</a:t>
            </a:r>
          </a:p>
          <a:p>
            <a:r>
              <a:rPr lang="en-US" dirty="0" smtClean="0"/>
              <a:t>ODBC Driver</a:t>
            </a:r>
          </a:p>
          <a:p>
            <a:r>
              <a:rPr lang="en-US" dirty="0" smtClean="0"/>
              <a:t>SSDT 32 Bit</a:t>
            </a:r>
          </a:p>
          <a:p>
            <a:r>
              <a:rPr lang="en-US" dirty="0" smtClean="0"/>
              <a:t>Service Account Configuration</a:t>
            </a:r>
          </a:p>
          <a:p>
            <a:r>
              <a:rPr lang="en-US" dirty="0" smtClean="0"/>
              <a:t>User DSN &gt; Service Account as You with Access &gt; Connect with Service Account</a:t>
            </a:r>
          </a:p>
          <a:p>
            <a:endParaRPr lang="en-US" dirty="0"/>
          </a:p>
        </p:txBody>
      </p:sp>
      <p:sp>
        <p:nvSpPr>
          <p:cNvPr id="4" name="Text Placeholder 3"/>
          <p:cNvSpPr>
            <a:spLocks noGrp="1"/>
          </p:cNvSpPr>
          <p:nvPr>
            <p:ph type="body" sz="quarter" idx="11"/>
          </p:nvPr>
        </p:nvSpPr>
        <p:spPr>
          <a:xfrm>
            <a:off x="6544214" y="1189176"/>
            <a:ext cx="5378548" cy="4067845"/>
          </a:xfrm>
        </p:spPr>
        <p:txBody>
          <a:bodyPr/>
          <a:lstStyle/>
          <a:p>
            <a:r>
              <a:rPr lang="en-US" dirty="0" smtClean="0"/>
              <a:t>No Direct Query Support </a:t>
            </a:r>
          </a:p>
          <a:p>
            <a:r>
              <a:rPr lang="en-US" dirty="0" smtClean="0"/>
              <a:t>Use Compression in Hive to speed processing</a:t>
            </a:r>
          </a:p>
          <a:p>
            <a:r>
              <a:rPr lang="en-US" dirty="0" smtClean="0"/>
              <a:t>Partition in tabular AND hive</a:t>
            </a:r>
          </a:p>
          <a:p>
            <a:r>
              <a:rPr lang="en-US" dirty="0" smtClean="0"/>
              <a:t>Improved end to end loading performance</a:t>
            </a:r>
            <a:endParaRPr lang="en-US" dirty="0"/>
          </a:p>
        </p:txBody>
      </p:sp>
    </p:spTree>
    <p:extLst>
      <p:ext uri="{BB962C8B-B14F-4D97-AF65-F5344CB8AC3E}">
        <p14:creationId xmlns:p14="http://schemas.microsoft.com/office/powerpoint/2010/main" val="379631864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Deploy BI?</a:t>
            </a:r>
            <a:endParaRPr lang="en-US" dirty="0"/>
          </a:p>
        </p:txBody>
      </p:sp>
      <p:sp>
        <p:nvSpPr>
          <p:cNvPr id="3" name="Text Placeholder 2"/>
          <p:cNvSpPr>
            <a:spLocks noGrp="1"/>
          </p:cNvSpPr>
          <p:nvPr>
            <p:ph type="body" sz="quarter" idx="10"/>
          </p:nvPr>
        </p:nvSpPr>
        <p:spPr>
          <a:xfrm>
            <a:off x="269241" y="5258957"/>
            <a:ext cx="5378548" cy="673454"/>
          </a:xfrm>
        </p:spPr>
        <p:txBody>
          <a:bodyPr/>
          <a:lstStyle/>
          <a:p>
            <a:pPr marL="0" indent="0" algn="ctr">
              <a:buNone/>
            </a:pPr>
            <a:r>
              <a:rPr lang="en-US" dirty="0" smtClean="0"/>
              <a:t>Azure </a:t>
            </a:r>
            <a:r>
              <a:rPr lang="en-US" dirty="0" err="1" smtClean="0"/>
              <a:t>IaaS</a:t>
            </a:r>
            <a:endParaRPr lang="en-US" dirty="0"/>
          </a:p>
        </p:txBody>
      </p:sp>
      <p:sp>
        <p:nvSpPr>
          <p:cNvPr id="4" name="Text Placeholder 3"/>
          <p:cNvSpPr>
            <a:spLocks noGrp="1"/>
          </p:cNvSpPr>
          <p:nvPr>
            <p:ph type="body" sz="quarter" idx="11"/>
          </p:nvPr>
        </p:nvSpPr>
        <p:spPr>
          <a:xfrm>
            <a:off x="6544214" y="5258957"/>
            <a:ext cx="5378548" cy="673454"/>
          </a:xfrm>
        </p:spPr>
        <p:txBody>
          <a:bodyPr/>
          <a:lstStyle/>
          <a:p>
            <a:pPr marL="0" indent="0" algn="ctr">
              <a:buNone/>
            </a:pPr>
            <a:r>
              <a:rPr lang="en-US" dirty="0" smtClean="0"/>
              <a:t>On-Prem</a:t>
            </a:r>
            <a:endParaRPr lang="en-US" dirty="0"/>
          </a:p>
        </p:txBody>
      </p:sp>
      <p:sp>
        <p:nvSpPr>
          <p:cNvPr id="5" name="TextBox 4"/>
          <p:cNvSpPr txBox="1"/>
          <p:nvPr/>
        </p:nvSpPr>
        <p:spPr>
          <a:xfrm>
            <a:off x="1230923" y="1277821"/>
            <a:ext cx="9365962"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Balance the costs of egress and latency to move data off the cloud</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with the storage and compute of a Windows Azure VM</a:t>
            </a:r>
          </a:p>
        </p:txBody>
      </p:sp>
      <p:grpSp>
        <p:nvGrpSpPr>
          <p:cNvPr id="11" name="Group 10"/>
          <p:cNvGrpSpPr/>
          <p:nvPr/>
        </p:nvGrpSpPr>
        <p:grpSpPr>
          <a:xfrm>
            <a:off x="1701945" y="2968839"/>
            <a:ext cx="2870054" cy="2870054"/>
            <a:chOff x="1701945" y="1836229"/>
            <a:chExt cx="2870054" cy="2870054"/>
          </a:xfrm>
        </p:grpSpPr>
        <p:pic>
          <p:nvPicPr>
            <p:cNvPr id="8" name="Picture 6" descr="\\MAGNUM\Projects\Microsoft\Cloud Power FY12\Design\ICONS_PNG\Cloud.png"/>
            <p:cNvPicPr>
              <a:picLocks noChangeAspect="1" noChangeArrowheads="1"/>
            </p:cNvPicPr>
            <p:nvPr/>
          </p:nvPicPr>
          <p:blipFill>
            <a:blip r:embed="rId3" cstate="print">
              <a:lum bright="100000"/>
            </a:blip>
            <a:srcRect/>
            <a:stretch>
              <a:fillRect/>
            </a:stretch>
          </p:blipFill>
          <p:spPr bwMode="auto">
            <a:xfrm>
              <a:off x="1701945" y="1836229"/>
              <a:ext cx="2870054" cy="2870054"/>
            </a:xfrm>
            <a:prstGeom prst="rect">
              <a:avLst/>
            </a:prstGeom>
            <a:noFill/>
          </p:spPr>
        </p:pic>
        <p:pic>
          <p:nvPicPr>
            <p:cNvPr id="7" name="Picture 2" descr="\\MAGNUM\Projects\Microsoft\Cloud Power FY12\Design\ICONS_PNG\Server.png"/>
            <p:cNvPicPr>
              <a:picLocks noChangeAspect="1" noChangeArrowheads="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2568322" y="2702606"/>
              <a:ext cx="1137299" cy="1137299"/>
            </a:xfrm>
            <a:prstGeom prst="rect">
              <a:avLst/>
            </a:prstGeom>
            <a:noFill/>
          </p:spPr>
        </p:pic>
      </p:grpSp>
      <p:pic>
        <p:nvPicPr>
          <p:cNvPr id="9" name="Picture 2" descr="\\MAGNUM\Projects\Microsoft\Cloud Power FY12\Design\ICONS_PNG\Server.png"/>
          <p:cNvPicPr>
            <a:picLocks noChangeAspect="1" noChangeArrowheads="1"/>
          </p:cNvPicPr>
          <p:nvPr/>
        </p:nvPicPr>
        <p:blipFill>
          <a:blip r:embed="rId6" cstate="print">
            <a:biLevel thresh="50000"/>
          </a:blip>
          <a:srcRect/>
          <a:stretch>
            <a:fillRect/>
          </a:stretch>
        </p:blipFill>
        <p:spPr bwMode="auto">
          <a:xfrm>
            <a:off x="8664838" y="3835216"/>
            <a:ext cx="1137299" cy="1137299"/>
          </a:xfrm>
          <a:prstGeom prst="rect">
            <a:avLst/>
          </a:prstGeom>
          <a:noFill/>
        </p:spPr>
      </p:pic>
      <p:sp>
        <p:nvSpPr>
          <p:cNvPr id="6" name="Rectangle 5"/>
          <p:cNvSpPr/>
          <p:nvPr/>
        </p:nvSpPr>
        <p:spPr>
          <a:xfrm>
            <a:off x="268928" y="6160800"/>
            <a:ext cx="7761612" cy="369332"/>
          </a:xfrm>
          <a:prstGeom prst="rect">
            <a:avLst/>
          </a:prstGeom>
        </p:spPr>
        <p:txBody>
          <a:bodyPr wrap="none">
            <a:spAutoFit/>
          </a:bodyPr>
          <a:lstStyle/>
          <a:p>
            <a:r>
              <a:rPr lang="en-US" dirty="0">
                <a:hlinkClick r:id="rId7"/>
              </a:rPr>
              <a:t>PowerShell to Create a </a:t>
            </a:r>
            <a:r>
              <a:rPr lang="en-US" dirty="0" smtClean="0">
                <a:hlinkClick r:id="rId7"/>
              </a:rPr>
              <a:t>Azure VM Running </a:t>
            </a:r>
            <a:r>
              <a:rPr lang="en-US" dirty="0">
                <a:hlinkClick r:id="rId7"/>
              </a:rPr>
              <a:t>SQL Server Business </a:t>
            </a:r>
            <a:r>
              <a:rPr lang="en-US" dirty="0" smtClean="0">
                <a:hlinkClick r:id="rId7"/>
              </a:rPr>
              <a:t>Intelligence</a:t>
            </a:r>
            <a:endParaRPr lang="en-US" dirty="0" smtClean="0"/>
          </a:p>
        </p:txBody>
      </p:sp>
    </p:spTree>
    <p:extLst>
      <p:ext uri="{BB962C8B-B14F-4D97-AF65-F5344CB8AC3E}">
        <p14:creationId xmlns:p14="http://schemas.microsoft.com/office/powerpoint/2010/main" val="31013847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for Everyone!</a:t>
            </a:r>
            <a:endParaRPr lang="en-US" dirty="0"/>
          </a:p>
        </p:txBody>
      </p:sp>
      <p:sp>
        <p:nvSpPr>
          <p:cNvPr id="3" name="Text Placeholder 2"/>
          <p:cNvSpPr>
            <a:spLocks noGrp="1"/>
          </p:cNvSpPr>
          <p:nvPr>
            <p:ph type="body" sz="quarter" idx="10"/>
          </p:nvPr>
        </p:nvSpPr>
        <p:spPr/>
        <p:txBody>
          <a:bodyPr/>
          <a:lstStyle/>
          <a:p>
            <a:r>
              <a:rPr lang="en-US" dirty="0" smtClean="0"/>
              <a:t>PolyBase</a:t>
            </a:r>
            <a:endParaRPr lang="en-US" dirty="0"/>
          </a:p>
        </p:txBody>
      </p:sp>
      <p:sp>
        <p:nvSpPr>
          <p:cNvPr id="4" name="Rectangle 2"/>
          <p:cNvSpPr>
            <a:spLocks noChangeArrowheads="1"/>
          </p:cNvSpPr>
          <p:nvPr/>
        </p:nvSpPr>
        <p:spPr bwMode="auto">
          <a:xfrm>
            <a:off x="2419643" y="2475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402956" y="2215192"/>
            <a:ext cx="8431078" cy="2188291"/>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Scale unstructured and relational data together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Create SQL Tables (As Select) direct from Hadoop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Create Hive Tables (as Select) direct from PDW</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Leverage Infiniband performance within your Hadoop cluster</a:t>
            </a:r>
          </a:p>
        </p:txBody>
      </p:sp>
    </p:spTree>
    <p:extLst>
      <p:ext uri="{BB962C8B-B14F-4D97-AF65-F5344CB8AC3E}">
        <p14:creationId xmlns:p14="http://schemas.microsoft.com/office/powerpoint/2010/main" val="20935667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26257801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Content Placeholder 2"/>
          <p:cNvSpPr>
            <a:spLocks noGrp="1"/>
          </p:cNvSpPr>
          <p:nvPr>
            <p:ph type="body" sz="quarter" idx="10"/>
          </p:nvPr>
        </p:nvSpPr>
        <p:spPr>
          <a:xfrm>
            <a:off x="269239" y="1189177"/>
            <a:ext cx="11653523" cy="5645713"/>
          </a:xfrm>
        </p:spPr>
        <p:txBody>
          <a:bodyPr/>
          <a:lstStyle/>
          <a:p>
            <a:pPr lvl="2"/>
            <a:r>
              <a:rPr lang="en-US" dirty="0" smtClean="0"/>
              <a:t>Read a bit</a:t>
            </a:r>
          </a:p>
          <a:p>
            <a:pPr lvl="2"/>
            <a:r>
              <a:rPr lang="en-US" dirty="0" smtClean="0">
                <a:hlinkClick r:id="rId2"/>
              </a:rPr>
              <a:t>HDInsight Documentation and Tutorials</a:t>
            </a:r>
            <a:endParaRPr lang="en-US" dirty="0" smtClean="0">
              <a:hlinkClick r:id="rId3"/>
            </a:endParaRPr>
          </a:p>
          <a:p>
            <a:pPr lvl="2"/>
            <a:r>
              <a:rPr lang="en-US" dirty="0" smtClean="0">
                <a:hlinkClick r:id="rId3"/>
              </a:rPr>
              <a:t>Programming Hive Book</a:t>
            </a:r>
            <a:r>
              <a:rPr lang="en-US" dirty="0" smtClean="0"/>
              <a:t> </a:t>
            </a:r>
          </a:p>
          <a:p>
            <a:pPr lvl="2"/>
            <a:r>
              <a:rPr lang="en-US" dirty="0" smtClean="0">
                <a:hlinkClick r:id="rId4"/>
              </a:rPr>
              <a:t>http://blogs.msdn.com/cindygross</a:t>
            </a:r>
            <a:endParaRPr lang="en-US" dirty="0" smtClean="0"/>
          </a:p>
          <a:p>
            <a:pPr lvl="2"/>
            <a:endParaRPr lang="en-US" dirty="0" smtClean="0"/>
          </a:p>
          <a:p>
            <a:pPr lvl="2"/>
            <a:r>
              <a:rPr lang="en-US" dirty="0" smtClean="0"/>
              <a:t>Sign up: Windows Azure HDInsight Service </a:t>
            </a:r>
            <a:r>
              <a:rPr lang="en-US" dirty="0" smtClean="0">
                <a:hlinkClick r:id="rId5"/>
              </a:rPr>
              <a:t>http://www.windowsazure.com/en-us/home/features/preview/</a:t>
            </a:r>
            <a:endParaRPr lang="en-US" dirty="0" smtClean="0"/>
          </a:p>
          <a:p>
            <a:pPr lvl="2"/>
            <a:endParaRPr lang="en-US" dirty="0" smtClean="0"/>
          </a:p>
          <a:p>
            <a:pPr lvl="2"/>
            <a:r>
              <a:rPr lang="en-US" dirty="0" smtClean="0"/>
              <a:t>Download Microsoft HDInsight Developer Preview </a:t>
            </a:r>
            <a:r>
              <a:rPr lang="en-US" dirty="0" smtClean="0">
                <a:hlinkClick r:id="rId6"/>
              </a:rPr>
              <a:t>http://www.microsoft.com/web/gallery/install.aspx?appid=HDINSIGHT-PREVIEW</a:t>
            </a:r>
            <a:r>
              <a:rPr lang="en-US" dirty="0" smtClean="0"/>
              <a:t> </a:t>
            </a:r>
          </a:p>
          <a:p>
            <a:pPr lvl="2"/>
            <a:endParaRPr lang="en-US" dirty="0"/>
          </a:p>
          <a:p>
            <a:pPr lvl="2"/>
            <a:r>
              <a:rPr lang="en-US" dirty="0" smtClean="0"/>
              <a:t>Download Data Explorer</a:t>
            </a:r>
          </a:p>
          <a:p>
            <a:pPr lvl="2"/>
            <a:r>
              <a:rPr lang="en-US" dirty="0">
                <a:hlinkClick r:id="rId7"/>
              </a:rPr>
              <a:t>http://</a:t>
            </a:r>
            <a:r>
              <a:rPr lang="en-US" dirty="0" smtClean="0">
                <a:hlinkClick r:id="rId7"/>
              </a:rPr>
              <a:t>www.microsoft.com/en-us/download/details.aspx?id=36803</a:t>
            </a:r>
            <a:endParaRPr lang="en-US" dirty="0" smtClean="0"/>
          </a:p>
          <a:p>
            <a:pPr lvl="2"/>
            <a:endParaRPr lang="en-US" dirty="0"/>
          </a:p>
          <a:p>
            <a:pPr lvl="2"/>
            <a:r>
              <a:rPr lang="en-US" dirty="0" smtClean="0"/>
              <a:t>Download GeoFlow</a:t>
            </a:r>
            <a:endParaRPr lang="en-US" dirty="0"/>
          </a:p>
          <a:p>
            <a:pPr lvl="2"/>
            <a:r>
              <a:rPr lang="en-US" dirty="0">
                <a:hlinkClick r:id="rId8"/>
              </a:rPr>
              <a:t>http://</a:t>
            </a:r>
            <a:r>
              <a:rPr lang="en-US" dirty="0" smtClean="0">
                <a:hlinkClick r:id="rId8"/>
              </a:rPr>
              <a:t>www.microsoft.com/en-us/download/details.aspx?id=38395</a:t>
            </a:r>
            <a:r>
              <a:rPr lang="en-US" dirty="0" smtClean="0"/>
              <a:t> </a:t>
            </a:r>
          </a:p>
          <a:p>
            <a:pPr lvl="2"/>
            <a:endParaRPr lang="en-US" dirty="0"/>
          </a:p>
        </p:txBody>
      </p:sp>
      <p:sp>
        <p:nvSpPr>
          <p:cNvPr id="6" name="Slide Number Placeholder 5"/>
          <p:cNvSpPr>
            <a:spLocks noGrp="1"/>
          </p:cNvSpPr>
          <p:nvPr>
            <p:ph type="sldNum" sz="quarter" idx="4294967295"/>
          </p:nvPr>
        </p:nvSpPr>
        <p:spPr>
          <a:xfrm>
            <a:off x="0" y="6443663"/>
            <a:ext cx="484188" cy="357187"/>
          </a:xfrm>
          <a:prstGeom prst="rect">
            <a:avLst/>
          </a:prstGeom>
        </p:spPr>
        <p:txBody>
          <a:bodyPr/>
          <a:lstStyle/>
          <a:p>
            <a:pPr defTabSz="1088392"/>
            <a:fld id="{0B11F31F-5B98-7F48-B825-7FE9FB03CF90}" type="slidenum">
              <a:rPr lang="en-US" sz="2143">
                <a:solidFill>
                  <a:srgbClr val="FFFFFF"/>
                </a:solidFill>
              </a:rPr>
              <a:pPr defTabSz="1088392"/>
              <a:t>34</a:t>
            </a:fld>
            <a:endParaRPr lang="en-US" sz="2143" dirty="0">
              <a:solidFill>
                <a:srgbClr val="FFFFFF"/>
              </a:solidFill>
            </a:endParaRPr>
          </a:p>
        </p:txBody>
      </p:sp>
    </p:spTree>
    <p:extLst>
      <p:ext uri="{BB962C8B-B14F-4D97-AF65-F5344CB8AC3E}">
        <p14:creationId xmlns:p14="http://schemas.microsoft.com/office/powerpoint/2010/main" val="153919926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6177682" y="4427569"/>
            <a:ext cx="5920353" cy="1541466"/>
          </a:xfrm>
          <a:prstGeom prst="rect">
            <a:avLst/>
          </a:prstGeom>
          <a:noFill/>
          <a:ln w="38100" cap="flat" cmpd="sng" algn="ctr">
            <a:noFill/>
            <a:prstDash val="solid"/>
            <a:headEnd type="none" w="med" len="med"/>
            <a:tailEnd type="none" w="med" len="med"/>
          </a:ln>
          <a:effectLst/>
        </p:spPr>
        <p:txBody>
          <a:bodyPr vert="horz" wrap="square" lIns="138199" tIns="92133" rIns="138199" bIns="92133" numCol="1" rtlCol="0" anchor="b" anchorCtr="0" compatLnSpc="1">
            <a:prstTxWarp prst="textNoShape">
              <a:avLst/>
            </a:prstTxWarp>
          </a:bodyPr>
          <a:lstStyle/>
          <a:p>
            <a:pPr marL="0" lvl="1" defTabSz="1088392"/>
            <a:r>
              <a:rPr lang="en-US" sz="1961" dirty="0" smtClean="0">
                <a:solidFill>
                  <a:srgbClr val="FFFFFF"/>
                </a:solidFill>
                <a:cs typeface="Segoe"/>
              </a:rPr>
              <a:t>Microsoft Big Data </a:t>
            </a:r>
            <a:r>
              <a:rPr lang="en-US" sz="1961" dirty="0" smtClean="0">
                <a:solidFill>
                  <a:srgbClr val="FFFFFF"/>
                </a:solidFill>
                <a:latin typeface="Segoe UI Light" pitchFamily="34" charset="0"/>
                <a:hlinkClick r:id="rId3"/>
              </a:rPr>
              <a:t>http://microsoft.com/bigdata</a:t>
            </a:r>
            <a:endParaRPr lang="en-US" sz="1961" dirty="0" smtClean="0">
              <a:solidFill>
                <a:srgbClr val="FFFFFF"/>
              </a:solidFill>
              <a:latin typeface="Segoe UI Light" pitchFamily="34" charset="0"/>
            </a:endParaRPr>
          </a:p>
          <a:p>
            <a:pPr marL="0" lvl="1" defTabSz="1088392"/>
            <a:r>
              <a:rPr lang="en-US" sz="1961" dirty="0" smtClean="0">
                <a:solidFill>
                  <a:srgbClr val="FFFFFF"/>
                </a:solidFill>
                <a:cs typeface="Segoe"/>
              </a:rPr>
              <a:t>Denny Lee </a:t>
            </a:r>
            <a:r>
              <a:rPr lang="en-US" sz="1961" dirty="0" smtClean="0">
                <a:solidFill>
                  <a:srgbClr val="FFFFFF"/>
                </a:solidFill>
                <a:latin typeface="Segoe UI Light" pitchFamily="34" charset="0"/>
                <a:hlinkClick r:id="rId4"/>
              </a:rPr>
              <a:t>http://dennyglee.com/category/bigdata/</a:t>
            </a:r>
            <a:r>
              <a:rPr lang="en-US" sz="1961" dirty="0" smtClean="0">
                <a:solidFill>
                  <a:srgbClr val="FFFFFF"/>
                </a:solidFill>
                <a:latin typeface="Segoe UI Light" pitchFamily="34" charset="0"/>
              </a:rPr>
              <a:t> </a:t>
            </a:r>
          </a:p>
          <a:p>
            <a:pPr marL="0" lvl="1" defTabSz="1088392"/>
            <a:r>
              <a:rPr lang="en-US" sz="1961" dirty="0" smtClean="0">
                <a:solidFill>
                  <a:srgbClr val="FFFFFF"/>
                </a:solidFill>
                <a:cs typeface="Segoe"/>
              </a:rPr>
              <a:t>Carl Nolan </a:t>
            </a:r>
            <a:r>
              <a:rPr lang="en-US" sz="1961" dirty="0" smtClean="0">
                <a:solidFill>
                  <a:srgbClr val="FFFFFF"/>
                </a:solidFill>
                <a:latin typeface="Segoe UI Light" pitchFamily="34" charset="0"/>
                <a:hlinkClick r:id="rId5"/>
              </a:rPr>
              <a:t>http://tinyurl.com/6wbfxy9</a:t>
            </a:r>
            <a:r>
              <a:rPr lang="en-US" sz="1961" dirty="0" smtClean="0">
                <a:solidFill>
                  <a:srgbClr val="FFFFFF"/>
                </a:solidFill>
                <a:latin typeface="Segoe UI Light" pitchFamily="34" charset="0"/>
              </a:rPr>
              <a:t> </a:t>
            </a:r>
          </a:p>
          <a:p>
            <a:pPr marL="0" lvl="1" defTabSz="1088392"/>
            <a:r>
              <a:rPr lang="en-US" sz="1961" dirty="0" smtClean="0">
                <a:solidFill>
                  <a:srgbClr val="FFFFFF"/>
                </a:solidFill>
                <a:cs typeface="Segoe"/>
              </a:rPr>
              <a:t>Cindy Gross </a:t>
            </a:r>
            <a:r>
              <a:rPr lang="en-US" sz="1961" dirty="0" smtClean="0">
                <a:solidFill>
                  <a:srgbClr val="FFFFFF"/>
                </a:solidFill>
                <a:latin typeface="Segoe UI Light" pitchFamily="34" charset="0"/>
                <a:hlinkClick r:id="rId6"/>
              </a:rPr>
              <a:t>http://tinyurl.com/SmallBitesBigData</a:t>
            </a:r>
            <a:r>
              <a:rPr lang="en-US" sz="1961" dirty="0" smtClean="0">
                <a:solidFill>
                  <a:srgbClr val="FFFFFF"/>
                </a:solidFill>
                <a:latin typeface="Segoe UI Light" pitchFamily="34" charset="0"/>
              </a:rPr>
              <a:t>  </a:t>
            </a:r>
            <a:endParaRPr lang="en-US" sz="1961" dirty="0">
              <a:solidFill>
                <a:srgbClr val="FFFFFF"/>
              </a:solidFill>
            </a:endParaRPr>
          </a:p>
        </p:txBody>
      </p:sp>
      <p:sp>
        <p:nvSpPr>
          <p:cNvPr id="2" name="Title 1"/>
          <p:cNvSpPr>
            <a:spLocks noGrp="1"/>
          </p:cNvSpPr>
          <p:nvPr>
            <p:ph type="title"/>
          </p:nvPr>
        </p:nvSpPr>
        <p:spPr>
          <a:xfrm>
            <a:off x="2049807" y="310379"/>
            <a:ext cx="8067823" cy="1120531"/>
          </a:xfrm>
        </p:spPr>
        <p:txBody>
          <a:bodyPr/>
          <a:lstStyle/>
          <a:p>
            <a:r>
              <a:rPr lang="en-US" dirty="0" smtClean="0">
                <a:solidFill>
                  <a:schemeClr val="tx1"/>
                </a:solidFill>
              </a:rPr>
              <a:t>Big Data Resources</a:t>
            </a:r>
            <a:endParaRPr lang="en-US" dirty="0">
              <a:solidFill>
                <a:schemeClr val="tx1"/>
              </a:solidFill>
            </a:endParaRPr>
          </a:p>
        </p:txBody>
      </p:sp>
      <p:sp>
        <p:nvSpPr>
          <p:cNvPr id="8" name="Rectangle 7"/>
          <p:cNvSpPr/>
          <p:nvPr/>
        </p:nvSpPr>
        <p:spPr bwMode="auto">
          <a:xfrm>
            <a:off x="309966" y="1212586"/>
            <a:ext cx="5532895" cy="1541851"/>
          </a:xfrm>
          <a:prstGeom prst="rect">
            <a:avLst/>
          </a:prstGeom>
          <a:noFill/>
          <a:ln w="38100" cap="flat" cmpd="sng" algn="ctr">
            <a:noFill/>
            <a:prstDash val="solid"/>
            <a:headEnd type="none" w="med" len="med"/>
            <a:tailEnd type="none" w="med" len="med"/>
          </a:ln>
          <a:effectLst/>
        </p:spPr>
        <p:txBody>
          <a:bodyPr vert="horz" wrap="square" lIns="138199" tIns="92133" rIns="138199" bIns="92133" numCol="1" rtlCol="0" anchor="b" anchorCtr="0" compatLnSpc="1">
            <a:prstTxWarp prst="textNoShape">
              <a:avLst/>
            </a:prstTxWarp>
          </a:bodyPr>
          <a:lstStyle/>
          <a:p>
            <a:pPr defTabSz="1088392"/>
            <a:r>
              <a:rPr lang="en-US" sz="1961" dirty="0" smtClean="0">
                <a:solidFill>
                  <a:srgbClr val="FFFFFF"/>
                </a:solidFill>
                <a:cs typeface="Segoe"/>
              </a:rPr>
              <a:t>Hadoop: The Definitive Guide by Tom White</a:t>
            </a:r>
          </a:p>
          <a:p>
            <a:pPr defTabSz="1088392"/>
            <a:r>
              <a:rPr lang="en-US" sz="1961" dirty="0" smtClean="0">
                <a:solidFill>
                  <a:srgbClr val="FFFFFF"/>
                </a:solidFill>
                <a:cs typeface="Segoe"/>
              </a:rPr>
              <a:t>SQL Server Sqoop </a:t>
            </a:r>
            <a:r>
              <a:rPr lang="en-US" sz="1961" dirty="0" smtClean="0">
                <a:solidFill>
                  <a:srgbClr val="FFFFFF"/>
                </a:solidFill>
                <a:latin typeface="Segoe UI Light" pitchFamily="34" charset="0"/>
                <a:hlinkClick r:id="rId7"/>
              </a:rPr>
              <a:t>http://bit.ly/rulsjX</a:t>
            </a:r>
            <a:r>
              <a:rPr lang="en-US" sz="1961" dirty="0" smtClean="0">
                <a:solidFill>
                  <a:srgbClr val="FFFFFF"/>
                </a:solidFill>
                <a:latin typeface="Segoe UI Light" pitchFamily="34" charset="0"/>
              </a:rPr>
              <a:t> </a:t>
            </a:r>
          </a:p>
          <a:p>
            <a:pPr marL="0" lvl="1" defTabSz="1088392"/>
            <a:r>
              <a:rPr lang="en-US" sz="1961" dirty="0" smtClean="0">
                <a:solidFill>
                  <a:srgbClr val="FFFFFF"/>
                </a:solidFill>
                <a:cs typeface="Segoe"/>
              </a:rPr>
              <a:t>JavaScript</a:t>
            </a:r>
            <a:r>
              <a:rPr lang="en-US" sz="1961" dirty="0" smtClean="0">
                <a:solidFill>
                  <a:srgbClr val="FFFFFF"/>
                </a:solidFill>
                <a:latin typeface="Segoe UI Light" pitchFamily="34" charset="0"/>
              </a:rPr>
              <a:t> </a:t>
            </a:r>
            <a:r>
              <a:rPr lang="en-US" sz="1961" dirty="0" smtClean="0">
                <a:solidFill>
                  <a:srgbClr val="FFFFFF"/>
                </a:solidFill>
                <a:latin typeface="Segoe UI Light" pitchFamily="34" charset="0"/>
                <a:hlinkClick r:id="rId8"/>
              </a:rPr>
              <a:t>http://bit.ly/wdaTv6</a:t>
            </a:r>
            <a:endParaRPr lang="en-US" sz="1961" dirty="0" smtClean="0">
              <a:solidFill>
                <a:srgbClr val="FFFFFF"/>
              </a:solidFill>
              <a:latin typeface="Segoe UI Light" pitchFamily="34" charset="0"/>
            </a:endParaRPr>
          </a:p>
          <a:p>
            <a:pPr marL="0" lvl="1" defTabSz="1088392"/>
            <a:r>
              <a:rPr lang="en-US" sz="1961" dirty="0" smtClean="0">
                <a:solidFill>
                  <a:srgbClr val="FFFFFF"/>
                </a:solidFill>
                <a:cs typeface="Segoe"/>
              </a:rPr>
              <a:t>Twitter </a:t>
            </a:r>
            <a:r>
              <a:rPr lang="en-US" sz="1961" dirty="0" smtClean="0">
                <a:solidFill>
                  <a:srgbClr val="FFFFFF"/>
                </a:solidFill>
                <a:latin typeface="Segoe UI Light" pitchFamily="34" charset="0"/>
                <a:hlinkClick r:id="rId9"/>
              </a:rPr>
              <a:t>https://twitter.com/#!/search/%23bigdata</a:t>
            </a:r>
            <a:r>
              <a:rPr lang="en-US" sz="1961" b="1" dirty="0" smtClean="0">
                <a:solidFill>
                  <a:srgbClr val="FFFFFF"/>
                </a:solidFill>
                <a:latin typeface="Segoe UI Light" pitchFamily="34" charset="0"/>
              </a:rPr>
              <a:t> </a:t>
            </a:r>
            <a:endParaRPr lang="en-US" sz="1961" b="1" dirty="0">
              <a:solidFill>
                <a:srgbClr val="FFFFFF"/>
              </a:solidFill>
              <a:latin typeface="Segoe UI Light" pitchFamily="34" charset="0"/>
            </a:endParaRPr>
          </a:p>
        </p:txBody>
      </p:sp>
      <p:sp>
        <p:nvSpPr>
          <p:cNvPr id="15" name="Rectangle 14"/>
          <p:cNvSpPr/>
          <p:nvPr/>
        </p:nvSpPr>
        <p:spPr bwMode="auto">
          <a:xfrm>
            <a:off x="309966" y="3319670"/>
            <a:ext cx="6447295" cy="1541851"/>
          </a:xfrm>
          <a:prstGeom prst="rect">
            <a:avLst/>
          </a:prstGeom>
          <a:noFill/>
          <a:ln w="38100" cap="flat" cmpd="sng" algn="ctr">
            <a:noFill/>
            <a:prstDash val="solid"/>
            <a:headEnd type="none" w="med" len="med"/>
            <a:tailEnd type="none" w="med" len="med"/>
          </a:ln>
          <a:effectLst/>
        </p:spPr>
        <p:txBody>
          <a:bodyPr vert="horz" wrap="square" lIns="138199" tIns="92133" rIns="138199" bIns="92133" numCol="1" rtlCol="0" anchor="b" anchorCtr="0" compatLnSpc="1">
            <a:prstTxWarp prst="textNoShape">
              <a:avLst/>
            </a:prstTxWarp>
          </a:bodyPr>
          <a:lstStyle/>
          <a:p>
            <a:pPr marL="0" lvl="1" defTabSz="1088392"/>
            <a:r>
              <a:rPr lang="en-US" sz="1961" dirty="0" smtClean="0">
                <a:solidFill>
                  <a:srgbClr val="FFFFFF"/>
                </a:solidFill>
                <a:cs typeface="Segoe"/>
              </a:rPr>
              <a:t>Hive </a:t>
            </a:r>
            <a:r>
              <a:rPr lang="en-US" sz="1961" dirty="0" smtClean="0">
                <a:solidFill>
                  <a:srgbClr val="FFFFFF"/>
                </a:solidFill>
                <a:latin typeface="Segoe UI Light" pitchFamily="34" charset="0"/>
                <a:hlinkClick r:id="rId10"/>
              </a:rPr>
              <a:t>http://hive.apache.org</a:t>
            </a:r>
            <a:endParaRPr lang="en-US" sz="1961" dirty="0" smtClean="0">
              <a:solidFill>
                <a:srgbClr val="FFFFFF"/>
              </a:solidFill>
              <a:latin typeface="Segoe UI Light" pitchFamily="34" charset="0"/>
            </a:endParaRPr>
          </a:p>
          <a:p>
            <a:pPr marL="0" lvl="1" defTabSz="1088392"/>
            <a:r>
              <a:rPr lang="en-US" sz="1961" dirty="0" smtClean="0">
                <a:solidFill>
                  <a:srgbClr val="FFFFFF"/>
                </a:solidFill>
                <a:cs typeface="Segoe"/>
              </a:rPr>
              <a:t>Excel to Hadoop via Hive ODBC </a:t>
            </a:r>
            <a:r>
              <a:rPr lang="en-US" sz="1961" dirty="0" smtClean="0">
                <a:solidFill>
                  <a:srgbClr val="FFFFFF"/>
                </a:solidFill>
                <a:latin typeface="Segoe UI Light" pitchFamily="34" charset="0"/>
                <a:hlinkClick r:id="rId11"/>
              </a:rPr>
              <a:t>http://tinyurl.com/7c4qjjj</a:t>
            </a:r>
            <a:endParaRPr lang="en-US" sz="1961" dirty="0" smtClean="0">
              <a:solidFill>
                <a:srgbClr val="FFFFFF"/>
              </a:solidFill>
              <a:latin typeface="Segoe UI Light" pitchFamily="34" charset="0"/>
            </a:endParaRPr>
          </a:p>
          <a:p>
            <a:pPr marL="0" lvl="1" defTabSz="1088392"/>
            <a:r>
              <a:rPr lang="en-US" sz="1961" dirty="0" smtClean="0">
                <a:solidFill>
                  <a:srgbClr val="FFFFFF"/>
                </a:solidFill>
                <a:cs typeface="Segoe"/>
              </a:rPr>
              <a:t>Hadoop On Azure Videos </a:t>
            </a:r>
            <a:r>
              <a:rPr lang="en-US" sz="1961" dirty="0" smtClean="0">
                <a:solidFill>
                  <a:srgbClr val="FFFFFF"/>
                </a:solidFill>
                <a:latin typeface="Segoe UI Light" pitchFamily="34" charset="0"/>
                <a:hlinkClick r:id="rId12"/>
              </a:rPr>
              <a:t>http://tinyurl.com/6munnx2</a:t>
            </a:r>
            <a:endParaRPr lang="en-US" sz="1961" dirty="0" smtClean="0">
              <a:solidFill>
                <a:srgbClr val="FFFFFF"/>
              </a:solidFill>
              <a:latin typeface="Segoe UI Light" pitchFamily="34" charset="0"/>
            </a:endParaRPr>
          </a:p>
          <a:p>
            <a:pPr marL="0" lvl="1" defTabSz="1088392"/>
            <a:r>
              <a:rPr lang="en-US" sz="1961" dirty="0" err="1" smtClean="0">
                <a:solidFill>
                  <a:srgbClr val="FFFFFF"/>
                </a:solidFill>
                <a:cs typeface="Segoe"/>
              </a:rPr>
              <a:t>Klout</a:t>
            </a:r>
            <a:r>
              <a:rPr lang="en-US" sz="1961" dirty="0" smtClean="0">
                <a:solidFill>
                  <a:srgbClr val="FFFFFF"/>
                </a:solidFill>
                <a:cs typeface="Segoe"/>
              </a:rPr>
              <a:t> </a:t>
            </a:r>
            <a:r>
              <a:rPr lang="en-US" sz="1961" dirty="0" smtClean="0">
                <a:solidFill>
                  <a:srgbClr val="FFFFFF"/>
                </a:solidFill>
                <a:latin typeface="Segoe UI Light" pitchFamily="34" charset="0"/>
                <a:hlinkClick r:id="rId13"/>
              </a:rPr>
              <a:t>http://tinyurl.com/6qu9php</a:t>
            </a:r>
            <a:r>
              <a:rPr lang="en-US" sz="1961" dirty="0" smtClean="0">
                <a:solidFill>
                  <a:srgbClr val="FFFFFF"/>
                </a:solidFill>
                <a:latin typeface="Segoe UI Light" pitchFamily="34" charset="0"/>
              </a:rPr>
              <a:t> </a:t>
            </a:r>
            <a:endParaRPr lang="en-US" sz="1961" dirty="0">
              <a:solidFill>
                <a:srgbClr val="FFFFFF"/>
              </a:solidFill>
            </a:endParaRPr>
          </a:p>
        </p:txBody>
      </p:sp>
      <p:sp>
        <p:nvSpPr>
          <p:cNvPr id="6" name="Rectangle 5"/>
          <p:cNvSpPr/>
          <p:nvPr/>
        </p:nvSpPr>
        <p:spPr bwMode="auto">
          <a:xfrm>
            <a:off x="5820247" y="2212156"/>
            <a:ext cx="6349138" cy="1932797"/>
          </a:xfrm>
          <a:prstGeom prst="rect">
            <a:avLst/>
          </a:prstGeom>
          <a:noFill/>
          <a:ln w="38100" cap="flat" cmpd="sng" algn="ctr">
            <a:noFill/>
            <a:prstDash val="solid"/>
            <a:headEnd type="none" w="med" len="med"/>
            <a:tailEnd type="none" w="med" len="med"/>
          </a:ln>
          <a:effectLst/>
        </p:spPr>
        <p:txBody>
          <a:bodyPr vert="horz" wrap="square" lIns="138199" tIns="92133" rIns="138199" bIns="92133" numCol="1" rtlCol="0" anchor="b" anchorCtr="0" compatLnSpc="1">
            <a:prstTxWarp prst="textNoShape">
              <a:avLst/>
            </a:prstTxWarp>
          </a:bodyPr>
          <a:lstStyle/>
          <a:p>
            <a:pPr defTabSz="1088392"/>
            <a:r>
              <a:rPr lang="en-US" sz="1961" dirty="0" smtClean="0">
                <a:solidFill>
                  <a:srgbClr val="FFFFFF"/>
                </a:solidFill>
                <a:cs typeface="Segoe"/>
              </a:rPr>
              <a:t>HortonWorks Sandbox </a:t>
            </a:r>
            <a:r>
              <a:rPr lang="en-US" sz="1961" dirty="0" smtClean="0">
                <a:solidFill>
                  <a:srgbClr val="FFFFFF"/>
                </a:solidFill>
                <a:cs typeface="Segoe"/>
                <a:hlinkClick r:id="rId14"/>
              </a:rPr>
              <a:t>http://www.hortonworks.com</a:t>
            </a:r>
            <a:endParaRPr lang="en-US" sz="1961" dirty="0" smtClean="0">
              <a:solidFill>
                <a:srgbClr val="FFFFFF"/>
              </a:solidFill>
              <a:cs typeface="Segoe"/>
            </a:endParaRPr>
          </a:p>
          <a:p>
            <a:pPr defTabSz="1088392"/>
            <a:r>
              <a:rPr lang="en-US" sz="1961" dirty="0" smtClean="0">
                <a:solidFill>
                  <a:srgbClr val="FFFFFF"/>
                </a:solidFill>
                <a:cs typeface="Segoe"/>
              </a:rPr>
              <a:t>Azure </a:t>
            </a:r>
            <a:r>
              <a:rPr lang="en-US" sz="1961" dirty="0">
                <a:solidFill>
                  <a:srgbClr val="FFFFFF"/>
                </a:solidFill>
                <a:cs typeface="Segoe"/>
              </a:rPr>
              <a:t>Data Marketplace </a:t>
            </a:r>
            <a:r>
              <a:rPr lang="en-US" sz="1961" dirty="0" smtClean="0">
                <a:solidFill>
                  <a:srgbClr val="FFFFFF"/>
                </a:solidFill>
                <a:cs typeface="Segoe"/>
                <a:hlinkClick r:id="rId15"/>
              </a:rPr>
              <a:t>ttp</a:t>
            </a:r>
            <a:r>
              <a:rPr lang="en-US" sz="1961" dirty="0">
                <a:solidFill>
                  <a:srgbClr val="FFFFFF"/>
                </a:solidFill>
                <a:cs typeface="Segoe"/>
                <a:hlinkClick r:id="rId15"/>
              </a:rPr>
              <a:t>://datamarket.azure.com</a:t>
            </a:r>
            <a:r>
              <a:rPr lang="en-US" sz="1961" dirty="0" smtClean="0">
                <a:solidFill>
                  <a:srgbClr val="FFFFFF"/>
                </a:solidFill>
                <a:cs typeface="Segoe"/>
                <a:hlinkClick r:id="rId15"/>
              </a:rPr>
              <a:t>/</a:t>
            </a:r>
            <a:endParaRPr lang="en-US" sz="1961" dirty="0" smtClean="0">
              <a:solidFill>
                <a:srgbClr val="FFFFFF"/>
              </a:solidFill>
              <a:cs typeface="Segoe"/>
            </a:endParaRPr>
          </a:p>
          <a:p>
            <a:pPr marL="0" lvl="1" defTabSz="1088392"/>
            <a:r>
              <a:rPr lang="en-US" sz="1961" dirty="0" smtClean="0">
                <a:solidFill>
                  <a:srgbClr val="FFFFFF"/>
                </a:solidFill>
                <a:latin typeface="Segoe UI Light" pitchFamily="34" charset="0"/>
              </a:rPr>
              <a:t>Top 50 Big Data Influencers </a:t>
            </a:r>
            <a:r>
              <a:rPr lang="en-US" sz="2000" dirty="0">
                <a:sym typeface="Wingdings" panose="05000000000000000000" pitchFamily="2" charset="2"/>
                <a:hlinkClick r:id="rId16"/>
              </a:rPr>
              <a:t>http://</a:t>
            </a:r>
            <a:r>
              <a:rPr lang="en-US" sz="2000" dirty="0" smtClean="0">
                <a:sym typeface="Wingdings" panose="05000000000000000000" pitchFamily="2" charset="2"/>
                <a:hlinkClick r:id="rId16"/>
              </a:rPr>
              <a:t>bit.ly/153e1yJ</a:t>
            </a:r>
            <a:endParaRPr lang="en-US" sz="2000" dirty="0" smtClean="0">
              <a:sym typeface="Wingdings" panose="05000000000000000000" pitchFamily="2" charset="2"/>
            </a:endParaRPr>
          </a:p>
          <a:p>
            <a:pPr marL="0" lvl="1" defTabSz="1088392"/>
            <a:r>
              <a:rPr lang="en-US" sz="2000" dirty="0" smtClean="0">
                <a:sym typeface="Wingdings" panose="05000000000000000000" pitchFamily="2" charset="2"/>
              </a:rPr>
              <a:t>PASS Big Data Virtual Chapter </a:t>
            </a:r>
            <a:r>
              <a:rPr lang="en-US" sz="2000" dirty="0" smtClean="0">
                <a:sym typeface="Wingdings" panose="05000000000000000000" pitchFamily="2" charset="2"/>
                <a:hlinkClick r:id="rId17"/>
              </a:rPr>
              <a:t>http://www.sqlpass.org</a:t>
            </a:r>
            <a:endParaRPr lang="en-US" sz="2000" dirty="0" smtClean="0">
              <a:sym typeface="Wingdings" panose="05000000000000000000" pitchFamily="2" charset="2"/>
            </a:endParaRPr>
          </a:p>
          <a:p>
            <a:pPr marL="0" lvl="1" defTabSz="1088392"/>
            <a:endParaRPr lang="en-US" sz="2000" dirty="0" smtClean="0">
              <a:sym typeface="Wingdings" panose="05000000000000000000" pitchFamily="2" charset="2"/>
            </a:endParaRPr>
          </a:p>
          <a:p>
            <a:pPr marL="0" lvl="1" defTabSz="1088392"/>
            <a:endParaRPr lang="en-US" sz="1961" b="1" dirty="0">
              <a:solidFill>
                <a:srgbClr val="FFFFFF"/>
              </a:solidFill>
              <a:latin typeface="Segoe UI Light" pitchFamily="34" charset="0"/>
            </a:endParaRPr>
          </a:p>
        </p:txBody>
      </p:sp>
    </p:spTree>
    <p:extLst>
      <p:ext uri="{BB962C8B-B14F-4D97-AF65-F5344CB8AC3E}">
        <p14:creationId xmlns:p14="http://schemas.microsoft.com/office/powerpoint/2010/main" val="385687843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561755" y="1746022"/>
            <a:ext cx="1846596" cy="1655080"/>
          </a:xfrm>
          <a:prstGeom prst="rect">
            <a:avLst/>
          </a:prstGeom>
        </p:spPr>
      </p:pic>
      <p:grpSp>
        <p:nvGrpSpPr>
          <p:cNvPr id="24" name="Group 23"/>
          <p:cNvGrpSpPr/>
          <p:nvPr/>
        </p:nvGrpSpPr>
        <p:grpSpPr>
          <a:xfrm>
            <a:off x="9357469" y="1740331"/>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a:t>
              </a:r>
              <a:r>
                <a:rPr lang="en-US" sz="1600" dirty="0" err="1">
                  <a:gradFill>
                    <a:gsLst>
                      <a:gs pos="50000">
                        <a:srgbClr val="FFFFFF"/>
                      </a:gs>
                      <a:gs pos="100000">
                        <a:srgbClr val="FFFFFF"/>
                      </a:gs>
                    </a:gsLst>
                    <a:lin ang="5400000" scaled="0"/>
                  </a:gradFill>
                  <a:ea typeface="Segoe UI" pitchFamily="34" charset="0"/>
                  <a:cs typeface="Segoe UI" pitchFamily="34" charset="0"/>
                </a:rPr>
                <a:t>sqlserver</a:t>
              </a:r>
              <a:endParaRPr lang="en-US" sz="16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5437944" y="3492931"/>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defTabSz="914363">
                  <a:lnSpc>
                    <a:spcPct val="90000"/>
                  </a:lnSpc>
                  <a:spcBef>
                    <a:spcPct val="20000"/>
                  </a:spcBef>
                  <a:buSzPct val="90000"/>
                </a:pPr>
                <a:r>
                  <a:rPr lang="en-US" sz="7000" dirty="0">
                    <a:gradFill>
                      <a:gsLst>
                        <a:gs pos="50000">
                          <a:srgbClr val="FFFFFF"/>
                        </a:gs>
                        <a:gs pos="100000">
                          <a:srgbClr val="FFFFFF"/>
                        </a:gs>
                      </a:gsLst>
                      <a:lin ang="5400000" scaled="0"/>
                    </a:gradFill>
                    <a:latin typeface="Segoe UI Semibold" pitchFamily="34" charset="0"/>
                    <a:hlinkClick r:id="rId4"/>
                  </a:rPr>
                  <a:t>mva</a:t>
                </a:r>
                <a:endParaRPr lang="en-US" sz="7000" dirty="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defTabSz="914363">
                  <a:lnSpc>
                    <a:spcPct val="90000"/>
                  </a:lnSpc>
                  <a:spcBef>
                    <a:spcPct val="20000"/>
                  </a:spcBef>
                  <a:buSzPct val="90000"/>
                </a:pPr>
                <a:r>
                  <a:rPr lang="en-US" sz="1100" dirty="0">
                    <a:gradFill>
                      <a:gsLst>
                        <a:gs pos="50000">
                          <a:srgbClr val="3397D3"/>
                        </a:gs>
                        <a:gs pos="100000">
                          <a:srgbClr val="3397D3"/>
                        </a:gs>
                      </a:gsLst>
                      <a:lin ang="5400000" scaled="0"/>
                    </a:gradFill>
                    <a:latin typeface="Segoe UI"/>
                  </a:rPr>
                  <a:t>Microsoft Virtual Academy</a:t>
                </a:r>
              </a:p>
            </p:txBody>
          </p:sp>
        </p:grpSp>
      </p:grpSp>
      <p:grpSp>
        <p:nvGrpSpPr>
          <p:cNvPr id="30" name="Group 29"/>
          <p:cNvGrpSpPr/>
          <p:nvPr/>
        </p:nvGrpSpPr>
        <p:grpSpPr>
          <a:xfrm>
            <a:off x="5481282" y="1740331"/>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endParaRPr lang="en-US" sz="1100" dirty="0">
                <a:gradFill>
                  <a:gsLst>
                    <a:gs pos="50000">
                      <a:srgbClr val="FFFFFF"/>
                    </a:gs>
                    <a:gs pos="100000">
                      <a:srgbClr val="FFFFFF"/>
                    </a:gs>
                  </a:gsLst>
                  <a:lin ang="5400000" scaled="0"/>
                </a:gradFill>
                <a:ea typeface="Segoe UI" pitchFamily="34" charset="0"/>
                <a:cs typeface="Segoe UI" pitchFamily="34" charset="0"/>
              </a:endParaRPr>
            </a:p>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SQL Server </a:t>
              </a:r>
              <a:br>
                <a:rPr lang="en-US" sz="1600" dirty="0">
                  <a:gradFill>
                    <a:gsLst>
                      <a:gs pos="50000">
                        <a:srgbClr val="FFFFFF"/>
                      </a:gs>
                      <a:gs pos="100000">
                        <a:srgbClr val="FFFFFF"/>
                      </a:gs>
                    </a:gsLst>
                    <a:lin ang="5400000" scaled="0"/>
                  </a:gradFill>
                  <a:ea typeface="Segoe UI" pitchFamily="34" charset="0"/>
                  <a:cs typeface="Segoe UI" pitchFamily="34" charset="0"/>
                </a:rPr>
              </a:br>
              <a:r>
                <a:rPr lang="en-US" sz="1600" dirty="0">
                  <a:gradFill>
                    <a:gsLst>
                      <a:gs pos="50000">
                        <a:srgbClr val="FFFFFF"/>
                      </a:gs>
                      <a:gs pos="100000">
                        <a:srgbClr val="FFFFFF"/>
                      </a:gs>
                    </a:gsLst>
                    <a:lin ang="5400000" scaled="0"/>
                  </a:gradFill>
                  <a:ea typeface="Segoe UI" pitchFamily="34" charset="0"/>
                  <a:cs typeface="Segoe UI" pitchFamily="34" charset="0"/>
                </a:rPr>
                <a:t>Website</a:t>
              </a:r>
            </a:p>
          </p:txBody>
        </p:sp>
        <p:sp>
          <p:nvSpPr>
            <p:cNvPr id="25" name="Freeform 83"/>
            <p:cNvSpPr>
              <a:spLocks noEditPoints="1"/>
            </p:cNvSpPr>
            <p:nvPr/>
          </p:nvSpPr>
          <p:spPr bwMode="black">
            <a:xfrm>
              <a:off x="5833920" y="1905000"/>
              <a:ext cx="654277" cy="690673"/>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182880" tIns="146304" rIns="182880" bIns="146304" numCol="1" anchor="t" anchorCtr="0" compatLnSpc="1">
              <a:prstTxWarp prst="textNoShape">
                <a:avLst/>
              </a:prstTxWarp>
            </a:bodyPr>
            <a:lstStyle/>
            <a:p>
              <a:pPr defTabSz="914363"/>
              <a:endParaRPr lang="en-US" sz="1600">
                <a:gradFill>
                  <a:gsLst>
                    <a:gs pos="50000">
                      <a:srgbClr val="FFFFFF"/>
                    </a:gs>
                    <a:gs pos="100000">
                      <a:srgbClr val="FFFFFF"/>
                    </a:gs>
                  </a:gsLst>
                  <a:lin ang="5400000" scaled="0"/>
                </a:gradFill>
                <a:latin typeface="Segoe UI"/>
              </a:endParaRPr>
            </a:p>
          </p:txBody>
        </p:sp>
      </p:grpSp>
      <p:grpSp>
        <p:nvGrpSpPr>
          <p:cNvPr id="28" name="Group 27"/>
          <p:cNvGrpSpPr/>
          <p:nvPr/>
        </p:nvGrpSpPr>
        <p:grpSpPr>
          <a:xfrm>
            <a:off x="7420832" y="3488912"/>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a:hlinkClick r:id="rId6"/>
            </p:cNvPr>
            <p:cNvSpPr>
              <a:spLocks noEditPoints="1"/>
            </p:cNvSpPr>
            <p:nvPr/>
          </p:nvSpPr>
          <p:spPr bwMode="black">
            <a:xfrm>
              <a:off x="7868606" y="3720964"/>
              <a:ext cx="644707" cy="650309"/>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dirty="0">
                <a:gradFill>
                  <a:gsLst>
                    <a:gs pos="50000">
                      <a:srgbClr val="FFFFFF"/>
                    </a:gs>
                    <a:gs pos="100000">
                      <a:srgbClr val="FFFFFF"/>
                    </a:gs>
                  </a:gsLst>
                  <a:lin ang="5400000" scaled="0"/>
                </a:gradFill>
                <a:latin typeface="Segoe UI"/>
              </a:endParaRPr>
            </a:p>
          </p:txBody>
        </p:sp>
      </p:grpSp>
      <p:grpSp>
        <p:nvGrpSpPr>
          <p:cNvPr id="27" name="Group 26"/>
          <p:cNvGrpSpPr/>
          <p:nvPr/>
        </p:nvGrpSpPr>
        <p:grpSpPr>
          <a:xfrm>
            <a:off x="7420832" y="1728949"/>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200" t="39359" r="23215" b="-2658"/>
            <a:stretch/>
          </p:blipFill>
          <p:spPr bwMode="black">
            <a:xfrm>
              <a:off x="7745369" y="1946266"/>
              <a:ext cx="794184" cy="711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9"/>
          </p:cNvPr>
          <p:cNvSpPr/>
          <p:nvPr/>
        </p:nvSpPr>
        <p:spPr bwMode="auto">
          <a:xfrm>
            <a:off x="3541732" y="1740331"/>
            <a:ext cx="1846596" cy="166646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endParaRPr lang="en-US" sz="1100" dirty="0">
              <a:gradFill>
                <a:gsLst>
                  <a:gs pos="50000">
                    <a:srgbClr val="FFFFFF"/>
                  </a:gs>
                  <a:gs pos="100000">
                    <a:srgbClr val="FFFFFF"/>
                  </a:gs>
                </a:gsLst>
                <a:lin ang="5400000" scaled="0"/>
              </a:gradFill>
              <a:ea typeface="Segoe UI" pitchFamily="34" charset="0"/>
              <a:cs typeface="Segoe UI" pitchFamily="34" charset="0"/>
            </a:endParaRPr>
          </a:p>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Download Data Explorer</a:t>
            </a:r>
          </a:p>
        </p:txBody>
      </p:sp>
      <p:sp>
        <p:nvSpPr>
          <p:cNvPr id="33" name="Rectangle 32">
            <a:hlinkClick r:id="rId10"/>
          </p:cNvPr>
          <p:cNvSpPr/>
          <p:nvPr/>
        </p:nvSpPr>
        <p:spPr bwMode="auto">
          <a:xfrm>
            <a:off x="3541732" y="349293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146304" numCol="1" spcCol="0" rtlCol="0" fromWordArt="0" anchor="b" anchorCtr="0" forceAA="0" compatLnSpc="1">
            <a:prstTxWarp prst="textNoShape">
              <a:avLst/>
            </a:prstTxWarp>
            <a:noAutofit/>
          </a:bodyPr>
          <a:lstStyle/>
          <a:p>
            <a:pPr algn="ctr" defTabSz="685666"/>
            <a:endParaRPr lang="en-US" sz="1100" dirty="0">
              <a:gradFill>
                <a:gsLst>
                  <a:gs pos="50000">
                    <a:srgbClr val="FFFFFF"/>
                  </a:gs>
                  <a:gs pos="100000">
                    <a:srgbClr val="FFFFFF"/>
                  </a:gs>
                </a:gsLst>
                <a:lin ang="5400000" scaled="0"/>
              </a:gradFill>
              <a:ea typeface="Segoe UI" pitchFamily="34" charset="0"/>
              <a:cs typeface="Segoe UI" pitchFamily="34" charset="0"/>
            </a:endParaRPr>
          </a:p>
          <a:p>
            <a:pPr algn="ctr" defTabSz="685666"/>
            <a:r>
              <a:rPr lang="en-US" sz="1600" dirty="0">
                <a:gradFill>
                  <a:gsLst>
                    <a:gs pos="50000">
                      <a:srgbClr val="FFFFFF"/>
                    </a:gs>
                    <a:gs pos="100000">
                      <a:srgbClr val="FFFFFF"/>
                    </a:gs>
                  </a:gsLst>
                  <a:lin ang="5400000" scaled="0"/>
                </a:gradFill>
                <a:ea typeface="Segoe UI" pitchFamily="34" charset="0"/>
                <a:cs typeface="Segoe UI" pitchFamily="34" charset="0"/>
              </a:rPr>
              <a:t>Download Geoflow</a:t>
            </a:r>
          </a:p>
        </p:txBody>
      </p:sp>
      <p:grpSp>
        <p:nvGrpSpPr>
          <p:cNvPr id="4" name="Group 3"/>
          <p:cNvGrpSpPr/>
          <p:nvPr/>
        </p:nvGrpSpPr>
        <p:grpSpPr>
          <a:xfrm>
            <a:off x="1561755" y="3492931"/>
            <a:ext cx="1846596" cy="1666462"/>
            <a:chOff x="1560167" y="3492931"/>
            <a:chExt cx="1846596" cy="1666462"/>
          </a:xfrm>
          <a:solidFill>
            <a:schemeClr val="accent1"/>
          </a:solidFill>
        </p:grpSpPr>
        <p:sp>
          <p:nvSpPr>
            <p:cNvPr id="39" name="Rectangle 38">
              <a:hlinkClick r:id="rId11"/>
            </p:cNvPr>
            <p:cNvSpPr/>
            <p:nvPr/>
          </p:nvSpPr>
          <p:spPr bwMode="auto">
            <a:xfrm>
              <a:off x="1560167" y="3492931"/>
              <a:ext cx="1846596" cy="166646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685666"/>
              <a:endParaRPr lang="en-US" sz="1100" dirty="0">
                <a:gradFill>
                  <a:gsLst>
                    <a:gs pos="50000">
                      <a:srgbClr val="FFFFFF"/>
                    </a:gs>
                    <a:gs pos="100000">
                      <a:srgbClr val="FFFFFF"/>
                    </a:gs>
                  </a:gsLst>
                  <a:lin ang="5400000" scaled="0"/>
                </a:gradFill>
                <a:ea typeface="Segoe UI" pitchFamily="34" charset="0"/>
                <a:cs typeface="Segoe UI" pitchFamily="34" charset="0"/>
              </a:endParaRPr>
            </a:p>
          </p:txBody>
        </p:sp>
        <p:pic>
          <p:nvPicPr>
            <p:cNvPr id="41" name="Picture 2" descr="C:\Users\chrisw\Desktop\Cloud Services 3.png">
              <a:hlinkClick r:id="rId11"/>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77263" y="3662304"/>
              <a:ext cx="962257" cy="659839"/>
            </a:xfrm>
            <a:prstGeom prst="rect">
              <a:avLst/>
            </a:prstGeom>
            <a:grpFill/>
            <a:ln>
              <a:noFill/>
              <a:headEnd type="none" w="med" len="med"/>
              <a:tailEnd type="none" w="med" len="med"/>
            </a:ln>
            <a:effectLst/>
            <a:extLst/>
          </p:spPr>
        </p:pic>
      </p:grpSp>
      <p:sp>
        <p:nvSpPr>
          <p:cNvPr id="42" name="TextBox 41"/>
          <p:cNvSpPr txBox="1"/>
          <p:nvPr/>
        </p:nvSpPr>
        <p:spPr>
          <a:xfrm>
            <a:off x="1561755" y="4150659"/>
            <a:ext cx="1846596" cy="1004714"/>
          </a:xfrm>
          <a:prstGeom prst="rect">
            <a:avLst/>
          </a:prstGeom>
          <a:noFill/>
        </p:spPr>
        <p:txBody>
          <a:bodyPr wrap="square" lIns="182880" tIns="146304" rIns="182880" bIns="146304" rtlCol="0" anchor="b" anchorCtr="0">
            <a:noAutofit/>
          </a:bodyPr>
          <a:lstStyle/>
          <a:p>
            <a:pPr algn="ctr" defTabSz="1218987">
              <a:lnSpc>
                <a:spcPct val="80000"/>
              </a:lnSpc>
              <a:buSzPct val="80000"/>
            </a:pPr>
            <a:r>
              <a:rPr lang="en-US" dirty="0"/>
              <a:t>Windows Azure</a:t>
            </a:r>
          </a:p>
        </p:txBody>
      </p:sp>
      <p:pic>
        <p:nvPicPr>
          <p:cNvPr id="43" name="Picture 42">
            <a:hlinkClick r:id="rId10"/>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72890" y="3656715"/>
            <a:ext cx="812155" cy="812155"/>
          </a:xfrm>
          <a:prstGeom prst="rect">
            <a:avLst/>
          </a:prstGeom>
        </p:spPr>
      </p:pic>
      <p:grpSp>
        <p:nvGrpSpPr>
          <p:cNvPr id="46" name="Group 45"/>
          <p:cNvGrpSpPr>
            <a:grpSpLocks noChangeAspect="1"/>
          </p:cNvGrpSpPr>
          <p:nvPr/>
        </p:nvGrpSpPr>
        <p:grpSpPr bwMode="black">
          <a:xfrm>
            <a:off x="4093277" y="1921245"/>
            <a:ext cx="644015" cy="724665"/>
            <a:chOff x="1752600" y="4267200"/>
            <a:chExt cx="1157286" cy="1302545"/>
          </a:xfrm>
        </p:grpSpPr>
        <p:sp>
          <p:nvSpPr>
            <p:cNvPr id="47"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53208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58537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372184" y="2084363"/>
            <a:ext cx="7550578"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5377" y="2556928"/>
            <a:ext cx="1844066" cy="1200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69240" y="2084364"/>
            <a:ext cx="3953540"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4148" y="2479954"/>
            <a:ext cx="3543723" cy="3811484"/>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6137" y="4657343"/>
            <a:ext cx="1328733" cy="166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97603" y="4657341"/>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32089" y="4673774"/>
            <a:ext cx="1315588" cy="1644485"/>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32089" y="2326812"/>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89884" y="2326813"/>
            <a:ext cx="1328733" cy="166091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1" y="487"/>
            <a:ext cx="12192000" cy="6857027"/>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46847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7257" y="2980729"/>
            <a:ext cx="4464549" cy="885262"/>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1364" y="1191085"/>
            <a:ext cx="4482124" cy="4482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6504" y="2101941"/>
            <a:ext cx="4482436" cy="4471584"/>
          </a:xfrm>
          <a:prstGeom prst="rect">
            <a:avLst/>
          </a:prstGeom>
          <a:noFill/>
        </p:spPr>
        <p:txBody>
          <a:bodyPr wrap="square" lIns="179285" tIns="143428" rIns="179285" bIns="143428" rtlCol="0">
            <a:spAutoFit/>
          </a:bodyPr>
          <a:lstStyle/>
          <a:p>
            <a:pPr>
              <a:lnSpc>
                <a:spcPct val="90000"/>
              </a:lnSpc>
              <a:spcAft>
                <a:spcPts val="588"/>
              </a:spcAft>
            </a:pPr>
            <a:r>
              <a:rPr lang="en-US" sz="4313" b="1" dirty="0">
                <a:gradFill>
                  <a:gsLst>
                    <a:gs pos="1250">
                      <a:srgbClr val="FFFFFF"/>
                    </a:gs>
                    <a:gs pos="100000">
                      <a:srgbClr val="FFFFFF"/>
                    </a:gs>
                  </a:gsLst>
                  <a:lin ang="5400000" scaled="0"/>
                </a:gradFill>
              </a:rPr>
              <a:t>Scan this QR code </a:t>
            </a:r>
            <a:r>
              <a:rPr lang="en-US" sz="4313" dirty="0">
                <a:gradFill>
                  <a:gsLst>
                    <a:gs pos="1250">
                      <a:srgbClr val="FFFFFF"/>
                    </a:gs>
                    <a:gs pos="100000">
                      <a:srgbClr val="FFFFFF"/>
                    </a:gs>
                  </a:gsLst>
                  <a:lin ang="5400000" scaled="0"/>
                </a:gradFill>
              </a:rPr>
              <a:t>to evaluate this session and be automatically entered in a drawing to </a:t>
            </a:r>
            <a:br>
              <a:rPr lang="en-US" sz="4313" dirty="0">
                <a:gradFill>
                  <a:gsLst>
                    <a:gs pos="1250">
                      <a:srgbClr val="FFFFFF"/>
                    </a:gs>
                    <a:gs pos="100000">
                      <a:srgbClr val="FFFFFF"/>
                    </a:gs>
                  </a:gsLst>
                  <a:lin ang="5400000" scaled="0"/>
                </a:gradFill>
              </a:rPr>
            </a:br>
            <a:r>
              <a:rPr lang="en-US" sz="4313" dirty="0">
                <a:gradFill>
                  <a:gsLst>
                    <a:gs pos="1250">
                      <a:srgbClr val="FFFFFF"/>
                    </a:gs>
                    <a:gs pos="100000">
                      <a:srgbClr val="FFFFFF"/>
                    </a:gs>
                  </a:gsLst>
                  <a:lin ang="5400000" scaled="0"/>
                </a:gradFill>
              </a:rPr>
              <a:t>win a prize</a:t>
            </a:r>
            <a:endParaRPr lang="en-US" sz="4313" b="1" dirty="0">
              <a:gradFill>
                <a:gsLst>
                  <a:gs pos="1250">
                    <a:srgbClr val="FFFFFF"/>
                  </a:gs>
                  <a:gs pos="100000">
                    <a:srgbClr val="FFFFFF"/>
                  </a:gs>
                </a:gsLst>
                <a:lin ang="5400000" scaled="0"/>
              </a:gradFill>
            </a:endParaRPr>
          </a:p>
        </p:txBody>
      </p:sp>
      <p:grpSp>
        <p:nvGrpSpPr>
          <p:cNvPr id="10" name="Group 9"/>
          <p:cNvGrpSpPr/>
          <p:nvPr/>
        </p:nvGrpSpPr>
        <p:grpSpPr>
          <a:xfrm>
            <a:off x="9747669" y="1528953"/>
            <a:ext cx="1878113" cy="4126680"/>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7394" y="113728"/>
            <a:ext cx="2798636" cy="214225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39" tIns="134464" rIns="89639" bIns="134464" numCol="1" rtlCol="0" anchor="t" anchorCtr="0" compatLnSpc="1">
            <a:prstTxWarp prst="textNoShape">
              <a:avLst/>
            </a:prstTxWarp>
            <a:spAutoFit/>
          </a:bodyPr>
          <a:lstStyle/>
          <a:p>
            <a:pPr defTabSz="896091" fontAlgn="base">
              <a:spcBef>
                <a:spcPct val="0"/>
              </a:spcBef>
              <a:spcAft>
                <a:spcPct val="0"/>
              </a:spcAft>
            </a:pPr>
            <a:r>
              <a:rPr lang="en-US" sz="2745" b="1" dirty="0">
                <a:solidFill>
                  <a:srgbClr val="FFFFFF">
                    <a:alpha val="99000"/>
                  </a:srgbClr>
                </a:solidFill>
              </a:rPr>
              <a:t>Required Slide </a:t>
            </a:r>
          </a:p>
          <a:p>
            <a:pPr defTabSz="896091" fontAlgn="base">
              <a:spcBef>
                <a:spcPct val="0"/>
              </a:spcBef>
              <a:spcAft>
                <a:spcPct val="0"/>
              </a:spcAft>
            </a:pPr>
            <a:r>
              <a:rPr lang="en-US" sz="1176" dirty="0">
                <a:solidFill>
                  <a:srgbClr val="FFFFFF">
                    <a:alpha val="99000"/>
                  </a:srgbClr>
                </a:solidFill>
              </a:rPr>
              <a:t>*delete this box when your slide is finalized</a:t>
            </a:r>
          </a:p>
          <a:p>
            <a:pPr defTabSz="896091" fontAlgn="base">
              <a:spcBef>
                <a:spcPct val="0"/>
              </a:spcBef>
              <a:spcAft>
                <a:spcPct val="0"/>
              </a:spcAft>
            </a:pPr>
            <a:endParaRPr lang="en-US" sz="1765" dirty="0">
              <a:solidFill>
                <a:srgbClr val="FFFFFF">
                  <a:alpha val="99000"/>
                </a:srgbClr>
              </a:solidFill>
            </a:endParaRPr>
          </a:p>
          <a:p>
            <a:r>
              <a:rPr lang="en-US" sz="1765"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359415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p:cNvCxnSpPr/>
          <p:nvPr/>
        </p:nvCxnSpPr>
        <p:spPr>
          <a:xfrm>
            <a:off x="1828802" y="3420533"/>
            <a:ext cx="7608711" cy="0"/>
          </a:xfrm>
          <a:prstGeom prst="line">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28802" y="2054575"/>
            <a:ext cx="7608711" cy="0"/>
          </a:xfrm>
          <a:prstGeom prst="line">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313265"/>
            <a:ext cx="1557867" cy="1557867"/>
          </a:xfrm>
          <a:prstGeom prst="rect">
            <a:avLst/>
          </a:prstGeom>
        </p:spPr>
      </p:pic>
      <p:grpSp>
        <p:nvGrpSpPr>
          <p:cNvPr id="27" name="Group 26"/>
          <p:cNvGrpSpPr/>
          <p:nvPr/>
        </p:nvGrpSpPr>
        <p:grpSpPr>
          <a:xfrm>
            <a:off x="1828801" y="2130779"/>
            <a:ext cx="6491112" cy="1216377"/>
            <a:chOff x="304800" y="2130777"/>
            <a:chExt cx="6491112" cy="1216377"/>
          </a:xfrm>
        </p:grpSpPr>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417" y="2130777"/>
              <a:ext cx="1600495" cy="1216377"/>
            </a:xfrm>
            <a:prstGeom prst="rect">
              <a:avLst/>
            </a:prstGeom>
          </p:spPr>
        </p:pic>
        <p:sp>
          <p:nvSpPr>
            <p:cNvPr id="26" name="TextBox 25"/>
            <p:cNvSpPr txBox="1"/>
            <p:nvPr/>
          </p:nvSpPr>
          <p:spPr>
            <a:xfrm>
              <a:off x="304800" y="2323466"/>
              <a:ext cx="5106847" cy="830997"/>
            </a:xfrm>
            <a:prstGeom prst="rect">
              <a:avLst/>
            </a:prstGeom>
            <a:noFill/>
          </p:spPr>
          <p:txBody>
            <a:bodyPr wrap="none" lIns="0" tIns="0" rIns="0" bIns="0" rtlCol="0">
              <a:spAutoFit/>
            </a:bodyPr>
            <a:lstStyle/>
            <a:p>
              <a:r>
                <a:rPr lang="en-US" sz="3600" dirty="0">
                  <a:solidFill>
                    <a:schemeClr val="bg1"/>
                  </a:solidFill>
                  <a:latin typeface="Segoe UI Light" pitchFamily="34" charset="0"/>
                </a:rPr>
                <a:t>Data Refinement</a:t>
              </a:r>
            </a:p>
            <a:p>
              <a:r>
                <a:rPr lang="en-US" dirty="0">
                  <a:solidFill>
                    <a:schemeClr val="bg1"/>
                  </a:solidFill>
                  <a:latin typeface="Segoe UI Light" pitchFamily="34" charset="0"/>
                </a:rPr>
                <a:t>Aggregation/Compression/Transformation/Extraction</a:t>
              </a:r>
              <a:endParaRPr lang="en-US" sz="3600" dirty="0">
                <a:solidFill>
                  <a:schemeClr val="bg1"/>
                </a:solidFill>
                <a:latin typeface="Segoe UI Light" pitchFamily="34" charset="0"/>
              </a:endParaRPr>
            </a:p>
          </p:txBody>
        </p:sp>
      </p:grpSp>
      <p:sp>
        <p:nvSpPr>
          <p:cNvPr id="29" name="TextBox 28"/>
          <p:cNvSpPr txBox="1"/>
          <p:nvPr/>
        </p:nvSpPr>
        <p:spPr>
          <a:xfrm>
            <a:off x="3522135" y="676699"/>
            <a:ext cx="4797779" cy="830997"/>
          </a:xfrm>
          <a:prstGeom prst="rect">
            <a:avLst/>
          </a:prstGeom>
          <a:noFill/>
        </p:spPr>
        <p:txBody>
          <a:bodyPr wrap="square" lIns="0" tIns="0" rIns="0" bIns="0" rtlCol="0">
            <a:spAutoFit/>
          </a:bodyPr>
          <a:lstStyle/>
          <a:p>
            <a:pPr algn="r"/>
            <a:r>
              <a:rPr lang="en-US" sz="3600" dirty="0">
                <a:solidFill>
                  <a:schemeClr val="bg1"/>
                </a:solidFill>
                <a:latin typeface="Segoe UI Light" pitchFamily="34" charset="0"/>
              </a:rPr>
              <a:t>Data Consumption</a:t>
            </a:r>
          </a:p>
          <a:p>
            <a:pPr algn="r"/>
            <a:r>
              <a:rPr lang="en-US" dirty="0">
                <a:solidFill>
                  <a:schemeClr val="bg1"/>
                </a:solidFill>
                <a:latin typeface="Segoe UI Light" pitchFamily="34" charset="0"/>
              </a:rPr>
              <a:t>Analysis/Modeling/Query/Reporting/Visualization</a:t>
            </a:r>
            <a:endParaRPr lang="en-US" sz="3600" dirty="0">
              <a:solidFill>
                <a:schemeClr val="bg1"/>
              </a:solidFill>
              <a:latin typeface="Segoe UI Light" pitchFamily="34" charset="0"/>
            </a:endParaRPr>
          </a:p>
        </p:txBody>
      </p:sp>
      <p:sp>
        <p:nvSpPr>
          <p:cNvPr id="28" name="Right Arrow 27"/>
          <p:cNvSpPr/>
          <p:nvPr/>
        </p:nvSpPr>
        <p:spPr bwMode="auto">
          <a:xfrm rot="16200000">
            <a:off x="7393906" y="2793682"/>
            <a:ext cx="5238681" cy="1004711"/>
          </a:xfrm>
          <a:prstGeom prst="rightArrow">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76"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5" name="Picture 14"/>
          <p:cNvPicPr>
            <a:picLocks noChangeAspect="1"/>
          </p:cNvPicPr>
          <p:nvPr/>
        </p:nvPicPr>
        <p:blipFill>
          <a:blip r:embed="rId5"/>
          <a:stretch>
            <a:fillRect/>
          </a:stretch>
        </p:blipFill>
        <p:spPr>
          <a:xfrm>
            <a:off x="4076404" y="3482868"/>
            <a:ext cx="3113505" cy="2173020"/>
          </a:xfrm>
          <a:prstGeom prst="rect">
            <a:avLst/>
          </a:prstGeom>
          <a:effectLst>
            <a:softEdge rad="317500"/>
          </a:effectLst>
        </p:spPr>
      </p:pic>
      <p:sp>
        <p:nvSpPr>
          <p:cNvPr id="33" name="TextBox 32"/>
          <p:cNvSpPr txBox="1"/>
          <p:nvPr/>
        </p:nvSpPr>
        <p:spPr>
          <a:xfrm>
            <a:off x="6096000" y="5302723"/>
            <a:ext cx="3138680" cy="830997"/>
          </a:xfrm>
          <a:prstGeom prst="rect">
            <a:avLst/>
          </a:prstGeom>
          <a:noFill/>
        </p:spPr>
        <p:txBody>
          <a:bodyPr wrap="none" lIns="0" tIns="0" rIns="0" bIns="0" rtlCol="0">
            <a:spAutoFit/>
          </a:bodyPr>
          <a:lstStyle/>
          <a:p>
            <a:r>
              <a:rPr lang="en-US" sz="3600" dirty="0">
                <a:solidFill>
                  <a:schemeClr val="bg1"/>
                </a:solidFill>
                <a:latin typeface="Segoe UI Light" pitchFamily="34" charset="0"/>
              </a:rPr>
              <a:t>Data Acquisition</a:t>
            </a:r>
          </a:p>
          <a:p>
            <a:r>
              <a:rPr lang="en-US" dirty="0">
                <a:solidFill>
                  <a:schemeClr val="bg1"/>
                </a:solidFill>
                <a:latin typeface="Segoe UI Light" pitchFamily="34" charset="0"/>
              </a:rPr>
              <a:t>Streaming/Trickle/Bulk Transfer</a:t>
            </a:r>
            <a:endParaRPr lang="en-US" sz="3600" dirty="0">
              <a:solidFill>
                <a:schemeClr val="bg1"/>
              </a:solidFill>
              <a:latin typeface="Segoe UI Light" pitchFamily="34" charset="0"/>
            </a:endParaRPr>
          </a:p>
        </p:txBody>
      </p:sp>
    </p:spTree>
    <p:extLst>
      <p:ext uri="{BB962C8B-B14F-4D97-AF65-F5344CB8AC3E}">
        <p14:creationId xmlns:p14="http://schemas.microsoft.com/office/powerpoint/2010/main" val="25918502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18414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1620079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4747"/>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 Same Side Corner Rectangle 7"/>
          <p:cNvSpPr/>
          <p:nvPr/>
        </p:nvSpPr>
        <p:spPr bwMode="invGray">
          <a:xfrm rot="10800000">
            <a:off x="779273" y="1341801"/>
            <a:ext cx="10795850" cy="1490633"/>
          </a:xfrm>
          <a:prstGeom prst="round2SameRect">
            <a:avLst>
              <a:gd name="adj1" fmla="val 3680"/>
              <a:gd name="adj2" fmla="val 25222"/>
            </a:avLst>
          </a:prstGeom>
          <a:ln>
            <a:noFill/>
          </a:ln>
        </p:spPr>
        <p:style>
          <a:lnRef idx="1">
            <a:schemeClr val="accent2"/>
          </a:lnRef>
          <a:fillRef idx="2">
            <a:schemeClr val="accent2"/>
          </a:fillRef>
          <a:effectRef idx="1">
            <a:schemeClr val="accent2"/>
          </a:effectRef>
          <a:fontRef idx="minor">
            <a:schemeClr val="dk1"/>
          </a:fontRef>
        </p:style>
        <p:txBody>
          <a:bodyPr lIns="108843" tIns="54422" rIns="108843" bIns="54422" rtlCol="0" anchor="t"/>
          <a:lstStyle/>
          <a:p>
            <a:pPr algn="ctr" defTabSz="1088392">
              <a:defRPr/>
            </a:pPr>
            <a:endParaRPr lang="en-US" sz="1863" kern="0" dirty="0">
              <a:solidFill>
                <a:schemeClr val="accent2"/>
              </a:solidFill>
              <a:latin typeface="Segoe"/>
            </a:endParaRPr>
          </a:p>
        </p:txBody>
      </p:sp>
      <p:sp>
        <p:nvSpPr>
          <p:cNvPr id="9" name="Round Same Side Corner Rectangle 8"/>
          <p:cNvSpPr/>
          <p:nvPr/>
        </p:nvSpPr>
        <p:spPr bwMode="invGray">
          <a:xfrm>
            <a:off x="779277" y="4774799"/>
            <a:ext cx="7215760" cy="1944555"/>
          </a:xfrm>
          <a:prstGeom prst="round2SameRect">
            <a:avLst>
              <a:gd name="adj1" fmla="val 3680"/>
              <a:gd name="adj2" fmla="val 25222"/>
            </a:avLst>
          </a:prstGeom>
          <a:ln>
            <a:noFill/>
          </a:ln>
        </p:spPr>
        <p:style>
          <a:lnRef idx="1">
            <a:schemeClr val="accent5"/>
          </a:lnRef>
          <a:fillRef idx="2">
            <a:schemeClr val="accent5"/>
          </a:fillRef>
          <a:effectRef idx="1">
            <a:schemeClr val="accent5"/>
          </a:effectRef>
          <a:fontRef idx="minor">
            <a:schemeClr val="dk1"/>
          </a:fontRef>
        </p:style>
        <p:txBody>
          <a:bodyPr lIns="108843" tIns="54422" rIns="108843" bIns="54422" rtlCol="0" anchor="t"/>
          <a:lstStyle/>
          <a:p>
            <a:pPr algn="ctr" defTabSz="1088392">
              <a:defRPr/>
            </a:pPr>
            <a:r>
              <a:rPr lang="en-US" b="1" kern="0" dirty="0" smtClean="0">
                <a:solidFill>
                  <a:schemeClr val="accent6"/>
                </a:solidFill>
                <a:latin typeface="Segoe"/>
              </a:rPr>
              <a:t>Windows Azure Blob Storage</a:t>
            </a:r>
            <a:endParaRPr lang="en-US" b="1" kern="0" dirty="0">
              <a:solidFill>
                <a:schemeClr val="accent6"/>
              </a:solidFill>
              <a:latin typeface="Segoe"/>
            </a:endParaRPr>
          </a:p>
        </p:txBody>
      </p:sp>
      <p:sp>
        <p:nvSpPr>
          <p:cNvPr id="12" name="Rectangle 11"/>
          <p:cNvSpPr/>
          <p:nvPr/>
        </p:nvSpPr>
        <p:spPr>
          <a:xfrm>
            <a:off x="8214851" y="2969314"/>
            <a:ext cx="3360272" cy="1693332"/>
          </a:xfrm>
          <a:prstGeom prst="rect">
            <a:avLst/>
          </a:prstGeom>
          <a:ln>
            <a:noFill/>
          </a:ln>
        </p:spPr>
        <p:style>
          <a:lnRef idx="1">
            <a:schemeClr val="accent4"/>
          </a:lnRef>
          <a:fillRef idx="2">
            <a:schemeClr val="accent4"/>
          </a:fillRef>
          <a:effectRef idx="1">
            <a:schemeClr val="accent4"/>
          </a:effectRef>
          <a:fontRef idx="minor">
            <a:schemeClr val="dk1"/>
          </a:fontRef>
        </p:style>
        <p:txBody>
          <a:bodyPr lIns="108843" tIns="54422" rIns="108843" bIns="54422" rtlCol="0" anchor="t"/>
          <a:lstStyle/>
          <a:p>
            <a:pPr algn="ctr"/>
            <a:r>
              <a:rPr lang="en-US" dirty="0" smtClean="0">
                <a:solidFill>
                  <a:schemeClr val="bg1"/>
                </a:solidFill>
              </a:rPr>
              <a:t>SQL Server Analysis Services</a:t>
            </a:r>
            <a:endParaRPr lang="en-US" dirty="0">
              <a:solidFill>
                <a:schemeClr val="bg1"/>
              </a:solidFill>
            </a:endParaRPr>
          </a:p>
        </p:txBody>
      </p:sp>
      <p:pic>
        <p:nvPicPr>
          <p:cNvPr id="57" name="Picture 2" descr="\\MAGNUM\Projects\Microsoft\Cloud Power FY12\Design\ICONS_PNG\Server.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9440063" y="3292528"/>
            <a:ext cx="1386348" cy="1386348"/>
          </a:xfrm>
          <a:prstGeom prst="rect">
            <a:avLst/>
          </a:prstGeom>
          <a:noFill/>
        </p:spPr>
      </p:pic>
      <p:sp>
        <p:nvSpPr>
          <p:cNvPr id="19" name="Rectangle 18"/>
          <p:cNvSpPr/>
          <p:nvPr/>
        </p:nvSpPr>
        <p:spPr>
          <a:xfrm>
            <a:off x="779272" y="2969314"/>
            <a:ext cx="7215765" cy="1693332"/>
          </a:xfrm>
          <a:prstGeom prst="rect">
            <a:avLst/>
          </a:prstGeom>
          <a:ln>
            <a:noFill/>
          </a:ln>
        </p:spPr>
        <p:style>
          <a:lnRef idx="1">
            <a:schemeClr val="accent1"/>
          </a:lnRef>
          <a:fillRef idx="2">
            <a:schemeClr val="accent1"/>
          </a:fillRef>
          <a:effectRef idx="1">
            <a:schemeClr val="accent1"/>
          </a:effectRef>
          <a:fontRef idx="minor">
            <a:schemeClr val="dk1"/>
          </a:fontRef>
        </p:style>
        <p:txBody>
          <a:bodyPr lIns="108843" tIns="54422" rIns="108843" bIns="54422" rtlCol="0" anchor="t"/>
          <a:lstStyle/>
          <a:p>
            <a:pPr algn="ctr"/>
            <a:r>
              <a:rPr lang="en-US" b="1" dirty="0" smtClean="0">
                <a:solidFill>
                  <a:schemeClr val="accent1"/>
                </a:solidFill>
              </a:rPr>
              <a:t>Windows Azure HDInsight Service</a:t>
            </a:r>
            <a:endParaRPr lang="en-US" b="1" dirty="0">
              <a:solidFill>
                <a:schemeClr val="accent1"/>
              </a:solidFill>
            </a:endParaRPr>
          </a:p>
        </p:txBody>
      </p:sp>
      <p:pic>
        <p:nvPicPr>
          <p:cNvPr id="2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04164" y="1893665"/>
            <a:ext cx="837265" cy="837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0896" y="1872870"/>
            <a:ext cx="870516" cy="870516"/>
          </a:xfrm>
          <a:prstGeom prst="rect">
            <a:avLst/>
          </a:prstGeom>
          <a:noFill/>
          <a:ln>
            <a:noFill/>
          </a:ln>
        </p:spPr>
      </p:pic>
      <p:sp>
        <p:nvSpPr>
          <p:cNvPr id="30" name="TextBox 29"/>
          <p:cNvSpPr txBox="1"/>
          <p:nvPr/>
        </p:nvSpPr>
        <p:spPr>
          <a:xfrm>
            <a:off x="3449698" y="1393107"/>
            <a:ext cx="5730501" cy="386906"/>
          </a:xfrm>
          <a:prstGeom prst="rect">
            <a:avLst/>
          </a:prstGeom>
          <a:noFill/>
        </p:spPr>
        <p:txBody>
          <a:bodyPr wrap="square" lIns="108843" tIns="54422" rIns="108843" bIns="54422" rtlCol="0">
            <a:spAutoFit/>
          </a:bodyPr>
          <a:lstStyle/>
          <a:p>
            <a:pPr algn="ctr" defTabSz="1088392">
              <a:defRPr/>
            </a:pPr>
            <a:r>
              <a:rPr lang="en-US" b="1" kern="0" dirty="0">
                <a:latin typeface="Segoe"/>
              </a:rPr>
              <a:t>Excel, Power View, PowerPivot, Data Explorer</a:t>
            </a:r>
          </a:p>
        </p:txBody>
      </p:sp>
      <p:grpSp>
        <p:nvGrpSpPr>
          <p:cNvPr id="4" name="Group 3"/>
          <p:cNvGrpSpPr/>
          <p:nvPr/>
        </p:nvGrpSpPr>
        <p:grpSpPr>
          <a:xfrm>
            <a:off x="6710515" y="5000621"/>
            <a:ext cx="3521588" cy="1410800"/>
            <a:chOff x="6725264" y="4381200"/>
            <a:chExt cx="3521588" cy="1410800"/>
          </a:xfrm>
        </p:grpSpPr>
        <p:sp>
          <p:nvSpPr>
            <p:cNvPr id="37" name="Down Arrow 36"/>
            <p:cNvSpPr/>
            <p:nvPr/>
          </p:nvSpPr>
          <p:spPr>
            <a:xfrm rot="5400000">
              <a:off x="7780658" y="3325806"/>
              <a:ext cx="1410800" cy="3521588"/>
            </a:xfrm>
            <a:prstGeom prst="downArrow">
              <a:avLst/>
            </a:prstGeom>
            <a:ln>
              <a:noFill/>
            </a:ln>
          </p:spPr>
          <p:style>
            <a:lnRef idx="3">
              <a:schemeClr val="lt1"/>
            </a:lnRef>
            <a:fillRef idx="1">
              <a:schemeClr val="accent1"/>
            </a:fillRef>
            <a:effectRef idx="1">
              <a:schemeClr val="accent1"/>
            </a:effectRef>
            <a:fontRef idx="minor">
              <a:schemeClr val="lt1"/>
            </a:fontRef>
          </p:style>
          <p:txBody>
            <a:bodyPr lIns="108843" tIns="54422" rIns="108843" bIns="54422" rtlCol="0" anchor="ctr"/>
            <a:lstStyle/>
            <a:p>
              <a:pPr algn="ctr"/>
              <a:endParaRPr lang="en-US" sz="1765">
                <a:solidFill>
                  <a:schemeClr val="tx1"/>
                </a:solidFill>
              </a:endParaRPr>
            </a:p>
          </p:txBody>
        </p:sp>
        <p:sp>
          <p:nvSpPr>
            <p:cNvPr id="38" name="TextBox 37"/>
            <p:cNvSpPr txBox="1"/>
            <p:nvPr/>
          </p:nvSpPr>
          <p:spPr>
            <a:xfrm>
              <a:off x="7171149" y="4756305"/>
              <a:ext cx="3053153" cy="663905"/>
            </a:xfrm>
            <a:prstGeom prst="rect">
              <a:avLst/>
            </a:prstGeom>
            <a:noFill/>
            <a:ln>
              <a:noFill/>
            </a:ln>
          </p:spPr>
          <p:txBody>
            <a:bodyPr wrap="none" lIns="108843" tIns="54422" rIns="108843" bIns="54422" rtlCol="0">
              <a:spAutoFit/>
            </a:bodyPr>
            <a:lstStyle/>
            <a:p>
              <a:pPr algn="ctr"/>
              <a:r>
                <a:rPr lang="en-US" dirty="0" err="1" smtClean="0"/>
                <a:t>Gzip</a:t>
              </a:r>
              <a:r>
                <a:rPr lang="en-US" dirty="0" smtClean="0"/>
                <a:t> Files &amp; </a:t>
              </a:r>
              <a:br>
                <a:rPr lang="en-US" dirty="0" smtClean="0"/>
              </a:br>
              <a:r>
                <a:rPr lang="en-US" dirty="0" smtClean="0"/>
                <a:t>Transfer to ASV via AZCopy </a:t>
              </a:r>
              <a:endParaRPr lang="en-US" dirty="0"/>
            </a:p>
          </p:txBody>
        </p:sp>
      </p:grpSp>
      <p:grpSp>
        <p:nvGrpSpPr>
          <p:cNvPr id="2" name="Group 1"/>
          <p:cNvGrpSpPr/>
          <p:nvPr/>
        </p:nvGrpSpPr>
        <p:grpSpPr>
          <a:xfrm>
            <a:off x="2586305" y="5481286"/>
            <a:ext cx="3590893" cy="721903"/>
            <a:chOff x="3103118" y="4877915"/>
            <a:chExt cx="3746182" cy="726813"/>
          </a:xfrm>
        </p:grpSpPr>
        <p:sp>
          <p:nvSpPr>
            <p:cNvPr id="39" name="Rounded Rectangle 38"/>
            <p:cNvSpPr/>
            <p:nvPr/>
          </p:nvSpPr>
          <p:spPr>
            <a:xfrm>
              <a:off x="3103118" y="4877915"/>
              <a:ext cx="3746182" cy="726813"/>
            </a:xfrm>
            <a:prstGeom prst="roundRect">
              <a:avLst/>
            </a:prstGeom>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solidFill>
                  <a:schemeClr val="bg1"/>
                </a:solidFill>
              </a:endParaRPr>
            </a:p>
          </p:txBody>
        </p:sp>
        <p:grpSp>
          <p:nvGrpSpPr>
            <p:cNvPr id="40" name="Group 39"/>
            <p:cNvGrpSpPr/>
            <p:nvPr/>
          </p:nvGrpSpPr>
          <p:grpSpPr>
            <a:xfrm>
              <a:off x="5794033" y="4959183"/>
              <a:ext cx="874751" cy="600475"/>
              <a:chOff x="6843896" y="2944436"/>
              <a:chExt cx="762000" cy="838200"/>
            </a:xfrm>
          </p:grpSpPr>
          <p:sp>
            <p:nvSpPr>
              <p:cNvPr id="41" name="Rounded Rectangle 40"/>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2" name="Rectangle 41"/>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3" name="Rectangle 42"/>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4" name="Group 43"/>
            <p:cNvGrpSpPr/>
            <p:nvPr/>
          </p:nvGrpSpPr>
          <p:grpSpPr>
            <a:xfrm>
              <a:off x="3365643" y="4959183"/>
              <a:ext cx="874751" cy="600475"/>
              <a:chOff x="6843896" y="2944436"/>
              <a:chExt cx="762000" cy="838200"/>
            </a:xfrm>
          </p:grpSpPr>
          <p:sp>
            <p:nvSpPr>
              <p:cNvPr id="45" name="Rounded Rectangle 44"/>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6" name="Rectangle 45"/>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7" name="Rectangle 46"/>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8" name="Group 47"/>
            <p:cNvGrpSpPr/>
            <p:nvPr/>
          </p:nvGrpSpPr>
          <p:grpSpPr>
            <a:xfrm>
              <a:off x="4569460" y="4950543"/>
              <a:ext cx="874751" cy="600475"/>
              <a:chOff x="6843896" y="2944436"/>
              <a:chExt cx="762000" cy="838200"/>
            </a:xfrm>
          </p:grpSpPr>
          <p:sp>
            <p:nvSpPr>
              <p:cNvPr id="49" name="Rounded Rectangle 48"/>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50" name="Rectangle 49"/>
              <p:cNvSpPr/>
              <p:nvPr/>
            </p:nvSpPr>
            <p:spPr>
              <a:xfrm>
                <a:off x="6920096" y="30968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51" name="Rectangle 50"/>
              <p:cNvSpPr/>
              <p:nvPr/>
            </p:nvSpPr>
            <p:spPr>
              <a:xfrm>
                <a:off x="6920915" y="3401636"/>
                <a:ext cx="607961" cy="228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sp>
        <p:nvSpPr>
          <p:cNvPr id="56" name="Down Arrow 55"/>
          <p:cNvSpPr/>
          <p:nvPr/>
        </p:nvSpPr>
        <p:spPr>
          <a:xfrm rot="16200000" flipH="1">
            <a:off x="7647744" y="3049027"/>
            <a:ext cx="914400" cy="1505736"/>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sp>
        <p:nvSpPr>
          <p:cNvPr id="58" name="Down Arrow 57"/>
          <p:cNvSpPr/>
          <p:nvPr/>
        </p:nvSpPr>
        <p:spPr>
          <a:xfrm rot="10800000" flipH="1">
            <a:off x="4627075" y="1984057"/>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59" name="Picture 58"/>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00463" y="1850249"/>
            <a:ext cx="953401" cy="930701"/>
          </a:xfrm>
          <a:prstGeom prst="rect">
            <a:avLst/>
          </a:prstGeom>
        </p:spPr>
      </p:pic>
      <p:sp>
        <p:nvSpPr>
          <p:cNvPr id="60" name="Down Arrow 59"/>
          <p:cNvSpPr/>
          <p:nvPr/>
        </p:nvSpPr>
        <p:spPr>
          <a:xfrm rot="10800000" flipH="1">
            <a:off x="9651159" y="1981915"/>
            <a:ext cx="914400" cy="987399"/>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ODBC</a:t>
            </a:r>
            <a:endParaRPr lang="en-US" sz="1765" dirty="0">
              <a:solidFill>
                <a:schemeClr val="tx1"/>
              </a:solidFill>
            </a:endParaRPr>
          </a:p>
        </p:txBody>
      </p:sp>
      <p:pic>
        <p:nvPicPr>
          <p:cNvPr id="61" name="Picture 6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4045" y="3064421"/>
            <a:ext cx="1177687" cy="833834"/>
          </a:xfrm>
          <a:prstGeom prst="rect">
            <a:avLst/>
          </a:prstGeom>
        </p:spPr>
      </p:pic>
      <p:sp>
        <p:nvSpPr>
          <p:cNvPr id="6" name="Up-Down Arrow 5"/>
          <p:cNvSpPr/>
          <p:nvPr/>
        </p:nvSpPr>
        <p:spPr bwMode="auto">
          <a:xfrm>
            <a:off x="1652753" y="3956823"/>
            <a:ext cx="758308" cy="1275987"/>
          </a:xfrm>
          <a:prstGeom prst="up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ASV</a:t>
            </a:r>
          </a:p>
        </p:txBody>
      </p:sp>
      <p:sp>
        <p:nvSpPr>
          <p:cNvPr id="7" name="Title 6"/>
          <p:cNvSpPr>
            <a:spLocks noGrp="1"/>
          </p:cNvSpPr>
          <p:nvPr>
            <p:ph type="title"/>
          </p:nvPr>
        </p:nvSpPr>
        <p:spPr/>
        <p:txBody>
          <a:bodyPr/>
          <a:lstStyle/>
          <a:p>
            <a:r>
              <a:rPr lang="en-US" dirty="0" smtClean="0">
                <a:solidFill>
                  <a:schemeClr val="bg1"/>
                </a:solidFill>
              </a:rPr>
              <a:t>Analyzing Flight Delays</a:t>
            </a:r>
            <a:endParaRPr lang="en-US" dirty="0">
              <a:solidFill>
                <a:schemeClr val="bg1"/>
              </a:solidFill>
            </a:endParaRPr>
          </a:p>
        </p:txBody>
      </p:sp>
      <p:grpSp>
        <p:nvGrpSpPr>
          <p:cNvPr id="72" name="Group 71"/>
          <p:cNvGrpSpPr/>
          <p:nvPr/>
        </p:nvGrpSpPr>
        <p:grpSpPr bwMode="black">
          <a:xfrm>
            <a:off x="4337764" y="3522603"/>
            <a:ext cx="721231" cy="586753"/>
            <a:chOff x="5184775" y="225425"/>
            <a:chExt cx="1500188" cy="1220788"/>
          </a:xfrm>
          <a:solidFill>
            <a:schemeClr val="accent1"/>
          </a:solidFill>
        </p:grpSpPr>
        <p:sp>
          <p:nvSpPr>
            <p:cNvPr id="73"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76" name="TextBox 75"/>
          <p:cNvSpPr txBox="1"/>
          <p:nvPr/>
        </p:nvSpPr>
        <p:spPr>
          <a:xfrm>
            <a:off x="4469736" y="3958764"/>
            <a:ext cx="859210"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accent1"/>
                </a:solidFill>
              </a:rPr>
              <a:t>Hive</a:t>
            </a:r>
          </a:p>
        </p:txBody>
      </p:sp>
      <p:sp>
        <p:nvSpPr>
          <p:cNvPr id="77" name="Right Arrow 76"/>
          <p:cNvSpPr/>
          <p:nvPr/>
        </p:nvSpPr>
        <p:spPr bwMode="auto">
          <a:xfrm>
            <a:off x="3839349" y="3719109"/>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ight Arrow 77"/>
          <p:cNvSpPr/>
          <p:nvPr/>
        </p:nvSpPr>
        <p:spPr bwMode="auto">
          <a:xfrm>
            <a:off x="5084461" y="3719726"/>
            <a:ext cx="498415" cy="26659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1" name="Group 80"/>
          <p:cNvGrpSpPr/>
          <p:nvPr/>
        </p:nvGrpSpPr>
        <p:grpSpPr>
          <a:xfrm>
            <a:off x="2837947" y="3452302"/>
            <a:ext cx="1016000" cy="838200"/>
            <a:chOff x="2837947" y="3452302"/>
            <a:chExt cx="1016000" cy="838200"/>
          </a:xfrm>
        </p:grpSpPr>
        <p:sp>
          <p:nvSpPr>
            <p:cNvPr id="65" name="Rounded Rectangle 64"/>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79"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82" name="Group 81"/>
          <p:cNvGrpSpPr/>
          <p:nvPr/>
        </p:nvGrpSpPr>
        <p:grpSpPr>
          <a:xfrm>
            <a:off x="5584017" y="3452302"/>
            <a:ext cx="1016000" cy="838200"/>
            <a:chOff x="5584017" y="3396880"/>
            <a:chExt cx="1016000" cy="838200"/>
          </a:xfrm>
        </p:grpSpPr>
        <p:sp>
          <p:nvSpPr>
            <p:cNvPr id="69" name="Rounded Rectangle 68"/>
            <p:cNvSpPr/>
            <p:nvPr/>
          </p:nvSpPr>
          <p:spPr>
            <a:xfrm>
              <a:off x="5584017" y="3396880"/>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80" name="Freeform 123"/>
            <p:cNvSpPr>
              <a:spLocks noEditPoints="1"/>
            </p:cNvSpPr>
            <p:nvPr/>
          </p:nvSpPr>
          <p:spPr bwMode="auto">
            <a:xfrm>
              <a:off x="5850620" y="3554306"/>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pic>
        <p:nvPicPr>
          <p:cNvPr id="83" name="Picture 3" descr="\\MAGNUM\Projects\Microsoft\Cloud Power FY12\Design\ICONS_PNG\Document.png"/>
          <p:cNvPicPr>
            <a:picLocks noChangeAspect="1" noChangeArrowheads="1"/>
          </p:cNvPicPr>
          <p:nvPr/>
        </p:nvPicPr>
        <p:blipFill>
          <a:blip r:embed="rId9" cstate="print">
            <a:duotone>
              <a:prstClr val="black"/>
              <a:schemeClr val="accent5">
                <a:tint val="45000"/>
                <a:satMod val="400000"/>
              </a:schemeClr>
            </a:duotone>
          </a:blip>
          <a:stretch>
            <a:fillRect/>
          </a:stretch>
        </p:blipFill>
        <p:spPr bwMode="auto">
          <a:xfrm>
            <a:off x="10350067" y="5173912"/>
            <a:ext cx="1079300" cy="1079300"/>
          </a:xfrm>
          <a:prstGeom prst="rect">
            <a:avLst/>
          </a:prstGeom>
          <a:noFill/>
        </p:spPr>
      </p:pic>
      <p:pic>
        <p:nvPicPr>
          <p:cNvPr id="86" name="Picture 3" descr="\\MAGNUM\Projects\Microsoft\Cloud Power FY12\Design\ICONS_PNG\Document.png"/>
          <p:cNvPicPr>
            <a:picLocks noChangeAspect="1" noChangeArrowheads="1"/>
          </p:cNvPicPr>
          <p:nvPr/>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aturation sat="0"/>
                    </a14:imgEffect>
                  </a14:imgLayer>
                </a14:imgProps>
              </a:ext>
            </a:extLst>
          </a:blip>
          <a:stretch>
            <a:fillRect/>
          </a:stretch>
        </p:blipFill>
        <p:spPr bwMode="auto">
          <a:xfrm>
            <a:off x="1962976" y="5706021"/>
            <a:ext cx="1079300" cy="1079300"/>
          </a:xfrm>
          <a:prstGeom prst="rect">
            <a:avLst/>
          </a:prstGeom>
          <a:noFill/>
        </p:spPr>
      </p:pic>
      <p:grpSp>
        <p:nvGrpSpPr>
          <p:cNvPr id="91" name="Group 90"/>
          <p:cNvGrpSpPr/>
          <p:nvPr/>
        </p:nvGrpSpPr>
        <p:grpSpPr>
          <a:xfrm>
            <a:off x="9417010" y="4004267"/>
            <a:ext cx="821667" cy="552384"/>
            <a:chOff x="5257828" y="3427036"/>
            <a:chExt cx="814879" cy="547678"/>
          </a:xfrm>
          <a:solidFill>
            <a:schemeClr val="accent3">
              <a:lumMod val="75000"/>
            </a:schemeClr>
          </a:solidFill>
        </p:grpSpPr>
        <p:sp>
          <p:nvSpPr>
            <p:cNvPr id="92" name="Freeform 23"/>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sp>
          <p:nvSpPr>
            <p:cNvPr id="93"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2305" tIns="41153" rIns="82305" bIns="41153" numCol="1" anchor="t" anchorCtr="0" compatLnSpc="1">
              <a:prstTxWarp prst="textNoShape">
                <a:avLst/>
              </a:prstTxWarp>
            </a:bodyPr>
            <a:lstStyle/>
            <a:p>
              <a:pPr defTabSz="914354"/>
              <a:endParaRPr lang="en-US" sz="2100">
                <a:solidFill>
                  <a:srgbClr val="FFFFFF"/>
                </a:solidFill>
              </a:endParaRPr>
            </a:p>
          </p:txBody>
        </p:sp>
      </p:grpSp>
      <p:sp>
        <p:nvSpPr>
          <p:cNvPr id="53" name="Down Arrow 52"/>
          <p:cNvSpPr/>
          <p:nvPr/>
        </p:nvSpPr>
        <p:spPr>
          <a:xfrm rot="10800000" flipH="1">
            <a:off x="826102" y="2008771"/>
            <a:ext cx="671577" cy="2778384"/>
          </a:xfrm>
          <a:prstGeom prst="downArrow">
            <a:avLst>
              <a:gd name="adj1" fmla="val 50000"/>
              <a:gd name="adj2" fmla="val 50979"/>
            </a:avLst>
          </a:prstGeom>
          <a:ln>
            <a:noFill/>
          </a:ln>
        </p:spPr>
        <p:style>
          <a:lnRef idx="3">
            <a:schemeClr val="lt1"/>
          </a:lnRef>
          <a:fillRef idx="1">
            <a:schemeClr val="accent1"/>
          </a:fillRef>
          <a:effectRef idx="1">
            <a:schemeClr val="accent1"/>
          </a:effectRef>
          <a:fontRef idx="minor">
            <a:schemeClr val="lt1"/>
          </a:fontRef>
        </p:style>
        <p:txBody>
          <a:bodyPr vert="vert" lIns="108843" tIns="54422" rIns="108843" bIns="54422" rtlCol="0" anchor="ctr"/>
          <a:lstStyle/>
          <a:p>
            <a:pPr algn="ctr"/>
            <a:r>
              <a:rPr lang="en-US" sz="1765" dirty="0" smtClean="0">
                <a:solidFill>
                  <a:schemeClr val="tx1"/>
                </a:solidFill>
              </a:rPr>
              <a:t>HTTP</a:t>
            </a:r>
            <a:endParaRPr lang="en-US" sz="1765" dirty="0">
              <a:solidFill>
                <a:schemeClr val="tx1"/>
              </a:solidFill>
            </a:endParaRPr>
          </a:p>
        </p:txBody>
      </p:sp>
    </p:spTree>
    <p:extLst>
      <p:ext uri="{BB962C8B-B14F-4D97-AF65-F5344CB8AC3E}">
        <p14:creationId xmlns:p14="http://schemas.microsoft.com/office/powerpoint/2010/main" val="5789758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HDInsight Service</a:t>
            </a:r>
            <a:endParaRPr lang="en-US" dirty="0"/>
          </a:p>
        </p:txBody>
      </p:sp>
    </p:spTree>
    <p:extLst>
      <p:ext uri="{BB962C8B-B14F-4D97-AF65-F5344CB8AC3E}">
        <p14:creationId xmlns:p14="http://schemas.microsoft.com/office/powerpoint/2010/main" val="20151731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31"/>
          <p:cNvSpPr/>
          <p:nvPr/>
        </p:nvSpPr>
        <p:spPr bwMode="auto">
          <a:xfrm>
            <a:off x="2446911" y="5295918"/>
            <a:ext cx="7271174" cy="724876"/>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1088392"/>
            <a:r>
              <a:rPr lang="en-US" sz="2143" dirty="0">
                <a:solidFill>
                  <a:prstClr val="white"/>
                </a:solidFill>
                <a:cs typeface="Segoe UI" pitchFamily="34" charset="0"/>
              </a:rPr>
              <a:t>Distributed Storage</a:t>
            </a:r>
          </a:p>
          <a:p>
            <a:pPr algn="ctr" defTabSz="1088392"/>
            <a:r>
              <a:rPr lang="en-US" sz="2143" dirty="0">
                <a:solidFill>
                  <a:prstClr val="white"/>
                </a:solidFill>
                <a:cs typeface="Segoe UI" pitchFamily="34" charset="0"/>
              </a:rPr>
              <a:t>(HDFS)</a:t>
            </a:r>
            <a:endParaRPr lang="en-US" sz="2143" dirty="0">
              <a:solidFill>
                <a:prstClr val="white"/>
              </a:solidFill>
            </a:endParaRPr>
          </a:p>
        </p:txBody>
      </p:sp>
      <p:sp>
        <p:nvSpPr>
          <p:cNvPr id="31" name="Rectangle 30"/>
          <p:cNvSpPr/>
          <p:nvPr/>
        </p:nvSpPr>
        <p:spPr bwMode="auto">
          <a:xfrm>
            <a:off x="5655647" y="3005637"/>
            <a:ext cx="1975104" cy="90459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2143" spc="-37" dirty="0">
                <a:gradFill>
                  <a:gsLst>
                    <a:gs pos="0">
                      <a:srgbClr val="FFFFFF"/>
                    </a:gs>
                    <a:gs pos="100000">
                      <a:srgbClr val="FFFFFF"/>
                    </a:gs>
                  </a:gsLst>
                  <a:lin ang="5400000" scaled="0"/>
                </a:gradFill>
                <a:ea typeface="Segoe UI" pitchFamily="34" charset="0"/>
                <a:cs typeface="Segoe UI" pitchFamily="34" charset="0"/>
              </a:rPr>
              <a:t>Query</a:t>
            </a:r>
          </a:p>
          <a:p>
            <a:pPr algn="ctr" defTabSz="672068" fontAlgn="base">
              <a:spcBef>
                <a:spcPct val="0"/>
              </a:spcBef>
              <a:spcAft>
                <a:spcPct val="0"/>
              </a:spcAft>
            </a:pPr>
            <a:r>
              <a:rPr lang="en-US" sz="2143" spc="-37" dirty="0">
                <a:gradFill>
                  <a:gsLst>
                    <a:gs pos="0">
                      <a:srgbClr val="FFFFFF"/>
                    </a:gs>
                    <a:gs pos="100000">
                      <a:srgbClr val="FFFFFF"/>
                    </a:gs>
                  </a:gsLst>
                  <a:lin ang="5400000" scaled="0"/>
                </a:gradFill>
                <a:ea typeface="Segoe UI" pitchFamily="34" charset="0"/>
                <a:cs typeface="Segoe UI" pitchFamily="34" charset="0"/>
              </a:rPr>
              <a:t>(Hive)</a:t>
            </a:r>
          </a:p>
        </p:txBody>
      </p:sp>
      <p:sp>
        <p:nvSpPr>
          <p:cNvPr id="6" name="Title 1"/>
          <p:cNvSpPr txBox="1">
            <a:spLocks/>
          </p:cNvSpPr>
          <p:nvPr/>
        </p:nvSpPr>
        <p:spPr>
          <a:xfrm>
            <a:off x="2692111" y="0"/>
            <a:ext cx="6723186" cy="1080846"/>
          </a:xfrm>
          <a:prstGeom prst="rect">
            <a:avLst/>
          </a:prstGeom>
        </p:spPr>
        <p:txBody>
          <a:bodyPr vert="horz" lIns="67232" tIns="33616" rIns="67232" bIns="336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52" dirty="0">
                <a:solidFill>
                  <a:schemeClr val="accent5">
                    <a:lumMod val="75000"/>
                  </a:schemeClr>
                </a:solidFill>
                <a:latin typeface="Segoe UI" pitchFamily="34" charset="0"/>
                <a:cs typeface="Segoe UI" pitchFamily="34" charset="0"/>
              </a:rPr>
              <a:t>Hadoop</a:t>
            </a:r>
            <a:r>
              <a:rPr lang="en-US" sz="4852" dirty="0">
                <a:solidFill>
                  <a:srgbClr val="FFC000"/>
                </a:solidFill>
                <a:latin typeface="Segoe UI" pitchFamily="34" charset="0"/>
                <a:cs typeface="Segoe UI" pitchFamily="34" charset="0"/>
              </a:rPr>
              <a:t> </a:t>
            </a:r>
            <a:r>
              <a:rPr lang="en-US" sz="4852" dirty="0">
                <a:solidFill>
                  <a:schemeClr val="bg1"/>
                </a:solidFill>
                <a:latin typeface="Segoe UI" pitchFamily="34" charset="0"/>
                <a:cs typeface="Segoe UI" pitchFamily="34" charset="0"/>
              </a:rPr>
              <a:t>architecture</a:t>
            </a:r>
            <a:r>
              <a:rPr lang="en-US" sz="4852" dirty="0">
                <a:solidFill>
                  <a:schemeClr val="accent5">
                    <a:lumMod val="75000"/>
                  </a:schemeClr>
                </a:solidFill>
                <a:latin typeface="Segoe UI" pitchFamily="34" charset="0"/>
                <a:cs typeface="Segoe UI" pitchFamily="34" charset="0"/>
              </a:rPr>
              <a:t>.</a:t>
            </a:r>
          </a:p>
        </p:txBody>
      </p:sp>
      <p:sp>
        <p:nvSpPr>
          <p:cNvPr id="34" name="Rectangle 33"/>
          <p:cNvSpPr/>
          <p:nvPr/>
        </p:nvSpPr>
        <p:spPr bwMode="auto">
          <a:xfrm>
            <a:off x="3594306" y="3963992"/>
            <a:ext cx="6123777" cy="1238253"/>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1088392"/>
            <a:r>
              <a:rPr lang="en-US" sz="2143" dirty="0">
                <a:solidFill>
                  <a:prstClr val="white"/>
                </a:solidFill>
                <a:cs typeface="Segoe UI" pitchFamily="34" charset="0"/>
              </a:rPr>
              <a:t>Distributed Processing</a:t>
            </a:r>
          </a:p>
          <a:p>
            <a:pPr algn="ctr" defTabSz="1088392"/>
            <a:r>
              <a:rPr lang="en-US" sz="2143" dirty="0">
                <a:solidFill>
                  <a:prstClr val="white"/>
                </a:solidFill>
                <a:cs typeface="Segoe UI" pitchFamily="34" charset="0"/>
              </a:rPr>
              <a:t>(Map Reduce)</a:t>
            </a:r>
            <a:endParaRPr lang="en-US" sz="2143" dirty="0">
              <a:solidFill>
                <a:prstClr val="white"/>
              </a:solidFill>
            </a:endParaRPr>
          </a:p>
        </p:txBody>
      </p:sp>
      <p:sp>
        <p:nvSpPr>
          <p:cNvPr id="35" name="Rectangle 34"/>
          <p:cNvSpPr/>
          <p:nvPr/>
        </p:nvSpPr>
        <p:spPr bwMode="auto">
          <a:xfrm>
            <a:off x="3594306" y="3005637"/>
            <a:ext cx="1975104" cy="90459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961" spc="-37" dirty="0">
                <a:gradFill>
                  <a:gsLst>
                    <a:gs pos="0">
                      <a:srgbClr val="FFFFFF"/>
                    </a:gs>
                    <a:gs pos="100000">
                      <a:srgbClr val="FFFFFF"/>
                    </a:gs>
                  </a:gsLst>
                  <a:lin ang="5400000" scaled="0"/>
                </a:gradFill>
                <a:ea typeface="Segoe UI" pitchFamily="34" charset="0"/>
                <a:cs typeface="Segoe UI" pitchFamily="34" charset="0"/>
              </a:rPr>
              <a:t>Scripting</a:t>
            </a:r>
          </a:p>
          <a:p>
            <a:pPr algn="ctr" defTabSz="672068" fontAlgn="base">
              <a:spcBef>
                <a:spcPct val="0"/>
              </a:spcBef>
              <a:spcAft>
                <a:spcPct val="0"/>
              </a:spcAft>
            </a:pPr>
            <a:r>
              <a:rPr lang="en-US" sz="1961" spc="-37" dirty="0">
                <a:gradFill>
                  <a:gsLst>
                    <a:gs pos="0">
                      <a:srgbClr val="FFFFFF"/>
                    </a:gs>
                    <a:gs pos="100000">
                      <a:srgbClr val="FFFFFF"/>
                    </a:gs>
                  </a:gsLst>
                  <a:lin ang="5400000" scaled="0"/>
                </a:gradFill>
                <a:ea typeface="Segoe UI" pitchFamily="34" charset="0"/>
                <a:cs typeface="Segoe UI" pitchFamily="34" charset="0"/>
              </a:rPr>
              <a:t>(Pig)</a:t>
            </a:r>
          </a:p>
        </p:txBody>
      </p:sp>
      <p:sp>
        <p:nvSpPr>
          <p:cNvPr id="36" name="Rectangle 35"/>
          <p:cNvSpPr/>
          <p:nvPr/>
        </p:nvSpPr>
        <p:spPr bwMode="auto">
          <a:xfrm>
            <a:off x="2446910" y="2994575"/>
            <a:ext cx="1060704" cy="222539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err="1">
                <a:gradFill>
                  <a:gsLst>
                    <a:gs pos="0">
                      <a:srgbClr val="FFFFFF"/>
                    </a:gs>
                    <a:gs pos="100000">
                      <a:srgbClr val="FFFFFF"/>
                    </a:gs>
                  </a:gsLst>
                  <a:lin ang="5400000" scaled="0"/>
                </a:gradFill>
                <a:ea typeface="Segoe UI" pitchFamily="34" charset="0"/>
                <a:cs typeface="Segoe UI" pitchFamily="34" charset="0"/>
              </a:rPr>
              <a:t>NoSQL</a:t>
            </a:r>
            <a:r>
              <a:rPr lang="en-US" sz="1470" spc="-37" dirty="0">
                <a:gradFill>
                  <a:gsLst>
                    <a:gs pos="0">
                      <a:srgbClr val="FFFFFF"/>
                    </a:gs>
                    <a:gs pos="100000">
                      <a:srgbClr val="FFFFFF"/>
                    </a:gs>
                  </a:gsLst>
                  <a:lin ang="5400000" scaled="0"/>
                </a:gradFill>
                <a:ea typeface="Segoe UI" pitchFamily="34" charset="0"/>
                <a:cs typeface="Segoe UI" pitchFamily="34" charset="0"/>
              </a:rPr>
              <a:t> Database</a:t>
            </a:r>
          </a:p>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(HBase)</a:t>
            </a:r>
          </a:p>
        </p:txBody>
      </p:sp>
      <p:sp>
        <p:nvSpPr>
          <p:cNvPr id="37" name="Rectangle 36"/>
          <p:cNvSpPr/>
          <p:nvPr/>
        </p:nvSpPr>
        <p:spPr bwMode="auto">
          <a:xfrm>
            <a:off x="2446910" y="2236004"/>
            <a:ext cx="5183841" cy="70757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961" spc="-37" dirty="0">
                <a:gradFill>
                  <a:gsLst>
                    <a:gs pos="0">
                      <a:srgbClr val="FFFFFF"/>
                    </a:gs>
                    <a:gs pos="100000">
                      <a:srgbClr val="FFFFFF"/>
                    </a:gs>
                  </a:gsLst>
                  <a:lin ang="5400000" scaled="0"/>
                </a:gradFill>
                <a:ea typeface="Segoe UI" pitchFamily="34" charset="0"/>
                <a:cs typeface="Segoe UI" pitchFamily="34" charset="0"/>
              </a:rPr>
              <a:t>Metadata</a:t>
            </a:r>
          </a:p>
          <a:p>
            <a:pPr algn="ctr" defTabSz="672068" fontAlgn="base">
              <a:spcBef>
                <a:spcPct val="0"/>
              </a:spcBef>
              <a:spcAft>
                <a:spcPct val="0"/>
              </a:spcAft>
            </a:pPr>
            <a:r>
              <a:rPr lang="en-US" sz="1961" spc="-37" dirty="0">
                <a:gradFill>
                  <a:gsLst>
                    <a:gs pos="0">
                      <a:srgbClr val="FFFFFF"/>
                    </a:gs>
                    <a:gs pos="100000">
                      <a:srgbClr val="FFFFFF"/>
                    </a:gs>
                  </a:gsLst>
                  <a:lin ang="5400000" scaled="0"/>
                </a:gradFill>
                <a:ea typeface="Segoe UI" pitchFamily="34" charset="0"/>
                <a:cs typeface="Segoe UI" pitchFamily="34" charset="0"/>
              </a:rPr>
              <a:t>(</a:t>
            </a:r>
            <a:r>
              <a:rPr lang="en-US" sz="1961" spc="-37" dirty="0" err="1">
                <a:gradFill>
                  <a:gsLst>
                    <a:gs pos="0">
                      <a:srgbClr val="FFFFFF"/>
                    </a:gs>
                    <a:gs pos="100000">
                      <a:srgbClr val="FFFFFF"/>
                    </a:gs>
                  </a:gsLst>
                  <a:lin ang="5400000" scaled="0"/>
                </a:gradFill>
                <a:ea typeface="Segoe UI" pitchFamily="34" charset="0"/>
                <a:cs typeface="Segoe UI" pitchFamily="34" charset="0"/>
              </a:rPr>
              <a:t>HCatalog</a:t>
            </a:r>
            <a:r>
              <a:rPr lang="en-US" sz="1961" spc="-37" dirty="0">
                <a:gradFill>
                  <a:gsLst>
                    <a:gs pos="0">
                      <a:srgbClr val="FFFFFF"/>
                    </a:gs>
                    <a:gs pos="100000">
                      <a:srgbClr val="FFFFFF"/>
                    </a:gs>
                  </a:gsLst>
                  <a:lin ang="5400000" scaled="0"/>
                </a:gradFill>
                <a:ea typeface="Segoe UI" pitchFamily="34" charset="0"/>
                <a:cs typeface="Segoe UI" pitchFamily="34" charset="0"/>
              </a:rPr>
              <a:t>)</a:t>
            </a:r>
          </a:p>
        </p:txBody>
      </p:sp>
      <p:sp>
        <p:nvSpPr>
          <p:cNvPr id="40" name="Rectangle 39"/>
          <p:cNvSpPr/>
          <p:nvPr/>
        </p:nvSpPr>
        <p:spPr bwMode="auto">
          <a:xfrm>
            <a:off x="9806537" y="2996305"/>
            <a:ext cx="1060704" cy="302448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2143" spc="-37" dirty="0">
                <a:gradFill>
                  <a:gsLst>
                    <a:gs pos="0">
                      <a:srgbClr val="FFFFFF"/>
                    </a:gs>
                    <a:gs pos="100000">
                      <a:srgbClr val="FFFFFF"/>
                    </a:gs>
                  </a:gsLst>
                  <a:lin ang="5400000" scaled="0"/>
                </a:gradFill>
                <a:ea typeface="Segoe UI" pitchFamily="34" charset="0"/>
                <a:cs typeface="Segoe UI" pitchFamily="34" charset="0"/>
              </a:rPr>
              <a:t>Data Integration</a:t>
            </a:r>
          </a:p>
          <a:p>
            <a:pPr algn="ctr" defTabSz="672068" fontAlgn="base">
              <a:spcBef>
                <a:spcPct val="0"/>
              </a:spcBef>
              <a:spcAft>
                <a:spcPct val="0"/>
              </a:spcAft>
            </a:pPr>
            <a:r>
              <a:rPr lang="en-US" sz="1961" spc="-37" dirty="0">
                <a:gradFill>
                  <a:gsLst>
                    <a:gs pos="0">
                      <a:srgbClr val="FFFFFF"/>
                    </a:gs>
                    <a:gs pos="100000">
                      <a:srgbClr val="FFFFFF"/>
                    </a:gs>
                  </a:gsLst>
                  <a:lin ang="5400000" scaled="0"/>
                </a:gradFill>
                <a:ea typeface="Segoe UI" pitchFamily="34" charset="0"/>
                <a:cs typeface="Segoe UI" pitchFamily="34" charset="0"/>
              </a:rPr>
              <a:t>( ODBC / SQOOP/ REST) </a:t>
            </a:r>
          </a:p>
        </p:txBody>
      </p:sp>
      <p:sp>
        <p:nvSpPr>
          <p:cNvPr id="41" name="Rectangle 40"/>
          <p:cNvSpPr/>
          <p:nvPr/>
        </p:nvSpPr>
        <p:spPr bwMode="auto">
          <a:xfrm>
            <a:off x="10941239" y="2249894"/>
            <a:ext cx="1060704" cy="377090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2143" spc="-37" dirty="0">
                <a:gradFill>
                  <a:gsLst>
                    <a:gs pos="0">
                      <a:srgbClr val="FFFFFF"/>
                    </a:gs>
                    <a:gs pos="100000">
                      <a:srgbClr val="FFFFFF"/>
                    </a:gs>
                  </a:gsLst>
                  <a:lin ang="5400000" scaled="0"/>
                </a:gradFill>
                <a:ea typeface="Segoe UI" pitchFamily="34" charset="0"/>
                <a:cs typeface="Segoe UI" pitchFamily="34" charset="0"/>
              </a:rPr>
              <a:t>Business Intelligence </a:t>
            </a:r>
          </a:p>
          <a:p>
            <a:pPr algn="ctr" defTabSz="672068" fontAlgn="base">
              <a:spcBef>
                <a:spcPct val="0"/>
              </a:spcBef>
              <a:spcAft>
                <a:spcPct val="0"/>
              </a:spcAft>
            </a:pPr>
            <a:r>
              <a:rPr lang="en-US" sz="2143" spc="-37" dirty="0">
                <a:gradFill>
                  <a:gsLst>
                    <a:gs pos="0">
                      <a:srgbClr val="FFFFFF"/>
                    </a:gs>
                    <a:gs pos="100000">
                      <a:srgbClr val="FFFFFF"/>
                    </a:gs>
                  </a:gsLst>
                  <a:lin ang="5400000" scaled="0"/>
                </a:gradFill>
                <a:ea typeface="Segoe UI" pitchFamily="34" charset="0"/>
                <a:cs typeface="Segoe UI" pitchFamily="34" charset="0"/>
              </a:rPr>
              <a:t>(Excel, </a:t>
            </a:r>
            <a:r>
              <a:rPr lang="en-US" sz="2143" spc="-37" dirty="0" smtClean="0">
                <a:gradFill>
                  <a:gsLst>
                    <a:gs pos="0">
                      <a:srgbClr val="FFFFFF"/>
                    </a:gs>
                    <a:gs pos="100000">
                      <a:srgbClr val="FFFFFF"/>
                    </a:gs>
                  </a:gsLst>
                  <a:lin ang="5400000" scaled="0"/>
                </a:gradFill>
                <a:ea typeface="Segoe UI" pitchFamily="34" charset="0"/>
                <a:cs typeface="Segoe UI" pitchFamily="34" charset="0"/>
              </a:rPr>
              <a:t>Power View, SSAS…)</a:t>
            </a:r>
            <a:endParaRPr lang="en-US" sz="2143" spc="-37"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743730" y="3005637"/>
            <a:ext cx="1974353" cy="90459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Machine Learning</a:t>
            </a:r>
          </a:p>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(Mahout)</a:t>
            </a:r>
          </a:p>
        </p:txBody>
      </p:sp>
      <p:sp>
        <p:nvSpPr>
          <p:cNvPr id="13" name="Rectangle 12"/>
          <p:cNvSpPr/>
          <p:nvPr/>
        </p:nvSpPr>
        <p:spPr bwMode="auto">
          <a:xfrm>
            <a:off x="7743731" y="2236004"/>
            <a:ext cx="1974353" cy="70757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Graph</a:t>
            </a:r>
          </a:p>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(Pegasus)</a:t>
            </a:r>
          </a:p>
        </p:txBody>
      </p:sp>
      <p:sp>
        <p:nvSpPr>
          <p:cNvPr id="14" name="Rectangle 13"/>
          <p:cNvSpPr/>
          <p:nvPr/>
        </p:nvSpPr>
        <p:spPr bwMode="auto">
          <a:xfrm>
            <a:off x="9806537" y="2236004"/>
            <a:ext cx="1060704" cy="70757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029" spc="-37" dirty="0">
                <a:gradFill>
                  <a:gsLst>
                    <a:gs pos="0">
                      <a:srgbClr val="FFFFFF"/>
                    </a:gs>
                    <a:gs pos="100000">
                      <a:srgbClr val="FFFFFF"/>
                    </a:gs>
                  </a:gsLst>
                  <a:lin ang="5400000" scaled="0"/>
                </a:gradFill>
                <a:ea typeface="Segoe UI" pitchFamily="34" charset="0"/>
                <a:cs typeface="Segoe UI" pitchFamily="34" charset="0"/>
              </a:rPr>
              <a:t>Stats processing</a:t>
            </a:r>
          </a:p>
          <a:p>
            <a:pPr algn="ctr" defTabSz="672068" fontAlgn="base">
              <a:spcBef>
                <a:spcPct val="0"/>
              </a:spcBef>
              <a:spcAft>
                <a:spcPct val="0"/>
              </a:spcAft>
            </a:pPr>
            <a:r>
              <a:rPr lang="en-US" sz="1029" spc="-37" dirty="0">
                <a:gradFill>
                  <a:gsLst>
                    <a:gs pos="0">
                      <a:srgbClr val="FFFFFF"/>
                    </a:gs>
                    <a:gs pos="100000">
                      <a:srgbClr val="FFFFFF"/>
                    </a:gs>
                  </a:gsLst>
                  <a:lin ang="5400000" scaled="0"/>
                </a:gradFill>
                <a:ea typeface="Segoe UI" pitchFamily="34" charset="0"/>
                <a:cs typeface="Segoe UI" pitchFamily="34" charset="0"/>
              </a:rPr>
              <a:t>(</a:t>
            </a:r>
            <a:r>
              <a:rPr lang="en-US" sz="1029" spc="-37" dirty="0" err="1">
                <a:gradFill>
                  <a:gsLst>
                    <a:gs pos="0">
                      <a:srgbClr val="FFFFFF"/>
                    </a:gs>
                    <a:gs pos="100000">
                      <a:srgbClr val="FFFFFF"/>
                    </a:gs>
                  </a:gsLst>
                  <a:lin ang="5400000" scaled="0"/>
                </a:gradFill>
                <a:ea typeface="Segoe UI" pitchFamily="34" charset="0"/>
                <a:cs typeface="Segoe UI" pitchFamily="34" charset="0"/>
              </a:rPr>
              <a:t>RHadoop</a:t>
            </a:r>
            <a:r>
              <a:rPr lang="en-US" sz="1029" spc="-37" dirty="0">
                <a:gradFill>
                  <a:gsLst>
                    <a:gs pos="0">
                      <a:srgbClr val="FFFFFF"/>
                    </a:gs>
                    <a:gs pos="100000">
                      <a:srgbClr val="FFFFFF"/>
                    </a:gs>
                  </a:gsLst>
                  <a:lin ang="5400000" scaled="0"/>
                </a:gradFill>
                <a:ea typeface="Segoe UI" pitchFamily="34" charset="0"/>
                <a:cs typeface="Segoe UI" pitchFamily="34" charset="0"/>
              </a:rPr>
              <a:t>)</a:t>
            </a:r>
          </a:p>
        </p:txBody>
      </p:sp>
      <p:sp>
        <p:nvSpPr>
          <p:cNvPr id="17" name="Rectangle 16"/>
          <p:cNvSpPr/>
          <p:nvPr/>
        </p:nvSpPr>
        <p:spPr bwMode="auto">
          <a:xfrm>
            <a:off x="1311540" y="2267818"/>
            <a:ext cx="1057018" cy="1651003"/>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Pipeline / workflow</a:t>
            </a:r>
          </a:p>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a:t>
            </a:r>
            <a:r>
              <a:rPr lang="en-US" sz="1470" spc="-37" dirty="0" err="1">
                <a:gradFill>
                  <a:gsLst>
                    <a:gs pos="0">
                      <a:srgbClr val="FFFFFF"/>
                    </a:gs>
                    <a:gs pos="100000">
                      <a:srgbClr val="FFFFFF"/>
                    </a:gs>
                  </a:gsLst>
                  <a:lin ang="5400000" scaled="0"/>
                </a:gradFill>
                <a:ea typeface="Segoe UI" pitchFamily="34" charset="0"/>
                <a:cs typeface="Segoe UI" pitchFamily="34" charset="0"/>
              </a:rPr>
              <a:t>Oozie</a:t>
            </a:r>
            <a:r>
              <a:rPr lang="en-US" sz="1470" spc="-37" dirty="0">
                <a:gradFill>
                  <a:gsLst>
                    <a:gs pos="0">
                      <a:srgbClr val="FFFFFF"/>
                    </a:gs>
                    <a:gs pos="100000">
                      <a:srgbClr val="FFFFFF"/>
                    </a:gs>
                  </a:gsLst>
                  <a:lin ang="5400000" scaled="0"/>
                </a:gradFill>
                <a:ea typeface="Segoe UI" pitchFamily="34" charset="0"/>
                <a:cs typeface="Segoe UI" pitchFamily="34" charset="0"/>
              </a:rPr>
              <a:t>)</a:t>
            </a:r>
          </a:p>
        </p:txBody>
      </p:sp>
      <p:sp>
        <p:nvSpPr>
          <p:cNvPr id="18" name="Rectangle 17"/>
          <p:cNvSpPr/>
          <p:nvPr/>
        </p:nvSpPr>
        <p:spPr bwMode="auto">
          <a:xfrm>
            <a:off x="1311540" y="3983449"/>
            <a:ext cx="1057018" cy="203734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Log file aggregation</a:t>
            </a:r>
          </a:p>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(Flume)</a:t>
            </a:r>
          </a:p>
        </p:txBody>
      </p:sp>
      <p:sp>
        <p:nvSpPr>
          <p:cNvPr id="20" name="Rectangle 19"/>
          <p:cNvSpPr/>
          <p:nvPr/>
        </p:nvSpPr>
        <p:spPr bwMode="auto">
          <a:xfrm>
            <a:off x="173777" y="2267818"/>
            <a:ext cx="1057018" cy="165100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Active Directory  </a:t>
            </a:r>
            <a:r>
              <a:rPr lang="en-US" sz="1470" spc="-37" dirty="0" smtClean="0">
                <a:gradFill>
                  <a:gsLst>
                    <a:gs pos="0">
                      <a:srgbClr val="FFFFFF"/>
                    </a:gs>
                    <a:gs pos="100000">
                      <a:srgbClr val="FFFFFF"/>
                    </a:gs>
                  </a:gsLst>
                  <a:lin ang="5400000" scaled="0"/>
                </a:gradFill>
                <a:ea typeface="Segoe UI" pitchFamily="34" charset="0"/>
                <a:cs typeface="Segoe UI" pitchFamily="34" charset="0"/>
              </a:rPr>
              <a:t>(Future)</a:t>
            </a:r>
            <a:endParaRPr lang="en-US" sz="1470" spc="-37"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73777" y="3983449"/>
            <a:ext cx="1057018" cy="2037345"/>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67232" tIns="33616" rIns="33616" bIns="67232" numCol="1" spcCol="0" rtlCol="0" fromWordArt="0" anchor="ctr" anchorCtr="0" forceAA="0" compatLnSpc="1">
            <a:prstTxWarp prst="textNoShape">
              <a:avLst/>
            </a:prstTxWarp>
            <a:noAutofit/>
          </a:bodyPr>
          <a:lstStyle/>
          <a:p>
            <a:pPr algn="ctr" defTabSz="672068" fontAlgn="base">
              <a:spcBef>
                <a:spcPct val="0"/>
              </a:spcBef>
              <a:spcAft>
                <a:spcPct val="0"/>
              </a:spcAft>
            </a:pPr>
            <a:r>
              <a:rPr lang="en-US" sz="1470" spc="-37" dirty="0">
                <a:gradFill>
                  <a:gsLst>
                    <a:gs pos="0">
                      <a:srgbClr val="FFFFFF"/>
                    </a:gs>
                    <a:gs pos="100000">
                      <a:srgbClr val="FFFFFF"/>
                    </a:gs>
                  </a:gsLst>
                  <a:lin ang="5400000" scaled="0"/>
                </a:gradFill>
                <a:ea typeface="Segoe UI" pitchFamily="34" charset="0"/>
                <a:cs typeface="Segoe UI" pitchFamily="34" charset="0"/>
              </a:rPr>
              <a:t>System </a:t>
            </a:r>
            <a:r>
              <a:rPr lang="en-US" sz="1470" spc="-37" dirty="0" smtClean="0">
                <a:gradFill>
                  <a:gsLst>
                    <a:gs pos="0">
                      <a:srgbClr val="FFFFFF"/>
                    </a:gs>
                    <a:gs pos="100000">
                      <a:srgbClr val="FFFFFF"/>
                    </a:gs>
                  </a:gsLst>
                  <a:lin ang="5400000" scaled="0"/>
                </a:gradFill>
                <a:ea typeface="Segoe UI" pitchFamily="34" charset="0"/>
                <a:cs typeface="Segoe UI" pitchFamily="34" charset="0"/>
              </a:rPr>
              <a:t>Center</a:t>
            </a:r>
          </a:p>
          <a:p>
            <a:pPr algn="ctr" defTabSz="672068" fontAlgn="base">
              <a:spcBef>
                <a:spcPct val="0"/>
              </a:spcBef>
              <a:spcAft>
                <a:spcPct val="0"/>
              </a:spcAft>
            </a:pPr>
            <a:r>
              <a:rPr lang="en-US" sz="1470" spc="-37" dirty="0" smtClean="0">
                <a:gradFill>
                  <a:gsLst>
                    <a:gs pos="0">
                      <a:srgbClr val="FFFFFF"/>
                    </a:gs>
                    <a:gs pos="100000">
                      <a:srgbClr val="FFFFFF"/>
                    </a:gs>
                  </a:gsLst>
                  <a:lin ang="5400000" scaled="0"/>
                </a:gradFill>
                <a:ea typeface="Segoe UI" pitchFamily="34" charset="0"/>
                <a:cs typeface="Segoe UI" pitchFamily="34" charset="0"/>
              </a:rPr>
              <a:t>(Future)</a:t>
            </a:r>
            <a:endParaRPr lang="en-US" sz="1470" spc="-37" dirty="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344593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4" grpId="0" animBg="1"/>
      <p:bldP spid="35" grpId="0" animBg="1"/>
      <p:bldP spid="36" grpId="0" animBg="1"/>
      <p:bldP spid="37" grpId="0" animBg="1"/>
      <p:bldP spid="40" grpId="0" animBg="1"/>
      <p:bldP spid="41" grpId="0" animBg="1"/>
      <p:bldP spid="12" grpId="0" animBg="1"/>
      <p:bldP spid="13" grpId="0" animBg="1"/>
      <p:bldP spid="14" grpId="0" animBg="1"/>
      <p:bldP spid="17"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1724"/>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Rounded Rectangle 54"/>
          <p:cNvSpPr/>
          <p:nvPr/>
        </p:nvSpPr>
        <p:spPr>
          <a:xfrm>
            <a:off x="1608469" y="1588785"/>
            <a:ext cx="5757392" cy="1014555"/>
          </a:xfrm>
          <a:prstGeom prst="roundRect">
            <a:avLst/>
          </a:prstGeom>
          <a:ln w="28575">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solidFill>
                <a:schemeClr val="bg1"/>
              </a:solidFill>
            </a:endParaRPr>
          </a:p>
        </p:txBody>
      </p:sp>
      <p:sp>
        <p:nvSpPr>
          <p:cNvPr id="82" name="Title 81"/>
          <p:cNvSpPr>
            <a:spLocks noGrp="1"/>
          </p:cNvSpPr>
          <p:nvPr>
            <p:ph type="title"/>
          </p:nvPr>
        </p:nvSpPr>
        <p:spPr/>
        <p:txBody>
          <a:bodyPr/>
          <a:lstStyle/>
          <a:p>
            <a:r>
              <a:rPr lang="en-US" dirty="0" smtClean="0">
                <a:solidFill>
                  <a:schemeClr val="bg1"/>
                </a:solidFill>
              </a:rPr>
              <a:t>Storage Infrastructure</a:t>
            </a:r>
            <a:endParaRPr lang="en-US" dirty="0">
              <a:solidFill>
                <a:schemeClr val="bg1"/>
              </a:solidFill>
            </a:endParaRPr>
          </a:p>
        </p:txBody>
      </p:sp>
      <p:sp>
        <p:nvSpPr>
          <p:cNvPr id="20" name="Rounded Rectangle 19"/>
          <p:cNvSpPr/>
          <p:nvPr/>
        </p:nvSpPr>
        <p:spPr>
          <a:xfrm>
            <a:off x="1598219" y="3994443"/>
            <a:ext cx="5757392" cy="108078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67" dirty="0">
              <a:solidFill>
                <a:schemeClr val="bg1"/>
              </a:solidFill>
            </a:endParaRPr>
          </a:p>
        </p:txBody>
      </p:sp>
      <p:grpSp>
        <p:nvGrpSpPr>
          <p:cNvPr id="37" name="Group 36"/>
          <p:cNvGrpSpPr/>
          <p:nvPr/>
        </p:nvGrpSpPr>
        <p:grpSpPr>
          <a:xfrm>
            <a:off x="4762101" y="1680309"/>
            <a:ext cx="1016000" cy="838200"/>
            <a:chOff x="6843896" y="2944436"/>
            <a:chExt cx="762000" cy="838200"/>
          </a:xfrm>
        </p:grpSpPr>
        <p:sp>
          <p:nvSpPr>
            <p:cNvPr id="28" name="Rounded Rectangle 27"/>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35" name="Rectangle 34"/>
            <p:cNvSpPr/>
            <p:nvPr/>
          </p:nvSpPr>
          <p:spPr>
            <a:xfrm>
              <a:off x="6920096" y="30968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36" name="Rectangle 35"/>
            <p:cNvSpPr/>
            <p:nvPr/>
          </p:nvSpPr>
          <p:spPr>
            <a:xfrm>
              <a:off x="6920915" y="34016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38" name="Group 37"/>
          <p:cNvGrpSpPr/>
          <p:nvPr/>
        </p:nvGrpSpPr>
        <p:grpSpPr>
          <a:xfrm>
            <a:off x="1870995" y="1680309"/>
            <a:ext cx="1016000" cy="838200"/>
            <a:chOff x="6843896" y="2944436"/>
            <a:chExt cx="762000" cy="838200"/>
          </a:xfrm>
        </p:grpSpPr>
        <p:sp>
          <p:nvSpPr>
            <p:cNvPr id="41" name="Rounded Rectangle 40"/>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39" name="Rectangle 38"/>
            <p:cNvSpPr/>
            <p:nvPr/>
          </p:nvSpPr>
          <p:spPr>
            <a:xfrm>
              <a:off x="6920096" y="30968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0" name="Rectangle 39"/>
            <p:cNvSpPr/>
            <p:nvPr/>
          </p:nvSpPr>
          <p:spPr>
            <a:xfrm>
              <a:off x="6920915" y="34016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42" name="Group 41"/>
          <p:cNvGrpSpPr/>
          <p:nvPr/>
        </p:nvGrpSpPr>
        <p:grpSpPr>
          <a:xfrm>
            <a:off x="3324131" y="1680309"/>
            <a:ext cx="1016000" cy="838200"/>
            <a:chOff x="6843896" y="2944436"/>
            <a:chExt cx="762000" cy="838200"/>
          </a:xfrm>
        </p:grpSpPr>
        <p:sp>
          <p:nvSpPr>
            <p:cNvPr id="45" name="Rounded Rectangle 44"/>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43" name="Rectangle 42"/>
            <p:cNvSpPr/>
            <p:nvPr/>
          </p:nvSpPr>
          <p:spPr>
            <a:xfrm>
              <a:off x="6920096" y="30968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4" name="Rectangle 43"/>
            <p:cNvSpPr/>
            <p:nvPr/>
          </p:nvSpPr>
          <p:spPr>
            <a:xfrm>
              <a:off x="6920915" y="34016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grpSp>
        <p:nvGrpSpPr>
          <p:cNvPr id="51" name="Group 50"/>
          <p:cNvGrpSpPr/>
          <p:nvPr/>
        </p:nvGrpSpPr>
        <p:grpSpPr>
          <a:xfrm>
            <a:off x="6133060" y="1680309"/>
            <a:ext cx="1016000" cy="838200"/>
            <a:chOff x="6843896" y="2944436"/>
            <a:chExt cx="762000" cy="838200"/>
          </a:xfrm>
        </p:grpSpPr>
        <p:sp>
          <p:nvSpPr>
            <p:cNvPr id="54" name="Rounded Rectangle 53"/>
            <p:cNvSpPr/>
            <p:nvPr/>
          </p:nvSpPr>
          <p:spPr>
            <a:xfrm>
              <a:off x="6843896" y="2944436"/>
              <a:ext cx="762000" cy="8382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52" name="Rectangle 51"/>
            <p:cNvSpPr/>
            <p:nvPr/>
          </p:nvSpPr>
          <p:spPr>
            <a:xfrm>
              <a:off x="6920096" y="30968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53" name="Rectangle 52"/>
            <p:cNvSpPr/>
            <p:nvPr/>
          </p:nvSpPr>
          <p:spPr>
            <a:xfrm>
              <a:off x="6920915" y="34016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sp>
        <p:nvSpPr>
          <p:cNvPr id="56" name="TextBox 55"/>
          <p:cNvSpPr txBox="1"/>
          <p:nvPr/>
        </p:nvSpPr>
        <p:spPr>
          <a:xfrm>
            <a:off x="7605719" y="4268561"/>
            <a:ext cx="3744936" cy="830997"/>
          </a:xfrm>
          <a:prstGeom prst="rect">
            <a:avLst/>
          </a:prstGeom>
          <a:noFill/>
        </p:spPr>
        <p:txBody>
          <a:bodyPr wrap="none" rtlCol="0">
            <a:spAutoFit/>
          </a:bodyPr>
          <a:lstStyle/>
          <a:p>
            <a:r>
              <a:rPr lang="en-US" sz="2400" dirty="0" smtClean="0">
                <a:solidFill>
                  <a:schemeClr val="bg1"/>
                </a:solidFill>
                <a:latin typeface="+mj-lt"/>
              </a:rPr>
              <a:t>HDInsight Compute </a:t>
            </a:r>
            <a:r>
              <a:rPr lang="en-US" sz="2400" dirty="0">
                <a:solidFill>
                  <a:schemeClr val="bg1"/>
                </a:solidFill>
                <a:latin typeface="+mj-lt"/>
              </a:rPr>
              <a:t>Nodes </a:t>
            </a:r>
            <a:r>
              <a:rPr lang="en-US" sz="2400" dirty="0" smtClean="0">
                <a:solidFill>
                  <a:schemeClr val="bg1"/>
                </a:solidFill>
                <a:latin typeface="+mj-lt"/>
              </a:rPr>
              <a:t/>
            </a:r>
            <a:br>
              <a:rPr lang="en-US" sz="2400" dirty="0" smtClean="0">
                <a:solidFill>
                  <a:schemeClr val="bg1"/>
                </a:solidFill>
                <a:latin typeface="+mj-lt"/>
              </a:rPr>
            </a:br>
            <a:r>
              <a:rPr lang="en-US" sz="2400" dirty="0" smtClean="0">
                <a:solidFill>
                  <a:schemeClr val="bg1"/>
                </a:solidFill>
                <a:latin typeface="+mj-lt"/>
              </a:rPr>
              <a:t>(Large VMs</a:t>
            </a:r>
            <a:r>
              <a:rPr lang="en-US" sz="2400" dirty="0">
                <a:solidFill>
                  <a:schemeClr val="bg1"/>
                </a:solidFill>
                <a:latin typeface="+mj-lt"/>
              </a:rPr>
              <a:t>)</a:t>
            </a:r>
          </a:p>
        </p:txBody>
      </p:sp>
      <p:sp>
        <p:nvSpPr>
          <p:cNvPr id="57" name="TextBox 56"/>
          <p:cNvSpPr txBox="1"/>
          <p:nvPr/>
        </p:nvSpPr>
        <p:spPr>
          <a:xfrm>
            <a:off x="7615972" y="1814345"/>
            <a:ext cx="3519297" cy="830997"/>
          </a:xfrm>
          <a:prstGeom prst="rect">
            <a:avLst/>
          </a:prstGeom>
          <a:noFill/>
        </p:spPr>
        <p:txBody>
          <a:bodyPr wrap="none" rtlCol="0">
            <a:spAutoFit/>
          </a:bodyPr>
          <a:lstStyle/>
          <a:p>
            <a:r>
              <a:rPr lang="en-US" sz="2400" dirty="0">
                <a:solidFill>
                  <a:schemeClr val="bg1"/>
                </a:solidFill>
                <a:latin typeface="+mj-lt"/>
              </a:rPr>
              <a:t>Azure Storage Vault (ASV)</a:t>
            </a:r>
          </a:p>
          <a:p>
            <a:r>
              <a:rPr lang="en-US" sz="2400" dirty="0">
                <a:solidFill>
                  <a:schemeClr val="bg1"/>
                </a:solidFill>
                <a:latin typeface="+mj-lt"/>
              </a:rPr>
              <a:t>Azure Blob Storage</a:t>
            </a:r>
          </a:p>
        </p:txBody>
      </p:sp>
      <p:sp>
        <p:nvSpPr>
          <p:cNvPr id="58" name="Rectangle 57"/>
          <p:cNvSpPr/>
          <p:nvPr/>
        </p:nvSpPr>
        <p:spPr>
          <a:xfrm>
            <a:off x="1296067" y="3213952"/>
            <a:ext cx="6169701" cy="991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64" name="Straight Arrow Connector 63"/>
          <p:cNvCxnSpPr>
            <a:stCxn id="45" idx="2"/>
          </p:cNvCxnSpPr>
          <p:nvPr/>
        </p:nvCxnSpPr>
        <p:spPr>
          <a:xfrm flipH="1">
            <a:off x="3831436" y="2518509"/>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359674" y="2496861"/>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5292860" y="2518509"/>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6674068" y="2518509"/>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3041301" y="3313277"/>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4554953" y="3313277"/>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983464" y="3313068"/>
            <a:ext cx="697" cy="695443"/>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664455" y="3124705"/>
            <a:ext cx="3722750" cy="461665"/>
          </a:xfrm>
          <a:prstGeom prst="rect">
            <a:avLst/>
          </a:prstGeom>
          <a:noFill/>
        </p:spPr>
        <p:txBody>
          <a:bodyPr wrap="none" rtlCol="0">
            <a:spAutoFit/>
          </a:bodyPr>
          <a:lstStyle/>
          <a:p>
            <a:r>
              <a:rPr lang="en-US" sz="2400" dirty="0">
                <a:solidFill>
                  <a:schemeClr val="bg1"/>
                </a:solidFill>
                <a:latin typeface="+mj-lt"/>
                <a:hlinkClick r:id="rId3"/>
              </a:rPr>
              <a:t>Azure Flat Network Storage</a:t>
            </a:r>
            <a:endParaRPr lang="en-US" sz="2400" dirty="0">
              <a:solidFill>
                <a:schemeClr val="bg1"/>
              </a:solidFill>
              <a:latin typeface="+mj-lt"/>
            </a:endParaRPr>
          </a:p>
        </p:txBody>
      </p:sp>
      <p:sp>
        <p:nvSpPr>
          <p:cNvPr id="59" name="TextBox 58"/>
          <p:cNvSpPr txBox="1"/>
          <p:nvPr/>
        </p:nvSpPr>
        <p:spPr>
          <a:xfrm>
            <a:off x="1598219" y="5970299"/>
            <a:ext cx="10223633" cy="420564"/>
          </a:xfrm>
          <a:prstGeom prst="rect">
            <a:avLst/>
          </a:prstGeom>
          <a:noFill/>
        </p:spPr>
        <p:txBody>
          <a:bodyPr wrap="none" rtlCol="0">
            <a:spAutoFit/>
          </a:bodyPr>
          <a:lstStyle/>
          <a:p>
            <a:r>
              <a:rPr lang="en-US" sz="2133" dirty="0">
                <a:solidFill>
                  <a:schemeClr val="bg1"/>
                </a:solidFill>
                <a:hlinkClick r:id="rId4"/>
              </a:rPr>
              <a:t>http://dennyglee.com/2013/03/18/why-use-blob-storage-with-hdinsight-on-azure</a:t>
            </a:r>
            <a:r>
              <a:rPr lang="en-US" sz="2133" dirty="0" smtClean="0">
                <a:solidFill>
                  <a:schemeClr val="bg1"/>
                </a:solidFill>
                <a:hlinkClick r:id="rId4"/>
              </a:rPr>
              <a:t>/</a:t>
            </a:r>
            <a:r>
              <a:rPr lang="en-US" sz="2133" dirty="0" smtClean="0">
                <a:solidFill>
                  <a:schemeClr val="bg1"/>
                </a:solidFill>
              </a:rPr>
              <a:t> </a:t>
            </a:r>
            <a:endParaRPr lang="en-US" sz="2133" dirty="0">
              <a:solidFill>
                <a:schemeClr val="bg1"/>
              </a:solidFill>
            </a:endParaRPr>
          </a:p>
        </p:txBody>
      </p:sp>
      <p:pic>
        <p:nvPicPr>
          <p:cNvPr id="61" name="Picture 3" descr="\\MAGNUM\Projects\Microsoft\Cloud Power FY12\Design\ICONS_PNG\Document.png"/>
          <p:cNvPicPr>
            <a:picLocks noChangeAspect="1" noChangeArrowheads="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saturation sat="0"/>
                    </a14:imgEffect>
                  </a14:imgLayer>
                </a14:imgProps>
              </a:ext>
            </a:extLst>
          </a:blip>
          <a:stretch>
            <a:fillRect/>
          </a:stretch>
        </p:blipFill>
        <p:spPr bwMode="auto">
          <a:xfrm>
            <a:off x="945124" y="2114145"/>
            <a:ext cx="1079300" cy="1079300"/>
          </a:xfrm>
          <a:prstGeom prst="rect">
            <a:avLst/>
          </a:prstGeom>
          <a:noFill/>
        </p:spPr>
      </p:pic>
      <p:pic>
        <p:nvPicPr>
          <p:cNvPr id="62" name="Picture 6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9349" y="4718539"/>
            <a:ext cx="1177687" cy="833834"/>
          </a:xfrm>
          <a:prstGeom prst="rect">
            <a:avLst/>
          </a:prstGeom>
        </p:spPr>
      </p:pic>
      <p:grpSp>
        <p:nvGrpSpPr>
          <p:cNvPr id="63" name="Group 62"/>
          <p:cNvGrpSpPr/>
          <p:nvPr/>
        </p:nvGrpSpPr>
        <p:grpSpPr>
          <a:xfrm>
            <a:off x="2267144" y="4129958"/>
            <a:ext cx="1016000" cy="838200"/>
            <a:chOff x="2837947" y="3452302"/>
            <a:chExt cx="1016000" cy="838200"/>
          </a:xfrm>
        </p:grpSpPr>
        <p:sp>
          <p:nvSpPr>
            <p:cNvPr id="72" name="Rounded Rectangle 71"/>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73"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74" name="Group 73"/>
          <p:cNvGrpSpPr/>
          <p:nvPr/>
        </p:nvGrpSpPr>
        <p:grpSpPr>
          <a:xfrm>
            <a:off x="3487980" y="4134872"/>
            <a:ext cx="1016000" cy="838200"/>
            <a:chOff x="2837947" y="3452302"/>
            <a:chExt cx="1016000" cy="838200"/>
          </a:xfrm>
        </p:grpSpPr>
        <p:sp>
          <p:nvSpPr>
            <p:cNvPr id="75" name="Rounded Rectangle 74"/>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76"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77" name="Group 76"/>
          <p:cNvGrpSpPr/>
          <p:nvPr/>
        </p:nvGrpSpPr>
        <p:grpSpPr>
          <a:xfrm>
            <a:off x="4708816" y="4134877"/>
            <a:ext cx="1016000" cy="838200"/>
            <a:chOff x="2837947" y="3452302"/>
            <a:chExt cx="1016000" cy="838200"/>
          </a:xfrm>
        </p:grpSpPr>
        <p:sp>
          <p:nvSpPr>
            <p:cNvPr id="78" name="Rounded Rectangle 77"/>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83"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grpSp>
        <p:nvGrpSpPr>
          <p:cNvPr id="84" name="Group 83"/>
          <p:cNvGrpSpPr/>
          <p:nvPr/>
        </p:nvGrpSpPr>
        <p:grpSpPr>
          <a:xfrm>
            <a:off x="5929652" y="4134875"/>
            <a:ext cx="1016000" cy="838200"/>
            <a:chOff x="2837947" y="3452302"/>
            <a:chExt cx="1016000" cy="838200"/>
          </a:xfrm>
        </p:grpSpPr>
        <p:sp>
          <p:nvSpPr>
            <p:cNvPr id="85" name="Rounded Rectangle 84"/>
            <p:cNvSpPr/>
            <p:nvPr/>
          </p:nvSpPr>
          <p:spPr>
            <a:xfrm>
              <a:off x="2837947" y="3452302"/>
              <a:ext cx="1016000" cy="8382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86"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spTree>
    <p:extLst>
      <p:ext uri="{BB962C8B-B14F-4D97-AF65-F5344CB8AC3E}">
        <p14:creationId xmlns:p14="http://schemas.microsoft.com/office/powerpoint/2010/main" val="411398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1"/>
            <a:ext cx="12192000" cy="68579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0" name="Rounded Rectangle 19"/>
          <p:cNvSpPr/>
          <p:nvPr/>
        </p:nvSpPr>
        <p:spPr>
          <a:xfrm>
            <a:off x="1598219" y="4008511"/>
            <a:ext cx="5757392" cy="108078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67" dirty="0">
              <a:solidFill>
                <a:schemeClr val="bg1"/>
              </a:solidFill>
            </a:endParaRPr>
          </a:p>
        </p:txBody>
      </p:sp>
      <p:sp>
        <p:nvSpPr>
          <p:cNvPr id="55" name="Rounded Rectangle 54"/>
          <p:cNvSpPr/>
          <p:nvPr/>
        </p:nvSpPr>
        <p:spPr>
          <a:xfrm>
            <a:off x="1608469" y="1602853"/>
            <a:ext cx="5757392" cy="1014555"/>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solidFill>
                <a:schemeClr val="bg1"/>
              </a:solidFill>
            </a:endParaRPr>
          </a:p>
        </p:txBody>
      </p:sp>
      <p:sp>
        <p:nvSpPr>
          <p:cNvPr id="82" name="Title 81"/>
          <p:cNvSpPr>
            <a:spLocks noGrp="1"/>
          </p:cNvSpPr>
          <p:nvPr>
            <p:ph type="title"/>
          </p:nvPr>
        </p:nvSpPr>
        <p:spPr/>
        <p:txBody>
          <a:bodyPr/>
          <a:lstStyle/>
          <a:p>
            <a:r>
              <a:rPr lang="en-US" dirty="0" smtClean="0">
                <a:solidFill>
                  <a:schemeClr val="bg1"/>
                </a:solidFill>
              </a:rPr>
              <a:t>Storage Infrastructure</a:t>
            </a:r>
            <a:endParaRPr lang="en-US" dirty="0">
              <a:solidFill>
                <a:schemeClr val="bg1"/>
              </a:solidFill>
            </a:endParaRPr>
          </a:p>
        </p:txBody>
      </p:sp>
      <p:grpSp>
        <p:nvGrpSpPr>
          <p:cNvPr id="38" name="Group 37"/>
          <p:cNvGrpSpPr/>
          <p:nvPr/>
        </p:nvGrpSpPr>
        <p:grpSpPr>
          <a:xfrm>
            <a:off x="1300569" y="1395243"/>
            <a:ext cx="1016000" cy="838200"/>
            <a:chOff x="6843896" y="2944436"/>
            <a:chExt cx="762000" cy="838200"/>
          </a:xfrm>
        </p:grpSpPr>
        <p:sp>
          <p:nvSpPr>
            <p:cNvPr id="41" name="Rounded Rectangle 40"/>
            <p:cNvSpPr/>
            <p:nvPr/>
          </p:nvSpPr>
          <p:spPr>
            <a:xfrm>
              <a:off x="6843896" y="2944436"/>
              <a:ext cx="762000" cy="838200"/>
            </a:xfrm>
            <a:prstGeom prst="round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67" dirty="0">
                <a:solidFill>
                  <a:schemeClr val="bg1"/>
                </a:solidFill>
              </a:endParaRPr>
            </a:p>
          </p:txBody>
        </p:sp>
        <p:sp>
          <p:nvSpPr>
            <p:cNvPr id="39" name="Rectangle 38"/>
            <p:cNvSpPr/>
            <p:nvPr/>
          </p:nvSpPr>
          <p:spPr>
            <a:xfrm>
              <a:off x="6920096" y="30968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sp>
          <p:nvSpPr>
            <p:cNvPr id="40" name="Rectangle 39"/>
            <p:cNvSpPr/>
            <p:nvPr/>
          </p:nvSpPr>
          <p:spPr>
            <a:xfrm>
              <a:off x="6920915" y="3401636"/>
              <a:ext cx="607961"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endParaRPr>
            </a:p>
          </p:txBody>
        </p:sp>
      </p:grpSp>
      <p:sp>
        <p:nvSpPr>
          <p:cNvPr id="56" name="TextBox 55"/>
          <p:cNvSpPr txBox="1"/>
          <p:nvPr/>
        </p:nvSpPr>
        <p:spPr>
          <a:xfrm>
            <a:off x="7605719" y="4268561"/>
            <a:ext cx="3744936" cy="830997"/>
          </a:xfrm>
          <a:prstGeom prst="rect">
            <a:avLst/>
          </a:prstGeom>
          <a:noFill/>
        </p:spPr>
        <p:txBody>
          <a:bodyPr wrap="none" rtlCol="0">
            <a:spAutoFit/>
          </a:bodyPr>
          <a:lstStyle/>
          <a:p>
            <a:r>
              <a:rPr lang="en-US" sz="2400" dirty="0" smtClean="0">
                <a:solidFill>
                  <a:schemeClr val="bg1"/>
                </a:solidFill>
                <a:latin typeface="+mj-lt"/>
              </a:rPr>
              <a:t>HDInsight Compute </a:t>
            </a:r>
            <a:r>
              <a:rPr lang="en-US" sz="2400" dirty="0">
                <a:solidFill>
                  <a:schemeClr val="bg1"/>
                </a:solidFill>
                <a:latin typeface="+mj-lt"/>
              </a:rPr>
              <a:t>Nodes </a:t>
            </a:r>
            <a:r>
              <a:rPr lang="en-US" sz="2400" dirty="0" smtClean="0">
                <a:solidFill>
                  <a:schemeClr val="bg1"/>
                </a:solidFill>
                <a:latin typeface="+mj-lt"/>
              </a:rPr>
              <a:t/>
            </a:r>
            <a:br>
              <a:rPr lang="en-US" sz="2400" dirty="0" smtClean="0">
                <a:solidFill>
                  <a:schemeClr val="bg1"/>
                </a:solidFill>
                <a:latin typeface="+mj-lt"/>
              </a:rPr>
            </a:br>
            <a:r>
              <a:rPr lang="en-US" sz="2400" dirty="0" smtClean="0">
                <a:solidFill>
                  <a:schemeClr val="bg1"/>
                </a:solidFill>
                <a:latin typeface="+mj-lt"/>
              </a:rPr>
              <a:t>(Large VMs</a:t>
            </a:r>
            <a:r>
              <a:rPr lang="en-US" sz="2400" dirty="0">
                <a:solidFill>
                  <a:schemeClr val="bg1"/>
                </a:solidFill>
                <a:latin typeface="+mj-lt"/>
              </a:rPr>
              <a:t>)</a:t>
            </a:r>
          </a:p>
        </p:txBody>
      </p:sp>
      <p:sp>
        <p:nvSpPr>
          <p:cNvPr id="57" name="TextBox 56"/>
          <p:cNvSpPr txBox="1"/>
          <p:nvPr/>
        </p:nvSpPr>
        <p:spPr>
          <a:xfrm>
            <a:off x="7615972" y="1814345"/>
            <a:ext cx="3519297" cy="830997"/>
          </a:xfrm>
          <a:prstGeom prst="rect">
            <a:avLst/>
          </a:prstGeom>
          <a:noFill/>
        </p:spPr>
        <p:txBody>
          <a:bodyPr wrap="none" rtlCol="0">
            <a:spAutoFit/>
          </a:bodyPr>
          <a:lstStyle/>
          <a:p>
            <a:r>
              <a:rPr lang="en-US" sz="2400" dirty="0">
                <a:solidFill>
                  <a:schemeClr val="bg1"/>
                </a:solidFill>
                <a:latin typeface="+mj-lt"/>
              </a:rPr>
              <a:t>Azure Storage Vault (ASV)</a:t>
            </a:r>
          </a:p>
          <a:p>
            <a:r>
              <a:rPr lang="en-US" sz="2400" dirty="0">
                <a:solidFill>
                  <a:schemeClr val="bg1"/>
                </a:solidFill>
                <a:latin typeface="+mj-lt"/>
              </a:rPr>
              <a:t>Azure Blob Storage</a:t>
            </a:r>
          </a:p>
        </p:txBody>
      </p:sp>
      <p:sp>
        <p:nvSpPr>
          <p:cNvPr id="58" name="Rectangle 57"/>
          <p:cNvSpPr/>
          <p:nvPr/>
        </p:nvSpPr>
        <p:spPr>
          <a:xfrm>
            <a:off x="1296067" y="3213952"/>
            <a:ext cx="6169701" cy="991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sp>
        <p:nvSpPr>
          <p:cNvPr id="71" name="TextBox 70"/>
          <p:cNvSpPr txBox="1"/>
          <p:nvPr/>
        </p:nvSpPr>
        <p:spPr>
          <a:xfrm>
            <a:off x="7664455" y="3124705"/>
            <a:ext cx="3722750" cy="461665"/>
          </a:xfrm>
          <a:prstGeom prst="rect">
            <a:avLst/>
          </a:prstGeom>
          <a:noFill/>
        </p:spPr>
        <p:txBody>
          <a:bodyPr wrap="none" rtlCol="0">
            <a:spAutoFit/>
          </a:bodyPr>
          <a:lstStyle/>
          <a:p>
            <a:r>
              <a:rPr lang="en-US" sz="2400" dirty="0">
                <a:solidFill>
                  <a:schemeClr val="bg1"/>
                </a:solidFill>
                <a:latin typeface="+mj-lt"/>
                <a:hlinkClick r:id="rId3"/>
              </a:rPr>
              <a:t>Azure Flat Network Storage</a:t>
            </a:r>
            <a:endParaRPr lang="en-US" sz="2400" dirty="0">
              <a:solidFill>
                <a:schemeClr val="bg1"/>
              </a:solidFill>
              <a:latin typeface="+mj-lt"/>
            </a:endParaRPr>
          </a:p>
        </p:txBody>
      </p:sp>
      <p:cxnSp>
        <p:nvCxnSpPr>
          <p:cNvPr id="4" name="Straight Arrow Connector 3"/>
          <p:cNvCxnSpPr/>
          <p:nvPr/>
        </p:nvCxnSpPr>
        <p:spPr>
          <a:xfrm>
            <a:off x="2602825" y="2081043"/>
            <a:ext cx="0" cy="224818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88758" y="1570400"/>
            <a:ext cx="1738233" cy="830997"/>
          </a:xfrm>
          <a:prstGeom prst="rect">
            <a:avLst/>
          </a:prstGeom>
          <a:noFill/>
        </p:spPr>
        <p:txBody>
          <a:bodyPr wrap="none" rtlCol="0">
            <a:spAutoFit/>
          </a:bodyPr>
          <a:lstStyle/>
          <a:p>
            <a:r>
              <a:rPr lang="en-US" sz="2400" dirty="0">
                <a:solidFill>
                  <a:schemeClr val="bg1"/>
                </a:solidFill>
                <a:latin typeface="+mj-lt"/>
              </a:rPr>
              <a:t>Stream data</a:t>
            </a:r>
          </a:p>
          <a:p>
            <a:r>
              <a:rPr lang="en-US" sz="2400" dirty="0" smtClean="0">
                <a:solidFill>
                  <a:schemeClr val="bg1"/>
                </a:solidFill>
                <a:latin typeface="+mj-lt"/>
              </a:rPr>
              <a:t>to </a:t>
            </a:r>
            <a:r>
              <a:rPr lang="en-US" sz="2400" dirty="0">
                <a:solidFill>
                  <a:schemeClr val="bg1"/>
                </a:solidFill>
                <a:latin typeface="+mj-lt"/>
              </a:rPr>
              <a:t>compute</a:t>
            </a:r>
          </a:p>
        </p:txBody>
      </p:sp>
      <p:sp>
        <p:nvSpPr>
          <p:cNvPr id="6" name="Right Arrow 5"/>
          <p:cNvSpPr/>
          <p:nvPr/>
        </p:nvSpPr>
        <p:spPr>
          <a:xfrm>
            <a:off x="2573281" y="4230922"/>
            <a:ext cx="1132565" cy="740568"/>
          </a:xfrm>
          <a:prstGeom prst="rightArrow">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solidFill>
                <a:schemeClr val="bg1"/>
              </a:solidFill>
            </a:endParaRPr>
          </a:p>
        </p:txBody>
      </p:sp>
      <p:sp>
        <p:nvSpPr>
          <p:cNvPr id="59" name="Right Arrow 58"/>
          <p:cNvSpPr/>
          <p:nvPr/>
        </p:nvSpPr>
        <p:spPr>
          <a:xfrm>
            <a:off x="3731695" y="4230922"/>
            <a:ext cx="1132565" cy="740568"/>
          </a:xfrm>
          <a:prstGeom prst="rightArrow">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solidFill>
                <a:schemeClr val="bg1"/>
              </a:solidFill>
            </a:endParaRPr>
          </a:p>
        </p:txBody>
      </p:sp>
      <p:sp>
        <p:nvSpPr>
          <p:cNvPr id="60" name="Right Arrow 59"/>
          <p:cNvSpPr/>
          <p:nvPr/>
        </p:nvSpPr>
        <p:spPr>
          <a:xfrm>
            <a:off x="4890109" y="4230922"/>
            <a:ext cx="1132565" cy="740568"/>
          </a:xfrm>
          <a:prstGeom prst="rightArrow">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solidFill>
                <a:schemeClr val="bg1"/>
              </a:solidFill>
            </a:endParaRPr>
          </a:p>
        </p:txBody>
      </p:sp>
      <p:sp>
        <p:nvSpPr>
          <p:cNvPr id="61" name="Right Arrow 60"/>
          <p:cNvSpPr/>
          <p:nvPr/>
        </p:nvSpPr>
        <p:spPr>
          <a:xfrm>
            <a:off x="6048523" y="4230922"/>
            <a:ext cx="1132565" cy="740568"/>
          </a:xfrm>
          <a:prstGeom prst="rightArrow">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solidFill>
                <a:schemeClr val="bg1"/>
              </a:solidFill>
            </a:endParaRPr>
          </a:p>
        </p:txBody>
      </p:sp>
      <p:cxnSp>
        <p:nvCxnSpPr>
          <p:cNvPr id="62" name="Straight Arrow Connector 61"/>
          <p:cNvCxnSpPr/>
          <p:nvPr/>
        </p:nvCxnSpPr>
        <p:spPr>
          <a:xfrm>
            <a:off x="5674736" y="3313068"/>
            <a:ext cx="0" cy="89948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272311" y="3313068"/>
            <a:ext cx="0" cy="91350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6926873" y="1776243"/>
            <a:ext cx="0" cy="2436315"/>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687873" y="1628338"/>
            <a:ext cx="2183610" cy="830997"/>
          </a:xfrm>
          <a:prstGeom prst="rect">
            <a:avLst/>
          </a:prstGeom>
          <a:noFill/>
        </p:spPr>
        <p:txBody>
          <a:bodyPr wrap="none" rtlCol="0">
            <a:spAutoFit/>
          </a:bodyPr>
          <a:lstStyle/>
          <a:p>
            <a:pPr algn="r"/>
            <a:r>
              <a:rPr lang="en-US" sz="2400" dirty="0">
                <a:solidFill>
                  <a:schemeClr val="bg1"/>
                </a:solidFill>
                <a:latin typeface="+mj-lt"/>
              </a:rPr>
              <a:t>Push data</a:t>
            </a:r>
          </a:p>
          <a:p>
            <a:pPr algn="r"/>
            <a:r>
              <a:rPr lang="en-US" sz="2400" dirty="0" smtClean="0">
                <a:solidFill>
                  <a:schemeClr val="bg1"/>
                </a:solidFill>
                <a:latin typeface="+mj-lt"/>
              </a:rPr>
              <a:t>back </a:t>
            </a:r>
            <a:r>
              <a:rPr lang="en-US" sz="2400" dirty="0">
                <a:solidFill>
                  <a:schemeClr val="bg1"/>
                </a:solidFill>
                <a:latin typeface="+mj-lt"/>
              </a:rPr>
              <a:t>to </a:t>
            </a:r>
            <a:r>
              <a:rPr lang="en-US" sz="2400" dirty="0" smtClean="0">
                <a:solidFill>
                  <a:schemeClr val="bg1"/>
                </a:solidFill>
                <a:latin typeface="+mj-lt"/>
              </a:rPr>
              <a:t>storage</a:t>
            </a:r>
            <a:endParaRPr lang="en-US" sz="2400" dirty="0">
              <a:solidFill>
                <a:schemeClr val="bg1"/>
              </a:solidFill>
              <a:latin typeface="+mj-lt"/>
            </a:endParaRPr>
          </a:p>
        </p:txBody>
      </p:sp>
      <p:sp>
        <p:nvSpPr>
          <p:cNvPr id="74" name="TextBox 73"/>
          <p:cNvSpPr txBox="1"/>
          <p:nvPr/>
        </p:nvSpPr>
        <p:spPr>
          <a:xfrm>
            <a:off x="2723922" y="4394519"/>
            <a:ext cx="654346" cy="379656"/>
          </a:xfrm>
          <a:prstGeom prst="rect">
            <a:avLst/>
          </a:prstGeom>
          <a:noFill/>
        </p:spPr>
        <p:txBody>
          <a:bodyPr wrap="none" rtlCol="0">
            <a:spAutoFit/>
          </a:bodyPr>
          <a:lstStyle/>
          <a:p>
            <a:r>
              <a:rPr lang="en-US" sz="1867" dirty="0"/>
              <a:t>map</a:t>
            </a:r>
          </a:p>
        </p:txBody>
      </p:sp>
      <p:sp>
        <p:nvSpPr>
          <p:cNvPr id="76" name="TextBox 75"/>
          <p:cNvSpPr txBox="1"/>
          <p:nvPr/>
        </p:nvSpPr>
        <p:spPr>
          <a:xfrm>
            <a:off x="3880104" y="4394519"/>
            <a:ext cx="598754" cy="379656"/>
          </a:xfrm>
          <a:prstGeom prst="rect">
            <a:avLst/>
          </a:prstGeom>
          <a:noFill/>
        </p:spPr>
        <p:txBody>
          <a:bodyPr wrap="none" rtlCol="0">
            <a:spAutoFit/>
          </a:bodyPr>
          <a:lstStyle/>
          <a:p>
            <a:r>
              <a:rPr lang="en-US" sz="1867" dirty="0"/>
              <a:t>sort</a:t>
            </a:r>
          </a:p>
        </p:txBody>
      </p:sp>
      <p:sp>
        <p:nvSpPr>
          <p:cNvPr id="77" name="TextBox 76"/>
          <p:cNvSpPr txBox="1"/>
          <p:nvPr/>
        </p:nvSpPr>
        <p:spPr>
          <a:xfrm>
            <a:off x="4906330" y="4394519"/>
            <a:ext cx="891591" cy="379656"/>
          </a:xfrm>
          <a:prstGeom prst="rect">
            <a:avLst/>
          </a:prstGeom>
          <a:noFill/>
        </p:spPr>
        <p:txBody>
          <a:bodyPr wrap="none" rtlCol="0">
            <a:spAutoFit/>
          </a:bodyPr>
          <a:lstStyle/>
          <a:p>
            <a:r>
              <a:rPr lang="en-US" sz="1867" dirty="0"/>
              <a:t>shuffle</a:t>
            </a:r>
          </a:p>
        </p:txBody>
      </p:sp>
      <p:sp>
        <p:nvSpPr>
          <p:cNvPr id="78" name="TextBox 77"/>
          <p:cNvSpPr txBox="1"/>
          <p:nvPr/>
        </p:nvSpPr>
        <p:spPr>
          <a:xfrm>
            <a:off x="6105563" y="4394519"/>
            <a:ext cx="902876" cy="379656"/>
          </a:xfrm>
          <a:prstGeom prst="rect">
            <a:avLst/>
          </a:prstGeom>
          <a:noFill/>
        </p:spPr>
        <p:txBody>
          <a:bodyPr wrap="none" rtlCol="0">
            <a:spAutoFit/>
          </a:bodyPr>
          <a:lstStyle/>
          <a:p>
            <a:r>
              <a:rPr lang="en-US" sz="1867" dirty="0"/>
              <a:t>reduce</a:t>
            </a:r>
          </a:p>
        </p:txBody>
      </p:sp>
      <p:sp>
        <p:nvSpPr>
          <p:cNvPr id="2" name="TextBox 1"/>
          <p:cNvSpPr txBox="1"/>
          <p:nvPr/>
        </p:nvSpPr>
        <p:spPr>
          <a:xfrm>
            <a:off x="1196941" y="5935519"/>
            <a:ext cx="10223633" cy="420564"/>
          </a:xfrm>
          <a:prstGeom prst="rect">
            <a:avLst/>
          </a:prstGeom>
          <a:noFill/>
        </p:spPr>
        <p:txBody>
          <a:bodyPr wrap="none" rtlCol="0">
            <a:spAutoFit/>
          </a:bodyPr>
          <a:lstStyle/>
          <a:p>
            <a:r>
              <a:rPr lang="en-US" sz="2133" dirty="0">
                <a:solidFill>
                  <a:schemeClr val="bg1"/>
                </a:solidFill>
                <a:hlinkClick r:id="rId4"/>
              </a:rPr>
              <a:t>http://dennyglee.com/2013/03/18/why-use-blob-storage-with-hdinsight-on-azure</a:t>
            </a:r>
            <a:r>
              <a:rPr lang="en-US" sz="2133" dirty="0" smtClean="0">
                <a:solidFill>
                  <a:schemeClr val="bg1"/>
                </a:solidFill>
                <a:hlinkClick r:id="rId4"/>
              </a:rPr>
              <a:t>/</a:t>
            </a:r>
            <a:r>
              <a:rPr lang="en-US" sz="2133" dirty="0" smtClean="0">
                <a:solidFill>
                  <a:schemeClr val="bg1"/>
                </a:solidFill>
              </a:rPr>
              <a:t> </a:t>
            </a:r>
            <a:endParaRPr lang="en-US" sz="2133" dirty="0">
              <a:solidFill>
                <a:schemeClr val="bg1"/>
              </a:solidFill>
            </a:endParaRPr>
          </a:p>
        </p:txBody>
      </p:sp>
      <p:grpSp>
        <p:nvGrpSpPr>
          <p:cNvPr id="44" name="Group 43"/>
          <p:cNvGrpSpPr/>
          <p:nvPr/>
        </p:nvGrpSpPr>
        <p:grpSpPr>
          <a:xfrm>
            <a:off x="1205289" y="3706315"/>
            <a:ext cx="1016000" cy="838200"/>
            <a:chOff x="2837947" y="3452302"/>
            <a:chExt cx="1016000" cy="838200"/>
          </a:xfrm>
        </p:grpSpPr>
        <p:sp>
          <p:nvSpPr>
            <p:cNvPr id="45" name="Rounded Rectangle 44"/>
            <p:cNvSpPr/>
            <p:nvPr/>
          </p:nvSpPr>
          <p:spPr>
            <a:xfrm>
              <a:off x="2837947" y="3452302"/>
              <a:ext cx="1016000" cy="838200"/>
            </a:xfrm>
            <a:prstGeom prst="roundRect">
              <a:avLst/>
            </a:prstGeom>
            <a:solidFill>
              <a:schemeClr val="tx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46" name="Freeform 123"/>
            <p:cNvSpPr>
              <a:spLocks noEditPoints="1"/>
            </p:cNvSpPr>
            <p:nvPr/>
          </p:nvSpPr>
          <p:spPr bwMode="auto">
            <a:xfrm>
              <a:off x="3104550" y="3609728"/>
              <a:ext cx="482795" cy="5233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defTabSz="1218865">
                <a:defRPr/>
              </a:pPr>
              <a:endParaRPr lang="en-US" sz="2500" kern="0">
                <a:solidFill>
                  <a:sysClr val="windowText" lastClr="000000"/>
                </a:solidFill>
              </a:endParaRPr>
            </a:p>
          </p:txBody>
        </p:sp>
      </p:grpSp>
      <p:pic>
        <p:nvPicPr>
          <p:cNvPr id="47" name="Picture 4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9349" y="4718539"/>
            <a:ext cx="1177687" cy="833834"/>
          </a:xfrm>
          <a:prstGeom prst="rect">
            <a:avLst/>
          </a:prstGeom>
        </p:spPr>
      </p:pic>
      <p:pic>
        <p:nvPicPr>
          <p:cNvPr id="48" name="Picture 3" descr="\\MAGNUM\Projects\Microsoft\Cloud Power FY12\Design\ICONS_PNG\Document.png"/>
          <p:cNvPicPr>
            <a:picLocks noChangeAspect="1" noChangeArrowheads="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bwMode="auto">
          <a:xfrm>
            <a:off x="945124" y="2105447"/>
            <a:ext cx="1079300" cy="1079300"/>
          </a:xfrm>
          <a:prstGeom prst="rect">
            <a:avLst/>
          </a:prstGeom>
          <a:noFill/>
        </p:spPr>
      </p:pic>
    </p:spTree>
    <p:extLst>
      <p:ext uri="{BB962C8B-B14F-4D97-AF65-F5344CB8AC3E}">
        <p14:creationId xmlns:p14="http://schemas.microsoft.com/office/powerpoint/2010/main" val="176773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6|.7|.9|.6|1.4|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6_DWygXgEaqZ45TrtmN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6_DWygXgEaqZ45TrtmN2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6_DWygXgEaqZ45TrtmN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gp1Szq9fk.eP0sQjZhD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ZI6K91a0Kh7ChUlJB5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FZ8midx2kO3wLORMkPx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TechEd 2013 Speaker PPT Template</Template>
  <TotalTime>0</TotalTime>
  <Words>2146</Words>
  <Application>Microsoft Office PowerPoint</Application>
  <PresentationFormat>Widescreen</PresentationFormat>
  <Paragraphs>433</Paragraphs>
  <Slides>41</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4" baseType="lpstr">
      <vt:lpstr>Arial</vt:lpstr>
      <vt:lpstr>Calibri</vt:lpstr>
      <vt:lpstr>Consolas</vt:lpstr>
      <vt:lpstr>Courier New</vt:lpstr>
      <vt:lpstr>Lucida Console</vt:lpstr>
      <vt:lpstr>Segoe</vt:lpstr>
      <vt:lpstr>Segoe Light</vt:lpstr>
      <vt:lpstr>Segoe UI</vt:lpstr>
      <vt:lpstr>Segoe UI Light</vt:lpstr>
      <vt:lpstr>Segoe UI Semibold</vt:lpstr>
      <vt:lpstr>Wingdings</vt:lpstr>
      <vt:lpstr>TechEd_2013_Template_r09</vt:lpstr>
      <vt:lpstr>Bitmap Image</vt:lpstr>
      <vt:lpstr>PowerPoint Presentation</vt:lpstr>
      <vt:lpstr>Enriching Big Data for Analysis </vt:lpstr>
      <vt:lpstr>PowerPoint Presentation</vt:lpstr>
      <vt:lpstr>PowerPoint Presentation</vt:lpstr>
      <vt:lpstr>Analyzing Flight Delays</vt:lpstr>
      <vt:lpstr>HDInsight Service</vt:lpstr>
      <vt:lpstr>PowerPoint Presentation</vt:lpstr>
      <vt:lpstr>Storage Infrastructure</vt:lpstr>
      <vt:lpstr>Storage Infrastructure</vt:lpstr>
      <vt:lpstr>Using Azure Storage with HDInsight</vt:lpstr>
      <vt:lpstr>Data Acquisition</vt:lpstr>
      <vt:lpstr>Data Movement to the Cloud</vt:lpstr>
      <vt:lpstr>Data Movement to the Cloud Compress Files</vt:lpstr>
      <vt:lpstr>Data Movement to the Cloud Move Files</vt:lpstr>
      <vt:lpstr>AZCopy</vt:lpstr>
      <vt:lpstr>Data Refinement</vt:lpstr>
      <vt:lpstr>Analyzing Flight Delays</vt:lpstr>
      <vt:lpstr>Data Preparation with Hive &amp; Pig</vt:lpstr>
      <vt:lpstr>Hive Architecture </vt:lpstr>
      <vt:lpstr>Data Preparation with Hive</vt:lpstr>
      <vt:lpstr>Data Preparation with Hive</vt:lpstr>
      <vt:lpstr>Hive Best Practices</vt:lpstr>
      <vt:lpstr>Tuning Your Hive</vt:lpstr>
      <vt:lpstr>Data Consumption</vt:lpstr>
      <vt:lpstr>Analyzing Flight Delays</vt:lpstr>
      <vt:lpstr>Data Explorer</vt:lpstr>
      <vt:lpstr>Scale for Everyone! Why do we need Analysis Services?</vt:lpstr>
      <vt:lpstr>Scale for Everyone!</vt:lpstr>
      <vt:lpstr>Scale for Everyone!</vt:lpstr>
      <vt:lpstr>SSAS Tabular with HDInsight</vt:lpstr>
      <vt:lpstr>Where Do I Deploy BI?</vt:lpstr>
      <vt:lpstr>Scale for Everyone!</vt:lpstr>
      <vt:lpstr>Next Steps</vt:lpstr>
      <vt:lpstr>Next Steps</vt:lpstr>
      <vt:lpstr>Big Data Resources</vt:lpstr>
      <vt:lpstr>Track Resources</vt:lpstr>
      <vt:lpstr>Resources</vt:lpstr>
      <vt:lpstr>Complete an evaluation on CommNet and enter to win!</vt:lpstr>
      <vt:lpstr>Evaluate this session</vt:lpstr>
      <vt:lpstr>PowerPoint Presentation</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DBI-B401: Enriching Big Data for Analysis</dc:title>
  <dc:subject>TechEd2013</dc:subject>
  <dc:creator>Lara Rubbelke, Adam Jorgensen</dc:creator>
  <cp:keywords>TechEd2013</cp:keywords>
  <dc:description>Template by: Jordan Cayabyab, Artitudes Design, Inc.
Formatting by: Lynnette Spear, Silver Fox Productions, Inc.
Audience Type: Internal/External</dc:description>
  <cp:lastModifiedBy>Shows</cp:lastModifiedBy>
  <cp:revision>4</cp:revision>
  <dcterms:created xsi:type="dcterms:W3CDTF">2013-05-30T15:17:09Z</dcterms:created>
  <dcterms:modified xsi:type="dcterms:W3CDTF">2013-06-06T15:32:16Z</dcterms:modified>
</cp:coreProperties>
</file>