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Lst>
  <p:notesMasterIdLst>
    <p:notesMasterId r:id="rId25"/>
  </p:notesMasterIdLst>
  <p:handoutMasterIdLst>
    <p:handoutMasterId r:id="rId26"/>
  </p:handoutMasterIdLst>
  <p:sldIdLst>
    <p:sldId id="1135" r:id="rId6"/>
    <p:sldId id="1054" r:id="rId7"/>
    <p:sldId id="1156" r:id="rId8"/>
    <p:sldId id="1157" r:id="rId9"/>
    <p:sldId id="1158" r:id="rId10"/>
    <p:sldId id="1159" r:id="rId11"/>
    <p:sldId id="1160" r:id="rId12"/>
    <p:sldId id="1161" r:id="rId13"/>
    <p:sldId id="1162" r:id="rId14"/>
    <p:sldId id="1163" r:id="rId15"/>
    <p:sldId id="1164" r:id="rId16"/>
    <p:sldId id="1165" r:id="rId17"/>
    <p:sldId id="1166" r:id="rId18"/>
    <p:sldId id="1150" r:id="rId19"/>
    <p:sldId id="1167" r:id="rId20"/>
    <p:sldId id="1168" r:id="rId21"/>
    <p:sldId id="1147" r:id="rId22"/>
    <p:sldId id="1169" r:id="rId23"/>
    <p:sldId id="1076" r:id="rId2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6"/>
            <p14:sldId id="1157"/>
            <p14:sldId id="1158"/>
            <p14:sldId id="1159"/>
            <p14:sldId id="1160"/>
            <p14:sldId id="1161"/>
            <p14:sldId id="1162"/>
            <p14:sldId id="1163"/>
            <p14:sldId id="1164"/>
            <p14:sldId id="1165"/>
            <p14:sldId id="1166"/>
          </p14:sldIdLst>
        </p14:section>
        <p14:section name="Special content" id="{6925D2A1-AD53-4951-AB34-79DFA02CD676}">
          <p14:sldIdLst>
            <p14:sldId id="1150"/>
            <p14:sldId id="1167"/>
            <p14:sldId id="1168"/>
            <p14:sldId id="1147"/>
            <p14:sldId id="1169"/>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6305" autoAdjust="0"/>
  </p:normalViewPr>
  <p:slideViewPr>
    <p:cSldViewPr snapToGrid="0">
      <p:cViewPr varScale="1">
        <p:scale>
          <a:sx n="102" d="100"/>
          <a:sy n="102" d="100"/>
        </p:scale>
        <p:origin x="72" y="114"/>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10:47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10:47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10:47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10:47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6/4/2013 10:47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15136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10:47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15</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10:47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466218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10:47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10:47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10307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10:47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73463154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722927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679844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37718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47139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073581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2436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6196664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464766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88566491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718875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372498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543625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261671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780553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46174410"/>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94010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70489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07525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9919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826880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5922841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64116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53752000"/>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hyperlink" Target="http://tfs.visualstudio.com/"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aka.ms/AzureContest" TargetMode="External"/><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 Id="rId9"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8.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TypeScript</a:t>
            </a:r>
            <a:r>
              <a:rPr lang="en-US" dirty="0" smtClean="0"/>
              <a:t> preview</a:t>
            </a:r>
            <a:endParaRPr lang="en-US" dirty="0"/>
          </a:p>
        </p:txBody>
      </p:sp>
      <p:sp>
        <p:nvSpPr>
          <p:cNvPr id="4" name="Text Placeholder 3"/>
          <p:cNvSpPr>
            <a:spLocks noGrp="1"/>
          </p:cNvSpPr>
          <p:nvPr>
            <p:ph type="body" sz="quarter" idx="10"/>
          </p:nvPr>
        </p:nvSpPr>
        <p:spPr>
          <a:xfrm>
            <a:off x="274638" y="1212850"/>
            <a:ext cx="11887200" cy="5139869"/>
          </a:xfrm>
        </p:spPr>
        <p:txBody>
          <a:bodyPr/>
          <a:lstStyle/>
          <a:p>
            <a:r>
              <a:rPr lang="en-US" dirty="0"/>
              <a:t>Compiler</a:t>
            </a:r>
          </a:p>
          <a:p>
            <a:pPr lvl="1"/>
            <a:r>
              <a:rPr lang="en-US" dirty="0"/>
              <a:t>Open Source, written in </a:t>
            </a:r>
            <a:r>
              <a:rPr lang="en-US" dirty="0" err="1"/>
              <a:t>TypeScript</a:t>
            </a:r>
            <a:endParaRPr lang="en-US" dirty="0"/>
          </a:p>
          <a:p>
            <a:pPr lvl="1"/>
            <a:endParaRPr lang="en-US" dirty="0"/>
          </a:p>
          <a:p>
            <a:r>
              <a:rPr lang="en-US" dirty="0"/>
              <a:t>Tooling</a:t>
            </a:r>
          </a:p>
          <a:p>
            <a:pPr lvl="1"/>
            <a:r>
              <a:rPr lang="en-US" dirty="0"/>
              <a:t>Visual Studio language service, browser hosted playground</a:t>
            </a:r>
          </a:p>
          <a:p>
            <a:pPr lvl="1"/>
            <a:endParaRPr lang="en-US" dirty="0"/>
          </a:p>
          <a:p>
            <a:r>
              <a:rPr lang="en-US" dirty="0"/>
              <a:t>Libraries</a:t>
            </a:r>
          </a:p>
          <a:p>
            <a:pPr lvl="1"/>
            <a:r>
              <a:rPr lang="en-US" dirty="0"/>
              <a:t>Static typing of DOM, </a:t>
            </a:r>
            <a:r>
              <a:rPr lang="en-US" dirty="0" err="1"/>
              <a:t>jQuery</a:t>
            </a:r>
            <a:r>
              <a:rPr lang="en-US" dirty="0"/>
              <a:t>, node.js, </a:t>
            </a:r>
            <a:r>
              <a:rPr lang="en-US" dirty="0" err="1"/>
              <a:t>WinRT</a:t>
            </a:r>
            <a:r>
              <a:rPr lang="en-US" dirty="0"/>
              <a:t>, </a:t>
            </a:r>
            <a:r>
              <a:rPr lang="en-US" dirty="0" err="1"/>
              <a:t>WinJS</a:t>
            </a:r>
            <a:r>
              <a:rPr lang="en-US" dirty="0"/>
              <a:t>, …</a:t>
            </a:r>
          </a:p>
          <a:p>
            <a:pPr lvl="1"/>
            <a:endParaRPr lang="en-US" dirty="0"/>
          </a:p>
          <a:p>
            <a:r>
              <a:rPr lang="en-US" dirty="0"/>
              <a:t>And More</a:t>
            </a:r>
          </a:p>
          <a:p>
            <a:pPr lvl="1"/>
            <a:r>
              <a:rPr lang="en-US" dirty="0"/>
              <a:t>Lots of samples and formal Language Specification</a:t>
            </a:r>
          </a:p>
        </p:txBody>
      </p:sp>
    </p:spTree>
    <p:extLst>
      <p:ext uri="{BB962C8B-B14F-4D97-AF65-F5344CB8AC3E}">
        <p14:creationId xmlns:p14="http://schemas.microsoft.com/office/powerpoint/2010/main" val="31064825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TypeScript</a:t>
            </a:r>
            <a:r>
              <a:rPr lang="en-US" dirty="0" smtClean="0"/>
              <a:t> so far…</a:t>
            </a:r>
            <a:endParaRPr lang="en-US" dirty="0"/>
          </a:p>
        </p:txBody>
      </p:sp>
      <p:sp>
        <p:nvSpPr>
          <p:cNvPr id="4" name="Text Placeholder 3"/>
          <p:cNvSpPr>
            <a:spLocks noGrp="1"/>
          </p:cNvSpPr>
          <p:nvPr>
            <p:ph type="body" sz="quarter" idx="10"/>
          </p:nvPr>
        </p:nvSpPr>
        <p:spPr>
          <a:xfrm>
            <a:off x="274638" y="1212850"/>
            <a:ext cx="11887200" cy="4124206"/>
          </a:xfrm>
        </p:spPr>
        <p:txBody>
          <a:bodyPr/>
          <a:lstStyle/>
          <a:p>
            <a:r>
              <a:rPr lang="en-US" dirty="0"/>
              <a:t>Community response</a:t>
            </a:r>
          </a:p>
          <a:p>
            <a:pPr lvl="1"/>
            <a:r>
              <a:rPr lang="en-US" dirty="0"/>
              <a:t>Over 2100 </a:t>
            </a:r>
            <a:r>
              <a:rPr lang="en-US" dirty="0" err="1"/>
              <a:t>CodePlex</a:t>
            </a:r>
            <a:r>
              <a:rPr lang="en-US" dirty="0"/>
              <a:t> posts, 80 forks, 600 </a:t>
            </a:r>
            <a:r>
              <a:rPr lang="en-US" dirty="0" err="1"/>
              <a:t>StackOverflow</a:t>
            </a:r>
            <a:r>
              <a:rPr lang="en-US" dirty="0"/>
              <a:t> questions, and 175 feature requests</a:t>
            </a:r>
          </a:p>
          <a:p>
            <a:pPr lvl="1"/>
            <a:endParaRPr lang="en-US" dirty="0"/>
          </a:p>
          <a:p>
            <a:r>
              <a:rPr lang="en-US" dirty="0" err="1"/>
              <a:t>TypeScript</a:t>
            </a:r>
            <a:r>
              <a:rPr lang="en-US" dirty="0"/>
              <a:t> ecosystem</a:t>
            </a:r>
          </a:p>
          <a:p>
            <a:pPr lvl="1"/>
            <a:r>
              <a:rPr lang="en-US" dirty="0"/>
              <a:t>Over 130 *.</a:t>
            </a:r>
            <a:r>
              <a:rPr lang="en-US" dirty="0" err="1"/>
              <a:t>d.ts</a:t>
            </a:r>
            <a:r>
              <a:rPr lang="en-US" dirty="0"/>
              <a:t> library </a:t>
            </a:r>
            <a:r>
              <a:rPr lang="en-US" dirty="0" err="1"/>
              <a:t>typings</a:t>
            </a:r>
            <a:r>
              <a:rPr lang="en-US" dirty="0"/>
              <a:t> developed by library creators and users</a:t>
            </a:r>
          </a:p>
          <a:p>
            <a:pPr lvl="1"/>
            <a:endParaRPr lang="en-US" dirty="0"/>
          </a:p>
          <a:p>
            <a:r>
              <a:rPr lang="en-US" dirty="0" err="1"/>
              <a:t>TypeScript</a:t>
            </a:r>
            <a:r>
              <a:rPr lang="en-US" dirty="0"/>
              <a:t> support in tools</a:t>
            </a:r>
          </a:p>
          <a:p>
            <a:pPr lvl="1"/>
            <a:r>
              <a:rPr lang="en-US" dirty="0"/>
              <a:t>ASP.NET, node.js, compile-in-client, Ruby, grunt, and more</a:t>
            </a:r>
          </a:p>
          <a:p>
            <a:pPr lvl="1"/>
            <a:endParaRPr lang="en-US" dirty="0"/>
          </a:p>
        </p:txBody>
      </p:sp>
      <p:pic>
        <p:nvPicPr>
          <p:cNvPr id="5" name="Picture 4" descr="Open Source Rookies 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522" y="2860556"/>
            <a:ext cx="23431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78860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a:t>Application scale JavaScript</a:t>
            </a:r>
            <a:br>
              <a:rPr lang="en-US" sz="4800" dirty="0"/>
            </a:br>
            <a:r>
              <a:rPr lang="en-US" sz="4800" dirty="0"/>
              <a:t>development is hard.</a:t>
            </a:r>
          </a:p>
        </p:txBody>
      </p:sp>
    </p:spTree>
    <p:extLst>
      <p:ext uri="{BB962C8B-B14F-4D97-AF65-F5344CB8AC3E}">
        <p14:creationId xmlns:p14="http://schemas.microsoft.com/office/powerpoint/2010/main" val="26331248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a:t>Application scale JavaScript</a:t>
            </a:r>
            <a:br>
              <a:rPr lang="en-US" sz="4800" dirty="0"/>
            </a:br>
            <a:r>
              <a:rPr lang="en-US" sz="4800" dirty="0"/>
              <a:t>development is hard</a:t>
            </a:r>
            <a:r>
              <a:rPr lang="en-US" sz="4800" dirty="0" smtClean="0"/>
              <a:t>.</a:t>
            </a:r>
            <a:br>
              <a:rPr lang="en-US" sz="4800" dirty="0" smtClean="0"/>
            </a:br>
            <a:r>
              <a:rPr lang="en-US" sz="4800" dirty="0"/>
              <a:t/>
            </a:r>
            <a:br>
              <a:rPr lang="en-US" sz="4800" dirty="0"/>
            </a:br>
            <a:r>
              <a:rPr lang="en-US" sz="4800" dirty="0" err="1"/>
              <a:t>TypeScript</a:t>
            </a:r>
            <a:r>
              <a:rPr lang="en-US" sz="4800" dirty="0"/>
              <a:t> makes it easier.</a:t>
            </a:r>
            <a:br>
              <a:rPr lang="en-US" sz="4800" dirty="0"/>
            </a:br>
            <a:r>
              <a:rPr lang="en-US" sz="4800" dirty="0"/>
              <a:t/>
            </a:r>
            <a:br>
              <a:rPr lang="en-US" sz="4800" dirty="0"/>
            </a:br>
            <a:r>
              <a:rPr lang="en-US" sz="4800" dirty="0"/>
              <a:t>http</a:t>
            </a:r>
            <a:r>
              <a:rPr lang="en-US" sz="4800" dirty="0" smtClean="0"/>
              <a:t>://typescriptlang.org</a:t>
            </a:r>
            <a:endParaRPr lang="en-US" sz="4800" dirty="0">
              <a:solidFill>
                <a:schemeClr val="accent2"/>
              </a:solidFill>
            </a:endParaRPr>
          </a:p>
        </p:txBody>
      </p:sp>
    </p:spTree>
    <p:extLst>
      <p:ext uri="{BB962C8B-B14F-4D97-AF65-F5344CB8AC3E}">
        <p14:creationId xmlns:p14="http://schemas.microsoft.com/office/powerpoint/2010/main" val="29546825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details and subscriber benefits</a:t>
            </a:r>
          </a:p>
        </p:txBody>
      </p:sp>
      <p:sp>
        <p:nvSpPr>
          <p:cNvPr id="6" name="Rectangle 5"/>
          <p:cNvSpPr/>
          <p:nvPr/>
        </p:nvSpPr>
        <p:spPr bwMode="auto">
          <a:xfrm>
            <a:off x="274320" y="1214472"/>
            <a:ext cx="11887518" cy="548319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Text Placeholder 2"/>
          <p:cNvSpPr txBox="1">
            <a:spLocks/>
          </p:cNvSpPr>
          <p:nvPr/>
        </p:nvSpPr>
        <p:spPr>
          <a:xfrm>
            <a:off x="5579141" y="1700773"/>
            <a:ext cx="6309448" cy="775597"/>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defTabSz="685771" rtl="0" eaLnBrk="1" fontAlgn="base" latinLnBrk="0" hangingPunct="1">
              <a:lnSpc>
                <a:spcPct val="90000"/>
              </a:lnSpc>
              <a:spcBef>
                <a:spcPct val="20000"/>
              </a:spcBef>
              <a:spcAft>
                <a:spcPct val="0"/>
              </a:spcAft>
              <a:buClrTx/>
              <a:buSzPct val="90000"/>
              <a:buFont typeface="Arial" charset="0"/>
              <a:buNone/>
              <a:tabLst/>
              <a:defRPr/>
            </a:pPr>
            <a:r>
              <a:rPr kumimoji="0" lang="en-US" sz="2800" b="0" i="0" u="none" strike="noStrike" kern="1200" cap="none" spc="0" normalizeH="0" baseline="0" noProof="0" dirty="0" smtClean="0">
                <a:ln>
                  <a:noFill/>
                </a:ln>
                <a:solidFill>
                  <a:schemeClr val="tx1"/>
                </a:solidFill>
                <a:effectLst/>
                <a:uLnTx/>
                <a:uFillTx/>
                <a:latin typeface="+mj-lt"/>
                <a:ea typeface="ＭＳ Ｐゴシック" charset="0"/>
              </a:rPr>
              <a:t>Included</a:t>
            </a:r>
            <a:r>
              <a:rPr kumimoji="0" lang="en-US" sz="2800" b="0" i="0" u="none" strike="noStrike" kern="1200" cap="none" spc="0" normalizeH="0" noProof="0" dirty="0" smtClean="0">
                <a:ln>
                  <a:noFill/>
                </a:ln>
                <a:solidFill>
                  <a:schemeClr val="tx1"/>
                </a:solidFill>
                <a:effectLst/>
                <a:uLnTx/>
                <a:uFillTx/>
                <a:latin typeface="+mj-lt"/>
                <a:ea typeface="ＭＳ Ｐゴシック" charset="0"/>
              </a:rPr>
              <a:t> </a:t>
            </a:r>
            <a:r>
              <a:rPr kumimoji="0" lang="en-US" sz="2800" b="0" i="0" u="none" strike="noStrike" kern="1200" cap="none" spc="0" normalizeH="0" baseline="0" noProof="0" dirty="0" smtClean="0">
                <a:ln>
                  <a:noFill/>
                </a:ln>
                <a:solidFill>
                  <a:schemeClr val="tx1"/>
                </a:solidFill>
                <a:effectLst/>
                <a:uLnTx/>
                <a:uFillTx/>
                <a:latin typeface="+mj-lt"/>
                <a:ea typeface="ＭＳ Ｐゴシック" charset="0"/>
              </a:rPr>
              <a:t>for certain paid MSDN subscribers:</a:t>
            </a:r>
            <a:endParaRPr kumimoji="0" lang="en-US" sz="2800" b="0" i="0" u="none" strike="noStrike" kern="1200" cap="none" spc="0" normalizeH="0" baseline="0" noProof="0" dirty="0">
              <a:ln>
                <a:noFill/>
              </a:ln>
              <a:solidFill>
                <a:schemeClr val="tx1"/>
              </a:solidFill>
              <a:effectLst/>
              <a:uLnTx/>
              <a:uFillTx/>
              <a:latin typeface="+mj-lt"/>
              <a:ea typeface="ＭＳ Ｐゴシック"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5165" y="2962671"/>
            <a:ext cx="2057400" cy="205740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1189" y="2969426"/>
            <a:ext cx="2057400" cy="2057400"/>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9141" y="2962671"/>
            <a:ext cx="2057400" cy="2057400"/>
          </a:xfrm>
          <a:prstGeom prst="rect">
            <a:avLst/>
          </a:prstGeom>
        </p:spPr>
      </p:pic>
      <p:sp>
        <p:nvSpPr>
          <p:cNvPr id="17" name="Text Placeholder 2"/>
          <p:cNvSpPr txBox="1">
            <a:spLocks/>
          </p:cNvSpPr>
          <p:nvPr/>
        </p:nvSpPr>
        <p:spPr>
          <a:xfrm>
            <a:off x="528499" y="1650920"/>
            <a:ext cx="6200671" cy="427105"/>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indent="0">
              <a:lnSpc>
                <a:spcPct val="107000"/>
              </a:lnSpc>
              <a:spcBef>
                <a:spcPts val="0"/>
              </a:spcBef>
              <a:spcAft>
                <a:spcPts val="375"/>
              </a:spcAft>
              <a:buNone/>
            </a:pPr>
            <a:r>
              <a:rPr lang="en-US" sz="2800" dirty="0">
                <a:solidFill>
                  <a:schemeClr val="tx1"/>
                </a:solidFill>
                <a:latin typeface="+mj-lt"/>
              </a:rPr>
              <a:t>Free Plan for up to 5 users</a:t>
            </a:r>
            <a:endParaRPr lang="en-US" sz="2800" dirty="0">
              <a:solidFill>
                <a:schemeClr val="tx1"/>
              </a:solidFill>
              <a:latin typeface="+mj-lt"/>
              <a:ea typeface="Calibri" panose="020F0502020204030204" pitchFamily="34" charset="0"/>
              <a:cs typeface="Times New Roman" panose="02020603050405020304" pitchFamily="18" charset="0"/>
            </a:endParaRPr>
          </a:p>
        </p:txBody>
      </p:sp>
      <p:sp>
        <p:nvSpPr>
          <p:cNvPr id="19" name="Text Placeholder 2"/>
          <p:cNvSpPr txBox="1">
            <a:spLocks/>
          </p:cNvSpPr>
          <p:nvPr/>
        </p:nvSpPr>
        <p:spPr>
          <a:xfrm>
            <a:off x="5349418" y="5431285"/>
            <a:ext cx="6539171" cy="395173"/>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indent="0" algn="r">
              <a:lnSpc>
                <a:spcPct val="107000"/>
              </a:lnSpc>
              <a:spcBef>
                <a:spcPts val="0"/>
              </a:spcBef>
              <a:spcAft>
                <a:spcPts val="375"/>
              </a:spcAft>
              <a:buNone/>
            </a:pPr>
            <a:r>
              <a:rPr lang="en-US" dirty="0" smtClean="0">
                <a:solidFill>
                  <a:schemeClr val="tx1"/>
                </a:solidFill>
                <a:latin typeface="+mj-lt"/>
              </a:rPr>
              <a:t>Additional information at </a:t>
            </a:r>
            <a:r>
              <a:rPr lang="en-US" dirty="0" smtClean="0">
                <a:solidFill>
                  <a:srgbClr val="FFFF00"/>
                </a:solidFill>
                <a:latin typeface="+mj-lt"/>
                <a:hlinkClick r:id="rId6"/>
              </a:rPr>
              <a:t>http://tfs.visualstudio.com</a:t>
            </a:r>
            <a:endParaRPr lang="en-US" dirty="0">
              <a:solidFill>
                <a:srgbClr val="FFFF00"/>
              </a:solidFill>
              <a:latin typeface="+mj-lt"/>
              <a:ea typeface="Calibri" panose="020F0502020204030204" pitchFamily="34" charset="0"/>
              <a:cs typeface="Times New Roman" panose="02020603050405020304" pitchFamily="18" charset="0"/>
            </a:endParaRPr>
          </a:p>
        </p:txBody>
      </p:sp>
      <p:sp>
        <p:nvSpPr>
          <p:cNvPr id="20" name="Text Placeholder 2"/>
          <p:cNvSpPr txBox="1">
            <a:spLocks/>
          </p:cNvSpPr>
          <p:nvPr/>
        </p:nvSpPr>
        <p:spPr>
          <a:xfrm>
            <a:off x="604914" y="6412461"/>
            <a:ext cx="5924977" cy="148182"/>
          </a:xfrm>
          <a:prstGeom prst="rect">
            <a:avLst/>
          </a:prstGeom>
        </p:spPr>
        <p:txBody>
          <a:bodyPr vert="horz" wrap="square" lIns="0" tIns="0" rIns="0" bIns="0" rtlCol="0">
            <a:spAutoFit/>
          </a:bodyPr>
          <a:lstStyle>
            <a:lvl1pPr marL="258752" indent="-258752" algn="l" defTabSz="685771" rtl="0" fontAlgn="base">
              <a:lnSpc>
                <a:spcPct val="90000"/>
              </a:lnSpc>
              <a:spcBef>
                <a:spcPct val="20000"/>
              </a:spcBef>
              <a:spcAft>
                <a:spcPct val="0"/>
              </a:spcAft>
              <a:buSzPct val="90000"/>
              <a:buFont typeface="Arial" charset="0"/>
              <a:buChar char="•"/>
              <a:defRPr sz="2400" kern="1200">
                <a:solidFill>
                  <a:srgbClr val="68217A"/>
                </a:solidFill>
                <a:latin typeface="+mn-lt"/>
                <a:ea typeface="ＭＳ Ｐゴシック" charset="0"/>
                <a:cs typeface="ＭＳ Ｐゴシック" charset="0"/>
              </a:defRPr>
            </a:lvl1pPr>
            <a:lvl2pPr marL="471469" indent="-212716" algn="l" defTabSz="685771" rtl="0" fontAlgn="base">
              <a:lnSpc>
                <a:spcPct val="90000"/>
              </a:lnSpc>
              <a:spcBef>
                <a:spcPct val="20000"/>
              </a:spcBef>
              <a:spcAft>
                <a:spcPct val="0"/>
              </a:spcAft>
              <a:buSzPct val="90000"/>
              <a:buFont typeface="Arial" charset="0"/>
              <a:buChar char="•"/>
              <a:tabLst>
                <a:tab pos="471469" algn="l"/>
              </a:tabLst>
              <a:defRPr sz="2100" kern="1200">
                <a:solidFill>
                  <a:srgbClr val="68217A"/>
                </a:solidFill>
                <a:latin typeface="+mn-lt"/>
                <a:ea typeface="ＭＳ Ｐゴシック" charset="0"/>
                <a:cs typeface="+mn-cs"/>
              </a:defRPr>
            </a:lvl2pPr>
            <a:lvl3pPr marL="685771" indent="-212716" algn="l" defTabSz="685771" rtl="0" fontAlgn="base">
              <a:lnSpc>
                <a:spcPct val="90000"/>
              </a:lnSpc>
              <a:spcBef>
                <a:spcPct val="20000"/>
              </a:spcBef>
              <a:spcAft>
                <a:spcPct val="0"/>
              </a:spcAft>
              <a:buSzPct val="90000"/>
              <a:buFont typeface="Arial" charset="0"/>
              <a:buChar char="•"/>
              <a:defRPr kern="1200">
                <a:solidFill>
                  <a:srgbClr val="68217A"/>
                </a:solidFill>
                <a:latin typeface="+mn-lt"/>
                <a:ea typeface="ＭＳ Ｐゴシック" charset="0"/>
                <a:cs typeface="+mn-cs"/>
              </a:defRPr>
            </a:lvl3pPr>
            <a:lvl4pPr marL="1111203" indent="-166681" algn="l" defTabSz="685771" rtl="0" fontAlgn="base">
              <a:lnSpc>
                <a:spcPct val="90000"/>
              </a:lnSpc>
              <a:spcBef>
                <a:spcPct val="20000"/>
              </a:spcBef>
              <a:spcAft>
                <a:spcPct val="0"/>
              </a:spcAft>
              <a:buSzPct val="90000"/>
              <a:buFont typeface="Arial" charset="0"/>
              <a:buChar char="•"/>
              <a:tabLst>
                <a:tab pos="685771" algn="l"/>
              </a:tabLst>
              <a:defRPr sz="1500" kern="1200">
                <a:solidFill>
                  <a:srgbClr val="68217A"/>
                </a:solidFill>
                <a:latin typeface="+mn-lt"/>
                <a:ea typeface="ＭＳ Ｐゴシック" charset="0"/>
                <a:cs typeface="+mn-cs"/>
              </a:defRPr>
            </a:lvl4pPr>
            <a:lvl5pPr marL="1284234" indent="-171443" algn="l" defTabSz="685771" rtl="0" fontAlgn="base">
              <a:lnSpc>
                <a:spcPct val="90000"/>
              </a:lnSpc>
              <a:spcBef>
                <a:spcPct val="20000"/>
              </a:spcBef>
              <a:spcAft>
                <a:spcPct val="0"/>
              </a:spcAft>
              <a:buSzPct val="90000"/>
              <a:buFont typeface="Arial" charset="0"/>
              <a:buChar char="•"/>
              <a:defRPr sz="1500" kern="1200">
                <a:solidFill>
                  <a:srgbClr val="68217A"/>
                </a:solidFill>
                <a:latin typeface="+mn-lt"/>
                <a:ea typeface="ＭＳ Ｐゴシック" charset="0"/>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indent="0">
              <a:lnSpc>
                <a:spcPct val="107000"/>
              </a:lnSpc>
              <a:spcBef>
                <a:spcPts val="0"/>
              </a:spcBef>
              <a:spcAft>
                <a:spcPts val="375"/>
              </a:spcAft>
              <a:buNone/>
            </a:pPr>
            <a:r>
              <a:rPr lang="en-US" sz="900" dirty="0" smtClean="0">
                <a:solidFill>
                  <a:schemeClr val="tx1"/>
                </a:solidFill>
              </a:rPr>
              <a:t>* Capability in preview – limits may apply.  Authoring load tests requires Visual Studio Ultimate 2013 Preview.</a:t>
            </a:r>
            <a:endParaRPr lang="en-US" sz="900" dirty="0">
              <a:solidFill>
                <a:schemeClr val="tx1"/>
              </a:solidFill>
              <a:ea typeface="Calibri" panose="020F0502020204030204" pitchFamily="34" charset="0"/>
              <a:cs typeface="Times New Roman" panose="02020603050405020304" pitchFamily="18" charset="0"/>
            </a:endParaRPr>
          </a:p>
        </p:txBody>
      </p:sp>
      <p:grpSp>
        <p:nvGrpSpPr>
          <p:cNvPr id="5" name="Group 4"/>
          <p:cNvGrpSpPr/>
          <p:nvPr/>
        </p:nvGrpSpPr>
        <p:grpSpPr>
          <a:xfrm>
            <a:off x="528499" y="2285774"/>
            <a:ext cx="4938566" cy="3502911"/>
            <a:chOff x="528499" y="2068435"/>
            <a:chExt cx="4938566" cy="3502911"/>
          </a:xfrm>
        </p:grpSpPr>
        <p:sp>
          <p:nvSpPr>
            <p:cNvPr id="18" name="TextBox 17"/>
            <p:cNvSpPr txBox="1"/>
            <p:nvPr/>
          </p:nvSpPr>
          <p:spPr>
            <a:xfrm>
              <a:off x="528499" y="2068435"/>
              <a:ext cx="4808606" cy="3425297"/>
            </a:xfrm>
            <a:prstGeom prst="rect">
              <a:avLst/>
            </a:prstGeom>
            <a:noFill/>
          </p:spPr>
          <p:txBody>
            <a:bodyPr wrap="square" lIns="0" tIns="0" rIns="0" bIns="0" rtlCol="0">
              <a:spAutoFit/>
            </a:bodyPr>
            <a:lstStyle/>
            <a:p>
              <a:pPr marL="342900" marR="0" lvl="0" indent="-342900">
                <a:lnSpc>
                  <a:spcPct val="107000"/>
                </a:lnSpc>
                <a:spcBef>
                  <a:spcPts val="0"/>
                </a:spcBef>
                <a:spcAft>
                  <a:spcPts val="375"/>
                </a:spcAft>
                <a:buFont typeface="Wingdings" panose="05000000000000000000" pitchFamily="2" charset="2"/>
                <a:buChar char=""/>
              </a:pPr>
              <a:r>
                <a:rPr lang="en-US" dirty="0" smtClean="0"/>
                <a:t>Version control (TFVC or </a:t>
              </a:r>
              <a:r>
                <a:rPr lang="en-US" dirty="0" err="1" smtClean="0"/>
                <a:t>Git</a:t>
              </a:r>
              <a:r>
                <a:rPr lang="en-US" dirty="0" smtClean="0"/>
                <a:t>)</a:t>
              </a:r>
            </a:p>
            <a:p>
              <a:pPr marL="342900" indent="-342900">
                <a:lnSpc>
                  <a:spcPct val="107000"/>
                </a:lnSpc>
                <a:spcAft>
                  <a:spcPts val="375"/>
                </a:spcAft>
                <a:buFont typeface="Wingdings" panose="05000000000000000000" pitchFamily="2" charset="2"/>
                <a:buChar char=""/>
              </a:pPr>
              <a:r>
                <a:rPr lang="en-US" dirty="0" smtClean="0">
                  <a:ea typeface="Calibri" panose="020F0502020204030204" pitchFamily="34" charset="0"/>
                  <a:cs typeface="Times New Roman" panose="02020603050405020304" pitchFamily="18" charset="0"/>
                </a:rPr>
                <a:t>Comment </a:t>
              </a:r>
              <a:r>
                <a:rPr lang="en-US" dirty="0">
                  <a:ea typeface="Calibri" panose="020F0502020204030204" pitchFamily="34" charset="0"/>
                  <a:cs typeface="Times New Roman" panose="02020603050405020304" pitchFamily="18" charset="0"/>
                </a:rPr>
                <a:t>o</a:t>
              </a:r>
              <a:r>
                <a:rPr lang="en-US" dirty="0" smtClean="0">
                  <a:ea typeface="Calibri" panose="020F0502020204030204" pitchFamily="34" charset="0"/>
                  <a:cs typeface="Times New Roman" panose="02020603050405020304" pitchFamily="18" charset="0"/>
                </a:rPr>
                <a:t>n </a:t>
              </a:r>
              <a:r>
                <a:rPr lang="en-US" dirty="0" err="1" smtClean="0">
                  <a:ea typeface="Calibri" panose="020F0502020204030204" pitchFamily="34" charset="0"/>
                  <a:cs typeface="Times New Roman" panose="02020603050405020304" pitchFamily="18" charset="0"/>
                </a:rPr>
                <a:t>changesets</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&amp; c</a:t>
              </a:r>
              <a:r>
                <a:rPr lang="en-US" dirty="0" smtClean="0">
                  <a:ea typeface="Calibri" panose="020F0502020204030204" pitchFamily="34" charset="0"/>
                  <a:cs typeface="Times New Roman" panose="02020603050405020304" pitchFamily="18" charset="0"/>
                </a:rPr>
                <a:t>ommits</a:t>
              </a:r>
              <a:endParaRPr lang="en-US" dirty="0"/>
            </a:p>
            <a:p>
              <a:pPr marL="342900" marR="0" lvl="0" indent="-342900">
                <a:lnSpc>
                  <a:spcPct val="107000"/>
                </a:lnSpc>
                <a:spcBef>
                  <a:spcPts val="0"/>
                </a:spcBef>
                <a:spcAft>
                  <a:spcPts val="375"/>
                </a:spcAft>
                <a:buFont typeface="Wingdings" panose="05000000000000000000" pitchFamily="2" charset="2"/>
                <a:buChar char=""/>
              </a:pPr>
              <a:r>
                <a:rPr lang="en-US" dirty="0"/>
                <a:t>Work item </a:t>
              </a:r>
              <a:r>
                <a:rPr lang="en-US" dirty="0" smtClean="0"/>
                <a:t>tracking and tagging</a:t>
              </a:r>
              <a:endParaRPr lang="en-US" dirty="0"/>
            </a:p>
            <a:p>
              <a:pPr marL="342900" indent="-342900">
                <a:lnSpc>
                  <a:spcPct val="107000"/>
                </a:lnSpc>
                <a:spcAft>
                  <a:spcPts val="375"/>
                </a:spcAft>
                <a:buFont typeface="Wingdings" panose="05000000000000000000" pitchFamily="2" charset="2"/>
                <a:buChar char=""/>
              </a:pPr>
              <a:r>
                <a:rPr lang="en-US" dirty="0">
                  <a:ea typeface="Calibri" panose="020F0502020204030204" pitchFamily="34" charset="0"/>
                  <a:cs typeface="Times New Roman" panose="02020603050405020304" pitchFamily="18" charset="0"/>
                </a:rPr>
                <a:t>Team </a:t>
              </a:r>
              <a:r>
                <a:rPr lang="en-US" dirty="0" smtClean="0">
                  <a:ea typeface="Calibri" panose="020F0502020204030204" pitchFamily="34" charset="0"/>
                  <a:cs typeface="Times New Roman" panose="02020603050405020304" pitchFamily="18" charset="0"/>
                </a:rPr>
                <a:t>rooms</a:t>
              </a:r>
              <a:endParaRPr lang="en-US" dirty="0" smtClean="0"/>
            </a:p>
            <a:p>
              <a:pPr marL="342900" marR="0" lvl="0" indent="-342900">
                <a:lnSpc>
                  <a:spcPct val="107000"/>
                </a:lnSpc>
                <a:spcBef>
                  <a:spcPts val="0"/>
                </a:spcBef>
                <a:spcAft>
                  <a:spcPts val="375"/>
                </a:spcAft>
                <a:buFont typeface="Wingdings" panose="05000000000000000000" pitchFamily="2" charset="2"/>
                <a:buChar char=""/>
              </a:pPr>
              <a:r>
                <a:rPr lang="en-US" dirty="0" smtClean="0"/>
                <a:t>Agile </a:t>
              </a:r>
              <a:r>
                <a:rPr lang="en-US" dirty="0"/>
                <a:t>planning </a:t>
              </a:r>
              <a:r>
                <a:rPr lang="en-US" dirty="0" smtClean="0"/>
                <a:t>tools</a:t>
              </a:r>
            </a:p>
            <a:p>
              <a:pPr marL="342900" indent="-342900">
                <a:lnSpc>
                  <a:spcPct val="107000"/>
                </a:lnSpc>
                <a:spcAft>
                  <a:spcPts val="375"/>
                </a:spcAft>
                <a:buFont typeface="Wingdings" panose="05000000000000000000" pitchFamily="2" charset="2"/>
                <a:buChar char=""/>
              </a:pPr>
              <a:r>
                <a:rPr lang="en-US" dirty="0" smtClean="0"/>
                <a:t>Feedback Management</a:t>
              </a:r>
            </a:p>
            <a:p>
              <a:pPr marL="342900" indent="-342900">
                <a:lnSpc>
                  <a:spcPct val="107000"/>
                </a:lnSpc>
                <a:spcAft>
                  <a:spcPts val="375"/>
                </a:spcAft>
                <a:buFont typeface="Wingdings" panose="05000000000000000000" pitchFamily="2" charset="2"/>
                <a:buChar char=""/>
              </a:pPr>
              <a:r>
                <a:rPr lang="en-US" dirty="0" smtClean="0">
                  <a:ea typeface="Calibri" panose="020F0502020204030204" pitchFamily="34" charset="0"/>
                  <a:cs typeface="Times New Roman" panose="02020603050405020304" pitchFamily="18" charset="0"/>
                </a:rPr>
                <a:t>Agile </a:t>
              </a:r>
              <a:r>
                <a:rPr lang="en-US" dirty="0">
                  <a:ea typeface="Calibri" panose="020F0502020204030204" pitchFamily="34" charset="0"/>
                  <a:cs typeface="Times New Roman" panose="02020603050405020304" pitchFamily="18" charset="0"/>
                </a:rPr>
                <a:t>Portfolio </a:t>
              </a:r>
              <a:r>
                <a:rPr lang="en-US" dirty="0" smtClean="0">
                  <a:ea typeface="Calibri" panose="020F0502020204030204" pitchFamily="34" charset="0"/>
                  <a:cs typeface="Times New Roman" panose="02020603050405020304" pitchFamily="18" charset="0"/>
                </a:rPr>
                <a:t>Management*</a:t>
              </a:r>
              <a:endParaRPr lang="en-US" dirty="0"/>
            </a:p>
            <a:p>
              <a:pPr marL="342900" marR="0" lvl="0" indent="-342900">
                <a:lnSpc>
                  <a:spcPct val="107000"/>
                </a:lnSpc>
                <a:spcBef>
                  <a:spcPts val="0"/>
                </a:spcBef>
                <a:spcAft>
                  <a:spcPts val="375"/>
                </a:spcAft>
                <a:buFont typeface="Wingdings" panose="05000000000000000000" pitchFamily="2" charset="2"/>
                <a:buChar char=""/>
              </a:pPr>
              <a:r>
                <a:rPr lang="en-US" dirty="0" smtClean="0"/>
                <a:t>Build*</a:t>
              </a:r>
            </a:p>
            <a:p>
              <a:pPr marL="342900" marR="0" lvl="0" indent="-342900">
                <a:lnSpc>
                  <a:spcPct val="107000"/>
                </a:lnSpc>
                <a:spcBef>
                  <a:spcPts val="0"/>
                </a:spcBef>
                <a:spcAft>
                  <a:spcPts val="375"/>
                </a:spcAft>
                <a:buFont typeface="Wingdings" panose="05000000000000000000" pitchFamily="2" charset="2"/>
                <a:buChar char=""/>
              </a:pPr>
              <a:r>
                <a:rPr lang="en-US" dirty="0" smtClean="0">
                  <a:ea typeface="Calibri" panose="020F0502020204030204" pitchFamily="34" charset="0"/>
                  <a:cs typeface="Times New Roman" panose="02020603050405020304" pitchFamily="18" charset="0"/>
                </a:rPr>
                <a:t>Web-based test case management*</a:t>
              </a:r>
            </a:p>
            <a:p>
              <a:pPr marL="342900" marR="0" lvl="0" indent="-342900">
                <a:lnSpc>
                  <a:spcPct val="107000"/>
                </a:lnSpc>
                <a:spcBef>
                  <a:spcPts val="0"/>
                </a:spcBef>
                <a:spcAft>
                  <a:spcPts val="375"/>
                </a:spcAft>
                <a:buFont typeface="Wingdings" panose="05000000000000000000" pitchFamily="2" charset="2"/>
                <a:buChar char=""/>
              </a:pPr>
              <a:r>
                <a:rPr lang="en-US" dirty="0" smtClean="0">
                  <a:ea typeface="Calibri" panose="020F0502020204030204" pitchFamily="34" charset="0"/>
                  <a:cs typeface="Times New Roman" panose="02020603050405020304" pitchFamily="18" charset="0"/>
                </a:rPr>
                <a:t>Load testing*</a:t>
              </a:r>
              <a:endParaRPr lang="en-US" dirty="0">
                <a:ea typeface="Calibri" panose="020F0502020204030204" pitchFamily="34" charset="0"/>
                <a:cs typeface="Times New Roman" panose="02020603050405020304" pitchFamily="18" charset="0"/>
              </a:endParaRPr>
            </a:p>
          </p:txBody>
        </p:sp>
        <p:sp>
          <p:nvSpPr>
            <p:cNvPr id="3" name="TextBox 2"/>
            <p:cNvSpPr txBox="1"/>
            <p:nvPr/>
          </p:nvSpPr>
          <p:spPr>
            <a:xfrm>
              <a:off x="4423574" y="2307958"/>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sp>
          <p:nvSpPr>
            <p:cNvPr id="22" name="TextBox 21"/>
            <p:cNvSpPr txBox="1"/>
            <p:nvPr/>
          </p:nvSpPr>
          <p:spPr>
            <a:xfrm>
              <a:off x="1997324" y="2995618"/>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sp>
          <p:nvSpPr>
            <p:cNvPr id="23" name="TextBox 22"/>
            <p:cNvSpPr txBox="1"/>
            <p:nvPr/>
          </p:nvSpPr>
          <p:spPr>
            <a:xfrm>
              <a:off x="3670483" y="4023893"/>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sp>
          <p:nvSpPr>
            <p:cNvPr id="21" name="TextBox 20"/>
            <p:cNvSpPr txBox="1"/>
            <p:nvPr/>
          </p:nvSpPr>
          <p:spPr>
            <a:xfrm>
              <a:off x="2065614" y="5054281"/>
              <a:ext cx="1043491" cy="517065"/>
            </a:xfrm>
            <a:prstGeom prst="rect">
              <a:avLst/>
            </a:prstGeom>
            <a:noFill/>
          </p:spPr>
          <p:txBody>
            <a:bodyPr wrap="square" lIns="182880" tIns="146304" rIns="182880" bIns="146304" rtlCol="0" anchor="ctr">
              <a:spAutoFit/>
            </a:bodyPr>
            <a:lstStyle/>
            <a:p>
              <a:pPr>
                <a:lnSpc>
                  <a:spcPct val="90000"/>
                </a:lnSpc>
                <a:spcAft>
                  <a:spcPts val="600"/>
                </a:spcAft>
              </a:pPr>
              <a:r>
                <a:rPr lang="en-US" sz="1600" i="1" dirty="0" smtClean="0">
                  <a:solidFill>
                    <a:srgbClr val="FFFF00"/>
                  </a:solidFill>
                  <a:latin typeface="Segoe UI Semibold" panose="020B0702040204020203" pitchFamily="34" charset="0"/>
                  <a:cs typeface="Segoe UI Semibold" panose="020B0702040204020203" pitchFamily="34" charset="0"/>
                </a:rPr>
                <a:t>New!</a:t>
              </a:r>
            </a:p>
          </p:txBody>
        </p:sp>
      </p:grpSp>
    </p:spTree>
    <p:extLst>
      <p:ext uri="{BB962C8B-B14F-4D97-AF65-F5344CB8AC3E}">
        <p14:creationId xmlns:p14="http://schemas.microsoft.com/office/powerpoint/2010/main" val="380261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60" y="-1"/>
            <a:ext cx="12133360" cy="3309449"/>
          </a:xfrm>
        </p:spPr>
        <p:txBody>
          <a:bodyPr anchor="t">
            <a:normAutofit/>
          </a:bodyPr>
          <a:lstStyle/>
          <a:p>
            <a:pPr>
              <a:lnSpc>
                <a:spcPct val="100000"/>
              </a:lnSpc>
              <a:spcAft>
                <a:spcPts val="1224"/>
              </a:spcAft>
            </a:pPr>
            <a:r>
              <a:rPr lang="en-US" sz="4080" b="1" dirty="0">
                <a:latin typeface="Segoe UI Light" panose="020B0502040204020203" pitchFamily="34" charset="0"/>
                <a:cs typeface="Segoe UI Light" panose="020B0502040204020203" pitchFamily="34" charset="0"/>
              </a:rPr>
              <a:t>MSDN Subscribers – </a:t>
            </a:r>
            <a:br>
              <a:rPr lang="en-US" sz="4080" b="1" dirty="0">
                <a:latin typeface="Segoe UI Light" panose="020B0502040204020203" pitchFamily="34" charset="0"/>
                <a:cs typeface="Segoe UI Light" panose="020B0502040204020203" pitchFamily="34" charset="0"/>
              </a:rPr>
            </a:br>
            <a:r>
              <a:rPr lang="en-US" sz="1224" b="1" i="1" dirty="0">
                <a:latin typeface="Segoe UI Light" panose="020B0502040204020203" pitchFamily="34" charset="0"/>
                <a:cs typeface="Segoe UI Light" panose="020B0502040204020203" pitchFamily="34" charset="0"/>
              </a:rPr>
              <a:t/>
            </a:r>
            <a:br>
              <a:rPr lang="en-US" sz="1224" b="1" i="1" dirty="0">
                <a:latin typeface="Segoe UI Light" panose="020B0502040204020203" pitchFamily="34" charset="0"/>
                <a:cs typeface="Segoe UI Light" panose="020B0502040204020203" pitchFamily="34" charset="0"/>
              </a:rPr>
            </a:br>
            <a:r>
              <a:rPr lang="en-US" sz="4080" b="1" dirty="0">
                <a:latin typeface="Segoe UI Light" panose="020B0502040204020203" pitchFamily="34" charset="0"/>
                <a:cs typeface="Segoe UI Light" panose="020B0502040204020203" pitchFamily="34" charset="0"/>
              </a:rPr>
              <a:t>Accelerate Your Development &amp; Test using Cloud VMs</a:t>
            </a:r>
            <a:br>
              <a:rPr lang="en-US" sz="4080" b="1" dirty="0">
                <a:latin typeface="Segoe UI Light" panose="020B0502040204020203" pitchFamily="34" charset="0"/>
                <a:cs typeface="Segoe UI Light" panose="020B0502040204020203" pitchFamily="34" charset="0"/>
              </a:rPr>
            </a:br>
            <a:r>
              <a:rPr lang="en-US" sz="1122" b="1" dirty="0">
                <a:latin typeface="Segoe UI Light" panose="020B0502040204020203" pitchFamily="34" charset="0"/>
                <a:cs typeface="Segoe UI Light" panose="020B0502040204020203" pitchFamily="34" charset="0"/>
              </a:rPr>
              <a:t/>
            </a:r>
            <a:br>
              <a:rPr lang="en-US" sz="1122" b="1" dirty="0">
                <a:latin typeface="Segoe UI Light" panose="020B0502040204020203" pitchFamily="34" charset="0"/>
                <a:cs typeface="Segoe UI Light" panose="020B0502040204020203" pitchFamily="34" charset="0"/>
              </a:rPr>
            </a:br>
            <a:r>
              <a:rPr lang="en-US" sz="3264" dirty="0">
                <a:latin typeface="Segoe UI Light" panose="020B0502040204020203" pitchFamily="34" charset="0"/>
                <a:cs typeface="Segoe UI Light" panose="020B0502040204020203" pitchFamily="34" charset="0"/>
              </a:rPr>
              <a:t>We’ve enhanced the Windows Azure MSDN benefit and </a:t>
            </a:r>
            <a:r>
              <a:rPr lang="en-US" sz="3264" dirty="0" smtClean="0">
                <a:latin typeface="Segoe UI Light" panose="020B0502040204020203" pitchFamily="34" charset="0"/>
                <a:cs typeface="Segoe UI Light" panose="020B0502040204020203" pitchFamily="34" charset="0"/>
              </a:rPr>
              <a:t>added cloud use </a:t>
            </a:r>
            <a:r>
              <a:rPr lang="en-US" sz="3264" dirty="0">
                <a:latin typeface="Segoe UI Light" panose="020B0502040204020203" pitchFamily="34" charset="0"/>
                <a:cs typeface="Segoe UI Light" panose="020B0502040204020203" pitchFamily="34" charset="0"/>
              </a:rPr>
              <a:t>rights </a:t>
            </a:r>
            <a:r>
              <a:rPr lang="en-US" sz="3264" dirty="0" smtClean="0">
                <a:latin typeface="Segoe UI Light" panose="020B0502040204020203" pitchFamily="34" charset="0"/>
                <a:cs typeface="Segoe UI Light" panose="020B0502040204020203" pitchFamily="34" charset="0"/>
              </a:rPr>
              <a:t>for </a:t>
            </a:r>
            <a:r>
              <a:rPr lang="en-US" sz="3264" dirty="0">
                <a:latin typeface="Segoe UI Light" panose="020B0502040204020203" pitchFamily="34" charset="0"/>
                <a:cs typeface="Segoe UI Light" panose="020B0502040204020203" pitchFamily="34" charset="0"/>
              </a:rPr>
              <a:t>select MSDN software. </a:t>
            </a:r>
            <a:r>
              <a:rPr lang="en-US" sz="3264" dirty="0" smtClean="0">
                <a:latin typeface="Segoe UI Light" panose="020B0502040204020203" pitchFamily="34" charset="0"/>
                <a:cs typeface="Segoe UI Light" panose="020B0502040204020203" pitchFamily="34" charset="0"/>
              </a:rPr>
              <a:t>You’ve </a:t>
            </a:r>
            <a:r>
              <a:rPr lang="en-US" sz="3264" dirty="0">
                <a:latin typeface="Segoe UI Light" panose="020B0502040204020203" pitchFamily="34" charset="0"/>
                <a:cs typeface="Segoe UI Light" panose="020B0502040204020203" pitchFamily="34" charset="0"/>
              </a:rPr>
              <a:t>already got it, now use it! </a:t>
            </a:r>
            <a:endParaRPr lang="en-US" sz="2040" dirty="0">
              <a:latin typeface="Segoe UI Light" panose="020B0502040204020203" pitchFamily="34" charset="0"/>
              <a:cs typeface="Segoe UI Light" panose="020B0502040204020203" pitchFamily="34" charset="0"/>
            </a:endParaRPr>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94343" y="3218883"/>
            <a:ext cx="3044452" cy="2287202"/>
          </a:xfrm>
          <a:prstGeom prst="rect">
            <a:avLst/>
          </a:prstGeom>
        </p:spPr>
      </p:pic>
      <p:sp>
        <p:nvSpPr>
          <p:cNvPr id="5" name="TextBox 4"/>
          <p:cNvSpPr txBox="1"/>
          <p:nvPr/>
        </p:nvSpPr>
        <p:spPr>
          <a:xfrm>
            <a:off x="3850285" y="3549262"/>
            <a:ext cx="8330745" cy="1631122"/>
          </a:xfrm>
          <a:prstGeom prst="rect">
            <a:avLst/>
          </a:prstGeom>
          <a:noFill/>
        </p:spPr>
        <p:txBody>
          <a:bodyPr wrap="square" rtlCol="0">
            <a:spAutoFit/>
          </a:bodyPr>
          <a:lstStyle/>
          <a:p>
            <a:pPr lvl="1"/>
            <a:r>
              <a:rPr lang="en-US" sz="3264" dirty="0">
                <a:latin typeface="Segoe UI Light" panose="020B0502040204020203" pitchFamily="34" charset="0"/>
                <a:cs typeface="Segoe UI Light" panose="020B0502040204020203" pitchFamily="34" charset="0"/>
              </a:rPr>
              <a:t>Activate and try out your Windows Azure MSDN benefit today &amp; </a:t>
            </a:r>
            <a:r>
              <a:rPr lang="en-US" sz="3264" b="1" i="1" dirty="0">
                <a:latin typeface="Segoe UI Light" panose="020B0502040204020203" pitchFamily="34" charset="0"/>
                <a:cs typeface="Segoe UI Light" panose="020B0502040204020203" pitchFamily="34" charset="0"/>
              </a:rPr>
              <a:t>you could win an Aston Martin V8 Vantage</a:t>
            </a:r>
            <a:r>
              <a:rPr lang="en-US" sz="3264" dirty="0">
                <a:latin typeface="Segoe UI Light" panose="020B0502040204020203" pitchFamily="34" charset="0"/>
                <a:cs typeface="Segoe UI Light" panose="020B0502040204020203" pitchFamily="34" charset="0"/>
              </a:rPr>
              <a:t>! </a:t>
            </a:r>
          </a:p>
        </p:txBody>
      </p:sp>
      <p:sp>
        <p:nvSpPr>
          <p:cNvPr id="7" name="Rectangle 6"/>
          <p:cNvSpPr/>
          <p:nvPr/>
        </p:nvSpPr>
        <p:spPr>
          <a:xfrm>
            <a:off x="882" y="5831785"/>
            <a:ext cx="12434711" cy="1170512"/>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0" lvl="1" algn="ctr"/>
            <a:r>
              <a:rPr lang="en-US" sz="3200" dirty="0">
                <a:solidFill>
                  <a:schemeClr val="bg1"/>
                </a:solidFill>
              </a:rPr>
              <a:t>Learn more and activate today at </a:t>
            </a:r>
            <a:r>
              <a:rPr lang="en-US" sz="3200" u="sng" dirty="0">
                <a:solidFill>
                  <a:schemeClr val="bg1"/>
                </a:solidFill>
                <a:hlinkClick r:id="rId3"/>
              </a:rPr>
              <a:t>http://aka.ms/AzureContest</a:t>
            </a:r>
            <a:endParaRPr lang="en-US" sz="3200" dirty="0">
              <a:solidFill>
                <a:schemeClr val="bg1"/>
              </a:solidFill>
            </a:endParaRPr>
          </a:p>
        </p:txBody>
      </p:sp>
    </p:spTree>
    <p:extLst>
      <p:ext uri="{BB962C8B-B14F-4D97-AF65-F5344CB8AC3E}">
        <p14:creationId xmlns:p14="http://schemas.microsoft.com/office/powerpoint/2010/main" val="334416521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4948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TypeScript</a:t>
            </a:r>
            <a:r>
              <a:rPr lang="en-US" dirty="0" smtClean="0"/>
              <a:t>: Scaling up JavaScript</a:t>
            </a:r>
            <a:endParaRPr lang="en-US" dirty="0"/>
          </a:p>
        </p:txBody>
      </p:sp>
      <p:sp>
        <p:nvSpPr>
          <p:cNvPr id="5" name="Text Placeholder 4"/>
          <p:cNvSpPr>
            <a:spLocks noGrp="1"/>
          </p:cNvSpPr>
          <p:nvPr>
            <p:ph type="body" sz="quarter" idx="12"/>
          </p:nvPr>
        </p:nvSpPr>
        <p:spPr/>
        <p:txBody>
          <a:bodyPr/>
          <a:lstStyle/>
          <a:p>
            <a:r>
              <a:rPr lang="en-US" dirty="0" smtClean="0"/>
              <a:t>Jonathan Turner</a:t>
            </a:r>
            <a:endParaRPr lang="en-US" dirty="0"/>
          </a:p>
        </p:txBody>
      </p:sp>
      <p:sp>
        <p:nvSpPr>
          <p:cNvPr id="14" name="Text Placeholder 13"/>
          <p:cNvSpPr>
            <a:spLocks noGrp="1"/>
          </p:cNvSpPr>
          <p:nvPr>
            <p:ph type="body" sz="quarter" idx="13"/>
          </p:nvPr>
        </p:nvSpPr>
        <p:spPr/>
        <p:txBody>
          <a:bodyPr/>
          <a:lstStyle/>
          <a:p>
            <a:r>
              <a:rPr lang="en-US" dirty="0" smtClean="0"/>
              <a:t>DEV-B203</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Session Objective and Takeaways</a:t>
            </a:r>
            <a:endParaRPr lang="en-US" dirty="0"/>
          </a:p>
        </p:txBody>
      </p:sp>
      <p:sp>
        <p:nvSpPr>
          <p:cNvPr id="6" name="Text Placeholder 5"/>
          <p:cNvSpPr>
            <a:spLocks noGrp="1"/>
          </p:cNvSpPr>
          <p:nvPr>
            <p:ph type="body" sz="quarter" idx="10"/>
          </p:nvPr>
        </p:nvSpPr>
        <p:spPr>
          <a:xfrm>
            <a:off x="274638" y="1212850"/>
            <a:ext cx="11887200" cy="3785652"/>
          </a:xfrm>
        </p:spPr>
        <p:txBody>
          <a:bodyPr/>
          <a:lstStyle/>
          <a:p>
            <a:r>
              <a:rPr lang="en-US" dirty="0"/>
              <a:t>Why </a:t>
            </a:r>
            <a:r>
              <a:rPr lang="en-US" dirty="0" err="1"/>
              <a:t>TypeScript</a:t>
            </a:r>
            <a:r>
              <a:rPr lang="en-US" dirty="0"/>
              <a:t>?</a:t>
            </a:r>
          </a:p>
          <a:p>
            <a:pPr lvl="1"/>
            <a:r>
              <a:rPr lang="en-US" dirty="0"/>
              <a:t>Discuss the overarching goals of </a:t>
            </a:r>
            <a:r>
              <a:rPr lang="en-US" dirty="0" err="1"/>
              <a:t>TypeScript</a:t>
            </a:r>
            <a:r>
              <a:rPr lang="en-US" dirty="0"/>
              <a:t> and the problems it addresses.</a:t>
            </a:r>
          </a:p>
          <a:p>
            <a:pPr lvl="1"/>
            <a:endParaRPr lang="en-US" dirty="0"/>
          </a:p>
          <a:p>
            <a:r>
              <a:rPr lang="en-US" dirty="0"/>
              <a:t>What is </a:t>
            </a:r>
            <a:r>
              <a:rPr lang="en-US" dirty="0" err="1"/>
              <a:t>TypeScript</a:t>
            </a:r>
            <a:r>
              <a:rPr lang="en-US" dirty="0"/>
              <a:t>?</a:t>
            </a:r>
          </a:p>
          <a:p>
            <a:pPr lvl="1"/>
            <a:r>
              <a:rPr lang="en-US" dirty="0"/>
              <a:t>Identify </a:t>
            </a:r>
            <a:r>
              <a:rPr lang="en-US" dirty="0" err="1"/>
              <a:t>TypeScript's</a:t>
            </a:r>
            <a:r>
              <a:rPr lang="en-US" dirty="0"/>
              <a:t> key features and how those features help build JavaScript applications.</a:t>
            </a:r>
          </a:p>
          <a:p>
            <a:pPr lvl="1"/>
            <a:endParaRPr lang="en-US" dirty="0"/>
          </a:p>
          <a:p>
            <a:r>
              <a:rPr lang="en-US" dirty="0"/>
              <a:t>What’s next in </a:t>
            </a:r>
            <a:r>
              <a:rPr lang="en-US" dirty="0" err="1"/>
              <a:t>TypeScript</a:t>
            </a:r>
            <a:endParaRPr lang="en-US" dirty="0"/>
          </a:p>
          <a:p>
            <a:pPr lvl="1"/>
            <a:r>
              <a:rPr lang="en-US" dirty="0"/>
              <a:t>Understand how </a:t>
            </a:r>
            <a:r>
              <a:rPr lang="en-US" dirty="0" err="1"/>
              <a:t>TypeScript</a:t>
            </a:r>
            <a:r>
              <a:rPr lang="en-US" dirty="0"/>
              <a:t> will evolve towards its final release later this year.</a:t>
            </a:r>
          </a:p>
        </p:txBody>
      </p:sp>
    </p:spTree>
    <p:extLst>
      <p:ext uri="{BB962C8B-B14F-4D97-AF65-F5344CB8AC3E}">
        <p14:creationId xmlns:p14="http://schemas.microsoft.com/office/powerpoint/2010/main" val="412120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a:t>Application scale JavaScript</a:t>
            </a:r>
            <a:br>
              <a:rPr lang="en-US" sz="4800" dirty="0"/>
            </a:br>
            <a:r>
              <a:rPr lang="en-US" sz="4800" dirty="0"/>
              <a:t>development is hard.</a:t>
            </a:r>
          </a:p>
        </p:txBody>
      </p:sp>
    </p:spTree>
    <p:extLst>
      <p:ext uri="{BB962C8B-B14F-4D97-AF65-F5344CB8AC3E}">
        <p14:creationId xmlns:p14="http://schemas.microsoft.com/office/powerpoint/2010/main" val="7680566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err="1"/>
              <a:t>TypeScript</a:t>
            </a:r>
            <a:r>
              <a:rPr lang="en-US" sz="4800" dirty="0"/>
              <a:t> is a language for application </a:t>
            </a:r>
            <a:br>
              <a:rPr lang="en-US" sz="4800" dirty="0"/>
            </a:br>
            <a:r>
              <a:rPr lang="en-US" sz="4800" dirty="0"/>
              <a:t>scale JavaScript development.</a:t>
            </a:r>
          </a:p>
        </p:txBody>
      </p:sp>
    </p:spTree>
    <p:extLst>
      <p:ext uri="{BB962C8B-B14F-4D97-AF65-F5344CB8AC3E}">
        <p14:creationId xmlns:p14="http://schemas.microsoft.com/office/powerpoint/2010/main" val="177272398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err="1"/>
              <a:t>TypeScript</a:t>
            </a:r>
            <a:r>
              <a:rPr lang="en-US" sz="4800" dirty="0"/>
              <a:t> is a typed superset of JavaScript</a:t>
            </a:r>
            <a:br>
              <a:rPr lang="en-US" sz="4800" dirty="0"/>
            </a:br>
            <a:r>
              <a:rPr lang="en-US" sz="4800" dirty="0"/>
              <a:t>that compiles to plain JavaScript</a:t>
            </a:r>
            <a:r>
              <a:rPr lang="en-US" sz="4800" dirty="0" smtClean="0"/>
              <a:t>.</a:t>
            </a:r>
            <a:endParaRPr lang="en-US" sz="4800" dirty="0"/>
          </a:p>
        </p:txBody>
      </p:sp>
    </p:spTree>
    <p:extLst>
      <p:ext uri="{BB962C8B-B14F-4D97-AF65-F5344CB8AC3E}">
        <p14:creationId xmlns:p14="http://schemas.microsoft.com/office/powerpoint/2010/main" val="160134128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800" dirty="0" err="1"/>
              <a:t>TypeScript</a:t>
            </a:r>
            <a:r>
              <a:rPr lang="en-US" sz="4800" dirty="0"/>
              <a:t> is a typed superset of JavaScript</a:t>
            </a:r>
            <a:br>
              <a:rPr lang="en-US" sz="4800" dirty="0"/>
            </a:br>
            <a:r>
              <a:rPr lang="en-US" sz="4800" dirty="0"/>
              <a:t>that compiles to plain JavaScript.</a:t>
            </a:r>
            <a:br>
              <a:rPr lang="en-US" sz="4800" dirty="0"/>
            </a:br>
            <a:r>
              <a:rPr lang="en-US" sz="4800" dirty="0"/>
              <a:t/>
            </a:r>
            <a:br>
              <a:rPr lang="en-US" sz="4800" dirty="0"/>
            </a:br>
            <a:r>
              <a:rPr lang="en-US" sz="4800" dirty="0"/>
              <a:t>Any browser. Any host. Any OS.</a:t>
            </a:r>
            <a:br>
              <a:rPr lang="en-US" sz="4800" dirty="0"/>
            </a:br>
            <a:r>
              <a:rPr lang="en-US" sz="4800" dirty="0"/>
              <a:t>Open Source.</a:t>
            </a:r>
            <a:br>
              <a:rPr lang="en-US" sz="4800" dirty="0"/>
            </a:br>
            <a:endParaRPr lang="en-US" sz="4800" dirty="0"/>
          </a:p>
        </p:txBody>
      </p:sp>
    </p:spTree>
    <p:extLst>
      <p:ext uri="{BB962C8B-B14F-4D97-AF65-F5344CB8AC3E}">
        <p14:creationId xmlns:p14="http://schemas.microsoft.com/office/powerpoint/2010/main" val="205299549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TypeScript</a:t>
            </a:r>
            <a:endParaRPr lang="en-US" dirty="0"/>
          </a:p>
        </p:txBody>
      </p:sp>
      <p:sp>
        <p:nvSpPr>
          <p:cNvPr id="4" name="Text Placeholder 3"/>
          <p:cNvSpPr>
            <a:spLocks noGrp="1"/>
          </p:cNvSpPr>
          <p:nvPr>
            <p:ph type="body" sz="quarter" idx="10"/>
          </p:nvPr>
        </p:nvSpPr>
        <p:spPr>
          <a:xfrm>
            <a:off x="274638" y="1212850"/>
            <a:ext cx="11887200" cy="4801314"/>
          </a:xfrm>
        </p:spPr>
        <p:txBody>
          <a:bodyPr/>
          <a:lstStyle/>
          <a:p>
            <a:r>
              <a:rPr lang="en-US" dirty="0"/>
              <a:t>Starts with JavaScript</a:t>
            </a:r>
          </a:p>
          <a:p>
            <a:pPr lvl="1"/>
            <a:r>
              <a:rPr lang="en-US" dirty="0"/>
              <a:t>All JavaScript code is </a:t>
            </a:r>
            <a:r>
              <a:rPr lang="en-US" dirty="0" err="1"/>
              <a:t>TypeScript</a:t>
            </a:r>
            <a:r>
              <a:rPr lang="en-US" dirty="0"/>
              <a:t> code, simply copy and paste</a:t>
            </a:r>
          </a:p>
          <a:p>
            <a:pPr lvl="1"/>
            <a:r>
              <a:rPr lang="en-US" dirty="0"/>
              <a:t>All JavaScript libraries work with </a:t>
            </a:r>
            <a:r>
              <a:rPr lang="en-US" dirty="0" err="1"/>
              <a:t>TypeScript</a:t>
            </a:r>
            <a:endParaRPr lang="en-US" dirty="0"/>
          </a:p>
          <a:p>
            <a:pPr lvl="1"/>
            <a:endParaRPr lang="en-US" dirty="0"/>
          </a:p>
          <a:p>
            <a:r>
              <a:rPr lang="en-US" dirty="0"/>
              <a:t>Optional static types, classes, modules</a:t>
            </a:r>
          </a:p>
          <a:p>
            <a:pPr lvl="1"/>
            <a:r>
              <a:rPr lang="en-US" dirty="0"/>
              <a:t>Enable scalable application development and excellent tooling</a:t>
            </a:r>
          </a:p>
          <a:p>
            <a:pPr lvl="1"/>
            <a:r>
              <a:rPr lang="en-US" dirty="0"/>
              <a:t>Zero cost: Static types completely disappear at run-time</a:t>
            </a:r>
          </a:p>
          <a:p>
            <a:pPr lvl="1"/>
            <a:endParaRPr lang="en-US" dirty="0"/>
          </a:p>
          <a:p>
            <a:r>
              <a:rPr lang="en-US" dirty="0"/>
              <a:t>Ends with JavaScript</a:t>
            </a:r>
          </a:p>
          <a:p>
            <a:pPr lvl="1"/>
            <a:r>
              <a:rPr lang="en-US" dirty="0"/>
              <a:t>Compiles to idiomatic JavaScript</a:t>
            </a:r>
          </a:p>
          <a:p>
            <a:pPr lvl="1"/>
            <a:r>
              <a:rPr lang="en-US" dirty="0"/>
              <a:t>Runs in any browser or host, on any </a:t>
            </a:r>
            <a:r>
              <a:rPr lang="en-US" dirty="0" smtClean="0"/>
              <a:t>OS</a:t>
            </a:r>
            <a:endParaRPr lang="en-US" dirty="0"/>
          </a:p>
        </p:txBody>
      </p:sp>
    </p:spTree>
    <p:extLst>
      <p:ext uri="{BB962C8B-B14F-4D97-AF65-F5344CB8AC3E}">
        <p14:creationId xmlns:p14="http://schemas.microsoft.com/office/powerpoint/2010/main" val="182542960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TypeScript</a:t>
            </a:r>
            <a:r>
              <a:rPr lang="en-US" dirty="0" smtClean="0"/>
              <a:t> Demo</a:t>
            </a:r>
            <a:endParaRPr lang="en-US" dirty="0"/>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4012165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potx [Read-Only]" id="{BE5C7BA8-FC88-4651-84FA-002A55F57DE4}" vid="{BA76E8CC-7363-4026-BFD5-492311295113}"/>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231</TotalTime>
  <Words>1520</Words>
  <Application>Microsoft Office PowerPoint</Application>
  <PresentationFormat>Custom</PresentationFormat>
  <Paragraphs>120</Paragraphs>
  <Slides>19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MS PGothic</vt:lpstr>
      <vt:lpstr>Arial</vt:lpstr>
      <vt:lpstr>Calibri</vt:lpstr>
      <vt:lpstr>Consolas</vt:lpstr>
      <vt:lpstr>Segoe UI</vt:lpstr>
      <vt:lpstr>Segoe UI Light</vt:lpstr>
      <vt:lpstr>Segoe UI Semibold</vt:lpstr>
      <vt:lpstr>Times New Roman</vt:lpstr>
      <vt:lpstr>Wingdings</vt:lpstr>
      <vt:lpstr>TechEd_2013_Template_16x9</vt:lpstr>
      <vt:lpstr>1_TechEd_2013_Template_16x9</vt:lpstr>
      <vt:lpstr>PowerPoint Presentation</vt:lpstr>
      <vt:lpstr>TypeScript: Scaling up JavaScript</vt:lpstr>
      <vt:lpstr>Session Objective and Takeaways</vt:lpstr>
      <vt:lpstr>Application scale JavaScript development is hard.</vt:lpstr>
      <vt:lpstr>TypeScript is a language for application  scale JavaScript development.</vt:lpstr>
      <vt:lpstr>TypeScript is a typed superset of JavaScript that compiles to plain JavaScript.</vt:lpstr>
      <vt:lpstr>TypeScript is a typed superset of JavaScript that compiles to plain JavaScript.  Any browser. Any host. Any OS. Open Source. </vt:lpstr>
      <vt:lpstr>TypeScript</vt:lpstr>
      <vt:lpstr>TypeScript Demo</vt:lpstr>
      <vt:lpstr>TypeScript preview</vt:lpstr>
      <vt:lpstr>TypeScript so far…</vt:lpstr>
      <vt:lpstr>Application scale JavaScript development is hard.</vt:lpstr>
      <vt:lpstr>Application scale JavaScript development is hard.  TypeScript makes it easier.  http://typescriptlang.org</vt:lpstr>
      <vt:lpstr>Resources</vt:lpstr>
      <vt:lpstr>Plan details and subscriber benefits</vt:lpstr>
      <vt:lpstr>MSDN Subscribers –   Accelerate Your Development &amp; Test using Cloud VMs  We’ve enhanced the Windows Azure MSDN benefit and added cloud use rights for select MSDN software. You’ve already got it, now use it! </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DEV-B303: TypeScript: Scaling up JavaScript</dc:title>
  <dc:subject>TechEd 2013</dc:subject>
  <dc:creator> Jonathan Turner</dc:creator>
  <cp:keywords>TechEd 2013</cp:keywords>
  <dc:description>Template by: Jordan Cayabyab, Artitudes Design, Inc.
Formatting by: Kate Kuzel, Silver Fox Productions, Inc.
Audience Type: Internal/External</dc:description>
  <cp:lastModifiedBy>Shows</cp:lastModifiedBy>
  <cp:revision>20</cp:revision>
  <dcterms:created xsi:type="dcterms:W3CDTF">2013-04-23T17:53:56Z</dcterms:created>
  <dcterms:modified xsi:type="dcterms:W3CDTF">2013-06-04T15:48:58Z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