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1"/>
  </p:notesMasterIdLst>
  <p:handoutMasterIdLst>
    <p:handoutMasterId r:id="rId32"/>
  </p:handoutMasterIdLst>
  <p:sldIdLst>
    <p:sldId id="1135" r:id="rId5"/>
    <p:sldId id="1054" r:id="rId6"/>
    <p:sldId id="1156" r:id="rId7"/>
    <p:sldId id="1157" r:id="rId8"/>
    <p:sldId id="1158" r:id="rId9"/>
    <p:sldId id="1159" r:id="rId10"/>
    <p:sldId id="1160" r:id="rId11"/>
    <p:sldId id="1161" r:id="rId12"/>
    <p:sldId id="1162" r:id="rId13"/>
    <p:sldId id="1163" r:id="rId14"/>
    <p:sldId id="1164" r:id="rId15"/>
    <p:sldId id="1165" r:id="rId16"/>
    <p:sldId id="1166" r:id="rId17"/>
    <p:sldId id="1169" r:id="rId18"/>
    <p:sldId id="1167" r:id="rId19"/>
    <p:sldId id="1168" r:id="rId20"/>
    <p:sldId id="1170" r:id="rId21"/>
    <p:sldId id="1171" r:id="rId22"/>
    <p:sldId id="1172" r:id="rId23"/>
    <p:sldId id="1175" r:id="rId24"/>
    <p:sldId id="1174" r:id="rId25"/>
    <p:sldId id="1176" r:id="rId26"/>
    <p:sldId id="1150" r:id="rId27"/>
    <p:sldId id="1147" r:id="rId28"/>
    <p:sldId id="1177" r:id="rId29"/>
    <p:sldId id="1076" r:id="rId30"/>
  </p:sldIdLst>
  <p:sldSz cx="12436475" cy="6994525"/>
  <p:notesSz cx="6858000" cy="9144000"/>
  <p:embeddedFontLst>
    <p:embeddedFont>
      <p:font typeface="Segoe UI Light" panose="020B0502040204020203" pitchFamily="34" charset="0"/>
      <p:regular r:id="rId33"/>
      <p:italic r:id="rId34"/>
    </p:embeddedFont>
    <p:embeddedFont>
      <p:font typeface="Segoe UI" panose="020B0502040204020203" pitchFamily="34"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159"/>
            <p14:sldId id="1160"/>
            <p14:sldId id="1161"/>
            <p14:sldId id="1162"/>
            <p14:sldId id="1163"/>
            <p14:sldId id="1164"/>
            <p14:sldId id="1165"/>
            <p14:sldId id="1166"/>
            <p14:sldId id="1169"/>
            <p14:sldId id="1167"/>
            <p14:sldId id="1168"/>
            <p14:sldId id="1170"/>
            <p14:sldId id="1171"/>
            <p14:sldId id="1172"/>
            <p14:sldId id="1175"/>
            <p14:sldId id="1174"/>
            <p14:sldId id="1176"/>
          </p14:sldIdLst>
        </p14:section>
        <p14:section name="Special content" id="{6925D2A1-AD53-4951-AB34-79DFA02CD676}">
          <p14:sldIdLst>
            <p14:sldId id="1150"/>
            <p14:sldId id="1147"/>
            <p14:sldId id="117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520" autoAdjust="0"/>
  </p:normalViewPr>
  <p:slideViewPr>
    <p:cSldViewPr snapToGrid="0">
      <p:cViewPr varScale="1">
        <p:scale>
          <a:sx n="86" d="100"/>
          <a:sy n="86" d="100"/>
        </p:scale>
        <p:origin x="6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4:15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4:15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4:15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4:21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9189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4:21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4:15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08780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70363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4587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66275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5983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5087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256776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910312" y="807251"/>
            <a:ext cx="4276752" cy="5006933"/>
            <a:chOff x="3910312" y="218167"/>
            <a:chExt cx="4276752" cy="5006933"/>
          </a:xfrm>
        </p:grpSpPr>
        <p:sp>
          <p:nvSpPr>
            <p:cNvPr id="15" name="Rectangle 14"/>
            <p:cNvSpPr/>
            <p:nvPr/>
          </p:nvSpPr>
          <p:spPr>
            <a:xfrm>
              <a:off x="3910313" y="218167"/>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View</a:t>
              </a:r>
              <a:endParaRPr lang="sv-SE" dirty="0"/>
            </a:p>
          </p:txBody>
        </p:sp>
        <p:sp>
          <p:nvSpPr>
            <p:cNvPr id="16" name="Rectangle 15"/>
            <p:cNvSpPr/>
            <p:nvPr/>
          </p:nvSpPr>
          <p:spPr>
            <a:xfrm>
              <a:off x="3910313" y="1574211"/>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ViewModel</a:t>
              </a:r>
              <a:endParaRPr lang="sv-SE" dirty="0"/>
            </a:p>
          </p:txBody>
        </p:sp>
        <p:sp>
          <p:nvSpPr>
            <p:cNvPr id="17" name="Rectangle 16"/>
            <p:cNvSpPr/>
            <p:nvPr/>
          </p:nvSpPr>
          <p:spPr>
            <a:xfrm>
              <a:off x="3910313" y="2930256"/>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Services</a:t>
              </a:r>
              <a:endParaRPr lang="sv-SE" dirty="0"/>
            </a:p>
          </p:txBody>
        </p:sp>
        <p:cxnSp>
          <p:nvCxnSpPr>
            <p:cNvPr id="18" name="Straight Arrow Connector 17"/>
            <p:cNvCxnSpPr>
              <a:stCxn id="15" idx="2"/>
              <a:endCxn id="16" idx="0"/>
            </p:cNvCxnSpPr>
            <p:nvPr/>
          </p:nvCxnSpPr>
          <p:spPr>
            <a:xfrm>
              <a:off x="6048688" y="1156966"/>
              <a:ext cx="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2"/>
              <a:endCxn id="17" idx="0"/>
            </p:cNvCxnSpPr>
            <p:nvPr/>
          </p:nvCxnSpPr>
          <p:spPr>
            <a:xfrm>
              <a:off x="6048688" y="2513011"/>
              <a:ext cx="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10312" y="4286301"/>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Model</a:t>
              </a:r>
              <a:endParaRPr lang="sv-SE" dirty="0"/>
            </a:p>
          </p:txBody>
        </p:sp>
        <p:cxnSp>
          <p:nvCxnSpPr>
            <p:cNvPr id="21" name="Straight Arrow Connector 20"/>
            <p:cNvCxnSpPr>
              <a:stCxn id="17" idx="2"/>
              <a:endCxn id="20" idx="0"/>
            </p:cNvCxnSpPr>
            <p:nvPr/>
          </p:nvCxnSpPr>
          <p:spPr>
            <a:xfrm flipH="1">
              <a:off x="6048688" y="3869055"/>
              <a:ext cx="1" cy="41724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3454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10312" y="807251"/>
            <a:ext cx="4276752" cy="5006933"/>
            <a:chOff x="3910312" y="807251"/>
            <a:chExt cx="4276752" cy="5006933"/>
          </a:xfrm>
        </p:grpSpPr>
        <p:sp>
          <p:nvSpPr>
            <p:cNvPr id="3" name="Rectangle 2"/>
            <p:cNvSpPr/>
            <p:nvPr/>
          </p:nvSpPr>
          <p:spPr>
            <a:xfrm>
              <a:off x="3910313" y="807251"/>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View</a:t>
              </a:r>
              <a:endParaRPr lang="sv-SE" dirty="0"/>
            </a:p>
          </p:txBody>
        </p:sp>
        <p:sp>
          <p:nvSpPr>
            <p:cNvPr id="4" name="Rectangle 3"/>
            <p:cNvSpPr/>
            <p:nvPr/>
          </p:nvSpPr>
          <p:spPr>
            <a:xfrm>
              <a:off x="3910313" y="2163295"/>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ViewModel</a:t>
              </a:r>
              <a:endParaRPr lang="sv-SE" dirty="0"/>
            </a:p>
          </p:txBody>
        </p:sp>
        <p:sp>
          <p:nvSpPr>
            <p:cNvPr id="5" name="Rectangle 4"/>
            <p:cNvSpPr/>
            <p:nvPr/>
          </p:nvSpPr>
          <p:spPr>
            <a:xfrm>
              <a:off x="3910313" y="3519340"/>
              <a:ext cx="4276751"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Services</a:t>
              </a:r>
              <a:endParaRPr lang="sv-SE" dirty="0"/>
            </a:p>
          </p:txBody>
        </p:sp>
        <p:cxnSp>
          <p:nvCxnSpPr>
            <p:cNvPr id="6" name="Straight Arrow Connector 5"/>
            <p:cNvCxnSpPr>
              <a:stCxn id="3" idx="2"/>
              <a:endCxn id="4" idx="0"/>
            </p:cNvCxnSpPr>
            <p:nvPr/>
          </p:nvCxnSpPr>
          <p:spPr>
            <a:xfrm>
              <a:off x="6048688" y="1746050"/>
              <a:ext cx="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a:endCxn id="5" idx="0"/>
            </p:cNvCxnSpPr>
            <p:nvPr/>
          </p:nvCxnSpPr>
          <p:spPr>
            <a:xfrm>
              <a:off x="6048688" y="3102095"/>
              <a:ext cx="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10312" y="4875385"/>
              <a:ext cx="1875445"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Model</a:t>
              </a:r>
              <a:endParaRPr lang="sv-SE" dirty="0"/>
            </a:p>
          </p:txBody>
        </p:sp>
        <p:cxnSp>
          <p:nvCxnSpPr>
            <p:cNvPr id="9" name="Straight Arrow Connector 8"/>
            <p:cNvCxnSpPr>
              <a:stCxn id="5" idx="2"/>
            </p:cNvCxnSpPr>
            <p:nvPr/>
          </p:nvCxnSpPr>
          <p:spPr>
            <a:xfrm flipH="1">
              <a:off x="5785757" y="4458139"/>
              <a:ext cx="262932"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11619" y="4875385"/>
              <a:ext cx="1875445" cy="93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t>Platform-specific</a:t>
              </a:r>
              <a:endParaRPr lang="sv-SE" dirty="0" smtClean="0"/>
            </a:p>
            <a:p>
              <a:pPr algn="ctr"/>
              <a:r>
                <a:rPr lang="sv-SE" dirty="0" err="1" smtClean="0"/>
                <a:t>functionality</a:t>
              </a:r>
              <a:endParaRPr lang="sv-SE" dirty="0"/>
            </a:p>
          </p:txBody>
        </p:sp>
        <p:cxnSp>
          <p:nvCxnSpPr>
            <p:cNvPr id="11" name="Straight Arrow Connector 10"/>
            <p:cNvCxnSpPr>
              <a:stCxn id="5" idx="2"/>
            </p:cNvCxnSpPr>
            <p:nvPr/>
          </p:nvCxnSpPr>
          <p:spPr>
            <a:xfrm>
              <a:off x="6048689" y="4458139"/>
              <a:ext cx="26293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23560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Class Library</a:t>
            </a:r>
            <a:br>
              <a:rPr lang="en-US" dirty="0" smtClean="0"/>
            </a:br>
            <a:r>
              <a:rPr lang="en-US" sz="2800" spc="0" dirty="0"/>
              <a:t>Forcing separation / guiding architecture</a:t>
            </a:r>
            <a:r>
              <a:rPr lang="en-US" sz="3600" dirty="0"/>
              <a:t/>
            </a:r>
            <a:br>
              <a:rPr lang="en-US" sz="3600" dirty="0"/>
            </a:br>
            <a:endParaRPr lang="en-US" dirty="0"/>
          </a:p>
        </p:txBody>
      </p:sp>
    </p:spTree>
    <p:extLst>
      <p:ext uri="{BB962C8B-B14F-4D97-AF65-F5344CB8AC3E}">
        <p14:creationId xmlns:p14="http://schemas.microsoft.com/office/powerpoint/2010/main" val="19407985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06530" y="5251472"/>
            <a:ext cx="5075378" cy="1460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5270" y="5563645"/>
            <a:ext cx="5055576" cy="1148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12046" y="5953149"/>
            <a:ext cx="2089033" cy="369332"/>
          </a:xfrm>
          <a:prstGeom prst="rect">
            <a:avLst/>
          </a:prstGeom>
          <a:noFill/>
        </p:spPr>
        <p:txBody>
          <a:bodyPr wrap="square" rtlCol="0">
            <a:spAutoFit/>
          </a:bodyPr>
          <a:lstStyle/>
          <a:p>
            <a:r>
              <a:rPr lang="sv-SE" dirty="0" smtClean="0"/>
              <a:t>Portable/Common</a:t>
            </a:r>
            <a:endParaRPr lang="sv-SE" dirty="0"/>
          </a:p>
        </p:txBody>
      </p:sp>
      <p:sp>
        <p:nvSpPr>
          <p:cNvPr id="21" name="Rectangle 20"/>
          <p:cNvSpPr/>
          <p:nvPr/>
        </p:nvSpPr>
        <p:spPr>
          <a:xfrm>
            <a:off x="3801208" y="4206177"/>
            <a:ext cx="7480700" cy="1151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868293" y="5299385"/>
            <a:ext cx="1973040" cy="369332"/>
          </a:xfrm>
          <a:prstGeom prst="rect">
            <a:avLst/>
          </a:prstGeom>
          <a:noFill/>
        </p:spPr>
        <p:txBody>
          <a:bodyPr wrap="square" rtlCol="0">
            <a:spAutoFit/>
          </a:bodyPr>
          <a:lstStyle/>
          <a:p>
            <a:r>
              <a:rPr lang="sv-SE" dirty="0" smtClean="0"/>
              <a:t>Platform specific</a:t>
            </a:r>
            <a:endParaRPr lang="sv-SE" dirty="0"/>
          </a:p>
        </p:txBody>
      </p:sp>
      <p:sp>
        <p:nvSpPr>
          <p:cNvPr id="23" name="Rectangle 22"/>
          <p:cNvSpPr/>
          <p:nvPr/>
        </p:nvSpPr>
        <p:spPr>
          <a:xfrm>
            <a:off x="3801208" y="158262"/>
            <a:ext cx="7480700" cy="1151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5270" y="1494693"/>
            <a:ext cx="7480700" cy="2505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910312" y="244540"/>
            <a:ext cx="4276752" cy="6362976"/>
            <a:chOff x="3910312" y="165412"/>
            <a:chExt cx="4276752" cy="6362976"/>
          </a:xfrm>
        </p:grpSpPr>
        <p:sp>
          <p:nvSpPr>
            <p:cNvPr id="26" name="Rectangle 25"/>
            <p:cNvSpPr/>
            <p:nvPr/>
          </p:nvSpPr>
          <p:spPr>
            <a:xfrm>
              <a:off x="3910313" y="165412"/>
              <a:ext cx="4276751" cy="93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ysClr val="windowText" lastClr="000000"/>
                  </a:solidFill>
                </a:rPr>
                <a:t>View</a:t>
              </a:r>
              <a:endParaRPr lang="sv-SE" dirty="0">
                <a:solidFill>
                  <a:sysClr val="windowText" lastClr="000000"/>
                </a:solidFill>
              </a:endParaRPr>
            </a:p>
          </p:txBody>
        </p:sp>
        <p:sp>
          <p:nvSpPr>
            <p:cNvPr id="27" name="Rectangle 26"/>
            <p:cNvSpPr/>
            <p:nvPr/>
          </p:nvSpPr>
          <p:spPr>
            <a:xfrm>
              <a:off x="3910313" y="1521456"/>
              <a:ext cx="4276751" cy="93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ysClr val="windowText" lastClr="000000"/>
                  </a:solidFill>
                </a:rPr>
                <a:t>ViewModel</a:t>
              </a:r>
              <a:endParaRPr lang="sv-SE" dirty="0">
                <a:solidFill>
                  <a:sysClr val="windowText" lastClr="000000"/>
                </a:solidFill>
              </a:endParaRPr>
            </a:p>
          </p:txBody>
        </p:sp>
        <p:sp>
          <p:nvSpPr>
            <p:cNvPr id="28" name="Rectangle 27"/>
            <p:cNvSpPr/>
            <p:nvPr/>
          </p:nvSpPr>
          <p:spPr>
            <a:xfrm>
              <a:off x="3910313" y="2877501"/>
              <a:ext cx="4276751" cy="93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ysClr val="windowText" lastClr="000000"/>
                  </a:solidFill>
                </a:rPr>
                <a:t>Services</a:t>
              </a:r>
              <a:endParaRPr lang="sv-SE" dirty="0">
                <a:solidFill>
                  <a:sysClr val="windowText" lastClr="000000"/>
                </a:solidFill>
              </a:endParaRPr>
            </a:p>
          </p:txBody>
        </p:sp>
        <p:cxnSp>
          <p:nvCxnSpPr>
            <p:cNvPr id="29" name="Straight Arrow Connector 28"/>
            <p:cNvCxnSpPr>
              <a:stCxn id="26" idx="2"/>
              <a:endCxn id="27" idx="0"/>
            </p:cNvCxnSpPr>
            <p:nvPr/>
          </p:nvCxnSpPr>
          <p:spPr>
            <a:xfrm>
              <a:off x="6048688" y="1104211"/>
              <a:ext cx="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2"/>
              <a:endCxn id="28" idx="0"/>
            </p:cNvCxnSpPr>
            <p:nvPr/>
          </p:nvCxnSpPr>
          <p:spPr>
            <a:xfrm>
              <a:off x="6048688" y="2460256"/>
              <a:ext cx="0"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10312" y="5589589"/>
              <a:ext cx="1875445" cy="93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ysClr val="windowText" lastClr="000000"/>
                  </a:solidFill>
                </a:rPr>
                <a:t>Model</a:t>
              </a:r>
              <a:endParaRPr lang="sv-SE" dirty="0">
                <a:solidFill>
                  <a:sysClr val="windowText" lastClr="000000"/>
                </a:solidFill>
              </a:endParaRPr>
            </a:p>
          </p:txBody>
        </p:sp>
        <p:cxnSp>
          <p:nvCxnSpPr>
            <p:cNvPr id="32" name="Straight Arrow Connector 31"/>
            <p:cNvCxnSpPr/>
            <p:nvPr/>
          </p:nvCxnSpPr>
          <p:spPr>
            <a:xfrm flipH="1">
              <a:off x="5785757" y="5135146"/>
              <a:ext cx="262931" cy="45444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311619" y="5589589"/>
              <a:ext cx="1875445" cy="93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smtClean="0">
                  <a:solidFill>
                    <a:sysClr val="windowText" lastClr="000000"/>
                  </a:solidFill>
                </a:rPr>
                <a:t>Platform-specific</a:t>
              </a:r>
              <a:endParaRPr lang="sv-SE" dirty="0" smtClean="0">
                <a:solidFill>
                  <a:sysClr val="windowText" lastClr="000000"/>
                </a:solidFill>
              </a:endParaRPr>
            </a:p>
            <a:p>
              <a:pPr algn="ctr"/>
              <a:r>
                <a:rPr lang="sv-SE" dirty="0" err="1" smtClean="0">
                  <a:solidFill>
                    <a:sysClr val="windowText" lastClr="000000"/>
                  </a:solidFill>
                </a:rPr>
                <a:t>functionality</a:t>
              </a:r>
              <a:endParaRPr lang="sv-SE" dirty="0">
                <a:solidFill>
                  <a:sysClr val="windowText" lastClr="000000"/>
                </a:solidFill>
              </a:endParaRPr>
            </a:p>
          </p:txBody>
        </p:sp>
        <p:cxnSp>
          <p:nvCxnSpPr>
            <p:cNvPr id="34" name="Straight Arrow Connector 33"/>
            <p:cNvCxnSpPr/>
            <p:nvPr/>
          </p:nvCxnSpPr>
          <p:spPr>
            <a:xfrm>
              <a:off x="6048688" y="5135146"/>
              <a:ext cx="262931" cy="45444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910312" y="4233545"/>
              <a:ext cx="4276751" cy="93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ysClr val="windowText" lastClr="000000"/>
                  </a:solidFill>
                </a:rPr>
                <a:t>Service Implementation</a:t>
              </a:r>
            </a:p>
          </p:txBody>
        </p:sp>
        <p:cxnSp>
          <p:nvCxnSpPr>
            <p:cNvPr id="36" name="Straight Arrow Connector 35"/>
            <p:cNvCxnSpPr>
              <a:stCxn id="28" idx="2"/>
              <a:endCxn id="35" idx="0"/>
            </p:cNvCxnSpPr>
            <p:nvPr/>
          </p:nvCxnSpPr>
          <p:spPr>
            <a:xfrm flipH="1">
              <a:off x="6048688" y="3816300"/>
              <a:ext cx="1" cy="41724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8868293" y="549492"/>
            <a:ext cx="1973040" cy="369332"/>
          </a:xfrm>
          <a:prstGeom prst="rect">
            <a:avLst/>
          </a:prstGeom>
          <a:noFill/>
        </p:spPr>
        <p:txBody>
          <a:bodyPr wrap="square" rtlCol="0">
            <a:spAutoFit/>
          </a:bodyPr>
          <a:lstStyle/>
          <a:p>
            <a:r>
              <a:rPr lang="sv-SE" dirty="0" smtClean="0"/>
              <a:t>Platform specific</a:t>
            </a:r>
            <a:endParaRPr lang="sv-SE" dirty="0"/>
          </a:p>
        </p:txBody>
      </p:sp>
      <p:sp>
        <p:nvSpPr>
          <p:cNvPr id="38" name="TextBox 37"/>
          <p:cNvSpPr txBox="1"/>
          <p:nvPr/>
        </p:nvSpPr>
        <p:spPr>
          <a:xfrm>
            <a:off x="1412047" y="2587297"/>
            <a:ext cx="2089033" cy="369332"/>
          </a:xfrm>
          <a:prstGeom prst="rect">
            <a:avLst/>
          </a:prstGeom>
          <a:noFill/>
        </p:spPr>
        <p:txBody>
          <a:bodyPr wrap="square" rtlCol="0">
            <a:spAutoFit/>
          </a:bodyPr>
          <a:lstStyle/>
          <a:p>
            <a:r>
              <a:rPr lang="sv-SE" dirty="0" smtClean="0"/>
              <a:t>Portable/Common</a:t>
            </a:r>
            <a:endParaRPr lang="sv-SE" dirty="0"/>
          </a:p>
        </p:txBody>
      </p:sp>
    </p:spTree>
    <p:extLst>
      <p:ext uri="{BB962C8B-B14F-4D97-AF65-F5344CB8AC3E}">
        <p14:creationId xmlns:p14="http://schemas.microsoft.com/office/powerpoint/2010/main" val="30563560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framework </a:t>
            </a:r>
            <a:r>
              <a:rPr lang="en-US" dirty="0"/>
              <a:t>or </a:t>
            </a:r>
            <a:r>
              <a:rPr lang="en-US" dirty="0" smtClean="0"/>
              <a:t>not </a:t>
            </a:r>
            <a:br>
              <a:rPr lang="en-US" dirty="0" smtClean="0"/>
            </a:br>
            <a:r>
              <a:rPr lang="en-US" dirty="0" smtClean="0"/>
              <a:t>to framework</a:t>
            </a:r>
            <a:br>
              <a:rPr lang="en-US" dirty="0" smtClean="0"/>
            </a:br>
            <a:r>
              <a:rPr lang="en-US" sz="2800" dirty="0" err="1"/>
              <a:t>NuGet</a:t>
            </a:r>
            <a:r>
              <a:rPr lang="en-US" sz="2800" dirty="0"/>
              <a:t>, BYO or maybe </a:t>
            </a:r>
            <a:r>
              <a:rPr lang="en-US" sz="2800" dirty="0" smtClean="0"/>
              <a:t>“plain vanilla”</a:t>
            </a:r>
            <a:r>
              <a:rPr lang="en-US" sz="3600" dirty="0" smtClean="0"/>
              <a:t/>
            </a:r>
            <a:br>
              <a:rPr lang="en-US" sz="3600" dirty="0" smtClean="0"/>
            </a:br>
            <a:endParaRPr lang="en-US" dirty="0"/>
          </a:p>
        </p:txBody>
      </p:sp>
    </p:spTree>
    <p:extLst>
      <p:ext uri="{BB962C8B-B14F-4D97-AF65-F5344CB8AC3E}">
        <p14:creationId xmlns:p14="http://schemas.microsoft.com/office/powerpoint/2010/main" val="13114821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Inversion</a:t>
            </a:r>
            <a:endParaRPr lang="en-US" dirty="0"/>
          </a:p>
        </p:txBody>
      </p:sp>
    </p:spTree>
    <p:extLst>
      <p:ext uri="{BB962C8B-B14F-4D97-AF65-F5344CB8AC3E}">
        <p14:creationId xmlns:p14="http://schemas.microsoft.com/office/powerpoint/2010/main" val="34584846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for </a:t>
            </a:r>
            <a:r>
              <a:rPr lang="en-US" dirty="0" smtClean="0"/>
              <a:t>DI</a:t>
            </a:r>
            <a:endParaRPr lang="en-US" dirty="0"/>
          </a:p>
        </p:txBody>
      </p:sp>
      <p:sp>
        <p:nvSpPr>
          <p:cNvPr id="3" name="Text Placeholder 2"/>
          <p:cNvSpPr>
            <a:spLocks noGrp="1"/>
          </p:cNvSpPr>
          <p:nvPr>
            <p:ph type="body" sz="quarter" idx="4294967295"/>
          </p:nvPr>
        </p:nvSpPr>
        <p:spPr>
          <a:xfrm>
            <a:off x="299352" y="3634774"/>
            <a:ext cx="11612562" cy="2770188"/>
          </a:xfrm>
        </p:spPr>
        <p:txBody>
          <a:bodyPr/>
          <a:lstStyle/>
          <a:p>
            <a:pPr marL="0" indent="0">
              <a:buNone/>
            </a:pPr>
            <a:r>
              <a:rPr lang="en-US" dirty="0"/>
              <a:t>Singleton</a:t>
            </a:r>
          </a:p>
          <a:p>
            <a:pPr marL="0" indent="0">
              <a:buNone/>
            </a:pPr>
            <a:r>
              <a:rPr lang="en-US" dirty="0" smtClean="0"/>
              <a:t>Factory</a:t>
            </a:r>
          </a:p>
          <a:p>
            <a:pPr marL="0" indent="0">
              <a:buNone/>
            </a:pPr>
            <a:r>
              <a:rPr lang="en-US" dirty="0"/>
              <a:t>Service Locator</a:t>
            </a:r>
          </a:p>
          <a:p>
            <a:pPr marL="0" indent="0">
              <a:buNone/>
            </a:pPr>
            <a:r>
              <a:rPr lang="en-US" dirty="0"/>
              <a:t>Dependency </a:t>
            </a:r>
            <a:r>
              <a:rPr lang="en-US" dirty="0" smtClean="0"/>
              <a:t>Injection</a:t>
            </a:r>
            <a:endParaRPr lang="en-US" dirty="0"/>
          </a:p>
        </p:txBody>
      </p:sp>
    </p:spTree>
    <p:extLst>
      <p:ext uri="{BB962C8B-B14F-4D97-AF65-F5344CB8AC3E}">
        <p14:creationId xmlns:p14="http://schemas.microsoft.com/office/powerpoint/2010/main" val="372085906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a:t>
            </a:r>
            <a:r>
              <a:rPr lang="en-US" dirty="0"/>
              <a:t>&lt;&gt; </a:t>
            </a:r>
            <a:r>
              <a:rPr lang="en-US" dirty="0" smtClean="0"/>
              <a:t>V Communication</a:t>
            </a:r>
            <a:br>
              <a:rPr lang="en-US" dirty="0" smtClean="0"/>
            </a:br>
            <a:r>
              <a:rPr lang="en-US" sz="2800" dirty="0"/>
              <a:t>Coupling, interfaces or </a:t>
            </a:r>
            <a:r>
              <a:rPr lang="en-US" sz="2800" dirty="0" smtClean="0"/>
              <a:t>bindings</a:t>
            </a:r>
            <a:endParaRPr lang="en-US" dirty="0"/>
          </a:p>
        </p:txBody>
      </p:sp>
    </p:spTree>
    <p:extLst>
      <p:ext uri="{BB962C8B-B14F-4D97-AF65-F5344CB8AC3E}">
        <p14:creationId xmlns:p14="http://schemas.microsoft.com/office/powerpoint/2010/main" val="14626193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a:t>
            </a:r>
            <a:r>
              <a:rPr lang="en-US" dirty="0"/>
              <a:t>&lt;&gt; </a:t>
            </a:r>
            <a:r>
              <a:rPr lang="en-US" dirty="0" smtClean="0"/>
              <a:t>VM Communication</a:t>
            </a:r>
            <a:br>
              <a:rPr lang="en-US" dirty="0" smtClean="0"/>
            </a:br>
            <a:r>
              <a:rPr lang="en-US" sz="2800" dirty="0"/>
              <a:t>Events, callbacks or event aggregator</a:t>
            </a:r>
          </a:p>
        </p:txBody>
      </p:sp>
    </p:spTree>
    <p:extLst>
      <p:ext uri="{BB962C8B-B14F-4D97-AF65-F5344CB8AC3E}">
        <p14:creationId xmlns:p14="http://schemas.microsoft.com/office/powerpoint/2010/main" val="17551292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Asynchronocity</a:t>
            </a:r>
            <a:r>
              <a:rPr lang="en-US" dirty="0" smtClean="0"/>
              <a:t/>
            </a:r>
            <a:br>
              <a:rPr lang="en-US" dirty="0" smtClean="0"/>
            </a:br>
            <a:r>
              <a:rPr lang="en-US" sz="2800" dirty="0"/>
              <a:t>Yes…you have to go there…</a:t>
            </a:r>
          </a:p>
        </p:txBody>
      </p:sp>
    </p:spTree>
    <p:extLst>
      <p:ext uri="{BB962C8B-B14F-4D97-AF65-F5344CB8AC3E}">
        <p14:creationId xmlns:p14="http://schemas.microsoft.com/office/powerpoint/2010/main" val="41000401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an MVVM-Based Architecture </a:t>
            </a:r>
            <a:r>
              <a:rPr lang="en-US" dirty="0" smtClean="0"/>
              <a:t>That Works</a:t>
            </a:r>
            <a:endParaRPr lang="en-US" dirty="0"/>
          </a:p>
        </p:txBody>
      </p:sp>
      <p:sp>
        <p:nvSpPr>
          <p:cNvPr id="5" name="Text Placeholder 4"/>
          <p:cNvSpPr>
            <a:spLocks noGrp="1"/>
          </p:cNvSpPr>
          <p:nvPr>
            <p:ph type="body" sz="quarter" idx="12"/>
          </p:nvPr>
        </p:nvSpPr>
        <p:spPr/>
        <p:txBody>
          <a:bodyPr/>
          <a:lstStyle/>
          <a:p>
            <a:r>
              <a:rPr lang="en-US" dirty="0" smtClean="0"/>
              <a:t>Chris Klug</a:t>
            </a:r>
          </a:p>
          <a:p>
            <a:r>
              <a:rPr lang="en-US" dirty="0" smtClean="0"/>
              <a:t>chris@activesolution.se</a:t>
            </a:r>
          </a:p>
          <a:p>
            <a:r>
              <a:rPr lang="en-US" dirty="0" smtClean="0"/>
              <a:t>@</a:t>
            </a:r>
            <a:r>
              <a:rPr lang="en-US" dirty="0" err="1" smtClean="0"/>
              <a:t>ZeroKoll</a:t>
            </a:r>
            <a:endParaRPr lang="en-US" dirty="0"/>
          </a:p>
        </p:txBody>
      </p:sp>
      <p:sp>
        <p:nvSpPr>
          <p:cNvPr id="14" name="Text Placeholder 13"/>
          <p:cNvSpPr>
            <a:spLocks noGrp="1"/>
          </p:cNvSpPr>
          <p:nvPr>
            <p:ph type="body" sz="quarter" idx="13"/>
          </p:nvPr>
        </p:nvSpPr>
        <p:spPr/>
        <p:txBody>
          <a:bodyPr/>
          <a:lstStyle/>
          <a:p>
            <a:r>
              <a:rPr lang="en-US" dirty="0"/>
              <a:t>DEV-B304</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Action&lt;T&gt; </a:t>
            </a:r>
            <a:r>
              <a:rPr lang="en-US" dirty="0" smtClean="0"/>
              <a:t>|| </a:t>
            </a:r>
            <a:r>
              <a:rPr lang="en-US" dirty="0" err="1"/>
              <a:t>async</a:t>
            </a:r>
            <a:r>
              <a:rPr lang="en-US" dirty="0"/>
              <a:t>/await</a:t>
            </a:r>
            <a:endParaRPr lang="en-US" sz="2800" dirty="0"/>
          </a:p>
        </p:txBody>
      </p:sp>
      <p:sp>
        <p:nvSpPr>
          <p:cNvPr id="3" name="Text Placeholder 2"/>
          <p:cNvSpPr txBox="1">
            <a:spLocks/>
          </p:cNvSpPr>
          <p:nvPr/>
        </p:nvSpPr>
        <p:spPr>
          <a:xfrm>
            <a:off x="274638" y="3759135"/>
            <a:ext cx="11887199" cy="143149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Flexible and easy to </a:t>
            </a:r>
            <a:r>
              <a:rPr lang="en-US" sz="2800" dirty="0" smtClean="0"/>
              <a:t>use	||  Simple, easy and integrated</a:t>
            </a:r>
          </a:p>
          <a:p>
            <a:pPr marL="0" indent="0">
              <a:buNone/>
            </a:pPr>
            <a:r>
              <a:rPr lang="en-US" sz="2800" dirty="0" smtClean="0"/>
              <a:t>Manual threading		||  Simplicity</a:t>
            </a:r>
          </a:p>
          <a:p>
            <a:pPr marL="0" indent="0">
              <a:buNone/>
            </a:pPr>
            <a:r>
              <a:rPr lang="en-US" sz="2800" dirty="0" smtClean="0"/>
              <a:t>Backwards compatible 	||  </a:t>
            </a:r>
            <a:r>
              <a:rPr lang="en-US" sz="2800" dirty="0" err="1" smtClean="0"/>
              <a:t>NuGet</a:t>
            </a:r>
            <a:r>
              <a:rPr lang="en-US" sz="2800" dirty="0" smtClean="0"/>
              <a:t> </a:t>
            </a:r>
            <a:r>
              <a:rPr lang="en-US" sz="2800" dirty="0" err="1" smtClean="0"/>
              <a:t>Microsoft.Bcl.Async</a:t>
            </a:r>
            <a:endParaRPr lang="en-US" sz="2800" dirty="0"/>
          </a:p>
        </p:txBody>
      </p:sp>
    </p:spTree>
    <p:extLst>
      <p:ext uri="{BB962C8B-B14F-4D97-AF65-F5344CB8AC3E}">
        <p14:creationId xmlns:p14="http://schemas.microsoft.com/office/powerpoint/2010/main" val="6531809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platform abstractions</a:t>
            </a:r>
            <a:br>
              <a:rPr lang="en-US" dirty="0" smtClean="0"/>
            </a:br>
            <a:r>
              <a:rPr lang="en-US" sz="2800" dirty="0" err="1" smtClean="0"/>
              <a:t>NavigationService</a:t>
            </a:r>
            <a:r>
              <a:rPr lang="en-US" sz="2800" dirty="0" smtClean="0"/>
              <a:t>, </a:t>
            </a:r>
            <a:r>
              <a:rPr lang="en-US" sz="2800" dirty="0"/>
              <a:t>Dispatcher, Application</a:t>
            </a:r>
          </a:p>
        </p:txBody>
      </p:sp>
    </p:spTree>
    <p:extLst>
      <p:ext uri="{BB962C8B-B14F-4D97-AF65-F5344CB8AC3E}">
        <p14:creationId xmlns:p14="http://schemas.microsoft.com/office/powerpoint/2010/main" val="20232058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sv-SE" sz="2800" dirty="0" smtClean="0"/>
              <a:t>”</a:t>
            </a:r>
            <a:r>
              <a:rPr lang="sv-SE" sz="2800" dirty="0" err="1" smtClean="0"/>
              <a:t>There</a:t>
            </a:r>
            <a:r>
              <a:rPr lang="sv-SE" sz="2800" dirty="0" smtClean="0"/>
              <a:t> is no </a:t>
            </a:r>
            <a:r>
              <a:rPr lang="sv-SE" sz="2800" dirty="0" err="1" smtClean="0"/>
              <a:t>such</a:t>
            </a:r>
            <a:r>
              <a:rPr lang="sv-SE" sz="2800" dirty="0" smtClean="0"/>
              <a:t> </a:t>
            </a:r>
            <a:r>
              <a:rPr lang="sv-SE" sz="2800" dirty="0" err="1" smtClean="0"/>
              <a:t>thing</a:t>
            </a:r>
            <a:r>
              <a:rPr lang="sv-SE" sz="2800" dirty="0" smtClean="0"/>
              <a:t> as a stupid </a:t>
            </a:r>
            <a:r>
              <a:rPr lang="sv-SE" sz="2800" dirty="0" err="1" smtClean="0"/>
              <a:t>question</a:t>
            </a:r>
            <a:r>
              <a:rPr lang="sv-SE" sz="2800" dirty="0" smtClean="0"/>
              <a:t>”</a:t>
            </a:r>
            <a:br>
              <a:rPr lang="sv-SE" sz="2800" dirty="0" smtClean="0"/>
            </a:br>
            <a:r>
              <a:rPr lang="sv-SE" sz="2800" dirty="0"/>
              <a:t/>
            </a:r>
            <a:br>
              <a:rPr lang="sv-SE" sz="2800" dirty="0"/>
            </a:br>
            <a:r>
              <a:rPr lang="sv-SE" sz="2800" dirty="0" smtClean="0"/>
              <a:t/>
            </a:r>
            <a:br>
              <a:rPr lang="sv-SE" sz="2800" dirty="0" smtClean="0"/>
            </a:br>
            <a:r>
              <a:rPr lang="sv-SE" sz="2800" dirty="0"/>
              <a:t/>
            </a:r>
            <a:br>
              <a:rPr lang="sv-SE" sz="2800" dirty="0"/>
            </a:br>
            <a:r>
              <a:rPr lang="sv-SE" sz="2800" dirty="0" smtClean="0"/>
              <a:t/>
            </a:r>
            <a:br>
              <a:rPr lang="sv-SE" sz="2800" dirty="0" smtClean="0"/>
            </a:br>
            <a:r>
              <a:rPr lang="sv-SE" sz="2800" dirty="0" smtClean="0"/>
              <a:t>chris@59north.com</a:t>
            </a:r>
            <a:br>
              <a:rPr lang="sv-SE" sz="2800" dirty="0" smtClean="0"/>
            </a:br>
            <a:r>
              <a:rPr lang="sv-SE" sz="2800" dirty="0" smtClean="0"/>
              <a:t>@</a:t>
            </a:r>
            <a:r>
              <a:rPr lang="sv-SE" sz="2800" dirty="0" err="1" smtClean="0"/>
              <a:t>ZeroKoll</a:t>
            </a:r>
            <a:r>
              <a:rPr lang="sv-SE" sz="2800" dirty="0" smtClean="0"/>
              <a:t/>
            </a:r>
            <a:br>
              <a:rPr lang="sv-SE" sz="2800" dirty="0" smtClean="0"/>
            </a:br>
            <a:r>
              <a:rPr lang="sv-SE" sz="2800" dirty="0" smtClean="0"/>
              <a:t>http://chris.59north.com/</a:t>
            </a:r>
            <a:endParaRPr lang="sv-SE" sz="2800" dirty="0"/>
          </a:p>
        </p:txBody>
      </p:sp>
    </p:spTree>
    <p:extLst>
      <p:ext uri="{BB962C8B-B14F-4D97-AF65-F5344CB8AC3E}">
        <p14:creationId xmlns:p14="http://schemas.microsoft.com/office/powerpoint/2010/main" val="113936412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9314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that guy?</a:t>
            </a:r>
          </a:p>
        </p:txBody>
      </p:sp>
    </p:spTree>
    <p:extLst>
      <p:ext uri="{BB962C8B-B14F-4D97-AF65-F5344CB8AC3E}">
        <p14:creationId xmlns:p14="http://schemas.microsoft.com/office/powerpoint/2010/main" val="15445012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messed up world that is my head!</a:t>
            </a:r>
          </a:p>
        </p:txBody>
      </p:sp>
    </p:spTree>
    <p:extLst>
      <p:ext uri="{BB962C8B-B14F-4D97-AF65-F5344CB8AC3E}">
        <p14:creationId xmlns:p14="http://schemas.microsoft.com/office/powerpoint/2010/main" val="15674384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err="1" smtClean="0"/>
              <a:t>Shu</a:t>
            </a:r>
            <a:r>
              <a:rPr lang="en-US" dirty="0" smtClean="0"/>
              <a:t> </a:t>
            </a:r>
            <a:r>
              <a:rPr lang="en-US" dirty="0"/>
              <a:t>Ha </a:t>
            </a:r>
            <a:r>
              <a:rPr lang="en-US" dirty="0" err="1"/>
              <a:t>Ri</a:t>
            </a:r>
            <a:r>
              <a:rPr lang="en-US" dirty="0"/>
              <a:t/>
            </a:r>
            <a:br>
              <a:rPr lang="en-US" dirty="0"/>
            </a:br>
            <a:r>
              <a:rPr lang="en-US" sz="4000" dirty="0" smtClean="0"/>
              <a:t>”f</a:t>
            </a:r>
            <a:r>
              <a:rPr lang="en-US" sz="4000" dirty="0" smtClean="0">
                <a:solidFill>
                  <a:schemeClr val="tx1"/>
                </a:solidFill>
                <a:latin typeface="Segoe UI Light" pitchFamily="34" charset="0"/>
              </a:rPr>
              <a:t>irst </a:t>
            </a:r>
            <a:r>
              <a:rPr lang="en-US" sz="4000" dirty="0">
                <a:solidFill>
                  <a:schemeClr val="tx1"/>
                </a:solidFill>
                <a:latin typeface="Segoe UI Light" pitchFamily="34" charset="0"/>
              </a:rPr>
              <a:t>learn, then detach, and finally </a:t>
            </a:r>
            <a:r>
              <a:rPr lang="en-US" sz="4000" dirty="0" smtClean="0">
                <a:solidFill>
                  <a:schemeClr val="tx1"/>
                </a:solidFill>
                <a:latin typeface="Segoe UI Light" pitchFamily="34" charset="0"/>
              </a:rPr>
              <a:t>transcend”</a:t>
            </a:r>
            <a:r>
              <a:rPr lang="en-US" dirty="0"/>
              <a:t/>
            </a:r>
            <a:br>
              <a:rPr lang="en-US" dirty="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71" y="2543990"/>
            <a:ext cx="2714625" cy="819150"/>
          </a:xfrm>
          <a:prstGeom prst="rect">
            <a:avLst/>
          </a:prstGeom>
        </p:spPr>
      </p:pic>
    </p:spTree>
    <p:extLst>
      <p:ext uri="{BB962C8B-B14F-4D97-AF65-F5344CB8AC3E}">
        <p14:creationId xmlns:p14="http://schemas.microsoft.com/office/powerpoint/2010/main" val="194485097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59332671"/>
              </p:ext>
            </p:extLst>
          </p:nvPr>
        </p:nvGraphicFramePr>
        <p:xfrm>
          <a:off x="1004094" y="2191832"/>
          <a:ext cx="10171112" cy="2463800"/>
        </p:xfrm>
        <a:graphic>
          <a:graphicData uri="http://schemas.openxmlformats.org/presentationml/2006/ole">
            <mc:AlternateContent xmlns:mc="http://schemas.openxmlformats.org/markup-compatibility/2006">
              <mc:Choice xmlns:v="urn:schemas-microsoft-com:vml" Requires="v">
                <p:oleObj spid="_x0000_s1063" name="Image" r:id="rId4" imgW="10171080" imgH="2463480" progId="Photoshop.Image.11">
                  <p:embed/>
                </p:oleObj>
              </mc:Choice>
              <mc:Fallback>
                <p:oleObj name="Image" r:id="rId4" imgW="10171080" imgH="2463480" progId="Photoshop.Image.11">
                  <p:embed/>
                  <p:pic>
                    <p:nvPicPr>
                      <p:cNvPr id="0" name=""/>
                      <p:cNvPicPr/>
                      <p:nvPr/>
                    </p:nvPicPr>
                    <p:blipFill>
                      <a:blip r:embed="rId5"/>
                      <a:stretch>
                        <a:fillRect/>
                      </a:stretch>
                    </p:blipFill>
                    <p:spPr>
                      <a:xfrm>
                        <a:off x="1004094" y="2191832"/>
                        <a:ext cx="10171112" cy="2463800"/>
                      </a:xfrm>
                      <a:prstGeom prst="rect">
                        <a:avLst/>
                      </a:prstGeom>
                    </p:spPr>
                  </p:pic>
                </p:oleObj>
              </mc:Fallback>
            </mc:AlternateContent>
          </a:graphicData>
        </a:graphic>
      </p:graphicFrame>
    </p:spTree>
    <p:extLst>
      <p:ext uri="{BB962C8B-B14F-4D97-AF65-F5344CB8AC3E}">
        <p14:creationId xmlns:p14="http://schemas.microsoft.com/office/powerpoint/2010/main" val="2071212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is the differentiator</a:t>
            </a:r>
          </a:p>
        </p:txBody>
      </p:sp>
    </p:spTree>
    <p:extLst>
      <p:ext uri="{BB962C8B-B14F-4D97-AF65-F5344CB8AC3E}">
        <p14:creationId xmlns:p14="http://schemas.microsoft.com/office/powerpoint/2010/main" val="4660489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 development </a:t>
            </a:r>
            <a:r>
              <a:rPr lang="en-US" dirty="0" smtClean="0"/>
              <a:t>or </a:t>
            </a:r>
            <a:r>
              <a:rPr lang="en-US" dirty="0"/>
              <a:t>maintenance</a:t>
            </a:r>
          </a:p>
        </p:txBody>
      </p:sp>
    </p:spTree>
    <p:extLst>
      <p:ext uri="{BB962C8B-B14F-4D97-AF65-F5344CB8AC3E}">
        <p14:creationId xmlns:p14="http://schemas.microsoft.com/office/powerpoint/2010/main" val="34937589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99601" y="871431"/>
            <a:ext cx="4327376" cy="5329983"/>
            <a:chOff x="2987824" y="987574"/>
            <a:chExt cx="2952328" cy="3636351"/>
          </a:xfrm>
        </p:grpSpPr>
        <p:sp>
          <p:nvSpPr>
            <p:cNvPr id="3" name="Rectangle 2"/>
            <p:cNvSpPr/>
            <p:nvPr/>
          </p:nvSpPr>
          <p:spPr>
            <a:xfrm>
              <a:off x="2987824" y="987574"/>
              <a:ext cx="2952328"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UI</a:t>
              </a:r>
              <a:endParaRPr lang="sv-SE" dirty="0"/>
            </a:p>
          </p:txBody>
        </p:sp>
        <p:sp>
          <p:nvSpPr>
            <p:cNvPr id="4" name="Rectangle 3"/>
            <p:cNvSpPr/>
            <p:nvPr/>
          </p:nvSpPr>
          <p:spPr>
            <a:xfrm>
              <a:off x="2987824" y="2198174"/>
              <a:ext cx="2952328" cy="1885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Application Logic</a:t>
              </a:r>
              <a:endParaRPr lang="sv-SE" dirty="0"/>
            </a:p>
          </p:txBody>
        </p:sp>
        <p:cxnSp>
          <p:nvCxnSpPr>
            <p:cNvPr id="5" name="Straight Arrow Connector 4"/>
            <p:cNvCxnSpPr/>
            <p:nvPr/>
          </p:nvCxnSpPr>
          <p:spPr>
            <a:xfrm>
              <a:off x="4463988" y="1635646"/>
              <a:ext cx="0" cy="56252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51306" y="4371950"/>
              <a:ext cx="1825373" cy="251975"/>
            </a:xfrm>
            <a:prstGeom prst="rect">
              <a:avLst/>
            </a:prstGeom>
            <a:noFill/>
          </p:spPr>
          <p:txBody>
            <a:bodyPr wrap="none" rtlCol="0">
              <a:spAutoFit/>
            </a:bodyPr>
            <a:lstStyle/>
            <a:p>
              <a:pPr algn="ctr"/>
              <a:r>
                <a:rPr lang="sv-SE" dirty="0" err="1" smtClean="0"/>
                <a:t>Out</a:t>
              </a:r>
              <a:r>
                <a:rPr lang="sv-SE" dirty="0" smtClean="0"/>
                <a:t> </a:t>
              </a:r>
              <a:r>
                <a:rPr lang="sv-SE" dirty="0" err="1" smtClean="0"/>
                <a:t>of</a:t>
              </a:r>
              <a:r>
                <a:rPr lang="sv-SE" dirty="0" smtClean="0"/>
                <a:t> the box approach</a:t>
              </a:r>
              <a:endParaRPr lang="sv-SE" dirty="0"/>
            </a:p>
          </p:txBody>
        </p:sp>
      </p:grpSp>
      <p:grpSp>
        <p:nvGrpSpPr>
          <p:cNvPr id="7" name="Group 6"/>
          <p:cNvGrpSpPr/>
          <p:nvPr/>
        </p:nvGrpSpPr>
        <p:grpSpPr>
          <a:xfrm>
            <a:off x="6604365" y="930344"/>
            <a:ext cx="4814674" cy="5437632"/>
            <a:chOff x="5106414" y="987574"/>
            <a:chExt cx="3323667" cy="3753708"/>
          </a:xfrm>
        </p:grpSpPr>
        <p:sp>
          <p:nvSpPr>
            <p:cNvPr id="8" name="Rectangle 7"/>
            <p:cNvSpPr/>
            <p:nvPr/>
          </p:nvSpPr>
          <p:spPr>
            <a:xfrm>
              <a:off x="5292080" y="987574"/>
              <a:ext cx="2952328"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View</a:t>
              </a:r>
              <a:endParaRPr lang="sv-SE" dirty="0"/>
            </a:p>
          </p:txBody>
        </p:sp>
        <p:sp>
          <p:nvSpPr>
            <p:cNvPr id="9" name="Rectangle 8"/>
            <p:cNvSpPr/>
            <p:nvPr/>
          </p:nvSpPr>
          <p:spPr>
            <a:xfrm>
              <a:off x="5292080" y="2198175"/>
              <a:ext cx="2952328"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ViewModel</a:t>
              </a:r>
              <a:endParaRPr lang="sv-SE" dirty="0"/>
            </a:p>
          </p:txBody>
        </p:sp>
        <p:sp>
          <p:nvSpPr>
            <p:cNvPr id="10" name="Rectangle 9"/>
            <p:cNvSpPr/>
            <p:nvPr/>
          </p:nvSpPr>
          <p:spPr>
            <a:xfrm>
              <a:off x="5292080" y="3435845"/>
              <a:ext cx="2952328"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Model</a:t>
              </a:r>
              <a:endParaRPr lang="sv-SE" dirty="0"/>
            </a:p>
          </p:txBody>
        </p:sp>
        <p:cxnSp>
          <p:nvCxnSpPr>
            <p:cNvPr id="11" name="Straight Arrow Connector 10"/>
            <p:cNvCxnSpPr>
              <a:stCxn id="8" idx="2"/>
              <a:endCxn id="9" idx="0"/>
            </p:cNvCxnSpPr>
            <p:nvPr/>
          </p:nvCxnSpPr>
          <p:spPr>
            <a:xfrm>
              <a:off x="6768244" y="1635646"/>
              <a:ext cx="0" cy="562529"/>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2"/>
              <a:endCxn id="10" idx="0"/>
            </p:cNvCxnSpPr>
            <p:nvPr/>
          </p:nvCxnSpPr>
          <p:spPr>
            <a:xfrm>
              <a:off x="6768244" y="2846247"/>
              <a:ext cx="0" cy="58959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6414" y="4371950"/>
              <a:ext cx="3323667" cy="369332"/>
            </a:xfrm>
            <a:prstGeom prst="rect">
              <a:avLst/>
            </a:prstGeom>
            <a:noFill/>
          </p:spPr>
          <p:txBody>
            <a:bodyPr wrap="none" rtlCol="0">
              <a:spAutoFit/>
            </a:bodyPr>
            <a:lstStyle/>
            <a:p>
              <a:pPr algn="ctr"/>
              <a:r>
                <a:rPr lang="sv-SE" dirty="0" smtClean="0"/>
                <a:t>Model-View-ViewModel (MVVM)</a:t>
              </a:r>
              <a:endParaRPr lang="sv-SE" dirty="0"/>
            </a:p>
          </p:txBody>
        </p:sp>
      </p:grpSp>
    </p:spTree>
    <p:extLst>
      <p:ext uri="{BB962C8B-B14F-4D97-AF65-F5344CB8AC3E}">
        <p14:creationId xmlns:p14="http://schemas.microsoft.com/office/powerpoint/2010/main" val="32857743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398</TotalTime>
  <Words>1876</Words>
  <Application>Microsoft Office PowerPoint</Application>
  <PresentationFormat>Custom</PresentationFormat>
  <Paragraphs>123</Paragraphs>
  <Slides>26</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Wingdings</vt:lpstr>
      <vt:lpstr>Arial</vt:lpstr>
      <vt:lpstr>Segoe UI Light</vt:lpstr>
      <vt:lpstr>Segoe UI</vt:lpstr>
      <vt:lpstr>Consolas</vt:lpstr>
      <vt:lpstr>TechEd_2013_Template_r09</vt:lpstr>
      <vt:lpstr>Image</vt:lpstr>
      <vt:lpstr>PowerPoint Presentation</vt:lpstr>
      <vt:lpstr>Building an MVVM-Based Architecture That Works</vt:lpstr>
      <vt:lpstr>Who is that guy?</vt:lpstr>
      <vt:lpstr>Welcome to the messed up world that is my head!</vt:lpstr>
      <vt:lpstr> Shu Ha Ri ”first learn, then detach, and finally transcend” </vt:lpstr>
      <vt:lpstr>PowerPoint Presentation</vt:lpstr>
      <vt:lpstr>Architecture is the differentiator</vt:lpstr>
      <vt:lpstr>Simplify development or maintenance</vt:lpstr>
      <vt:lpstr>PowerPoint Presentation</vt:lpstr>
      <vt:lpstr>PowerPoint Presentation</vt:lpstr>
      <vt:lpstr>PowerPoint Presentation</vt:lpstr>
      <vt:lpstr>Portable Class Library Forcing separation / guiding architecture </vt:lpstr>
      <vt:lpstr>PowerPoint Presentation</vt:lpstr>
      <vt:lpstr>To framework or not  to framework NuGet, BYO or maybe “plain vanilla” </vt:lpstr>
      <vt:lpstr>Dependency Inversion</vt:lpstr>
      <vt:lpstr>Options for DI</vt:lpstr>
      <vt:lpstr>VM &lt;&gt; V Communication Coupling, interfaces or bindings</vt:lpstr>
      <vt:lpstr>VM &lt;&gt; VM Communication Events, callbacks or event aggregator</vt:lpstr>
      <vt:lpstr>Asynchronocity Yes…you have to go there…</vt:lpstr>
      <vt:lpstr>Action&lt;T&gt; || async/await</vt:lpstr>
      <vt:lpstr>Useful platform abstractions NavigationService, Dispatcher, Application</vt:lpstr>
      <vt:lpstr>Questions? ”There is no such thing as a stupid question”     chris@59north.com @ZeroKoll http://chris.59north.com/</vt:lpstr>
      <vt:lpstr>Resources</vt:lpstr>
      <vt:lpstr>Complete an evaluation on CommNet and enter to win!</vt:lpstr>
      <vt:lpstr>Evaluate this session</vt:lpstr>
      <vt:lpstr>PowerPoint Presentation</vt:lpstr>
    </vt:vector>
  </TitlesOfParts>
  <Manager>&lt;Comms manager/speech writer&gt;</Manager>
  <Company>Active Solution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DEV-B304: Building an MVVM-Based Architecture That Works</dc:title>
  <dc:subject>TechEd 2013</dc:subject>
  <dc:creator>Chris Klug</dc:creator>
  <cp:keywords>TechEd 2013</cp:keywords>
  <dc:description>Template by: Jordan Cayabyab, Artitudes Design, Inc.
Formatting by: Kate Kuzel, Silver Fox Productions, Inc.
Audience Type: Internal/External</dc:description>
  <cp:lastModifiedBy>Shows</cp:lastModifiedBy>
  <cp:revision>43</cp:revision>
  <dcterms:created xsi:type="dcterms:W3CDTF">2013-04-30T08:36:06Z</dcterms:created>
  <dcterms:modified xsi:type="dcterms:W3CDTF">2013-06-04T21:22:27Z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