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91" r:id="rId5"/>
  </p:sldMasterIdLst>
  <p:notesMasterIdLst>
    <p:notesMasterId r:id="rId57"/>
  </p:notesMasterIdLst>
  <p:handoutMasterIdLst>
    <p:handoutMasterId r:id="rId58"/>
  </p:handoutMasterIdLst>
  <p:sldIdLst>
    <p:sldId id="1135" r:id="rId6"/>
    <p:sldId id="1054" r:id="rId7"/>
    <p:sldId id="1153" r:id="rId8"/>
    <p:sldId id="1154" r:id="rId9"/>
    <p:sldId id="1155" r:id="rId10"/>
    <p:sldId id="1156" r:id="rId11"/>
    <p:sldId id="1180" r:id="rId12"/>
    <p:sldId id="1274" r:id="rId13"/>
    <p:sldId id="1212" r:id="rId14"/>
    <p:sldId id="1217" r:id="rId15"/>
    <p:sldId id="1221" r:id="rId16"/>
    <p:sldId id="1222" r:id="rId17"/>
    <p:sldId id="1223" r:id="rId18"/>
    <p:sldId id="1224" r:id="rId19"/>
    <p:sldId id="1226" r:id="rId20"/>
    <p:sldId id="1227" r:id="rId21"/>
    <p:sldId id="1273" r:id="rId22"/>
    <p:sldId id="1272" r:id="rId23"/>
    <p:sldId id="1228" r:id="rId24"/>
    <p:sldId id="1229" r:id="rId25"/>
    <p:sldId id="1230" r:id="rId26"/>
    <p:sldId id="1234" r:id="rId27"/>
    <p:sldId id="1232" r:id="rId28"/>
    <p:sldId id="1235" r:id="rId29"/>
    <p:sldId id="1236" r:id="rId30"/>
    <p:sldId id="1238" r:id="rId31"/>
    <p:sldId id="1271" r:id="rId32"/>
    <p:sldId id="1270" r:id="rId33"/>
    <p:sldId id="1254" r:id="rId34"/>
    <p:sldId id="1255" r:id="rId35"/>
    <p:sldId id="1256" r:id="rId36"/>
    <p:sldId id="1257" r:id="rId37"/>
    <p:sldId id="1258" r:id="rId38"/>
    <p:sldId id="1259" r:id="rId39"/>
    <p:sldId id="1260" r:id="rId40"/>
    <p:sldId id="1261" r:id="rId41"/>
    <p:sldId id="1262" r:id="rId42"/>
    <p:sldId id="1263" r:id="rId43"/>
    <p:sldId id="1264" r:id="rId44"/>
    <p:sldId id="1265" r:id="rId45"/>
    <p:sldId id="1266" r:id="rId46"/>
    <p:sldId id="1267" r:id="rId47"/>
    <p:sldId id="1269" r:id="rId48"/>
    <p:sldId id="1201" r:id="rId49"/>
    <p:sldId id="1151" r:id="rId50"/>
    <p:sldId id="1275" r:id="rId51"/>
    <p:sldId id="1276" r:id="rId52"/>
    <p:sldId id="1150" r:id="rId53"/>
    <p:sldId id="1147" r:id="rId54"/>
    <p:sldId id="1277" r:id="rId55"/>
    <p:sldId id="1076" r:id="rId56"/>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054"/>
            <p14:sldId id="1153"/>
            <p14:sldId id="1154"/>
            <p14:sldId id="1155"/>
            <p14:sldId id="1156"/>
            <p14:sldId id="1180"/>
            <p14:sldId id="1274"/>
            <p14:sldId id="1212"/>
            <p14:sldId id="1217"/>
            <p14:sldId id="1221"/>
            <p14:sldId id="1222"/>
            <p14:sldId id="1223"/>
            <p14:sldId id="1224"/>
            <p14:sldId id="1226"/>
            <p14:sldId id="1227"/>
            <p14:sldId id="1273"/>
            <p14:sldId id="1272"/>
            <p14:sldId id="1228"/>
            <p14:sldId id="1229"/>
            <p14:sldId id="1230"/>
            <p14:sldId id="1234"/>
            <p14:sldId id="1232"/>
            <p14:sldId id="1235"/>
            <p14:sldId id="1236"/>
            <p14:sldId id="1238"/>
            <p14:sldId id="1271"/>
            <p14:sldId id="1270"/>
            <p14:sldId id="1254"/>
            <p14:sldId id="1255"/>
            <p14:sldId id="1256"/>
            <p14:sldId id="1257"/>
            <p14:sldId id="1258"/>
            <p14:sldId id="1259"/>
            <p14:sldId id="1260"/>
            <p14:sldId id="1261"/>
            <p14:sldId id="1262"/>
            <p14:sldId id="1263"/>
            <p14:sldId id="1264"/>
            <p14:sldId id="1265"/>
            <p14:sldId id="1266"/>
            <p14:sldId id="1267"/>
            <p14:sldId id="1269"/>
            <p14:sldId id="1201"/>
          </p14:sldIdLst>
        </p14:section>
        <p14:section name="Special content" id="{6925D2A1-AD53-4951-AB34-79DFA02CD676}">
          <p14:sldIdLst>
            <p14:sldId id="1151"/>
            <p14:sldId id="1275"/>
            <p14:sldId id="1276"/>
            <p14:sldId id="1150"/>
            <p14:sldId id="1147"/>
            <p14:sldId id="1277"/>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7000"/>
    <a:srgbClr val="806200"/>
    <a:srgbClr val="FFFFFF"/>
    <a:srgbClr val="7FBA00"/>
    <a:srgbClr val="007233"/>
    <a:srgbClr val="0072C6"/>
    <a:srgbClr val="B4009E"/>
    <a:srgbClr val="B0B186"/>
    <a:srgbClr val="FF66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5" autoAdjust="0"/>
    <p:restoredTop sz="94087" autoAdjust="0"/>
  </p:normalViewPr>
  <p:slideViewPr>
    <p:cSldViewPr snapToGrid="0">
      <p:cViewPr varScale="1">
        <p:scale>
          <a:sx n="96" d="100"/>
          <a:sy n="96" d="100"/>
        </p:scale>
        <p:origin x="72" y="78"/>
      </p:cViewPr>
      <p:guideLst>
        <p:guide orient="horz" pos="2203"/>
        <p:guide pos="3917"/>
      </p:guideLst>
    </p:cSldViewPr>
  </p:slideViewPr>
  <p:outlineViewPr>
    <p:cViewPr>
      <p:scale>
        <a:sx n="33" d="100"/>
        <a:sy n="33" d="100"/>
      </p:scale>
      <p:origin x="0" y="-14896"/>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6/5/2013 12:26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6/5/2013 12:23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6/5/2013 12:23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smtClean="0"/>
          </a:p>
        </p:txBody>
      </p:sp>
      <p:sp>
        <p:nvSpPr>
          <p:cNvPr id="4" name="Header Placeholder 3"/>
          <p:cNvSpPr>
            <a:spLocks noGrp="1"/>
          </p:cNvSpPr>
          <p:nvPr>
            <p:ph type="hdr" sz="quarter" idx="10"/>
          </p:nvPr>
        </p:nvSpPr>
        <p:spPr/>
        <p:txBody>
          <a:bodyPr/>
          <a:lstStyle/>
          <a:p>
            <a:r>
              <a:rPr lang="en-US" smtClean="0">
                <a:gradFill>
                  <a:gsLst>
                    <a:gs pos="1250">
                      <a:prstClr val="black"/>
                    </a:gs>
                    <a:gs pos="100000">
                      <a:prstClr val="black"/>
                    </a:gs>
                  </a:gsLst>
                  <a:lin ang="5400000" scaled="0"/>
                </a:gradFill>
              </a:rPr>
              <a:t>TechReady 16</a:t>
            </a:r>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BD5BC04-077D-4C85-BE3A-D00C442E5BF6}" type="datetime1">
              <a:rPr lang="en-US" smtClean="0">
                <a:solidFill>
                  <a:prstClr val="black"/>
                </a:solidFill>
              </a:rPr>
              <a:pPr/>
              <a:t>6/5/2013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81404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5E7B1D-DCAF-4609-A455-41CCE3A6F36B}"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09837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5E7B1D-DCAF-4609-A455-41CCE3A6F36B}"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304317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smtClean="0"/>
          </a:p>
        </p:txBody>
      </p:sp>
      <p:sp>
        <p:nvSpPr>
          <p:cNvPr id="4" name="Header Placeholder 3"/>
          <p:cNvSpPr>
            <a:spLocks noGrp="1"/>
          </p:cNvSpPr>
          <p:nvPr>
            <p:ph type="hdr" sz="quarter" idx="10"/>
          </p:nvPr>
        </p:nvSpPr>
        <p:spPr/>
        <p:txBody>
          <a:bodyPr/>
          <a:lstStyle/>
          <a:p>
            <a:r>
              <a:rPr lang="en-US" smtClean="0">
                <a:gradFill>
                  <a:gsLst>
                    <a:gs pos="1250">
                      <a:prstClr val="black"/>
                    </a:gs>
                    <a:gs pos="100000">
                      <a:prstClr val="black"/>
                    </a:gs>
                  </a:gsLst>
                  <a:lin ang="5400000" scaled="0"/>
                </a:gradFill>
              </a:rPr>
              <a:t>TechReady 16</a:t>
            </a:r>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BD5BC04-077D-4C85-BE3A-D00C442E5BF6}" type="datetime1">
              <a:rPr lang="en-US" smtClean="0">
                <a:solidFill>
                  <a:prstClr val="black"/>
                </a:solidFill>
              </a:rPr>
              <a:pPr/>
              <a:t>6/5/2013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880862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smtClean="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BD5BC04-077D-4C85-BE3A-D00C442E5BF6}" type="datetime1">
              <a:rPr lang="en-US" smtClean="0"/>
              <a:t>6/5/2013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44</a:t>
            </a:fld>
            <a:endParaRPr lang="en-US" dirty="0"/>
          </a:p>
        </p:txBody>
      </p:sp>
    </p:spTree>
    <p:extLst>
      <p:ext uri="{BB962C8B-B14F-4D97-AF65-F5344CB8AC3E}">
        <p14:creationId xmlns:p14="http://schemas.microsoft.com/office/powerpoint/2010/main" val="3143231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45</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6/5/2013 12:26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1036668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46</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6/5/2013 12:26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3636347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6/5/2013 12:26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48</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6/5/2013 12:26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49</a:t>
            </a:fld>
            <a:endParaRPr lang="en-US" dirty="0"/>
          </a:p>
        </p:txBody>
      </p:sp>
    </p:spTree>
    <p:extLst>
      <p:ext uri="{BB962C8B-B14F-4D97-AF65-F5344CB8AC3E}">
        <p14:creationId xmlns:p14="http://schemas.microsoft.com/office/powerpoint/2010/main" val="1692367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6/5/2013 12:26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3178204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6/5/2013 12:23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51</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6/5/2013 12:26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2057B69-0888-4DD3-85CF-9EB77287106C}" type="datetime1">
              <a:rPr lang="en-US" smtClean="0"/>
              <a:t>6/5/2013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3008569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827E15C-8D54-4D88-A0F8-318BDDFD1D0D}" type="datetime1">
              <a:rPr lang="en-US" smtClean="0"/>
              <a:t>6/5/2013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4285349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smtClean="0"/>
          </a:p>
        </p:txBody>
      </p:sp>
      <p:sp>
        <p:nvSpPr>
          <p:cNvPr id="4" name="Header Placeholder 3"/>
          <p:cNvSpPr>
            <a:spLocks noGrp="1"/>
          </p:cNvSpPr>
          <p:nvPr>
            <p:ph type="hdr" sz="quarter" idx="10"/>
          </p:nvPr>
        </p:nvSpPr>
        <p:spPr/>
        <p:txBody>
          <a:bodyPr/>
          <a:lstStyle/>
          <a:p>
            <a:r>
              <a:rPr lang="en-US" smtClean="0">
                <a:gradFill>
                  <a:gsLst>
                    <a:gs pos="1250">
                      <a:prstClr val="black"/>
                    </a:gs>
                    <a:gs pos="100000">
                      <a:prstClr val="black"/>
                    </a:gs>
                  </a:gsLst>
                  <a:lin ang="5400000" scaled="0"/>
                </a:gradFill>
              </a:rPr>
              <a:t>TechReady 16</a:t>
            </a:r>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BD5BC04-077D-4C85-BE3A-D00C442E5BF6}" type="datetime1">
              <a:rPr lang="en-US" smtClean="0">
                <a:solidFill>
                  <a:prstClr val="black"/>
                </a:solidFill>
              </a:rPr>
              <a:pPr/>
              <a:t>6/5/2013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363158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smtClean="0"/>
          </a:p>
        </p:txBody>
      </p:sp>
      <p:sp>
        <p:nvSpPr>
          <p:cNvPr id="4" name="Header Placeholder 3"/>
          <p:cNvSpPr>
            <a:spLocks noGrp="1"/>
          </p:cNvSpPr>
          <p:nvPr>
            <p:ph type="hdr" sz="quarter" idx="10"/>
          </p:nvPr>
        </p:nvSpPr>
        <p:spPr/>
        <p:txBody>
          <a:bodyPr/>
          <a:lstStyle/>
          <a:p>
            <a:r>
              <a:rPr lang="en-US" smtClean="0">
                <a:gradFill>
                  <a:gsLst>
                    <a:gs pos="1250">
                      <a:prstClr val="black"/>
                    </a:gs>
                    <a:gs pos="100000">
                      <a:prstClr val="black"/>
                    </a:gs>
                  </a:gsLst>
                  <a:lin ang="5400000" scaled="0"/>
                </a:gradFill>
              </a:rPr>
              <a:t>TechReady 16</a:t>
            </a:r>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BD5BC04-077D-4C85-BE3A-D00C442E5BF6}" type="datetime1">
              <a:rPr lang="en-US" smtClean="0">
                <a:solidFill>
                  <a:prstClr val="black"/>
                </a:solidFill>
              </a:rPr>
              <a:pPr/>
              <a:t>6/5/2013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685992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smtClean="0"/>
          </a:p>
        </p:txBody>
      </p:sp>
      <p:sp>
        <p:nvSpPr>
          <p:cNvPr id="4" name="Header Placeholder 3"/>
          <p:cNvSpPr>
            <a:spLocks noGrp="1"/>
          </p:cNvSpPr>
          <p:nvPr>
            <p:ph type="hdr" sz="quarter" idx="10"/>
          </p:nvPr>
        </p:nvSpPr>
        <p:spPr/>
        <p:txBody>
          <a:bodyPr/>
          <a:lstStyle/>
          <a:p>
            <a:r>
              <a:rPr lang="en-US" smtClean="0">
                <a:gradFill>
                  <a:gsLst>
                    <a:gs pos="1250">
                      <a:prstClr val="black"/>
                    </a:gs>
                    <a:gs pos="100000">
                      <a:prstClr val="black"/>
                    </a:gs>
                  </a:gsLst>
                  <a:lin ang="5400000" scaled="0"/>
                </a:gradFill>
              </a:rPr>
              <a:t>TechReady 16</a:t>
            </a:r>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BD5BC04-077D-4C85-BE3A-D00C442E5BF6}" type="datetime1">
              <a:rPr lang="en-US" smtClean="0">
                <a:solidFill>
                  <a:prstClr val="black"/>
                </a:solidFill>
              </a:rPr>
              <a:pPr/>
              <a:t>6/5/2013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407101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6/5/2013 12:26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23</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1285961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smtClean="0"/>
          </a:p>
        </p:txBody>
      </p:sp>
      <p:sp>
        <p:nvSpPr>
          <p:cNvPr id="4" name="Header Placeholder 3"/>
          <p:cNvSpPr>
            <a:spLocks noGrp="1"/>
          </p:cNvSpPr>
          <p:nvPr>
            <p:ph type="hdr" sz="quarter" idx="10"/>
          </p:nvPr>
        </p:nvSpPr>
        <p:spPr/>
        <p:txBody>
          <a:bodyPr/>
          <a:lstStyle/>
          <a:p>
            <a:r>
              <a:rPr lang="en-US" smtClean="0">
                <a:gradFill>
                  <a:gsLst>
                    <a:gs pos="1250">
                      <a:prstClr val="black"/>
                    </a:gs>
                    <a:gs pos="100000">
                      <a:prstClr val="black"/>
                    </a:gs>
                  </a:gsLst>
                  <a:lin ang="5400000" scaled="0"/>
                </a:gradFill>
              </a:rPr>
              <a:t>TechReady 16</a:t>
            </a:r>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BD5BC04-077D-4C85-BE3A-D00C442E5BF6}" type="datetime1">
              <a:rPr lang="en-US" smtClean="0">
                <a:solidFill>
                  <a:prstClr val="black"/>
                </a:solidFill>
              </a:rPr>
              <a:pPr/>
              <a:t>6/5/2013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282834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ext content, normal, dark">
    <p:spTree>
      <p:nvGrpSpPr>
        <p:cNvPr id="1" name=""/>
        <p:cNvGrpSpPr/>
        <p:nvPr/>
      </p:nvGrpSpPr>
      <p:grpSpPr>
        <a:xfrm>
          <a:off x="0" y="0"/>
          <a:ext cx="0" cy="0"/>
          <a:chOff x="0" y="0"/>
          <a:chExt cx="0" cy="0"/>
        </a:xfrm>
      </p:grpSpPr>
      <p:pic>
        <p:nvPicPr>
          <p:cNvPr id="6" name="Picture 5" descr="BlueBackground.png"/>
          <p:cNvPicPr>
            <a:picLocks noChangeAspect="1"/>
          </p:cNvPicPr>
          <p:nvPr userDrawn="1"/>
        </p:nvPicPr>
        <p:blipFill>
          <a:blip r:embed="rId2"/>
          <a:stretch>
            <a:fillRect/>
          </a:stretch>
        </p:blipFill>
        <p:spPr>
          <a:xfrm>
            <a:off x="0" y="6600"/>
            <a:ext cx="12436475" cy="6981326"/>
          </a:xfrm>
          <a:prstGeom prst="rect">
            <a:avLst/>
          </a:prstGeom>
        </p:spPr>
      </p:pic>
      <p:sp>
        <p:nvSpPr>
          <p:cNvPr id="2" name="Title 1"/>
          <p:cNvSpPr>
            <a:spLocks noGrp="1"/>
          </p:cNvSpPr>
          <p:nvPr>
            <p:ph type="title" hasCustomPrompt="1"/>
          </p:nvPr>
        </p:nvSpPr>
        <p:spPr>
          <a:xfrm>
            <a:off x="0" y="0"/>
            <a:ext cx="6218238" cy="1243471"/>
          </a:xfrm>
          <a:solidFill>
            <a:srgbClr val="FFFFFF"/>
          </a:solidFill>
        </p:spPr>
        <p:txBody>
          <a:bodyPr rIns="91440" anchor="ctr">
            <a:noAutofit/>
          </a:bodyPr>
          <a:lstStyle>
            <a:lvl1pPr>
              <a:defRPr sz="2720" baseline="0">
                <a:solidFill>
                  <a:schemeClr val="bg1"/>
                </a:solidFill>
                <a:latin typeface="+mn-lt"/>
              </a:defRPr>
            </a:lvl1pPr>
          </a:lstStyle>
          <a:p>
            <a:pPr lvl="0"/>
            <a:r>
              <a:rPr lang="en-US" dirty="0" smtClean="0"/>
              <a:t>Click to edit slide content</a:t>
            </a:r>
          </a:p>
        </p:txBody>
      </p:sp>
      <p:sp>
        <p:nvSpPr>
          <p:cNvPr id="4" name="Slide Number Placeholder 3"/>
          <p:cNvSpPr>
            <a:spLocks noGrp="1"/>
          </p:cNvSpPr>
          <p:nvPr>
            <p:ph type="sldNum" sz="quarter" idx="11"/>
          </p:nvPr>
        </p:nvSpPr>
        <p:spPr>
          <a:xfrm>
            <a:off x="9223719" y="6482889"/>
            <a:ext cx="2901844" cy="372394"/>
          </a:xfrm>
          <a:prstGeom prst="rect">
            <a:avLst/>
          </a:prstGeom>
        </p:spPr>
        <p:txBody>
          <a:bodyPr/>
          <a:lstStyle>
            <a:lvl1pPr>
              <a:defRPr>
                <a:solidFill>
                  <a:schemeClr val="tx1"/>
                </a:solidFill>
                <a:latin typeface="+mn-lt"/>
              </a:defRPr>
            </a:lvl1pPr>
          </a:lstStyle>
          <a:p>
            <a:fld id="{74A398B2-5A34-1A4A-811E-F4027282568C}" type="slidenum">
              <a:rPr lang="en-US" smtClean="0"/>
              <a:pPr/>
              <a:t>‹#›</a:t>
            </a:fld>
            <a:endParaRPr lang="en-US"/>
          </a:p>
        </p:txBody>
      </p:sp>
      <p:sp>
        <p:nvSpPr>
          <p:cNvPr id="14" name="Content Placeholder 13"/>
          <p:cNvSpPr>
            <a:spLocks noGrp="1"/>
          </p:cNvSpPr>
          <p:nvPr>
            <p:ph sz="quarter" idx="13" hasCustomPrompt="1"/>
          </p:nvPr>
        </p:nvSpPr>
        <p:spPr>
          <a:xfrm>
            <a:off x="0" y="1243471"/>
            <a:ext cx="12125563" cy="5155224"/>
          </a:xfrm>
          <a:prstGeom prst="rect">
            <a:avLst/>
          </a:prstGeom>
        </p:spPr>
        <p:txBody>
          <a:bodyPr vert="horz" lIns="182880" tIns="137160">
            <a:noAutofit/>
          </a:bodyPr>
          <a:lstStyle>
            <a:lvl1pPr marL="0" indent="0">
              <a:spcBef>
                <a:spcPts val="408"/>
              </a:spcBef>
              <a:buFontTx/>
              <a:buNone/>
              <a:defRPr sz="2720" baseline="0">
                <a:solidFill>
                  <a:schemeClr val="tx1"/>
                </a:solidFill>
                <a:latin typeface="+mn-lt"/>
              </a:defRPr>
            </a:lvl1pPr>
          </a:lstStyle>
          <a:p>
            <a:pPr lvl="0"/>
            <a:r>
              <a:rPr lang="en-US" dirty="0" smtClean="0"/>
              <a:t>Click to </a:t>
            </a:r>
            <a:r>
              <a:rPr lang="en-US" dirty="0"/>
              <a:t>edit </a:t>
            </a:r>
            <a:r>
              <a:rPr lang="en-US" dirty="0" smtClean="0"/>
              <a:t>slide </a:t>
            </a:r>
            <a:r>
              <a:rPr lang="en-US" dirty="0"/>
              <a:t>content</a:t>
            </a:r>
          </a:p>
        </p:txBody>
      </p:sp>
    </p:spTree>
    <p:extLst>
      <p:ext uri="{BB962C8B-B14F-4D97-AF65-F5344CB8AC3E}">
        <p14:creationId xmlns:p14="http://schemas.microsoft.com/office/powerpoint/2010/main" val="1007196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12932416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125235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40395715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42501761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5450585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680685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40377716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104675370"/>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653742632"/>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019990196"/>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91438015"/>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04382506"/>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01218758"/>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2584074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2000237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8597824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6870356"/>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0050072"/>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454588"/>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1056452"/>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03291475"/>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4577207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5759312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0"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79164397"/>
      </p:ext>
    </p:extLst>
  </p:cSld>
  <p:clrMap bg1="dk1" tx1="lt1" bg2="dk2" tx2="lt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 id="2147484203" r:id="rId12"/>
    <p:sldLayoutId id="2147484204" r:id="rId13"/>
    <p:sldLayoutId id="2147484205" r:id="rId14"/>
    <p:sldLayoutId id="2147484206" r:id="rId15"/>
    <p:sldLayoutId id="2147484207" r:id="rId16"/>
    <p:sldLayoutId id="2147484208" r:id="rId17"/>
    <p:sldLayoutId id="2147484209" r:id="rId18"/>
    <p:sldLayoutId id="2147484210" r:id="rId19"/>
    <p:sldLayoutId id="2147484211" r:id="rId20"/>
    <p:sldLayoutId id="2147484212" r:id="rId21"/>
    <p:sldLayoutId id="2147484213" r:id="rId22"/>
    <p:sldLayoutId id="2147484214"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hyperlink" Target="http://tfs.visualstudio.com/"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hyperlink" Target="http://aka.ms/AzureContest" TargetMode="External"/><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4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 Id="rId9" Type="http://schemas.openxmlformats.org/officeDocument/2006/relationships/image" Target="../media/image2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9.xml"/><Relationship Id="rId5" Type="http://schemas.openxmlformats.org/officeDocument/2006/relationships/image" Target="../media/image24.png"/><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Async over Sync?</a:t>
            </a:r>
            <a:br>
              <a:rPr lang="en-US" dirty="0" smtClean="0"/>
            </a:br>
            <a:r>
              <a:rPr lang="en-US" dirty="0" smtClean="0"/>
              <a:t>Wrapping with </a:t>
            </a:r>
            <a:r>
              <a:rPr lang="en-US" dirty="0" err="1" smtClean="0"/>
              <a:t>Task.Run</a:t>
            </a:r>
            <a:endParaRPr lang="en-US" dirty="0"/>
          </a:p>
        </p:txBody>
      </p:sp>
      <p:sp>
        <p:nvSpPr>
          <p:cNvPr id="3" name="Text Placeholder 2"/>
          <p:cNvSpPr>
            <a:spLocks noGrp="1"/>
          </p:cNvSpPr>
          <p:nvPr>
            <p:ph type="body" sz="quarter" idx="12"/>
          </p:nvPr>
        </p:nvSpPr>
        <p:spPr/>
        <p:txBody>
          <a:bodyPr/>
          <a:lstStyle/>
          <a:p>
            <a:r>
              <a:rPr lang="en-US" dirty="0"/>
              <a:t>Wrapping synchronous operations with </a:t>
            </a:r>
            <a:r>
              <a:rPr lang="en-US" dirty="0" err="1"/>
              <a:t>Task.Run</a:t>
            </a:r>
            <a:r>
              <a:rPr lang="en-US" dirty="0"/>
              <a:t> inside a library can prevent an app from managing its threads effectively</a:t>
            </a:r>
          </a:p>
          <a:p>
            <a:endParaRPr lang="en-US" dirty="0"/>
          </a:p>
        </p:txBody>
      </p:sp>
    </p:spTree>
    <p:extLst>
      <p:ext uri="{BB962C8B-B14F-4D97-AF65-F5344CB8AC3E}">
        <p14:creationId xmlns:p14="http://schemas.microsoft.com/office/powerpoint/2010/main" val="3429602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trike="sngStrike" dirty="0" smtClean="0"/>
              <a:t>Async over sync</a:t>
            </a:r>
            <a:r>
              <a:rPr lang="en-US" dirty="0" smtClean="0"/>
              <a:t>  Let your callers call </a:t>
            </a:r>
            <a:r>
              <a:rPr lang="en-US" dirty="0" err="1" smtClean="0"/>
              <a:t>Task.Run</a:t>
            </a:r>
            <a:endParaRPr lang="en-US" dirty="0"/>
          </a:p>
        </p:txBody>
      </p:sp>
      <p:sp>
        <p:nvSpPr>
          <p:cNvPr id="3" name="Text Placeholder 2"/>
          <p:cNvSpPr>
            <a:spLocks noGrp="1"/>
          </p:cNvSpPr>
          <p:nvPr>
            <p:ph type="body" sz="quarter" idx="10"/>
          </p:nvPr>
        </p:nvSpPr>
        <p:spPr>
          <a:xfrm>
            <a:off x="274638" y="1212850"/>
            <a:ext cx="11887200" cy="5139869"/>
          </a:xfrm>
        </p:spPr>
        <p:txBody>
          <a:bodyPr/>
          <a:lstStyle/>
          <a:p>
            <a:r>
              <a:rPr lang="en-US" dirty="0" smtClean="0"/>
              <a:t>The thread pool is an app-global resource</a:t>
            </a:r>
          </a:p>
          <a:p>
            <a:pPr lvl="1"/>
            <a:r>
              <a:rPr lang="en-US" dirty="0" smtClean="0"/>
              <a:t>The number of threads available to service work items varies greatly over the life of an app</a:t>
            </a:r>
          </a:p>
          <a:p>
            <a:pPr lvl="1"/>
            <a:r>
              <a:rPr lang="en-US" dirty="0" smtClean="0"/>
              <a:t>The thread pool adds and removes threads using a hill climbing algorithm that adjusts slowly</a:t>
            </a:r>
          </a:p>
          <a:p>
            <a:pPr lvl="1"/>
            <a:endParaRPr lang="en-US" dirty="0"/>
          </a:p>
          <a:p>
            <a:r>
              <a:rPr lang="en-US" dirty="0" smtClean="0"/>
              <a:t>In a server app, spinning up threads hurts scalability</a:t>
            </a:r>
          </a:p>
          <a:p>
            <a:pPr lvl="1"/>
            <a:r>
              <a:rPr lang="en-US" dirty="0" smtClean="0"/>
              <a:t>A high-traffic server app may choose to optimize for scalability over latency</a:t>
            </a:r>
          </a:p>
          <a:p>
            <a:pPr lvl="1"/>
            <a:r>
              <a:rPr lang="en-US" dirty="0" smtClean="0"/>
              <a:t>An API that launches new threads unexpectedly can cause hard-to-diagnose scalability bottlenecks</a:t>
            </a:r>
          </a:p>
          <a:p>
            <a:pPr lvl="1"/>
            <a:endParaRPr lang="en-US" dirty="0"/>
          </a:p>
          <a:p>
            <a:r>
              <a:rPr lang="en-US" dirty="0" smtClean="0"/>
              <a:t>The app is in the best position to manage its threads</a:t>
            </a:r>
          </a:p>
          <a:p>
            <a:pPr lvl="1"/>
            <a:r>
              <a:rPr lang="en-US" dirty="0" smtClean="0"/>
              <a:t>Provide </a:t>
            </a:r>
            <a:r>
              <a:rPr lang="en-US" dirty="0" smtClean="0">
                <a:solidFill>
                  <a:schemeClr val="accent2">
                    <a:lumMod val="20000"/>
                    <a:lumOff val="80000"/>
                  </a:schemeClr>
                </a:solidFill>
              </a:rPr>
              <a:t>synchronous</a:t>
            </a:r>
            <a:r>
              <a:rPr lang="en-US" dirty="0" smtClean="0"/>
              <a:t> methods that </a:t>
            </a:r>
            <a:r>
              <a:rPr lang="en-US" dirty="0" smtClean="0">
                <a:solidFill>
                  <a:schemeClr val="accent2">
                    <a:lumMod val="20000"/>
                    <a:lumOff val="80000"/>
                  </a:schemeClr>
                </a:solidFill>
              </a:rPr>
              <a:t>block the current thread</a:t>
            </a:r>
          </a:p>
          <a:p>
            <a:pPr lvl="1"/>
            <a:r>
              <a:rPr lang="en-US" dirty="0" smtClean="0"/>
              <a:t>Provide </a:t>
            </a:r>
            <a:r>
              <a:rPr lang="en-US" dirty="0" smtClean="0">
                <a:solidFill>
                  <a:schemeClr val="accent1">
                    <a:lumMod val="20000"/>
                    <a:lumOff val="80000"/>
                  </a:schemeClr>
                </a:solidFill>
              </a:rPr>
              <a:t>asynchronous</a:t>
            </a:r>
            <a:r>
              <a:rPr lang="en-US" dirty="0" smtClean="0"/>
              <a:t> methods when you can do so </a:t>
            </a:r>
            <a:r>
              <a:rPr lang="en-US" dirty="0" smtClean="0">
                <a:solidFill>
                  <a:schemeClr val="accent1">
                    <a:lumMod val="20000"/>
                    <a:lumOff val="80000"/>
                  </a:schemeClr>
                </a:solidFill>
              </a:rPr>
              <a:t>without spawning new threads</a:t>
            </a:r>
          </a:p>
          <a:p>
            <a:pPr lvl="1"/>
            <a:r>
              <a:rPr lang="en-US" dirty="0" smtClean="0"/>
              <a:t>Let the app that called you use its domain knowledge to manage its threading strategy!</a:t>
            </a:r>
            <a:endParaRPr lang="en-US" dirty="0"/>
          </a:p>
        </p:txBody>
      </p:sp>
    </p:spTree>
    <p:extLst>
      <p:ext uri="{BB962C8B-B14F-4D97-AF65-F5344CB8AC3E}">
        <p14:creationId xmlns:p14="http://schemas.microsoft.com/office/powerpoint/2010/main" val="10349229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Exceptions where async over sync is OK</a:t>
            </a:r>
            <a:endParaRPr lang="en-US" dirty="0"/>
          </a:p>
        </p:txBody>
      </p:sp>
      <p:sp>
        <p:nvSpPr>
          <p:cNvPr id="3" name="Text Placeholder 2"/>
          <p:cNvSpPr>
            <a:spLocks noGrp="1"/>
          </p:cNvSpPr>
          <p:nvPr>
            <p:ph type="body" sz="quarter" idx="10"/>
          </p:nvPr>
        </p:nvSpPr>
        <p:spPr>
          <a:xfrm>
            <a:off x="274638" y="1212850"/>
            <a:ext cx="11887200" cy="1754326"/>
          </a:xfrm>
        </p:spPr>
        <p:txBody>
          <a:bodyPr/>
          <a:lstStyle/>
          <a:p>
            <a:r>
              <a:rPr lang="en-US" dirty="0" smtClean="0">
                <a:solidFill>
                  <a:schemeClr val="accent1">
                    <a:lumMod val="20000"/>
                    <a:lumOff val="80000"/>
                  </a:schemeClr>
                </a:solidFill>
              </a:rPr>
              <a:t>Windows Runtime library </a:t>
            </a:r>
            <a:r>
              <a:rPr lang="en-US" dirty="0">
                <a:solidFill>
                  <a:schemeClr val="accent1">
                    <a:lumMod val="20000"/>
                    <a:lumOff val="80000"/>
                  </a:schemeClr>
                </a:solidFill>
              </a:rPr>
              <a:t>(.</a:t>
            </a:r>
            <a:r>
              <a:rPr lang="en-US" dirty="0" err="1">
                <a:solidFill>
                  <a:schemeClr val="accent1">
                    <a:lumMod val="20000"/>
                    <a:lumOff val="80000"/>
                  </a:schemeClr>
                </a:solidFill>
              </a:rPr>
              <a:t>WinMD</a:t>
            </a:r>
            <a:r>
              <a:rPr lang="en-US" dirty="0">
                <a:solidFill>
                  <a:schemeClr val="accent1">
                    <a:lumMod val="20000"/>
                    <a:lumOff val="80000"/>
                  </a:schemeClr>
                </a:solidFill>
              </a:rPr>
              <a:t>)</a:t>
            </a:r>
            <a:r>
              <a:rPr lang="en-US" dirty="0" smtClean="0">
                <a:solidFill>
                  <a:schemeClr val="accent1">
                    <a:lumMod val="20000"/>
                    <a:lumOff val="80000"/>
                  </a:schemeClr>
                </a:solidFill>
              </a:rPr>
              <a:t> methods</a:t>
            </a:r>
          </a:p>
          <a:p>
            <a:pPr lvl="1"/>
            <a:r>
              <a:rPr lang="en-US" dirty="0" smtClean="0"/>
              <a:t>Methods you expose in a .</a:t>
            </a:r>
            <a:r>
              <a:rPr lang="en-US" dirty="0" err="1" smtClean="0"/>
              <a:t>WinMD</a:t>
            </a:r>
            <a:r>
              <a:rPr lang="en-US" dirty="0" smtClean="0"/>
              <a:t> file are consumable by JavaScript apps</a:t>
            </a:r>
          </a:p>
          <a:p>
            <a:pPr lvl="1"/>
            <a:r>
              <a:rPr lang="en-US" dirty="0" smtClean="0"/>
              <a:t>JavaScript does not have built-in threading support</a:t>
            </a:r>
          </a:p>
          <a:p>
            <a:pPr lvl="1"/>
            <a:r>
              <a:rPr lang="en-US" dirty="0" smtClean="0"/>
              <a:t>The Windows Runtime standard is for any method that could take 50ms or more to be async</a:t>
            </a:r>
          </a:p>
        </p:txBody>
      </p:sp>
    </p:spTree>
    <p:extLst>
      <p:ext uri="{BB962C8B-B14F-4D97-AF65-F5344CB8AC3E}">
        <p14:creationId xmlns:p14="http://schemas.microsoft.com/office/powerpoint/2010/main" val="419808641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Exceptions where async over sync is OK</a:t>
            </a:r>
            <a:endParaRPr lang="en-US" dirty="0"/>
          </a:p>
        </p:txBody>
      </p:sp>
      <p:sp>
        <p:nvSpPr>
          <p:cNvPr id="3" name="Text Placeholder 2"/>
          <p:cNvSpPr>
            <a:spLocks noGrp="1"/>
          </p:cNvSpPr>
          <p:nvPr>
            <p:ph type="body" sz="quarter" idx="10"/>
          </p:nvPr>
        </p:nvSpPr>
        <p:spPr>
          <a:xfrm>
            <a:off x="274638" y="1212850"/>
            <a:ext cx="11887200" cy="5139869"/>
          </a:xfrm>
        </p:spPr>
        <p:txBody>
          <a:bodyPr/>
          <a:lstStyle/>
          <a:p>
            <a:r>
              <a:rPr lang="en-US" dirty="0" smtClean="0">
                <a:solidFill>
                  <a:schemeClr val="accent1">
                    <a:lumMod val="20000"/>
                    <a:lumOff val="80000"/>
                  </a:schemeClr>
                </a:solidFill>
              </a:rPr>
              <a:t>In a class hierarchy, when some types can do better</a:t>
            </a:r>
          </a:p>
          <a:p>
            <a:endParaRPr lang="en-US" dirty="0"/>
          </a:p>
          <a:p>
            <a:r>
              <a:rPr lang="en-US" dirty="0" smtClean="0"/>
              <a:t>For example, </a:t>
            </a:r>
            <a:r>
              <a:rPr lang="en-US" dirty="0" err="1" smtClean="0"/>
              <a:t>Stream.ReadAsync</a:t>
            </a:r>
            <a:endParaRPr lang="en-US" dirty="0" smtClean="0"/>
          </a:p>
          <a:p>
            <a:pPr lvl="1"/>
            <a:r>
              <a:rPr lang="en-US" dirty="0" err="1" smtClean="0"/>
              <a:t>ReadAsync</a:t>
            </a:r>
            <a:r>
              <a:rPr lang="en-US" dirty="0" smtClean="0"/>
              <a:t> abstracts over any kind of stream, including those that don’t support async read operations</a:t>
            </a:r>
          </a:p>
          <a:p>
            <a:pPr lvl="1"/>
            <a:r>
              <a:rPr lang="en-US" dirty="0" smtClean="0"/>
              <a:t>The base implementation has no choice but to use </a:t>
            </a:r>
            <a:r>
              <a:rPr lang="en-US" dirty="0" err="1" smtClean="0"/>
              <a:t>Task.Run</a:t>
            </a:r>
            <a:r>
              <a:rPr lang="en-US" dirty="0" smtClean="0"/>
              <a:t> here</a:t>
            </a:r>
          </a:p>
          <a:p>
            <a:pPr lvl="1"/>
            <a:r>
              <a:rPr lang="en-US" dirty="0" smtClean="0"/>
              <a:t>However, </a:t>
            </a:r>
            <a:r>
              <a:rPr lang="en-US" dirty="0" err="1" smtClean="0"/>
              <a:t>FileStream.ReadAsync</a:t>
            </a:r>
            <a:r>
              <a:rPr lang="en-US" dirty="0" smtClean="0"/>
              <a:t> and </a:t>
            </a:r>
            <a:r>
              <a:rPr lang="en-US" dirty="0" err="1" smtClean="0"/>
              <a:t>NetworkStream.ReadAsync</a:t>
            </a:r>
            <a:r>
              <a:rPr lang="en-US" dirty="0" smtClean="0"/>
              <a:t> override this to do true async IO</a:t>
            </a:r>
          </a:p>
          <a:p>
            <a:endParaRPr lang="en-US" dirty="0"/>
          </a:p>
          <a:p>
            <a:r>
              <a:rPr lang="en-US" dirty="0" smtClean="0"/>
              <a:t>Even </a:t>
            </a:r>
            <a:r>
              <a:rPr lang="en-US" dirty="0" err="1" smtClean="0"/>
              <a:t>MemoryStream</a:t>
            </a:r>
            <a:r>
              <a:rPr lang="en-US" dirty="0" smtClean="0"/>
              <a:t> can implement </a:t>
            </a:r>
            <a:r>
              <a:rPr lang="en-US" dirty="0" err="1" smtClean="0"/>
              <a:t>ReadAsync</a:t>
            </a:r>
            <a:r>
              <a:rPr lang="en-US" dirty="0" smtClean="0"/>
              <a:t> well</a:t>
            </a:r>
          </a:p>
          <a:p>
            <a:pPr lvl="1"/>
            <a:r>
              <a:rPr lang="en-US" dirty="0" smtClean="0"/>
              <a:t>Copying memory is relatively quick, so it just calls </a:t>
            </a:r>
            <a:r>
              <a:rPr lang="en-US" dirty="0" err="1" smtClean="0"/>
              <a:t>MemoryStream.Read</a:t>
            </a:r>
            <a:r>
              <a:rPr lang="en-US" dirty="0" smtClean="0"/>
              <a:t> synchronously</a:t>
            </a:r>
          </a:p>
          <a:p>
            <a:pPr lvl="1"/>
            <a:r>
              <a:rPr lang="en-US" dirty="0" smtClean="0"/>
              <a:t>Optimal performance there relies task caching tricks which we’ll see later on…</a:t>
            </a:r>
            <a:endParaRPr lang="en-US" dirty="0"/>
          </a:p>
        </p:txBody>
      </p:sp>
    </p:spTree>
    <p:extLst>
      <p:ext uri="{BB962C8B-B14F-4D97-AF65-F5344CB8AC3E}">
        <p14:creationId xmlns:p14="http://schemas.microsoft.com/office/powerpoint/2010/main" val="329469080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20000"/>
                    <a:lumOff val="80000"/>
                  </a:schemeClr>
                </a:solidFill>
              </a:rPr>
              <a:t>Sync </a:t>
            </a:r>
            <a:r>
              <a:rPr lang="en-US" dirty="0">
                <a:solidFill>
                  <a:schemeClr val="accent2">
                    <a:lumMod val="20000"/>
                    <a:lumOff val="80000"/>
                  </a:schemeClr>
                </a:solidFill>
              </a:rPr>
              <a:t>methods: </a:t>
            </a:r>
            <a:r>
              <a:rPr lang="en-US" dirty="0"/>
              <a:t>Your caller’s assumptions</a:t>
            </a:r>
          </a:p>
        </p:txBody>
      </p:sp>
      <p:sp>
        <p:nvSpPr>
          <p:cNvPr id="3" name="Text Placeholder 2"/>
          <p:cNvSpPr>
            <a:spLocks noGrp="1"/>
          </p:cNvSpPr>
          <p:nvPr>
            <p:ph type="body" sz="quarter" idx="10"/>
          </p:nvPr>
        </p:nvSpPr>
        <p:spPr>
          <a:xfrm>
            <a:off x="274638" y="1212850"/>
            <a:ext cx="11887200" cy="5478423"/>
          </a:xfrm>
        </p:spPr>
        <p:txBody>
          <a:bodyPr/>
          <a:lstStyle/>
          <a:p>
            <a:r>
              <a:rPr lang="en-US" dirty="0" smtClean="0"/>
              <a:t>“There’s a synchronous version of this method…”</a:t>
            </a:r>
          </a:p>
          <a:p>
            <a:endParaRPr lang="en-US" dirty="0" smtClean="0"/>
          </a:p>
          <a:p>
            <a:r>
              <a:rPr lang="en-US" dirty="0" smtClean="0"/>
              <a:t>“…I guess it must be faster than the async version”</a:t>
            </a:r>
          </a:p>
          <a:p>
            <a:endParaRPr lang="en-US" dirty="0"/>
          </a:p>
          <a:p>
            <a:r>
              <a:rPr lang="en-US" dirty="0" smtClean="0"/>
              <a:t>“…I can call it from the UI thread if the latency’s fine”</a:t>
            </a:r>
          </a:p>
          <a:p>
            <a:endParaRPr lang="en-US" dirty="0" smtClean="0"/>
          </a:p>
          <a:p>
            <a:endParaRPr lang="en-US" dirty="0"/>
          </a:p>
          <a:p>
            <a:r>
              <a:rPr lang="en-US" dirty="0" smtClean="0">
                <a:solidFill>
                  <a:schemeClr val="accent2">
                    <a:lumMod val="20000"/>
                    <a:lumOff val="80000"/>
                  </a:schemeClr>
                </a:solidFill>
              </a:rPr>
              <a:t>Should you just define Foo() as </a:t>
            </a:r>
            <a:r>
              <a:rPr lang="en-US" dirty="0" err="1" smtClean="0">
                <a:solidFill>
                  <a:schemeClr val="accent2">
                    <a:lumMod val="20000"/>
                    <a:lumOff val="80000"/>
                  </a:schemeClr>
                </a:solidFill>
              </a:rPr>
              <a:t>FooAsync</a:t>
            </a:r>
            <a:r>
              <a:rPr lang="en-US" dirty="0" smtClean="0">
                <a:solidFill>
                  <a:schemeClr val="accent2">
                    <a:lumMod val="20000"/>
                    <a:lumOff val="80000"/>
                  </a:schemeClr>
                </a:solidFill>
              </a:rPr>
              <a:t>().Wait?</a:t>
            </a:r>
            <a:endParaRPr lang="en-US" dirty="0">
              <a:solidFill>
                <a:schemeClr val="accent2">
                  <a:lumMod val="20000"/>
                  <a:lumOff val="80000"/>
                </a:schemeClr>
              </a:solidFill>
            </a:endParaRPr>
          </a:p>
        </p:txBody>
      </p:sp>
    </p:spTree>
    <p:extLst>
      <p:ext uri="{BB962C8B-B14F-4D97-AF65-F5344CB8AC3E}">
        <p14:creationId xmlns:p14="http://schemas.microsoft.com/office/powerpoint/2010/main" val="22883317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Sync over </a:t>
            </a:r>
            <a:r>
              <a:rPr lang="en-US" dirty="0" smtClean="0"/>
              <a:t>Async?</a:t>
            </a:r>
            <a:r>
              <a:rPr lang="en-US" dirty="0"/>
              <a:t/>
            </a:r>
            <a:br>
              <a:rPr lang="en-US" dirty="0"/>
            </a:br>
            <a:r>
              <a:rPr lang="en-US" dirty="0"/>
              <a:t>Waiting on the async </a:t>
            </a:r>
            <a:r>
              <a:rPr lang="en-US" dirty="0" smtClean="0"/>
              <a:t>call</a:t>
            </a:r>
            <a:endParaRPr lang="en-US" dirty="0"/>
          </a:p>
        </p:txBody>
      </p:sp>
      <p:sp>
        <p:nvSpPr>
          <p:cNvPr id="3" name="Text Placeholder 2"/>
          <p:cNvSpPr>
            <a:spLocks noGrp="1"/>
          </p:cNvSpPr>
          <p:nvPr>
            <p:ph type="body" sz="quarter" idx="12"/>
          </p:nvPr>
        </p:nvSpPr>
        <p:spPr/>
        <p:txBody>
          <a:bodyPr/>
          <a:lstStyle/>
          <a:p>
            <a:r>
              <a:rPr lang="en-US" dirty="0"/>
              <a:t>Exposing a synchronous method that </a:t>
            </a:r>
            <a:r>
              <a:rPr lang="en-US" dirty="0" smtClean="0"/>
              <a:t>calls </a:t>
            </a:r>
            <a:r>
              <a:rPr lang="en-US" dirty="0"/>
              <a:t>.Wait or .Result on your asynchronous method is </a:t>
            </a:r>
            <a:r>
              <a:rPr lang="en-US" dirty="0" smtClean="0"/>
              <a:t>inviting deadlocks when apps call you on the UI thread</a:t>
            </a:r>
            <a:endParaRPr lang="en-US" dirty="0"/>
          </a:p>
        </p:txBody>
      </p:sp>
    </p:spTree>
    <p:extLst>
      <p:ext uri="{BB962C8B-B14F-4D97-AF65-F5344CB8AC3E}">
        <p14:creationId xmlns:p14="http://schemas.microsoft.com/office/powerpoint/2010/main" val="33603974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trike="sngStrike" dirty="0" smtClean="0"/>
              <a:t>Sync over async</a:t>
            </a:r>
            <a:r>
              <a:rPr lang="en-US" dirty="0" smtClean="0"/>
              <a:t>  Let your callers wait</a:t>
            </a:r>
            <a:endParaRPr lang="en-US" dirty="0"/>
          </a:p>
        </p:txBody>
      </p:sp>
      <p:sp>
        <p:nvSpPr>
          <p:cNvPr id="3" name="Text Placeholder 2"/>
          <p:cNvSpPr>
            <a:spLocks noGrp="1"/>
          </p:cNvSpPr>
          <p:nvPr>
            <p:ph type="body" sz="quarter" idx="10"/>
          </p:nvPr>
        </p:nvSpPr>
        <p:spPr>
          <a:xfrm>
            <a:off x="274638" y="1212850"/>
            <a:ext cx="11887200" cy="3785652"/>
          </a:xfrm>
        </p:spPr>
        <p:txBody>
          <a:bodyPr/>
          <a:lstStyle/>
          <a:p>
            <a:r>
              <a:rPr lang="en-US" dirty="0" smtClean="0"/>
              <a:t>Don’t just expose synchronous methods for symmetry</a:t>
            </a:r>
          </a:p>
          <a:p>
            <a:pPr lvl="1"/>
            <a:r>
              <a:rPr lang="en-US" dirty="0" smtClean="0"/>
              <a:t>If there’s a sync version, users will assume that it’s faster in some way and will call it</a:t>
            </a:r>
          </a:p>
          <a:p>
            <a:pPr lvl="1"/>
            <a:r>
              <a:rPr lang="en-US" dirty="0" smtClean="0"/>
              <a:t>If the user has domain knowledge that latency won’t matter here, they may call it from the UI thread</a:t>
            </a:r>
          </a:p>
          <a:p>
            <a:pPr lvl="1"/>
            <a:r>
              <a:rPr lang="en-US" dirty="0" smtClean="0"/>
              <a:t>Users expect your API methods to operate without deadlocks, no matter what thread they’re on</a:t>
            </a:r>
          </a:p>
          <a:p>
            <a:pPr lvl="1"/>
            <a:endParaRPr lang="en-US" dirty="0"/>
          </a:p>
          <a:p>
            <a:r>
              <a:rPr lang="en-US" dirty="0" smtClean="0"/>
              <a:t>Sync over async using .Wait or .Result can deadlock</a:t>
            </a:r>
          </a:p>
          <a:p>
            <a:pPr lvl="1"/>
            <a:r>
              <a:rPr lang="en-US" dirty="0" smtClean="0"/>
              <a:t>Library methods should never assume that they can wait on Tasks on the caller’s thread</a:t>
            </a:r>
          </a:p>
          <a:p>
            <a:pPr lvl="1"/>
            <a:r>
              <a:rPr lang="en-US" dirty="0" smtClean="0"/>
              <a:t>Even in the thread pool, blocking a thread while you wait consumes more threads than necessary</a:t>
            </a:r>
          </a:p>
          <a:p>
            <a:pPr lvl="1"/>
            <a:r>
              <a:rPr lang="en-US" dirty="0" smtClean="0"/>
              <a:t>We’ll explore this deadlock in more detail shortly…</a:t>
            </a:r>
            <a:endParaRPr lang="en-US" dirty="0"/>
          </a:p>
        </p:txBody>
      </p:sp>
    </p:spTree>
    <p:extLst>
      <p:ext uri="{BB962C8B-B14F-4D97-AF65-F5344CB8AC3E}">
        <p14:creationId xmlns:p14="http://schemas.microsoft.com/office/powerpoint/2010/main" val="28781973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Be a responsible library developer</a:t>
            </a:r>
          </a:p>
        </p:txBody>
      </p:sp>
      <p:sp>
        <p:nvSpPr>
          <p:cNvPr id="4" name="Text Placeholder 3"/>
          <p:cNvSpPr>
            <a:spLocks noGrp="1"/>
          </p:cNvSpPr>
          <p:nvPr>
            <p:ph type="body" sz="quarter" idx="10"/>
          </p:nvPr>
        </p:nvSpPr>
        <p:spPr>
          <a:xfrm>
            <a:off x="274638" y="1212850"/>
            <a:ext cx="11887200" cy="1661993"/>
          </a:xfrm>
        </p:spPr>
        <p:txBody>
          <a:bodyPr/>
          <a:lstStyle/>
          <a:p>
            <a:pPr>
              <a:lnSpc>
                <a:spcPct val="100000"/>
              </a:lnSpc>
              <a:spcBef>
                <a:spcPts val="0"/>
              </a:spcBef>
              <a:buSzTx/>
            </a:pPr>
            <a:r>
              <a:rPr lang="en-US" sz="3600" dirty="0" smtClean="0"/>
              <a:t>Library </a:t>
            </a:r>
            <a:r>
              <a:rPr lang="en-US" sz="3600" dirty="0"/>
              <a:t>methods shouldn’t lie.</a:t>
            </a:r>
          </a:p>
          <a:p>
            <a:pPr>
              <a:lnSpc>
                <a:spcPct val="100000"/>
              </a:lnSpc>
              <a:spcBef>
                <a:spcPts val="0"/>
              </a:spcBef>
              <a:buSzTx/>
            </a:pPr>
            <a:r>
              <a:rPr lang="en-US" sz="2000" dirty="0">
                <a:latin typeface="+mn-lt"/>
              </a:rPr>
              <a:t>Be honest.  Define “</a:t>
            </a:r>
            <a:r>
              <a:rPr lang="en-US" sz="2000" dirty="0" err="1">
                <a:latin typeface="+mn-lt"/>
              </a:rPr>
              <a:t>FooAsync</a:t>
            </a:r>
            <a:r>
              <a:rPr lang="en-US" sz="2000" dirty="0">
                <a:latin typeface="+mn-lt"/>
              </a:rPr>
              <a:t>” if, and only if, you’re not thread-bound (with a few notable exceptions).</a:t>
            </a:r>
          </a:p>
          <a:p>
            <a:pPr>
              <a:lnSpc>
                <a:spcPct val="100000"/>
              </a:lnSpc>
              <a:spcBef>
                <a:spcPts val="0"/>
              </a:spcBef>
              <a:buSzTx/>
            </a:pPr>
            <a:r>
              <a:rPr lang="en-US" sz="2000" dirty="0">
                <a:latin typeface="+mn-lt"/>
              </a:rPr>
              <a:t>Be honest.  Define “Foo” if, and only if, you have a faster sync implementation that won’t deadlock.</a:t>
            </a:r>
          </a:p>
          <a:p>
            <a:pPr>
              <a:lnSpc>
                <a:spcPct val="100000"/>
              </a:lnSpc>
              <a:spcBef>
                <a:spcPts val="0"/>
              </a:spcBef>
              <a:buSzTx/>
            </a:pPr>
            <a:r>
              <a:rPr lang="en-US" sz="2000" dirty="0">
                <a:latin typeface="+mn-lt"/>
              </a:rPr>
              <a:t>Suffix should help caller to understand </a:t>
            </a:r>
            <a:r>
              <a:rPr lang="en-US" sz="2000" dirty="0" smtClean="0">
                <a:latin typeface="+mn-lt"/>
              </a:rPr>
              <a:t>implementation.</a:t>
            </a:r>
            <a:endParaRPr lang="en-US" sz="2000" dirty="0">
              <a:latin typeface="+mn-lt"/>
            </a:endParaRPr>
          </a:p>
        </p:txBody>
      </p:sp>
    </p:spTree>
    <p:extLst>
      <p:ext uri="{BB962C8B-B14F-4D97-AF65-F5344CB8AC3E}">
        <p14:creationId xmlns:p14="http://schemas.microsoft.com/office/powerpoint/2010/main" val="152648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Be a responsible library developer</a:t>
            </a:r>
          </a:p>
        </p:txBody>
      </p:sp>
      <p:sp>
        <p:nvSpPr>
          <p:cNvPr id="4" name="Text Placeholder 3"/>
          <p:cNvSpPr>
            <a:spLocks noGrp="1"/>
          </p:cNvSpPr>
          <p:nvPr>
            <p:ph type="body" sz="quarter" idx="10"/>
          </p:nvPr>
        </p:nvSpPr>
        <p:spPr>
          <a:xfrm>
            <a:off x="274638" y="1212850"/>
            <a:ext cx="11887200" cy="3570208"/>
          </a:xfrm>
        </p:spPr>
        <p:txBody>
          <a:bodyPr/>
          <a:lstStyle/>
          <a:p>
            <a:pPr>
              <a:lnSpc>
                <a:spcPct val="100000"/>
              </a:lnSpc>
              <a:spcBef>
                <a:spcPts val="0"/>
              </a:spcBef>
              <a:buSzTx/>
            </a:pPr>
            <a:r>
              <a:rPr lang="en-US" sz="3600" dirty="0" smtClean="0">
                <a:solidFill>
                  <a:schemeClr val="tx1">
                    <a:lumMod val="75000"/>
                  </a:schemeClr>
                </a:solidFill>
              </a:rPr>
              <a:t>Library </a:t>
            </a:r>
            <a:r>
              <a:rPr lang="en-US" sz="3600" dirty="0">
                <a:solidFill>
                  <a:schemeClr val="tx1">
                    <a:lumMod val="75000"/>
                  </a:schemeClr>
                </a:solidFill>
              </a:rPr>
              <a:t>methods shouldn’t lie.</a:t>
            </a:r>
          </a:p>
          <a:p>
            <a:pPr>
              <a:lnSpc>
                <a:spcPct val="100000"/>
              </a:lnSpc>
              <a:spcBef>
                <a:spcPts val="0"/>
              </a:spcBef>
              <a:buSzTx/>
            </a:pPr>
            <a:r>
              <a:rPr lang="en-US" sz="2000" dirty="0">
                <a:solidFill>
                  <a:schemeClr val="tx1">
                    <a:lumMod val="75000"/>
                  </a:schemeClr>
                </a:solidFill>
                <a:latin typeface="+mn-lt"/>
              </a:rPr>
              <a:t>Be honest.  Define “</a:t>
            </a:r>
            <a:r>
              <a:rPr lang="en-US" sz="2000" dirty="0" err="1">
                <a:solidFill>
                  <a:schemeClr val="tx1">
                    <a:lumMod val="75000"/>
                  </a:schemeClr>
                </a:solidFill>
                <a:latin typeface="+mn-lt"/>
              </a:rPr>
              <a:t>FooAsync</a:t>
            </a:r>
            <a:r>
              <a:rPr lang="en-US" sz="2000" dirty="0">
                <a:solidFill>
                  <a:schemeClr val="tx1">
                    <a:lumMod val="75000"/>
                  </a:schemeClr>
                </a:solidFill>
                <a:latin typeface="+mn-lt"/>
              </a:rPr>
              <a:t>” if, and only if, you’re not thread-bound (with a few notable exceptions).</a:t>
            </a:r>
          </a:p>
          <a:p>
            <a:pPr>
              <a:lnSpc>
                <a:spcPct val="100000"/>
              </a:lnSpc>
              <a:spcBef>
                <a:spcPts val="0"/>
              </a:spcBef>
              <a:buSzTx/>
            </a:pPr>
            <a:r>
              <a:rPr lang="en-US" sz="2000" dirty="0">
                <a:solidFill>
                  <a:schemeClr val="tx1">
                    <a:lumMod val="75000"/>
                  </a:schemeClr>
                </a:solidFill>
                <a:latin typeface="+mn-lt"/>
              </a:rPr>
              <a:t>Be honest.  Define “Foo” if, and only if, you have a faster sync implementation that won’t deadlock.</a:t>
            </a:r>
          </a:p>
          <a:p>
            <a:pPr>
              <a:lnSpc>
                <a:spcPct val="100000"/>
              </a:lnSpc>
              <a:spcBef>
                <a:spcPts val="0"/>
              </a:spcBef>
              <a:buSzTx/>
            </a:pPr>
            <a:r>
              <a:rPr lang="en-US" sz="2000" dirty="0">
                <a:solidFill>
                  <a:schemeClr val="tx1">
                    <a:lumMod val="75000"/>
                  </a:schemeClr>
                </a:solidFill>
                <a:latin typeface="+mn-lt"/>
              </a:rPr>
              <a:t>Suffix should help caller to understand </a:t>
            </a:r>
            <a:r>
              <a:rPr lang="en-US" sz="2000" dirty="0" smtClean="0">
                <a:solidFill>
                  <a:schemeClr val="tx1">
                    <a:lumMod val="75000"/>
                  </a:schemeClr>
                </a:solidFill>
                <a:latin typeface="+mn-lt"/>
              </a:rPr>
              <a:t>implementation.</a:t>
            </a:r>
            <a:endParaRPr lang="en-US" sz="2000" dirty="0">
              <a:solidFill>
                <a:schemeClr val="tx1">
                  <a:lumMod val="75000"/>
                </a:schemeClr>
              </a:solidFill>
              <a:latin typeface="+mn-lt"/>
            </a:endParaRPr>
          </a:p>
          <a:p>
            <a:pPr lvl="0">
              <a:lnSpc>
                <a:spcPct val="100000"/>
              </a:lnSpc>
              <a:spcBef>
                <a:spcPts val="0"/>
              </a:spcBef>
              <a:buSzTx/>
            </a:pPr>
            <a:endParaRPr lang="en-US" sz="2800" dirty="0">
              <a:solidFill>
                <a:schemeClr val="tx1">
                  <a:lumMod val="75000"/>
                </a:schemeClr>
              </a:solidFill>
              <a:latin typeface="+mn-lt"/>
            </a:endParaRPr>
          </a:p>
          <a:p>
            <a:pPr>
              <a:lnSpc>
                <a:spcPct val="100000"/>
              </a:lnSpc>
              <a:spcBef>
                <a:spcPts val="0"/>
              </a:spcBef>
              <a:buSzTx/>
            </a:pPr>
            <a:r>
              <a:rPr lang="en-US" sz="3600" dirty="0"/>
              <a:t>Library methods might be called from various environments.</a:t>
            </a:r>
          </a:p>
          <a:p>
            <a:pPr lvl="0">
              <a:lnSpc>
                <a:spcPct val="100000"/>
              </a:lnSpc>
              <a:spcBef>
                <a:spcPts val="0"/>
              </a:spcBef>
              <a:buSzTx/>
            </a:pPr>
            <a:r>
              <a:rPr lang="en-US" sz="2000" dirty="0">
                <a:latin typeface="+mn-lt"/>
              </a:rPr>
              <a:t>Context becomes critical.  Be agnostic whenever possible</a:t>
            </a:r>
            <a:r>
              <a:rPr lang="en-US" sz="2000" dirty="0" smtClean="0">
                <a:latin typeface="+mn-lt"/>
              </a:rPr>
              <a:t>.</a:t>
            </a:r>
            <a:r>
              <a:rPr lang="en-US" sz="2000" dirty="0">
                <a:latin typeface="+mn-lt"/>
              </a:rPr>
              <a:t/>
            </a:r>
            <a:br>
              <a:rPr lang="en-US" sz="2000" dirty="0">
                <a:latin typeface="+mn-lt"/>
              </a:rPr>
            </a:br>
            <a:r>
              <a:rPr lang="en-US" sz="2000" dirty="0" err="1">
                <a:latin typeface="+mn-lt"/>
              </a:rPr>
              <a:t>ConfigureAwait</a:t>
            </a:r>
            <a:r>
              <a:rPr lang="en-US" sz="2000" dirty="0">
                <a:latin typeface="+mn-lt"/>
              </a:rPr>
              <a:t>(</a:t>
            </a:r>
            <a:r>
              <a:rPr lang="en-US" sz="2000" dirty="0" err="1">
                <a:latin typeface="+mn-lt"/>
              </a:rPr>
              <a:t>continueOnCapturedContext:false</a:t>
            </a:r>
            <a:r>
              <a:rPr lang="en-US" sz="2000" dirty="0">
                <a:latin typeface="+mn-lt"/>
              </a:rPr>
              <a:t>) is your best friend</a:t>
            </a:r>
            <a:r>
              <a:rPr lang="en-US" sz="2000" dirty="0" smtClean="0">
                <a:latin typeface="+mn-lt"/>
              </a:rPr>
              <a:t>.</a:t>
            </a:r>
          </a:p>
          <a:p>
            <a:pPr lvl="0">
              <a:lnSpc>
                <a:spcPct val="100000"/>
              </a:lnSpc>
              <a:spcBef>
                <a:spcPts val="0"/>
              </a:spcBef>
              <a:buSzTx/>
            </a:pPr>
            <a:r>
              <a:rPr lang="en-US" sz="2000" dirty="0" smtClean="0">
                <a:latin typeface="+mn-lt"/>
              </a:rPr>
              <a:t>Avoid modifying </a:t>
            </a:r>
            <a:r>
              <a:rPr lang="en-US" sz="2000" dirty="0" err="1" smtClean="0">
                <a:latin typeface="+mn-lt"/>
              </a:rPr>
              <a:t>ExecutionContext</a:t>
            </a:r>
            <a:r>
              <a:rPr lang="en-US" sz="2000" dirty="0" smtClean="0">
                <a:latin typeface="+mn-lt"/>
              </a:rPr>
              <a:t> if you can track ambient state some other way.</a:t>
            </a:r>
          </a:p>
        </p:txBody>
      </p:sp>
    </p:spTree>
    <p:extLst>
      <p:ext uri="{BB962C8B-B14F-4D97-AF65-F5344CB8AC3E}">
        <p14:creationId xmlns:p14="http://schemas.microsoft.com/office/powerpoint/2010/main" val="225255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SynchronizationContext</a:t>
            </a:r>
            <a:endParaRPr lang="en-US" dirty="0"/>
          </a:p>
        </p:txBody>
      </p:sp>
      <p:sp>
        <p:nvSpPr>
          <p:cNvPr id="3" name="Content Placeholder 2"/>
          <p:cNvSpPr>
            <a:spLocks noGrp="1"/>
          </p:cNvSpPr>
          <p:nvPr>
            <p:ph type="body" sz="quarter" idx="10"/>
          </p:nvPr>
        </p:nvSpPr>
        <p:spPr/>
        <p:txBody>
          <a:bodyPr>
            <a:noAutofit/>
          </a:bodyPr>
          <a:lstStyle/>
          <a:p>
            <a:r>
              <a:rPr lang="en-US" dirty="0" smtClean="0"/>
              <a:t>Represents a target for work</a:t>
            </a:r>
          </a:p>
          <a:p>
            <a:pPr lvl="2"/>
            <a:endParaRPr lang="en-US" sz="1050" dirty="0" smtClean="0"/>
          </a:p>
          <a:p>
            <a:pPr marL="466310" lvl="1" indent="-466310"/>
            <a:r>
              <a:rPr lang="en-US" dirty="0" err="1" smtClean="0"/>
              <a:t>WindowsFormsSynchronizationContext</a:t>
            </a:r>
            <a:endParaRPr lang="en-US" dirty="0"/>
          </a:p>
          <a:p>
            <a:pPr lvl="2"/>
            <a:r>
              <a:rPr lang="en-US" dirty="0"/>
              <a:t>	Post: </a:t>
            </a:r>
            <a:r>
              <a:rPr lang="en-US" dirty="0" err="1"/>
              <a:t>Control.BeginInvoke</a:t>
            </a:r>
            <a:endParaRPr lang="en-US" dirty="0"/>
          </a:p>
          <a:p>
            <a:pPr marL="466310" lvl="1" indent="-466310"/>
            <a:endParaRPr lang="en-US" dirty="0"/>
          </a:p>
          <a:p>
            <a:pPr marL="466310" lvl="1" indent="-466310"/>
            <a:r>
              <a:rPr lang="en-US" dirty="0" err="1"/>
              <a:t>DispatcherSynchronizationContext</a:t>
            </a:r>
            <a:endParaRPr lang="en-US" dirty="0"/>
          </a:p>
          <a:p>
            <a:pPr lvl="2"/>
            <a:r>
              <a:rPr lang="en-US" dirty="0"/>
              <a:t>	Post: </a:t>
            </a:r>
            <a:r>
              <a:rPr lang="en-US" dirty="0" err="1"/>
              <a:t>Dispatcher.BeginInvoke</a:t>
            </a:r>
            <a:endParaRPr lang="en-US" dirty="0"/>
          </a:p>
          <a:p>
            <a:pPr marL="466310" lvl="1" indent="-466310"/>
            <a:endParaRPr lang="en-US" dirty="0"/>
          </a:p>
          <a:p>
            <a:pPr marL="466310" lvl="1" indent="-466310"/>
            <a:r>
              <a:rPr lang="en-US" dirty="0" err="1"/>
              <a:t>AspNetSynchronizationContext</a:t>
            </a:r>
            <a:endParaRPr lang="en-US" dirty="0"/>
          </a:p>
          <a:p>
            <a:pPr lvl="2"/>
            <a:r>
              <a:rPr lang="en-US" dirty="0"/>
              <a:t>	Post: Ensures one-at-a-time</a:t>
            </a:r>
          </a:p>
          <a:p>
            <a:pPr marL="466310" lvl="2" indent="-466310"/>
            <a:endParaRPr lang="en-US" dirty="0" smtClean="0"/>
          </a:p>
          <a:p>
            <a:pPr marL="466310" lvl="1" indent="-466310"/>
            <a:r>
              <a:rPr lang="en-US" dirty="0" smtClean="0"/>
              <a:t>… // ~10 in .NET Framework, plus 3</a:t>
            </a:r>
            <a:r>
              <a:rPr lang="en-US" baseline="30000" dirty="0" smtClean="0"/>
              <a:t>rd</a:t>
            </a:r>
            <a:r>
              <a:rPr lang="en-US" dirty="0" smtClean="0"/>
              <a:t> party implementations</a:t>
            </a:r>
            <a:endParaRPr lang="en-US" dirty="0"/>
          </a:p>
        </p:txBody>
      </p:sp>
    </p:spTree>
    <p:extLst>
      <p:ext uri="{BB962C8B-B14F-4D97-AF65-F5344CB8AC3E}">
        <p14:creationId xmlns:p14="http://schemas.microsoft.com/office/powerpoint/2010/main" val="37340602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fade">
                                      <p:cBhvr>
                                        <p:cTn id="3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t>Creating Async Libraries That Are Modular, Reusable and Fast, in Microsoft Visual C# and Visual Basic</a:t>
            </a:r>
          </a:p>
        </p:txBody>
      </p:sp>
      <p:sp>
        <p:nvSpPr>
          <p:cNvPr id="5" name="Text Placeholder 4"/>
          <p:cNvSpPr>
            <a:spLocks noGrp="1"/>
          </p:cNvSpPr>
          <p:nvPr>
            <p:ph type="body" sz="quarter" idx="12"/>
          </p:nvPr>
        </p:nvSpPr>
        <p:spPr/>
        <p:txBody>
          <a:bodyPr/>
          <a:lstStyle/>
          <a:p>
            <a:r>
              <a:rPr lang="en-US" dirty="0"/>
              <a:t>Alex Turner</a:t>
            </a:r>
          </a:p>
          <a:p>
            <a:r>
              <a:rPr lang="en-US" dirty="0"/>
              <a:t>Senior Program Manager</a:t>
            </a:r>
          </a:p>
          <a:p>
            <a:r>
              <a:rPr lang="en-US" dirty="0"/>
              <a:t>Managed </a:t>
            </a:r>
            <a:r>
              <a:rPr lang="en-US" dirty="0" smtClean="0"/>
              <a:t>Languages</a:t>
            </a:r>
            <a:endParaRPr lang="en-US" dirty="0"/>
          </a:p>
        </p:txBody>
      </p:sp>
      <p:sp>
        <p:nvSpPr>
          <p:cNvPr id="14" name="Text Placeholder 13"/>
          <p:cNvSpPr>
            <a:spLocks noGrp="1"/>
          </p:cNvSpPr>
          <p:nvPr>
            <p:ph type="body" sz="quarter" idx="13"/>
          </p:nvPr>
        </p:nvSpPr>
        <p:spPr/>
        <p:txBody>
          <a:bodyPr/>
          <a:lstStyle/>
          <a:p>
            <a:r>
              <a:rPr lang="en-US" dirty="0"/>
              <a:t>DEV-B318</a:t>
            </a:r>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SynchronizationContext</a:t>
            </a:r>
            <a:r>
              <a:rPr lang="en-US" dirty="0" smtClean="0"/>
              <a:t>, cont.</a:t>
            </a:r>
            <a:endParaRPr lang="en-US" dirty="0"/>
          </a:p>
        </p:txBody>
      </p:sp>
      <p:sp>
        <p:nvSpPr>
          <p:cNvPr id="3" name="Content Placeholder 2"/>
          <p:cNvSpPr>
            <a:spLocks noGrp="1"/>
          </p:cNvSpPr>
          <p:nvPr>
            <p:ph type="body" sz="quarter" idx="10"/>
          </p:nvPr>
        </p:nvSpPr>
        <p:spPr>
          <a:xfrm>
            <a:off x="274638" y="1212850"/>
            <a:ext cx="11887200" cy="4124206"/>
          </a:xfrm>
        </p:spPr>
        <p:txBody>
          <a:bodyPr/>
          <a:lstStyle/>
          <a:p>
            <a:r>
              <a:rPr lang="en-US" dirty="0" smtClean="0"/>
              <a:t>“await task;” continues on:</a:t>
            </a:r>
          </a:p>
          <a:p>
            <a:pPr marL="466310" lvl="1" indent="-466310"/>
            <a:r>
              <a:rPr lang="en-US" dirty="0"/>
              <a:t>C</a:t>
            </a:r>
            <a:r>
              <a:rPr lang="en-US" dirty="0" smtClean="0"/>
              <a:t>urrent </a:t>
            </a:r>
            <a:r>
              <a:rPr lang="en-US" dirty="0" err="1" smtClean="0"/>
              <a:t>SynchronizationContext</a:t>
            </a:r>
            <a:endParaRPr lang="en-US" dirty="0" smtClean="0"/>
          </a:p>
          <a:p>
            <a:pPr marL="466310" lvl="1" indent="-466310"/>
            <a:r>
              <a:rPr lang="en-US" dirty="0" smtClean="0"/>
              <a:t>If null, current </a:t>
            </a:r>
            <a:r>
              <a:rPr lang="en-US" dirty="0" err="1" smtClean="0"/>
              <a:t>TaskScheduler</a:t>
            </a:r>
            <a:endParaRPr lang="en-US" dirty="0" smtClean="0"/>
          </a:p>
          <a:p>
            <a:pPr lvl="1"/>
            <a:endParaRPr lang="en-US" dirty="0" smtClean="0"/>
          </a:p>
          <a:p>
            <a:r>
              <a:rPr lang="en-US" dirty="0" smtClean="0"/>
              <a:t>For application-level code:</a:t>
            </a:r>
          </a:p>
          <a:p>
            <a:pPr marL="466310" lvl="1" indent="-466310"/>
            <a:r>
              <a:rPr lang="en-US" dirty="0" smtClean="0"/>
              <a:t>This behavior is almost </a:t>
            </a:r>
            <a:r>
              <a:rPr lang="en-US" b="1" dirty="0" smtClean="0"/>
              <a:t>always</a:t>
            </a:r>
            <a:r>
              <a:rPr lang="en-US" dirty="0" smtClean="0"/>
              <a:t> what you want.</a:t>
            </a:r>
          </a:p>
          <a:p>
            <a:pPr marL="466310" lvl="1" indent="-466310"/>
            <a:endParaRPr lang="en-US" dirty="0" smtClean="0"/>
          </a:p>
          <a:p>
            <a:r>
              <a:rPr lang="en-US" dirty="0" smtClean="0"/>
              <a:t>For library-level code:</a:t>
            </a:r>
          </a:p>
          <a:p>
            <a:pPr marL="466310" lvl="1" indent="-466310"/>
            <a:r>
              <a:rPr lang="en-US" dirty="0" smtClean="0"/>
              <a:t>This behavior is almost </a:t>
            </a:r>
            <a:r>
              <a:rPr lang="en-US" b="1" dirty="0" smtClean="0"/>
              <a:t>never</a:t>
            </a:r>
            <a:r>
              <a:rPr lang="en-US" dirty="0" smtClean="0"/>
              <a:t> what you want!</a:t>
            </a:r>
          </a:p>
        </p:txBody>
      </p:sp>
    </p:spTree>
    <p:extLst>
      <p:ext uri="{BB962C8B-B14F-4D97-AF65-F5344CB8AC3E}">
        <p14:creationId xmlns:p14="http://schemas.microsoft.com/office/powerpoint/2010/main" val="14294375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500"/>
                                        <p:tgtEl>
                                          <p:spTgt spid="3">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SynchronizationContext</a:t>
            </a:r>
            <a:r>
              <a:rPr lang="en-US" dirty="0" smtClean="0"/>
              <a:t>, cont.</a:t>
            </a:r>
            <a:endParaRPr lang="en-US" dirty="0"/>
          </a:p>
        </p:txBody>
      </p:sp>
      <p:sp>
        <p:nvSpPr>
          <p:cNvPr id="3" name="Content Placeholder 2"/>
          <p:cNvSpPr>
            <a:spLocks noGrp="1"/>
          </p:cNvSpPr>
          <p:nvPr>
            <p:ph type="body" sz="quarter" idx="10"/>
          </p:nvPr>
        </p:nvSpPr>
        <p:spPr>
          <a:xfrm>
            <a:off x="274638" y="1212850"/>
            <a:ext cx="11887200" cy="4407360"/>
          </a:xfrm>
        </p:spPr>
        <p:txBody>
          <a:bodyPr/>
          <a:lstStyle/>
          <a:p>
            <a:r>
              <a:rPr lang="en-US" sz="3600" dirty="0" err="1" smtClean="0"/>
              <a:t>Task.ConfigureAwait</a:t>
            </a:r>
            <a:r>
              <a:rPr lang="en-US" sz="3600" dirty="0" smtClean="0"/>
              <a:t>(</a:t>
            </a:r>
            <a:r>
              <a:rPr lang="en-US" sz="3600" dirty="0" err="1" smtClean="0"/>
              <a:t>bool</a:t>
            </a:r>
            <a:r>
              <a:rPr lang="en-US" sz="3600" dirty="0" smtClean="0"/>
              <a:t> </a:t>
            </a:r>
            <a:r>
              <a:rPr lang="en-US" sz="3600" dirty="0" err="1" smtClean="0"/>
              <a:t>continueOnCapturedContext</a:t>
            </a:r>
            <a:r>
              <a:rPr lang="en-US" sz="3600" dirty="0" smtClean="0"/>
              <a:t>)</a:t>
            </a:r>
          </a:p>
          <a:p>
            <a:pPr marL="466310" lvl="1" indent="-466310"/>
            <a:r>
              <a:rPr lang="en-US" dirty="0" smtClean="0"/>
              <a:t>true </a:t>
            </a:r>
            <a:r>
              <a:rPr lang="en-US" i="1" dirty="0" smtClean="0"/>
              <a:t>(default)</a:t>
            </a:r>
          </a:p>
          <a:p>
            <a:pPr lvl="2"/>
            <a:r>
              <a:rPr lang="en-US" dirty="0" smtClean="0"/>
              <a:t>	Post continuation back to </a:t>
            </a:r>
            <a:r>
              <a:rPr lang="en-US" dirty="0"/>
              <a:t>the current </a:t>
            </a:r>
            <a:r>
              <a:rPr lang="en-US" dirty="0" smtClean="0"/>
              <a:t>context/scheduler</a:t>
            </a:r>
          </a:p>
          <a:p>
            <a:pPr marL="466310" lvl="1" indent="-466310"/>
            <a:r>
              <a:rPr lang="en-US" dirty="0" smtClean="0"/>
              <a:t>false</a:t>
            </a:r>
          </a:p>
          <a:p>
            <a:pPr lvl="2"/>
            <a:r>
              <a:rPr lang="en-US" dirty="0" smtClean="0"/>
              <a:t>	If possible, continue executing where awaited task completes</a:t>
            </a:r>
          </a:p>
          <a:p>
            <a:endParaRPr lang="en-US" dirty="0" smtClean="0"/>
          </a:p>
          <a:p>
            <a:r>
              <a:rPr lang="en-US" dirty="0" smtClean="0"/>
              <a:t>Implications</a:t>
            </a:r>
          </a:p>
          <a:p>
            <a:pPr marL="466310" lvl="1" indent="-466310"/>
            <a:r>
              <a:rPr lang="en-US" dirty="0" smtClean="0"/>
              <a:t>Performance (avoids unnecessary thread marshaling)</a:t>
            </a:r>
          </a:p>
          <a:p>
            <a:pPr marL="466310" lvl="1" indent="-466310"/>
            <a:r>
              <a:rPr lang="en-US" dirty="0" smtClean="0"/>
              <a:t>Deadlock (code shouldn’t block UI thread, but avoids deadlocks if it does)</a:t>
            </a:r>
          </a:p>
          <a:p>
            <a:pPr lvl="2"/>
            <a:endParaRPr lang="en-US" dirty="0" smtClean="0"/>
          </a:p>
        </p:txBody>
      </p:sp>
    </p:spTree>
    <p:extLst>
      <p:ext uri="{BB962C8B-B14F-4D97-AF65-F5344CB8AC3E}">
        <p14:creationId xmlns:p14="http://schemas.microsoft.com/office/powerpoint/2010/main" val="37972709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a:t>
            </a:r>
            <a:r>
              <a:rPr lang="en-US" dirty="0" err="1" smtClean="0"/>
              <a:t>ConfigureAwait</a:t>
            </a:r>
            <a:r>
              <a:rPr lang="en-US" dirty="0" smtClean="0"/>
              <a:t>(false)</a:t>
            </a:r>
            <a:endParaRPr lang="en-US" dirty="0"/>
          </a:p>
        </p:txBody>
      </p:sp>
    </p:spTree>
    <p:extLst>
      <p:ext uri="{BB962C8B-B14F-4D97-AF65-F5344CB8AC3E}">
        <p14:creationId xmlns:p14="http://schemas.microsoft.com/office/powerpoint/2010/main" val="32527653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a:solidFill>
                  <a:schemeClr val="tx1"/>
                </a:solidFill>
              </a:rPr>
              <a:t>Use </a:t>
            </a:r>
            <a:r>
              <a:rPr lang="en-US" dirty="0" err="1">
                <a:solidFill>
                  <a:schemeClr val="tx1"/>
                </a:solidFill>
              </a:rPr>
              <a:t>ConfigureAwait</a:t>
            </a:r>
            <a:r>
              <a:rPr lang="en-US" dirty="0">
                <a:solidFill>
                  <a:schemeClr val="tx1"/>
                </a:solidFill>
              </a:rPr>
              <a:t>(false)</a:t>
            </a:r>
          </a:p>
        </p:txBody>
      </p:sp>
      <p:sp>
        <p:nvSpPr>
          <p:cNvPr id="6" name="Title 1"/>
          <p:cNvSpPr txBox="1">
            <a:spLocks/>
          </p:cNvSpPr>
          <p:nvPr/>
        </p:nvSpPr>
        <p:spPr>
          <a:xfrm>
            <a:off x="1194210" y="3332228"/>
            <a:ext cx="10242513" cy="1553823"/>
          </a:xfrm>
          <a:prstGeom prst="rect">
            <a:avLst/>
          </a:prstGeom>
          <a:solidFill>
            <a:srgbClr val="FFFFFF"/>
          </a:solidFill>
        </p:spPr>
        <p:txBody>
          <a:bodyPr vert="horz" lIns="248694" tIns="186521" rIns="124347" bIns="62174" rtlCol="0" anchor="t" anchorCtr="0">
            <a:noAutofit/>
          </a:bodyPr>
          <a:lstStyle>
            <a:lvl1pPr eaLnBrk="1" hangingPunct="1">
              <a:lnSpc>
                <a:spcPct val="100000"/>
              </a:lnSpc>
              <a:defRPr sz="3000" kern="800">
                <a:solidFill>
                  <a:schemeClr val="bg1"/>
                </a:solidFill>
                <a:latin typeface="Segoe UI Light" pitchFamily="34" charset="0"/>
                <a:cs typeface="Segoe UI Light"/>
              </a:defRPr>
            </a:lvl1pPr>
          </a:lstStyle>
          <a:p>
            <a:pPr defTabSz="1243493"/>
            <a:r>
              <a:rPr lang="en-US" sz="4080"/>
              <a:t>Use ConfigureAwait(false)</a:t>
            </a:r>
            <a:endParaRPr lang="en-US" sz="4080" dirty="0"/>
          </a:p>
        </p:txBody>
      </p:sp>
      <p:sp>
        <p:nvSpPr>
          <p:cNvPr id="9" name="Rectangle 8"/>
          <p:cNvSpPr/>
          <p:nvPr/>
        </p:nvSpPr>
        <p:spPr bwMode="auto">
          <a:xfrm>
            <a:off x="1194211" y="2162558"/>
            <a:ext cx="11232165" cy="4821135"/>
          </a:xfrm>
          <a:prstGeom prst="rect">
            <a:avLst/>
          </a:prstGeom>
          <a:solidFill>
            <a:schemeClr val="accent2"/>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312" fontAlgn="base">
              <a:spcBef>
                <a:spcPct val="0"/>
              </a:spcBef>
              <a:spcAft>
                <a:spcPct val="0"/>
              </a:spcAft>
            </a:pPr>
            <a:endParaRPr lang="en-US" sz="2244" dirty="0">
              <a:gradFill>
                <a:gsLst>
                  <a:gs pos="0">
                    <a:schemeClr val="tx1"/>
                  </a:gs>
                  <a:gs pos="100000">
                    <a:schemeClr val="tx1"/>
                  </a:gs>
                </a:gsLst>
                <a:lin ang="5400000" scaled="0"/>
              </a:gradFill>
            </a:endParaRPr>
          </a:p>
        </p:txBody>
      </p:sp>
      <p:sp>
        <p:nvSpPr>
          <p:cNvPr id="10" name="TextBox 9"/>
          <p:cNvSpPr txBox="1"/>
          <p:nvPr/>
        </p:nvSpPr>
        <p:spPr>
          <a:xfrm>
            <a:off x="1506244" y="2895418"/>
            <a:ext cx="4492906" cy="1580578"/>
          </a:xfrm>
          <a:prstGeom prst="rect">
            <a:avLst/>
          </a:prstGeom>
          <a:solidFill>
            <a:schemeClr val="tx1"/>
          </a:solidFill>
          <a:ln>
            <a:solidFill>
              <a:schemeClr val="accent2"/>
            </a:solidFill>
          </a:ln>
          <a:effectLst>
            <a:outerShdw blurRad="50800" dist="38100" dir="2700000" algn="tl" rotWithShape="0">
              <a:prstClr val="black">
                <a:alpha val="40000"/>
              </a:prstClr>
            </a:outerShdw>
          </a:effectLst>
        </p:spPr>
        <p:txBody>
          <a:bodyPr wrap="square" lIns="124347" tIns="124347" rIns="124347" bIns="124347" rtlCol="0">
            <a:normAutofit/>
          </a:bodyPr>
          <a:lstStyle/>
          <a:p>
            <a:r>
              <a:rPr lang="en-US" sz="1836" dirty="0" err="1">
                <a:solidFill>
                  <a:srgbClr val="0000FF"/>
                </a:solidFill>
                <a:latin typeface="Consolas"/>
              </a:rPr>
              <a:t>async</a:t>
            </a:r>
            <a:r>
              <a:rPr lang="en-US" sz="1836" dirty="0">
                <a:solidFill>
                  <a:srgbClr val="0000FF"/>
                </a:solidFill>
                <a:latin typeface="Consolas"/>
              </a:rPr>
              <a:t> void </a:t>
            </a:r>
            <a:r>
              <a:rPr lang="en-US" sz="1836" dirty="0">
                <a:solidFill>
                  <a:schemeClr val="bg1"/>
                </a:solidFill>
                <a:latin typeface="Consolas" pitchFamily="49" charset="0"/>
                <a:cs typeface="Consolas" pitchFamily="49" charset="0"/>
              </a:rPr>
              <a:t>button1_Click(…)</a:t>
            </a:r>
          </a:p>
          <a:p>
            <a:r>
              <a:rPr lang="en-US" sz="1836" dirty="0">
                <a:solidFill>
                  <a:schemeClr val="bg1"/>
                </a:solidFill>
                <a:latin typeface="Consolas" pitchFamily="49" charset="0"/>
                <a:cs typeface="Consolas" pitchFamily="49" charset="0"/>
              </a:rPr>
              <a:t>{</a:t>
            </a:r>
          </a:p>
          <a:p>
            <a:r>
              <a:rPr lang="en-US" sz="1836" dirty="0">
                <a:solidFill>
                  <a:schemeClr val="bg1"/>
                </a:solidFill>
                <a:latin typeface="Consolas" pitchFamily="49" charset="0"/>
                <a:cs typeface="Consolas" pitchFamily="49" charset="0"/>
              </a:rPr>
              <a:t>    </a:t>
            </a:r>
            <a:r>
              <a:rPr lang="en-US" sz="1836" dirty="0">
                <a:solidFill>
                  <a:srgbClr val="0000FF"/>
                </a:solidFill>
                <a:latin typeface="Consolas"/>
              </a:rPr>
              <a:t>await </a:t>
            </a:r>
            <a:r>
              <a:rPr lang="en-US" sz="1836" dirty="0" err="1">
                <a:solidFill>
                  <a:schemeClr val="bg1"/>
                </a:solidFill>
                <a:latin typeface="Consolas" pitchFamily="49" charset="0"/>
                <a:cs typeface="Consolas" pitchFamily="49" charset="0"/>
              </a:rPr>
              <a:t>DoWorkAsync</a:t>
            </a:r>
            <a:r>
              <a:rPr lang="en-US" sz="1836" dirty="0">
                <a:solidFill>
                  <a:schemeClr val="bg1"/>
                </a:solidFill>
                <a:latin typeface="Consolas" pitchFamily="49" charset="0"/>
                <a:cs typeface="Consolas" pitchFamily="49" charset="0"/>
              </a:rPr>
              <a:t>();</a:t>
            </a:r>
          </a:p>
          <a:p>
            <a:r>
              <a:rPr lang="en-US" sz="1836" dirty="0">
                <a:solidFill>
                  <a:schemeClr val="bg1"/>
                </a:solidFill>
                <a:latin typeface="Consolas" pitchFamily="49" charset="0"/>
                <a:cs typeface="Consolas" pitchFamily="49" charset="0"/>
              </a:rPr>
              <a:t>}</a:t>
            </a:r>
          </a:p>
        </p:txBody>
      </p:sp>
      <p:sp>
        <p:nvSpPr>
          <p:cNvPr id="11" name="TextBox 10"/>
          <p:cNvSpPr txBox="1"/>
          <p:nvPr/>
        </p:nvSpPr>
        <p:spPr>
          <a:xfrm>
            <a:off x="1506244" y="2895418"/>
            <a:ext cx="4490265" cy="1580578"/>
          </a:xfrm>
          <a:prstGeom prst="rect">
            <a:avLst/>
          </a:prstGeom>
          <a:solidFill>
            <a:schemeClr val="tx1"/>
          </a:solidFill>
          <a:ln>
            <a:solidFill>
              <a:schemeClr val="accent2"/>
            </a:solidFill>
          </a:ln>
          <a:effectLst>
            <a:outerShdw blurRad="50800" dist="38100" dir="2700000" algn="tl" rotWithShape="0">
              <a:prstClr val="black">
                <a:alpha val="40000"/>
              </a:prstClr>
            </a:outerShdw>
          </a:effectLst>
        </p:spPr>
        <p:txBody>
          <a:bodyPr wrap="square" lIns="124347" tIns="124347" rIns="124347" bIns="124347" rtlCol="0">
            <a:normAutofit/>
          </a:bodyPr>
          <a:lstStyle/>
          <a:p>
            <a:r>
              <a:rPr lang="en-US" sz="1836" dirty="0" err="1">
                <a:solidFill>
                  <a:srgbClr val="0000FF"/>
                </a:solidFill>
                <a:latin typeface="Consolas"/>
              </a:rPr>
              <a:t>async</a:t>
            </a:r>
            <a:r>
              <a:rPr lang="en-US" sz="1836" dirty="0">
                <a:solidFill>
                  <a:srgbClr val="0000FF"/>
                </a:solidFill>
                <a:latin typeface="Consolas"/>
              </a:rPr>
              <a:t> void </a:t>
            </a:r>
            <a:r>
              <a:rPr lang="en-US" sz="1836" dirty="0">
                <a:solidFill>
                  <a:schemeClr val="bg1"/>
                </a:solidFill>
                <a:latin typeface="Consolas" pitchFamily="49" charset="0"/>
                <a:cs typeface="Consolas" pitchFamily="49" charset="0"/>
              </a:rPr>
              <a:t>button1_Click(…)</a:t>
            </a:r>
          </a:p>
          <a:p>
            <a:r>
              <a:rPr lang="en-US" sz="1836" dirty="0">
                <a:solidFill>
                  <a:schemeClr val="bg1"/>
                </a:solidFill>
                <a:latin typeface="Consolas" pitchFamily="49" charset="0"/>
                <a:cs typeface="Consolas" pitchFamily="49" charset="0"/>
              </a:rPr>
              <a:t>{</a:t>
            </a:r>
          </a:p>
          <a:p>
            <a:r>
              <a:rPr lang="en-US" sz="1836" dirty="0">
                <a:solidFill>
                  <a:schemeClr val="bg1"/>
                </a:solidFill>
                <a:latin typeface="Consolas" pitchFamily="49" charset="0"/>
                <a:cs typeface="Consolas" pitchFamily="49" charset="0"/>
              </a:rPr>
              <a:t>    </a:t>
            </a:r>
            <a:r>
              <a:rPr lang="en-US" sz="1836" dirty="0" err="1">
                <a:solidFill>
                  <a:schemeClr val="bg1"/>
                </a:solidFill>
                <a:latin typeface="Consolas" pitchFamily="49" charset="0"/>
                <a:cs typeface="Consolas" pitchFamily="49" charset="0"/>
              </a:rPr>
              <a:t>DoWorkAsync</a:t>
            </a:r>
            <a:r>
              <a:rPr lang="en-US" sz="1836" dirty="0">
                <a:solidFill>
                  <a:schemeClr val="bg1"/>
                </a:solidFill>
                <a:latin typeface="Consolas" pitchFamily="49" charset="0"/>
                <a:cs typeface="Consolas" pitchFamily="49" charset="0"/>
              </a:rPr>
              <a:t>().Wait();</a:t>
            </a:r>
          </a:p>
          <a:p>
            <a:r>
              <a:rPr lang="en-US" sz="1836" dirty="0">
                <a:solidFill>
                  <a:schemeClr val="bg1"/>
                </a:solidFill>
                <a:latin typeface="Consolas" pitchFamily="49" charset="0"/>
                <a:cs typeface="Consolas" pitchFamily="49" charset="0"/>
              </a:rPr>
              <a:t>}</a:t>
            </a:r>
          </a:p>
        </p:txBody>
      </p:sp>
      <p:sp>
        <p:nvSpPr>
          <p:cNvPr id="12" name="TextBox 11"/>
          <p:cNvSpPr txBox="1"/>
          <p:nvPr/>
        </p:nvSpPr>
        <p:spPr>
          <a:xfrm>
            <a:off x="6218237" y="2895419"/>
            <a:ext cx="6096509" cy="1580576"/>
          </a:xfrm>
          <a:prstGeom prst="rect">
            <a:avLst/>
          </a:prstGeom>
          <a:solidFill>
            <a:schemeClr val="tx1"/>
          </a:solidFill>
          <a:ln>
            <a:solidFill>
              <a:schemeClr val="accent2"/>
            </a:solidFill>
          </a:ln>
          <a:effectLst>
            <a:outerShdw blurRad="50800" dist="38100" dir="2700000" algn="tl" rotWithShape="0">
              <a:prstClr val="black">
                <a:alpha val="40000"/>
              </a:prstClr>
            </a:outerShdw>
          </a:effectLst>
        </p:spPr>
        <p:txBody>
          <a:bodyPr wrap="square" lIns="124347" tIns="124347" rIns="124347" bIns="124347" rtlCol="0">
            <a:normAutofit lnSpcReduction="10000"/>
          </a:bodyPr>
          <a:lstStyle/>
          <a:p>
            <a:r>
              <a:rPr lang="en-US" sz="1836" dirty="0" err="1">
                <a:solidFill>
                  <a:srgbClr val="0000FF"/>
                </a:solidFill>
                <a:latin typeface="Consolas"/>
              </a:rPr>
              <a:t>async</a:t>
            </a:r>
            <a:r>
              <a:rPr lang="en-US" sz="1836" dirty="0">
                <a:solidFill>
                  <a:schemeClr val="bg1"/>
                </a:solidFill>
                <a:latin typeface="Consolas" pitchFamily="49" charset="0"/>
                <a:cs typeface="Consolas" pitchFamily="49" charset="0"/>
              </a:rPr>
              <a:t> </a:t>
            </a:r>
            <a:r>
              <a:rPr lang="en-US" sz="1836" dirty="0">
                <a:solidFill>
                  <a:srgbClr val="2B91AF"/>
                </a:solidFill>
                <a:latin typeface="Consolas"/>
              </a:rPr>
              <a:t>Task</a:t>
            </a:r>
            <a:r>
              <a:rPr lang="en-US" sz="1836" dirty="0">
                <a:solidFill>
                  <a:schemeClr val="bg1"/>
                </a:solidFill>
                <a:latin typeface="Consolas" pitchFamily="49" charset="0"/>
                <a:cs typeface="Consolas" pitchFamily="49" charset="0"/>
              </a:rPr>
              <a:t> </a:t>
            </a:r>
            <a:r>
              <a:rPr lang="en-US" sz="1836" dirty="0" err="1">
                <a:solidFill>
                  <a:schemeClr val="bg1"/>
                </a:solidFill>
                <a:latin typeface="Consolas" pitchFamily="49" charset="0"/>
                <a:cs typeface="Consolas" pitchFamily="49" charset="0"/>
              </a:rPr>
              <a:t>DoWorkAsync</a:t>
            </a:r>
            <a:r>
              <a:rPr lang="en-US" sz="1836" dirty="0">
                <a:solidFill>
                  <a:schemeClr val="bg1"/>
                </a:solidFill>
                <a:latin typeface="Consolas" pitchFamily="49" charset="0"/>
                <a:cs typeface="Consolas" pitchFamily="49" charset="0"/>
              </a:rPr>
              <a:t>()</a:t>
            </a:r>
          </a:p>
          <a:p>
            <a:r>
              <a:rPr lang="en-US" sz="1836" dirty="0">
                <a:solidFill>
                  <a:schemeClr val="bg1"/>
                </a:solidFill>
                <a:latin typeface="Consolas" pitchFamily="49" charset="0"/>
                <a:cs typeface="Consolas" pitchFamily="49" charset="0"/>
              </a:rPr>
              <a:t>{</a:t>
            </a:r>
          </a:p>
          <a:p>
            <a:r>
              <a:rPr lang="en-US" sz="1836" dirty="0">
                <a:solidFill>
                  <a:schemeClr val="bg1"/>
                </a:solidFill>
                <a:latin typeface="Consolas" pitchFamily="49" charset="0"/>
                <a:cs typeface="Consolas" pitchFamily="49" charset="0"/>
              </a:rPr>
              <a:t>    </a:t>
            </a:r>
            <a:r>
              <a:rPr lang="en-US" sz="1836" dirty="0">
                <a:solidFill>
                  <a:srgbClr val="0000FF"/>
                </a:solidFill>
                <a:latin typeface="Consolas"/>
              </a:rPr>
              <a:t>await</a:t>
            </a:r>
            <a:r>
              <a:rPr lang="en-US" sz="1836" dirty="0">
                <a:solidFill>
                  <a:schemeClr val="bg1"/>
                </a:solidFill>
                <a:latin typeface="Consolas" pitchFamily="49" charset="0"/>
                <a:cs typeface="Consolas" pitchFamily="49" charset="0"/>
              </a:rPr>
              <a:t> </a:t>
            </a:r>
            <a:r>
              <a:rPr lang="en-US" sz="1836" dirty="0" err="1">
                <a:solidFill>
                  <a:srgbClr val="2B91AF"/>
                </a:solidFill>
                <a:latin typeface="Consolas"/>
              </a:rPr>
              <a:t>Task</a:t>
            </a:r>
            <a:r>
              <a:rPr lang="en-US" sz="1836" dirty="0" err="1">
                <a:solidFill>
                  <a:schemeClr val="bg1"/>
                </a:solidFill>
                <a:latin typeface="Consolas" pitchFamily="49" charset="0"/>
                <a:cs typeface="Consolas" pitchFamily="49" charset="0"/>
              </a:rPr>
              <a:t>.Run</a:t>
            </a:r>
            <a:r>
              <a:rPr lang="en-US" sz="1836" dirty="0">
                <a:solidFill>
                  <a:schemeClr val="bg1"/>
                </a:solidFill>
                <a:latin typeface="Consolas" pitchFamily="49" charset="0"/>
                <a:cs typeface="Consolas" pitchFamily="49" charset="0"/>
              </a:rPr>
              <a:t>(…);</a:t>
            </a:r>
          </a:p>
          <a:p>
            <a:r>
              <a:rPr lang="en-US" sz="1836" dirty="0">
                <a:solidFill>
                  <a:schemeClr val="bg1"/>
                </a:solidFill>
                <a:latin typeface="Consolas" pitchFamily="49" charset="0"/>
                <a:cs typeface="Consolas" pitchFamily="49" charset="0"/>
              </a:rPr>
              <a:t>    </a:t>
            </a:r>
            <a:r>
              <a:rPr lang="en-US" sz="1836" dirty="0" err="1">
                <a:solidFill>
                  <a:srgbClr val="2B91AF"/>
                </a:solidFill>
                <a:latin typeface="Consolas"/>
              </a:rPr>
              <a:t>Console</a:t>
            </a:r>
            <a:r>
              <a:rPr lang="en-US" sz="1836" dirty="0" err="1">
                <a:solidFill>
                  <a:schemeClr val="bg1"/>
                </a:solidFill>
                <a:latin typeface="Consolas" pitchFamily="49" charset="0"/>
                <a:cs typeface="Consolas" pitchFamily="49" charset="0"/>
              </a:rPr>
              <a:t>.WriteLine</a:t>
            </a:r>
            <a:r>
              <a:rPr lang="en-US" sz="1836" dirty="0">
                <a:solidFill>
                  <a:schemeClr val="bg1"/>
                </a:solidFill>
                <a:latin typeface="Consolas" pitchFamily="49" charset="0"/>
                <a:cs typeface="Consolas" pitchFamily="49" charset="0"/>
              </a:rPr>
              <a:t>(</a:t>
            </a:r>
            <a:r>
              <a:rPr lang="en-US" sz="1836" dirty="0">
                <a:solidFill>
                  <a:srgbClr val="A31515"/>
                </a:solidFill>
                <a:latin typeface="Consolas"/>
              </a:rPr>
              <a:t>"Done task"</a:t>
            </a:r>
            <a:r>
              <a:rPr lang="en-US" sz="1836" dirty="0">
                <a:solidFill>
                  <a:schemeClr val="bg1"/>
                </a:solidFill>
                <a:latin typeface="Consolas" pitchFamily="49" charset="0"/>
                <a:cs typeface="Consolas" pitchFamily="49" charset="0"/>
              </a:rPr>
              <a:t>);</a:t>
            </a:r>
          </a:p>
          <a:p>
            <a:r>
              <a:rPr lang="en-US" sz="1836" dirty="0">
                <a:solidFill>
                  <a:schemeClr val="bg1"/>
                </a:solidFill>
                <a:latin typeface="Consolas" pitchFamily="49" charset="0"/>
                <a:cs typeface="Consolas" pitchFamily="49" charset="0"/>
              </a:rPr>
              <a:t>}</a:t>
            </a:r>
          </a:p>
        </p:txBody>
      </p:sp>
      <p:sp>
        <p:nvSpPr>
          <p:cNvPr id="13" name="Line Callout 1 12"/>
          <p:cNvSpPr/>
          <p:nvPr/>
        </p:nvSpPr>
        <p:spPr bwMode="auto">
          <a:xfrm>
            <a:off x="1237020" y="4627743"/>
            <a:ext cx="2443421" cy="640384"/>
          </a:xfrm>
          <a:prstGeom prst="borderCallout1">
            <a:avLst>
              <a:gd name="adj1" fmla="val 840"/>
              <a:gd name="adj2" fmla="val 31933"/>
              <a:gd name="adj3" fmla="val -125557"/>
              <a:gd name="adj4" fmla="val 42095"/>
            </a:avLst>
          </a:prstGeom>
          <a:solidFill>
            <a:schemeClr val="tx1"/>
          </a:solidFill>
          <a:ln w="28575">
            <a:solidFill>
              <a:schemeClr val="accent2"/>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312" fontAlgn="base">
              <a:spcBef>
                <a:spcPct val="0"/>
              </a:spcBef>
              <a:spcAft>
                <a:spcPct val="0"/>
              </a:spcAft>
            </a:pPr>
            <a:r>
              <a:rPr lang="en-US" sz="1632" dirty="0">
                <a:solidFill>
                  <a:schemeClr val="bg1"/>
                </a:solidFill>
              </a:rPr>
              <a:t>1. </a:t>
            </a:r>
            <a:r>
              <a:rPr lang="en-US" sz="1632" dirty="0" err="1">
                <a:solidFill>
                  <a:schemeClr val="bg1"/>
                </a:solidFill>
              </a:rPr>
              <a:t>DoWorkAsync</a:t>
            </a:r>
            <a:r>
              <a:rPr lang="en-US" sz="1632" dirty="0">
                <a:solidFill>
                  <a:schemeClr val="bg1"/>
                </a:solidFill>
              </a:rPr>
              <a:t> invoked on UI thread</a:t>
            </a:r>
          </a:p>
        </p:txBody>
      </p:sp>
      <p:sp>
        <p:nvSpPr>
          <p:cNvPr id="21" name="TextBox 20"/>
          <p:cNvSpPr txBox="1"/>
          <p:nvPr/>
        </p:nvSpPr>
        <p:spPr>
          <a:xfrm>
            <a:off x="6218238" y="2895384"/>
            <a:ext cx="6096510" cy="1580613"/>
          </a:xfrm>
          <a:prstGeom prst="rect">
            <a:avLst/>
          </a:prstGeom>
          <a:solidFill>
            <a:schemeClr val="tx1"/>
          </a:solidFill>
          <a:ln>
            <a:solidFill>
              <a:schemeClr val="accent2"/>
            </a:solidFill>
          </a:ln>
          <a:effectLst>
            <a:outerShdw blurRad="50800" dist="38100" dir="2700000" algn="tl" rotWithShape="0">
              <a:prstClr val="black">
                <a:alpha val="40000"/>
              </a:prstClr>
            </a:outerShdw>
          </a:effectLst>
        </p:spPr>
        <p:txBody>
          <a:bodyPr wrap="square" lIns="124347" tIns="124347" rIns="124347" bIns="124347" rtlCol="0">
            <a:normAutofit lnSpcReduction="10000"/>
          </a:bodyPr>
          <a:lstStyle/>
          <a:p>
            <a:r>
              <a:rPr lang="en-US" sz="1836" dirty="0" err="1">
                <a:solidFill>
                  <a:srgbClr val="0000FF"/>
                </a:solidFill>
                <a:latin typeface="Consolas"/>
              </a:rPr>
              <a:t>async</a:t>
            </a:r>
            <a:r>
              <a:rPr lang="en-US" sz="1836" dirty="0">
                <a:solidFill>
                  <a:schemeClr val="bg1"/>
                </a:solidFill>
                <a:latin typeface="Consolas" pitchFamily="49" charset="0"/>
                <a:cs typeface="Consolas" pitchFamily="49" charset="0"/>
              </a:rPr>
              <a:t> </a:t>
            </a:r>
            <a:r>
              <a:rPr lang="en-US" sz="1836" dirty="0">
                <a:solidFill>
                  <a:srgbClr val="2B91AF"/>
                </a:solidFill>
                <a:latin typeface="Consolas"/>
              </a:rPr>
              <a:t>Task</a:t>
            </a:r>
            <a:r>
              <a:rPr lang="en-US" sz="1836" dirty="0">
                <a:solidFill>
                  <a:schemeClr val="bg1"/>
                </a:solidFill>
                <a:latin typeface="Consolas" pitchFamily="49" charset="0"/>
                <a:cs typeface="Consolas" pitchFamily="49" charset="0"/>
              </a:rPr>
              <a:t> </a:t>
            </a:r>
            <a:r>
              <a:rPr lang="en-US" sz="1836" dirty="0" err="1">
                <a:solidFill>
                  <a:schemeClr val="bg1"/>
                </a:solidFill>
                <a:latin typeface="Consolas" pitchFamily="49" charset="0"/>
                <a:cs typeface="Consolas" pitchFamily="49" charset="0"/>
              </a:rPr>
              <a:t>DoWorkAsync</a:t>
            </a:r>
            <a:r>
              <a:rPr lang="en-US" sz="1836" dirty="0">
                <a:solidFill>
                  <a:schemeClr val="bg1"/>
                </a:solidFill>
                <a:latin typeface="Consolas" pitchFamily="49" charset="0"/>
                <a:cs typeface="Consolas" pitchFamily="49" charset="0"/>
              </a:rPr>
              <a:t>()</a:t>
            </a:r>
          </a:p>
          <a:p>
            <a:r>
              <a:rPr lang="en-US" sz="1836" dirty="0">
                <a:solidFill>
                  <a:schemeClr val="bg1"/>
                </a:solidFill>
                <a:latin typeface="Consolas" pitchFamily="49" charset="0"/>
                <a:cs typeface="Consolas" pitchFamily="49" charset="0"/>
              </a:rPr>
              <a:t>{</a:t>
            </a:r>
          </a:p>
          <a:p>
            <a:r>
              <a:rPr lang="en-US" sz="1836" dirty="0">
                <a:solidFill>
                  <a:schemeClr val="bg1"/>
                </a:solidFill>
                <a:latin typeface="Consolas" pitchFamily="49" charset="0"/>
                <a:cs typeface="Consolas" pitchFamily="49" charset="0"/>
              </a:rPr>
              <a:t>    </a:t>
            </a:r>
            <a:r>
              <a:rPr lang="en-US" sz="1836" dirty="0">
                <a:solidFill>
                  <a:srgbClr val="0000FF"/>
                </a:solidFill>
                <a:latin typeface="Consolas"/>
              </a:rPr>
              <a:t>await</a:t>
            </a:r>
            <a:r>
              <a:rPr lang="en-US" sz="1836" dirty="0">
                <a:solidFill>
                  <a:schemeClr val="bg1"/>
                </a:solidFill>
                <a:latin typeface="Consolas" pitchFamily="49" charset="0"/>
                <a:cs typeface="Consolas" pitchFamily="49" charset="0"/>
              </a:rPr>
              <a:t> </a:t>
            </a:r>
            <a:r>
              <a:rPr lang="en-US" sz="1836" dirty="0" err="1">
                <a:solidFill>
                  <a:srgbClr val="2B91AF"/>
                </a:solidFill>
                <a:latin typeface="Consolas"/>
              </a:rPr>
              <a:t>Task</a:t>
            </a:r>
            <a:r>
              <a:rPr lang="en-US" sz="1836" dirty="0" err="1">
                <a:solidFill>
                  <a:schemeClr val="bg1"/>
                </a:solidFill>
                <a:latin typeface="Consolas" pitchFamily="49" charset="0"/>
                <a:cs typeface="Consolas" pitchFamily="49" charset="0"/>
              </a:rPr>
              <a:t>.Run</a:t>
            </a:r>
            <a:r>
              <a:rPr lang="en-US" sz="1836" dirty="0">
                <a:solidFill>
                  <a:schemeClr val="bg1"/>
                </a:solidFill>
                <a:latin typeface="Consolas" pitchFamily="49" charset="0"/>
                <a:cs typeface="Consolas" pitchFamily="49" charset="0"/>
              </a:rPr>
              <a:t>(…).</a:t>
            </a:r>
            <a:r>
              <a:rPr lang="en-US" sz="1836" dirty="0" err="1">
                <a:solidFill>
                  <a:schemeClr val="bg1"/>
                </a:solidFill>
                <a:latin typeface="Consolas" pitchFamily="49" charset="0"/>
                <a:cs typeface="Consolas" pitchFamily="49" charset="0"/>
              </a:rPr>
              <a:t>ConfigureAwait</a:t>
            </a:r>
            <a:r>
              <a:rPr lang="en-US" sz="1836" dirty="0">
                <a:solidFill>
                  <a:schemeClr val="bg1"/>
                </a:solidFill>
                <a:latin typeface="Consolas" pitchFamily="49" charset="0"/>
                <a:cs typeface="Consolas" pitchFamily="49" charset="0"/>
              </a:rPr>
              <a:t>(</a:t>
            </a:r>
            <a:r>
              <a:rPr lang="en-US" sz="1836" dirty="0">
                <a:solidFill>
                  <a:srgbClr val="0000FF"/>
                </a:solidFill>
                <a:latin typeface="Consolas"/>
              </a:rPr>
              <a:t>false</a:t>
            </a:r>
            <a:r>
              <a:rPr lang="en-US" sz="1836" dirty="0">
                <a:solidFill>
                  <a:schemeClr val="bg1"/>
                </a:solidFill>
                <a:latin typeface="Consolas" pitchFamily="49" charset="0"/>
                <a:cs typeface="Consolas" pitchFamily="49" charset="0"/>
              </a:rPr>
              <a:t>);</a:t>
            </a:r>
          </a:p>
          <a:p>
            <a:r>
              <a:rPr lang="en-US" sz="1836" dirty="0">
                <a:solidFill>
                  <a:schemeClr val="bg1"/>
                </a:solidFill>
                <a:latin typeface="Consolas" pitchFamily="49" charset="0"/>
                <a:cs typeface="Consolas" pitchFamily="49" charset="0"/>
              </a:rPr>
              <a:t>    </a:t>
            </a:r>
            <a:r>
              <a:rPr lang="en-US" sz="1836" dirty="0" err="1">
                <a:solidFill>
                  <a:srgbClr val="2B91AF"/>
                </a:solidFill>
                <a:latin typeface="Consolas"/>
              </a:rPr>
              <a:t>Console</a:t>
            </a:r>
            <a:r>
              <a:rPr lang="en-US" sz="1836" dirty="0" err="1">
                <a:solidFill>
                  <a:schemeClr val="bg1"/>
                </a:solidFill>
                <a:latin typeface="Consolas" pitchFamily="49" charset="0"/>
                <a:cs typeface="Consolas" pitchFamily="49" charset="0"/>
              </a:rPr>
              <a:t>.WriteLine</a:t>
            </a:r>
            <a:r>
              <a:rPr lang="en-US" sz="1836" dirty="0">
                <a:solidFill>
                  <a:schemeClr val="bg1"/>
                </a:solidFill>
                <a:latin typeface="Consolas" pitchFamily="49" charset="0"/>
                <a:cs typeface="Consolas" pitchFamily="49" charset="0"/>
              </a:rPr>
              <a:t>(</a:t>
            </a:r>
            <a:r>
              <a:rPr lang="en-US" sz="1836" dirty="0">
                <a:solidFill>
                  <a:srgbClr val="A31515"/>
                </a:solidFill>
                <a:latin typeface="Consolas"/>
              </a:rPr>
              <a:t>"Done task"</a:t>
            </a:r>
            <a:r>
              <a:rPr lang="en-US" sz="1836" dirty="0">
                <a:solidFill>
                  <a:schemeClr val="bg1"/>
                </a:solidFill>
                <a:latin typeface="Consolas" pitchFamily="49" charset="0"/>
                <a:cs typeface="Consolas" pitchFamily="49" charset="0"/>
              </a:rPr>
              <a:t>);</a:t>
            </a:r>
          </a:p>
          <a:p>
            <a:r>
              <a:rPr lang="en-US" sz="1836" dirty="0">
                <a:solidFill>
                  <a:schemeClr val="bg1"/>
                </a:solidFill>
                <a:latin typeface="Consolas" pitchFamily="49" charset="0"/>
                <a:cs typeface="Consolas" pitchFamily="49" charset="0"/>
              </a:rPr>
              <a:t>}</a:t>
            </a:r>
          </a:p>
        </p:txBody>
      </p:sp>
      <p:sp>
        <p:nvSpPr>
          <p:cNvPr id="23" name="Line Callout 1 22"/>
          <p:cNvSpPr/>
          <p:nvPr/>
        </p:nvSpPr>
        <p:spPr bwMode="auto">
          <a:xfrm>
            <a:off x="9325827" y="4282837"/>
            <a:ext cx="2769832" cy="860976"/>
          </a:xfrm>
          <a:prstGeom prst="borderCallout1">
            <a:avLst>
              <a:gd name="adj1" fmla="val -5659"/>
              <a:gd name="adj2" fmla="val 31933"/>
              <a:gd name="adj3" fmla="val -74630"/>
              <a:gd name="adj4" fmla="val -10469"/>
            </a:avLst>
          </a:prstGeom>
          <a:solidFill>
            <a:schemeClr val="tx1"/>
          </a:solidFill>
          <a:ln w="28575">
            <a:solidFill>
              <a:schemeClr val="accent2"/>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312" fontAlgn="base">
              <a:spcBef>
                <a:spcPct val="0"/>
              </a:spcBef>
              <a:spcAft>
                <a:spcPct val="0"/>
              </a:spcAft>
            </a:pPr>
            <a:r>
              <a:rPr lang="en-US" sz="1632" dirty="0">
                <a:solidFill>
                  <a:schemeClr val="bg1"/>
                </a:solidFill>
              </a:rPr>
              <a:t>2. </a:t>
            </a:r>
            <a:r>
              <a:rPr lang="en-US" sz="1632" dirty="0" err="1">
                <a:solidFill>
                  <a:schemeClr val="bg1"/>
                </a:solidFill>
              </a:rPr>
              <a:t>Task.Run</a:t>
            </a:r>
            <a:r>
              <a:rPr lang="en-US" sz="1632" dirty="0">
                <a:solidFill>
                  <a:schemeClr val="bg1"/>
                </a:solidFill>
              </a:rPr>
              <a:t> schedules work to run on thread pool</a:t>
            </a:r>
          </a:p>
        </p:txBody>
      </p:sp>
      <p:sp>
        <p:nvSpPr>
          <p:cNvPr id="26" name="TextBox 25"/>
          <p:cNvSpPr txBox="1"/>
          <p:nvPr/>
        </p:nvSpPr>
        <p:spPr>
          <a:xfrm>
            <a:off x="1506244" y="2193334"/>
            <a:ext cx="4076525" cy="669735"/>
          </a:xfrm>
          <a:prstGeom prst="rect">
            <a:avLst/>
          </a:prstGeom>
          <a:noFill/>
        </p:spPr>
        <p:txBody>
          <a:bodyPr wrap="square" lIns="0" tIns="0" rIns="0" bIns="0" rtlCol="0">
            <a:spAutoFit/>
          </a:bodyPr>
          <a:lstStyle/>
          <a:p>
            <a:r>
              <a:rPr lang="en-US" sz="4352" dirty="0">
                <a:latin typeface="Segoe UI Light" pitchFamily="34" charset="0"/>
              </a:rPr>
              <a:t>User’s app</a:t>
            </a:r>
          </a:p>
        </p:txBody>
      </p:sp>
      <p:sp>
        <p:nvSpPr>
          <p:cNvPr id="27" name="TextBox 26"/>
          <p:cNvSpPr txBox="1"/>
          <p:nvPr/>
        </p:nvSpPr>
        <p:spPr>
          <a:xfrm>
            <a:off x="6250805" y="2231390"/>
            <a:ext cx="5353406" cy="669735"/>
          </a:xfrm>
          <a:prstGeom prst="rect">
            <a:avLst/>
          </a:prstGeom>
          <a:noFill/>
        </p:spPr>
        <p:txBody>
          <a:bodyPr wrap="square" lIns="0" tIns="0" rIns="0" bIns="0" rtlCol="0">
            <a:spAutoFit/>
          </a:bodyPr>
          <a:lstStyle/>
          <a:p>
            <a:r>
              <a:rPr lang="en-US" sz="4352" dirty="0">
                <a:latin typeface="Segoe UI Light" pitchFamily="34" charset="0"/>
              </a:rPr>
              <a:t>Your library</a:t>
            </a:r>
          </a:p>
        </p:txBody>
      </p:sp>
      <p:sp>
        <p:nvSpPr>
          <p:cNvPr id="14" name="Line Callout 1 13"/>
          <p:cNvSpPr/>
          <p:nvPr/>
        </p:nvSpPr>
        <p:spPr bwMode="auto">
          <a:xfrm>
            <a:off x="5865621" y="4545711"/>
            <a:ext cx="3036384" cy="1071609"/>
          </a:xfrm>
          <a:prstGeom prst="borderCallout1">
            <a:avLst>
              <a:gd name="adj1" fmla="val 840"/>
              <a:gd name="adj2" fmla="val 31933"/>
              <a:gd name="adj3" fmla="val -81102"/>
              <a:gd name="adj4" fmla="val 49257"/>
            </a:avLst>
          </a:prstGeom>
          <a:solidFill>
            <a:schemeClr val="tx1"/>
          </a:solidFill>
          <a:ln w="28575">
            <a:solidFill>
              <a:schemeClr val="accent2"/>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312" fontAlgn="base">
              <a:spcBef>
                <a:spcPct val="0"/>
              </a:spcBef>
              <a:spcAft>
                <a:spcPct val="0"/>
              </a:spcAft>
            </a:pPr>
            <a:r>
              <a:rPr lang="en-US" sz="1632" dirty="0">
                <a:solidFill>
                  <a:schemeClr val="bg1"/>
                </a:solidFill>
              </a:rPr>
              <a:t>3. Await captures </a:t>
            </a:r>
            <a:r>
              <a:rPr lang="en-US" sz="1632" dirty="0" err="1">
                <a:solidFill>
                  <a:schemeClr val="bg1"/>
                </a:solidFill>
              </a:rPr>
              <a:t>SynchronizationContext</a:t>
            </a:r>
            <a:r>
              <a:rPr lang="en-US" sz="1632" dirty="0">
                <a:solidFill>
                  <a:schemeClr val="bg1"/>
                </a:solidFill>
              </a:rPr>
              <a:t> and hooks up a continuation to run when task completes </a:t>
            </a:r>
          </a:p>
        </p:txBody>
      </p:sp>
      <p:cxnSp>
        <p:nvCxnSpPr>
          <p:cNvPr id="19" name="Straight Connector 18"/>
          <p:cNvCxnSpPr/>
          <p:nvPr/>
        </p:nvCxnSpPr>
        <p:spPr>
          <a:xfrm>
            <a:off x="7383812" y="4733758"/>
            <a:ext cx="783377" cy="10879"/>
          </a:xfrm>
          <a:prstGeom prst="line">
            <a:avLst/>
          </a:prstGeom>
          <a:ln w="57150"/>
          <a:effectLst>
            <a:outerShdw blurRad="50800" dist="38100" dir="5400000" algn="t"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20" name="Straight Connector 19"/>
          <p:cNvCxnSpPr/>
          <p:nvPr/>
        </p:nvCxnSpPr>
        <p:spPr>
          <a:xfrm>
            <a:off x="6145623" y="4976198"/>
            <a:ext cx="2496120" cy="10879"/>
          </a:xfrm>
          <a:prstGeom prst="line">
            <a:avLst/>
          </a:prstGeom>
          <a:ln w="57150"/>
          <a:effectLst>
            <a:outerShdw blurRad="50800" dist="38100" dir="5400000" algn="t"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
        <p:nvSpPr>
          <p:cNvPr id="15" name="Line Callout 1 14"/>
          <p:cNvSpPr/>
          <p:nvPr/>
        </p:nvSpPr>
        <p:spPr bwMode="auto">
          <a:xfrm>
            <a:off x="3482425" y="4777384"/>
            <a:ext cx="2443421" cy="857933"/>
          </a:xfrm>
          <a:prstGeom prst="borderCallout1">
            <a:avLst>
              <a:gd name="adj1" fmla="val 840"/>
              <a:gd name="adj2" fmla="val 31933"/>
              <a:gd name="adj3" fmla="val -122117"/>
              <a:gd name="adj4" fmla="val 26650"/>
            </a:avLst>
          </a:prstGeom>
          <a:solidFill>
            <a:schemeClr val="tx1"/>
          </a:solidFill>
          <a:ln w="28575">
            <a:solidFill>
              <a:schemeClr val="accent2"/>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312" fontAlgn="base">
              <a:spcBef>
                <a:spcPct val="0"/>
              </a:spcBef>
              <a:spcAft>
                <a:spcPct val="0"/>
              </a:spcAft>
            </a:pPr>
            <a:r>
              <a:rPr lang="en-US" sz="1632" dirty="0">
                <a:solidFill>
                  <a:schemeClr val="bg1"/>
                </a:solidFill>
              </a:rPr>
              <a:t>4. UI blocks waiting for </a:t>
            </a:r>
            <a:r>
              <a:rPr lang="en-US" sz="1632" dirty="0" err="1">
                <a:solidFill>
                  <a:schemeClr val="bg1"/>
                </a:solidFill>
              </a:rPr>
              <a:t>DoWorkAsync</a:t>
            </a:r>
            <a:r>
              <a:rPr lang="en-US" sz="1632" dirty="0">
                <a:solidFill>
                  <a:schemeClr val="bg1"/>
                </a:solidFill>
              </a:rPr>
              <a:t>-returned Task to complete</a:t>
            </a:r>
          </a:p>
        </p:txBody>
      </p:sp>
      <p:sp>
        <p:nvSpPr>
          <p:cNvPr id="24" name="Line Callout 1 23"/>
          <p:cNvSpPr/>
          <p:nvPr/>
        </p:nvSpPr>
        <p:spPr bwMode="auto">
          <a:xfrm>
            <a:off x="7924902" y="5634758"/>
            <a:ext cx="4501474" cy="694029"/>
          </a:xfrm>
          <a:prstGeom prst="borderCallout1">
            <a:avLst>
              <a:gd name="adj1" fmla="val -5659"/>
              <a:gd name="adj2" fmla="val 31933"/>
              <a:gd name="adj3" fmla="val -285518"/>
              <a:gd name="adj4" fmla="val 13197"/>
            </a:avLst>
          </a:prstGeom>
          <a:solidFill>
            <a:schemeClr val="tx1"/>
          </a:solidFill>
          <a:ln w="28575">
            <a:solidFill>
              <a:schemeClr val="accent2"/>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312" fontAlgn="base">
              <a:spcBef>
                <a:spcPct val="0"/>
              </a:spcBef>
              <a:spcAft>
                <a:spcPct val="0"/>
              </a:spcAft>
            </a:pPr>
            <a:r>
              <a:rPr lang="en-US" sz="1632" dirty="0">
                <a:solidFill>
                  <a:schemeClr val="bg1"/>
                </a:solidFill>
              </a:rPr>
              <a:t>5. </a:t>
            </a:r>
            <a:r>
              <a:rPr lang="en-US" sz="1632" dirty="0" err="1">
                <a:solidFill>
                  <a:schemeClr val="bg1"/>
                </a:solidFill>
              </a:rPr>
              <a:t>Task.Run</a:t>
            </a:r>
            <a:r>
              <a:rPr lang="en-US" sz="1632" dirty="0">
                <a:solidFill>
                  <a:schemeClr val="bg1"/>
                </a:solidFill>
              </a:rPr>
              <a:t> task completes on pool &amp; invokes continuation which Posts back to UI thread</a:t>
            </a:r>
          </a:p>
        </p:txBody>
      </p:sp>
      <p:sp>
        <p:nvSpPr>
          <p:cNvPr id="16" name="Line Callout 1 15"/>
          <p:cNvSpPr/>
          <p:nvPr/>
        </p:nvSpPr>
        <p:spPr bwMode="auto">
          <a:xfrm>
            <a:off x="1411461" y="5396767"/>
            <a:ext cx="2443421" cy="1053778"/>
          </a:xfrm>
          <a:prstGeom prst="borderCallout1">
            <a:avLst>
              <a:gd name="adj1" fmla="val 840"/>
              <a:gd name="adj2" fmla="val 31933"/>
              <a:gd name="adj3" fmla="val -201440"/>
              <a:gd name="adj4" fmla="val 102983"/>
            </a:avLst>
          </a:prstGeom>
          <a:solidFill>
            <a:schemeClr val="tx1"/>
          </a:solidFill>
          <a:ln w="28575">
            <a:solidFill>
              <a:schemeClr val="accent2"/>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312" fontAlgn="base">
              <a:spcBef>
                <a:spcPct val="0"/>
              </a:spcBef>
              <a:spcAft>
                <a:spcPct val="0"/>
              </a:spcAft>
            </a:pPr>
            <a:r>
              <a:rPr lang="en-US" sz="1632" dirty="0">
                <a:solidFill>
                  <a:schemeClr val="bg1"/>
                </a:solidFill>
              </a:rPr>
              <a:t>6. UI thread still blocked waiting for </a:t>
            </a:r>
            <a:r>
              <a:rPr lang="en-US" sz="1632" dirty="0" err="1">
                <a:solidFill>
                  <a:schemeClr val="bg1"/>
                </a:solidFill>
              </a:rPr>
              <a:t>async</a:t>
            </a:r>
            <a:r>
              <a:rPr lang="en-US" sz="1632" dirty="0">
                <a:solidFill>
                  <a:schemeClr val="bg1"/>
                </a:solidFill>
              </a:rPr>
              <a:t> operation to complete.</a:t>
            </a:r>
          </a:p>
          <a:p>
            <a:pPr algn="ctr" defTabSz="932312" fontAlgn="base">
              <a:spcBef>
                <a:spcPct val="0"/>
              </a:spcBef>
              <a:spcAft>
                <a:spcPct val="0"/>
              </a:spcAft>
            </a:pPr>
            <a:r>
              <a:rPr lang="en-US" sz="1632" dirty="0">
                <a:solidFill>
                  <a:schemeClr val="bg1"/>
                </a:solidFill>
              </a:rPr>
              <a:t>Deadlock!</a:t>
            </a:r>
          </a:p>
        </p:txBody>
      </p:sp>
      <p:cxnSp>
        <p:nvCxnSpPr>
          <p:cNvPr id="28" name="Straight Connector 27"/>
          <p:cNvCxnSpPr/>
          <p:nvPr/>
        </p:nvCxnSpPr>
        <p:spPr>
          <a:xfrm>
            <a:off x="1237020" y="5550008"/>
            <a:ext cx="2841149" cy="791685"/>
          </a:xfrm>
          <a:prstGeom prst="line">
            <a:avLst/>
          </a:prstGeom>
          <a:ln w="57150"/>
          <a:effectLst>
            <a:outerShdw blurRad="50800" dist="38100" dir="5400000" algn="t"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pic>
        <p:nvPicPr>
          <p:cNvPr id="17" name="Picture 2" descr="C:\Users\stoub\AppData\Local\Microsoft\Windows\Temporary Internet Files\Content.IE5\RZWYEKTS\MC90043253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670" y="3047165"/>
            <a:ext cx="1074466" cy="105889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stoub\AppData\Local\Microsoft\Windows\Temporary Internet Files\Content.IE5\RZWYEKTS\MC900432538[1].png"/>
          <p:cNvPicPr>
            <a:picLocks noChangeAspect="1" noChangeArrowheads="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629671" y="3047165"/>
            <a:ext cx="1074466" cy="1058894"/>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Connector 24"/>
          <p:cNvCxnSpPr/>
          <p:nvPr/>
        </p:nvCxnSpPr>
        <p:spPr>
          <a:xfrm>
            <a:off x="9478297" y="6094422"/>
            <a:ext cx="2668114" cy="9368"/>
          </a:xfrm>
          <a:prstGeom prst="line">
            <a:avLst/>
          </a:prstGeom>
          <a:ln w="57150"/>
          <a:effectLst>
            <a:outerShdw blurRad="50800" dist="38100" dir="5400000" algn="t"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
        <p:nvSpPr>
          <p:cNvPr id="18" name="TextBox 17"/>
          <p:cNvSpPr txBox="1"/>
          <p:nvPr/>
        </p:nvSpPr>
        <p:spPr>
          <a:xfrm>
            <a:off x="4451545" y="6341692"/>
            <a:ext cx="4717493" cy="526890"/>
          </a:xfrm>
          <a:prstGeom prst="rect">
            <a:avLst/>
          </a:prstGeom>
          <a:solidFill>
            <a:schemeClr val="tx1"/>
          </a:solidFill>
          <a:ln w="28575">
            <a:solidFill>
              <a:schemeClr val="accent1"/>
            </a:solidFill>
          </a:ln>
          <a:effectLst>
            <a:outerShdw blurRad="50800" dist="38100" dir="2700000" algn="tl" rotWithShape="0">
              <a:prstClr val="black">
                <a:alpha val="40000"/>
              </a:prstClr>
            </a:outerShdw>
          </a:effectLst>
        </p:spPr>
        <p:txBody>
          <a:bodyPr wrap="square" lIns="0" tIns="0" rIns="0" bIns="0" rtlCol="0" anchor="ctr">
            <a:normAutofit fontScale="92500"/>
          </a:bodyPr>
          <a:lstStyle/>
          <a:p>
            <a:pPr algn="ctr"/>
            <a:r>
              <a:rPr lang="en-US" sz="2040" b="1" dirty="0">
                <a:solidFill>
                  <a:schemeClr val="bg1"/>
                </a:solidFill>
              </a:rPr>
              <a:t>.</a:t>
            </a:r>
            <a:r>
              <a:rPr lang="en-US" sz="2040" b="1" dirty="0" err="1">
                <a:solidFill>
                  <a:schemeClr val="bg1"/>
                </a:solidFill>
              </a:rPr>
              <a:t>ConfigureAwait</a:t>
            </a:r>
            <a:r>
              <a:rPr lang="en-US" sz="2040" b="1" dirty="0">
                <a:solidFill>
                  <a:schemeClr val="bg1"/>
                </a:solidFill>
              </a:rPr>
              <a:t>(false) avoids deadlock.</a:t>
            </a:r>
          </a:p>
        </p:txBody>
      </p:sp>
    </p:spTree>
    <p:extLst>
      <p:ext uri="{BB962C8B-B14F-4D97-AF65-F5344CB8AC3E}">
        <p14:creationId xmlns:p14="http://schemas.microsoft.com/office/powerpoint/2010/main" val="2106697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strips(downLeft)">
                                      <p:cBhvr>
                                        <p:cTn id="47" dur="500"/>
                                        <p:tgtEl>
                                          <p:spTgt spid="19"/>
                                        </p:tgtEl>
                                      </p:cBhvr>
                                    </p:animEffect>
                                  </p:childTnLst>
                                </p:cTn>
                              </p:par>
                              <p:par>
                                <p:cTn id="48" presetID="18" presetClass="entr" presetSubtype="12"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strips(downLeft)">
                                      <p:cBhvr>
                                        <p:cTn id="50" dur="500"/>
                                        <p:tgtEl>
                                          <p:spTgt spid="20"/>
                                        </p:tgtEl>
                                      </p:cBhvr>
                                    </p:animEffect>
                                  </p:childTnLst>
                                </p:cTn>
                              </p:par>
                              <p:par>
                                <p:cTn id="51" presetID="18" presetClass="entr" presetSubtype="12"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strips(downLeft)">
                                      <p:cBhvr>
                                        <p:cTn id="53" dur="500"/>
                                        <p:tgtEl>
                                          <p:spTgt spid="25"/>
                                        </p:tgtEl>
                                      </p:cBhvr>
                                    </p:animEffect>
                                  </p:childTnLst>
                                </p:cTn>
                              </p:par>
                              <p:par>
                                <p:cTn id="54" presetID="1"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childTnLst>
                                </p:cTn>
                              </p:par>
                              <p:par>
                                <p:cTn id="56" presetID="10" presetClass="entr" presetSubtype="0"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par>
                                <p:cTn id="59" presetID="1"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par>
                                <p:cTn id="61" presetID="18" presetClass="entr" presetSubtype="12" fill="hold"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strips(downLeft)">
                                      <p:cBhvr>
                                        <p:cTn id="6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21" grpId="0" animBg="1"/>
      <p:bldP spid="23" grpId="0" animBg="1"/>
      <p:bldP spid="14" grpId="0" animBg="1"/>
      <p:bldP spid="15" grpId="0" animBg="1"/>
      <p:bldP spid="24" grpId="0" animBg="1"/>
      <p:bldP spid="16"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a:t>
            </a:r>
            <a:r>
              <a:rPr lang="en-US" dirty="0" err="1" smtClean="0"/>
              <a:t>ConfigureAwait</a:t>
            </a:r>
            <a:r>
              <a:rPr lang="en-US" dirty="0" smtClean="0"/>
              <a:t>(false)</a:t>
            </a:r>
            <a:endParaRPr lang="en-US" dirty="0"/>
          </a:p>
        </p:txBody>
      </p:sp>
      <p:sp>
        <p:nvSpPr>
          <p:cNvPr id="3" name="Text Placeholder 2"/>
          <p:cNvSpPr>
            <a:spLocks noGrp="1"/>
          </p:cNvSpPr>
          <p:nvPr>
            <p:ph type="body" sz="quarter" idx="12"/>
          </p:nvPr>
        </p:nvSpPr>
        <p:spPr/>
        <p:txBody>
          <a:bodyPr/>
          <a:lstStyle/>
          <a:p>
            <a:r>
              <a:rPr lang="en-US" dirty="0"/>
              <a:t>Library implementers should use </a:t>
            </a:r>
            <a:r>
              <a:rPr lang="en-US" dirty="0" err="1"/>
              <a:t>ConfigureAwait</a:t>
            </a:r>
            <a:r>
              <a:rPr lang="en-US" dirty="0"/>
              <a:t>(false) to improve performance and to help avoid deadlocks.</a:t>
            </a:r>
          </a:p>
        </p:txBody>
      </p:sp>
    </p:spTree>
    <p:extLst>
      <p:ext uri="{BB962C8B-B14F-4D97-AF65-F5344CB8AC3E}">
        <p14:creationId xmlns:p14="http://schemas.microsoft.com/office/powerpoint/2010/main" val="69573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ExecutionContext</a:t>
            </a:r>
            <a:endParaRPr lang="en-US" dirty="0"/>
          </a:p>
        </p:txBody>
      </p:sp>
      <p:sp>
        <p:nvSpPr>
          <p:cNvPr id="3" name="Content Placeholder 2"/>
          <p:cNvSpPr>
            <a:spLocks noGrp="1"/>
          </p:cNvSpPr>
          <p:nvPr>
            <p:ph type="body" sz="quarter" idx="10"/>
          </p:nvPr>
        </p:nvSpPr>
        <p:spPr/>
        <p:txBody>
          <a:bodyPr>
            <a:noAutofit/>
          </a:bodyPr>
          <a:lstStyle/>
          <a:p>
            <a:r>
              <a:rPr lang="en-US" sz="3600" dirty="0" smtClean="0"/>
              <a:t>Container for many contexts</a:t>
            </a:r>
          </a:p>
          <a:p>
            <a:pPr marL="466310" lvl="1" indent="-466310"/>
            <a:r>
              <a:rPr lang="en-US" dirty="0" err="1" smtClean="0"/>
              <a:t>SecurityContext</a:t>
            </a:r>
            <a:r>
              <a:rPr lang="en-US" dirty="0" smtClean="0"/>
              <a:t>, </a:t>
            </a:r>
            <a:r>
              <a:rPr lang="en-US" dirty="0" err="1" smtClean="0"/>
              <a:t>LogicalCallContext</a:t>
            </a:r>
            <a:r>
              <a:rPr lang="en-US" dirty="0" smtClean="0"/>
              <a:t>, </a:t>
            </a:r>
            <a:r>
              <a:rPr lang="en-US" dirty="0" err="1" smtClean="0"/>
              <a:t>HostExecutionContext</a:t>
            </a:r>
            <a:r>
              <a:rPr lang="en-US" dirty="0" smtClean="0"/>
              <a:t>, …</a:t>
            </a:r>
          </a:p>
          <a:p>
            <a:pPr lvl="1"/>
            <a:endParaRPr lang="en-US" dirty="0" smtClean="0"/>
          </a:p>
          <a:p>
            <a:r>
              <a:rPr lang="en-US" sz="3600" dirty="0" smtClean="0"/>
              <a:t>Flows across </a:t>
            </a:r>
            <a:r>
              <a:rPr lang="en-US" sz="3600" dirty="0" err="1" smtClean="0"/>
              <a:t>async</a:t>
            </a:r>
            <a:r>
              <a:rPr lang="en-US" sz="3600" dirty="0" smtClean="0"/>
              <a:t> points</a:t>
            </a:r>
          </a:p>
          <a:p>
            <a:pPr marL="466310" lvl="1" indent="-466310"/>
            <a:r>
              <a:rPr lang="en-US" dirty="0" smtClean="0"/>
              <a:t>new Thread(…);</a:t>
            </a:r>
          </a:p>
          <a:p>
            <a:pPr marL="466310" lvl="1" indent="-466310"/>
            <a:r>
              <a:rPr lang="en-US" dirty="0" err="1" smtClean="0"/>
              <a:t>ThreadPool.QueueUserWorkItem</a:t>
            </a:r>
            <a:r>
              <a:rPr lang="en-US" dirty="0" smtClean="0"/>
              <a:t>(…);</a:t>
            </a:r>
          </a:p>
          <a:p>
            <a:pPr marL="466310" lvl="1" indent="-466310"/>
            <a:r>
              <a:rPr lang="en-US" dirty="0" err="1" smtClean="0"/>
              <a:t>Task.Run</a:t>
            </a:r>
            <a:r>
              <a:rPr lang="en-US" dirty="0" smtClean="0"/>
              <a:t>(…);</a:t>
            </a:r>
          </a:p>
          <a:p>
            <a:pPr marL="466310" lvl="1" indent="-466310"/>
            <a:r>
              <a:rPr lang="en-US" dirty="0" err="1" smtClean="0"/>
              <a:t>BeginXx</a:t>
            </a:r>
            <a:r>
              <a:rPr lang="en-US" dirty="0" smtClean="0"/>
              <a:t>(…, </a:t>
            </a:r>
            <a:r>
              <a:rPr lang="en-US" dirty="0" err="1" smtClean="0"/>
              <a:t>AsyncCallback</a:t>
            </a:r>
            <a:r>
              <a:rPr lang="en-US" dirty="0"/>
              <a:t> </a:t>
            </a:r>
            <a:r>
              <a:rPr lang="en-US" dirty="0" smtClean="0"/>
              <a:t>callback, object state);</a:t>
            </a:r>
          </a:p>
          <a:p>
            <a:pPr marL="466310" lvl="1" indent="-466310"/>
            <a:r>
              <a:rPr lang="en-US" dirty="0" smtClean="0"/>
              <a:t>“await task;”</a:t>
            </a:r>
          </a:p>
          <a:p>
            <a:pPr marL="466310" lvl="1" indent="-466310"/>
            <a:r>
              <a:rPr lang="en-US" dirty="0" smtClean="0"/>
              <a:t>…</a:t>
            </a:r>
          </a:p>
          <a:p>
            <a:pPr lvl="1"/>
            <a:endParaRPr lang="en-US" dirty="0" smtClean="0"/>
          </a:p>
          <a:p>
            <a:r>
              <a:rPr lang="en-US" sz="3600" dirty="0"/>
              <a:t>Internally optimized for “default” context</a:t>
            </a:r>
          </a:p>
          <a:p>
            <a:pPr marL="466310" lvl="1" indent="-466310"/>
            <a:r>
              <a:rPr lang="en-US" dirty="0" smtClean="0"/>
              <a:t>For best performance, your library should avoid disturbing that</a:t>
            </a:r>
          </a:p>
          <a:p>
            <a:pPr marL="466310" lvl="2" indent="-466310"/>
            <a:r>
              <a:rPr lang="en-US" dirty="0" smtClean="0"/>
              <a:t>e.g. </a:t>
            </a:r>
            <a:r>
              <a:rPr lang="en-US" dirty="0" err="1" smtClean="0"/>
              <a:t>CallContext.LogicalSetData</a:t>
            </a:r>
            <a:r>
              <a:rPr lang="en-US" dirty="0" smtClean="0"/>
              <a:t> via </a:t>
            </a:r>
            <a:r>
              <a:rPr lang="en-US" dirty="0" err="1" smtClean="0"/>
              <a:t>CorrelationManager.ActivityId</a:t>
            </a:r>
            <a:endParaRPr lang="en-US" dirty="0" smtClean="0"/>
          </a:p>
          <a:p>
            <a:endParaRPr lang="en-US" dirty="0"/>
          </a:p>
        </p:txBody>
      </p:sp>
    </p:spTree>
    <p:extLst>
      <p:ext uri="{BB962C8B-B14F-4D97-AF65-F5344CB8AC3E}">
        <p14:creationId xmlns:p14="http://schemas.microsoft.com/office/powerpoint/2010/main" val="6512006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11" end="11"/>
                                            </p:txEl>
                                          </p:spTgt>
                                        </p:tgtEl>
                                        <p:attrNameLst>
                                          <p:attrName>style.visibility</p:attrName>
                                        </p:attrNameLst>
                                      </p:cBhvr>
                                      <p:to>
                                        <p:strVal val="visible"/>
                                      </p:to>
                                    </p:set>
                                    <p:animEffect transition="in" filter="fade">
                                      <p:cBhvr>
                                        <p:cTn id="30" dur="500"/>
                                        <p:tgtEl>
                                          <p:spTgt spid="3">
                                            <p:txEl>
                                              <p:pRg st="11" end="1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animEffect transition="in" filter="fade">
                                      <p:cBhvr>
                                        <p:cTn id="35" dur="500"/>
                                        <p:tgtEl>
                                          <p:spTgt spid="3">
                                            <p:txEl>
                                              <p:pRg st="12" end="12"/>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3" end="13"/>
                                            </p:txEl>
                                          </p:spTgt>
                                        </p:tgtEl>
                                        <p:attrNameLst>
                                          <p:attrName>style.visibility</p:attrName>
                                        </p:attrNameLst>
                                      </p:cBhvr>
                                      <p:to>
                                        <p:strVal val="visible"/>
                                      </p:to>
                                    </p:set>
                                    <p:animEffect transition="in" filter="fade">
                                      <p:cBhvr>
                                        <p:cTn id="38"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solidFill>
                  <a:schemeClr val="tx1"/>
                </a:solidFill>
              </a:rPr>
              <a:t>Avoiding </a:t>
            </a:r>
            <a:r>
              <a:rPr lang="en-US" sz="6600" dirty="0" err="1">
                <a:solidFill>
                  <a:schemeClr val="tx1"/>
                </a:solidFill>
              </a:rPr>
              <a:t>ExecutionContext</a:t>
            </a:r>
            <a:r>
              <a:rPr lang="en-US" sz="6600" dirty="0">
                <a:solidFill>
                  <a:schemeClr val="tx1"/>
                </a:solidFill>
              </a:rPr>
              <a:t> Modifications</a:t>
            </a:r>
            <a:endParaRPr lang="en-US" sz="6600" dirty="0"/>
          </a:p>
        </p:txBody>
      </p:sp>
      <p:sp>
        <p:nvSpPr>
          <p:cNvPr id="3" name="Text Placeholder 2"/>
          <p:cNvSpPr>
            <a:spLocks noGrp="1"/>
          </p:cNvSpPr>
          <p:nvPr>
            <p:ph type="body" sz="quarter" idx="12"/>
          </p:nvPr>
        </p:nvSpPr>
        <p:spPr/>
        <p:txBody>
          <a:bodyPr/>
          <a:lstStyle/>
          <a:p>
            <a:r>
              <a:rPr lang="en-US" dirty="0" smtClean="0"/>
              <a:t>Designing an async library around modifying </a:t>
            </a:r>
            <a:r>
              <a:rPr lang="en-US" dirty="0" err="1"/>
              <a:t>ExecutionContext</a:t>
            </a:r>
            <a:r>
              <a:rPr lang="en-US" dirty="0"/>
              <a:t> </a:t>
            </a:r>
            <a:r>
              <a:rPr lang="en-US" dirty="0" smtClean="0"/>
              <a:t>defeats built-in </a:t>
            </a:r>
            <a:r>
              <a:rPr lang="en-US" dirty="0"/>
              <a:t>optimizations</a:t>
            </a:r>
            <a:r>
              <a:rPr lang="en-US" dirty="0" smtClean="0"/>
              <a:t>.</a:t>
            </a:r>
            <a:endParaRPr lang="en-US" dirty="0"/>
          </a:p>
        </p:txBody>
      </p:sp>
    </p:spTree>
    <p:extLst>
      <p:ext uri="{BB962C8B-B14F-4D97-AF65-F5344CB8AC3E}">
        <p14:creationId xmlns:p14="http://schemas.microsoft.com/office/powerpoint/2010/main" val="10936252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Be a responsible library developer</a:t>
            </a:r>
          </a:p>
        </p:txBody>
      </p:sp>
      <p:sp>
        <p:nvSpPr>
          <p:cNvPr id="4" name="Text Placeholder 3"/>
          <p:cNvSpPr>
            <a:spLocks noGrp="1"/>
          </p:cNvSpPr>
          <p:nvPr>
            <p:ph type="body" sz="quarter" idx="10"/>
          </p:nvPr>
        </p:nvSpPr>
        <p:spPr>
          <a:xfrm>
            <a:off x="274638" y="1212850"/>
            <a:ext cx="11887200" cy="3570208"/>
          </a:xfrm>
        </p:spPr>
        <p:txBody>
          <a:bodyPr/>
          <a:lstStyle/>
          <a:p>
            <a:pPr>
              <a:lnSpc>
                <a:spcPct val="100000"/>
              </a:lnSpc>
              <a:spcBef>
                <a:spcPts val="0"/>
              </a:spcBef>
              <a:buSzTx/>
            </a:pPr>
            <a:r>
              <a:rPr lang="en-US" sz="3600" dirty="0" smtClean="0">
                <a:solidFill>
                  <a:schemeClr val="tx1">
                    <a:lumMod val="75000"/>
                  </a:schemeClr>
                </a:solidFill>
              </a:rPr>
              <a:t>Library </a:t>
            </a:r>
            <a:r>
              <a:rPr lang="en-US" sz="3600" dirty="0">
                <a:solidFill>
                  <a:schemeClr val="tx1">
                    <a:lumMod val="75000"/>
                  </a:schemeClr>
                </a:solidFill>
              </a:rPr>
              <a:t>methods shouldn’t lie.</a:t>
            </a:r>
          </a:p>
          <a:p>
            <a:pPr>
              <a:lnSpc>
                <a:spcPct val="100000"/>
              </a:lnSpc>
              <a:spcBef>
                <a:spcPts val="0"/>
              </a:spcBef>
              <a:buSzTx/>
            </a:pPr>
            <a:r>
              <a:rPr lang="en-US" sz="2000" dirty="0">
                <a:solidFill>
                  <a:schemeClr val="tx1">
                    <a:lumMod val="75000"/>
                  </a:schemeClr>
                </a:solidFill>
                <a:latin typeface="+mn-lt"/>
              </a:rPr>
              <a:t>Be honest.  Define “</a:t>
            </a:r>
            <a:r>
              <a:rPr lang="en-US" sz="2000" dirty="0" err="1">
                <a:solidFill>
                  <a:schemeClr val="tx1">
                    <a:lumMod val="75000"/>
                  </a:schemeClr>
                </a:solidFill>
                <a:latin typeface="+mn-lt"/>
              </a:rPr>
              <a:t>FooAsync</a:t>
            </a:r>
            <a:r>
              <a:rPr lang="en-US" sz="2000" dirty="0">
                <a:solidFill>
                  <a:schemeClr val="tx1">
                    <a:lumMod val="75000"/>
                  </a:schemeClr>
                </a:solidFill>
                <a:latin typeface="+mn-lt"/>
              </a:rPr>
              <a:t>” if, and only if, you’re not thread-bound (with a few notable exceptions).</a:t>
            </a:r>
          </a:p>
          <a:p>
            <a:pPr>
              <a:lnSpc>
                <a:spcPct val="100000"/>
              </a:lnSpc>
              <a:spcBef>
                <a:spcPts val="0"/>
              </a:spcBef>
              <a:buSzTx/>
            </a:pPr>
            <a:r>
              <a:rPr lang="en-US" sz="2000" dirty="0">
                <a:solidFill>
                  <a:schemeClr val="tx1">
                    <a:lumMod val="75000"/>
                  </a:schemeClr>
                </a:solidFill>
                <a:latin typeface="+mn-lt"/>
              </a:rPr>
              <a:t>Be honest.  Define “Foo” if, and only if, you have a faster sync implementation that won’t deadlock.</a:t>
            </a:r>
          </a:p>
          <a:p>
            <a:pPr>
              <a:lnSpc>
                <a:spcPct val="100000"/>
              </a:lnSpc>
              <a:spcBef>
                <a:spcPts val="0"/>
              </a:spcBef>
              <a:buSzTx/>
            </a:pPr>
            <a:r>
              <a:rPr lang="en-US" sz="2000" dirty="0">
                <a:solidFill>
                  <a:schemeClr val="tx1">
                    <a:lumMod val="75000"/>
                  </a:schemeClr>
                </a:solidFill>
                <a:latin typeface="+mn-lt"/>
              </a:rPr>
              <a:t>Suffix should help caller to understand </a:t>
            </a:r>
            <a:r>
              <a:rPr lang="en-US" sz="2000" dirty="0" smtClean="0">
                <a:solidFill>
                  <a:schemeClr val="tx1">
                    <a:lumMod val="75000"/>
                  </a:schemeClr>
                </a:solidFill>
                <a:latin typeface="+mn-lt"/>
              </a:rPr>
              <a:t>implementation.</a:t>
            </a:r>
            <a:endParaRPr lang="en-US" sz="2000" dirty="0">
              <a:solidFill>
                <a:schemeClr val="tx1">
                  <a:lumMod val="75000"/>
                </a:schemeClr>
              </a:solidFill>
              <a:latin typeface="+mn-lt"/>
            </a:endParaRPr>
          </a:p>
          <a:p>
            <a:pPr lvl="0">
              <a:lnSpc>
                <a:spcPct val="100000"/>
              </a:lnSpc>
              <a:spcBef>
                <a:spcPts val="0"/>
              </a:spcBef>
              <a:buSzTx/>
            </a:pPr>
            <a:endParaRPr lang="en-US" sz="2800" dirty="0">
              <a:solidFill>
                <a:schemeClr val="tx1">
                  <a:lumMod val="75000"/>
                </a:schemeClr>
              </a:solidFill>
              <a:latin typeface="+mn-lt"/>
            </a:endParaRPr>
          </a:p>
          <a:p>
            <a:pPr>
              <a:lnSpc>
                <a:spcPct val="100000"/>
              </a:lnSpc>
              <a:spcBef>
                <a:spcPts val="0"/>
              </a:spcBef>
              <a:buSzTx/>
            </a:pPr>
            <a:r>
              <a:rPr lang="en-US" sz="3600" dirty="0"/>
              <a:t>Library methods might be called from various environments.</a:t>
            </a:r>
          </a:p>
          <a:p>
            <a:pPr lvl="0">
              <a:lnSpc>
                <a:spcPct val="100000"/>
              </a:lnSpc>
              <a:spcBef>
                <a:spcPts val="0"/>
              </a:spcBef>
              <a:buSzTx/>
            </a:pPr>
            <a:r>
              <a:rPr lang="en-US" sz="2000" dirty="0">
                <a:latin typeface="+mn-lt"/>
              </a:rPr>
              <a:t>Context becomes critical.  Be agnostic whenever possible</a:t>
            </a:r>
            <a:r>
              <a:rPr lang="en-US" sz="2000" dirty="0" smtClean="0">
                <a:latin typeface="+mn-lt"/>
              </a:rPr>
              <a:t>.</a:t>
            </a:r>
            <a:r>
              <a:rPr lang="en-US" sz="2000" dirty="0">
                <a:latin typeface="+mn-lt"/>
              </a:rPr>
              <a:t/>
            </a:r>
            <a:br>
              <a:rPr lang="en-US" sz="2000" dirty="0">
                <a:latin typeface="+mn-lt"/>
              </a:rPr>
            </a:br>
            <a:r>
              <a:rPr lang="en-US" sz="2000" dirty="0" err="1">
                <a:latin typeface="+mn-lt"/>
              </a:rPr>
              <a:t>ConfigureAwait</a:t>
            </a:r>
            <a:r>
              <a:rPr lang="en-US" sz="2000" dirty="0">
                <a:latin typeface="+mn-lt"/>
              </a:rPr>
              <a:t>(</a:t>
            </a:r>
            <a:r>
              <a:rPr lang="en-US" sz="2000" dirty="0" err="1">
                <a:latin typeface="+mn-lt"/>
              </a:rPr>
              <a:t>continueOnCapturedContext:false</a:t>
            </a:r>
            <a:r>
              <a:rPr lang="en-US" sz="2000" dirty="0">
                <a:latin typeface="+mn-lt"/>
              </a:rPr>
              <a:t>) is your best friend</a:t>
            </a:r>
            <a:r>
              <a:rPr lang="en-US" sz="2000" dirty="0" smtClean="0">
                <a:latin typeface="+mn-lt"/>
              </a:rPr>
              <a:t>.</a:t>
            </a:r>
          </a:p>
          <a:p>
            <a:pPr lvl="0">
              <a:lnSpc>
                <a:spcPct val="100000"/>
              </a:lnSpc>
              <a:spcBef>
                <a:spcPts val="0"/>
              </a:spcBef>
              <a:buSzTx/>
            </a:pPr>
            <a:r>
              <a:rPr lang="en-US" sz="2000" dirty="0" smtClean="0">
                <a:latin typeface="+mn-lt"/>
              </a:rPr>
              <a:t>Avoid modifying </a:t>
            </a:r>
            <a:r>
              <a:rPr lang="en-US" sz="2000" dirty="0" err="1" smtClean="0">
                <a:latin typeface="+mn-lt"/>
              </a:rPr>
              <a:t>ExecutionContext</a:t>
            </a:r>
            <a:r>
              <a:rPr lang="en-US" sz="2000" dirty="0" smtClean="0">
                <a:latin typeface="+mn-lt"/>
              </a:rPr>
              <a:t> if you can track ambient state some other way.</a:t>
            </a:r>
          </a:p>
        </p:txBody>
      </p:sp>
    </p:spTree>
    <p:extLst>
      <p:ext uri="{BB962C8B-B14F-4D97-AF65-F5344CB8AC3E}">
        <p14:creationId xmlns:p14="http://schemas.microsoft.com/office/powerpoint/2010/main" val="2425480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Be a responsible library developer</a:t>
            </a:r>
          </a:p>
        </p:txBody>
      </p:sp>
      <p:sp>
        <p:nvSpPr>
          <p:cNvPr id="4" name="Text Placeholder 3"/>
          <p:cNvSpPr>
            <a:spLocks noGrp="1"/>
          </p:cNvSpPr>
          <p:nvPr>
            <p:ph type="body" sz="quarter" idx="10"/>
          </p:nvPr>
        </p:nvSpPr>
        <p:spPr>
          <a:xfrm>
            <a:off x="274638" y="1212850"/>
            <a:ext cx="11887200" cy="5478423"/>
          </a:xfrm>
        </p:spPr>
        <p:txBody>
          <a:bodyPr/>
          <a:lstStyle/>
          <a:p>
            <a:pPr>
              <a:lnSpc>
                <a:spcPct val="100000"/>
              </a:lnSpc>
              <a:spcBef>
                <a:spcPts val="0"/>
              </a:spcBef>
              <a:buSzTx/>
            </a:pPr>
            <a:r>
              <a:rPr lang="en-US" sz="3600" dirty="0" smtClean="0">
                <a:solidFill>
                  <a:schemeClr val="tx1">
                    <a:lumMod val="75000"/>
                  </a:schemeClr>
                </a:solidFill>
              </a:rPr>
              <a:t>Library </a:t>
            </a:r>
            <a:r>
              <a:rPr lang="en-US" sz="3600" dirty="0">
                <a:solidFill>
                  <a:schemeClr val="tx1">
                    <a:lumMod val="75000"/>
                  </a:schemeClr>
                </a:solidFill>
              </a:rPr>
              <a:t>methods shouldn’t lie.</a:t>
            </a:r>
          </a:p>
          <a:p>
            <a:pPr>
              <a:lnSpc>
                <a:spcPct val="100000"/>
              </a:lnSpc>
              <a:spcBef>
                <a:spcPts val="0"/>
              </a:spcBef>
              <a:buSzTx/>
            </a:pPr>
            <a:r>
              <a:rPr lang="en-US" sz="2000" dirty="0">
                <a:solidFill>
                  <a:schemeClr val="tx1">
                    <a:lumMod val="75000"/>
                  </a:schemeClr>
                </a:solidFill>
                <a:latin typeface="+mn-lt"/>
              </a:rPr>
              <a:t>Be honest.  Define “</a:t>
            </a:r>
            <a:r>
              <a:rPr lang="en-US" sz="2000" dirty="0" err="1">
                <a:solidFill>
                  <a:schemeClr val="tx1">
                    <a:lumMod val="75000"/>
                  </a:schemeClr>
                </a:solidFill>
                <a:latin typeface="+mn-lt"/>
              </a:rPr>
              <a:t>FooAsync</a:t>
            </a:r>
            <a:r>
              <a:rPr lang="en-US" sz="2000" dirty="0">
                <a:solidFill>
                  <a:schemeClr val="tx1">
                    <a:lumMod val="75000"/>
                  </a:schemeClr>
                </a:solidFill>
                <a:latin typeface="+mn-lt"/>
              </a:rPr>
              <a:t>” if, and only if, you’re not thread-bound (with a few notable exceptions).</a:t>
            </a:r>
          </a:p>
          <a:p>
            <a:pPr>
              <a:lnSpc>
                <a:spcPct val="100000"/>
              </a:lnSpc>
              <a:spcBef>
                <a:spcPts val="0"/>
              </a:spcBef>
              <a:buSzTx/>
            </a:pPr>
            <a:r>
              <a:rPr lang="en-US" sz="2000" dirty="0">
                <a:solidFill>
                  <a:schemeClr val="tx1">
                    <a:lumMod val="75000"/>
                  </a:schemeClr>
                </a:solidFill>
                <a:latin typeface="+mn-lt"/>
              </a:rPr>
              <a:t>Be honest.  Define “Foo” if, and only if, you have a faster sync implementation that won’t deadlock.</a:t>
            </a:r>
          </a:p>
          <a:p>
            <a:pPr>
              <a:lnSpc>
                <a:spcPct val="100000"/>
              </a:lnSpc>
              <a:spcBef>
                <a:spcPts val="0"/>
              </a:spcBef>
              <a:buSzTx/>
            </a:pPr>
            <a:r>
              <a:rPr lang="en-US" sz="2000" dirty="0">
                <a:solidFill>
                  <a:schemeClr val="tx1">
                    <a:lumMod val="75000"/>
                  </a:schemeClr>
                </a:solidFill>
                <a:latin typeface="+mn-lt"/>
              </a:rPr>
              <a:t>Suffix should help caller to understand </a:t>
            </a:r>
            <a:r>
              <a:rPr lang="en-US" sz="2000" dirty="0" smtClean="0">
                <a:solidFill>
                  <a:schemeClr val="tx1">
                    <a:lumMod val="75000"/>
                  </a:schemeClr>
                </a:solidFill>
                <a:latin typeface="+mn-lt"/>
              </a:rPr>
              <a:t>implementation.</a:t>
            </a:r>
            <a:endParaRPr lang="en-US" sz="2000" dirty="0">
              <a:solidFill>
                <a:schemeClr val="tx1">
                  <a:lumMod val="75000"/>
                </a:schemeClr>
              </a:solidFill>
              <a:latin typeface="+mn-lt"/>
            </a:endParaRPr>
          </a:p>
          <a:p>
            <a:pPr lvl="0">
              <a:lnSpc>
                <a:spcPct val="100000"/>
              </a:lnSpc>
              <a:spcBef>
                <a:spcPts val="0"/>
              </a:spcBef>
              <a:buSzTx/>
            </a:pPr>
            <a:endParaRPr lang="en-US" sz="2800" dirty="0">
              <a:solidFill>
                <a:schemeClr val="tx1">
                  <a:lumMod val="75000"/>
                </a:schemeClr>
              </a:solidFill>
              <a:latin typeface="+mn-lt"/>
            </a:endParaRPr>
          </a:p>
          <a:p>
            <a:pPr>
              <a:lnSpc>
                <a:spcPct val="100000"/>
              </a:lnSpc>
              <a:spcBef>
                <a:spcPts val="0"/>
              </a:spcBef>
              <a:buSzTx/>
            </a:pPr>
            <a:r>
              <a:rPr lang="en-US" sz="3600" dirty="0">
                <a:solidFill>
                  <a:schemeClr val="tx1">
                    <a:lumMod val="75000"/>
                  </a:schemeClr>
                </a:solidFill>
              </a:rPr>
              <a:t>Library methods might be called from various environments.</a:t>
            </a:r>
          </a:p>
          <a:p>
            <a:pPr lvl="0">
              <a:lnSpc>
                <a:spcPct val="100000"/>
              </a:lnSpc>
              <a:spcBef>
                <a:spcPts val="0"/>
              </a:spcBef>
              <a:buSzTx/>
            </a:pPr>
            <a:r>
              <a:rPr lang="en-US" sz="2000" dirty="0">
                <a:solidFill>
                  <a:schemeClr val="tx1">
                    <a:lumMod val="75000"/>
                  </a:schemeClr>
                </a:solidFill>
                <a:latin typeface="+mn-lt"/>
              </a:rPr>
              <a:t>Context becomes critical.  Be agnostic whenever possible</a:t>
            </a:r>
            <a:r>
              <a:rPr lang="en-US" sz="2000" dirty="0" smtClean="0">
                <a:solidFill>
                  <a:schemeClr val="tx1">
                    <a:lumMod val="75000"/>
                  </a:schemeClr>
                </a:solidFill>
                <a:latin typeface="+mn-lt"/>
              </a:rPr>
              <a:t>.</a:t>
            </a:r>
            <a:r>
              <a:rPr lang="en-US" sz="2000" dirty="0">
                <a:solidFill>
                  <a:schemeClr val="tx1">
                    <a:lumMod val="75000"/>
                  </a:schemeClr>
                </a:solidFill>
                <a:latin typeface="+mn-lt"/>
              </a:rPr>
              <a:t/>
            </a:r>
            <a:br>
              <a:rPr lang="en-US" sz="2000" dirty="0">
                <a:solidFill>
                  <a:schemeClr val="tx1">
                    <a:lumMod val="75000"/>
                  </a:schemeClr>
                </a:solidFill>
                <a:latin typeface="+mn-lt"/>
              </a:rPr>
            </a:br>
            <a:r>
              <a:rPr lang="en-US" sz="2000" dirty="0" err="1">
                <a:solidFill>
                  <a:schemeClr val="tx1">
                    <a:lumMod val="75000"/>
                  </a:schemeClr>
                </a:solidFill>
                <a:latin typeface="+mn-lt"/>
              </a:rPr>
              <a:t>ConfigureAwait</a:t>
            </a:r>
            <a:r>
              <a:rPr lang="en-US" sz="2000" dirty="0">
                <a:solidFill>
                  <a:schemeClr val="tx1">
                    <a:lumMod val="75000"/>
                  </a:schemeClr>
                </a:solidFill>
                <a:latin typeface="+mn-lt"/>
              </a:rPr>
              <a:t>(</a:t>
            </a:r>
            <a:r>
              <a:rPr lang="en-US" sz="2000" dirty="0" err="1">
                <a:solidFill>
                  <a:schemeClr val="tx1">
                    <a:lumMod val="75000"/>
                  </a:schemeClr>
                </a:solidFill>
                <a:latin typeface="+mn-lt"/>
              </a:rPr>
              <a:t>continueOnCapturedContext:false</a:t>
            </a:r>
            <a:r>
              <a:rPr lang="en-US" sz="2000" dirty="0">
                <a:solidFill>
                  <a:schemeClr val="tx1">
                    <a:lumMod val="75000"/>
                  </a:schemeClr>
                </a:solidFill>
                <a:latin typeface="+mn-lt"/>
              </a:rPr>
              <a:t>) is your best friend</a:t>
            </a:r>
            <a:r>
              <a:rPr lang="en-US" sz="2000" dirty="0" smtClean="0">
                <a:solidFill>
                  <a:schemeClr val="tx1">
                    <a:lumMod val="75000"/>
                  </a:schemeClr>
                </a:solidFill>
                <a:latin typeface="+mn-lt"/>
              </a:rPr>
              <a:t>.</a:t>
            </a:r>
          </a:p>
          <a:p>
            <a:pPr lvl="0">
              <a:lnSpc>
                <a:spcPct val="100000"/>
              </a:lnSpc>
              <a:spcBef>
                <a:spcPts val="0"/>
              </a:spcBef>
              <a:buSzTx/>
            </a:pPr>
            <a:r>
              <a:rPr lang="en-US" sz="2000" dirty="0" smtClean="0">
                <a:solidFill>
                  <a:schemeClr val="tx1">
                    <a:lumMod val="75000"/>
                  </a:schemeClr>
                </a:solidFill>
                <a:latin typeface="+mn-lt"/>
              </a:rPr>
              <a:t>Avoid modifying </a:t>
            </a:r>
            <a:r>
              <a:rPr lang="en-US" sz="2000" dirty="0" err="1" smtClean="0">
                <a:solidFill>
                  <a:schemeClr val="tx1">
                    <a:lumMod val="75000"/>
                  </a:schemeClr>
                </a:solidFill>
                <a:latin typeface="+mn-lt"/>
              </a:rPr>
              <a:t>ExecutionContext</a:t>
            </a:r>
            <a:r>
              <a:rPr lang="en-US" sz="2000" dirty="0" smtClean="0">
                <a:solidFill>
                  <a:schemeClr val="tx1">
                    <a:lumMod val="75000"/>
                  </a:schemeClr>
                </a:solidFill>
                <a:latin typeface="+mn-lt"/>
              </a:rPr>
              <a:t> if you can track ambient state some other way.</a:t>
            </a:r>
          </a:p>
          <a:p>
            <a:pPr lvl="0">
              <a:lnSpc>
                <a:spcPct val="100000"/>
              </a:lnSpc>
              <a:spcBef>
                <a:spcPts val="0"/>
              </a:spcBef>
              <a:buSzTx/>
            </a:pPr>
            <a:endParaRPr lang="en-US" sz="2800" dirty="0">
              <a:latin typeface="+mn-lt"/>
            </a:endParaRPr>
          </a:p>
          <a:p>
            <a:pPr lvl="0">
              <a:lnSpc>
                <a:spcPct val="100000"/>
              </a:lnSpc>
              <a:spcBef>
                <a:spcPts val="0"/>
              </a:spcBef>
              <a:buSzTx/>
            </a:pPr>
            <a:r>
              <a:rPr lang="en-US" sz="3600" dirty="0">
                <a:gradFill>
                  <a:gsLst>
                    <a:gs pos="1250">
                      <a:srgbClr val="FFFFFF"/>
                    </a:gs>
                    <a:gs pos="99000">
                      <a:srgbClr val="FFFFFF"/>
                    </a:gs>
                  </a:gsLst>
                  <a:lin ang="5400000" scaled="0"/>
                </a:gradFill>
              </a:rPr>
              <a:t>Library methods might be used from </a:t>
            </a:r>
            <a:r>
              <a:rPr lang="en-US" sz="3600" dirty="0" err="1">
                <a:gradFill>
                  <a:gsLst>
                    <a:gs pos="1250">
                      <a:srgbClr val="FFFFFF"/>
                    </a:gs>
                    <a:gs pos="99000">
                      <a:srgbClr val="FFFFFF"/>
                    </a:gs>
                  </a:gsLst>
                  <a:lin ang="5400000" scaled="0"/>
                </a:gradFill>
              </a:rPr>
              <a:t>perf</a:t>
            </a:r>
            <a:r>
              <a:rPr lang="en-US" sz="3600" dirty="0">
                <a:gradFill>
                  <a:gsLst>
                    <a:gs pos="1250">
                      <a:srgbClr val="FFFFFF"/>
                    </a:gs>
                    <a:gs pos="99000">
                      <a:srgbClr val="FFFFFF"/>
                    </a:gs>
                  </a:gsLst>
                  <a:lin ang="5400000" scaled="0"/>
                </a:gradFill>
              </a:rPr>
              <a:t>-sensitive code.</a:t>
            </a:r>
          </a:p>
          <a:p>
            <a:pPr lvl="0">
              <a:lnSpc>
                <a:spcPct val="100000"/>
              </a:lnSpc>
              <a:spcBef>
                <a:spcPts val="0"/>
              </a:spcBef>
              <a:buSzTx/>
            </a:pPr>
            <a:r>
              <a:rPr lang="en-US" sz="2000" dirty="0">
                <a:gradFill>
                  <a:gsLst>
                    <a:gs pos="1250">
                      <a:srgbClr val="FFFFFF"/>
                    </a:gs>
                    <a:gs pos="99000">
                      <a:srgbClr val="FFFFFF"/>
                    </a:gs>
                  </a:gsLst>
                  <a:lin ang="5400000" scaled="0"/>
                </a:gradFill>
                <a:latin typeface="Segoe UI"/>
              </a:rPr>
              <a:t>Performance can become critical if you’re called in a loop.</a:t>
            </a:r>
          </a:p>
          <a:p>
            <a:pPr lvl="0">
              <a:lnSpc>
                <a:spcPct val="100000"/>
              </a:lnSpc>
              <a:spcBef>
                <a:spcPts val="0"/>
              </a:spcBef>
              <a:buSzTx/>
            </a:pPr>
            <a:r>
              <a:rPr lang="en-US" sz="2000" dirty="0">
                <a:gradFill>
                  <a:gsLst>
                    <a:gs pos="1250">
                      <a:srgbClr val="FFFFFF"/>
                    </a:gs>
                    <a:gs pos="99000">
                      <a:srgbClr val="FFFFFF"/>
                    </a:gs>
                  </a:gsLst>
                  <a:lin ang="5400000" scaled="0"/>
                </a:gradFill>
                <a:latin typeface="Segoe UI"/>
              </a:rPr>
              <a:t>Design for chunky instead of chatty.</a:t>
            </a:r>
          </a:p>
          <a:p>
            <a:pPr lvl="0">
              <a:lnSpc>
                <a:spcPct val="100000"/>
              </a:lnSpc>
              <a:spcBef>
                <a:spcPts val="0"/>
              </a:spcBef>
              <a:buSzTx/>
            </a:pPr>
            <a:r>
              <a:rPr lang="en-US" sz="2000" dirty="0">
                <a:gradFill>
                  <a:gsLst>
                    <a:gs pos="1250">
                      <a:srgbClr val="FFFFFF"/>
                    </a:gs>
                    <a:gs pos="99000">
                      <a:srgbClr val="FFFFFF"/>
                    </a:gs>
                  </a:gsLst>
                  <a:lin ang="5400000" scaled="0"/>
                </a:gradFill>
                <a:latin typeface="Segoe UI"/>
              </a:rPr>
              <a:t>Optimize the synchronously completing cases and cache tasks where possible</a:t>
            </a:r>
            <a:r>
              <a:rPr lang="en-US" sz="2000" dirty="0" smtClean="0">
                <a:gradFill>
                  <a:gsLst>
                    <a:gs pos="1250">
                      <a:srgbClr val="FFFFFF"/>
                    </a:gs>
                    <a:gs pos="99000">
                      <a:srgbClr val="FFFFFF"/>
                    </a:gs>
                  </a:gsLst>
                  <a:lin ang="5400000" scaled="0"/>
                </a:gradFill>
                <a:latin typeface="Segoe UI"/>
              </a:rPr>
              <a:t>.</a:t>
            </a:r>
            <a:endParaRPr lang="en-US" sz="2000" dirty="0">
              <a:gradFill>
                <a:gsLst>
                  <a:gs pos="1250">
                    <a:srgbClr val="FFFFFF"/>
                  </a:gs>
                  <a:gs pos="99000">
                    <a:srgbClr val="FFFFFF"/>
                  </a:gs>
                </a:gsLst>
                <a:lin ang="5400000" scaled="0"/>
              </a:gradFill>
              <a:latin typeface="Segoe UI"/>
            </a:endParaRPr>
          </a:p>
        </p:txBody>
      </p:sp>
    </p:spTree>
    <p:extLst>
      <p:ext uri="{BB962C8B-B14F-4D97-AF65-F5344CB8AC3E}">
        <p14:creationId xmlns:p14="http://schemas.microsoft.com/office/powerpoint/2010/main" val="3055971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model</a:t>
            </a:r>
            <a:endParaRPr lang="en-US" dirty="0"/>
          </a:p>
        </p:txBody>
      </p:sp>
      <p:sp>
        <p:nvSpPr>
          <p:cNvPr id="3" name="Content Placeholder 2"/>
          <p:cNvSpPr>
            <a:spLocks noGrp="1"/>
          </p:cNvSpPr>
          <p:nvPr>
            <p:ph type="body" sz="quarter" idx="10"/>
          </p:nvPr>
        </p:nvSpPr>
        <p:spPr/>
        <p:txBody>
          <a:bodyPr>
            <a:normAutofit/>
          </a:bodyPr>
          <a:lstStyle/>
          <a:p>
            <a:r>
              <a:rPr lang="en-US" dirty="0" smtClean="0"/>
              <a:t>We all “know” sync methods are “cheap”</a:t>
            </a:r>
          </a:p>
          <a:p>
            <a:pPr marL="466310" lvl="1" indent="-466310"/>
            <a:r>
              <a:rPr lang="en-US" dirty="0"/>
              <a:t>Years of optimizations around sync methods</a:t>
            </a:r>
          </a:p>
          <a:p>
            <a:pPr marL="466310" lvl="1" indent="-466310"/>
            <a:r>
              <a:rPr lang="en-US" dirty="0"/>
              <a:t>Enables refactoring at will</a:t>
            </a:r>
          </a:p>
          <a:p>
            <a:endParaRPr lang="en-US" dirty="0" smtClean="0"/>
          </a:p>
          <a:p>
            <a:endParaRPr lang="en-US" dirty="0" smtClean="0"/>
          </a:p>
          <a:p>
            <a:endParaRPr lang="en-US" dirty="0"/>
          </a:p>
          <a:p>
            <a:endParaRPr lang="en-US" dirty="0" smtClean="0"/>
          </a:p>
          <a:p>
            <a:endParaRPr lang="en-US" dirty="0"/>
          </a:p>
        </p:txBody>
      </p:sp>
      <p:sp>
        <p:nvSpPr>
          <p:cNvPr id="9" name="TextBox 8"/>
          <p:cNvSpPr txBox="1"/>
          <p:nvPr/>
        </p:nvSpPr>
        <p:spPr>
          <a:xfrm>
            <a:off x="1029391" y="3123545"/>
            <a:ext cx="9116414" cy="751552"/>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28" dirty="0">
                <a:solidFill>
                  <a:srgbClr val="0000FF"/>
                </a:solidFill>
                <a:latin typeface="Consolas"/>
              </a:rPr>
              <a:t>public static void</a:t>
            </a:r>
            <a:r>
              <a:rPr lang="en-US" sz="1428" dirty="0">
                <a:solidFill>
                  <a:srgbClr val="000000"/>
                </a:solidFill>
                <a:latin typeface="Consolas" pitchFamily="49" charset="0"/>
                <a:cs typeface="Consolas" pitchFamily="49" charset="0"/>
              </a:rPr>
              <a:t> </a:t>
            </a:r>
            <a:r>
              <a:rPr lang="en-US" sz="1428" dirty="0" err="1">
                <a:solidFill>
                  <a:srgbClr val="000000"/>
                </a:solidFill>
                <a:latin typeface="Consolas" pitchFamily="49" charset="0"/>
                <a:cs typeface="Consolas" pitchFamily="49" charset="0"/>
              </a:rPr>
              <a:t>SimpleBody</a:t>
            </a:r>
            <a:r>
              <a:rPr lang="en-US" sz="1428" dirty="0">
                <a:solidFill>
                  <a:srgbClr val="000000"/>
                </a:solidFill>
                <a:latin typeface="Consolas" pitchFamily="49" charset="0"/>
                <a:cs typeface="Consolas" pitchFamily="49" charset="0"/>
              </a:rPr>
              <a:t>() {</a:t>
            </a:r>
          </a:p>
          <a:p>
            <a:r>
              <a:rPr lang="en-US" sz="1428" dirty="0">
                <a:solidFill>
                  <a:srgbClr val="000000"/>
                </a:solidFill>
                <a:latin typeface="Consolas" pitchFamily="49" charset="0"/>
                <a:cs typeface="Consolas" pitchFamily="49" charset="0"/>
              </a:rPr>
              <a:t>  </a:t>
            </a:r>
            <a:r>
              <a:rPr lang="en-US" sz="1428" dirty="0" err="1">
                <a:solidFill>
                  <a:srgbClr val="2B91AF"/>
                </a:solidFill>
                <a:latin typeface="Consolas"/>
              </a:rPr>
              <a:t>Console</a:t>
            </a:r>
            <a:r>
              <a:rPr lang="en-US" sz="1428" dirty="0" err="1">
                <a:solidFill>
                  <a:srgbClr val="000000"/>
                </a:solidFill>
                <a:latin typeface="Consolas" pitchFamily="49" charset="0"/>
                <a:cs typeface="Consolas" pitchFamily="49" charset="0"/>
              </a:rPr>
              <a:t>.WriteLine</a:t>
            </a:r>
            <a:r>
              <a:rPr lang="en-US" sz="1428" dirty="0">
                <a:solidFill>
                  <a:srgbClr val="000000"/>
                </a:solidFill>
                <a:latin typeface="Consolas" pitchFamily="49" charset="0"/>
                <a:cs typeface="Consolas" pitchFamily="49" charset="0"/>
              </a:rPr>
              <a:t>(</a:t>
            </a:r>
            <a:r>
              <a:rPr lang="en-US" sz="1428" dirty="0">
                <a:solidFill>
                  <a:srgbClr val="A31515"/>
                </a:solidFill>
                <a:latin typeface="Consolas"/>
              </a:rPr>
              <a:t>"Hello, </a:t>
            </a:r>
            <a:r>
              <a:rPr lang="en-US" sz="1428" dirty="0" err="1">
                <a:solidFill>
                  <a:srgbClr val="A31515"/>
                </a:solidFill>
                <a:latin typeface="Consolas"/>
              </a:rPr>
              <a:t>Async</a:t>
            </a:r>
            <a:r>
              <a:rPr lang="en-US" sz="1428" dirty="0">
                <a:solidFill>
                  <a:srgbClr val="A31515"/>
                </a:solidFill>
                <a:latin typeface="Consolas"/>
              </a:rPr>
              <a:t> World!"</a:t>
            </a:r>
            <a:r>
              <a:rPr lang="en-US" sz="1428" dirty="0">
                <a:solidFill>
                  <a:srgbClr val="000000"/>
                </a:solidFill>
                <a:latin typeface="Consolas" pitchFamily="49" charset="0"/>
                <a:cs typeface="Consolas" pitchFamily="49" charset="0"/>
              </a:rPr>
              <a:t>);</a:t>
            </a:r>
          </a:p>
          <a:p>
            <a:r>
              <a:rPr lang="en-US" sz="1428" dirty="0">
                <a:solidFill>
                  <a:srgbClr val="000000"/>
                </a:solidFill>
                <a:latin typeface="Consolas" pitchFamily="49" charset="0"/>
                <a:cs typeface="Consolas" pitchFamily="49" charset="0"/>
              </a:rPr>
              <a:t>}</a:t>
            </a:r>
          </a:p>
        </p:txBody>
      </p:sp>
      <p:sp>
        <p:nvSpPr>
          <p:cNvPr id="10" name="TextBox 9"/>
          <p:cNvSpPr txBox="1"/>
          <p:nvPr/>
        </p:nvSpPr>
        <p:spPr>
          <a:xfrm>
            <a:off x="1029391" y="4138055"/>
            <a:ext cx="9116414" cy="1630511"/>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28" dirty="0">
                <a:solidFill>
                  <a:srgbClr val="0000FF"/>
                </a:solidFill>
                <a:latin typeface="Consolas"/>
              </a:rPr>
              <a:t>.method public </a:t>
            </a:r>
            <a:r>
              <a:rPr lang="en-US" sz="1428" dirty="0" err="1">
                <a:solidFill>
                  <a:srgbClr val="0000FF"/>
                </a:solidFill>
                <a:latin typeface="Consolas"/>
              </a:rPr>
              <a:t>hidebysig</a:t>
            </a:r>
            <a:r>
              <a:rPr lang="en-US" sz="1428" dirty="0">
                <a:solidFill>
                  <a:srgbClr val="0000FF"/>
                </a:solidFill>
                <a:latin typeface="Consolas"/>
              </a:rPr>
              <a:t> static void </a:t>
            </a:r>
            <a:r>
              <a:rPr lang="en-US" sz="1428" dirty="0" err="1">
                <a:solidFill>
                  <a:srgbClr val="000000"/>
                </a:solidFill>
                <a:latin typeface="Consolas" pitchFamily="49" charset="0"/>
                <a:cs typeface="Consolas" pitchFamily="49" charset="0"/>
              </a:rPr>
              <a:t>SimpleBody</a:t>
            </a:r>
            <a:r>
              <a:rPr lang="en-US" sz="1428" dirty="0">
                <a:solidFill>
                  <a:srgbClr val="000000"/>
                </a:solidFill>
                <a:latin typeface="Consolas" pitchFamily="49" charset="0"/>
                <a:cs typeface="Consolas" pitchFamily="49" charset="0"/>
              </a:rPr>
              <a:t>() </a:t>
            </a:r>
            <a:r>
              <a:rPr lang="en-US" sz="1428" dirty="0" err="1">
                <a:solidFill>
                  <a:srgbClr val="0000FF"/>
                </a:solidFill>
                <a:latin typeface="Consolas"/>
              </a:rPr>
              <a:t>cil</a:t>
            </a:r>
            <a:r>
              <a:rPr lang="en-US" sz="1428" dirty="0">
                <a:solidFill>
                  <a:srgbClr val="0000FF"/>
                </a:solidFill>
                <a:latin typeface="Consolas"/>
              </a:rPr>
              <a:t> managed</a:t>
            </a:r>
          </a:p>
          <a:p>
            <a:r>
              <a:rPr lang="en-US" sz="1428" dirty="0">
                <a:solidFill>
                  <a:srgbClr val="000000"/>
                </a:solidFill>
                <a:latin typeface="Consolas" pitchFamily="49" charset="0"/>
                <a:cs typeface="Consolas" pitchFamily="49" charset="0"/>
              </a:rPr>
              <a:t>{</a:t>
            </a:r>
          </a:p>
          <a:p>
            <a:r>
              <a:rPr lang="en-US" sz="1428" dirty="0">
                <a:solidFill>
                  <a:srgbClr val="000000"/>
                </a:solidFill>
                <a:latin typeface="Consolas" pitchFamily="49" charset="0"/>
                <a:cs typeface="Consolas" pitchFamily="49" charset="0"/>
              </a:rPr>
              <a:t>    </a:t>
            </a:r>
            <a:r>
              <a:rPr lang="en-US" sz="1428" dirty="0">
                <a:solidFill>
                  <a:srgbClr val="0000FF"/>
                </a:solidFill>
                <a:latin typeface="Consolas"/>
              </a:rPr>
              <a:t>.</a:t>
            </a:r>
            <a:r>
              <a:rPr lang="en-US" sz="1428" dirty="0" err="1">
                <a:solidFill>
                  <a:srgbClr val="0000FF"/>
                </a:solidFill>
                <a:latin typeface="Consolas"/>
              </a:rPr>
              <a:t>maxstack</a:t>
            </a:r>
            <a:r>
              <a:rPr lang="en-US" sz="1428" dirty="0">
                <a:solidFill>
                  <a:srgbClr val="0000FF"/>
                </a:solidFill>
                <a:latin typeface="Consolas"/>
              </a:rPr>
              <a:t> </a:t>
            </a:r>
            <a:r>
              <a:rPr lang="en-US" sz="1428" dirty="0">
                <a:solidFill>
                  <a:srgbClr val="A31515"/>
                </a:solidFill>
                <a:latin typeface="Consolas"/>
              </a:rPr>
              <a:t>8</a:t>
            </a:r>
          </a:p>
          <a:p>
            <a:r>
              <a:rPr lang="en-US" sz="1428" dirty="0">
                <a:solidFill>
                  <a:srgbClr val="000000"/>
                </a:solidFill>
                <a:latin typeface="Consolas" pitchFamily="49" charset="0"/>
                <a:cs typeface="Consolas" pitchFamily="49" charset="0"/>
              </a:rPr>
              <a:t>    L_0000: </a:t>
            </a:r>
            <a:r>
              <a:rPr lang="en-US" sz="1428" dirty="0" err="1">
                <a:solidFill>
                  <a:srgbClr val="0000FF"/>
                </a:solidFill>
                <a:latin typeface="Consolas"/>
              </a:rPr>
              <a:t>ldstr</a:t>
            </a:r>
            <a:r>
              <a:rPr lang="en-US" sz="1428" dirty="0">
                <a:solidFill>
                  <a:srgbClr val="0000FF"/>
                </a:solidFill>
                <a:latin typeface="Consolas"/>
              </a:rPr>
              <a:t> </a:t>
            </a:r>
            <a:r>
              <a:rPr lang="en-US" sz="1428" dirty="0">
                <a:solidFill>
                  <a:srgbClr val="A31515"/>
                </a:solidFill>
                <a:latin typeface="Consolas"/>
              </a:rPr>
              <a:t>"Hello, </a:t>
            </a:r>
            <a:r>
              <a:rPr lang="en-US" sz="1428" dirty="0" err="1">
                <a:solidFill>
                  <a:srgbClr val="A31515"/>
                </a:solidFill>
                <a:latin typeface="Consolas"/>
              </a:rPr>
              <a:t>Async</a:t>
            </a:r>
            <a:r>
              <a:rPr lang="en-US" sz="1428" dirty="0">
                <a:solidFill>
                  <a:srgbClr val="A31515"/>
                </a:solidFill>
                <a:latin typeface="Consolas"/>
              </a:rPr>
              <a:t> World!"</a:t>
            </a:r>
          </a:p>
          <a:p>
            <a:r>
              <a:rPr lang="en-US" sz="1428" dirty="0">
                <a:solidFill>
                  <a:srgbClr val="000000"/>
                </a:solidFill>
                <a:latin typeface="Consolas" pitchFamily="49" charset="0"/>
                <a:cs typeface="Consolas" pitchFamily="49" charset="0"/>
              </a:rPr>
              <a:t>    L_0005: </a:t>
            </a:r>
            <a:r>
              <a:rPr lang="en-US" sz="1428" dirty="0">
                <a:solidFill>
                  <a:srgbClr val="0000FF"/>
                </a:solidFill>
                <a:latin typeface="Consolas"/>
              </a:rPr>
              <a:t>call void </a:t>
            </a:r>
            <a:r>
              <a:rPr lang="en-US" sz="1428" dirty="0">
                <a:solidFill>
                  <a:srgbClr val="000000"/>
                </a:solidFill>
                <a:latin typeface="Consolas" pitchFamily="49" charset="0"/>
                <a:cs typeface="Consolas" pitchFamily="49" charset="0"/>
              </a:rPr>
              <a:t>[</a:t>
            </a:r>
            <a:r>
              <a:rPr lang="en-US" sz="1428" dirty="0" err="1">
                <a:solidFill>
                  <a:srgbClr val="000000"/>
                </a:solidFill>
                <a:latin typeface="Consolas" pitchFamily="49" charset="0"/>
                <a:cs typeface="Consolas" pitchFamily="49" charset="0"/>
              </a:rPr>
              <a:t>mscorlib</a:t>
            </a:r>
            <a:r>
              <a:rPr lang="en-US" sz="1428" dirty="0">
                <a:solidFill>
                  <a:srgbClr val="000000"/>
                </a:solidFill>
                <a:latin typeface="Consolas" pitchFamily="49" charset="0"/>
                <a:cs typeface="Consolas" pitchFamily="49" charset="0"/>
              </a:rPr>
              <a:t>]</a:t>
            </a:r>
            <a:r>
              <a:rPr lang="en-US" sz="1428" dirty="0" err="1">
                <a:solidFill>
                  <a:srgbClr val="000000"/>
                </a:solidFill>
                <a:latin typeface="Consolas" pitchFamily="49" charset="0"/>
                <a:cs typeface="Consolas" pitchFamily="49" charset="0"/>
              </a:rPr>
              <a:t>System.</a:t>
            </a:r>
            <a:r>
              <a:rPr lang="en-US" sz="1428" dirty="0" err="1">
                <a:solidFill>
                  <a:srgbClr val="2B91AF"/>
                </a:solidFill>
                <a:latin typeface="Consolas"/>
              </a:rPr>
              <a:t>Console</a:t>
            </a:r>
            <a:r>
              <a:rPr lang="en-US" sz="1428" dirty="0">
                <a:solidFill>
                  <a:srgbClr val="000000"/>
                </a:solidFill>
                <a:latin typeface="Consolas" pitchFamily="49" charset="0"/>
                <a:cs typeface="Consolas" pitchFamily="49" charset="0"/>
              </a:rPr>
              <a:t>::</a:t>
            </a:r>
            <a:r>
              <a:rPr lang="en-US" sz="1428" dirty="0" err="1">
                <a:solidFill>
                  <a:srgbClr val="000000"/>
                </a:solidFill>
                <a:latin typeface="Consolas" pitchFamily="49" charset="0"/>
                <a:cs typeface="Consolas" pitchFamily="49" charset="0"/>
              </a:rPr>
              <a:t>WriteLine</a:t>
            </a:r>
            <a:r>
              <a:rPr lang="en-US" sz="1428" dirty="0">
                <a:solidFill>
                  <a:srgbClr val="000000"/>
                </a:solidFill>
                <a:latin typeface="Consolas" pitchFamily="49" charset="0"/>
                <a:cs typeface="Consolas" pitchFamily="49" charset="0"/>
              </a:rPr>
              <a:t>(</a:t>
            </a:r>
            <a:r>
              <a:rPr lang="en-US" sz="1428" dirty="0">
                <a:solidFill>
                  <a:srgbClr val="0000FF"/>
                </a:solidFill>
                <a:latin typeface="Consolas"/>
              </a:rPr>
              <a:t>string</a:t>
            </a:r>
            <a:r>
              <a:rPr lang="en-US" sz="1428" dirty="0">
                <a:solidFill>
                  <a:srgbClr val="000000"/>
                </a:solidFill>
                <a:latin typeface="Consolas" pitchFamily="49" charset="0"/>
                <a:cs typeface="Consolas" pitchFamily="49" charset="0"/>
              </a:rPr>
              <a:t>)</a:t>
            </a:r>
          </a:p>
          <a:p>
            <a:r>
              <a:rPr lang="en-US" sz="1428" dirty="0">
                <a:solidFill>
                  <a:srgbClr val="000000"/>
                </a:solidFill>
                <a:latin typeface="Consolas" pitchFamily="49" charset="0"/>
                <a:cs typeface="Consolas" pitchFamily="49" charset="0"/>
              </a:rPr>
              <a:t>    L_000a: </a:t>
            </a:r>
            <a:r>
              <a:rPr lang="en-US" sz="1428" dirty="0">
                <a:solidFill>
                  <a:srgbClr val="0000FF"/>
                </a:solidFill>
                <a:latin typeface="Consolas"/>
              </a:rPr>
              <a:t>ret</a:t>
            </a:r>
            <a:r>
              <a:rPr lang="en-US" sz="1428" dirty="0">
                <a:solidFill>
                  <a:srgbClr val="000000"/>
                </a:solidFill>
                <a:latin typeface="Consolas" pitchFamily="49" charset="0"/>
                <a:cs typeface="Consolas" pitchFamily="49" charset="0"/>
              </a:rPr>
              <a:t> </a:t>
            </a:r>
          </a:p>
          <a:p>
            <a:r>
              <a:rPr lang="en-US" sz="1428" dirty="0">
                <a:solidFill>
                  <a:srgbClr val="000000"/>
                </a:solidFill>
                <a:latin typeface="Consolas" pitchFamily="49" charset="0"/>
                <a:cs typeface="Consolas" pitchFamily="49" charset="0"/>
              </a:rPr>
              <a:t>}</a:t>
            </a:r>
          </a:p>
        </p:txBody>
      </p:sp>
    </p:spTree>
    <p:extLst>
      <p:ext uri="{BB962C8B-B14F-4D97-AF65-F5344CB8AC3E}">
        <p14:creationId xmlns:p14="http://schemas.microsoft.com/office/powerpoint/2010/main" val="42284988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What &amp; Why of Async Libraries</a:t>
            </a:r>
            <a:endParaRPr lang="en-US" dirty="0"/>
          </a:p>
        </p:txBody>
      </p:sp>
    </p:spTree>
    <p:extLst>
      <p:ext uri="{BB962C8B-B14F-4D97-AF65-F5344CB8AC3E}">
        <p14:creationId xmlns:p14="http://schemas.microsoft.com/office/powerpoint/2010/main" val="241341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model, cont.</a:t>
            </a:r>
            <a:endParaRPr lang="en-US" dirty="0"/>
          </a:p>
        </p:txBody>
      </p:sp>
      <p:sp>
        <p:nvSpPr>
          <p:cNvPr id="3" name="Content Placeholder 2"/>
          <p:cNvSpPr>
            <a:spLocks noGrp="1"/>
          </p:cNvSpPr>
          <p:nvPr>
            <p:ph type="body" sz="quarter" idx="10"/>
          </p:nvPr>
        </p:nvSpPr>
        <p:spPr/>
        <p:txBody>
          <a:bodyPr>
            <a:normAutofit/>
          </a:bodyPr>
          <a:lstStyle/>
          <a:p>
            <a:r>
              <a:rPr lang="en-US" dirty="0"/>
              <a:t>Not so for asynchronous methods</a:t>
            </a:r>
          </a:p>
          <a:p>
            <a:pPr lvl="1"/>
            <a:endParaRPr lang="en-US" dirty="0" smtClean="0"/>
          </a:p>
          <a:p>
            <a:endParaRPr lang="en-US" dirty="0"/>
          </a:p>
          <a:p>
            <a:endParaRPr lang="en-US" dirty="0" smtClean="0"/>
          </a:p>
          <a:p>
            <a:endParaRPr lang="en-US" dirty="0" smtClean="0"/>
          </a:p>
          <a:p>
            <a:endParaRPr lang="en-US" dirty="0" smtClean="0"/>
          </a:p>
        </p:txBody>
      </p:sp>
      <p:sp>
        <p:nvSpPr>
          <p:cNvPr id="4" name="TextBox 3"/>
          <p:cNvSpPr txBox="1"/>
          <p:nvPr/>
        </p:nvSpPr>
        <p:spPr>
          <a:xfrm>
            <a:off x="1029390" y="2047673"/>
            <a:ext cx="11218193" cy="751552"/>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28" dirty="0">
                <a:solidFill>
                  <a:srgbClr val="0000FF"/>
                </a:solidFill>
                <a:latin typeface="Consolas"/>
              </a:rPr>
              <a:t>public static </a:t>
            </a:r>
            <a:r>
              <a:rPr lang="en-US" sz="1428" b="1" dirty="0" err="1">
                <a:solidFill>
                  <a:srgbClr val="0000FF"/>
                </a:solidFill>
                <a:latin typeface="Consolas"/>
              </a:rPr>
              <a:t>async</a:t>
            </a:r>
            <a:r>
              <a:rPr lang="en-US" sz="1428" b="1" dirty="0">
                <a:solidFill>
                  <a:srgbClr val="0000FF"/>
                </a:solidFill>
                <a:latin typeface="Consolas"/>
              </a:rPr>
              <a:t> </a:t>
            </a:r>
            <a:r>
              <a:rPr lang="en-US" sz="1428" b="1" dirty="0">
                <a:solidFill>
                  <a:srgbClr val="2B91AF"/>
                </a:solidFill>
                <a:latin typeface="Consolas"/>
              </a:rPr>
              <a:t>Task</a:t>
            </a:r>
            <a:r>
              <a:rPr lang="en-US" sz="1428" dirty="0">
                <a:solidFill>
                  <a:srgbClr val="2B91AF"/>
                </a:solidFill>
                <a:latin typeface="Consolas"/>
              </a:rPr>
              <a:t> </a:t>
            </a:r>
            <a:r>
              <a:rPr lang="en-US" sz="1428" dirty="0" err="1">
                <a:solidFill>
                  <a:srgbClr val="000000"/>
                </a:solidFill>
                <a:latin typeface="Consolas" pitchFamily="49" charset="0"/>
                <a:cs typeface="Consolas" pitchFamily="49" charset="0"/>
              </a:rPr>
              <a:t>SimpleBody</a:t>
            </a:r>
            <a:r>
              <a:rPr lang="en-US" sz="1428" dirty="0">
                <a:solidFill>
                  <a:srgbClr val="000000"/>
                </a:solidFill>
                <a:latin typeface="Consolas" pitchFamily="49" charset="0"/>
                <a:cs typeface="Consolas" pitchFamily="49" charset="0"/>
              </a:rPr>
              <a:t>() {</a:t>
            </a:r>
          </a:p>
          <a:p>
            <a:r>
              <a:rPr lang="en-US" sz="1428" dirty="0">
                <a:solidFill>
                  <a:srgbClr val="000000"/>
                </a:solidFill>
                <a:latin typeface="Consolas" pitchFamily="49" charset="0"/>
                <a:cs typeface="Consolas" pitchFamily="49" charset="0"/>
              </a:rPr>
              <a:t>  </a:t>
            </a:r>
            <a:r>
              <a:rPr lang="en-US" sz="1428" dirty="0" err="1">
                <a:solidFill>
                  <a:srgbClr val="2B91AF"/>
                </a:solidFill>
                <a:latin typeface="Consolas"/>
              </a:rPr>
              <a:t>Console</a:t>
            </a:r>
            <a:r>
              <a:rPr lang="en-US" sz="1428" dirty="0" err="1">
                <a:solidFill>
                  <a:srgbClr val="000000"/>
                </a:solidFill>
                <a:latin typeface="Consolas" pitchFamily="49" charset="0"/>
                <a:cs typeface="Consolas" pitchFamily="49" charset="0"/>
              </a:rPr>
              <a:t>.WriteLine</a:t>
            </a:r>
            <a:r>
              <a:rPr lang="en-US" sz="1428" dirty="0">
                <a:solidFill>
                  <a:srgbClr val="000000"/>
                </a:solidFill>
                <a:latin typeface="Consolas" pitchFamily="49" charset="0"/>
                <a:cs typeface="Consolas" pitchFamily="49" charset="0"/>
              </a:rPr>
              <a:t>(</a:t>
            </a:r>
            <a:r>
              <a:rPr lang="en-US" sz="1428" dirty="0">
                <a:solidFill>
                  <a:srgbClr val="A31515"/>
                </a:solidFill>
                <a:latin typeface="Consolas"/>
              </a:rPr>
              <a:t>"Hello, </a:t>
            </a:r>
            <a:r>
              <a:rPr lang="en-US" sz="1428" dirty="0" err="1">
                <a:solidFill>
                  <a:srgbClr val="A31515"/>
                </a:solidFill>
                <a:latin typeface="Consolas"/>
              </a:rPr>
              <a:t>Async</a:t>
            </a:r>
            <a:r>
              <a:rPr lang="en-US" sz="1428" dirty="0">
                <a:solidFill>
                  <a:srgbClr val="A31515"/>
                </a:solidFill>
                <a:latin typeface="Consolas"/>
              </a:rPr>
              <a:t> World!"</a:t>
            </a:r>
            <a:r>
              <a:rPr lang="en-US" sz="1428" dirty="0">
                <a:solidFill>
                  <a:srgbClr val="000000"/>
                </a:solidFill>
                <a:latin typeface="Consolas" pitchFamily="49" charset="0"/>
                <a:cs typeface="Consolas" pitchFamily="49" charset="0"/>
              </a:rPr>
              <a:t>);</a:t>
            </a:r>
          </a:p>
          <a:p>
            <a:r>
              <a:rPr lang="en-US" sz="1428" dirty="0">
                <a:solidFill>
                  <a:srgbClr val="000000"/>
                </a:solidFill>
                <a:latin typeface="Consolas" pitchFamily="49" charset="0"/>
                <a:cs typeface="Consolas" pitchFamily="49" charset="0"/>
              </a:rPr>
              <a:t>}</a:t>
            </a:r>
          </a:p>
        </p:txBody>
      </p:sp>
      <p:sp>
        <p:nvSpPr>
          <p:cNvPr id="5" name="TextBox 4"/>
          <p:cNvSpPr txBox="1"/>
          <p:nvPr/>
        </p:nvSpPr>
        <p:spPr>
          <a:xfrm>
            <a:off x="1029390" y="2943404"/>
            <a:ext cx="11218193" cy="2857390"/>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noAutofit/>
          </a:bodyPr>
          <a:lstStyle/>
          <a:p>
            <a:r>
              <a:rPr lang="en-US" sz="1020" dirty="0">
                <a:solidFill>
                  <a:srgbClr val="0000FF"/>
                </a:solidFill>
                <a:latin typeface="Consolas"/>
              </a:rPr>
              <a:t>.method public </a:t>
            </a:r>
            <a:r>
              <a:rPr lang="en-US" sz="1020" dirty="0" err="1">
                <a:solidFill>
                  <a:srgbClr val="0000FF"/>
                </a:solidFill>
                <a:latin typeface="Consolas"/>
              </a:rPr>
              <a:t>hidebysig</a:t>
            </a:r>
            <a:r>
              <a:rPr lang="en-US" sz="1020" dirty="0">
                <a:solidFill>
                  <a:srgbClr val="0000FF"/>
                </a:solidFill>
                <a:latin typeface="Consolas"/>
              </a:rPr>
              <a:t> static class </a:t>
            </a:r>
            <a:r>
              <a:rPr lang="en-US" sz="1020" dirty="0">
                <a:solidFill>
                  <a:srgbClr val="000000"/>
                </a:solidFill>
                <a:latin typeface="Consolas" pitchFamily="49" charset="0"/>
                <a:cs typeface="Consolas" pitchFamily="49" charset="0"/>
              </a:rPr>
              <a:t>[</a:t>
            </a:r>
            <a:r>
              <a:rPr lang="en-US" sz="1020" dirty="0" err="1">
                <a:solidFill>
                  <a:srgbClr val="000000"/>
                </a:solidFill>
                <a:latin typeface="Consolas" pitchFamily="49" charset="0"/>
                <a:cs typeface="Consolas" pitchFamily="49" charset="0"/>
              </a:rPr>
              <a:t>mscorlib</a:t>
            </a:r>
            <a:r>
              <a:rPr lang="en-US" sz="1020" dirty="0">
                <a:solidFill>
                  <a:srgbClr val="000000"/>
                </a:solidFill>
                <a:latin typeface="Consolas" pitchFamily="49" charset="0"/>
                <a:cs typeface="Consolas" pitchFamily="49" charset="0"/>
              </a:rPr>
              <a:t>]</a:t>
            </a:r>
            <a:r>
              <a:rPr lang="en-US" sz="1020" dirty="0" err="1">
                <a:solidFill>
                  <a:srgbClr val="000000"/>
                </a:solidFill>
                <a:latin typeface="Consolas" pitchFamily="49" charset="0"/>
                <a:cs typeface="Consolas" pitchFamily="49" charset="0"/>
              </a:rPr>
              <a:t>System.Threading.Tasks.</a:t>
            </a:r>
            <a:r>
              <a:rPr lang="en-US" sz="1020" dirty="0" err="1">
                <a:solidFill>
                  <a:srgbClr val="2B91AF"/>
                </a:solidFill>
                <a:latin typeface="Consolas"/>
              </a:rPr>
              <a:t>Task</a:t>
            </a:r>
            <a:r>
              <a:rPr lang="en-US" sz="1020" dirty="0">
                <a:solidFill>
                  <a:srgbClr val="000000"/>
                </a:solidFill>
                <a:latin typeface="Consolas" pitchFamily="49" charset="0"/>
                <a:cs typeface="Consolas" pitchFamily="49" charset="0"/>
              </a:rPr>
              <a:t> </a:t>
            </a:r>
            <a:r>
              <a:rPr lang="en-US" sz="1020" dirty="0" err="1">
                <a:solidFill>
                  <a:srgbClr val="000000"/>
                </a:solidFill>
                <a:latin typeface="Consolas" pitchFamily="49" charset="0"/>
                <a:cs typeface="Consolas" pitchFamily="49" charset="0"/>
              </a:rPr>
              <a:t>SimpleBody</a:t>
            </a:r>
            <a:r>
              <a:rPr lang="en-US" sz="1020" dirty="0">
                <a:solidFill>
                  <a:srgbClr val="000000"/>
                </a:solidFill>
                <a:latin typeface="Consolas" pitchFamily="49" charset="0"/>
                <a:cs typeface="Consolas" pitchFamily="49" charset="0"/>
              </a:rPr>
              <a:t>() </a:t>
            </a:r>
            <a:r>
              <a:rPr lang="en-US" sz="1020" dirty="0" err="1">
                <a:solidFill>
                  <a:srgbClr val="0000FF"/>
                </a:solidFill>
                <a:latin typeface="Consolas"/>
              </a:rPr>
              <a:t>cil</a:t>
            </a:r>
            <a:r>
              <a:rPr lang="en-US" sz="1020" dirty="0">
                <a:solidFill>
                  <a:srgbClr val="0000FF"/>
                </a:solidFill>
                <a:latin typeface="Consolas"/>
              </a:rPr>
              <a:t> managed</a:t>
            </a:r>
          </a:p>
          <a:p>
            <a:r>
              <a:rPr lang="en-US" sz="1020" dirty="0">
                <a:solidFill>
                  <a:srgbClr val="000000"/>
                </a:solidFill>
                <a:latin typeface="Consolas" pitchFamily="49" charset="0"/>
                <a:cs typeface="Consolas" pitchFamily="49" charset="0"/>
              </a:rPr>
              <a:t>{</a:t>
            </a:r>
          </a:p>
          <a:p>
            <a:r>
              <a:rPr lang="en-US" sz="1020" dirty="0">
                <a:solidFill>
                  <a:srgbClr val="000000"/>
                </a:solidFill>
                <a:latin typeface="Consolas" pitchFamily="49" charset="0"/>
                <a:cs typeface="Consolas" pitchFamily="49" charset="0"/>
              </a:rPr>
              <a:t>  </a:t>
            </a:r>
            <a:r>
              <a:rPr lang="en-US" sz="1020" dirty="0">
                <a:solidFill>
                  <a:srgbClr val="0000FF"/>
                </a:solidFill>
                <a:latin typeface="Consolas"/>
              </a:rPr>
              <a:t>.custom instance void </a:t>
            </a:r>
            <a:r>
              <a:rPr lang="en-US" sz="1020" dirty="0">
                <a:solidFill>
                  <a:srgbClr val="000000"/>
                </a:solidFill>
                <a:latin typeface="Consolas" pitchFamily="49" charset="0"/>
                <a:cs typeface="Consolas" pitchFamily="49" charset="0"/>
              </a:rPr>
              <a:t>[</a:t>
            </a:r>
            <a:r>
              <a:rPr lang="en-US" sz="1020" dirty="0" err="1">
                <a:solidFill>
                  <a:srgbClr val="000000"/>
                </a:solidFill>
                <a:latin typeface="Consolas" pitchFamily="49" charset="0"/>
                <a:cs typeface="Consolas" pitchFamily="49" charset="0"/>
              </a:rPr>
              <a:t>mscorlib</a:t>
            </a:r>
            <a:r>
              <a:rPr lang="en-US" sz="1020" dirty="0">
                <a:solidFill>
                  <a:srgbClr val="000000"/>
                </a:solidFill>
                <a:latin typeface="Consolas" pitchFamily="49" charset="0"/>
                <a:cs typeface="Consolas" pitchFamily="49" charset="0"/>
              </a:rPr>
              <a:t>]</a:t>
            </a:r>
            <a:r>
              <a:rPr lang="en-US" sz="1020" dirty="0" err="1">
                <a:solidFill>
                  <a:srgbClr val="000000"/>
                </a:solidFill>
                <a:latin typeface="Consolas" pitchFamily="49" charset="0"/>
                <a:cs typeface="Consolas" pitchFamily="49" charset="0"/>
              </a:rPr>
              <a:t>System.Diagnostics.</a:t>
            </a:r>
            <a:r>
              <a:rPr lang="en-US" sz="1020" dirty="0" err="1">
                <a:solidFill>
                  <a:srgbClr val="2B91AF"/>
                </a:solidFill>
                <a:latin typeface="Consolas"/>
              </a:rPr>
              <a:t>DebuggerStepThroughAttribute</a:t>
            </a:r>
            <a:r>
              <a:rPr lang="en-US" sz="1020" dirty="0">
                <a:solidFill>
                  <a:srgbClr val="000000"/>
                </a:solidFill>
                <a:latin typeface="Consolas" pitchFamily="49" charset="0"/>
                <a:cs typeface="Consolas" pitchFamily="49" charset="0"/>
              </a:rPr>
              <a:t>::.</a:t>
            </a:r>
            <a:r>
              <a:rPr lang="en-US" sz="1020" dirty="0" err="1">
                <a:solidFill>
                  <a:srgbClr val="000000"/>
                </a:solidFill>
                <a:latin typeface="Consolas" pitchFamily="49" charset="0"/>
                <a:cs typeface="Consolas" pitchFamily="49" charset="0"/>
              </a:rPr>
              <a:t>ctor</a:t>
            </a:r>
            <a:r>
              <a:rPr lang="en-US" sz="1020" dirty="0">
                <a:solidFill>
                  <a:srgbClr val="000000"/>
                </a:solidFill>
                <a:latin typeface="Consolas" pitchFamily="49" charset="0"/>
                <a:cs typeface="Consolas" pitchFamily="49" charset="0"/>
              </a:rPr>
              <a:t>() = ( 01 00 00 00 ) </a:t>
            </a:r>
          </a:p>
          <a:p>
            <a:r>
              <a:rPr lang="en-US" sz="1020" dirty="0">
                <a:solidFill>
                  <a:srgbClr val="000000"/>
                </a:solidFill>
                <a:latin typeface="Consolas" pitchFamily="49" charset="0"/>
                <a:cs typeface="Consolas" pitchFamily="49" charset="0"/>
              </a:rPr>
              <a:t>  </a:t>
            </a:r>
            <a:r>
              <a:rPr lang="en-US" sz="1020" dirty="0">
                <a:solidFill>
                  <a:srgbClr val="008000"/>
                </a:solidFill>
                <a:latin typeface="Consolas"/>
              </a:rPr>
              <a:t>// Code size       32 (0x20)</a:t>
            </a:r>
          </a:p>
          <a:p>
            <a:r>
              <a:rPr lang="en-US" sz="1020" dirty="0">
                <a:solidFill>
                  <a:srgbClr val="000000"/>
                </a:solidFill>
                <a:latin typeface="Consolas" pitchFamily="49" charset="0"/>
                <a:cs typeface="Consolas" pitchFamily="49" charset="0"/>
              </a:rPr>
              <a:t>  </a:t>
            </a:r>
            <a:r>
              <a:rPr lang="en-US" sz="1020" dirty="0">
                <a:solidFill>
                  <a:srgbClr val="0000FF"/>
                </a:solidFill>
                <a:latin typeface="Consolas"/>
              </a:rPr>
              <a:t>.</a:t>
            </a:r>
            <a:r>
              <a:rPr lang="en-US" sz="1020" dirty="0" err="1">
                <a:solidFill>
                  <a:srgbClr val="0000FF"/>
                </a:solidFill>
                <a:latin typeface="Consolas"/>
              </a:rPr>
              <a:t>maxstack</a:t>
            </a:r>
            <a:r>
              <a:rPr lang="en-US" sz="1020" dirty="0">
                <a:solidFill>
                  <a:srgbClr val="0000FF"/>
                </a:solidFill>
                <a:latin typeface="Consolas"/>
              </a:rPr>
              <a:t>  </a:t>
            </a:r>
            <a:r>
              <a:rPr lang="en-US" sz="1020" dirty="0">
                <a:solidFill>
                  <a:srgbClr val="A31515"/>
                </a:solidFill>
                <a:latin typeface="Consolas"/>
              </a:rPr>
              <a:t>2</a:t>
            </a:r>
          </a:p>
          <a:p>
            <a:r>
              <a:rPr lang="en-US" sz="1020" dirty="0">
                <a:solidFill>
                  <a:srgbClr val="000000"/>
                </a:solidFill>
                <a:latin typeface="Consolas" pitchFamily="49" charset="0"/>
                <a:cs typeface="Consolas" pitchFamily="49" charset="0"/>
              </a:rPr>
              <a:t>  </a:t>
            </a:r>
            <a:r>
              <a:rPr lang="en-US" sz="1020" dirty="0">
                <a:solidFill>
                  <a:srgbClr val="0000FF"/>
                </a:solidFill>
                <a:latin typeface="Consolas"/>
              </a:rPr>
              <a:t>.locals </a:t>
            </a:r>
            <a:r>
              <a:rPr lang="en-US" sz="1020" dirty="0" err="1">
                <a:solidFill>
                  <a:srgbClr val="0000FF"/>
                </a:solidFill>
                <a:latin typeface="Consolas"/>
              </a:rPr>
              <a:t>init</a:t>
            </a:r>
            <a:r>
              <a:rPr lang="en-US" sz="1020" dirty="0">
                <a:solidFill>
                  <a:srgbClr val="0000FF"/>
                </a:solidFill>
                <a:latin typeface="Consolas"/>
              </a:rPr>
              <a:t> </a:t>
            </a:r>
            <a:r>
              <a:rPr lang="en-US" sz="1020" dirty="0">
                <a:solidFill>
                  <a:srgbClr val="000000"/>
                </a:solidFill>
                <a:latin typeface="Consolas" pitchFamily="49" charset="0"/>
                <a:cs typeface="Consolas" pitchFamily="49" charset="0"/>
              </a:rPr>
              <a:t>([0] </a:t>
            </a:r>
            <a:r>
              <a:rPr lang="en-US" sz="1020" dirty="0" err="1">
                <a:solidFill>
                  <a:srgbClr val="0000FF"/>
                </a:solidFill>
                <a:latin typeface="Consolas"/>
              </a:rPr>
              <a:t>valuetype</a:t>
            </a:r>
            <a:r>
              <a:rPr lang="en-US" sz="1020" dirty="0">
                <a:solidFill>
                  <a:srgbClr val="000000"/>
                </a:solidFill>
                <a:latin typeface="Consolas" pitchFamily="49" charset="0"/>
                <a:cs typeface="Consolas" pitchFamily="49" charset="0"/>
              </a:rPr>
              <a:t> </a:t>
            </a:r>
            <a:r>
              <a:rPr lang="en-US" sz="1020" dirty="0">
                <a:solidFill>
                  <a:srgbClr val="2B91AF"/>
                </a:solidFill>
                <a:latin typeface="Consolas"/>
              </a:rPr>
              <a:t>Program/'&lt;</a:t>
            </a:r>
            <a:r>
              <a:rPr lang="en-US" sz="1020" dirty="0" err="1">
                <a:solidFill>
                  <a:srgbClr val="2B91AF"/>
                </a:solidFill>
                <a:latin typeface="Consolas"/>
              </a:rPr>
              <a:t>SimpleBody</a:t>
            </a:r>
            <a:r>
              <a:rPr lang="en-US" sz="1020" dirty="0">
                <a:solidFill>
                  <a:srgbClr val="2B91AF"/>
                </a:solidFill>
                <a:latin typeface="Consolas"/>
              </a:rPr>
              <a:t>&gt;d__0'</a:t>
            </a:r>
            <a:r>
              <a:rPr lang="en-US" sz="1020" dirty="0">
                <a:solidFill>
                  <a:srgbClr val="000000"/>
                </a:solidFill>
                <a:latin typeface="Consolas" pitchFamily="49" charset="0"/>
                <a:cs typeface="Consolas" pitchFamily="49" charset="0"/>
              </a:rPr>
              <a:t> V_0)</a:t>
            </a:r>
          </a:p>
          <a:p>
            <a:r>
              <a:rPr lang="en-US" sz="1020" dirty="0">
                <a:solidFill>
                  <a:srgbClr val="000000"/>
                </a:solidFill>
                <a:latin typeface="Consolas" pitchFamily="49" charset="0"/>
                <a:cs typeface="Consolas" pitchFamily="49" charset="0"/>
              </a:rPr>
              <a:t>  IL_0000:  </a:t>
            </a:r>
            <a:r>
              <a:rPr lang="en-US" sz="1020" dirty="0" err="1">
                <a:solidFill>
                  <a:srgbClr val="0000FF"/>
                </a:solidFill>
                <a:latin typeface="Consolas"/>
              </a:rPr>
              <a:t>ldloca.s</a:t>
            </a:r>
            <a:r>
              <a:rPr lang="en-US" sz="1020" dirty="0">
                <a:solidFill>
                  <a:srgbClr val="0000FF"/>
                </a:solidFill>
                <a:latin typeface="Consolas"/>
              </a:rPr>
              <a:t>  </a:t>
            </a:r>
            <a:r>
              <a:rPr lang="en-US" sz="1020" dirty="0">
                <a:solidFill>
                  <a:srgbClr val="000000"/>
                </a:solidFill>
                <a:latin typeface="Consolas" pitchFamily="49" charset="0"/>
                <a:cs typeface="Consolas" pitchFamily="49" charset="0"/>
              </a:rPr>
              <a:t> V_0</a:t>
            </a:r>
          </a:p>
          <a:p>
            <a:r>
              <a:rPr lang="en-US" sz="1020" dirty="0">
                <a:solidFill>
                  <a:srgbClr val="000000"/>
                </a:solidFill>
                <a:latin typeface="Consolas" pitchFamily="49" charset="0"/>
                <a:cs typeface="Consolas" pitchFamily="49" charset="0"/>
              </a:rPr>
              <a:t>  IL_0002:  </a:t>
            </a:r>
            <a:r>
              <a:rPr lang="en-US" sz="1020" dirty="0">
                <a:solidFill>
                  <a:srgbClr val="0000FF"/>
                </a:solidFill>
                <a:latin typeface="Consolas"/>
              </a:rPr>
              <a:t>call      </a:t>
            </a:r>
            <a:r>
              <a:rPr lang="en-US" sz="1020" dirty="0">
                <a:solidFill>
                  <a:srgbClr val="000000"/>
                </a:solidFill>
                <a:latin typeface="Consolas" pitchFamily="49" charset="0"/>
                <a:cs typeface="Consolas" pitchFamily="49" charset="0"/>
              </a:rPr>
              <a:t> </a:t>
            </a:r>
            <a:r>
              <a:rPr lang="en-US" sz="1020" dirty="0" err="1">
                <a:solidFill>
                  <a:srgbClr val="0000FF"/>
                </a:solidFill>
                <a:latin typeface="Consolas"/>
              </a:rPr>
              <a:t>valuetype</a:t>
            </a:r>
            <a:r>
              <a:rPr lang="en-US" sz="1020" dirty="0">
                <a:solidFill>
                  <a:srgbClr val="000000"/>
                </a:solidFill>
                <a:latin typeface="Consolas" pitchFamily="49" charset="0"/>
                <a:cs typeface="Consolas" pitchFamily="49" charset="0"/>
              </a:rPr>
              <a:t> [</a:t>
            </a:r>
            <a:r>
              <a:rPr lang="en-US" sz="1020" dirty="0" err="1">
                <a:solidFill>
                  <a:srgbClr val="000000"/>
                </a:solidFill>
                <a:latin typeface="Consolas" pitchFamily="49" charset="0"/>
                <a:cs typeface="Consolas" pitchFamily="49" charset="0"/>
              </a:rPr>
              <a:t>mscorlib</a:t>
            </a:r>
            <a:r>
              <a:rPr lang="en-US" sz="1020" dirty="0">
                <a:solidFill>
                  <a:srgbClr val="000000"/>
                </a:solidFill>
                <a:latin typeface="Consolas" pitchFamily="49" charset="0"/>
                <a:cs typeface="Consolas" pitchFamily="49" charset="0"/>
              </a:rPr>
              <a:t>]</a:t>
            </a:r>
            <a:r>
              <a:rPr lang="en-US" sz="1020" dirty="0" err="1">
                <a:solidFill>
                  <a:srgbClr val="000000"/>
                </a:solidFill>
                <a:latin typeface="Consolas" pitchFamily="49" charset="0"/>
                <a:cs typeface="Consolas" pitchFamily="49" charset="0"/>
              </a:rPr>
              <a:t>System.Runtime.CompilerServices.</a:t>
            </a:r>
            <a:r>
              <a:rPr lang="en-US" sz="1020" dirty="0" err="1">
                <a:solidFill>
                  <a:srgbClr val="2B91AF"/>
                </a:solidFill>
                <a:latin typeface="Consolas"/>
              </a:rPr>
              <a:t>AsyncTaskMethodBuilder</a:t>
            </a:r>
            <a:r>
              <a:rPr lang="en-US" sz="1020" dirty="0">
                <a:solidFill>
                  <a:srgbClr val="000000"/>
                </a:solidFill>
                <a:latin typeface="Consolas" pitchFamily="49" charset="0"/>
                <a:cs typeface="Consolas" pitchFamily="49" charset="0"/>
              </a:rPr>
              <a:t> </a:t>
            </a:r>
          </a:p>
          <a:p>
            <a:r>
              <a:rPr lang="en-US" sz="1020" dirty="0">
                <a:solidFill>
                  <a:srgbClr val="000000"/>
                </a:solidFill>
                <a:latin typeface="Consolas" pitchFamily="49" charset="0"/>
                <a:cs typeface="Consolas" pitchFamily="49" charset="0"/>
              </a:rPr>
              <a:t>                       [</a:t>
            </a:r>
            <a:r>
              <a:rPr lang="en-US" sz="1020" dirty="0" err="1">
                <a:solidFill>
                  <a:srgbClr val="000000"/>
                </a:solidFill>
                <a:latin typeface="Consolas" pitchFamily="49" charset="0"/>
                <a:cs typeface="Consolas" pitchFamily="49" charset="0"/>
              </a:rPr>
              <a:t>mscorlib</a:t>
            </a:r>
            <a:r>
              <a:rPr lang="en-US" sz="1020" dirty="0">
                <a:solidFill>
                  <a:srgbClr val="000000"/>
                </a:solidFill>
                <a:latin typeface="Consolas" pitchFamily="49" charset="0"/>
                <a:cs typeface="Consolas" pitchFamily="49" charset="0"/>
              </a:rPr>
              <a:t>]</a:t>
            </a:r>
            <a:r>
              <a:rPr lang="en-US" sz="1020" dirty="0" err="1">
                <a:solidFill>
                  <a:srgbClr val="000000"/>
                </a:solidFill>
                <a:latin typeface="Consolas" pitchFamily="49" charset="0"/>
                <a:cs typeface="Consolas" pitchFamily="49" charset="0"/>
              </a:rPr>
              <a:t>System.Runtime.CompilerServices.</a:t>
            </a:r>
            <a:r>
              <a:rPr lang="en-US" sz="1020" dirty="0" err="1">
                <a:solidFill>
                  <a:srgbClr val="2B91AF"/>
                </a:solidFill>
                <a:latin typeface="Consolas"/>
              </a:rPr>
              <a:t>AsyncTaskMethodBuilder</a:t>
            </a:r>
            <a:r>
              <a:rPr lang="en-US" sz="1020" dirty="0">
                <a:solidFill>
                  <a:srgbClr val="000000"/>
                </a:solidFill>
                <a:latin typeface="Consolas" pitchFamily="49" charset="0"/>
                <a:cs typeface="Consolas" pitchFamily="49" charset="0"/>
              </a:rPr>
              <a:t>::Create()</a:t>
            </a:r>
          </a:p>
          <a:p>
            <a:r>
              <a:rPr lang="en-US" sz="1020" dirty="0">
                <a:solidFill>
                  <a:srgbClr val="000000"/>
                </a:solidFill>
                <a:latin typeface="Consolas" pitchFamily="49" charset="0"/>
                <a:cs typeface="Consolas" pitchFamily="49" charset="0"/>
              </a:rPr>
              <a:t>  IL_0007:  </a:t>
            </a:r>
            <a:r>
              <a:rPr lang="en-US" sz="1020" dirty="0" err="1">
                <a:solidFill>
                  <a:srgbClr val="0000FF"/>
                </a:solidFill>
                <a:latin typeface="Consolas"/>
              </a:rPr>
              <a:t>stfld</a:t>
            </a:r>
            <a:r>
              <a:rPr lang="en-US" sz="1020" dirty="0">
                <a:solidFill>
                  <a:srgbClr val="0000FF"/>
                </a:solidFill>
                <a:latin typeface="Consolas"/>
              </a:rPr>
              <a:t>  </a:t>
            </a:r>
            <a:r>
              <a:rPr lang="en-US" sz="1020" dirty="0">
                <a:solidFill>
                  <a:srgbClr val="000000"/>
                </a:solidFill>
                <a:latin typeface="Consolas" pitchFamily="49" charset="0"/>
                <a:cs typeface="Consolas" pitchFamily="49" charset="0"/>
              </a:rPr>
              <a:t>    </a:t>
            </a:r>
            <a:r>
              <a:rPr lang="en-US" sz="1020" dirty="0" err="1">
                <a:solidFill>
                  <a:srgbClr val="0000FF"/>
                </a:solidFill>
                <a:latin typeface="Consolas"/>
              </a:rPr>
              <a:t>valuetype</a:t>
            </a:r>
            <a:r>
              <a:rPr lang="en-US" sz="1020" dirty="0">
                <a:solidFill>
                  <a:srgbClr val="000000"/>
                </a:solidFill>
                <a:latin typeface="Consolas" pitchFamily="49" charset="0"/>
                <a:cs typeface="Consolas" pitchFamily="49" charset="0"/>
              </a:rPr>
              <a:t> [</a:t>
            </a:r>
            <a:r>
              <a:rPr lang="en-US" sz="1020" dirty="0" err="1">
                <a:solidFill>
                  <a:srgbClr val="000000"/>
                </a:solidFill>
                <a:latin typeface="Consolas" pitchFamily="49" charset="0"/>
                <a:cs typeface="Consolas" pitchFamily="49" charset="0"/>
              </a:rPr>
              <a:t>mscorlib</a:t>
            </a:r>
            <a:r>
              <a:rPr lang="en-US" sz="1020" dirty="0">
                <a:solidFill>
                  <a:srgbClr val="000000"/>
                </a:solidFill>
                <a:latin typeface="Consolas" pitchFamily="49" charset="0"/>
                <a:cs typeface="Consolas" pitchFamily="49" charset="0"/>
              </a:rPr>
              <a:t>]</a:t>
            </a:r>
            <a:r>
              <a:rPr lang="en-US" sz="1020" dirty="0" err="1">
                <a:solidFill>
                  <a:srgbClr val="000000"/>
                </a:solidFill>
                <a:latin typeface="Consolas" pitchFamily="49" charset="0"/>
                <a:cs typeface="Consolas" pitchFamily="49" charset="0"/>
              </a:rPr>
              <a:t>System.Runtime.CompilerServices.</a:t>
            </a:r>
            <a:r>
              <a:rPr lang="en-US" sz="1020" dirty="0" err="1">
                <a:solidFill>
                  <a:srgbClr val="2B91AF"/>
                </a:solidFill>
                <a:latin typeface="Consolas"/>
              </a:rPr>
              <a:t>AsyncTaskMethodBuilder</a:t>
            </a:r>
            <a:r>
              <a:rPr lang="en-US" sz="1020" dirty="0">
                <a:solidFill>
                  <a:srgbClr val="000000"/>
                </a:solidFill>
                <a:latin typeface="Consolas" pitchFamily="49" charset="0"/>
                <a:cs typeface="Consolas" pitchFamily="49" charset="0"/>
              </a:rPr>
              <a:t> </a:t>
            </a:r>
            <a:r>
              <a:rPr lang="en-US" sz="1020" dirty="0">
                <a:solidFill>
                  <a:srgbClr val="2B91AF"/>
                </a:solidFill>
                <a:latin typeface="Consolas"/>
              </a:rPr>
              <a:t>Program/'&lt;</a:t>
            </a:r>
            <a:r>
              <a:rPr lang="en-US" sz="1020" dirty="0" err="1">
                <a:solidFill>
                  <a:srgbClr val="2B91AF"/>
                </a:solidFill>
                <a:latin typeface="Consolas"/>
              </a:rPr>
              <a:t>SimpleBody</a:t>
            </a:r>
            <a:r>
              <a:rPr lang="en-US" sz="1020" dirty="0">
                <a:solidFill>
                  <a:srgbClr val="2B91AF"/>
                </a:solidFill>
                <a:latin typeface="Consolas"/>
              </a:rPr>
              <a:t>&gt;d__0'</a:t>
            </a:r>
            <a:r>
              <a:rPr lang="en-US" sz="1020" dirty="0">
                <a:solidFill>
                  <a:srgbClr val="000000"/>
                </a:solidFill>
                <a:latin typeface="Consolas" pitchFamily="49" charset="0"/>
                <a:cs typeface="Consolas" pitchFamily="49" charset="0"/>
              </a:rPr>
              <a:t>::'&lt;&gt;</a:t>
            </a:r>
            <a:r>
              <a:rPr lang="en-US" sz="1020" dirty="0" err="1">
                <a:solidFill>
                  <a:srgbClr val="000000"/>
                </a:solidFill>
                <a:latin typeface="Consolas" pitchFamily="49" charset="0"/>
                <a:cs typeface="Consolas" pitchFamily="49" charset="0"/>
              </a:rPr>
              <a:t>t__builder</a:t>
            </a:r>
            <a:r>
              <a:rPr lang="en-US" sz="1020" dirty="0">
                <a:solidFill>
                  <a:srgbClr val="000000"/>
                </a:solidFill>
                <a:latin typeface="Consolas" pitchFamily="49" charset="0"/>
                <a:cs typeface="Consolas" pitchFamily="49" charset="0"/>
              </a:rPr>
              <a:t>'</a:t>
            </a:r>
          </a:p>
          <a:p>
            <a:r>
              <a:rPr lang="en-US" sz="1020" dirty="0">
                <a:solidFill>
                  <a:srgbClr val="000000"/>
                </a:solidFill>
                <a:latin typeface="Consolas" pitchFamily="49" charset="0"/>
                <a:cs typeface="Consolas" pitchFamily="49" charset="0"/>
              </a:rPr>
              <a:t>  IL_000c:  </a:t>
            </a:r>
            <a:r>
              <a:rPr lang="en-US" sz="1020" dirty="0" err="1">
                <a:solidFill>
                  <a:srgbClr val="0000FF"/>
                </a:solidFill>
                <a:latin typeface="Consolas"/>
              </a:rPr>
              <a:t>ldloca.s</a:t>
            </a:r>
            <a:r>
              <a:rPr lang="en-US" sz="1020" dirty="0">
                <a:solidFill>
                  <a:srgbClr val="0000FF"/>
                </a:solidFill>
                <a:latin typeface="Consolas"/>
              </a:rPr>
              <a:t> </a:t>
            </a:r>
            <a:r>
              <a:rPr lang="en-US" sz="1020" dirty="0">
                <a:solidFill>
                  <a:srgbClr val="000000"/>
                </a:solidFill>
                <a:latin typeface="Consolas" pitchFamily="49" charset="0"/>
                <a:cs typeface="Consolas" pitchFamily="49" charset="0"/>
              </a:rPr>
              <a:t>  V_0</a:t>
            </a:r>
          </a:p>
          <a:p>
            <a:r>
              <a:rPr lang="en-US" sz="1020" dirty="0">
                <a:solidFill>
                  <a:srgbClr val="000000"/>
                </a:solidFill>
                <a:latin typeface="Consolas" pitchFamily="49" charset="0"/>
                <a:cs typeface="Consolas" pitchFamily="49" charset="0"/>
              </a:rPr>
              <a:t>  IL_000e:  </a:t>
            </a:r>
            <a:r>
              <a:rPr lang="en-US" sz="1020" dirty="0">
                <a:solidFill>
                  <a:srgbClr val="0000FF"/>
                </a:solidFill>
                <a:latin typeface="Consolas"/>
              </a:rPr>
              <a:t>call  </a:t>
            </a:r>
            <a:r>
              <a:rPr lang="en-US" sz="1020" dirty="0">
                <a:solidFill>
                  <a:srgbClr val="000000"/>
                </a:solidFill>
                <a:latin typeface="Consolas" pitchFamily="49" charset="0"/>
                <a:cs typeface="Consolas" pitchFamily="49" charset="0"/>
              </a:rPr>
              <a:t>     </a:t>
            </a:r>
            <a:r>
              <a:rPr lang="en-US" sz="1020" dirty="0">
                <a:solidFill>
                  <a:srgbClr val="0000FF"/>
                </a:solidFill>
                <a:latin typeface="Consolas"/>
              </a:rPr>
              <a:t>instance</a:t>
            </a:r>
            <a:r>
              <a:rPr lang="en-US" sz="1020" dirty="0">
                <a:solidFill>
                  <a:srgbClr val="000000"/>
                </a:solidFill>
                <a:latin typeface="Consolas" pitchFamily="49" charset="0"/>
                <a:cs typeface="Consolas" pitchFamily="49" charset="0"/>
              </a:rPr>
              <a:t> </a:t>
            </a:r>
            <a:r>
              <a:rPr lang="en-US" sz="1020" dirty="0">
                <a:solidFill>
                  <a:srgbClr val="0000FF"/>
                </a:solidFill>
                <a:latin typeface="Consolas"/>
              </a:rPr>
              <a:t>void</a:t>
            </a:r>
            <a:r>
              <a:rPr lang="en-US" sz="1020" dirty="0">
                <a:solidFill>
                  <a:srgbClr val="000000"/>
                </a:solidFill>
                <a:latin typeface="Consolas" pitchFamily="49" charset="0"/>
                <a:cs typeface="Consolas" pitchFamily="49" charset="0"/>
              </a:rPr>
              <a:t> </a:t>
            </a:r>
            <a:r>
              <a:rPr lang="en-US" sz="1020" dirty="0">
                <a:solidFill>
                  <a:srgbClr val="2B91AF"/>
                </a:solidFill>
                <a:latin typeface="Consolas"/>
              </a:rPr>
              <a:t>Program/'&lt;</a:t>
            </a:r>
            <a:r>
              <a:rPr lang="en-US" sz="1020" dirty="0" err="1">
                <a:solidFill>
                  <a:srgbClr val="2B91AF"/>
                </a:solidFill>
                <a:latin typeface="Consolas"/>
              </a:rPr>
              <a:t>SimpleBody</a:t>
            </a:r>
            <a:r>
              <a:rPr lang="en-US" sz="1020" dirty="0">
                <a:solidFill>
                  <a:srgbClr val="2B91AF"/>
                </a:solidFill>
                <a:latin typeface="Consolas"/>
              </a:rPr>
              <a:t>&gt;d__0'</a:t>
            </a:r>
            <a:r>
              <a:rPr lang="en-US" sz="1020" dirty="0">
                <a:solidFill>
                  <a:srgbClr val="000000"/>
                </a:solidFill>
                <a:latin typeface="Consolas" pitchFamily="49" charset="0"/>
                <a:cs typeface="Consolas" pitchFamily="49" charset="0"/>
              </a:rPr>
              <a:t>::</a:t>
            </a:r>
            <a:r>
              <a:rPr lang="en-US" sz="1020" dirty="0" err="1">
                <a:solidFill>
                  <a:srgbClr val="000000"/>
                </a:solidFill>
                <a:latin typeface="Consolas" pitchFamily="49" charset="0"/>
                <a:cs typeface="Consolas" pitchFamily="49" charset="0"/>
              </a:rPr>
              <a:t>MoveNext</a:t>
            </a:r>
            <a:r>
              <a:rPr lang="en-US" sz="1020" dirty="0">
                <a:solidFill>
                  <a:srgbClr val="000000"/>
                </a:solidFill>
                <a:latin typeface="Consolas" pitchFamily="49" charset="0"/>
                <a:cs typeface="Consolas" pitchFamily="49" charset="0"/>
              </a:rPr>
              <a:t>()</a:t>
            </a:r>
          </a:p>
          <a:p>
            <a:r>
              <a:rPr lang="en-US" sz="1020" dirty="0">
                <a:solidFill>
                  <a:srgbClr val="000000"/>
                </a:solidFill>
                <a:latin typeface="Consolas" pitchFamily="49" charset="0"/>
                <a:cs typeface="Consolas" pitchFamily="49" charset="0"/>
              </a:rPr>
              <a:t>  IL_0013:  </a:t>
            </a:r>
            <a:r>
              <a:rPr lang="en-US" sz="1020" dirty="0" err="1">
                <a:solidFill>
                  <a:srgbClr val="0000FF"/>
                </a:solidFill>
                <a:latin typeface="Consolas"/>
              </a:rPr>
              <a:t>ldloca.s</a:t>
            </a:r>
            <a:r>
              <a:rPr lang="en-US" sz="1020" dirty="0">
                <a:solidFill>
                  <a:srgbClr val="000000"/>
                </a:solidFill>
                <a:latin typeface="Consolas" pitchFamily="49" charset="0"/>
                <a:cs typeface="Consolas" pitchFamily="49" charset="0"/>
              </a:rPr>
              <a:t>   V_0</a:t>
            </a:r>
          </a:p>
          <a:p>
            <a:r>
              <a:rPr lang="en-US" sz="1020" dirty="0">
                <a:solidFill>
                  <a:srgbClr val="000000"/>
                </a:solidFill>
                <a:latin typeface="Consolas" pitchFamily="49" charset="0"/>
                <a:cs typeface="Consolas" pitchFamily="49" charset="0"/>
              </a:rPr>
              <a:t>  IL_0015:  </a:t>
            </a:r>
            <a:r>
              <a:rPr lang="en-US" sz="1020" dirty="0" err="1">
                <a:solidFill>
                  <a:srgbClr val="0000FF"/>
                </a:solidFill>
                <a:latin typeface="Consolas"/>
              </a:rPr>
              <a:t>ldflda</a:t>
            </a:r>
            <a:r>
              <a:rPr lang="en-US" sz="1020" dirty="0">
                <a:solidFill>
                  <a:srgbClr val="000000"/>
                </a:solidFill>
                <a:latin typeface="Consolas" pitchFamily="49" charset="0"/>
                <a:cs typeface="Consolas" pitchFamily="49" charset="0"/>
              </a:rPr>
              <a:t>     </a:t>
            </a:r>
            <a:r>
              <a:rPr lang="en-US" sz="1020" dirty="0" err="1">
                <a:solidFill>
                  <a:srgbClr val="0000FF"/>
                </a:solidFill>
                <a:latin typeface="Consolas"/>
              </a:rPr>
              <a:t>valuetype</a:t>
            </a:r>
            <a:r>
              <a:rPr lang="en-US" sz="1020" dirty="0">
                <a:solidFill>
                  <a:srgbClr val="000000"/>
                </a:solidFill>
                <a:latin typeface="Consolas" pitchFamily="49" charset="0"/>
                <a:cs typeface="Consolas" pitchFamily="49" charset="0"/>
              </a:rPr>
              <a:t> [</a:t>
            </a:r>
            <a:r>
              <a:rPr lang="en-US" sz="1020" dirty="0" err="1">
                <a:solidFill>
                  <a:srgbClr val="000000"/>
                </a:solidFill>
                <a:latin typeface="Consolas" pitchFamily="49" charset="0"/>
                <a:cs typeface="Consolas" pitchFamily="49" charset="0"/>
              </a:rPr>
              <a:t>mscorlib</a:t>
            </a:r>
            <a:r>
              <a:rPr lang="en-US" sz="1020" dirty="0">
                <a:solidFill>
                  <a:srgbClr val="000000"/>
                </a:solidFill>
                <a:latin typeface="Consolas" pitchFamily="49" charset="0"/>
                <a:cs typeface="Consolas" pitchFamily="49" charset="0"/>
              </a:rPr>
              <a:t>]</a:t>
            </a:r>
            <a:r>
              <a:rPr lang="en-US" sz="1020" dirty="0" err="1">
                <a:solidFill>
                  <a:srgbClr val="000000"/>
                </a:solidFill>
                <a:latin typeface="Consolas" pitchFamily="49" charset="0"/>
                <a:cs typeface="Consolas" pitchFamily="49" charset="0"/>
              </a:rPr>
              <a:t>System.Runtime.CompilerServices.</a:t>
            </a:r>
            <a:r>
              <a:rPr lang="en-US" sz="1020" dirty="0" err="1">
                <a:solidFill>
                  <a:srgbClr val="2B91AF"/>
                </a:solidFill>
                <a:latin typeface="Consolas"/>
              </a:rPr>
              <a:t>AsyncTaskMethodBuilder</a:t>
            </a:r>
            <a:r>
              <a:rPr lang="en-US" sz="1020" dirty="0">
                <a:solidFill>
                  <a:srgbClr val="000000"/>
                </a:solidFill>
                <a:latin typeface="Consolas" pitchFamily="49" charset="0"/>
                <a:cs typeface="Consolas" pitchFamily="49" charset="0"/>
              </a:rPr>
              <a:t> </a:t>
            </a:r>
            <a:r>
              <a:rPr lang="en-US" sz="1020" dirty="0">
                <a:solidFill>
                  <a:srgbClr val="2B91AF"/>
                </a:solidFill>
                <a:latin typeface="Consolas"/>
              </a:rPr>
              <a:t>Program/'&lt;</a:t>
            </a:r>
            <a:r>
              <a:rPr lang="en-US" sz="1020" dirty="0" err="1">
                <a:solidFill>
                  <a:srgbClr val="2B91AF"/>
                </a:solidFill>
                <a:latin typeface="Consolas"/>
              </a:rPr>
              <a:t>SimpleBody</a:t>
            </a:r>
            <a:r>
              <a:rPr lang="en-US" sz="1020" dirty="0">
                <a:solidFill>
                  <a:srgbClr val="2B91AF"/>
                </a:solidFill>
                <a:latin typeface="Consolas"/>
              </a:rPr>
              <a:t>&gt;d__0'</a:t>
            </a:r>
            <a:r>
              <a:rPr lang="en-US" sz="1020" dirty="0">
                <a:solidFill>
                  <a:srgbClr val="000000"/>
                </a:solidFill>
                <a:latin typeface="Consolas" pitchFamily="49" charset="0"/>
                <a:cs typeface="Consolas" pitchFamily="49" charset="0"/>
              </a:rPr>
              <a:t>::'&lt;&gt;</a:t>
            </a:r>
            <a:r>
              <a:rPr lang="en-US" sz="1020" dirty="0" err="1">
                <a:solidFill>
                  <a:srgbClr val="000000"/>
                </a:solidFill>
                <a:latin typeface="Consolas" pitchFamily="49" charset="0"/>
                <a:cs typeface="Consolas" pitchFamily="49" charset="0"/>
              </a:rPr>
              <a:t>t__builder</a:t>
            </a:r>
            <a:r>
              <a:rPr lang="en-US" sz="1020" dirty="0">
                <a:solidFill>
                  <a:srgbClr val="000000"/>
                </a:solidFill>
                <a:latin typeface="Consolas" pitchFamily="49" charset="0"/>
                <a:cs typeface="Consolas" pitchFamily="49" charset="0"/>
              </a:rPr>
              <a:t>'</a:t>
            </a:r>
          </a:p>
          <a:p>
            <a:r>
              <a:rPr lang="en-US" sz="1020" dirty="0">
                <a:solidFill>
                  <a:srgbClr val="000000"/>
                </a:solidFill>
                <a:latin typeface="Consolas" pitchFamily="49" charset="0"/>
                <a:cs typeface="Consolas" pitchFamily="49" charset="0"/>
              </a:rPr>
              <a:t>  IL_001a:  </a:t>
            </a:r>
            <a:r>
              <a:rPr lang="en-US" sz="1020" dirty="0">
                <a:solidFill>
                  <a:srgbClr val="0000FF"/>
                </a:solidFill>
                <a:latin typeface="Consolas"/>
              </a:rPr>
              <a:t>call </a:t>
            </a:r>
            <a:r>
              <a:rPr lang="en-US" sz="1020" dirty="0">
                <a:solidFill>
                  <a:srgbClr val="000000"/>
                </a:solidFill>
                <a:latin typeface="Consolas" pitchFamily="49" charset="0"/>
                <a:cs typeface="Consolas" pitchFamily="49" charset="0"/>
              </a:rPr>
              <a:t>      </a:t>
            </a:r>
            <a:r>
              <a:rPr lang="en-US" sz="1020" dirty="0">
                <a:solidFill>
                  <a:srgbClr val="0000FF"/>
                </a:solidFill>
                <a:latin typeface="Consolas"/>
              </a:rPr>
              <a:t>instance class</a:t>
            </a:r>
            <a:r>
              <a:rPr lang="en-US" sz="1020" dirty="0">
                <a:solidFill>
                  <a:srgbClr val="000000"/>
                </a:solidFill>
                <a:latin typeface="Consolas" pitchFamily="49" charset="0"/>
                <a:cs typeface="Consolas" pitchFamily="49" charset="0"/>
              </a:rPr>
              <a:t> [</a:t>
            </a:r>
            <a:r>
              <a:rPr lang="en-US" sz="1020" dirty="0" err="1">
                <a:solidFill>
                  <a:srgbClr val="000000"/>
                </a:solidFill>
                <a:latin typeface="Consolas" pitchFamily="49" charset="0"/>
                <a:cs typeface="Consolas" pitchFamily="49" charset="0"/>
              </a:rPr>
              <a:t>mscorlib</a:t>
            </a:r>
            <a:r>
              <a:rPr lang="en-US" sz="1020" dirty="0">
                <a:solidFill>
                  <a:srgbClr val="000000"/>
                </a:solidFill>
                <a:latin typeface="Consolas" pitchFamily="49" charset="0"/>
                <a:cs typeface="Consolas" pitchFamily="49" charset="0"/>
              </a:rPr>
              <a:t>]</a:t>
            </a:r>
            <a:r>
              <a:rPr lang="en-US" sz="1020" dirty="0" err="1">
                <a:solidFill>
                  <a:srgbClr val="000000"/>
                </a:solidFill>
                <a:latin typeface="Consolas" pitchFamily="49" charset="0"/>
                <a:cs typeface="Consolas" pitchFamily="49" charset="0"/>
              </a:rPr>
              <a:t>System.Threading.Tasks.</a:t>
            </a:r>
            <a:r>
              <a:rPr lang="en-US" sz="1020" dirty="0" err="1">
                <a:solidFill>
                  <a:srgbClr val="2B91AF"/>
                </a:solidFill>
                <a:latin typeface="Consolas"/>
              </a:rPr>
              <a:t>Task</a:t>
            </a:r>
            <a:r>
              <a:rPr lang="en-US" sz="1020" dirty="0">
                <a:solidFill>
                  <a:srgbClr val="000000"/>
                </a:solidFill>
                <a:latin typeface="Consolas" pitchFamily="49" charset="0"/>
                <a:cs typeface="Consolas" pitchFamily="49" charset="0"/>
              </a:rPr>
              <a:t> [</a:t>
            </a:r>
            <a:r>
              <a:rPr lang="en-US" sz="1020" dirty="0" err="1">
                <a:solidFill>
                  <a:srgbClr val="000000"/>
                </a:solidFill>
                <a:latin typeface="Consolas" pitchFamily="49" charset="0"/>
                <a:cs typeface="Consolas" pitchFamily="49" charset="0"/>
              </a:rPr>
              <a:t>mscorlib</a:t>
            </a:r>
            <a:r>
              <a:rPr lang="en-US" sz="1020" dirty="0">
                <a:solidFill>
                  <a:srgbClr val="000000"/>
                </a:solidFill>
                <a:latin typeface="Consolas" pitchFamily="49" charset="0"/>
                <a:cs typeface="Consolas" pitchFamily="49" charset="0"/>
              </a:rPr>
              <a:t>]</a:t>
            </a:r>
            <a:r>
              <a:rPr lang="en-US" sz="1020" dirty="0" err="1">
                <a:solidFill>
                  <a:srgbClr val="000000"/>
                </a:solidFill>
                <a:latin typeface="Consolas" pitchFamily="49" charset="0"/>
                <a:cs typeface="Consolas" pitchFamily="49" charset="0"/>
              </a:rPr>
              <a:t>System.Runtime.CompilerServices.</a:t>
            </a:r>
            <a:r>
              <a:rPr lang="en-US" sz="1020" dirty="0" err="1">
                <a:solidFill>
                  <a:srgbClr val="2B91AF"/>
                </a:solidFill>
                <a:latin typeface="Consolas"/>
              </a:rPr>
              <a:t>AsyncTaskMethodBuilder</a:t>
            </a:r>
            <a:r>
              <a:rPr lang="en-US" sz="1020" dirty="0">
                <a:solidFill>
                  <a:srgbClr val="000000"/>
                </a:solidFill>
                <a:latin typeface="Consolas" pitchFamily="49" charset="0"/>
                <a:cs typeface="Consolas" pitchFamily="49" charset="0"/>
              </a:rPr>
              <a:t>::</a:t>
            </a:r>
            <a:r>
              <a:rPr lang="en-US" sz="1020" dirty="0" err="1">
                <a:solidFill>
                  <a:srgbClr val="000000"/>
                </a:solidFill>
                <a:latin typeface="Consolas" pitchFamily="49" charset="0"/>
                <a:cs typeface="Consolas" pitchFamily="49" charset="0"/>
              </a:rPr>
              <a:t>get_Task</a:t>
            </a:r>
            <a:r>
              <a:rPr lang="en-US" sz="1020" dirty="0">
                <a:solidFill>
                  <a:srgbClr val="000000"/>
                </a:solidFill>
                <a:latin typeface="Consolas" pitchFamily="49" charset="0"/>
                <a:cs typeface="Consolas" pitchFamily="49" charset="0"/>
              </a:rPr>
              <a:t>()</a:t>
            </a:r>
          </a:p>
          <a:p>
            <a:r>
              <a:rPr lang="en-US" sz="1020" dirty="0">
                <a:solidFill>
                  <a:srgbClr val="000000"/>
                </a:solidFill>
                <a:latin typeface="Consolas" pitchFamily="49" charset="0"/>
                <a:cs typeface="Consolas" pitchFamily="49" charset="0"/>
              </a:rPr>
              <a:t>  IL_001f:  </a:t>
            </a:r>
            <a:r>
              <a:rPr lang="en-US" sz="1020" dirty="0">
                <a:solidFill>
                  <a:srgbClr val="0000FF"/>
                </a:solidFill>
                <a:latin typeface="Consolas"/>
              </a:rPr>
              <a:t>ret</a:t>
            </a:r>
          </a:p>
          <a:p>
            <a:r>
              <a:rPr lang="en-US" sz="1020" dirty="0">
                <a:solidFill>
                  <a:srgbClr val="000000"/>
                </a:solidFill>
                <a:latin typeface="Consolas" pitchFamily="49" charset="0"/>
                <a:cs typeface="Consolas" pitchFamily="49" charset="0"/>
              </a:rPr>
              <a:t>}</a:t>
            </a:r>
          </a:p>
        </p:txBody>
      </p:sp>
      <p:sp>
        <p:nvSpPr>
          <p:cNvPr id="9" name="Rectangle 8"/>
          <p:cNvSpPr/>
          <p:nvPr/>
        </p:nvSpPr>
        <p:spPr bwMode="auto">
          <a:xfrm>
            <a:off x="5683255" y="4621520"/>
            <a:ext cx="839085" cy="354389"/>
          </a:xfrm>
          <a:prstGeom prst="rect">
            <a:avLst/>
          </a:prstGeom>
          <a:solidFill>
            <a:srgbClr val="FFFF00">
              <a:alpha val="14000"/>
            </a:srgbClr>
          </a:solidFill>
          <a:ln w="57150">
            <a:solidFill>
              <a:srgbClr val="FFFF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312"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 name="TextBox 5"/>
          <p:cNvSpPr txBox="1"/>
          <p:nvPr/>
        </p:nvSpPr>
        <p:spPr>
          <a:xfrm>
            <a:off x="3629940" y="363714"/>
            <a:ext cx="8617644" cy="6500247"/>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noAutofit/>
          </a:bodyPr>
          <a:lstStyle/>
          <a:p>
            <a:r>
              <a:rPr lang="en-US" sz="1020" dirty="0">
                <a:solidFill>
                  <a:srgbClr val="0000FF"/>
                </a:solidFill>
                <a:latin typeface="Consolas"/>
              </a:rPr>
              <a:t>.method public </a:t>
            </a:r>
            <a:r>
              <a:rPr lang="en-US" sz="1020" dirty="0" err="1">
                <a:solidFill>
                  <a:srgbClr val="0000FF"/>
                </a:solidFill>
                <a:latin typeface="Consolas"/>
              </a:rPr>
              <a:t>hidebysig</a:t>
            </a:r>
            <a:r>
              <a:rPr lang="en-US" sz="1020" dirty="0">
                <a:solidFill>
                  <a:srgbClr val="0000FF"/>
                </a:solidFill>
                <a:latin typeface="Consolas"/>
              </a:rPr>
              <a:t> instance void</a:t>
            </a:r>
            <a:r>
              <a:rPr lang="en-US" sz="1020" dirty="0">
                <a:solidFill>
                  <a:srgbClr val="000000"/>
                </a:solidFill>
                <a:latin typeface="Consolas" pitchFamily="49" charset="0"/>
                <a:cs typeface="Consolas" pitchFamily="49" charset="0"/>
              </a:rPr>
              <a:t> </a:t>
            </a:r>
            <a:r>
              <a:rPr lang="en-US" sz="1020" dirty="0" err="1">
                <a:solidFill>
                  <a:srgbClr val="000000"/>
                </a:solidFill>
                <a:latin typeface="Consolas" pitchFamily="49" charset="0"/>
                <a:cs typeface="Consolas" pitchFamily="49" charset="0"/>
              </a:rPr>
              <a:t>MoveNext</a:t>
            </a:r>
            <a:r>
              <a:rPr lang="en-US" sz="1020" dirty="0">
                <a:solidFill>
                  <a:srgbClr val="000000"/>
                </a:solidFill>
                <a:latin typeface="Consolas" pitchFamily="49" charset="0"/>
                <a:cs typeface="Consolas" pitchFamily="49" charset="0"/>
              </a:rPr>
              <a:t>() </a:t>
            </a:r>
            <a:r>
              <a:rPr lang="en-US" sz="1020" dirty="0" err="1">
                <a:solidFill>
                  <a:srgbClr val="0000FF"/>
                </a:solidFill>
                <a:latin typeface="Consolas"/>
              </a:rPr>
              <a:t>cil</a:t>
            </a:r>
            <a:r>
              <a:rPr lang="en-US" sz="1020" dirty="0">
                <a:solidFill>
                  <a:srgbClr val="0000FF"/>
                </a:solidFill>
                <a:latin typeface="Consolas"/>
              </a:rPr>
              <a:t> managed</a:t>
            </a:r>
          </a:p>
          <a:p>
            <a:r>
              <a:rPr lang="en-US" sz="1020" dirty="0">
                <a:solidFill>
                  <a:srgbClr val="000000"/>
                </a:solidFill>
                <a:latin typeface="Consolas" pitchFamily="49" charset="0"/>
                <a:cs typeface="Consolas" pitchFamily="49" charset="0"/>
              </a:rPr>
              <a:t>{</a:t>
            </a:r>
          </a:p>
          <a:p>
            <a:r>
              <a:rPr lang="en-US" sz="1020" dirty="0">
                <a:solidFill>
                  <a:srgbClr val="000000"/>
                </a:solidFill>
                <a:latin typeface="Consolas" pitchFamily="49" charset="0"/>
                <a:cs typeface="Consolas" pitchFamily="49" charset="0"/>
              </a:rPr>
              <a:t>  </a:t>
            </a:r>
            <a:r>
              <a:rPr lang="en-US" sz="1020" dirty="0">
                <a:solidFill>
                  <a:srgbClr val="008000"/>
                </a:solidFill>
                <a:latin typeface="Consolas"/>
              </a:rPr>
              <a:t>// Code size       66 (0x42)</a:t>
            </a:r>
          </a:p>
          <a:p>
            <a:r>
              <a:rPr lang="en-US" sz="1020" dirty="0">
                <a:solidFill>
                  <a:srgbClr val="000000"/>
                </a:solidFill>
                <a:latin typeface="Consolas" pitchFamily="49" charset="0"/>
                <a:cs typeface="Consolas" pitchFamily="49" charset="0"/>
              </a:rPr>
              <a:t>  </a:t>
            </a:r>
            <a:r>
              <a:rPr lang="en-US" sz="1020" dirty="0">
                <a:solidFill>
                  <a:srgbClr val="0000FF"/>
                </a:solidFill>
                <a:latin typeface="Consolas"/>
              </a:rPr>
              <a:t>.</a:t>
            </a:r>
            <a:r>
              <a:rPr lang="en-US" sz="1020" dirty="0" err="1">
                <a:solidFill>
                  <a:srgbClr val="0000FF"/>
                </a:solidFill>
                <a:latin typeface="Consolas"/>
              </a:rPr>
              <a:t>maxstack</a:t>
            </a:r>
            <a:r>
              <a:rPr lang="en-US" sz="1020" dirty="0">
                <a:solidFill>
                  <a:srgbClr val="000000"/>
                </a:solidFill>
                <a:latin typeface="Consolas" pitchFamily="49" charset="0"/>
                <a:cs typeface="Consolas" pitchFamily="49" charset="0"/>
              </a:rPr>
              <a:t>  2</a:t>
            </a:r>
          </a:p>
          <a:p>
            <a:r>
              <a:rPr lang="en-US" sz="1020" dirty="0">
                <a:solidFill>
                  <a:srgbClr val="000000"/>
                </a:solidFill>
                <a:latin typeface="Consolas" pitchFamily="49" charset="0"/>
                <a:cs typeface="Consolas" pitchFamily="49" charset="0"/>
              </a:rPr>
              <a:t>  </a:t>
            </a:r>
            <a:r>
              <a:rPr lang="en-US" sz="1020" dirty="0">
                <a:solidFill>
                  <a:srgbClr val="0000FF"/>
                </a:solidFill>
                <a:latin typeface="Consolas"/>
              </a:rPr>
              <a:t>.locals </a:t>
            </a:r>
            <a:r>
              <a:rPr lang="en-US" sz="1020" dirty="0" err="1">
                <a:solidFill>
                  <a:srgbClr val="0000FF"/>
                </a:solidFill>
                <a:latin typeface="Consolas"/>
              </a:rPr>
              <a:t>init</a:t>
            </a:r>
            <a:r>
              <a:rPr lang="en-US" sz="1020" dirty="0">
                <a:solidFill>
                  <a:srgbClr val="0000FF"/>
                </a:solidFill>
                <a:latin typeface="Consolas"/>
              </a:rPr>
              <a:t> </a:t>
            </a:r>
            <a:r>
              <a:rPr lang="en-US" sz="1020" dirty="0">
                <a:solidFill>
                  <a:srgbClr val="000000"/>
                </a:solidFill>
                <a:latin typeface="Consolas" pitchFamily="49" charset="0"/>
                <a:cs typeface="Consolas" pitchFamily="49" charset="0"/>
              </a:rPr>
              <a:t>([0] </a:t>
            </a:r>
            <a:r>
              <a:rPr lang="en-US" sz="1020" dirty="0" err="1">
                <a:solidFill>
                  <a:srgbClr val="0000FF"/>
                </a:solidFill>
                <a:latin typeface="Consolas"/>
              </a:rPr>
              <a:t>bool</a:t>
            </a:r>
            <a:r>
              <a:rPr lang="en-US" sz="1020" dirty="0">
                <a:solidFill>
                  <a:srgbClr val="000000"/>
                </a:solidFill>
                <a:latin typeface="Consolas" pitchFamily="49" charset="0"/>
                <a:cs typeface="Consolas" pitchFamily="49" charset="0"/>
              </a:rPr>
              <a:t> '&lt;&gt;t__</a:t>
            </a:r>
            <a:r>
              <a:rPr lang="en-US" sz="1020" dirty="0" err="1">
                <a:solidFill>
                  <a:srgbClr val="000000"/>
                </a:solidFill>
                <a:latin typeface="Consolas" pitchFamily="49" charset="0"/>
                <a:cs typeface="Consolas" pitchFamily="49" charset="0"/>
              </a:rPr>
              <a:t>doFinallyBodies</a:t>
            </a:r>
            <a:r>
              <a:rPr lang="en-US" sz="1020" dirty="0">
                <a:solidFill>
                  <a:srgbClr val="000000"/>
                </a:solidFill>
                <a:latin typeface="Consolas" pitchFamily="49" charset="0"/>
                <a:cs typeface="Consolas" pitchFamily="49" charset="0"/>
              </a:rPr>
              <a:t>', [1] class [</a:t>
            </a:r>
            <a:r>
              <a:rPr lang="en-US" sz="1020" dirty="0" err="1">
                <a:solidFill>
                  <a:srgbClr val="000000"/>
                </a:solidFill>
                <a:latin typeface="Consolas" pitchFamily="49" charset="0"/>
                <a:cs typeface="Consolas" pitchFamily="49" charset="0"/>
              </a:rPr>
              <a:t>mscorlib</a:t>
            </a:r>
            <a:r>
              <a:rPr lang="en-US" sz="1020" dirty="0">
                <a:solidFill>
                  <a:srgbClr val="000000"/>
                </a:solidFill>
                <a:latin typeface="Consolas" pitchFamily="49" charset="0"/>
                <a:cs typeface="Consolas" pitchFamily="49" charset="0"/>
              </a:rPr>
              <a:t>]</a:t>
            </a:r>
            <a:r>
              <a:rPr lang="en-US" sz="1020" dirty="0" err="1">
                <a:solidFill>
                  <a:srgbClr val="000000"/>
                </a:solidFill>
                <a:latin typeface="Consolas" pitchFamily="49" charset="0"/>
                <a:cs typeface="Consolas" pitchFamily="49" charset="0"/>
              </a:rPr>
              <a:t>System.</a:t>
            </a:r>
            <a:r>
              <a:rPr lang="en-US" sz="1020" dirty="0" err="1">
                <a:solidFill>
                  <a:srgbClr val="2B91AF"/>
                </a:solidFill>
                <a:latin typeface="Consolas"/>
              </a:rPr>
              <a:t>Exception</a:t>
            </a:r>
            <a:r>
              <a:rPr lang="en-US" sz="1020" dirty="0">
                <a:solidFill>
                  <a:srgbClr val="000000"/>
                </a:solidFill>
                <a:latin typeface="Consolas" pitchFamily="49" charset="0"/>
                <a:cs typeface="Consolas" pitchFamily="49" charset="0"/>
              </a:rPr>
              <a:t> '&lt;&gt;</a:t>
            </a:r>
            <a:r>
              <a:rPr lang="en-US" sz="1020" dirty="0" err="1">
                <a:solidFill>
                  <a:srgbClr val="000000"/>
                </a:solidFill>
                <a:latin typeface="Consolas" pitchFamily="49" charset="0"/>
                <a:cs typeface="Consolas" pitchFamily="49" charset="0"/>
              </a:rPr>
              <a:t>t__ex</a:t>
            </a:r>
            <a:r>
              <a:rPr lang="en-US" sz="1020" dirty="0">
                <a:solidFill>
                  <a:srgbClr val="000000"/>
                </a:solidFill>
                <a:latin typeface="Consolas" pitchFamily="49" charset="0"/>
                <a:cs typeface="Consolas" pitchFamily="49" charset="0"/>
              </a:rPr>
              <a:t>')</a:t>
            </a:r>
          </a:p>
          <a:p>
            <a:r>
              <a:rPr lang="en-US" sz="1020" dirty="0">
                <a:solidFill>
                  <a:srgbClr val="000000"/>
                </a:solidFill>
                <a:latin typeface="Consolas" pitchFamily="49" charset="0"/>
                <a:cs typeface="Consolas" pitchFamily="49" charset="0"/>
              </a:rPr>
              <a:t>  </a:t>
            </a:r>
            <a:r>
              <a:rPr lang="en-US" sz="1020" dirty="0">
                <a:solidFill>
                  <a:srgbClr val="0000FF"/>
                </a:solidFill>
                <a:latin typeface="Consolas"/>
              </a:rPr>
              <a:t>.try</a:t>
            </a:r>
          </a:p>
          <a:p>
            <a:r>
              <a:rPr lang="en-US" sz="1020" dirty="0">
                <a:solidFill>
                  <a:srgbClr val="000000"/>
                </a:solidFill>
                <a:latin typeface="Consolas" pitchFamily="49" charset="0"/>
                <a:cs typeface="Consolas" pitchFamily="49" charset="0"/>
              </a:rPr>
              <a:t>  {</a:t>
            </a:r>
          </a:p>
          <a:p>
            <a:r>
              <a:rPr lang="en-US" sz="1020" dirty="0">
                <a:solidFill>
                  <a:srgbClr val="000000"/>
                </a:solidFill>
                <a:latin typeface="Consolas" pitchFamily="49" charset="0"/>
                <a:cs typeface="Consolas" pitchFamily="49" charset="0"/>
              </a:rPr>
              <a:t>    IL_0000:  </a:t>
            </a:r>
            <a:r>
              <a:rPr lang="en-US" sz="1020" dirty="0">
                <a:solidFill>
                  <a:srgbClr val="0000FF"/>
                </a:solidFill>
                <a:latin typeface="Consolas"/>
              </a:rPr>
              <a:t>ldc.i4.1</a:t>
            </a:r>
          </a:p>
          <a:p>
            <a:r>
              <a:rPr lang="en-US" sz="1020" dirty="0">
                <a:solidFill>
                  <a:srgbClr val="000000"/>
                </a:solidFill>
                <a:latin typeface="Consolas" pitchFamily="49" charset="0"/>
                <a:cs typeface="Consolas" pitchFamily="49" charset="0"/>
              </a:rPr>
              <a:t>    IL_0001:  </a:t>
            </a:r>
            <a:r>
              <a:rPr lang="en-US" sz="1020" dirty="0">
                <a:solidFill>
                  <a:srgbClr val="0000FF"/>
                </a:solidFill>
                <a:latin typeface="Consolas"/>
              </a:rPr>
              <a:t>stloc.0</a:t>
            </a:r>
          </a:p>
          <a:p>
            <a:r>
              <a:rPr lang="en-US" sz="1020" dirty="0">
                <a:solidFill>
                  <a:srgbClr val="000000"/>
                </a:solidFill>
                <a:latin typeface="Consolas" pitchFamily="49" charset="0"/>
                <a:cs typeface="Consolas" pitchFamily="49" charset="0"/>
              </a:rPr>
              <a:t>    IL_0002:  </a:t>
            </a:r>
            <a:r>
              <a:rPr lang="en-US" sz="1020" dirty="0">
                <a:solidFill>
                  <a:srgbClr val="0000FF"/>
                </a:solidFill>
                <a:latin typeface="Consolas"/>
              </a:rPr>
              <a:t>ldarg.0</a:t>
            </a:r>
          </a:p>
          <a:p>
            <a:r>
              <a:rPr lang="en-US" sz="1020" dirty="0">
                <a:solidFill>
                  <a:srgbClr val="000000"/>
                </a:solidFill>
                <a:latin typeface="Consolas" pitchFamily="49" charset="0"/>
                <a:cs typeface="Consolas" pitchFamily="49" charset="0"/>
              </a:rPr>
              <a:t>    IL_0003:  </a:t>
            </a:r>
            <a:r>
              <a:rPr lang="en-US" sz="1020" dirty="0" err="1">
                <a:solidFill>
                  <a:srgbClr val="0000FF"/>
                </a:solidFill>
                <a:latin typeface="Consolas"/>
              </a:rPr>
              <a:t>ldfld</a:t>
            </a:r>
            <a:r>
              <a:rPr lang="en-US" sz="1020" dirty="0">
                <a:solidFill>
                  <a:srgbClr val="000000"/>
                </a:solidFill>
                <a:latin typeface="Consolas" pitchFamily="49" charset="0"/>
                <a:cs typeface="Consolas" pitchFamily="49" charset="0"/>
              </a:rPr>
              <a:t>      </a:t>
            </a:r>
            <a:r>
              <a:rPr lang="en-US" sz="1020" dirty="0">
                <a:solidFill>
                  <a:srgbClr val="0000FF"/>
                </a:solidFill>
                <a:latin typeface="Consolas"/>
              </a:rPr>
              <a:t>int32</a:t>
            </a:r>
            <a:r>
              <a:rPr lang="en-US" sz="1020" dirty="0">
                <a:solidFill>
                  <a:srgbClr val="000000"/>
                </a:solidFill>
                <a:latin typeface="Consolas" pitchFamily="49" charset="0"/>
                <a:cs typeface="Consolas" pitchFamily="49" charset="0"/>
              </a:rPr>
              <a:t> </a:t>
            </a:r>
            <a:r>
              <a:rPr lang="en-US" sz="1020" dirty="0">
                <a:solidFill>
                  <a:srgbClr val="2B91AF"/>
                </a:solidFill>
                <a:latin typeface="Consolas"/>
              </a:rPr>
              <a:t>Program/'&lt;</a:t>
            </a:r>
            <a:r>
              <a:rPr lang="en-US" sz="1020" dirty="0" err="1">
                <a:solidFill>
                  <a:srgbClr val="2B91AF"/>
                </a:solidFill>
                <a:latin typeface="Consolas"/>
              </a:rPr>
              <a:t>SimpleBody</a:t>
            </a:r>
            <a:r>
              <a:rPr lang="en-US" sz="1020" dirty="0">
                <a:solidFill>
                  <a:srgbClr val="2B91AF"/>
                </a:solidFill>
                <a:latin typeface="Consolas"/>
              </a:rPr>
              <a:t>&gt;d__0'</a:t>
            </a:r>
            <a:r>
              <a:rPr lang="en-US" sz="1020" dirty="0">
                <a:solidFill>
                  <a:srgbClr val="000000"/>
                </a:solidFill>
                <a:latin typeface="Consolas" pitchFamily="49" charset="0"/>
                <a:cs typeface="Consolas" pitchFamily="49" charset="0"/>
              </a:rPr>
              <a:t>::'&lt;&gt;1__state'</a:t>
            </a:r>
          </a:p>
          <a:p>
            <a:r>
              <a:rPr lang="en-US" sz="1020" dirty="0">
                <a:solidFill>
                  <a:srgbClr val="000000"/>
                </a:solidFill>
                <a:latin typeface="Consolas" pitchFamily="49" charset="0"/>
                <a:cs typeface="Consolas" pitchFamily="49" charset="0"/>
              </a:rPr>
              <a:t>    IL_0008:  </a:t>
            </a:r>
            <a:r>
              <a:rPr lang="en-US" sz="1020" dirty="0">
                <a:solidFill>
                  <a:srgbClr val="0000FF"/>
                </a:solidFill>
                <a:latin typeface="Consolas"/>
              </a:rPr>
              <a:t>ldc.i4.m1</a:t>
            </a:r>
          </a:p>
          <a:p>
            <a:r>
              <a:rPr lang="en-US" sz="1020" dirty="0">
                <a:solidFill>
                  <a:srgbClr val="000000"/>
                </a:solidFill>
                <a:latin typeface="Consolas" pitchFamily="49" charset="0"/>
                <a:cs typeface="Consolas" pitchFamily="49" charset="0"/>
              </a:rPr>
              <a:t>    IL_0009:  </a:t>
            </a:r>
            <a:r>
              <a:rPr lang="en-US" sz="1020" dirty="0" err="1">
                <a:solidFill>
                  <a:srgbClr val="0000FF"/>
                </a:solidFill>
                <a:latin typeface="Consolas"/>
              </a:rPr>
              <a:t>bne.un.s</a:t>
            </a:r>
            <a:r>
              <a:rPr lang="en-US" sz="1020" dirty="0">
                <a:solidFill>
                  <a:srgbClr val="000000"/>
                </a:solidFill>
                <a:latin typeface="Consolas" pitchFamily="49" charset="0"/>
                <a:cs typeface="Consolas" pitchFamily="49" charset="0"/>
              </a:rPr>
              <a:t>   IL_000d</a:t>
            </a:r>
          </a:p>
          <a:p>
            <a:r>
              <a:rPr lang="en-US" sz="1020" dirty="0">
                <a:solidFill>
                  <a:srgbClr val="000000"/>
                </a:solidFill>
                <a:latin typeface="Consolas" pitchFamily="49" charset="0"/>
                <a:cs typeface="Consolas" pitchFamily="49" charset="0"/>
              </a:rPr>
              <a:t>    IL_000b:  </a:t>
            </a:r>
            <a:r>
              <a:rPr lang="en-US" sz="1020" dirty="0" err="1">
                <a:solidFill>
                  <a:srgbClr val="0000FF"/>
                </a:solidFill>
                <a:latin typeface="Consolas"/>
              </a:rPr>
              <a:t>leave.s</a:t>
            </a:r>
            <a:r>
              <a:rPr lang="en-US" sz="1020" dirty="0">
                <a:solidFill>
                  <a:srgbClr val="000000"/>
                </a:solidFill>
                <a:latin typeface="Consolas" pitchFamily="49" charset="0"/>
                <a:cs typeface="Consolas" pitchFamily="49" charset="0"/>
              </a:rPr>
              <a:t>    IL_0041</a:t>
            </a:r>
          </a:p>
          <a:p>
            <a:r>
              <a:rPr lang="en-US" sz="1020" dirty="0">
                <a:solidFill>
                  <a:srgbClr val="000000"/>
                </a:solidFill>
                <a:latin typeface="Consolas" pitchFamily="49" charset="0"/>
                <a:cs typeface="Consolas" pitchFamily="49" charset="0"/>
              </a:rPr>
              <a:t>    IL_000d:  </a:t>
            </a:r>
            <a:r>
              <a:rPr lang="en-US" sz="1020" dirty="0" err="1">
                <a:solidFill>
                  <a:srgbClr val="0000FF"/>
                </a:solidFill>
                <a:latin typeface="Consolas"/>
              </a:rPr>
              <a:t>ldstr</a:t>
            </a:r>
            <a:r>
              <a:rPr lang="en-US" sz="1020" dirty="0">
                <a:solidFill>
                  <a:srgbClr val="000000"/>
                </a:solidFill>
                <a:latin typeface="Consolas" pitchFamily="49" charset="0"/>
                <a:cs typeface="Consolas" pitchFamily="49" charset="0"/>
              </a:rPr>
              <a:t>      </a:t>
            </a:r>
            <a:r>
              <a:rPr lang="en-US" sz="1020" dirty="0">
                <a:solidFill>
                  <a:srgbClr val="A31515"/>
                </a:solidFill>
                <a:latin typeface="Consolas"/>
              </a:rPr>
              <a:t>"Hello, </a:t>
            </a:r>
            <a:r>
              <a:rPr lang="en-US" sz="1020" dirty="0" err="1">
                <a:solidFill>
                  <a:srgbClr val="A31515"/>
                </a:solidFill>
                <a:latin typeface="Consolas"/>
              </a:rPr>
              <a:t>Async</a:t>
            </a:r>
            <a:r>
              <a:rPr lang="en-US" sz="1020" dirty="0">
                <a:solidFill>
                  <a:srgbClr val="A31515"/>
                </a:solidFill>
                <a:latin typeface="Consolas"/>
              </a:rPr>
              <a:t> World!"</a:t>
            </a:r>
          </a:p>
          <a:p>
            <a:r>
              <a:rPr lang="en-US" sz="1020" dirty="0">
                <a:solidFill>
                  <a:srgbClr val="000000"/>
                </a:solidFill>
                <a:latin typeface="Consolas" pitchFamily="49" charset="0"/>
                <a:cs typeface="Consolas" pitchFamily="49" charset="0"/>
              </a:rPr>
              <a:t>    IL_0012:  </a:t>
            </a:r>
            <a:r>
              <a:rPr lang="en-US" sz="1020" dirty="0">
                <a:solidFill>
                  <a:srgbClr val="0000FF"/>
                </a:solidFill>
                <a:latin typeface="Consolas"/>
              </a:rPr>
              <a:t>call</a:t>
            </a:r>
            <a:r>
              <a:rPr lang="en-US" sz="1020" dirty="0">
                <a:solidFill>
                  <a:srgbClr val="000000"/>
                </a:solidFill>
                <a:latin typeface="Consolas" pitchFamily="49" charset="0"/>
                <a:cs typeface="Consolas" pitchFamily="49" charset="0"/>
              </a:rPr>
              <a:t>       </a:t>
            </a:r>
            <a:r>
              <a:rPr lang="en-US" sz="1020" dirty="0">
                <a:solidFill>
                  <a:srgbClr val="0000FF"/>
                </a:solidFill>
                <a:latin typeface="Consolas"/>
              </a:rPr>
              <a:t>void</a:t>
            </a:r>
            <a:r>
              <a:rPr lang="en-US" sz="1020" dirty="0">
                <a:solidFill>
                  <a:srgbClr val="000000"/>
                </a:solidFill>
                <a:latin typeface="Consolas" pitchFamily="49" charset="0"/>
                <a:cs typeface="Consolas" pitchFamily="49" charset="0"/>
              </a:rPr>
              <a:t> [</a:t>
            </a:r>
            <a:r>
              <a:rPr lang="en-US" sz="1020" dirty="0" err="1">
                <a:solidFill>
                  <a:srgbClr val="000000"/>
                </a:solidFill>
                <a:latin typeface="Consolas" pitchFamily="49" charset="0"/>
                <a:cs typeface="Consolas" pitchFamily="49" charset="0"/>
              </a:rPr>
              <a:t>mscorlib</a:t>
            </a:r>
            <a:r>
              <a:rPr lang="en-US" sz="1020" dirty="0">
                <a:solidFill>
                  <a:srgbClr val="000000"/>
                </a:solidFill>
                <a:latin typeface="Consolas" pitchFamily="49" charset="0"/>
                <a:cs typeface="Consolas" pitchFamily="49" charset="0"/>
              </a:rPr>
              <a:t>]</a:t>
            </a:r>
            <a:r>
              <a:rPr lang="en-US" sz="1020" dirty="0" err="1">
                <a:solidFill>
                  <a:srgbClr val="000000"/>
                </a:solidFill>
                <a:latin typeface="Consolas" pitchFamily="49" charset="0"/>
                <a:cs typeface="Consolas" pitchFamily="49" charset="0"/>
              </a:rPr>
              <a:t>System.</a:t>
            </a:r>
            <a:r>
              <a:rPr lang="en-US" sz="1020" dirty="0" err="1">
                <a:solidFill>
                  <a:srgbClr val="2B91AF"/>
                </a:solidFill>
                <a:latin typeface="Consolas"/>
              </a:rPr>
              <a:t>Console</a:t>
            </a:r>
            <a:r>
              <a:rPr lang="en-US" sz="1020" dirty="0">
                <a:solidFill>
                  <a:srgbClr val="000000"/>
                </a:solidFill>
                <a:latin typeface="Consolas" pitchFamily="49" charset="0"/>
                <a:cs typeface="Consolas" pitchFamily="49" charset="0"/>
              </a:rPr>
              <a:t>::</a:t>
            </a:r>
            <a:r>
              <a:rPr lang="en-US" sz="1020" dirty="0" err="1">
                <a:solidFill>
                  <a:srgbClr val="000000"/>
                </a:solidFill>
                <a:latin typeface="Consolas" pitchFamily="49" charset="0"/>
                <a:cs typeface="Consolas" pitchFamily="49" charset="0"/>
              </a:rPr>
              <a:t>WriteLine</a:t>
            </a:r>
            <a:r>
              <a:rPr lang="en-US" sz="1020" dirty="0">
                <a:solidFill>
                  <a:srgbClr val="000000"/>
                </a:solidFill>
                <a:latin typeface="Consolas" pitchFamily="49" charset="0"/>
                <a:cs typeface="Consolas" pitchFamily="49" charset="0"/>
              </a:rPr>
              <a:t>(</a:t>
            </a:r>
            <a:r>
              <a:rPr lang="en-US" sz="1020" dirty="0">
                <a:solidFill>
                  <a:srgbClr val="0000FF"/>
                </a:solidFill>
                <a:latin typeface="Consolas"/>
              </a:rPr>
              <a:t>string</a:t>
            </a:r>
            <a:r>
              <a:rPr lang="en-US" sz="1020" dirty="0">
                <a:solidFill>
                  <a:srgbClr val="000000"/>
                </a:solidFill>
                <a:latin typeface="Consolas" pitchFamily="49" charset="0"/>
                <a:cs typeface="Consolas" pitchFamily="49" charset="0"/>
              </a:rPr>
              <a:t>)</a:t>
            </a:r>
          </a:p>
          <a:p>
            <a:r>
              <a:rPr lang="en-US" sz="1020" dirty="0">
                <a:solidFill>
                  <a:srgbClr val="000000"/>
                </a:solidFill>
                <a:latin typeface="Consolas" pitchFamily="49" charset="0"/>
                <a:cs typeface="Consolas" pitchFamily="49" charset="0"/>
              </a:rPr>
              <a:t>    IL_0017:  </a:t>
            </a:r>
            <a:r>
              <a:rPr lang="en-US" sz="1020" dirty="0" err="1">
                <a:solidFill>
                  <a:srgbClr val="0000FF"/>
                </a:solidFill>
                <a:latin typeface="Consolas"/>
              </a:rPr>
              <a:t>leave.s</a:t>
            </a:r>
            <a:r>
              <a:rPr lang="en-US" sz="1020" dirty="0">
                <a:solidFill>
                  <a:srgbClr val="000000"/>
                </a:solidFill>
                <a:latin typeface="Consolas" pitchFamily="49" charset="0"/>
                <a:cs typeface="Consolas" pitchFamily="49" charset="0"/>
              </a:rPr>
              <a:t>    IL_002f</a:t>
            </a:r>
          </a:p>
          <a:p>
            <a:r>
              <a:rPr lang="en-US" sz="1020" dirty="0">
                <a:solidFill>
                  <a:srgbClr val="000000"/>
                </a:solidFill>
                <a:latin typeface="Consolas" pitchFamily="49" charset="0"/>
                <a:cs typeface="Consolas" pitchFamily="49" charset="0"/>
              </a:rPr>
              <a:t>  }</a:t>
            </a:r>
          </a:p>
          <a:p>
            <a:r>
              <a:rPr lang="en-US" sz="1020" dirty="0">
                <a:solidFill>
                  <a:srgbClr val="000000"/>
                </a:solidFill>
                <a:latin typeface="Consolas" pitchFamily="49" charset="0"/>
                <a:cs typeface="Consolas" pitchFamily="49" charset="0"/>
              </a:rPr>
              <a:t>  </a:t>
            </a:r>
            <a:r>
              <a:rPr lang="en-US" sz="1020" dirty="0">
                <a:solidFill>
                  <a:srgbClr val="0000FF"/>
                </a:solidFill>
                <a:latin typeface="Consolas"/>
              </a:rPr>
              <a:t>catch</a:t>
            </a:r>
            <a:r>
              <a:rPr lang="en-US" sz="1020" dirty="0">
                <a:solidFill>
                  <a:srgbClr val="000000"/>
                </a:solidFill>
                <a:latin typeface="Consolas" pitchFamily="49" charset="0"/>
                <a:cs typeface="Consolas" pitchFamily="49" charset="0"/>
              </a:rPr>
              <a:t> [</a:t>
            </a:r>
            <a:r>
              <a:rPr lang="en-US" sz="1020" dirty="0" err="1">
                <a:solidFill>
                  <a:srgbClr val="000000"/>
                </a:solidFill>
                <a:latin typeface="Consolas" pitchFamily="49" charset="0"/>
                <a:cs typeface="Consolas" pitchFamily="49" charset="0"/>
              </a:rPr>
              <a:t>mscorlib</a:t>
            </a:r>
            <a:r>
              <a:rPr lang="en-US" sz="1020" dirty="0">
                <a:solidFill>
                  <a:srgbClr val="000000"/>
                </a:solidFill>
                <a:latin typeface="Consolas" pitchFamily="49" charset="0"/>
                <a:cs typeface="Consolas" pitchFamily="49" charset="0"/>
              </a:rPr>
              <a:t>]</a:t>
            </a:r>
            <a:r>
              <a:rPr lang="en-US" sz="1020" dirty="0" err="1">
                <a:solidFill>
                  <a:srgbClr val="000000"/>
                </a:solidFill>
                <a:latin typeface="Consolas" pitchFamily="49" charset="0"/>
                <a:cs typeface="Consolas" pitchFamily="49" charset="0"/>
              </a:rPr>
              <a:t>System.</a:t>
            </a:r>
            <a:r>
              <a:rPr lang="en-US" sz="1020" dirty="0" err="1">
                <a:solidFill>
                  <a:srgbClr val="2B91AF"/>
                </a:solidFill>
                <a:latin typeface="Consolas"/>
              </a:rPr>
              <a:t>Exception</a:t>
            </a:r>
            <a:r>
              <a:rPr lang="en-US" sz="1020" dirty="0">
                <a:solidFill>
                  <a:srgbClr val="000000"/>
                </a:solidFill>
                <a:latin typeface="Consolas" pitchFamily="49" charset="0"/>
                <a:cs typeface="Consolas" pitchFamily="49" charset="0"/>
              </a:rPr>
              <a:t> </a:t>
            </a:r>
          </a:p>
          <a:p>
            <a:r>
              <a:rPr lang="en-US" sz="1020" dirty="0">
                <a:solidFill>
                  <a:srgbClr val="000000"/>
                </a:solidFill>
                <a:latin typeface="Consolas" pitchFamily="49" charset="0"/>
                <a:cs typeface="Consolas" pitchFamily="49" charset="0"/>
              </a:rPr>
              <a:t>  {</a:t>
            </a:r>
          </a:p>
          <a:p>
            <a:r>
              <a:rPr lang="en-US" sz="1020" dirty="0">
                <a:solidFill>
                  <a:srgbClr val="000000"/>
                </a:solidFill>
                <a:latin typeface="Consolas" pitchFamily="49" charset="0"/>
                <a:cs typeface="Consolas" pitchFamily="49" charset="0"/>
              </a:rPr>
              <a:t>    IL_0019:  </a:t>
            </a:r>
            <a:r>
              <a:rPr lang="en-US" sz="1020" dirty="0">
                <a:solidFill>
                  <a:srgbClr val="0000FF"/>
                </a:solidFill>
                <a:latin typeface="Consolas"/>
              </a:rPr>
              <a:t>stloc.1</a:t>
            </a:r>
          </a:p>
          <a:p>
            <a:r>
              <a:rPr lang="en-US" sz="1020" dirty="0">
                <a:solidFill>
                  <a:srgbClr val="000000"/>
                </a:solidFill>
                <a:latin typeface="Consolas" pitchFamily="49" charset="0"/>
                <a:cs typeface="Consolas" pitchFamily="49" charset="0"/>
              </a:rPr>
              <a:t>    IL_001a:  </a:t>
            </a:r>
            <a:r>
              <a:rPr lang="en-US" sz="1020" dirty="0">
                <a:solidFill>
                  <a:srgbClr val="0000FF"/>
                </a:solidFill>
                <a:latin typeface="Consolas"/>
              </a:rPr>
              <a:t>ldarg.0</a:t>
            </a:r>
          </a:p>
          <a:p>
            <a:r>
              <a:rPr lang="en-US" sz="1020" dirty="0">
                <a:solidFill>
                  <a:srgbClr val="000000"/>
                </a:solidFill>
                <a:latin typeface="Consolas" pitchFamily="49" charset="0"/>
                <a:cs typeface="Consolas" pitchFamily="49" charset="0"/>
              </a:rPr>
              <a:t>    IL_001b:  </a:t>
            </a:r>
            <a:r>
              <a:rPr lang="en-US" sz="1020" dirty="0">
                <a:solidFill>
                  <a:srgbClr val="0000FF"/>
                </a:solidFill>
                <a:latin typeface="Consolas"/>
              </a:rPr>
              <a:t>ldc.i4.m1</a:t>
            </a:r>
          </a:p>
          <a:p>
            <a:r>
              <a:rPr lang="en-US" sz="1020" dirty="0">
                <a:solidFill>
                  <a:srgbClr val="000000"/>
                </a:solidFill>
                <a:latin typeface="Consolas" pitchFamily="49" charset="0"/>
                <a:cs typeface="Consolas" pitchFamily="49" charset="0"/>
              </a:rPr>
              <a:t>    IL_001c:  </a:t>
            </a:r>
            <a:r>
              <a:rPr lang="en-US" sz="1020" dirty="0" err="1">
                <a:solidFill>
                  <a:srgbClr val="0000FF"/>
                </a:solidFill>
                <a:latin typeface="Consolas"/>
              </a:rPr>
              <a:t>stfld</a:t>
            </a:r>
            <a:r>
              <a:rPr lang="en-US" sz="1020" dirty="0">
                <a:solidFill>
                  <a:srgbClr val="000000"/>
                </a:solidFill>
                <a:latin typeface="Consolas" pitchFamily="49" charset="0"/>
                <a:cs typeface="Consolas" pitchFamily="49" charset="0"/>
              </a:rPr>
              <a:t>      </a:t>
            </a:r>
            <a:r>
              <a:rPr lang="en-US" sz="1020" dirty="0">
                <a:solidFill>
                  <a:srgbClr val="0000FF"/>
                </a:solidFill>
                <a:latin typeface="Consolas"/>
              </a:rPr>
              <a:t>int32</a:t>
            </a:r>
            <a:r>
              <a:rPr lang="en-US" sz="1020" dirty="0">
                <a:solidFill>
                  <a:srgbClr val="000000"/>
                </a:solidFill>
                <a:latin typeface="Consolas" pitchFamily="49" charset="0"/>
                <a:cs typeface="Consolas" pitchFamily="49" charset="0"/>
              </a:rPr>
              <a:t> </a:t>
            </a:r>
            <a:r>
              <a:rPr lang="en-US" sz="1020" dirty="0">
                <a:solidFill>
                  <a:srgbClr val="2B91AF"/>
                </a:solidFill>
                <a:latin typeface="Consolas"/>
              </a:rPr>
              <a:t>Program/'&lt;</a:t>
            </a:r>
            <a:r>
              <a:rPr lang="en-US" sz="1020" dirty="0" err="1">
                <a:solidFill>
                  <a:srgbClr val="2B91AF"/>
                </a:solidFill>
                <a:latin typeface="Consolas"/>
              </a:rPr>
              <a:t>SimpleBody</a:t>
            </a:r>
            <a:r>
              <a:rPr lang="en-US" sz="1020" dirty="0">
                <a:solidFill>
                  <a:srgbClr val="2B91AF"/>
                </a:solidFill>
                <a:latin typeface="Consolas"/>
              </a:rPr>
              <a:t>&gt;d__0'</a:t>
            </a:r>
            <a:r>
              <a:rPr lang="en-US" sz="1020" dirty="0">
                <a:solidFill>
                  <a:srgbClr val="000000"/>
                </a:solidFill>
                <a:latin typeface="Consolas" pitchFamily="49" charset="0"/>
                <a:cs typeface="Consolas" pitchFamily="49" charset="0"/>
              </a:rPr>
              <a:t>::'&lt;&gt;1__state'</a:t>
            </a:r>
          </a:p>
          <a:p>
            <a:r>
              <a:rPr lang="en-US" sz="1020" dirty="0">
                <a:solidFill>
                  <a:srgbClr val="000000"/>
                </a:solidFill>
                <a:latin typeface="Consolas" pitchFamily="49" charset="0"/>
                <a:cs typeface="Consolas" pitchFamily="49" charset="0"/>
              </a:rPr>
              <a:t>    IL_0021:  </a:t>
            </a:r>
            <a:r>
              <a:rPr lang="en-US" sz="1020" dirty="0">
                <a:solidFill>
                  <a:srgbClr val="0000FF"/>
                </a:solidFill>
                <a:latin typeface="Consolas"/>
              </a:rPr>
              <a:t>ldarg.0</a:t>
            </a:r>
          </a:p>
          <a:p>
            <a:r>
              <a:rPr lang="en-US" sz="1020" dirty="0">
                <a:solidFill>
                  <a:srgbClr val="000000"/>
                </a:solidFill>
                <a:latin typeface="Consolas" pitchFamily="49" charset="0"/>
                <a:cs typeface="Consolas" pitchFamily="49" charset="0"/>
              </a:rPr>
              <a:t>    IL_0022:  </a:t>
            </a:r>
            <a:r>
              <a:rPr lang="en-US" sz="1020" dirty="0" err="1">
                <a:solidFill>
                  <a:srgbClr val="0000FF"/>
                </a:solidFill>
                <a:latin typeface="Consolas"/>
              </a:rPr>
              <a:t>ldflda</a:t>
            </a:r>
            <a:r>
              <a:rPr lang="en-US" sz="1020" dirty="0">
                <a:solidFill>
                  <a:srgbClr val="000000"/>
                </a:solidFill>
                <a:latin typeface="Consolas" pitchFamily="49" charset="0"/>
                <a:cs typeface="Consolas" pitchFamily="49" charset="0"/>
              </a:rPr>
              <a:t>     </a:t>
            </a:r>
            <a:r>
              <a:rPr lang="en-US" sz="1020" dirty="0" err="1">
                <a:solidFill>
                  <a:srgbClr val="0000FF"/>
                </a:solidFill>
                <a:latin typeface="Consolas"/>
              </a:rPr>
              <a:t>valuetype</a:t>
            </a:r>
            <a:r>
              <a:rPr lang="en-US" sz="1020" dirty="0">
                <a:solidFill>
                  <a:srgbClr val="000000"/>
                </a:solidFill>
                <a:latin typeface="Consolas" pitchFamily="49" charset="0"/>
                <a:cs typeface="Consolas" pitchFamily="49" charset="0"/>
              </a:rPr>
              <a:t> [</a:t>
            </a:r>
            <a:r>
              <a:rPr lang="en-US" sz="1020" dirty="0" err="1">
                <a:solidFill>
                  <a:srgbClr val="000000"/>
                </a:solidFill>
                <a:latin typeface="Consolas" pitchFamily="49" charset="0"/>
                <a:cs typeface="Consolas" pitchFamily="49" charset="0"/>
              </a:rPr>
              <a:t>mscorlib</a:t>
            </a:r>
            <a:r>
              <a:rPr lang="en-US" sz="1020" dirty="0">
                <a:solidFill>
                  <a:srgbClr val="000000"/>
                </a:solidFill>
                <a:latin typeface="Consolas" pitchFamily="49" charset="0"/>
                <a:cs typeface="Consolas" pitchFamily="49" charset="0"/>
              </a:rPr>
              <a:t>]</a:t>
            </a:r>
            <a:r>
              <a:rPr lang="en-US" sz="1020" dirty="0" err="1">
                <a:solidFill>
                  <a:srgbClr val="000000"/>
                </a:solidFill>
                <a:latin typeface="Consolas" pitchFamily="49" charset="0"/>
                <a:cs typeface="Consolas" pitchFamily="49" charset="0"/>
              </a:rPr>
              <a:t>System.Runtime.CompilerServices.</a:t>
            </a:r>
            <a:r>
              <a:rPr lang="en-US" sz="1020" dirty="0" err="1">
                <a:solidFill>
                  <a:srgbClr val="2B91AF"/>
                </a:solidFill>
                <a:latin typeface="Consolas"/>
              </a:rPr>
              <a:t>AsyncTaskMethodBuilder</a:t>
            </a:r>
            <a:r>
              <a:rPr lang="en-US" sz="1020" dirty="0">
                <a:solidFill>
                  <a:srgbClr val="000000"/>
                </a:solidFill>
                <a:latin typeface="Consolas" pitchFamily="49" charset="0"/>
                <a:cs typeface="Consolas" pitchFamily="49" charset="0"/>
              </a:rPr>
              <a:t> </a:t>
            </a:r>
          </a:p>
          <a:p>
            <a:r>
              <a:rPr lang="en-US" sz="1020" dirty="0">
                <a:solidFill>
                  <a:srgbClr val="000000"/>
                </a:solidFill>
                <a:latin typeface="Consolas" pitchFamily="49" charset="0"/>
                <a:cs typeface="Consolas" pitchFamily="49" charset="0"/>
              </a:rPr>
              <a:t>                             </a:t>
            </a:r>
            <a:r>
              <a:rPr lang="en-US" sz="1020" dirty="0">
                <a:solidFill>
                  <a:srgbClr val="2B91AF"/>
                </a:solidFill>
                <a:latin typeface="Consolas"/>
              </a:rPr>
              <a:t>Program/'&lt;</a:t>
            </a:r>
            <a:r>
              <a:rPr lang="en-US" sz="1020" dirty="0" err="1">
                <a:solidFill>
                  <a:srgbClr val="2B91AF"/>
                </a:solidFill>
                <a:latin typeface="Consolas"/>
              </a:rPr>
              <a:t>SimpleBody</a:t>
            </a:r>
            <a:r>
              <a:rPr lang="en-US" sz="1020" dirty="0">
                <a:solidFill>
                  <a:srgbClr val="2B91AF"/>
                </a:solidFill>
                <a:latin typeface="Consolas"/>
              </a:rPr>
              <a:t>&gt;d__0'</a:t>
            </a:r>
            <a:r>
              <a:rPr lang="en-US" sz="1020" dirty="0">
                <a:solidFill>
                  <a:srgbClr val="000000"/>
                </a:solidFill>
                <a:latin typeface="Consolas" pitchFamily="49" charset="0"/>
                <a:cs typeface="Consolas" pitchFamily="49" charset="0"/>
              </a:rPr>
              <a:t>::'&lt;&gt;</a:t>
            </a:r>
            <a:r>
              <a:rPr lang="en-US" sz="1020" dirty="0" err="1">
                <a:solidFill>
                  <a:srgbClr val="000000"/>
                </a:solidFill>
                <a:latin typeface="Consolas" pitchFamily="49" charset="0"/>
                <a:cs typeface="Consolas" pitchFamily="49" charset="0"/>
              </a:rPr>
              <a:t>t__builder</a:t>
            </a:r>
            <a:r>
              <a:rPr lang="en-US" sz="1020" dirty="0">
                <a:solidFill>
                  <a:srgbClr val="000000"/>
                </a:solidFill>
                <a:latin typeface="Consolas" pitchFamily="49" charset="0"/>
                <a:cs typeface="Consolas" pitchFamily="49" charset="0"/>
              </a:rPr>
              <a:t>'</a:t>
            </a:r>
          </a:p>
          <a:p>
            <a:r>
              <a:rPr lang="en-US" sz="1020" dirty="0">
                <a:solidFill>
                  <a:srgbClr val="000000"/>
                </a:solidFill>
                <a:latin typeface="Consolas" pitchFamily="49" charset="0"/>
                <a:cs typeface="Consolas" pitchFamily="49" charset="0"/>
              </a:rPr>
              <a:t>    IL_0027:  </a:t>
            </a:r>
            <a:r>
              <a:rPr lang="en-US" sz="1020" dirty="0">
                <a:solidFill>
                  <a:srgbClr val="0000FF"/>
                </a:solidFill>
                <a:latin typeface="Consolas"/>
              </a:rPr>
              <a:t>ldloc.1</a:t>
            </a:r>
          </a:p>
          <a:p>
            <a:r>
              <a:rPr lang="en-US" sz="1020" dirty="0">
                <a:solidFill>
                  <a:srgbClr val="000000"/>
                </a:solidFill>
                <a:latin typeface="Consolas" pitchFamily="49" charset="0"/>
                <a:cs typeface="Consolas" pitchFamily="49" charset="0"/>
              </a:rPr>
              <a:t>    IL_0028:  </a:t>
            </a:r>
            <a:r>
              <a:rPr lang="en-US" sz="1020" dirty="0">
                <a:solidFill>
                  <a:srgbClr val="0000FF"/>
                </a:solidFill>
                <a:latin typeface="Consolas"/>
              </a:rPr>
              <a:t>call</a:t>
            </a:r>
            <a:r>
              <a:rPr lang="en-US" sz="1020" dirty="0">
                <a:solidFill>
                  <a:srgbClr val="000000"/>
                </a:solidFill>
                <a:latin typeface="Consolas" pitchFamily="49" charset="0"/>
                <a:cs typeface="Consolas" pitchFamily="49" charset="0"/>
              </a:rPr>
              <a:t>       </a:t>
            </a:r>
            <a:r>
              <a:rPr lang="en-US" sz="1020" dirty="0">
                <a:solidFill>
                  <a:srgbClr val="0000FF"/>
                </a:solidFill>
                <a:latin typeface="Consolas"/>
              </a:rPr>
              <a:t>instance void</a:t>
            </a:r>
            <a:r>
              <a:rPr lang="en-US" sz="1020" dirty="0">
                <a:solidFill>
                  <a:srgbClr val="000000"/>
                </a:solidFill>
                <a:latin typeface="Consolas" pitchFamily="49" charset="0"/>
                <a:cs typeface="Consolas" pitchFamily="49" charset="0"/>
              </a:rPr>
              <a:t> [</a:t>
            </a:r>
            <a:r>
              <a:rPr lang="en-US" sz="1020" dirty="0" err="1">
                <a:solidFill>
                  <a:srgbClr val="000000"/>
                </a:solidFill>
                <a:latin typeface="Consolas" pitchFamily="49" charset="0"/>
                <a:cs typeface="Consolas" pitchFamily="49" charset="0"/>
              </a:rPr>
              <a:t>mscorlib</a:t>
            </a:r>
            <a:r>
              <a:rPr lang="en-US" sz="1020" dirty="0">
                <a:solidFill>
                  <a:srgbClr val="000000"/>
                </a:solidFill>
                <a:latin typeface="Consolas" pitchFamily="49" charset="0"/>
                <a:cs typeface="Consolas" pitchFamily="49" charset="0"/>
              </a:rPr>
              <a:t>]</a:t>
            </a:r>
            <a:r>
              <a:rPr lang="en-US" sz="1020" dirty="0" err="1">
                <a:solidFill>
                  <a:srgbClr val="000000"/>
                </a:solidFill>
                <a:latin typeface="Consolas" pitchFamily="49" charset="0"/>
                <a:cs typeface="Consolas" pitchFamily="49" charset="0"/>
              </a:rPr>
              <a:t>System.Runtime.CompilerServices.</a:t>
            </a:r>
            <a:r>
              <a:rPr lang="en-US" sz="1020" dirty="0" err="1">
                <a:solidFill>
                  <a:srgbClr val="2B91AF"/>
                </a:solidFill>
                <a:latin typeface="Consolas"/>
              </a:rPr>
              <a:t>AsyncTaskMethodBuilder</a:t>
            </a:r>
            <a:r>
              <a:rPr lang="en-US" sz="1020" dirty="0">
                <a:solidFill>
                  <a:srgbClr val="000000"/>
                </a:solidFill>
                <a:latin typeface="Consolas" pitchFamily="49" charset="0"/>
                <a:cs typeface="Consolas" pitchFamily="49" charset="0"/>
              </a:rPr>
              <a:t>::</a:t>
            </a:r>
            <a:r>
              <a:rPr lang="en-US" sz="1020" dirty="0" err="1">
                <a:solidFill>
                  <a:srgbClr val="000000"/>
                </a:solidFill>
                <a:latin typeface="Consolas" pitchFamily="49" charset="0"/>
                <a:cs typeface="Consolas" pitchFamily="49" charset="0"/>
              </a:rPr>
              <a:t>SetException</a:t>
            </a:r>
            <a:r>
              <a:rPr lang="en-US" sz="1020" dirty="0">
                <a:solidFill>
                  <a:srgbClr val="000000"/>
                </a:solidFill>
                <a:latin typeface="Consolas" pitchFamily="49" charset="0"/>
                <a:cs typeface="Consolas" pitchFamily="49" charset="0"/>
              </a:rPr>
              <a:t>(</a:t>
            </a:r>
          </a:p>
          <a:p>
            <a:r>
              <a:rPr lang="en-US" sz="1020" dirty="0">
                <a:solidFill>
                  <a:srgbClr val="000000"/>
                </a:solidFill>
                <a:latin typeface="Consolas" pitchFamily="49" charset="0"/>
                <a:cs typeface="Consolas" pitchFamily="49" charset="0"/>
              </a:rPr>
              <a:t>                             </a:t>
            </a:r>
            <a:r>
              <a:rPr lang="en-US" sz="1020" dirty="0">
                <a:solidFill>
                  <a:srgbClr val="0000FF"/>
                </a:solidFill>
                <a:latin typeface="Consolas"/>
              </a:rPr>
              <a:t>class</a:t>
            </a:r>
            <a:r>
              <a:rPr lang="en-US" sz="1020" dirty="0">
                <a:solidFill>
                  <a:srgbClr val="000000"/>
                </a:solidFill>
                <a:latin typeface="Consolas" pitchFamily="49" charset="0"/>
                <a:cs typeface="Consolas" pitchFamily="49" charset="0"/>
              </a:rPr>
              <a:t> [</a:t>
            </a:r>
            <a:r>
              <a:rPr lang="en-US" sz="1020" dirty="0" err="1">
                <a:solidFill>
                  <a:srgbClr val="000000"/>
                </a:solidFill>
                <a:latin typeface="Consolas" pitchFamily="49" charset="0"/>
                <a:cs typeface="Consolas" pitchFamily="49" charset="0"/>
              </a:rPr>
              <a:t>mscorlib</a:t>
            </a:r>
            <a:r>
              <a:rPr lang="en-US" sz="1020" dirty="0">
                <a:solidFill>
                  <a:srgbClr val="000000"/>
                </a:solidFill>
                <a:latin typeface="Consolas" pitchFamily="49" charset="0"/>
                <a:cs typeface="Consolas" pitchFamily="49" charset="0"/>
              </a:rPr>
              <a:t>]</a:t>
            </a:r>
            <a:r>
              <a:rPr lang="en-US" sz="1020" dirty="0" err="1">
                <a:solidFill>
                  <a:srgbClr val="000000"/>
                </a:solidFill>
                <a:latin typeface="Consolas" pitchFamily="49" charset="0"/>
                <a:cs typeface="Consolas" pitchFamily="49" charset="0"/>
              </a:rPr>
              <a:t>System.</a:t>
            </a:r>
            <a:r>
              <a:rPr lang="en-US" sz="1020" dirty="0" err="1">
                <a:solidFill>
                  <a:srgbClr val="2B91AF"/>
                </a:solidFill>
                <a:latin typeface="Consolas"/>
              </a:rPr>
              <a:t>Exception</a:t>
            </a:r>
            <a:r>
              <a:rPr lang="en-US" sz="1020" dirty="0">
                <a:solidFill>
                  <a:srgbClr val="000000"/>
                </a:solidFill>
                <a:latin typeface="Consolas" pitchFamily="49" charset="0"/>
                <a:cs typeface="Consolas" pitchFamily="49" charset="0"/>
              </a:rPr>
              <a:t>)</a:t>
            </a:r>
          </a:p>
          <a:p>
            <a:r>
              <a:rPr lang="en-US" sz="1020" dirty="0">
                <a:solidFill>
                  <a:srgbClr val="000000"/>
                </a:solidFill>
                <a:latin typeface="Consolas" pitchFamily="49" charset="0"/>
                <a:cs typeface="Consolas" pitchFamily="49" charset="0"/>
              </a:rPr>
              <a:t>    IL_002d:  </a:t>
            </a:r>
            <a:r>
              <a:rPr lang="en-US" sz="1020" dirty="0" err="1">
                <a:solidFill>
                  <a:srgbClr val="0000FF"/>
                </a:solidFill>
                <a:latin typeface="Consolas"/>
              </a:rPr>
              <a:t>leave.s</a:t>
            </a:r>
            <a:r>
              <a:rPr lang="en-US" sz="1020" dirty="0">
                <a:solidFill>
                  <a:srgbClr val="000000"/>
                </a:solidFill>
                <a:latin typeface="Consolas" pitchFamily="49" charset="0"/>
                <a:cs typeface="Consolas" pitchFamily="49" charset="0"/>
              </a:rPr>
              <a:t>    IL_0041</a:t>
            </a:r>
          </a:p>
          <a:p>
            <a:r>
              <a:rPr lang="en-US" sz="1020" dirty="0">
                <a:solidFill>
                  <a:srgbClr val="000000"/>
                </a:solidFill>
                <a:latin typeface="Consolas" pitchFamily="49" charset="0"/>
                <a:cs typeface="Consolas" pitchFamily="49" charset="0"/>
              </a:rPr>
              <a:t>  }</a:t>
            </a:r>
          </a:p>
          <a:p>
            <a:r>
              <a:rPr lang="en-US" sz="1020" dirty="0">
                <a:solidFill>
                  <a:srgbClr val="000000"/>
                </a:solidFill>
                <a:latin typeface="Consolas" pitchFamily="49" charset="0"/>
                <a:cs typeface="Consolas" pitchFamily="49" charset="0"/>
              </a:rPr>
              <a:t>  IL_002f:  </a:t>
            </a:r>
            <a:r>
              <a:rPr lang="en-US" sz="1020" dirty="0">
                <a:solidFill>
                  <a:srgbClr val="0000FF"/>
                </a:solidFill>
                <a:latin typeface="Consolas"/>
              </a:rPr>
              <a:t>ldarg.0</a:t>
            </a:r>
          </a:p>
          <a:p>
            <a:r>
              <a:rPr lang="en-US" sz="1020" dirty="0">
                <a:solidFill>
                  <a:srgbClr val="000000"/>
                </a:solidFill>
                <a:latin typeface="Consolas" pitchFamily="49" charset="0"/>
                <a:cs typeface="Consolas" pitchFamily="49" charset="0"/>
              </a:rPr>
              <a:t>  IL_0030:  </a:t>
            </a:r>
            <a:r>
              <a:rPr lang="en-US" sz="1020" dirty="0">
                <a:solidFill>
                  <a:srgbClr val="0000FF"/>
                </a:solidFill>
                <a:latin typeface="Consolas"/>
              </a:rPr>
              <a:t>ldc.i4.m1</a:t>
            </a:r>
          </a:p>
          <a:p>
            <a:r>
              <a:rPr lang="en-US" sz="1020" dirty="0">
                <a:solidFill>
                  <a:srgbClr val="000000"/>
                </a:solidFill>
                <a:latin typeface="Consolas" pitchFamily="49" charset="0"/>
                <a:cs typeface="Consolas" pitchFamily="49" charset="0"/>
              </a:rPr>
              <a:t>  IL_0031:  </a:t>
            </a:r>
            <a:r>
              <a:rPr lang="en-US" sz="1020" dirty="0" err="1">
                <a:solidFill>
                  <a:srgbClr val="0000FF"/>
                </a:solidFill>
                <a:latin typeface="Consolas"/>
              </a:rPr>
              <a:t>stfld</a:t>
            </a:r>
            <a:r>
              <a:rPr lang="en-US" sz="1020" dirty="0">
                <a:solidFill>
                  <a:srgbClr val="000000"/>
                </a:solidFill>
                <a:latin typeface="Consolas" pitchFamily="49" charset="0"/>
                <a:cs typeface="Consolas" pitchFamily="49" charset="0"/>
              </a:rPr>
              <a:t>      </a:t>
            </a:r>
            <a:r>
              <a:rPr lang="en-US" sz="1020" dirty="0">
                <a:solidFill>
                  <a:srgbClr val="0000FF"/>
                </a:solidFill>
                <a:latin typeface="Consolas"/>
              </a:rPr>
              <a:t>int32</a:t>
            </a:r>
            <a:r>
              <a:rPr lang="en-US" sz="1020" dirty="0">
                <a:solidFill>
                  <a:srgbClr val="000000"/>
                </a:solidFill>
                <a:latin typeface="Consolas" pitchFamily="49" charset="0"/>
                <a:cs typeface="Consolas" pitchFamily="49" charset="0"/>
              </a:rPr>
              <a:t> </a:t>
            </a:r>
            <a:r>
              <a:rPr lang="en-US" sz="1020" dirty="0">
                <a:solidFill>
                  <a:srgbClr val="2B91AF"/>
                </a:solidFill>
                <a:latin typeface="Consolas"/>
              </a:rPr>
              <a:t>Program/'&lt;</a:t>
            </a:r>
            <a:r>
              <a:rPr lang="en-US" sz="1020" dirty="0" err="1">
                <a:solidFill>
                  <a:srgbClr val="2B91AF"/>
                </a:solidFill>
                <a:latin typeface="Consolas"/>
              </a:rPr>
              <a:t>SimpleBody</a:t>
            </a:r>
            <a:r>
              <a:rPr lang="en-US" sz="1020" dirty="0">
                <a:solidFill>
                  <a:srgbClr val="2B91AF"/>
                </a:solidFill>
                <a:latin typeface="Consolas"/>
              </a:rPr>
              <a:t>&gt;d__0'</a:t>
            </a:r>
            <a:r>
              <a:rPr lang="en-US" sz="1020" dirty="0">
                <a:solidFill>
                  <a:srgbClr val="000000"/>
                </a:solidFill>
                <a:latin typeface="Consolas" pitchFamily="49" charset="0"/>
                <a:cs typeface="Consolas" pitchFamily="49" charset="0"/>
              </a:rPr>
              <a:t>::'&lt;&gt;1__state'</a:t>
            </a:r>
          </a:p>
          <a:p>
            <a:r>
              <a:rPr lang="en-US" sz="1020" dirty="0">
                <a:solidFill>
                  <a:srgbClr val="000000"/>
                </a:solidFill>
                <a:latin typeface="Consolas" pitchFamily="49" charset="0"/>
                <a:cs typeface="Consolas" pitchFamily="49" charset="0"/>
              </a:rPr>
              <a:t>  IL_0036:  </a:t>
            </a:r>
            <a:r>
              <a:rPr lang="en-US" sz="1020" dirty="0">
                <a:solidFill>
                  <a:srgbClr val="0000FF"/>
                </a:solidFill>
                <a:latin typeface="Consolas"/>
              </a:rPr>
              <a:t>ldarg.0</a:t>
            </a:r>
          </a:p>
          <a:p>
            <a:r>
              <a:rPr lang="en-US" sz="1020" dirty="0">
                <a:solidFill>
                  <a:srgbClr val="000000"/>
                </a:solidFill>
                <a:latin typeface="Consolas" pitchFamily="49" charset="0"/>
                <a:cs typeface="Consolas" pitchFamily="49" charset="0"/>
              </a:rPr>
              <a:t>  IL_0037:  </a:t>
            </a:r>
            <a:r>
              <a:rPr lang="en-US" sz="1020" dirty="0" err="1">
                <a:solidFill>
                  <a:srgbClr val="0000FF"/>
                </a:solidFill>
                <a:latin typeface="Consolas"/>
              </a:rPr>
              <a:t>ldflda</a:t>
            </a:r>
            <a:r>
              <a:rPr lang="en-US" sz="1020" dirty="0">
                <a:solidFill>
                  <a:srgbClr val="000000"/>
                </a:solidFill>
                <a:latin typeface="Consolas" pitchFamily="49" charset="0"/>
                <a:cs typeface="Consolas" pitchFamily="49" charset="0"/>
              </a:rPr>
              <a:t>     </a:t>
            </a:r>
            <a:r>
              <a:rPr lang="en-US" sz="1020" dirty="0" err="1">
                <a:solidFill>
                  <a:srgbClr val="0000FF"/>
                </a:solidFill>
                <a:latin typeface="Consolas"/>
              </a:rPr>
              <a:t>valuetype</a:t>
            </a:r>
            <a:r>
              <a:rPr lang="en-US" sz="1020" dirty="0">
                <a:solidFill>
                  <a:srgbClr val="000000"/>
                </a:solidFill>
                <a:latin typeface="Consolas" pitchFamily="49" charset="0"/>
                <a:cs typeface="Consolas" pitchFamily="49" charset="0"/>
              </a:rPr>
              <a:t> [</a:t>
            </a:r>
            <a:r>
              <a:rPr lang="en-US" sz="1020" dirty="0" err="1">
                <a:solidFill>
                  <a:srgbClr val="000000"/>
                </a:solidFill>
                <a:latin typeface="Consolas" pitchFamily="49" charset="0"/>
                <a:cs typeface="Consolas" pitchFamily="49" charset="0"/>
              </a:rPr>
              <a:t>mscorlib</a:t>
            </a:r>
            <a:r>
              <a:rPr lang="en-US" sz="1020" dirty="0">
                <a:solidFill>
                  <a:srgbClr val="000000"/>
                </a:solidFill>
                <a:latin typeface="Consolas" pitchFamily="49" charset="0"/>
                <a:cs typeface="Consolas" pitchFamily="49" charset="0"/>
              </a:rPr>
              <a:t>]</a:t>
            </a:r>
            <a:r>
              <a:rPr lang="en-US" sz="1020" dirty="0" err="1">
                <a:solidFill>
                  <a:srgbClr val="000000"/>
                </a:solidFill>
                <a:latin typeface="Consolas" pitchFamily="49" charset="0"/>
                <a:cs typeface="Consolas" pitchFamily="49" charset="0"/>
              </a:rPr>
              <a:t>System.Runtime.CompilerServices.</a:t>
            </a:r>
            <a:r>
              <a:rPr lang="en-US" sz="1020" dirty="0" err="1">
                <a:solidFill>
                  <a:srgbClr val="2B91AF"/>
                </a:solidFill>
                <a:latin typeface="Consolas"/>
              </a:rPr>
              <a:t>AsyncTaskMethodBuilder</a:t>
            </a:r>
            <a:r>
              <a:rPr lang="en-US" sz="1020" dirty="0">
                <a:solidFill>
                  <a:srgbClr val="000000"/>
                </a:solidFill>
                <a:latin typeface="Consolas" pitchFamily="49" charset="0"/>
                <a:cs typeface="Consolas" pitchFamily="49" charset="0"/>
              </a:rPr>
              <a:t> </a:t>
            </a:r>
          </a:p>
          <a:p>
            <a:r>
              <a:rPr lang="en-US" sz="1020" dirty="0">
                <a:solidFill>
                  <a:srgbClr val="000000"/>
                </a:solidFill>
                <a:latin typeface="Consolas" pitchFamily="49" charset="0"/>
                <a:cs typeface="Consolas" pitchFamily="49" charset="0"/>
              </a:rPr>
              <a:t>                           </a:t>
            </a:r>
            <a:r>
              <a:rPr lang="en-US" sz="1020" dirty="0">
                <a:solidFill>
                  <a:srgbClr val="2B91AF"/>
                </a:solidFill>
                <a:latin typeface="Consolas"/>
              </a:rPr>
              <a:t>Program/'&lt;</a:t>
            </a:r>
            <a:r>
              <a:rPr lang="en-US" sz="1020" dirty="0" err="1">
                <a:solidFill>
                  <a:srgbClr val="2B91AF"/>
                </a:solidFill>
                <a:latin typeface="Consolas"/>
              </a:rPr>
              <a:t>SimpleBody</a:t>
            </a:r>
            <a:r>
              <a:rPr lang="en-US" sz="1020" dirty="0">
                <a:solidFill>
                  <a:srgbClr val="2B91AF"/>
                </a:solidFill>
                <a:latin typeface="Consolas"/>
              </a:rPr>
              <a:t>&gt;d__0'</a:t>
            </a:r>
            <a:r>
              <a:rPr lang="en-US" sz="1020" dirty="0">
                <a:solidFill>
                  <a:srgbClr val="000000"/>
                </a:solidFill>
                <a:latin typeface="Consolas" pitchFamily="49" charset="0"/>
                <a:cs typeface="Consolas" pitchFamily="49" charset="0"/>
              </a:rPr>
              <a:t>::'&lt;&gt;</a:t>
            </a:r>
            <a:r>
              <a:rPr lang="en-US" sz="1020" dirty="0" err="1">
                <a:solidFill>
                  <a:srgbClr val="000000"/>
                </a:solidFill>
                <a:latin typeface="Consolas" pitchFamily="49" charset="0"/>
                <a:cs typeface="Consolas" pitchFamily="49" charset="0"/>
              </a:rPr>
              <a:t>t__builder</a:t>
            </a:r>
            <a:r>
              <a:rPr lang="en-US" sz="1020" dirty="0">
                <a:solidFill>
                  <a:srgbClr val="000000"/>
                </a:solidFill>
                <a:latin typeface="Consolas" pitchFamily="49" charset="0"/>
                <a:cs typeface="Consolas" pitchFamily="49" charset="0"/>
              </a:rPr>
              <a:t>'</a:t>
            </a:r>
          </a:p>
          <a:p>
            <a:r>
              <a:rPr lang="en-US" sz="1020" dirty="0">
                <a:solidFill>
                  <a:srgbClr val="000000"/>
                </a:solidFill>
                <a:latin typeface="Consolas" pitchFamily="49" charset="0"/>
                <a:cs typeface="Consolas" pitchFamily="49" charset="0"/>
              </a:rPr>
              <a:t>  IL_003c:  </a:t>
            </a:r>
            <a:r>
              <a:rPr lang="en-US" sz="1020" dirty="0">
                <a:solidFill>
                  <a:srgbClr val="0000FF"/>
                </a:solidFill>
                <a:latin typeface="Consolas"/>
              </a:rPr>
              <a:t>call</a:t>
            </a:r>
            <a:r>
              <a:rPr lang="en-US" sz="1020" dirty="0">
                <a:solidFill>
                  <a:srgbClr val="000000"/>
                </a:solidFill>
                <a:latin typeface="Consolas" pitchFamily="49" charset="0"/>
                <a:cs typeface="Consolas" pitchFamily="49" charset="0"/>
              </a:rPr>
              <a:t>       </a:t>
            </a:r>
            <a:r>
              <a:rPr lang="en-US" sz="1020" dirty="0">
                <a:solidFill>
                  <a:srgbClr val="0000FF"/>
                </a:solidFill>
                <a:latin typeface="Consolas"/>
              </a:rPr>
              <a:t>instance</a:t>
            </a:r>
            <a:r>
              <a:rPr lang="en-US" sz="1020" dirty="0">
                <a:solidFill>
                  <a:srgbClr val="000000"/>
                </a:solidFill>
                <a:latin typeface="Consolas" pitchFamily="49" charset="0"/>
                <a:cs typeface="Consolas" pitchFamily="49" charset="0"/>
              </a:rPr>
              <a:t> </a:t>
            </a:r>
            <a:r>
              <a:rPr lang="en-US" sz="1020" dirty="0">
                <a:solidFill>
                  <a:srgbClr val="0000FF"/>
                </a:solidFill>
                <a:latin typeface="Consolas"/>
              </a:rPr>
              <a:t>void</a:t>
            </a:r>
            <a:r>
              <a:rPr lang="en-US" sz="1020" dirty="0">
                <a:solidFill>
                  <a:srgbClr val="000000"/>
                </a:solidFill>
                <a:latin typeface="Consolas" pitchFamily="49" charset="0"/>
                <a:cs typeface="Consolas" pitchFamily="49" charset="0"/>
              </a:rPr>
              <a:t> [</a:t>
            </a:r>
            <a:r>
              <a:rPr lang="en-US" sz="1020" dirty="0" err="1">
                <a:solidFill>
                  <a:srgbClr val="000000"/>
                </a:solidFill>
                <a:latin typeface="Consolas" pitchFamily="49" charset="0"/>
                <a:cs typeface="Consolas" pitchFamily="49" charset="0"/>
              </a:rPr>
              <a:t>mscorlib</a:t>
            </a:r>
            <a:r>
              <a:rPr lang="en-US" sz="1020" dirty="0">
                <a:solidFill>
                  <a:srgbClr val="000000"/>
                </a:solidFill>
                <a:latin typeface="Consolas" pitchFamily="49" charset="0"/>
                <a:cs typeface="Consolas" pitchFamily="49" charset="0"/>
              </a:rPr>
              <a:t>]</a:t>
            </a:r>
            <a:r>
              <a:rPr lang="en-US" sz="1020" dirty="0" err="1">
                <a:solidFill>
                  <a:srgbClr val="000000"/>
                </a:solidFill>
                <a:latin typeface="Consolas" pitchFamily="49" charset="0"/>
                <a:cs typeface="Consolas" pitchFamily="49" charset="0"/>
              </a:rPr>
              <a:t>System.Runtime.CompilerServices.</a:t>
            </a:r>
            <a:r>
              <a:rPr lang="en-US" sz="1020" dirty="0" err="1">
                <a:solidFill>
                  <a:srgbClr val="2B91AF"/>
                </a:solidFill>
                <a:latin typeface="Consolas"/>
              </a:rPr>
              <a:t>AsyncTaskMethodBuilder</a:t>
            </a:r>
            <a:r>
              <a:rPr lang="en-US" sz="1020" dirty="0">
                <a:solidFill>
                  <a:srgbClr val="000000"/>
                </a:solidFill>
                <a:latin typeface="Consolas" pitchFamily="49" charset="0"/>
                <a:cs typeface="Consolas" pitchFamily="49" charset="0"/>
              </a:rPr>
              <a:t>::</a:t>
            </a:r>
            <a:r>
              <a:rPr lang="en-US" sz="1020" dirty="0" err="1">
                <a:solidFill>
                  <a:srgbClr val="000000"/>
                </a:solidFill>
                <a:latin typeface="Consolas" pitchFamily="49" charset="0"/>
                <a:cs typeface="Consolas" pitchFamily="49" charset="0"/>
              </a:rPr>
              <a:t>SetResult</a:t>
            </a:r>
            <a:r>
              <a:rPr lang="en-US" sz="1020" dirty="0">
                <a:solidFill>
                  <a:srgbClr val="000000"/>
                </a:solidFill>
                <a:latin typeface="Consolas" pitchFamily="49" charset="0"/>
                <a:cs typeface="Consolas" pitchFamily="49" charset="0"/>
              </a:rPr>
              <a:t>()</a:t>
            </a:r>
          </a:p>
          <a:p>
            <a:r>
              <a:rPr lang="en-US" sz="1020" dirty="0">
                <a:solidFill>
                  <a:srgbClr val="000000"/>
                </a:solidFill>
                <a:latin typeface="Consolas" pitchFamily="49" charset="0"/>
                <a:cs typeface="Consolas" pitchFamily="49" charset="0"/>
              </a:rPr>
              <a:t>  IL_0041:  </a:t>
            </a:r>
            <a:r>
              <a:rPr lang="en-US" sz="1020" dirty="0">
                <a:solidFill>
                  <a:srgbClr val="0000FF"/>
                </a:solidFill>
                <a:latin typeface="Consolas"/>
              </a:rPr>
              <a:t>ret</a:t>
            </a:r>
          </a:p>
          <a:p>
            <a:r>
              <a:rPr lang="en-US" sz="1020" dirty="0">
                <a:solidFill>
                  <a:srgbClr val="000000"/>
                </a:solidFill>
                <a:latin typeface="Consolas" pitchFamily="49" charset="0"/>
                <a:cs typeface="Consolas" pitchFamily="49" charset="0"/>
              </a:rPr>
              <a:t>}</a:t>
            </a:r>
          </a:p>
        </p:txBody>
      </p:sp>
      <p:sp>
        <p:nvSpPr>
          <p:cNvPr id="10" name="Rectangle 9"/>
          <p:cNvSpPr/>
          <p:nvPr/>
        </p:nvSpPr>
        <p:spPr bwMode="auto">
          <a:xfrm>
            <a:off x="3764908" y="1138175"/>
            <a:ext cx="524281" cy="253104"/>
          </a:xfrm>
          <a:prstGeom prst="rect">
            <a:avLst/>
          </a:prstGeom>
          <a:solidFill>
            <a:srgbClr val="FFFF00">
              <a:alpha val="14000"/>
            </a:srgbClr>
          </a:solidFill>
          <a:ln w="57150">
            <a:solidFill>
              <a:srgbClr val="FFFF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312"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2" name="Rectangle 11"/>
          <p:cNvSpPr/>
          <p:nvPr/>
        </p:nvSpPr>
        <p:spPr bwMode="auto">
          <a:xfrm>
            <a:off x="10969487" y="6237397"/>
            <a:ext cx="947882" cy="336242"/>
          </a:xfrm>
          <a:prstGeom prst="rect">
            <a:avLst/>
          </a:prstGeom>
          <a:solidFill>
            <a:srgbClr val="FFFF00">
              <a:alpha val="14000"/>
            </a:srgbClr>
          </a:solidFill>
          <a:ln w="57150">
            <a:solidFill>
              <a:srgbClr val="FFFF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312"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3" name="Rectangle 12"/>
          <p:cNvSpPr/>
          <p:nvPr/>
        </p:nvSpPr>
        <p:spPr bwMode="auto">
          <a:xfrm>
            <a:off x="3942428" y="2522566"/>
            <a:ext cx="5104157" cy="611417"/>
          </a:xfrm>
          <a:prstGeom prst="rect">
            <a:avLst/>
          </a:prstGeom>
          <a:solidFill>
            <a:schemeClr val="accent5">
              <a:alpha val="14000"/>
            </a:schemeClr>
          </a:solidFill>
          <a:ln w="57150">
            <a:solidFill>
              <a:schemeClr val="accent5"/>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312" fontAlgn="base">
              <a:spcBef>
                <a:spcPct val="0"/>
              </a:spcBef>
              <a:spcAft>
                <a:spcPct val="0"/>
              </a:spcAft>
            </a:pPr>
            <a:endParaRPr lang="en-US" sz="2244"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1659299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52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anim calcmode="lin" valueType="num">
                                      <p:cBhvr>
                                        <p:cTn id="20" dur="500" fill="hold"/>
                                        <p:tgtEl>
                                          <p:spTgt spid="6"/>
                                        </p:tgtEl>
                                        <p:attrNameLst>
                                          <p:attrName>ppt_x</p:attrName>
                                        </p:attrNameLst>
                                      </p:cBhvr>
                                      <p:tavLst>
                                        <p:tav tm="0">
                                          <p:val>
                                            <p:fltVal val="0.5"/>
                                          </p:val>
                                        </p:tav>
                                        <p:tav tm="100000">
                                          <p:val>
                                            <p:strVal val="#ppt_x"/>
                                          </p:val>
                                        </p:tav>
                                      </p:tavLst>
                                    </p:anim>
                                    <p:anim calcmode="lin" valueType="num">
                                      <p:cBhvr>
                                        <p:cTn id="21" dur="5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6" grpId="0" animBg="1"/>
      <p:bldP spid="10" grpId="0" animBg="1"/>
      <p:bldP spid="1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t>Sync </a:t>
            </a:r>
            <a:r>
              <a:rPr lang="en-US" sz="6000" dirty="0" err="1"/>
              <a:t>vs</a:t>
            </a:r>
            <a:r>
              <a:rPr lang="en-US" sz="6000" dirty="0"/>
              <a:t> Async </a:t>
            </a:r>
            <a:br>
              <a:rPr lang="en-US" sz="6000" dirty="0"/>
            </a:br>
            <a:r>
              <a:rPr lang="en-US" sz="6000" dirty="0"/>
              <a:t>Method Invocation Overhead</a:t>
            </a:r>
          </a:p>
        </p:txBody>
      </p:sp>
      <p:sp>
        <p:nvSpPr>
          <p:cNvPr id="3" name="Text Placeholder 2"/>
          <p:cNvSpPr>
            <a:spLocks noGrp="1"/>
          </p:cNvSpPr>
          <p:nvPr>
            <p:ph type="body" sz="quarter" idx="12"/>
          </p:nvPr>
        </p:nvSpPr>
        <p:spPr/>
        <p:txBody>
          <a:bodyPr/>
          <a:lstStyle/>
          <a:p>
            <a:r>
              <a:rPr lang="en-US" dirty="0"/>
              <a:t>Async methods</a:t>
            </a:r>
          </a:p>
          <a:p>
            <a:pPr lvl="1"/>
            <a:r>
              <a:rPr lang="en-US" dirty="0"/>
              <a:t>have a try/catch</a:t>
            </a:r>
          </a:p>
          <a:p>
            <a:pPr lvl="1"/>
            <a:r>
              <a:rPr lang="en-US" dirty="0"/>
              <a:t>have multiple calls into Framework helpers</a:t>
            </a:r>
          </a:p>
          <a:p>
            <a:pPr lvl="1"/>
            <a:r>
              <a:rPr lang="en-US" dirty="0"/>
              <a:t>access fields instead of </a:t>
            </a:r>
            <a:r>
              <a:rPr lang="en-US" dirty="0" smtClean="0"/>
              <a:t>locals, etc.</a:t>
            </a:r>
          </a:p>
          <a:p>
            <a:r>
              <a:rPr lang="en-US" dirty="0" smtClean="0"/>
              <a:t>Your library should encourage chunky rather than chatty interaction, to minimize this overhead.</a:t>
            </a:r>
            <a:endParaRPr lang="en-US" dirty="0"/>
          </a:p>
        </p:txBody>
      </p:sp>
    </p:spTree>
    <p:extLst>
      <p:ext uri="{BB962C8B-B14F-4D97-AF65-F5344CB8AC3E}">
        <p14:creationId xmlns:p14="http://schemas.microsoft.com/office/powerpoint/2010/main" val="35012566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model, cont.</a:t>
            </a:r>
            <a:endParaRPr lang="en-US" dirty="0"/>
          </a:p>
        </p:txBody>
      </p:sp>
      <p:sp>
        <p:nvSpPr>
          <p:cNvPr id="3" name="Content Placeholder 2"/>
          <p:cNvSpPr>
            <a:spLocks noGrp="1"/>
          </p:cNvSpPr>
          <p:nvPr>
            <p:ph type="body" sz="quarter" idx="10"/>
          </p:nvPr>
        </p:nvSpPr>
        <p:spPr/>
        <p:txBody>
          <a:bodyPr>
            <a:noAutofit/>
          </a:bodyPr>
          <a:lstStyle/>
          <a:p>
            <a:r>
              <a:rPr lang="en-US" dirty="0" smtClean="0"/>
              <a:t>More </a:t>
            </a:r>
            <a:r>
              <a:rPr lang="en-US" dirty="0"/>
              <a:t>overhead than </a:t>
            </a:r>
            <a:r>
              <a:rPr lang="en-US" dirty="0" smtClean="0"/>
              <a:t>sync methods</a:t>
            </a:r>
            <a:endParaRPr lang="en-US" dirty="0"/>
          </a:p>
          <a:p>
            <a:pPr marL="466310" lvl="1" indent="-466310"/>
            <a:r>
              <a:rPr lang="en-US" dirty="0"/>
              <a:t>New mental model </a:t>
            </a:r>
            <a:r>
              <a:rPr lang="en-US" dirty="0" smtClean="0"/>
              <a:t>needed</a:t>
            </a:r>
          </a:p>
          <a:p>
            <a:pPr marL="466310" lvl="1" indent="-466310"/>
            <a:r>
              <a:rPr lang="en-US" dirty="0" smtClean="0"/>
              <a:t>Think before going fine-grained</a:t>
            </a:r>
          </a:p>
          <a:p>
            <a:pPr lvl="1"/>
            <a:endParaRPr lang="en-US" dirty="0"/>
          </a:p>
          <a:p>
            <a:r>
              <a:rPr lang="en-US" dirty="0" smtClean="0"/>
              <a:t>However…</a:t>
            </a:r>
          </a:p>
          <a:p>
            <a:pPr marL="466310" lvl="1" indent="-466310"/>
            <a:r>
              <a:rPr lang="en-US" dirty="0"/>
              <a:t>Similar </a:t>
            </a:r>
            <a:r>
              <a:rPr lang="en-US" dirty="0" smtClean="0"/>
              <a:t>(or less) overhead compared to manual solution today</a:t>
            </a:r>
            <a:endParaRPr lang="en-US" dirty="0"/>
          </a:p>
          <a:p>
            <a:pPr marL="466310" lvl="1" indent="-466310"/>
            <a:r>
              <a:rPr lang="en-US" dirty="0" smtClean="0"/>
              <a:t>Typically the overhead is negligible</a:t>
            </a:r>
          </a:p>
          <a:p>
            <a:pPr marL="466310" lvl="2" indent="-466310"/>
            <a:r>
              <a:rPr lang="en-US" dirty="0" smtClean="0"/>
              <a:t>For very chatty libraries, it may not be</a:t>
            </a:r>
          </a:p>
        </p:txBody>
      </p:sp>
    </p:spTree>
    <p:extLst>
      <p:ext uri="{BB962C8B-B14F-4D97-AF65-F5344CB8AC3E}">
        <p14:creationId xmlns:p14="http://schemas.microsoft.com/office/powerpoint/2010/main" val="15221418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foray: Garbage Collection</a:t>
            </a:r>
            <a:endParaRPr lang="en-US" dirty="0"/>
          </a:p>
        </p:txBody>
      </p:sp>
      <p:sp>
        <p:nvSpPr>
          <p:cNvPr id="10" name="Content Placeholder 9"/>
          <p:cNvSpPr>
            <a:spLocks noGrp="1"/>
          </p:cNvSpPr>
          <p:nvPr>
            <p:ph type="body" sz="quarter" idx="10"/>
          </p:nvPr>
        </p:nvSpPr>
        <p:spPr/>
        <p:txBody>
          <a:bodyPr>
            <a:noAutofit/>
          </a:bodyPr>
          <a:lstStyle/>
          <a:p>
            <a:r>
              <a:rPr lang="en-US" sz="3600" dirty="0" smtClean="0"/>
              <a:t>.NET is managed, and management isn’t free</a:t>
            </a:r>
          </a:p>
          <a:p>
            <a:pPr marL="466310" lvl="1" indent="-466310"/>
            <a:r>
              <a:rPr lang="en-US" dirty="0" smtClean="0"/>
              <a:t>Allocating objects has cost</a:t>
            </a:r>
          </a:p>
          <a:p>
            <a:pPr marL="466310" lvl="2" indent="-466310"/>
            <a:r>
              <a:rPr lang="en-US" dirty="0" smtClean="0"/>
              <a:t>Act of allocating is very, very cheap</a:t>
            </a:r>
          </a:p>
          <a:p>
            <a:pPr marL="466310" lvl="2" indent="-466310"/>
            <a:r>
              <a:rPr lang="en-US" dirty="0" smtClean="0"/>
              <a:t>GC is when you pay</a:t>
            </a:r>
          </a:p>
          <a:p>
            <a:pPr lvl="2"/>
            <a:endParaRPr lang="en-US" dirty="0" smtClean="0"/>
          </a:p>
          <a:p>
            <a:r>
              <a:rPr lang="en-US" sz="3600" dirty="0"/>
              <a:t>GC scans portion of active objects when space is needed</a:t>
            </a:r>
          </a:p>
          <a:p>
            <a:pPr marL="466310" lvl="1" indent="-466310"/>
            <a:r>
              <a:rPr lang="en-US" dirty="0" smtClean="0"/>
              <a:t>More objects =&gt; more, longer GCs</a:t>
            </a:r>
          </a:p>
          <a:p>
            <a:pPr marL="466310" lvl="1" indent="-466310"/>
            <a:r>
              <a:rPr lang="en-US" dirty="0" smtClean="0"/>
              <a:t>Bigger objects =&gt; more GCs</a:t>
            </a:r>
          </a:p>
          <a:p>
            <a:pPr marL="466310" lvl="1" indent="-466310"/>
            <a:r>
              <a:rPr lang="en-US" dirty="0"/>
              <a:t>Allocations have a global </a:t>
            </a:r>
            <a:r>
              <a:rPr lang="en-US" dirty="0" smtClean="0"/>
              <a:t>effect</a:t>
            </a:r>
          </a:p>
          <a:p>
            <a:pPr lvl="1"/>
            <a:endParaRPr lang="en-US" dirty="0"/>
          </a:p>
          <a:p>
            <a:r>
              <a:rPr lang="en-US" sz="3600" dirty="0"/>
              <a:t>Goals:</a:t>
            </a:r>
          </a:p>
          <a:p>
            <a:pPr marL="466310" lvl="1" indent="-466310"/>
            <a:r>
              <a:rPr lang="en-US" dirty="0" smtClean="0"/>
              <a:t>Avoid unnecessary allocations</a:t>
            </a:r>
          </a:p>
          <a:p>
            <a:pPr marL="466310" lvl="1" indent="-466310"/>
            <a:r>
              <a:rPr lang="en-US" dirty="0" smtClean="0"/>
              <a:t>Avoid bloating objects</a:t>
            </a:r>
          </a:p>
        </p:txBody>
      </p:sp>
    </p:spTree>
    <p:extLst>
      <p:ext uri="{BB962C8B-B14F-4D97-AF65-F5344CB8AC3E}">
        <p14:creationId xmlns:p14="http://schemas.microsoft.com/office/powerpoint/2010/main" val="11459977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5" end="5"/>
                                            </p:txEl>
                                          </p:spTgt>
                                        </p:tgtEl>
                                        <p:attrNameLst>
                                          <p:attrName>style.visibility</p:attrName>
                                        </p:attrNameLst>
                                      </p:cBhvr>
                                      <p:to>
                                        <p:strVal val="visible"/>
                                      </p:to>
                                    </p:set>
                                    <p:animEffect transition="in" filter="fade">
                                      <p:cBhvr>
                                        <p:cTn id="7" dur="500"/>
                                        <p:tgtEl>
                                          <p:spTgt spid="10">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6" end="6"/>
                                            </p:txEl>
                                          </p:spTgt>
                                        </p:tgtEl>
                                        <p:attrNameLst>
                                          <p:attrName>style.visibility</p:attrName>
                                        </p:attrNameLst>
                                      </p:cBhvr>
                                      <p:to>
                                        <p:strVal val="visible"/>
                                      </p:to>
                                    </p:set>
                                    <p:animEffect transition="in" filter="fade">
                                      <p:cBhvr>
                                        <p:cTn id="10" dur="500"/>
                                        <p:tgtEl>
                                          <p:spTgt spid="10">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7" end="7"/>
                                            </p:txEl>
                                          </p:spTgt>
                                        </p:tgtEl>
                                        <p:attrNameLst>
                                          <p:attrName>style.visibility</p:attrName>
                                        </p:attrNameLst>
                                      </p:cBhvr>
                                      <p:to>
                                        <p:strVal val="visible"/>
                                      </p:to>
                                    </p:set>
                                    <p:animEffect transition="in" filter="fade">
                                      <p:cBhvr>
                                        <p:cTn id="13" dur="500"/>
                                        <p:tgtEl>
                                          <p:spTgt spid="10">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8" end="8"/>
                                            </p:txEl>
                                          </p:spTgt>
                                        </p:tgtEl>
                                        <p:attrNameLst>
                                          <p:attrName>style.visibility</p:attrName>
                                        </p:attrNameLst>
                                      </p:cBhvr>
                                      <p:to>
                                        <p:strVal val="visible"/>
                                      </p:to>
                                    </p:set>
                                    <p:animEffect transition="in" filter="fade">
                                      <p:cBhvr>
                                        <p:cTn id="16" dur="500"/>
                                        <p:tgtEl>
                                          <p:spTgt spid="10">
                                            <p:txEl>
                                              <p:pRg st="8"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xEl>
                                              <p:pRg st="10" end="10"/>
                                            </p:txEl>
                                          </p:spTgt>
                                        </p:tgtEl>
                                        <p:attrNameLst>
                                          <p:attrName>style.visibility</p:attrName>
                                        </p:attrNameLst>
                                      </p:cBhvr>
                                      <p:to>
                                        <p:strVal val="visible"/>
                                      </p:to>
                                    </p:set>
                                    <p:animEffect transition="in" filter="fade">
                                      <p:cBhvr>
                                        <p:cTn id="21" dur="500"/>
                                        <p:tgtEl>
                                          <p:spTgt spid="10">
                                            <p:txEl>
                                              <p:pRg st="10" end="1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xEl>
                                              <p:pRg st="11" end="11"/>
                                            </p:txEl>
                                          </p:spTgt>
                                        </p:tgtEl>
                                        <p:attrNameLst>
                                          <p:attrName>style.visibility</p:attrName>
                                        </p:attrNameLst>
                                      </p:cBhvr>
                                      <p:to>
                                        <p:strVal val="visible"/>
                                      </p:to>
                                    </p:set>
                                    <p:animEffect transition="in" filter="fade">
                                      <p:cBhvr>
                                        <p:cTn id="24" dur="500"/>
                                        <p:tgtEl>
                                          <p:spTgt spid="10">
                                            <p:txEl>
                                              <p:pRg st="11" end="1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xEl>
                                              <p:pRg st="12" end="12"/>
                                            </p:txEl>
                                          </p:spTgt>
                                        </p:tgtEl>
                                        <p:attrNameLst>
                                          <p:attrName>style.visibility</p:attrName>
                                        </p:attrNameLst>
                                      </p:cBhvr>
                                      <p:to>
                                        <p:strVal val="visible"/>
                                      </p:to>
                                    </p:set>
                                    <p:animEffect transition="in" filter="fade">
                                      <p:cBhvr>
                                        <p:cTn id="27" dur="500"/>
                                        <p:tgtEl>
                                          <p:spTgt spid="1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Allocations and </a:t>
            </a:r>
            <a:r>
              <a:rPr lang="en-US" dirty="0"/>
              <a:t>a</a:t>
            </a:r>
            <a:r>
              <a:rPr lang="en-US" dirty="0" smtClean="0"/>
              <a:t>sync methods</a:t>
            </a:r>
            <a:endParaRPr lang="en-US" dirty="0"/>
          </a:p>
        </p:txBody>
      </p:sp>
      <p:sp>
        <p:nvSpPr>
          <p:cNvPr id="3" name="Content Placeholder 2"/>
          <p:cNvSpPr>
            <a:spLocks noGrp="1"/>
          </p:cNvSpPr>
          <p:nvPr>
            <p:ph type="body" sz="quarter" idx="10"/>
          </p:nvPr>
        </p:nvSpPr>
        <p:spPr/>
        <p:txBody>
          <a:bodyPr>
            <a:noAutofit/>
          </a:bodyPr>
          <a:lstStyle/>
          <a:p>
            <a:r>
              <a:rPr lang="en-US" sz="3600" dirty="0"/>
              <a:t>A trove of potential allocations</a:t>
            </a:r>
          </a:p>
          <a:p>
            <a:pPr marL="935857" lvl="1" indent="-466310">
              <a:buFont typeface="+mj-lt"/>
              <a:buAutoNum type="arabicPeriod"/>
            </a:pPr>
            <a:r>
              <a:rPr lang="en-US" dirty="0"/>
              <a:t>Heap-allocated state machine</a:t>
            </a:r>
          </a:p>
          <a:p>
            <a:pPr marL="935857" lvl="1" indent="-466310">
              <a:buFont typeface="+mj-lt"/>
              <a:buAutoNum type="arabicPeriod"/>
            </a:pPr>
            <a:endParaRPr lang="en-US" dirty="0"/>
          </a:p>
          <a:p>
            <a:pPr marL="935857" lvl="1" indent="-466310">
              <a:buFont typeface="+mj-lt"/>
              <a:buAutoNum type="arabicPeriod"/>
            </a:pPr>
            <a:endParaRPr lang="en-US" dirty="0"/>
          </a:p>
          <a:p>
            <a:pPr marL="935857" lvl="1" indent="-466310">
              <a:buFont typeface="+mj-lt"/>
              <a:buAutoNum type="arabicPeriod"/>
            </a:pPr>
            <a:endParaRPr lang="en-US" dirty="0"/>
          </a:p>
          <a:p>
            <a:pPr marL="935857" lvl="1" indent="-466310">
              <a:buFont typeface="+mj-lt"/>
              <a:buAutoNum type="arabicPeriod"/>
            </a:pPr>
            <a:endParaRPr lang="en-US" dirty="0"/>
          </a:p>
          <a:p>
            <a:pPr marL="935857" lvl="1" indent="-466310">
              <a:buFont typeface="+mj-lt"/>
              <a:buAutoNum type="arabicPeriod"/>
            </a:pPr>
            <a:endParaRPr lang="en-US" dirty="0" smtClean="0"/>
          </a:p>
          <a:p>
            <a:pPr marL="935857" lvl="1" indent="-466310">
              <a:buFont typeface="+mj-lt"/>
              <a:buAutoNum type="arabicPeriod"/>
            </a:pPr>
            <a:endParaRPr lang="en-US" sz="800" dirty="0"/>
          </a:p>
          <a:p>
            <a:pPr marL="935857" lvl="1" indent="-466310">
              <a:buFont typeface="+mj-lt"/>
              <a:buAutoNum type="arabicPeriod"/>
            </a:pPr>
            <a:r>
              <a:rPr lang="en-US" dirty="0"/>
              <a:t>Completion delegate</a:t>
            </a:r>
          </a:p>
          <a:p>
            <a:pPr marL="935857" lvl="1" indent="-466310">
              <a:buFont typeface="+mj-lt"/>
              <a:buAutoNum type="arabicPeriod"/>
            </a:pPr>
            <a:endParaRPr lang="en-US" dirty="0"/>
          </a:p>
          <a:p>
            <a:pPr marL="935857" lvl="1" indent="-466310">
              <a:buFont typeface="+mj-lt"/>
              <a:buAutoNum type="arabicPeriod"/>
            </a:pPr>
            <a:endParaRPr lang="en-US" dirty="0"/>
          </a:p>
          <a:p>
            <a:pPr marL="935857" lvl="1" indent="-466310">
              <a:buFont typeface="+mj-lt"/>
              <a:buAutoNum type="arabicPeriod"/>
            </a:pPr>
            <a:r>
              <a:rPr lang="en-US" dirty="0"/>
              <a:t>Task handle</a:t>
            </a:r>
          </a:p>
          <a:p>
            <a:pPr lvl="1"/>
            <a:endParaRPr lang="en-US" dirty="0"/>
          </a:p>
          <a:p>
            <a:pPr lvl="1"/>
            <a:endParaRPr lang="en-US" dirty="0"/>
          </a:p>
          <a:p>
            <a:pPr lvl="1"/>
            <a:endParaRPr lang="en-US" dirty="0"/>
          </a:p>
        </p:txBody>
      </p:sp>
      <p:sp>
        <p:nvSpPr>
          <p:cNvPr id="6" name="TextBox 5"/>
          <p:cNvSpPr txBox="1"/>
          <p:nvPr/>
        </p:nvSpPr>
        <p:spPr>
          <a:xfrm>
            <a:off x="1196198" y="2276653"/>
            <a:ext cx="9116414" cy="1473737"/>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22" dirty="0">
                <a:solidFill>
                  <a:srgbClr val="000000"/>
                </a:solidFill>
                <a:latin typeface="Consolas" pitchFamily="49" charset="0"/>
                <a:cs typeface="Consolas" pitchFamily="49" charset="0"/>
              </a:rPr>
              <a:t>[</a:t>
            </a:r>
            <a:r>
              <a:rPr lang="en-US" sz="1122" dirty="0" err="1">
                <a:solidFill>
                  <a:srgbClr val="2B91AF"/>
                </a:solidFill>
                <a:latin typeface="Consolas"/>
              </a:rPr>
              <a:t>CompilerGenerated</a:t>
            </a:r>
            <a:r>
              <a:rPr lang="en-US" sz="1122" dirty="0">
                <a:solidFill>
                  <a:srgbClr val="000000"/>
                </a:solidFill>
                <a:latin typeface="Consolas" pitchFamily="49" charset="0"/>
                <a:cs typeface="Consolas" pitchFamily="49" charset="0"/>
              </a:rPr>
              <a:t>]</a:t>
            </a:r>
          </a:p>
          <a:p>
            <a:r>
              <a:rPr lang="en-US" sz="1122" dirty="0">
                <a:solidFill>
                  <a:srgbClr val="0000FF"/>
                </a:solidFill>
                <a:latin typeface="Consolas"/>
              </a:rPr>
              <a:t>private </a:t>
            </a:r>
            <a:r>
              <a:rPr lang="en-US" sz="1122" b="1" dirty="0">
                <a:solidFill>
                  <a:srgbClr val="0000FF"/>
                </a:solidFill>
                <a:latin typeface="Consolas"/>
              </a:rPr>
              <a:t>class </a:t>
            </a:r>
            <a:r>
              <a:rPr lang="en-US" sz="1122" b="1" dirty="0">
                <a:solidFill>
                  <a:srgbClr val="2B91AF"/>
                </a:solidFill>
                <a:latin typeface="Consolas"/>
              </a:rPr>
              <a:t>&lt;</a:t>
            </a:r>
            <a:r>
              <a:rPr lang="en-US" sz="1122" b="1" dirty="0" err="1">
                <a:solidFill>
                  <a:srgbClr val="2B91AF"/>
                </a:solidFill>
                <a:latin typeface="Consolas"/>
              </a:rPr>
              <a:t>SimpleBody</a:t>
            </a:r>
            <a:r>
              <a:rPr lang="en-US" sz="1122" b="1" dirty="0">
                <a:solidFill>
                  <a:srgbClr val="2B91AF"/>
                </a:solidFill>
                <a:latin typeface="Consolas"/>
              </a:rPr>
              <a:t>&gt;d__0</a:t>
            </a:r>
          </a:p>
          <a:p>
            <a:r>
              <a:rPr lang="en-US" sz="1122" dirty="0">
                <a:solidFill>
                  <a:srgbClr val="000000"/>
                </a:solidFill>
                <a:latin typeface="Consolas" pitchFamily="49" charset="0"/>
                <a:cs typeface="Consolas" pitchFamily="49" charset="0"/>
              </a:rPr>
              <a:t>{</a:t>
            </a:r>
          </a:p>
          <a:p>
            <a:r>
              <a:rPr lang="en-US" sz="1122" dirty="0">
                <a:solidFill>
                  <a:srgbClr val="000000"/>
                </a:solidFill>
                <a:latin typeface="Consolas" pitchFamily="49" charset="0"/>
                <a:cs typeface="Consolas" pitchFamily="49" charset="0"/>
              </a:rPr>
              <a:t>    </a:t>
            </a:r>
            <a:r>
              <a:rPr lang="en-US" sz="1122" dirty="0">
                <a:solidFill>
                  <a:srgbClr val="0000FF"/>
                </a:solidFill>
                <a:latin typeface="Consolas"/>
              </a:rPr>
              <a:t>private </a:t>
            </a:r>
            <a:r>
              <a:rPr lang="en-US" sz="1122" dirty="0" err="1">
                <a:solidFill>
                  <a:srgbClr val="0000FF"/>
                </a:solidFill>
                <a:latin typeface="Consolas"/>
              </a:rPr>
              <a:t>int</a:t>
            </a:r>
            <a:r>
              <a:rPr lang="en-US" sz="1122" dirty="0">
                <a:solidFill>
                  <a:srgbClr val="0000FF"/>
                </a:solidFill>
                <a:latin typeface="Consolas"/>
              </a:rPr>
              <a:t> </a:t>
            </a:r>
            <a:r>
              <a:rPr lang="en-US" sz="1122" dirty="0">
                <a:solidFill>
                  <a:srgbClr val="000000"/>
                </a:solidFill>
                <a:latin typeface="Consolas" pitchFamily="49" charset="0"/>
                <a:cs typeface="Consolas" pitchFamily="49" charset="0"/>
              </a:rPr>
              <a:t>&lt;&gt;1__state;</a:t>
            </a:r>
          </a:p>
          <a:p>
            <a:r>
              <a:rPr lang="en-US" sz="1122" dirty="0">
                <a:solidFill>
                  <a:srgbClr val="000000"/>
                </a:solidFill>
                <a:latin typeface="Consolas" pitchFamily="49" charset="0"/>
                <a:cs typeface="Consolas" pitchFamily="49" charset="0"/>
              </a:rPr>
              <a:t>    </a:t>
            </a:r>
            <a:r>
              <a:rPr lang="en-US" sz="1122" dirty="0">
                <a:solidFill>
                  <a:srgbClr val="0000FF"/>
                </a:solidFill>
                <a:latin typeface="Consolas"/>
              </a:rPr>
              <a:t>public</a:t>
            </a:r>
            <a:r>
              <a:rPr lang="en-US" sz="1122" dirty="0">
                <a:solidFill>
                  <a:srgbClr val="000000"/>
                </a:solidFill>
                <a:latin typeface="Consolas" pitchFamily="49" charset="0"/>
                <a:cs typeface="Consolas" pitchFamily="49" charset="0"/>
              </a:rPr>
              <a:t> </a:t>
            </a:r>
            <a:r>
              <a:rPr lang="en-US" sz="1122" dirty="0" err="1">
                <a:solidFill>
                  <a:srgbClr val="2B91AF"/>
                </a:solidFill>
                <a:latin typeface="Consolas"/>
              </a:rPr>
              <a:t>AsyncTaskMethodBuilder</a:t>
            </a:r>
            <a:r>
              <a:rPr lang="en-US" sz="1122" dirty="0">
                <a:solidFill>
                  <a:srgbClr val="000000"/>
                </a:solidFill>
                <a:latin typeface="Consolas" pitchFamily="49" charset="0"/>
                <a:cs typeface="Consolas" pitchFamily="49" charset="0"/>
              </a:rPr>
              <a:t> &lt;&gt;</a:t>
            </a:r>
            <a:r>
              <a:rPr lang="en-US" sz="1122" dirty="0" err="1">
                <a:solidFill>
                  <a:srgbClr val="000000"/>
                </a:solidFill>
                <a:latin typeface="Consolas" pitchFamily="49" charset="0"/>
                <a:cs typeface="Consolas" pitchFamily="49" charset="0"/>
              </a:rPr>
              <a:t>t__builder</a:t>
            </a:r>
            <a:r>
              <a:rPr lang="en-US" sz="1122" dirty="0">
                <a:solidFill>
                  <a:srgbClr val="000000"/>
                </a:solidFill>
                <a:latin typeface="Consolas" pitchFamily="49" charset="0"/>
                <a:cs typeface="Consolas" pitchFamily="49" charset="0"/>
              </a:rPr>
              <a:t>;</a:t>
            </a:r>
          </a:p>
          <a:p>
            <a:r>
              <a:rPr lang="en-US" sz="1122" dirty="0">
                <a:solidFill>
                  <a:srgbClr val="000000"/>
                </a:solidFill>
                <a:latin typeface="Consolas" pitchFamily="49" charset="0"/>
                <a:cs typeface="Consolas" pitchFamily="49" charset="0"/>
              </a:rPr>
              <a:t>    </a:t>
            </a:r>
            <a:r>
              <a:rPr lang="en-US" sz="1122" dirty="0">
                <a:solidFill>
                  <a:srgbClr val="0000FF"/>
                </a:solidFill>
                <a:latin typeface="Consolas"/>
              </a:rPr>
              <a:t>public </a:t>
            </a:r>
            <a:r>
              <a:rPr lang="en-US" sz="1122" dirty="0">
                <a:solidFill>
                  <a:srgbClr val="2B91AF"/>
                </a:solidFill>
                <a:latin typeface="Consolas"/>
              </a:rPr>
              <a:t>Action</a:t>
            </a:r>
            <a:r>
              <a:rPr lang="en-US" sz="1122" dirty="0">
                <a:solidFill>
                  <a:srgbClr val="000000"/>
                </a:solidFill>
                <a:latin typeface="Consolas" pitchFamily="49" charset="0"/>
                <a:cs typeface="Consolas" pitchFamily="49" charset="0"/>
              </a:rPr>
              <a:t> &lt;&gt;t__</a:t>
            </a:r>
            <a:r>
              <a:rPr lang="en-US" sz="1122" dirty="0" err="1">
                <a:solidFill>
                  <a:srgbClr val="000000"/>
                </a:solidFill>
                <a:latin typeface="Consolas" pitchFamily="49" charset="0"/>
                <a:cs typeface="Consolas" pitchFamily="49" charset="0"/>
              </a:rPr>
              <a:t>MoveNextDelegate</a:t>
            </a:r>
            <a:r>
              <a:rPr lang="en-US" sz="1122" dirty="0">
                <a:solidFill>
                  <a:srgbClr val="000000"/>
                </a:solidFill>
                <a:latin typeface="Consolas" pitchFamily="49" charset="0"/>
                <a:cs typeface="Consolas" pitchFamily="49" charset="0"/>
              </a:rPr>
              <a:t>;</a:t>
            </a:r>
          </a:p>
          <a:p>
            <a:r>
              <a:rPr lang="en-US" sz="1122" dirty="0">
                <a:solidFill>
                  <a:srgbClr val="000000"/>
                </a:solidFill>
                <a:latin typeface="Consolas" pitchFamily="49" charset="0"/>
                <a:cs typeface="Consolas" pitchFamily="49" charset="0"/>
              </a:rPr>
              <a:t>    </a:t>
            </a:r>
            <a:r>
              <a:rPr lang="en-US" sz="1122" dirty="0">
                <a:solidFill>
                  <a:srgbClr val="0000FF"/>
                </a:solidFill>
                <a:latin typeface="Consolas"/>
              </a:rPr>
              <a:t>public void </a:t>
            </a:r>
            <a:r>
              <a:rPr lang="en-US" sz="1122" dirty="0" err="1">
                <a:solidFill>
                  <a:srgbClr val="000000"/>
                </a:solidFill>
                <a:latin typeface="Consolas" pitchFamily="49" charset="0"/>
                <a:cs typeface="Consolas" pitchFamily="49" charset="0"/>
              </a:rPr>
              <a:t>MoveNext</a:t>
            </a:r>
            <a:r>
              <a:rPr lang="en-US" sz="1122" dirty="0">
                <a:solidFill>
                  <a:srgbClr val="000000"/>
                </a:solidFill>
                <a:latin typeface="Consolas" pitchFamily="49" charset="0"/>
                <a:cs typeface="Consolas" pitchFamily="49" charset="0"/>
              </a:rPr>
              <a:t>();</a:t>
            </a:r>
          </a:p>
          <a:p>
            <a:r>
              <a:rPr lang="en-US" sz="1122" dirty="0">
                <a:solidFill>
                  <a:srgbClr val="000000"/>
                </a:solidFill>
                <a:latin typeface="Consolas" pitchFamily="49" charset="0"/>
                <a:cs typeface="Consolas" pitchFamily="49" charset="0"/>
              </a:rPr>
              <a:t>}</a:t>
            </a:r>
          </a:p>
        </p:txBody>
      </p:sp>
      <p:sp>
        <p:nvSpPr>
          <p:cNvPr id="7" name="TextBox 6"/>
          <p:cNvSpPr txBox="1"/>
          <p:nvPr/>
        </p:nvSpPr>
        <p:spPr>
          <a:xfrm>
            <a:off x="1196198" y="4367912"/>
            <a:ext cx="9116414" cy="265009"/>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22" dirty="0">
                <a:solidFill>
                  <a:srgbClr val="000000"/>
                </a:solidFill>
                <a:latin typeface="Consolas" pitchFamily="49" charset="0"/>
                <a:cs typeface="Consolas" pitchFamily="49" charset="0"/>
              </a:rPr>
              <a:t>&lt;&gt;t__awaiter1.OnCompleted(</a:t>
            </a:r>
            <a:r>
              <a:rPr lang="en-US" sz="1122" b="1" dirty="0">
                <a:solidFill>
                  <a:srgbClr val="000000"/>
                </a:solidFill>
                <a:latin typeface="Consolas" pitchFamily="49" charset="0"/>
                <a:cs typeface="Consolas" pitchFamily="49" charset="0"/>
              </a:rPr>
              <a:t>&lt;&gt;t__</a:t>
            </a:r>
            <a:r>
              <a:rPr lang="en-US" sz="1122" b="1" dirty="0" err="1">
                <a:solidFill>
                  <a:srgbClr val="000000"/>
                </a:solidFill>
                <a:latin typeface="Consolas" pitchFamily="49" charset="0"/>
                <a:cs typeface="Consolas" pitchFamily="49" charset="0"/>
              </a:rPr>
              <a:t>MoveNextDelegate</a:t>
            </a:r>
            <a:r>
              <a:rPr lang="en-US" sz="1122" dirty="0">
                <a:solidFill>
                  <a:srgbClr val="000000"/>
                </a:solidFill>
                <a:latin typeface="Consolas" pitchFamily="49" charset="0"/>
                <a:cs typeface="Consolas" pitchFamily="49" charset="0"/>
              </a:rPr>
              <a:t>);</a:t>
            </a:r>
          </a:p>
        </p:txBody>
      </p:sp>
      <p:sp>
        <p:nvSpPr>
          <p:cNvPr id="8" name="TextBox 7"/>
          <p:cNvSpPr txBox="1"/>
          <p:nvPr/>
        </p:nvSpPr>
        <p:spPr>
          <a:xfrm>
            <a:off x="1196198" y="5404410"/>
            <a:ext cx="9116414" cy="1128386"/>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22" dirty="0">
                <a:solidFill>
                  <a:srgbClr val="0000FF"/>
                </a:solidFill>
                <a:latin typeface="Consolas"/>
              </a:rPr>
              <a:t>public static </a:t>
            </a:r>
            <a:r>
              <a:rPr lang="en-US" sz="1122" dirty="0">
                <a:solidFill>
                  <a:srgbClr val="2B91AF"/>
                </a:solidFill>
                <a:latin typeface="Consolas"/>
              </a:rPr>
              <a:t>Task</a:t>
            </a:r>
            <a:r>
              <a:rPr lang="en-US" sz="1122" dirty="0">
                <a:solidFill>
                  <a:srgbClr val="000000"/>
                </a:solidFill>
                <a:latin typeface="Consolas" pitchFamily="49" charset="0"/>
                <a:cs typeface="Consolas" pitchFamily="49" charset="0"/>
              </a:rPr>
              <a:t> </a:t>
            </a:r>
            <a:r>
              <a:rPr lang="en-US" sz="1122" dirty="0" err="1">
                <a:solidFill>
                  <a:srgbClr val="000000"/>
                </a:solidFill>
                <a:latin typeface="Consolas" pitchFamily="49" charset="0"/>
                <a:cs typeface="Consolas" pitchFamily="49" charset="0"/>
              </a:rPr>
              <a:t>SimpleBodyAsync</a:t>
            </a:r>
            <a:r>
              <a:rPr lang="en-US" sz="1122" dirty="0">
                <a:solidFill>
                  <a:srgbClr val="000000"/>
                </a:solidFill>
                <a:latin typeface="Consolas" pitchFamily="49" charset="0"/>
                <a:cs typeface="Consolas" pitchFamily="49" charset="0"/>
              </a:rPr>
              <a:t>() {</a:t>
            </a:r>
          </a:p>
          <a:p>
            <a:r>
              <a:rPr lang="en-US" sz="1122" dirty="0">
                <a:solidFill>
                  <a:srgbClr val="000000"/>
                </a:solidFill>
                <a:latin typeface="Consolas" pitchFamily="49" charset="0"/>
                <a:cs typeface="Consolas" pitchFamily="49" charset="0"/>
              </a:rPr>
              <a:t>    ...</a:t>
            </a:r>
          </a:p>
          <a:p>
            <a:r>
              <a:rPr lang="en-US" sz="1122" dirty="0">
                <a:solidFill>
                  <a:srgbClr val="000000"/>
                </a:solidFill>
                <a:latin typeface="Consolas" pitchFamily="49" charset="0"/>
                <a:cs typeface="Consolas" pitchFamily="49" charset="0"/>
              </a:rPr>
              <a:t>    d__.&lt;&gt;</a:t>
            </a:r>
            <a:r>
              <a:rPr lang="en-US" sz="1122" dirty="0" err="1">
                <a:solidFill>
                  <a:srgbClr val="000000"/>
                </a:solidFill>
                <a:latin typeface="Consolas" pitchFamily="49" charset="0"/>
                <a:cs typeface="Consolas" pitchFamily="49" charset="0"/>
              </a:rPr>
              <a:t>t__builder</a:t>
            </a:r>
            <a:r>
              <a:rPr lang="en-US" sz="1122" dirty="0">
                <a:solidFill>
                  <a:srgbClr val="000000"/>
                </a:solidFill>
                <a:latin typeface="Consolas" pitchFamily="49" charset="0"/>
                <a:cs typeface="Consolas" pitchFamily="49" charset="0"/>
              </a:rPr>
              <a:t> = </a:t>
            </a:r>
            <a:r>
              <a:rPr lang="en-US" sz="1122" dirty="0" err="1">
                <a:solidFill>
                  <a:srgbClr val="2B91AF"/>
                </a:solidFill>
                <a:latin typeface="Consolas"/>
              </a:rPr>
              <a:t>AsyncTaskMethodBuilder</a:t>
            </a:r>
            <a:r>
              <a:rPr lang="en-US" sz="1122" dirty="0" err="1">
                <a:solidFill>
                  <a:srgbClr val="000000"/>
                </a:solidFill>
                <a:latin typeface="Consolas" pitchFamily="49" charset="0"/>
                <a:cs typeface="Consolas" pitchFamily="49" charset="0"/>
              </a:rPr>
              <a:t>.Create</a:t>
            </a:r>
            <a:r>
              <a:rPr lang="en-US" sz="1122" dirty="0">
                <a:solidFill>
                  <a:srgbClr val="000000"/>
                </a:solidFill>
                <a:latin typeface="Consolas" pitchFamily="49" charset="0"/>
                <a:cs typeface="Consolas" pitchFamily="49" charset="0"/>
              </a:rPr>
              <a:t>();</a:t>
            </a:r>
            <a:br>
              <a:rPr lang="en-US" sz="1122" dirty="0">
                <a:solidFill>
                  <a:srgbClr val="000000"/>
                </a:solidFill>
                <a:latin typeface="Consolas" pitchFamily="49" charset="0"/>
                <a:cs typeface="Consolas" pitchFamily="49" charset="0"/>
              </a:rPr>
            </a:br>
            <a:r>
              <a:rPr lang="en-US" sz="1122" dirty="0">
                <a:solidFill>
                  <a:srgbClr val="000000"/>
                </a:solidFill>
                <a:latin typeface="Consolas" pitchFamily="49" charset="0"/>
                <a:cs typeface="Consolas" pitchFamily="49" charset="0"/>
              </a:rPr>
              <a:t>    ...</a:t>
            </a:r>
          </a:p>
          <a:p>
            <a:r>
              <a:rPr lang="en-US" sz="1122" dirty="0">
                <a:solidFill>
                  <a:srgbClr val="000000"/>
                </a:solidFill>
                <a:latin typeface="Consolas" pitchFamily="49" charset="0"/>
                <a:cs typeface="Consolas" pitchFamily="49" charset="0"/>
              </a:rPr>
              <a:t>    </a:t>
            </a:r>
            <a:r>
              <a:rPr lang="en-US" sz="1122" dirty="0">
                <a:solidFill>
                  <a:srgbClr val="0000FF"/>
                </a:solidFill>
                <a:latin typeface="Consolas"/>
              </a:rPr>
              <a:t>return</a:t>
            </a:r>
            <a:r>
              <a:rPr lang="en-US" sz="1122" dirty="0">
                <a:solidFill>
                  <a:srgbClr val="000000"/>
                </a:solidFill>
                <a:latin typeface="Consolas" pitchFamily="49" charset="0"/>
                <a:cs typeface="Consolas" pitchFamily="49" charset="0"/>
              </a:rPr>
              <a:t> d__.&lt;&gt;t__</a:t>
            </a:r>
            <a:r>
              <a:rPr lang="en-US" sz="1122" dirty="0" err="1">
                <a:solidFill>
                  <a:srgbClr val="000000"/>
                </a:solidFill>
                <a:latin typeface="Consolas" pitchFamily="49" charset="0"/>
                <a:cs typeface="Consolas" pitchFamily="49" charset="0"/>
              </a:rPr>
              <a:t>builder</a:t>
            </a:r>
            <a:r>
              <a:rPr lang="en-US" sz="1122" b="1" dirty="0" err="1">
                <a:solidFill>
                  <a:srgbClr val="000000"/>
                </a:solidFill>
                <a:latin typeface="Consolas" pitchFamily="49" charset="0"/>
                <a:cs typeface="Consolas" pitchFamily="49" charset="0"/>
              </a:rPr>
              <a:t>.Task</a:t>
            </a:r>
            <a:r>
              <a:rPr lang="en-US" sz="1122" b="1" dirty="0">
                <a:solidFill>
                  <a:srgbClr val="000000"/>
                </a:solidFill>
                <a:latin typeface="Consolas" pitchFamily="49" charset="0"/>
                <a:cs typeface="Consolas" pitchFamily="49" charset="0"/>
              </a:rPr>
              <a:t>;</a:t>
            </a:r>
          </a:p>
          <a:p>
            <a:r>
              <a:rPr lang="en-US" sz="1122" dirty="0">
                <a:solidFill>
                  <a:srgbClr val="000000"/>
                </a:solidFill>
                <a:latin typeface="Consolas" pitchFamily="49" charset="0"/>
                <a:cs typeface="Consolas" pitchFamily="49" charset="0"/>
              </a:rPr>
              <a:t>}</a:t>
            </a:r>
          </a:p>
        </p:txBody>
      </p:sp>
    </p:spTree>
    <p:extLst>
      <p:ext uri="{BB962C8B-B14F-4D97-AF65-F5344CB8AC3E}">
        <p14:creationId xmlns:p14="http://schemas.microsoft.com/office/powerpoint/2010/main" val="9338772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500"/>
                                        <p:tgtEl>
                                          <p:spTgt spid="3">
                                            <p:txEl>
                                              <p:pRg st="8" end="8"/>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animEffect transition="in" filter="fade">
                                      <p:cBhvr>
                                        <p:cTn id="23" dur="500"/>
                                        <p:tgtEl>
                                          <p:spTgt spid="3">
                                            <p:txEl>
                                              <p:pRg st="11" end="11"/>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Allocations and </a:t>
            </a:r>
            <a:r>
              <a:rPr lang="en-US" dirty="0"/>
              <a:t>a</a:t>
            </a:r>
            <a:r>
              <a:rPr lang="en-US" dirty="0" smtClean="0"/>
              <a:t>sync </a:t>
            </a:r>
            <a:r>
              <a:rPr lang="en-US" dirty="0"/>
              <a:t>m</a:t>
            </a:r>
            <a:r>
              <a:rPr lang="en-US" dirty="0" smtClean="0"/>
              <a:t>ethods, cont.</a:t>
            </a:r>
            <a:endParaRPr lang="en-US" dirty="0"/>
          </a:p>
        </p:txBody>
      </p:sp>
      <p:sp>
        <p:nvSpPr>
          <p:cNvPr id="3" name="Content Placeholder 2"/>
          <p:cNvSpPr>
            <a:spLocks noGrp="1"/>
          </p:cNvSpPr>
          <p:nvPr>
            <p:ph type="body" sz="quarter" idx="10"/>
          </p:nvPr>
        </p:nvSpPr>
        <p:spPr/>
        <p:txBody>
          <a:bodyPr>
            <a:noAutofit/>
          </a:bodyPr>
          <a:lstStyle/>
          <a:p>
            <a:r>
              <a:rPr lang="en-US" sz="2000" dirty="0" smtClean="0">
                <a:latin typeface="+mn-lt"/>
              </a:rPr>
              <a:t>But… async methods start running synchronously</a:t>
            </a:r>
          </a:p>
          <a:p>
            <a:r>
              <a:rPr lang="en-US" sz="2000" dirty="0" smtClean="0">
                <a:latin typeface="+mn-lt"/>
              </a:rPr>
              <a:t>And there’s an “await” fast path…</a:t>
            </a:r>
          </a:p>
          <a:p>
            <a:endParaRPr lang="en-US" sz="2000" dirty="0">
              <a:latin typeface="+mn-lt"/>
            </a:endParaRPr>
          </a:p>
          <a:p>
            <a:endParaRPr lang="en-US" sz="2000" dirty="0" smtClean="0">
              <a:latin typeface="+mn-lt"/>
            </a:endParaRPr>
          </a:p>
          <a:p>
            <a:endParaRPr lang="en-US" sz="2000" dirty="0" smtClean="0">
              <a:latin typeface="+mn-lt"/>
            </a:endParaRPr>
          </a:p>
          <a:p>
            <a:endParaRPr lang="en-US" sz="2000" dirty="0" smtClean="0">
              <a:latin typeface="+mn-lt"/>
            </a:endParaRPr>
          </a:p>
          <a:p>
            <a:endParaRPr lang="en-US" sz="2000" dirty="0" smtClean="0">
              <a:latin typeface="+mn-lt"/>
            </a:endParaRPr>
          </a:p>
          <a:p>
            <a:endParaRPr lang="en-US" sz="2000" dirty="0" smtClean="0">
              <a:latin typeface="+mn-lt"/>
            </a:endParaRPr>
          </a:p>
          <a:p>
            <a:endParaRPr lang="en-US" sz="2000" dirty="0" smtClean="0">
              <a:latin typeface="+mn-lt"/>
            </a:endParaRPr>
          </a:p>
          <a:p>
            <a:endParaRPr lang="en-US" sz="2000" dirty="0" smtClean="0">
              <a:latin typeface="+mn-lt"/>
            </a:endParaRPr>
          </a:p>
          <a:p>
            <a:r>
              <a:rPr lang="en-US" sz="2000" dirty="0" smtClean="0">
                <a:latin typeface="+mn-lt"/>
              </a:rPr>
              <a:t>So “async” methods may complete synchronously</a:t>
            </a:r>
          </a:p>
          <a:p>
            <a:r>
              <a:rPr lang="en-US" sz="2000" dirty="0" smtClean="0">
                <a:latin typeface="+mn-lt"/>
              </a:rPr>
              <a:t>… enabling compiler &amp; Framework optimizations:</a:t>
            </a:r>
          </a:p>
          <a:p>
            <a:pPr marL="994147" lvl="1" indent="-524599">
              <a:buFont typeface="+mj-lt"/>
              <a:buAutoNum type="arabicPeriod"/>
            </a:pPr>
            <a:r>
              <a:rPr lang="en-US" sz="1800" dirty="0" smtClean="0"/>
              <a:t>Delay box the </a:t>
            </a:r>
            <a:r>
              <a:rPr lang="en-US" sz="1800" i="1" dirty="0" smtClean="0"/>
              <a:t>value-type</a:t>
            </a:r>
            <a:r>
              <a:rPr lang="en-US" sz="1800" dirty="0" smtClean="0"/>
              <a:t> state machine to heap</a:t>
            </a:r>
          </a:p>
          <a:p>
            <a:pPr marL="994147" lvl="1" indent="-524599">
              <a:buFont typeface="+mj-lt"/>
              <a:buAutoNum type="arabicPeriod"/>
            </a:pPr>
            <a:r>
              <a:rPr lang="en-US" sz="1800" dirty="0" smtClean="0"/>
              <a:t>Delay allocate the completion delegate</a:t>
            </a:r>
          </a:p>
          <a:p>
            <a:pPr marL="994147" lvl="1" indent="-524599">
              <a:buFont typeface="+mj-lt"/>
              <a:buAutoNum type="arabicPeriod"/>
            </a:pPr>
            <a:r>
              <a:rPr lang="en-US" sz="1800" dirty="0" smtClean="0"/>
              <a:t>Use cached tasks, if possible</a:t>
            </a:r>
          </a:p>
        </p:txBody>
      </p:sp>
      <p:sp>
        <p:nvSpPr>
          <p:cNvPr id="4" name="TextBox 3"/>
          <p:cNvSpPr txBox="1"/>
          <p:nvPr/>
        </p:nvSpPr>
        <p:spPr>
          <a:xfrm>
            <a:off x="1000641" y="2161696"/>
            <a:ext cx="4295518" cy="343492"/>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32" dirty="0" err="1">
                <a:solidFill>
                  <a:srgbClr val="000000"/>
                </a:solidFill>
                <a:latin typeface="Consolas" pitchFamily="49" charset="0"/>
                <a:cs typeface="Consolas" pitchFamily="49" charset="0"/>
              </a:rPr>
              <a:t>TResult</a:t>
            </a:r>
            <a:r>
              <a:rPr lang="en-US" sz="1632" dirty="0">
                <a:solidFill>
                  <a:srgbClr val="000000"/>
                </a:solidFill>
                <a:latin typeface="Consolas" pitchFamily="49" charset="0"/>
                <a:cs typeface="Consolas" pitchFamily="49" charset="0"/>
              </a:rPr>
              <a:t> result = </a:t>
            </a:r>
            <a:r>
              <a:rPr lang="en-US" sz="1632" dirty="0">
                <a:solidFill>
                  <a:srgbClr val="0000FF"/>
                </a:solidFill>
                <a:latin typeface="Consolas"/>
              </a:rPr>
              <a:t>await</a:t>
            </a:r>
            <a:r>
              <a:rPr lang="en-US" sz="1632" dirty="0">
                <a:solidFill>
                  <a:srgbClr val="000000"/>
                </a:solidFill>
                <a:latin typeface="Consolas" pitchFamily="49" charset="0"/>
                <a:cs typeface="Consolas" pitchFamily="49" charset="0"/>
              </a:rPr>
              <a:t> </a:t>
            </a:r>
            <a:r>
              <a:rPr lang="en-US" sz="1632" dirty="0" err="1" smtClean="0">
                <a:solidFill>
                  <a:srgbClr val="000000"/>
                </a:solidFill>
                <a:latin typeface="Consolas" pitchFamily="49" charset="0"/>
                <a:cs typeface="Consolas" pitchFamily="49" charset="0"/>
              </a:rPr>
              <a:t>FooAsync</a:t>
            </a:r>
            <a:r>
              <a:rPr lang="en-US" sz="1632" dirty="0">
                <a:solidFill>
                  <a:srgbClr val="000000"/>
                </a:solidFill>
                <a:latin typeface="Consolas" pitchFamily="49" charset="0"/>
                <a:cs typeface="Consolas" pitchFamily="49" charset="0"/>
              </a:rPr>
              <a:t>();</a:t>
            </a:r>
          </a:p>
        </p:txBody>
      </p:sp>
      <p:sp>
        <p:nvSpPr>
          <p:cNvPr id="5" name="TextBox 4"/>
          <p:cNvSpPr txBox="1"/>
          <p:nvPr/>
        </p:nvSpPr>
        <p:spPr>
          <a:xfrm>
            <a:off x="5503352" y="2161693"/>
            <a:ext cx="5557164" cy="2352760"/>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32" dirty="0" err="1">
                <a:solidFill>
                  <a:srgbClr val="0000FF"/>
                </a:solidFill>
                <a:latin typeface="Consolas"/>
              </a:rPr>
              <a:t>var</a:t>
            </a:r>
            <a:r>
              <a:rPr lang="en-US" sz="1632" dirty="0">
                <a:solidFill>
                  <a:srgbClr val="000000"/>
                </a:solidFill>
                <a:latin typeface="Consolas" pitchFamily="49" charset="0"/>
                <a:cs typeface="Consolas" pitchFamily="49" charset="0"/>
              </a:rPr>
              <a:t> $</a:t>
            </a:r>
            <a:r>
              <a:rPr lang="en-US" sz="1632" dirty="0" err="1">
                <a:solidFill>
                  <a:srgbClr val="000000"/>
                </a:solidFill>
                <a:latin typeface="Consolas" pitchFamily="49" charset="0"/>
                <a:cs typeface="Consolas" pitchFamily="49" charset="0"/>
              </a:rPr>
              <a:t>awaiter</a:t>
            </a:r>
            <a:r>
              <a:rPr lang="en-US" sz="1632" dirty="0">
                <a:solidFill>
                  <a:srgbClr val="000000"/>
                </a:solidFill>
                <a:latin typeface="Consolas" pitchFamily="49" charset="0"/>
                <a:cs typeface="Consolas" pitchFamily="49" charset="0"/>
              </a:rPr>
              <a:t> = </a:t>
            </a:r>
            <a:r>
              <a:rPr lang="en-US" sz="1632" dirty="0" err="1">
                <a:solidFill>
                  <a:srgbClr val="000000"/>
                </a:solidFill>
                <a:latin typeface="Consolas" pitchFamily="49" charset="0"/>
                <a:cs typeface="Consolas" pitchFamily="49" charset="0"/>
              </a:rPr>
              <a:t>FooAsync</a:t>
            </a:r>
            <a:r>
              <a:rPr lang="en-US" sz="1632" dirty="0">
                <a:solidFill>
                  <a:srgbClr val="000000"/>
                </a:solidFill>
                <a:latin typeface="Consolas" pitchFamily="49" charset="0"/>
                <a:cs typeface="Consolas" pitchFamily="49" charset="0"/>
              </a:rPr>
              <a:t>().</a:t>
            </a:r>
            <a:r>
              <a:rPr lang="en-US" sz="1632" dirty="0" err="1">
                <a:solidFill>
                  <a:srgbClr val="000000"/>
                </a:solidFill>
                <a:latin typeface="Consolas" pitchFamily="49" charset="0"/>
                <a:cs typeface="Consolas" pitchFamily="49" charset="0"/>
              </a:rPr>
              <a:t>GetAwaiter</a:t>
            </a:r>
            <a:r>
              <a:rPr lang="en-US" sz="1632" dirty="0">
                <a:solidFill>
                  <a:srgbClr val="000000"/>
                </a:solidFill>
                <a:latin typeface="Consolas" pitchFamily="49" charset="0"/>
                <a:cs typeface="Consolas" pitchFamily="49" charset="0"/>
              </a:rPr>
              <a:t>();</a:t>
            </a:r>
          </a:p>
          <a:p>
            <a:r>
              <a:rPr lang="en-US" sz="1632" b="1" dirty="0">
                <a:solidFill>
                  <a:srgbClr val="0000FF"/>
                </a:solidFill>
                <a:latin typeface="Consolas"/>
              </a:rPr>
              <a:t>if </a:t>
            </a:r>
            <a:r>
              <a:rPr lang="en-US" sz="1632" b="1" dirty="0">
                <a:solidFill>
                  <a:srgbClr val="000000"/>
                </a:solidFill>
                <a:latin typeface="Consolas" pitchFamily="49" charset="0"/>
                <a:cs typeface="Consolas" pitchFamily="49" charset="0"/>
              </a:rPr>
              <a:t>(!$</a:t>
            </a:r>
            <a:r>
              <a:rPr lang="en-US" sz="1632" b="1" dirty="0" err="1">
                <a:solidFill>
                  <a:srgbClr val="000000"/>
                </a:solidFill>
                <a:latin typeface="Consolas" pitchFamily="49" charset="0"/>
                <a:cs typeface="Consolas" pitchFamily="49" charset="0"/>
              </a:rPr>
              <a:t>awaiter.IsCompleted</a:t>
            </a:r>
            <a:r>
              <a:rPr lang="en-US" sz="1632" b="1" dirty="0">
                <a:solidFill>
                  <a:srgbClr val="000000"/>
                </a:solidFill>
                <a:latin typeface="Consolas" pitchFamily="49" charset="0"/>
                <a:cs typeface="Consolas" pitchFamily="49" charset="0"/>
              </a:rPr>
              <a:t>) {</a:t>
            </a:r>
          </a:p>
          <a:p>
            <a:r>
              <a:rPr lang="en-US" sz="1632" dirty="0">
                <a:solidFill>
                  <a:srgbClr val="000000"/>
                </a:solidFill>
                <a:latin typeface="Consolas" pitchFamily="49" charset="0"/>
                <a:cs typeface="Consolas" pitchFamily="49" charset="0"/>
              </a:rPr>
              <a:t>    </a:t>
            </a:r>
            <a:r>
              <a:rPr lang="en-US" sz="1632" i="1" dirty="0">
                <a:solidFill>
                  <a:srgbClr val="000000"/>
                </a:solidFill>
                <a:latin typeface="Consolas" pitchFamily="49" charset="0"/>
                <a:cs typeface="Consolas" pitchFamily="49" charset="0"/>
              </a:rPr>
              <a:t>SAVE_STATE</a:t>
            </a:r>
            <a:r>
              <a:rPr lang="en-US" sz="1632" dirty="0">
                <a:solidFill>
                  <a:srgbClr val="000000"/>
                </a:solidFill>
                <a:latin typeface="Consolas" pitchFamily="49" charset="0"/>
                <a:cs typeface="Consolas" pitchFamily="49" charset="0"/>
              </a:rPr>
              <a:t>;</a:t>
            </a:r>
          </a:p>
          <a:p>
            <a:r>
              <a:rPr lang="en-US" sz="1632" dirty="0">
                <a:solidFill>
                  <a:srgbClr val="000000"/>
                </a:solidFill>
                <a:latin typeface="Consolas" pitchFamily="49" charset="0"/>
                <a:cs typeface="Consolas" pitchFamily="49" charset="0"/>
              </a:rPr>
              <a:t>    $</a:t>
            </a:r>
            <a:r>
              <a:rPr lang="en-US" sz="1632" dirty="0" err="1">
                <a:solidFill>
                  <a:srgbClr val="000000"/>
                </a:solidFill>
                <a:latin typeface="Consolas" pitchFamily="49" charset="0"/>
                <a:cs typeface="Consolas" pitchFamily="49" charset="0"/>
              </a:rPr>
              <a:t>awaiter.OnCompleted</a:t>
            </a:r>
            <a:r>
              <a:rPr lang="en-US" sz="1632" dirty="0">
                <a:solidFill>
                  <a:srgbClr val="000000"/>
                </a:solidFill>
                <a:latin typeface="Consolas" pitchFamily="49" charset="0"/>
                <a:cs typeface="Consolas" pitchFamily="49" charset="0"/>
              </a:rPr>
              <a:t>(</a:t>
            </a:r>
            <a:r>
              <a:rPr lang="en-US" sz="1632" dirty="0" err="1">
                <a:solidFill>
                  <a:srgbClr val="000000"/>
                </a:solidFill>
                <a:latin typeface="Consolas" pitchFamily="49" charset="0"/>
                <a:cs typeface="Consolas" pitchFamily="49" charset="0"/>
              </a:rPr>
              <a:t>CompletionDelegate</a:t>
            </a:r>
            <a:r>
              <a:rPr lang="en-US" sz="1632" dirty="0">
                <a:solidFill>
                  <a:srgbClr val="000000"/>
                </a:solidFill>
                <a:latin typeface="Consolas" pitchFamily="49" charset="0"/>
                <a:cs typeface="Consolas" pitchFamily="49" charset="0"/>
              </a:rPr>
              <a:t>);</a:t>
            </a:r>
          </a:p>
          <a:p>
            <a:r>
              <a:rPr lang="en-US" sz="1632" dirty="0">
                <a:solidFill>
                  <a:srgbClr val="000000"/>
                </a:solidFill>
                <a:latin typeface="Consolas" pitchFamily="49" charset="0"/>
                <a:cs typeface="Consolas" pitchFamily="49" charset="0"/>
              </a:rPr>
              <a:t>    </a:t>
            </a:r>
            <a:r>
              <a:rPr lang="en-US" sz="1632" dirty="0">
                <a:solidFill>
                  <a:srgbClr val="0000FF"/>
                </a:solidFill>
                <a:latin typeface="Consolas"/>
              </a:rPr>
              <a:t>return</a:t>
            </a:r>
            <a:r>
              <a:rPr lang="en-US" sz="1632" dirty="0">
                <a:solidFill>
                  <a:srgbClr val="000000"/>
                </a:solidFill>
                <a:latin typeface="Consolas" pitchFamily="49" charset="0"/>
                <a:cs typeface="Consolas" pitchFamily="49" charset="0"/>
              </a:rPr>
              <a:t>;</a:t>
            </a:r>
          </a:p>
          <a:p>
            <a:r>
              <a:rPr lang="en-US" sz="1632" dirty="0">
                <a:solidFill>
                  <a:srgbClr val="000000"/>
                </a:solidFill>
                <a:latin typeface="Consolas" pitchFamily="49" charset="0"/>
                <a:cs typeface="Consolas" pitchFamily="49" charset="0"/>
              </a:rPr>
              <a:t>    </a:t>
            </a:r>
            <a:r>
              <a:rPr lang="en-US" sz="1632" i="1" dirty="0">
                <a:solidFill>
                  <a:srgbClr val="000000"/>
                </a:solidFill>
                <a:latin typeface="Consolas" pitchFamily="49" charset="0"/>
                <a:cs typeface="Consolas" pitchFamily="49" charset="0"/>
              </a:rPr>
              <a:t>Label:</a:t>
            </a:r>
          </a:p>
          <a:p>
            <a:r>
              <a:rPr lang="en-US" sz="1632" dirty="0">
                <a:solidFill>
                  <a:srgbClr val="000000"/>
                </a:solidFill>
                <a:latin typeface="Consolas" pitchFamily="49" charset="0"/>
                <a:cs typeface="Consolas" pitchFamily="49" charset="0"/>
              </a:rPr>
              <a:t>    </a:t>
            </a:r>
            <a:r>
              <a:rPr lang="en-US" sz="1632" i="1" dirty="0">
                <a:solidFill>
                  <a:srgbClr val="000000"/>
                </a:solidFill>
                <a:latin typeface="Consolas" pitchFamily="49" charset="0"/>
                <a:cs typeface="Consolas" pitchFamily="49" charset="0"/>
              </a:rPr>
              <a:t>RESTORE_STATE</a:t>
            </a:r>
            <a:r>
              <a:rPr lang="en-US" sz="1632" dirty="0">
                <a:solidFill>
                  <a:srgbClr val="000000"/>
                </a:solidFill>
                <a:latin typeface="Consolas" pitchFamily="49" charset="0"/>
                <a:cs typeface="Consolas" pitchFamily="49" charset="0"/>
              </a:rPr>
              <a:t>;</a:t>
            </a:r>
          </a:p>
          <a:p>
            <a:r>
              <a:rPr lang="en-US" sz="1632" dirty="0">
                <a:solidFill>
                  <a:srgbClr val="000000"/>
                </a:solidFill>
                <a:latin typeface="Consolas" pitchFamily="49" charset="0"/>
                <a:cs typeface="Consolas" pitchFamily="49" charset="0"/>
              </a:rPr>
              <a:t>}</a:t>
            </a:r>
          </a:p>
          <a:p>
            <a:r>
              <a:rPr lang="en-US" sz="1632" dirty="0" err="1">
                <a:solidFill>
                  <a:srgbClr val="000000"/>
                </a:solidFill>
                <a:latin typeface="Consolas" pitchFamily="49" charset="0"/>
                <a:cs typeface="Consolas" pitchFamily="49" charset="0"/>
              </a:rPr>
              <a:t>TResult</a:t>
            </a:r>
            <a:r>
              <a:rPr lang="en-US" sz="1632" dirty="0">
                <a:solidFill>
                  <a:srgbClr val="000000"/>
                </a:solidFill>
                <a:latin typeface="Consolas" pitchFamily="49" charset="0"/>
                <a:cs typeface="Consolas" pitchFamily="49" charset="0"/>
              </a:rPr>
              <a:t> result = $</a:t>
            </a:r>
            <a:r>
              <a:rPr lang="en-US" sz="1632" dirty="0" err="1">
                <a:solidFill>
                  <a:srgbClr val="000000"/>
                </a:solidFill>
                <a:latin typeface="Consolas" pitchFamily="49" charset="0"/>
                <a:cs typeface="Consolas" pitchFamily="49" charset="0"/>
              </a:rPr>
              <a:t>awaiter.GetResult</a:t>
            </a:r>
            <a:r>
              <a:rPr lang="en-US" sz="1632" dirty="0">
                <a:solidFill>
                  <a:srgbClr val="000000"/>
                </a:solidFill>
                <a:latin typeface="Consolas" pitchFamily="49" charset="0"/>
                <a:cs typeface="Consolas" pitchFamily="49" charset="0"/>
              </a:rPr>
              <a:t>();</a:t>
            </a:r>
          </a:p>
        </p:txBody>
      </p:sp>
      <p:sp>
        <p:nvSpPr>
          <p:cNvPr id="7" name="Bent-Up Arrow 6"/>
          <p:cNvSpPr/>
          <p:nvPr/>
        </p:nvSpPr>
        <p:spPr bwMode="auto">
          <a:xfrm rot="5400000">
            <a:off x="4387937" y="2626252"/>
            <a:ext cx="1048389" cy="1011339"/>
          </a:xfrm>
          <a:prstGeom prst="bentUp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312" fontAlgn="base">
              <a:spcBef>
                <a:spcPct val="0"/>
              </a:spcBef>
              <a:spcAft>
                <a:spcPct val="0"/>
              </a:spcAft>
            </a:pPr>
            <a:endParaRPr lang="en-US" sz="2856"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2481994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Effect transition="in" filter="fade">
                                      <p:cBhvr>
                                        <p:cTn id="23" dur="500"/>
                                        <p:tgtEl>
                                          <p:spTgt spid="3">
                                            <p:txEl>
                                              <p:pRg st="10" end="1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animEffect transition="in" filter="fade">
                                      <p:cBhvr>
                                        <p:cTn id="28" dur="500"/>
                                        <p:tgtEl>
                                          <p:spTgt spid="3">
                                            <p:txEl>
                                              <p:pRg st="11" end="1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animEffect transition="in" filter="fade">
                                      <p:cBhvr>
                                        <p:cTn id="33" dur="500"/>
                                        <p:tgtEl>
                                          <p:spTgt spid="3">
                                            <p:txEl>
                                              <p:pRg st="12" end="1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13" end="13"/>
                                            </p:txEl>
                                          </p:spTgt>
                                        </p:tgtEl>
                                        <p:attrNameLst>
                                          <p:attrName>style.visibility</p:attrName>
                                        </p:attrNameLst>
                                      </p:cBhvr>
                                      <p:to>
                                        <p:strVal val="visible"/>
                                      </p:to>
                                    </p:set>
                                    <p:animEffect transition="in" filter="fade">
                                      <p:cBhvr>
                                        <p:cTn id="38" dur="500"/>
                                        <p:tgtEl>
                                          <p:spTgt spid="3">
                                            <p:txEl>
                                              <p:pRg st="13" end="1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animEffect transition="in" filter="fade">
                                      <p:cBhvr>
                                        <p:cTn id="43"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Allocations and </a:t>
            </a:r>
            <a:r>
              <a:rPr lang="en-US" dirty="0"/>
              <a:t>a</a:t>
            </a:r>
            <a:r>
              <a:rPr lang="en-US" dirty="0" smtClean="0"/>
              <a:t>sync methods, cont.</a:t>
            </a:r>
            <a:endParaRPr lang="en-US" dirty="0"/>
          </a:p>
        </p:txBody>
      </p:sp>
      <p:sp>
        <p:nvSpPr>
          <p:cNvPr id="3" name="Content Placeholder 2"/>
          <p:cNvSpPr>
            <a:spLocks noGrp="1"/>
          </p:cNvSpPr>
          <p:nvPr>
            <p:ph type="body" sz="quarter" idx="10"/>
          </p:nvPr>
        </p:nvSpPr>
        <p:spPr/>
        <p:txBody>
          <a:bodyPr>
            <a:noAutofit/>
          </a:bodyPr>
          <a:lstStyle/>
          <a:p>
            <a:r>
              <a:rPr lang="en-US" dirty="0" smtClean="0"/>
              <a:t>Many </a:t>
            </a:r>
            <a:r>
              <a:rPr lang="en-US" dirty="0" err="1" smtClean="0"/>
              <a:t>async</a:t>
            </a:r>
            <a:r>
              <a:rPr lang="en-US" dirty="0" smtClean="0"/>
              <a:t> methods will complete synchronously</a:t>
            </a:r>
          </a:p>
          <a:p>
            <a:pPr lvl="1"/>
            <a:r>
              <a:rPr lang="en-US" dirty="0" smtClean="0"/>
              <a:t>That’s the case you care most about as the author of an async API method that will be called in a loop</a:t>
            </a:r>
          </a:p>
          <a:p>
            <a:pPr lvl="1"/>
            <a:endParaRPr lang="en-US" dirty="0" smtClean="0"/>
          </a:p>
          <a:p>
            <a:r>
              <a:rPr lang="en-US" dirty="0" smtClean="0"/>
              <a:t>Allocations may still occur for Tasks</a:t>
            </a:r>
          </a:p>
          <a:p>
            <a:pPr marL="466310" lvl="1" indent="-466310"/>
            <a:r>
              <a:rPr lang="en-US" dirty="0" smtClean="0"/>
              <a:t>Framework caches some common tasks, e.g.</a:t>
            </a:r>
          </a:p>
          <a:p>
            <a:pPr marL="466310" lvl="2" indent="-466310"/>
            <a:endParaRPr lang="en-US" dirty="0" smtClean="0"/>
          </a:p>
          <a:p>
            <a:pPr marL="466310" lvl="2" indent="-466310"/>
            <a:endParaRPr lang="en-US" dirty="0"/>
          </a:p>
          <a:p>
            <a:pPr marL="466310" lvl="2" indent="-466310"/>
            <a:endParaRPr lang="en-US" dirty="0" smtClean="0"/>
          </a:p>
          <a:p>
            <a:pPr marL="935857" lvl="1" indent="-466310"/>
            <a:endParaRPr lang="en-US" dirty="0"/>
          </a:p>
          <a:p>
            <a:pPr marL="935857" lvl="1" indent="-466310"/>
            <a:endParaRPr lang="en-US" dirty="0" smtClean="0"/>
          </a:p>
          <a:p>
            <a:pPr marL="466310" lvl="1" indent="-466310"/>
            <a:r>
              <a:rPr lang="en-US" dirty="0" smtClean="0"/>
              <a:t>You can cache additional cases…</a:t>
            </a:r>
            <a:endParaRPr lang="en-US" dirty="0"/>
          </a:p>
        </p:txBody>
      </p:sp>
      <p:sp>
        <p:nvSpPr>
          <p:cNvPr id="4" name="TextBox 3"/>
          <p:cNvSpPr txBox="1"/>
          <p:nvPr/>
        </p:nvSpPr>
        <p:spPr>
          <a:xfrm>
            <a:off x="4407387" y="3704556"/>
            <a:ext cx="3464563" cy="1034257"/>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224" dirty="0">
                <a:solidFill>
                  <a:srgbClr val="0000FF"/>
                </a:solidFill>
                <a:latin typeface="Consolas"/>
              </a:rPr>
              <a:t>public </a:t>
            </a:r>
            <a:r>
              <a:rPr lang="en-US" sz="1224" dirty="0" err="1">
                <a:solidFill>
                  <a:srgbClr val="0000FF"/>
                </a:solidFill>
                <a:latin typeface="Consolas"/>
              </a:rPr>
              <a:t>async</a:t>
            </a:r>
            <a:r>
              <a:rPr lang="en-US" sz="1224" dirty="0">
                <a:solidFill>
                  <a:srgbClr val="0000FF"/>
                </a:solidFill>
                <a:latin typeface="Consolas"/>
              </a:rPr>
              <a:t> </a:t>
            </a:r>
            <a:r>
              <a:rPr lang="en-US" sz="1224" dirty="0">
                <a:solidFill>
                  <a:srgbClr val="2B91AF"/>
                </a:solidFill>
                <a:latin typeface="Consolas"/>
              </a:rPr>
              <a:t>Task</a:t>
            </a:r>
            <a:r>
              <a:rPr lang="en-US" sz="1224" dirty="0">
                <a:solidFill>
                  <a:srgbClr val="000000"/>
                </a:solidFill>
                <a:latin typeface="Consolas" pitchFamily="49" charset="0"/>
                <a:cs typeface="Consolas" pitchFamily="49" charset="0"/>
              </a:rPr>
              <a:t>&lt;</a:t>
            </a:r>
            <a:r>
              <a:rPr lang="en-US" sz="1224" dirty="0" err="1">
                <a:solidFill>
                  <a:srgbClr val="0000FF"/>
                </a:solidFill>
                <a:latin typeface="Consolas"/>
              </a:rPr>
              <a:t>bool</a:t>
            </a:r>
            <a:r>
              <a:rPr lang="en-US" sz="1224" dirty="0">
                <a:solidFill>
                  <a:srgbClr val="000000"/>
                </a:solidFill>
                <a:latin typeface="Consolas" pitchFamily="49" charset="0"/>
                <a:cs typeface="Consolas" pitchFamily="49" charset="0"/>
              </a:rPr>
              <a:t>&gt; </a:t>
            </a:r>
            <a:r>
              <a:rPr lang="en-US" sz="1224" dirty="0" err="1">
                <a:solidFill>
                  <a:srgbClr val="000000"/>
                </a:solidFill>
                <a:latin typeface="Consolas" pitchFamily="49" charset="0"/>
                <a:cs typeface="Consolas" pitchFamily="49" charset="0"/>
              </a:rPr>
              <a:t>FooAsync</a:t>
            </a:r>
            <a:r>
              <a:rPr lang="en-US" sz="1224" dirty="0">
                <a:solidFill>
                  <a:srgbClr val="000000"/>
                </a:solidFill>
                <a:latin typeface="Consolas" pitchFamily="49" charset="0"/>
                <a:cs typeface="Consolas" pitchFamily="49" charset="0"/>
              </a:rPr>
              <a:t>()</a:t>
            </a:r>
          </a:p>
          <a:p>
            <a:r>
              <a:rPr lang="en-US" sz="1224" dirty="0">
                <a:solidFill>
                  <a:srgbClr val="000000"/>
                </a:solidFill>
                <a:latin typeface="Consolas" pitchFamily="49" charset="0"/>
                <a:cs typeface="Consolas" pitchFamily="49" charset="0"/>
              </a:rPr>
              <a:t>{ </a:t>
            </a:r>
          </a:p>
          <a:p>
            <a:r>
              <a:rPr lang="en-US" sz="1224" dirty="0">
                <a:solidFill>
                  <a:srgbClr val="000000"/>
                </a:solidFill>
                <a:latin typeface="Consolas" pitchFamily="49" charset="0"/>
                <a:cs typeface="Consolas" pitchFamily="49" charset="0"/>
              </a:rPr>
              <a:t>    ... </a:t>
            </a:r>
            <a:r>
              <a:rPr lang="en-US" sz="1224" dirty="0">
                <a:solidFill>
                  <a:srgbClr val="008000"/>
                </a:solidFill>
                <a:latin typeface="Consolas"/>
              </a:rPr>
              <a:t>// doesn’t yield</a:t>
            </a:r>
            <a:endParaRPr lang="en-US" sz="1224" dirty="0">
              <a:solidFill>
                <a:srgbClr val="000000"/>
              </a:solidFill>
              <a:latin typeface="Consolas" pitchFamily="49" charset="0"/>
              <a:cs typeface="Consolas" pitchFamily="49" charset="0"/>
            </a:endParaRPr>
          </a:p>
          <a:p>
            <a:r>
              <a:rPr lang="en-US" sz="1224" dirty="0">
                <a:solidFill>
                  <a:srgbClr val="0000FF"/>
                </a:solidFill>
                <a:latin typeface="Consolas"/>
              </a:rPr>
              <a:t>    return</a:t>
            </a:r>
            <a:r>
              <a:rPr lang="en-US" sz="1224" dirty="0">
                <a:solidFill>
                  <a:srgbClr val="000000"/>
                </a:solidFill>
                <a:latin typeface="Consolas" pitchFamily="49" charset="0"/>
                <a:cs typeface="Consolas" pitchFamily="49" charset="0"/>
              </a:rPr>
              <a:t> </a:t>
            </a:r>
            <a:r>
              <a:rPr lang="en-US" sz="1224" dirty="0">
                <a:solidFill>
                  <a:srgbClr val="0000FF"/>
                </a:solidFill>
                <a:latin typeface="Consolas"/>
              </a:rPr>
              <a:t>true</a:t>
            </a:r>
            <a:r>
              <a:rPr lang="en-US" sz="1224" dirty="0">
                <a:solidFill>
                  <a:srgbClr val="000000"/>
                </a:solidFill>
                <a:latin typeface="Consolas" pitchFamily="49" charset="0"/>
                <a:cs typeface="Consolas" pitchFamily="49" charset="0"/>
              </a:rPr>
              <a:t>;</a:t>
            </a:r>
          </a:p>
          <a:p>
            <a:r>
              <a:rPr lang="en-US" sz="1224" dirty="0">
                <a:solidFill>
                  <a:srgbClr val="000000"/>
                </a:solidFill>
                <a:latin typeface="Consolas" pitchFamily="49" charset="0"/>
                <a:cs typeface="Consolas" pitchFamily="49" charset="0"/>
              </a:rPr>
              <a:t>}</a:t>
            </a:r>
          </a:p>
        </p:txBody>
      </p:sp>
      <p:sp>
        <p:nvSpPr>
          <p:cNvPr id="5" name="TextBox 4"/>
          <p:cNvSpPr txBox="1"/>
          <p:nvPr/>
        </p:nvSpPr>
        <p:spPr>
          <a:xfrm>
            <a:off x="741508" y="3704556"/>
            <a:ext cx="3464563" cy="1034257"/>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224" dirty="0">
                <a:solidFill>
                  <a:srgbClr val="0000FF"/>
                </a:solidFill>
                <a:latin typeface="Consolas"/>
              </a:rPr>
              <a:t>public </a:t>
            </a:r>
            <a:r>
              <a:rPr lang="en-US" sz="1224" dirty="0" err="1">
                <a:solidFill>
                  <a:srgbClr val="0000FF"/>
                </a:solidFill>
                <a:latin typeface="Consolas"/>
              </a:rPr>
              <a:t>async</a:t>
            </a:r>
            <a:r>
              <a:rPr lang="en-US" sz="1224" dirty="0">
                <a:solidFill>
                  <a:srgbClr val="0000FF"/>
                </a:solidFill>
                <a:latin typeface="Consolas"/>
              </a:rPr>
              <a:t> </a:t>
            </a:r>
            <a:r>
              <a:rPr lang="en-US" sz="1224" dirty="0">
                <a:solidFill>
                  <a:srgbClr val="2B91AF"/>
                </a:solidFill>
                <a:latin typeface="Consolas"/>
              </a:rPr>
              <a:t>Task</a:t>
            </a:r>
            <a:r>
              <a:rPr lang="en-US" sz="1224" dirty="0">
                <a:solidFill>
                  <a:srgbClr val="000000"/>
                </a:solidFill>
                <a:latin typeface="Consolas" pitchFamily="49" charset="0"/>
                <a:cs typeface="Consolas" pitchFamily="49" charset="0"/>
              </a:rPr>
              <a:t> </a:t>
            </a:r>
            <a:r>
              <a:rPr lang="en-US" sz="1224" dirty="0" err="1">
                <a:solidFill>
                  <a:srgbClr val="000000"/>
                </a:solidFill>
                <a:latin typeface="Consolas" pitchFamily="49" charset="0"/>
                <a:cs typeface="Consolas" pitchFamily="49" charset="0"/>
              </a:rPr>
              <a:t>FooAsync</a:t>
            </a:r>
            <a:r>
              <a:rPr lang="en-US" sz="1224" dirty="0">
                <a:solidFill>
                  <a:srgbClr val="000000"/>
                </a:solidFill>
                <a:latin typeface="Consolas" pitchFamily="49" charset="0"/>
                <a:cs typeface="Consolas" pitchFamily="49" charset="0"/>
              </a:rPr>
              <a:t>()</a:t>
            </a:r>
          </a:p>
          <a:p>
            <a:r>
              <a:rPr lang="en-US" sz="1224" dirty="0">
                <a:solidFill>
                  <a:srgbClr val="000000"/>
                </a:solidFill>
                <a:latin typeface="Consolas" pitchFamily="49" charset="0"/>
                <a:cs typeface="Consolas" pitchFamily="49" charset="0"/>
              </a:rPr>
              <a:t>{ </a:t>
            </a:r>
          </a:p>
          <a:p>
            <a:r>
              <a:rPr lang="en-US" sz="1224" dirty="0">
                <a:solidFill>
                  <a:srgbClr val="000000"/>
                </a:solidFill>
                <a:latin typeface="Consolas" pitchFamily="49" charset="0"/>
                <a:cs typeface="Consolas" pitchFamily="49" charset="0"/>
              </a:rPr>
              <a:t>    ... </a:t>
            </a:r>
            <a:r>
              <a:rPr lang="en-US" sz="1224" dirty="0">
                <a:solidFill>
                  <a:srgbClr val="008000"/>
                </a:solidFill>
                <a:latin typeface="Consolas"/>
              </a:rPr>
              <a:t>// doesn’t yield</a:t>
            </a:r>
          </a:p>
          <a:p>
            <a:r>
              <a:rPr lang="en-US" sz="1224" dirty="0">
                <a:solidFill>
                  <a:srgbClr val="0000FF"/>
                </a:solidFill>
                <a:latin typeface="Consolas"/>
              </a:rPr>
              <a:t>    return</a:t>
            </a:r>
            <a:r>
              <a:rPr lang="en-US" sz="1224" dirty="0">
                <a:solidFill>
                  <a:srgbClr val="000000"/>
                </a:solidFill>
                <a:latin typeface="Consolas" pitchFamily="49" charset="0"/>
                <a:cs typeface="Consolas" pitchFamily="49" charset="0"/>
              </a:rPr>
              <a:t>;</a:t>
            </a:r>
          </a:p>
          <a:p>
            <a:r>
              <a:rPr lang="en-US" sz="1224" dirty="0">
                <a:solidFill>
                  <a:srgbClr val="000000"/>
                </a:solidFill>
                <a:latin typeface="Consolas" pitchFamily="49" charset="0"/>
                <a:cs typeface="Consolas" pitchFamily="49" charset="0"/>
              </a:rPr>
              <a:t>}</a:t>
            </a:r>
          </a:p>
        </p:txBody>
      </p:sp>
      <p:sp>
        <p:nvSpPr>
          <p:cNvPr id="6" name="TextBox 5"/>
          <p:cNvSpPr txBox="1"/>
          <p:nvPr/>
        </p:nvSpPr>
        <p:spPr>
          <a:xfrm>
            <a:off x="8073266" y="3704555"/>
            <a:ext cx="3464563" cy="1034257"/>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224" dirty="0">
                <a:solidFill>
                  <a:srgbClr val="0000FF"/>
                </a:solidFill>
                <a:latin typeface="Consolas"/>
              </a:rPr>
              <a:t>public </a:t>
            </a:r>
            <a:r>
              <a:rPr lang="en-US" sz="1224" dirty="0" err="1">
                <a:solidFill>
                  <a:srgbClr val="0000FF"/>
                </a:solidFill>
                <a:latin typeface="Consolas"/>
              </a:rPr>
              <a:t>async</a:t>
            </a:r>
            <a:r>
              <a:rPr lang="en-US" sz="1224" dirty="0">
                <a:solidFill>
                  <a:srgbClr val="0000FF"/>
                </a:solidFill>
                <a:latin typeface="Consolas"/>
              </a:rPr>
              <a:t> </a:t>
            </a:r>
            <a:r>
              <a:rPr lang="en-US" sz="1224" dirty="0">
                <a:solidFill>
                  <a:srgbClr val="2B91AF"/>
                </a:solidFill>
                <a:latin typeface="Consolas"/>
              </a:rPr>
              <a:t>Task</a:t>
            </a:r>
            <a:r>
              <a:rPr lang="en-US" sz="1224" dirty="0">
                <a:solidFill>
                  <a:srgbClr val="000000"/>
                </a:solidFill>
                <a:latin typeface="Consolas" pitchFamily="49" charset="0"/>
                <a:cs typeface="Consolas" pitchFamily="49" charset="0"/>
              </a:rPr>
              <a:t>&lt;</a:t>
            </a:r>
            <a:r>
              <a:rPr lang="en-US" sz="1224" dirty="0">
                <a:solidFill>
                  <a:srgbClr val="0000FF"/>
                </a:solidFill>
                <a:latin typeface="Consolas"/>
              </a:rPr>
              <a:t>object</a:t>
            </a:r>
            <a:r>
              <a:rPr lang="en-US" sz="1224" dirty="0">
                <a:solidFill>
                  <a:srgbClr val="000000"/>
                </a:solidFill>
                <a:latin typeface="Consolas" pitchFamily="49" charset="0"/>
                <a:cs typeface="Consolas" pitchFamily="49" charset="0"/>
              </a:rPr>
              <a:t>&gt; </a:t>
            </a:r>
            <a:r>
              <a:rPr lang="en-US" sz="1224" dirty="0" err="1">
                <a:solidFill>
                  <a:srgbClr val="000000"/>
                </a:solidFill>
                <a:latin typeface="Consolas" pitchFamily="49" charset="0"/>
                <a:cs typeface="Consolas" pitchFamily="49" charset="0"/>
              </a:rPr>
              <a:t>FooAsync</a:t>
            </a:r>
            <a:r>
              <a:rPr lang="en-US" sz="1224" dirty="0">
                <a:solidFill>
                  <a:srgbClr val="000000"/>
                </a:solidFill>
                <a:latin typeface="Consolas" pitchFamily="49" charset="0"/>
                <a:cs typeface="Consolas" pitchFamily="49" charset="0"/>
              </a:rPr>
              <a:t>()</a:t>
            </a:r>
          </a:p>
          <a:p>
            <a:r>
              <a:rPr lang="en-US" sz="1224" dirty="0">
                <a:solidFill>
                  <a:srgbClr val="000000"/>
                </a:solidFill>
                <a:latin typeface="Consolas" pitchFamily="49" charset="0"/>
                <a:cs typeface="Consolas" pitchFamily="49" charset="0"/>
              </a:rPr>
              <a:t>{ </a:t>
            </a:r>
          </a:p>
          <a:p>
            <a:r>
              <a:rPr lang="en-US" sz="1224" dirty="0">
                <a:solidFill>
                  <a:srgbClr val="000000"/>
                </a:solidFill>
                <a:latin typeface="Consolas" pitchFamily="49" charset="0"/>
                <a:cs typeface="Consolas" pitchFamily="49" charset="0"/>
              </a:rPr>
              <a:t>    ... </a:t>
            </a:r>
            <a:r>
              <a:rPr lang="en-US" sz="1224" dirty="0">
                <a:solidFill>
                  <a:srgbClr val="008000"/>
                </a:solidFill>
                <a:latin typeface="Consolas"/>
              </a:rPr>
              <a:t>// doesn’t yield</a:t>
            </a:r>
            <a:endParaRPr lang="en-US" sz="1224" dirty="0">
              <a:solidFill>
                <a:srgbClr val="000000"/>
              </a:solidFill>
              <a:latin typeface="Consolas" pitchFamily="49" charset="0"/>
              <a:cs typeface="Consolas" pitchFamily="49" charset="0"/>
            </a:endParaRPr>
          </a:p>
          <a:p>
            <a:r>
              <a:rPr lang="en-US" sz="1224" dirty="0">
                <a:solidFill>
                  <a:srgbClr val="0000FF"/>
                </a:solidFill>
                <a:latin typeface="Consolas"/>
              </a:rPr>
              <a:t>    return</a:t>
            </a:r>
            <a:r>
              <a:rPr lang="en-US" sz="1224" dirty="0">
                <a:solidFill>
                  <a:srgbClr val="000000"/>
                </a:solidFill>
                <a:latin typeface="Consolas" pitchFamily="49" charset="0"/>
                <a:cs typeface="Consolas" pitchFamily="49" charset="0"/>
              </a:rPr>
              <a:t> </a:t>
            </a:r>
            <a:r>
              <a:rPr lang="en-US" sz="1224" dirty="0">
                <a:solidFill>
                  <a:srgbClr val="0000FF"/>
                </a:solidFill>
                <a:latin typeface="Consolas"/>
              </a:rPr>
              <a:t>null</a:t>
            </a:r>
            <a:r>
              <a:rPr lang="en-US" sz="1224" dirty="0">
                <a:solidFill>
                  <a:srgbClr val="000000"/>
                </a:solidFill>
                <a:latin typeface="Consolas" pitchFamily="49" charset="0"/>
                <a:cs typeface="Consolas" pitchFamily="49" charset="0"/>
              </a:rPr>
              <a:t>;</a:t>
            </a:r>
          </a:p>
          <a:p>
            <a:r>
              <a:rPr lang="en-US" sz="1224" dirty="0">
                <a:solidFill>
                  <a:srgbClr val="000000"/>
                </a:solidFill>
                <a:latin typeface="Consolas" pitchFamily="49" charset="0"/>
                <a:cs typeface="Consolas" pitchFamily="49" charset="0"/>
              </a:rPr>
              <a:t>}</a:t>
            </a:r>
          </a:p>
        </p:txBody>
      </p:sp>
    </p:spTree>
    <p:extLst>
      <p:ext uri="{BB962C8B-B14F-4D97-AF65-F5344CB8AC3E}">
        <p14:creationId xmlns:p14="http://schemas.microsoft.com/office/powerpoint/2010/main" val="2532941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animEffect transition="in" filter="fade">
                                      <p:cBhvr>
                                        <p:cTn id="2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caching</a:t>
            </a:r>
            <a:endParaRPr lang="en-US" dirty="0"/>
          </a:p>
        </p:txBody>
      </p:sp>
      <p:sp>
        <p:nvSpPr>
          <p:cNvPr id="3" name="Content Placeholder 2"/>
          <p:cNvSpPr>
            <a:spLocks noGrp="1"/>
          </p:cNvSpPr>
          <p:nvPr>
            <p:ph type="body" sz="quarter" idx="10"/>
          </p:nvPr>
        </p:nvSpPr>
        <p:spPr/>
        <p:txBody>
          <a:bodyPr>
            <a:noAutofit/>
          </a:bodyPr>
          <a:lstStyle/>
          <a:p>
            <a:r>
              <a:rPr lang="en-US" dirty="0"/>
              <a:t>Example: </a:t>
            </a:r>
            <a:r>
              <a:rPr lang="en-US" dirty="0" err="1"/>
              <a:t>MemoryStream.ReadAsync</a:t>
            </a:r>
            <a:endParaRPr lang="en-US" dirty="0"/>
          </a:p>
          <a:p>
            <a:pPr marL="388591" lvl="1" indent="-388591"/>
            <a:r>
              <a:rPr lang="en-US" dirty="0"/>
              <a:t>Basic implementation:</a:t>
            </a:r>
          </a:p>
          <a:p>
            <a:pPr lvl="1"/>
            <a:endParaRPr lang="en-US" dirty="0"/>
          </a:p>
          <a:p>
            <a:pPr lvl="1"/>
            <a:endParaRPr lang="en-US" dirty="0"/>
          </a:p>
          <a:p>
            <a:pPr lvl="1"/>
            <a:endParaRPr lang="en-US" dirty="0"/>
          </a:p>
          <a:p>
            <a:pPr marL="469548" lvl="1"/>
            <a:endParaRPr lang="en-US" dirty="0"/>
          </a:p>
          <a:p>
            <a:pPr marL="469548" lvl="1"/>
            <a:r>
              <a:rPr lang="en-US" dirty="0"/>
              <a:t>Framework unlikely to cache all necessary Task&lt;</a:t>
            </a:r>
            <a:r>
              <a:rPr lang="en-US" dirty="0" err="1"/>
              <a:t>int</a:t>
            </a:r>
            <a:r>
              <a:rPr lang="en-US" dirty="0"/>
              <a:t>&gt; objects </a:t>
            </a:r>
          </a:p>
          <a:p>
            <a:pPr lvl="1"/>
            <a:endParaRPr lang="en-US" dirty="0"/>
          </a:p>
          <a:p>
            <a:pPr marL="388591" lvl="1" indent="-388591"/>
            <a:r>
              <a:rPr lang="en-US" dirty="0"/>
              <a:t>Now consider common usage:</a:t>
            </a:r>
          </a:p>
          <a:p>
            <a:pPr lvl="1"/>
            <a:endParaRPr lang="en-US" dirty="0"/>
          </a:p>
          <a:p>
            <a:pPr lvl="1"/>
            <a:endParaRPr lang="en-US" dirty="0"/>
          </a:p>
          <a:p>
            <a:pPr lvl="1"/>
            <a:endParaRPr lang="en-US" dirty="0"/>
          </a:p>
          <a:p>
            <a:pPr lvl="1"/>
            <a:endParaRPr lang="en-US" dirty="0"/>
          </a:p>
          <a:p>
            <a:pPr marL="466310" lvl="1"/>
            <a:endParaRPr lang="en-US" dirty="0"/>
          </a:p>
          <a:p>
            <a:pPr marL="469548" lvl="1"/>
            <a:r>
              <a:rPr lang="en-US" i="1" dirty="0"/>
              <a:t>count</a:t>
            </a:r>
            <a:r>
              <a:rPr lang="en-US" dirty="0"/>
              <a:t> (</a:t>
            </a:r>
            <a:r>
              <a:rPr lang="en-US" dirty="0" err="1"/>
              <a:t>buffer.Length</a:t>
            </a:r>
            <a:r>
              <a:rPr lang="en-US" dirty="0"/>
              <a:t>) is always the same!</a:t>
            </a:r>
          </a:p>
        </p:txBody>
      </p:sp>
      <p:sp>
        <p:nvSpPr>
          <p:cNvPr id="4" name="TextBox 3"/>
          <p:cNvSpPr txBox="1"/>
          <p:nvPr/>
        </p:nvSpPr>
        <p:spPr>
          <a:xfrm>
            <a:off x="811315" y="4626006"/>
            <a:ext cx="7483486" cy="1505027"/>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020" dirty="0">
                <a:solidFill>
                  <a:srgbClr val="0000FF"/>
                </a:solidFill>
                <a:latin typeface="Consolas"/>
              </a:rPr>
              <a:t>public static </a:t>
            </a:r>
            <a:r>
              <a:rPr lang="en-US" sz="1020" dirty="0" err="1">
                <a:solidFill>
                  <a:srgbClr val="0000FF"/>
                </a:solidFill>
                <a:latin typeface="Consolas"/>
              </a:rPr>
              <a:t>async</a:t>
            </a:r>
            <a:r>
              <a:rPr lang="en-US" sz="1020" dirty="0">
                <a:solidFill>
                  <a:srgbClr val="0000FF"/>
                </a:solidFill>
                <a:latin typeface="Consolas"/>
              </a:rPr>
              <a:t> </a:t>
            </a:r>
            <a:r>
              <a:rPr lang="en-US" sz="1020" dirty="0">
                <a:solidFill>
                  <a:srgbClr val="2B91AF"/>
                </a:solidFill>
                <a:latin typeface="Consolas"/>
              </a:rPr>
              <a:t>Task</a:t>
            </a:r>
            <a:r>
              <a:rPr lang="en-US" sz="1020" dirty="0">
                <a:solidFill>
                  <a:srgbClr val="000000"/>
                </a:solidFill>
                <a:latin typeface="Consolas" pitchFamily="49" charset="0"/>
                <a:cs typeface="Consolas" pitchFamily="49" charset="0"/>
              </a:rPr>
              <a:t> </a:t>
            </a:r>
            <a:r>
              <a:rPr lang="en-US" sz="1020" dirty="0" err="1">
                <a:solidFill>
                  <a:srgbClr val="000000"/>
                </a:solidFill>
                <a:latin typeface="Consolas" pitchFamily="49" charset="0"/>
                <a:cs typeface="Consolas" pitchFamily="49" charset="0"/>
              </a:rPr>
              <a:t>CopyStreamAsync</a:t>
            </a:r>
            <a:r>
              <a:rPr lang="en-US" sz="1020" dirty="0">
                <a:solidFill>
                  <a:srgbClr val="000000"/>
                </a:solidFill>
                <a:latin typeface="Consolas" pitchFamily="49" charset="0"/>
                <a:cs typeface="Consolas" pitchFamily="49" charset="0"/>
              </a:rPr>
              <a:t>(</a:t>
            </a:r>
            <a:r>
              <a:rPr lang="en-US" sz="1020" dirty="0">
                <a:solidFill>
                  <a:srgbClr val="2B91AF"/>
                </a:solidFill>
                <a:latin typeface="Consolas"/>
              </a:rPr>
              <a:t>Stream</a:t>
            </a:r>
            <a:r>
              <a:rPr lang="en-US" sz="1020" dirty="0">
                <a:solidFill>
                  <a:srgbClr val="000000"/>
                </a:solidFill>
                <a:latin typeface="Consolas" pitchFamily="49" charset="0"/>
                <a:cs typeface="Consolas" pitchFamily="49" charset="0"/>
              </a:rPr>
              <a:t> input, </a:t>
            </a:r>
            <a:r>
              <a:rPr lang="en-US" sz="1020" dirty="0">
                <a:solidFill>
                  <a:srgbClr val="2B91AF"/>
                </a:solidFill>
                <a:latin typeface="Consolas"/>
              </a:rPr>
              <a:t>Stream</a:t>
            </a:r>
            <a:r>
              <a:rPr lang="en-US" sz="1020" dirty="0">
                <a:solidFill>
                  <a:srgbClr val="000000"/>
                </a:solidFill>
                <a:latin typeface="Consolas" pitchFamily="49" charset="0"/>
                <a:cs typeface="Consolas" pitchFamily="49" charset="0"/>
              </a:rPr>
              <a:t> output)</a:t>
            </a:r>
          </a:p>
          <a:p>
            <a:r>
              <a:rPr lang="en-US" sz="1020" dirty="0">
                <a:solidFill>
                  <a:srgbClr val="000000"/>
                </a:solidFill>
                <a:latin typeface="Consolas" pitchFamily="49" charset="0"/>
                <a:cs typeface="Consolas" pitchFamily="49" charset="0"/>
              </a:rPr>
              <a:t>{</a:t>
            </a:r>
          </a:p>
          <a:p>
            <a:r>
              <a:rPr lang="en-US" sz="1020" dirty="0">
                <a:solidFill>
                  <a:srgbClr val="000000"/>
                </a:solidFill>
                <a:latin typeface="Consolas" pitchFamily="49" charset="0"/>
                <a:cs typeface="Consolas" pitchFamily="49" charset="0"/>
              </a:rPr>
              <a:t>    </a:t>
            </a:r>
            <a:r>
              <a:rPr lang="en-US" sz="1020" dirty="0" err="1">
                <a:solidFill>
                  <a:srgbClr val="0000FF"/>
                </a:solidFill>
                <a:latin typeface="Consolas"/>
              </a:rPr>
              <a:t>var</a:t>
            </a:r>
            <a:r>
              <a:rPr lang="en-US" sz="1020" dirty="0">
                <a:solidFill>
                  <a:srgbClr val="000000"/>
                </a:solidFill>
                <a:latin typeface="Consolas" pitchFamily="49" charset="0"/>
                <a:cs typeface="Consolas" pitchFamily="49" charset="0"/>
              </a:rPr>
              <a:t> buffer = </a:t>
            </a:r>
            <a:r>
              <a:rPr lang="en-US" sz="1020" dirty="0">
                <a:solidFill>
                  <a:srgbClr val="0000FF"/>
                </a:solidFill>
                <a:latin typeface="Consolas"/>
              </a:rPr>
              <a:t>new</a:t>
            </a:r>
            <a:r>
              <a:rPr lang="en-US" sz="1020" dirty="0">
                <a:solidFill>
                  <a:srgbClr val="000000"/>
                </a:solidFill>
                <a:latin typeface="Consolas" pitchFamily="49" charset="0"/>
                <a:cs typeface="Consolas" pitchFamily="49" charset="0"/>
              </a:rPr>
              <a:t> </a:t>
            </a:r>
            <a:r>
              <a:rPr lang="en-US" sz="1020" dirty="0">
                <a:solidFill>
                  <a:srgbClr val="0000FF"/>
                </a:solidFill>
                <a:latin typeface="Consolas"/>
              </a:rPr>
              <a:t>byte</a:t>
            </a:r>
            <a:r>
              <a:rPr lang="en-US" sz="1020" dirty="0">
                <a:solidFill>
                  <a:srgbClr val="000000"/>
                </a:solidFill>
                <a:latin typeface="Consolas" pitchFamily="49" charset="0"/>
                <a:cs typeface="Consolas" pitchFamily="49" charset="0"/>
              </a:rPr>
              <a:t>[0x1000];</a:t>
            </a:r>
          </a:p>
          <a:p>
            <a:r>
              <a:rPr lang="en-US" sz="1020" dirty="0">
                <a:solidFill>
                  <a:srgbClr val="000000"/>
                </a:solidFill>
                <a:latin typeface="Consolas" pitchFamily="49" charset="0"/>
                <a:cs typeface="Consolas" pitchFamily="49" charset="0"/>
              </a:rPr>
              <a:t>    </a:t>
            </a:r>
            <a:r>
              <a:rPr lang="en-US" sz="1020" dirty="0" err="1">
                <a:solidFill>
                  <a:srgbClr val="0000FF"/>
                </a:solidFill>
                <a:latin typeface="Consolas"/>
              </a:rPr>
              <a:t>int</a:t>
            </a:r>
            <a:r>
              <a:rPr lang="en-US" sz="1020" dirty="0">
                <a:solidFill>
                  <a:srgbClr val="000000"/>
                </a:solidFill>
                <a:latin typeface="Consolas" pitchFamily="49" charset="0"/>
                <a:cs typeface="Consolas" pitchFamily="49" charset="0"/>
              </a:rPr>
              <a:t> </a:t>
            </a:r>
            <a:r>
              <a:rPr lang="en-US" sz="1020" dirty="0" err="1">
                <a:solidFill>
                  <a:srgbClr val="000000"/>
                </a:solidFill>
                <a:latin typeface="Consolas" pitchFamily="49" charset="0"/>
                <a:cs typeface="Consolas" pitchFamily="49" charset="0"/>
              </a:rPr>
              <a:t>numRead</a:t>
            </a:r>
            <a:r>
              <a:rPr lang="en-US" sz="1020" dirty="0">
                <a:solidFill>
                  <a:srgbClr val="000000"/>
                </a:solidFill>
                <a:latin typeface="Consolas" pitchFamily="49" charset="0"/>
                <a:cs typeface="Consolas" pitchFamily="49" charset="0"/>
              </a:rPr>
              <a:t>;</a:t>
            </a:r>
          </a:p>
          <a:p>
            <a:r>
              <a:rPr lang="en-US" sz="1020" dirty="0">
                <a:solidFill>
                  <a:srgbClr val="000000"/>
                </a:solidFill>
                <a:latin typeface="Consolas" pitchFamily="49" charset="0"/>
                <a:cs typeface="Consolas" pitchFamily="49" charset="0"/>
              </a:rPr>
              <a:t>    </a:t>
            </a:r>
            <a:r>
              <a:rPr lang="en-US" sz="1020" dirty="0">
                <a:solidFill>
                  <a:srgbClr val="0000FF"/>
                </a:solidFill>
                <a:latin typeface="Consolas"/>
              </a:rPr>
              <a:t>while</a:t>
            </a:r>
            <a:r>
              <a:rPr lang="en-US" sz="1020" dirty="0">
                <a:solidFill>
                  <a:srgbClr val="000000"/>
                </a:solidFill>
                <a:latin typeface="Consolas" pitchFamily="49" charset="0"/>
                <a:cs typeface="Consolas" pitchFamily="49" charset="0"/>
              </a:rPr>
              <a:t>((</a:t>
            </a:r>
            <a:r>
              <a:rPr lang="en-US" sz="1020" dirty="0" err="1">
                <a:solidFill>
                  <a:srgbClr val="000000"/>
                </a:solidFill>
                <a:latin typeface="Consolas" pitchFamily="49" charset="0"/>
                <a:cs typeface="Consolas" pitchFamily="49" charset="0"/>
              </a:rPr>
              <a:t>numRead</a:t>
            </a:r>
            <a:r>
              <a:rPr lang="en-US" sz="1020" dirty="0">
                <a:solidFill>
                  <a:srgbClr val="000000"/>
                </a:solidFill>
                <a:latin typeface="Consolas" pitchFamily="49" charset="0"/>
                <a:cs typeface="Consolas" pitchFamily="49" charset="0"/>
              </a:rPr>
              <a:t> = </a:t>
            </a:r>
            <a:r>
              <a:rPr lang="en-US" sz="1020" dirty="0">
                <a:solidFill>
                  <a:srgbClr val="0000FF"/>
                </a:solidFill>
                <a:latin typeface="Consolas"/>
              </a:rPr>
              <a:t>await</a:t>
            </a:r>
            <a:r>
              <a:rPr lang="en-US" sz="1020" dirty="0">
                <a:solidFill>
                  <a:srgbClr val="000000"/>
                </a:solidFill>
                <a:latin typeface="Consolas" pitchFamily="49" charset="0"/>
                <a:cs typeface="Consolas" pitchFamily="49" charset="0"/>
              </a:rPr>
              <a:t> </a:t>
            </a:r>
            <a:r>
              <a:rPr lang="en-US" sz="1020" dirty="0" err="1">
                <a:solidFill>
                  <a:srgbClr val="000000"/>
                </a:solidFill>
                <a:latin typeface="Consolas" pitchFamily="49" charset="0"/>
                <a:cs typeface="Consolas" pitchFamily="49" charset="0"/>
              </a:rPr>
              <a:t>input.ReadAsync</a:t>
            </a:r>
            <a:r>
              <a:rPr lang="en-US" sz="1020" dirty="0">
                <a:solidFill>
                  <a:srgbClr val="000000"/>
                </a:solidFill>
                <a:latin typeface="Consolas" pitchFamily="49" charset="0"/>
                <a:cs typeface="Consolas" pitchFamily="49" charset="0"/>
              </a:rPr>
              <a:t>(buffer, 0, </a:t>
            </a:r>
            <a:r>
              <a:rPr lang="en-US" sz="1020" dirty="0" err="1">
                <a:solidFill>
                  <a:srgbClr val="000000"/>
                </a:solidFill>
                <a:latin typeface="Consolas" pitchFamily="49" charset="0"/>
                <a:cs typeface="Consolas" pitchFamily="49" charset="0"/>
              </a:rPr>
              <a:t>buffer.Length</a:t>
            </a:r>
            <a:r>
              <a:rPr lang="en-US" sz="1020" dirty="0">
                <a:solidFill>
                  <a:srgbClr val="000000"/>
                </a:solidFill>
                <a:latin typeface="Consolas" pitchFamily="49" charset="0"/>
                <a:cs typeface="Consolas" pitchFamily="49" charset="0"/>
              </a:rPr>
              <a:t>)) &gt; 0)</a:t>
            </a:r>
          </a:p>
          <a:p>
            <a:r>
              <a:rPr lang="en-US" sz="1020" dirty="0">
                <a:solidFill>
                  <a:srgbClr val="000000"/>
                </a:solidFill>
                <a:latin typeface="Consolas" pitchFamily="49" charset="0"/>
                <a:cs typeface="Consolas" pitchFamily="49" charset="0"/>
              </a:rPr>
              <a:t>    {</a:t>
            </a:r>
          </a:p>
          <a:p>
            <a:r>
              <a:rPr lang="en-US" sz="1020" dirty="0">
                <a:solidFill>
                  <a:srgbClr val="000000"/>
                </a:solidFill>
                <a:latin typeface="Consolas" pitchFamily="49" charset="0"/>
                <a:cs typeface="Consolas" pitchFamily="49" charset="0"/>
              </a:rPr>
              <a:t>        </a:t>
            </a:r>
            <a:r>
              <a:rPr lang="en-US" sz="1020" dirty="0">
                <a:solidFill>
                  <a:srgbClr val="0000FF"/>
                </a:solidFill>
                <a:latin typeface="Consolas"/>
              </a:rPr>
              <a:t>await</a:t>
            </a:r>
            <a:r>
              <a:rPr lang="en-US" sz="1020" dirty="0">
                <a:solidFill>
                  <a:srgbClr val="000000"/>
                </a:solidFill>
                <a:latin typeface="Consolas" pitchFamily="49" charset="0"/>
                <a:cs typeface="Consolas" pitchFamily="49" charset="0"/>
              </a:rPr>
              <a:t> </a:t>
            </a:r>
            <a:r>
              <a:rPr lang="en-US" sz="1020" dirty="0" err="1">
                <a:solidFill>
                  <a:srgbClr val="000000"/>
                </a:solidFill>
                <a:latin typeface="Consolas" pitchFamily="49" charset="0"/>
                <a:cs typeface="Consolas" pitchFamily="49" charset="0"/>
              </a:rPr>
              <a:t>output.WriteAsync</a:t>
            </a:r>
            <a:r>
              <a:rPr lang="en-US" sz="1020" dirty="0">
                <a:solidFill>
                  <a:srgbClr val="000000"/>
                </a:solidFill>
                <a:latin typeface="Consolas" pitchFamily="49" charset="0"/>
                <a:cs typeface="Consolas" pitchFamily="49" charset="0"/>
              </a:rPr>
              <a:t>(buffer, 0, </a:t>
            </a:r>
            <a:r>
              <a:rPr lang="en-US" sz="1020" dirty="0" err="1">
                <a:solidFill>
                  <a:srgbClr val="000000"/>
                </a:solidFill>
                <a:latin typeface="Consolas" pitchFamily="49" charset="0"/>
                <a:cs typeface="Consolas" pitchFamily="49" charset="0"/>
              </a:rPr>
              <a:t>numRead</a:t>
            </a:r>
            <a:r>
              <a:rPr lang="en-US" sz="1020" dirty="0">
                <a:solidFill>
                  <a:srgbClr val="000000"/>
                </a:solidFill>
                <a:latin typeface="Consolas" pitchFamily="49" charset="0"/>
                <a:cs typeface="Consolas" pitchFamily="49" charset="0"/>
              </a:rPr>
              <a:t>);</a:t>
            </a:r>
          </a:p>
          <a:p>
            <a:r>
              <a:rPr lang="en-US" sz="1020" dirty="0">
                <a:solidFill>
                  <a:srgbClr val="000000"/>
                </a:solidFill>
                <a:latin typeface="Consolas" pitchFamily="49" charset="0"/>
                <a:cs typeface="Consolas" pitchFamily="49" charset="0"/>
              </a:rPr>
              <a:t>    }</a:t>
            </a:r>
            <a:br>
              <a:rPr lang="en-US" sz="1020" dirty="0">
                <a:solidFill>
                  <a:srgbClr val="000000"/>
                </a:solidFill>
                <a:latin typeface="Consolas" pitchFamily="49" charset="0"/>
                <a:cs typeface="Consolas" pitchFamily="49" charset="0"/>
              </a:rPr>
            </a:br>
            <a:r>
              <a:rPr lang="en-US" sz="1020" dirty="0">
                <a:solidFill>
                  <a:srgbClr val="000000"/>
                </a:solidFill>
                <a:latin typeface="Consolas" pitchFamily="49" charset="0"/>
                <a:cs typeface="Consolas" pitchFamily="49" charset="0"/>
              </a:rPr>
              <a:t>}</a:t>
            </a:r>
          </a:p>
        </p:txBody>
      </p:sp>
      <p:sp>
        <p:nvSpPr>
          <p:cNvPr id="5" name="TextBox 4"/>
          <p:cNvSpPr txBox="1"/>
          <p:nvPr/>
        </p:nvSpPr>
        <p:spPr>
          <a:xfrm>
            <a:off x="833514" y="2253119"/>
            <a:ext cx="7461286" cy="1034129"/>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020" dirty="0">
                <a:solidFill>
                  <a:srgbClr val="0000FF"/>
                </a:solidFill>
                <a:latin typeface="Consolas"/>
              </a:rPr>
              <a:t>public override </a:t>
            </a:r>
            <a:r>
              <a:rPr lang="en-US" sz="1020" dirty="0" err="1">
                <a:solidFill>
                  <a:srgbClr val="0000FF"/>
                </a:solidFill>
                <a:latin typeface="Consolas"/>
              </a:rPr>
              <a:t>async</a:t>
            </a:r>
            <a:r>
              <a:rPr lang="en-US" sz="1020" dirty="0">
                <a:solidFill>
                  <a:srgbClr val="0000FF"/>
                </a:solidFill>
                <a:latin typeface="Consolas"/>
              </a:rPr>
              <a:t> </a:t>
            </a:r>
            <a:r>
              <a:rPr lang="en-US" sz="1020" dirty="0">
                <a:solidFill>
                  <a:srgbClr val="2B91AF"/>
                </a:solidFill>
                <a:latin typeface="Consolas"/>
              </a:rPr>
              <a:t>Task</a:t>
            </a:r>
            <a:r>
              <a:rPr lang="en-US" sz="1020" dirty="0">
                <a:solidFill>
                  <a:srgbClr val="000000"/>
                </a:solidFill>
                <a:latin typeface="Consolas" pitchFamily="49" charset="0"/>
                <a:cs typeface="Consolas" pitchFamily="49" charset="0"/>
              </a:rPr>
              <a:t>&lt;</a:t>
            </a:r>
            <a:r>
              <a:rPr lang="en-US" sz="1020" dirty="0" err="1">
                <a:solidFill>
                  <a:srgbClr val="0000FF"/>
                </a:solidFill>
                <a:latin typeface="Consolas"/>
              </a:rPr>
              <a:t>int</a:t>
            </a:r>
            <a:r>
              <a:rPr lang="en-US" sz="1020" dirty="0">
                <a:solidFill>
                  <a:srgbClr val="000000"/>
                </a:solidFill>
                <a:latin typeface="Consolas" pitchFamily="49" charset="0"/>
                <a:cs typeface="Consolas" pitchFamily="49" charset="0"/>
              </a:rPr>
              <a:t>&gt; </a:t>
            </a:r>
            <a:r>
              <a:rPr lang="en-US" sz="1020" dirty="0" err="1">
                <a:solidFill>
                  <a:srgbClr val="000000"/>
                </a:solidFill>
                <a:latin typeface="Consolas" pitchFamily="49" charset="0"/>
                <a:cs typeface="Consolas" pitchFamily="49" charset="0"/>
              </a:rPr>
              <a:t>ReadAsync</a:t>
            </a:r>
            <a:r>
              <a:rPr lang="en-US" sz="1020" dirty="0">
                <a:solidFill>
                  <a:srgbClr val="000000"/>
                </a:solidFill>
                <a:latin typeface="Consolas" pitchFamily="49" charset="0"/>
                <a:cs typeface="Consolas" pitchFamily="49" charset="0"/>
              </a:rPr>
              <a:t>(</a:t>
            </a:r>
          </a:p>
          <a:p>
            <a:r>
              <a:rPr lang="en-US" sz="1020" dirty="0">
                <a:solidFill>
                  <a:srgbClr val="000000"/>
                </a:solidFill>
                <a:latin typeface="Consolas" pitchFamily="49" charset="0"/>
                <a:cs typeface="Consolas" pitchFamily="49" charset="0"/>
              </a:rPr>
              <a:t>    </a:t>
            </a:r>
            <a:r>
              <a:rPr lang="en-US" sz="1020" dirty="0">
                <a:solidFill>
                  <a:srgbClr val="0000FF"/>
                </a:solidFill>
                <a:latin typeface="Consolas"/>
              </a:rPr>
              <a:t>byte</a:t>
            </a:r>
            <a:r>
              <a:rPr lang="en-US" sz="1020" dirty="0">
                <a:solidFill>
                  <a:srgbClr val="000000"/>
                </a:solidFill>
                <a:latin typeface="Consolas" pitchFamily="49" charset="0"/>
                <a:cs typeface="Consolas" pitchFamily="49" charset="0"/>
              </a:rPr>
              <a:t> [] buffer, </a:t>
            </a:r>
            <a:r>
              <a:rPr lang="en-US" sz="1020" dirty="0" err="1">
                <a:solidFill>
                  <a:srgbClr val="0000FF"/>
                </a:solidFill>
                <a:latin typeface="Consolas"/>
              </a:rPr>
              <a:t>int</a:t>
            </a:r>
            <a:r>
              <a:rPr lang="en-US" sz="1020" dirty="0">
                <a:solidFill>
                  <a:srgbClr val="000000"/>
                </a:solidFill>
                <a:latin typeface="Consolas" pitchFamily="49" charset="0"/>
                <a:cs typeface="Consolas" pitchFamily="49" charset="0"/>
              </a:rPr>
              <a:t> offset, </a:t>
            </a:r>
            <a:r>
              <a:rPr lang="en-US" sz="1020" dirty="0" err="1">
                <a:solidFill>
                  <a:srgbClr val="0000FF"/>
                </a:solidFill>
                <a:latin typeface="Consolas"/>
              </a:rPr>
              <a:t>int</a:t>
            </a:r>
            <a:r>
              <a:rPr lang="en-US" sz="1020" dirty="0">
                <a:solidFill>
                  <a:srgbClr val="000000"/>
                </a:solidFill>
                <a:latin typeface="Consolas" pitchFamily="49" charset="0"/>
                <a:cs typeface="Consolas" pitchFamily="49" charset="0"/>
              </a:rPr>
              <a:t> count, </a:t>
            </a:r>
            <a:r>
              <a:rPr lang="en-US" sz="1020" dirty="0" err="1">
                <a:solidFill>
                  <a:srgbClr val="2B91AF"/>
                </a:solidFill>
                <a:latin typeface="Consolas"/>
              </a:rPr>
              <a:t>CancellationToken</a:t>
            </a:r>
            <a:r>
              <a:rPr lang="en-US" sz="1020" dirty="0">
                <a:solidFill>
                  <a:srgbClr val="000000"/>
                </a:solidFill>
                <a:latin typeface="Consolas" pitchFamily="49" charset="0"/>
                <a:cs typeface="Consolas" pitchFamily="49" charset="0"/>
              </a:rPr>
              <a:t> </a:t>
            </a:r>
            <a:r>
              <a:rPr lang="en-US" sz="1020" dirty="0" err="1">
                <a:solidFill>
                  <a:srgbClr val="000000"/>
                </a:solidFill>
                <a:latin typeface="Consolas" pitchFamily="49" charset="0"/>
                <a:cs typeface="Consolas" pitchFamily="49" charset="0"/>
              </a:rPr>
              <a:t>cancellationToken</a:t>
            </a:r>
            <a:r>
              <a:rPr lang="en-US" sz="1020" dirty="0">
                <a:solidFill>
                  <a:srgbClr val="000000"/>
                </a:solidFill>
                <a:latin typeface="Consolas" pitchFamily="49" charset="0"/>
                <a:cs typeface="Consolas" pitchFamily="49" charset="0"/>
              </a:rPr>
              <a:t>)</a:t>
            </a:r>
          </a:p>
          <a:p>
            <a:r>
              <a:rPr lang="en-US" sz="1020" dirty="0">
                <a:solidFill>
                  <a:srgbClr val="000000"/>
                </a:solidFill>
                <a:latin typeface="Consolas" pitchFamily="49" charset="0"/>
                <a:cs typeface="Consolas" pitchFamily="49" charset="0"/>
              </a:rPr>
              <a:t>{</a:t>
            </a:r>
          </a:p>
          <a:p>
            <a:r>
              <a:rPr lang="en-US" sz="1020" dirty="0">
                <a:solidFill>
                  <a:srgbClr val="000000"/>
                </a:solidFill>
                <a:latin typeface="Consolas" pitchFamily="49" charset="0"/>
                <a:cs typeface="Consolas" pitchFamily="49" charset="0"/>
              </a:rPr>
              <a:t>    </a:t>
            </a:r>
            <a:r>
              <a:rPr lang="en-US" sz="1020" dirty="0" err="1">
                <a:solidFill>
                  <a:srgbClr val="000000"/>
                </a:solidFill>
                <a:latin typeface="Consolas" pitchFamily="49" charset="0"/>
                <a:cs typeface="Consolas" pitchFamily="49" charset="0"/>
              </a:rPr>
              <a:t>cancellationToken.ThrowIfCancellationRequested</a:t>
            </a:r>
            <a:r>
              <a:rPr lang="en-US" sz="1020" dirty="0">
                <a:solidFill>
                  <a:srgbClr val="000000"/>
                </a:solidFill>
                <a:latin typeface="Consolas" pitchFamily="49" charset="0"/>
                <a:cs typeface="Consolas" pitchFamily="49" charset="0"/>
              </a:rPr>
              <a:t>();</a:t>
            </a:r>
          </a:p>
          <a:p>
            <a:r>
              <a:rPr lang="en-US" sz="1020" dirty="0">
                <a:solidFill>
                  <a:srgbClr val="000000"/>
                </a:solidFill>
                <a:latin typeface="Consolas" pitchFamily="49" charset="0"/>
                <a:cs typeface="Consolas" pitchFamily="49" charset="0"/>
              </a:rPr>
              <a:t>    </a:t>
            </a:r>
            <a:r>
              <a:rPr lang="en-US" sz="1020" dirty="0">
                <a:solidFill>
                  <a:srgbClr val="0000FF"/>
                </a:solidFill>
                <a:latin typeface="Consolas"/>
              </a:rPr>
              <a:t>return</a:t>
            </a:r>
            <a:r>
              <a:rPr lang="en-US" sz="1020" dirty="0">
                <a:solidFill>
                  <a:srgbClr val="000000"/>
                </a:solidFill>
                <a:latin typeface="Consolas" pitchFamily="49" charset="0"/>
                <a:cs typeface="Consolas" pitchFamily="49" charset="0"/>
              </a:rPr>
              <a:t> Read(buffer, offset, count);</a:t>
            </a:r>
          </a:p>
          <a:p>
            <a:r>
              <a:rPr lang="en-US" sz="1020" dirty="0">
                <a:solidFill>
                  <a:srgbClr val="000000"/>
                </a:solidFill>
                <a:latin typeface="Consolas" pitchFamily="49" charset="0"/>
                <a:cs typeface="Consolas" pitchFamily="49" charset="0"/>
              </a:rPr>
              <a:t>}</a:t>
            </a:r>
          </a:p>
        </p:txBody>
      </p:sp>
    </p:spTree>
    <p:extLst>
      <p:ext uri="{BB962C8B-B14F-4D97-AF65-F5344CB8AC3E}">
        <p14:creationId xmlns:p14="http://schemas.microsoft.com/office/powerpoint/2010/main" val="13251006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500"/>
                                        <p:tgtEl>
                                          <p:spTgt spid="3">
                                            <p:txEl>
                                              <p:pRg st="8" end="8"/>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4" end="14"/>
                                            </p:txEl>
                                          </p:spTgt>
                                        </p:tgtEl>
                                        <p:attrNameLst>
                                          <p:attrName>style.visibility</p:attrName>
                                        </p:attrNameLst>
                                      </p:cBhvr>
                                      <p:to>
                                        <p:strVal val="visible"/>
                                      </p:to>
                                    </p:set>
                                    <p:animEffect transition="in" filter="fade">
                                      <p:cBhvr>
                                        <p:cTn id="20"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caching, cont.</a:t>
            </a:r>
            <a:endParaRPr lang="en-US" dirty="0"/>
          </a:p>
        </p:txBody>
      </p:sp>
      <p:sp>
        <p:nvSpPr>
          <p:cNvPr id="3" name="Content Placeholder 2"/>
          <p:cNvSpPr>
            <a:spLocks noGrp="1"/>
          </p:cNvSpPr>
          <p:nvPr>
            <p:ph type="body" sz="quarter" idx="10"/>
          </p:nvPr>
        </p:nvSpPr>
        <p:spPr>
          <a:xfrm>
            <a:off x="274638" y="1212850"/>
            <a:ext cx="11887200" cy="1754326"/>
          </a:xfrm>
        </p:spPr>
        <p:txBody>
          <a:bodyPr/>
          <a:lstStyle/>
          <a:p>
            <a:r>
              <a:rPr lang="en-US" dirty="0"/>
              <a:t>Example: </a:t>
            </a:r>
            <a:r>
              <a:rPr lang="en-US" dirty="0" err="1"/>
              <a:t>MemoryStream.ReadAsync</a:t>
            </a:r>
            <a:r>
              <a:rPr lang="en-US" dirty="0"/>
              <a:t>, cont.</a:t>
            </a:r>
          </a:p>
          <a:p>
            <a:pPr marL="388591" lvl="1" indent="-388591"/>
            <a:r>
              <a:rPr lang="en-US" dirty="0"/>
              <a:t>Caching the last successful task</a:t>
            </a:r>
          </a:p>
          <a:p>
            <a:pPr lvl="1"/>
            <a:endParaRPr lang="en-US" dirty="0" smtClean="0"/>
          </a:p>
          <a:p>
            <a:pPr lvl="1"/>
            <a:endParaRPr lang="en-US" dirty="0"/>
          </a:p>
        </p:txBody>
      </p:sp>
      <p:sp>
        <p:nvSpPr>
          <p:cNvPr id="5" name="TextBox 4"/>
          <p:cNvSpPr txBox="1"/>
          <p:nvPr/>
        </p:nvSpPr>
        <p:spPr>
          <a:xfrm>
            <a:off x="682374" y="2416656"/>
            <a:ext cx="4972590" cy="4173450"/>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020" dirty="0">
                <a:solidFill>
                  <a:srgbClr val="0000FF"/>
                </a:solidFill>
                <a:latin typeface="Consolas"/>
              </a:rPr>
              <a:t>private</a:t>
            </a:r>
            <a:r>
              <a:rPr lang="en-US" sz="1020" dirty="0">
                <a:solidFill>
                  <a:srgbClr val="000000"/>
                </a:solidFill>
                <a:latin typeface="Consolas" pitchFamily="49" charset="0"/>
                <a:cs typeface="Consolas" pitchFamily="49" charset="0"/>
              </a:rPr>
              <a:t> </a:t>
            </a:r>
            <a:r>
              <a:rPr lang="en-US" sz="1020" dirty="0">
                <a:solidFill>
                  <a:srgbClr val="2B91AF"/>
                </a:solidFill>
                <a:latin typeface="Consolas"/>
              </a:rPr>
              <a:t>Task</a:t>
            </a:r>
            <a:r>
              <a:rPr lang="en-US" sz="1020" dirty="0">
                <a:solidFill>
                  <a:srgbClr val="000000"/>
                </a:solidFill>
                <a:latin typeface="Consolas" pitchFamily="49" charset="0"/>
                <a:cs typeface="Consolas" pitchFamily="49" charset="0"/>
              </a:rPr>
              <a:t>&lt;</a:t>
            </a:r>
            <a:r>
              <a:rPr lang="en-US" sz="1020" dirty="0" err="1">
                <a:solidFill>
                  <a:srgbClr val="000000"/>
                </a:solidFill>
                <a:latin typeface="Consolas" pitchFamily="49" charset="0"/>
                <a:cs typeface="Consolas" pitchFamily="49" charset="0"/>
              </a:rPr>
              <a:t>int</a:t>
            </a:r>
            <a:r>
              <a:rPr lang="en-US" sz="1020" dirty="0">
                <a:solidFill>
                  <a:srgbClr val="000000"/>
                </a:solidFill>
                <a:latin typeface="Consolas" pitchFamily="49" charset="0"/>
                <a:cs typeface="Consolas" pitchFamily="49" charset="0"/>
              </a:rPr>
              <a:t>&gt; </a:t>
            </a:r>
            <a:r>
              <a:rPr lang="en-US" sz="1020" dirty="0" err="1">
                <a:solidFill>
                  <a:srgbClr val="000000"/>
                </a:solidFill>
                <a:latin typeface="Consolas" pitchFamily="49" charset="0"/>
                <a:cs typeface="Consolas" pitchFamily="49" charset="0"/>
              </a:rPr>
              <a:t>m_lastTask</a:t>
            </a:r>
            <a:r>
              <a:rPr lang="en-US" sz="1020" dirty="0">
                <a:solidFill>
                  <a:srgbClr val="000000"/>
                </a:solidFill>
                <a:latin typeface="Consolas" pitchFamily="49" charset="0"/>
                <a:cs typeface="Consolas" pitchFamily="49" charset="0"/>
              </a:rPr>
              <a:t>;</a:t>
            </a:r>
          </a:p>
          <a:p>
            <a:endParaRPr lang="en-US" sz="1020" dirty="0">
              <a:solidFill>
                <a:srgbClr val="000000"/>
              </a:solidFill>
              <a:latin typeface="Consolas" pitchFamily="49" charset="0"/>
              <a:cs typeface="Consolas" pitchFamily="49" charset="0"/>
            </a:endParaRPr>
          </a:p>
          <a:p>
            <a:r>
              <a:rPr lang="en-US" sz="1020" dirty="0">
                <a:solidFill>
                  <a:srgbClr val="0000FF"/>
                </a:solidFill>
                <a:latin typeface="Consolas"/>
              </a:rPr>
              <a:t>public override </a:t>
            </a:r>
            <a:r>
              <a:rPr lang="en-US" sz="1020" dirty="0">
                <a:solidFill>
                  <a:srgbClr val="2B91AF"/>
                </a:solidFill>
                <a:latin typeface="Consolas"/>
              </a:rPr>
              <a:t>Task</a:t>
            </a:r>
            <a:r>
              <a:rPr lang="en-US" sz="1020" dirty="0">
                <a:solidFill>
                  <a:srgbClr val="000000"/>
                </a:solidFill>
                <a:latin typeface="Consolas" pitchFamily="49" charset="0"/>
                <a:cs typeface="Consolas" pitchFamily="49" charset="0"/>
              </a:rPr>
              <a:t>&lt;</a:t>
            </a:r>
            <a:r>
              <a:rPr lang="en-US" sz="1020" dirty="0" err="1">
                <a:solidFill>
                  <a:srgbClr val="000000"/>
                </a:solidFill>
                <a:latin typeface="Consolas" pitchFamily="49" charset="0"/>
                <a:cs typeface="Consolas" pitchFamily="49" charset="0"/>
              </a:rPr>
              <a:t>int</a:t>
            </a:r>
            <a:r>
              <a:rPr lang="en-US" sz="1020" dirty="0">
                <a:solidFill>
                  <a:srgbClr val="000000"/>
                </a:solidFill>
                <a:latin typeface="Consolas" pitchFamily="49" charset="0"/>
                <a:cs typeface="Consolas" pitchFamily="49" charset="0"/>
              </a:rPr>
              <a:t>&gt; </a:t>
            </a:r>
            <a:r>
              <a:rPr lang="en-US" sz="1020" dirty="0" err="1">
                <a:solidFill>
                  <a:srgbClr val="000000"/>
                </a:solidFill>
                <a:latin typeface="Consolas" pitchFamily="49" charset="0"/>
                <a:cs typeface="Consolas" pitchFamily="49" charset="0"/>
              </a:rPr>
              <a:t>ReadAsync</a:t>
            </a:r>
            <a:r>
              <a:rPr lang="en-US" sz="1020" dirty="0">
                <a:solidFill>
                  <a:srgbClr val="000000"/>
                </a:solidFill>
                <a:latin typeface="Consolas" pitchFamily="49" charset="0"/>
                <a:cs typeface="Consolas" pitchFamily="49" charset="0"/>
              </a:rPr>
              <a:t>(</a:t>
            </a:r>
          </a:p>
          <a:p>
            <a:r>
              <a:rPr lang="en-US" sz="1020" dirty="0">
                <a:solidFill>
                  <a:srgbClr val="000000"/>
                </a:solidFill>
                <a:latin typeface="Consolas" pitchFamily="49" charset="0"/>
                <a:cs typeface="Consolas" pitchFamily="49" charset="0"/>
              </a:rPr>
              <a:t>  </a:t>
            </a:r>
            <a:r>
              <a:rPr lang="en-US" sz="1020" dirty="0">
                <a:solidFill>
                  <a:srgbClr val="0000FF"/>
                </a:solidFill>
                <a:latin typeface="Consolas"/>
              </a:rPr>
              <a:t>byte</a:t>
            </a:r>
            <a:r>
              <a:rPr lang="en-US" sz="1020" dirty="0">
                <a:solidFill>
                  <a:srgbClr val="000000"/>
                </a:solidFill>
                <a:latin typeface="Consolas" pitchFamily="49" charset="0"/>
                <a:cs typeface="Consolas" pitchFamily="49" charset="0"/>
              </a:rPr>
              <a:t> [] buffer, </a:t>
            </a:r>
            <a:r>
              <a:rPr lang="en-US" sz="1020" dirty="0" err="1">
                <a:solidFill>
                  <a:srgbClr val="0000FF"/>
                </a:solidFill>
                <a:latin typeface="Consolas"/>
              </a:rPr>
              <a:t>int</a:t>
            </a:r>
            <a:r>
              <a:rPr lang="en-US" sz="1020" dirty="0">
                <a:solidFill>
                  <a:srgbClr val="000000"/>
                </a:solidFill>
                <a:latin typeface="Consolas" pitchFamily="49" charset="0"/>
                <a:cs typeface="Consolas" pitchFamily="49" charset="0"/>
              </a:rPr>
              <a:t> offset, </a:t>
            </a:r>
            <a:r>
              <a:rPr lang="en-US" sz="1020" dirty="0" err="1">
                <a:solidFill>
                  <a:srgbClr val="0000FF"/>
                </a:solidFill>
                <a:latin typeface="Consolas"/>
              </a:rPr>
              <a:t>int</a:t>
            </a:r>
            <a:r>
              <a:rPr lang="en-US" sz="1020" dirty="0">
                <a:solidFill>
                  <a:srgbClr val="000000"/>
                </a:solidFill>
                <a:latin typeface="Consolas" pitchFamily="49" charset="0"/>
                <a:cs typeface="Consolas" pitchFamily="49" charset="0"/>
              </a:rPr>
              <a:t> count,</a:t>
            </a:r>
          </a:p>
          <a:p>
            <a:r>
              <a:rPr lang="en-US" sz="1020" dirty="0">
                <a:solidFill>
                  <a:srgbClr val="000000"/>
                </a:solidFill>
                <a:latin typeface="Consolas" pitchFamily="49" charset="0"/>
                <a:cs typeface="Consolas" pitchFamily="49" charset="0"/>
              </a:rPr>
              <a:t>  </a:t>
            </a:r>
            <a:r>
              <a:rPr lang="en-US" sz="1020" dirty="0" err="1">
                <a:solidFill>
                  <a:srgbClr val="2B91AF"/>
                </a:solidFill>
                <a:latin typeface="Consolas"/>
              </a:rPr>
              <a:t>CancellationToken</a:t>
            </a:r>
            <a:r>
              <a:rPr lang="en-US" sz="1020" dirty="0">
                <a:solidFill>
                  <a:srgbClr val="000000"/>
                </a:solidFill>
                <a:latin typeface="Consolas" pitchFamily="49" charset="0"/>
                <a:cs typeface="Consolas" pitchFamily="49" charset="0"/>
              </a:rPr>
              <a:t> </a:t>
            </a:r>
            <a:r>
              <a:rPr lang="en-US" sz="1020" dirty="0" err="1">
                <a:solidFill>
                  <a:srgbClr val="000000"/>
                </a:solidFill>
                <a:latin typeface="Consolas" pitchFamily="49" charset="0"/>
                <a:cs typeface="Consolas" pitchFamily="49" charset="0"/>
              </a:rPr>
              <a:t>cancellationToken</a:t>
            </a:r>
            <a:r>
              <a:rPr lang="en-US" sz="1020" dirty="0">
                <a:solidFill>
                  <a:srgbClr val="000000"/>
                </a:solidFill>
                <a:latin typeface="Consolas" pitchFamily="49" charset="0"/>
                <a:cs typeface="Consolas" pitchFamily="49" charset="0"/>
              </a:rPr>
              <a:t>) </a:t>
            </a:r>
          </a:p>
          <a:p>
            <a:r>
              <a:rPr lang="en-US" sz="1020" dirty="0">
                <a:solidFill>
                  <a:srgbClr val="000000"/>
                </a:solidFill>
                <a:latin typeface="Consolas" pitchFamily="49" charset="0"/>
                <a:cs typeface="Consolas" pitchFamily="49" charset="0"/>
              </a:rPr>
              <a:t>{</a:t>
            </a:r>
          </a:p>
          <a:p>
            <a:r>
              <a:rPr lang="en-US" sz="1020" dirty="0">
                <a:solidFill>
                  <a:srgbClr val="000000"/>
                </a:solidFill>
                <a:latin typeface="Consolas" pitchFamily="49" charset="0"/>
                <a:cs typeface="Consolas" pitchFamily="49" charset="0"/>
              </a:rPr>
              <a:t>  </a:t>
            </a:r>
            <a:r>
              <a:rPr lang="en-US" sz="1020" dirty="0">
                <a:solidFill>
                  <a:srgbClr val="0000FF"/>
                </a:solidFill>
                <a:latin typeface="Consolas"/>
              </a:rPr>
              <a:t>if</a:t>
            </a:r>
            <a:r>
              <a:rPr lang="en-US" sz="1020" dirty="0">
                <a:solidFill>
                  <a:srgbClr val="000000"/>
                </a:solidFill>
                <a:latin typeface="Consolas" pitchFamily="49" charset="0"/>
                <a:cs typeface="Consolas" pitchFamily="49" charset="0"/>
              </a:rPr>
              <a:t> (</a:t>
            </a:r>
            <a:r>
              <a:rPr lang="en-US" sz="1020" dirty="0" err="1">
                <a:solidFill>
                  <a:srgbClr val="000000"/>
                </a:solidFill>
                <a:latin typeface="Consolas" pitchFamily="49" charset="0"/>
                <a:cs typeface="Consolas" pitchFamily="49" charset="0"/>
              </a:rPr>
              <a:t>cancellationToken.IsCancellationRequested</a:t>
            </a:r>
            <a:r>
              <a:rPr lang="en-US" sz="1020" dirty="0">
                <a:solidFill>
                  <a:srgbClr val="000000"/>
                </a:solidFill>
                <a:latin typeface="Consolas" pitchFamily="49" charset="0"/>
                <a:cs typeface="Consolas" pitchFamily="49" charset="0"/>
              </a:rPr>
              <a:t>) </a:t>
            </a:r>
          </a:p>
          <a:p>
            <a:r>
              <a:rPr lang="en-US" sz="1020" dirty="0">
                <a:solidFill>
                  <a:srgbClr val="000000"/>
                </a:solidFill>
                <a:latin typeface="Consolas" pitchFamily="49" charset="0"/>
                <a:cs typeface="Consolas" pitchFamily="49" charset="0"/>
              </a:rPr>
              <a:t>  {</a:t>
            </a:r>
          </a:p>
          <a:p>
            <a:r>
              <a:rPr lang="en-US" sz="1020" dirty="0">
                <a:solidFill>
                  <a:srgbClr val="000000"/>
                </a:solidFill>
                <a:latin typeface="Consolas" pitchFamily="49" charset="0"/>
                <a:cs typeface="Consolas" pitchFamily="49" charset="0"/>
              </a:rPr>
              <a:t>      </a:t>
            </a:r>
            <a:r>
              <a:rPr lang="en-US" sz="1020" dirty="0" err="1">
                <a:solidFill>
                  <a:srgbClr val="0000FF"/>
                </a:solidFill>
                <a:latin typeface="Consolas"/>
              </a:rPr>
              <a:t>var</a:t>
            </a:r>
            <a:r>
              <a:rPr lang="en-US" sz="1020" dirty="0">
                <a:solidFill>
                  <a:srgbClr val="000000"/>
                </a:solidFill>
                <a:latin typeface="Consolas" pitchFamily="49" charset="0"/>
                <a:cs typeface="Consolas" pitchFamily="49" charset="0"/>
              </a:rPr>
              <a:t> </a:t>
            </a:r>
            <a:r>
              <a:rPr lang="en-US" sz="1020" dirty="0" err="1">
                <a:solidFill>
                  <a:srgbClr val="000000"/>
                </a:solidFill>
                <a:latin typeface="Consolas" pitchFamily="49" charset="0"/>
                <a:cs typeface="Consolas" pitchFamily="49" charset="0"/>
              </a:rPr>
              <a:t>tcs</a:t>
            </a:r>
            <a:r>
              <a:rPr lang="en-US" sz="1020" dirty="0">
                <a:solidFill>
                  <a:srgbClr val="000000"/>
                </a:solidFill>
                <a:latin typeface="Consolas" pitchFamily="49" charset="0"/>
                <a:cs typeface="Consolas" pitchFamily="49" charset="0"/>
              </a:rPr>
              <a:t> = </a:t>
            </a:r>
            <a:r>
              <a:rPr lang="en-US" sz="1020" dirty="0">
                <a:solidFill>
                  <a:srgbClr val="0000FF"/>
                </a:solidFill>
                <a:latin typeface="Consolas"/>
              </a:rPr>
              <a:t>new</a:t>
            </a:r>
            <a:r>
              <a:rPr lang="en-US" sz="1020" dirty="0">
                <a:solidFill>
                  <a:srgbClr val="000000"/>
                </a:solidFill>
                <a:latin typeface="Consolas" pitchFamily="49" charset="0"/>
                <a:cs typeface="Consolas" pitchFamily="49" charset="0"/>
              </a:rPr>
              <a:t> </a:t>
            </a:r>
            <a:r>
              <a:rPr lang="en-US" sz="1020" dirty="0" err="1">
                <a:solidFill>
                  <a:srgbClr val="2B91AF"/>
                </a:solidFill>
                <a:latin typeface="Consolas"/>
              </a:rPr>
              <a:t>TaskCompletionSource</a:t>
            </a:r>
            <a:r>
              <a:rPr lang="en-US" sz="1020" dirty="0">
                <a:solidFill>
                  <a:srgbClr val="000000"/>
                </a:solidFill>
                <a:latin typeface="Consolas" pitchFamily="49" charset="0"/>
                <a:cs typeface="Consolas" pitchFamily="49" charset="0"/>
              </a:rPr>
              <a:t>&lt;</a:t>
            </a:r>
            <a:r>
              <a:rPr lang="en-US" sz="1020" dirty="0" err="1">
                <a:solidFill>
                  <a:srgbClr val="0000FF"/>
                </a:solidFill>
                <a:latin typeface="Consolas"/>
              </a:rPr>
              <a:t>int</a:t>
            </a:r>
            <a:r>
              <a:rPr lang="en-US" sz="1020" dirty="0">
                <a:solidFill>
                  <a:srgbClr val="000000"/>
                </a:solidFill>
                <a:latin typeface="Consolas" pitchFamily="49" charset="0"/>
                <a:cs typeface="Consolas" pitchFamily="49" charset="0"/>
              </a:rPr>
              <a:t>&gt;();</a:t>
            </a:r>
          </a:p>
          <a:p>
            <a:r>
              <a:rPr lang="en-US" sz="1020" dirty="0">
                <a:solidFill>
                  <a:srgbClr val="000000"/>
                </a:solidFill>
                <a:latin typeface="Consolas" pitchFamily="49" charset="0"/>
                <a:cs typeface="Consolas" pitchFamily="49" charset="0"/>
              </a:rPr>
              <a:t>      </a:t>
            </a:r>
            <a:r>
              <a:rPr lang="en-US" sz="1020" dirty="0" err="1">
                <a:solidFill>
                  <a:srgbClr val="000000"/>
                </a:solidFill>
                <a:latin typeface="Consolas" pitchFamily="49" charset="0"/>
                <a:cs typeface="Consolas" pitchFamily="49" charset="0"/>
              </a:rPr>
              <a:t>tcs.SetCanceled</a:t>
            </a:r>
            <a:r>
              <a:rPr lang="en-US" sz="1020" dirty="0">
                <a:solidFill>
                  <a:srgbClr val="000000"/>
                </a:solidFill>
                <a:latin typeface="Consolas" pitchFamily="49" charset="0"/>
                <a:cs typeface="Consolas" pitchFamily="49" charset="0"/>
              </a:rPr>
              <a:t>();</a:t>
            </a:r>
          </a:p>
          <a:p>
            <a:r>
              <a:rPr lang="en-US" sz="1020" dirty="0">
                <a:solidFill>
                  <a:srgbClr val="000000"/>
                </a:solidFill>
                <a:latin typeface="Consolas" pitchFamily="49" charset="0"/>
                <a:cs typeface="Consolas" pitchFamily="49" charset="0"/>
              </a:rPr>
              <a:t>      </a:t>
            </a:r>
            <a:r>
              <a:rPr lang="en-US" sz="1020" dirty="0">
                <a:solidFill>
                  <a:srgbClr val="0000FF"/>
                </a:solidFill>
                <a:latin typeface="Consolas"/>
              </a:rPr>
              <a:t>return</a:t>
            </a:r>
            <a:r>
              <a:rPr lang="en-US" sz="1020" dirty="0">
                <a:solidFill>
                  <a:srgbClr val="000000"/>
                </a:solidFill>
                <a:latin typeface="Consolas" pitchFamily="49" charset="0"/>
                <a:cs typeface="Consolas" pitchFamily="49" charset="0"/>
              </a:rPr>
              <a:t> </a:t>
            </a:r>
            <a:r>
              <a:rPr lang="en-US" sz="1020" dirty="0" err="1">
                <a:solidFill>
                  <a:srgbClr val="000000"/>
                </a:solidFill>
                <a:latin typeface="Consolas" pitchFamily="49" charset="0"/>
                <a:cs typeface="Consolas" pitchFamily="49" charset="0"/>
              </a:rPr>
              <a:t>tcs.Task</a:t>
            </a:r>
            <a:r>
              <a:rPr lang="en-US" sz="1020" dirty="0">
                <a:solidFill>
                  <a:srgbClr val="000000"/>
                </a:solidFill>
                <a:latin typeface="Consolas" pitchFamily="49" charset="0"/>
                <a:cs typeface="Consolas" pitchFamily="49" charset="0"/>
              </a:rPr>
              <a:t>;</a:t>
            </a:r>
          </a:p>
          <a:p>
            <a:r>
              <a:rPr lang="en-US" sz="1020" dirty="0">
                <a:solidFill>
                  <a:srgbClr val="000000"/>
                </a:solidFill>
                <a:latin typeface="Consolas" pitchFamily="49" charset="0"/>
                <a:cs typeface="Consolas" pitchFamily="49" charset="0"/>
              </a:rPr>
              <a:t>  }</a:t>
            </a:r>
          </a:p>
          <a:p>
            <a:endParaRPr lang="en-US" sz="1020" dirty="0">
              <a:solidFill>
                <a:srgbClr val="000000"/>
              </a:solidFill>
              <a:latin typeface="Consolas" pitchFamily="49" charset="0"/>
              <a:cs typeface="Consolas" pitchFamily="49" charset="0"/>
            </a:endParaRPr>
          </a:p>
          <a:p>
            <a:r>
              <a:rPr lang="en-US" sz="1020" dirty="0">
                <a:solidFill>
                  <a:srgbClr val="000000"/>
                </a:solidFill>
                <a:latin typeface="Consolas" pitchFamily="49" charset="0"/>
                <a:cs typeface="Consolas" pitchFamily="49" charset="0"/>
              </a:rPr>
              <a:t>  </a:t>
            </a:r>
            <a:r>
              <a:rPr lang="en-US" sz="1020" dirty="0">
                <a:solidFill>
                  <a:srgbClr val="0000FF"/>
                </a:solidFill>
                <a:latin typeface="Consolas"/>
              </a:rPr>
              <a:t>try</a:t>
            </a:r>
            <a:r>
              <a:rPr lang="en-US" sz="1020" dirty="0">
                <a:solidFill>
                  <a:srgbClr val="000000"/>
                </a:solidFill>
                <a:latin typeface="Consolas" pitchFamily="49" charset="0"/>
                <a:cs typeface="Consolas" pitchFamily="49" charset="0"/>
              </a:rPr>
              <a:t> </a:t>
            </a:r>
          </a:p>
          <a:p>
            <a:r>
              <a:rPr lang="en-US" sz="1020" dirty="0">
                <a:solidFill>
                  <a:srgbClr val="000000"/>
                </a:solidFill>
                <a:latin typeface="Consolas" pitchFamily="49" charset="0"/>
                <a:cs typeface="Consolas" pitchFamily="49" charset="0"/>
              </a:rPr>
              <a:t>  {</a:t>
            </a:r>
          </a:p>
          <a:p>
            <a:r>
              <a:rPr lang="en-US" sz="1020" dirty="0">
                <a:solidFill>
                  <a:srgbClr val="000000"/>
                </a:solidFill>
                <a:latin typeface="Consolas" pitchFamily="49" charset="0"/>
                <a:cs typeface="Consolas" pitchFamily="49" charset="0"/>
              </a:rPr>
              <a:t>      </a:t>
            </a:r>
            <a:r>
              <a:rPr lang="en-US" sz="1020" dirty="0" err="1">
                <a:solidFill>
                  <a:srgbClr val="0000FF"/>
                </a:solidFill>
                <a:latin typeface="Consolas"/>
              </a:rPr>
              <a:t>int</a:t>
            </a:r>
            <a:r>
              <a:rPr lang="en-US" sz="1020" dirty="0">
                <a:solidFill>
                  <a:srgbClr val="000000"/>
                </a:solidFill>
                <a:latin typeface="Consolas" pitchFamily="49" charset="0"/>
                <a:cs typeface="Consolas" pitchFamily="49" charset="0"/>
              </a:rPr>
              <a:t> </a:t>
            </a:r>
            <a:r>
              <a:rPr lang="en-US" sz="1020" dirty="0" err="1">
                <a:solidFill>
                  <a:srgbClr val="000000"/>
                </a:solidFill>
                <a:latin typeface="Consolas" pitchFamily="49" charset="0"/>
                <a:cs typeface="Consolas" pitchFamily="49" charset="0"/>
              </a:rPr>
              <a:t>numRead</a:t>
            </a:r>
            <a:r>
              <a:rPr lang="en-US" sz="1020" dirty="0">
                <a:solidFill>
                  <a:srgbClr val="000000"/>
                </a:solidFill>
                <a:latin typeface="Consolas" pitchFamily="49" charset="0"/>
                <a:cs typeface="Consolas" pitchFamily="49" charset="0"/>
              </a:rPr>
              <a:t> = </a:t>
            </a:r>
            <a:r>
              <a:rPr lang="en-US" sz="1020" dirty="0" err="1">
                <a:solidFill>
                  <a:srgbClr val="000000"/>
                </a:solidFill>
                <a:latin typeface="Consolas" pitchFamily="49" charset="0"/>
                <a:cs typeface="Consolas" pitchFamily="49" charset="0"/>
              </a:rPr>
              <a:t>this.Read</a:t>
            </a:r>
            <a:r>
              <a:rPr lang="en-US" sz="1020" dirty="0">
                <a:solidFill>
                  <a:srgbClr val="000000"/>
                </a:solidFill>
                <a:latin typeface="Consolas" pitchFamily="49" charset="0"/>
                <a:cs typeface="Consolas" pitchFamily="49" charset="0"/>
              </a:rPr>
              <a:t>(buffer, offset, count);</a:t>
            </a:r>
          </a:p>
          <a:p>
            <a:r>
              <a:rPr lang="en-US" sz="1020" dirty="0">
                <a:solidFill>
                  <a:srgbClr val="000000"/>
                </a:solidFill>
                <a:latin typeface="Consolas" pitchFamily="49" charset="0"/>
                <a:cs typeface="Consolas" pitchFamily="49" charset="0"/>
              </a:rPr>
              <a:t>      </a:t>
            </a:r>
            <a:r>
              <a:rPr lang="en-US" sz="1020" dirty="0">
                <a:solidFill>
                  <a:srgbClr val="0000FF"/>
                </a:solidFill>
                <a:latin typeface="Consolas"/>
              </a:rPr>
              <a:t>return</a:t>
            </a:r>
            <a:r>
              <a:rPr lang="en-US" sz="1020" dirty="0">
                <a:solidFill>
                  <a:srgbClr val="000000"/>
                </a:solidFill>
                <a:latin typeface="Consolas" pitchFamily="49" charset="0"/>
                <a:cs typeface="Consolas" pitchFamily="49" charset="0"/>
              </a:rPr>
              <a:t> </a:t>
            </a:r>
            <a:r>
              <a:rPr lang="en-US" sz="1020" dirty="0" err="1">
                <a:solidFill>
                  <a:srgbClr val="000000"/>
                </a:solidFill>
                <a:latin typeface="Consolas" pitchFamily="49" charset="0"/>
                <a:cs typeface="Consolas" pitchFamily="49" charset="0"/>
              </a:rPr>
              <a:t>m_lastTask</a:t>
            </a:r>
            <a:r>
              <a:rPr lang="en-US" sz="1020" dirty="0">
                <a:solidFill>
                  <a:srgbClr val="000000"/>
                </a:solidFill>
                <a:latin typeface="Consolas" pitchFamily="49" charset="0"/>
                <a:cs typeface="Consolas" pitchFamily="49" charset="0"/>
              </a:rPr>
              <a:t> != null &amp;&amp; </a:t>
            </a:r>
            <a:r>
              <a:rPr lang="en-US" sz="1020" dirty="0" err="1">
                <a:solidFill>
                  <a:srgbClr val="000000"/>
                </a:solidFill>
                <a:latin typeface="Consolas" pitchFamily="49" charset="0"/>
                <a:cs typeface="Consolas" pitchFamily="49" charset="0"/>
              </a:rPr>
              <a:t>numRead</a:t>
            </a:r>
            <a:r>
              <a:rPr lang="en-US" sz="1020" dirty="0">
                <a:solidFill>
                  <a:srgbClr val="000000"/>
                </a:solidFill>
                <a:latin typeface="Consolas" pitchFamily="49" charset="0"/>
                <a:cs typeface="Consolas" pitchFamily="49" charset="0"/>
              </a:rPr>
              <a:t> == </a:t>
            </a:r>
            <a:r>
              <a:rPr lang="en-US" sz="1020" dirty="0" err="1">
                <a:solidFill>
                  <a:srgbClr val="000000"/>
                </a:solidFill>
                <a:latin typeface="Consolas" pitchFamily="49" charset="0"/>
                <a:cs typeface="Consolas" pitchFamily="49" charset="0"/>
              </a:rPr>
              <a:t>m_lastTask.Result</a:t>
            </a:r>
            <a:r>
              <a:rPr lang="en-US" sz="1020" dirty="0">
                <a:solidFill>
                  <a:srgbClr val="000000"/>
                </a:solidFill>
                <a:latin typeface="Consolas" pitchFamily="49" charset="0"/>
                <a:cs typeface="Consolas" pitchFamily="49" charset="0"/>
              </a:rPr>
              <a:t> ?</a:t>
            </a:r>
          </a:p>
          <a:p>
            <a:r>
              <a:rPr lang="en-US" sz="1020" dirty="0">
                <a:solidFill>
                  <a:srgbClr val="000000"/>
                </a:solidFill>
                <a:latin typeface="Consolas" pitchFamily="49" charset="0"/>
                <a:cs typeface="Consolas" pitchFamily="49" charset="0"/>
              </a:rPr>
              <a:t>          </a:t>
            </a:r>
            <a:r>
              <a:rPr lang="en-US" sz="1020" dirty="0" err="1">
                <a:solidFill>
                  <a:srgbClr val="000000"/>
                </a:solidFill>
                <a:latin typeface="Consolas" pitchFamily="49" charset="0"/>
                <a:cs typeface="Consolas" pitchFamily="49" charset="0"/>
              </a:rPr>
              <a:t>m_lastTask</a:t>
            </a:r>
            <a:r>
              <a:rPr lang="en-US" sz="1020" dirty="0">
                <a:solidFill>
                  <a:srgbClr val="000000"/>
                </a:solidFill>
                <a:latin typeface="Consolas" pitchFamily="49" charset="0"/>
                <a:cs typeface="Consolas" pitchFamily="49" charset="0"/>
              </a:rPr>
              <a:t> : (</a:t>
            </a:r>
            <a:r>
              <a:rPr lang="en-US" sz="1020" dirty="0" err="1">
                <a:solidFill>
                  <a:srgbClr val="000000"/>
                </a:solidFill>
                <a:latin typeface="Consolas" pitchFamily="49" charset="0"/>
                <a:cs typeface="Consolas" pitchFamily="49" charset="0"/>
              </a:rPr>
              <a:t>m_lastTask</a:t>
            </a:r>
            <a:r>
              <a:rPr lang="en-US" sz="1020" dirty="0">
                <a:solidFill>
                  <a:srgbClr val="000000"/>
                </a:solidFill>
                <a:latin typeface="Consolas" pitchFamily="49" charset="0"/>
                <a:cs typeface="Consolas" pitchFamily="49" charset="0"/>
              </a:rPr>
              <a:t> = </a:t>
            </a:r>
            <a:r>
              <a:rPr lang="en-US" sz="1020" dirty="0" err="1">
                <a:solidFill>
                  <a:srgbClr val="2B91AF"/>
                </a:solidFill>
                <a:latin typeface="Consolas"/>
              </a:rPr>
              <a:t>Task</a:t>
            </a:r>
            <a:r>
              <a:rPr lang="en-US" sz="1020" dirty="0" err="1">
                <a:solidFill>
                  <a:srgbClr val="000000"/>
                </a:solidFill>
                <a:latin typeface="Consolas" pitchFamily="49" charset="0"/>
                <a:cs typeface="Consolas" pitchFamily="49" charset="0"/>
              </a:rPr>
              <a:t>.FromResult</a:t>
            </a:r>
            <a:r>
              <a:rPr lang="en-US" sz="1020" dirty="0">
                <a:solidFill>
                  <a:srgbClr val="000000"/>
                </a:solidFill>
                <a:latin typeface="Consolas" pitchFamily="49" charset="0"/>
                <a:cs typeface="Consolas" pitchFamily="49" charset="0"/>
              </a:rPr>
              <a:t>(</a:t>
            </a:r>
            <a:r>
              <a:rPr lang="en-US" sz="1020" dirty="0" err="1">
                <a:solidFill>
                  <a:srgbClr val="000000"/>
                </a:solidFill>
                <a:latin typeface="Consolas" pitchFamily="49" charset="0"/>
                <a:cs typeface="Consolas" pitchFamily="49" charset="0"/>
              </a:rPr>
              <a:t>numRead</a:t>
            </a:r>
            <a:r>
              <a:rPr lang="en-US" sz="1020" dirty="0">
                <a:solidFill>
                  <a:srgbClr val="000000"/>
                </a:solidFill>
                <a:latin typeface="Consolas" pitchFamily="49" charset="0"/>
                <a:cs typeface="Consolas" pitchFamily="49" charset="0"/>
              </a:rPr>
              <a:t>));</a:t>
            </a:r>
          </a:p>
          <a:p>
            <a:r>
              <a:rPr lang="en-US" sz="1020" dirty="0">
                <a:solidFill>
                  <a:srgbClr val="000000"/>
                </a:solidFill>
                <a:latin typeface="Consolas" pitchFamily="49" charset="0"/>
                <a:cs typeface="Consolas" pitchFamily="49" charset="0"/>
              </a:rPr>
              <a:t>  }</a:t>
            </a:r>
          </a:p>
          <a:p>
            <a:r>
              <a:rPr lang="en-US" sz="1020" dirty="0">
                <a:solidFill>
                  <a:srgbClr val="000000"/>
                </a:solidFill>
                <a:latin typeface="Consolas" pitchFamily="49" charset="0"/>
                <a:cs typeface="Consolas" pitchFamily="49" charset="0"/>
              </a:rPr>
              <a:t>  </a:t>
            </a:r>
            <a:r>
              <a:rPr lang="en-US" sz="1020" dirty="0">
                <a:solidFill>
                  <a:srgbClr val="0000FF"/>
                </a:solidFill>
                <a:latin typeface="Consolas"/>
              </a:rPr>
              <a:t>catch</a:t>
            </a:r>
            <a:r>
              <a:rPr lang="en-US" sz="1020" dirty="0">
                <a:solidFill>
                  <a:srgbClr val="000000"/>
                </a:solidFill>
                <a:latin typeface="Consolas" pitchFamily="49" charset="0"/>
                <a:cs typeface="Consolas" pitchFamily="49" charset="0"/>
              </a:rPr>
              <a:t>(</a:t>
            </a:r>
            <a:r>
              <a:rPr lang="en-US" sz="1020" dirty="0">
                <a:solidFill>
                  <a:srgbClr val="2B91AF"/>
                </a:solidFill>
                <a:latin typeface="Consolas"/>
              </a:rPr>
              <a:t>Exception</a:t>
            </a:r>
            <a:r>
              <a:rPr lang="en-US" sz="1020" dirty="0">
                <a:solidFill>
                  <a:srgbClr val="000000"/>
                </a:solidFill>
                <a:latin typeface="Consolas" pitchFamily="49" charset="0"/>
                <a:cs typeface="Consolas" pitchFamily="49" charset="0"/>
              </a:rPr>
              <a:t> e) </a:t>
            </a:r>
          </a:p>
          <a:p>
            <a:r>
              <a:rPr lang="en-US" sz="1020" dirty="0">
                <a:solidFill>
                  <a:srgbClr val="000000"/>
                </a:solidFill>
                <a:latin typeface="Consolas" pitchFamily="49" charset="0"/>
                <a:cs typeface="Consolas" pitchFamily="49" charset="0"/>
              </a:rPr>
              <a:t>  {</a:t>
            </a:r>
          </a:p>
          <a:p>
            <a:r>
              <a:rPr lang="en-US" sz="1020" dirty="0">
                <a:solidFill>
                  <a:srgbClr val="000000"/>
                </a:solidFill>
                <a:latin typeface="Consolas" pitchFamily="49" charset="0"/>
                <a:cs typeface="Consolas" pitchFamily="49" charset="0"/>
              </a:rPr>
              <a:t>      </a:t>
            </a:r>
            <a:r>
              <a:rPr lang="en-US" sz="1020" dirty="0" err="1">
                <a:solidFill>
                  <a:srgbClr val="0000FF"/>
                </a:solidFill>
                <a:latin typeface="Consolas"/>
              </a:rPr>
              <a:t>var</a:t>
            </a:r>
            <a:r>
              <a:rPr lang="en-US" sz="1020" dirty="0">
                <a:solidFill>
                  <a:srgbClr val="000000"/>
                </a:solidFill>
                <a:latin typeface="Consolas" pitchFamily="49" charset="0"/>
                <a:cs typeface="Consolas" pitchFamily="49" charset="0"/>
              </a:rPr>
              <a:t> </a:t>
            </a:r>
            <a:r>
              <a:rPr lang="en-US" sz="1020" dirty="0" err="1">
                <a:solidFill>
                  <a:srgbClr val="000000"/>
                </a:solidFill>
                <a:latin typeface="Consolas" pitchFamily="49" charset="0"/>
                <a:cs typeface="Consolas" pitchFamily="49" charset="0"/>
              </a:rPr>
              <a:t>tcs</a:t>
            </a:r>
            <a:r>
              <a:rPr lang="en-US" sz="1020" dirty="0">
                <a:solidFill>
                  <a:srgbClr val="000000"/>
                </a:solidFill>
                <a:latin typeface="Consolas" pitchFamily="49" charset="0"/>
                <a:cs typeface="Consolas" pitchFamily="49" charset="0"/>
              </a:rPr>
              <a:t> = </a:t>
            </a:r>
            <a:r>
              <a:rPr lang="en-US" sz="1020" dirty="0">
                <a:solidFill>
                  <a:srgbClr val="0000FF"/>
                </a:solidFill>
                <a:latin typeface="Consolas"/>
              </a:rPr>
              <a:t>new</a:t>
            </a:r>
            <a:r>
              <a:rPr lang="en-US" sz="1020" dirty="0">
                <a:solidFill>
                  <a:srgbClr val="000000"/>
                </a:solidFill>
                <a:latin typeface="Consolas" pitchFamily="49" charset="0"/>
                <a:cs typeface="Consolas" pitchFamily="49" charset="0"/>
              </a:rPr>
              <a:t> </a:t>
            </a:r>
            <a:r>
              <a:rPr lang="en-US" sz="1020" dirty="0" err="1">
                <a:solidFill>
                  <a:srgbClr val="2B91AF"/>
                </a:solidFill>
                <a:latin typeface="Consolas"/>
              </a:rPr>
              <a:t>TaskCompletionSource</a:t>
            </a:r>
            <a:r>
              <a:rPr lang="en-US" sz="1020" dirty="0">
                <a:solidFill>
                  <a:srgbClr val="000000"/>
                </a:solidFill>
                <a:latin typeface="Consolas" pitchFamily="49" charset="0"/>
                <a:cs typeface="Consolas" pitchFamily="49" charset="0"/>
              </a:rPr>
              <a:t>&lt;</a:t>
            </a:r>
            <a:r>
              <a:rPr lang="en-US" sz="1020" dirty="0" err="1">
                <a:solidFill>
                  <a:srgbClr val="000000"/>
                </a:solidFill>
                <a:latin typeface="Consolas" pitchFamily="49" charset="0"/>
                <a:cs typeface="Consolas" pitchFamily="49" charset="0"/>
              </a:rPr>
              <a:t>int</a:t>
            </a:r>
            <a:r>
              <a:rPr lang="en-US" sz="1020" dirty="0">
                <a:solidFill>
                  <a:srgbClr val="000000"/>
                </a:solidFill>
                <a:latin typeface="Consolas" pitchFamily="49" charset="0"/>
                <a:cs typeface="Consolas" pitchFamily="49" charset="0"/>
              </a:rPr>
              <a:t>&gt;();</a:t>
            </a:r>
          </a:p>
          <a:p>
            <a:r>
              <a:rPr lang="en-US" sz="1020" dirty="0">
                <a:solidFill>
                  <a:srgbClr val="000000"/>
                </a:solidFill>
                <a:latin typeface="Consolas" pitchFamily="49" charset="0"/>
                <a:cs typeface="Consolas" pitchFamily="49" charset="0"/>
              </a:rPr>
              <a:t>      </a:t>
            </a:r>
            <a:r>
              <a:rPr lang="en-US" sz="1020" dirty="0" err="1">
                <a:solidFill>
                  <a:srgbClr val="000000"/>
                </a:solidFill>
                <a:latin typeface="Consolas" pitchFamily="49" charset="0"/>
                <a:cs typeface="Consolas" pitchFamily="49" charset="0"/>
              </a:rPr>
              <a:t>tcs.SetException</a:t>
            </a:r>
            <a:r>
              <a:rPr lang="en-US" sz="1020" dirty="0">
                <a:solidFill>
                  <a:srgbClr val="000000"/>
                </a:solidFill>
                <a:latin typeface="Consolas" pitchFamily="49" charset="0"/>
                <a:cs typeface="Consolas" pitchFamily="49" charset="0"/>
              </a:rPr>
              <a:t>(e);</a:t>
            </a:r>
          </a:p>
          <a:p>
            <a:r>
              <a:rPr lang="en-US" sz="1020" dirty="0">
                <a:solidFill>
                  <a:srgbClr val="000000"/>
                </a:solidFill>
                <a:latin typeface="Consolas" pitchFamily="49" charset="0"/>
                <a:cs typeface="Consolas" pitchFamily="49" charset="0"/>
              </a:rPr>
              <a:t>      </a:t>
            </a:r>
            <a:r>
              <a:rPr lang="en-US" sz="1020" dirty="0">
                <a:solidFill>
                  <a:srgbClr val="0000FF"/>
                </a:solidFill>
                <a:latin typeface="Consolas"/>
              </a:rPr>
              <a:t>return</a:t>
            </a:r>
            <a:r>
              <a:rPr lang="en-US" sz="1020" dirty="0">
                <a:solidFill>
                  <a:srgbClr val="000000"/>
                </a:solidFill>
                <a:latin typeface="Consolas" pitchFamily="49" charset="0"/>
                <a:cs typeface="Consolas" pitchFamily="49" charset="0"/>
              </a:rPr>
              <a:t> </a:t>
            </a:r>
            <a:r>
              <a:rPr lang="en-US" sz="1020" dirty="0" err="1">
                <a:solidFill>
                  <a:srgbClr val="000000"/>
                </a:solidFill>
                <a:latin typeface="Consolas" pitchFamily="49" charset="0"/>
                <a:cs typeface="Consolas" pitchFamily="49" charset="0"/>
              </a:rPr>
              <a:t>tcs.Task</a:t>
            </a:r>
            <a:r>
              <a:rPr lang="en-US" sz="1020" dirty="0">
                <a:solidFill>
                  <a:srgbClr val="000000"/>
                </a:solidFill>
                <a:latin typeface="Consolas" pitchFamily="49" charset="0"/>
                <a:cs typeface="Consolas" pitchFamily="49" charset="0"/>
              </a:rPr>
              <a:t>;</a:t>
            </a:r>
          </a:p>
          <a:p>
            <a:r>
              <a:rPr lang="en-US" sz="1020" dirty="0">
                <a:solidFill>
                  <a:srgbClr val="000000"/>
                </a:solidFill>
                <a:latin typeface="Consolas" pitchFamily="49" charset="0"/>
                <a:cs typeface="Consolas" pitchFamily="49" charset="0"/>
              </a:rPr>
              <a:t>  }</a:t>
            </a:r>
          </a:p>
          <a:p>
            <a:r>
              <a:rPr lang="en-US" sz="1020" dirty="0">
                <a:solidFill>
                  <a:srgbClr val="000000"/>
                </a:solidFill>
                <a:latin typeface="Consolas" pitchFamily="49" charset="0"/>
                <a:cs typeface="Consolas" pitchFamily="49" charset="0"/>
              </a:rPr>
              <a:t>}</a:t>
            </a:r>
          </a:p>
        </p:txBody>
      </p:sp>
      <p:sp>
        <p:nvSpPr>
          <p:cNvPr id="6" name="Rectangle 5"/>
          <p:cNvSpPr/>
          <p:nvPr/>
        </p:nvSpPr>
        <p:spPr bwMode="auto">
          <a:xfrm>
            <a:off x="1120558" y="4679572"/>
            <a:ext cx="4453505" cy="709014"/>
          </a:xfrm>
          <a:prstGeom prst="rect">
            <a:avLst/>
          </a:prstGeom>
          <a:solidFill>
            <a:schemeClr val="accent5">
              <a:alpha val="14000"/>
            </a:schemeClr>
          </a:solidFill>
          <a:ln w="57150">
            <a:solidFill>
              <a:schemeClr val="accent5"/>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312" fontAlgn="base">
              <a:spcBef>
                <a:spcPct val="0"/>
              </a:spcBef>
              <a:spcAft>
                <a:spcPct val="0"/>
              </a:spcAft>
            </a:pPr>
            <a:endParaRPr lang="en-US" sz="2244"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9039576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MemoryStream</a:t>
            </a:r>
            <a:r>
              <a:rPr lang="en-US" dirty="0"/>
              <a:t> Task Caching</a:t>
            </a:r>
          </a:p>
        </p:txBody>
      </p:sp>
      <p:sp>
        <p:nvSpPr>
          <p:cNvPr id="3" name="Text Placeholder 2"/>
          <p:cNvSpPr>
            <a:spLocks noGrp="1"/>
          </p:cNvSpPr>
          <p:nvPr>
            <p:ph type="body" sz="quarter" idx="12"/>
          </p:nvPr>
        </p:nvSpPr>
        <p:spPr/>
        <p:txBody>
          <a:bodyPr/>
          <a:lstStyle/>
          <a:p>
            <a:r>
              <a:rPr lang="en-US" dirty="0" smtClean="0"/>
              <a:t>Using domain knowledge to manually cache the tasks your API returns leads </a:t>
            </a:r>
            <a:r>
              <a:rPr lang="en-US" dirty="0"/>
              <a:t>to improved </a:t>
            </a:r>
            <a:r>
              <a:rPr lang="en-US" dirty="0" smtClean="0"/>
              <a:t>performance</a:t>
            </a:r>
          </a:p>
          <a:p>
            <a:endParaRPr lang="en-US" sz="2000" dirty="0"/>
          </a:p>
          <a:p>
            <a:r>
              <a:rPr lang="en-US" dirty="0" smtClean="0"/>
              <a:t>In the .NET Framework, this dramatically improved the </a:t>
            </a:r>
            <a:r>
              <a:rPr lang="en-US" dirty="0" err="1" smtClean="0"/>
              <a:t>perf</a:t>
            </a:r>
            <a:r>
              <a:rPr lang="en-US" dirty="0" smtClean="0"/>
              <a:t> of </a:t>
            </a:r>
            <a:r>
              <a:rPr lang="en-US" dirty="0" err="1" smtClean="0"/>
              <a:t>BufferedStream</a:t>
            </a:r>
            <a:r>
              <a:rPr lang="en-US" dirty="0" smtClean="0"/>
              <a:t> and </a:t>
            </a:r>
            <a:r>
              <a:rPr lang="en-US" dirty="0" err="1" smtClean="0"/>
              <a:t>MemoryStream</a:t>
            </a:r>
            <a:endParaRPr lang="en-US" dirty="0"/>
          </a:p>
        </p:txBody>
      </p:sp>
    </p:spTree>
    <p:extLst>
      <p:ext uri="{BB962C8B-B14F-4D97-AF65-F5344CB8AC3E}">
        <p14:creationId xmlns:p14="http://schemas.microsoft.com/office/powerpoint/2010/main" val="26685553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does asynchrony really mean?</a:t>
            </a:r>
            <a:endParaRPr lang="en-US" dirty="0"/>
          </a:p>
        </p:txBody>
      </p:sp>
      <p:sp>
        <p:nvSpPr>
          <p:cNvPr id="4" name="Text Placeholder 3"/>
          <p:cNvSpPr>
            <a:spLocks noGrp="1"/>
          </p:cNvSpPr>
          <p:nvPr>
            <p:ph type="body" sz="quarter" idx="10"/>
          </p:nvPr>
        </p:nvSpPr>
        <p:spPr>
          <a:xfrm>
            <a:off x="274639" y="1212849"/>
            <a:ext cx="5486399" cy="2252924"/>
          </a:xfrm>
        </p:spPr>
        <p:txBody>
          <a:bodyPr/>
          <a:lstStyle/>
          <a:p>
            <a:pPr lvl="0"/>
            <a:endParaRPr lang="en-US" sz="2000" dirty="0" smtClean="0">
              <a:solidFill>
                <a:schemeClr val="accent2">
                  <a:lumMod val="20000"/>
                  <a:lumOff val="80000"/>
                </a:schemeClr>
              </a:solidFill>
              <a:latin typeface="Segoe UI Light" panose="020B0502040204020203" pitchFamily="34" charset="0"/>
              <a:cs typeface="Segoe UI Light" panose="020B0502040204020203" pitchFamily="34" charset="0"/>
            </a:endParaRPr>
          </a:p>
          <a:p>
            <a:pPr lvl="0"/>
            <a:r>
              <a:rPr lang="en-US" sz="3600" dirty="0" smtClean="0">
                <a:solidFill>
                  <a:schemeClr val="accent2">
                    <a:lumMod val="20000"/>
                    <a:lumOff val="80000"/>
                  </a:schemeClr>
                </a:solidFill>
                <a:latin typeface="Segoe UI Light" panose="020B0502040204020203" pitchFamily="34" charset="0"/>
                <a:cs typeface="Segoe UI Light" panose="020B0502040204020203" pitchFamily="34" charset="0"/>
              </a:rPr>
              <a:t>Synchronous</a:t>
            </a:r>
            <a:endParaRPr lang="en-US" sz="2000" dirty="0" smtClean="0">
              <a:solidFill>
                <a:schemeClr val="accent2">
                  <a:lumMod val="20000"/>
                  <a:lumOff val="80000"/>
                </a:schemeClr>
              </a:solidFill>
            </a:endParaRPr>
          </a:p>
          <a:p>
            <a:pPr lvl="0"/>
            <a:r>
              <a:rPr lang="en-US" sz="2000" b="1" dirty="0" smtClean="0">
                <a:latin typeface="+mn-lt"/>
              </a:rPr>
              <a:t>Perform </a:t>
            </a:r>
            <a:r>
              <a:rPr lang="en-US" sz="2000" dirty="0" smtClean="0">
                <a:latin typeface="+mn-lt"/>
              </a:rPr>
              <a:t>something here and now.</a:t>
            </a:r>
          </a:p>
          <a:p>
            <a:pPr lvl="0"/>
            <a:r>
              <a:rPr lang="en-US" sz="2000" dirty="0" smtClean="0">
                <a:latin typeface="+mn-lt"/>
              </a:rPr>
              <a:t>I’ll regain control to execute something else </a:t>
            </a:r>
            <a:r>
              <a:rPr lang="en-US" sz="2000" i="1" dirty="0" smtClean="0">
                <a:latin typeface="+mn-lt"/>
              </a:rPr>
              <a:t>when it’s done</a:t>
            </a:r>
            <a:r>
              <a:rPr lang="en-US" sz="2000" dirty="0" smtClean="0">
                <a:latin typeface="+mn-lt"/>
              </a:rPr>
              <a:t>.</a:t>
            </a:r>
            <a:endParaRPr lang="en-US" sz="2000" dirty="0">
              <a:latin typeface="+mn-lt"/>
            </a:endParaRPr>
          </a:p>
        </p:txBody>
      </p:sp>
      <p:sp>
        <p:nvSpPr>
          <p:cNvPr id="2" name="Text Placeholder 1"/>
          <p:cNvSpPr>
            <a:spLocks noGrp="1"/>
          </p:cNvSpPr>
          <p:nvPr>
            <p:ph type="body" sz="quarter" idx="11"/>
          </p:nvPr>
        </p:nvSpPr>
        <p:spPr>
          <a:xfrm>
            <a:off x="6675439" y="1212849"/>
            <a:ext cx="5486399" cy="2185214"/>
          </a:xfrm>
        </p:spPr>
        <p:txBody>
          <a:bodyPr/>
          <a:lstStyle/>
          <a:p>
            <a:pPr lvl="0">
              <a:lnSpc>
                <a:spcPct val="100000"/>
              </a:lnSpc>
              <a:spcBef>
                <a:spcPts val="0"/>
              </a:spcBef>
              <a:buClrTx/>
              <a:buSzTx/>
            </a:pPr>
            <a:endParaRPr lang="en-US" sz="2000" dirty="0" smtClean="0">
              <a:solidFill>
                <a:schemeClr val="accent1">
                  <a:lumMod val="20000"/>
                  <a:lumOff val="80000"/>
                </a:schemeClr>
              </a:solidFill>
              <a:latin typeface="Segoe UI Light" panose="020B0502040204020203" pitchFamily="34" charset="0"/>
              <a:cs typeface="Segoe UI Light" panose="020B0502040204020203" pitchFamily="34" charset="0"/>
            </a:endParaRPr>
          </a:p>
          <a:p>
            <a:pPr lvl="0">
              <a:lnSpc>
                <a:spcPct val="100000"/>
              </a:lnSpc>
              <a:spcBef>
                <a:spcPts val="0"/>
              </a:spcBef>
              <a:buClrTx/>
              <a:buSzTx/>
            </a:pPr>
            <a:r>
              <a:rPr lang="en-US" dirty="0" smtClean="0">
                <a:solidFill>
                  <a:schemeClr val="accent1">
                    <a:lumMod val="20000"/>
                    <a:lumOff val="80000"/>
                  </a:schemeClr>
                </a:solidFill>
                <a:latin typeface="Segoe UI Light" panose="020B0502040204020203" pitchFamily="34" charset="0"/>
                <a:cs typeface="Segoe UI Light" panose="020B0502040204020203" pitchFamily="34" charset="0"/>
              </a:rPr>
              <a:t>Asynchronous</a:t>
            </a:r>
            <a:endParaRPr lang="en-US" sz="2000" dirty="0">
              <a:solidFill>
                <a:schemeClr val="accent1">
                  <a:lumMod val="20000"/>
                  <a:lumOff val="80000"/>
                </a:schemeClr>
              </a:solidFill>
              <a:latin typeface="Segoe UI"/>
            </a:endParaRPr>
          </a:p>
          <a:p>
            <a:r>
              <a:rPr lang="en-US" sz="2000" b="1" dirty="0">
                <a:latin typeface="+mn-lt"/>
              </a:rPr>
              <a:t>Initiate</a:t>
            </a:r>
            <a:r>
              <a:rPr lang="en-US" sz="2000" dirty="0">
                <a:latin typeface="+mn-lt"/>
              </a:rPr>
              <a:t> something here and now.</a:t>
            </a:r>
          </a:p>
          <a:p>
            <a:r>
              <a:rPr lang="en-US" sz="2000" dirty="0">
                <a:latin typeface="+mn-lt"/>
              </a:rPr>
              <a:t>I’ll regain control to execute something else </a:t>
            </a:r>
            <a:r>
              <a:rPr lang="en-US" sz="2000" i="1" dirty="0">
                <a:latin typeface="+mn-lt"/>
              </a:rPr>
              <a:t>“immediately”</a:t>
            </a:r>
            <a:r>
              <a:rPr lang="en-US" sz="2000" dirty="0">
                <a:latin typeface="+mn-lt"/>
              </a:rPr>
              <a:t>.</a:t>
            </a:r>
          </a:p>
        </p:txBody>
      </p:sp>
      <p:sp>
        <p:nvSpPr>
          <p:cNvPr id="6" name="Text Placeholder 3"/>
          <p:cNvSpPr txBox="1">
            <a:spLocks/>
          </p:cNvSpPr>
          <p:nvPr/>
        </p:nvSpPr>
        <p:spPr>
          <a:xfrm>
            <a:off x="350838" y="4302805"/>
            <a:ext cx="11734800" cy="1902059"/>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Segoe UI" pitchFamily="34" charset="0"/>
                <a:ea typeface="+mn-ea"/>
                <a:cs typeface="Segoe UI" pitchFamily="34"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Segoe UI" pitchFamily="34" charset="0"/>
                <a:ea typeface="+mn-ea"/>
                <a:cs typeface="Segoe UI" pitchFamily="34"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Segoe UI" pitchFamily="34" charset="0"/>
                <a:ea typeface="+mn-ea"/>
                <a:cs typeface="Segoe UI" pitchFamily="34"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3600" dirty="0" smtClean="0">
                <a:solidFill>
                  <a:schemeClr val="accent2">
                    <a:lumMod val="60000"/>
                    <a:lumOff val="40000"/>
                  </a:schemeClr>
                </a:solidFill>
                <a:latin typeface="+mj-lt"/>
              </a:rPr>
              <a:t>How an operation is invoked</a:t>
            </a:r>
          </a:p>
          <a:p>
            <a:pPr algn="ctr"/>
            <a:r>
              <a:rPr lang="en-US" sz="3600" dirty="0" smtClean="0">
                <a:solidFill>
                  <a:schemeClr val="accent2">
                    <a:lumMod val="60000"/>
                    <a:lumOff val="40000"/>
                  </a:schemeClr>
                </a:solidFill>
                <a:latin typeface="+mj-lt"/>
              </a:rPr>
              <a:t>implies nothing about the </a:t>
            </a:r>
          </a:p>
          <a:p>
            <a:pPr algn="ctr"/>
            <a:r>
              <a:rPr lang="en-US" sz="3600" dirty="0" smtClean="0">
                <a:solidFill>
                  <a:schemeClr val="accent2">
                    <a:lumMod val="60000"/>
                    <a:lumOff val="40000"/>
                  </a:schemeClr>
                </a:solidFill>
                <a:latin typeface="+mj-lt"/>
              </a:rPr>
              <a:t>implementation of the workload itself.</a:t>
            </a:r>
            <a:endParaRPr lang="en-US" sz="3600" dirty="0">
              <a:solidFill>
                <a:schemeClr val="accent2">
                  <a:lumMod val="60000"/>
                  <a:lumOff val="40000"/>
                </a:schemeClr>
              </a:solidFill>
              <a:latin typeface="+mj-lt"/>
            </a:endParaRPr>
          </a:p>
        </p:txBody>
      </p:sp>
    </p:spTree>
    <p:extLst>
      <p:ext uri="{BB962C8B-B14F-4D97-AF65-F5344CB8AC3E}">
        <p14:creationId xmlns:p14="http://schemas.microsoft.com/office/powerpoint/2010/main" val="279594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500"/>
                                        <p:tgtEl>
                                          <p:spTgt spid="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build="allAtOnce"/>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Caching the </a:t>
            </a:r>
            <a:r>
              <a:rPr lang="en-US" dirty="0"/>
              <a:t>r</a:t>
            </a:r>
            <a:r>
              <a:rPr lang="en-US" dirty="0" smtClean="0"/>
              <a:t>ight types</a:t>
            </a:r>
            <a:endParaRPr lang="en-US" dirty="0"/>
          </a:p>
        </p:txBody>
      </p:sp>
      <p:sp>
        <p:nvSpPr>
          <p:cNvPr id="3" name="Content Placeholder 2"/>
          <p:cNvSpPr>
            <a:spLocks noGrp="1"/>
          </p:cNvSpPr>
          <p:nvPr>
            <p:ph type="body" sz="quarter" idx="10"/>
          </p:nvPr>
        </p:nvSpPr>
        <p:spPr>
          <a:xfrm>
            <a:off x="274638" y="1212850"/>
            <a:ext cx="11887200" cy="4462760"/>
          </a:xfrm>
        </p:spPr>
        <p:txBody>
          <a:bodyPr/>
          <a:lstStyle/>
          <a:p>
            <a:r>
              <a:rPr lang="en-US" dirty="0" smtClean="0"/>
              <a:t>Example: Web Content Cache</a:t>
            </a:r>
          </a:p>
          <a:p>
            <a:pPr marL="466310" lvl="1" indent="-466310"/>
            <a:r>
              <a:rPr lang="en-US" dirty="0" smtClean="0"/>
              <a:t>Return contents of page at URL</a:t>
            </a:r>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smtClean="0"/>
          </a:p>
          <a:p>
            <a:pPr marL="466310" lvl="1" indent="-466310"/>
            <a:r>
              <a:rPr lang="en-US" dirty="0" smtClean="0"/>
              <a:t>String data cached, but new Task&lt;string&gt; each time</a:t>
            </a:r>
            <a:endParaRPr lang="en-US" dirty="0"/>
          </a:p>
          <a:p>
            <a:pPr lvl="1"/>
            <a:endParaRPr lang="en-US" dirty="0"/>
          </a:p>
        </p:txBody>
      </p:sp>
      <p:sp>
        <p:nvSpPr>
          <p:cNvPr id="4" name="TextBox 3"/>
          <p:cNvSpPr txBox="1"/>
          <p:nvPr/>
        </p:nvSpPr>
        <p:spPr>
          <a:xfrm>
            <a:off x="725257" y="2486942"/>
            <a:ext cx="9945178" cy="2132892"/>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020" dirty="0">
                <a:solidFill>
                  <a:srgbClr val="0000FF"/>
                </a:solidFill>
                <a:latin typeface="Consolas"/>
              </a:rPr>
              <a:t>private static</a:t>
            </a:r>
            <a:r>
              <a:rPr lang="en-US" sz="1020" dirty="0">
                <a:solidFill>
                  <a:srgbClr val="000000"/>
                </a:solidFill>
                <a:latin typeface="Consolas" pitchFamily="49" charset="0"/>
                <a:cs typeface="Consolas" pitchFamily="49" charset="0"/>
              </a:rPr>
              <a:t> </a:t>
            </a:r>
            <a:r>
              <a:rPr lang="en-US" sz="1020" dirty="0" err="1">
                <a:solidFill>
                  <a:srgbClr val="2B91AF"/>
                </a:solidFill>
                <a:latin typeface="Consolas"/>
              </a:rPr>
              <a:t>ConcurrentDictionary</a:t>
            </a:r>
            <a:r>
              <a:rPr lang="en-US" sz="1020" dirty="0">
                <a:solidFill>
                  <a:srgbClr val="000000"/>
                </a:solidFill>
                <a:latin typeface="Consolas" pitchFamily="49" charset="0"/>
                <a:cs typeface="Consolas" pitchFamily="49" charset="0"/>
              </a:rPr>
              <a:t>&lt;</a:t>
            </a:r>
            <a:r>
              <a:rPr lang="en-US" sz="1020" dirty="0" err="1">
                <a:solidFill>
                  <a:srgbClr val="0000FF"/>
                </a:solidFill>
                <a:latin typeface="Consolas"/>
              </a:rPr>
              <a:t>string</a:t>
            </a:r>
            <a:r>
              <a:rPr lang="en-US" sz="1020" dirty="0" err="1">
                <a:solidFill>
                  <a:srgbClr val="000000"/>
                </a:solidFill>
                <a:latin typeface="Consolas" pitchFamily="49" charset="0"/>
                <a:cs typeface="Consolas" pitchFamily="49" charset="0"/>
              </a:rPr>
              <a:t>,</a:t>
            </a:r>
            <a:r>
              <a:rPr lang="en-US" sz="1020" dirty="0" err="1">
                <a:solidFill>
                  <a:srgbClr val="0000FF"/>
                </a:solidFill>
                <a:effectLst>
                  <a:glow rad="228600">
                    <a:srgbClr val="DC3C00">
                      <a:satMod val="175000"/>
                      <a:alpha val="40000"/>
                    </a:srgbClr>
                  </a:glow>
                </a:effectLst>
                <a:latin typeface="Consolas"/>
              </a:rPr>
              <a:t>string</a:t>
            </a:r>
            <a:r>
              <a:rPr lang="en-US" sz="1020" dirty="0">
                <a:solidFill>
                  <a:srgbClr val="000000"/>
                </a:solidFill>
                <a:latin typeface="Consolas" pitchFamily="49" charset="0"/>
                <a:cs typeface="Consolas" pitchFamily="49" charset="0"/>
              </a:rPr>
              <a:t>&gt; </a:t>
            </a:r>
            <a:r>
              <a:rPr lang="en-US" sz="1020" dirty="0" err="1">
                <a:solidFill>
                  <a:srgbClr val="000000"/>
                </a:solidFill>
                <a:latin typeface="Consolas" pitchFamily="49" charset="0"/>
                <a:cs typeface="Consolas" pitchFamily="49" charset="0"/>
              </a:rPr>
              <a:t>s_urlToContents</a:t>
            </a:r>
            <a:r>
              <a:rPr lang="en-US" sz="1020" dirty="0">
                <a:solidFill>
                  <a:srgbClr val="000000"/>
                </a:solidFill>
                <a:latin typeface="Consolas" pitchFamily="49" charset="0"/>
                <a:cs typeface="Consolas" pitchFamily="49" charset="0"/>
              </a:rPr>
              <a:t>;</a:t>
            </a:r>
          </a:p>
          <a:p>
            <a:endParaRPr lang="en-US" sz="1020" dirty="0">
              <a:solidFill>
                <a:srgbClr val="000000"/>
              </a:solidFill>
              <a:latin typeface="Consolas" pitchFamily="49" charset="0"/>
              <a:cs typeface="Consolas" pitchFamily="49" charset="0"/>
            </a:endParaRPr>
          </a:p>
          <a:p>
            <a:r>
              <a:rPr lang="en-US" sz="1020" dirty="0">
                <a:solidFill>
                  <a:srgbClr val="0000FF"/>
                </a:solidFill>
                <a:latin typeface="Consolas"/>
              </a:rPr>
              <a:t>public static </a:t>
            </a:r>
            <a:r>
              <a:rPr lang="en-US" sz="1020" dirty="0" err="1">
                <a:solidFill>
                  <a:srgbClr val="0000FF"/>
                </a:solidFill>
                <a:latin typeface="Consolas"/>
              </a:rPr>
              <a:t>async</a:t>
            </a:r>
            <a:r>
              <a:rPr lang="en-US" sz="1020" dirty="0">
                <a:solidFill>
                  <a:srgbClr val="0000FF"/>
                </a:solidFill>
                <a:latin typeface="Consolas"/>
              </a:rPr>
              <a:t> </a:t>
            </a:r>
            <a:r>
              <a:rPr lang="en-US" sz="1020" dirty="0">
                <a:solidFill>
                  <a:srgbClr val="2B91AF"/>
                </a:solidFill>
                <a:latin typeface="Consolas"/>
              </a:rPr>
              <a:t>Task</a:t>
            </a:r>
            <a:r>
              <a:rPr lang="en-US" sz="1020" dirty="0">
                <a:solidFill>
                  <a:srgbClr val="000000"/>
                </a:solidFill>
                <a:latin typeface="Consolas" pitchFamily="49" charset="0"/>
                <a:cs typeface="Consolas" pitchFamily="49" charset="0"/>
              </a:rPr>
              <a:t>&lt;</a:t>
            </a:r>
            <a:r>
              <a:rPr lang="en-US" sz="1020" dirty="0">
                <a:solidFill>
                  <a:srgbClr val="0000FF"/>
                </a:solidFill>
                <a:latin typeface="Consolas"/>
              </a:rPr>
              <a:t>string</a:t>
            </a:r>
            <a:r>
              <a:rPr lang="en-US" sz="1020" dirty="0">
                <a:solidFill>
                  <a:srgbClr val="000000"/>
                </a:solidFill>
                <a:latin typeface="Consolas" pitchFamily="49" charset="0"/>
                <a:cs typeface="Consolas" pitchFamily="49" charset="0"/>
              </a:rPr>
              <a:t>&gt; </a:t>
            </a:r>
            <a:r>
              <a:rPr lang="en-US" sz="1020" dirty="0" err="1">
                <a:solidFill>
                  <a:srgbClr val="000000"/>
                </a:solidFill>
                <a:latin typeface="Consolas" pitchFamily="49" charset="0"/>
                <a:cs typeface="Consolas" pitchFamily="49" charset="0"/>
              </a:rPr>
              <a:t>GetContentsAsync</a:t>
            </a:r>
            <a:r>
              <a:rPr lang="en-US" sz="1020" dirty="0">
                <a:solidFill>
                  <a:srgbClr val="000000"/>
                </a:solidFill>
                <a:latin typeface="Consolas" pitchFamily="49" charset="0"/>
                <a:cs typeface="Consolas" pitchFamily="49" charset="0"/>
              </a:rPr>
              <a:t>(</a:t>
            </a:r>
            <a:r>
              <a:rPr lang="en-US" sz="1020" dirty="0">
                <a:solidFill>
                  <a:srgbClr val="0000FF"/>
                </a:solidFill>
                <a:latin typeface="Consolas"/>
              </a:rPr>
              <a:t>string</a:t>
            </a:r>
            <a:r>
              <a:rPr lang="en-US" sz="1020" dirty="0">
                <a:solidFill>
                  <a:srgbClr val="000000"/>
                </a:solidFill>
                <a:latin typeface="Consolas" pitchFamily="49" charset="0"/>
                <a:cs typeface="Consolas" pitchFamily="49" charset="0"/>
              </a:rPr>
              <a:t> </a:t>
            </a:r>
            <a:r>
              <a:rPr lang="en-US" sz="1020" dirty="0" err="1">
                <a:solidFill>
                  <a:srgbClr val="000000"/>
                </a:solidFill>
                <a:latin typeface="Consolas" pitchFamily="49" charset="0"/>
                <a:cs typeface="Consolas" pitchFamily="49" charset="0"/>
              </a:rPr>
              <a:t>url</a:t>
            </a:r>
            <a:r>
              <a:rPr lang="en-US" sz="1020" dirty="0">
                <a:solidFill>
                  <a:srgbClr val="000000"/>
                </a:solidFill>
                <a:latin typeface="Consolas" pitchFamily="49" charset="0"/>
                <a:cs typeface="Consolas" pitchFamily="49" charset="0"/>
              </a:rPr>
              <a:t>)</a:t>
            </a:r>
          </a:p>
          <a:p>
            <a:r>
              <a:rPr lang="en-US" sz="1020" dirty="0">
                <a:solidFill>
                  <a:srgbClr val="000000"/>
                </a:solidFill>
                <a:latin typeface="Consolas" pitchFamily="49" charset="0"/>
                <a:cs typeface="Consolas" pitchFamily="49" charset="0"/>
              </a:rPr>
              <a:t>{</a:t>
            </a:r>
          </a:p>
          <a:p>
            <a:r>
              <a:rPr lang="en-US" sz="1020" dirty="0">
                <a:solidFill>
                  <a:srgbClr val="000000"/>
                </a:solidFill>
                <a:latin typeface="Consolas" pitchFamily="49" charset="0"/>
                <a:cs typeface="Consolas" pitchFamily="49" charset="0"/>
              </a:rPr>
              <a:t>  </a:t>
            </a:r>
            <a:r>
              <a:rPr lang="en-US" sz="1020" dirty="0">
                <a:solidFill>
                  <a:srgbClr val="0000FF"/>
                </a:solidFill>
                <a:latin typeface="Consolas"/>
              </a:rPr>
              <a:t>string</a:t>
            </a:r>
            <a:r>
              <a:rPr lang="en-US" sz="1020" dirty="0">
                <a:solidFill>
                  <a:srgbClr val="000000"/>
                </a:solidFill>
                <a:latin typeface="Consolas" pitchFamily="49" charset="0"/>
                <a:cs typeface="Consolas" pitchFamily="49" charset="0"/>
              </a:rPr>
              <a:t> contents;</a:t>
            </a:r>
          </a:p>
          <a:p>
            <a:r>
              <a:rPr lang="en-US" sz="1020" dirty="0">
                <a:solidFill>
                  <a:srgbClr val="000000"/>
                </a:solidFill>
                <a:latin typeface="Consolas" pitchFamily="49" charset="0"/>
                <a:cs typeface="Consolas" pitchFamily="49" charset="0"/>
              </a:rPr>
              <a:t>  </a:t>
            </a:r>
            <a:r>
              <a:rPr lang="en-US" sz="1020" dirty="0">
                <a:solidFill>
                  <a:srgbClr val="0000FF"/>
                </a:solidFill>
                <a:latin typeface="Consolas"/>
              </a:rPr>
              <a:t>if</a:t>
            </a:r>
            <a:r>
              <a:rPr lang="en-US" sz="1020" dirty="0">
                <a:solidFill>
                  <a:srgbClr val="000000"/>
                </a:solidFill>
                <a:latin typeface="Consolas" pitchFamily="49" charset="0"/>
                <a:cs typeface="Consolas" pitchFamily="49" charset="0"/>
              </a:rPr>
              <a:t> (!</a:t>
            </a:r>
            <a:r>
              <a:rPr lang="en-US" sz="1020" dirty="0" err="1">
                <a:solidFill>
                  <a:srgbClr val="000000"/>
                </a:solidFill>
                <a:latin typeface="Consolas" pitchFamily="49" charset="0"/>
                <a:cs typeface="Consolas" pitchFamily="49" charset="0"/>
              </a:rPr>
              <a:t>s_urlToContents.TryGetValue</a:t>
            </a:r>
            <a:r>
              <a:rPr lang="en-US" sz="1020" dirty="0">
                <a:solidFill>
                  <a:srgbClr val="000000"/>
                </a:solidFill>
                <a:latin typeface="Consolas" pitchFamily="49" charset="0"/>
                <a:cs typeface="Consolas" pitchFamily="49" charset="0"/>
              </a:rPr>
              <a:t>(</a:t>
            </a:r>
            <a:r>
              <a:rPr lang="en-US" sz="1020" dirty="0" err="1">
                <a:solidFill>
                  <a:srgbClr val="000000"/>
                </a:solidFill>
                <a:latin typeface="Consolas" pitchFamily="49" charset="0"/>
                <a:cs typeface="Consolas" pitchFamily="49" charset="0"/>
              </a:rPr>
              <a:t>url</a:t>
            </a:r>
            <a:r>
              <a:rPr lang="en-US" sz="1020" dirty="0">
                <a:solidFill>
                  <a:srgbClr val="000000"/>
                </a:solidFill>
                <a:latin typeface="Consolas" pitchFamily="49" charset="0"/>
                <a:cs typeface="Consolas" pitchFamily="49" charset="0"/>
              </a:rPr>
              <a:t>, </a:t>
            </a:r>
            <a:r>
              <a:rPr lang="en-US" sz="1020" dirty="0">
                <a:solidFill>
                  <a:srgbClr val="0000FF"/>
                </a:solidFill>
                <a:latin typeface="Consolas"/>
              </a:rPr>
              <a:t>out</a:t>
            </a:r>
            <a:r>
              <a:rPr lang="en-US" sz="1020" dirty="0">
                <a:solidFill>
                  <a:srgbClr val="000000"/>
                </a:solidFill>
                <a:latin typeface="Consolas" pitchFamily="49" charset="0"/>
                <a:cs typeface="Consolas" pitchFamily="49" charset="0"/>
              </a:rPr>
              <a:t> contents))</a:t>
            </a:r>
          </a:p>
          <a:p>
            <a:r>
              <a:rPr lang="en-US" sz="1020" dirty="0">
                <a:solidFill>
                  <a:srgbClr val="000000"/>
                </a:solidFill>
                <a:latin typeface="Consolas" pitchFamily="49" charset="0"/>
                <a:cs typeface="Consolas" pitchFamily="49" charset="0"/>
              </a:rPr>
              <a:t>  {</a:t>
            </a:r>
          </a:p>
          <a:p>
            <a:r>
              <a:rPr lang="en-US" sz="1020" dirty="0">
                <a:solidFill>
                  <a:srgbClr val="000000"/>
                </a:solidFill>
                <a:latin typeface="Consolas" pitchFamily="49" charset="0"/>
                <a:cs typeface="Consolas" pitchFamily="49" charset="0"/>
              </a:rPr>
              <a:t>      </a:t>
            </a:r>
            <a:r>
              <a:rPr lang="en-US" sz="1020" dirty="0" err="1">
                <a:solidFill>
                  <a:srgbClr val="0000FF"/>
                </a:solidFill>
                <a:latin typeface="Consolas"/>
              </a:rPr>
              <a:t>var</a:t>
            </a:r>
            <a:r>
              <a:rPr lang="en-US" sz="1020" dirty="0">
                <a:solidFill>
                  <a:srgbClr val="000000"/>
                </a:solidFill>
                <a:latin typeface="Consolas" pitchFamily="49" charset="0"/>
                <a:cs typeface="Consolas" pitchFamily="49" charset="0"/>
              </a:rPr>
              <a:t> response = </a:t>
            </a:r>
            <a:r>
              <a:rPr lang="en-US" sz="1020" dirty="0">
                <a:solidFill>
                  <a:srgbClr val="0000FF"/>
                </a:solidFill>
                <a:latin typeface="Consolas"/>
              </a:rPr>
              <a:t>await</a:t>
            </a:r>
            <a:r>
              <a:rPr lang="en-US" sz="1020" dirty="0">
                <a:solidFill>
                  <a:srgbClr val="000000"/>
                </a:solidFill>
                <a:latin typeface="Consolas" pitchFamily="49" charset="0"/>
                <a:cs typeface="Consolas" pitchFamily="49" charset="0"/>
              </a:rPr>
              <a:t> </a:t>
            </a:r>
            <a:r>
              <a:rPr lang="en-US" sz="1020" dirty="0">
                <a:solidFill>
                  <a:srgbClr val="0000FF"/>
                </a:solidFill>
                <a:latin typeface="Consolas"/>
              </a:rPr>
              <a:t>new</a:t>
            </a:r>
            <a:r>
              <a:rPr lang="en-US" sz="1020" dirty="0">
                <a:solidFill>
                  <a:srgbClr val="000000"/>
                </a:solidFill>
                <a:latin typeface="Consolas" pitchFamily="49" charset="0"/>
                <a:cs typeface="Consolas" pitchFamily="49" charset="0"/>
              </a:rPr>
              <a:t> </a:t>
            </a:r>
            <a:r>
              <a:rPr lang="en-US" sz="1020" dirty="0" err="1">
                <a:solidFill>
                  <a:srgbClr val="2B91AF"/>
                </a:solidFill>
                <a:latin typeface="Consolas"/>
              </a:rPr>
              <a:t>HttpClient</a:t>
            </a:r>
            <a:r>
              <a:rPr lang="en-US" sz="1020" dirty="0">
                <a:solidFill>
                  <a:srgbClr val="000000"/>
                </a:solidFill>
                <a:latin typeface="Consolas" pitchFamily="49" charset="0"/>
                <a:cs typeface="Consolas" pitchFamily="49" charset="0"/>
              </a:rPr>
              <a:t>().</a:t>
            </a:r>
            <a:r>
              <a:rPr lang="en-US" sz="1020" dirty="0" err="1">
                <a:solidFill>
                  <a:srgbClr val="000000"/>
                </a:solidFill>
                <a:latin typeface="Consolas" pitchFamily="49" charset="0"/>
                <a:cs typeface="Consolas" pitchFamily="49" charset="0"/>
              </a:rPr>
              <a:t>GetAsync</a:t>
            </a:r>
            <a:r>
              <a:rPr lang="en-US" sz="1020" dirty="0">
                <a:solidFill>
                  <a:srgbClr val="000000"/>
                </a:solidFill>
                <a:latin typeface="Consolas" pitchFamily="49" charset="0"/>
                <a:cs typeface="Consolas" pitchFamily="49" charset="0"/>
              </a:rPr>
              <a:t>(</a:t>
            </a:r>
            <a:r>
              <a:rPr lang="en-US" sz="1020" dirty="0" err="1">
                <a:solidFill>
                  <a:srgbClr val="000000"/>
                </a:solidFill>
                <a:latin typeface="Consolas" pitchFamily="49" charset="0"/>
                <a:cs typeface="Consolas" pitchFamily="49" charset="0"/>
              </a:rPr>
              <a:t>url</a:t>
            </a:r>
            <a:r>
              <a:rPr lang="en-US" sz="1020" dirty="0">
                <a:solidFill>
                  <a:srgbClr val="000000"/>
                </a:solidFill>
                <a:latin typeface="Consolas" pitchFamily="49" charset="0"/>
                <a:cs typeface="Consolas" pitchFamily="49" charset="0"/>
              </a:rPr>
              <a:t>);</a:t>
            </a:r>
          </a:p>
          <a:p>
            <a:r>
              <a:rPr lang="en-US" sz="1020" dirty="0">
                <a:solidFill>
                  <a:srgbClr val="000000"/>
                </a:solidFill>
                <a:latin typeface="Consolas" pitchFamily="49" charset="0"/>
                <a:cs typeface="Consolas" pitchFamily="49" charset="0"/>
              </a:rPr>
              <a:t>      contents = </a:t>
            </a:r>
            <a:r>
              <a:rPr lang="en-US" sz="1020" dirty="0" err="1">
                <a:solidFill>
                  <a:srgbClr val="000000"/>
                </a:solidFill>
                <a:latin typeface="Consolas" pitchFamily="49" charset="0"/>
                <a:cs typeface="Consolas" pitchFamily="49" charset="0"/>
              </a:rPr>
              <a:t>response.EnsureSuccessStatusCode</a:t>
            </a:r>
            <a:r>
              <a:rPr lang="en-US" sz="1020" dirty="0">
                <a:solidFill>
                  <a:srgbClr val="000000"/>
                </a:solidFill>
                <a:latin typeface="Consolas" pitchFamily="49" charset="0"/>
                <a:cs typeface="Consolas" pitchFamily="49" charset="0"/>
              </a:rPr>
              <a:t>().</a:t>
            </a:r>
            <a:r>
              <a:rPr lang="en-US" sz="1020" dirty="0" err="1">
                <a:solidFill>
                  <a:srgbClr val="000000"/>
                </a:solidFill>
                <a:latin typeface="Consolas" pitchFamily="49" charset="0"/>
                <a:cs typeface="Consolas" pitchFamily="49" charset="0"/>
              </a:rPr>
              <a:t>Content.ReadAsString</a:t>
            </a:r>
            <a:r>
              <a:rPr lang="en-US" sz="1020" dirty="0">
                <a:solidFill>
                  <a:srgbClr val="000000"/>
                </a:solidFill>
                <a:latin typeface="Consolas" pitchFamily="49" charset="0"/>
                <a:cs typeface="Consolas" pitchFamily="49" charset="0"/>
              </a:rPr>
              <a:t>(); </a:t>
            </a:r>
          </a:p>
          <a:p>
            <a:r>
              <a:rPr lang="en-US" sz="1020" dirty="0">
                <a:solidFill>
                  <a:srgbClr val="000000"/>
                </a:solidFill>
                <a:latin typeface="Consolas" pitchFamily="49" charset="0"/>
                <a:cs typeface="Consolas" pitchFamily="49" charset="0"/>
              </a:rPr>
              <a:t>      </a:t>
            </a:r>
            <a:r>
              <a:rPr lang="en-US" sz="1020" dirty="0" err="1">
                <a:solidFill>
                  <a:srgbClr val="000000"/>
                </a:solidFill>
                <a:latin typeface="Consolas" pitchFamily="49" charset="0"/>
                <a:cs typeface="Consolas" pitchFamily="49" charset="0"/>
              </a:rPr>
              <a:t>s_urlToContents.TryAdd</a:t>
            </a:r>
            <a:r>
              <a:rPr lang="en-US" sz="1020" dirty="0">
                <a:solidFill>
                  <a:srgbClr val="000000"/>
                </a:solidFill>
                <a:latin typeface="Consolas" pitchFamily="49" charset="0"/>
                <a:cs typeface="Consolas" pitchFamily="49" charset="0"/>
              </a:rPr>
              <a:t>(</a:t>
            </a:r>
            <a:r>
              <a:rPr lang="en-US" sz="1020" dirty="0" err="1">
                <a:solidFill>
                  <a:srgbClr val="000000"/>
                </a:solidFill>
                <a:latin typeface="Consolas" pitchFamily="49" charset="0"/>
                <a:cs typeface="Consolas" pitchFamily="49" charset="0"/>
              </a:rPr>
              <a:t>url</a:t>
            </a:r>
            <a:r>
              <a:rPr lang="en-US" sz="1020" dirty="0">
                <a:solidFill>
                  <a:srgbClr val="000000"/>
                </a:solidFill>
                <a:latin typeface="Consolas" pitchFamily="49" charset="0"/>
                <a:cs typeface="Consolas" pitchFamily="49" charset="0"/>
              </a:rPr>
              <a:t>, contents);</a:t>
            </a:r>
          </a:p>
          <a:p>
            <a:r>
              <a:rPr lang="en-US" sz="1020" dirty="0">
                <a:solidFill>
                  <a:srgbClr val="000000"/>
                </a:solidFill>
                <a:latin typeface="Consolas" pitchFamily="49" charset="0"/>
                <a:cs typeface="Consolas" pitchFamily="49" charset="0"/>
              </a:rPr>
              <a:t>  }</a:t>
            </a:r>
          </a:p>
          <a:p>
            <a:r>
              <a:rPr lang="en-US" sz="1020" dirty="0">
                <a:solidFill>
                  <a:srgbClr val="000000"/>
                </a:solidFill>
                <a:latin typeface="Consolas" pitchFamily="49" charset="0"/>
                <a:cs typeface="Consolas" pitchFamily="49" charset="0"/>
              </a:rPr>
              <a:t>  </a:t>
            </a:r>
            <a:r>
              <a:rPr lang="en-US" sz="1020" dirty="0">
                <a:solidFill>
                  <a:srgbClr val="0000FF"/>
                </a:solidFill>
                <a:latin typeface="Consolas"/>
              </a:rPr>
              <a:t>return</a:t>
            </a:r>
            <a:r>
              <a:rPr lang="en-US" sz="1020" dirty="0">
                <a:solidFill>
                  <a:srgbClr val="000000"/>
                </a:solidFill>
                <a:latin typeface="Consolas" pitchFamily="49" charset="0"/>
                <a:cs typeface="Consolas" pitchFamily="49" charset="0"/>
              </a:rPr>
              <a:t> contents;</a:t>
            </a:r>
          </a:p>
          <a:p>
            <a:r>
              <a:rPr lang="en-US" sz="1020" dirty="0">
                <a:solidFill>
                  <a:srgbClr val="000000"/>
                </a:solidFill>
                <a:latin typeface="Consolas" pitchFamily="49" charset="0"/>
                <a:cs typeface="Consolas" pitchFamily="49" charset="0"/>
              </a:rPr>
              <a:t>}</a:t>
            </a:r>
          </a:p>
        </p:txBody>
      </p:sp>
    </p:spTree>
    <p:extLst>
      <p:ext uri="{BB962C8B-B14F-4D97-AF65-F5344CB8AC3E}">
        <p14:creationId xmlns:p14="http://schemas.microsoft.com/office/powerpoint/2010/main" val="1073519548"/>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Caching the right </a:t>
            </a:r>
            <a:r>
              <a:rPr lang="en-US" dirty="0"/>
              <a:t>t</a:t>
            </a:r>
            <a:r>
              <a:rPr lang="en-US" dirty="0" smtClean="0"/>
              <a:t>ypes</a:t>
            </a:r>
            <a:endParaRPr lang="en-US" dirty="0"/>
          </a:p>
        </p:txBody>
      </p:sp>
      <p:sp>
        <p:nvSpPr>
          <p:cNvPr id="3" name="Content Placeholder 2"/>
          <p:cNvSpPr>
            <a:spLocks noGrp="1"/>
          </p:cNvSpPr>
          <p:nvPr>
            <p:ph type="body" sz="quarter" idx="10"/>
          </p:nvPr>
        </p:nvSpPr>
        <p:spPr/>
        <p:txBody>
          <a:bodyPr/>
          <a:lstStyle/>
          <a:p>
            <a:r>
              <a:rPr lang="en-US" dirty="0" smtClean="0"/>
              <a:t>Example: Web Content Cache</a:t>
            </a:r>
          </a:p>
          <a:p>
            <a:pPr marL="466310" lvl="1" indent="-466310"/>
            <a:r>
              <a:rPr lang="en-US" dirty="0" smtClean="0"/>
              <a:t>Cache the Task&lt;string&gt; instead of the string</a:t>
            </a:r>
          </a:p>
          <a:p>
            <a:pPr lvl="1"/>
            <a:endParaRPr lang="en-US" dirty="0"/>
          </a:p>
          <a:p>
            <a:pPr lvl="1"/>
            <a:endParaRPr lang="en-US" dirty="0" smtClean="0"/>
          </a:p>
          <a:p>
            <a:pPr lvl="1"/>
            <a:endParaRPr lang="en-US" dirty="0"/>
          </a:p>
          <a:p>
            <a:pPr lvl="1"/>
            <a:endParaRPr lang="en-US" dirty="0" smtClean="0"/>
          </a:p>
          <a:p>
            <a:pPr lvl="1"/>
            <a:endParaRPr lang="en-US" dirty="0"/>
          </a:p>
        </p:txBody>
      </p:sp>
      <p:sp>
        <p:nvSpPr>
          <p:cNvPr id="4" name="TextBox 3"/>
          <p:cNvSpPr txBox="1"/>
          <p:nvPr/>
        </p:nvSpPr>
        <p:spPr>
          <a:xfrm>
            <a:off x="725257" y="2486942"/>
            <a:ext cx="9945178" cy="3231654"/>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020" dirty="0">
                <a:solidFill>
                  <a:srgbClr val="0000FF"/>
                </a:solidFill>
                <a:latin typeface="Consolas"/>
              </a:rPr>
              <a:t>private static </a:t>
            </a:r>
            <a:r>
              <a:rPr lang="en-US" sz="1020" dirty="0" err="1">
                <a:solidFill>
                  <a:srgbClr val="2B91AF"/>
                </a:solidFill>
                <a:latin typeface="Consolas"/>
              </a:rPr>
              <a:t>ConcurrentDictionary</a:t>
            </a:r>
            <a:r>
              <a:rPr lang="en-US" sz="1020" dirty="0">
                <a:solidFill>
                  <a:srgbClr val="000000"/>
                </a:solidFill>
                <a:latin typeface="Consolas" pitchFamily="49" charset="0"/>
                <a:cs typeface="Consolas" pitchFamily="49" charset="0"/>
              </a:rPr>
              <a:t>&lt;</a:t>
            </a:r>
            <a:r>
              <a:rPr lang="en-US" sz="1020" dirty="0" err="1">
                <a:solidFill>
                  <a:srgbClr val="0000FF"/>
                </a:solidFill>
                <a:latin typeface="Consolas"/>
              </a:rPr>
              <a:t>string</a:t>
            </a:r>
            <a:r>
              <a:rPr lang="en-US" sz="1020" dirty="0" err="1">
                <a:solidFill>
                  <a:srgbClr val="000000"/>
                </a:solidFill>
                <a:latin typeface="Consolas" pitchFamily="49" charset="0"/>
                <a:cs typeface="Consolas" pitchFamily="49" charset="0"/>
              </a:rPr>
              <a:t>,</a:t>
            </a:r>
            <a:r>
              <a:rPr lang="en-US" sz="1020" dirty="0" err="1">
                <a:solidFill>
                  <a:srgbClr val="2B91AF"/>
                </a:solidFill>
                <a:effectLst>
                  <a:glow rad="228600">
                    <a:srgbClr val="7FBA00">
                      <a:satMod val="175000"/>
                      <a:alpha val="40000"/>
                    </a:srgbClr>
                  </a:glow>
                </a:effectLst>
                <a:latin typeface="Consolas"/>
              </a:rPr>
              <a:t>Task</a:t>
            </a:r>
            <a:r>
              <a:rPr lang="en-US" sz="1020" dirty="0">
                <a:solidFill>
                  <a:srgbClr val="000000"/>
                </a:solidFill>
                <a:effectLst>
                  <a:glow rad="228600">
                    <a:srgbClr val="7FBA00">
                      <a:satMod val="175000"/>
                      <a:alpha val="40000"/>
                    </a:srgbClr>
                  </a:glow>
                </a:effectLst>
                <a:latin typeface="Consolas" pitchFamily="49" charset="0"/>
                <a:cs typeface="Consolas" pitchFamily="49" charset="0"/>
              </a:rPr>
              <a:t>&lt;</a:t>
            </a:r>
            <a:r>
              <a:rPr lang="en-US" sz="1020" dirty="0">
                <a:solidFill>
                  <a:srgbClr val="0000FF"/>
                </a:solidFill>
                <a:effectLst>
                  <a:glow rad="228600">
                    <a:srgbClr val="7FBA00">
                      <a:satMod val="175000"/>
                      <a:alpha val="40000"/>
                    </a:srgbClr>
                  </a:glow>
                </a:effectLst>
                <a:latin typeface="Consolas"/>
              </a:rPr>
              <a:t>string</a:t>
            </a:r>
            <a:r>
              <a:rPr lang="en-US" sz="1020" dirty="0">
                <a:solidFill>
                  <a:srgbClr val="000000"/>
                </a:solidFill>
                <a:effectLst>
                  <a:glow rad="228600">
                    <a:srgbClr val="7FBA00">
                      <a:satMod val="175000"/>
                      <a:alpha val="40000"/>
                    </a:srgbClr>
                  </a:glow>
                </a:effectLst>
                <a:latin typeface="Consolas" pitchFamily="49" charset="0"/>
                <a:cs typeface="Consolas" pitchFamily="49" charset="0"/>
              </a:rPr>
              <a:t>&gt;</a:t>
            </a:r>
            <a:r>
              <a:rPr lang="en-US" sz="1020" dirty="0">
                <a:solidFill>
                  <a:srgbClr val="000000"/>
                </a:solidFill>
                <a:latin typeface="Consolas" pitchFamily="49" charset="0"/>
                <a:cs typeface="Consolas" pitchFamily="49" charset="0"/>
              </a:rPr>
              <a:t>&gt; </a:t>
            </a:r>
            <a:r>
              <a:rPr lang="en-US" sz="1020" dirty="0" err="1">
                <a:solidFill>
                  <a:srgbClr val="000000"/>
                </a:solidFill>
                <a:latin typeface="Consolas" pitchFamily="49" charset="0"/>
                <a:cs typeface="Consolas" pitchFamily="49" charset="0"/>
              </a:rPr>
              <a:t>s_urlToContents</a:t>
            </a:r>
            <a:r>
              <a:rPr lang="en-US" sz="1020" dirty="0">
                <a:solidFill>
                  <a:srgbClr val="000000"/>
                </a:solidFill>
                <a:latin typeface="Consolas" pitchFamily="49" charset="0"/>
                <a:cs typeface="Consolas" pitchFamily="49" charset="0"/>
              </a:rPr>
              <a:t>;</a:t>
            </a:r>
          </a:p>
          <a:p>
            <a:endParaRPr lang="en-US" sz="1020" dirty="0">
              <a:solidFill>
                <a:srgbClr val="000000"/>
              </a:solidFill>
              <a:latin typeface="Consolas" pitchFamily="49" charset="0"/>
              <a:cs typeface="Consolas" pitchFamily="49" charset="0"/>
            </a:endParaRPr>
          </a:p>
          <a:p>
            <a:r>
              <a:rPr lang="en-US" sz="1020" dirty="0">
                <a:solidFill>
                  <a:srgbClr val="0000FF"/>
                </a:solidFill>
                <a:latin typeface="Consolas"/>
              </a:rPr>
              <a:t>public static </a:t>
            </a:r>
            <a:r>
              <a:rPr lang="en-US" sz="1020" dirty="0">
                <a:solidFill>
                  <a:srgbClr val="2B91AF"/>
                </a:solidFill>
                <a:latin typeface="Consolas"/>
              </a:rPr>
              <a:t>Task</a:t>
            </a:r>
            <a:r>
              <a:rPr lang="en-US" sz="1020" dirty="0">
                <a:solidFill>
                  <a:srgbClr val="000000"/>
                </a:solidFill>
                <a:latin typeface="Consolas" pitchFamily="49" charset="0"/>
                <a:cs typeface="Consolas" pitchFamily="49" charset="0"/>
              </a:rPr>
              <a:t>&lt;</a:t>
            </a:r>
            <a:r>
              <a:rPr lang="en-US" sz="1020" dirty="0">
                <a:solidFill>
                  <a:srgbClr val="0000FF"/>
                </a:solidFill>
                <a:latin typeface="Consolas"/>
              </a:rPr>
              <a:t>string</a:t>
            </a:r>
            <a:r>
              <a:rPr lang="en-US" sz="1020" dirty="0">
                <a:solidFill>
                  <a:srgbClr val="000000"/>
                </a:solidFill>
                <a:latin typeface="Consolas" pitchFamily="49" charset="0"/>
                <a:cs typeface="Consolas" pitchFamily="49" charset="0"/>
              </a:rPr>
              <a:t>&gt; </a:t>
            </a:r>
            <a:r>
              <a:rPr lang="en-US" sz="1020" dirty="0" err="1">
                <a:solidFill>
                  <a:srgbClr val="000000"/>
                </a:solidFill>
                <a:latin typeface="Consolas" pitchFamily="49" charset="0"/>
                <a:cs typeface="Consolas" pitchFamily="49" charset="0"/>
              </a:rPr>
              <a:t>GetContentsAsync</a:t>
            </a:r>
            <a:r>
              <a:rPr lang="en-US" sz="1020" dirty="0">
                <a:solidFill>
                  <a:srgbClr val="000000"/>
                </a:solidFill>
                <a:latin typeface="Consolas" pitchFamily="49" charset="0"/>
                <a:cs typeface="Consolas" pitchFamily="49" charset="0"/>
              </a:rPr>
              <a:t>(</a:t>
            </a:r>
            <a:r>
              <a:rPr lang="en-US" sz="1020" dirty="0">
                <a:solidFill>
                  <a:srgbClr val="0000FF"/>
                </a:solidFill>
                <a:latin typeface="Consolas"/>
              </a:rPr>
              <a:t>string</a:t>
            </a:r>
            <a:r>
              <a:rPr lang="en-US" sz="1020" dirty="0">
                <a:solidFill>
                  <a:srgbClr val="000000"/>
                </a:solidFill>
                <a:latin typeface="Consolas" pitchFamily="49" charset="0"/>
                <a:cs typeface="Consolas" pitchFamily="49" charset="0"/>
              </a:rPr>
              <a:t> </a:t>
            </a:r>
            <a:r>
              <a:rPr lang="en-US" sz="1020" dirty="0" err="1">
                <a:solidFill>
                  <a:srgbClr val="000000"/>
                </a:solidFill>
                <a:latin typeface="Consolas" pitchFamily="49" charset="0"/>
                <a:cs typeface="Consolas" pitchFamily="49" charset="0"/>
              </a:rPr>
              <a:t>url</a:t>
            </a:r>
            <a:r>
              <a:rPr lang="en-US" sz="1020" dirty="0">
                <a:solidFill>
                  <a:srgbClr val="000000"/>
                </a:solidFill>
                <a:latin typeface="Consolas" pitchFamily="49" charset="0"/>
                <a:cs typeface="Consolas" pitchFamily="49" charset="0"/>
              </a:rPr>
              <a:t>) </a:t>
            </a:r>
          </a:p>
          <a:p>
            <a:r>
              <a:rPr lang="en-US" sz="1020" dirty="0">
                <a:solidFill>
                  <a:srgbClr val="000000"/>
                </a:solidFill>
                <a:latin typeface="Consolas" pitchFamily="49" charset="0"/>
                <a:cs typeface="Consolas" pitchFamily="49" charset="0"/>
              </a:rPr>
              <a:t>{</a:t>
            </a:r>
          </a:p>
          <a:p>
            <a:r>
              <a:rPr lang="en-US" sz="1020" dirty="0">
                <a:solidFill>
                  <a:srgbClr val="000000"/>
                </a:solidFill>
                <a:latin typeface="Consolas" pitchFamily="49" charset="0"/>
                <a:cs typeface="Consolas" pitchFamily="49" charset="0"/>
              </a:rPr>
              <a:t>  </a:t>
            </a:r>
            <a:r>
              <a:rPr lang="en-US" sz="1020" dirty="0">
                <a:solidFill>
                  <a:srgbClr val="2B91AF"/>
                </a:solidFill>
                <a:latin typeface="Consolas"/>
              </a:rPr>
              <a:t>Task</a:t>
            </a:r>
            <a:r>
              <a:rPr lang="en-US" sz="1020" dirty="0">
                <a:solidFill>
                  <a:srgbClr val="000000"/>
                </a:solidFill>
                <a:latin typeface="Consolas" pitchFamily="49" charset="0"/>
                <a:cs typeface="Consolas" pitchFamily="49" charset="0"/>
              </a:rPr>
              <a:t>&lt;</a:t>
            </a:r>
            <a:r>
              <a:rPr lang="en-US" sz="1020" dirty="0">
                <a:solidFill>
                  <a:srgbClr val="0000FF"/>
                </a:solidFill>
                <a:latin typeface="Consolas"/>
              </a:rPr>
              <a:t>string</a:t>
            </a:r>
            <a:r>
              <a:rPr lang="en-US" sz="1020" dirty="0">
                <a:solidFill>
                  <a:srgbClr val="000000"/>
                </a:solidFill>
                <a:latin typeface="Consolas" pitchFamily="49" charset="0"/>
                <a:cs typeface="Consolas" pitchFamily="49" charset="0"/>
              </a:rPr>
              <a:t>&gt; contents;</a:t>
            </a:r>
          </a:p>
          <a:p>
            <a:r>
              <a:rPr lang="en-US" sz="1020" dirty="0">
                <a:solidFill>
                  <a:srgbClr val="000000"/>
                </a:solidFill>
                <a:latin typeface="Consolas" pitchFamily="49" charset="0"/>
                <a:cs typeface="Consolas" pitchFamily="49" charset="0"/>
              </a:rPr>
              <a:t>  </a:t>
            </a:r>
            <a:r>
              <a:rPr lang="en-US" sz="1020" dirty="0">
                <a:solidFill>
                  <a:srgbClr val="0000FF"/>
                </a:solidFill>
                <a:latin typeface="Consolas"/>
              </a:rPr>
              <a:t>if</a:t>
            </a:r>
            <a:r>
              <a:rPr lang="en-US" sz="1020" dirty="0">
                <a:solidFill>
                  <a:srgbClr val="000000"/>
                </a:solidFill>
                <a:latin typeface="Consolas" pitchFamily="49" charset="0"/>
                <a:cs typeface="Consolas" pitchFamily="49" charset="0"/>
              </a:rPr>
              <a:t> (!</a:t>
            </a:r>
            <a:r>
              <a:rPr lang="en-US" sz="1020" dirty="0" err="1">
                <a:solidFill>
                  <a:srgbClr val="000000"/>
                </a:solidFill>
                <a:latin typeface="Consolas" pitchFamily="49" charset="0"/>
                <a:cs typeface="Consolas" pitchFamily="49" charset="0"/>
              </a:rPr>
              <a:t>s_urlToContents.TryGetValue</a:t>
            </a:r>
            <a:r>
              <a:rPr lang="en-US" sz="1020" dirty="0">
                <a:solidFill>
                  <a:srgbClr val="000000"/>
                </a:solidFill>
                <a:latin typeface="Consolas" pitchFamily="49" charset="0"/>
                <a:cs typeface="Consolas" pitchFamily="49" charset="0"/>
              </a:rPr>
              <a:t>(</a:t>
            </a:r>
            <a:r>
              <a:rPr lang="en-US" sz="1020" dirty="0" err="1">
                <a:solidFill>
                  <a:srgbClr val="000000"/>
                </a:solidFill>
                <a:latin typeface="Consolas" pitchFamily="49" charset="0"/>
                <a:cs typeface="Consolas" pitchFamily="49" charset="0"/>
              </a:rPr>
              <a:t>url</a:t>
            </a:r>
            <a:r>
              <a:rPr lang="en-US" sz="1020" dirty="0">
                <a:solidFill>
                  <a:srgbClr val="000000"/>
                </a:solidFill>
                <a:latin typeface="Consolas" pitchFamily="49" charset="0"/>
                <a:cs typeface="Consolas" pitchFamily="49" charset="0"/>
              </a:rPr>
              <a:t>, out contents)) </a:t>
            </a:r>
          </a:p>
          <a:p>
            <a:r>
              <a:rPr lang="en-US" sz="1020" dirty="0">
                <a:solidFill>
                  <a:srgbClr val="000000"/>
                </a:solidFill>
                <a:latin typeface="Consolas" pitchFamily="49" charset="0"/>
                <a:cs typeface="Consolas" pitchFamily="49" charset="0"/>
              </a:rPr>
              <a:t>  {</a:t>
            </a:r>
          </a:p>
          <a:p>
            <a:r>
              <a:rPr lang="en-US" sz="1020" dirty="0">
                <a:solidFill>
                  <a:srgbClr val="000000"/>
                </a:solidFill>
                <a:latin typeface="Consolas" pitchFamily="49" charset="0"/>
                <a:cs typeface="Consolas" pitchFamily="49" charset="0"/>
              </a:rPr>
              <a:t>      contents = </a:t>
            </a:r>
            <a:r>
              <a:rPr lang="en-US" sz="1020" dirty="0" err="1">
                <a:solidFill>
                  <a:srgbClr val="000000"/>
                </a:solidFill>
                <a:latin typeface="Consolas" pitchFamily="49" charset="0"/>
                <a:cs typeface="Consolas" pitchFamily="49" charset="0"/>
              </a:rPr>
              <a:t>GetContentsAsync</a:t>
            </a:r>
            <a:r>
              <a:rPr lang="en-US" sz="1020" dirty="0">
                <a:solidFill>
                  <a:srgbClr val="000000"/>
                </a:solidFill>
                <a:latin typeface="Consolas" pitchFamily="49" charset="0"/>
                <a:cs typeface="Consolas" pitchFamily="49" charset="0"/>
              </a:rPr>
              <a:t>(</a:t>
            </a:r>
            <a:r>
              <a:rPr lang="en-US" sz="1020" dirty="0" err="1">
                <a:solidFill>
                  <a:srgbClr val="000000"/>
                </a:solidFill>
                <a:latin typeface="Consolas" pitchFamily="49" charset="0"/>
                <a:cs typeface="Consolas" pitchFamily="49" charset="0"/>
              </a:rPr>
              <a:t>url</a:t>
            </a:r>
            <a:r>
              <a:rPr lang="en-US" sz="1020" dirty="0">
                <a:solidFill>
                  <a:srgbClr val="000000"/>
                </a:solidFill>
                <a:latin typeface="Consolas" pitchFamily="49" charset="0"/>
                <a:cs typeface="Consolas" pitchFamily="49" charset="0"/>
              </a:rPr>
              <a:t>);</a:t>
            </a:r>
          </a:p>
          <a:p>
            <a:r>
              <a:rPr lang="en-US" sz="1020" dirty="0">
                <a:solidFill>
                  <a:srgbClr val="000000"/>
                </a:solidFill>
                <a:latin typeface="Consolas" pitchFamily="49" charset="0"/>
                <a:cs typeface="Consolas" pitchFamily="49" charset="0"/>
              </a:rPr>
              <a:t>      </a:t>
            </a:r>
            <a:r>
              <a:rPr lang="en-US" sz="1020" dirty="0" err="1">
                <a:solidFill>
                  <a:srgbClr val="000000"/>
                </a:solidFill>
                <a:latin typeface="Consolas" pitchFamily="49" charset="0"/>
                <a:cs typeface="Consolas" pitchFamily="49" charset="0"/>
              </a:rPr>
              <a:t>contents.ContinueWith</a:t>
            </a:r>
            <a:r>
              <a:rPr lang="en-US" sz="1020" dirty="0">
                <a:solidFill>
                  <a:srgbClr val="000000"/>
                </a:solidFill>
                <a:latin typeface="Consolas" pitchFamily="49" charset="0"/>
                <a:cs typeface="Consolas" pitchFamily="49" charset="0"/>
              </a:rPr>
              <a:t>(t =&gt; </a:t>
            </a:r>
            <a:r>
              <a:rPr lang="en-US" sz="1020" dirty="0" err="1">
                <a:solidFill>
                  <a:srgbClr val="000000"/>
                </a:solidFill>
                <a:latin typeface="Consolas" pitchFamily="49" charset="0"/>
                <a:cs typeface="Consolas" pitchFamily="49" charset="0"/>
              </a:rPr>
              <a:t>s_urlToContents.TryAdd</a:t>
            </a:r>
            <a:r>
              <a:rPr lang="en-US" sz="1020" dirty="0">
                <a:solidFill>
                  <a:srgbClr val="000000"/>
                </a:solidFill>
                <a:latin typeface="Consolas" pitchFamily="49" charset="0"/>
                <a:cs typeface="Consolas" pitchFamily="49" charset="0"/>
              </a:rPr>
              <a:t>(</a:t>
            </a:r>
            <a:r>
              <a:rPr lang="en-US" sz="1020" dirty="0" err="1">
                <a:solidFill>
                  <a:srgbClr val="000000"/>
                </a:solidFill>
                <a:latin typeface="Consolas" pitchFamily="49" charset="0"/>
                <a:cs typeface="Consolas" pitchFamily="49" charset="0"/>
              </a:rPr>
              <a:t>url</a:t>
            </a:r>
            <a:r>
              <a:rPr lang="en-US" sz="1020" dirty="0">
                <a:solidFill>
                  <a:srgbClr val="000000"/>
                </a:solidFill>
                <a:latin typeface="Consolas" pitchFamily="49" charset="0"/>
                <a:cs typeface="Consolas" pitchFamily="49" charset="0"/>
              </a:rPr>
              <a:t>, t); },</a:t>
            </a:r>
          </a:p>
          <a:p>
            <a:r>
              <a:rPr lang="en-US" sz="1020" dirty="0">
                <a:solidFill>
                  <a:srgbClr val="000000"/>
                </a:solidFill>
                <a:latin typeface="Consolas" pitchFamily="49" charset="0"/>
                <a:cs typeface="Consolas" pitchFamily="49" charset="0"/>
              </a:rPr>
              <a:t>         </a:t>
            </a:r>
            <a:r>
              <a:rPr lang="en-US" sz="1020" dirty="0" err="1">
                <a:solidFill>
                  <a:srgbClr val="2B91AF"/>
                </a:solidFill>
                <a:latin typeface="Consolas"/>
              </a:rPr>
              <a:t>CancellationToken</a:t>
            </a:r>
            <a:r>
              <a:rPr lang="en-US" sz="1020" dirty="0" err="1">
                <a:solidFill>
                  <a:srgbClr val="000000"/>
                </a:solidFill>
                <a:latin typeface="Consolas" pitchFamily="49" charset="0"/>
                <a:cs typeface="Consolas" pitchFamily="49" charset="0"/>
              </a:rPr>
              <a:t>.None</a:t>
            </a:r>
            <a:r>
              <a:rPr lang="en-US" sz="1020" dirty="0">
                <a:solidFill>
                  <a:srgbClr val="000000"/>
                </a:solidFill>
                <a:latin typeface="Consolas" pitchFamily="49" charset="0"/>
                <a:cs typeface="Consolas" pitchFamily="49" charset="0"/>
              </a:rPr>
              <a:t>, </a:t>
            </a:r>
          </a:p>
          <a:p>
            <a:r>
              <a:rPr lang="en-US" sz="1020" dirty="0">
                <a:solidFill>
                  <a:srgbClr val="000000"/>
                </a:solidFill>
                <a:latin typeface="Consolas" pitchFamily="49" charset="0"/>
                <a:cs typeface="Consolas" pitchFamily="49" charset="0"/>
              </a:rPr>
              <a:t>         </a:t>
            </a:r>
            <a:r>
              <a:rPr lang="en-US" sz="1020" dirty="0" err="1">
                <a:solidFill>
                  <a:srgbClr val="2B91AF"/>
                </a:solidFill>
                <a:latin typeface="Consolas"/>
              </a:rPr>
              <a:t>TaskContinuationOptions</a:t>
            </a:r>
            <a:r>
              <a:rPr lang="en-US" sz="1020" dirty="0" err="1">
                <a:solidFill>
                  <a:srgbClr val="000000"/>
                </a:solidFill>
                <a:latin typeface="Consolas" pitchFamily="49" charset="0"/>
                <a:cs typeface="Consolas" pitchFamily="49" charset="0"/>
              </a:rPr>
              <a:t>.OnlyOnRanToCompletion</a:t>
            </a:r>
            <a:r>
              <a:rPr lang="en-US" sz="1020" dirty="0">
                <a:solidFill>
                  <a:srgbClr val="000000"/>
                </a:solidFill>
                <a:latin typeface="Consolas" pitchFamily="49" charset="0"/>
                <a:cs typeface="Consolas" pitchFamily="49" charset="0"/>
              </a:rPr>
              <a:t> | </a:t>
            </a:r>
            <a:r>
              <a:rPr lang="en-US" sz="1020" dirty="0" err="1">
                <a:solidFill>
                  <a:srgbClr val="2B91AF"/>
                </a:solidFill>
                <a:latin typeface="Consolas"/>
              </a:rPr>
              <a:t>TaskContinuatOptions</a:t>
            </a:r>
            <a:r>
              <a:rPr lang="en-US" sz="1020" dirty="0" err="1">
                <a:solidFill>
                  <a:srgbClr val="000000"/>
                </a:solidFill>
                <a:latin typeface="Consolas" pitchFamily="49" charset="0"/>
                <a:cs typeface="Consolas" pitchFamily="49" charset="0"/>
              </a:rPr>
              <a:t>.ExecuteSynchronously</a:t>
            </a:r>
            <a:r>
              <a:rPr lang="en-US" sz="1020" dirty="0">
                <a:solidFill>
                  <a:srgbClr val="000000"/>
                </a:solidFill>
                <a:latin typeface="Consolas" pitchFamily="49" charset="0"/>
                <a:cs typeface="Consolas" pitchFamily="49" charset="0"/>
              </a:rPr>
              <a:t>,</a:t>
            </a:r>
          </a:p>
          <a:p>
            <a:r>
              <a:rPr lang="en-US" sz="1020" dirty="0">
                <a:solidFill>
                  <a:srgbClr val="000000"/>
                </a:solidFill>
                <a:latin typeface="Consolas" pitchFamily="49" charset="0"/>
                <a:cs typeface="Consolas" pitchFamily="49" charset="0"/>
              </a:rPr>
              <a:t>         </a:t>
            </a:r>
            <a:r>
              <a:rPr lang="en-US" sz="1020" dirty="0" err="1">
                <a:solidFill>
                  <a:srgbClr val="2B91AF"/>
                </a:solidFill>
                <a:latin typeface="Consolas"/>
              </a:rPr>
              <a:t>TaskScheduler</a:t>
            </a:r>
            <a:r>
              <a:rPr lang="en-US" sz="1020" dirty="0" err="1">
                <a:solidFill>
                  <a:srgbClr val="000000"/>
                </a:solidFill>
                <a:latin typeface="Consolas" pitchFamily="49" charset="0"/>
                <a:cs typeface="Consolas" pitchFamily="49" charset="0"/>
              </a:rPr>
              <a:t>.Default</a:t>
            </a:r>
            <a:r>
              <a:rPr lang="en-US" sz="1020" dirty="0">
                <a:solidFill>
                  <a:srgbClr val="000000"/>
                </a:solidFill>
                <a:latin typeface="Consolas" pitchFamily="49" charset="0"/>
                <a:cs typeface="Consolas" pitchFamily="49" charset="0"/>
              </a:rPr>
              <a:t>);</a:t>
            </a:r>
          </a:p>
          <a:p>
            <a:r>
              <a:rPr lang="en-US" sz="1020" dirty="0">
                <a:solidFill>
                  <a:srgbClr val="000000"/>
                </a:solidFill>
                <a:latin typeface="Consolas" pitchFamily="49" charset="0"/>
                <a:cs typeface="Consolas" pitchFamily="49" charset="0"/>
              </a:rPr>
              <a:t>  }</a:t>
            </a:r>
          </a:p>
          <a:p>
            <a:r>
              <a:rPr lang="en-US" sz="1020" dirty="0">
                <a:solidFill>
                  <a:srgbClr val="000000"/>
                </a:solidFill>
                <a:latin typeface="Consolas" pitchFamily="49" charset="0"/>
                <a:cs typeface="Consolas" pitchFamily="49" charset="0"/>
              </a:rPr>
              <a:t>  </a:t>
            </a:r>
            <a:r>
              <a:rPr lang="en-US" sz="1020" dirty="0">
                <a:solidFill>
                  <a:srgbClr val="0000FF"/>
                </a:solidFill>
                <a:latin typeface="Consolas"/>
              </a:rPr>
              <a:t>return</a:t>
            </a:r>
            <a:r>
              <a:rPr lang="en-US" sz="1020" dirty="0">
                <a:solidFill>
                  <a:srgbClr val="000000"/>
                </a:solidFill>
                <a:latin typeface="Consolas" pitchFamily="49" charset="0"/>
                <a:cs typeface="Consolas" pitchFamily="49" charset="0"/>
              </a:rPr>
              <a:t> contents;</a:t>
            </a:r>
          </a:p>
          <a:p>
            <a:r>
              <a:rPr lang="en-US" sz="1020" dirty="0">
                <a:solidFill>
                  <a:srgbClr val="000000"/>
                </a:solidFill>
                <a:latin typeface="Consolas" pitchFamily="49" charset="0"/>
                <a:cs typeface="Consolas" pitchFamily="49" charset="0"/>
              </a:rPr>
              <a:t>}</a:t>
            </a:r>
          </a:p>
          <a:p>
            <a:endParaRPr lang="en-US" sz="1020" dirty="0">
              <a:solidFill>
                <a:srgbClr val="000000"/>
              </a:solidFill>
              <a:latin typeface="Consolas" pitchFamily="49" charset="0"/>
              <a:cs typeface="Consolas" pitchFamily="49" charset="0"/>
            </a:endParaRPr>
          </a:p>
          <a:p>
            <a:r>
              <a:rPr lang="en-US" sz="1020" dirty="0">
                <a:solidFill>
                  <a:srgbClr val="0000FF"/>
                </a:solidFill>
                <a:latin typeface="Consolas"/>
              </a:rPr>
              <a:t>private static </a:t>
            </a:r>
            <a:r>
              <a:rPr lang="en-US" sz="1020" dirty="0" err="1">
                <a:solidFill>
                  <a:srgbClr val="0000FF"/>
                </a:solidFill>
                <a:latin typeface="Consolas"/>
              </a:rPr>
              <a:t>async</a:t>
            </a:r>
            <a:r>
              <a:rPr lang="en-US" sz="1020" dirty="0">
                <a:solidFill>
                  <a:srgbClr val="000000"/>
                </a:solidFill>
                <a:latin typeface="Consolas" pitchFamily="49" charset="0"/>
                <a:cs typeface="Consolas" pitchFamily="49" charset="0"/>
              </a:rPr>
              <a:t> </a:t>
            </a:r>
            <a:r>
              <a:rPr lang="en-US" sz="1020" dirty="0">
                <a:solidFill>
                  <a:srgbClr val="2B91AF"/>
                </a:solidFill>
                <a:latin typeface="Consolas"/>
              </a:rPr>
              <a:t>Task</a:t>
            </a:r>
            <a:r>
              <a:rPr lang="en-US" sz="1020" dirty="0">
                <a:solidFill>
                  <a:srgbClr val="000000"/>
                </a:solidFill>
                <a:latin typeface="Consolas" pitchFamily="49" charset="0"/>
                <a:cs typeface="Consolas" pitchFamily="49" charset="0"/>
              </a:rPr>
              <a:t>&lt;</a:t>
            </a:r>
            <a:r>
              <a:rPr lang="en-US" sz="1020" dirty="0">
                <a:solidFill>
                  <a:srgbClr val="0000FF"/>
                </a:solidFill>
                <a:latin typeface="Consolas"/>
              </a:rPr>
              <a:t>string</a:t>
            </a:r>
            <a:r>
              <a:rPr lang="en-US" sz="1020" dirty="0">
                <a:solidFill>
                  <a:srgbClr val="000000"/>
                </a:solidFill>
                <a:latin typeface="Consolas" pitchFamily="49" charset="0"/>
                <a:cs typeface="Consolas" pitchFamily="49" charset="0"/>
              </a:rPr>
              <a:t>&gt; </a:t>
            </a:r>
            <a:r>
              <a:rPr lang="en-US" sz="1020" dirty="0" err="1">
                <a:solidFill>
                  <a:srgbClr val="000000"/>
                </a:solidFill>
                <a:latin typeface="Consolas" pitchFamily="49" charset="0"/>
                <a:cs typeface="Consolas" pitchFamily="49" charset="0"/>
              </a:rPr>
              <a:t>GetContentsAsync</a:t>
            </a:r>
            <a:r>
              <a:rPr lang="en-US" sz="1020" dirty="0">
                <a:solidFill>
                  <a:srgbClr val="000000"/>
                </a:solidFill>
                <a:latin typeface="Consolas" pitchFamily="49" charset="0"/>
                <a:cs typeface="Consolas" pitchFamily="49" charset="0"/>
              </a:rPr>
              <a:t>(</a:t>
            </a:r>
            <a:r>
              <a:rPr lang="en-US" sz="1020" dirty="0">
                <a:solidFill>
                  <a:srgbClr val="0000FF"/>
                </a:solidFill>
                <a:latin typeface="Consolas"/>
              </a:rPr>
              <a:t>string</a:t>
            </a:r>
            <a:r>
              <a:rPr lang="en-US" sz="1020" dirty="0">
                <a:solidFill>
                  <a:srgbClr val="000000"/>
                </a:solidFill>
                <a:latin typeface="Consolas" pitchFamily="49" charset="0"/>
                <a:cs typeface="Consolas" pitchFamily="49" charset="0"/>
              </a:rPr>
              <a:t> </a:t>
            </a:r>
            <a:r>
              <a:rPr lang="en-US" sz="1020" dirty="0" err="1">
                <a:solidFill>
                  <a:srgbClr val="000000"/>
                </a:solidFill>
                <a:latin typeface="Consolas" pitchFamily="49" charset="0"/>
                <a:cs typeface="Consolas" pitchFamily="49" charset="0"/>
              </a:rPr>
              <a:t>url</a:t>
            </a:r>
            <a:r>
              <a:rPr lang="en-US" sz="1020" dirty="0">
                <a:solidFill>
                  <a:srgbClr val="000000"/>
                </a:solidFill>
                <a:latin typeface="Consolas" pitchFamily="49" charset="0"/>
                <a:cs typeface="Consolas" pitchFamily="49" charset="0"/>
              </a:rPr>
              <a:t>) {</a:t>
            </a:r>
          </a:p>
          <a:p>
            <a:r>
              <a:rPr lang="en-US" sz="1020" dirty="0">
                <a:solidFill>
                  <a:srgbClr val="000000"/>
                </a:solidFill>
                <a:latin typeface="Consolas" pitchFamily="49" charset="0"/>
                <a:cs typeface="Consolas" pitchFamily="49" charset="0"/>
              </a:rPr>
              <a:t>  </a:t>
            </a:r>
            <a:r>
              <a:rPr lang="en-US" sz="1020" dirty="0" err="1">
                <a:solidFill>
                  <a:srgbClr val="0000FF"/>
                </a:solidFill>
                <a:latin typeface="Consolas"/>
              </a:rPr>
              <a:t>var</a:t>
            </a:r>
            <a:r>
              <a:rPr lang="en-US" sz="1020" dirty="0">
                <a:solidFill>
                  <a:srgbClr val="000000"/>
                </a:solidFill>
                <a:latin typeface="Consolas" pitchFamily="49" charset="0"/>
                <a:cs typeface="Consolas" pitchFamily="49" charset="0"/>
              </a:rPr>
              <a:t> response = </a:t>
            </a:r>
            <a:r>
              <a:rPr lang="en-US" sz="1020" dirty="0">
                <a:solidFill>
                  <a:srgbClr val="0000FF"/>
                </a:solidFill>
                <a:latin typeface="Consolas"/>
              </a:rPr>
              <a:t>await new </a:t>
            </a:r>
            <a:r>
              <a:rPr lang="en-US" sz="1020" dirty="0" err="1">
                <a:solidFill>
                  <a:srgbClr val="2B91AF"/>
                </a:solidFill>
                <a:latin typeface="Consolas"/>
              </a:rPr>
              <a:t>HttpClient</a:t>
            </a:r>
            <a:r>
              <a:rPr lang="en-US" sz="1020" dirty="0">
                <a:solidFill>
                  <a:srgbClr val="000000"/>
                </a:solidFill>
                <a:latin typeface="Consolas" pitchFamily="49" charset="0"/>
                <a:cs typeface="Consolas" pitchFamily="49" charset="0"/>
              </a:rPr>
              <a:t>().</a:t>
            </a:r>
            <a:r>
              <a:rPr lang="en-US" sz="1020" dirty="0" err="1">
                <a:solidFill>
                  <a:srgbClr val="000000"/>
                </a:solidFill>
                <a:latin typeface="Consolas" pitchFamily="49" charset="0"/>
                <a:cs typeface="Consolas" pitchFamily="49" charset="0"/>
              </a:rPr>
              <a:t>GetAsync</a:t>
            </a:r>
            <a:r>
              <a:rPr lang="en-US" sz="1020" dirty="0">
                <a:solidFill>
                  <a:srgbClr val="000000"/>
                </a:solidFill>
                <a:latin typeface="Consolas" pitchFamily="49" charset="0"/>
                <a:cs typeface="Consolas" pitchFamily="49" charset="0"/>
              </a:rPr>
              <a:t>(</a:t>
            </a:r>
            <a:r>
              <a:rPr lang="en-US" sz="1020" dirty="0" err="1">
                <a:solidFill>
                  <a:srgbClr val="000000"/>
                </a:solidFill>
                <a:latin typeface="Consolas" pitchFamily="49" charset="0"/>
                <a:cs typeface="Consolas" pitchFamily="49" charset="0"/>
              </a:rPr>
              <a:t>url</a:t>
            </a:r>
            <a:r>
              <a:rPr lang="en-US" sz="1020" dirty="0">
                <a:solidFill>
                  <a:srgbClr val="000000"/>
                </a:solidFill>
                <a:latin typeface="Consolas" pitchFamily="49" charset="0"/>
                <a:cs typeface="Consolas" pitchFamily="49" charset="0"/>
              </a:rPr>
              <a:t>);</a:t>
            </a:r>
          </a:p>
          <a:p>
            <a:r>
              <a:rPr lang="en-US" sz="1020" dirty="0">
                <a:solidFill>
                  <a:srgbClr val="000000"/>
                </a:solidFill>
                <a:latin typeface="Consolas" pitchFamily="49" charset="0"/>
                <a:cs typeface="Consolas" pitchFamily="49" charset="0"/>
              </a:rPr>
              <a:t>  </a:t>
            </a:r>
            <a:r>
              <a:rPr lang="en-US" sz="1020" dirty="0">
                <a:solidFill>
                  <a:srgbClr val="0000FF"/>
                </a:solidFill>
                <a:latin typeface="Consolas"/>
              </a:rPr>
              <a:t>return</a:t>
            </a:r>
            <a:r>
              <a:rPr lang="en-US" sz="1020" dirty="0">
                <a:solidFill>
                  <a:srgbClr val="000000"/>
                </a:solidFill>
                <a:latin typeface="Consolas" pitchFamily="49" charset="0"/>
                <a:cs typeface="Consolas" pitchFamily="49" charset="0"/>
              </a:rPr>
              <a:t> </a:t>
            </a:r>
            <a:r>
              <a:rPr lang="en-US" sz="1020" dirty="0" err="1">
                <a:solidFill>
                  <a:srgbClr val="000000"/>
                </a:solidFill>
                <a:latin typeface="Consolas" pitchFamily="49" charset="0"/>
                <a:cs typeface="Consolas" pitchFamily="49" charset="0"/>
              </a:rPr>
              <a:t>response.EnsureSuccessStatusCode</a:t>
            </a:r>
            <a:r>
              <a:rPr lang="en-US" sz="1020" dirty="0">
                <a:solidFill>
                  <a:srgbClr val="000000"/>
                </a:solidFill>
                <a:latin typeface="Consolas" pitchFamily="49" charset="0"/>
                <a:cs typeface="Consolas" pitchFamily="49" charset="0"/>
              </a:rPr>
              <a:t>().</a:t>
            </a:r>
            <a:r>
              <a:rPr lang="en-US" sz="1020" dirty="0" err="1">
                <a:solidFill>
                  <a:srgbClr val="000000"/>
                </a:solidFill>
                <a:latin typeface="Consolas" pitchFamily="49" charset="0"/>
                <a:cs typeface="Consolas" pitchFamily="49" charset="0"/>
              </a:rPr>
              <a:t>Content.ReadAsString</a:t>
            </a:r>
            <a:r>
              <a:rPr lang="en-US" sz="1020" dirty="0">
                <a:solidFill>
                  <a:srgbClr val="000000"/>
                </a:solidFill>
                <a:latin typeface="Consolas" pitchFamily="49" charset="0"/>
                <a:cs typeface="Consolas" pitchFamily="49" charset="0"/>
              </a:rPr>
              <a:t>(); </a:t>
            </a:r>
          </a:p>
          <a:p>
            <a:r>
              <a:rPr lang="en-US" sz="1020" dirty="0">
                <a:solidFill>
                  <a:srgbClr val="000000"/>
                </a:solidFill>
                <a:latin typeface="Consolas" pitchFamily="49" charset="0"/>
                <a:cs typeface="Consolas" pitchFamily="49" charset="0"/>
              </a:rPr>
              <a:t>}</a:t>
            </a:r>
          </a:p>
        </p:txBody>
      </p:sp>
    </p:spTree>
    <p:extLst>
      <p:ext uri="{BB962C8B-B14F-4D97-AF65-F5344CB8AC3E}">
        <p14:creationId xmlns:p14="http://schemas.microsoft.com/office/powerpoint/2010/main" val="2635085570"/>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a:t>
            </a:r>
            <a:r>
              <a:rPr lang="en-US" dirty="0"/>
              <a:t>Caching </a:t>
            </a:r>
            <a:r>
              <a:rPr lang="en-US" dirty="0" err="1"/>
              <a:t>vs</a:t>
            </a:r>
            <a:r>
              <a:rPr lang="en-US" dirty="0"/>
              <a:t> Task Caching</a:t>
            </a:r>
          </a:p>
        </p:txBody>
      </p:sp>
      <p:sp>
        <p:nvSpPr>
          <p:cNvPr id="3" name="Text Placeholder 2"/>
          <p:cNvSpPr>
            <a:spLocks noGrp="1"/>
          </p:cNvSpPr>
          <p:nvPr>
            <p:ph type="body" sz="quarter" idx="12"/>
          </p:nvPr>
        </p:nvSpPr>
        <p:spPr/>
        <p:txBody>
          <a:bodyPr/>
          <a:lstStyle/>
          <a:p>
            <a:r>
              <a:rPr lang="en-US" dirty="0" smtClean="0"/>
              <a:t>Libraries can directly cache return values of type Task&lt;</a:t>
            </a:r>
            <a:r>
              <a:rPr lang="en-US" dirty="0" err="1" smtClean="0"/>
              <a:t>TResult</a:t>
            </a:r>
            <a:r>
              <a:rPr lang="en-US" dirty="0"/>
              <a:t>&gt; </a:t>
            </a:r>
            <a:r>
              <a:rPr lang="en-US" dirty="0" smtClean="0"/>
              <a:t>rather than </a:t>
            </a:r>
            <a:r>
              <a:rPr lang="en-US" dirty="0" err="1" smtClean="0"/>
              <a:t>TResult</a:t>
            </a:r>
            <a:r>
              <a:rPr lang="en-US" dirty="0" smtClean="0"/>
              <a:t> </a:t>
            </a:r>
            <a:r>
              <a:rPr lang="en-US" dirty="0"/>
              <a:t>to avoid unnecessary Task </a:t>
            </a:r>
            <a:r>
              <a:rPr lang="en-US" dirty="0" smtClean="0"/>
              <a:t>allocations</a:t>
            </a:r>
            <a:endParaRPr lang="en-US" dirty="0"/>
          </a:p>
        </p:txBody>
      </p:sp>
    </p:spTree>
    <p:extLst>
      <p:ext uri="{BB962C8B-B14F-4D97-AF65-F5344CB8AC3E}">
        <p14:creationId xmlns:p14="http://schemas.microsoft.com/office/powerpoint/2010/main" val="19004066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Be a responsible library developer</a:t>
            </a:r>
          </a:p>
        </p:txBody>
      </p:sp>
      <p:sp>
        <p:nvSpPr>
          <p:cNvPr id="4" name="Text Placeholder 3"/>
          <p:cNvSpPr>
            <a:spLocks noGrp="1"/>
          </p:cNvSpPr>
          <p:nvPr>
            <p:ph type="body" sz="quarter" idx="10"/>
          </p:nvPr>
        </p:nvSpPr>
        <p:spPr>
          <a:xfrm>
            <a:off x="274638" y="1212850"/>
            <a:ext cx="11887200" cy="5478423"/>
          </a:xfrm>
        </p:spPr>
        <p:txBody>
          <a:bodyPr/>
          <a:lstStyle/>
          <a:p>
            <a:pPr>
              <a:lnSpc>
                <a:spcPct val="100000"/>
              </a:lnSpc>
              <a:spcBef>
                <a:spcPts val="0"/>
              </a:spcBef>
              <a:buSzTx/>
            </a:pPr>
            <a:r>
              <a:rPr lang="en-US" sz="3600" dirty="0" smtClean="0">
                <a:solidFill>
                  <a:schemeClr val="tx1">
                    <a:lumMod val="75000"/>
                  </a:schemeClr>
                </a:solidFill>
              </a:rPr>
              <a:t>Library </a:t>
            </a:r>
            <a:r>
              <a:rPr lang="en-US" sz="3600" dirty="0">
                <a:solidFill>
                  <a:schemeClr val="tx1">
                    <a:lumMod val="75000"/>
                  </a:schemeClr>
                </a:solidFill>
              </a:rPr>
              <a:t>methods shouldn’t lie.</a:t>
            </a:r>
          </a:p>
          <a:p>
            <a:pPr>
              <a:lnSpc>
                <a:spcPct val="100000"/>
              </a:lnSpc>
              <a:spcBef>
                <a:spcPts val="0"/>
              </a:spcBef>
              <a:buSzTx/>
            </a:pPr>
            <a:r>
              <a:rPr lang="en-US" sz="2000" dirty="0">
                <a:solidFill>
                  <a:schemeClr val="tx1">
                    <a:lumMod val="75000"/>
                  </a:schemeClr>
                </a:solidFill>
                <a:latin typeface="+mn-lt"/>
              </a:rPr>
              <a:t>Be honest.  Define “</a:t>
            </a:r>
            <a:r>
              <a:rPr lang="en-US" sz="2000" dirty="0" err="1">
                <a:solidFill>
                  <a:schemeClr val="tx1">
                    <a:lumMod val="75000"/>
                  </a:schemeClr>
                </a:solidFill>
                <a:latin typeface="+mn-lt"/>
              </a:rPr>
              <a:t>FooAsync</a:t>
            </a:r>
            <a:r>
              <a:rPr lang="en-US" sz="2000" dirty="0">
                <a:solidFill>
                  <a:schemeClr val="tx1">
                    <a:lumMod val="75000"/>
                  </a:schemeClr>
                </a:solidFill>
                <a:latin typeface="+mn-lt"/>
              </a:rPr>
              <a:t>” if, and only if, you’re not thread-bound (with a few notable exceptions).</a:t>
            </a:r>
          </a:p>
          <a:p>
            <a:pPr>
              <a:lnSpc>
                <a:spcPct val="100000"/>
              </a:lnSpc>
              <a:spcBef>
                <a:spcPts val="0"/>
              </a:spcBef>
              <a:buSzTx/>
            </a:pPr>
            <a:r>
              <a:rPr lang="en-US" sz="2000" dirty="0">
                <a:solidFill>
                  <a:schemeClr val="tx1">
                    <a:lumMod val="75000"/>
                  </a:schemeClr>
                </a:solidFill>
                <a:latin typeface="+mn-lt"/>
              </a:rPr>
              <a:t>Be honest.  Define “Foo” if, and only if, you have a faster sync implementation that won’t deadlock.</a:t>
            </a:r>
          </a:p>
          <a:p>
            <a:pPr>
              <a:lnSpc>
                <a:spcPct val="100000"/>
              </a:lnSpc>
              <a:spcBef>
                <a:spcPts val="0"/>
              </a:spcBef>
              <a:buSzTx/>
            </a:pPr>
            <a:r>
              <a:rPr lang="en-US" sz="2000" dirty="0">
                <a:solidFill>
                  <a:schemeClr val="tx1">
                    <a:lumMod val="75000"/>
                  </a:schemeClr>
                </a:solidFill>
                <a:latin typeface="+mn-lt"/>
              </a:rPr>
              <a:t>Suffix should help caller to understand </a:t>
            </a:r>
            <a:r>
              <a:rPr lang="en-US" sz="2000" dirty="0" smtClean="0">
                <a:solidFill>
                  <a:schemeClr val="tx1">
                    <a:lumMod val="75000"/>
                  </a:schemeClr>
                </a:solidFill>
                <a:latin typeface="+mn-lt"/>
              </a:rPr>
              <a:t>implementation.</a:t>
            </a:r>
            <a:endParaRPr lang="en-US" sz="2000" dirty="0">
              <a:solidFill>
                <a:schemeClr val="tx1">
                  <a:lumMod val="75000"/>
                </a:schemeClr>
              </a:solidFill>
              <a:latin typeface="+mn-lt"/>
            </a:endParaRPr>
          </a:p>
          <a:p>
            <a:pPr lvl="0">
              <a:lnSpc>
                <a:spcPct val="100000"/>
              </a:lnSpc>
              <a:spcBef>
                <a:spcPts val="0"/>
              </a:spcBef>
              <a:buSzTx/>
            </a:pPr>
            <a:endParaRPr lang="en-US" sz="2800" dirty="0">
              <a:solidFill>
                <a:schemeClr val="tx1">
                  <a:lumMod val="75000"/>
                </a:schemeClr>
              </a:solidFill>
              <a:latin typeface="+mn-lt"/>
            </a:endParaRPr>
          </a:p>
          <a:p>
            <a:pPr>
              <a:lnSpc>
                <a:spcPct val="100000"/>
              </a:lnSpc>
              <a:spcBef>
                <a:spcPts val="0"/>
              </a:spcBef>
              <a:buSzTx/>
            </a:pPr>
            <a:r>
              <a:rPr lang="en-US" sz="3600" dirty="0">
                <a:solidFill>
                  <a:schemeClr val="tx1">
                    <a:lumMod val="75000"/>
                  </a:schemeClr>
                </a:solidFill>
              </a:rPr>
              <a:t>Library methods might be called from various environments.</a:t>
            </a:r>
          </a:p>
          <a:p>
            <a:pPr lvl="0">
              <a:lnSpc>
                <a:spcPct val="100000"/>
              </a:lnSpc>
              <a:spcBef>
                <a:spcPts val="0"/>
              </a:spcBef>
              <a:buSzTx/>
            </a:pPr>
            <a:r>
              <a:rPr lang="en-US" sz="2000" dirty="0">
                <a:solidFill>
                  <a:schemeClr val="tx1">
                    <a:lumMod val="75000"/>
                  </a:schemeClr>
                </a:solidFill>
                <a:latin typeface="+mn-lt"/>
              </a:rPr>
              <a:t>Context becomes critical.  Be agnostic whenever possible</a:t>
            </a:r>
            <a:r>
              <a:rPr lang="en-US" sz="2000" dirty="0" smtClean="0">
                <a:solidFill>
                  <a:schemeClr val="tx1">
                    <a:lumMod val="75000"/>
                  </a:schemeClr>
                </a:solidFill>
                <a:latin typeface="+mn-lt"/>
              </a:rPr>
              <a:t>.</a:t>
            </a:r>
            <a:r>
              <a:rPr lang="en-US" sz="2000" dirty="0">
                <a:solidFill>
                  <a:schemeClr val="tx1">
                    <a:lumMod val="75000"/>
                  </a:schemeClr>
                </a:solidFill>
                <a:latin typeface="+mn-lt"/>
              </a:rPr>
              <a:t/>
            </a:r>
            <a:br>
              <a:rPr lang="en-US" sz="2000" dirty="0">
                <a:solidFill>
                  <a:schemeClr val="tx1">
                    <a:lumMod val="75000"/>
                  </a:schemeClr>
                </a:solidFill>
                <a:latin typeface="+mn-lt"/>
              </a:rPr>
            </a:br>
            <a:r>
              <a:rPr lang="en-US" sz="2000" dirty="0" err="1">
                <a:solidFill>
                  <a:schemeClr val="tx1">
                    <a:lumMod val="75000"/>
                  </a:schemeClr>
                </a:solidFill>
                <a:latin typeface="+mn-lt"/>
              </a:rPr>
              <a:t>ConfigureAwait</a:t>
            </a:r>
            <a:r>
              <a:rPr lang="en-US" sz="2000" dirty="0">
                <a:solidFill>
                  <a:schemeClr val="tx1">
                    <a:lumMod val="75000"/>
                  </a:schemeClr>
                </a:solidFill>
                <a:latin typeface="+mn-lt"/>
              </a:rPr>
              <a:t>(</a:t>
            </a:r>
            <a:r>
              <a:rPr lang="en-US" sz="2000" dirty="0" err="1">
                <a:solidFill>
                  <a:schemeClr val="tx1">
                    <a:lumMod val="75000"/>
                  </a:schemeClr>
                </a:solidFill>
                <a:latin typeface="+mn-lt"/>
              </a:rPr>
              <a:t>continueOnCapturedContext:false</a:t>
            </a:r>
            <a:r>
              <a:rPr lang="en-US" sz="2000" dirty="0">
                <a:solidFill>
                  <a:schemeClr val="tx1">
                    <a:lumMod val="75000"/>
                  </a:schemeClr>
                </a:solidFill>
                <a:latin typeface="+mn-lt"/>
              </a:rPr>
              <a:t>) is your best friend</a:t>
            </a:r>
            <a:r>
              <a:rPr lang="en-US" sz="2000" dirty="0" smtClean="0">
                <a:solidFill>
                  <a:schemeClr val="tx1">
                    <a:lumMod val="75000"/>
                  </a:schemeClr>
                </a:solidFill>
                <a:latin typeface="+mn-lt"/>
              </a:rPr>
              <a:t>.</a:t>
            </a:r>
          </a:p>
          <a:p>
            <a:pPr lvl="0">
              <a:lnSpc>
                <a:spcPct val="100000"/>
              </a:lnSpc>
              <a:spcBef>
                <a:spcPts val="0"/>
              </a:spcBef>
              <a:buSzTx/>
            </a:pPr>
            <a:r>
              <a:rPr lang="en-US" sz="2000" dirty="0" smtClean="0">
                <a:solidFill>
                  <a:schemeClr val="tx1">
                    <a:lumMod val="75000"/>
                  </a:schemeClr>
                </a:solidFill>
                <a:latin typeface="+mn-lt"/>
              </a:rPr>
              <a:t>Avoid modifying </a:t>
            </a:r>
            <a:r>
              <a:rPr lang="en-US" sz="2000" dirty="0" err="1" smtClean="0">
                <a:solidFill>
                  <a:schemeClr val="tx1">
                    <a:lumMod val="75000"/>
                  </a:schemeClr>
                </a:solidFill>
                <a:latin typeface="+mn-lt"/>
              </a:rPr>
              <a:t>ExecutionContext</a:t>
            </a:r>
            <a:r>
              <a:rPr lang="en-US" sz="2000" dirty="0" smtClean="0">
                <a:solidFill>
                  <a:schemeClr val="tx1">
                    <a:lumMod val="75000"/>
                  </a:schemeClr>
                </a:solidFill>
                <a:latin typeface="+mn-lt"/>
              </a:rPr>
              <a:t> if you can track ambient state some other way.</a:t>
            </a:r>
          </a:p>
          <a:p>
            <a:pPr lvl="0">
              <a:lnSpc>
                <a:spcPct val="100000"/>
              </a:lnSpc>
              <a:spcBef>
                <a:spcPts val="0"/>
              </a:spcBef>
              <a:buSzTx/>
            </a:pPr>
            <a:endParaRPr lang="en-US" sz="2800" dirty="0">
              <a:latin typeface="+mn-lt"/>
            </a:endParaRPr>
          </a:p>
          <a:p>
            <a:pPr lvl="0">
              <a:lnSpc>
                <a:spcPct val="100000"/>
              </a:lnSpc>
              <a:spcBef>
                <a:spcPts val="0"/>
              </a:spcBef>
              <a:buSzTx/>
            </a:pPr>
            <a:r>
              <a:rPr lang="en-US" sz="3600" dirty="0">
                <a:gradFill>
                  <a:gsLst>
                    <a:gs pos="1250">
                      <a:srgbClr val="FFFFFF"/>
                    </a:gs>
                    <a:gs pos="99000">
                      <a:srgbClr val="FFFFFF"/>
                    </a:gs>
                  </a:gsLst>
                  <a:lin ang="5400000" scaled="0"/>
                </a:gradFill>
              </a:rPr>
              <a:t>Library methods might be used from </a:t>
            </a:r>
            <a:r>
              <a:rPr lang="en-US" sz="3600" dirty="0" err="1">
                <a:gradFill>
                  <a:gsLst>
                    <a:gs pos="1250">
                      <a:srgbClr val="FFFFFF"/>
                    </a:gs>
                    <a:gs pos="99000">
                      <a:srgbClr val="FFFFFF"/>
                    </a:gs>
                  </a:gsLst>
                  <a:lin ang="5400000" scaled="0"/>
                </a:gradFill>
              </a:rPr>
              <a:t>perf</a:t>
            </a:r>
            <a:r>
              <a:rPr lang="en-US" sz="3600" dirty="0">
                <a:gradFill>
                  <a:gsLst>
                    <a:gs pos="1250">
                      <a:srgbClr val="FFFFFF"/>
                    </a:gs>
                    <a:gs pos="99000">
                      <a:srgbClr val="FFFFFF"/>
                    </a:gs>
                  </a:gsLst>
                  <a:lin ang="5400000" scaled="0"/>
                </a:gradFill>
              </a:rPr>
              <a:t>-sensitive code.</a:t>
            </a:r>
          </a:p>
          <a:p>
            <a:pPr lvl="0">
              <a:lnSpc>
                <a:spcPct val="100000"/>
              </a:lnSpc>
              <a:spcBef>
                <a:spcPts val="0"/>
              </a:spcBef>
              <a:buSzTx/>
            </a:pPr>
            <a:r>
              <a:rPr lang="en-US" sz="2000" dirty="0">
                <a:gradFill>
                  <a:gsLst>
                    <a:gs pos="1250">
                      <a:srgbClr val="FFFFFF"/>
                    </a:gs>
                    <a:gs pos="99000">
                      <a:srgbClr val="FFFFFF"/>
                    </a:gs>
                  </a:gsLst>
                  <a:lin ang="5400000" scaled="0"/>
                </a:gradFill>
                <a:latin typeface="Segoe UI"/>
              </a:rPr>
              <a:t>Performance can become critical if you’re called in a loop.</a:t>
            </a:r>
          </a:p>
          <a:p>
            <a:pPr lvl="0">
              <a:lnSpc>
                <a:spcPct val="100000"/>
              </a:lnSpc>
              <a:spcBef>
                <a:spcPts val="0"/>
              </a:spcBef>
              <a:buSzTx/>
            </a:pPr>
            <a:r>
              <a:rPr lang="en-US" sz="2000" dirty="0">
                <a:gradFill>
                  <a:gsLst>
                    <a:gs pos="1250">
                      <a:srgbClr val="FFFFFF"/>
                    </a:gs>
                    <a:gs pos="99000">
                      <a:srgbClr val="FFFFFF"/>
                    </a:gs>
                  </a:gsLst>
                  <a:lin ang="5400000" scaled="0"/>
                </a:gradFill>
                <a:latin typeface="Segoe UI"/>
              </a:rPr>
              <a:t>Design for chunky instead of chatty.</a:t>
            </a:r>
          </a:p>
          <a:p>
            <a:pPr lvl="0">
              <a:lnSpc>
                <a:spcPct val="100000"/>
              </a:lnSpc>
              <a:spcBef>
                <a:spcPts val="0"/>
              </a:spcBef>
              <a:buSzTx/>
            </a:pPr>
            <a:r>
              <a:rPr lang="en-US" sz="2000" dirty="0">
                <a:gradFill>
                  <a:gsLst>
                    <a:gs pos="1250">
                      <a:srgbClr val="FFFFFF"/>
                    </a:gs>
                    <a:gs pos="99000">
                      <a:srgbClr val="FFFFFF"/>
                    </a:gs>
                  </a:gsLst>
                  <a:lin ang="5400000" scaled="0"/>
                </a:gradFill>
                <a:latin typeface="Segoe UI"/>
              </a:rPr>
              <a:t>Optimize the synchronously completing cases and cache tasks where possible</a:t>
            </a:r>
            <a:r>
              <a:rPr lang="en-US" sz="2000" dirty="0" smtClean="0">
                <a:gradFill>
                  <a:gsLst>
                    <a:gs pos="1250">
                      <a:srgbClr val="FFFFFF"/>
                    </a:gs>
                    <a:gs pos="99000">
                      <a:srgbClr val="FFFFFF"/>
                    </a:gs>
                  </a:gsLst>
                  <a:lin ang="5400000" scaled="0"/>
                </a:gradFill>
                <a:latin typeface="Segoe UI"/>
              </a:rPr>
              <a:t>.</a:t>
            </a:r>
            <a:endParaRPr lang="en-US" sz="2000" dirty="0">
              <a:gradFill>
                <a:gsLst>
                  <a:gs pos="1250">
                    <a:srgbClr val="FFFFFF"/>
                  </a:gs>
                  <a:gs pos="99000">
                    <a:srgbClr val="FFFFFF"/>
                  </a:gs>
                </a:gsLst>
                <a:lin ang="5400000" scaled="0"/>
              </a:gradFill>
              <a:latin typeface="Segoe UI"/>
            </a:endParaRPr>
          </a:p>
        </p:txBody>
      </p:sp>
    </p:spTree>
    <p:extLst>
      <p:ext uri="{BB962C8B-B14F-4D97-AF65-F5344CB8AC3E}">
        <p14:creationId xmlns:p14="http://schemas.microsoft.com/office/powerpoint/2010/main" val="369525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Be a responsible library developer</a:t>
            </a:r>
          </a:p>
        </p:txBody>
      </p:sp>
      <p:sp>
        <p:nvSpPr>
          <p:cNvPr id="4" name="Text Placeholder 3"/>
          <p:cNvSpPr>
            <a:spLocks noGrp="1"/>
          </p:cNvSpPr>
          <p:nvPr>
            <p:ph type="body" sz="quarter" idx="10"/>
          </p:nvPr>
        </p:nvSpPr>
        <p:spPr>
          <a:xfrm>
            <a:off x="274638" y="1212850"/>
            <a:ext cx="11887200" cy="5478423"/>
          </a:xfrm>
        </p:spPr>
        <p:txBody>
          <a:bodyPr/>
          <a:lstStyle/>
          <a:p>
            <a:pPr>
              <a:lnSpc>
                <a:spcPct val="100000"/>
              </a:lnSpc>
              <a:spcBef>
                <a:spcPts val="0"/>
              </a:spcBef>
              <a:buSzTx/>
            </a:pPr>
            <a:r>
              <a:rPr lang="en-US" sz="3600" dirty="0" smtClean="0"/>
              <a:t>Library </a:t>
            </a:r>
            <a:r>
              <a:rPr lang="en-US" sz="3600" dirty="0"/>
              <a:t>methods shouldn’t lie.</a:t>
            </a:r>
          </a:p>
          <a:p>
            <a:pPr>
              <a:lnSpc>
                <a:spcPct val="100000"/>
              </a:lnSpc>
              <a:spcBef>
                <a:spcPts val="0"/>
              </a:spcBef>
              <a:buSzTx/>
            </a:pPr>
            <a:r>
              <a:rPr lang="en-US" sz="2000" dirty="0">
                <a:latin typeface="+mn-lt"/>
              </a:rPr>
              <a:t>Be honest.  Define “</a:t>
            </a:r>
            <a:r>
              <a:rPr lang="en-US" sz="2000" dirty="0" err="1">
                <a:latin typeface="+mn-lt"/>
              </a:rPr>
              <a:t>FooAsync</a:t>
            </a:r>
            <a:r>
              <a:rPr lang="en-US" sz="2000" dirty="0">
                <a:latin typeface="+mn-lt"/>
              </a:rPr>
              <a:t>” if, and only if, you’re not thread-bound (with a few notable exceptions).</a:t>
            </a:r>
          </a:p>
          <a:p>
            <a:pPr>
              <a:lnSpc>
                <a:spcPct val="100000"/>
              </a:lnSpc>
              <a:spcBef>
                <a:spcPts val="0"/>
              </a:spcBef>
              <a:buSzTx/>
            </a:pPr>
            <a:r>
              <a:rPr lang="en-US" sz="2000" dirty="0">
                <a:latin typeface="+mn-lt"/>
              </a:rPr>
              <a:t>Be honest.  Define “Foo” if, and only if, you have a faster sync implementation that won’t deadlock.</a:t>
            </a:r>
          </a:p>
          <a:p>
            <a:pPr>
              <a:lnSpc>
                <a:spcPct val="100000"/>
              </a:lnSpc>
              <a:spcBef>
                <a:spcPts val="0"/>
              </a:spcBef>
              <a:buSzTx/>
            </a:pPr>
            <a:r>
              <a:rPr lang="en-US" sz="2000" dirty="0">
                <a:latin typeface="+mn-lt"/>
              </a:rPr>
              <a:t>Suffix should help caller to understand </a:t>
            </a:r>
            <a:r>
              <a:rPr lang="en-US" sz="2000" dirty="0" smtClean="0">
                <a:latin typeface="+mn-lt"/>
              </a:rPr>
              <a:t>implementation.</a:t>
            </a:r>
            <a:endParaRPr lang="en-US" sz="2000" dirty="0">
              <a:latin typeface="+mn-lt"/>
            </a:endParaRPr>
          </a:p>
          <a:p>
            <a:pPr lvl="0">
              <a:lnSpc>
                <a:spcPct val="100000"/>
              </a:lnSpc>
              <a:spcBef>
                <a:spcPts val="0"/>
              </a:spcBef>
              <a:buSzTx/>
            </a:pPr>
            <a:endParaRPr lang="en-US" sz="2800" dirty="0">
              <a:solidFill>
                <a:schemeClr val="tx1">
                  <a:lumMod val="75000"/>
                </a:schemeClr>
              </a:solidFill>
              <a:latin typeface="+mn-lt"/>
            </a:endParaRPr>
          </a:p>
          <a:p>
            <a:pPr>
              <a:lnSpc>
                <a:spcPct val="100000"/>
              </a:lnSpc>
              <a:spcBef>
                <a:spcPts val="0"/>
              </a:spcBef>
              <a:buSzTx/>
            </a:pPr>
            <a:r>
              <a:rPr lang="en-US" sz="3600" dirty="0"/>
              <a:t>Library methods might be called from various environments.</a:t>
            </a:r>
          </a:p>
          <a:p>
            <a:pPr lvl="0">
              <a:lnSpc>
                <a:spcPct val="100000"/>
              </a:lnSpc>
              <a:spcBef>
                <a:spcPts val="0"/>
              </a:spcBef>
              <a:buSzTx/>
            </a:pPr>
            <a:r>
              <a:rPr lang="en-US" sz="2000" dirty="0">
                <a:latin typeface="+mn-lt"/>
              </a:rPr>
              <a:t>Context becomes critical.  Be agnostic whenever possible</a:t>
            </a:r>
            <a:r>
              <a:rPr lang="en-US" sz="2000" dirty="0" smtClean="0">
                <a:latin typeface="+mn-lt"/>
              </a:rPr>
              <a:t>.</a:t>
            </a:r>
            <a:r>
              <a:rPr lang="en-US" sz="2000" dirty="0">
                <a:latin typeface="+mn-lt"/>
              </a:rPr>
              <a:t/>
            </a:r>
            <a:br>
              <a:rPr lang="en-US" sz="2000" dirty="0">
                <a:latin typeface="+mn-lt"/>
              </a:rPr>
            </a:br>
            <a:r>
              <a:rPr lang="en-US" sz="2000" dirty="0" err="1">
                <a:latin typeface="+mn-lt"/>
              </a:rPr>
              <a:t>ConfigureAwait</a:t>
            </a:r>
            <a:r>
              <a:rPr lang="en-US" sz="2000" dirty="0">
                <a:latin typeface="+mn-lt"/>
              </a:rPr>
              <a:t>(</a:t>
            </a:r>
            <a:r>
              <a:rPr lang="en-US" sz="2000" dirty="0" err="1">
                <a:latin typeface="+mn-lt"/>
              </a:rPr>
              <a:t>continueOnCapturedContext:false</a:t>
            </a:r>
            <a:r>
              <a:rPr lang="en-US" sz="2000" dirty="0">
                <a:latin typeface="+mn-lt"/>
              </a:rPr>
              <a:t>) is your best friend</a:t>
            </a:r>
            <a:r>
              <a:rPr lang="en-US" sz="2000" dirty="0" smtClean="0">
                <a:latin typeface="+mn-lt"/>
              </a:rPr>
              <a:t>.</a:t>
            </a:r>
          </a:p>
          <a:p>
            <a:pPr lvl="0">
              <a:lnSpc>
                <a:spcPct val="100000"/>
              </a:lnSpc>
              <a:spcBef>
                <a:spcPts val="0"/>
              </a:spcBef>
              <a:buSzTx/>
            </a:pPr>
            <a:r>
              <a:rPr lang="en-US" sz="2000" dirty="0" smtClean="0">
                <a:latin typeface="+mn-lt"/>
              </a:rPr>
              <a:t>Avoid modifying </a:t>
            </a:r>
            <a:r>
              <a:rPr lang="en-US" sz="2000" dirty="0" err="1" smtClean="0">
                <a:latin typeface="+mn-lt"/>
              </a:rPr>
              <a:t>ExecutionContext</a:t>
            </a:r>
            <a:r>
              <a:rPr lang="en-US" sz="2000" dirty="0" smtClean="0">
                <a:latin typeface="+mn-lt"/>
              </a:rPr>
              <a:t> if you can track ambient state some other way.</a:t>
            </a:r>
          </a:p>
          <a:p>
            <a:pPr lvl="0">
              <a:lnSpc>
                <a:spcPct val="100000"/>
              </a:lnSpc>
              <a:spcBef>
                <a:spcPts val="0"/>
              </a:spcBef>
              <a:buSzTx/>
            </a:pPr>
            <a:endParaRPr lang="en-US" sz="2800" dirty="0">
              <a:latin typeface="+mn-lt"/>
            </a:endParaRPr>
          </a:p>
          <a:p>
            <a:pPr lvl="0">
              <a:lnSpc>
                <a:spcPct val="100000"/>
              </a:lnSpc>
              <a:spcBef>
                <a:spcPts val="0"/>
              </a:spcBef>
              <a:buSzTx/>
            </a:pPr>
            <a:r>
              <a:rPr lang="en-US" sz="3600" dirty="0">
                <a:gradFill>
                  <a:gsLst>
                    <a:gs pos="1250">
                      <a:srgbClr val="FFFFFF"/>
                    </a:gs>
                    <a:gs pos="99000">
                      <a:srgbClr val="FFFFFF"/>
                    </a:gs>
                  </a:gsLst>
                  <a:lin ang="5400000" scaled="0"/>
                </a:gradFill>
              </a:rPr>
              <a:t>Library methods might be used from </a:t>
            </a:r>
            <a:r>
              <a:rPr lang="en-US" sz="3600" dirty="0" err="1">
                <a:gradFill>
                  <a:gsLst>
                    <a:gs pos="1250">
                      <a:srgbClr val="FFFFFF"/>
                    </a:gs>
                    <a:gs pos="99000">
                      <a:srgbClr val="FFFFFF"/>
                    </a:gs>
                  </a:gsLst>
                  <a:lin ang="5400000" scaled="0"/>
                </a:gradFill>
              </a:rPr>
              <a:t>perf</a:t>
            </a:r>
            <a:r>
              <a:rPr lang="en-US" sz="3600" dirty="0">
                <a:gradFill>
                  <a:gsLst>
                    <a:gs pos="1250">
                      <a:srgbClr val="FFFFFF"/>
                    </a:gs>
                    <a:gs pos="99000">
                      <a:srgbClr val="FFFFFF"/>
                    </a:gs>
                  </a:gsLst>
                  <a:lin ang="5400000" scaled="0"/>
                </a:gradFill>
              </a:rPr>
              <a:t>-sensitive code.</a:t>
            </a:r>
          </a:p>
          <a:p>
            <a:pPr lvl="0">
              <a:lnSpc>
                <a:spcPct val="100000"/>
              </a:lnSpc>
              <a:spcBef>
                <a:spcPts val="0"/>
              </a:spcBef>
              <a:buSzTx/>
            </a:pPr>
            <a:r>
              <a:rPr lang="en-US" sz="2000" dirty="0">
                <a:gradFill>
                  <a:gsLst>
                    <a:gs pos="1250">
                      <a:srgbClr val="FFFFFF"/>
                    </a:gs>
                    <a:gs pos="99000">
                      <a:srgbClr val="FFFFFF"/>
                    </a:gs>
                  </a:gsLst>
                  <a:lin ang="5400000" scaled="0"/>
                </a:gradFill>
                <a:latin typeface="Segoe UI"/>
              </a:rPr>
              <a:t>Performance can become critical if you’re called in a loop.</a:t>
            </a:r>
          </a:p>
          <a:p>
            <a:pPr lvl="0">
              <a:lnSpc>
                <a:spcPct val="100000"/>
              </a:lnSpc>
              <a:spcBef>
                <a:spcPts val="0"/>
              </a:spcBef>
              <a:buSzTx/>
            </a:pPr>
            <a:r>
              <a:rPr lang="en-US" sz="2000" dirty="0">
                <a:gradFill>
                  <a:gsLst>
                    <a:gs pos="1250">
                      <a:srgbClr val="FFFFFF"/>
                    </a:gs>
                    <a:gs pos="99000">
                      <a:srgbClr val="FFFFFF"/>
                    </a:gs>
                  </a:gsLst>
                  <a:lin ang="5400000" scaled="0"/>
                </a:gradFill>
                <a:latin typeface="Segoe UI"/>
              </a:rPr>
              <a:t>Design for chunky instead of chatty.</a:t>
            </a:r>
          </a:p>
          <a:p>
            <a:pPr lvl="0">
              <a:lnSpc>
                <a:spcPct val="100000"/>
              </a:lnSpc>
              <a:spcBef>
                <a:spcPts val="0"/>
              </a:spcBef>
              <a:buSzTx/>
            </a:pPr>
            <a:r>
              <a:rPr lang="en-US" sz="2000" dirty="0">
                <a:gradFill>
                  <a:gsLst>
                    <a:gs pos="1250">
                      <a:srgbClr val="FFFFFF"/>
                    </a:gs>
                    <a:gs pos="99000">
                      <a:srgbClr val="FFFFFF"/>
                    </a:gs>
                  </a:gsLst>
                  <a:lin ang="5400000" scaled="0"/>
                </a:gradFill>
                <a:latin typeface="Segoe UI"/>
              </a:rPr>
              <a:t>Optimize the synchronously completing cases and cache tasks where possible</a:t>
            </a:r>
            <a:r>
              <a:rPr lang="en-US" sz="2000" dirty="0" smtClean="0">
                <a:gradFill>
                  <a:gsLst>
                    <a:gs pos="1250">
                      <a:srgbClr val="FFFFFF"/>
                    </a:gs>
                    <a:gs pos="99000">
                      <a:srgbClr val="FFFFFF"/>
                    </a:gs>
                  </a:gsLst>
                  <a:lin ang="5400000" scaled="0"/>
                </a:gradFill>
                <a:latin typeface="Segoe UI"/>
              </a:rPr>
              <a:t>.</a:t>
            </a:r>
            <a:endParaRPr lang="en-US" sz="2000" dirty="0">
              <a:gradFill>
                <a:gsLst>
                  <a:gs pos="1250">
                    <a:srgbClr val="FFFFFF"/>
                  </a:gs>
                  <a:gs pos="99000">
                    <a:srgbClr val="FFFFFF"/>
                  </a:gs>
                </a:gsLst>
                <a:lin ang="5400000" scaled="0"/>
              </a:gradFill>
              <a:latin typeface="Segoe UI"/>
            </a:endParaRPr>
          </a:p>
        </p:txBody>
      </p:sp>
    </p:spTree>
    <p:extLst>
      <p:ext uri="{BB962C8B-B14F-4D97-AF65-F5344CB8AC3E}">
        <p14:creationId xmlns:p14="http://schemas.microsoft.com/office/powerpoint/2010/main" val="330381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Async talks at Tech-Ed</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5041380"/>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b="1" dirty="0">
                <a:gradFill>
                  <a:gsLst>
                    <a:gs pos="1250">
                      <a:schemeClr val="tx1"/>
                    </a:gs>
                    <a:gs pos="100000">
                      <a:schemeClr val="tx1"/>
                    </a:gs>
                  </a:gsLst>
                  <a:lin ang="5400000" scaled="0"/>
                </a:gradFill>
                <a:latin typeface="+mj-lt"/>
              </a:rPr>
              <a:t>Mon 1:15pm:</a:t>
            </a:r>
            <a:r>
              <a:rPr lang="en-US" sz="3600" dirty="0">
                <a:gradFill>
                  <a:gsLst>
                    <a:gs pos="1250">
                      <a:schemeClr val="tx1"/>
                    </a:gs>
                    <a:gs pos="100000">
                      <a:schemeClr val="tx1"/>
                    </a:gs>
                  </a:gsLst>
                  <a:lin ang="5400000" scaled="0"/>
                </a:gradFill>
                <a:latin typeface="+mj-lt"/>
              </a:rPr>
              <a:t> Easy Async for Windows Store Apps in M</a:t>
            </a:r>
            <a:r>
              <a:rPr lang="en-US" sz="3600" dirty="0" smtClean="0">
                <a:gradFill>
                  <a:gsLst>
                    <a:gs pos="1250">
                      <a:schemeClr val="tx1"/>
                    </a:gs>
                    <a:gs pos="100000">
                      <a:schemeClr val="tx1"/>
                    </a:gs>
                  </a:gsLst>
                  <a:lin ang="5400000" scaled="0"/>
                </a:gradFill>
                <a:latin typeface="+mj-lt"/>
              </a:rPr>
              <a:t>icrosoft Visual C# and Microsoft Visual Basic</a:t>
            </a:r>
            <a:br>
              <a:rPr lang="en-US" sz="3600" dirty="0" smtClean="0">
                <a:gradFill>
                  <a:gsLst>
                    <a:gs pos="1250">
                      <a:schemeClr val="tx1"/>
                    </a:gs>
                    <a:gs pos="100000">
                      <a:schemeClr val="tx1"/>
                    </a:gs>
                  </a:gsLst>
                  <a:lin ang="5400000" scaled="0"/>
                </a:gradFill>
                <a:latin typeface="+mj-lt"/>
              </a:rPr>
            </a:br>
            <a:r>
              <a:rPr lang="en-US" sz="2400" dirty="0" smtClean="0">
                <a:gradFill>
                  <a:gsLst>
                    <a:gs pos="1250">
                      <a:schemeClr val="tx1"/>
                    </a:gs>
                    <a:gs pos="100000">
                      <a:schemeClr val="tx1"/>
                    </a:gs>
                  </a:gsLst>
                  <a:lin ang="5400000" scaled="0"/>
                </a:gradFill>
                <a:latin typeface="+mj-lt"/>
              </a:rPr>
              <a:t>DEV-B317</a:t>
            </a:r>
            <a:r>
              <a:rPr lang="en-US" sz="3600" dirty="0" smtClean="0">
                <a:gradFill>
                  <a:gsLst>
                    <a:gs pos="1250">
                      <a:schemeClr val="tx1"/>
                    </a:gs>
                    <a:gs pos="100000">
                      <a:schemeClr val="tx1"/>
                    </a:gs>
                  </a:gsLst>
                  <a:lin ang="5400000" scaled="0"/>
                </a:gradFill>
                <a:latin typeface="+mj-lt"/>
              </a:rPr>
              <a:t/>
            </a:r>
            <a:br>
              <a:rPr lang="en-US" sz="3600" dirty="0" smtClean="0">
                <a:gradFill>
                  <a:gsLst>
                    <a:gs pos="1250">
                      <a:schemeClr val="tx1"/>
                    </a:gs>
                    <a:gs pos="100000">
                      <a:schemeClr val="tx1"/>
                    </a:gs>
                  </a:gsLst>
                  <a:lin ang="5400000" scaled="0"/>
                </a:gradFill>
                <a:latin typeface="+mj-lt"/>
              </a:rPr>
            </a:br>
            <a:endParaRPr lang="en-US" sz="2400" dirty="0">
              <a:gradFill>
                <a:gsLst>
                  <a:gs pos="1250">
                    <a:schemeClr val="tx1"/>
                  </a:gs>
                  <a:gs pos="100000">
                    <a:schemeClr val="tx1"/>
                  </a:gs>
                </a:gsLst>
                <a:lin ang="5400000" scaled="0"/>
              </a:gradFill>
            </a:endParaRPr>
          </a:p>
          <a:p>
            <a:pPr marL="571500" lvl="0" indent="-571500">
              <a:lnSpc>
                <a:spcPct val="90000"/>
              </a:lnSpc>
              <a:spcBef>
                <a:spcPct val="20000"/>
              </a:spcBef>
              <a:buSzPct val="105000"/>
              <a:buBlip>
                <a:blip r:embed="rId3"/>
              </a:buBlip>
            </a:pPr>
            <a:r>
              <a:rPr lang="en-US" sz="3600" b="1" dirty="0" smtClean="0">
                <a:gradFill>
                  <a:gsLst>
                    <a:gs pos="1250">
                      <a:srgbClr val="FFFFFF"/>
                    </a:gs>
                    <a:gs pos="100000">
                      <a:srgbClr val="FFFFFF"/>
                    </a:gs>
                  </a:gsLst>
                  <a:lin ang="5400000" scaled="0"/>
                </a:gradFill>
                <a:latin typeface="Segoe UI Light"/>
              </a:rPr>
              <a:t>Tue 10:15am</a:t>
            </a:r>
            <a:r>
              <a:rPr lang="en-US" sz="3600" b="1" dirty="0">
                <a:gradFill>
                  <a:gsLst>
                    <a:gs pos="1250">
                      <a:srgbClr val="FFFFFF"/>
                    </a:gs>
                    <a:gs pos="100000">
                      <a:srgbClr val="FFFFFF"/>
                    </a:gs>
                  </a:gsLst>
                  <a:lin ang="5400000" scaled="0"/>
                </a:gradFill>
                <a:latin typeface="Segoe UI Light"/>
              </a:rPr>
              <a:t>:</a:t>
            </a:r>
            <a:r>
              <a:rPr lang="en-US" sz="3600" dirty="0">
                <a:gradFill>
                  <a:gsLst>
                    <a:gs pos="1250">
                      <a:srgbClr val="FFFFFF"/>
                    </a:gs>
                    <a:gs pos="100000">
                      <a:srgbClr val="FFFFFF"/>
                    </a:gs>
                  </a:gsLst>
                  <a:lin ang="5400000" scaled="0"/>
                </a:gradFill>
                <a:latin typeface="Segoe UI Light"/>
              </a:rPr>
              <a:t> Three Essential Tips for Using Async in Microsoft Visual C# and Visual Basic</a:t>
            </a:r>
            <a:br>
              <a:rPr lang="en-US" sz="3600" dirty="0">
                <a:gradFill>
                  <a:gsLst>
                    <a:gs pos="1250">
                      <a:srgbClr val="FFFFFF"/>
                    </a:gs>
                    <a:gs pos="100000">
                      <a:srgbClr val="FFFFFF"/>
                    </a:gs>
                  </a:gsLst>
                  <a:lin ang="5400000" scaled="0"/>
                </a:gradFill>
                <a:latin typeface="Segoe UI Light"/>
              </a:rPr>
            </a:br>
            <a:r>
              <a:rPr lang="en-US" sz="2400" dirty="0" smtClean="0">
                <a:gradFill>
                  <a:gsLst>
                    <a:gs pos="1250">
                      <a:srgbClr val="FFFFFF"/>
                    </a:gs>
                    <a:gs pos="100000">
                      <a:srgbClr val="FFFFFF"/>
                    </a:gs>
                  </a:gsLst>
                  <a:lin ang="5400000" scaled="0"/>
                </a:gradFill>
                <a:latin typeface="Segoe UI Light"/>
              </a:rPr>
              <a:t>DEV-B319</a:t>
            </a:r>
          </a:p>
          <a:p>
            <a:pPr marL="571500" lvl="0" indent="-571500">
              <a:lnSpc>
                <a:spcPct val="90000"/>
              </a:lnSpc>
              <a:spcBef>
                <a:spcPct val="20000"/>
              </a:spcBef>
              <a:buSzPct val="105000"/>
              <a:buBlip>
                <a:blip r:embed="rId3"/>
              </a:buBlip>
            </a:pPr>
            <a:endParaRPr lang="en-US" sz="2400" dirty="0">
              <a:gradFill>
                <a:gsLst>
                  <a:gs pos="1250">
                    <a:schemeClr val="tx1"/>
                  </a:gs>
                  <a:gs pos="100000">
                    <a:schemeClr val="tx1"/>
                  </a:gs>
                </a:gsLst>
                <a:lin ang="5400000" scaled="0"/>
              </a:gradFill>
            </a:endParaRPr>
          </a:p>
          <a:p>
            <a:pPr marL="571500" lvl="0" indent="-571500">
              <a:lnSpc>
                <a:spcPct val="90000"/>
              </a:lnSpc>
              <a:spcBef>
                <a:spcPct val="20000"/>
              </a:spcBef>
              <a:buSzPct val="105000"/>
              <a:buBlip>
                <a:blip r:embed="rId3"/>
              </a:buBlip>
            </a:pPr>
            <a:r>
              <a:rPr lang="en-US" sz="3600" b="1" dirty="0" smtClean="0">
                <a:gradFill>
                  <a:gsLst>
                    <a:gs pos="1250">
                      <a:srgbClr val="FFFFFF"/>
                    </a:gs>
                    <a:gs pos="100000">
                      <a:srgbClr val="FFFFFF"/>
                    </a:gs>
                  </a:gsLst>
                  <a:lin ang="5400000" scaled="0"/>
                </a:gradFill>
                <a:latin typeface="Segoe UI Light"/>
              </a:rPr>
              <a:t>Wed 8:30am</a:t>
            </a:r>
            <a:r>
              <a:rPr lang="en-US" sz="3600" b="1" dirty="0">
                <a:gradFill>
                  <a:gsLst>
                    <a:gs pos="1250">
                      <a:srgbClr val="FFFFFF"/>
                    </a:gs>
                    <a:gs pos="100000">
                      <a:srgbClr val="FFFFFF"/>
                    </a:gs>
                  </a:gsLst>
                  <a:lin ang="5400000" scaled="0"/>
                </a:gradFill>
                <a:latin typeface="Segoe UI Light"/>
              </a:rPr>
              <a:t>:</a:t>
            </a:r>
            <a:r>
              <a:rPr lang="en-US" sz="3600" dirty="0">
                <a:gradFill>
                  <a:gsLst>
                    <a:gs pos="1250">
                      <a:srgbClr val="FFFFFF"/>
                    </a:gs>
                    <a:gs pos="100000">
                      <a:srgbClr val="FFFFFF"/>
                    </a:gs>
                  </a:gsLst>
                  <a:lin ang="5400000" scaled="0"/>
                </a:gradFill>
                <a:latin typeface="Segoe UI Light"/>
              </a:rPr>
              <a:t> Creating Async Libraries That Are Modular, Reusable and Fast, in Microsoft Visual C# and Visual </a:t>
            </a:r>
            <a:r>
              <a:rPr lang="en-US" sz="3600" dirty="0" smtClean="0">
                <a:gradFill>
                  <a:gsLst>
                    <a:gs pos="1250">
                      <a:srgbClr val="FFFFFF"/>
                    </a:gs>
                    <a:gs pos="100000">
                      <a:srgbClr val="FFFFFF"/>
                    </a:gs>
                  </a:gsLst>
                  <a:lin ang="5400000" scaled="0"/>
                </a:gradFill>
                <a:latin typeface="Segoe UI Light"/>
              </a:rPr>
              <a:t>Basic</a:t>
            </a:r>
            <a:r>
              <a:rPr lang="en-US" sz="3600" dirty="0">
                <a:gradFill>
                  <a:gsLst>
                    <a:gs pos="1250">
                      <a:srgbClr val="FFFFFF"/>
                    </a:gs>
                    <a:gs pos="100000">
                      <a:srgbClr val="FFFFFF"/>
                    </a:gs>
                  </a:gsLst>
                  <a:lin ang="5400000" scaled="0"/>
                </a:gradFill>
                <a:latin typeface="Segoe UI Light"/>
              </a:rPr>
              <a:t/>
            </a:r>
            <a:br>
              <a:rPr lang="en-US" sz="3600" dirty="0">
                <a:gradFill>
                  <a:gsLst>
                    <a:gs pos="1250">
                      <a:srgbClr val="FFFFFF"/>
                    </a:gs>
                    <a:gs pos="100000">
                      <a:srgbClr val="FFFFFF"/>
                    </a:gs>
                  </a:gsLst>
                  <a:lin ang="5400000" scaled="0"/>
                </a:gradFill>
                <a:latin typeface="Segoe UI Light"/>
              </a:rPr>
            </a:br>
            <a:r>
              <a:rPr lang="en-US" sz="2400" dirty="0" smtClean="0">
                <a:gradFill>
                  <a:gsLst>
                    <a:gs pos="1250">
                      <a:srgbClr val="FFFFFF"/>
                    </a:gs>
                    <a:gs pos="100000">
                      <a:srgbClr val="FFFFFF"/>
                    </a:gs>
                  </a:gsLst>
                  <a:lin ang="5400000" scaled="0"/>
                </a:gradFill>
                <a:latin typeface="Segoe UI Light"/>
              </a:rPr>
              <a:t>DEV-B318 – </a:t>
            </a:r>
            <a:r>
              <a:rPr lang="en-US" sz="2400" dirty="0" smtClean="0">
                <a:solidFill>
                  <a:schemeClr val="accent2">
                    <a:lumMod val="40000"/>
                    <a:lumOff val="60000"/>
                  </a:schemeClr>
                </a:solidFill>
                <a:latin typeface="Segoe UI Light"/>
              </a:rPr>
              <a:t>You are here</a:t>
            </a:r>
            <a:endParaRPr lang="en-US" sz="3600" b="1" dirty="0">
              <a:solidFill>
                <a:schemeClr val="accent2">
                  <a:lumMod val="40000"/>
                  <a:lumOff val="60000"/>
                </a:schemeClr>
              </a:solidFill>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8677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details and subscriber benefits</a:t>
            </a:r>
          </a:p>
        </p:txBody>
      </p:sp>
      <p:sp>
        <p:nvSpPr>
          <p:cNvPr id="6" name="Rectangle 5"/>
          <p:cNvSpPr/>
          <p:nvPr/>
        </p:nvSpPr>
        <p:spPr bwMode="auto">
          <a:xfrm>
            <a:off x="274320" y="1214472"/>
            <a:ext cx="11887518" cy="5483191"/>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Text Placeholder 2"/>
          <p:cNvSpPr txBox="1">
            <a:spLocks/>
          </p:cNvSpPr>
          <p:nvPr/>
        </p:nvSpPr>
        <p:spPr>
          <a:xfrm>
            <a:off x="5579141" y="1700773"/>
            <a:ext cx="6309448" cy="775597"/>
          </a:xfrm>
          <a:prstGeom prst="rect">
            <a:avLst/>
          </a:prstGeom>
        </p:spPr>
        <p:txBody>
          <a:bodyPr vert="horz" wrap="square" lIns="0" tIns="0" rIns="0" bIns="0" rtlCol="0">
            <a:spAutoFit/>
          </a:bodyPr>
          <a:lstStyle>
            <a:lvl1pPr marL="258752" indent="-258752" algn="l" defTabSz="685771" rtl="0" fontAlgn="base">
              <a:lnSpc>
                <a:spcPct val="90000"/>
              </a:lnSpc>
              <a:spcBef>
                <a:spcPct val="20000"/>
              </a:spcBef>
              <a:spcAft>
                <a:spcPct val="0"/>
              </a:spcAft>
              <a:buSzPct val="90000"/>
              <a:buFont typeface="Arial" charset="0"/>
              <a:buChar char="•"/>
              <a:defRPr sz="2400" kern="1200">
                <a:solidFill>
                  <a:srgbClr val="68217A"/>
                </a:solidFill>
                <a:latin typeface="+mn-lt"/>
                <a:ea typeface="ＭＳ Ｐゴシック" charset="0"/>
                <a:cs typeface="ＭＳ Ｐゴシック" charset="0"/>
              </a:defRPr>
            </a:lvl1pPr>
            <a:lvl2pPr marL="471469" indent="-212716" algn="l" defTabSz="685771" rtl="0" fontAlgn="base">
              <a:lnSpc>
                <a:spcPct val="90000"/>
              </a:lnSpc>
              <a:spcBef>
                <a:spcPct val="20000"/>
              </a:spcBef>
              <a:spcAft>
                <a:spcPct val="0"/>
              </a:spcAft>
              <a:buSzPct val="90000"/>
              <a:buFont typeface="Arial" charset="0"/>
              <a:buChar char="•"/>
              <a:tabLst>
                <a:tab pos="471469" algn="l"/>
              </a:tabLst>
              <a:defRPr sz="2100" kern="1200">
                <a:solidFill>
                  <a:srgbClr val="68217A"/>
                </a:solidFill>
                <a:latin typeface="+mn-lt"/>
                <a:ea typeface="ＭＳ Ｐゴシック" charset="0"/>
                <a:cs typeface="+mn-cs"/>
              </a:defRPr>
            </a:lvl2pPr>
            <a:lvl3pPr marL="685771" indent="-212716" algn="l" defTabSz="685771" rtl="0" fontAlgn="base">
              <a:lnSpc>
                <a:spcPct val="90000"/>
              </a:lnSpc>
              <a:spcBef>
                <a:spcPct val="20000"/>
              </a:spcBef>
              <a:spcAft>
                <a:spcPct val="0"/>
              </a:spcAft>
              <a:buSzPct val="90000"/>
              <a:buFont typeface="Arial" charset="0"/>
              <a:buChar char="•"/>
              <a:defRPr kern="1200">
                <a:solidFill>
                  <a:srgbClr val="68217A"/>
                </a:solidFill>
                <a:latin typeface="+mn-lt"/>
                <a:ea typeface="ＭＳ Ｐゴシック" charset="0"/>
                <a:cs typeface="+mn-cs"/>
              </a:defRPr>
            </a:lvl3pPr>
            <a:lvl4pPr marL="1111203" indent="-166681" algn="l" defTabSz="685771" rtl="0" fontAlgn="base">
              <a:lnSpc>
                <a:spcPct val="90000"/>
              </a:lnSpc>
              <a:spcBef>
                <a:spcPct val="20000"/>
              </a:spcBef>
              <a:spcAft>
                <a:spcPct val="0"/>
              </a:spcAft>
              <a:buSzPct val="90000"/>
              <a:buFont typeface="Arial" charset="0"/>
              <a:buChar char="•"/>
              <a:tabLst>
                <a:tab pos="685771" algn="l"/>
              </a:tabLst>
              <a:defRPr sz="1500" kern="1200">
                <a:solidFill>
                  <a:srgbClr val="68217A"/>
                </a:solidFill>
                <a:latin typeface="+mn-lt"/>
                <a:ea typeface="ＭＳ Ｐゴシック" charset="0"/>
                <a:cs typeface="+mn-cs"/>
              </a:defRPr>
            </a:lvl4pPr>
            <a:lvl5pPr marL="1284234" indent="-171443" algn="l" defTabSz="685771" rtl="0" fontAlgn="base">
              <a:lnSpc>
                <a:spcPct val="90000"/>
              </a:lnSpc>
              <a:spcBef>
                <a:spcPct val="20000"/>
              </a:spcBef>
              <a:spcAft>
                <a:spcPct val="0"/>
              </a:spcAft>
              <a:buSzPct val="90000"/>
              <a:buFont typeface="Arial" charset="0"/>
              <a:buChar char="•"/>
              <a:defRPr sz="1500" kern="1200">
                <a:solidFill>
                  <a:srgbClr val="68217A"/>
                </a:solidFill>
                <a:latin typeface="+mn-lt"/>
                <a:ea typeface="ＭＳ Ｐゴシック" charset="0"/>
                <a:cs typeface="+mn-cs"/>
              </a:defRPr>
            </a:lvl5pPr>
            <a:lvl6pPr marL="1886048"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65"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83"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01"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charset="0"/>
              <a:buNone/>
              <a:defRPr/>
            </a:pPr>
            <a:r>
              <a:rPr lang="en-US" sz="2800" dirty="0" smtClean="0">
                <a:solidFill>
                  <a:srgbClr val="FFFFFF"/>
                </a:solidFill>
                <a:latin typeface="Segoe UI Light"/>
              </a:rPr>
              <a:t>Included for certain paid MSDN subscribers:</a:t>
            </a:r>
            <a:endParaRPr lang="en-US" sz="2800" dirty="0">
              <a:solidFill>
                <a:srgbClr val="FFFFFF"/>
              </a:solidFill>
              <a:latin typeface="Segoe UI Light"/>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5165" y="2962671"/>
            <a:ext cx="2057400" cy="205740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1189" y="2969426"/>
            <a:ext cx="2057400" cy="2057400"/>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9141" y="2962671"/>
            <a:ext cx="2057400" cy="2057400"/>
          </a:xfrm>
          <a:prstGeom prst="rect">
            <a:avLst/>
          </a:prstGeom>
        </p:spPr>
      </p:pic>
      <p:sp>
        <p:nvSpPr>
          <p:cNvPr id="17" name="Text Placeholder 2"/>
          <p:cNvSpPr txBox="1">
            <a:spLocks/>
          </p:cNvSpPr>
          <p:nvPr/>
        </p:nvSpPr>
        <p:spPr>
          <a:xfrm>
            <a:off x="528499" y="1650920"/>
            <a:ext cx="6200671" cy="427105"/>
          </a:xfrm>
          <a:prstGeom prst="rect">
            <a:avLst/>
          </a:prstGeom>
        </p:spPr>
        <p:txBody>
          <a:bodyPr vert="horz" wrap="square" lIns="0" tIns="0" rIns="0" bIns="0" rtlCol="0">
            <a:spAutoFit/>
          </a:bodyPr>
          <a:lstStyle>
            <a:lvl1pPr marL="258752" indent="-258752" algn="l" defTabSz="685771" rtl="0" fontAlgn="base">
              <a:lnSpc>
                <a:spcPct val="90000"/>
              </a:lnSpc>
              <a:spcBef>
                <a:spcPct val="20000"/>
              </a:spcBef>
              <a:spcAft>
                <a:spcPct val="0"/>
              </a:spcAft>
              <a:buSzPct val="90000"/>
              <a:buFont typeface="Arial" charset="0"/>
              <a:buChar char="•"/>
              <a:defRPr sz="2400" kern="1200">
                <a:solidFill>
                  <a:srgbClr val="68217A"/>
                </a:solidFill>
                <a:latin typeface="+mn-lt"/>
                <a:ea typeface="ＭＳ Ｐゴシック" charset="0"/>
                <a:cs typeface="ＭＳ Ｐゴシック" charset="0"/>
              </a:defRPr>
            </a:lvl1pPr>
            <a:lvl2pPr marL="471469" indent="-212716" algn="l" defTabSz="685771" rtl="0" fontAlgn="base">
              <a:lnSpc>
                <a:spcPct val="90000"/>
              </a:lnSpc>
              <a:spcBef>
                <a:spcPct val="20000"/>
              </a:spcBef>
              <a:spcAft>
                <a:spcPct val="0"/>
              </a:spcAft>
              <a:buSzPct val="90000"/>
              <a:buFont typeface="Arial" charset="0"/>
              <a:buChar char="•"/>
              <a:tabLst>
                <a:tab pos="471469" algn="l"/>
              </a:tabLst>
              <a:defRPr sz="2100" kern="1200">
                <a:solidFill>
                  <a:srgbClr val="68217A"/>
                </a:solidFill>
                <a:latin typeface="+mn-lt"/>
                <a:ea typeface="ＭＳ Ｐゴシック" charset="0"/>
                <a:cs typeface="+mn-cs"/>
              </a:defRPr>
            </a:lvl2pPr>
            <a:lvl3pPr marL="685771" indent="-212716" algn="l" defTabSz="685771" rtl="0" fontAlgn="base">
              <a:lnSpc>
                <a:spcPct val="90000"/>
              </a:lnSpc>
              <a:spcBef>
                <a:spcPct val="20000"/>
              </a:spcBef>
              <a:spcAft>
                <a:spcPct val="0"/>
              </a:spcAft>
              <a:buSzPct val="90000"/>
              <a:buFont typeface="Arial" charset="0"/>
              <a:buChar char="•"/>
              <a:defRPr kern="1200">
                <a:solidFill>
                  <a:srgbClr val="68217A"/>
                </a:solidFill>
                <a:latin typeface="+mn-lt"/>
                <a:ea typeface="ＭＳ Ｐゴシック" charset="0"/>
                <a:cs typeface="+mn-cs"/>
              </a:defRPr>
            </a:lvl3pPr>
            <a:lvl4pPr marL="1111203" indent="-166681" algn="l" defTabSz="685771" rtl="0" fontAlgn="base">
              <a:lnSpc>
                <a:spcPct val="90000"/>
              </a:lnSpc>
              <a:spcBef>
                <a:spcPct val="20000"/>
              </a:spcBef>
              <a:spcAft>
                <a:spcPct val="0"/>
              </a:spcAft>
              <a:buSzPct val="90000"/>
              <a:buFont typeface="Arial" charset="0"/>
              <a:buChar char="•"/>
              <a:tabLst>
                <a:tab pos="685771" algn="l"/>
              </a:tabLst>
              <a:defRPr sz="1500" kern="1200">
                <a:solidFill>
                  <a:srgbClr val="68217A"/>
                </a:solidFill>
                <a:latin typeface="+mn-lt"/>
                <a:ea typeface="ＭＳ Ｐゴシック" charset="0"/>
                <a:cs typeface="+mn-cs"/>
              </a:defRPr>
            </a:lvl4pPr>
            <a:lvl5pPr marL="1284234" indent="-171443" algn="l" defTabSz="685771" rtl="0" fontAlgn="base">
              <a:lnSpc>
                <a:spcPct val="90000"/>
              </a:lnSpc>
              <a:spcBef>
                <a:spcPct val="20000"/>
              </a:spcBef>
              <a:spcAft>
                <a:spcPct val="0"/>
              </a:spcAft>
              <a:buSzPct val="90000"/>
              <a:buFont typeface="Arial" charset="0"/>
              <a:buChar char="•"/>
              <a:defRPr sz="1500" kern="1200">
                <a:solidFill>
                  <a:srgbClr val="68217A"/>
                </a:solidFill>
                <a:latin typeface="+mn-lt"/>
                <a:ea typeface="ＭＳ Ｐゴシック" charset="0"/>
                <a:cs typeface="+mn-cs"/>
              </a:defRPr>
            </a:lvl5pPr>
            <a:lvl6pPr marL="1886048"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65"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83"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01"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nSpc>
                <a:spcPct val="107000"/>
              </a:lnSpc>
              <a:spcBef>
                <a:spcPts val="0"/>
              </a:spcBef>
              <a:spcAft>
                <a:spcPts val="375"/>
              </a:spcAft>
              <a:buFont typeface="Arial" charset="0"/>
              <a:buNone/>
            </a:pPr>
            <a:r>
              <a:rPr lang="en-US" sz="2800" dirty="0">
                <a:solidFill>
                  <a:srgbClr val="FFFFFF"/>
                </a:solidFill>
                <a:latin typeface="Segoe UI Light"/>
              </a:rPr>
              <a:t>Free Plan for up to 5 users</a:t>
            </a:r>
            <a:endParaRPr lang="en-US" sz="2800" dirty="0">
              <a:solidFill>
                <a:srgbClr val="FFFFFF"/>
              </a:solidFill>
              <a:latin typeface="Segoe UI Light"/>
              <a:ea typeface="Calibri" panose="020F0502020204030204" pitchFamily="34" charset="0"/>
              <a:cs typeface="Times New Roman" panose="02020603050405020304" pitchFamily="18" charset="0"/>
            </a:endParaRPr>
          </a:p>
        </p:txBody>
      </p:sp>
      <p:sp>
        <p:nvSpPr>
          <p:cNvPr id="19" name="Text Placeholder 2"/>
          <p:cNvSpPr txBox="1">
            <a:spLocks/>
          </p:cNvSpPr>
          <p:nvPr/>
        </p:nvSpPr>
        <p:spPr>
          <a:xfrm>
            <a:off x="5349418" y="5431285"/>
            <a:ext cx="6539171" cy="395173"/>
          </a:xfrm>
          <a:prstGeom prst="rect">
            <a:avLst/>
          </a:prstGeom>
        </p:spPr>
        <p:txBody>
          <a:bodyPr vert="horz" wrap="square" lIns="0" tIns="0" rIns="0" bIns="0" rtlCol="0">
            <a:spAutoFit/>
          </a:bodyPr>
          <a:lstStyle>
            <a:lvl1pPr marL="258752" indent="-258752" algn="l" defTabSz="685771" rtl="0" fontAlgn="base">
              <a:lnSpc>
                <a:spcPct val="90000"/>
              </a:lnSpc>
              <a:spcBef>
                <a:spcPct val="20000"/>
              </a:spcBef>
              <a:spcAft>
                <a:spcPct val="0"/>
              </a:spcAft>
              <a:buSzPct val="90000"/>
              <a:buFont typeface="Arial" charset="0"/>
              <a:buChar char="•"/>
              <a:defRPr sz="2400" kern="1200">
                <a:solidFill>
                  <a:srgbClr val="68217A"/>
                </a:solidFill>
                <a:latin typeface="+mn-lt"/>
                <a:ea typeface="ＭＳ Ｐゴシック" charset="0"/>
                <a:cs typeface="ＭＳ Ｐゴシック" charset="0"/>
              </a:defRPr>
            </a:lvl1pPr>
            <a:lvl2pPr marL="471469" indent="-212716" algn="l" defTabSz="685771" rtl="0" fontAlgn="base">
              <a:lnSpc>
                <a:spcPct val="90000"/>
              </a:lnSpc>
              <a:spcBef>
                <a:spcPct val="20000"/>
              </a:spcBef>
              <a:spcAft>
                <a:spcPct val="0"/>
              </a:spcAft>
              <a:buSzPct val="90000"/>
              <a:buFont typeface="Arial" charset="0"/>
              <a:buChar char="•"/>
              <a:tabLst>
                <a:tab pos="471469" algn="l"/>
              </a:tabLst>
              <a:defRPr sz="2100" kern="1200">
                <a:solidFill>
                  <a:srgbClr val="68217A"/>
                </a:solidFill>
                <a:latin typeface="+mn-lt"/>
                <a:ea typeface="ＭＳ Ｐゴシック" charset="0"/>
                <a:cs typeface="+mn-cs"/>
              </a:defRPr>
            </a:lvl2pPr>
            <a:lvl3pPr marL="685771" indent="-212716" algn="l" defTabSz="685771" rtl="0" fontAlgn="base">
              <a:lnSpc>
                <a:spcPct val="90000"/>
              </a:lnSpc>
              <a:spcBef>
                <a:spcPct val="20000"/>
              </a:spcBef>
              <a:spcAft>
                <a:spcPct val="0"/>
              </a:spcAft>
              <a:buSzPct val="90000"/>
              <a:buFont typeface="Arial" charset="0"/>
              <a:buChar char="•"/>
              <a:defRPr kern="1200">
                <a:solidFill>
                  <a:srgbClr val="68217A"/>
                </a:solidFill>
                <a:latin typeface="+mn-lt"/>
                <a:ea typeface="ＭＳ Ｐゴシック" charset="0"/>
                <a:cs typeface="+mn-cs"/>
              </a:defRPr>
            </a:lvl3pPr>
            <a:lvl4pPr marL="1111203" indent="-166681" algn="l" defTabSz="685771" rtl="0" fontAlgn="base">
              <a:lnSpc>
                <a:spcPct val="90000"/>
              </a:lnSpc>
              <a:spcBef>
                <a:spcPct val="20000"/>
              </a:spcBef>
              <a:spcAft>
                <a:spcPct val="0"/>
              </a:spcAft>
              <a:buSzPct val="90000"/>
              <a:buFont typeface="Arial" charset="0"/>
              <a:buChar char="•"/>
              <a:tabLst>
                <a:tab pos="685771" algn="l"/>
              </a:tabLst>
              <a:defRPr sz="1500" kern="1200">
                <a:solidFill>
                  <a:srgbClr val="68217A"/>
                </a:solidFill>
                <a:latin typeface="+mn-lt"/>
                <a:ea typeface="ＭＳ Ｐゴシック" charset="0"/>
                <a:cs typeface="+mn-cs"/>
              </a:defRPr>
            </a:lvl4pPr>
            <a:lvl5pPr marL="1284234" indent="-171443" algn="l" defTabSz="685771" rtl="0" fontAlgn="base">
              <a:lnSpc>
                <a:spcPct val="90000"/>
              </a:lnSpc>
              <a:spcBef>
                <a:spcPct val="20000"/>
              </a:spcBef>
              <a:spcAft>
                <a:spcPct val="0"/>
              </a:spcAft>
              <a:buSzPct val="90000"/>
              <a:buFont typeface="Arial" charset="0"/>
              <a:buChar char="•"/>
              <a:defRPr sz="1500" kern="1200">
                <a:solidFill>
                  <a:srgbClr val="68217A"/>
                </a:solidFill>
                <a:latin typeface="+mn-lt"/>
                <a:ea typeface="ＭＳ Ｐゴシック" charset="0"/>
                <a:cs typeface="+mn-cs"/>
              </a:defRPr>
            </a:lvl5pPr>
            <a:lvl6pPr marL="1886048"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65"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83"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01"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r">
              <a:lnSpc>
                <a:spcPct val="107000"/>
              </a:lnSpc>
              <a:spcBef>
                <a:spcPts val="0"/>
              </a:spcBef>
              <a:spcAft>
                <a:spcPts val="375"/>
              </a:spcAft>
              <a:buFont typeface="Arial" charset="0"/>
              <a:buNone/>
            </a:pPr>
            <a:r>
              <a:rPr lang="en-US" dirty="0" smtClean="0">
                <a:solidFill>
                  <a:srgbClr val="FFFFFF"/>
                </a:solidFill>
                <a:latin typeface="Segoe UI Light"/>
              </a:rPr>
              <a:t>Additional information at </a:t>
            </a:r>
            <a:r>
              <a:rPr lang="en-US" dirty="0" smtClean="0">
                <a:solidFill>
                  <a:srgbClr val="FFFF00"/>
                </a:solidFill>
                <a:latin typeface="Segoe UI Light"/>
                <a:hlinkClick r:id="rId6"/>
              </a:rPr>
              <a:t>http://tfs.visualstudio.com</a:t>
            </a:r>
            <a:endParaRPr lang="en-US" dirty="0">
              <a:solidFill>
                <a:srgbClr val="FFFF00"/>
              </a:solidFill>
              <a:latin typeface="Segoe UI Light"/>
              <a:ea typeface="Calibri" panose="020F0502020204030204" pitchFamily="34" charset="0"/>
              <a:cs typeface="Times New Roman" panose="02020603050405020304" pitchFamily="18" charset="0"/>
            </a:endParaRPr>
          </a:p>
        </p:txBody>
      </p:sp>
      <p:sp>
        <p:nvSpPr>
          <p:cNvPr id="20" name="Text Placeholder 2"/>
          <p:cNvSpPr txBox="1">
            <a:spLocks/>
          </p:cNvSpPr>
          <p:nvPr/>
        </p:nvSpPr>
        <p:spPr>
          <a:xfrm>
            <a:off x="604914" y="6412461"/>
            <a:ext cx="5924977" cy="148182"/>
          </a:xfrm>
          <a:prstGeom prst="rect">
            <a:avLst/>
          </a:prstGeom>
        </p:spPr>
        <p:txBody>
          <a:bodyPr vert="horz" wrap="square" lIns="0" tIns="0" rIns="0" bIns="0" rtlCol="0">
            <a:spAutoFit/>
          </a:bodyPr>
          <a:lstStyle>
            <a:lvl1pPr marL="258752" indent="-258752" algn="l" defTabSz="685771" rtl="0" fontAlgn="base">
              <a:lnSpc>
                <a:spcPct val="90000"/>
              </a:lnSpc>
              <a:spcBef>
                <a:spcPct val="20000"/>
              </a:spcBef>
              <a:spcAft>
                <a:spcPct val="0"/>
              </a:spcAft>
              <a:buSzPct val="90000"/>
              <a:buFont typeface="Arial" charset="0"/>
              <a:buChar char="•"/>
              <a:defRPr sz="2400" kern="1200">
                <a:solidFill>
                  <a:srgbClr val="68217A"/>
                </a:solidFill>
                <a:latin typeface="+mn-lt"/>
                <a:ea typeface="ＭＳ Ｐゴシック" charset="0"/>
                <a:cs typeface="ＭＳ Ｐゴシック" charset="0"/>
              </a:defRPr>
            </a:lvl1pPr>
            <a:lvl2pPr marL="471469" indent="-212716" algn="l" defTabSz="685771" rtl="0" fontAlgn="base">
              <a:lnSpc>
                <a:spcPct val="90000"/>
              </a:lnSpc>
              <a:spcBef>
                <a:spcPct val="20000"/>
              </a:spcBef>
              <a:spcAft>
                <a:spcPct val="0"/>
              </a:spcAft>
              <a:buSzPct val="90000"/>
              <a:buFont typeface="Arial" charset="0"/>
              <a:buChar char="•"/>
              <a:tabLst>
                <a:tab pos="471469" algn="l"/>
              </a:tabLst>
              <a:defRPr sz="2100" kern="1200">
                <a:solidFill>
                  <a:srgbClr val="68217A"/>
                </a:solidFill>
                <a:latin typeface="+mn-lt"/>
                <a:ea typeface="ＭＳ Ｐゴシック" charset="0"/>
                <a:cs typeface="+mn-cs"/>
              </a:defRPr>
            </a:lvl2pPr>
            <a:lvl3pPr marL="685771" indent="-212716" algn="l" defTabSz="685771" rtl="0" fontAlgn="base">
              <a:lnSpc>
                <a:spcPct val="90000"/>
              </a:lnSpc>
              <a:spcBef>
                <a:spcPct val="20000"/>
              </a:spcBef>
              <a:spcAft>
                <a:spcPct val="0"/>
              </a:spcAft>
              <a:buSzPct val="90000"/>
              <a:buFont typeface="Arial" charset="0"/>
              <a:buChar char="•"/>
              <a:defRPr kern="1200">
                <a:solidFill>
                  <a:srgbClr val="68217A"/>
                </a:solidFill>
                <a:latin typeface="+mn-lt"/>
                <a:ea typeface="ＭＳ Ｐゴシック" charset="0"/>
                <a:cs typeface="+mn-cs"/>
              </a:defRPr>
            </a:lvl3pPr>
            <a:lvl4pPr marL="1111203" indent="-166681" algn="l" defTabSz="685771" rtl="0" fontAlgn="base">
              <a:lnSpc>
                <a:spcPct val="90000"/>
              </a:lnSpc>
              <a:spcBef>
                <a:spcPct val="20000"/>
              </a:spcBef>
              <a:spcAft>
                <a:spcPct val="0"/>
              </a:spcAft>
              <a:buSzPct val="90000"/>
              <a:buFont typeface="Arial" charset="0"/>
              <a:buChar char="•"/>
              <a:tabLst>
                <a:tab pos="685771" algn="l"/>
              </a:tabLst>
              <a:defRPr sz="1500" kern="1200">
                <a:solidFill>
                  <a:srgbClr val="68217A"/>
                </a:solidFill>
                <a:latin typeface="+mn-lt"/>
                <a:ea typeface="ＭＳ Ｐゴシック" charset="0"/>
                <a:cs typeface="+mn-cs"/>
              </a:defRPr>
            </a:lvl4pPr>
            <a:lvl5pPr marL="1284234" indent="-171443" algn="l" defTabSz="685771" rtl="0" fontAlgn="base">
              <a:lnSpc>
                <a:spcPct val="90000"/>
              </a:lnSpc>
              <a:spcBef>
                <a:spcPct val="20000"/>
              </a:spcBef>
              <a:spcAft>
                <a:spcPct val="0"/>
              </a:spcAft>
              <a:buSzPct val="90000"/>
              <a:buFont typeface="Arial" charset="0"/>
              <a:buChar char="•"/>
              <a:defRPr sz="1500" kern="1200">
                <a:solidFill>
                  <a:srgbClr val="68217A"/>
                </a:solidFill>
                <a:latin typeface="+mn-lt"/>
                <a:ea typeface="ＭＳ Ｐゴシック" charset="0"/>
                <a:cs typeface="+mn-cs"/>
              </a:defRPr>
            </a:lvl5pPr>
            <a:lvl6pPr marL="1886048"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65"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83"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01"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nSpc>
                <a:spcPct val="107000"/>
              </a:lnSpc>
              <a:spcBef>
                <a:spcPts val="0"/>
              </a:spcBef>
              <a:spcAft>
                <a:spcPts val="375"/>
              </a:spcAft>
              <a:buFont typeface="Arial" charset="0"/>
              <a:buNone/>
            </a:pPr>
            <a:r>
              <a:rPr lang="en-US" sz="900" dirty="0" smtClean="0">
                <a:solidFill>
                  <a:srgbClr val="FFFFFF"/>
                </a:solidFill>
              </a:rPr>
              <a:t>* Capability in preview – limits may apply.  Authoring load tests requires Visual Studio Ultimate 2013 Preview.</a:t>
            </a:r>
            <a:endParaRPr lang="en-US" sz="900" dirty="0">
              <a:solidFill>
                <a:srgbClr val="FFFFFF"/>
              </a:solidFill>
              <a:ea typeface="Calibri" panose="020F0502020204030204" pitchFamily="34" charset="0"/>
              <a:cs typeface="Times New Roman" panose="02020603050405020304" pitchFamily="18" charset="0"/>
            </a:endParaRPr>
          </a:p>
        </p:txBody>
      </p:sp>
      <p:grpSp>
        <p:nvGrpSpPr>
          <p:cNvPr id="5" name="Group 4"/>
          <p:cNvGrpSpPr/>
          <p:nvPr/>
        </p:nvGrpSpPr>
        <p:grpSpPr>
          <a:xfrm>
            <a:off x="528499" y="2285774"/>
            <a:ext cx="4938566" cy="3502911"/>
            <a:chOff x="528499" y="2068435"/>
            <a:chExt cx="4938566" cy="3502911"/>
          </a:xfrm>
        </p:grpSpPr>
        <p:sp>
          <p:nvSpPr>
            <p:cNvPr id="18" name="TextBox 17"/>
            <p:cNvSpPr txBox="1"/>
            <p:nvPr/>
          </p:nvSpPr>
          <p:spPr>
            <a:xfrm>
              <a:off x="528499" y="2068435"/>
              <a:ext cx="4808606" cy="3425297"/>
            </a:xfrm>
            <a:prstGeom prst="rect">
              <a:avLst/>
            </a:prstGeom>
            <a:noFill/>
          </p:spPr>
          <p:txBody>
            <a:bodyPr wrap="square" lIns="0" tIns="0" rIns="0" bIns="0" rtlCol="0">
              <a:spAutoFit/>
            </a:bodyPr>
            <a:lstStyle/>
            <a:p>
              <a:pPr marL="342900" indent="-342900">
                <a:lnSpc>
                  <a:spcPct val="107000"/>
                </a:lnSpc>
                <a:spcAft>
                  <a:spcPts val="375"/>
                </a:spcAft>
                <a:buFont typeface="Wingdings" panose="05000000000000000000" pitchFamily="2" charset="2"/>
                <a:buChar char=""/>
              </a:pPr>
              <a:r>
                <a:rPr lang="en-US" dirty="0" smtClean="0">
                  <a:solidFill>
                    <a:srgbClr val="FFFFFF"/>
                  </a:solidFill>
                </a:rPr>
                <a:t>Version control (TFVC or </a:t>
              </a:r>
              <a:r>
                <a:rPr lang="en-US" dirty="0" err="1" smtClean="0">
                  <a:solidFill>
                    <a:srgbClr val="FFFFFF"/>
                  </a:solidFill>
                </a:rPr>
                <a:t>Git</a:t>
              </a:r>
              <a:r>
                <a:rPr lang="en-US" dirty="0" smtClean="0">
                  <a:solidFill>
                    <a:srgbClr val="FFFFFF"/>
                  </a:solidFill>
                </a:rPr>
                <a:t>)</a:t>
              </a:r>
            </a:p>
            <a:p>
              <a:pPr marL="342900" indent="-342900">
                <a:lnSpc>
                  <a:spcPct val="107000"/>
                </a:lnSpc>
                <a:spcAft>
                  <a:spcPts val="375"/>
                </a:spcAft>
                <a:buFont typeface="Wingdings" panose="05000000000000000000" pitchFamily="2" charset="2"/>
                <a:buChar char=""/>
              </a:pPr>
              <a:r>
                <a:rPr lang="en-US" dirty="0" smtClean="0">
                  <a:solidFill>
                    <a:srgbClr val="FFFFFF"/>
                  </a:solidFill>
                  <a:ea typeface="Calibri" panose="020F0502020204030204" pitchFamily="34" charset="0"/>
                  <a:cs typeface="Times New Roman" panose="02020603050405020304" pitchFamily="18" charset="0"/>
                </a:rPr>
                <a:t>Comment </a:t>
              </a:r>
              <a:r>
                <a:rPr lang="en-US" dirty="0">
                  <a:solidFill>
                    <a:srgbClr val="FFFFFF"/>
                  </a:solidFill>
                  <a:ea typeface="Calibri" panose="020F0502020204030204" pitchFamily="34" charset="0"/>
                  <a:cs typeface="Times New Roman" panose="02020603050405020304" pitchFamily="18" charset="0"/>
                </a:rPr>
                <a:t>o</a:t>
              </a:r>
              <a:r>
                <a:rPr lang="en-US" dirty="0" smtClean="0">
                  <a:solidFill>
                    <a:srgbClr val="FFFFFF"/>
                  </a:solidFill>
                  <a:ea typeface="Calibri" panose="020F0502020204030204" pitchFamily="34" charset="0"/>
                  <a:cs typeface="Times New Roman" panose="02020603050405020304" pitchFamily="18" charset="0"/>
                </a:rPr>
                <a:t>n </a:t>
              </a:r>
              <a:r>
                <a:rPr lang="en-US" dirty="0" err="1" smtClean="0">
                  <a:solidFill>
                    <a:srgbClr val="FFFFFF"/>
                  </a:solidFill>
                  <a:ea typeface="Calibri" panose="020F0502020204030204" pitchFamily="34" charset="0"/>
                  <a:cs typeface="Times New Roman" panose="02020603050405020304" pitchFamily="18" charset="0"/>
                </a:rPr>
                <a:t>changesets</a:t>
              </a:r>
              <a:r>
                <a:rPr lang="en-US" dirty="0" smtClean="0">
                  <a:solidFill>
                    <a:srgbClr val="FFFFFF"/>
                  </a:solidFill>
                  <a:ea typeface="Calibri" panose="020F0502020204030204" pitchFamily="34" charset="0"/>
                  <a:cs typeface="Times New Roman" panose="02020603050405020304" pitchFamily="18" charset="0"/>
                </a:rPr>
                <a:t> </a:t>
              </a:r>
              <a:r>
                <a:rPr lang="en-US" dirty="0">
                  <a:solidFill>
                    <a:srgbClr val="FFFFFF"/>
                  </a:solidFill>
                  <a:ea typeface="Calibri" panose="020F0502020204030204" pitchFamily="34" charset="0"/>
                  <a:cs typeface="Times New Roman" panose="02020603050405020304" pitchFamily="18" charset="0"/>
                </a:rPr>
                <a:t>&amp; c</a:t>
              </a:r>
              <a:r>
                <a:rPr lang="en-US" dirty="0" smtClean="0">
                  <a:solidFill>
                    <a:srgbClr val="FFFFFF"/>
                  </a:solidFill>
                  <a:ea typeface="Calibri" panose="020F0502020204030204" pitchFamily="34" charset="0"/>
                  <a:cs typeface="Times New Roman" panose="02020603050405020304" pitchFamily="18" charset="0"/>
                </a:rPr>
                <a:t>ommits</a:t>
              </a:r>
              <a:endParaRPr lang="en-US" dirty="0">
                <a:solidFill>
                  <a:srgbClr val="FFFFFF"/>
                </a:solidFill>
              </a:endParaRPr>
            </a:p>
            <a:p>
              <a:pPr marL="342900" indent="-342900">
                <a:lnSpc>
                  <a:spcPct val="107000"/>
                </a:lnSpc>
                <a:spcAft>
                  <a:spcPts val="375"/>
                </a:spcAft>
                <a:buFont typeface="Wingdings" panose="05000000000000000000" pitchFamily="2" charset="2"/>
                <a:buChar char=""/>
              </a:pPr>
              <a:r>
                <a:rPr lang="en-US" dirty="0">
                  <a:solidFill>
                    <a:srgbClr val="FFFFFF"/>
                  </a:solidFill>
                </a:rPr>
                <a:t>Work item </a:t>
              </a:r>
              <a:r>
                <a:rPr lang="en-US" dirty="0" smtClean="0">
                  <a:solidFill>
                    <a:srgbClr val="FFFFFF"/>
                  </a:solidFill>
                </a:rPr>
                <a:t>tracking and tagging</a:t>
              </a:r>
              <a:endParaRPr lang="en-US" dirty="0">
                <a:solidFill>
                  <a:srgbClr val="FFFFFF"/>
                </a:solidFill>
              </a:endParaRPr>
            </a:p>
            <a:p>
              <a:pPr marL="342900" indent="-342900">
                <a:lnSpc>
                  <a:spcPct val="107000"/>
                </a:lnSpc>
                <a:spcAft>
                  <a:spcPts val="375"/>
                </a:spcAft>
                <a:buFont typeface="Wingdings" panose="05000000000000000000" pitchFamily="2" charset="2"/>
                <a:buChar char=""/>
              </a:pPr>
              <a:r>
                <a:rPr lang="en-US" dirty="0">
                  <a:solidFill>
                    <a:srgbClr val="FFFFFF"/>
                  </a:solidFill>
                  <a:ea typeface="Calibri" panose="020F0502020204030204" pitchFamily="34" charset="0"/>
                  <a:cs typeface="Times New Roman" panose="02020603050405020304" pitchFamily="18" charset="0"/>
                </a:rPr>
                <a:t>Team </a:t>
              </a:r>
              <a:r>
                <a:rPr lang="en-US" dirty="0" smtClean="0">
                  <a:solidFill>
                    <a:srgbClr val="FFFFFF"/>
                  </a:solidFill>
                  <a:ea typeface="Calibri" panose="020F0502020204030204" pitchFamily="34" charset="0"/>
                  <a:cs typeface="Times New Roman" panose="02020603050405020304" pitchFamily="18" charset="0"/>
                </a:rPr>
                <a:t>rooms</a:t>
              </a:r>
              <a:endParaRPr lang="en-US" dirty="0" smtClean="0">
                <a:solidFill>
                  <a:srgbClr val="FFFFFF"/>
                </a:solidFill>
              </a:endParaRPr>
            </a:p>
            <a:p>
              <a:pPr marL="342900" indent="-342900">
                <a:lnSpc>
                  <a:spcPct val="107000"/>
                </a:lnSpc>
                <a:spcAft>
                  <a:spcPts val="375"/>
                </a:spcAft>
                <a:buFont typeface="Wingdings" panose="05000000000000000000" pitchFamily="2" charset="2"/>
                <a:buChar char=""/>
              </a:pPr>
              <a:r>
                <a:rPr lang="en-US" dirty="0" smtClean="0">
                  <a:solidFill>
                    <a:srgbClr val="FFFFFF"/>
                  </a:solidFill>
                </a:rPr>
                <a:t>Agile </a:t>
              </a:r>
              <a:r>
                <a:rPr lang="en-US" dirty="0">
                  <a:solidFill>
                    <a:srgbClr val="FFFFFF"/>
                  </a:solidFill>
                </a:rPr>
                <a:t>planning </a:t>
              </a:r>
              <a:r>
                <a:rPr lang="en-US" dirty="0" smtClean="0">
                  <a:solidFill>
                    <a:srgbClr val="FFFFFF"/>
                  </a:solidFill>
                </a:rPr>
                <a:t>tools</a:t>
              </a:r>
            </a:p>
            <a:p>
              <a:pPr marL="342900" indent="-342900">
                <a:lnSpc>
                  <a:spcPct val="107000"/>
                </a:lnSpc>
                <a:spcAft>
                  <a:spcPts val="375"/>
                </a:spcAft>
                <a:buFont typeface="Wingdings" panose="05000000000000000000" pitchFamily="2" charset="2"/>
                <a:buChar char=""/>
              </a:pPr>
              <a:r>
                <a:rPr lang="en-US" dirty="0" smtClean="0">
                  <a:solidFill>
                    <a:srgbClr val="FFFFFF"/>
                  </a:solidFill>
                </a:rPr>
                <a:t>Feedback Management</a:t>
              </a:r>
            </a:p>
            <a:p>
              <a:pPr marL="342900" indent="-342900">
                <a:lnSpc>
                  <a:spcPct val="107000"/>
                </a:lnSpc>
                <a:spcAft>
                  <a:spcPts val="375"/>
                </a:spcAft>
                <a:buFont typeface="Wingdings" panose="05000000000000000000" pitchFamily="2" charset="2"/>
                <a:buChar char=""/>
              </a:pPr>
              <a:r>
                <a:rPr lang="en-US" dirty="0" smtClean="0">
                  <a:solidFill>
                    <a:srgbClr val="FFFFFF"/>
                  </a:solidFill>
                  <a:ea typeface="Calibri" panose="020F0502020204030204" pitchFamily="34" charset="0"/>
                  <a:cs typeface="Times New Roman" panose="02020603050405020304" pitchFamily="18" charset="0"/>
                </a:rPr>
                <a:t>Agile </a:t>
              </a:r>
              <a:r>
                <a:rPr lang="en-US" dirty="0">
                  <a:solidFill>
                    <a:srgbClr val="FFFFFF"/>
                  </a:solidFill>
                  <a:ea typeface="Calibri" panose="020F0502020204030204" pitchFamily="34" charset="0"/>
                  <a:cs typeface="Times New Roman" panose="02020603050405020304" pitchFamily="18" charset="0"/>
                </a:rPr>
                <a:t>Portfolio </a:t>
              </a:r>
              <a:r>
                <a:rPr lang="en-US" dirty="0" smtClean="0">
                  <a:solidFill>
                    <a:srgbClr val="FFFFFF"/>
                  </a:solidFill>
                  <a:ea typeface="Calibri" panose="020F0502020204030204" pitchFamily="34" charset="0"/>
                  <a:cs typeface="Times New Roman" panose="02020603050405020304" pitchFamily="18" charset="0"/>
                </a:rPr>
                <a:t>Management*</a:t>
              </a:r>
              <a:endParaRPr lang="en-US" dirty="0">
                <a:solidFill>
                  <a:srgbClr val="FFFFFF"/>
                </a:solidFill>
              </a:endParaRPr>
            </a:p>
            <a:p>
              <a:pPr marL="342900" indent="-342900">
                <a:lnSpc>
                  <a:spcPct val="107000"/>
                </a:lnSpc>
                <a:spcAft>
                  <a:spcPts val="375"/>
                </a:spcAft>
                <a:buFont typeface="Wingdings" panose="05000000000000000000" pitchFamily="2" charset="2"/>
                <a:buChar char=""/>
              </a:pPr>
              <a:r>
                <a:rPr lang="en-US" dirty="0" smtClean="0">
                  <a:solidFill>
                    <a:srgbClr val="FFFFFF"/>
                  </a:solidFill>
                </a:rPr>
                <a:t>Build*</a:t>
              </a:r>
            </a:p>
            <a:p>
              <a:pPr marL="342900" indent="-342900">
                <a:lnSpc>
                  <a:spcPct val="107000"/>
                </a:lnSpc>
                <a:spcAft>
                  <a:spcPts val="375"/>
                </a:spcAft>
                <a:buFont typeface="Wingdings" panose="05000000000000000000" pitchFamily="2" charset="2"/>
                <a:buChar char=""/>
              </a:pPr>
              <a:r>
                <a:rPr lang="en-US" dirty="0" smtClean="0">
                  <a:solidFill>
                    <a:srgbClr val="FFFFFF"/>
                  </a:solidFill>
                  <a:ea typeface="Calibri" panose="020F0502020204030204" pitchFamily="34" charset="0"/>
                  <a:cs typeface="Times New Roman" panose="02020603050405020304" pitchFamily="18" charset="0"/>
                </a:rPr>
                <a:t>Web-based test case management*</a:t>
              </a:r>
            </a:p>
            <a:p>
              <a:pPr marL="342900" indent="-342900">
                <a:lnSpc>
                  <a:spcPct val="107000"/>
                </a:lnSpc>
                <a:spcAft>
                  <a:spcPts val="375"/>
                </a:spcAft>
                <a:buFont typeface="Wingdings" panose="05000000000000000000" pitchFamily="2" charset="2"/>
                <a:buChar char=""/>
              </a:pPr>
              <a:r>
                <a:rPr lang="en-US" dirty="0" smtClean="0">
                  <a:solidFill>
                    <a:srgbClr val="FFFFFF"/>
                  </a:solidFill>
                  <a:ea typeface="Calibri" panose="020F0502020204030204" pitchFamily="34" charset="0"/>
                  <a:cs typeface="Times New Roman" panose="02020603050405020304" pitchFamily="18" charset="0"/>
                </a:rPr>
                <a:t>Load testing*</a:t>
              </a:r>
              <a:endParaRPr lang="en-US" dirty="0">
                <a:solidFill>
                  <a:srgbClr val="FFFFFF"/>
                </a:solidFill>
                <a:ea typeface="Calibri" panose="020F0502020204030204" pitchFamily="34" charset="0"/>
                <a:cs typeface="Times New Roman" panose="02020603050405020304" pitchFamily="18" charset="0"/>
              </a:endParaRPr>
            </a:p>
          </p:txBody>
        </p:sp>
        <p:sp>
          <p:nvSpPr>
            <p:cNvPr id="3" name="TextBox 2"/>
            <p:cNvSpPr txBox="1"/>
            <p:nvPr/>
          </p:nvSpPr>
          <p:spPr>
            <a:xfrm>
              <a:off x="4423574" y="2307958"/>
              <a:ext cx="1043491" cy="517065"/>
            </a:xfrm>
            <a:prstGeom prst="rect">
              <a:avLst/>
            </a:prstGeom>
            <a:noFill/>
          </p:spPr>
          <p:txBody>
            <a:bodyPr wrap="square" lIns="182880" tIns="146304" rIns="182880" bIns="146304" rtlCol="0" anchor="ctr">
              <a:spAutoFit/>
            </a:bodyPr>
            <a:lstStyle/>
            <a:p>
              <a:pPr>
                <a:lnSpc>
                  <a:spcPct val="90000"/>
                </a:lnSpc>
                <a:spcAft>
                  <a:spcPts val="600"/>
                </a:spcAft>
              </a:pPr>
              <a:r>
                <a:rPr lang="en-US" sz="1600" i="1" dirty="0" smtClean="0">
                  <a:solidFill>
                    <a:srgbClr val="FFFF00"/>
                  </a:solidFill>
                  <a:latin typeface="Segoe UI Semibold" panose="020B0702040204020203" pitchFamily="34" charset="0"/>
                  <a:cs typeface="Segoe UI Semibold" panose="020B0702040204020203" pitchFamily="34" charset="0"/>
                </a:rPr>
                <a:t>New!</a:t>
              </a:r>
            </a:p>
          </p:txBody>
        </p:sp>
        <p:sp>
          <p:nvSpPr>
            <p:cNvPr id="22" name="TextBox 21"/>
            <p:cNvSpPr txBox="1"/>
            <p:nvPr/>
          </p:nvSpPr>
          <p:spPr>
            <a:xfrm>
              <a:off x="1997324" y="2995618"/>
              <a:ext cx="1043491" cy="517065"/>
            </a:xfrm>
            <a:prstGeom prst="rect">
              <a:avLst/>
            </a:prstGeom>
            <a:noFill/>
          </p:spPr>
          <p:txBody>
            <a:bodyPr wrap="square" lIns="182880" tIns="146304" rIns="182880" bIns="146304" rtlCol="0" anchor="ctr">
              <a:spAutoFit/>
            </a:bodyPr>
            <a:lstStyle/>
            <a:p>
              <a:pPr>
                <a:lnSpc>
                  <a:spcPct val="90000"/>
                </a:lnSpc>
                <a:spcAft>
                  <a:spcPts val="600"/>
                </a:spcAft>
              </a:pPr>
              <a:r>
                <a:rPr lang="en-US" sz="1600" i="1" dirty="0" smtClean="0">
                  <a:solidFill>
                    <a:srgbClr val="FFFF00"/>
                  </a:solidFill>
                  <a:latin typeface="Segoe UI Semibold" panose="020B0702040204020203" pitchFamily="34" charset="0"/>
                  <a:cs typeface="Segoe UI Semibold" panose="020B0702040204020203" pitchFamily="34" charset="0"/>
                </a:rPr>
                <a:t>New!</a:t>
              </a:r>
            </a:p>
          </p:txBody>
        </p:sp>
        <p:sp>
          <p:nvSpPr>
            <p:cNvPr id="23" name="TextBox 22"/>
            <p:cNvSpPr txBox="1"/>
            <p:nvPr/>
          </p:nvSpPr>
          <p:spPr>
            <a:xfrm>
              <a:off x="3670483" y="4023893"/>
              <a:ext cx="1043491" cy="517065"/>
            </a:xfrm>
            <a:prstGeom prst="rect">
              <a:avLst/>
            </a:prstGeom>
            <a:noFill/>
          </p:spPr>
          <p:txBody>
            <a:bodyPr wrap="square" lIns="182880" tIns="146304" rIns="182880" bIns="146304" rtlCol="0" anchor="ctr">
              <a:spAutoFit/>
            </a:bodyPr>
            <a:lstStyle/>
            <a:p>
              <a:pPr>
                <a:lnSpc>
                  <a:spcPct val="90000"/>
                </a:lnSpc>
                <a:spcAft>
                  <a:spcPts val="600"/>
                </a:spcAft>
              </a:pPr>
              <a:r>
                <a:rPr lang="en-US" sz="1600" i="1" dirty="0" smtClean="0">
                  <a:solidFill>
                    <a:srgbClr val="FFFF00"/>
                  </a:solidFill>
                  <a:latin typeface="Segoe UI Semibold" panose="020B0702040204020203" pitchFamily="34" charset="0"/>
                  <a:cs typeface="Segoe UI Semibold" panose="020B0702040204020203" pitchFamily="34" charset="0"/>
                </a:rPr>
                <a:t>New!</a:t>
              </a:r>
            </a:p>
          </p:txBody>
        </p:sp>
        <p:sp>
          <p:nvSpPr>
            <p:cNvPr id="21" name="TextBox 20"/>
            <p:cNvSpPr txBox="1"/>
            <p:nvPr/>
          </p:nvSpPr>
          <p:spPr>
            <a:xfrm>
              <a:off x="2065614" y="5054281"/>
              <a:ext cx="1043491" cy="517065"/>
            </a:xfrm>
            <a:prstGeom prst="rect">
              <a:avLst/>
            </a:prstGeom>
            <a:noFill/>
          </p:spPr>
          <p:txBody>
            <a:bodyPr wrap="square" lIns="182880" tIns="146304" rIns="182880" bIns="146304" rtlCol="0" anchor="ctr">
              <a:spAutoFit/>
            </a:bodyPr>
            <a:lstStyle/>
            <a:p>
              <a:pPr>
                <a:lnSpc>
                  <a:spcPct val="90000"/>
                </a:lnSpc>
                <a:spcAft>
                  <a:spcPts val="600"/>
                </a:spcAft>
              </a:pPr>
              <a:r>
                <a:rPr lang="en-US" sz="1600" i="1" dirty="0" smtClean="0">
                  <a:solidFill>
                    <a:srgbClr val="FFFF00"/>
                  </a:solidFill>
                  <a:latin typeface="Segoe UI Semibold" panose="020B0702040204020203" pitchFamily="34" charset="0"/>
                  <a:cs typeface="Segoe UI Semibold" panose="020B0702040204020203" pitchFamily="34" charset="0"/>
                </a:rPr>
                <a:t>New!</a:t>
              </a:r>
            </a:p>
          </p:txBody>
        </p:sp>
      </p:grpSp>
    </p:spTree>
    <p:extLst>
      <p:ext uri="{BB962C8B-B14F-4D97-AF65-F5344CB8AC3E}">
        <p14:creationId xmlns:p14="http://schemas.microsoft.com/office/powerpoint/2010/main" val="110227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660" y="-1"/>
            <a:ext cx="12133360" cy="3309449"/>
          </a:xfrm>
        </p:spPr>
        <p:txBody>
          <a:bodyPr anchor="t">
            <a:normAutofit/>
          </a:bodyPr>
          <a:lstStyle/>
          <a:p>
            <a:pPr>
              <a:lnSpc>
                <a:spcPct val="100000"/>
              </a:lnSpc>
              <a:spcAft>
                <a:spcPts val="1224"/>
              </a:spcAft>
            </a:pPr>
            <a:r>
              <a:rPr lang="en-US" sz="4080" b="1" dirty="0">
                <a:latin typeface="Segoe UI Light" panose="020B0502040204020203" pitchFamily="34" charset="0"/>
                <a:cs typeface="Segoe UI Light" panose="020B0502040204020203" pitchFamily="34" charset="0"/>
              </a:rPr>
              <a:t>MSDN Subscribers – </a:t>
            </a:r>
            <a:br>
              <a:rPr lang="en-US" sz="4080" b="1" dirty="0">
                <a:latin typeface="Segoe UI Light" panose="020B0502040204020203" pitchFamily="34" charset="0"/>
                <a:cs typeface="Segoe UI Light" panose="020B0502040204020203" pitchFamily="34" charset="0"/>
              </a:rPr>
            </a:br>
            <a:r>
              <a:rPr lang="en-US" sz="1224" b="1" i="1" dirty="0">
                <a:latin typeface="Segoe UI Light" panose="020B0502040204020203" pitchFamily="34" charset="0"/>
                <a:cs typeface="Segoe UI Light" panose="020B0502040204020203" pitchFamily="34" charset="0"/>
              </a:rPr>
              <a:t/>
            </a:r>
            <a:br>
              <a:rPr lang="en-US" sz="1224" b="1" i="1" dirty="0">
                <a:latin typeface="Segoe UI Light" panose="020B0502040204020203" pitchFamily="34" charset="0"/>
                <a:cs typeface="Segoe UI Light" panose="020B0502040204020203" pitchFamily="34" charset="0"/>
              </a:rPr>
            </a:br>
            <a:r>
              <a:rPr lang="en-US" sz="4080" b="1" dirty="0">
                <a:latin typeface="Segoe UI Light" panose="020B0502040204020203" pitchFamily="34" charset="0"/>
                <a:cs typeface="Segoe UI Light" panose="020B0502040204020203" pitchFamily="34" charset="0"/>
              </a:rPr>
              <a:t>Accelerate Your Development &amp; Test using Cloud VMs</a:t>
            </a:r>
            <a:br>
              <a:rPr lang="en-US" sz="4080" b="1" dirty="0">
                <a:latin typeface="Segoe UI Light" panose="020B0502040204020203" pitchFamily="34" charset="0"/>
                <a:cs typeface="Segoe UI Light" panose="020B0502040204020203" pitchFamily="34" charset="0"/>
              </a:rPr>
            </a:br>
            <a:r>
              <a:rPr lang="en-US" sz="1122" b="1" dirty="0">
                <a:latin typeface="Segoe UI Light" panose="020B0502040204020203" pitchFamily="34" charset="0"/>
                <a:cs typeface="Segoe UI Light" panose="020B0502040204020203" pitchFamily="34" charset="0"/>
              </a:rPr>
              <a:t/>
            </a:r>
            <a:br>
              <a:rPr lang="en-US" sz="1122" b="1" dirty="0">
                <a:latin typeface="Segoe UI Light" panose="020B0502040204020203" pitchFamily="34" charset="0"/>
                <a:cs typeface="Segoe UI Light" panose="020B0502040204020203" pitchFamily="34" charset="0"/>
              </a:rPr>
            </a:br>
            <a:r>
              <a:rPr lang="en-US" sz="3264" dirty="0">
                <a:latin typeface="Segoe UI Light" panose="020B0502040204020203" pitchFamily="34" charset="0"/>
                <a:cs typeface="Segoe UI Light" panose="020B0502040204020203" pitchFamily="34" charset="0"/>
              </a:rPr>
              <a:t>We’ve enhanced the Windows Azure MSDN benefit and </a:t>
            </a:r>
            <a:r>
              <a:rPr lang="en-US" sz="3264" dirty="0" smtClean="0">
                <a:latin typeface="Segoe UI Light" panose="020B0502040204020203" pitchFamily="34" charset="0"/>
                <a:cs typeface="Segoe UI Light" panose="020B0502040204020203" pitchFamily="34" charset="0"/>
              </a:rPr>
              <a:t>added cloud use </a:t>
            </a:r>
            <a:r>
              <a:rPr lang="en-US" sz="3264" dirty="0">
                <a:latin typeface="Segoe UI Light" panose="020B0502040204020203" pitchFamily="34" charset="0"/>
                <a:cs typeface="Segoe UI Light" panose="020B0502040204020203" pitchFamily="34" charset="0"/>
              </a:rPr>
              <a:t>rights </a:t>
            </a:r>
            <a:r>
              <a:rPr lang="en-US" sz="3264" dirty="0" smtClean="0">
                <a:latin typeface="Segoe UI Light" panose="020B0502040204020203" pitchFamily="34" charset="0"/>
                <a:cs typeface="Segoe UI Light" panose="020B0502040204020203" pitchFamily="34" charset="0"/>
              </a:rPr>
              <a:t>for </a:t>
            </a:r>
            <a:r>
              <a:rPr lang="en-US" sz="3264" dirty="0">
                <a:latin typeface="Segoe UI Light" panose="020B0502040204020203" pitchFamily="34" charset="0"/>
                <a:cs typeface="Segoe UI Light" panose="020B0502040204020203" pitchFamily="34" charset="0"/>
              </a:rPr>
              <a:t>select MSDN software. </a:t>
            </a:r>
            <a:r>
              <a:rPr lang="en-US" sz="3264" dirty="0" smtClean="0">
                <a:latin typeface="Segoe UI Light" panose="020B0502040204020203" pitchFamily="34" charset="0"/>
                <a:cs typeface="Segoe UI Light" panose="020B0502040204020203" pitchFamily="34" charset="0"/>
              </a:rPr>
              <a:t>You’ve </a:t>
            </a:r>
            <a:r>
              <a:rPr lang="en-US" sz="3264" dirty="0">
                <a:latin typeface="Segoe UI Light" panose="020B0502040204020203" pitchFamily="34" charset="0"/>
                <a:cs typeface="Segoe UI Light" panose="020B0502040204020203" pitchFamily="34" charset="0"/>
              </a:rPr>
              <a:t>already got it, now use it! </a:t>
            </a:r>
            <a:endParaRPr lang="en-US" sz="2040" dirty="0">
              <a:latin typeface="Segoe UI Light" panose="020B0502040204020203" pitchFamily="34" charset="0"/>
              <a:cs typeface="Segoe UI Light" panose="020B0502040204020203" pitchFamily="34" charset="0"/>
            </a:endParaRPr>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594343" y="3218883"/>
            <a:ext cx="3044452" cy="2287202"/>
          </a:xfrm>
          <a:prstGeom prst="rect">
            <a:avLst/>
          </a:prstGeom>
        </p:spPr>
      </p:pic>
      <p:sp>
        <p:nvSpPr>
          <p:cNvPr id="5" name="TextBox 4"/>
          <p:cNvSpPr txBox="1"/>
          <p:nvPr/>
        </p:nvSpPr>
        <p:spPr>
          <a:xfrm>
            <a:off x="3850285" y="3549262"/>
            <a:ext cx="8330745" cy="1631122"/>
          </a:xfrm>
          <a:prstGeom prst="rect">
            <a:avLst/>
          </a:prstGeom>
          <a:noFill/>
        </p:spPr>
        <p:txBody>
          <a:bodyPr wrap="square" rtlCol="0">
            <a:spAutoFit/>
          </a:bodyPr>
          <a:lstStyle/>
          <a:p>
            <a:pPr lvl="1"/>
            <a:r>
              <a:rPr lang="en-US" sz="3264" dirty="0">
                <a:solidFill>
                  <a:srgbClr val="FFFFFF"/>
                </a:solidFill>
                <a:latin typeface="Segoe UI Light" panose="020B0502040204020203" pitchFamily="34" charset="0"/>
                <a:cs typeface="Segoe UI Light" panose="020B0502040204020203" pitchFamily="34" charset="0"/>
              </a:rPr>
              <a:t>Activate and try out your Windows Azure MSDN benefit today &amp; </a:t>
            </a:r>
            <a:r>
              <a:rPr lang="en-US" sz="3264" b="1" i="1" dirty="0">
                <a:solidFill>
                  <a:srgbClr val="FFFFFF"/>
                </a:solidFill>
                <a:latin typeface="Segoe UI Light" panose="020B0502040204020203" pitchFamily="34" charset="0"/>
                <a:cs typeface="Segoe UI Light" panose="020B0502040204020203" pitchFamily="34" charset="0"/>
              </a:rPr>
              <a:t>you could win an Aston Martin V8 Vantage</a:t>
            </a:r>
            <a:r>
              <a:rPr lang="en-US" sz="3264" dirty="0">
                <a:solidFill>
                  <a:srgbClr val="FFFFFF"/>
                </a:solidFill>
                <a:latin typeface="Segoe UI Light" panose="020B0502040204020203" pitchFamily="34" charset="0"/>
                <a:cs typeface="Segoe UI Light" panose="020B0502040204020203" pitchFamily="34" charset="0"/>
              </a:rPr>
              <a:t>! </a:t>
            </a:r>
          </a:p>
        </p:txBody>
      </p:sp>
      <p:sp>
        <p:nvSpPr>
          <p:cNvPr id="7" name="Rectangle 6"/>
          <p:cNvSpPr/>
          <p:nvPr/>
        </p:nvSpPr>
        <p:spPr>
          <a:xfrm>
            <a:off x="882" y="5831785"/>
            <a:ext cx="12434711" cy="1170512"/>
          </a:xfrm>
          <a:prstGeom prst="rect">
            <a:avLst/>
          </a:prstGeom>
          <a:solidFill>
            <a:schemeClr val="tx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lvl="1" algn="ctr"/>
            <a:r>
              <a:rPr lang="en-US" sz="3200" dirty="0">
                <a:solidFill>
                  <a:srgbClr val="000000"/>
                </a:solidFill>
              </a:rPr>
              <a:t>Learn more and activate today at </a:t>
            </a:r>
            <a:r>
              <a:rPr lang="en-US" sz="3200" u="sng" dirty="0">
                <a:solidFill>
                  <a:srgbClr val="000000"/>
                </a:solidFill>
                <a:hlinkClick r:id="rId3"/>
              </a:rPr>
              <a:t>http://aka.ms/AzureContest</a:t>
            </a:r>
            <a:endParaRPr lang="en-US" sz="3200" dirty="0">
              <a:solidFill>
                <a:srgbClr val="000000"/>
              </a:solidFill>
            </a:endParaRPr>
          </a:p>
        </p:txBody>
      </p:sp>
    </p:spTree>
    <p:extLst>
      <p:ext uri="{BB962C8B-B14F-4D97-AF65-F5344CB8AC3E}">
        <p14:creationId xmlns:p14="http://schemas.microsoft.com/office/powerpoint/2010/main" val="1302298410"/>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tretch/>
        </p:blipFill>
        <p:spPr bwMode="auto">
          <a:xfrm>
            <a:off x="483655" y="2529186"/>
            <a:ext cx="3620005" cy="3896269"/>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83548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218239" y="2504982"/>
            <a:ext cx="6094815" cy="1200329"/>
          </a:xfrm>
          <a:prstGeom prst="rect">
            <a:avLst/>
          </a:prstGeom>
        </p:spPr>
        <p:txBody>
          <a:bodyPr wrap="square">
            <a:spAutoFit/>
          </a:bodyPr>
          <a:lstStyle/>
          <a:p>
            <a:r>
              <a:rPr lang="en-US" dirty="0" smtClean="0">
                <a:solidFill>
                  <a:srgbClr val="0000FF"/>
                </a:solidFill>
                <a:highlight>
                  <a:srgbClr val="FFFFFF"/>
                </a:highlight>
                <a:latin typeface="Consolas" panose="020B0609020204030204" pitchFamily="49" charset="0"/>
              </a:rPr>
              <a:t>public</a:t>
            </a:r>
            <a:r>
              <a:rPr lang="en-US" dirty="0" smtClean="0">
                <a:solidFill>
                  <a:srgbClr val="000000"/>
                </a:solidFill>
                <a:highlight>
                  <a:srgbClr val="FFFFFF"/>
                </a:highlight>
                <a:latin typeface="Consolas" panose="020B0609020204030204" pitchFamily="49" charset="0"/>
              </a:rPr>
              <a:t> </a:t>
            </a:r>
            <a:r>
              <a:rPr lang="en-US" dirty="0" smtClean="0">
                <a:solidFill>
                  <a:srgbClr val="0000FF"/>
                </a:solidFill>
                <a:highlight>
                  <a:srgbClr val="FFFFFF"/>
                </a:highlight>
                <a:latin typeface="Consolas" panose="020B0609020204030204" pitchFamily="49" charset="0"/>
              </a:rPr>
              <a:t>static void</a:t>
            </a:r>
            <a:r>
              <a:rPr lang="en-US" dirty="0" smtClean="0">
                <a:solidFill>
                  <a:srgbClr val="000000"/>
                </a:solidFill>
                <a:highlight>
                  <a:srgbClr val="FFFFFF"/>
                </a:highlight>
                <a:latin typeface="Consolas" panose="020B0609020204030204" pitchFamily="49" charset="0"/>
              </a:rPr>
              <a:t> </a:t>
            </a:r>
            <a:r>
              <a:rPr lang="en-US" dirty="0" err="1" smtClean="0">
                <a:solidFill>
                  <a:srgbClr val="000000"/>
                </a:solidFill>
                <a:highlight>
                  <a:srgbClr val="FFFFFF"/>
                </a:highlight>
                <a:latin typeface="Consolas" panose="020B0609020204030204" pitchFamily="49" charset="0"/>
              </a:rPr>
              <a:t>PausePrintAsync</a:t>
            </a:r>
            <a:r>
              <a:rPr lang="en-US" dirty="0" smtClean="0">
                <a:solidFill>
                  <a:srgbClr val="000000"/>
                </a:solidFill>
                <a:highlight>
                  <a:srgbClr val="FFFFFF"/>
                </a:highlight>
                <a:latin typeface="Consolas" panose="020B0609020204030204" pitchFamily="49" charset="0"/>
              </a:rPr>
              <a:t>()</a:t>
            </a:r>
            <a:r>
              <a:rPr lang="en-US" dirty="0">
                <a:solidFill>
                  <a:srgbClr val="000000"/>
                </a:solidFill>
                <a:highlight>
                  <a:srgbClr val="FFFFFF"/>
                </a:highlight>
                <a:latin typeface="Consolas" panose="020B0609020204030204" pitchFamily="49" charset="0"/>
              </a:rPr>
              <a:t> </a:t>
            </a:r>
            <a:r>
              <a:rPr lang="en-US" dirty="0" smtClean="0">
                <a:solidFill>
                  <a:srgbClr val="000000"/>
                </a:solidFill>
                <a:highlight>
                  <a:srgbClr val="FFFFFF"/>
                </a:highlight>
                <a:latin typeface="Consolas" panose="020B0609020204030204" pitchFamily="49" charset="0"/>
              </a:rPr>
              <a:t>{</a:t>
            </a:r>
            <a:r>
              <a:rPr lang="en-US" dirty="0">
                <a:solidFill>
                  <a:srgbClr val="000000"/>
                </a:solidFill>
                <a:highlight>
                  <a:srgbClr val="FFFFFF"/>
                </a:highlight>
                <a:latin typeface="Consolas" panose="020B0609020204030204" pitchFamily="49" charset="0"/>
              </a:rPr>
              <a:t/>
            </a:r>
            <a:br>
              <a:rPr lang="en-US" dirty="0">
                <a:solidFill>
                  <a:srgbClr val="000000"/>
                </a:solidFill>
                <a:highlight>
                  <a:srgbClr val="FFFFFF"/>
                </a:highlight>
                <a:latin typeface="Consolas" panose="020B0609020204030204" pitchFamily="49" charset="0"/>
              </a:rPr>
            </a:br>
            <a:r>
              <a:rPr lang="en-US" dirty="0" smtClean="0">
                <a:solidFill>
                  <a:srgbClr val="000000"/>
                </a:solidFill>
                <a:highlight>
                  <a:srgbClr val="FFFFFF"/>
                </a:highlight>
                <a:latin typeface="Consolas" panose="020B0609020204030204" pitchFamily="49" charset="0"/>
              </a:rPr>
              <a:t>    </a:t>
            </a:r>
            <a:r>
              <a:rPr lang="en-US" dirty="0" err="1" smtClean="0">
                <a:solidFill>
                  <a:srgbClr val="2B91AF"/>
                </a:solidFill>
                <a:highlight>
                  <a:srgbClr val="FFFFFF"/>
                </a:highlight>
                <a:latin typeface="Consolas" panose="020B0609020204030204" pitchFamily="49" charset="0"/>
              </a:rPr>
              <a:t>ThreadPool</a:t>
            </a:r>
            <a:r>
              <a:rPr lang="en-US" dirty="0" err="1" smtClean="0">
                <a:solidFill>
                  <a:srgbClr val="000000"/>
                </a:solidFill>
                <a:highlight>
                  <a:srgbClr val="FFFFFF"/>
                </a:highlight>
                <a:latin typeface="Consolas" panose="020B0609020204030204" pitchFamily="49" charset="0"/>
              </a:rPr>
              <a:t>.QueueUserWorkItem</a:t>
            </a:r>
            <a:r>
              <a:rPr lang="en-US" dirty="0" smtClean="0">
                <a:solidFill>
                  <a:srgbClr val="000000"/>
                </a:solidFill>
                <a:highlight>
                  <a:srgbClr val="FFFFFF"/>
                </a:highlight>
                <a:latin typeface="Consolas" panose="020B0609020204030204" pitchFamily="49" charset="0"/>
              </a:rPr>
              <a:t>(_ =&gt; </a:t>
            </a:r>
            <a:br>
              <a:rPr lang="en-US" dirty="0" smtClean="0">
                <a:solidFill>
                  <a:srgbClr val="000000"/>
                </a:solidFill>
                <a:highlight>
                  <a:srgbClr val="FFFFFF"/>
                </a:highlight>
                <a:latin typeface="Consolas" panose="020B0609020204030204" pitchFamily="49" charset="0"/>
              </a:rPr>
            </a:br>
            <a:r>
              <a:rPr lang="en-US" dirty="0" smtClean="0">
                <a:solidFill>
                  <a:srgbClr val="000000"/>
                </a:solidFill>
                <a:highlight>
                  <a:srgbClr val="FFFFFF"/>
                </a:highlight>
                <a:latin typeface="Consolas" panose="020B0609020204030204" pitchFamily="49" charset="0"/>
              </a:rPr>
              <a:t>        </a:t>
            </a:r>
            <a:r>
              <a:rPr lang="en-US" dirty="0" err="1" smtClean="0">
                <a:solidFill>
                  <a:srgbClr val="000000"/>
                </a:solidFill>
                <a:highlight>
                  <a:srgbClr val="FFFFFF"/>
                </a:highlight>
                <a:latin typeface="Consolas" panose="020B0609020204030204" pitchFamily="49" charset="0"/>
              </a:rPr>
              <a:t>PausePrint</a:t>
            </a:r>
            <a:r>
              <a:rPr lang="en-US" dirty="0" smtClean="0">
                <a:solidFill>
                  <a:srgbClr val="000000"/>
                </a:solidFill>
                <a:highlight>
                  <a:srgbClr val="FFFFFF"/>
                </a:highlight>
                <a:latin typeface="Consolas" panose="020B0609020204030204" pitchFamily="49" charset="0"/>
              </a:rPr>
              <a:t>());</a:t>
            </a:r>
            <a:br>
              <a:rPr lang="en-US" dirty="0" smtClean="0">
                <a:solidFill>
                  <a:srgbClr val="000000"/>
                </a:solidFill>
                <a:highlight>
                  <a:srgbClr val="FFFFFF"/>
                </a:highlight>
                <a:latin typeface="Consolas" panose="020B0609020204030204" pitchFamily="49" charset="0"/>
              </a:rPr>
            </a:br>
            <a:r>
              <a:rPr lang="en-US" dirty="0" smtClean="0">
                <a:solidFill>
                  <a:srgbClr val="000000"/>
                </a:solidFill>
                <a:highlight>
                  <a:srgbClr val="FFFFFF"/>
                </a:highlight>
                <a:latin typeface="Consolas" panose="020B0609020204030204" pitchFamily="49" charset="0"/>
              </a:rPr>
              <a:t>}</a:t>
            </a:r>
          </a:p>
        </p:txBody>
      </p:sp>
      <p:sp>
        <p:nvSpPr>
          <p:cNvPr id="17" name="Rectangle 16"/>
          <p:cNvSpPr/>
          <p:nvPr/>
        </p:nvSpPr>
        <p:spPr>
          <a:xfrm>
            <a:off x="6218239" y="2504982"/>
            <a:ext cx="6094815" cy="1200329"/>
          </a:xfrm>
          <a:prstGeom prst="rect">
            <a:avLst/>
          </a:prstGeom>
          <a:solidFill>
            <a:schemeClr val="tx1"/>
          </a:solidFill>
        </p:spPr>
        <p:txBody>
          <a:bodyPr wrap="square">
            <a:spAutoFit/>
          </a:bodyPr>
          <a:lstStyle/>
          <a:p>
            <a:r>
              <a:rPr lang="en-US" dirty="0" smtClean="0">
                <a:solidFill>
                  <a:srgbClr val="0000FF"/>
                </a:solidFill>
                <a:highlight>
                  <a:srgbClr val="FFFFFF"/>
                </a:highlight>
                <a:latin typeface="Consolas" panose="020B0609020204030204" pitchFamily="49" charset="0"/>
              </a:rPr>
              <a:t>public</a:t>
            </a:r>
            <a:r>
              <a:rPr lang="en-US" dirty="0" smtClean="0">
                <a:solidFill>
                  <a:srgbClr val="000000"/>
                </a:solidFill>
                <a:highlight>
                  <a:srgbClr val="FFFFFF"/>
                </a:highlight>
                <a:latin typeface="Consolas" panose="020B0609020204030204" pitchFamily="49" charset="0"/>
              </a:rPr>
              <a:t> </a:t>
            </a:r>
            <a:r>
              <a:rPr lang="en-US" dirty="0" smtClean="0">
                <a:solidFill>
                  <a:srgbClr val="0000FF"/>
                </a:solidFill>
                <a:highlight>
                  <a:srgbClr val="FFFFFF"/>
                </a:highlight>
                <a:latin typeface="Consolas" panose="020B0609020204030204" pitchFamily="49" charset="0"/>
              </a:rPr>
              <a:t>static </a:t>
            </a:r>
            <a:r>
              <a:rPr lang="en-US" dirty="0">
                <a:solidFill>
                  <a:srgbClr val="2B91AF"/>
                </a:solidFill>
                <a:highlight>
                  <a:srgbClr val="FFFFFF"/>
                </a:highlight>
                <a:latin typeface="Consolas" panose="020B0609020204030204" pitchFamily="49" charset="0"/>
              </a:rPr>
              <a:t>Task</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PausePrintAsync</a:t>
            </a:r>
            <a:r>
              <a:rPr lang="en-US" dirty="0" smtClean="0">
                <a:solidFill>
                  <a:srgbClr val="000000"/>
                </a:solidFill>
                <a:highlight>
                  <a:srgbClr val="FFFFFF"/>
                </a:highlight>
                <a:latin typeface="Consolas" panose="020B0609020204030204" pitchFamily="49" charset="0"/>
              </a:rPr>
              <a:t>()</a:t>
            </a:r>
            <a:r>
              <a:rPr lang="en-US" dirty="0">
                <a:solidFill>
                  <a:srgbClr val="000000"/>
                </a:solidFill>
                <a:highlight>
                  <a:srgbClr val="FFFFFF"/>
                </a:highlight>
                <a:latin typeface="Consolas" panose="020B0609020204030204" pitchFamily="49" charset="0"/>
              </a:rPr>
              <a:t> </a:t>
            </a:r>
            <a:r>
              <a:rPr lang="en-US" dirty="0" smtClean="0">
                <a:solidFill>
                  <a:srgbClr val="000000"/>
                </a:solidFill>
                <a:highlight>
                  <a:srgbClr val="FFFFFF"/>
                </a:highlight>
                <a:latin typeface="Consolas" panose="020B0609020204030204" pitchFamily="49" charset="0"/>
              </a:rPr>
              <a:t>{</a:t>
            </a:r>
            <a:r>
              <a:rPr lang="en-US" dirty="0">
                <a:solidFill>
                  <a:srgbClr val="000000"/>
                </a:solidFill>
                <a:highlight>
                  <a:srgbClr val="FFFFFF"/>
                </a:highlight>
                <a:latin typeface="Consolas" panose="020B0609020204030204" pitchFamily="49" charset="0"/>
              </a:rPr>
              <a:t/>
            </a:r>
            <a:br>
              <a:rPr lang="en-US" dirty="0">
                <a:solidFill>
                  <a:srgbClr val="000000"/>
                </a:solidFill>
                <a:highlight>
                  <a:srgbClr val="FFFFFF"/>
                </a:highlight>
                <a:latin typeface="Consolas" panose="020B0609020204030204" pitchFamily="49" charset="0"/>
              </a:rPr>
            </a:br>
            <a:r>
              <a:rPr lang="en-US" dirty="0" smtClean="0">
                <a:solidFill>
                  <a:srgbClr val="0000FF"/>
                </a:solidFill>
                <a:highlight>
                  <a:srgbClr val="FFFFFF"/>
                </a:highlight>
                <a:latin typeface="Consolas" panose="020B0609020204030204" pitchFamily="49" charset="0"/>
              </a:rPr>
              <a:t>    return </a:t>
            </a:r>
            <a:r>
              <a:rPr lang="en-US" dirty="0" err="1" smtClean="0">
                <a:solidFill>
                  <a:srgbClr val="2B91AF"/>
                </a:solidFill>
                <a:highlight>
                  <a:srgbClr val="FFFFFF"/>
                </a:highlight>
                <a:latin typeface="Consolas" panose="020B0609020204030204" pitchFamily="49" charset="0"/>
              </a:rPr>
              <a:t>Task</a:t>
            </a:r>
            <a:r>
              <a:rPr lang="en-US" dirty="0" err="1" smtClean="0">
                <a:solidFill>
                  <a:srgbClr val="000000"/>
                </a:solidFill>
                <a:highlight>
                  <a:srgbClr val="FFFFFF"/>
                </a:highlight>
                <a:latin typeface="Consolas" panose="020B0609020204030204" pitchFamily="49" charset="0"/>
              </a:rPr>
              <a:t>.Run</a:t>
            </a:r>
            <a:r>
              <a:rPr lang="en-US" dirty="0" smtClean="0">
                <a:solidFill>
                  <a:srgbClr val="000000"/>
                </a:solidFill>
                <a:highlight>
                  <a:srgbClr val="FFFFFF"/>
                </a:highlight>
                <a:latin typeface="Consolas" panose="020B0609020204030204" pitchFamily="49" charset="0"/>
              </a:rPr>
              <a:t>(() =&gt; </a:t>
            </a:r>
            <a:br>
              <a:rPr lang="en-US" dirty="0" smtClean="0">
                <a:solidFill>
                  <a:srgbClr val="000000"/>
                </a:solidFill>
                <a:highlight>
                  <a:srgbClr val="FFFFFF"/>
                </a:highlight>
                <a:latin typeface="Consolas" panose="020B0609020204030204" pitchFamily="49" charset="0"/>
              </a:rPr>
            </a:br>
            <a:r>
              <a:rPr lang="en-US" dirty="0" smtClean="0">
                <a:solidFill>
                  <a:srgbClr val="000000"/>
                </a:solidFill>
                <a:highlight>
                  <a:srgbClr val="FFFFFF"/>
                </a:highlight>
                <a:latin typeface="Consolas" panose="020B0609020204030204" pitchFamily="49" charset="0"/>
              </a:rPr>
              <a:t>        </a:t>
            </a:r>
            <a:r>
              <a:rPr lang="en-US" dirty="0" err="1" smtClean="0">
                <a:solidFill>
                  <a:srgbClr val="000000"/>
                </a:solidFill>
                <a:highlight>
                  <a:srgbClr val="FFFFFF"/>
                </a:highlight>
                <a:latin typeface="Consolas" panose="020B0609020204030204" pitchFamily="49" charset="0"/>
              </a:rPr>
              <a:t>PausePrint</a:t>
            </a:r>
            <a:r>
              <a:rPr lang="en-US" dirty="0" smtClean="0">
                <a:solidFill>
                  <a:srgbClr val="000000"/>
                </a:solidFill>
                <a:highlight>
                  <a:srgbClr val="FFFFFF"/>
                </a:highlight>
                <a:latin typeface="Consolas" panose="020B0609020204030204" pitchFamily="49" charset="0"/>
              </a:rPr>
              <a:t>());</a:t>
            </a:r>
            <a:br>
              <a:rPr lang="en-US" dirty="0" smtClean="0">
                <a:solidFill>
                  <a:srgbClr val="000000"/>
                </a:solidFill>
                <a:highlight>
                  <a:srgbClr val="FFFFFF"/>
                </a:highlight>
                <a:latin typeface="Consolas" panose="020B0609020204030204" pitchFamily="49" charset="0"/>
              </a:rPr>
            </a:br>
            <a:r>
              <a:rPr lang="en-US" dirty="0" smtClean="0">
                <a:solidFill>
                  <a:srgbClr val="000000"/>
                </a:solidFill>
                <a:highlight>
                  <a:srgbClr val="FFFFFF"/>
                </a:highlight>
                <a:latin typeface="Consolas" panose="020B0609020204030204" pitchFamily="49" charset="0"/>
              </a:rPr>
              <a:t>}</a:t>
            </a:r>
          </a:p>
        </p:txBody>
      </p:sp>
      <p:sp>
        <p:nvSpPr>
          <p:cNvPr id="10" name="Rectangle 9"/>
          <p:cNvSpPr/>
          <p:nvPr/>
        </p:nvSpPr>
        <p:spPr>
          <a:xfrm>
            <a:off x="6218237" y="4493339"/>
            <a:ext cx="6094817" cy="2308324"/>
          </a:xfrm>
          <a:prstGeom prst="rect">
            <a:avLst/>
          </a:prstGeom>
        </p:spPr>
        <p:txBody>
          <a:bodyPr wrap="square">
            <a:spAutoFit/>
          </a:bodyPr>
          <a:lstStyle/>
          <a:p>
            <a:r>
              <a:rPr lang="en-US" dirty="0" smtClean="0">
                <a:solidFill>
                  <a:srgbClr val="0000FF"/>
                </a:solidFill>
                <a:highlight>
                  <a:srgbClr val="FFFFFF"/>
                </a:highlight>
                <a:latin typeface="Consolas" panose="020B0609020204030204" pitchFamily="49" charset="0"/>
              </a:rPr>
              <a:t>public</a:t>
            </a:r>
            <a:r>
              <a:rPr lang="en-US" dirty="0" smtClean="0">
                <a:solidFill>
                  <a:srgbClr val="000000"/>
                </a:solidFill>
                <a:highlight>
                  <a:srgbClr val="FFFFFF"/>
                </a:highlight>
                <a:latin typeface="Consolas" panose="020B0609020204030204" pitchFamily="49" charset="0"/>
              </a:rPr>
              <a:t> </a:t>
            </a:r>
            <a:r>
              <a:rPr lang="en-US" dirty="0" smtClean="0">
                <a:solidFill>
                  <a:srgbClr val="0000FF"/>
                </a:solidFill>
                <a:highlight>
                  <a:srgbClr val="FFFFFF"/>
                </a:highlight>
                <a:latin typeface="Consolas" panose="020B0609020204030204" pitchFamily="49" charset="0"/>
              </a:rPr>
              <a:t>static </a:t>
            </a:r>
            <a:r>
              <a:rPr lang="en-US" dirty="0">
                <a:solidFill>
                  <a:srgbClr val="2B91AF"/>
                </a:solidFill>
                <a:highlight>
                  <a:srgbClr val="FFFFFF"/>
                </a:highlight>
                <a:latin typeface="Consolas" panose="020B0609020204030204" pitchFamily="49" charset="0"/>
              </a:rPr>
              <a:t>Task</a:t>
            </a:r>
            <a:r>
              <a:rPr lang="en-US" dirty="0">
                <a:solidFill>
                  <a:srgbClr val="000000"/>
                </a:solidFill>
                <a:highlight>
                  <a:srgbClr val="FFFFFF"/>
                </a:highlight>
                <a:latin typeface="Consolas" panose="020B0609020204030204" pitchFamily="49" charset="0"/>
              </a:rPr>
              <a:t> </a:t>
            </a:r>
            <a:r>
              <a:rPr lang="en-US" dirty="0" err="1" smtClean="0">
                <a:solidFill>
                  <a:srgbClr val="000000"/>
                </a:solidFill>
                <a:highlight>
                  <a:srgbClr val="FFFFFF"/>
                </a:highlight>
                <a:latin typeface="Consolas" panose="020B0609020204030204" pitchFamily="49" charset="0"/>
              </a:rPr>
              <a:t>PausePrintAsync</a:t>
            </a:r>
            <a:r>
              <a:rPr lang="en-US" dirty="0" smtClean="0">
                <a:solidFill>
                  <a:srgbClr val="000000"/>
                </a:solidFill>
                <a:highlight>
                  <a:srgbClr val="FFFFFF"/>
                </a:highlight>
                <a:latin typeface="Consolas" panose="020B0609020204030204" pitchFamily="49" charset="0"/>
              </a:rPr>
              <a:t>()</a:t>
            </a:r>
            <a:r>
              <a:rPr lang="en-US" dirty="0">
                <a:solidFill>
                  <a:srgbClr val="000000"/>
                </a:solidFill>
                <a:highlight>
                  <a:srgbClr val="FFFFFF"/>
                </a:highlight>
                <a:latin typeface="Consolas" panose="020B0609020204030204" pitchFamily="49" charset="0"/>
              </a:rPr>
              <a:t> </a:t>
            </a:r>
            <a:r>
              <a:rPr lang="en-US" dirty="0" smtClean="0">
                <a:solidFill>
                  <a:srgbClr val="000000"/>
                </a:solidFill>
                <a:highlight>
                  <a:srgbClr val="FFFFFF"/>
                </a:highlight>
                <a:latin typeface="Consolas" panose="020B0609020204030204" pitchFamily="49" charset="0"/>
              </a:rPr>
              <a:t>{</a:t>
            </a:r>
            <a:r>
              <a:rPr lang="en-US" dirty="0">
                <a:solidFill>
                  <a:srgbClr val="000000"/>
                </a:solidFill>
                <a:highlight>
                  <a:srgbClr val="FFFFFF"/>
                </a:highlight>
                <a:latin typeface="Consolas" panose="020B0609020204030204" pitchFamily="49" charset="0"/>
              </a:rPr>
              <a:t/>
            </a:r>
            <a:br>
              <a:rPr lang="en-US" dirty="0">
                <a:solidFill>
                  <a:srgbClr val="000000"/>
                </a:solidFill>
                <a:highlight>
                  <a:srgbClr val="FFFFFF"/>
                </a:highlight>
                <a:latin typeface="Consolas" panose="020B0609020204030204" pitchFamily="49" charset="0"/>
              </a:rPr>
            </a:br>
            <a:r>
              <a:rPr lang="en-US" dirty="0" smtClean="0">
                <a:solidFill>
                  <a:srgbClr val="000000"/>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var</a:t>
            </a:r>
            <a:r>
              <a:rPr lang="en-US" dirty="0" smtClean="0">
                <a:solidFill>
                  <a:srgbClr val="000000"/>
                </a:solidFill>
                <a:highlight>
                  <a:srgbClr val="FFFFFF"/>
                </a:highlight>
                <a:latin typeface="Consolas" panose="020B0609020204030204" pitchFamily="49" charset="0"/>
              </a:rPr>
              <a:t> </a:t>
            </a:r>
            <a:r>
              <a:rPr lang="en-US" dirty="0" err="1" smtClean="0">
                <a:solidFill>
                  <a:srgbClr val="000000"/>
                </a:solidFill>
                <a:highlight>
                  <a:srgbClr val="FFFFFF"/>
                </a:highlight>
                <a:latin typeface="Consolas" panose="020B0609020204030204" pitchFamily="49" charset="0"/>
              </a:rPr>
              <a:t>tcs</a:t>
            </a:r>
            <a:r>
              <a:rPr lang="en-US" dirty="0" smtClean="0">
                <a:solidFill>
                  <a:srgbClr val="000000"/>
                </a:solidFill>
                <a:highlight>
                  <a:srgbClr val="FFFFFF"/>
                </a:highlight>
                <a:latin typeface="Consolas" panose="020B0609020204030204" pitchFamily="49" charset="0"/>
              </a:rPr>
              <a:t> = </a:t>
            </a:r>
            <a:r>
              <a:rPr lang="en-US" dirty="0">
                <a:solidFill>
                  <a:srgbClr val="0000FF"/>
                </a:solidFill>
                <a:highlight>
                  <a:srgbClr val="FFFFFF"/>
                </a:highlight>
                <a:latin typeface="Consolas" panose="020B0609020204030204" pitchFamily="49" charset="0"/>
              </a:rPr>
              <a:t>new</a:t>
            </a:r>
            <a:r>
              <a:rPr lang="en-US" dirty="0" smtClean="0">
                <a:solidFill>
                  <a:srgbClr val="000000"/>
                </a:solidFill>
                <a:highlight>
                  <a:srgbClr val="FFFFFF"/>
                </a:highlight>
                <a:latin typeface="Consolas" panose="020B0609020204030204" pitchFamily="49" charset="0"/>
              </a:rPr>
              <a:t> </a:t>
            </a:r>
            <a:r>
              <a:rPr lang="en-US" dirty="0" err="1" smtClean="0">
                <a:solidFill>
                  <a:srgbClr val="2B91AF"/>
                </a:solidFill>
                <a:highlight>
                  <a:srgbClr val="FFFFFF"/>
                </a:highlight>
                <a:latin typeface="Consolas" panose="020B0609020204030204" pitchFamily="49" charset="0"/>
              </a:rPr>
              <a:t>TaskCompletionSource</a:t>
            </a:r>
            <a:r>
              <a:rPr lang="en-US" dirty="0" smtClean="0">
                <a:solidFill>
                  <a:srgbClr val="000000"/>
                </a:solidFill>
                <a:highlight>
                  <a:srgbClr val="FFFFFF"/>
                </a:highlight>
                <a:latin typeface="Consolas" panose="020B0609020204030204" pitchFamily="49" charset="0"/>
              </a:rPr>
              <a:t>&lt;</a:t>
            </a:r>
            <a:r>
              <a:rPr lang="en-US" dirty="0" err="1" smtClean="0">
                <a:solidFill>
                  <a:srgbClr val="0000FF"/>
                </a:solidFill>
                <a:highlight>
                  <a:srgbClr val="FFFFFF"/>
                </a:highlight>
                <a:latin typeface="Consolas" panose="020B0609020204030204" pitchFamily="49" charset="0"/>
              </a:rPr>
              <a:t>bool</a:t>
            </a:r>
            <a:r>
              <a:rPr lang="en-US" dirty="0" smtClean="0">
                <a:solidFill>
                  <a:srgbClr val="000000"/>
                </a:solidFill>
                <a:highlight>
                  <a:srgbClr val="FFFFFF"/>
                </a:highlight>
                <a:latin typeface="Consolas" panose="020B0609020204030204" pitchFamily="49" charset="0"/>
              </a:rPr>
              <a:t>&gt;();</a:t>
            </a:r>
            <a:br>
              <a:rPr lang="en-US" dirty="0" smtClean="0">
                <a:solidFill>
                  <a:srgbClr val="000000"/>
                </a:solidFill>
                <a:highlight>
                  <a:srgbClr val="FFFFFF"/>
                </a:highlight>
                <a:latin typeface="Consolas" panose="020B0609020204030204" pitchFamily="49" charset="0"/>
              </a:rPr>
            </a:br>
            <a:r>
              <a:rPr lang="en-US" dirty="0" smtClean="0">
                <a:solidFill>
                  <a:srgbClr val="0000FF"/>
                </a:solidFill>
                <a:highlight>
                  <a:srgbClr val="FFFFFF"/>
                </a:highlight>
                <a:latin typeface="Consolas" panose="020B0609020204030204" pitchFamily="49" charset="0"/>
              </a:rPr>
              <a:t>    new</a:t>
            </a:r>
            <a:r>
              <a:rPr lang="en-US" dirty="0" smtClean="0">
                <a:solidFill>
                  <a:srgbClr val="000000"/>
                </a:solidFill>
                <a:highlight>
                  <a:srgbClr val="FFFFFF"/>
                </a:highlight>
                <a:latin typeface="Consolas" panose="020B0609020204030204" pitchFamily="49" charset="0"/>
              </a:rPr>
              <a:t> </a:t>
            </a:r>
            <a:r>
              <a:rPr lang="en-US" dirty="0">
                <a:solidFill>
                  <a:srgbClr val="2B91AF"/>
                </a:solidFill>
                <a:highlight>
                  <a:srgbClr val="FFFFFF"/>
                </a:highlight>
                <a:latin typeface="Consolas" panose="020B0609020204030204" pitchFamily="49" charset="0"/>
              </a:rPr>
              <a:t>Timer</a:t>
            </a:r>
            <a:r>
              <a:rPr lang="en-US" dirty="0" smtClean="0">
                <a:solidFill>
                  <a:srgbClr val="000000"/>
                </a:solidFill>
                <a:highlight>
                  <a:srgbClr val="FFFFFF"/>
                </a:highlight>
                <a:latin typeface="Consolas" panose="020B0609020204030204" pitchFamily="49" charset="0"/>
              </a:rPr>
              <a:t>(_ =&gt; {</a:t>
            </a:r>
            <a:br>
              <a:rPr lang="en-US" dirty="0" smtClean="0">
                <a:solidFill>
                  <a:srgbClr val="000000"/>
                </a:solidFill>
                <a:highlight>
                  <a:srgbClr val="FFFFFF"/>
                </a:highlight>
                <a:latin typeface="Consolas" panose="020B0609020204030204" pitchFamily="49" charset="0"/>
              </a:rPr>
            </a:br>
            <a:r>
              <a:rPr lang="en-US" dirty="0" smtClean="0">
                <a:solidFill>
                  <a:srgbClr val="000000"/>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Console</a:t>
            </a:r>
            <a:r>
              <a:rPr lang="en-US" dirty="0" err="1" smtClean="0">
                <a:solidFill>
                  <a:srgbClr val="000000"/>
                </a:solidFill>
                <a:highlight>
                  <a:srgbClr val="FFFFFF"/>
                </a:highlight>
                <a:latin typeface="Consolas" panose="020B0609020204030204" pitchFamily="49" charset="0"/>
              </a:rPr>
              <a:t>.WriteLine</a:t>
            </a:r>
            <a:r>
              <a:rPr lang="en-US" dirty="0" smtClean="0">
                <a:solidFill>
                  <a:srgbClr val="000000"/>
                </a:solidFill>
                <a:highlight>
                  <a:srgbClr val="FFFFFF"/>
                </a:highlight>
                <a:latin typeface="Consolas" panose="020B0609020204030204" pitchFamily="49" charset="0"/>
              </a:rPr>
              <a:t>(</a:t>
            </a:r>
            <a:r>
              <a:rPr lang="en-US" dirty="0" smtClean="0">
                <a:solidFill>
                  <a:schemeClr val="accent3">
                    <a:lumMod val="75000"/>
                  </a:schemeClr>
                </a:solidFill>
                <a:highlight>
                  <a:srgbClr val="FFFFFF"/>
                </a:highlight>
                <a:latin typeface="Consolas" panose="020B0609020204030204" pitchFamily="49" charset="0"/>
              </a:rPr>
              <a:t>"Hello"</a:t>
            </a:r>
            <a:r>
              <a:rPr lang="en-US" dirty="0" smtClean="0">
                <a:solidFill>
                  <a:srgbClr val="000000"/>
                </a:solidFill>
                <a:highlight>
                  <a:srgbClr val="FFFFFF"/>
                </a:highlight>
                <a:latin typeface="Consolas" panose="020B0609020204030204" pitchFamily="49" charset="0"/>
              </a:rPr>
              <a:t>);</a:t>
            </a:r>
            <a:br>
              <a:rPr lang="en-US" dirty="0" smtClean="0">
                <a:solidFill>
                  <a:srgbClr val="000000"/>
                </a:solidFill>
                <a:highlight>
                  <a:srgbClr val="FFFFFF"/>
                </a:highlight>
                <a:latin typeface="Consolas" panose="020B0609020204030204" pitchFamily="49" charset="0"/>
              </a:rPr>
            </a:br>
            <a:r>
              <a:rPr lang="en-US" dirty="0" smtClean="0">
                <a:solidFill>
                  <a:srgbClr val="000000"/>
                </a:solidFill>
                <a:highlight>
                  <a:srgbClr val="FFFFFF"/>
                </a:highlight>
                <a:latin typeface="Consolas" panose="020B0609020204030204" pitchFamily="49" charset="0"/>
              </a:rPr>
              <a:t>        </a:t>
            </a:r>
            <a:r>
              <a:rPr lang="en-US" dirty="0" err="1" smtClean="0">
                <a:solidFill>
                  <a:srgbClr val="000000"/>
                </a:solidFill>
                <a:highlight>
                  <a:srgbClr val="FFFFFF"/>
                </a:highlight>
                <a:latin typeface="Consolas" panose="020B0609020204030204" pitchFamily="49" charset="0"/>
              </a:rPr>
              <a:t>tcs.SetResult</a:t>
            </a:r>
            <a:r>
              <a:rPr lang="en-US" dirty="0" smtClean="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true</a:t>
            </a:r>
            <a:r>
              <a:rPr lang="en-US" dirty="0" smtClean="0">
                <a:solidFill>
                  <a:srgbClr val="000000"/>
                </a:solidFill>
                <a:highlight>
                  <a:srgbClr val="FFFFFF"/>
                </a:highlight>
                <a:latin typeface="Consolas" panose="020B0609020204030204" pitchFamily="49" charset="0"/>
              </a:rPr>
              <a:t>);</a:t>
            </a:r>
            <a:br>
              <a:rPr lang="en-US" dirty="0" smtClean="0">
                <a:solidFill>
                  <a:srgbClr val="000000"/>
                </a:solidFill>
                <a:highlight>
                  <a:srgbClr val="FFFFFF"/>
                </a:highlight>
                <a:latin typeface="Consolas" panose="020B0609020204030204" pitchFamily="49" charset="0"/>
              </a:rPr>
            </a:br>
            <a:r>
              <a:rPr lang="en-US" dirty="0" smtClean="0">
                <a:solidFill>
                  <a:srgbClr val="000000"/>
                </a:solidFill>
                <a:highlight>
                  <a:srgbClr val="FFFFFF"/>
                </a:highlight>
                <a:latin typeface="Consolas" panose="020B0609020204030204" pitchFamily="49" charset="0"/>
              </a:rPr>
              <a:t>    }).Change(10000, </a:t>
            </a:r>
            <a:r>
              <a:rPr lang="en-US" dirty="0" err="1">
                <a:solidFill>
                  <a:srgbClr val="2B91AF"/>
                </a:solidFill>
                <a:highlight>
                  <a:srgbClr val="FFFFFF"/>
                </a:highlight>
                <a:latin typeface="Consolas" panose="020B0609020204030204" pitchFamily="49" charset="0"/>
              </a:rPr>
              <a:t>Timeout</a:t>
            </a:r>
            <a:r>
              <a:rPr lang="en-US" dirty="0" err="1" smtClean="0">
                <a:solidFill>
                  <a:srgbClr val="000000"/>
                </a:solidFill>
                <a:highlight>
                  <a:srgbClr val="FFFFFF"/>
                </a:highlight>
                <a:latin typeface="Consolas" panose="020B0609020204030204" pitchFamily="49" charset="0"/>
              </a:rPr>
              <a:t>.Infinite</a:t>
            </a:r>
            <a:r>
              <a:rPr lang="en-US" dirty="0" smtClean="0">
                <a:solidFill>
                  <a:srgbClr val="000000"/>
                </a:solidFill>
                <a:highlight>
                  <a:srgbClr val="FFFFFF"/>
                </a:highlight>
                <a:latin typeface="Consolas" panose="020B0609020204030204" pitchFamily="49" charset="0"/>
              </a:rPr>
              <a:t>);</a:t>
            </a:r>
            <a:br>
              <a:rPr lang="en-US" dirty="0" smtClean="0">
                <a:solidFill>
                  <a:srgbClr val="000000"/>
                </a:solidFill>
                <a:highlight>
                  <a:srgbClr val="FFFFFF"/>
                </a:highlight>
                <a:latin typeface="Consolas" panose="020B0609020204030204" pitchFamily="49" charset="0"/>
              </a:rPr>
            </a:br>
            <a:r>
              <a:rPr lang="en-US" dirty="0" smtClean="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return</a:t>
            </a:r>
            <a:r>
              <a:rPr lang="en-US" dirty="0" smtClean="0">
                <a:solidFill>
                  <a:srgbClr val="000000"/>
                </a:solidFill>
                <a:highlight>
                  <a:srgbClr val="FFFFFF"/>
                </a:highlight>
                <a:latin typeface="Consolas" panose="020B0609020204030204" pitchFamily="49" charset="0"/>
              </a:rPr>
              <a:t> </a:t>
            </a:r>
            <a:r>
              <a:rPr lang="en-US" dirty="0" err="1" smtClean="0">
                <a:solidFill>
                  <a:srgbClr val="000000"/>
                </a:solidFill>
                <a:highlight>
                  <a:srgbClr val="FFFFFF"/>
                </a:highlight>
                <a:latin typeface="Consolas" panose="020B0609020204030204" pitchFamily="49" charset="0"/>
              </a:rPr>
              <a:t>tcs.Task</a:t>
            </a:r>
            <a:r>
              <a:rPr lang="en-US" dirty="0" smtClean="0">
                <a:solidFill>
                  <a:srgbClr val="000000"/>
                </a:solidFill>
                <a:highlight>
                  <a:srgbClr val="FFFFFF"/>
                </a:highlight>
                <a:latin typeface="Consolas" panose="020B0609020204030204" pitchFamily="49" charset="0"/>
              </a:rPr>
              <a:t>;</a:t>
            </a:r>
            <a:br>
              <a:rPr lang="en-US" dirty="0" smtClean="0">
                <a:solidFill>
                  <a:srgbClr val="000000"/>
                </a:solidFill>
                <a:highlight>
                  <a:srgbClr val="FFFFFF"/>
                </a:highlight>
                <a:latin typeface="Consolas" panose="020B0609020204030204" pitchFamily="49" charset="0"/>
              </a:rPr>
            </a:br>
            <a:r>
              <a:rPr lang="en-US" dirty="0" smtClean="0">
                <a:solidFill>
                  <a:srgbClr val="000000"/>
                </a:solidFill>
                <a:highlight>
                  <a:srgbClr val="FFFFFF"/>
                </a:highlight>
                <a:latin typeface="Consolas" panose="020B0609020204030204" pitchFamily="49" charset="0"/>
              </a:rPr>
              <a:t>}</a:t>
            </a:r>
          </a:p>
        </p:txBody>
      </p:sp>
      <p:sp>
        <p:nvSpPr>
          <p:cNvPr id="11" name="Rectangle 10"/>
          <p:cNvSpPr/>
          <p:nvPr/>
        </p:nvSpPr>
        <p:spPr>
          <a:xfrm>
            <a:off x="6218236" y="4504689"/>
            <a:ext cx="6094817" cy="2391004"/>
          </a:xfrm>
          <a:prstGeom prst="rect">
            <a:avLst/>
          </a:prstGeom>
          <a:solidFill>
            <a:schemeClr val="tx1"/>
          </a:solidFill>
        </p:spPr>
        <p:txBody>
          <a:bodyPr wrap="square">
            <a:noAutofit/>
          </a:bodyPr>
          <a:lstStyle/>
          <a:p>
            <a:r>
              <a:rPr lang="en-US" dirty="0" smtClean="0">
                <a:solidFill>
                  <a:srgbClr val="0000FF"/>
                </a:solidFill>
                <a:highlight>
                  <a:srgbClr val="FFFFFF"/>
                </a:highlight>
                <a:latin typeface="Consolas" panose="020B0609020204030204" pitchFamily="49" charset="0"/>
              </a:rPr>
              <a:t>public</a:t>
            </a:r>
            <a:r>
              <a:rPr lang="en-US" dirty="0" smtClean="0">
                <a:solidFill>
                  <a:srgbClr val="000000"/>
                </a:solidFill>
                <a:highlight>
                  <a:srgbClr val="FFFFFF"/>
                </a:highlight>
                <a:latin typeface="Consolas" panose="020B0609020204030204" pitchFamily="49" charset="0"/>
              </a:rPr>
              <a:t> </a:t>
            </a:r>
            <a:r>
              <a:rPr lang="en-US" dirty="0" smtClean="0">
                <a:solidFill>
                  <a:srgbClr val="0000FF"/>
                </a:solidFill>
                <a:highlight>
                  <a:srgbClr val="FFFFFF"/>
                </a:highlight>
                <a:latin typeface="Consolas" panose="020B0609020204030204" pitchFamily="49" charset="0"/>
              </a:rPr>
              <a:t>static </a:t>
            </a:r>
            <a:r>
              <a:rPr lang="en-US" dirty="0" err="1" smtClean="0">
                <a:solidFill>
                  <a:srgbClr val="0000FF"/>
                </a:solidFill>
                <a:highlight>
                  <a:srgbClr val="FFFFFF"/>
                </a:highlight>
                <a:latin typeface="Consolas" panose="020B0609020204030204" pitchFamily="49" charset="0"/>
              </a:rPr>
              <a:t>async</a:t>
            </a:r>
            <a:r>
              <a:rPr lang="en-US" dirty="0" smtClean="0">
                <a:solidFill>
                  <a:srgbClr val="0000FF"/>
                </a:solidFill>
                <a:highlight>
                  <a:srgbClr val="FFFFFF"/>
                </a:highlight>
                <a:latin typeface="Consolas" panose="020B0609020204030204" pitchFamily="49" charset="0"/>
              </a:rPr>
              <a:t> </a:t>
            </a:r>
            <a:r>
              <a:rPr lang="en-US" dirty="0">
                <a:solidFill>
                  <a:srgbClr val="2B91AF"/>
                </a:solidFill>
                <a:highlight>
                  <a:srgbClr val="FFFFFF"/>
                </a:highlight>
                <a:latin typeface="Consolas" panose="020B0609020204030204" pitchFamily="49" charset="0"/>
              </a:rPr>
              <a:t>Task</a:t>
            </a:r>
            <a:r>
              <a:rPr lang="en-US" dirty="0">
                <a:solidFill>
                  <a:srgbClr val="000000"/>
                </a:solidFill>
                <a:highlight>
                  <a:srgbClr val="FFFFFF"/>
                </a:highlight>
                <a:latin typeface="Consolas" panose="020B0609020204030204" pitchFamily="49" charset="0"/>
              </a:rPr>
              <a:t> </a:t>
            </a:r>
            <a:r>
              <a:rPr lang="en-US" dirty="0" err="1" smtClean="0">
                <a:solidFill>
                  <a:srgbClr val="000000"/>
                </a:solidFill>
                <a:highlight>
                  <a:srgbClr val="FFFFFF"/>
                </a:highlight>
                <a:latin typeface="Consolas" panose="020B0609020204030204" pitchFamily="49" charset="0"/>
              </a:rPr>
              <a:t>PausePrintAsync</a:t>
            </a:r>
            <a:r>
              <a:rPr lang="en-US" dirty="0" smtClean="0">
                <a:solidFill>
                  <a:srgbClr val="000000"/>
                </a:solidFill>
                <a:highlight>
                  <a:srgbClr val="FFFFFF"/>
                </a:highlight>
                <a:latin typeface="Consolas" panose="020B0609020204030204" pitchFamily="49" charset="0"/>
              </a:rPr>
              <a:t>()</a:t>
            </a:r>
            <a:r>
              <a:rPr lang="en-US" dirty="0">
                <a:solidFill>
                  <a:srgbClr val="000000"/>
                </a:solidFill>
                <a:highlight>
                  <a:srgbClr val="FFFFFF"/>
                </a:highlight>
                <a:latin typeface="Consolas" panose="020B0609020204030204" pitchFamily="49" charset="0"/>
              </a:rPr>
              <a:t> </a:t>
            </a:r>
            <a:r>
              <a:rPr lang="en-US" dirty="0" smtClean="0">
                <a:solidFill>
                  <a:srgbClr val="000000"/>
                </a:solidFill>
                <a:highlight>
                  <a:srgbClr val="FFFFFF"/>
                </a:highlight>
                <a:latin typeface="Consolas" panose="020B0609020204030204" pitchFamily="49" charset="0"/>
              </a:rPr>
              <a:t>{</a:t>
            </a:r>
            <a:r>
              <a:rPr lang="en-US" dirty="0">
                <a:solidFill>
                  <a:srgbClr val="000000"/>
                </a:solidFill>
                <a:highlight>
                  <a:srgbClr val="FFFFFF"/>
                </a:highlight>
                <a:latin typeface="Consolas" panose="020B0609020204030204" pitchFamily="49" charset="0"/>
              </a:rPr>
              <a:t/>
            </a:r>
            <a:br>
              <a:rPr lang="en-US" dirty="0">
                <a:solidFill>
                  <a:srgbClr val="000000"/>
                </a:solidFill>
                <a:highlight>
                  <a:srgbClr val="FFFFFF"/>
                </a:highlight>
                <a:latin typeface="Consolas" panose="020B0609020204030204" pitchFamily="49" charset="0"/>
              </a:rPr>
            </a:br>
            <a:r>
              <a:rPr lang="en-US" dirty="0" smtClean="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await</a:t>
            </a:r>
            <a:r>
              <a:rPr lang="en-US" dirty="0" smtClean="0">
                <a:solidFill>
                  <a:srgbClr val="000000"/>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Task</a:t>
            </a:r>
            <a:r>
              <a:rPr lang="en-US" dirty="0" err="1" smtClean="0">
                <a:solidFill>
                  <a:srgbClr val="000000"/>
                </a:solidFill>
                <a:highlight>
                  <a:srgbClr val="FFFFFF"/>
                </a:highlight>
                <a:latin typeface="Consolas" panose="020B0609020204030204" pitchFamily="49" charset="0"/>
              </a:rPr>
              <a:t>.Delay</a:t>
            </a:r>
            <a:r>
              <a:rPr lang="en-US" dirty="0" smtClean="0">
                <a:solidFill>
                  <a:srgbClr val="000000"/>
                </a:solidFill>
                <a:highlight>
                  <a:srgbClr val="FFFFFF"/>
                </a:highlight>
                <a:latin typeface="Consolas" panose="020B0609020204030204" pitchFamily="49" charset="0"/>
              </a:rPr>
              <a:t>(10000);</a:t>
            </a:r>
            <a:br>
              <a:rPr lang="en-US" dirty="0" smtClean="0">
                <a:solidFill>
                  <a:srgbClr val="000000"/>
                </a:solidFill>
                <a:highlight>
                  <a:srgbClr val="FFFFFF"/>
                </a:highlight>
                <a:latin typeface="Consolas" panose="020B0609020204030204" pitchFamily="49" charset="0"/>
              </a:rPr>
            </a:br>
            <a:r>
              <a:rPr lang="en-US" dirty="0" smtClean="0">
                <a:solidFill>
                  <a:srgbClr val="2B91AF"/>
                </a:solidFill>
                <a:highlight>
                  <a:srgbClr val="FFFFFF"/>
                </a:highlight>
                <a:latin typeface="Consolas" panose="020B0609020204030204" pitchFamily="49" charset="0"/>
              </a:rPr>
              <a:t>    </a:t>
            </a:r>
            <a:r>
              <a:rPr lang="en-US" dirty="0" err="1" smtClean="0">
                <a:solidFill>
                  <a:srgbClr val="2B91AF"/>
                </a:solidFill>
                <a:highlight>
                  <a:srgbClr val="FFFFFF"/>
                </a:highlight>
                <a:latin typeface="Consolas" panose="020B0609020204030204" pitchFamily="49" charset="0"/>
              </a:rPr>
              <a:t>Console</a:t>
            </a:r>
            <a:r>
              <a:rPr lang="en-US" dirty="0" err="1" smtClean="0">
                <a:solidFill>
                  <a:srgbClr val="000000"/>
                </a:solidFill>
                <a:highlight>
                  <a:srgbClr val="FFFFFF"/>
                </a:highlight>
                <a:latin typeface="Consolas" panose="020B0609020204030204" pitchFamily="49" charset="0"/>
              </a:rPr>
              <a:t>.WriteLine</a:t>
            </a:r>
            <a:r>
              <a:rPr lang="en-US" dirty="0" smtClean="0">
                <a:solidFill>
                  <a:srgbClr val="000000"/>
                </a:solidFill>
                <a:highlight>
                  <a:srgbClr val="FFFFFF"/>
                </a:highlight>
                <a:latin typeface="Consolas" panose="020B0609020204030204" pitchFamily="49" charset="0"/>
              </a:rPr>
              <a:t>(</a:t>
            </a:r>
            <a:r>
              <a:rPr lang="en-US" dirty="0" smtClean="0">
                <a:solidFill>
                  <a:schemeClr val="accent3">
                    <a:lumMod val="75000"/>
                  </a:schemeClr>
                </a:solidFill>
                <a:highlight>
                  <a:srgbClr val="FFFFFF"/>
                </a:highlight>
                <a:latin typeface="Consolas" panose="020B0609020204030204" pitchFamily="49" charset="0"/>
              </a:rPr>
              <a:t>"Hello"</a:t>
            </a:r>
            <a:r>
              <a:rPr lang="en-US" dirty="0" smtClean="0">
                <a:solidFill>
                  <a:srgbClr val="000000"/>
                </a:solidFill>
                <a:highlight>
                  <a:srgbClr val="FFFFFF"/>
                </a:highlight>
                <a:latin typeface="Consolas" panose="020B0609020204030204" pitchFamily="49" charset="0"/>
              </a:rPr>
              <a:t>);</a:t>
            </a:r>
            <a:br>
              <a:rPr lang="en-US" dirty="0" smtClean="0">
                <a:solidFill>
                  <a:srgbClr val="000000"/>
                </a:solidFill>
                <a:highlight>
                  <a:srgbClr val="FFFFFF"/>
                </a:highlight>
                <a:latin typeface="Consolas" panose="020B0609020204030204" pitchFamily="49" charset="0"/>
              </a:rPr>
            </a:br>
            <a:r>
              <a:rPr lang="en-US" dirty="0" smtClean="0">
                <a:solidFill>
                  <a:srgbClr val="000000"/>
                </a:solidFill>
                <a:highlight>
                  <a:srgbClr val="FFFFFF"/>
                </a:highlight>
                <a:latin typeface="Consolas" panose="020B0609020204030204" pitchFamily="49" charset="0"/>
              </a:rPr>
              <a:t>}</a:t>
            </a:r>
          </a:p>
        </p:txBody>
      </p:sp>
      <p:sp>
        <p:nvSpPr>
          <p:cNvPr id="2" name="Title 1"/>
          <p:cNvSpPr>
            <a:spLocks noGrp="1"/>
          </p:cNvSpPr>
          <p:nvPr>
            <p:ph type="title"/>
          </p:nvPr>
        </p:nvSpPr>
        <p:spPr/>
        <p:txBody>
          <a:bodyPr/>
          <a:lstStyle/>
          <a:p>
            <a:r>
              <a:rPr lang="en-US" dirty="0" smtClean="0"/>
              <a:t>Sync </a:t>
            </a:r>
            <a:r>
              <a:rPr lang="en-US" dirty="0" err="1" smtClean="0"/>
              <a:t>vs</a:t>
            </a:r>
            <a:r>
              <a:rPr lang="en-US" dirty="0" smtClean="0"/>
              <a:t> Async</a:t>
            </a:r>
            <a:endParaRPr lang="en-US" dirty="0"/>
          </a:p>
        </p:txBody>
      </p:sp>
      <p:sp>
        <p:nvSpPr>
          <p:cNvPr id="3" name="Text Placeholder 2"/>
          <p:cNvSpPr>
            <a:spLocks noGrp="1"/>
          </p:cNvSpPr>
          <p:nvPr>
            <p:ph type="body" sz="quarter" idx="10"/>
          </p:nvPr>
        </p:nvSpPr>
        <p:spPr>
          <a:xfrm>
            <a:off x="274638" y="1221157"/>
            <a:ext cx="11887199" cy="641714"/>
          </a:xfrm>
        </p:spPr>
        <p:txBody>
          <a:bodyPr/>
          <a:lstStyle/>
          <a:p>
            <a:r>
              <a:rPr lang="en-US" dirty="0" smtClean="0">
                <a:latin typeface="+mn-lt"/>
              </a:rPr>
              <a:t>“Pause for 10 seconds, then output 'Hello' to the console.”</a:t>
            </a:r>
            <a:endParaRPr lang="en-US" dirty="0">
              <a:latin typeface="+mn-lt"/>
            </a:endParaRPr>
          </a:p>
        </p:txBody>
      </p:sp>
      <p:sp>
        <p:nvSpPr>
          <p:cNvPr id="4" name="Text Placeholder 3"/>
          <p:cNvSpPr txBox="1">
            <a:spLocks/>
          </p:cNvSpPr>
          <p:nvPr/>
        </p:nvSpPr>
        <p:spPr>
          <a:xfrm>
            <a:off x="427616" y="1829793"/>
            <a:ext cx="5257799" cy="6832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Segoe UI" pitchFamily="34" charset="0"/>
                <a:ea typeface="+mn-ea"/>
                <a:cs typeface="Segoe UI" pitchFamily="34"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Segoe UI" pitchFamily="34" charset="0"/>
                <a:ea typeface="+mn-ea"/>
                <a:cs typeface="Segoe UI" pitchFamily="34"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Segoe UI" pitchFamily="34" charset="0"/>
                <a:ea typeface="+mn-ea"/>
                <a:cs typeface="Segoe UI" pitchFamily="34"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dirty="0" smtClean="0">
                <a:solidFill>
                  <a:schemeClr val="accent2"/>
                </a:solidFill>
                <a:latin typeface="Segoe UI Light" panose="020B0502040204020203" pitchFamily="34" charset="0"/>
                <a:cs typeface="Segoe UI Light" panose="020B0502040204020203" pitchFamily="34" charset="0"/>
              </a:rPr>
              <a:t>Synchronous</a:t>
            </a:r>
          </a:p>
        </p:txBody>
      </p:sp>
      <p:sp>
        <p:nvSpPr>
          <p:cNvPr id="5" name="Text Placeholder 3"/>
          <p:cNvSpPr txBox="1">
            <a:spLocks/>
          </p:cNvSpPr>
          <p:nvPr/>
        </p:nvSpPr>
        <p:spPr>
          <a:xfrm>
            <a:off x="6113640" y="1835302"/>
            <a:ext cx="5287961" cy="6832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Segoe UI" pitchFamily="34" charset="0"/>
                <a:ea typeface="+mn-ea"/>
                <a:cs typeface="Segoe UI" pitchFamily="34"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Segoe UI" pitchFamily="34" charset="0"/>
                <a:ea typeface="+mn-ea"/>
                <a:cs typeface="Segoe UI" pitchFamily="34"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Segoe UI" pitchFamily="34" charset="0"/>
                <a:ea typeface="+mn-ea"/>
                <a:cs typeface="Segoe UI" pitchFamily="34"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dirty="0" smtClean="0">
                <a:solidFill>
                  <a:schemeClr val="accent1"/>
                </a:solidFill>
                <a:latin typeface="Segoe UI Light" panose="020B0502040204020203" pitchFamily="34" charset="0"/>
                <a:cs typeface="Segoe UI Light" panose="020B0502040204020203" pitchFamily="34" charset="0"/>
              </a:rPr>
              <a:t>Asynchronous</a:t>
            </a:r>
            <a:endParaRPr lang="en-US" sz="2000" dirty="0">
              <a:solidFill>
                <a:schemeClr val="accent1"/>
              </a:solidFill>
            </a:endParaRPr>
          </a:p>
        </p:txBody>
      </p:sp>
      <p:sp>
        <p:nvSpPr>
          <p:cNvPr id="6" name="Rectangle 5"/>
          <p:cNvSpPr/>
          <p:nvPr/>
        </p:nvSpPr>
        <p:spPr>
          <a:xfrm>
            <a:off x="503237" y="2513057"/>
            <a:ext cx="5563178" cy="1754326"/>
          </a:xfrm>
          <a:prstGeom prst="rect">
            <a:avLst/>
          </a:prstGeom>
        </p:spPr>
        <p:txBody>
          <a:bodyPr wrap="square">
            <a:spAutoFit/>
          </a:bodyPr>
          <a:lstStyle/>
          <a:p>
            <a:r>
              <a:rPr lang="en-US" dirty="0" smtClean="0">
                <a:solidFill>
                  <a:srgbClr val="0000FF"/>
                </a:solidFill>
                <a:highlight>
                  <a:srgbClr val="FFFFFF"/>
                </a:highlight>
                <a:latin typeface="Consolas" panose="020B0609020204030204" pitchFamily="49" charset="0"/>
              </a:rPr>
              <a:t>public</a:t>
            </a:r>
            <a:r>
              <a:rPr lang="en-US" dirty="0" smtClean="0">
                <a:solidFill>
                  <a:srgbClr val="000000"/>
                </a:solidFill>
                <a:highlight>
                  <a:srgbClr val="FFFFFF"/>
                </a:highlight>
                <a:latin typeface="Consolas" panose="020B0609020204030204" pitchFamily="49" charset="0"/>
              </a:rPr>
              <a:t> </a:t>
            </a:r>
            <a:r>
              <a:rPr lang="en-US" dirty="0" smtClean="0">
                <a:solidFill>
                  <a:srgbClr val="0000FF"/>
                </a:solidFill>
                <a:highlight>
                  <a:srgbClr val="FFFFFF"/>
                </a:highlight>
                <a:latin typeface="Consolas" panose="020B0609020204030204" pitchFamily="49" charset="0"/>
              </a:rPr>
              <a:t>static void</a:t>
            </a:r>
            <a:r>
              <a:rPr lang="en-US" dirty="0" smtClean="0">
                <a:solidFill>
                  <a:srgbClr val="000000"/>
                </a:solidFill>
                <a:highlight>
                  <a:srgbClr val="FFFFFF"/>
                </a:highlight>
                <a:latin typeface="Consolas" panose="020B0609020204030204" pitchFamily="49" charset="0"/>
              </a:rPr>
              <a:t> </a:t>
            </a:r>
            <a:r>
              <a:rPr lang="en-US" dirty="0" err="1" smtClean="0">
                <a:solidFill>
                  <a:srgbClr val="000000"/>
                </a:solidFill>
                <a:highlight>
                  <a:srgbClr val="FFFFFF"/>
                </a:highlight>
                <a:latin typeface="Consolas" panose="020B0609020204030204" pitchFamily="49" charset="0"/>
              </a:rPr>
              <a:t>PausePrint</a:t>
            </a:r>
            <a:r>
              <a:rPr lang="en-US" dirty="0" smtClean="0">
                <a:solidFill>
                  <a:srgbClr val="000000"/>
                </a:solidFill>
                <a:highlight>
                  <a:srgbClr val="FFFFFF"/>
                </a:highlight>
                <a:latin typeface="Consolas" panose="020B0609020204030204" pitchFamily="49" charset="0"/>
              </a:rPr>
              <a:t>()</a:t>
            </a:r>
            <a:r>
              <a:rPr lang="en-US" dirty="0">
                <a:solidFill>
                  <a:srgbClr val="000000"/>
                </a:solidFill>
                <a:highlight>
                  <a:srgbClr val="FFFFFF"/>
                </a:highlight>
                <a:latin typeface="Consolas" panose="020B0609020204030204" pitchFamily="49" charset="0"/>
              </a:rPr>
              <a:t> </a:t>
            </a:r>
            <a:r>
              <a:rPr lang="en-US" dirty="0" smtClean="0">
                <a:solidFill>
                  <a:srgbClr val="000000"/>
                </a:solidFill>
                <a:highlight>
                  <a:srgbClr val="FFFFFF"/>
                </a:highlight>
                <a:latin typeface="Consolas" panose="020B0609020204030204" pitchFamily="49" charset="0"/>
              </a:rPr>
              <a:t>{</a:t>
            </a:r>
            <a:br>
              <a:rPr lang="en-US" dirty="0" smtClean="0">
                <a:solidFill>
                  <a:srgbClr val="000000"/>
                </a:solidFill>
                <a:highlight>
                  <a:srgbClr val="FFFFFF"/>
                </a:highlight>
                <a:latin typeface="Consolas" panose="020B0609020204030204" pitchFamily="49" charset="0"/>
              </a:rPr>
            </a:br>
            <a:r>
              <a:rPr lang="en-US" dirty="0" smtClean="0">
                <a:solidFill>
                  <a:srgbClr val="000000"/>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var</a:t>
            </a:r>
            <a:r>
              <a:rPr lang="en-US" dirty="0" smtClean="0">
                <a:solidFill>
                  <a:srgbClr val="000000"/>
                </a:solidFill>
                <a:highlight>
                  <a:srgbClr val="FFFFFF"/>
                </a:highlight>
                <a:latin typeface="Consolas" panose="020B0609020204030204" pitchFamily="49" charset="0"/>
              </a:rPr>
              <a:t> end = </a:t>
            </a:r>
            <a:r>
              <a:rPr lang="en-US" dirty="0" err="1">
                <a:solidFill>
                  <a:srgbClr val="2B91AF"/>
                </a:solidFill>
                <a:highlight>
                  <a:srgbClr val="FFFFFF"/>
                </a:highlight>
                <a:latin typeface="Consolas" panose="020B0609020204030204" pitchFamily="49" charset="0"/>
              </a:rPr>
              <a:t>DateTime</a:t>
            </a:r>
            <a:r>
              <a:rPr lang="en-US" dirty="0" err="1" smtClean="0">
                <a:solidFill>
                  <a:srgbClr val="000000"/>
                </a:solidFill>
                <a:highlight>
                  <a:srgbClr val="FFFFFF"/>
                </a:highlight>
                <a:latin typeface="Consolas" panose="020B0609020204030204" pitchFamily="49" charset="0"/>
              </a:rPr>
              <a:t>.Now</a:t>
            </a:r>
            <a:r>
              <a:rPr lang="en-US" dirty="0" smtClean="0">
                <a:solidFill>
                  <a:srgbClr val="000000"/>
                </a:solidFill>
                <a:highlight>
                  <a:srgbClr val="FFFFFF"/>
                </a:highlight>
                <a:latin typeface="Consolas" panose="020B0609020204030204" pitchFamily="49" charset="0"/>
              </a:rPr>
              <a:t> + </a:t>
            </a:r>
            <a:br>
              <a:rPr lang="en-US" dirty="0" smtClean="0">
                <a:solidFill>
                  <a:srgbClr val="000000"/>
                </a:solidFill>
                <a:highlight>
                  <a:srgbClr val="FFFFFF"/>
                </a:highlight>
                <a:latin typeface="Consolas" panose="020B0609020204030204" pitchFamily="49" charset="0"/>
              </a:rPr>
            </a:br>
            <a:r>
              <a:rPr lang="en-US" dirty="0" smtClean="0">
                <a:solidFill>
                  <a:srgbClr val="000000"/>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TimeSpan</a:t>
            </a:r>
            <a:r>
              <a:rPr lang="en-US" dirty="0" err="1" smtClean="0">
                <a:solidFill>
                  <a:srgbClr val="000000"/>
                </a:solidFill>
                <a:highlight>
                  <a:srgbClr val="FFFFFF"/>
                </a:highlight>
                <a:latin typeface="Consolas" panose="020B0609020204030204" pitchFamily="49" charset="0"/>
              </a:rPr>
              <a:t>.FromSeconds</a:t>
            </a:r>
            <a:r>
              <a:rPr lang="en-US" dirty="0" smtClean="0">
                <a:solidFill>
                  <a:srgbClr val="000000"/>
                </a:solidFill>
                <a:highlight>
                  <a:srgbClr val="FFFFFF"/>
                </a:highlight>
                <a:latin typeface="Consolas" panose="020B0609020204030204" pitchFamily="49" charset="0"/>
              </a:rPr>
              <a:t>(10);</a:t>
            </a:r>
            <a:br>
              <a:rPr lang="en-US" dirty="0" smtClean="0">
                <a:solidFill>
                  <a:srgbClr val="000000"/>
                </a:solidFill>
                <a:highlight>
                  <a:srgbClr val="FFFFFF"/>
                </a:highlight>
                <a:latin typeface="Consolas" panose="020B0609020204030204" pitchFamily="49" charset="0"/>
              </a:rPr>
            </a:br>
            <a:r>
              <a:rPr lang="en-US" dirty="0" smtClean="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while</a:t>
            </a:r>
            <a:r>
              <a:rPr lang="en-US" dirty="0" smtClean="0">
                <a:solidFill>
                  <a:srgbClr val="000000"/>
                </a:solidFill>
                <a:highlight>
                  <a:srgbClr val="FFFFFF"/>
                </a:highlight>
                <a:latin typeface="Consolas" panose="020B0609020204030204" pitchFamily="49" charset="0"/>
              </a:rPr>
              <a:t>(</a:t>
            </a:r>
            <a:r>
              <a:rPr lang="en-US" dirty="0" err="1">
                <a:solidFill>
                  <a:srgbClr val="2B91AF"/>
                </a:solidFill>
                <a:highlight>
                  <a:srgbClr val="FFFFFF"/>
                </a:highlight>
                <a:latin typeface="Consolas" panose="020B0609020204030204" pitchFamily="49" charset="0"/>
              </a:rPr>
              <a:t>DateTime</a:t>
            </a:r>
            <a:r>
              <a:rPr lang="en-US" dirty="0" err="1" smtClean="0">
                <a:solidFill>
                  <a:srgbClr val="000000"/>
                </a:solidFill>
                <a:highlight>
                  <a:srgbClr val="FFFFFF"/>
                </a:highlight>
                <a:latin typeface="Consolas" panose="020B0609020204030204" pitchFamily="49" charset="0"/>
              </a:rPr>
              <a:t>.Now</a:t>
            </a:r>
            <a:r>
              <a:rPr lang="en-US" dirty="0" smtClean="0">
                <a:solidFill>
                  <a:srgbClr val="000000"/>
                </a:solidFill>
                <a:highlight>
                  <a:srgbClr val="FFFFFF"/>
                </a:highlight>
                <a:latin typeface="Consolas" panose="020B0609020204030204" pitchFamily="49" charset="0"/>
              </a:rPr>
              <a:t> &lt; end);</a:t>
            </a:r>
            <a:br>
              <a:rPr lang="en-US" dirty="0" smtClean="0">
                <a:solidFill>
                  <a:srgbClr val="000000"/>
                </a:solidFill>
                <a:highlight>
                  <a:srgbClr val="FFFFFF"/>
                </a:highlight>
                <a:latin typeface="Consolas" panose="020B0609020204030204" pitchFamily="49" charset="0"/>
              </a:rPr>
            </a:br>
            <a:r>
              <a:rPr lang="en-US" dirty="0" smtClean="0">
                <a:solidFill>
                  <a:srgbClr val="000000"/>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Console</a:t>
            </a:r>
            <a:r>
              <a:rPr lang="en-US" dirty="0" err="1">
                <a:solidFill>
                  <a:srgbClr val="000000"/>
                </a:solidFill>
                <a:highlight>
                  <a:srgbClr val="FFFFFF"/>
                </a:highlight>
                <a:latin typeface="Consolas" panose="020B0609020204030204" pitchFamily="49" charset="0"/>
              </a:rPr>
              <a:t>.WriteLine</a:t>
            </a:r>
            <a:r>
              <a:rPr lang="en-US" dirty="0" smtClean="0">
                <a:solidFill>
                  <a:srgbClr val="000000"/>
                </a:solidFill>
                <a:highlight>
                  <a:srgbClr val="FFFFFF"/>
                </a:highlight>
                <a:latin typeface="Consolas" panose="020B0609020204030204" pitchFamily="49" charset="0"/>
              </a:rPr>
              <a:t>(</a:t>
            </a:r>
            <a:r>
              <a:rPr lang="en-US" dirty="0" smtClean="0">
                <a:solidFill>
                  <a:schemeClr val="accent3">
                    <a:lumMod val="75000"/>
                  </a:schemeClr>
                </a:solidFill>
                <a:highlight>
                  <a:srgbClr val="FFFFFF"/>
                </a:highlight>
                <a:latin typeface="Consolas" panose="020B0609020204030204" pitchFamily="49" charset="0"/>
              </a:rPr>
              <a:t>"Hello"</a:t>
            </a:r>
            <a:r>
              <a:rPr lang="en-US" dirty="0" smtClean="0">
                <a:solidFill>
                  <a:srgbClr val="000000"/>
                </a:solidFill>
                <a:highlight>
                  <a:srgbClr val="FFFFFF"/>
                </a:highlight>
                <a:latin typeface="Consolas" panose="020B0609020204030204" pitchFamily="49" charset="0"/>
              </a:rPr>
              <a:t>);</a:t>
            </a:r>
            <a:r>
              <a:rPr lang="en-US" dirty="0">
                <a:solidFill>
                  <a:srgbClr val="000000"/>
                </a:solidFill>
                <a:highlight>
                  <a:srgbClr val="FFFFFF"/>
                </a:highlight>
                <a:latin typeface="Consolas" panose="020B0609020204030204" pitchFamily="49" charset="0"/>
              </a:rPr>
              <a:t/>
            </a:r>
            <a:br>
              <a:rPr lang="en-US" dirty="0">
                <a:solidFill>
                  <a:srgbClr val="000000"/>
                </a:solidFill>
                <a:highlight>
                  <a:srgbClr val="FFFFFF"/>
                </a:highlight>
                <a:latin typeface="Consolas" panose="020B0609020204030204" pitchFamily="49" charset="0"/>
              </a:rPr>
            </a:br>
            <a:r>
              <a:rPr lang="en-US" dirty="0" smtClean="0">
                <a:solidFill>
                  <a:srgbClr val="000000"/>
                </a:solidFill>
                <a:highlight>
                  <a:srgbClr val="FFFFFF"/>
                </a:highlight>
                <a:latin typeface="Consolas" panose="020B0609020204030204" pitchFamily="49" charset="0"/>
              </a:rPr>
              <a:t>}</a:t>
            </a:r>
            <a:endParaRPr lang="en-US" dirty="0">
              <a:solidFill>
                <a:srgbClr val="000000"/>
              </a:solidFill>
              <a:highlight>
                <a:srgbClr val="FFFFFF"/>
              </a:highlight>
              <a:latin typeface="Consolas" panose="020B0609020204030204" pitchFamily="49" charset="0"/>
            </a:endParaRPr>
          </a:p>
        </p:txBody>
      </p:sp>
      <p:sp>
        <p:nvSpPr>
          <p:cNvPr id="9" name="Rectangle 8"/>
          <p:cNvSpPr/>
          <p:nvPr/>
        </p:nvSpPr>
        <p:spPr>
          <a:xfrm>
            <a:off x="503236" y="4504688"/>
            <a:ext cx="5563179" cy="1200329"/>
          </a:xfrm>
          <a:prstGeom prst="rect">
            <a:avLst/>
          </a:prstGeom>
        </p:spPr>
        <p:txBody>
          <a:bodyPr wrap="square">
            <a:spAutoFit/>
          </a:bodyPr>
          <a:lstStyle/>
          <a:p>
            <a:r>
              <a:rPr lang="en-US" dirty="0" smtClean="0">
                <a:solidFill>
                  <a:srgbClr val="0000FF"/>
                </a:solidFill>
                <a:highlight>
                  <a:srgbClr val="FFFFFF"/>
                </a:highlight>
                <a:latin typeface="Consolas" panose="020B0609020204030204" pitchFamily="49" charset="0"/>
              </a:rPr>
              <a:t>public</a:t>
            </a:r>
            <a:r>
              <a:rPr lang="en-US" dirty="0" smtClean="0">
                <a:solidFill>
                  <a:srgbClr val="000000"/>
                </a:solidFill>
                <a:highlight>
                  <a:srgbClr val="FFFFFF"/>
                </a:highlight>
                <a:latin typeface="Consolas" panose="020B0609020204030204" pitchFamily="49" charset="0"/>
              </a:rPr>
              <a:t> </a:t>
            </a:r>
            <a:r>
              <a:rPr lang="en-US" dirty="0" smtClean="0">
                <a:solidFill>
                  <a:srgbClr val="0000FF"/>
                </a:solidFill>
                <a:highlight>
                  <a:srgbClr val="FFFFFF"/>
                </a:highlight>
                <a:latin typeface="Consolas" panose="020B0609020204030204" pitchFamily="49" charset="0"/>
              </a:rPr>
              <a:t>static void</a:t>
            </a:r>
            <a:r>
              <a:rPr lang="en-US" dirty="0" smtClean="0">
                <a:solidFill>
                  <a:srgbClr val="000000"/>
                </a:solidFill>
                <a:highlight>
                  <a:srgbClr val="FFFFFF"/>
                </a:highlight>
                <a:latin typeface="Consolas" panose="020B0609020204030204" pitchFamily="49" charset="0"/>
              </a:rPr>
              <a:t> </a:t>
            </a:r>
            <a:r>
              <a:rPr lang="en-US" dirty="0" err="1" smtClean="0">
                <a:solidFill>
                  <a:srgbClr val="000000"/>
                </a:solidFill>
                <a:highlight>
                  <a:srgbClr val="FFFFFF"/>
                </a:highlight>
                <a:latin typeface="Consolas" panose="020B0609020204030204" pitchFamily="49" charset="0"/>
              </a:rPr>
              <a:t>PausePrint</a:t>
            </a:r>
            <a:r>
              <a:rPr lang="en-US" dirty="0" smtClean="0">
                <a:solidFill>
                  <a:srgbClr val="000000"/>
                </a:solidFill>
                <a:highlight>
                  <a:srgbClr val="FFFFFF"/>
                </a:highlight>
                <a:latin typeface="Consolas" panose="020B0609020204030204" pitchFamily="49" charset="0"/>
              </a:rPr>
              <a:t>()</a:t>
            </a:r>
            <a:r>
              <a:rPr lang="en-US" dirty="0">
                <a:solidFill>
                  <a:srgbClr val="000000"/>
                </a:solidFill>
                <a:highlight>
                  <a:srgbClr val="FFFFFF"/>
                </a:highlight>
                <a:latin typeface="Consolas" panose="020B0609020204030204" pitchFamily="49" charset="0"/>
              </a:rPr>
              <a:t> </a:t>
            </a:r>
            <a:r>
              <a:rPr lang="en-US" dirty="0" smtClean="0">
                <a:solidFill>
                  <a:srgbClr val="000000"/>
                </a:solidFill>
                <a:highlight>
                  <a:srgbClr val="FFFFFF"/>
                </a:highlight>
                <a:latin typeface="Consolas" panose="020B0609020204030204" pitchFamily="49" charset="0"/>
              </a:rPr>
              <a:t>{</a:t>
            </a:r>
            <a:r>
              <a:rPr lang="en-US" dirty="0">
                <a:solidFill>
                  <a:srgbClr val="000000"/>
                </a:solidFill>
                <a:highlight>
                  <a:srgbClr val="FFFFFF"/>
                </a:highlight>
                <a:latin typeface="Consolas" panose="020B0609020204030204" pitchFamily="49" charset="0"/>
              </a:rPr>
              <a:t/>
            </a:r>
            <a:br>
              <a:rPr lang="en-US" dirty="0">
                <a:solidFill>
                  <a:srgbClr val="000000"/>
                </a:solidFill>
                <a:highlight>
                  <a:srgbClr val="FFFFFF"/>
                </a:highlight>
                <a:latin typeface="Consolas" panose="020B0609020204030204" pitchFamily="49" charset="0"/>
              </a:rPr>
            </a:br>
            <a:r>
              <a:rPr lang="en-US" dirty="0" smtClean="0">
                <a:solidFill>
                  <a:srgbClr val="000000"/>
                </a:solidFill>
                <a:highlight>
                  <a:srgbClr val="FFFFFF"/>
                </a:highlight>
                <a:latin typeface="Consolas" panose="020B0609020204030204" pitchFamily="49" charset="0"/>
              </a:rPr>
              <a:t>    </a:t>
            </a:r>
            <a:r>
              <a:rPr lang="en-US" dirty="0">
                <a:solidFill>
                  <a:srgbClr val="2B91AF"/>
                </a:solidFill>
                <a:highlight>
                  <a:srgbClr val="FFFFFF"/>
                </a:highlight>
                <a:latin typeface="Consolas" panose="020B0609020204030204" pitchFamily="49" charset="0"/>
              </a:rPr>
              <a:t>Task</a:t>
            </a:r>
            <a:r>
              <a:rPr lang="en-US" dirty="0" smtClean="0">
                <a:solidFill>
                  <a:srgbClr val="000000"/>
                </a:solidFill>
                <a:highlight>
                  <a:srgbClr val="FFFFFF"/>
                </a:highlight>
                <a:latin typeface="Consolas" panose="020B0609020204030204" pitchFamily="49" charset="0"/>
              </a:rPr>
              <a:t> t = </a:t>
            </a:r>
            <a:r>
              <a:rPr lang="en-US" dirty="0" err="1" smtClean="0">
                <a:solidFill>
                  <a:srgbClr val="000000"/>
                </a:solidFill>
                <a:highlight>
                  <a:srgbClr val="FFFFFF"/>
                </a:highlight>
                <a:latin typeface="Consolas" panose="020B0609020204030204" pitchFamily="49" charset="0"/>
              </a:rPr>
              <a:t>PausePrintAsync</a:t>
            </a:r>
            <a:r>
              <a:rPr lang="en-US" dirty="0" smtClean="0">
                <a:solidFill>
                  <a:srgbClr val="000000"/>
                </a:solidFill>
                <a:highlight>
                  <a:srgbClr val="FFFFFF"/>
                </a:highlight>
                <a:latin typeface="Consolas" panose="020B0609020204030204" pitchFamily="49" charset="0"/>
              </a:rPr>
              <a:t>();</a:t>
            </a:r>
            <a:br>
              <a:rPr lang="en-US" dirty="0" smtClean="0">
                <a:solidFill>
                  <a:srgbClr val="000000"/>
                </a:solidFill>
                <a:highlight>
                  <a:srgbClr val="FFFFFF"/>
                </a:highlight>
                <a:latin typeface="Consolas" panose="020B0609020204030204" pitchFamily="49" charset="0"/>
              </a:rPr>
            </a:br>
            <a:r>
              <a:rPr lang="en-US" dirty="0" smtClean="0">
                <a:solidFill>
                  <a:srgbClr val="000000"/>
                </a:solidFill>
                <a:highlight>
                  <a:srgbClr val="FFFFFF"/>
                </a:highlight>
                <a:latin typeface="Consolas" panose="020B0609020204030204" pitchFamily="49" charset="0"/>
              </a:rPr>
              <a:t>    </a:t>
            </a:r>
            <a:r>
              <a:rPr lang="en-US" dirty="0" err="1" smtClean="0">
                <a:solidFill>
                  <a:srgbClr val="000000"/>
                </a:solidFill>
                <a:highlight>
                  <a:srgbClr val="FFFFFF"/>
                </a:highlight>
                <a:latin typeface="Consolas" panose="020B0609020204030204" pitchFamily="49" charset="0"/>
              </a:rPr>
              <a:t>t.Wait</a:t>
            </a:r>
            <a:r>
              <a:rPr lang="en-US" dirty="0" smtClean="0">
                <a:solidFill>
                  <a:srgbClr val="000000"/>
                </a:solidFill>
                <a:highlight>
                  <a:srgbClr val="FFFFFF"/>
                </a:highlight>
                <a:latin typeface="Consolas" panose="020B0609020204030204" pitchFamily="49" charset="0"/>
              </a:rPr>
              <a:t>();</a:t>
            </a:r>
            <a:r>
              <a:rPr lang="en-US" dirty="0">
                <a:solidFill>
                  <a:srgbClr val="000000"/>
                </a:solidFill>
                <a:highlight>
                  <a:srgbClr val="FFFFFF"/>
                </a:highlight>
                <a:latin typeface="Consolas" panose="020B0609020204030204" pitchFamily="49" charset="0"/>
              </a:rPr>
              <a:t/>
            </a:r>
            <a:br>
              <a:rPr lang="en-US" dirty="0">
                <a:solidFill>
                  <a:srgbClr val="000000"/>
                </a:solidFill>
                <a:highlight>
                  <a:srgbClr val="FFFFFF"/>
                </a:highlight>
                <a:latin typeface="Consolas" panose="020B0609020204030204" pitchFamily="49" charset="0"/>
              </a:rPr>
            </a:br>
            <a:r>
              <a:rPr lang="en-US" dirty="0" smtClean="0">
                <a:solidFill>
                  <a:srgbClr val="000000"/>
                </a:solidFill>
                <a:highlight>
                  <a:srgbClr val="FFFFFF"/>
                </a:highlight>
                <a:latin typeface="Consolas" panose="020B0609020204030204" pitchFamily="49" charset="0"/>
              </a:rPr>
              <a:t>}</a:t>
            </a:r>
            <a:endParaRPr lang="en-US" dirty="0">
              <a:solidFill>
                <a:srgbClr val="000000"/>
              </a:solidFill>
              <a:highlight>
                <a:srgbClr val="FFFFFF"/>
              </a:highlight>
              <a:latin typeface="Consolas" panose="020B0609020204030204" pitchFamily="49" charset="0"/>
            </a:endParaRPr>
          </a:p>
        </p:txBody>
      </p:sp>
      <p:sp>
        <p:nvSpPr>
          <p:cNvPr id="16" name="Text Placeholder 3"/>
          <p:cNvSpPr txBox="1">
            <a:spLocks/>
          </p:cNvSpPr>
          <p:nvPr/>
        </p:nvSpPr>
        <p:spPr>
          <a:xfrm>
            <a:off x="350838" y="5849252"/>
            <a:ext cx="11734800" cy="1046440"/>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Segoe UI" pitchFamily="34" charset="0"/>
                <a:ea typeface="+mn-ea"/>
                <a:cs typeface="Segoe UI" pitchFamily="34"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Segoe UI" pitchFamily="34" charset="0"/>
                <a:ea typeface="+mn-ea"/>
                <a:cs typeface="Segoe UI" pitchFamily="34"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Segoe UI" pitchFamily="34" charset="0"/>
                <a:ea typeface="+mn-ea"/>
                <a:cs typeface="Segoe UI" pitchFamily="34"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800" dirty="0" smtClean="0">
                <a:solidFill>
                  <a:schemeClr val="accent2"/>
                </a:solidFill>
                <a:latin typeface="+mj-lt"/>
              </a:rPr>
              <a:t>Both “</a:t>
            </a:r>
            <a:r>
              <a:rPr lang="en-US" sz="2800" dirty="0" err="1" smtClean="0">
                <a:solidFill>
                  <a:schemeClr val="accent2"/>
                </a:solidFill>
                <a:latin typeface="+mj-lt"/>
              </a:rPr>
              <a:t>async</a:t>
            </a:r>
            <a:r>
              <a:rPr lang="en-US" sz="2800" dirty="0" smtClean="0">
                <a:solidFill>
                  <a:schemeClr val="accent2"/>
                </a:solidFill>
                <a:latin typeface="+mj-lt"/>
              </a:rPr>
              <a:t> over sync” and “sync over </a:t>
            </a:r>
            <a:r>
              <a:rPr lang="en-US" sz="2800" dirty="0" err="1" smtClean="0">
                <a:solidFill>
                  <a:schemeClr val="accent2"/>
                </a:solidFill>
                <a:latin typeface="+mj-lt"/>
              </a:rPr>
              <a:t>async</a:t>
            </a:r>
            <a:r>
              <a:rPr lang="en-US" sz="2800" dirty="0" smtClean="0">
                <a:solidFill>
                  <a:schemeClr val="accent2"/>
                </a:solidFill>
                <a:latin typeface="+mj-lt"/>
              </a:rPr>
              <a:t>” can be problematic</a:t>
            </a:r>
          </a:p>
          <a:p>
            <a:pPr algn="ctr"/>
            <a:r>
              <a:rPr lang="en-US" sz="2800" dirty="0" smtClean="0">
                <a:solidFill>
                  <a:schemeClr val="accent2"/>
                </a:solidFill>
                <a:latin typeface="+mj-lt"/>
              </a:rPr>
              <a:t>if you don’t completely understand the implementation.</a:t>
            </a:r>
            <a:endParaRPr lang="en-US" sz="2800" dirty="0">
              <a:solidFill>
                <a:schemeClr val="accent2"/>
              </a:solidFill>
              <a:latin typeface="+mj-lt"/>
            </a:endParaRPr>
          </a:p>
        </p:txBody>
      </p:sp>
      <p:grpSp>
        <p:nvGrpSpPr>
          <p:cNvPr id="14" name="Group 13"/>
          <p:cNvGrpSpPr/>
          <p:nvPr/>
        </p:nvGrpSpPr>
        <p:grpSpPr>
          <a:xfrm>
            <a:off x="9571037" y="2707490"/>
            <a:ext cx="1373261" cy="960263"/>
            <a:chOff x="9647237" y="2925554"/>
            <a:chExt cx="1373261" cy="960263"/>
          </a:xfrm>
        </p:grpSpPr>
        <p:sp>
          <p:nvSpPr>
            <p:cNvPr id="15" name="Curved Left Arrow 14"/>
            <p:cNvSpPr/>
            <p:nvPr/>
          </p:nvSpPr>
          <p:spPr bwMode="auto">
            <a:xfrm>
              <a:off x="9647237" y="3089633"/>
              <a:ext cx="612648" cy="632106"/>
            </a:xfrm>
            <a:prstGeom prst="curvedLeftArrow">
              <a:avLst>
                <a:gd name="adj1" fmla="val 31368"/>
                <a:gd name="adj2" fmla="val 45231"/>
                <a:gd name="adj3" fmla="val 25000"/>
              </a:avLst>
            </a:prstGeom>
            <a:solidFill>
              <a:srgbClr val="C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400" dirty="0">
                <a:gradFill>
                  <a:gsLst>
                    <a:gs pos="0">
                      <a:srgbClr val="FFFFFF"/>
                    </a:gs>
                    <a:gs pos="100000">
                      <a:srgbClr val="FFFFFF"/>
                    </a:gs>
                  </a:gsLst>
                  <a:lin ang="5400000" scaled="0"/>
                </a:gradFill>
              </a:endParaRPr>
            </a:p>
          </p:txBody>
        </p:sp>
        <p:sp>
          <p:nvSpPr>
            <p:cNvPr id="12" name="TextBox 11"/>
            <p:cNvSpPr txBox="1"/>
            <p:nvPr/>
          </p:nvSpPr>
          <p:spPr>
            <a:xfrm>
              <a:off x="10028237" y="2925554"/>
              <a:ext cx="992261" cy="960263"/>
            </a:xfrm>
            <a:prstGeom prst="rect">
              <a:avLst/>
            </a:prstGeom>
            <a:noFill/>
          </p:spPr>
          <p:txBody>
            <a:bodyPr wrap="square" lIns="182880" tIns="146304" rIns="182880" bIns="146304" rtlCol="0">
              <a:spAutoFit/>
            </a:bodyPr>
            <a:lstStyle/>
            <a:p>
              <a:pPr algn="ctr">
                <a:lnSpc>
                  <a:spcPct val="90000"/>
                </a:lnSpc>
                <a:spcAft>
                  <a:spcPts val="600"/>
                </a:spcAft>
              </a:pPr>
              <a:r>
                <a:rPr lang="en-US" sz="1600" dirty="0" smtClean="0">
                  <a:solidFill>
                    <a:schemeClr val="bg1"/>
                  </a:solidFill>
                </a:rPr>
                <a:t>“</a:t>
              </a:r>
              <a:r>
                <a:rPr lang="en-US" sz="1600" dirty="0" err="1" smtClean="0">
                  <a:solidFill>
                    <a:schemeClr val="bg1"/>
                  </a:solidFill>
                </a:rPr>
                <a:t>async</a:t>
              </a:r>
              <a:r>
                <a:rPr lang="en-US" sz="1600" dirty="0" smtClean="0">
                  <a:solidFill>
                    <a:schemeClr val="bg1"/>
                  </a:solidFill>
                </a:rPr>
                <a:t> over sync”</a:t>
              </a:r>
            </a:p>
          </p:txBody>
        </p:sp>
      </p:grpSp>
      <p:grpSp>
        <p:nvGrpSpPr>
          <p:cNvPr id="19" name="Group 18"/>
          <p:cNvGrpSpPr/>
          <p:nvPr/>
        </p:nvGrpSpPr>
        <p:grpSpPr>
          <a:xfrm>
            <a:off x="4541837" y="4665245"/>
            <a:ext cx="1373261" cy="960263"/>
            <a:chOff x="9647237" y="2950945"/>
            <a:chExt cx="1373261" cy="960263"/>
          </a:xfrm>
        </p:grpSpPr>
        <p:sp>
          <p:nvSpPr>
            <p:cNvPr id="20" name="Curved Left Arrow 19"/>
            <p:cNvSpPr/>
            <p:nvPr/>
          </p:nvSpPr>
          <p:spPr bwMode="auto">
            <a:xfrm flipV="1">
              <a:off x="9647237" y="3140417"/>
              <a:ext cx="609600" cy="581321"/>
            </a:xfrm>
            <a:prstGeom prst="curvedLeftArrow">
              <a:avLst>
                <a:gd name="adj1" fmla="val 31368"/>
                <a:gd name="adj2" fmla="val 45231"/>
                <a:gd name="adj3" fmla="val 25000"/>
              </a:avLst>
            </a:prstGeom>
            <a:solidFill>
              <a:srgbClr val="C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400" dirty="0">
                <a:gradFill>
                  <a:gsLst>
                    <a:gs pos="0">
                      <a:srgbClr val="FFFFFF"/>
                    </a:gs>
                    <a:gs pos="100000">
                      <a:srgbClr val="FFFFFF"/>
                    </a:gs>
                  </a:gsLst>
                  <a:lin ang="5400000" scaled="0"/>
                </a:gradFill>
              </a:endParaRPr>
            </a:p>
          </p:txBody>
        </p:sp>
        <p:sp>
          <p:nvSpPr>
            <p:cNvPr id="21" name="TextBox 20"/>
            <p:cNvSpPr txBox="1"/>
            <p:nvPr/>
          </p:nvSpPr>
          <p:spPr>
            <a:xfrm>
              <a:off x="10028237" y="2950945"/>
              <a:ext cx="992261" cy="960263"/>
            </a:xfrm>
            <a:prstGeom prst="rect">
              <a:avLst/>
            </a:prstGeom>
            <a:noFill/>
          </p:spPr>
          <p:txBody>
            <a:bodyPr wrap="square" lIns="182880" tIns="146304" rIns="182880" bIns="146304" rtlCol="0">
              <a:spAutoFit/>
            </a:bodyPr>
            <a:lstStyle/>
            <a:p>
              <a:pPr algn="ctr">
                <a:lnSpc>
                  <a:spcPct val="90000"/>
                </a:lnSpc>
                <a:spcAft>
                  <a:spcPts val="600"/>
                </a:spcAft>
              </a:pPr>
              <a:r>
                <a:rPr lang="en-US" sz="1600" dirty="0" smtClean="0">
                  <a:solidFill>
                    <a:schemeClr val="bg1"/>
                  </a:solidFill>
                </a:rPr>
                <a:t>“sync</a:t>
              </a:r>
              <a:br>
                <a:rPr lang="en-US" sz="1600" dirty="0" smtClean="0">
                  <a:solidFill>
                    <a:schemeClr val="bg1"/>
                  </a:solidFill>
                </a:rPr>
              </a:br>
              <a:r>
                <a:rPr lang="en-US" sz="1600" dirty="0" smtClean="0">
                  <a:solidFill>
                    <a:schemeClr val="bg1"/>
                  </a:solidFill>
                </a:rPr>
                <a:t>over </a:t>
              </a:r>
              <a:r>
                <a:rPr lang="en-US" sz="1600" dirty="0" err="1" smtClean="0">
                  <a:solidFill>
                    <a:schemeClr val="bg1"/>
                  </a:solidFill>
                </a:rPr>
                <a:t>async</a:t>
              </a:r>
              <a:r>
                <a:rPr lang="en-US" sz="1600" dirty="0" smtClean="0">
                  <a:solidFill>
                    <a:schemeClr val="bg1"/>
                  </a:solidFill>
                </a:rPr>
                <a:t>”</a:t>
              </a:r>
            </a:p>
          </p:txBody>
        </p:sp>
      </p:grpSp>
      <p:cxnSp>
        <p:nvCxnSpPr>
          <p:cNvPr id="27" name="Straight Connector 26"/>
          <p:cNvCxnSpPr/>
          <p:nvPr/>
        </p:nvCxnSpPr>
        <p:spPr>
          <a:xfrm>
            <a:off x="350838" y="4398015"/>
            <a:ext cx="11734800" cy="0"/>
          </a:xfrm>
          <a:prstGeom prst="line">
            <a:avLst/>
          </a:prstGeom>
          <a:ln>
            <a:solidFill>
              <a:schemeClr val="tx1">
                <a:lumMod val="85000"/>
              </a:schemeClr>
            </a:solidFill>
            <a:prstDash val="solid"/>
            <a:headEnd type="none"/>
            <a:tailEnd type="non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26706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animBg="1"/>
      <p:bldP spid="10" grpId="0"/>
      <p:bldP spid="11" grpId="0" animBg="1"/>
      <p:bldP spid="4" grpId="0"/>
      <p:bldP spid="5" grpId="0"/>
      <p:bldP spid="6" grpId="0"/>
      <p:bldP spid="9" grpId="0"/>
      <p:bldP spid="1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3736955848"/>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go </a:t>
            </a:r>
            <a:r>
              <a:rPr lang="en-US" dirty="0" err="1" smtClean="0"/>
              <a:t>async</a:t>
            </a:r>
            <a:r>
              <a:rPr lang="en-US" dirty="0" smtClean="0"/>
              <a:t>?</a:t>
            </a:r>
            <a:endParaRPr lang="en-US" dirty="0"/>
          </a:p>
        </p:txBody>
      </p:sp>
      <p:sp>
        <p:nvSpPr>
          <p:cNvPr id="3" name="Text Placeholder 2"/>
          <p:cNvSpPr>
            <a:spLocks noGrp="1"/>
          </p:cNvSpPr>
          <p:nvPr>
            <p:ph type="body" sz="quarter" idx="10"/>
          </p:nvPr>
        </p:nvSpPr>
        <p:spPr>
          <a:xfrm>
            <a:off x="274638" y="1212850"/>
            <a:ext cx="11887200" cy="5059847"/>
          </a:xfrm>
        </p:spPr>
        <p:txBody>
          <a:bodyPr/>
          <a:lstStyle/>
          <a:p>
            <a:pPr lvl="0"/>
            <a:endParaRPr lang="en-US" sz="3300" dirty="0">
              <a:solidFill>
                <a:schemeClr val="tx1"/>
              </a:solidFill>
              <a:latin typeface="Segoe UI"/>
              <a:cs typeface="Consolas" panose="020B0609020204030204" pitchFamily="49" charset="0"/>
            </a:endParaRPr>
          </a:p>
          <a:p>
            <a:pPr lvl="0"/>
            <a:r>
              <a:rPr lang="en-US" sz="3300" dirty="0">
                <a:solidFill>
                  <a:schemeClr val="tx1"/>
                </a:solidFill>
                <a:latin typeface="Segoe UI"/>
                <a:cs typeface="Consolas" panose="020B0609020204030204" pitchFamily="49" charset="0"/>
              </a:rPr>
              <a:t>Offloading</a:t>
            </a:r>
          </a:p>
          <a:p>
            <a:pPr marL="346553" lvl="1"/>
            <a:r>
              <a:rPr lang="en-US" sz="2400" dirty="0">
                <a:solidFill>
                  <a:schemeClr val="tx1"/>
                </a:solidFill>
                <a:cs typeface="Consolas" panose="020B0609020204030204" pitchFamily="49" charset="0"/>
              </a:rPr>
              <a:t>Avoid tying up the current thread </a:t>
            </a:r>
            <a:r>
              <a:rPr lang="en-US" sz="2400" i="1" dirty="0">
                <a:solidFill>
                  <a:schemeClr val="tx1"/>
                </a:solidFill>
                <a:cs typeface="Consolas" panose="020B0609020204030204" pitchFamily="49" charset="0"/>
              </a:rPr>
              <a:t>(some threads matter more than others)</a:t>
            </a:r>
          </a:p>
          <a:p>
            <a:pPr marL="346553" lvl="1"/>
            <a:r>
              <a:rPr lang="en-US" sz="2400" dirty="0">
                <a:solidFill>
                  <a:schemeClr val="tx1"/>
                </a:solidFill>
                <a:cs typeface="Consolas" panose="020B0609020204030204" pitchFamily="49" charset="0"/>
              </a:rPr>
              <a:t>Do work on a specific thread </a:t>
            </a:r>
            <a:r>
              <a:rPr lang="en-US" sz="2400" i="1" dirty="0">
                <a:solidFill>
                  <a:schemeClr val="tx1"/>
                </a:solidFill>
                <a:cs typeface="Consolas" panose="020B0609020204030204" pitchFamily="49" charset="0"/>
              </a:rPr>
              <a:t>(some threads are more capable than others)</a:t>
            </a:r>
          </a:p>
          <a:p>
            <a:pPr lvl="0"/>
            <a:endParaRPr lang="en-US" sz="3300" dirty="0">
              <a:solidFill>
                <a:schemeClr val="tx1"/>
              </a:solidFill>
              <a:latin typeface="Segoe UI"/>
              <a:cs typeface="Consolas" panose="020B0609020204030204" pitchFamily="49" charset="0"/>
            </a:endParaRPr>
          </a:p>
          <a:p>
            <a:pPr lvl="0"/>
            <a:r>
              <a:rPr lang="en-US" sz="3300" dirty="0">
                <a:solidFill>
                  <a:schemeClr val="tx1"/>
                </a:solidFill>
                <a:latin typeface="Segoe UI"/>
                <a:cs typeface="Consolas" panose="020B0609020204030204" pitchFamily="49" charset="0"/>
              </a:rPr>
              <a:t>Concurrency</a:t>
            </a:r>
          </a:p>
          <a:p>
            <a:pPr marL="346553" lvl="1"/>
            <a:r>
              <a:rPr lang="en-US" sz="2400" dirty="0">
                <a:solidFill>
                  <a:schemeClr val="tx1"/>
                </a:solidFill>
                <a:cs typeface="Consolas" panose="020B0609020204030204" pitchFamily="49" charset="0"/>
              </a:rPr>
              <a:t>Start multiple operations so that they may process concurrently</a:t>
            </a:r>
          </a:p>
          <a:p>
            <a:pPr lvl="0"/>
            <a:endParaRPr lang="en-US" sz="3300" dirty="0">
              <a:solidFill>
                <a:schemeClr val="tx1"/>
              </a:solidFill>
              <a:latin typeface="Segoe UI"/>
              <a:cs typeface="Consolas" panose="020B0609020204030204" pitchFamily="49" charset="0"/>
            </a:endParaRPr>
          </a:p>
          <a:p>
            <a:pPr lvl="0"/>
            <a:r>
              <a:rPr lang="en-US" sz="3300" dirty="0">
                <a:solidFill>
                  <a:schemeClr val="tx1"/>
                </a:solidFill>
                <a:latin typeface="Segoe UI"/>
                <a:cs typeface="Consolas" panose="020B0609020204030204" pitchFamily="49" charset="0"/>
              </a:rPr>
              <a:t>Scalability</a:t>
            </a:r>
          </a:p>
          <a:p>
            <a:pPr marL="346553" lvl="1"/>
            <a:r>
              <a:rPr lang="en-US" sz="2400" dirty="0">
                <a:solidFill>
                  <a:schemeClr val="tx1"/>
                </a:solidFill>
                <a:cs typeface="Consolas" panose="020B0609020204030204" pitchFamily="49" charset="0"/>
              </a:rPr>
              <a:t>Don’t waste resources (i.e. threads) you don’t need to use</a:t>
            </a:r>
          </a:p>
        </p:txBody>
      </p:sp>
      <p:sp>
        <p:nvSpPr>
          <p:cNvPr id="4" name="Left Arrow 3"/>
          <p:cNvSpPr/>
          <p:nvPr/>
        </p:nvSpPr>
        <p:spPr bwMode="auto">
          <a:xfrm>
            <a:off x="3398837" y="1749452"/>
            <a:ext cx="7162800" cy="685800"/>
          </a:xfrm>
          <a:prstGeom prst="leftArrow">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a:t>
            </a:r>
            <a:r>
              <a:rPr lang="en-US" sz="2000" b="1" dirty="0" err="1" smtClean="0">
                <a:gradFill>
                  <a:gsLst>
                    <a:gs pos="0">
                      <a:srgbClr val="FFFFFF"/>
                    </a:gs>
                    <a:gs pos="100000">
                      <a:srgbClr val="FFFFFF"/>
                    </a:gs>
                  </a:gsLst>
                  <a:lin ang="5400000" scaled="0"/>
                </a:gradFill>
              </a:rPr>
              <a:t>async</a:t>
            </a:r>
            <a:r>
              <a:rPr lang="en-US" sz="2000" b="1" dirty="0" smtClean="0">
                <a:gradFill>
                  <a:gsLst>
                    <a:gs pos="0">
                      <a:srgbClr val="FFFFFF"/>
                    </a:gs>
                    <a:gs pos="100000">
                      <a:srgbClr val="FFFFFF"/>
                    </a:gs>
                  </a:gsLst>
                  <a:lin ang="5400000" scaled="0"/>
                </a:gradFill>
              </a:rPr>
              <a:t> over sync” often valuable</a:t>
            </a:r>
            <a:endParaRPr lang="en-US" sz="2000" b="1" dirty="0">
              <a:gradFill>
                <a:gsLst>
                  <a:gs pos="0">
                    <a:srgbClr val="FFFFFF"/>
                  </a:gs>
                  <a:gs pos="100000">
                    <a:srgbClr val="FFFFFF"/>
                  </a:gs>
                </a:gsLst>
                <a:lin ang="5400000" scaled="0"/>
              </a:gradFill>
            </a:endParaRPr>
          </a:p>
        </p:txBody>
      </p:sp>
      <p:sp>
        <p:nvSpPr>
          <p:cNvPr id="5" name="Left Arrow 4"/>
          <p:cNvSpPr/>
          <p:nvPr/>
        </p:nvSpPr>
        <p:spPr bwMode="auto">
          <a:xfrm>
            <a:off x="3398837" y="5097462"/>
            <a:ext cx="7162800" cy="685800"/>
          </a:xfrm>
          <a:prstGeom prst="leftArrow">
            <a:avLst/>
          </a:prstGeom>
          <a:solidFill>
            <a:srgbClr val="C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a:t>
            </a:r>
            <a:r>
              <a:rPr lang="en-US" sz="2000" b="1" dirty="0" err="1" smtClean="0">
                <a:gradFill>
                  <a:gsLst>
                    <a:gs pos="0">
                      <a:srgbClr val="FFFFFF"/>
                    </a:gs>
                    <a:gs pos="100000">
                      <a:srgbClr val="FFFFFF"/>
                    </a:gs>
                  </a:gsLst>
                  <a:lin ang="5400000" scaled="0"/>
                </a:gradFill>
              </a:rPr>
              <a:t>async</a:t>
            </a:r>
            <a:r>
              <a:rPr lang="en-US" sz="2000" b="1" dirty="0" smtClean="0">
                <a:gradFill>
                  <a:gsLst>
                    <a:gs pos="0">
                      <a:srgbClr val="FFFFFF"/>
                    </a:gs>
                    <a:gs pos="100000">
                      <a:srgbClr val="FFFFFF"/>
                    </a:gs>
                  </a:gsLst>
                  <a:lin ang="5400000" scaled="0"/>
                </a:gradFill>
              </a:rPr>
              <a:t> over sync” not useful, potentially damaging</a:t>
            </a:r>
            <a:endParaRPr lang="en-US" sz="2000" b="1" dirty="0">
              <a:gradFill>
                <a:gsLst>
                  <a:gs pos="0">
                    <a:srgbClr val="FFFFFF"/>
                  </a:gs>
                  <a:gs pos="100000">
                    <a:srgbClr val="FFFFFF"/>
                  </a:gs>
                </a:gsLst>
                <a:lin ang="5400000" scaled="0"/>
              </a:gradFill>
            </a:endParaRPr>
          </a:p>
        </p:txBody>
      </p:sp>
      <p:sp>
        <p:nvSpPr>
          <p:cNvPr id="10" name="Left Arrow 9"/>
          <p:cNvSpPr/>
          <p:nvPr/>
        </p:nvSpPr>
        <p:spPr bwMode="auto">
          <a:xfrm rot="16200000">
            <a:off x="9739542" y="3140815"/>
            <a:ext cx="3056448" cy="568942"/>
          </a:xfrm>
          <a:prstGeom prst="leftArrow">
            <a:avLst/>
          </a:prstGeom>
          <a:gradFill flip="none" rotWithShape="1">
            <a:gsLst>
              <a:gs pos="0">
                <a:srgbClr val="C00000"/>
              </a:gs>
              <a:gs pos="27000">
                <a:srgbClr val="FFC000"/>
              </a:gs>
              <a:gs pos="100000">
                <a:srgbClr val="00B050"/>
              </a:gs>
            </a:gsLst>
            <a:lin ang="0" scaled="0"/>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b="1" dirty="0" err="1" smtClean="0">
                <a:gradFill>
                  <a:gsLst>
                    <a:gs pos="0">
                      <a:srgbClr val="FFFFFF"/>
                    </a:gs>
                    <a:gs pos="100000">
                      <a:srgbClr val="FFFFFF"/>
                    </a:gs>
                  </a:gsLst>
                  <a:lin ang="5400000" scaled="0"/>
                </a:gradFill>
              </a:rPr>
              <a:t>Task.Run</a:t>
            </a:r>
            <a:endParaRPr lang="en-US" sz="1600" b="1" dirty="0">
              <a:gradFill>
                <a:gsLst>
                  <a:gs pos="0">
                    <a:srgbClr val="FFFFFF"/>
                  </a:gs>
                  <a:gs pos="100000">
                    <a:srgbClr val="FFFFFF"/>
                  </a:gs>
                </a:gsLst>
                <a:lin ang="5400000" scaled="0"/>
              </a:gradFill>
            </a:endParaRPr>
          </a:p>
        </p:txBody>
      </p:sp>
      <p:sp>
        <p:nvSpPr>
          <p:cNvPr id="11" name="Left Arrow 10"/>
          <p:cNvSpPr/>
          <p:nvPr/>
        </p:nvSpPr>
        <p:spPr bwMode="auto">
          <a:xfrm rot="16200000">
            <a:off x="11065702" y="3850200"/>
            <a:ext cx="1637677" cy="568942"/>
          </a:xfrm>
          <a:prstGeom prst="leftArrow">
            <a:avLst/>
          </a:prstGeom>
          <a:gradFill flip="none" rotWithShape="1">
            <a:gsLst>
              <a:gs pos="0">
                <a:srgbClr val="C00000"/>
              </a:gs>
              <a:gs pos="51000">
                <a:srgbClr val="FFC000"/>
              </a:gs>
              <a:gs pos="100000">
                <a:srgbClr val="00B050"/>
              </a:gs>
            </a:gsLst>
            <a:lin ang="0" scaled="0"/>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b="1" dirty="0" smtClean="0">
                <a:gradFill>
                  <a:gsLst>
                    <a:gs pos="0">
                      <a:srgbClr val="FFFFFF"/>
                    </a:gs>
                    <a:gs pos="100000">
                      <a:srgbClr val="FFFFFF"/>
                    </a:gs>
                  </a:gsLst>
                  <a:lin ang="5400000" scaled="0"/>
                </a:gradFill>
              </a:rPr>
              <a:t>Parallel.*</a:t>
            </a:r>
            <a:endParaRPr lang="en-US" sz="1600" b="1" dirty="0">
              <a:gradFill>
                <a:gsLst>
                  <a:gs pos="0">
                    <a:srgbClr val="FFFFFF"/>
                  </a:gs>
                  <a:gs pos="100000">
                    <a:srgbClr val="FFFFFF"/>
                  </a:gs>
                </a:gsLst>
                <a:lin ang="5400000" scaled="0"/>
              </a:gradFill>
            </a:endParaRPr>
          </a:p>
        </p:txBody>
      </p:sp>
      <p:cxnSp>
        <p:nvCxnSpPr>
          <p:cNvPr id="13" name="Straight Connector 12"/>
          <p:cNvCxnSpPr/>
          <p:nvPr/>
        </p:nvCxnSpPr>
        <p:spPr>
          <a:xfrm>
            <a:off x="286343" y="4953510"/>
            <a:ext cx="11910412" cy="0"/>
          </a:xfrm>
          <a:prstGeom prst="line">
            <a:avLst/>
          </a:prstGeom>
          <a:ln w="19050">
            <a:solidFill>
              <a:schemeClr val="tx1"/>
            </a:solidFill>
            <a:headEnd type="none"/>
            <a:tailEnd type="none"/>
          </a:ln>
        </p:spPr>
        <p:style>
          <a:lnRef idx="1">
            <a:schemeClr val="dk1"/>
          </a:lnRef>
          <a:fillRef idx="0">
            <a:schemeClr val="dk1"/>
          </a:fillRef>
          <a:effectRef idx="0">
            <a:schemeClr val="dk1"/>
          </a:effectRef>
          <a:fontRef idx="minor">
            <a:schemeClr val="tx1"/>
          </a:fontRef>
        </p:style>
      </p:cxnSp>
      <p:sp>
        <p:nvSpPr>
          <p:cNvPr id="12" name="Left-Right Arrow 11"/>
          <p:cNvSpPr/>
          <p:nvPr/>
        </p:nvSpPr>
        <p:spPr bwMode="auto">
          <a:xfrm rot="16200000">
            <a:off x="10548091" y="5388715"/>
            <a:ext cx="1439351" cy="568942"/>
          </a:xfrm>
          <a:prstGeom prst="leftRightArrow">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b="1" dirty="0" smtClean="0">
                <a:gradFill>
                  <a:gsLst>
                    <a:gs pos="0">
                      <a:srgbClr val="FFFFFF"/>
                    </a:gs>
                    <a:gs pos="100000">
                      <a:srgbClr val="FFFFFF"/>
                    </a:gs>
                  </a:gsLst>
                  <a:lin ang="5400000" scaled="0"/>
                </a:gradFill>
              </a:rPr>
              <a:t>Async I/O</a:t>
            </a:r>
            <a:endParaRPr lang="en-US" sz="1600" b="1" dirty="0">
              <a:gradFill>
                <a:gsLst>
                  <a:gs pos="0">
                    <a:srgbClr val="FFFFFF"/>
                  </a:gs>
                  <a:gs pos="100000">
                    <a:srgbClr val="FFFFFF"/>
                  </a:gs>
                </a:gsLst>
                <a:lin ang="5400000" scaled="0"/>
              </a:gradFill>
            </a:endParaRPr>
          </a:p>
        </p:txBody>
      </p:sp>
      <p:sp>
        <p:nvSpPr>
          <p:cNvPr id="14" name="Text Placeholder 3"/>
          <p:cNvSpPr txBox="1">
            <a:spLocks/>
          </p:cNvSpPr>
          <p:nvPr/>
        </p:nvSpPr>
        <p:spPr>
          <a:xfrm>
            <a:off x="286343" y="6441903"/>
            <a:ext cx="11516030" cy="51706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Segoe UI" pitchFamily="34" charset="0"/>
                <a:ea typeface="+mn-ea"/>
                <a:cs typeface="Segoe UI" pitchFamily="34"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Segoe UI" pitchFamily="34" charset="0"/>
                <a:ea typeface="+mn-ea"/>
                <a:cs typeface="Segoe UI" pitchFamily="34"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Segoe UI" pitchFamily="34" charset="0"/>
                <a:ea typeface="+mn-ea"/>
                <a:cs typeface="Segoe UI" pitchFamily="34"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400" dirty="0" smtClean="0">
                <a:solidFill>
                  <a:schemeClr val="accent2">
                    <a:lumMod val="60000"/>
                    <a:lumOff val="40000"/>
                  </a:schemeClr>
                </a:solidFill>
                <a:latin typeface="+mj-lt"/>
              </a:rPr>
              <a:t>async/await are not about “going async.”  They’re about “composing async.”</a:t>
            </a:r>
            <a:endParaRPr lang="en-US" sz="2400" dirty="0">
              <a:solidFill>
                <a:schemeClr val="accent2">
                  <a:lumMod val="60000"/>
                  <a:lumOff val="40000"/>
                </a:schemeClr>
              </a:solidFill>
              <a:latin typeface="+mj-lt"/>
            </a:endParaRPr>
          </a:p>
        </p:txBody>
      </p:sp>
      <p:sp>
        <p:nvSpPr>
          <p:cNvPr id="19" name="Left Arrow 18"/>
          <p:cNvSpPr/>
          <p:nvPr/>
        </p:nvSpPr>
        <p:spPr bwMode="auto">
          <a:xfrm>
            <a:off x="3398837" y="3625488"/>
            <a:ext cx="7162800" cy="685800"/>
          </a:xfrm>
          <a:prstGeom prst="leftArrow">
            <a:avLst/>
          </a:prstGeom>
          <a:solidFill>
            <a:srgbClr val="E47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a:t>
            </a:r>
            <a:r>
              <a:rPr lang="en-US" sz="2000" b="1" dirty="0" err="1" smtClean="0">
                <a:gradFill>
                  <a:gsLst>
                    <a:gs pos="0">
                      <a:srgbClr val="FFFFFF"/>
                    </a:gs>
                    <a:gs pos="100000">
                      <a:srgbClr val="FFFFFF"/>
                    </a:gs>
                  </a:gsLst>
                  <a:lin ang="5400000" scaled="0"/>
                </a:gradFill>
              </a:rPr>
              <a:t>async</a:t>
            </a:r>
            <a:r>
              <a:rPr lang="en-US" sz="2000" b="1" dirty="0" smtClean="0">
                <a:gradFill>
                  <a:gsLst>
                    <a:gs pos="0">
                      <a:srgbClr val="FFFFFF"/>
                    </a:gs>
                    <a:gs pos="100000">
                      <a:srgbClr val="FFFFFF"/>
                    </a:gs>
                  </a:gsLst>
                  <a:lin ang="5400000" scaled="0"/>
                </a:gradFill>
              </a:rPr>
              <a:t> over sync” often valuable</a:t>
            </a:r>
            <a:endParaRPr lang="en-US" sz="2000" b="1"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23482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P spid="10" grpId="0" animBg="1"/>
      <p:bldP spid="11" grpId="0" animBg="1"/>
      <p:bldP spid="12" grpId="0" animBg="1"/>
      <p:bldP spid="14"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 Thinking</a:t>
            </a:r>
            <a:endParaRPr lang="en-US" dirty="0"/>
          </a:p>
        </p:txBody>
      </p:sp>
    </p:spTree>
    <p:extLst>
      <p:ext uri="{BB962C8B-B14F-4D97-AF65-F5344CB8AC3E}">
        <p14:creationId xmlns:p14="http://schemas.microsoft.com/office/powerpoint/2010/main" val="320443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Be a responsible library developer</a:t>
            </a:r>
          </a:p>
        </p:txBody>
      </p:sp>
      <p:sp>
        <p:nvSpPr>
          <p:cNvPr id="4" name="Text Placeholder 3"/>
          <p:cNvSpPr>
            <a:spLocks noGrp="1"/>
          </p:cNvSpPr>
          <p:nvPr>
            <p:ph type="body" sz="quarter" idx="10"/>
          </p:nvPr>
        </p:nvSpPr>
        <p:spPr>
          <a:xfrm>
            <a:off x="274638" y="1212850"/>
            <a:ext cx="11887200" cy="1661993"/>
          </a:xfrm>
        </p:spPr>
        <p:txBody>
          <a:bodyPr/>
          <a:lstStyle/>
          <a:p>
            <a:pPr>
              <a:lnSpc>
                <a:spcPct val="100000"/>
              </a:lnSpc>
              <a:spcBef>
                <a:spcPts val="0"/>
              </a:spcBef>
              <a:buSzTx/>
            </a:pPr>
            <a:r>
              <a:rPr lang="en-US" sz="3600" dirty="0" smtClean="0"/>
              <a:t>Library </a:t>
            </a:r>
            <a:r>
              <a:rPr lang="en-US" sz="3600" dirty="0"/>
              <a:t>methods shouldn’t lie.</a:t>
            </a:r>
          </a:p>
          <a:p>
            <a:pPr>
              <a:lnSpc>
                <a:spcPct val="100000"/>
              </a:lnSpc>
              <a:spcBef>
                <a:spcPts val="0"/>
              </a:spcBef>
              <a:buSzTx/>
            </a:pPr>
            <a:r>
              <a:rPr lang="en-US" sz="2000" dirty="0">
                <a:latin typeface="+mn-lt"/>
              </a:rPr>
              <a:t>Be honest.  Define “</a:t>
            </a:r>
            <a:r>
              <a:rPr lang="en-US" sz="2000" dirty="0" err="1">
                <a:latin typeface="+mn-lt"/>
              </a:rPr>
              <a:t>FooAsync</a:t>
            </a:r>
            <a:r>
              <a:rPr lang="en-US" sz="2000" dirty="0">
                <a:latin typeface="+mn-lt"/>
              </a:rPr>
              <a:t>” if, and only if, you’re not thread-bound (with a few notable exceptions).</a:t>
            </a:r>
          </a:p>
          <a:p>
            <a:pPr>
              <a:lnSpc>
                <a:spcPct val="100000"/>
              </a:lnSpc>
              <a:spcBef>
                <a:spcPts val="0"/>
              </a:spcBef>
              <a:buSzTx/>
            </a:pPr>
            <a:r>
              <a:rPr lang="en-US" sz="2000" dirty="0">
                <a:latin typeface="+mn-lt"/>
              </a:rPr>
              <a:t>Be honest.  Define “Foo” if, and only if, you have a faster sync implementation that won’t deadlock.</a:t>
            </a:r>
          </a:p>
          <a:p>
            <a:pPr>
              <a:lnSpc>
                <a:spcPct val="100000"/>
              </a:lnSpc>
              <a:spcBef>
                <a:spcPts val="0"/>
              </a:spcBef>
              <a:buSzTx/>
            </a:pPr>
            <a:r>
              <a:rPr lang="en-US" sz="2000" dirty="0">
                <a:latin typeface="+mn-lt"/>
              </a:rPr>
              <a:t>Suffix should help caller to understand </a:t>
            </a:r>
            <a:r>
              <a:rPr lang="en-US" sz="2000" dirty="0" smtClean="0">
                <a:latin typeface="+mn-lt"/>
              </a:rPr>
              <a:t>implementation.</a:t>
            </a:r>
            <a:endParaRPr lang="en-US" sz="2000" dirty="0">
              <a:latin typeface="+mn-lt"/>
            </a:endParaRPr>
          </a:p>
        </p:txBody>
      </p:sp>
    </p:spTree>
    <p:extLst>
      <p:ext uri="{BB962C8B-B14F-4D97-AF65-F5344CB8AC3E}">
        <p14:creationId xmlns:p14="http://schemas.microsoft.com/office/powerpoint/2010/main" val="269354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20000"/>
                    <a:lumOff val="80000"/>
                  </a:schemeClr>
                </a:solidFill>
              </a:rPr>
              <a:t>Async methods: </a:t>
            </a:r>
            <a:r>
              <a:rPr lang="en-US" dirty="0" smtClean="0"/>
              <a:t>Your caller’s assumptions</a:t>
            </a:r>
            <a:endParaRPr lang="en-US" dirty="0"/>
          </a:p>
        </p:txBody>
      </p:sp>
      <p:sp>
        <p:nvSpPr>
          <p:cNvPr id="3" name="Text Placeholder 2"/>
          <p:cNvSpPr>
            <a:spLocks noGrp="1"/>
          </p:cNvSpPr>
          <p:nvPr>
            <p:ph type="body" sz="quarter" idx="10"/>
          </p:nvPr>
        </p:nvSpPr>
        <p:spPr>
          <a:xfrm>
            <a:off x="274638" y="1212850"/>
            <a:ext cx="11887200" cy="5478423"/>
          </a:xfrm>
        </p:spPr>
        <p:txBody>
          <a:bodyPr/>
          <a:lstStyle/>
          <a:p>
            <a:r>
              <a:rPr lang="en-US" dirty="0" smtClean="0"/>
              <a:t>“This method’s name ends with ‘Async’, so…”</a:t>
            </a:r>
          </a:p>
          <a:p>
            <a:endParaRPr lang="en-US" dirty="0" smtClean="0"/>
          </a:p>
          <a:p>
            <a:r>
              <a:rPr lang="en-US" dirty="0" smtClean="0"/>
              <a:t>“…calling it won’t spawn new threads in my server app”</a:t>
            </a:r>
          </a:p>
          <a:p>
            <a:endParaRPr lang="en-US" dirty="0"/>
          </a:p>
          <a:p>
            <a:r>
              <a:rPr lang="en-US" dirty="0"/>
              <a:t>“…I can parallelize </a:t>
            </a:r>
            <a:r>
              <a:rPr lang="en-US" dirty="0" smtClean="0"/>
              <a:t>by simply </a:t>
            </a:r>
            <a:r>
              <a:rPr lang="en-US" dirty="0"/>
              <a:t>calling it multiple times</a:t>
            </a:r>
            <a:r>
              <a:rPr lang="en-US" dirty="0" smtClean="0"/>
              <a:t>”</a:t>
            </a:r>
          </a:p>
          <a:p>
            <a:endParaRPr lang="en-US" dirty="0" smtClean="0"/>
          </a:p>
          <a:p>
            <a:endParaRPr lang="en-US" dirty="0"/>
          </a:p>
          <a:p>
            <a:r>
              <a:rPr lang="en-US" dirty="0" smtClean="0">
                <a:solidFill>
                  <a:schemeClr val="accent2">
                    <a:lumMod val="20000"/>
                    <a:lumOff val="80000"/>
                  </a:schemeClr>
                </a:solidFill>
              </a:rPr>
              <a:t>Is this true for your async methods?</a:t>
            </a:r>
            <a:endParaRPr lang="en-US" dirty="0">
              <a:solidFill>
                <a:schemeClr val="accent2">
                  <a:lumMod val="20000"/>
                  <a:lumOff val="80000"/>
                </a:schemeClr>
              </a:solidFill>
            </a:endParaRPr>
          </a:p>
        </p:txBody>
      </p:sp>
    </p:spTree>
    <p:extLst>
      <p:ext uri="{BB962C8B-B14F-4D97-AF65-F5344CB8AC3E}">
        <p14:creationId xmlns:p14="http://schemas.microsoft.com/office/powerpoint/2010/main" val="1029353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1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 2013 Speaker PPT Template.potx" id="{E8DFABE4-88D1-4ACE-A455-2F0815ECCC87}" vid="{87B015FB-85AC-4804-97B7-86A6F472A39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1754</TotalTime>
  <Words>5578</Words>
  <Application>Microsoft Office PowerPoint</Application>
  <PresentationFormat>Custom</PresentationFormat>
  <Paragraphs>698</Paragraphs>
  <Slides>51</Slides>
  <Notes>20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51</vt:i4>
      </vt:variant>
    </vt:vector>
  </HeadingPairs>
  <TitlesOfParts>
    <vt:vector size="62" baseType="lpstr">
      <vt:lpstr>MS PGothic</vt:lpstr>
      <vt:lpstr>Arial</vt:lpstr>
      <vt:lpstr>Calibri</vt:lpstr>
      <vt:lpstr>Consolas</vt:lpstr>
      <vt:lpstr>Segoe UI</vt:lpstr>
      <vt:lpstr>Segoe UI Light</vt:lpstr>
      <vt:lpstr>Segoe UI Semibold</vt:lpstr>
      <vt:lpstr>Times New Roman</vt:lpstr>
      <vt:lpstr>Wingdings</vt:lpstr>
      <vt:lpstr>TechEd_2013_Template_16x9</vt:lpstr>
      <vt:lpstr>1_TechEd_2013_Template_16x9</vt:lpstr>
      <vt:lpstr>PowerPoint Presentation</vt:lpstr>
      <vt:lpstr>Creating Async Libraries That Are Modular, Reusable and Fast, in Microsoft Visual C# and Visual Basic</vt:lpstr>
      <vt:lpstr>The What &amp; Why of Async Libraries</vt:lpstr>
      <vt:lpstr>What does asynchrony really mean?</vt:lpstr>
      <vt:lpstr>Sync vs Async</vt:lpstr>
      <vt:lpstr>Why go async?</vt:lpstr>
      <vt:lpstr>Library Thinking</vt:lpstr>
      <vt:lpstr>Be a responsible library developer</vt:lpstr>
      <vt:lpstr>Async methods: Your caller’s assumptions</vt:lpstr>
      <vt:lpstr>Async over Sync? Wrapping with Task.Run</vt:lpstr>
      <vt:lpstr>Async over sync  Let your callers call Task.Run</vt:lpstr>
      <vt:lpstr>Exceptions where async over sync is OK</vt:lpstr>
      <vt:lpstr>Exceptions where async over sync is OK</vt:lpstr>
      <vt:lpstr>Sync methods: Your caller’s assumptions</vt:lpstr>
      <vt:lpstr>Sync over Async? Waiting on the async call</vt:lpstr>
      <vt:lpstr>Sync over async  Let your callers wait</vt:lpstr>
      <vt:lpstr>Be a responsible library developer</vt:lpstr>
      <vt:lpstr>Be a responsible library developer</vt:lpstr>
      <vt:lpstr>SynchronizationContext</vt:lpstr>
      <vt:lpstr>SynchronizationContext, cont.</vt:lpstr>
      <vt:lpstr>SynchronizationContext, cont.</vt:lpstr>
      <vt:lpstr>Use ConfigureAwait(false)</vt:lpstr>
      <vt:lpstr>Use ConfigureAwait(false)</vt:lpstr>
      <vt:lpstr>Use ConfigureAwait(false)</vt:lpstr>
      <vt:lpstr>ExecutionContext</vt:lpstr>
      <vt:lpstr>Avoiding ExecutionContext Modifications</vt:lpstr>
      <vt:lpstr>Be a responsible library developer</vt:lpstr>
      <vt:lpstr>Be a responsible library developer</vt:lpstr>
      <vt:lpstr>Mental model</vt:lpstr>
      <vt:lpstr>Mental model, cont.</vt:lpstr>
      <vt:lpstr>Sync vs Async  Method Invocation Overhead</vt:lpstr>
      <vt:lpstr>Mental model, cont.</vt:lpstr>
      <vt:lpstr>Brief foray: Garbage Collection</vt:lpstr>
      <vt:lpstr>Allocations and async methods</vt:lpstr>
      <vt:lpstr>Allocations and async methods, cont.</vt:lpstr>
      <vt:lpstr>Allocations and async methods, cont.</vt:lpstr>
      <vt:lpstr>Task caching</vt:lpstr>
      <vt:lpstr>Task caching, cont.</vt:lpstr>
      <vt:lpstr>MemoryStream Task Caching</vt:lpstr>
      <vt:lpstr>Caching the right types</vt:lpstr>
      <vt:lpstr>Caching the right types</vt:lpstr>
      <vt:lpstr>Value Caching vs Task Caching</vt:lpstr>
      <vt:lpstr>Be a responsible library developer</vt:lpstr>
      <vt:lpstr>Be a responsible library developer</vt:lpstr>
      <vt:lpstr>Async talks at Tech-Ed</vt:lpstr>
      <vt:lpstr>Plan details and subscriber benefits</vt:lpstr>
      <vt:lpstr>MSDN Subscribers –   Accelerate Your Development &amp; Test using Cloud VMs  We’ve enhanced the Windows Azure MSDN benefit and added cloud use rights for select MSDN software. You’ve already got it, now use it! </vt:lpstr>
      <vt:lpstr>Resources</vt:lpstr>
      <vt:lpstr>Complete an evaluation on CommNet and enter to win!</vt:lpstr>
      <vt:lpstr>Evaluate this session</vt:lpstr>
      <vt:lpstr>PowerPoint Presentation</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DEV-B318: Creating Async Libraries That Are Modular, Reusable and Fast, in Microsoft Visual C# and Visual Basic</dc:title>
  <dc:subject>TechEd 2013</dc:subject>
  <dc:creator>Alex Turner</dc:creator>
  <cp:keywords>TechEd 2013</cp:keywords>
  <dc:description>Template by: Jordan Cayabyab, Artitudes Design, Inc.
Formatting by: Dana KW, Silver Fox Productions, Inc.
Audience Type: Internal/External</dc:description>
  <cp:lastModifiedBy>Shows</cp:lastModifiedBy>
  <cp:revision>63</cp:revision>
  <dcterms:created xsi:type="dcterms:W3CDTF">2013-06-02T02:56:39Z</dcterms:created>
  <dcterms:modified xsi:type="dcterms:W3CDTF">2013-06-05T17:27:16Z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