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3" r:id="rId5"/>
    <p:sldMasterId id="2147484216" r:id="rId6"/>
  </p:sldMasterIdLst>
  <p:notesMasterIdLst>
    <p:notesMasterId r:id="rId38"/>
  </p:notesMasterIdLst>
  <p:handoutMasterIdLst>
    <p:handoutMasterId r:id="rId39"/>
  </p:handoutMasterIdLst>
  <p:sldIdLst>
    <p:sldId id="1135" r:id="rId7"/>
    <p:sldId id="1054" r:id="rId8"/>
    <p:sldId id="1199" r:id="rId9"/>
    <p:sldId id="1156" r:id="rId10"/>
    <p:sldId id="1204" r:id="rId11"/>
    <p:sldId id="1187" r:id="rId12"/>
    <p:sldId id="1203" r:id="rId13"/>
    <p:sldId id="1207" r:id="rId14"/>
    <p:sldId id="1208" r:id="rId15"/>
    <p:sldId id="1192" r:id="rId16"/>
    <p:sldId id="1189" r:id="rId17"/>
    <p:sldId id="1166" r:id="rId18"/>
    <p:sldId id="1165" r:id="rId19"/>
    <p:sldId id="1159" r:id="rId20"/>
    <p:sldId id="1185" r:id="rId21"/>
    <p:sldId id="1164" r:id="rId22"/>
    <p:sldId id="1186" r:id="rId23"/>
    <p:sldId id="1202" r:id="rId24"/>
    <p:sldId id="1175" r:id="rId25"/>
    <p:sldId id="1201" r:id="rId26"/>
    <p:sldId id="1205" r:id="rId27"/>
    <p:sldId id="1170" r:id="rId28"/>
    <p:sldId id="1191" r:id="rId29"/>
    <p:sldId id="1178" r:id="rId30"/>
    <p:sldId id="1179" r:id="rId31"/>
    <p:sldId id="1209" r:id="rId32"/>
    <p:sldId id="1210" r:id="rId33"/>
    <p:sldId id="1150" r:id="rId34"/>
    <p:sldId id="1147" r:id="rId35"/>
    <p:sldId id="1211" r:id="rId36"/>
    <p:sldId id="1076" r:id="rId37"/>
  </p:sldIdLst>
  <p:sldSz cx="12436475" cy="6994525"/>
  <p:notesSz cx="6858000" cy="9144000"/>
  <p:embeddedFontLst>
    <p:embeddedFont>
      <p:font typeface="Calibri" panose="020F0502020204030204" pitchFamily="34" charset="0"/>
      <p:regular r:id="rId40"/>
      <p:bold r:id="rId41"/>
      <p:italic r:id="rId42"/>
      <p:boldItalic r:id="rId43"/>
    </p:embeddedFont>
    <p:embeddedFont>
      <p:font typeface="Segoe UI Semibold" panose="020B0702040204020203" pitchFamily="34" charset="0"/>
      <p:bold r:id="rId44"/>
      <p:boldItalic r:id="rId45"/>
    </p:embeddedFont>
    <p:embeddedFont>
      <p:font typeface="MS PGothic" panose="020B0600070205080204" pitchFamily="34" charset="-128"/>
      <p:regular r:id="rId46"/>
    </p:embeddedFont>
    <p:embeddedFont>
      <p:font typeface="Segoe UI Light" panose="020B0502040204020203" pitchFamily="34" charset="0"/>
      <p:regular r:id="rId47"/>
      <p:italic r:id="rId48"/>
    </p:embeddedFont>
    <p:embeddedFont>
      <p:font typeface="Segoe UI" panose="020B0502040204020203" pitchFamily="34" charset="0"/>
      <p:regular r:id="rId49"/>
      <p:bold r:id="rId50"/>
      <p:italic r:id="rId51"/>
      <p:boldItalic r:id="rId52"/>
    </p:embeddedFont>
    <p:embeddedFont>
      <p:font typeface="Consolas" panose="020B0609020204030204" pitchFamily="49" charset="0"/>
      <p:regular r:id="rId53"/>
      <p:bold r:id="rId54"/>
      <p:italic r:id="rId55"/>
      <p:boldItalic r:id="rId56"/>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99"/>
            <p14:sldId id="1156"/>
            <p14:sldId id="1204"/>
          </p14:sldIdLst>
        </p14:section>
        <p14:section name="Overview" id="{D8142120-2F3B-453A-8D1D-8E8D5ED58F97}">
          <p14:sldIdLst>
            <p14:sldId id="1187"/>
            <p14:sldId id="1203"/>
            <p14:sldId id="1207"/>
            <p14:sldId id="1208"/>
            <p14:sldId id="1192"/>
            <p14:sldId id="1189"/>
            <p14:sldId id="1166"/>
          </p14:sldIdLst>
        </p14:section>
        <p14:section name="Working with Graphic Assets" id="{88F2FE92-1082-4310-BAA6-4CE9DF270197}">
          <p14:sldIdLst>
            <p14:sldId id="1165"/>
            <p14:sldId id="1159"/>
            <p14:sldId id="1185"/>
            <p14:sldId id="1164"/>
            <p14:sldId id="1186"/>
            <p14:sldId id="1202"/>
            <p14:sldId id="1175"/>
            <p14:sldId id="1201"/>
            <p14:sldId id="1205"/>
            <p14:sldId id="1170"/>
            <p14:sldId id="1191"/>
            <p14:sldId id="1178"/>
            <p14:sldId id="1179"/>
          </p14:sldIdLst>
        </p14:section>
        <p14:section name="Special content" id="{6925D2A1-AD53-4951-AB34-79DFA02CD676}">
          <p14:sldIdLst>
            <p14:sldId id="1209"/>
            <p14:sldId id="1210"/>
            <p14:sldId id="1150"/>
            <p14:sldId id="1147"/>
            <p14:sldId id="1211"/>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727" autoAdjust="0"/>
    <p:restoredTop sz="72658" autoAdjust="0"/>
  </p:normalViewPr>
  <p:slideViewPr>
    <p:cSldViewPr snapToGrid="0">
      <p:cViewPr varScale="1">
        <p:scale>
          <a:sx n="59" d="100"/>
          <a:sy n="59" d="100"/>
        </p:scale>
        <p:origin x="636" y="72"/>
      </p:cViewPr>
      <p:guideLst>
        <p:guide orient="horz" pos="2203"/>
        <p:guide pos="3917"/>
      </p:guideLst>
    </p:cSldViewPr>
  </p:slideViewPr>
  <p:outlineViewPr>
    <p:cViewPr>
      <p:scale>
        <a:sx n="33" d="100"/>
        <a:sy n="33" d="100"/>
      </p:scale>
      <p:origin x="0" y="0"/>
    </p:cViewPr>
  </p:outlineViewPr>
  <p:notesTextViewPr>
    <p:cViewPr>
      <p:scale>
        <a:sx n="3" d="2"/>
        <a:sy n="3" d="2"/>
      </p:scale>
      <p:origin x="0" y="0"/>
    </p:cViewPr>
  </p:notesTextViewPr>
  <p:sorterViewPr>
    <p:cViewPr>
      <p:scale>
        <a:sx n="30" d="100"/>
        <a:sy n="30" d="100"/>
      </p:scale>
      <p:origin x="0" y="-282"/>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2.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6/6/2013 2:22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6/6/2013 2:22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6/6/2013 2:22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67429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456285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16</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6/6/2013 2:22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428501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6/6/2013 2:22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977786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4219403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22</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6/6/2013 2:22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452678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2573613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721437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26</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6/6/2013 2:22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887189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6/6/2013 2:22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6/6/2013 2:22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171026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6/6/2013 2:22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57344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319623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3634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597990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39226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6/6/2013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254139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12</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6/6/2013 2:22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055960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985595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22248800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289052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271542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794528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81331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113875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88843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348849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9244115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8171907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577298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2681310"/>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254087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863258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926236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610061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800797"/>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50739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5356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644553"/>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66503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73564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66792541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961779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738721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6367552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978416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612014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080540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94231841"/>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78554686"/>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29776017"/>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7119285"/>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93898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5104926"/>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15503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844002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294114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032164"/>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026606"/>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890082"/>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895669"/>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3833471"/>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704028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154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3.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2"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234046"/>
      </p:ext>
    </p:extLst>
  </p:cSld>
  <p:clrMap bg1="dk1" tx1="lt1" bg2="dk2"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9287783"/>
      </p:ext>
    </p:extLst>
  </p:cSld>
  <p:clrMap bg1="dk1" tx1="lt1" bg2="dk2"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 id="2147484234" r:id="rId18"/>
    <p:sldLayoutId id="2147484235" r:id="rId19"/>
    <p:sldLayoutId id="2147484236" r:id="rId20"/>
    <p:sldLayoutId id="2147484237" r:id="rId21"/>
    <p:sldLayoutId id="2147484238" r:id="rId22"/>
    <p:sldLayoutId id="2147484239"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hyperlink" Target="http://tfs.visualstudio.com/"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hyperlink" Target="http://aka.ms/AzureContest" TargetMode="External"/><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1.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can help!</a:t>
            </a:r>
            <a:endParaRPr lang="en-US" dirty="0"/>
          </a:p>
        </p:txBody>
      </p:sp>
      <p:sp>
        <p:nvSpPr>
          <p:cNvPr id="3" name="Text Placeholder 2"/>
          <p:cNvSpPr>
            <a:spLocks noGrp="1"/>
          </p:cNvSpPr>
          <p:nvPr>
            <p:ph type="body" sz="quarter" idx="10"/>
          </p:nvPr>
        </p:nvSpPr>
        <p:spPr>
          <a:xfrm>
            <a:off x="274638" y="1212850"/>
            <a:ext cx="11887200" cy="2769989"/>
          </a:xfrm>
        </p:spPr>
        <p:txBody>
          <a:bodyPr/>
          <a:lstStyle/>
          <a:p>
            <a:r>
              <a:rPr lang="en-US" dirty="0" smtClean="0"/>
              <a:t>Multimedia APIs, not </a:t>
            </a:r>
            <a:r>
              <a:rPr lang="en-US" dirty="0"/>
              <a:t>just </a:t>
            </a:r>
            <a:r>
              <a:rPr lang="en-US" dirty="0" smtClean="0"/>
              <a:t>graphics</a:t>
            </a:r>
          </a:p>
          <a:p>
            <a:r>
              <a:rPr lang="en-US" dirty="0" smtClean="0"/>
              <a:t>Includes Direct2D / Direct3D, </a:t>
            </a:r>
            <a:r>
              <a:rPr lang="en-US" dirty="0" err="1" smtClean="0"/>
              <a:t>DirectWrite</a:t>
            </a:r>
            <a:r>
              <a:rPr lang="en-US" dirty="0" smtClean="0"/>
              <a:t>, </a:t>
            </a:r>
            <a:r>
              <a:rPr lang="en-US" dirty="0" err="1" smtClean="0"/>
              <a:t>DirectXMath</a:t>
            </a:r>
            <a:endParaRPr lang="en-US" dirty="0" smtClean="0"/>
          </a:p>
          <a:p>
            <a:r>
              <a:rPr lang="en-US" dirty="0" smtClean="0"/>
              <a:t>XAudio2, and </a:t>
            </a:r>
            <a:r>
              <a:rPr lang="en-US" dirty="0" err="1" smtClean="0"/>
              <a:t>XInput</a:t>
            </a:r>
            <a:endParaRPr lang="en-US" dirty="0" smtClean="0"/>
          </a:p>
          <a:p>
            <a:r>
              <a:rPr lang="en-US" dirty="0" smtClean="0"/>
              <a:t>Current version is 11.1</a:t>
            </a:r>
          </a:p>
        </p:txBody>
      </p:sp>
    </p:spTree>
    <p:extLst>
      <p:ext uri="{BB962C8B-B14F-4D97-AF65-F5344CB8AC3E}">
        <p14:creationId xmlns:p14="http://schemas.microsoft.com/office/powerpoint/2010/main" val="149857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for Windows 8 developers</a:t>
            </a:r>
            <a:endParaRPr lang="en-US" dirty="0"/>
          </a:p>
        </p:txBody>
      </p:sp>
      <p:sp>
        <p:nvSpPr>
          <p:cNvPr id="3" name="Text Placeholder 2"/>
          <p:cNvSpPr>
            <a:spLocks noGrp="1"/>
          </p:cNvSpPr>
          <p:nvPr>
            <p:ph type="body" sz="quarter" idx="10"/>
          </p:nvPr>
        </p:nvSpPr>
        <p:spPr>
          <a:xfrm>
            <a:off x="274638" y="1212850"/>
            <a:ext cx="11887200" cy="2646878"/>
          </a:xfrm>
        </p:spPr>
        <p:txBody>
          <a:bodyPr/>
          <a:lstStyle/>
          <a:p>
            <a:r>
              <a:rPr lang="en-US" dirty="0" smtClean="0"/>
              <a:t>Direct3D </a:t>
            </a:r>
            <a:r>
              <a:rPr lang="en-US" dirty="0"/>
              <a:t>11.1 </a:t>
            </a:r>
            <a:r>
              <a:rPr lang="en-US" dirty="0" smtClean="0"/>
              <a:t>support for Windows </a:t>
            </a:r>
            <a:r>
              <a:rPr lang="en-US" dirty="0"/>
              <a:t>Store </a:t>
            </a:r>
            <a:r>
              <a:rPr lang="en-US" dirty="0" smtClean="0"/>
              <a:t>and desktop apps </a:t>
            </a:r>
          </a:p>
          <a:p>
            <a:r>
              <a:rPr lang="en-US" dirty="0" smtClean="0"/>
              <a:t>Visual </a:t>
            </a:r>
            <a:r>
              <a:rPr lang="en-US" dirty="0"/>
              <a:t>Studio tooling</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863" y="3327290"/>
            <a:ext cx="8798750" cy="3475368"/>
          </a:xfrm>
          <a:prstGeom prst="rect">
            <a:avLst/>
          </a:prstGeom>
        </p:spPr>
      </p:pic>
      <p:sp>
        <p:nvSpPr>
          <p:cNvPr id="7" name="Freeform 6"/>
          <p:cNvSpPr/>
          <p:nvPr/>
        </p:nvSpPr>
        <p:spPr bwMode="auto">
          <a:xfrm>
            <a:off x="1606063" y="3774831"/>
            <a:ext cx="1629506" cy="1711569"/>
          </a:xfrm>
          <a:custGeom>
            <a:avLst/>
            <a:gdLst>
              <a:gd name="connsiteX0" fmla="*/ 211015 w 1078985"/>
              <a:gd name="connsiteY0" fmla="*/ 58616 h 1418493"/>
              <a:gd name="connsiteX1" fmla="*/ 140677 w 1078985"/>
              <a:gd name="connsiteY1" fmla="*/ 128954 h 1418493"/>
              <a:gd name="connsiteX2" fmla="*/ 128954 w 1078985"/>
              <a:gd name="connsiteY2" fmla="*/ 164123 h 1418493"/>
              <a:gd name="connsiteX3" fmla="*/ 105507 w 1078985"/>
              <a:gd name="connsiteY3" fmla="*/ 199293 h 1418493"/>
              <a:gd name="connsiteX4" fmla="*/ 93784 w 1078985"/>
              <a:gd name="connsiteY4" fmla="*/ 234462 h 1418493"/>
              <a:gd name="connsiteX5" fmla="*/ 70338 w 1078985"/>
              <a:gd name="connsiteY5" fmla="*/ 269631 h 1418493"/>
              <a:gd name="connsiteX6" fmla="*/ 46892 w 1078985"/>
              <a:gd name="connsiteY6" fmla="*/ 316523 h 1418493"/>
              <a:gd name="connsiteX7" fmla="*/ 35169 w 1078985"/>
              <a:gd name="connsiteY7" fmla="*/ 398585 h 1418493"/>
              <a:gd name="connsiteX8" fmla="*/ 11723 w 1078985"/>
              <a:gd name="connsiteY8" fmla="*/ 515816 h 1418493"/>
              <a:gd name="connsiteX9" fmla="*/ 0 w 1078985"/>
              <a:gd name="connsiteY9" fmla="*/ 621323 h 1418493"/>
              <a:gd name="connsiteX10" fmla="*/ 11723 w 1078985"/>
              <a:gd name="connsiteY10" fmla="*/ 914400 h 1418493"/>
              <a:gd name="connsiteX11" fmla="*/ 23446 w 1078985"/>
              <a:gd name="connsiteY11" fmla="*/ 961293 h 1418493"/>
              <a:gd name="connsiteX12" fmla="*/ 35169 w 1078985"/>
              <a:gd name="connsiteY12" fmla="*/ 1043354 h 1418493"/>
              <a:gd name="connsiteX13" fmla="*/ 46892 w 1078985"/>
              <a:gd name="connsiteY13" fmla="*/ 1101970 h 1418493"/>
              <a:gd name="connsiteX14" fmla="*/ 58615 w 1078985"/>
              <a:gd name="connsiteY14" fmla="*/ 1172308 h 1418493"/>
              <a:gd name="connsiteX15" fmla="*/ 82061 w 1078985"/>
              <a:gd name="connsiteY15" fmla="*/ 1242647 h 1418493"/>
              <a:gd name="connsiteX16" fmla="*/ 105507 w 1078985"/>
              <a:gd name="connsiteY16" fmla="*/ 1277816 h 1418493"/>
              <a:gd name="connsiteX17" fmla="*/ 117231 w 1078985"/>
              <a:gd name="connsiteY17" fmla="*/ 1312985 h 1418493"/>
              <a:gd name="connsiteX18" fmla="*/ 175846 w 1078985"/>
              <a:gd name="connsiteY18" fmla="*/ 1383323 h 1418493"/>
              <a:gd name="connsiteX19" fmla="*/ 211015 w 1078985"/>
              <a:gd name="connsiteY19" fmla="*/ 1406770 h 1418493"/>
              <a:gd name="connsiteX20" fmla="*/ 246184 w 1078985"/>
              <a:gd name="connsiteY20" fmla="*/ 1418493 h 1418493"/>
              <a:gd name="connsiteX21" fmla="*/ 703384 w 1078985"/>
              <a:gd name="connsiteY21" fmla="*/ 1406770 h 1418493"/>
              <a:gd name="connsiteX22" fmla="*/ 773723 w 1078985"/>
              <a:gd name="connsiteY22" fmla="*/ 1383323 h 1418493"/>
              <a:gd name="connsiteX23" fmla="*/ 808892 w 1078985"/>
              <a:gd name="connsiteY23" fmla="*/ 1371600 h 1418493"/>
              <a:gd name="connsiteX24" fmla="*/ 844061 w 1078985"/>
              <a:gd name="connsiteY24" fmla="*/ 1348154 h 1418493"/>
              <a:gd name="connsiteX25" fmla="*/ 890954 w 1078985"/>
              <a:gd name="connsiteY25" fmla="*/ 1336431 h 1418493"/>
              <a:gd name="connsiteX26" fmla="*/ 937846 w 1078985"/>
              <a:gd name="connsiteY26" fmla="*/ 1266093 h 1418493"/>
              <a:gd name="connsiteX27" fmla="*/ 961292 w 1078985"/>
              <a:gd name="connsiteY27" fmla="*/ 1230923 h 1418493"/>
              <a:gd name="connsiteX28" fmla="*/ 1019907 w 1078985"/>
              <a:gd name="connsiteY28" fmla="*/ 1160585 h 1418493"/>
              <a:gd name="connsiteX29" fmla="*/ 1055077 w 1078985"/>
              <a:gd name="connsiteY29" fmla="*/ 1019908 h 1418493"/>
              <a:gd name="connsiteX30" fmla="*/ 1066800 w 1078985"/>
              <a:gd name="connsiteY30" fmla="*/ 984739 h 1418493"/>
              <a:gd name="connsiteX31" fmla="*/ 1078523 w 1078985"/>
              <a:gd name="connsiteY31" fmla="*/ 797170 h 1418493"/>
              <a:gd name="connsiteX32" fmla="*/ 1055077 w 1078985"/>
              <a:gd name="connsiteY32" fmla="*/ 433754 h 1418493"/>
              <a:gd name="connsiteX33" fmla="*/ 1031631 w 1078985"/>
              <a:gd name="connsiteY33" fmla="*/ 339970 h 1418493"/>
              <a:gd name="connsiteX34" fmla="*/ 1008184 w 1078985"/>
              <a:gd name="connsiteY34" fmla="*/ 293077 h 1418493"/>
              <a:gd name="connsiteX35" fmla="*/ 984738 w 1078985"/>
              <a:gd name="connsiteY35" fmla="*/ 257908 h 1418493"/>
              <a:gd name="connsiteX36" fmla="*/ 973015 w 1078985"/>
              <a:gd name="connsiteY36" fmla="*/ 222739 h 1418493"/>
              <a:gd name="connsiteX37" fmla="*/ 902677 w 1078985"/>
              <a:gd name="connsiteY37" fmla="*/ 164123 h 1418493"/>
              <a:gd name="connsiteX38" fmla="*/ 867507 w 1078985"/>
              <a:gd name="connsiteY38" fmla="*/ 152400 h 1418493"/>
              <a:gd name="connsiteX39" fmla="*/ 797169 w 1078985"/>
              <a:gd name="connsiteY39" fmla="*/ 117231 h 1418493"/>
              <a:gd name="connsiteX40" fmla="*/ 750277 w 1078985"/>
              <a:gd name="connsiteY40" fmla="*/ 93785 h 1418493"/>
              <a:gd name="connsiteX41" fmla="*/ 679938 w 1078985"/>
              <a:gd name="connsiteY41" fmla="*/ 70339 h 1418493"/>
              <a:gd name="connsiteX42" fmla="*/ 644769 w 1078985"/>
              <a:gd name="connsiteY42" fmla="*/ 58616 h 1418493"/>
              <a:gd name="connsiteX43" fmla="*/ 586154 w 1078985"/>
              <a:gd name="connsiteY43" fmla="*/ 35170 h 1418493"/>
              <a:gd name="connsiteX44" fmla="*/ 550984 w 1078985"/>
              <a:gd name="connsiteY44" fmla="*/ 23447 h 1418493"/>
              <a:gd name="connsiteX45" fmla="*/ 492369 w 1078985"/>
              <a:gd name="connsiteY45" fmla="*/ 0 h 1418493"/>
              <a:gd name="connsiteX46" fmla="*/ 316523 w 1078985"/>
              <a:gd name="connsiteY46" fmla="*/ 11723 h 1418493"/>
              <a:gd name="connsiteX47" fmla="*/ 281354 w 1078985"/>
              <a:gd name="connsiteY47" fmla="*/ 23447 h 1418493"/>
              <a:gd name="connsiteX48" fmla="*/ 211015 w 1078985"/>
              <a:gd name="connsiteY48" fmla="*/ 70339 h 1418493"/>
              <a:gd name="connsiteX49" fmla="*/ 140677 w 1078985"/>
              <a:gd name="connsiteY49" fmla="*/ 140677 h 141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78985" h="1418493">
                <a:moveTo>
                  <a:pt x="211015" y="58616"/>
                </a:moveTo>
                <a:cubicBezTo>
                  <a:pt x="187569" y="82062"/>
                  <a:pt x="161034" y="102781"/>
                  <a:pt x="140677" y="128954"/>
                </a:cubicBezTo>
                <a:cubicBezTo>
                  <a:pt x="133090" y="138708"/>
                  <a:pt x="134480" y="153070"/>
                  <a:pt x="128954" y="164123"/>
                </a:cubicBezTo>
                <a:cubicBezTo>
                  <a:pt x="122653" y="176725"/>
                  <a:pt x="113323" y="187570"/>
                  <a:pt x="105507" y="199293"/>
                </a:cubicBezTo>
                <a:cubicBezTo>
                  <a:pt x="101599" y="211016"/>
                  <a:pt x="99310" y="223409"/>
                  <a:pt x="93784" y="234462"/>
                </a:cubicBezTo>
                <a:cubicBezTo>
                  <a:pt x="87483" y="247064"/>
                  <a:pt x="77328" y="257398"/>
                  <a:pt x="70338" y="269631"/>
                </a:cubicBezTo>
                <a:cubicBezTo>
                  <a:pt x="61668" y="284804"/>
                  <a:pt x="54707" y="300892"/>
                  <a:pt x="46892" y="316523"/>
                </a:cubicBezTo>
                <a:cubicBezTo>
                  <a:pt x="42984" y="343877"/>
                  <a:pt x="39971" y="371374"/>
                  <a:pt x="35169" y="398585"/>
                </a:cubicBezTo>
                <a:cubicBezTo>
                  <a:pt x="28244" y="437829"/>
                  <a:pt x="16124" y="476209"/>
                  <a:pt x="11723" y="515816"/>
                </a:cubicBezTo>
                <a:lnTo>
                  <a:pt x="0" y="621323"/>
                </a:lnTo>
                <a:cubicBezTo>
                  <a:pt x="3908" y="719015"/>
                  <a:pt x="4996" y="816861"/>
                  <a:pt x="11723" y="914400"/>
                </a:cubicBezTo>
                <a:cubicBezTo>
                  <a:pt x="12832" y="930474"/>
                  <a:pt x="20564" y="945441"/>
                  <a:pt x="23446" y="961293"/>
                </a:cubicBezTo>
                <a:cubicBezTo>
                  <a:pt x="28389" y="988479"/>
                  <a:pt x="30626" y="1016099"/>
                  <a:pt x="35169" y="1043354"/>
                </a:cubicBezTo>
                <a:cubicBezTo>
                  <a:pt x="38445" y="1063008"/>
                  <a:pt x="43328" y="1082366"/>
                  <a:pt x="46892" y="1101970"/>
                </a:cubicBezTo>
                <a:cubicBezTo>
                  <a:pt x="51144" y="1125356"/>
                  <a:pt x="52850" y="1149248"/>
                  <a:pt x="58615" y="1172308"/>
                </a:cubicBezTo>
                <a:cubicBezTo>
                  <a:pt x="64609" y="1196285"/>
                  <a:pt x="68352" y="1222083"/>
                  <a:pt x="82061" y="1242647"/>
                </a:cubicBezTo>
                <a:cubicBezTo>
                  <a:pt x="89876" y="1254370"/>
                  <a:pt x="99206" y="1265214"/>
                  <a:pt x="105507" y="1277816"/>
                </a:cubicBezTo>
                <a:cubicBezTo>
                  <a:pt x="111033" y="1288869"/>
                  <a:pt x="111705" y="1301932"/>
                  <a:pt x="117231" y="1312985"/>
                </a:cubicBezTo>
                <a:cubicBezTo>
                  <a:pt x="130405" y="1339333"/>
                  <a:pt x="153622" y="1364803"/>
                  <a:pt x="175846" y="1383323"/>
                </a:cubicBezTo>
                <a:cubicBezTo>
                  <a:pt x="186670" y="1392343"/>
                  <a:pt x="198413" y="1400469"/>
                  <a:pt x="211015" y="1406770"/>
                </a:cubicBezTo>
                <a:cubicBezTo>
                  <a:pt x="222067" y="1412296"/>
                  <a:pt x="234461" y="1414585"/>
                  <a:pt x="246184" y="1418493"/>
                </a:cubicBezTo>
                <a:cubicBezTo>
                  <a:pt x="398584" y="1414585"/>
                  <a:pt x="551272" y="1416911"/>
                  <a:pt x="703384" y="1406770"/>
                </a:cubicBezTo>
                <a:cubicBezTo>
                  <a:pt x="728044" y="1405126"/>
                  <a:pt x="750277" y="1391139"/>
                  <a:pt x="773723" y="1383323"/>
                </a:cubicBezTo>
                <a:cubicBezTo>
                  <a:pt x="785446" y="1379415"/>
                  <a:pt x="798610" y="1378455"/>
                  <a:pt x="808892" y="1371600"/>
                </a:cubicBezTo>
                <a:cubicBezTo>
                  <a:pt x="820615" y="1363785"/>
                  <a:pt x="831111" y="1353704"/>
                  <a:pt x="844061" y="1348154"/>
                </a:cubicBezTo>
                <a:cubicBezTo>
                  <a:pt x="858870" y="1341807"/>
                  <a:pt x="875323" y="1340339"/>
                  <a:pt x="890954" y="1336431"/>
                </a:cubicBezTo>
                <a:lnTo>
                  <a:pt x="937846" y="1266093"/>
                </a:lnTo>
                <a:cubicBezTo>
                  <a:pt x="945661" y="1254370"/>
                  <a:pt x="951329" y="1240886"/>
                  <a:pt x="961292" y="1230923"/>
                </a:cubicBezTo>
                <a:cubicBezTo>
                  <a:pt x="1006424" y="1185791"/>
                  <a:pt x="987265" y="1209548"/>
                  <a:pt x="1019907" y="1160585"/>
                </a:cubicBezTo>
                <a:cubicBezTo>
                  <a:pt x="1035694" y="1065870"/>
                  <a:pt x="1024115" y="1112796"/>
                  <a:pt x="1055077" y="1019908"/>
                </a:cubicBezTo>
                <a:lnTo>
                  <a:pt x="1066800" y="984739"/>
                </a:lnTo>
                <a:cubicBezTo>
                  <a:pt x="1070708" y="922216"/>
                  <a:pt x="1078523" y="859815"/>
                  <a:pt x="1078523" y="797170"/>
                </a:cubicBezTo>
                <a:cubicBezTo>
                  <a:pt x="1078523" y="634298"/>
                  <a:pt x="1084292" y="560355"/>
                  <a:pt x="1055077" y="433754"/>
                </a:cubicBezTo>
                <a:cubicBezTo>
                  <a:pt x="1047831" y="402356"/>
                  <a:pt x="1046042" y="368791"/>
                  <a:pt x="1031631" y="339970"/>
                </a:cubicBezTo>
                <a:cubicBezTo>
                  <a:pt x="1023815" y="324339"/>
                  <a:pt x="1016855" y="308250"/>
                  <a:pt x="1008184" y="293077"/>
                </a:cubicBezTo>
                <a:cubicBezTo>
                  <a:pt x="1001194" y="280844"/>
                  <a:pt x="991039" y="270510"/>
                  <a:pt x="984738" y="257908"/>
                </a:cubicBezTo>
                <a:cubicBezTo>
                  <a:pt x="979212" y="246855"/>
                  <a:pt x="979870" y="233021"/>
                  <a:pt x="973015" y="222739"/>
                </a:cubicBezTo>
                <a:cubicBezTo>
                  <a:pt x="960053" y="203296"/>
                  <a:pt x="924301" y="174935"/>
                  <a:pt x="902677" y="164123"/>
                </a:cubicBezTo>
                <a:cubicBezTo>
                  <a:pt x="891624" y="158597"/>
                  <a:pt x="879230" y="156308"/>
                  <a:pt x="867507" y="152400"/>
                </a:cubicBezTo>
                <a:cubicBezTo>
                  <a:pt x="799921" y="107343"/>
                  <a:pt x="865118" y="146352"/>
                  <a:pt x="797169" y="117231"/>
                </a:cubicBezTo>
                <a:cubicBezTo>
                  <a:pt x="781106" y="110347"/>
                  <a:pt x="766503" y="100275"/>
                  <a:pt x="750277" y="93785"/>
                </a:cubicBezTo>
                <a:cubicBezTo>
                  <a:pt x="727330" y="84606"/>
                  <a:pt x="703384" y="78154"/>
                  <a:pt x="679938" y="70339"/>
                </a:cubicBezTo>
                <a:cubicBezTo>
                  <a:pt x="668215" y="66431"/>
                  <a:pt x="656242" y="63205"/>
                  <a:pt x="644769" y="58616"/>
                </a:cubicBezTo>
                <a:cubicBezTo>
                  <a:pt x="625231" y="50801"/>
                  <a:pt x="605858" y="42559"/>
                  <a:pt x="586154" y="35170"/>
                </a:cubicBezTo>
                <a:cubicBezTo>
                  <a:pt x="574583" y="30831"/>
                  <a:pt x="562555" y="27786"/>
                  <a:pt x="550984" y="23447"/>
                </a:cubicBezTo>
                <a:cubicBezTo>
                  <a:pt x="531280" y="16058"/>
                  <a:pt x="511907" y="7816"/>
                  <a:pt x="492369" y="0"/>
                </a:cubicBezTo>
                <a:cubicBezTo>
                  <a:pt x="433754" y="3908"/>
                  <a:pt x="374909" y="5235"/>
                  <a:pt x="316523" y="11723"/>
                </a:cubicBezTo>
                <a:cubicBezTo>
                  <a:pt x="304241" y="13088"/>
                  <a:pt x="292156" y="17446"/>
                  <a:pt x="281354" y="23447"/>
                </a:cubicBezTo>
                <a:cubicBezTo>
                  <a:pt x="256721" y="37132"/>
                  <a:pt x="230940" y="50414"/>
                  <a:pt x="211015" y="70339"/>
                </a:cubicBezTo>
                <a:lnTo>
                  <a:pt x="140677" y="140677"/>
                </a:lnTo>
              </a:path>
            </a:pathLst>
          </a:custGeom>
          <a:ln w="76200">
            <a:solidFill>
              <a:srgbClr val="FFFFFF"/>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240714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a:t>Virtual Experiment </a:t>
            </a:r>
            <a:r>
              <a:rPr lang="en-US" dirty="0" smtClean="0"/>
              <a:t>Laboratory</a:t>
            </a:r>
          </a:p>
          <a:p>
            <a:r>
              <a:rPr lang="en-US" sz="2800" i="1" dirty="0" smtClean="0"/>
              <a:t>Developed by </a:t>
            </a:r>
            <a:r>
              <a:rPr lang="en-US" sz="2800" i="1" dirty="0" err="1" smtClean="0"/>
              <a:t>Gokhan</a:t>
            </a:r>
            <a:r>
              <a:rPr lang="en-US" sz="2800" i="1" dirty="0" smtClean="0"/>
              <a:t> </a:t>
            </a:r>
            <a:r>
              <a:rPr lang="en-US" sz="2800" i="1" dirty="0" err="1" smtClean="0"/>
              <a:t>Sengun</a:t>
            </a:r>
            <a:r>
              <a:rPr lang="en-US" sz="2800" i="1" dirty="0" smtClean="0"/>
              <a:t>, </a:t>
            </a:r>
            <a:r>
              <a:rPr lang="en-US" sz="2800" i="1" dirty="0" err="1" smtClean="0"/>
              <a:t>Netas</a:t>
            </a:r>
            <a:r>
              <a:rPr lang="en-US" sz="2800" i="1" dirty="0" smtClean="0"/>
              <a:t> </a:t>
            </a:r>
            <a:r>
              <a:rPr lang="en-US" sz="2800" i="1" dirty="0" err="1" smtClean="0"/>
              <a:t>Telekomunikasyon</a:t>
            </a:r>
            <a:r>
              <a:rPr lang="en-US" sz="2800" i="1" dirty="0" smtClean="0"/>
              <a:t> A.S.</a:t>
            </a:r>
            <a:endParaRPr lang="en-US" sz="2800" i="1" dirty="0"/>
          </a:p>
        </p:txBody>
      </p:sp>
    </p:spTree>
    <p:extLst>
      <p:ext uri="{BB962C8B-B14F-4D97-AF65-F5344CB8AC3E}">
        <p14:creationId xmlns:p14="http://schemas.microsoft.com/office/powerpoint/2010/main" val="23046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don’t have to start from scratch</a:t>
            </a:r>
            <a:endParaRPr lang="en-US" dirty="0"/>
          </a:p>
        </p:txBody>
      </p:sp>
      <p:sp>
        <p:nvSpPr>
          <p:cNvPr id="3" name="Text Placeholder 2"/>
          <p:cNvSpPr>
            <a:spLocks noGrp="1"/>
          </p:cNvSpPr>
          <p:nvPr>
            <p:ph type="body" sz="quarter" idx="10"/>
          </p:nvPr>
        </p:nvSpPr>
        <p:spPr>
          <a:xfrm>
            <a:off x="274638" y="1212850"/>
            <a:ext cx="11887200" cy="3447098"/>
          </a:xfrm>
        </p:spPr>
        <p:txBody>
          <a:bodyPr/>
          <a:lstStyle/>
          <a:p>
            <a:r>
              <a:rPr lang="en-US" dirty="0" smtClean="0"/>
              <a:t>Visual </a:t>
            </a:r>
            <a:r>
              <a:rPr lang="en-US" dirty="0"/>
              <a:t>Studio 2012 </a:t>
            </a:r>
            <a:r>
              <a:rPr lang="en-US" dirty="0" smtClean="0"/>
              <a:t>templates</a:t>
            </a:r>
          </a:p>
          <a:p>
            <a:pPr lvl="1"/>
            <a:r>
              <a:rPr lang="en-US" dirty="0"/>
              <a:t>Windows Store </a:t>
            </a:r>
            <a:r>
              <a:rPr lang="en-US" dirty="0" smtClean="0"/>
              <a:t>Direct3D, </a:t>
            </a:r>
            <a:r>
              <a:rPr lang="en-US" dirty="0"/>
              <a:t>Windows Phone 8 </a:t>
            </a:r>
            <a:r>
              <a:rPr lang="en-US" dirty="0" smtClean="0"/>
              <a:t>Direct3D, </a:t>
            </a:r>
            <a:r>
              <a:rPr lang="en-US" dirty="0"/>
              <a:t>C++ Win32 for desktop </a:t>
            </a:r>
            <a:r>
              <a:rPr lang="en-US" dirty="0" smtClean="0"/>
              <a:t>apps, …</a:t>
            </a:r>
            <a:endParaRPr lang="en-US" dirty="0"/>
          </a:p>
          <a:p>
            <a:r>
              <a:rPr lang="en-US" dirty="0" smtClean="0"/>
              <a:t>Samples</a:t>
            </a:r>
          </a:p>
          <a:p>
            <a:pPr lvl="1"/>
            <a:r>
              <a:rPr lang="en-US" dirty="0" smtClean="0"/>
              <a:t>80+ </a:t>
            </a:r>
            <a:r>
              <a:rPr lang="en-US" dirty="0"/>
              <a:t>samples for DirectX in Visual Studio 2012 on MSDN Code </a:t>
            </a:r>
            <a:r>
              <a:rPr lang="en-US" dirty="0" smtClean="0"/>
              <a:t>Gallery</a:t>
            </a:r>
            <a:endParaRPr lang="en-US" dirty="0"/>
          </a:p>
          <a:p>
            <a:r>
              <a:rPr lang="en-US" dirty="0" smtClean="0"/>
              <a:t>DirectX Toolkit (</a:t>
            </a:r>
            <a:r>
              <a:rPr lang="en-US" dirty="0" err="1" smtClean="0"/>
              <a:t>DirectXTK</a:t>
            </a:r>
            <a:r>
              <a:rPr lang="en-US" dirty="0" smtClean="0"/>
              <a:t>)</a:t>
            </a:r>
          </a:p>
          <a:p>
            <a:r>
              <a:rPr lang="en-US" dirty="0" smtClean="0"/>
              <a:t>Visual Studio 3D Starter Kit</a:t>
            </a:r>
          </a:p>
        </p:txBody>
      </p:sp>
    </p:spTree>
    <p:extLst>
      <p:ext uri="{BB962C8B-B14F-4D97-AF65-F5344CB8AC3E}">
        <p14:creationId xmlns:p14="http://schemas.microsoft.com/office/powerpoint/2010/main" val="3619478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don’t have to start over</a:t>
            </a:r>
            <a:endParaRPr lang="en-US" dirty="0"/>
          </a:p>
        </p:txBody>
      </p:sp>
      <p:sp>
        <p:nvSpPr>
          <p:cNvPr id="3" name="Text Placeholder 2"/>
          <p:cNvSpPr>
            <a:spLocks noGrp="1"/>
          </p:cNvSpPr>
          <p:nvPr>
            <p:ph type="body" sz="quarter" idx="10"/>
          </p:nvPr>
        </p:nvSpPr>
        <p:spPr>
          <a:xfrm>
            <a:off x="274638" y="1212850"/>
            <a:ext cx="11887200" cy="4001095"/>
          </a:xfrm>
        </p:spPr>
        <p:txBody>
          <a:bodyPr/>
          <a:lstStyle/>
          <a:p>
            <a:r>
              <a:rPr lang="en-US" dirty="0"/>
              <a:t>Use C++ with DirectX APIs</a:t>
            </a:r>
          </a:p>
          <a:p>
            <a:r>
              <a:rPr lang="en-US" dirty="0"/>
              <a:t>Write other parts of your app in VB or C#</a:t>
            </a:r>
          </a:p>
          <a:p>
            <a:r>
              <a:rPr lang="en-US" dirty="0"/>
              <a:t>Combine XAML and DirectX in the same app</a:t>
            </a:r>
          </a:p>
          <a:p>
            <a:r>
              <a:rPr lang="en-US" dirty="0"/>
              <a:t>Develop for Windows Store, Windows Desktop, Windows Phone 8</a:t>
            </a:r>
          </a:p>
          <a:p>
            <a:endParaRPr lang="en-US" dirty="0"/>
          </a:p>
        </p:txBody>
      </p:sp>
    </p:spTree>
    <p:extLst>
      <p:ext uri="{BB962C8B-B14F-4D97-AF65-F5344CB8AC3E}">
        <p14:creationId xmlns:p14="http://schemas.microsoft.com/office/powerpoint/2010/main" val="70532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don’t have to start big</a:t>
            </a:r>
            <a:endParaRPr lang="en-US" dirty="0"/>
          </a:p>
        </p:txBody>
      </p:sp>
      <p:sp>
        <p:nvSpPr>
          <p:cNvPr id="3" name="Text Placeholder 2"/>
          <p:cNvSpPr>
            <a:spLocks noGrp="1"/>
          </p:cNvSpPr>
          <p:nvPr>
            <p:ph type="body" sz="quarter" idx="10"/>
          </p:nvPr>
        </p:nvSpPr>
        <p:spPr>
          <a:xfrm>
            <a:off x="274638" y="1212850"/>
            <a:ext cx="11887200" cy="2769989"/>
          </a:xfrm>
        </p:spPr>
        <p:txBody>
          <a:bodyPr/>
          <a:lstStyle/>
          <a:p>
            <a:r>
              <a:rPr lang="en-US" b="1" dirty="0" smtClean="0"/>
              <a:t>Start with a proof </a:t>
            </a:r>
            <a:r>
              <a:rPr lang="en-US" b="1" dirty="0"/>
              <a:t>of concept</a:t>
            </a:r>
          </a:p>
          <a:p>
            <a:r>
              <a:rPr lang="en-US" b="1" dirty="0" smtClean="0"/>
              <a:t>Work out all the kinks</a:t>
            </a:r>
          </a:p>
          <a:p>
            <a:r>
              <a:rPr lang="en-US" b="1" dirty="0" smtClean="0"/>
              <a:t>Add new features incrementally</a:t>
            </a:r>
          </a:p>
          <a:p>
            <a:r>
              <a:rPr lang="en-US" b="1" dirty="0" smtClean="0"/>
              <a:t>Solicit feedback</a:t>
            </a:r>
          </a:p>
        </p:txBody>
      </p:sp>
    </p:spTree>
    <p:extLst>
      <p:ext uri="{BB962C8B-B14F-4D97-AF65-F5344CB8AC3E}">
        <p14:creationId xmlns:p14="http://schemas.microsoft.com/office/powerpoint/2010/main" val="1706516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Probability lab proof of concept</a:t>
            </a:r>
            <a:r>
              <a:rPr lang="en-US" dirty="0"/>
              <a:t> </a:t>
            </a:r>
            <a:r>
              <a:rPr lang="en-US" dirty="0" smtClean="0"/>
              <a:t>– rolling a die</a:t>
            </a:r>
          </a:p>
        </p:txBody>
      </p:sp>
    </p:spTree>
    <p:extLst>
      <p:ext uri="{BB962C8B-B14F-4D97-AF65-F5344CB8AC3E}">
        <p14:creationId xmlns:p14="http://schemas.microsoft.com/office/powerpoint/2010/main" val="75588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have a prototype!</a:t>
            </a:r>
            <a:endParaRPr lang="en-US" dirty="0"/>
          </a:p>
        </p:txBody>
      </p:sp>
      <p:sp>
        <p:nvSpPr>
          <p:cNvPr id="5" name="Text Placeholder 4"/>
          <p:cNvSpPr>
            <a:spLocks noGrp="1"/>
          </p:cNvSpPr>
          <p:nvPr>
            <p:ph type="body" sz="quarter" idx="10"/>
          </p:nvPr>
        </p:nvSpPr>
        <p:spPr>
          <a:xfrm>
            <a:off x="274638" y="1212850"/>
            <a:ext cx="11887200" cy="2092881"/>
          </a:xfrm>
        </p:spPr>
        <p:txBody>
          <a:bodyPr/>
          <a:lstStyle/>
          <a:p>
            <a:r>
              <a:rPr lang="en-US" dirty="0" smtClean="0"/>
              <a:t>Began with the VS 3D Starter Kit</a:t>
            </a:r>
          </a:p>
          <a:p>
            <a:r>
              <a:rPr lang="en-US" dirty="0" smtClean="0"/>
              <a:t>Created the die with the mesh editor</a:t>
            </a:r>
            <a:endParaRPr lang="en-US" dirty="0"/>
          </a:p>
          <a:p>
            <a:r>
              <a:rPr lang="en-US" dirty="0" smtClean="0"/>
              <a:t>Brought the die to life with physics and C++</a:t>
            </a:r>
            <a:endParaRPr lang="en-US" dirty="0"/>
          </a:p>
        </p:txBody>
      </p:sp>
    </p:spTree>
    <p:extLst>
      <p:ext uri="{BB962C8B-B14F-4D97-AF65-F5344CB8AC3E}">
        <p14:creationId xmlns:p14="http://schemas.microsoft.com/office/powerpoint/2010/main" val="2711129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r>
              <a:rPr lang="en-US" dirty="0" smtClean="0"/>
              <a:t>The app lands in QA</a:t>
            </a:r>
            <a:endParaRPr lang="en-US" dirty="0"/>
          </a:p>
        </p:txBody>
      </p:sp>
    </p:spTree>
    <p:extLst>
      <p:ext uri="{BB962C8B-B14F-4D97-AF65-F5344CB8AC3E}">
        <p14:creationId xmlns:p14="http://schemas.microsoft.com/office/powerpoint/2010/main" val="235295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Graphics debugging scenarios</a:t>
            </a:r>
            <a:endParaRPr lang="en-US" dirty="0"/>
          </a:p>
        </p:txBody>
      </p:sp>
      <p:sp>
        <p:nvSpPr>
          <p:cNvPr id="3" name="Text Placeholder 2"/>
          <p:cNvSpPr>
            <a:spLocks noGrp="1"/>
          </p:cNvSpPr>
          <p:nvPr>
            <p:ph type="body" sz="quarter" idx="10"/>
          </p:nvPr>
        </p:nvSpPr>
        <p:spPr>
          <a:xfrm>
            <a:off x="274638" y="1212850"/>
            <a:ext cx="11887200" cy="6155531"/>
          </a:xfrm>
        </p:spPr>
        <p:txBody>
          <a:bodyPr/>
          <a:lstStyle/>
          <a:p>
            <a:r>
              <a:rPr lang="en-US" dirty="0"/>
              <a:t>Seeing how the device is set up</a:t>
            </a:r>
          </a:p>
          <a:p>
            <a:r>
              <a:rPr lang="en-US" dirty="0" smtClean="0"/>
              <a:t>See </a:t>
            </a:r>
            <a:r>
              <a:rPr lang="en-US" dirty="0"/>
              <a:t>all DirectX events for a particular </a:t>
            </a:r>
            <a:r>
              <a:rPr lang="en-US" dirty="0" smtClean="0"/>
              <a:t>frame</a:t>
            </a:r>
            <a:endParaRPr lang="en-US" dirty="0"/>
          </a:p>
          <a:p>
            <a:r>
              <a:rPr lang="en-US" dirty="0" smtClean="0"/>
              <a:t>See a draw </a:t>
            </a:r>
            <a:r>
              <a:rPr lang="en-US" dirty="0"/>
              <a:t>event </a:t>
            </a:r>
            <a:r>
              <a:rPr lang="en-US" dirty="0" smtClean="0"/>
              <a:t>move </a:t>
            </a:r>
            <a:r>
              <a:rPr lang="en-US" dirty="0"/>
              <a:t>through </a:t>
            </a:r>
            <a:r>
              <a:rPr lang="en-US" dirty="0" smtClean="0"/>
              <a:t>a graphics </a:t>
            </a:r>
            <a:r>
              <a:rPr lang="en-US" dirty="0"/>
              <a:t>pipeline</a:t>
            </a:r>
          </a:p>
          <a:p>
            <a:r>
              <a:rPr lang="en-US" dirty="0" smtClean="0"/>
              <a:t>See </a:t>
            </a:r>
            <a:r>
              <a:rPr lang="en-US" dirty="0"/>
              <a:t>the call stack for a particular DirectX </a:t>
            </a:r>
            <a:r>
              <a:rPr lang="en-US" dirty="0" smtClean="0"/>
              <a:t>event</a:t>
            </a:r>
            <a:endParaRPr lang="en-US" dirty="0"/>
          </a:p>
          <a:p>
            <a:r>
              <a:rPr lang="en-US" dirty="0"/>
              <a:t>See how a pixel is changed by DirectX events</a:t>
            </a:r>
          </a:p>
          <a:p>
            <a:r>
              <a:rPr lang="en-US" dirty="0" smtClean="0"/>
              <a:t>Step </a:t>
            </a:r>
            <a:r>
              <a:rPr lang="en-US" dirty="0"/>
              <a:t>through HLSL code</a:t>
            </a:r>
          </a:p>
          <a:p>
            <a:r>
              <a:rPr lang="en-US" dirty="0" smtClean="0"/>
              <a:t>Analyze </a:t>
            </a:r>
            <a:r>
              <a:rPr lang="en-US" dirty="0"/>
              <a:t>Direct3D objects and </a:t>
            </a:r>
            <a:r>
              <a:rPr lang="en-US" dirty="0" smtClean="0"/>
              <a:t>resources</a:t>
            </a:r>
          </a:p>
          <a:p>
            <a:endParaRPr lang="en-US" dirty="0"/>
          </a:p>
          <a:p>
            <a:pPr lvl="1"/>
            <a:endParaRPr lang="en-US" dirty="0" smtClean="0"/>
          </a:p>
          <a:p>
            <a:pPr lvl="1"/>
            <a:endParaRPr lang="en-US" dirty="0"/>
          </a:p>
        </p:txBody>
      </p:sp>
    </p:spTree>
    <p:extLst>
      <p:ext uri="{BB962C8B-B14F-4D97-AF65-F5344CB8AC3E}">
        <p14:creationId xmlns:p14="http://schemas.microsoft.com/office/powerpoint/2010/main" val="1839466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DirectX Graphics Development with Microsoft Visual Studio 2012</a:t>
            </a:r>
          </a:p>
        </p:txBody>
      </p:sp>
      <p:sp>
        <p:nvSpPr>
          <p:cNvPr id="5" name="Text Placeholder 4"/>
          <p:cNvSpPr>
            <a:spLocks noGrp="1"/>
          </p:cNvSpPr>
          <p:nvPr>
            <p:ph type="body" sz="quarter" idx="12"/>
          </p:nvPr>
        </p:nvSpPr>
        <p:spPr/>
        <p:txBody>
          <a:bodyPr/>
          <a:lstStyle/>
          <a:p>
            <a:r>
              <a:rPr lang="en-US" dirty="0" smtClean="0"/>
              <a:t>Eric Battalio</a:t>
            </a:r>
          </a:p>
          <a:p>
            <a:r>
              <a:rPr lang="en-US" sz="2800" dirty="0" smtClean="0"/>
              <a:t>ebattali@microsoft.com</a:t>
            </a:r>
            <a:endParaRPr lang="en-US" sz="2800" dirty="0"/>
          </a:p>
        </p:txBody>
      </p:sp>
      <p:sp>
        <p:nvSpPr>
          <p:cNvPr id="14" name="Text Placeholder 13"/>
          <p:cNvSpPr>
            <a:spLocks noGrp="1"/>
          </p:cNvSpPr>
          <p:nvPr>
            <p:ph type="body" sz="quarter" idx="13"/>
          </p:nvPr>
        </p:nvSpPr>
        <p:spPr/>
        <p:txBody>
          <a:bodyPr/>
          <a:lstStyle/>
          <a:p>
            <a:r>
              <a:rPr lang="en-US" dirty="0" smtClean="0"/>
              <a:t>DEV-B322</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ways to debug DirectX 11.1 code</a:t>
            </a:r>
            <a:endParaRPr lang="en-US" dirty="0"/>
          </a:p>
        </p:txBody>
      </p:sp>
      <p:sp>
        <p:nvSpPr>
          <p:cNvPr id="3" name="Text Placeholder 2"/>
          <p:cNvSpPr>
            <a:spLocks noGrp="1"/>
          </p:cNvSpPr>
          <p:nvPr>
            <p:ph type="body" sz="quarter" idx="10"/>
          </p:nvPr>
        </p:nvSpPr>
        <p:spPr/>
        <p:txBody>
          <a:bodyPr/>
          <a:lstStyle/>
          <a:p>
            <a:r>
              <a:rPr lang="en-US" dirty="0"/>
              <a:t>Capture locally using Visual Studio Graphics Debugger</a:t>
            </a:r>
          </a:p>
          <a:p>
            <a:r>
              <a:rPr lang="en-US" dirty="0"/>
              <a:t>Capture remotely using capture API</a:t>
            </a:r>
          </a:p>
          <a:p>
            <a:endParaRPr lang="en-US" dirty="0"/>
          </a:p>
        </p:txBody>
      </p:sp>
    </p:spTree>
    <p:extLst>
      <p:ext uri="{BB962C8B-B14F-4D97-AF65-F5344CB8AC3E}">
        <p14:creationId xmlns:p14="http://schemas.microsoft.com/office/powerpoint/2010/main" val="730892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start </a:t>
            </a:r>
            <a:r>
              <a:rPr lang="en-US" dirty="0"/>
              <a:t>g</a:t>
            </a:r>
            <a:r>
              <a:rPr lang="en-US" dirty="0" smtClean="0"/>
              <a:t>raphics diagnostics?</a:t>
            </a:r>
            <a:endParaRPr lang="en-US" dirty="0"/>
          </a:p>
        </p:txBody>
      </p:sp>
      <p:sp>
        <p:nvSpPr>
          <p:cNvPr id="3" name="Text Placeholder 2"/>
          <p:cNvSpPr>
            <a:spLocks noGrp="1"/>
          </p:cNvSpPr>
          <p:nvPr>
            <p:ph type="body" sz="quarter" idx="10"/>
          </p:nvPr>
        </p:nvSpPr>
        <p:spPr>
          <a:xfrm>
            <a:off x="274638" y="1212850"/>
            <a:ext cx="11887200" cy="2092881"/>
          </a:xfrm>
        </p:spPr>
        <p:txBody>
          <a:bodyPr/>
          <a:lstStyle/>
          <a:p>
            <a:r>
              <a:rPr lang="en-US" b="1" dirty="0"/>
              <a:t>Alt-F5</a:t>
            </a:r>
          </a:p>
          <a:p>
            <a:r>
              <a:rPr lang="en-US" b="1" dirty="0" smtClean="0"/>
              <a:t>Debug &gt;</a:t>
            </a:r>
            <a:r>
              <a:rPr lang="en-US" dirty="0" smtClean="0"/>
              <a:t> </a:t>
            </a:r>
            <a:r>
              <a:rPr lang="en-US" b="1" dirty="0" smtClean="0"/>
              <a:t>Graphics</a:t>
            </a:r>
            <a:r>
              <a:rPr lang="en-US" dirty="0" smtClean="0"/>
              <a:t> </a:t>
            </a:r>
            <a:r>
              <a:rPr lang="en-US" b="1" dirty="0" smtClean="0"/>
              <a:t>&gt;</a:t>
            </a:r>
            <a:r>
              <a:rPr lang="en-US" dirty="0" smtClean="0"/>
              <a:t> </a:t>
            </a:r>
            <a:r>
              <a:rPr lang="en-US" b="1" dirty="0" smtClean="0"/>
              <a:t>Start Diagnostics</a:t>
            </a:r>
            <a:endParaRPr lang="en-US" dirty="0" smtClean="0"/>
          </a:p>
          <a:p>
            <a:endParaRPr lang="en-US" b="1" dirty="0"/>
          </a:p>
        </p:txBody>
      </p:sp>
    </p:spTree>
    <p:extLst>
      <p:ext uri="{BB962C8B-B14F-4D97-AF65-F5344CB8AC3E}">
        <p14:creationId xmlns:p14="http://schemas.microsoft.com/office/powerpoint/2010/main" val="4046905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r>
              <a:rPr lang="en-US" dirty="0" smtClean="0"/>
              <a:t>Tracking down issues in the prototype app</a:t>
            </a:r>
            <a:endParaRPr lang="en-US" dirty="0"/>
          </a:p>
        </p:txBody>
      </p:sp>
    </p:spTree>
    <p:extLst>
      <p:ext uri="{BB962C8B-B14F-4D97-AF65-F5344CB8AC3E}">
        <p14:creationId xmlns:p14="http://schemas.microsoft.com/office/powerpoint/2010/main" val="386478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Extending the app</a:t>
            </a:r>
            <a:endParaRPr lang="en-US" dirty="0"/>
          </a:p>
        </p:txBody>
      </p:sp>
      <p:sp>
        <p:nvSpPr>
          <p:cNvPr id="3" name="Text Placeholder 2"/>
          <p:cNvSpPr>
            <a:spLocks noGrp="1"/>
          </p:cNvSpPr>
          <p:nvPr>
            <p:ph type="body" sz="quarter" idx="10"/>
          </p:nvPr>
        </p:nvSpPr>
        <p:spPr>
          <a:xfrm>
            <a:off x="274638" y="1212850"/>
            <a:ext cx="11887200" cy="5909310"/>
          </a:xfrm>
        </p:spPr>
        <p:txBody>
          <a:bodyPr/>
          <a:lstStyle/>
          <a:p>
            <a:r>
              <a:rPr lang="en-US" dirty="0" smtClean="0"/>
              <a:t>Add more die and supporting objects</a:t>
            </a:r>
          </a:p>
          <a:p>
            <a:r>
              <a:rPr lang="en-US" dirty="0" smtClean="0"/>
              <a:t>Spice it up with ambient sounds, music</a:t>
            </a:r>
          </a:p>
          <a:p>
            <a:r>
              <a:rPr lang="en-US" dirty="0" smtClean="0"/>
              <a:t>Increase interactivity</a:t>
            </a:r>
          </a:p>
          <a:p>
            <a:endParaRPr lang="en-US" dirty="0" smtClean="0"/>
          </a:p>
          <a:p>
            <a:r>
              <a:rPr lang="en-US" b="1" dirty="0" smtClean="0"/>
              <a:t>Bonus:</a:t>
            </a:r>
            <a:r>
              <a:rPr lang="en-US" dirty="0" smtClean="0"/>
              <a:t> Learn how to deploy the app and more with expert Roberto Sonnino at </a:t>
            </a:r>
            <a:r>
              <a:rPr lang="en-US" i="1" dirty="0" smtClean="0"/>
              <a:t>aka.ms/3dkdice</a:t>
            </a:r>
            <a:endParaRPr lang="en-US" i="1" dirty="0"/>
          </a:p>
          <a:p>
            <a:endParaRPr lang="en-US" dirty="0" smtClean="0"/>
          </a:p>
          <a:p>
            <a:r>
              <a:rPr lang="en-US" b="1" dirty="0" smtClean="0"/>
              <a:t>Bonus</a:t>
            </a:r>
            <a:r>
              <a:rPr lang="en-US" dirty="0" smtClean="0"/>
              <a:t>: Go behind the scenes of </a:t>
            </a:r>
            <a:r>
              <a:rPr lang="en-US" dirty="0"/>
              <a:t>the Virtual Experiment </a:t>
            </a:r>
            <a:r>
              <a:rPr lang="en-US" dirty="0" smtClean="0"/>
              <a:t>Laboratory </a:t>
            </a:r>
            <a:r>
              <a:rPr lang="en-US" dirty="0"/>
              <a:t>with Gokhan </a:t>
            </a:r>
            <a:r>
              <a:rPr lang="en-US" dirty="0" err="1" smtClean="0"/>
              <a:t>Sengun</a:t>
            </a:r>
            <a:r>
              <a:rPr lang="en-US" dirty="0" smtClean="0"/>
              <a:t> at </a:t>
            </a:r>
            <a:r>
              <a:rPr lang="en-US" i="1" dirty="0" smtClean="0"/>
              <a:t>aka.ms/</a:t>
            </a:r>
            <a:r>
              <a:rPr lang="en-US" i="1" dirty="0" err="1" smtClean="0"/>
              <a:t>virtlabintv</a:t>
            </a:r>
            <a:endParaRPr lang="en-US" dirty="0" smtClean="0"/>
          </a:p>
        </p:txBody>
      </p:sp>
    </p:spTree>
    <p:extLst>
      <p:ext uri="{BB962C8B-B14F-4D97-AF65-F5344CB8AC3E}">
        <p14:creationId xmlns:p14="http://schemas.microsoft.com/office/powerpoint/2010/main" val="921750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Learn more from the community</a:t>
            </a:r>
            <a:endParaRPr lang="en-US" dirty="0"/>
          </a:p>
        </p:txBody>
      </p:sp>
      <p:sp>
        <p:nvSpPr>
          <p:cNvPr id="5" name="Text Placeholder 4"/>
          <p:cNvSpPr>
            <a:spLocks noGrp="1"/>
          </p:cNvSpPr>
          <p:nvPr>
            <p:ph type="body" sz="quarter" idx="10"/>
          </p:nvPr>
        </p:nvSpPr>
        <p:spPr>
          <a:xfrm>
            <a:off x="274638" y="1212850"/>
            <a:ext cx="11887200" cy="2769989"/>
          </a:xfrm>
        </p:spPr>
        <p:txBody>
          <a:bodyPr/>
          <a:lstStyle/>
          <a:p>
            <a:r>
              <a:rPr lang="en-US" dirty="0" smtClean="0"/>
              <a:t>Physics libraries, image tools</a:t>
            </a:r>
          </a:p>
          <a:p>
            <a:r>
              <a:rPr lang="en-US" dirty="0" smtClean="0"/>
              <a:t>Samples, code snippets, frameworks</a:t>
            </a:r>
          </a:p>
          <a:p>
            <a:r>
              <a:rPr lang="en-US" dirty="0" smtClean="0"/>
              <a:t>Discussion, advice, feedback</a:t>
            </a:r>
            <a:endParaRPr lang="en-US" dirty="0"/>
          </a:p>
          <a:p>
            <a:r>
              <a:rPr lang="en-US" dirty="0" smtClean="0"/>
              <a:t>Contribute and share your experiences!</a:t>
            </a:r>
          </a:p>
        </p:txBody>
      </p:sp>
    </p:spTree>
    <p:extLst>
      <p:ext uri="{BB962C8B-B14F-4D97-AF65-F5344CB8AC3E}">
        <p14:creationId xmlns:p14="http://schemas.microsoft.com/office/powerpoint/2010/main" val="2504648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 Quiz!</a:t>
            </a:r>
            <a:endParaRPr lang="en-US" dirty="0"/>
          </a:p>
        </p:txBody>
      </p:sp>
      <p:sp>
        <p:nvSpPr>
          <p:cNvPr id="3" name="Text Placeholder 2"/>
          <p:cNvSpPr>
            <a:spLocks noGrp="1"/>
          </p:cNvSpPr>
          <p:nvPr>
            <p:ph type="body" sz="quarter" idx="10"/>
          </p:nvPr>
        </p:nvSpPr>
        <p:spPr>
          <a:xfrm>
            <a:off x="274638" y="1212850"/>
            <a:ext cx="11887200" cy="3447098"/>
          </a:xfrm>
        </p:spPr>
        <p:txBody>
          <a:bodyPr/>
          <a:lstStyle/>
          <a:p>
            <a:r>
              <a:rPr lang="en-US" dirty="0" smtClean="0"/>
              <a:t>How do you launch the graphics debugger? </a:t>
            </a:r>
          </a:p>
          <a:p>
            <a:endParaRPr lang="en-US" dirty="0" smtClean="0"/>
          </a:p>
          <a:p>
            <a:r>
              <a:rPr lang="en-US" dirty="0" smtClean="0"/>
              <a:t>How do you capture a frame?</a:t>
            </a:r>
          </a:p>
          <a:p>
            <a:endParaRPr lang="en-US" dirty="0" smtClean="0"/>
          </a:p>
          <a:p>
            <a:r>
              <a:rPr lang="en-US" dirty="0" smtClean="0"/>
              <a:t>Where can you share your development experiences?</a:t>
            </a:r>
            <a:endParaRPr lang="en-US" dirty="0"/>
          </a:p>
        </p:txBody>
      </p:sp>
    </p:spTree>
    <p:extLst>
      <p:ext uri="{BB962C8B-B14F-4D97-AF65-F5344CB8AC3E}">
        <p14:creationId xmlns:p14="http://schemas.microsoft.com/office/powerpoint/2010/main" val="3763342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details and subscriber benefits</a:t>
            </a:r>
          </a:p>
        </p:txBody>
      </p:sp>
      <p:sp>
        <p:nvSpPr>
          <p:cNvPr id="6" name="Rectangle 5"/>
          <p:cNvSpPr/>
          <p:nvPr/>
        </p:nvSpPr>
        <p:spPr bwMode="auto">
          <a:xfrm>
            <a:off x="274320" y="1214472"/>
            <a:ext cx="11887518" cy="548319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 Placeholder 2"/>
          <p:cNvSpPr txBox="1">
            <a:spLocks/>
          </p:cNvSpPr>
          <p:nvPr/>
        </p:nvSpPr>
        <p:spPr>
          <a:xfrm>
            <a:off x="5579141" y="1700773"/>
            <a:ext cx="6309448" cy="775597"/>
          </a:xfrm>
          <a:prstGeom prst="rect">
            <a:avLst/>
          </a:prstGeom>
        </p:spPr>
        <p:txBody>
          <a:bodyPr vert="horz" wrap="square" lIns="0" tIns="0" rIns="0" bIns="0" rtlCol="0">
            <a:spAutoFit/>
          </a:bodyPr>
          <a:lstStyle>
            <a:lvl1pPr marL="258752" indent="-258752" algn="l" defTabSz="685771" rtl="0" fontAlgn="base">
              <a:lnSpc>
                <a:spcPct val="90000"/>
              </a:lnSpc>
              <a:spcBef>
                <a:spcPct val="20000"/>
              </a:spcBef>
              <a:spcAft>
                <a:spcPct val="0"/>
              </a:spcAft>
              <a:buSzPct val="90000"/>
              <a:buFont typeface="Arial" charset="0"/>
              <a:buChar char="•"/>
              <a:defRPr sz="2400" kern="1200">
                <a:solidFill>
                  <a:srgbClr val="68217A"/>
                </a:solidFill>
                <a:latin typeface="+mn-lt"/>
                <a:ea typeface="ＭＳ Ｐゴシック" charset="0"/>
                <a:cs typeface="ＭＳ Ｐゴシック" charset="0"/>
              </a:defRPr>
            </a:lvl1pPr>
            <a:lvl2pPr marL="471469" indent="-212716" algn="l" defTabSz="685771" rtl="0" fontAlgn="base">
              <a:lnSpc>
                <a:spcPct val="90000"/>
              </a:lnSpc>
              <a:spcBef>
                <a:spcPct val="20000"/>
              </a:spcBef>
              <a:spcAft>
                <a:spcPct val="0"/>
              </a:spcAft>
              <a:buSzPct val="90000"/>
              <a:buFont typeface="Arial" charset="0"/>
              <a:buChar char="•"/>
              <a:tabLst>
                <a:tab pos="471469" algn="l"/>
              </a:tabLst>
              <a:defRPr sz="2100" kern="1200">
                <a:solidFill>
                  <a:srgbClr val="68217A"/>
                </a:solidFill>
                <a:latin typeface="+mn-lt"/>
                <a:ea typeface="ＭＳ Ｐゴシック" charset="0"/>
                <a:cs typeface="+mn-cs"/>
              </a:defRPr>
            </a:lvl2pPr>
            <a:lvl3pPr marL="685771" indent="-212716" algn="l" defTabSz="685771" rtl="0" fontAlgn="base">
              <a:lnSpc>
                <a:spcPct val="90000"/>
              </a:lnSpc>
              <a:spcBef>
                <a:spcPct val="20000"/>
              </a:spcBef>
              <a:spcAft>
                <a:spcPct val="0"/>
              </a:spcAft>
              <a:buSzPct val="90000"/>
              <a:buFont typeface="Arial" charset="0"/>
              <a:buChar char="•"/>
              <a:defRPr kern="1200">
                <a:solidFill>
                  <a:srgbClr val="68217A"/>
                </a:solidFill>
                <a:latin typeface="+mn-lt"/>
                <a:ea typeface="ＭＳ Ｐゴシック" charset="0"/>
                <a:cs typeface="+mn-cs"/>
              </a:defRPr>
            </a:lvl3pPr>
            <a:lvl4pPr marL="1111203" indent="-166681" algn="l" defTabSz="685771" rtl="0" fontAlgn="base">
              <a:lnSpc>
                <a:spcPct val="90000"/>
              </a:lnSpc>
              <a:spcBef>
                <a:spcPct val="20000"/>
              </a:spcBef>
              <a:spcAft>
                <a:spcPct val="0"/>
              </a:spcAft>
              <a:buSzPct val="90000"/>
              <a:buFont typeface="Arial" charset="0"/>
              <a:buChar char="•"/>
              <a:tabLst>
                <a:tab pos="685771" algn="l"/>
              </a:tabLst>
              <a:defRPr sz="1500" kern="1200">
                <a:solidFill>
                  <a:srgbClr val="68217A"/>
                </a:solidFill>
                <a:latin typeface="+mn-lt"/>
                <a:ea typeface="ＭＳ Ｐゴシック" charset="0"/>
                <a:cs typeface="+mn-cs"/>
              </a:defRPr>
            </a:lvl4pPr>
            <a:lvl5pPr marL="1284234" indent="-171443" algn="l" defTabSz="685771" rtl="0" fontAlgn="base">
              <a:lnSpc>
                <a:spcPct val="90000"/>
              </a:lnSpc>
              <a:spcBef>
                <a:spcPct val="20000"/>
              </a:spcBef>
              <a:spcAft>
                <a:spcPct val="0"/>
              </a:spcAft>
              <a:buSzPct val="90000"/>
              <a:buFont typeface="Arial" charset="0"/>
              <a:buChar char="•"/>
              <a:defRPr sz="1500" kern="1200">
                <a:solidFill>
                  <a:srgbClr val="68217A"/>
                </a:solidFill>
                <a:latin typeface="+mn-lt"/>
                <a:ea typeface="ＭＳ Ｐゴシック" charset="0"/>
                <a:cs typeface="+mn-cs"/>
              </a:defRPr>
            </a:lvl5pPr>
            <a:lvl6pPr marL="1886048"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65"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83"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801"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charset="0"/>
              <a:buNone/>
              <a:defRPr/>
            </a:pPr>
            <a:r>
              <a:rPr lang="en-US" sz="2800" dirty="0" smtClean="0">
                <a:solidFill>
                  <a:srgbClr val="FFFFFF"/>
                </a:solidFill>
                <a:latin typeface="Segoe UI Light"/>
              </a:rPr>
              <a:t>Included for certain paid MSDN subscribers:</a:t>
            </a:r>
            <a:endParaRPr lang="en-US" sz="2800" dirty="0">
              <a:solidFill>
                <a:srgbClr val="FFFFFF"/>
              </a:solidFill>
              <a:latin typeface="Segoe UI Light"/>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165" y="2962671"/>
            <a:ext cx="2057400" cy="20574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1189" y="2969426"/>
            <a:ext cx="2057400" cy="20574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141" y="2962671"/>
            <a:ext cx="2057400" cy="2057400"/>
          </a:xfrm>
          <a:prstGeom prst="rect">
            <a:avLst/>
          </a:prstGeom>
        </p:spPr>
      </p:pic>
      <p:sp>
        <p:nvSpPr>
          <p:cNvPr id="17" name="Text Placeholder 2"/>
          <p:cNvSpPr txBox="1">
            <a:spLocks/>
          </p:cNvSpPr>
          <p:nvPr/>
        </p:nvSpPr>
        <p:spPr>
          <a:xfrm>
            <a:off x="528499" y="1650920"/>
            <a:ext cx="6200671" cy="427105"/>
          </a:xfrm>
          <a:prstGeom prst="rect">
            <a:avLst/>
          </a:prstGeom>
        </p:spPr>
        <p:txBody>
          <a:bodyPr vert="horz" wrap="square" lIns="0" tIns="0" rIns="0" bIns="0" rtlCol="0">
            <a:spAutoFit/>
          </a:bodyPr>
          <a:lstStyle>
            <a:lvl1pPr marL="258752" indent="-258752" algn="l" defTabSz="685771" rtl="0" fontAlgn="base">
              <a:lnSpc>
                <a:spcPct val="90000"/>
              </a:lnSpc>
              <a:spcBef>
                <a:spcPct val="20000"/>
              </a:spcBef>
              <a:spcAft>
                <a:spcPct val="0"/>
              </a:spcAft>
              <a:buSzPct val="90000"/>
              <a:buFont typeface="Arial" charset="0"/>
              <a:buChar char="•"/>
              <a:defRPr sz="2400" kern="1200">
                <a:solidFill>
                  <a:srgbClr val="68217A"/>
                </a:solidFill>
                <a:latin typeface="+mn-lt"/>
                <a:ea typeface="ＭＳ Ｐゴシック" charset="0"/>
                <a:cs typeface="ＭＳ Ｐゴシック" charset="0"/>
              </a:defRPr>
            </a:lvl1pPr>
            <a:lvl2pPr marL="471469" indent="-212716" algn="l" defTabSz="685771" rtl="0" fontAlgn="base">
              <a:lnSpc>
                <a:spcPct val="90000"/>
              </a:lnSpc>
              <a:spcBef>
                <a:spcPct val="20000"/>
              </a:spcBef>
              <a:spcAft>
                <a:spcPct val="0"/>
              </a:spcAft>
              <a:buSzPct val="90000"/>
              <a:buFont typeface="Arial" charset="0"/>
              <a:buChar char="•"/>
              <a:tabLst>
                <a:tab pos="471469" algn="l"/>
              </a:tabLst>
              <a:defRPr sz="2100" kern="1200">
                <a:solidFill>
                  <a:srgbClr val="68217A"/>
                </a:solidFill>
                <a:latin typeface="+mn-lt"/>
                <a:ea typeface="ＭＳ Ｐゴシック" charset="0"/>
                <a:cs typeface="+mn-cs"/>
              </a:defRPr>
            </a:lvl2pPr>
            <a:lvl3pPr marL="685771" indent="-212716" algn="l" defTabSz="685771" rtl="0" fontAlgn="base">
              <a:lnSpc>
                <a:spcPct val="90000"/>
              </a:lnSpc>
              <a:spcBef>
                <a:spcPct val="20000"/>
              </a:spcBef>
              <a:spcAft>
                <a:spcPct val="0"/>
              </a:spcAft>
              <a:buSzPct val="90000"/>
              <a:buFont typeface="Arial" charset="0"/>
              <a:buChar char="•"/>
              <a:defRPr kern="1200">
                <a:solidFill>
                  <a:srgbClr val="68217A"/>
                </a:solidFill>
                <a:latin typeface="+mn-lt"/>
                <a:ea typeface="ＭＳ Ｐゴシック" charset="0"/>
                <a:cs typeface="+mn-cs"/>
              </a:defRPr>
            </a:lvl3pPr>
            <a:lvl4pPr marL="1111203" indent="-166681" algn="l" defTabSz="685771" rtl="0" fontAlgn="base">
              <a:lnSpc>
                <a:spcPct val="90000"/>
              </a:lnSpc>
              <a:spcBef>
                <a:spcPct val="20000"/>
              </a:spcBef>
              <a:spcAft>
                <a:spcPct val="0"/>
              </a:spcAft>
              <a:buSzPct val="90000"/>
              <a:buFont typeface="Arial" charset="0"/>
              <a:buChar char="•"/>
              <a:tabLst>
                <a:tab pos="685771" algn="l"/>
              </a:tabLst>
              <a:defRPr sz="1500" kern="1200">
                <a:solidFill>
                  <a:srgbClr val="68217A"/>
                </a:solidFill>
                <a:latin typeface="+mn-lt"/>
                <a:ea typeface="ＭＳ Ｐゴシック" charset="0"/>
                <a:cs typeface="+mn-cs"/>
              </a:defRPr>
            </a:lvl4pPr>
            <a:lvl5pPr marL="1284234" indent="-171443" algn="l" defTabSz="685771" rtl="0" fontAlgn="base">
              <a:lnSpc>
                <a:spcPct val="90000"/>
              </a:lnSpc>
              <a:spcBef>
                <a:spcPct val="20000"/>
              </a:spcBef>
              <a:spcAft>
                <a:spcPct val="0"/>
              </a:spcAft>
              <a:buSzPct val="90000"/>
              <a:buFont typeface="Arial" charset="0"/>
              <a:buChar char="•"/>
              <a:defRPr sz="1500" kern="1200">
                <a:solidFill>
                  <a:srgbClr val="68217A"/>
                </a:solidFill>
                <a:latin typeface="+mn-lt"/>
                <a:ea typeface="ＭＳ Ｐゴシック" charset="0"/>
                <a:cs typeface="+mn-cs"/>
              </a:defRPr>
            </a:lvl5pPr>
            <a:lvl6pPr marL="1886048"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65"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83"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801"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7000"/>
              </a:lnSpc>
              <a:spcBef>
                <a:spcPts val="0"/>
              </a:spcBef>
              <a:spcAft>
                <a:spcPts val="375"/>
              </a:spcAft>
              <a:buFont typeface="Arial" charset="0"/>
              <a:buNone/>
            </a:pPr>
            <a:r>
              <a:rPr lang="en-US" sz="2800" dirty="0">
                <a:solidFill>
                  <a:srgbClr val="FFFFFF"/>
                </a:solidFill>
                <a:latin typeface="Segoe UI Light"/>
              </a:rPr>
              <a:t>Free Plan for up to 5 users</a:t>
            </a:r>
            <a:endParaRPr lang="en-US" sz="2800" dirty="0">
              <a:solidFill>
                <a:srgbClr val="FFFFFF"/>
              </a:solidFill>
              <a:latin typeface="Segoe UI Light"/>
              <a:ea typeface="Calibri" panose="020F0502020204030204" pitchFamily="34" charset="0"/>
              <a:cs typeface="Times New Roman" panose="02020603050405020304" pitchFamily="18" charset="0"/>
            </a:endParaRPr>
          </a:p>
        </p:txBody>
      </p:sp>
      <p:sp>
        <p:nvSpPr>
          <p:cNvPr id="19" name="Text Placeholder 2"/>
          <p:cNvSpPr txBox="1">
            <a:spLocks/>
          </p:cNvSpPr>
          <p:nvPr/>
        </p:nvSpPr>
        <p:spPr>
          <a:xfrm>
            <a:off x="5349418" y="5431285"/>
            <a:ext cx="6539171" cy="395173"/>
          </a:xfrm>
          <a:prstGeom prst="rect">
            <a:avLst/>
          </a:prstGeom>
        </p:spPr>
        <p:txBody>
          <a:bodyPr vert="horz" wrap="square" lIns="0" tIns="0" rIns="0" bIns="0" rtlCol="0">
            <a:spAutoFit/>
          </a:bodyPr>
          <a:lstStyle>
            <a:lvl1pPr marL="258752" indent="-258752" algn="l" defTabSz="685771" rtl="0" fontAlgn="base">
              <a:lnSpc>
                <a:spcPct val="90000"/>
              </a:lnSpc>
              <a:spcBef>
                <a:spcPct val="20000"/>
              </a:spcBef>
              <a:spcAft>
                <a:spcPct val="0"/>
              </a:spcAft>
              <a:buSzPct val="90000"/>
              <a:buFont typeface="Arial" charset="0"/>
              <a:buChar char="•"/>
              <a:defRPr sz="2400" kern="1200">
                <a:solidFill>
                  <a:srgbClr val="68217A"/>
                </a:solidFill>
                <a:latin typeface="+mn-lt"/>
                <a:ea typeface="ＭＳ Ｐゴシック" charset="0"/>
                <a:cs typeface="ＭＳ Ｐゴシック" charset="0"/>
              </a:defRPr>
            </a:lvl1pPr>
            <a:lvl2pPr marL="471469" indent="-212716" algn="l" defTabSz="685771" rtl="0" fontAlgn="base">
              <a:lnSpc>
                <a:spcPct val="90000"/>
              </a:lnSpc>
              <a:spcBef>
                <a:spcPct val="20000"/>
              </a:spcBef>
              <a:spcAft>
                <a:spcPct val="0"/>
              </a:spcAft>
              <a:buSzPct val="90000"/>
              <a:buFont typeface="Arial" charset="0"/>
              <a:buChar char="•"/>
              <a:tabLst>
                <a:tab pos="471469" algn="l"/>
              </a:tabLst>
              <a:defRPr sz="2100" kern="1200">
                <a:solidFill>
                  <a:srgbClr val="68217A"/>
                </a:solidFill>
                <a:latin typeface="+mn-lt"/>
                <a:ea typeface="ＭＳ Ｐゴシック" charset="0"/>
                <a:cs typeface="+mn-cs"/>
              </a:defRPr>
            </a:lvl2pPr>
            <a:lvl3pPr marL="685771" indent="-212716" algn="l" defTabSz="685771" rtl="0" fontAlgn="base">
              <a:lnSpc>
                <a:spcPct val="90000"/>
              </a:lnSpc>
              <a:spcBef>
                <a:spcPct val="20000"/>
              </a:spcBef>
              <a:spcAft>
                <a:spcPct val="0"/>
              </a:spcAft>
              <a:buSzPct val="90000"/>
              <a:buFont typeface="Arial" charset="0"/>
              <a:buChar char="•"/>
              <a:defRPr kern="1200">
                <a:solidFill>
                  <a:srgbClr val="68217A"/>
                </a:solidFill>
                <a:latin typeface="+mn-lt"/>
                <a:ea typeface="ＭＳ Ｐゴシック" charset="0"/>
                <a:cs typeface="+mn-cs"/>
              </a:defRPr>
            </a:lvl3pPr>
            <a:lvl4pPr marL="1111203" indent="-166681" algn="l" defTabSz="685771" rtl="0" fontAlgn="base">
              <a:lnSpc>
                <a:spcPct val="90000"/>
              </a:lnSpc>
              <a:spcBef>
                <a:spcPct val="20000"/>
              </a:spcBef>
              <a:spcAft>
                <a:spcPct val="0"/>
              </a:spcAft>
              <a:buSzPct val="90000"/>
              <a:buFont typeface="Arial" charset="0"/>
              <a:buChar char="•"/>
              <a:tabLst>
                <a:tab pos="685771" algn="l"/>
              </a:tabLst>
              <a:defRPr sz="1500" kern="1200">
                <a:solidFill>
                  <a:srgbClr val="68217A"/>
                </a:solidFill>
                <a:latin typeface="+mn-lt"/>
                <a:ea typeface="ＭＳ Ｐゴシック" charset="0"/>
                <a:cs typeface="+mn-cs"/>
              </a:defRPr>
            </a:lvl4pPr>
            <a:lvl5pPr marL="1284234" indent="-171443" algn="l" defTabSz="685771" rtl="0" fontAlgn="base">
              <a:lnSpc>
                <a:spcPct val="90000"/>
              </a:lnSpc>
              <a:spcBef>
                <a:spcPct val="20000"/>
              </a:spcBef>
              <a:spcAft>
                <a:spcPct val="0"/>
              </a:spcAft>
              <a:buSzPct val="90000"/>
              <a:buFont typeface="Arial" charset="0"/>
              <a:buChar char="•"/>
              <a:defRPr sz="1500" kern="1200">
                <a:solidFill>
                  <a:srgbClr val="68217A"/>
                </a:solidFill>
                <a:latin typeface="+mn-lt"/>
                <a:ea typeface="ＭＳ Ｐゴシック" charset="0"/>
                <a:cs typeface="+mn-cs"/>
              </a:defRPr>
            </a:lvl5pPr>
            <a:lvl6pPr marL="1886048"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65"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83"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801"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lnSpc>
                <a:spcPct val="107000"/>
              </a:lnSpc>
              <a:spcBef>
                <a:spcPts val="0"/>
              </a:spcBef>
              <a:spcAft>
                <a:spcPts val="375"/>
              </a:spcAft>
              <a:buFont typeface="Arial" charset="0"/>
              <a:buNone/>
            </a:pPr>
            <a:r>
              <a:rPr lang="en-US" dirty="0" smtClean="0">
                <a:solidFill>
                  <a:srgbClr val="FFFFFF"/>
                </a:solidFill>
                <a:latin typeface="Segoe UI Light"/>
              </a:rPr>
              <a:t>Additional information at </a:t>
            </a:r>
            <a:r>
              <a:rPr lang="en-US" dirty="0" smtClean="0">
                <a:solidFill>
                  <a:srgbClr val="FFFF00"/>
                </a:solidFill>
                <a:latin typeface="Segoe UI Light"/>
                <a:hlinkClick r:id="rId6"/>
              </a:rPr>
              <a:t>http://tfs.visualstudio.com</a:t>
            </a:r>
            <a:endParaRPr lang="en-US" dirty="0">
              <a:solidFill>
                <a:srgbClr val="FFFF00"/>
              </a:solidFill>
              <a:latin typeface="Segoe UI Light"/>
              <a:ea typeface="Calibri" panose="020F0502020204030204" pitchFamily="34" charset="0"/>
              <a:cs typeface="Times New Roman" panose="02020603050405020304" pitchFamily="18" charset="0"/>
            </a:endParaRPr>
          </a:p>
        </p:txBody>
      </p:sp>
      <p:sp>
        <p:nvSpPr>
          <p:cNvPr id="20" name="Text Placeholder 2"/>
          <p:cNvSpPr txBox="1">
            <a:spLocks/>
          </p:cNvSpPr>
          <p:nvPr/>
        </p:nvSpPr>
        <p:spPr>
          <a:xfrm>
            <a:off x="604914" y="6412461"/>
            <a:ext cx="5924977" cy="148182"/>
          </a:xfrm>
          <a:prstGeom prst="rect">
            <a:avLst/>
          </a:prstGeom>
        </p:spPr>
        <p:txBody>
          <a:bodyPr vert="horz" wrap="square" lIns="0" tIns="0" rIns="0" bIns="0" rtlCol="0">
            <a:spAutoFit/>
          </a:bodyPr>
          <a:lstStyle>
            <a:lvl1pPr marL="258752" indent="-258752" algn="l" defTabSz="685771" rtl="0" fontAlgn="base">
              <a:lnSpc>
                <a:spcPct val="90000"/>
              </a:lnSpc>
              <a:spcBef>
                <a:spcPct val="20000"/>
              </a:spcBef>
              <a:spcAft>
                <a:spcPct val="0"/>
              </a:spcAft>
              <a:buSzPct val="90000"/>
              <a:buFont typeface="Arial" charset="0"/>
              <a:buChar char="•"/>
              <a:defRPr sz="2400" kern="1200">
                <a:solidFill>
                  <a:srgbClr val="68217A"/>
                </a:solidFill>
                <a:latin typeface="+mn-lt"/>
                <a:ea typeface="ＭＳ Ｐゴシック" charset="0"/>
                <a:cs typeface="ＭＳ Ｐゴシック" charset="0"/>
              </a:defRPr>
            </a:lvl1pPr>
            <a:lvl2pPr marL="471469" indent="-212716" algn="l" defTabSz="685771" rtl="0" fontAlgn="base">
              <a:lnSpc>
                <a:spcPct val="90000"/>
              </a:lnSpc>
              <a:spcBef>
                <a:spcPct val="20000"/>
              </a:spcBef>
              <a:spcAft>
                <a:spcPct val="0"/>
              </a:spcAft>
              <a:buSzPct val="90000"/>
              <a:buFont typeface="Arial" charset="0"/>
              <a:buChar char="•"/>
              <a:tabLst>
                <a:tab pos="471469" algn="l"/>
              </a:tabLst>
              <a:defRPr sz="2100" kern="1200">
                <a:solidFill>
                  <a:srgbClr val="68217A"/>
                </a:solidFill>
                <a:latin typeface="+mn-lt"/>
                <a:ea typeface="ＭＳ Ｐゴシック" charset="0"/>
                <a:cs typeface="+mn-cs"/>
              </a:defRPr>
            </a:lvl2pPr>
            <a:lvl3pPr marL="685771" indent="-212716" algn="l" defTabSz="685771" rtl="0" fontAlgn="base">
              <a:lnSpc>
                <a:spcPct val="90000"/>
              </a:lnSpc>
              <a:spcBef>
                <a:spcPct val="20000"/>
              </a:spcBef>
              <a:spcAft>
                <a:spcPct val="0"/>
              </a:spcAft>
              <a:buSzPct val="90000"/>
              <a:buFont typeface="Arial" charset="0"/>
              <a:buChar char="•"/>
              <a:defRPr kern="1200">
                <a:solidFill>
                  <a:srgbClr val="68217A"/>
                </a:solidFill>
                <a:latin typeface="+mn-lt"/>
                <a:ea typeface="ＭＳ Ｐゴシック" charset="0"/>
                <a:cs typeface="+mn-cs"/>
              </a:defRPr>
            </a:lvl3pPr>
            <a:lvl4pPr marL="1111203" indent="-166681" algn="l" defTabSz="685771" rtl="0" fontAlgn="base">
              <a:lnSpc>
                <a:spcPct val="90000"/>
              </a:lnSpc>
              <a:spcBef>
                <a:spcPct val="20000"/>
              </a:spcBef>
              <a:spcAft>
                <a:spcPct val="0"/>
              </a:spcAft>
              <a:buSzPct val="90000"/>
              <a:buFont typeface="Arial" charset="0"/>
              <a:buChar char="•"/>
              <a:tabLst>
                <a:tab pos="685771" algn="l"/>
              </a:tabLst>
              <a:defRPr sz="1500" kern="1200">
                <a:solidFill>
                  <a:srgbClr val="68217A"/>
                </a:solidFill>
                <a:latin typeface="+mn-lt"/>
                <a:ea typeface="ＭＳ Ｐゴシック" charset="0"/>
                <a:cs typeface="+mn-cs"/>
              </a:defRPr>
            </a:lvl4pPr>
            <a:lvl5pPr marL="1284234" indent="-171443" algn="l" defTabSz="685771" rtl="0" fontAlgn="base">
              <a:lnSpc>
                <a:spcPct val="90000"/>
              </a:lnSpc>
              <a:spcBef>
                <a:spcPct val="20000"/>
              </a:spcBef>
              <a:spcAft>
                <a:spcPct val="0"/>
              </a:spcAft>
              <a:buSzPct val="90000"/>
              <a:buFont typeface="Arial" charset="0"/>
              <a:buChar char="•"/>
              <a:defRPr sz="1500" kern="1200">
                <a:solidFill>
                  <a:srgbClr val="68217A"/>
                </a:solidFill>
                <a:latin typeface="+mn-lt"/>
                <a:ea typeface="ＭＳ Ｐゴシック" charset="0"/>
                <a:cs typeface="+mn-cs"/>
              </a:defRPr>
            </a:lvl5pPr>
            <a:lvl6pPr marL="1886048"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65"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83"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801" indent="-171459" algn="l" defTabSz="68583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7000"/>
              </a:lnSpc>
              <a:spcBef>
                <a:spcPts val="0"/>
              </a:spcBef>
              <a:spcAft>
                <a:spcPts val="375"/>
              </a:spcAft>
              <a:buFont typeface="Arial" charset="0"/>
              <a:buNone/>
            </a:pPr>
            <a:r>
              <a:rPr lang="en-US" sz="900" dirty="0" smtClean="0">
                <a:solidFill>
                  <a:srgbClr val="FFFFFF"/>
                </a:solidFill>
              </a:rPr>
              <a:t>* Capability in preview – limits may apply.  Authoring load tests requires Visual Studio Ultimate 2013 Preview.</a:t>
            </a:r>
            <a:endParaRPr lang="en-US" sz="900" dirty="0">
              <a:solidFill>
                <a:srgbClr val="FFFFFF"/>
              </a:solidFill>
              <a:ea typeface="Calibri" panose="020F0502020204030204" pitchFamily="34" charset="0"/>
              <a:cs typeface="Times New Roman" panose="02020603050405020304" pitchFamily="18" charset="0"/>
            </a:endParaRPr>
          </a:p>
        </p:txBody>
      </p:sp>
      <p:grpSp>
        <p:nvGrpSpPr>
          <p:cNvPr id="5" name="Group 4"/>
          <p:cNvGrpSpPr/>
          <p:nvPr/>
        </p:nvGrpSpPr>
        <p:grpSpPr>
          <a:xfrm>
            <a:off x="528499" y="2285774"/>
            <a:ext cx="4938566" cy="3502911"/>
            <a:chOff x="528499" y="2068435"/>
            <a:chExt cx="4938566" cy="3502911"/>
          </a:xfrm>
        </p:grpSpPr>
        <p:sp>
          <p:nvSpPr>
            <p:cNvPr id="18" name="TextBox 17"/>
            <p:cNvSpPr txBox="1"/>
            <p:nvPr/>
          </p:nvSpPr>
          <p:spPr>
            <a:xfrm>
              <a:off x="528499" y="2068435"/>
              <a:ext cx="4808606" cy="3425297"/>
            </a:xfrm>
            <a:prstGeom prst="rect">
              <a:avLst/>
            </a:prstGeom>
            <a:noFill/>
          </p:spPr>
          <p:txBody>
            <a:bodyPr wrap="square" lIns="0" tIns="0" rIns="0" bIns="0" rtlCol="0">
              <a:spAutoFit/>
            </a:bodyPr>
            <a:lstStyle/>
            <a:p>
              <a:pPr marL="342900" indent="-342900">
                <a:lnSpc>
                  <a:spcPct val="107000"/>
                </a:lnSpc>
                <a:spcAft>
                  <a:spcPts val="375"/>
                </a:spcAft>
                <a:buFont typeface="Wingdings" panose="05000000000000000000" pitchFamily="2" charset="2"/>
                <a:buChar char=""/>
              </a:pPr>
              <a:r>
                <a:rPr lang="en-US" dirty="0" smtClean="0">
                  <a:solidFill>
                    <a:srgbClr val="FFFFFF"/>
                  </a:solidFill>
                </a:rPr>
                <a:t>Version control (TFVC or </a:t>
              </a:r>
              <a:r>
                <a:rPr lang="en-US" dirty="0" err="1" smtClean="0">
                  <a:solidFill>
                    <a:srgbClr val="FFFFFF"/>
                  </a:solidFill>
                </a:rPr>
                <a:t>Git</a:t>
              </a:r>
              <a:r>
                <a:rPr lang="en-US" dirty="0" smtClean="0">
                  <a:solidFill>
                    <a:srgbClr val="FFFFFF"/>
                  </a:solidFill>
                </a:rPr>
                <a:t>)</a:t>
              </a:r>
            </a:p>
            <a:p>
              <a:pPr marL="342900" indent="-342900">
                <a:lnSpc>
                  <a:spcPct val="107000"/>
                </a:lnSpc>
                <a:spcAft>
                  <a:spcPts val="375"/>
                </a:spcAft>
                <a:buFont typeface="Wingdings" panose="05000000000000000000" pitchFamily="2" charset="2"/>
                <a:buChar char=""/>
              </a:pPr>
              <a:r>
                <a:rPr lang="en-US" dirty="0" smtClean="0">
                  <a:solidFill>
                    <a:srgbClr val="FFFFFF"/>
                  </a:solidFill>
                  <a:ea typeface="Calibri" panose="020F0502020204030204" pitchFamily="34" charset="0"/>
                  <a:cs typeface="Times New Roman" panose="02020603050405020304" pitchFamily="18" charset="0"/>
                </a:rPr>
                <a:t>Comment </a:t>
              </a:r>
              <a:r>
                <a:rPr lang="en-US" dirty="0">
                  <a:solidFill>
                    <a:srgbClr val="FFFFFF"/>
                  </a:solidFill>
                  <a:ea typeface="Calibri" panose="020F0502020204030204" pitchFamily="34" charset="0"/>
                  <a:cs typeface="Times New Roman" panose="02020603050405020304" pitchFamily="18" charset="0"/>
                </a:rPr>
                <a:t>o</a:t>
              </a:r>
              <a:r>
                <a:rPr lang="en-US" dirty="0" smtClean="0">
                  <a:solidFill>
                    <a:srgbClr val="FFFFFF"/>
                  </a:solidFill>
                  <a:ea typeface="Calibri" panose="020F0502020204030204" pitchFamily="34" charset="0"/>
                  <a:cs typeface="Times New Roman" panose="02020603050405020304" pitchFamily="18" charset="0"/>
                </a:rPr>
                <a:t>n </a:t>
              </a:r>
              <a:r>
                <a:rPr lang="en-US" dirty="0" err="1" smtClean="0">
                  <a:solidFill>
                    <a:srgbClr val="FFFFFF"/>
                  </a:solidFill>
                  <a:ea typeface="Calibri" panose="020F0502020204030204" pitchFamily="34" charset="0"/>
                  <a:cs typeface="Times New Roman" panose="02020603050405020304" pitchFamily="18" charset="0"/>
                </a:rPr>
                <a:t>changesets</a:t>
              </a:r>
              <a:r>
                <a:rPr lang="en-US" dirty="0" smtClean="0">
                  <a:solidFill>
                    <a:srgbClr val="FFFFFF"/>
                  </a:solidFill>
                  <a:ea typeface="Calibri" panose="020F0502020204030204" pitchFamily="34" charset="0"/>
                  <a:cs typeface="Times New Roman" panose="02020603050405020304" pitchFamily="18" charset="0"/>
                </a:rPr>
                <a:t> </a:t>
              </a:r>
              <a:r>
                <a:rPr lang="en-US" dirty="0">
                  <a:solidFill>
                    <a:srgbClr val="FFFFFF"/>
                  </a:solidFill>
                  <a:ea typeface="Calibri" panose="020F0502020204030204" pitchFamily="34" charset="0"/>
                  <a:cs typeface="Times New Roman" panose="02020603050405020304" pitchFamily="18" charset="0"/>
                </a:rPr>
                <a:t>&amp; c</a:t>
              </a:r>
              <a:r>
                <a:rPr lang="en-US" dirty="0" smtClean="0">
                  <a:solidFill>
                    <a:srgbClr val="FFFFFF"/>
                  </a:solidFill>
                  <a:ea typeface="Calibri" panose="020F0502020204030204" pitchFamily="34" charset="0"/>
                  <a:cs typeface="Times New Roman" panose="02020603050405020304" pitchFamily="18" charset="0"/>
                </a:rPr>
                <a:t>ommits</a:t>
              </a:r>
              <a:endParaRPr lang="en-US" dirty="0">
                <a:solidFill>
                  <a:srgbClr val="FFFFFF"/>
                </a:solidFill>
              </a:endParaRPr>
            </a:p>
            <a:p>
              <a:pPr marL="342900" indent="-342900">
                <a:lnSpc>
                  <a:spcPct val="107000"/>
                </a:lnSpc>
                <a:spcAft>
                  <a:spcPts val="375"/>
                </a:spcAft>
                <a:buFont typeface="Wingdings" panose="05000000000000000000" pitchFamily="2" charset="2"/>
                <a:buChar char=""/>
              </a:pPr>
              <a:r>
                <a:rPr lang="en-US" dirty="0">
                  <a:solidFill>
                    <a:srgbClr val="FFFFFF"/>
                  </a:solidFill>
                </a:rPr>
                <a:t>Work item </a:t>
              </a:r>
              <a:r>
                <a:rPr lang="en-US" dirty="0" smtClean="0">
                  <a:solidFill>
                    <a:srgbClr val="FFFFFF"/>
                  </a:solidFill>
                </a:rPr>
                <a:t>tracking and tagging</a:t>
              </a:r>
              <a:endParaRPr lang="en-US" dirty="0">
                <a:solidFill>
                  <a:srgbClr val="FFFFFF"/>
                </a:solidFill>
              </a:endParaRPr>
            </a:p>
            <a:p>
              <a:pPr marL="342900" indent="-342900">
                <a:lnSpc>
                  <a:spcPct val="107000"/>
                </a:lnSpc>
                <a:spcAft>
                  <a:spcPts val="375"/>
                </a:spcAft>
                <a:buFont typeface="Wingdings" panose="05000000000000000000" pitchFamily="2" charset="2"/>
                <a:buChar char=""/>
              </a:pPr>
              <a:r>
                <a:rPr lang="en-US" dirty="0">
                  <a:solidFill>
                    <a:srgbClr val="FFFFFF"/>
                  </a:solidFill>
                  <a:ea typeface="Calibri" panose="020F0502020204030204" pitchFamily="34" charset="0"/>
                  <a:cs typeface="Times New Roman" panose="02020603050405020304" pitchFamily="18" charset="0"/>
                </a:rPr>
                <a:t>Team </a:t>
              </a:r>
              <a:r>
                <a:rPr lang="en-US" dirty="0" smtClean="0">
                  <a:solidFill>
                    <a:srgbClr val="FFFFFF"/>
                  </a:solidFill>
                  <a:ea typeface="Calibri" panose="020F0502020204030204" pitchFamily="34" charset="0"/>
                  <a:cs typeface="Times New Roman" panose="02020603050405020304" pitchFamily="18" charset="0"/>
                </a:rPr>
                <a:t>rooms</a:t>
              </a:r>
              <a:endParaRPr lang="en-US" dirty="0" smtClean="0">
                <a:solidFill>
                  <a:srgbClr val="FFFFFF"/>
                </a:solidFill>
              </a:endParaRPr>
            </a:p>
            <a:p>
              <a:pPr marL="342900" indent="-342900">
                <a:lnSpc>
                  <a:spcPct val="107000"/>
                </a:lnSpc>
                <a:spcAft>
                  <a:spcPts val="375"/>
                </a:spcAft>
                <a:buFont typeface="Wingdings" panose="05000000000000000000" pitchFamily="2" charset="2"/>
                <a:buChar char=""/>
              </a:pPr>
              <a:r>
                <a:rPr lang="en-US" dirty="0" smtClean="0">
                  <a:solidFill>
                    <a:srgbClr val="FFFFFF"/>
                  </a:solidFill>
                </a:rPr>
                <a:t>Agile </a:t>
              </a:r>
              <a:r>
                <a:rPr lang="en-US" dirty="0">
                  <a:solidFill>
                    <a:srgbClr val="FFFFFF"/>
                  </a:solidFill>
                </a:rPr>
                <a:t>planning </a:t>
              </a:r>
              <a:r>
                <a:rPr lang="en-US" dirty="0" smtClean="0">
                  <a:solidFill>
                    <a:srgbClr val="FFFFFF"/>
                  </a:solidFill>
                </a:rPr>
                <a:t>tools</a:t>
              </a:r>
            </a:p>
            <a:p>
              <a:pPr marL="342900" indent="-342900">
                <a:lnSpc>
                  <a:spcPct val="107000"/>
                </a:lnSpc>
                <a:spcAft>
                  <a:spcPts val="375"/>
                </a:spcAft>
                <a:buFont typeface="Wingdings" panose="05000000000000000000" pitchFamily="2" charset="2"/>
                <a:buChar char=""/>
              </a:pPr>
              <a:r>
                <a:rPr lang="en-US" dirty="0" smtClean="0">
                  <a:solidFill>
                    <a:srgbClr val="FFFFFF"/>
                  </a:solidFill>
                </a:rPr>
                <a:t>Feedback Management</a:t>
              </a:r>
            </a:p>
            <a:p>
              <a:pPr marL="342900" indent="-342900">
                <a:lnSpc>
                  <a:spcPct val="107000"/>
                </a:lnSpc>
                <a:spcAft>
                  <a:spcPts val="375"/>
                </a:spcAft>
                <a:buFont typeface="Wingdings" panose="05000000000000000000" pitchFamily="2" charset="2"/>
                <a:buChar char=""/>
              </a:pPr>
              <a:r>
                <a:rPr lang="en-US" dirty="0" smtClean="0">
                  <a:solidFill>
                    <a:srgbClr val="FFFFFF"/>
                  </a:solidFill>
                  <a:ea typeface="Calibri" panose="020F0502020204030204" pitchFamily="34" charset="0"/>
                  <a:cs typeface="Times New Roman" panose="02020603050405020304" pitchFamily="18" charset="0"/>
                </a:rPr>
                <a:t>Agile </a:t>
              </a:r>
              <a:r>
                <a:rPr lang="en-US" dirty="0">
                  <a:solidFill>
                    <a:srgbClr val="FFFFFF"/>
                  </a:solidFill>
                  <a:ea typeface="Calibri" panose="020F0502020204030204" pitchFamily="34" charset="0"/>
                  <a:cs typeface="Times New Roman" panose="02020603050405020304" pitchFamily="18" charset="0"/>
                </a:rPr>
                <a:t>Portfolio </a:t>
              </a:r>
              <a:r>
                <a:rPr lang="en-US" dirty="0" smtClean="0">
                  <a:solidFill>
                    <a:srgbClr val="FFFFFF"/>
                  </a:solidFill>
                  <a:ea typeface="Calibri" panose="020F0502020204030204" pitchFamily="34" charset="0"/>
                  <a:cs typeface="Times New Roman" panose="02020603050405020304" pitchFamily="18" charset="0"/>
                </a:rPr>
                <a:t>Management*</a:t>
              </a:r>
              <a:endParaRPr lang="en-US" dirty="0">
                <a:solidFill>
                  <a:srgbClr val="FFFFFF"/>
                </a:solidFill>
              </a:endParaRPr>
            </a:p>
            <a:p>
              <a:pPr marL="342900" indent="-342900">
                <a:lnSpc>
                  <a:spcPct val="107000"/>
                </a:lnSpc>
                <a:spcAft>
                  <a:spcPts val="375"/>
                </a:spcAft>
                <a:buFont typeface="Wingdings" panose="05000000000000000000" pitchFamily="2" charset="2"/>
                <a:buChar char=""/>
              </a:pPr>
              <a:r>
                <a:rPr lang="en-US" dirty="0" smtClean="0">
                  <a:solidFill>
                    <a:srgbClr val="FFFFFF"/>
                  </a:solidFill>
                </a:rPr>
                <a:t>Build*</a:t>
              </a:r>
            </a:p>
            <a:p>
              <a:pPr marL="342900" indent="-342900">
                <a:lnSpc>
                  <a:spcPct val="107000"/>
                </a:lnSpc>
                <a:spcAft>
                  <a:spcPts val="375"/>
                </a:spcAft>
                <a:buFont typeface="Wingdings" panose="05000000000000000000" pitchFamily="2" charset="2"/>
                <a:buChar char=""/>
              </a:pPr>
              <a:r>
                <a:rPr lang="en-US" dirty="0" smtClean="0">
                  <a:solidFill>
                    <a:srgbClr val="FFFFFF"/>
                  </a:solidFill>
                  <a:ea typeface="Calibri" panose="020F0502020204030204" pitchFamily="34" charset="0"/>
                  <a:cs typeface="Times New Roman" panose="02020603050405020304" pitchFamily="18" charset="0"/>
                </a:rPr>
                <a:t>Web-based test case management*</a:t>
              </a:r>
            </a:p>
            <a:p>
              <a:pPr marL="342900" indent="-342900">
                <a:lnSpc>
                  <a:spcPct val="107000"/>
                </a:lnSpc>
                <a:spcAft>
                  <a:spcPts val="375"/>
                </a:spcAft>
                <a:buFont typeface="Wingdings" panose="05000000000000000000" pitchFamily="2" charset="2"/>
                <a:buChar char=""/>
              </a:pPr>
              <a:r>
                <a:rPr lang="en-US" dirty="0" smtClean="0">
                  <a:solidFill>
                    <a:srgbClr val="FFFFFF"/>
                  </a:solidFill>
                  <a:ea typeface="Calibri" panose="020F0502020204030204" pitchFamily="34" charset="0"/>
                  <a:cs typeface="Times New Roman" panose="02020603050405020304" pitchFamily="18" charset="0"/>
                </a:rPr>
                <a:t>Load testing*</a:t>
              </a:r>
              <a:endParaRPr lang="en-US" dirty="0">
                <a:solidFill>
                  <a:srgbClr val="FFFFFF"/>
                </a:solidFill>
                <a:ea typeface="Calibri" panose="020F0502020204030204" pitchFamily="34" charset="0"/>
                <a:cs typeface="Times New Roman" panose="02020603050405020304" pitchFamily="18" charset="0"/>
              </a:endParaRPr>
            </a:p>
          </p:txBody>
        </p:sp>
        <p:sp>
          <p:nvSpPr>
            <p:cNvPr id="3" name="TextBox 2"/>
            <p:cNvSpPr txBox="1"/>
            <p:nvPr/>
          </p:nvSpPr>
          <p:spPr>
            <a:xfrm>
              <a:off x="4423574" y="2307958"/>
              <a:ext cx="1043491" cy="517065"/>
            </a:xfrm>
            <a:prstGeom prst="rect">
              <a:avLst/>
            </a:prstGeom>
            <a:noFill/>
          </p:spPr>
          <p:txBody>
            <a:bodyPr wrap="square" lIns="182880" tIns="146304" rIns="182880" bIns="146304" rtlCol="0" anchor="ctr">
              <a:spAutoFit/>
            </a:bodyPr>
            <a:lstStyle/>
            <a:p>
              <a:pPr>
                <a:lnSpc>
                  <a:spcPct val="90000"/>
                </a:lnSpc>
                <a:spcAft>
                  <a:spcPts val="600"/>
                </a:spcAft>
              </a:pPr>
              <a:r>
                <a:rPr lang="en-US" sz="1600" i="1" dirty="0" smtClean="0">
                  <a:solidFill>
                    <a:srgbClr val="FFFF00"/>
                  </a:solidFill>
                  <a:latin typeface="Segoe UI Semibold" panose="020B0702040204020203" pitchFamily="34" charset="0"/>
                  <a:cs typeface="Segoe UI Semibold" panose="020B0702040204020203" pitchFamily="34" charset="0"/>
                </a:rPr>
                <a:t>New!</a:t>
              </a:r>
            </a:p>
          </p:txBody>
        </p:sp>
        <p:sp>
          <p:nvSpPr>
            <p:cNvPr id="22" name="TextBox 21"/>
            <p:cNvSpPr txBox="1"/>
            <p:nvPr/>
          </p:nvSpPr>
          <p:spPr>
            <a:xfrm>
              <a:off x="1997324" y="2995618"/>
              <a:ext cx="1043491" cy="517065"/>
            </a:xfrm>
            <a:prstGeom prst="rect">
              <a:avLst/>
            </a:prstGeom>
            <a:noFill/>
          </p:spPr>
          <p:txBody>
            <a:bodyPr wrap="square" lIns="182880" tIns="146304" rIns="182880" bIns="146304" rtlCol="0" anchor="ctr">
              <a:spAutoFit/>
            </a:bodyPr>
            <a:lstStyle/>
            <a:p>
              <a:pPr>
                <a:lnSpc>
                  <a:spcPct val="90000"/>
                </a:lnSpc>
                <a:spcAft>
                  <a:spcPts val="600"/>
                </a:spcAft>
              </a:pPr>
              <a:r>
                <a:rPr lang="en-US" sz="1600" i="1" dirty="0" smtClean="0">
                  <a:solidFill>
                    <a:srgbClr val="FFFF00"/>
                  </a:solidFill>
                  <a:latin typeface="Segoe UI Semibold" panose="020B0702040204020203" pitchFamily="34" charset="0"/>
                  <a:cs typeface="Segoe UI Semibold" panose="020B0702040204020203" pitchFamily="34" charset="0"/>
                </a:rPr>
                <a:t>New!</a:t>
              </a:r>
            </a:p>
          </p:txBody>
        </p:sp>
        <p:sp>
          <p:nvSpPr>
            <p:cNvPr id="23" name="TextBox 22"/>
            <p:cNvSpPr txBox="1"/>
            <p:nvPr/>
          </p:nvSpPr>
          <p:spPr>
            <a:xfrm>
              <a:off x="3670483" y="4023893"/>
              <a:ext cx="1043491" cy="517065"/>
            </a:xfrm>
            <a:prstGeom prst="rect">
              <a:avLst/>
            </a:prstGeom>
            <a:noFill/>
          </p:spPr>
          <p:txBody>
            <a:bodyPr wrap="square" lIns="182880" tIns="146304" rIns="182880" bIns="146304" rtlCol="0" anchor="ctr">
              <a:spAutoFit/>
            </a:bodyPr>
            <a:lstStyle/>
            <a:p>
              <a:pPr>
                <a:lnSpc>
                  <a:spcPct val="90000"/>
                </a:lnSpc>
                <a:spcAft>
                  <a:spcPts val="600"/>
                </a:spcAft>
              </a:pPr>
              <a:r>
                <a:rPr lang="en-US" sz="1600" i="1" dirty="0" smtClean="0">
                  <a:solidFill>
                    <a:srgbClr val="FFFF00"/>
                  </a:solidFill>
                  <a:latin typeface="Segoe UI Semibold" panose="020B0702040204020203" pitchFamily="34" charset="0"/>
                  <a:cs typeface="Segoe UI Semibold" panose="020B0702040204020203" pitchFamily="34" charset="0"/>
                </a:rPr>
                <a:t>New!</a:t>
              </a:r>
            </a:p>
          </p:txBody>
        </p:sp>
        <p:sp>
          <p:nvSpPr>
            <p:cNvPr id="21" name="TextBox 20"/>
            <p:cNvSpPr txBox="1"/>
            <p:nvPr/>
          </p:nvSpPr>
          <p:spPr>
            <a:xfrm>
              <a:off x="2065614" y="5054281"/>
              <a:ext cx="1043491" cy="517065"/>
            </a:xfrm>
            <a:prstGeom prst="rect">
              <a:avLst/>
            </a:prstGeom>
            <a:noFill/>
          </p:spPr>
          <p:txBody>
            <a:bodyPr wrap="square" lIns="182880" tIns="146304" rIns="182880" bIns="146304" rtlCol="0" anchor="ctr">
              <a:spAutoFit/>
            </a:bodyPr>
            <a:lstStyle/>
            <a:p>
              <a:pPr>
                <a:lnSpc>
                  <a:spcPct val="90000"/>
                </a:lnSpc>
                <a:spcAft>
                  <a:spcPts val="600"/>
                </a:spcAft>
              </a:pPr>
              <a:r>
                <a:rPr lang="en-US" sz="1600" i="1" dirty="0" smtClean="0">
                  <a:solidFill>
                    <a:srgbClr val="FFFF00"/>
                  </a:solidFill>
                  <a:latin typeface="Segoe UI Semibold" panose="020B0702040204020203" pitchFamily="34" charset="0"/>
                  <a:cs typeface="Segoe UI Semibold" panose="020B0702040204020203" pitchFamily="34" charset="0"/>
                </a:rPr>
                <a:t>New!</a:t>
              </a:r>
            </a:p>
          </p:txBody>
        </p:sp>
      </p:grpSp>
    </p:spTree>
    <p:extLst>
      <p:ext uri="{BB962C8B-B14F-4D97-AF65-F5344CB8AC3E}">
        <p14:creationId xmlns:p14="http://schemas.microsoft.com/office/powerpoint/2010/main" val="424875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60" y="-1"/>
            <a:ext cx="12133360" cy="3309449"/>
          </a:xfrm>
        </p:spPr>
        <p:txBody>
          <a:bodyPr anchor="t">
            <a:normAutofit/>
          </a:bodyPr>
          <a:lstStyle/>
          <a:p>
            <a:pPr>
              <a:lnSpc>
                <a:spcPct val="100000"/>
              </a:lnSpc>
              <a:spcAft>
                <a:spcPts val="1224"/>
              </a:spcAft>
            </a:pPr>
            <a:r>
              <a:rPr lang="en-US" sz="4080" b="1" dirty="0">
                <a:latin typeface="Segoe UI Light" panose="020B0502040204020203" pitchFamily="34" charset="0"/>
                <a:cs typeface="Segoe UI Light" panose="020B0502040204020203" pitchFamily="34" charset="0"/>
              </a:rPr>
              <a:t>MSDN Subscribers – </a:t>
            </a:r>
            <a:br>
              <a:rPr lang="en-US" sz="4080" b="1" dirty="0">
                <a:latin typeface="Segoe UI Light" panose="020B0502040204020203" pitchFamily="34" charset="0"/>
                <a:cs typeface="Segoe UI Light" panose="020B0502040204020203" pitchFamily="34" charset="0"/>
              </a:rPr>
            </a:br>
            <a:r>
              <a:rPr lang="en-US" sz="1224" b="1" i="1" dirty="0">
                <a:latin typeface="Segoe UI Light" panose="020B0502040204020203" pitchFamily="34" charset="0"/>
                <a:cs typeface="Segoe UI Light" panose="020B0502040204020203" pitchFamily="34" charset="0"/>
              </a:rPr>
              <a:t/>
            </a:r>
            <a:br>
              <a:rPr lang="en-US" sz="1224" b="1" i="1" dirty="0">
                <a:latin typeface="Segoe UI Light" panose="020B0502040204020203" pitchFamily="34" charset="0"/>
                <a:cs typeface="Segoe UI Light" panose="020B0502040204020203" pitchFamily="34" charset="0"/>
              </a:rPr>
            </a:br>
            <a:r>
              <a:rPr lang="en-US" sz="4080" b="1" dirty="0">
                <a:latin typeface="Segoe UI Light" panose="020B0502040204020203" pitchFamily="34" charset="0"/>
                <a:cs typeface="Segoe UI Light" panose="020B0502040204020203" pitchFamily="34" charset="0"/>
              </a:rPr>
              <a:t>Accelerate Your Development &amp; Test using Cloud VMs</a:t>
            </a:r>
            <a:br>
              <a:rPr lang="en-US" sz="4080" b="1" dirty="0">
                <a:latin typeface="Segoe UI Light" panose="020B0502040204020203" pitchFamily="34" charset="0"/>
                <a:cs typeface="Segoe UI Light" panose="020B0502040204020203" pitchFamily="34" charset="0"/>
              </a:rPr>
            </a:br>
            <a:r>
              <a:rPr lang="en-US" sz="1122" b="1" dirty="0">
                <a:latin typeface="Segoe UI Light" panose="020B0502040204020203" pitchFamily="34" charset="0"/>
                <a:cs typeface="Segoe UI Light" panose="020B0502040204020203" pitchFamily="34" charset="0"/>
              </a:rPr>
              <a:t/>
            </a:r>
            <a:br>
              <a:rPr lang="en-US" sz="1122" b="1" dirty="0">
                <a:latin typeface="Segoe UI Light" panose="020B0502040204020203" pitchFamily="34" charset="0"/>
                <a:cs typeface="Segoe UI Light" panose="020B0502040204020203" pitchFamily="34" charset="0"/>
              </a:rPr>
            </a:br>
            <a:r>
              <a:rPr lang="en-US" sz="3264" dirty="0">
                <a:latin typeface="Segoe UI Light" panose="020B0502040204020203" pitchFamily="34" charset="0"/>
                <a:cs typeface="Segoe UI Light" panose="020B0502040204020203" pitchFamily="34" charset="0"/>
              </a:rPr>
              <a:t>We’ve enhanced the Windows Azure MSDN benefit and </a:t>
            </a:r>
            <a:r>
              <a:rPr lang="en-US" sz="3264" dirty="0" smtClean="0">
                <a:latin typeface="Segoe UI Light" panose="020B0502040204020203" pitchFamily="34" charset="0"/>
                <a:cs typeface="Segoe UI Light" panose="020B0502040204020203" pitchFamily="34" charset="0"/>
              </a:rPr>
              <a:t>added cloud use </a:t>
            </a:r>
            <a:r>
              <a:rPr lang="en-US" sz="3264" dirty="0">
                <a:latin typeface="Segoe UI Light" panose="020B0502040204020203" pitchFamily="34" charset="0"/>
                <a:cs typeface="Segoe UI Light" panose="020B0502040204020203" pitchFamily="34" charset="0"/>
              </a:rPr>
              <a:t>rights </a:t>
            </a:r>
            <a:r>
              <a:rPr lang="en-US" sz="3264" dirty="0" smtClean="0">
                <a:latin typeface="Segoe UI Light" panose="020B0502040204020203" pitchFamily="34" charset="0"/>
                <a:cs typeface="Segoe UI Light" panose="020B0502040204020203" pitchFamily="34" charset="0"/>
              </a:rPr>
              <a:t>for </a:t>
            </a:r>
            <a:r>
              <a:rPr lang="en-US" sz="3264" dirty="0">
                <a:latin typeface="Segoe UI Light" panose="020B0502040204020203" pitchFamily="34" charset="0"/>
                <a:cs typeface="Segoe UI Light" panose="020B0502040204020203" pitchFamily="34" charset="0"/>
              </a:rPr>
              <a:t>select MSDN software. </a:t>
            </a:r>
            <a:r>
              <a:rPr lang="en-US" sz="3264" dirty="0" smtClean="0">
                <a:latin typeface="Segoe UI Light" panose="020B0502040204020203" pitchFamily="34" charset="0"/>
                <a:cs typeface="Segoe UI Light" panose="020B0502040204020203" pitchFamily="34" charset="0"/>
              </a:rPr>
              <a:t>You’ve </a:t>
            </a:r>
            <a:r>
              <a:rPr lang="en-US" sz="3264" dirty="0">
                <a:latin typeface="Segoe UI Light" panose="020B0502040204020203" pitchFamily="34" charset="0"/>
                <a:cs typeface="Segoe UI Light" panose="020B0502040204020203" pitchFamily="34" charset="0"/>
              </a:rPr>
              <a:t>already got it, now use it! </a:t>
            </a:r>
            <a:endParaRPr lang="en-US" sz="2040" dirty="0">
              <a:latin typeface="Segoe UI Light" panose="020B0502040204020203" pitchFamily="34" charset="0"/>
              <a:cs typeface="Segoe UI Light" panose="020B0502040204020203" pitchFamily="34" charset="0"/>
            </a:endParaRP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94343" y="3218883"/>
            <a:ext cx="3044452" cy="2287202"/>
          </a:xfrm>
          <a:prstGeom prst="rect">
            <a:avLst/>
          </a:prstGeom>
        </p:spPr>
      </p:pic>
      <p:sp>
        <p:nvSpPr>
          <p:cNvPr id="5" name="TextBox 4"/>
          <p:cNvSpPr txBox="1"/>
          <p:nvPr/>
        </p:nvSpPr>
        <p:spPr>
          <a:xfrm>
            <a:off x="3850285" y="3549262"/>
            <a:ext cx="8330745" cy="1631122"/>
          </a:xfrm>
          <a:prstGeom prst="rect">
            <a:avLst/>
          </a:prstGeom>
          <a:noFill/>
        </p:spPr>
        <p:txBody>
          <a:bodyPr wrap="square" rtlCol="0">
            <a:spAutoFit/>
          </a:bodyPr>
          <a:lstStyle/>
          <a:p>
            <a:pPr lvl="1"/>
            <a:r>
              <a:rPr lang="en-US" sz="3264" dirty="0">
                <a:solidFill>
                  <a:srgbClr val="FFFFFF"/>
                </a:solidFill>
                <a:latin typeface="Segoe UI Light" panose="020B0502040204020203" pitchFamily="34" charset="0"/>
                <a:cs typeface="Segoe UI Light" panose="020B0502040204020203" pitchFamily="34" charset="0"/>
              </a:rPr>
              <a:t>Activate and try out your Windows Azure MSDN benefit today &amp; </a:t>
            </a:r>
            <a:r>
              <a:rPr lang="en-US" sz="3264" b="1" i="1" dirty="0">
                <a:solidFill>
                  <a:srgbClr val="FFFFFF"/>
                </a:solidFill>
                <a:latin typeface="Segoe UI Light" panose="020B0502040204020203" pitchFamily="34" charset="0"/>
                <a:cs typeface="Segoe UI Light" panose="020B0502040204020203" pitchFamily="34" charset="0"/>
              </a:rPr>
              <a:t>you could win an Aston Martin V8 Vantage</a:t>
            </a:r>
            <a:r>
              <a:rPr lang="en-US" sz="3264" dirty="0">
                <a:solidFill>
                  <a:srgbClr val="FFFFFF"/>
                </a:solidFill>
                <a:latin typeface="Segoe UI Light" panose="020B0502040204020203" pitchFamily="34" charset="0"/>
                <a:cs typeface="Segoe UI Light" panose="020B0502040204020203" pitchFamily="34" charset="0"/>
              </a:rPr>
              <a:t>! </a:t>
            </a:r>
          </a:p>
        </p:txBody>
      </p:sp>
      <p:sp>
        <p:nvSpPr>
          <p:cNvPr id="7" name="Rectangle 6"/>
          <p:cNvSpPr/>
          <p:nvPr/>
        </p:nvSpPr>
        <p:spPr>
          <a:xfrm>
            <a:off x="882" y="5831785"/>
            <a:ext cx="12434711" cy="1170512"/>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lvl="1" algn="ctr"/>
            <a:r>
              <a:rPr lang="en-US" sz="3200" dirty="0">
                <a:solidFill>
                  <a:srgbClr val="000000"/>
                </a:solidFill>
              </a:rPr>
              <a:t>Learn more and activate today at </a:t>
            </a:r>
            <a:r>
              <a:rPr lang="en-US" sz="3200" u="sng" dirty="0">
                <a:solidFill>
                  <a:srgbClr val="000000"/>
                </a:solidFill>
                <a:hlinkClick r:id="rId3"/>
              </a:rPr>
              <a:t>http://aka.ms/AzureContest</a:t>
            </a:r>
            <a:endParaRPr lang="en-US" sz="3200" dirty="0">
              <a:solidFill>
                <a:srgbClr val="000000"/>
              </a:solidFill>
            </a:endParaRPr>
          </a:p>
        </p:txBody>
      </p:sp>
    </p:spTree>
    <p:extLst>
      <p:ext uri="{BB962C8B-B14F-4D97-AF65-F5344CB8AC3E}">
        <p14:creationId xmlns:p14="http://schemas.microsoft.com/office/powerpoint/2010/main" val="290179957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37" y="68262"/>
            <a:ext cx="12192000" cy="6858000"/>
          </a:xfrm>
          <a:prstGeom prst="rect">
            <a:avLst/>
          </a:prstGeom>
        </p:spPr>
      </p:pic>
      <p:sp>
        <p:nvSpPr>
          <p:cNvPr id="3" name="TextBox 2"/>
          <p:cNvSpPr txBox="1"/>
          <p:nvPr/>
        </p:nvSpPr>
        <p:spPr>
          <a:xfrm>
            <a:off x="-25009" y="6610946"/>
            <a:ext cx="7695809" cy="464743"/>
          </a:xfrm>
          <a:prstGeom prst="rect">
            <a:avLst/>
          </a:prstGeom>
          <a:noFill/>
        </p:spPr>
        <p:txBody>
          <a:bodyPr wrap="square" lIns="182880" tIns="146304" rIns="182880" bIns="146304" rtlCol="0">
            <a:spAutoFit/>
          </a:bodyPr>
          <a:lstStyle/>
          <a:p>
            <a:r>
              <a:rPr lang="en-US" sz="1100" dirty="0"/>
              <a:t>http://www.halowaypoint.com/halo4/en-US#!images/screenshots/ce74650a-bfc6-4126-a02d-d7db778eff25</a:t>
            </a:r>
          </a:p>
        </p:txBody>
      </p:sp>
    </p:spTree>
    <p:extLst>
      <p:ext uri="{BB962C8B-B14F-4D97-AF65-F5344CB8AC3E}">
        <p14:creationId xmlns:p14="http://schemas.microsoft.com/office/powerpoint/2010/main" val="241764332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362431964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Spoilers</a:t>
            </a:r>
            <a:endParaRPr lang="en-US" dirty="0"/>
          </a:p>
        </p:txBody>
      </p:sp>
      <p:sp>
        <p:nvSpPr>
          <p:cNvPr id="6" name="Text Placeholder 5"/>
          <p:cNvSpPr>
            <a:spLocks noGrp="1"/>
          </p:cNvSpPr>
          <p:nvPr>
            <p:ph type="body" sz="quarter" idx="10"/>
          </p:nvPr>
        </p:nvSpPr>
        <p:spPr>
          <a:xfrm>
            <a:off x="274638" y="1212850"/>
            <a:ext cx="11887200" cy="4001095"/>
          </a:xfrm>
        </p:spPr>
        <p:txBody>
          <a:bodyPr/>
          <a:lstStyle/>
          <a:p>
            <a:r>
              <a:rPr lang="en-US" dirty="0" smtClean="0"/>
              <a:t>DirectX is not just for games!</a:t>
            </a:r>
          </a:p>
          <a:p>
            <a:r>
              <a:rPr lang="en-US" dirty="0" smtClean="0"/>
              <a:t>Visual Studio 2012 and DirectX can help you create unique store apps that stand out from the crowd</a:t>
            </a:r>
          </a:p>
          <a:p>
            <a:r>
              <a:rPr lang="en-US" dirty="0" smtClean="0"/>
              <a:t>Manage your graphics assets</a:t>
            </a:r>
          </a:p>
          <a:p>
            <a:r>
              <a:rPr lang="en-US" dirty="0" smtClean="0"/>
              <a:t>Debug with graphics diagnostic tools (Alt-F5) </a:t>
            </a:r>
          </a:p>
          <a:p>
            <a:r>
              <a:rPr lang="en-US" dirty="0" smtClean="0"/>
              <a:t>Join the community</a:t>
            </a:r>
            <a:endParaRPr lang="en-US" dirty="0"/>
          </a:p>
        </p:txBody>
      </p:sp>
    </p:spTree>
    <p:extLst>
      <p:ext uri="{BB962C8B-B14F-4D97-AF65-F5344CB8AC3E}">
        <p14:creationId xmlns:p14="http://schemas.microsoft.com/office/powerpoint/2010/main" val="2366795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0"/>
          </p:nvPr>
        </p:nvSpPr>
        <p:spPr>
          <a:xfrm>
            <a:off x="274638" y="1212850"/>
            <a:ext cx="11887200" cy="2769989"/>
          </a:xfrm>
        </p:spPr>
        <p:txBody>
          <a:bodyPr/>
          <a:lstStyle/>
          <a:p>
            <a:r>
              <a:rPr lang="en-US" dirty="0" smtClean="0"/>
              <a:t>Overview of DirectX</a:t>
            </a:r>
          </a:p>
          <a:p>
            <a:r>
              <a:rPr lang="en-US" dirty="0" smtClean="0"/>
              <a:t>Build a simple proof-of-concept app using C++</a:t>
            </a:r>
          </a:p>
          <a:p>
            <a:r>
              <a:rPr lang="en-US" dirty="0" smtClean="0"/>
              <a:t>Debug our app using graphic diagnostic tools</a:t>
            </a:r>
          </a:p>
          <a:p>
            <a:r>
              <a:rPr lang="en-US" dirty="0" smtClean="0"/>
              <a:t>Brainstorm ways to extend the app</a:t>
            </a:r>
          </a:p>
        </p:txBody>
      </p:sp>
    </p:spTree>
    <p:extLst>
      <p:ext uri="{BB962C8B-B14F-4D97-AF65-F5344CB8AC3E}">
        <p14:creationId xmlns:p14="http://schemas.microsoft.com/office/powerpoint/2010/main" val="317947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a great app?</a:t>
            </a:r>
            <a:endParaRPr lang="en-US" dirty="0"/>
          </a:p>
        </p:txBody>
      </p:sp>
      <p:sp>
        <p:nvSpPr>
          <p:cNvPr id="3" name="Text Placeholder 2"/>
          <p:cNvSpPr>
            <a:spLocks noGrp="1"/>
          </p:cNvSpPr>
          <p:nvPr>
            <p:ph type="body" sz="quarter" idx="10"/>
          </p:nvPr>
        </p:nvSpPr>
        <p:spPr>
          <a:xfrm>
            <a:off x="274638" y="1212850"/>
            <a:ext cx="11887200" cy="4124206"/>
          </a:xfrm>
        </p:spPr>
        <p:txBody>
          <a:bodyPr/>
          <a:lstStyle/>
          <a:p>
            <a:r>
              <a:rPr lang="en-US" dirty="0" smtClean="0"/>
              <a:t>Easy </a:t>
            </a:r>
            <a:r>
              <a:rPr lang="en-US" dirty="0"/>
              <a:t>to </a:t>
            </a:r>
            <a:r>
              <a:rPr lang="en-US" dirty="0" smtClean="0"/>
              <a:t>use</a:t>
            </a:r>
          </a:p>
          <a:p>
            <a:r>
              <a:rPr lang="en-US" dirty="0"/>
              <a:t>Fast and fluid</a:t>
            </a:r>
          </a:p>
          <a:p>
            <a:r>
              <a:rPr lang="en-US" dirty="0" smtClean="0"/>
              <a:t>Aesthetically pleasing</a:t>
            </a:r>
          </a:p>
          <a:p>
            <a:r>
              <a:rPr lang="en-US" dirty="0" smtClean="0"/>
              <a:t>Smart interaction</a:t>
            </a:r>
          </a:p>
          <a:p>
            <a:r>
              <a:rPr lang="en-US" dirty="0" smtClean="0"/>
              <a:t>Just works</a:t>
            </a:r>
          </a:p>
          <a:p>
            <a:r>
              <a:rPr lang="en-US" dirty="0" smtClean="0"/>
              <a:t>Unique experience</a:t>
            </a:r>
          </a:p>
        </p:txBody>
      </p:sp>
    </p:spTree>
    <p:extLst>
      <p:ext uri="{BB962C8B-B14F-4D97-AF65-F5344CB8AC3E}">
        <p14:creationId xmlns:p14="http://schemas.microsoft.com/office/powerpoint/2010/main" val="4012727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0"/>
            <a:ext cx="12434711" cy="6994525"/>
          </a:xfrm>
          <a:prstGeom prst="rect">
            <a:avLst/>
          </a:prstGeom>
        </p:spPr>
      </p:pic>
    </p:spTree>
    <p:extLst>
      <p:ext uri="{BB962C8B-B14F-4D97-AF65-F5344CB8AC3E}">
        <p14:creationId xmlns:p14="http://schemas.microsoft.com/office/powerpoint/2010/main" val="261469952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611099" cy="6994525"/>
          </a:xfrm>
          <a:prstGeom prst="rect">
            <a:avLst/>
          </a:prstGeom>
        </p:spPr>
      </p:pic>
    </p:spTree>
    <p:extLst>
      <p:ext uri="{BB962C8B-B14F-4D97-AF65-F5344CB8AC3E}">
        <p14:creationId xmlns:p14="http://schemas.microsoft.com/office/powerpoint/2010/main" val="260366082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0"/>
            <a:ext cx="12434711" cy="6994525"/>
          </a:xfrm>
          <a:prstGeom prst="rect">
            <a:avLst/>
          </a:prstGeom>
        </p:spPr>
      </p:pic>
    </p:spTree>
    <p:extLst>
      <p:ext uri="{BB962C8B-B14F-4D97-AF65-F5344CB8AC3E}">
        <p14:creationId xmlns:p14="http://schemas.microsoft.com/office/powerpoint/2010/main" val="232924210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3.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3D984FB4D468419AFC87657F357706" ma:contentTypeVersion="0" ma:contentTypeDescription="Create a new document." ma:contentTypeScope="" ma:versionID="f00d583f843a706df1d8c3faa76c798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66514B-9241-4F0D-BFDE-D06702497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 2013 Speaker PPT Template</Template>
  <TotalTime>1736</TotalTime>
  <Words>3481</Words>
  <Application>Microsoft Office PowerPoint</Application>
  <PresentationFormat>Custom</PresentationFormat>
  <Paragraphs>216</Paragraphs>
  <Slides>31</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Calibri</vt:lpstr>
      <vt:lpstr>Wingdings</vt:lpstr>
      <vt:lpstr>Arial</vt:lpstr>
      <vt:lpstr>Segoe UI Semibold</vt:lpstr>
      <vt:lpstr>MS PGothic</vt:lpstr>
      <vt:lpstr>Times New Roman</vt:lpstr>
      <vt:lpstr>Segoe UI Light</vt:lpstr>
      <vt:lpstr>Segoe UI</vt:lpstr>
      <vt:lpstr>Consolas</vt:lpstr>
      <vt:lpstr>TechEd_2013_Template_r09</vt:lpstr>
      <vt:lpstr>TechEd_2013_Template_16x9</vt:lpstr>
      <vt:lpstr>1_TechEd_2013_Template_16x9</vt:lpstr>
      <vt:lpstr>PowerPoint Presentation</vt:lpstr>
      <vt:lpstr>DirectX Graphics Development with Microsoft Visual Studio 2012</vt:lpstr>
      <vt:lpstr>PowerPoint Presentation</vt:lpstr>
      <vt:lpstr>Spoilers</vt:lpstr>
      <vt:lpstr>Agenda</vt:lpstr>
      <vt:lpstr>What makes a great app?</vt:lpstr>
      <vt:lpstr>PowerPoint Presentation</vt:lpstr>
      <vt:lpstr>PowerPoint Presentation</vt:lpstr>
      <vt:lpstr>PowerPoint Presentation</vt:lpstr>
      <vt:lpstr>DirectX can help!</vt:lpstr>
      <vt:lpstr>DirectX for Windows 8 developers</vt:lpstr>
      <vt:lpstr>Demo</vt:lpstr>
      <vt:lpstr>You don’t have to start from scratch</vt:lpstr>
      <vt:lpstr>You don’t have to start over</vt:lpstr>
      <vt:lpstr>You don’t have to start big</vt:lpstr>
      <vt:lpstr>Demo</vt:lpstr>
      <vt:lpstr>We have a prototype!</vt:lpstr>
      <vt:lpstr>Demo</vt:lpstr>
      <vt:lpstr>Graphics debugging scenarios</vt:lpstr>
      <vt:lpstr>Primary ways to debug DirectX 11.1 code</vt:lpstr>
      <vt:lpstr>How do you start graphics diagnostics?</vt:lpstr>
      <vt:lpstr>Demo</vt:lpstr>
      <vt:lpstr>Extending the app</vt:lpstr>
      <vt:lpstr>Learn more from the community</vt:lpstr>
      <vt:lpstr>Pop Quiz!</vt:lpstr>
      <vt:lpstr>Plan details and subscriber benefits</vt:lpstr>
      <vt:lpstr>MSDN Subscribers –   Accelerate Your Development &amp; Test using Cloud VMs  We’ve enhanced the Windows Azure MSDN benefit and added cloud use rights for select MSDN software. You’ve already got it, now use it! </vt:lpstr>
      <vt:lpstr>Resources</vt:lpstr>
      <vt:lpstr>Complete an evaluation on CommNet and enter to win!</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DEV-B322: DirectX Graphics Development with Microsoft Visual Studio 2012</dc:title>
  <dc:subject>TechEd 2013</dc:subject>
  <dc:creator>Eric Battalio</dc:creator>
  <cp:keywords>TechEd 2013</cp:keywords>
  <dc:description>Template by: Jordan Cayabyab, Artitudes Design, Inc.
Formatting by: Lynnette Spear, Silver Fox Productions, Inc.
Audience Type: Internal/External</dc:description>
  <cp:lastModifiedBy>Shows</cp:lastModifiedBy>
  <cp:revision>100</cp:revision>
  <cp:lastPrinted>2013-05-30T14:44:31Z</cp:lastPrinted>
  <dcterms:created xsi:type="dcterms:W3CDTF">2013-05-06T23:40:34Z</dcterms:created>
  <dcterms:modified xsi:type="dcterms:W3CDTF">2013-06-06T19:23:25Z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0x010100CA3D984FB4D468419AFC87657F357706</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