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74"/>
  </p:notesMasterIdLst>
  <p:handoutMasterIdLst>
    <p:handoutMasterId r:id="rId75"/>
  </p:handoutMasterIdLst>
  <p:sldIdLst>
    <p:sldId id="1135" r:id="rId6"/>
    <p:sldId id="1151" r:id="rId7"/>
    <p:sldId id="1183" r:id="rId8"/>
    <p:sldId id="1156" r:id="rId9"/>
    <p:sldId id="1164" r:id="rId10"/>
    <p:sldId id="1184" r:id="rId11"/>
    <p:sldId id="1186" r:id="rId12"/>
    <p:sldId id="1187" r:id="rId13"/>
    <p:sldId id="1166" r:id="rId14"/>
    <p:sldId id="1167" r:id="rId15"/>
    <p:sldId id="1160" r:id="rId16"/>
    <p:sldId id="1157" r:id="rId17"/>
    <p:sldId id="1179" r:id="rId18"/>
    <p:sldId id="1188" r:id="rId19"/>
    <p:sldId id="1177" r:id="rId20"/>
    <p:sldId id="1189" r:id="rId21"/>
    <p:sldId id="1180" r:id="rId22"/>
    <p:sldId id="1181" r:id="rId23"/>
    <p:sldId id="1190" r:id="rId24"/>
    <p:sldId id="1176" r:id="rId25"/>
    <p:sldId id="1158" r:id="rId26"/>
    <p:sldId id="1169" r:id="rId27"/>
    <p:sldId id="1191" r:id="rId28"/>
    <p:sldId id="1170" r:id="rId29"/>
    <p:sldId id="1172" r:id="rId30"/>
    <p:sldId id="1142" r:id="rId31"/>
    <p:sldId id="1175" r:id="rId32"/>
    <p:sldId id="1182" r:id="rId33"/>
    <p:sldId id="1159" r:id="rId34"/>
    <p:sldId id="1197" r:id="rId35"/>
    <p:sldId id="1198" r:id="rId36"/>
    <p:sldId id="1199" r:id="rId37"/>
    <p:sldId id="1221" r:id="rId38"/>
    <p:sldId id="1219" r:id="rId39"/>
    <p:sldId id="1220" r:id="rId40"/>
    <p:sldId id="1200" r:id="rId41"/>
    <p:sldId id="1201" r:id="rId42"/>
    <p:sldId id="1202" r:id="rId43"/>
    <p:sldId id="1203" r:id="rId44"/>
    <p:sldId id="1204" r:id="rId45"/>
    <p:sldId id="1205" r:id="rId46"/>
    <p:sldId id="1206" r:id="rId47"/>
    <p:sldId id="1207" r:id="rId48"/>
    <p:sldId id="1229" r:id="rId49"/>
    <p:sldId id="1208" r:id="rId50"/>
    <p:sldId id="1226" r:id="rId51"/>
    <p:sldId id="1217" r:id="rId52"/>
    <p:sldId id="1192" r:id="rId53"/>
    <p:sldId id="1213" r:id="rId54"/>
    <p:sldId id="1230" r:id="rId55"/>
    <p:sldId id="1214" r:id="rId56"/>
    <p:sldId id="1215" r:id="rId57"/>
    <p:sldId id="1216" r:id="rId58"/>
    <p:sldId id="1223" r:id="rId59"/>
    <p:sldId id="1224" r:id="rId60"/>
    <p:sldId id="1225" r:id="rId61"/>
    <p:sldId id="1222" r:id="rId62"/>
    <p:sldId id="1196" r:id="rId63"/>
    <p:sldId id="1209" r:id="rId64"/>
    <p:sldId id="1210" r:id="rId65"/>
    <p:sldId id="1211" r:id="rId66"/>
    <p:sldId id="1212" r:id="rId67"/>
    <p:sldId id="1227" r:id="rId68"/>
    <p:sldId id="1228" r:id="rId69"/>
    <p:sldId id="1150" r:id="rId70"/>
    <p:sldId id="1147" r:id="rId71"/>
    <p:sldId id="1231" r:id="rId72"/>
    <p:sldId id="1076" r:id="rId7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83"/>
            <p14:sldId id="1156"/>
            <p14:sldId id="1164"/>
            <p14:sldId id="1184"/>
            <p14:sldId id="1186"/>
            <p14:sldId id="1187"/>
            <p14:sldId id="1166"/>
            <p14:sldId id="1167"/>
            <p14:sldId id="1160"/>
            <p14:sldId id="1157"/>
            <p14:sldId id="1179"/>
            <p14:sldId id="1188"/>
            <p14:sldId id="1177"/>
            <p14:sldId id="1189"/>
            <p14:sldId id="1180"/>
            <p14:sldId id="1181"/>
            <p14:sldId id="1190"/>
            <p14:sldId id="1176"/>
            <p14:sldId id="1158"/>
            <p14:sldId id="1169"/>
            <p14:sldId id="1191"/>
            <p14:sldId id="1170"/>
            <p14:sldId id="1172"/>
            <p14:sldId id="1142"/>
            <p14:sldId id="1175"/>
            <p14:sldId id="1182"/>
            <p14:sldId id="1159"/>
            <p14:sldId id="1197"/>
            <p14:sldId id="1198"/>
            <p14:sldId id="1199"/>
            <p14:sldId id="1221"/>
            <p14:sldId id="1219"/>
            <p14:sldId id="1220"/>
            <p14:sldId id="1200"/>
            <p14:sldId id="1201"/>
            <p14:sldId id="1202"/>
            <p14:sldId id="1203"/>
            <p14:sldId id="1204"/>
            <p14:sldId id="1205"/>
            <p14:sldId id="1206"/>
            <p14:sldId id="1207"/>
            <p14:sldId id="1229"/>
            <p14:sldId id="1208"/>
            <p14:sldId id="1226"/>
            <p14:sldId id="1217"/>
            <p14:sldId id="1192"/>
            <p14:sldId id="1213"/>
            <p14:sldId id="1230"/>
            <p14:sldId id="1214"/>
            <p14:sldId id="1215"/>
            <p14:sldId id="1216"/>
            <p14:sldId id="1223"/>
            <p14:sldId id="1224"/>
            <p14:sldId id="1225"/>
            <p14:sldId id="1222"/>
            <p14:sldId id="1196"/>
            <p14:sldId id="1209"/>
            <p14:sldId id="1210"/>
            <p14:sldId id="1211"/>
            <p14:sldId id="1212"/>
            <p14:sldId id="1227"/>
            <p14:sldId id="1228"/>
          </p14:sldIdLst>
        </p14:section>
        <p14:section name="Special content" id="{6925D2A1-AD53-4951-AB34-79DFA02CD676}">
          <p14:sldIdLst>
            <p14:sldId id="1150"/>
            <p14:sldId id="1147"/>
            <p14:sldId id="123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80" autoAdjust="0"/>
    <p:restoredTop sz="96305" autoAdjust="0"/>
  </p:normalViewPr>
  <p:slideViewPr>
    <p:cSldViewPr snapToGrid="0">
      <p:cViewPr varScale="1">
        <p:scale>
          <a:sx n="82" d="100"/>
          <a:sy n="82" d="100"/>
        </p:scale>
        <p:origin x="228"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3:15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3:15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3:15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31507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3:15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7883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0640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1355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564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3:15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5838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1692367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1272327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965672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028322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94766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55632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87449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74579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8902109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2606318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1061105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342367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882667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730615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81729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37830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337451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70206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98258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33848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15260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08691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617073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7879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2852608"/>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34.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tags" Target="../tags/tag37.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6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36.png"/><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21" y="0"/>
            <a:ext cx="11911832" cy="6994525"/>
          </a:xfrm>
          <a:prstGeom prst="rect">
            <a:avLst/>
          </a:prstGeom>
        </p:spPr>
      </p:pic>
      <p:sp>
        <p:nvSpPr>
          <p:cNvPr id="4" name="Text Placeholder 3"/>
          <p:cNvSpPr>
            <a:spLocks noGrp="1"/>
          </p:cNvSpPr>
          <p:nvPr>
            <p:ph type="body" sz="quarter" idx="10"/>
          </p:nvPr>
        </p:nvSpPr>
        <p:spPr>
          <a:xfrm>
            <a:off x="262321" y="410417"/>
            <a:ext cx="5099795" cy="4610493"/>
          </a:xfrm>
        </p:spPr>
        <p:txBody>
          <a:bodyPr/>
          <a:lstStyle/>
          <a:p>
            <a:r>
              <a:rPr lang="en-US" sz="3600" dirty="0" smtClean="0">
                <a:solidFill>
                  <a:schemeClr val="bg1"/>
                </a:solidFill>
              </a:rPr>
              <a:t>User logs on</a:t>
            </a:r>
          </a:p>
          <a:p>
            <a:r>
              <a:rPr lang="en-US" sz="3600" dirty="0" smtClean="0">
                <a:solidFill>
                  <a:schemeClr val="bg1"/>
                </a:solidFill>
              </a:rPr>
              <a:t>Internet is available</a:t>
            </a:r>
          </a:p>
          <a:p>
            <a:r>
              <a:rPr lang="en-US" sz="3600" dirty="0" smtClean="0">
                <a:solidFill>
                  <a:schemeClr val="bg1"/>
                </a:solidFill>
              </a:rPr>
              <a:t>Time zone changes</a:t>
            </a:r>
          </a:p>
          <a:p>
            <a:endParaRPr lang="en-US" dirty="0" smtClean="0">
              <a:solidFill>
                <a:schemeClr val="bg1"/>
              </a:solidFill>
            </a:endParaRPr>
          </a:p>
          <a:p>
            <a:endParaRPr lang="en-US" dirty="0" smtClean="0">
              <a:solidFill>
                <a:schemeClr val="bg1"/>
              </a:solidFill>
            </a:endParaRPr>
          </a:p>
          <a:p>
            <a:r>
              <a:rPr lang="en-US" dirty="0" smtClean="0"/>
              <a:t>changes</a:t>
            </a:r>
          </a:p>
          <a:p>
            <a:r>
              <a:rPr lang="en-US" dirty="0"/>
              <a:t>	</a:t>
            </a:r>
          </a:p>
        </p:txBody>
      </p:sp>
    </p:spTree>
    <p:custDataLst>
      <p:tags r:id="rId1"/>
    </p:custDataLst>
    <p:extLst>
      <p:ext uri="{BB962C8B-B14F-4D97-AF65-F5344CB8AC3E}">
        <p14:creationId xmlns:p14="http://schemas.microsoft.com/office/powerpoint/2010/main" val="1088178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APIs</a:t>
            </a:r>
            <a:endParaRPr lang="en-US" dirty="0"/>
          </a:p>
        </p:txBody>
      </p:sp>
      <p:sp>
        <p:nvSpPr>
          <p:cNvPr id="4" name="Text Placeholder 3"/>
          <p:cNvSpPr>
            <a:spLocks noGrp="1"/>
          </p:cNvSpPr>
          <p:nvPr>
            <p:ph type="body" sz="quarter" idx="4294967295"/>
          </p:nvPr>
        </p:nvSpPr>
        <p:spPr>
          <a:xfrm>
            <a:off x="0" y="1212850"/>
            <a:ext cx="11887200" cy="738664"/>
          </a:xfrm>
        </p:spPr>
        <p:txBody>
          <a:bodyPr/>
          <a:lstStyle/>
          <a:p>
            <a:endParaRPr lang="en-US" dirty="0"/>
          </a:p>
        </p:txBody>
      </p:sp>
    </p:spTree>
    <p:extLst>
      <p:ext uri="{BB962C8B-B14F-4D97-AF65-F5344CB8AC3E}">
        <p14:creationId xmlns:p14="http://schemas.microsoft.com/office/powerpoint/2010/main" val="31920725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Playing Audio and Video</a:t>
            </a:r>
            <a:endParaRPr lang="en-US" dirty="0"/>
          </a:p>
        </p:txBody>
      </p:sp>
    </p:spTree>
    <p:extLst>
      <p:ext uri="{BB962C8B-B14F-4D97-AF65-F5344CB8AC3E}">
        <p14:creationId xmlns:p14="http://schemas.microsoft.com/office/powerpoint/2010/main" val="3764786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Audio and Video</a:t>
            </a:r>
            <a:endParaRPr lang="en-US" dirty="0"/>
          </a:p>
        </p:txBody>
      </p:sp>
      <p:sp>
        <p:nvSpPr>
          <p:cNvPr id="5" name="Rectangle 4"/>
          <p:cNvSpPr/>
          <p:nvPr/>
        </p:nvSpPr>
        <p:spPr bwMode="auto">
          <a:xfrm>
            <a:off x="729342" y="2013857"/>
            <a:ext cx="4626429" cy="43325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XAML</a:t>
            </a:r>
          </a:p>
        </p:txBody>
      </p:sp>
      <p:sp>
        <p:nvSpPr>
          <p:cNvPr id="6" name="Rectangle 5"/>
          <p:cNvSpPr/>
          <p:nvPr/>
        </p:nvSpPr>
        <p:spPr bwMode="auto">
          <a:xfrm>
            <a:off x="5987142" y="2013857"/>
            <a:ext cx="4626429" cy="433251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HTML</a:t>
            </a:r>
          </a:p>
        </p:txBody>
      </p:sp>
      <p:sp>
        <p:nvSpPr>
          <p:cNvPr id="7" name="TextBox 6"/>
          <p:cNvSpPr txBox="1"/>
          <p:nvPr/>
        </p:nvSpPr>
        <p:spPr>
          <a:xfrm>
            <a:off x="990391" y="3639335"/>
            <a:ext cx="4104329"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&lt;</a:t>
            </a:r>
            <a:r>
              <a:rPr lang="en-US" sz="3600" dirty="0" err="1" smtClean="0">
                <a:gradFill>
                  <a:gsLst>
                    <a:gs pos="2917">
                      <a:schemeClr val="tx1"/>
                    </a:gs>
                    <a:gs pos="30000">
                      <a:schemeClr val="tx1"/>
                    </a:gs>
                  </a:gsLst>
                  <a:lin ang="5400000" scaled="0"/>
                </a:gradFill>
              </a:rPr>
              <a:t>MediaElement</a:t>
            </a:r>
            <a:r>
              <a:rPr lang="en-US" sz="3600" dirty="0" smtClean="0">
                <a:gradFill>
                  <a:gsLst>
                    <a:gs pos="2917">
                      <a:schemeClr val="tx1"/>
                    </a:gs>
                    <a:gs pos="30000">
                      <a:schemeClr val="tx1"/>
                    </a:gs>
                  </a:gsLst>
                  <a:lin ang="5400000" scaled="0"/>
                </a:gradFill>
              </a:rPr>
              <a:t>/&gt;</a:t>
            </a:r>
          </a:p>
        </p:txBody>
      </p:sp>
      <p:sp>
        <p:nvSpPr>
          <p:cNvPr id="8" name="TextBox 7"/>
          <p:cNvSpPr txBox="1"/>
          <p:nvPr/>
        </p:nvSpPr>
        <p:spPr>
          <a:xfrm>
            <a:off x="7133850" y="3351564"/>
            <a:ext cx="2333011" cy="1369606"/>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&lt;audio/&gt;</a:t>
            </a:r>
          </a:p>
          <a:p>
            <a:pPr>
              <a:lnSpc>
                <a:spcPct val="90000"/>
              </a:lnSpc>
              <a:spcAft>
                <a:spcPts val="600"/>
              </a:spcAft>
            </a:pPr>
            <a:r>
              <a:rPr lang="en-US" sz="3600" dirty="0" smtClean="0">
                <a:gradFill>
                  <a:gsLst>
                    <a:gs pos="2917">
                      <a:schemeClr val="tx1"/>
                    </a:gs>
                    <a:gs pos="30000">
                      <a:schemeClr val="tx1"/>
                    </a:gs>
                  </a:gsLst>
                  <a:lin ang="5400000" scaled="0"/>
                </a:gradFill>
              </a:rPr>
              <a:t>&lt;video/&gt;</a:t>
            </a:r>
          </a:p>
        </p:txBody>
      </p:sp>
    </p:spTree>
    <p:custDataLst>
      <p:tags r:id="rId1"/>
    </p:custDataLst>
    <p:extLst>
      <p:ext uri="{BB962C8B-B14F-4D97-AF65-F5344CB8AC3E}">
        <p14:creationId xmlns:p14="http://schemas.microsoft.com/office/powerpoint/2010/main" val="2356916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Requirements</a:t>
            </a:r>
            <a:endParaRPr lang="en-US" dirty="0"/>
          </a:p>
        </p:txBody>
      </p:sp>
    </p:spTree>
    <p:extLst>
      <p:ext uri="{BB962C8B-B14F-4D97-AF65-F5344CB8AC3E}">
        <p14:creationId xmlns:p14="http://schemas.microsoft.com/office/powerpoint/2010/main" val="11003911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74648" y="-1"/>
            <a:ext cx="12243750" cy="6994525"/>
          </a:xfrm>
          <a:prstGeom prst="rect">
            <a:avLst/>
          </a:prstGeom>
        </p:spPr>
      </p:pic>
      <p:sp>
        <p:nvSpPr>
          <p:cNvPr id="5" name="Rectangle 4"/>
          <p:cNvSpPr/>
          <p:nvPr/>
        </p:nvSpPr>
        <p:spPr bwMode="auto">
          <a:xfrm>
            <a:off x="3817220" y="3158259"/>
            <a:ext cx="1687286" cy="417860"/>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817220" y="5614981"/>
            <a:ext cx="7907017" cy="413657"/>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440304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Category</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Two types support background audio categories</a:t>
            </a:r>
          </a:p>
        </p:txBody>
      </p:sp>
      <p:sp>
        <p:nvSpPr>
          <p:cNvPr id="4" name="Rectangle 3"/>
          <p:cNvSpPr/>
          <p:nvPr/>
        </p:nvSpPr>
        <p:spPr bwMode="auto">
          <a:xfrm>
            <a:off x="729342" y="2013857"/>
            <a:ext cx="4626429" cy="43325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BackgroundCapableMedia</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987142" y="2013857"/>
            <a:ext cx="4626429" cy="433251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Communications</a:t>
            </a:r>
          </a:p>
        </p:txBody>
      </p:sp>
      <p:sp>
        <p:nvSpPr>
          <p:cNvPr id="7" name="TextBox 6"/>
          <p:cNvSpPr txBox="1"/>
          <p:nvPr/>
        </p:nvSpPr>
        <p:spPr>
          <a:xfrm>
            <a:off x="1171498" y="2908997"/>
            <a:ext cx="3742115" cy="254223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Local media playback</a:t>
            </a:r>
          </a:p>
          <a:p>
            <a:pPr>
              <a:lnSpc>
                <a:spcPct val="90000"/>
              </a:lnSpc>
              <a:spcAft>
                <a:spcPts val="600"/>
              </a:spcAft>
            </a:pPr>
            <a:r>
              <a:rPr lang="en-US" sz="2800" dirty="0" smtClean="0">
                <a:gradFill>
                  <a:gsLst>
                    <a:gs pos="2917">
                      <a:schemeClr val="tx1"/>
                    </a:gs>
                    <a:gs pos="30000">
                      <a:schemeClr val="tx1"/>
                    </a:gs>
                  </a:gsLst>
                  <a:lin ang="5400000" scaled="0"/>
                </a:gradFill>
              </a:rPr>
              <a:t>Streaming playlist</a:t>
            </a:r>
          </a:p>
          <a:p>
            <a:pPr>
              <a:lnSpc>
                <a:spcPct val="90000"/>
              </a:lnSpc>
              <a:spcAft>
                <a:spcPts val="600"/>
              </a:spcAft>
            </a:pPr>
            <a:r>
              <a:rPr lang="en-US" sz="2800" dirty="0" smtClean="0">
                <a:gradFill>
                  <a:gsLst>
                    <a:gs pos="2917">
                      <a:schemeClr val="tx1"/>
                    </a:gs>
                    <a:gs pos="30000">
                      <a:schemeClr val="tx1"/>
                    </a:gs>
                  </a:gsLst>
                  <a:lin ang="5400000" scaled="0"/>
                </a:gradFill>
              </a:rPr>
              <a:t>Streaming radio</a:t>
            </a:r>
          </a:p>
          <a:p>
            <a:pPr>
              <a:lnSpc>
                <a:spcPct val="90000"/>
              </a:lnSpc>
              <a:spcAft>
                <a:spcPts val="600"/>
              </a:spcAft>
            </a:pPr>
            <a:r>
              <a:rPr lang="en-US" sz="2800" dirty="0" smtClean="0">
                <a:gradFill>
                  <a:gsLst>
                    <a:gs pos="2917">
                      <a:schemeClr val="tx1"/>
                    </a:gs>
                    <a:gs pos="30000">
                      <a:schemeClr val="tx1"/>
                    </a:gs>
                  </a:gsLst>
                  <a:lin ang="5400000" scaled="0"/>
                </a:gradFill>
              </a:rPr>
              <a:t>Music videos</a:t>
            </a:r>
          </a:p>
          <a:p>
            <a:pPr>
              <a:lnSpc>
                <a:spcPct val="90000"/>
              </a:lnSpc>
              <a:spcAft>
                <a:spcPts val="600"/>
              </a:spcAft>
            </a:pPr>
            <a:r>
              <a:rPr lang="en-US" sz="2800" dirty="0" smtClean="0">
                <a:gradFill>
                  <a:gsLst>
                    <a:gs pos="2917">
                      <a:schemeClr val="tx1"/>
                    </a:gs>
                    <a:gs pos="30000">
                      <a:schemeClr val="tx1"/>
                    </a:gs>
                  </a:gsLst>
                  <a:lin ang="5400000" scaled="0"/>
                </a:gradFill>
              </a:rPr>
              <a:t>Movies and more…</a:t>
            </a:r>
          </a:p>
        </p:txBody>
      </p:sp>
      <p:sp>
        <p:nvSpPr>
          <p:cNvPr id="8" name="TextBox 7"/>
          <p:cNvSpPr txBox="1"/>
          <p:nvPr/>
        </p:nvSpPr>
        <p:spPr>
          <a:xfrm>
            <a:off x="6587675" y="2922394"/>
            <a:ext cx="3425361"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Voice over IP (VoIP)</a:t>
            </a:r>
          </a:p>
          <a:p>
            <a:pPr>
              <a:lnSpc>
                <a:spcPct val="90000"/>
              </a:lnSpc>
              <a:spcAft>
                <a:spcPts val="600"/>
              </a:spcAft>
            </a:pPr>
            <a:r>
              <a:rPr lang="en-US" sz="2800" dirty="0" smtClean="0">
                <a:gradFill>
                  <a:gsLst>
                    <a:gs pos="2917">
                      <a:schemeClr val="tx1"/>
                    </a:gs>
                    <a:gs pos="30000">
                      <a:schemeClr val="tx1"/>
                    </a:gs>
                  </a:gsLst>
                  <a:lin ang="5400000" scaled="0"/>
                </a:gradFill>
              </a:rPr>
              <a:t>Real-time chat</a:t>
            </a:r>
          </a:p>
        </p:txBody>
      </p:sp>
    </p:spTree>
    <p:custDataLst>
      <p:tags r:id="rId1"/>
    </p:custDataLst>
    <p:extLst>
      <p:ext uri="{BB962C8B-B14F-4D97-AF65-F5344CB8AC3E}">
        <p14:creationId xmlns:p14="http://schemas.microsoft.com/office/powerpoint/2010/main" val="3776384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 Audio Category</a:t>
            </a:r>
            <a:endParaRPr lang="en-US" dirty="0"/>
          </a:p>
        </p:txBody>
      </p:sp>
      <p:sp>
        <p:nvSpPr>
          <p:cNvPr id="5" name="Text Placeholder 4"/>
          <p:cNvSpPr>
            <a:spLocks noGrp="1"/>
          </p:cNvSpPr>
          <p:nvPr>
            <p:ph type="body" sz="quarter" idx="10"/>
          </p:nvPr>
        </p:nvSpPr>
        <p:spPr>
          <a:xfrm>
            <a:off x="274638" y="1216152"/>
            <a:ext cx="11887199" cy="4450449"/>
          </a:xfrm>
        </p:spPr>
        <p:txBody>
          <a:bodyPr/>
          <a:lstStyle/>
          <a:p>
            <a:endParaRPr lang="en-US" dirty="0" err="1"/>
          </a:p>
          <a:p>
            <a:r>
              <a:rPr lang="en-US" dirty="0" smtClean="0"/>
              <a:t>HTML</a:t>
            </a:r>
          </a:p>
          <a:p>
            <a:r>
              <a:rPr lang="en-US" dirty="0" err="1" smtClean="0"/>
              <a:t>audtag.setAttribute</a:t>
            </a:r>
            <a:r>
              <a:rPr lang="en-US" dirty="0"/>
              <a:t>("</a:t>
            </a:r>
            <a:r>
              <a:rPr lang="en-US" dirty="0" err="1"/>
              <a:t>msAudioCategory</a:t>
            </a:r>
            <a:r>
              <a:rPr lang="en-US" dirty="0" smtClean="0"/>
              <a:t>",</a:t>
            </a:r>
          </a:p>
          <a:p>
            <a:r>
              <a:rPr lang="en-US" dirty="0" smtClean="0"/>
              <a:t>                    "</a:t>
            </a:r>
            <a:r>
              <a:rPr lang="en-US" dirty="0" err="1"/>
              <a:t>backgroundcapablemedia</a:t>
            </a:r>
            <a:r>
              <a:rPr lang="en-US" dirty="0" smtClean="0"/>
              <a:t>");</a:t>
            </a:r>
          </a:p>
          <a:p>
            <a:endParaRPr lang="en-US" dirty="0"/>
          </a:p>
          <a:p>
            <a:r>
              <a:rPr lang="en-US" dirty="0" smtClean="0"/>
              <a:t>C#</a:t>
            </a:r>
          </a:p>
          <a:p>
            <a:r>
              <a:rPr lang="en-US" dirty="0" err="1" smtClean="0"/>
              <a:t>media.AudioCategory</a:t>
            </a:r>
            <a:r>
              <a:rPr lang="en-US" dirty="0" smtClean="0"/>
              <a:t> </a:t>
            </a:r>
            <a:r>
              <a:rPr lang="en-US" dirty="0"/>
              <a:t>= </a:t>
            </a:r>
            <a:r>
              <a:rPr lang="en-US" dirty="0" err="1"/>
              <a:t>AudioCategory.Communications</a:t>
            </a:r>
            <a:r>
              <a:rPr lang="en-US" dirty="0"/>
              <a:t>;</a:t>
            </a:r>
          </a:p>
        </p:txBody>
      </p:sp>
    </p:spTree>
    <p:extLst>
      <p:ext uri="{BB962C8B-B14F-4D97-AF65-F5344CB8AC3E}">
        <p14:creationId xmlns:p14="http://schemas.microsoft.com/office/powerpoint/2010/main" val="138056751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Transport Controls</a:t>
            </a:r>
            <a:endParaRPr lang="en-US" dirty="0"/>
          </a:p>
        </p:txBody>
      </p:sp>
      <p:pic>
        <p:nvPicPr>
          <p:cNvPr id="4" name="Picture 3"/>
          <p:cNvPicPr>
            <a:picLocks noChangeAspect="1"/>
          </p:cNvPicPr>
          <p:nvPr/>
        </p:nvPicPr>
        <p:blipFill>
          <a:blip r:embed="rId3"/>
          <a:stretch>
            <a:fillRect/>
          </a:stretch>
        </p:blipFill>
        <p:spPr>
          <a:xfrm>
            <a:off x="3927762" y="3305731"/>
            <a:ext cx="4580952" cy="1314286"/>
          </a:xfrm>
          <a:prstGeom prst="rect">
            <a:avLst/>
          </a:prstGeom>
        </p:spPr>
      </p:pic>
      <p:sp>
        <p:nvSpPr>
          <p:cNvPr id="5" name="TextBox 4"/>
          <p:cNvSpPr txBox="1"/>
          <p:nvPr/>
        </p:nvSpPr>
        <p:spPr>
          <a:xfrm>
            <a:off x="4582884" y="1946169"/>
            <a:ext cx="19992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Play / Pause</a:t>
            </a:r>
          </a:p>
        </p:txBody>
      </p:sp>
      <p:sp>
        <p:nvSpPr>
          <p:cNvPr id="6" name="TextBox 5"/>
          <p:cNvSpPr txBox="1"/>
          <p:nvPr/>
        </p:nvSpPr>
        <p:spPr>
          <a:xfrm>
            <a:off x="4048341" y="5275515"/>
            <a:ext cx="322075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Next / Previous Track</a:t>
            </a:r>
          </a:p>
        </p:txBody>
      </p:sp>
      <p:sp>
        <p:nvSpPr>
          <p:cNvPr id="7" name="TextBox 6"/>
          <p:cNvSpPr txBox="1"/>
          <p:nvPr/>
        </p:nvSpPr>
        <p:spPr>
          <a:xfrm>
            <a:off x="925286" y="3648942"/>
            <a:ext cx="2015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Sound Level</a:t>
            </a:r>
          </a:p>
        </p:txBody>
      </p:sp>
      <p:cxnSp>
        <p:nvCxnSpPr>
          <p:cNvPr id="9" name="Straight Arrow Connector 8"/>
          <p:cNvCxnSpPr/>
          <p:nvPr/>
        </p:nvCxnSpPr>
        <p:spPr>
          <a:xfrm flipH="1">
            <a:off x="5560743" y="2574033"/>
            <a:ext cx="2" cy="82231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H="1" flipV="1">
            <a:off x="4887686" y="3962874"/>
            <a:ext cx="771032" cy="131264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5658718" y="3962874"/>
            <a:ext cx="644111" cy="131264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a:off x="2940710" y="3962874"/>
            <a:ext cx="1206747" cy="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82784" y="5275515"/>
            <a:ext cx="28630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Audio Information</a:t>
            </a:r>
          </a:p>
        </p:txBody>
      </p:sp>
      <p:cxnSp>
        <p:nvCxnSpPr>
          <p:cNvPr id="14" name="Straight Arrow Connector 13"/>
          <p:cNvCxnSpPr>
            <a:stCxn id="12" idx="0"/>
          </p:cNvCxnSpPr>
          <p:nvPr/>
        </p:nvCxnSpPr>
        <p:spPr>
          <a:xfrm flipH="1" flipV="1">
            <a:off x="8379229" y="4412129"/>
            <a:ext cx="1135069" cy="863386"/>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0"/>
          </p:cNvCxnSpPr>
          <p:nvPr/>
        </p:nvCxnSpPr>
        <p:spPr>
          <a:xfrm flipH="1" flipV="1">
            <a:off x="6582149" y="4412129"/>
            <a:ext cx="2932149" cy="863386"/>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800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Register for Transport Controls</a:t>
            </a:r>
            <a:endParaRPr lang="en-US" dirty="0"/>
          </a:p>
        </p:txBody>
      </p:sp>
      <p:sp>
        <p:nvSpPr>
          <p:cNvPr id="5" name="Text Placeholder 4"/>
          <p:cNvSpPr>
            <a:spLocks noGrp="1"/>
          </p:cNvSpPr>
          <p:nvPr>
            <p:ph type="body" sz="quarter" idx="10"/>
          </p:nvPr>
        </p:nvSpPr>
        <p:spPr>
          <a:xfrm>
            <a:off x="274638" y="1216152"/>
            <a:ext cx="11887199" cy="3993401"/>
          </a:xfrm>
        </p:spPr>
        <p:txBody>
          <a:bodyPr/>
          <a:lstStyle/>
          <a:p>
            <a:r>
              <a:rPr lang="en-US" dirty="0" err="1" smtClean="0"/>
              <a:t>MediaControl.PlayPauseTogglePressed</a:t>
            </a:r>
            <a:r>
              <a:rPr lang="en-US" dirty="0" smtClean="0"/>
              <a:t> </a:t>
            </a:r>
            <a:r>
              <a:rPr lang="en-US" dirty="0"/>
              <a:t>+= </a:t>
            </a:r>
            <a:r>
              <a:rPr lang="en-US" smtClean="0"/>
              <a:t>PlayPause;</a:t>
            </a:r>
            <a:endParaRPr lang="en-US" dirty="0" smtClean="0"/>
          </a:p>
          <a:p>
            <a:endParaRPr lang="en-US" dirty="0" smtClean="0"/>
          </a:p>
          <a:p>
            <a:r>
              <a:rPr lang="en-US" dirty="0" err="1" smtClean="0"/>
              <a:t>MediaControl.PlayPressed</a:t>
            </a:r>
            <a:r>
              <a:rPr lang="en-US" dirty="0" smtClean="0"/>
              <a:t> </a:t>
            </a:r>
            <a:r>
              <a:rPr lang="en-US" dirty="0"/>
              <a:t>+= </a:t>
            </a:r>
            <a:r>
              <a:rPr lang="en-US" dirty="0" err="1" smtClean="0"/>
              <a:t>PlayPressed</a:t>
            </a:r>
            <a:r>
              <a:rPr lang="en-US" dirty="0"/>
              <a:t>;</a:t>
            </a:r>
          </a:p>
          <a:p>
            <a:endParaRPr lang="en-US" dirty="0" smtClean="0"/>
          </a:p>
          <a:p>
            <a:r>
              <a:rPr lang="en-US" dirty="0" err="1" smtClean="0"/>
              <a:t>MediaControl.PausePressed</a:t>
            </a:r>
            <a:r>
              <a:rPr lang="en-US" dirty="0" smtClean="0"/>
              <a:t> </a:t>
            </a:r>
            <a:r>
              <a:rPr lang="en-US" dirty="0"/>
              <a:t>+= </a:t>
            </a:r>
            <a:r>
              <a:rPr lang="en-US" dirty="0" err="1" smtClean="0"/>
              <a:t>PausePressed</a:t>
            </a:r>
            <a:r>
              <a:rPr lang="en-US" dirty="0"/>
              <a:t>;</a:t>
            </a:r>
          </a:p>
          <a:p>
            <a:endParaRPr lang="en-US" dirty="0" smtClean="0"/>
          </a:p>
          <a:p>
            <a:r>
              <a:rPr lang="en-US" dirty="0" err="1" smtClean="0"/>
              <a:t>MediaControl.StopPressed</a:t>
            </a:r>
            <a:r>
              <a:rPr lang="en-US" dirty="0" smtClean="0"/>
              <a:t> </a:t>
            </a:r>
            <a:r>
              <a:rPr lang="en-US" dirty="0"/>
              <a:t>+= </a:t>
            </a:r>
            <a:r>
              <a:rPr lang="en-US" dirty="0" err="1" smtClean="0"/>
              <a:t>StopPressed</a:t>
            </a:r>
            <a:r>
              <a:rPr lang="en-US" dirty="0"/>
              <a:t>;</a:t>
            </a:r>
          </a:p>
        </p:txBody>
      </p:sp>
    </p:spTree>
    <p:extLst>
      <p:ext uri="{BB962C8B-B14F-4D97-AF65-F5344CB8AC3E}">
        <p14:creationId xmlns:p14="http://schemas.microsoft.com/office/powerpoint/2010/main" val="41228086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 the Hood of </a:t>
            </a:r>
            <a:r>
              <a:rPr lang="en-US" dirty="0" err="1" smtClean="0"/>
              <a:t>WinRT</a:t>
            </a:r>
            <a:r>
              <a:rPr lang="en-US" dirty="0" smtClean="0"/>
              <a:t> Background APIs</a:t>
            </a:r>
            <a:endParaRPr lang="en-US" dirty="0"/>
          </a:p>
        </p:txBody>
      </p:sp>
      <p:sp>
        <p:nvSpPr>
          <p:cNvPr id="5" name="Text Placeholder 4"/>
          <p:cNvSpPr>
            <a:spLocks noGrp="1"/>
          </p:cNvSpPr>
          <p:nvPr>
            <p:ph type="body" sz="quarter" idx="12"/>
          </p:nvPr>
        </p:nvSpPr>
        <p:spPr/>
        <p:txBody>
          <a:bodyPr/>
          <a:lstStyle/>
          <a:p>
            <a:r>
              <a:rPr lang="en-US" dirty="0" smtClean="0"/>
              <a:t>Tony Champion</a:t>
            </a:r>
            <a:endParaRPr lang="en-US" dirty="0"/>
          </a:p>
        </p:txBody>
      </p:sp>
      <p:sp>
        <p:nvSpPr>
          <p:cNvPr id="9" name="Text Placeholder 8"/>
          <p:cNvSpPr>
            <a:spLocks noGrp="1"/>
          </p:cNvSpPr>
          <p:nvPr>
            <p:ph type="body" sz="quarter" idx="13"/>
          </p:nvPr>
        </p:nvSpPr>
        <p:spPr/>
        <p:txBody>
          <a:bodyPr/>
          <a:lstStyle/>
          <a:p>
            <a:r>
              <a:rPr lang="en-US" dirty="0" smtClean="0"/>
              <a:t>DEV-B403</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 Audio</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14061447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Transferring Data</a:t>
            </a:r>
            <a:endParaRPr lang="en-US" dirty="0"/>
          </a:p>
        </p:txBody>
      </p:sp>
    </p:spTree>
    <p:extLst>
      <p:ext uri="{BB962C8B-B14F-4D97-AF65-F5344CB8AC3E}">
        <p14:creationId xmlns:p14="http://schemas.microsoft.com/office/powerpoint/2010/main" val="2072004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BackgroundTransfer</a:t>
            </a:r>
            <a:r>
              <a:rPr lang="en-US" dirty="0" smtClean="0"/>
              <a:t> APIs</a:t>
            </a:r>
            <a:endParaRPr lang="en-US" dirty="0"/>
          </a:p>
        </p:txBody>
      </p:sp>
      <p:sp>
        <p:nvSpPr>
          <p:cNvPr id="4" name="Text Placeholder 3"/>
          <p:cNvSpPr>
            <a:spLocks noGrp="1"/>
          </p:cNvSpPr>
          <p:nvPr>
            <p:ph type="body" sz="quarter" idx="10"/>
          </p:nvPr>
        </p:nvSpPr>
        <p:spPr>
          <a:xfrm>
            <a:off x="274638" y="1212850"/>
            <a:ext cx="11887200" cy="2499146"/>
          </a:xfrm>
        </p:spPr>
        <p:txBody>
          <a:bodyPr/>
          <a:lstStyle/>
          <a:p>
            <a:r>
              <a:rPr lang="en-US" dirty="0" smtClean="0"/>
              <a:t>Upload and download files outside of your app</a:t>
            </a:r>
          </a:p>
          <a:p>
            <a:r>
              <a:rPr lang="en-US" sz="3200" dirty="0"/>
              <a:t>	</a:t>
            </a:r>
            <a:r>
              <a:rPr lang="en-US" sz="3200" dirty="0" smtClean="0"/>
              <a:t>Runs when app is suspended or terminated</a:t>
            </a:r>
          </a:p>
          <a:p>
            <a:r>
              <a:rPr lang="en-US" sz="3200" dirty="0"/>
              <a:t>	</a:t>
            </a:r>
            <a:r>
              <a:rPr lang="en-US" sz="3200" dirty="0" smtClean="0"/>
              <a:t>App receives notifications when app is restarted</a:t>
            </a:r>
          </a:p>
          <a:p>
            <a:r>
              <a:rPr lang="en-US" dirty="0" smtClean="0"/>
              <a:t>Supports multiple protocols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7664857"/>
              </p:ext>
            </p:extLst>
          </p:nvPr>
        </p:nvGraphicFramePr>
        <p:xfrm>
          <a:off x="2911644" y="4301620"/>
          <a:ext cx="5687071" cy="1925320"/>
        </p:xfrm>
        <a:graphic>
          <a:graphicData uri="http://schemas.openxmlformats.org/drawingml/2006/table">
            <a:tbl>
              <a:tblPr firstRow="1" bandRow="1">
                <a:tableStyleId>{D27102A9-8310-4765-A935-A1911B00CA55}</a:tableStyleId>
              </a:tblPr>
              <a:tblGrid>
                <a:gridCol w="2063027"/>
                <a:gridCol w="1786855"/>
                <a:gridCol w="1837189"/>
              </a:tblGrid>
              <a:tr h="370840">
                <a:tc>
                  <a:txBody>
                    <a:bodyPr/>
                    <a:lstStyle/>
                    <a:p>
                      <a:r>
                        <a:rPr lang="en-US" dirty="0" smtClean="0"/>
                        <a:t>Protocol</a:t>
                      </a:r>
                      <a:endParaRPr lang="en-US" dirty="0"/>
                    </a:p>
                  </a:txBody>
                  <a:tcPr/>
                </a:tc>
                <a:tc>
                  <a:txBody>
                    <a:bodyPr/>
                    <a:lstStyle/>
                    <a:p>
                      <a:pPr algn="ctr"/>
                      <a:r>
                        <a:rPr lang="en-US" dirty="0" smtClean="0"/>
                        <a:t>Upload</a:t>
                      </a:r>
                      <a:endParaRPr lang="en-US" dirty="0"/>
                    </a:p>
                  </a:txBody>
                  <a:tcPr/>
                </a:tc>
                <a:tc>
                  <a:txBody>
                    <a:bodyPr/>
                    <a:lstStyle/>
                    <a:p>
                      <a:pPr algn="ctr"/>
                      <a:r>
                        <a:rPr lang="en-US" dirty="0" smtClean="0"/>
                        <a:t>Download</a:t>
                      </a:r>
                      <a:endParaRPr lang="en-US" dirty="0"/>
                    </a:p>
                  </a:txBody>
                  <a:tcPr/>
                </a:tc>
              </a:tr>
              <a:tr h="370840">
                <a:tc>
                  <a:txBody>
                    <a:bodyPr/>
                    <a:lstStyle/>
                    <a:p>
                      <a:r>
                        <a:rPr lang="en-US" dirty="0" smtClean="0"/>
                        <a:t>HTTP</a:t>
                      </a:r>
                      <a:endParaRPr lang="en-US" dirty="0">
                        <a:solidFill>
                          <a:schemeClr val="tx2"/>
                        </a:solidFill>
                      </a:endParaRPr>
                    </a:p>
                  </a:txBody>
                  <a:tcPr/>
                </a:tc>
                <a:tc>
                  <a:txBody>
                    <a:bodyPr/>
                    <a:lstStyle/>
                    <a:p>
                      <a:pPr algn="ctr"/>
                      <a:endParaRPr lang="en-US" sz="2800" baseline="0" dirty="0">
                        <a:solidFill>
                          <a:schemeClr val="accent5">
                            <a:lumMod val="75000"/>
                          </a:schemeClr>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r>
              <a:tr h="370840">
                <a:tc>
                  <a:txBody>
                    <a:bodyPr/>
                    <a:lstStyle/>
                    <a:p>
                      <a:r>
                        <a:rPr lang="en-US" dirty="0" smtClean="0"/>
                        <a:t>HTTPS</a:t>
                      </a:r>
                      <a:endParaRPr lang="en-US" dirty="0">
                        <a:solidFill>
                          <a:schemeClr val="tx2"/>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r>
              <a:tr h="370840">
                <a:tc>
                  <a:txBody>
                    <a:bodyPr/>
                    <a:lstStyle/>
                    <a:p>
                      <a:r>
                        <a:rPr lang="en-US" dirty="0" smtClean="0"/>
                        <a:t>FTP</a:t>
                      </a:r>
                      <a:endParaRPr lang="en-US" dirty="0">
                        <a:solidFill>
                          <a:schemeClr val="tx2"/>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endParaRPr lang="en-US" sz="2800" baseline="0" dirty="0" smtClean="0">
                        <a:solidFill>
                          <a:schemeClr val="accent5">
                            <a:lumMod val="75000"/>
                          </a:schemeClr>
                        </a:solidFill>
                      </a:endParaRPr>
                    </a:p>
                  </a:txBody>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128" y="4543788"/>
            <a:ext cx="791043" cy="7910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127" y="5091709"/>
            <a:ext cx="791043" cy="7910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75" y="4556421"/>
            <a:ext cx="791043" cy="7910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74" y="5091708"/>
            <a:ext cx="791043" cy="7910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73" y="5627213"/>
            <a:ext cx="791043" cy="791043"/>
          </a:xfrm>
          <a:prstGeom prst="rect">
            <a:avLst/>
          </a:prstGeom>
        </p:spPr>
      </p:pic>
    </p:spTree>
    <p:custDataLst>
      <p:tags r:id="rId1"/>
    </p:custDataLst>
    <p:extLst>
      <p:ext uri="{BB962C8B-B14F-4D97-AF65-F5344CB8AC3E}">
        <p14:creationId xmlns:p14="http://schemas.microsoft.com/office/powerpoint/2010/main" val="108690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transfers</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Supports</a:t>
            </a:r>
            <a:r>
              <a:rPr lang="en-US" dirty="0"/>
              <a:t> </a:t>
            </a:r>
            <a:r>
              <a:rPr lang="en-US" dirty="0" smtClean="0"/>
              <a:t>multiple authentication schemes</a:t>
            </a:r>
          </a:p>
        </p:txBody>
      </p:sp>
      <p:sp>
        <p:nvSpPr>
          <p:cNvPr id="4" name="Rectangle 3"/>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Basic server credentials</a:t>
            </a:r>
          </a:p>
        </p:txBody>
      </p:sp>
      <p:sp>
        <p:nvSpPr>
          <p:cNvPr id="5" name="Rectangle 4"/>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Proxy credentials</a:t>
            </a:r>
          </a:p>
        </p:txBody>
      </p:sp>
      <p:sp>
        <p:nvSpPr>
          <p:cNvPr id="6" name="Rectangle 5"/>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Cookies</a:t>
            </a:r>
          </a:p>
        </p:txBody>
      </p:sp>
      <p:sp>
        <p:nvSpPr>
          <p:cNvPr id="7" name="Rectangle 6"/>
          <p:cNvSpPr/>
          <p:nvPr/>
        </p:nvSpPr>
        <p:spPr bwMode="auto">
          <a:xfrm>
            <a:off x="8338459" y="3559628"/>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Custom HTTP headers</a:t>
            </a:r>
          </a:p>
        </p:txBody>
      </p:sp>
    </p:spTree>
    <p:custDataLst>
      <p:tags r:id="rId1"/>
    </p:custDataLst>
    <p:extLst>
      <p:ext uri="{BB962C8B-B14F-4D97-AF65-F5344CB8AC3E}">
        <p14:creationId xmlns:p14="http://schemas.microsoft.com/office/powerpoint/2010/main" val="579352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and Power Aware</a:t>
            </a:r>
            <a:endParaRPr lang="en-US" dirty="0"/>
          </a:p>
        </p:txBody>
      </p:sp>
      <p:sp>
        <p:nvSpPr>
          <p:cNvPr id="3" name="Text Placeholder 2"/>
          <p:cNvSpPr>
            <a:spLocks noGrp="1"/>
          </p:cNvSpPr>
          <p:nvPr>
            <p:ph type="body" sz="quarter" idx="10"/>
          </p:nvPr>
        </p:nvSpPr>
        <p:spPr>
          <a:xfrm>
            <a:off x="274638" y="1212850"/>
            <a:ext cx="11887200" cy="3379387"/>
          </a:xfrm>
        </p:spPr>
        <p:txBody>
          <a:bodyPr/>
          <a:lstStyle/>
          <a:p>
            <a:r>
              <a:rPr lang="en-US" dirty="0" smtClean="0"/>
              <a:t>Designed for power efficiency</a:t>
            </a:r>
          </a:p>
          <a:p>
            <a:r>
              <a:rPr lang="en-US" dirty="0" smtClean="0"/>
              <a:t>Handles network status changes and glitches</a:t>
            </a:r>
          </a:p>
          <a:p>
            <a:r>
              <a:rPr lang="en-US" dirty="0"/>
              <a:t>	</a:t>
            </a:r>
            <a:r>
              <a:rPr lang="en-US" sz="3200" dirty="0" smtClean="0"/>
              <a:t>Auto recovery</a:t>
            </a:r>
          </a:p>
          <a:p>
            <a:r>
              <a:rPr lang="en-US" dirty="0" smtClean="0"/>
              <a:t>Uses Cost Policy to determine connection</a:t>
            </a:r>
          </a:p>
          <a:p>
            <a:r>
              <a:rPr lang="en-US" sz="3200" dirty="0" smtClean="0"/>
              <a:t>	Can prevent from transferring data on metered network</a:t>
            </a:r>
            <a:endParaRPr lang="en-US" sz="3200" dirty="0"/>
          </a:p>
        </p:txBody>
      </p:sp>
    </p:spTree>
    <p:custDataLst>
      <p:tags r:id="rId1"/>
    </p:custDataLst>
    <p:extLst>
      <p:ext uri="{BB962C8B-B14F-4D97-AF65-F5344CB8AC3E}">
        <p14:creationId xmlns:p14="http://schemas.microsoft.com/office/powerpoint/2010/main" val="470545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Files</a:t>
            </a:r>
            <a:endParaRPr lang="en-US" dirty="0"/>
          </a:p>
        </p:txBody>
      </p:sp>
      <p:sp>
        <p:nvSpPr>
          <p:cNvPr id="4" name="Rectangle 3"/>
          <p:cNvSpPr/>
          <p:nvPr/>
        </p:nvSpPr>
        <p:spPr bwMode="auto">
          <a:xfrm>
            <a:off x="755009" y="2684477"/>
            <a:ext cx="2483141" cy="156874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Background</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Downloader</a:t>
            </a:r>
          </a:p>
        </p:txBody>
      </p:sp>
      <p:sp>
        <p:nvSpPr>
          <p:cNvPr id="5" name="Rectangle 4"/>
          <p:cNvSpPr/>
          <p:nvPr/>
        </p:nvSpPr>
        <p:spPr bwMode="auto">
          <a:xfrm>
            <a:off x="4269996" y="2684476"/>
            <a:ext cx="2785145" cy="1568741"/>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Download Operation</a:t>
            </a:r>
          </a:p>
        </p:txBody>
      </p:sp>
      <p:sp>
        <p:nvSpPr>
          <p:cNvPr id="6" name="Rectangle 5"/>
          <p:cNvSpPr/>
          <p:nvPr/>
        </p:nvSpPr>
        <p:spPr bwMode="auto">
          <a:xfrm>
            <a:off x="8128931" y="1610686"/>
            <a:ext cx="2021747" cy="1468074"/>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Progress</a:t>
            </a:r>
          </a:p>
        </p:txBody>
      </p:sp>
      <p:sp>
        <p:nvSpPr>
          <p:cNvPr id="7" name="Rectangle 6"/>
          <p:cNvSpPr/>
          <p:nvPr/>
        </p:nvSpPr>
        <p:spPr bwMode="auto">
          <a:xfrm>
            <a:off x="8128931" y="3976381"/>
            <a:ext cx="2021747" cy="1619075"/>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Control</a:t>
            </a:r>
          </a:p>
          <a:p>
            <a:pPr algn="ctr" defTabSz="932472" fontAlgn="base">
              <a:lnSpc>
                <a:spcPct val="90000"/>
              </a:lnSpc>
              <a:spcBef>
                <a:spcPct val="0"/>
              </a:spcBef>
              <a:spcAft>
                <a:spcPct val="0"/>
              </a:spcAft>
            </a:pPr>
            <a:r>
              <a:rPr lang="en-US" sz="2000" dirty="0" smtClean="0">
                <a:solidFill>
                  <a:schemeClr val="tx1">
                    <a:lumMod val="75000"/>
                  </a:schemeClr>
                </a:solidFill>
                <a:ea typeface="Segoe UI" pitchFamily="34" charset="0"/>
                <a:cs typeface="Segoe UI" pitchFamily="34" charset="0"/>
              </a:rPr>
              <a:t>Start</a:t>
            </a:r>
          </a:p>
          <a:p>
            <a:pPr algn="ctr" defTabSz="932472" fontAlgn="base">
              <a:lnSpc>
                <a:spcPct val="90000"/>
              </a:lnSpc>
              <a:spcBef>
                <a:spcPct val="0"/>
              </a:spcBef>
              <a:spcAft>
                <a:spcPct val="0"/>
              </a:spcAft>
            </a:pPr>
            <a:r>
              <a:rPr lang="en-US" sz="2000" dirty="0" smtClean="0">
                <a:solidFill>
                  <a:schemeClr val="tx1">
                    <a:lumMod val="75000"/>
                  </a:schemeClr>
                </a:solidFill>
                <a:ea typeface="Segoe UI" pitchFamily="34" charset="0"/>
                <a:cs typeface="Segoe UI" pitchFamily="34" charset="0"/>
              </a:rPr>
              <a:t>Pause</a:t>
            </a:r>
          </a:p>
          <a:p>
            <a:pPr algn="ctr" defTabSz="932472" fontAlgn="base">
              <a:lnSpc>
                <a:spcPct val="90000"/>
              </a:lnSpc>
              <a:spcBef>
                <a:spcPct val="0"/>
              </a:spcBef>
              <a:spcAft>
                <a:spcPct val="0"/>
              </a:spcAft>
            </a:pPr>
            <a:r>
              <a:rPr lang="en-US" sz="2000" dirty="0" smtClean="0">
                <a:solidFill>
                  <a:schemeClr val="tx1">
                    <a:lumMod val="75000"/>
                  </a:schemeClr>
                </a:solidFill>
                <a:ea typeface="Segoe UI" pitchFamily="34" charset="0"/>
                <a:cs typeface="Segoe UI" pitchFamily="34" charset="0"/>
              </a:rPr>
              <a:t>Resume</a:t>
            </a:r>
          </a:p>
        </p:txBody>
      </p:sp>
      <p:sp>
        <p:nvSpPr>
          <p:cNvPr id="8" name="Notched Right Arrow 7"/>
          <p:cNvSpPr/>
          <p:nvPr/>
        </p:nvSpPr>
        <p:spPr bwMode="auto">
          <a:xfrm>
            <a:off x="3363984" y="3208787"/>
            <a:ext cx="822121" cy="708871"/>
          </a:xfrm>
          <a:prstGeom prst="notchedRightArrow">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Notched Right Arrow 10"/>
          <p:cNvSpPr/>
          <p:nvPr/>
        </p:nvSpPr>
        <p:spPr bwMode="auto">
          <a:xfrm rot="19531721">
            <a:off x="7180975" y="2240991"/>
            <a:ext cx="822121" cy="708871"/>
          </a:xfrm>
          <a:prstGeom prst="notchedRightArrow">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Notched Right Arrow 11"/>
          <p:cNvSpPr/>
          <p:nvPr/>
        </p:nvSpPr>
        <p:spPr bwMode="auto">
          <a:xfrm rot="2445048">
            <a:off x="7180975" y="4077047"/>
            <a:ext cx="822121" cy="708871"/>
          </a:xfrm>
          <a:prstGeom prst="notchedRightArrow">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3179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 Background Transfer</a:t>
            </a:r>
            <a:endParaRPr lang="en-US" dirty="0"/>
          </a:p>
        </p:txBody>
      </p:sp>
      <p:sp>
        <p:nvSpPr>
          <p:cNvPr id="5" name="Text Placeholder 4"/>
          <p:cNvSpPr>
            <a:spLocks noGrp="1"/>
          </p:cNvSpPr>
          <p:nvPr>
            <p:ph type="body" sz="quarter" idx="10"/>
          </p:nvPr>
        </p:nvSpPr>
        <p:spPr>
          <a:xfrm>
            <a:off x="274638" y="1216152"/>
            <a:ext cx="11887199" cy="6227859"/>
          </a:xfrm>
        </p:spPr>
        <p:txBody>
          <a:bodyPr/>
          <a:lstStyle/>
          <a:p>
            <a:r>
              <a:rPr lang="en-US" dirty="0"/>
              <a:t>private async void </a:t>
            </a:r>
            <a:r>
              <a:rPr lang="en-US" dirty="0" err="1"/>
              <a:t>DownloadFile</a:t>
            </a:r>
            <a:r>
              <a:rPr lang="en-US" dirty="0" smtClean="0"/>
              <a:t>(</a:t>
            </a:r>
          </a:p>
          <a:p>
            <a:r>
              <a:rPr lang="en-US" dirty="0"/>
              <a:t> </a:t>
            </a:r>
            <a:r>
              <a:rPr lang="en-US" dirty="0" smtClean="0"/>
              <a:t>     Uri </a:t>
            </a:r>
            <a:r>
              <a:rPr lang="en-US" dirty="0"/>
              <a:t>source, </a:t>
            </a:r>
            <a:endParaRPr lang="en-US" dirty="0" smtClean="0"/>
          </a:p>
          <a:p>
            <a:r>
              <a:rPr lang="en-US" dirty="0"/>
              <a:t> </a:t>
            </a:r>
            <a:r>
              <a:rPr lang="en-US" dirty="0" smtClean="0"/>
              <a:t>     </a:t>
            </a:r>
            <a:r>
              <a:rPr lang="en-US" dirty="0" err="1" smtClean="0"/>
              <a:t>StorageFile</a:t>
            </a:r>
            <a:r>
              <a:rPr lang="en-US" dirty="0" smtClean="0"/>
              <a:t> </a:t>
            </a:r>
            <a:r>
              <a:rPr lang="en-US" dirty="0" err="1"/>
              <a:t>destinationFile</a:t>
            </a:r>
            <a:r>
              <a:rPr lang="en-US" dirty="0"/>
              <a:t>)</a:t>
            </a:r>
          </a:p>
          <a:p>
            <a:r>
              <a:rPr lang="en-US" dirty="0"/>
              <a:t>{</a:t>
            </a:r>
          </a:p>
          <a:p>
            <a:r>
              <a:rPr lang="en-US" dirty="0"/>
              <a:t>    </a:t>
            </a:r>
            <a:r>
              <a:rPr lang="en-US" dirty="0" err="1"/>
              <a:t>var</a:t>
            </a:r>
            <a:r>
              <a:rPr lang="en-US" dirty="0"/>
              <a:t> downloader = new </a:t>
            </a:r>
            <a:r>
              <a:rPr lang="en-US" dirty="0" err="1"/>
              <a:t>BackgroundDownloader</a:t>
            </a:r>
            <a:r>
              <a:rPr lang="en-US" dirty="0"/>
              <a:t>();</a:t>
            </a:r>
          </a:p>
          <a:p>
            <a:r>
              <a:rPr lang="en-US" dirty="0"/>
              <a:t>    </a:t>
            </a:r>
            <a:r>
              <a:rPr lang="en-US" dirty="0" err="1"/>
              <a:t>var</a:t>
            </a:r>
            <a:r>
              <a:rPr lang="en-US" dirty="0"/>
              <a:t> </a:t>
            </a:r>
            <a:r>
              <a:rPr lang="en-US" dirty="0" smtClean="0"/>
              <a:t>dl </a:t>
            </a:r>
            <a:r>
              <a:rPr lang="en-US" dirty="0"/>
              <a:t>= </a:t>
            </a:r>
            <a:r>
              <a:rPr lang="en-US" dirty="0" err="1"/>
              <a:t>downloader.CreateDownload</a:t>
            </a:r>
            <a:r>
              <a:rPr lang="en-US" dirty="0"/>
              <a:t>(source, </a:t>
            </a:r>
            <a:r>
              <a:rPr lang="en-US" dirty="0" smtClean="0"/>
              <a:t>   </a:t>
            </a:r>
          </a:p>
          <a:p>
            <a:r>
              <a:rPr lang="en-US" dirty="0"/>
              <a:t> </a:t>
            </a:r>
            <a:r>
              <a:rPr lang="en-US" dirty="0" smtClean="0"/>
              <a:t>                       </a:t>
            </a:r>
            <a:r>
              <a:rPr lang="en-US" dirty="0" err="1" smtClean="0"/>
              <a:t>destinationFile</a:t>
            </a:r>
            <a:r>
              <a:rPr lang="en-US" dirty="0" smtClean="0"/>
              <a:t>);</a:t>
            </a:r>
          </a:p>
          <a:p>
            <a:endParaRPr lang="en-US" dirty="0"/>
          </a:p>
          <a:p>
            <a:r>
              <a:rPr lang="en-US" dirty="0"/>
              <a:t>    await </a:t>
            </a:r>
            <a:r>
              <a:rPr lang="en-US" dirty="0" err="1" smtClean="0"/>
              <a:t>dl.StartAsync</a:t>
            </a:r>
            <a:r>
              <a:rPr lang="en-US" dirty="0"/>
              <a:t>();</a:t>
            </a:r>
          </a:p>
          <a:p>
            <a:r>
              <a:rPr lang="en-US" dirty="0"/>
              <a:t>}</a:t>
            </a:r>
          </a:p>
          <a:p>
            <a:endParaRPr lang="en-US" dirty="0"/>
          </a:p>
        </p:txBody>
      </p:sp>
    </p:spTree>
    <p:extLst>
      <p:ext uri="{BB962C8B-B14F-4D97-AF65-F5344CB8AC3E}">
        <p14:creationId xmlns:p14="http://schemas.microsoft.com/office/powerpoint/2010/main" val="1528532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Reconnecting to Downloads</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err="1" smtClean="0"/>
              <a:t>BackgroundDownloader.GetCurrentDownloadsAsync</a:t>
            </a:r>
            <a:endParaRPr lang="en-US" dirty="0"/>
          </a:p>
          <a:p>
            <a:r>
              <a:rPr lang="en-US" dirty="0" smtClean="0"/>
              <a:t>	</a:t>
            </a:r>
            <a:r>
              <a:rPr lang="en-US" sz="3200" dirty="0" smtClean="0"/>
              <a:t>Returns a collection of </a:t>
            </a:r>
            <a:r>
              <a:rPr lang="en-US" sz="3200" dirty="0" err="1" smtClean="0"/>
              <a:t>DownloadOperations</a:t>
            </a:r>
            <a:endParaRPr lang="en-US" sz="3200" dirty="0" smtClean="0"/>
          </a:p>
          <a:p>
            <a:r>
              <a:rPr lang="en-US" dirty="0" smtClean="0"/>
              <a:t>Can attach to progress events with </a:t>
            </a:r>
            <a:r>
              <a:rPr lang="en-US" dirty="0" err="1" smtClean="0"/>
              <a:t>AttachAsync</a:t>
            </a:r>
            <a:endParaRPr lang="en-US" dirty="0"/>
          </a:p>
        </p:txBody>
      </p:sp>
    </p:spTree>
    <p:custDataLst>
      <p:tags r:id="rId1"/>
    </p:custDataLst>
    <p:extLst>
      <p:ext uri="{BB962C8B-B14F-4D97-AF65-F5344CB8AC3E}">
        <p14:creationId xmlns:p14="http://schemas.microsoft.com/office/powerpoint/2010/main" val="1501268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 Transfers</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17663155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Tasks</a:t>
            </a:r>
            <a:endParaRPr lang="en-US" dirty="0"/>
          </a:p>
        </p:txBody>
      </p:sp>
    </p:spTree>
    <p:extLst>
      <p:ext uri="{BB962C8B-B14F-4D97-AF65-F5344CB8AC3E}">
        <p14:creationId xmlns:p14="http://schemas.microsoft.com/office/powerpoint/2010/main" val="511787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274638" y="1212850"/>
            <a:ext cx="11887200" cy="2092881"/>
          </a:xfrm>
        </p:spPr>
        <p:txBody>
          <a:bodyPr/>
          <a:lstStyle/>
          <a:p>
            <a:r>
              <a:rPr lang="en-US" dirty="0" smtClean="0"/>
              <a:t>Why do we need background APIs?</a:t>
            </a:r>
          </a:p>
          <a:p>
            <a:r>
              <a:rPr lang="en-US" dirty="0" smtClean="0"/>
              <a:t>Explore the available APIs</a:t>
            </a:r>
          </a:p>
          <a:p>
            <a:endParaRPr lang="en-US" dirty="0"/>
          </a:p>
        </p:txBody>
      </p:sp>
      <p:sp>
        <p:nvSpPr>
          <p:cNvPr id="6" name="Rectangle 5"/>
          <p:cNvSpPr/>
          <p:nvPr/>
        </p:nvSpPr>
        <p:spPr bwMode="auto">
          <a:xfrm>
            <a:off x="511629" y="3799114"/>
            <a:ext cx="10755085" cy="2819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Goal:</a:t>
            </a:r>
          </a:p>
          <a:p>
            <a:pP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To understand the available background APIs and how they affect your Windows Store apps.</a:t>
            </a:r>
          </a:p>
        </p:txBody>
      </p:sp>
    </p:spTree>
    <p:custDataLst>
      <p:tags r:id="rId1"/>
    </p:custDataLst>
    <p:extLst>
      <p:ext uri="{BB962C8B-B14F-4D97-AF65-F5344CB8AC3E}">
        <p14:creationId xmlns:p14="http://schemas.microsoft.com/office/powerpoint/2010/main" val="3435782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Tasks</a:t>
            </a:r>
            <a:endParaRPr lang="en-US" dirty="0"/>
          </a:p>
        </p:txBody>
      </p:sp>
      <p:sp>
        <p:nvSpPr>
          <p:cNvPr id="4" name="Text Placeholder 3"/>
          <p:cNvSpPr>
            <a:spLocks noGrp="1"/>
          </p:cNvSpPr>
          <p:nvPr>
            <p:ph type="body" sz="quarter" idx="10"/>
          </p:nvPr>
        </p:nvSpPr>
        <p:spPr>
          <a:xfrm>
            <a:off x="274638" y="1212850"/>
            <a:ext cx="11887200" cy="3970318"/>
          </a:xfrm>
        </p:spPr>
        <p:txBody>
          <a:bodyPr/>
          <a:lstStyle/>
          <a:p>
            <a:pPr>
              <a:spcBef>
                <a:spcPts val="1800"/>
              </a:spcBef>
            </a:pPr>
            <a:r>
              <a:rPr lang="en-US" dirty="0" smtClean="0"/>
              <a:t>Execute code outside of your app in response to a system event</a:t>
            </a:r>
          </a:p>
          <a:p>
            <a:pPr>
              <a:spcBef>
                <a:spcPts val="1800"/>
              </a:spcBef>
            </a:pPr>
            <a:r>
              <a:rPr lang="en-US" dirty="0" smtClean="0"/>
              <a:t>Will execute even if your app is suspended or terminated</a:t>
            </a:r>
          </a:p>
          <a:p>
            <a:pPr>
              <a:spcBef>
                <a:spcPts val="1800"/>
              </a:spcBef>
            </a:pPr>
            <a:r>
              <a:rPr lang="en-US" dirty="0" smtClean="0"/>
              <a:t>Used for executing small amounts of code that required limited resources</a:t>
            </a:r>
            <a:endParaRPr lang="en-US" dirty="0"/>
          </a:p>
        </p:txBody>
      </p:sp>
    </p:spTree>
    <p:custDataLst>
      <p:tags r:id="rId1"/>
    </p:custDataLst>
    <p:extLst>
      <p:ext uri="{BB962C8B-B14F-4D97-AF65-F5344CB8AC3E}">
        <p14:creationId xmlns:p14="http://schemas.microsoft.com/office/powerpoint/2010/main" val="3675838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689818" cy="7033566"/>
          </a:xfrm>
          <a:prstGeom prst="rect">
            <a:avLst/>
          </a:prstGeom>
        </p:spPr>
      </p:pic>
      <p:sp>
        <p:nvSpPr>
          <p:cNvPr id="5" name="Rectangle 4"/>
          <p:cNvSpPr/>
          <p:nvPr/>
        </p:nvSpPr>
        <p:spPr bwMode="auto">
          <a:xfrm>
            <a:off x="4484914" y="4833257"/>
            <a:ext cx="4963886" cy="1404257"/>
          </a:xfrm>
          <a:prstGeom prst="rect">
            <a:avLst/>
          </a:prstGeom>
          <a:noFill/>
          <a:ln w="381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29648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Screen Benefits</a:t>
            </a:r>
            <a:endParaRPr lang="en-US" dirty="0"/>
          </a:p>
        </p:txBody>
      </p:sp>
      <p:sp>
        <p:nvSpPr>
          <p:cNvPr id="4" name="Text Placeholder 3"/>
          <p:cNvSpPr>
            <a:spLocks noGrp="1"/>
          </p:cNvSpPr>
          <p:nvPr>
            <p:ph type="body" sz="quarter" idx="10"/>
          </p:nvPr>
        </p:nvSpPr>
        <p:spPr>
          <a:xfrm>
            <a:off x="274638" y="1212850"/>
            <a:ext cx="11887200" cy="1415772"/>
          </a:xfrm>
        </p:spPr>
        <p:txBody>
          <a:bodyPr/>
          <a:lstStyle/>
          <a:p>
            <a:r>
              <a:rPr lang="en-US" dirty="0" smtClean="0"/>
              <a:t>Apps on the lock screen are given more benefits</a:t>
            </a:r>
          </a:p>
          <a:p>
            <a:endParaRPr lang="en-US" dirty="0"/>
          </a:p>
        </p:txBody>
      </p:sp>
      <p:sp>
        <p:nvSpPr>
          <p:cNvPr id="5" name="Rectangle 4"/>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Can run longer</a:t>
            </a:r>
          </a:p>
        </p:txBody>
      </p:sp>
      <p:sp>
        <p:nvSpPr>
          <p:cNvPr id="6" name="Rectangle 5"/>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Access to more network resources</a:t>
            </a:r>
          </a:p>
        </p:txBody>
      </p:sp>
      <p:sp>
        <p:nvSpPr>
          <p:cNvPr id="7" name="Rectangle 6"/>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Can be triggered more frequently</a:t>
            </a:r>
          </a:p>
        </p:txBody>
      </p:sp>
      <p:sp>
        <p:nvSpPr>
          <p:cNvPr id="8" name="Rectangle 7"/>
          <p:cNvSpPr/>
          <p:nvPr/>
        </p:nvSpPr>
        <p:spPr bwMode="auto">
          <a:xfrm>
            <a:off x="8338459" y="3559628"/>
            <a:ext cx="2492829" cy="292825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More event opportunities</a:t>
            </a:r>
          </a:p>
        </p:txBody>
      </p:sp>
    </p:spTree>
    <p:custDataLst>
      <p:tags r:id="rId1"/>
    </p:custDataLst>
    <p:extLst>
      <p:ext uri="{BB962C8B-B14F-4D97-AF65-F5344CB8AC3E}">
        <p14:creationId xmlns:p14="http://schemas.microsoft.com/office/powerpoint/2010/main" val="1065995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Lock Screen</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err="1" smtClean="0"/>
              <a:t>BackgroundExecutionManager.RequestAccessAsync</a:t>
            </a:r>
            <a:endParaRPr lang="en-US" dirty="0" smtClean="0"/>
          </a:p>
          <a:p>
            <a:r>
              <a:rPr lang="en-US" dirty="0" smtClean="0"/>
              <a:t>Can only set it once per app</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536" y="4366837"/>
            <a:ext cx="148971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2908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Quotas</a:t>
            </a:r>
            <a:endParaRPr lang="en-US" dirty="0"/>
          </a:p>
        </p:txBody>
      </p:sp>
      <p:sp>
        <p:nvSpPr>
          <p:cNvPr id="3" name="Text Placeholder 2"/>
          <p:cNvSpPr>
            <a:spLocks noGrp="1"/>
          </p:cNvSpPr>
          <p:nvPr>
            <p:ph type="body" sz="quarter" idx="10"/>
          </p:nvPr>
        </p:nvSpPr>
        <p:spPr>
          <a:xfrm>
            <a:off x="274638" y="1212850"/>
            <a:ext cx="11887200" cy="1292662"/>
          </a:xfrm>
        </p:spPr>
        <p:txBody>
          <a:bodyPr/>
          <a:lstStyle/>
          <a:p>
            <a:r>
              <a:rPr lang="en-US" dirty="0" smtClean="0"/>
              <a:t>System resource quotas are enforced on background tasks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4983696"/>
              </p:ext>
            </p:extLst>
          </p:nvPr>
        </p:nvGraphicFramePr>
        <p:xfrm>
          <a:off x="393575" y="2994662"/>
          <a:ext cx="11560128" cy="1112520"/>
        </p:xfrm>
        <a:graphic>
          <a:graphicData uri="http://schemas.openxmlformats.org/drawingml/2006/table">
            <a:tbl>
              <a:tblPr firstRow="1" bandRow="1">
                <a:tableStyleId>{D27102A9-8310-4765-A935-A1911B00CA55}</a:tableStyleId>
              </a:tblPr>
              <a:tblGrid>
                <a:gridCol w="3853376"/>
                <a:gridCol w="3853376"/>
                <a:gridCol w="3853376"/>
              </a:tblGrid>
              <a:tr h="370840">
                <a:tc>
                  <a:txBody>
                    <a:bodyPr/>
                    <a:lstStyle/>
                    <a:p>
                      <a:endParaRPr lang="en-US" dirty="0"/>
                    </a:p>
                  </a:txBody>
                  <a:tcPr/>
                </a:tc>
                <a:tc>
                  <a:txBody>
                    <a:bodyPr/>
                    <a:lstStyle/>
                    <a:p>
                      <a:r>
                        <a:rPr lang="en-US" dirty="0" smtClean="0"/>
                        <a:t>CPU usage quota</a:t>
                      </a:r>
                      <a:endParaRPr lang="en-US" dirty="0"/>
                    </a:p>
                  </a:txBody>
                  <a:tcPr/>
                </a:tc>
                <a:tc>
                  <a:txBody>
                    <a:bodyPr/>
                    <a:lstStyle/>
                    <a:p>
                      <a:r>
                        <a:rPr lang="en-US" dirty="0" smtClean="0"/>
                        <a:t>Refresh time</a:t>
                      </a:r>
                      <a:endParaRPr lang="en-US" dirty="0"/>
                    </a:p>
                  </a:txBody>
                  <a:tcPr/>
                </a:tc>
              </a:tr>
              <a:tr h="370840">
                <a:tc>
                  <a:txBody>
                    <a:bodyPr/>
                    <a:lstStyle/>
                    <a:p>
                      <a:r>
                        <a:rPr lang="en-US" dirty="0" smtClean="0"/>
                        <a:t>App</a:t>
                      </a:r>
                      <a:r>
                        <a:rPr lang="en-US" baseline="0" dirty="0" smtClean="0"/>
                        <a:t> not on lock screen</a:t>
                      </a:r>
                      <a:endParaRPr lang="en-US" dirty="0"/>
                    </a:p>
                  </a:txBody>
                  <a:tcPr/>
                </a:tc>
                <a:tc>
                  <a:txBody>
                    <a:bodyPr/>
                    <a:lstStyle/>
                    <a:p>
                      <a:r>
                        <a:rPr lang="en-US" dirty="0" smtClean="0"/>
                        <a:t>1 sec</a:t>
                      </a:r>
                      <a:endParaRPr lang="en-US" dirty="0"/>
                    </a:p>
                  </a:txBody>
                  <a:tcPr/>
                </a:tc>
                <a:tc>
                  <a:txBody>
                    <a:bodyPr/>
                    <a:lstStyle/>
                    <a:p>
                      <a:r>
                        <a:rPr lang="en-US" dirty="0" smtClean="0"/>
                        <a:t>2 </a:t>
                      </a:r>
                      <a:r>
                        <a:rPr lang="en-US" dirty="0" err="1" smtClean="0"/>
                        <a:t>hrs</a:t>
                      </a:r>
                      <a:endParaRPr lang="en-US" dirty="0"/>
                    </a:p>
                  </a:txBody>
                  <a:tcPr/>
                </a:tc>
              </a:tr>
              <a:tr h="370840">
                <a:tc>
                  <a:txBody>
                    <a:bodyPr/>
                    <a:lstStyle/>
                    <a:p>
                      <a:r>
                        <a:rPr lang="en-US" dirty="0" smtClean="0"/>
                        <a:t>App on lock screen</a:t>
                      </a:r>
                      <a:endParaRPr lang="en-US" dirty="0"/>
                    </a:p>
                  </a:txBody>
                  <a:tcPr/>
                </a:tc>
                <a:tc>
                  <a:txBody>
                    <a:bodyPr/>
                    <a:lstStyle/>
                    <a:p>
                      <a:r>
                        <a:rPr lang="en-US" dirty="0" smtClean="0"/>
                        <a:t>2 </a:t>
                      </a:r>
                      <a:r>
                        <a:rPr lang="en-US" dirty="0" err="1" smtClean="0"/>
                        <a:t>secs</a:t>
                      </a:r>
                      <a:endParaRPr lang="en-US" dirty="0"/>
                    </a:p>
                  </a:txBody>
                  <a:tcPr/>
                </a:tc>
                <a:tc>
                  <a:txBody>
                    <a:bodyPr/>
                    <a:lstStyle/>
                    <a:p>
                      <a:r>
                        <a:rPr lang="en-US" dirty="0" smtClean="0"/>
                        <a:t>15 min</a:t>
                      </a:r>
                      <a:endParaRPr lang="en-US" dirty="0"/>
                    </a:p>
                  </a:txBody>
                  <a:tcPr/>
                </a:tc>
              </a:tr>
            </a:tbl>
          </a:graphicData>
        </a:graphic>
      </p:graphicFrame>
    </p:spTree>
    <p:custDataLst>
      <p:tags r:id="rId1"/>
    </p:custDataLst>
    <p:extLst>
      <p:ext uri="{BB962C8B-B14F-4D97-AF65-F5344CB8AC3E}">
        <p14:creationId xmlns:p14="http://schemas.microsoft.com/office/powerpoint/2010/main" val="377984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Quotas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Network quotas when on battery power</a:t>
            </a:r>
          </a:p>
          <a:p>
            <a:endParaRPr lang="en-US" dirty="0" smtClean="0"/>
          </a:p>
          <a:p>
            <a:endParaRPr lang="en-US" dirty="0"/>
          </a:p>
          <a:p>
            <a:endParaRPr lang="en-US" dirty="0" smtClean="0"/>
          </a:p>
          <a:p>
            <a:r>
              <a:rPr lang="en-US" dirty="0" smtClean="0"/>
              <a:t>Based on 1 Mbps of throughput</a:t>
            </a:r>
          </a:p>
          <a:p>
            <a:r>
              <a:rPr lang="en-US" dirty="0" smtClean="0"/>
              <a:t>All quotas are suspended when app is running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4240147"/>
              </p:ext>
            </p:extLst>
          </p:nvPr>
        </p:nvGraphicFramePr>
        <p:xfrm>
          <a:off x="437909" y="2386909"/>
          <a:ext cx="11560128" cy="1107440"/>
        </p:xfrm>
        <a:graphic>
          <a:graphicData uri="http://schemas.openxmlformats.org/drawingml/2006/table">
            <a:tbl>
              <a:tblPr firstRow="1" bandRow="1">
                <a:tableStyleId>{D27102A9-8310-4765-A935-A1911B00CA55}</a:tableStyleId>
              </a:tblPr>
              <a:tblGrid>
                <a:gridCol w="2890032"/>
                <a:gridCol w="2890032"/>
                <a:gridCol w="2890032"/>
                <a:gridCol w="2890032"/>
              </a:tblGrid>
              <a:tr h="0">
                <a:tc>
                  <a:txBody>
                    <a:bodyPr/>
                    <a:lstStyle/>
                    <a:p>
                      <a:r>
                        <a:rPr lang="en-US" dirty="0" smtClean="0"/>
                        <a:t>Refresh Time</a:t>
                      </a:r>
                      <a:endParaRPr lang="en-US" dirty="0"/>
                    </a:p>
                  </a:txBody>
                  <a:tcPr/>
                </a:tc>
                <a:tc>
                  <a:txBody>
                    <a:bodyPr/>
                    <a:lstStyle/>
                    <a:p>
                      <a:r>
                        <a:rPr lang="en-US" dirty="0" smtClean="0"/>
                        <a:t>15 min</a:t>
                      </a:r>
                      <a:endParaRPr lang="en-US" dirty="0"/>
                    </a:p>
                  </a:txBody>
                  <a:tcPr/>
                </a:tc>
                <a:tc>
                  <a:txBody>
                    <a:bodyPr/>
                    <a:lstStyle/>
                    <a:p>
                      <a:r>
                        <a:rPr lang="en-US" dirty="0" smtClean="0"/>
                        <a:t>2 </a:t>
                      </a:r>
                      <a:r>
                        <a:rPr lang="en-US" dirty="0" err="1" smtClean="0"/>
                        <a:t>hr</a:t>
                      </a:r>
                      <a:endParaRPr lang="en-US" dirty="0"/>
                    </a:p>
                  </a:txBody>
                  <a:tcPr/>
                </a:tc>
                <a:tc>
                  <a:txBody>
                    <a:bodyPr/>
                    <a:lstStyle/>
                    <a:p>
                      <a:r>
                        <a:rPr lang="en-US" dirty="0" smtClean="0"/>
                        <a:t>Daily</a:t>
                      </a:r>
                      <a:endParaRPr lang="en-US" dirty="0"/>
                    </a:p>
                  </a:txBody>
                  <a:tcPr/>
                </a:tc>
              </a:tr>
              <a:tr h="370840">
                <a:tc>
                  <a:txBody>
                    <a:bodyPr/>
                    <a:lstStyle/>
                    <a:p>
                      <a:r>
                        <a:rPr lang="en-US" dirty="0" smtClean="0"/>
                        <a:t>App</a:t>
                      </a:r>
                      <a:r>
                        <a:rPr lang="en-US" baseline="0" dirty="0" smtClean="0"/>
                        <a:t> not on lock screen</a:t>
                      </a:r>
                      <a:endParaRPr lang="en-US" dirty="0"/>
                    </a:p>
                  </a:txBody>
                  <a:tcPr/>
                </a:tc>
                <a:tc>
                  <a:txBody>
                    <a:bodyPr/>
                    <a:lstStyle/>
                    <a:p>
                      <a:r>
                        <a:rPr lang="en-US" dirty="0" smtClean="0"/>
                        <a:t>n/a</a:t>
                      </a:r>
                      <a:endParaRPr lang="en-US" dirty="0"/>
                    </a:p>
                  </a:txBody>
                  <a:tcPr/>
                </a:tc>
                <a:tc>
                  <a:txBody>
                    <a:bodyPr/>
                    <a:lstStyle/>
                    <a:p>
                      <a:r>
                        <a:rPr lang="en-US" dirty="0" smtClean="0"/>
                        <a:t>0.625 MB</a:t>
                      </a:r>
                      <a:endParaRPr lang="en-US" dirty="0"/>
                    </a:p>
                  </a:txBody>
                  <a:tcPr/>
                </a:tc>
                <a:tc>
                  <a:txBody>
                    <a:bodyPr/>
                    <a:lstStyle/>
                    <a:p>
                      <a:r>
                        <a:rPr lang="en-US" dirty="0" smtClean="0"/>
                        <a:t>7.5 MB</a:t>
                      </a:r>
                      <a:endParaRPr lang="en-US" dirty="0"/>
                    </a:p>
                  </a:txBody>
                  <a:tcPr/>
                </a:tc>
              </a:tr>
              <a:tr h="370840">
                <a:tc>
                  <a:txBody>
                    <a:bodyPr/>
                    <a:lstStyle/>
                    <a:p>
                      <a:r>
                        <a:rPr lang="en-US" dirty="0" smtClean="0"/>
                        <a:t>App on lock screen</a:t>
                      </a:r>
                      <a:endParaRPr lang="en-US" dirty="0"/>
                    </a:p>
                  </a:txBody>
                  <a:tcPr/>
                </a:tc>
                <a:tc>
                  <a:txBody>
                    <a:bodyPr/>
                    <a:lstStyle/>
                    <a:p>
                      <a:r>
                        <a:rPr lang="en-US" dirty="0" smtClean="0"/>
                        <a:t>0.469 MB</a:t>
                      </a:r>
                      <a:endParaRPr lang="en-US" dirty="0"/>
                    </a:p>
                  </a:txBody>
                  <a:tcPr/>
                </a:tc>
                <a:tc>
                  <a:txBody>
                    <a:bodyPr/>
                    <a:lstStyle/>
                    <a:p>
                      <a:r>
                        <a:rPr lang="en-US" dirty="0" smtClean="0"/>
                        <a:t>3.75 MB</a:t>
                      </a:r>
                      <a:endParaRPr lang="en-US" dirty="0"/>
                    </a:p>
                  </a:txBody>
                  <a:tcPr/>
                </a:tc>
                <a:tc>
                  <a:txBody>
                    <a:bodyPr/>
                    <a:lstStyle/>
                    <a:p>
                      <a:r>
                        <a:rPr lang="en-US" dirty="0" smtClean="0"/>
                        <a:t>45 MB</a:t>
                      </a:r>
                      <a:endParaRPr lang="en-US" dirty="0"/>
                    </a:p>
                  </a:txBody>
                  <a:tcPr/>
                </a:tc>
              </a:tr>
            </a:tbl>
          </a:graphicData>
        </a:graphic>
      </p:graphicFrame>
    </p:spTree>
    <p:custDataLst>
      <p:tags r:id="rId1"/>
    </p:custDataLst>
    <p:extLst>
      <p:ext uri="{BB962C8B-B14F-4D97-AF65-F5344CB8AC3E}">
        <p14:creationId xmlns:p14="http://schemas.microsoft.com/office/powerpoint/2010/main" val="4146549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Each background task has a single trigger</a:t>
            </a:r>
            <a:endParaRPr lang="en-US" dirty="0"/>
          </a:p>
        </p:txBody>
      </p:sp>
      <p:sp>
        <p:nvSpPr>
          <p:cNvPr id="6" name="Rectangle 5"/>
          <p:cNvSpPr/>
          <p:nvPr/>
        </p:nvSpPr>
        <p:spPr bwMode="auto">
          <a:xfrm>
            <a:off x="402770" y="3559629"/>
            <a:ext cx="2122712" cy="23622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Control Channel</a:t>
            </a:r>
          </a:p>
        </p:txBody>
      </p:sp>
      <p:sp>
        <p:nvSpPr>
          <p:cNvPr id="7" name="Rectangle 6"/>
          <p:cNvSpPr/>
          <p:nvPr/>
        </p:nvSpPr>
        <p:spPr bwMode="auto">
          <a:xfrm>
            <a:off x="2525482" y="3559627"/>
            <a:ext cx="2122712" cy="236220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Push Notification</a:t>
            </a:r>
          </a:p>
        </p:txBody>
      </p:sp>
      <p:sp>
        <p:nvSpPr>
          <p:cNvPr id="8" name="Rectangle 7"/>
          <p:cNvSpPr/>
          <p:nvPr/>
        </p:nvSpPr>
        <p:spPr bwMode="auto">
          <a:xfrm>
            <a:off x="4648194" y="3559627"/>
            <a:ext cx="2122712" cy="236220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Maintenance</a:t>
            </a:r>
          </a:p>
        </p:txBody>
      </p:sp>
      <p:sp>
        <p:nvSpPr>
          <p:cNvPr id="9" name="Rectangle 8"/>
          <p:cNvSpPr/>
          <p:nvPr/>
        </p:nvSpPr>
        <p:spPr bwMode="auto">
          <a:xfrm>
            <a:off x="6770906" y="3559627"/>
            <a:ext cx="2122712" cy="236220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Timer</a:t>
            </a:r>
          </a:p>
        </p:txBody>
      </p:sp>
      <p:sp>
        <p:nvSpPr>
          <p:cNvPr id="10" name="Rectangle 9"/>
          <p:cNvSpPr/>
          <p:nvPr/>
        </p:nvSpPr>
        <p:spPr bwMode="auto">
          <a:xfrm>
            <a:off x="8893618" y="3559627"/>
            <a:ext cx="2122712" cy="236220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System Event</a:t>
            </a:r>
          </a:p>
        </p:txBody>
      </p:sp>
      <p:sp>
        <p:nvSpPr>
          <p:cNvPr id="11" name="TextBox 10"/>
          <p:cNvSpPr txBox="1"/>
          <p:nvPr/>
        </p:nvSpPr>
        <p:spPr>
          <a:xfrm>
            <a:off x="274320" y="6215742"/>
            <a:ext cx="67480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Some triggers require app to be on lock screen</a:t>
            </a:r>
          </a:p>
        </p:txBody>
      </p:sp>
    </p:spTree>
    <p:custDataLst>
      <p:tags r:id="rId1"/>
    </p:custDataLst>
    <p:extLst>
      <p:ext uri="{BB962C8B-B14F-4D97-AF65-F5344CB8AC3E}">
        <p14:creationId xmlns:p14="http://schemas.microsoft.com/office/powerpoint/2010/main" val="949596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24" presetClass="emph" presetSubtype="0" fill="hold" grpId="1" nodeType="withEffect">
                                  <p:stCondLst>
                                    <p:cond delay="0"/>
                                  </p:stCondLst>
                                  <p:childTnLst>
                                    <p:animClr clrSpc="hsl" dir="cw">
                                      <p:cBhvr override="childStyle">
                                        <p:cTn id="28" dur="500" fill="hold"/>
                                        <p:tgtEl>
                                          <p:spTgt spid="8"/>
                                        </p:tgtEl>
                                        <p:attrNameLst>
                                          <p:attrName>style.color</p:attrName>
                                        </p:attrNameLst>
                                      </p:cBhvr>
                                      <p:by>
                                        <p:hsl h="0" s="-12549" l="-25098"/>
                                      </p:by>
                                    </p:animClr>
                                    <p:animClr clrSpc="hsl" dir="cw">
                                      <p:cBhvr>
                                        <p:cTn id="29" dur="500" fill="hold"/>
                                        <p:tgtEl>
                                          <p:spTgt spid="8"/>
                                        </p:tgtEl>
                                        <p:attrNameLst>
                                          <p:attrName>fillcolor</p:attrName>
                                        </p:attrNameLst>
                                      </p:cBhvr>
                                      <p:by>
                                        <p:hsl h="0" s="-12549" l="-25098"/>
                                      </p:by>
                                    </p:animClr>
                                    <p:animClr clrSpc="hsl" dir="cw">
                                      <p:cBhvr>
                                        <p:cTn id="30" dur="500" fill="hold"/>
                                        <p:tgtEl>
                                          <p:spTgt spid="8"/>
                                        </p:tgtEl>
                                        <p:attrNameLst>
                                          <p:attrName>stroke.color</p:attrName>
                                        </p:attrNameLst>
                                      </p:cBhvr>
                                      <p:by>
                                        <p:hsl h="0" s="-12549" l="-25098"/>
                                      </p:by>
                                    </p:animClr>
                                    <p:set>
                                      <p:cBhvr>
                                        <p:cTn id="3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10"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a:t>
            </a:r>
            <a:endParaRPr lang="en-US" dirty="0"/>
          </a:p>
        </p:txBody>
      </p:sp>
      <p:sp>
        <p:nvSpPr>
          <p:cNvPr id="3" name="Text Placeholder 2"/>
          <p:cNvSpPr>
            <a:spLocks noGrp="1"/>
          </p:cNvSpPr>
          <p:nvPr>
            <p:ph type="body" sz="quarter" idx="10"/>
          </p:nvPr>
        </p:nvSpPr>
        <p:spPr>
          <a:xfrm>
            <a:off x="274638" y="1212850"/>
            <a:ext cx="11887200" cy="1415772"/>
          </a:xfrm>
        </p:spPr>
        <p:txBody>
          <a:bodyPr/>
          <a:lstStyle/>
          <a:p>
            <a:r>
              <a:rPr lang="en-US" dirty="0" smtClean="0"/>
              <a:t>Background tasks can have one or more conditions</a:t>
            </a:r>
          </a:p>
          <a:p>
            <a:r>
              <a:rPr lang="en-US" dirty="0" smtClean="0"/>
              <a:t>Prevents task from running unnecessarily</a:t>
            </a:r>
            <a:endParaRPr lang="en-US" dirty="0"/>
          </a:p>
        </p:txBody>
      </p:sp>
      <p:sp>
        <p:nvSpPr>
          <p:cNvPr id="4" name="Rectangle 3"/>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Internet Available / Unavailable</a:t>
            </a:r>
          </a:p>
        </p:txBody>
      </p:sp>
      <p:sp>
        <p:nvSpPr>
          <p:cNvPr id="5" name="Rectangle 4"/>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Session Connected / Disconnected</a:t>
            </a:r>
          </a:p>
        </p:txBody>
      </p:sp>
      <p:sp>
        <p:nvSpPr>
          <p:cNvPr id="6" name="Rectangle 5"/>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User Present / Not Present</a:t>
            </a:r>
          </a:p>
        </p:txBody>
      </p:sp>
    </p:spTree>
    <p:custDataLst>
      <p:tags r:id="rId1"/>
    </p:custDataLst>
    <p:extLst>
      <p:ext uri="{BB962C8B-B14F-4D97-AF65-F5344CB8AC3E}">
        <p14:creationId xmlns:p14="http://schemas.microsoft.com/office/powerpoint/2010/main" val="369137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your Solution</a:t>
            </a:r>
            <a:endParaRPr lang="en-US" dirty="0"/>
          </a:p>
        </p:txBody>
      </p:sp>
    </p:spTree>
    <p:extLst>
      <p:ext uri="{BB962C8B-B14F-4D97-AF65-F5344CB8AC3E}">
        <p14:creationId xmlns:p14="http://schemas.microsoft.com/office/powerpoint/2010/main" val="181274492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3475978" cy="6994525"/>
          </a:xfrm>
          <a:prstGeom prst="rect">
            <a:avLst/>
          </a:prstGeom>
        </p:spPr>
      </p:pic>
      <p:sp>
        <p:nvSpPr>
          <p:cNvPr id="5" name="Rectangle 4"/>
          <p:cNvSpPr/>
          <p:nvPr/>
        </p:nvSpPr>
        <p:spPr bwMode="auto">
          <a:xfrm>
            <a:off x="2884714" y="2950029"/>
            <a:ext cx="1687286" cy="1121228"/>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884714" y="4582886"/>
            <a:ext cx="6346372" cy="413657"/>
          </a:xfrm>
          <a:prstGeom prst="rect">
            <a:avLst/>
          </a:prstGeom>
          <a:noFill/>
          <a:ln w="412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35307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Background APIs?</a:t>
            </a:r>
            <a:endParaRPr lang="en-US" dirty="0"/>
          </a:p>
        </p:txBody>
      </p:sp>
    </p:spTree>
    <p:extLst>
      <p:ext uri="{BB962C8B-B14F-4D97-AF65-F5344CB8AC3E}">
        <p14:creationId xmlns:p14="http://schemas.microsoft.com/office/powerpoint/2010/main" val="2885134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ny\AppData\Local\Temp\SNAGHTML870d9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486" y="345848"/>
            <a:ext cx="9096375" cy="628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6051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3793790" y="755684"/>
            <a:ext cx="4850624" cy="5886681"/>
          </a:xfrm>
          <a:prstGeom prst="rect">
            <a:avLst/>
          </a:prstGeom>
        </p:spPr>
      </p:pic>
      <p:sp>
        <p:nvSpPr>
          <p:cNvPr id="14" name="Rectangle 13"/>
          <p:cNvSpPr/>
          <p:nvPr/>
        </p:nvSpPr>
        <p:spPr bwMode="auto">
          <a:xfrm>
            <a:off x="3483429" y="2264229"/>
            <a:ext cx="5508171" cy="304800"/>
          </a:xfrm>
          <a:prstGeom prst="rect">
            <a:avLst/>
          </a:prstGeom>
          <a:noFill/>
          <a:ln w="317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3483429" y="4822372"/>
            <a:ext cx="5508171" cy="304800"/>
          </a:xfrm>
          <a:prstGeom prst="rect">
            <a:avLst/>
          </a:prstGeom>
          <a:noFill/>
          <a:ln w="317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79994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Tasks</a:t>
            </a:r>
            <a:endParaRPr lang="en-US" dirty="0"/>
          </a:p>
        </p:txBody>
      </p:sp>
    </p:spTree>
    <p:extLst>
      <p:ext uri="{BB962C8B-B14F-4D97-AF65-F5344CB8AC3E}">
        <p14:creationId xmlns:p14="http://schemas.microsoft.com/office/powerpoint/2010/main" val="350708033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Background Task Class</a:t>
            </a:r>
            <a:endParaRPr lang="en-US" dirty="0"/>
          </a:p>
        </p:txBody>
      </p:sp>
      <p:sp>
        <p:nvSpPr>
          <p:cNvPr id="4" name="Text Placeholder 3"/>
          <p:cNvSpPr>
            <a:spLocks noGrp="1"/>
          </p:cNvSpPr>
          <p:nvPr>
            <p:ph type="body" sz="quarter" idx="10"/>
          </p:nvPr>
        </p:nvSpPr>
        <p:spPr>
          <a:xfrm>
            <a:off x="274638" y="1216152"/>
            <a:ext cx="11887199" cy="3993401"/>
          </a:xfrm>
        </p:spPr>
        <p:txBody>
          <a:bodyPr/>
          <a:lstStyle/>
          <a:p>
            <a:r>
              <a:rPr lang="en-US" dirty="0" smtClean="0"/>
              <a:t>public </a:t>
            </a:r>
            <a:r>
              <a:rPr lang="en-US" dirty="0"/>
              <a:t>sealed class </a:t>
            </a:r>
            <a:r>
              <a:rPr lang="en-US" dirty="0" err="1" smtClean="0"/>
              <a:t>MyClass</a:t>
            </a:r>
            <a:r>
              <a:rPr lang="en-US" dirty="0" smtClean="0"/>
              <a:t> </a:t>
            </a:r>
            <a:r>
              <a:rPr lang="en-US" dirty="0"/>
              <a:t>: </a:t>
            </a:r>
            <a:r>
              <a:rPr lang="en-US" dirty="0" err="1"/>
              <a:t>IBackgroundTask</a:t>
            </a:r>
            <a:endParaRPr lang="en-US" dirty="0"/>
          </a:p>
          <a:p>
            <a:r>
              <a:rPr lang="en-US" dirty="0" smtClean="0"/>
              <a:t>{</a:t>
            </a:r>
            <a:endParaRPr lang="en-US" dirty="0"/>
          </a:p>
          <a:p>
            <a:r>
              <a:rPr lang="en-US" dirty="0"/>
              <a:t> </a:t>
            </a:r>
            <a:r>
              <a:rPr lang="en-US" dirty="0" smtClean="0"/>
              <a:t> public </a:t>
            </a:r>
            <a:r>
              <a:rPr lang="en-US" dirty="0"/>
              <a:t>void Run(</a:t>
            </a:r>
            <a:r>
              <a:rPr lang="en-US" dirty="0" err="1"/>
              <a:t>IBackgroundTaskInstance</a:t>
            </a:r>
            <a:r>
              <a:rPr lang="en-US" dirty="0"/>
              <a:t> </a:t>
            </a:r>
            <a:r>
              <a:rPr lang="en-US" dirty="0" smtClean="0"/>
              <a:t>task)</a:t>
            </a:r>
            <a:endParaRPr lang="en-US" dirty="0"/>
          </a:p>
          <a:p>
            <a:r>
              <a:rPr lang="en-US" dirty="0"/>
              <a:t>  </a:t>
            </a:r>
            <a:r>
              <a:rPr lang="en-US" dirty="0" smtClean="0"/>
              <a:t>{</a:t>
            </a:r>
          </a:p>
          <a:p>
            <a:r>
              <a:rPr lang="en-US" dirty="0"/>
              <a:t> </a:t>
            </a:r>
            <a:r>
              <a:rPr lang="en-US" dirty="0" smtClean="0"/>
              <a:t>    // Insert background code</a:t>
            </a:r>
            <a:endParaRPr lang="en-US" dirty="0"/>
          </a:p>
          <a:p>
            <a:r>
              <a:rPr lang="en-US" dirty="0"/>
              <a:t> </a:t>
            </a:r>
            <a:r>
              <a:rPr lang="en-US" dirty="0" smtClean="0"/>
              <a:t> }</a:t>
            </a:r>
            <a:endParaRPr lang="en-US" dirty="0"/>
          </a:p>
          <a:p>
            <a:r>
              <a:rPr lang="en-US" dirty="0" smtClean="0"/>
              <a:t>}</a:t>
            </a:r>
            <a:endParaRPr lang="en-US" dirty="0"/>
          </a:p>
        </p:txBody>
      </p:sp>
      <p:sp>
        <p:nvSpPr>
          <p:cNvPr id="5" name="Rectangle 4"/>
          <p:cNvSpPr/>
          <p:nvPr/>
        </p:nvSpPr>
        <p:spPr bwMode="auto">
          <a:xfrm>
            <a:off x="1861457" y="1214472"/>
            <a:ext cx="1687286" cy="668757"/>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249885" y="1214472"/>
            <a:ext cx="3755571" cy="668757"/>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6230210" y="1883229"/>
            <a:ext cx="57949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chemeClr val="accent6"/>
                </a:solidFill>
              </a:rPr>
              <a:t>Windows.ApplicationModel.Background</a:t>
            </a:r>
            <a:endParaRPr lang="en-US" sz="2400" dirty="0" smtClean="0">
              <a:solidFill>
                <a:schemeClr val="accent6"/>
              </a:solidFill>
            </a:endParaRPr>
          </a:p>
        </p:txBody>
      </p:sp>
      <p:sp>
        <p:nvSpPr>
          <p:cNvPr id="8" name="Rectangle 7"/>
          <p:cNvSpPr/>
          <p:nvPr/>
        </p:nvSpPr>
        <p:spPr bwMode="auto">
          <a:xfrm>
            <a:off x="849084" y="2379243"/>
            <a:ext cx="10515601" cy="2170986"/>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725765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7" grpId="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Deferral for </a:t>
            </a:r>
            <a:r>
              <a:rPr lang="en-US" dirty="0" err="1" smtClean="0"/>
              <a:t>Async</a:t>
            </a:r>
            <a:r>
              <a:rPr lang="en-US" dirty="0" smtClean="0"/>
              <a:t> Operations</a:t>
            </a:r>
            <a:endParaRPr lang="en-US" dirty="0"/>
          </a:p>
        </p:txBody>
      </p:sp>
      <p:sp>
        <p:nvSpPr>
          <p:cNvPr id="3" name="Text Placeholder 2"/>
          <p:cNvSpPr>
            <a:spLocks noGrp="1"/>
          </p:cNvSpPr>
          <p:nvPr>
            <p:ph type="body" sz="quarter" idx="10"/>
          </p:nvPr>
        </p:nvSpPr>
        <p:spPr>
          <a:xfrm>
            <a:off x="274638" y="1216152"/>
            <a:ext cx="11887199" cy="5466112"/>
          </a:xfrm>
        </p:spPr>
        <p:txBody>
          <a:bodyPr/>
          <a:lstStyle/>
          <a:p>
            <a:r>
              <a:rPr lang="en-US" dirty="0"/>
              <a:t>public void Run(</a:t>
            </a:r>
            <a:r>
              <a:rPr lang="en-US" dirty="0" err="1"/>
              <a:t>IBackgroundTaskInstance</a:t>
            </a:r>
            <a:r>
              <a:rPr lang="en-US" dirty="0"/>
              <a:t> </a:t>
            </a:r>
            <a:r>
              <a:rPr lang="en-US" dirty="0" err="1"/>
              <a:t>taskInstance</a:t>
            </a:r>
            <a:r>
              <a:rPr lang="en-US" dirty="0"/>
              <a:t>)</a:t>
            </a:r>
          </a:p>
          <a:p>
            <a:r>
              <a:rPr lang="en-US" dirty="0"/>
              <a:t>{</a:t>
            </a:r>
          </a:p>
          <a:p>
            <a:r>
              <a:rPr lang="en-US" dirty="0"/>
              <a:t>    </a:t>
            </a:r>
            <a:r>
              <a:rPr lang="en-US" dirty="0" err="1"/>
              <a:t>BackgroundTaskDeferral</a:t>
            </a:r>
            <a:r>
              <a:rPr lang="en-US" dirty="0"/>
              <a:t> deferral = </a:t>
            </a:r>
            <a:r>
              <a:rPr lang="en-US" dirty="0" err="1"/>
              <a:t>taskInstance.GetDeferral</a:t>
            </a:r>
            <a:r>
              <a:rPr lang="en-US" dirty="0"/>
              <a:t>();</a:t>
            </a:r>
          </a:p>
          <a:p>
            <a:endParaRPr lang="en-US" dirty="0"/>
          </a:p>
          <a:p>
            <a:r>
              <a:rPr lang="en-US" dirty="0"/>
              <a:t>    </a:t>
            </a:r>
            <a:r>
              <a:rPr lang="en-US" dirty="0" smtClean="0"/>
              <a:t>// do some </a:t>
            </a:r>
            <a:r>
              <a:rPr lang="en-US" dirty="0" err="1" smtClean="0"/>
              <a:t>async</a:t>
            </a:r>
            <a:r>
              <a:rPr lang="en-US" dirty="0" smtClean="0"/>
              <a:t> work</a:t>
            </a:r>
            <a:endParaRPr lang="en-US" dirty="0"/>
          </a:p>
          <a:p>
            <a:endParaRPr lang="en-US" dirty="0"/>
          </a:p>
          <a:p>
            <a:r>
              <a:rPr lang="en-US" dirty="0"/>
              <a:t>    </a:t>
            </a:r>
            <a:r>
              <a:rPr lang="en-US" dirty="0" err="1"/>
              <a:t>deferral.Complete</a:t>
            </a:r>
            <a:r>
              <a:rPr lang="en-US" dirty="0"/>
              <a:t>();</a:t>
            </a:r>
          </a:p>
          <a:p>
            <a:r>
              <a:rPr lang="en-US" dirty="0"/>
              <a:t>}</a:t>
            </a:r>
          </a:p>
        </p:txBody>
      </p:sp>
      <p:sp>
        <p:nvSpPr>
          <p:cNvPr id="4" name="Rectangle 3"/>
          <p:cNvSpPr/>
          <p:nvPr/>
        </p:nvSpPr>
        <p:spPr bwMode="auto">
          <a:xfrm>
            <a:off x="213831" y="2716040"/>
            <a:ext cx="10515601" cy="1285592"/>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13832" y="5296277"/>
            <a:ext cx="10515601" cy="788669"/>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139173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a Background Task</a:t>
            </a:r>
            <a:endParaRPr lang="en-US" dirty="0"/>
          </a:p>
        </p:txBody>
      </p:sp>
      <p:sp>
        <p:nvSpPr>
          <p:cNvPr id="3" name="Text Placeholder 2"/>
          <p:cNvSpPr>
            <a:spLocks noGrp="1"/>
          </p:cNvSpPr>
          <p:nvPr>
            <p:ph type="body" sz="quarter" idx="10"/>
          </p:nvPr>
        </p:nvSpPr>
        <p:spPr>
          <a:xfrm>
            <a:off x="274638" y="1216152"/>
            <a:ext cx="11887199" cy="3993401"/>
          </a:xfrm>
        </p:spPr>
        <p:txBody>
          <a:bodyPr/>
          <a:lstStyle/>
          <a:p>
            <a:r>
              <a:rPr lang="en-US" dirty="0" err="1" smtClean="0"/>
              <a:t>var</a:t>
            </a:r>
            <a:r>
              <a:rPr lang="en-US" dirty="0" smtClean="0"/>
              <a:t> </a:t>
            </a:r>
            <a:r>
              <a:rPr lang="en-US" dirty="0"/>
              <a:t>builder = new </a:t>
            </a:r>
            <a:r>
              <a:rPr lang="en-US" dirty="0" err="1"/>
              <a:t>BackgroundTaskBuilder</a:t>
            </a:r>
            <a:r>
              <a:rPr lang="en-US" dirty="0"/>
              <a:t>();</a:t>
            </a:r>
          </a:p>
          <a:p>
            <a:endParaRPr lang="en-US" dirty="0"/>
          </a:p>
          <a:p>
            <a:r>
              <a:rPr lang="en-US" dirty="0" err="1" smtClean="0"/>
              <a:t>builder.Name</a:t>
            </a:r>
            <a:r>
              <a:rPr lang="en-US" dirty="0" smtClean="0"/>
              <a:t> </a:t>
            </a:r>
            <a:r>
              <a:rPr lang="en-US" dirty="0"/>
              <a:t>= </a:t>
            </a:r>
            <a:r>
              <a:rPr lang="en-US" dirty="0" smtClean="0"/>
              <a:t>“</a:t>
            </a:r>
            <a:r>
              <a:rPr lang="en-US" dirty="0" err="1" smtClean="0"/>
              <a:t>MyRegisteredTask</a:t>
            </a:r>
            <a:r>
              <a:rPr lang="en-US" dirty="0" smtClean="0"/>
              <a:t>";</a:t>
            </a:r>
          </a:p>
          <a:p>
            <a:endParaRPr lang="en-US" dirty="0"/>
          </a:p>
          <a:p>
            <a:r>
              <a:rPr lang="en-US" dirty="0" err="1" smtClean="0"/>
              <a:t>builder.TaskEntryPoint</a:t>
            </a:r>
            <a:r>
              <a:rPr lang="en-US" dirty="0" smtClean="0"/>
              <a:t> </a:t>
            </a:r>
            <a:r>
              <a:rPr lang="en-US" dirty="0"/>
              <a:t>= </a:t>
            </a:r>
            <a:r>
              <a:rPr lang="en-US" dirty="0" smtClean="0"/>
              <a:t>"</a:t>
            </a:r>
            <a:r>
              <a:rPr lang="en-US" dirty="0" err="1" smtClean="0"/>
              <a:t>Tasks.MyBackgroundTask</a:t>
            </a:r>
            <a:r>
              <a:rPr lang="en-US" dirty="0" smtClean="0"/>
              <a:t>";</a:t>
            </a:r>
          </a:p>
          <a:p>
            <a:endParaRPr lang="en-US" dirty="0"/>
          </a:p>
          <a:p>
            <a:r>
              <a:rPr lang="en-US" dirty="0" err="1" smtClean="0"/>
              <a:t>builder.Register</a:t>
            </a:r>
            <a:r>
              <a:rPr lang="en-US" dirty="0" smtClean="0"/>
              <a:t>();</a:t>
            </a:r>
            <a:endParaRPr lang="en-US" dirty="0"/>
          </a:p>
        </p:txBody>
      </p:sp>
    </p:spTree>
    <p:extLst>
      <p:ext uri="{BB962C8B-B14F-4D97-AF65-F5344CB8AC3E}">
        <p14:creationId xmlns:p14="http://schemas.microsoft.com/office/powerpoint/2010/main" val="229675411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Registered Tasks</a:t>
            </a:r>
            <a:endParaRPr lang="en-US" dirty="0"/>
          </a:p>
        </p:txBody>
      </p:sp>
      <p:sp>
        <p:nvSpPr>
          <p:cNvPr id="3" name="Text Placeholder 2"/>
          <p:cNvSpPr>
            <a:spLocks noGrp="1"/>
          </p:cNvSpPr>
          <p:nvPr>
            <p:ph type="body" sz="quarter" idx="10"/>
          </p:nvPr>
        </p:nvSpPr>
        <p:spPr>
          <a:xfrm>
            <a:off x="274638" y="1216152"/>
            <a:ext cx="11887199" cy="3434786"/>
          </a:xfrm>
        </p:spPr>
        <p:txBody>
          <a:bodyPr/>
          <a:lstStyle/>
          <a:p>
            <a:endParaRPr lang="en-US" dirty="0" smtClean="0"/>
          </a:p>
          <a:p>
            <a:r>
              <a:rPr lang="en-US" dirty="0" err="1" smtClean="0"/>
              <a:t>foreach</a:t>
            </a:r>
            <a:r>
              <a:rPr lang="en-US" dirty="0" smtClean="0"/>
              <a:t> </a:t>
            </a:r>
            <a:r>
              <a:rPr lang="en-US" dirty="0"/>
              <a:t>(</a:t>
            </a:r>
            <a:r>
              <a:rPr lang="en-US" dirty="0" err="1"/>
              <a:t>var</a:t>
            </a:r>
            <a:r>
              <a:rPr lang="en-US" dirty="0"/>
              <a:t> task in </a:t>
            </a:r>
            <a:r>
              <a:rPr lang="en-US" dirty="0" smtClean="0"/>
              <a:t>	</a:t>
            </a:r>
          </a:p>
          <a:p>
            <a:r>
              <a:rPr lang="en-US" dirty="0"/>
              <a:t> </a:t>
            </a:r>
            <a:r>
              <a:rPr lang="en-US" dirty="0" smtClean="0"/>
              <a:t>            </a:t>
            </a:r>
            <a:r>
              <a:rPr lang="en-US" dirty="0" err="1" smtClean="0"/>
              <a:t>BackgroundTaskRegistration.AllTasks</a:t>
            </a:r>
            <a:r>
              <a:rPr lang="en-US" dirty="0"/>
              <a:t>)</a:t>
            </a:r>
          </a:p>
          <a:p>
            <a:r>
              <a:rPr lang="en-US" dirty="0"/>
              <a:t>{</a:t>
            </a:r>
          </a:p>
          <a:p>
            <a:r>
              <a:rPr lang="en-US" dirty="0"/>
              <a:t>    </a:t>
            </a:r>
            <a:r>
              <a:rPr lang="en-US" dirty="0" err="1"/>
              <a:t>task.Value.Unregister</a:t>
            </a:r>
            <a:r>
              <a:rPr lang="en-US" dirty="0"/>
              <a:t>(true);</a:t>
            </a:r>
          </a:p>
          <a:p>
            <a:r>
              <a:rPr lang="en-US" dirty="0"/>
              <a:t>}</a:t>
            </a:r>
          </a:p>
        </p:txBody>
      </p:sp>
    </p:spTree>
    <p:extLst>
      <p:ext uri="{BB962C8B-B14F-4D97-AF65-F5344CB8AC3E}">
        <p14:creationId xmlns:p14="http://schemas.microsoft.com/office/powerpoint/2010/main" val="322601015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Background Task Basics</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3100718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Triggers</a:t>
            </a:r>
            <a:endParaRPr lang="en-US" dirty="0"/>
          </a:p>
        </p:txBody>
      </p:sp>
    </p:spTree>
    <p:extLst>
      <p:ext uri="{BB962C8B-B14F-4D97-AF65-F5344CB8AC3E}">
        <p14:creationId xmlns:p14="http://schemas.microsoft.com/office/powerpoint/2010/main" val="15110420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Channel</a:t>
            </a:r>
            <a:endParaRPr lang="en-US" dirty="0"/>
          </a:p>
        </p:txBody>
      </p:sp>
      <p:sp>
        <p:nvSpPr>
          <p:cNvPr id="4" name="Text Placeholder 3"/>
          <p:cNvSpPr>
            <a:spLocks noGrp="1"/>
          </p:cNvSpPr>
          <p:nvPr>
            <p:ph type="body" sz="quarter" idx="10"/>
          </p:nvPr>
        </p:nvSpPr>
        <p:spPr>
          <a:xfrm>
            <a:off x="274638" y="1212850"/>
            <a:ext cx="11887200" cy="2769989"/>
          </a:xfrm>
        </p:spPr>
        <p:txBody>
          <a:bodyPr/>
          <a:lstStyle/>
          <a:p>
            <a:r>
              <a:rPr lang="en-US" dirty="0" smtClean="0"/>
              <a:t>Maintain long running network connection</a:t>
            </a:r>
          </a:p>
          <a:p>
            <a:r>
              <a:rPr lang="en-US" dirty="0"/>
              <a:t>	</a:t>
            </a:r>
            <a:r>
              <a:rPr lang="en-US" dirty="0" smtClean="0"/>
              <a:t>Minimize network and resource usage</a:t>
            </a:r>
          </a:p>
          <a:p>
            <a:r>
              <a:rPr lang="en-US" dirty="0" smtClean="0"/>
              <a:t>Not supported in JavaScript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30" y="4538132"/>
            <a:ext cx="2642661" cy="2642661"/>
          </a:xfrm>
          <a:prstGeom prst="rect">
            <a:avLst/>
          </a:prstGeom>
        </p:spPr>
      </p:pic>
      <p:sp>
        <p:nvSpPr>
          <p:cNvPr id="6" name="Rectangle 5"/>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Push Notification</a:t>
            </a:r>
          </a:p>
        </p:txBody>
      </p:sp>
      <p:sp>
        <p:nvSpPr>
          <p:cNvPr id="7" name="Rectangle 6"/>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Keep Alive</a:t>
            </a:r>
          </a:p>
        </p:txBody>
      </p:sp>
    </p:spTree>
    <p:custDataLst>
      <p:tags r:id="rId1"/>
    </p:custDataLst>
    <p:extLst>
      <p:ext uri="{BB962C8B-B14F-4D97-AF65-F5344CB8AC3E}">
        <p14:creationId xmlns:p14="http://schemas.microsoft.com/office/powerpoint/2010/main" val="1936754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 Life Cycle</a:t>
            </a:r>
            <a:endParaRPr lang="en-US" dirty="0"/>
          </a:p>
        </p:txBody>
      </p:sp>
    </p:spTree>
    <p:extLst>
      <p:ext uri="{BB962C8B-B14F-4D97-AF65-F5344CB8AC3E}">
        <p14:creationId xmlns:p14="http://schemas.microsoft.com/office/powerpoint/2010/main" val="7279945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Text Placeholder 2"/>
          <p:cNvSpPr>
            <a:spLocks noGrp="1"/>
          </p:cNvSpPr>
          <p:nvPr>
            <p:ph type="body" sz="quarter" idx="10"/>
          </p:nvPr>
        </p:nvSpPr>
        <p:spPr>
          <a:xfrm>
            <a:off x="274638" y="1212850"/>
            <a:ext cx="11887200" cy="4001095"/>
          </a:xfrm>
        </p:spPr>
        <p:txBody>
          <a:bodyPr/>
          <a:lstStyle/>
          <a:p>
            <a:r>
              <a:rPr lang="en-US" i="1" dirty="0" smtClean="0"/>
              <a:t>** Not the same a Windows Notification Services **</a:t>
            </a:r>
          </a:p>
          <a:p>
            <a:endParaRPr lang="en-US" dirty="0" smtClean="0"/>
          </a:p>
          <a:p>
            <a:r>
              <a:rPr lang="en-US" dirty="0" smtClean="0"/>
              <a:t>Provides way to process incoming network packets</a:t>
            </a:r>
          </a:p>
          <a:p>
            <a:r>
              <a:rPr lang="en-US" dirty="0" smtClean="0"/>
              <a:t>Can be configured to run in a low power, connected stand-by state</a:t>
            </a:r>
          </a:p>
          <a:p>
            <a:endParaRPr lang="en-US" dirty="0"/>
          </a:p>
        </p:txBody>
      </p:sp>
    </p:spTree>
    <p:extLst>
      <p:ext uri="{BB962C8B-B14F-4D97-AF65-F5344CB8AC3E}">
        <p14:creationId xmlns:p14="http://schemas.microsoft.com/office/powerpoint/2010/main" val="905951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Keep Alive</a:t>
            </a:r>
            <a:endParaRPr lang="en-US" dirty="0"/>
          </a:p>
        </p:txBody>
      </p:sp>
      <p:sp>
        <p:nvSpPr>
          <p:cNvPr id="6" name="Text Placeholder 5"/>
          <p:cNvSpPr>
            <a:spLocks noGrp="1"/>
          </p:cNvSpPr>
          <p:nvPr>
            <p:ph type="body" sz="quarter" idx="10"/>
          </p:nvPr>
        </p:nvSpPr>
        <p:spPr>
          <a:xfrm>
            <a:off x="274638" y="1212850"/>
            <a:ext cx="11887200" cy="2646878"/>
          </a:xfrm>
        </p:spPr>
        <p:txBody>
          <a:bodyPr/>
          <a:lstStyle/>
          <a:p>
            <a:r>
              <a:rPr lang="en-US" dirty="0" smtClean="0"/>
              <a:t>Wakes up app on regular interval to send data to server</a:t>
            </a:r>
          </a:p>
          <a:p>
            <a:r>
              <a:rPr lang="en-US" dirty="0" smtClean="0"/>
              <a:t>Avoids time-outs due to inactivity</a:t>
            </a:r>
          </a:p>
          <a:p>
            <a:r>
              <a:rPr lang="en-US" dirty="0" smtClean="0"/>
              <a:t>Intervals set between 15 minutes and 24 hours</a:t>
            </a:r>
            <a:endParaRPr lang="en-US" dirty="0"/>
          </a:p>
        </p:txBody>
      </p:sp>
    </p:spTree>
    <p:custDataLst>
      <p:tags r:id="rId1"/>
    </p:custDataLst>
    <p:extLst>
      <p:ext uri="{BB962C8B-B14F-4D97-AF65-F5344CB8AC3E}">
        <p14:creationId xmlns:p14="http://schemas.microsoft.com/office/powerpoint/2010/main" val="1871021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Keep Alive</a:t>
            </a:r>
            <a:endParaRPr lang="en-US" dirty="0"/>
          </a:p>
        </p:txBody>
      </p:sp>
      <p:sp>
        <p:nvSpPr>
          <p:cNvPr id="3" name="Text Placeholder 2"/>
          <p:cNvSpPr>
            <a:spLocks noGrp="1"/>
          </p:cNvSpPr>
          <p:nvPr>
            <p:ph type="body" sz="quarter" idx="10"/>
          </p:nvPr>
        </p:nvSpPr>
        <p:spPr>
          <a:xfrm>
            <a:off x="274638" y="1212850"/>
            <a:ext cx="11887200" cy="3200876"/>
          </a:xfrm>
        </p:spPr>
        <p:txBody>
          <a:bodyPr/>
          <a:lstStyle/>
          <a:p>
            <a:r>
              <a:rPr lang="en-US" dirty="0" smtClean="0"/>
              <a:t>Used for network intermediaries: proxies and IP translators</a:t>
            </a:r>
          </a:p>
          <a:p>
            <a:r>
              <a:rPr lang="en-US" dirty="0" smtClean="0"/>
              <a:t>Time period is auto calculated by Windows</a:t>
            </a:r>
          </a:p>
          <a:p>
            <a:r>
              <a:rPr lang="en-US" dirty="0" smtClean="0"/>
              <a:t>Can request interval to be shorter if still experiencing dropped connections</a:t>
            </a:r>
            <a:endParaRPr lang="en-US" dirty="0"/>
          </a:p>
        </p:txBody>
      </p:sp>
    </p:spTree>
    <p:custDataLst>
      <p:tags r:id="rId1"/>
    </p:custDataLst>
    <p:extLst>
      <p:ext uri="{BB962C8B-B14F-4D97-AF65-F5344CB8AC3E}">
        <p14:creationId xmlns:p14="http://schemas.microsoft.com/office/powerpoint/2010/main" val="2032101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Receives raw data from Windows Notification Services</a:t>
            </a:r>
          </a:p>
          <a:p>
            <a:r>
              <a:rPr lang="en-US" dirty="0" smtClean="0"/>
              <a:t>Not required for toasts or tiles</a:t>
            </a:r>
          </a:p>
          <a:p>
            <a:r>
              <a:rPr lang="en-US" dirty="0" smtClean="0"/>
              <a:t>Limited to 5k messages</a:t>
            </a:r>
          </a:p>
          <a:p>
            <a:r>
              <a:rPr lang="en-US" dirty="0" smtClean="0"/>
              <a:t>Not for confidential information</a:t>
            </a:r>
          </a:p>
          <a:p>
            <a:r>
              <a:rPr lang="en-US" dirty="0" smtClean="0"/>
              <a:t>App must be in the Windows Store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330" y="4538132"/>
            <a:ext cx="2642661" cy="2642661"/>
          </a:xfrm>
          <a:prstGeom prst="rect">
            <a:avLst/>
          </a:prstGeom>
        </p:spPr>
      </p:pic>
    </p:spTree>
    <p:custDataLst>
      <p:tags r:id="rId1"/>
    </p:custDataLst>
    <p:extLst>
      <p:ext uri="{BB962C8B-B14F-4D97-AF65-F5344CB8AC3E}">
        <p14:creationId xmlns:p14="http://schemas.microsoft.com/office/powerpoint/2010/main" val="2528622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for Push Notification</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Notification that an action is required</a:t>
            </a:r>
            <a:endParaRPr lang="en-US" dirty="0"/>
          </a:p>
        </p:txBody>
      </p:sp>
      <p:sp>
        <p:nvSpPr>
          <p:cNvPr id="4" name="Rectangle 3"/>
          <p:cNvSpPr/>
          <p:nvPr/>
        </p:nvSpPr>
        <p:spPr bwMode="auto">
          <a:xfrm>
            <a:off x="468085"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Email is available</a:t>
            </a:r>
          </a:p>
        </p:txBody>
      </p:sp>
      <p:sp>
        <p:nvSpPr>
          <p:cNvPr id="5" name="Rectangle 4"/>
          <p:cNvSpPr/>
          <p:nvPr/>
        </p:nvSpPr>
        <p:spPr bwMode="auto">
          <a:xfrm>
            <a:off x="3091543"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Incoming communication message</a:t>
            </a:r>
          </a:p>
        </p:txBody>
      </p:sp>
      <p:sp>
        <p:nvSpPr>
          <p:cNvPr id="6" name="Rectangle 5"/>
          <p:cNvSpPr/>
          <p:nvPr/>
        </p:nvSpPr>
        <p:spPr bwMode="auto">
          <a:xfrm>
            <a:off x="5715001" y="3559629"/>
            <a:ext cx="2492829" cy="292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Notify client </a:t>
            </a:r>
            <a:r>
              <a:rPr lang="en-US" sz="2400" smtClean="0">
                <a:gradFill>
                  <a:gsLst>
                    <a:gs pos="0">
                      <a:srgbClr val="FFFFFF"/>
                    </a:gs>
                    <a:gs pos="100000">
                      <a:srgbClr val="FFFFFF"/>
                    </a:gs>
                  </a:gsLst>
                  <a:lin ang="5400000" scaled="0"/>
                </a:gradFill>
                <a:ea typeface="Segoe UI" pitchFamily="34" charset="0"/>
                <a:cs typeface="Segoe UI" pitchFamily="34" charset="0"/>
              </a:rPr>
              <a:t>that it </a:t>
            </a:r>
            <a:r>
              <a:rPr lang="en-US" sz="2400" dirty="0" smtClean="0">
                <a:gradFill>
                  <a:gsLst>
                    <a:gs pos="0">
                      <a:srgbClr val="FFFFFF"/>
                    </a:gs>
                    <a:gs pos="100000">
                      <a:srgbClr val="FFFFFF"/>
                    </a:gs>
                  </a:gsLst>
                  <a:lin ang="5400000" scaled="0"/>
                </a:gradFill>
                <a:ea typeface="Segoe UI" pitchFamily="34" charset="0"/>
                <a:cs typeface="Segoe UI" pitchFamily="34" charset="0"/>
              </a:rPr>
              <a:t>needs to sync data</a:t>
            </a:r>
          </a:p>
        </p:txBody>
      </p:sp>
    </p:spTree>
    <p:custDataLst>
      <p:tags r:id="rId1"/>
    </p:custDataLst>
    <p:extLst>
      <p:ext uri="{BB962C8B-B14F-4D97-AF65-F5344CB8AC3E}">
        <p14:creationId xmlns:p14="http://schemas.microsoft.com/office/powerpoint/2010/main" val="4280168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Maintenance</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r>
              <a:rPr lang="en-US" dirty="0" smtClean="0"/>
              <a:t>Time based recurring triggers</a:t>
            </a:r>
          </a:p>
          <a:p>
            <a:r>
              <a:rPr lang="en-US" dirty="0" smtClean="0"/>
              <a:t>Can be set to a minimum of 15 minute intervals</a:t>
            </a:r>
          </a:p>
          <a:p>
            <a:endParaRPr lang="en-US" dirty="0"/>
          </a:p>
          <a:p>
            <a:endParaRPr lang="en-US" dirty="0"/>
          </a:p>
        </p:txBody>
      </p:sp>
      <p:sp>
        <p:nvSpPr>
          <p:cNvPr id="4" name="Rectangle 3"/>
          <p:cNvSpPr/>
          <p:nvPr/>
        </p:nvSpPr>
        <p:spPr bwMode="auto">
          <a:xfrm>
            <a:off x="496259" y="2739998"/>
            <a:ext cx="4184271" cy="39184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TimeTrigger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198248" y="2735668"/>
            <a:ext cx="4187952" cy="3922776"/>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MaintenanceTrigger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732779" y="3653067"/>
            <a:ext cx="3711229"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dirty="0" smtClean="0">
                <a:gradFill>
                  <a:gsLst>
                    <a:gs pos="2917">
                      <a:schemeClr val="tx1"/>
                    </a:gs>
                    <a:gs pos="30000">
                      <a:schemeClr val="tx1"/>
                    </a:gs>
                  </a:gsLst>
                  <a:lin ang="5400000" scaled="0"/>
                </a:gradFill>
              </a:rPr>
              <a:t>Must be on lock screen to run</a:t>
            </a:r>
          </a:p>
        </p:txBody>
      </p:sp>
      <p:sp>
        <p:nvSpPr>
          <p:cNvPr id="7" name="TextBox 6"/>
          <p:cNvSpPr txBox="1"/>
          <p:nvPr/>
        </p:nvSpPr>
        <p:spPr>
          <a:xfrm>
            <a:off x="5579543" y="3653067"/>
            <a:ext cx="3447916" cy="1458861"/>
          </a:xfrm>
          <a:prstGeom prst="rect">
            <a:avLst/>
          </a:prstGeom>
          <a:noFill/>
        </p:spPr>
        <p:txBody>
          <a:bodyPr wrap="square" lIns="182880" tIns="146304" rIns="182880" bIns="146304" rtlCol="0">
            <a:spAutoFit/>
          </a:bodyPr>
          <a:lstStyle/>
          <a:p>
            <a:pPr algn="ctr">
              <a:lnSpc>
                <a:spcPct val="90000"/>
              </a:lnSpc>
              <a:spcAft>
                <a:spcPts val="600"/>
              </a:spcAft>
            </a:pPr>
            <a:r>
              <a:rPr lang="en-US" sz="2800" dirty="0" smtClean="0">
                <a:gradFill>
                  <a:gsLst>
                    <a:gs pos="2917">
                      <a:schemeClr val="tx1"/>
                    </a:gs>
                    <a:gs pos="30000">
                      <a:schemeClr val="tx1"/>
                    </a:gs>
                  </a:gsLst>
                  <a:lin ang="5400000" scaled="0"/>
                </a:gradFill>
              </a:rPr>
              <a:t>Device must be plugged into AC power to run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249" y="5111928"/>
            <a:ext cx="1480288" cy="1480288"/>
          </a:xfrm>
          <a:prstGeom prst="rect">
            <a:avLst/>
          </a:prstGeom>
        </p:spPr>
      </p:pic>
    </p:spTree>
    <p:custDataLst>
      <p:tags r:id="rId1"/>
    </p:custDataLst>
    <p:extLst>
      <p:ext uri="{BB962C8B-B14F-4D97-AF65-F5344CB8AC3E}">
        <p14:creationId xmlns:p14="http://schemas.microsoft.com/office/powerpoint/2010/main" val="706609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Event</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Fires based on the system event that is it assigned to</a:t>
            </a:r>
          </a:p>
        </p:txBody>
      </p:sp>
      <p:graphicFrame>
        <p:nvGraphicFramePr>
          <p:cNvPr id="4" name="Table 3"/>
          <p:cNvGraphicFramePr>
            <a:graphicFrameLocks noGrp="1"/>
          </p:cNvGraphicFramePr>
          <p:nvPr>
            <p:extLst>
              <p:ext uri="{D42A27DB-BD31-4B8C-83A1-F6EECF244321}">
                <p14:modId xmlns:p14="http://schemas.microsoft.com/office/powerpoint/2010/main" val="1274197076"/>
              </p:ext>
            </p:extLst>
          </p:nvPr>
        </p:nvGraphicFramePr>
        <p:xfrm>
          <a:off x="528917" y="2383106"/>
          <a:ext cx="11367778" cy="3474720"/>
        </p:xfrm>
        <a:graphic>
          <a:graphicData uri="http://schemas.openxmlformats.org/drawingml/2006/table">
            <a:tbl>
              <a:tblPr firstRow="1" bandRow="1">
                <a:tableStyleId>{D27102A9-8310-4765-A935-A1911B00CA55}</a:tableStyleId>
              </a:tblPr>
              <a:tblGrid>
                <a:gridCol w="5226424"/>
                <a:gridCol w="6141354"/>
              </a:tblGrid>
              <a:tr h="370840">
                <a:tc>
                  <a:txBody>
                    <a:bodyPr/>
                    <a:lstStyle/>
                    <a:p>
                      <a:r>
                        <a:rPr lang="en-US" sz="3200" b="0" dirty="0" err="1" smtClean="0"/>
                        <a:t>SmsReceived</a:t>
                      </a:r>
                      <a:endParaRPr lang="en-US" sz="3200" b="0" dirty="0"/>
                    </a:p>
                  </a:txBody>
                  <a:tcPr/>
                </a:tc>
                <a:tc>
                  <a:txBody>
                    <a:bodyPr/>
                    <a:lstStyle/>
                    <a:p>
                      <a:r>
                        <a:rPr lang="en-US" sz="3200" b="0" dirty="0" err="1" smtClean="0"/>
                        <a:t>SessionConnected</a:t>
                      </a:r>
                      <a:endParaRPr lang="en-US" sz="3200" b="0" dirty="0"/>
                    </a:p>
                  </a:txBody>
                  <a:tcPr/>
                </a:tc>
              </a:tr>
              <a:tr h="370840">
                <a:tc>
                  <a:txBody>
                    <a:bodyPr/>
                    <a:lstStyle/>
                    <a:p>
                      <a:r>
                        <a:rPr lang="en-US" sz="3200" b="0" dirty="0" err="1" smtClean="0"/>
                        <a:t>UserPresent</a:t>
                      </a:r>
                      <a:endParaRPr lang="en-US" sz="3200" b="0" dirty="0" smtClean="0"/>
                    </a:p>
                  </a:txBody>
                  <a:tcPr/>
                </a:tc>
                <a:tc>
                  <a:txBody>
                    <a:bodyPr/>
                    <a:lstStyle/>
                    <a:p>
                      <a:r>
                        <a:rPr lang="en-US" sz="3200" b="0" dirty="0" err="1" smtClean="0"/>
                        <a:t>ServicingComplete</a:t>
                      </a:r>
                      <a:endParaRPr lang="en-US" sz="3200" b="0" dirty="0"/>
                    </a:p>
                  </a:txBody>
                  <a:tcPr/>
                </a:tc>
              </a:tr>
              <a:tr h="370840">
                <a:tc>
                  <a:txBody>
                    <a:bodyPr/>
                    <a:lstStyle/>
                    <a:p>
                      <a:r>
                        <a:rPr lang="en-US" sz="3200" b="0" dirty="0" err="1" smtClean="0"/>
                        <a:t>UserAway</a:t>
                      </a:r>
                      <a:endParaRPr lang="en-US" sz="3200" b="0" dirty="0"/>
                    </a:p>
                  </a:txBody>
                  <a:tcPr/>
                </a:tc>
                <a:tc>
                  <a:txBody>
                    <a:bodyPr/>
                    <a:lstStyle/>
                    <a:p>
                      <a:r>
                        <a:rPr lang="en-US" sz="3200" b="0" dirty="0" err="1" smtClean="0"/>
                        <a:t>LockScreenApplicationAdded</a:t>
                      </a:r>
                      <a:endParaRPr lang="en-US" sz="3200" b="0" dirty="0"/>
                    </a:p>
                  </a:txBody>
                  <a:tcPr/>
                </a:tc>
              </a:tr>
              <a:tr h="370840">
                <a:tc>
                  <a:txBody>
                    <a:bodyPr/>
                    <a:lstStyle/>
                    <a:p>
                      <a:r>
                        <a:rPr lang="en-US" sz="3200" b="0" dirty="0" err="1" smtClean="0"/>
                        <a:t>NetworkStateChange</a:t>
                      </a:r>
                      <a:endParaRPr lang="en-US" sz="3200" b="0" dirty="0"/>
                    </a:p>
                  </a:txBody>
                  <a:tcPr/>
                </a:tc>
                <a:tc>
                  <a:txBody>
                    <a:bodyPr/>
                    <a:lstStyle/>
                    <a:p>
                      <a:r>
                        <a:rPr lang="en-US" sz="3200" b="0" dirty="0" err="1" smtClean="0"/>
                        <a:t>LockScreenApplicationRemoved</a:t>
                      </a:r>
                      <a:endParaRPr lang="en-US" sz="3200" b="0" dirty="0"/>
                    </a:p>
                  </a:txBody>
                  <a:tcPr/>
                </a:tc>
              </a:tr>
              <a:tr h="370840">
                <a:tc>
                  <a:txBody>
                    <a:bodyPr/>
                    <a:lstStyle/>
                    <a:p>
                      <a:r>
                        <a:rPr lang="en-US" sz="3200" b="0" dirty="0" err="1" smtClean="0"/>
                        <a:t>ControlChannelReset</a:t>
                      </a:r>
                      <a:endParaRPr lang="en-US" sz="3200" b="0" dirty="0"/>
                    </a:p>
                  </a:txBody>
                  <a:tcPr/>
                </a:tc>
                <a:tc>
                  <a:txBody>
                    <a:bodyPr/>
                    <a:lstStyle/>
                    <a:p>
                      <a:r>
                        <a:rPr lang="en-US" sz="3200" b="0" dirty="0" err="1" smtClean="0"/>
                        <a:t>TimeZoneChange</a:t>
                      </a:r>
                      <a:endParaRPr lang="en-US" sz="3200" b="0" dirty="0"/>
                    </a:p>
                  </a:txBody>
                  <a:tcPr/>
                </a:tc>
              </a:tr>
              <a:tr h="370840">
                <a:tc>
                  <a:txBody>
                    <a:bodyPr/>
                    <a:lstStyle/>
                    <a:p>
                      <a:r>
                        <a:rPr lang="en-US" sz="3200" b="0" dirty="0" err="1" smtClean="0"/>
                        <a:t>InternetAvailable</a:t>
                      </a:r>
                      <a:endParaRPr lang="en-US" sz="3200" b="0" dirty="0"/>
                    </a:p>
                  </a:txBody>
                  <a:tcPr/>
                </a:tc>
                <a:tc>
                  <a:txBody>
                    <a:bodyPr/>
                    <a:lstStyle/>
                    <a:p>
                      <a:r>
                        <a:rPr lang="en-US" sz="3200" b="0" dirty="0" err="1" smtClean="0"/>
                        <a:t>OnlineIdConnectedStateChange</a:t>
                      </a:r>
                      <a:endParaRPr lang="en-US" sz="3200" b="0" dirty="0"/>
                    </a:p>
                  </a:txBody>
                  <a:tcPr/>
                </a:tc>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3147" y="2981975"/>
            <a:ext cx="411440" cy="52171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6008" y="3539905"/>
            <a:ext cx="411440" cy="52171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6008" y="4751560"/>
            <a:ext cx="411440" cy="52171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5597" t="19181" r="26653" b="20270"/>
          <a:stretch/>
        </p:blipFill>
        <p:spPr>
          <a:xfrm>
            <a:off x="5377936" y="2406713"/>
            <a:ext cx="411440" cy="521716"/>
          </a:xfrm>
          <a:prstGeom prst="rect">
            <a:avLst/>
          </a:prstGeom>
        </p:spPr>
      </p:pic>
    </p:spTree>
    <p:custDataLst>
      <p:tags r:id="rId1"/>
    </p:custDataLst>
    <p:extLst>
      <p:ext uri="{BB962C8B-B14F-4D97-AF65-F5344CB8AC3E}">
        <p14:creationId xmlns:p14="http://schemas.microsoft.com/office/powerpoint/2010/main" val="242103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System Event Demo</a:t>
            </a:r>
            <a:endParaRPr lang="en-US" dirty="0"/>
          </a:p>
        </p:txBody>
      </p:sp>
      <p:sp>
        <p:nvSpPr>
          <p:cNvPr id="9" name="Text Placeholder 8"/>
          <p:cNvSpPr>
            <a:spLocks noGrp="1"/>
          </p:cNvSpPr>
          <p:nvPr>
            <p:ph type="body" sz="quarter" idx="12"/>
          </p:nvPr>
        </p:nvSpPr>
        <p:spPr/>
        <p:txBody>
          <a:bodyPr/>
          <a:lstStyle/>
          <a:p>
            <a:r>
              <a:rPr lang="en-US" dirty="0" smtClean="0"/>
              <a:t>Tony Champion</a:t>
            </a:r>
            <a:endParaRPr lang="en-US" dirty="0"/>
          </a:p>
        </p:txBody>
      </p:sp>
    </p:spTree>
    <p:extLst>
      <p:ext uri="{BB962C8B-B14F-4D97-AF65-F5344CB8AC3E}">
        <p14:creationId xmlns:p14="http://schemas.microsoft.com/office/powerpoint/2010/main" val="39293863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Tree>
    <p:extLst>
      <p:ext uri="{BB962C8B-B14F-4D97-AF65-F5344CB8AC3E}">
        <p14:creationId xmlns:p14="http://schemas.microsoft.com/office/powerpoint/2010/main" val="241403654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Matching Names</a:t>
            </a:r>
            <a:endParaRPr lang="en-US" dirty="0"/>
          </a:p>
        </p:txBody>
      </p:sp>
      <p:pic>
        <p:nvPicPr>
          <p:cNvPr id="4" name="Picture 3"/>
          <p:cNvPicPr>
            <a:picLocks noChangeAspect="1"/>
          </p:cNvPicPr>
          <p:nvPr/>
        </p:nvPicPr>
        <p:blipFill rotWithShape="1">
          <a:blip r:embed="rId3"/>
          <a:srcRect r="4066"/>
          <a:stretch/>
        </p:blipFill>
        <p:spPr>
          <a:xfrm>
            <a:off x="1528626" y="5001795"/>
            <a:ext cx="8999557" cy="1666667"/>
          </a:xfrm>
          <a:prstGeom prst="rect">
            <a:avLst/>
          </a:prstGeom>
        </p:spPr>
      </p:pic>
      <p:pic>
        <p:nvPicPr>
          <p:cNvPr id="7" name="Picture 6"/>
          <p:cNvPicPr>
            <a:picLocks noChangeAspect="1"/>
          </p:cNvPicPr>
          <p:nvPr/>
        </p:nvPicPr>
        <p:blipFill rotWithShape="1">
          <a:blip r:embed="rId4"/>
          <a:srcRect r="12199"/>
          <a:stretch/>
        </p:blipFill>
        <p:spPr>
          <a:xfrm>
            <a:off x="1528626" y="3298803"/>
            <a:ext cx="8999557" cy="1571429"/>
          </a:xfrm>
          <a:prstGeom prst="rect">
            <a:avLst/>
          </a:prstGeom>
        </p:spPr>
      </p:pic>
      <p:pic>
        <p:nvPicPr>
          <p:cNvPr id="8" name="Picture 7"/>
          <p:cNvPicPr>
            <a:picLocks noChangeAspect="1"/>
          </p:cNvPicPr>
          <p:nvPr/>
        </p:nvPicPr>
        <p:blipFill rotWithShape="1">
          <a:blip r:embed="rId5"/>
          <a:srcRect r="8346"/>
          <a:stretch/>
        </p:blipFill>
        <p:spPr>
          <a:xfrm>
            <a:off x="1528626" y="1519621"/>
            <a:ext cx="8999557" cy="1647619"/>
          </a:xfrm>
          <a:prstGeom prst="rect">
            <a:avLst/>
          </a:prstGeom>
        </p:spPr>
      </p:pic>
      <p:sp>
        <p:nvSpPr>
          <p:cNvPr id="10" name="Oval 9"/>
          <p:cNvSpPr/>
          <p:nvPr/>
        </p:nvSpPr>
        <p:spPr bwMode="auto">
          <a:xfrm>
            <a:off x="274320" y="1913124"/>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1" name="Oval 10"/>
          <p:cNvSpPr/>
          <p:nvPr/>
        </p:nvSpPr>
        <p:spPr bwMode="auto">
          <a:xfrm>
            <a:off x="274320" y="3654211"/>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12" name="Oval 11"/>
          <p:cNvSpPr/>
          <p:nvPr/>
        </p:nvSpPr>
        <p:spPr bwMode="auto">
          <a:xfrm>
            <a:off x="274320" y="5404822"/>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3</a:t>
            </a:r>
          </a:p>
        </p:txBody>
      </p:sp>
    </p:spTree>
    <p:custDataLst>
      <p:tags r:id="rId1"/>
    </p:custDataLst>
    <p:extLst>
      <p:ext uri="{BB962C8B-B14F-4D97-AF65-F5344CB8AC3E}">
        <p14:creationId xmlns:p14="http://schemas.microsoft.com/office/powerpoint/2010/main" val="2019357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Store app Life Cycle</a:t>
            </a:r>
            <a:endParaRPr lang="en-US" dirty="0"/>
          </a:p>
        </p:txBody>
      </p:sp>
      <p:sp>
        <p:nvSpPr>
          <p:cNvPr id="4" name="Flowchart: Process 3"/>
          <p:cNvSpPr/>
          <p:nvPr/>
        </p:nvSpPr>
        <p:spPr bwMode="auto">
          <a:xfrm>
            <a:off x="781454" y="3008932"/>
            <a:ext cx="1562335" cy="1610007"/>
          </a:xfrm>
          <a:prstGeom prst="flowChartProcess">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Running</a:t>
            </a:r>
          </a:p>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App</a:t>
            </a:r>
          </a:p>
        </p:txBody>
      </p:sp>
      <p:sp>
        <p:nvSpPr>
          <p:cNvPr id="5" name="Flowchart: Process 4"/>
          <p:cNvSpPr/>
          <p:nvPr/>
        </p:nvSpPr>
        <p:spPr bwMode="auto">
          <a:xfrm>
            <a:off x="4977222" y="3008932"/>
            <a:ext cx="1832055" cy="1610007"/>
          </a:xfrm>
          <a:prstGeom prst="flowChartProcess">
            <a:avLst/>
          </a:prstGeom>
          <a:solidFill>
            <a:schemeClr val="accent6">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Suspended</a:t>
            </a:r>
          </a:p>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App</a:t>
            </a:r>
          </a:p>
        </p:txBody>
      </p:sp>
      <p:sp>
        <p:nvSpPr>
          <p:cNvPr id="6" name="Right Arrow 5"/>
          <p:cNvSpPr/>
          <p:nvPr/>
        </p:nvSpPr>
        <p:spPr bwMode="auto">
          <a:xfrm>
            <a:off x="2499167" y="2965680"/>
            <a:ext cx="2296854" cy="835166"/>
          </a:xfrm>
          <a:prstGeom prst="rightArrow">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UI Light"/>
              </a:rPr>
              <a:t>Suspending</a:t>
            </a:r>
            <a:endParaRPr lang="en-US" sz="2244" dirty="0">
              <a:gradFill>
                <a:gsLst>
                  <a:gs pos="0">
                    <a:srgbClr val="FFFFFF"/>
                  </a:gs>
                  <a:gs pos="100000">
                    <a:srgbClr val="FFFFFF"/>
                  </a:gs>
                </a:gsLst>
                <a:lin ang="5400000" scaled="0"/>
              </a:gradFill>
              <a:latin typeface="Segoe UI Light"/>
            </a:endParaRPr>
          </a:p>
        </p:txBody>
      </p:sp>
      <p:sp>
        <p:nvSpPr>
          <p:cNvPr id="7" name="Flowchart: Process 6"/>
          <p:cNvSpPr/>
          <p:nvPr/>
        </p:nvSpPr>
        <p:spPr bwMode="auto">
          <a:xfrm>
            <a:off x="9903432" y="2952122"/>
            <a:ext cx="1748046" cy="1610007"/>
          </a:xfrm>
          <a:prstGeom prst="flowChartProcess">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Terminated</a:t>
            </a:r>
          </a:p>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App</a:t>
            </a:r>
          </a:p>
        </p:txBody>
      </p:sp>
      <p:sp>
        <p:nvSpPr>
          <p:cNvPr id="8" name="Right Arrow 7"/>
          <p:cNvSpPr/>
          <p:nvPr/>
        </p:nvSpPr>
        <p:spPr bwMode="auto">
          <a:xfrm>
            <a:off x="7044205" y="3251440"/>
            <a:ext cx="2725684" cy="1011374"/>
          </a:xfrm>
          <a:prstGeom prst="rightArrow">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latin typeface="Segoe UI Light"/>
              </a:rPr>
              <a:t>Low Resources</a:t>
            </a:r>
          </a:p>
        </p:txBody>
      </p:sp>
      <p:sp>
        <p:nvSpPr>
          <p:cNvPr id="9" name="Left Arrow 8"/>
          <p:cNvSpPr/>
          <p:nvPr/>
        </p:nvSpPr>
        <p:spPr bwMode="auto">
          <a:xfrm>
            <a:off x="2499167" y="3720792"/>
            <a:ext cx="2296854" cy="825873"/>
          </a:xfrm>
          <a:prstGeom prst="leftArrow">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UI Light"/>
              </a:rPr>
              <a:t>Resuming</a:t>
            </a:r>
            <a:endParaRPr lang="en-US" sz="2244" dirty="0">
              <a:gradFill>
                <a:gsLst>
                  <a:gs pos="0">
                    <a:srgbClr val="FFFFFF"/>
                  </a:gs>
                  <a:gs pos="100000">
                    <a:srgbClr val="FFFFFF"/>
                  </a:gs>
                </a:gsLst>
                <a:lin ang="5400000" scaled="0"/>
              </a:gradFill>
              <a:latin typeface="Segoe UI Light"/>
            </a:endParaRPr>
          </a:p>
        </p:txBody>
      </p:sp>
    </p:spTree>
    <p:custDataLst>
      <p:tags r:id="rId1"/>
    </p:custDataLst>
    <p:extLst>
      <p:ext uri="{BB962C8B-B14F-4D97-AF65-F5344CB8AC3E}">
        <p14:creationId xmlns:p14="http://schemas.microsoft.com/office/powerpoint/2010/main" val="1333655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Trigger</a:t>
            </a:r>
            <a:endParaRPr lang="en-US" dirty="0"/>
          </a:p>
        </p:txBody>
      </p:sp>
      <p:pic>
        <p:nvPicPr>
          <p:cNvPr id="3" name="Picture 2"/>
          <p:cNvPicPr>
            <a:picLocks noChangeAspect="1"/>
          </p:cNvPicPr>
          <p:nvPr/>
        </p:nvPicPr>
        <p:blipFill>
          <a:blip r:embed="rId3"/>
          <a:stretch>
            <a:fillRect/>
          </a:stretch>
        </p:blipFill>
        <p:spPr>
          <a:xfrm>
            <a:off x="1937634" y="1620995"/>
            <a:ext cx="7680944" cy="3748864"/>
          </a:xfrm>
          <a:prstGeom prst="rect">
            <a:avLst/>
          </a:prstGeom>
        </p:spPr>
      </p:pic>
      <p:sp>
        <p:nvSpPr>
          <p:cNvPr id="4" name="Rectangle 3"/>
          <p:cNvSpPr/>
          <p:nvPr/>
        </p:nvSpPr>
        <p:spPr bwMode="auto">
          <a:xfrm>
            <a:off x="5836024" y="3442447"/>
            <a:ext cx="2886635" cy="923365"/>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274320" y="5873332"/>
            <a:ext cx="117081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Does not support: </a:t>
            </a:r>
            <a:r>
              <a:rPr lang="en-US" sz="2400" dirty="0" err="1" smtClean="0">
                <a:gradFill>
                  <a:gsLst>
                    <a:gs pos="2917">
                      <a:schemeClr val="tx1"/>
                    </a:gs>
                    <a:gs pos="30000">
                      <a:schemeClr val="tx1"/>
                    </a:gs>
                  </a:gsLst>
                  <a:lin ang="5400000" scaled="0"/>
                </a:gradFill>
              </a:rPr>
              <a:t>ControlChannel</a:t>
            </a:r>
            <a:r>
              <a:rPr lang="en-US" sz="2400" dirty="0" smtClean="0">
                <a:gradFill>
                  <a:gsLst>
                    <a:gs pos="2917">
                      <a:schemeClr val="tx1"/>
                    </a:gs>
                    <a:gs pos="30000">
                      <a:schemeClr val="tx1"/>
                    </a:gs>
                  </a:gsLst>
                  <a:lin ang="5400000" scaled="0"/>
                </a:gradFill>
              </a:rPr>
              <a:t>, </a:t>
            </a:r>
            <a:r>
              <a:rPr lang="en-US" sz="2400" dirty="0" err="1" smtClean="0">
                <a:gradFill>
                  <a:gsLst>
                    <a:gs pos="2917">
                      <a:schemeClr val="tx1"/>
                    </a:gs>
                    <a:gs pos="30000">
                      <a:schemeClr val="tx1"/>
                    </a:gs>
                  </a:gsLst>
                  <a:lin ang="5400000" scaled="0"/>
                </a:gradFill>
              </a:rPr>
              <a:t>PushNotification</a:t>
            </a:r>
            <a:r>
              <a:rPr lang="en-US" sz="2400" dirty="0" smtClean="0">
                <a:gradFill>
                  <a:gsLst>
                    <a:gs pos="2917">
                      <a:schemeClr val="tx1"/>
                    </a:gs>
                    <a:gs pos="30000">
                      <a:schemeClr val="tx1"/>
                    </a:gs>
                  </a:gsLst>
                  <a:lin ang="5400000" scaled="0"/>
                </a:gradFill>
              </a:rPr>
              <a:t>, and </a:t>
            </a:r>
            <a:r>
              <a:rPr lang="en-US" sz="2400" dirty="0" err="1" smtClean="0">
                <a:gradFill>
                  <a:gsLst>
                    <a:gs pos="2917">
                      <a:schemeClr val="tx1"/>
                    </a:gs>
                    <a:gs pos="30000">
                      <a:schemeClr val="tx1"/>
                    </a:gs>
                  </a:gsLst>
                  <a:lin ang="5400000" scaled="0"/>
                </a:gradFill>
              </a:rPr>
              <a:t>SystemEvent.SmsReceived</a:t>
            </a:r>
            <a:endParaRPr lang="en-US" sz="2400" dirty="0" smtClean="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1419554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7510"/>
          <a:stretch/>
        </p:blipFill>
        <p:spPr>
          <a:xfrm>
            <a:off x="0" y="1077614"/>
            <a:ext cx="12436475" cy="5911015"/>
          </a:xfrm>
          <a:prstGeom prst="rect">
            <a:avLst/>
          </a:prstGeom>
        </p:spPr>
      </p:pic>
      <p:sp>
        <p:nvSpPr>
          <p:cNvPr id="2" name="Title 1"/>
          <p:cNvSpPr>
            <a:spLocks noGrp="1"/>
          </p:cNvSpPr>
          <p:nvPr>
            <p:ph type="title"/>
          </p:nvPr>
        </p:nvSpPr>
        <p:spPr/>
        <p:txBody>
          <a:bodyPr/>
          <a:lstStyle/>
          <a:p>
            <a:r>
              <a:rPr lang="en-US" dirty="0" smtClean="0"/>
              <a:t>Event Viewer</a:t>
            </a:r>
            <a:endParaRPr lang="en-US" dirty="0"/>
          </a:p>
        </p:txBody>
      </p:sp>
      <p:sp>
        <p:nvSpPr>
          <p:cNvPr id="4" name="Rectangle 3"/>
          <p:cNvSpPr/>
          <p:nvPr/>
        </p:nvSpPr>
        <p:spPr bwMode="auto">
          <a:xfrm>
            <a:off x="274320" y="6139544"/>
            <a:ext cx="3677194" cy="800552"/>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74320" y="3935639"/>
            <a:ext cx="3677194" cy="810532"/>
          </a:xfrm>
          <a:prstGeom prst="rect">
            <a:avLst/>
          </a:prstGeom>
          <a:noFill/>
          <a:ln w="508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68452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Diagnostic Log</a:t>
            </a:r>
            <a:endParaRPr lang="en-US" dirty="0"/>
          </a:p>
        </p:txBody>
      </p:sp>
      <p:pic>
        <p:nvPicPr>
          <p:cNvPr id="5" name="Picture 4"/>
          <p:cNvPicPr>
            <a:picLocks noChangeAspect="1"/>
          </p:cNvPicPr>
          <p:nvPr/>
        </p:nvPicPr>
        <p:blipFill>
          <a:blip r:embed="rId3"/>
          <a:stretch>
            <a:fillRect/>
          </a:stretch>
        </p:blipFill>
        <p:spPr>
          <a:xfrm>
            <a:off x="1395547" y="1531128"/>
            <a:ext cx="7112125" cy="2289757"/>
          </a:xfrm>
          <a:prstGeom prst="rect">
            <a:avLst/>
          </a:prstGeom>
        </p:spPr>
      </p:pic>
      <p:pic>
        <p:nvPicPr>
          <p:cNvPr id="6" name="Picture 5"/>
          <p:cNvPicPr>
            <a:picLocks noChangeAspect="1"/>
          </p:cNvPicPr>
          <p:nvPr/>
        </p:nvPicPr>
        <p:blipFill>
          <a:blip r:embed="rId4"/>
          <a:stretch>
            <a:fillRect/>
          </a:stretch>
        </p:blipFill>
        <p:spPr>
          <a:xfrm>
            <a:off x="1395548" y="4081842"/>
            <a:ext cx="6442166" cy="2713043"/>
          </a:xfrm>
          <a:prstGeom prst="rect">
            <a:avLst/>
          </a:prstGeom>
        </p:spPr>
      </p:pic>
      <p:sp>
        <p:nvSpPr>
          <p:cNvPr id="7" name="Oval 6"/>
          <p:cNvSpPr/>
          <p:nvPr/>
        </p:nvSpPr>
        <p:spPr bwMode="auto">
          <a:xfrm>
            <a:off x="274320" y="1913124"/>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8" name="Oval 7"/>
          <p:cNvSpPr/>
          <p:nvPr/>
        </p:nvSpPr>
        <p:spPr bwMode="auto">
          <a:xfrm>
            <a:off x="274320" y="4405325"/>
            <a:ext cx="860612" cy="8606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Tree>
    <p:custDataLst>
      <p:tags r:id="rId1"/>
    </p:custDataLst>
    <p:extLst>
      <p:ext uri="{BB962C8B-B14F-4D97-AF65-F5344CB8AC3E}">
        <p14:creationId xmlns:p14="http://schemas.microsoft.com/office/powerpoint/2010/main" val="4047342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 Up</a:t>
            </a:r>
            <a:endParaRPr lang="en-US" dirty="0"/>
          </a:p>
        </p:txBody>
      </p:sp>
    </p:spTree>
    <p:extLst>
      <p:ext uri="{BB962C8B-B14F-4D97-AF65-F5344CB8AC3E}">
        <p14:creationId xmlns:p14="http://schemas.microsoft.com/office/powerpoint/2010/main" val="378367218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Things to Remember</a:t>
            </a:r>
            <a:endParaRPr lang="en-US" dirty="0"/>
          </a:p>
        </p:txBody>
      </p:sp>
      <p:sp>
        <p:nvSpPr>
          <p:cNvPr id="4" name="Text Placeholder 3"/>
          <p:cNvSpPr>
            <a:spLocks noGrp="1"/>
          </p:cNvSpPr>
          <p:nvPr>
            <p:ph type="body" sz="quarter" idx="10"/>
          </p:nvPr>
        </p:nvSpPr>
        <p:spPr>
          <a:xfrm>
            <a:off x="274638" y="1212850"/>
            <a:ext cx="11887200" cy="4124206"/>
          </a:xfrm>
        </p:spPr>
        <p:txBody>
          <a:bodyPr/>
          <a:lstStyle/>
          <a:p>
            <a:r>
              <a:rPr lang="en-US" dirty="0" smtClean="0"/>
              <a:t>Be considerate of system resources</a:t>
            </a:r>
          </a:p>
          <a:p>
            <a:r>
              <a:rPr lang="en-US" dirty="0"/>
              <a:t>	</a:t>
            </a:r>
            <a:r>
              <a:rPr lang="en-US" dirty="0" smtClean="0"/>
              <a:t>Does your app need background APIs?</a:t>
            </a:r>
          </a:p>
          <a:p>
            <a:r>
              <a:rPr lang="en-US" dirty="0"/>
              <a:t>	</a:t>
            </a:r>
            <a:r>
              <a:rPr lang="en-US" dirty="0" smtClean="0"/>
              <a:t>Is there a different approach?</a:t>
            </a:r>
          </a:p>
          <a:p>
            <a:r>
              <a:rPr lang="en-US" dirty="0" smtClean="0"/>
              <a:t>Be aware of resource constraints</a:t>
            </a:r>
          </a:p>
          <a:p>
            <a:r>
              <a:rPr lang="en-US" dirty="0" smtClean="0"/>
              <a:t>Plan for the lock screen</a:t>
            </a:r>
          </a:p>
          <a:p>
            <a:endParaRPr lang="en-US" dirty="0"/>
          </a:p>
        </p:txBody>
      </p:sp>
    </p:spTree>
    <p:custDataLst>
      <p:tags r:id="rId1"/>
    </p:custDataLst>
    <p:extLst>
      <p:ext uri="{BB962C8B-B14F-4D97-AF65-F5344CB8AC3E}">
        <p14:creationId xmlns:p14="http://schemas.microsoft.com/office/powerpoint/2010/main" val="2041167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567" y="1214472"/>
            <a:ext cx="4762500" cy="4762500"/>
          </a:xfrm>
          <a:prstGeom prst="rect">
            <a:avLst/>
          </a:prstGeom>
        </p:spPr>
      </p:pic>
    </p:spTree>
    <p:extLst>
      <p:ext uri="{BB962C8B-B14F-4D97-AF65-F5344CB8AC3E}">
        <p14:creationId xmlns:p14="http://schemas.microsoft.com/office/powerpoint/2010/main" val="352677191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apps does this affect?</a:t>
            </a:r>
            <a:endParaRPr lang="en-US" dirty="0"/>
          </a:p>
        </p:txBody>
      </p:sp>
      <p:pic>
        <p:nvPicPr>
          <p:cNvPr id="4" name="Picture 3"/>
          <p:cNvPicPr>
            <a:picLocks noChangeAspect="1"/>
          </p:cNvPicPr>
          <p:nvPr/>
        </p:nvPicPr>
        <p:blipFill>
          <a:blip r:embed="rId3"/>
          <a:stretch>
            <a:fillRect/>
          </a:stretch>
        </p:blipFill>
        <p:spPr>
          <a:xfrm>
            <a:off x="274320" y="2172749"/>
            <a:ext cx="3913860" cy="3886200"/>
          </a:xfrm>
          <a:prstGeom prst="rect">
            <a:avLst/>
          </a:prstGeom>
        </p:spPr>
      </p:pic>
      <p:pic>
        <p:nvPicPr>
          <p:cNvPr id="5" name="Picture 4"/>
          <p:cNvPicPr>
            <a:picLocks noChangeAspect="1"/>
          </p:cNvPicPr>
          <p:nvPr/>
        </p:nvPicPr>
        <p:blipFill rotWithShape="1">
          <a:blip r:embed="rId4"/>
          <a:srcRect t="166" r="24815" b="19844"/>
          <a:stretch/>
        </p:blipFill>
        <p:spPr>
          <a:xfrm>
            <a:off x="4370122" y="2172749"/>
            <a:ext cx="3940222" cy="3886200"/>
          </a:xfrm>
          <a:prstGeom prst="rect">
            <a:avLst/>
          </a:prstGeom>
        </p:spPr>
      </p:pic>
      <p:pic>
        <p:nvPicPr>
          <p:cNvPr id="6" name="Picture 5"/>
          <p:cNvPicPr>
            <a:picLocks noChangeAspect="1"/>
          </p:cNvPicPr>
          <p:nvPr/>
        </p:nvPicPr>
        <p:blipFill>
          <a:blip r:embed="rId5"/>
          <a:stretch>
            <a:fillRect/>
          </a:stretch>
        </p:blipFill>
        <p:spPr>
          <a:xfrm>
            <a:off x="8492287" y="2172749"/>
            <a:ext cx="3860842" cy="3886200"/>
          </a:xfrm>
          <a:prstGeom prst="rect">
            <a:avLst/>
          </a:prstGeom>
        </p:spPr>
      </p:pic>
    </p:spTree>
    <p:custDataLst>
      <p:tags r:id="rId1"/>
    </p:custDataLst>
    <p:extLst>
      <p:ext uri="{BB962C8B-B14F-4D97-AF65-F5344CB8AC3E}">
        <p14:creationId xmlns:p14="http://schemas.microsoft.com/office/powerpoint/2010/main" val="420789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LOB apps</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r>
              <a:rPr lang="en-US" dirty="0" smtClean="0"/>
              <a:t>Real time communications</a:t>
            </a:r>
          </a:p>
          <a:p>
            <a:r>
              <a:rPr lang="en-US" dirty="0" smtClean="0"/>
              <a:t>Large data transfers</a:t>
            </a:r>
          </a:p>
          <a:p>
            <a:r>
              <a:rPr lang="en-US" dirty="0" smtClean="0"/>
              <a:t>Periodic updates</a:t>
            </a:r>
          </a:p>
          <a:p>
            <a:endParaRPr lang="en-US" dirty="0"/>
          </a:p>
        </p:txBody>
      </p:sp>
    </p:spTree>
    <p:custDataLst>
      <p:tags r:id="rId1"/>
    </p:custDataLst>
    <p:extLst>
      <p:ext uri="{BB962C8B-B14F-4D97-AF65-F5344CB8AC3E}">
        <p14:creationId xmlns:p14="http://schemas.microsoft.com/office/powerpoint/2010/main" val="71809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with Device</a:t>
            </a:r>
            <a:endParaRPr lang="en-US" dirty="0"/>
          </a:p>
        </p:txBody>
      </p:sp>
    </p:spTree>
    <p:extLst>
      <p:ext uri="{BB962C8B-B14F-4D97-AF65-F5344CB8AC3E}">
        <p14:creationId xmlns:p14="http://schemas.microsoft.com/office/powerpoint/2010/main" val="347951502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7"/>
</p:tagLst>
</file>

<file path=ppt/tags/tag10.xml><?xml version="1.0" encoding="utf-8"?>
<p:tagLst xmlns:a="http://schemas.openxmlformats.org/drawingml/2006/main" xmlns:r="http://schemas.openxmlformats.org/officeDocument/2006/relationships" xmlns:p="http://schemas.openxmlformats.org/presentationml/2006/main">
  <p:tag name="TIMING" val="|6.1|16.6|20.2|6.8|5.7"/>
</p:tagLst>
</file>

<file path=ppt/tags/tag11.xml><?xml version="1.0" encoding="utf-8"?>
<p:tagLst xmlns:a="http://schemas.openxmlformats.org/drawingml/2006/main" xmlns:r="http://schemas.openxmlformats.org/officeDocument/2006/relationships" xmlns:p="http://schemas.openxmlformats.org/presentationml/2006/main">
  <p:tag name="TIMING" val="|7.9|4.3|5|3"/>
</p:tagLst>
</file>

<file path=ppt/tags/tag12.xml><?xml version="1.0" encoding="utf-8"?>
<p:tagLst xmlns:a="http://schemas.openxmlformats.org/drawingml/2006/main" xmlns:r="http://schemas.openxmlformats.org/officeDocument/2006/relationships" xmlns:p="http://schemas.openxmlformats.org/presentationml/2006/main">
  <p:tag name="TIMING" val="|6|9.9|22.9"/>
</p:tagLst>
</file>

<file path=ppt/tags/tag13.xml><?xml version="1.0" encoding="utf-8"?>
<p:tagLst xmlns:a="http://schemas.openxmlformats.org/drawingml/2006/main" xmlns:r="http://schemas.openxmlformats.org/officeDocument/2006/relationships" xmlns:p="http://schemas.openxmlformats.org/presentationml/2006/main">
  <p:tag name="TIMING" val="|3|13.1|15"/>
</p:tagLst>
</file>

<file path=ppt/tags/tag14.xml><?xml version="1.0" encoding="utf-8"?>
<p:tagLst xmlns:a="http://schemas.openxmlformats.org/drawingml/2006/main" xmlns:r="http://schemas.openxmlformats.org/officeDocument/2006/relationships" xmlns:p="http://schemas.openxmlformats.org/presentationml/2006/main">
  <p:tag name="TIMING" val="|17.2|21.5|1"/>
</p:tagLst>
</file>

<file path=ppt/tags/tag15.xml><?xml version="1.0" encoding="utf-8"?>
<p:tagLst xmlns:a="http://schemas.openxmlformats.org/drawingml/2006/main" xmlns:r="http://schemas.openxmlformats.org/officeDocument/2006/relationships" xmlns:p="http://schemas.openxmlformats.org/presentationml/2006/main">
  <p:tag name="TIMING" val="|13|12.3|12.1"/>
</p:tagLst>
</file>

<file path=ppt/tags/tag16.xml><?xml version="1.0" encoding="utf-8"?>
<p:tagLst xmlns:a="http://schemas.openxmlformats.org/drawingml/2006/main" xmlns:r="http://schemas.openxmlformats.org/officeDocument/2006/relationships" xmlns:p="http://schemas.openxmlformats.org/presentationml/2006/main">
  <p:tag name="TIMING" val="|11.9"/>
</p:tagLst>
</file>

<file path=ppt/tags/tag17.xml><?xml version="1.0" encoding="utf-8"?>
<p:tagLst xmlns:a="http://schemas.openxmlformats.org/drawingml/2006/main" xmlns:r="http://schemas.openxmlformats.org/officeDocument/2006/relationships" xmlns:p="http://schemas.openxmlformats.org/presentationml/2006/main">
  <p:tag name="TIMING" val="|6.1|7.2|2.6|3.9"/>
</p:tagLst>
</file>

<file path=ppt/tags/tag18.xml><?xml version="1.0" encoding="utf-8"?>
<p:tagLst xmlns:a="http://schemas.openxmlformats.org/drawingml/2006/main" xmlns:r="http://schemas.openxmlformats.org/officeDocument/2006/relationships" xmlns:p="http://schemas.openxmlformats.org/presentationml/2006/main">
  <p:tag name="TIMING" val="|0.9|10.7|19.3"/>
</p:tagLst>
</file>

<file path=ppt/tags/tag19.xml><?xml version="1.0" encoding="utf-8"?>
<p:tagLst xmlns:a="http://schemas.openxmlformats.org/drawingml/2006/main" xmlns:r="http://schemas.openxmlformats.org/officeDocument/2006/relationships" xmlns:p="http://schemas.openxmlformats.org/presentationml/2006/main">
  <p:tag name="TIMING" val="|3.6"/>
</p:tagLst>
</file>

<file path=ppt/tags/tag2.xml><?xml version="1.0" encoding="utf-8"?>
<p:tagLst xmlns:a="http://schemas.openxmlformats.org/drawingml/2006/main" xmlns:r="http://schemas.openxmlformats.org/officeDocument/2006/relationships" xmlns:p="http://schemas.openxmlformats.org/presentationml/2006/main">
  <p:tag name="TIMING" val="|2.5|50.8|79.1"/>
</p:tagLst>
</file>

<file path=ppt/tags/tag20.xml><?xml version="1.0" encoding="utf-8"?>
<p:tagLst xmlns:a="http://schemas.openxmlformats.org/drawingml/2006/main" xmlns:r="http://schemas.openxmlformats.org/officeDocument/2006/relationships" xmlns:p="http://schemas.openxmlformats.org/presentationml/2006/main">
  <p:tag name="TIMING" val="|1|10|4.4|35.4"/>
</p:tagLst>
</file>

<file path=ppt/tags/tag21.xml><?xml version="1.0" encoding="utf-8"?>
<p:tagLst xmlns:a="http://schemas.openxmlformats.org/drawingml/2006/main" xmlns:r="http://schemas.openxmlformats.org/officeDocument/2006/relationships" xmlns:p="http://schemas.openxmlformats.org/presentationml/2006/main">
  <p:tag name="TIMING" val="|20.4|6.2|6.3|1.6|2.5|6"/>
</p:tagLst>
</file>

<file path=ppt/tags/tag22.xml><?xml version="1.0" encoding="utf-8"?>
<p:tagLst xmlns:a="http://schemas.openxmlformats.org/drawingml/2006/main" xmlns:r="http://schemas.openxmlformats.org/officeDocument/2006/relationships" xmlns:p="http://schemas.openxmlformats.org/presentationml/2006/main">
  <p:tag name="TIMING" val="|5.2|2.7|28.2|16.1|5.4"/>
</p:tagLst>
</file>

<file path=ppt/tags/tag23.xml><?xml version="1.0" encoding="utf-8"?>
<p:tagLst xmlns:a="http://schemas.openxmlformats.org/drawingml/2006/main" xmlns:r="http://schemas.openxmlformats.org/officeDocument/2006/relationships" xmlns:p="http://schemas.openxmlformats.org/presentationml/2006/main">
  <p:tag name="TIMING" val="|3.8|8.1"/>
</p:tagLst>
</file>

<file path=ppt/tags/tag24.xml><?xml version="1.0" encoding="utf-8"?>
<p:tagLst xmlns:a="http://schemas.openxmlformats.org/drawingml/2006/main" xmlns:r="http://schemas.openxmlformats.org/officeDocument/2006/relationships" xmlns:p="http://schemas.openxmlformats.org/presentationml/2006/main">
  <p:tag name="TIMING" val="|2.5"/>
</p:tagLst>
</file>

<file path=ppt/tags/tag25.xml><?xml version="1.0" encoding="utf-8"?>
<p:tagLst xmlns:a="http://schemas.openxmlformats.org/drawingml/2006/main" xmlns:r="http://schemas.openxmlformats.org/officeDocument/2006/relationships" xmlns:p="http://schemas.openxmlformats.org/presentationml/2006/main">
  <p:tag name="TIMING" val="|5.8|9.9|27.5"/>
</p:tagLst>
</file>

<file path=ppt/tags/tag26.xml><?xml version="1.0" encoding="utf-8"?>
<p:tagLst xmlns:a="http://schemas.openxmlformats.org/drawingml/2006/main" xmlns:r="http://schemas.openxmlformats.org/officeDocument/2006/relationships" xmlns:p="http://schemas.openxmlformats.org/presentationml/2006/main">
  <p:tag name="TIMING" val="|43.6|1"/>
</p:tagLst>
</file>

<file path=ppt/tags/tag27.xml><?xml version="1.0" encoding="utf-8"?>
<p:tagLst xmlns:a="http://schemas.openxmlformats.org/drawingml/2006/main" xmlns:r="http://schemas.openxmlformats.org/officeDocument/2006/relationships" xmlns:p="http://schemas.openxmlformats.org/presentationml/2006/main">
  <p:tag name="TIMING" val="|19.3|16|13.8"/>
</p:tagLst>
</file>

<file path=ppt/tags/tag28.xml><?xml version="1.0" encoding="utf-8"?>
<p:tagLst xmlns:a="http://schemas.openxmlformats.org/drawingml/2006/main" xmlns:r="http://schemas.openxmlformats.org/officeDocument/2006/relationships" xmlns:p="http://schemas.openxmlformats.org/presentationml/2006/main">
  <p:tag name="TIMING" val="|33.3|18.3|6.8"/>
</p:tagLst>
</file>

<file path=ppt/tags/tag29.xml><?xml version="1.0" encoding="utf-8"?>
<p:tagLst xmlns:a="http://schemas.openxmlformats.org/drawingml/2006/main" xmlns:r="http://schemas.openxmlformats.org/officeDocument/2006/relationships" xmlns:p="http://schemas.openxmlformats.org/presentationml/2006/main">
  <p:tag name="TIMING" val="|1.1|11.1|11.7"/>
</p:tagLst>
</file>

<file path=ppt/tags/tag3.xml><?xml version="1.0" encoding="utf-8"?>
<p:tagLst xmlns:a="http://schemas.openxmlformats.org/drawingml/2006/main" xmlns:r="http://schemas.openxmlformats.org/officeDocument/2006/relationships" xmlns:p="http://schemas.openxmlformats.org/presentationml/2006/main">
  <p:tag name="TIMING" val="|12.2|61.1|42.2"/>
</p:tagLst>
</file>

<file path=ppt/tags/tag30.xml><?xml version="1.0" encoding="utf-8"?>
<p:tagLst xmlns:a="http://schemas.openxmlformats.org/drawingml/2006/main" xmlns:r="http://schemas.openxmlformats.org/officeDocument/2006/relationships" xmlns:p="http://schemas.openxmlformats.org/presentationml/2006/main">
  <p:tag name="TIMING" val="|11.5|37.3|1.3|9.9|34.1"/>
</p:tagLst>
</file>

<file path=ppt/tags/tag31.xml><?xml version="1.0" encoding="utf-8"?>
<p:tagLst xmlns:a="http://schemas.openxmlformats.org/drawingml/2006/main" xmlns:r="http://schemas.openxmlformats.org/officeDocument/2006/relationships" xmlns:p="http://schemas.openxmlformats.org/presentationml/2006/main">
  <p:tag name="TIMING" val="|1.8|20.3|1.2|12.9"/>
</p:tagLst>
</file>

<file path=ppt/tags/tag32.xml><?xml version="1.0" encoding="utf-8"?>
<p:tagLst xmlns:a="http://schemas.openxmlformats.org/drawingml/2006/main" xmlns:r="http://schemas.openxmlformats.org/officeDocument/2006/relationships" xmlns:p="http://schemas.openxmlformats.org/presentationml/2006/main">
  <p:tag name="TIMING" val="|7.1|6.4|15.5|13.5"/>
</p:tagLst>
</file>

<file path=ppt/tags/tag33.xml><?xml version="1.0" encoding="utf-8"?>
<p:tagLst xmlns:a="http://schemas.openxmlformats.org/drawingml/2006/main" xmlns:r="http://schemas.openxmlformats.org/officeDocument/2006/relationships" xmlns:p="http://schemas.openxmlformats.org/presentationml/2006/main">
  <p:tag name="TIMING" val="|0.7|1.1|1.2"/>
</p:tagLst>
</file>

<file path=ppt/tags/tag34.xml><?xml version="1.0" encoding="utf-8"?>
<p:tagLst xmlns:a="http://schemas.openxmlformats.org/drawingml/2006/main" xmlns:r="http://schemas.openxmlformats.org/officeDocument/2006/relationships" xmlns:p="http://schemas.openxmlformats.org/presentationml/2006/main">
  <p:tag name="TIMING" val="|14.6|14.8|8.2"/>
</p:tagLst>
</file>

<file path=ppt/tags/tag35.xml><?xml version="1.0" encoding="utf-8"?>
<p:tagLst xmlns:a="http://schemas.openxmlformats.org/drawingml/2006/main" xmlns:r="http://schemas.openxmlformats.org/officeDocument/2006/relationships" xmlns:p="http://schemas.openxmlformats.org/presentationml/2006/main">
  <p:tag name="TIMING" val="|36.1|20.1"/>
</p:tagLst>
</file>

<file path=ppt/tags/tag36.xml><?xml version="1.0" encoding="utf-8"?>
<p:tagLst xmlns:a="http://schemas.openxmlformats.org/drawingml/2006/main" xmlns:r="http://schemas.openxmlformats.org/officeDocument/2006/relationships" xmlns:p="http://schemas.openxmlformats.org/presentationml/2006/main">
  <p:tag name="TIMING" val="|9.9|30.5"/>
</p:tagLst>
</file>

<file path=ppt/tags/tag37.xml><?xml version="1.0" encoding="utf-8"?>
<p:tagLst xmlns:a="http://schemas.openxmlformats.org/drawingml/2006/main" xmlns:r="http://schemas.openxmlformats.org/officeDocument/2006/relationships" xmlns:p="http://schemas.openxmlformats.org/presentationml/2006/main">
  <p:tag name="TIMING" val="|0.4|9.7"/>
</p:tagLst>
</file>

<file path=ppt/tags/tag38.xml><?xml version="1.0" encoding="utf-8"?>
<p:tagLst xmlns:a="http://schemas.openxmlformats.org/drawingml/2006/main" xmlns:r="http://schemas.openxmlformats.org/officeDocument/2006/relationships" xmlns:p="http://schemas.openxmlformats.org/presentationml/2006/main">
  <p:tag name="TIMING" val="|5.3|66.1|53.9|46.5|17.6"/>
</p:tagLst>
</file>

<file path=ppt/tags/tag4.xml><?xml version="1.0" encoding="utf-8"?>
<p:tagLst xmlns:a="http://schemas.openxmlformats.org/drawingml/2006/main" xmlns:r="http://schemas.openxmlformats.org/officeDocument/2006/relationships" xmlns:p="http://schemas.openxmlformats.org/presentationml/2006/main">
  <p:tag name="TIMING" val="|1.1|20.3|15.2"/>
</p:tagLst>
</file>

<file path=ppt/tags/tag5.xml><?xml version="1.0" encoding="utf-8"?>
<p:tagLst xmlns:a="http://schemas.openxmlformats.org/drawingml/2006/main" xmlns:r="http://schemas.openxmlformats.org/officeDocument/2006/relationships" xmlns:p="http://schemas.openxmlformats.org/presentationml/2006/main">
  <p:tag name="TIMING" val="|0.1|16.6|30.8"/>
</p:tagLst>
</file>

<file path=ppt/tags/tag6.xml><?xml version="1.0" encoding="utf-8"?>
<p:tagLst xmlns:a="http://schemas.openxmlformats.org/drawingml/2006/main" xmlns:r="http://schemas.openxmlformats.org/officeDocument/2006/relationships" xmlns:p="http://schemas.openxmlformats.org/presentationml/2006/main">
  <p:tag name="TIMING" val="|18.2|15.2"/>
</p:tagLst>
</file>

<file path=ppt/tags/tag7.xml><?xml version="1.0" encoding="utf-8"?>
<p:tagLst xmlns:a="http://schemas.openxmlformats.org/drawingml/2006/main" xmlns:r="http://schemas.openxmlformats.org/officeDocument/2006/relationships" xmlns:p="http://schemas.openxmlformats.org/presentationml/2006/main">
  <p:tag name="TIMING" val="|14.1|2.3"/>
</p:tagLst>
</file>

<file path=ppt/tags/tag8.xml><?xml version="1.0" encoding="utf-8"?>
<p:tagLst xmlns:a="http://schemas.openxmlformats.org/drawingml/2006/main" xmlns:r="http://schemas.openxmlformats.org/officeDocument/2006/relationships" xmlns:p="http://schemas.openxmlformats.org/presentationml/2006/main">
  <p:tag name="TIMING" val="|16.1|21.9"/>
</p:tagLst>
</file>

<file path=ppt/tags/tag9.xml><?xml version="1.0" encoding="utf-8"?>
<p:tagLst xmlns:a="http://schemas.openxmlformats.org/drawingml/2006/main" xmlns:r="http://schemas.openxmlformats.org/officeDocument/2006/relationships" xmlns:p="http://schemas.openxmlformats.org/presentationml/2006/main">
  <p:tag name="TIMING" val="|45|2.2|2.7|1.1"/>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3023</TotalTime>
  <Words>2376</Words>
  <Application>Microsoft Office PowerPoint</Application>
  <PresentationFormat>Custom</PresentationFormat>
  <Paragraphs>348</Paragraphs>
  <Slides>68</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Consolas</vt:lpstr>
      <vt:lpstr>Segoe UI</vt:lpstr>
      <vt:lpstr>Segoe UI Light</vt:lpstr>
      <vt:lpstr>Wingdings</vt:lpstr>
      <vt:lpstr>TechEd_2013_Template_16x9</vt:lpstr>
      <vt:lpstr>1_TechEd_2013_Template_16x9</vt:lpstr>
      <vt:lpstr>PowerPoint Presentation</vt:lpstr>
      <vt:lpstr>Under the Hood of WinRT Background APIs</vt:lpstr>
      <vt:lpstr>Agenda</vt:lpstr>
      <vt:lpstr>Why Background APIs?</vt:lpstr>
      <vt:lpstr>App Life Cycle</vt:lpstr>
      <vt:lpstr>Windows Store app Life Cycle</vt:lpstr>
      <vt:lpstr>What type of apps does this affect?</vt:lpstr>
      <vt:lpstr>What about LOB apps</vt:lpstr>
      <vt:lpstr>Connecting with Device</vt:lpstr>
      <vt:lpstr>PowerPoint Presentation</vt:lpstr>
      <vt:lpstr>Background APIs</vt:lpstr>
      <vt:lpstr>Playing Audio and Video</vt:lpstr>
      <vt:lpstr>Audio and Video</vt:lpstr>
      <vt:lpstr>3 Requirements</vt:lpstr>
      <vt:lpstr>PowerPoint Presentation</vt:lpstr>
      <vt:lpstr>Audio Category</vt:lpstr>
      <vt:lpstr>Set Audio Category</vt:lpstr>
      <vt:lpstr>Register for Transport Controls</vt:lpstr>
      <vt:lpstr>Register for Transport Controls</vt:lpstr>
      <vt:lpstr>Background Audio</vt:lpstr>
      <vt:lpstr>Transferring Data</vt:lpstr>
      <vt:lpstr>BackgroundTransfer APIs</vt:lpstr>
      <vt:lpstr>Secure transfers</vt:lpstr>
      <vt:lpstr>Network and Power Aware</vt:lpstr>
      <vt:lpstr>Transferring Files</vt:lpstr>
      <vt:lpstr>Creating a Background Transfer</vt:lpstr>
      <vt:lpstr>Reconnecting to Downloads</vt:lpstr>
      <vt:lpstr>Background Transfers</vt:lpstr>
      <vt:lpstr>Background Tasks</vt:lpstr>
      <vt:lpstr>Background Tasks</vt:lpstr>
      <vt:lpstr>PowerPoint Presentation</vt:lpstr>
      <vt:lpstr>Lock Screen Benefits</vt:lpstr>
      <vt:lpstr>Adding to Lock Screen</vt:lpstr>
      <vt:lpstr>Resource Quotas</vt:lpstr>
      <vt:lpstr>Network Quotas</vt:lpstr>
      <vt:lpstr>Trigger</vt:lpstr>
      <vt:lpstr>Conditions</vt:lpstr>
      <vt:lpstr>Prepping your Solution</vt:lpstr>
      <vt:lpstr>PowerPoint Presentation</vt:lpstr>
      <vt:lpstr>PowerPoint Presentation</vt:lpstr>
      <vt:lpstr>PowerPoint Presentation</vt:lpstr>
      <vt:lpstr>Defining Tasks</vt:lpstr>
      <vt:lpstr>Creating Background Task Class</vt:lpstr>
      <vt:lpstr>Deferral for Async Operations</vt:lpstr>
      <vt:lpstr>Registering a Background Task</vt:lpstr>
      <vt:lpstr>Accessing Registered Tasks</vt:lpstr>
      <vt:lpstr>Background Task Basics</vt:lpstr>
      <vt:lpstr>Triggers</vt:lpstr>
      <vt:lpstr>Control Channel</vt:lpstr>
      <vt:lpstr>Push Notification</vt:lpstr>
      <vt:lpstr>Server Keep Alive</vt:lpstr>
      <vt:lpstr>Network Keep Alive</vt:lpstr>
      <vt:lpstr>Push Notification</vt:lpstr>
      <vt:lpstr>Use Cases for Push Notification</vt:lpstr>
      <vt:lpstr>Time and Maintenance</vt:lpstr>
      <vt:lpstr>System Event</vt:lpstr>
      <vt:lpstr>System Event Demo</vt:lpstr>
      <vt:lpstr>Debugging</vt:lpstr>
      <vt:lpstr>Matching Names</vt:lpstr>
      <vt:lpstr>Manual Trigger</vt:lpstr>
      <vt:lpstr>Event Viewer</vt:lpstr>
      <vt:lpstr>Enabling Diagnostic Log</vt:lpstr>
      <vt:lpstr>Wrap Up</vt:lpstr>
      <vt:lpstr>Things to Remember</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DEV-B403: Under the Hood of WinRT Background APIs</dc:title>
  <dc:subject>TechEd 2013</dc:subject>
  <dc:creator>Tony Champion</dc:creator>
  <cp:keywords>TechEd 2013</cp:keywords>
  <dc:description>Template by: Jordan Cayabyab, Artitudes Design, Inc.
Formatting by: Ryan Gordon. Silver Fox Productions, Inc. 
Audience Type: Internal/External</dc:description>
  <cp:lastModifiedBy>Shows</cp:lastModifiedBy>
  <cp:revision>91</cp:revision>
  <dcterms:created xsi:type="dcterms:W3CDTF">2013-05-24T15:28:52Z</dcterms:created>
  <dcterms:modified xsi:type="dcterms:W3CDTF">2013-06-06T20:17:06Z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