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0" r:id="rId5"/>
    <p:sldMasterId id="2147484199" r:id="rId6"/>
    <p:sldMasterId id="2147484209" r:id="rId7"/>
    <p:sldMasterId id="2147484232" r:id="rId8"/>
    <p:sldMasterId id="2147484255" r:id="rId9"/>
  </p:sldMasterIdLst>
  <p:notesMasterIdLst>
    <p:notesMasterId r:id="rId34"/>
  </p:notesMasterIdLst>
  <p:handoutMasterIdLst>
    <p:handoutMasterId r:id="rId35"/>
  </p:handoutMasterIdLst>
  <p:sldIdLst>
    <p:sldId id="1054" r:id="rId10"/>
    <p:sldId id="1180" r:id="rId11"/>
    <p:sldId id="1151" r:id="rId12"/>
    <p:sldId id="1171" r:id="rId13"/>
    <p:sldId id="1172" r:id="rId14"/>
    <p:sldId id="1155" r:id="rId15"/>
    <p:sldId id="1158" r:id="rId16"/>
    <p:sldId id="1156" r:id="rId17"/>
    <p:sldId id="1157" r:id="rId18"/>
    <p:sldId id="1162" r:id="rId19"/>
    <p:sldId id="1159" r:id="rId20"/>
    <p:sldId id="1160" r:id="rId21"/>
    <p:sldId id="1163" r:id="rId22"/>
    <p:sldId id="1161" r:id="rId23"/>
    <p:sldId id="1176" r:id="rId24"/>
    <p:sldId id="1177" r:id="rId25"/>
    <p:sldId id="1175" r:id="rId26"/>
    <p:sldId id="1164" r:id="rId27"/>
    <p:sldId id="1178" r:id="rId28"/>
    <p:sldId id="1183" r:id="rId29"/>
    <p:sldId id="1182" r:id="rId30"/>
    <p:sldId id="1185" r:id="rId31"/>
    <p:sldId id="1184" r:id="rId32"/>
    <p:sldId id="1076" r:id="rId3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054"/>
            <p14:sldId id="1180"/>
            <p14:sldId id="1151"/>
            <p14:sldId id="1171"/>
            <p14:sldId id="1172"/>
            <p14:sldId id="1155"/>
            <p14:sldId id="1158"/>
            <p14:sldId id="1156"/>
            <p14:sldId id="1157"/>
            <p14:sldId id="1162"/>
            <p14:sldId id="1159"/>
            <p14:sldId id="1160"/>
            <p14:sldId id="1163"/>
            <p14:sldId id="1161"/>
            <p14:sldId id="1176"/>
            <p14:sldId id="1177"/>
            <p14:sldId id="1175"/>
            <p14:sldId id="1164"/>
            <p14:sldId id="1178"/>
            <p14:sldId id="1183"/>
            <p14:sldId id="1182"/>
            <p14:sldId id="1185"/>
          </p14:sldIdLst>
        </p14:section>
        <p14:section name="Special content" id="{6925D2A1-AD53-4951-AB34-79DFA02CD676}">
          <p14:sldIdLst>
            <p14:sldId id="1184"/>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Auth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2359"/>
    <a:srgbClr val="FFFFFF"/>
    <a:srgbClr val="002050"/>
    <a:srgbClr val="7FBA00"/>
    <a:srgbClr val="007233"/>
    <a:srgbClr val="0072C6"/>
    <a:srgbClr val="B4009E"/>
    <a:srgbClr val="B0B186"/>
    <a:srgbClr val="FF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67140" autoAdjust="0"/>
  </p:normalViewPr>
  <p:slideViewPr>
    <p:cSldViewPr snapToGrid="0">
      <p:cViewPr varScale="1">
        <p:scale>
          <a:sx n="105" d="100"/>
          <a:sy n="105" d="100"/>
        </p:scale>
        <p:origin x="570" y="11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6/3/2013 11:58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6/3/2013 11:58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6/3/2013 11:58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7108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01454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6/3/2013 11:58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9001217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6/3/2013 11:58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206711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6/3/2013 11:58 AM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1334953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6/3/2013 11:58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102939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6/3/2013 11:58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7339E48-D895-4036-A177-FEE0C770FFE2}" type="datetime1">
              <a:rPr lang="en-US" smtClean="0"/>
              <a:t>6/3/2013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32914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227129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64623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116851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78416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6/3/2013 11:58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028249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11:58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41666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6/3/2013 11:58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4041414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7.wmf"/></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7.w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623556"/>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924922"/>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647347"/>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202526"/>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8476789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18187" y="1113944"/>
            <a:ext cx="11400103" cy="1936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941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4"/>
          <p:cNvSpPr>
            <a:spLocks noGrp="1"/>
          </p:cNvSpPr>
          <p:nvPr>
            <p:ph type="title"/>
          </p:nvPr>
        </p:nvSpPr>
        <p:spPr>
          <a:xfrm>
            <a:off x="2383659" y="284962"/>
            <a:ext cx="9521545" cy="753369"/>
          </a:xfrm>
        </p:spPr>
        <p:txBody>
          <a:bodyPr/>
          <a:lstStyle>
            <a:lvl1pPr>
              <a:defRPr sz="5405" b="0">
                <a:solidFill>
                  <a:srgbClr val="001D8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383656" y="2253793"/>
            <a:ext cx="9534631" cy="2109433"/>
          </a:xfrm>
        </p:spPr>
        <p:txBody>
          <a:bodyPr/>
          <a:lstStyle>
            <a:lvl1pPr>
              <a:defRPr sz="3264">
                <a:latin typeface="+mn-lt"/>
              </a:defRPr>
            </a:lvl1pPr>
            <a:lvl2pPr>
              <a:defRPr sz="2754">
                <a:latin typeface="+mn-lt"/>
              </a:defRPr>
            </a:lvl2pPr>
            <a:lvl3pPr>
              <a:defRPr sz="2448">
                <a:latin typeface="+mn-lt"/>
              </a:defRPr>
            </a:lvl3pPr>
            <a:lvl4pPr>
              <a:defRPr sz="2142">
                <a:latin typeface="+mn-lt"/>
              </a:defRPr>
            </a:lvl4pPr>
            <a:lvl5pPr>
              <a:defRPr sz="2142">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9430994" y="6566799"/>
            <a:ext cx="2901844" cy="373473"/>
          </a:xfrm>
          <a:prstGeom prst="rect">
            <a:avLst/>
          </a:prstGeom>
        </p:spPr>
        <p:txBody>
          <a:bodyPr vert="horz" lIns="121893" tIns="60947" rIns="121893" bIns="60947" rtlCol="0" anchor="ctr"/>
          <a:lstStyle>
            <a:lvl1pPr algn="r">
              <a:defRPr sz="1326">
                <a:solidFill>
                  <a:schemeClr val="tx1">
                    <a:lumMod val="50000"/>
                  </a:schemeClr>
                </a:solidFill>
              </a:defRPr>
            </a:lvl1pPr>
          </a:lstStyle>
          <a:p>
            <a:pPr defTabSz="1241035" fontAlgn="base">
              <a:spcBef>
                <a:spcPct val="0"/>
              </a:spcBef>
              <a:spcAft>
                <a:spcPct val="0"/>
              </a:spcAft>
            </a:pPr>
            <a:fld id="{A96387F8-4538-40BD-87D6-D0FCB3D4F87F}" type="slidenum">
              <a:rPr lang="en-US" smtClean="0">
                <a:solidFill>
                  <a:srgbClr val="000000">
                    <a:lumMod val="50000"/>
                  </a:srgbClr>
                </a:solidFill>
                <a:cs typeface="Arial" pitchFamily="34" charset="0"/>
              </a:rPr>
              <a:pPr defTabSz="1241035" fontAlgn="base">
                <a:spcBef>
                  <a:spcPct val="0"/>
                </a:spcBef>
                <a:spcAft>
                  <a:spcPct val="0"/>
                </a:spcAft>
              </a:pPr>
              <a:t>‹#›</a:t>
            </a:fld>
            <a:endParaRPr lang="en-US" dirty="0">
              <a:solidFill>
                <a:srgbClr val="000000">
                  <a:lumMod val="50000"/>
                </a:srgbClr>
              </a:solidFill>
              <a:cs typeface="Arial" pitchFamily="34" charset="0"/>
            </a:endParaRPr>
          </a:p>
        </p:txBody>
      </p:sp>
    </p:spTree>
    <p:extLst>
      <p:ext uri="{BB962C8B-B14F-4D97-AF65-F5344CB8AC3E}">
        <p14:creationId xmlns:p14="http://schemas.microsoft.com/office/powerpoint/2010/main" val="417034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a:xfrm>
            <a:off x="2383659" y="284962"/>
            <a:ext cx="9521545" cy="753369"/>
          </a:xfrm>
        </p:spPr>
        <p:txBody>
          <a:bodyPr/>
          <a:lstStyle>
            <a:lvl1pPr>
              <a:defRPr sz="5405" b="0">
                <a:solidFill>
                  <a:srgbClr val="001D8F"/>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4"/>
          </p:nvPr>
        </p:nvSpPr>
        <p:spPr>
          <a:xfrm>
            <a:off x="9430994" y="6566799"/>
            <a:ext cx="2901844" cy="373473"/>
          </a:xfrm>
          <a:prstGeom prst="rect">
            <a:avLst/>
          </a:prstGeom>
        </p:spPr>
        <p:txBody>
          <a:bodyPr vert="horz" lIns="121893" tIns="60947" rIns="121893" bIns="60947" rtlCol="0" anchor="ctr"/>
          <a:lstStyle>
            <a:lvl1pPr algn="r">
              <a:defRPr sz="1326">
                <a:solidFill>
                  <a:schemeClr val="tx1">
                    <a:lumMod val="50000"/>
                  </a:schemeClr>
                </a:solidFill>
              </a:defRPr>
            </a:lvl1pPr>
          </a:lstStyle>
          <a:p>
            <a:pPr defTabSz="1241035" fontAlgn="base">
              <a:spcBef>
                <a:spcPct val="0"/>
              </a:spcBef>
              <a:spcAft>
                <a:spcPct val="0"/>
              </a:spcAft>
            </a:pPr>
            <a:fld id="{A96387F8-4538-40BD-87D6-D0FCB3D4F87F}" type="slidenum">
              <a:rPr lang="en-US" smtClean="0">
                <a:solidFill>
                  <a:srgbClr val="000000">
                    <a:lumMod val="50000"/>
                  </a:srgbClr>
                </a:solidFill>
                <a:cs typeface="Arial" pitchFamily="34" charset="0"/>
              </a:rPr>
              <a:pPr defTabSz="1241035" fontAlgn="base">
                <a:spcBef>
                  <a:spcPct val="0"/>
                </a:spcBef>
                <a:spcAft>
                  <a:spcPct val="0"/>
                </a:spcAft>
              </a:pPr>
              <a:t>‹#›</a:t>
            </a:fld>
            <a:endParaRPr lang="en-US" dirty="0">
              <a:solidFill>
                <a:srgbClr val="000000">
                  <a:lumMod val="50000"/>
                </a:srgbClr>
              </a:solidFill>
              <a:cs typeface="Arial" pitchFamily="34" charset="0"/>
            </a:endParaRPr>
          </a:p>
        </p:txBody>
      </p:sp>
    </p:spTree>
    <p:extLst>
      <p:ext uri="{BB962C8B-B14F-4D97-AF65-F5344CB8AC3E}">
        <p14:creationId xmlns:p14="http://schemas.microsoft.com/office/powerpoint/2010/main" val="162546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4"/>
          <p:cNvSpPr>
            <a:spLocks noGrp="1"/>
          </p:cNvSpPr>
          <p:nvPr>
            <p:ph type="title"/>
          </p:nvPr>
        </p:nvSpPr>
        <p:spPr>
          <a:xfrm>
            <a:off x="2383659" y="284962"/>
            <a:ext cx="9521545" cy="753369"/>
          </a:xfrm>
        </p:spPr>
        <p:txBody>
          <a:bodyPr/>
          <a:lstStyle>
            <a:lvl1pPr>
              <a:defRPr sz="5405" b="0">
                <a:solidFill>
                  <a:srgbClr val="001D8F"/>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4"/>
          </p:nvPr>
        </p:nvSpPr>
        <p:spPr>
          <a:xfrm>
            <a:off x="9430994" y="6566799"/>
            <a:ext cx="2901844" cy="373473"/>
          </a:xfrm>
          <a:prstGeom prst="rect">
            <a:avLst/>
          </a:prstGeom>
        </p:spPr>
        <p:txBody>
          <a:bodyPr vert="horz" lIns="121893" tIns="60947" rIns="121893" bIns="60947" rtlCol="0" anchor="ctr"/>
          <a:lstStyle>
            <a:lvl1pPr algn="r">
              <a:defRPr sz="1326">
                <a:solidFill>
                  <a:schemeClr val="tx1">
                    <a:lumMod val="50000"/>
                  </a:schemeClr>
                </a:solidFill>
              </a:defRPr>
            </a:lvl1pPr>
          </a:lstStyle>
          <a:p>
            <a:pPr defTabSz="1241035" fontAlgn="base">
              <a:spcBef>
                <a:spcPct val="0"/>
              </a:spcBef>
              <a:spcAft>
                <a:spcPct val="0"/>
              </a:spcAft>
            </a:pPr>
            <a:fld id="{A96387F8-4538-40BD-87D6-D0FCB3D4F87F}" type="slidenum">
              <a:rPr lang="en-US" smtClean="0">
                <a:solidFill>
                  <a:srgbClr val="000000">
                    <a:lumMod val="50000"/>
                  </a:srgbClr>
                </a:solidFill>
                <a:cs typeface="Arial" pitchFamily="34" charset="0"/>
              </a:rPr>
              <a:pPr defTabSz="1241035" fontAlgn="base">
                <a:spcBef>
                  <a:spcPct val="0"/>
                </a:spcBef>
                <a:spcAft>
                  <a:spcPct val="0"/>
                </a:spcAft>
              </a:pPr>
              <a:t>‹#›</a:t>
            </a:fld>
            <a:endParaRPr lang="en-US" dirty="0">
              <a:solidFill>
                <a:srgbClr val="000000">
                  <a:lumMod val="50000"/>
                </a:srgbClr>
              </a:solidFill>
              <a:cs typeface="Arial" pitchFamily="34" charset="0"/>
            </a:endParaRPr>
          </a:p>
        </p:txBody>
      </p:sp>
    </p:spTree>
    <p:extLst>
      <p:ext uri="{BB962C8B-B14F-4D97-AF65-F5344CB8AC3E}">
        <p14:creationId xmlns:p14="http://schemas.microsoft.com/office/powerpoint/2010/main" val="273158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1936785"/>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492163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Rectangle 3"/>
          <p:cNvSpPr/>
          <p:nvPr userDrawn="1"/>
        </p:nvSpPr>
        <p:spPr bwMode="auto">
          <a:xfrm>
            <a:off x="1" y="1243474"/>
            <a:ext cx="12436475" cy="5253991"/>
          </a:xfrm>
          <a:prstGeom prst="rect">
            <a:avLst/>
          </a:prstGeom>
          <a:gradFill>
            <a:gsLst>
              <a:gs pos="47000">
                <a:schemeClr val="bg1">
                  <a:alpha val="67000"/>
                </a:schemeClr>
              </a:gs>
              <a:gs pos="88000">
                <a:schemeClr val="bg1">
                  <a:alpha val="67000"/>
                </a:schemeClr>
              </a:gs>
              <a:gs pos="100000">
                <a:schemeClr val="bg2">
                  <a:alpha val="0"/>
                </a:schemeClr>
              </a:gs>
            </a:gsLst>
            <a:lin ang="16200000" scaled="0"/>
          </a:grad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121382" tIns="60691" rIns="121382" bIns="60691" anchor="ctr"/>
          <a:lstStyle>
            <a:lvl1pPr defTabSz="1096963" eaLnBrk="0" hangingPunct="0">
              <a:defRPr sz="2400">
                <a:solidFill>
                  <a:schemeClr val="tx1"/>
                </a:solidFill>
                <a:latin typeface="Arial" pitchFamily="34" charset="0"/>
                <a:ea typeface="ＭＳ Ｐゴシック" pitchFamily="34" charset="-128"/>
              </a:defRPr>
            </a:lvl1pPr>
            <a:lvl2pPr marL="37931725" indent="-37474525" defTabSz="1096963"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endParaRPr lang="en-US" sz="3127">
              <a:solidFill>
                <a:srgbClr val="000000"/>
              </a:solidFill>
              <a:effectLst>
                <a:outerShdw blurRad="38100" dist="38100" dir="2700000" algn="tl">
                  <a:srgbClr val="FFFFFF"/>
                </a:outerShdw>
              </a:effectLst>
              <a:latin typeface="Segoe" pitchFamily="34" charset="0"/>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18187" y="1439653"/>
            <a:ext cx="11400103" cy="193678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6245326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04584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PPT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436475" cy="6992703"/>
          </a:xfrm>
          <a:prstGeom prst="rect">
            <a:avLst/>
          </a:prstGeom>
        </p:spPr>
      </p:pic>
      <p:sp>
        <p:nvSpPr>
          <p:cNvPr id="2" name="Title 1"/>
          <p:cNvSpPr>
            <a:spLocks noGrp="1"/>
          </p:cNvSpPr>
          <p:nvPr>
            <p:ph type="title" hasCustomPrompt="1"/>
          </p:nvPr>
        </p:nvSpPr>
        <p:spPr>
          <a:xfrm>
            <a:off x="553531" y="3437241"/>
            <a:ext cx="5661467" cy="2034018"/>
          </a:xfrm>
        </p:spPr>
        <p:txBody>
          <a:bodyPr anchor="b" anchorCtr="0"/>
          <a:lstStyle>
            <a:lvl1pPr>
              <a:defRPr sz="7343" spc="-153" baseline="0">
                <a:solidFill>
                  <a:srgbClr val="FFFFFF"/>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53531" y="5796698"/>
            <a:ext cx="8451911" cy="508524"/>
          </a:xfrm>
        </p:spPr>
        <p:txBody>
          <a:bodyPr>
            <a:noAutofit/>
          </a:bodyPr>
          <a:lstStyle>
            <a:lvl1pPr marL="0" indent="0">
              <a:spcBef>
                <a:spcPts val="0"/>
              </a:spcBef>
              <a:buNone/>
              <a:defRPr spc="-71" baseline="0">
                <a:solidFill>
                  <a:srgbClr val="FFFFFF"/>
                </a:solidFill>
                <a:latin typeface="+mj-lt"/>
              </a:defRPr>
            </a:lvl1pPr>
          </a:lstStyle>
          <a:p>
            <a:pPr lvl="0"/>
            <a:r>
              <a:rPr lang="en-US" dirty="0" smtClean="0"/>
              <a:t>Speaker Title</a:t>
            </a:r>
            <a:endParaRPr lang="en-US" dirty="0"/>
          </a:p>
        </p:txBody>
      </p:sp>
      <p:pic>
        <p:nvPicPr>
          <p:cNvPr id="9" name="Picture 8" descr="MS-logo_Wh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42876" y="242477"/>
            <a:ext cx="804966" cy="136023"/>
          </a:xfrm>
          <a:prstGeom prst="rect">
            <a:avLst/>
          </a:prstGeom>
        </p:spPr>
      </p:pic>
      <p:pic>
        <p:nvPicPr>
          <p:cNvPr id="8" name="Picture 7" descr="VS_Wht_rgb.wm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1205" y="1344022"/>
            <a:ext cx="2096665" cy="369851"/>
          </a:xfrm>
          <a:prstGeom prst="rect">
            <a:avLst/>
          </a:prstGeom>
        </p:spPr>
      </p:pic>
    </p:spTree>
    <p:extLst>
      <p:ext uri="{BB962C8B-B14F-4D97-AF65-F5344CB8AC3E}">
        <p14:creationId xmlns:p14="http://schemas.microsoft.com/office/powerpoint/2010/main" val="3665220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reaker Option 1">
    <p:spTree>
      <p:nvGrpSpPr>
        <p:cNvPr id="1" name=""/>
        <p:cNvGrpSpPr/>
        <p:nvPr/>
      </p:nvGrpSpPr>
      <p:grpSpPr>
        <a:xfrm>
          <a:off x="0" y="0"/>
          <a:ext cx="0" cy="0"/>
          <a:chOff x="0" y="0"/>
          <a:chExt cx="0" cy="0"/>
        </a:xfrm>
      </p:grpSpPr>
      <p:pic>
        <p:nvPicPr>
          <p:cNvPr id="4" name="Picture 3" descr="PPT_breaker_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436475" cy="6992703"/>
          </a:xfrm>
          <a:prstGeom prst="rect">
            <a:avLst/>
          </a:prstGeom>
          <a:solidFill>
            <a:schemeClr val="accent2"/>
          </a:solidFill>
        </p:spPr>
      </p:pic>
      <p:sp>
        <p:nvSpPr>
          <p:cNvPr id="5" name="Text Placeholder 4"/>
          <p:cNvSpPr>
            <a:spLocks noGrp="1"/>
          </p:cNvSpPr>
          <p:nvPr>
            <p:ph type="body" sz="quarter" idx="10"/>
          </p:nvPr>
        </p:nvSpPr>
        <p:spPr>
          <a:xfrm>
            <a:off x="531279" y="2942983"/>
            <a:ext cx="5683720" cy="2215637"/>
          </a:xfrm>
        </p:spPr>
        <p:txBody>
          <a:bodyPr/>
          <a:lstStyle>
            <a:lvl1pPr marL="0" indent="0">
              <a:buNone/>
              <a:defRPr sz="6119">
                <a:solidFill>
                  <a:schemeClr val="bg1"/>
                </a:solidFill>
              </a:defRPr>
            </a:lvl1pPr>
            <a:lvl2pPr marL="4858" indent="0">
              <a:spcBef>
                <a:spcPts val="918"/>
              </a:spcBef>
              <a:buNone/>
              <a:defRPr sz="2856">
                <a:solidFill>
                  <a:schemeClr val="accent3"/>
                </a:solidFill>
                <a:latin typeface="+mj-lt"/>
              </a:defRPr>
            </a:lvl2pPr>
            <a:lvl3pPr marL="4858" indent="0">
              <a:buNone/>
              <a:defRPr/>
            </a:lvl3pPr>
            <a:lvl4pPr marL="4858" indent="0">
              <a:buNone/>
              <a:defRPr/>
            </a:lvl4pPr>
            <a:lvl5pPr marL="4858" indent="0">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618734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reaker Option 2">
    <p:spTree>
      <p:nvGrpSpPr>
        <p:cNvPr id="1" name=""/>
        <p:cNvGrpSpPr/>
        <p:nvPr/>
      </p:nvGrpSpPr>
      <p:grpSpPr>
        <a:xfrm>
          <a:off x="0" y="0"/>
          <a:ext cx="0" cy="0"/>
          <a:chOff x="0" y="0"/>
          <a:chExt cx="0" cy="0"/>
        </a:xfrm>
      </p:grpSpPr>
      <p:pic>
        <p:nvPicPr>
          <p:cNvPr id="4" name="Picture 3" descr="PPT_breaker_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436475" cy="6992703"/>
          </a:xfrm>
          <a:prstGeom prst="rect">
            <a:avLst/>
          </a:prstGeom>
          <a:solidFill>
            <a:srgbClr val="68217A"/>
          </a:solidFill>
        </p:spPr>
      </p:pic>
      <p:sp>
        <p:nvSpPr>
          <p:cNvPr id="5" name="Text Placeholder 4"/>
          <p:cNvSpPr>
            <a:spLocks noGrp="1"/>
          </p:cNvSpPr>
          <p:nvPr>
            <p:ph type="body" sz="quarter" idx="10"/>
          </p:nvPr>
        </p:nvSpPr>
        <p:spPr>
          <a:xfrm>
            <a:off x="531279" y="2942983"/>
            <a:ext cx="5683720" cy="2215637"/>
          </a:xfrm>
        </p:spPr>
        <p:txBody>
          <a:bodyPr/>
          <a:lstStyle>
            <a:lvl1pPr marL="0" indent="0">
              <a:buNone/>
              <a:defRPr sz="6119">
                <a:solidFill>
                  <a:schemeClr val="bg1"/>
                </a:solidFill>
              </a:defRPr>
            </a:lvl1pPr>
            <a:lvl2pPr marL="4858" indent="0">
              <a:spcBef>
                <a:spcPts val="918"/>
              </a:spcBef>
              <a:buNone/>
              <a:defRPr sz="2856">
                <a:solidFill>
                  <a:schemeClr val="accent3"/>
                </a:solidFill>
                <a:latin typeface="+mj-lt"/>
              </a:defRPr>
            </a:lvl2pPr>
            <a:lvl3pPr marL="4858" indent="0">
              <a:buNone/>
              <a:defRPr/>
            </a:lvl3pPr>
            <a:lvl4pPr marL="4858" indent="0">
              <a:buNone/>
              <a:defRPr/>
            </a:lvl4pPr>
            <a:lvl5pPr marL="4858" indent="0">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4476036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eaker Option 3">
    <p:spTree>
      <p:nvGrpSpPr>
        <p:cNvPr id="1" name=""/>
        <p:cNvGrpSpPr/>
        <p:nvPr/>
      </p:nvGrpSpPr>
      <p:grpSpPr>
        <a:xfrm>
          <a:off x="0" y="0"/>
          <a:ext cx="0" cy="0"/>
          <a:chOff x="0" y="0"/>
          <a:chExt cx="0" cy="0"/>
        </a:xfrm>
      </p:grpSpPr>
      <p:pic>
        <p:nvPicPr>
          <p:cNvPr id="3" name="Picture 2" descr="PPT_breaker_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436475" cy="6992703"/>
          </a:xfrm>
          <a:prstGeom prst="rect">
            <a:avLst/>
          </a:prstGeom>
          <a:solidFill>
            <a:srgbClr val="68217A"/>
          </a:solidFill>
        </p:spPr>
      </p:pic>
      <p:sp>
        <p:nvSpPr>
          <p:cNvPr id="5" name="Text Placeholder 4"/>
          <p:cNvSpPr>
            <a:spLocks noGrp="1"/>
          </p:cNvSpPr>
          <p:nvPr>
            <p:ph type="body" sz="quarter" idx="10"/>
          </p:nvPr>
        </p:nvSpPr>
        <p:spPr>
          <a:xfrm>
            <a:off x="531279" y="2942983"/>
            <a:ext cx="5683720" cy="2215637"/>
          </a:xfrm>
        </p:spPr>
        <p:txBody>
          <a:bodyPr/>
          <a:lstStyle>
            <a:lvl1pPr marL="0" indent="0">
              <a:buNone/>
              <a:defRPr sz="6119">
                <a:solidFill>
                  <a:schemeClr val="bg1"/>
                </a:solidFill>
              </a:defRPr>
            </a:lvl1pPr>
            <a:lvl2pPr marL="4858" indent="0">
              <a:spcBef>
                <a:spcPts val="918"/>
              </a:spcBef>
              <a:buNone/>
              <a:defRPr sz="2856">
                <a:solidFill>
                  <a:schemeClr val="accent3"/>
                </a:solidFill>
                <a:latin typeface="+mj-lt"/>
              </a:defRPr>
            </a:lvl2pPr>
            <a:lvl3pPr marL="4858" indent="0">
              <a:buNone/>
              <a:defRPr/>
            </a:lvl3pPr>
            <a:lvl4pPr marL="4858" indent="0">
              <a:buNone/>
              <a:defRPr/>
            </a:lvl4pPr>
            <a:lvl5pPr marL="4858" indent="0">
              <a:buNone/>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05418827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95055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3723304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9435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pic>
        <p:nvPicPr>
          <p:cNvPr id="4" name="Picture 3" descr="PPT_cover_F.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427659" cy="6994525"/>
          </a:xfrm>
          <a:prstGeom prst="rect">
            <a:avLst/>
          </a:prstGeom>
        </p:spPr>
      </p:pic>
      <p:sp>
        <p:nvSpPr>
          <p:cNvPr id="5" name="Text Placeholder 4"/>
          <p:cNvSpPr>
            <a:spLocks noGrp="1"/>
          </p:cNvSpPr>
          <p:nvPr>
            <p:ph type="body" sz="quarter" idx="12" hasCustomPrompt="1"/>
          </p:nvPr>
        </p:nvSpPr>
        <p:spPr>
          <a:xfrm>
            <a:off x="276547" y="5600702"/>
            <a:ext cx="6399213" cy="1830388"/>
          </a:xfrm>
          <a:noFill/>
        </p:spPr>
        <p:txBody>
          <a:bodyPr lIns="143322" tIns="107492" rIns="143322" bIns="107492">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3763403"/>
            <a:ext cx="10058336" cy="1014273"/>
          </a:xfrm>
          <a:noFill/>
        </p:spPr>
        <p:txBody>
          <a:bodyPr lIns="143322" tIns="89577" rIns="143322" bIns="89577" anchor="t" anchorCtr="0"/>
          <a:lstStyle>
            <a:lvl1pPr>
              <a:defRPr sz="6017"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973060" y="479779"/>
            <a:ext cx="1005841" cy="195077"/>
          </a:xfrm>
          <a:prstGeom prst="rect">
            <a:avLst/>
          </a:prstGeom>
          <a:noFill/>
        </p:spPr>
      </p:pic>
      <p:pic>
        <p:nvPicPr>
          <p:cNvPr id="8" name="Picture 7" descr="VS_Wht_rgb.wm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580" y="2125663"/>
            <a:ext cx="2743550" cy="484156"/>
          </a:xfrm>
          <a:prstGeom prst="rect">
            <a:avLst/>
          </a:prstGeom>
        </p:spPr>
      </p:pic>
    </p:spTree>
    <p:extLst>
      <p:ext uri="{BB962C8B-B14F-4D97-AF65-F5344CB8AC3E}">
        <p14:creationId xmlns:p14="http://schemas.microsoft.com/office/powerpoint/2010/main" val="1841513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375536" cy="2015262"/>
          </a:xfrm>
          <a:prstGeom prst="rect">
            <a:avLst/>
          </a:prstGeom>
        </p:spPr>
        <p:txBody>
          <a:bodyPr/>
          <a:lstStyle>
            <a:lvl1pPr marL="0" indent="0">
              <a:spcBef>
                <a:spcPts val="2448"/>
              </a:spcBef>
              <a:buNone/>
              <a:defRPr sz="4080">
                <a:solidFill>
                  <a:schemeClr val="accent2"/>
                </a:solidFill>
                <a:latin typeface="+mj-lt"/>
              </a:defRPr>
            </a:lvl1pPr>
            <a:lvl2pPr marL="0" indent="0">
              <a:buNone/>
              <a:defRPr sz="2040">
                <a:gradFill>
                  <a:gsLst>
                    <a:gs pos="100000">
                      <a:schemeClr val="tx1"/>
                    </a:gs>
                    <a:gs pos="6000">
                      <a:schemeClr val="tx1"/>
                    </a:gs>
                  </a:gsLst>
                  <a:lin ang="5400000" scaled="0"/>
                </a:gradFill>
              </a:defRPr>
            </a:lvl2pPr>
            <a:lvl3pPr marL="236387" indent="0">
              <a:buNone/>
              <a:defRPr sz="2040">
                <a:gradFill>
                  <a:gsLst>
                    <a:gs pos="100000">
                      <a:schemeClr val="tx1"/>
                    </a:gs>
                    <a:gs pos="6000">
                      <a:schemeClr val="tx1"/>
                    </a:gs>
                  </a:gsLst>
                  <a:lin ang="5400000" scaled="0"/>
                </a:gradFill>
              </a:defRPr>
            </a:lvl3pPr>
            <a:lvl4pPr marL="466298" indent="0">
              <a:buNone/>
              <a:defRPr sz="2040">
                <a:gradFill>
                  <a:gsLst>
                    <a:gs pos="100000">
                      <a:schemeClr val="tx1"/>
                    </a:gs>
                    <a:gs pos="6000">
                      <a:schemeClr val="tx1"/>
                    </a:gs>
                  </a:gsLst>
                  <a:lin ang="5400000" scaled="0"/>
                </a:gradFill>
              </a:defRPr>
            </a:lvl4pPr>
            <a:lvl5pPr marL="707543" indent="0">
              <a:buNone/>
              <a:defRPr sz="204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67819482"/>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51077745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9203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1170287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03659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509826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9373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926080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09581548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540933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70277269"/>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710888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07282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74784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9026437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021489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741585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785363"/>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232664"/>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45910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43744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13206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6120827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6143898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057926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5055366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95003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367921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629139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29601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46353463"/>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1756704"/>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26780850"/>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8077215"/>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2768265"/>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2135211"/>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588380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68255308"/>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80733"/>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5890303"/>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9564572"/>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279223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8936812"/>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8189148"/>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0183576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8464854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238768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7349705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392424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7772552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762162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268333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16882293"/>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07894306"/>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26276957"/>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8546315"/>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0308942"/>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7893878"/>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3698535"/>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268794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86823571"/>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32392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theme" Target="../theme/theme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theme" Target="../theme/theme5.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theme" Target="../theme/theme6.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8983" y="233153"/>
            <a:ext cx="11376352" cy="772852"/>
          </a:xfrm>
          <a:prstGeom prst="rect">
            <a:avLst/>
          </a:prstGeom>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 name="Text Placeholder 2"/>
          <p:cNvSpPr>
            <a:spLocks noGrp="1"/>
          </p:cNvSpPr>
          <p:nvPr>
            <p:ph type="body" idx="1"/>
          </p:nvPr>
        </p:nvSpPr>
        <p:spPr>
          <a:xfrm>
            <a:off x="528983" y="1476623"/>
            <a:ext cx="11376352" cy="1936785"/>
          </a:xfrm>
          <a:prstGeom prst="rect">
            <a:avLst/>
          </a:prstGeom>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601260921"/>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6" r:id="rId5"/>
    <p:sldLayoutId id="2147484197" r:id="rId6"/>
    <p:sldLayoutId id="2147484198"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30237" rtl="0" eaLnBrk="0" fontAlgn="base" hangingPunct="0">
        <a:lnSpc>
          <a:spcPct val="90000"/>
        </a:lnSpc>
        <a:spcBef>
          <a:spcPct val="0"/>
        </a:spcBef>
        <a:spcAft>
          <a:spcPct val="0"/>
        </a:spcAft>
        <a:defRPr lang="en-US" sz="5609" kern="1200" spc="-102" dirty="0">
          <a:ln w="3175">
            <a:noFill/>
          </a:ln>
          <a:gradFill flip="none" rotWithShape="1">
            <a:gsLst>
              <a:gs pos="0">
                <a:schemeClr val="tx1">
                  <a:lumMod val="65000"/>
                  <a:lumOff val="35000"/>
                </a:schemeClr>
              </a:gs>
              <a:gs pos="86000">
                <a:schemeClr val="tx1">
                  <a:lumMod val="65000"/>
                  <a:lumOff val="35000"/>
                </a:schemeClr>
              </a:gs>
            </a:gsLst>
            <a:lin ang="5400000" scaled="0"/>
            <a:tileRect/>
          </a:gradFill>
          <a:latin typeface="Segoe UI Light" pitchFamily="34" charset="0"/>
          <a:ea typeface="Arial" pitchFamily="-65" charset="-52"/>
          <a:cs typeface="Arial" charset="0"/>
        </a:defRPr>
      </a:lvl1pPr>
      <a:lvl2pPr algn="l" defTabSz="930237" rtl="0" eaLnBrk="0" fontAlgn="base" hangingPunct="0">
        <a:lnSpc>
          <a:spcPct val="90000"/>
        </a:lnSpc>
        <a:spcBef>
          <a:spcPct val="0"/>
        </a:spcBef>
        <a:spcAft>
          <a:spcPct val="0"/>
        </a:spcAft>
        <a:defRPr sz="5609">
          <a:solidFill>
            <a:schemeClr val="tx1"/>
          </a:solidFill>
          <a:latin typeface="Segoe UI Light" pitchFamily="34" charset="0"/>
          <a:ea typeface="Arial" pitchFamily="-65" charset="-52"/>
          <a:cs typeface="Arial" charset="0"/>
        </a:defRPr>
      </a:lvl2pPr>
      <a:lvl3pPr algn="l" defTabSz="930237" rtl="0" eaLnBrk="0" fontAlgn="base" hangingPunct="0">
        <a:lnSpc>
          <a:spcPct val="90000"/>
        </a:lnSpc>
        <a:spcBef>
          <a:spcPct val="0"/>
        </a:spcBef>
        <a:spcAft>
          <a:spcPct val="0"/>
        </a:spcAft>
        <a:defRPr sz="5609">
          <a:solidFill>
            <a:schemeClr val="tx1"/>
          </a:solidFill>
          <a:latin typeface="Segoe UI Light" pitchFamily="34" charset="0"/>
          <a:ea typeface="Arial" pitchFamily="-65" charset="-52"/>
          <a:cs typeface="Arial" charset="0"/>
        </a:defRPr>
      </a:lvl3pPr>
      <a:lvl4pPr algn="l" defTabSz="930237" rtl="0" eaLnBrk="0" fontAlgn="base" hangingPunct="0">
        <a:lnSpc>
          <a:spcPct val="90000"/>
        </a:lnSpc>
        <a:spcBef>
          <a:spcPct val="0"/>
        </a:spcBef>
        <a:spcAft>
          <a:spcPct val="0"/>
        </a:spcAft>
        <a:defRPr sz="5609">
          <a:solidFill>
            <a:schemeClr val="tx1"/>
          </a:solidFill>
          <a:latin typeface="Segoe UI Light" pitchFamily="34" charset="0"/>
          <a:ea typeface="Arial" pitchFamily="-65" charset="-52"/>
          <a:cs typeface="Arial" charset="0"/>
        </a:defRPr>
      </a:lvl4pPr>
      <a:lvl5pPr algn="l" defTabSz="930237" rtl="0" eaLnBrk="0" fontAlgn="base" hangingPunct="0">
        <a:lnSpc>
          <a:spcPct val="90000"/>
        </a:lnSpc>
        <a:spcBef>
          <a:spcPct val="0"/>
        </a:spcBef>
        <a:spcAft>
          <a:spcPct val="0"/>
        </a:spcAft>
        <a:defRPr sz="5609">
          <a:solidFill>
            <a:schemeClr val="tx1"/>
          </a:solidFill>
          <a:latin typeface="Segoe UI Light" pitchFamily="34" charset="0"/>
          <a:ea typeface="Arial" pitchFamily="-65" charset="-52"/>
          <a:cs typeface="Arial" charset="0"/>
        </a:defRPr>
      </a:lvl5pPr>
      <a:lvl6pPr marL="466238" algn="l" defTabSz="930863" rtl="0" fontAlgn="base">
        <a:lnSpc>
          <a:spcPct val="90000"/>
        </a:lnSpc>
        <a:spcBef>
          <a:spcPct val="0"/>
        </a:spcBef>
        <a:spcAft>
          <a:spcPct val="0"/>
        </a:spcAft>
        <a:defRPr sz="5609">
          <a:solidFill>
            <a:schemeClr val="tx1"/>
          </a:solidFill>
          <a:latin typeface="Segoe UI Light" pitchFamily="34" charset="0"/>
          <a:cs typeface="Arial" charset="0"/>
        </a:defRPr>
      </a:lvl6pPr>
      <a:lvl7pPr marL="932479" algn="l" defTabSz="930863" rtl="0" fontAlgn="base">
        <a:lnSpc>
          <a:spcPct val="90000"/>
        </a:lnSpc>
        <a:spcBef>
          <a:spcPct val="0"/>
        </a:spcBef>
        <a:spcAft>
          <a:spcPct val="0"/>
        </a:spcAft>
        <a:defRPr sz="5609">
          <a:solidFill>
            <a:schemeClr val="tx1"/>
          </a:solidFill>
          <a:latin typeface="Segoe UI Light" pitchFamily="34" charset="0"/>
          <a:cs typeface="Arial" charset="0"/>
        </a:defRPr>
      </a:lvl7pPr>
      <a:lvl8pPr marL="1398719" algn="l" defTabSz="930863" rtl="0" fontAlgn="base">
        <a:lnSpc>
          <a:spcPct val="90000"/>
        </a:lnSpc>
        <a:spcBef>
          <a:spcPct val="0"/>
        </a:spcBef>
        <a:spcAft>
          <a:spcPct val="0"/>
        </a:spcAft>
        <a:defRPr sz="5609">
          <a:solidFill>
            <a:schemeClr val="tx1"/>
          </a:solidFill>
          <a:latin typeface="Segoe UI Light" pitchFamily="34" charset="0"/>
          <a:cs typeface="Arial" charset="0"/>
        </a:defRPr>
      </a:lvl8pPr>
      <a:lvl9pPr marL="1864961" algn="l" defTabSz="930863" rtl="0" fontAlgn="base">
        <a:lnSpc>
          <a:spcPct val="90000"/>
        </a:lnSpc>
        <a:spcBef>
          <a:spcPct val="0"/>
        </a:spcBef>
        <a:spcAft>
          <a:spcPct val="0"/>
        </a:spcAft>
        <a:defRPr sz="5609">
          <a:solidFill>
            <a:schemeClr val="tx1"/>
          </a:solidFill>
          <a:latin typeface="Segoe UI Light" pitchFamily="34" charset="0"/>
          <a:cs typeface="Arial" charset="0"/>
        </a:defRPr>
      </a:lvl9pPr>
    </p:titleStyle>
    <p:bodyStyle>
      <a:lvl1pPr marL="349647" indent="-349647" algn="l" defTabSz="930237" rtl="0" eaLnBrk="0" fontAlgn="base" hangingPunct="0">
        <a:lnSpc>
          <a:spcPct val="90000"/>
        </a:lnSpc>
        <a:spcBef>
          <a:spcPct val="20000"/>
        </a:spcBef>
        <a:spcAft>
          <a:spcPct val="0"/>
        </a:spcAft>
        <a:buSzPct val="90000"/>
        <a:buFont typeface="Arial" pitchFamily="34" charset="0"/>
        <a:buChar char="•"/>
        <a:defRPr sz="3264"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S PGothic" pitchFamily="34" charset="-128"/>
          <a:cs typeface="ＭＳ Ｐゴシック" pitchFamily="-65" charset="-128"/>
        </a:defRPr>
      </a:lvl1pPr>
      <a:lvl2pPr marL="641022" indent="-287057" algn="l" defTabSz="930237" rtl="0" eaLnBrk="0" fontAlgn="base" hangingPunct="0">
        <a:lnSpc>
          <a:spcPct val="90000"/>
        </a:lnSpc>
        <a:spcBef>
          <a:spcPct val="20000"/>
        </a:spcBef>
        <a:spcAft>
          <a:spcPct val="0"/>
        </a:spcAft>
        <a:buSzPct val="90000"/>
        <a:buFont typeface="Arial" pitchFamily="34" charset="0"/>
        <a:buChar char="•"/>
        <a:tabLst>
          <a:tab pos="641022" algn="l"/>
        </a:tabLst>
        <a:defRPr sz="285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S PGothic" pitchFamily="34" charset="-128"/>
          <a:cs typeface="+mn-cs"/>
        </a:defRPr>
      </a:lvl2pPr>
      <a:lvl3pPr marL="930237" indent="-287057" algn="l" defTabSz="930237" rtl="0" eaLnBrk="0" fontAlgn="base" hangingPunct="0">
        <a:lnSpc>
          <a:spcPct val="90000"/>
        </a:lnSpc>
        <a:spcBef>
          <a:spcPct val="20000"/>
        </a:spcBef>
        <a:spcAft>
          <a:spcPct val="0"/>
        </a:spcAft>
        <a:buSzPct val="90000"/>
        <a:buFont typeface="Arial" pitchFamily="34" charset="0"/>
        <a:buChar char="•"/>
        <a:defRPr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S PGothic" pitchFamily="34" charset="-128"/>
          <a:cs typeface="+mn-cs"/>
        </a:defRPr>
      </a:lvl3pPr>
      <a:lvl4pPr marL="1508667" indent="-226624" algn="l" defTabSz="930237" rtl="0" eaLnBrk="0" fontAlgn="base" hangingPunct="0">
        <a:lnSpc>
          <a:spcPct val="90000"/>
        </a:lnSpc>
        <a:spcBef>
          <a:spcPct val="20000"/>
        </a:spcBef>
        <a:spcAft>
          <a:spcPct val="0"/>
        </a:spcAft>
        <a:buSzPct val="90000"/>
        <a:buFont typeface="Arial" pitchFamily="34" charset="0"/>
        <a:buChar char="•"/>
        <a:tabLst>
          <a:tab pos="930237" algn="l"/>
        </a:tabLst>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S PGothic" pitchFamily="34" charset="-128"/>
          <a:cs typeface="+mn-cs"/>
        </a:defRPr>
      </a:lvl4pPr>
      <a:lvl5pPr marL="1743922" indent="-233099" algn="l" defTabSz="930237" rtl="0" eaLnBrk="0" fontAlgn="base" hangingPunct="0">
        <a:lnSpc>
          <a:spcPct val="90000"/>
        </a:lnSpc>
        <a:spcBef>
          <a:spcPct val="20000"/>
        </a:spcBef>
        <a:spcAft>
          <a:spcPct val="0"/>
        </a:spcAft>
        <a:buSzPct val="90000"/>
        <a:buFont typeface="Arial" pitchFamily="34" charset="0"/>
        <a:buChar char="•"/>
        <a:defRPr sz="204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S PGothic" pitchFamily="34" charset="-128"/>
          <a:cs typeface="+mn-cs"/>
        </a:defRPr>
      </a:lvl5pPr>
      <a:lvl6pPr marL="2563836" indent="-233077" algn="l" defTabSz="932302"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987" indent="-233077" algn="l" defTabSz="932302"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141" indent="-233077" algn="l" defTabSz="932302"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292" indent="-233077" algn="l" defTabSz="932302"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302" rtl="0" eaLnBrk="1" latinLnBrk="0" hangingPunct="1">
        <a:defRPr sz="1938" kern="1200">
          <a:solidFill>
            <a:schemeClr val="tx1"/>
          </a:solidFill>
          <a:latin typeface="+mn-lt"/>
          <a:ea typeface="+mn-ea"/>
          <a:cs typeface="+mn-cs"/>
        </a:defRPr>
      </a:lvl1pPr>
      <a:lvl2pPr marL="466148" algn="l" defTabSz="932302" rtl="0" eaLnBrk="1" latinLnBrk="0" hangingPunct="1">
        <a:defRPr sz="1938" kern="1200">
          <a:solidFill>
            <a:schemeClr val="tx1"/>
          </a:solidFill>
          <a:latin typeface="+mn-lt"/>
          <a:ea typeface="+mn-ea"/>
          <a:cs typeface="+mn-cs"/>
        </a:defRPr>
      </a:lvl2pPr>
      <a:lvl3pPr marL="932302" algn="l" defTabSz="932302" rtl="0" eaLnBrk="1" latinLnBrk="0" hangingPunct="1">
        <a:defRPr sz="1938" kern="1200">
          <a:solidFill>
            <a:schemeClr val="tx1"/>
          </a:solidFill>
          <a:latin typeface="+mn-lt"/>
          <a:ea typeface="+mn-ea"/>
          <a:cs typeface="+mn-cs"/>
        </a:defRPr>
      </a:lvl3pPr>
      <a:lvl4pPr marL="1398455" algn="l" defTabSz="932302" rtl="0" eaLnBrk="1" latinLnBrk="0" hangingPunct="1">
        <a:defRPr sz="1938" kern="1200">
          <a:solidFill>
            <a:schemeClr val="tx1"/>
          </a:solidFill>
          <a:latin typeface="+mn-lt"/>
          <a:ea typeface="+mn-ea"/>
          <a:cs typeface="+mn-cs"/>
        </a:defRPr>
      </a:lvl4pPr>
      <a:lvl5pPr marL="1864610" algn="l" defTabSz="932302" rtl="0" eaLnBrk="1" latinLnBrk="0" hangingPunct="1">
        <a:defRPr sz="1938" kern="1200">
          <a:solidFill>
            <a:schemeClr val="tx1"/>
          </a:solidFill>
          <a:latin typeface="+mn-lt"/>
          <a:ea typeface="+mn-ea"/>
          <a:cs typeface="+mn-cs"/>
        </a:defRPr>
      </a:lvl5pPr>
      <a:lvl6pPr marL="2330762" algn="l" defTabSz="932302" rtl="0" eaLnBrk="1" latinLnBrk="0" hangingPunct="1">
        <a:defRPr sz="1938" kern="1200">
          <a:solidFill>
            <a:schemeClr val="tx1"/>
          </a:solidFill>
          <a:latin typeface="+mn-lt"/>
          <a:ea typeface="+mn-ea"/>
          <a:cs typeface="+mn-cs"/>
        </a:defRPr>
      </a:lvl6pPr>
      <a:lvl7pPr marL="2796912" algn="l" defTabSz="932302" rtl="0" eaLnBrk="1" latinLnBrk="0" hangingPunct="1">
        <a:defRPr sz="1938" kern="1200">
          <a:solidFill>
            <a:schemeClr val="tx1"/>
          </a:solidFill>
          <a:latin typeface="+mn-lt"/>
          <a:ea typeface="+mn-ea"/>
          <a:cs typeface="+mn-cs"/>
        </a:defRPr>
      </a:lvl7pPr>
      <a:lvl8pPr marL="3263063" algn="l" defTabSz="932302" rtl="0" eaLnBrk="1" latinLnBrk="0" hangingPunct="1">
        <a:defRPr sz="1938" kern="1200">
          <a:solidFill>
            <a:schemeClr val="tx1"/>
          </a:solidFill>
          <a:latin typeface="+mn-lt"/>
          <a:ea typeface="+mn-ea"/>
          <a:cs typeface="+mn-cs"/>
        </a:defRPr>
      </a:lvl8pPr>
      <a:lvl9pPr marL="3729215" algn="l" defTabSz="932302" rtl="0" eaLnBrk="1" latinLnBrk="0" hangingPunct="1">
        <a:defRPr sz="193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0" y="233151"/>
            <a:ext cx="11375536" cy="762786"/>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31279" y="1476622"/>
            <a:ext cx="11378776" cy="2096876"/>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0808100"/>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Lst>
  <p:transition>
    <p:fade/>
  </p:transition>
  <p:timing>
    <p:tnLst>
      <p:par>
        <p:cTn id="1" dur="indefinite" restart="never" nodeType="tmRoot"/>
      </p:par>
    </p:tnLst>
  </p:timing>
  <p:hf sldNum="0" hdr="0" ftr="0" dt="0"/>
  <p:txStyles>
    <p:titleStyle>
      <a:lvl1pPr algn="l" defTabSz="932559" rtl="0" eaLnBrk="1" latinLnBrk="0" hangingPunct="1">
        <a:lnSpc>
          <a:spcPct val="90000"/>
        </a:lnSpc>
        <a:spcBef>
          <a:spcPct val="0"/>
        </a:spcBef>
        <a:buNone/>
        <a:defRPr lang="en-US" sz="5507" b="0" kern="1200" cap="none" spc="-102"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46486" marR="0" indent="-346486" algn="l" defTabSz="932559" rtl="0" eaLnBrk="1" fontAlgn="auto" latinLnBrk="0" hangingPunct="1">
        <a:lnSpc>
          <a:spcPct val="90000"/>
        </a:lnSpc>
        <a:spcBef>
          <a:spcPct val="20000"/>
        </a:spcBef>
        <a:spcAft>
          <a:spcPts val="0"/>
        </a:spcAft>
        <a:buClrTx/>
        <a:buSzPct val="90000"/>
        <a:buFont typeface="Arial" pitchFamily="34" charset="0"/>
        <a:buChar char="•"/>
        <a:tabLst/>
        <a:defRPr sz="3672" kern="1200" spc="-71" baseline="0">
          <a:gradFill>
            <a:gsLst>
              <a:gs pos="1250">
                <a:schemeClr val="tx1"/>
              </a:gs>
              <a:gs pos="100000">
                <a:schemeClr val="tx1"/>
              </a:gs>
            </a:gsLst>
            <a:lin ang="5400000" scaled="0"/>
          </a:gradFill>
          <a:latin typeface="+mj-lt"/>
          <a:ea typeface="+mn-ea"/>
          <a:cs typeface="+mn-cs"/>
        </a:defRPr>
      </a:lvl1pPr>
      <a:lvl2pPr marL="584492" marR="0" indent="-238007" algn="l" defTabSz="932559" rtl="0" eaLnBrk="1" fontAlgn="auto" latinLnBrk="0" hangingPunct="1">
        <a:lnSpc>
          <a:spcPct val="90000"/>
        </a:lnSpc>
        <a:spcBef>
          <a:spcPct val="20000"/>
        </a:spcBef>
        <a:spcAft>
          <a:spcPts val="0"/>
        </a:spcAft>
        <a:buClrTx/>
        <a:buSzPct val="90000"/>
        <a:buFont typeface="Wingdings" pitchFamily="2" charset="2"/>
        <a:buChar char=""/>
        <a:tabLst/>
        <a:defRPr sz="2448" kern="1200" spc="0" baseline="0">
          <a:gradFill>
            <a:gsLst>
              <a:gs pos="1250">
                <a:schemeClr val="tx1"/>
              </a:gs>
              <a:gs pos="100000">
                <a:schemeClr val="tx1"/>
              </a:gs>
            </a:gsLst>
            <a:lin ang="5400000" scaled="0"/>
          </a:gradFill>
          <a:latin typeface="+mn-lt"/>
          <a:ea typeface="+mn-ea"/>
          <a:cs typeface="+mn-cs"/>
        </a:defRPr>
      </a:lvl2pPr>
      <a:lvl3pPr marL="814403"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814403" algn="l"/>
        </a:tabLst>
        <a:defRPr sz="2448" kern="1200" spc="0" baseline="0">
          <a:gradFill>
            <a:gsLst>
              <a:gs pos="1250">
                <a:schemeClr val="tx1"/>
              </a:gs>
              <a:gs pos="100000">
                <a:schemeClr val="tx1"/>
              </a:gs>
            </a:gsLst>
            <a:lin ang="5400000" scaled="0"/>
          </a:gradFill>
          <a:latin typeface="+mn-lt"/>
          <a:ea typeface="+mn-ea"/>
          <a:cs typeface="+mn-cs"/>
        </a:defRPr>
      </a:lvl3pPr>
      <a:lvl4pPr marL="1050791" marR="0" indent="-236387" algn="l" defTabSz="932559"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tx1"/>
              </a:gs>
              <a:gs pos="100000">
                <a:schemeClr val="tx1"/>
              </a:gs>
            </a:gsLst>
            <a:lin ang="5400000" scaled="0"/>
          </a:gradFill>
          <a:latin typeface="+mn-lt"/>
          <a:ea typeface="+mn-ea"/>
          <a:cs typeface="+mn-cs"/>
        </a:defRPr>
      </a:lvl4pPr>
      <a:lvl5pPr marL="1280702" marR="0" indent="-229911" algn="l" defTabSz="932559" rtl="0" eaLnBrk="1" fontAlgn="auto" latinLnBrk="0" hangingPunct="1">
        <a:lnSpc>
          <a:spcPct val="90000"/>
        </a:lnSpc>
        <a:spcBef>
          <a:spcPct val="20000"/>
        </a:spcBef>
        <a:spcAft>
          <a:spcPts val="0"/>
        </a:spcAft>
        <a:buClrTx/>
        <a:buSzPct val="90000"/>
        <a:buFont typeface="Wingdings" pitchFamily="2" charset="2"/>
        <a:buChar char=""/>
        <a:tabLst>
          <a:tab pos="1280702" algn="l"/>
        </a:tabLst>
        <a:defRPr sz="2040" kern="1200" spc="0" baseline="0">
          <a:gradFill>
            <a:gsLst>
              <a:gs pos="1250">
                <a:schemeClr val="tx1"/>
              </a:gs>
              <a:gs pos="100000">
                <a:schemeClr val="tx1"/>
              </a:gs>
            </a:gsLst>
            <a:lin ang="5400000" scaled="0"/>
          </a:gradFill>
          <a:latin typeface="+mn-lt"/>
          <a:ea typeface="+mn-ea"/>
          <a:cs typeface="+mn-cs"/>
        </a:defRPr>
      </a:lvl5pPr>
      <a:lvl6pPr marL="2564538"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081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09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377" indent="-233140" algn="l" defTabSz="932559"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559" rtl="0" eaLnBrk="1" latinLnBrk="0" hangingPunct="1">
        <a:defRPr sz="1836" kern="1200">
          <a:solidFill>
            <a:schemeClr val="tx1"/>
          </a:solidFill>
          <a:latin typeface="+mn-lt"/>
          <a:ea typeface="+mn-ea"/>
          <a:cs typeface="+mn-cs"/>
        </a:defRPr>
      </a:lvl1pPr>
      <a:lvl2pPr marL="466280" algn="l" defTabSz="932559" rtl="0" eaLnBrk="1" latinLnBrk="0" hangingPunct="1">
        <a:defRPr sz="1836" kern="1200">
          <a:solidFill>
            <a:schemeClr val="tx1"/>
          </a:solidFill>
          <a:latin typeface="+mn-lt"/>
          <a:ea typeface="+mn-ea"/>
          <a:cs typeface="+mn-cs"/>
        </a:defRPr>
      </a:lvl2pPr>
      <a:lvl3pPr marL="932559" algn="l" defTabSz="932559" rtl="0" eaLnBrk="1" latinLnBrk="0" hangingPunct="1">
        <a:defRPr sz="1836" kern="1200">
          <a:solidFill>
            <a:schemeClr val="tx1"/>
          </a:solidFill>
          <a:latin typeface="+mn-lt"/>
          <a:ea typeface="+mn-ea"/>
          <a:cs typeface="+mn-cs"/>
        </a:defRPr>
      </a:lvl3pPr>
      <a:lvl4pPr marL="1398839" algn="l" defTabSz="932559" rtl="0" eaLnBrk="1" latinLnBrk="0" hangingPunct="1">
        <a:defRPr sz="1836" kern="1200">
          <a:solidFill>
            <a:schemeClr val="tx1"/>
          </a:solidFill>
          <a:latin typeface="+mn-lt"/>
          <a:ea typeface="+mn-ea"/>
          <a:cs typeface="+mn-cs"/>
        </a:defRPr>
      </a:lvl4pPr>
      <a:lvl5pPr marL="1865119" algn="l" defTabSz="932559" rtl="0" eaLnBrk="1" latinLnBrk="0" hangingPunct="1">
        <a:defRPr sz="1836" kern="1200">
          <a:solidFill>
            <a:schemeClr val="tx1"/>
          </a:solidFill>
          <a:latin typeface="+mn-lt"/>
          <a:ea typeface="+mn-ea"/>
          <a:cs typeface="+mn-cs"/>
        </a:defRPr>
      </a:lvl5pPr>
      <a:lvl6pPr marL="2331399" algn="l" defTabSz="932559" rtl="0" eaLnBrk="1" latinLnBrk="0" hangingPunct="1">
        <a:defRPr sz="1836" kern="1200">
          <a:solidFill>
            <a:schemeClr val="tx1"/>
          </a:solidFill>
          <a:latin typeface="+mn-lt"/>
          <a:ea typeface="+mn-ea"/>
          <a:cs typeface="+mn-cs"/>
        </a:defRPr>
      </a:lvl6pPr>
      <a:lvl7pPr marL="2797677" algn="l" defTabSz="932559" rtl="0" eaLnBrk="1" latinLnBrk="0" hangingPunct="1">
        <a:defRPr sz="1836" kern="1200">
          <a:solidFill>
            <a:schemeClr val="tx1"/>
          </a:solidFill>
          <a:latin typeface="+mn-lt"/>
          <a:ea typeface="+mn-ea"/>
          <a:cs typeface="+mn-cs"/>
        </a:defRPr>
      </a:lvl7pPr>
      <a:lvl8pPr marL="3263957" algn="l" defTabSz="932559" rtl="0" eaLnBrk="1" latinLnBrk="0" hangingPunct="1">
        <a:defRPr sz="1836" kern="1200">
          <a:solidFill>
            <a:schemeClr val="tx1"/>
          </a:solidFill>
          <a:latin typeface="+mn-lt"/>
          <a:ea typeface="+mn-ea"/>
          <a:cs typeface="+mn-cs"/>
        </a:defRPr>
      </a:lvl8pPr>
      <a:lvl9pPr marL="3730237" algn="l" defTabSz="932559" rtl="0" eaLnBrk="1" latinLnBrk="0" hangingPunct="1">
        <a:defRPr sz="18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9550642"/>
      </p:ext>
    </p:extLst>
  </p:cSld>
  <p:clrMap bg1="dk1" tx1="lt1" bg2="dk2" tx2="lt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 id="2147484224" r:id="rId15"/>
    <p:sldLayoutId id="2147484225" r:id="rId16"/>
    <p:sldLayoutId id="2147484226" r:id="rId17"/>
    <p:sldLayoutId id="2147484227" r:id="rId18"/>
    <p:sldLayoutId id="2147484228" r:id="rId19"/>
    <p:sldLayoutId id="2147484229" r:id="rId20"/>
    <p:sldLayoutId id="2147484230" r:id="rId21"/>
    <p:sldLayoutId id="2147484231"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5426798"/>
      </p:ext>
    </p:extLst>
  </p:cSld>
  <p:clrMap bg1="dk1" tx1="lt1" bg2="dk2" tx2="lt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245" r:id="rId13"/>
    <p:sldLayoutId id="2147484246" r:id="rId14"/>
    <p:sldLayoutId id="2147484247" r:id="rId15"/>
    <p:sldLayoutId id="2147484248" r:id="rId16"/>
    <p:sldLayoutId id="2147484249" r:id="rId17"/>
    <p:sldLayoutId id="2147484250" r:id="rId18"/>
    <p:sldLayoutId id="2147484251" r:id="rId19"/>
    <p:sldLayoutId id="2147484252" r:id="rId20"/>
    <p:sldLayoutId id="2147484253" r:id="rId21"/>
    <p:sldLayoutId id="2147484254"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982977"/>
      </p:ext>
    </p:extLst>
  </p:cSld>
  <p:clrMap bg1="dk1" tx1="lt1" bg2="dk2" tx2="lt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 id="2147484269" r:id="rId14"/>
    <p:sldLayoutId id="2147484270" r:id="rId15"/>
    <p:sldLayoutId id="2147484271" r:id="rId16"/>
    <p:sldLayoutId id="2147484272" r:id="rId17"/>
    <p:sldLayoutId id="2147484273" r:id="rId18"/>
    <p:sldLayoutId id="2147484274" r:id="rId19"/>
    <p:sldLayoutId id="2147484275" r:id="rId20"/>
    <p:sldLayoutId id="2147484276" r:id="rId21"/>
    <p:sldLayoutId id="2147484277"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4.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8.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Modern Application Lifecycle Management</a:t>
            </a:r>
          </a:p>
        </p:txBody>
      </p:sp>
      <p:sp>
        <p:nvSpPr>
          <p:cNvPr id="5" name="Text Placeholder 4"/>
          <p:cNvSpPr>
            <a:spLocks noGrp="1"/>
          </p:cNvSpPr>
          <p:nvPr>
            <p:ph type="body" sz="quarter" idx="12"/>
          </p:nvPr>
        </p:nvSpPr>
        <p:spPr/>
        <p:txBody>
          <a:bodyPr/>
          <a:lstStyle/>
          <a:p>
            <a:r>
              <a:rPr lang="en-US" dirty="0" smtClean="0"/>
              <a:t>Brian Harry &amp; Brian Keller</a:t>
            </a:r>
            <a:endParaRPr lang="en-US" dirty="0"/>
          </a:p>
        </p:txBody>
      </p:sp>
      <p:sp>
        <p:nvSpPr>
          <p:cNvPr id="14" name="Text Placeholder 13"/>
          <p:cNvSpPr>
            <a:spLocks noGrp="1"/>
          </p:cNvSpPr>
          <p:nvPr>
            <p:ph type="body" sz="quarter" idx="13"/>
          </p:nvPr>
        </p:nvSpPr>
        <p:spPr/>
        <p:txBody>
          <a:bodyPr/>
          <a:lstStyle/>
          <a:p>
            <a:r>
              <a:rPr lang="en-US" dirty="0"/>
              <a:t>FDN05</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Develop</a:t>
            </a:r>
            <a:endParaRPr lang="en-US" dirty="0"/>
          </a:p>
        </p:txBody>
      </p:sp>
    </p:spTree>
    <p:extLst>
      <p:ext uri="{BB962C8B-B14F-4D97-AF65-F5344CB8AC3E}">
        <p14:creationId xmlns:p14="http://schemas.microsoft.com/office/powerpoint/2010/main" val="1003251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flipH="1">
            <a:off x="6667499" y="-1"/>
            <a:ext cx="5768975" cy="6994525"/>
          </a:xfrm>
          <a:prstGeom prst="rect">
            <a:avLst/>
          </a:prstGeom>
          <a:solidFill>
            <a:schemeClr val="accent6"/>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5" name="Freeform 6"/>
          <p:cNvSpPr>
            <a:spLocks noChangeAspect="1" noEditPoints="1"/>
          </p:cNvSpPr>
          <p:nvPr/>
        </p:nvSpPr>
        <p:spPr bwMode="auto">
          <a:xfrm>
            <a:off x="7031152" y="1090912"/>
            <a:ext cx="619826"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 name="Rectangle 5"/>
          <p:cNvSpPr/>
          <p:nvPr/>
        </p:nvSpPr>
        <p:spPr>
          <a:xfrm>
            <a:off x="7721494" y="1117574"/>
            <a:ext cx="979755"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chemeClr val="accent6">
                        <a:lumMod val="75000"/>
                      </a:schemeClr>
                    </a:gs>
                    <a:gs pos="56667">
                      <a:schemeClr val="accent6">
                        <a:lumMod val="75000"/>
                      </a:schemeClr>
                    </a:gs>
                  </a:gsLst>
                  <a:lin ang="16200000" scaled="0"/>
                </a:gradFill>
                <a:latin typeface="Segoe UI Light"/>
              </a:rPr>
              <a:t>Plan</a:t>
            </a:r>
            <a:endParaRPr lang="en-US" sz="3600" kern="0" spc="-50" dirty="0">
              <a:gradFill>
                <a:gsLst>
                  <a:gs pos="83333">
                    <a:schemeClr val="accent6">
                      <a:lumMod val="75000"/>
                    </a:schemeClr>
                  </a:gs>
                  <a:gs pos="56667">
                    <a:schemeClr val="accent6">
                      <a:lumMod val="75000"/>
                    </a:schemeClr>
                  </a:gs>
                </a:gsLst>
                <a:lin ang="16200000" scaled="0"/>
              </a:gradFill>
              <a:latin typeface="Segoe UI Light"/>
            </a:endParaRPr>
          </a:p>
        </p:txBody>
      </p:sp>
      <p:grpSp>
        <p:nvGrpSpPr>
          <p:cNvPr id="7" name="Group 6"/>
          <p:cNvGrpSpPr/>
          <p:nvPr/>
        </p:nvGrpSpPr>
        <p:grpSpPr>
          <a:xfrm>
            <a:off x="780573" y="1827967"/>
            <a:ext cx="5116583" cy="4793962"/>
            <a:chOff x="793273" y="1465110"/>
            <a:chExt cx="5116583" cy="4793962"/>
          </a:xfrm>
          <a:solidFill>
            <a:schemeClr val="accent1"/>
          </a:solidFill>
        </p:grpSpPr>
        <p:sp>
          <p:nvSpPr>
            <p:cNvPr id="8" name="TextBox 7"/>
            <p:cNvSpPr txBox="1"/>
            <p:nvPr/>
          </p:nvSpPr>
          <p:spPr>
            <a:xfrm>
              <a:off x="1738580" y="1465110"/>
              <a:ext cx="1096454" cy="184666"/>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85000"/>
                    </a:schemeClr>
                  </a:solidFill>
                  <a:effectLst/>
                  <a:uLnTx/>
                  <a:uFillTx/>
                </a:rPr>
                <a:t>REQUIREMENTS</a:t>
              </a:r>
            </a:p>
          </p:txBody>
        </p:sp>
        <p:sp>
          <p:nvSpPr>
            <p:cNvPr id="9" name="Freeform 12"/>
            <p:cNvSpPr>
              <a:spLocks/>
            </p:cNvSpPr>
            <p:nvPr/>
          </p:nvSpPr>
          <p:spPr bwMode="auto">
            <a:xfrm>
              <a:off x="1626874" y="1740643"/>
              <a:ext cx="1319867" cy="379672"/>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BACKLOG</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0" name="Rectangle 13"/>
            <p:cNvSpPr>
              <a:spLocks noChangeArrowheads="1"/>
            </p:cNvSpPr>
            <p:nvPr/>
          </p:nvSpPr>
          <p:spPr bwMode="auto">
            <a:xfrm>
              <a:off x="1626874" y="2164630"/>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1" name="Rectangle 14"/>
            <p:cNvSpPr>
              <a:spLocks noChangeArrowheads="1"/>
            </p:cNvSpPr>
            <p:nvPr/>
          </p:nvSpPr>
          <p:spPr bwMode="auto">
            <a:xfrm>
              <a:off x="1626874" y="2377821"/>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2" name="Freeform 15"/>
            <p:cNvSpPr>
              <a:spLocks/>
            </p:cNvSpPr>
            <p:nvPr/>
          </p:nvSpPr>
          <p:spPr bwMode="auto">
            <a:xfrm>
              <a:off x="1626874" y="2591011"/>
              <a:ext cx="1319867" cy="167678"/>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3" name="Freeform 16"/>
            <p:cNvSpPr>
              <a:spLocks/>
            </p:cNvSpPr>
            <p:nvPr/>
          </p:nvSpPr>
          <p:spPr bwMode="auto">
            <a:xfrm>
              <a:off x="3751596" y="4946888"/>
              <a:ext cx="1318670" cy="380869"/>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grpFill/>
            <a:ln w="25400" cap="flat" cmpd="sng" algn="ctr">
              <a:noFill/>
              <a:prstDash val="solid"/>
              <a:headEnd type="none" w="med" len="med"/>
              <a:tailEnd type="none" w="med" len="med"/>
            </a:ln>
            <a:effectLst/>
            <a:extLst/>
          </p:spPr>
          <p:txBody>
            <a:bodyPr vert="horz" wrap="square" lIns="91440" tIns="45720" rIns="91436" bIns="45718" numCol="1" rtlCol="0"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RELEASE</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4" name="Rectangle 17"/>
            <p:cNvSpPr>
              <a:spLocks noChangeArrowheads="1"/>
            </p:cNvSpPr>
            <p:nvPr/>
          </p:nvSpPr>
          <p:spPr bwMode="auto">
            <a:xfrm>
              <a:off x="3751596" y="5372072"/>
              <a:ext cx="1318670" cy="168876"/>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5" name="Rectangle 18"/>
            <p:cNvSpPr>
              <a:spLocks noChangeArrowheads="1"/>
            </p:cNvSpPr>
            <p:nvPr/>
          </p:nvSpPr>
          <p:spPr bwMode="auto">
            <a:xfrm>
              <a:off x="3751596" y="5585263"/>
              <a:ext cx="1318670" cy="166481"/>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6" name="Freeform 19"/>
            <p:cNvSpPr>
              <a:spLocks/>
            </p:cNvSpPr>
            <p:nvPr/>
          </p:nvSpPr>
          <p:spPr bwMode="auto">
            <a:xfrm>
              <a:off x="3751596" y="5796059"/>
              <a:ext cx="1318670" cy="168876"/>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7" name="Freeform 11"/>
            <p:cNvSpPr>
              <a:spLocks/>
            </p:cNvSpPr>
            <p:nvPr/>
          </p:nvSpPr>
          <p:spPr bwMode="auto">
            <a:xfrm>
              <a:off x="3514452" y="2067615"/>
              <a:ext cx="153306" cy="332961"/>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8" name="Freeform 17"/>
            <p:cNvSpPr>
              <a:spLocks/>
            </p:cNvSpPr>
            <p:nvPr/>
          </p:nvSpPr>
          <p:spPr bwMode="auto">
            <a:xfrm>
              <a:off x="2980277" y="2059231"/>
              <a:ext cx="516210" cy="331764"/>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9" name="TextBox 18"/>
            <p:cNvSpPr txBox="1"/>
            <p:nvPr/>
          </p:nvSpPr>
          <p:spPr>
            <a:xfrm>
              <a:off x="4517275" y="3697701"/>
              <a:ext cx="888064" cy="307777"/>
            </a:xfrm>
            <a:prstGeom prst="rect">
              <a:avLst/>
            </a:prstGeom>
            <a:noFill/>
          </p:spPr>
          <p:txBody>
            <a:bodyPr wrap="none" lIns="0" tIns="0" rIns="0" bIns="0" rtlCol="0" anchor="ctr">
              <a:spAutoFit/>
            </a:bodyPr>
            <a:lstStyle>
              <a:defPPr>
                <a:defRPr lang="en-US"/>
              </a:defPPr>
              <a:lvl1pPr algn="ctr" defTabSz="914400">
                <a:defRPr sz="2000" spc="-60">
                  <a:gradFill>
                    <a:gsLst>
                      <a:gs pos="0">
                        <a:schemeClr val="accent2"/>
                      </a:gs>
                      <a:gs pos="100000">
                        <a:schemeClr val="accent2"/>
                      </a:gs>
                    </a:gsLst>
                    <a:lin ang="5400000" scaled="0"/>
                  </a:gra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00AEEF"/>
                      </a:gs>
                      <a:gs pos="100000">
                        <a:srgbClr val="00AEEF"/>
                      </a:gs>
                    </a:gsLst>
                    <a:lin ang="5400000" scaled="0"/>
                  </a:gradFill>
                  <a:effectLst/>
                  <a:uLnTx/>
                  <a:uFillTx/>
                  <a:latin typeface="Segoe UI Light"/>
                </a:rPr>
                <a:t>Operate</a:t>
              </a:r>
              <a:endParaRPr kumimoji="0" lang="en-US" sz="2000" b="0" i="0" u="none" strike="noStrike" kern="0" cap="none" spc="0" normalizeH="0" baseline="0" noProof="0" dirty="0">
                <a:ln>
                  <a:noFill/>
                </a:ln>
                <a:gradFill>
                  <a:gsLst>
                    <a:gs pos="0">
                      <a:srgbClr val="00AEEF"/>
                    </a:gs>
                    <a:gs pos="100000">
                      <a:srgbClr val="00AEEF"/>
                    </a:gs>
                  </a:gsLst>
                  <a:lin ang="5400000" scaled="0"/>
                </a:gradFill>
                <a:effectLst/>
                <a:uLnTx/>
                <a:uFillTx/>
                <a:latin typeface="Segoe UI Light"/>
              </a:endParaRPr>
            </a:p>
          </p:txBody>
        </p:sp>
        <p:sp>
          <p:nvSpPr>
            <p:cNvPr id="20" name="Freeform 9"/>
            <p:cNvSpPr>
              <a:spLocks/>
            </p:cNvSpPr>
            <p:nvPr/>
          </p:nvSpPr>
          <p:spPr bwMode="auto">
            <a:xfrm>
              <a:off x="5578092" y="3831907"/>
              <a:ext cx="331764" cy="147318"/>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1" name="Freeform 10"/>
            <p:cNvSpPr>
              <a:spLocks/>
            </p:cNvSpPr>
            <p:nvPr/>
          </p:nvSpPr>
          <p:spPr bwMode="auto">
            <a:xfrm>
              <a:off x="4928820" y="2933553"/>
              <a:ext cx="147318" cy="332961"/>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2" name="Freeform 23"/>
            <p:cNvSpPr>
              <a:spLocks/>
            </p:cNvSpPr>
            <p:nvPr/>
          </p:nvSpPr>
          <p:spPr bwMode="auto">
            <a:xfrm>
              <a:off x="3591105" y="2195769"/>
              <a:ext cx="2191794" cy="1568989"/>
            </a:xfrm>
            <a:custGeom>
              <a:avLst/>
              <a:gdLst/>
              <a:ahLst/>
              <a:cxnLst/>
              <a:rect l="l" t="t" r="r" b="b"/>
              <a:pathLst>
                <a:path w="2759075" h="2079625">
                  <a:moveTo>
                    <a:pt x="5827" y="0"/>
                  </a:moveTo>
                  <a:cubicBezTo>
                    <a:pt x="687583"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2"/>
                    <a:pt x="1114176" y="231237"/>
                    <a:pt x="0" y="116491"/>
                  </a:cubicBezTo>
                  <a:cubicBezTo>
                    <a:pt x="0" y="116491"/>
                    <a:pt x="0" y="116491"/>
                    <a:pt x="5827"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3" name="Freeform 24"/>
            <p:cNvSpPr>
              <a:spLocks/>
            </p:cNvSpPr>
            <p:nvPr/>
          </p:nvSpPr>
          <p:spPr bwMode="auto">
            <a:xfrm>
              <a:off x="4193548" y="3061707"/>
              <a:ext cx="1586956" cy="1953451"/>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4" name="TextBox 23"/>
            <p:cNvSpPr txBox="1"/>
            <p:nvPr/>
          </p:nvSpPr>
          <p:spPr>
            <a:xfrm>
              <a:off x="1247146" y="3680934"/>
              <a:ext cx="1030731" cy="307777"/>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B0F0"/>
                  </a:solidFill>
                  <a:effectLst/>
                  <a:uLnTx/>
                  <a:uFillTx/>
                  <a:latin typeface="Segoe UI Light"/>
                </a:rPr>
                <a:t>Construct	</a:t>
              </a:r>
              <a:endParaRPr kumimoji="0" lang="en-US" sz="2000" b="0" i="0" u="none" strike="noStrike" kern="0" cap="none" spc="0" normalizeH="0" baseline="0" noProof="0" dirty="0">
                <a:ln>
                  <a:noFill/>
                </a:ln>
                <a:solidFill>
                  <a:srgbClr val="00B0F0"/>
                </a:solidFill>
                <a:effectLst/>
                <a:uLnTx/>
                <a:uFillTx/>
                <a:latin typeface="Segoe UI Light"/>
              </a:endParaRPr>
            </a:p>
          </p:txBody>
        </p:sp>
        <p:sp>
          <p:nvSpPr>
            <p:cNvPr id="25" name="Freeform 24"/>
            <p:cNvSpPr>
              <a:spLocks/>
            </p:cNvSpPr>
            <p:nvPr/>
          </p:nvSpPr>
          <p:spPr bwMode="auto">
            <a:xfrm>
              <a:off x="909449" y="3940819"/>
              <a:ext cx="2818194" cy="1694748"/>
            </a:xfrm>
            <a:custGeom>
              <a:avLst/>
              <a:gdLst/>
              <a:ahLst/>
              <a:cxnLst/>
              <a:rect l="l" t="t" r="r" b="b"/>
              <a:pathLst>
                <a:path w="3359400" h="2020208">
                  <a:moveTo>
                    <a:pt x="0" y="0"/>
                  </a:moveTo>
                  <a:cubicBezTo>
                    <a:pt x="0" y="0"/>
                    <a:pt x="0" y="0"/>
                    <a:pt x="6238" y="5544"/>
                  </a:cubicBezTo>
                  <a:lnTo>
                    <a:pt x="5711" y="2855"/>
                  </a:lnTo>
                  <a:cubicBezTo>
                    <a:pt x="5711" y="2855"/>
                    <a:pt x="5711" y="2855"/>
                    <a:pt x="8002" y="5146"/>
                  </a:cubicBezTo>
                  <a:lnTo>
                    <a:pt x="24039" y="21183"/>
                  </a:lnTo>
                  <a:cubicBezTo>
                    <a:pt x="24039" y="21183"/>
                    <a:pt x="24039" y="21183"/>
                    <a:pt x="60364" y="52318"/>
                  </a:cubicBezTo>
                  <a:cubicBezTo>
                    <a:pt x="60941" y="51786"/>
                    <a:pt x="65051" y="47993"/>
                    <a:pt x="94336" y="20962"/>
                  </a:cubicBezTo>
                  <a:cubicBezTo>
                    <a:pt x="94336" y="20962"/>
                    <a:pt x="94336" y="20962"/>
                    <a:pt x="95974" y="19652"/>
                  </a:cubicBezTo>
                  <a:lnTo>
                    <a:pt x="107438" y="10481"/>
                  </a:lnTo>
                  <a:cubicBezTo>
                    <a:pt x="107441" y="10514"/>
                    <a:pt x="107444" y="10548"/>
                    <a:pt x="107454" y="10581"/>
                  </a:cubicBezTo>
                  <a:lnTo>
                    <a:pt x="110441" y="8092"/>
                  </a:lnTo>
                  <a:cubicBezTo>
                    <a:pt x="157569" y="374641"/>
                    <a:pt x="445576" y="670500"/>
                    <a:pt x="809512" y="730718"/>
                  </a:cubicBezTo>
                  <a:cubicBezTo>
                    <a:pt x="809512" y="730718"/>
                    <a:pt x="809512" y="730718"/>
                    <a:pt x="809512" y="838065"/>
                  </a:cubicBezTo>
                  <a:cubicBezTo>
                    <a:pt x="611488" y="808729"/>
                    <a:pt x="433438" y="718330"/>
                    <a:pt x="296736" y="584843"/>
                  </a:cubicBezTo>
                  <a:cubicBezTo>
                    <a:pt x="704003" y="1288835"/>
                    <a:pt x="1721169" y="1787007"/>
                    <a:pt x="2906065" y="1787007"/>
                  </a:cubicBezTo>
                  <a:cubicBezTo>
                    <a:pt x="2997780" y="1787007"/>
                    <a:pt x="3089495" y="1784386"/>
                    <a:pt x="3181210" y="1779146"/>
                  </a:cubicBezTo>
                  <a:cubicBezTo>
                    <a:pt x="3181210" y="1779146"/>
                    <a:pt x="3181210" y="1779146"/>
                    <a:pt x="3170729" y="1624551"/>
                  </a:cubicBezTo>
                  <a:lnTo>
                    <a:pt x="3359400" y="1810589"/>
                  </a:lnTo>
                  <a:cubicBezTo>
                    <a:pt x="3359400" y="1810589"/>
                    <a:pt x="3359400" y="1810589"/>
                    <a:pt x="3199553" y="2020208"/>
                  </a:cubicBezTo>
                  <a:cubicBezTo>
                    <a:pt x="3199553" y="2020208"/>
                    <a:pt x="3199553" y="2020208"/>
                    <a:pt x="3189072" y="1883956"/>
                  </a:cubicBezTo>
                  <a:cubicBezTo>
                    <a:pt x="3094736" y="1889196"/>
                    <a:pt x="3000400" y="1891816"/>
                    <a:pt x="2906065" y="1891816"/>
                  </a:cubicBezTo>
                  <a:cubicBezTo>
                    <a:pt x="2133036" y="1891816"/>
                    <a:pt x="1404554" y="1687437"/>
                    <a:pt x="856883" y="1312742"/>
                  </a:cubicBezTo>
                  <a:cubicBezTo>
                    <a:pt x="338036" y="961630"/>
                    <a:pt x="36686" y="497847"/>
                    <a:pt x="0"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6" name="Freeform 7"/>
            <p:cNvSpPr>
              <a:spLocks/>
            </p:cNvSpPr>
            <p:nvPr/>
          </p:nvSpPr>
          <p:spPr bwMode="auto">
            <a:xfrm>
              <a:off x="1582416" y="4441458"/>
              <a:ext cx="147318" cy="331764"/>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7" name="Freeform 8"/>
            <p:cNvSpPr>
              <a:spLocks/>
            </p:cNvSpPr>
            <p:nvPr/>
          </p:nvSpPr>
          <p:spPr bwMode="auto">
            <a:xfrm>
              <a:off x="793273" y="3730307"/>
              <a:ext cx="331764" cy="147318"/>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8" name="Freeform 26"/>
            <p:cNvSpPr>
              <a:spLocks/>
            </p:cNvSpPr>
            <p:nvPr/>
          </p:nvSpPr>
          <p:spPr bwMode="auto">
            <a:xfrm>
              <a:off x="911846" y="2692814"/>
              <a:ext cx="1594142" cy="1953452"/>
            </a:xfrm>
            <a:custGeom>
              <a:avLst/>
              <a:gdLst/>
              <a:ahLst/>
              <a:cxnLst/>
              <a:rect l="l" t="t" r="r" b="b"/>
              <a:pathLst>
                <a:path w="1900281" h="2328594">
                  <a:moveTo>
                    <a:pt x="805107" y="0"/>
                  </a:moveTo>
                  <a:cubicBezTo>
                    <a:pt x="805107" y="0"/>
                    <a:pt x="805107" y="0"/>
                    <a:pt x="810352" y="0"/>
                  </a:cubicBezTo>
                  <a:cubicBezTo>
                    <a:pt x="823465" y="31409"/>
                    <a:pt x="841822" y="60202"/>
                    <a:pt x="868047" y="83759"/>
                  </a:cubicBezTo>
                  <a:cubicBezTo>
                    <a:pt x="618596" y="261380"/>
                    <a:pt x="418547" y="471580"/>
                    <a:pt x="287213" y="705241"/>
                  </a:cubicBezTo>
                  <a:cubicBezTo>
                    <a:pt x="456580" y="536656"/>
                    <a:pt x="690024" y="434024"/>
                    <a:pt x="946445" y="434024"/>
                  </a:cubicBezTo>
                  <a:cubicBezTo>
                    <a:pt x="1473151" y="434024"/>
                    <a:pt x="1900281" y="861154"/>
                    <a:pt x="1900281" y="1385240"/>
                  </a:cubicBezTo>
                  <a:cubicBezTo>
                    <a:pt x="1900281" y="1870019"/>
                    <a:pt x="1533421" y="2270945"/>
                    <a:pt x="1064364" y="2328594"/>
                  </a:cubicBezTo>
                  <a:cubicBezTo>
                    <a:pt x="1064364" y="2328594"/>
                    <a:pt x="1064364" y="2328594"/>
                    <a:pt x="1065674" y="2327284"/>
                  </a:cubicBezTo>
                  <a:lnTo>
                    <a:pt x="1074846" y="2318112"/>
                  </a:lnTo>
                  <a:cubicBezTo>
                    <a:pt x="1074846" y="2318112"/>
                    <a:pt x="1074846" y="2318112"/>
                    <a:pt x="1106291" y="2284047"/>
                  </a:cubicBezTo>
                  <a:cubicBezTo>
                    <a:pt x="1106291" y="2284047"/>
                    <a:pt x="1106291" y="2284047"/>
                    <a:pt x="1074846" y="2249981"/>
                  </a:cubicBezTo>
                  <a:cubicBezTo>
                    <a:pt x="1074846" y="2249981"/>
                    <a:pt x="1074846" y="2249981"/>
                    <a:pt x="1053882" y="2223777"/>
                  </a:cubicBezTo>
                  <a:cubicBezTo>
                    <a:pt x="1470531" y="2171368"/>
                    <a:pt x="1795464" y="1814990"/>
                    <a:pt x="1795464" y="1385240"/>
                  </a:cubicBezTo>
                  <a:cubicBezTo>
                    <a:pt x="1795464" y="918803"/>
                    <a:pt x="1415502" y="538841"/>
                    <a:pt x="946445" y="538841"/>
                  </a:cubicBezTo>
                  <a:cubicBezTo>
                    <a:pt x="529796" y="538841"/>
                    <a:pt x="181279" y="842811"/>
                    <a:pt x="113148" y="1241116"/>
                  </a:cubicBezTo>
                  <a:cubicBezTo>
                    <a:pt x="113148" y="1241116"/>
                    <a:pt x="113148" y="1241116"/>
                    <a:pt x="5710" y="1241116"/>
                  </a:cubicBezTo>
                  <a:cubicBezTo>
                    <a:pt x="5733" y="1240969"/>
                    <a:pt x="5756" y="1240823"/>
                    <a:pt x="5798" y="1240679"/>
                  </a:cubicBezTo>
                  <a:lnTo>
                    <a:pt x="0" y="1240679"/>
                  </a:lnTo>
                  <a:cubicBezTo>
                    <a:pt x="47205" y="774770"/>
                    <a:pt x="327812" y="337653"/>
                    <a:pt x="805107"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9" name="TextBox 28"/>
            <p:cNvSpPr txBox="1"/>
            <p:nvPr/>
          </p:nvSpPr>
          <p:spPr>
            <a:xfrm>
              <a:off x="3338856" y="5982073"/>
              <a:ext cx="2242098" cy="276999"/>
            </a:xfrm>
            <a:prstGeom prst="rect">
              <a:avLst/>
            </a:prstGeom>
            <a:noFill/>
            <a:ln>
              <a:noFill/>
            </a:ln>
          </p:spPr>
          <p:txBody>
            <a:bodyPr wrap="square">
              <a:spAutoFit/>
            </a:bodyPr>
            <a:lstStyle>
              <a:defPPr>
                <a:defRPr lang="en-US"/>
              </a:defPPr>
              <a:lvl1pPr marR="0" lvl="0" indent="0" fontAlgn="auto">
                <a:lnSpc>
                  <a:spcPct val="85000"/>
                </a:lnSpc>
                <a:spcBef>
                  <a:spcPts val="0"/>
                </a:spcBef>
                <a:spcAft>
                  <a:spcPts val="0"/>
                </a:spcAft>
                <a:buClrTx/>
                <a:buSzTx/>
                <a:buFontTx/>
                <a:buNone/>
                <a:tabLst/>
                <a:defRPr kumimoji="0" sz="1200" b="0" i="0" u="none" strike="noStrike" kern="0" cap="none" spc="-50" normalizeH="0" baseline="0">
                  <a:ln>
                    <a:noFill/>
                  </a:ln>
                  <a:solidFill>
                    <a:schemeClr val="tx1">
                      <a:lumMod val="85000"/>
                    </a:schemeClr>
                  </a:solidFill>
                  <a:effectLst/>
                  <a:uLnTx/>
                  <a:uFillTx/>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rPr>
                <a:t>WORKING </a:t>
              </a:r>
              <a:r>
                <a:rPr kumimoji="0" lang="en-US" sz="1200" b="0" i="0" u="none" strike="noStrike" kern="0" cap="none" spc="0" normalizeH="0" baseline="0" noProof="0" dirty="0" smtClean="0">
                  <a:ln>
                    <a:noFill/>
                  </a:ln>
                  <a:effectLst/>
                  <a:uLnTx/>
                  <a:uFillTx/>
                </a:rPr>
                <a:t>SOFTWARE</a:t>
              </a:r>
              <a:endParaRPr kumimoji="0" lang="en-US" sz="1200" b="0" i="0" u="none" strike="noStrike" kern="0" cap="none" spc="0" normalizeH="0" baseline="0" noProof="0" dirty="0">
                <a:ln>
                  <a:noFill/>
                </a:ln>
                <a:effectLst/>
                <a:uLnTx/>
                <a:uFillTx/>
              </a:endParaRPr>
            </a:p>
          </p:txBody>
        </p:sp>
      </p:grpSp>
      <p:sp>
        <p:nvSpPr>
          <p:cNvPr id="31" name="Freeform 11"/>
          <p:cNvSpPr>
            <a:spLocks noChangeAspect="1" noEditPoints="1"/>
          </p:cNvSpPr>
          <p:nvPr/>
        </p:nvSpPr>
        <p:spPr bwMode="auto">
          <a:xfrm>
            <a:off x="7031152" y="2007997"/>
            <a:ext cx="618848"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32" name="Rectangle 31"/>
          <p:cNvSpPr/>
          <p:nvPr/>
        </p:nvSpPr>
        <p:spPr>
          <a:xfrm>
            <a:off x="7721494" y="2034659"/>
            <a:ext cx="1737976"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rgbClr val="FFFFFF"/>
                    </a:gs>
                    <a:gs pos="56667">
                      <a:srgbClr val="FFFFFF"/>
                    </a:gs>
                  </a:gsLst>
                  <a:lin ang="16200000" scaled="0"/>
                </a:gradFill>
                <a:latin typeface="Segoe UI Light"/>
              </a:rPr>
              <a:t>Develop</a:t>
            </a:r>
            <a:endParaRPr lang="en-US" sz="3600" kern="0" spc="-50" dirty="0">
              <a:gradFill>
                <a:gsLst>
                  <a:gs pos="83333">
                    <a:srgbClr val="FFFFFF"/>
                  </a:gs>
                  <a:gs pos="56667">
                    <a:srgbClr val="FFFFFF"/>
                  </a:gs>
                </a:gsLst>
                <a:lin ang="16200000" scaled="0"/>
              </a:gradFill>
              <a:latin typeface="Segoe UI Light"/>
            </a:endParaRPr>
          </a:p>
        </p:txBody>
      </p:sp>
      <p:grpSp>
        <p:nvGrpSpPr>
          <p:cNvPr id="33" name="Group 32"/>
          <p:cNvGrpSpPr/>
          <p:nvPr/>
        </p:nvGrpSpPr>
        <p:grpSpPr>
          <a:xfrm>
            <a:off x="7860171" y="2581012"/>
            <a:ext cx="3931779" cy="1285069"/>
            <a:chOff x="7860171" y="2661943"/>
            <a:chExt cx="3931779" cy="1285069"/>
          </a:xfrm>
        </p:grpSpPr>
        <p:grpSp>
          <p:nvGrpSpPr>
            <p:cNvPr id="34" name="Group 33"/>
            <p:cNvGrpSpPr/>
            <p:nvPr/>
          </p:nvGrpSpPr>
          <p:grpSpPr>
            <a:xfrm>
              <a:off x="7860171" y="2711581"/>
              <a:ext cx="238582" cy="239278"/>
              <a:chOff x="7352804" y="2519363"/>
              <a:chExt cx="334826" cy="335804"/>
            </a:xfrm>
          </p:grpSpPr>
          <p:sp>
            <p:nvSpPr>
              <p:cNvPr id="44" name="Freeform 6"/>
              <p:cNvSpPr>
                <a:spLocks/>
              </p:cNvSpPr>
              <p:nvPr/>
            </p:nvSpPr>
            <p:spPr bwMode="auto">
              <a:xfrm>
                <a:off x="7440048" y="2611859"/>
                <a:ext cx="160338" cy="150812"/>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5"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35" name="Group 34"/>
            <p:cNvGrpSpPr/>
            <p:nvPr/>
          </p:nvGrpSpPr>
          <p:grpSpPr>
            <a:xfrm>
              <a:off x="7862108" y="3117257"/>
              <a:ext cx="238582" cy="239278"/>
              <a:chOff x="7352804" y="2519363"/>
              <a:chExt cx="334826" cy="335804"/>
            </a:xfrm>
          </p:grpSpPr>
          <p:sp>
            <p:nvSpPr>
              <p:cNvPr id="42" name="Freeform 6"/>
              <p:cNvSpPr>
                <a:spLocks/>
              </p:cNvSpPr>
              <p:nvPr/>
            </p:nvSpPr>
            <p:spPr bwMode="auto">
              <a:xfrm>
                <a:off x="7440048" y="2611859"/>
                <a:ext cx="160338" cy="150812"/>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3"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36" name="Rectangle 35"/>
            <p:cNvSpPr/>
            <p:nvPr/>
          </p:nvSpPr>
          <p:spPr>
            <a:xfrm>
              <a:off x="8134136" y="2661943"/>
              <a:ext cx="3657814" cy="338554"/>
            </a:xfrm>
            <a:prstGeom prst="rect">
              <a:avLst/>
            </a:prstGeom>
          </p:spPr>
          <p:txBody>
            <a:bodyPr wrap="square">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Team Room</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sp>
          <p:nvSpPr>
            <p:cNvPr id="37" name="Rectangle 36"/>
            <p:cNvSpPr/>
            <p:nvPr/>
          </p:nvSpPr>
          <p:spPr>
            <a:xfrm>
              <a:off x="8134137" y="3067619"/>
              <a:ext cx="3162300" cy="584775"/>
            </a:xfrm>
            <a:prstGeom prst="rect">
              <a:avLst/>
            </a:prstGeom>
          </p:spPr>
          <p:txBody>
            <a:bodyPr wrap="square">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lang="en-US" sz="1600" kern="0" dirty="0" smtClean="0">
                  <a:gradFill>
                    <a:gsLst>
                      <a:gs pos="83333">
                        <a:srgbClr val="FFFFFF"/>
                      </a:gs>
                      <a:gs pos="56667">
                        <a:srgbClr val="FFFFFF"/>
                      </a:gs>
                    </a:gsLst>
                    <a:lin ang="16200000" scaled="0"/>
                  </a:gradFill>
                </a:rPr>
                <a:t>Flexible </a:t>
              </a: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Source Control through </a:t>
              </a:r>
              <a:r>
                <a:rPr kumimoji="0" lang="en-US" sz="1600" b="0" i="0" u="none" strike="noStrike" kern="0" cap="none" spc="0" normalizeH="0" baseline="0" noProof="0" dirty="0" err="1" smtClean="0">
                  <a:ln>
                    <a:noFill/>
                  </a:ln>
                  <a:gradFill>
                    <a:gsLst>
                      <a:gs pos="83333">
                        <a:srgbClr val="FFFFFF"/>
                      </a:gs>
                      <a:gs pos="56667">
                        <a:srgbClr val="FFFFFF"/>
                      </a:gs>
                    </a:gsLst>
                    <a:lin ang="16200000" scaled="0"/>
                  </a:gradFill>
                  <a:effectLst/>
                  <a:uLnTx/>
                  <a:uFillTx/>
                </a:rPr>
                <a:t>Git</a:t>
              </a:r>
              <a:r>
                <a:rPr kumimoji="0" lang="en-US" sz="1600" b="0" i="0" u="none" strike="noStrike" kern="0" cap="none" spc="0" normalizeH="0" noProof="0" dirty="0" smtClean="0">
                  <a:ln>
                    <a:noFill/>
                  </a:ln>
                  <a:gradFill>
                    <a:gsLst>
                      <a:gs pos="83333">
                        <a:srgbClr val="FFFFFF"/>
                      </a:gs>
                      <a:gs pos="56667">
                        <a:srgbClr val="FFFFFF"/>
                      </a:gs>
                    </a:gsLst>
                    <a:lin ang="16200000" scaled="0"/>
                  </a:gradFill>
                  <a:effectLst/>
                  <a:uLnTx/>
                  <a:uFillTx/>
                </a:rPr>
                <a:t> and TFS</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sp>
          <p:nvSpPr>
            <p:cNvPr id="38" name="Rectangle 37"/>
            <p:cNvSpPr/>
            <p:nvPr/>
          </p:nvSpPr>
          <p:spPr>
            <a:xfrm>
              <a:off x="8134137" y="3608458"/>
              <a:ext cx="3542998" cy="338554"/>
            </a:xfrm>
            <a:prstGeom prst="rect">
              <a:avLst/>
            </a:prstGeom>
          </p:spPr>
          <p:txBody>
            <a:bodyPr wrap="square">
              <a:spAutoFit/>
            </a:bodyPr>
            <a:lstStyle/>
            <a:p>
              <a:pPr defTabSz="914400">
                <a:spcBef>
                  <a:spcPts val="100"/>
                </a:spcBef>
                <a:spcAft>
                  <a:spcPts val="200"/>
                </a:spcAft>
                <a:defRPr/>
              </a:pPr>
              <a:r>
                <a:rPr lang="en-US" sz="1600" kern="0" dirty="0">
                  <a:gradFill>
                    <a:gsLst>
                      <a:gs pos="83333">
                        <a:srgbClr val="FFFFFF"/>
                      </a:gs>
                      <a:gs pos="56667">
                        <a:srgbClr val="FFFFFF"/>
                      </a:gs>
                    </a:gsLst>
                    <a:lin ang="16200000" scaled="0"/>
                  </a:gradFill>
                </a:rPr>
                <a:t>Load testing as a </a:t>
              </a:r>
              <a:r>
                <a:rPr lang="en-US" sz="1600" kern="0" dirty="0" smtClean="0">
                  <a:gradFill>
                    <a:gsLst>
                      <a:gs pos="83333">
                        <a:srgbClr val="FFFFFF"/>
                      </a:gs>
                      <a:gs pos="56667">
                        <a:srgbClr val="FFFFFF"/>
                      </a:gs>
                    </a:gsLst>
                    <a:lin ang="16200000" scaled="0"/>
                  </a:gradFill>
                </a:rPr>
                <a:t>Service</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grpSp>
          <p:nvGrpSpPr>
            <p:cNvPr id="39" name="Group 38"/>
            <p:cNvGrpSpPr/>
            <p:nvPr/>
          </p:nvGrpSpPr>
          <p:grpSpPr>
            <a:xfrm>
              <a:off x="7862108" y="3663608"/>
              <a:ext cx="238582" cy="239278"/>
              <a:chOff x="7352804" y="2716783"/>
              <a:chExt cx="334826" cy="335804"/>
            </a:xfrm>
          </p:grpSpPr>
          <p:sp>
            <p:nvSpPr>
              <p:cNvPr id="40" name="Freeform 6"/>
              <p:cNvSpPr>
                <a:spLocks/>
              </p:cNvSpPr>
              <p:nvPr/>
            </p:nvSpPr>
            <p:spPr bwMode="auto">
              <a:xfrm>
                <a:off x="7440048" y="280927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1" name="Freeform 7"/>
              <p:cNvSpPr>
                <a:spLocks noEditPoints="1"/>
              </p:cNvSpPr>
              <p:nvPr/>
            </p:nvSpPr>
            <p:spPr bwMode="auto">
              <a:xfrm rot="10800000" flipV="1">
                <a:off x="7352804" y="271678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grpSp>
        <p:nvGrpSpPr>
          <p:cNvPr id="46" name="Group 45" descr="Down:  Group 32"/>
          <p:cNvGrpSpPr/>
          <p:nvPr/>
        </p:nvGrpSpPr>
        <p:grpSpPr>
          <a:xfrm>
            <a:off x="7031156" y="5092639"/>
            <a:ext cx="2421906" cy="621792"/>
            <a:chOff x="7031152" y="3981261"/>
            <a:chExt cx="2421906" cy="621792"/>
          </a:xfrm>
        </p:grpSpPr>
        <p:sp>
          <p:nvSpPr>
            <p:cNvPr id="47" name="Freeform 16"/>
            <p:cNvSpPr>
              <a:spLocks noChangeAspect="1" noEditPoints="1"/>
            </p:cNvSpPr>
            <p:nvPr/>
          </p:nvSpPr>
          <p:spPr bwMode="auto">
            <a:xfrm>
              <a:off x="7031152" y="3981261"/>
              <a:ext cx="619339" cy="621792"/>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gradFill>
                  <a:gsLst>
                    <a:gs pos="83333">
                      <a:schemeClr val="accent6">
                        <a:lumMod val="75000"/>
                      </a:schemeClr>
                    </a:gs>
                    <a:gs pos="56667">
                      <a:schemeClr val="accent6">
                        <a:lumMod val="75000"/>
                      </a:schemeClr>
                    </a:gs>
                  </a:gsLst>
                  <a:lin ang="16200000" scaled="0"/>
                </a:gradFill>
                <a:effectLst/>
                <a:uLnTx/>
                <a:uFillTx/>
              </a:endParaRPr>
            </a:p>
          </p:txBody>
        </p:sp>
        <p:sp>
          <p:nvSpPr>
            <p:cNvPr id="48" name="Rectangle 47"/>
            <p:cNvSpPr/>
            <p:nvPr/>
          </p:nvSpPr>
          <p:spPr>
            <a:xfrm>
              <a:off x="7721494" y="4007923"/>
              <a:ext cx="1731564" cy="590931"/>
            </a:xfrm>
            <a:prstGeom prst="rect">
              <a:avLst/>
            </a:prstGeom>
          </p:spPr>
          <p:txBody>
            <a:bodyPr wrap="none">
              <a:sp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600" b="0" i="0" u="none" strike="noStrike" kern="0" cap="none" spc="-50" normalizeH="0" baseline="0" noProof="0" dirty="0" smtClean="0">
                  <a:ln>
                    <a:noFill/>
                  </a:ln>
                  <a:gradFill>
                    <a:gsLst>
                      <a:gs pos="83333">
                        <a:schemeClr val="accent6">
                          <a:lumMod val="75000"/>
                        </a:schemeClr>
                      </a:gs>
                      <a:gs pos="56667">
                        <a:schemeClr val="accent6">
                          <a:lumMod val="75000"/>
                        </a:schemeClr>
                      </a:gs>
                    </a:gsLst>
                    <a:lin ang="16200000" scaled="0"/>
                  </a:gradFill>
                  <a:effectLst/>
                  <a:uLnTx/>
                  <a:uFillTx/>
                  <a:latin typeface="Segoe UI Light"/>
                </a:rPr>
                <a:t>Operate</a:t>
              </a:r>
            </a:p>
          </p:txBody>
        </p:sp>
      </p:grpSp>
      <p:sp>
        <p:nvSpPr>
          <p:cNvPr id="49" name="Rectangle 48"/>
          <p:cNvSpPr/>
          <p:nvPr/>
        </p:nvSpPr>
        <p:spPr>
          <a:xfrm>
            <a:off x="7712202" y="4235121"/>
            <a:ext cx="1595309"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chemeClr val="accent6">
                        <a:lumMod val="75000"/>
                      </a:schemeClr>
                    </a:gs>
                    <a:gs pos="56667">
                      <a:schemeClr val="accent6">
                        <a:lumMod val="75000"/>
                      </a:schemeClr>
                    </a:gs>
                  </a:gsLst>
                  <a:lin ang="16200000" scaled="0"/>
                </a:gradFill>
                <a:latin typeface="Segoe UI Light"/>
              </a:rPr>
              <a:t>Release</a:t>
            </a:r>
            <a:endParaRPr lang="en-US" sz="3600" kern="0" spc="-50" dirty="0">
              <a:gradFill>
                <a:gsLst>
                  <a:gs pos="83333">
                    <a:schemeClr val="accent6">
                      <a:lumMod val="75000"/>
                    </a:schemeClr>
                  </a:gs>
                  <a:gs pos="56667">
                    <a:schemeClr val="accent6">
                      <a:lumMod val="75000"/>
                    </a:schemeClr>
                  </a:gs>
                </a:gsLst>
                <a:lin ang="16200000" scaled="0"/>
              </a:gradFill>
              <a:latin typeface="Segoe UI Light"/>
            </a:endParaRPr>
          </a:p>
        </p:txBody>
      </p:sp>
      <p:sp>
        <p:nvSpPr>
          <p:cNvPr id="50" name="Freeform 49"/>
          <p:cNvSpPr>
            <a:spLocks noEditPoints="1"/>
          </p:cNvSpPr>
          <p:nvPr/>
        </p:nvSpPr>
        <p:spPr bwMode="black">
          <a:xfrm>
            <a:off x="7031152" y="4226468"/>
            <a:ext cx="597014" cy="594204"/>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1" name="Title 13"/>
          <p:cNvSpPr txBox="1">
            <a:spLocks/>
          </p:cNvSpPr>
          <p:nvPr/>
        </p:nvSpPr>
        <p:spPr>
          <a:xfrm>
            <a:off x="274320" y="296897"/>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smtClean="0"/>
              <a:t>Continuous Value</a:t>
            </a:r>
          </a:p>
          <a:p>
            <a:r>
              <a:rPr lang="en-US" sz="3200" dirty="0" smtClean="0"/>
              <a:t>Solutions</a:t>
            </a:r>
            <a:endParaRPr lang="en-US" sz="3200" dirty="0"/>
          </a:p>
        </p:txBody>
      </p:sp>
    </p:spTree>
    <p:extLst>
      <p:ext uri="{BB962C8B-B14F-4D97-AF65-F5344CB8AC3E}">
        <p14:creationId xmlns:p14="http://schemas.microsoft.com/office/powerpoint/2010/main" val="332510330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bwMode="auto">
          <a:xfrm flipH="1">
            <a:off x="6667499" y="-1"/>
            <a:ext cx="5768975" cy="6994525"/>
          </a:xfrm>
          <a:prstGeom prst="rect">
            <a:avLst/>
          </a:prstGeom>
          <a:solidFill>
            <a:schemeClr val="accent6"/>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grpSp>
        <p:nvGrpSpPr>
          <p:cNvPr id="48" name="Group 47"/>
          <p:cNvGrpSpPr/>
          <p:nvPr/>
        </p:nvGrpSpPr>
        <p:grpSpPr>
          <a:xfrm>
            <a:off x="780573" y="1827967"/>
            <a:ext cx="5116583" cy="4793962"/>
            <a:chOff x="793273" y="1465110"/>
            <a:chExt cx="5116583" cy="4793962"/>
          </a:xfrm>
          <a:solidFill>
            <a:schemeClr val="accent1"/>
          </a:solidFill>
        </p:grpSpPr>
        <p:sp>
          <p:nvSpPr>
            <p:cNvPr id="49" name="TextBox 48"/>
            <p:cNvSpPr txBox="1"/>
            <p:nvPr/>
          </p:nvSpPr>
          <p:spPr>
            <a:xfrm>
              <a:off x="1738580" y="1465110"/>
              <a:ext cx="1096454" cy="184666"/>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85000"/>
                    </a:schemeClr>
                  </a:solidFill>
                  <a:effectLst/>
                  <a:uLnTx/>
                  <a:uFillTx/>
                </a:rPr>
                <a:t>REQUIREMENTS</a:t>
              </a:r>
            </a:p>
          </p:txBody>
        </p:sp>
        <p:sp>
          <p:nvSpPr>
            <p:cNvPr id="50" name="Freeform 12"/>
            <p:cNvSpPr>
              <a:spLocks/>
            </p:cNvSpPr>
            <p:nvPr/>
          </p:nvSpPr>
          <p:spPr bwMode="auto">
            <a:xfrm>
              <a:off x="1626874" y="1740643"/>
              <a:ext cx="1319867" cy="379672"/>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BACKLOG</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1" name="Rectangle 13"/>
            <p:cNvSpPr>
              <a:spLocks noChangeArrowheads="1"/>
            </p:cNvSpPr>
            <p:nvPr/>
          </p:nvSpPr>
          <p:spPr bwMode="auto">
            <a:xfrm>
              <a:off x="1626874" y="2164630"/>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2" name="Rectangle 14"/>
            <p:cNvSpPr>
              <a:spLocks noChangeArrowheads="1"/>
            </p:cNvSpPr>
            <p:nvPr/>
          </p:nvSpPr>
          <p:spPr bwMode="auto">
            <a:xfrm>
              <a:off x="1626874" y="2377821"/>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3" name="Freeform 15"/>
            <p:cNvSpPr>
              <a:spLocks/>
            </p:cNvSpPr>
            <p:nvPr/>
          </p:nvSpPr>
          <p:spPr bwMode="auto">
            <a:xfrm>
              <a:off x="1626874" y="2591011"/>
              <a:ext cx="1319867" cy="167678"/>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4" name="Freeform 16"/>
            <p:cNvSpPr>
              <a:spLocks/>
            </p:cNvSpPr>
            <p:nvPr/>
          </p:nvSpPr>
          <p:spPr bwMode="auto">
            <a:xfrm>
              <a:off x="3751596" y="4946888"/>
              <a:ext cx="1318670" cy="380869"/>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grpFill/>
            <a:ln w="25400" cap="flat" cmpd="sng" algn="ctr">
              <a:noFill/>
              <a:prstDash val="solid"/>
              <a:headEnd type="none" w="med" len="med"/>
              <a:tailEnd type="none" w="med" len="med"/>
            </a:ln>
            <a:effectLst/>
            <a:extLst/>
          </p:spPr>
          <p:txBody>
            <a:bodyPr vert="horz" wrap="square" lIns="91440" tIns="45720" rIns="91436" bIns="45718" numCol="1" rtlCol="0"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RELEASE</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5" name="Rectangle 17"/>
            <p:cNvSpPr>
              <a:spLocks noChangeArrowheads="1"/>
            </p:cNvSpPr>
            <p:nvPr/>
          </p:nvSpPr>
          <p:spPr bwMode="auto">
            <a:xfrm>
              <a:off x="3751596" y="5372072"/>
              <a:ext cx="1318670" cy="168876"/>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6" name="Rectangle 18"/>
            <p:cNvSpPr>
              <a:spLocks noChangeArrowheads="1"/>
            </p:cNvSpPr>
            <p:nvPr/>
          </p:nvSpPr>
          <p:spPr bwMode="auto">
            <a:xfrm>
              <a:off x="3751596" y="5585263"/>
              <a:ext cx="1318670" cy="166481"/>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7" name="Freeform 19"/>
            <p:cNvSpPr>
              <a:spLocks/>
            </p:cNvSpPr>
            <p:nvPr/>
          </p:nvSpPr>
          <p:spPr bwMode="auto">
            <a:xfrm>
              <a:off x="3751596" y="5796059"/>
              <a:ext cx="1318670" cy="168876"/>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8" name="Freeform 11"/>
            <p:cNvSpPr>
              <a:spLocks/>
            </p:cNvSpPr>
            <p:nvPr/>
          </p:nvSpPr>
          <p:spPr bwMode="auto">
            <a:xfrm>
              <a:off x="3514452" y="2067615"/>
              <a:ext cx="153306" cy="332961"/>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9" name="Freeform 58"/>
            <p:cNvSpPr>
              <a:spLocks/>
            </p:cNvSpPr>
            <p:nvPr/>
          </p:nvSpPr>
          <p:spPr bwMode="auto">
            <a:xfrm>
              <a:off x="2980277" y="2059231"/>
              <a:ext cx="516210" cy="331764"/>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0" name="TextBox 59"/>
            <p:cNvSpPr txBox="1"/>
            <p:nvPr/>
          </p:nvSpPr>
          <p:spPr>
            <a:xfrm>
              <a:off x="4517275" y="3697701"/>
              <a:ext cx="888064" cy="307777"/>
            </a:xfrm>
            <a:prstGeom prst="rect">
              <a:avLst/>
            </a:prstGeom>
            <a:noFill/>
          </p:spPr>
          <p:txBody>
            <a:bodyPr wrap="none" lIns="0" tIns="0" rIns="0" bIns="0" rtlCol="0" anchor="ctr">
              <a:spAutoFit/>
            </a:bodyPr>
            <a:lstStyle>
              <a:defPPr>
                <a:defRPr lang="en-US"/>
              </a:defPPr>
              <a:lvl1pPr algn="ctr" defTabSz="914400">
                <a:defRPr sz="2000" spc="-60">
                  <a:gradFill>
                    <a:gsLst>
                      <a:gs pos="0">
                        <a:schemeClr val="accent2"/>
                      </a:gs>
                      <a:gs pos="100000">
                        <a:schemeClr val="accent2"/>
                      </a:gs>
                    </a:gsLst>
                    <a:lin ang="5400000" scaled="0"/>
                  </a:gra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00AEEF"/>
                      </a:gs>
                      <a:gs pos="100000">
                        <a:srgbClr val="00AEEF"/>
                      </a:gs>
                    </a:gsLst>
                    <a:lin ang="5400000" scaled="0"/>
                  </a:gradFill>
                  <a:effectLst/>
                  <a:uLnTx/>
                  <a:uFillTx/>
                  <a:latin typeface="Segoe UI Light"/>
                </a:rPr>
                <a:t>Operate</a:t>
              </a:r>
              <a:endParaRPr kumimoji="0" lang="en-US" sz="2000" b="0" i="0" u="none" strike="noStrike" kern="0" cap="none" spc="0" normalizeH="0" baseline="0" noProof="0" dirty="0">
                <a:ln>
                  <a:noFill/>
                </a:ln>
                <a:gradFill>
                  <a:gsLst>
                    <a:gs pos="0">
                      <a:srgbClr val="00AEEF"/>
                    </a:gs>
                    <a:gs pos="100000">
                      <a:srgbClr val="00AEEF"/>
                    </a:gs>
                  </a:gsLst>
                  <a:lin ang="5400000" scaled="0"/>
                </a:gradFill>
                <a:effectLst/>
                <a:uLnTx/>
                <a:uFillTx/>
                <a:latin typeface="Segoe UI Light"/>
              </a:endParaRPr>
            </a:p>
          </p:txBody>
        </p:sp>
        <p:sp>
          <p:nvSpPr>
            <p:cNvPr id="61" name="Freeform 9"/>
            <p:cNvSpPr>
              <a:spLocks/>
            </p:cNvSpPr>
            <p:nvPr/>
          </p:nvSpPr>
          <p:spPr bwMode="auto">
            <a:xfrm>
              <a:off x="5578092" y="3831907"/>
              <a:ext cx="331764" cy="147318"/>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2" name="Freeform 10"/>
            <p:cNvSpPr>
              <a:spLocks/>
            </p:cNvSpPr>
            <p:nvPr/>
          </p:nvSpPr>
          <p:spPr bwMode="auto">
            <a:xfrm>
              <a:off x="4928820" y="2933553"/>
              <a:ext cx="147318" cy="332961"/>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3" name="Freeform 23"/>
            <p:cNvSpPr>
              <a:spLocks/>
            </p:cNvSpPr>
            <p:nvPr/>
          </p:nvSpPr>
          <p:spPr bwMode="auto">
            <a:xfrm>
              <a:off x="3591105" y="2195769"/>
              <a:ext cx="2191794" cy="1568989"/>
            </a:xfrm>
            <a:custGeom>
              <a:avLst/>
              <a:gdLst/>
              <a:ahLst/>
              <a:cxnLst/>
              <a:rect l="l" t="t" r="r" b="b"/>
              <a:pathLst>
                <a:path w="2759075" h="2079625">
                  <a:moveTo>
                    <a:pt x="5827" y="0"/>
                  </a:moveTo>
                  <a:cubicBezTo>
                    <a:pt x="687583"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2"/>
                    <a:pt x="1114176" y="231237"/>
                    <a:pt x="0" y="116491"/>
                  </a:cubicBezTo>
                  <a:cubicBezTo>
                    <a:pt x="0" y="116491"/>
                    <a:pt x="0" y="116491"/>
                    <a:pt x="5827"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4" name="Freeform 24"/>
            <p:cNvSpPr>
              <a:spLocks/>
            </p:cNvSpPr>
            <p:nvPr/>
          </p:nvSpPr>
          <p:spPr bwMode="auto">
            <a:xfrm>
              <a:off x="4193548" y="3061707"/>
              <a:ext cx="1586956" cy="1953451"/>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5" name="TextBox 64"/>
            <p:cNvSpPr txBox="1"/>
            <p:nvPr/>
          </p:nvSpPr>
          <p:spPr>
            <a:xfrm>
              <a:off x="1247146" y="3680934"/>
              <a:ext cx="1030731" cy="307777"/>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B0F0"/>
                  </a:solidFill>
                  <a:effectLst/>
                  <a:uLnTx/>
                  <a:uFillTx/>
                  <a:latin typeface="Segoe UI Light"/>
                </a:rPr>
                <a:t>Construct</a:t>
              </a:r>
              <a:endParaRPr kumimoji="0" lang="en-US" sz="2000" b="0" i="0" u="none" strike="noStrike" kern="0" cap="none" spc="0" normalizeH="0" baseline="0" noProof="0" dirty="0">
                <a:ln>
                  <a:noFill/>
                </a:ln>
                <a:solidFill>
                  <a:srgbClr val="00B0F0"/>
                </a:solidFill>
                <a:effectLst/>
                <a:uLnTx/>
                <a:uFillTx/>
                <a:latin typeface="Segoe UI Light"/>
              </a:endParaRPr>
            </a:p>
          </p:txBody>
        </p:sp>
        <p:sp>
          <p:nvSpPr>
            <p:cNvPr id="66" name="Freeform 65"/>
            <p:cNvSpPr>
              <a:spLocks/>
            </p:cNvSpPr>
            <p:nvPr/>
          </p:nvSpPr>
          <p:spPr bwMode="auto">
            <a:xfrm>
              <a:off x="909449" y="3940819"/>
              <a:ext cx="2818194" cy="1694748"/>
            </a:xfrm>
            <a:custGeom>
              <a:avLst/>
              <a:gdLst/>
              <a:ahLst/>
              <a:cxnLst/>
              <a:rect l="l" t="t" r="r" b="b"/>
              <a:pathLst>
                <a:path w="3359400" h="2020208">
                  <a:moveTo>
                    <a:pt x="0" y="0"/>
                  </a:moveTo>
                  <a:cubicBezTo>
                    <a:pt x="0" y="0"/>
                    <a:pt x="0" y="0"/>
                    <a:pt x="6238" y="5544"/>
                  </a:cubicBezTo>
                  <a:lnTo>
                    <a:pt x="5711" y="2855"/>
                  </a:lnTo>
                  <a:cubicBezTo>
                    <a:pt x="5711" y="2855"/>
                    <a:pt x="5711" y="2855"/>
                    <a:pt x="8002" y="5146"/>
                  </a:cubicBezTo>
                  <a:lnTo>
                    <a:pt x="24039" y="21183"/>
                  </a:lnTo>
                  <a:cubicBezTo>
                    <a:pt x="24039" y="21183"/>
                    <a:pt x="24039" y="21183"/>
                    <a:pt x="60364" y="52318"/>
                  </a:cubicBezTo>
                  <a:cubicBezTo>
                    <a:pt x="60941" y="51786"/>
                    <a:pt x="65051" y="47993"/>
                    <a:pt x="94336" y="20962"/>
                  </a:cubicBezTo>
                  <a:cubicBezTo>
                    <a:pt x="94336" y="20962"/>
                    <a:pt x="94336" y="20962"/>
                    <a:pt x="95974" y="19652"/>
                  </a:cubicBezTo>
                  <a:lnTo>
                    <a:pt x="107438" y="10481"/>
                  </a:lnTo>
                  <a:cubicBezTo>
                    <a:pt x="107441" y="10514"/>
                    <a:pt x="107444" y="10548"/>
                    <a:pt x="107454" y="10581"/>
                  </a:cubicBezTo>
                  <a:lnTo>
                    <a:pt x="110441" y="8092"/>
                  </a:lnTo>
                  <a:cubicBezTo>
                    <a:pt x="157569" y="374641"/>
                    <a:pt x="445576" y="670500"/>
                    <a:pt x="809512" y="730718"/>
                  </a:cubicBezTo>
                  <a:cubicBezTo>
                    <a:pt x="809512" y="730718"/>
                    <a:pt x="809512" y="730718"/>
                    <a:pt x="809512" y="838065"/>
                  </a:cubicBezTo>
                  <a:cubicBezTo>
                    <a:pt x="611488" y="808729"/>
                    <a:pt x="433438" y="718330"/>
                    <a:pt x="296736" y="584843"/>
                  </a:cubicBezTo>
                  <a:cubicBezTo>
                    <a:pt x="704003" y="1288835"/>
                    <a:pt x="1721169" y="1787007"/>
                    <a:pt x="2906065" y="1787007"/>
                  </a:cubicBezTo>
                  <a:cubicBezTo>
                    <a:pt x="2997780" y="1787007"/>
                    <a:pt x="3089495" y="1784386"/>
                    <a:pt x="3181210" y="1779146"/>
                  </a:cubicBezTo>
                  <a:cubicBezTo>
                    <a:pt x="3181210" y="1779146"/>
                    <a:pt x="3181210" y="1779146"/>
                    <a:pt x="3170729" y="1624551"/>
                  </a:cubicBezTo>
                  <a:lnTo>
                    <a:pt x="3359400" y="1810589"/>
                  </a:lnTo>
                  <a:cubicBezTo>
                    <a:pt x="3359400" y="1810589"/>
                    <a:pt x="3359400" y="1810589"/>
                    <a:pt x="3199553" y="2020208"/>
                  </a:cubicBezTo>
                  <a:cubicBezTo>
                    <a:pt x="3199553" y="2020208"/>
                    <a:pt x="3199553" y="2020208"/>
                    <a:pt x="3189072" y="1883956"/>
                  </a:cubicBezTo>
                  <a:cubicBezTo>
                    <a:pt x="3094736" y="1889196"/>
                    <a:pt x="3000400" y="1891816"/>
                    <a:pt x="2906065" y="1891816"/>
                  </a:cubicBezTo>
                  <a:cubicBezTo>
                    <a:pt x="2133036" y="1891816"/>
                    <a:pt x="1404554" y="1687437"/>
                    <a:pt x="856883" y="1312742"/>
                  </a:cubicBezTo>
                  <a:cubicBezTo>
                    <a:pt x="338036" y="961630"/>
                    <a:pt x="36686" y="497847"/>
                    <a:pt x="0"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7" name="Freeform 7"/>
            <p:cNvSpPr>
              <a:spLocks/>
            </p:cNvSpPr>
            <p:nvPr/>
          </p:nvSpPr>
          <p:spPr bwMode="auto">
            <a:xfrm>
              <a:off x="1582416" y="4441458"/>
              <a:ext cx="147318" cy="331764"/>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8" name="Freeform 8"/>
            <p:cNvSpPr>
              <a:spLocks/>
            </p:cNvSpPr>
            <p:nvPr/>
          </p:nvSpPr>
          <p:spPr bwMode="auto">
            <a:xfrm>
              <a:off x="793273" y="3730307"/>
              <a:ext cx="331764" cy="147318"/>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9" name="Freeform 26"/>
            <p:cNvSpPr>
              <a:spLocks/>
            </p:cNvSpPr>
            <p:nvPr/>
          </p:nvSpPr>
          <p:spPr bwMode="auto">
            <a:xfrm>
              <a:off x="911846" y="2692814"/>
              <a:ext cx="1594142" cy="1953452"/>
            </a:xfrm>
            <a:custGeom>
              <a:avLst/>
              <a:gdLst/>
              <a:ahLst/>
              <a:cxnLst/>
              <a:rect l="l" t="t" r="r" b="b"/>
              <a:pathLst>
                <a:path w="1900281" h="2328594">
                  <a:moveTo>
                    <a:pt x="805107" y="0"/>
                  </a:moveTo>
                  <a:cubicBezTo>
                    <a:pt x="805107" y="0"/>
                    <a:pt x="805107" y="0"/>
                    <a:pt x="810352" y="0"/>
                  </a:cubicBezTo>
                  <a:cubicBezTo>
                    <a:pt x="823465" y="31409"/>
                    <a:pt x="841822" y="60202"/>
                    <a:pt x="868047" y="83759"/>
                  </a:cubicBezTo>
                  <a:cubicBezTo>
                    <a:pt x="618596" y="261380"/>
                    <a:pt x="418547" y="471580"/>
                    <a:pt x="287213" y="705241"/>
                  </a:cubicBezTo>
                  <a:cubicBezTo>
                    <a:pt x="456580" y="536656"/>
                    <a:pt x="690024" y="434024"/>
                    <a:pt x="946445" y="434024"/>
                  </a:cubicBezTo>
                  <a:cubicBezTo>
                    <a:pt x="1473151" y="434024"/>
                    <a:pt x="1900281" y="861154"/>
                    <a:pt x="1900281" y="1385240"/>
                  </a:cubicBezTo>
                  <a:cubicBezTo>
                    <a:pt x="1900281" y="1870019"/>
                    <a:pt x="1533421" y="2270945"/>
                    <a:pt x="1064364" y="2328594"/>
                  </a:cubicBezTo>
                  <a:cubicBezTo>
                    <a:pt x="1064364" y="2328594"/>
                    <a:pt x="1064364" y="2328594"/>
                    <a:pt x="1065674" y="2327284"/>
                  </a:cubicBezTo>
                  <a:lnTo>
                    <a:pt x="1074846" y="2318112"/>
                  </a:lnTo>
                  <a:cubicBezTo>
                    <a:pt x="1074846" y="2318112"/>
                    <a:pt x="1074846" y="2318112"/>
                    <a:pt x="1106291" y="2284047"/>
                  </a:cubicBezTo>
                  <a:cubicBezTo>
                    <a:pt x="1106291" y="2284047"/>
                    <a:pt x="1106291" y="2284047"/>
                    <a:pt x="1074846" y="2249981"/>
                  </a:cubicBezTo>
                  <a:cubicBezTo>
                    <a:pt x="1074846" y="2249981"/>
                    <a:pt x="1074846" y="2249981"/>
                    <a:pt x="1053882" y="2223777"/>
                  </a:cubicBezTo>
                  <a:cubicBezTo>
                    <a:pt x="1470531" y="2171368"/>
                    <a:pt x="1795464" y="1814990"/>
                    <a:pt x="1795464" y="1385240"/>
                  </a:cubicBezTo>
                  <a:cubicBezTo>
                    <a:pt x="1795464" y="918803"/>
                    <a:pt x="1415502" y="538841"/>
                    <a:pt x="946445" y="538841"/>
                  </a:cubicBezTo>
                  <a:cubicBezTo>
                    <a:pt x="529796" y="538841"/>
                    <a:pt x="181279" y="842811"/>
                    <a:pt x="113148" y="1241116"/>
                  </a:cubicBezTo>
                  <a:cubicBezTo>
                    <a:pt x="113148" y="1241116"/>
                    <a:pt x="113148" y="1241116"/>
                    <a:pt x="5710" y="1241116"/>
                  </a:cubicBezTo>
                  <a:cubicBezTo>
                    <a:pt x="5733" y="1240969"/>
                    <a:pt x="5756" y="1240823"/>
                    <a:pt x="5798" y="1240679"/>
                  </a:cubicBezTo>
                  <a:lnTo>
                    <a:pt x="0" y="1240679"/>
                  </a:lnTo>
                  <a:cubicBezTo>
                    <a:pt x="47205" y="774770"/>
                    <a:pt x="327812" y="337653"/>
                    <a:pt x="805107"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70" name="TextBox 69"/>
            <p:cNvSpPr txBox="1"/>
            <p:nvPr/>
          </p:nvSpPr>
          <p:spPr>
            <a:xfrm>
              <a:off x="3338856" y="5982073"/>
              <a:ext cx="2242098" cy="276999"/>
            </a:xfrm>
            <a:prstGeom prst="rect">
              <a:avLst/>
            </a:prstGeom>
            <a:noFill/>
            <a:ln>
              <a:noFill/>
            </a:ln>
          </p:spPr>
          <p:txBody>
            <a:bodyPr wrap="square">
              <a:spAutoFit/>
            </a:bodyPr>
            <a:lstStyle>
              <a:defPPr>
                <a:defRPr lang="en-US"/>
              </a:defPPr>
              <a:lvl1pPr marR="0" lvl="0" indent="0" fontAlgn="auto">
                <a:lnSpc>
                  <a:spcPct val="85000"/>
                </a:lnSpc>
                <a:spcBef>
                  <a:spcPts val="0"/>
                </a:spcBef>
                <a:spcAft>
                  <a:spcPts val="0"/>
                </a:spcAft>
                <a:buClrTx/>
                <a:buSzTx/>
                <a:buFontTx/>
                <a:buNone/>
                <a:tabLst/>
                <a:defRPr kumimoji="0" sz="1200" b="0" i="0" u="none" strike="noStrike" kern="0" cap="none" spc="-50" normalizeH="0" baseline="0">
                  <a:ln>
                    <a:noFill/>
                  </a:ln>
                  <a:solidFill>
                    <a:schemeClr val="tx1">
                      <a:lumMod val="85000"/>
                    </a:schemeClr>
                  </a:solidFill>
                  <a:effectLst/>
                  <a:uLnTx/>
                  <a:uFillTx/>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rPr>
                <a:t>WORKING </a:t>
              </a:r>
              <a:r>
                <a:rPr kumimoji="0" lang="en-US" sz="1200" b="0" i="0" u="none" strike="noStrike" kern="0" cap="none" spc="0" normalizeH="0" baseline="0" noProof="0" dirty="0" smtClean="0">
                  <a:ln>
                    <a:noFill/>
                  </a:ln>
                  <a:effectLst/>
                  <a:uLnTx/>
                  <a:uFillTx/>
                </a:rPr>
                <a:t>SOFTWARE</a:t>
              </a:r>
              <a:endParaRPr kumimoji="0" lang="en-US" sz="1200" b="0" i="0" u="none" strike="noStrike" kern="0" cap="none" spc="0" normalizeH="0" baseline="0" noProof="0" dirty="0">
                <a:ln>
                  <a:noFill/>
                </a:ln>
                <a:effectLst/>
                <a:uLnTx/>
                <a:uFillTx/>
              </a:endParaRPr>
            </a:p>
          </p:txBody>
        </p:sp>
      </p:grpSp>
      <p:sp>
        <p:nvSpPr>
          <p:cNvPr id="72" name="Freeform 11"/>
          <p:cNvSpPr>
            <a:spLocks noChangeAspect="1" noEditPoints="1"/>
          </p:cNvSpPr>
          <p:nvPr/>
        </p:nvSpPr>
        <p:spPr bwMode="auto">
          <a:xfrm>
            <a:off x="7031152" y="2007997"/>
            <a:ext cx="618848"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3" name="Rectangle 72"/>
          <p:cNvSpPr/>
          <p:nvPr/>
        </p:nvSpPr>
        <p:spPr>
          <a:xfrm>
            <a:off x="7721494" y="2034659"/>
            <a:ext cx="1737976"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rgbClr val="FFFFFF"/>
                    </a:gs>
                    <a:gs pos="56667">
                      <a:srgbClr val="FFFFFF"/>
                    </a:gs>
                  </a:gsLst>
                  <a:lin ang="16200000" scaled="0"/>
                </a:gradFill>
                <a:latin typeface="Segoe UI Light"/>
              </a:rPr>
              <a:t>Develop</a:t>
            </a:r>
            <a:endParaRPr lang="en-US" sz="3600" kern="0" spc="-50" dirty="0">
              <a:gradFill>
                <a:gsLst>
                  <a:gs pos="83333">
                    <a:srgbClr val="FFFFFF"/>
                  </a:gs>
                  <a:gs pos="56667">
                    <a:srgbClr val="FFFFFF"/>
                  </a:gs>
                </a:gsLst>
                <a:lin ang="16200000" scaled="0"/>
              </a:gradFill>
              <a:latin typeface="Segoe UI Light"/>
            </a:endParaRPr>
          </a:p>
        </p:txBody>
      </p:sp>
      <p:sp>
        <p:nvSpPr>
          <p:cNvPr id="74" name="Freeform 22"/>
          <p:cNvSpPr>
            <a:spLocks noEditPoints="1"/>
          </p:cNvSpPr>
          <p:nvPr/>
        </p:nvSpPr>
        <p:spPr bwMode="auto">
          <a:xfrm>
            <a:off x="7835794" y="3708262"/>
            <a:ext cx="287337" cy="288475"/>
          </a:xfrm>
          <a:custGeom>
            <a:avLst/>
            <a:gdLst>
              <a:gd name="T0" fmla="*/ 269 w 534"/>
              <a:gd name="T1" fmla="*/ 536 h 536"/>
              <a:gd name="T2" fmla="*/ 534 w 534"/>
              <a:gd name="T3" fmla="*/ 265 h 536"/>
              <a:gd name="T4" fmla="*/ 269 w 534"/>
              <a:gd name="T5" fmla="*/ 0 h 536"/>
              <a:gd name="T6" fmla="*/ 0 w 534"/>
              <a:gd name="T7" fmla="*/ 265 h 536"/>
              <a:gd name="T8" fmla="*/ 269 w 534"/>
              <a:gd name="T9" fmla="*/ 536 h 536"/>
              <a:gd name="T10" fmla="*/ 269 w 534"/>
              <a:gd name="T11" fmla="*/ 32 h 536"/>
              <a:gd name="T12" fmla="*/ 501 w 534"/>
              <a:gd name="T13" fmla="*/ 265 h 536"/>
              <a:gd name="T14" fmla="*/ 269 w 534"/>
              <a:gd name="T15" fmla="*/ 502 h 536"/>
              <a:gd name="T16" fmla="*/ 32 w 534"/>
              <a:gd name="T17" fmla="*/ 265 h 536"/>
              <a:gd name="T18" fmla="*/ 269 w 534"/>
              <a:gd name="T19" fmla="*/ 32 h 536"/>
              <a:gd name="T20" fmla="*/ 330 w 534"/>
              <a:gd name="T21" fmla="*/ 380 h 536"/>
              <a:gd name="T22" fmla="*/ 198 w 534"/>
              <a:gd name="T23" fmla="*/ 380 h 536"/>
              <a:gd name="T24" fmla="*/ 198 w 534"/>
              <a:gd name="T25" fmla="*/ 356 h 536"/>
              <a:gd name="T26" fmla="*/ 251 w 534"/>
              <a:gd name="T27" fmla="*/ 356 h 536"/>
              <a:gd name="T28" fmla="*/ 251 w 534"/>
              <a:gd name="T29" fmla="*/ 175 h 536"/>
              <a:gd name="T30" fmla="*/ 196 w 534"/>
              <a:gd name="T31" fmla="*/ 191 h 536"/>
              <a:gd name="T32" fmla="*/ 196 w 534"/>
              <a:gd name="T33" fmla="*/ 165 h 536"/>
              <a:gd name="T34" fmla="*/ 277 w 534"/>
              <a:gd name="T35" fmla="*/ 141 h 536"/>
              <a:gd name="T36" fmla="*/ 277 w 534"/>
              <a:gd name="T37" fmla="*/ 356 h 536"/>
              <a:gd name="T38" fmla="*/ 330 w 534"/>
              <a:gd name="T39" fmla="*/ 356 h 536"/>
              <a:gd name="T40" fmla="*/ 330 w 534"/>
              <a:gd name="T41" fmla="*/ 3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6">
                <a:moveTo>
                  <a:pt x="269" y="536"/>
                </a:moveTo>
                <a:cubicBezTo>
                  <a:pt x="415" y="536"/>
                  <a:pt x="534" y="416"/>
                  <a:pt x="534" y="265"/>
                </a:cubicBezTo>
                <a:cubicBezTo>
                  <a:pt x="534" y="118"/>
                  <a:pt x="415" y="0"/>
                  <a:pt x="269" y="0"/>
                </a:cubicBezTo>
                <a:cubicBezTo>
                  <a:pt x="118" y="0"/>
                  <a:pt x="0" y="118"/>
                  <a:pt x="0" y="265"/>
                </a:cubicBezTo>
                <a:cubicBezTo>
                  <a:pt x="0" y="416"/>
                  <a:pt x="118" y="536"/>
                  <a:pt x="269" y="536"/>
                </a:cubicBezTo>
                <a:close/>
                <a:moveTo>
                  <a:pt x="269" y="32"/>
                </a:moveTo>
                <a:cubicBezTo>
                  <a:pt x="398" y="32"/>
                  <a:pt x="501" y="136"/>
                  <a:pt x="501" y="265"/>
                </a:cubicBezTo>
                <a:cubicBezTo>
                  <a:pt x="501" y="395"/>
                  <a:pt x="398" y="502"/>
                  <a:pt x="269" y="502"/>
                </a:cubicBezTo>
                <a:cubicBezTo>
                  <a:pt x="140" y="502"/>
                  <a:pt x="32" y="395"/>
                  <a:pt x="32" y="265"/>
                </a:cubicBezTo>
                <a:cubicBezTo>
                  <a:pt x="32" y="136"/>
                  <a:pt x="140" y="32"/>
                  <a:pt x="269" y="32"/>
                </a:cubicBezTo>
                <a:close/>
                <a:moveTo>
                  <a:pt x="330" y="380"/>
                </a:moveTo>
                <a:cubicBezTo>
                  <a:pt x="198" y="380"/>
                  <a:pt x="198" y="380"/>
                  <a:pt x="198" y="380"/>
                </a:cubicBezTo>
                <a:cubicBezTo>
                  <a:pt x="198" y="356"/>
                  <a:pt x="198" y="356"/>
                  <a:pt x="198" y="356"/>
                </a:cubicBezTo>
                <a:cubicBezTo>
                  <a:pt x="251" y="356"/>
                  <a:pt x="251" y="356"/>
                  <a:pt x="251" y="356"/>
                </a:cubicBezTo>
                <a:cubicBezTo>
                  <a:pt x="251" y="175"/>
                  <a:pt x="251" y="175"/>
                  <a:pt x="251" y="175"/>
                </a:cubicBezTo>
                <a:cubicBezTo>
                  <a:pt x="196" y="191"/>
                  <a:pt x="196" y="191"/>
                  <a:pt x="196" y="191"/>
                </a:cubicBezTo>
                <a:cubicBezTo>
                  <a:pt x="196" y="165"/>
                  <a:pt x="196" y="165"/>
                  <a:pt x="196" y="165"/>
                </a:cubicBezTo>
                <a:cubicBezTo>
                  <a:pt x="277" y="141"/>
                  <a:pt x="277" y="141"/>
                  <a:pt x="277" y="141"/>
                </a:cubicBezTo>
                <a:cubicBezTo>
                  <a:pt x="277" y="356"/>
                  <a:pt x="277" y="356"/>
                  <a:pt x="277" y="356"/>
                </a:cubicBezTo>
                <a:cubicBezTo>
                  <a:pt x="330" y="356"/>
                  <a:pt x="330" y="356"/>
                  <a:pt x="330" y="356"/>
                </a:cubicBezTo>
                <a:lnTo>
                  <a:pt x="330" y="3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5" name="Freeform 27"/>
          <p:cNvSpPr>
            <a:spLocks noEditPoints="1"/>
          </p:cNvSpPr>
          <p:nvPr/>
        </p:nvSpPr>
        <p:spPr bwMode="auto">
          <a:xfrm>
            <a:off x="7835794" y="4368819"/>
            <a:ext cx="283464" cy="292608"/>
          </a:xfrm>
          <a:custGeom>
            <a:avLst/>
            <a:gdLst>
              <a:gd name="T0" fmla="*/ 269 w 534"/>
              <a:gd name="T1" fmla="*/ 536 h 536"/>
              <a:gd name="T2" fmla="*/ 534 w 534"/>
              <a:gd name="T3" fmla="*/ 265 h 536"/>
              <a:gd name="T4" fmla="*/ 269 w 534"/>
              <a:gd name="T5" fmla="*/ 0 h 536"/>
              <a:gd name="T6" fmla="*/ 0 w 534"/>
              <a:gd name="T7" fmla="*/ 265 h 536"/>
              <a:gd name="T8" fmla="*/ 269 w 534"/>
              <a:gd name="T9" fmla="*/ 536 h 536"/>
              <a:gd name="T10" fmla="*/ 269 w 534"/>
              <a:gd name="T11" fmla="*/ 32 h 536"/>
              <a:gd name="T12" fmla="*/ 501 w 534"/>
              <a:gd name="T13" fmla="*/ 265 h 536"/>
              <a:gd name="T14" fmla="*/ 269 w 534"/>
              <a:gd name="T15" fmla="*/ 502 h 536"/>
              <a:gd name="T16" fmla="*/ 32 w 534"/>
              <a:gd name="T17" fmla="*/ 265 h 536"/>
              <a:gd name="T18" fmla="*/ 269 w 534"/>
              <a:gd name="T19" fmla="*/ 32 h 536"/>
              <a:gd name="T20" fmla="*/ 326 w 534"/>
              <a:gd name="T21" fmla="*/ 380 h 536"/>
              <a:gd name="T22" fmla="*/ 185 w 534"/>
              <a:gd name="T23" fmla="*/ 380 h 536"/>
              <a:gd name="T24" fmla="*/ 185 w 534"/>
              <a:gd name="T25" fmla="*/ 356 h 536"/>
              <a:gd name="T26" fmla="*/ 253 w 534"/>
              <a:gd name="T27" fmla="*/ 288 h 536"/>
              <a:gd name="T28" fmla="*/ 290 w 534"/>
              <a:gd name="T29" fmla="*/ 244 h 536"/>
              <a:gd name="T30" fmla="*/ 301 w 534"/>
              <a:gd name="T31" fmla="*/ 207 h 536"/>
              <a:gd name="T32" fmla="*/ 290 w 534"/>
              <a:gd name="T33" fmla="*/ 176 h 536"/>
              <a:gd name="T34" fmla="*/ 257 w 534"/>
              <a:gd name="T35" fmla="*/ 165 h 536"/>
              <a:gd name="T36" fmla="*/ 197 w 534"/>
              <a:gd name="T37" fmla="*/ 191 h 536"/>
              <a:gd name="T38" fmla="*/ 197 w 534"/>
              <a:gd name="T39" fmla="*/ 163 h 536"/>
              <a:gd name="T40" fmla="*/ 261 w 534"/>
              <a:gd name="T41" fmla="*/ 142 h 536"/>
              <a:gd name="T42" fmla="*/ 310 w 534"/>
              <a:gd name="T43" fmla="*/ 159 h 536"/>
              <a:gd name="T44" fmla="*/ 328 w 534"/>
              <a:gd name="T45" fmla="*/ 204 h 536"/>
              <a:gd name="T46" fmla="*/ 315 w 534"/>
              <a:gd name="T47" fmla="*/ 248 h 536"/>
              <a:gd name="T48" fmla="*/ 271 w 534"/>
              <a:gd name="T49" fmla="*/ 302 h 536"/>
              <a:gd name="T50" fmla="*/ 217 w 534"/>
              <a:gd name="T51" fmla="*/ 355 h 536"/>
              <a:gd name="T52" fmla="*/ 217 w 534"/>
              <a:gd name="T53" fmla="*/ 356 h 536"/>
              <a:gd name="T54" fmla="*/ 326 w 534"/>
              <a:gd name="T55" fmla="*/ 356 h 536"/>
              <a:gd name="T56" fmla="*/ 326 w 534"/>
              <a:gd name="T57" fmla="*/ 3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4" h="536">
                <a:moveTo>
                  <a:pt x="269" y="536"/>
                </a:moveTo>
                <a:cubicBezTo>
                  <a:pt x="415" y="536"/>
                  <a:pt x="534" y="416"/>
                  <a:pt x="534" y="265"/>
                </a:cubicBezTo>
                <a:cubicBezTo>
                  <a:pt x="534" y="118"/>
                  <a:pt x="415" y="0"/>
                  <a:pt x="269" y="0"/>
                </a:cubicBezTo>
                <a:cubicBezTo>
                  <a:pt x="118" y="0"/>
                  <a:pt x="0" y="118"/>
                  <a:pt x="0" y="265"/>
                </a:cubicBezTo>
                <a:cubicBezTo>
                  <a:pt x="0" y="416"/>
                  <a:pt x="118" y="536"/>
                  <a:pt x="269" y="536"/>
                </a:cubicBezTo>
                <a:close/>
                <a:moveTo>
                  <a:pt x="269" y="32"/>
                </a:moveTo>
                <a:cubicBezTo>
                  <a:pt x="398" y="32"/>
                  <a:pt x="501" y="136"/>
                  <a:pt x="501" y="265"/>
                </a:cubicBezTo>
                <a:cubicBezTo>
                  <a:pt x="501" y="395"/>
                  <a:pt x="398" y="502"/>
                  <a:pt x="269" y="502"/>
                </a:cubicBezTo>
                <a:cubicBezTo>
                  <a:pt x="140" y="502"/>
                  <a:pt x="32" y="395"/>
                  <a:pt x="32" y="265"/>
                </a:cubicBezTo>
                <a:cubicBezTo>
                  <a:pt x="32" y="136"/>
                  <a:pt x="140" y="32"/>
                  <a:pt x="269" y="32"/>
                </a:cubicBezTo>
                <a:close/>
                <a:moveTo>
                  <a:pt x="326" y="380"/>
                </a:moveTo>
                <a:cubicBezTo>
                  <a:pt x="185" y="380"/>
                  <a:pt x="185" y="380"/>
                  <a:pt x="185" y="380"/>
                </a:cubicBezTo>
                <a:cubicBezTo>
                  <a:pt x="185" y="356"/>
                  <a:pt x="185" y="356"/>
                  <a:pt x="185" y="356"/>
                </a:cubicBezTo>
                <a:cubicBezTo>
                  <a:pt x="253" y="288"/>
                  <a:pt x="253" y="288"/>
                  <a:pt x="253" y="288"/>
                </a:cubicBezTo>
                <a:cubicBezTo>
                  <a:pt x="270" y="270"/>
                  <a:pt x="283" y="256"/>
                  <a:pt x="290" y="244"/>
                </a:cubicBezTo>
                <a:cubicBezTo>
                  <a:pt x="298" y="233"/>
                  <a:pt x="301" y="220"/>
                  <a:pt x="301" y="207"/>
                </a:cubicBezTo>
                <a:cubicBezTo>
                  <a:pt x="301" y="194"/>
                  <a:pt x="298" y="183"/>
                  <a:pt x="290" y="176"/>
                </a:cubicBezTo>
                <a:cubicBezTo>
                  <a:pt x="282" y="168"/>
                  <a:pt x="271" y="165"/>
                  <a:pt x="257" y="165"/>
                </a:cubicBezTo>
                <a:cubicBezTo>
                  <a:pt x="236" y="165"/>
                  <a:pt x="216" y="174"/>
                  <a:pt x="197" y="191"/>
                </a:cubicBezTo>
                <a:cubicBezTo>
                  <a:pt x="197" y="163"/>
                  <a:pt x="197" y="163"/>
                  <a:pt x="197" y="163"/>
                </a:cubicBezTo>
                <a:cubicBezTo>
                  <a:pt x="215" y="149"/>
                  <a:pt x="236" y="142"/>
                  <a:pt x="261" y="142"/>
                </a:cubicBezTo>
                <a:cubicBezTo>
                  <a:pt x="282" y="142"/>
                  <a:pt x="298" y="148"/>
                  <a:pt x="310" y="159"/>
                </a:cubicBezTo>
                <a:cubicBezTo>
                  <a:pt x="322" y="170"/>
                  <a:pt x="328" y="185"/>
                  <a:pt x="328" y="204"/>
                </a:cubicBezTo>
                <a:cubicBezTo>
                  <a:pt x="328" y="219"/>
                  <a:pt x="324" y="234"/>
                  <a:pt x="315" y="248"/>
                </a:cubicBezTo>
                <a:cubicBezTo>
                  <a:pt x="307" y="263"/>
                  <a:pt x="292" y="280"/>
                  <a:pt x="271" y="302"/>
                </a:cubicBezTo>
                <a:cubicBezTo>
                  <a:pt x="217" y="355"/>
                  <a:pt x="217" y="355"/>
                  <a:pt x="217" y="355"/>
                </a:cubicBezTo>
                <a:cubicBezTo>
                  <a:pt x="217" y="356"/>
                  <a:pt x="217" y="356"/>
                  <a:pt x="217" y="356"/>
                </a:cubicBezTo>
                <a:cubicBezTo>
                  <a:pt x="326" y="356"/>
                  <a:pt x="326" y="356"/>
                  <a:pt x="326" y="356"/>
                </a:cubicBezTo>
                <a:lnTo>
                  <a:pt x="326" y="3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7" name="Rectangle 76"/>
          <p:cNvSpPr/>
          <p:nvPr/>
        </p:nvSpPr>
        <p:spPr>
          <a:xfrm>
            <a:off x="8148042" y="4347841"/>
            <a:ext cx="3162300" cy="830997"/>
          </a:xfrm>
          <a:prstGeom prst="rect">
            <a:avLst/>
          </a:prstGeom>
        </p:spPr>
        <p:txBody>
          <a:bodyPr wrap="square">
            <a:spAutoFit/>
          </a:bodyPr>
          <a:lstStyle/>
          <a:p>
            <a:pPr defTabSz="914400">
              <a:defRPr/>
            </a:pPr>
            <a:r>
              <a:rPr lang="en-US" sz="1600" kern="0" dirty="0" smtClean="0">
                <a:gradFill>
                  <a:gsLst>
                    <a:gs pos="83333">
                      <a:srgbClr val="FFFFFF"/>
                    </a:gs>
                    <a:gs pos="56667">
                      <a:srgbClr val="FFFFFF"/>
                    </a:gs>
                  </a:gsLst>
                  <a:lin ang="16200000" scaled="0"/>
                </a:gradFill>
              </a:rPr>
              <a:t>Maintaining complex </a:t>
            </a:r>
            <a:r>
              <a:rPr lang="en-US" sz="1600" kern="0" dirty="0">
                <a:gradFill>
                  <a:gsLst>
                    <a:gs pos="83333">
                      <a:srgbClr val="FFFFFF"/>
                    </a:gs>
                    <a:gs pos="56667">
                      <a:srgbClr val="FFFFFF"/>
                    </a:gs>
                  </a:gsLst>
                  <a:lin ang="16200000" scaled="0"/>
                </a:gradFill>
              </a:rPr>
              <a:t>release </a:t>
            </a:r>
            <a:r>
              <a:rPr lang="en-US" sz="1600" kern="0" dirty="0" smtClean="0">
                <a:gradFill>
                  <a:gsLst>
                    <a:gs pos="83333">
                      <a:srgbClr val="FFFFFF"/>
                    </a:gs>
                    <a:gs pos="56667">
                      <a:srgbClr val="FFFFFF"/>
                    </a:gs>
                  </a:gsLst>
                  <a:lin ang="16200000" scaled="0"/>
                </a:gradFill>
              </a:rPr>
              <a:t>workflows and environments</a:t>
            </a:r>
            <a:endParaRPr lang="en-US" sz="1600" kern="0" dirty="0">
              <a:gradFill>
                <a:gsLst>
                  <a:gs pos="83333">
                    <a:srgbClr val="FFFFFF"/>
                  </a:gs>
                  <a:gs pos="56667">
                    <a:srgbClr val="FFFFFF"/>
                  </a:gs>
                </a:gsLst>
                <a:lin ang="16200000" scaled="0"/>
              </a:gradFill>
            </a:endParaRPr>
          </a:p>
          <a:p>
            <a:pPr lvl="0" defTabSz="914400">
              <a:defRPr/>
            </a:pP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grpSp>
        <p:nvGrpSpPr>
          <p:cNvPr id="78" name="Group 77"/>
          <p:cNvGrpSpPr/>
          <p:nvPr/>
        </p:nvGrpSpPr>
        <p:grpSpPr>
          <a:xfrm>
            <a:off x="3559726" y="5552951"/>
            <a:ext cx="287337" cy="288475"/>
            <a:chOff x="-433387" y="2318199"/>
            <a:chExt cx="287337" cy="288475"/>
          </a:xfrm>
        </p:grpSpPr>
        <p:sp>
          <p:nvSpPr>
            <p:cNvPr id="79" name="Oval 78"/>
            <p:cNvSpPr/>
            <p:nvPr/>
          </p:nvSpPr>
          <p:spPr bwMode="auto">
            <a:xfrm>
              <a:off x="-424657" y="2327498"/>
              <a:ext cx="269876" cy="269876"/>
            </a:xfrm>
            <a:prstGeom prst="ellipse">
              <a:avLst/>
            </a:prstGeom>
            <a:solidFill>
              <a:srgbClr val="FFFFFF">
                <a:lumMod val="95000"/>
              </a:srgbClr>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80" name="Freeform 22"/>
            <p:cNvSpPr>
              <a:spLocks noEditPoints="1"/>
            </p:cNvSpPr>
            <p:nvPr/>
          </p:nvSpPr>
          <p:spPr bwMode="auto">
            <a:xfrm>
              <a:off x="-433387" y="2318199"/>
              <a:ext cx="287337" cy="288475"/>
            </a:xfrm>
            <a:custGeom>
              <a:avLst/>
              <a:gdLst>
                <a:gd name="T0" fmla="*/ 269 w 534"/>
                <a:gd name="T1" fmla="*/ 536 h 536"/>
                <a:gd name="T2" fmla="*/ 534 w 534"/>
                <a:gd name="T3" fmla="*/ 265 h 536"/>
                <a:gd name="T4" fmla="*/ 269 w 534"/>
                <a:gd name="T5" fmla="*/ 0 h 536"/>
                <a:gd name="T6" fmla="*/ 0 w 534"/>
                <a:gd name="T7" fmla="*/ 265 h 536"/>
                <a:gd name="T8" fmla="*/ 269 w 534"/>
                <a:gd name="T9" fmla="*/ 536 h 536"/>
                <a:gd name="T10" fmla="*/ 269 w 534"/>
                <a:gd name="T11" fmla="*/ 32 h 536"/>
                <a:gd name="T12" fmla="*/ 501 w 534"/>
                <a:gd name="T13" fmla="*/ 265 h 536"/>
                <a:gd name="T14" fmla="*/ 269 w 534"/>
                <a:gd name="T15" fmla="*/ 502 h 536"/>
                <a:gd name="T16" fmla="*/ 32 w 534"/>
                <a:gd name="T17" fmla="*/ 265 h 536"/>
                <a:gd name="T18" fmla="*/ 269 w 534"/>
                <a:gd name="T19" fmla="*/ 32 h 536"/>
                <a:gd name="T20" fmla="*/ 330 w 534"/>
                <a:gd name="T21" fmla="*/ 380 h 536"/>
                <a:gd name="T22" fmla="*/ 198 w 534"/>
                <a:gd name="T23" fmla="*/ 380 h 536"/>
                <a:gd name="T24" fmla="*/ 198 w 534"/>
                <a:gd name="T25" fmla="*/ 356 h 536"/>
                <a:gd name="T26" fmla="*/ 251 w 534"/>
                <a:gd name="T27" fmla="*/ 356 h 536"/>
                <a:gd name="T28" fmla="*/ 251 w 534"/>
                <a:gd name="T29" fmla="*/ 175 h 536"/>
                <a:gd name="T30" fmla="*/ 196 w 534"/>
                <a:gd name="T31" fmla="*/ 191 h 536"/>
                <a:gd name="T32" fmla="*/ 196 w 534"/>
                <a:gd name="T33" fmla="*/ 165 h 536"/>
                <a:gd name="T34" fmla="*/ 277 w 534"/>
                <a:gd name="T35" fmla="*/ 141 h 536"/>
                <a:gd name="T36" fmla="*/ 277 w 534"/>
                <a:gd name="T37" fmla="*/ 356 h 536"/>
                <a:gd name="T38" fmla="*/ 330 w 534"/>
                <a:gd name="T39" fmla="*/ 356 h 536"/>
                <a:gd name="T40" fmla="*/ 330 w 534"/>
                <a:gd name="T41" fmla="*/ 3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6">
                  <a:moveTo>
                    <a:pt x="269" y="536"/>
                  </a:moveTo>
                  <a:cubicBezTo>
                    <a:pt x="415" y="536"/>
                    <a:pt x="534" y="416"/>
                    <a:pt x="534" y="265"/>
                  </a:cubicBezTo>
                  <a:cubicBezTo>
                    <a:pt x="534" y="118"/>
                    <a:pt x="415" y="0"/>
                    <a:pt x="269" y="0"/>
                  </a:cubicBezTo>
                  <a:cubicBezTo>
                    <a:pt x="118" y="0"/>
                    <a:pt x="0" y="118"/>
                    <a:pt x="0" y="265"/>
                  </a:cubicBezTo>
                  <a:cubicBezTo>
                    <a:pt x="0" y="416"/>
                    <a:pt x="118" y="536"/>
                    <a:pt x="269" y="536"/>
                  </a:cubicBezTo>
                  <a:close/>
                  <a:moveTo>
                    <a:pt x="269" y="32"/>
                  </a:moveTo>
                  <a:cubicBezTo>
                    <a:pt x="398" y="32"/>
                    <a:pt x="501" y="136"/>
                    <a:pt x="501" y="265"/>
                  </a:cubicBezTo>
                  <a:cubicBezTo>
                    <a:pt x="501" y="395"/>
                    <a:pt x="398" y="502"/>
                    <a:pt x="269" y="502"/>
                  </a:cubicBezTo>
                  <a:cubicBezTo>
                    <a:pt x="140" y="502"/>
                    <a:pt x="32" y="395"/>
                    <a:pt x="32" y="265"/>
                  </a:cubicBezTo>
                  <a:cubicBezTo>
                    <a:pt x="32" y="136"/>
                    <a:pt x="140" y="32"/>
                    <a:pt x="269" y="32"/>
                  </a:cubicBezTo>
                  <a:close/>
                  <a:moveTo>
                    <a:pt x="330" y="380"/>
                  </a:moveTo>
                  <a:cubicBezTo>
                    <a:pt x="198" y="380"/>
                    <a:pt x="198" y="380"/>
                    <a:pt x="198" y="380"/>
                  </a:cubicBezTo>
                  <a:cubicBezTo>
                    <a:pt x="198" y="356"/>
                    <a:pt x="198" y="356"/>
                    <a:pt x="198" y="356"/>
                  </a:cubicBezTo>
                  <a:cubicBezTo>
                    <a:pt x="251" y="356"/>
                    <a:pt x="251" y="356"/>
                    <a:pt x="251" y="356"/>
                  </a:cubicBezTo>
                  <a:cubicBezTo>
                    <a:pt x="251" y="175"/>
                    <a:pt x="251" y="175"/>
                    <a:pt x="251" y="175"/>
                  </a:cubicBezTo>
                  <a:cubicBezTo>
                    <a:pt x="196" y="191"/>
                    <a:pt x="196" y="191"/>
                    <a:pt x="196" y="191"/>
                  </a:cubicBezTo>
                  <a:cubicBezTo>
                    <a:pt x="196" y="165"/>
                    <a:pt x="196" y="165"/>
                    <a:pt x="196" y="165"/>
                  </a:cubicBezTo>
                  <a:cubicBezTo>
                    <a:pt x="277" y="141"/>
                    <a:pt x="277" y="141"/>
                    <a:pt x="277" y="141"/>
                  </a:cubicBezTo>
                  <a:cubicBezTo>
                    <a:pt x="277" y="356"/>
                    <a:pt x="277" y="356"/>
                    <a:pt x="277" y="356"/>
                  </a:cubicBezTo>
                  <a:cubicBezTo>
                    <a:pt x="330" y="356"/>
                    <a:pt x="330" y="356"/>
                    <a:pt x="330" y="356"/>
                  </a:cubicBezTo>
                  <a:lnTo>
                    <a:pt x="330" y="38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81" name="Group 80"/>
          <p:cNvGrpSpPr/>
          <p:nvPr/>
        </p:nvGrpSpPr>
        <p:grpSpPr>
          <a:xfrm>
            <a:off x="4832085" y="5188946"/>
            <a:ext cx="283464" cy="292608"/>
            <a:chOff x="4940782" y="5933432"/>
            <a:chExt cx="283464" cy="292608"/>
          </a:xfrm>
        </p:grpSpPr>
        <p:sp>
          <p:nvSpPr>
            <p:cNvPr id="82" name="Oval 81"/>
            <p:cNvSpPr/>
            <p:nvPr/>
          </p:nvSpPr>
          <p:spPr bwMode="auto">
            <a:xfrm>
              <a:off x="4945639" y="5946864"/>
              <a:ext cx="269876" cy="269876"/>
            </a:xfrm>
            <a:prstGeom prst="ellipse">
              <a:avLst/>
            </a:prstGeom>
            <a:solidFill>
              <a:srgbClr val="FFFFFF">
                <a:lumMod val="95000"/>
              </a:srgbClr>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83" name="Freeform 27"/>
            <p:cNvSpPr>
              <a:spLocks noEditPoints="1"/>
            </p:cNvSpPr>
            <p:nvPr/>
          </p:nvSpPr>
          <p:spPr bwMode="auto">
            <a:xfrm>
              <a:off x="4940782" y="5933432"/>
              <a:ext cx="283464" cy="292608"/>
            </a:xfrm>
            <a:custGeom>
              <a:avLst/>
              <a:gdLst>
                <a:gd name="T0" fmla="*/ 269 w 534"/>
                <a:gd name="T1" fmla="*/ 536 h 536"/>
                <a:gd name="T2" fmla="*/ 534 w 534"/>
                <a:gd name="T3" fmla="*/ 265 h 536"/>
                <a:gd name="T4" fmla="*/ 269 w 534"/>
                <a:gd name="T5" fmla="*/ 0 h 536"/>
                <a:gd name="T6" fmla="*/ 0 w 534"/>
                <a:gd name="T7" fmla="*/ 265 h 536"/>
                <a:gd name="T8" fmla="*/ 269 w 534"/>
                <a:gd name="T9" fmla="*/ 536 h 536"/>
                <a:gd name="T10" fmla="*/ 269 w 534"/>
                <a:gd name="T11" fmla="*/ 32 h 536"/>
                <a:gd name="T12" fmla="*/ 501 w 534"/>
                <a:gd name="T13" fmla="*/ 265 h 536"/>
                <a:gd name="T14" fmla="*/ 269 w 534"/>
                <a:gd name="T15" fmla="*/ 502 h 536"/>
                <a:gd name="T16" fmla="*/ 32 w 534"/>
                <a:gd name="T17" fmla="*/ 265 h 536"/>
                <a:gd name="T18" fmla="*/ 269 w 534"/>
                <a:gd name="T19" fmla="*/ 32 h 536"/>
                <a:gd name="T20" fmla="*/ 326 w 534"/>
                <a:gd name="T21" fmla="*/ 380 h 536"/>
                <a:gd name="T22" fmla="*/ 185 w 534"/>
                <a:gd name="T23" fmla="*/ 380 h 536"/>
                <a:gd name="T24" fmla="*/ 185 w 534"/>
                <a:gd name="T25" fmla="*/ 356 h 536"/>
                <a:gd name="T26" fmla="*/ 253 w 534"/>
                <a:gd name="T27" fmla="*/ 288 h 536"/>
                <a:gd name="T28" fmla="*/ 290 w 534"/>
                <a:gd name="T29" fmla="*/ 244 h 536"/>
                <a:gd name="T30" fmla="*/ 301 w 534"/>
                <a:gd name="T31" fmla="*/ 207 h 536"/>
                <a:gd name="T32" fmla="*/ 290 w 534"/>
                <a:gd name="T33" fmla="*/ 176 h 536"/>
                <a:gd name="T34" fmla="*/ 257 w 534"/>
                <a:gd name="T35" fmla="*/ 165 h 536"/>
                <a:gd name="T36" fmla="*/ 197 w 534"/>
                <a:gd name="T37" fmla="*/ 191 h 536"/>
                <a:gd name="T38" fmla="*/ 197 w 534"/>
                <a:gd name="T39" fmla="*/ 163 h 536"/>
                <a:gd name="T40" fmla="*/ 261 w 534"/>
                <a:gd name="T41" fmla="*/ 142 h 536"/>
                <a:gd name="T42" fmla="*/ 310 w 534"/>
                <a:gd name="T43" fmla="*/ 159 h 536"/>
                <a:gd name="T44" fmla="*/ 328 w 534"/>
                <a:gd name="T45" fmla="*/ 204 h 536"/>
                <a:gd name="T46" fmla="*/ 315 w 534"/>
                <a:gd name="T47" fmla="*/ 248 h 536"/>
                <a:gd name="T48" fmla="*/ 271 w 534"/>
                <a:gd name="T49" fmla="*/ 302 h 536"/>
                <a:gd name="T50" fmla="*/ 217 w 534"/>
                <a:gd name="T51" fmla="*/ 355 h 536"/>
                <a:gd name="T52" fmla="*/ 217 w 534"/>
                <a:gd name="T53" fmla="*/ 356 h 536"/>
                <a:gd name="T54" fmla="*/ 326 w 534"/>
                <a:gd name="T55" fmla="*/ 356 h 536"/>
                <a:gd name="T56" fmla="*/ 326 w 534"/>
                <a:gd name="T57" fmla="*/ 3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4" h="536">
                  <a:moveTo>
                    <a:pt x="269" y="536"/>
                  </a:moveTo>
                  <a:cubicBezTo>
                    <a:pt x="415" y="536"/>
                    <a:pt x="534" y="416"/>
                    <a:pt x="534" y="265"/>
                  </a:cubicBezTo>
                  <a:cubicBezTo>
                    <a:pt x="534" y="118"/>
                    <a:pt x="415" y="0"/>
                    <a:pt x="269" y="0"/>
                  </a:cubicBezTo>
                  <a:cubicBezTo>
                    <a:pt x="118" y="0"/>
                    <a:pt x="0" y="118"/>
                    <a:pt x="0" y="265"/>
                  </a:cubicBezTo>
                  <a:cubicBezTo>
                    <a:pt x="0" y="416"/>
                    <a:pt x="118" y="536"/>
                    <a:pt x="269" y="536"/>
                  </a:cubicBezTo>
                  <a:close/>
                  <a:moveTo>
                    <a:pt x="269" y="32"/>
                  </a:moveTo>
                  <a:cubicBezTo>
                    <a:pt x="398" y="32"/>
                    <a:pt x="501" y="136"/>
                    <a:pt x="501" y="265"/>
                  </a:cubicBezTo>
                  <a:cubicBezTo>
                    <a:pt x="501" y="395"/>
                    <a:pt x="398" y="502"/>
                    <a:pt x="269" y="502"/>
                  </a:cubicBezTo>
                  <a:cubicBezTo>
                    <a:pt x="140" y="502"/>
                    <a:pt x="32" y="395"/>
                    <a:pt x="32" y="265"/>
                  </a:cubicBezTo>
                  <a:cubicBezTo>
                    <a:pt x="32" y="136"/>
                    <a:pt x="140" y="32"/>
                    <a:pt x="269" y="32"/>
                  </a:cubicBezTo>
                  <a:close/>
                  <a:moveTo>
                    <a:pt x="326" y="380"/>
                  </a:moveTo>
                  <a:cubicBezTo>
                    <a:pt x="185" y="380"/>
                    <a:pt x="185" y="380"/>
                    <a:pt x="185" y="380"/>
                  </a:cubicBezTo>
                  <a:cubicBezTo>
                    <a:pt x="185" y="356"/>
                    <a:pt x="185" y="356"/>
                    <a:pt x="185" y="356"/>
                  </a:cubicBezTo>
                  <a:cubicBezTo>
                    <a:pt x="253" y="288"/>
                    <a:pt x="253" y="288"/>
                    <a:pt x="253" y="288"/>
                  </a:cubicBezTo>
                  <a:cubicBezTo>
                    <a:pt x="270" y="270"/>
                    <a:pt x="283" y="256"/>
                    <a:pt x="290" y="244"/>
                  </a:cubicBezTo>
                  <a:cubicBezTo>
                    <a:pt x="298" y="233"/>
                    <a:pt x="301" y="220"/>
                    <a:pt x="301" y="207"/>
                  </a:cubicBezTo>
                  <a:cubicBezTo>
                    <a:pt x="301" y="194"/>
                    <a:pt x="298" y="183"/>
                    <a:pt x="290" y="176"/>
                  </a:cubicBezTo>
                  <a:cubicBezTo>
                    <a:pt x="282" y="168"/>
                    <a:pt x="271" y="165"/>
                    <a:pt x="257" y="165"/>
                  </a:cubicBezTo>
                  <a:cubicBezTo>
                    <a:pt x="236" y="165"/>
                    <a:pt x="216" y="174"/>
                    <a:pt x="197" y="191"/>
                  </a:cubicBezTo>
                  <a:cubicBezTo>
                    <a:pt x="197" y="163"/>
                    <a:pt x="197" y="163"/>
                    <a:pt x="197" y="163"/>
                  </a:cubicBezTo>
                  <a:cubicBezTo>
                    <a:pt x="215" y="149"/>
                    <a:pt x="236" y="142"/>
                    <a:pt x="261" y="142"/>
                  </a:cubicBezTo>
                  <a:cubicBezTo>
                    <a:pt x="282" y="142"/>
                    <a:pt x="298" y="148"/>
                    <a:pt x="310" y="159"/>
                  </a:cubicBezTo>
                  <a:cubicBezTo>
                    <a:pt x="322" y="170"/>
                    <a:pt x="328" y="185"/>
                    <a:pt x="328" y="204"/>
                  </a:cubicBezTo>
                  <a:cubicBezTo>
                    <a:pt x="328" y="219"/>
                    <a:pt x="324" y="234"/>
                    <a:pt x="315" y="248"/>
                  </a:cubicBezTo>
                  <a:cubicBezTo>
                    <a:pt x="307" y="263"/>
                    <a:pt x="292" y="280"/>
                    <a:pt x="271" y="302"/>
                  </a:cubicBezTo>
                  <a:cubicBezTo>
                    <a:pt x="217" y="355"/>
                    <a:pt x="217" y="355"/>
                    <a:pt x="217" y="355"/>
                  </a:cubicBezTo>
                  <a:cubicBezTo>
                    <a:pt x="217" y="356"/>
                    <a:pt x="217" y="356"/>
                    <a:pt x="217" y="356"/>
                  </a:cubicBezTo>
                  <a:cubicBezTo>
                    <a:pt x="326" y="356"/>
                    <a:pt x="326" y="356"/>
                    <a:pt x="326" y="356"/>
                  </a:cubicBezTo>
                  <a:lnTo>
                    <a:pt x="326" y="38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43" name="Rectangle 42"/>
          <p:cNvSpPr/>
          <p:nvPr/>
        </p:nvSpPr>
        <p:spPr>
          <a:xfrm>
            <a:off x="8161280" y="3658201"/>
            <a:ext cx="3342861" cy="584775"/>
          </a:xfrm>
          <a:prstGeom prst="rect">
            <a:avLst/>
          </a:prstGeom>
        </p:spPr>
        <p:txBody>
          <a:bodyPr wrap="square">
            <a:spAutoFit/>
          </a:bodyPr>
          <a:lstStyle/>
          <a:p>
            <a:pPr lvl="0" defTabSz="914400">
              <a:defRPr/>
            </a:pPr>
            <a:r>
              <a:rPr lang="en-US" sz="1600" kern="0" dirty="0" smtClean="0">
                <a:gradFill>
                  <a:gsLst>
                    <a:gs pos="83333">
                      <a:srgbClr val="FFFFFF"/>
                    </a:gs>
                    <a:gs pos="56667">
                      <a:srgbClr val="FFFFFF"/>
                    </a:gs>
                  </a:gsLst>
                  <a:lin ang="16200000" scaled="0"/>
                </a:gradFill>
              </a:rPr>
              <a:t>Managing releases for continuous delivery</a:t>
            </a:r>
            <a:endParaRPr lang="en-US" sz="1600" kern="0" dirty="0">
              <a:gradFill>
                <a:gsLst>
                  <a:gs pos="83333">
                    <a:srgbClr val="FFFFFF"/>
                  </a:gs>
                  <a:gs pos="56667">
                    <a:srgbClr val="FFFFFF"/>
                  </a:gs>
                </a:gsLst>
                <a:lin ang="16200000" scaled="0"/>
              </a:gradFill>
            </a:endParaRPr>
          </a:p>
        </p:txBody>
      </p:sp>
      <p:sp>
        <p:nvSpPr>
          <p:cNvPr id="87" name="Freeform 6"/>
          <p:cNvSpPr>
            <a:spLocks noChangeAspect="1" noEditPoints="1"/>
          </p:cNvSpPr>
          <p:nvPr/>
        </p:nvSpPr>
        <p:spPr bwMode="auto">
          <a:xfrm>
            <a:off x="7031152" y="1090912"/>
            <a:ext cx="619826"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90" name="Rectangle 89"/>
          <p:cNvSpPr/>
          <p:nvPr/>
        </p:nvSpPr>
        <p:spPr>
          <a:xfrm>
            <a:off x="7721494" y="1117574"/>
            <a:ext cx="979755"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chemeClr val="accent6">
                        <a:lumMod val="75000"/>
                      </a:schemeClr>
                    </a:gs>
                    <a:gs pos="56667">
                      <a:schemeClr val="accent6">
                        <a:lumMod val="75000"/>
                      </a:schemeClr>
                    </a:gs>
                  </a:gsLst>
                  <a:lin ang="16200000" scaled="0"/>
                </a:gradFill>
                <a:latin typeface="Segoe UI Light"/>
              </a:rPr>
              <a:t>Plan</a:t>
            </a:r>
            <a:endParaRPr lang="en-US" sz="3600" kern="0" spc="-50" dirty="0">
              <a:gradFill>
                <a:gsLst>
                  <a:gs pos="83333">
                    <a:schemeClr val="accent6">
                      <a:lumMod val="75000"/>
                    </a:schemeClr>
                  </a:gs>
                  <a:gs pos="56667">
                    <a:schemeClr val="accent6">
                      <a:lumMod val="75000"/>
                    </a:schemeClr>
                  </a:gs>
                </a:gsLst>
                <a:lin ang="16200000" scaled="0"/>
              </a:gradFill>
              <a:latin typeface="Segoe UI Light"/>
            </a:endParaRPr>
          </a:p>
        </p:txBody>
      </p:sp>
      <p:grpSp>
        <p:nvGrpSpPr>
          <p:cNvPr id="104" name="Group 103" descr="Down:  Group 32"/>
          <p:cNvGrpSpPr/>
          <p:nvPr/>
        </p:nvGrpSpPr>
        <p:grpSpPr>
          <a:xfrm>
            <a:off x="7031156" y="5092639"/>
            <a:ext cx="2421906" cy="621792"/>
            <a:chOff x="7031152" y="3981261"/>
            <a:chExt cx="2421906" cy="621792"/>
          </a:xfrm>
        </p:grpSpPr>
        <p:sp>
          <p:nvSpPr>
            <p:cNvPr id="105" name="Freeform 16"/>
            <p:cNvSpPr>
              <a:spLocks noChangeAspect="1" noEditPoints="1"/>
            </p:cNvSpPr>
            <p:nvPr/>
          </p:nvSpPr>
          <p:spPr bwMode="auto">
            <a:xfrm>
              <a:off x="7031152" y="3981261"/>
              <a:ext cx="619339" cy="621792"/>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gradFill>
                  <a:gsLst>
                    <a:gs pos="83333">
                      <a:schemeClr val="accent6">
                        <a:lumMod val="75000"/>
                      </a:schemeClr>
                    </a:gs>
                    <a:gs pos="56667">
                      <a:schemeClr val="accent6">
                        <a:lumMod val="75000"/>
                      </a:schemeClr>
                    </a:gs>
                  </a:gsLst>
                  <a:lin ang="16200000" scaled="0"/>
                </a:gradFill>
                <a:effectLst/>
                <a:uLnTx/>
                <a:uFillTx/>
              </a:endParaRPr>
            </a:p>
          </p:txBody>
        </p:sp>
        <p:sp>
          <p:nvSpPr>
            <p:cNvPr id="106" name="Rectangle 105"/>
            <p:cNvSpPr/>
            <p:nvPr/>
          </p:nvSpPr>
          <p:spPr>
            <a:xfrm>
              <a:off x="7721494" y="4007923"/>
              <a:ext cx="1731564" cy="590931"/>
            </a:xfrm>
            <a:prstGeom prst="rect">
              <a:avLst/>
            </a:prstGeom>
          </p:spPr>
          <p:txBody>
            <a:bodyPr wrap="none">
              <a:sp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600" b="0" i="0" u="none" strike="noStrike" kern="0" cap="none" spc="-50" normalizeH="0" baseline="0" noProof="0" dirty="0" smtClean="0">
                  <a:ln>
                    <a:noFill/>
                  </a:ln>
                  <a:gradFill>
                    <a:gsLst>
                      <a:gs pos="83333">
                        <a:schemeClr val="accent6">
                          <a:lumMod val="75000"/>
                        </a:schemeClr>
                      </a:gs>
                      <a:gs pos="56667">
                        <a:schemeClr val="accent6">
                          <a:lumMod val="75000"/>
                        </a:schemeClr>
                      </a:gs>
                    </a:gsLst>
                    <a:lin ang="16200000" scaled="0"/>
                  </a:gradFill>
                  <a:effectLst/>
                  <a:uLnTx/>
                  <a:uFillTx/>
                  <a:latin typeface="Segoe UI Light"/>
                </a:rPr>
                <a:t>Operate</a:t>
              </a:r>
            </a:p>
          </p:txBody>
        </p:sp>
      </p:grpSp>
      <p:sp>
        <p:nvSpPr>
          <p:cNvPr id="107" name="Rectangle 106"/>
          <p:cNvSpPr/>
          <p:nvPr/>
        </p:nvSpPr>
        <p:spPr>
          <a:xfrm>
            <a:off x="7712202" y="4235121"/>
            <a:ext cx="1595309"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chemeClr val="accent6">
                        <a:lumMod val="75000"/>
                      </a:schemeClr>
                    </a:gs>
                    <a:gs pos="56667">
                      <a:schemeClr val="accent6">
                        <a:lumMod val="75000"/>
                      </a:schemeClr>
                    </a:gs>
                  </a:gsLst>
                  <a:lin ang="16200000" scaled="0"/>
                </a:gradFill>
                <a:latin typeface="Segoe UI Light"/>
              </a:rPr>
              <a:t>Release</a:t>
            </a:r>
            <a:endParaRPr lang="en-US" sz="3600" kern="0" spc="-50" dirty="0">
              <a:gradFill>
                <a:gsLst>
                  <a:gs pos="83333">
                    <a:schemeClr val="accent6">
                      <a:lumMod val="75000"/>
                    </a:schemeClr>
                  </a:gs>
                  <a:gs pos="56667">
                    <a:schemeClr val="accent6">
                      <a:lumMod val="75000"/>
                    </a:schemeClr>
                  </a:gs>
                </a:gsLst>
                <a:lin ang="16200000" scaled="0"/>
              </a:gradFill>
              <a:latin typeface="Segoe UI Light"/>
            </a:endParaRPr>
          </a:p>
        </p:txBody>
      </p:sp>
      <p:sp>
        <p:nvSpPr>
          <p:cNvPr id="108" name="Freeform 107"/>
          <p:cNvSpPr>
            <a:spLocks noEditPoints="1"/>
          </p:cNvSpPr>
          <p:nvPr/>
        </p:nvSpPr>
        <p:spPr bwMode="black">
          <a:xfrm>
            <a:off x="7031152" y="4226468"/>
            <a:ext cx="597014" cy="594204"/>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109" name="Title 13"/>
          <p:cNvSpPr txBox="1">
            <a:spLocks/>
          </p:cNvSpPr>
          <p:nvPr/>
        </p:nvSpPr>
        <p:spPr>
          <a:xfrm>
            <a:off x="274320" y="296897"/>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smtClean="0"/>
              <a:t>Continuous Value</a:t>
            </a:r>
          </a:p>
          <a:p>
            <a:r>
              <a:rPr lang="en-US" sz="3200" dirty="0" smtClean="0"/>
              <a:t>Challenges</a:t>
            </a:r>
            <a:endParaRPr lang="en-US" sz="3200" dirty="0"/>
          </a:p>
        </p:txBody>
      </p:sp>
      <p:grpSp>
        <p:nvGrpSpPr>
          <p:cNvPr id="2" name="Group 1"/>
          <p:cNvGrpSpPr/>
          <p:nvPr/>
        </p:nvGrpSpPr>
        <p:grpSpPr>
          <a:xfrm>
            <a:off x="7860171" y="2581012"/>
            <a:ext cx="3931779" cy="1619558"/>
            <a:chOff x="7860171" y="2531317"/>
            <a:chExt cx="3931779" cy="1619558"/>
          </a:xfrm>
        </p:grpSpPr>
        <p:grpSp>
          <p:nvGrpSpPr>
            <p:cNvPr id="91" name="Group 90"/>
            <p:cNvGrpSpPr/>
            <p:nvPr/>
          </p:nvGrpSpPr>
          <p:grpSpPr>
            <a:xfrm>
              <a:off x="7860171" y="2531317"/>
              <a:ext cx="3931779" cy="1280533"/>
              <a:chOff x="7860171" y="2661943"/>
              <a:chExt cx="3931779" cy="1280533"/>
            </a:xfrm>
          </p:grpSpPr>
          <p:grpSp>
            <p:nvGrpSpPr>
              <p:cNvPr id="92" name="Group 91"/>
              <p:cNvGrpSpPr/>
              <p:nvPr/>
            </p:nvGrpSpPr>
            <p:grpSpPr>
              <a:xfrm>
                <a:off x="7860171" y="2711581"/>
                <a:ext cx="238582" cy="239278"/>
                <a:chOff x="7352804" y="2519363"/>
                <a:chExt cx="334826" cy="335804"/>
              </a:xfrm>
            </p:grpSpPr>
            <p:sp>
              <p:nvSpPr>
                <p:cNvPr id="102" name="Freeform 6"/>
                <p:cNvSpPr>
                  <a:spLocks/>
                </p:cNvSpPr>
                <p:nvPr/>
              </p:nvSpPr>
              <p:spPr bwMode="auto">
                <a:xfrm>
                  <a:off x="7440048" y="2611859"/>
                  <a:ext cx="160338" cy="150812"/>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103"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93" name="Group 92"/>
              <p:cNvGrpSpPr/>
              <p:nvPr/>
            </p:nvGrpSpPr>
            <p:grpSpPr>
              <a:xfrm>
                <a:off x="7862108" y="3117257"/>
                <a:ext cx="238582" cy="239278"/>
                <a:chOff x="7352804" y="2519363"/>
                <a:chExt cx="334826" cy="335804"/>
              </a:xfrm>
            </p:grpSpPr>
            <p:sp>
              <p:nvSpPr>
                <p:cNvPr id="100" name="Freeform 6"/>
                <p:cNvSpPr>
                  <a:spLocks/>
                </p:cNvSpPr>
                <p:nvPr/>
              </p:nvSpPr>
              <p:spPr bwMode="auto">
                <a:xfrm>
                  <a:off x="7440048" y="2611859"/>
                  <a:ext cx="160338" cy="150812"/>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101"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94" name="Rectangle 93"/>
              <p:cNvSpPr/>
              <p:nvPr/>
            </p:nvSpPr>
            <p:spPr>
              <a:xfrm>
                <a:off x="8134136" y="2661943"/>
                <a:ext cx="3657814" cy="338554"/>
              </a:xfrm>
              <a:prstGeom prst="rect">
                <a:avLst/>
              </a:prstGeom>
            </p:spPr>
            <p:txBody>
              <a:bodyPr wrap="square">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Team Room</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sp>
            <p:nvSpPr>
              <p:cNvPr id="95" name="Rectangle 94"/>
              <p:cNvSpPr/>
              <p:nvPr/>
            </p:nvSpPr>
            <p:spPr>
              <a:xfrm>
                <a:off x="8134137" y="3067619"/>
                <a:ext cx="3162300" cy="584775"/>
              </a:xfrm>
              <a:prstGeom prst="rect">
                <a:avLst/>
              </a:prstGeom>
            </p:spPr>
            <p:txBody>
              <a:bodyPr wrap="square">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lang="en-US" sz="1600" kern="0" dirty="0" smtClean="0">
                    <a:gradFill>
                      <a:gsLst>
                        <a:gs pos="83333">
                          <a:srgbClr val="FFFFFF"/>
                        </a:gs>
                        <a:gs pos="56667">
                          <a:srgbClr val="FFFFFF"/>
                        </a:gs>
                      </a:gsLst>
                      <a:lin ang="16200000" scaled="0"/>
                    </a:gradFill>
                  </a:rPr>
                  <a:t>Flexible </a:t>
                </a: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Source Control through </a:t>
                </a:r>
                <a:r>
                  <a:rPr kumimoji="0" lang="en-US" sz="1600" b="0" i="0" u="none" strike="noStrike" kern="0" cap="none" spc="0" normalizeH="0" baseline="0" noProof="0" dirty="0" err="1" smtClean="0">
                    <a:ln>
                      <a:noFill/>
                    </a:ln>
                    <a:gradFill>
                      <a:gsLst>
                        <a:gs pos="83333">
                          <a:srgbClr val="FFFFFF"/>
                        </a:gs>
                        <a:gs pos="56667">
                          <a:srgbClr val="FFFFFF"/>
                        </a:gs>
                      </a:gsLst>
                      <a:lin ang="16200000" scaled="0"/>
                    </a:gradFill>
                    <a:effectLst/>
                    <a:uLnTx/>
                    <a:uFillTx/>
                  </a:rPr>
                  <a:t>Git</a:t>
                </a:r>
                <a:r>
                  <a:rPr kumimoji="0" lang="en-US" sz="1600" b="0" i="0" u="none" strike="noStrike" kern="0" cap="none" spc="0" normalizeH="0" noProof="0" dirty="0" smtClean="0">
                    <a:ln>
                      <a:noFill/>
                    </a:ln>
                    <a:gradFill>
                      <a:gsLst>
                        <a:gs pos="83333">
                          <a:srgbClr val="FFFFFF"/>
                        </a:gs>
                        <a:gs pos="56667">
                          <a:srgbClr val="FFFFFF"/>
                        </a:gs>
                      </a:gsLst>
                      <a:lin ang="16200000" scaled="0"/>
                    </a:gradFill>
                    <a:effectLst/>
                    <a:uLnTx/>
                    <a:uFillTx/>
                  </a:rPr>
                  <a:t> and TFS</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sp>
            <p:nvSpPr>
              <p:cNvPr id="96" name="Rectangle 95"/>
              <p:cNvSpPr/>
              <p:nvPr/>
            </p:nvSpPr>
            <p:spPr>
              <a:xfrm>
                <a:off x="8134137" y="3603922"/>
                <a:ext cx="3542998" cy="338554"/>
              </a:xfrm>
              <a:prstGeom prst="rect">
                <a:avLst/>
              </a:prstGeom>
            </p:spPr>
            <p:txBody>
              <a:bodyPr wrap="square">
                <a:spAutoFit/>
              </a:bodyPr>
              <a:lstStyle/>
              <a:p>
                <a:pPr defTabSz="914400">
                  <a:spcBef>
                    <a:spcPts val="100"/>
                  </a:spcBef>
                  <a:spcAft>
                    <a:spcPts val="200"/>
                  </a:spcAft>
                  <a:defRPr/>
                </a:pPr>
                <a:r>
                  <a:rPr lang="en-US" sz="1600" kern="0" dirty="0">
                    <a:gradFill>
                      <a:gsLst>
                        <a:gs pos="83333">
                          <a:srgbClr val="FFFFFF"/>
                        </a:gs>
                        <a:gs pos="56667">
                          <a:srgbClr val="FFFFFF"/>
                        </a:gs>
                      </a:gsLst>
                      <a:lin ang="16200000" scaled="0"/>
                    </a:gradFill>
                  </a:rPr>
                  <a:t>Load testing as a </a:t>
                </a:r>
                <a:r>
                  <a:rPr lang="en-US" sz="1600" kern="0" dirty="0" smtClean="0">
                    <a:gradFill>
                      <a:gsLst>
                        <a:gs pos="83333">
                          <a:srgbClr val="FFFFFF"/>
                        </a:gs>
                        <a:gs pos="56667">
                          <a:srgbClr val="FFFFFF"/>
                        </a:gs>
                      </a:gsLst>
                      <a:lin ang="16200000" scaled="0"/>
                    </a:gradFill>
                  </a:rPr>
                  <a:t>Service</a:t>
                </a:r>
                <a:endParaRPr lang="en-US" sz="1600" kern="0" dirty="0">
                  <a:gradFill>
                    <a:gsLst>
                      <a:gs pos="83333">
                        <a:srgbClr val="FFFFFF"/>
                      </a:gs>
                      <a:gs pos="56667">
                        <a:srgbClr val="FFFFFF"/>
                      </a:gs>
                    </a:gsLst>
                    <a:lin ang="16200000" scaled="0"/>
                  </a:gradFill>
                </a:endParaRPr>
              </a:p>
            </p:txBody>
          </p:sp>
          <p:grpSp>
            <p:nvGrpSpPr>
              <p:cNvPr id="97" name="Group 96"/>
              <p:cNvGrpSpPr/>
              <p:nvPr/>
            </p:nvGrpSpPr>
            <p:grpSpPr>
              <a:xfrm>
                <a:off x="7862108" y="3663608"/>
                <a:ext cx="238582" cy="239278"/>
                <a:chOff x="7352804" y="2716783"/>
                <a:chExt cx="334826" cy="335804"/>
              </a:xfrm>
            </p:grpSpPr>
            <p:sp>
              <p:nvSpPr>
                <p:cNvPr id="98" name="Freeform 6"/>
                <p:cNvSpPr>
                  <a:spLocks/>
                </p:cNvSpPr>
                <p:nvPr/>
              </p:nvSpPr>
              <p:spPr bwMode="auto">
                <a:xfrm>
                  <a:off x="7440048" y="280927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99" name="Freeform 7"/>
                <p:cNvSpPr>
                  <a:spLocks noEditPoints="1"/>
                </p:cNvSpPr>
                <p:nvPr/>
              </p:nvSpPr>
              <p:spPr bwMode="auto">
                <a:xfrm rot="10800000" flipV="1">
                  <a:off x="7352804" y="271678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sp>
          <p:nvSpPr>
            <p:cNvPr id="111" name="Rectangle 110"/>
            <p:cNvSpPr/>
            <p:nvPr/>
          </p:nvSpPr>
          <p:spPr>
            <a:xfrm>
              <a:off x="8144037" y="3812321"/>
              <a:ext cx="3542998" cy="338554"/>
            </a:xfrm>
            <a:prstGeom prst="rect">
              <a:avLst/>
            </a:prstGeom>
          </p:spPr>
          <p:txBody>
            <a:bodyPr wrap="square">
              <a:spAutoFit/>
            </a:bodyPr>
            <a:lstStyle/>
            <a:p>
              <a:pPr defTabSz="914400">
                <a:spcBef>
                  <a:spcPts val="100"/>
                </a:spcBef>
                <a:spcAft>
                  <a:spcPts val="200"/>
                </a:spcAft>
                <a:defRPr/>
              </a:pPr>
              <a:endParaRPr lang="en-US" sz="1600" kern="0" dirty="0" smtClean="0">
                <a:gradFill>
                  <a:gsLst>
                    <a:gs pos="83333">
                      <a:srgbClr val="FFFFFF"/>
                    </a:gs>
                    <a:gs pos="56667">
                      <a:srgbClr val="FFFFFF"/>
                    </a:gs>
                  </a:gsLst>
                  <a:lin ang="16200000" scaled="0"/>
                </a:gradFill>
              </a:endParaRPr>
            </a:p>
          </p:txBody>
        </p:sp>
      </p:grpSp>
    </p:spTree>
    <p:extLst>
      <p:ext uri="{BB962C8B-B14F-4D97-AF65-F5344CB8AC3E}">
        <p14:creationId xmlns:p14="http://schemas.microsoft.com/office/powerpoint/2010/main" val="2081256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9" presetClass="emph" presetSubtype="0" fill="hold" grpId="0" nodeType="withEffect">
                                  <p:stCondLst>
                                    <p:cond delay="0"/>
                                  </p:stCondLst>
                                  <p:childTnLst>
                                    <p:animClr clrSpc="rgb" dir="cw">
                                      <p:cBhvr override="childStyle">
                                        <p:cTn id="9" dur="500" fill="hold"/>
                                        <p:tgtEl>
                                          <p:spTgt spid="72"/>
                                        </p:tgtEl>
                                        <p:attrNameLst>
                                          <p:attrName>style.color</p:attrName>
                                        </p:attrNameLst>
                                      </p:cBhvr>
                                      <p:to>
                                        <a:srgbClr val="005626"/>
                                      </p:to>
                                    </p:animClr>
                                    <p:animClr clrSpc="rgb" dir="cw">
                                      <p:cBhvr>
                                        <p:cTn id="10" dur="500" fill="hold"/>
                                        <p:tgtEl>
                                          <p:spTgt spid="72"/>
                                        </p:tgtEl>
                                        <p:attrNameLst>
                                          <p:attrName>fillcolor</p:attrName>
                                        </p:attrNameLst>
                                      </p:cBhvr>
                                      <p:to>
                                        <a:srgbClr val="005626"/>
                                      </p:to>
                                    </p:animClr>
                                    <p:set>
                                      <p:cBhvr>
                                        <p:cTn id="11" dur="500" fill="hold"/>
                                        <p:tgtEl>
                                          <p:spTgt spid="72"/>
                                        </p:tgtEl>
                                        <p:attrNameLst>
                                          <p:attrName>fill.type</p:attrName>
                                        </p:attrNameLst>
                                      </p:cBhvr>
                                      <p:to>
                                        <p:strVal val="solid"/>
                                      </p:to>
                                    </p:set>
                                    <p:set>
                                      <p:cBhvr>
                                        <p:cTn id="12" dur="500" fill="hold"/>
                                        <p:tgtEl>
                                          <p:spTgt spid="72"/>
                                        </p:tgtEl>
                                        <p:attrNameLst>
                                          <p:attrName>fill.on</p:attrName>
                                        </p:attrNameLst>
                                      </p:cBhvr>
                                      <p:to>
                                        <p:strVal val="true"/>
                                      </p:to>
                                    </p:set>
                                  </p:childTnLst>
                                </p:cTn>
                              </p:par>
                              <p:par>
                                <p:cTn id="13" presetID="3" presetClass="emph" presetSubtype="2" fill="hold" grpId="0" nodeType="withEffect">
                                  <p:stCondLst>
                                    <p:cond delay="0"/>
                                  </p:stCondLst>
                                  <p:childTnLst>
                                    <p:animClr clrSpc="rgb" dir="cw">
                                      <p:cBhvr override="childStyle">
                                        <p:cTn id="14" dur="500" fill="hold"/>
                                        <p:tgtEl>
                                          <p:spTgt spid="73"/>
                                        </p:tgtEl>
                                        <p:attrNameLst>
                                          <p:attrName>style.color</p:attrName>
                                        </p:attrNameLst>
                                      </p:cBhvr>
                                      <p:to>
                                        <a:srgbClr val="005626"/>
                                      </p:to>
                                    </p:animClr>
                                  </p:childTnLst>
                                </p:cTn>
                              </p:par>
                            </p:childTnLst>
                          </p:cTn>
                        </p:par>
                        <p:par>
                          <p:cTn id="15" fill="hold">
                            <p:stCondLst>
                              <p:cond delay="500"/>
                            </p:stCondLst>
                            <p:childTnLst>
                              <p:par>
                                <p:cTn id="16" presetID="64" presetClass="path" presetSubtype="0" accel="50000" decel="50000" fill="hold" grpId="0" nodeType="afterEffect">
                                  <p:stCondLst>
                                    <p:cond delay="0"/>
                                  </p:stCondLst>
                                  <p:childTnLst>
                                    <p:animMotion origin="layout" path="M 1.12317E-6 4.96027E-6 L 1.12317E-6 -0.18094 " pathEditMode="relative" rAng="0" ptsTypes="AA">
                                      <p:cBhvr>
                                        <p:cTn id="17" dur="1000" fill="hold"/>
                                        <p:tgtEl>
                                          <p:spTgt spid="108"/>
                                        </p:tgtEl>
                                        <p:attrNameLst>
                                          <p:attrName>ppt_x</p:attrName>
                                          <p:attrName>ppt_y</p:attrName>
                                        </p:attrNameLst>
                                      </p:cBhvr>
                                      <p:rCtr x="0" y="-9058"/>
                                    </p:animMotion>
                                  </p:childTnLst>
                                </p:cTn>
                              </p:par>
                              <p:par>
                                <p:cTn id="18" presetID="64" presetClass="path" presetSubtype="0" accel="50000" decel="50000" fill="hold" grpId="0" nodeType="withEffect">
                                  <p:stCondLst>
                                    <p:cond delay="0"/>
                                  </p:stCondLst>
                                  <p:childTnLst>
                                    <p:animMotion origin="layout" path="M 2.3612E-7 -1.13507E-7 L 2.3612E-7 -0.18002 " pathEditMode="relative" rAng="0" ptsTypes="AA">
                                      <p:cBhvr>
                                        <p:cTn id="19" dur="1000" fill="hold"/>
                                        <p:tgtEl>
                                          <p:spTgt spid="107"/>
                                        </p:tgtEl>
                                        <p:attrNameLst>
                                          <p:attrName>ppt_x</p:attrName>
                                          <p:attrName>ppt_y</p:attrName>
                                        </p:attrNameLst>
                                      </p:cBhvr>
                                      <p:rCtr x="0" y="-9012"/>
                                    </p:animMotion>
                                  </p:childTnLst>
                                </p:cTn>
                              </p:par>
                              <p:par>
                                <p:cTn id="20" presetID="42" presetClass="path" presetSubtype="0" accel="50000" decel="50000" fill="hold" nodeType="withEffect">
                                  <p:stCondLst>
                                    <p:cond delay="0"/>
                                  </p:stCondLst>
                                  <p:childTnLst>
                                    <p:animMotion origin="layout" path="M 2.48245E-6 1.77072E-6 L 2.48245E-6 0.05516 " pathEditMode="relative" rAng="0" ptsTypes="AA">
                                      <p:cBhvr>
                                        <p:cTn id="21" dur="1000" fill="hold"/>
                                        <p:tgtEl>
                                          <p:spTgt spid="104"/>
                                        </p:tgtEl>
                                        <p:attrNameLst>
                                          <p:attrName>ppt_x</p:attrName>
                                          <p:attrName>ppt_y</p:attrName>
                                        </p:attrNameLst>
                                      </p:cBhvr>
                                      <p:rCtr x="0" y="2747"/>
                                    </p:animMotion>
                                  </p:childTnLst>
                                </p:cTn>
                              </p:par>
                            </p:childTnLst>
                          </p:cTn>
                        </p:par>
                        <p:par>
                          <p:cTn id="22" fill="hold">
                            <p:stCondLst>
                              <p:cond delay="1500"/>
                            </p:stCondLst>
                            <p:childTnLst>
                              <p:par>
                                <p:cTn id="23" presetID="19" presetClass="emph" presetSubtype="0" fill="hold" grpId="1" nodeType="afterEffect">
                                  <p:stCondLst>
                                    <p:cond delay="0"/>
                                  </p:stCondLst>
                                  <p:childTnLst>
                                    <p:animClr clrSpc="rgb" dir="cw">
                                      <p:cBhvr override="childStyle">
                                        <p:cTn id="24" dur="500" fill="hold"/>
                                        <p:tgtEl>
                                          <p:spTgt spid="108"/>
                                        </p:tgtEl>
                                        <p:attrNameLst>
                                          <p:attrName>style.color</p:attrName>
                                        </p:attrNameLst>
                                      </p:cBhvr>
                                      <p:to>
                                        <a:schemeClr val="tx1"/>
                                      </p:to>
                                    </p:animClr>
                                    <p:animClr clrSpc="rgb" dir="cw">
                                      <p:cBhvr>
                                        <p:cTn id="25" dur="500" fill="hold"/>
                                        <p:tgtEl>
                                          <p:spTgt spid="108"/>
                                        </p:tgtEl>
                                        <p:attrNameLst>
                                          <p:attrName>fillcolor</p:attrName>
                                        </p:attrNameLst>
                                      </p:cBhvr>
                                      <p:to>
                                        <a:schemeClr val="tx1"/>
                                      </p:to>
                                    </p:animClr>
                                    <p:set>
                                      <p:cBhvr>
                                        <p:cTn id="26" dur="500" fill="hold"/>
                                        <p:tgtEl>
                                          <p:spTgt spid="108"/>
                                        </p:tgtEl>
                                        <p:attrNameLst>
                                          <p:attrName>fill.type</p:attrName>
                                        </p:attrNameLst>
                                      </p:cBhvr>
                                      <p:to>
                                        <p:strVal val="solid"/>
                                      </p:to>
                                    </p:set>
                                    <p:set>
                                      <p:cBhvr>
                                        <p:cTn id="27" dur="500" fill="hold"/>
                                        <p:tgtEl>
                                          <p:spTgt spid="108"/>
                                        </p:tgtEl>
                                        <p:attrNameLst>
                                          <p:attrName>fill.on</p:attrName>
                                        </p:attrNameLst>
                                      </p:cBhvr>
                                      <p:to>
                                        <p:strVal val="true"/>
                                      </p:to>
                                    </p:set>
                                  </p:childTnLst>
                                </p:cTn>
                              </p:par>
                              <p:par>
                                <p:cTn id="28" presetID="3" presetClass="emph" presetSubtype="2" fill="hold" grpId="1" nodeType="withEffect">
                                  <p:stCondLst>
                                    <p:cond delay="0"/>
                                  </p:stCondLst>
                                  <p:childTnLst>
                                    <p:animClr clrSpc="rgb" dir="cw">
                                      <p:cBhvr override="childStyle">
                                        <p:cTn id="29" dur="500" fill="hold"/>
                                        <p:tgtEl>
                                          <p:spTgt spid="107"/>
                                        </p:tgtEl>
                                        <p:attrNameLst>
                                          <p:attrName>style.color</p:attrName>
                                        </p:attrNameLst>
                                      </p:cBhvr>
                                      <p:to>
                                        <a:schemeClr val="tx1"/>
                                      </p:to>
                                    </p:animClr>
                                  </p:childTnLst>
                                </p:cTn>
                              </p:par>
                            </p:childTnLst>
                          </p:cTn>
                        </p:par>
                        <p:par>
                          <p:cTn id="30" fill="hold">
                            <p:stCondLst>
                              <p:cond delay="2000"/>
                            </p:stCondLst>
                            <p:childTnLst>
                              <p:par>
                                <p:cTn id="31" presetID="1" presetClass="entr" presetSubtype="0" fill="hold" nodeType="afterEffect">
                                  <p:stCondLst>
                                    <p:cond delay="250"/>
                                  </p:stCondLst>
                                  <p:childTnLst>
                                    <p:set>
                                      <p:cBhvr>
                                        <p:cTn id="32" dur="1" fill="hold">
                                          <p:stCondLst>
                                            <p:cond delay="0"/>
                                          </p:stCondLst>
                                        </p:cTn>
                                        <p:tgtEl>
                                          <p:spTgt spid="78"/>
                                        </p:tgtEl>
                                        <p:attrNameLst>
                                          <p:attrName>style.visibility</p:attrName>
                                        </p:attrNameLst>
                                      </p:cBhvr>
                                      <p:to>
                                        <p:strVal val="visible"/>
                                      </p:to>
                                    </p:set>
                                  </p:childTnLst>
                                </p:cTn>
                              </p:par>
                              <p:par>
                                <p:cTn id="33" presetID="6" presetClass="emph" presetSubtype="0" accel="100000" autoRev="1" fill="hold" nodeType="withEffect">
                                  <p:stCondLst>
                                    <p:cond delay="0"/>
                                  </p:stCondLst>
                                  <p:childTnLst>
                                    <p:animScale>
                                      <p:cBhvr>
                                        <p:cTn id="34" dur="250" fill="hold"/>
                                        <p:tgtEl>
                                          <p:spTgt spid="78"/>
                                        </p:tgtEl>
                                      </p:cBhvr>
                                      <p:by x="0" y="0"/>
                                    </p:animScale>
                                  </p:childTnLst>
                                </p:cTn>
                              </p:par>
                              <p:par>
                                <p:cTn id="35" presetID="1" presetClass="entr" presetSubtype="0" fill="hold" grpId="0" nodeType="withEffect">
                                  <p:stCondLst>
                                    <p:cond delay="250"/>
                                  </p:stCondLst>
                                  <p:childTnLst>
                                    <p:set>
                                      <p:cBhvr>
                                        <p:cTn id="36" dur="1" fill="hold">
                                          <p:stCondLst>
                                            <p:cond delay="0"/>
                                          </p:stCondLst>
                                        </p:cTn>
                                        <p:tgtEl>
                                          <p:spTgt spid="74"/>
                                        </p:tgtEl>
                                        <p:attrNameLst>
                                          <p:attrName>style.visibility</p:attrName>
                                        </p:attrNameLst>
                                      </p:cBhvr>
                                      <p:to>
                                        <p:strVal val="visible"/>
                                      </p:to>
                                    </p:set>
                                  </p:childTnLst>
                                </p:cTn>
                              </p:par>
                              <p:par>
                                <p:cTn id="37" presetID="1" presetClass="entr" presetSubtype="0" fill="hold" grpId="0" nodeType="withEffect">
                                  <p:stCondLst>
                                    <p:cond delay="500"/>
                                  </p:stCondLst>
                                  <p:childTnLst>
                                    <p:set>
                                      <p:cBhvr>
                                        <p:cTn id="38" dur="1" fill="hold">
                                          <p:stCondLst>
                                            <p:cond delay="0"/>
                                          </p:stCondLst>
                                        </p:cTn>
                                        <p:tgtEl>
                                          <p:spTgt spid="75"/>
                                        </p:tgtEl>
                                        <p:attrNameLst>
                                          <p:attrName>style.visibility</p:attrName>
                                        </p:attrNameLst>
                                      </p:cBhvr>
                                      <p:to>
                                        <p:strVal val="visible"/>
                                      </p:to>
                                    </p:set>
                                  </p:childTnLst>
                                </p:cTn>
                              </p:par>
                              <p:par>
                                <p:cTn id="39" presetID="2" presetClass="entr" presetSubtype="2" decel="100000" fill="hold" grpId="0" nodeType="withEffect">
                                  <p:stCondLst>
                                    <p:cond delay="25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1+#ppt_w/2"/>
                                          </p:val>
                                        </p:tav>
                                        <p:tav tm="100000">
                                          <p:val>
                                            <p:strVal val="#ppt_x"/>
                                          </p:val>
                                        </p:tav>
                                      </p:tavLst>
                                    </p:anim>
                                    <p:anim calcmode="lin" valueType="num">
                                      <p:cBhvr additive="base">
                                        <p:cTn id="42" dur="500" fill="hold"/>
                                        <p:tgtEl>
                                          <p:spTgt spid="43"/>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77"/>
                                        </p:tgtEl>
                                        <p:attrNameLst>
                                          <p:attrName>style.visibility</p:attrName>
                                        </p:attrNameLst>
                                      </p:cBhvr>
                                      <p:to>
                                        <p:strVal val="visible"/>
                                      </p:to>
                                    </p:set>
                                    <p:anim calcmode="lin" valueType="num">
                                      <p:cBhvr additive="base">
                                        <p:cTn id="45" dur="500" fill="hold"/>
                                        <p:tgtEl>
                                          <p:spTgt spid="77"/>
                                        </p:tgtEl>
                                        <p:attrNameLst>
                                          <p:attrName>ppt_x</p:attrName>
                                        </p:attrNameLst>
                                      </p:cBhvr>
                                      <p:tavLst>
                                        <p:tav tm="0">
                                          <p:val>
                                            <p:strVal val="1+#ppt_w/2"/>
                                          </p:val>
                                        </p:tav>
                                        <p:tav tm="100000">
                                          <p:val>
                                            <p:strVal val="#ppt_x"/>
                                          </p:val>
                                        </p:tav>
                                      </p:tavLst>
                                    </p:anim>
                                    <p:anim calcmode="lin" valueType="num">
                                      <p:cBhvr additive="base">
                                        <p:cTn id="46" dur="500" fill="hold"/>
                                        <p:tgtEl>
                                          <p:spTgt spid="77"/>
                                        </p:tgtEl>
                                        <p:attrNameLst>
                                          <p:attrName>ppt_y</p:attrName>
                                        </p:attrNameLst>
                                      </p:cBhvr>
                                      <p:tavLst>
                                        <p:tav tm="0">
                                          <p:val>
                                            <p:strVal val="#ppt_y"/>
                                          </p:val>
                                        </p:tav>
                                        <p:tav tm="100000">
                                          <p:val>
                                            <p:strVal val="#ppt_y"/>
                                          </p:val>
                                        </p:tav>
                                      </p:tavLst>
                                    </p:anim>
                                  </p:childTnLst>
                                </p:cTn>
                              </p:par>
                              <p:par>
                                <p:cTn id="47" presetID="1" presetClass="entr" presetSubtype="0" fill="hold" nodeType="withEffect">
                                  <p:stCondLst>
                                    <p:cond delay="350"/>
                                  </p:stCondLst>
                                  <p:childTnLst>
                                    <p:set>
                                      <p:cBhvr>
                                        <p:cTn id="4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p:bldP spid="74" grpId="0" animBg="1"/>
      <p:bldP spid="75" grpId="0" animBg="1"/>
      <p:bldP spid="77" grpId="0"/>
      <p:bldP spid="43" grpId="0"/>
      <p:bldP spid="107" grpId="0"/>
      <p:bldP spid="107" grpId="1"/>
      <p:bldP spid="108" grpId="0" animBg="1"/>
      <p:bldP spid="10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Release </a:t>
            </a:r>
            <a:endParaRPr lang="en-US" dirty="0"/>
          </a:p>
        </p:txBody>
      </p:sp>
    </p:spTree>
    <p:extLst>
      <p:ext uri="{BB962C8B-B14F-4D97-AF65-F5344CB8AC3E}">
        <p14:creationId xmlns:p14="http://schemas.microsoft.com/office/powerpoint/2010/main" val="3476024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flipH="1">
            <a:off x="6667499" y="-1"/>
            <a:ext cx="5768975" cy="6994525"/>
          </a:xfrm>
          <a:prstGeom prst="rect">
            <a:avLst/>
          </a:prstGeom>
          <a:solidFill>
            <a:schemeClr val="accent6"/>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83" name="Freeform 6"/>
          <p:cNvSpPr>
            <a:spLocks noChangeAspect="1" noEditPoints="1"/>
          </p:cNvSpPr>
          <p:nvPr/>
        </p:nvSpPr>
        <p:spPr bwMode="auto">
          <a:xfrm>
            <a:off x="7031152" y="1090912"/>
            <a:ext cx="619826"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84" name="Rectangle 83"/>
          <p:cNvSpPr/>
          <p:nvPr/>
        </p:nvSpPr>
        <p:spPr>
          <a:xfrm>
            <a:off x="7721494" y="1117574"/>
            <a:ext cx="979755"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chemeClr val="accent6">
                        <a:lumMod val="75000"/>
                      </a:schemeClr>
                    </a:gs>
                    <a:gs pos="56667">
                      <a:schemeClr val="accent6">
                        <a:lumMod val="75000"/>
                      </a:schemeClr>
                    </a:gs>
                  </a:gsLst>
                  <a:lin ang="16200000" scaled="0"/>
                </a:gradFill>
                <a:latin typeface="Segoe UI Light"/>
              </a:rPr>
              <a:t>Plan</a:t>
            </a:r>
            <a:endParaRPr lang="en-US" sz="3600" kern="0" spc="-50" dirty="0">
              <a:gradFill>
                <a:gsLst>
                  <a:gs pos="83333">
                    <a:schemeClr val="accent6">
                      <a:lumMod val="75000"/>
                    </a:schemeClr>
                  </a:gs>
                  <a:gs pos="56667">
                    <a:schemeClr val="accent6">
                      <a:lumMod val="75000"/>
                    </a:schemeClr>
                  </a:gs>
                </a:gsLst>
                <a:lin ang="16200000" scaled="0"/>
              </a:gradFill>
              <a:latin typeface="Segoe UI Light"/>
            </a:endParaRPr>
          </a:p>
        </p:txBody>
      </p:sp>
      <p:grpSp>
        <p:nvGrpSpPr>
          <p:cNvPr id="85" name="Group 84" descr="Down:  Group 32"/>
          <p:cNvGrpSpPr/>
          <p:nvPr/>
        </p:nvGrpSpPr>
        <p:grpSpPr>
          <a:xfrm>
            <a:off x="7031156" y="4982277"/>
            <a:ext cx="2421906" cy="621792"/>
            <a:chOff x="7031152" y="3981261"/>
            <a:chExt cx="2421906" cy="621792"/>
          </a:xfrm>
        </p:grpSpPr>
        <p:sp>
          <p:nvSpPr>
            <p:cNvPr id="86" name="Freeform 16"/>
            <p:cNvSpPr>
              <a:spLocks noChangeAspect="1" noEditPoints="1"/>
            </p:cNvSpPr>
            <p:nvPr/>
          </p:nvSpPr>
          <p:spPr bwMode="auto">
            <a:xfrm>
              <a:off x="7031152" y="3981261"/>
              <a:ext cx="619339" cy="621792"/>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gradFill>
                  <a:gsLst>
                    <a:gs pos="83333">
                      <a:schemeClr val="accent6">
                        <a:lumMod val="75000"/>
                      </a:schemeClr>
                    </a:gs>
                    <a:gs pos="56667">
                      <a:schemeClr val="accent6">
                        <a:lumMod val="75000"/>
                      </a:schemeClr>
                    </a:gs>
                  </a:gsLst>
                  <a:lin ang="16200000" scaled="0"/>
                </a:gradFill>
                <a:effectLst/>
                <a:uLnTx/>
                <a:uFillTx/>
              </a:endParaRPr>
            </a:p>
          </p:txBody>
        </p:sp>
        <p:sp>
          <p:nvSpPr>
            <p:cNvPr id="87" name="Rectangle 86"/>
            <p:cNvSpPr/>
            <p:nvPr/>
          </p:nvSpPr>
          <p:spPr>
            <a:xfrm>
              <a:off x="7721494" y="4007923"/>
              <a:ext cx="1731564" cy="590931"/>
            </a:xfrm>
            <a:prstGeom prst="rect">
              <a:avLst/>
            </a:prstGeom>
          </p:spPr>
          <p:txBody>
            <a:bodyPr wrap="none">
              <a:sp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600" b="0" i="0" u="none" strike="noStrike" kern="0" cap="none" spc="-50" normalizeH="0" baseline="0" noProof="0" dirty="0" smtClean="0">
                  <a:ln>
                    <a:noFill/>
                  </a:ln>
                  <a:gradFill>
                    <a:gsLst>
                      <a:gs pos="83333">
                        <a:schemeClr val="accent6">
                          <a:lumMod val="75000"/>
                        </a:schemeClr>
                      </a:gs>
                      <a:gs pos="56667">
                        <a:schemeClr val="accent6">
                          <a:lumMod val="75000"/>
                        </a:schemeClr>
                      </a:gs>
                    </a:gsLst>
                    <a:lin ang="16200000" scaled="0"/>
                  </a:gradFill>
                  <a:effectLst/>
                  <a:uLnTx/>
                  <a:uFillTx/>
                  <a:latin typeface="Segoe UI Light"/>
                </a:rPr>
                <a:t>Operate</a:t>
              </a:r>
            </a:p>
          </p:txBody>
        </p:sp>
      </p:grpSp>
      <p:grpSp>
        <p:nvGrpSpPr>
          <p:cNvPr id="47" name="Group 46"/>
          <p:cNvGrpSpPr/>
          <p:nvPr/>
        </p:nvGrpSpPr>
        <p:grpSpPr>
          <a:xfrm>
            <a:off x="780573" y="1827967"/>
            <a:ext cx="5116583" cy="4793962"/>
            <a:chOff x="793273" y="1465110"/>
            <a:chExt cx="5116583" cy="4793962"/>
          </a:xfrm>
          <a:solidFill>
            <a:schemeClr val="accent1"/>
          </a:solidFill>
        </p:grpSpPr>
        <p:sp>
          <p:nvSpPr>
            <p:cNvPr id="48" name="TextBox 47"/>
            <p:cNvSpPr txBox="1"/>
            <p:nvPr/>
          </p:nvSpPr>
          <p:spPr>
            <a:xfrm>
              <a:off x="1738580" y="1465110"/>
              <a:ext cx="1096454" cy="184666"/>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85000"/>
                    </a:schemeClr>
                  </a:solidFill>
                  <a:effectLst/>
                  <a:uLnTx/>
                  <a:uFillTx/>
                </a:rPr>
                <a:t>REQUIREMENTS</a:t>
              </a:r>
            </a:p>
          </p:txBody>
        </p:sp>
        <p:sp>
          <p:nvSpPr>
            <p:cNvPr id="49" name="Freeform 12"/>
            <p:cNvSpPr>
              <a:spLocks/>
            </p:cNvSpPr>
            <p:nvPr/>
          </p:nvSpPr>
          <p:spPr bwMode="auto">
            <a:xfrm>
              <a:off x="1626874" y="1740643"/>
              <a:ext cx="1319867" cy="379672"/>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BACKLOG</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0" name="Rectangle 13"/>
            <p:cNvSpPr>
              <a:spLocks noChangeArrowheads="1"/>
            </p:cNvSpPr>
            <p:nvPr/>
          </p:nvSpPr>
          <p:spPr bwMode="auto">
            <a:xfrm>
              <a:off x="1626874" y="2164630"/>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1" name="Rectangle 14"/>
            <p:cNvSpPr>
              <a:spLocks noChangeArrowheads="1"/>
            </p:cNvSpPr>
            <p:nvPr/>
          </p:nvSpPr>
          <p:spPr bwMode="auto">
            <a:xfrm>
              <a:off x="1626874" y="2377821"/>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2" name="Freeform 15"/>
            <p:cNvSpPr>
              <a:spLocks/>
            </p:cNvSpPr>
            <p:nvPr/>
          </p:nvSpPr>
          <p:spPr bwMode="auto">
            <a:xfrm>
              <a:off x="1626874" y="2591011"/>
              <a:ext cx="1319867" cy="167678"/>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3" name="Freeform 16"/>
            <p:cNvSpPr>
              <a:spLocks/>
            </p:cNvSpPr>
            <p:nvPr/>
          </p:nvSpPr>
          <p:spPr bwMode="auto">
            <a:xfrm>
              <a:off x="3751596" y="4946888"/>
              <a:ext cx="1318670" cy="380869"/>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grpFill/>
            <a:ln w="25400" cap="flat" cmpd="sng" algn="ctr">
              <a:noFill/>
              <a:prstDash val="solid"/>
              <a:headEnd type="none" w="med" len="med"/>
              <a:tailEnd type="none" w="med" len="med"/>
            </a:ln>
            <a:effectLst/>
            <a:extLst/>
          </p:spPr>
          <p:txBody>
            <a:bodyPr vert="horz" wrap="square" lIns="91440" tIns="45720" rIns="91436" bIns="45718" numCol="1" rtlCol="0"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lang="en-US" sz="1100" b="1" kern="0" dirty="0" smtClean="0">
                  <a:gradFill>
                    <a:gsLst>
                      <a:gs pos="0">
                        <a:srgbClr val="FFFFFF"/>
                      </a:gs>
                      <a:gs pos="100000">
                        <a:srgbClr val="FFFFFF"/>
                      </a:gs>
                    </a:gsLst>
                    <a:lin ang="5400000" scaled="0"/>
                  </a:gradFill>
                </a:rPr>
                <a:t>RELEASE</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4" name="Rectangle 17"/>
            <p:cNvSpPr>
              <a:spLocks noChangeArrowheads="1"/>
            </p:cNvSpPr>
            <p:nvPr/>
          </p:nvSpPr>
          <p:spPr bwMode="auto">
            <a:xfrm>
              <a:off x="3751596" y="5372072"/>
              <a:ext cx="1318670" cy="168876"/>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5" name="Rectangle 18"/>
            <p:cNvSpPr>
              <a:spLocks noChangeArrowheads="1"/>
            </p:cNvSpPr>
            <p:nvPr/>
          </p:nvSpPr>
          <p:spPr bwMode="auto">
            <a:xfrm>
              <a:off x="3751596" y="5585263"/>
              <a:ext cx="1318670" cy="166481"/>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6" name="Freeform 19"/>
            <p:cNvSpPr>
              <a:spLocks/>
            </p:cNvSpPr>
            <p:nvPr/>
          </p:nvSpPr>
          <p:spPr bwMode="auto">
            <a:xfrm>
              <a:off x="3751596" y="5796059"/>
              <a:ext cx="1318670" cy="168876"/>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7" name="Freeform 11"/>
            <p:cNvSpPr>
              <a:spLocks/>
            </p:cNvSpPr>
            <p:nvPr/>
          </p:nvSpPr>
          <p:spPr bwMode="auto">
            <a:xfrm>
              <a:off x="3514452" y="2067615"/>
              <a:ext cx="153306" cy="332961"/>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8" name="Freeform 57"/>
            <p:cNvSpPr>
              <a:spLocks/>
            </p:cNvSpPr>
            <p:nvPr/>
          </p:nvSpPr>
          <p:spPr bwMode="auto">
            <a:xfrm>
              <a:off x="2980277" y="2059231"/>
              <a:ext cx="516210" cy="331764"/>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9" name="TextBox 58"/>
            <p:cNvSpPr txBox="1"/>
            <p:nvPr/>
          </p:nvSpPr>
          <p:spPr>
            <a:xfrm>
              <a:off x="4517275" y="3697701"/>
              <a:ext cx="888064" cy="307777"/>
            </a:xfrm>
            <a:prstGeom prst="rect">
              <a:avLst/>
            </a:prstGeom>
            <a:noFill/>
          </p:spPr>
          <p:txBody>
            <a:bodyPr wrap="none" lIns="0" tIns="0" rIns="0" bIns="0" rtlCol="0" anchor="ctr">
              <a:spAutoFit/>
            </a:bodyPr>
            <a:lstStyle>
              <a:defPPr>
                <a:defRPr lang="en-US"/>
              </a:defPPr>
              <a:lvl1pPr algn="ctr" defTabSz="914400">
                <a:defRPr sz="2000" spc="-60">
                  <a:gradFill>
                    <a:gsLst>
                      <a:gs pos="0">
                        <a:schemeClr val="accent2"/>
                      </a:gs>
                      <a:gs pos="100000">
                        <a:schemeClr val="accent2"/>
                      </a:gs>
                    </a:gsLst>
                    <a:lin ang="5400000" scaled="0"/>
                  </a:gra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00AEEF"/>
                      </a:gs>
                      <a:gs pos="100000">
                        <a:srgbClr val="00AEEF"/>
                      </a:gs>
                    </a:gsLst>
                    <a:lin ang="5400000" scaled="0"/>
                  </a:gradFill>
                  <a:effectLst/>
                  <a:uLnTx/>
                  <a:uFillTx/>
                  <a:latin typeface="Segoe UI Light"/>
                </a:rPr>
                <a:t>Operate</a:t>
              </a:r>
              <a:endParaRPr kumimoji="0" lang="en-US" sz="2000" b="0" i="0" u="none" strike="noStrike" kern="0" cap="none" spc="0" normalizeH="0" baseline="0" noProof="0" dirty="0">
                <a:ln>
                  <a:noFill/>
                </a:ln>
                <a:gradFill>
                  <a:gsLst>
                    <a:gs pos="0">
                      <a:srgbClr val="00AEEF"/>
                    </a:gs>
                    <a:gs pos="100000">
                      <a:srgbClr val="00AEEF"/>
                    </a:gs>
                  </a:gsLst>
                  <a:lin ang="5400000" scaled="0"/>
                </a:gradFill>
                <a:effectLst/>
                <a:uLnTx/>
                <a:uFillTx/>
                <a:latin typeface="Segoe UI Light"/>
              </a:endParaRPr>
            </a:p>
          </p:txBody>
        </p:sp>
        <p:sp>
          <p:nvSpPr>
            <p:cNvPr id="60" name="Freeform 9"/>
            <p:cNvSpPr>
              <a:spLocks/>
            </p:cNvSpPr>
            <p:nvPr/>
          </p:nvSpPr>
          <p:spPr bwMode="auto">
            <a:xfrm>
              <a:off x="5578092" y="3831907"/>
              <a:ext cx="331764" cy="147318"/>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1" name="Freeform 10"/>
            <p:cNvSpPr>
              <a:spLocks/>
            </p:cNvSpPr>
            <p:nvPr/>
          </p:nvSpPr>
          <p:spPr bwMode="auto">
            <a:xfrm>
              <a:off x="4928820" y="2933553"/>
              <a:ext cx="147318" cy="332961"/>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2" name="Freeform 23"/>
            <p:cNvSpPr>
              <a:spLocks/>
            </p:cNvSpPr>
            <p:nvPr/>
          </p:nvSpPr>
          <p:spPr bwMode="auto">
            <a:xfrm>
              <a:off x="3591105" y="2195769"/>
              <a:ext cx="2191794" cy="1568989"/>
            </a:xfrm>
            <a:custGeom>
              <a:avLst/>
              <a:gdLst/>
              <a:ahLst/>
              <a:cxnLst/>
              <a:rect l="l" t="t" r="r" b="b"/>
              <a:pathLst>
                <a:path w="2759075" h="2079625">
                  <a:moveTo>
                    <a:pt x="5827" y="0"/>
                  </a:moveTo>
                  <a:cubicBezTo>
                    <a:pt x="687583"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2"/>
                    <a:pt x="1114176" y="231237"/>
                    <a:pt x="0" y="116491"/>
                  </a:cubicBezTo>
                  <a:cubicBezTo>
                    <a:pt x="0" y="116491"/>
                    <a:pt x="0" y="116491"/>
                    <a:pt x="5827"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3" name="Freeform 24"/>
            <p:cNvSpPr>
              <a:spLocks/>
            </p:cNvSpPr>
            <p:nvPr/>
          </p:nvSpPr>
          <p:spPr bwMode="auto">
            <a:xfrm>
              <a:off x="4193548" y="3061707"/>
              <a:ext cx="1586956" cy="1953451"/>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4" name="TextBox 63"/>
            <p:cNvSpPr txBox="1"/>
            <p:nvPr/>
          </p:nvSpPr>
          <p:spPr>
            <a:xfrm>
              <a:off x="1247146" y="3680934"/>
              <a:ext cx="1030731" cy="307777"/>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B0F0"/>
                  </a:solidFill>
                  <a:effectLst/>
                  <a:uLnTx/>
                  <a:uFillTx/>
                  <a:latin typeface="Segoe UI Light"/>
                </a:rPr>
                <a:t>Construct</a:t>
              </a:r>
              <a:endParaRPr kumimoji="0" lang="en-US" sz="2000" b="0" i="0" u="none" strike="noStrike" kern="0" cap="none" spc="0" normalizeH="0" baseline="0" noProof="0" dirty="0">
                <a:ln>
                  <a:noFill/>
                </a:ln>
                <a:solidFill>
                  <a:srgbClr val="00B0F0"/>
                </a:solidFill>
                <a:effectLst/>
                <a:uLnTx/>
                <a:uFillTx/>
                <a:latin typeface="Segoe UI Light"/>
              </a:endParaRPr>
            </a:p>
          </p:txBody>
        </p:sp>
        <p:sp>
          <p:nvSpPr>
            <p:cNvPr id="65" name="Freeform 64"/>
            <p:cNvSpPr>
              <a:spLocks/>
            </p:cNvSpPr>
            <p:nvPr/>
          </p:nvSpPr>
          <p:spPr bwMode="auto">
            <a:xfrm>
              <a:off x="909449" y="3940819"/>
              <a:ext cx="2818194" cy="1694748"/>
            </a:xfrm>
            <a:custGeom>
              <a:avLst/>
              <a:gdLst/>
              <a:ahLst/>
              <a:cxnLst/>
              <a:rect l="l" t="t" r="r" b="b"/>
              <a:pathLst>
                <a:path w="3359400" h="2020208">
                  <a:moveTo>
                    <a:pt x="0" y="0"/>
                  </a:moveTo>
                  <a:cubicBezTo>
                    <a:pt x="0" y="0"/>
                    <a:pt x="0" y="0"/>
                    <a:pt x="6238" y="5544"/>
                  </a:cubicBezTo>
                  <a:lnTo>
                    <a:pt x="5711" y="2855"/>
                  </a:lnTo>
                  <a:cubicBezTo>
                    <a:pt x="5711" y="2855"/>
                    <a:pt x="5711" y="2855"/>
                    <a:pt x="8002" y="5146"/>
                  </a:cubicBezTo>
                  <a:lnTo>
                    <a:pt x="24039" y="21183"/>
                  </a:lnTo>
                  <a:cubicBezTo>
                    <a:pt x="24039" y="21183"/>
                    <a:pt x="24039" y="21183"/>
                    <a:pt x="60364" y="52318"/>
                  </a:cubicBezTo>
                  <a:cubicBezTo>
                    <a:pt x="60941" y="51786"/>
                    <a:pt x="65051" y="47993"/>
                    <a:pt x="94336" y="20962"/>
                  </a:cubicBezTo>
                  <a:cubicBezTo>
                    <a:pt x="94336" y="20962"/>
                    <a:pt x="94336" y="20962"/>
                    <a:pt x="95974" y="19652"/>
                  </a:cubicBezTo>
                  <a:lnTo>
                    <a:pt x="107438" y="10481"/>
                  </a:lnTo>
                  <a:cubicBezTo>
                    <a:pt x="107441" y="10514"/>
                    <a:pt x="107444" y="10548"/>
                    <a:pt x="107454" y="10581"/>
                  </a:cubicBezTo>
                  <a:lnTo>
                    <a:pt x="110441" y="8092"/>
                  </a:lnTo>
                  <a:cubicBezTo>
                    <a:pt x="157569" y="374641"/>
                    <a:pt x="445576" y="670500"/>
                    <a:pt x="809512" y="730718"/>
                  </a:cubicBezTo>
                  <a:cubicBezTo>
                    <a:pt x="809512" y="730718"/>
                    <a:pt x="809512" y="730718"/>
                    <a:pt x="809512" y="838065"/>
                  </a:cubicBezTo>
                  <a:cubicBezTo>
                    <a:pt x="611488" y="808729"/>
                    <a:pt x="433438" y="718330"/>
                    <a:pt x="296736" y="584843"/>
                  </a:cubicBezTo>
                  <a:cubicBezTo>
                    <a:pt x="704003" y="1288835"/>
                    <a:pt x="1721169" y="1787007"/>
                    <a:pt x="2906065" y="1787007"/>
                  </a:cubicBezTo>
                  <a:cubicBezTo>
                    <a:pt x="2997780" y="1787007"/>
                    <a:pt x="3089495" y="1784386"/>
                    <a:pt x="3181210" y="1779146"/>
                  </a:cubicBezTo>
                  <a:cubicBezTo>
                    <a:pt x="3181210" y="1779146"/>
                    <a:pt x="3181210" y="1779146"/>
                    <a:pt x="3170729" y="1624551"/>
                  </a:cubicBezTo>
                  <a:lnTo>
                    <a:pt x="3359400" y="1810589"/>
                  </a:lnTo>
                  <a:cubicBezTo>
                    <a:pt x="3359400" y="1810589"/>
                    <a:pt x="3359400" y="1810589"/>
                    <a:pt x="3199553" y="2020208"/>
                  </a:cubicBezTo>
                  <a:cubicBezTo>
                    <a:pt x="3199553" y="2020208"/>
                    <a:pt x="3199553" y="2020208"/>
                    <a:pt x="3189072" y="1883956"/>
                  </a:cubicBezTo>
                  <a:cubicBezTo>
                    <a:pt x="3094736" y="1889196"/>
                    <a:pt x="3000400" y="1891816"/>
                    <a:pt x="2906065" y="1891816"/>
                  </a:cubicBezTo>
                  <a:cubicBezTo>
                    <a:pt x="2133036" y="1891816"/>
                    <a:pt x="1404554" y="1687437"/>
                    <a:pt x="856883" y="1312742"/>
                  </a:cubicBezTo>
                  <a:cubicBezTo>
                    <a:pt x="338036" y="961630"/>
                    <a:pt x="36686" y="497847"/>
                    <a:pt x="0"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6" name="Freeform 7"/>
            <p:cNvSpPr>
              <a:spLocks/>
            </p:cNvSpPr>
            <p:nvPr/>
          </p:nvSpPr>
          <p:spPr bwMode="auto">
            <a:xfrm>
              <a:off x="1582416" y="4441458"/>
              <a:ext cx="147318" cy="331764"/>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7" name="Freeform 8"/>
            <p:cNvSpPr>
              <a:spLocks/>
            </p:cNvSpPr>
            <p:nvPr/>
          </p:nvSpPr>
          <p:spPr bwMode="auto">
            <a:xfrm>
              <a:off x="793273" y="3730307"/>
              <a:ext cx="331764" cy="147318"/>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8" name="Freeform 26"/>
            <p:cNvSpPr>
              <a:spLocks/>
            </p:cNvSpPr>
            <p:nvPr/>
          </p:nvSpPr>
          <p:spPr bwMode="auto">
            <a:xfrm>
              <a:off x="911846" y="2692814"/>
              <a:ext cx="1594142" cy="1953452"/>
            </a:xfrm>
            <a:custGeom>
              <a:avLst/>
              <a:gdLst/>
              <a:ahLst/>
              <a:cxnLst/>
              <a:rect l="l" t="t" r="r" b="b"/>
              <a:pathLst>
                <a:path w="1900281" h="2328594">
                  <a:moveTo>
                    <a:pt x="805107" y="0"/>
                  </a:moveTo>
                  <a:cubicBezTo>
                    <a:pt x="805107" y="0"/>
                    <a:pt x="805107" y="0"/>
                    <a:pt x="810352" y="0"/>
                  </a:cubicBezTo>
                  <a:cubicBezTo>
                    <a:pt x="823465" y="31409"/>
                    <a:pt x="841822" y="60202"/>
                    <a:pt x="868047" y="83759"/>
                  </a:cubicBezTo>
                  <a:cubicBezTo>
                    <a:pt x="618596" y="261380"/>
                    <a:pt x="418547" y="471580"/>
                    <a:pt x="287213" y="705241"/>
                  </a:cubicBezTo>
                  <a:cubicBezTo>
                    <a:pt x="456580" y="536656"/>
                    <a:pt x="690024" y="434024"/>
                    <a:pt x="946445" y="434024"/>
                  </a:cubicBezTo>
                  <a:cubicBezTo>
                    <a:pt x="1473151" y="434024"/>
                    <a:pt x="1900281" y="861154"/>
                    <a:pt x="1900281" y="1385240"/>
                  </a:cubicBezTo>
                  <a:cubicBezTo>
                    <a:pt x="1900281" y="1870019"/>
                    <a:pt x="1533421" y="2270945"/>
                    <a:pt x="1064364" y="2328594"/>
                  </a:cubicBezTo>
                  <a:cubicBezTo>
                    <a:pt x="1064364" y="2328594"/>
                    <a:pt x="1064364" y="2328594"/>
                    <a:pt x="1065674" y="2327284"/>
                  </a:cubicBezTo>
                  <a:lnTo>
                    <a:pt x="1074846" y="2318112"/>
                  </a:lnTo>
                  <a:cubicBezTo>
                    <a:pt x="1074846" y="2318112"/>
                    <a:pt x="1074846" y="2318112"/>
                    <a:pt x="1106291" y="2284047"/>
                  </a:cubicBezTo>
                  <a:cubicBezTo>
                    <a:pt x="1106291" y="2284047"/>
                    <a:pt x="1106291" y="2284047"/>
                    <a:pt x="1074846" y="2249981"/>
                  </a:cubicBezTo>
                  <a:cubicBezTo>
                    <a:pt x="1074846" y="2249981"/>
                    <a:pt x="1074846" y="2249981"/>
                    <a:pt x="1053882" y="2223777"/>
                  </a:cubicBezTo>
                  <a:cubicBezTo>
                    <a:pt x="1470531" y="2171368"/>
                    <a:pt x="1795464" y="1814990"/>
                    <a:pt x="1795464" y="1385240"/>
                  </a:cubicBezTo>
                  <a:cubicBezTo>
                    <a:pt x="1795464" y="918803"/>
                    <a:pt x="1415502" y="538841"/>
                    <a:pt x="946445" y="538841"/>
                  </a:cubicBezTo>
                  <a:cubicBezTo>
                    <a:pt x="529796" y="538841"/>
                    <a:pt x="181279" y="842811"/>
                    <a:pt x="113148" y="1241116"/>
                  </a:cubicBezTo>
                  <a:cubicBezTo>
                    <a:pt x="113148" y="1241116"/>
                    <a:pt x="113148" y="1241116"/>
                    <a:pt x="5710" y="1241116"/>
                  </a:cubicBezTo>
                  <a:cubicBezTo>
                    <a:pt x="5733" y="1240969"/>
                    <a:pt x="5756" y="1240823"/>
                    <a:pt x="5798" y="1240679"/>
                  </a:cubicBezTo>
                  <a:lnTo>
                    <a:pt x="0" y="1240679"/>
                  </a:lnTo>
                  <a:cubicBezTo>
                    <a:pt x="47205" y="774770"/>
                    <a:pt x="327812" y="337653"/>
                    <a:pt x="805107"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9" name="TextBox 68"/>
            <p:cNvSpPr txBox="1"/>
            <p:nvPr/>
          </p:nvSpPr>
          <p:spPr>
            <a:xfrm>
              <a:off x="3338856" y="5982073"/>
              <a:ext cx="2242098" cy="276999"/>
            </a:xfrm>
            <a:prstGeom prst="rect">
              <a:avLst/>
            </a:prstGeom>
            <a:noFill/>
            <a:ln>
              <a:noFill/>
            </a:ln>
          </p:spPr>
          <p:txBody>
            <a:bodyPr wrap="square">
              <a:spAutoFit/>
            </a:bodyPr>
            <a:lstStyle>
              <a:defPPr>
                <a:defRPr lang="en-US"/>
              </a:defPPr>
              <a:lvl1pPr marR="0" lvl="0" indent="0" fontAlgn="auto">
                <a:lnSpc>
                  <a:spcPct val="85000"/>
                </a:lnSpc>
                <a:spcBef>
                  <a:spcPts val="0"/>
                </a:spcBef>
                <a:spcAft>
                  <a:spcPts val="0"/>
                </a:spcAft>
                <a:buClrTx/>
                <a:buSzTx/>
                <a:buFontTx/>
                <a:buNone/>
                <a:tabLst/>
                <a:defRPr kumimoji="0" sz="1200" b="0" i="0" u="none" strike="noStrike" kern="0" cap="none" spc="-50" normalizeH="0" baseline="0">
                  <a:ln>
                    <a:noFill/>
                  </a:ln>
                  <a:solidFill>
                    <a:schemeClr val="tx1">
                      <a:lumMod val="85000"/>
                    </a:schemeClr>
                  </a:solidFill>
                  <a:effectLst/>
                  <a:uLnTx/>
                  <a:uFillTx/>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rPr>
                <a:t>WORKING </a:t>
              </a:r>
              <a:r>
                <a:rPr kumimoji="0" lang="en-US" sz="1200" b="0" i="0" u="none" strike="noStrike" kern="0" cap="none" spc="0" normalizeH="0" baseline="0" noProof="0" dirty="0" smtClean="0">
                  <a:ln>
                    <a:noFill/>
                  </a:ln>
                  <a:effectLst/>
                  <a:uLnTx/>
                  <a:uFillTx/>
                </a:rPr>
                <a:t>SOFTWARE</a:t>
              </a:r>
              <a:endParaRPr kumimoji="0" lang="en-US" sz="1200" b="0" i="0" u="none" strike="noStrike" kern="0" cap="none" spc="0" normalizeH="0" baseline="0" noProof="0" dirty="0">
                <a:ln>
                  <a:noFill/>
                </a:ln>
                <a:effectLst/>
                <a:uLnTx/>
                <a:uFillTx/>
              </a:endParaRPr>
            </a:p>
          </p:txBody>
        </p:sp>
      </p:grpSp>
      <p:sp>
        <p:nvSpPr>
          <p:cNvPr id="71" name="Freeform 11"/>
          <p:cNvSpPr>
            <a:spLocks noChangeAspect="1" noEditPoints="1"/>
          </p:cNvSpPr>
          <p:nvPr/>
        </p:nvSpPr>
        <p:spPr bwMode="auto">
          <a:xfrm>
            <a:off x="7031152" y="2007997"/>
            <a:ext cx="618848"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2" name="Rectangle 71"/>
          <p:cNvSpPr/>
          <p:nvPr/>
        </p:nvSpPr>
        <p:spPr>
          <a:xfrm>
            <a:off x="7721494" y="2034659"/>
            <a:ext cx="1737976"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a:gradFill>
                  <a:gsLst>
                    <a:gs pos="83333">
                      <a:schemeClr val="accent6">
                        <a:lumMod val="75000"/>
                      </a:schemeClr>
                    </a:gs>
                    <a:gs pos="56667">
                      <a:schemeClr val="accent6">
                        <a:lumMod val="75000"/>
                      </a:schemeClr>
                    </a:gs>
                  </a:gsLst>
                  <a:lin ang="16200000" scaled="0"/>
                </a:gradFill>
                <a:latin typeface="Segoe UI Light"/>
              </a:rPr>
              <a:t>Develop</a:t>
            </a:r>
          </a:p>
        </p:txBody>
      </p:sp>
      <p:sp>
        <p:nvSpPr>
          <p:cNvPr id="74" name="Rectangle 73"/>
          <p:cNvSpPr/>
          <p:nvPr/>
        </p:nvSpPr>
        <p:spPr>
          <a:xfrm>
            <a:off x="7721494" y="3022084"/>
            <a:ext cx="1715534"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rgbClr val="FFFFFF"/>
                    </a:gs>
                    <a:gs pos="56667">
                      <a:srgbClr val="FFFFFF"/>
                    </a:gs>
                  </a:gsLst>
                  <a:lin ang="16200000" scaled="0"/>
                </a:gradFill>
                <a:latin typeface="Segoe UI Light"/>
              </a:rPr>
              <a:t>Release </a:t>
            </a:r>
            <a:endParaRPr lang="en-US" sz="3600" kern="0" spc="-50" dirty="0">
              <a:gradFill>
                <a:gsLst>
                  <a:gs pos="83333">
                    <a:srgbClr val="FFFFFF"/>
                  </a:gs>
                  <a:gs pos="56667">
                    <a:srgbClr val="FFFFFF"/>
                  </a:gs>
                </a:gsLst>
                <a:lin ang="16200000" scaled="0"/>
              </a:gradFill>
              <a:latin typeface="Segoe UI Light"/>
            </a:endParaRPr>
          </a:p>
        </p:txBody>
      </p:sp>
      <p:grpSp>
        <p:nvGrpSpPr>
          <p:cNvPr id="75" name="Group 74"/>
          <p:cNvGrpSpPr/>
          <p:nvPr/>
        </p:nvGrpSpPr>
        <p:grpSpPr>
          <a:xfrm>
            <a:off x="7860171" y="3697231"/>
            <a:ext cx="238582" cy="239278"/>
            <a:chOff x="7352804" y="2519363"/>
            <a:chExt cx="334826" cy="335804"/>
          </a:xfrm>
        </p:grpSpPr>
        <p:sp>
          <p:nvSpPr>
            <p:cNvPr id="76"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7"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81" name="Rectangle 80"/>
          <p:cNvSpPr/>
          <p:nvPr/>
        </p:nvSpPr>
        <p:spPr>
          <a:xfrm>
            <a:off x="8134137" y="3647593"/>
            <a:ext cx="3162300" cy="338554"/>
          </a:xfrm>
          <a:prstGeom prst="rect">
            <a:avLst/>
          </a:prstGeom>
        </p:spPr>
        <p:txBody>
          <a:bodyPr wrap="square">
            <a:spAutoFit/>
          </a:bodyPr>
          <a:lstStyle/>
          <a:p>
            <a:pPr lvl="0" defTabSz="914400">
              <a:spcBef>
                <a:spcPts val="100"/>
              </a:spcBef>
              <a:spcAft>
                <a:spcPts val="200"/>
              </a:spcAft>
              <a:defRPr/>
            </a:pPr>
            <a:r>
              <a:rPr lang="en-US" sz="1600" kern="0" dirty="0">
                <a:gradFill>
                  <a:gsLst>
                    <a:gs pos="83333">
                      <a:srgbClr val="FFFFFF"/>
                    </a:gs>
                    <a:gs pos="56667">
                      <a:srgbClr val="FFFFFF"/>
                    </a:gs>
                  </a:gsLst>
                  <a:lin ang="16200000" scaled="0"/>
                </a:gradFill>
              </a:rPr>
              <a:t>Integrated Release </a:t>
            </a:r>
            <a:r>
              <a:rPr lang="en-US" sz="1600" kern="0" dirty="0" smtClean="0">
                <a:gradFill>
                  <a:gsLst>
                    <a:gs pos="83333">
                      <a:srgbClr val="FFFFFF"/>
                    </a:gs>
                    <a:gs pos="56667">
                      <a:srgbClr val="FFFFFF"/>
                    </a:gs>
                  </a:gsLst>
                  <a:lin ang="16200000" scaled="0"/>
                </a:gradFill>
              </a:rPr>
              <a:t>Management</a:t>
            </a:r>
            <a:endParaRPr lang="en-US" sz="1600" kern="0" dirty="0">
              <a:gradFill>
                <a:gsLst>
                  <a:gs pos="83333">
                    <a:srgbClr val="FFFFFF"/>
                  </a:gs>
                  <a:gs pos="56667">
                    <a:srgbClr val="FFFFFF"/>
                  </a:gs>
                </a:gsLst>
                <a:lin ang="16200000" scaled="0"/>
              </a:gradFill>
            </a:endParaRPr>
          </a:p>
        </p:txBody>
      </p:sp>
      <p:sp>
        <p:nvSpPr>
          <p:cNvPr id="41" name="Freeform 40"/>
          <p:cNvSpPr>
            <a:spLocks noEditPoints="1"/>
          </p:cNvSpPr>
          <p:nvPr/>
        </p:nvSpPr>
        <p:spPr bwMode="black">
          <a:xfrm>
            <a:off x="7047809" y="3028100"/>
            <a:ext cx="597014" cy="594204"/>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88" name="Title 13"/>
          <p:cNvSpPr txBox="1">
            <a:spLocks/>
          </p:cNvSpPr>
          <p:nvPr/>
        </p:nvSpPr>
        <p:spPr>
          <a:xfrm>
            <a:off x="274320" y="296897"/>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smtClean="0"/>
              <a:t>Continuous Value</a:t>
            </a:r>
          </a:p>
          <a:p>
            <a:r>
              <a:rPr lang="en-US" sz="3200" dirty="0" smtClean="0"/>
              <a:t>Solutions</a:t>
            </a:r>
            <a:endParaRPr lang="en-US" sz="3200" dirty="0"/>
          </a:p>
        </p:txBody>
      </p:sp>
      <p:grpSp>
        <p:nvGrpSpPr>
          <p:cNvPr id="40" name="Group 39"/>
          <p:cNvGrpSpPr/>
          <p:nvPr/>
        </p:nvGrpSpPr>
        <p:grpSpPr>
          <a:xfrm>
            <a:off x="7863486" y="4088170"/>
            <a:ext cx="238582" cy="239278"/>
            <a:chOff x="7352804" y="2519363"/>
            <a:chExt cx="334826" cy="335804"/>
          </a:xfrm>
        </p:grpSpPr>
        <p:sp>
          <p:nvSpPr>
            <p:cNvPr id="42"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4"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45" name="Rectangle 44"/>
          <p:cNvSpPr/>
          <p:nvPr/>
        </p:nvSpPr>
        <p:spPr>
          <a:xfrm>
            <a:off x="8137452" y="4038532"/>
            <a:ext cx="3162300" cy="584775"/>
          </a:xfrm>
          <a:prstGeom prst="rect">
            <a:avLst/>
          </a:prstGeom>
        </p:spPr>
        <p:txBody>
          <a:bodyPr wrap="square">
            <a:spAutoFit/>
          </a:bodyPr>
          <a:lstStyle/>
          <a:p>
            <a:pPr lvl="0" defTabSz="914400">
              <a:spcBef>
                <a:spcPts val="100"/>
              </a:spcBef>
              <a:spcAft>
                <a:spcPts val="200"/>
              </a:spcAft>
              <a:defRPr/>
            </a:pPr>
            <a:r>
              <a:rPr lang="en-US" sz="1600" dirty="0"/>
              <a:t>C</a:t>
            </a:r>
            <a:r>
              <a:rPr lang="en-US" sz="1600" dirty="0" smtClean="0"/>
              <a:t>onfiguration-based </a:t>
            </a:r>
            <a:r>
              <a:rPr lang="en-US" sz="1600" dirty="0"/>
              <a:t>deployments</a:t>
            </a:r>
            <a:endParaRPr lang="en-US" sz="1600" kern="0" dirty="0">
              <a:gradFill>
                <a:gsLst>
                  <a:gs pos="83333">
                    <a:srgbClr val="FFFFFF"/>
                  </a:gs>
                  <a:gs pos="56667">
                    <a:srgbClr val="FFFFFF"/>
                  </a:gs>
                </a:gsLst>
                <a:lin ang="16200000" scaled="0"/>
              </a:gradFill>
            </a:endParaRPr>
          </a:p>
        </p:txBody>
      </p:sp>
    </p:spTree>
    <p:extLst>
      <p:ext uri="{BB962C8B-B14F-4D97-AF65-F5344CB8AC3E}">
        <p14:creationId xmlns:p14="http://schemas.microsoft.com/office/powerpoint/2010/main" val="152357370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bwMode="auto">
          <a:xfrm flipH="1">
            <a:off x="6667499" y="-1"/>
            <a:ext cx="5768975" cy="6994525"/>
          </a:xfrm>
          <a:prstGeom prst="rect">
            <a:avLst/>
          </a:prstGeom>
          <a:solidFill>
            <a:schemeClr val="accent6"/>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grpSp>
        <p:nvGrpSpPr>
          <p:cNvPr id="47" name="Group 46"/>
          <p:cNvGrpSpPr/>
          <p:nvPr/>
        </p:nvGrpSpPr>
        <p:grpSpPr>
          <a:xfrm>
            <a:off x="780573" y="1827967"/>
            <a:ext cx="5116583" cy="4793962"/>
            <a:chOff x="793273" y="1465110"/>
            <a:chExt cx="5116583" cy="4793962"/>
          </a:xfrm>
          <a:solidFill>
            <a:schemeClr val="accent1"/>
          </a:solidFill>
        </p:grpSpPr>
        <p:sp>
          <p:nvSpPr>
            <p:cNvPr id="48" name="TextBox 47"/>
            <p:cNvSpPr txBox="1"/>
            <p:nvPr/>
          </p:nvSpPr>
          <p:spPr>
            <a:xfrm>
              <a:off x="1738580" y="1465110"/>
              <a:ext cx="1096454" cy="184666"/>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85000"/>
                    </a:schemeClr>
                  </a:solidFill>
                  <a:effectLst/>
                  <a:uLnTx/>
                  <a:uFillTx/>
                </a:rPr>
                <a:t>REQUIREMENTS</a:t>
              </a:r>
            </a:p>
          </p:txBody>
        </p:sp>
        <p:sp>
          <p:nvSpPr>
            <p:cNvPr id="49" name="Freeform 12"/>
            <p:cNvSpPr>
              <a:spLocks/>
            </p:cNvSpPr>
            <p:nvPr/>
          </p:nvSpPr>
          <p:spPr bwMode="auto">
            <a:xfrm>
              <a:off x="1626874" y="1740643"/>
              <a:ext cx="1319867" cy="379672"/>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BACKLOG</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0" name="Rectangle 13"/>
            <p:cNvSpPr>
              <a:spLocks noChangeArrowheads="1"/>
            </p:cNvSpPr>
            <p:nvPr/>
          </p:nvSpPr>
          <p:spPr bwMode="auto">
            <a:xfrm>
              <a:off x="1626874" y="2164630"/>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1" name="Rectangle 14"/>
            <p:cNvSpPr>
              <a:spLocks noChangeArrowheads="1"/>
            </p:cNvSpPr>
            <p:nvPr/>
          </p:nvSpPr>
          <p:spPr bwMode="auto">
            <a:xfrm>
              <a:off x="1626874" y="2377821"/>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2" name="Freeform 15"/>
            <p:cNvSpPr>
              <a:spLocks/>
            </p:cNvSpPr>
            <p:nvPr/>
          </p:nvSpPr>
          <p:spPr bwMode="auto">
            <a:xfrm>
              <a:off x="1626874" y="2591011"/>
              <a:ext cx="1319867" cy="167678"/>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3" name="Freeform 16"/>
            <p:cNvSpPr>
              <a:spLocks/>
            </p:cNvSpPr>
            <p:nvPr/>
          </p:nvSpPr>
          <p:spPr bwMode="auto">
            <a:xfrm>
              <a:off x="3751596" y="4946888"/>
              <a:ext cx="1318670" cy="380869"/>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grpFill/>
            <a:ln w="25400" cap="flat" cmpd="sng" algn="ctr">
              <a:noFill/>
              <a:prstDash val="solid"/>
              <a:headEnd type="none" w="med" len="med"/>
              <a:tailEnd type="none" w="med" len="med"/>
            </a:ln>
            <a:effectLst/>
            <a:extLst/>
          </p:spPr>
          <p:txBody>
            <a:bodyPr vert="horz" wrap="square" lIns="91440" tIns="45720" rIns="91436" bIns="45718" numCol="1" rtlCol="0"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RELEASE</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4" name="Rectangle 17"/>
            <p:cNvSpPr>
              <a:spLocks noChangeArrowheads="1"/>
            </p:cNvSpPr>
            <p:nvPr/>
          </p:nvSpPr>
          <p:spPr bwMode="auto">
            <a:xfrm>
              <a:off x="3751596" y="5372072"/>
              <a:ext cx="1318670" cy="168876"/>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5" name="Rectangle 18"/>
            <p:cNvSpPr>
              <a:spLocks noChangeArrowheads="1"/>
            </p:cNvSpPr>
            <p:nvPr/>
          </p:nvSpPr>
          <p:spPr bwMode="auto">
            <a:xfrm>
              <a:off x="3751596" y="5585263"/>
              <a:ext cx="1318670" cy="166481"/>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6" name="Freeform 19"/>
            <p:cNvSpPr>
              <a:spLocks/>
            </p:cNvSpPr>
            <p:nvPr/>
          </p:nvSpPr>
          <p:spPr bwMode="auto">
            <a:xfrm>
              <a:off x="3751596" y="5796059"/>
              <a:ext cx="1318670" cy="168876"/>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7" name="Freeform 11"/>
            <p:cNvSpPr>
              <a:spLocks/>
            </p:cNvSpPr>
            <p:nvPr/>
          </p:nvSpPr>
          <p:spPr bwMode="auto">
            <a:xfrm>
              <a:off x="3514452" y="2067615"/>
              <a:ext cx="153306" cy="332961"/>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8" name="Freeform 57"/>
            <p:cNvSpPr>
              <a:spLocks/>
            </p:cNvSpPr>
            <p:nvPr/>
          </p:nvSpPr>
          <p:spPr bwMode="auto">
            <a:xfrm>
              <a:off x="2980277" y="2059231"/>
              <a:ext cx="516210" cy="331764"/>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9" name="TextBox 58"/>
            <p:cNvSpPr txBox="1"/>
            <p:nvPr/>
          </p:nvSpPr>
          <p:spPr>
            <a:xfrm>
              <a:off x="4517275" y="3697701"/>
              <a:ext cx="888064" cy="307777"/>
            </a:xfrm>
            <a:prstGeom prst="rect">
              <a:avLst/>
            </a:prstGeom>
            <a:noFill/>
          </p:spPr>
          <p:txBody>
            <a:bodyPr wrap="none" lIns="0" tIns="0" rIns="0" bIns="0" rtlCol="0" anchor="ctr">
              <a:spAutoFit/>
            </a:bodyPr>
            <a:lstStyle>
              <a:defPPr>
                <a:defRPr lang="en-US"/>
              </a:defPPr>
              <a:lvl1pPr algn="ctr" defTabSz="914400">
                <a:defRPr sz="2000" spc="-60">
                  <a:gradFill>
                    <a:gsLst>
                      <a:gs pos="0">
                        <a:schemeClr val="accent2"/>
                      </a:gs>
                      <a:gs pos="100000">
                        <a:schemeClr val="accent2"/>
                      </a:gs>
                    </a:gsLst>
                    <a:lin ang="5400000" scaled="0"/>
                  </a:gra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00AEEF"/>
                      </a:gs>
                      <a:gs pos="100000">
                        <a:srgbClr val="00AEEF"/>
                      </a:gs>
                    </a:gsLst>
                    <a:lin ang="5400000" scaled="0"/>
                  </a:gradFill>
                  <a:effectLst/>
                  <a:uLnTx/>
                  <a:uFillTx/>
                  <a:latin typeface="Segoe UI Light"/>
                </a:rPr>
                <a:t>Operate</a:t>
              </a:r>
              <a:endParaRPr kumimoji="0" lang="en-US" sz="2000" b="0" i="0" u="none" strike="noStrike" kern="0" cap="none" spc="0" normalizeH="0" baseline="0" noProof="0" dirty="0">
                <a:ln>
                  <a:noFill/>
                </a:ln>
                <a:gradFill>
                  <a:gsLst>
                    <a:gs pos="0">
                      <a:srgbClr val="00AEEF"/>
                    </a:gs>
                    <a:gs pos="100000">
                      <a:srgbClr val="00AEEF"/>
                    </a:gs>
                  </a:gsLst>
                  <a:lin ang="5400000" scaled="0"/>
                </a:gradFill>
                <a:effectLst/>
                <a:uLnTx/>
                <a:uFillTx/>
                <a:latin typeface="Segoe UI Light"/>
              </a:endParaRPr>
            </a:p>
          </p:txBody>
        </p:sp>
        <p:sp>
          <p:nvSpPr>
            <p:cNvPr id="60" name="Freeform 9"/>
            <p:cNvSpPr>
              <a:spLocks/>
            </p:cNvSpPr>
            <p:nvPr/>
          </p:nvSpPr>
          <p:spPr bwMode="auto">
            <a:xfrm>
              <a:off x="5578092" y="3831907"/>
              <a:ext cx="331764" cy="147318"/>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1" name="Freeform 10"/>
            <p:cNvSpPr>
              <a:spLocks/>
            </p:cNvSpPr>
            <p:nvPr/>
          </p:nvSpPr>
          <p:spPr bwMode="auto">
            <a:xfrm>
              <a:off x="4928820" y="2933553"/>
              <a:ext cx="147318" cy="332961"/>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2" name="Freeform 23"/>
            <p:cNvSpPr>
              <a:spLocks/>
            </p:cNvSpPr>
            <p:nvPr/>
          </p:nvSpPr>
          <p:spPr bwMode="auto">
            <a:xfrm>
              <a:off x="3591105" y="2195769"/>
              <a:ext cx="2191794" cy="1568989"/>
            </a:xfrm>
            <a:custGeom>
              <a:avLst/>
              <a:gdLst/>
              <a:ahLst/>
              <a:cxnLst/>
              <a:rect l="l" t="t" r="r" b="b"/>
              <a:pathLst>
                <a:path w="2759075" h="2079625">
                  <a:moveTo>
                    <a:pt x="5827" y="0"/>
                  </a:moveTo>
                  <a:cubicBezTo>
                    <a:pt x="687583"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2"/>
                    <a:pt x="1114176" y="231237"/>
                    <a:pt x="0" y="116491"/>
                  </a:cubicBezTo>
                  <a:cubicBezTo>
                    <a:pt x="0" y="116491"/>
                    <a:pt x="0" y="116491"/>
                    <a:pt x="5827"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3" name="Freeform 24"/>
            <p:cNvSpPr>
              <a:spLocks/>
            </p:cNvSpPr>
            <p:nvPr/>
          </p:nvSpPr>
          <p:spPr bwMode="auto">
            <a:xfrm>
              <a:off x="4193548" y="3061707"/>
              <a:ext cx="1586956" cy="1953451"/>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4" name="TextBox 63"/>
            <p:cNvSpPr txBox="1"/>
            <p:nvPr/>
          </p:nvSpPr>
          <p:spPr>
            <a:xfrm>
              <a:off x="1247146" y="3680934"/>
              <a:ext cx="1030731" cy="307777"/>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B0F0"/>
                  </a:solidFill>
                  <a:effectLst/>
                  <a:uLnTx/>
                  <a:uFillTx/>
                  <a:latin typeface="Segoe UI Light"/>
                </a:rPr>
                <a:t>Construct</a:t>
              </a:r>
              <a:endParaRPr kumimoji="0" lang="en-US" sz="2000" b="0" i="0" u="none" strike="noStrike" kern="0" cap="none" spc="0" normalizeH="0" baseline="0" noProof="0" dirty="0">
                <a:ln>
                  <a:noFill/>
                </a:ln>
                <a:solidFill>
                  <a:srgbClr val="00B0F0"/>
                </a:solidFill>
                <a:effectLst/>
                <a:uLnTx/>
                <a:uFillTx/>
                <a:latin typeface="Segoe UI Light"/>
              </a:endParaRPr>
            </a:p>
          </p:txBody>
        </p:sp>
        <p:sp>
          <p:nvSpPr>
            <p:cNvPr id="65" name="Freeform 64"/>
            <p:cNvSpPr>
              <a:spLocks/>
            </p:cNvSpPr>
            <p:nvPr/>
          </p:nvSpPr>
          <p:spPr bwMode="auto">
            <a:xfrm>
              <a:off x="909449" y="3940819"/>
              <a:ext cx="2818194" cy="1694748"/>
            </a:xfrm>
            <a:custGeom>
              <a:avLst/>
              <a:gdLst/>
              <a:ahLst/>
              <a:cxnLst/>
              <a:rect l="l" t="t" r="r" b="b"/>
              <a:pathLst>
                <a:path w="3359400" h="2020208">
                  <a:moveTo>
                    <a:pt x="0" y="0"/>
                  </a:moveTo>
                  <a:cubicBezTo>
                    <a:pt x="0" y="0"/>
                    <a:pt x="0" y="0"/>
                    <a:pt x="6238" y="5544"/>
                  </a:cubicBezTo>
                  <a:lnTo>
                    <a:pt x="5711" y="2855"/>
                  </a:lnTo>
                  <a:cubicBezTo>
                    <a:pt x="5711" y="2855"/>
                    <a:pt x="5711" y="2855"/>
                    <a:pt x="8002" y="5146"/>
                  </a:cubicBezTo>
                  <a:lnTo>
                    <a:pt x="24039" y="21183"/>
                  </a:lnTo>
                  <a:cubicBezTo>
                    <a:pt x="24039" y="21183"/>
                    <a:pt x="24039" y="21183"/>
                    <a:pt x="60364" y="52318"/>
                  </a:cubicBezTo>
                  <a:cubicBezTo>
                    <a:pt x="60941" y="51786"/>
                    <a:pt x="65051" y="47993"/>
                    <a:pt x="94336" y="20962"/>
                  </a:cubicBezTo>
                  <a:cubicBezTo>
                    <a:pt x="94336" y="20962"/>
                    <a:pt x="94336" y="20962"/>
                    <a:pt x="95974" y="19652"/>
                  </a:cubicBezTo>
                  <a:lnTo>
                    <a:pt x="107438" y="10481"/>
                  </a:lnTo>
                  <a:cubicBezTo>
                    <a:pt x="107441" y="10514"/>
                    <a:pt x="107444" y="10548"/>
                    <a:pt x="107454" y="10581"/>
                  </a:cubicBezTo>
                  <a:lnTo>
                    <a:pt x="110441" y="8092"/>
                  </a:lnTo>
                  <a:cubicBezTo>
                    <a:pt x="157569" y="374641"/>
                    <a:pt x="445576" y="670500"/>
                    <a:pt x="809512" y="730718"/>
                  </a:cubicBezTo>
                  <a:cubicBezTo>
                    <a:pt x="809512" y="730718"/>
                    <a:pt x="809512" y="730718"/>
                    <a:pt x="809512" y="838065"/>
                  </a:cubicBezTo>
                  <a:cubicBezTo>
                    <a:pt x="611488" y="808729"/>
                    <a:pt x="433438" y="718330"/>
                    <a:pt x="296736" y="584843"/>
                  </a:cubicBezTo>
                  <a:cubicBezTo>
                    <a:pt x="704003" y="1288835"/>
                    <a:pt x="1721169" y="1787007"/>
                    <a:pt x="2906065" y="1787007"/>
                  </a:cubicBezTo>
                  <a:cubicBezTo>
                    <a:pt x="2997780" y="1787007"/>
                    <a:pt x="3089495" y="1784386"/>
                    <a:pt x="3181210" y="1779146"/>
                  </a:cubicBezTo>
                  <a:cubicBezTo>
                    <a:pt x="3181210" y="1779146"/>
                    <a:pt x="3181210" y="1779146"/>
                    <a:pt x="3170729" y="1624551"/>
                  </a:cubicBezTo>
                  <a:lnTo>
                    <a:pt x="3359400" y="1810589"/>
                  </a:lnTo>
                  <a:cubicBezTo>
                    <a:pt x="3359400" y="1810589"/>
                    <a:pt x="3359400" y="1810589"/>
                    <a:pt x="3199553" y="2020208"/>
                  </a:cubicBezTo>
                  <a:cubicBezTo>
                    <a:pt x="3199553" y="2020208"/>
                    <a:pt x="3199553" y="2020208"/>
                    <a:pt x="3189072" y="1883956"/>
                  </a:cubicBezTo>
                  <a:cubicBezTo>
                    <a:pt x="3094736" y="1889196"/>
                    <a:pt x="3000400" y="1891816"/>
                    <a:pt x="2906065" y="1891816"/>
                  </a:cubicBezTo>
                  <a:cubicBezTo>
                    <a:pt x="2133036" y="1891816"/>
                    <a:pt x="1404554" y="1687437"/>
                    <a:pt x="856883" y="1312742"/>
                  </a:cubicBezTo>
                  <a:cubicBezTo>
                    <a:pt x="338036" y="961630"/>
                    <a:pt x="36686" y="497847"/>
                    <a:pt x="0"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6" name="Freeform 7"/>
            <p:cNvSpPr>
              <a:spLocks/>
            </p:cNvSpPr>
            <p:nvPr/>
          </p:nvSpPr>
          <p:spPr bwMode="auto">
            <a:xfrm>
              <a:off x="1582416" y="4441458"/>
              <a:ext cx="147318" cy="331764"/>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7" name="Freeform 8"/>
            <p:cNvSpPr>
              <a:spLocks/>
            </p:cNvSpPr>
            <p:nvPr/>
          </p:nvSpPr>
          <p:spPr bwMode="auto">
            <a:xfrm>
              <a:off x="793273" y="3730307"/>
              <a:ext cx="331764" cy="147318"/>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8" name="Freeform 26"/>
            <p:cNvSpPr>
              <a:spLocks/>
            </p:cNvSpPr>
            <p:nvPr/>
          </p:nvSpPr>
          <p:spPr bwMode="auto">
            <a:xfrm>
              <a:off x="911846" y="2692814"/>
              <a:ext cx="1594142" cy="1953452"/>
            </a:xfrm>
            <a:custGeom>
              <a:avLst/>
              <a:gdLst/>
              <a:ahLst/>
              <a:cxnLst/>
              <a:rect l="l" t="t" r="r" b="b"/>
              <a:pathLst>
                <a:path w="1900281" h="2328594">
                  <a:moveTo>
                    <a:pt x="805107" y="0"/>
                  </a:moveTo>
                  <a:cubicBezTo>
                    <a:pt x="805107" y="0"/>
                    <a:pt x="805107" y="0"/>
                    <a:pt x="810352" y="0"/>
                  </a:cubicBezTo>
                  <a:cubicBezTo>
                    <a:pt x="823465" y="31409"/>
                    <a:pt x="841822" y="60202"/>
                    <a:pt x="868047" y="83759"/>
                  </a:cubicBezTo>
                  <a:cubicBezTo>
                    <a:pt x="618596" y="261380"/>
                    <a:pt x="418547" y="471580"/>
                    <a:pt x="287213" y="705241"/>
                  </a:cubicBezTo>
                  <a:cubicBezTo>
                    <a:pt x="456580" y="536656"/>
                    <a:pt x="690024" y="434024"/>
                    <a:pt x="946445" y="434024"/>
                  </a:cubicBezTo>
                  <a:cubicBezTo>
                    <a:pt x="1473151" y="434024"/>
                    <a:pt x="1900281" y="861154"/>
                    <a:pt x="1900281" y="1385240"/>
                  </a:cubicBezTo>
                  <a:cubicBezTo>
                    <a:pt x="1900281" y="1870019"/>
                    <a:pt x="1533421" y="2270945"/>
                    <a:pt x="1064364" y="2328594"/>
                  </a:cubicBezTo>
                  <a:cubicBezTo>
                    <a:pt x="1064364" y="2328594"/>
                    <a:pt x="1064364" y="2328594"/>
                    <a:pt x="1065674" y="2327284"/>
                  </a:cubicBezTo>
                  <a:lnTo>
                    <a:pt x="1074846" y="2318112"/>
                  </a:lnTo>
                  <a:cubicBezTo>
                    <a:pt x="1074846" y="2318112"/>
                    <a:pt x="1074846" y="2318112"/>
                    <a:pt x="1106291" y="2284047"/>
                  </a:cubicBezTo>
                  <a:cubicBezTo>
                    <a:pt x="1106291" y="2284047"/>
                    <a:pt x="1106291" y="2284047"/>
                    <a:pt x="1074846" y="2249981"/>
                  </a:cubicBezTo>
                  <a:cubicBezTo>
                    <a:pt x="1074846" y="2249981"/>
                    <a:pt x="1074846" y="2249981"/>
                    <a:pt x="1053882" y="2223777"/>
                  </a:cubicBezTo>
                  <a:cubicBezTo>
                    <a:pt x="1470531" y="2171368"/>
                    <a:pt x="1795464" y="1814990"/>
                    <a:pt x="1795464" y="1385240"/>
                  </a:cubicBezTo>
                  <a:cubicBezTo>
                    <a:pt x="1795464" y="918803"/>
                    <a:pt x="1415502" y="538841"/>
                    <a:pt x="946445" y="538841"/>
                  </a:cubicBezTo>
                  <a:cubicBezTo>
                    <a:pt x="529796" y="538841"/>
                    <a:pt x="181279" y="842811"/>
                    <a:pt x="113148" y="1241116"/>
                  </a:cubicBezTo>
                  <a:cubicBezTo>
                    <a:pt x="113148" y="1241116"/>
                    <a:pt x="113148" y="1241116"/>
                    <a:pt x="5710" y="1241116"/>
                  </a:cubicBezTo>
                  <a:cubicBezTo>
                    <a:pt x="5733" y="1240969"/>
                    <a:pt x="5756" y="1240823"/>
                    <a:pt x="5798" y="1240679"/>
                  </a:cubicBezTo>
                  <a:lnTo>
                    <a:pt x="0" y="1240679"/>
                  </a:lnTo>
                  <a:cubicBezTo>
                    <a:pt x="47205" y="774770"/>
                    <a:pt x="327812" y="337653"/>
                    <a:pt x="805107"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9" name="TextBox 68"/>
            <p:cNvSpPr txBox="1"/>
            <p:nvPr/>
          </p:nvSpPr>
          <p:spPr>
            <a:xfrm>
              <a:off x="3338856" y="5982073"/>
              <a:ext cx="2242098" cy="276999"/>
            </a:xfrm>
            <a:prstGeom prst="rect">
              <a:avLst/>
            </a:prstGeom>
            <a:noFill/>
            <a:ln>
              <a:noFill/>
            </a:ln>
          </p:spPr>
          <p:txBody>
            <a:bodyPr wrap="square">
              <a:spAutoFit/>
            </a:bodyPr>
            <a:lstStyle>
              <a:defPPr>
                <a:defRPr lang="en-US"/>
              </a:defPPr>
              <a:lvl1pPr marR="0" lvl="0" indent="0" fontAlgn="auto">
                <a:lnSpc>
                  <a:spcPct val="85000"/>
                </a:lnSpc>
                <a:spcBef>
                  <a:spcPts val="0"/>
                </a:spcBef>
                <a:spcAft>
                  <a:spcPts val="0"/>
                </a:spcAft>
                <a:buClrTx/>
                <a:buSzTx/>
                <a:buFontTx/>
                <a:buNone/>
                <a:tabLst/>
                <a:defRPr kumimoji="0" sz="1200" b="0" i="0" u="none" strike="noStrike" kern="0" cap="none" spc="-50" normalizeH="0" baseline="0">
                  <a:ln>
                    <a:noFill/>
                  </a:ln>
                  <a:solidFill>
                    <a:schemeClr val="tx1">
                      <a:lumMod val="85000"/>
                    </a:schemeClr>
                  </a:solidFill>
                  <a:effectLst/>
                  <a:uLnTx/>
                  <a:uFillTx/>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rPr>
                <a:t>WORKING </a:t>
              </a:r>
              <a:r>
                <a:rPr kumimoji="0" lang="en-US" sz="1200" b="0" i="0" u="none" strike="noStrike" kern="0" cap="none" spc="0" normalizeH="0" baseline="0" noProof="0" dirty="0" smtClean="0">
                  <a:ln>
                    <a:noFill/>
                  </a:ln>
                  <a:effectLst/>
                  <a:uLnTx/>
                  <a:uFillTx/>
                </a:rPr>
                <a:t>SOFTWARE</a:t>
              </a:r>
              <a:endParaRPr kumimoji="0" lang="en-US" sz="1200" b="0" i="0" u="none" strike="noStrike" kern="0" cap="none" spc="0" normalizeH="0" baseline="0" noProof="0" dirty="0">
                <a:ln>
                  <a:noFill/>
                </a:ln>
                <a:effectLst/>
                <a:uLnTx/>
                <a:uFillTx/>
              </a:endParaRPr>
            </a:p>
          </p:txBody>
        </p:sp>
      </p:grpSp>
      <p:sp>
        <p:nvSpPr>
          <p:cNvPr id="43" name="Freeform 22"/>
          <p:cNvSpPr>
            <a:spLocks noEditPoints="1"/>
          </p:cNvSpPr>
          <p:nvPr/>
        </p:nvSpPr>
        <p:spPr bwMode="auto">
          <a:xfrm>
            <a:off x="7835794" y="4895841"/>
            <a:ext cx="287337" cy="288475"/>
          </a:xfrm>
          <a:custGeom>
            <a:avLst/>
            <a:gdLst>
              <a:gd name="T0" fmla="*/ 269 w 534"/>
              <a:gd name="T1" fmla="*/ 536 h 536"/>
              <a:gd name="T2" fmla="*/ 534 w 534"/>
              <a:gd name="T3" fmla="*/ 265 h 536"/>
              <a:gd name="T4" fmla="*/ 269 w 534"/>
              <a:gd name="T5" fmla="*/ 0 h 536"/>
              <a:gd name="T6" fmla="*/ 0 w 534"/>
              <a:gd name="T7" fmla="*/ 265 h 536"/>
              <a:gd name="T8" fmla="*/ 269 w 534"/>
              <a:gd name="T9" fmla="*/ 536 h 536"/>
              <a:gd name="T10" fmla="*/ 269 w 534"/>
              <a:gd name="T11" fmla="*/ 32 h 536"/>
              <a:gd name="T12" fmla="*/ 501 w 534"/>
              <a:gd name="T13" fmla="*/ 265 h 536"/>
              <a:gd name="T14" fmla="*/ 269 w 534"/>
              <a:gd name="T15" fmla="*/ 502 h 536"/>
              <a:gd name="T16" fmla="*/ 32 w 534"/>
              <a:gd name="T17" fmla="*/ 265 h 536"/>
              <a:gd name="T18" fmla="*/ 269 w 534"/>
              <a:gd name="T19" fmla="*/ 32 h 536"/>
              <a:gd name="T20" fmla="*/ 330 w 534"/>
              <a:gd name="T21" fmla="*/ 380 h 536"/>
              <a:gd name="T22" fmla="*/ 198 w 534"/>
              <a:gd name="T23" fmla="*/ 380 h 536"/>
              <a:gd name="T24" fmla="*/ 198 w 534"/>
              <a:gd name="T25" fmla="*/ 356 h 536"/>
              <a:gd name="T26" fmla="*/ 251 w 534"/>
              <a:gd name="T27" fmla="*/ 356 h 536"/>
              <a:gd name="T28" fmla="*/ 251 w 534"/>
              <a:gd name="T29" fmla="*/ 175 h 536"/>
              <a:gd name="T30" fmla="*/ 196 w 534"/>
              <a:gd name="T31" fmla="*/ 191 h 536"/>
              <a:gd name="T32" fmla="*/ 196 w 534"/>
              <a:gd name="T33" fmla="*/ 165 h 536"/>
              <a:gd name="T34" fmla="*/ 277 w 534"/>
              <a:gd name="T35" fmla="*/ 141 h 536"/>
              <a:gd name="T36" fmla="*/ 277 w 534"/>
              <a:gd name="T37" fmla="*/ 356 h 536"/>
              <a:gd name="T38" fmla="*/ 330 w 534"/>
              <a:gd name="T39" fmla="*/ 356 h 536"/>
              <a:gd name="T40" fmla="*/ 330 w 534"/>
              <a:gd name="T41" fmla="*/ 3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6">
                <a:moveTo>
                  <a:pt x="269" y="536"/>
                </a:moveTo>
                <a:cubicBezTo>
                  <a:pt x="415" y="536"/>
                  <a:pt x="534" y="416"/>
                  <a:pt x="534" y="265"/>
                </a:cubicBezTo>
                <a:cubicBezTo>
                  <a:pt x="534" y="118"/>
                  <a:pt x="415" y="0"/>
                  <a:pt x="269" y="0"/>
                </a:cubicBezTo>
                <a:cubicBezTo>
                  <a:pt x="118" y="0"/>
                  <a:pt x="0" y="118"/>
                  <a:pt x="0" y="265"/>
                </a:cubicBezTo>
                <a:cubicBezTo>
                  <a:pt x="0" y="416"/>
                  <a:pt x="118" y="536"/>
                  <a:pt x="269" y="536"/>
                </a:cubicBezTo>
                <a:close/>
                <a:moveTo>
                  <a:pt x="269" y="32"/>
                </a:moveTo>
                <a:cubicBezTo>
                  <a:pt x="398" y="32"/>
                  <a:pt x="501" y="136"/>
                  <a:pt x="501" y="265"/>
                </a:cubicBezTo>
                <a:cubicBezTo>
                  <a:pt x="501" y="395"/>
                  <a:pt x="398" y="502"/>
                  <a:pt x="269" y="502"/>
                </a:cubicBezTo>
                <a:cubicBezTo>
                  <a:pt x="140" y="502"/>
                  <a:pt x="32" y="395"/>
                  <a:pt x="32" y="265"/>
                </a:cubicBezTo>
                <a:cubicBezTo>
                  <a:pt x="32" y="136"/>
                  <a:pt x="140" y="32"/>
                  <a:pt x="269" y="32"/>
                </a:cubicBezTo>
                <a:close/>
                <a:moveTo>
                  <a:pt x="330" y="380"/>
                </a:moveTo>
                <a:cubicBezTo>
                  <a:pt x="198" y="380"/>
                  <a:pt x="198" y="380"/>
                  <a:pt x="198" y="380"/>
                </a:cubicBezTo>
                <a:cubicBezTo>
                  <a:pt x="198" y="356"/>
                  <a:pt x="198" y="356"/>
                  <a:pt x="198" y="356"/>
                </a:cubicBezTo>
                <a:cubicBezTo>
                  <a:pt x="251" y="356"/>
                  <a:pt x="251" y="356"/>
                  <a:pt x="251" y="356"/>
                </a:cubicBezTo>
                <a:cubicBezTo>
                  <a:pt x="251" y="175"/>
                  <a:pt x="251" y="175"/>
                  <a:pt x="251" y="175"/>
                </a:cubicBezTo>
                <a:cubicBezTo>
                  <a:pt x="196" y="191"/>
                  <a:pt x="196" y="191"/>
                  <a:pt x="196" y="191"/>
                </a:cubicBezTo>
                <a:cubicBezTo>
                  <a:pt x="196" y="165"/>
                  <a:pt x="196" y="165"/>
                  <a:pt x="196" y="165"/>
                </a:cubicBezTo>
                <a:cubicBezTo>
                  <a:pt x="277" y="141"/>
                  <a:pt x="277" y="141"/>
                  <a:pt x="277" y="141"/>
                </a:cubicBezTo>
                <a:cubicBezTo>
                  <a:pt x="277" y="356"/>
                  <a:pt x="277" y="356"/>
                  <a:pt x="277" y="356"/>
                </a:cubicBezTo>
                <a:cubicBezTo>
                  <a:pt x="330" y="356"/>
                  <a:pt x="330" y="356"/>
                  <a:pt x="330" y="356"/>
                </a:cubicBezTo>
                <a:lnTo>
                  <a:pt x="330" y="3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84" name="Rectangle 83"/>
          <p:cNvSpPr/>
          <p:nvPr/>
        </p:nvSpPr>
        <p:spPr>
          <a:xfrm>
            <a:off x="8134137" y="4870801"/>
            <a:ext cx="3491796" cy="584775"/>
          </a:xfrm>
          <a:prstGeom prst="rect">
            <a:avLst/>
          </a:prstGeom>
        </p:spPr>
        <p:txBody>
          <a:bodyPr wrap="square">
            <a:spAutoFit/>
          </a:bodyPr>
          <a:lstStyle/>
          <a:p>
            <a:pPr lvl="0" defTabSz="914400">
              <a:defRPr/>
            </a:pPr>
            <a:r>
              <a:rPr lang="en-US" sz="1600" kern="0" dirty="0" smtClean="0">
                <a:gradFill>
                  <a:gsLst>
                    <a:gs pos="83333">
                      <a:srgbClr val="FFFFFF"/>
                    </a:gs>
                    <a:gs pos="56667">
                      <a:srgbClr val="FFFFFF"/>
                    </a:gs>
                  </a:gsLst>
                  <a:lin ang="16200000" scaled="0"/>
                </a:gradFill>
              </a:rPr>
              <a:t>Production incidents are difficult to troubleshoot</a:t>
            </a:r>
            <a:endParaRPr lang="en-US" sz="1600" kern="0" dirty="0">
              <a:gradFill>
                <a:gsLst>
                  <a:gs pos="83333">
                    <a:srgbClr val="FFFFFF"/>
                  </a:gs>
                  <a:gs pos="56667">
                    <a:srgbClr val="FFFFFF"/>
                  </a:gs>
                </a:gsLst>
                <a:lin ang="16200000" scaled="0"/>
              </a:gradFill>
            </a:endParaRPr>
          </a:p>
        </p:txBody>
      </p:sp>
      <p:sp>
        <p:nvSpPr>
          <p:cNvPr id="87" name="Freeform 6"/>
          <p:cNvSpPr>
            <a:spLocks noChangeAspect="1" noEditPoints="1"/>
          </p:cNvSpPr>
          <p:nvPr/>
        </p:nvSpPr>
        <p:spPr bwMode="auto">
          <a:xfrm>
            <a:off x="7031152" y="1090912"/>
            <a:ext cx="619826"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88" name="Rectangle 87"/>
          <p:cNvSpPr/>
          <p:nvPr/>
        </p:nvSpPr>
        <p:spPr>
          <a:xfrm>
            <a:off x="7721494" y="1117574"/>
            <a:ext cx="979755"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chemeClr val="accent6">
                        <a:lumMod val="75000"/>
                      </a:schemeClr>
                    </a:gs>
                    <a:gs pos="56667">
                      <a:schemeClr val="accent6">
                        <a:lumMod val="75000"/>
                      </a:schemeClr>
                    </a:gs>
                  </a:gsLst>
                  <a:lin ang="16200000" scaled="0"/>
                </a:gradFill>
                <a:latin typeface="Segoe UI Light"/>
              </a:rPr>
              <a:t>Plan</a:t>
            </a:r>
            <a:endParaRPr lang="en-US" sz="3600" kern="0" spc="-50" dirty="0">
              <a:gradFill>
                <a:gsLst>
                  <a:gs pos="83333">
                    <a:schemeClr val="accent6">
                      <a:lumMod val="75000"/>
                    </a:schemeClr>
                  </a:gs>
                  <a:gs pos="56667">
                    <a:schemeClr val="accent6">
                      <a:lumMod val="75000"/>
                    </a:schemeClr>
                  </a:gs>
                </a:gsLst>
                <a:lin ang="16200000" scaled="0"/>
              </a:gradFill>
              <a:latin typeface="Segoe UI Light"/>
            </a:endParaRPr>
          </a:p>
        </p:txBody>
      </p:sp>
      <p:sp>
        <p:nvSpPr>
          <p:cNvPr id="90" name="Freeform 16"/>
          <p:cNvSpPr>
            <a:spLocks noChangeAspect="1" noEditPoints="1"/>
          </p:cNvSpPr>
          <p:nvPr/>
        </p:nvSpPr>
        <p:spPr bwMode="auto">
          <a:xfrm>
            <a:off x="7031156" y="4982277"/>
            <a:ext cx="619339" cy="621792"/>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gradFill>
                <a:gsLst>
                  <a:gs pos="83333">
                    <a:schemeClr val="accent6">
                      <a:lumMod val="75000"/>
                    </a:schemeClr>
                  </a:gs>
                  <a:gs pos="56667">
                    <a:schemeClr val="accent6">
                      <a:lumMod val="75000"/>
                    </a:schemeClr>
                  </a:gs>
                </a:gsLst>
                <a:lin ang="16200000" scaled="0"/>
              </a:gradFill>
              <a:effectLst/>
              <a:uLnTx/>
              <a:uFillTx/>
            </a:endParaRPr>
          </a:p>
        </p:txBody>
      </p:sp>
      <p:sp>
        <p:nvSpPr>
          <p:cNvPr id="91" name="Rectangle 90"/>
          <p:cNvSpPr/>
          <p:nvPr/>
        </p:nvSpPr>
        <p:spPr>
          <a:xfrm>
            <a:off x="7721498" y="5008939"/>
            <a:ext cx="1731564" cy="590931"/>
          </a:xfrm>
          <a:prstGeom prst="rect">
            <a:avLst/>
          </a:prstGeom>
        </p:spPr>
        <p:txBody>
          <a:bodyPr wrap="none">
            <a:sp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600" b="0" i="0" u="none" strike="noStrike" kern="0" cap="none" spc="-50" normalizeH="0" baseline="0" noProof="0" dirty="0" smtClean="0">
                <a:ln>
                  <a:noFill/>
                </a:ln>
                <a:gradFill>
                  <a:gsLst>
                    <a:gs pos="83333">
                      <a:schemeClr val="accent6">
                        <a:lumMod val="75000"/>
                      </a:schemeClr>
                    </a:gs>
                    <a:gs pos="56667">
                      <a:schemeClr val="accent6">
                        <a:lumMod val="75000"/>
                      </a:schemeClr>
                    </a:gs>
                  </a:gsLst>
                  <a:lin ang="16200000" scaled="0"/>
                </a:gradFill>
                <a:effectLst/>
                <a:uLnTx/>
                <a:uFillTx/>
                <a:latin typeface="Segoe UI Light"/>
              </a:rPr>
              <a:t>Operate</a:t>
            </a:r>
          </a:p>
        </p:txBody>
      </p:sp>
      <p:sp>
        <p:nvSpPr>
          <p:cNvPr id="92" name="Freeform 11"/>
          <p:cNvSpPr>
            <a:spLocks noChangeAspect="1" noEditPoints="1"/>
          </p:cNvSpPr>
          <p:nvPr/>
        </p:nvSpPr>
        <p:spPr bwMode="auto">
          <a:xfrm>
            <a:off x="7031152" y="2007997"/>
            <a:ext cx="618848"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93" name="Rectangle 92"/>
          <p:cNvSpPr/>
          <p:nvPr/>
        </p:nvSpPr>
        <p:spPr>
          <a:xfrm>
            <a:off x="7721494" y="2034659"/>
            <a:ext cx="1737976"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a:gradFill>
                  <a:gsLst>
                    <a:gs pos="83333">
                      <a:schemeClr val="accent6">
                        <a:lumMod val="75000"/>
                      </a:schemeClr>
                    </a:gs>
                    <a:gs pos="56667">
                      <a:schemeClr val="accent6">
                        <a:lumMod val="75000"/>
                      </a:schemeClr>
                    </a:gs>
                  </a:gsLst>
                  <a:lin ang="16200000" scaled="0"/>
                </a:gradFill>
                <a:latin typeface="Segoe UI Light"/>
              </a:rPr>
              <a:t>Develop</a:t>
            </a:r>
          </a:p>
        </p:txBody>
      </p:sp>
      <p:sp>
        <p:nvSpPr>
          <p:cNvPr id="94" name="Rectangle 93"/>
          <p:cNvSpPr/>
          <p:nvPr/>
        </p:nvSpPr>
        <p:spPr>
          <a:xfrm>
            <a:off x="7721494" y="3022084"/>
            <a:ext cx="1715534"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rgbClr val="FFFFFF"/>
                    </a:gs>
                    <a:gs pos="56667">
                      <a:srgbClr val="FFFFFF"/>
                    </a:gs>
                  </a:gsLst>
                  <a:lin ang="16200000" scaled="0"/>
                </a:gradFill>
                <a:latin typeface="Segoe UI Light"/>
              </a:rPr>
              <a:t>Release </a:t>
            </a:r>
            <a:endParaRPr lang="en-US" sz="3600" kern="0" spc="-50" dirty="0">
              <a:gradFill>
                <a:gsLst>
                  <a:gs pos="83333">
                    <a:srgbClr val="FFFFFF"/>
                  </a:gs>
                  <a:gs pos="56667">
                    <a:srgbClr val="FFFFFF"/>
                  </a:gs>
                </a:gsLst>
                <a:lin ang="16200000" scaled="0"/>
              </a:gradFill>
              <a:latin typeface="Segoe UI Light"/>
            </a:endParaRPr>
          </a:p>
        </p:txBody>
      </p:sp>
      <p:sp>
        <p:nvSpPr>
          <p:cNvPr id="103" name="Freeform 102"/>
          <p:cNvSpPr>
            <a:spLocks noEditPoints="1"/>
          </p:cNvSpPr>
          <p:nvPr/>
        </p:nvSpPr>
        <p:spPr bwMode="black">
          <a:xfrm>
            <a:off x="7047809" y="3028100"/>
            <a:ext cx="597014" cy="594204"/>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104" name="Title 13"/>
          <p:cNvSpPr txBox="1">
            <a:spLocks/>
          </p:cNvSpPr>
          <p:nvPr/>
        </p:nvSpPr>
        <p:spPr>
          <a:xfrm>
            <a:off x="274320" y="296897"/>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smtClean="0"/>
              <a:t>Continuous Value</a:t>
            </a:r>
          </a:p>
          <a:p>
            <a:r>
              <a:rPr lang="en-US" sz="3200" dirty="0" smtClean="0"/>
              <a:t>Challenges</a:t>
            </a:r>
            <a:endParaRPr lang="en-US" sz="3200" dirty="0"/>
          </a:p>
        </p:txBody>
      </p:sp>
      <p:grpSp>
        <p:nvGrpSpPr>
          <p:cNvPr id="2" name="Group 1"/>
          <p:cNvGrpSpPr/>
          <p:nvPr/>
        </p:nvGrpSpPr>
        <p:grpSpPr>
          <a:xfrm>
            <a:off x="7860171" y="3647593"/>
            <a:ext cx="3439581" cy="975714"/>
            <a:chOff x="7860171" y="3647593"/>
            <a:chExt cx="3439581" cy="975714"/>
          </a:xfrm>
        </p:grpSpPr>
        <p:grpSp>
          <p:nvGrpSpPr>
            <p:cNvPr id="95" name="Group 94"/>
            <p:cNvGrpSpPr/>
            <p:nvPr/>
          </p:nvGrpSpPr>
          <p:grpSpPr>
            <a:xfrm>
              <a:off x="7860171" y="3697231"/>
              <a:ext cx="238582" cy="239278"/>
              <a:chOff x="7352804" y="2519363"/>
              <a:chExt cx="334826" cy="335804"/>
            </a:xfrm>
          </p:grpSpPr>
          <p:sp>
            <p:nvSpPr>
              <p:cNvPr id="96"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97"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101" name="Rectangle 100"/>
            <p:cNvSpPr/>
            <p:nvPr/>
          </p:nvSpPr>
          <p:spPr>
            <a:xfrm>
              <a:off x="8134137" y="3647593"/>
              <a:ext cx="3162300" cy="338554"/>
            </a:xfrm>
            <a:prstGeom prst="rect">
              <a:avLst/>
            </a:prstGeom>
          </p:spPr>
          <p:txBody>
            <a:bodyPr wrap="square">
              <a:spAutoFit/>
            </a:bodyPr>
            <a:lstStyle/>
            <a:p>
              <a:pPr lvl="0" defTabSz="914400">
                <a:spcBef>
                  <a:spcPts val="100"/>
                </a:spcBef>
                <a:spcAft>
                  <a:spcPts val="200"/>
                </a:spcAft>
                <a:defRPr/>
              </a:pPr>
              <a:r>
                <a:rPr lang="en-US" sz="1600" kern="0" dirty="0">
                  <a:gradFill>
                    <a:gsLst>
                      <a:gs pos="83333">
                        <a:srgbClr val="FFFFFF"/>
                      </a:gs>
                      <a:gs pos="56667">
                        <a:srgbClr val="FFFFFF"/>
                      </a:gs>
                    </a:gsLst>
                    <a:lin ang="16200000" scaled="0"/>
                  </a:gradFill>
                </a:rPr>
                <a:t>Integrated Release </a:t>
              </a:r>
              <a:r>
                <a:rPr lang="en-US" sz="1600" kern="0" dirty="0" smtClean="0">
                  <a:gradFill>
                    <a:gsLst>
                      <a:gs pos="83333">
                        <a:srgbClr val="FFFFFF"/>
                      </a:gs>
                      <a:gs pos="56667">
                        <a:srgbClr val="FFFFFF"/>
                      </a:gs>
                    </a:gsLst>
                    <a:lin ang="16200000" scaled="0"/>
                  </a:gradFill>
                </a:rPr>
                <a:t>Management</a:t>
              </a:r>
              <a:endParaRPr lang="en-US" sz="1600" kern="0" dirty="0">
                <a:gradFill>
                  <a:gsLst>
                    <a:gs pos="83333">
                      <a:srgbClr val="FFFFFF"/>
                    </a:gs>
                    <a:gs pos="56667">
                      <a:srgbClr val="FFFFFF"/>
                    </a:gs>
                  </a:gsLst>
                  <a:lin ang="16200000" scaled="0"/>
                </a:gradFill>
              </a:endParaRPr>
            </a:p>
          </p:txBody>
        </p:sp>
        <p:grpSp>
          <p:nvGrpSpPr>
            <p:cNvPr id="71" name="Group 70"/>
            <p:cNvGrpSpPr/>
            <p:nvPr/>
          </p:nvGrpSpPr>
          <p:grpSpPr>
            <a:xfrm>
              <a:off x="7863486" y="4088170"/>
              <a:ext cx="238582" cy="239278"/>
              <a:chOff x="7352804" y="2519363"/>
              <a:chExt cx="334826" cy="335804"/>
            </a:xfrm>
          </p:grpSpPr>
          <p:sp>
            <p:nvSpPr>
              <p:cNvPr id="72"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3"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74" name="Rectangle 73"/>
            <p:cNvSpPr/>
            <p:nvPr/>
          </p:nvSpPr>
          <p:spPr>
            <a:xfrm>
              <a:off x="8137452" y="4038532"/>
              <a:ext cx="3162300" cy="584775"/>
            </a:xfrm>
            <a:prstGeom prst="rect">
              <a:avLst/>
            </a:prstGeom>
          </p:spPr>
          <p:txBody>
            <a:bodyPr wrap="square">
              <a:spAutoFit/>
            </a:bodyPr>
            <a:lstStyle/>
            <a:p>
              <a:pPr lvl="0" defTabSz="914400">
                <a:spcBef>
                  <a:spcPts val="100"/>
                </a:spcBef>
                <a:spcAft>
                  <a:spcPts val="200"/>
                </a:spcAft>
                <a:defRPr/>
              </a:pPr>
              <a:r>
                <a:rPr lang="en-US" sz="1600" dirty="0"/>
                <a:t>C</a:t>
              </a:r>
              <a:r>
                <a:rPr lang="en-US" sz="1600" dirty="0" smtClean="0"/>
                <a:t>onfiguration-based </a:t>
              </a:r>
              <a:r>
                <a:rPr lang="en-US" sz="1600" dirty="0"/>
                <a:t>deployments</a:t>
              </a:r>
              <a:endParaRPr lang="en-US" sz="1600" kern="0" dirty="0">
                <a:gradFill>
                  <a:gsLst>
                    <a:gs pos="83333">
                      <a:srgbClr val="FFFFFF"/>
                    </a:gs>
                    <a:gs pos="56667">
                      <a:srgbClr val="FFFFFF"/>
                    </a:gs>
                  </a:gsLst>
                  <a:lin ang="16200000" scaled="0"/>
                </a:gradFill>
              </a:endParaRPr>
            </a:p>
          </p:txBody>
        </p:sp>
      </p:grpSp>
      <p:grpSp>
        <p:nvGrpSpPr>
          <p:cNvPr id="75" name="Group 74"/>
          <p:cNvGrpSpPr/>
          <p:nvPr/>
        </p:nvGrpSpPr>
        <p:grpSpPr>
          <a:xfrm>
            <a:off x="4232076" y="3589689"/>
            <a:ext cx="287337" cy="288475"/>
            <a:chOff x="-433387" y="2318199"/>
            <a:chExt cx="287337" cy="288475"/>
          </a:xfrm>
        </p:grpSpPr>
        <p:sp>
          <p:nvSpPr>
            <p:cNvPr id="76" name="Oval 75"/>
            <p:cNvSpPr/>
            <p:nvPr/>
          </p:nvSpPr>
          <p:spPr bwMode="auto">
            <a:xfrm>
              <a:off x="-424657" y="2327498"/>
              <a:ext cx="269876" cy="269876"/>
            </a:xfrm>
            <a:prstGeom prst="ellipse">
              <a:avLst/>
            </a:prstGeom>
            <a:solidFill>
              <a:srgbClr val="FFFFFF">
                <a:lumMod val="95000"/>
              </a:srgbClr>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77" name="Freeform 22"/>
            <p:cNvSpPr>
              <a:spLocks noEditPoints="1"/>
            </p:cNvSpPr>
            <p:nvPr/>
          </p:nvSpPr>
          <p:spPr bwMode="auto">
            <a:xfrm>
              <a:off x="-433387" y="2318199"/>
              <a:ext cx="287337" cy="288475"/>
            </a:xfrm>
            <a:custGeom>
              <a:avLst/>
              <a:gdLst>
                <a:gd name="T0" fmla="*/ 269 w 534"/>
                <a:gd name="T1" fmla="*/ 536 h 536"/>
                <a:gd name="T2" fmla="*/ 534 w 534"/>
                <a:gd name="T3" fmla="*/ 265 h 536"/>
                <a:gd name="T4" fmla="*/ 269 w 534"/>
                <a:gd name="T5" fmla="*/ 0 h 536"/>
                <a:gd name="T6" fmla="*/ 0 w 534"/>
                <a:gd name="T7" fmla="*/ 265 h 536"/>
                <a:gd name="T8" fmla="*/ 269 w 534"/>
                <a:gd name="T9" fmla="*/ 536 h 536"/>
                <a:gd name="T10" fmla="*/ 269 w 534"/>
                <a:gd name="T11" fmla="*/ 32 h 536"/>
                <a:gd name="T12" fmla="*/ 501 w 534"/>
                <a:gd name="T13" fmla="*/ 265 h 536"/>
                <a:gd name="T14" fmla="*/ 269 w 534"/>
                <a:gd name="T15" fmla="*/ 502 h 536"/>
                <a:gd name="T16" fmla="*/ 32 w 534"/>
                <a:gd name="T17" fmla="*/ 265 h 536"/>
                <a:gd name="T18" fmla="*/ 269 w 534"/>
                <a:gd name="T19" fmla="*/ 32 h 536"/>
                <a:gd name="T20" fmla="*/ 330 w 534"/>
                <a:gd name="T21" fmla="*/ 380 h 536"/>
                <a:gd name="T22" fmla="*/ 198 w 534"/>
                <a:gd name="T23" fmla="*/ 380 h 536"/>
                <a:gd name="T24" fmla="*/ 198 w 534"/>
                <a:gd name="T25" fmla="*/ 356 h 536"/>
                <a:gd name="T26" fmla="*/ 251 w 534"/>
                <a:gd name="T27" fmla="*/ 356 h 536"/>
                <a:gd name="T28" fmla="*/ 251 w 534"/>
                <a:gd name="T29" fmla="*/ 175 h 536"/>
                <a:gd name="T30" fmla="*/ 196 w 534"/>
                <a:gd name="T31" fmla="*/ 191 h 536"/>
                <a:gd name="T32" fmla="*/ 196 w 534"/>
                <a:gd name="T33" fmla="*/ 165 h 536"/>
                <a:gd name="T34" fmla="*/ 277 w 534"/>
                <a:gd name="T35" fmla="*/ 141 h 536"/>
                <a:gd name="T36" fmla="*/ 277 w 534"/>
                <a:gd name="T37" fmla="*/ 356 h 536"/>
                <a:gd name="T38" fmla="*/ 330 w 534"/>
                <a:gd name="T39" fmla="*/ 356 h 536"/>
                <a:gd name="T40" fmla="*/ 330 w 534"/>
                <a:gd name="T41" fmla="*/ 3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6">
                  <a:moveTo>
                    <a:pt x="269" y="536"/>
                  </a:moveTo>
                  <a:cubicBezTo>
                    <a:pt x="415" y="536"/>
                    <a:pt x="534" y="416"/>
                    <a:pt x="534" y="265"/>
                  </a:cubicBezTo>
                  <a:cubicBezTo>
                    <a:pt x="534" y="118"/>
                    <a:pt x="415" y="0"/>
                    <a:pt x="269" y="0"/>
                  </a:cubicBezTo>
                  <a:cubicBezTo>
                    <a:pt x="118" y="0"/>
                    <a:pt x="0" y="118"/>
                    <a:pt x="0" y="265"/>
                  </a:cubicBezTo>
                  <a:cubicBezTo>
                    <a:pt x="0" y="416"/>
                    <a:pt x="118" y="536"/>
                    <a:pt x="269" y="536"/>
                  </a:cubicBezTo>
                  <a:close/>
                  <a:moveTo>
                    <a:pt x="269" y="32"/>
                  </a:moveTo>
                  <a:cubicBezTo>
                    <a:pt x="398" y="32"/>
                    <a:pt x="501" y="136"/>
                    <a:pt x="501" y="265"/>
                  </a:cubicBezTo>
                  <a:cubicBezTo>
                    <a:pt x="501" y="395"/>
                    <a:pt x="398" y="502"/>
                    <a:pt x="269" y="502"/>
                  </a:cubicBezTo>
                  <a:cubicBezTo>
                    <a:pt x="140" y="502"/>
                    <a:pt x="32" y="395"/>
                    <a:pt x="32" y="265"/>
                  </a:cubicBezTo>
                  <a:cubicBezTo>
                    <a:pt x="32" y="136"/>
                    <a:pt x="140" y="32"/>
                    <a:pt x="269" y="32"/>
                  </a:cubicBezTo>
                  <a:close/>
                  <a:moveTo>
                    <a:pt x="330" y="380"/>
                  </a:moveTo>
                  <a:cubicBezTo>
                    <a:pt x="198" y="380"/>
                    <a:pt x="198" y="380"/>
                    <a:pt x="198" y="380"/>
                  </a:cubicBezTo>
                  <a:cubicBezTo>
                    <a:pt x="198" y="356"/>
                    <a:pt x="198" y="356"/>
                    <a:pt x="198" y="356"/>
                  </a:cubicBezTo>
                  <a:cubicBezTo>
                    <a:pt x="251" y="356"/>
                    <a:pt x="251" y="356"/>
                    <a:pt x="251" y="356"/>
                  </a:cubicBezTo>
                  <a:cubicBezTo>
                    <a:pt x="251" y="175"/>
                    <a:pt x="251" y="175"/>
                    <a:pt x="251" y="175"/>
                  </a:cubicBezTo>
                  <a:cubicBezTo>
                    <a:pt x="196" y="191"/>
                    <a:pt x="196" y="191"/>
                    <a:pt x="196" y="191"/>
                  </a:cubicBezTo>
                  <a:cubicBezTo>
                    <a:pt x="196" y="165"/>
                    <a:pt x="196" y="165"/>
                    <a:pt x="196" y="165"/>
                  </a:cubicBezTo>
                  <a:cubicBezTo>
                    <a:pt x="277" y="141"/>
                    <a:pt x="277" y="141"/>
                    <a:pt x="277" y="141"/>
                  </a:cubicBezTo>
                  <a:cubicBezTo>
                    <a:pt x="277" y="356"/>
                    <a:pt x="277" y="356"/>
                    <a:pt x="277" y="356"/>
                  </a:cubicBezTo>
                  <a:cubicBezTo>
                    <a:pt x="330" y="356"/>
                    <a:pt x="330" y="356"/>
                    <a:pt x="330" y="356"/>
                  </a:cubicBezTo>
                  <a:lnTo>
                    <a:pt x="330" y="38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Tree>
    <p:extLst>
      <p:ext uri="{BB962C8B-B14F-4D97-AF65-F5344CB8AC3E}">
        <p14:creationId xmlns:p14="http://schemas.microsoft.com/office/powerpoint/2010/main" val="697244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9" presetClass="emph" presetSubtype="0" fill="hold" grpId="0" nodeType="withEffect">
                                  <p:stCondLst>
                                    <p:cond delay="0"/>
                                  </p:stCondLst>
                                  <p:childTnLst>
                                    <p:animClr clrSpc="rgb" dir="cw">
                                      <p:cBhvr override="childStyle">
                                        <p:cTn id="9" dur="500" fill="hold"/>
                                        <p:tgtEl>
                                          <p:spTgt spid="103"/>
                                        </p:tgtEl>
                                        <p:attrNameLst>
                                          <p:attrName>style.color</p:attrName>
                                        </p:attrNameLst>
                                      </p:cBhvr>
                                      <p:to>
                                        <a:srgbClr val="005526"/>
                                      </p:to>
                                    </p:animClr>
                                    <p:animClr clrSpc="rgb" dir="cw">
                                      <p:cBhvr>
                                        <p:cTn id="10" dur="500" fill="hold"/>
                                        <p:tgtEl>
                                          <p:spTgt spid="103"/>
                                        </p:tgtEl>
                                        <p:attrNameLst>
                                          <p:attrName>fillcolor</p:attrName>
                                        </p:attrNameLst>
                                      </p:cBhvr>
                                      <p:to>
                                        <a:srgbClr val="005526"/>
                                      </p:to>
                                    </p:animClr>
                                    <p:set>
                                      <p:cBhvr>
                                        <p:cTn id="11" dur="500" fill="hold"/>
                                        <p:tgtEl>
                                          <p:spTgt spid="103"/>
                                        </p:tgtEl>
                                        <p:attrNameLst>
                                          <p:attrName>fill.type</p:attrName>
                                        </p:attrNameLst>
                                      </p:cBhvr>
                                      <p:to>
                                        <p:strVal val="solid"/>
                                      </p:to>
                                    </p:set>
                                    <p:set>
                                      <p:cBhvr>
                                        <p:cTn id="12" dur="500" fill="hold"/>
                                        <p:tgtEl>
                                          <p:spTgt spid="103"/>
                                        </p:tgtEl>
                                        <p:attrNameLst>
                                          <p:attrName>fill.on</p:attrName>
                                        </p:attrNameLst>
                                      </p:cBhvr>
                                      <p:to>
                                        <p:strVal val="true"/>
                                      </p:to>
                                    </p:set>
                                  </p:childTnLst>
                                </p:cTn>
                              </p:par>
                              <p:par>
                                <p:cTn id="13" presetID="3" presetClass="emph" presetSubtype="2" fill="hold" grpId="0" nodeType="withEffect">
                                  <p:stCondLst>
                                    <p:cond delay="0"/>
                                  </p:stCondLst>
                                  <p:childTnLst>
                                    <p:animClr clrSpc="rgb" dir="cw">
                                      <p:cBhvr override="childStyle">
                                        <p:cTn id="14" dur="500" fill="hold"/>
                                        <p:tgtEl>
                                          <p:spTgt spid="94"/>
                                        </p:tgtEl>
                                        <p:attrNameLst>
                                          <p:attrName>style.color</p:attrName>
                                        </p:attrNameLst>
                                      </p:cBhvr>
                                      <p:to>
                                        <a:srgbClr val="005526"/>
                                      </p:to>
                                    </p:animClr>
                                  </p:childTnLst>
                                </p:cTn>
                              </p:par>
                              <p:par>
                                <p:cTn id="15" presetID="64" presetClass="path" presetSubtype="0" accel="50000" decel="50000" fill="hold" grpId="0" nodeType="withEffect">
                                  <p:stCondLst>
                                    <p:cond delay="0"/>
                                  </p:stCondLst>
                                  <p:childTnLst>
                                    <p:animMotion origin="layout" path="M 3.5851E-6 2.80363E-6 L 3.5851E-6 -0.12827 " pathEditMode="relative" rAng="0" ptsTypes="AA">
                                      <p:cBhvr>
                                        <p:cTn id="16" dur="1000" fill="hold"/>
                                        <p:tgtEl>
                                          <p:spTgt spid="90"/>
                                        </p:tgtEl>
                                        <p:attrNameLst>
                                          <p:attrName>ppt_x</p:attrName>
                                          <p:attrName>ppt_y</p:attrName>
                                        </p:attrNameLst>
                                      </p:cBhvr>
                                      <p:rCtr x="0" y="-6425"/>
                                    </p:animMotion>
                                  </p:childTnLst>
                                </p:cTn>
                              </p:par>
                              <p:par>
                                <p:cTn id="17" presetID="64" presetClass="path" presetSubtype="0" accel="50000" decel="50000" fill="hold" grpId="0" nodeType="withEffect">
                                  <p:stCondLst>
                                    <p:cond delay="0"/>
                                  </p:stCondLst>
                                  <p:childTnLst>
                                    <p:animMotion origin="layout" path="M 4.84818E-7 3.70034E-6 L 4.84818E-7 -0.12986 " pathEditMode="relative" rAng="0" ptsTypes="AA">
                                      <p:cBhvr>
                                        <p:cTn id="18" dur="1000" fill="hold"/>
                                        <p:tgtEl>
                                          <p:spTgt spid="91"/>
                                        </p:tgtEl>
                                        <p:attrNameLst>
                                          <p:attrName>ppt_x</p:attrName>
                                          <p:attrName>ppt_y</p:attrName>
                                        </p:attrNameLst>
                                      </p:cBhvr>
                                      <p:rCtr x="0" y="-6493"/>
                                    </p:animMotion>
                                  </p:childTnLst>
                                </p:cTn>
                              </p:par>
                              <p:par>
                                <p:cTn id="19" presetID="19" presetClass="emph" presetSubtype="0" fill="hold" grpId="1" nodeType="withEffect">
                                  <p:stCondLst>
                                    <p:cond delay="750"/>
                                  </p:stCondLst>
                                  <p:childTnLst>
                                    <p:animClr clrSpc="rgb" dir="cw">
                                      <p:cBhvr override="childStyle">
                                        <p:cTn id="20" dur="500" fill="hold"/>
                                        <p:tgtEl>
                                          <p:spTgt spid="90"/>
                                        </p:tgtEl>
                                        <p:attrNameLst>
                                          <p:attrName>style.color</p:attrName>
                                        </p:attrNameLst>
                                      </p:cBhvr>
                                      <p:to>
                                        <a:srgbClr val="FFFFFF"/>
                                      </p:to>
                                    </p:animClr>
                                    <p:animClr clrSpc="rgb" dir="cw">
                                      <p:cBhvr>
                                        <p:cTn id="21" dur="500" fill="hold"/>
                                        <p:tgtEl>
                                          <p:spTgt spid="90"/>
                                        </p:tgtEl>
                                        <p:attrNameLst>
                                          <p:attrName>fillcolor</p:attrName>
                                        </p:attrNameLst>
                                      </p:cBhvr>
                                      <p:to>
                                        <a:srgbClr val="FFFFFF"/>
                                      </p:to>
                                    </p:animClr>
                                    <p:set>
                                      <p:cBhvr>
                                        <p:cTn id="22" dur="500" fill="hold"/>
                                        <p:tgtEl>
                                          <p:spTgt spid="90"/>
                                        </p:tgtEl>
                                        <p:attrNameLst>
                                          <p:attrName>fill.type</p:attrName>
                                        </p:attrNameLst>
                                      </p:cBhvr>
                                      <p:to>
                                        <p:strVal val="solid"/>
                                      </p:to>
                                    </p:set>
                                    <p:set>
                                      <p:cBhvr>
                                        <p:cTn id="23" dur="500" fill="hold"/>
                                        <p:tgtEl>
                                          <p:spTgt spid="90"/>
                                        </p:tgtEl>
                                        <p:attrNameLst>
                                          <p:attrName>fill.on</p:attrName>
                                        </p:attrNameLst>
                                      </p:cBhvr>
                                      <p:to>
                                        <p:strVal val="true"/>
                                      </p:to>
                                    </p:set>
                                  </p:childTnLst>
                                </p:cTn>
                              </p:par>
                              <p:par>
                                <p:cTn id="24" presetID="3" presetClass="emph" presetSubtype="2" fill="hold" grpId="1" nodeType="withEffect">
                                  <p:stCondLst>
                                    <p:cond delay="750"/>
                                  </p:stCondLst>
                                  <p:childTnLst>
                                    <p:animClr clrSpc="rgb" dir="cw">
                                      <p:cBhvr override="childStyle">
                                        <p:cTn id="25" dur="500" fill="hold"/>
                                        <p:tgtEl>
                                          <p:spTgt spid="91"/>
                                        </p:tgtEl>
                                        <p:attrNameLst>
                                          <p:attrName>style.color</p:attrName>
                                        </p:attrNameLst>
                                      </p:cBhvr>
                                      <p:to>
                                        <a:srgbClr val="FFFFFF"/>
                                      </p:to>
                                    </p:animClr>
                                  </p:childTnLst>
                                </p:cTn>
                              </p:par>
                            </p:childTnLst>
                          </p:cTn>
                        </p:par>
                        <p:par>
                          <p:cTn id="26" fill="hold">
                            <p:stCondLst>
                              <p:cond delay="1250"/>
                            </p:stCondLst>
                            <p:childTnLst>
                              <p:par>
                                <p:cTn id="27" presetID="1" presetClass="entr" presetSubtype="0"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2" presetClass="entr" presetSubtype="2" decel="10000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fill="hold"/>
                                        <p:tgtEl>
                                          <p:spTgt spid="84"/>
                                        </p:tgtEl>
                                        <p:attrNameLst>
                                          <p:attrName>ppt_x</p:attrName>
                                        </p:attrNameLst>
                                      </p:cBhvr>
                                      <p:tavLst>
                                        <p:tav tm="0">
                                          <p:val>
                                            <p:strVal val="1+#ppt_w/2"/>
                                          </p:val>
                                        </p:tav>
                                        <p:tav tm="100000">
                                          <p:val>
                                            <p:strVal val="#ppt_x"/>
                                          </p:val>
                                        </p:tav>
                                      </p:tavLst>
                                    </p:anim>
                                    <p:anim calcmode="lin" valueType="num">
                                      <p:cBhvr additive="base">
                                        <p:cTn id="32" dur="500" fill="hold"/>
                                        <p:tgtEl>
                                          <p:spTgt spid="84"/>
                                        </p:tgtEl>
                                        <p:attrNameLst>
                                          <p:attrName>ppt_y</p:attrName>
                                        </p:attrNameLst>
                                      </p:cBhvr>
                                      <p:tavLst>
                                        <p:tav tm="0">
                                          <p:val>
                                            <p:strVal val="#ppt_y"/>
                                          </p:val>
                                        </p:tav>
                                        <p:tav tm="100000">
                                          <p:val>
                                            <p:strVal val="#ppt_y"/>
                                          </p:val>
                                        </p:tav>
                                      </p:tavLst>
                                    </p:anim>
                                  </p:childTnLst>
                                </p:cTn>
                              </p:par>
                              <p:par>
                                <p:cTn id="33" presetID="1"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6" presetClass="emph" presetSubtype="0" accel="100000" autoRev="1" fill="hold" nodeType="withEffect">
                                  <p:stCondLst>
                                    <p:cond delay="0"/>
                                  </p:stCondLst>
                                  <p:childTnLst>
                                    <p:animScale>
                                      <p:cBhvr>
                                        <p:cTn id="36" dur="250" fill="hold"/>
                                        <p:tgtEl>
                                          <p:spTgt spid="75"/>
                                        </p:tgtEl>
                                      </p:cBhvr>
                                      <p:by x="0" y="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4" grpId="0"/>
      <p:bldP spid="90" grpId="0" animBg="1"/>
      <p:bldP spid="90" grpId="1" animBg="1"/>
      <p:bldP spid="91" grpId="0"/>
      <p:bldP spid="91" grpId="1"/>
      <p:bldP spid="94" grpId="0"/>
      <p:bldP spid="10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Operate</a:t>
            </a:r>
            <a:endParaRPr lang="en-US" dirty="0"/>
          </a:p>
        </p:txBody>
      </p:sp>
    </p:spTree>
    <p:extLst>
      <p:ext uri="{BB962C8B-B14F-4D97-AF65-F5344CB8AC3E}">
        <p14:creationId xmlns:p14="http://schemas.microsoft.com/office/powerpoint/2010/main" val="1739356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flipH="1">
            <a:off x="6667499" y="-1"/>
            <a:ext cx="5768975" cy="6994525"/>
          </a:xfrm>
          <a:prstGeom prst="rect">
            <a:avLst/>
          </a:prstGeom>
          <a:solidFill>
            <a:schemeClr val="accent6"/>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83" name="Freeform 6"/>
          <p:cNvSpPr>
            <a:spLocks noChangeAspect="1" noEditPoints="1"/>
          </p:cNvSpPr>
          <p:nvPr/>
        </p:nvSpPr>
        <p:spPr bwMode="auto">
          <a:xfrm>
            <a:off x="7031152" y="1090912"/>
            <a:ext cx="619826"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86" name="Rectangle 85"/>
          <p:cNvSpPr/>
          <p:nvPr/>
        </p:nvSpPr>
        <p:spPr>
          <a:xfrm>
            <a:off x="7721494" y="1117574"/>
            <a:ext cx="979755"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chemeClr val="accent6">
                        <a:lumMod val="75000"/>
                      </a:schemeClr>
                    </a:gs>
                    <a:gs pos="56667">
                      <a:schemeClr val="accent6">
                        <a:lumMod val="75000"/>
                      </a:schemeClr>
                    </a:gs>
                  </a:gsLst>
                  <a:lin ang="16200000" scaled="0"/>
                </a:gradFill>
                <a:latin typeface="Segoe UI Light"/>
              </a:rPr>
              <a:t>Plan</a:t>
            </a:r>
            <a:endParaRPr lang="en-US" sz="3600" kern="0" spc="-50" dirty="0">
              <a:gradFill>
                <a:gsLst>
                  <a:gs pos="83333">
                    <a:schemeClr val="accent6">
                      <a:lumMod val="75000"/>
                    </a:schemeClr>
                  </a:gs>
                  <a:gs pos="56667">
                    <a:schemeClr val="accent6">
                      <a:lumMod val="75000"/>
                    </a:schemeClr>
                  </a:gs>
                </a:gsLst>
                <a:lin ang="16200000" scaled="0"/>
              </a:gradFill>
              <a:latin typeface="Segoe UI Light"/>
            </a:endParaRPr>
          </a:p>
        </p:txBody>
      </p:sp>
      <p:sp>
        <p:nvSpPr>
          <p:cNvPr id="87" name="Freeform 16"/>
          <p:cNvSpPr>
            <a:spLocks noChangeAspect="1" noEditPoints="1"/>
          </p:cNvSpPr>
          <p:nvPr/>
        </p:nvSpPr>
        <p:spPr bwMode="auto">
          <a:xfrm>
            <a:off x="7031152" y="3884997"/>
            <a:ext cx="619339" cy="621792"/>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gradFill>
                <a:gsLst>
                  <a:gs pos="83333">
                    <a:schemeClr val="accent6">
                      <a:lumMod val="75000"/>
                    </a:schemeClr>
                  </a:gs>
                  <a:gs pos="56667">
                    <a:schemeClr val="accent6">
                      <a:lumMod val="75000"/>
                    </a:schemeClr>
                  </a:gs>
                </a:gsLst>
                <a:lin ang="16200000" scaled="0"/>
              </a:gradFill>
              <a:effectLst/>
              <a:uLnTx/>
              <a:uFillTx/>
            </a:endParaRPr>
          </a:p>
        </p:txBody>
      </p:sp>
      <p:sp>
        <p:nvSpPr>
          <p:cNvPr id="88" name="Rectangle 87"/>
          <p:cNvSpPr/>
          <p:nvPr/>
        </p:nvSpPr>
        <p:spPr>
          <a:xfrm>
            <a:off x="7721498" y="3911659"/>
            <a:ext cx="1731564" cy="590931"/>
          </a:xfrm>
          <a:prstGeom prst="rect">
            <a:avLst/>
          </a:prstGeom>
        </p:spPr>
        <p:txBody>
          <a:bodyPr wrap="none">
            <a:sp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3600" b="0" i="0" u="none" strike="noStrike" kern="0" cap="none" spc="-50" normalizeH="0" baseline="0" noProof="0" dirty="0" smtClean="0">
                <a:ln>
                  <a:noFill/>
                </a:ln>
                <a:gradFill>
                  <a:gsLst>
                    <a:gs pos="83333">
                      <a:schemeClr val="tx1"/>
                    </a:gs>
                    <a:gs pos="56667">
                      <a:schemeClr val="tx1"/>
                    </a:gs>
                  </a:gsLst>
                  <a:lin ang="16200000" scaled="0"/>
                </a:gradFill>
                <a:effectLst/>
                <a:uLnTx/>
                <a:uFillTx/>
                <a:latin typeface="Segoe UI Light"/>
              </a:rPr>
              <a:t>Operate</a:t>
            </a:r>
          </a:p>
        </p:txBody>
      </p:sp>
      <p:sp>
        <p:nvSpPr>
          <p:cNvPr id="89" name="Freeform 11"/>
          <p:cNvSpPr>
            <a:spLocks noChangeAspect="1" noEditPoints="1"/>
          </p:cNvSpPr>
          <p:nvPr/>
        </p:nvSpPr>
        <p:spPr bwMode="auto">
          <a:xfrm>
            <a:off x="7031152" y="2007997"/>
            <a:ext cx="618848"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90" name="Rectangle 89"/>
          <p:cNvSpPr/>
          <p:nvPr/>
        </p:nvSpPr>
        <p:spPr>
          <a:xfrm>
            <a:off x="7721494" y="2034659"/>
            <a:ext cx="1737976"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a:gradFill>
                  <a:gsLst>
                    <a:gs pos="83333">
                      <a:schemeClr val="accent6">
                        <a:lumMod val="75000"/>
                      </a:schemeClr>
                    </a:gs>
                    <a:gs pos="56667">
                      <a:schemeClr val="accent6">
                        <a:lumMod val="75000"/>
                      </a:schemeClr>
                    </a:gs>
                  </a:gsLst>
                  <a:lin ang="16200000" scaled="0"/>
                </a:gradFill>
                <a:latin typeface="Segoe UI Light"/>
              </a:rPr>
              <a:t>Develop</a:t>
            </a:r>
          </a:p>
        </p:txBody>
      </p:sp>
      <p:sp>
        <p:nvSpPr>
          <p:cNvPr id="91" name="Rectangle 90"/>
          <p:cNvSpPr/>
          <p:nvPr/>
        </p:nvSpPr>
        <p:spPr>
          <a:xfrm>
            <a:off x="7721494" y="2948932"/>
            <a:ext cx="1715534"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a:gradFill>
                  <a:gsLst>
                    <a:gs pos="83333">
                      <a:schemeClr val="accent6">
                        <a:lumMod val="75000"/>
                      </a:schemeClr>
                    </a:gs>
                    <a:gs pos="56667">
                      <a:schemeClr val="accent6">
                        <a:lumMod val="75000"/>
                      </a:schemeClr>
                    </a:gs>
                  </a:gsLst>
                  <a:lin ang="16200000" scaled="0"/>
                </a:gradFill>
                <a:latin typeface="Segoe UI Light"/>
              </a:rPr>
              <a:t>Release</a:t>
            </a:r>
            <a:r>
              <a:rPr lang="en-US" sz="3600" kern="0" spc="-50" dirty="0" smtClean="0">
                <a:gradFill>
                  <a:gsLst>
                    <a:gs pos="83333">
                      <a:srgbClr val="FFFFFF"/>
                    </a:gs>
                    <a:gs pos="56667">
                      <a:srgbClr val="FFFFFF"/>
                    </a:gs>
                  </a:gsLst>
                  <a:lin ang="16200000" scaled="0"/>
                </a:gradFill>
                <a:latin typeface="Segoe UI Light"/>
              </a:rPr>
              <a:t> </a:t>
            </a:r>
            <a:endParaRPr lang="en-US" sz="3600" kern="0" spc="-50" dirty="0">
              <a:gradFill>
                <a:gsLst>
                  <a:gs pos="83333">
                    <a:srgbClr val="FFFFFF"/>
                  </a:gs>
                  <a:gs pos="56667">
                    <a:srgbClr val="FFFFFF"/>
                  </a:gs>
                </a:gsLst>
                <a:lin ang="16200000" scaled="0"/>
              </a:gradFill>
              <a:latin typeface="Segoe UI Light"/>
            </a:endParaRPr>
          </a:p>
        </p:txBody>
      </p:sp>
      <p:sp>
        <p:nvSpPr>
          <p:cNvPr id="92" name="Freeform 91"/>
          <p:cNvSpPr>
            <a:spLocks noEditPoints="1"/>
          </p:cNvSpPr>
          <p:nvPr/>
        </p:nvSpPr>
        <p:spPr bwMode="black">
          <a:xfrm>
            <a:off x="7031152" y="2954948"/>
            <a:ext cx="597014" cy="594204"/>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nvGrpSpPr>
          <p:cNvPr id="47" name="Group 46"/>
          <p:cNvGrpSpPr/>
          <p:nvPr/>
        </p:nvGrpSpPr>
        <p:grpSpPr>
          <a:xfrm>
            <a:off x="780573" y="1827967"/>
            <a:ext cx="5116583" cy="4793962"/>
            <a:chOff x="793273" y="1465110"/>
            <a:chExt cx="5116583" cy="4793962"/>
          </a:xfrm>
          <a:solidFill>
            <a:schemeClr val="accent1"/>
          </a:solidFill>
        </p:grpSpPr>
        <p:sp>
          <p:nvSpPr>
            <p:cNvPr id="48" name="TextBox 47"/>
            <p:cNvSpPr txBox="1"/>
            <p:nvPr/>
          </p:nvSpPr>
          <p:spPr>
            <a:xfrm>
              <a:off x="1738580" y="1465110"/>
              <a:ext cx="1096454" cy="184666"/>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85000"/>
                    </a:schemeClr>
                  </a:solidFill>
                  <a:effectLst/>
                  <a:uLnTx/>
                  <a:uFillTx/>
                </a:rPr>
                <a:t>REQUIREMENTS</a:t>
              </a:r>
            </a:p>
          </p:txBody>
        </p:sp>
        <p:sp>
          <p:nvSpPr>
            <p:cNvPr id="49" name="Freeform 12"/>
            <p:cNvSpPr>
              <a:spLocks/>
            </p:cNvSpPr>
            <p:nvPr/>
          </p:nvSpPr>
          <p:spPr bwMode="auto">
            <a:xfrm>
              <a:off x="1626874" y="1740643"/>
              <a:ext cx="1319867" cy="379672"/>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BACKLOG</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0" name="Rectangle 13"/>
            <p:cNvSpPr>
              <a:spLocks noChangeArrowheads="1"/>
            </p:cNvSpPr>
            <p:nvPr/>
          </p:nvSpPr>
          <p:spPr bwMode="auto">
            <a:xfrm>
              <a:off x="1626874" y="2164630"/>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1" name="Rectangle 14"/>
            <p:cNvSpPr>
              <a:spLocks noChangeArrowheads="1"/>
            </p:cNvSpPr>
            <p:nvPr/>
          </p:nvSpPr>
          <p:spPr bwMode="auto">
            <a:xfrm>
              <a:off x="1626874" y="2377821"/>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2" name="Freeform 15"/>
            <p:cNvSpPr>
              <a:spLocks/>
            </p:cNvSpPr>
            <p:nvPr/>
          </p:nvSpPr>
          <p:spPr bwMode="auto">
            <a:xfrm>
              <a:off x="1626874" y="2591011"/>
              <a:ext cx="1319867" cy="167678"/>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3" name="Freeform 16"/>
            <p:cNvSpPr>
              <a:spLocks/>
            </p:cNvSpPr>
            <p:nvPr/>
          </p:nvSpPr>
          <p:spPr bwMode="auto">
            <a:xfrm>
              <a:off x="3751596" y="4946888"/>
              <a:ext cx="1318670" cy="380869"/>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grpFill/>
            <a:ln w="25400" cap="flat" cmpd="sng" algn="ctr">
              <a:noFill/>
              <a:prstDash val="solid"/>
              <a:headEnd type="none" w="med" len="med"/>
              <a:tailEnd type="none" w="med" len="med"/>
            </a:ln>
            <a:effectLst/>
            <a:extLst/>
          </p:spPr>
          <p:txBody>
            <a:bodyPr vert="horz" wrap="square" lIns="91440" tIns="45720" rIns="91436" bIns="45718" numCol="1" rtlCol="0"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RELEASE</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4" name="Rectangle 17"/>
            <p:cNvSpPr>
              <a:spLocks noChangeArrowheads="1"/>
            </p:cNvSpPr>
            <p:nvPr/>
          </p:nvSpPr>
          <p:spPr bwMode="auto">
            <a:xfrm>
              <a:off x="3751596" y="5372072"/>
              <a:ext cx="1318670" cy="168876"/>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5" name="Rectangle 18"/>
            <p:cNvSpPr>
              <a:spLocks noChangeArrowheads="1"/>
            </p:cNvSpPr>
            <p:nvPr/>
          </p:nvSpPr>
          <p:spPr bwMode="auto">
            <a:xfrm>
              <a:off x="3751596" y="5585263"/>
              <a:ext cx="1318670" cy="166481"/>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6" name="Freeform 19"/>
            <p:cNvSpPr>
              <a:spLocks/>
            </p:cNvSpPr>
            <p:nvPr/>
          </p:nvSpPr>
          <p:spPr bwMode="auto">
            <a:xfrm>
              <a:off x="3751596" y="5796059"/>
              <a:ext cx="1318670" cy="168876"/>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7" name="Freeform 11"/>
            <p:cNvSpPr>
              <a:spLocks/>
            </p:cNvSpPr>
            <p:nvPr/>
          </p:nvSpPr>
          <p:spPr bwMode="auto">
            <a:xfrm>
              <a:off x="3514452" y="2067615"/>
              <a:ext cx="153306" cy="332961"/>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8" name="Freeform 57"/>
            <p:cNvSpPr>
              <a:spLocks/>
            </p:cNvSpPr>
            <p:nvPr/>
          </p:nvSpPr>
          <p:spPr bwMode="auto">
            <a:xfrm>
              <a:off x="2980277" y="2059231"/>
              <a:ext cx="516210" cy="331764"/>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59" name="TextBox 58"/>
            <p:cNvSpPr txBox="1"/>
            <p:nvPr/>
          </p:nvSpPr>
          <p:spPr>
            <a:xfrm>
              <a:off x="4517275" y="3697701"/>
              <a:ext cx="888064" cy="307777"/>
            </a:xfrm>
            <a:prstGeom prst="rect">
              <a:avLst/>
            </a:prstGeom>
            <a:noFill/>
          </p:spPr>
          <p:txBody>
            <a:bodyPr wrap="none" lIns="0" tIns="0" rIns="0" bIns="0" rtlCol="0" anchor="ctr">
              <a:spAutoFit/>
            </a:bodyPr>
            <a:lstStyle>
              <a:defPPr>
                <a:defRPr lang="en-US"/>
              </a:defPPr>
              <a:lvl1pPr algn="ctr" defTabSz="914400">
                <a:defRPr sz="2000" spc="-60">
                  <a:gradFill>
                    <a:gsLst>
                      <a:gs pos="0">
                        <a:schemeClr val="accent2"/>
                      </a:gs>
                      <a:gs pos="100000">
                        <a:schemeClr val="accent2"/>
                      </a:gs>
                    </a:gsLst>
                    <a:lin ang="5400000" scaled="0"/>
                  </a:gra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00AEEF"/>
                      </a:gs>
                      <a:gs pos="100000">
                        <a:srgbClr val="00AEEF"/>
                      </a:gs>
                    </a:gsLst>
                    <a:lin ang="5400000" scaled="0"/>
                  </a:gradFill>
                  <a:effectLst/>
                  <a:uLnTx/>
                  <a:uFillTx/>
                  <a:latin typeface="Segoe UI Light"/>
                </a:rPr>
                <a:t>Operate</a:t>
              </a:r>
              <a:endParaRPr kumimoji="0" lang="en-US" sz="2000" b="0" i="0" u="none" strike="noStrike" kern="0" cap="none" spc="0" normalizeH="0" baseline="0" noProof="0" dirty="0">
                <a:ln>
                  <a:noFill/>
                </a:ln>
                <a:gradFill>
                  <a:gsLst>
                    <a:gs pos="0">
                      <a:srgbClr val="00AEEF"/>
                    </a:gs>
                    <a:gs pos="100000">
                      <a:srgbClr val="00AEEF"/>
                    </a:gs>
                  </a:gsLst>
                  <a:lin ang="5400000" scaled="0"/>
                </a:gradFill>
                <a:effectLst/>
                <a:uLnTx/>
                <a:uFillTx/>
                <a:latin typeface="Segoe UI Light"/>
              </a:endParaRPr>
            </a:p>
          </p:txBody>
        </p:sp>
        <p:sp>
          <p:nvSpPr>
            <p:cNvPr id="60" name="Freeform 9"/>
            <p:cNvSpPr>
              <a:spLocks/>
            </p:cNvSpPr>
            <p:nvPr/>
          </p:nvSpPr>
          <p:spPr bwMode="auto">
            <a:xfrm>
              <a:off x="5578092" y="3831907"/>
              <a:ext cx="331764" cy="147318"/>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1" name="Freeform 10"/>
            <p:cNvSpPr>
              <a:spLocks/>
            </p:cNvSpPr>
            <p:nvPr/>
          </p:nvSpPr>
          <p:spPr bwMode="auto">
            <a:xfrm>
              <a:off x="4928820" y="2933553"/>
              <a:ext cx="147318" cy="332961"/>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2" name="Freeform 23"/>
            <p:cNvSpPr>
              <a:spLocks/>
            </p:cNvSpPr>
            <p:nvPr/>
          </p:nvSpPr>
          <p:spPr bwMode="auto">
            <a:xfrm>
              <a:off x="3591105" y="2195769"/>
              <a:ext cx="2191794" cy="1568989"/>
            </a:xfrm>
            <a:custGeom>
              <a:avLst/>
              <a:gdLst/>
              <a:ahLst/>
              <a:cxnLst/>
              <a:rect l="l" t="t" r="r" b="b"/>
              <a:pathLst>
                <a:path w="2759075" h="2079625">
                  <a:moveTo>
                    <a:pt x="5827" y="0"/>
                  </a:moveTo>
                  <a:cubicBezTo>
                    <a:pt x="687583"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2"/>
                    <a:pt x="1114176" y="231237"/>
                    <a:pt x="0" y="116491"/>
                  </a:cubicBezTo>
                  <a:cubicBezTo>
                    <a:pt x="0" y="116491"/>
                    <a:pt x="0" y="116491"/>
                    <a:pt x="5827"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3" name="Freeform 24"/>
            <p:cNvSpPr>
              <a:spLocks/>
            </p:cNvSpPr>
            <p:nvPr/>
          </p:nvSpPr>
          <p:spPr bwMode="auto">
            <a:xfrm>
              <a:off x="4193548" y="3061707"/>
              <a:ext cx="1586956" cy="1953451"/>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64" name="TextBox 63"/>
            <p:cNvSpPr txBox="1"/>
            <p:nvPr/>
          </p:nvSpPr>
          <p:spPr>
            <a:xfrm>
              <a:off x="1247146" y="3680934"/>
              <a:ext cx="1030731" cy="307777"/>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B0F0"/>
                  </a:solidFill>
                  <a:effectLst/>
                  <a:uLnTx/>
                  <a:uFillTx/>
                  <a:latin typeface="Segoe UI Light"/>
                </a:rPr>
                <a:t>Construct</a:t>
              </a:r>
              <a:endParaRPr kumimoji="0" lang="en-US" sz="2000" b="0" i="0" u="none" strike="noStrike" kern="0" cap="none" spc="0" normalizeH="0" baseline="0" noProof="0" dirty="0">
                <a:ln>
                  <a:noFill/>
                </a:ln>
                <a:solidFill>
                  <a:srgbClr val="00B0F0"/>
                </a:solidFill>
                <a:effectLst/>
                <a:uLnTx/>
                <a:uFillTx/>
                <a:latin typeface="Segoe UI Light"/>
              </a:endParaRPr>
            </a:p>
          </p:txBody>
        </p:sp>
        <p:sp>
          <p:nvSpPr>
            <p:cNvPr id="65" name="Freeform 64"/>
            <p:cNvSpPr>
              <a:spLocks/>
            </p:cNvSpPr>
            <p:nvPr/>
          </p:nvSpPr>
          <p:spPr bwMode="auto">
            <a:xfrm>
              <a:off x="909449" y="3940819"/>
              <a:ext cx="2818194" cy="1694748"/>
            </a:xfrm>
            <a:custGeom>
              <a:avLst/>
              <a:gdLst/>
              <a:ahLst/>
              <a:cxnLst/>
              <a:rect l="l" t="t" r="r" b="b"/>
              <a:pathLst>
                <a:path w="3359400" h="2020208">
                  <a:moveTo>
                    <a:pt x="0" y="0"/>
                  </a:moveTo>
                  <a:cubicBezTo>
                    <a:pt x="0" y="0"/>
                    <a:pt x="0" y="0"/>
                    <a:pt x="6238" y="5544"/>
                  </a:cubicBezTo>
                  <a:lnTo>
                    <a:pt x="5711" y="2855"/>
                  </a:lnTo>
                  <a:cubicBezTo>
                    <a:pt x="5711" y="2855"/>
                    <a:pt x="5711" y="2855"/>
                    <a:pt x="8002" y="5146"/>
                  </a:cubicBezTo>
                  <a:lnTo>
                    <a:pt x="24039" y="21183"/>
                  </a:lnTo>
                  <a:cubicBezTo>
                    <a:pt x="24039" y="21183"/>
                    <a:pt x="24039" y="21183"/>
                    <a:pt x="60364" y="52318"/>
                  </a:cubicBezTo>
                  <a:cubicBezTo>
                    <a:pt x="60941" y="51786"/>
                    <a:pt x="65051" y="47993"/>
                    <a:pt x="94336" y="20962"/>
                  </a:cubicBezTo>
                  <a:cubicBezTo>
                    <a:pt x="94336" y="20962"/>
                    <a:pt x="94336" y="20962"/>
                    <a:pt x="95974" y="19652"/>
                  </a:cubicBezTo>
                  <a:lnTo>
                    <a:pt x="107438" y="10481"/>
                  </a:lnTo>
                  <a:cubicBezTo>
                    <a:pt x="107441" y="10514"/>
                    <a:pt x="107444" y="10548"/>
                    <a:pt x="107454" y="10581"/>
                  </a:cubicBezTo>
                  <a:lnTo>
                    <a:pt x="110441" y="8092"/>
                  </a:lnTo>
                  <a:cubicBezTo>
                    <a:pt x="157569" y="374641"/>
                    <a:pt x="445576" y="670500"/>
                    <a:pt x="809512" y="730718"/>
                  </a:cubicBezTo>
                  <a:cubicBezTo>
                    <a:pt x="809512" y="730718"/>
                    <a:pt x="809512" y="730718"/>
                    <a:pt x="809512" y="838065"/>
                  </a:cubicBezTo>
                  <a:cubicBezTo>
                    <a:pt x="611488" y="808729"/>
                    <a:pt x="433438" y="718330"/>
                    <a:pt x="296736" y="584843"/>
                  </a:cubicBezTo>
                  <a:cubicBezTo>
                    <a:pt x="704003" y="1288835"/>
                    <a:pt x="1721169" y="1787007"/>
                    <a:pt x="2906065" y="1787007"/>
                  </a:cubicBezTo>
                  <a:cubicBezTo>
                    <a:pt x="2997780" y="1787007"/>
                    <a:pt x="3089495" y="1784386"/>
                    <a:pt x="3181210" y="1779146"/>
                  </a:cubicBezTo>
                  <a:cubicBezTo>
                    <a:pt x="3181210" y="1779146"/>
                    <a:pt x="3181210" y="1779146"/>
                    <a:pt x="3170729" y="1624551"/>
                  </a:cubicBezTo>
                  <a:lnTo>
                    <a:pt x="3359400" y="1810589"/>
                  </a:lnTo>
                  <a:cubicBezTo>
                    <a:pt x="3359400" y="1810589"/>
                    <a:pt x="3359400" y="1810589"/>
                    <a:pt x="3199553" y="2020208"/>
                  </a:cubicBezTo>
                  <a:cubicBezTo>
                    <a:pt x="3199553" y="2020208"/>
                    <a:pt x="3199553" y="2020208"/>
                    <a:pt x="3189072" y="1883956"/>
                  </a:cubicBezTo>
                  <a:cubicBezTo>
                    <a:pt x="3094736" y="1889196"/>
                    <a:pt x="3000400" y="1891816"/>
                    <a:pt x="2906065" y="1891816"/>
                  </a:cubicBezTo>
                  <a:cubicBezTo>
                    <a:pt x="2133036" y="1891816"/>
                    <a:pt x="1404554" y="1687437"/>
                    <a:pt x="856883" y="1312742"/>
                  </a:cubicBezTo>
                  <a:cubicBezTo>
                    <a:pt x="338036" y="961630"/>
                    <a:pt x="36686" y="497847"/>
                    <a:pt x="0"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6" name="Freeform 7"/>
            <p:cNvSpPr>
              <a:spLocks/>
            </p:cNvSpPr>
            <p:nvPr/>
          </p:nvSpPr>
          <p:spPr bwMode="auto">
            <a:xfrm>
              <a:off x="1582416" y="4441458"/>
              <a:ext cx="147318" cy="331764"/>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7" name="Freeform 8"/>
            <p:cNvSpPr>
              <a:spLocks/>
            </p:cNvSpPr>
            <p:nvPr/>
          </p:nvSpPr>
          <p:spPr bwMode="auto">
            <a:xfrm>
              <a:off x="793273" y="3730307"/>
              <a:ext cx="331764" cy="147318"/>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8" name="Freeform 26"/>
            <p:cNvSpPr>
              <a:spLocks/>
            </p:cNvSpPr>
            <p:nvPr/>
          </p:nvSpPr>
          <p:spPr bwMode="auto">
            <a:xfrm>
              <a:off x="911846" y="2692814"/>
              <a:ext cx="1594142" cy="1953452"/>
            </a:xfrm>
            <a:custGeom>
              <a:avLst/>
              <a:gdLst/>
              <a:ahLst/>
              <a:cxnLst/>
              <a:rect l="l" t="t" r="r" b="b"/>
              <a:pathLst>
                <a:path w="1900281" h="2328594">
                  <a:moveTo>
                    <a:pt x="805107" y="0"/>
                  </a:moveTo>
                  <a:cubicBezTo>
                    <a:pt x="805107" y="0"/>
                    <a:pt x="805107" y="0"/>
                    <a:pt x="810352" y="0"/>
                  </a:cubicBezTo>
                  <a:cubicBezTo>
                    <a:pt x="823465" y="31409"/>
                    <a:pt x="841822" y="60202"/>
                    <a:pt x="868047" y="83759"/>
                  </a:cubicBezTo>
                  <a:cubicBezTo>
                    <a:pt x="618596" y="261380"/>
                    <a:pt x="418547" y="471580"/>
                    <a:pt x="287213" y="705241"/>
                  </a:cubicBezTo>
                  <a:cubicBezTo>
                    <a:pt x="456580" y="536656"/>
                    <a:pt x="690024" y="434024"/>
                    <a:pt x="946445" y="434024"/>
                  </a:cubicBezTo>
                  <a:cubicBezTo>
                    <a:pt x="1473151" y="434024"/>
                    <a:pt x="1900281" y="861154"/>
                    <a:pt x="1900281" y="1385240"/>
                  </a:cubicBezTo>
                  <a:cubicBezTo>
                    <a:pt x="1900281" y="1870019"/>
                    <a:pt x="1533421" y="2270945"/>
                    <a:pt x="1064364" y="2328594"/>
                  </a:cubicBezTo>
                  <a:cubicBezTo>
                    <a:pt x="1064364" y="2328594"/>
                    <a:pt x="1064364" y="2328594"/>
                    <a:pt x="1065674" y="2327284"/>
                  </a:cubicBezTo>
                  <a:lnTo>
                    <a:pt x="1074846" y="2318112"/>
                  </a:lnTo>
                  <a:cubicBezTo>
                    <a:pt x="1074846" y="2318112"/>
                    <a:pt x="1074846" y="2318112"/>
                    <a:pt x="1106291" y="2284047"/>
                  </a:cubicBezTo>
                  <a:cubicBezTo>
                    <a:pt x="1106291" y="2284047"/>
                    <a:pt x="1106291" y="2284047"/>
                    <a:pt x="1074846" y="2249981"/>
                  </a:cubicBezTo>
                  <a:cubicBezTo>
                    <a:pt x="1074846" y="2249981"/>
                    <a:pt x="1074846" y="2249981"/>
                    <a:pt x="1053882" y="2223777"/>
                  </a:cubicBezTo>
                  <a:cubicBezTo>
                    <a:pt x="1470531" y="2171368"/>
                    <a:pt x="1795464" y="1814990"/>
                    <a:pt x="1795464" y="1385240"/>
                  </a:cubicBezTo>
                  <a:cubicBezTo>
                    <a:pt x="1795464" y="918803"/>
                    <a:pt x="1415502" y="538841"/>
                    <a:pt x="946445" y="538841"/>
                  </a:cubicBezTo>
                  <a:cubicBezTo>
                    <a:pt x="529796" y="538841"/>
                    <a:pt x="181279" y="842811"/>
                    <a:pt x="113148" y="1241116"/>
                  </a:cubicBezTo>
                  <a:cubicBezTo>
                    <a:pt x="113148" y="1241116"/>
                    <a:pt x="113148" y="1241116"/>
                    <a:pt x="5710" y="1241116"/>
                  </a:cubicBezTo>
                  <a:cubicBezTo>
                    <a:pt x="5733" y="1240969"/>
                    <a:pt x="5756" y="1240823"/>
                    <a:pt x="5798" y="1240679"/>
                  </a:cubicBezTo>
                  <a:lnTo>
                    <a:pt x="0" y="1240679"/>
                  </a:lnTo>
                  <a:cubicBezTo>
                    <a:pt x="47205" y="774770"/>
                    <a:pt x="327812" y="337653"/>
                    <a:pt x="805107"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69" name="TextBox 68"/>
            <p:cNvSpPr txBox="1"/>
            <p:nvPr/>
          </p:nvSpPr>
          <p:spPr>
            <a:xfrm>
              <a:off x="3338856" y="5982073"/>
              <a:ext cx="2242098" cy="276999"/>
            </a:xfrm>
            <a:prstGeom prst="rect">
              <a:avLst/>
            </a:prstGeom>
            <a:noFill/>
            <a:ln>
              <a:noFill/>
            </a:ln>
          </p:spPr>
          <p:txBody>
            <a:bodyPr wrap="square">
              <a:spAutoFit/>
            </a:bodyPr>
            <a:lstStyle>
              <a:defPPr>
                <a:defRPr lang="en-US"/>
              </a:defPPr>
              <a:lvl1pPr marR="0" lvl="0" indent="0" fontAlgn="auto">
                <a:lnSpc>
                  <a:spcPct val="85000"/>
                </a:lnSpc>
                <a:spcBef>
                  <a:spcPts val="0"/>
                </a:spcBef>
                <a:spcAft>
                  <a:spcPts val="0"/>
                </a:spcAft>
                <a:buClrTx/>
                <a:buSzTx/>
                <a:buFontTx/>
                <a:buNone/>
                <a:tabLst/>
                <a:defRPr kumimoji="0" sz="1200" b="0" i="0" u="none" strike="noStrike" kern="0" cap="none" spc="-50" normalizeH="0" baseline="0">
                  <a:ln>
                    <a:noFill/>
                  </a:ln>
                  <a:solidFill>
                    <a:schemeClr val="tx1">
                      <a:lumMod val="85000"/>
                    </a:schemeClr>
                  </a:solidFill>
                  <a:effectLst/>
                  <a:uLnTx/>
                  <a:uFillTx/>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rPr>
                <a:t>WORKING </a:t>
              </a:r>
              <a:r>
                <a:rPr kumimoji="0" lang="en-US" sz="1200" b="0" i="0" u="none" strike="noStrike" kern="0" cap="none" spc="0" normalizeH="0" baseline="0" noProof="0" dirty="0" smtClean="0">
                  <a:ln>
                    <a:noFill/>
                  </a:ln>
                  <a:effectLst/>
                  <a:uLnTx/>
                  <a:uFillTx/>
                </a:rPr>
                <a:t>SOFTWARE</a:t>
              </a:r>
              <a:endParaRPr kumimoji="0" lang="en-US" sz="1200" b="0" i="0" u="none" strike="noStrike" kern="0" cap="none" spc="0" normalizeH="0" baseline="0" noProof="0" dirty="0">
                <a:ln>
                  <a:noFill/>
                </a:ln>
                <a:effectLst/>
                <a:uLnTx/>
                <a:uFillTx/>
              </a:endParaRPr>
            </a:p>
          </p:txBody>
        </p:sp>
      </p:grpSp>
      <p:grpSp>
        <p:nvGrpSpPr>
          <p:cNvPr id="75" name="Group 74"/>
          <p:cNvGrpSpPr/>
          <p:nvPr/>
        </p:nvGrpSpPr>
        <p:grpSpPr>
          <a:xfrm>
            <a:off x="7860171" y="4638754"/>
            <a:ext cx="238582" cy="239278"/>
            <a:chOff x="7352804" y="2519363"/>
            <a:chExt cx="334826" cy="335804"/>
          </a:xfrm>
        </p:grpSpPr>
        <p:sp>
          <p:nvSpPr>
            <p:cNvPr id="76"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7"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78" name="Group 77"/>
          <p:cNvGrpSpPr/>
          <p:nvPr/>
        </p:nvGrpSpPr>
        <p:grpSpPr>
          <a:xfrm>
            <a:off x="7862108" y="5263822"/>
            <a:ext cx="238582" cy="239278"/>
            <a:chOff x="7352804" y="2519363"/>
            <a:chExt cx="334826" cy="335804"/>
          </a:xfrm>
        </p:grpSpPr>
        <p:sp>
          <p:nvSpPr>
            <p:cNvPr id="79"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80"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81" name="Rectangle 80"/>
          <p:cNvSpPr/>
          <p:nvPr/>
        </p:nvSpPr>
        <p:spPr>
          <a:xfrm>
            <a:off x="8134137" y="4589116"/>
            <a:ext cx="3162300" cy="584775"/>
          </a:xfrm>
          <a:prstGeom prst="rect">
            <a:avLst/>
          </a:prstGeom>
        </p:spPr>
        <p:txBody>
          <a:bodyPr wrap="square">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Team Foundation Server</a:t>
            </a:r>
            <a:r>
              <a:rPr kumimoji="0" lang="en-US" sz="1600" b="0" i="0" u="none" strike="noStrike" kern="0" cap="none" spc="0" normalizeH="0" noProof="0" dirty="0" smtClean="0">
                <a:ln>
                  <a:noFill/>
                </a:ln>
                <a:gradFill>
                  <a:gsLst>
                    <a:gs pos="83333">
                      <a:srgbClr val="FFFFFF"/>
                    </a:gs>
                    <a:gs pos="56667">
                      <a:srgbClr val="FFFFFF"/>
                    </a:gs>
                  </a:gsLst>
                  <a:lin ang="16200000" scaled="0"/>
                </a:gradFill>
                <a:effectLst/>
                <a:uLnTx/>
                <a:uFillTx/>
              </a:rPr>
              <a:t> and </a:t>
            </a: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System Center integration</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sp>
        <p:nvSpPr>
          <p:cNvPr id="82" name="Rectangle 81"/>
          <p:cNvSpPr/>
          <p:nvPr/>
        </p:nvSpPr>
        <p:spPr>
          <a:xfrm>
            <a:off x="8113073" y="5212429"/>
            <a:ext cx="3542998" cy="584775"/>
          </a:xfrm>
          <a:prstGeom prst="rect">
            <a:avLst/>
          </a:prstGeom>
        </p:spPr>
        <p:txBody>
          <a:bodyPr wrap="square">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IntelliTrace in production for actionable diagnostics</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sp>
        <p:nvSpPr>
          <p:cNvPr id="93" name="Title 13"/>
          <p:cNvSpPr txBox="1">
            <a:spLocks/>
          </p:cNvSpPr>
          <p:nvPr/>
        </p:nvSpPr>
        <p:spPr>
          <a:xfrm>
            <a:off x="274320" y="296897"/>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smtClean="0"/>
              <a:t>Continuous Value</a:t>
            </a:r>
          </a:p>
          <a:p>
            <a:r>
              <a:rPr lang="en-US" sz="3200" dirty="0" smtClean="0"/>
              <a:t>Solutions</a:t>
            </a:r>
            <a:endParaRPr lang="en-US" sz="3200" dirty="0"/>
          </a:p>
        </p:txBody>
      </p:sp>
    </p:spTree>
    <p:extLst>
      <p:ext uri="{BB962C8B-B14F-4D97-AF65-F5344CB8AC3E}">
        <p14:creationId xmlns:p14="http://schemas.microsoft.com/office/powerpoint/2010/main" val="212957974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Freeform 6"/>
          <p:cNvSpPr>
            <a:spLocks noChangeAspect="1" noEditPoints="1"/>
          </p:cNvSpPr>
          <p:nvPr/>
        </p:nvSpPr>
        <p:spPr bwMode="auto">
          <a:xfrm>
            <a:off x="412822" y="1281693"/>
            <a:ext cx="619826"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9" name="Rectangle 138"/>
          <p:cNvSpPr/>
          <p:nvPr/>
        </p:nvSpPr>
        <p:spPr>
          <a:xfrm>
            <a:off x="1103164" y="1308355"/>
            <a:ext cx="979755"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solidFill>
                  <a:srgbClr val="FFFFFF"/>
                </a:solidFill>
                <a:latin typeface="Segoe UI Light"/>
              </a:rPr>
              <a:t>Plan</a:t>
            </a:r>
            <a:endParaRPr lang="en-US" sz="3600" kern="0" spc="-50" dirty="0">
              <a:solidFill>
                <a:srgbClr val="FFFFFF"/>
              </a:solidFill>
              <a:latin typeface="Segoe UI Light"/>
            </a:endParaRPr>
          </a:p>
        </p:txBody>
      </p:sp>
      <p:grpSp>
        <p:nvGrpSpPr>
          <p:cNvPr id="140" name="Group 139"/>
          <p:cNvGrpSpPr/>
          <p:nvPr/>
        </p:nvGrpSpPr>
        <p:grpSpPr>
          <a:xfrm>
            <a:off x="3532367" y="1550968"/>
            <a:ext cx="5116583" cy="4793962"/>
            <a:chOff x="793273" y="1465110"/>
            <a:chExt cx="5116583" cy="4793962"/>
          </a:xfrm>
          <a:solidFill>
            <a:schemeClr val="accent1"/>
          </a:solidFill>
        </p:grpSpPr>
        <p:sp>
          <p:nvSpPr>
            <p:cNvPr id="141" name="TextBox 140"/>
            <p:cNvSpPr txBox="1"/>
            <p:nvPr/>
          </p:nvSpPr>
          <p:spPr>
            <a:xfrm>
              <a:off x="1738580" y="1465110"/>
              <a:ext cx="1096454" cy="184666"/>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95000"/>
                    </a:schemeClr>
                  </a:solidFill>
                  <a:effectLst/>
                  <a:uLnTx/>
                  <a:uFillTx/>
                </a:rPr>
                <a:t>REQUIREMENTS</a:t>
              </a:r>
            </a:p>
          </p:txBody>
        </p:sp>
        <p:sp>
          <p:nvSpPr>
            <p:cNvPr id="142" name="Freeform 12"/>
            <p:cNvSpPr>
              <a:spLocks/>
            </p:cNvSpPr>
            <p:nvPr/>
          </p:nvSpPr>
          <p:spPr bwMode="auto">
            <a:xfrm>
              <a:off x="1626874" y="1740643"/>
              <a:ext cx="1319867" cy="379672"/>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BACKLOG</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43" name="Rectangle 13"/>
            <p:cNvSpPr>
              <a:spLocks noChangeArrowheads="1"/>
            </p:cNvSpPr>
            <p:nvPr/>
          </p:nvSpPr>
          <p:spPr bwMode="auto">
            <a:xfrm>
              <a:off x="1626874" y="2164630"/>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44" name="Rectangle 14"/>
            <p:cNvSpPr>
              <a:spLocks noChangeArrowheads="1"/>
            </p:cNvSpPr>
            <p:nvPr/>
          </p:nvSpPr>
          <p:spPr bwMode="auto">
            <a:xfrm>
              <a:off x="1626874" y="2377821"/>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45" name="Freeform 15"/>
            <p:cNvSpPr>
              <a:spLocks/>
            </p:cNvSpPr>
            <p:nvPr/>
          </p:nvSpPr>
          <p:spPr bwMode="auto">
            <a:xfrm>
              <a:off x="1626874" y="2591011"/>
              <a:ext cx="1319867" cy="167678"/>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46" name="Freeform 16"/>
            <p:cNvSpPr>
              <a:spLocks/>
            </p:cNvSpPr>
            <p:nvPr/>
          </p:nvSpPr>
          <p:spPr bwMode="auto">
            <a:xfrm>
              <a:off x="3751596" y="4946888"/>
              <a:ext cx="1318670" cy="380869"/>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grpFill/>
            <a:ln w="25400" cap="flat" cmpd="sng" algn="ctr">
              <a:noFill/>
              <a:prstDash val="solid"/>
              <a:headEnd type="none" w="med" len="med"/>
              <a:tailEnd type="none" w="med" len="med"/>
            </a:ln>
            <a:effectLst/>
            <a:extLst/>
          </p:spPr>
          <p:txBody>
            <a:bodyPr vert="horz" wrap="square" lIns="91440" tIns="45720" rIns="91436" bIns="45718" numCol="1" rtlCol="0"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latin typeface="Segoe UI"/>
                  <a:ea typeface="+mn-ea"/>
                  <a:cs typeface="+mn-cs"/>
                </a:rPr>
                <a:t>RELEASE</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147" name="Rectangle 17"/>
            <p:cNvSpPr>
              <a:spLocks noChangeArrowheads="1"/>
            </p:cNvSpPr>
            <p:nvPr/>
          </p:nvSpPr>
          <p:spPr bwMode="auto">
            <a:xfrm>
              <a:off x="3751596" y="5372072"/>
              <a:ext cx="1318670" cy="168876"/>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a typeface="+mn-ea"/>
                <a:cs typeface="+mn-cs"/>
              </a:endParaRPr>
            </a:p>
          </p:txBody>
        </p:sp>
        <p:sp>
          <p:nvSpPr>
            <p:cNvPr id="148" name="Rectangle 18"/>
            <p:cNvSpPr>
              <a:spLocks noChangeArrowheads="1"/>
            </p:cNvSpPr>
            <p:nvPr/>
          </p:nvSpPr>
          <p:spPr bwMode="auto">
            <a:xfrm>
              <a:off x="3751596" y="5585263"/>
              <a:ext cx="1318670" cy="166481"/>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a typeface="+mn-ea"/>
                <a:cs typeface="+mn-cs"/>
              </a:endParaRPr>
            </a:p>
          </p:txBody>
        </p:sp>
        <p:sp>
          <p:nvSpPr>
            <p:cNvPr id="149" name="Freeform 19"/>
            <p:cNvSpPr>
              <a:spLocks/>
            </p:cNvSpPr>
            <p:nvPr/>
          </p:nvSpPr>
          <p:spPr bwMode="auto">
            <a:xfrm>
              <a:off x="3751596" y="5796059"/>
              <a:ext cx="1318670" cy="168876"/>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a typeface="+mn-ea"/>
                <a:cs typeface="+mn-cs"/>
              </a:endParaRPr>
            </a:p>
          </p:txBody>
        </p:sp>
        <p:sp>
          <p:nvSpPr>
            <p:cNvPr id="150" name="Freeform 11"/>
            <p:cNvSpPr>
              <a:spLocks/>
            </p:cNvSpPr>
            <p:nvPr/>
          </p:nvSpPr>
          <p:spPr bwMode="auto">
            <a:xfrm>
              <a:off x="3514452" y="2067615"/>
              <a:ext cx="153306" cy="332961"/>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a typeface="+mn-ea"/>
                <a:cs typeface="+mn-cs"/>
              </a:endParaRPr>
            </a:p>
          </p:txBody>
        </p:sp>
        <p:sp>
          <p:nvSpPr>
            <p:cNvPr id="151" name="Freeform 150"/>
            <p:cNvSpPr>
              <a:spLocks/>
            </p:cNvSpPr>
            <p:nvPr/>
          </p:nvSpPr>
          <p:spPr bwMode="auto">
            <a:xfrm>
              <a:off x="2980277" y="2059231"/>
              <a:ext cx="516210" cy="331764"/>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a typeface="+mn-ea"/>
                <a:cs typeface="+mn-cs"/>
              </a:endParaRPr>
            </a:p>
          </p:txBody>
        </p:sp>
        <p:sp>
          <p:nvSpPr>
            <p:cNvPr id="152" name="TextBox 151"/>
            <p:cNvSpPr txBox="1"/>
            <p:nvPr/>
          </p:nvSpPr>
          <p:spPr>
            <a:xfrm>
              <a:off x="4517275" y="3697701"/>
              <a:ext cx="888064" cy="307777"/>
            </a:xfrm>
            <a:prstGeom prst="rect">
              <a:avLst/>
            </a:prstGeom>
            <a:noFill/>
          </p:spPr>
          <p:txBody>
            <a:bodyPr wrap="none" lIns="0" tIns="0" rIns="0" bIns="0" rtlCol="0" anchor="ctr">
              <a:spAutoFit/>
            </a:bodyPr>
            <a:lstStyle>
              <a:defPPr>
                <a:defRPr lang="en-US"/>
              </a:defPPr>
              <a:lvl1pPr algn="ctr" defTabSz="914400">
                <a:defRPr sz="2000" spc="-60">
                  <a:gradFill>
                    <a:gsLst>
                      <a:gs pos="0">
                        <a:schemeClr val="accent2"/>
                      </a:gs>
                      <a:gs pos="100000">
                        <a:schemeClr val="accent2"/>
                      </a:gs>
                    </a:gsLst>
                    <a:lin ang="5400000" scaled="0"/>
                  </a:gra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00AEEF"/>
                      </a:gs>
                      <a:gs pos="100000">
                        <a:srgbClr val="00AEEF"/>
                      </a:gs>
                    </a:gsLst>
                    <a:lin ang="5400000" scaled="0"/>
                  </a:gradFill>
                  <a:effectLst/>
                  <a:uLnTx/>
                  <a:uFillTx/>
                  <a:latin typeface="Segoe UI Light"/>
                </a:rPr>
                <a:t>Operate</a:t>
              </a:r>
              <a:endParaRPr kumimoji="0" lang="en-US" sz="2000" b="0" i="0" u="none" strike="noStrike" kern="0" cap="none" spc="0" normalizeH="0" baseline="0" noProof="0" dirty="0">
                <a:ln>
                  <a:noFill/>
                </a:ln>
                <a:gradFill>
                  <a:gsLst>
                    <a:gs pos="0">
                      <a:srgbClr val="00AEEF"/>
                    </a:gs>
                    <a:gs pos="100000">
                      <a:srgbClr val="00AEEF"/>
                    </a:gs>
                  </a:gsLst>
                  <a:lin ang="5400000" scaled="0"/>
                </a:gradFill>
                <a:effectLst/>
                <a:uLnTx/>
                <a:uFillTx/>
                <a:latin typeface="Segoe UI Light"/>
              </a:endParaRPr>
            </a:p>
          </p:txBody>
        </p:sp>
        <p:sp>
          <p:nvSpPr>
            <p:cNvPr id="153" name="Freeform 9"/>
            <p:cNvSpPr>
              <a:spLocks/>
            </p:cNvSpPr>
            <p:nvPr/>
          </p:nvSpPr>
          <p:spPr bwMode="auto">
            <a:xfrm>
              <a:off x="5578092" y="3831907"/>
              <a:ext cx="331764" cy="147318"/>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a typeface="+mn-ea"/>
                <a:cs typeface="+mn-cs"/>
              </a:endParaRPr>
            </a:p>
          </p:txBody>
        </p:sp>
        <p:sp>
          <p:nvSpPr>
            <p:cNvPr id="154" name="Freeform 10"/>
            <p:cNvSpPr>
              <a:spLocks/>
            </p:cNvSpPr>
            <p:nvPr/>
          </p:nvSpPr>
          <p:spPr bwMode="auto">
            <a:xfrm>
              <a:off x="4928820" y="2933553"/>
              <a:ext cx="147318" cy="332961"/>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a typeface="+mn-ea"/>
                <a:cs typeface="+mn-cs"/>
              </a:endParaRPr>
            </a:p>
          </p:txBody>
        </p:sp>
        <p:sp>
          <p:nvSpPr>
            <p:cNvPr id="155" name="Freeform 23"/>
            <p:cNvSpPr>
              <a:spLocks/>
            </p:cNvSpPr>
            <p:nvPr/>
          </p:nvSpPr>
          <p:spPr bwMode="auto">
            <a:xfrm>
              <a:off x="3591105" y="2195769"/>
              <a:ext cx="2191794" cy="1568989"/>
            </a:xfrm>
            <a:custGeom>
              <a:avLst/>
              <a:gdLst/>
              <a:ahLst/>
              <a:cxnLst/>
              <a:rect l="l" t="t" r="r" b="b"/>
              <a:pathLst>
                <a:path w="2759075" h="2079625">
                  <a:moveTo>
                    <a:pt x="5827" y="0"/>
                  </a:moveTo>
                  <a:cubicBezTo>
                    <a:pt x="687583"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2"/>
                    <a:pt x="1114176" y="231237"/>
                    <a:pt x="0" y="116491"/>
                  </a:cubicBezTo>
                  <a:cubicBezTo>
                    <a:pt x="0" y="116491"/>
                    <a:pt x="0" y="116491"/>
                    <a:pt x="5827"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a typeface="+mn-ea"/>
                <a:cs typeface="+mn-cs"/>
              </a:endParaRPr>
            </a:p>
          </p:txBody>
        </p:sp>
        <p:sp>
          <p:nvSpPr>
            <p:cNvPr id="156" name="Freeform 24"/>
            <p:cNvSpPr>
              <a:spLocks/>
            </p:cNvSpPr>
            <p:nvPr/>
          </p:nvSpPr>
          <p:spPr bwMode="auto">
            <a:xfrm>
              <a:off x="4193548" y="3061707"/>
              <a:ext cx="1586956" cy="1953451"/>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a typeface="+mn-ea"/>
                <a:cs typeface="+mn-cs"/>
              </a:endParaRPr>
            </a:p>
          </p:txBody>
        </p:sp>
        <p:sp>
          <p:nvSpPr>
            <p:cNvPr id="157" name="TextBox 156"/>
            <p:cNvSpPr txBox="1"/>
            <p:nvPr/>
          </p:nvSpPr>
          <p:spPr>
            <a:xfrm>
              <a:off x="1247146" y="3680934"/>
              <a:ext cx="1030731" cy="307777"/>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B0F0"/>
                  </a:solidFill>
                  <a:effectLst/>
                  <a:uLnTx/>
                  <a:uFillTx/>
                  <a:latin typeface="Segoe UI Light"/>
                </a:rPr>
                <a:t>Construct</a:t>
              </a:r>
              <a:endParaRPr kumimoji="0" lang="en-US" sz="2000" b="0" i="0" u="none" strike="noStrike" kern="0" cap="none" spc="0" normalizeH="0" baseline="0" noProof="0" dirty="0">
                <a:ln>
                  <a:noFill/>
                </a:ln>
                <a:solidFill>
                  <a:srgbClr val="00B0F0"/>
                </a:solidFill>
                <a:effectLst/>
                <a:uLnTx/>
                <a:uFillTx/>
                <a:latin typeface="Segoe UI Light"/>
              </a:endParaRPr>
            </a:p>
          </p:txBody>
        </p:sp>
        <p:sp>
          <p:nvSpPr>
            <p:cNvPr id="158" name="Freeform 157"/>
            <p:cNvSpPr>
              <a:spLocks/>
            </p:cNvSpPr>
            <p:nvPr/>
          </p:nvSpPr>
          <p:spPr bwMode="auto">
            <a:xfrm>
              <a:off x="909449" y="3940819"/>
              <a:ext cx="2818194" cy="1694748"/>
            </a:xfrm>
            <a:custGeom>
              <a:avLst/>
              <a:gdLst/>
              <a:ahLst/>
              <a:cxnLst/>
              <a:rect l="l" t="t" r="r" b="b"/>
              <a:pathLst>
                <a:path w="3359400" h="2020208">
                  <a:moveTo>
                    <a:pt x="0" y="0"/>
                  </a:moveTo>
                  <a:cubicBezTo>
                    <a:pt x="0" y="0"/>
                    <a:pt x="0" y="0"/>
                    <a:pt x="6238" y="5544"/>
                  </a:cubicBezTo>
                  <a:lnTo>
                    <a:pt x="5711" y="2855"/>
                  </a:lnTo>
                  <a:cubicBezTo>
                    <a:pt x="5711" y="2855"/>
                    <a:pt x="5711" y="2855"/>
                    <a:pt x="8002" y="5146"/>
                  </a:cubicBezTo>
                  <a:lnTo>
                    <a:pt x="24039" y="21183"/>
                  </a:lnTo>
                  <a:cubicBezTo>
                    <a:pt x="24039" y="21183"/>
                    <a:pt x="24039" y="21183"/>
                    <a:pt x="60364" y="52318"/>
                  </a:cubicBezTo>
                  <a:cubicBezTo>
                    <a:pt x="60941" y="51786"/>
                    <a:pt x="65051" y="47993"/>
                    <a:pt x="94336" y="20962"/>
                  </a:cubicBezTo>
                  <a:cubicBezTo>
                    <a:pt x="94336" y="20962"/>
                    <a:pt x="94336" y="20962"/>
                    <a:pt x="95974" y="19652"/>
                  </a:cubicBezTo>
                  <a:lnTo>
                    <a:pt x="107438" y="10481"/>
                  </a:lnTo>
                  <a:cubicBezTo>
                    <a:pt x="107441" y="10514"/>
                    <a:pt x="107444" y="10548"/>
                    <a:pt x="107454" y="10581"/>
                  </a:cubicBezTo>
                  <a:lnTo>
                    <a:pt x="110441" y="8092"/>
                  </a:lnTo>
                  <a:cubicBezTo>
                    <a:pt x="157569" y="374641"/>
                    <a:pt x="445576" y="670500"/>
                    <a:pt x="809512" y="730718"/>
                  </a:cubicBezTo>
                  <a:cubicBezTo>
                    <a:pt x="809512" y="730718"/>
                    <a:pt x="809512" y="730718"/>
                    <a:pt x="809512" y="838065"/>
                  </a:cubicBezTo>
                  <a:cubicBezTo>
                    <a:pt x="611488" y="808729"/>
                    <a:pt x="433438" y="718330"/>
                    <a:pt x="296736" y="584843"/>
                  </a:cubicBezTo>
                  <a:cubicBezTo>
                    <a:pt x="704003" y="1288835"/>
                    <a:pt x="1721169" y="1787007"/>
                    <a:pt x="2906065" y="1787007"/>
                  </a:cubicBezTo>
                  <a:cubicBezTo>
                    <a:pt x="2997780" y="1787007"/>
                    <a:pt x="3089495" y="1784386"/>
                    <a:pt x="3181210" y="1779146"/>
                  </a:cubicBezTo>
                  <a:cubicBezTo>
                    <a:pt x="3181210" y="1779146"/>
                    <a:pt x="3181210" y="1779146"/>
                    <a:pt x="3170729" y="1624551"/>
                  </a:cubicBezTo>
                  <a:lnTo>
                    <a:pt x="3359400" y="1810589"/>
                  </a:lnTo>
                  <a:cubicBezTo>
                    <a:pt x="3359400" y="1810589"/>
                    <a:pt x="3359400" y="1810589"/>
                    <a:pt x="3199553" y="2020208"/>
                  </a:cubicBezTo>
                  <a:cubicBezTo>
                    <a:pt x="3199553" y="2020208"/>
                    <a:pt x="3199553" y="2020208"/>
                    <a:pt x="3189072" y="1883956"/>
                  </a:cubicBezTo>
                  <a:cubicBezTo>
                    <a:pt x="3094736" y="1889196"/>
                    <a:pt x="3000400" y="1891816"/>
                    <a:pt x="2906065" y="1891816"/>
                  </a:cubicBezTo>
                  <a:cubicBezTo>
                    <a:pt x="2133036" y="1891816"/>
                    <a:pt x="1404554" y="1687437"/>
                    <a:pt x="856883" y="1312742"/>
                  </a:cubicBezTo>
                  <a:cubicBezTo>
                    <a:pt x="338036" y="961630"/>
                    <a:pt x="36686" y="497847"/>
                    <a:pt x="0"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59" name="Freeform 7"/>
            <p:cNvSpPr>
              <a:spLocks/>
            </p:cNvSpPr>
            <p:nvPr/>
          </p:nvSpPr>
          <p:spPr bwMode="auto">
            <a:xfrm>
              <a:off x="1582416" y="4441458"/>
              <a:ext cx="147318" cy="331764"/>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60" name="Freeform 8"/>
            <p:cNvSpPr>
              <a:spLocks/>
            </p:cNvSpPr>
            <p:nvPr/>
          </p:nvSpPr>
          <p:spPr bwMode="auto">
            <a:xfrm>
              <a:off x="793273" y="3730307"/>
              <a:ext cx="331764" cy="147318"/>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61" name="Freeform 26"/>
            <p:cNvSpPr>
              <a:spLocks/>
            </p:cNvSpPr>
            <p:nvPr/>
          </p:nvSpPr>
          <p:spPr bwMode="auto">
            <a:xfrm>
              <a:off x="911845" y="2692814"/>
              <a:ext cx="1599835" cy="1953452"/>
            </a:xfrm>
            <a:custGeom>
              <a:avLst/>
              <a:gdLst/>
              <a:ahLst/>
              <a:cxnLst/>
              <a:rect l="l" t="t" r="r" b="b"/>
              <a:pathLst>
                <a:path w="1900281" h="2328594">
                  <a:moveTo>
                    <a:pt x="805107" y="0"/>
                  </a:moveTo>
                  <a:cubicBezTo>
                    <a:pt x="805107" y="0"/>
                    <a:pt x="805107" y="0"/>
                    <a:pt x="810352" y="0"/>
                  </a:cubicBezTo>
                  <a:cubicBezTo>
                    <a:pt x="823465" y="31409"/>
                    <a:pt x="841822" y="60202"/>
                    <a:pt x="868047" y="83759"/>
                  </a:cubicBezTo>
                  <a:cubicBezTo>
                    <a:pt x="618596" y="261380"/>
                    <a:pt x="418547" y="471580"/>
                    <a:pt x="287213" y="705241"/>
                  </a:cubicBezTo>
                  <a:cubicBezTo>
                    <a:pt x="456580" y="536656"/>
                    <a:pt x="690024" y="434024"/>
                    <a:pt x="946445" y="434024"/>
                  </a:cubicBezTo>
                  <a:cubicBezTo>
                    <a:pt x="1473151" y="434024"/>
                    <a:pt x="1900281" y="861154"/>
                    <a:pt x="1900281" y="1385240"/>
                  </a:cubicBezTo>
                  <a:cubicBezTo>
                    <a:pt x="1900281" y="1870019"/>
                    <a:pt x="1533421" y="2270945"/>
                    <a:pt x="1064364" y="2328594"/>
                  </a:cubicBezTo>
                  <a:cubicBezTo>
                    <a:pt x="1064364" y="2328594"/>
                    <a:pt x="1064364" y="2328594"/>
                    <a:pt x="1065674" y="2327284"/>
                  </a:cubicBezTo>
                  <a:lnTo>
                    <a:pt x="1074846" y="2318112"/>
                  </a:lnTo>
                  <a:cubicBezTo>
                    <a:pt x="1074846" y="2318112"/>
                    <a:pt x="1074846" y="2318112"/>
                    <a:pt x="1106291" y="2284047"/>
                  </a:cubicBezTo>
                  <a:cubicBezTo>
                    <a:pt x="1106291" y="2284047"/>
                    <a:pt x="1106291" y="2284047"/>
                    <a:pt x="1074846" y="2249981"/>
                  </a:cubicBezTo>
                  <a:cubicBezTo>
                    <a:pt x="1074846" y="2249981"/>
                    <a:pt x="1074846" y="2249981"/>
                    <a:pt x="1053882" y="2223777"/>
                  </a:cubicBezTo>
                  <a:cubicBezTo>
                    <a:pt x="1470531" y="2171368"/>
                    <a:pt x="1795464" y="1814990"/>
                    <a:pt x="1795464" y="1385240"/>
                  </a:cubicBezTo>
                  <a:cubicBezTo>
                    <a:pt x="1795464" y="918803"/>
                    <a:pt x="1415502" y="538841"/>
                    <a:pt x="946445" y="538841"/>
                  </a:cubicBezTo>
                  <a:cubicBezTo>
                    <a:pt x="529796" y="538841"/>
                    <a:pt x="181279" y="842811"/>
                    <a:pt x="113148" y="1241116"/>
                  </a:cubicBezTo>
                  <a:cubicBezTo>
                    <a:pt x="113148" y="1241116"/>
                    <a:pt x="113148" y="1241116"/>
                    <a:pt x="5710" y="1241116"/>
                  </a:cubicBezTo>
                  <a:cubicBezTo>
                    <a:pt x="5733" y="1240969"/>
                    <a:pt x="5756" y="1240823"/>
                    <a:pt x="5798" y="1240679"/>
                  </a:cubicBezTo>
                  <a:lnTo>
                    <a:pt x="0" y="1240679"/>
                  </a:lnTo>
                  <a:cubicBezTo>
                    <a:pt x="47205" y="774770"/>
                    <a:pt x="327812" y="337653"/>
                    <a:pt x="805107"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62" name="TextBox 161"/>
            <p:cNvSpPr txBox="1"/>
            <p:nvPr/>
          </p:nvSpPr>
          <p:spPr>
            <a:xfrm>
              <a:off x="3338856" y="5982073"/>
              <a:ext cx="2242098" cy="276999"/>
            </a:xfrm>
            <a:prstGeom prst="rect">
              <a:avLst/>
            </a:prstGeom>
            <a:noFill/>
            <a:ln>
              <a:noFill/>
            </a:ln>
          </p:spPr>
          <p:txBody>
            <a:bodyPr wrap="square">
              <a:spAutoFit/>
            </a:bodyPr>
            <a:lstStyle>
              <a:defPPr>
                <a:defRPr lang="en-US"/>
              </a:defPPr>
              <a:lvl1pPr marR="0" lvl="0" indent="0" fontAlgn="auto">
                <a:lnSpc>
                  <a:spcPct val="85000"/>
                </a:lnSpc>
                <a:spcBef>
                  <a:spcPts val="0"/>
                </a:spcBef>
                <a:spcAft>
                  <a:spcPts val="0"/>
                </a:spcAft>
                <a:buClrTx/>
                <a:buSzTx/>
                <a:buFontTx/>
                <a:buNone/>
                <a:tabLst/>
                <a:defRPr kumimoji="0" sz="1200" b="0" i="0" u="none" strike="noStrike" kern="0" cap="none" spc="-50" normalizeH="0" baseline="0">
                  <a:ln>
                    <a:noFill/>
                  </a:ln>
                  <a:solidFill>
                    <a:schemeClr val="tx1">
                      <a:lumMod val="85000"/>
                    </a:schemeClr>
                  </a:solidFill>
                  <a:effectLst/>
                  <a:uLnTx/>
                  <a:uFillTx/>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95000"/>
                    </a:schemeClr>
                  </a:solidFill>
                  <a:effectLst/>
                  <a:uLnTx/>
                  <a:uFillTx/>
                </a:rPr>
                <a:t>WORKING </a:t>
              </a:r>
              <a:r>
                <a:rPr kumimoji="0" lang="en-US" sz="1200" b="0" i="0" u="none" strike="noStrike" kern="0" cap="none" spc="0" normalizeH="0" baseline="0" noProof="0" dirty="0" smtClean="0">
                  <a:ln>
                    <a:noFill/>
                  </a:ln>
                  <a:solidFill>
                    <a:schemeClr val="tx1">
                      <a:lumMod val="95000"/>
                    </a:schemeClr>
                  </a:solidFill>
                  <a:effectLst/>
                  <a:uLnTx/>
                  <a:uFillTx/>
                </a:rPr>
                <a:t>SOFTWARE</a:t>
              </a:r>
              <a:endParaRPr kumimoji="0" lang="en-US" sz="1200" b="0" i="0" u="none" strike="noStrike" kern="0" cap="none" spc="0" normalizeH="0" baseline="0" noProof="0" dirty="0">
                <a:ln>
                  <a:noFill/>
                </a:ln>
                <a:solidFill>
                  <a:schemeClr val="tx1">
                    <a:lumMod val="95000"/>
                  </a:schemeClr>
                </a:solidFill>
                <a:effectLst/>
                <a:uLnTx/>
                <a:uFillTx/>
              </a:endParaRPr>
            </a:p>
          </p:txBody>
        </p:sp>
      </p:grpSp>
      <p:sp>
        <p:nvSpPr>
          <p:cNvPr id="164" name="Freeform 11"/>
          <p:cNvSpPr>
            <a:spLocks noChangeAspect="1" noEditPoints="1"/>
          </p:cNvSpPr>
          <p:nvPr/>
        </p:nvSpPr>
        <p:spPr bwMode="auto">
          <a:xfrm>
            <a:off x="502641" y="4304234"/>
            <a:ext cx="618848"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65" name="Rectangle 164"/>
          <p:cNvSpPr/>
          <p:nvPr/>
        </p:nvSpPr>
        <p:spPr>
          <a:xfrm>
            <a:off x="1192983" y="4330896"/>
            <a:ext cx="1737976"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a:solidFill>
                  <a:srgbClr val="FFFFFF"/>
                </a:solidFill>
                <a:latin typeface="Segoe UI Light"/>
              </a:rPr>
              <a:t>Develop</a:t>
            </a:r>
          </a:p>
        </p:txBody>
      </p:sp>
      <p:sp>
        <p:nvSpPr>
          <p:cNvPr id="166" name="Freeform 16"/>
          <p:cNvSpPr>
            <a:spLocks noChangeAspect="1" noEditPoints="1"/>
          </p:cNvSpPr>
          <p:nvPr/>
        </p:nvSpPr>
        <p:spPr bwMode="auto">
          <a:xfrm>
            <a:off x="9136019" y="1373924"/>
            <a:ext cx="619339" cy="621792"/>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7" name="Rectangle 166"/>
          <p:cNvSpPr/>
          <p:nvPr/>
        </p:nvSpPr>
        <p:spPr>
          <a:xfrm>
            <a:off x="9826361" y="1400586"/>
            <a:ext cx="1731564"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solidFill>
                  <a:srgbClr val="FFFFFF"/>
                </a:solidFill>
                <a:latin typeface="Segoe UI Light"/>
              </a:rPr>
              <a:t>Operate</a:t>
            </a:r>
            <a:endParaRPr lang="en-US" sz="3600" kern="0" spc="-50" dirty="0">
              <a:solidFill>
                <a:srgbClr val="FFFFFF"/>
              </a:solidFill>
              <a:latin typeface="Segoe UI Light"/>
            </a:endParaRPr>
          </a:p>
        </p:txBody>
      </p:sp>
      <p:grpSp>
        <p:nvGrpSpPr>
          <p:cNvPr id="168" name="Group 167"/>
          <p:cNvGrpSpPr/>
          <p:nvPr/>
        </p:nvGrpSpPr>
        <p:grpSpPr>
          <a:xfrm>
            <a:off x="1214604" y="1913241"/>
            <a:ext cx="238582" cy="239278"/>
            <a:chOff x="7352804" y="2519363"/>
            <a:chExt cx="334826" cy="335804"/>
          </a:xfrm>
          <a:solidFill>
            <a:schemeClr val="tx1"/>
          </a:solidFill>
        </p:grpSpPr>
        <p:sp>
          <p:nvSpPr>
            <p:cNvPr id="169"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70"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sp>
        <p:nvSpPr>
          <p:cNvPr id="171" name="Rectangle 170"/>
          <p:cNvSpPr/>
          <p:nvPr/>
        </p:nvSpPr>
        <p:spPr>
          <a:xfrm>
            <a:off x="1488570" y="1863603"/>
            <a:ext cx="3162300" cy="338554"/>
          </a:xfrm>
          <a:prstGeom prst="rect">
            <a:avLst/>
          </a:prstGeom>
        </p:spPr>
        <p:txBody>
          <a:bodyPr wrap="square">
            <a:spAutoFit/>
          </a:bodyPr>
          <a:lstStyle/>
          <a:p>
            <a:pPr defTabSz="914400">
              <a:spcBef>
                <a:spcPts val="100"/>
              </a:spcBef>
              <a:spcAft>
                <a:spcPts val="200"/>
              </a:spcAft>
              <a:defRPr/>
            </a:pPr>
            <a:r>
              <a:rPr lang="en-US" sz="1600" kern="0" dirty="0" smtClean="0">
                <a:solidFill>
                  <a:srgbClr val="FFFFFF"/>
                </a:solidFill>
              </a:rPr>
              <a:t>Agile Portfolio Management</a:t>
            </a:r>
            <a:endParaRPr lang="en-US" sz="1600" kern="0" dirty="0">
              <a:solidFill>
                <a:srgbClr val="FFFFFF"/>
              </a:solidFill>
            </a:endParaRPr>
          </a:p>
        </p:txBody>
      </p:sp>
      <p:grpSp>
        <p:nvGrpSpPr>
          <p:cNvPr id="176" name="Group 175"/>
          <p:cNvGrpSpPr/>
          <p:nvPr/>
        </p:nvGrpSpPr>
        <p:grpSpPr>
          <a:xfrm>
            <a:off x="1296668" y="4869937"/>
            <a:ext cx="238582" cy="239278"/>
            <a:chOff x="7352804" y="2519363"/>
            <a:chExt cx="334826" cy="335804"/>
          </a:xfrm>
          <a:solidFill>
            <a:schemeClr val="tx1"/>
          </a:solidFill>
        </p:grpSpPr>
        <p:sp>
          <p:nvSpPr>
            <p:cNvPr id="177"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78"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sp>
        <p:nvSpPr>
          <p:cNvPr id="179" name="Rectangle 178"/>
          <p:cNvSpPr/>
          <p:nvPr/>
        </p:nvSpPr>
        <p:spPr>
          <a:xfrm>
            <a:off x="1570634" y="4820299"/>
            <a:ext cx="3162300" cy="338554"/>
          </a:xfrm>
          <a:prstGeom prst="rect">
            <a:avLst/>
          </a:prstGeom>
        </p:spPr>
        <p:txBody>
          <a:bodyPr wrap="square">
            <a:spAutoFit/>
          </a:bodyPr>
          <a:lstStyle/>
          <a:p>
            <a:pPr defTabSz="914400">
              <a:spcBef>
                <a:spcPts val="100"/>
              </a:spcBef>
              <a:spcAft>
                <a:spcPts val="200"/>
              </a:spcAft>
              <a:defRPr/>
            </a:pPr>
            <a:r>
              <a:rPr lang="en-US" sz="1600" kern="0" dirty="0" smtClean="0">
                <a:solidFill>
                  <a:srgbClr val="FFFFFF"/>
                </a:solidFill>
              </a:rPr>
              <a:t>Team Room</a:t>
            </a:r>
            <a:endParaRPr lang="en-US" sz="1600" kern="0" dirty="0">
              <a:solidFill>
                <a:srgbClr val="FFFFFF"/>
              </a:solidFill>
            </a:endParaRPr>
          </a:p>
        </p:txBody>
      </p:sp>
      <p:grpSp>
        <p:nvGrpSpPr>
          <p:cNvPr id="180" name="Group 179"/>
          <p:cNvGrpSpPr/>
          <p:nvPr/>
        </p:nvGrpSpPr>
        <p:grpSpPr>
          <a:xfrm>
            <a:off x="1288296" y="5152965"/>
            <a:ext cx="238582" cy="239278"/>
            <a:chOff x="7352804" y="2519363"/>
            <a:chExt cx="334826" cy="335804"/>
          </a:xfrm>
          <a:solidFill>
            <a:schemeClr val="tx1"/>
          </a:solidFill>
        </p:grpSpPr>
        <p:sp>
          <p:nvSpPr>
            <p:cNvPr id="181"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82"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sp>
        <p:nvSpPr>
          <p:cNvPr id="183" name="Rectangle 182"/>
          <p:cNvSpPr/>
          <p:nvPr/>
        </p:nvSpPr>
        <p:spPr>
          <a:xfrm>
            <a:off x="1562262" y="5103327"/>
            <a:ext cx="3162300" cy="338554"/>
          </a:xfrm>
          <a:prstGeom prst="rect">
            <a:avLst/>
          </a:prstGeom>
        </p:spPr>
        <p:txBody>
          <a:bodyPr wrap="square">
            <a:spAutoFit/>
          </a:bodyPr>
          <a:lstStyle/>
          <a:p>
            <a:pPr defTabSz="914400">
              <a:spcBef>
                <a:spcPts val="100"/>
              </a:spcBef>
              <a:spcAft>
                <a:spcPts val="200"/>
              </a:spcAft>
              <a:defRPr/>
            </a:pPr>
            <a:r>
              <a:rPr lang="en-US" sz="1600" kern="0" dirty="0" err="1" smtClean="0">
                <a:solidFill>
                  <a:srgbClr val="FFFFFF"/>
                </a:solidFill>
              </a:rPr>
              <a:t>Git</a:t>
            </a:r>
            <a:endParaRPr lang="en-US" sz="1600" kern="0" dirty="0">
              <a:solidFill>
                <a:srgbClr val="FFFFFF"/>
              </a:solidFill>
            </a:endParaRPr>
          </a:p>
        </p:txBody>
      </p:sp>
      <p:grpSp>
        <p:nvGrpSpPr>
          <p:cNvPr id="184" name="Group 183"/>
          <p:cNvGrpSpPr/>
          <p:nvPr/>
        </p:nvGrpSpPr>
        <p:grpSpPr>
          <a:xfrm>
            <a:off x="1279924" y="5446042"/>
            <a:ext cx="238582" cy="239278"/>
            <a:chOff x="7352804" y="2519363"/>
            <a:chExt cx="334826" cy="335804"/>
          </a:xfrm>
          <a:solidFill>
            <a:schemeClr val="tx1"/>
          </a:solidFill>
        </p:grpSpPr>
        <p:sp>
          <p:nvSpPr>
            <p:cNvPr id="185"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86"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sp>
        <p:nvSpPr>
          <p:cNvPr id="187" name="Rectangle 186"/>
          <p:cNvSpPr/>
          <p:nvPr/>
        </p:nvSpPr>
        <p:spPr>
          <a:xfrm>
            <a:off x="1553890" y="5396404"/>
            <a:ext cx="3162300" cy="338554"/>
          </a:xfrm>
          <a:prstGeom prst="rect">
            <a:avLst/>
          </a:prstGeom>
        </p:spPr>
        <p:txBody>
          <a:bodyPr wrap="square">
            <a:spAutoFit/>
          </a:bodyPr>
          <a:lstStyle/>
          <a:p>
            <a:pPr defTabSz="914400">
              <a:spcBef>
                <a:spcPts val="100"/>
              </a:spcBef>
              <a:spcAft>
                <a:spcPts val="200"/>
              </a:spcAft>
              <a:defRPr/>
            </a:pPr>
            <a:r>
              <a:rPr lang="en-US" sz="1600" kern="0" dirty="0" smtClean="0">
                <a:solidFill>
                  <a:srgbClr val="FFFFFF"/>
                </a:solidFill>
              </a:rPr>
              <a:t>Code Information Indicators</a:t>
            </a:r>
            <a:endParaRPr lang="en-US" sz="1600" kern="0" dirty="0">
              <a:solidFill>
                <a:srgbClr val="FFFFFF"/>
              </a:solidFill>
            </a:endParaRPr>
          </a:p>
        </p:txBody>
      </p:sp>
      <p:grpSp>
        <p:nvGrpSpPr>
          <p:cNvPr id="188" name="Group 187"/>
          <p:cNvGrpSpPr/>
          <p:nvPr/>
        </p:nvGrpSpPr>
        <p:grpSpPr>
          <a:xfrm>
            <a:off x="1281598" y="5729070"/>
            <a:ext cx="238582" cy="239278"/>
            <a:chOff x="7352804" y="2519363"/>
            <a:chExt cx="334826" cy="335804"/>
          </a:xfrm>
          <a:solidFill>
            <a:schemeClr val="tx1"/>
          </a:solidFill>
        </p:grpSpPr>
        <p:sp>
          <p:nvSpPr>
            <p:cNvPr id="189"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90"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grpSp>
        <p:nvGrpSpPr>
          <p:cNvPr id="192" name="Group 191"/>
          <p:cNvGrpSpPr/>
          <p:nvPr/>
        </p:nvGrpSpPr>
        <p:grpSpPr>
          <a:xfrm>
            <a:off x="1281602" y="6000373"/>
            <a:ext cx="238582" cy="239278"/>
            <a:chOff x="7352804" y="2519363"/>
            <a:chExt cx="334826" cy="335804"/>
          </a:xfrm>
          <a:solidFill>
            <a:schemeClr val="tx1"/>
          </a:solidFill>
        </p:grpSpPr>
        <p:sp>
          <p:nvSpPr>
            <p:cNvPr id="193"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94"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sp>
        <p:nvSpPr>
          <p:cNvPr id="195" name="Rectangle 194"/>
          <p:cNvSpPr/>
          <p:nvPr/>
        </p:nvSpPr>
        <p:spPr>
          <a:xfrm>
            <a:off x="1555568" y="5699002"/>
            <a:ext cx="3461403" cy="623248"/>
          </a:xfrm>
          <a:prstGeom prst="rect">
            <a:avLst/>
          </a:prstGeom>
        </p:spPr>
        <p:txBody>
          <a:bodyPr wrap="square">
            <a:spAutoFit/>
          </a:bodyPr>
          <a:lstStyle/>
          <a:p>
            <a:pPr defTabSz="914400">
              <a:spcBef>
                <a:spcPts val="100"/>
              </a:spcBef>
              <a:spcAft>
                <a:spcPts val="200"/>
              </a:spcAft>
              <a:defRPr/>
            </a:pPr>
            <a:r>
              <a:rPr lang="en-US" sz="1600" dirty="0" smtClean="0"/>
              <a:t>.NET </a:t>
            </a:r>
            <a:r>
              <a:rPr lang="en-US" sz="1600" dirty="0"/>
              <a:t>Memory Dump Analyzer</a:t>
            </a:r>
            <a:endParaRPr lang="en-US" sz="1600" kern="0" dirty="0">
              <a:solidFill>
                <a:srgbClr val="FFFFFF"/>
              </a:solidFill>
            </a:endParaRPr>
          </a:p>
          <a:p>
            <a:pPr defTabSz="914400">
              <a:spcBef>
                <a:spcPts val="100"/>
              </a:spcBef>
              <a:spcAft>
                <a:spcPts val="200"/>
              </a:spcAft>
              <a:defRPr/>
            </a:pPr>
            <a:endParaRPr lang="en-US" sz="1600" kern="0" dirty="0">
              <a:solidFill>
                <a:srgbClr val="FFFFFF"/>
              </a:solidFill>
            </a:endParaRPr>
          </a:p>
        </p:txBody>
      </p:sp>
      <p:grpSp>
        <p:nvGrpSpPr>
          <p:cNvPr id="200" name="Group 199"/>
          <p:cNvGrpSpPr/>
          <p:nvPr/>
        </p:nvGrpSpPr>
        <p:grpSpPr>
          <a:xfrm>
            <a:off x="9954220" y="2009727"/>
            <a:ext cx="238582" cy="239278"/>
            <a:chOff x="7352804" y="2519363"/>
            <a:chExt cx="334826" cy="335804"/>
          </a:xfrm>
          <a:solidFill>
            <a:schemeClr val="tx1"/>
          </a:solidFill>
        </p:grpSpPr>
        <p:sp>
          <p:nvSpPr>
            <p:cNvPr id="201"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2"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203" name="Rectangle 202"/>
          <p:cNvSpPr/>
          <p:nvPr/>
        </p:nvSpPr>
        <p:spPr>
          <a:xfrm>
            <a:off x="10246181" y="1938293"/>
            <a:ext cx="2033617" cy="830997"/>
          </a:xfrm>
          <a:prstGeom prst="rect">
            <a:avLst/>
          </a:prstGeom>
        </p:spPr>
        <p:txBody>
          <a:bodyPr wrap="square">
            <a:spAutoFit/>
          </a:bodyPr>
          <a:lstStyle/>
          <a:p>
            <a:pPr defTabSz="914400">
              <a:spcBef>
                <a:spcPts val="100"/>
              </a:spcBef>
              <a:spcAft>
                <a:spcPts val="200"/>
              </a:spcAft>
              <a:defRPr/>
            </a:pPr>
            <a:r>
              <a:rPr lang="en-US" sz="1600" kern="0" dirty="0" smtClean="0">
                <a:solidFill>
                  <a:srgbClr val="FFFFFF"/>
                </a:solidFill>
              </a:rPr>
              <a:t>Visual Studio and System Center integration</a:t>
            </a:r>
            <a:endParaRPr lang="en-US" sz="1600" kern="0" dirty="0">
              <a:solidFill>
                <a:srgbClr val="FFFFFF"/>
              </a:solidFill>
            </a:endParaRPr>
          </a:p>
        </p:txBody>
      </p:sp>
      <p:sp>
        <p:nvSpPr>
          <p:cNvPr id="204" name="Rectangle 203"/>
          <p:cNvSpPr/>
          <p:nvPr/>
        </p:nvSpPr>
        <p:spPr>
          <a:xfrm>
            <a:off x="4947390" y="3084639"/>
            <a:ext cx="2705279" cy="341632"/>
          </a:xfrm>
          <a:prstGeom prst="rect">
            <a:avLst/>
          </a:prstGeom>
        </p:spPr>
        <p:txBody>
          <a:bodyPr wrap="square">
            <a:spAutoFit/>
          </a:bodyPr>
          <a:lstStyle/>
          <a:p>
            <a:pPr defTabSz="914099" fontAlgn="base">
              <a:lnSpc>
                <a:spcPct val="90000"/>
              </a:lnSpc>
              <a:spcBef>
                <a:spcPct val="0"/>
              </a:spcBef>
              <a:spcAft>
                <a:spcPct val="0"/>
              </a:spcAft>
            </a:pPr>
            <a:r>
              <a:rPr lang="en-US" kern="0" spc="-50" dirty="0" smtClean="0">
                <a:solidFill>
                  <a:srgbClr val="FFFFFF"/>
                </a:solidFill>
                <a:latin typeface="Segoe UI Light"/>
              </a:rPr>
              <a:t>Build  | Measure | Learn</a:t>
            </a:r>
            <a:endParaRPr lang="en-US" kern="0" spc="-50" dirty="0">
              <a:solidFill>
                <a:srgbClr val="FFFFFF"/>
              </a:solidFill>
              <a:latin typeface="Segoe UI Light"/>
            </a:endParaRPr>
          </a:p>
        </p:txBody>
      </p:sp>
      <p:sp>
        <p:nvSpPr>
          <p:cNvPr id="69" name="Rectangle 68"/>
          <p:cNvSpPr/>
          <p:nvPr/>
        </p:nvSpPr>
        <p:spPr>
          <a:xfrm>
            <a:off x="10277229" y="4857767"/>
            <a:ext cx="2033617" cy="584775"/>
          </a:xfrm>
          <a:prstGeom prst="rect">
            <a:avLst/>
          </a:prstGeom>
        </p:spPr>
        <p:txBody>
          <a:bodyPr wrap="square">
            <a:spAutoFit/>
          </a:bodyPr>
          <a:lstStyle/>
          <a:p>
            <a:pPr defTabSz="914400">
              <a:spcBef>
                <a:spcPts val="100"/>
              </a:spcBef>
              <a:spcAft>
                <a:spcPts val="200"/>
              </a:spcAft>
              <a:defRPr/>
            </a:pPr>
            <a:r>
              <a:rPr lang="en-US" sz="1600" kern="0" dirty="0" smtClean="0"/>
              <a:t>Integrated Release Management </a:t>
            </a:r>
            <a:endParaRPr lang="en-US" sz="1600" kern="0" dirty="0"/>
          </a:p>
        </p:txBody>
      </p:sp>
      <p:grpSp>
        <p:nvGrpSpPr>
          <p:cNvPr id="70" name="Group 69"/>
          <p:cNvGrpSpPr/>
          <p:nvPr/>
        </p:nvGrpSpPr>
        <p:grpSpPr>
          <a:xfrm>
            <a:off x="10016386" y="4916720"/>
            <a:ext cx="238582" cy="239278"/>
            <a:chOff x="7352804" y="2519363"/>
            <a:chExt cx="334826" cy="335804"/>
          </a:xfrm>
          <a:solidFill>
            <a:schemeClr val="tx1"/>
          </a:solidFill>
        </p:grpSpPr>
        <p:sp>
          <p:nvSpPr>
            <p:cNvPr id="71"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85" name="Rectangle 84"/>
          <p:cNvSpPr/>
          <p:nvPr/>
        </p:nvSpPr>
        <p:spPr>
          <a:xfrm>
            <a:off x="5416637" y="3504573"/>
            <a:ext cx="1353961" cy="1238209"/>
          </a:xfrm>
          <a:prstGeom prst="rect">
            <a:avLst/>
          </a:prstGeom>
          <a:solidFill>
            <a:schemeClr val="accent1"/>
          </a:solidFill>
          <a:ln w="25400" cap="flat" cmpd="sng" algn="ctr">
            <a:noFill/>
            <a:prstDash val="solid"/>
          </a:ln>
          <a:effectLst/>
        </p:spPr>
        <p:txBody>
          <a:bodyPr lIns="45720" rIns="45720" bIns="45720" rtlCol="0" anchor="b"/>
          <a:lstStyle/>
          <a:p>
            <a:pPr algn="ctr" defTabSz="1097280">
              <a:defRPr/>
            </a:pPr>
            <a:r>
              <a:rPr lang="en-US" sz="1800" kern="0" dirty="0" smtClean="0">
                <a:gradFill>
                  <a:gsLst>
                    <a:gs pos="0">
                      <a:srgbClr val="FFFFFF"/>
                    </a:gs>
                    <a:gs pos="100000">
                      <a:srgbClr val="FFFFFF"/>
                    </a:gs>
                  </a:gsLst>
                  <a:lin ang="5400000" scaled="0"/>
                </a:gradFill>
              </a:rPr>
              <a:t>Collaborate</a:t>
            </a:r>
            <a:endParaRPr lang="en-US" sz="1800" kern="0" dirty="0">
              <a:gradFill>
                <a:gsLst>
                  <a:gs pos="0">
                    <a:srgbClr val="FFFFFF"/>
                  </a:gs>
                  <a:gs pos="100000">
                    <a:srgbClr val="FFFFFF"/>
                  </a:gs>
                </a:gsLst>
                <a:lin ang="5400000" scaled="0"/>
              </a:gradFill>
            </a:endParaRPr>
          </a:p>
          <a:p>
            <a:pPr algn="ctr" defTabSz="1097280">
              <a:defRPr/>
            </a:pPr>
            <a:endParaRPr lang="en-US" sz="1400" kern="0" dirty="0">
              <a:gradFill>
                <a:gsLst>
                  <a:gs pos="0">
                    <a:srgbClr val="FFFFFF"/>
                  </a:gs>
                  <a:gs pos="100000">
                    <a:srgbClr val="FFFFFF"/>
                  </a:gs>
                </a:gsLst>
                <a:lin ang="5400000" scaled="0"/>
              </a:gradFill>
            </a:endParaRPr>
          </a:p>
        </p:txBody>
      </p:sp>
      <p:grpSp>
        <p:nvGrpSpPr>
          <p:cNvPr id="86" name="Group 85"/>
          <p:cNvGrpSpPr/>
          <p:nvPr/>
        </p:nvGrpSpPr>
        <p:grpSpPr>
          <a:xfrm>
            <a:off x="5606370" y="3703643"/>
            <a:ext cx="414886" cy="360314"/>
            <a:chOff x="800348" y="1569752"/>
            <a:chExt cx="645785" cy="577903"/>
          </a:xfrm>
        </p:grpSpPr>
        <p:grpSp>
          <p:nvGrpSpPr>
            <p:cNvPr id="87" name="Group 86"/>
            <p:cNvGrpSpPr/>
            <p:nvPr/>
          </p:nvGrpSpPr>
          <p:grpSpPr>
            <a:xfrm>
              <a:off x="1026337" y="1569752"/>
              <a:ext cx="193807" cy="508162"/>
              <a:chOff x="1031890" y="1569752"/>
              <a:chExt cx="193807" cy="508162"/>
            </a:xfrm>
          </p:grpSpPr>
          <p:sp>
            <p:nvSpPr>
              <p:cNvPr id="94"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320">
                  <a:defRPr/>
                </a:pPr>
                <a:endParaRPr lang="en-US" kern="0">
                  <a:solidFill>
                    <a:srgbClr val="000000"/>
                  </a:solidFill>
                </a:endParaRPr>
              </a:p>
            </p:txBody>
          </p:sp>
          <p:sp>
            <p:nvSpPr>
              <p:cNvPr id="95"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320">
                  <a:defRPr/>
                </a:pPr>
                <a:endParaRPr lang="en-US" kern="0">
                  <a:solidFill>
                    <a:srgbClr val="000000"/>
                  </a:solidFill>
                </a:endParaRPr>
              </a:p>
            </p:txBody>
          </p:sp>
        </p:grpSp>
        <p:grpSp>
          <p:nvGrpSpPr>
            <p:cNvPr id="88" name="Group 87"/>
            <p:cNvGrpSpPr/>
            <p:nvPr/>
          </p:nvGrpSpPr>
          <p:grpSpPr>
            <a:xfrm>
              <a:off x="800348" y="1639493"/>
              <a:ext cx="193807" cy="508162"/>
              <a:chOff x="1031890" y="1569752"/>
              <a:chExt cx="193807" cy="508162"/>
            </a:xfrm>
          </p:grpSpPr>
          <p:sp>
            <p:nvSpPr>
              <p:cNvPr id="92"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320">
                  <a:defRPr/>
                </a:pPr>
                <a:endParaRPr lang="en-US" kern="0">
                  <a:solidFill>
                    <a:srgbClr val="000000"/>
                  </a:solidFill>
                </a:endParaRPr>
              </a:p>
            </p:txBody>
          </p:sp>
          <p:sp>
            <p:nvSpPr>
              <p:cNvPr id="93"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320">
                  <a:defRPr/>
                </a:pPr>
                <a:endParaRPr lang="en-US" kern="0">
                  <a:solidFill>
                    <a:srgbClr val="000000"/>
                  </a:solidFill>
                </a:endParaRPr>
              </a:p>
            </p:txBody>
          </p:sp>
        </p:grpSp>
        <p:grpSp>
          <p:nvGrpSpPr>
            <p:cNvPr id="89" name="Group 88"/>
            <p:cNvGrpSpPr/>
            <p:nvPr/>
          </p:nvGrpSpPr>
          <p:grpSpPr>
            <a:xfrm>
              <a:off x="1252326" y="1639493"/>
              <a:ext cx="193807" cy="508162"/>
              <a:chOff x="1031890" y="1569752"/>
              <a:chExt cx="193807" cy="508162"/>
            </a:xfrm>
          </p:grpSpPr>
          <p:sp>
            <p:nvSpPr>
              <p:cNvPr id="90" name="Oval 6"/>
              <p:cNvSpPr>
                <a:spLocks noChangeArrowheads="1"/>
              </p:cNvSpPr>
              <p:nvPr/>
            </p:nvSpPr>
            <p:spPr bwMode="auto">
              <a:xfrm>
                <a:off x="1089205" y="1569752"/>
                <a:ext cx="80359" cy="809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320">
                  <a:defRPr/>
                </a:pPr>
                <a:endParaRPr lang="en-US" kern="0">
                  <a:solidFill>
                    <a:srgbClr val="000000"/>
                  </a:solidFill>
                </a:endParaRPr>
              </a:p>
            </p:txBody>
          </p:sp>
          <p:sp>
            <p:nvSpPr>
              <p:cNvPr id="91" name="Freeform 7"/>
              <p:cNvSpPr>
                <a:spLocks/>
              </p:cNvSpPr>
              <p:nvPr/>
            </p:nvSpPr>
            <p:spPr bwMode="auto">
              <a:xfrm>
                <a:off x="1031890" y="1666066"/>
                <a:ext cx="193807" cy="411848"/>
              </a:xfrm>
              <a:custGeom>
                <a:avLst/>
                <a:gdLst>
                  <a:gd name="T0" fmla="*/ 105 w 139"/>
                  <a:gd name="T1" fmla="*/ 1 h 295"/>
                  <a:gd name="T2" fmla="*/ 95 w 139"/>
                  <a:gd name="T3" fmla="*/ 0 h 295"/>
                  <a:gd name="T4" fmla="*/ 43 w 139"/>
                  <a:gd name="T5" fmla="*/ 0 h 295"/>
                  <a:gd name="T6" fmla="*/ 33 w 139"/>
                  <a:gd name="T7" fmla="*/ 1 h 295"/>
                  <a:gd name="T8" fmla="*/ 0 w 139"/>
                  <a:gd name="T9" fmla="*/ 45 h 295"/>
                  <a:gd name="T10" fmla="*/ 0 w 139"/>
                  <a:gd name="T11" fmla="*/ 127 h 295"/>
                  <a:gd name="T12" fmla="*/ 12 w 139"/>
                  <a:gd name="T13" fmla="*/ 142 h 295"/>
                  <a:gd name="T14" fmla="*/ 23 w 139"/>
                  <a:gd name="T15" fmla="*/ 127 h 295"/>
                  <a:gd name="T16" fmla="*/ 23 w 139"/>
                  <a:gd name="T17" fmla="*/ 45 h 295"/>
                  <a:gd name="T18" fmla="*/ 29 w 139"/>
                  <a:gd name="T19" fmla="*/ 37 h 295"/>
                  <a:gd name="T20" fmla="*/ 33 w 139"/>
                  <a:gd name="T21" fmla="*/ 37 h 295"/>
                  <a:gd name="T22" fmla="*/ 33 w 139"/>
                  <a:gd name="T23" fmla="*/ 45 h 295"/>
                  <a:gd name="T24" fmla="*/ 33 w 139"/>
                  <a:gd name="T25" fmla="*/ 89 h 295"/>
                  <a:gd name="T26" fmla="*/ 33 w 139"/>
                  <a:gd name="T27" fmla="*/ 278 h 295"/>
                  <a:gd name="T28" fmla="*/ 49 w 139"/>
                  <a:gd name="T29" fmla="*/ 295 h 295"/>
                  <a:gd name="T30" fmla="*/ 65 w 139"/>
                  <a:gd name="T31" fmla="*/ 279 h 295"/>
                  <a:gd name="T32" fmla="*/ 65 w 139"/>
                  <a:gd name="T33" fmla="*/ 153 h 295"/>
                  <a:gd name="T34" fmla="*/ 69 w 139"/>
                  <a:gd name="T35" fmla="*/ 147 h 295"/>
                  <a:gd name="T36" fmla="*/ 70 w 139"/>
                  <a:gd name="T37" fmla="*/ 147 h 295"/>
                  <a:gd name="T38" fmla="*/ 70 w 139"/>
                  <a:gd name="T39" fmla="*/ 147 h 295"/>
                  <a:gd name="T40" fmla="*/ 75 w 139"/>
                  <a:gd name="T41" fmla="*/ 153 h 295"/>
                  <a:gd name="T42" fmla="*/ 75 w 139"/>
                  <a:gd name="T43" fmla="*/ 279 h 295"/>
                  <a:gd name="T44" fmla="*/ 91 w 139"/>
                  <a:gd name="T45" fmla="*/ 295 h 295"/>
                  <a:gd name="T46" fmla="*/ 106 w 139"/>
                  <a:gd name="T47" fmla="*/ 278 h 295"/>
                  <a:gd name="T48" fmla="*/ 106 w 139"/>
                  <a:gd name="T49" fmla="*/ 37 h 295"/>
                  <a:gd name="T50" fmla="*/ 111 w 139"/>
                  <a:gd name="T51" fmla="*/ 37 h 295"/>
                  <a:gd name="T52" fmla="*/ 116 w 139"/>
                  <a:gd name="T53" fmla="*/ 45 h 295"/>
                  <a:gd name="T54" fmla="*/ 116 w 139"/>
                  <a:gd name="T55" fmla="*/ 127 h 295"/>
                  <a:gd name="T56" fmla="*/ 128 w 139"/>
                  <a:gd name="T57" fmla="*/ 142 h 295"/>
                  <a:gd name="T58" fmla="*/ 139 w 139"/>
                  <a:gd name="T59" fmla="*/ 127 h 295"/>
                  <a:gd name="T60" fmla="*/ 139 w 139"/>
                  <a:gd name="T61" fmla="*/ 45 h 295"/>
                  <a:gd name="T62" fmla="*/ 105 w 139"/>
                  <a:gd name="T63" fmla="*/ 1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9" h="295">
                    <a:moveTo>
                      <a:pt x="105" y="1"/>
                    </a:moveTo>
                    <a:cubicBezTo>
                      <a:pt x="102" y="0"/>
                      <a:pt x="99" y="0"/>
                      <a:pt x="95" y="0"/>
                    </a:cubicBezTo>
                    <a:cubicBezTo>
                      <a:pt x="43" y="0"/>
                      <a:pt x="43" y="0"/>
                      <a:pt x="43" y="0"/>
                    </a:cubicBezTo>
                    <a:cubicBezTo>
                      <a:pt x="39" y="0"/>
                      <a:pt x="36" y="0"/>
                      <a:pt x="33" y="1"/>
                    </a:cubicBezTo>
                    <a:cubicBezTo>
                      <a:pt x="12" y="4"/>
                      <a:pt x="0" y="15"/>
                      <a:pt x="0" y="45"/>
                    </a:cubicBezTo>
                    <a:cubicBezTo>
                      <a:pt x="0" y="127"/>
                      <a:pt x="0" y="127"/>
                      <a:pt x="0" y="127"/>
                    </a:cubicBezTo>
                    <a:cubicBezTo>
                      <a:pt x="0" y="139"/>
                      <a:pt x="4" y="142"/>
                      <a:pt x="12" y="142"/>
                    </a:cubicBezTo>
                    <a:cubicBezTo>
                      <a:pt x="18" y="142"/>
                      <a:pt x="23" y="139"/>
                      <a:pt x="23" y="127"/>
                    </a:cubicBezTo>
                    <a:cubicBezTo>
                      <a:pt x="23" y="45"/>
                      <a:pt x="23" y="45"/>
                      <a:pt x="23" y="45"/>
                    </a:cubicBezTo>
                    <a:cubicBezTo>
                      <a:pt x="23" y="38"/>
                      <a:pt x="27" y="37"/>
                      <a:pt x="29" y="37"/>
                    </a:cubicBezTo>
                    <a:cubicBezTo>
                      <a:pt x="33" y="37"/>
                      <a:pt x="33" y="37"/>
                      <a:pt x="33" y="37"/>
                    </a:cubicBezTo>
                    <a:cubicBezTo>
                      <a:pt x="33" y="45"/>
                      <a:pt x="33" y="45"/>
                      <a:pt x="33" y="45"/>
                    </a:cubicBezTo>
                    <a:cubicBezTo>
                      <a:pt x="33" y="48"/>
                      <a:pt x="33" y="65"/>
                      <a:pt x="33" y="89"/>
                    </a:cubicBezTo>
                    <a:cubicBezTo>
                      <a:pt x="33" y="156"/>
                      <a:pt x="33" y="278"/>
                      <a:pt x="33" y="278"/>
                    </a:cubicBezTo>
                    <a:cubicBezTo>
                      <a:pt x="33" y="293"/>
                      <a:pt x="44" y="295"/>
                      <a:pt x="49" y="295"/>
                    </a:cubicBezTo>
                    <a:cubicBezTo>
                      <a:pt x="53" y="295"/>
                      <a:pt x="65" y="293"/>
                      <a:pt x="65" y="279"/>
                    </a:cubicBezTo>
                    <a:cubicBezTo>
                      <a:pt x="65" y="266"/>
                      <a:pt x="65" y="153"/>
                      <a:pt x="65" y="153"/>
                    </a:cubicBezTo>
                    <a:cubicBezTo>
                      <a:pt x="65" y="148"/>
                      <a:pt x="66" y="147"/>
                      <a:pt x="69" y="147"/>
                    </a:cubicBezTo>
                    <a:cubicBezTo>
                      <a:pt x="69" y="147"/>
                      <a:pt x="69" y="147"/>
                      <a:pt x="70" y="147"/>
                    </a:cubicBezTo>
                    <a:cubicBezTo>
                      <a:pt x="70" y="147"/>
                      <a:pt x="70" y="147"/>
                      <a:pt x="70" y="147"/>
                    </a:cubicBezTo>
                    <a:cubicBezTo>
                      <a:pt x="74" y="147"/>
                      <a:pt x="75" y="148"/>
                      <a:pt x="75" y="153"/>
                    </a:cubicBezTo>
                    <a:cubicBezTo>
                      <a:pt x="75" y="153"/>
                      <a:pt x="75" y="266"/>
                      <a:pt x="75" y="279"/>
                    </a:cubicBezTo>
                    <a:cubicBezTo>
                      <a:pt x="75" y="293"/>
                      <a:pt x="87" y="295"/>
                      <a:pt x="91" y="295"/>
                    </a:cubicBezTo>
                    <a:cubicBezTo>
                      <a:pt x="95" y="295"/>
                      <a:pt x="106" y="293"/>
                      <a:pt x="106" y="278"/>
                    </a:cubicBezTo>
                    <a:cubicBezTo>
                      <a:pt x="106" y="278"/>
                      <a:pt x="106" y="104"/>
                      <a:pt x="106" y="37"/>
                    </a:cubicBezTo>
                    <a:cubicBezTo>
                      <a:pt x="111" y="37"/>
                      <a:pt x="111" y="37"/>
                      <a:pt x="111" y="37"/>
                    </a:cubicBezTo>
                    <a:cubicBezTo>
                      <a:pt x="113" y="37"/>
                      <a:pt x="116" y="38"/>
                      <a:pt x="116" y="45"/>
                    </a:cubicBezTo>
                    <a:cubicBezTo>
                      <a:pt x="116" y="127"/>
                      <a:pt x="116" y="127"/>
                      <a:pt x="116" y="127"/>
                    </a:cubicBezTo>
                    <a:cubicBezTo>
                      <a:pt x="116" y="139"/>
                      <a:pt x="121" y="142"/>
                      <a:pt x="128" y="142"/>
                    </a:cubicBezTo>
                    <a:cubicBezTo>
                      <a:pt x="135" y="142"/>
                      <a:pt x="139" y="139"/>
                      <a:pt x="139" y="127"/>
                    </a:cubicBezTo>
                    <a:cubicBezTo>
                      <a:pt x="139" y="45"/>
                      <a:pt x="139" y="45"/>
                      <a:pt x="139" y="45"/>
                    </a:cubicBezTo>
                    <a:cubicBezTo>
                      <a:pt x="139" y="15"/>
                      <a:pt x="126" y="4"/>
                      <a:pt x="10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320">
                  <a:defRPr/>
                </a:pPr>
                <a:endParaRPr lang="en-US" kern="0">
                  <a:solidFill>
                    <a:srgbClr val="000000"/>
                  </a:solidFill>
                </a:endParaRPr>
              </a:p>
            </p:txBody>
          </p:sp>
        </p:grpSp>
      </p:grpSp>
      <p:pic>
        <p:nvPicPr>
          <p:cNvPr id="96" name="Picture 95" descr="\\MAGNUM\Projects\Microsoft\Cloud Power FY12\Design\ICONS_PNG\Tower.png"/>
          <p:cNvPicPr>
            <a:picLocks noChangeAspect="1" noChangeArrowheads="1"/>
          </p:cNvPicPr>
          <p:nvPr/>
        </p:nvPicPr>
        <p:blipFill>
          <a:blip r:embed="rId2" cstate="print">
            <a:lum bright="100000" contrast="100000"/>
          </a:blip>
          <a:stretch>
            <a:fillRect/>
          </a:stretch>
        </p:blipFill>
        <p:spPr bwMode="auto">
          <a:xfrm>
            <a:off x="6135814" y="3657276"/>
            <a:ext cx="539707" cy="479740"/>
          </a:xfrm>
          <a:prstGeom prst="rect">
            <a:avLst/>
          </a:prstGeom>
          <a:noFill/>
        </p:spPr>
      </p:pic>
      <p:grpSp>
        <p:nvGrpSpPr>
          <p:cNvPr id="101" name="Group 100"/>
          <p:cNvGrpSpPr/>
          <p:nvPr/>
        </p:nvGrpSpPr>
        <p:grpSpPr>
          <a:xfrm>
            <a:off x="1206232" y="2196269"/>
            <a:ext cx="238582" cy="239278"/>
            <a:chOff x="7352804" y="2519363"/>
            <a:chExt cx="334826" cy="335804"/>
          </a:xfrm>
          <a:solidFill>
            <a:schemeClr val="tx1"/>
          </a:solidFill>
        </p:grpSpPr>
        <p:sp>
          <p:nvSpPr>
            <p:cNvPr id="102"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03"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sp>
        <p:nvSpPr>
          <p:cNvPr id="104" name="Rectangle 103"/>
          <p:cNvSpPr/>
          <p:nvPr/>
        </p:nvSpPr>
        <p:spPr>
          <a:xfrm>
            <a:off x="1480198" y="2146631"/>
            <a:ext cx="3162300" cy="338554"/>
          </a:xfrm>
          <a:prstGeom prst="rect">
            <a:avLst/>
          </a:prstGeom>
        </p:spPr>
        <p:txBody>
          <a:bodyPr wrap="square">
            <a:spAutoFit/>
          </a:bodyPr>
          <a:lstStyle/>
          <a:p>
            <a:pPr defTabSz="914400">
              <a:spcBef>
                <a:spcPts val="100"/>
              </a:spcBef>
              <a:spcAft>
                <a:spcPts val="200"/>
              </a:spcAft>
              <a:defRPr/>
            </a:pPr>
            <a:r>
              <a:rPr lang="en-US" sz="1600" kern="0" dirty="0" err="1" smtClean="0">
                <a:solidFill>
                  <a:srgbClr val="FFFFFF"/>
                </a:solidFill>
              </a:rPr>
              <a:t>Kanban</a:t>
            </a:r>
            <a:r>
              <a:rPr lang="en-US" sz="1600" kern="0" dirty="0" smtClean="0">
                <a:solidFill>
                  <a:srgbClr val="FFFFFF"/>
                </a:solidFill>
              </a:rPr>
              <a:t> Customization</a:t>
            </a:r>
            <a:endParaRPr lang="en-US" sz="1600" kern="0" dirty="0">
              <a:solidFill>
                <a:srgbClr val="FFFFFF"/>
              </a:solidFill>
            </a:endParaRPr>
          </a:p>
        </p:txBody>
      </p:sp>
      <p:grpSp>
        <p:nvGrpSpPr>
          <p:cNvPr id="105" name="Group 104"/>
          <p:cNvGrpSpPr/>
          <p:nvPr/>
        </p:nvGrpSpPr>
        <p:grpSpPr>
          <a:xfrm>
            <a:off x="1208157" y="2487563"/>
            <a:ext cx="238582" cy="239278"/>
            <a:chOff x="7352804" y="2519363"/>
            <a:chExt cx="334826" cy="335804"/>
          </a:xfrm>
          <a:solidFill>
            <a:schemeClr val="tx1"/>
          </a:solidFill>
        </p:grpSpPr>
        <p:sp>
          <p:nvSpPr>
            <p:cNvPr id="106"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107"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chemeClr val="accent1"/>
                </a:solidFill>
              </a:endParaRPr>
            </a:p>
          </p:txBody>
        </p:sp>
      </p:grpSp>
      <p:sp>
        <p:nvSpPr>
          <p:cNvPr id="108" name="Rectangle 107"/>
          <p:cNvSpPr/>
          <p:nvPr/>
        </p:nvSpPr>
        <p:spPr>
          <a:xfrm>
            <a:off x="1482123" y="2437925"/>
            <a:ext cx="3162300" cy="338554"/>
          </a:xfrm>
          <a:prstGeom prst="rect">
            <a:avLst/>
          </a:prstGeom>
        </p:spPr>
        <p:txBody>
          <a:bodyPr wrap="square">
            <a:spAutoFit/>
          </a:bodyPr>
          <a:lstStyle/>
          <a:p>
            <a:pPr defTabSz="914400">
              <a:spcBef>
                <a:spcPts val="100"/>
              </a:spcBef>
              <a:spcAft>
                <a:spcPts val="200"/>
              </a:spcAft>
              <a:defRPr/>
            </a:pPr>
            <a:r>
              <a:rPr lang="en-US" sz="1600" kern="0" dirty="0" smtClean="0">
                <a:solidFill>
                  <a:srgbClr val="FFFFFF"/>
                </a:solidFill>
              </a:rPr>
              <a:t>Work item tagging</a:t>
            </a:r>
            <a:endParaRPr lang="en-US" sz="1600" kern="0" dirty="0">
              <a:solidFill>
                <a:srgbClr val="FFFFFF"/>
              </a:solidFill>
            </a:endParaRPr>
          </a:p>
        </p:txBody>
      </p:sp>
      <p:sp>
        <p:nvSpPr>
          <p:cNvPr id="109" name="Freeform 108"/>
          <p:cNvSpPr>
            <a:spLocks noEditPoints="1"/>
          </p:cNvSpPr>
          <p:nvPr/>
        </p:nvSpPr>
        <p:spPr bwMode="black">
          <a:xfrm>
            <a:off x="9229347" y="4230214"/>
            <a:ext cx="597014" cy="594204"/>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110" name="Rectangle 109"/>
          <p:cNvSpPr/>
          <p:nvPr/>
        </p:nvSpPr>
        <p:spPr>
          <a:xfrm>
            <a:off x="9978761" y="4284611"/>
            <a:ext cx="1595309"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solidFill>
                  <a:srgbClr val="FFFFFF"/>
                </a:solidFill>
                <a:latin typeface="Segoe UI Light"/>
              </a:rPr>
              <a:t>Release</a:t>
            </a:r>
            <a:endParaRPr lang="en-US" sz="3600" kern="0" spc="-50" dirty="0">
              <a:solidFill>
                <a:srgbClr val="FFFFFF"/>
              </a:solidFill>
              <a:latin typeface="Segoe UI Light"/>
            </a:endParaRPr>
          </a:p>
        </p:txBody>
      </p:sp>
      <p:grpSp>
        <p:nvGrpSpPr>
          <p:cNvPr id="111" name="Group 110"/>
          <p:cNvGrpSpPr/>
          <p:nvPr/>
        </p:nvGrpSpPr>
        <p:grpSpPr>
          <a:xfrm>
            <a:off x="9969187" y="2751233"/>
            <a:ext cx="238582" cy="239278"/>
            <a:chOff x="7352804" y="2519363"/>
            <a:chExt cx="334826" cy="335804"/>
          </a:xfrm>
          <a:solidFill>
            <a:schemeClr val="tx1"/>
          </a:solidFill>
        </p:grpSpPr>
        <p:sp>
          <p:nvSpPr>
            <p:cNvPr id="112"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3"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114" name="Rectangle 113"/>
          <p:cNvSpPr/>
          <p:nvPr/>
        </p:nvSpPr>
        <p:spPr>
          <a:xfrm>
            <a:off x="10254968" y="2677049"/>
            <a:ext cx="2033617" cy="338554"/>
          </a:xfrm>
          <a:prstGeom prst="rect">
            <a:avLst/>
          </a:prstGeom>
        </p:spPr>
        <p:txBody>
          <a:bodyPr wrap="square">
            <a:spAutoFit/>
          </a:bodyPr>
          <a:lstStyle/>
          <a:p>
            <a:pPr defTabSz="914400">
              <a:spcBef>
                <a:spcPts val="100"/>
              </a:spcBef>
              <a:spcAft>
                <a:spcPts val="200"/>
              </a:spcAft>
              <a:defRPr/>
            </a:pPr>
            <a:r>
              <a:rPr lang="en-US" sz="1600" kern="0" dirty="0" smtClean="0">
                <a:solidFill>
                  <a:srgbClr val="FFFFFF"/>
                </a:solidFill>
              </a:rPr>
              <a:t>Performance Events</a:t>
            </a:r>
            <a:endParaRPr lang="en-US" sz="1600" kern="0" dirty="0">
              <a:solidFill>
                <a:srgbClr val="FFFFFF"/>
              </a:solidFill>
            </a:endParaRPr>
          </a:p>
        </p:txBody>
      </p:sp>
      <p:sp>
        <p:nvSpPr>
          <p:cNvPr id="97" name="Title 13"/>
          <p:cNvSpPr txBox="1">
            <a:spLocks/>
          </p:cNvSpPr>
          <p:nvPr/>
        </p:nvSpPr>
        <p:spPr>
          <a:xfrm>
            <a:off x="274320" y="296897"/>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smtClean="0"/>
              <a:t>Continuous Value</a:t>
            </a:r>
          </a:p>
        </p:txBody>
      </p:sp>
      <p:sp>
        <p:nvSpPr>
          <p:cNvPr id="98" name="Rectangle 97"/>
          <p:cNvSpPr/>
          <p:nvPr/>
        </p:nvSpPr>
        <p:spPr>
          <a:xfrm>
            <a:off x="1559685" y="5962615"/>
            <a:ext cx="3461403" cy="338554"/>
          </a:xfrm>
          <a:prstGeom prst="rect">
            <a:avLst/>
          </a:prstGeom>
        </p:spPr>
        <p:txBody>
          <a:bodyPr wrap="square">
            <a:spAutoFit/>
          </a:bodyPr>
          <a:lstStyle/>
          <a:p>
            <a:pPr defTabSz="914400">
              <a:spcBef>
                <a:spcPts val="100"/>
              </a:spcBef>
              <a:spcAft>
                <a:spcPts val="200"/>
              </a:spcAft>
              <a:defRPr/>
            </a:pPr>
            <a:r>
              <a:rPr lang="en-US" sz="1600" dirty="0" smtClean="0"/>
              <a:t>Load Testing as a Service</a:t>
            </a:r>
            <a:endParaRPr lang="en-US" sz="1600" kern="0" dirty="0">
              <a:solidFill>
                <a:srgbClr val="FFFFFF"/>
              </a:solidFill>
            </a:endParaRPr>
          </a:p>
        </p:txBody>
      </p:sp>
      <p:sp>
        <p:nvSpPr>
          <p:cNvPr id="99" name="Rectangle 98"/>
          <p:cNvSpPr/>
          <p:nvPr/>
        </p:nvSpPr>
        <p:spPr>
          <a:xfrm>
            <a:off x="10281712" y="5386683"/>
            <a:ext cx="2033617" cy="584775"/>
          </a:xfrm>
          <a:prstGeom prst="rect">
            <a:avLst/>
          </a:prstGeom>
        </p:spPr>
        <p:txBody>
          <a:bodyPr wrap="square">
            <a:spAutoFit/>
          </a:bodyPr>
          <a:lstStyle/>
          <a:p>
            <a:pPr lvl="0" defTabSz="914400">
              <a:spcBef>
                <a:spcPts val="100"/>
              </a:spcBef>
              <a:spcAft>
                <a:spcPts val="200"/>
              </a:spcAft>
              <a:defRPr/>
            </a:pPr>
            <a:r>
              <a:rPr lang="en-US" sz="1600" dirty="0"/>
              <a:t>Configuration-based </a:t>
            </a:r>
            <a:r>
              <a:rPr lang="en-US" sz="1600" dirty="0" smtClean="0"/>
              <a:t>deployments</a:t>
            </a:r>
            <a:endParaRPr lang="en-US" sz="1600" kern="0" dirty="0">
              <a:gradFill>
                <a:gsLst>
                  <a:gs pos="83333">
                    <a:srgbClr val="FFFFFF"/>
                  </a:gs>
                  <a:gs pos="56667">
                    <a:srgbClr val="FFFFFF"/>
                  </a:gs>
                </a:gsLst>
                <a:lin ang="16200000" scaled="0"/>
              </a:gradFill>
            </a:endParaRPr>
          </a:p>
        </p:txBody>
      </p:sp>
      <p:grpSp>
        <p:nvGrpSpPr>
          <p:cNvPr id="100" name="Group 99"/>
          <p:cNvGrpSpPr/>
          <p:nvPr/>
        </p:nvGrpSpPr>
        <p:grpSpPr>
          <a:xfrm>
            <a:off x="10020869" y="5445636"/>
            <a:ext cx="238582" cy="239278"/>
            <a:chOff x="7352804" y="2519363"/>
            <a:chExt cx="334826" cy="335804"/>
          </a:xfrm>
          <a:solidFill>
            <a:schemeClr val="tx1"/>
          </a:solidFill>
        </p:grpSpPr>
        <p:sp>
          <p:nvSpPr>
            <p:cNvPr id="115" name="Freeform 6"/>
            <p:cNvSpPr>
              <a:spLocks/>
            </p:cNvSpPr>
            <p:nvPr/>
          </p:nvSpPr>
          <p:spPr bwMode="auto">
            <a:xfrm>
              <a:off x="7440048" y="2611859"/>
              <a:ext cx="160338" cy="150811"/>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6"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grpFill/>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18972194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5437001" y="1461979"/>
            <a:ext cx="6756366" cy="379458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flipH="1">
            <a:off x="5437000" y="5362865"/>
            <a:ext cx="6756366" cy="517065"/>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solidFill>
                <a:schemeClr val="accent1">
                  <a:alpha val="99000"/>
                </a:schemeClr>
              </a:solidFill>
            </a:endParaRPr>
          </a:p>
        </p:txBody>
      </p:sp>
      <p:sp>
        <p:nvSpPr>
          <p:cNvPr id="2" name="Title 1"/>
          <p:cNvSpPr>
            <a:spLocks noGrp="1"/>
          </p:cNvSpPr>
          <p:nvPr>
            <p:ph type="title"/>
          </p:nvPr>
        </p:nvSpPr>
        <p:spPr/>
        <p:txBody>
          <a:bodyPr/>
          <a:lstStyle/>
          <a:p>
            <a:r>
              <a:rPr lang="en-US" dirty="0" smtClean="0"/>
              <a:t>Team Foundation Service details</a:t>
            </a:r>
            <a:endParaRPr lang="en-US" dirty="0"/>
          </a:p>
        </p:txBody>
      </p:sp>
      <p:sp>
        <p:nvSpPr>
          <p:cNvPr id="6" name="Rectangle 5"/>
          <p:cNvSpPr/>
          <p:nvPr/>
        </p:nvSpPr>
        <p:spPr bwMode="auto">
          <a:xfrm>
            <a:off x="305852" y="1461979"/>
            <a:ext cx="5029200" cy="441795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2"/>
          <p:cNvSpPr txBox="1">
            <a:spLocks/>
          </p:cNvSpPr>
          <p:nvPr/>
        </p:nvSpPr>
        <p:spPr>
          <a:xfrm>
            <a:off x="5610673" y="1694084"/>
            <a:ext cx="6582694" cy="747897"/>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Arial" charset="0"/>
              <a:buNone/>
              <a:defRPr/>
            </a:pPr>
            <a:r>
              <a:rPr lang="en-US" sz="2700" dirty="0" smtClean="0">
                <a:gradFill>
                  <a:gsLst>
                    <a:gs pos="0">
                      <a:srgbClr val="FFFFFF"/>
                    </a:gs>
                    <a:gs pos="100000">
                      <a:srgbClr val="FFFFFF"/>
                    </a:gs>
                  </a:gsLst>
                  <a:lin ang="5400000" scaled="0"/>
                </a:gradFill>
                <a:latin typeface="Segoe UI Light"/>
              </a:rPr>
              <a:t>Included for certain </a:t>
            </a:r>
            <a:br>
              <a:rPr lang="en-US" sz="2700" dirty="0" smtClean="0">
                <a:gradFill>
                  <a:gsLst>
                    <a:gs pos="0">
                      <a:srgbClr val="FFFFFF"/>
                    </a:gs>
                    <a:gs pos="100000">
                      <a:srgbClr val="FFFFFF"/>
                    </a:gs>
                  </a:gsLst>
                  <a:lin ang="5400000" scaled="0"/>
                </a:gradFill>
                <a:latin typeface="Segoe UI Light"/>
              </a:rPr>
            </a:br>
            <a:r>
              <a:rPr lang="en-US" sz="2700" dirty="0" smtClean="0">
                <a:gradFill>
                  <a:gsLst>
                    <a:gs pos="0">
                      <a:srgbClr val="FFFFFF"/>
                    </a:gs>
                    <a:gs pos="100000">
                      <a:srgbClr val="FFFFFF"/>
                    </a:gs>
                  </a:gsLst>
                  <a:lin ang="5400000" scaled="0"/>
                </a:gradFill>
                <a:latin typeface="Segoe UI Light"/>
              </a:rPr>
              <a:t>paid MSDN subscribers:</a:t>
            </a:r>
            <a:endParaRPr lang="en-US" sz="2700" dirty="0">
              <a:gradFill>
                <a:gsLst>
                  <a:gs pos="0">
                    <a:srgbClr val="FFFFFF"/>
                  </a:gs>
                  <a:gs pos="100000">
                    <a:srgbClr val="FFFFFF"/>
                  </a:gs>
                </a:gsLst>
                <a:lin ang="5400000" scaled="0"/>
              </a:gradFill>
              <a:latin typeface="Segoe UI Light"/>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357" y="2931139"/>
            <a:ext cx="2057400" cy="20574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0381" y="2937894"/>
            <a:ext cx="2057400" cy="20574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8333" y="2931139"/>
            <a:ext cx="2057400" cy="2057400"/>
          </a:xfrm>
          <a:prstGeom prst="rect">
            <a:avLst/>
          </a:prstGeom>
        </p:spPr>
      </p:pic>
      <p:sp>
        <p:nvSpPr>
          <p:cNvPr id="17" name="Text Placeholder 2"/>
          <p:cNvSpPr txBox="1">
            <a:spLocks/>
          </p:cNvSpPr>
          <p:nvPr/>
        </p:nvSpPr>
        <p:spPr>
          <a:xfrm>
            <a:off x="560031" y="1644231"/>
            <a:ext cx="6200671" cy="427105"/>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7000"/>
              </a:lnSpc>
              <a:spcBef>
                <a:spcPts val="0"/>
              </a:spcBef>
              <a:spcAft>
                <a:spcPts val="375"/>
              </a:spcAft>
              <a:buFont typeface="Arial" charset="0"/>
              <a:buNone/>
            </a:pPr>
            <a:r>
              <a:rPr lang="en-US" sz="2800" dirty="0">
                <a:gradFill>
                  <a:gsLst>
                    <a:gs pos="0">
                      <a:srgbClr val="FFFFFF"/>
                    </a:gs>
                    <a:gs pos="100000">
                      <a:srgbClr val="FFFFFF"/>
                    </a:gs>
                  </a:gsLst>
                  <a:lin ang="5400000" scaled="0"/>
                </a:gradFill>
                <a:latin typeface="Segoe UI Light"/>
              </a:rPr>
              <a:t>Free Plan for up to 5 users</a:t>
            </a:r>
            <a:endParaRPr lang="en-US" sz="2800" dirty="0">
              <a:gradFill>
                <a:gsLst>
                  <a:gs pos="0">
                    <a:srgbClr val="FFFFFF"/>
                  </a:gs>
                  <a:gs pos="100000">
                    <a:srgbClr val="FFFFFF"/>
                  </a:gs>
                </a:gsLst>
                <a:lin ang="5400000" scaled="0"/>
              </a:gradFill>
              <a:latin typeface="Segoe UI Light"/>
              <a:ea typeface="Calibri" panose="020F0502020204030204" pitchFamily="34" charset="0"/>
              <a:cs typeface="Times New Roman" panose="02020603050405020304" pitchFamily="18" charset="0"/>
            </a:endParaRPr>
          </a:p>
        </p:txBody>
      </p:sp>
      <p:sp>
        <p:nvSpPr>
          <p:cNvPr id="19" name="Text Placeholder 2"/>
          <p:cNvSpPr txBox="1">
            <a:spLocks/>
          </p:cNvSpPr>
          <p:nvPr/>
        </p:nvSpPr>
        <p:spPr>
          <a:xfrm>
            <a:off x="5437001" y="5396067"/>
            <a:ext cx="6756366" cy="366126"/>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lnSpc>
                <a:spcPct val="107000"/>
              </a:lnSpc>
              <a:spcBef>
                <a:spcPts val="0"/>
              </a:spcBef>
              <a:spcAft>
                <a:spcPts val="375"/>
              </a:spcAft>
              <a:buFont typeface="Arial" charset="0"/>
              <a:buNone/>
            </a:pPr>
            <a:r>
              <a:rPr lang="en-US" dirty="0" smtClean="0">
                <a:gradFill>
                  <a:gsLst>
                    <a:gs pos="0">
                      <a:srgbClr val="FFFFFF"/>
                    </a:gs>
                    <a:gs pos="100000">
                      <a:srgbClr val="FFFFFF"/>
                    </a:gs>
                  </a:gsLst>
                  <a:lin ang="5400000" scaled="0"/>
                </a:gradFill>
                <a:latin typeface="Segoe UI Light"/>
              </a:rPr>
              <a:t>Additional information at http://tfs.visualstudio.com</a:t>
            </a:r>
            <a:endParaRPr lang="en-US" dirty="0">
              <a:gradFill>
                <a:gsLst>
                  <a:gs pos="0">
                    <a:srgbClr val="FFFFFF"/>
                  </a:gs>
                  <a:gs pos="100000">
                    <a:srgbClr val="FFFFFF"/>
                  </a:gs>
                </a:gsLst>
                <a:lin ang="5400000" scaled="0"/>
              </a:gradFill>
              <a:latin typeface="Segoe UI Light"/>
              <a:ea typeface="Calibri" panose="020F0502020204030204" pitchFamily="34" charset="0"/>
              <a:cs typeface="Times New Roman" panose="02020603050405020304" pitchFamily="18" charset="0"/>
            </a:endParaRPr>
          </a:p>
        </p:txBody>
      </p:sp>
      <p:sp>
        <p:nvSpPr>
          <p:cNvPr id="20" name="Text Placeholder 2"/>
          <p:cNvSpPr txBox="1">
            <a:spLocks/>
          </p:cNvSpPr>
          <p:nvPr/>
        </p:nvSpPr>
        <p:spPr>
          <a:xfrm>
            <a:off x="604914" y="6412461"/>
            <a:ext cx="5924977" cy="148182"/>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nSpc>
                <a:spcPct val="107000"/>
              </a:lnSpc>
              <a:spcBef>
                <a:spcPts val="0"/>
              </a:spcBef>
              <a:spcAft>
                <a:spcPts val="375"/>
              </a:spcAft>
              <a:buFont typeface="Arial" charset="0"/>
              <a:buNone/>
            </a:pPr>
            <a:r>
              <a:rPr lang="en-US" sz="900" dirty="0" smtClean="0">
                <a:solidFill>
                  <a:srgbClr val="FFFFFF"/>
                </a:solidFill>
              </a:rPr>
              <a:t>* Capability in preview – limits may apply.  Authoring load tests requires Visual Studio Ultimate 2013 Preview.</a:t>
            </a:r>
            <a:endParaRPr lang="en-US" sz="900" dirty="0">
              <a:solidFill>
                <a:srgbClr val="FFFFFF"/>
              </a:solidFill>
              <a:ea typeface="Calibri" panose="020F0502020204030204" pitchFamily="34" charset="0"/>
              <a:cs typeface="Times New Roman" panose="02020603050405020304" pitchFamily="18" charset="0"/>
            </a:endParaRPr>
          </a:p>
        </p:txBody>
      </p:sp>
      <p:grpSp>
        <p:nvGrpSpPr>
          <p:cNvPr id="5" name="Group 4"/>
          <p:cNvGrpSpPr/>
          <p:nvPr/>
        </p:nvGrpSpPr>
        <p:grpSpPr>
          <a:xfrm>
            <a:off x="560031" y="2279085"/>
            <a:ext cx="5026033" cy="3526764"/>
            <a:chOff x="528499" y="2068435"/>
            <a:chExt cx="5026033" cy="3526764"/>
          </a:xfrm>
        </p:grpSpPr>
        <p:sp>
          <p:nvSpPr>
            <p:cNvPr id="18" name="TextBox 17"/>
            <p:cNvSpPr txBox="1"/>
            <p:nvPr/>
          </p:nvSpPr>
          <p:spPr>
            <a:xfrm>
              <a:off x="528499" y="2068435"/>
              <a:ext cx="4808606" cy="3425297"/>
            </a:xfrm>
            <a:prstGeom prst="rect">
              <a:avLst/>
            </a:prstGeom>
            <a:noFill/>
          </p:spPr>
          <p:txBody>
            <a:bodyPr wrap="square" lIns="0" tIns="0" rIns="0" bIns="0" rtlCol="0">
              <a:spAutoFit/>
            </a:bodyPr>
            <a:lstStyle/>
            <a:p>
              <a:pPr marL="342900" indent="-342900">
                <a:lnSpc>
                  <a:spcPct val="107000"/>
                </a:lnSpc>
                <a:spcAft>
                  <a:spcPts val="375"/>
                </a:spcAft>
                <a:buFont typeface="Wingdings" panose="05000000000000000000" pitchFamily="2" charset="2"/>
                <a:buChar char=""/>
              </a:pPr>
              <a:r>
                <a:rPr lang="en-US" dirty="0" smtClean="0">
                  <a:solidFill>
                    <a:srgbClr val="FFFFFF"/>
                  </a:solidFill>
                </a:rPr>
                <a:t>Version control (TFVC or </a:t>
              </a:r>
              <a:r>
                <a:rPr lang="en-US" dirty="0" err="1" smtClean="0">
                  <a:solidFill>
                    <a:srgbClr val="FFFFFF"/>
                  </a:solidFill>
                </a:rPr>
                <a:t>Git</a:t>
              </a:r>
              <a:r>
                <a:rPr lang="en-US" dirty="0" smtClean="0">
                  <a:solidFill>
                    <a:srgbClr val="FFFFFF"/>
                  </a:solidFill>
                </a:rPr>
                <a:t>)</a:t>
              </a:r>
            </a:p>
            <a:p>
              <a:pPr marL="342900" indent="-342900">
                <a:lnSpc>
                  <a:spcPct val="107000"/>
                </a:lnSpc>
                <a:spcAft>
                  <a:spcPts val="375"/>
                </a:spcAft>
                <a:buFont typeface="Wingdings" panose="05000000000000000000" pitchFamily="2" charset="2"/>
                <a:buChar char=""/>
              </a:pPr>
              <a:r>
                <a:rPr lang="en-US" dirty="0" smtClean="0">
                  <a:solidFill>
                    <a:srgbClr val="FFFFFF"/>
                  </a:solidFill>
                  <a:ea typeface="Calibri" panose="020F0502020204030204" pitchFamily="34" charset="0"/>
                  <a:cs typeface="Times New Roman" panose="02020603050405020304" pitchFamily="18" charset="0"/>
                </a:rPr>
                <a:t>Comment </a:t>
              </a:r>
              <a:r>
                <a:rPr lang="en-US" dirty="0">
                  <a:solidFill>
                    <a:srgbClr val="FFFFFF"/>
                  </a:solidFill>
                  <a:ea typeface="Calibri" panose="020F0502020204030204" pitchFamily="34" charset="0"/>
                  <a:cs typeface="Times New Roman" panose="02020603050405020304" pitchFamily="18" charset="0"/>
                </a:rPr>
                <a:t>o</a:t>
              </a:r>
              <a:r>
                <a:rPr lang="en-US" dirty="0" smtClean="0">
                  <a:solidFill>
                    <a:srgbClr val="FFFFFF"/>
                  </a:solidFill>
                  <a:ea typeface="Calibri" panose="020F0502020204030204" pitchFamily="34" charset="0"/>
                  <a:cs typeface="Times New Roman" panose="02020603050405020304" pitchFamily="18" charset="0"/>
                </a:rPr>
                <a:t>n </a:t>
              </a:r>
              <a:r>
                <a:rPr lang="en-US" dirty="0" err="1" smtClean="0">
                  <a:solidFill>
                    <a:srgbClr val="FFFFFF"/>
                  </a:solidFill>
                  <a:ea typeface="Calibri" panose="020F0502020204030204" pitchFamily="34" charset="0"/>
                  <a:cs typeface="Times New Roman" panose="02020603050405020304" pitchFamily="18" charset="0"/>
                </a:rPr>
                <a:t>changesets</a:t>
              </a:r>
              <a:r>
                <a:rPr lang="en-US" dirty="0" smtClean="0">
                  <a:solidFill>
                    <a:srgbClr val="FFFFFF"/>
                  </a:solidFill>
                  <a:ea typeface="Calibri" panose="020F0502020204030204" pitchFamily="34" charset="0"/>
                  <a:cs typeface="Times New Roman" panose="02020603050405020304" pitchFamily="18" charset="0"/>
                </a:rPr>
                <a:t> </a:t>
              </a:r>
              <a:r>
                <a:rPr lang="en-US" dirty="0">
                  <a:solidFill>
                    <a:srgbClr val="FFFFFF"/>
                  </a:solidFill>
                  <a:ea typeface="Calibri" panose="020F0502020204030204" pitchFamily="34" charset="0"/>
                  <a:cs typeface="Times New Roman" panose="02020603050405020304" pitchFamily="18" charset="0"/>
                </a:rPr>
                <a:t>&amp; c</a:t>
              </a:r>
              <a:r>
                <a:rPr lang="en-US" dirty="0" smtClean="0">
                  <a:solidFill>
                    <a:srgbClr val="FFFFFF"/>
                  </a:solidFill>
                  <a:ea typeface="Calibri" panose="020F0502020204030204" pitchFamily="34" charset="0"/>
                  <a:cs typeface="Times New Roman" panose="02020603050405020304" pitchFamily="18" charset="0"/>
                </a:rPr>
                <a:t>ommits</a:t>
              </a:r>
              <a:endParaRPr lang="en-US" dirty="0">
                <a:solidFill>
                  <a:srgbClr val="FFFFFF"/>
                </a:solidFill>
              </a:endParaRPr>
            </a:p>
            <a:p>
              <a:pPr marL="342900" indent="-342900">
                <a:lnSpc>
                  <a:spcPct val="107000"/>
                </a:lnSpc>
                <a:spcAft>
                  <a:spcPts val="375"/>
                </a:spcAft>
                <a:buFont typeface="Wingdings" panose="05000000000000000000" pitchFamily="2" charset="2"/>
                <a:buChar char=""/>
              </a:pPr>
              <a:r>
                <a:rPr lang="en-US" dirty="0">
                  <a:solidFill>
                    <a:srgbClr val="FFFFFF"/>
                  </a:solidFill>
                </a:rPr>
                <a:t>Work item </a:t>
              </a:r>
              <a:r>
                <a:rPr lang="en-US" dirty="0" smtClean="0">
                  <a:solidFill>
                    <a:srgbClr val="FFFFFF"/>
                  </a:solidFill>
                </a:rPr>
                <a:t>tracking and tagging</a:t>
              </a:r>
              <a:endParaRPr lang="en-US" dirty="0">
                <a:solidFill>
                  <a:srgbClr val="FFFFFF"/>
                </a:solidFill>
              </a:endParaRPr>
            </a:p>
            <a:p>
              <a:pPr marL="342900" indent="-342900">
                <a:lnSpc>
                  <a:spcPct val="107000"/>
                </a:lnSpc>
                <a:spcAft>
                  <a:spcPts val="375"/>
                </a:spcAft>
                <a:buFont typeface="Wingdings" panose="05000000000000000000" pitchFamily="2" charset="2"/>
                <a:buChar char=""/>
              </a:pPr>
              <a:r>
                <a:rPr lang="en-US" dirty="0">
                  <a:solidFill>
                    <a:srgbClr val="FFFFFF"/>
                  </a:solidFill>
                  <a:ea typeface="Calibri" panose="020F0502020204030204" pitchFamily="34" charset="0"/>
                  <a:cs typeface="Times New Roman" panose="02020603050405020304" pitchFamily="18" charset="0"/>
                </a:rPr>
                <a:t>Team </a:t>
              </a:r>
              <a:r>
                <a:rPr lang="en-US" dirty="0" smtClean="0">
                  <a:solidFill>
                    <a:srgbClr val="FFFFFF"/>
                  </a:solidFill>
                  <a:ea typeface="Calibri" panose="020F0502020204030204" pitchFamily="34" charset="0"/>
                  <a:cs typeface="Times New Roman" panose="02020603050405020304" pitchFamily="18" charset="0"/>
                </a:rPr>
                <a:t>rooms</a:t>
              </a:r>
              <a:endParaRPr lang="en-US" dirty="0" smtClean="0">
                <a:solidFill>
                  <a:srgbClr val="FFFFFF"/>
                </a:solidFill>
              </a:endParaRPr>
            </a:p>
            <a:p>
              <a:pPr marL="342900" indent="-342900">
                <a:lnSpc>
                  <a:spcPct val="107000"/>
                </a:lnSpc>
                <a:spcAft>
                  <a:spcPts val="375"/>
                </a:spcAft>
                <a:buFont typeface="Wingdings" panose="05000000000000000000" pitchFamily="2" charset="2"/>
                <a:buChar char=""/>
              </a:pPr>
              <a:r>
                <a:rPr lang="en-US" dirty="0" smtClean="0">
                  <a:solidFill>
                    <a:srgbClr val="FFFFFF"/>
                  </a:solidFill>
                </a:rPr>
                <a:t>Agile </a:t>
              </a:r>
              <a:r>
                <a:rPr lang="en-US" dirty="0">
                  <a:solidFill>
                    <a:srgbClr val="FFFFFF"/>
                  </a:solidFill>
                </a:rPr>
                <a:t>planning </a:t>
              </a:r>
              <a:r>
                <a:rPr lang="en-US" dirty="0" smtClean="0">
                  <a:solidFill>
                    <a:srgbClr val="FFFFFF"/>
                  </a:solidFill>
                </a:rPr>
                <a:t>tools</a:t>
              </a:r>
            </a:p>
            <a:p>
              <a:pPr marL="342900" indent="-342900">
                <a:lnSpc>
                  <a:spcPct val="107000"/>
                </a:lnSpc>
                <a:spcAft>
                  <a:spcPts val="375"/>
                </a:spcAft>
                <a:buFont typeface="Wingdings" panose="05000000000000000000" pitchFamily="2" charset="2"/>
                <a:buChar char=""/>
              </a:pPr>
              <a:r>
                <a:rPr lang="en-US" dirty="0" smtClean="0">
                  <a:solidFill>
                    <a:srgbClr val="FFFFFF"/>
                  </a:solidFill>
                </a:rPr>
                <a:t>Feedback Management</a:t>
              </a:r>
            </a:p>
            <a:p>
              <a:pPr marL="342900" indent="-342900">
                <a:lnSpc>
                  <a:spcPct val="107000"/>
                </a:lnSpc>
                <a:spcAft>
                  <a:spcPts val="375"/>
                </a:spcAft>
                <a:buFont typeface="Wingdings" panose="05000000000000000000" pitchFamily="2" charset="2"/>
                <a:buChar char=""/>
              </a:pPr>
              <a:r>
                <a:rPr lang="en-US" dirty="0" smtClean="0">
                  <a:solidFill>
                    <a:srgbClr val="FFFFFF"/>
                  </a:solidFill>
                  <a:ea typeface="Calibri" panose="020F0502020204030204" pitchFamily="34" charset="0"/>
                  <a:cs typeface="Times New Roman" panose="02020603050405020304" pitchFamily="18" charset="0"/>
                </a:rPr>
                <a:t>Agile </a:t>
              </a:r>
              <a:r>
                <a:rPr lang="en-US" dirty="0">
                  <a:solidFill>
                    <a:srgbClr val="FFFFFF"/>
                  </a:solidFill>
                  <a:ea typeface="Calibri" panose="020F0502020204030204" pitchFamily="34" charset="0"/>
                  <a:cs typeface="Times New Roman" panose="02020603050405020304" pitchFamily="18" charset="0"/>
                </a:rPr>
                <a:t>Portfolio </a:t>
              </a:r>
              <a:r>
                <a:rPr lang="en-US" dirty="0" smtClean="0">
                  <a:solidFill>
                    <a:srgbClr val="FFFFFF"/>
                  </a:solidFill>
                  <a:ea typeface="Calibri" panose="020F0502020204030204" pitchFamily="34" charset="0"/>
                  <a:cs typeface="Times New Roman" panose="02020603050405020304" pitchFamily="18" charset="0"/>
                </a:rPr>
                <a:t>Management*</a:t>
              </a:r>
              <a:endParaRPr lang="en-US" dirty="0">
                <a:solidFill>
                  <a:srgbClr val="FFFFFF"/>
                </a:solidFill>
              </a:endParaRPr>
            </a:p>
            <a:p>
              <a:pPr marL="342900" indent="-342900">
                <a:lnSpc>
                  <a:spcPct val="107000"/>
                </a:lnSpc>
                <a:spcAft>
                  <a:spcPts val="375"/>
                </a:spcAft>
                <a:buFont typeface="Wingdings" panose="05000000000000000000" pitchFamily="2" charset="2"/>
                <a:buChar char=""/>
              </a:pPr>
              <a:r>
                <a:rPr lang="en-US" dirty="0" smtClean="0">
                  <a:solidFill>
                    <a:srgbClr val="FFFFFF"/>
                  </a:solidFill>
                </a:rPr>
                <a:t>Build*</a:t>
              </a:r>
            </a:p>
            <a:p>
              <a:pPr marL="342900" indent="-342900">
                <a:lnSpc>
                  <a:spcPct val="107000"/>
                </a:lnSpc>
                <a:spcAft>
                  <a:spcPts val="375"/>
                </a:spcAft>
                <a:buFont typeface="Wingdings" panose="05000000000000000000" pitchFamily="2" charset="2"/>
                <a:buChar char=""/>
              </a:pPr>
              <a:r>
                <a:rPr lang="en-US" dirty="0" smtClean="0">
                  <a:solidFill>
                    <a:srgbClr val="FFFFFF"/>
                  </a:solidFill>
                  <a:ea typeface="Calibri" panose="020F0502020204030204" pitchFamily="34" charset="0"/>
                  <a:cs typeface="Times New Roman" panose="02020603050405020304" pitchFamily="18" charset="0"/>
                </a:rPr>
                <a:t>Web-based test case management*</a:t>
              </a:r>
            </a:p>
            <a:p>
              <a:pPr marL="342900" indent="-342900">
                <a:lnSpc>
                  <a:spcPct val="107000"/>
                </a:lnSpc>
                <a:spcAft>
                  <a:spcPts val="375"/>
                </a:spcAft>
                <a:buFont typeface="Wingdings" panose="05000000000000000000" pitchFamily="2" charset="2"/>
                <a:buChar char=""/>
              </a:pPr>
              <a:r>
                <a:rPr lang="en-US" dirty="0" smtClean="0">
                  <a:solidFill>
                    <a:srgbClr val="FFFFFF"/>
                  </a:solidFill>
                  <a:ea typeface="Calibri" panose="020F0502020204030204" pitchFamily="34" charset="0"/>
                  <a:cs typeface="Times New Roman" panose="02020603050405020304" pitchFamily="18" charset="0"/>
                </a:rPr>
                <a:t>Load testing*</a:t>
              </a:r>
              <a:endParaRPr lang="en-US" dirty="0">
                <a:solidFill>
                  <a:srgbClr val="FFFFFF"/>
                </a:solidFill>
                <a:ea typeface="Calibri" panose="020F0502020204030204" pitchFamily="34" charset="0"/>
                <a:cs typeface="Times New Roman" panose="02020603050405020304" pitchFamily="18" charset="0"/>
              </a:endParaRPr>
            </a:p>
          </p:txBody>
        </p:sp>
        <p:sp>
          <p:nvSpPr>
            <p:cNvPr id="3" name="TextBox 2"/>
            <p:cNvSpPr txBox="1"/>
            <p:nvPr/>
          </p:nvSpPr>
          <p:spPr>
            <a:xfrm>
              <a:off x="4511041" y="2307958"/>
              <a:ext cx="1043491" cy="517065"/>
            </a:xfrm>
            <a:prstGeom prst="rect">
              <a:avLst/>
            </a:prstGeom>
            <a:noFill/>
          </p:spPr>
          <p:txBody>
            <a:bodyPr wrap="square" lIns="182880" tIns="146304" rIns="182880" bIns="146304" rtlCol="0" anchor="ctr">
              <a:spAutoFit/>
            </a:bodyPr>
            <a:lstStyle/>
            <a:p>
              <a:pPr>
                <a:lnSpc>
                  <a:spcPct val="90000"/>
                </a:lnSpc>
                <a:spcAft>
                  <a:spcPts val="600"/>
                </a:spcAft>
              </a:pPr>
              <a:r>
                <a:rPr lang="en-US" sz="1600" i="1" dirty="0" smtClean="0">
                  <a:solidFill>
                    <a:srgbClr val="FFFF00"/>
                  </a:solidFill>
                  <a:latin typeface="Segoe UI Semibold" panose="020B0702040204020203" pitchFamily="34" charset="0"/>
                  <a:cs typeface="Segoe UI Semibold" panose="020B0702040204020203" pitchFamily="34" charset="0"/>
                </a:rPr>
                <a:t>New!</a:t>
              </a:r>
            </a:p>
          </p:txBody>
        </p:sp>
        <p:sp>
          <p:nvSpPr>
            <p:cNvPr id="22" name="TextBox 21"/>
            <p:cNvSpPr txBox="1"/>
            <p:nvPr/>
          </p:nvSpPr>
          <p:spPr>
            <a:xfrm>
              <a:off x="2029130" y="3003569"/>
              <a:ext cx="1043491" cy="517065"/>
            </a:xfrm>
            <a:prstGeom prst="rect">
              <a:avLst/>
            </a:prstGeom>
            <a:noFill/>
          </p:spPr>
          <p:txBody>
            <a:bodyPr wrap="square" lIns="182880" tIns="146304" rIns="182880" bIns="146304" rtlCol="0" anchor="ctr">
              <a:spAutoFit/>
            </a:bodyPr>
            <a:lstStyle/>
            <a:p>
              <a:pPr>
                <a:lnSpc>
                  <a:spcPct val="90000"/>
                </a:lnSpc>
                <a:spcAft>
                  <a:spcPts val="600"/>
                </a:spcAft>
              </a:pPr>
              <a:r>
                <a:rPr lang="en-US" sz="1600" i="1" dirty="0" smtClean="0">
                  <a:solidFill>
                    <a:srgbClr val="FFFF00"/>
                  </a:solidFill>
                  <a:latin typeface="Segoe UI Semibold" panose="020B0702040204020203" pitchFamily="34" charset="0"/>
                  <a:cs typeface="Segoe UI Semibold" panose="020B0702040204020203" pitchFamily="34" charset="0"/>
                </a:rPr>
                <a:t>New!</a:t>
              </a:r>
            </a:p>
          </p:txBody>
        </p:sp>
        <p:sp>
          <p:nvSpPr>
            <p:cNvPr id="23" name="TextBox 22"/>
            <p:cNvSpPr txBox="1"/>
            <p:nvPr/>
          </p:nvSpPr>
          <p:spPr>
            <a:xfrm>
              <a:off x="3750000" y="4023893"/>
              <a:ext cx="1043491" cy="517065"/>
            </a:xfrm>
            <a:prstGeom prst="rect">
              <a:avLst/>
            </a:prstGeom>
            <a:noFill/>
          </p:spPr>
          <p:txBody>
            <a:bodyPr wrap="square" lIns="182880" tIns="146304" rIns="182880" bIns="146304" rtlCol="0" anchor="ctr">
              <a:spAutoFit/>
            </a:bodyPr>
            <a:lstStyle/>
            <a:p>
              <a:pPr>
                <a:lnSpc>
                  <a:spcPct val="90000"/>
                </a:lnSpc>
                <a:spcAft>
                  <a:spcPts val="600"/>
                </a:spcAft>
              </a:pPr>
              <a:r>
                <a:rPr lang="en-US" sz="1600" i="1" dirty="0" smtClean="0">
                  <a:solidFill>
                    <a:srgbClr val="FFFF00"/>
                  </a:solidFill>
                  <a:latin typeface="Segoe UI Semibold" panose="020B0702040204020203" pitchFamily="34" charset="0"/>
                  <a:cs typeface="Segoe UI Semibold" panose="020B0702040204020203" pitchFamily="34" charset="0"/>
                </a:rPr>
                <a:t>New!</a:t>
              </a:r>
            </a:p>
          </p:txBody>
        </p:sp>
        <p:sp>
          <p:nvSpPr>
            <p:cNvPr id="21" name="TextBox 20"/>
            <p:cNvSpPr txBox="1"/>
            <p:nvPr/>
          </p:nvSpPr>
          <p:spPr>
            <a:xfrm>
              <a:off x="2192836" y="5078134"/>
              <a:ext cx="1043491" cy="517065"/>
            </a:xfrm>
            <a:prstGeom prst="rect">
              <a:avLst/>
            </a:prstGeom>
            <a:noFill/>
          </p:spPr>
          <p:txBody>
            <a:bodyPr wrap="square" lIns="182880" tIns="146304" rIns="182880" bIns="146304" rtlCol="0" anchor="ctr">
              <a:spAutoFit/>
            </a:bodyPr>
            <a:lstStyle/>
            <a:p>
              <a:pPr>
                <a:lnSpc>
                  <a:spcPct val="90000"/>
                </a:lnSpc>
                <a:spcAft>
                  <a:spcPts val="600"/>
                </a:spcAft>
              </a:pPr>
              <a:r>
                <a:rPr lang="en-US" sz="1600" i="1" dirty="0" smtClean="0">
                  <a:solidFill>
                    <a:srgbClr val="FFFF00"/>
                  </a:solidFill>
                  <a:latin typeface="Segoe UI Semibold" panose="020B0702040204020203" pitchFamily="34" charset="0"/>
                  <a:cs typeface="Segoe UI Semibold" panose="020B0702040204020203" pitchFamily="34" charset="0"/>
                </a:rPr>
                <a:t>New!</a:t>
              </a:r>
            </a:p>
          </p:txBody>
        </p:sp>
      </p:grpSp>
    </p:spTree>
    <p:extLst>
      <p:ext uri="{BB962C8B-B14F-4D97-AF65-F5344CB8AC3E}">
        <p14:creationId xmlns:p14="http://schemas.microsoft.com/office/powerpoint/2010/main" val="1836752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decel="10000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0-#ppt_w/2"/>
                                          </p:val>
                                        </p:tav>
                                        <p:tav tm="100000">
                                          <p:val>
                                            <p:strVal val="#ppt_x"/>
                                          </p:val>
                                        </p:tav>
                                      </p:tavLst>
                                    </p:anim>
                                    <p:anim calcmode="lin" valueType="num">
                                      <p:cBhvr additive="base">
                                        <p:cTn id="16" dur="1000" fill="hold"/>
                                        <p:tgtEl>
                                          <p:spTgt spid="24"/>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6" grpId="0" animBg="1"/>
      <p:bldP spid="13" grpId="0"/>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flipH="1" flipV="1">
            <a:off x="10927693" y="3878262"/>
            <a:ext cx="1" cy="45850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10924282" y="4449043"/>
            <a:ext cx="1" cy="311376"/>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Visual Studio 2012 Wave</a:t>
            </a:r>
            <a:endParaRPr lang="en-US" dirty="0"/>
          </a:p>
        </p:txBody>
      </p:sp>
      <p:cxnSp>
        <p:nvCxnSpPr>
          <p:cNvPr id="4" name="Straight Connector 3"/>
          <p:cNvCxnSpPr/>
          <p:nvPr/>
        </p:nvCxnSpPr>
        <p:spPr>
          <a:xfrm flipH="1" flipV="1">
            <a:off x="2057886" y="3878262"/>
            <a:ext cx="2" cy="45850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208403" y="3204989"/>
            <a:ext cx="1865511" cy="498598"/>
          </a:xfrm>
          <a:prstGeom prst="rect">
            <a:avLst/>
          </a:prstGeom>
          <a:noFill/>
        </p:spPr>
        <p:txBody>
          <a:bodyPr wrap="none" lIns="0" tIns="0" rIns="0" bIns="0" rtlCol="0">
            <a:spAutoFit/>
          </a:bodyPr>
          <a:lstStyle/>
          <a:p>
            <a:pPr algn="ctr">
              <a:lnSpc>
                <a:spcPct val="90000"/>
              </a:lnSpc>
            </a:pPr>
            <a:r>
              <a:rPr lang="en-US" spc="-30" dirty="0" smtClean="0">
                <a:latin typeface="Segoe UI" pitchFamily="34" charset="0"/>
                <a:cs typeface="Segoe UI" pitchFamily="34" charset="0"/>
              </a:rPr>
              <a:t>Visual Studio 2012 </a:t>
            </a:r>
          </a:p>
          <a:p>
            <a:pPr algn="ctr">
              <a:lnSpc>
                <a:spcPct val="90000"/>
              </a:lnSpc>
            </a:pPr>
            <a:r>
              <a:rPr lang="en-US" spc="-30" dirty="0" smtClean="0">
                <a:latin typeface="Segoe UI" pitchFamily="34" charset="0"/>
                <a:cs typeface="Segoe UI" pitchFamily="34" charset="0"/>
              </a:rPr>
              <a:t>Launch</a:t>
            </a:r>
          </a:p>
        </p:txBody>
      </p:sp>
      <p:cxnSp>
        <p:nvCxnSpPr>
          <p:cNvPr id="6" name="Straight Connector 5"/>
          <p:cNvCxnSpPr/>
          <p:nvPr/>
        </p:nvCxnSpPr>
        <p:spPr>
          <a:xfrm flipV="1">
            <a:off x="3730829" y="5021262"/>
            <a:ext cx="0" cy="9144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38431" y="6011862"/>
            <a:ext cx="2606356" cy="498598"/>
          </a:xfrm>
          <a:prstGeom prst="rect">
            <a:avLst/>
          </a:prstGeom>
          <a:noFill/>
        </p:spPr>
        <p:txBody>
          <a:bodyPr wrap="none" lIns="0" tIns="0" rIns="0" bIns="0" rtlCol="0">
            <a:spAutoFit/>
          </a:bodyPr>
          <a:lstStyle/>
          <a:p>
            <a:pPr algn="ctr">
              <a:lnSpc>
                <a:spcPct val="90000"/>
              </a:lnSpc>
            </a:pPr>
            <a:r>
              <a:rPr lang="en-US" dirty="0" smtClean="0">
                <a:latin typeface="Segoe UI" pitchFamily="34" charset="0"/>
                <a:cs typeface="Segoe UI" pitchFamily="34" charset="0"/>
              </a:rPr>
              <a:t>Team Foundation Service </a:t>
            </a:r>
          </a:p>
          <a:p>
            <a:pPr algn="ctr">
              <a:lnSpc>
                <a:spcPct val="90000"/>
              </a:lnSpc>
            </a:pPr>
            <a:r>
              <a:rPr lang="en-US" dirty="0" smtClean="0">
                <a:latin typeface="Segoe UI" pitchFamily="34" charset="0"/>
                <a:cs typeface="Segoe UI" pitchFamily="34" charset="0"/>
              </a:rPr>
              <a:t>Free Plan</a:t>
            </a:r>
          </a:p>
        </p:txBody>
      </p:sp>
      <p:cxnSp>
        <p:nvCxnSpPr>
          <p:cNvPr id="8" name="Straight Connector 7"/>
          <p:cNvCxnSpPr/>
          <p:nvPr/>
        </p:nvCxnSpPr>
        <p:spPr>
          <a:xfrm flipH="1" flipV="1">
            <a:off x="5272089" y="3878262"/>
            <a:ext cx="1" cy="45850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35922" y="3196567"/>
            <a:ext cx="1865511" cy="498598"/>
          </a:xfrm>
          <a:prstGeom prst="rect">
            <a:avLst/>
          </a:prstGeom>
          <a:noFill/>
        </p:spPr>
        <p:txBody>
          <a:bodyPr wrap="none" lIns="0" tIns="0" rIns="0" bIns="0" rtlCol="0">
            <a:spAutoFit/>
          </a:bodyPr>
          <a:lstStyle/>
          <a:p>
            <a:pPr algn="ctr">
              <a:lnSpc>
                <a:spcPct val="90000"/>
              </a:lnSpc>
            </a:pPr>
            <a:r>
              <a:rPr lang="en-US" spc="-30" dirty="0" smtClean="0">
                <a:latin typeface="Segoe UI" pitchFamily="34" charset="0"/>
                <a:cs typeface="Segoe UI" pitchFamily="34" charset="0"/>
              </a:rPr>
              <a:t>Visual Studio 2012 </a:t>
            </a:r>
          </a:p>
          <a:p>
            <a:pPr algn="ctr">
              <a:lnSpc>
                <a:spcPct val="90000"/>
              </a:lnSpc>
            </a:pPr>
            <a:r>
              <a:rPr lang="en-US" spc="-30" dirty="0" smtClean="0">
                <a:latin typeface="Segoe UI" pitchFamily="34" charset="0"/>
                <a:cs typeface="Segoe UI" pitchFamily="34" charset="0"/>
              </a:rPr>
              <a:t>Update 1</a:t>
            </a:r>
          </a:p>
        </p:txBody>
      </p:sp>
      <p:cxnSp>
        <p:nvCxnSpPr>
          <p:cNvPr id="10" name="Straight Arrow Connector 9"/>
          <p:cNvCxnSpPr/>
          <p:nvPr/>
        </p:nvCxnSpPr>
        <p:spPr>
          <a:xfrm flipV="1">
            <a:off x="3730829" y="5205884"/>
            <a:ext cx="6402177" cy="1374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32793" y="5374663"/>
            <a:ext cx="3865995" cy="332399"/>
          </a:xfrm>
          <a:prstGeom prst="rect">
            <a:avLst/>
          </a:prstGeom>
          <a:noFill/>
        </p:spPr>
        <p:txBody>
          <a:bodyPr wrap="none" lIns="0" tIns="0" rIns="0" bIns="0" rtlCol="0">
            <a:spAutoFit/>
          </a:bodyPr>
          <a:lstStyle/>
          <a:p>
            <a:pPr>
              <a:lnSpc>
                <a:spcPct val="90000"/>
              </a:lnSpc>
            </a:pPr>
            <a:r>
              <a:rPr lang="en-US" sz="2400" spc="-70" dirty="0" smtClean="0">
                <a:latin typeface="Segoe UI" pitchFamily="34" charset="0"/>
                <a:cs typeface="Segoe UI" pitchFamily="34" charset="0"/>
              </a:rPr>
              <a:t>3-week service delivery sprints</a:t>
            </a:r>
          </a:p>
        </p:txBody>
      </p:sp>
      <p:sp>
        <p:nvSpPr>
          <p:cNvPr id="12" name="Left Brace 11"/>
          <p:cNvSpPr/>
          <p:nvPr/>
        </p:nvSpPr>
        <p:spPr>
          <a:xfrm rot="5400000">
            <a:off x="5753842" y="-2455809"/>
            <a:ext cx="833524" cy="10515600"/>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3" name="TextBox 12"/>
          <p:cNvSpPr txBox="1"/>
          <p:nvPr/>
        </p:nvSpPr>
        <p:spPr>
          <a:xfrm>
            <a:off x="1777615" y="1679701"/>
            <a:ext cx="7245223" cy="304938"/>
          </a:xfrm>
          <a:prstGeom prst="rect">
            <a:avLst/>
          </a:prstGeom>
          <a:noFill/>
        </p:spPr>
        <p:txBody>
          <a:bodyPr wrap="none" lIns="0" tIns="0" rIns="0" bIns="0" rtlCol="0">
            <a:noAutofit/>
          </a:bodyPr>
          <a:lstStyle/>
          <a:p>
            <a:pPr algn="ctr">
              <a:lnSpc>
                <a:spcPct val="90000"/>
              </a:lnSpc>
            </a:pPr>
            <a:r>
              <a:rPr lang="en-US" sz="3200" spc="-70" dirty="0" smtClean="0">
                <a:latin typeface="Segoe UI" pitchFamily="34" charset="0"/>
                <a:cs typeface="Segoe UI" pitchFamily="34" charset="0"/>
              </a:rPr>
              <a:t>Frequent updates for on-premises/boxed products </a:t>
            </a:r>
          </a:p>
        </p:txBody>
      </p:sp>
      <p:cxnSp>
        <p:nvCxnSpPr>
          <p:cNvPr id="14" name="Straight Connector 13"/>
          <p:cNvCxnSpPr/>
          <p:nvPr/>
        </p:nvCxnSpPr>
        <p:spPr>
          <a:xfrm flipV="1">
            <a:off x="8225610" y="3878262"/>
            <a:ext cx="1" cy="45850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026948" y="3123021"/>
            <a:ext cx="2397324" cy="747897"/>
          </a:xfrm>
          <a:prstGeom prst="rect">
            <a:avLst/>
          </a:prstGeom>
          <a:noFill/>
        </p:spPr>
        <p:txBody>
          <a:bodyPr wrap="none" lIns="0" tIns="0" rIns="0" bIns="0" rtlCol="0">
            <a:spAutoFit/>
          </a:bodyPr>
          <a:lstStyle/>
          <a:p>
            <a:pPr algn="ctr">
              <a:lnSpc>
                <a:spcPct val="90000"/>
              </a:lnSpc>
            </a:pPr>
            <a:r>
              <a:rPr lang="en-US" spc="-30" dirty="0" smtClean="0">
                <a:latin typeface="Segoe UI" pitchFamily="34" charset="0"/>
                <a:cs typeface="Segoe UI" pitchFamily="34" charset="0"/>
              </a:rPr>
              <a:t>DevOps capabilities with</a:t>
            </a:r>
          </a:p>
          <a:p>
            <a:pPr algn="ctr">
              <a:lnSpc>
                <a:spcPct val="90000"/>
              </a:lnSpc>
            </a:pPr>
            <a:r>
              <a:rPr lang="en-US" spc="-30" dirty="0" smtClean="0">
                <a:latin typeface="Segoe UI" pitchFamily="34" charset="0"/>
                <a:cs typeface="Segoe UI" pitchFamily="34" charset="0"/>
              </a:rPr>
              <a:t>System Center 2012 SP1</a:t>
            </a:r>
          </a:p>
          <a:p>
            <a:pPr algn="ctr">
              <a:lnSpc>
                <a:spcPct val="90000"/>
              </a:lnSpc>
            </a:pPr>
            <a:endParaRPr lang="en-US" spc="-30" dirty="0" smtClean="0">
              <a:latin typeface="Segoe UI" pitchFamily="34" charset="0"/>
              <a:cs typeface="Segoe UI" pitchFamily="34" charset="0"/>
            </a:endParaRPr>
          </a:p>
        </p:txBody>
      </p:sp>
      <p:sp>
        <p:nvSpPr>
          <p:cNvPr id="16" name="TextBox 15"/>
          <p:cNvSpPr txBox="1"/>
          <p:nvPr/>
        </p:nvSpPr>
        <p:spPr>
          <a:xfrm>
            <a:off x="1605448" y="4771158"/>
            <a:ext cx="904875" cy="323165"/>
          </a:xfrm>
          <a:prstGeom prst="rect">
            <a:avLst/>
          </a:prstGeom>
          <a:noFill/>
        </p:spPr>
        <p:txBody>
          <a:bodyPr wrap="square" lIns="0" tIns="0" rIns="0" bIns="0" rtlCol="0">
            <a:spAutoFit/>
          </a:bodyPr>
          <a:lstStyle/>
          <a:p>
            <a:pPr algn="ctr"/>
            <a:r>
              <a:rPr lang="en-US" sz="1050" dirty="0" smtClean="0">
                <a:latin typeface="Segoe UI" pitchFamily="34" charset="0"/>
                <a:cs typeface="Segoe UI" pitchFamily="34" charset="0"/>
              </a:rPr>
              <a:t>September 2012</a:t>
            </a:r>
            <a:endParaRPr lang="en-US" sz="1050" dirty="0">
              <a:latin typeface="Segoe UI" pitchFamily="34" charset="0"/>
              <a:cs typeface="Segoe UI" pitchFamily="34" charset="0"/>
            </a:endParaRPr>
          </a:p>
        </p:txBody>
      </p:sp>
      <p:sp>
        <p:nvSpPr>
          <p:cNvPr id="17" name="TextBox 16"/>
          <p:cNvSpPr txBox="1"/>
          <p:nvPr/>
        </p:nvSpPr>
        <p:spPr>
          <a:xfrm>
            <a:off x="3279917" y="4784310"/>
            <a:ext cx="904875" cy="161583"/>
          </a:xfrm>
          <a:prstGeom prst="rect">
            <a:avLst/>
          </a:prstGeom>
          <a:noFill/>
        </p:spPr>
        <p:txBody>
          <a:bodyPr wrap="square" lIns="0" tIns="0" rIns="0" bIns="0" rtlCol="0">
            <a:spAutoFit/>
          </a:bodyPr>
          <a:lstStyle/>
          <a:p>
            <a:pPr algn="ctr"/>
            <a:r>
              <a:rPr lang="en-US" sz="1050" dirty="0" smtClean="0">
                <a:latin typeface="Segoe UI" pitchFamily="34" charset="0"/>
                <a:cs typeface="Segoe UI" pitchFamily="34" charset="0"/>
              </a:rPr>
              <a:t>October 2012</a:t>
            </a:r>
            <a:endParaRPr lang="en-US" sz="1050" dirty="0">
              <a:latin typeface="Segoe UI" pitchFamily="34" charset="0"/>
              <a:cs typeface="Segoe UI" pitchFamily="34" charset="0"/>
            </a:endParaRPr>
          </a:p>
        </p:txBody>
      </p:sp>
      <p:sp>
        <p:nvSpPr>
          <p:cNvPr id="18" name="TextBox 17"/>
          <p:cNvSpPr txBox="1"/>
          <p:nvPr/>
        </p:nvSpPr>
        <p:spPr>
          <a:xfrm>
            <a:off x="4816241" y="4765895"/>
            <a:ext cx="904875" cy="323165"/>
          </a:xfrm>
          <a:prstGeom prst="rect">
            <a:avLst/>
          </a:prstGeom>
          <a:noFill/>
        </p:spPr>
        <p:txBody>
          <a:bodyPr wrap="square" lIns="0" tIns="0" rIns="0" bIns="0" rtlCol="0">
            <a:spAutoFit/>
          </a:bodyPr>
          <a:lstStyle/>
          <a:p>
            <a:pPr algn="ctr"/>
            <a:r>
              <a:rPr lang="en-US" sz="1050" dirty="0" smtClean="0">
                <a:latin typeface="Segoe UI" pitchFamily="34" charset="0"/>
                <a:cs typeface="Segoe UI" pitchFamily="34" charset="0"/>
              </a:rPr>
              <a:t>November 2012</a:t>
            </a:r>
            <a:endParaRPr lang="en-US" sz="1050" dirty="0">
              <a:latin typeface="Segoe UI" pitchFamily="34" charset="0"/>
              <a:cs typeface="Segoe UI" pitchFamily="34" charset="0"/>
            </a:endParaRPr>
          </a:p>
        </p:txBody>
      </p:sp>
      <p:sp>
        <p:nvSpPr>
          <p:cNvPr id="19" name="TextBox 18"/>
          <p:cNvSpPr txBox="1"/>
          <p:nvPr/>
        </p:nvSpPr>
        <p:spPr>
          <a:xfrm>
            <a:off x="6316158" y="4784463"/>
            <a:ext cx="904875" cy="323165"/>
          </a:xfrm>
          <a:prstGeom prst="rect">
            <a:avLst/>
          </a:prstGeom>
          <a:noFill/>
        </p:spPr>
        <p:txBody>
          <a:bodyPr wrap="square" lIns="0" tIns="0" rIns="0" bIns="0" rtlCol="0">
            <a:spAutoFit/>
          </a:bodyPr>
          <a:lstStyle/>
          <a:p>
            <a:pPr algn="ctr"/>
            <a:r>
              <a:rPr lang="en-US" sz="1050" dirty="0" smtClean="0">
                <a:latin typeface="Segoe UI" pitchFamily="34" charset="0"/>
                <a:cs typeface="Segoe UI" pitchFamily="34" charset="0"/>
              </a:rPr>
              <a:t>December 2012</a:t>
            </a:r>
            <a:endParaRPr lang="en-US" sz="1050" dirty="0">
              <a:latin typeface="Segoe UI" pitchFamily="34" charset="0"/>
              <a:cs typeface="Segoe UI" pitchFamily="34" charset="0"/>
            </a:endParaRPr>
          </a:p>
        </p:txBody>
      </p:sp>
      <p:sp>
        <p:nvSpPr>
          <p:cNvPr id="20" name="TextBox 19"/>
          <p:cNvSpPr txBox="1"/>
          <p:nvPr/>
        </p:nvSpPr>
        <p:spPr>
          <a:xfrm>
            <a:off x="7782793" y="4796666"/>
            <a:ext cx="904875" cy="161583"/>
          </a:xfrm>
          <a:prstGeom prst="rect">
            <a:avLst/>
          </a:prstGeom>
          <a:noFill/>
        </p:spPr>
        <p:txBody>
          <a:bodyPr wrap="square" lIns="0" tIns="0" rIns="0" bIns="0" rtlCol="0">
            <a:spAutoFit/>
          </a:bodyPr>
          <a:lstStyle/>
          <a:p>
            <a:pPr algn="ctr"/>
            <a:r>
              <a:rPr lang="en-US" sz="1050" dirty="0" smtClean="0">
                <a:latin typeface="Segoe UI" pitchFamily="34" charset="0"/>
                <a:cs typeface="Segoe UI" pitchFamily="34" charset="0"/>
              </a:rPr>
              <a:t>January 2013</a:t>
            </a:r>
            <a:endParaRPr lang="en-US" sz="1050" dirty="0">
              <a:latin typeface="Segoe UI" pitchFamily="34" charset="0"/>
              <a:cs typeface="Segoe UI" pitchFamily="34" charset="0"/>
            </a:endParaRPr>
          </a:p>
        </p:txBody>
      </p:sp>
      <p:cxnSp>
        <p:nvCxnSpPr>
          <p:cNvPr id="22" name="Straight Connector 21"/>
          <p:cNvCxnSpPr/>
          <p:nvPr/>
        </p:nvCxnSpPr>
        <p:spPr>
          <a:xfrm flipH="1" flipV="1">
            <a:off x="8225610" y="4424930"/>
            <a:ext cx="1" cy="311376"/>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764110" y="4412727"/>
            <a:ext cx="1" cy="311376"/>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268678" y="4394159"/>
            <a:ext cx="1" cy="311376"/>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3730829" y="4412574"/>
            <a:ext cx="1" cy="311376"/>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2059883" y="4399422"/>
            <a:ext cx="1" cy="311376"/>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12803" y="4244906"/>
            <a:ext cx="11096633" cy="337877"/>
          </a:xfrm>
          <a:prstGeom prst="rect">
            <a:avLst/>
          </a:prstGeom>
          <a:solidFill>
            <a:srgbClr val="0070C0"/>
          </a:solidFill>
          <a:ln>
            <a:noFill/>
          </a:ln>
          <a:effectLst>
            <a:outerShdw blurRad="50800" dist="38100" dir="5100000" algn="t" rotWithShape="0">
              <a:schemeClr val="bg2">
                <a:lumMod val="10000"/>
                <a:alpha val="27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0" name="TextBox 29"/>
          <p:cNvSpPr txBox="1"/>
          <p:nvPr/>
        </p:nvSpPr>
        <p:spPr>
          <a:xfrm>
            <a:off x="9991526" y="3251451"/>
            <a:ext cx="1865511" cy="498598"/>
          </a:xfrm>
          <a:prstGeom prst="rect">
            <a:avLst/>
          </a:prstGeom>
          <a:noFill/>
        </p:spPr>
        <p:txBody>
          <a:bodyPr wrap="none" lIns="0" tIns="0" rIns="0" bIns="0" rtlCol="0">
            <a:spAutoFit/>
          </a:bodyPr>
          <a:lstStyle/>
          <a:p>
            <a:pPr algn="ctr">
              <a:lnSpc>
                <a:spcPct val="90000"/>
              </a:lnSpc>
            </a:pPr>
            <a:r>
              <a:rPr lang="en-US" spc="-30" dirty="0" smtClean="0">
                <a:latin typeface="Segoe UI" pitchFamily="34" charset="0"/>
                <a:cs typeface="Segoe UI" pitchFamily="34" charset="0"/>
              </a:rPr>
              <a:t>Visual Studio 2012 </a:t>
            </a:r>
          </a:p>
          <a:p>
            <a:pPr algn="ctr">
              <a:lnSpc>
                <a:spcPct val="90000"/>
              </a:lnSpc>
            </a:pPr>
            <a:r>
              <a:rPr lang="en-US" spc="-30" dirty="0" smtClean="0">
                <a:latin typeface="Segoe UI" pitchFamily="34" charset="0"/>
                <a:cs typeface="Segoe UI" pitchFamily="34" charset="0"/>
              </a:rPr>
              <a:t>Update 2</a:t>
            </a:r>
          </a:p>
        </p:txBody>
      </p:sp>
      <p:sp>
        <p:nvSpPr>
          <p:cNvPr id="31" name="TextBox 30"/>
          <p:cNvSpPr txBox="1"/>
          <p:nvPr/>
        </p:nvSpPr>
        <p:spPr>
          <a:xfrm>
            <a:off x="10471845" y="4820779"/>
            <a:ext cx="904875" cy="323165"/>
          </a:xfrm>
          <a:prstGeom prst="rect">
            <a:avLst/>
          </a:prstGeom>
          <a:noFill/>
        </p:spPr>
        <p:txBody>
          <a:bodyPr wrap="square" lIns="0" tIns="0" rIns="0" bIns="0" rtlCol="0">
            <a:spAutoFit/>
          </a:bodyPr>
          <a:lstStyle/>
          <a:p>
            <a:pPr algn="ctr"/>
            <a:r>
              <a:rPr lang="en-US" sz="1050" dirty="0" smtClean="0">
                <a:latin typeface="Segoe UI" pitchFamily="34" charset="0"/>
                <a:cs typeface="Segoe UI" pitchFamily="34" charset="0"/>
              </a:rPr>
              <a:t>March </a:t>
            </a:r>
          </a:p>
          <a:p>
            <a:pPr algn="ctr"/>
            <a:r>
              <a:rPr lang="en-US" sz="1050" dirty="0" smtClean="0">
                <a:latin typeface="Segoe UI" pitchFamily="34" charset="0"/>
                <a:cs typeface="Segoe UI" pitchFamily="34" charset="0"/>
              </a:rPr>
              <a:t>2013</a:t>
            </a:r>
            <a:endParaRPr lang="en-US" sz="1050" dirty="0">
              <a:latin typeface="Segoe UI" pitchFamily="34" charset="0"/>
              <a:cs typeface="Segoe UI" pitchFamily="34" charset="0"/>
            </a:endParaRPr>
          </a:p>
        </p:txBody>
      </p:sp>
    </p:spTree>
    <p:extLst>
      <p:ext uri="{BB962C8B-B14F-4D97-AF65-F5344CB8AC3E}">
        <p14:creationId xmlns:p14="http://schemas.microsoft.com/office/powerpoint/2010/main" val="161347271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 Sessions - Monday</a:t>
            </a:r>
            <a:endParaRPr lang="en-US" dirty="0"/>
          </a:p>
        </p:txBody>
      </p:sp>
      <p:grpSp>
        <p:nvGrpSpPr>
          <p:cNvPr id="4" name="Group 3"/>
          <p:cNvGrpSpPr/>
          <p:nvPr/>
        </p:nvGrpSpPr>
        <p:grpSpPr>
          <a:xfrm>
            <a:off x="270458" y="2637138"/>
            <a:ext cx="11900965" cy="1330186"/>
            <a:chOff x="270458" y="2873106"/>
            <a:chExt cx="11900965" cy="1330186"/>
          </a:xfrm>
        </p:grpSpPr>
        <p:sp>
          <p:nvSpPr>
            <p:cNvPr id="8" name="Rectangle 7"/>
            <p:cNvSpPr/>
            <p:nvPr/>
          </p:nvSpPr>
          <p:spPr bwMode="auto">
            <a:xfrm>
              <a:off x="283905" y="2873106"/>
              <a:ext cx="11887518" cy="1330186"/>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a:xfrm>
              <a:off x="270458" y="3037961"/>
              <a:ext cx="11889564" cy="978729"/>
            </a:xfrm>
            <a:prstGeom prst="rect">
              <a:avLst/>
            </a:prstGeom>
          </p:spPr>
          <p:txBody>
            <a:bodyPr wrap="square">
              <a:spAutoFit/>
            </a:bodyPr>
            <a:lstStyle/>
            <a:p>
              <a:pPr marL="571500" indent="-571500">
                <a:lnSpc>
                  <a:spcPct val="90000"/>
                </a:lnSpc>
                <a:spcBef>
                  <a:spcPct val="20000"/>
                </a:spcBef>
                <a:buSzPct val="105000"/>
                <a:buFontTx/>
                <a:buBlip>
                  <a:blip r:embed="rId2"/>
                </a:buBlip>
              </a:pPr>
              <a:r>
                <a:rPr lang="en-US" sz="3200" dirty="0" smtClean="0">
                  <a:solidFill>
                    <a:srgbClr val="FFFFFF"/>
                  </a:solidFill>
                  <a:latin typeface="Segoe UI Light"/>
                </a:rPr>
                <a:t>DEV-B212: </a:t>
              </a:r>
              <a:r>
                <a:rPr lang="en-US" sz="3200" dirty="0">
                  <a:latin typeface="+mj-lt"/>
                </a:rPr>
                <a:t>Agile Software Development with Microsoft Visual Studio </a:t>
              </a:r>
              <a:r>
                <a:rPr lang="en-US" sz="3200" dirty="0" smtClean="0">
                  <a:latin typeface="+mj-lt"/>
                </a:rPr>
                <a:t>ALM </a:t>
              </a:r>
              <a:r>
                <a:rPr lang="en-US" sz="2800" dirty="0" smtClean="0">
                  <a:gradFill>
                    <a:gsLst>
                      <a:gs pos="1250">
                        <a:srgbClr val="FFFFFF"/>
                      </a:gs>
                      <a:gs pos="100000">
                        <a:srgbClr val="FFFFFF"/>
                      </a:gs>
                    </a:gsLst>
                    <a:lin ang="5400000" scaled="0"/>
                  </a:gradFill>
                </a:rPr>
                <a:t>  </a:t>
              </a:r>
              <a:r>
                <a:rPr lang="en-US" sz="2400" dirty="0" smtClean="0">
                  <a:gradFill>
                    <a:gsLst>
                      <a:gs pos="1250">
                        <a:srgbClr val="FFFFFF"/>
                      </a:gs>
                      <a:gs pos="100000">
                        <a:srgbClr val="FFFFFF"/>
                      </a:gs>
                    </a:gsLst>
                    <a:lin ang="5400000" scaled="0"/>
                  </a:gradFill>
                </a:rPr>
                <a:t>Aaron Bjork &amp; Peter Provost </a:t>
              </a:r>
              <a:r>
                <a:rPr lang="en-US" sz="2800" dirty="0" smtClean="0">
                  <a:gradFill>
                    <a:gsLst>
                      <a:gs pos="1250">
                        <a:srgbClr val="FFFFFF"/>
                      </a:gs>
                      <a:gs pos="100000">
                        <a:srgbClr val="FFFFFF"/>
                      </a:gs>
                    </a:gsLst>
                    <a:lin ang="5400000" scaled="0"/>
                  </a:gradFill>
                </a:rPr>
                <a:t> </a:t>
              </a:r>
              <a:r>
                <a:rPr lang="en-US" sz="2400" dirty="0" smtClean="0">
                  <a:gradFill>
                    <a:gsLst>
                      <a:gs pos="1250">
                        <a:srgbClr val="FFFFFF"/>
                      </a:gs>
                      <a:gs pos="100000">
                        <a:srgbClr val="FFFFFF"/>
                      </a:gs>
                    </a:gsLst>
                    <a:lin ang="5400000" scaled="0"/>
                  </a:gradFill>
                </a:rPr>
                <a:t>- 1:15 to </a:t>
              </a:r>
              <a:r>
                <a:rPr lang="en-US" sz="2400" dirty="0">
                  <a:gradFill>
                    <a:gsLst>
                      <a:gs pos="1250">
                        <a:srgbClr val="FFFFFF"/>
                      </a:gs>
                      <a:gs pos="100000">
                        <a:srgbClr val="FFFFFF"/>
                      </a:gs>
                    </a:gsLst>
                    <a:lin ang="5400000" scaled="0"/>
                  </a:gradFill>
                </a:rPr>
                <a:t>2:30 PM @ Room </a:t>
              </a:r>
              <a:r>
                <a:rPr lang="en-US" sz="2400" dirty="0" smtClean="0">
                  <a:gradFill>
                    <a:gsLst>
                      <a:gs pos="1250">
                        <a:srgbClr val="FFFFFF"/>
                      </a:gs>
                      <a:gs pos="100000">
                        <a:srgbClr val="FFFFFF"/>
                      </a:gs>
                    </a:gsLst>
                    <a:lin ang="5400000" scaled="0"/>
                  </a:gradFill>
                </a:rPr>
                <a:t>261</a:t>
              </a:r>
            </a:p>
          </p:txBody>
        </p:sp>
      </p:grpSp>
      <p:grpSp>
        <p:nvGrpSpPr>
          <p:cNvPr id="6" name="Group 5"/>
          <p:cNvGrpSpPr/>
          <p:nvPr/>
        </p:nvGrpSpPr>
        <p:grpSpPr>
          <a:xfrm>
            <a:off x="301835" y="1236627"/>
            <a:ext cx="11889564" cy="1329592"/>
            <a:chOff x="301835" y="1236627"/>
            <a:chExt cx="11889564" cy="1329592"/>
          </a:xfrm>
        </p:grpSpPr>
        <p:sp>
          <p:nvSpPr>
            <p:cNvPr id="9" name="Rectangle 8"/>
            <p:cNvSpPr/>
            <p:nvPr/>
          </p:nvSpPr>
          <p:spPr bwMode="auto">
            <a:xfrm>
              <a:off x="301835" y="1242253"/>
              <a:ext cx="11887518" cy="1323966"/>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a:xfrm>
              <a:off x="301835" y="1236627"/>
              <a:ext cx="11889564" cy="1132618"/>
            </a:xfrm>
            <a:prstGeom prst="rect">
              <a:avLst/>
            </a:prstGeom>
          </p:spPr>
          <p:txBody>
            <a:bodyPr wrap="square">
              <a:spAutoFit/>
            </a:bodyPr>
            <a:lstStyle/>
            <a:p>
              <a:pPr>
                <a:lnSpc>
                  <a:spcPct val="90000"/>
                </a:lnSpc>
                <a:spcBef>
                  <a:spcPct val="20000"/>
                </a:spcBef>
                <a:buSzPct val="105000"/>
              </a:pPr>
              <a:endParaRPr lang="en-US" sz="400" dirty="0" smtClean="0">
                <a:solidFill>
                  <a:srgbClr val="FFFFFF"/>
                </a:solidFill>
                <a:latin typeface="Segoe UI Light"/>
              </a:endParaRPr>
            </a:p>
            <a:p>
              <a:pPr marL="571500" indent="-571500">
                <a:lnSpc>
                  <a:spcPct val="90000"/>
                </a:lnSpc>
                <a:spcBef>
                  <a:spcPct val="20000"/>
                </a:spcBef>
                <a:buSzPct val="105000"/>
                <a:buFontTx/>
                <a:buBlip>
                  <a:blip r:embed="rId2"/>
                </a:buBlip>
              </a:pPr>
              <a:r>
                <a:rPr lang="en-US" sz="3200" dirty="0" smtClean="0">
                  <a:solidFill>
                    <a:srgbClr val="FFFFFF"/>
                  </a:solidFill>
                  <a:latin typeface="Segoe UI Light"/>
                </a:rPr>
                <a:t>WAD-B304: Cloud-powered Load Testing with Team Foundation Service </a:t>
              </a:r>
              <a:r>
                <a:rPr lang="en-US" sz="2400" dirty="0" smtClean="0">
                  <a:gradFill>
                    <a:gsLst>
                      <a:gs pos="1250">
                        <a:srgbClr val="FFFFFF"/>
                      </a:gs>
                      <a:gs pos="100000">
                        <a:srgbClr val="FFFFFF"/>
                      </a:gs>
                    </a:gsLst>
                    <a:lin ang="5400000" scaled="0"/>
                  </a:gradFill>
                </a:rPr>
                <a:t> </a:t>
              </a:r>
              <a:r>
                <a:rPr lang="en-US" sz="2400" dirty="0" err="1" smtClean="0">
                  <a:gradFill>
                    <a:gsLst>
                      <a:gs pos="1250">
                        <a:srgbClr val="FFFFFF"/>
                      </a:gs>
                      <a:gs pos="100000">
                        <a:srgbClr val="FFFFFF"/>
                      </a:gs>
                    </a:gsLst>
                    <a:lin ang="5400000" scaled="0"/>
                  </a:gradFill>
                </a:rPr>
                <a:t>Darshan</a:t>
              </a:r>
              <a:r>
                <a:rPr lang="en-US" sz="2400" dirty="0" smtClean="0">
                  <a:gradFill>
                    <a:gsLst>
                      <a:gs pos="1250">
                        <a:srgbClr val="FFFFFF"/>
                      </a:gs>
                      <a:gs pos="100000">
                        <a:srgbClr val="FFFFFF"/>
                      </a:gs>
                    </a:gsLst>
                    <a:lin ang="5400000" scaled="0"/>
                  </a:gradFill>
                </a:rPr>
                <a:t> Desai   -  1:15 to </a:t>
              </a:r>
              <a:r>
                <a:rPr lang="en-US" sz="2400" dirty="0">
                  <a:gradFill>
                    <a:gsLst>
                      <a:gs pos="1250">
                        <a:srgbClr val="FFFFFF"/>
                      </a:gs>
                      <a:gs pos="100000">
                        <a:srgbClr val="FFFFFF"/>
                      </a:gs>
                    </a:gsLst>
                    <a:lin ang="5400000" scaled="0"/>
                  </a:gradFill>
                </a:rPr>
                <a:t>2:30 PM @ Room 298</a:t>
              </a:r>
              <a:endParaRPr lang="en-US" sz="2400" dirty="0" smtClean="0">
                <a:gradFill>
                  <a:gsLst>
                    <a:gs pos="1250">
                      <a:srgbClr val="FFFFFF"/>
                    </a:gs>
                    <a:gs pos="100000">
                      <a:srgbClr val="FFFFFF"/>
                    </a:gs>
                  </a:gsLst>
                  <a:lin ang="5400000" scaled="0"/>
                </a:gradFill>
              </a:endParaRPr>
            </a:p>
          </p:txBody>
        </p:sp>
      </p:grpSp>
      <p:grpSp>
        <p:nvGrpSpPr>
          <p:cNvPr id="5" name="Group 4"/>
          <p:cNvGrpSpPr/>
          <p:nvPr/>
        </p:nvGrpSpPr>
        <p:grpSpPr>
          <a:xfrm>
            <a:off x="283905" y="4024066"/>
            <a:ext cx="11907494" cy="1367233"/>
            <a:chOff x="283905" y="4024066"/>
            <a:chExt cx="11907494" cy="1367233"/>
          </a:xfrm>
        </p:grpSpPr>
        <p:sp>
          <p:nvSpPr>
            <p:cNvPr id="17" name="Rectangle 16"/>
            <p:cNvSpPr/>
            <p:nvPr/>
          </p:nvSpPr>
          <p:spPr bwMode="auto">
            <a:xfrm>
              <a:off x="283905" y="4061113"/>
              <a:ext cx="11887518" cy="1330186"/>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p:nvSpPr>
          <p:spPr>
            <a:xfrm>
              <a:off x="301835" y="4024066"/>
              <a:ext cx="11889564" cy="1132618"/>
            </a:xfrm>
            <a:prstGeom prst="rect">
              <a:avLst/>
            </a:prstGeom>
          </p:spPr>
          <p:txBody>
            <a:bodyPr wrap="square">
              <a:spAutoFit/>
            </a:bodyPr>
            <a:lstStyle/>
            <a:p>
              <a:pPr>
                <a:lnSpc>
                  <a:spcPct val="90000"/>
                </a:lnSpc>
                <a:spcBef>
                  <a:spcPct val="20000"/>
                </a:spcBef>
                <a:buSzPct val="105000"/>
              </a:pPr>
              <a:endParaRPr lang="en-US" sz="400" dirty="0" smtClean="0">
                <a:solidFill>
                  <a:srgbClr val="FFFFFF"/>
                </a:solidFill>
                <a:latin typeface="Segoe UI Light"/>
              </a:endParaRPr>
            </a:p>
            <a:p>
              <a:pPr marL="571500" indent="-571500">
                <a:lnSpc>
                  <a:spcPct val="90000"/>
                </a:lnSpc>
                <a:spcBef>
                  <a:spcPct val="20000"/>
                </a:spcBef>
                <a:buSzPct val="105000"/>
                <a:buFontTx/>
                <a:buBlip>
                  <a:blip r:embed="rId2"/>
                </a:buBlip>
              </a:pPr>
              <a:r>
                <a:rPr lang="en-US" sz="3200" dirty="0">
                  <a:solidFill>
                    <a:srgbClr val="FFFFFF"/>
                  </a:solidFill>
                  <a:latin typeface="Segoe UI Light"/>
                </a:rPr>
                <a:t>DEV-B330: Flexible Source Control with Team Foundation Service and </a:t>
              </a:r>
              <a:r>
                <a:rPr lang="en-US" sz="3200" dirty="0" err="1" smtClean="0">
                  <a:solidFill>
                    <a:srgbClr val="FFFFFF"/>
                  </a:solidFill>
                  <a:latin typeface="Segoe UI Light"/>
                </a:rPr>
                <a:t>Git</a:t>
              </a:r>
              <a:r>
                <a:rPr lang="en-US" sz="3200" dirty="0" smtClean="0">
                  <a:solidFill>
                    <a:srgbClr val="FFFFFF"/>
                  </a:solidFill>
                  <a:latin typeface="Segoe UI Light"/>
                </a:rPr>
                <a:t> </a:t>
              </a:r>
              <a:r>
                <a:rPr lang="en-US" sz="2800" dirty="0" smtClean="0">
                  <a:gradFill>
                    <a:gsLst>
                      <a:gs pos="1250">
                        <a:srgbClr val="FFFFFF"/>
                      </a:gs>
                      <a:gs pos="100000">
                        <a:srgbClr val="FFFFFF"/>
                      </a:gs>
                    </a:gsLst>
                    <a:lin ang="5400000" scaled="0"/>
                  </a:gradFill>
                </a:rPr>
                <a:t>  </a:t>
              </a:r>
              <a:r>
                <a:rPr lang="en-US" sz="2400" dirty="0">
                  <a:gradFill>
                    <a:gsLst>
                      <a:gs pos="1250">
                        <a:srgbClr val="FFFFFF"/>
                      </a:gs>
                      <a:gs pos="100000">
                        <a:srgbClr val="FFFFFF"/>
                      </a:gs>
                    </a:gsLst>
                    <a:lin ang="5400000" scaled="0"/>
                  </a:gradFill>
                </a:rPr>
                <a:t>Martin Woodward </a:t>
              </a:r>
              <a:r>
                <a:rPr lang="en-US" sz="2800" dirty="0">
                  <a:gradFill>
                    <a:gsLst>
                      <a:gs pos="1250">
                        <a:srgbClr val="FFFFFF"/>
                      </a:gs>
                      <a:gs pos="100000">
                        <a:srgbClr val="FFFFFF"/>
                      </a:gs>
                    </a:gsLst>
                    <a:lin ang="5400000" scaled="0"/>
                  </a:gradFill>
                </a:rPr>
                <a:t> </a:t>
              </a:r>
              <a:r>
                <a:rPr lang="en-US" sz="2400" dirty="0">
                  <a:gradFill>
                    <a:gsLst>
                      <a:gs pos="1250">
                        <a:srgbClr val="FFFFFF"/>
                      </a:gs>
                      <a:gs pos="100000">
                        <a:srgbClr val="FFFFFF"/>
                      </a:gs>
                    </a:gsLst>
                    <a:lin ang="5400000" scaled="0"/>
                  </a:gradFill>
                </a:rPr>
                <a:t>- 3:00 to 4:15 PM @ Room 295</a:t>
              </a:r>
              <a:endParaRPr lang="en-US" sz="2400" dirty="0" smtClean="0">
                <a:gradFill>
                  <a:gsLst>
                    <a:gs pos="1250">
                      <a:srgbClr val="FFFFFF"/>
                    </a:gs>
                    <a:gs pos="100000">
                      <a:srgbClr val="FFFFFF"/>
                    </a:gs>
                  </a:gsLst>
                  <a:lin ang="5400000" scaled="0"/>
                </a:gradFill>
              </a:endParaRPr>
            </a:p>
          </p:txBody>
        </p:sp>
      </p:grpSp>
      <p:grpSp>
        <p:nvGrpSpPr>
          <p:cNvPr id="3" name="Group 2"/>
          <p:cNvGrpSpPr/>
          <p:nvPr/>
        </p:nvGrpSpPr>
        <p:grpSpPr>
          <a:xfrm>
            <a:off x="270458" y="5480905"/>
            <a:ext cx="11918901" cy="1564449"/>
            <a:chOff x="270458" y="5480905"/>
            <a:chExt cx="11918901" cy="1564449"/>
          </a:xfrm>
        </p:grpSpPr>
        <p:sp>
          <p:nvSpPr>
            <p:cNvPr id="18" name="Rectangle 17"/>
            <p:cNvSpPr/>
            <p:nvPr/>
          </p:nvSpPr>
          <p:spPr bwMode="auto">
            <a:xfrm>
              <a:off x="270458" y="5480905"/>
              <a:ext cx="11887518" cy="1513619"/>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a:xfrm>
              <a:off x="299795" y="5592649"/>
              <a:ext cx="11889564" cy="1452705"/>
            </a:xfrm>
            <a:prstGeom prst="rect">
              <a:avLst/>
            </a:prstGeom>
          </p:spPr>
          <p:txBody>
            <a:bodyPr wrap="square">
              <a:spAutoFit/>
            </a:bodyPr>
            <a:lstStyle/>
            <a:p>
              <a:pPr marL="571500" indent="-571500">
                <a:lnSpc>
                  <a:spcPct val="90000"/>
                </a:lnSpc>
                <a:spcBef>
                  <a:spcPct val="20000"/>
                </a:spcBef>
                <a:buSzPct val="105000"/>
                <a:buFontTx/>
                <a:buBlip>
                  <a:blip r:embed="rId2"/>
                </a:buBlip>
              </a:pPr>
              <a:r>
                <a:rPr lang="en-US" sz="3200" dirty="0" smtClean="0">
                  <a:solidFill>
                    <a:srgbClr val="FFFFFF"/>
                  </a:solidFill>
                  <a:latin typeface="Segoe UI Light"/>
                </a:rPr>
                <a:t>DEV-B321: </a:t>
              </a:r>
              <a:r>
                <a:rPr lang="en-US" sz="3200" dirty="0">
                  <a:solidFill>
                    <a:srgbClr val="FFFFFF"/>
                  </a:solidFill>
                  <a:latin typeface="Segoe UI Light"/>
                </a:rPr>
                <a:t>Improve Developer Productivity and Software Quality with Visual Studio Application Lifecycle </a:t>
              </a:r>
              <a:r>
                <a:rPr lang="en-US" sz="3200" dirty="0" smtClean="0">
                  <a:solidFill>
                    <a:srgbClr val="FFFFFF"/>
                  </a:solidFill>
                  <a:latin typeface="Segoe UI Light"/>
                </a:rPr>
                <a:t>Tools</a:t>
              </a:r>
            </a:p>
            <a:p>
              <a:pPr>
                <a:lnSpc>
                  <a:spcPct val="90000"/>
                </a:lnSpc>
                <a:spcBef>
                  <a:spcPct val="20000"/>
                </a:spcBef>
                <a:buSzPct val="105000"/>
              </a:pPr>
              <a:r>
                <a:rPr lang="en-US" sz="2400" dirty="0" smtClean="0">
                  <a:gradFill>
                    <a:gsLst>
                      <a:gs pos="1250">
                        <a:srgbClr val="FFFFFF"/>
                      </a:gs>
                      <a:gs pos="100000">
                        <a:srgbClr val="FFFFFF"/>
                      </a:gs>
                    </a:gsLst>
                    <a:lin ang="5400000" scaled="0"/>
                  </a:gradFill>
                </a:rPr>
                <a:t>       Peter Provost </a:t>
              </a:r>
              <a:r>
                <a:rPr lang="en-US" sz="2800" dirty="0" smtClean="0">
                  <a:gradFill>
                    <a:gsLst>
                      <a:gs pos="1250">
                        <a:srgbClr val="FFFFFF"/>
                      </a:gs>
                      <a:gs pos="100000">
                        <a:srgbClr val="FFFFFF"/>
                      </a:gs>
                    </a:gsLst>
                    <a:lin ang="5400000" scaled="0"/>
                  </a:gradFill>
                </a:rPr>
                <a:t> </a:t>
              </a:r>
              <a:r>
                <a:rPr lang="en-US" sz="2400" dirty="0" smtClean="0">
                  <a:gradFill>
                    <a:gsLst>
                      <a:gs pos="1250">
                        <a:srgbClr val="FFFFFF"/>
                      </a:gs>
                      <a:gs pos="100000">
                        <a:srgbClr val="FFFFFF"/>
                      </a:gs>
                    </a:gsLst>
                    <a:lin ang="5400000" scaled="0"/>
                  </a:gradFill>
                </a:rPr>
                <a:t>- 4:45 to 6:00 PM @ Room La Nouvelle Ballroom C</a:t>
              </a:r>
            </a:p>
          </p:txBody>
        </p:sp>
      </p:grpSp>
    </p:spTree>
    <p:extLst>
      <p:ext uri="{BB962C8B-B14F-4D97-AF65-F5344CB8AC3E}">
        <p14:creationId xmlns:p14="http://schemas.microsoft.com/office/powerpoint/2010/main" val="143229269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 Sessions - Tuesday</a:t>
            </a:r>
            <a:endParaRPr lang="en-US" dirty="0"/>
          </a:p>
        </p:txBody>
      </p:sp>
      <p:sp>
        <p:nvSpPr>
          <p:cNvPr id="9" name="Rectangle 8"/>
          <p:cNvSpPr/>
          <p:nvPr/>
        </p:nvSpPr>
        <p:spPr bwMode="auto">
          <a:xfrm>
            <a:off x="301835" y="1242253"/>
            <a:ext cx="11887518" cy="162176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a:xfrm>
            <a:off x="301835" y="1236627"/>
            <a:ext cx="11889564" cy="1538883"/>
          </a:xfrm>
          <a:prstGeom prst="rect">
            <a:avLst/>
          </a:prstGeom>
        </p:spPr>
        <p:txBody>
          <a:bodyPr wrap="square">
            <a:spAutoFit/>
          </a:bodyPr>
          <a:lstStyle/>
          <a:p>
            <a:pPr>
              <a:lnSpc>
                <a:spcPct val="90000"/>
              </a:lnSpc>
              <a:spcBef>
                <a:spcPct val="20000"/>
              </a:spcBef>
              <a:buSzPct val="105000"/>
            </a:pPr>
            <a:endParaRPr lang="en-US" sz="400" dirty="0" smtClean="0">
              <a:solidFill>
                <a:srgbClr val="FFFFFF"/>
              </a:solidFill>
              <a:latin typeface="Segoe UI Light"/>
            </a:endParaRPr>
          </a:p>
          <a:p>
            <a:pPr marL="571500" indent="-571500">
              <a:lnSpc>
                <a:spcPct val="90000"/>
              </a:lnSpc>
              <a:spcBef>
                <a:spcPct val="20000"/>
              </a:spcBef>
              <a:buSzPct val="105000"/>
              <a:buFontTx/>
              <a:buBlip>
                <a:blip r:embed="rId2"/>
              </a:buBlip>
            </a:pPr>
            <a:r>
              <a:rPr lang="en-US" sz="3200" dirty="0" smtClean="0">
                <a:solidFill>
                  <a:srgbClr val="FFFFFF"/>
                </a:solidFill>
                <a:latin typeface="Segoe UI Light"/>
              </a:rPr>
              <a:t>DEV-B323: Deep Dive into the Team Foundation Server Agile Planning Tools</a:t>
            </a:r>
            <a:endParaRPr lang="en-US" sz="2400" dirty="0" smtClean="0">
              <a:solidFill>
                <a:srgbClr val="FFFFFF"/>
              </a:solidFill>
              <a:latin typeface="Segoe UI Light"/>
            </a:endParaRPr>
          </a:p>
          <a:p>
            <a:pPr>
              <a:lnSpc>
                <a:spcPct val="90000"/>
              </a:lnSpc>
              <a:spcBef>
                <a:spcPct val="20000"/>
              </a:spcBef>
              <a:buSzPct val="105000"/>
            </a:pPr>
            <a:r>
              <a:rPr lang="en-US" sz="2400" dirty="0" smtClean="0">
                <a:gradFill>
                  <a:gsLst>
                    <a:gs pos="1250">
                      <a:srgbClr val="FFFFFF"/>
                    </a:gs>
                    <a:gs pos="100000">
                      <a:srgbClr val="FFFFFF"/>
                    </a:gs>
                  </a:gsLst>
                  <a:lin ang="5400000" scaled="0"/>
                </a:gradFill>
              </a:rPr>
              <a:t>       Aaron Bjork   -  1:30 to 2:45 </a:t>
            </a:r>
            <a:r>
              <a:rPr lang="en-US" sz="2400" dirty="0">
                <a:gradFill>
                  <a:gsLst>
                    <a:gs pos="1250">
                      <a:srgbClr val="FFFFFF"/>
                    </a:gs>
                    <a:gs pos="100000">
                      <a:srgbClr val="FFFFFF"/>
                    </a:gs>
                  </a:gsLst>
                  <a:lin ang="5400000" scaled="0"/>
                </a:gradFill>
              </a:rPr>
              <a:t>PM @ Room </a:t>
            </a:r>
            <a:r>
              <a:rPr lang="en-US" sz="2400" dirty="0" smtClean="0">
                <a:gradFill>
                  <a:gsLst>
                    <a:gs pos="1250">
                      <a:srgbClr val="FFFFFF"/>
                    </a:gs>
                    <a:gs pos="100000">
                      <a:srgbClr val="FFFFFF"/>
                    </a:gs>
                  </a:gsLst>
                  <a:lin ang="5400000" scaled="0"/>
                </a:gradFill>
              </a:rPr>
              <a:t>353</a:t>
            </a:r>
          </a:p>
        </p:txBody>
      </p:sp>
    </p:spTree>
    <p:extLst>
      <p:ext uri="{BB962C8B-B14F-4D97-AF65-F5344CB8AC3E}">
        <p14:creationId xmlns:p14="http://schemas.microsoft.com/office/powerpoint/2010/main" val="196568912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 Sessions - Wednesday</a:t>
            </a:r>
            <a:endParaRPr lang="en-US" dirty="0"/>
          </a:p>
        </p:txBody>
      </p:sp>
      <p:sp>
        <p:nvSpPr>
          <p:cNvPr id="9" name="Rectangle 8"/>
          <p:cNvSpPr/>
          <p:nvPr/>
        </p:nvSpPr>
        <p:spPr bwMode="auto">
          <a:xfrm>
            <a:off x="301835" y="1242253"/>
            <a:ext cx="11887518" cy="1621762"/>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a:xfrm>
            <a:off x="301835" y="1236627"/>
            <a:ext cx="11889564" cy="1606594"/>
          </a:xfrm>
          <a:prstGeom prst="rect">
            <a:avLst/>
          </a:prstGeom>
          <a:solidFill>
            <a:srgbClr val="7030A0"/>
          </a:solidFill>
        </p:spPr>
        <p:txBody>
          <a:bodyPr wrap="square">
            <a:spAutoFit/>
          </a:bodyPr>
          <a:lstStyle/>
          <a:p>
            <a:pPr>
              <a:lnSpc>
                <a:spcPct val="90000"/>
              </a:lnSpc>
              <a:spcBef>
                <a:spcPct val="20000"/>
              </a:spcBef>
              <a:buSzPct val="105000"/>
            </a:pPr>
            <a:endParaRPr lang="en-US" sz="400" dirty="0" smtClean="0">
              <a:solidFill>
                <a:srgbClr val="FFFFFF"/>
              </a:solidFill>
              <a:latin typeface="Segoe UI Light"/>
            </a:endParaRPr>
          </a:p>
          <a:p>
            <a:pPr marL="571500" indent="-571500">
              <a:lnSpc>
                <a:spcPct val="90000"/>
              </a:lnSpc>
              <a:spcBef>
                <a:spcPct val="20000"/>
              </a:spcBef>
              <a:buSzPct val="105000"/>
              <a:buFontTx/>
              <a:buBlip>
                <a:blip r:embed="rId2"/>
              </a:buBlip>
            </a:pPr>
            <a:r>
              <a:rPr lang="en-US" sz="3200" dirty="0" smtClean="0">
                <a:solidFill>
                  <a:srgbClr val="FFFFFF"/>
                </a:solidFill>
                <a:latin typeface="Segoe UI Light"/>
              </a:rPr>
              <a:t>DEV-B327: Software Testing with Microsoft Test Manager 2012 and Lab Management 2012</a:t>
            </a:r>
            <a:endParaRPr lang="en-US" sz="3200" dirty="0">
              <a:solidFill>
                <a:srgbClr val="FFFFFF"/>
              </a:solidFill>
            </a:endParaRPr>
          </a:p>
          <a:p>
            <a:pPr>
              <a:lnSpc>
                <a:spcPct val="90000"/>
              </a:lnSpc>
              <a:spcBef>
                <a:spcPct val="20000"/>
              </a:spcBef>
              <a:buSzPct val="105000"/>
            </a:pPr>
            <a:r>
              <a:rPr lang="en-US" sz="2800" dirty="0">
                <a:gradFill>
                  <a:gsLst>
                    <a:gs pos="1250">
                      <a:srgbClr val="FFFFFF"/>
                    </a:gs>
                    <a:gs pos="100000">
                      <a:srgbClr val="FFFFFF"/>
                    </a:gs>
                  </a:gsLst>
                  <a:lin ang="5400000" scaled="0"/>
                </a:gradFill>
              </a:rPr>
              <a:t>      </a:t>
            </a:r>
            <a:r>
              <a:rPr lang="en-US" sz="2400" dirty="0" smtClean="0">
                <a:gradFill>
                  <a:gsLst>
                    <a:gs pos="1250">
                      <a:srgbClr val="FFFFFF"/>
                    </a:gs>
                    <a:gs pos="100000">
                      <a:srgbClr val="FFFFFF"/>
                    </a:gs>
                  </a:gsLst>
                  <a:lin ang="5400000" scaled="0"/>
                </a:gradFill>
              </a:rPr>
              <a:t>Brian Keller </a:t>
            </a:r>
            <a:r>
              <a:rPr lang="en-US" sz="2800" dirty="0" smtClean="0">
                <a:gradFill>
                  <a:gsLst>
                    <a:gs pos="1250">
                      <a:srgbClr val="FFFFFF"/>
                    </a:gs>
                    <a:gs pos="100000">
                      <a:srgbClr val="FFFFFF"/>
                    </a:gs>
                  </a:gsLst>
                  <a:lin ang="5400000" scaled="0"/>
                </a:gradFill>
              </a:rPr>
              <a:t> </a:t>
            </a:r>
            <a:r>
              <a:rPr lang="en-US" sz="2400" dirty="0">
                <a:gradFill>
                  <a:gsLst>
                    <a:gs pos="1250">
                      <a:srgbClr val="FFFFFF"/>
                    </a:gs>
                    <a:gs pos="100000">
                      <a:srgbClr val="FFFFFF"/>
                    </a:gs>
                  </a:gsLst>
                  <a:lin ang="5400000" scaled="0"/>
                </a:gradFill>
              </a:rPr>
              <a:t>- </a:t>
            </a:r>
            <a:r>
              <a:rPr lang="en-US" sz="2400" dirty="0" smtClean="0">
                <a:gradFill>
                  <a:gsLst>
                    <a:gs pos="1250">
                      <a:srgbClr val="FFFFFF"/>
                    </a:gs>
                    <a:gs pos="100000">
                      <a:srgbClr val="FFFFFF"/>
                    </a:gs>
                  </a:gsLst>
                  <a:lin ang="5400000" scaled="0"/>
                </a:gradFill>
              </a:rPr>
              <a:t>10:15 to 11:30 am </a:t>
            </a:r>
            <a:r>
              <a:rPr lang="en-US" sz="2400" dirty="0">
                <a:gradFill>
                  <a:gsLst>
                    <a:gs pos="1250">
                      <a:srgbClr val="FFFFFF"/>
                    </a:gs>
                    <a:gs pos="100000">
                      <a:srgbClr val="FFFFFF"/>
                    </a:gs>
                  </a:gsLst>
                  <a:lin ang="5400000" scaled="0"/>
                </a:gradFill>
              </a:rPr>
              <a:t>@ Room </a:t>
            </a:r>
            <a:r>
              <a:rPr lang="en-US" sz="2400" dirty="0" smtClean="0">
                <a:gradFill>
                  <a:gsLst>
                    <a:gs pos="1250">
                      <a:srgbClr val="FFFFFF"/>
                    </a:gs>
                    <a:gs pos="100000">
                      <a:srgbClr val="FFFFFF"/>
                    </a:gs>
                  </a:gsLst>
                  <a:lin ang="5400000" scaled="0"/>
                </a:gradFill>
              </a:rPr>
              <a:t>291</a:t>
            </a:r>
          </a:p>
        </p:txBody>
      </p:sp>
    </p:spTree>
    <p:extLst>
      <p:ext uri="{BB962C8B-B14F-4D97-AF65-F5344CB8AC3E}">
        <p14:creationId xmlns:p14="http://schemas.microsoft.com/office/powerpoint/2010/main" val="392945448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528" y="1214472"/>
            <a:ext cx="4554071" cy="4554071"/>
          </a:xfrm>
          <a:prstGeom prst="rect">
            <a:avLst/>
          </a:prstGeom>
        </p:spPr>
      </p:pic>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MS tag</a:t>
            </a:r>
            <a:endParaRPr lang="en-US" dirty="0"/>
          </a:p>
        </p:txBody>
      </p:sp>
      <p:sp>
        <p:nvSpPr>
          <p:cNvPr id="7" name="TextBox 6"/>
          <p:cNvSpPr txBox="1"/>
          <p:nvPr/>
        </p:nvSpPr>
        <p:spPr>
          <a:xfrm>
            <a:off x="292249" y="2143592"/>
            <a:ext cx="4572318" cy="3342453"/>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the Tag</a:t>
            </a:r>
            <a:r>
              <a:rPr lang="en-US" sz="4400" dirty="0" smtClean="0">
                <a:gradFill>
                  <a:gsLst>
                    <a:gs pos="1250">
                      <a:srgbClr val="FFFFFF"/>
                    </a:gs>
                    <a:gs pos="100000">
                      <a:srgbClr val="FFFFFF"/>
                    </a:gs>
                  </a:gsLst>
                  <a:lin ang="5400000" scaled="0"/>
                </a:gradFill>
              </a:rPr>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to evaluate this session now on </a:t>
            </a:r>
            <a:r>
              <a:rPr lang="en-US" sz="4400" b="1" dirty="0" err="1" smtClean="0">
                <a:gradFill>
                  <a:gsLst>
                    <a:gs pos="1250">
                      <a:srgbClr val="FFFFFF"/>
                    </a:gs>
                    <a:gs pos="100000">
                      <a:srgbClr val="FFFFFF"/>
                    </a:gs>
                  </a:gsLst>
                  <a:lin ang="5400000" scaled="0"/>
                </a:gradFill>
              </a:rPr>
              <a:t>myTechEd</a:t>
            </a:r>
            <a:r>
              <a:rPr lang="en-US" sz="4400" b="1" dirty="0" smtClean="0">
                <a:gradFill>
                  <a:gsLst>
                    <a:gs pos="1250">
                      <a:srgbClr val="FFFFFF"/>
                    </a:gs>
                    <a:gs pos="100000">
                      <a:srgbClr val="FFFFFF"/>
                    </a:gs>
                  </a:gsLst>
                  <a:lin ang="5400000" scaled="0"/>
                </a:gradFill>
              </a:rPr>
              <a:t> Mobile</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7166365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598195" y="3812169"/>
            <a:ext cx="8436787" cy="2127183"/>
          </a:xfrm>
          <a:prstGeom prst="rect">
            <a:avLst/>
          </a:prstGeom>
          <a:solidFill>
            <a:srgbClr val="002050"/>
          </a:solidFill>
          <a:ln w="10795" cap="flat" cmpd="sng" algn="ctr">
            <a:noFill/>
            <a:prstDash val="solid"/>
            <a:headEnd type="none" w="med" len="med"/>
            <a:tailEnd type="none" w="med" len="med"/>
          </a:ln>
          <a:effectLst/>
        </p:spPr>
        <p:txBody>
          <a:bodyPr vert="horz" wrap="square" lIns="91418" tIns="45710" rIns="91418" bIns="45710" numCol="1" rtlCol="0" anchor="ctr" anchorCtr="0" compatLnSpc="1">
            <a:prstTxWarp prst="textNoShape">
              <a:avLst/>
            </a:prstTxWarp>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5" name="Rectangle 4"/>
          <p:cNvSpPr/>
          <p:nvPr/>
        </p:nvSpPr>
        <p:spPr bwMode="auto">
          <a:xfrm>
            <a:off x="3598195" y="1671263"/>
            <a:ext cx="8362896" cy="2127183"/>
          </a:xfrm>
          <a:prstGeom prst="rect">
            <a:avLst/>
          </a:prstGeom>
          <a:solidFill>
            <a:srgbClr val="002050"/>
          </a:solidFill>
          <a:ln w="10795" cap="flat" cmpd="sng" algn="ctr">
            <a:noFill/>
            <a:prstDash val="solid"/>
            <a:headEnd type="none" w="med" len="med"/>
            <a:tailEnd type="none" w="med" len="med"/>
          </a:ln>
          <a:effectLst/>
        </p:spPr>
        <p:txBody>
          <a:bodyPr vert="horz" wrap="square" lIns="91418" tIns="45710" rIns="91418" bIns="45710" numCol="1" rtlCol="0" anchor="ctr" anchorCtr="0" compatLnSpc="1">
            <a:prstTxWarp prst="textNoShape">
              <a:avLst/>
            </a:prstTxWarp>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6" name="Rectangle 5"/>
          <p:cNvSpPr/>
          <p:nvPr/>
        </p:nvSpPr>
        <p:spPr bwMode="auto">
          <a:xfrm>
            <a:off x="3645569" y="2181112"/>
            <a:ext cx="8303489" cy="3489157"/>
          </a:xfrm>
          <a:prstGeom prst="rect">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38091" rIns="0" bIns="38091" numCol="1" rtlCol="0" anchor="ctr" anchorCtr="0" compatLnSpc="1">
            <a:prstTxWarp prst="textNoShape">
              <a:avLst/>
            </a:prstTxWarp>
          </a:bodyPr>
          <a:lstStyle/>
          <a:p>
            <a:pPr algn="ctr" defTabSz="685701" fontAlgn="base">
              <a:lnSpc>
                <a:spcPts val="2200"/>
              </a:lnSpc>
              <a:spcBef>
                <a:spcPct val="0"/>
              </a:spcBef>
              <a:spcAft>
                <a:spcPct val="0"/>
              </a:spcAft>
              <a:defRPr/>
            </a:pPr>
            <a:endParaRPr lang="en-US" sz="2000" kern="0" dirty="0">
              <a:ln w="3175">
                <a:noFill/>
              </a:ln>
              <a:gradFill>
                <a:gsLst>
                  <a:gs pos="0">
                    <a:srgbClr val="FFFFFF"/>
                  </a:gs>
                  <a:gs pos="100000">
                    <a:srgbClr val="FFFFFF"/>
                  </a:gs>
                </a:gsLst>
                <a:lin ang="0" scaled="1"/>
              </a:gradFill>
              <a:effectLst>
                <a:outerShdw blurRad="38100" dist="38100" dir="2700000" algn="tl">
                  <a:srgbClr val="000000">
                    <a:alpha val="43137"/>
                  </a:srgbClr>
                </a:outerShdw>
              </a:effectLst>
              <a:latin typeface="Segoe Condensed" pitchFamily="34" charset="0"/>
              <a:cs typeface="Arial" charset="0"/>
            </a:endParaRPr>
          </a:p>
        </p:txBody>
      </p:sp>
      <p:sp>
        <p:nvSpPr>
          <p:cNvPr id="7" name="Title 5"/>
          <p:cNvSpPr txBox="1">
            <a:spLocks/>
          </p:cNvSpPr>
          <p:nvPr/>
        </p:nvSpPr>
        <p:spPr>
          <a:xfrm>
            <a:off x="266628" y="177420"/>
            <a:ext cx="11149013" cy="747897"/>
          </a:xfrm>
          <a:prstGeom prst="rect">
            <a:avLst/>
          </a:prstGeom>
        </p:spPr>
        <p:txBody>
          <a:bodyPr vert="horz" wrap="square" lIns="0" tIns="0" rIns="0" bIns="0" rtlCol="0" anchor="t">
            <a:spAutoFit/>
          </a:bodyPr>
          <a:lstStyle>
            <a:lvl1pPr algn="l" defTabSz="914185" rtl="0" eaLnBrk="1" latinLnBrk="0" hangingPunct="1">
              <a:lnSpc>
                <a:spcPct val="90000"/>
              </a:lnSpc>
              <a:spcBef>
                <a:spcPct val="0"/>
              </a:spcBef>
              <a:buNone/>
              <a:defRPr lang="en-US" sz="54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a:lstStyle>
          <a:p>
            <a:pPr marL="0" marR="0" lvl="0" indent="0" algn="l" defTabSz="914185"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100" normalizeH="0" baseline="0" noProof="0" dirty="0" smtClean="0">
                <a:ln w="3175">
                  <a:noFill/>
                </a:ln>
                <a:solidFill>
                  <a:schemeClr val="tx1"/>
                </a:solidFill>
                <a:effectLst/>
                <a:uLnTx/>
                <a:uFillTx/>
                <a:latin typeface="Segoe UI Light"/>
                <a:cs typeface="Arial" charset="0"/>
              </a:rPr>
              <a:t>Application Lifecycle Trends </a:t>
            </a:r>
            <a:endParaRPr kumimoji="0" lang="en-US" sz="5400" b="0" i="0" u="none" strike="noStrike" kern="1200" cap="none" spc="-100" normalizeH="0" baseline="0" noProof="0" dirty="0">
              <a:ln w="3175">
                <a:noFill/>
              </a:ln>
              <a:solidFill>
                <a:schemeClr val="tx1"/>
              </a:solidFill>
              <a:effectLst/>
              <a:uLnTx/>
              <a:uFillTx/>
              <a:latin typeface="Segoe UI Light"/>
              <a:cs typeface="Arial" charset="0"/>
            </a:endParaRPr>
          </a:p>
        </p:txBody>
      </p:sp>
      <p:grpSp>
        <p:nvGrpSpPr>
          <p:cNvPr id="8" name="Group 7"/>
          <p:cNvGrpSpPr/>
          <p:nvPr/>
        </p:nvGrpSpPr>
        <p:grpSpPr>
          <a:xfrm>
            <a:off x="3631226" y="1347535"/>
            <a:ext cx="437488" cy="5089355"/>
            <a:chOff x="3715443" y="1635109"/>
            <a:chExt cx="554901" cy="3939810"/>
          </a:xfrm>
        </p:grpSpPr>
        <p:sp>
          <p:nvSpPr>
            <p:cNvPr id="9" name="Trapezoid 27"/>
            <p:cNvSpPr/>
            <p:nvPr/>
          </p:nvSpPr>
          <p:spPr bwMode="auto">
            <a:xfrm rot="5400000">
              <a:off x="2996198" y="4300773"/>
              <a:ext cx="1993392" cy="554900"/>
            </a:xfrm>
            <a:custGeom>
              <a:avLst/>
              <a:gdLst>
                <a:gd name="connsiteX0" fmla="*/ 0 w 1993392"/>
                <a:gd name="connsiteY0" fmla="*/ 554898 h 554898"/>
                <a:gd name="connsiteX1" fmla="*/ 311980 w 1993392"/>
                <a:gd name="connsiteY1" fmla="*/ 0 h 554898"/>
                <a:gd name="connsiteX2" fmla="*/ 1681412 w 1993392"/>
                <a:gd name="connsiteY2" fmla="*/ 0 h 554898"/>
                <a:gd name="connsiteX3" fmla="*/ 1993392 w 1993392"/>
                <a:gd name="connsiteY3" fmla="*/ 554898 h 554898"/>
                <a:gd name="connsiteX4" fmla="*/ 0 w 1993392"/>
                <a:gd name="connsiteY4" fmla="*/ 554898 h 554898"/>
                <a:gd name="connsiteX0" fmla="*/ 0 w 1993392"/>
                <a:gd name="connsiteY0" fmla="*/ 554898 h 554898"/>
                <a:gd name="connsiteX1" fmla="*/ 830 w 1993392"/>
                <a:gd name="connsiteY1" fmla="*/ 0 h 554898"/>
                <a:gd name="connsiteX2" fmla="*/ 1681412 w 1993392"/>
                <a:gd name="connsiteY2" fmla="*/ 0 h 554898"/>
                <a:gd name="connsiteX3" fmla="*/ 1993392 w 1993392"/>
                <a:gd name="connsiteY3" fmla="*/ 554898 h 554898"/>
                <a:gd name="connsiteX4" fmla="*/ 0 w 1993392"/>
                <a:gd name="connsiteY4" fmla="*/ 554898 h 554898"/>
                <a:gd name="connsiteX0" fmla="*/ 0 w 1993392"/>
                <a:gd name="connsiteY0" fmla="*/ 554898 h 554898"/>
                <a:gd name="connsiteX1" fmla="*/ 830 w 1993392"/>
                <a:gd name="connsiteY1" fmla="*/ 0 h 554898"/>
                <a:gd name="connsiteX2" fmla="*/ 1363912 w 1993392"/>
                <a:gd name="connsiteY2" fmla="*/ 3175 h 554898"/>
                <a:gd name="connsiteX3" fmla="*/ 1993392 w 1993392"/>
                <a:gd name="connsiteY3" fmla="*/ 554898 h 554898"/>
                <a:gd name="connsiteX4" fmla="*/ 0 w 1993392"/>
                <a:gd name="connsiteY4" fmla="*/ 554898 h 554898"/>
                <a:gd name="connsiteX0" fmla="*/ 0 w 1993392"/>
                <a:gd name="connsiteY0" fmla="*/ 554898 h 554898"/>
                <a:gd name="connsiteX1" fmla="*/ 830 w 1993392"/>
                <a:gd name="connsiteY1" fmla="*/ 0 h 554898"/>
                <a:gd name="connsiteX2" fmla="*/ 1375819 w 1993392"/>
                <a:gd name="connsiteY2" fmla="*/ 3175 h 554898"/>
                <a:gd name="connsiteX3" fmla="*/ 1993392 w 1993392"/>
                <a:gd name="connsiteY3" fmla="*/ 554898 h 554898"/>
                <a:gd name="connsiteX4" fmla="*/ 0 w 1993392"/>
                <a:gd name="connsiteY4" fmla="*/ 554898 h 554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392" h="554898">
                  <a:moveTo>
                    <a:pt x="0" y="554898"/>
                  </a:moveTo>
                  <a:cubicBezTo>
                    <a:pt x="277" y="369932"/>
                    <a:pt x="553" y="184966"/>
                    <a:pt x="830" y="0"/>
                  </a:cubicBezTo>
                  <a:lnTo>
                    <a:pt x="1375819" y="3175"/>
                  </a:lnTo>
                  <a:lnTo>
                    <a:pt x="1993392" y="554898"/>
                  </a:lnTo>
                  <a:lnTo>
                    <a:pt x="0" y="554898"/>
                  </a:lnTo>
                  <a:close/>
                </a:path>
              </a:pathLst>
            </a:custGeom>
            <a:solidFill>
              <a:srgbClr val="000000">
                <a:lumMod val="50000"/>
                <a:lumOff val="50000"/>
              </a:srgbClr>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10" name="Trapezoid 27"/>
            <p:cNvSpPr/>
            <p:nvPr/>
          </p:nvSpPr>
          <p:spPr bwMode="auto">
            <a:xfrm rot="16200000" flipV="1">
              <a:off x="2996196" y="2354356"/>
              <a:ext cx="1993392" cy="554898"/>
            </a:xfrm>
            <a:custGeom>
              <a:avLst/>
              <a:gdLst>
                <a:gd name="connsiteX0" fmla="*/ 0 w 1993392"/>
                <a:gd name="connsiteY0" fmla="*/ 554898 h 554898"/>
                <a:gd name="connsiteX1" fmla="*/ 311980 w 1993392"/>
                <a:gd name="connsiteY1" fmla="*/ 0 h 554898"/>
                <a:gd name="connsiteX2" fmla="*/ 1681412 w 1993392"/>
                <a:gd name="connsiteY2" fmla="*/ 0 h 554898"/>
                <a:gd name="connsiteX3" fmla="*/ 1993392 w 1993392"/>
                <a:gd name="connsiteY3" fmla="*/ 554898 h 554898"/>
                <a:gd name="connsiteX4" fmla="*/ 0 w 1993392"/>
                <a:gd name="connsiteY4" fmla="*/ 554898 h 554898"/>
                <a:gd name="connsiteX0" fmla="*/ 0 w 1993392"/>
                <a:gd name="connsiteY0" fmla="*/ 554898 h 554898"/>
                <a:gd name="connsiteX1" fmla="*/ 830 w 1993392"/>
                <a:gd name="connsiteY1" fmla="*/ 0 h 554898"/>
                <a:gd name="connsiteX2" fmla="*/ 1681412 w 1993392"/>
                <a:gd name="connsiteY2" fmla="*/ 0 h 554898"/>
                <a:gd name="connsiteX3" fmla="*/ 1993392 w 1993392"/>
                <a:gd name="connsiteY3" fmla="*/ 554898 h 554898"/>
                <a:gd name="connsiteX4" fmla="*/ 0 w 1993392"/>
                <a:gd name="connsiteY4" fmla="*/ 554898 h 554898"/>
                <a:gd name="connsiteX0" fmla="*/ 0 w 1993392"/>
                <a:gd name="connsiteY0" fmla="*/ 554898 h 554898"/>
                <a:gd name="connsiteX1" fmla="*/ 830 w 1993392"/>
                <a:gd name="connsiteY1" fmla="*/ 0 h 554898"/>
                <a:gd name="connsiteX2" fmla="*/ 1363912 w 1993392"/>
                <a:gd name="connsiteY2" fmla="*/ 3175 h 554898"/>
                <a:gd name="connsiteX3" fmla="*/ 1993392 w 1993392"/>
                <a:gd name="connsiteY3" fmla="*/ 554898 h 554898"/>
                <a:gd name="connsiteX4" fmla="*/ 0 w 1993392"/>
                <a:gd name="connsiteY4" fmla="*/ 554898 h 554898"/>
                <a:gd name="connsiteX0" fmla="*/ 0 w 1993392"/>
                <a:gd name="connsiteY0" fmla="*/ 554898 h 554898"/>
                <a:gd name="connsiteX1" fmla="*/ 830 w 1993392"/>
                <a:gd name="connsiteY1" fmla="*/ 0 h 554898"/>
                <a:gd name="connsiteX2" fmla="*/ 1375819 w 1993392"/>
                <a:gd name="connsiteY2" fmla="*/ 3175 h 554898"/>
                <a:gd name="connsiteX3" fmla="*/ 1993392 w 1993392"/>
                <a:gd name="connsiteY3" fmla="*/ 554898 h 554898"/>
                <a:gd name="connsiteX4" fmla="*/ 0 w 1993392"/>
                <a:gd name="connsiteY4" fmla="*/ 554898 h 554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3392" h="554898">
                  <a:moveTo>
                    <a:pt x="0" y="554898"/>
                  </a:moveTo>
                  <a:cubicBezTo>
                    <a:pt x="277" y="369932"/>
                    <a:pt x="553" y="184966"/>
                    <a:pt x="830" y="0"/>
                  </a:cubicBezTo>
                  <a:lnTo>
                    <a:pt x="1375819" y="3175"/>
                  </a:lnTo>
                  <a:lnTo>
                    <a:pt x="1993392" y="554898"/>
                  </a:lnTo>
                  <a:lnTo>
                    <a:pt x="0" y="554898"/>
                  </a:lnTo>
                  <a:close/>
                </a:path>
              </a:pathLst>
            </a:custGeom>
            <a:solidFill>
              <a:srgbClr val="000000">
                <a:lumMod val="50000"/>
                <a:lumOff val="50000"/>
              </a:srgbClr>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3920"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grpSp>
      <p:grpSp>
        <p:nvGrpSpPr>
          <p:cNvPr id="11" name="Group 10"/>
          <p:cNvGrpSpPr/>
          <p:nvPr/>
        </p:nvGrpSpPr>
        <p:grpSpPr>
          <a:xfrm>
            <a:off x="4283227" y="2590464"/>
            <a:ext cx="2012051" cy="613994"/>
            <a:chOff x="4734489" y="2632968"/>
            <a:chExt cx="1748861" cy="531953"/>
          </a:xfrm>
        </p:grpSpPr>
        <p:sp>
          <p:nvSpPr>
            <p:cNvPr id="12" name="Freeform 626"/>
            <p:cNvSpPr>
              <a:spLocks noChangeAspect="1" noEditPoints="1"/>
            </p:cNvSpPr>
            <p:nvPr/>
          </p:nvSpPr>
          <p:spPr bwMode="auto">
            <a:xfrm>
              <a:off x="5383419" y="2654578"/>
              <a:ext cx="705193" cy="450563"/>
            </a:xfrm>
            <a:custGeom>
              <a:avLst/>
              <a:gdLst>
                <a:gd name="T0" fmla="*/ 340 w 400"/>
                <a:gd name="T1" fmla="*/ 0 h 214"/>
                <a:gd name="T2" fmla="*/ 61 w 400"/>
                <a:gd name="T3" fmla="*/ 0 h 214"/>
                <a:gd name="T4" fmla="*/ 51 w 400"/>
                <a:gd name="T5" fmla="*/ 10 h 214"/>
                <a:gd name="T6" fmla="*/ 51 w 400"/>
                <a:gd name="T7" fmla="*/ 181 h 214"/>
                <a:gd name="T8" fmla="*/ 61 w 400"/>
                <a:gd name="T9" fmla="*/ 191 h 214"/>
                <a:gd name="T10" fmla="*/ 340 w 400"/>
                <a:gd name="T11" fmla="*/ 191 h 214"/>
                <a:gd name="T12" fmla="*/ 350 w 400"/>
                <a:gd name="T13" fmla="*/ 181 h 214"/>
                <a:gd name="T14" fmla="*/ 350 w 400"/>
                <a:gd name="T15" fmla="*/ 10 h 214"/>
                <a:gd name="T16" fmla="*/ 340 w 400"/>
                <a:gd name="T17" fmla="*/ 0 h 214"/>
                <a:gd name="T18" fmla="*/ 337 w 400"/>
                <a:gd name="T19" fmla="*/ 179 h 214"/>
                <a:gd name="T20" fmla="*/ 64 w 400"/>
                <a:gd name="T21" fmla="*/ 179 h 214"/>
                <a:gd name="T22" fmla="*/ 64 w 400"/>
                <a:gd name="T23" fmla="*/ 11 h 214"/>
                <a:gd name="T24" fmla="*/ 337 w 400"/>
                <a:gd name="T25" fmla="*/ 11 h 214"/>
                <a:gd name="T26" fmla="*/ 337 w 400"/>
                <a:gd name="T27" fmla="*/ 179 h 214"/>
                <a:gd name="T28" fmla="*/ 228 w 400"/>
                <a:gd name="T29" fmla="*/ 198 h 214"/>
                <a:gd name="T30" fmla="*/ 228 w 400"/>
                <a:gd name="T31" fmla="*/ 200 h 214"/>
                <a:gd name="T32" fmla="*/ 224 w 400"/>
                <a:gd name="T33" fmla="*/ 203 h 214"/>
                <a:gd name="T34" fmla="*/ 177 w 400"/>
                <a:gd name="T35" fmla="*/ 203 h 214"/>
                <a:gd name="T36" fmla="*/ 173 w 400"/>
                <a:gd name="T37" fmla="*/ 200 h 214"/>
                <a:gd name="T38" fmla="*/ 173 w 400"/>
                <a:gd name="T39" fmla="*/ 198 h 214"/>
                <a:gd name="T40" fmla="*/ 0 w 400"/>
                <a:gd name="T41" fmla="*/ 198 h 214"/>
                <a:gd name="T42" fmla="*/ 0 w 400"/>
                <a:gd name="T43" fmla="*/ 208 h 214"/>
                <a:gd name="T44" fmla="*/ 13 w 400"/>
                <a:gd name="T45" fmla="*/ 214 h 214"/>
                <a:gd name="T46" fmla="*/ 13 w 400"/>
                <a:gd name="T47" fmla="*/ 214 h 214"/>
                <a:gd name="T48" fmla="*/ 387 w 400"/>
                <a:gd name="T49" fmla="*/ 214 h 214"/>
                <a:gd name="T50" fmla="*/ 387 w 400"/>
                <a:gd name="T51" fmla="*/ 214 h 214"/>
                <a:gd name="T52" fmla="*/ 400 w 400"/>
                <a:gd name="T53" fmla="*/ 208 h 214"/>
                <a:gd name="T54" fmla="*/ 400 w 400"/>
                <a:gd name="T55" fmla="*/ 198 h 214"/>
                <a:gd name="T56" fmla="*/ 228 w 400"/>
                <a:gd name="T57" fmla="*/ 1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0" h="214">
                  <a:moveTo>
                    <a:pt x="340" y="0"/>
                  </a:moveTo>
                  <a:cubicBezTo>
                    <a:pt x="61" y="0"/>
                    <a:pt x="61" y="0"/>
                    <a:pt x="61" y="0"/>
                  </a:cubicBezTo>
                  <a:cubicBezTo>
                    <a:pt x="56" y="0"/>
                    <a:pt x="51" y="4"/>
                    <a:pt x="51" y="10"/>
                  </a:cubicBezTo>
                  <a:cubicBezTo>
                    <a:pt x="51" y="181"/>
                    <a:pt x="51" y="181"/>
                    <a:pt x="51" y="181"/>
                  </a:cubicBezTo>
                  <a:cubicBezTo>
                    <a:pt x="51" y="187"/>
                    <a:pt x="56" y="191"/>
                    <a:pt x="61" y="191"/>
                  </a:cubicBezTo>
                  <a:cubicBezTo>
                    <a:pt x="340" y="191"/>
                    <a:pt x="340" y="191"/>
                    <a:pt x="340" y="191"/>
                  </a:cubicBezTo>
                  <a:cubicBezTo>
                    <a:pt x="346" y="191"/>
                    <a:pt x="350" y="187"/>
                    <a:pt x="350" y="181"/>
                  </a:cubicBezTo>
                  <a:cubicBezTo>
                    <a:pt x="350" y="10"/>
                    <a:pt x="350" y="10"/>
                    <a:pt x="350" y="10"/>
                  </a:cubicBezTo>
                  <a:cubicBezTo>
                    <a:pt x="350" y="4"/>
                    <a:pt x="346" y="0"/>
                    <a:pt x="340" y="0"/>
                  </a:cubicBezTo>
                  <a:close/>
                  <a:moveTo>
                    <a:pt x="337" y="179"/>
                  </a:moveTo>
                  <a:cubicBezTo>
                    <a:pt x="64" y="179"/>
                    <a:pt x="64" y="179"/>
                    <a:pt x="64" y="179"/>
                  </a:cubicBezTo>
                  <a:cubicBezTo>
                    <a:pt x="64" y="11"/>
                    <a:pt x="64" y="11"/>
                    <a:pt x="64" y="11"/>
                  </a:cubicBezTo>
                  <a:cubicBezTo>
                    <a:pt x="337" y="11"/>
                    <a:pt x="337" y="11"/>
                    <a:pt x="337" y="11"/>
                  </a:cubicBezTo>
                  <a:cubicBezTo>
                    <a:pt x="337" y="179"/>
                    <a:pt x="337" y="179"/>
                    <a:pt x="337" y="179"/>
                  </a:cubicBezTo>
                  <a:close/>
                  <a:moveTo>
                    <a:pt x="228" y="198"/>
                  </a:moveTo>
                  <a:cubicBezTo>
                    <a:pt x="228" y="200"/>
                    <a:pt x="228" y="200"/>
                    <a:pt x="228" y="200"/>
                  </a:cubicBezTo>
                  <a:cubicBezTo>
                    <a:pt x="228" y="202"/>
                    <a:pt x="226" y="203"/>
                    <a:pt x="224" y="203"/>
                  </a:cubicBezTo>
                  <a:cubicBezTo>
                    <a:pt x="177" y="203"/>
                    <a:pt x="177" y="203"/>
                    <a:pt x="177" y="203"/>
                  </a:cubicBezTo>
                  <a:cubicBezTo>
                    <a:pt x="175" y="203"/>
                    <a:pt x="173" y="202"/>
                    <a:pt x="173" y="200"/>
                  </a:cubicBezTo>
                  <a:cubicBezTo>
                    <a:pt x="173" y="198"/>
                    <a:pt x="173" y="198"/>
                    <a:pt x="173" y="198"/>
                  </a:cubicBezTo>
                  <a:cubicBezTo>
                    <a:pt x="0" y="198"/>
                    <a:pt x="0" y="198"/>
                    <a:pt x="0" y="198"/>
                  </a:cubicBezTo>
                  <a:cubicBezTo>
                    <a:pt x="0" y="208"/>
                    <a:pt x="0" y="208"/>
                    <a:pt x="0" y="208"/>
                  </a:cubicBezTo>
                  <a:cubicBezTo>
                    <a:pt x="0" y="208"/>
                    <a:pt x="9" y="214"/>
                    <a:pt x="13" y="214"/>
                  </a:cubicBezTo>
                  <a:cubicBezTo>
                    <a:pt x="13" y="214"/>
                    <a:pt x="13" y="214"/>
                    <a:pt x="13" y="214"/>
                  </a:cubicBezTo>
                  <a:cubicBezTo>
                    <a:pt x="387" y="214"/>
                    <a:pt x="387" y="214"/>
                    <a:pt x="387" y="214"/>
                  </a:cubicBezTo>
                  <a:cubicBezTo>
                    <a:pt x="387" y="214"/>
                    <a:pt x="387" y="214"/>
                    <a:pt x="387" y="214"/>
                  </a:cubicBezTo>
                  <a:cubicBezTo>
                    <a:pt x="391" y="214"/>
                    <a:pt x="400" y="208"/>
                    <a:pt x="400" y="208"/>
                  </a:cubicBezTo>
                  <a:cubicBezTo>
                    <a:pt x="400" y="198"/>
                    <a:pt x="400" y="198"/>
                    <a:pt x="400" y="198"/>
                  </a:cubicBezTo>
                  <a:lnTo>
                    <a:pt x="228" y="198"/>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gradFill>
                  <a:gsLst>
                    <a:gs pos="0">
                      <a:srgbClr val="FFFFFF"/>
                    </a:gs>
                    <a:gs pos="100000">
                      <a:srgbClr val="FFFFFF"/>
                    </a:gs>
                  </a:gsLst>
                  <a:lin ang="5400000" scaled="0"/>
                </a:gradFill>
                <a:effectLst/>
                <a:uLnTx/>
                <a:uFillTx/>
              </a:endParaRPr>
            </a:p>
          </p:txBody>
        </p:sp>
        <p:sp>
          <p:nvSpPr>
            <p:cNvPr id="13" name="Freeform 138"/>
            <p:cNvSpPr>
              <a:spLocks noEditPoints="1"/>
            </p:cNvSpPr>
            <p:nvPr/>
          </p:nvSpPr>
          <p:spPr bwMode="auto">
            <a:xfrm>
              <a:off x="6198357" y="2639052"/>
              <a:ext cx="284993" cy="476118"/>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nvGrpSpPr>
            <p:cNvPr id="14" name="Group 13"/>
            <p:cNvGrpSpPr/>
            <p:nvPr/>
          </p:nvGrpSpPr>
          <p:grpSpPr>
            <a:xfrm>
              <a:off x="4734489" y="2632968"/>
              <a:ext cx="539186" cy="531953"/>
              <a:chOff x="5613964" y="2700155"/>
              <a:chExt cx="426031" cy="420316"/>
            </a:xfrm>
          </p:grpSpPr>
          <p:pic>
            <p:nvPicPr>
              <p:cNvPr id="15" name="Picture 1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5613964" y="2877929"/>
                <a:ext cx="180597" cy="242542"/>
              </a:xfrm>
              <a:prstGeom prst="rect">
                <a:avLst/>
              </a:prstGeom>
            </p:spPr>
          </p:pic>
          <p:sp>
            <p:nvSpPr>
              <p:cNvPr id="16" name="Freeform 61"/>
              <p:cNvSpPr>
                <a:spLocks/>
              </p:cNvSpPr>
              <p:nvPr/>
            </p:nvSpPr>
            <p:spPr bwMode="black">
              <a:xfrm rot="10800000">
                <a:off x="5780375" y="2700155"/>
                <a:ext cx="259620" cy="375389"/>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0" tIns="45720" rIns="91440" bIns="45720" numCol="1" anchor="t" anchorCtr="0" compatLnSpc="1">
                <a:prstTxWarp prst="textNoShape">
                  <a:avLst/>
                </a:prstTxWarp>
              </a:bodyPr>
              <a:lstStyle/>
              <a:p>
                <a:pPr marL="0" marR="0" lvl="0" indent="0" algn="ctr" defTabSz="914185"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smtClean="0">
                  <a:ln>
                    <a:noFill/>
                  </a:ln>
                  <a:gradFill>
                    <a:gsLst>
                      <a:gs pos="0">
                        <a:srgbClr val="FFFFFF"/>
                      </a:gs>
                      <a:gs pos="100000">
                        <a:srgbClr val="FFFFFF"/>
                      </a:gs>
                    </a:gsLst>
                    <a:lin ang="5400000" scaled="0"/>
                  </a:gradFill>
                  <a:effectLst/>
                  <a:uLnTx/>
                  <a:uFillTx/>
                </a:endParaRPr>
              </a:p>
            </p:txBody>
          </p:sp>
        </p:grpSp>
      </p:grpSp>
      <p:grpSp>
        <p:nvGrpSpPr>
          <p:cNvPr id="17" name="Group 16"/>
          <p:cNvGrpSpPr/>
          <p:nvPr/>
        </p:nvGrpSpPr>
        <p:grpSpPr>
          <a:xfrm>
            <a:off x="7132639" y="2583774"/>
            <a:ext cx="1080921" cy="551685"/>
            <a:chOff x="5736268" y="4232255"/>
            <a:chExt cx="1408722" cy="812882"/>
          </a:xfrm>
        </p:grpSpPr>
        <p:sp>
          <p:nvSpPr>
            <p:cNvPr id="18" name="Freeform 6"/>
            <p:cNvSpPr>
              <a:spLocks/>
            </p:cNvSpPr>
            <p:nvPr/>
          </p:nvSpPr>
          <p:spPr bwMode="auto">
            <a:xfrm>
              <a:off x="5736268" y="4232255"/>
              <a:ext cx="1408722" cy="812882"/>
            </a:xfrm>
            <a:custGeom>
              <a:avLst/>
              <a:gdLst>
                <a:gd name="T0" fmla="*/ 674 w 874"/>
                <a:gd name="T1" fmla="*/ 86 h 504"/>
                <a:gd name="T2" fmla="*/ 646 w 874"/>
                <a:gd name="T3" fmla="*/ 87 h 504"/>
                <a:gd name="T4" fmla="*/ 460 w 874"/>
                <a:gd name="T5" fmla="*/ 262 h 504"/>
                <a:gd name="T6" fmla="*/ 537 w 874"/>
                <a:gd name="T7" fmla="*/ 66 h 504"/>
                <a:gd name="T8" fmla="*/ 378 w 874"/>
                <a:gd name="T9" fmla="*/ 0 h 504"/>
                <a:gd name="T10" fmla="*/ 151 w 874"/>
                <a:gd name="T11" fmla="*/ 216 h 504"/>
                <a:gd name="T12" fmla="*/ 144 w 874"/>
                <a:gd name="T13" fmla="*/ 216 h 504"/>
                <a:gd name="T14" fmla="*/ 0 w 874"/>
                <a:gd name="T15" fmla="*/ 360 h 504"/>
                <a:gd name="T16" fmla="*/ 144 w 874"/>
                <a:gd name="T17" fmla="*/ 504 h 504"/>
                <a:gd name="T18" fmla="*/ 665 w 874"/>
                <a:gd name="T19" fmla="*/ 504 h 504"/>
                <a:gd name="T20" fmla="*/ 665 w 874"/>
                <a:gd name="T21" fmla="*/ 503 h 504"/>
                <a:gd name="T22" fmla="*/ 665 w 874"/>
                <a:gd name="T23" fmla="*/ 503 h 504"/>
                <a:gd name="T24" fmla="*/ 874 w 874"/>
                <a:gd name="T25" fmla="*/ 295 h 504"/>
                <a:gd name="T26" fmla="*/ 674 w 874"/>
                <a:gd name="T27" fmla="*/ 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4" h="504">
                  <a:moveTo>
                    <a:pt x="674" y="86"/>
                  </a:moveTo>
                  <a:cubicBezTo>
                    <a:pt x="665" y="86"/>
                    <a:pt x="655" y="86"/>
                    <a:pt x="646" y="87"/>
                  </a:cubicBezTo>
                  <a:cubicBezTo>
                    <a:pt x="550" y="97"/>
                    <a:pt x="475" y="170"/>
                    <a:pt x="460" y="262"/>
                  </a:cubicBezTo>
                  <a:cubicBezTo>
                    <a:pt x="445" y="228"/>
                    <a:pt x="452" y="123"/>
                    <a:pt x="537" y="66"/>
                  </a:cubicBezTo>
                  <a:cubicBezTo>
                    <a:pt x="496" y="25"/>
                    <a:pt x="440" y="0"/>
                    <a:pt x="378" y="0"/>
                  </a:cubicBezTo>
                  <a:cubicBezTo>
                    <a:pt x="256" y="0"/>
                    <a:pt x="157" y="96"/>
                    <a:pt x="151" y="216"/>
                  </a:cubicBezTo>
                  <a:cubicBezTo>
                    <a:pt x="149" y="216"/>
                    <a:pt x="146" y="216"/>
                    <a:pt x="144" y="216"/>
                  </a:cubicBezTo>
                  <a:cubicBezTo>
                    <a:pt x="64" y="216"/>
                    <a:pt x="0" y="280"/>
                    <a:pt x="0" y="360"/>
                  </a:cubicBezTo>
                  <a:cubicBezTo>
                    <a:pt x="0" y="439"/>
                    <a:pt x="64" y="504"/>
                    <a:pt x="144" y="504"/>
                  </a:cubicBezTo>
                  <a:cubicBezTo>
                    <a:pt x="665" y="504"/>
                    <a:pt x="665" y="504"/>
                    <a:pt x="665" y="504"/>
                  </a:cubicBezTo>
                  <a:cubicBezTo>
                    <a:pt x="665" y="503"/>
                    <a:pt x="665" y="503"/>
                    <a:pt x="665" y="503"/>
                  </a:cubicBezTo>
                  <a:cubicBezTo>
                    <a:pt x="665" y="503"/>
                    <a:pt x="665" y="503"/>
                    <a:pt x="665" y="503"/>
                  </a:cubicBezTo>
                  <a:cubicBezTo>
                    <a:pt x="781" y="503"/>
                    <a:pt x="874" y="410"/>
                    <a:pt x="874" y="295"/>
                  </a:cubicBezTo>
                  <a:cubicBezTo>
                    <a:pt x="874" y="182"/>
                    <a:pt x="785" y="91"/>
                    <a:pt x="674" y="8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221"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FFFFFF"/>
                </a:solidFill>
                <a:effectLst/>
                <a:uLnTx/>
                <a:uFillTx/>
              </a:endParaRPr>
            </a:p>
          </p:txBody>
        </p:sp>
        <p:sp>
          <p:nvSpPr>
            <p:cNvPr id="19" name="Freeform 7"/>
            <p:cNvSpPr>
              <a:spLocks noEditPoints="1"/>
            </p:cNvSpPr>
            <p:nvPr/>
          </p:nvSpPr>
          <p:spPr bwMode="auto">
            <a:xfrm rot="10800000" flipH="1">
              <a:off x="6567835" y="4469453"/>
              <a:ext cx="495054" cy="495055"/>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lumMod val="65000"/>
              </a:srgbClr>
            </a:solidFill>
            <a:ln w="9525" cap="flat" cmpd="sng" algn="ctr">
              <a:noFill/>
              <a:prstDash val="solid"/>
              <a:round/>
              <a:headEnd type="none" w="med" len="med"/>
              <a:tailEnd type="none" w="med" len="med"/>
            </a:ln>
            <a:effectLst/>
            <a:extLst/>
          </p:spPr>
          <p:txBody>
            <a:bodyPr vert="horz" wrap="square" lIns="0" tIns="38098" rIns="0" bIns="38098" numCol="1" rtlCol="0" anchor="ctr" anchorCtr="0" compatLnSpc="1">
              <a:prstTxWarp prst="textNoShape">
                <a:avLst/>
              </a:prstTxWarp>
            </a:bodyPr>
            <a:lstStyle/>
            <a:p>
              <a:pPr marL="0" marR="0" lvl="0" indent="0" algn="ctr" defTabSz="685701" eaLnBrk="1" fontAlgn="base" latinLnBrk="0" hangingPunct="1">
                <a:lnSpc>
                  <a:spcPts val="2200"/>
                </a:lnSpc>
                <a:spcBef>
                  <a:spcPct val="0"/>
                </a:spcBef>
                <a:spcAft>
                  <a:spcPct val="0"/>
                </a:spcAft>
                <a:buClrTx/>
                <a:buSzTx/>
                <a:buFontTx/>
                <a:buNone/>
                <a:tabLst/>
                <a:defRPr/>
              </a:pPr>
              <a:endParaRPr kumimoji="0" lang="en-US" sz="2000" b="0" i="0" u="none" strike="noStrike" kern="0" cap="none" spc="0" normalizeH="0" baseline="0" noProof="0" smtClean="0">
                <a:ln w="3175">
                  <a:noFill/>
                </a:ln>
                <a:gradFill>
                  <a:gsLst>
                    <a:gs pos="0">
                      <a:srgbClr val="FFFFFF"/>
                    </a:gs>
                    <a:gs pos="100000">
                      <a:srgbClr val="FFFFFF"/>
                    </a:gs>
                  </a:gsLst>
                  <a:lin ang="0" scaled="1"/>
                </a:gradFill>
                <a:effectLst>
                  <a:outerShdw blurRad="38100" dist="38100" dir="2700000" algn="tl">
                    <a:srgbClr val="000000">
                      <a:alpha val="43137"/>
                    </a:srgbClr>
                  </a:outerShdw>
                </a:effectLst>
                <a:uLnTx/>
                <a:uFillTx/>
                <a:latin typeface="Segoe Condensed" pitchFamily="34" charset="0"/>
                <a:cs typeface="Arial" charset="0"/>
              </a:endParaRPr>
            </a:p>
          </p:txBody>
        </p:sp>
        <p:grpSp>
          <p:nvGrpSpPr>
            <p:cNvPr id="20" name="Group 19"/>
            <p:cNvGrpSpPr/>
            <p:nvPr/>
          </p:nvGrpSpPr>
          <p:grpSpPr>
            <a:xfrm>
              <a:off x="6693254" y="4575509"/>
              <a:ext cx="244214" cy="282945"/>
              <a:chOff x="5394326" y="4936834"/>
              <a:chExt cx="720725" cy="835025"/>
            </a:xfrm>
          </p:grpSpPr>
          <p:sp>
            <p:nvSpPr>
              <p:cNvPr id="21" name="Freeform 17"/>
              <p:cNvSpPr>
                <a:spLocks noEditPoints="1"/>
              </p:cNvSpPr>
              <p:nvPr/>
            </p:nvSpPr>
            <p:spPr bwMode="auto">
              <a:xfrm>
                <a:off x="5394326" y="4936834"/>
                <a:ext cx="460375" cy="835025"/>
              </a:xfrm>
              <a:custGeom>
                <a:avLst/>
                <a:gdLst>
                  <a:gd name="T0" fmla="*/ 196 w 440"/>
                  <a:gd name="T1" fmla="*/ 576 h 796"/>
                  <a:gd name="T2" fmla="*/ 178 w 440"/>
                  <a:gd name="T3" fmla="*/ 490 h 796"/>
                  <a:gd name="T4" fmla="*/ 206 w 440"/>
                  <a:gd name="T5" fmla="*/ 472 h 796"/>
                  <a:gd name="T6" fmla="*/ 207 w 440"/>
                  <a:gd name="T7" fmla="*/ 423 h 796"/>
                  <a:gd name="T8" fmla="*/ 178 w 440"/>
                  <a:gd name="T9" fmla="*/ 405 h 796"/>
                  <a:gd name="T10" fmla="*/ 196 w 440"/>
                  <a:gd name="T11" fmla="*/ 320 h 796"/>
                  <a:gd name="T12" fmla="*/ 262 w 440"/>
                  <a:gd name="T13" fmla="*/ 337 h 796"/>
                  <a:gd name="T14" fmla="*/ 312 w 440"/>
                  <a:gd name="T15" fmla="*/ 379 h 796"/>
                  <a:gd name="T16" fmla="*/ 330 w 440"/>
                  <a:gd name="T17" fmla="*/ 320 h 796"/>
                  <a:gd name="T18" fmla="*/ 395 w 440"/>
                  <a:gd name="T19" fmla="*/ 337 h 796"/>
                  <a:gd name="T20" fmla="*/ 440 w 440"/>
                  <a:gd name="T21" fmla="*/ 379 h 796"/>
                  <a:gd name="T22" fmla="*/ 422 w 440"/>
                  <a:gd name="T23" fmla="*/ 0 h 796"/>
                  <a:gd name="T24" fmla="*/ 0 w 440"/>
                  <a:gd name="T25" fmla="*/ 18 h 796"/>
                  <a:gd name="T26" fmla="*/ 0 w 440"/>
                  <a:gd name="T27" fmla="*/ 623 h 796"/>
                  <a:gd name="T28" fmla="*/ 0 w 440"/>
                  <a:gd name="T29" fmla="*/ 778 h 796"/>
                  <a:gd name="T30" fmla="*/ 206 w 440"/>
                  <a:gd name="T31" fmla="*/ 796 h 796"/>
                  <a:gd name="T32" fmla="*/ 312 w 440"/>
                  <a:gd name="T33" fmla="*/ 63 h 796"/>
                  <a:gd name="T34" fmla="*/ 378 w 440"/>
                  <a:gd name="T35" fmla="*/ 45 h 796"/>
                  <a:gd name="T36" fmla="*/ 395 w 440"/>
                  <a:gd name="T37" fmla="*/ 130 h 796"/>
                  <a:gd name="T38" fmla="*/ 330 w 440"/>
                  <a:gd name="T39" fmla="*/ 148 h 796"/>
                  <a:gd name="T40" fmla="*/ 312 w 440"/>
                  <a:gd name="T41" fmla="*/ 63 h 796"/>
                  <a:gd name="T42" fmla="*/ 330 w 440"/>
                  <a:gd name="T43" fmla="*/ 180 h 796"/>
                  <a:gd name="T44" fmla="*/ 395 w 440"/>
                  <a:gd name="T45" fmla="*/ 198 h 796"/>
                  <a:gd name="T46" fmla="*/ 378 w 440"/>
                  <a:gd name="T47" fmla="*/ 283 h 796"/>
                  <a:gd name="T48" fmla="*/ 312 w 440"/>
                  <a:gd name="T49" fmla="*/ 266 h 796"/>
                  <a:gd name="T50" fmla="*/ 178 w 440"/>
                  <a:gd name="T51" fmla="*/ 63 h 796"/>
                  <a:gd name="T52" fmla="*/ 244 w 440"/>
                  <a:gd name="T53" fmla="*/ 45 h 796"/>
                  <a:gd name="T54" fmla="*/ 262 w 440"/>
                  <a:gd name="T55" fmla="*/ 130 h 796"/>
                  <a:gd name="T56" fmla="*/ 196 w 440"/>
                  <a:gd name="T57" fmla="*/ 148 h 796"/>
                  <a:gd name="T58" fmla="*/ 178 w 440"/>
                  <a:gd name="T59" fmla="*/ 63 h 796"/>
                  <a:gd name="T60" fmla="*/ 196 w 440"/>
                  <a:gd name="T61" fmla="*/ 180 h 796"/>
                  <a:gd name="T62" fmla="*/ 262 w 440"/>
                  <a:gd name="T63" fmla="*/ 198 h 796"/>
                  <a:gd name="T64" fmla="*/ 244 w 440"/>
                  <a:gd name="T65" fmla="*/ 283 h 796"/>
                  <a:gd name="T66" fmla="*/ 178 w 440"/>
                  <a:gd name="T67" fmla="*/ 266 h 796"/>
                  <a:gd name="T68" fmla="*/ 131 w 440"/>
                  <a:gd name="T69" fmla="*/ 558 h 796"/>
                  <a:gd name="T70" fmla="*/ 65 w 440"/>
                  <a:gd name="T71" fmla="*/ 576 h 796"/>
                  <a:gd name="T72" fmla="*/ 47 w 440"/>
                  <a:gd name="T73" fmla="*/ 490 h 796"/>
                  <a:gd name="T74" fmla="*/ 113 w 440"/>
                  <a:gd name="T75" fmla="*/ 472 h 796"/>
                  <a:gd name="T76" fmla="*/ 131 w 440"/>
                  <a:gd name="T77" fmla="*/ 558 h 796"/>
                  <a:gd name="T78" fmla="*/ 113 w 440"/>
                  <a:gd name="T79" fmla="*/ 423 h 796"/>
                  <a:gd name="T80" fmla="*/ 47 w 440"/>
                  <a:gd name="T81" fmla="*/ 405 h 796"/>
                  <a:gd name="T82" fmla="*/ 65 w 440"/>
                  <a:gd name="T83" fmla="*/ 320 h 796"/>
                  <a:gd name="T84" fmla="*/ 131 w 440"/>
                  <a:gd name="T85" fmla="*/ 337 h 796"/>
                  <a:gd name="T86" fmla="*/ 131 w 440"/>
                  <a:gd name="T87" fmla="*/ 266 h 796"/>
                  <a:gd name="T88" fmla="*/ 65 w 440"/>
                  <a:gd name="T89" fmla="*/ 283 h 796"/>
                  <a:gd name="T90" fmla="*/ 47 w 440"/>
                  <a:gd name="T91" fmla="*/ 198 h 796"/>
                  <a:gd name="T92" fmla="*/ 113 w 440"/>
                  <a:gd name="T93" fmla="*/ 180 h 796"/>
                  <a:gd name="T94" fmla="*/ 131 w 440"/>
                  <a:gd name="T95" fmla="*/ 266 h 796"/>
                  <a:gd name="T96" fmla="*/ 113 w 440"/>
                  <a:gd name="T97" fmla="*/ 148 h 796"/>
                  <a:gd name="T98" fmla="*/ 47 w 440"/>
                  <a:gd name="T99" fmla="*/ 130 h 796"/>
                  <a:gd name="T100" fmla="*/ 65 w 440"/>
                  <a:gd name="T101" fmla="*/ 45 h 796"/>
                  <a:gd name="T102" fmla="*/ 131 w 440"/>
                  <a:gd name="T103" fmla="*/ 63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0" h="796">
                    <a:moveTo>
                      <a:pt x="206" y="576"/>
                    </a:moveTo>
                    <a:cubicBezTo>
                      <a:pt x="196" y="576"/>
                      <a:pt x="196" y="576"/>
                      <a:pt x="196" y="576"/>
                    </a:cubicBezTo>
                    <a:cubicBezTo>
                      <a:pt x="186" y="576"/>
                      <a:pt x="178" y="568"/>
                      <a:pt x="178" y="558"/>
                    </a:cubicBezTo>
                    <a:cubicBezTo>
                      <a:pt x="178" y="490"/>
                      <a:pt x="178" y="490"/>
                      <a:pt x="178" y="490"/>
                    </a:cubicBezTo>
                    <a:cubicBezTo>
                      <a:pt x="178" y="480"/>
                      <a:pt x="186" y="472"/>
                      <a:pt x="196" y="472"/>
                    </a:cubicBezTo>
                    <a:cubicBezTo>
                      <a:pt x="206" y="472"/>
                      <a:pt x="206" y="472"/>
                      <a:pt x="206" y="472"/>
                    </a:cubicBezTo>
                    <a:cubicBezTo>
                      <a:pt x="206" y="432"/>
                      <a:pt x="206" y="432"/>
                      <a:pt x="206" y="432"/>
                    </a:cubicBezTo>
                    <a:cubicBezTo>
                      <a:pt x="206" y="429"/>
                      <a:pt x="206" y="426"/>
                      <a:pt x="207" y="423"/>
                    </a:cubicBezTo>
                    <a:cubicBezTo>
                      <a:pt x="196" y="423"/>
                      <a:pt x="196" y="423"/>
                      <a:pt x="196" y="423"/>
                    </a:cubicBezTo>
                    <a:cubicBezTo>
                      <a:pt x="186" y="423"/>
                      <a:pt x="178" y="415"/>
                      <a:pt x="178" y="405"/>
                    </a:cubicBezTo>
                    <a:cubicBezTo>
                      <a:pt x="178" y="337"/>
                      <a:pt x="178" y="337"/>
                      <a:pt x="178" y="337"/>
                    </a:cubicBezTo>
                    <a:cubicBezTo>
                      <a:pt x="178" y="328"/>
                      <a:pt x="186" y="320"/>
                      <a:pt x="196" y="320"/>
                    </a:cubicBezTo>
                    <a:cubicBezTo>
                      <a:pt x="244" y="320"/>
                      <a:pt x="244" y="320"/>
                      <a:pt x="244" y="320"/>
                    </a:cubicBezTo>
                    <a:cubicBezTo>
                      <a:pt x="254" y="320"/>
                      <a:pt x="262" y="328"/>
                      <a:pt x="262" y="337"/>
                    </a:cubicBezTo>
                    <a:cubicBezTo>
                      <a:pt x="262" y="379"/>
                      <a:pt x="262" y="379"/>
                      <a:pt x="262" y="379"/>
                    </a:cubicBezTo>
                    <a:cubicBezTo>
                      <a:pt x="312" y="379"/>
                      <a:pt x="312" y="379"/>
                      <a:pt x="312" y="379"/>
                    </a:cubicBezTo>
                    <a:cubicBezTo>
                      <a:pt x="312" y="337"/>
                      <a:pt x="312" y="337"/>
                      <a:pt x="312" y="337"/>
                    </a:cubicBezTo>
                    <a:cubicBezTo>
                      <a:pt x="312" y="328"/>
                      <a:pt x="320" y="320"/>
                      <a:pt x="330" y="320"/>
                    </a:cubicBezTo>
                    <a:cubicBezTo>
                      <a:pt x="378" y="320"/>
                      <a:pt x="378" y="320"/>
                      <a:pt x="378" y="320"/>
                    </a:cubicBezTo>
                    <a:cubicBezTo>
                      <a:pt x="387" y="320"/>
                      <a:pt x="395" y="328"/>
                      <a:pt x="395" y="337"/>
                    </a:cubicBezTo>
                    <a:cubicBezTo>
                      <a:pt x="395" y="379"/>
                      <a:pt x="395" y="379"/>
                      <a:pt x="395" y="379"/>
                    </a:cubicBezTo>
                    <a:cubicBezTo>
                      <a:pt x="440" y="379"/>
                      <a:pt x="440" y="379"/>
                      <a:pt x="440" y="379"/>
                    </a:cubicBezTo>
                    <a:cubicBezTo>
                      <a:pt x="440" y="18"/>
                      <a:pt x="440" y="18"/>
                      <a:pt x="440" y="18"/>
                    </a:cubicBezTo>
                    <a:cubicBezTo>
                      <a:pt x="440" y="8"/>
                      <a:pt x="432" y="0"/>
                      <a:pt x="422" y="0"/>
                    </a:cubicBezTo>
                    <a:cubicBezTo>
                      <a:pt x="18" y="0"/>
                      <a:pt x="18" y="0"/>
                      <a:pt x="18" y="0"/>
                    </a:cubicBezTo>
                    <a:cubicBezTo>
                      <a:pt x="8" y="0"/>
                      <a:pt x="0" y="8"/>
                      <a:pt x="0" y="18"/>
                    </a:cubicBezTo>
                    <a:cubicBezTo>
                      <a:pt x="0" y="590"/>
                      <a:pt x="0" y="590"/>
                      <a:pt x="0" y="590"/>
                    </a:cubicBezTo>
                    <a:cubicBezTo>
                      <a:pt x="0" y="599"/>
                      <a:pt x="0" y="614"/>
                      <a:pt x="0" y="623"/>
                    </a:cubicBezTo>
                    <a:cubicBezTo>
                      <a:pt x="0" y="631"/>
                      <a:pt x="0" y="646"/>
                      <a:pt x="0" y="656"/>
                    </a:cubicBezTo>
                    <a:cubicBezTo>
                      <a:pt x="0" y="778"/>
                      <a:pt x="0" y="778"/>
                      <a:pt x="0" y="778"/>
                    </a:cubicBezTo>
                    <a:cubicBezTo>
                      <a:pt x="0" y="788"/>
                      <a:pt x="8" y="796"/>
                      <a:pt x="18" y="796"/>
                    </a:cubicBezTo>
                    <a:cubicBezTo>
                      <a:pt x="206" y="796"/>
                      <a:pt x="206" y="796"/>
                      <a:pt x="206" y="796"/>
                    </a:cubicBezTo>
                    <a:lnTo>
                      <a:pt x="206" y="576"/>
                    </a:lnTo>
                    <a:close/>
                    <a:moveTo>
                      <a:pt x="312" y="63"/>
                    </a:moveTo>
                    <a:cubicBezTo>
                      <a:pt x="312" y="53"/>
                      <a:pt x="320" y="45"/>
                      <a:pt x="330" y="45"/>
                    </a:cubicBezTo>
                    <a:cubicBezTo>
                      <a:pt x="378" y="45"/>
                      <a:pt x="378" y="45"/>
                      <a:pt x="378" y="45"/>
                    </a:cubicBezTo>
                    <a:cubicBezTo>
                      <a:pt x="387" y="45"/>
                      <a:pt x="395" y="53"/>
                      <a:pt x="395" y="63"/>
                    </a:cubicBezTo>
                    <a:cubicBezTo>
                      <a:pt x="395" y="130"/>
                      <a:pt x="395" y="130"/>
                      <a:pt x="395" y="130"/>
                    </a:cubicBezTo>
                    <a:cubicBezTo>
                      <a:pt x="395" y="140"/>
                      <a:pt x="387" y="148"/>
                      <a:pt x="378" y="148"/>
                    </a:cubicBezTo>
                    <a:cubicBezTo>
                      <a:pt x="330" y="148"/>
                      <a:pt x="330" y="148"/>
                      <a:pt x="330" y="148"/>
                    </a:cubicBezTo>
                    <a:cubicBezTo>
                      <a:pt x="320" y="148"/>
                      <a:pt x="312" y="140"/>
                      <a:pt x="312" y="130"/>
                    </a:cubicBezTo>
                    <a:lnTo>
                      <a:pt x="312" y="63"/>
                    </a:lnTo>
                    <a:close/>
                    <a:moveTo>
                      <a:pt x="312" y="198"/>
                    </a:moveTo>
                    <a:cubicBezTo>
                      <a:pt x="312" y="188"/>
                      <a:pt x="320" y="180"/>
                      <a:pt x="330" y="180"/>
                    </a:cubicBezTo>
                    <a:cubicBezTo>
                      <a:pt x="378" y="180"/>
                      <a:pt x="378" y="180"/>
                      <a:pt x="378" y="180"/>
                    </a:cubicBezTo>
                    <a:cubicBezTo>
                      <a:pt x="387" y="180"/>
                      <a:pt x="395" y="188"/>
                      <a:pt x="395" y="198"/>
                    </a:cubicBezTo>
                    <a:cubicBezTo>
                      <a:pt x="395" y="266"/>
                      <a:pt x="395" y="266"/>
                      <a:pt x="395" y="266"/>
                    </a:cubicBezTo>
                    <a:cubicBezTo>
                      <a:pt x="395" y="275"/>
                      <a:pt x="387" y="283"/>
                      <a:pt x="378" y="283"/>
                    </a:cubicBezTo>
                    <a:cubicBezTo>
                      <a:pt x="330" y="283"/>
                      <a:pt x="330" y="283"/>
                      <a:pt x="330" y="283"/>
                    </a:cubicBezTo>
                    <a:cubicBezTo>
                      <a:pt x="320" y="283"/>
                      <a:pt x="312" y="275"/>
                      <a:pt x="312" y="266"/>
                    </a:cubicBezTo>
                    <a:lnTo>
                      <a:pt x="312" y="198"/>
                    </a:lnTo>
                    <a:close/>
                    <a:moveTo>
                      <a:pt x="178" y="63"/>
                    </a:moveTo>
                    <a:cubicBezTo>
                      <a:pt x="178" y="53"/>
                      <a:pt x="186" y="45"/>
                      <a:pt x="196" y="45"/>
                    </a:cubicBezTo>
                    <a:cubicBezTo>
                      <a:pt x="244" y="45"/>
                      <a:pt x="244" y="45"/>
                      <a:pt x="244" y="45"/>
                    </a:cubicBezTo>
                    <a:cubicBezTo>
                      <a:pt x="254" y="45"/>
                      <a:pt x="262" y="53"/>
                      <a:pt x="262" y="63"/>
                    </a:cubicBezTo>
                    <a:cubicBezTo>
                      <a:pt x="262" y="130"/>
                      <a:pt x="262" y="130"/>
                      <a:pt x="262" y="130"/>
                    </a:cubicBezTo>
                    <a:cubicBezTo>
                      <a:pt x="262" y="140"/>
                      <a:pt x="254" y="148"/>
                      <a:pt x="244" y="148"/>
                    </a:cubicBezTo>
                    <a:cubicBezTo>
                      <a:pt x="196" y="148"/>
                      <a:pt x="196" y="148"/>
                      <a:pt x="196" y="148"/>
                    </a:cubicBezTo>
                    <a:cubicBezTo>
                      <a:pt x="186" y="148"/>
                      <a:pt x="178" y="140"/>
                      <a:pt x="178" y="130"/>
                    </a:cubicBezTo>
                    <a:lnTo>
                      <a:pt x="178" y="63"/>
                    </a:lnTo>
                    <a:close/>
                    <a:moveTo>
                      <a:pt x="178" y="198"/>
                    </a:moveTo>
                    <a:cubicBezTo>
                      <a:pt x="178" y="188"/>
                      <a:pt x="186" y="180"/>
                      <a:pt x="196" y="180"/>
                    </a:cubicBezTo>
                    <a:cubicBezTo>
                      <a:pt x="244" y="180"/>
                      <a:pt x="244" y="180"/>
                      <a:pt x="244" y="180"/>
                    </a:cubicBezTo>
                    <a:cubicBezTo>
                      <a:pt x="254" y="180"/>
                      <a:pt x="262" y="188"/>
                      <a:pt x="262" y="198"/>
                    </a:cubicBezTo>
                    <a:cubicBezTo>
                      <a:pt x="262" y="266"/>
                      <a:pt x="262" y="266"/>
                      <a:pt x="262" y="266"/>
                    </a:cubicBezTo>
                    <a:cubicBezTo>
                      <a:pt x="262" y="275"/>
                      <a:pt x="254" y="283"/>
                      <a:pt x="244" y="283"/>
                    </a:cubicBezTo>
                    <a:cubicBezTo>
                      <a:pt x="196" y="283"/>
                      <a:pt x="196" y="283"/>
                      <a:pt x="196" y="283"/>
                    </a:cubicBezTo>
                    <a:cubicBezTo>
                      <a:pt x="186" y="283"/>
                      <a:pt x="178" y="275"/>
                      <a:pt x="178" y="266"/>
                    </a:cubicBezTo>
                    <a:lnTo>
                      <a:pt x="178" y="198"/>
                    </a:lnTo>
                    <a:close/>
                    <a:moveTo>
                      <a:pt x="131" y="558"/>
                    </a:moveTo>
                    <a:cubicBezTo>
                      <a:pt x="131" y="568"/>
                      <a:pt x="123" y="576"/>
                      <a:pt x="113" y="576"/>
                    </a:cubicBezTo>
                    <a:cubicBezTo>
                      <a:pt x="65" y="576"/>
                      <a:pt x="65" y="576"/>
                      <a:pt x="65" y="576"/>
                    </a:cubicBezTo>
                    <a:cubicBezTo>
                      <a:pt x="55" y="576"/>
                      <a:pt x="47" y="568"/>
                      <a:pt x="47" y="558"/>
                    </a:cubicBezTo>
                    <a:cubicBezTo>
                      <a:pt x="47" y="490"/>
                      <a:pt x="47" y="490"/>
                      <a:pt x="47" y="490"/>
                    </a:cubicBezTo>
                    <a:cubicBezTo>
                      <a:pt x="47" y="480"/>
                      <a:pt x="55" y="472"/>
                      <a:pt x="65" y="472"/>
                    </a:cubicBezTo>
                    <a:cubicBezTo>
                      <a:pt x="113" y="472"/>
                      <a:pt x="113" y="472"/>
                      <a:pt x="113" y="472"/>
                    </a:cubicBezTo>
                    <a:cubicBezTo>
                      <a:pt x="123" y="472"/>
                      <a:pt x="131" y="480"/>
                      <a:pt x="131" y="490"/>
                    </a:cubicBezTo>
                    <a:lnTo>
                      <a:pt x="131" y="558"/>
                    </a:lnTo>
                    <a:close/>
                    <a:moveTo>
                      <a:pt x="131" y="405"/>
                    </a:moveTo>
                    <a:cubicBezTo>
                      <a:pt x="131" y="415"/>
                      <a:pt x="123" y="423"/>
                      <a:pt x="113" y="423"/>
                    </a:cubicBezTo>
                    <a:cubicBezTo>
                      <a:pt x="65" y="423"/>
                      <a:pt x="65" y="423"/>
                      <a:pt x="65" y="423"/>
                    </a:cubicBezTo>
                    <a:cubicBezTo>
                      <a:pt x="55" y="423"/>
                      <a:pt x="47" y="415"/>
                      <a:pt x="47" y="405"/>
                    </a:cubicBezTo>
                    <a:cubicBezTo>
                      <a:pt x="47" y="337"/>
                      <a:pt x="47" y="337"/>
                      <a:pt x="47" y="337"/>
                    </a:cubicBezTo>
                    <a:cubicBezTo>
                      <a:pt x="47" y="328"/>
                      <a:pt x="55" y="320"/>
                      <a:pt x="65" y="320"/>
                    </a:cubicBezTo>
                    <a:cubicBezTo>
                      <a:pt x="113" y="320"/>
                      <a:pt x="113" y="320"/>
                      <a:pt x="113" y="320"/>
                    </a:cubicBezTo>
                    <a:cubicBezTo>
                      <a:pt x="123" y="320"/>
                      <a:pt x="131" y="328"/>
                      <a:pt x="131" y="337"/>
                    </a:cubicBezTo>
                    <a:lnTo>
                      <a:pt x="131" y="405"/>
                    </a:lnTo>
                    <a:close/>
                    <a:moveTo>
                      <a:pt x="131" y="266"/>
                    </a:moveTo>
                    <a:cubicBezTo>
                      <a:pt x="131" y="275"/>
                      <a:pt x="123" y="283"/>
                      <a:pt x="113" y="283"/>
                    </a:cubicBezTo>
                    <a:cubicBezTo>
                      <a:pt x="65" y="283"/>
                      <a:pt x="65" y="283"/>
                      <a:pt x="65" y="283"/>
                    </a:cubicBezTo>
                    <a:cubicBezTo>
                      <a:pt x="55" y="283"/>
                      <a:pt x="47" y="275"/>
                      <a:pt x="47" y="266"/>
                    </a:cubicBezTo>
                    <a:cubicBezTo>
                      <a:pt x="47" y="198"/>
                      <a:pt x="47" y="198"/>
                      <a:pt x="47" y="198"/>
                    </a:cubicBezTo>
                    <a:cubicBezTo>
                      <a:pt x="47" y="188"/>
                      <a:pt x="55" y="180"/>
                      <a:pt x="65" y="180"/>
                    </a:cubicBezTo>
                    <a:cubicBezTo>
                      <a:pt x="113" y="180"/>
                      <a:pt x="113" y="180"/>
                      <a:pt x="113" y="180"/>
                    </a:cubicBezTo>
                    <a:cubicBezTo>
                      <a:pt x="123" y="180"/>
                      <a:pt x="131" y="188"/>
                      <a:pt x="131" y="198"/>
                    </a:cubicBezTo>
                    <a:lnTo>
                      <a:pt x="131" y="266"/>
                    </a:lnTo>
                    <a:close/>
                    <a:moveTo>
                      <a:pt x="131" y="130"/>
                    </a:moveTo>
                    <a:cubicBezTo>
                      <a:pt x="131" y="140"/>
                      <a:pt x="123" y="148"/>
                      <a:pt x="113" y="148"/>
                    </a:cubicBezTo>
                    <a:cubicBezTo>
                      <a:pt x="65" y="148"/>
                      <a:pt x="65" y="148"/>
                      <a:pt x="65" y="148"/>
                    </a:cubicBezTo>
                    <a:cubicBezTo>
                      <a:pt x="55" y="148"/>
                      <a:pt x="47" y="140"/>
                      <a:pt x="47" y="130"/>
                    </a:cubicBezTo>
                    <a:cubicBezTo>
                      <a:pt x="47" y="63"/>
                      <a:pt x="47" y="63"/>
                      <a:pt x="47" y="63"/>
                    </a:cubicBezTo>
                    <a:cubicBezTo>
                      <a:pt x="47" y="53"/>
                      <a:pt x="55" y="45"/>
                      <a:pt x="65" y="45"/>
                    </a:cubicBezTo>
                    <a:cubicBezTo>
                      <a:pt x="113" y="45"/>
                      <a:pt x="113" y="45"/>
                      <a:pt x="113" y="45"/>
                    </a:cubicBezTo>
                    <a:cubicBezTo>
                      <a:pt x="123" y="45"/>
                      <a:pt x="131" y="53"/>
                      <a:pt x="131" y="63"/>
                    </a:cubicBezTo>
                    <a:lnTo>
                      <a:pt x="131" y="130"/>
                    </a:lnTo>
                    <a:close/>
                  </a:path>
                </a:pathLst>
              </a:custGeom>
              <a:solidFill>
                <a:srgbClr val="FFFFFF">
                  <a:lumMod val="65000"/>
                </a:srgbClr>
              </a:solidFill>
              <a:ln w="9525" cap="flat" cmpd="sng" algn="ctr">
                <a:noFill/>
                <a:prstDash val="solid"/>
                <a:round/>
                <a:headEnd type="none" w="med" len="med"/>
                <a:tailEnd type="none" w="med" len="med"/>
              </a:ln>
              <a:effectLst/>
            </p:spPr>
            <p:txBody>
              <a:bodyPr vert="horz" wrap="square" lIns="0" tIns="38098" rIns="0" bIns="38098" numCol="1" rtlCol="0" anchor="ctr" anchorCtr="0" compatLnSpc="1">
                <a:prstTxWarp prst="textNoShape">
                  <a:avLst/>
                </a:prstTxWarp>
              </a:bodyPr>
              <a:lstStyle/>
              <a:p>
                <a:pPr marL="0" marR="0" lvl="0" indent="0" algn="ctr" defTabSz="685701" eaLnBrk="1" fontAlgn="base" latinLnBrk="0" hangingPunct="1">
                  <a:lnSpc>
                    <a:spcPts val="2200"/>
                  </a:lnSpc>
                  <a:spcBef>
                    <a:spcPct val="0"/>
                  </a:spcBef>
                  <a:spcAft>
                    <a:spcPct val="0"/>
                  </a:spcAft>
                  <a:buClrTx/>
                  <a:buSzTx/>
                  <a:buFontTx/>
                  <a:buNone/>
                  <a:tabLst/>
                  <a:defRPr/>
                </a:pPr>
                <a:endParaRPr kumimoji="0" lang="en-US" sz="2000" b="0" i="0" u="none" strike="noStrike" kern="0" cap="none" spc="0" normalizeH="0" baseline="0" noProof="0" smtClean="0">
                  <a:ln w="3175">
                    <a:noFill/>
                  </a:ln>
                  <a:gradFill>
                    <a:gsLst>
                      <a:gs pos="0">
                        <a:srgbClr val="FFFFFF"/>
                      </a:gs>
                      <a:gs pos="100000">
                        <a:srgbClr val="FFFFFF"/>
                      </a:gs>
                    </a:gsLst>
                    <a:lin ang="0" scaled="1"/>
                  </a:gradFill>
                  <a:effectLst>
                    <a:outerShdw blurRad="38100" dist="38100" dir="2700000" algn="tl">
                      <a:srgbClr val="000000">
                        <a:alpha val="43137"/>
                      </a:srgbClr>
                    </a:outerShdw>
                  </a:effectLst>
                  <a:uLnTx/>
                  <a:uFillTx/>
                  <a:latin typeface="Segoe Condensed" pitchFamily="34" charset="0"/>
                  <a:cs typeface="Arial" charset="0"/>
                </a:endParaRPr>
              </a:p>
            </p:txBody>
          </p:sp>
          <p:sp>
            <p:nvSpPr>
              <p:cNvPr id="22" name="Freeform 18"/>
              <p:cNvSpPr>
                <a:spLocks noEditPoints="1"/>
              </p:cNvSpPr>
              <p:nvPr/>
            </p:nvSpPr>
            <p:spPr bwMode="auto">
              <a:xfrm>
                <a:off x="5646738" y="5371809"/>
                <a:ext cx="468313" cy="400050"/>
              </a:xfrm>
              <a:custGeom>
                <a:avLst/>
                <a:gdLst>
                  <a:gd name="T0" fmla="*/ 18 w 447"/>
                  <a:gd name="T1" fmla="*/ 0 h 382"/>
                  <a:gd name="T2" fmla="*/ 0 w 447"/>
                  <a:gd name="T3" fmla="*/ 18 h 382"/>
                  <a:gd name="T4" fmla="*/ 0 w 447"/>
                  <a:gd name="T5" fmla="*/ 364 h 382"/>
                  <a:gd name="T6" fmla="*/ 18 w 447"/>
                  <a:gd name="T7" fmla="*/ 382 h 382"/>
                  <a:gd name="T8" fmla="*/ 429 w 447"/>
                  <a:gd name="T9" fmla="*/ 382 h 382"/>
                  <a:gd name="T10" fmla="*/ 447 w 447"/>
                  <a:gd name="T11" fmla="*/ 364 h 382"/>
                  <a:gd name="T12" fmla="*/ 447 w 447"/>
                  <a:gd name="T13" fmla="*/ 18 h 382"/>
                  <a:gd name="T14" fmla="*/ 429 w 447"/>
                  <a:gd name="T15" fmla="*/ 0 h 382"/>
                  <a:gd name="T16" fmla="*/ 18 w 447"/>
                  <a:gd name="T17" fmla="*/ 0 h 382"/>
                  <a:gd name="T18" fmla="*/ 133 w 447"/>
                  <a:gd name="T19" fmla="*/ 301 h 382"/>
                  <a:gd name="T20" fmla="*/ 115 w 447"/>
                  <a:gd name="T21" fmla="*/ 319 h 382"/>
                  <a:gd name="T22" fmla="*/ 66 w 447"/>
                  <a:gd name="T23" fmla="*/ 319 h 382"/>
                  <a:gd name="T24" fmla="*/ 48 w 447"/>
                  <a:gd name="T25" fmla="*/ 301 h 382"/>
                  <a:gd name="T26" fmla="*/ 48 w 447"/>
                  <a:gd name="T27" fmla="*/ 232 h 382"/>
                  <a:gd name="T28" fmla="*/ 66 w 447"/>
                  <a:gd name="T29" fmla="*/ 214 h 382"/>
                  <a:gd name="T30" fmla="*/ 115 w 447"/>
                  <a:gd name="T31" fmla="*/ 214 h 382"/>
                  <a:gd name="T32" fmla="*/ 133 w 447"/>
                  <a:gd name="T33" fmla="*/ 232 h 382"/>
                  <a:gd name="T34" fmla="*/ 133 w 447"/>
                  <a:gd name="T35" fmla="*/ 301 h 382"/>
                  <a:gd name="T36" fmla="*/ 133 w 447"/>
                  <a:gd name="T37" fmla="*/ 146 h 382"/>
                  <a:gd name="T38" fmla="*/ 115 w 447"/>
                  <a:gd name="T39" fmla="*/ 164 h 382"/>
                  <a:gd name="T40" fmla="*/ 66 w 447"/>
                  <a:gd name="T41" fmla="*/ 164 h 382"/>
                  <a:gd name="T42" fmla="*/ 48 w 447"/>
                  <a:gd name="T43" fmla="*/ 146 h 382"/>
                  <a:gd name="T44" fmla="*/ 48 w 447"/>
                  <a:gd name="T45" fmla="*/ 77 h 382"/>
                  <a:gd name="T46" fmla="*/ 66 w 447"/>
                  <a:gd name="T47" fmla="*/ 59 h 382"/>
                  <a:gd name="T48" fmla="*/ 115 w 447"/>
                  <a:gd name="T49" fmla="*/ 59 h 382"/>
                  <a:gd name="T50" fmla="*/ 133 w 447"/>
                  <a:gd name="T51" fmla="*/ 77 h 382"/>
                  <a:gd name="T52" fmla="*/ 133 w 447"/>
                  <a:gd name="T53" fmla="*/ 146 h 382"/>
                  <a:gd name="T54" fmla="*/ 266 w 447"/>
                  <a:gd name="T55" fmla="*/ 301 h 382"/>
                  <a:gd name="T56" fmla="*/ 248 w 447"/>
                  <a:gd name="T57" fmla="*/ 319 h 382"/>
                  <a:gd name="T58" fmla="*/ 199 w 447"/>
                  <a:gd name="T59" fmla="*/ 319 h 382"/>
                  <a:gd name="T60" fmla="*/ 181 w 447"/>
                  <a:gd name="T61" fmla="*/ 301 h 382"/>
                  <a:gd name="T62" fmla="*/ 181 w 447"/>
                  <a:gd name="T63" fmla="*/ 232 h 382"/>
                  <a:gd name="T64" fmla="*/ 199 w 447"/>
                  <a:gd name="T65" fmla="*/ 214 h 382"/>
                  <a:gd name="T66" fmla="*/ 248 w 447"/>
                  <a:gd name="T67" fmla="*/ 214 h 382"/>
                  <a:gd name="T68" fmla="*/ 266 w 447"/>
                  <a:gd name="T69" fmla="*/ 232 h 382"/>
                  <a:gd name="T70" fmla="*/ 266 w 447"/>
                  <a:gd name="T71" fmla="*/ 301 h 382"/>
                  <a:gd name="T72" fmla="*/ 266 w 447"/>
                  <a:gd name="T73" fmla="*/ 146 h 382"/>
                  <a:gd name="T74" fmla="*/ 248 w 447"/>
                  <a:gd name="T75" fmla="*/ 164 h 382"/>
                  <a:gd name="T76" fmla="*/ 199 w 447"/>
                  <a:gd name="T77" fmla="*/ 164 h 382"/>
                  <a:gd name="T78" fmla="*/ 181 w 447"/>
                  <a:gd name="T79" fmla="*/ 146 h 382"/>
                  <a:gd name="T80" fmla="*/ 181 w 447"/>
                  <a:gd name="T81" fmla="*/ 77 h 382"/>
                  <a:gd name="T82" fmla="*/ 199 w 447"/>
                  <a:gd name="T83" fmla="*/ 59 h 382"/>
                  <a:gd name="T84" fmla="*/ 248 w 447"/>
                  <a:gd name="T85" fmla="*/ 59 h 382"/>
                  <a:gd name="T86" fmla="*/ 266 w 447"/>
                  <a:gd name="T87" fmla="*/ 77 h 382"/>
                  <a:gd name="T88" fmla="*/ 266 w 447"/>
                  <a:gd name="T89" fmla="*/ 146 h 382"/>
                  <a:gd name="T90" fmla="*/ 401 w 447"/>
                  <a:gd name="T91" fmla="*/ 301 h 382"/>
                  <a:gd name="T92" fmla="*/ 383 w 447"/>
                  <a:gd name="T93" fmla="*/ 319 h 382"/>
                  <a:gd name="T94" fmla="*/ 334 w 447"/>
                  <a:gd name="T95" fmla="*/ 319 h 382"/>
                  <a:gd name="T96" fmla="*/ 316 w 447"/>
                  <a:gd name="T97" fmla="*/ 301 h 382"/>
                  <a:gd name="T98" fmla="*/ 316 w 447"/>
                  <a:gd name="T99" fmla="*/ 232 h 382"/>
                  <a:gd name="T100" fmla="*/ 334 w 447"/>
                  <a:gd name="T101" fmla="*/ 214 h 382"/>
                  <a:gd name="T102" fmla="*/ 383 w 447"/>
                  <a:gd name="T103" fmla="*/ 214 h 382"/>
                  <a:gd name="T104" fmla="*/ 401 w 447"/>
                  <a:gd name="T105" fmla="*/ 232 h 382"/>
                  <a:gd name="T106" fmla="*/ 401 w 447"/>
                  <a:gd name="T107" fmla="*/ 301 h 382"/>
                  <a:gd name="T108" fmla="*/ 401 w 447"/>
                  <a:gd name="T109" fmla="*/ 146 h 382"/>
                  <a:gd name="T110" fmla="*/ 383 w 447"/>
                  <a:gd name="T111" fmla="*/ 164 h 382"/>
                  <a:gd name="T112" fmla="*/ 334 w 447"/>
                  <a:gd name="T113" fmla="*/ 164 h 382"/>
                  <a:gd name="T114" fmla="*/ 316 w 447"/>
                  <a:gd name="T115" fmla="*/ 146 h 382"/>
                  <a:gd name="T116" fmla="*/ 316 w 447"/>
                  <a:gd name="T117" fmla="*/ 77 h 382"/>
                  <a:gd name="T118" fmla="*/ 334 w 447"/>
                  <a:gd name="T119" fmla="*/ 59 h 382"/>
                  <a:gd name="T120" fmla="*/ 383 w 447"/>
                  <a:gd name="T121" fmla="*/ 59 h 382"/>
                  <a:gd name="T122" fmla="*/ 401 w 447"/>
                  <a:gd name="T123" fmla="*/ 77 h 382"/>
                  <a:gd name="T124" fmla="*/ 401 w 447"/>
                  <a:gd name="T125" fmla="*/ 1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7" h="382">
                    <a:moveTo>
                      <a:pt x="18" y="0"/>
                    </a:moveTo>
                    <a:cubicBezTo>
                      <a:pt x="8" y="0"/>
                      <a:pt x="0" y="8"/>
                      <a:pt x="0" y="18"/>
                    </a:cubicBezTo>
                    <a:cubicBezTo>
                      <a:pt x="0" y="364"/>
                      <a:pt x="0" y="364"/>
                      <a:pt x="0" y="364"/>
                    </a:cubicBezTo>
                    <a:cubicBezTo>
                      <a:pt x="0" y="374"/>
                      <a:pt x="8" y="382"/>
                      <a:pt x="18" y="382"/>
                    </a:cubicBezTo>
                    <a:cubicBezTo>
                      <a:pt x="429" y="382"/>
                      <a:pt x="429" y="382"/>
                      <a:pt x="429" y="382"/>
                    </a:cubicBezTo>
                    <a:cubicBezTo>
                      <a:pt x="439" y="382"/>
                      <a:pt x="447" y="374"/>
                      <a:pt x="447" y="364"/>
                    </a:cubicBezTo>
                    <a:cubicBezTo>
                      <a:pt x="447" y="18"/>
                      <a:pt x="447" y="18"/>
                      <a:pt x="447" y="18"/>
                    </a:cubicBezTo>
                    <a:cubicBezTo>
                      <a:pt x="447" y="8"/>
                      <a:pt x="439" y="0"/>
                      <a:pt x="429" y="0"/>
                    </a:cubicBezTo>
                    <a:lnTo>
                      <a:pt x="18" y="0"/>
                    </a:lnTo>
                    <a:close/>
                    <a:moveTo>
                      <a:pt x="133" y="301"/>
                    </a:moveTo>
                    <a:cubicBezTo>
                      <a:pt x="133" y="311"/>
                      <a:pt x="125" y="319"/>
                      <a:pt x="115" y="319"/>
                    </a:cubicBezTo>
                    <a:cubicBezTo>
                      <a:pt x="66" y="319"/>
                      <a:pt x="66" y="319"/>
                      <a:pt x="66" y="319"/>
                    </a:cubicBezTo>
                    <a:cubicBezTo>
                      <a:pt x="56" y="319"/>
                      <a:pt x="48" y="311"/>
                      <a:pt x="48" y="301"/>
                    </a:cubicBezTo>
                    <a:cubicBezTo>
                      <a:pt x="48" y="232"/>
                      <a:pt x="48" y="232"/>
                      <a:pt x="48" y="232"/>
                    </a:cubicBezTo>
                    <a:cubicBezTo>
                      <a:pt x="48" y="222"/>
                      <a:pt x="56" y="214"/>
                      <a:pt x="66" y="214"/>
                    </a:cubicBezTo>
                    <a:cubicBezTo>
                      <a:pt x="115" y="214"/>
                      <a:pt x="115" y="214"/>
                      <a:pt x="115" y="214"/>
                    </a:cubicBezTo>
                    <a:cubicBezTo>
                      <a:pt x="125" y="214"/>
                      <a:pt x="133" y="222"/>
                      <a:pt x="133" y="232"/>
                    </a:cubicBezTo>
                    <a:lnTo>
                      <a:pt x="133" y="301"/>
                    </a:lnTo>
                    <a:close/>
                    <a:moveTo>
                      <a:pt x="133" y="146"/>
                    </a:moveTo>
                    <a:cubicBezTo>
                      <a:pt x="133" y="156"/>
                      <a:pt x="125" y="164"/>
                      <a:pt x="115" y="164"/>
                    </a:cubicBezTo>
                    <a:cubicBezTo>
                      <a:pt x="66" y="164"/>
                      <a:pt x="66" y="164"/>
                      <a:pt x="66" y="164"/>
                    </a:cubicBezTo>
                    <a:cubicBezTo>
                      <a:pt x="56" y="164"/>
                      <a:pt x="48" y="156"/>
                      <a:pt x="48" y="146"/>
                    </a:cubicBezTo>
                    <a:cubicBezTo>
                      <a:pt x="48" y="77"/>
                      <a:pt x="48" y="77"/>
                      <a:pt x="48" y="77"/>
                    </a:cubicBezTo>
                    <a:cubicBezTo>
                      <a:pt x="48" y="67"/>
                      <a:pt x="56" y="59"/>
                      <a:pt x="66" y="59"/>
                    </a:cubicBezTo>
                    <a:cubicBezTo>
                      <a:pt x="115" y="59"/>
                      <a:pt x="115" y="59"/>
                      <a:pt x="115" y="59"/>
                    </a:cubicBezTo>
                    <a:cubicBezTo>
                      <a:pt x="125" y="59"/>
                      <a:pt x="133" y="67"/>
                      <a:pt x="133" y="77"/>
                    </a:cubicBezTo>
                    <a:lnTo>
                      <a:pt x="133" y="146"/>
                    </a:lnTo>
                    <a:close/>
                    <a:moveTo>
                      <a:pt x="266" y="301"/>
                    </a:moveTo>
                    <a:cubicBezTo>
                      <a:pt x="266" y="311"/>
                      <a:pt x="258" y="319"/>
                      <a:pt x="248" y="319"/>
                    </a:cubicBezTo>
                    <a:cubicBezTo>
                      <a:pt x="199" y="319"/>
                      <a:pt x="199" y="319"/>
                      <a:pt x="199" y="319"/>
                    </a:cubicBezTo>
                    <a:cubicBezTo>
                      <a:pt x="189" y="319"/>
                      <a:pt x="181" y="311"/>
                      <a:pt x="181" y="301"/>
                    </a:cubicBezTo>
                    <a:cubicBezTo>
                      <a:pt x="181" y="232"/>
                      <a:pt x="181" y="232"/>
                      <a:pt x="181" y="232"/>
                    </a:cubicBezTo>
                    <a:cubicBezTo>
                      <a:pt x="181" y="222"/>
                      <a:pt x="189" y="214"/>
                      <a:pt x="199" y="214"/>
                    </a:cubicBezTo>
                    <a:cubicBezTo>
                      <a:pt x="248" y="214"/>
                      <a:pt x="248" y="214"/>
                      <a:pt x="248" y="214"/>
                    </a:cubicBezTo>
                    <a:cubicBezTo>
                      <a:pt x="258" y="214"/>
                      <a:pt x="266" y="222"/>
                      <a:pt x="266" y="232"/>
                    </a:cubicBezTo>
                    <a:lnTo>
                      <a:pt x="266" y="301"/>
                    </a:lnTo>
                    <a:close/>
                    <a:moveTo>
                      <a:pt x="266" y="146"/>
                    </a:moveTo>
                    <a:cubicBezTo>
                      <a:pt x="266" y="156"/>
                      <a:pt x="258" y="164"/>
                      <a:pt x="248" y="164"/>
                    </a:cubicBezTo>
                    <a:cubicBezTo>
                      <a:pt x="199" y="164"/>
                      <a:pt x="199" y="164"/>
                      <a:pt x="199" y="164"/>
                    </a:cubicBezTo>
                    <a:cubicBezTo>
                      <a:pt x="189" y="164"/>
                      <a:pt x="181" y="156"/>
                      <a:pt x="181" y="146"/>
                    </a:cubicBezTo>
                    <a:cubicBezTo>
                      <a:pt x="181" y="77"/>
                      <a:pt x="181" y="77"/>
                      <a:pt x="181" y="77"/>
                    </a:cubicBezTo>
                    <a:cubicBezTo>
                      <a:pt x="181" y="67"/>
                      <a:pt x="189" y="59"/>
                      <a:pt x="199" y="59"/>
                    </a:cubicBezTo>
                    <a:cubicBezTo>
                      <a:pt x="248" y="59"/>
                      <a:pt x="248" y="59"/>
                      <a:pt x="248" y="59"/>
                    </a:cubicBezTo>
                    <a:cubicBezTo>
                      <a:pt x="258" y="59"/>
                      <a:pt x="266" y="67"/>
                      <a:pt x="266" y="77"/>
                    </a:cubicBezTo>
                    <a:lnTo>
                      <a:pt x="266" y="146"/>
                    </a:lnTo>
                    <a:close/>
                    <a:moveTo>
                      <a:pt x="401" y="301"/>
                    </a:moveTo>
                    <a:cubicBezTo>
                      <a:pt x="401" y="311"/>
                      <a:pt x="393" y="319"/>
                      <a:pt x="383" y="319"/>
                    </a:cubicBezTo>
                    <a:cubicBezTo>
                      <a:pt x="334" y="319"/>
                      <a:pt x="334" y="319"/>
                      <a:pt x="334" y="319"/>
                    </a:cubicBezTo>
                    <a:cubicBezTo>
                      <a:pt x="324" y="319"/>
                      <a:pt x="316" y="311"/>
                      <a:pt x="316" y="301"/>
                    </a:cubicBezTo>
                    <a:cubicBezTo>
                      <a:pt x="316" y="232"/>
                      <a:pt x="316" y="232"/>
                      <a:pt x="316" y="232"/>
                    </a:cubicBezTo>
                    <a:cubicBezTo>
                      <a:pt x="316" y="222"/>
                      <a:pt x="324" y="214"/>
                      <a:pt x="334" y="214"/>
                    </a:cubicBezTo>
                    <a:cubicBezTo>
                      <a:pt x="383" y="214"/>
                      <a:pt x="383" y="214"/>
                      <a:pt x="383" y="214"/>
                    </a:cubicBezTo>
                    <a:cubicBezTo>
                      <a:pt x="393" y="214"/>
                      <a:pt x="401" y="222"/>
                      <a:pt x="401" y="232"/>
                    </a:cubicBezTo>
                    <a:lnTo>
                      <a:pt x="401" y="301"/>
                    </a:lnTo>
                    <a:close/>
                    <a:moveTo>
                      <a:pt x="401" y="146"/>
                    </a:moveTo>
                    <a:cubicBezTo>
                      <a:pt x="401" y="156"/>
                      <a:pt x="393" y="164"/>
                      <a:pt x="383" y="164"/>
                    </a:cubicBezTo>
                    <a:cubicBezTo>
                      <a:pt x="334" y="164"/>
                      <a:pt x="334" y="164"/>
                      <a:pt x="334" y="164"/>
                    </a:cubicBezTo>
                    <a:cubicBezTo>
                      <a:pt x="324" y="164"/>
                      <a:pt x="316" y="156"/>
                      <a:pt x="316" y="146"/>
                    </a:cubicBezTo>
                    <a:cubicBezTo>
                      <a:pt x="316" y="77"/>
                      <a:pt x="316" y="77"/>
                      <a:pt x="316" y="77"/>
                    </a:cubicBezTo>
                    <a:cubicBezTo>
                      <a:pt x="316" y="67"/>
                      <a:pt x="324" y="59"/>
                      <a:pt x="334" y="59"/>
                    </a:cubicBezTo>
                    <a:cubicBezTo>
                      <a:pt x="383" y="59"/>
                      <a:pt x="383" y="59"/>
                      <a:pt x="383" y="59"/>
                    </a:cubicBezTo>
                    <a:cubicBezTo>
                      <a:pt x="393" y="59"/>
                      <a:pt x="401" y="67"/>
                      <a:pt x="401" y="77"/>
                    </a:cubicBezTo>
                    <a:lnTo>
                      <a:pt x="401" y="146"/>
                    </a:lnTo>
                    <a:close/>
                  </a:path>
                </a:pathLst>
              </a:custGeom>
              <a:solidFill>
                <a:srgbClr val="FFFFFF">
                  <a:lumMod val="65000"/>
                </a:srgbClr>
              </a:solidFill>
              <a:ln w="9525" cap="flat" cmpd="sng" algn="ctr">
                <a:noFill/>
                <a:prstDash val="solid"/>
                <a:round/>
                <a:headEnd type="none" w="med" len="med"/>
                <a:tailEnd type="none" w="med" len="med"/>
              </a:ln>
              <a:effectLst/>
            </p:spPr>
            <p:txBody>
              <a:bodyPr vert="horz" wrap="square" lIns="0" tIns="38098" rIns="0" bIns="38098" numCol="1" rtlCol="0" anchor="ctr" anchorCtr="0" compatLnSpc="1">
                <a:prstTxWarp prst="textNoShape">
                  <a:avLst/>
                </a:prstTxWarp>
              </a:bodyPr>
              <a:lstStyle/>
              <a:p>
                <a:pPr marL="0" marR="0" lvl="0" indent="0" algn="ctr" defTabSz="685701" eaLnBrk="1" fontAlgn="base" latinLnBrk="0" hangingPunct="1">
                  <a:lnSpc>
                    <a:spcPts val="2200"/>
                  </a:lnSpc>
                  <a:spcBef>
                    <a:spcPct val="0"/>
                  </a:spcBef>
                  <a:spcAft>
                    <a:spcPct val="0"/>
                  </a:spcAft>
                  <a:buClrTx/>
                  <a:buSzTx/>
                  <a:buFontTx/>
                  <a:buNone/>
                  <a:tabLst/>
                  <a:defRPr/>
                </a:pPr>
                <a:endParaRPr kumimoji="0" lang="en-US" sz="2000" b="0" i="0" u="none" strike="noStrike" kern="0" cap="none" spc="0" normalizeH="0" baseline="0" noProof="0" smtClean="0">
                  <a:ln w="3175">
                    <a:noFill/>
                  </a:ln>
                  <a:gradFill>
                    <a:gsLst>
                      <a:gs pos="0">
                        <a:srgbClr val="FFFFFF"/>
                      </a:gs>
                      <a:gs pos="100000">
                        <a:srgbClr val="FFFFFF"/>
                      </a:gs>
                    </a:gsLst>
                    <a:lin ang="0" scaled="1"/>
                  </a:gradFill>
                  <a:effectLst>
                    <a:outerShdw blurRad="38100" dist="38100" dir="2700000" algn="tl">
                      <a:srgbClr val="000000">
                        <a:alpha val="43137"/>
                      </a:srgbClr>
                    </a:outerShdw>
                  </a:effectLst>
                  <a:uLnTx/>
                  <a:uFillTx/>
                  <a:latin typeface="Segoe Condensed" pitchFamily="34" charset="0"/>
                  <a:cs typeface="Arial" charset="0"/>
                </a:endParaRPr>
              </a:p>
            </p:txBody>
          </p:sp>
        </p:grpSp>
      </p:grpSp>
      <p:sp>
        <p:nvSpPr>
          <p:cNvPr id="23" name="Rectangle 22"/>
          <p:cNvSpPr/>
          <p:nvPr/>
        </p:nvSpPr>
        <p:spPr>
          <a:xfrm>
            <a:off x="6931854" y="3332316"/>
            <a:ext cx="166263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9583">
                      <a:srgbClr val="FFFFFF"/>
                    </a:gs>
                    <a:gs pos="24000">
                      <a:srgbClr val="FFFFFF"/>
                    </a:gs>
                  </a:gsLst>
                  <a:lin ang="5400000" scaled="0"/>
                </a:gradFill>
                <a:effectLst/>
                <a:uLnTx/>
                <a:uFillTx/>
              </a:rPr>
              <a:t>Cloud Services</a:t>
            </a:r>
          </a:p>
        </p:txBody>
      </p:sp>
      <p:grpSp>
        <p:nvGrpSpPr>
          <p:cNvPr id="24" name="Group 23"/>
          <p:cNvGrpSpPr/>
          <p:nvPr/>
        </p:nvGrpSpPr>
        <p:grpSpPr>
          <a:xfrm>
            <a:off x="-1" y="2316933"/>
            <a:ext cx="3640121" cy="2908906"/>
            <a:chOff x="352814" y="1680798"/>
            <a:chExt cx="3003850" cy="2448262"/>
          </a:xfrm>
        </p:grpSpPr>
        <p:pic>
          <p:nvPicPr>
            <p:cNvPr id="25" name="Picture 24" descr="businessagility.jp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56645" y="1680798"/>
              <a:ext cx="2992893" cy="1997958"/>
            </a:xfrm>
            <a:prstGeom prst="rect">
              <a:avLst/>
            </a:prstGeom>
            <a:gradFill>
              <a:gsLst>
                <a:gs pos="11667">
                  <a:srgbClr val="000000"/>
                </a:gs>
                <a:gs pos="100000">
                  <a:srgbClr val="000000">
                    <a:alpha val="0"/>
                  </a:srgbClr>
                </a:gs>
              </a:gsLst>
              <a:lin ang="16200000" scaled="0"/>
            </a:gradFill>
            <a:ln w="25400" cap="flat" cmpd="sng" algn="ctr">
              <a:noFill/>
              <a:prstDash val="solid"/>
              <a:headEnd type="none" w="med" len="med"/>
              <a:tailEnd type="none" w="med" len="med"/>
            </a:ln>
            <a:effectLst/>
          </p:spPr>
        </p:pic>
        <p:sp>
          <p:nvSpPr>
            <p:cNvPr id="26" name="Rectangle 25"/>
            <p:cNvSpPr/>
            <p:nvPr/>
          </p:nvSpPr>
          <p:spPr bwMode="auto">
            <a:xfrm>
              <a:off x="352814" y="3678756"/>
              <a:ext cx="3003850" cy="450304"/>
            </a:xfrm>
            <a:prstGeom prst="rect">
              <a:avLst/>
            </a:prstGeom>
            <a:solidFill>
              <a:schemeClr val="accent1"/>
            </a:solidFill>
            <a:ln w="25400" cap="flat" cmpd="sng" algn="ctr">
              <a:noFill/>
              <a:prstDash val="solid"/>
              <a:headEnd type="none" w="med" len="med"/>
              <a:tailEnd type="none" w="med" len="med"/>
            </a:ln>
            <a:effectLst/>
          </p:spPr>
          <p:txBody>
            <a:bodyPr vert="horz" wrap="square" lIns="182880" tIns="0" rIns="91436" bIns="91440" numCol="1" rtlCol="0" anchor="b" anchorCtr="0" compatLnSpc="1">
              <a:prstTxWarp prst="textNoShape">
                <a:avLst/>
              </a:prstTxWarp>
            </a:bodyPr>
            <a:lstStyle/>
            <a:p>
              <a:pPr marL="0" marR="0" lvl="0" indent="0" defTabSz="913920"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smtClean="0">
                  <a:ln>
                    <a:noFill/>
                  </a:ln>
                  <a:gradFill>
                    <a:gsLst>
                      <a:gs pos="11667">
                        <a:srgbClr val="FFFFFF"/>
                      </a:gs>
                      <a:gs pos="23000">
                        <a:srgbClr val="FFFFFF"/>
                      </a:gs>
                    </a:gsLst>
                    <a:lin ang="16200000" scaled="0"/>
                  </a:gradFill>
                  <a:effectLst/>
                  <a:uLnTx/>
                  <a:uFillTx/>
                </a:rPr>
                <a:t>Business Agility</a:t>
              </a:r>
            </a:p>
          </p:txBody>
        </p:sp>
      </p:grpSp>
      <p:pic>
        <p:nvPicPr>
          <p:cNvPr id="27" name="Picture 26" descr="\\MAGNUM\Projects\Microsoft\Cloud Power FY12\Design\ICONS_PNG\Tower.png"/>
          <p:cNvPicPr>
            <a:picLocks noChangeAspect="1" noChangeArrowheads="1"/>
          </p:cNvPicPr>
          <p:nvPr/>
        </p:nvPicPr>
        <p:blipFill>
          <a:blip r:embed="rId6" cstate="print">
            <a:lum bright="100000" contrast="100000"/>
          </a:blip>
          <a:stretch>
            <a:fillRect/>
          </a:stretch>
        </p:blipFill>
        <p:spPr bwMode="auto">
          <a:xfrm>
            <a:off x="9883466" y="3844115"/>
            <a:ext cx="1508881" cy="1341228"/>
          </a:xfrm>
          <a:prstGeom prst="rect">
            <a:avLst/>
          </a:prstGeom>
          <a:noFill/>
        </p:spPr>
      </p:pic>
      <p:grpSp>
        <p:nvGrpSpPr>
          <p:cNvPr id="28" name="Group 740"/>
          <p:cNvGrpSpPr>
            <a:grpSpLocks noChangeAspect="1"/>
          </p:cNvGrpSpPr>
          <p:nvPr/>
        </p:nvGrpSpPr>
        <p:grpSpPr bwMode="auto">
          <a:xfrm>
            <a:off x="10260682" y="4329278"/>
            <a:ext cx="432393" cy="370902"/>
            <a:chOff x="7349" y="-2816"/>
            <a:chExt cx="661" cy="567"/>
          </a:xfrm>
          <a:solidFill>
            <a:srgbClr val="FFFFFF">
              <a:lumMod val="75000"/>
            </a:srgbClr>
          </a:solidFill>
        </p:grpSpPr>
        <p:sp>
          <p:nvSpPr>
            <p:cNvPr id="29"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30" name="Oval 742"/>
            <p:cNvSpPr>
              <a:spLocks noChangeArrowheads="1"/>
            </p:cNvSpPr>
            <p:nvPr/>
          </p:nvSpPr>
          <p:spPr bwMode="auto">
            <a:xfrm>
              <a:off x="7616" y="-2816"/>
              <a:ext cx="127" cy="128"/>
            </a:xfrm>
            <a:prstGeom prst="ellipse">
              <a:avLst/>
            </a:pr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31"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32" name="Oval 744"/>
            <p:cNvSpPr>
              <a:spLocks noChangeArrowheads="1"/>
            </p:cNvSpPr>
            <p:nvPr/>
          </p:nvSpPr>
          <p:spPr bwMode="auto">
            <a:xfrm>
              <a:off x="7866" y="-2780"/>
              <a:ext cx="109" cy="108"/>
            </a:xfrm>
            <a:prstGeom prst="ellipse">
              <a:avLst/>
            </a:pr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33"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sp>
          <p:nvSpPr>
            <p:cNvPr id="34" name="Oval 746"/>
            <p:cNvSpPr>
              <a:spLocks noChangeArrowheads="1"/>
            </p:cNvSpPr>
            <p:nvPr/>
          </p:nvSpPr>
          <p:spPr bwMode="auto">
            <a:xfrm>
              <a:off x="7384" y="-2780"/>
              <a:ext cx="109" cy="108"/>
            </a:xfrm>
            <a:prstGeom prst="ellipse">
              <a:avLst/>
            </a:prstGeom>
            <a:grp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endParaRPr>
            </a:p>
          </p:txBody>
        </p:sp>
      </p:grpSp>
      <p:sp>
        <p:nvSpPr>
          <p:cNvPr id="36" name="Rectangle 35"/>
          <p:cNvSpPr/>
          <p:nvPr/>
        </p:nvSpPr>
        <p:spPr>
          <a:xfrm>
            <a:off x="5917460" y="4976084"/>
            <a:ext cx="1807712" cy="590915"/>
          </a:xfrm>
          <a:prstGeom prst="rect">
            <a:avLst/>
          </a:prstGeom>
        </p:spPr>
        <p:txBody>
          <a:bodyPr wrap="square" lIns="91422" tIns="45712" rIns="91422" bIns="45712">
            <a:spAutoFit/>
          </a:bodyPr>
          <a:lstStyle/>
          <a:p>
            <a:pPr algn="ctr" defTabSz="913920" fontAlgn="base">
              <a:lnSpc>
                <a:spcPct val="90000"/>
              </a:lnSpc>
              <a:spcBef>
                <a:spcPct val="0"/>
              </a:spcBef>
              <a:spcAft>
                <a:spcPct val="0"/>
              </a:spcAft>
            </a:pPr>
            <a:r>
              <a:rPr lang="en-US" kern="0" spc="-50" dirty="0" smtClean="0">
                <a:gradFill>
                  <a:gsLst>
                    <a:gs pos="0">
                      <a:srgbClr val="FFFFFF"/>
                    </a:gs>
                    <a:gs pos="100000">
                      <a:srgbClr val="FFFFFF"/>
                    </a:gs>
                  </a:gsLst>
                  <a:lin ang="16200000" scaled="0"/>
                </a:gradFill>
                <a:latin typeface="Segoe UI Light"/>
              </a:rPr>
              <a:t>Continuous</a:t>
            </a:r>
            <a:r>
              <a:rPr lang="en-US" kern="0" spc="-50" dirty="0">
                <a:gradFill>
                  <a:gsLst>
                    <a:gs pos="0">
                      <a:srgbClr val="FFFFFF"/>
                    </a:gs>
                    <a:gs pos="100000">
                      <a:srgbClr val="FFFFFF"/>
                    </a:gs>
                  </a:gsLst>
                  <a:lin ang="16200000" scaled="0"/>
                </a:gradFill>
                <a:latin typeface="Segoe UI Light"/>
              </a:rPr>
              <a:t> </a:t>
            </a:r>
            <a:r>
              <a:rPr lang="en-US" kern="0" spc="-50" dirty="0" smtClean="0">
                <a:gradFill>
                  <a:gsLst>
                    <a:gs pos="0">
                      <a:srgbClr val="FFFFFF"/>
                    </a:gs>
                    <a:gs pos="100000">
                      <a:srgbClr val="FFFFFF"/>
                    </a:gs>
                  </a:gsLst>
                  <a:lin ang="16200000" scaled="0"/>
                </a:gradFill>
                <a:latin typeface="Segoe UI Light"/>
              </a:rPr>
              <a:t>Quality</a:t>
            </a:r>
          </a:p>
        </p:txBody>
      </p:sp>
      <p:sp>
        <p:nvSpPr>
          <p:cNvPr id="37" name="Rectangle 36"/>
          <p:cNvSpPr/>
          <p:nvPr/>
        </p:nvSpPr>
        <p:spPr>
          <a:xfrm>
            <a:off x="4623281" y="3305706"/>
            <a:ext cx="1754006"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9583">
                      <a:srgbClr val="FFFFFF"/>
                    </a:gs>
                    <a:gs pos="24000">
                      <a:srgbClr val="FFFFFF"/>
                    </a:gs>
                  </a:gsLst>
                  <a:lin ang="5400000" scaled="0"/>
                </a:gradFill>
                <a:effectLst/>
                <a:uLnTx/>
                <a:uFillTx/>
              </a:rPr>
              <a:t>Multi Platform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9583">
                      <a:srgbClr val="FFFFFF"/>
                    </a:gs>
                    <a:gs pos="24000">
                      <a:srgbClr val="FFFFFF"/>
                    </a:gs>
                  </a:gsLst>
                  <a:lin ang="5400000" scaled="0"/>
                </a:gradFill>
                <a:effectLst/>
                <a:uLnTx/>
                <a:uFillTx/>
              </a:rPr>
              <a:t>Multi Device</a:t>
            </a:r>
          </a:p>
        </p:txBody>
      </p:sp>
      <p:sp>
        <p:nvSpPr>
          <p:cNvPr id="38" name="1"/>
          <p:cNvSpPr>
            <a:spLocks noChangeAspect="1" noEditPoints="1"/>
          </p:cNvSpPr>
          <p:nvPr/>
        </p:nvSpPr>
        <p:spPr bwMode="auto">
          <a:xfrm>
            <a:off x="4706163" y="4132040"/>
            <a:ext cx="738625" cy="740776"/>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33" tIns="54867" rIns="109733" bIns="54867" numCol="1" anchor="t" anchorCtr="0" compatLnSpc="1">
            <a:prstTxWarp prst="textNoShape">
              <a:avLst/>
            </a:prstTxWarp>
          </a:bodyPr>
          <a:lstStyle/>
          <a:p>
            <a:pPr marL="0" marR="0" lvl="0" indent="0" defTabSz="109729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39" name="Rectangle 38"/>
          <p:cNvSpPr/>
          <p:nvPr/>
        </p:nvSpPr>
        <p:spPr>
          <a:xfrm>
            <a:off x="4097452" y="4957033"/>
            <a:ext cx="1980115" cy="590915"/>
          </a:xfrm>
          <a:prstGeom prst="rect">
            <a:avLst/>
          </a:prstGeom>
        </p:spPr>
        <p:txBody>
          <a:bodyPr wrap="square" lIns="91422" tIns="45712" rIns="91422" bIns="45712">
            <a:spAutoFit/>
          </a:bodyPr>
          <a:lstStyle/>
          <a:p>
            <a:pPr algn="ctr" defTabSz="913920" fontAlgn="base">
              <a:lnSpc>
                <a:spcPct val="90000"/>
              </a:lnSpc>
              <a:spcBef>
                <a:spcPct val="0"/>
              </a:spcBef>
              <a:spcAft>
                <a:spcPct val="0"/>
              </a:spcAft>
            </a:pPr>
            <a:r>
              <a:rPr lang="en-US" kern="0" spc="-50" dirty="0" smtClean="0">
                <a:gradFill>
                  <a:gsLst>
                    <a:gs pos="0">
                      <a:srgbClr val="FFFFFF"/>
                    </a:gs>
                    <a:gs pos="100000">
                      <a:srgbClr val="FFFFFF"/>
                    </a:gs>
                  </a:gsLst>
                  <a:lin ang="16200000" scaled="0"/>
                </a:gradFill>
                <a:latin typeface="Segoe UI Light"/>
              </a:rPr>
              <a:t>Continuous Feedback</a:t>
            </a:r>
            <a:endParaRPr lang="en-US" kern="0" spc="-50" dirty="0">
              <a:gradFill>
                <a:gsLst>
                  <a:gs pos="0">
                    <a:srgbClr val="FFFFFF"/>
                  </a:gs>
                  <a:gs pos="100000">
                    <a:srgbClr val="FFFFFF"/>
                  </a:gs>
                </a:gsLst>
                <a:lin ang="16200000" scaled="0"/>
              </a:gradFill>
              <a:latin typeface="Segoe UI Light"/>
            </a:endParaRPr>
          </a:p>
        </p:txBody>
      </p:sp>
      <p:sp>
        <p:nvSpPr>
          <p:cNvPr id="40" name="Rectangle 39"/>
          <p:cNvSpPr/>
          <p:nvPr/>
        </p:nvSpPr>
        <p:spPr>
          <a:xfrm>
            <a:off x="9377557" y="4969513"/>
            <a:ext cx="2310782" cy="590915"/>
          </a:xfrm>
          <a:prstGeom prst="rect">
            <a:avLst/>
          </a:prstGeom>
        </p:spPr>
        <p:txBody>
          <a:bodyPr wrap="square" lIns="91422" tIns="45712" rIns="91422" bIns="45712">
            <a:spAutoFit/>
          </a:bodyPr>
          <a:lstStyle/>
          <a:p>
            <a:pPr algn="ctr" defTabSz="913920" fontAlgn="base">
              <a:lnSpc>
                <a:spcPct val="90000"/>
              </a:lnSpc>
              <a:spcBef>
                <a:spcPct val="0"/>
              </a:spcBef>
              <a:spcAft>
                <a:spcPct val="0"/>
              </a:spcAft>
            </a:pPr>
            <a:r>
              <a:rPr lang="en-US" kern="0" spc="-50" dirty="0" smtClean="0">
                <a:gradFill>
                  <a:gsLst>
                    <a:gs pos="0">
                      <a:srgbClr val="FFFFFF"/>
                    </a:gs>
                    <a:gs pos="100000">
                      <a:srgbClr val="FFFFFF"/>
                    </a:gs>
                  </a:gsLst>
                  <a:lin ang="16200000" scaled="0"/>
                </a:gradFill>
                <a:latin typeface="Segoe UI Light"/>
              </a:rPr>
              <a:t>Heterogeneous</a:t>
            </a:r>
          </a:p>
          <a:p>
            <a:pPr algn="ctr" defTabSz="913920" fontAlgn="base">
              <a:lnSpc>
                <a:spcPct val="90000"/>
              </a:lnSpc>
              <a:spcBef>
                <a:spcPct val="0"/>
              </a:spcBef>
              <a:spcAft>
                <a:spcPct val="0"/>
              </a:spcAft>
            </a:pPr>
            <a:r>
              <a:rPr lang="en-US" kern="0" spc="-50" dirty="0" smtClean="0">
                <a:gradFill>
                  <a:gsLst>
                    <a:gs pos="0">
                      <a:srgbClr val="FFFFFF"/>
                    </a:gs>
                    <a:gs pos="100000">
                      <a:srgbClr val="FFFFFF"/>
                    </a:gs>
                  </a:gsLst>
                  <a:lin ang="16200000" scaled="0"/>
                </a:gradFill>
                <a:latin typeface="Segoe UI Light"/>
              </a:rPr>
              <a:t>development teams </a:t>
            </a:r>
            <a:endParaRPr lang="en-US" kern="0" spc="-50" dirty="0">
              <a:gradFill>
                <a:gsLst>
                  <a:gs pos="0">
                    <a:srgbClr val="FFFFFF"/>
                  </a:gs>
                  <a:gs pos="100000">
                    <a:srgbClr val="FFFFFF"/>
                  </a:gs>
                </a:gsLst>
                <a:lin ang="16200000" scaled="0"/>
              </a:gradFill>
              <a:latin typeface="Segoe UI Light"/>
            </a:endParaRPr>
          </a:p>
        </p:txBody>
      </p:sp>
      <p:sp>
        <p:nvSpPr>
          <p:cNvPr id="41" name="Freeform 16"/>
          <p:cNvSpPr>
            <a:spLocks noChangeAspect="1" noEditPoints="1"/>
          </p:cNvSpPr>
          <p:nvPr/>
        </p:nvSpPr>
        <p:spPr bwMode="auto">
          <a:xfrm>
            <a:off x="8099613" y="4153971"/>
            <a:ext cx="737852" cy="740775"/>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2" name="Rectangle 41"/>
          <p:cNvSpPr/>
          <p:nvPr/>
        </p:nvSpPr>
        <p:spPr>
          <a:xfrm>
            <a:off x="7789962" y="4979785"/>
            <a:ext cx="1340385" cy="590915"/>
          </a:xfrm>
          <a:prstGeom prst="rect">
            <a:avLst/>
          </a:prstGeom>
        </p:spPr>
        <p:txBody>
          <a:bodyPr wrap="square" lIns="91422" tIns="45712" rIns="91422" bIns="45712">
            <a:spAutoFit/>
          </a:bodyPr>
          <a:lstStyle/>
          <a:p>
            <a:pPr algn="ctr" defTabSz="913920" fontAlgn="base">
              <a:lnSpc>
                <a:spcPct val="90000"/>
              </a:lnSpc>
              <a:spcBef>
                <a:spcPct val="0"/>
              </a:spcBef>
              <a:spcAft>
                <a:spcPct val="0"/>
              </a:spcAft>
            </a:pPr>
            <a:r>
              <a:rPr lang="en-US" kern="0" spc="-50" dirty="0" smtClean="0">
                <a:gradFill>
                  <a:gsLst>
                    <a:gs pos="0">
                      <a:srgbClr val="FFFFFF"/>
                    </a:gs>
                    <a:gs pos="100000">
                      <a:srgbClr val="FFFFFF"/>
                    </a:gs>
                  </a:gsLst>
                  <a:lin ang="16200000" scaled="0"/>
                </a:gradFill>
                <a:latin typeface="Segoe UI Light"/>
              </a:rPr>
              <a:t>Continuous Delivery</a:t>
            </a:r>
            <a:endParaRPr lang="en-US" kern="0" spc="-50" dirty="0">
              <a:gradFill>
                <a:gsLst>
                  <a:gs pos="0">
                    <a:srgbClr val="FFFFFF"/>
                  </a:gs>
                  <a:gs pos="100000">
                    <a:srgbClr val="FFFFFF"/>
                  </a:gs>
                </a:gsLst>
                <a:lin ang="16200000" scaled="0"/>
              </a:gradFill>
              <a:latin typeface="Segoe UI Light"/>
            </a:endParaRPr>
          </a:p>
        </p:txBody>
      </p:sp>
      <p:cxnSp>
        <p:nvCxnSpPr>
          <p:cNvPr id="43" name="Straight Connector 42"/>
          <p:cNvCxnSpPr/>
          <p:nvPr/>
        </p:nvCxnSpPr>
        <p:spPr>
          <a:xfrm>
            <a:off x="4077377" y="4010518"/>
            <a:ext cx="7871682" cy="23475"/>
          </a:xfrm>
          <a:prstGeom prst="line">
            <a:avLst/>
          </a:prstGeom>
          <a:noFill/>
          <a:ln w="9525" cap="flat" cmpd="sng" algn="ctr">
            <a:solidFill>
              <a:srgbClr val="FFFFFF">
                <a:lumMod val="65000"/>
              </a:srgbClr>
            </a:solidFill>
            <a:prstDash val="solid"/>
            <a:headEnd type="none"/>
            <a:tailEnd type="none"/>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grpSp>
        <p:nvGrpSpPr>
          <p:cNvPr id="44" name="Group 43"/>
          <p:cNvGrpSpPr/>
          <p:nvPr/>
        </p:nvGrpSpPr>
        <p:grpSpPr>
          <a:xfrm>
            <a:off x="10779987" y="2635044"/>
            <a:ext cx="779381" cy="1037764"/>
            <a:chOff x="236169" y="3484073"/>
            <a:chExt cx="779381" cy="1037764"/>
          </a:xfrm>
        </p:grpSpPr>
        <p:sp>
          <p:nvSpPr>
            <p:cNvPr id="45" name="Freeform 11"/>
            <p:cNvSpPr>
              <a:spLocks noEditPoints="1"/>
            </p:cNvSpPr>
            <p:nvPr/>
          </p:nvSpPr>
          <p:spPr bwMode="auto">
            <a:xfrm>
              <a:off x="299011" y="3484073"/>
              <a:ext cx="527040" cy="486832"/>
            </a:xfrm>
            <a:custGeom>
              <a:avLst/>
              <a:gdLst>
                <a:gd name="T0" fmla="*/ 146 w 205"/>
                <a:gd name="T1" fmla="*/ 106 h 190"/>
                <a:gd name="T2" fmla="*/ 123 w 205"/>
                <a:gd name="T3" fmla="*/ 59 h 190"/>
                <a:gd name="T4" fmla="*/ 91 w 205"/>
                <a:gd name="T5" fmla="*/ 38 h 190"/>
                <a:gd name="T6" fmla="*/ 78 w 205"/>
                <a:gd name="T7" fmla="*/ 11 h 190"/>
                <a:gd name="T8" fmla="*/ 56 w 205"/>
                <a:gd name="T9" fmla="*/ 11 h 190"/>
                <a:gd name="T10" fmla="*/ 32 w 205"/>
                <a:gd name="T11" fmla="*/ 60 h 190"/>
                <a:gd name="T12" fmla="*/ 0 w 205"/>
                <a:gd name="T13" fmla="*/ 82 h 190"/>
                <a:gd name="T14" fmla="*/ 32 w 205"/>
                <a:gd name="T15" fmla="*/ 104 h 190"/>
                <a:gd name="T16" fmla="*/ 33 w 205"/>
                <a:gd name="T17" fmla="*/ 155 h 190"/>
                <a:gd name="T18" fmla="*/ 102 w 205"/>
                <a:gd name="T19" fmla="*/ 155 h 190"/>
                <a:gd name="T20" fmla="*/ 131 w 205"/>
                <a:gd name="T21" fmla="*/ 148 h 190"/>
                <a:gd name="T22" fmla="*/ 205 w 205"/>
                <a:gd name="T23" fmla="*/ 137 h 190"/>
                <a:gd name="T24" fmla="*/ 71 w 205"/>
                <a:gd name="T25" fmla="*/ 121 h 190"/>
                <a:gd name="T26" fmla="*/ 79 w 205"/>
                <a:gd name="T27" fmla="*/ 108 h 190"/>
                <a:gd name="T28" fmla="*/ 71 w 205"/>
                <a:gd name="T29" fmla="*/ 121 h 190"/>
                <a:gd name="T30" fmla="*/ 71 w 205"/>
                <a:gd name="T31" fmla="*/ 72 h 190"/>
                <a:gd name="T32" fmla="*/ 89 w 205"/>
                <a:gd name="T33" fmla="*/ 78 h 190"/>
                <a:gd name="T34" fmla="*/ 71 w 205"/>
                <a:gd name="T35" fmla="*/ 96 h 190"/>
                <a:gd name="T36" fmla="*/ 63 w 205"/>
                <a:gd name="T37" fmla="*/ 74 h 190"/>
                <a:gd name="T38" fmla="*/ 47 w 205"/>
                <a:gd name="T39" fmla="*/ 87 h 190"/>
                <a:gd name="T40" fmla="*/ 47 w 205"/>
                <a:gd name="T41" fmla="*/ 79 h 190"/>
                <a:gd name="T42" fmla="*/ 85 w 205"/>
                <a:gd name="T43" fmla="*/ 43 h 190"/>
                <a:gd name="T44" fmla="*/ 78 w 205"/>
                <a:gd name="T45" fmla="*/ 61 h 190"/>
                <a:gd name="T46" fmla="*/ 71 w 205"/>
                <a:gd name="T47" fmla="*/ 23 h 190"/>
                <a:gd name="T48" fmla="*/ 101 w 205"/>
                <a:gd name="T49" fmla="*/ 81 h 190"/>
                <a:gd name="T50" fmla="*/ 140 w 205"/>
                <a:gd name="T51" fmla="*/ 111 h 190"/>
                <a:gd name="T52" fmla="*/ 89 w 205"/>
                <a:gd name="T53" fmla="*/ 103 h 190"/>
                <a:gd name="T54" fmla="*/ 63 w 205"/>
                <a:gd name="T55" fmla="*/ 25 h 190"/>
                <a:gd name="T56" fmla="*/ 44 w 205"/>
                <a:gd name="T57" fmla="*/ 72 h 190"/>
                <a:gd name="T58" fmla="*/ 63 w 205"/>
                <a:gd name="T59" fmla="*/ 25 h 190"/>
                <a:gd name="T60" fmla="*/ 44 w 205"/>
                <a:gd name="T61" fmla="*/ 94 h 190"/>
                <a:gd name="T62" fmla="*/ 63 w 205"/>
                <a:gd name="T63" fmla="*/ 121 h 190"/>
                <a:gd name="T64" fmla="*/ 39 w 205"/>
                <a:gd name="T65" fmla="*/ 100 h 190"/>
                <a:gd name="T66" fmla="*/ 82 w 205"/>
                <a:gd name="T67" fmla="*/ 124 h 190"/>
                <a:gd name="T68" fmla="*/ 130 w 205"/>
                <a:gd name="T69" fmla="*/ 127 h 190"/>
                <a:gd name="T70" fmla="*/ 129 w 205"/>
                <a:gd name="T71" fmla="*/ 14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5" h="190">
                  <a:moveTo>
                    <a:pt x="167" y="99"/>
                  </a:moveTo>
                  <a:cubicBezTo>
                    <a:pt x="159" y="99"/>
                    <a:pt x="152" y="102"/>
                    <a:pt x="146" y="106"/>
                  </a:cubicBezTo>
                  <a:cubicBezTo>
                    <a:pt x="118" y="73"/>
                    <a:pt x="118" y="73"/>
                    <a:pt x="118" y="73"/>
                  </a:cubicBezTo>
                  <a:cubicBezTo>
                    <a:pt x="121" y="69"/>
                    <a:pt x="123" y="64"/>
                    <a:pt x="123" y="59"/>
                  </a:cubicBezTo>
                  <a:cubicBezTo>
                    <a:pt x="123" y="46"/>
                    <a:pt x="113" y="36"/>
                    <a:pt x="101" y="36"/>
                  </a:cubicBezTo>
                  <a:cubicBezTo>
                    <a:pt x="97" y="36"/>
                    <a:pt x="94" y="37"/>
                    <a:pt x="91" y="38"/>
                  </a:cubicBezTo>
                  <a:cubicBezTo>
                    <a:pt x="76" y="17"/>
                    <a:pt x="76" y="17"/>
                    <a:pt x="76" y="17"/>
                  </a:cubicBezTo>
                  <a:cubicBezTo>
                    <a:pt x="77" y="15"/>
                    <a:pt x="78" y="13"/>
                    <a:pt x="78" y="11"/>
                  </a:cubicBezTo>
                  <a:cubicBezTo>
                    <a:pt x="78" y="5"/>
                    <a:pt x="73" y="0"/>
                    <a:pt x="67" y="0"/>
                  </a:cubicBezTo>
                  <a:cubicBezTo>
                    <a:pt x="61" y="0"/>
                    <a:pt x="56" y="5"/>
                    <a:pt x="56" y="11"/>
                  </a:cubicBezTo>
                  <a:cubicBezTo>
                    <a:pt x="56" y="13"/>
                    <a:pt x="57" y="16"/>
                    <a:pt x="58" y="17"/>
                  </a:cubicBezTo>
                  <a:cubicBezTo>
                    <a:pt x="32" y="60"/>
                    <a:pt x="32" y="60"/>
                    <a:pt x="32" y="60"/>
                  </a:cubicBezTo>
                  <a:cubicBezTo>
                    <a:pt x="29" y="59"/>
                    <a:pt x="27" y="59"/>
                    <a:pt x="24" y="59"/>
                  </a:cubicBezTo>
                  <a:cubicBezTo>
                    <a:pt x="11" y="59"/>
                    <a:pt x="0" y="69"/>
                    <a:pt x="0" y="82"/>
                  </a:cubicBezTo>
                  <a:cubicBezTo>
                    <a:pt x="0" y="95"/>
                    <a:pt x="11" y="106"/>
                    <a:pt x="24" y="106"/>
                  </a:cubicBezTo>
                  <a:cubicBezTo>
                    <a:pt x="26" y="106"/>
                    <a:pt x="29" y="105"/>
                    <a:pt x="32" y="104"/>
                  </a:cubicBezTo>
                  <a:cubicBezTo>
                    <a:pt x="46" y="128"/>
                    <a:pt x="46" y="128"/>
                    <a:pt x="46" y="128"/>
                  </a:cubicBezTo>
                  <a:cubicBezTo>
                    <a:pt x="38" y="134"/>
                    <a:pt x="33" y="144"/>
                    <a:pt x="33" y="155"/>
                  </a:cubicBezTo>
                  <a:cubicBezTo>
                    <a:pt x="33" y="174"/>
                    <a:pt x="48" y="190"/>
                    <a:pt x="67" y="190"/>
                  </a:cubicBezTo>
                  <a:cubicBezTo>
                    <a:pt x="86" y="190"/>
                    <a:pt x="102" y="174"/>
                    <a:pt x="102" y="155"/>
                  </a:cubicBezTo>
                  <a:cubicBezTo>
                    <a:pt x="102" y="155"/>
                    <a:pt x="101" y="154"/>
                    <a:pt x="101" y="153"/>
                  </a:cubicBezTo>
                  <a:cubicBezTo>
                    <a:pt x="131" y="148"/>
                    <a:pt x="131" y="148"/>
                    <a:pt x="131" y="148"/>
                  </a:cubicBezTo>
                  <a:cubicBezTo>
                    <a:pt x="135" y="164"/>
                    <a:pt x="150" y="175"/>
                    <a:pt x="167" y="175"/>
                  </a:cubicBezTo>
                  <a:cubicBezTo>
                    <a:pt x="188" y="175"/>
                    <a:pt x="205" y="158"/>
                    <a:pt x="205" y="137"/>
                  </a:cubicBezTo>
                  <a:cubicBezTo>
                    <a:pt x="205" y="116"/>
                    <a:pt x="188" y="99"/>
                    <a:pt x="167" y="99"/>
                  </a:cubicBezTo>
                  <a:close/>
                  <a:moveTo>
                    <a:pt x="71" y="121"/>
                  </a:moveTo>
                  <a:cubicBezTo>
                    <a:pt x="71" y="105"/>
                    <a:pt x="71" y="105"/>
                    <a:pt x="71" y="105"/>
                  </a:cubicBezTo>
                  <a:cubicBezTo>
                    <a:pt x="79" y="108"/>
                    <a:pt x="79" y="108"/>
                    <a:pt x="79" y="108"/>
                  </a:cubicBezTo>
                  <a:cubicBezTo>
                    <a:pt x="74" y="122"/>
                    <a:pt x="74" y="122"/>
                    <a:pt x="74" y="122"/>
                  </a:cubicBezTo>
                  <a:cubicBezTo>
                    <a:pt x="73" y="121"/>
                    <a:pt x="72" y="121"/>
                    <a:pt x="71" y="121"/>
                  </a:cubicBezTo>
                  <a:close/>
                  <a:moveTo>
                    <a:pt x="71" y="96"/>
                  </a:moveTo>
                  <a:cubicBezTo>
                    <a:pt x="71" y="72"/>
                    <a:pt x="71" y="72"/>
                    <a:pt x="71" y="72"/>
                  </a:cubicBezTo>
                  <a:cubicBezTo>
                    <a:pt x="81" y="69"/>
                    <a:pt x="81" y="69"/>
                    <a:pt x="81" y="69"/>
                  </a:cubicBezTo>
                  <a:cubicBezTo>
                    <a:pt x="83" y="73"/>
                    <a:pt x="86" y="76"/>
                    <a:pt x="89" y="78"/>
                  </a:cubicBezTo>
                  <a:cubicBezTo>
                    <a:pt x="82" y="100"/>
                    <a:pt x="82" y="100"/>
                    <a:pt x="82" y="100"/>
                  </a:cubicBezTo>
                  <a:lnTo>
                    <a:pt x="71" y="96"/>
                  </a:lnTo>
                  <a:close/>
                  <a:moveTo>
                    <a:pt x="47" y="79"/>
                  </a:moveTo>
                  <a:cubicBezTo>
                    <a:pt x="63" y="74"/>
                    <a:pt x="63" y="74"/>
                    <a:pt x="63" y="74"/>
                  </a:cubicBezTo>
                  <a:cubicBezTo>
                    <a:pt x="63" y="93"/>
                    <a:pt x="63" y="93"/>
                    <a:pt x="63" y="93"/>
                  </a:cubicBezTo>
                  <a:cubicBezTo>
                    <a:pt x="47" y="87"/>
                    <a:pt x="47" y="87"/>
                    <a:pt x="47" y="87"/>
                  </a:cubicBezTo>
                  <a:cubicBezTo>
                    <a:pt x="47" y="85"/>
                    <a:pt x="47" y="84"/>
                    <a:pt x="47" y="82"/>
                  </a:cubicBezTo>
                  <a:cubicBezTo>
                    <a:pt x="47" y="81"/>
                    <a:pt x="47" y="80"/>
                    <a:pt x="47" y="79"/>
                  </a:cubicBezTo>
                  <a:close/>
                  <a:moveTo>
                    <a:pt x="71" y="23"/>
                  </a:moveTo>
                  <a:cubicBezTo>
                    <a:pt x="85" y="43"/>
                    <a:pt x="85" y="43"/>
                    <a:pt x="85" y="43"/>
                  </a:cubicBezTo>
                  <a:cubicBezTo>
                    <a:pt x="81" y="47"/>
                    <a:pt x="78" y="53"/>
                    <a:pt x="78" y="59"/>
                  </a:cubicBezTo>
                  <a:cubicBezTo>
                    <a:pt x="78" y="60"/>
                    <a:pt x="78" y="61"/>
                    <a:pt x="78" y="61"/>
                  </a:cubicBezTo>
                  <a:cubicBezTo>
                    <a:pt x="71" y="64"/>
                    <a:pt x="71" y="64"/>
                    <a:pt x="71" y="64"/>
                  </a:cubicBezTo>
                  <a:lnTo>
                    <a:pt x="71" y="23"/>
                  </a:lnTo>
                  <a:close/>
                  <a:moveTo>
                    <a:pt x="97" y="81"/>
                  </a:moveTo>
                  <a:cubicBezTo>
                    <a:pt x="98" y="81"/>
                    <a:pt x="99" y="81"/>
                    <a:pt x="101" y="81"/>
                  </a:cubicBezTo>
                  <a:cubicBezTo>
                    <a:pt x="105" y="81"/>
                    <a:pt x="108" y="80"/>
                    <a:pt x="112" y="78"/>
                  </a:cubicBezTo>
                  <a:cubicBezTo>
                    <a:pt x="140" y="111"/>
                    <a:pt x="140" y="111"/>
                    <a:pt x="140" y="111"/>
                  </a:cubicBezTo>
                  <a:cubicBezTo>
                    <a:pt x="137" y="114"/>
                    <a:pt x="135" y="117"/>
                    <a:pt x="133" y="120"/>
                  </a:cubicBezTo>
                  <a:cubicBezTo>
                    <a:pt x="89" y="103"/>
                    <a:pt x="89" y="103"/>
                    <a:pt x="89" y="103"/>
                  </a:cubicBezTo>
                  <a:lnTo>
                    <a:pt x="97" y="81"/>
                  </a:lnTo>
                  <a:close/>
                  <a:moveTo>
                    <a:pt x="63" y="25"/>
                  </a:moveTo>
                  <a:cubicBezTo>
                    <a:pt x="63" y="66"/>
                    <a:pt x="63" y="66"/>
                    <a:pt x="63" y="66"/>
                  </a:cubicBezTo>
                  <a:cubicBezTo>
                    <a:pt x="44" y="72"/>
                    <a:pt x="44" y="72"/>
                    <a:pt x="44" y="72"/>
                  </a:cubicBezTo>
                  <a:cubicBezTo>
                    <a:pt x="43" y="69"/>
                    <a:pt x="41" y="67"/>
                    <a:pt x="39" y="65"/>
                  </a:cubicBezTo>
                  <a:lnTo>
                    <a:pt x="63" y="25"/>
                  </a:lnTo>
                  <a:close/>
                  <a:moveTo>
                    <a:pt x="39" y="100"/>
                  </a:moveTo>
                  <a:cubicBezTo>
                    <a:pt x="41" y="98"/>
                    <a:pt x="42" y="96"/>
                    <a:pt x="44" y="94"/>
                  </a:cubicBezTo>
                  <a:cubicBezTo>
                    <a:pt x="63" y="102"/>
                    <a:pt x="63" y="102"/>
                    <a:pt x="63" y="102"/>
                  </a:cubicBezTo>
                  <a:cubicBezTo>
                    <a:pt x="63" y="121"/>
                    <a:pt x="63" y="121"/>
                    <a:pt x="63" y="121"/>
                  </a:cubicBezTo>
                  <a:cubicBezTo>
                    <a:pt x="59" y="121"/>
                    <a:pt x="56" y="122"/>
                    <a:pt x="53" y="124"/>
                  </a:cubicBezTo>
                  <a:lnTo>
                    <a:pt x="39" y="100"/>
                  </a:lnTo>
                  <a:close/>
                  <a:moveTo>
                    <a:pt x="100" y="145"/>
                  </a:moveTo>
                  <a:cubicBezTo>
                    <a:pt x="97" y="136"/>
                    <a:pt x="91" y="128"/>
                    <a:pt x="82" y="124"/>
                  </a:cubicBezTo>
                  <a:cubicBezTo>
                    <a:pt x="87" y="111"/>
                    <a:pt x="87" y="111"/>
                    <a:pt x="87" y="111"/>
                  </a:cubicBezTo>
                  <a:cubicBezTo>
                    <a:pt x="130" y="127"/>
                    <a:pt x="130" y="127"/>
                    <a:pt x="130" y="127"/>
                  </a:cubicBezTo>
                  <a:cubicBezTo>
                    <a:pt x="129" y="131"/>
                    <a:pt x="129" y="134"/>
                    <a:pt x="129" y="137"/>
                  </a:cubicBezTo>
                  <a:cubicBezTo>
                    <a:pt x="129" y="138"/>
                    <a:pt x="129" y="139"/>
                    <a:pt x="129" y="140"/>
                  </a:cubicBezTo>
                  <a:lnTo>
                    <a:pt x="100" y="1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6" tIns="45719" rIns="91436" bIns="45719"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6" name="Rectangle 45"/>
            <p:cNvSpPr/>
            <p:nvPr/>
          </p:nvSpPr>
          <p:spPr>
            <a:xfrm>
              <a:off x="236169" y="4152505"/>
              <a:ext cx="77938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9583">
                        <a:srgbClr val="FFFFFF"/>
                      </a:gs>
                      <a:gs pos="24000">
                        <a:srgbClr val="FFFFFF"/>
                      </a:gs>
                    </a:gsLst>
                    <a:lin ang="5400000" scaled="0"/>
                  </a:gradFill>
                  <a:effectLst/>
                  <a:uLnTx/>
                  <a:uFillTx/>
                </a:rPr>
                <a:t>Social</a:t>
              </a:r>
            </a:p>
          </p:txBody>
        </p:sp>
      </p:grpSp>
      <p:grpSp>
        <p:nvGrpSpPr>
          <p:cNvPr id="47" name="Group 46"/>
          <p:cNvGrpSpPr/>
          <p:nvPr/>
        </p:nvGrpSpPr>
        <p:grpSpPr>
          <a:xfrm>
            <a:off x="8828208" y="2700013"/>
            <a:ext cx="1449436" cy="989318"/>
            <a:chOff x="-204334" y="2444422"/>
            <a:chExt cx="1449436" cy="989318"/>
          </a:xfrm>
        </p:grpSpPr>
        <p:sp>
          <p:nvSpPr>
            <p:cNvPr id="48" name="Freeform 11"/>
            <p:cNvSpPr>
              <a:spLocks noEditPoints="1"/>
            </p:cNvSpPr>
            <p:nvPr/>
          </p:nvSpPr>
          <p:spPr bwMode="auto">
            <a:xfrm>
              <a:off x="298158" y="2444422"/>
              <a:ext cx="457492" cy="652434"/>
            </a:xfrm>
            <a:custGeom>
              <a:avLst/>
              <a:gdLst>
                <a:gd name="T0" fmla="*/ 427 w 541"/>
                <a:gd name="T1" fmla="*/ 443 h 772"/>
                <a:gd name="T2" fmla="*/ 405 w 541"/>
                <a:gd name="T3" fmla="*/ 428 h 772"/>
                <a:gd name="T4" fmla="*/ 358 w 541"/>
                <a:gd name="T5" fmla="*/ 406 h 772"/>
                <a:gd name="T6" fmla="*/ 344 w 541"/>
                <a:gd name="T7" fmla="*/ 408 h 772"/>
                <a:gd name="T8" fmla="*/ 300 w 541"/>
                <a:gd name="T9" fmla="*/ 242 h 772"/>
                <a:gd name="T10" fmla="*/ 254 w 541"/>
                <a:gd name="T11" fmla="*/ 251 h 772"/>
                <a:gd name="T12" fmla="*/ 298 w 541"/>
                <a:gd name="T13" fmla="*/ 490 h 772"/>
                <a:gd name="T14" fmla="*/ 280 w 541"/>
                <a:gd name="T15" fmla="*/ 523 h 772"/>
                <a:gd name="T16" fmla="*/ 213 w 541"/>
                <a:gd name="T17" fmla="*/ 470 h 772"/>
                <a:gd name="T18" fmla="*/ 147 w 541"/>
                <a:gd name="T19" fmla="*/ 436 h 772"/>
                <a:gd name="T20" fmla="*/ 160 w 541"/>
                <a:gd name="T21" fmla="*/ 481 h 772"/>
                <a:gd name="T22" fmla="*/ 176 w 541"/>
                <a:gd name="T23" fmla="*/ 526 h 772"/>
                <a:gd name="T24" fmla="*/ 208 w 541"/>
                <a:gd name="T25" fmla="*/ 578 h 772"/>
                <a:gd name="T26" fmla="*/ 308 w 541"/>
                <a:gd name="T27" fmla="*/ 701 h 772"/>
                <a:gd name="T28" fmla="*/ 340 w 541"/>
                <a:gd name="T29" fmla="*/ 772 h 772"/>
                <a:gd name="T30" fmla="*/ 523 w 541"/>
                <a:gd name="T31" fmla="*/ 698 h 772"/>
                <a:gd name="T32" fmla="*/ 531 w 541"/>
                <a:gd name="T33" fmla="*/ 666 h 772"/>
                <a:gd name="T34" fmla="*/ 538 w 541"/>
                <a:gd name="T35" fmla="*/ 572 h 772"/>
                <a:gd name="T36" fmla="*/ 506 w 541"/>
                <a:gd name="T37" fmla="*/ 510 h 772"/>
                <a:gd name="T38" fmla="*/ 478 w 541"/>
                <a:gd name="T39" fmla="*/ 470 h 772"/>
                <a:gd name="T40" fmla="*/ 349 w 541"/>
                <a:gd name="T41" fmla="*/ 161 h 772"/>
                <a:gd name="T42" fmla="*/ 187 w 541"/>
                <a:gd name="T43" fmla="*/ 0 h 772"/>
                <a:gd name="T44" fmla="*/ 349 w 541"/>
                <a:gd name="T45" fmla="*/ 161 h 772"/>
                <a:gd name="T46" fmla="*/ 0 w 541"/>
                <a:gd name="T47" fmla="*/ 161 h 772"/>
                <a:gd name="T48" fmla="*/ 163 w 541"/>
                <a:gd name="T49" fmla="*/ 0 h 772"/>
                <a:gd name="T50" fmla="*/ 251 w 541"/>
                <a:gd name="T51" fmla="*/ 347 h 772"/>
                <a:gd name="T52" fmla="*/ 187 w 541"/>
                <a:gd name="T53" fmla="*/ 185 h 772"/>
                <a:gd name="T54" fmla="*/ 349 w 541"/>
                <a:gd name="T55" fmla="*/ 347 h 772"/>
                <a:gd name="T56" fmla="*/ 319 w 541"/>
                <a:gd name="T57" fmla="*/ 237 h 772"/>
                <a:gd name="T58" fmla="*/ 319 w 541"/>
                <a:gd name="T59" fmla="*/ 237 h 772"/>
                <a:gd name="T60" fmla="*/ 269 w 541"/>
                <a:gd name="T61" fmla="*/ 203 h 772"/>
                <a:gd name="T62" fmla="*/ 234 w 541"/>
                <a:gd name="T63" fmla="*/ 254 h 772"/>
                <a:gd name="T64" fmla="*/ 157 w 541"/>
                <a:gd name="T65" fmla="*/ 533 h 772"/>
                <a:gd name="T66" fmla="*/ 0 w 541"/>
                <a:gd name="T67" fmla="*/ 372 h 772"/>
                <a:gd name="T68" fmla="*/ 277 w 541"/>
                <a:gd name="T69" fmla="*/ 486 h 772"/>
                <a:gd name="T70" fmla="*/ 278 w 541"/>
                <a:gd name="T71" fmla="*/ 489 h 772"/>
                <a:gd name="T72" fmla="*/ 273 w 541"/>
                <a:gd name="T73" fmla="*/ 504 h 772"/>
                <a:gd name="T74" fmla="*/ 257 w 541"/>
                <a:gd name="T75" fmla="*/ 498 h 772"/>
                <a:gd name="T76" fmla="*/ 257 w 541"/>
                <a:gd name="T77" fmla="*/ 498 h 772"/>
                <a:gd name="T78" fmla="*/ 230 w 541"/>
                <a:gd name="T79" fmla="*/ 459 h 772"/>
                <a:gd name="T80" fmla="*/ 212 w 541"/>
                <a:gd name="T81" fmla="*/ 432 h 772"/>
                <a:gd name="T82" fmla="*/ 135 w 541"/>
                <a:gd name="T83" fmla="*/ 420 h 772"/>
                <a:gd name="T84" fmla="*/ 131 w 541"/>
                <a:gd name="T85" fmla="*/ 473 h 772"/>
                <a:gd name="T86" fmla="*/ 150 w 541"/>
                <a:gd name="T87" fmla="*/ 510 h 772"/>
                <a:gd name="T88" fmla="*/ 157 w 541"/>
                <a:gd name="T89" fmla="*/ 533 h 772"/>
                <a:gd name="T90" fmla="*/ 0 w 541"/>
                <a:gd name="T91" fmla="*/ 347 h 772"/>
                <a:gd name="T92" fmla="*/ 163 w 541"/>
                <a:gd name="T93" fmla="*/ 185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1" h="772">
                  <a:moveTo>
                    <a:pt x="428" y="443"/>
                  </a:moveTo>
                  <a:cubicBezTo>
                    <a:pt x="427" y="443"/>
                    <a:pt x="427" y="443"/>
                    <a:pt x="427" y="443"/>
                  </a:cubicBezTo>
                  <a:cubicBezTo>
                    <a:pt x="413" y="442"/>
                    <a:pt x="413" y="442"/>
                    <a:pt x="413" y="442"/>
                  </a:cubicBezTo>
                  <a:cubicBezTo>
                    <a:pt x="405" y="428"/>
                    <a:pt x="405" y="428"/>
                    <a:pt x="405" y="428"/>
                  </a:cubicBezTo>
                  <a:cubicBezTo>
                    <a:pt x="403" y="426"/>
                    <a:pt x="402" y="424"/>
                    <a:pt x="400" y="422"/>
                  </a:cubicBezTo>
                  <a:cubicBezTo>
                    <a:pt x="388" y="412"/>
                    <a:pt x="374" y="406"/>
                    <a:pt x="358" y="406"/>
                  </a:cubicBezTo>
                  <a:cubicBezTo>
                    <a:pt x="344" y="409"/>
                    <a:pt x="344" y="409"/>
                    <a:pt x="344" y="409"/>
                  </a:cubicBezTo>
                  <a:cubicBezTo>
                    <a:pt x="344" y="408"/>
                    <a:pt x="344" y="408"/>
                    <a:pt x="344" y="408"/>
                  </a:cubicBezTo>
                  <a:cubicBezTo>
                    <a:pt x="344" y="407"/>
                    <a:pt x="344" y="407"/>
                    <a:pt x="344" y="407"/>
                  </a:cubicBezTo>
                  <a:cubicBezTo>
                    <a:pt x="300" y="242"/>
                    <a:pt x="300" y="242"/>
                    <a:pt x="300" y="242"/>
                  </a:cubicBezTo>
                  <a:cubicBezTo>
                    <a:pt x="294" y="221"/>
                    <a:pt x="284" y="221"/>
                    <a:pt x="272" y="223"/>
                  </a:cubicBezTo>
                  <a:cubicBezTo>
                    <a:pt x="272" y="223"/>
                    <a:pt x="249" y="226"/>
                    <a:pt x="254" y="251"/>
                  </a:cubicBezTo>
                  <a:cubicBezTo>
                    <a:pt x="297" y="482"/>
                    <a:pt x="297" y="482"/>
                    <a:pt x="297" y="482"/>
                  </a:cubicBezTo>
                  <a:cubicBezTo>
                    <a:pt x="297" y="485"/>
                    <a:pt x="298" y="487"/>
                    <a:pt x="298" y="490"/>
                  </a:cubicBezTo>
                  <a:cubicBezTo>
                    <a:pt x="298" y="500"/>
                    <a:pt x="294" y="510"/>
                    <a:pt x="287" y="518"/>
                  </a:cubicBezTo>
                  <a:cubicBezTo>
                    <a:pt x="285" y="521"/>
                    <a:pt x="282" y="523"/>
                    <a:pt x="280" y="523"/>
                  </a:cubicBezTo>
                  <a:cubicBezTo>
                    <a:pt x="267" y="525"/>
                    <a:pt x="255" y="522"/>
                    <a:pt x="244" y="514"/>
                  </a:cubicBezTo>
                  <a:cubicBezTo>
                    <a:pt x="231" y="504"/>
                    <a:pt x="222" y="483"/>
                    <a:pt x="213" y="470"/>
                  </a:cubicBezTo>
                  <a:cubicBezTo>
                    <a:pt x="208" y="462"/>
                    <a:pt x="204" y="453"/>
                    <a:pt x="198" y="446"/>
                  </a:cubicBezTo>
                  <a:cubicBezTo>
                    <a:pt x="186" y="434"/>
                    <a:pt x="162" y="424"/>
                    <a:pt x="147" y="436"/>
                  </a:cubicBezTo>
                  <a:cubicBezTo>
                    <a:pt x="143" y="440"/>
                    <a:pt x="138" y="450"/>
                    <a:pt x="142" y="455"/>
                  </a:cubicBezTo>
                  <a:cubicBezTo>
                    <a:pt x="148" y="463"/>
                    <a:pt x="156" y="472"/>
                    <a:pt x="160" y="481"/>
                  </a:cubicBezTo>
                  <a:cubicBezTo>
                    <a:pt x="164" y="488"/>
                    <a:pt x="166" y="496"/>
                    <a:pt x="169" y="504"/>
                  </a:cubicBezTo>
                  <a:cubicBezTo>
                    <a:pt x="171" y="509"/>
                    <a:pt x="172" y="522"/>
                    <a:pt x="176" y="526"/>
                  </a:cubicBezTo>
                  <a:cubicBezTo>
                    <a:pt x="180" y="530"/>
                    <a:pt x="184" y="538"/>
                    <a:pt x="187" y="543"/>
                  </a:cubicBezTo>
                  <a:cubicBezTo>
                    <a:pt x="194" y="554"/>
                    <a:pt x="204" y="566"/>
                    <a:pt x="208" y="578"/>
                  </a:cubicBezTo>
                  <a:cubicBezTo>
                    <a:pt x="222" y="598"/>
                    <a:pt x="228" y="624"/>
                    <a:pt x="243" y="643"/>
                  </a:cubicBezTo>
                  <a:cubicBezTo>
                    <a:pt x="262" y="666"/>
                    <a:pt x="280" y="688"/>
                    <a:pt x="308" y="701"/>
                  </a:cubicBezTo>
                  <a:cubicBezTo>
                    <a:pt x="318" y="707"/>
                    <a:pt x="325" y="715"/>
                    <a:pt x="331" y="724"/>
                  </a:cubicBezTo>
                  <a:cubicBezTo>
                    <a:pt x="340" y="772"/>
                    <a:pt x="340" y="772"/>
                    <a:pt x="340" y="772"/>
                  </a:cubicBezTo>
                  <a:cubicBezTo>
                    <a:pt x="375" y="766"/>
                    <a:pt x="517" y="742"/>
                    <a:pt x="532" y="739"/>
                  </a:cubicBezTo>
                  <a:cubicBezTo>
                    <a:pt x="523" y="698"/>
                    <a:pt x="523" y="698"/>
                    <a:pt x="523" y="698"/>
                  </a:cubicBezTo>
                  <a:cubicBezTo>
                    <a:pt x="522" y="697"/>
                    <a:pt x="522" y="697"/>
                    <a:pt x="522" y="697"/>
                  </a:cubicBezTo>
                  <a:cubicBezTo>
                    <a:pt x="526" y="687"/>
                    <a:pt x="528" y="676"/>
                    <a:pt x="531" y="666"/>
                  </a:cubicBezTo>
                  <a:cubicBezTo>
                    <a:pt x="533" y="657"/>
                    <a:pt x="535" y="649"/>
                    <a:pt x="535" y="640"/>
                  </a:cubicBezTo>
                  <a:cubicBezTo>
                    <a:pt x="536" y="618"/>
                    <a:pt x="537" y="595"/>
                    <a:pt x="538" y="572"/>
                  </a:cubicBezTo>
                  <a:cubicBezTo>
                    <a:pt x="538" y="568"/>
                    <a:pt x="538" y="564"/>
                    <a:pt x="539" y="560"/>
                  </a:cubicBezTo>
                  <a:cubicBezTo>
                    <a:pt x="541" y="547"/>
                    <a:pt x="533" y="512"/>
                    <a:pt x="506" y="510"/>
                  </a:cubicBezTo>
                  <a:cubicBezTo>
                    <a:pt x="505" y="510"/>
                    <a:pt x="505" y="510"/>
                    <a:pt x="505" y="509"/>
                  </a:cubicBezTo>
                  <a:cubicBezTo>
                    <a:pt x="498" y="495"/>
                    <a:pt x="489" y="482"/>
                    <a:pt x="478" y="470"/>
                  </a:cubicBezTo>
                  <a:cubicBezTo>
                    <a:pt x="465" y="456"/>
                    <a:pt x="447" y="446"/>
                    <a:pt x="428" y="443"/>
                  </a:cubicBezTo>
                  <a:close/>
                  <a:moveTo>
                    <a:pt x="349" y="161"/>
                  </a:moveTo>
                  <a:cubicBezTo>
                    <a:pt x="187" y="161"/>
                    <a:pt x="187" y="161"/>
                    <a:pt x="187" y="161"/>
                  </a:cubicBezTo>
                  <a:cubicBezTo>
                    <a:pt x="187" y="0"/>
                    <a:pt x="187" y="0"/>
                    <a:pt x="187" y="0"/>
                  </a:cubicBezTo>
                  <a:cubicBezTo>
                    <a:pt x="349" y="0"/>
                    <a:pt x="349" y="0"/>
                    <a:pt x="349" y="0"/>
                  </a:cubicBezTo>
                  <a:lnTo>
                    <a:pt x="349" y="161"/>
                  </a:lnTo>
                  <a:close/>
                  <a:moveTo>
                    <a:pt x="163" y="161"/>
                  </a:moveTo>
                  <a:cubicBezTo>
                    <a:pt x="0" y="161"/>
                    <a:pt x="0" y="161"/>
                    <a:pt x="0" y="161"/>
                  </a:cubicBezTo>
                  <a:cubicBezTo>
                    <a:pt x="0" y="0"/>
                    <a:pt x="0" y="0"/>
                    <a:pt x="0" y="0"/>
                  </a:cubicBezTo>
                  <a:cubicBezTo>
                    <a:pt x="163" y="0"/>
                    <a:pt x="163" y="0"/>
                    <a:pt x="163" y="0"/>
                  </a:cubicBezTo>
                  <a:lnTo>
                    <a:pt x="163" y="161"/>
                  </a:lnTo>
                  <a:close/>
                  <a:moveTo>
                    <a:pt x="251" y="347"/>
                  </a:moveTo>
                  <a:cubicBezTo>
                    <a:pt x="187" y="347"/>
                    <a:pt x="187" y="347"/>
                    <a:pt x="187" y="347"/>
                  </a:cubicBezTo>
                  <a:cubicBezTo>
                    <a:pt x="187" y="185"/>
                    <a:pt x="187" y="185"/>
                    <a:pt x="187" y="185"/>
                  </a:cubicBezTo>
                  <a:cubicBezTo>
                    <a:pt x="349" y="185"/>
                    <a:pt x="349" y="185"/>
                    <a:pt x="349" y="185"/>
                  </a:cubicBezTo>
                  <a:cubicBezTo>
                    <a:pt x="349" y="347"/>
                    <a:pt x="349" y="347"/>
                    <a:pt x="349" y="347"/>
                  </a:cubicBezTo>
                  <a:cubicBezTo>
                    <a:pt x="349" y="347"/>
                    <a:pt x="349" y="347"/>
                    <a:pt x="349" y="347"/>
                  </a:cubicBezTo>
                  <a:cubicBezTo>
                    <a:pt x="319" y="237"/>
                    <a:pt x="319" y="237"/>
                    <a:pt x="319" y="237"/>
                  </a:cubicBezTo>
                  <a:cubicBezTo>
                    <a:pt x="319" y="237"/>
                    <a:pt x="319" y="237"/>
                    <a:pt x="319" y="237"/>
                  </a:cubicBezTo>
                  <a:cubicBezTo>
                    <a:pt x="319" y="237"/>
                    <a:pt x="319" y="237"/>
                    <a:pt x="319" y="237"/>
                  </a:cubicBezTo>
                  <a:cubicBezTo>
                    <a:pt x="311" y="208"/>
                    <a:pt x="293" y="202"/>
                    <a:pt x="280" y="202"/>
                  </a:cubicBezTo>
                  <a:cubicBezTo>
                    <a:pt x="276" y="202"/>
                    <a:pt x="272" y="202"/>
                    <a:pt x="269" y="203"/>
                  </a:cubicBezTo>
                  <a:cubicBezTo>
                    <a:pt x="265" y="204"/>
                    <a:pt x="250" y="207"/>
                    <a:pt x="241" y="220"/>
                  </a:cubicBezTo>
                  <a:cubicBezTo>
                    <a:pt x="236" y="227"/>
                    <a:pt x="231" y="238"/>
                    <a:pt x="234" y="254"/>
                  </a:cubicBezTo>
                  <a:lnTo>
                    <a:pt x="251" y="347"/>
                  </a:lnTo>
                  <a:close/>
                  <a:moveTo>
                    <a:pt x="157" y="533"/>
                  </a:moveTo>
                  <a:cubicBezTo>
                    <a:pt x="0" y="533"/>
                    <a:pt x="0" y="533"/>
                    <a:pt x="0" y="533"/>
                  </a:cubicBezTo>
                  <a:cubicBezTo>
                    <a:pt x="0" y="372"/>
                    <a:pt x="0" y="372"/>
                    <a:pt x="0" y="372"/>
                  </a:cubicBezTo>
                  <a:cubicBezTo>
                    <a:pt x="256" y="372"/>
                    <a:pt x="256" y="372"/>
                    <a:pt x="256" y="372"/>
                  </a:cubicBezTo>
                  <a:cubicBezTo>
                    <a:pt x="277" y="486"/>
                    <a:pt x="277" y="486"/>
                    <a:pt x="277" y="486"/>
                  </a:cubicBezTo>
                  <a:cubicBezTo>
                    <a:pt x="277" y="487"/>
                    <a:pt x="278" y="488"/>
                    <a:pt x="278" y="489"/>
                  </a:cubicBezTo>
                  <a:cubicBezTo>
                    <a:pt x="278" y="489"/>
                    <a:pt x="278" y="489"/>
                    <a:pt x="278" y="489"/>
                  </a:cubicBezTo>
                  <a:cubicBezTo>
                    <a:pt x="278" y="490"/>
                    <a:pt x="278" y="490"/>
                    <a:pt x="278" y="490"/>
                  </a:cubicBezTo>
                  <a:cubicBezTo>
                    <a:pt x="278" y="495"/>
                    <a:pt x="276" y="499"/>
                    <a:pt x="273" y="504"/>
                  </a:cubicBezTo>
                  <a:cubicBezTo>
                    <a:pt x="273" y="504"/>
                    <a:pt x="272" y="504"/>
                    <a:pt x="272" y="504"/>
                  </a:cubicBezTo>
                  <a:cubicBezTo>
                    <a:pt x="267" y="504"/>
                    <a:pt x="262" y="502"/>
                    <a:pt x="257" y="498"/>
                  </a:cubicBezTo>
                  <a:cubicBezTo>
                    <a:pt x="257" y="498"/>
                    <a:pt x="257" y="498"/>
                    <a:pt x="257" y="498"/>
                  </a:cubicBezTo>
                  <a:cubicBezTo>
                    <a:pt x="257" y="498"/>
                    <a:pt x="257" y="498"/>
                    <a:pt x="257" y="498"/>
                  </a:cubicBezTo>
                  <a:cubicBezTo>
                    <a:pt x="250" y="493"/>
                    <a:pt x="244" y="482"/>
                    <a:pt x="238" y="472"/>
                  </a:cubicBezTo>
                  <a:cubicBezTo>
                    <a:pt x="235" y="468"/>
                    <a:pt x="233" y="463"/>
                    <a:pt x="230" y="459"/>
                  </a:cubicBezTo>
                  <a:cubicBezTo>
                    <a:pt x="228" y="456"/>
                    <a:pt x="227" y="454"/>
                    <a:pt x="225" y="451"/>
                  </a:cubicBezTo>
                  <a:cubicBezTo>
                    <a:pt x="222" y="445"/>
                    <a:pt x="218" y="438"/>
                    <a:pt x="212" y="432"/>
                  </a:cubicBezTo>
                  <a:cubicBezTo>
                    <a:pt x="200" y="419"/>
                    <a:pt x="181" y="411"/>
                    <a:pt x="164" y="411"/>
                  </a:cubicBezTo>
                  <a:cubicBezTo>
                    <a:pt x="153" y="411"/>
                    <a:pt x="143" y="414"/>
                    <a:pt x="135" y="420"/>
                  </a:cubicBezTo>
                  <a:cubicBezTo>
                    <a:pt x="124" y="430"/>
                    <a:pt x="114" y="452"/>
                    <a:pt x="126" y="467"/>
                  </a:cubicBezTo>
                  <a:cubicBezTo>
                    <a:pt x="128" y="469"/>
                    <a:pt x="129" y="471"/>
                    <a:pt x="131" y="473"/>
                  </a:cubicBezTo>
                  <a:cubicBezTo>
                    <a:pt x="135" y="479"/>
                    <a:pt x="140" y="485"/>
                    <a:pt x="142" y="489"/>
                  </a:cubicBezTo>
                  <a:cubicBezTo>
                    <a:pt x="145" y="496"/>
                    <a:pt x="148" y="504"/>
                    <a:pt x="150" y="510"/>
                  </a:cubicBezTo>
                  <a:cubicBezTo>
                    <a:pt x="150" y="511"/>
                    <a:pt x="151" y="513"/>
                    <a:pt x="151" y="515"/>
                  </a:cubicBezTo>
                  <a:cubicBezTo>
                    <a:pt x="152" y="521"/>
                    <a:pt x="154" y="527"/>
                    <a:pt x="157" y="533"/>
                  </a:cubicBezTo>
                  <a:close/>
                  <a:moveTo>
                    <a:pt x="163" y="347"/>
                  </a:moveTo>
                  <a:cubicBezTo>
                    <a:pt x="0" y="347"/>
                    <a:pt x="0" y="347"/>
                    <a:pt x="0" y="347"/>
                  </a:cubicBezTo>
                  <a:cubicBezTo>
                    <a:pt x="0" y="185"/>
                    <a:pt x="0" y="185"/>
                    <a:pt x="0" y="185"/>
                  </a:cubicBezTo>
                  <a:cubicBezTo>
                    <a:pt x="163" y="185"/>
                    <a:pt x="163" y="185"/>
                    <a:pt x="163" y="185"/>
                  </a:cubicBezTo>
                  <a:lnTo>
                    <a:pt x="163" y="34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endParaRPr>
            </a:p>
          </p:txBody>
        </p:sp>
        <p:sp>
          <p:nvSpPr>
            <p:cNvPr id="49" name="Rectangle 48"/>
            <p:cNvSpPr/>
            <p:nvPr/>
          </p:nvSpPr>
          <p:spPr>
            <a:xfrm>
              <a:off x="-204334" y="3064408"/>
              <a:ext cx="144943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gradFill>
                    <a:gsLst>
                      <a:gs pos="9583">
                        <a:srgbClr val="FFFFFF"/>
                      </a:gs>
                      <a:gs pos="24000">
                        <a:srgbClr val="FFFFFF"/>
                      </a:gs>
                    </a:gsLst>
                    <a:lin ang="5400000" scaled="0"/>
                  </a:gradFill>
                  <a:effectLst/>
                  <a:uLnTx/>
                  <a:uFillTx/>
                </a:rPr>
                <a:t>User-Centric</a:t>
              </a:r>
            </a:p>
          </p:txBody>
        </p:sp>
      </p:grpSp>
      <p:sp>
        <p:nvSpPr>
          <p:cNvPr id="53" name="Freeform 11"/>
          <p:cNvSpPr>
            <a:spLocks noChangeAspect="1" noEditPoints="1"/>
          </p:cNvSpPr>
          <p:nvPr/>
        </p:nvSpPr>
        <p:spPr bwMode="auto">
          <a:xfrm>
            <a:off x="6448927" y="4162186"/>
            <a:ext cx="726412" cy="729679"/>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33" tIns="54867" rIns="109733" bIns="54867" numCol="1" anchor="t" anchorCtr="0" compatLnSpc="1">
            <a:prstTxWarp prst="textNoShape">
              <a:avLst/>
            </a:prstTxWarp>
          </a:bodyPr>
          <a:lstStyle/>
          <a:p>
            <a:pPr marL="0" marR="0" lvl="0" indent="0" defTabSz="109729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Tree>
    <p:extLst>
      <p:ext uri="{BB962C8B-B14F-4D97-AF65-F5344CB8AC3E}">
        <p14:creationId xmlns:p14="http://schemas.microsoft.com/office/powerpoint/2010/main" val="172975418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462911" y="5396678"/>
            <a:ext cx="830429" cy="498604"/>
          </a:xfrm>
          <a:prstGeom prst="rect">
            <a:avLst/>
          </a:prstGeom>
        </p:spPr>
        <p:txBody>
          <a:bodyPr wrap="none" lIns="109733" tIns="54867" rIns="109733" bIns="54867">
            <a:spAutoFit/>
          </a:bodyPr>
          <a:lstStyle/>
          <a:p>
            <a:pPr algn="ctr" defTabSz="1096978" fontAlgn="base">
              <a:lnSpc>
                <a:spcPct val="90000"/>
              </a:lnSpc>
              <a:spcBef>
                <a:spcPct val="0"/>
              </a:spcBef>
              <a:spcAft>
                <a:spcPct val="0"/>
              </a:spcAft>
            </a:pPr>
            <a:r>
              <a:rPr lang="en-US" sz="2800" kern="0" spc="-60" dirty="0" smtClean="0">
                <a:latin typeface="+mj-lt"/>
              </a:rPr>
              <a:t>Plan</a:t>
            </a:r>
            <a:endParaRPr lang="en-US" sz="2800" kern="0" spc="-60" dirty="0">
              <a:latin typeface="+mj-lt"/>
            </a:endParaRPr>
          </a:p>
        </p:txBody>
      </p:sp>
      <p:sp>
        <p:nvSpPr>
          <p:cNvPr id="24" name="Rectangle 23"/>
          <p:cNvSpPr/>
          <p:nvPr/>
        </p:nvSpPr>
        <p:spPr>
          <a:xfrm>
            <a:off x="4171324" y="5385502"/>
            <a:ext cx="1411679" cy="498604"/>
          </a:xfrm>
          <a:prstGeom prst="rect">
            <a:avLst/>
          </a:prstGeom>
        </p:spPr>
        <p:txBody>
          <a:bodyPr wrap="none" lIns="109733" tIns="54867" rIns="109733" bIns="54867">
            <a:spAutoFit/>
          </a:bodyPr>
          <a:lstStyle/>
          <a:p>
            <a:pPr algn="ctr" defTabSz="1096978" fontAlgn="base">
              <a:lnSpc>
                <a:spcPct val="90000"/>
              </a:lnSpc>
              <a:spcBef>
                <a:spcPct val="0"/>
              </a:spcBef>
              <a:spcAft>
                <a:spcPct val="0"/>
              </a:spcAft>
            </a:pPr>
            <a:r>
              <a:rPr lang="en-US" sz="2800" kern="0" spc="-60" dirty="0">
                <a:latin typeface="+mj-lt"/>
              </a:rPr>
              <a:t>Develop</a:t>
            </a:r>
          </a:p>
        </p:txBody>
      </p:sp>
      <p:sp>
        <p:nvSpPr>
          <p:cNvPr id="25" name="Rectangle 24"/>
          <p:cNvSpPr/>
          <p:nvPr/>
        </p:nvSpPr>
        <p:spPr>
          <a:xfrm>
            <a:off x="8837045" y="5396678"/>
            <a:ext cx="1454960" cy="498604"/>
          </a:xfrm>
          <a:prstGeom prst="rect">
            <a:avLst/>
          </a:prstGeom>
        </p:spPr>
        <p:txBody>
          <a:bodyPr wrap="none" lIns="109733" tIns="54867" rIns="109733" bIns="54867">
            <a:spAutoFit/>
          </a:bodyPr>
          <a:lstStyle/>
          <a:p>
            <a:pPr algn="ctr" defTabSz="1096978" fontAlgn="base">
              <a:lnSpc>
                <a:spcPct val="90000"/>
              </a:lnSpc>
              <a:spcBef>
                <a:spcPct val="0"/>
              </a:spcBef>
              <a:spcAft>
                <a:spcPct val="0"/>
              </a:spcAft>
            </a:pPr>
            <a:r>
              <a:rPr lang="en-US" sz="2800" kern="0" spc="-60" dirty="0">
                <a:latin typeface="+mj-lt"/>
              </a:rPr>
              <a:t>Operate</a:t>
            </a:r>
          </a:p>
        </p:txBody>
      </p:sp>
      <p:sp>
        <p:nvSpPr>
          <p:cNvPr id="34" name="Rounded Rectangle 33"/>
          <p:cNvSpPr/>
          <p:nvPr/>
        </p:nvSpPr>
        <p:spPr bwMode="auto">
          <a:xfrm>
            <a:off x="1489375" y="2174431"/>
            <a:ext cx="9192115" cy="2523979"/>
          </a:xfrm>
          <a:prstGeom prst="roundRect">
            <a:avLst>
              <a:gd name="adj" fmla="val 50000"/>
            </a:avLst>
          </a:prstGeom>
          <a:solidFill>
            <a:schemeClr val="accent1"/>
          </a:solidFill>
          <a:ln w="9525" cap="flat" cmpd="sng" algn="ctr">
            <a:noFill/>
            <a:prstDash val="solid"/>
            <a:round/>
            <a:headEnd type="none" w="med" len="med"/>
            <a:tailEnd type="none" w="med" len="med"/>
          </a:ln>
          <a:effectLst/>
        </p:spPr>
        <p:txBody>
          <a:bodyPr vert="horz" wrap="square" lIns="0" tIns="45719" rIns="0" bIns="45719" numCol="1" rtlCol="0" anchor="ctr" anchorCtr="0" compatLnSpc="1">
            <a:prstTxWarp prst="textNoShape">
              <a:avLst/>
            </a:prstTxWarp>
          </a:bodyPr>
          <a:lstStyle/>
          <a:p>
            <a:pPr marL="0" marR="0" lvl="0" indent="0" algn="ctr" defTabSz="823046" eaLnBrk="1" fontAlgn="base" latinLnBrk="0" hangingPunct="1">
              <a:lnSpc>
                <a:spcPts val="2639"/>
              </a:lnSpc>
              <a:spcBef>
                <a:spcPct val="0"/>
              </a:spcBef>
              <a:spcAft>
                <a:spcPct val="0"/>
              </a:spcAft>
              <a:buClrTx/>
              <a:buSzTx/>
              <a:buFontTx/>
              <a:buNone/>
              <a:tabLst/>
              <a:defRPr/>
            </a:pPr>
            <a:endParaRPr kumimoji="0" lang="en-US" sz="2400" b="0" i="0" u="none" strike="noStrike" kern="0" cap="none" spc="0" normalizeH="0" baseline="0" noProof="0" dirty="0">
              <a:ln w="3175">
                <a:noFill/>
              </a:ln>
              <a:gradFill>
                <a:gsLst>
                  <a:gs pos="0">
                    <a:srgbClr val="FFFFFF"/>
                  </a:gs>
                  <a:gs pos="100000">
                    <a:srgbClr val="FFFFFF"/>
                  </a:gs>
                </a:gsLst>
                <a:lin ang="0" scaled="1"/>
              </a:gradFill>
              <a:effectLst>
                <a:outerShdw blurRad="38100" dist="38100" dir="2700000" algn="tl">
                  <a:srgbClr val="000000">
                    <a:alpha val="43137"/>
                  </a:srgbClr>
                </a:outerShdw>
              </a:effectLst>
              <a:uLnTx/>
              <a:uFillTx/>
              <a:latin typeface="Segoe Condensed" pitchFamily="34" charset="0"/>
              <a:cs typeface="Arial" charset="0"/>
            </a:endParaRPr>
          </a:p>
        </p:txBody>
      </p:sp>
      <p:sp>
        <p:nvSpPr>
          <p:cNvPr id="35" name="Freeform 6"/>
          <p:cNvSpPr>
            <a:spLocks noChangeAspect="1" noEditPoints="1"/>
          </p:cNvSpPr>
          <p:nvPr/>
        </p:nvSpPr>
        <p:spPr bwMode="auto">
          <a:xfrm>
            <a:off x="1751046" y="2426114"/>
            <a:ext cx="2035018" cy="2040941"/>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33" tIns="54867" rIns="109733" bIns="54867" numCol="1" anchor="t" anchorCtr="0" compatLnSpc="1">
            <a:prstTxWarp prst="textNoShape">
              <a:avLst/>
            </a:prstTxWarp>
          </a:bodyPr>
          <a:lstStyle/>
          <a:p>
            <a:pPr marL="0" marR="0" lvl="0" indent="0" defTabSz="109729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36" name="Freeform 11"/>
          <p:cNvSpPr>
            <a:spLocks noChangeAspect="1" noEditPoints="1"/>
          </p:cNvSpPr>
          <p:nvPr/>
        </p:nvSpPr>
        <p:spPr bwMode="auto">
          <a:xfrm>
            <a:off x="3933668" y="2426114"/>
            <a:ext cx="2031806" cy="2040941"/>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33" tIns="54867" rIns="109733" bIns="54867" numCol="1" anchor="t" anchorCtr="0" compatLnSpc="1">
            <a:prstTxWarp prst="textNoShape">
              <a:avLst/>
            </a:prstTxWarp>
          </a:bodyPr>
          <a:lstStyle/>
          <a:p>
            <a:pPr marL="0" marR="0" lvl="0" indent="0" defTabSz="109729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37" name="Freeform 16"/>
          <p:cNvSpPr>
            <a:spLocks noChangeAspect="1" noEditPoints="1"/>
          </p:cNvSpPr>
          <p:nvPr/>
        </p:nvSpPr>
        <p:spPr bwMode="auto">
          <a:xfrm>
            <a:off x="8420825" y="2426114"/>
            <a:ext cx="2033417" cy="2040941"/>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33" tIns="54867" rIns="109733" bIns="54867" numCol="1" anchor="t" anchorCtr="0" compatLnSpc="1">
            <a:prstTxWarp prst="textNoShape">
              <a:avLst/>
            </a:prstTxWarp>
          </a:bodyPr>
          <a:lstStyle/>
          <a:p>
            <a:pPr marL="0" marR="0" lvl="0" indent="0" defTabSz="109729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38" name="Rounded Rectangle 25"/>
          <p:cNvSpPr/>
          <p:nvPr/>
        </p:nvSpPr>
        <p:spPr bwMode="auto">
          <a:xfrm>
            <a:off x="1169250" y="1697186"/>
            <a:ext cx="9862848" cy="3508946"/>
          </a:xfrm>
          <a:custGeom>
            <a:avLst/>
            <a:gdLst/>
            <a:ahLst/>
            <a:cxnLst/>
            <a:rect l="l" t="t" r="r" b="b"/>
            <a:pathLst>
              <a:path w="8216900" h="2924122">
                <a:moveTo>
                  <a:pt x="1318358" y="405568"/>
                </a:moveTo>
                <a:cubicBezTo>
                  <a:pt x="737543" y="405568"/>
                  <a:pt x="266700" y="876411"/>
                  <a:pt x="266700" y="1457226"/>
                </a:cubicBezTo>
                <a:cubicBezTo>
                  <a:pt x="266700" y="2038041"/>
                  <a:pt x="737543" y="2508884"/>
                  <a:pt x="1318358" y="2508884"/>
                </a:cubicBezTo>
                <a:lnTo>
                  <a:pt x="3043713" y="2508884"/>
                </a:lnTo>
                <a:lnTo>
                  <a:pt x="3148811" y="2362200"/>
                </a:lnTo>
                <a:lnTo>
                  <a:pt x="3312898" y="2362200"/>
                </a:lnTo>
                <a:lnTo>
                  <a:pt x="3207800" y="2508884"/>
                </a:lnTo>
                <a:lnTo>
                  <a:pt x="6873143" y="2508884"/>
                </a:lnTo>
                <a:cubicBezTo>
                  <a:pt x="7453958" y="2508884"/>
                  <a:pt x="7924801" y="2038041"/>
                  <a:pt x="7924801" y="1457226"/>
                </a:cubicBezTo>
                <a:cubicBezTo>
                  <a:pt x="7924801" y="876411"/>
                  <a:pt x="7453958" y="405568"/>
                  <a:pt x="6873143" y="405568"/>
                </a:cubicBezTo>
                <a:lnTo>
                  <a:pt x="5088042" y="405568"/>
                </a:lnTo>
                <a:lnTo>
                  <a:pt x="4976015" y="561922"/>
                </a:lnTo>
                <a:lnTo>
                  <a:pt x="4811928" y="561922"/>
                </a:lnTo>
                <a:lnTo>
                  <a:pt x="4923955" y="405568"/>
                </a:lnTo>
                <a:close/>
                <a:moveTo>
                  <a:pt x="4811928" y="0"/>
                </a:moveTo>
                <a:lnTo>
                  <a:pt x="4976015" y="0"/>
                </a:lnTo>
                <a:lnTo>
                  <a:pt x="5089051" y="157762"/>
                </a:lnTo>
                <a:lnTo>
                  <a:pt x="6917436" y="157762"/>
                </a:lnTo>
                <a:cubicBezTo>
                  <a:pt x="7635110" y="157762"/>
                  <a:pt x="8216900" y="739552"/>
                  <a:pt x="8216900" y="1457226"/>
                </a:cubicBezTo>
                <a:cubicBezTo>
                  <a:pt x="8216900" y="2174900"/>
                  <a:pt x="7635110" y="2756690"/>
                  <a:pt x="6917436" y="2756690"/>
                </a:cubicBezTo>
                <a:lnTo>
                  <a:pt x="3192934" y="2756690"/>
                </a:lnTo>
                <a:lnTo>
                  <a:pt x="3312898" y="2924122"/>
                </a:lnTo>
                <a:lnTo>
                  <a:pt x="3148811" y="2924122"/>
                </a:lnTo>
                <a:lnTo>
                  <a:pt x="3028847" y="2756690"/>
                </a:lnTo>
                <a:lnTo>
                  <a:pt x="1299464" y="2756690"/>
                </a:lnTo>
                <a:cubicBezTo>
                  <a:pt x="581790" y="2756690"/>
                  <a:pt x="0" y="2174900"/>
                  <a:pt x="0" y="1457226"/>
                </a:cubicBezTo>
                <a:cubicBezTo>
                  <a:pt x="0" y="739552"/>
                  <a:pt x="581790" y="157762"/>
                  <a:pt x="1299464" y="157762"/>
                </a:cubicBezTo>
                <a:lnTo>
                  <a:pt x="4924964" y="157762"/>
                </a:lnTo>
                <a:close/>
              </a:path>
            </a:pathLst>
          </a:custGeom>
          <a:solidFill>
            <a:schemeClr val="accent3"/>
          </a:solidFill>
          <a:ln w="9525" cap="flat" cmpd="sng" algn="ctr">
            <a:noFill/>
            <a:prstDash val="solid"/>
            <a:round/>
            <a:headEnd type="none" w="med" len="med"/>
            <a:tailEnd type="none" w="med" len="med"/>
          </a:ln>
          <a:effectLst/>
        </p:spPr>
        <p:txBody>
          <a:bodyPr vert="horz" wrap="square" lIns="0" tIns="38098" rIns="0" bIns="38098" numCol="1" rtlCol="0" anchor="ctr" anchorCtr="0" compatLnSpc="1">
            <a:prstTxWarp prst="textNoShape">
              <a:avLst/>
            </a:prstTxWarp>
          </a:bodyPr>
          <a:lstStyle/>
          <a:p>
            <a:pPr marL="0" marR="0" lvl="0" indent="0" algn="ctr" defTabSz="823046" eaLnBrk="1" fontAlgn="base" latinLnBrk="0" hangingPunct="1">
              <a:lnSpc>
                <a:spcPts val="2639"/>
              </a:lnSpc>
              <a:spcBef>
                <a:spcPct val="0"/>
              </a:spcBef>
              <a:spcAft>
                <a:spcPct val="0"/>
              </a:spcAft>
              <a:buClrTx/>
              <a:buSzTx/>
              <a:buFontTx/>
              <a:buNone/>
              <a:tabLst/>
              <a:defRPr/>
            </a:pPr>
            <a:endParaRPr kumimoji="0" lang="en-US" sz="2400" b="0" i="0" u="none" strike="noStrike" kern="0" cap="none" spc="0" normalizeH="0" baseline="0" noProof="0" dirty="0" smtClean="0">
              <a:ln w="3175">
                <a:noFill/>
              </a:ln>
              <a:gradFill>
                <a:gsLst>
                  <a:gs pos="0">
                    <a:srgbClr val="FFFFFF"/>
                  </a:gs>
                  <a:gs pos="100000">
                    <a:srgbClr val="FFFFFF"/>
                  </a:gs>
                </a:gsLst>
                <a:lin ang="0" scaled="1"/>
              </a:gradFill>
              <a:effectLst>
                <a:outerShdw blurRad="38100" dist="38100" dir="2700000" algn="tl">
                  <a:srgbClr val="000000">
                    <a:alpha val="43137"/>
                  </a:srgbClr>
                </a:outerShdw>
              </a:effectLst>
              <a:uLnTx/>
              <a:uFillTx/>
              <a:latin typeface="Segoe Condensed" pitchFamily="34" charset="0"/>
              <a:cs typeface="Arial" charset="0"/>
            </a:endParaRPr>
          </a:p>
        </p:txBody>
      </p:sp>
      <p:sp>
        <p:nvSpPr>
          <p:cNvPr id="39" name="Rectangle 38"/>
          <p:cNvSpPr/>
          <p:nvPr/>
        </p:nvSpPr>
        <p:spPr>
          <a:xfrm>
            <a:off x="3940812" y="1829640"/>
            <a:ext cx="3532786" cy="420115"/>
          </a:xfrm>
          <a:prstGeom prst="rect">
            <a:avLst/>
          </a:prstGeom>
        </p:spPr>
        <p:txBody>
          <a:bodyPr wrap="square" lIns="91440" tIns="91440" rIns="91440" bIns="91440">
            <a:spAutoFit/>
          </a:bodyPr>
          <a:lstStyle/>
          <a:p>
            <a:pPr marL="0" marR="0" lvl="0" indent="0" algn="ctr" defTabSz="1096978" eaLnBrk="1" fontAlgn="base" latinLnBrk="0" hangingPunct="1">
              <a:lnSpc>
                <a:spcPct val="90000"/>
              </a:lnSpc>
              <a:spcBef>
                <a:spcPct val="0"/>
              </a:spcBef>
              <a:spcAft>
                <a:spcPct val="0"/>
              </a:spcAft>
              <a:buClrTx/>
              <a:buSzTx/>
              <a:buFontTx/>
              <a:buNone/>
              <a:tabLst/>
              <a:defRPr/>
            </a:pPr>
            <a:r>
              <a:rPr kumimoji="0" lang="en-US" sz="1700" b="0" i="0" u="none" strike="noStrike" kern="0" cap="none" spc="-60" normalizeH="0" baseline="0" noProof="0" dirty="0" smtClean="0">
                <a:ln>
                  <a:noFill/>
                </a:ln>
                <a:gradFill>
                  <a:gsLst>
                    <a:gs pos="37917">
                      <a:srgbClr val="FFFFFF"/>
                    </a:gs>
                    <a:gs pos="32083">
                      <a:srgbClr val="FFFFFF"/>
                    </a:gs>
                  </a:gsLst>
                  <a:lin ang="16200000" scaled="0"/>
                </a:gradFill>
                <a:effectLst/>
                <a:uLnTx/>
                <a:uFillTx/>
              </a:rPr>
              <a:t>BUILD | MEASURE | LEARN</a:t>
            </a:r>
          </a:p>
        </p:txBody>
      </p:sp>
      <p:sp>
        <p:nvSpPr>
          <p:cNvPr id="40" name="Rectangle 39"/>
          <p:cNvSpPr/>
          <p:nvPr/>
        </p:nvSpPr>
        <p:spPr>
          <a:xfrm>
            <a:off x="4592492" y="4650742"/>
            <a:ext cx="3532786" cy="420115"/>
          </a:xfrm>
          <a:prstGeom prst="rect">
            <a:avLst/>
          </a:prstGeom>
        </p:spPr>
        <p:txBody>
          <a:bodyPr wrap="square" lIns="91440" tIns="91440" rIns="91440" bIns="91440">
            <a:spAutoFit/>
          </a:bodyPr>
          <a:lstStyle/>
          <a:p>
            <a:pPr marL="0" marR="0" lvl="0" indent="0" algn="ctr" defTabSz="1096978" eaLnBrk="1" fontAlgn="base" latinLnBrk="0" hangingPunct="1">
              <a:lnSpc>
                <a:spcPct val="90000"/>
              </a:lnSpc>
              <a:spcBef>
                <a:spcPct val="0"/>
              </a:spcBef>
              <a:spcAft>
                <a:spcPct val="0"/>
              </a:spcAft>
              <a:buClrTx/>
              <a:buSzTx/>
              <a:buFontTx/>
              <a:buNone/>
              <a:tabLst/>
              <a:defRPr/>
            </a:pPr>
            <a:r>
              <a:rPr kumimoji="0" lang="en-US" sz="1700" b="0" i="0" u="none" strike="noStrike" kern="0" cap="none" spc="-60" normalizeH="0" baseline="0" noProof="0" dirty="0" smtClean="0">
                <a:ln>
                  <a:noFill/>
                </a:ln>
                <a:gradFill>
                  <a:gsLst>
                    <a:gs pos="37917">
                      <a:srgbClr val="FFFFFF"/>
                    </a:gs>
                    <a:gs pos="32083">
                      <a:srgbClr val="FFFFFF"/>
                    </a:gs>
                  </a:gsLst>
                  <a:lin ang="16200000" scaled="0"/>
                </a:gradFill>
                <a:effectLst/>
                <a:uLnTx/>
                <a:uFillTx/>
              </a:rPr>
              <a:t>BUILD | MEASURE | LEARN</a:t>
            </a:r>
          </a:p>
        </p:txBody>
      </p:sp>
      <p:sp>
        <p:nvSpPr>
          <p:cNvPr id="17" name="Freeform 51"/>
          <p:cNvSpPr>
            <a:spLocks noEditPoints="1"/>
          </p:cNvSpPr>
          <p:nvPr/>
        </p:nvSpPr>
        <p:spPr bwMode="black">
          <a:xfrm>
            <a:off x="6113078" y="2426114"/>
            <a:ext cx="2160143" cy="2020268"/>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19" name="Rectangle 18"/>
          <p:cNvSpPr/>
          <p:nvPr/>
        </p:nvSpPr>
        <p:spPr>
          <a:xfrm>
            <a:off x="6477018" y="5389819"/>
            <a:ext cx="1301071" cy="498604"/>
          </a:xfrm>
          <a:prstGeom prst="rect">
            <a:avLst/>
          </a:prstGeom>
        </p:spPr>
        <p:txBody>
          <a:bodyPr wrap="none" lIns="109733" tIns="54867" rIns="109733" bIns="54867">
            <a:spAutoFit/>
          </a:bodyPr>
          <a:lstStyle/>
          <a:p>
            <a:pPr algn="ctr" defTabSz="1096978" fontAlgn="base">
              <a:lnSpc>
                <a:spcPct val="90000"/>
              </a:lnSpc>
              <a:spcBef>
                <a:spcPct val="0"/>
              </a:spcBef>
              <a:spcAft>
                <a:spcPct val="0"/>
              </a:spcAft>
            </a:pPr>
            <a:r>
              <a:rPr lang="en-US" sz="2800" kern="0" spc="-60" dirty="0" smtClean="0">
                <a:latin typeface="+mj-lt"/>
              </a:rPr>
              <a:t>Release</a:t>
            </a:r>
            <a:endParaRPr lang="en-US" sz="2800" kern="0" spc="-60" dirty="0">
              <a:latin typeface="+mj-lt"/>
            </a:endParaRPr>
          </a:p>
        </p:txBody>
      </p:sp>
      <p:sp>
        <p:nvSpPr>
          <p:cNvPr id="3" name="Chevron 2"/>
          <p:cNvSpPr/>
          <p:nvPr/>
        </p:nvSpPr>
        <p:spPr bwMode="auto">
          <a:xfrm>
            <a:off x="7277013" y="1883885"/>
            <a:ext cx="169156" cy="301752"/>
          </a:xfrm>
          <a:prstGeom prst="chevron">
            <a:avLst>
              <a:gd name="adj" fmla="val 51229"/>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Chevron 19"/>
          <p:cNvSpPr/>
          <p:nvPr/>
        </p:nvSpPr>
        <p:spPr bwMode="auto">
          <a:xfrm rot="11009063">
            <a:off x="4649463" y="4698410"/>
            <a:ext cx="169156" cy="310896"/>
          </a:xfrm>
          <a:prstGeom prst="chevron">
            <a:avLst>
              <a:gd name="adj" fmla="val 51229"/>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p:txBody>
          <a:bodyPr/>
          <a:lstStyle/>
          <a:p>
            <a:r>
              <a:rPr lang="en-US" dirty="0" smtClean="0"/>
              <a:t>Business Agility through Modern Lifecycle</a:t>
            </a:r>
            <a:endParaRPr lang="en-US" dirty="0"/>
          </a:p>
        </p:txBody>
      </p:sp>
    </p:spTree>
    <p:extLst>
      <p:ext uri="{BB962C8B-B14F-4D97-AF65-F5344CB8AC3E}">
        <p14:creationId xmlns:p14="http://schemas.microsoft.com/office/powerpoint/2010/main" val="615509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par>
                                <p:cTn id="8" presetID="63" presetClass="path" presetSubtype="0" decel="100000" fill="hold" grpId="1" nodeType="withEffect">
                                  <p:stCondLst>
                                    <p:cond delay="0"/>
                                  </p:stCondLst>
                                  <p:childTnLst>
                                    <p:animMotion origin="layout" path="M -0.03026 -1.25284E-6 L 2.88741E-6 -1.25284E-6 " pathEditMode="relative" rAng="0" ptsTypes="AA">
                                      <p:cBhvr>
                                        <p:cTn id="9" dur="500" fill="hold"/>
                                        <p:tgtEl>
                                          <p:spTgt spid="23"/>
                                        </p:tgtEl>
                                        <p:attrNameLst>
                                          <p:attrName>ppt_x</p:attrName>
                                          <p:attrName>ppt_y</p:attrName>
                                        </p:attrNameLst>
                                      </p:cBhvr>
                                      <p:rCtr x="1506" y="0"/>
                                    </p:animMotion>
                                  </p:childTnLst>
                                </p:cTn>
                              </p:par>
                              <p:par>
                                <p:cTn id="10" presetID="10" presetClass="entr" presetSubtype="0" fill="hold" grpId="0" nodeType="withEffect">
                                  <p:stCondLst>
                                    <p:cond delay="35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50"/>
                                        <p:tgtEl>
                                          <p:spTgt spid="24"/>
                                        </p:tgtEl>
                                      </p:cBhvr>
                                    </p:animEffect>
                                  </p:childTnLst>
                                </p:cTn>
                              </p:par>
                              <p:par>
                                <p:cTn id="13" presetID="63" presetClass="path" presetSubtype="0" decel="100000" fill="hold" grpId="1" nodeType="withEffect">
                                  <p:stCondLst>
                                    <p:cond delay="100"/>
                                  </p:stCondLst>
                                  <p:childTnLst>
                                    <p:animMotion origin="layout" path="M -0.03026 -2.51021E-6 L 3.16058E-6 -2.51021E-6 " pathEditMode="relative" rAng="0" ptsTypes="AA">
                                      <p:cBhvr>
                                        <p:cTn id="14" dur="500" fill="hold"/>
                                        <p:tgtEl>
                                          <p:spTgt spid="24"/>
                                        </p:tgtEl>
                                        <p:attrNameLst>
                                          <p:attrName>ppt_x</p:attrName>
                                          <p:attrName>ppt_y</p:attrName>
                                        </p:attrNameLst>
                                      </p:cBhvr>
                                      <p:rCtr x="1506" y="0"/>
                                    </p:animMotion>
                                  </p:childTnLst>
                                </p:cTn>
                              </p:par>
                              <p:par>
                                <p:cTn id="15" presetID="10" presetClass="entr" presetSubtype="0" fill="hold" grpId="0" nodeType="withEffect">
                                  <p:stCondLst>
                                    <p:cond delay="45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250"/>
                                        <p:tgtEl>
                                          <p:spTgt spid="25"/>
                                        </p:tgtEl>
                                      </p:cBhvr>
                                    </p:animEffect>
                                  </p:childTnLst>
                                </p:cTn>
                              </p:par>
                              <p:par>
                                <p:cTn id="18" presetID="63" presetClass="path" presetSubtype="0" decel="100000" fill="hold" grpId="1" nodeType="withEffect">
                                  <p:stCondLst>
                                    <p:cond delay="200"/>
                                  </p:stCondLst>
                                  <p:childTnLst>
                                    <p:animMotion origin="layout" path="M -0.03025 -1.25284E-6 L -3.48226E-6 -1.25284E-6 " pathEditMode="relative" rAng="0" ptsTypes="AA">
                                      <p:cBhvr>
                                        <p:cTn id="19" dur="500" fill="hold"/>
                                        <p:tgtEl>
                                          <p:spTgt spid="25"/>
                                        </p:tgtEl>
                                        <p:attrNameLst>
                                          <p:attrName>ppt_x</p:attrName>
                                          <p:attrName>ppt_y</p:attrName>
                                        </p:attrNameLst>
                                      </p:cBhvr>
                                      <p:rCtr x="1506" y="0"/>
                                    </p:animMotion>
                                  </p:childTnLst>
                                </p:cTn>
                              </p:par>
                              <p:par>
                                <p:cTn id="20" presetID="10" presetClass="entr" presetSubtype="0" fill="hold" grpId="0" nodeType="withEffect">
                                  <p:stCondLst>
                                    <p:cond delay="35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50"/>
                                        <p:tgtEl>
                                          <p:spTgt spid="19"/>
                                        </p:tgtEl>
                                      </p:cBhvr>
                                    </p:animEffect>
                                  </p:childTnLst>
                                </p:cTn>
                              </p:par>
                              <p:par>
                                <p:cTn id="23" presetID="63" presetClass="path" presetSubtype="0" decel="100000" fill="hold" grpId="1" nodeType="withEffect">
                                  <p:stCondLst>
                                    <p:cond delay="100"/>
                                  </p:stCondLst>
                                  <p:childTnLst>
                                    <p:animMotion origin="layout" path="M -0.03026 -3.39991E-6 L 4.93745E-6 -3.39991E-6 " pathEditMode="relative" rAng="0" ptsTypes="AA">
                                      <p:cBhvr>
                                        <p:cTn id="24" dur="500" fill="hold"/>
                                        <p:tgtEl>
                                          <p:spTgt spid="19"/>
                                        </p:tgtEl>
                                        <p:attrNameLst>
                                          <p:attrName>ppt_x</p:attrName>
                                          <p:attrName>ppt_y</p:attrName>
                                        </p:attrNameLst>
                                      </p:cBhvr>
                                      <p:rCtr x="15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5" grpId="0"/>
      <p:bldP spid="25" grpId="1"/>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74320" y="296897"/>
            <a:ext cx="11889564" cy="917575"/>
          </a:xfrm>
        </p:spPr>
        <p:txBody>
          <a:bodyPr/>
          <a:lstStyle/>
          <a:p>
            <a:r>
              <a:rPr lang="en-US" dirty="0"/>
              <a:t>Business Agility through Modern Lifecycle</a:t>
            </a:r>
          </a:p>
        </p:txBody>
      </p:sp>
      <p:grpSp>
        <p:nvGrpSpPr>
          <p:cNvPr id="4" name="Group 3"/>
          <p:cNvGrpSpPr/>
          <p:nvPr/>
        </p:nvGrpSpPr>
        <p:grpSpPr>
          <a:xfrm>
            <a:off x="1169250" y="1697186"/>
            <a:ext cx="9862848" cy="3508946"/>
            <a:chOff x="1169250" y="1697186"/>
            <a:chExt cx="9862848" cy="3508946"/>
          </a:xfrm>
        </p:grpSpPr>
        <p:sp>
          <p:nvSpPr>
            <p:cNvPr id="5" name="Rounded Rectangle 4"/>
            <p:cNvSpPr/>
            <p:nvPr/>
          </p:nvSpPr>
          <p:spPr bwMode="auto">
            <a:xfrm>
              <a:off x="1489375" y="2174431"/>
              <a:ext cx="9192115" cy="2523979"/>
            </a:xfrm>
            <a:prstGeom prst="roundRect">
              <a:avLst>
                <a:gd name="adj" fmla="val 50000"/>
              </a:avLst>
            </a:prstGeom>
            <a:solidFill>
              <a:schemeClr val="accent1"/>
            </a:solidFill>
            <a:ln w="9525" cap="flat" cmpd="sng" algn="ctr">
              <a:noFill/>
              <a:prstDash val="solid"/>
              <a:round/>
              <a:headEnd type="none" w="med" len="med"/>
              <a:tailEnd type="none" w="med" len="med"/>
            </a:ln>
            <a:effectLst/>
          </p:spPr>
          <p:txBody>
            <a:bodyPr vert="horz" wrap="square" lIns="0" tIns="45719" rIns="0" bIns="45719" numCol="1" rtlCol="0" anchor="ctr" anchorCtr="0" compatLnSpc="1">
              <a:prstTxWarp prst="textNoShape">
                <a:avLst/>
              </a:prstTxWarp>
            </a:bodyPr>
            <a:lstStyle/>
            <a:p>
              <a:pPr marL="0" marR="0" lvl="0" indent="0" algn="ctr" defTabSz="823046" eaLnBrk="1" fontAlgn="base" latinLnBrk="0" hangingPunct="1">
                <a:lnSpc>
                  <a:spcPts val="2639"/>
                </a:lnSpc>
                <a:spcBef>
                  <a:spcPct val="0"/>
                </a:spcBef>
                <a:spcAft>
                  <a:spcPct val="0"/>
                </a:spcAft>
                <a:buClrTx/>
                <a:buSzTx/>
                <a:buFontTx/>
                <a:buNone/>
                <a:tabLst/>
                <a:defRPr/>
              </a:pPr>
              <a:endParaRPr kumimoji="0" lang="en-US" sz="2400" b="0" i="0" u="none" strike="noStrike" kern="0" cap="none" spc="0" normalizeH="0" baseline="0" noProof="0" dirty="0">
                <a:ln w="3175">
                  <a:noFill/>
                </a:ln>
                <a:gradFill>
                  <a:gsLst>
                    <a:gs pos="0">
                      <a:srgbClr val="FFFFFF"/>
                    </a:gs>
                    <a:gs pos="100000">
                      <a:srgbClr val="FFFFFF"/>
                    </a:gs>
                  </a:gsLst>
                  <a:lin ang="0" scaled="1"/>
                </a:gradFill>
                <a:effectLst>
                  <a:outerShdw blurRad="38100" dist="38100" dir="2700000" algn="tl">
                    <a:srgbClr val="000000">
                      <a:alpha val="43137"/>
                    </a:srgbClr>
                  </a:outerShdw>
                </a:effectLst>
                <a:uLnTx/>
                <a:uFillTx/>
                <a:latin typeface="Segoe Condensed" pitchFamily="34" charset="0"/>
                <a:cs typeface="Arial" charset="0"/>
              </a:endParaRPr>
            </a:p>
          </p:txBody>
        </p:sp>
        <p:grpSp>
          <p:nvGrpSpPr>
            <p:cNvPr id="6" name="Group 5"/>
            <p:cNvGrpSpPr/>
            <p:nvPr/>
          </p:nvGrpSpPr>
          <p:grpSpPr>
            <a:xfrm>
              <a:off x="1169250" y="1697186"/>
              <a:ext cx="9862848" cy="3508946"/>
              <a:chOff x="2032000" y="2221710"/>
              <a:chExt cx="8216900" cy="2924122"/>
            </a:xfrm>
          </p:grpSpPr>
          <p:sp>
            <p:nvSpPr>
              <p:cNvPr id="7" name="Rounded Rectangle 25"/>
              <p:cNvSpPr/>
              <p:nvPr/>
            </p:nvSpPr>
            <p:spPr bwMode="auto">
              <a:xfrm>
                <a:off x="2032000" y="2221710"/>
                <a:ext cx="8216900" cy="2924122"/>
              </a:xfrm>
              <a:custGeom>
                <a:avLst/>
                <a:gdLst/>
                <a:ahLst/>
                <a:cxnLst/>
                <a:rect l="l" t="t" r="r" b="b"/>
                <a:pathLst>
                  <a:path w="8216900" h="2924122">
                    <a:moveTo>
                      <a:pt x="1318358" y="405568"/>
                    </a:moveTo>
                    <a:cubicBezTo>
                      <a:pt x="737543" y="405568"/>
                      <a:pt x="266700" y="876411"/>
                      <a:pt x="266700" y="1457226"/>
                    </a:cubicBezTo>
                    <a:cubicBezTo>
                      <a:pt x="266700" y="2038041"/>
                      <a:pt x="737543" y="2508884"/>
                      <a:pt x="1318358" y="2508884"/>
                    </a:cubicBezTo>
                    <a:lnTo>
                      <a:pt x="3043713" y="2508884"/>
                    </a:lnTo>
                    <a:lnTo>
                      <a:pt x="3148811" y="2362200"/>
                    </a:lnTo>
                    <a:lnTo>
                      <a:pt x="3312898" y="2362200"/>
                    </a:lnTo>
                    <a:lnTo>
                      <a:pt x="3207800" y="2508884"/>
                    </a:lnTo>
                    <a:lnTo>
                      <a:pt x="6873143" y="2508884"/>
                    </a:lnTo>
                    <a:cubicBezTo>
                      <a:pt x="7453958" y="2508884"/>
                      <a:pt x="7924801" y="2038041"/>
                      <a:pt x="7924801" y="1457226"/>
                    </a:cubicBezTo>
                    <a:cubicBezTo>
                      <a:pt x="7924801" y="876411"/>
                      <a:pt x="7453958" y="405568"/>
                      <a:pt x="6873143" y="405568"/>
                    </a:cubicBezTo>
                    <a:lnTo>
                      <a:pt x="5088042" y="405568"/>
                    </a:lnTo>
                    <a:lnTo>
                      <a:pt x="4976015" y="561922"/>
                    </a:lnTo>
                    <a:lnTo>
                      <a:pt x="4811928" y="561922"/>
                    </a:lnTo>
                    <a:lnTo>
                      <a:pt x="4923955" y="405568"/>
                    </a:lnTo>
                    <a:close/>
                    <a:moveTo>
                      <a:pt x="4811928" y="0"/>
                    </a:moveTo>
                    <a:lnTo>
                      <a:pt x="4976015" y="0"/>
                    </a:lnTo>
                    <a:lnTo>
                      <a:pt x="5089051" y="157762"/>
                    </a:lnTo>
                    <a:lnTo>
                      <a:pt x="6917436" y="157762"/>
                    </a:lnTo>
                    <a:cubicBezTo>
                      <a:pt x="7635110" y="157762"/>
                      <a:pt x="8216900" y="739552"/>
                      <a:pt x="8216900" y="1457226"/>
                    </a:cubicBezTo>
                    <a:cubicBezTo>
                      <a:pt x="8216900" y="2174900"/>
                      <a:pt x="7635110" y="2756690"/>
                      <a:pt x="6917436" y="2756690"/>
                    </a:cubicBezTo>
                    <a:lnTo>
                      <a:pt x="3192934" y="2756690"/>
                    </a:lnTo>
                    <a:lnTo>
                      <a:pt x="3312898" y="2924122"/>
                    </a:lnTo>
                    <a:lnTo>
                      <a:pt x="3148811" y="2924122"/>
                    </a:lnTo>
                    <a:lnTo>
                      <a:pt x="3028847" y="2756690"/>
                    </a:lnTo>
                    <a:lnTo>
                      <a:pt x="1299464" y="2756690"/>
                    </a:lnTo>
                    <a:cubicBezTo>
                      <a:pt x="581790" y="2756690"/>
                      <a:pt x="0" y="2174900"/>
                      <a:pt x="0" y="1457226"/>
                    </a:cubicBezTo>
                    <a:cubicBezTo>
                      <a:pt x="0" y="739552"/>
                      <a:pt x="581790" y="157762"/>
                      <a:pt x="1299464" y="157762"/>
                    </a:cubicBezTo>
                    <a:lnTo>
                      <a:pt x="4924964" y="157762"/>
                    </a:lnTo>
                    <a:close/>
                  </a:path>
                </a:pathLst>
              </a:custGeom>
              <a:solidFill>
                <a:schemeClr val="accent3"/>
              </a:solidFill>
              <a:ln w="9525" cap="flat" cmpd="sng" algn="ctr">
                <a:noFill/>
                <a:prstDash val="solid"/>
                <a:round/>
                <a:headEnd type="none" w="med" len="med"/>
                <a:tailEnd type="none" w="med" len="med"/>
              </a:ln>
              <a:effectLst/>
            </p:spPr>
            <p:txBody>
              <a:bodyPr vert="horz" wrap="square" lIns="0" tIns="38098" rIns="0" bIns="38098" numCol="1" rtlCol="0" anchor="ctr" anchorCtr="0" compatLnSpc="1">
                <a:prstTxWarp prst="textNoShape">
                  <a:avLst/>
                </a:prstTxWarp>
              </a:bodyPr>
              <a:lstStyle/>
              <a:p>
                <a:pPr marL="0" marR="0" lvl="0" indent="0" algn="ctr" defTabSz="823046" eaLnBrk="1" fontAlgn="base" latinLnBrk="0" hangingPunct="1">
                  <a:lnSpc>
                    <a:spcPts val="2639"/>
                  </a:lnSpc>
                  <a:spcBef>
                    <a:spcPct val="0"/>
                  </a:spcBef>
                  <a:spcAft>
                    <a:spcPct val="0"/>
                  </a:spcAft>
                  <a:buClrTx/>
                  <a:buSzTx/>
                  <a:buFontTx/>
                  <a:buNone/>
                  <a:tabLst/>
                  <a:defRPr/>
                </a:pPr>
                <a:endParaRPr kumimoji="0" lang="en-US" sz="2400" b="0" i="0" u="none" strike="noStrike" kern="0" cap="none" spc="0" normalizeH="0" baseline="0" noProof="0" dirty="0" smtClean="0">
                  <a:ln w="3175">
                    <a:noFill/>
                  </a:ln>
                  <a:gradFill>
                    <a:gsLst>
                      <a:gs pos="0">
                        <a:srgbClr val="FFFFFF"/>
                      </a:gs>
                      <a:gs pos="100000">
                        <a:srgbClr val="FFFFFF"/>
                      </a:gs>
                    </a:gsLst>
                    <a:lin ang="0" scaled="1"/>
                  </a:gradFill>
                  <a:effectLst>
                    <a:outerShdw blurRad="38100" dist="38100" dir="2700000" algn="tl">
                      <a:srgbClr val="000000">
                        <a:alpha val="43137"/>
                      </a:srgbClr>
                    </a:outerShdw>
                  </a:effectLst>
                  <a:uLnTx/>
                  <a:uFillTx/>
                  <a:latin typeface="Segoe Condensed" pitchFamily="34" charset="0"/>
                  <a:cs typeface="Arial" charset="0"/>
                </a:endParaRPr>
              </a:p>
            </p:txBody>
          </p:sp>
          <p:sp>
            <p:nvSpPr>
              <p:cNvPr id="8" name="Rectangle 7"/>
              <p:cNvSpPr/>
              <p:nvPr/>
            </p:nvSpPr>
            <p:spPr>
              <a:xfrm>
                <a:off x="4341034" y="2332088"/>
                <a:ext cx="2943222" cy="350096"/>
              </a:xfrm>
              <a:prstGeom prst="rect">
                <a:avLst/>
              </a:prstGeom>
            </p:spPr>
            <p:txBody>
              <a:bodyPr wrap="square" lIns="91440" tIns="91440" rIns="91440" bIns="91440">
                <a:spAutoFit/>
              </a:bodyPr>
              <a:lstStyle/>
              <a:p>
                <a:pPr marL="0" marR="0" lvl="0" indent="0" algn="ctr" defTabSz="1096978" eaLnBrk="1" fontAlgn="base" latinLnBrk="0" hangingPunct="1">
                  <a:lnSpc>
                    <a:spcPct val="90000"/>
                  </a:lnSpc>
                  <a:spcBef>
                    <a:spcPct val="0"/>
                  </a:spcBef>
                  <a:spcAft>
                    <a:spcPct val="0"/>
                  </a:spcAft>
                  <a:buClrTx/>
                  <a:buSzTx/>
                  <a:buFontTx/>
                  <a:buNone/>
                  <a:tabLst/>
                  <a:defRPr/>
                </a:pPr>
                <a:r>
                  <a:rPr kumimoji="0" lang="en-US" sz="1700" b="0" i="0" u="none" strike="noStrike" kern="0" cap="none" spc="-60" normalizeH="0" baseline="0" noProof="0" dirty="0" smtClean="0">
                    <a:ln>
                      <a:noFill/>
                    </a:ln>
                    <a:gradFill>
                      <a:gsLst>
                        <a:gs pos="37917">
                          <a:srgbClr val="FFFFFF"/>
                        </a:gs>
                        <a:gs pos="32083">
                          <a:srgbClr val="FFFFFF"/>
                        </a:gs>
                      </a:gsLst>
                      <a:lin ang="16200000" scaled="0"/>
                    </a:gradFill>
                    <a:effectLst/>
                    <a:uLnTx/>
                    <a:uFillTx/>
                  </a:rPr>
                  <a:t>BUILD | MEASURE | LEARN</a:t>
                </a:r>
              </a:p>
            </p:txBody>
          </p:sp>
          <p:sp>
            <p:nvSpPr>
              <p:cNvPr id="9" name="Rectangle 8"/>
              <p:cNvSpPr/>
              <p:nvPr/>
            </p:nvSpPr>
            <p:spPr>
              <a:xfrm>
                <a:off x="4883959" y="4683007"/>
                <a:ext cx="2943222" cy="350096"/>
              </a:xfrm>
              <a:prstGeom prst="rect">
                <a:avLst/>
              </a:prstGeom>
            </p:spPr>
            <p:txBody>
              <a:bodyPr wrap="square" lIns="91440" tIns="91440" rIns="91440" bIns="91440">
                <a:spAutoFit/>
              </a:bodyPr>
              <a:lstStyle/>
              <a:p>
                <a:pPr marL="0" marR="0" lvl="0" indent="0" algn="ctr" defTabSz="1096978" eaLnBrk="1" fontAlgn="base" latinLnBrk="0" hangingPunct="1">
                  <a:lnSpc>
                    <a:spcPct val="90000"/>
                  </a:lnSpc>
                  <a:spcBef>
                    <a:spcPct val="0"/>
                  </a:spcBef>
                  <a:spcAft>
                    <a:spcPct val="0"/>
                  </a:spcAft>
                  <a:buClrTx/>
                  <a:buSzTx/>
                  <a:buFontTx/>
                  <a:buNone/>
                  <a:tabLst/>
                  <a:defRPr/>
                </a:pPr>
                <a:r>
                  <a:rPr kumimoji="0" lang="en-US" sz="1700" b="0" i="0" u="none" strike="noStrike" kern="0" cap="none" spc="-60" normalizeH="0" baseline="0" noProof="0" dirty="0" smtClean="0">
                    <a:ln>
                      <a:noFill/>
                    </a:ln>
                    <a:gradFill>
                      <a:gsLst>
                        <a:gs pos="37917">
                          <a:srgbClr val="FFFFFF"/>
                        </a:gs>
                        <a:gs pos="32083">
                          <a:srgbClr val="FFFFFF"/>
                        </a:gs>
                      </a:gsLst>
                      <a:lin ang="16200000" scaled="0"/>
                    </a:gradFill>
                    <a:effectLst/>
                    <a:uLnTx/>
                    <a:uFillTx/>
                  </a:rPr>
                  <a:t>BUILD | MEASURE | LEARN</a:t>
                </a:r>
              </a:p>
            </p:txBody>
          </p:sp>
        </p:grpSp>
      </p:grpSp>
      <p:sp>
        <p:nvSpPr>
          <p:cNvPr id="11" name="Rectangle 10"/>
          <p:cNvSpPr/>
          <p:nvPr/>
        </p:nvSpPr>
        <p:spPr bwMode="auto">
          <a:xfrm flipH="1">
            <a:off x="6686732" y="-1"/>
            <a:ext cx="5748268" cy="6994525"/>
          </a:xfrm>
          <a:prstGeom prst="rect">
            <a:avLst/>
          </a:prstGeom>
          <a:solidFill>
            <a:schemeClr val="accent6"/>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12" name="Freeform 6"/>
          <p:cNvSpPr>
            <a:spLocks noChangeAspect="1" noEditPoints="1"/>
          </p:cNvSpPr>
          <p:nvPr/>
        </p:nvSpPr>
        <p:spPr bwMode="auto">
          <a:xfrm>
            <a:off x="7031152" y="1020572"/>
            <a:ext cx="619826"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13" name="Freeform 11"/>
          <p:cNvSpPr>
            <a:spLocks noChangeAspect="1" noEditPoints="1"/>
          </p:cNvSpPr>
          <p:nvPr/>
        </p:nvSpPr>
        <p:spPr bwMode="auto">
          <a:xfrm>
            <a:off x="7031152" y="2007997"/>
            <a:ext cx="618848"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15" name="Rectangle 14"/>
          <p:cNvSpPr/>
          <p:nvPr/>
        </p:nvSpPr>
        <p:spPr>
          <a:xfrm>
            <a:off x="7721494" y="1047234"/>
            <a:ext cx="979755"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rgbClr val="FFFFFF"/>
                    </a:gs>
                    <a:gs pos="56667">
                      <a:srgbClr val="FFFFFF"/>
                    </a:gs>
                  </a:gsLst>
                  <a:lin ang="16200000" scaled="0"/>
                </a:gradFill>
                <a:latin typeface="Segoe UI Light"/>
              </a:rPr>
              <a:t>Plan</a:t>
            </a:r>
            <a:endParaRPr lang="en-US" sz="3600" kern="0" spc="-50" dirty="0">
              <a:gradFill>
                <a:gsLst>
                  <a:gs pos="83333">
                    <a:srgbClr val="FFFFFF"/>
                  </a:gs>
                  <a:gs pos="56667">
                    <a:srgbClr val="FFFFFF"/>
                  </a:gs>
                </a:gsLst>
                <a:lin ang="16200000" scaled="0"/>
              </a:gradFill>
              <a:latin typeface="Segoe UI Light"/>
            </a:endParaRPr>
          </a:p>
        </p:txBody>
      </p:sp>
      <p:sp>
        <p:nvSpPr>
          <p:cNvPr id="16" name="Rectangle 15"/>
          <p:cNvSpPr/>
          <p:nvPr/>
        </p:nvSpPr>
        <p:spPr>
          <a:xfrm>
            <a:off x="7721494" y="2034659"/>
            <a:ext cx="1737976"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rgbClr val="FFFFFF"/>
                    </a:gs>
                    <a:gs pos="56667">
                      <a:srgbClr val="FFFFFF"/>
                    </a:gs>
                  </a:gsLst>
                  <a:lin ang="16200000" scaled="0"/>
                </a:gradFill>
                <a:latin typeface="Segoe UI Light"/>
              </a:rPr>
              <a:t>Develop</a:t>
            </a:r>
            <a:endParaRPr lang="en-US" sz="3600" kern="0" spc="-50" dirty="0">
              <a:gradFill>
                <a:gsLst>
                  <a:gs pos="83333">
                    <a:srgbClr val="FFFFFF"/>
                  </a:gs>
                  <a:gs pos="56667">
                    <a:srgbClr val="FFFFFF"/>
                  </a:gs>
                </a:gsLst>
                <a:lin ang="16200000" scaled="0"/>
              </a:gradFill>
              <a:latin typeface="Segoe UI Light"/>
            </a:endParaRPr>
          </a:p>
        </p:txBody>
      </p:sp>
      <p:sp>
        <p:nvSpPr>
          <p:cNvPr id="17" name="Rectangle 16"/>
          <p:cNvSpPr/>
          <p:nvPr/>
        </p:nvSpPr>
        <p:spPr>
          <a:xfrm>
            <a:off x="7721494" y="3022084"/>
            <a:ext cx="1595309"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rgbClr val="FFFFFF"/>
                    </a:gs>
                    <a:gs pos="56667">
                      <a:srgbClr val="FFFFFF"/>
                    </a:gs>
                  </a:gsLst>
                  <a:lin ang="16200000" scaled="0"/>
                </a:gradFill>
                <a:latin typeface="Segoe UI Light"/>
              </a:rPr>
              <a:t>Release</a:t>
            </a:r>
            <a:endParaRPr lang="en-US" sz="3600" kern="0" spc="-50" dirty="0">
              <a:gradFill>
                <a:gsLst>
                  <a:gs pos="83333">
                    <a:srgbClr val="FFFFFF"/>
                  </a:gs>
                  <a:gs pos="56667">
                    <a:srgbClr val="FFFFFF"/>
                  </a:gs>
                </a:gsLst>
                <a:lin ang="16200000" scaled="0"/>
              </a:gradFill>
              <a:latin typeface="Segoe UI Light"/>
            </a:endParaRPr>
          </a:p>
        </p:txBody>
      </p:sp>
      <p:sp>
        <p:nvSpPr>
          <p:cNvPr id="19" name="Rectangle 18"/>
          <p:cNvSpPr/>
          <p:nvPr/>
        </p:nvSpPr>
        <p:spPr>
          <a:xfrm>
            <a:off x="7755021" y="3563917"/>
            <a:ext cx="4261003"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gradFill>
                  <a:gsLst>
                    <a:gs pos="83333">
                      <a:srgbClr val="FFFFFF"/>
                    </a:gs>
                    <a:gs pos="56667">
                      <a:srgbClr val="FFFFFF"/>
                    </a:gs>
                  </a:gsLst>
                  <a:lin ang="16200000" scaled="0"/>
                </a:gradFill>
              </a:rPr>
              <a:t>Working s</a:t>
            </a:r>
            <a:r>
              <a:rPr kumimoji="0" lang="en-US" sz="1600" b="0" i="0" u="none" strike="noStrike" kern="0" cap="none" spc="0" normalizeH="0" baseline="0" noProof="0" dirty="0" err="1" smtClean="0">
                <a:ln>
                  <a:noFill/>
                </a:ln>
                <a:gradFill>
                  <a:gsLst>
                    <a:gs pos="83333">
                      <a:srgbClr val="FFFFFF"/>
                    </a:gs>
                    <a:gs pos="56667">
                      <a:srgbClr val="FFFFFF"/>
                    </a:gs>
                  </a:gsLst>
                  <a:lin ang="16200000" scaled="0"/>
                </a:gradFill>
                <a:effectLst/>
                <a:uLnTx/>
                <a:uFillTx/>
              </a:rPr>
              <a:t>oftware</a:t>
            </a: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 to production</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sp>
        <p:nvSpPr>
          <p:cNvPr id="20" name="Rectangle 19"/>
          <p:cNvSpPr/>
          <p:nvPr/>
        </p:nvSpPr>
        <p:spPr>
          <a:xfrm>
            <a:off x="7721494" y="2527985"/>
            <a:ext cx="3162300" cy="338554"/>
          </a:xfrm>
          <a:prstGeom prst="rect">
            <a:avLst/>
          </a:prstGeom>
        </p:spPr>
        <p:txBody>
          <a:bodyPr wrap="square">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rPr>
              <a:t>Idea to working software</a:t>
            </a:r>
          </a:p>
        </p:txBody>
      </p:sp>
      <p:sp>
        <p:nvSpPr>
          <p:cNvPr id="21" name="Rectangle 20"/>
          <p:cNvSpPr/>
          <p:nvPr/>
        </p:nvSpPr>
        <p:spPr>
          <a:xfrm>
            <a:off x="7721494" y="1537385"/>
            <a:ext cx="3162300"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rPr>
              <a:t>Ideation</a:t>
            </a:r>
          </a:p>
        </p:txBody>
      </p:sp>
      <p:sp>
        <p:nvSpPr>
          <p:cNvPr id="22" name="1"/>
          <p:cNvSpPr>
            <a:spLocks noChangeAspect="1" noEditPoints="1"/>
          </p:cNvSpPr>
          <p:nvPr/>
        </p:nvSpPr>
        <p:spPr bwMode="auto">
          <a:xfrm>
            <a:off x="1751046" y="2426114"/>
            <a:ext cx="2035018" cy="2040941"/>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33" tIns="54867" rIns="109733" bIns="54867" numCol="1" anchor="t" anchorCtr="0" compatLnSpc="1">
            <a:prstTxWarp prst="textNoShape">
              <a:avLst/>
            </a:prstTxWarp>
          </a:bodyPr>
          <a:lstStyle/>
          <a:p>
            <a:pPr marL="0" marR="0" lvl="0" indent="0" defTabSz="109729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23" name="2"/>
          <p:cNvSpPr>
            <a:spLocks noChangeAspect="1" noEditPoints="1"/>
          </p:cNvSpPr>
          <p:nvPr/>
        </p:nvSpPr>
        <p:spPr bwMode="auto">
          <a:xfrm>
            <a:off x="3933668" y="2426114"/>
            <a:ext cx="2031806" cy="2040941"/>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33" tIns="54867" rIns="109733" bIns="54867" numCol="1" anchor="t" anchorCtr="0" compatLnSpc="1">
            <a:prstTxWarp prst="textNoShape">
              <a:avLst/>
            </a:prstTxWarp>
          </a:bodyPr>
          <a:lstStyle/>
          <a:p>
            <a:pPr marL="0" marR="0" lvl="0" indent="0" defTabSz="109729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24" name="3"/>
          <p:cNvSpPr>
            <a:spLocks noChangeAspect="1" noEditPoints="1"/>
          </p:cNvSpPr>
          <p:nvPr/>
        </p:nvSpPr>
        <p:spPr bwMode="auto">
          <a:xfrm>
            <a:off x="8420825" y="2426114"/>
            <a:ext cx="2033417" cy="2040941"/>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9733" tIns="54867" rIns="109733" bIns="54867" numCol="1" anchor="t" anchorCtr="0" compatLnSpc="1">
            <a:prstTxWarp prst="textNoShape">
              <a:avLst/>
            </a:prstTxWarp>
          </a:bodyPr>
          <a:lstStyle/>
          <a:p>
            <a:pPr marL="0" marR="0" lvl="0" indent="0" defTabSz="109729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nvGrpSpPr>
          <p:cNvPr id="25" name="Group 24"/>
          <p:cNvGrpSpPr/>
          <p:nvPr/>
        </p:nvGrpSpPr>
        <p:grpSpPr>
          <a:xfrm>
            <a:off x="780573" y="1827967"/>
            <a:ext cx="5116583" cy="4793962"/>
            <a:chOff x="793273" y="1465110"/>
            <a:chExt cx="5116583" cy="4793962"/>
          </a:xfrm>
          <a:solidFill>
            <a:schemeClr val="accent1"/>
          </a:solidFill>
        </p:grpSpPr>
        <p:sp>
          <p:nvSpPr>
            <p:cNvPr id="26" name="TextBox 25"/>
            <p:cNvSpPr txBox="1"/>
            <p:nvPr/>
          </p:nvSpPr>
          <p:spPr>
            <a:xfrm>
              <a:off x="1738580" y="1465110"/>
              <a:ext cx="1096454" cy="184666"/>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85000"/>
                    </a:schemeClr>
                  </a:solidFill>
                  <a:effectLst/>
                  <a:uLnTx/>
                  <a:uFillTx/>
                </a:rPr>
                <a:t>REQUIREMENTS</a:t>
              </a:r>
            </a:p>
          </p:txBody>
        </p:sp>
        <p:sp>
          <p:nvSpPr>
            <p:cNvPr id="27" name="Freeform 12"/>
            <p:cNvSpPr>
              <a:spLocks/>
            </p:cNvSpPr>
            <p:nvPr/>
          </p:nvSpPr>
          <p:spPr bwMode="auto">
            <a:xfrm>
              <a:off x="1626874" y="1740643"/>
              <a:ext cx="1319867" cy="379672"/>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BACKLOG</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8" name="Rectangle 13"/>
            <p:cNvSpPr>
              <a:spLocks noChangeArrowheads="1"/>
            </p:cNvSpPr>
            <p:nvPr/>
          </p:nvSpPr>
          <p:spPr bwMode="auto">
            <a:xfrm>
              <a:off x="1626874" y="2164630"/>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9" name="Rectangle 14"/>
            <p:cNvSpPr>
              <a:spLocks noChangeArrowheads="1"/>
            </p:cNvSpPr>
            <p:nvPr/>
          </p:nvSpPr>
          <p:spPr bwMode="auto">
            <a:xfrm>
              <a:off x="1626874" y="2377821"/>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0" name="Freeform 15"/>
            <p:cNvSpPr>
              <a:spLocks/>
            </p:cNvSpPr>
            <p:nvPr/>
          </p:nvSpPr>
          <p:spPr bwMode="auto">
            <a:xfrm>
              <a:off x="1626874" y="2591011"/>
              <a:ext cx="1319867" cy="167678"/>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1" name="Freeform 16"/>
            <p:cNvSpPr>
              <a:spLocks/>
            </p:cNvSpPr>
            <p:nvPr/>
          </p:nvSpPr>
          <p:spPr bwMode="auto">
            <a:xfrm>
              <a:off x="3751596" y="4946888"/>
              <a:ext cx="1318670" cy="380869"/>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grpFill/>
            <a:ln w="25400" cap="flat" cmpd="sng" algn="ctr">
              <a:noFill/>
              <a:prstDash val="solid"/>
              <a:headEnd type="none" w="med" len="med"/>
              <a:tailEnd type="none" w="med" len="med"/>
            </a:ln>
            <a:effectLst/>
            <a:extLst/>
          </p:spPr>
          <p:txBody>
            <a:bodyPr vert="horz" wrap="square" lIns="91440" tIns="45720" rIns="91436" bIns="45718" numCol="1" rtlCol="0"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RELEASE</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2" name="Rectangle 17"/>
            <p:cNvSpPr>
              <a:spLocks noChangeArrowheads="1"/>
            </p:cNvSpPr>
            <p:nvPr/>
          </p:nvSpPr>
          <p:spPr bwMode="auto">
            <a:xfrm>
              <a:off x="3751596" y="5372072"/>
              <a:ext cx="1318670" cy="168876"/>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33" name="Rectangle 18"/>
            <p:cNvSpPr>
              <a:spLocks noChangeArrowheads="1"/>
            </p:cNvSpPr>
            <p:nvPr/>
          </p:nvSpPr>
          <p:spPr bwMode="auto">
            <a:xfrm>
              <a:off x="3751596" y="5585263"/>
              <a:ext cx="1318670" cy="166481"/>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34" name="Freeform 19"/>
            <p:cNvSpPr>
              <a:spLocks/>
            </p:cNvSpPr>
            <p:nvPr/>
          </p:nvSpPr>
          <p:spPr bwMode="auto">
            <a:xfrm>
              <a:off x="3751596" y="5796059"/>
              <a:ext cx="1318670" cy="168876"/>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35" name="Freeform 11"/>
            <p:cNvSpPr>
              <a:spLocks/>
            </p:cNvSpPr>
            <p:nvPr/>
          </p:nvSpPr>
          <p:spPr bwMode="auto">
            <a:xfrm>
              <a:off x="3514452" y="2067615"/>
              <a:ext cx="153306" cy="332961"/>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36" name="Freeform 20"/>
            <p:cNvSpPr>
              <a:spLocks/>
            </p:cNvSpPr>
            <p:nvPr/>
          </p:nvSpPr>
          <p:spPr bwMode="auto">
            <a:xfrm>
              <a:off x="2980277" y="2059231"/>
              <a:ext cx="516210" cy="331764"/>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37" name="TextBox 36"/>
            <p:cNvSpPr txBox="1"/>
            <p:nvPr/>
          </p:nvSpPr>
          <p:spPr>
            <a:xfrm>
              <a:off x="4517275" y="3697701"/>
              <a:ext cx="888064" cy="307777"/>
            </a:xfrm>
            <a:prstGeom prst="rect">
              <a:avLst/>
            </a:prstGeom>
            <a:noFill/>
          </p:spPr>
          <p:txBody>
            <a:bodyPr wrap="none" lIns="0" tIns="0" rIns="0" bIns="0" rtlCol="0" anchor="ctr">
              <a:spAutoFit/>
            </a:bodyPr>
            <a:lstStyle>
              <a:defPPr>
                <a:defRPr lang="en-US"/>
              </a:defPPr>
              <a:lvl1pPr algn="ctr" defTabSz="914400">
                <a:defRPr sz="2000" spc="-60">
                  <a:gradFill>
                    <a:gsLst>
                      <a:gs pos="0">
                        <a:schemeClr val="accent2"/>
                      </a:gs>
                      <a:gs pos="100000">
                        <a:schemeClr val="accent2"/>
                      </a:gs>
                    </a:gsLst>
                    <a:lin ang="5400000" scaled="0"/>
                  </a:gra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00AEEF"/>
                      </a:gs>
                      <a:gs pos="100000">
                        <a:srgbClr val="00AEEF"/>
                      </a:gs>
                    </a:gsLst>
                    <a:lin ang="5400000" scaled="0"/>
                  </a:gradFill>
                  <a:effectLst/>
                  <a:uLnTx/>
                  <a:uFillTx/>
                  <a:latin typeface="Segoe UI Light"/>
                </a:rPr>
                <a:t>Operate</a:t>
              </a:r>
              <a:endParaRPr kumimoji="0" lang="en-US" sz="2000" b="0" i="0" u="none" strike="noStrike" kern="0" cap="none" spc="0" normalizeH="0" baseline="0" noProof="0" dirty="0">
                <a:ln>
                  <a:noFill/>
                </a:ln>
                <a:gradFill>
                  <a:gsLst>
                    <a:gs pos="0">
                      <a:srgbClr val="00AEEF"/>
                    </a:gs>
                    <a:gs pos="100000">
                      <a:srgbClr val="00AEEF"/>
                    </a:gs>
                  </a:gsLst>
                  <a:lin ang="5400000" scaled="0"/>
                </a:gradFill>
                <a:effectLst/>
                <a:uLnTx/>
                <a:uFillTx/>
                <a:latin typeface="Segoe UI Light"/>
              </a:endParaRPr>
            </a:p>
          </p:txBody>
        </p:sp>
        <p:sp>
          <p:nvSpPr>
            <p:cNvPr id="38" name="Freeform 9"/>
            <p:cNvSpPr>
              <a:spLocks/>
            </p:cNvSpPr>
            <p:nvPr/>
          </p:nvSpPr>
          <p:spPr bwMode="auto">
            <a:xfrm>
              <a:off x="5578092" y="3831907"/>
              <a:ext cx="331764" cy="147318"/>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39" name="Freeform 10"/>
            <p:cNvSpPr>
              <a:spLocks/>
            </p:cNvSpPr>
            <p:nvPr/>
          </p:nvSpPr>
          <p:spPr bwMode="auto">
            <a:xfrm>
              <a:off x="4928820" y="2933553"/>
              <a:ext cx="147318" cy="332961"/>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40" name="Freeform 23"/>
            <p:cNvSpPr>
              <a:spLocks/>
            </p:cNvSpPr>
            <p:nvPr/>
          </p:nvSpPr>
          <p:spPr bwMode="auto">
            <a:xfrm>
              <a:off x="3591105" y="2195769"/>
              <a:ext cx="2191794" cy="1568989"/>
            </a:xfrm>
            <a:custGeom>
              <a:avLst/>
              <a:gdLst/>
              <a:ahLst/>
              <a:cxnLst/>
              <a:rect l="l" t="t" r="r" b="b"/>
              <a:pathLst>
                <a:path w="2759075" h="2079625">
                  <a:moveTo>
                    <a:pt x="5827" y="0"/>
                  </a:moveTo>
                  <a:cubicBezTo>
                    <a:pt x="687583"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2"/>
                    <a:pt x="1114176" y="231237"/>
                    <a:pt x="0" y="116491"/>
                  </a:cubicBezTo>
                  <a:cubicBezTo>
                    <a:pt x="0" y="116491"/>
                    <a:pt x="0" y="116491"/>
                    <a:pt x="5827"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41" name="Freeform 24"/>
            <p:cNvSpPr>
              <a:spLocks/>
            </p:cNvSpPr>
            <p:nvPr/>
          </p:nvSpPr>
          <p:spPr bwMode="auto">
            <a:xfrm>
              <a:off x="4193548" y="3061707"/>
              <a:ext cx="1586956" cy="1953451"/>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42" name="TextBox 41"/>
            <p:cNvSpPr txBox="1"/>
            <p:nvPr/>
          </p:nvSpPr>
          <p:spPr>
            <a:xfrm>
              <a:off x="1247146" y="3680934"/>
              <a:ext cx="1030731" cy="307777"/>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B0F0"/>
                  </a:solidFill>
                  <a:effectLst/>
                  <a:uLnTx/>
                  <a:uFillTx/>
                  <a:latin typeface="Segoe UI Light"/>
                </a:rPr>
                <a:t>Construct</a:t>
              </a:r>
              <a:endParaRPr kumimoji="0" lang="en-US" sz="2000" b="0" i="0" u="none" strike="noStrike" kern="0" cap="none" spc="0" normalizeH="0" baseline="0" noProof="0" dirty="0">
                <a:ln>
                  <a:noFill/>
                </a:ln>
                <a:solidFill>
                  <a:srgbClr val="00B0F0"/>
                </a:solidFill>
                <a:effectLst/>
                <a:uLnTx/>
                <a:uFillTx/>
                <a:latin typeface="Segoe UI Light"/>
              </a:endParaRPr>
            </a:p>
          </p:txBody>
        </p:sp>
        <p:sp>
          <p:nvSpPr>
            <p:cNvPr id="43" name="Freeform 25"/>
            <p:cNvSpPr>
              <a:spLocks/>
            </p:cNvSpPr>
            <p:nvPr/>
          </p:nvSpPr>
          <p:spPr bwMode="auto">
            <a:xfrm>
              <a:off x="909449" y="3940819"/>
              <a:ext cx="2818194" cy="1694748"/>
            </a:xfrm>
            <a:custGeom>
              <a:avLst/>
              <a:gdLst/>
              <a:ahLst/>
              <a:cxnLst/>
              <a:rect l="l" t="t" r="r" b="b"/>
              <a:pathLst>
                <a:path w="3359400" h="2020208">
                  <a:moveTo>
                    <a:pt x="0" y="0"/>
                  </a:moveTo>
                  <a:cubicBezTo>
                    <a:pt x="0" y="0"/>
                    <a:pt x="0" y="0"/>
                    <a:pt x="6238" y="5544"/>
                  </a:cubicBezTo>
                  <a:lnTo>
                    <a:pt x="5711" y="2855"/>
                  </a:lnTo>
                  <a:cubicBezTo>
                    <a:pt x="5711" y="2855"/>
                    <a:pt x="5711" y="2855"/>
                    <a:pt x="8002" y="5146"/>
                  </a:cubicBezTo>
                  <a:lnTo>
                    <a:pt x="24039" y="21183"/>
                  </a:lnTo>
                  <a:cubicBezTo>
                    <a:pt x="24039" y="21183"/>
                    <a:pt x="24039" y="21183"/>
                    <a:pt x="60364" y="52318"/>
                  </a:cubicBezTo>
                  <a:cubicBezTo>
                    <a:pt x="60941" y="51786"/>
                    <a:pt x="65051" y="47993"/>
                    <a:pt x="94336" y="20962"/>
                  </a:cubicBezTo>
                  <a:cubicBezTo>
                    <a:pt x="94336" y="20962"/>
                    <a:pt x="94336" y="20962"/>
                    <a:pt x="95974" y="19652"/>
                  </a:cubicBezTo>
                  <a:lnTo>
                    <a:pt x="107438" y="10481"/>
                  </a:lnTo>
                  <a:cubicBezTo>
                    <a:pt x="107441" y="10514"/>
                    <a:pt x="107444" y="10548"/>
                    <a:pt x="107454" y="10581"/>
                  </a:cubicBezTo>
                  <a:lnTo>
                    <a:pt x="110441" y="8092"/>
                  </a:lnTo>
                  <a:cubicBezTo>
                    <a:pt x="157569" y="374641"/>
                    <a:pt x="445576" y="670500"/>
                    <a:pt x="809512" y="730718"/>
                  </a:cubicBezTo>
                  <a:cubicBezTo>
                    <a:pt x="809512" y="730718"/>
                    <a:pt x="809512" y="730718"/>
                    <a:pt x="809512" y="838065"/>
                  </a:cubicBezTo>
                  <a:cubicBezTo>
                    <a:pt x="611488" y="808729"/>
                    <a:pt x="433438" y="718330"/>
                    <a:pt x="296736" y="584843"/>
                  </a:cubicBezTo>
                  <a:cubicBezTo>
                    <a:pt x="704003" y="1288835"/>
                    <a:pt x="1721169" y="1787007"/>
                    <a:pt x="2906065" y="1787007"/>
                  </a:cubicBezTo>
                  <a:cubicBezTo>
                    <a:pt x="2997780" y="1787007"/>
                    <a:pt x="3089495" y="1784386"/>
                    <a:pt x="3181210" y="1779146"/>
                  </a:cubicBezTo>
                  <a:cubicBezTo>
                    <a:pt x="3181210" y="1779146"/>
                    <a:pt x="3181210" y="1779146"/>
                    <a:pt x="3170729" y="1624551"/>
                  </a:cubicBezTo>
                  <a:lnTo>
                    <a:pt x="3359400" y="1810589"/>
                  </a:lnTo>
                  <a:cubicBezTo>
                    <a:pt x="3359400" y="1810589"/>
                    <a:pt x="3359400" y="1810589"/>
                    <a:pt x="3199553" y="2020208"/>
                  </a:cubicBezTo>
                  <a:cubicBezTo>
                    <a:pt x="3199553" y="2020208"/>
                    <a:pt x="3199553" y="2020208"/>
                    <a:pt x="3189072" y="1883956"/>
                  </a:cubicBezTo>
                  <a:cubicBezTo>
                    <a:pt x="3094736" y="1889196"/>
                    <a:pt x="3000400" y="1891816"/>
                    <a:pt x="2906065" y="1891816"/>
                  </a:cubicBezTo>
                  <a:cubicBezTo>
                    <a:pt x="2133036" y="1891816"/>
                    <a:pt x="1404554" y="1687437"/>
                    <a:pt x="856883" y="1312742"/>
                  </a:cubicBezTo>
                  <a:cubicBezTo>
                    <a:pt x="338036" y="961630"/>
                    <a:pt x="36686" y="497847"/>
                    <a:pt x="0"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4" name="Freeform 7"/>
            <p:cNvSpPr>
              <a:spLocks/>
            </p:cNvSpPr>
            <p:nvPr/>
          </p:nvSpPr>
          <p:spPr bwMode="auto">
            <a:xfrm>
              <a:off x="1582416" y="4441458"/>
              <a:ext cx="147318" cy="331764"/>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5" name="Freeform 8"/>
            <p:cNvSpPr>
              <a:spLocks/>
            </p:cNvSpPr>
            <p:nvPr/>
          </p:nvSpPr>
          <p:spPr bwMode="auto">
            <a:xfrm>
              <a:off x="793273" y="3730307"/>
              <a:ext cx="331764" cy="147318"/>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6" name="Freeform 26"/>
            <p:cNvSpPr>
              <a:spLocks/>
            </p:cNvSpPr>
            <p:nvPr/>
          </p:nvSpPr>
          <p:spPr bwMode="auto">
            <a:xfrm>
              <a:off x="911846" y="2692814"/>
              <a:ext cx="1594142" cy="1953452"/>
            </a:xfrm>
            <a:custGeom>
              <a:avLst/>
              <a:gdLst/>
              <a:ahLst/>
              <a:cxnLst/>
              <a:rect l="l" t="t" r="r" b="b"/>
              <a:pathLst>
                <a:path w="1900281" h="2328594">
                  <a:moveTo>
                    <a:pt x="805107" y="0"/>
                  </a:moveTo>
                  <a:cubicBezTo>
                    <a:pt x="805107" y="0"/>
                    <a:pt x="805107" y="0"/>
                    <a:pt x="810352" y="0"/>
                  </a:cubicBezTo>
                  <a:cubicBezTo>
                    <a:pt x="823465" y="31409"/>
                    <a:pt x="841822" y="60202"/>
                    <a:pt x="868047" y="83759"/>
                  </a:cubicBezTo>
                  <a:cubicBezTo>
                    <a:pt x="618596" y="261380"/>
                    <a:pt x="418547" y="471580"/>
                    <a:pt x="287213" y="705241"/>
                  </a:cubicBezTo>
                  <a:cubicBezTo>
                    <a:pt x="456580" y="536656"/>
                    <a:pt x="690024" y="434024"/>
                    <a:pt x="946445" y="434024"/>
                  </a:cubicBezTo>
                  <a:cubicBezTo>
                    <a:pt x="1473151" y="434024"/>
                    <a:pt x="1900281" y="861154"/>
                    <a:pt x="1900281" y="1385240"/>
                  </a:cubicBezTo>
                  <a:cubicBezTo>
                    <a:pt x="1900281" y="1870019"/>
                    <a:pt x="1533421" y="2270945"/>
                    <a:pt x="1064364" y="2328594"/>
                  </a:cubicBezTo>
                  <a:cubicBezTo>
                    <a:pt x="1064364" y="2328594"/>
                    <a:pt x="1064364" y="2328594"/>
                    <a:pt x="1065674" y="2327284"/>
                  </a:cubicBezTo>
                  <a:lnTo>
                    <a:pt x="1074846" y="2318112"/>
                  </a:lnTo>
                  <a:cubicBezTo>
                    <a:pt x="1074846" y="2318112"/>
                    <a:pt x="1074846" y="2318112"/>
                    <a:pt x="1106291" y="2284047"/>
                  </a:cubicBezTo>
                  <a:cubicBezTo>
                    <a:pt x="1106291" y="2284047"/>
                    <a:pt x="1106291" y="2284047"/>
                    <a:pt x="1074846" y="2249981"/>
                  </a:cubicBezTo>
                  <a:cubicBezTo>
                    <a:pt x="1074846" y="2249981"/>
                    <a:pt x="1074846" y="2249981"/>
                    <a:pt x="1053882" y="2223777"/>
                  </a:cubicBezTo>
                  <a:cubicBezTo>
                    <a:pt x="1470531" y="2171368"/>
                    <a:pt x="1795464" y="1814990"/>
                    <a:pt x="1795464" y="1385240"/>
                  </a:cubicBezTo>
                  <a:cubicBezTo>
                    <a:pt x="1795464" y="918803"/>
                    <a:pt x="1415502" y="538841"/>
                    <a:pt x="946445" y="538841"/>
                  </a:cubicBezTo>
                  <a:cubicBezTo>
                    <a:pt x="529796" y="538841"/>
                    <a:pt x="181279" y="842811"/>
                    <a:pt x="113148" y="1241116"/>
                  </a:cubicBezTo>
                  <a:cubicBezTo>
                    <a:pt x="113148" y="1241116"/>
                    <a:pt x="113148" y="1241116"/>
                    <a:pt x="5710" y="1241116"/>
                  </a:cubicBezTo>
                  <a:cubicBezTo>
                    <a:pt x="5733" y="1240969"/>
                    <a:pt x="5756" y="1240823"/>
                    <a:pt x="5798" y="1240679"/>
                  </a:cubicBezTo>
                  <a:lnTo>
                    <a:pt x="0" y="1240679"/>
                  </a:lnTo>
                  <a:cubicBezTo>
                    <a:pt x="47205" y="774770"/>
                    <a:pt x="327812" y="337653"/>
                    <a:pt x="805107"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7" name="TextBox 46"/>
            <p:cNvSpPr txBox="1"/>
            <p:nvPr/>
          </p:nvSpPr>
          <p:spPr>
            <a:xfrm>
              <a:off x="3338856" y="5982073"/>
              <a:ext cx="2242098" cy="276999"/>
            </a:xfrm>
            <a:prstGeom prst="rect">
              <a:avLst/>
            </a:prstGeom>
            <a:noFill/>
            <a:ln>
              <a:noFill/>
            </a:ln>
          </p:spPr>
          <p:txBody>
            <a:bodyPr wrap="square">
              <a:spAutoFit/>
            </a:bodyPr>
            <a:lstStyle>
              <a:defPPr>
                <a:defRPr lang="en-US"/>
              </a:defPPr>
              <a:lvl1pPr marR="0" lvl="0" indent="0" fontAlgn="auto">
                <a:lnSpc>
                  <a:spcPct val="85000"/>
                </a:lnSpc>
                <a:spcBef>
                  <a:spcPts val="0"/>
                </a:spcBef>
                <a:spcAft>
                  <a:spcPts val="0"/>
                </a:spcAft>
                <a:buClrTx/>
                <a:buSzTx/>
                <a:buFontTx/>
                <a:buNone/>
                <a:tabLst/>
                <a:defRPr kumimoji="0" sz="1200" b="0" i="0" u="none" strike="noStrike" kern="0" cap="none" spc="-50" normalizeH="0" baseline="0">
                  <a:ln>
                    <a:noFill/>
                  </a:ln>
                  <a:solidFill>
                    <a:schemeClr val="tx1">
                      <a:lumMod val="85000"/>
                    </a:schemeClr>
                  </a:solidFill>
                  <a:effectLst/>
                  <a:uLnTx/>
                  <a:uFillTx/>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rPr>
                <a:t>WORKING </a:t>
              </a:r>
              <a:r>
                <a:rPr kumimoji="0" lang="en-US" sz="1200" b="0" i="0" u="none" strike="noStrike" kern="0" cap="none" spc="0" normalizeH="0" baseline="0" noProof="0" dirty="0" smtClean="0">
                  <a:ln>
                    <a:noFill/>
                  </a:ln>
                  <a:effectLst/>
                  <a:uLnTx/>
                  <a:uFillTx/>
                </a:rPr>
                <a:t>SOFTWARE</a:t>
              </a:r>
              <a:endParaRPr kumimoji="0" lang="en-US" sz="1200" b="0" i="0" u="none" strike="noStrike" kern="0" cap="none" spc="0" normalizeH="0" baseline="0" noProof="0" dirty="0">
                <a:ln>
                  <a:noFill/>
                </a:ln>
                <a:effectLst/>
                <a:uLnTx/>
                <a:uFillTx/>
              </a:endParaRPr>
            </a:p>
          </p:txBody>
        </p:sp>
      </p:grpSp>
      <p:sp>
        <p:nvSpPr>
          <p:cNvPr id="48" name="Freeform 16"/>
          <p:cNvSpPr>
            <a:spLocks noChangeAspect="1" noEditPoints="1"/>
          </p:cNvSpPr>
          <p:nvPr/>
        </p:nvSpPr>
        <p:spPr bwMode="auto">
          <a:xfrm>
            <a:off x="7053009" y="4027773"/>
            <a:ext cx="619339" cy="621792"/>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9" name="Rectangle 48"/>
          <p:cNvSpPr/>
          <p:nvPr/>
        </p:nvSpPr>
        <p:spPr>
          <a:xfrm>
            <a:off x="7694387" y="3994932"/>
            <a:ext cx="1731564"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rgbClr val="FFFFFF"/>
                    </a:gs>
                    <a:gs pos="56667">
                      <a:srgbClr val="FFFFFF"/>
                    </a:gs>
                  </a:gsLst>
                  <a:lin ang="16200000" scaled="0"/>
                </a:gradFill>
                <a:latin typeface="Segoe UI Light"/>
              </a:rPr>
              <a:t>Operate</a:t>
            </a:r>
            <a:endParaRPr lang="en-US" sz="3600" kern="0" spc="-50" dirty="0">
              <a:gradFill>
                <a:gsLst>
                  <a:gs pos="83333">
                    <a:srgbClr val="FFFFFF"/>
                  </a:gs>
                  <a:gs pos="56667">
                    <a:srgbClr val="FFFFFF"/>
                  </a:gs>
                </a:gsLst>
                <a:lin ang="16200000" scaled="0"/>
              </a:gradFill>
              <a:latin typeface="Segoe UI Light"/>
            </a:endParaRPr>
          </a:p>
        </p:txBody>
      </p:sp>
      <p:sp>
        <p:nvSpPr>
          <p:cNvPr id="50" name="Rectangle 49"/>
          <p:cNvSpPr/>
          <p:nvPr/>
        </p:nvSpPr>
        <p:spPr>
          <a:xfrm>
            <a:off x="7721494" y="4540868"/>
            <a:ext cx="3162300"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Running software in </a:t>
            </a:r>
            <a:r>
              <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rPr>
              <a:t>production</a:t>
            </a:r>
          </a:p>
        </p:txBody>
      </p:sp>
      <p:sp>
        <p:nvSpPr>
          <p:cNvPr id="52" name="Freeform 51"/>
          <p:cNvSpPr>
            <a:spLocks noEditPoints="1"/>
          </p:cNvSpPr>
          <p:nvPr/>
        </p:nvSpPr>
        <p:spPr bwMode="black">
          <a:xfrm>
            <a:off x="6113078" y="2426114"/>
            <a:ext cx="2160143" cy="2020268"/>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3" name="Freeform 52"/>
          <p:cNvSpPr>
            <a:spLocks noEditPoints="1"/>
          </p:cNvSpPr>
          <p:nvPr/>
        </p:nvSpPr>
        <p:spPr bwMode="black">
          <a:xfrm>
            <a:off x="7040444" y="3013431"/>
            <a:ext cx="597014" cy="594204"/>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5" name="Chevron 54"/>
          <p:cNvSpPr/>
          <p:nvPr/>
        </p:nvSpPr>
        <p:spPr bwMode="auto">
          <a:xfrm>
            <a:off x="7277013" y="1883885"/>
            <a:ext cx="169156" cy="301752"/>
          </a:xfrm>
          <a:prstGeom prst="chevron">
            <a:avLst>
              <a:gd name="adj" fmla="val 51229"/>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Chevron 55"/>
          <p:cNvSpPr/>
          <p:nvPr/>
        </p:nvSpPr>
        <p:spPr bwMode="auto">
          <a:xfrm rot="11009063">
            <a:off x="4649463" y="4698410"/>
            <a:ext cx="169156" cy="310896"/>
          </a:xfrm>
          <a:prstGeom prst="chevron">
            <a:avLst>
              <a:gd name="adj" fmla="val 51229"/>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Title 13"/>
          <p:cNvSpPr txBox="1">
            <a:spLocks/>
          </p:cNvSpPr>
          <p:nvPr/>
        </p:nvSpPr>
        <p:spPr>
          <a:xfrm>
            <a:off x="274320" y="296897"/>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smtClean="0"/>
              <a:t>Build | Measure | Learn</a:t>
            </a:r>
            <a:endParaRPr lang="en-US" sz="4800" dirty="0"/>
          </a:p>
        </p:txBody>
      </p:sp>
    </p:spTree>
    <p:extLst>
      <p:ext uri="{BB962C8B-B14F-4D97-AF65-F5344CB8AC3E}">
        <p14:creationId xmlns:p14="http://schemas.microsoft.com/office/powerpoint/2010/main" val="2575167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100000" fill="hold" grpId="0" nodeType="afterEffect">
                                  <p:stCondLst>
                                    <p:cond delay="0"/>
                                  </p:stCondLst>
                                  <p:childTnLst>
                                    <p:anim calcmode="lin" valueType="num">
                                      <p:cBhvr additive="base">
                                        <p:cTn id="6" dur="750"/>
                                        <p:tgtEl>
                                          <p:spTgt spid="14"/>
                                        </p:tgtEl>
                                        <p:attrNameLst>
                                          <p:attrName>ppt_x</p:attrName>
                                        </p:attrNameLst>
                                      </p:cBhvr>
                                      <p:tavLst>
                                        <p:tav tm="0">
                                          <p:val>
                                            <p:strVal val="ppt_x"/>
                                          </p:val>
                                        </p:tav>
                                        <p:tav tm="100000">
                                          <p:val>
                                            <p:strVal val="0-ppt_w/2"/>
                                          </p:val>
                                        </p:tav>
                                      </p:tavLst>
                                    </p:anim>
                                    <p:anim calcmode="lin" valueType="num">
                                      <p:cBhvr additive="base">
                                        <p:cTn id="7" dur="750"/>
                                        <p:tgtEl>
                                          <p:spTgt spid="14"/>
                                        </p:tgtEl>
                                        <p:attrNameLst>
                                          <p:attrName>ppt_y</p:attrName>
                                        </p:attrNameLst>
                                      </p:cBhvr>
                                      <p:tavLst>
                                        <p:tav tm="0">
                                          <p:val>
                                            <p:strVal val="ppt_y"/>
                                          </p:val>
                                        </p:tav>
                                        <p:tav tm="100000">
                                          <p:val>
                                            <p:strVal val="ppt_y"/>
                                          </p:val>
                                        </p:tav>
                                      </p:tavLst>
                                    </p:anim>
                                    <p:set>
                                      <p:cBhvr>
                                        <p:cTn id="8" dur="1" fill="hold">
                                          <p:stCondLst>
                                            <p:cond delay="749"/>
                                          </p:stCondLst>
                                        </p:cTn>
                                        <p:tgtEl>
                                          <p:spTgt spid="14"/>
                                        </p:tgtEl>
                                        <p:attrNameLst>
                                          <p:attrName>style.visibility</p:attrName>
                                        </p:attrNameLst>
                                      </p:cBhvr>
                                      <p:to>
                                        <p:strVal val="hidden"/>
                                      </p:to>
                                    </p:set>
                                  </p:childTnLst>
                                </p:cTn>
                              </p:par>
                              <p:par>
                                <p:cTn id="9" presetID="10" presetClass="exit" presetSubtype="0" fill="hold" nodeType="withEffect">
                                  <p:stCondLst>
                                    <p:cond delay="25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0" presetClass="exit" presetSubtype="0" fill="hold" grpId="0" nodeType="withEffect">
                                  <p:stCondLst>
                                    <p:cond delay="250"/>
                                  </p:stCondLst>
                                  <p:childTnLst>
                                    <p:animEffect transition="out" filter="fade">
                                      <p:cBhvr>
                                        <p:cTn id="13" dur="500"/>
                                        <p:tgtEl>
                                          <p:spTgt spid="55"/>
                                        </p:tgtEl>
                                      </p:cBhvr>
                                    </p:animEffect>
                                    <p:set>
                                      <p:cBhvr>
                                        <p:cTn id="14" dur="1" fill="hold">
                                          <p:stCondLst>
                                            <p:cond delay="499"/>
                                          </p:stCondLst>
                                        </p:cTn>
                                        <p:tgtEl>
                                          <p:spTgt spid="55"/>
                                        </p:tgtEl>
                                        <p:attrNameLst>
                                          <p:attrName>style.visibility</p:attrName>
                                        </p:attrNameLst>
                                      </p:cBhvr>
                                      <p:to>
                                        <p:strVal val="hidden"/>
                                      </p:to>
                                    </p:set>
                                  </p:childTnLst>
                                </p:cTn>
                              </p:par>
                              <p:par>
                                <p:cTn id="15" presetID="10" presetClass="exit" presetSubtype="0" fill="hold" grpId="0" nodeType="withEffect">
                                  <p:stCondLst>
                                    <p:cond delay="250"/>
                                  </p:stCondLst>
                                  <p:childTnLst>
                                    <p:animEffect transition="out" filter="fade">
                                      <p:cBhvr>
                                        <p:cTn id="16" dur="500"/>
                                        <p:tgtEl>
                                          <p:spTgt spid="56"/>
                                        </p:tgtEl>
                                      </p:cBhvr>
                                    </p:animEffect>
                                    <p:set>
                                      <p:cBhvr>
                                        <p:cTn id="17" dur="1" fill="hold">
                                          <p:stCondLst>
                                            <p:cond delay="499"/>
                                          </p:stCondLst>
                                        </p:cTn>
                                        <p:tgtEl>
                                          <p:spTgt spid="56"/>
                                        </p:tgtEl>
                                        <p:attrNameLst>
                                          <p:attrName>style.visibility</p:attrName>
                                        </p:attrNameLst>
                                      </p:cBhvr>
                                      <p:to>
                                        <p:strVal val="hidden"/>
                                      </p:to>
                                    </p:set>
                                  </p:childTnLst>
                                </p:cTn>
                              </p:par>
                              <p:par>
                                <p:cTn id="18" presetID="6" presetClass="emph" presetSubtype="0" accel="28000" decel="72000" fill="hold" grpId="0" nodeType="withEffect">
                                  <p:stCondLst>
                                    <p:cond delay="250"/>
                                  </p:stCondLst>
                                  <p:childTnLst>
                                    <p:animScale>
                                      <p:cBhvr>
                                        <p:cTn id="19" dur="750" fill="hold"/>
                                        <p:tgtEl>
                                          <p:spTgt spid="22"/>
                                        </p:tgtEl>
                                      </p:cBhvr>
                                      <p:by x="30490" y="30490"/>
                                    </p:animScale>
                                  </p:childTnLst>
                                </p:cTn>
                              </p:par>
                              <p:par>
                                <p:cTn id="20" presetID="6" presetClass="emph" presetSubtype="0" accel="28000" decel="72000" fill="hold" grpId="0" nodeType="withEffect">
                                  <p:stCondLst>
                                    <p:cond delay="250"/>
                                  </p:stCondLst>
                                  <p:childTnLst>
                                    <p:animScale>
                                      <p:cBhvr>
                                        <p:cTn id="21" dur="750" fill="hold"/>
                                        <p:tgtEl>
                                          <p:spTgt spid="23"/>
                                        </p:tgtEl>
                                      </p:cBhvr>
                                      <p:by x="30490" y="30490"/>
                                    </p:animScale>
                                  </p:childTnLst>
                                </p:cTn>
                              </p:par>
                              <p:par>
                                <p:cTn id="22" presetID="6" presetClass="emph" presetSubtype="0" accel="28000" decel="72000" fill="hold" grpId="0" nodeType="withEffect">
                                  <p:stCondLst>
                                    <p:cond delay="250"/>
                                  </p:stCondLst>
                                  <p:childTnLst>
                                    <p:animScale>
                                      <p:cBhvr>
                                        <p:cTn id="23" dur="750" fill="hold"/>
                                        <p:tgtEl>
                                          <p:spTgt spid="24"/>
                                        </p:tgtEl>
                                      </p:cBhvr>
                                      <p:by x="30490" y="30490"/>
                                    </p:animScale>
                                  </p:childTnLst>
                                </p:cTn>
                              </p:par>
                              <p:par>
                                <p:cTn id="24" presetID="2" presetClass="entr" presetSubtype="2" decel="100000" fill="hold" grpId="0" nodeType="withEffect">
                                  <p:stCondLst>
                                    <p:cond delay="25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750" fill="hold"/>
                                        <p:tgtEl>
                                          <p:spTgt spid="11"/>
                                        </p:tgtEl>
                                        <p:attrNameLst>
                                          <p:attrName>ppt_x</p:attrName>
                                        </p:attrNameLst>
                                      </p:cBhvr>
                                      <p:tavLst>
                                        <p:tav tm="0">
                                          <p:val>
                                            <p:strVal val="1+#ppt_w/2"/>
                                          </p:val>
                                        </p:tav>
                                        <p:tav tm="100000">
                                          <p:val>
                                            <p:strVal val="#ppt_x"/>
                                          </p:val>
                                        </p:tav>
                                      </p:tavLst>
                                    </p:anim>
                                    <p:anim calcmode="lin" valueType="num">
                                      <p:cBhvr additive="base">
                                        <p:cTn id="27" dur="750" fill="hold"/>
                                        <p:tgtEl>
                                          <p:spTgt spid="11"/>
                                        </p:tgtEl>
                                        <p:attrNameLst>
                                          <p:attrName>ppt_y</p:attrName>
                                        </p:attrNameLst>
                                      </p:cBhvr>
                                      <p:tavLst>
                                        <p:tav tm="0">
                                          <p:val>
                                            <p:strVal val="#ppt_y"/>
                                          </p:val>
                                        </p:tav>
                                        <p:tav tm="100000">
                                          <p:val>
                                            <p:strVal val="#ppt_y"/>
                                          </p:val>
                                        </p:tav>
                                      </p:tavLst>
                                    </p:anim>
                                  </p:childTnLst>
                                </p:cTn>
                              </p:par>
                              <p:par>
                                <p:cTn id="28" presetID="63" presetClass="path" presetSubtype="0" accel="28000" decel="72000" fill="hold" grpId="1" nodeType="withEffect">
                                  <p:stCondLst>
                                    <p:cond delay="250"/>
                                  </p:stCondLst>
                                  <p:childTnLst>
                                    <p:animMotion origin="layout" path="M 3.7998E-6 -0.00068 L 0.36746 -0.30352 " pathEditMode="relative" rAng="0" ptsTypes="AA">
                                      <p:cBhvr>
                                        <p:cTn id="29" dur="750" fill="hold"/>
                                        <p:tgtEl>
                                          <p:spTgt spid="22"/>
                                        </p:tgtEl>
                                        <p:attrNameLst>
                                          <p:attrName>ppt_x</p:attrName>
                                          <p:attrName>ppt_y</p:attrName>
                                        </p:attrNameLst>
                                      </p:cBhvr>
                                      <p:rCtr x="18373" y="-15142"/>
                                    </p:animMotion>
                                  </p:childTnLst>
                                </p:cTn>
                              </p:par>
                              <p:par>
                                <p:cTn id="30" presetID="63" presetClass="path" presetSubtype="0" accel="28000" decel="72000" fill="hold" grpId="1" nodeType="withEffect">
                                  <p:stCondLst>
                                    <p:cond delay="250"/>
                                  </p:stCondLst>
                                  <p:childTnLst>
                                    <p:animMotion origin="layout" path="M -3.1665E-7 9.64813E-7 L 0.19203 -0.16118 " pathEditMode="relative" rAng="0" ptsTypes="AA">
                                      <p:cBhvr>
                                        <p:cTn id="31" dur="750" fill="hold"/>
                                        <p:tgtEl>
                                          <p:spTgt spid="23"/>
                                        </p:tgtEl>
                                        <p:attrNameLst>
                                          <p:attrName>ppt_x</p:attrName>
                                          <p:attrName>ppt_y</p:attrName>
                                        </p:attrNameLst>
                                      </p:cBhvr>
                                      <p:rCtr x="9602" y="-8059"/>
                                    </p:animMotion>
                                  </p:childTnLst>
                                </p:cTn>
                              </p:par>
                              <p:par>
                                <p:cTn id="32" presetID="63" presetClass="path" presetSubtype="0" accel="28000" decel="72000" fill="hold" grpId="1" nodeType="withEffect">
                                  <p:stCondLst>
                                    <p:cond delay="250"/>
                                  </p:stCondLst>
                                  <p:childTnLst>
                                    <p:animMotion origin="layout" path="M 2.90364E-6 4.63127E-6 L -0.16695 0.12888 " pathEditMode="relative" rAng="0" ptsTypes="AA">
                                      <p:cBhvr>
                                        <p:cTn id="33" dur="750" fill="hold"/>
                                        <p:tgtEl>
                                          <p:spTgt spid="24"/>
                                        </p:tgtEl>
                                        <p:attrNameLst>
                                          <p:attrName>ppt_x</p:attrName>
                                          <p:attrName>ppt_y</p:attrName>
                                        </p:attrNameLst>
                                      </p:cBhvr>
                                      <p:rCtr x="-8347" y="6444"/>
                                    </p:animMotion>
                                  </p:childTnLst>
                                </p:cTn>
                              </p:par>
                              <p:par>
                                <p:cTn id="34" presetID="6" presetClass="emph" presetSubtype="0" fill="hold" grpId="1" nodeType="withEffect">
                                  <p:stCondLst>
                                    <p:cond delay="250"/>
                                  </p:stCondLst>
                                  <p:childTnLst>
                                    <p:animScale>
                                      <p:cBhvr>
                                        <p:cTn id="35" dur="500" fill="hold"/>
                                        <p:tgtEl>
                                          <p:spTgt spid="52"/>
                                        </p:tgtEl>
                                      </p:cBhvr>
                                      <p:by x="30490" y="30490"/>
                                    </p:animScale>
                                  </p:childTnLst>
                                </p:cTn>
                              </p:par>
                              <p:par>
                                <p:cTn id="36" presetID="42" presetClass="path" presetSubtype="0" accel="50000" decel="50000" fill="hold" grpId="2" nodeType="withEffect">
                                  <p:stCondLst>
                                    <p:cond delay="250"/>
                                  </p:stCondLst>
                                  <p:childTnLst>
                                    <p:animMotion origin="layout" path="M 3.6916E-6 6.81044E-8 L 0.04135 -0.06288 " pathEditMode="relative" rAng="0" ptsTypes="AA">
                                      <p:cBhvr>
                                        <p:cTn id="37" dur="2000" fill="hold"/>
                                        <p:tgtEl>
                                          <p:spTgt spid="52"/>
                                        </p:tgtEl>
                                        <p:attrNameLst>
                                          <p:attrName>ppt_x</p:attrName>
                                          <p:attrName>ppt_y</p:attrName>
                                        </p:attrNameLst>
                                      </p:cBhvr>
                                      <p:rCtr x="2068" y="-3156"/>
                                    </p:animMotion>
                                  </p:childTnLst>
                                </p:cTn>
                              </p:par>
                              <p:par>
                                <p:cTn id="38" presetID="1" presetClass="entr" presetSubtype="0" fill="hold" grpId="0" nodeType="withEffect">
                                  <p:stCondLst>
                                    <p:cond delay="100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1000"/>
                                  </p:stCondLst>
                                  <p:childTnLst>
                                    <p:set>
                                      <p:cBhvr>
                                        <p:cTn id="41" dur="1" fill="hold">
                                          <p:stCondLst>
                                            <p:cond delay="0"/>
                                          </p:stCondLst>
                                        </p:cTn>
                                        <p:tgtEl>
                                          <p:spTgt spid="13"/>
                                        </p:tgtEl>
                                        <p:attrNameLst>
                                          <p:attrName>style.visibility</p:attrName>
                                        </p:attrNameLst>
                                      </p:cBhvr>
                                      <p:to>
                                        <p:strVal val="visible"/>
                                      </p:to>
                                    </p:set>
                                  </p:childTnLst>
                                </p:cTn>
                              </p:par>
                              <p:par>
                                <p:cTn id="42" presetID="1" presetClass="entr" presetSubtype="0" fill="hold" grpId="0" nodeType="withEffect">
                                  <p:stCondLst>
                                    <p:cond delay="1000"/>
                                  </p:stCondLst>
                                  <p:childTnLst>
                                    <p:set>
                                      <p:cBhvr>
                                        <p:cTn id="43" dur="1" fill="hold">
                                          <p:stCondLst>
                                            <p:cond delay="0"/>
                                          </p:stCondLst>
                                        </p:cTn>
                                        <p:tgtEl>
                                          <p:spTgt spid="53"/>
                                        </p:tgtEl>
                                        <p:attrNameLst>
                                          <p:attrName>style.visibility</p:attrName>
                                        </p:attrNameLst>
                                      </p:cBhvr>
                                      <p:to>
                                        <p:strVal val="visible"/>
                                      </p:to>
                                    </p:set>
                                  </p:childTnLst>
                                </p:cTn>
                              </p:par>
                              <p:par>
                                <p:cTn id="44" presetID="1" presetClass="exit" presetSubtype="0" fill="hold" grpId="2" nodeType="withEffect">
                                  <p:stCondLst>
                                    <p:cond delay="1000"/>
                                  </p:stCondLst>
                                  <p:childTnLst>
                                    <p:set>
                                      <p:cBhvr>
                                        <p:cTn id="45" dur="1" fill="hold">
                                          <p:stCondLst>
                                            <p:cond delay="0"/>
                                          </p:stCondLst>
                                        </p:cTn>
                                        <p:tgtEl>
                                          <p:spTgt spid="22"/>
                                        </p:tgtEl>
                                        <p:attrNameLst>
                                          <p:attrName>style.visibility</p:attrName>
                                        </p:attrNameLst>
                                      </p:cBhvr>
                                      <p:to>
                                        <p:strVal val="hidden"/>
                                      </p:to>
                                    </p:set>
                                  </p:childTnLst>
                                </p:cTn>
                              </p:par>
                              <p:par>
                                <p:cTn id="46" presetID="1" presetClass="exit" presetSubtype="0" fill="hold" grpId="2" nodeType="withEffect">
                                  <p:stCondLst>
                                    <p:cond delay="1000"/>
                                  </p:stCondLst>
                                  <p:childTnLst>
                                    <p:set>
                                      <p:cBhvr>
                                        <p:cTn id="47" dur="1" fill="hold">
                                          <p:stCondLst>
                                            <p:cond delay="0"/>
                                          </p:stCondLst>
                                        </p:cTn>
                                        <p:tgtEl>
                                          <p:spTgt spid="23"/>
                                        </p:tgtEl>
                                        <p:attrNameLst>
                                          <p:attrName>style.visibility</p:attrName>
                                        </p:attrNameLst>
                                      </p:cBhvr>
                                      <p:to>
                                        <p:strVal val="hidden"/>
                                      </p:to>
                                    </p:set>
                                  </p:childTnLst>
                                </p:cTn>
                              </p:par>
                              <p:par>
                                <p:cTn id="48" presetID="1" presetClass="exit" presetSubtype="0" fill="hold" grpId="2" nodeType="withEffect">
                                  <p:stCondLst>
                                    <p:cond delay="1000"/>
                                  </p:stCondLst>
                                  <p:childTnLst>
                                    <p:set>
                                      <p:cBhvr>
                                        <p:cTn id="49" dur="1" fill="hold">
                                          <p:stCondLst>
                                            <p:cond delay="0"/>
                                          </p:stCondLst>
                                        </p:cTn>
                                        <p:tgtEl>
                                          <p:spTgt spid="24"/>
                                        </p:tgtEl>
                                        <p:attrNameLst>
                                          <p:attrName>style.visibility</p:attrName>
                                        </p:attrNameLst>
                                      </p:cBhvr>
                                      <p:to>
                                        <p:strVal val="hidden"/>
                                      </p:to>
                                    </p:set>
                                  </p:childTnLst>
                                </p:cTn>
                              </p:par>
                              <p:par>
                                <p:cTn id="50" presetID="1" presetClass="exit" presetSubtype="0" fill="hold" grpId="0" nodeType="withEffect">
                                  <p:stCondLst>
                                    <p:cond delay="1000"/>
                                  </p:stCondLst>
                                  <p:childTnLst>
                                    <p:set>
                                      <p:cBhvr>
                                        <p:cTn id="51" dur="1" fill="hold">
                                          <p:stCondLst>
                                            <p:cond delay="0"/>
                                          </p:stCondLst>
                                        </p:cTn>
                                        <p:tgtEl>
                                          <p:spTgt spid="52"/>
                                        </p:tgtEl>
                                        <p:attrNameLst>
                                          <p:attrName>style.visibility</p:attrName>
                                        </p:attrNameLst>
                                      </p:cBhvr>
                                      <p:to>
                                        <p:strVal val="hidden"/>
                                      </p:to>
                                    </p:set>
                                  </p:childTnLst>
                                </p:cTn>
                              </p:par>
                              <p:par>
                                <p:cTn id="52" presetID="1" presetClass="entr" presetSubtype="0" fill="hold" grpId="0" nodeType="withEffect">
                                  <p:stCondLst>
                                    <p:cond delay="1000"/>
                                  </p:stCondLst>
                                  <p:childTnLst>
                                    <p:set>
                                      <p:cBhvr>
                                        <p:cTn id="53" dur="1" fill="hold">
                                          <p:stCondLst>
                                            <p:cond delay="0"/>
                                          </p:stCondLst>
                                        </p:cTn>
                                        <p:tgtEl>
                                          <p:spTgt spid="48"/>
                                        </p:tgtEl>
                                        <p:attrNameLst>
                                          <p:attrName>style.visibility</p:attrName>
                                        </p:attrNameLst>
                                      </p:cBhvr>
                                      <p:to>
                                        <p:strVal val="visible"/>
                                      </p:to>
                                    </p:set>
                                  </p:childTnLst>
                                </p:cTn>
                              </p:par>
                              <p:par>
                                <p:cTn id="54" presetID="2" presetClass="entr" presetSubtype="2" decel="100000" fill="hold" grpId="0" nodeType="withEffect">
                                  <p:stCondLst>
                                    <p:cond delay="100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1+#ppt_w/2"/>
                                          </p:val>
                                        </p:tav>
                                        <p:tav tm="100000">
                                          <p:val>
                                            <p:strVal val="#ppt_x"/>
                                          </p:val>
                                        </p:tav>
                                      </p:tavLst>
                                    </p:anim>
                                    <p:anim calcmode="lin" valueType="num">
                                      <p:cBhvr additive="base">
                                        <p:cTn id="57" dur="500" fill="hold"/>
                                        <p:tgtEl>
                                          <p:spTgt spid="15"/>
                                        </p:tgtEl>
                                        <p:attrNameLst>
                                          <p:attrName>ppt_y</p:attrName>
                                        </p:attrNameLst>
                                      </p:cBhvr>
                                      <p:tavLst>
                                        <p:tav tm="0">
                                          <p:val>
                                            <p:strVal val="#ppt_y"/>
                                          </p:val>
                                        </p:tav>
                                        <p:tav tm="100000">
                                          <p:val>
                                            <p:strVal val="#ppt_y"/>
                                          </p:val>
                                        </p:tav>
                                      </p:tavLst>
                                    </p:anim>
                                  </p:childTnLst>
                                </p:cTn>
                              </p:par>
                              <p:par>
                                <p:cTn id="58" presetID="10" presetClass="entr" presetSubtype="0" fill="hold" nodeType="withEffect">
                                  <p:stCondLst>
                                    <p:cond delay="100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2" presetClass="entr" presetSubtype="2" decel="100000" fill="hold" grpId="0" nodeType="withEffect">
                                  <p:stCondLst>
                                    <p:cond delay="110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1+#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120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1+#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par>
                                <p:cTn id="69" presetID="2" presetClass="entr" presetSubtype="2" decel="100000" fill="hold" grpId="0" nodeType="withEffect">
                                  <p:stCondLst>
                                    <p:cond delay="130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1+#ppt_w/2"/>
                                          </p:val>
                                        </p:tav>
                                        <p:tav tm="100000">
                                          <p:val>
                                            <p:strVal val="#ppt_x"/>
                                          </p:val>
                                        </p:tav>
                                      </p:tavLst>
                                    </p:anim>
                                    <p:anim calcmode="lin" valueType="num">
                                      <p:cBhvr additive="base">
                                        <p:cTn id="72" dur="500" fill="hold"/>
                                        <p:tgtEl>
                                          <p:spTgt spid="49"/>
                                        </p:tgtEl>
                                        <p:attrNameLst>
                                          <p:attrName>ppt_y</p:attrName>
                                        </p:attrNameLst>
                                      </p:cBhvr>
                                      <p:tavLst>
                                        <p:tav tm="0">
                                          <p:val>
                                            <p:strVal val="#ppt_y"/>
                                          </p:val>
                                        </p:tav>
                                        <p:tav tm="100000">
                                          <p:val>
                                            <p:strVal val="#ppt_y"/>
                                          </p:val>
                                        </p:tav>
                                      </p:tavLst>
                                    </p:anim>
                                  </p:childTnLst>
                                </p:cTn>
                              </p:par>
                              <p:par>
                                <p:cTn id="73" presetID="2" presetClass="entr" presetSubtype="8" decel="100000" fill="hold" grpId="0" nodeType="withEffect">
                                  <p:stCondLst>
                                    <p:cond delay="1200"/>
                                  </p:stCondLst>
                                  <p:childTnLst>
                                    <p:set>
                                      <p:cBhvr>
                                        <p:cTn id="74" dur="1" fill="hold">
                                          <p:stCondLst>
                                            <p:cond delay="0"/>
                                          </p:stCondLst>
                                        </p:cTn>
                                        <p:tgtEl>
                                          <p:spTgt spid="58"/>
                                        </p:tgtEl>
                                        <p:attrNameLst>
                                          <p:attrName>style.visibility</p:attrName>
                                        </p:attrNameLst>
                                      </p:cBhvr>
                                      <p:to>
                                        <p:strVal val="visible"/>
                                      </p:to>
                                    </p:set>
                                    <p:anim calcmode="lin" valueType="num">
                                      <p:cBhvr additive="base">
                                        <p:cTn id="75" dur="500" fill="hold"/>
                                        <p:tgtEl>
                                          <p:spTgt spid="58"/>
                                        </p:tgtEl>
                                        <p:attrNameLst>
                                          <p:attrName>ppt_x</p:attrName>
                                        </p:attrNameLst>
                                      </p:cBhvr>
                                      <p:tavLst>
                                        <p:tav tm="0">
                                          <p:val>
                                            <p:strVal val="0-#ppt_w/2"/>
                                          </p:val>
                                        </p:tav>
                                        <p:tav tm="100000">
                                          <p:val>
                                            <p:strVal val="#ppt_x"/>
                                          </p:val>
                                        </p:tav>
                                      </p:tavLst>
                                    </p:anim>
                                    <p:anim calcmode="lin" valueType="num">
                                      <p:cBhvr additive="base">
                                        <p:cTn id="76" dur="500" fill="hold"/>
                                        <p:tgtEl>
                                          <p:spTgt spid="58"/>
                                        </p:tgtEl>
                                        <p:attrNameLst>
                                          <p:attrName>ppt_y</p:attrName>
                                        </p:attrNameLst>
                                      </p:cBhvr>
                                      <p:tavLst>
                                        <p:tav tm="0">
                                          <p:val>
                                            <p:strVal val="#ppt_y"/>
                                          </p:val>
                                        </p:tav>
                                        <p:tav tm="100000">
                                          <p:val>
                                            <p:strVal val="#ppt_y"/>
                                          </p:val>
                                        </p:tav>
                                      </p:tavLst>
                                    </p:anim>
                                  </p:childTnLst>
                                </p:cTn>
                              </p:par>
                            </p:childTnLst>
                          </p:cTn>
                        </p:par>
                        <p:par>
                          <p:cTn id="77" fill="hold">
                            <p:stCondLst>
                              <p:cond delay="2250"/>
                            </p:stCondLst>
                            <p:childTnLst>
                              <p:par>
                                <p:cTn id="78" presetID="10" presetClass="entr" presetSubtype="0"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par>
                                <p:cTn id="81" presetID="10" presetClass="entr" presetSubtype="0" fill="hold" grpId="0" nodeType="withEffect">
                                  <p:stCondLst>
                                    <p:cond delay="10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par>
                                <p:cTn id="84" presetID="10" presetClass="entr" presetSubtype="0" fill="hold" grpId="0" nodeType="withEffect">
                                  <p:stCondLst>
                                    <p:cond delay="20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par>
                                <p:cTn id="87" presetID="10" presetClass="entr" presetSubtype="0" fill="hold" grpId="0" nodeType="withEffect">
                                  <p:stCondLst>
                                    <p:cond delay="200"/>
                                  </p:stCondLst>
                                  <p:childTnLst>
                                    <p:set>
                                      <p:cBhvr>
                                        <p:cTn id="88" dur="1" fill="hold">
                                          <p:stCondLst>
                                            <p:cond delay="0"/>
                                          </p:stCondLst>
                                        </p:cTn>
                                        <p:tgtEl>
                                          <p:spTgt spid="50"/>
                                        </p:tgtEl>
                                        <p:attrNameLst>
                                          <p:attrName>style.visibility</p:attrName>
                                        </p:attrNameLst>
                                      </p:cBhvr>
                                      <p:to>
                                        <p:strVal val="visible"/>
                                      </p:to>
                                    </p:set>
                                    <p:animEffect transition="in" filter="fade">
                                      <p:cBhvr>
                                        <p:cTn id="8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12" grpId="0" animBg="1"/>
      <p:bldP spid="13" grpId="0" animBg="1"/>
      <p:bldP spid="15" grpId="0"/>
      <p:bldP spid="16" grpId="0"/>
      <p:bldP spid="17" grpId="0"/>
      <p:bldP spid="19" grpId="0"/>
      <p:bldP spid="20" grpId="0"/>
      <p:bldP spid="21" grpId="0"/>
      <p:bldP spid="22" grpId="0" animBg="1"/>
      <p:bldP spid="22" grpId="1" animBg="1"/>
      <p:bldP spid="22" grpId="2" animBg="1"/>
      <p:bldP spid="23" grpId="0" animBg="1"/>
      <p:bldP spid="23" grpId="1" animBg="1"/>
      <p:bldP spid="23" grpId="2" animBg="1"/>
      <p:bldP spid="24" grpId="0" animBg="1"/>
      <p:bldP spid="24" grpId="1" animBg="1"/>
      <p:bldP spid="24" grpId="2" animBg="1"/>
      <p:bldP spid="48" grpId="0" animBg="1"/>
      <p:bldP spid="49" grpId="0"/>
      <p:bldP spid="50" grpId="0"/>
      <p:bldP spid="52" grpId="0" animBg="1"/>
      <p:bldP spid="52" grpId="1" animBg="1"/>
      <p:bldP spid="52" grpId="2" animBg="1"/>
      <p:bldP spid="53" grpId="0" animBg="1"/>
      <p:bldP spid="55" grpId="0" animBg="1"/>
      <p:bldP spid="56" grpId="0" animBg="1"/>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flipH="1">
            <a:off x="6686731" y="0"/>
            <a:ext cx="5812597" cy="6994525"/>
          </a:xfrm>
          <a:prstGeom prst="rect">
            <a:avLst/>
          </a:prstGeom>
          <a:solidFill>
            <a:schemeClr val="accent6"/>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grpSp>
        <p:nvGrpSpPr>
          <p:cNvPr id="11" name="Group 10"/>
          <p:cNvGrpSpPr/>
          <p:nvPr/>
        </p:nvGrpSpPr>
        <p:grpSpPr>
          <a:xfrm>
            <a:off x="780573" y="1827967"/>
            <a:ext cx="5116583" cy="4793962"/>
            <a:chOff x="793273" y="1465110"/>
            <a:chExt cx="5116583" cy="4793962"/>
          </a:xfrm>
          <a:solidFill>
            <a:schemeClr val="accent1"/>
          </a:solidFill>
        </p:grpSpPr>
        <p:sp>
          <p:nvSpPr>
            <p:cNvPr id="12" name="TextBox 11"/>
            <p:cNvSpPr txBox="1"/>
            <p:nvPr/>
          </p:nvSpPr>
          <p:spPr>
            <a:xfrm>
              <a:off x="1738580" y="1465110"/>
              <a:ext cx="1096454" cy="184666"/>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85000"/>
                    </a:schemeClr>
                  </a:solidFill>
                  <a:effectLst/>
                  <a:uLnTx/>
                  <a:uFillTx/>
                </a:rPr>
                <a:t>REQUIREMENTS</a:t>
              </a:r>
            </a:p>
          </p:txBody>
        </p:sp>
        <p:sp>
          <p:nvSpPr>
            <p:cNvPr id="13" name="Freeform 12"/>
            <p:cNvSpPr>
              <a:spLocks/>
            </p:cNvSpPr>
            <p:nvPr/>
          </p:nvSpPr>
          <p:spPr bwMode="auto">
            <a:xfrm>
              <a:off x="1626874" y="1740643"/>
              <a:ext cx="1319867" cy="379672"/>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BACKLOG</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4" name="Rectangle 13"/>
            <p:cNvSpPr>
              <a:spLocks noChangeArrowheads="1"/>
            </p:cNvSpPr>
            <p:nvPr/>
          </p:nvSpPr>
          <p:spPr bwMode="auto">
            <a:xfrm>
              <a:off x="1626874" y="2164630"/>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5" name="Rectangle 14"/>
            <p:cNvSpPr>
              <a:spLocks noChangeArrowheads="1"/>
            </p:cNvSpPr>
            <p:nvPr/>
          </p:nvSpPr>
          <p:spPr bwMode="auto">
            <a:xfrm>
              <a:off x="1626874" y="2377821"/>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6" name="Freeform 15"/>
            <p:cNvSpPr>
              <a:spLocks/>
            </p:cNvSpPr>
            <p:nvPr/>
          </p:nvSpPr>
          <p:spPr bwMode="auto">
            <a:xfrm>
              <a:off x="1626874" y="2591011"/>
              <a:ext cx="1319867" cy="167678"/>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7" name="Freeform 16"/>
            <p:cNvSpPr>
              <a:spLocks/>
            </p:cNvSpPr>
            <p:nvPr/>
          </p:nvSpPr>
          <p:spPr bwMode="auto">
            <a:xfrm>
              <a:off x="3751596" y="4946888"/>
              <a:ext cx="1318670" cy="380869"/>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grpFill/>
            <a:ln w="25400" cap="flat" cmpd="sng" algn="ctr">
              <a:noFill/>
              <a:prstDash val="solid"/>
              <a:headEnd type="none" w="med" len="med"/>
              <a:tailEnd type="none" w="med" len="med"/>
            </a:ln>
            <a:effectLst/>
            <a:extLst/>
          </p:spPr>
          <p:txBody>
            <a:bodyPr vert="horz" wrap="square" lIns="91440" tIns="45720" rIns="91436" bIns="45718" numCol="1" rtlCol="0"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RELEASE</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8" name="Rectangle 17"/>
            <p:cNvSpPr>
              <a:spLocks noChangeArrowheads="1"/>
            </p:cNvSpPr>
            <p:nvPr/>
          </p:nvSpPr>
          <p:spPr bwMode="auto">
            <a:xfrm>
              <a:off x="3751596" y="5372072"/>
              <a:ext cx="1318670" cy="168876"/>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9" name="Rectangle 18"/>
            <p:cNvSpPr>
              <a:spLocks noChangeArrowheads="1"/>
            </p:cNvSpPr>
            <p:nvPr/>
          </p:nvSpPr>
          <p:spPr bwMode="auto">
            <a:xfrm>
              <a:off x="3751596" y="5585263"/>
              <a:ext cx="1318670" cy="166481"/>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0" name="Freeform 19"/>
            <p:cNvSpPr>
              <a:spLocks/>
            </p:cNvSpPr>
            <p:nvPr/>
          </p:nvSpPr>
          <p:spPr bwMode="auto">
            <a:xfrm>
              <a:off x="3751596" y="5796059"/>
              <a:ext cx="1318670" cy="168876"/>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1" name="Freeform 11"/>
            <p:cNvSpPr>
              <a:spLocks/>
            </p:cNvSpPr>
            <p:nvPr/>
          </p:nvSpPr>
          <p:spPr bwMode="auto">
            <a:xfrm>
              <a:off x="3514452" y="2067615"/>
              <a:ext cx="153306" cy="332961"/>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2" name="Freeform 21"/>
            <p:cNvSpPr>
              <a:spLocks/>
            </p:cNvSpPr>
            <p:nvPr/>
          </p:nvSpPr>
          <p:spPr bwMode="auto">
            <a:xfrm>
              <a:off x="2980277" y="2059231"/>
              <a:ext cx="516210" cy="331764"/>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3" name="TextBox 22"/>
            <p:cNvSpPr txBox="1"/>
            <p:nvPr/>
          </p:nvSpPr>
          <p:spPr>
            <a:xfrm>
              <a:off x="4517275" y="3697701"/>
              <a:ext cx="888064" cy="307777"/>
            </a:xfrm>
            <a:prstGeom prst="rect">
              <a:avLst/>
            </a:prstGeom>
            <a:noFill/>
          </p:spPr>
          <p:txBody>
            <a:bodyPr wrap="none" lIns="0" tIns="0" rIns="0" bIns="0" rtlCol="0" anchor="ctr">
              <a:spAutoFit/>
            </a:bodyPr>
            <a:lstStyle>
              <a:defPPr>
                <a:defRPr lang="en-US"/>
              </a:defPPr>
              <a:lvl1pPr algn="ctr" defTabSz="914400">
                <a:defRPr sz="2000" spc="-60">
                  <a:gradFill>
                    <a:gsLst>
                      <a:gs pos="0">
                        <a:schemeClr val="accent2"/>
                      </a:gs>
                      <a:gs pos="100000">
                        <a:schemeClr val="accent2"/>
                      </a:gs>
                    </a:gsLst>
                    <a:lin ang="5400000" scaled="0"/>
                  </a:gra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00AEEF"/>
                      </a:gs>
                      <a:gs pos="100000">
                        <a:srgbClr val="00AEEF"/>
                      </a:gs>
                    </a:gsLst>
                    <a:lin ang="5400000" scaled="0"/>
                  </a:gradFill>
                  <a:effectLst/>
                  <a:uLnTx/>
                  <a:uFillTx/>
                  <a:latin typeface="Segoe UI Light"/>
                </a:rPr>
                <a:t>Operate</a:t>
              </a:r>
              <a:endParaRPr kumimoji="0" lang="en-US" sz="2000" b="0" i="0" u="none" strike="noStrike" kern="0" cap="none" spc="0" normalizeH="0" baseline="0" noProof="0" dirty="0">
                <a:ln>
                  <a:noFill/>
                </a:ln>
                <a:gradFill>
                  <a:gsLst>
                    <a:gs pos="0">
                      <a:srgbClr val="00AEEF"/>
                    </a:gs>
                    <a:gs pos="100000">
                      <a:srgbClr val="00AEEF"/>
                    </a:gs>
                  </a:gsLst>
                  <a:lin ang="5400000" scaled="0"/>
                </a:gradFill>
                <a:effectLst/>
                <a:uLnTx/>
                <a:uFillTx/>
                <a:latin typeface="Segoe UI Light"/>
              </a:endParaRPr>
            </a:p>
          </p:txBody>
        </p:sp>
        <p:sp>
          <p:nvSpPr>
            <p:cNvPr id="24" name="Freeform 9"/>
            <p:cNvSpPr>
              <a:spLocks/>
            </p:cNvSpPr>
            <p:nvPr/>
          </p:nvSpPr>
          <p:spPr bwMode="auto">
            <a:xfrm>
              <a:off x="5578092" y="3831907"/>
              <a:ext cx="331764" cy="147318"/>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5" name="Freeform 10"/>
            <p:cNvSpPr>
              <a:spLocks/>
            </p:cNvSpPr>
            <p:nvPr/>
          </p:nvSpPr>
          <p:spPr bwMode="auto">
            <a:xfrm>
              <a:off x="4928820" y="2933553"/>
              <a:ext cx="147318" cy="332961"/>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6" name="Freeform 23"/>
            <p:cNvSpPr>
              <a:spLocks/>
            </p:cNvSpPr>
            <p:nvPr/>
          </p:nvSpPr>
          <p:spPr bwMode="auto">
            <a:xfrm>
              <a:off x="3591105" y="2195769"/>
              <a:ext cx="2191794" cy="1568989"/>
            </a:xfrm>
            <a:custGeom>
              <a:avLst/>
              <a:gdLst/>
              <a:ahLst/>
              <a:cxnLst/>
              <a:rect l="l" t="t" r="r" b="b"/>
              <a:pathLst>
                <a:path w="2759075" h="2079625">
                  <a:moveTo>
                    <a:pt x="5827" y="0"/>
                  </a:moveTo>
                  <a:cubicBezTo>
                    <a:pt x="687583"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2"/>
                    <a:pt x="1114176" y="231237"/>
                    <a:pt x="0" y="116491"/>
                  </a:cubicBezTo>
                  <a:cubicBezTo>
                    <a:pt x="0" y="116491"/>
                    <a:pt x="0" y="116491"/>
                    <a:pt x="5827"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7" name="Freeform 24"/>
            <p:cNvSpPr>
              <a:spLocks/>
            </p:cNvSpPr>
            <p:nvPr/>
          </p:nvSpPr>
          <p:spPr bwMode="auto">
            <a:xfrm>
              <a:off x="4193548" y="3061707"/>
              <a:ext cx="1586956" cy="1953451"/>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8" name="TextBox 27"/>
            <p:cNvSpPr txBox="1"/>
            <p:nvPr/>
          </p:nvSpPr>
          <p:spPr>
            <a:xfrm>
              <a:off x="1247142" y="3680934"/>
              <a:ext cx="1030731" cy="307777"/>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smtClean="0">
                  <a:solidFill>
                    <a:srgbClr val="00B0F0"/>
                  </a:solidFill>
                  <a:latin typeface="Segoe UI Light"/>
                </a:rPr>
                <a:t>Construct</a:t>
              </a:r>
              <a:endParaRPr kumimoji="0" lang="en-US" sz="2000" b="0" i="0" u="none" strike="noStrike" kern="0" cap="none" spc="0" normalizeH="0" baseline="0" noProof="0" dirty="0">
                <a:ln>
                  <a:noFill/>
                </a:ln>
                <a:solidFill>
                  <a:srgbClr val="00B0F0"/>
                </a:solidFill>
                <a:effectLst/>
                <a:uLnTx/>
                <a:uFillTx/>
                <a:latin typeface="Segoe UI Light"/>
              </a:endParaRPr>
            </a:p>
          </p:txBody>
        </p:sp>
        <p:sp>
          <p:nvSpPr>
            <p:cNvPr id="29" name="Freeform 25"/>
            <p:cNvSpPr>
              <a:spLocks/>
            </p:cNvSpPr>
            <p:nvPr/>
          </p:nvSpPr>
          <p:spPr bwMode="auto">
            <a:xfrm>
              <a:off x="909449" y="3940819"/>
              <a:ext cx="2818194" cy="1694748"/>
            </a:xfrm>
            <a:custGeom>
              <a:avLst/>
              <a:gdLst/>
              <a:ahLst/>
              <a:cxnLst/>
              <a:rect l="l" t="t" r="r" b="b"/>
              <a:pathLst>
                <a:path w="3359400" h="2020208">
                  <a:moveTo>
                    <a:pt x="0" y="0"/>
                  </a:moveTo>
                  <a:cubicBezTo>
                    <a:pt x="0" y="0"/>
                    <a:pt x="0" y="0"/>
                    <a:pt x="6238" y="5544"/>
                  </a:cubicBezTo>
                  <a:lnTo>
                    <a:pt x="5711" y="2855"/>
                  </a:lnTo>
                  <a:cubicBezTo>
                    <a:pt x="5711" y="2855"/>
                    <a:pt x="5711" y="2855"/>
                    <a:pt x="8002" y="5146"/>
                  </a:cubicBezTo>
                  <a:lnTo>
                    <a:pt x="24039" y="21183"/>
                  </a:lnTo>
                  <a:cubicBezTo>
                    <a:pt x="24039" y="21183"/>
                    <a:pt x="24039" y="21183"/>
                    <a:pt x="60364" y="52318"/>
                  </a:cubicBezTo>
                  <a:cubicBezTo>
                    <a:pt x="60941" y="51786"/>
                    <a:pt x="65051" y="47993"/>
                    <a:pt x="94336" y="20962"/>
                  </a:cubicBezTo>
                  <a:cubicBezTo>
                    <a:pt x="94336" y="20962"/>
                    <a:pt x="94336" y="20962"/>
                    <a:pt x="95974" y="19652"/>
                  </a:cubicBezTo>
                  <a:lnTo>
                    <a:pt x="107438" y="10481"/>
                  </a:lnTo>
                  <a:cubicBezTo>
                    <a:pt x="107441" y="10514"/>
                    <a:pt x="107444" y="10548"/>
                    <a:pt x="107454" y="10581"/>
                  </a:cubicBezTo>
                  <a:lnTo>
                    <a:pt x="110441" y="8092"/>
                  </a:lnTo>
                  <a:cubicBezTo>
                    <a:pt x="157569" y="374641"/>
                    <a:pt x="445576" y="670500"/>
                    <a:pt x="809512" y="730718"/>
                  </a:cubicBezTo>
                  <a:cubicBezTo>
                    <a:pt x="809512" y="730718"/>
                    <a:pt x="809512" y="730718"/>
                    <a:pt x="809512" y="838065"/>
                  </a:cubicBezTo>
                  <a:cubicBezTo>
                    <a:pt x="611488" y="808729"/>
                    <a:pt x="433438" y="718330"/>
                    <a:pt x="296736" y="584843"/>
                  </a:cubicBezTo>
                  <a:cubicBezTo>
                    <a:pt x="704003" y="1288835"/>
                    <a:pt x="1721169" y="1787007"/>
                    <a:pt x="2906065" y="1787007"/>
                  </a:cubicBezTo>
                  <a:cubicBezTo>
                    <a:pt x="2997780" y="1787007"/>
                    <a:pt x="3089495" y="1784386"/>
                    <a:pt x="3181210" y="1779146"/>
                  </a:cubicBezTo>
                  <a:cubicBezTo>
                    <a:pt x="3181210" y="1779146"/>
                    <a:pt x="3181210" y="1779146"/>
                    <a:pt x="3170729" y="1624551"/>
                  </a:cubicBezTo>
                  <a:lnTo>
                    <a:pt x="3359400" y="1810589"/>
                  </a:lnTo>
                  <a:cubicBezTo>
                    <a:pt x="3359400" y="1810589"/>
                    <a:pt x="3359400" y="1810589"/>
                    <a:pt x="3199553" y="2020208"/>
                  </a:cubicBezTo>
                  <a:cubicBezTo>
                    <a:pt x="3199553" y="2020208"/>
                    <a:pt x="3199553" y="2020208"/>
                    <a:pt x="3189072" y="1883956"/>
                  </a:cubicBezTo>
                  <a:cubicBezTo>
                    <a:pt x="3094736" y="1889196"/>
                    <a:pt x="3000400" y="1891816"/>
                    <a:pt x="2906065" y="1891816"/>
                  </a:cubicBezTo>
                  <a:cubicBezTo>
                    <a:pt x="2133036" y="1891816"/>
                    <a:pt x="1404554" y="1687437"/>
                    <a:pt x="856883" y="1312742"/>
                  </a:cubicBezTo>
                  <a:cubicBezTo>
                    <a:pt x="338036" y="961630"/>
                    <a:pt x="36686" y="497847"/>
                    <a:pt x="0"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0" name="Freeform 7"/>
            <p:cNvSpPr>
              <a:spLocks/>
            </p:cNvSpPr>
            <p:nvPr/>
          </p:nvSpPr>
          <p:spPr bwMode="auto">
            <a:xfrm>
              <a:off x="1582416" y="4441458"/>
              <a:ext cx="147318" cy="331764"/>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1" name="Freeform 8"/>
            <p:cNvSpPr>
              <a:spLocks/>
            </p:cNvSpPr>
            <p:nvPr/>
          </p:nvSpPr>
          <p:spPr bwMode="auto">
            <a:xfrm>
              <a:off x="793273" y="3730307"/>
              <a:ext cx="331764" cy="147318"/>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2" name="Freeform 26"/>
            <p:cNvSpPr>
              <a:spLocks/>
            </p:cNvSpPr>
            <p:nvPr/>
          </p:nvSpPr>
          <p:spPr bwMode="auto">
            <a:xfrm>
              <a:off x="911846" y="2692814"/>
              <a:ext cx="1594142" cy="1953452"/>
            </a:xfrm>
            <a:custGeom>
              <a:avLst/>
              <a:gdLst/>
              <a:ahLst/>
              <a:cxnLst/>
              <a:rect l="l" t="t" r="r" b="b"/>
              <a:pathLst>
                <a:path w="1900281" h="2328594">
                  <a:moveTo>
                    <a:pt x="805107" y="0"/>
                  </a:moveTo>
                  <a:cubicBezTo>
                    <a:pt x="805107" y="0"/>
                    <a:pt x="805107" y="0"/>
                    <a:pt x="810352" y="0"/>
                  </a:cubicBezTo>
                  <a:cubicBezTo>
                    <a:pt x="823465" y="31409"/>
                    <a:pt x="841822" y="60202"/>
                    <a:pt x="868047" y="83759"/>
                  </a:cubicBezTo>
                  <a:cubicBezTo>
                    <a:pt x="618596" y="261380"/>
                    <a:pt x="418547" y="471580"/>
                    <a:pt x="287213" y="705241"/>
                  </a:cubicBezTo>
                  <a:cubicBezTo>
                    <a:pt x="456580" y="536656"/>
                    <a:pt x="690024" y="434024"/>
                    <a:pt x="946445" y="434024"/>
                  </a:cubicBezTo>
                  <a:cubicBezTo>
                    <a:pt x="1473151" y="434024"/>
                    <a:pt x="1900281" y="861154"/>
                    <a:pt x="1900281" y="1385240"/>
                  </a:cubicBezTo>
                  <a:cubicBezTo>
                    <a:pt x="1900281" y="1870019"/>
                    <a:pt x="1533421" y="2270945"/>
                    <a:pt x="1064364" y="2328594"/>
                  </a:cubicBezTo>
                  <a:cubicBezTo>
                    <a:pt x="1064364" y="2328594"/>
                    <a:pt x="1064364" y="2328594"/>
                    <a:pt x="1065674" y="2327284"/>
                  </a:cubicBezTo>
                  <a:lnTo>
                    <a:pt x="1074846" y="2318112"/>
                  </a:lnTo>
                  <a:cubicBezTo>
                    <a:pt x="1074846" y="2318112"/>
                    <a:pt x="1074846" y="2318112"/>
                    <a:pt x="1106291" y="2284047"/>
                  </a:cubicBezTo>
                  <a:cubicBezTo>
                    <a:pt x="1106291" y="2284047"/>
                    <a:pt x="1106291" y="2284047"/>
                    <a:pt x="1074846" y="2249981"/>
                  </a:cubicBezTo>
                  <a:cubicBezTo>
                    <a:pt x="1074846" y="2249981"/>
                    <a:pt x="1074846" y="2249981"/>
                    <a:pt x="1053882" y="2223777"/>
                  </a:cubicBezTo>
                  <a:cubicBezTo>
                    <a:pt x="1470531" y="2171368"/>
                    <a:pt x="1795464" y="1814990"/>
                    <a:pt x="1795464" y="1385240"/>
                  </a:cubicBezTo>
                  <a:cubicBezTo>
                    <a:pt x="1795464" y="918803"/>
                    <a:pt x="1415502" y="538841"/>
                    <a:pt x="946445" y="538841"/>
                  </a:cubicBezTo>
                  <a:cubicBezTo>
                    <a:pt x="529796" y="538841"/>
                    <a:pt x="181279" y="842811"/>
                    <a:pt x="113148" y="1241116"/>
                  </a:cubicBezTo>
                  <a:cubicBezTo>
                    <a:pt x="113148" y="1241116"/>
                    <a:pt x="113148" y="1241116"/>
                    <a:pt x="5710" y="1241116"/>
                  </a:cubicBezTo>
                  <a:cubicBezTo>
                    <a:pt x="5733" y="1240969"/>
                    <a:pt x="5756" y="1240823"/>
                    <a:pt x="5798" y="1240679"/>
                  </a:cubicBezTo>
                  <a:lnTo>
                    <a:pt x="0" y="1240679"/>
                  </a:lnTo>
                  <a:cubicBezTo>
                    <a:pt x="47205" y="774770"/>
                    <a:pt x="327812" y="337653"/>
                    <a:pt x="805107"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B0F0"/>
                </a:solidFill>
                <a:effectLst/>
                <a:uLnTx/>
                <a:uFillTx/>
              </a:endParaRPr>
            </a:p>
          </p:txBody>
        </p:sp>
        <p:sp>
          <p:nvSpPr>
            <p:cNvPr id="33" name="TextBox 32"/>
            <p:cNvSpPr txBox="1"/>
            <p:nvPr/>
          </p:nvSpPr>
          <p:spPr>
            <a:xfrm>
              <a:off x="3338856" y="5982073"/>
              <a:ext cx="2242098" cy="276999"/>
            </a:xfrm>
            <a:prstGeom prst="rect">
              <a:avLst/>
            </a:prstGeom>
            <a:noFill/>
            <a:ln>
              <a:noFill/>
            </a:ln>
          </p:spPr>
          <p:txBody>
            <a:bodyPr wrap="square">
              <a:spAutoFit/>
            </a:bodyPr>
            <a:lstStyle>
              <a:defPPr>
                <a:defRPr lang="en-US"/>
              </a:defPPr>
              <a:lvl1pPr marR="0" lvl="0" indent="0" fontAlgn="auto">
                <a:lnSpc>
                  <a:spcPct val="85000"/>
                </a:lnSpc>
                <a:spcBef>
                  <a:spcPts val="0"/>
                </a:spcBef>
                <a:spcAft>
                  <a:spcPts val="0"/>
                </a:spcAft>
                <a:buClrTx/>
                <a:buSzTx/>
                <a:buFontTx/>
                <a:buNone/>
                <a:tabLst/>
                <a:defRPr kumimoji="0" sz="1200" b="0" i="0" u="none" strike="noStrike" kern="0" cap="none" spc="-50" normalizeH="0" baseline="0">
                  <a:ln>
                    <a:noFill/>
                  </a:ln>
                  <a:solidFill>
                    <a:schemeClr val="tx1">
                      <a:lumMod val="85000"/>
                    </a:schemeClr>
                  </a:solidFill>
                  <a:effectLst/>
                  <a:uLnTx/>
                  <a:uFillTx/>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rPr>
                <a:t>WORKING </a:t>
              </a:r>
              <a:r>
                <a:rPr kumimoji="0" lang="en-US" sz="1200" b="0" i="0" u="none" strike="noStrike" kern="0" cap="none" spc="0" normalizeH="0" baseline="0" noProof="0" dirty="0" smtClean="0">
                  <a:ln>
                    <a:noFill/>
                  </a:ln>
                  <a:effectLst/>
                  <a:uLnTx/>
                  <a:uFillTx/>
                </a:rPr>
                <a:t>SOFTWARE</a:t>
              </a:r>
              <a:endParaRPr kumimoji="0" lang="en-US" sz="1200" b="0" i="0" u="none" strike="noStrike" kern="0" cap="none" spc="0" normalizeH="0" baseline="0" noProof="0" dirty="0">
                <a:ln>
                  <a:noFill/>
                </a:ln>
                <a:effectLst/>
                <a:uLnTx/>
                <a:uFillTx/>
              </a:endParaRPr>
            </a:p>
          </p:txBody>
        </p:sp>
      </p:grpSp>
      <p:grpSp>
        <p:nvGrpSpPr>
          <p:cNvPr id="35" name="Group 34"/>
          <p:cNvGrpSpPr/>
          <p:nvPr/>
        </p:nvGrpSpPr>
        <p:grpSpPr>
          <a:xfrm>
            <a:off x="1450182" y="2368205"/>
            <a:ext cx="287337" cy="288475"/>
            <a:chOff x="-433387" y="2318199"/>
            <a:chExt cx="287337" cy="288475"/>
          </a:xfrm>
        </p:grpSpPr>
        <p:sp>
          <p:nvSpPr>
            <p:cNvPr id="36" name="Oval 35"/>
            <p:cNvSpPr/>
            <p:nvPr/>
          </p:nvSpPr>
          <p:spPr bwMode="auto">
            <a:xfrm>
              <a:off x="-424657" y="2327498"/>
              <a:ext cx="269876" cy="269876"/>
            </a:xfrm>
            <a:prstGeom prst="ellipse">
              <a:avLst/>
            </a:prstGeom>
            <a:solidFill>
              <a:srgbClr val="FFFFFF">
                <a:lumMod val="95000"/>
              </a:srgbClr>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37" name="Freeform 22"/>
            <p:cNvSpPr>
              <a:spLocks noEditPoints="1"/>
            </p:cNvSpPr>
            <p:nvPr/>
          </p:nvSpPr>
          <p:spPr bwMode="auto">
            <a:xfrm>
              <a:off x="-433387" y="2318199"/>
              <a:ext cx="287337" cy="288475"/>
            </a:xfrm>
            <a:custGeom>
              <a:avLst/>
              <a:gdLst>
                <a:gd name="T0" fmla="*/ 269 w 534"/>
                <a:gd name="T1" fmla="*/ 536 h 536"/>
                <a:gd name="T2" fmla="*/ 534 w 534"/>
                <a:gd name="T3" fmla="*/ 265 h 536"/>
                <a:gd name="T4" fmla="*/ 269 w 534"/>
                <a:gd name="T5" fmla="*/ 0 h 536"/>
                <a:gd name="T6" fmla="*/ 0 w 534"/>
                <a:gd name="T7" fmla="*/ 265 h 536"/>
                <a:gd name="T8" fmla="*/ 269 w 534"/>
                <a:gd name="T9" fmla="*/ 536 h 536"/>
                <a:gd name="T10" fmla="*/ 269 w 534"/>
                <a:gd name="T11" fmla="*/ 32 h 536"/>
                <a:gd name="T12" fmla="*/ 501 w 534"/>
                <a:gd name="T13" fmla="*/ 265 h 536"/>
                <a:gd name="T14" fmla="*/ 269 w 534"/>
                <a:gd name="T15" fmla="*/ 502 h 536"/>
                <a:gd name="T16" fmla="*/ 32 w 534"/>
                <a:gd name="T17" fmla="*/ 265 h 536"/>
                <a:gd name="T18" fmla="*/ 269 w 534"/>
                <a:gd name="T19" fmla="*/ 32 h 536"/>
                <a:gd name="T20" fmla="*/ 330 w 534"/>
                <a:gd name="T21" fmla="*/ 380 h 536"/>
                <a:gd name="T22" fmla="*/ 198 w 534"/>
                <a:gd name="T23" fmla="*/ 380 h 536"/>
                <a:gd name="T24" fmla="*/ 198 w 534"/>
                <a:gd name="T25" fmla="*/ 356 h 536"/>
                <a:gd name="T26" fmla="*/ 251 w 534"/>
                <a:gd name="T27" fmla="*/ 356 h 536"/>
                <a:gd name="T28" fmla="*/ 251 w 534"/>
                <a:gd name="T29" fmla="*/ 175 h 536"/>
                <a:gd name="T30" fmla="*/ 196 w 534"/>
                <a:gd name="T31" fmla="*/ 191 h 536"/>
                <a:gd name="T32" fmla="*/ 196 w 534"/>
                <a:gd name="T33" fmla="*/ 165 h 536"/>
                <a:gd name="T34" fmla="*/ 277 w 534"/>
                <a:gd name="T35" fmla="*/ 141 h 536"/>
                <a:gd name="T36" fmla="*/ 277 w 534"/>
                <a:gd name="T37" fmla="*/ 356 h 536"/>
                <a:gd name="T38" fmla="*/ 330 w 534"/>
                <a:gd name="T39" fmla="*/ 356 h 536"/>
                <a:gd name="T40" fmla="*/ 330 w 534"/>
                <a:gd name="T41" fmla="*/ 3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6">
                  <a:moveTo>
                    <a:pt x="269" y="536"/>
                  </a:moveTo>
                  <a:cubicBezTo>
                    <a:pt x="415" y="536"/>
                    <a:pt x="534" y="416"/>
                    <a:pt x="534" y="265"/>
                  </a:cubicBezTo>
                  <a:cubicBezTo>
                    <a:pt x="534" y="118"/>
                    <a:pt x="415" y="0"/>
                    <a:pt x="269" y="0"/>
                  </a:cubicBezTo>
                  <a:cubicBezTo>
                    <a:pt x="118" y="0"/>
                    <a:pt x="0" y="118"/>
                    <a:pt x="0" y="265"/>
                  </a:cubicBezTo>
                  <a:cubicBezTo>
                    <a:pt x="0" y="416"/>
                    <a:pt x="118" y="536"/>
                    <a:pt x="269" y="536"/>
                  </a:cubicBezTo>
                  <a:close/>
                  <a:moveTo>
                    <a:pt x="269" y="32"/>
                  </a:moveTo>
                  <a:cubicBezTo>
                    <a:pt x="398" y="32"/>
                    <a:pt x="501" y="136"/>
                    <a:pt x="501" y="265"/>
                  </a:cubicBezTo>
                  <a:cubicBezTo>
                    <a:pt x="501" y="395"/>
                    <a:pt x="398" y="502"/>
                    <a:pt x="269" y="502"/>
                  </a:cubicBezTo>
                  <a:cubicBezTo>
                    <a:pt x="140" y="502"/>
                    <a:pt x="32" y="395"/>
                    <a:pt x="32" y="265"/>
                  </a:cubicBezTo>
                  <a:cubicBezTo>
                    <a:pt x="32" y="136"/>
                    <a:pt x="140" y="32"/>
                    <a:pt x="269" y="32"/>
                  </a:cubicBezTo>
                  <a:close/>
                  <a:moveTo>
                    <a:pt x="330" y="380"/>
                  </a:moveTo>
                  <a:cubicBezTo>
                    <a:pt x="198" y="380"/>
                    <a:pt x="198" y="380"/>
                    <a:pt x="198" y="380"/>
                  </a:cubicBezTo>
                  <a:cubicBezTo>
                    <a:pt x="198" y="356"/>
                    <a:pt x="198" y="356"/>
                    <a:pt x="198" y="356"/>
                  </a:cubicBezTo>
                  <a:cubicBezTo>
                    <a:pt x="251" y="356"/>
                    <a:pt x="251" y="356"/>
                    <a:pt x="251" y="356"/>
                  </a:cubicBezTo>
                  <a:cubicBezTo>
                    <a:pt x="251" y="175"/>
                    <a:pt x="251" y="175"/>
                    <a:pt x="251" y="175"/>
                  </a:cubicBezTo>
                  <a:cubicBezTo>
                    <a:pt x="196" y="191"/>
                    <a:pt x="196" y="191"/>
                    <a:pt x="196" y="191"/>
                  </a:cubicBezTo>
                  <a:cubicBezTo>
                    <a:pt x="196" y="165"/>
                    <a:pt x="196" y="165"/>
                    <a:pt x="196" y="165"/>
                  </a:cubicBezTo>
                  <a:cubicBezTo>
                    <a:pt x="277" y="141"/>
                    <a:pt x="277" y="141"/>
                    <a:pt x="277" y="141"/>
                  </a:cubicBezTo>
                  <a:cubicBezTo>
                    <a:pt x="277" y="356"/>
                    <a:pt x="277" y="356"/>
                    <a:pt x="277" y="356"/>
                  </a:cubicBezTo>
                  <a:cubicBezTo>
                    <a:pt x="330" y="356"/>
                    <a:pt x="330" y="356"/>
                    <a:pt x="330" y="356"/>
                  </a:cubicBezTo>
                  <a:lnTo>
                    <a:pt x="330" y="38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38" name="Group 37"/>
          <p:cNvGrpSpPr/>
          <p:nvPr/>
        </p:nvGrpSpPr>
        <p:grpSpPr>
          <a:xfrm>
            <a:off x="1458912" y="2878836"/>
            <a:ext cx="283464" cy="292608"/>
            <a:chOff x="1264349" y="3023903"/>
            <a:chExt cx="283464" cy="292608"/>
          </a:xfrm>
        </p:grpSpPr>
        <p:sp>
          <p:nvSpPr>
            <p:cNvPr id="39" name="Oval 38"/>
            <p:cNvSpPr/>
            <p:nvPr/>
          </p:nvSpPr>
          <p:spPr bwMode="auto">
            <a:xfrm>
              <a:off x="1271143" y="3035269"/>
              <a:ext cx="269876" cy="269876"/>
            </a:xfrm>
            <a:prstGeom prst="ellipse">
              <a:avLst/>
            </a:prstGeom>
            <a:solidFill>
              <a:srgbClr val="FFFFFF">
                <a:lumMod val="95000"/>
              </a:srgbClr>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40" name="Freeform 27"/>
            <p:cNvSpPr>
              <a:spLocks noEditPoints="1"/>
            </p:cNvSpPr>
            <p:nvPr/>
          </p:nvSpPr>
          <p:spPr bwMode="auto">
            <a:xfrm>
              <a:off x="1264349" y="3023903"/>
              <a:ext cx="283464" cy="292608"/>
            </a:xfrm>
            <a:custGeom>
              <a:avLst/>
              <a:gdLst>
                <a:gd name="T0" fmla="*/ 269 w 534"/>
                <a:gd name="T1" fmla="*/ 536 h 536"/>
                <a:gd name="T2" fmla="*/ 534 w 534"/>
                <a:gd name="T3" fmla="*/ 265 h 536"/>
                <a:gd name="T4" fmla="*/ 269 w 534"/>
                <a:gd name="T5" fmla="*/ 0 h 536"/>
                <a:gd name="T6" fmla="*/ 0 w 534"/>
                <a:gd name="T7" fmla="*/ 265 h 536"/>
                <a:gd name="T8" fmla="*/ 269 w 534"/>
                <a:gd name="T9" fmla="*/ 536 h 536"/>
                <a:gd name="T10" fmla="*/ 269 w 534"/>
                <a:gd name="T11" fmla="*/ 32 h 536"/>
                <a:gd name="T12" fmla="*/ 501 w 534"/>
                <a:gd name="T13" fmla="*/ 265 h 536"/>
                <a:gd name="T14" fmla="*/ 269 w 534"/>
                <a:gd name="T15" fmla="*/ 502 h 536"/>
                <a:gd name="T16" fmla="*/ 32 w 534"/>
                <a:gd name="T17" fmla="*/ 265 h 536"/>
                <a:gd name="T18" fmla="*/ 269 w 534"/>
                <a:gd name="T19" fmla="*/ 32 h 536"/>
                <a:gd name="T20" fmla="*/ 326 w 534"/>
                <a:gd name="T21" fmla="*/ 380 h 536"/>
                <a:gd name="T22" fmla="*/ 185 w 534"/>
                <a:gd name="T23" fmla="*/ 380 h 536"/>
                <a:gd name="T24" fmla="*/ 185 w 534"/>
                <a:gd name="T25" fmla="*/ 356 h 536"/>
                <a:gd name="T26" fmla="*/ 253 w 534"/>
                <a:gd name="T27" fmla="*/ 288 h 536"/>
                <a:gd name="T28" fmla="*/ 290 w 534"/>
                <a:gd name="T29" fmla="*/ 244 h 536"/>
                <a:gd name="T30" fmla="*/ 301 w 534"/>
                <a:gd name="T31" fmla="*/ 207 h 536"/>
                <a:gd name="T32" fmla="*/ 290 w 534"/>
                <a:gd name="T33" fmla="*/ 176 h 536"/>
                <a:gd name="T34" fmla="*/ 257 w 534"/>
                <a:gd name="T35" fmla="*/ 165 h 536"/>
                <a:gd name="T36" fmla="*/ 197 w 534"/>
                <a:gd name="T37" fmla="*/ 191 h 536"/>
                <a:gd name="T38" fmla="*/ 197 w 534"/>
                <a:gd name="T39" fmla="*/ 163 h 536"/>
                <a:gd name="T40" fmla="*/ 261 w 534"/>
                <a:gd name="T41" fmla="*/ 142 h 536"/>
                <a:gd name="T42" fmla="*/ 310 w 534"/>
                <a:gd name="T43" fmla="*/ 159 h 536"/>
                <a:gd name="T44" fmla="*/ 328 w 534"/>
                <a:gd name="T45" fmla="*/ 204 h 536"/>
                <a:gd name="T46" fmla="*/ 315 w 534"/>
                <a:gd name="T47" fmla="*/ 248 h 536"/>
                <a:gd name="T48" fmla="*/ 271 w 534"/>
                <a:gd name="T49" fmla="*/ 302 h 536"/>
                <a:gd name="T50" fmla="*/ 217 w 534"/>
                <a:gd name="T51" fmla="*/ 355 h 536"/>
                <a:gd name="T52" fmla="*/ 217 w 534"/>
                <a:gd name="T53" fmla="*/ 356 h 536"/>
                <a:gd name="T54" fmla="*/ 326 w 534"/>
                <a:gd name="T55" fmla="*/ 356 h 536"/>
                <a:gd name="T56" fmla="*/ 326 w 534"/>
                <a:gd name="T57" fmla="*/ 3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4" h="536">
                  <a:moveTo>
                    <a:pt x="269" y="536"/>
                  </a:moveTo>
                  <a:cubicBezTo>
                    <a:pt x="415" y="536"/>
                    <a:pt x="534" y="416"/>
                    <a:pt x="534" y="265"/>
                  </a:cubicBezTo>
                  <a:cubicBezTo>
                    <a:pt x="534" y="118"/>
                    <a:pt x="415" y="0"/>
                    <a:pt x="269" y="0"/>
                  </a:cubicBezTo>
                  <a:cubicBezTo>
                    <a:pt x="118" y="0"/>
                    <a:pt x="0" y="118"/>
                    <a:pt x="0" y="265"/>
                  </a:cubicBezTo>
                  <a:cubicBezTo>
                    <a:pt x="0" y="416"/>
                    <a:pt x="118" y="536"/>
                    <a:pt x="269" y="536"/>
                  </a:cubicBezTo>
                  <a:close/>
                  <a:moveTo>
                    <a:pt x="269" y="32"/>
                  </a:moveTo>
                  <a:cubicBezTo>
                    <a:pt x="398" y="32"/>
                    <a:pt x="501" y="136"/>
                    <a:pt x="501" y="265"/>
                  </a:cubicBezTo>
                  <a:cubicBezTo>
                    <a:pt x="501" y="395"/>
                    <a:pt x="398" y="502"/>
                    <a:pt x="269" y="502"/>
                  </a:cubicBezTo>
                  <a:cubicBezTo>
                    <a:pt x="140" y="502"/>
                    <a:pt x="32" y="395"/>
                    <a:pt x="32" y="265"/>
                  </a:cubicBezTo>
                  <a:cubicBezTo>
                    <a:pt x="32" y="136"/>
                    <a:pt x="140" y="32"/>
                    <a:pt x="269" y="32"/>
                  </a:cubicBezTo>
                  <a:close/>
                  <a:moveTo>
                    <a:pt x="326" y="380"/>
                  </a:moveTo>
                  <a:cubicBezTo>
                    <a:pt x="185" y="380"/>
                    <a:pt x="185" y="380"/>
                    <a:pt x="185" y="380"/>
                  </a:cubicBezTo>
                  <a:cubicBezTo>
                    <a:pt x="185" y="356"/>
                    <a:pt x="185" y="356"/>
                    <a:pt x="185" y="356"/>
                  </a:cubicBezTo>
                  <a:cubicBezTo>
                    <a:pt x="253" y="288"/>
                    <a:pt x="253" y="288"/>
                    <a:pt x="253" y="288"/>
                  </a:cubicBezTo>
                  <a:cubicBezTo>
                    <a:pt x="270" y="270"/>
                    <a:pt x="283" y="256"/>
                    <a:pt x="290" y="244"/>
                  </a:cubicBezTo>
                  <a:cubicBezTo>
                    <a:pt x="298" y="233"/>
                    <a:pt x="301" y="220"/>
                    <a:pt x="301" y="207"/>
                  </a:cubicBezTo>
                  <a:cubicBezTo>
                    <a:pt x="301" y="194"/>
                    <a:pt x="298" y="183"/>
                    <a:pt x="290" y="176"/>
                  </a:cubicBezTo>
                  <a:cubicBezTo>
                    <a:pt x="282" y="168"/>
                    <a:pt x="271" y="165"/>
                    <a:pt x="257" y="165"/>
                  </a:cubicBezTo>
                  <a:cubicBezTo>
                    <a:pt x="236" y="165"/>
                    <a:pt x="216" y="174"/>
                    <a:pt x="197" y="191"/>
                  </a:cubicBezTo>
                  <a:cubicBezTo>
                    <a:pt x="197" y="163"/>
                    <a:pt x="197" y="163"/>
                    <a:pt x="197" y="163"/>
                  </a:cubicBezTo>
                  <a:cubicBezTo>
                    <a:pt x="215" y="149"/>
                    <a:pt x="236" y="142"/>
                    <a:pt x="261" y="142"/>
                  </a:cubicBezTo>
                  <a:cubicBezTo>
                    <a:pt x="282" y="142"/>
                    <a:pt x="298" y="148"/>
                    <a:pt x="310" y="159"/>
                  </a:cubicBezTo>
                  <a:cubicBezTo>
                    <a:pt x="322" y="170"/>
                    <a:pt x="328" y="185"/>
                    <a:pt x="328" y="204"/>
                  </a:cubicBezTo>
                  <a:cubicBezTo>
                    <a:pt x="328" y="219"/>
                    <a:pt x="324" y="234"/>
                    <a:pt x="315" y="248"/>
                  </a:cubicBezTo>
                  <a:cubicBezTo>
                    <a:pt x="307" y="263"/>
                    <a:pt x="292" y="280"/>
                    <a:pt x="271" y="302"/>
                  </a:cubicBezTo>
                  <a:cubicBezTo>
                    <a:pt x="217" y="355"/>
                    <a:pt x="217" y="355"/>
                    <a:pt x="217" y="355"/>
                  </a:cubicBezTo>
                  <a:cubicBezTo>
                    <a:pt x="217" y="356"/>
                    <a:pt x="217" y="356"/>
                    <a:pt x="217" y="356"/>
                  </a:cubicBezTo>
                  <a:cubicBezTo>
                    <a:pt x="326" y="356"/>
                    <a:pt x="326" y="356"/>
                    <a:pt x="326" y="356"/>
                  </a:cubicBezTo>
                  <a:lnTo>
                    <a:pt x="326" y="38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41" name="Freeform 22"/>
          <p:cNvSpPr>
            <a:spLocks noEditPoints="1"/>
          </p:cNvSpPr>
          <p:nvPr/>
        </p:nvSpPr>
        <p:spPr bwMode="auto">
          <a:xfrm>
            <a:off x="7835794" y="1659108"/>
            <a:ext cx="287337" cy="288475"/>
          </a:xfrm>
          <a:custGeom>
            <a:avLst/>
            <a:gdLst>
              <a:gd name="T0" fmla="*/ 269 w 534"/>
              <a:gd name="T1" fmla="*/ 536 h 536"/>
              <a:gd name="T2" fmla="*/ 534 w 534"/>
              <a:gd name="T3" fmla="*/ 265 h 536"/>
              <a:gd name="T4" fmla="*/ 269 w 534"/>
              <a:gd name="T5" fmla="*/ 0 h 536"/>
              <a:gd name="T6" fmla="*/ 0 w 534"/>
              <a:gd name="T7" fmla="*/ 265 h 536"/>
              <a:gd name="T8" fmla="*/ 269 w 534"/>
              <a:gd name="T9" fmla="*/ 536 h 536"/>
              <a:gd name="T10" fmla="*/ 269 w 534"/>
              <a:gd name="T11" fmla="*/ 32 h 536"/>
              <a:gd name="T12" fmla="*/ 501 w 534"/>
              <a:gd name="T13" fmla="*/ 265 h 536"/>
              <a:gd name="T14" fmla="*/ 269 w 534"/>
              <a:gd name="T15" fmla="*/ 502 h 536"/>
              <a:gd name="T16" fmla="*/ 32 w 534"/>
              <a:gd name="T17" fmla="*/ 265 h 536"/>
              <a:gd name="T18" fmla="*/ 269 w 534"/>
              <a:gd name="T19" fmla="*/ 32 h 536"/>
              <a:gd name="T20" fmla="*/ 330 w 534"/>
              <a:gd name="T21" fmla="*/ 380 h 536"/>
              <a:gd name="T22" fmla="*/ 198 w 534"/>
              <a:gd name="T23" fmla="*/ 380 h 536"/>
              <a:gd name="T24" fmla="*/ 198 w 534"/>
              <a:gd name="T25" fmla="*/ 356 h 536"/>
              <a:gd name="T26" fmla="*/ 251 w 534"/>
              <a:gd name="T27" fmla="*/ 356 h 536"/>
              <a:gd name="T28" fmla="*/ 251 w 534"/>
              <a:gd name="T29" fmla="*/ 175 h 536"/>
              <a:gd name="T30" fmla="*/ 196 w 534"/>
              <a:gd name="T31" fmla="*/ 191 h 536"/>
              <a:gd name="T32" fmla="*/ 196 w 534"/>
              <a:gd name="T33" fmla="*/ 165 h 536"/>
              <a:gd name="T34" fmla="*/ 277 w 534"/>
              <a:gd name="T35" fmla="*/ 141 h 536"/>
              <a:gd name="T36" fmla="*/ 277 w 534"/>
              <a:gd name="T37" fmla="*/ 356 h 536"/>
              <a:gd name="T38" fmla="*/ 330 w 534"/>
              <a:gd name="T39" fmla="*/ 356 h 536"/>
              <a:gd name="T40" fmla="*/ 330 w 534"/>
              <a:gd name="T41" fmla="*/ 3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6">
                <a:moveTo>
                  <a:pt x="269" y="536"/>
                </a:moveTo>
                <a:cubicBezTo>
                  <a:pt x="415" y="536"/>
                  <a:pt x="534" y="416"/>
                  <a:pt x="534" y="265"/>
                </a:cubicBezTo>
                <a:cubicBezTo>
                  <a:pt x="534" y="118"/>
                  <a:pt x="415" y="0"/>
                  <a:pt x="269" y="0"/>
                </a:cubicBezTo>
                <a:cubicBezTo>
                  <a:pt x="118" y="0"/>
                  <a:pt x="0" y="118"/>
                  <a:pt x="0" y="265"/>
                </a:cubicBezTo>
                <a:cubicBezTo>
                  <a:pt x="0" y="416"/>
                  <a:pt x="118" y="536"/>
                  <a:pt x="269" y="536"/>
                </a:cubicBezTo>
                <a:close/>
                <a:moveTo>
                  <a:pt x="269" y="32"/>
                </a:moveTo>
                <a:cubicBezTo>
                  <a:pt x="398" y="32"/>
                  <a:pt x="501" y="136"/>
                  <a:pt x="501" y="265"/>
                </a:cubicBezTo>
                <a:cubicBezTo>
                  <a:pt x="501" y="395"/>
                  <a:pt x="398" y="502"/>
                  <a:pt x="269" y="502"/>
                </a:cubicBezTo>
                <a:cubicBezTo>
                  <a:pt x="140" y="502"/>
                  <a:pt x="32" y="395"/>
                  <a:pt x="32" y="265"/>
                </a:cubicBezTo>
                <a:cubicBezTo>
                  <a:pt x="32" y="136"/>
                  <a:pt x="140" y="32"/>
                  <a:pt x="269" y="32"/>
                </a:cubicBezTo>
                <a:close/>
                <a:moveTo>
                  <a:pt x="330" y="380"/>
                </a:moveTo>
                <a:cubicBezTo>
                  <a:pt x="198" y="380"/>
                  <a:pt x="198" y="380"/>
                  <a:pt x="198" y="380"/>
                </a:cubicBezTo>
                <a:cubicBezTo>
                  <a:pt x="198" y="356"/>
                  <a:pt x="198" y="356"/>
                  <a:pt x="198" y="356"/>
                </a:cubicBezTo>
                <a:cubicBezTo>
                  <a:pt x="251" y="356"/>
                  <a:pt x="251" y="356"/>
                  <a:pt x="251" y="356"/>
                </a:cubicBezTo>
                <a:cubicBezTo>
                  <a:pt x="251" y="175"/>
                  <a:pt x="251" y="175"/>
                  <a:pt x="251" y="175"/>
                </a:cubicBezTo>
                <a:cubicBezTo>
                  <a:pt x="196" y="191"/>
                  <a:pt x="196" y="191"/>
                  <a:pt x="196" y="191"/>
                </a:cubicBezTo>
                <a:cubicBezTo>
                  <a:pt x="196" y="165"/>
                  <a:pt x="196" y="165"/>
                  <a:pt x="196" y="165"/>
                </a:cubicBezTo>
                <a:cubicBezTo>
                  <a:pt x="277" y="141"/>
                  <a:pt x="277" y="141"/>
                  <a:pt x="277" y="141"/>
                </a:cubicBezTo>
                <a:cubicBezTo>
                  <a:pt x="277" y="356"/>
                  <a:pt x="277" y="356"/>
                  <a:pt x="277" y="356"/>
                </a:cubicBezTo>
                <a:cubicBezTo>
                  <a:pt x="330" y="356"/>
                  <a:pt x="330" y="356"/>
                  <a:pt x="330" y="356"/>
                </a:cubicBezTo>
                <a:lnTo>
                  <a:pt x="330" y="3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3" name="Rectangle 42"/>
          <p:cNvSpPr/>
          <p:nvPr/>
        </p:nvSpPr>
        <p:spPr>
          <a:xfrm>
            <a:off x="8153187" y="1653118"/>
            <a:ext cx="3162300"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gradFill>
                  <a:gsLst>
                    <a:gs pos="83333">
                      <a:srgbClr val="FFFFFF"/>
                    </a:gs>
                    <a:gs pos="56667">
                      <a:srgbClr val="FFFFFF"/>
                    </a:gs>
                  </a:gsLst>
                  <a:lin ang="16200000" scaled="0"/>
                </a:gradFill>
              </a:rPr>
              <a:t>Scaling agile </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sp>
        <p:nvSpPr>
          <p:cNvPr id="44" name="Rectangle 43"/>
          <p:cNvSpPr/>
          <p:nvPr/>
        </p:nvSpPr>
        <p:spPr>
          <a:xfrm>
            <a:off x="8134135" y="2020694"/>
            <a:ext cx="3972983" cy="584775"/>
          </a:xfrm>
          <a:prstGeom prst="rect">
            <a:avLst/>
          </a:prstGeom>
        </p:spPr>
        <p:txBody>
          <a:bodyPr wrap="square">
            <a:spAutoFit/>
          </a:bodyPr>
          <a:lstStyle/>
          <a:p>
            <a:pPr lvl="0" defTabSz="914400">
              <a:defRPr/>
            </a:pPr>
            <a:r>
              <a:rPr lang="en-US" sz="1600" kern="0" dirty="0" smtClean="0">
                <a:gradFill>
                  <a:gsLst>
                    <a:gs pos="83333">
                      <a:srgbClr val="FFFFFF"/>
                    </a:gs>
                    <a:gs pos="56667">
                      <a:srgbClr val="FFFFFF"/>
                    </a:gs>
                  </a:gsLst>
                  <a:lin ang="16200000" scaled="0"/>
                </a:gradFill>
              </a:rPr>
              <a:t>Allowing individual teams to be agile on their own terms</a:t>
            </a:r>
            <a:endParaRPr lang="en-US" sz="1600" kern="0" dirty="0">
              <a:gradFill>
                <a:gsLst>
                  <a:gs pos="83333">
                    <a:srgbClr val="FFFFFF"/>
                  </a:gs>
                  <a:gs pos="56667">
                    <a:srgbClr val="FFFFFF"/>
                  </a:gs>
                </a:gsLst>
                <a:lin ang="16200000" scaled="0"/>
              </a:gradFill>
            </a:endParaRPr>
          </a:p>
        </p:txBody>
      </p:sp>
      <p:sp>
        <p:nvSpPr>
          <p:cNvPr id="47" name="Freeform 6"/>
          <p:cNvSpPr>
            <a:spLocks noChangeAspect="1" noEditPoints="1"/>
          </p:cNvSpPr>
          <p:nvPr/>
        </p:nvSpPr>
        <p:spPr bwMode="auto">
          <a:xfrm>
            <a:off x="7031152" y="1020572"/>
            <a:ext cx="619826"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9" name="Rectangle 48"/>
          <p:cNvSpPr/>
          <p:nvPr/>
        </p:nvSpPr>
        <p:spPr>
          <a:xfrm>
            <a:off x="7721494" y="1047234"/>
            <a:ext cx="979755"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rgbClr val="FFFFFF"/>
                    </a:gs>
                    <a:gs pos="56667">
                      <a:srgbClr val="FFFFFF"/>
                    </a:gs>
                  </a:gsLst>
                  <a:lin ang="16200000" scaled="0"/>
                </a:gradFill>
                <a:latin typeface="Segoe UI Light"/>
              </a:rPr>
              <a:t>Plan</a:t>
            </a:r>
            <a:endParaRPr lang="en-US" sz="3600" kern="0" spc="-50" dirty="0">
              <a:gradFill>
                <a:gsLst>
                  <a:gs pos="83333">
                    <a:srgbClr val="FFFFFF"/>
                  </a:gs>
                  <a:gs pos="56667">
                    <a:srgbClr val="FFFFFF"/>
                  </a:gs>
                </a:gsLst>
                <a:lin ang="16200000" scaled="0"/>
              </a:gradFill>
              <a:latin typeface="Segoe UI Light"/>
            </a:endParaRPr>
          </a:p>
        </p:txBody>
      </p:sp>
      <p:grpSp>
        <p:nvGrpSpPr>
          <p:cNvPr id="63" name="Group 62"/>
          <p:cNvGrpSpPr/>
          <p:nvPr/>
        </p:nvGrpSpPr>
        <p:grpSpPr>
          <a:xfrm>
            <a:off x="7031152" y="2007997"/>
            <a:ext cx="2428318" cy="2641568"/>
            <a:chOff x="7031152" y="2007997"/>
            <a:chExt cx="2428318" cy="2641568"/>
          </a:xfrm>
        </p:grpSpPr>
        <p:sp>
          <p:nvSpPr>
            <p:cNvPr id="48" name="Freeform 11"/>
            <p:cNvSpPr>
              <a:spLocks noChangeAspect="1" noEditPoints="1"/>
            </p:cNvSpPr>
            <p:nvPr/>
          </p:nvSpPr>
          <p:spPr bwMode="auto">
            <a:xfrm>
              <a:off x="7031152" y="2007997"/>
              <a:ext cx="618848"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0" name="Rectangle 49"/>
            <p:cNvSpPr/>
            <p:nvPr/>
          </p:nvSpPr>
          <p:spPr>
            <a:xfrm>
              <a:off x="7721494" y="2034659"/>
              <a:ext cx="1737976"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rgbClr val="FFFFFF"/>
                      </a:gs>
                      <a:gs pos="56667">
                        <a:srgbClr val="FFFFFF"/>
                      </a:gs>
                    </a:gsLst>
                    <a:lin ang="16200000" scaled="0"/>
                  </a:gradFill>
                  <a:latin typeface="Segoe UI Light"/>
                </a:rPr>
                <a:t>Develop</a:t>
              </a:r>
              <a:endParaRPr lang="en-US" sz="3600" kern="0" spc="-50" dirty="0">
                <a:gradFill>
                  <a:gsLst>
                    <a:gs pos="83333">
                      <a:srgbClr val="FFFFFF"/>
                    </a:gs>
                    <a:gs pos="56667">
                      <a:srgbClr val="FFFFFF"/>
                    </a:gs>
                  </a:gsLst>
                  <a:lin ang="16200000" scaled="0"/>
                </a:gradFill>
                <a:latin typeface="Segoe UI Light"/>
              </a:endParaRPr>
            </a:p>
          </p:txBody>
        </p:sp>
        <p:sp>
          <p:nvSpPr>
            <p:cNvPr id="51" name="Rectangle 50"/>
            <p:cNvSpPr/>
            <p:nvPr/>
          </p:nvSpPr>
          <p:spPr>
            <a:xfrm>
              <a:off x="7721494" y="3022084"/>
              <a:ext cx="1595309"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rgbClr val="FFFFFF"/>
                      </a:gs>
                      <a:gs pos="56667">
                        <a:srgbClr val="FFFFFF"/>
                      </a:gs>
                    </a:gsLst>
                    <a:lin ang="16200000" scaled="0"/>
                  </a:gradFill>
                  <a:latin typeface="Segoe UI Light"/>
                </a:rPr>
                <a:t>Release</a:t>
              </a:r>
              <a:endParaRPr lang="en-US" sz="3600" kern="0" spc="-50" dirty="0">
                <a:gradFill>
                  <a:gsLst>
                    <a:gs pos="83333">
                      <a:srgbClr val="FFFFFF"/>
                    </a:gs>
                    <a:gs pos="56667">
                      <a:srgbClr val="FFFFFF"/>
                    </a:gs>
                  </a:gsLst>
                  <a:lin ang="16200000" scaled="0"/>
                </a:gradFill>
                <a:latin typeface="Segoe UI Light"/>
              </a:endParaRPr>
            </a:p>
          </p:txBody>
        </p:sp>
        <p:sp>
          <p:nvSpPr>
            <p:cNvPr id="56" name="Freeform 16"/>
            <p:cNvSpPr>
              <a:spLocks noChangeAspect="1" noEditPoints="1"/>
            </p:cNvSpPr>
            <p:nvPr/>
          </p:nvSpPr>
          <p:spPr bwMode="auto">
            <a:xfrm>
              <a:off x="7053009" y="4027773"/>
              <a:ext cx="619339" cy="621792"/>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57" name="Rectangle 56"/>
            <p:cNvSpPr/>
            <p:nvPr/>
          </p:nvSpPr>
          <p:spPr>
            <a:xfrm>
              <a:off x="7694387" y="3994932"/>
              <a:ext cx="1731564"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rgbClr val="FFFFFF"/>
                      </a:gs>
                      <a:gs pos="56667">
                        <a:srgbClr val="FFFFFF"/>
                      </a:gs>
                    </a:gsLst>
                    <a:lin ang="16200000" scaled="0"/>
                  </a:gradFill>
                  <a:latin typeface="Segoe UI Light"/>
                </a:rPr>
                <a:t>Operate</a:t>
              </a:r>
              <a:endParaRPr lang="en-US" sz="3600" kern="0" spc="-50" dirty="0">
                <a:gradFill>
                  <a:gsLst>
                    <a:gs pos="83333">
                      <a:srgbClr val="FFFFFF"/>
                    </a:gs>
                    <a:gs pos="56667">
                      <a:srgbClr val="FFFFFF"/>
                    </a:gs>
                  </a:gsLst>
                  <a:lin ang="16200000" scaled="0"/>
                </a:gradFill>
                <a:latin typeface="Segoe UI Light"/>
              </a:endParaRPr>
            </a:p>
          </p:txBody>
        </p:sp>
        <p:sp>
          <p:nvSpPr>
            <p:cNvPr id="59" name="Freeform 58"/>
            <p:cNvSpPr>
              <a:spLocks noEditPoints="1"/>
            </p:cNvSpPr>
            <p:nvPr/>
          </p:nvSpPr>
          <p:spPr bwMode="black">
            <a:xfrm>
              <a:off x="7040444" y="3013431"/>
              <a:ext cx="597014" cy="594204"/>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62" name="Freeform 27"/>
          <p:cNvSpPr>
            <a:spLocks noEditPoints="1"/>
          </p:cNvSpPr>
          <p:nvPr/>
        </p:nvSpPr>
        <p:spPr bwMode="auto">
          <a:xfrm>
            <a:off x="7839667" y="2062717"/>
            <a:ext cx="283464" cy="292608"/>
          </a:xfrm>
          <a:custGeom>
            <a:avLst/>
            <a:gdLst>
              <a:gd name="T0" fmla="*/ 269 w 534"/>
              <a:gd name="T1" fmla="*/ 536 h 536"/>
              <a:gd name="T2" fmla="*/ 534 w 534"/>
              <a:gd name="T3" fmla="*/ 265 h 536"/>
              <a:gd name="T4" fmla="*/ 269 w 534"/>
              <a:gd name="T5" fmla="*/ 0 h 536"/>
              <a:gd name="T6" fmla="*/ 0 w 534"/>
              <a:gd name="T7" fmla="*/ 265 h 536"/>
              <a:gd name="T8" fmla="*/ 269 w 534"/>
              <a:gd name="T9" fmla="*/ 536 h 536"/>
              <a:gd name="T10" fmla="*/ 269 w 534"/>
              <a:gd name="T11" fmla="*/ 32 h 536"/>
              <a:gd name="T12" fmla="*/ 501 w 534"/>
              <a:gd name="T13" fmla="*/ 265 h 536"/>
              <a:gd name="T14" fmla="*/ 269 w 534"/>
              <a:gd name="T15" fmla="*/ 502 h 536"/>
              <a:gd name="T16" fmla="*/ 32 w 534"/>
              <a:gd name="T17" fmla="*/ 265 h 536"/>
              <a:gd name="T18" fmla="*/ 269 w 534"/>
              <a:gd name="T19" fmla="*/ 32 h 536"/>
              <a:gd name="T20" fmla="*/ 326 w 534"/>
              <a:gd name="T21" fmla="*/ 380 h 536"/>
              <a:gd name="T22" fmla="*/ 185 w 534"/>
              <a:gd name="T23" fmla="*/ 380 h 536"/>
              <a:gd name="T24" fmla="*/ 185 w 534"/>
              <a:gd name="T25" fmla="*/ 356 h 536"/>
              <a:gd name="T26" fmla="*/ 253 w 534"/>
              <a:gd name="T27" fmla="*/ 288 h 536"/>
              <a:gd name="T28" fmla="*/ 290 w 534"/>
              <a:gd name="T29" fmla="*/ 244 h 536"/>
              <a:gd name="T30" fmla="*/ 301 w 534"/>
              <a:gd name="T31" fmla="*/ 207 h 536"/>
              <a:gd name="T32" fmla="*/ 290 w 534"/>
              <a:gd name="T33" fmla="*/ 176 h 536"/>
              <a:gd name="T34" fmla="*/ 257 w 534"/>
              <a:gd name="T35" fmla="*/ 165 h 536"/>
              <a:gd name="T36" fmla="*/ 197 w 534"/>
              <a:gd name="T37" fmla="*/ 191 h 536"/>
              <a:gd name="T38" fmla="*/ 197 w 534"/>
              <a:gd name="T39" fmla="*/ 163 h 536"/>
              <a:gd name="T40" fmla="*/ 261 w 534"/>
              <a:gd name="T41" fmla="*/ 142 h 536"/>
              <a:gd name="T42" fmla="*/ 310 w 534"/>
              <a:gd name="T43" fmla="*/ 159 h 536"/>
              <a:gd name="T44" fmla="*/ 328 w 534"/>
              <a:gd name="T45" fmla="*/ 204 h 536"/>
              <a:gd name="T46" fmla="*/ 315 w 534"/>
              <a:gd name="T47" fmla="*/ 248 h 536"/>
              <a:gd name="T48" fmla="*/ 271 w 534"/>
              <a:gd name="T49" fmla="*/ 302 h 536"/>
              <a:gd name="T50" fmla="*/ 217 w 534"/>
              <a:gd name="T51" fmla="*/ 355 h 536"/>
              <a:gd name="T52" fmla="*/ 217 w 534"/>
              <a:gd name="T53" fmla="*/ 356 h 536"/>
              <a:gd name="T54" fmla="*/ 326 w 534"/>
              <a:gd name="T55" fmla="*/ 356 h 536"/>
              <a:gd name="T56" fmla="*/ 326 w 534"/>
              <a:gd name="T57" fmla="*/ 3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4" h="536">
                <a:moveTo>
                  <a:pt x="269" y="536"/>
                </a:moveTo>
                <a:cubicBezTo>
                  <a:pt x="415" y="536"/>
                  <a:pt x="534" y="416"/>
                  <a:pt x="534" y="265"/>
                </a:cubicBezTo>
                <a:cubicBezTo>
                  <a:pt x="534" y="118"/>
                  <a:pt x="415" y="0"/>
                  <a:pt x="269" y="0"/>
                </a:cubicBezTo>
                <a:cubicBezTo>
                  <a:pt x="118" y="0"/>
                  <a:pt x="0" y="118"/>
                  <a:pt x="0" y="265"/>
                </a:cubicBezTo>
                <a:cubicBezTo>
                  <a:pt x="0" y="416"/>
                  <a:pt x="118" y="536"/>
                  <a:pt x="269" y="536"/>
                </a:cubicBezTo>
                <a:close/>
                <a:moveTo>
                  <a:pt x="269" y="32"/>
                </a:moveTo>
                <a:cubicBezTo>
                  <a:pt x="398" y="32"/>
                  <a:pt x="501" y="136"/>
                  <a:pt x="501" y="265"/>
                </a:cubicBezTo>
                <a:cubicBezTo>
                  <a:pt x="501" y="395"/>
                  <a:pt x="398" y="502"/>
                  <a:pt x="269" y="502"/>
                </a:cubicBezTo>
                <a:cubicBezTo>
                  <a:pt x="140" y="502"/>
                  <a:pt x="32" y="395"/>
                  <a:pt x="32" y="265"/>
                </a:cubicBezTo>
                <a:cubicBezTo>
                  <a:pt x="32" y="136"/>
                  <a:pt x="140" y="32"/>
                  <a:pt x="269" y="32"/>
                </a:cubicBezTo>
                <a:close/>
                <a:moveTo>
                  <a:pt x="326" y="380"/>
                </a:moveTo>
                <a:cubicBezTo>
                  <a:pt x="185" y="380"/>
                  <a:pt x="185" y="380"/>
                  <a:pt x="185" y="380"/>
                </a:cubicBezTo>
                <a:cubicBezTo>
                  <a:pt x="185" y="356"/>
                  <a:pt x="185" y="356"/>
                  <a:pt x="185" y="356"/>
                </a:cubicBezTo>
                <a:cubicBezTo>
                  <a:pt x="253" y="288"/>
                  <a:pt x="253" y="288"/>
                  <a:pt x="253" y="288"/>
                </a:cubicBezTo>
                <a:cubicBezTo>
                  <a:pt x="270" y="270"/>
                  <a:pt x="283" y="256"/>
                  <a:pt x="290" y="244"/>
                </a:cubicBezTo>
                <a:cubicBezTo>
                  <a:pt x="298" y="233"/>
                  <a:pt x="301" y="220"/>
                  <a:pt x="301" y="207"/>
                </a:cubicBezTo>
                <a:cubicBezTo>
                  <a:pt x="301" y="194"/>
                  <a:pt x="298" y="183"/>
                  <a:pt x="290" y="176"/>
                </a:cubicBezTo>
                <a:cubicBezTo>
                  <a:pt x="282" y="168"/>
                  <a:pt x="271" y="165"/>
                  <a:pt x="257" y="165"/>
                </a:cubicBezTo>
                <a:cubicBezTo>
                  <a:pt x="236" y="165"/>
                  <a:pt x="216" y="174"/>
                  <a:pt x="197" y="191"/>
                </a:cubicBezTo>
                <a:cubicBezTo>
                  <a:pt x="197" y="163"/>
                  <a:pt x="197" y="163"/>
                  <a:pt x="197" y="163"/>
                </a:cubicBezTo>
                <a:cubicBezTo>
                  <a:pt x="215" y="149"/>
                  <a:pt x="236" y="142"/>
                  <a:pt x="261" y="142"/>
                </a:cubicBezTo>
                <a:cubicBezTo>
                  <a:pt x="282" y="142"/>
                  <a:pt x="298" y="148"/>
                  <a:pt x="310" y="159"/>
                </a:cubicBezTo>
                <a:cubicBezTo>
                  <a:pt x="322" y="170"/>
                  <a:pt x="328" y="185"/>
                  <a:pt x="328" y="204"/>
                </a:cubicBezTo>
                <a:cubicBezTo>
                  <a:pt x="328" y="219"/>
                  <a:pt x="324" y="234"/>
                  <a:pt x="315" y="248"/>
                </a:cubicBezTo>
                <a:cubicBezTo>
                  <a:pt x="307" y="263"/>
                  <a:pt x="292" y="280"/>
                  <a:pt x="271" y="302"/>
                </a:cubicBezTo>
                <a:cubicBezTo>
                  <a:pt x="217" y="355"/>
                  <a:pt x="217" y="355"/>
                  <a:pt x="217" y="355"/>
                </a:cubicBezTo>
                <a:cubicBezTo>
                  <a:pt x="217" y="356"/>
                  <a:pt x="217" y="356"/>
                  <a:pt x="217" y="356"/>
                </a:cubicBezTo>
                <a:cubicBezTo>
                  <a:pt x="326" y="356"/>
                  <a:pt x="326" y="356"/>
                  <a:pt x="326" y="356"/>
                </a:cubicBezTo>
                <a:lnTo>
                  <a:pt x="326" y="3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nvGrpSpPr>
          <p:cNvPr id="64" name="Group 63"/>
          <p:cNvGrpSpPr/>
          <p:nvPr/>
        </p:nvGrpSpPr>
        <p:grpSpPr>
          <a:xfrm>
            <a:off x="7031152" y="2782142"/>
            <a:ext cx="2428318" cy="2641568"/>
            <a:chOff x="7031152" y="2007997"/>
            <a:chExt cx="2428318" cy="2641568"/>
          </a:xfrm>
        </p:grpSpPr>
        <p:sp>
          <p:nvSpPr>
            <p:cNvPr id="65" name="Freeform 11"/>
            <p:cNvSpPr>
              <a:spLocks noChangeAspect="1" noEditPoints="1"/>
            </p:cNvSpPr>
            <p:nvPr/>
          </p:nvSpPr>
          <p:spPr bwMode="auto">
            <a:xfrm>
              <a:off x="7031152" y="2007997"/>
              <a:ext cx="618848"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6" name="Rectangle 65"/>
            <p:cNvSpPr/>
            <p:nvPr/>
          </p:nvSpPr>
          <p:spPr>
            <a:xfrm>
              <a:off x="7721494" y="2034659"/>
              <a:ext cx="1737976"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chemeClr val="accent6">
                          <a:lumMod val="75000"/>
                        </a:schemeClr>
                      </a:gs>
                      <a:gs pos="56667">
                        <a:schemeClr val="accent6">
                          <a:lumMod val="75000"/>
                        </a:schemeClr>
                      </a:gs>
                    </a:gsLst>
                    <a:lin ang="16200000" scaled="0"/>
                  </a:gradFill>
                  <a:latin typeface="Segoe UI Light"/>
                </a:rPr>
                <a:t>Develop</a:t>
              </a:r>
              <a:endParaRPr lang="en-US" sz="3600" kern="0" spc="-50" dirty="0">
                <a:gradFill>
                  <a:gsLst>
                    <a:gs pos="83333">
                      <a:schemeClr val="accent6">
                        <a:lumMod val="75000"/>
                      </a:schemeClr>
                    </a:gs>
                    <a:gs pos="56667">
                      <a:schemeClr val="accent6">
                        <a:lumMod val="75000"/>
                      </a:schemeClr>
                    </a:gs>
                  </a:gsLst>
                  <a:lin ang="16200000" scaled="0"/>
                </a:gradFill>
                <a:latin typeface="Segoe UI Light"/>
              </a:endParaRPr>
            </a:p>
          </p:txBody>
        </p:sp>
        <p:sp>
          <p:nvSpPr>
            <p:cNvPr id="67" name="Rectangle 66"/>
            <p:cNvSpPr/>
            <p:nvPr/>
          </p:nvSpPr>
          <p:spPr>
            <a:xfrm>
              <a:off x="7721494" y="3022084"/>
              <a:ext cx="1595309"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chemeClr val="accent6">
                          <a:lumMod val="75000"/>
                        </a:schemeClr>
                      </a:gs>
                      <a:gs pos="56667">
                        <a:schemeClr val="accent6">
                          <a:lumMod val="75000"/>
                        </a:schemeClr>
                      </a:gs>
                    </a:gsLst>
                    <a:lin ang="16200000" scaled="0"/>
                  </a:gradFill>
                  <a:latin typeface="Segoe UI Light"/>
                </a:rPr>
                <a:t>Release</a:t>
              </a:r>
              <a:endParaRPr lang="en-US" sz="3600" kern="0" spc="-50" dirty="0">
                <a:gradFill>
                  <a:gsLst>
                    <a:gs pos="83333">
                      <a:schemeClr val="accent6">
                        <a:lumMod val="75000"/>
                      </a:schemeClr>
                    </a:gs>
                    <a:gs pos="56667">
                      <a:schemeClr val="accent6">
                        <a:lumMod val="75000"/>
                      </a:schemeClr>
                    </a:gs>
                  </a:gsLst>
                  <a:lin ang="16200000" scaled="0"/>
                </a:gradFill>
                <a:latin typeface="Segoe UI Light"/>
              </a:endParaRPr>
            </a:p>
          </p:txBody>
        </p:sp>
        <p:sp>
          <p:nvSpPr>
            <p:cNvPr id="68" name="Freeform 16"/>
            <p:cNvSpPr>
              <a:spLocks noChangeAspect="1" noEditPoints="1"/>
            </p:cNvSpPr>
            <p:nvPr/>
          </p:nvSpPr>
          <p:spPr bwMode="auto">
            <a:xfrm>
              <a:off x="7053009" y="4027773"/>
              <a:ext cx="619339" cy="621792"/>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9" name="Rectangle 68"/>
            <p:cNvSpPr/>
            <p:nvPr/>
          </p:nvSpPr>
          <p:spPr>
            <a:xfrm>
              <a:off x="7694387" y="3994932"/>
              <a:ext cx="1731564"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chemeClr val="accent6">
                          <a:lumMod val="75000"/>
                        </a:schemeClr>
                      </a:gs>
                      <a:gs pos="56667">
                        <a:schemeClr val="accent6">
                          <a:lumMod val="75000"/>
                        </a:schemeClr>
                      </a:gs>
                    </a:gsLst>
                    <a:lin ang="16200000" scaled="0"/>
                  </a:gradFill>
                  <a:latin typeface="Segoe UI Light"/>
                </a:rPr>
                <a:t>Operate</a:t>
              </a:r>
              <a:endParaRPr lang="en-US" sz="3600" kern="0" spc="-50" dirty="0">
                <a:gradFill>
                  <a:gsLst>
                    <a:gs pos="83333">
                      <a:schemeClr val="accent6">
                        <a:lumMod val="75000"/>
                      </a:schemeClr>
                    </a:gs>
                    <a:gs pos="56667">
                      <a:schemeClr val="accent6">
                        <a:lumMod val="75000"/>
                      </a:schemeClr>
                    </a:gs>
                  </a:gsLst>
                  <a:lin ang="16200000" scaled="0"/>
                </a:gradFill>
                <a:latin typeface="Segoe UI Light"/>
              </a:endParaRPr>
            </a:p>
          </p:txBody>
        </p:sp>
        <p:sp>
          <p:nvSpPr>
            <p:cNvPr id="70" name="Freeform 69"/>
            <p:cNvSpPr>
              <a:spLocks noEditPoints="1"/>
            </p:cNvSpPr>
            <p:nvPr/>
          </p:nvSpPr>
          <p:spPr bwMode="black">
            <a:xfrm>
              <a:off x="7040444" y="3013431"/>
              <a:ext cx="597014" cy="594204"/>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72" name="Title 13"/>
          <p:cNvSpPr txBox="1">
            <a:spLocks/>
          </p:cNvSpPr>
          <p:nvPr/>
        </p:nvSpPr>
        <p:spPr>
          <a:xfrm>
            <a:off x="274320" y="296897"/>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smtClean="0"/>
              <a:t>Continuous Value</a:t>
            </a:r>
          </a:p>
          <a:p>
            <a:r>
              <a:rPr lang="en-US" sz="3200" dirty="0" smtClean="0"/>
              <a:t>Challenges</a:t>
            </a:r>
            <a:endParaRPr lang="en-US" sz="3200" dirty="0"/>
          </a:p>
        </p:txBody>
      </p:sp>
    </p:spTree>
    <p:extLst>
      <p:ext uri="{BB962C8B-B14F-4D97-AF65-F5344CB8AC3E}">
        <p14:creationId xmlns:p14="http://schemas.microsoft.com/office/powerpoint/2010/main" val="42128982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9637E-6 1.96185E-6 L 2.59637E-6 0.10695 " pathEditMode="relative" rAng="0" ptsTypes="AA">
                                      <p:cBhvr>
                                        <p:cTn id="6" dur="750" fill="hold"/>
                                        <p:tgtEl>
                                          <p:spTgt spid="63"/>
                                        </p:tgtEl>
                                        <p:attrNameLst>
                                          <p:attrName>ppt_x</p:attrName>
                                          <p:attrName>ppt_y</p:attrName>
                                        </p:attrNameLst>
                                      </p:cBhvr>
                                      <p:rCtr x="0" y="5336"/>
                                    </p:animMotion>
                                  </p:childTnLst>
                                </p:cTn>
                              </p:par>
                            </p:childTnLst>
                          </p:cTn>
                        </p:par>
                        <p:par>
                          <p:cTn id="7" fill="hold">
                            <p:stCondLst>
                              <p:cond delay="750"/>
                            </p:stCondLst>
                            <p:childTnLst>
                              <p:par>
                                <p:cTn id="8" presetID="10" presetClass="exit" presetSubtype="0" fill="hold" nodeType="afterEffect">
                                  <p:stCondLst>
                                    <p:cond delay="0"/>
                                  </p:stCondLst>
                                  <p:childTnLst>
                                    <p:animEffect transition="out" filter="fade">
                                      <p:cBhvr>
                                        <p:cTn id="9" dur="500"/>
                                        <p:tgtEl>
                                          <p:spTgt spid="63"/>
                                        </p:tgtEl>
                                      </p:cBhvr>
                                    </p:animEffect>
                                    <p:set>
                                      <p:cBhvr>
                                        <p:cTn id="10" dur="1" fill="hold">
                                          <p:stCondLst>
                                            <p:cond delay="499"/>
                                          </p:stCondLst>
                                        </p:cTn>
                                        <p:tgtEl>
                                          <p:spTgt spid="63"/>
                                        </p:tgtEl>
                                        <p:attrNameLst>
                                          <p:attrName>style.visibility</p:attrName>
                                        </p:attrNameLst>
                                      </p:cBhvr>
                                      <p:to>
                                        <p:strVal val="hidden"/>
                                      </p:to>
                                    </p:set>
                                  </p:childTnLst>
                                </p:cTn>
                              </p:par>
                              <p:par>
                                <p:cTn id="11" presetID="10" presetClass="entr" presetSubtype="0" fill="hold" nodeType="withEffect">
                                  <p:stCondLst>
                                    <p:cond delay="25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childTnLst>
                          </p:cTn>
                        </p:par>
                        <p:par>
                          <p:cTn id="14" fill="hold">
                            <p:stCondLst>
                              <p:cond delay="1500"/>
                            </p:stCondLst>
                            <p:childTnLst>
                              <p:par>
                                <p:cTn id="15" presetID="1" presetClass="entr" presetSubtype="0" fill="hold" nodeType="afterEffect">
                                  <p:stCondLst>
                                    <p:cond delay="250"/>
                                  </p:stCondLst>
                                  <p:childTnLst>
                                    <p:set>
                                      <p:cBhvr>
                                        <p:cTn id="16" dur="1" fill="hold">
                                          <p:stCondLst>
                                            <p:cond delay="0"/>
                                          </p:stCondLst>
                                        </p:cTn>
                                        <p:tgtEl>
                                          <p:spTgt spid="35"/>
                                        </p:tgtEl>
                                        <p:attrNameLst>
                                          <p:attrName>style.visibility</p:attrName>
                                        </p:attrNameLst>
                                      </p:cBhvr>
                                      <p:to>
                                        <p:strVal val="visible"/>
                                      </p:to>
                                    </p:set>
                                  </p:childTnLst>
                                </p:cTn>
                              </p:par>
                              <p:par>
                                <p:cTn id="17" presetID="6" presetClass="emph" presetSubtype="0" accel="100000" autoRev="1" fill="hold" nodeType="withEffect">
                                  <p:stCondLst>
                                    <p:cond delay="0"/>
                                  </p:stCondLst>
                                  <p:childTnLst>
                                    <p:animScale>
                                      <p:cBhvr>
                                        <p:cTn id="18" dur="250" fill="hold"/>
                                        <p:tgtEl>
                                          <p:spTgt spid="35"/>
                                        </p:tgtEl>
                                      </p:cBhvr>
                                      <p:by x="0" y="0"/>
                                    </p:animScale>
                                  </p:childTnLst>
                                </p:cTn>
                              </p:par>
                              <p:par>
                                <p:cTn id="19" presetID="1" presetClass="entr" presetSubtype="0" fill="hold" nodeType="withEffect">
                                  <p:stCondLst>
                                    <p:cond delay="500"/>
                                  </p:stCondLst>
                                  <p:childTnLst>
                                    <p:set>
                                      <p:cBhvr>
                                        <p:cTn id="20" dur="1" fill="hold">
                                          <p:stCondLst>
                                            <p:cond delay="0"/>
                                          </p:stCondLst>
                                        </p:cTn>
                                        <p:tgtEl>
                                          <p:spTgt spid="38"/>
                                        </p:tgtEl>
                                        <p:attrNameLst>
                                          <p:attrName>style.visibility</p:attrName>
                                        </p:attrNameLst>
                                      </p:cBhvr>
                                      <p:to>
                                        <p:strVal val="visible"/>
                                      </p:to>
                                    </p:set>
                                  </p:childTnLst>
                                </p:cTn>
                              </p:par>
                              <p:par>
                                <p:cTn id="21" presetID="6" presetClass="emph" presetSubtype="0" accel="100000" autoRev="1" fill="hold" nodeType="withEffect">
                                  <p:stCondLst>
                                    <p:cond delay="250"/>
                                  </p:stCondLst>
                                  <p:childTnLst>
                                    <p:animScale>
                                      <p:cBhvr>
                                        <p:cTn id="22" dur="250" fill="hold"/>
                                        <p:tgtEl>
                                          <p:spTgt spid="38"/>
                                        </p:tgtEl>
                                      </p:cBhvr>
                                      <p:by x="0" y="0"/>
                                    </p:animScale>
                                  </p:childTnLst>
                                </p:cTn>
                              </p:par>
                              <p:par>
                                <p:cTn id="23" presetID="1" presetClass="entr" presetSubtype="0" fill="hold" grpId="0" nodeType="withEffect">
                                  <p:stCondLst>
                                    <p:cond delay="250"/>
                                  </p:stCondLst>
                                  <p:childTnLst>
                                    <p:set>
                                      <p:cBhvr>
                                        <p:cTn id="24" dur="1" fill="hold">
                                          <p:stCondLst>
                                            <p:cond delay="0"/>
                                          </p:stCondLst>
                                        </p:cTn>
                                        <p:tgtEl>
                                          <p:spTgt spid="41"/>
                                        </p:tgtEl>
                                        <p:attrNameLst>
                                          <p:attrName>style.visibility</p:attrName>
                                        </p:attrNameLst>
                                      </p:cBhvr>
                                      <p:to>
                                        <p:strVal val="visible"/>
                                      </p:to>
                                    </p:set>
                                  </p:childTnLst>
                                </p:cTn>
                              </p:par>
                              <p:par>
                                <p:cTn id="25" presetID="2" presetClass="entr" presetSubtype="2" decel="100000" fill="hold" grpId="0" nodeType="withEffect">
                                  <p:stCondLst>
                                    <p:cond delay="25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1+#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1" presetClass="entr" presetSubtype="0" fill="hold" grpId="0" nodeType="withEffect">
                                  <p:stCondLst>
                                    <p:cond delay="500"/>
                                  </p:stCondLst>
                                  <p:childTnLst>
                                    <p:set>
                                      <p:cBhvr>
                                        <p:cTn id="30" dur="1" fill="hold">
                                          <p:stCondLst>
                                            <p:cond delay="0"/>
                                          </p:stCondLst>
                                        </p:cTn>
                                        <p:tgtEl>
                                          <p:spTgt spid="62"/>
                                        </p:tgtEl>
                                        <p:attrNameLst>
                                          <p:attrName>style.visibility</p:attrName>
                                        </p:attrNameLst>
                                      </p:cBhvr>
                                      <p:to>
                                        <p:strVal val="visible"/>
                                      </p:to>
                                    </p:set>
                                  </p:childTnLst>
                                </p:cTn>
                              </p:par>
                              <p:par>
                                <p:cTn id="31" presetID="2" presetClass="entr" presetSubtype="2" decel="100000" fill="hold" grpId="0" nodeType="withEffect">
                                  <p:stCondLst>
                                    <p:cond delay="500"/>
                                  </p:stCondLst>
                                  <p:childTnLst>
                                    <p:set>
                                      <p:cBhvr>
                                        <p:cTn id="32" dur="1" fill="hold">
                                          <p:stCondLst>
                                            <p:cond delay="0"/>
                                          </p:stCondLst>
                                        </p:cTn>
                                        <p:tgtEl>
                                          <p:spTgt spid="44"/>
                                        </p:tgtEl>
                                        <p:attrNameLst>
                                          <p:attrName>style.visibility</p:attrName>
                                        </p:attrNameLst>
                                      </p:cBhvr>
                                      <p:to>
                                        <p:strVal val="visible"/>
                                      </p:to>
                                    </p:set>
                                    <p:anim calcmode="lin" valueType="num">
                                      <p:cBhvr additive="base">
                                        <p:cTn id="33" dur="500" fill="hold"/>
                                        <p:tgtEl>
                                          <p:spTgt spid="44"/>
                                        </p:tgtEl>
                                        <p:attrNameLst>
                                          <p:attrName>ppt_x</p:attrName>
                                        </p:attrNameLst>
                                      </p:cBhvr>
                                      <p:tavLst>
                                        <p:tav tm="0">
                                          <p:val>
                                            <p:strVal val="1+#ppt_w/2"/>
                                          </p:val>
                                        </p:tav>
                                        <p:tav tm="100000">
                                          <p:val>
                                            <p:strVal val="#ppt_x"/>
                                          </p:val>
                                        </p:tav>
                                      </p:tavLst>
                                    </p:anim>
                                    <p:anim calcmode="lin" valueType="num">
                                      <p:cBhvr additive="base">
                                        <p:cTn id="34"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p:bldP spid="44" grpId="0"/>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smtClean="0"/>
              <a:t>Plan</a:t>
            </a:r>
            <a:endParaRPr lang="en-US" dirty="0"/>
          </a:p>
        </p:txBody>
      </p:sp>
    </p:spTree>
    <p:extLst>
      <p:ext uri="{BB962C8B-B14F-4D97-AF65-F5344CB8AC3E}">
        <p14:creationId xmlns:p14="http://schemas.microsoft.com/office/powerpoint/2010/main" val="4187994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flipH="1">
            <a:off x="6667499" y="-1"/>
            <a:ext cx="5768975" cy="6994525"/>
          </a:xfrm>
          <a:prstGeom prst="rect">
            <a:avLst/>
          </a:prstGeom>
          <a:solidFill>
            <a:schemeClr val="accent6"/>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5" name="Freeform 6"/>
          <p:cNvSpPr>
            <a:spLocks noChangeAspect="1" noEditPoints="1"/>
          </p:cNvSpPr>
          <p:nvPr/>
        </p:nvSpPr>
        <p:spPr bwMode="auto">
          <a:xfrm>
            <a:off x="7031152" y="1020572"/>
            <a:ext cx="619826"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 name="Rectangle 5"/>
          <p:cNvSpPr/>
          <p:nvPr/>
        </p:nvSpPr>
        <p:spPr>
          <a:xfrm>
            <a:off x="7721494" y="1047234"/>
            <a:ext cx="979755"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rgbClr val="FFFFFF"/>
                    </a:gs>
                    <a:gs pos="56667">
                      <a:srgbClr val="FFFFFF"/>
                    </a:gs>
                  </a:gsLst>
                  <a:lin ang="16200000" scaled="0"/>
                </a:gradFill>
                <a:latin typeface="Segoe UI Light"/>
              </a:rPr>
              <a:t>Plan</a:t>
            </a:r>
            <a:endParaRPr lang="en-US" sz="3600" kern="0" spc="-50" dirty="0">
              <a:gradFill>
                <a:gsLst>
                  <a:gs pos="83333">
                    <a:srgbClr val="FFFFFF"/>
                  </a:gs>
                  <a:gs pos="56667">
                    <a:srgbClr val="FFFFFF"/>
                  </a:gs>
                </a:gsLst>
                <a:lin ang="16200000" scaled="0"/>
              </a:gradFill>
              <a:latin typeface="Segoe UI Light"/>
            </a:endParaRPr>
          </a:p>
        </p:txBody>
      </p:sp>
      <p:sp>
        <p:nvSpPr>
          <p:cNvPr id="7" name="Freeform 11"/>
          <p:cNvSpPr>
            <a:spLocks noChangeAspect="1" noEditPoints="1"/>
          </p:cNvSpPr>
          <p:nvPr/>
        </p:nvSpPr>
        <p:spPr bwMode="auto">
          <a:xfrm>
            <a:off x="7031152" y="2728130"/>
            <a:ext cx="618848"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8" name="Rectangle 7"/>
          <p:cNvSpPr/>
          <p:nvPr/>
        </p:nvSpPr>
        <p:spPr>
          <a:xfrm>
            <a:off x="7721494" y="2754792"/>
            <a:ext cx="1737976"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a:gradFill>
                  <a:gsLst>
                    <a:gs pos="83333">
                      <a:schemeClr val="accent6">
                        <a:lumMod val="75000"/>
                      </a:schemeClr>
                    </a:gs>
                    <a:gs pos="56667">
                      <a:schemeClr val="accent6">
                        <a:lumMod val="75000"/>
                      </a:schemeClr>
                    </a:gs>
                  </a:gsLst>
                  <a:lin ang="16200000" scaled="0"/>
                </a:gradFill>
                <a:latin typeface="Segoe UI Light"/>
              </a:rPr>
              <a:t>Develop</a:t>
            </a:r>
          </a:p>
        </p:txBody>
      </p:sp>
      <p:grpSp>
        <p:nvGrpSpPr>
          <p:cNvPr id="9" name="Group 8"/>
          <p:cNvGrpSpPr/>
          <p:nvPr/>
        </p:nvGrpSpPr>
        <p:grpSpPr>
          <a:xfrm>
            <a:off x="780573" y="1827967"/>
            <a:ext cx="5116583" cy="4793962"/>
            <a:chOff x="793273" y="1465110"/>
            <a:chExt cx="5116583" cy="4793962"/>
          </a:xfrm>
          <a:solidFill>
            <a:schemeClr val="accent1"/>
          </a:solidFill>
        </p:grpSpPr>
        <p:sp>
          <p:nvSpPr>
            <p:cNvPr id="10" name="TextBox 9"/>
            <p:cNvSpPr txBox="1"/>
            <p:nvPr/>
          </p:nvSpPr>
          <p:spPr>
            <a:xfrm>
              <a:off x="1738580" y="1465110"/>
              <a:ext cx="1096454" cy="184666"/>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95000"/>
                    </a:schemeClr>
                  </a:solidFill>
                  <a:effectLst/>
                  <a:uLnTx/>
                  <a:uFillTx/>
                </a:rPr>
                <a:t>REQUIREMENTS</a:t>
              </a:r>
            </a:p>
          </p:txBody>
        </p:sp>
        <p:sp>
          <p:nvSpPr>
            <p:cNvPr id="11" name="Freeform 12"/>
            <p:cNvSpPr>
              <a:spLocks/>
            </p:cNvSpPr>
            <p:nvPr/>
          </p:nvSpPr>
          <p:spPr bwMode="auto">
            <a:xfrm>
              <a:off x="1626874" y="1740643"/>
              <a:ext cx="1319867" cy="379672"/>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BACKLOG</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2" name="Rectangle 13"/>
            <p:cNvSpPr>
              <a:spLocks noChangeArrowheads="1"/>
            </p:cNvSpPr>
            <p:nvPr/>
          </p:nvSpPr>
          <p:spPr bwMode="auto">
            <a:xfrm>
              <a:off x="1626874" y="2164630"/>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3" name="Rectangle 14"/>
            <p:cNvSpPr>
              <a:spLocks noChangeArrowheads="1"/>
            </p:cNvSpPr>
            <p:nvPr/>
          </p:nvSpPr>
          <p:spPr bwMode="auto">
            <a:xfrm>
              <a:off x="1626874" y="2377821"/>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4" name="Freeform 15"/>
            <p:cNvSpPr>
              <a:spLocks/>
            </p:cNvSpPr>
            <p:nvPr/>
          </p:nvSpPr>
          <p:spPr bwMode="auto">
            <a:xfrm>
              <a:off x="1626874" y="2591011"/>
              <a:ext cx="1319867" cy="167678"/>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5" name="Freeform 16"/>
            <p:cNvSpPr>
              <a:spLocks/>
            </p:cNvSpPr>
            <p:nvPr/>
          </p:nvSpPr>
          <p:spPr bwMode="auto">
            <a:xfrm>
              <a:off x="3751596" y="4946888"/>
              <a:ext cx="1318670" cy="380869"/>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grpFill/>
            <a:ln w="25400" cap="flat" cmpd="sng" algn="ctr">
              <a:noFill/>
              <a:prstDash val="solid"/>
              <a:headEnd type="none" w="med" len="med"/>
              <a:tailEnd type="none" w="med" len="med"/>
            </a:ln>
            <a:effectLst/>
            <a:extLst/>
          </p:spPr>
          <p:txBody>
            <a:bodyPr vert="horz" wrap="square" lIns="91440" tIns="45720" rIns="91436" bIns="45718" numCol="1" rtlCol="0"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RELEASE</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6" name="Rectangle 17"/>
            <p:cNvSpPr>
              <a:spLocks noChangeArrowheads="1"/>
            </p:cNvSpPr>
            <p:nvPr/>
          </p:nvSpPr>
          <p:spPr bwMode="auto">
            <a:xfrm>
              <a:off x="3751596" y="5372072"/>
              <a:ext cx="1318670" cy="168876"/>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7" name="Rectangle 18"/>
            <p:cNvSpPr>
              <a:spLocks noChangeArrowheads="1"/>
            </p:cNvSpPr>
            <p:nvPr/>
          </p:nvSpPr>
          <p:spPr bwMode="auto">
            <a:xfrm>
              <a:off x="3751596" y="5585263"/>
              <a:ext cx="1318670" cy="166481"/>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8" name="Freeform 19"/>
            <p:cNvSpPr>
              <a:spLocks/>
            </p:cNvSpPr>
            <p:nvPr/>
          </p:nvSpPr>
          <p:spPr bwMode="auto">
            <a:xfrm>
              <a:off x="3751596" y="5796059"/>
              <a:ext cx="1318670" cy="168876"/>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9" name="Freeform 11"/>
            <p:cNvSpPr>
              <a:spLocks/>
            </p:cNvSpPr>
            <p:nvPr/>
          </p:nvSpPr>
          <p:spPr bwMode="auto">
            <a:xfrm>
              <a:off x="3514452" y="2067615"/>
              <a:ext cx="153306" cy="332961"/>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0" name="Freeform 19"/>
            <p:cNvSpPr>
              <a:spLocks/>
            </p:cNvSpPr>
            <p:nvPr/>
          </p:nvSpPr>
          <p:spPr bwMode="auto">
            <a:xfrm>
              <a:off x="2980277" y="2059231"/>
              <a:ext cx="516210" cy="331764"/>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1" name="TextBox 20"/>
            <p:cNvSpPr txBox="1"/>
            <p:nvPr/>
          </p:nvSpPr>
          <p:spPr>
            <a:xfrm>
              <a:off x="4517275" y="3697701"/>
              <a:ext cx="888064" cy="307777"/>
            </a:xfrm>
            <a:prstGeom prst="rect">
              <a:avLst/>
            </a:prstGeom>
            <a:noFill/>
          </p:spPr>
          <p:txBody>
            <a:bodyPr wrap="none" lIns="0" tIns="0" rIns="0" bIns="0" rtlCol="0" anchor="ctr">
              <a:spAutoFit/>
            </a:bodyPr>
            <a:lstStyle>
              <a:defPPr>
                <a:defRPr lang="en-US"/>
              </a:defPPr>
              <a:lvl1pPr algn="ctr" defTabSz="914400">
                <a:defRPr sz="2000" spc="-60">
                  <a:gradFill>
                    <a:gsLst>
                      <a:gs pos="0">
                        <a:schemeClr val="accent2"/>
                      </a:gs>
                      <a:gs pos="100000">
                        <a:schemeClr val="accent2"/>
                      </a:gs>
                    </a:gsLst>
                    <a:lin ang="5400000" scaled="0"/>
                  </a:gra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00AEEF"/>
                      </a:gs>
                      <a:gs pos="100000">
                        <a:srgbClr val="00AEEF"/>
                      </a:gs>
                    </a:gsLst>
                    <a:lin ang="5400000" scaled="0"/>
                  </a:gradFill>
                  <a:effectLst/>
                  <a:uLnTx/>
                  <a:uFillTx/>
                  <a:latin typeface="Segoe UI Light"/>
                </a:rPr>
                <a:t>Operate</a:t>
              </a:r>
              <a:endParaRPr kumimoji="0" lang="en-US" sz="2000" b="0" i="0" u="none" strike="noStrike" kern="0" cap="none" spc="0" normalizeH="0" baseline="0" noProof="0" dirty="0">
                <a:ln>
                  <a:noFill/>
                </a:ln>
                <a:gradFill>
                  <a:gsLst>
                    <a:gs pos="0">
                      <a:srgbClr val="00AEEF"/>
                    </a:gs>
                    <a:gs pos="100000">
                      <a:srgbClr val="00AEEF"/>
                    </a:gs>
                  </a:gsLst>
                  <a:lin ang="5400000" scaled="0"/>
                </a:gradFill>
                <a:effectLst/>
                <a:uLnTx/>
                <a:uFillTx/>
                <a:latin typeface="Segoe UI Light"/>
              </a:endParaRPr>
            </a:p>
          </p:txBody>
        </p:sp>
        <p:sp>
          <p:nvSpPr>
            <p:cNvPr id="22" name="Freeform 9"/>
            <p:cNvSpPr>
              <a:spLocks/>
            </p:cNvSpPr>
            <p:nvPr/>
          </p:nvSpPr>
          <p:spPr bwMode="auto">
            <a:xfrm>
              <a:off x="5578092" y="3831907"/>
              <a:ext cx="331764" cy="147318"/>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3" name="Freeform 10"/>
            <p:cNvSpPr>
              <a:spLocks/>
            </p:cNvSpPr>
            <p:nvPr/>
          </p:nvSpPr>
          <p:spPr bwMode="auto">
            <a:xfrm>
              <a:off x="4928820" y="2933553"/>
              <a:ext cx="147318" cy="332961"/>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4" name="Freeform 23"/>
            <p:cNvSpPr>
              <a:spLocks/>
            </p:cNvSpPr>
            <p:nvPr/>
          </p:nvSpPr>
          <p:spPr bwMode="auto">
            <a:xfrm>
              <a:off x="3591105" y="2195769"/>
              <a:ext cx="2191794" cy="1568989"/>
            </a:xfrm>
            <a:custGeom>
              <a:avLst/>
              <a:gdLst/>
              <a:ahLst/>
              <a:cxnLst/>
              <a:rect l="l" t="t" r="r" b="b"/>
              <a:pathLst>
                <a:path w="2759075" h="2079625">
                  <a:moveTo>
                    <a:pt x="5827" y="0"/>
                  </a:moveTo>
                  <a:cubicBezTo>
                    <a:pt x="687583"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2"/>
                    <a:pt x="1114176" y="231237"/>
                    <a:pt x="0" y="116491"/>
                  </a:cubicBezTo>
                  <a:cubicBezTo>
                    <a:pt x="0" y="116491"/>
                    <a:pt x="0" y="116491"/>
                    <a:pt x="5827"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5" name="Freeform 24"/>
            <p:cNvSpPr>
              <a:spLocks/>
            </p:cNvSpPr>
            <p:nvPr/>
          </p:nvSpPr>
          <p:spPr bwMode="auto">
            <a:xfrm>
              <a:off x="4193548" y="3061707"/>
              <a:ext cx="1586956" cy="1953451"/>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26" name="TextBox 25"/>
            <p:cNvSpPr txBox="1"/>
            <p:nvPr/>
          </p:nvSpPr>
          <p:spPr>
            <a:xfrm>
              <a:off x="1247146" y="3680934"/>
              <a:ext cx="1030731" cy="307777"/>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B0F0"/>
                  </a:solidFill>
                  <a:effectLst/>
                  <a:uLnTx/>
                  <a:uFillTx/>
                  <a:latin typeface="Segoe UI Light"/>
                </a:rPr>
                <a:t>Construct	</a:t>
              </a:r>
              <a:endParaRPr kumimoji="0" lang="en-US" sz="2000" b="0" i="0" u="none" strike="noStrike" kern="0" cap="none" spc="0" normalizeH="0" baseline="0" noProof="0" dirty="0">
                <a:ln>
                  <a:noFill/>
                </a:ln>
                <a:solidFill>
                  <a:srgbClr val="00B0F0"/>
                </a:solidFill>
                <a:effectLst/>
                <a:uLnTx/>
                <a:uFillTx/>
                <a:latin typeface="Segoe UI Light"/>
              </a:endParaRPr>
            </a:p>
          </p:txBody>
        </p:sp>
        <p:sp>
          <p:nvSpPr>
            <p:cNvPr id="27" name="Freeform 26"/>
            <p:cNvSpPr>
              <a:spLocks/>
            </p:cNvSpPr>
            <p:nvPr/>
          </p:nvSpPr>
          <p:spPr bwMode="auto">
            <a:xfrm>
              <a:off x="909449" y="3940819"/>
              <a:ext cx="2818194" cy="1694748"/>
            </a:xfrm>
            <a:custGeom>
              <a:avLst/>
              <a:gdLst/>
              <a:ahLst/>
              <a:cxnLst/>
              <a:rect l="l" t="t" r="r" b="b"/>
              <a:pathLst>
                <a:path w="3359400" h="2020208">
                  <a:moveTo>
                    <a:pt x="0" y="0"/>
                  </a:moveTo>
                  <a:cubicBezTo>
                    <a:pt x="0" y="0"/>
                    <a:pt x="0" y="0"/>
                    <a:pt x="6238" y="5544"/>
                  </a:cubicBezTo>
                  <a:lnTo>
                    <a:pt x="5711" y="2855"/>
                  </a:lnTo>
                  <a:cubicBezTo>
                    <a:pt x="5711" y="2855"/>
                    <a:pt x="5711" y="2855"/>
                    <a:pt x="8002" y="5146"/>
                  </a:cubicBezTo>
                  <a:lnTo>
                    <a:pt x="24039" y="21183"/>
                  </a:lnTo>
                  <a:cubicBezTo>
                    <a:pt x="24039" y="21183"/>
                    <a:pt x="24039" y="21183"/>
                    <a:pt x="60364" y="52318"/>
                  </a:cubicBezTo>
                  <a:cubicBezTo>
                    <a:pt x="60941" y="51786"/>
                    <a:pt x="65051" y="47993"/>
                    <a:pt x="94336" y="20962"/>
                  </a:cubicBezTo>
                  <a:cubicBezTo>
                    <a:pt x="94336" y="20962"/>
                    <a:pt x="94336" y="20962"/>
                    <a:pt x="95974" y="19652"/>
                  </a:cubicBezTo>
                  <a:lnTo>
                    <a:pt x="107438" y="10481"/>
                  </a:lnTo>
                  <a:cubicBezTo>
                    <a:pt x="107441" y="10514"/>
                    <a:pt x="107444" y="10548"/>
                    <a:pt x="107454" y="10581"/>
                  </a:cubicBezTo>
                  <a:lnTo>
                    <a:pt x="110441" y="8092"/>
                  </a:lnTo>
                  <a:cubicBezTo>
                    <a:pt x="157569" y="374641"/>
                    <a:pt x="445576" y="670500"/>
                    <a:pt x="809512" y="730718"/>
                  </a:cubicBezTo>
                  <a:cubicBezTo>
                    <a:pt x="809512" y="730718"/>
                    <a:pt x="809512" y="730718"/>
                    <a:pt x="809512" y="838065"/>
                  </a:cubicBezTo>
                  <a:cubicBezTo>
                    <a:pt x="611488" y="808729"/>
                    <a:pt x="433438" y="718330"/>
                    <a:pt x="296736" y="584843"/>
                  </a:cubicBezTo>
                  <a:cubicBezTo>
                    <a:pt x="704003" y="1288835"/>
                    <a:pt x="1721169" y="1787007"/>
                    <a:pt x="2906065" y="1787007"/>
                  </a:cubicBezTo>
                  <a:cubicBezTo>
                    <a:pt x="2997780" y="1787007"/>
                    <a:pt x="3089495" y="1784386"/>
                    <a:pt x="3181210" y="1779146"/>
                  </a:cubicBezTo>
                  <a:cubicBezTo>
                    <a:pt x="3181210" y="1779146"/>
                    <a:pt x="3181210" y="1779146"/>
                    <a:pt x="3170729" y="1624551"/>
                  </a:cubicBezTo>
                  <a:lnTo>
                    <a:pt x="3359400" y="1810589"/>
                  </a:lnTo>
                  <a:cubicBezTo>
                    <a:pt x="3359400" y="1810589"/>
                    <a:pt x="3359400" y="1810589"/>
                    <a:pt x="3199553" y="2020208"/>
                  </a:cubicBezTo>
                  <a:cubicBezTo>
                    <a:pt x="3199553" y="2020208"/>
                    <a:pt x="3199553" y="2020208"/>
                    <a:pt x="3189072" y="1883956"/>
                  </a:cubicBezTo>
                  <a:cubicBezTo>
                    <a:pt x="3094736" y="1889196"/>
                    <a:pt x="3000400" y="1891816"/>
                    <a:pt x="2906065" y="1891816"/>
                  </a:cubicBezTo>
                  <a:cubicBezTo>
                    <a:pt x="2133036" y="1891816"/>
                    <a:pt x="1404554" y="1687437"/>
                    <a:pt x="856883" y="1312742"/>
                  </a:cubicBezTo>
                  <a:cubicBezTo>
                    <a:pt x="338036" y="961630"/>
                    <a:pt x="36686" y="497847"/>
                    <a:pt x="0"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8" name="Freeform 7"/>
            <p:cNvSpPr>
              <a:spLocks/>
            </p:cNvSpPr>
            <p:nvPr/>
          </p:nvSpPr>
          <p:spPr bwMode="auto">
            <a:xfrm>
              <a:off x="1582416" y="4441458"/>
              <a:ext cx="147318" cy="331764"/>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9" name="Freeform 8"/>
            <p:cNvSpPr>
              <a:spLocks/>
            </p:cNvSpPr>
            <p:nvPr/>
          </p:nvSpPr>
          <p:spPr bwMode="auto">
            <a:xfrm>
              <a:off x="793273" y="3730307"/>
              <a:ext cx="331764" cy="147318"/>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0" name="Freeform 26"/>
            <p:cNvSpPr>
              <a:spLocks/>
            </p:cNvSpPr>
            <p:nvPr/>
          </p:nvSpPr>
          <p:spPr bwMode="auto">
            <a:xfrm>
              <a:off x="911846" y="2692814"/>
              <a:ext cx="1594142" cy="1953452"/>
            </a:xfrm>
            <a:custGeom>
              <a:avLst/>
              <a:gdLst/>
              <a:ahLst/>
              <a:cxnLst/>
              <a:rect l="l" t="t" r="r" b="b"/>
              <a:pathLst>
                <a:path w="1900281" h="2328594">
                  <a:moveTo>
                    <a:pt x="805107" y="0"/>
                  </a:moveTo>
                  <a:cubicBezTo>
                    <a:pt x="805107" y="0"/>
                    <a:pt x="805107" y="0"/>
                    <a:pt x="810352" y="0"/>
                  </a:cubicBezTo>
                  <a:cubicBezTo>
                    <a:pt x="823465" y="31409"/>
                    <a:pt x="841822" y="60202"/>
                    <a:pt x="868047" y="83759"/>
                  </a:cubicBezTo>
                  <a:cubicBezTo>
                    <a:pt x="618596" y="261380"/>
                    <a:pt x="418547" y="471580"/>
                    <a:pt x="287213" y="705241"/>
                  </a:cubicBezTo>
                  <a:cubicBezTo>
                    <a:pt x="456580" y="536656"/>
                    <a:pt x="690024" y="434024"/>
                    <a:pt x="946445" y="434024"/>
                  </a:cubicBezTo>
                  <a:cubicBezTo>
                    <a:pt x="1473151" y="434024"/>
                    <a:pt x="1900281" y="861154"/>
                    <a:pt x="1900281" y="1385240"/>
                  </a:cubicBezTo>
                  <a:cubicBezTo>
                    <a:pt x="1900281" y="1870019"/>
                    <a:pt x="1533421" y="2270945"/>
                    <a:pt x="1064364" y="2328594"/>
                  </a:cubicBezTo>
                  <a:cubicBezTo>
                    <a:pt x="1064364" y="2328594"/>
                    <a:pt x="1064364" y="2328594"/>
                    <a:pt x="1065674" y="2327284"/>
                  </a:cubicBezTo>
                  <a:lnTo>
                    <a:pt x="1074846" y="2318112"/>
                  </a:lnTo>
                  <a:cubicBezTo>
                    <a:pt x="1074846" y="2318112"/>
                    <a:pt x="1074846" y="2318112"/>
                    <a:pt x="1106291" y="2284047"/>
                  </a:cubicBezTo>
                  <a:cubicBezTo>
                    <a:pt x="1106291" y="2284047"/>
                    <a:pt x="1106291" y="2284047"/>
                    <a:pt x="1074846" y="2249981"/>
                  </a:cubicBezTo>
                  <a:cubicBezTo>
                    <a:pt x="1074846" y="2249981"/>
                    <a:pt x="1074846" y="2249981"/>
                    <a:pt x="1053882" y="2223777"/>
                  </a:cubicBezTo>
                  <a:cubicBezTo>
                    <a:pt x="1470531" y="2171368"/>
                    <a:pt x="1795464" y="1814990"/>
                    <a:pt x="1795464" y="1385240"/>
                  </a:cubicBezTo>
                  <a:cubicBezTo>
                    <a:pt x="1795464" y="918803"/>
                    <a:pt x="1415502" y="538841"/>
                    <a:pt x="946445" y="538841"/>
                  </a:cubicBezTo>
                  <a:cubicBezTo>
                    <a:pt x="529796" y="538841"/>
                    <a:pt x="181279" y="842811"/>
                    <a:pt x="113148" y="1241116"/>
                  </a:cubicBezTo>
                  <a:cubicBezTo>
                    <a:pt x="113148" y="1241116"/>
                    <a:pt x="113148" y="1241116"/>
                    <a:pt x="5710" y="1241116"/>
                  </a:cubicBezTo>
                  <a:cubicBezTo>
                    <a:pt x="5733" y="1240969"/>
                    <a:pt x="5756" y="1240823"/>
                    <a:pt x="5798" y="1240679"/>
                  </a:cubicBezTo>
                  <a:lnTo>
                    <a:pt x="0" y="1240679"/>
                  </a:lnTo>
                  <a:cubicBezTo>
                    <a:pt x="47205" y="774770"/>
                    <a:pt x="327812" y="337653"/>
                    <a:pt x="805107"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1" name="TextBox 30"/>
            <p:cNvSpPr txBox="1"/>
            <p:nvPr/>
          </p:nvSpPr>
          <p:spPr>
            <a:xfrm>
              <a:off x="3338856" y="5982073"/>
              <a:ext cx="2242098" cy="276999"/>
            </a:xfrm>
            <a:prstGeom prst="rect">
              <a:avLst/>
            </a:prstGeom>
            <a:noFill/>
            <a:ln>
              <a:noFill/>
            </a:ln>
          </p:spPr>
          <p:txBody>
            <a:bodyPr wrap="square">
              <a:spAutoFit/>
            </a:bodyPr>
            <a:lstStyle>
              <a:defPPr>
                <a:defRPr lang="en-US"/>
              </a:defPPr>
              <a:lvl1pPr marR="0" lvl="0" indent="0" fontAlgn="auto">
                <a:lnSpc>
                  <a:spcPct val="85000"/>
                </a:lnSpc>
                <a:spcBef>
                  <a:spcPts val="0"/>
                </a:spcBef>
                <a:spcAft>
                  <a:spcPts val="0"/>
                </a:spcAft>
                <a:buClrTx/>
                <a:buSzTx/>
                <a:buFontTx/>
                <a:buNone/>
                <a:tabLst/>
                <a:defRPr kumimoji="0" sz="1200" b="0" i="0" u="none" strike="noStrike" kern="0" cap="none" spc="-50" normalizeH="0" baseline="0">
                  <a:ln>
                    <a:noFill/>
                  </a:ln>
                  <a:solidFill>
                    <a:schemeClr val="tx1">
                      <a:lumMod val="85000"/>
                    </a:schemeClr>
                  </a:solidFill>
                  <a:effectLst/>
                  <a:uLnTx/>
                  <a:uFillTx/>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95000"/>
                    </a:schemeClr>
                  </a:solidFill>
                  <a:effectLst/>
                  <a:uLnTx/>
                  <a:uFillTx/>
                </a:rPr>
                <a:t>WORKING </a:t>
              </a:r>
              <a:r>
                <a:rPr kumimoji="0" lang="en-US" sz="1200" b="0" i="0" u="none" strike="noStrike" kern="0" cap="none" spc="0" normalizeH="0" baseline="0" noProof="0" dirty="0" smtClean="0">
                  <a:ln>
                    <a:noFill/>
                  </a:ln>
                  <a:solidFill>
                    <a:schemeClr val="tx1">
                      <a:lumMod val="95000"/>
                    </a:schemeClr>
                  </a:solidFill>
                  <a:effectLst/>
                  <a:uLnTx/>
                  <a:uFillTx/>
                </a:rPr>
                <a:t>SOFTWARE</a:t>
              </a:r>
              <a:endParaRPr kumimoji="0" lang="en-US" sz="1200" b="0" i="0" u="none" strike="noStrike" kern="0" cap="none" spc="0" normalizeH="0" baseline="0" noProof="0" dirty="0">
                <a:ln>
                  <a:noFill/>
                </a:ln>
                <a:solidFill>
                  <a:schemeClr val="tx1">
                    <a:lumMod val="95000"/>
                  </a:schemeClr>
                </a:solidFill>
                <a:effectLst/>
                <a:uLnTx/>
                <a:uFillTx/>
              </a:endParaRPr>
            </a:p>
          </p:txBody>
        </p:sp>
      </p:grpSp>
      <p:sp>
        <p:nvSpPr>
          <p:cNvPr id="33" name="Freeform 16"/>
          <p:cNvSpPr>
            <a:spLocks noChangeAspect="1" noEditPoints="1"/>
          </p:cNvSpPr>
          <p:nvPr/>
        </p:nvSpPr>
        <p:spPr bwMode="auto">
          <a:xfrm>
            <a:off x="7031152" y="4311126"/>
            <a:ext cx="619339" cy="621792"/>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34" name="Rectangle 33"/>
          <p:cNvSpPr/>
          <p:nvPr/>
        </p:nvSpPr>
        <p:spPr>
          <a:xfrm>
            <a:off x="7721494" y="4337788"/>
            <a:ext cx="1731564"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chemeClr val="accent6">
                        <a:lumMod val="75000"/>
                      </a:schemeClr>
                    </a:gs>
                    <a:gs pos="56667">
                      <a:schemeClr val="accent6">
                        <a:lumMod val="75000"/>
                      </a:schemeClr>
                    </a:gs>
                  </a:gsLst>
                  <a:lin ang="16200000" scaled="0"/>
                </a:gradFill>
                <a:latin typeface="Segoe UI Light"/>
              </a:rPr>
              <a:t>Operate</a:t>
            </a:r>
            <a:endParaRPr lang="en-US" sz="3600" kern="0" spc="-50" dirty="0">
              <a:gradFill>
                <a:gsLst>
                  <a:gs pos="83333">
                    <a:schemeClr val="accent6">
                      <a:lumMod val="75000"/>
                    </a:schemeClr>
                  </a:gs>
                  <a:gs pos="56667">
                    <a:schemeClr val="accent6">
                      <a:lumMod val="75000"/>
                    </a:schemeClr>
                  </a:gs>
                </a:gsLst>
                <a:lin ang="16200000" scaled="0"/>
              </a:gradFill>
              <a:latin typeface="Segoe UI Light"/>
            </a:endParaRPr>
          </a:p>
        </p:txBody>
      </p:sp>
      <p:grpSp>
        <p:nvGrpSpPr>
          <p:cNvPr id="35" name="Group 34"/>
          <p:cNvGrpSpPr/>
          <p:nvPr/>
        </p:nvGrpSpPr>
        <p:grpSpPr>
          <a:xfrm>
            <a:off x="7871236" y="1939390"/>
            <a:ext cx="238582" cy="239278"/>
            <a:chOff x="7352804" y="2519363"/>
            <a:chExt cx="334826" cy="335804"/>
          </a:xfrm>
        </p:grpSpPr>
        <p:sp>
          <p:nvSpPr>
            <p:cNvPr id="36" name="Freeform 6"/>
            <p:cNvSpPr>
              <a:spLocks/>
            </p:cNvSpPr>
            <p:nvPr/>
          </p:nvSpPr>
          <p:spPr bwMode="auto">
            <a:xfrm>
              <a:off x="7440048" y="2611859"/>
              <a:ext cx="160338" cy="150812"/>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37"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38" name="Group 37"/>
          <p:cNvGrpSpPr/>
          <p:nvPr/>
        </p:nvGrpSpPr>
        <p:grpSpPr>
          <a:xfrm>
            <a:off x="7873173" y="2284685"/>
            <a:ext cx="238582" cy="239278"/>
            <a:chOff x="7352804" y="2519363"/>
            <a:chExt cx="334826" cy="335804"/>
          </a:xfrm>
        </p:grpSpPr>
        <p:sp>
          <p:nvSpPr>
            <p:cNvPr id="39" name="Freeform 6"/>
            <p:cNvSpPr>
              <a:spLocks/>
            </p:cNvSpPr>
            <p:nvPr/>
          </p:nvSpPr>
          <p:spPr bwMode="auto">
            <a:xfrm>
              <a:off x="7440048" y="2611859"/>
              <a:ext cx="160338" cy="150812"/>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0"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41" name="Rectangle 40"/>
          <p:cNvSpPr/>
          <p:nvPr/>
        </p:nvSpPr>
        <p:spPr>
          <a:xfrm>
            <a:off x="8145202" y="1889752"/>
            <a:ext cx="3542998" cy="338554"/>
          </a:xfrm>
          <a:prstGeom prst="rect">
            <a:avLst/>
          </a:prstGeom>
        </p:spPr>
        <p:txBody>
          <a:bodyPr wrap="square">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US" sz="1600" b="0" i="0" u="none" strike="noStrike" kern="0" cap="none" spc="0" normalizeH="0" baseline="0" noProof="0" dirty="0" err="1" smtClean="0">
                <a:ln>
                  <a:noFill/>
                </a:ln>
                <a:gradFill>
                  <a:gsLst>
                    <a:gs pos="83333">
                      <a:srgbClr val="FFFFFF"/>
                    </a:gs>
                    <a:gs pos="56667">
                      <a:srgbClr val="FFFFFF"/>
                    </a:gs>
                  </a:gsLst>
                  <a:lin ang="16200000" scaled="0"/>
                </a:gradFill>
                <a:effectLst/>
                <a:uLnTx/>
                <a:uFillTx/>
              </a:rPr>
              <a:t>Kanban</a:t>
            </a: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 customization</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sp>
        <p:nvSpPr>
          <p:cNvPr id="42" name="Rectangle 41"/>
          <p:cNvSpPr/>
          <p:nvPr/>
        </p:nvSpPr>
        <p:spPr>
          <a:xfrm>
            <a:off x="8145202" y="2235047"/>
            <a:ext cx="3542998" cy="338554"/>
          </a:xfrm>
          <a:prstGeom prst="rect">
            <a:avLst/>
          </a:prstGeom>
        </p:spPr>
        <p:txBody>
          <a:bodyPr wrap="square">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Work item</a:t>
            </a:r>
            <a:r>
              <a:rPr kumimoji="0" lang="en-US" sz="1600" b="0" i="0" u="none" strike="noStrike" kern="0" cap="none" spc="0" normalizeH="0" noProof="0" dirty="0" smtClean="0">
                <a:ln>
                  <a:noFill/>
                </a:ln>
                <a:gradFill>
                  <a:gsLst>
                    <a:gs pos="83333">
                      <a:srgbClr val="FFFFFF"/>
                    </a:gs>
                    <a:gs pos="56667">
                      <a:srgbClr val="FFFFFF"/>
                    </a:gs>
                  </a:gsLst>
                  <a:lin ang="16200000" scaled="0"/>
                </a:gradFill>
                <a:effectLst/>
                <a:uLnTx/>
                <a:uFillTx/>
              </a:rPr>
              <a:t> tagging</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grpSp>
        <p:nvGrpSpPr>
          <p:cNvPr id="43" name="Group 42"/>
          <p:cNvGrpSpPr/>
          <p:nvPr/>
        </p:nvGrpSpPr>
        <p:grpSpPr>
          <a:xfrm>
            <a:off x="7873173" y="1617153"/>
            <a:ext cx="238582" cy="239278"/>
            <a:chOff x="7352804" y="2519363"/>
            <a:chExt cx="334826" cy="335804"/>
          </a:xfrm>
        </p:grpSpPr>
        <p:sp>
          <p:nvSpPr>
            <p:cNvPr id="44" name="Freeform 6"/>
            <p:cNvSpPr>
              <a:spLocks/>
            </p:cNvSpPr>
            <p:nvPr/>
          </p:nvSpPr>
          <p:spPr bwMode="auto">
            <a:xfrm>
              <a:off x="7440048" y="2611859"/>
              <a:ext cx="160338" cy="150812"/>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5"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46" name="Rectangle 45"/>
          <p:cNvSpPr/>
          <p:nvPr/>
        </p:nvSpPr>
        <p:spPr>
          <a:xfrm>
            <a:off x="8145202" y="1567515"/>
            <a:ext cx="3542998" cy="338554"/>
          </a:xfrm>
          <a:prstGeom prst="rect">
            <a:avLst/>
          </a:prstGeom>
        </p:spPr>
        <p:txBody>
          <a:bodyPr wrap="square">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Agile portfolio management</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sp>
        <p:nvSpPr>
          <p:cNvPr id="47" name="Rectangle 46"/>
          <p:cNvSpPr/>
          <p:nvPr/>
        </p:nvSpPr>
        <p:spPr>
          <a:xfrm>
            <a:off x="7712202" y="3573925"/>
            <a:ext cx="1595309"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chemeClr val="accent6">
                        <a:lumMod val="75000"/>
                      </a:schemeClr>
                    </a:gs>
                    <a:gs pos="56667">
                      <a:schemeClr val="accent6">
                        <a:lumMod val="75000"/>
                      </a:schemeClr>
                    </a:gs>
                  </a:gsLst>
                  <a:lin ang="16200000" scaled="0"/>
                </a:gradFill>
                <a:latin typeface="Segoe UI Light"/>
              </a:rPr>
              <a:t>Release</a:t>
            </a:r>
            <a:endParaRPr lang="en-US" sz="3600" kern="0" spc="-50" dirty="0">
              <a:gradFill>
                <a:gsLst>
                  <a:gs pos="83333">
                    <a:schemeClr val="accent6">
                      <a:lumMod val="75000"/>
                    </a:schemeClr>
                  </a:gs>
                  <a:gs pos="56667">
                    <a:schemeClr val="accent6">
                      <a:lumMod val="75000"/>
                    </a:schemeClr>
                  </a:gs>
                </a:gsLst>
                <a:lin ang="16200000" scaled="0"/>
              </a:gradFill>
              <a:latin typeface="Segoe UI Light"/>
            </a:endParaRPr>
          </a:p>
        </p:txBody>
      </p:sp>
      <p:sp>
        <p:nvSpPr>
          <p:cNvPr id="48" name="Freeform 47"/>
          <p:cNvSpPr>
            <a:spLocks noEditPoints="1"/>
          </p:cNvSpPr>
          <p:nvPr/>
        </p:nvSpPr>
        <p:spPr bwMode="black">
          <a:xfrm>
            <a:off x="7031152" y="3565272"/>
            <a:ext cx="597014" cy="594204"/>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49" name="Title 13"/>
          <p:cNvSpPr txBox="1">
            <a:spLocks/>
          </p:cNvSpPr>
          <p:nvPr/>
        </p:nvSpPr>
        <p:spPr>
          <a:xfrm>
            <a:off x="274320" y="296897"/>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smtClean="0"/>
              <a:t>Continuous Value</a:t>
            </a:r>
          </a:p>
          <a:p>
            <a:r>
              <a:rPr lang="en-US" sz="3200" dirty="0" smtClean="0"/>
              <a:t>Solutions</a:t>
            </a:r>
            <a:endParaRPr lang="en-US" sz="3200" dirty="0"/>
          </a:p>
        </p:txBody>
      </p:sp>
    </p:spTree>
    <p:extLst>
      <p:ext uri="{BB962C8B-B14F-4D97-AF65-F5344CB8AC3E}">
        <p14:creationId xmlns:p14="http://schemas.microsoft.com/office/powerpoint/2010/main" val="278304484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ectangle 125"/>
          <p:cNvSpPr/>
          <p:nvPr/>
        </p:nvSpPr>
        <p:spPr bwMode="auto">
          <a:xfrm flipH="1">
            <a:off x="6676830" y="-18662"/>
            <a:ext cx="5780368" cy="7013187"/>
          </a:xfrm>
          <a:prstGeom prst="rect">
            <a:avLst/>
          </a:prstGeom>
          <a:solidFill>
            <a:schemeClr val="accent6"/>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127" name="Freeform 6"/>
          <p:cNvSpPr>
            <a:spLocks noChangeAspect="1" noEditPoints="1"/>
          </p:cNvSpPr>
          <p:nvPr/>
        </p:nvSpPr>
        <p:spPr bwMode="auto">
          <a:xfrm>
            <a:off x="7031152" y="1020572"/>
            <a:ext cx="619826"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128" name="Rectangle 127"/>
          <p:cNvSpPr/>
          <p:nvPr/>
        </p:nvSpPr>
        <p:spPr>
          <a:xfrm>
            <a:off x="7721494" y="1047234"/>
            <a:ext cx="979755"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rgbClr val="FFFFFF"/>
                    </a:gs>
                    <a:gs pos="56667">
                      <a:srgbClr val="FFFFFF"/>
                    </a:gs>
                  </a:gsLst>
                  <a:lin ang="16200000" scaled="0"/>
                </a:gradFill>
                <a:latin typeface="Segoe UI Light"/>
              </a:rPr>
              <a:t>Plan</a:t>
            </a:r>
            <a:endParaRPr lang="en-US" sz="3600" kern="0" spc="-50" dirty="0">
              <a:gradFill>
                <a:gsLst>
                  <a:gs pos="83333">
                    <a:srgbClr val="FFFFFF"/>
                  </a:gs>
                  <a:gs pos="56667">
                    <a:srgbClr val="FFFFFF"/>
                  </a:gs>
                </a:gsLst>
                <a:lin ang="16200000" scaled="0"/>
              </a:gradFill>
              <a:latin typeface="Segoe UI Light"/>
            </a:endParaRPr>
          </a:p>
        </p:txBody>
      </p:sp>
      <p:grpSp>
        <p:nvGrpSpPr>
          <p:cNvPr id="131" name="Group 130"/>
          <p:cNvGrpSpPr/>
          <p:nvPr/>
        </p:nvGrpSpPr>
        <p:grpSpPr>
          <a:xfrm>
            <a:off x="780573" y="1827967"/>
            <a:ext cx="5116583" cy="4793962"/>
            <a:chOff x="793273" y="1465110"/>
            <a:chExt cx="5116583" cy="4793962"/>
          </a:xfrm>
          <a:solidFill>
            <a:schemeClr val="accent1"/>
          </a:solidFill>
        </p:grpSpPr>
        <p:sp>
          <p:nvSpPr>
            <p:cNvPr id="132" name="TextBox 131"/>
            <p:cNvSpPr txBox="1"/>
            <p:nvPr/>
          </p:nvSpPr>
          <p:spPr>
            <a:xfrm>
              <a:off x="1738580" y="1465110"/>
              <a:ext cx="1096454" cy="184666"/>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tx1">
                      <a:lumMod val="85000"/>
                    </a:schemeClr>
                  </a:solidFill>
                  <a:effectLst/>
                  <a:uLnTx/>
                  <a:uFillTx/>
                </a:rPr>
                <a:t>REQUIREMENTS</a:t>
              </a:r>
            </a:p>
          </p:txBody>
        </p:sp>
        <p:sp>
          <p:nvSpPr>
            <p:cNvPr id="133" name="Freeform 12"/>
            <p:cNvSpPr>
              <a:spLocks/>
            </p:cNvSpPr>
            <p:nvPr/>
          </p:nvSpPr>
          <p:spPr bwMode="auto">
            <a:xfrm>
              <a:off x="1626874" y="1740643"/>
              <a:ext cx="1319867" cy="379672"/>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BACKLOG</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34" name="Rectangle 13"/>
            <p:cNvSpPr>
              <a:spLocks noChangeArrowheads="1"/>
            </p:cNvSpPr>
            <p:nvPr/>
          </p:nvSpPr>
          <p:spPr bwMode="auto">
            <a:xfrm>
              <a:off x="1626874" y="2164630"/>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35" name="Rectangle 14"/>
            <p:cNvSpPr>
              <a:spLocks noChangeArrowheads="1"/>
            </p:cNvSpPr>
            <p:nvPr/>
          </p:nvSpPr>
          <p:spPr bwMode="auto">
            <a:xfrm>
              <a:off x="1626874" y="2377821"/>
              <a:ext cx="1319867" cy="168876"/>
            </a:xfrm>
            <a:prstGeom prst="rect">
              <a:avLst/>
            </a:pr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36" name="Freeform 15"/>
            <p:cNvSpPr>
              <a:spLocks/>
            </p:cNvSpPr>
            <p:nvPr/>
          </p:nvSpPr>
          <p:spPr bwMode="auto">
            <a:xfrm>
              <a:off x="1626874" y="2591011"/>
              <a:ext cx="1319867" cy="167678"/>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37" name="Freeform 16"/>
            <p:cNvSpPr>
              <a:spLocks/>
            </p:cNvSpPr>
            <p:nvPr/>
          </p:nvSpPr>
          <p:spPr bwMode="auto">
            <a:xfrm>
              <a:off x="3751596" y="4946888"/>
              <a:ext cx="1318670" cy="380869"/>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grpFill/>
            <a:ln w="25400" cap="flat" cmpd="sng" algn="ctr">
              <a:noFill/>
              <a:prstDash val="solid"/>
              <a:headEnd type="none" w="med" len="med"/>
              <a:tailEnd type="none" w="med" len="med"/>
            </a:ln>
            <a:effectLst/>
            <a:extLst/>
          </p:spPr>
          <p:txBody>
            <a:bodyPr vert="horz" wrap="square" lIns="91440" tIns="45720" rIns="91436" bIns="45718" numCol="1" rtlCol="0" anchor="ctr" anchorCtr="0" compatLnSpc="1">
              <a:prstTxWarp prst="textNoShape">
                <a:avLst/>
              </a:prstTxWarp>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gradFill>
                    <a:gsLst>
                      <a:gs pos="0">
                        <a:srgbClr val="FFFFFF"/>
                      </a:gs>
                      <a:gs pos="100000">
                        <a:srgbClr val="FFFFFF"/>
                      </a:gs>
                    </a:gsLst>
                    <a:lin ang="5400000" scaled="0"/>
                  </a:gradFill>
                  <a:effectLst/>
                  <a:uLnTx/>
                  <a:uFillTx/>
                </a:rPr>
                <a:t>RELEASE</a:t>
              </a:r>
              <a:endParaRPr kumimoji="0" lang="en-US" sz="11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38" name="Rectangle 17"/>
            <p:cNvSpPr>
              <a:spLocks noChangeArrowheads="1"/>
            </p:cNvSpPr>
            <p:nvPr/>
          </p:nvSpPr>
          <p:spPr bwMode="auto">
            <a:xfrm>
              <a:off x="3751596" y="5372072"/>
              <a:ext cx="1318670" cy="168876"/>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39" name="Rectangle 18"/>
            <p:cNvSpPr>
              <a:spLocks noChangeArrowheads="1"/>
            </p:cNvSpPr>
            <p:nvPr/>
          </p:nvSpPr>
          <p:spPr bwMode="auto">
            <a:xfrm>
              <a:off x="3751596" y="5585263"/>
              <a:ext cx="1318670" cy="166481"/>
            </a:xfrm>
            <a:prstGeom prst="rect">
              <a:avLst/>
            </a:pr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40" name="Freeform 19"/>
            <p:cNvSpPr>
              <a:spLocks/>
            </p:cNvSpPr>
            <p:nvPr/>
          </p:nvSpPr>
          <p:spPr bwMode="auto">
            <a:xfrm>
              <a:off x="3751596" y="5796059"/>
              <a:ext cx="1318670" cy="168876"/>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41" name="Freeform 11"/>
            <p:cNvSpPr>
              <a:spLocks/>
            </p:cNvSpPr>
            <p:nvPr/>
          </p:nvSpPr>
          <p:spPr bwMode="auto">
            <a:xfrm>
              <a:off x="3514452" y="2067615"/>
              <a:ext cx="153306" cy="332961"/>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42" name="Freeform 141"/>
            <p:cNvSpPr>
              <a:spLocks/>
            </p:cNvSpPr>
            <p:nvPr/>
          </p:nvSpPr>
          <p:spPr bwMode="auto">
            <a:xfrm>
              <a:off x="2980277" y="2059231"/>
              <a:ext cx="516210" cy="331764"/>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43" name="TextBox 142"/>
            <p:cNvSpPr txBox="1"/>
            <p:nvPr/>
          </p:nvSpPr>
          <p:spPr>
            <a:xfrm>
              <a:off x="4517275" y="3697701"/>
              <a:ext cx="888064" cy="307777"/>
            </a:xfrm>
            <a:prstGeom prst="rect">
              <a:avLst/>
            </a:prstGeom>
            <a:noFill/>
          </p:spPr>
          <p:txBody>
            <a:bodyPr wrap="none" lIns="0" tIns="0" rIns="0" bIns="0" rtlCol="0" anchor="ctr">
              <a:spAutoFit/>
            </a:bodyPr>
            <a:lstStyle>
              <a:defPPr>
                <a:defRPr lang="en-US"/>
              </a:defPPr>
              <a:lvl1pPr algn="ctr" defTabSz="914400">
                <a:defRPr sz="2000" spc="-60">
                  <a:gradFill>
                    <a:gsLst>
                      <a:gs pos="0">
                        <a:schemeClr val="accent2"/>
                      </a:gs>
                      <a:gs pos="100000">
                        <a:schemeClr val="accent2"/>
                      </a:gs>
                    </a:gsLst>
                    <a:lin ang="5400000" scaled="0"/>
                  </a:gra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gradFill>
                    <a:gsLst>
                      <a:gs pos="0">
                        <a:srgbClr val="00AEEF"/>
                      </a:gs>
                      <a:gs pos="100000">
                        <a:srgbClr val="00AEEF"/>
                      </a:gs>
                    </a:gsLst>
                    <a:lin ang="5400000" scaled="0"/>
                  </a:gradFill>
                  <a:effectLst/>
                  <a:uLnTx/>
                  <a:uFillTx/>
                  <a:latin typeface="Segoe UI Light"/>
                </a:rPr>
                <a:t>Operate</a:t>
              </a:r>
              <a:endParaRPr kumimoji="0" lang="en-US" sz="2000" b="0" i="0" u="none" strike="noStrike" kern="0" cap="none" spc="0" normalizeH="0" baseline="0" noProof="0" dirty="0">
                <a:ln>
                  <a:noFill/>
                </a:ln>
                <a:gradFill>
                  <a:gsLst>
                    <a:gs pos="0">
                      <a:srgbClr val="00AEEF"/>
                    </a:gs>
                    <a:gs pos="100000">
                      <a:srgbClr val="00AEEF"/>
                    </a:gs>
                  </a:gsLst>
                  <a:lin ang="5400000" scaled="0"/>
                </a:gradFill>
                <a:effectLst/>
                <a:uLnTx/>
                <a:uFillTx/>
                <a:latin typeface="Segoe UI Light"/>
              </a:endParaRPr>
            </a:p>
          </p:txBody>
        </p:sp>
        <p:sp>
          <p:nvSpPr>
            <p:cNvPr id="144" name="Freeform 9"/>
            <p:cNvSpPr>
              <a:spLocks/>
            </p:cNvSpPr>
            <p:nvPr/>
          </p:nvSpPr>
          <p:spPr bwMode="auto">
            <a:xfrm>
              <a:off x="5578092" y="3831907"/>
              <a:ext cx="331764" cy="147318"/>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45" name="Freeform 10"/>
            <p:cNvSpPr>
              <a:spLocks/>
            </p:cNvSpPr>
            <p:nvPr/>
          </p:nvSpPr>
          <p:spPr bwMode="auto">
            <a:xfrm>
              <a:off x="4928820" y="2933553"/>
              <a:ext cx="147318" cy="332961"/>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46" name="Freeform 23"/>
            <p:cNvSpPr>
              <a:spLocks/>
            </p:cNvSpPr>
            <p:nvPr/>
          </p:nvSpPr>
          <p:spPr bwMode="auto">
            <a:xfrm>
              <a:off x="3591105" y="2195769"/>
              <a:ext cx="2191794" cy="1568989"/>
            </a:xfrm>
            <a:custGeom>
              <a:avLst/>
              <a:gdLst/>
              <a:ahLst/>
              <a:cxnLst/>
              <a:rect l="l" t="t" r="r" b="b"/>
              <a:pathLst>
                <a:path w="2759075" h="2079625">
                  <a:moveTo>
                    <a:pt x="5827" y="0"/>
                  </a:moveTo>
                  <a:cubicBezTo>
                    <a:pt x="687583"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2"/>
                    <a:pt x="1114176" y="231237"/>
                    <a:pt x="0" y="116491"/>
                  </a:cubicBezTo>
                  <a:cubicBezTo>
                    <a:pt x="0" y="116491"/>
                    <a:pt x="0" y="116491"/>
                    <a:pt x="5827"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47" name="Freeform 24"/>
            <p:cNvSpPr>
              <a:spLocks/>
            </p:cNvSpPr>
            <p:nvPr/>
          </p:nvSpPr>
          <p:spPr bwMode="auto">
            <a:xfrm>
              <a:off x="4193548" y="3061707"/>
              <a:ext cx="1586956" cy="1953451"/>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grpFill/>
            <a:ln w="25400" cap="flat" cmpd="sng" algn="ctr">
              <a:noFill/>
              <a:prstDash val="solid"/>
              <a:headEnd type="none" w="med" len="med"/>
              <a:tailEnd type="none" w="med" len="med"/>
            </a:ln>
            <a:effectLst/>
            <a:extLst/>
          </p:spPr>
          <p:txBody>
            <a:bodyPr vert="horz" wrap="square" lIns="274320" tIns="274320" rIns="91436" bIns="45718" numCol="1" rtlCol="0" anchor="t" anchorCtr="0" compatLnSpc="1">
              <a:prstTxWarp prst="textNoShape">
                <a:avLst/>
              </a:prstTxWarp>
            </a:bodyPr>
            <a:lstStyle/>
            <a:p>
              <a:pPr marL="0" marR="0" lvl="0" indent="0" defTabSz="914099" eaLnBrk="1" fontAlgn="base" latinLnBrk="0" hangingPunct="1">
                <a:lnSpc>
                  <a:spcPct val="100000"/>
                </a:lnSpc>
                <a:spcBef>
                  <a:spcPct val="0"/>
                </a:spcBef>
                <a:spcAft>
                  <a:spcPct val="0"/>
                </a:spcAft>
                <a:buClrTx/>
                <a:buSzTx/>
                <a:buFontTx/>
                <a:buNone/>
                <a:tabLst/>
                <a:defRPr/>
              </a:pPr>
              <a:endParaRPr kumimoji="0" lang="en-US" sz="3200" b="0" i="0" u="none" strike="noStrike" kern="0" cap="none" spc="0" normalizeH="0" baseline="0" noProof="0" dirty="0">
                <a:ln>
                  <a:noFill/>
                </a:ln>
                <a:gradFill>
                  <a:gsLst>
                    <a:gs pos="0">
                      <a:srgbClr val="FFFFFF"/>
                    </a:gs>
                    <a:gs pos="100000">
                      <a:srgbClr val="FFFFFF"/>
                    </a:gs>
                  </a:gsLst>
                  <a:lin ang="16200000" scaled="0"/>
                </a:gradFill>
                <a:effectLst/>
                <a:uLnTx/>
                <a:uFillTx/>
                <a:latin typeface="Segoe UI Light"/>
              </a:endParaRPr>
            </a:p>
          </p:txBody>
        </p:sp>
        <p:sp>
          <p:nvSpPr>
            <p:cNvPr id="148" name="TextBox 147"/>
            <p:cNvSpPr txBox="1"/>
            <p:nvPr/>
          </p:nvSpPr>
          <p:spPr>
            <a:xfrm>
              <a:off x="1247147" y="3680934"/>
              <a:ext cx="1030731" cy="307777"/>
            </a:xfrm>
            <a:prstGeom prst="rect">
              <a:avLst/>
            </a:prstGeom>
            <a:noFill/>
          </p:spPr>
          <p:txBody>
            <a:bodyPr wrap="none" lIns="0" tIns="0" rIns="0" bIns="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00B0F0"/>
                  </a:solidFill>
                  <a:effectLst/>
                  <a:uLnTx/>
                  <a:uFillTx/>
                  <a:latin typeface="Segoe UI Light"/>
                </a:rPr>
                <a:t>Construct</a:t>
              </a:r>
              <a:endParaRPr kumimoji="0" lang="en-US" sz="2000" b="0" i="0" u="none" strike="noStrike" kern="0" cap="none" spc="0" normalizeH="0" baseline="0" noProof="0" dirty="0">
                <a:ln>
                  <a:noFill/>
                </a:ln>
                <a:solidFill>
                  <a:srgbClr val="00B0F0"/>
                </a:solidFill>
                <a:effectLst/>
                <a:uLnTx/>
                <a:uFillTx/>
                <a:latin typeface="Segoe UI Light"/>
              </a:endParaRPr>
            </a:p>
          </p:txBody>
        </p:sp>
        <p:sp>
          <p:nvSpPr>
            <p:cNvPr id="149" name="Freeform 148"/>
            <p:cNvSpPr>
              <a:spLocks/>
            </p:cNvSpPr>
            <p:nvPr/>
          </p:nvSpPr>
          <p:spPr bwMode="auto">
            <a:xfrm>
              <a:off x="909449" y="3940819"/>
              <a:ext cx="2818194" cy="1694748"/>
            </a:xfrm>
            <a:custGeom>
              <a:avLst/>
              <a:gdLst/>
              <a:ahLst/>
              <a:cxnLst/>
              <a:rect l="l" t="t" r="r" b="b"/>
              <a:pathLst>
                <a:path w="3359400" h="2020208">
                  <a:moveTo>
                    <a:pt x="0" y="0"/>
                  </a:moveTo>
                  <a:cubicBezTo>
                    <a:pt x="0" y="0"/>
                    <a:pt x="0" y="0"/>
                    <a:pt x="6238" y="5544"/>
                  </a:cubicBezTo>
                  <a:lnTo>
                    <a:pt x="5711" y="2855"/>
                  </a:lnTo>
                  <a:cubicBezTo>
                    <a:pt x="5711" y="2855"/>
                    <a:pt x="5711" y="2855"/>
                    <a:pt x="8002" y="5146"/>
                  </a:cubicBezTo>
                  <a:lnTo>
                    <a:pt x="24039" y="21183"/>
                  </a:lnTo>
                  <a:cubicBezTo>
                    <a:pt x="24039" y="21183"/>
                    <a:pt x="24039" y="21183"/>
                    <a:pt x="60364" y="52318"/>
                  </a:cubicBezTo>
                  <a:cubicBezTo>
                    <a:pt x="60941" y="51786"/>
                    <a:pt x="65051" y="47993"/>
                    <a:pt x="94336" y="20962"/>
                  </a:cubicBezTo>
                  <a:cubicBezTo>
                    <a:pt x="94336" y="20962"/>
                    <a:pt x="94336" y="20962"/>
                    <a:pt x="95974" y="19652"/>
                  </a:cubicBezTo>
                  <a:lnTo>
                    <a:pt x="107438" y="10481"/>
                  </a:lnTo>
                  <a:cubicBezTo>
                    <a:pt x="107441" y="10514"/>
                    <a:pt x="107444" y="10548"/>
                    <a:pt x="107454" y="10581"/>
                  </a:cubicBezTo>
                  <a:lnTo>
                    <a:pt x="110441" y="8092"/>
                  </a:lnTo>
                  <a:cubicBezTo>
                    <a:pt x="157569" y="374641"/>
                    <a:pt x="445576" y="670500"/>
                    <a:pt x="809512" y="730718"/>
                  </a:cubicBezTo>
                  <a:cubicBezTo>
                    <a:pt x="809512" y="730718"/>
                    <a:pt x="809512" y="730718"/>
                    <a:pt x="809512" y="838065"/>
                  </a:cubicBezTo>
                  <a:cubicBezTo>
                    <a:pt x="611488" y="808729"/>
                    <a:pt x="433438" y="718330"/>
                    <a:pt x="296736" y="584843"/>
                  </a:cubicBezTo>
                  <a:cubicBezTo>
                    <a:pt x="704003" y="1288835"/>
                    <a:pt x="1721169" y="1787007"/>
                    <a:pt x="2906065" y="1787007"/>
                  </a:cubicBezTo>
                  <a:cubicBezTo>
                    <a:pt x="2997780" y="1787007"/>
                    <a:pt x="3089495" y="1784386"/>
                    <a:pt x="3181210" y="1779146"/>
                  </a:cubicBezTo>
                  <a:cubicBezTo>
                    <a:pt x="3181210" y="1779146"/>
                    <a:pt x="3181210" y="1779146"/>
                    <a:pt x="3170729" y="1624551"/>
                  </a:cubicBezTo>
                  <a:lnTo>
                    <a:pt x="3359400" y="1810589"/>
                  </a:lnTo>
                  <a:cubicBezTo>
                    <a:pt x="3359400" y="1810589"/>
                    <a:pt x="3359400" y="1810589"/>
                    <a:pt x="3199553" y="2020208"/>
                  </a:cubicBezTo>
                  <a:cubicBezTo>
                    <a:pt x="3199553" y="2020208"/>
                    <a:pt x="3199553" y="2020208"/>
                    <a:pt x="3189072" y="1883956"/>
                  </a:cubicBezTo>
                  <a:cubicBezTo>
                    <a:pt x="3094736" y="1889196"/>
                    <a:pt x="3000400" y="1891816"/>
                    <a:pt x="2906065" y="1891816"/>
                  </a:cubicBezTo>
                  <a:cubicBezTo>
                    <a:pt x="2133036" y="1891816"/>
                    <a:pt x="1404554" y="1687437"/>
                    <a:pt x="856883" y="1312742"/>
                  </a:cubicBezTo>
                  <a:cubicBezTo>
                    <a:pt x="338036" y="961630"/>
                    <a:pt x="36686" y="497847"/>
                    <a:pt x="0"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50" name="Freeform 7"/>
            <p:cNvSpPr>
              <a:spLocks/>
            </p:cNvSpPr>
            <p:nvPr/>
          </p:nvSpPr>
          <p:spPr bwMode="auto">
            <a:xfrm>
              <a:off x="1582416" y="4441458"/>
              <a:ext cx="147318" cy="331764"/>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51" name="Freeform 8"/>
            <p:cNvSpPr>
              <a:spLocks/>
            </p:cNvSpPr>
            <p:nvPr/>
          </p:nvSpPr>
          <p:spPr bwMode="auto">
            <a:xfrm>
              <a:off x="793273" y="3730307"/>
              <a:ext cx="331764" cy="147318"/>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52" name="Freeform 26"/>
            <p:cNvSpPr>
              <a:spLocks/>
            </p:cNvSpPr>
            <p:nvPr/>
          </p:nvSpPr>
          <p:spPr bwMode="auto">
            <a:xfrm>
              <a:off x="911846" y="2692814"/>
              <a:ext cx="1594142" cy="1953452"/>
            </a:xfrm>
            <a:custGeom>
              <a:avLst/>
              <a:gdLst/>
              <a:ahLst/>
              <a:cxnLst/>
              <a:rect l="l" t="t" r="r" b="b"/>
              <a:pathLst>
                <a:path w="1900281" h="2328594">
                  <a:moveTo>
                    <a:pt x="805107" y="0"/>
                  </a:moveTo>
                  <a:cubicBezTo>
                    <a:pt x="805107" y="0"/>
                    <a:pt x="805107" y="0"/>
                    <a:pt x="810352" y="0"/>
                  </a:cubicBezTo>
                  <a:cubicBezTo>
                    <a:pt x="823465" y="31409"/>
                    <a:pt x="841822" y="60202"/>
                    <a:pt x="868047" y="83759"/>
                  </a:cubicBezTo>
                  <a:cubicBezTo>
                    <a:pt x="618596" y="261380"/>
                    <a:pt x="418547" y="471580"/>
                    <a:pt x="287213" y="705241"/>
                  </a:cubicBezTo>
                  <a:cubicBezTo>
                    <a:pt x="456580" y="536656"/>
                    <a:pt x="690024" y="434024"/>
                    <a:pt x="946445" y="434024"/>
                  </a:cubicBezTo>
                  <a:cubicBezTo>
                    <a:pt x="1473151" y="434024"/>
                    <a:pt x="1900281" y="861154"/>
                    <a:pt x="1900281" y="1385240"/>
                  </a:cubicBezTo>
                  <a:cubicBezTo>
                    <a:pt x="1900281" y="1870019"/>
                    <a:pt x="1533421" y="2270945"/>
                    <a:pt x="1064364" y="2328594"/>
                  </a:cubicBezTo>
                  <a:cubicBezTo>
                    <a:pt x="1064364" y="2328594"/>
                    <a:pt x="1064364" y="2328594"/>
                    <a:pt x="1065674" y="2327284"/>
                  </a:cubicBezTo>
                  <a:lnTo>
                    <a:pt x="1074846" y="2318112"/>
                  </a:lnTo>
                  <a:cubicBezTo>
                    <a:pt x="1074846" y="2318112"/>
                    <a:pt x="1074846" y="2318112"/>
                    <a:pt x="1106291" y="2284047"/>
                  </a:cubicBezTo>
                  <a:cubicBezTo>
                    <a:pt x="1106291" y="2284047"/>
                    <a:pt x="1106291" y="2284047"/>
                    <a:pt x="1074846" y="2249981"/>
                  </a:cubicBezTo>
                  <a:cubicBezTo>
                    <a:pt x="1074846" y="2249981"/>
                    <a:pt x="1074846" y="2249981"/>
                    <a:pt x="1053882" y="2223777"/>
                  </a:cubicBezTo>
                  <a:cubicBezTo>
                    <a:pt x="1470531" y="2171368"/>
                    <a:pt x="1795464" y="1814990"/>
                    <a:pt x="1795464" y="1385240"/>
                  </a:cubicBezTo>
                  <a:cubicBezTo>
                    <a:pt x="1795464" y="918803"/>
                    <a:pt x="1415502" y="538841"/>
                    <a:pt x="946445" y="538841"/>
                  </a:cubicBezTo>
                  <a:cubicBezTo>
                    <a:pt x="529796" y="538841"/>
                    <a:pt x="181279" y="842811"/>
                    <a:pt x="113148" y="1241116"/>
                  </a:cubicBezTo>
                  <a:cubicBezTo>
                    <a:pt x="113148" y="1241116"/>
                    <a:pt x="113148" y="1241116"/>
                    <a:pt x="5710" y="1241116"/>
                  </a:cubicBezTo>
                  <a:cubicBezTo>
                    <a:pt x="5733" y="1240969"/>
                    <a:pt x="5756" y="1240823"/>
                    <a:pt x="5798" y="1240679"/>
                  </a:cubicBezTo>
                  <a:lnTo>
                    <a:pt x="0" y="1240679"/>
                  </a:lnTo>
                  <a:cubicBezTo>
                    <a:pt x="47205" y="774770"/>
                    <a:pt x="327812" y="337653"/>
                    <a:pt x="805107" y="0"/>
                  </a:cubicBezTo>
                  <a:close/>
                </a:path>
              </a:pathLst>
            </a:custGeom>
            <a:grpFill/>
            <a:ln>
              <a:noFill/>
            </a:ln>
            <a:extLst/>
          </p:spPr>
          <p:txBody>
            <a:bodyPr vert="horz" wrap="square" lIns="91440" tIns="0" rIns="91440" bIns="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53" name="TextBox 152"/>
            <p:cNvSpPr txBox="1"/>
            <p:nvPr/>
          </p:nvSpPr>
          <p:spPr>
            <a:xfrm>
              <a:off x="3338856" y="5982073"/>
              <a:ext cx="2242098" cy="276999"/>
            </a:xfrm>
            <a:prstGeom prst="rect">
              <a:avLst/>
            </a:prstGeom>
            <a:noFill/>
            <a:ln>
              <a:noFill/>
            </a:ln>
          </p:spPr>
          <p:txBody>
            <a:bodyPr wrap="square">
              <a:spAutoFit/>
            </a:bodyPr>
            <a:lstStyle>
              <a:defPPr>
                <a:defRPr lang="en-US"/>
              </a:defPPr>
              <a:lvl1pPr marR="0" lvl="0" indent="0" fontAlgn="auto">
                <a:lnSpc>
                  <a:spcPct val="85000"/>
                </a:lnSpc>
                <a:spcBef>
                  <a:spcPts val="0"/>
                </a:spcBef>
                <a:spcAft>
                  <a:spcPts val="0"/>
                </a:spcAft>
                <a:buClrTx/>
                <a:buSzTx/>
                <a:buFontTx/>
                <a:buNone/>
                <a:tabLst/>
                <a:defRPr kumimoji="0" sz="1200" b="0" i="0" u="none" strike="noStrike" kern="0" cap="none" spc="-50" normalizeH="0" baseline="0">
                  <a:ln>
                    <a:noFill/>
                  </a:ln>
                  <a:solidFill>
                    <a:schemeClr val="tx1">
                      <a:lumMod val="85000"/>
                    </a:schemeClr>
                  </a:solidFill>
                  <a:effectLst/>
                  <a:uLnTx/>
                  <a:uFillTx/>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effectLst/>
                  <a:uLnTx/>
                  <a:uFillTx/>
                </a:rPr>
                <a:t>WORKING </a:t>
              </a:r>
              <a:r>
                <a:rPr kumimoji="0" lang="en-US" sz="1200" b="0" i="0" u="none" strike="noStrike" kern="0" cap="none" spc="0" normalizeH="0" baseline="0" noProof="0" dirty="0" smtClean="0">
                  <a:ln>
                    <a:noFill/>
                  </a:ln>
                  <a:effectLst/>
                  <a:uLnTx/>
                  <a:uFillTx/>
                </a:rPr>
                <a:t>SOFTWARE</a:t>
              </a:r>
              <a:endParaRPr kumimoji="0" lang="en-US" sz="1200" b="0" i="0" u="none" strike="noStrike" kern="0" cap="none" spc="0" normalizeH="0" baseline="0" noProof="0" dirty="0">
                <a:ln>
                  <a:noFill/>
                </a:ln>
                <a:effectLst/>
                <a:uLnTx/>
                <a:uFillTx/>
              </a:endParaRPr>
            </a:p>
          </p:txBody>
        </p:sp>
      </p:grpSp>
      <p:sp>
        <p:nvSpPr>
          <p:cNvPr id="158" name="Freeform 22"/>
          <p:cNvSpPr>
            <a:spLocks noEditPoints="1"/>
          </p:cNvSpPr>
          <p:nvPr/>
        </p:nvSpPr>
        <p:spPr bwMode="auto">
          <a:xfrm>
            <a:off x="7835794" y="2701916"/>
            <a:ext cx="287337" cy="288475"/>
          </a:xfrm>
          <a:custGeom>
            <a:avLst/>
            <a:gdLst>
              <a:gd name="T0" fmla="*/ 269 w 534"/>
              <a:gd name="T1" fmla="*/ 536 h 536"/>
              <a:gd name="T2" fmla="*/ 534 w 534"/>
              <a:gd name="T3" fmla="*/ 265 h 536"/>
              <a:gd name="T4" fmla="*/ 269 w 534"/>
              <a:gd name="T5" fmla="*/ 0 h 536"/>
              <a:gd name="T6" fmla="*/ 0 w 534"/>
              <a:gd name="T7" fmla="*/ 265 h 536"/>
              <a:gd name="T8" fmla="*/ 269 w 534"/>
              <a:gd name="T9" fmla="*/ 536 h 536"/>
              <a:gd name="T10" fmla="*/ 269 w 534"/>
              <a:gd name="T11" fmla="*/ 32 h 536"/>
              <a:gd name="T12" fmla="*/ 501 w 534"/>
              <a:gd name="T13" fmla="*/ 265 h 536"/>
              <a:gd name="T14" fmla="*/ 269 w 534"/>
              <a:gd name="T15" fmla="*/ 502 h 536"/>
              <a:gd name="T16" fmla="*/ 32 w 534"/>
              <a:gd name="T17" fmla="*/ 265 h 536"/>
              <a:gd name="T18" fmla="*/ 269 w 534"/>
              <a:gd name="T19" fmla="*/ 32 h 536"/>
              <a:gd name="T20" fmla="*/ 330 w 534"/>
              <a:gd name="T21" fmla="*/ 380 h 536"/>
              <a:gd name="T22" fmla="*/ 198 w 534"/>
              <a:gd name="T23" fmla="*/ 380 h 536"/>
              <a:gd name="T24" fmla="*/ 198 w 534"/>
              <a:gd name="T25" fmla="*/ 356 h 536"/>
              <a:gd name="T26" fmla="*/ 251 w 534"/>
              <a:gd name="T27" fmla="*/ 356 h 536"/>
              <a:gd name="T28" fmla="*/ 251 w 534"/>
              <a:gd name="T29" fmla="*/ 175 h 536"/>
              <a:gd name="T30" fmla="*/ 196 w 534"/>
              <a:gd name="T31" fmla="*/ 191 h 536"/>
              <a:gd name="T32" fmla="*/ 196 w 534"/>
              <a:gd name="T33" fmla="*/ 165 h 536"/>
              <a:gd name="T34" fmla="*/ 277 w 534"/>
              <a:gd name="T35" fmla="*/ 141 h 536"/>
              <a:gd name="T36" fmla="*/ 277 w 534"/>
              <a:gd name="T37" fmla="*/ 356 h 536"/>
              <a:gd name="T38" fmla="*/ 330 w 534"/>
              <a:gd name="T39" fmla="*/ 356 h 536"/>
              <a:gd name="T40" fmla="*/ 330 w 534"/>
              <a:gd name="T41" fmla="*/ 3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6">
                <a:moveTo>
                  <a:pt x="269" y="536"/>
                </a:moveTo>
                <a:cubicBezTo>
                  <a:pt x="415" y="536"/>
                  <a:pt x="534" y="416"/>
                  <a:pt x="534" y="265"/>
                </a:cubicBezTo>
                <a:cubicBezTo>
                  <a:pt x="534" y="118"/>
                  <a:pt x="415" y="0"/>
                  <a:pt x="269" y="0"/>
                </a:cubicBezTo>
                <a:cubicBezTo>
                  <a:pt x="118" y="0"/>
                  <a:pt x="0" y="118"/>
                  <a:pt x="0" y="265"/>
                </a:cubicBezTo>
                <a:cubicBezTo>
                  <a:pt x="0" y="416"/>
                  <a:pt x="118" y="536"/>
                  <a:pt x="269" y="536"/>
                </a:cubicBezTo>
                <a:close/>
                <a:moveTo>
                  <a:pt x="269" y="32"/>
                </a:moveTo>
                <a:cubicBezTo>
                  <a:pt x="398" y="32"/>
                  <a:pt x="501" y="136"/>
                  <a:pt x="501" y="265"/>
                </a:cubicBezTo>
                <a:cubicBezTo>
                  <a:pt x="501" y="395"/>
                  <a:pt x="398" y="502"/>
                  <a:pt x="269" y="502"/>
                </a:cubicBezTo>
                <a:cubicBezTo>
                  <a:pt x="140" y="502"/>
                  <a:pt x="32" y="395"/>
                  <a:pt x="32" y="265"/>
                </a:cubicBezTo>
                <a:cubicBezTo>
                  <a:pt x="32" y="136"/>
                  <a:pt x="140" y="32"/>
                  <a:pt x="269" y="32"/>
                </a:cubicBezTo>
                <a:close/>
                <a:moveTo>
                  <a:pt x="330" y="380"/>
                </a:moveTo>
                <a:cubicBezTo>
                  <a:pt x="198" y="380"/>
                  <a:pt x="198" y="380"/>
                  <a:pt x="198" y="380"/>
                </a:cubicBezTo>
                <a:cubicBezTo>
                  <a:pt x="198" y="356"/>
                  <a:pt x="198" y="356"/>
                  <a:pt x="198" y="356"/>
                </a:cubicBezTo>
                <a:cubicBezTo>
                  <a:pt x="251" y="356"/>
                  <a:pt x="251" y="356"/>
                  <a:pt x="251" y="356"/>
                </a:cubicBezTo>
                <a:cubicBezTo>
                  <a:pt x="251" y="175"/>
                  <a:pt x="251" y="175"/>
                  <a:pt x="251" y="175"/>
                </a:cubicBezTo>
                <a:cubicBezTo>
                  <a:pt x="196" y="191"/>
                  <a:pt x="196" y="191"/>
                  <a:pt x="196" y="191"/>
                </a:cubicBezTo>
                <a:cubicBezTo>
                  <a:pt x="196" y="165"/>
                  <a:pt x="196" y="165"/>
                  <a:pt x="196" y="165"/>
                </a:cubicBezTo>
                <a:cubicBezTo>
                  <a:pt x="277" y="141"/>
                  <a:pt x="277" y="141"/>
                  <a:pt x="277" y="141"/>
                </a:cubicBezTo>
                <a:cubicBezTo>
                  <a:pt x="277" y="356"/>
                  <a:pt x="277" y="356"/>
                  <a:pt x="277" y="356"/>
                </a:cubicBezTo>
                <a:cubicBezTo>
                  <a:pt x="330" y="356"/>
                  <a:pt x="330" y="356"/>
                  <a:pt x="330" y="356"/>
                </a:cubicBezTo>
                <a:lnTo>
                  <a:pt x="330" y="3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159" name="Freeform 27"/>
          <p:cNvSpPr>
            <a:spLocks noEditPoints="1"/>
          </p:cNvSpPr>
          <p:nvPr/>
        </p:nvSpPr>
        <p:spPr bwMode="auto">
          <a:xfrm>
            <a:off x="7839667" y="3220366"/>
            <a:ext cx="283464" cy="292608"/>
          </a:xfrm>
          <a:custGeom>
            <a:avLst/>
            <a:gdLst>
              <a:gd name="T0" fmla="*/ 269 w 534"/>
              <a:gd name="T1" fmla="*/ 536 h 536"/>
              <a:gd name="T2" fmla="*/ 534 w 534"/>
              <a:gd name="T3" fmla="*/ 265 h 536"/>
              <a:gd name="T4" fmla="*/ 269 w 534"/>
              <a:gd name="T5" fmla="*/ 0 h 536"/>
              <a:gd name="T6" fmla="*/ 0 w 534"/>
              <a:gd name="T7" fmla="*/ 265 h 536"/>
              <a:gd name="T8" fmla="*/ 269 w 534"/>
              <a:gd name="T9" fmla="*/ 536 h 536"/>
              <a:gd name="T10" fmla="*/ 269 w 534"/>
              <a:gd name="T11" fmla="*/ 32 h 536"/>
              <a:gd name="T12" fmla="*/ 501 w 534"/>
              <a:gd name="T13" fmla="*/ 265 h 536"/>
              <a:gd name="T14" fmla="*/ 269 w 534"/>
              <a:gd name="T15" fmla="*/ 502 h 536"/>
              <a:gd name="T16" fmla="*/ 32 w 534"/>
              <a:gd name="T17" fmla="*/ 265 h 536"/>
              <a:gd name="T18" fmla="*/ 269 w 534"/>
              <a:gd name="T19" fmla="*/ 32 h 536"/>
              <a:gd name="T20" fmla="*/ 326 w 534"/>
              <a:gd name="T21" fmla="*/ 380 h 536"/>
              <a:gd name="T22" fmla="*/ 185 w 534"/>
              <a:gd name="T23" fmla="*/ 380 h 536"/>
              <a:gd name="T24" fmla="*/ 185 w 534"/>
              <a:gd name="T25" fmla="*/ 356 h 536"/>
              <a:gd name="T26" fmla="*/ 253 w 534"/>
              <a:gd name="T27" fmla="*/ 288 h 536"/>
              <a:gd name="T28" fmla="*/ 290 w 534"/>
              <a:gd name="T29" fmla="*/ 244 h 536"/>
              <a:gd name="T30" fmla="*/ 301 w 534"/>
              <a:gd name="T31" fmla="*/ 207 h 536"/>
              <a:gd name="T32" fmla="*/ 290 w 534"/>
              <a:gd name="T33" fmla="*/ 176 h 536"/>
              <a:gd name="T34" fmla="*/ 257 w 534"/>
              <a:gd name="T35" fmla="*/ 165 h 536"/>
              <a:gd name="T36" fmla="*/ 197 w 534"/>
              <a:gd name="T37" fmla="*/ 191 h 536"/>
              <a:gd name="T38" fmla="*/ 197 w 534"/>
              <a:gd name="T39" fmla="*/ 163 h 536"/>
              <a:gd name="T40" fmla="*/ 261 w 534"/>
              <a:gd name="T41" fmla="*/ 142 h 536"/>
              <a:gd name="T42" fmla="*/ 310 w 534"/>
              <a:gd name="T43" fmla="*/ 159 h 536"/>
              <a:gd name="T44" fmla="*/ 328 w 534"/>
              <a:gd name="T45" fmla="*/ 204 h 536"/>
              <a:gd name="T46" fmla="*/ 315 w 534"/>
              <a:gd name="T47" fmla="*/ 248 h 536"/>
              <a:gd name="T48" fmla="*/ 271 w 534"/>
              <a:gd name="T49" fmla="*/ 302 h 536"/>
              <a:gd name="T50" fmla="*/ 217 w 534"/>
              <a:gd name="T51" fmla="*/ 355 h 536"/>
              <a:gd name="T52" fmla="*/ 217 w 534"/>
              <a:gd name="T53" fmla="*/ 356 h 536"/>
              <a:gd name="T54" fmla="*/ 326 w 534"/>
              <a:gd name="T55" fmla="*/ 356 h 536"/>
              <a:gd name="T56" fmla="*/ 326 w 534"/>
              <a:gd name="T57" fmla="*/ 3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4" h="536">
                <a:moveTo>
                  <a:pt x="269" y="536"/>
                </a:moveTo>
                <a:cubicBezTo>
                  <a:pt x="415" y="536"/>
                  <a:pt x="534" y="416"/>
                  <a:pt x="534" y="265"/>
                </a:cubicBezTo>
                <a:cubicBezTo>
                  <a:pt x="534" y="118"/>
                  <a:pt x="415" y="0"/>
                  <a:pt x="269" y="0"/>
                </a:cubicBezTo>
                <a:cubicBezTo>
                  <a:pt x="118" y="0"/>
                  <a:pt x="0" y="118"/>
                  <a:pt x="0" y="265"/>
                </a:cubicBezTo>
                <a:cubicBezTo>
                  <a:pt x="0" y="416"/>
                  <a:pt x="118" y="536"/>
                  <a:pt x="269" y="536"/>
                </a:cubicBezTo>
                <a:close/>
                <a:moveTo>
                  <a:pt x="269" y="32"/>
                </a:moveTo>
                <a:cubicBezTo>
                  <a:pt x="398" y="32"/>
                  <a:pt x="501" y="136"/>
                  <a:pt x="501" y="265"/>
                </a:cubicBezTo>
                <a:cubicBezTo>
                  <a:pt x="501" y="395"/>
                  <a:pt x="398" y="502"/>
                  <a:pt x="269" y="502"/>
                </a:cubicBezTo>
                <a:cubicBezTo>
                  <a:pt x="140" y="502"/>
                  <a:pt x="32" y="395"/>
                  <a:pt x="32" y="265"/>
                </a:cubicBezTo>
                <a:cubicBezTo>
                  <a:pt x="32" y="136"/>
                  <a:pt x="140" y="32"/>
                  <a:pt x="269" y="32"/>
                </a:cubicBezTo>
                <a:close/>
                <a:moveTo>
                  <a:pt x="326" y="380"/>
                </a:moveTo>
                <a:cubicBezTo>
                  <a:pt x="185" y="380"/>
                  <a:pt x="185" y="380"/>
                  <a:pt x="185" y="380"/>
                </a:cubicBezTo>
                <a:cubicBezTo>
                  <a:pt x="185" y="356"/>
                  <a:pt x="185" y="356"/>
                  <a:pt x="185" y="356"/>
                </a:cubicBezTo>
                <a:cubicBezTo>
                  <a:pt x="253" y="288"/>
                  <a:pt x="253" y="288"/>
                  <a:pt x="253" y="288"/>
                </a:cubicBezTo>
                <a:cubicBezTo>
                  <a:pt x="270" y="270"/>
                  <a:pt x="283" y="256"/>
                  <a:pt x="290" y="244"/>
                </a:cubicBezTo>
                <a:cubicBezTo>
                  <a:pt x="298" y="233"/>
                  <a:pt x="301" y="220"/>
                  <a:pt x="301" y="207"/>
                </a:cubicBezTo>
                <a:cubicBezTo>
                  <a:pt x="301" y="194"/>
                  <a:pt x="298" y="183"/>
                  <a:pt x="290" y="176"/>
                </a:cubicBezTo>
                <a:cubicBezTo>
                  <a:pt x="282" y="168"/>
                  <a:pt x="271" y="165"/>
                  <a:pt x="257" y="165"/>
                </a:cubicBezTo>
                <a:cubicBezTo>
                  <a:pt x="236" y="165"/>
                  <a:pt x="216" y="174"/>
                  <a:pt x="197" y="191"/>
                </a:cubicBezTo>
                <a:cubicBezTo>
                  <a:pt x="197" y="163"/>
                  <a:pt x="197" y="163"/>
                  <a:pt x="197" y="163"/>
                </a:cubicBezTo>
                <a:cubicBezTo>
                  <a:pt x="215" y="149"/>
                  <a:pt x="236" y="142"/>
                  <a:pt x="261" y="142"/>
                </a:cubicBezTo>
                <a:cubicBezTo>
                  <a:pt x="282" y="142"/>
                  <a:pt x="298" y="148"/>
                  <a:pt x="310" y="159"/>
                </a:cubicBezTo>
                <a:cubicBezTo>
                  <a:pt x="322" y="170"/>
                  <a:pt x="328" y="185"/>
                  <a:pt x="328" y="204"/>
                </a:cubicBezTo>
                <a:cubicBezTo>
                  <a:pt x="328" y="219"/>
                  <a:pt x="324" y="234"/>
                  <a:pt x="315" y="248"/>
                </a:cubicBezTo>
                <a:cubicBezTo>
                  <a:pt x="307" y="263"/>
                  <a:pt x="292" y="280"/>
                  <a:pt x="271" y="302"/>
                </a:cubicBezTo>
                <a:cubicBezTo>
                  <a:pt x="217" y="355"/>
                  <a:pt x="217" y="355"/>
                  <a:pt x="217" y="355"/>
                </a:cubicBezTo>
                <a:cubicBezTo>
                  <a:pt x="217" y="356"/>
                  <a:pt x="217" y="356"/>
                  <a:pt x="217" y="356"/>
                </a:cubicBezTo>
                <a:cubicBezTo>
                  <a:pt x="326" y="356"/>
                  <a:pt x="326" y="356"/>
                  <a:pt x="326" y="356"/>
                </a:cubicBezTo>
                <a:lnTo>
                  <a:pt x="326" y="38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160" name="Rectangle 159"/>
          <p:cNvSpPr/>
          <p:nvPr/>
        </p:nvSpPr>
        <p:spPr>
          <a:xfrm>
            <a:off x="8134136" y="2676876"/>
            <a:ext cx="3782055"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gradFill>
                  <a:gsLst>
                    <a:gs pos="83333">
                      <a:srgbClr val="FFFFFF"/>
                    </a:gs>
                    <a:gs pos="56667">
                      <a:srgbClr val="FFFFFF"/>
                    </a:gs>
                  </a:gsLst>
                  <a:lin ang="16200000" scaled="0"/>
                </a:gradFill>
              </a:rPr>
              <a:t>Managing distributed teams</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sp>
        <p:nvSpPr>
          <p:cNvPr id="162" name="Rectangle 161"/>
          <p:cNvSpPr/>
          <p:nvPr/>
        </p:nvSpPr>
        <p:spPr>
          <a:xfrm>
            <a:off x="8134137" y="3197393"/>
            <a:ext cx="3162300" cy="338554"/>
          </a:xfrm>
          <a:prstGeom prst="rect">
            <a:avLst/>
          </a:prstGeom>
        </p:spPr>
        <p:txBody>
          <a:bodyPr wrap="square">
            <a:spAutoFit/>
          </a:bodyPr>
          <a:lstStyle/>
          <a:p>
            <a:pPr marL="0" marR="0" lvl="0" indent="0" defTabSz="914400" eaLnBrk="1" fontAlgn="auto" latinLnBrk="0" hangingPunct="1">
              <a:lnSpc>
                <a:spcPct val="100000"/>
              </a:lnSpc>
              <a:spcBef>
                <a:spcPts val="300"/>
              </a:spcBef>
              <a:spcAft>
                <a:spcPts val="0"/>
              </a:spcAft>
              <a:buClrTx/>
              <a:buSzTx/>
              <a:buFontTx/>
              <a:buNone/>
              <a:tabLst/>
              <a:defRPr/>
            </a:pP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Understanding</a:t>
            </a:r>
            <a:r>
              <a:rPr kumimoji="0" lang="en-US" sz="1600" b="0" i="0" u="none" strike="noStrike" kern="0" cap="none" spc="0" normalizeH="0" noProof="0" dirty="0" smtClean="0">
                <a:ln>
                  <a:noFill/>
                </a:ln>
                <a:gradFill>
                  <a:gsLst>
                    <a:gs pos="83333">
                      <a:srgbClr val="FFFFFF"/>
                    </a:gs>
                    <a:gs pos="56667">
                      <a:srgbClr val="FFFFFF"/>
                    </a:gs>
                  </a:gsLst>
                  <a:lin ang="16200000" scaled="0"/>
                </a:gradFill>
                <a:effectLst/>
                <a:uLnTx/>
                <a:uFillTx/>
              </a:rPr>
              <a:t> complex code</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grpSp>
        <p:nvGrpSpPr>
          <p:cNvPr id="163" name="Group 162"/>
          <p:cNvGrpSpPr/>
          <p:nvPr/>
        </p:nvGrpSpPr>
        <p:grpSpPr>
          <a:xfrm>
            <a:off x="946455" y="3499780"/>
            <a:ext cx="287337" cy="288475"/>
            <a:chOff x="-433387" y="2318199"/>
            <a:chExt cx="287337" cy="288475"/>
          </a:xfrm>
        </p:grpSpPr>
        <p:sp>
          <p:nvSpPr>
            <p:cNvPr id="164" name="Oval 163"/>
            <p:cNvSpPr/>
            <p:nvPr/>
          </p:nvSpPr>
          <p:spPr bwMode="auto">
            <a:xfrm>
              <a:off x="-424657" y="2327498"/>
              <a:ext cx="269876" cy="269876"/>
            </a:xfrm>
            <a:prstGeom prst="ellipse">
              <a:avLst/>
            </a:prstGeom>
            <a:solidFill>
              <a:srgbClr val="FFFFFF">
                <a:lumMod val="95000"/>
              </a:srgbClr>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165" name="Freeform 22"/>
            <p:cNvSpPr>
              <a:spLocks noEditPoints="1"/>
            </p:cNvSpPr>
            <p:nvPr/>
          </p:nvSpPr>
          <p:spPr bwMode="auto">
            <a:xfrm>
              <a:off x="-433387" y="2318199"/>
              <a:ext cx="287337" cy="288475"/>
            </a:xfrm>
            <a:custGeom>
              <a:avLst/>
              <a:gdLst>
                <a:gd name="T0" fmla="*/ 269 w 534"/>
                <a:gd name="T1" fmla="*/ 536 h 536"/>
                <a:gd name="T2" fmla="*/ 534 w 534"/>
                <a:gd name="T3" fmla="*/ 265 h 536"/>
                <a:gd name="T4" fmla="*/ 269 w 534"/>
                <a:gd name="T5" fmla="*/ 0 h 536"/>
                <a:gd name="T6" fmla="*/ 0 w 534"/>
                <a:gd name="T7" fmla="*/ 265 h 536"/>
                <a:gd name="T8" fmla="*/ 269 w 534"/>
                <a:gd name="T9" fmla="*/ 536 h 536"/>
                <a:gd name="T10" fmla="*/ 269 w 534"/>
                <a:gd name="T11" fmla="*/ 32 h 536"/>
                <a:gd name="T12" fmla="*/ 501 w 534"/>
                <a:gd name="T13" fmla="*/ 265 h 536"/>
                <a:gd name="T14" fmla="*/ 269 w 534"/>
                <a:gd name="T15" fmla="*/ 502 h 536"/>
                <a:gd name="T16" fmla="*/ 32 w 534"/>
                <a:gd name="T17" fmla="*/ 265 h 536"/>
                <a:gd name="T18" fmla="*/ 269 w 534"/>
                <a:gd name="T19" fmla="*/ 32 h 536"/>
                <a:gd name="T20" fmla="*/ 330 w 534"/>
                <a:gd name="T21" fmla="*/ 380 h 536"/>
                <a:gd name="T22" fmla="*/ 198 w 534"/>
                <a:gd name="T23" fmla="*/ 380 h 536"/>
                <a:gd name="T24" fmla="*/ 198 w 534"/>
                <a:gd name="T25" fmla="*/ 356 h 536"/>
                <a:gd name="T26" fmla="*/ 251 w 534"/>
                <a:gd name="T27" fmla="*/ 356 h 536"/>
                <a:gd name="T28" fmla="*/ 251 w 534"/>
                <a:gd name="T29" fmla="*/ 175 h 536"/>
                <a:gd name="T30" fmla="*/ 196 w 534"/>
                <a:gd name="T31" fmla="*/ 191 h 536"/>
                <a:gd name="T32" fmla="*/ 196 w 534"/>
                <a:gd name="T33" fmla="*/ 165 h 536"/>
                <a:gd name="T34" fmla="*/ 277 w 534"/>
                <a:gd name="T35" fmla="*/ 141 h 536"/>
                <a:gd name="T36" fmla="*/ 277 w 534"/>
                <a:gd name="T37" fmla="*/ 356 h 536"/>
                <a:gd name="T38" fmla="*/ 330 w 534"/>
                <a:gd name="T39" fmla="*/ 356 h 536"/>
                <a:gd name="T40" fmla="*/ 330 w 534"/>
                <a:gd name="T41" fmla="*/ 3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6">
                  <a:moveTo>
                    <a:pt x="269" y="536"/>
                  </a:moveTo>
                  <a:cubicBezTo>
                    <a:pt x="415" y="536"/>
                    <a:pt x="534" y="416"/>
                    <a:pt x="534" y="265"/>
                  </a:cubicBezTo>
                  <a:cubicBezTo>
                    <a:pt x="534" y="118"/>
                    <a:pt x="415" y="0"/>
                    <a:pt x="269" y="0"/>
                  </a:cubicBezTo>
                  <a:cubicBezTo>
                    <a:pt x="118" y="0"/>
                    <a:pt x="0" y="118"/>
                    <a:pt x="0" y="265"/>
                  </a:cubicBezTo>
                  <a:cubicBezTo>
                    <a:pt x="0" y="416"/>
                    <a:pt x="118" y="536"/>
                    <a:pt x="269" y="536"/>
                  </a:cubicBezTo>
                  <a:close/>
                  <a:moveTo>
                    <a:pt x="269" y="32"/>
                  </a:moveTo>
                  <a:cubicBezTo>
                    <a:pt x="398" y="32"/>
                    <a:pt x="501" y="136"/>
                    <a:pt x="501" y="265"/>
                  </a:cubicBezTo>
                  <a:cubicBezTo>
                    <a:pt x="501" y="395"/>
                    <a:pt x="398" y="502"/>
                    <a:pt x="269" y="502"/>
                  </a:cubicBezTo>
                  <a:cubicBezTo>
                    <a:pt x="140" y="502"/>
                    <a:pt x="32" y="395"/>
                    <a:pt x="32" y="265"/>
                  </a:cubicBezTo>
                  <a:cubicBezTo>
                    <a:pt x="32" y="136"/>
                    <a:pt x="140" y="32"/>
                    <a:pt x="269" y="32"/>
                  </a:cubicBezTo>
                  <a:close/>
                  <a:moveTo>
                    <a:pt x="330" y="380"/>
                  </a:moveTo>
                  <a:cubicBezTo>
                    <a:pt x="198" y="380"/>
                    <a:pt x="198" y="380"/>
                    <a:pt x="198" y="380"/>
                  </a:cubicBezTo>
                  <a:cubicBezTo>
                    <a:pt x="198" y="356"/>
                    <a:pt x="198" y="356"/>
                    <a:pt x="198" y="356"/>
                  </a:cubicBezTo>
                  <a:cubicBezTo>
                    <a:pt x="251" y="356"/>
                    <a:pt x="251" y="356"/>
                    <a:pt x="251" y="356"/>
                  </a:cubicBezTo>
                  <a:cubicBezTo>
                    <a:pt x="251" y="175"/>
                    <a:pt x="251" y="175"/>
                    <a:pt x="251" y="175"/>
                  </a:cubicBezTo>
                  <a:cubicBezTo>
                    <a:pt x="196" y="191"/>
                    <a:pt x="196" y="191"/>
                    <a:pt x="196" y="191"/>
                  </a:cubicBezTo>
                  <a:cubicBezTo>
                    <a:pt x="196" y="165"/>
                    <a:pt x="196" y="165"/>
                    <a:pt x="196" y="165"/>
                  </a:cubicBezTo>
                  <a:cubicBezTo>
                    <a:pt x="277" y="141"/>
                    <a:pt x="277" y="141"/>
                    <a:pt x="277" y="141"/>
                  </a:cubicBezTo>
                  <a:cubicBezTo>
                    <a:pt x="277" y="356"/>
                    <a:pt x="277" y="356"/>
                    <a:pt x="277" y="356"/>
                  </a:cubicBezTo>
                  <a:cubicBezTo>
                    <a:pt x="330" y="356"/>
                    <a:pt x="330" y="356"/>
                    <a:pt x="330" y="356"/>
                  </a:cubicBezTo>
                  <a:lnTo>
                    <a:pt x="330" y="38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166" name="Group 165"/>
          <p:cNvGrpSpPr/>
          <p:nvPr/>
        </p:nvGrpSpPr>
        <p:grpSpPr>
          <a:xfrm>
            <a:off x="1938954" y="4749717"/>
            <a:ext cx="283464" cy="292608"/>
            <a:chOff x="1264349" y="3023903"/>
            <a:chExt cx="283464" cy="292608"/>
          </a:xfrm>
        </p:grpSpPr>
        <p:sp>
          <p:nvSpPr>
            <p:cNvPr id="167" name="Oval 166"/>
            <p:cNvSpPr/>
            <p:nvPr/>
          </p:nvSpPr>
          <p:spPr bwMode="auto">
            <a:xfrm>
              <a:off x="1271143" y="3035269"/>
              <a:ext cx="269876" cy="269876"/>
            </a:xfrm>
            <a:prstGeom prst="ellipse">
              <a:avLst/>
            </a:prstGeom>
            <a:solidFill>
              <a:srgbClr val="FFFFFF">
                <a:lumMod val="95000"/>
              </a:srgbClr>
            </a:solidFill>
            <a:ln w="1079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endParaRPr kumimoji="0" lang="en-US" sz="2000" b="0" i="0" u="none" strike="noStrike" kern="0" cap="none" spc="-50" normalizeH="0" baseline="0" noProof="0" dirty="0" smtClean="0">
                <a:ln>
                  <a:noFill/>
                </a:ln>
                <a:gradFill>
                  <a:gsLst>
                    <a:gs pos="0">
                      <a:srgbClr val="FFFFFF"/>
                    </a:gs>
                    <a:gs pos="100000">
                      <a:srgbClr val="FFFFFF"/>
                    </a:gs>
                  </a:gsLst>
                  <a:lin ang="5400000" scaled="0"/>
                </a:gradFill>
                <a:effectLst/>
                <a:uLnTx/>
                <a:uFillTx/>
                <a:latin typeface="Segoe UI"/>
              </a:endParaRPr>
            </a:p>
          </p:txBody>
        </p:sp>
        <p:sp>
          <p:nvSpPr>
            <p:cNvPr id="168" name="Freeform 27"/>
            <p:cNvSpPr>
              <a:spLocks noEditPoints="1"/>
            </p:cNvSpPr>
            <p:nvPr/>
          </p:nvSpPr>
          <p:spPr bwMode="auto">
            <a:xfrm>
              <a:off x="1264349" y="3023903"/>
              <a:ext cx="283464" cy="292608"/>
            </a:xfrm>
            <a:custGeom>
              <a:avLst/>
              <a:gdLst>
                <a:gd name="T0" fmla="*/ 269 w 534"/>
                <a:gd name="T1" fmla="*/ 536 h 536"/>
                <a:gd name="T2" fmla="*/ 534 w 534"/>
                <a:gd name="T3" fmla="*/ 265 h 536"/>
                <a:gd name="T4" fmla="*/ 269 w 534"/>
                <a:gd name="T5" fmla="*/ 0 h 536"/>
                <a:gd name="T6" fmla="*/ 0 w 534"/>
                <a:gd name="T7" fmla="*/ 265 h 536"/>
                <a:gd name="T8" fmla="*/ 269 w 534"/>
                <a:gd name="T9" fmla="*/ 536 h 536"/>
                <a:gd name="T10" fmla="*/ 269 w 534"/>
                <a:gd name="T11" fmla="*/ 32 h 536"/>
                <a:gd name="T12" fmla="*/ 501 w 534"/>
                <a:gd name="T13" fmla="*/ 265 h 536"/>
                <a:gd name="T14" fmla="*/ 269 w 534"/>
                <a:gd name="T15" fmla="*/ 502 h 536"/>
                <a:gd name="T16" fmla="*/ 32 w 534"/>
                <a:gd name="T17" fmla="*/ 265 h 536"/>
                <a:gd name="T18" fmla="*/ 269 w 534"/>
                <a:gd name="T19" fmla="*/ 32 h 536"/>
                <a:gd name="T20" fmla="*/ 326 w 534"/>
                <a:gd name="T21" fmla="*/ 380 h 536"/>
                <a:gd name="T22" fmla="*/ 185 w 534"/>
                <a:gd name="T23" fmla="*/ 380 h 536"/>
                <a:gd name="T24" fmla="*/ 185 w 534"/>
                <a:gd name="T25" fmla="*/ 356 h 536"/>
                <a:gd name="T26" fmla="*/ 253 w 534"/>
                <a:gd name="T27" fmla="*/ 288 h 536"/>
                <a:gd name="T28" fmla="*/ 290 w 534"/>
                <a:gd name="T29" fmla="*/ 244 h 536"/>
                <a:gd name="T30" fmla="*/ 301 w 534"/>
                <a:gd name="T31" fmla="*/ 207 h 536"/>
                <a:gd name="T32" fmla="*/ 290 w 534"/>
                <a:gd name="T33" fmla="*/ 176 h 536"/>
                <a:gd name="T34" fmla="*/ 257 w 534"/>
                <a:gd name="T35" fmla="*/ 165 h 536"/>
                <a:gd name="T36" fmla="*/ 197 w 534"/>
                <a:gd name="T37" fmla="*/ 191 h 536"/>
                <a:gd name="T38" fmla="*/ 197 w 534"/>
                <a:gd name="T39" fmla="*/ 163 h 536"/>
                <a:gd name="T40" fmla="*/ 261 w 534"/>
                <a:gd name="T41" fmla="*/ 142 h 536"/>
                <a:gd name="T42" fmla="*/ 310 w 534"/>
                <a:gd name="T43" fmla="*/ 159 h 536"/>
                <a:gd name="T44" fmla="*/ 328 w 534"/>
                <a:gd name="T45" fmla="*/ 204 h 536"/>
                <a:gd name="T46" fmla="*/ 315 w 534"/>
                <a:gd name="T47" fmla="*/ 248 h 536"/>
                <a:gd name="T48" fmla="*/ 271 w 534"/>
                <a:gd name="T49" fmla="*/ 302 h 536"/>
                <a:gd name="T50" fmla="*/ 217 w 534"/>
                <a:gd name="T51" fmla="*/ 355 h 536"/>
                <a:gd name="T52" fmla="*/ 217 w 534"/>
                <a:gd name="T53" fmla="*/ 356 h 536"/>
                <a:gd name="T54" fmla="*/ 326 w 534"/>
                <a:gd name="T55" fmla="*/ 356 h 536"/>
                <a:gd name="T56" fmla="*/ 326 w 534"/>
                <a:gd name="T57" fmla="*/ 380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4" h="536">
                  <a:moveTo>
                    <a:pt x="269" y="536"/>
                  </a:moveTo>
                  <a:cubicBezTo>
                    <a:pt x="415" y="536"/>
                    <a:pt x="534" y="416"/>
                    <a:pt x="534" y="265"/>
                  </a:cubicBezTo>
                  <a:cubicBezTo>
                    <a:pt x="534" y="118"/>
                    <a:pt x="415" y="0"/>
                    <a:pt x="269" y="0"/>
                  </a:cubicBezTo>
                  <a:cubicBezTo>
                    <a:pt x="118" y="0"/>
                    <a:pt x="0" y="118"/>
                    <a:pt x="0" y="265"/>
                  </a:cubicBezTo>
                  <a:cubicBezTo>
                    <a:pt x="0" y="416"/>
                    <a:pt x="118" y="536"/>
                    <a:pt x="269" y="536"/>
                  </a:cubicBezTo>
                  <a:close/>
                  <a:moveTo>
                    <a:pt x="269" y="32"/>
                  </a:moveTo>
                  <a:cubicBezTo>
                    <a:pt x="398" y="32"/>
                    <a:pt x="501" y="136"/>
                    <a:pt x="501" y="265"/>
                  </a:cubicBezTo>
                  <a:cubicBezTo>
                    <a:pt x="501" y="395"/>
                    <a:pt x="398" y="502"/>
                    <a:pt x="269" y="502"/>
                  </a:cubicBezTo>
                  <a:cubicBezTo>
                    <a:pt x="140" y="502"/>
                    <a:pt x="32" y="395"/>
                    <a:pt x="32" y="265"/>
                  </a:cubicBezTo>
                  <a:cubicBezTo>
                    <a:pt x="32" y="136"/>
                    <a:pt x="140" y="32"/>
                    <a:pt x="269" y="32"/>
                  </a:cubicBezTo>
                  <a:close/>
                  <a:moveTo>
                    <a:pt x="326" y="380"/>
                  </a:moveTo>
                  <a:cubicBezTo>
                    <a:pt x="185" y="380"/>
                    <a:pt x="185" y="380"/>
                    <a:pt x="185" y="380"/>
                  </a:cubicBezTo>
                  <a:cubicBezTo>
                    <a:pt x="185" y="356"/>
                    <a:pt x="185" y="356"/>
                    <a:pt x="185" y="356"/>
                  </a:cubicBezTo>
                  <a:cubicBezTo>
                    <a:pt x="253" y="288"/>
                    <a:pt x="253" y="288"/>
                    <a:pt x="253" y="288"/>
                  </a:cubicBezTo>
                  <a:cubicBezTo>
                    <a:pt x="270" y="270"/>
                    <a:pt x="283" y="256"/>
                    <a:pt x="290" y="244"/>
                  </a:cubicBezTo>
                  <a:cubicBezTo>
                    <a:pt x="298" y="233"/>
                    <a:pt x="301" y="220"/>
                    <a:pt x="301" y="207"/>
                  </a:cubicBezTo>
                  <a:cubicBezTo>
                    <a:pt x="301" y="194"/>
                    <a:pt x="298" y="183"/>
                    <a:pt x="290" y="176"/>
                  </a:cubicBezTo>
                  <a:cubicBezTo>
                    <a:pt x="282" y="168"/>
                    <a:pt x="271" y="165"/>
                    <a:pt x="257" y="165"/>
                  </a:cubicBezTo>
                  <a:cubicBezTo>
                    <a:pt x="236" y="165"/>
                    <a:pt x="216" y="174"/>
                    <a:pt x="197" y="191"/>
                  </a:cubicBezTo>
                  <a:cubicBezTo>
                    <a:pt x="197" y="163"/>
                    <a:pt x="197" y="163"/>
                    <a:pt x="197" y="163"/>
                  </a:cubicBezTo>
                  <a:cubicBezTo>
                    <a:pt x="215" y="149"/>
                    <a:pt x="236" y="142"/>
                    <a:pt x="261" y="142"/>
                  </a:cubicBezTo>
                  <a:cubicBezTo>
                    <a:pt x="282" y="142"/>
                    <a:pt x="298" y="148"/>
                    <a:pt x="310" y="159"/>
                  </a:cubicBezTo>
                  <a:cubicBezTo>
                    <a:pt x="322" y="170"/>
                    <a:pt x="328" y="185"/>
                    <a:pt x="328" y="204"/>
                  </a:cubicBezTo>
                  <a:cubicBezTo>
                    <a:pt x="328" y="219"/>
                    <a:pt x="324" y="234"/>
                    <a:pt x="315" y="248"/>
                  </a:cubicBezTo>
                  <a:cubicBezTo>
                    <a:pt x="307" y="263"/>
                    <a:pt x="292" y="280"/>
                    <a:pt x="271" y="302"/>
                  </a:cubicBezTo>
                  <a:cubicBezTo>
                    <a:pt x="217" y="355"/>
                    <a:pt x="217" y="355"/>
                    <a:pt x="217" y="355"/>
                  </a:cubicBezTo>
                  <a:cubicBezTo>
                    <a:pt x="217" y="356"/>
                    <a:pt x="217" y="356"/>
                    <a:pt x="217" y="356"/>
                  </a:cubicBezTo>
                  <a:cubicBezTo>
                    <a:pt x="326" y="356"/>
                    <a:pt x="326" y="356"/>
                    <a:pt x="326" y="356"/>
                  </a:cubicBezTo>
                  <a:lnTo>
                    <a:pt x="326" y="38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sp>
        <p:nvSpPr>
          <p:cNvPr id="66" name="Rectangle 65"/>
          <p:cNvSpPr/>
          <p:nvPr/>
        </p:nvSpPr>
        <p:spPr>
          <a:xfrm>
            <a:off x="8145202" y="1889752"/>
            <a:ext cx="3542998" cy="338554"/>
          </a:xfrm>
          <a:prstGeom prst="rect">
            <a:avLst/>
          </a:prstGeom>
        </p:spPr>
        <p:txBody>
          <a:bodyPr wrap="square">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US" sz="1600" b="0" i="0" u="none" strike="noStrike" kern="0" cap="none" spc="0" normalizeH="0" baseline="0" noProof="0" dirty="0" err="1" smtClean="0">
                <a:ln>
                  <a:noFill/>
                </a:ln>
                <a:gradFill>
                  <a:gsLst>
                    <a:gs pos="83333">
                      <a:srgbClr val="FFFFFF"/>
                    </a:gs>
                    <a:gs pos="56667">
                      <a:srgbClr val="FFFFFF"/>
                    </a:gs>
                  </a:gsLst>
                  <a:lin ang="16200000" scaled="0"/>
                </a:gradFill>
                <a:effectLst/>
                <a:uLnTx/>
                <a:uFillTx/>
              </a:rPr>
              <a:t>Kanban</a:t>
            </a: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 customization</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sp>
        <p:nvSpPr>
          <p:cNvPr id="67" name="Rectangle 66"/>
          <p:cNvSpPr/>
          <p:nvPr/>
        </p:nvSpPr>
        <p:spPr>
          <a:xfrm>
            <a:off x="8145202" y="2235047"/>
            <a:ext cx="3542998" cy="338554"/>
          </a:xfrm>
          <a:prstGeom prst="rect">
            <a:avLst/>
          </a:prstGeom>
        </p:spPr>
        <p:txBody>
          <a:bodyPr wrap="square">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Work item</a:t>
            </a:r>
            <a:r>
              <a:rPr kumimoji="0" lang="en-US" sz="1600" b="0" i="0" u="none" strike="noStrike" kern="0" cap="none" spc="0" normalizeH="0" noProof="0" dirty="0" smtClean="0">
                <a:ln>
                  <a:noFill/>
                </a:ln>
                <a:gradFill>
                  <a:gsLst>
                    <a:gs pos="83333">
                      <a:srgbClr val="FFFFFF"/>
                    </a:gs>
                    <a:gs pos="56667">
                      <a:srgbClr val="FFFFFF"/>
                    </a:gs>
                  </a:gsLst>
                  <a:lin ang="16200000" scaled="0"/>
                </a:gradFill>
                <a:effectLst/>
                <a:uLnTx/>
                <a:uFillTx/>
              </a:rPr>
              <a:t> tagging</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sp>
        <p:nvSpPr>
          <p:cNvPr id="68" name="Rectangle 67"/>
          <p:cNvSpPr/>
          <p:nvPr/>
        </p:nvSpPr>
        <p:spPr>
          <a:xfrm>
            <a:off x="8145202" y="1567515"/>
            <a:ext cx="3542998" cy="338554"/>
          </a:xfrm>
          <a:prstGeom prst="rect">
            <a:avLst/>
          </a:prstGeom>
        </p:spPr>
        <p:txBody>
          <a:bodyPr wrap="square">
            <a:spAutoFit/>
          </a:bodyPr>
          <a:lstStyle/>
          <a:p>
            <a:pPr marL="0" marR="0" lvl="0" indent="0" defTabSz="914400" eaLnBrk="1" fontAlgn="auto" latinLnBrk="0" hangingPunct="1">
              <a:lnSpc>
                <a:spcPct val="100000"/>
              </a:lnSpc>
              <a:spcBef>
                <a:spcPts val="100"/>
              </a:spcBef>
              <a:spcAft>
                <a:spcPts val="200"/>
              </a:spcAft>
              <a:buClrTx/>
              <a:buSzTx/>
              <a:buFontTx/>
              <a:buNone/>
              <a:tabLst/>
              <a:defRPr/>
            </a:pPr>
            <a:r>
              <a:rPr kumimoji="0" lang="en-US" sz="1600" b="0" i="0" u="none" strike="noStrike" kern="0" cap="none" spc="0" normalizeH="0" baseline="0" noProof="0" dirty="0" smtClean="0">
                <a:ln>
                  <a:noFill/>
                </a:ln>
                <a:gradFill>
                  <a:gsLst>
                    <a:gs pos="83333">
                      <a:srgbClr val="FFFFFF"/>
                    </a:gs>
                    <a:gs pos="56667">
                      <a:srgbClr val="FFFFFF"/>
                    </a:gs>
                  </a:gsLst>
                  <a:lin ang="16200000" scaled="0"/>
                </a:gradFill>
                <a:effectLst/>
                <a:uLnTx/>
                <a:uFillTx/>
              </a:rPr>
              <a:t>Agile portfolio management</a:t>
            </a:r>
            <a:endParaRPr kumimoji="0" lang="en-US" sz="1600" b="0" i="0" u="none" strike="noStrike" kern="0" cap="none" spc="0" normalizeH="0" baseline="0" noProof="0" dirty="0">
              <a:ln>
                <a:noFill/>
              </a:ln>
              <a:gradFill>
                <a:gsLst>
                  <a:gs pos="83333">
                    <a:srgbClr val="FFFFFF"/>
                  </a:gs>
                  <a:gs pos="56667">
                    <a:srgbClr val="FFFFFF"/>
                  </a:gs>
                </a:gsLst>
                <a:lin ang="16200000" scaled="0"/>
              </a:gradFill>
              <a:effectLst/>
              <a:uLnTx/>
              <a:uFillTx/>
            </a:endParaRPr>
          </a:p>
        </p:txBody>
      </p:sp>
      <p:grpSp>
        <p:nvGrpSpPr>
          <p:cNvPr id="72" name="Group 71"/>
          <p:cNvGrpSpPr/>
          <p:nvPr/>
        </p:nvGrpSpPr>
        <p:grpSpPr>
          <a:xfrm>
            <a:off x="7871236" y="1939390"/>
            <a:ext cx="238582" cy="239278"/>
            <a:chOff x="7352804" y="2519363"/>
            <a:chExt cx="334826" cy="335804"/>
          </a:xfrm>
        </p:grpSpPr>
        <p:sp>
          <p:nvSpPr>
            <p:cNvPr id="73" name="Freeform 6"/>
            <p:cNvSpPr>
              <a:spLocks/>
            </p:cNvSpPr>
            <p:nvPr/>
          </p:nvSpPr>
          <p:spPr bwMode="auto">
            <a:xfrm>
              <a:off x="7440048" y="2611859"/>
              <a:ext cx="160338" cy="150812"/>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4"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75" name="Group 74"/>
          <p:cNvGrpSpPr/>
          <p:nvPr/>
        </p:nvGrpSpPr>
        <p:grpSpPr>
          <a:xfrm>
            <a:off x="7873173" y="2284685"/>
            <a:ext cx="238582" cy="239278"/>
            <a:chOff x="7352804" y="2519363"/>
            <a:chExt cx="334826" cy="335804"/>
          </a:xfrm>
        </p:grpSpPr>
        <p:sp>
          <p:nvSpPr>
            <p:cNvPr id="76" name="Freeform 6"/>
            <p:cNvSpPr>
              <a:spLocks/>
            </p:cNvSpPr>
            <p:nvPr/>
          </p:nvSpPr>
          <p:spPr bwMode="auto">
            <a:xfrm>
              <a:off x="7440048" y="2611859"/>
              <a:ext cx="160338" cy="150812"/>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77"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78" name="Group 77"/>
          <p:cNvGrpSpPr/>
          <p:nvPr/>
        </p:nvGrpSpPr>
        <p:grpSpPr>
          <a:xfrm>
            <a:off x="7873173" y="1617153"/>
            <a:ext cx="238582" cy="239278"/>
            <a:chOff x="7352804" y="2519363"/>
            <a:chExt cx="334826" cy="335804"/>
          </a:xfrm>
        </p:grpSpPr>
        <p:sp>
          <p:nvSpPr>
            <p:cNvPr id="79" name="Freeform 6"/>
            <p:cNvSpPr>
              <a:spLocks/>
            </p:cNvSpPr>
            <p:nvPr/>
          </p:nvSpPr>
          <p:spPr bwMode="auto">
            <a:xfrm>
              <a:off x="7440048" y="2611859"/>
              <a:ext cx="160338" cy="150812"/>
            </a:xfrm>
            <a:custGeom>
              <a:avLst/>
              <a:gdLst>
                <a:gd name="T0" fmla="*/ 36 w 43"/>
                <a:gd name="T1" fmla="*/ 0 h 40"/>
                <a:gd name="T2" fmla="*/ 18 w 43"/>
                <a:gd name="T3" fmla="*/ 27 h 40"/>
                <a:gd name="T4" fmla="*/ 6 w 43"/>
                <a:gd name="T5" fmla="*/ 17 h 40"/>
                <a:gd name="T6" fmla="*/ 0 w 43"/>
                <a:gd name="T7" fmla="*/ 24 h 40"/>
                <a:gd name="T8" fmla="*/ 19 w 43"/>
                <a:gd name="T9" fmla="*/ 40 h 40"/>
                <a:gd name="T10" fmla="*/ 43 w 43"/>
                <a:gd name="T11" fmla="*/ 5 h 40"/>
                <a:gd name="T12" fmla="*/ 36 w 43"/>
                <a:gd name="T13" fmla="*/ 0 h 40"/>
                <a:gd name="T14" fmla="*/ 36 w 4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0">
                  <a:moveTo>
                    <a:pt x="36" y="0"/>
                  </a:moveTo>
                  <a:cubicBezTo>
                    <a:pt x="18" y="27"/>
                    <a:pt x="18" y="27"/>
                    <a:pt x="18" y="27"/>
                  </a:cubicBezTo>
                  <a:cubicBezTo>
                    <a:pt x="6" y="17"/>
                    <a:pt x="6" y="17"/>
                    <a:pt x="6" y="17"/>
                  </a:cubicBezTo>
                  <a:cubicBezTo>
                    <a:pt x="0" y="24"/>
                    <a:pt x="0" y="24"/>
                    <a:pt x="0" y="24"/>
                  </a:cubicBezTo>
                  <a:cubicBezTo>
                    <a:pt x="19" y="40"/>
                    <a:pt x="19" y="40"/>
                    <a:pt x="19" y="40"/>
                  </a:cubicBezTo>
                  <a:cubicBezTo>
                    <a:pt x="43" y="5"/>
                    <a:pt x="43" y="5"/>
                    <a:pt x="43" y="5"/>
                  </a:cubicBezTo>
                  <a:cubicBezTo>
                    <a:pt x="36" y="0"/>
                    <a:pt x="36" y="0"/>
                    <a:pt x="36" y="0"/>
                  </a:cubicBezTo>
                  <a:cubicBezTo>
                    <a:pt x="36" y="0"/>
                    <a:pt x="36"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80" name="Freeform 7"/>
            <p:cNvSpPr>
              <a:spLocks noEditPoints="1"/>
            </p:cNvSpPr>
            <p:nvPr/>
          </p:nvSpPr>
          <p:spPr bwMode="auto">
            <a:xfrm rot="10800000" flipV="1">
              <a:off x="7352804" y="2519363"/>
              <a:ext cx="334826" cy="335804"/>
            </a:xfrm>
            <a:custGeom>
              <a:avLst/>
              <a:gdLst>
                <a:gd name="T0" fmla="*/ 216 w 435"/>
                <a:gd name="T1" fmla="*/ 0 h 436"/>
                <a:gd name="T2" fmla="*/ 0 w 435"/>
                <a:gd name="T3" fmla="*/ 220 h 436"/>
                <a:gd name="T4" fmla="*/ 216 w 435"/>
                <a:gd name="T5" fmla="*/ 436 h 436"/>
                <a:gd name="T6" fmla="*/ 435 w 435"/>
                <a:gd name="T7" fmla="*/ 220 h 436"/>
                <a:gd name="T8" fmla="*/ 216 w 435"/>
                <a:gd name="T9" fmla="*/ 0 h 436"/>
                <a:gd name="T10" fmla="*/ 216 w 435"/>
                <a:gd name="T11" fmla="*/ 410 h 436"/>
                <a:gd name="T12" fmla="*/ 27 w 435"/>
                <a:gd name="T13" fmla="*/ 220 h 436"/>
                <a:gd name="T14" fmla="*/ 216 w 435"/>
                <a:gd name="T15" fmla="*/ 27 h 436"/>
                <a:gd name="T16" fmla="*/ 409 w 435"/>
                <a:gd name="T17" fmla="*/ 220 h 436"/>
                <a:gd name="T18" fmla="*/ 216 w 435"/>
                <a:gd name="T19" fmla="*/ 41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36">
                  <a:moveTo>
                    <a:pt x="216" y="0"/>
                  </a:moveTo>
                  <a:cubicBezTo>
                    <a:pt x="97" y="0"/>
                    <a:pt x="0" y="97"/>
                    <a:pt x="0" y="220"/>
                  </a:cubicBezTo>
                  <a:cubicBezTo>
                    <a:pt x="0" y="340"/>
                    <a:pt x="97" y="436"/>
                    <a:pt x="216" y="436"/>
                  </a:cubicBezTo>
                  <a:cubicBezTo>
                    <a:pt x="339" y="436"/>
                    <a:pt x="435" y="340"/>
                    <a:pt x="435" y="220"/>
                  </a:cubicBezTo>
                  <a:cubicBezTo>
                    <a:pt x="435" y="97"/>
                    <a:pt x="339" y="0"/>
                    <a:pt x="216" y="0"/>
                  </a:cubicBezTo>
                  <a:close/>
                  <a:moveTo>
                    <a:pt x="216" y="410"/>
                  </a:moveTo>
                  <a:cubicBezTo>
                    <a:pt x="111" y="410"/>
                    <a:pt x="27" y="325"/>
                    <a:pt x="27" y="220"/>
                  </a:cubicBezTo>
                  <a:cubicBezTo>
                    <a:pt x="27" y="114"/>
                    <a:pt x="111" y="27"/>
                    <a:pt x="216" y="27"/>
                  </a:cubicBezTo>
                  <a:cubicBezTo>
                    <a:pt x="321" y="27"/>
                    <a:pt x="409" y="114"/>
                    <a:pt x="409" y="220"/>
                  </a:cubicBezTo>
                  <a:cubicBezTo>
                    <a:pt x="409" y="325"/>
                    <a:pt x="321" y="410"/>
                    <a:pt x="216" y="4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2" name="Group 1"/>
          <p:cNvGrpSpPr/>
          <p:nvPr/>
        </p:nvGrpSpPr>
        <p:grpSpPr>
          <a:xfrm>
            <a:off x="7031152" y="2728130"/>
            <a:ext cx="2428318" cy="621792"/>
            <a:chOff x="7031152" y="2728130"/>
            <a:chExt cx="2428318" cy="621792"/>
          </a:xfrm>
        </p:grpSpPr>
        <p:sp>
          <p:nvSpPr>
            <p:cNvPr id="63" name="Freeform 11"/>
            <p:cNvSpPr>
              <a:spLocks noChangeAspect="1" noEditPoints="1"/>
            </p:cNvSpPr>
            <p:nvPr/>
          </p:nvSpPr>
          <p:spPr bwMode="auto">
            <a:xfrm>
              <a:off x="7031152" y="2728130"/>
              <a:ext cx="618848"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4" name="Rectangle 63"/>
            <p:cNvSpPr/>
            <p:nvPr/>
          </p:nvSpPr>
          <p:spPr>
            <a:xfrm>
              <a:off x="7721494" y="2754792"/>
              <a:ext cx="1737976"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chemeClr val="accent6">
                          <a:lumMod val="75000"/>
                        </a:schemeClr>
                      </a:gs>
                      <a:gs pos="56667">
                        <a:schemeClr val="accent6">
                          <a:lumMod val="75000"/>
                        </a:schemeClr>
                      </a:gs>
                    </a:gsLst>
                    <a:lin ang="16200000" scaled="0"/>
                  </a:gradFill>
                  <a:latin typeface="Segoe UI Light"/>
                </a:rPr>
                <a:t>Develop</a:t>
              </a:r>
              <a:endParaRPr lang="en-US" sz="3600" kern="0" spc="-50" dirty="0">
                <a:gradFill>
                  <a:gsLst>
                    <a:gs pos="83333">
                      <a:schemeClr val="accent6">
                        <a:lumMod val="75000"/>
                      </a:schemeClr>
                    </a:gs>
                    <a:gs pos="56667">
                      <a:schemeClr val="accent6">
                        <a:lumMod val="75000"/>
                      </a:schemeClr>
                    </a:gs>
                  </a:gsLst>
                  <a:lin ang="16200000" scaled="0"/>
                </a:gradFill>
                <a:latin typeface="Segoe UI Light"/>
              </a:endParaRPr>
            </a:p>
          </p:txBody>
        </p:sp>
      </p:grpSp>
      <p:grpSp>
        <p:nvGrpSpPr>
          <p:cNvPr id="4" name="Group 3"/>
          <p:cNvGrpSpPr/>
          <p:nvPr/>
        </p:nvGrpSpPr>
        <p:grpSpPr>
          <a:xfrm>
            <a:off x="7031152" y="4311126"/>
            <a:ext cx="2421906" cy="621792"/>
            <a:chOff x="7031152" y="4311126"/>
            <a:chExt cx="2421906" cy="621792"/>
          </a:xfrm>
        </p:grpSpPr>
        <p:sp>
          <p:nvSpPr>
            <p:cNvPr id="65" name="Freeform 16"/>
            <p:cNvSpPr>
              <a:spLocks noChangeAspect="1" noEditPoints="1"/>
            </p:cNvSpPr>
            <p:nvPr/>
          </p:nvSpPr>
          <p:spPr bwMode="auto">
            <a:xfrm>
              <a:off x="7031152" y="4311126"/>
              <a:ext cx="619339" cy="621792"/>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69" name="Rectangle 68"/>
            <p:cNvSpPr/>
            <p:nvPr/>
          </p:nvSpPr>
          <p:spPr>
            <a:xfrm>
              <a:off x="7721494" y="4337788"/>
              <a:ext cx="1731564"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chemeClr val="accent6">
                          <a:lumMod val="75000"/>
                        </a:schemeClr>
                      </a:gs>
                      <a:gs pos="56667">
                        <a:schemeClr val="accent6">
                          <a:lumMod val="75000"/>
                        </a:schemeClr>
                      </a:gs>
                    </a:gsLst>
                    <a:lin ang="16200000" scaled="0"/>
                  </a:gradFill>
                  <a:latin typeface="Segoe UI Light"/>
                </a:rPr>
                <a:t>Operate</a:t>
              </a:r>
              <a:endParaRPr lang="en-US" sz="3600" kern="0" spc="-50" dirty="0">
                <a:gradFill>
                  <a:gsLst>
                    <a:gs pos="83333">
                      <a:schemeClr val="accent6">
                        <a:lumMod val="75000"/>
                      </a:schemeClr>
                    </a:gs>
                    <a:gs pos="56667">
                      <a:schemeClr val="accent6">
                        <a:lumMod val="75000"/>
                      </a:schemeClr>
                    </a:gs>
                  </a:gsLst>
                  <a:lin ang="16200000" scaled="0"/>
                </a:gradFill>
                <a:latin typeface="Segoe UI Light"/>
              </a:endParaRPr>
            </a:p>
          </p:txBody>
        </p:sp>
      </p:grpSp>
      <p:grpSp>
        <p:nvGrpSpPr>
          <p:cNvPr id="3" name="Group 2"/>
          <p:cNvGrpSpPr/>
          <p:nvPr/>
        </p:nvGrpSpPr>
        <p:grpSpPr>
          <a:xfrm>
            <a:off x="7031152" y="3565272"/>
            <a:ext cx="2276359" cy="599584"/>
            <a:chOff x="7031152" y="3565272"/>
            <a:chExt cx="2276359" cy="599584"/>
          </a:xfrm>
        </p:grpSpPr>
        <p:sp>
          <p:nvSpPr>
            <p:cNvPr id="70" name="Rectangle 69"/>
            <p:cNvSpPr/>
            <p:nvPr/>
          </p:nvSpPr>
          <p:spPr>
            <a:xfrm>
              <a:off x="7712202" y="3573925"/>
              <a:ext cx="1595309"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smtClean="0">
                  <a:gradFill>
                    <a:gsLst>
                      <a:gs pos="83333">
                        <a:schemeClr val="accent6">
                          <a:lumMod val="75000"/>
                        </a:schemeClr>
                      </a:gs>
                      <a:gs pos="56667">
                        <a:schemeClr val="accent6">
                          <a:lumMod val="75000"/>
                        </a:schemeClr>
                      </a:gs>
                    </a:gsLst>
                    <a:lin ang="16200000" scaled="0"/>
                  </a:gradFill>
                  <a:latin typeface="Segoe UI Light"/>
                </a:rPr>
                <a:t>Release</a:t>
              </a:r>
              <a:endParaRPr lang="en-US" sz="3600" kern="0" spc="-50" dirty="0">
                <a:gradFill>
                  <a:gsLst>
                    <a:gs pos="83333">
                      <a:schemeClr val="accent6">
                        <a:lumMod val="75000"/>
                      </a:schemeClr>
                    </a:gs>
                    <a:gs pos="56667">
                      <a:schemeClr val="accent6">
                        <a:lumMod val="75000"/>
                      </a:schemeClr>
                    </a:gs>
                  </a:gsLst>
                  <a:lin ang="16200000" scaled="0"/>
                </a:gradFill>
                <a:latin typeface="Segoe UI Light"/>
              </a:endParaRPr>
            </a:p>
          </p:txBody>
        </p:sp>
        <p:sp>
          <p:nvSpPr>
            <p:cNvPr id="71" name="Freeform 70"/>
            <p:cNvSpPr>
              <a:spLocks noEditPoints="1"/>
            </p:cNvSpPr>
            <p:nvPr/>
          </p:nvSpPr>
          <p:spPr bwMode="black">
            <a:xfrm>
              <a:off x="7031152" y="3565272"/>
              <a:ext cx="597014" cy="594204"/>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pPr marL="0" marR="0" lvl="0" indent="0" defTabSz="914185"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grpSp>
      <p:grpSp>
        <p:nvGrpSpPr>
          <p:cNvPr id="83" name="Group 82"/>
          <p:cNvGrpSpPr/>
          <p:nvPr/>
        </p:nvGrpSpPr>
        <p:grpSpPr>
          <a:xfrm>
            <a:off x="7031152" y="1887928"/>
            <a:ext cx="2428318" cy="621792"/>
            <a:chOff x="7031152" y="2728130"/>
            <a:chExt cx="2428318" cy="621792"/>
          </a:xfrm>
        </p:grpSpPr>
        <p:sp>
          <p:nvSpPr>
            <p:cNvPr id="84" name="Freeform 11"/>
            <p:cNvSpPr>
              <a:spLocks noChangeAspect="1" noEditPoints="1"/>
            </p:cNvSpPr>
            <p:nvPr/>
          </p:nvSpPr>
          <p:spPr bwMode="auto">
            <a:xfrm>
              <a:off x="7031152" y="2728130"/>
              <a:ext cx="618848" cy="62179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85" name="Rectangle 84"/>
            <p:cNvSpPr/>
            <p:nvPr/>
          </p:nvSpPr>
          <p:spPr>
            <a:xfrm>
              <a:off x="7721494" y="2754792"/>
              <a:ext cx="1737976" cy="590931"/>
            </a:xfrm>
            <a:prstGeom prst="rect">
              <a:avLst/>
            </a:prstGeom>
          </p:spPr>
          <p:txBody>
            <a:bodyPr wrap="none">
              <a:spAutoFit/>
            </a:bodyPr>
            <a:lstStyle/>
            <a:p>
              <a:pPr defTabSz="914099" fontAlgn="base">
                <a:lnSpc>
                  <a:spcPct val="90000"/>
                </a:lnSpc>
                <a:spcBef>
                  <a:spcPct val="0"/>
                </a:spcBef>
                <a:spcAft>
                  <a:spcPct val="0"/>
                </a:spcAft>
              </a:pPr>
              <a:r>
                <a:rPr lang="en-US" sz="3600" kern="0" spc="-50" dirty="0">
                  <a:gradFill>
                    <a:gsLst>
                      <a:gs pos="83333">
                        <a:schemeClr val="tx1"/>
                      </a:gs>
                      <a:gs pos="56667">
                        <a:schemeClr val="tx1"/>
                      </a:gs>
                    </a:gsLst>
                    <a:lin ang="16200000" scaled="0"/>
                  </a:gradFill>
                  <a:latin typeface="Segoe UI Light"/>
                </a:rPr>
                <a:t>Develop</a:t>
              </a:r>
            </a:p>
          </p:txBody>
        </p:sp>
      </p:grpSp>
      <p:sp>
        <p:nvSpPr>
          <p:cNvPr id="86" name="Title 13"/>
          <p:cNvSpPr txBox="1">
            <a:spLocks/>
          </p:cNvSpPr>
          <p:nvPr/>
        </p:nvSpPr>
        <p:spPr>
          <a:xfrm>
            <a:off x="274320" y="296897"/>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800" dirty="0" smtClean="0"/>
              <a:t>Continuous Value</a:t>
            </a:r>
          </a:p>
          <a:p>
            <a:r>
              <a:rPr lang="en-US" sz="3200" dirty="0" smtClean="0"/>
              <a:t>Challenges</a:t>
            </a:r>
            <a:endParaRPr lang="en-US" sz="3200" dirty="0"/>
          </a:p>
        </p:txBody>
      </p:sp>
      <p:sp>
        <p:nvSpPr>
          <p:cNvPr id="82" name="Rectangle 81"/>
          <p:cNvSpPr/>
          <p:nvPr/>
        </p:nvSpPr>
        <p:spPr>
          <a:xfrm>
            <a:off x="8134137" y="3716768"/>
            <a:ext cx="3406890" cy="338554"/>
          </a:xfrm>
          <a:prstGeom prst="rect">
            <a:avLst/>
          </a:prstGeom>
        </p:spPr>
        <p:txBody>
          <a:bodyPr wrap="square">
            <a:spAutoFit/>
          </a:bodyPr>
          <a:lstStyle/>
          <a:p>
            <a:pPr lvl="0" defTabSz="914400">
              <a:defRPr/>
            </a:pPr>
            <a:r>
              <a:rPr lang="en-US" sz="1600" kern="0" dirty="0" smtClean="0">
                <a:gradFill>
                  <a:gsLst>
                    <a:gs pos="83333">
                      <a:srgbClr val="FFFFFF"/>
                    </a:gs>
                    <a:gs pos="56667">
                      <a:srgbClr val="FFFFFF"/>
                    </a:gs>
                  </a:gsLst>
                  <a:lin ang="16200000" scaled="0"/>
                </a:gradFill>
              </a:rPr>
              <a:t>Scale testing often done too late</a:t>
            </a:r>
            <a:endParaRPr lang="en-US" sz="1600" kern="0" dirty="0">
              <a:gradFill>
                <a:gsLst>
                  <a:gs pos="83333">
                    <a:srgbClr val="FFFFFF"/>
                  </a:gs>
                  <a:gs pos="56667">
                    <a:srgbClr val="FFFFFF"/>
                  </a:gs>
                </a:gsLst>
                <a:lin ang="16200000" scaled="0"/>
              </a:gradFill>
            </a:endParaRPr>
          </a:p>
        </p:txBody>
      </p:sp>
      <p:sp>
        <p:nvSpPr>
          <p:cNvPr id="87" name="Freeform 6"/>
          <p:cNvSpPr>
            <a:spLocks noEditPoints="1"/>
          </p:cNvSpPr>
          <p:nvPr/>
        </p:nvSpPr>
        <p:spPr bwMode="auto">
          <a:xfrm>
            <a:off x="7828746" y="3711372"/>
            <a:ext cx="282345" cy="292608"/>
          </a:xfrm>
          <a:custGeom>
            <a:avLst/>
            <a:gdLst>
              <a:gd name="T0" fmla="*/ 269 w 534"/>
              <a:gd name="T1" fmla="*/ 536 h 536"/>
              <a:gd name="T2" fmla="*/ 534 w 534"/>
              <a:gd name="T3" fmla="*/ 265 h 536"/>
              <a:gd name="T4" fmla="*/ 269 w 534"/>
              <a:gd name="T5" fmla="*/ 0 h 536"/>
              <a:gd name="T6" fmla="*/ 0 w 534"/>
              <a:gd name="T7" fmla="*/ 265 h 536"/>
              <a:gd name="T8" fmla="*/ 269 w 534"/>
              <a:gd name="T9" fmla="*/ 536 h 536"/>
              <a:gd name="T10" fmla="*/ 269 w 534"/>
              <a:gd name="T11" fmla="*/ 32 h 536"/>
              <a:gd name="T12" fmla="*/ 501 w 534"/>
              <a:gd name="T13" fmla="*/ 265 h 536"/>
              <a:gd name="T14" fmla="*/ 269 w 534"/>
              <a:gd name="T15" fmla="*/ 502 h 536"/>
              <a:gd name="T16" fmla="*/ 32 w 534"/>
              <a:gd name="T17" fmla="*/ 265 h 536"/>
              <a:gd name="T18" fmla="*/ 269 w 534"/>
              <a:gd name="T19" fmla="*/ 32 h 536"/>
              <a:gd name="T20" fmla="*/ 190 w 534"/>
              <a:gd name="T21" fmla="*/ 371 h 536"/>
              <a:gd name="T22" fmla="*/ 190 w 534"/>
              <a:gd name="T23" fmla="*/ 342 h 536"/>
              <a:gd name="T24" fmla="*/ 244 w 534"/>
              <a:gd name="T25" fmla="*/ 361 h 536"/>
              <a:gd name="T26" fmla="*/ 283 w 534"/>
              <a:gd name="T27" fmla="*/ 349 h 536"/>
              <a:gd name="T28" fmla="*/ 298 w 534"/>
              <a:gd name="T29" fmla="*/ 316 h 536"/>
              <a:gd name="T30" fmla="*/ 233 w 534"/>
              <a:gd name="T31" fmla="*/ 270 h 536"/>
              <a:gd name="T32" fmla="*/ 213 w 534"/>
              <a:gd name="T33" fmla="*/ 270 h 536"/>
              <a:gd name="T34" fmla="*/ 213 w 534"/>
              <a:gd name="T35" fmla="*/ 248 h 536"/>
              <a:gd name="T36" fmla="*/ 232 w 534"/>
              <a:gd name="T37" fmla="*/ 248 h 536"/>
              <a:gd name="T38" fmla="*/ 290 w 534"/>
              <a:gd name="T39" fmla="*/ 204 h 536"/>
              <a:gd name="T40" fmla="*/ 245 w 534"/>
              <a:gd name="T41" fmla="*/ 165 h 536"/>
              <a:gd name="T42" fmla="*/ 199 w 534"/>
              <a:gd name="T43" fmla="*/ 181 h 536"/>
              <a:gd name="T44" fmla="*/ 199 w 534"/>
              <a:gd name="T45" fmla="*/ 155 h 536"/>
              <a:gd name="T46" fmla="*/ 252 w 534"/>
              <a:gd name="T47" fmla="*/ 142 h 536"/>
              <a:gd name="T48" fmla="*/ 299 w 534"/>
              <a:gd name="T49" fmla="*/ 158 h 536"/>
              <a:gd name="T50" fmla="*/ 317 w 534"/>
              <a:gd name="T51" fmla="*/ 198 h 536"/>
              <a:gd name="T52" fmla="*/ 270 w 534"/>
              <a:gd name="T53" fmla="*/ 257 h 536"/>
              <a:gd name="T54" fmla="*/ 270 w 534"/>
              <a:gd name="T55" fmla="*/ 258 h 536"/>
              <a:gd name="T56" fmla="*/ 310 w 534"/>
              <a:gd name="T57" fmla="*/ 275 h 536"/>
              <a:gd name="T58" fmla="*/ 325 w 534"/>
              <a:gd name="T59" fmla="*/ 314 h 536"/>
              <a:gd name="T60" fmla="*/ 303 w 534"/>
              <a:gd name="T61" fmla="*/ 364 h 536"/>
              <a:gd name="T62" fmla="*/ 243 w 534"/>
              <a:gd name="T63" fmla="*/ 384 h 536"/>
              <a:gd name="T64" fmla="*/ 190 w 534"/>
              <a:gd name="T65" fmla="*/ 371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4" h="536">
                <a:moveTo>
                  <a:pt x="269" y="536"/>
                </a:moveTo>
                <a:cubicBezTo>
                  <a:pt x="415" y="536"/>
                  <a:pt x="534" y="416"/>
                  <a:pt x="534" y="265"/>
                </a:cubicBezTo>
                <a:cubicBezTo>
                  <a:pt x="534" y="118"/>
                  <a:pt x="415" y="0"/>
                  <a:pt x="269" y="0"/>
                </a:cubicBezTo>
                <a:cubicBezTo>
                  <a:pt x="118" y="0"/>
                  <a:pt x="0" y="118"/>
                  <a:pt x="0" y="265"/>
                </a:cubicBezTo>
                <a:cubicBezTo>
                  <a:pt x="0" y="416"/>
                  <a:pt x="118" y="536"/>
                  <a:pt x="269" y="536"/>
                </a:cubicBezTo>
                <a:close/>
                <a:moveTo>
                  <a:pt x="269" y="32"/>
                </a:moveTo>
                <a:cubicBezTo>
                  <a:pt x="397" y="32"/>
                  <a:pt x="501" y="136"/>
                  <a:pt x="501" y="265"/>
                </a:cubicBezTo>
                <a:cubicBezTo>
                  <a:pt x="501" y="395"/>
                  <a:pt x="397" y="502"/>
                  <a:pt x="269" y="502"/>
                </a:cubicBezTo>
                <a:cubicBezTo>
                  <a:pt x="140" y="502"/>
                  <a:pt x="32" y="395"/>
                  <a:pt x="32" y="265"/>
                </a:cubicBezTo>
                <a:cubicBezTo>
                  <a:pt x="32" y="136"/>
                  <a:pt x="140" y="32"/>
                  <a:pt x="269" y="32"/>
                </a:cubicBezTo>
                <a:close/>
                <a:moveTo>
                  <a:pt x="190" y="371"/>
                </a:moveTo>
                <a:cubicBezTo>
                  <a:pt x="190" y="342"/>
                  <a:pt x="190" y="342"/>
                  <a:pt x="190" y="342"/>
                </a:cubicBezTo>
                <a:cubicBezTo>
                  <a:pt x="206" y="355"/>
                  <a:pt x="224" y="361"/>
                  <a:pt x="244" y="361"/>
                </a:cubicBezTo>
                <a:cubicBezTo>
                  <a:pt x="260" y="361"/>
                  <a:pt x="273" y="357"/>
                  <a:pt x="283" y="349"/>
                </a:cubicBezTo>
                <a:cubicBezTo>
                  <a:pt x="293" y="341"/>
                  <a:pt x="298" y="330"/>
                  <a:pt x="298" y="316"/>
                </a:cubicBezTo>
                <a:cubicBezTo>
                  <a:pt x="298" y="285"/>
                  <a:pt x="276" y="270"/>
                  <a:pt x="233" y="270"/>
                </a:cubicBezTo>
                <a:cubicBezTo>
                  <a:pt x="213" y="270"/>
                  <a:pt x="213" y="270"/>
                  <a:pt x="213" y="270"/>
                </a:cubicBezTo>
                <a:cubicBezTo>
                  <a:pt x="213" y="248"/>
                  <a:pt x="213" y="248"/>
                  <a:pt x="213" y="248"/>
                </a:cubicBezTo>
                <a:cubicBezTo>
                  <a:pt x="232" y="248"/>
                  <a:pt x="232" y="248"/>
                  <a:pt x="232" y="248"/>
                </a:cubicBezTo>
                <a:cubicBezTo>
                  <a:pt x="270" y="248"/>
                  <a:pt x="290" y="233"/>
                  <a:pt x="290" y="204"/>
                </a:cubicBezTo>
                <a:cubicBezTo>
                  <a:pt x="290" y="178"/>
                  <a:pt x="275" y="165"/>
                  <a:pt x="245" y="165"/>
                </a:cubicBezTo>
                <a:cubicBezTo>
                  <a:pt x="229" y="165"/>
                  <a:pt x="214" y="170"/>
                  <a:pt x="199" y="181"/>
                </a:cubicBezTo>
                <a:cubicBezTo>
                  <a:pt x="199" y="155"/>
                  <a:pt x="199" y="155"/>
                  <a:pt x="199" y="155"/>
                </a:cubicBezTo>
                <a:cubicBezTo>
                  <a:pt x="214" y="146"/>
                  <a:pt x="232" y="142"/>
                  <a:pt x="252" y="142"/>
                </a:cubicBezTo>
                <a:cubicBezTo>
                  <a:pt x="272" y="142"/>
                  <a:pt x="288" y="147"/>
                  <a:pt x="299" y="158"/>
                </a:cubicBezTo>
                <a:cubicBezTo>
                  <a:pt x="311" y="168"/>
                  <a:pt x="317" y="181"/>
                  <a:pt x="317" y="198"/>
                </a:cubicBezTo>
                <a:cubicBezTo>
                  <a:pt x="317" y="229"/>
                  <a:pt x="301" y="248"/>
                  <a:pt x="270" y="257"/>
                </a:cubicBezTo>
                <a:cubicBezTo>
                  <a:pt x="270" y="258"/>
                  <a:pt x="270" y="258"/>
                  <a:pt x="270" y="258"/>
                </a:cubicBezTo>
                <a:cubicBezTo>
                  <a:pt x="287" y="259"/>
                  <a:pt x="300" y="265"/>
                  <a:pt x="310" y="275"/>
                </a:cubicBezTo>
                <a:cubicBezTo>
                  <a:pt x="320" y="286"/>
                  <a:pt x="325" y="298"/>
                  <a:pt x="325" y="314"/>
                </a:cubicBezTo>
                <a:cubicBezTo>
                  <a:pt x="325" y="335"/>
                  <a:pt x="318" y="351"/>
                  <a:pt x="303" y="364"/>
                </a:cubicBezTo>
                <a:cubicBezTo>
                  <a:pt x="288" y="377"/>
                  <a:pt x="268" y="384"/>
                  <a:pt x="243" y="384"/>
                </a:cubicBezTo>
                <a:cubicBezTo>
                  <a:pt x="221" y="384"/>
                  <a:pt x="203" y="380"/>
                  <a:pt x="190" y="37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endParaRPr>
          </a:p>
        </p:txBody>
      </p:sp>
      <p:sp>
        <p:nvSpPr>
          <p:cNvPr id="94" name="Oval 93"/>
          <p:cNvSpPr/>
          <p:nvPr/>
        </p:nvSpPr>
        <p:spPr bwMode="auto">
          <a:xfrm>
            <a:off x="2386910" y="5600001"/>
            <a:ext cx="269959" cy="269959"/>
          </a:xfrm>
          <a:prstGeom prst="ellipse">
            <a:avLst/>
          </a:prstGeom>
          <a:solidFill>
            <a:srgbClr val="FFFFFF">
              <a:lumMod val="95000"/>
            </a:srgbClr>
          </a:solidFill>
          <a:ln w="10795" cap="flat" cmpd="sng" algn="ctr">
            <a:solidFill>
              <a:srgbClr val="FFFFFF">
                <a:lumMod val="75000"/>
              </a:srgbClr>
            </a:solid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90000"/>
              </a:lnSpc>
              <a:spcBef>
                <a:spcPct val="0"/>
              </a:spcBef>
              <a:spcAft>
                <a:spcPct val="0"/>
              </a:spcAft>
              <a:buClrTx/>
              <a:buSzTx/>
              <a:buFontTx/>
              <a:buNone/>
              <a:tabLst/>
              <a:defRPr/>
            </a:pPr>
            <a:r>
              <a:rPr lang="en-US" sz="1600" kern="0" spc="-50" dirty="0">
                <a:solidFill>
                  <a:srgbClr val="FFFFFF">
                    <a:lumMod val="75000"/>
                  </a:srgbClr>
                </a:solidFill>
                <a:latin typeface="Segoe UI"/>
              </a:rPr>
              <a:t>3</a:t>
            </a:r>
            <a:endParaRPr kumimoji="0" lang="en-US" sz="1600" b="0" i="0" u="none" strike="noStrike" kern="0" cap="none" spc="-50" normalizeH="0" baseline="0" noProof="0" dirty="0" smtClean="0">
              <a:ln>
                <a:noFill/>
              </a:ln>
              <a:solidFill>
                <a:srgbClr val="FFFFFF">
                  <a:lumMod val="75000"/>
                </a:srgbClr>
              </a:solidFill>
              <a:effectLst/>
              <a:uLnTx/>
              <a:uFillTx/>
              <a:latin typeface="Segoe UI"/>
            </a:endParaRPr>
          </a:p>
        </p:txBody>
      </p:sp>
    </p:spTree>
    <p:extLst>
      <p:ext uri="{BB962C8B-B14F-4D97-AF65-F5344CB8AC3E}">
        <p14:creationId xmlns:p14="http://schemas.microsoft.com/office/powerpoint/2010/main" val="1106489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78"/>
                                        </p:tgtEl>
                                      </p:cBhvr>
                                    </p:animEffect>
                                    <p:set>
                                      <p:cBhvr>
                                        <p:cTn id="7" dur="1" fill="hold">
                                          <p:stCondLst>
                                            <p:cond delay="499"/>
                                          </p:stCondLst>
                                        </p:cTn>
                                        <p:tgtEl>
                                          <p:spTgt spid="7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2"/>
                                        </p:tgtEl>
                                      </p:cBhvr>
                                    </p:animEffect>
                                    <p:set>
                                      <p:cBhvr>
                                        <p:cTn id="10" dur="1" fill="hold">
                                          <p:stCondLst>
                                            <p:cond delay="499"/>
                                          </p:stCondLst>
                                        </p:cTn>
                                        <p:tgtEl>
                                          <p:spTgt spid="72"/>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5"/>
                                        </p:tgtEl>
                                      </p:cBhvr>
                                    </p:animEffect>
                                    <p:set>
                                      <p:cBhvr>
                                        <p:cTn id="13" dur="1" fill="hold">
                                          <p:stCondLst>
                                            <p:cond delay="499"/>
                                          </p:stCondLst>
                                        </p:cTn>
                                        <p:tgtEl>
                                          <p:spTgt spid="7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8"/>
                                        </p:tgtEl>
                                      </p:cBhvr>
                                    </p:animEffect>
                                    <p:set>
                                      <p:cBhvr>
                                        <p:cTn id="16" dur="1" fill="hold">
                                          <p:stCondLst>
                                            <p:cond delay="499"/>
                                          </p:stCondLst>
                                        </p:cTn>
                                        <p:tgtEl>
                                          <p:spTgt spid="68"/>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6"/>
                                        </p:tgtEl>
                                      </p:cBhvr>
                                    </p:animEffect>
                                    <p:set>
                                      <p:cBhvr>
                                        <p:cTn id="19" dur="1" fill="hold">
                                          <p:stCondLst>
                                            <p:cond delay="499"/>
                                          </p:stCondLst>
                                        </p:cTn>
                                        <p:tgtEl>
                                          <p:spTgt spid="6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67"/>
                                        </p:tgtEl>
                                      </p:cBhvr>
                                    </p:animEffect>
                                    <p:set>
                                      <p:cBhvr>
                                        <p:cTn id="22" dur="1" fill="hold">
                                          <p:stCondLst>
                                            <p:cond delay="499"/>
                                          </p:stCondLst>
                                        </p:cTn>
                                        <p:tgtEl>
                                          <p:spTgt spid="67"/>
                                        </p:tgtEl>
                                        <p:attrNameLst>
                                          <p:attrName>style.visibility</p:attrName>
                                        </p:attrNameLst>
                                      </p:cBhvr>
                                      <p:to>
                                        <p:strVal val="hidden"/>
                                      </p:to>
                                    </p:set>
                                  </p:childTnLst>
                                </p:cTn>
                              </p:par>
                            </p:childTnLst>
                          </p:cTn>
                        </p:par>
                        <p:par>
                          <p:cTn id="23" fill="hold">
                            <p:stCondLst>
                              <p:cond delay="500"/>
                            </p:stCondLst>
                            <p:childTnLst>
                              <p:par>
                                <p:cTn id="24" presetID="64" presetClass="path" presetSubtype="0" accel="50000" decel="50000" fill="hold" nodeType="afterEffect">
                                  <p:stCondLst>
                                    <p:cond delay="0"/>
                                  </p:stCondLst>
                                  <p:childTnLst>
                                    <p:animMotion origin="layout" path="M 2.59637E-6 -4.90463E-6 L 2.59637E-6 -0.12738 " pathEditMode="relative" rAng="0" ptsTypes="AA">
                                      <p:cBhvr>
                                        <p:cTn id="25" dur="1250" fill="hold"/>
                                        <p:tgtEl>
                                          <p:spTgt spid="2"/>
                                        </p:tgtEl>
                                        <p:attrNameLst>
                                          <p:attrName>ppt_x</p:attrName>
                                          <p:attrName>ppt_y</p:attrName>
                                        </p:attrNameLst>
                                      </p:cBhvr>
                                      <p:rCtr x="0" y="-6381"/>
                                    </p:animMotion>
                                  </p:childTnLst>
                                </p:cTn>
                              </p:par>
                              <p:par>
                                <p:cTn id="26" presetID="42" presetClass="path" presetSubtype="0" accel="50000" decel="50000" fill="hold" nodeType="withEffect">
                                  <p:stCondLst>
                                    <p:cond delay="0"/>
                                  </p:stCondLst>
                                  <p:childTnLst>
                                    <p:animMotion origin="layout" path="M -2.1062E-6 4.75023E-6 L -2.1062E-6 0.10059 " pathEditMode="relative" rAng="0" ptsTypes="AA">
                                      <p:cBhvr>
                                        <p:cTn id="27" dur="1250" fill="hold"/>
                                        <p:tgtEl>
                                          <p:spTgt spid="3"/>
                                        </p:tgtEl>
                                        <p:attrNameLst>
                                          <p:attrName>ppt_x</p:attrName>
                                          <p:attrName>ppt_y</p:attrName>
                                        </p:attrNameLst>
                                      </p:cBhvr>
                                      <p:rCtr x="0" y="5018"/>
                                    </p:animMotion>
                                  </p:childTnLst>
                                </p:cTn>
                              </p:par>
                              <p:par>
                                <p:cTn id="28" presetID="42" presetClass="path" presetSubtype="0" accel="50000" decel="50000" fill="hold" nodeType="withEffect">
                                  <p:stCondLst>
                                    <p:cond delay="0"/>
                                  </p:stCondLst>
                                  <p:childTnLst>
                                    <p:animMotion origin="layout" path="M -2.65509E-7 -2.78837E-6 L -2.65509E-7 0.10899 " pathEditMode="relative" rAng="0" ptsTypes="AA">
                                      <p:cBhvr>
                                        <p:cTn id="29" dur="1250" fill="hold"/>
                                        <p:tgtEl>
                                          <p:spTgt spid="4"/>
                                        </p:tgtEl>
                                        <p:attrNameLst>
                                          <p:attrName>ppt_x</p:attrName>
                                          <p:attrName>ppt_y</p:attrName>
                                        </p:attrNameLst>
                                      </p:cBhvr>
                                      <p:rCtr x="0" y="5450"/>
                                    </p:animMotion>
                                  </p:childTnLst>
                                </p:cTn>
                              </p:par>
                              <p:par>
                                <p:cTn id="30" presetID="3" presetClass="emph" presetSubtype="2" fill="hold" grpId="0" nodeType="withEffect">
                                  <p:stCondLst>
                                    <p:cond delay="250"/>
                                  </p:stCondLst>
                                  <p:childTnLst>
                                    <p:animClr clrSpc="rgb" dir="cw">
                                      <p:cBhvr override="childStyle">
                                        <p:cTn id="31" dur="500" fill="hold"/>
                                        <p:tgtEl>
                                          <p:spTgt spid="128"/>
                                        </p:tgtEl>
                                        <p:attrNameLst>
                                          <p:attrName>style.color</p:attrName>
                                        </p:attrNameLst>
                                      </p:cBhvr>
                                      <p:to>
                                        <a:srgbClr val="005626"/>
                                      </p:to>
                                    </p:animClr>
                                  </p:childTnLst>
                                </p:cTn>
                              </p:par>
                              <p:par>
                                <p:cTn id="32" presetID="19" presetClass="emph" presetSubtype="0" fill="hold" grpId="0" nodeType="withEffect">
                                  <p:stCondLst>
                                    <p:cond delay="250"/>
                                  </p:stCondLst>
                                  <p:childTnLst>
                                    <p:animClr clrSpc="rgb" dir="cw">
                                      <p:cBhvr override="childStyle">
                                        <p:cTn id="33" dur="500" fill="hold"/>
                                        <p:tgtEl>
                                          <p:spTgt spid="127"/>
                                        </p:tgtEl>
                                        <p:attrNameLst>
                                          <p:attrName>style.color</p:attrName>
                                        </p:attrNameLst>
                                      </p:cBhvr>
                                      <p:to>
                                        <a:srgbClr val="005626"/>
                                      </p:to>
                                    </p:animClr>
                                    <p:animClr clrSpc="rgb" dir="cw">
                                      <p:cBhvr>
                                        <p:cTn id="34" dur="500" fill="hold"/>
                                        <p:tgtEl>
                                          <p:spTgt spid="127"/>
                                        </p:tgtEl>
                                        <p:attrNameLst>
                                          <p:attrName>fillcolor</p:attrName>
                                        </p:attrNameLst>
                                      </p:cBhvr>
                                      <p:to>
                                        <a:srgbClr val="005626"/>
                                      </p:to>
                                    </p:animClr>
                                    <p:set>
                                      <p:cBhvr>
                                        <p:cTn id="35" dur="500" fill="hold"/>
                                        <p:tgtEl>
                                          <p:spTgt spid="127"/>
                                        </p:tgtEl>
                                        <p:attrNameLst>
                                          <p:attrName>fill.type</p:attrName>
                                        </p:attrNameLst>
                                      </p:cBhvr>
                                      <p:to>
                                        <p:strVal val="solid"/>
                                      </p:to>
                                    </p:set>
                                    <p:set>
                                      <p:cBhvr>
                                        <p:cTn id="36" dur="500" fill="hold"/>
                                        <p:tgtEl>
                                          <p:spTgt spid="127"/>
                                        </p:tgtEl>
                                        <p:attrNameLst>
                                          <p:attrName>fill.on</p:attrName>
                                        </p:attrNameLst>
                                      </p:cBhvr>
                                      <p:to>
                                        <p:strVal val="true"/>
                                      </p:to>
                                    </p:set>
                                  </p:childTnLst>
                                </p:cTn>
                              </p:par>
                              <p:par>
                                <p:cTn id="37" presetID="10" presetClass="exit" presetSubtype="0" fill="hold" nodeType="withEffect">
                                  <p:stCondLst>
                                    <p:cond delay="750"/>
                                  </p:stCondLst>
                                  <p:childTnLst>
                                    <p:animEffect transition="out" filter="fade">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par>
                                <p:cTn id="40" presetID="10" presetClass="entr" presetSubtype="0" fill="hold" nodeType="withEffect">
                                  <p:stCondLst>
                                    <p:cond delay="100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childTnLst>
                          </p:cTn>
                        </p:par>
                        <p:par>
                          <p:cTn id="43" fill="hold">
                            <p:stCondLst>
                              <p:cond delay="2000"/>
                            </p:stCondLst>
                            <p:childTnLst>
                              <p:par>
                                <p:cTn id="44" presetID="1" presetClass="entr" presetSubtype="0" fill="hold" nodeType="afterEffect">
                                  <p:stCondLst>
                                    <p:cond delay="250"/>
                                  </p:stCondLst>
                                  <p:childTnLst>
                                    <p:set>
                                      <p:cBhvr>
                                        <p:cTn id="45" dur="1" fill="hold">
                                          <p:stCondLst>
                                            <p:cond delay="0"/>
                                          </p:stCondLst>
                                        </p:cTn>
                                        <p:tgtEl>
                                          <p:spTgt spid="163"/>
                                        </p:tgtEl>
                                        <p:attrNameLst>
                                          <p:attrName>style.visibility</p:attrName>
                                        </p:attrNameLst>
                                      </p:cBhvr>
                                      <p:to>
                                        <p:strVal val="visible"/>
                                      </p:to>
                                    </p:set>
                                  </p:childTnLst>
                                </p:cTn>
                              </p:par>
                              <p:par>
                                <p:cTn id="46" presetID="6" presetClass="emph" presetSubtype="0" accel="100000" autoRev="1" fill="hold" nodeType="withEffect">
                                  <p:stCondLst>
                                    <p:cond delay="0"/>
                                  </p:stCondLst>
                                  <p:childTnLst>
                                    <p:animScale>
                                      <p:cBhvr>
                                        <p:cTn id="47" dur="250" fill="hold"/>
                                        <p:tgtEl>
                                          <p:spTgt spid="163"/>
                                        </p:tgtEl>
                                      </p:cBhvr>
                                      <p:by x="0" y="0"/>
                                    </p:animScale>
                                  </p:childTnLst>
                                </p:cTn>
                              </p:par>
                              <p:par>
                                <p:cTn id="48" presetID="1" presetClass="entr" presetSubtype="0" fill="hold" grpId="0" nodeType="withEffect">
                                  <p:stCondLst>
                                    <p:cond delay="250"/>
                                  </p:stCondLst>
                                  <p:childTnLst>
                                    <p:set>
                                      <p:cBhvr>
                                        <p:cTn id="49" dur="1" fill="hold">
                                          <p:stCondLst>
                                            <p:cond delay="0"/>
                                          </p:stCondLst>
                                        </p:cTn>
                                        <p:tgtEl>
                                          <p:spTgt spid="158"/>
                                        </p:tgtEl>
                                        <p:attrNameLst>
                                          <p:attrName>style.visibility</p:attrName>
                                        </p:attrNameLst>
                                      </p:cBhvr>
                                      <p:to>
                                        <p:strVal val="visible"/>
                                      </p:to>
                                    </p:set>
                                  </p:childTnLst>
                                </p:cTn>
                              </p:par>
                              <p:par>
                                <p:cTn id="50" presetID="6" presetClass="emph" presetSubtype="0" accel="100000" autoRev="1" fill="hold" grpId="1" nodeType="withEffect">
                                  <p:stCondLst>
                                    <p:cond delay="0"/>
                                  </p:stCondLst>
                                  <p:childTnLst>
                                    <p:animScale>
                                      <p:cBhvr>
                                        <p:cTn id="51" dur="250" fill="hold"/>
                                        <p:tgtEl>
                                          <p:spTgt spid="158"/>
                                        </p:tgtEl>
                                      </p:cBhvr>
                                      <p:by x="0" y="0"/>
                                    </p:animScale>
                                  </p:childTnLst>
                                </p:cTn>
                              </p:par>
                              <p:par>
                                <p:cTn id="52" presetID="2" presetClass="entr" presetSubtype="2" decel="100000" fill="hold" grpId="0" nodeType="with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additive="base">
                                        <p:cTn id="54" dur="500" fill="hold"/>
                                        <p:tgtEl>
                                          <p:spTgt spid="160"/>
                                        </p:tgtEl>
                                        <p:attrNameLst>
                                          <p:attrName>ppt_x</p:attrName>
                                        </p:attrNameLst>
                                      </p:cBhvr>
                                      <p:tavLst>
                                        <p:tav tm="0">
                                          <p:val>
                                            <p:strVal val="1+#ppt_w/2"/>
                                          </p:val>
                                        </p:tav>
                                        <p:tav tm="100000">
                                          <p:val>
                                            <p:strVal val="#ppt_x"/>
                                          </p:val>
                                        </p:tav>
                                      </p:tavLst>
                                    </p:anim>
                                    <p:anim calcmode="lin" valueType="num">
                                      <p:cBhvr additive="base">
                                        <p:cTn id="55" dur="500" fill="hold"/>
                                        <p:tgtEl>
                                          <p:spTgt spid="160"/>
                                        </p:tgtEl>
                                        <p:attrNameLst>
                                          <p:attrName>ppt_y</p:attrName>
                                        </p:attrNameLst>
                                      </p:cBhvr>
                                      <p:tavLst>
                                        <p:tav tm="0">
                                          <p:val>
                                            <p:strVal val="#ppt_y"/>
                                          </p:val>
                                        </p:tav>
                                        <p:tav tm="100000">
                                          <p:val>
                                            <p:strVal val="#ppt_y"/>
                                          </p:val>
                                        </p:tav>
                                      </p:tavLst>
                                    </p:anim>
                                  </p:childTnLst>
                                </p:cTn>
                              </p:par>
                              <p:par>
                                <p:cTn id="56" presetID="2" presetClass="entr" presetSubtype="2" decel="100000" fill="hold" grpId="0" nodeType="withEffect">
                                  <p:stCondLst>
                                    <p:cond delay="100"/>
                                  </p:stCondLst>
                                  <p:childTnLst>
                                    <p:set>
                                      <p:cBhvr>
                                        <p:cTn id="57" dur="1" fill="hold">
                                          <p:stCondLst>
                                            <p:cond delay="0"/>
                                          </p:stCondLst>
                                        </p:cTn>
                                        <p:tgtEl>
                                          <p:spTgt spid="162"/>
                                        </p:tgtEl>
                                        <p:attrNameLst>
                                          <p:attrName>style.visibility</p:attrName>
                                        </p:attrNameLst>
                                      </p:cBhvr>
                                      <p:to>
                                        <p:strVal val="visible"/>
                                      </p:to>
                                    </p:set>
                                    <p:anim calcmode="lin" valueType="num">
                                      <p:cBhvr additive="base">
                                        <p:cTn id="58" dur="500" fill="hold"/>
                                        <p:tgtEl>
                                          <p:spTgt spid="162"/>
                                        </p:tgtEl>
                                        <p:attrNameLst>
                                          <p:attrName>ppt_x</p:attrName>
                                        </p:attrNameLst>
                                      </p:cBhvr>
                                      <p:tavLst>
                                        <p:tav tm="0">
                                          <p:val>
                                            <p:strVal val="1+#ppt_w/2"/>
                                          </p:val>
                                        </p:tav>
                                        <p:tav tm="100000">
                                          <p:val>
                                            <p:strVal val="#ppt_x"/>
                                          </p:val>
                                        </p:tav>
                                      </p:tavLst>
                                    </p:anim>
                                    <p:anim calcmode="lin" valueType="num">
                                      <p:cBhvr additive="base">
                                        <p:cTn id="59" dur="500" fill="hold"/>
                                        <p:tgtEl>
                                          <p:spTgt spid="162"/>
                                        </p:tgtEl>
                                        <p:attrNameLst>
                                          <p:attrName>ppt_y</p:attrName>
                                        </p:attrNameLst>
                                      </p:cBhvr>
                                      <p:tavLst>
                                        <p:tav tm="0">
                                          <p:val>
                                            <p:strVal val="#ppt_y"/>
                                          </p:val>
                                        </p:tav>
                                        <p:tav tm="100000">
                                          <p:val>
                                            <p:strVal val="#ppt_y"/>
                                          </p:val>
                                        </p:tav>
                                      </p:tavLst>
                                    </p:anim>
                                  </p:childTnLst>
                                </p:cTn>
                              </p:par>
                              <p:par>
                                <p:cTn id="60" presetID="1" presetClass="entr" presetSubtype="0" fill="hold" grpId="0" nodeType="withEffect">
                                  <p:stCondLst>
                                    <p:cond delay="350"/>
                                  </p:stCondLst>
                                  <p:childTnLst>
                                    <p:set>
                                      <p:cBhvr>
                                        <p:cTn id="61" dur="1" fill="hold">
                                          <p:stCondLst>
                                            <p:cond delay="0"/>
                                          </p:stCondLst>
                                        </p:cTn>
                                        <p:tgtEl>
                                          <p:spTgt spid="159"/>
                                        </p:tgtEl>
                                        <p:attrNameLst>
                                          <p:attrName>style.visibility</p:attrName>
                                        </p:attrNameLst>
                                      </p:cBhvr>
                                      <p:to>
                                        <p:strVal val="visible"/>
                                      </p:to>
                                    </p:set>
                                  </p:childTnLst>
                                </p:cTn>
                              </p:par>
                              <p:par>
                                <p:cTn id="62" presetID="6" presetClass="emph" presetSubtype="0" accel="100000" autoRev="1" fill="hold" grpId="1" nodeType="withEffect">
                                  <p:stCondLst>
                                    <p:cond delay="100"/>
                                  </p:stCondLst>
                                  <p:childTnLst>
                                    <p:animScale>
                                      <p:cBhvr>
                                        <p:cTn id="63" dur="250" fill="hold"/>
                                        <p:tgtEl>
                                          <p:spTgt spid="159"/>
                                        </p:tgtEl>
                                      </p:cBhvr>
                                      <p:by x="0" y="0"/>
                                    </p:animScale>
                                  </p:childTnLst>
                                </p:cTn>
                              </p:par>
                              <p:par>
                                <p:cTn id="64" presetID="1" presetClass="entr" presetSubtype="0" fill="hold" nodeType="withEffect">
                                  <p:stCondLst>
                                    <p:cond delay="350"/>
                                  </p:stCondLst>
                                  <p:childTnLst>
                                    <p:set>
                                      <p:cBhvr>
                                        <p:cTn id="65" dur="1" fill="hold">
                                          <p:stCondLst>
                                            <p:cond delay="0"/>
                                          </p:stCondLst>
                                        </p:cTn>
                                        <p:tgtEl>
                                          <p:spTgt spid="166"/>
                                        </p:tgtEl>
                                        <p:attrNameLst>
                                          <p:attrName>style.visibility</p:attrName>
                                        </p:attrNameLst>
                                      </p:cBhvr>
                                      <p:to>
                                        <p:strVal val="visible"/>
                                      </p:to>
                                    </p:set>
                                  </p:childTnLst>
                                </p:cTn>
                              </p:par>
                              <p:par>
                                <p:cTn id="66" presetID="6" presetClass="emph" presetSubtype="0" accel="100000" autoRev="1" fill="hold" nodeType="withEffect">
                                  <p:stCondLst>
                                    <p:cond delay="100"/>
                                  </p:stCondLst>
                                  <p:childTnLst>
                                    <p:animScale>
                                      <p:cBhvr>
                                        <p:cTn id="67" dur="250" fill="hold"/>
                                        <p:tgtEl>
                                          <p:spTgt spid="166"/>
                                        </p:tgtEl>
                                      </p:cBhvr>
                                      <p:by x="0" y="0"/>
                                    </p:animScale>
                                  </p:childTnLst>
                                </p:cTn>
                              </p:par>
                              <p:par>
                                <p:cTn id="68" presetID="2" presetClass="entr" presetSubtype="2" decel="100000" fill="hold" grpId="0" nodeType="withEffect">
                                  <p:stCondLst>
                                    <p:cond delay="200"/>
                                  </p:stCondLst>
                                  <p:childTnLst>
                                    <p:set>
                                      <p:cBhvr>
                                        <p:cTn id="69" dur="1" fill="hold">
                                          <p:stCondLst>
                                            <p:cond delay="0"/>
                                          </p:stCondLst>
                                        </p:cTn>
                                        <p:tgtEl>
                                          <p:spTgt spid="82"/>
                                        </p:tgtEl>
                                        <p:attrNameLst>
                                          <p:attrName>style.visibility</p:attrName>
                                        </p:attrNameLst>
                                      </p:cBhvr>
                                      <p:to>
                                        <p:strVal val="visible"/>
                                      </p:to>
                                    </p:set>
                                    <p:anim calcmode="lin" valueType="num">
                                      <p:cBhvr additive="base">
                                        <p:cTn id="70" dur="500" fill="hold"/>
                                        <p:tgtEl>
                                          <p:spTgt spid="82"/>
                                        </p:tgtEl>
                                        <p:attrNameLst>
                                          <p:attrName>ppt_x</p:attrName>
                                        </p:attrNameLst>
                                      </p:cBhvr>
                                      <p:tavLst>
                                        <p:tav tm="0">
                                          <p:val>
                                            <p:strVal val="1+#ppt_w/2"/>
                                          </p:val>
                                        </p:tav>
                                        <p:tav tm="100000">
                                          <p:val>
                                            <p:strVal val="#ppt_x"/>
                                          </p:val>
                                        </p:tav>
                                      </p:tavLst>
                                    </p:anim>
                                    <p:anim calcmode="lin" valueType="num">
                                      <p:cBhvr additive="base">
                                        <p:cTn id="71" dur="500" fill="hold"/>
                                        <p:tgtEl>
                                          <p:spTgt spid="82"/>
                                        </p:tgtEl>
                                        <p:attrNameLst>
                                          <p:attrName>ppt_y</p:attrName>
                                        </p:attrNameLst>
                                      </p:cBhvr>
                                      <p:tavLst>
                                        <p:tav tm="0">
                                          <p:val>
                                            <p:strVal val="#ppt_y"/>
                                          </p:val>
                                        </p:tav>
                                        <p:tav tm="100000">
                                          <p:val>
                                            <p:strVal val="#ppt_y"/>
                                          </p:val>
                                        </p:tav>
                                      </p:tavLst>
                                    </p:anim>
                                  </p:childTnLst>
                                </p:cTn>
                              </p:par>
                              <p:par>
                                <p:cTn id="72" presetID="1" presetClass="entr" presetSubtype="0" fill="hold" grpId="0" nodeType="withEffect">
                                  <p:stCondLst>
                                    <p:cond delay="450"/>
                                  </p:stCondLst>
                                  <p:childTnLst>
                                    <p:set>
                                      <p:cBhvr>
                                        <p:cTn id="73" dur="1" fill="hold">
                                          <p:stCondLst>
                                            <p:cond delay="0"/>
                                          </p:stCondLst>
                                        </p:cTn>
                                        <p:tgtEl>
                                          <p:spTgt spid="87"/>
                                        </p:tgtEl>
                                        <p:attrNameLst>
                                          <p:attrName>style.visibility</p:attrName>
                                        </p:attrNameLst>
                                      </p:cBhvr>
                                      <p:to>
                                        <p:strVal val="visible"/>
                                      </p:to>
                                    </p:set>
                                  </p:childTnLst>
                                </p:cTn>
                              </p:par>
                              <p:par>
                                <p:cTn id="74" presetID="6" presetClass="emph" presetSubtype="0" accel="100000" autoRev="1" fill="hold" grpId="1" nodeType="withEffect">
                                  <p:stCondLst>
                                    <p:cond delay="200"/>
                                  </p:stCondLst>
                                  <p:childTnLst>
                                    <p:animScale>
                                      <p:cBhvr>
                                        <p:cTn id="75" dur="250" fill="hold"/>
                                        <p:tgtEl>
                                          <p:spTgt spid="87"/>
                                        </p:tgtEl>
                                      </p:cBhvr>
                                      <p:by x="0" y="0"/>
                                    </p:animScale>
                                  </p:childTnLst>
                                </p:cTn>
                              </p:par>
                            </p:childTnLst>
                          </p:cTn>
                        </p:par>
                        <p:par>
                          <p:cTn id="76" fill="hold">
                            <p:stCondLst>
                              <p:cond delay="2700"/>
                            </p:stCondLst>
                            <p:childTnLst>
                              <p:par>
                                <p:cTn id="77" presetID="1" presetClass="entr" presetSubtype="0"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p:bldP spid="158" grpId="0" animBg="1"/>
      <p:bldP spid="158" grpId="1" animBg="1"/>
      <p:bldP spid="159" grpId="0" animBg="1"/>
      <p:bldP spid="159" grpId="1" animBg="1"/>
      <p:bldP spid="160" grpId="0"/>
      <p:bldP spid="162" grpId="0"/>
      <p:bldP spid="66" grpId="0"/>
      <p:bldP spid="67" grpId="0"/>
      <p:bldP spid="68" grpId="0"/>
      <p:bldP spid="82" grpId="0"/>
      <p:bldP spid="87" grpId="0" animBg="1"/>
      <p:bldP spid="87" grpId="1" animBg="1"/>
      <p:bldP spid="94" grpId="0" animBg="1"/>
    </p:bldLst>
  </p:timing>
</p:sld>
</file>

<file path=ppt/theme/theme1.xml><?xml version="1.0" encoding="utf-8"?>
<a:theme xmlns:a="http://schemas.openxmlformats.org/drawingml/2006/main" name="Modern Application Lifecycle Management - Foundational Session TENA 2013">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odern Application Lifecycle Management - Foundational Session TENA 2013" id="{C734A86D-56F4-44B9-A5C8-405019BB7735}" vid="{523CD865-E8CD-48CA-A024-EDA316DEF551}"/>
    </a:ext>
  </a:extLst>
</a:theme>
</file>

<file path=ppt/theme/theme2.xml><?xml version="1.0" encoding="utf-8"?>
<a:theme xmlns:a="http://schemas.openxmlformats.org/drawingml/2006/main" name="2_tmpAF4E">
  <a:themeElements>
    <a:clrScheme name="Microsoft Colors">
      <a:dk1>
        <a:srgbClr val="000000"/>
      </a:dk1>
      <a:lt1>
        <a:srgbClr val="FFFFFF"/>
      </a:lt1>
      <a:dk2>
        <a:srgbClr val="3F3F3F"/>
      </a:dk2>
      <a:lt2>
        <a:srgbClr val="F2F2F2"/>
      </a:lt2>
      <a:accent1>
        <a:srgbClr val="00AEEF"/>
      </a:accent1>
      <a:accent2>
        <a:srgbClr val="8CC600"/>
      </a:accent2>
      <a:accent3>
        <a:srgbClr val="FF8A00"/>
      </a:accent3>
      <a:accent4>
        <a:srgbClr val="FF009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extLst>
    <a:ext uri="{05A4C25C-085E-4340-85A3-A5531E510DB2}">
      <thm15:themeFamily xmlns:thm15="http://schemas.microsoft.com/office/thememl/2012/main" name="Modern Application Lifecycle Management - Foundational Session TENA 2013" id="{C734A86D-56F4-44B9-A5C8-405019BB7735}" vid="{2E971F57-FEF2-419E-BC09-0B2D2176AB3E}"/>
    </a:ext>
  </a:extLst>
</a:theme>
</file>

<file path=ppt/theme/theme3.xml><?xml version="1.0" encoding="utf-8"?>
<a:theme xmlns:a="http://schemas.openxmlformats.org/drawingml/2006/main" name="Cover and Divider Pages">
  <a:themeElements>
    <a:clrScheme name="Custom 10">
      <a:dk1>
        <a:srgbClr val="000000"/>
      </a:dk1>
      <a:lt1>
        <a:srgbClr val="FFFFFF"/>
      </a:lt1>
      <a:dk2>
        <a:srgbClr val="3F3F3F"/>
      </a:dk2>
      <a:lt2>
        <a:srgbClr val="F2F2F2"/>
      </a:lt2>
      <a:accent1>
        <a:srgbClr val="442359"/>
      </a:accent1>
      <a:accent2>
        <a:srgbClr val="68217A"/>
      </a:accent2>
      <a:accent3>
        <a:srgbClr val="55C5E9"/>
      </a:accent3>
      <a:accent4>
        <a:srgbClr val="0072C6"/>
      </a:accent4>
      <a:accent5>
        <a:srgbClr val="7FBA00"/>
      </a:accent5>
      <a:accent6>
        <a:srgbClr val="BAD80A"/>
      </a:accent6>
      <a:hlink>
        <a:srgbClr val="00188F"/>
      </a:hlink>
      <a:folHlink>
        <a:srgbClr val="00188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000" spc="-5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7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odern Application Lifecycle Management - Foundational Session TENA 2013" id="{C734A86D-56F4-44B9-A5C8-405019BB7735}" vid="{207416EE-3649-41CB-A4A1-7416D8AC4310}"/>
    </a:ext>
  </a:extLst>
</a:theme>
</file>

<file path=ppt/theme/theme4.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odern Application Lifecycle Management - Foundational Session TENA 2013" id="{C734A86D-56F4-44B9-A5C8-405019BB7735}" vid="{F4F3C6FA-5C4D-4954-B1F4-9D0ED0AA627E}"/>
    </a:ext>
  </a:extLst>
</a:theme>
</file>

<file path=ppt/theme/theme5.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6.xml><?xml version="1.0" encoding="utf-8"?>
<a:theme xmlns:a="http://schemas.openxmlformats.org/drawingml/2006/main" name="2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Speaker_PPT_Template [Read-Only]" id="{8A0394BE-6310-4DCA-B6CD-2D9EDEE94446}" vid="{66DB0E0E-F72C-40A1-AC40-A088DD7B700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61F6CDCB4092C4FBA206BE399116A8D" ma:contentTypeVersion="0" ma:contentTypeDescription="Create a new document." ma:contentTypeScope="" ma:versionID="f7a4629fa88bec82cb8906c3920d3283">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8A40B76-BD63-4712-8FDE-BE809F116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Application Lifecycle Management - Foundational Session TENA 2013</Template>
  <TotalTime>2550</TotalTime>
  <Words>2734</Words>
  <Application>Microsoft Office PowerPoint</Application>
  <PresentationFormat>Custom</PresentationFormat>
  <Paragraphs>320</Paragraphs>
  <Slides>24</Slides>
  <Notes>16</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24</vt:i4>
      </vt:variant>
    </vt:vector>
  </HeadingPairs>
  <TitlesOfParts>
    <vt:vector size="42" baseType="lpstr">
      <vt:lpstr>MS PGothic</vt:lpstr>
      <vt:lpstr>MS PGothic</vt:lpstr>
      <vt:lpstr>Arial</vt:lpstr>
      <vt:lpstr>Calibri</vt:lpstr>
      <vt:lpstr>Consolas</vt:lpstr>
      <vt:lpstr>Segoe</vt:lpstr>
      <vt:lpstr>Segoe Condensed</vt:lpstr>
      <vt:lpstr>Segoe UI</vt:lpstr>
      <vt:lpstr>Segoe UI Light</vt:lpstr>
      <vt:lpstr>Segoe UI Semibold</vt:lpstr>
      <vt:lpstr>Times New Roman</vt:lpstr>
      <vt:lpstr>Wingdings</vt:lpstr>
      <vt:lpstr>Modern Application Lifecycle Management - Foundational Session TENA 2013</vt:lpstr>
      <vt:lpstr>2_tmpAF4E</vt:lpstr>
      <vt:lpstr>Cover and Divider Pages</vt:lpstr>
      <vt:lpstr>1_TechEd_2013_Template_16x9</vt:lpstr>
      <vt:lpstr>TechEd_2013_Template_16x9</vt:lpstr>
      <vt:lpstr>2_TechEd_2013_Template_16x9</vt:lpstr>
      <vt:lpstr>Modern Application Lifecycle Management</vt:lpstr>
      <vt:lpstr>Visual Studio 2012 Wave</vt:lpstr>
      <vt:lpstr>PowerPoint Presentation</vt:lpstr>
      <vt:lpstr>Business Agility through Modern Lifecycle</vt:lpstr>
      <vt:lpstr>Business Agility through Modern Lifecycle</vt:lpstr>
      <vt:lpstr>PowerPoint Presentation</vt:lpstr>
      <vt:lpstr>Demo</vt:lpstr>
      <vt:lpstr>PowerPoint Presentation</vt:lpstr>
      <vt:lpstr>PowerPoint Presentation</vt:lpstr>
      <vt:lpstr>Demo</vt:lpstr>
      <vt:lpstr>PowerPoint Presentation</vt:lpstr>
      <vt:lpstr>PowerPoint Presentation</vt:lpstr>
      <vt:lpstr>Demo</vt:lpstr>
      <vt:lpstr>PowerPoint Presentation</vt:lpstr>
      <vt:lpstr>PowerPoint Presentation</vt:lpstr>
      <vt:lpstr>Demo</vt:lpstr>
      <vt:lpstr>PowerPoint Presentation</vt:lpstr>
      <vt:lpstr>PowerPoint Presentation</vt:lpstr>
      <vt:lpstr>Team Foundation Service details</vt:lpstr>
      <vt:lpstr>ALM Sessions - Monday</vt:lpstr>
      <vt:lpstr>ALM Sessions - Tuesday</vt:lpstr>
      <vt:lpstr>ALM Sessions - Wednesday</vt:lpstr>
      <vt:lpstr>MS tag</vt:lpstr>
      <vt:lpstr>PowerPoint Presentation</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FDN05: Modern Application Lifecycle Management</dc:title>
  <dc:subject>TechEd 2013</dc:subject>
  <dc:creator> Brian Harry &amp; Brian Keller</dc:creator>
  <cp:keywords>TechEd 2013</cp:keywords>
  <dc:description>Template by: Jordan Cayabyab, Artitudes Design, Inc.
Formatting by: Lynnette Spear, Silver Fox Productions, Inc.
Audience Type: Internal/External</dc:description>
  <cp:lastModifiedBy>Shows</cp:lastModifiedBy>
  <cp:revision>71</cp:revision>
  <dcterms:created xsi:type="dcterms:W3CDTF">2013-05-31T20:54:07Z</dcterms:created>
  <dcterms:modified xsi:type="dcterms:W3CDTF">2013-06-03T17:01:08Z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0x010100361F6CDCB4092C4FBA206BE399116A8D</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