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1" r:id="rId5"/>
  </p:sldMasterIdLst>
  <p:notesMasterIdLst>
    <p:notesMasterId r:id="rId33"/>
  </p:notesMasterIdLst>
  <p:handoutMasterIdLst>
    <p:handoutMasterId r:id="rId34"/>
  </p:handoutMasterIdLst>
  <p:sldIdLst>
    <p:sldId id="1156" r:id="rId6"/>
    <p:sldId id="1054" r:id="rId7"/>
    <p:sldId id="1168" r:id="rId8"/>
    <p:sldId id="1197" r:id="rId9"/>
    <p:sldId id="1191" r:id="rId10"/>
    <p:sldId id="1210" r:id="rId11"/>
    <p:sldId id="1184" r:id="rId12"/>
    <p:sldId id="1173" r:id="rId13"/>
    <p:sldId id="1185" r:id="rId14"/>
    <p:sldId id="1205" r:id="rId15"/>
    <p:sldId id="1199" r:id="rId16"/>
    <p:sldId id="1186" r:id="rId17"/>
    <p:sldId id="1200" r:id="rId18"/>
    <p:sldId id="1223" r:id="rId19"/>
    <p:sldId id="1212" r:id="rId20"/>
    <p:sldId id="1224" r:id="rId21"/>
    <p:sldId id="1201" r:id="rId22"/>
    <p:sldId id="1183" r:id="rId23"/>
    <p:sldId id="1206" r:id="rId24"/>
    <p:sldId id="1233" r:id="rId25"/>
    <p:sldId id="1207" r:id="rId26"/>
    <p:sldId id="1160" r:id="rId27"/>
    <p:sldId id="1234" r:id="rId28"/>
    <p:sldId id="1235" r:id="rId29"/>
    <p:sldId id="1236" r:id="rId30"/>
    <p:sldId id="1237" r:id="rId31"/>
    <p:sldId id="1238" r:id="rId32"/>
  </p:sldIdLst>
  <p:sldSz cx="12436475" cy="6994525"/>
  <p:notesSz cx="6858000" cy="9144000"/>
  <p:embeddedFontLst>
    <p:embeddedFont>
      <p:font typeface="Calibri" panose="020F0502020204030204" pitchFamily="34" charset="0"/>
      <p:regular r:id="rId35"/>
      <p:bold r:id="rId36"/>
      <p:italic r:id="rId37"/>
      <p:boldItalic r:id="rId38"/>
    </p:embeddedFont>
    <p:embeddedFont>
      <p:font typeface="Segoe UI Semibold" panose="020B0702040204020203" pitchFamily="34" charset="0"/>
      <p:bold r:id="rId39"/>
      <p:boldItalic r:id="rId40"/>
    </p:embeddedFont>
    <p:embeddedFont>
      <p:font typeface="Segoe UI Light" panose="020B0502040204020203" pitchFamily="34" charset="0"/>
      <p:regular r:id="rId41"/>
      <p:italic r:id="rId42"/>
    </p:embeddedFont>
    <p:embeddedFont>
      <p:font typeface="Segoe UI" panose="020B0502040204020203" pitchFamily="34" charset="0"/>
      <p:regular r:id="rId43"/>
      <p:bold r:id="rId44"/>
      <p:italic r:id="rId45"/>
      <p:boldItalic r:id="rId46"/>
    </p:embeddedFont>
    <p:embeddedFont>
      <p:font typeface="Consolas" panose="020B0609020204030204" pitchFamily="49" charset="0"/>
      <p:regular r:id="rId47"/>
      <p:bold r:id="rId48"/>
      <p:italic r:id="rId49"/>
      <p:boldItalic r:id="rId50"/>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Body" id="{4030C7D0-3111-46A0-9FC2-FF878362E2B8}">
          <p14:sldIdLst>
            <p14:sldId id="1156"/>
            <p14:sldId id="1054"/>
            <p14:sldId id="1168"/>
            <p14:sldId id="1197"/>
            <p14:sldId id="1191"/>
            <p14:sldId id="1210"/>
            <p14:sldId id="1184"/>
            <p14:sldId id="1173"/>
            <p14:sldId id="1185"/>
            <p14:sldId id="1205"/>
            <p14:sldId id="1199"/>
            <p14:sldId id="1186"/>
            <p14:sldId id="1200"/>
            <p14:sldId id="1223"/>
            <p14:sldId id="1212"/>
            <p14:sldId id="1224"/>
            <p14:sldId id="1201"/>
            <p14:sldId id="1183"/>
            <p14:sldId id="1206"/>
            <p14:sldId id="1233"/>
            <p14:sldId id="1207"/>
            <p14:sldId id="1160"/>
            <p14:sldId id="1234"/>
            <p14:sldId id="1235"/>
            <p14:sldId id="1236"/>
            <p14:sldId id="1237"/>
            <p14:sldId id="123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FFFFF"/>
    <a:srgbClr val="7FBA00"/>
    <a:srgbClr val="007233"/>
    <a:srgbClr val="B4009E"/>
    <a:srgbClr val="B0B186"/>
    <a:srgbClr val="FF66FF"/>
    <a:srgbClr val="000000"/>
    <a:srgbClr val="33CCCC"/>
    <a:srgbClr val="CC00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5051" autoAdjust="0"/>
  </p:normalViewPr>
  <p:slideViewPr>
    <p:cSldViewPr snapToGrid="0">
      <p:cViewPr varScale="1">
        <p:scale>
          <a:sx n="56" d="100"/>
          <a:sy n="56" d="100"/>
        </p:scale>
        <p:origin x="1188"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12:16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12:16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42834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10</a:t>
            </a:fld>
            <a:endParaRPr lang="en-US"/>
          </a:p>
        </p:txBody>
      </p:sp>
    </p:spTree>
    <p:extLst>
      <p:ext uri="{BB962C8B-B14F-4D97-AF65-F5344CB8AC3E}">
        <p14:creationId xmlns:p14="http://schemas.microsoft.com/office/powerpoint/2010/main" val="212278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64945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12</a:t>
            </a:fld>
            <a:endParaRPr lang="en-US"/>
          </a:p>
        </p:txBody>
      </p:sp>
    </p:spTree>
    <p:extLst>
      <p:ext uri="{BB962C8B-B14F-4D97-AF65-F5344CB8AC3E}">
        <p14:creationId xmlns:p14="http://schemas.microsoft.com/office/powerpoint/2010/main" val="28110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9824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7767E-7CF7-4474-983E-B81EE5F9963A}" type="datetime1">
              <a:rPr lang="en-US" smtClean="0">
                <a:solidFill>
                  <a:prstClr val="black"/>
                </a:solidFill>
              </a:rPr>
              <a:pPr/>
              <a:t>6/3/2013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5199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15</a:t>
            </a:fld>
            <a:endParaRPr lang="en-US"/>
          </a:p>
        </p:txBody>
      </p:sp>
    </p:spTree>
    <p:extLst>
      <p:ext uri="{BB962C8B-B14F-4D97-AF65-F5344CB8AC3E}">
        <p14:creationId xmlns:p14="http://schemas.microsoft.com/office/powerpoint/2010/main" val="53244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12095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23434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92501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5853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12:16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0393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4345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28388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515380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12:16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455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82480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566194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12:16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2118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pPr defTabSz="933199">
              <a:defRPr/>
            </a:pPr>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8916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5420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5491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96409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85205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8</a:t>
            </a:fld>
            <a:endParaRPr lang="en-US"/>
          </a:p>
        </p:txBody>
      </p:sp>
    </p:spTree>
    <p:extLst>
      <p:ext uri="{BB962C8B-B14F-4D97-AF65-F5344CB8AC3E}">
        <p14:creationId xmlns:p14="http://schemas.microsoft.com/office/powerpoint/2010/main" val="237155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9</a:t>
            </a:fld>
            <a:endParaRPr lang="en-US"/>
          </a:p>
        </p:txBody>
      </p:sp>
    </p:spTree>
    <p:extLst>
      <p:ext uri="{BB962C8B-B14F-4D97-AF65-F5344CB8AC3E}">
        <p14:creationId xmlns:p14="http://schemas.microsoft.com/office/powerpoint/2010/main" val="2774153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40190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549342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965314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05547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505050"/>
              </a:solidFill>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760558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70889503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5853337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73438091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53556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80299327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54787339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79578585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54860885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8770335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155189206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72C6">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5774800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44078811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72061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7278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6334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7373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41734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472432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467387"/>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hyperlink" Target="http://www.cisco.com/" TargetMode="External"/><Relationship Id="rId12" Type="http://schemas.openxmlformats.org/officeDocument/2006/relationships/image" Target="../media/image15.jpg"/><Relationship Id="rId17"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18.jpg"/><Relationship Id="rId1" Type="http://schemas.openxmlformats.org/officeDocument/2006/relationships/slideLayout" Target="../slideLayouts/slideLayout37.xml"/><Relationship Id="rId6" Type="http://schemas.openxmlformats.org/officeDocument/2006/relationships/image" Target="../media/image10.jpg"/><Relationship Id="rId11" Type="http://schemas.openxmlformats.org/officeDocument/2006/relationships/image" Target="../media/image14.jpeg"/><Relationship Id="rId5" Type="http://schemas.openxmlformats.org/officeDocument/2006/relationships/image" Target="../media/image9.jpg"/><Relationship Id="rId15" Type="http://schemas.openxmlformats.org/officeDocument/2006/relationships/image" Target="../media/image17.png"/><Relationship Id="rId10" Type="http://schemas.openxmlformats.org/officeDocument/2006/relationships/image" Target="../media/image13.tiff"/><Relationship Id="rId4" Type="http://schemas.openxmlformats.org/officeDocument/2006/relationships/image" Target="../media/image8.jpg"/><Relationship Id="rId9" Type="http://schemas.openxmlformats.org/officeDocument/2006/relationships/image" Target="../media/image12.gif"/><Relationship Id="rId14" Type="http://schemas.openxmlformats.org/officeDocument/2006/relationships/hyperlink" Target="http://www.ironnetworks.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0942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t>
            </a:r>
            <a:r>
              <a:rPr lang="en-US" dirty="0" err="1" smtClean="0"/>
              <a:t>tiering</a:t>
            </a:r>
            <a:endParaRPr lang="en-US" dirty="0"/>
          </a:p>
        </p:txBody>
      </p:sp>
      <p:sp>
        <p:nvSpPr>
          <p:cNvPr id="20" name="TextBox 19"/>
          <p:cNvSpPr txBox="1"/>
          <p:nvPr/>
        </p:nvSpPr>
        <p:spPr>
          <a:xfrm>
            <a:off x="277147" y="1556053"/>
            <a:ext cx="6427844" cy="4616376"/>
          </a:xfrm>
          <a:prstGeom prst="rect">
            <a:avLst/>
          </a:prstGeom>
          <a:noFill/>
        </p:spPr>
        <p:txBody>
          <a:bodyPr wrap="square" lIns="186521" tIns="149217" rIns="186521" bIns="149217" rtlCol="0">
            <a:spAutoFit/>
          </a:bodyPr>
          <a:lstStyle/>
          <a:p>
            <a:pPr indent="-466298" defTabSz="950841" fontAlgn="base">
              <a:lnSpc>
                <a:spcPct val="90000"/>
              </a:lnSpc>
              <a:spcBef>
                <a:spcPts val="1224"/>
              </a:spcBef>
              <a:spcAft>
                <a:spcPts val="1800"/>
              </a:spcAft>
            </a:pPr>
            <a:r>
              <a:rPr lang="en-US" sz="3200" dirty="0" smtClean="0">
                <a:gradFill>
                  <a:gsLst>
                    <a:gs pos="62500">
                      <a:schemeClr val="tx1"/>
                    </a:gs>
                    <a:gs pos="40000">
                      <a:schemeClr val="tx1"/>
                    </a:gs>
                  </a:gsLst>
                  <a:lin ang="5400000" scaled="0"/>
                </a:gradFill>
                <a:latin typeface="+mj-lt"/>
                <a:cs typeface="Segoe UI Semibold" panose="020B0702040204020203" pitchFamily="34" charset="0"/>
              </a:rPr>
              <a:t>Improved storage </a:t>
            </a:r>
            <a:br>
              <a:rPr lang="en-US" sz="3200" dirty="0" smtClean="0">
                <a:gradFill>
                  <a:gsLst>
                    <a:gs pos="62500">
                      <a:schemeClr val="tx1"/>
                    </a:gs>
                    <a:gs pos="40000">
                      <a:schemeClr val="tx1"/>
                    </a:gs>
                  </a:gsLst>
                  <a:lin ang="5400000" scaled="0"/>
                </a:gradFill>
                <a:latin typeface="+mj-lt"/>
                <a:cs typeface="Segoe UI Semibold" panose="020B0702040204020203" pitchFamily="34" charset="0"/>
              </a:rPr>
            </a:br>
            <a:r>
              <a:rPr lang="en-US" sz="3200" dirty="0" smtClean="0">
                <a:gradFill>
                  <a:gsLst>
                    <a:gs pos="62500">
                      <a:schemeClr val="tx1"/>
                    </a:gs>
                    <a:gs pos="40000">
                      <a:schemeClr val="tx1"/>
                    </a:gs>
                  </a:gsLst>
                  <a:lin ang="5400000" scaled="0"/>
                </a:gradFill>
                <a:latin typeface="+mj-lt"/>
                <a:cs typeface="Segoe UI Semibold" panose="020B0702040204020203" pitchFamily="34" charset="0"/>
              </a:rPr>
              <a:t>cost-performance with </a:t>
            </a:r>
            <a:br>
              <a:rPr lang="en-US" sz="3200" dirty="0" smtClean="0">
                <a:gradFill>
                  <a:gsLst>
                    <a:gs pos="62500">
                      <a:schemeClr val="tx1"/>
                    </a:gs>
                    <a:gs pos="40000">
                      <a:schemeClr val="tx1"/>
                    </a:gs>
                  </a:gsLst>
                  <a:lin ang="5400000" scaled="0"/>
                </a:gradFill>
                <a:latin typeface="+mj-lt"/>
                <a:cs typeface="Segoe UI Semibold" panose="020B0702040204020203" pitchFamily="34" charset="0"/>
              </a:rPr>
            </a:br>
            <a:r>
              <a:rPr lang="en-US" sz="3200" dirty="0" smtClean="0">
                <a:gradFill>
                  <a:gsLst>
                    <a:gs pos="62500">
                      <a:schemeClr val="tx1"/>
                    </a:gs>
                    <a:gs pos="40000">
                      <a:schemeClr val="tx1"/>
                    </a:gs>
                  </a:gsLst>
                  <a:lin ang="5400000" scaled="0"/>
                </a:gradFill>
                <a:latin typeface="+mj-lt"/>
                <a:cs typeface="Segoe UI Semibold" panose="020B0702040204020203" pitchFamily="34" charset="0"/>
              </a:rPr>
              <a:t>industry-standard hardware</a:t>
            </a:r>
          </a:p>
          <a:p>
            <a:pPr indent="-466298" defTabSz="950841" fontAlgn="base">
              <a:lnSpc>
                <a:spcPct val="90000"/>
              </a:lnSpc>
              <a:spcBef>
                <a:spcPts val="1224"/>
              </a:spcBef>
              <a:spcAft>
                <a:spcPts val="1800"/>
              </a:spcAft>
            </a:pPr>
            <a:r>
              <a:rPr lang="en-US" sz="3200" dirty="0" smtClean="0">
                <a:gradFill>
                  <a:gsLst>
                    <a:gs pos="0">
                      <a:schemeClr val="tx1"/>
                    </a:gs>
                    <a:gs pos="100000">
                      <a:schemeClr val="tx1"/>
                    </a:gs>
                  </a:gsLst>
                  <a:lin ang="5400000" scaled="1"/>
                </a:gradFill>
                <a:latin typeface="+mj-lt"/>
              </a:rPr>
              <a:t>Use </a:t>
            </a:r>
            <a:r>
              <a:rPr lang="en-US" sz="3200" dirty="0">
                <a:gradFill>
                  <a:gsLst>
                    <a:gs pos="0">
                      <a:schemeClr val="tx1"/>
                    </a:gs>
                    <a:gs pos="100000">
                      <a:schemeClr val="tx1"/>
                    </a:gs>
                  </a:gsLst>
                  <a:lin ang="5400000" scaled="1"/>
                </a:gradFill>
                <a:latin typeface="+mj-lt"/>
              </a:rPr>
              <a:t>solid-state drives (SSD) </a:t>
            </a:r>
            <a:r>
              <a:rPr lang="en-US" sz="3200" dirty="0" smtClean="0">
                <a:gradFill>
                  <a:gsLst>
                    <a:gs pos="0">
                      <a:schemeClr val="tx1"/>
                    </a:gs>
                    <a:gs pos="100000">
                      <a:schemeClr val="tx1"/>
                    </a:gs>
                  </a:gsLst>
                  <a:lin ang="5400000" scaled="1"/>
                </a:gradFill>
                <a:latin typeface="+mj-lt"/>
              </a:rPr>
              <a:t/>
            </a:r>
            <a:br>
              <a:rPr lang="en-US" sz="3200" dirty="0" smtClean="0">
                <a:gradFill>
                  <a:gsLst>
                    <a:gs pos="0">
                      <a:schemeClr val="tx1"/>
                    </a:gs>
                    <a:gs pos="100000">
                      <a:schemeClr val="tx1"/>
                    </a:gs>
                  </a:gsLst>
                  <a:lin ang="5400000" scaled="1"/>
                </a:gradFill>
                <a:latin typeface="+mj-lt"/>
              </a:rPr>
            </a:br>
            <a:r>
              <a:rPr lang="en-US" sz="3200" dirty="0" smtClean="0">
                <a:gradFill>
                  <a:gsLst>
                    <a:gs pos="0">
                      <a:schemeClr val="tx1"/>
                    </a:gs>
                    <a:gs pos="100000">
                      <a:schemeClr val="tx1"/>
                    </a:gs>
                  </a:gsLst>
                  <a:lin ang="5400000" scaled="1"/>
                </a:gradFill>
                <a:latin typeface="+mj-lt"/>
              </a:rPr>
              <a:t>and </a:t>
            </a:r>
            <a:r>
              <a:rPr lang="en-US" sz="3200" dirty="0">
                <a:gradFill>
                  <a:gsLst>
                    <a:gs pos="0">
                      <a:schemeClr val="tx1"/>
                    </a:gs>
                    <a:gs pos="100000">
                      <a:schemeClr val="tx1"/>
                    </a:gs>
                  </a:gsLst>
                  <a:lin ang="5400000" scaled="1"/>
                </a:gradFill>
                <a:latin typeface="+mj-lt"/>
              </a:rPr>
              <a:t>hard-disk drives (HDD) </a:t>
            </a:r>
            <a:r>
              <a:rPr lang="en-US" sz="3200" dirty="0" smtClean="0">
                <a:gradFill>
                  <a:gsLst>
                    <a:gs pos="0">
                      <a:schemeClr val="tx1"/>
                    </a:gs>
                    <a:gs pos="100000">
                      <a:schemeClr val="tx1"/>
                    </a:gs>
                  </a:gsLst>
                  <a:lin ang="5400000" scaled="1"/>
                </a:gradFill>
                <a:latin typeface="+mj-lt"/>
              </a:rPr>
              <a:t/>
            </a:r>
            <a:br>
              <a:rPr lang="en-US" sz="3200" dirty="0" smtClean="0">
                <a:gradFill>
                  <a:gsLst>
                    <a:gs pos="0">
                      <a:schemeClr val="tx1"/>
                    </a:gs>
                    <a:gs pos="100000">
                      <a:schemeClr val="tx1"/>
                    </a:gs>
                  </a:gsLst>
                  <a:lin ang="5400000" scaled="1"/>
                </a:gradFill>
                <a:latin typeface="+mj-lt"/>
              </a:rPr>
            </a:br>
            <a:r>
              <a:rPr lang="en-US" sz="3200" dirty="0" smtClean="0">
                <a:gradFill>
                  <a:gsLst>
                    <a:gs pos="0">
                      <a:schemeClr val="tx1"/>
                    </a:gs>
                    <a:gs pos="100000">
                      <a:schemeClr val="tx1"/>
                    </a:gs>
                  </a:gsLst>
                  <a:lin ang="5400000" scaled="1"/>
                </a:gradFill>
                <a:latin typeface="+mj-lt"/>
              </a:rPr>
              <a:t>in </a:t>
            </a:r>
            <a:r>
              <a:rPr lang="en-US" sz="3200" dirty="0">
                <a:gradFill>
                  <a:gsLst>
                    <a:gs pos="0">
                      <a:schemeClr val="tx1"/>
                    </a:gs>
                    <a:gs pos="100000">
                      <a:schemeClr val="tx1"/>
                    </a:gs>
                  </a:gsLst>
                  <a:lin ang="5400000" scaled="1"/>
                </a:gradFill>
                <a:latin typeface="+mj-lt"/>
              </a:rPr>
              <a:t>tiered storage </a:t>
            </a:r>
            <a:r>
              <a:rPr lang="en-US" sz="3200" dirty="0" smtClean="0">
                <a:gradFill>
                  <a:gsLst>
                    <a:gs pos="0">
                      <a:schemeClr val="tx1"/>
                    </a:gs>
                    <a:gs pos="100000">
                      <a:schemeClr val="tx1"/>
                    </a:gs>
                  </a:gsLst>
                  <a:lin ang="5400000" scaled="1"/>
                </a:gradFill>
                <a:latin typeface="+mj-lt"/>
              </a:rPr>
              <a:t>space</a:t>
            </a:r>
          </a:p>
          <a:p>
            <a:pPr indent="-466298" defTabSz="950841" fontAlgn="base">
              <a:lnSpc>
                <a:spcPct val="90000"/>
              </a:lnSpc>
              <a:spcBef>
                <a:spcPts val="1224"/>
              </a:spcBef>
              <a:spcAft>
                <a:spcPts val="1800"/>
              </a:spcAft>
            </a:pPr>
            <a:r>
              <a:rPr lang="en-US" sz="3200" dirty="0" smtClean="0">
                <a:latin typeface="+mj-lt"/>
              </a:rPr>
              <a:t>Can “</a:t>
            </a:r>
            <a:r>
              <a:rPr lang="en-US" sz="3200" dirty="0" smtClean="0">
                <a:gradFill>
                  <a:gsLst>
                    <a:gs pos="0">
                      <a:schemeClr val="tx1"/>
                    </a:gs>
                    <a:gs pos="100000">
                      <a:schemeClr val="tx1"/>
                    </a:gs>
                  </a:gsLst>
                  <a:lin ang="5400000" scaled="1"/>
                </a:gradFill>
                <a:latin typeface="+mj-lt"/>
              </a:rPr>
              <a:t>pin</a:t>
            </a:r>
            <a:r>
              <a:rPr lang="en-US" sz="3200" dirty="0">
                <a:gradFill>
                  <a:gsLst>
                    <a:gs pos="0">
                      <a:schemeClr val="tx1"/>
                    </a:gs>
                    <a:gs pos="100000">
                      <a:schemeClr val="tx1"/>
                    </a:gs>
                  </a:gsLst>
                  <a:lin ang="5400000" scaled="1"/>
                </a:gradFill>
                <a:latin typeface="+mj-lt"/>
              </a:rPr>
              <a:t>” </a:t>
            </a:r>
            <a:r>
              <a:rPr lang="en-US" sz="3200" dirty="0" smtClean="0">
                <a:gradFill>
                  <a:gsLst>
                    <a:gs pos="0">
                      <a:schemeClr val="tx1"/>
                    </a:gs>
                    <a:gs pos="100000">
                      <a:schemeClr val="tx1"/>
                    </a:gs>
                  </a:gsLst>
                  <a:lin ang="5400000" scaled="1"/>
                </a:gradFill>
                <a:latin typeface="+mj-lt"/>
              </a:rPr>
              <a:t>high priority files </a:t>
            </a:r>
            <a:br>
              <a:rPr lang="en-US" sz="3200" dirty="0" smtClean="0">
                <a:gradFill>
                  <a:gsLst>
                    <a:gs pos="0">
                      <a:schemeClr val="tx1"/>
                    </a:gs>
                    <a:gs pos="100000">
                      <a:schemeClr val="tx1"/>
                    </a:gs>
                  </a:gsLst>
                  <a:lin ang="5400000" scaled="1"/>
                </a:gradFill>
                <a:latin typeface="+mj-lt"/>
              </a:rPr>
            </a:br>
            <a:r>
              <a:rPr lang="en-US" sz="3200" dirty="0" smtClean="0">
                <a:gradFill>
                  <a:gsLst>
                    <a:gs pos="0">
                      <a:schemeClr val="tx1"/>
                    </a:gs>
                    <a:gs pos="100000">
                      <a:schemeClr val="tx1"/>
                    </a:gs>
                  </a:gsLst>
                  <a:lin ang="5400000" scaled="1"/>
                </a:gradFill>
                <a:latin typeface="+mj-lt"/>
              </a:rPr>
              <a:t>to the </a:t>
            </a:r>
            <a:r>
              <a:rPr lang="en-US" sz="3200" dirty="0">
                <a:gradFill>
                  <a:gsLst>
                    <a:gs pos="0">
                      <a:schemeClr val="tx1"/>
                    </a:gs>
                    <a:gs pos="100000">
                      <a:schemeClr val="tx1"/>
                    </a:gs>
                  </a:gsLst>
                  <a:lin ang="5400000" scaled="1"/>
                </a:gradFill>
                <a:latin typeface="+mj-lt"/>
              </a:rPr>
              <a:t>SSD </a:t>
            </a:r>
            <a:r>
              <a:rPr lang="en-US" sz="3200" dirty="0" smtClean="0">
                <a:gradFill>
                  <a:gsLst>
                    <a:gs pos="0">
                      <a:schemeClr val="tx1"/>
                    </a:gs>
                    <a:gs pos="100000">
                      <a:schemeClr val="tx1"/>
                    </a:gs>
                  </a:gsLst>
                  <a:lin ang="5400000" scaled="1"/>
                </a:gradFill>
                <a:latin typeface="+mj-lt"/>
              </a:rPr>
              <a:t>tier</a:t>
            </a:r>
            <a:endParaRPr lang="en-US" sz="3200" dirty="0">
              <a:gradFill>
                <a:gsLst>
                  <a:gs pos="62500">
                    <a:schemeClr val="tx1"/>
                  </a:gs>
                  <a:gs pos="40000">
                    <a:schemeClr val="tx1"/>
                  </a:gs>
                </a:gsLst>
                <a:lin ang="5400000" scaled="0"/>
              </a:gradFill>
              <a:latin typeface="+mj-lt"/>
              <a:cs typeface="Segoe UI Semibold" panose="020B0702040204020203" pitchFamily="34" charset="0"/>
            </a:endParaRPr>
          </a:p>
        </p:txBody>
      </p:sp>
      <p:sp>
        <p:nvSpPr>
          <p:cNvPr id="22" name="Rectangle 21"/>
          <p:cNvSpPr/>
          <p:nvPr/>
        </p:nvSpPr>
        <p:spPr bwMode="auto">
          <a:xfrm>
            <a:off x="6753664" y="2261933"/>
            <a:ext cx="5241112" cy="4247148"/>
          </a:xfrm>
          <a:prstGeom prst="rect">
            <a:avLst/>
          </a:prstGeom>
          <a:noFill/>
          <a:ln w="38100" cap="sq">
            <a:solidFill>
              <a:schemeClr val="accent1"/>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3657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endParaRPr lang="en-US" sz="1632" dirty="0">
              <a:gradFill>
                <a:gsLst>
                  <a:gs pos="66372">
                    <a:schemeClr val="tx1"/>
                  </a:gs>
                  <a:gs pos="45000">
                    <a:schemeClr val="tx1"/>
                  </a:gs>
                </a:gsLst>
                <a:lin ang="5400000" scaled="0"/>
              </a:gradFill>
            </a:endParaRPr>
          </a:p>
        </p:txBody>
      </p:sp>
      <p:grpSp>
        <p:nvGrpSpPr>
          <p:cNvPr id="6" name="Group 5"/>
          <p:cNvGrpSpPr/>
          <p:nvPr/>
        </p:nvGrpSpPr>
        <p:grpSpPr>
          <a:xfrm>
            <a:off x="8200580" y="5088856"/>
            <a:ext cx="2226960" cy="1171185"/>
            <a:chOff x="8013033" y="5001244"/>
            <a:chExt cx="2226960" cy="1171185"/>
          </a:xfrm>
        </p:grpSpPr>
        <p:grpSp>
          <p:nvGrpSpPr>
            <p:cNvPr id="23" name="Group 22"/>
            <p:cNvGrpSpPr/>
            <p:nvPr/>
          </p:nvGrpSpPr>
          <p:grpSpPr>
            <a:xfrm>
              <a:off x="8320613" y="5515577"/>
              <a:ext cx="1611800" cy="656852"/>
              <a:chOff x="6038895" y="5525170"/>
              <a:chExt cx="1204246" cy="490763"/>
            </a:xfrm>
          </p:grpSpPr>
          <p:sp>
            <p:nvSpPr>
              <p:cNvPr id="49" name="Freeform 79"/>
              <p:cNvSpPr>
                <a:spLocks noEditPoints="1"/>
              </p:cNvSpPr>
              <p:nvPr/>
            </p:nvSpPr>
            <p:spPr bwMode="black">
              <a:xfrm>
                <a:off x="6459506"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sp>
            <p:nvSpPr>
              <p:cNvPr id="50" name="Freeform 79"/>
              <p:cNvSpPr>
                <a:spLocks noEditPoints="1"/>
              </p:cNvSpPr>
              <p:nvPr/>
            </p:nvSpPr>
            <p:spPr bwMode="black">
              <a:xfrm>
                <a:off x="6880117"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sp>
            <p:nvSpPr>
              <p:cNvPr id="51" name="Freeform 79"/>
              <p:cNvSpPr>
                <a:spLocks noEditPoints="1"/>
              </p:cNvSpPr>
              <p:nvPr/>
            </p:nvSpPr>
            <p:spPr bwMode="black">
              <a:xfrm>
                <a:off x="6038895" y="5525170"/>
                <a:ext cx="363024" cy="49076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1">
                  <a:lumMod val="20000"/>
                  <a:lumOff val="80000"/>
                </a:schemeClr>
              </a:solidFill>
              <a:ln>
                <a:noFill/>
              </a:ln>
            </p:spPr>
            <p:txBody>
              <a:bodyPr vert="horz" wrap="square" lIns="0" tIns="41972" rIns="83943" bIns="41972" numCol="1" anchor="t" anchorCtr="0" compatLnSpc="1">
                <a:prstTxWarp prst="textNoShape">
                  <a:avLst/>
                </a:prstTxWarp>
              </a:bodyPr>
              <a:lstStyle/>
              <a:p>
                <a:pPr algn="ctr" defTabSz="1243245"/>
                <a:endParaRPr lang="en-US" sz="1632">
                  <a:gradFill>
                    <a:gsLst>
                      <a:gs pos="0">
                        <a:srgbClr val="FFFFFF"/>
                      </a:gs>
                      <a:gs pos="100000">
                        <a:srgbClr val="FFFFFF"/>
                      </a:gs>
                    </a:gsLst>
                    <a:lin ang="5400000" scaled="0"/>
                  </a:gradFill>
                </a:endParaRPr>
              </a:p>
            </p:txBody>
          </p:sp>
        </p:grpSp>
        <p:sp>
          <p:nvSpPr>
            <p:cNvPr id="24" name="TextBox 23"/>
            <p:cNvSpPr txBox="1"/>
            <p:nvPr/>
          </p:nvSpPr>
          <p:spPr>
            <a:xfrm>
              <a:off x="8013033" y="5001244"/>
              <a:ext cx="2226960" cy="522948"/>
            </a:xfrm>
            <a:prstGeom prst="rect">
              <a:avLst/>
            </a:prstGeom>
            <a:noFill/>
          </p:spPr>
          <p:txBody>
            <a:bodyPr wrap="square" lIns="186521" tIns="149217" rIns="186521" bIns="149217" rtlCol="0">
              <a:spAutoFit/>
            </a:bodyPr>
            <a:lstStyle/>
            <a:p>
              <a:pPr algn="ctr">
                <a:lnSpc>
                  <a:spcPct val="90000"/>
                </a:lnSpc>
              </a:pPr>
              <a:r>
                <a:rPr lang="en-US" sz="1600" b="1" dirty="0" smtClean="0">
                  <a:solidFill>
                    <a:schemeClr val="accent1">
                      <a:lumMod val="20000"/>
                      <a:lumOff val="80000"/>
                    </a:schemeClr>
                  </a:solidFill>
                </a:rPr>
                <a:t>Hard Disk Drives</a:t>
              </a:r>
              <a:endParaRPr lang="en-US" sz="1600" b="1" dirty="0">
                <a:solidFill>
                  <a:schemeClr val="accent1">
                    <a:lumMod val="20000"/>
                    <a:lumOff val="80000"/>
                  </a:schemeClr>
                </a:solidFill>
              </a:endParaRPr>
            </a:p>
          </p:txBody>
        </p:sp>
      </p:grpSp>
      <p:sp>
        <p:nvSpPr>
          <p:cNvPr id="31" name="TextBox 30"/>
          <p:cNvSpPr txBox="1"/>
          <p:nvPr/>
        </p:nvSpPr>
        <p:spPr>
          <a:xfrm>
            <a:off x="6883314" y="3857824"/>
            <a:ext cx="1685006" cy="522948"/>
          </a:xfrm>
          <a:prstGeom prst="rect">
            <a:avLst/>
          </a:prstGeom>
          <a:noFill/>
        </p:spPr>
        <p:txBody>
          <a:bodyPr wrap="square" lIns="186521" tIns="149217" rIns="186521" bIns="149217" rtlCol="0">
            <a:spAutoFit/>
          </a:bodyPr>
          <a:lstStyle/>
          <a:p>
            <a:pPr algn="ctr">
              <a:lnSpc>
                <a:spcPct val="90000"/>
              </a:lnSpc>
            </a:pPr>
            <a:r>
              <a:rPr lang="en-US" sz="1600" b="1" dirty="0">
                <a:gradFill>
                  <a:gsLst>
                    <a:gs pos="2917">
                      <a:schemeClr val="tx1"/>
                    </a:gs>
                    <a:gs pos="30000">
                      <a:schemeClr val="tx1"/>
                    </a:gs>
                  </a:gsLst>
                  <a:lin ang="5400000" scaled="0"/>
                </a:gradFill>
              </a:rPr>
              <a:t>Hot data</a:t>
            </a:r>
          </a:p>
        </p:txBody>
      </p:sp>
      <p:sp>
        <p:nvSpPr>
          <p:cNvPr id="33" name="TextBox 32"/>
          <p:cNvSpPr txBox="1"/>
          <p:nvPr/>
        </p:nvSpPr>
        <p:spPr>
          <a:xfrm>
            <a:off x="10075724" y="4693478"/>
            <a:ext cx="1685006" cy="522948"/>
          </a:xfrm>
          <a:prstGeom prst="rect">
            <a:avLst/>
          </a:prstGeom>
          <a:noFill/>
        </p:spPr>
        <p:txBody>
          <a:bodyPr wrap="square" lIns="186521" tIns="149217" rIns="186521" bIns="149217" rtlCol="0">
            <a:spAutoFit/>
          </a:bodyPr>
          <a:lstStyle/>
          <a:p>
            <a:pPr algn="ctr">
              <a:lnSpc>
                <a:spcPct val="90000"/>
              </a:lnSpc>
            </a:pPr>
            <a:r>
              <a:rPr lang="en-US" sz="1600" b="1" dirty="0">
                <a:solidFill>
                  <a:schemeClr val="accent1">
                    <a:lumMod val="20000"/>
                    <a:lumOff val="80000"/>
                  </a:schemeClr>
                </a:solidFill>
              </a:rPr>
              <a:t>Cold data</a:t>
            </a:r>
          </a:p>
        </p:txBody>
      </p:sp>
      <p:grpSp>
        <p:nvGrpSpPr>
          <p:cNvPr id="7" name="Group 6"/>
          <p:cNvGrpSpPr/>
          <p:nvPr/>
        </p:nvGrpSpPr>
        <p:grpSpPr>
          <a:xfrm>
            <a:off x="8079666" y="2665648"/>
            <a:ext cx="2516916" cy="1010912"/>
            <a:chOff x="7868654" y="2761904"/>
            <a:chExt cx="2516916" cy="1010912"/>
          </a:xfrm>
        </p:grpSpPr>
        <p:sp>
          <p:nvSpPr>
            <p:cNvPr id="26" name="TextBox 25"/>
            <p:cNvSpPr txBox="1"/>
            <p:nvPr/>
          </p:nvSpPr>
          <p:spPr>
            <a:xfrm>
              <a:off x="7868654" y="2761904"/>
              <a:ext cx="2516916" cy="522948"/>
            </a:xfrm>
            <a:prstGeom prst="rect">
              <a:avLst/>
            </a:prstGeom>
            <a:noFill/>
          </p:spPr>
          <p:txBody>
            <a:bodyPr wrap="square" lIns="186521" tIns="149217" rIns="186521" bIns="149217" rtlCol="0">
              <a:spAutoFit/>
            </a:bodyPr>
            <a:lstStyle/>
            <a:p>
              <a:pPr algn="ctr">
                <a:lnSpc>
                  <a:spcPct val="90000"/>
                </a:lnSpc>
              </a:pPr>
              <a:r>
                <a:rPr lang="en-US" sz="1600" b="1" dirty="0" smtClean="0">
                  <a:gradFill>
                    <a:gsLst>
                      <a:gs pos="2917">
                        <a:schemeClr val="tx1"/>
                      </a:gs>
                      <a:gs pos="30000">
                        <a:schemeClr val="tx1"/>
                      </a:gs>
                    </a:gsLst>
                    <a:lin ang="5400000" scaled="0"/>
                  </a:gradFill>
                </a:rPr>
                <a:t>Solid State Drives</a:t>
              </a:r>
              <a:endParaRPr lang="en-US" sz="1600" b="1" dirty="0">
                <a:gradFill>
                  <a:gsLst>
                    <a:gs pos="2917">
                      <a:schemeClr val="tx1"/>
                    </a:gs>
                    <a:gs pos="30000">
                      <a:schemeClr val="tx1"/>
                    </a:gs>
                  </a:gsLst>
                  <a:lin ang="5400000" scaled="0"/>
                </a:gradFill>
              </a:endParaRPr>
            </a:p>
          </p:txBody>
        </p:sp>
        <p:grpSp>
          <p:nvGrpSpPr>
            <p:cNvPr id="27" name="Group 26"/>
            <p:cNvGrpSpPr/>
            <p:nvPr/>
          </p:nvGrpSpPr>
          <p:grpSpPr>
            <a:xfrm>
              <a:off x="8286656" y="3382871"/>
              <a:ext cx="1680912" cy="389945"/>
              <a:chOff x="3075589" y="5616340"/>
              <a:chExt cx="1329496" cy="308422"/>
            </a:xfrm>
          </p:grpSpPr>
          <p:sp>
            <p:nvSpPr>
              <p:cNvPr id="28" name="Freeform 5"/>
              <p:cNvSpPr>
                <a:spLocks noChangeAspect="1" noEditPoints="1"/>
              </p:cNvSpPr>
              <p:nvPr/>
            </p:nvSpPr>
            <p:spPr bwMode="auto">
              <a:xfrm>
                <a:off x="3075589"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9" name="Freeform 5"/>
              <p:cNvSpPr>
                <a:spLocks noChangeAspect="1" noEditPoints="1"/>
              </p:cNvSpPr>
              <p:nvPr/>
            </p:nvSpPr>
            <p:spPr bwMode="auto">
              <a:xfrm>
                <a:off x="3540665"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30" name="Freeform 5"/>
              <p:cNvSpPr>
                <a:spLocks noChangeAspect="1" noEditPoints="1"/>
              </p:cNvSpPr>
              <p:nvPr/>
            </p:nvSpPr>
            <p:spPr bwMode="auto">
              <a:xfrm>
                <a:off x="4005741" y="5616340"/>
                <a:ext cx="399344" cy="308422"/>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p>
            </p:txBody>
          </p:sp>
        </p:grpSp>
      </p:grpSp>
      <p:sp>
        <p:nvSpPr>
          <p:cNvPr id="52" name="Freeform 22"/>
          <p:cNvSpPr>
            <a:spLocks noChangeAspect="1" noEditPoints="1"/>
          </p:cNvSpPr>
          <p:nvPr/>
        </p:nvSpPr>
        <p:spPr bwMode="auto">
          <a:xfrm>
            <a:off x="7167383" y="936092"/>
            <a:ext cx="4413674" cy="632422"/>
          </a:xfrm>
          <a:custGeom>
            <a:avLst/>
            <a:gdLst>
              <a:gd name="T0" fmla="*/ 383 w 6029"/>
              <a:gd name="T1" fmla="*/ 425 h 864"/>
              <a:gd name="T2" fmla="*/ 864 w 6029"/>
              <a:gd name="T3" fmla="*/ 864 h 864"/>
              <a:gd name="T4" fmla="*/ 368 w 6029"/>
              <a:gd name="T5" fmla="*/ 69 h 864"/>
              <a:gd name="T6" fmla="*/ 368 w 6029"/>
              <a:gd name="T7" fmla="*/ 440 h 864"/>
              <a:gd name="T8" fmla="*/ 368 w 6029"/>
              <a:gd name="T9" fmla="*/ 440 h 864"/>
              <a:gd name="T10" fmla="*/ 1836 w 6029"/>
              <a:gd name="T11" fmla="*/ 200 h 864"/>
              <a:gd name="T12" fmla="*/ 1914 w 6029"/>
              <a:gd name="T13" fmla="*/ 200 h 864"/>
              <a:gd name="T14" fmla="*/ 1614 w 6029"/>
              <a:gd name="T15" fmla="*/ 607 h 864"/>
              <a:gd name="T16" fmla="*/ 1310 w 6029"/>
              <a:gd name="T17" fmla="*/ 606 h 864"/>
              <a:gd name="T18" fmla="*/ 1345 w 6029"/>
              <a:gd name="T19" fmla="*/ 692 h 864"/>
              <a:gd name="T20" fmla="*/ 1650 w 6029"/>
              <a:gd name="T21" fmla="*/ 692 h 864"/>
              <a:gd name="T22" fmla="*/ 1846 w 6029"/>
              <a:gd name="T23" fmla="*/ 321 h 864"/>
              <a:gd name="T24" fmla="*/ 2302 w 6029"/>
              <a:gd name="T25" fmla="*/ 465 h 864"/>
              <a:gd name="T26" fmla="*/ 2053 w 6029"/>
              <a:gd name="T27" fmla="*/ 383 h 864"/>
              <a:gd name="T28" fmla="*/ 2053 w 6029"/>
              <a:gd name="T29" fmla="*/ 692 h 864"/>
              <a:gd name="T30" fmla="*/ 2242 w 6029"/>
              <a:gd name="T31" fmla="*/ 480 h 864"/>
              <a:gd name="T32" fmla="*/ 2710 w 6029"/>
              <a:gd name="T33" fmla="*/ 143 h 864"/>
              <a:gd name="T34" fmla="*/ 2539 w 6029"/>
              <a:gd name="T35" fmla="*/ 312 h 864"/>
              <a:gd name="T36" fmla="*/ 2522 w 6029"/>
              <a:gd name="T37" fmla="*/ 701 h 864"/>
              <a:gd name="T38" fmla="*/ 2710 w 6029"/>
              <a:gd name="T39" fmla="*/ 692 h 864"/>
              <a:gd name="T40" fmla="*/ 2459 w 6029"/>
              <a:gd name="T41" fmla="*/ 613 h 864"/>
              <a:gd name="T42" fmla="*/ 2621 w 6029"/>
              <a:gd name="T43" fmla="*/ 393 h 864"/>
              <a:gd name="T44" fmla="*/ 3104 w 6029"/>
              <a:gd name="T45" fmla="*/ 364 h 864"/>
              <a:gd name="T46" fmla="*/ 2835 w 6029"/>
              <a:gd name="T47" fmla="*/ 648 h 864"/>
              <a:gd name="T48" fmla="*/ 3104 w 6029"/>
              <a:gd name="T49" fmla="*/ 364 h 864"/>
              <a:gd name="T50" fmla="*/ 2847 w 6029"/>
              <a:gd name="T51" fmla="*/ 509 h 864"/>
              <a:gd name="T52" fmla="*/ 3090 w 6029"/>
              <a:gd name="T53" fmla="*/ 507 h 864"/>
              <a:gd name="T54" fmla="*/ 3547 w 6029"/>
              <a:gd name="T55" fmla="*/ 620 h 864"/>
              <a:gd name="T56" fmla="*/ 3316 w 6029"/>
              <a:gd name="T57" fmla="*/ 620 h 864"/>
              <a:gd name="T58" fmla="*/ 3343 w 6029"/>
              <a:gd name="T59" fmla="*/ 692 h 864"/>
              <a:gd name="T60" fmla="*/ 3578 w 6029"/>
              <a:gd name="T61" fmla="*/ 692 h 864"/>
              <a:gd name="T62" fmla="*/ 3845 w 6029"/>
              <a:gd name="T63" fmla="*/ 484 h 864"/>
              <a:gd name="T64" fmla="*/ 3840 w 6029"/>
              <a:gd name="T65" fmla="*/ 363 h 864"/>
              <a:gd name="T66" fmla="*/ 3751 w 6029"/>
              <a:gd name="T67" fmla="*/ 343 h 864"/>
              <a:gd name="T68" fmla="*/ 3866 w 6029"/>
              <a:gd name="T69" fmla="*/ 564 h 864"/>
              <a:gd name="T70" fmla="*/ 3713 w 6029"/>
              <a:gd name="T71" fmla="*/ 678 h 864"/>
              <a:gd name="T72" fmla="*/ 3920 w 6029"/>
              <a:gd name="T73" fmla="*/ 531 h 864"/>
              <a:gd name="T74" fmla="*/ 4213 w 6029"/>
              <a:gd name="T75" fmla="*/ 339 h 864"/>
              <a:gd name="T76" fmla="*/ 4408 w 6029"/>
              <a:gd name="T77" fmla="*/ 251 h 864"/>
              <a:gd name="T78" fmla="*/ 4142 w 6029"/>
              <a:gd name="T79" fmla="*/ 303 h 864"/>
              <a:gd name="T80" fmla="*/ 4366 w 6029"/>
              <a:gd name="T81" fmla="*/ 568 h 864"/>
              <a:gd name="T82" fmla="*/ 4141 w 6029"/>
              <a:gd name="T83" fmla="*/ 671 h 864"/>
              <a:gd name="T84" fmla="*/ 4430 w 6029"/>
              <a:gd name="T85" fmla="*/ 561 h 864"/>
              <a:gd name="T86" fmla="*/ 4648 w 6029"/>
              <a:gd name="T87" fmla="*/ 312 h 864"/>
              <a:gd name="T88" fmla="*/ 4522 w 6029"/>
              <a:gd name="T89" fmla="*/ 649 h 864"/>
              <a:gd name="T90" fmla="*/ 4660 w 6029"/>
              <a:gd name="T91" fmla="*/ 650 h 864"/>
              <a:gd name="T92" fmla="*/ 4801 w 6029"/>
              <a:gd name="T93" fmla="*/ 490 h 864"/>
              <a:gd name="T94" fmla="*/ 4715 w 6029"/>
              <a:gd name="T95" fmla="*/ 391 h 864"/>
              <a:gd name="T96" fmla="*/ 5025 w 6029"/>
              <a:gd name="T97" fmla="*/ 315 h 864"/>
              <a:gd name="T98" fmla="*/ 4927 w 6029"/>
              <a:gd name="T99" fmla="*/ 321 h 864"/>
              <a:gd name="T100" fmla="*/ 4927 w 6029"/>
              <a:gd name="T101" fmla="*/ 503 h 864"/>
              <a:gd name="T102" fmla="*/ 5061 w 6029"/>
              <a:gd name="T103" fmla="*/ 320 h 864"/>
              <a:gd name="T104" fmla="*/ 5153 w 6029"/>
              <a:gd name="T105" fmla="*/ 321 h 864"/>
              <a:gd name="T106" fmla="*/ 5434 w 6029"/>
              <a:gd name="T107" fmla="*/ 321 h 864"/>
              <a:gd name="T108" fmla="*/ 5616 w 6029"/>
              <a:gd name="T109" fmla="*/ 312 h 864"/>
              <a:gd name="T110" fmla="*/ 5490 w 6029"/>
              <a:gd name="T111" fmla="*/ 649 h 864"/>
              <a:gd name="T112" fmla="*/ 5628 w 6029"/>
              <a:gd name="T113" fmla="*/ 650 h 864"/>
              <a:gd name="T114" fmla="*/ 5769 w 6029"/>
              <a:gd name="T115" fmla="*/ 490 h 864"/>
              <a:gd name="T116" fmla="*/ 5683 w 6029"/>
              <a:gd name="T117" fmla="*/ 391 h 864"/>
              <a:gd name="T118" fmla="*/ 5993 w 6029"/>
              <a:gd name="T119" fmla="*/ 315 h 864"/>
              <a:gd name="T120" fmla="*/ 5895 w 6029"/>
              <a:gd name="T121" fmla="*/ 321 h 864"/>
              <a:gd name="T122" fmla="*/ 5895 w 6029"/>
              <a:gd name="T123" fmla="*/ 503 h 864"/>
              <a:gd name="T124" fmla="*/ 6029 w 6029"/>
              <a:gd name="T125" fmla="*/ 32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9" h="864">
                <a:moveTo>
                  <a:pt x="383" y="67"/>
                </a:moveTo>
                <a:cubicBezTo>
                  <a:pt x="864" y="0"/>
                  <a:pt x="864" y="0"/>
                  <a:pt x="864" y="0"/>
                </a:cubicBezTo>
                <a:cubicBezTo>
                  <a:pt x="864" y="425"/>
                  <a:pt x="864" y="425"/>
                  <a:pt x="864" y="425"/>
                </a:cubicBezTo>
                <a:cubicBezTo>
                  <a:pt x="383" y="425"/>
                  <a:pt x="383" y="425"/>
                  <a:pt x="383" y="425"/>
                </a:cubicBezTo>
                <a:lnTo>
                  <a:pt x="383" y="67"/>
                </a:lnTo>
                <a:close/>
                <a:moveTo>
                  <a:pt x="383" y="440"/>
                </a:moveTo>
                <a:cubicBezTo>
                  <a:pt x="383" y="797"/>
                  <a:pt x="383" y="797"/>
                  <a:pt x="383" y="797"/>
                </a:cubicBezTo>
                <a:cubicBezTo>
                  <a:pt x="864" y="864"/>
                  <a:pt x="864" y="864"/>
                  <a:pt x="864" y="864"/>
                </a:cubicBezTo>
                <a:cubicBezTo>
                  <a:pt x="864" y="440"/>
                  <a:pt x="864" y="440"/>
                  <a:pt x="864" y="440"/>
                </a:cubicBezTo>
                <a:lnTo>
                  <a:pt x="383" y="440"/>
                </a:lnTo>
                <a:close/>
                <a:moveTo>
                  <a:pt x="368" y="425"/>
                </a:moveTo>
                <a:cubicBezTo>
                  <a:pt x="368" y="69"/>
                  <a:pt x="368" y="69"/>
                  <a:pt x="368" y="69"/>
                </a:cubicBezTo>
                <a:cubicBezTo>
                  <a:pt x="0" y="121"/>
                  <a:pt x="0" y="121"/>
                  <a:pt x="0" y="121"/>
                </a:cubicBezTo>
                <a:cubicBezTo>
                  <a:pt x="0" y="425"/>
                  <a:pt x="0" y="425"/>
                  <a:pt x="0" y="425"/>
                </a:cubicBezTo>
                <a:lnTo>
                  <a:pt x="368" y="425"/>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5" y="165"/>
                  <a:pt x="1886" y="161"/>
                  <a:pt x="1874" y="161"/>
                </a:cubicBezTo>
                <a:cubicBezTo>
                  <a:pt x="1863" y="161"/>
                  <a:pt x="1854" y="165"/>
                  <a:pt x="1847" y="173"/>
                </a:cubicBezTo>
                <a:cubicBezTo>
                  <a:pt x="1839" y="180"/>
                  <a:pt x="1836" y="189"/>
                  <a:pt x="1836" y="200"/>
                </a:cubicBezTo>
                <a:cubicBezTo>
                  <a:pt x="1836" y="211"/>
                  <a:pt x="1840" y="221"/>
                  <a:pt x="1847" y="228"/>
                </a:cubicBezTo>
                <a:cubicBezTo>
                  <a:pt x="1854" y="235"/>
                  <a:pt x="1864" y="238"/>
                  <a:pt x="1874" y="238"/>
                </a:cubicBezTo>
                <a:cubicBezTo>
                  <a:pt x="1885" y="238"/>
                  <a:pt x="1894" y="235"/>
                  <a:pt x="1902" y="227"/>
                </a:cubicBezTo>
                <a:cubicBezTo>
                  <a:pt x="1910" y="220"/>
                  <a:pt x="1914" y="211"/>
                  <a:pt x="1914" y="200"/>
                </a:cubicBezTo>
                <a:cubicBezTo>
                  <a:pt x="1914" y="189"/>
                  <a:pt x="1910" y="180"/>
                  <a:pt x="1902" y="173"/>
                </a:cubicBezTo>
                <a:close/>
                <a:moveTo>
                  <a:pt x="1731" y="173"/>
                </a:moveTo>
                <a:cubicBezTo>
                  <a:pt x="1615" y="607"/>
                  <a:pt x="1615" y="607"/>
                  <a:pt x="1615" y="607"/>
                </a:cubicBezTo>
                <a:cubicBezTo>
                  <a:pt x="1614" y="607"/>
                  <a:pt x="1614" y="607"/>
                  <a:pt x="1614" y="607"/>
                </a:cubicBezTo>
                <a:cubicBezTo>
                  <a:pt x="1495" y="173"/>
                  <a:pt x="1495" y="173"/>
                  <a:pt x="1495" y="173"/>
                </a:cubicBezTo>
                <a:cubicBezTo>
                  <a:pt x="1436" y="173"/>
                  <a:pt x="1436" y="173"/>
                  <a:pt x="1436" y="173"/>
                </a:cubicBezTo>
                <a:cubicBezTo>
                  <a:pt x="1311" y="606"/>
                  <a:pt x="1311" y="606"/>
                  <a:pt x="1311" y="606"/>
                </a:cubicBezTo>
                <a:cubicBezTo>
                  <a:pt x="1310" y="606"/>
                  <a:pt x="1310" y="606"/>
                  <a:pt x="1310" y="606"/>
                </a:cubicBezTo>
                <a:cubicBezTo>
                  <a:pt x="1190" y="173"/>
                  <a:pt x="1190" y="173"/>
                  <a:pt x="1190" y="173"/>
                </a:cubicBezTo>
                <a:cubicBezTo>
                  <a:pt x="1123" y="173"/>
                  <a:pt x="1123" y="173"/>
                  <a:pt x="1123" y="173"/>
                </a:cubicBezTo>
                <a:cubicBezTo>
                  <a:pt x="1275" y="692"/>
                  <a:pt x="1275" y="692"/>
                  <a:pt x="1275" y="692"/>
                </a:cubicBezTo>
                <a:cubicBezTo>
                  <a:pt x="1345" y="692"/>
                  <a:pt x="1345" y="692"/>
                  <a:pt x="1345" y="692"/>
                </a:cubicBezTo>
                <a:cubicBezTo>
                  <a:pt x="1461" y="281"/>
                  <a:pt x="1461" y="281"/>
                  <a:pt x="1461" y="281"/>
                </a:cubicBezTo>
                <a:cubicBezTo>
                  <a:pt x="1463" y="281"/>
                  <a:pt x="1463" y="281"/>
                  <a:pt x="1463" y="281"/>
                </a:cubicBezTo>
                <a:cubicBezTo>
                  <a:pt x="1579" y="692"/>
                  <a:pt x="1579" y="692"/>
                  <a:pt x="1579" y="692"/>
                </a:cubicBezTo>
                <a:cubicBezTo>
                  <a:pt x="1650" y="692"/>
                  <a:pt x="1650" y="692"/>
                  <a:pt x="1650" y="692"/>
                </a:cubicBezTo>
                <a:cubicBezTo>
                  <a:pt x="1796" y="173"/>
                  <a:pt x="1796" y="173"/>
                  <a:pt x="1796" y="173"/>
                </a:cubicBezTo>
                <a:lnTo>
                  <a:pt x="1731" y="173"/>
                </a:lnTo>
                <a:close/>
                <a:moveTo>
                  <a:pt x="1905" y="321"/>
                </a:moveTo>
                <a:cubicBezTo>
                  <a:pt x="1846" y="321"/>
                  <a:pt x="1846" y="321"/>
                  <a:pt x="1846" y="321"/>
                </a:cubicBezTo>
                <a:cubicBezTo>
                  <a:pt x="1846" y="692"/>
                  <a:pt x="1846" y="692"/>
                  <a:pt x="1846" y="692"/>
                </a:cubicBezTo>
                <a:cubicBezTo>
                  <a:pt x="1905" y="692"/>
                  <a:pt x="1905" y="692"/>
                  <a:pt x="1905" y="692"/>
                </a:cubicBezTo>
                <a:lnTo>
                  <a:pt x="1905" y="321"/>
                </a:lnTo>
                <a:close/>
                <a:moveTo>
                  <a:pt x="2302" y="465"/>
                </a:moveTo>
                <a:cubicBezTo>
                  <a:pt x="2302" y="416"/>
                  <a:pt x="2291" y="378"/>
                  <a:pt x="2269" y="352"/>
                </a:cubicBezTo>
                <a:cubicBezTo>
                  <a:pt x="2248" y="325"/>
                  <a:pt x="2217" y="312"/>
                  <a:pt x="2176" y="312"/>
                </a:cubicBezTo>
                <a:cubicBezTo>
                  <a:pt x="2123" y="312"/>
                  <a:pt x="2082" y="336"/>
                  <a:pt x="2055"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3" y="396"/>
                </a:cubicBezTo>
                <a:cubicBezTo>
                  <a:pt x="2102" y="374"/>
                  <a:pt x="2127" y="363"/>
                  <a:pt x="2156" y="363"/>
                </a:cubicBezTo>
                <a:cubicBezTo>
                  <a:pt x="2213" y="363"/>
                  <a:pt x="2242" y="402"/>
                  <a:pt x="2242" y="480"/>
                </a:cubicBezTo>
                <a:cubicBezTo>
                  <a:pt x="2242" y="692"/>
                  <a:pt x="2242" y="692"/>
                  <a:pt x="2242" y="692"/>
                </a:cubicBezTo>
                <a:cubicBezTo>
                  <a:pt x="2302" y="692"/>
                  <a:pt x="2302" y="692"/>
                  <a:pt x="2302" y="692"/>
                </a:cubicBezTo>
                <a:lnTo>
                  <a:pt x="2302" y="465"/>
                </a:lnTo>
                <a:close/>
                <a:moveTo>
                  <a:pt x="2710" y="143"/>
                </a:moveTo>
                <a:cubicBezTo>
                  <a:pt x="2651" y="143"/>
                  <a:pt x="2651" y="143"/>
                  <a:pt x="2651" y="143"/>
                </a:cubicBezTo>
                <a:cubicBezTo>
                  <a:pt x="2651" y="372"/>
                  <a:pt x="2651" y="372"/>
                  <a:pt x="2651" y="372"/>
                </a:cubicBezTo>
                <a:cubicBezTo>
                  <a:pt x="2650" y="372"/>
                  <a:pt x="2650" y="372"/>
                  <a:pt x="2650" y="372"/>
                </a:cubicBezTo>
                <a:cubicBezTo>
                  <a:pt x="2626" y="332"/>
                  <a:pt x="2589" y="312"/>
                  <a:pt x="2539" y="312"/>
                </a:cubicBezTo>
                <a:cubicBezTo>
                  <a:pt x="2487" y="312"/>
                  <a:pt x="2446" y="331"/>
                  <a:pt x="2415" y="368"/>
                </a:cubicBezTo>
                <a:cubicBezTo>
                  <a:pt x="2384" y="405"/>
                  <a:pt x="2369" y="454"/>
                  <a:pt x="2369" y="515"/>
                </a:cubicBezTo>
                <a:cubicBezTo>
                  <a:pt x="2369" y="572"/>
                  <a:pt x="2383" y="617"/>
                  <a:pt x="2410" y="650"/>
                </a:cubicBezTo>
                <a:cubicBezTo>
                  <a:pt x="2438" y="684"/>
                  <a:pt x="2475" y="701"/>
                  <a:pt x="2522" y="701"/>
                </a:cubicBezTo>
                <a:cubicBezTo>
                  <a:pt x="2580" y="701"/>
                  <a:pt x="2622" y="677"/>
                  <a:pt x="2650" y="629"/>
                </a:cubicBezTo>
                <a:cubicBezTo>
                  <a:pt x="2651" y="629"/>
                  <a:pt x="2651" y="629"/>
                  <a:pt x="2651" y="629"/>
                </a:cubicBezTo>
                <a:cubicBezTo>
                  <a:pt x="2651" y="692"/>
                  <a:pt x="2651" y="692"/>
                  <a:pt x="2651" y="692"/>
                </a:cubicBezTo>
                <a:cubicBezTo>
                  <a:pt x="2710" y="692"/>
                  <a:pt x="2710" y="692"/>
                  <a:pt x="2710" y="692"/>
                </a:cubicBezTo>
                <a:lnTo>
                  <a:pt x="2710" y="143"/>
                </a:lnTo>
                <a:close/>
                <a:moveTo>
                  <a:pt x="2620" y="615"/>
                </a:moveTo>
                <a:cubicBezTo>
                  <a:pt x="2599" y="638"/>
                  <a:pt x="2572" y="650"/>
                  <a:pt x="2539" y="650"/>
                </a:cubicBezTo>
                <a:cubicBezTo>
                  <a:pt x="2506" y="650"/>
                  <a:pt x="2479" y="638"/>
                  <a:pt x="2459" y="613"/>
                </a:cubicBezTo>
                <a:cubicBezTo>
                  <a:pt x="2440" y="588"/>
                  <a:pt x="2430" y="555"/>
                  <a:pt x="2430" y="512"/>
                </a:cubicBezTo>
                <a:cubicBezTo>
                  <a:pt x="2430" y="465"/>
                  <a:pt x="2440" y="429"/>
                  <a:pt x="2461" y="402"/>
                </a:cubicBezTo>
                <a:cubicBezTo>
                  <a:pt x="2482" y="376"/>
                  <a:pt x="2510" y="363"/>
                  <a:pt x="2546" y="363"/>
                </a:cubicBezTo>
                <a:cubicBezTo>
                  <a:pt x="2575" y="363"/>
                  <a:pt x="2600" y="373"/>
                  <a:pt x="2621" y="393"/>
                </a:cubicBezTo>
                <a:cubicBezTo>
                  <a:pt x="2641" y="413"/>
                  <a:pt x="2651" y="439"/>
                  <a:pt x="2651" y="469"/>
                </a:cubicBezTo>
                <a:cubicBezTo>
                  <a:pt x="2651" y="524"/>
                  <a:pt x="2651" y="524"/>
                  <a:pt x="2651" y="524"/>
                </a:cubicBezTo>
                <a:cubicBezTo>
                  <a:pt x="2651" y="561"/>
                  <a:pt x="2641" y="591"/>
                  <a:pt x="2620"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8" y="683"/>
                  <a:pt x="2912" y="701"/>
                  <a:pt x="2966" y="701"/>
                </a:cubicBezTo>
                <a:cubicBezTo>
                  <a:pt x="3022" y="701"/>
                  <a:pt x="3067" y="683"/>
                  <a:pt x="3101" y="647"/>
                </a:cubicBezTo>
                <a:cubicBezTo>
                  <a:pt x="3134" y="611"/>
                  <a:pt x="3151" y="564"/>
                  <a:pt x="3151" y="505"/>
                </a:cubicBezTo>
                <a:cubicBezTo>
                  <a:pt x="3151" y="445"/>
                  <a:pt x="3135" y="398"/>
                  <a:pt x="3104" y="364"/>
                </a:cubicBezTo>
                <a:close/>
                <a:moveTo>
                  <a:pt x="3059" y="613"/>
                </a:moveTo>
                <a:cubicBezTo>
                  <a:pt x="3039" y="638"/>
                  <a:pt x="3009" y="650"/>
                  <a:pt x="2971" y="650"/>
                </a:cubicBezTo>
                <a:cubicBezTo>
                  <a:pt x="2933" y="650"/>
                  <a:pt x="2903" y="638"/>
                  <a:pt x="2880" y="613"/>
                </a:cubicBezTo>
                <a:cubicBezTo>
                  <a:pt x="2858" y="588"/>
                  <a:pt x="2847" y="553"/>
                  <a:pt x="2847" y="509"/>
                </a:cubicBezTo>
                <a:cubicBezTo>
                  <a:pt x="2847" y="462"/>
                  <a:pt x="2858" y="426"/>
                  <a:pt x="2880" y="401"/>
                </a:cubicBezTo>
                <a:cubicBezTo>
                  <a:pt x="2902" y="375"/>
                  <a:pt x="2933" y="363"/>
                  <a:pt x="2971" y="363"/>
                </a:cubicBezTo>
                <a:cubicBezTo>
                  <a:pt x="3009" y="363"/>
                  <a:pt x="3038" y="375"/>
                  <a:pt x="3059" y="400"/>
                </a:cubicBezTo>
                <a:cubicBezTo>
                  <a:pt x="3080" y="425"/>
                  <a:pt x="3090" y="461"/>
                  <a:pt x="3090" y="507"/>
                </a:cubicBezTo>
                <a:cubicBezTo>
                  <a:pt x="3090" y="553"/>
                  <a:pt x="3080"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9" y="620"/>
                  <a:pt x="3319" y="620"/>
                  <a:pt x="3319" y="620"/>
                </a:cubicBezTo>
                <a:cubicBezTo>
                  <a:pt x="3316" y="620"/>
                  <a:pt x="3316" y="620"/>
                  <a:pt x="3316" y="620"/>
                </a:cubicBezTo>
                <a:cubicBezTo>
                  <a:pt x="3234" y="321"/>
                  <a:pt x="3234" y="321"/>
                  <a:pt x="3234" y="321"/>
                </a:cubicBezTo>
                <a:cubicBezTo>
                  <a:pt x="3172" y="321"/>
                  <a:pt x="3172" y="321"/>
                  <a:pt x="3172" y="321"/>
                </a:cubicBezTo>
                <a:cubicBezTo>
                  <a:pt x="3284" y="692"/>
                  <a:pt x="3284" y="692"/>
                  <a:pt x="3284" y="692"/>
                </a:cubicBezTo>
                <a:cubicBezTo>
                  <a:pt x="3343" y="692"/>
                  <a:pt x="3343" y="692"/>
                  <a:pt x="3343" y="692"/>
                </a:cubicBezTo>
                <a:cubicBezTo>
                  <a:pt x="3433" y="404"/>
                  <a:pt x="3433" y="404"/>
                  <a:pt x="3433" y="404"/>
                </a:cubicBezTo>
                <a:cubicBezTo>
                  <a:pt x="3434" y="404"/>
                  <a:pt x="3434" y="404"/>
                  <a:pt x="3434" y="404"/>
                </a:cubicBezTo>
                <a:cubicBezTo>
                  <a:pt x="3517" y="692"/>
                  <a:pt x="3517" y="692"/>
                  <a:pt x="3517" y="692"/>
                </a:cubicBezTo>
                <a:cubicBezTo>
                  <a:pt x="3578" y="692"/>
                  <a:pt x="3578" y="692"/>
                  <a:pt x="3578" y="692"/>
                </a:cubicBezTo>
                <a:cubicBezTo>
                  <a:pt x="3690" y="321"/>
                  <a:pt x="3690" y="321"/>
                  <a:pt x="3690" y="321"/>
                </a:cubicBezTo>
                <a:lnTo>
                  <a:pt x="3631" y="321"/>
                </a:lnTo>
                <a:close/>
                <a:moveTo>
                  <a:pt x="3920" y="531"/>
                </a:moveTo>
                <a:cubicBezTo>
                  <a:pt x="3905" y="514"/>
                  <a:pt x="3881" y="499"/>
                  <a:pt x="3845" y="484"/>
                </a:cubicBezTo>
                <a:cubicBezTo>
                  <a:pt x="3817" y="472"/>
                  <a:pt x="3798" y="461"/>
                  <a:pt x="3789" y="452"/>
                </a:cubicBezTo>
                <a:cubicBezTo>
                  <a:pt x="3779" y="443"/>
                  <a:pt x="3775" y="431"/>
                  <a:pt x="3775" y="414"/>
                </a:cubicBezTo>
                <a:cubicBezTo>
                  <a:pt x="3775" y="399"/>
                  <a:pt x="3781" y="387"/>
                  <a:pt x="3793" y="377"/>
                </a:cubicBezTo>
                <a:cubicBezTo>
                  <a:pt x="3805" y="368"/>
                  <a:pt x="3820" y="363"/>
                  <a:pt x="3840" y="363"/>
                </a:cubicBezTo>
                <a:cubicBezTo>
                  <a:pt x="3872" y="363"/>
                  <a:pt x="3900" y="372"/>
                  <a:pt x="3924" y="389"/>
                </a:cubicBezTo>
                <a:cubicBezTo>
                  <a:pt x="3924" y="329"/>
                  <a:pt x="3924" y="329"/>
                  <a:pt x="3924" y="329"/>
                </a:cubicBezTo>
                <a:cubicBezTo>
                  <a:pt x="3900" y="318"/>
                  <a:pt x="3874" y="312"/>
                  <a:pt x="3845" y="312"/>
                </a:cubicBezTo>
                <a:cubicBezTo>
                  <a:pt x="3807" y="312"/>
                  <a:pt x="3776" y="322"/>
                  <a:pt x="3751" y="343"/>
                </a:cubicBezTo>
                <a:cubicBezTo>
                  <a:pt x="3726" y="363"/>
                  <a:pt x="3714" y="389"/>
                  <a:pt x="3714" y="420"/>
                </a:cubicBezTo>
                <a:cubicBezTo>
                  <a:pt x="3714" y="446"/>
                  <a:pt x="3721" y="467"/>
                  <a:pt x="3734" y="483"/>
                </a:cubicBezTo>
                <a:cubicBezTo>
                  <a:pt x="3748" y="499"/>
                  <a:pt x="3771" y="514"/>
                  <a:pt x="3804" y="528"/>
                </a:cubicBezTo>
                <a:cubicBezTo>
                  <a:pt x="3836" y="543"/>
                  <a:pt x="3857" y="555"/>
                  <a:pt x="3866" y="564"/>
                </a:cubicBezTo>
                <a:cubicBezTo>
                  <a:pt x="3876" y="573"/>
                  <a:pt x="3880" y="584"/>
                  <a:pt x="3880" y="598"/>
                </a:cubicBezTo>
                <a:cubicBezTo>
                  <a:pt x="3880" y="633"/>
                  <a:pt x="3857" y="650"/>
                  <a:pt x="3810" y="650"/>
                </a:cubicBezTo>
                <a:cubicBezTo>
                  <a:pt x="3775" y="650"/>
                  <a:pt x="3743" y="638"/>
                  <a:pt x="3713" y="615"/>
                </a:cubicBezTo>
                <a:cubicBezTo>
                  <a:pt x="3713" y="678"/>
                  <a:pt x="3713" y="678"/>
                  <a:pt x="3713" y="678"/>
                </a:cubicBezTo>
                <a:cubicBezTo>
                  <a:pt x="3740" y="693"/>
                  <a:pt x="3770" y="701"/>
                  <a:pt x="3805" y="701"/>
                </a:cubicBezTo>
                <a:cubicBezTo>
                  <a:pt x="3846" y="701"/>
                  <a:pt x="3879" y="691"/>
                  <a:pt x="3904" y="671"/>
                </a:cubicBezTo>
                <a:cubicBezTo>
                  <a:pt x="3929" y="651"/>
                  <a:pt x="3941" y="625"/>
                  <a:pt x="3941" y="592"/>
                </a:cubicBezTo>
                <a:cubicBezTo>
                  <a:pt x="3941" y="568"/>
                  <a:pt x="3934" y="547"/>
                  <a:pt x="3920" y="531"/>
                </a:cubicBezTo>
                <a:close/>
                <a:moveTo>
                  <a:pt x="4403" y="483"/>
                </a:moveTo>
                <a:cubicBezTo>
                  <a:pt x="4384" y="460"/>
                  <a:pt x="4352" y="436"/>
                  <a:pt x="4306" y="410"/>
                </a:cubicBezTo>
                <a:cubicBezTo>
                  <a:pt x="4276" y="393"/>
                  <a:pt x="4254" y="379"/>
                  <a:pt x="4241" y="369"/>
                </a:cubicBezTo>
                <a:cubicBezTo>
                  <a:pt x="4228" y="359"/>
                  <a:pt x="4219" y="349"/>
                  <a:pt x="4213" y="339"/>
                </a:cubicBezTo>
                <a:cubicBezTo>
                  <a:pt x="4208" y="328"/>
                  <a:pt x="4205" y="314"/>
                  <a:pt x="4205" y="297"/>
                </a:cubicBezTo>
                <a:cubicBezTo>
                  <a:pt x="4205" y="274"/>
                  <a:pt x="4214" y="255"/>
                  <a:pt x="4233" y="240"/>
                </a:cubicBezTo>
                <a:cubicBezTo>
                  <a:pt x="4251" y="226"/>
                  <a:pt x="4274" y="219"/>
                  <a:pt x="4303" y="219"/>
                </a:cubicBezTo>
                <a:cubicBezTo>
                  <a:pt x="4346" y="219"/>
                  <a:pt x="4381" y="229"/>
                  <a:pt x="4408" y="251"/>
                </a:cubicBezTo>
                <a:cubicBezTo>
                  <a:pt x="4408" y="183"/>
                  <a:pt x="4408" y="183"/>
                  <a:pt x="4408" y="183"/>
                </a:cubicBezTo>
                <a:cubicBezTo>
                  <a:pt x="4387" y="170"/>
                  <a:pt x="4353" y="164"/>
                  <a:pt x="4306" y="164"/>
                </a:cubicBezTo>
                <a:cubicBezTo>
                  <a:pt x="4258" y="164"/>
                  <a:pt x="4218" y="177"/>
                  <a:pt x="4188" y="203"/>
                </a:cubicBezTo>
                <a:cubicBezTo>
                  <a:pt x="4157" y="228"/>
                  <a:pt x="4142" y="262"/>
                  <a:pt x="4142" y="303"/>
                </a:cubicBezTo>
                <a:cubicBezTo>
                  <a:pt x="4142" y="334"/>
                  <a:pt x="4150" y="360"/>
                  <a:pt x="4167" y="382"/>
                </a:cubicBezTo>
                <a:cubicBezTo>
                  <a:pt x="4184" y="404"/>
                  <a:pt x="4214" y="427"/>
                  <a:pt x="4257" y="451"/>
                </a:cubicBezTo>
                <a:cubicBezTo>
                  <a:pt x="4301" y="476"/>
                  <a:pt x="4330" y="496"/>
                  <a:pt x="4345" y="512"/>
                </a:cubicBezTo>
                <a:cubicBezTo>
                  <a:pt x="4359" y="528"/>
                  <a:pt x="4366" y="546"/>
                  <a:pt x="4366" y="568"/>
                </a:cubicBezTo>
                <a:cubicBezTo>
                  <a:pt x="4366" y="620"/>
                  <a:pt x="4333" y="646"/>
                  <a:pt x="4266" y="646"/>
                </a:cubicBezTo>
                <a:cubicBezTo>
                  <a:pt x="4245" y="646"/>
                  <a:pt x="4223" y="641"/>
                  <a:pt x="4199" y="632"/>
                </a:cubicBezTo>
                <a:cubicBezTo>
                  <a:pt x="4175" y="623"/>
                  <a:pt x="4156" y="612"/>
                  <a:pt x="4141" y="599"/>
                </a:cubicBezTo>
                <a:cubicBezTo>
                  <a:pt x="4141" y="671"/>
                  <a:pt x="4141" y="671"/>
                  <a:pt x="4141" y="671"/>
                </a:cubicBezTo>
                <a:cubicBezTo>
                  <a:pt x="4151" y="678"/>
                  <a:pt x="4168" y="685"/>
                  <a:pt x="4192" y="691"/>
                </a:cubicBezTo>
                <a:cubicBezTo>
                  <a:pt x="4217" y="697"/>
                  <a:pt x="4239" y="701"/>
                  <a:pt x="4258" y="701"/>
                </a:cubicBezTo>
                <a:cubicBezTo>
                  <a:pt x="4311" y="701"/>
                  <a:pt x="4353" y="688"/>
                  <a:pt x="4384" y="663"/>
                </a:cubicBezTo>
                <a:cubicBezTo>
                  <a:pt x="4415" y="639"/>
                  <a:pt x="4430" y="604"/>
                  <a:pt x="4430" y="561"/>
                </a:cubicBezTo>
                <a:cubicBezTo>
                  <a:pt x="4430" y="531"/>
                  <a:pt x="4421" y="505"/>
                  <a:pt x="4403" y="483"/>
                </a:cubicBezTo>
                <a:close/>
                <a:moveTo>
                  <a:pt x="4801" y="490"/>
                </a:moveTo>
                <a:cubicBezTo>
                  <a:pt x="4801" y="434"/>
                  <a:pt x="4787" y="390"/>
                  <a:pt x="4760" y="359"/>
                </a:cubicBezTo>
                <a:cubicBezTo>
                  <a:pt x="4733" y="328"/>
                  <a:pt x="4696" y="312"/>
                  <a:pt x="4648" y="312"/>
                </a:cubicBezTo>
                <a:cubicBezTo>
                  <a:pt x="4616" y="312"/>
                  <a:pt x="4587" y="320"/>
                  <a:pt x="4561" y="337"/>
                </a:cubicBezTo>
                <a:cubicBezTo>
                  <a:pt x="4535" y="354"/>
                  <a:pt x="4514" y="377"/>
                  <a:pt x="4500" y="407"/>
                </a:cubicBezTo>
                <a:cubicBezTo>
                  <a:pt x="4485" y="438"/>
                  <a:pt x="4477" y="471"/>
                  <a:pt x="4477" y="508"/>
                </a:cubicBezTo>
                <a:cubicBezTo>
                  <a:pt x="4477" y="568"/>
                  <a:pt x="4492" y="615"/>
                  <a:pt x="4522" y="649"/>
                </a:cubicBezTo>
                <a:cubicBezTo>
                  <a:pt x="4552" y="684"/>
                  <a:pt x="4593" y="701"/>
                  <a:pt x="4646" y="701"/>
                </a:cubicBezTo>
                <a:cubicBezTo>
                  <a:pt x="4699" y="701"/>
                  <a:pt x="4742" y="689"/>
                  <a:pt x="4774" y="665"/>
                </a:cubicBezTo>
                <a:cubicBezTo>
                  <a:pt x="4774" y="610"/>
                  <a:pt x="4774" y="610"/>
                  <a:pt x="4774" y="610"/>
                </a:cubicBezTo>
                <a:cubicBezTo>
                  <a:pt x="4740" y="637"/>
                  <a:pt x="4702" y="650"/>
                  <a:pt x="4660" y="650"/>
                </a:cubicBezTo>
                <a:cubicBezTo>
                  <a:pt x="4622" y="650"/>
                  <a:pt x="4593" y="639"/>
                  <a:pt x="4572" y="617"/>
                </a:cubicBezTo>
                <a:cubicBezTo>
                  <a:pt x="4551" y="595"/>
                  <a:pt x="4540" y="563"/>
                  <a:pt x="4539" y="521"/>
                </a:cubicBezTo>
                <a:cubicBezTo>
                  <a:pt x="4801" y="521"/>
                  <a:pt x="4801" y="521"/>
                  <a:pt x="4801" y="521"/>
                </a:cubicBezTo>
                <a:lnTo>
                  <a:pt x="4801" y="490"/>
                </a:lnTo>
                <a:close/>
                <a:moveTo>
                  <a:pt x="4540" y="471"/>
                </a:moveTo>
                <a:cubicBezTo>
                  <a:pt x="4545" y="438"/>
                  <a:pt x="4557" y="412"/>
                  <a:pt x="4577" y="392"/>
                </a:cubicBezTo>
                <a:cubicBezTo>
                  <a:pt x="4596" y="373"/>
                  <a:pt x="4620" y="363"/>
                  <a:pt x="4647" y="363"/>
                </a:cubicBezTo>
                <a:cubicBezTo>
                  <a:pt x="4676" y="363"/>
                  <a:pt x="4699" y="372"/>
                  <a:pt x="4715" y="391"/>
                </a:cubicBezTo>
                <a:cubicBezTo>
                  <a:pt x="4731" y="410"/>
                  <a:pt x="4739" y="437"/>
                  <a:pt x="4740" y="471"/>
                </a:cubicBezTo>
                <a:lnTo>
                  <a:pt x="4540" y="471"/>
                </a:lnTo>
                <a:close/>
                <a:moveTo>
                  <a:pt x="5061" y="320"/>
                </a:moveTo>
                <a:cubicBezTo>
                  <a:pt x="5052" y="316"/>
                  <a:pt x="5041" y="315"/>
                  <a:pt x="5025" y="315"/>
                </a:cubicBezTo>
                <a:cubicBezTo>
                  <a:pt x="5003" y="315"/>
                  <a:pt x="4983" y="322"/>
                  <a:pt x="4966" y="337"/>
                </a:cubicBezTo>
                <a:cubicBezTo>
                  <a:pt x="4949" y="352"/>
                  <a:pt x="4936" y="372"/>
                  <a:pt x="4928" y="397"/>
                </a:cubicBezTo>
                <a:cubicBezTo>
                  <a:pt x="4927" y="397"/>
                  <a:pt x="4927" y="397"/>
                  <a:pt x="4927" y="397"/>
                </a:cubicBezTo>
                <a:cubicBezTo>
                  <a:pt x="4927" y="321"/>
                  <a:pt x="4927" y="321"/>
                  <a:pt x="4927" y="321"/>
                </a:cubicBezTo>
                <a:cubicBezTo>
                  <a:pt x="4867" y="321"/>
                  <a:pt x="4867" y="321"/>
                  <a:pt x="4867" y="321"/>
                </a:cubicBezTo>
                <a:cubicBezTo>
                  <a:pt x="4867" y="692"/>
                  <a:pt x="4867" y="692"/>
                  <a:pt x="4867" y="692"/>
                </a:cubicBezTo>
                <a:cubicBezTo>
                  <a:pt x="4927" y="692"/>
                  <a:pt x="4927" y="692"/>
                  <a:pt x="4927" y="692"/>
                </a:cubicBezTo>
                <a:cubicBezTo>
                  <a:pt x="4927" y="503"/>
                  <a:pt x="4927" y="503"/>
                  <a:pt x="4927" y="503"/>
                </a:cubicBezTo>
                <a:cubicBezTo>
                  <a:pt x="4927" y="463"/>
                  <a:pt x="4935" y="431"/>
                  <a:pt x="4951" y="406"/>
                </a:cubicBezTo>
                <a:cubicBezTo>
                  <a:pt x="4968" y="382"/>
                  <a:pt x="4989" y="369"/>
                  <a:pt x="5015" y="369"/>
                </a:cubicBezTo>
                <a:cubicBezTo>
                  <a:pt x="5035" y="369"/>
                  <a:pt x="5050" y="373"/>
                  <a:pt x="5061" y="381"/>
                </a:cubicBezTo>
                <a:lnTo>
                  <a:pt x="5061" y="320"/>
                </a:lnTo>
                <a:close/>
                <a:moveTo>
                  <a:pt x="5372" y="321"/>
                </a:moveTo>
                <a:cubicBezTo>
                  <a:pt x="5261" y="624"/>
                  <a:pt x="5261" y="624"/>
                  <a:pt x="5261" y="624"/>
                </a:cubicBezTo>
                <a:cubicBezTo>
                  <a:pt x="5259" y="624"/>
                  <a:pt x="5259" y="624"/>
                  <a:pt x="5259" y="624"/>
                </a:cubicBezTo>
                <a:cubicBezTo>
                  <a:pt x="5153" y="321"/>
                  <a:pt x="5153" y="321"/>
                  <a:pt x="5153" y="321"/>
                </a:cubicBezTo>
                <a:cubicBezTo>
                  <a:pt x="5088" y="321"/>
                  <a:pt x="5088" y="321"/>
                  <a:pt x="5088" y="321"/>
                </a:cubicBezTo>
                <a:cubicBezTo>
                  <a:pt x="5228" y="692"/>
                  <a:pt x="5228" y="692"/>
                  <a:pt x="5228" y="692"/>
                </a:cubicBezTo>
                <a:cubicBezTo>
                  <a:pt x="5286" y="692"/>
                  <a:pt x="5286" y="692"/>
                  <a:pt x="5286" y="692"/>
                </a:cubicBezTo>
                <a:cubicBezTo>
                  <a:pt x="5434" y="321"/>
                  <a:pt x="5434" y="321"/>
                  <a:pt x="5434" y="321"/>
                </a:cubicBezTo>
                <a:lnTo>
                  <a:pt x="5372" y="321"/>
                </a:lnTo>
                <a:close/>
                <a:moveTo>
                  <a:pt x="5769" y="490"/>
                </a:moveTo>
                <a:cubicBezTo>
                  <a:pt x="5769" y="434"/>
                  <a:pt x="5755" y="390"/>
                  <a:pt x="5728" y="359"/>
                </a:cubicBezTo>
                <a:cubicBezTo>
                  <a:pt x="5702" y="328"/>
                  <a:pt x="5664" y="312"/>
                  <a:pt x="5616" y="312"/>
                </a:cubicBezTo>
                <a:cubicBezTo>
                  <a:pt x="5584" y="312"/>
                  <a:pt x="5555" y="320"/>
                  <a:pt x="5529" y="337"/>
                </a:cubicBezTo>
                <a:cubicBezTo>
                  <a:pt x="5503" y="354"/>
                  <a:pt x="5483" y="377"/>
                  <a:pt x="5468" y="407"/>
                </a:cubicBezTo>
                <a:cubicBezTo>
                  <a:pt x="5453" y="438"/>
                  <a:pt x="5446" y="471"/>
                  <a:pt x="5446" y="508"/>
                </a:cubicBezTo>
                <a:cubicBezTo>
                  <a:pt x="5446" y="568"/>
                  <a:pt x="5460" y="615"/>
                  <a:pt x="5490" y="649"/>
                </a:cubicBezTo>
                <a:cubicBezTo>
                  <a:pt x="5520" y="684"/>
                  <a:pt x="5561" y="701"/>
                  <a:pt x="5614" y="701"/>
                </a:cubicBezTo>
                <a:cubicBezTo>
                  <a:pt x="5667" y="701"/>
                  <a:pt x="5710" y="689"/>
                  <a:pt x="5743" y="665"/>
                </a:cubicBezTo>
                <a:cubicBezTo>
                  <a:pt x="5743" y="610"/>
                  <a:pt x="5743" y="610"/>
                  <a:pt x="5743" y="610"/>
                </a:cubicBezTo>
                <a:cubicBezTo>
                  <a:pt x="5708" y="637"/>
                  <a:pt x="5670" y="650"/>
                  <a:pt x="5628" y="650"/>
                </a:cubicBezTo>
                <a:cubicBezTo>
                  <a:pt x="5591" y="650"/>
                  <a:pt x="5561" y="639"/>
                  <a:pt x="5540" y="617"/>
                </a:cubicBezTo>
                <a:cubicBezTo>
                  <a:pt x="5519" y="595"/>
                  <a:pt x="5508" y="563"/>
                  <a:pt x="5507" y="521"/>
                </a:cubicBezTo>
                <a:cubicBezTo>
                  <a:pt x="5769" y="521"/>
                  <a:pt x="5769" y="521"/>
                  <a:pt x="5769" y="521"/>
                </a:cubicBezTo>
                <a:lnTo>
                  <a:pt x="5769" y="490"/>
                </a:lnTo>
                <a:close/>
                <a:moveTo>
                  <a:pt x="5508" y="471"/>
                </a:moveTo>
                <a:cubicBezTo>
                  <a:pt x="5513" y="438"/>
                  <a:pt x="5525" y="412"/>
                  <a:pt x="5545" y="392"/>
                </a:cubicBezTo>
                <a:cubicBezTo>
                  <a:pt x="5564" y="373"/>
                  <a:pt x="5588" y="363"/>
                  <a:pt x="5615" y="363"/>
                </a:cubicBezTo>
                <a:cubicBezTo>
                  <a:pt x="5645" y="363"/>
                  <a:pt x="5667" y="372"/>
                  <a:pt x="5683" y="391"/>
                </a:cubicBezTo>
                <a:cubicBezTo>
                  <a:pt x="5699" y="410"/>
                  <a:pt x="5707" y="437"/>
                  <a:pt x="5708" y="471"/>
                </a:cubicBezTo>
                <a:lnTo>
                  <a:pt x="5508" y="471"/>
                </a:lnTo>
                <a:close/>
                <a:moveTo>
                  <a:pt x="6029" y="320"/>
                </a:moveTo>
                <a:cubicBezTo>
                  <a:pt x="6021" y="316"/>
                  <a:pt x="6009" y="315"/>
                  <a:pt x="5993" y="315"/>
                </a:cubicBezTo>
                <a:cubicBezTo>
                  <a:pt x="5971" y="315"/>
                  <a:pt x="5952" y="322"/>
                  <a:pt x="5934" y="337"/>
                </a:cubicBezTo>
                <a:cubicBezTo>
                  <a:pt x="5917" y="352"/>
                  <a:pt x="5905" y="372"/>
                  <a:pt x="5896" y="397"/>
                </a:cubicBezTo>
                <a:cubicBezTo>
                  <a:pt x="5895" y="397"/>
                  <a:pt x="5895" y="397"/>
                  <a:pt x="5895" y="397"/>
                </a:cubicBezTo>
                <a:cubicBezTo>
                  <a:pt x="5895" y="321"/>
                  <a:pt x="5895" y="321"/>
                  <a:pt x="5895" y="321"/>
                </a:cubicBezTo>
                <a:cubicBezTo>
                  <a:pt x="5836" y="321"/>
                  <a:pt x="5836" y="321"/>
                  <a:pt x="5836" y="321"/>
                </a:cubicBezTo>
                <a:cubicBezTo>
                  <a:pt x="5836" y="692"/>
                  <a:pt x="5836" y="692"/>
                  <a:pt x="5836" y="692"/>
                </a:cubicBezTo>
                <a:cubicBezTo>
                  <a:pt x="5895" y="692"/>
                  <a:pt x="5895" y="692"/>
                  <a:pt x="5895" y="692"/>
                </a:cubicBezTo>
                <a:cubicBezTo>
                  <a:pt x="5895" y="503"/>
                  <a:pt x="5895" y="503"/>
                  <a:pt x="5895" y="503"/>
                </a:cubicBezTo>
                <a:cubicBezTo>
                  <a:pt x="5895" y="463"/>
                  <a:pt x="5903" y="431"/>
                  <a:pt x="5920" y="406"/>
                </a:cubicBezTo>
                <a:cubicBezTo>
                  <a:pt x="5936" y="382"/>
                  <a:pt x="5957" y="369"/>
                  <a:pt x="5984" y="369"/>
                </a:cubicBezTo>
                <a:cubicBezTo>
                  <a:pt x="6003" y="369"/>
                  <a:pt x="6018" y="373"/>
                  <a:pt x="6029" y="381"/>
                </a:cubicBezTo>
                <a:lnTo>
                  <a:pt x="6029" y="32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3" name="Rectangle 2"/>
          <p:cNvSpPr/>
          <p:nvPr/>
        </p:nvSpPr>
        <p:spPr>
          <a:xfrm>
            <a:off x="8298733" y="2054832"/>
            <a:ext cx="2150974" cy="424732"/>
          </a:xfrm>
          <a:prstGeom prst="rect">
            <a:avLst/>
          </a:prstGeom>
          <a:solidFill>
            <a:schemeClr val="accent1"/>
          </a:solidFill>
        </p:spPr>
        <p:txBody>
          <a:bodyPr wrap="none">
            <a:spAutoFit/>
          </a:bodyPr>
          <a:lstStyle/>
          <a:p>
            <a:pPr algn="ctr">
              <a:lnSpc>
                <a:spcPct val="90000"/>
              </a:lnSpc>
            </a:pPr>
            <a:r>
              <a:rPr lang="en-US" sz="2400" spc="-51" dirty="0" smtClean="0">
                <a:gradFill>
                  <a:gsLst>
                    <a:gs pos="2917">
                      <a:schemeClr val="tx1"/>
                    </a:gs>
                    <a:gs pos="30000">
                      <a:schemeClr val="tx1"/>
                    </a:gs>
                  </a:gsLst>
                  <a:lin ang="5400000" scaled="0"/>
                </a:gradFill>
              </a:rPr>
              <a:t>Storage Spaces</a:t>
            </a:r>
            <a:endParaRPr lang="en-US" sz="2400" spc="-51" dirty="0">
              <a:gradFill>
                <a:gsLst>
                  <a:gs pos="2917">
                    <a:schemeClr val="tx1"/>
                  </a:gs>
                  <a:gs pos="30000">
                    <a:schemeClr val="tx1"/>
                  </a:gs>
                </a:gsLst>
                <a:lin ang="5400000" scaled="0"/>
              </a:gradFill>
            </a:endParaRPr>
          </a:p>
        </p:txBody>
      </p:sp>
      <p:grpSp>
        <p:nvGrpSpPr>
          <p:cNvPr id="8" name="Group 7"/>
          <p:cNvGrpSpPr/>
          <p:nvPr/>
        </p:nvGrpSpPr>
        <p:grpSpPr>
          <a:xfrm>
            <a:off x="8426811" y="3768108"/>
            <a:ext cx="1685006" cy="1363818"/>
            <a:chOff x="8426811" y="3792172"/>
            <a:chExt cx="1685006" cy="1363818"/>
          </a:xfrm>
        </p:grpSpPr>
        <p:grpSp>
          <p:nvGrpSpPr>
            <p:cNvPr id="32" name="Group 31"/>
            <p:cNvGrpSpPr/>
            <p:nvPr/>
          </p:nvGrpSpPr>
          <p:grpSpPr>
            <a:xfrm rot="3223520">
              <a:off x="8587405" y="3824053"/>
              <a:ext cx="1363818" cy="1300055"/>
              <a:chOff x="4986342" y="4965222"/>
              <a:chExt cx="1237408" cy="1043792"/>
            </a:xfrm>
          </p:grpSpPr>
          <p:sp>
            <p:nvSpPr>
              <p:cNvPr id="47" name="Freeform 15"/>
              <p:cNvSpPr>
                <a:spLocks/>
              </p:cNvSpPr>
              <p:nvPr/>
            </p:nvSpPr>
            <p:spPr bwMode="auto">
              <a:xfrm>
                <a:off x="5037229" y="4965222"/>
                <a:ext cx="1186521" cy="610637"/>
              </a:xfrm>
              <a:custGeom>
                <a:avLst/>
                <a:gdLst/>
                <a:ahLst/>
                <a:cxnLst>
                  <a:cxn ang="0">
                    <a:pos x="245" y="839"/>
                  </a:cxn>
                  <a:cxn ang="0">
                    <a:pos x="1075" y="175"/>
                  </a:cxn>
                  <a:cxn ang="0">
                    <a:pos x="1898" y="856"/>
                  </a:cxn>
                  <a:cxn ang="0">
                    <a:pos x="1790" y="834"/>
                  </a:cxn>
                  <a:cxn ang="0">
                    <a:pos x="2020" y="1156"/>
                  </a:cxn>
                  <a:cxn ang="0">
                    <a:pos x="2248" y="835"/>
                  </a:cxn>
                  <a:cxn ang="0">
                    <a:pos x="2143" y="857"/>
                  </a:cxn>
                  <a:cxn ang="0">
                    <a:pos x="1074" y="3"/>
                  </a:cxn>
                  <a:cxn ang="0">
                    <a:pos x="0" y="859"/>
                  </a:cxn>
                  <a:cxn ang="0">
                    <a:pos x="139" y="708"/>
                  </a:cxn>
                  <a:cxn ang="0">
                    <a:pos x="245" y="839"/>
                  </a:cxn>
                </a:cxnLst>
                <a:rect l="0" t="0" r="r" b="b"/>
                <a:pathLst>
                  <a:path w="2248" h="1156">
                    <a:moveTo>
                      <a:pt x="245" y="839"/>
                    </a:moveTo>
                    <a:cubicBezTo>
                      <a:pt x="245" y="839"/>
                      <a:pt x="269" y="175"/>
                      <a:pt x="1075" y="175"/>
                    </a:cubicBezTo>
                    <a:cubicBezTo>
                      <a:pt x="1833" y="175"/>
                      <a:pt x="1898" y="856"/>
                      <a:pt x="1898" y="856"/>
                    </a:cubicBezTo>
                    <a:cubicBezTo>
                      <a:pt x="1790" y="834"/>
                      <a:pt x="1790" y="834"/>
                      <a:pt x="1790" y="834"/>
                    </a:cubicBezTo>
                    <a:cubicBezTo>
                      <a:pt x="2020" y="1156"/>
                      <a:pt x="2020" y="1156"/>
                      <a:pt x="2020" y="1156"/>
                    </a:cubicBezTo>
                    <a:cubicBezTo>
                      <a:pt x="2248" y="835"/>
                      <a:pt x="2248" y="835"/>
                      <a:pt x="2248" y="835"/>
                    </a:cubicBezTo>
                    <a:cubicBezTo>
                      <a:pt x="2143" y="857"/>
                      <a:pt x="2143" y="857"/>
                      <a:pt x="2143" y="857"/>
                    </a:cubicBezTo>
                    <a:cubicBezTo>
                      <a:pt x="2143" y="857"/>
                      <a:pt x="2026" y="7"/>
                      <a:pt x="1074" y="3"/>
                    </a:cubicBezTo>
                    <a:cubicBezTo>
                      <a:pt x="124" y="0"/>
                      <a:pt x="0" y="859"/>
                      <a:pt x="0" y="859"/>
                    </a:cubicBezTo>
                    <a:cubicBezTo>
                      <a:pt x="139" y="708"/>
                      <a:pt x="139" y="708"/>
                      <a:pt x="139" y="708"/>
                    </a:cubicBezTo>
                    <a:lnTo>
                      <a:pt x="245" y="839"/>
                    </a:lnTo>
                    <a:close/>
                  </a:path>
                </a:pathLst>
              </a:custGeom>
              <a:solidFill>
                <a:schemeClr val="accent1">
                  <a:lumMod val="20000"/>
                  <a:lumOff val="80000"/>
                </a:schemeClr>
              </a:solidFill>
              <a:ln w="9525">
                <a:noFill/>
                <a:round/>
                <a:headEnd/>
                <a:tailEnd/>
              </a:ln>
            </p:spPr>
            <p:txBody>
              <a:bodyPr vert="horz" wrap="square" lIns="93260" tIns="46630" rIns="93260" bIns="46630" numCol="1" anchor="t" anchorCtr="0" compatLnSpc="1">
                <a:prstTxWarp prst="textNoShape">
                  <a:avLst/>
                </a:prstTxWarp>
              </a:bodyPr>
              <a:lstStyle/>
              <a:p>
                <a:endParaRPr lang="en-US" sz="1836"/>
              </a:p>
            </p:txBody>
          </p:sp>
          <p:sp>
            <p:nvSpPr>
              <p:cNvPr id="48" name="Freeform 16"/>
              <p:cNvSpPr>
                <a:spLocks/>
              </p:cNvSpPr>
              <p:nvPr/>
            </p:nvSpPr>
            <p:spPr bwMode="auto">
              <a:xfrm>
                <a:off x="4986342" y="5397136"/>
                <a:ext cx="1186521" cy="611878"/>
              </a:xfrm>
              <a:custGeom>
                <a:avLst/>
                <a:gdLst/>
                <a:ahLst/>
                <a:cxnLst>
                  <a:cxn ang="0">
                    <a:pos x="2248" y="302"/>
                  </a:cxn>
                  <a:cxn ang="0">
                    <a:pos x="1179" y="1156"/>
                  </a:cxn>
                  <a:cxn ang="0">
                    <a:pos x="104" y="300"/>
                  </a:cxn>
                  <a:cxn ang="0">
                    <a:pos x="0" y="322"/>
                  </a:cxn>
                  <a:cxn ang="0">
                    <a:pos x="227" y="0"/>
                  </a:cxn>
                  <a:cxn ang="0">
                    <a:pos x="454" y="322"/>
                  </a:cxn>
                  <a:cxn ang="0">
                    <a:pos x="349" y="300"/>
                  </a:cxn>
                  <a:cxn ang="0">
                    <a:pos x="1179" y="975"/>
                  </a:cxn>
                  <a:cxn ang="0">
                    <a:pos x="2003" y="320"/>
                  </a:cxn>
                  <a:cxn ang="0">
                    <a:pos x="2114" y="450"/>
                  </a:cxn>
                  <a:cxn ang="0">
                    <a:pos x="2248" y="302"/>
                  </a:cxn>
                </a:cxnLst>
                <a:rect l="0" t="0" r="r" b="b"/>
                <a:pathLst>
                  <a:path w="2248" h="1159">
                    <a:moveTo>
                      <a:pt x="2248" y="302"/>
                    </a:moveTo>
                    <a:cubicBezTo>
                      <a:pt x="2248" y="302"/>
                      <a:pt x="2131" y="1152"/>
                      <a:pt x="1179" y="1156"/>
                    </a:cubicBezTo>
                    <a:cubicBezTo>
                      <a:pt x="228" y="1159"/>
                      <a:pt x="104" y="300"/>
                      <a:pt x="104" y="300"/>
                    </a:cubicBezTo>
                    <a:cubicBezTo>
                      <a:pt x="0" y="322"/>
                      <a:pt x="0" y="322"/>
                      <a:pt x="0" y="322"/>
                    </a:cubicBezTo>
                    <a:cubicBezTo>
                      <a:pt x="227" y="0"/>
                      <a:pt x="227" y="0"/>
                      <a:pt x="227" y="0"/>
                    </a:cubicBezTo>
                    <a:cubicBezTo>
                      <a:pt x="454" y="322"/>
                      <a:pt x="454" y="322"/>
                      <a:pt x="454" y="322"/>
                    </a:cubicBezTo>
                    <a:cubicBezTo>
                      <a:pt x="349" y="300"/>
                      <a:pt x="349" y="300"/>
                      <a:pt x="349" y="300"/>
                    </a:cubicBezTo>
                    <a:cubicBezTo>
                      <a:pt x="349" y="300"/>
                      <a:pt x="374" y="975"/>
                      <a:pt x="1179" y="975"/>
                    </a:cubicBezTo>
                    <a:cubicBezTo>
                      <a:pt x="1938" y="975"/>
                      <a:pt x="2003" y="320"/>
                      <a:pt x="2003" y="320"/>
                    </a:cubicBezTo>
                    <a:cubicBezTo>
                      <a:pt x="2114" y="450"/>
                      <a:pt x="2114" y="450"/>
                      <a:pt x="2114" y="450"/>
                    </a:cubicBezTo>
                    <a:lnTo>
                      <a:pt x="2248" y="302"/>
                    </a:lnTo>
                    <a:close/>
                  </a:path>
                </a:pathLst>
              </a:custGeom>
              <a:solidFill>
                <a:schemeClr val="tx1"/>
              </a:solidFill>
              <a:ln w="9525">
                <a:noFill/>
                <a:round/>
                <a:headEnd/>
                <a:tailEnd/>
              </a:ln>
            </p:spPr>
            <p:txBody>
              <a:bodyPr vert="horz" wrap="square" lIns="93260" tIns="46630" rIns="93260" bIns="46630" numCol="1" anchor="t" anchorCtr="0" compatLnSpc="1">
                <a:prstTxWarp prst="textNoShape">
                  <a:avLst/>
                </a:prstTxWarp>
              </a:bodyPr>
              <a:lstStyle/>
              <a:p>
                <a:endParaRPr lang="en-US" sz="1836"/>
              </a:p>
            </p:txBody>
          </p:sp>
        </p:grpSp>
        <p:sp>
          <p:nvSpPr>
            <p:cNvPr id="93" name="TextBox 92"/>
            <p:cNvSpPr txBox="1"/>
            <p:nvPr/>
          </p:nvSpPr>
          <p:spPr>
            <a:xfrm>
              <a:off x="8426811" y="4101807"/>
              <a:ext cx="1685006" cy="744547"/>
            </a:xfrm>
            <a:prstGeom prst="rect">
              <a:avLst/>
            </a:prstGeom>
            <a:noFill/>
          </p:spPr>
          <p:txBody>
            <a:bodyPr wrap="square" lIns="186521" tIns="149217" rIns="186521" bIns="149217" rtlCol="0">
              <a:spAutoFit/>
            </a:bodyPr>
            <a:lstStyle/>
            <a:p>
              <a:pPr algn="ctr">
                <a:lnSpc>
                  <a:spcPct val="90000"/>
                </a:lnSpc>
              </a:pPr>
              <a:r>
                <a:rPr lang="en-US" sz="1600" b="1" dirty="0" smtClean="0">
                  <a:gradFill>
                    <a:gsLst>
                      <a:gs pos="2917">
                        <a:schemeClr val="tx1"/>
                      </a:gs>
                      <a:gs pos="30000">
                        <a:schemeClr val="tx1"/>
                      </a:gs>
                    </a:gsLst>
                    <a:lin ang="5400000" scaled="0"/>
                  </a:gradFill>
                </a:rPr>
                <a:t>Storage </a:t>
              </a:r>
              <a:r>
                <a:rPr lang="en-US" sz="1600" b="1" dirty="0" err="1" smtClean="0">
                  <a:gradFill>
                    <a:gsLst>
                      <a:gs pos="2917">
                        <a:schemeClr val="tx1"/>
                      </a:gs>
                      <a:gs pos="30000">
                        <a:schemeClr val="tx1"/>
                      </a:gs>
                    </a:gsLst>
                    <a:lin ang="5400000" scaled="0"/>
                  </a:gradFill>
                </a:rPr>
                <a:t>tiering</a:t>
              </a:r>
              <a:endParaRPr lang="en-US" sz="1600" b="1"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41250352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r>
              <a:rPr lang="en-US" dirty="0"/>
              <a:t>: Storage agility and performance</a:t>
            </a:r>
          </a:p>
        </p:txBody>
      </p:sp>
      <p:sp>
        <p:nvSpPr>
          <p:cNvPr id="3" name="Text Placeholder 2"/>
          <p:cNvSpPr>
            <a:spLocks noGrp="1"/>
          </p:cNvSpPr>
          <p:nvPr>
            <p:ph type="body" sz="quarter" idx="12"/>
          </p:nvPr>
        </p:nvSpPr>
        <p:spPr/>
        <p:txBody>
          <a:bodyPr/>
          <a:lstStyle/>
          <a:p>
            <a:r>
              <a:rPr lang="en-US" dirty="0" smtClean="0"/>
              <a:t>Matt McSpirit</a:t>
            </a:r>
            <a:endParaRPr lang="en-US" dirty="0"/>
          </a:p>
        </p:txBody>
      </p:sp>
    </p:spTree>
    <p:extLst>
      <p:ext uri="{BB962C8B-B14F-4D97-AF65-F5344CB8AC3E}">
        <p14:creationId xmlns:p14="http://schemas.microsoft.com/office/powerpoint/2010/main" val="4877961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597409" y="2085867"/>
            <a:ext cx="4133337" cy="373719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a:gradFill>
                  <a:gsLst>
                    <a:gs pos="0">
                      <a:schemeClr val="tx1"/>
                    </a:gs>
                    <a:gs pos="100000">
                      <a:schemeClr val="tx1"/>
                    </a:gs>
                  </a:gsLst>
                  <a:lin ang="5400000" scaled="0"/>
                </a:gradFill>
                <a:latin typeface="Segoe UI Light"/>
              </a:rPr>
              <a:t>Breakthrough levels of flexibility with network virtualization</a:t>
            </a:r>
          </a:p>
        </p:txBody>
      </p:sp>
      <p:sp>
        <p:nvSpPr>
          <p:cNvPr id="7" name="Title 6"/>
          <p:cNvSpPr>
            <a:spLocks noGrp="1"/>
          </p:cNvSpPr>
          <p:nvPr>
            <p:ph type="title"/>
          </p:nvPr>
        </p:nvSpPr>
        <p:spPr/>
        <p:txBody>
          <a:bodyPr/>
          <a:lstStyle/>
          <a:p>
            <a:r>
              <a:rPr lang="en-US" dirty="0" smtClean="0"/>
              <a:t>Eliminating the seams in networking</a:t>
            </a:r>
            <a:endParaRPr lang="en-US" dirty="0"/>
          </a:p>
        </p:txBody>
      </p:sp>
      <p:sp>
        <p:nvSpPr>
          <p:cNvPr id="12" name="Rectangle 11"/>
          <p:cNvSpPr/>
          <p:nvPr/>
        </p:nvSpPr>
        <p:spPr bwMode="auto">
          <a:xfrm>
            <a:off x="12162155" y="1649506"/>
            <a:ext cx="274320" cy="53450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74320" y="1877702"/>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Greater flexibility for connecting virtual networks across sites</a:t>
            </a:r>
          </a:p>
        </p:txBody>
      </p:sp>
      <p:sp>
        <p:nvSpPr>
          <p:cNvPr id="14" name="Rectangle 13"/>
          <p:cNvSpPr/>
          <p:nvPr/>
        </p:nvSpPr>
        <p:spPr bwMode="auto">
          <a:xfrm>
            <a:off x="274319" y="3314513"/>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Streamlined control over increasingly complex network administration</a:t>
            </a:r>
          </a:p>
        </p:txBody>
      </p:sp>
      <p:sp>
        <p:nvSpPr>
          <p:cNvPr id="15" name="Rectangle 14"/>
          <p:cNvSpPr/>
          <p:nvPr/>
        </p:nvSpPr>
        <p:spPr bwMode="auto">
          <a:xfrm>
            <a:off x="274318" y="4751324"/>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Business and technical agility while providing performance and resiliency</a:t>
            </a:r>
          </a:p>
        </p:txBody>
      </p:sp>
    </p:spTree>
    <p:extLst>
      <p:ext uri="{BB962C8B-B14F-4D97-AF65-F5344CB8AC3E}">
        <p14:creationId xmlns:p14="http://schemas.microsoft.com/office/powerpoint/2010/main" val="501247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r>
              <a:rPr lang="en-US" dirty="0"/>
              <a:t>: </a:t>
            </a:r>
            <a:r>
              <a:rPr lang="en-US" dirty="0" smtClean="0"/>
              <a:t>Virtual networking across clouds</a:t>
            </a:r>
            <a:endParaRPr lang="en-US" dirty="0"/>
          </a:p>
        </p:txBody>
      </p:sp>
      <p:sp>
        <p:nvSpPr>
          <p:cNvPr id="3" name="Text Placeholder 2"/>
          <p:cNvSpPr>
            <a:spLocks noGrp="1"/>
          </p:cNvSpPr>
          <p:nvPr>
            <p:ph type="body" sz="quarter" idx="12"/>
          </p:nvPr>
        </p:nvSpPr>
        <p:spPr/>
        <p:txBody>
          <a:bodyPr/>
          <a:lstStyle/>
          <a:p>
            <a:r>
              <a:rPr lang="en-US" dirty="0" smtClean="0"/>
              <a:t>Matt McSpirit</a:t>
            </a:r>
            <a:endParaRPr lang="en-US" dirty="0"/>
          </a:p>
        </p:txBody>
      </p:sp>
    </p:spTree>
    <p:extLst>
      <p:ext uri="{BB962C8B-B14F-4D97-AF65-F5344CB8AC3E}">
        <p14:creationId xmlns:p14="http://schemas.microsoft.com/office/powerpoint/2010/main" val="31039419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Networking partner ecosystem</a:t>
            </a:r>
            <a:endParaRPr lang="en-US" dirty="0"/>
          </a:p>
        </p:txBody>
      </p:sp>
      <p:grpSp>
        <p:nvGrpSpPr>
          <p:cNvPr id="5" name="Group 4"/>
          <p:cNvGrpSpPr/>
          <p:nvPr/>
        </p:nvGrpSpPr>
        <p:grpSpPr>
          <a:xfrm>
            <a:off x="905623" y="5112763"/>
            <a:ext cx="2898550" cy="1446978"/>
            <a:chOff x="905623" y="5112763"/>
            <a:chExt cx="2898550" cy="1446978"/>
          </a:xfrm>
        </p:grpSpPr>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1370277" y="5112763"/>
              <a:ext cx="1969236" cy="332803"/>
            </a:xfrm>
            <a:prstGeom prst="rect">
              <a:avLst/>
            </a:prstGeom>
            <a:noFill/>
          </p:spPr>
        </p:pic>
        <p:sp>
          <p:nvSpPr>
            <p:cNvPr id="19" name="Rectangle 18"/>
            <p:cNvSpPr/>
            <p:nvPr/>
          </p:nvSpPr>
          <p:spPr>
            <a:xfrm>
              <a:off x="905623" y="5605634"/>
              <a:ext cx="2898550" cy="954107"/>
            </a:xfrm>
            <a:prstGeom prst="rect">
              <a:avLst/>
            </a:prstGeom>
          </p:spPr>
          <p:txBody>
            <a:bodyPr wrap="none">
              <a:spAutoFit/>
            </a:bodyPr>
            <a:lstStyle/>
            <a:p>
              <a:pPr algn="ctr"/>
              <a:r>
                <a:rPr lang="en-US" sz="2800" dirty="0" smtClean="0">
                  <a:latin typeface="Segoe UI Light" pitchFamily="34" charset="0"/>
                </a:rPr>
                <a:t>OMI-based</a:t>
              </a:r>
              <a:br>
                <a:rPr lang="en-US" sz="2800" dirty="0" smtClean="0">
                  <a:latin typeface="Segoe UI Light" pitchFamily="34" charset="0"/>
                </a:rPr>
              </a:br>
              <a:r>
                <a:rPr lang="en-US" sz="2800" dirty="0" smtClean="0">
                  <a:latin typeface="Segoe UI Light" pitchFamily="34" charset="0"/>
                </a:rPr>
                <a:t>top-of-rack switch</a:t>
              </a:r>
              <a:endParaRPr lang="en-US" sz="2800" dirty="0"/>
            </a:p>
          </p:txBody>
        </p:sp>
      </p:grpSp>
      <p:grpSp>
        <p:nvGrpSpPr>
          <p:cNvPr id="7" name="Group 6"/>
          <p:cNvGrpSpPr/>
          <p:nvPr/>
        </p:nvGrpSpPr>
        <p:grpSpPr>
          <a:xfrm>
            <a:off x="5022305" y="1472712"/>
            <a:ext cx="2464136" cy="5087028"/>
            <a:chOff x="5123903" y="1472712"/>
            <a:chExt cx="2464136" cy="508702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016" y="2792400"/>
              <a:ext cx="2087906" cy="640291"/>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073" y="4745819"/>
              <a:ext cx="1891792" cy="685432"/>
            </a:xfrm>
            <a:prstGeom prst="rect">
              <a:avLst/>
            </a:prstGeom>
          </p:spPr>
        </p:pic>
        <p:pic>
          <p:nvPicPr>
            <p:cNvPr id="33" name="Picture 32"/>
            <p:cNvPicPr/>
            <p:nvPr/>
          </p:nvPicPr>
          <p:blipFill>
            <a:blip r:embed="rId6" cstate="print">
              <a:extLst>
                <a:ext uri="{28A0092B-C50C-407E-A947-70E740481C1C}">
                  <a14:useLocalDpi xmlns:a14="http://schemas.microsoft.com/office/drawing/2010/main" val="0"/>
                </a:ext>
              </a:extLst>
            </a:blip>
            <a:stretch>
              <a:fillRect/>
            </a:stretch>
          </p:blipFill>
          <p:spPr>
            <a:xfrm>
              <a:off x="5394905" y="3749609"/>
              <a:ext cx="1922128" cy="679292"/>
            </a:xfrm>
            <a:prstGeom prst="rect">
              <a:avLst/>
            </a:prstGeom>
          </p:spPr>
        </p:pic>
        <p:pic>
          <p:nvPicPr>
            <p:cNvPr id="34" name="Picture 5" descr="http://www.2013mms.com/p/mms2013/resources/Cisco_Logo_RGB_Screen_2color.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8908" y="1472712"/>
              <a:ext cx="1894123" cy="10027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123903" y="5605633"/>
              <a:ext cx="2464136" cy="954107"/>
            </a:xfrm>
            <a:prstGeom prst="rect">
              <a:avLst/>
            </a:prstGeom>
          </p:spPr>
          <p:txBody>
            <a:bodyPr wrap="none">
              <a:spAutoFit/>
            </a:bodyPr>
            <a:lstStyle/>
            <a:p>
              <a:pPr algn="ctr"/>
              <a:r>
                <a:rPr lang="en-US" sz="2800" dirty="0" smtClean="0">
                  <a:latin typeface="Segoe UI Light" pitchFamily="34" charset="0"/>
                </a:rPr>
                <a:t>Hyper-V switch</a:t>
              </a:r>
              <a:br>
                <a:rPr lang="en-US" sz="2800" dirty="0" smtClean="0">
                  <a:latin typeface="Segoe UI Light" pitchFamily="34" charset="0"/>
                </a:rPr>
              </a:br>
              <a:r>
                <a:rPr lang="en-US" sz="2800" dirty="0" smtClean="0">
                  <a:latin typeface="Segoe UI Light" pitchFamily="34" charset="0"/>
                </a:rPr>
                <a:t>extensions</a:t>
              </a:r>
              <a:endParaRPr lang="en-US" sz="2800" dirty="0"/>
            </a:p>
          </p:txBody>
        </p:sp>
      </p:grpSp>
      <p:grpSp>
        <p:nvGrpSpPr>
          <p:cNvPr id="9" name="Group 8"/>
          <p:cNvGrpSpPr/>
          <p:nvPr/>
        </p:nvGrpSpPr>
        <p:grpSpPr>
          <a:xfrm>
            <a:off x="8114905" y="1405469"/>
            <a:ext cx="3946742" cy="5157760"/>
            <a:chOff x="8114905" y="1405469"/>
            <a:chExt cx="3946742" cy="5157760"/>
          </a:xfrm>
        </p:grpSpPr>
        <p:pic>
          <p:nvPicPr>
            <p:cNvPr id="23" name="Picture 2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3109" y="4402530"/>
              <a:ext cx="2490335" cy="1249937"/>
            </a:xfrm>
            <a:prstGeom prst="rect">
              <a:avLst/>
            </a:prstGeom>
          </p:spPr>
        </p:pic>
        <p:grpSp>
          <p:nvGrpSpPr>
            <p:cNvPr id="8" name="Group 7"/>
            <p:cNvGrpSpPr/>
            <p:nvPr/>
          </p:nvGrpSpPr>
          <p:grpSpPr>
            <a:xfrm>
              <a:off x="8312806" y="1405469"/>
              <a:ext cx="3550940" cy="1185334"/>
              <a:chOff x="8370128" y="1557868"/>
              <a:chExt cx="3550940" cy="1185334"/>
            </a:xfrm>
          </p:grpSpPr>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b="27949"/>
              <a:stretch/>
            </p:blipFill>
            <p:spPr>
              <a:xfrm>
                <a:off x="8370128" y="1724635"/>
                <a:ext cx="1718148" cy="851801"/>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244668" y="1557868"/>
                <a:ext cx="1676400" cy="1185334"/>
              </a:xfrm>
              <a:prstGeom prst="rect">
                <a:avLst/>
              </a:prstGeom>
            </p:spPr>
          </p:pic>
        </p:grpSp>
        <p:pic>
          <p:nvPicPr>
            <p:cNvPr id="32" name="Picture 31"/>
            <p:cNvPicPr/>
            <p:nvPr/>
          </p:nvPicPr>
          <p:blipFill>
            <a:blip r:embed="rId12">
              <a:extLst>
                <a:ext uri="{28A0092B-C50C-407E-A947-70E740481C1C}">
                  <a14:useLocalDpi xmlns:a14="http://schemas.microsoft.com/office/drawing/2010/main" val="0"/>
                </a:ext>
              </a:extLst>
            </a:blip>
            <a:stretch>
              <a:fillRect/>
            </a:stretch>
          </p:blipFill>
          <p:spPr>
            <a:xfrm>
              <a:off x="9238724" y="2593479"/>
              <a:ext cx="1699105" cy="1092923"/>
            </a:xfrm>
            <a:prstGeom prst="rect">
              <a:avLst/>
            </a:prstGeom>
          </p:spPr>
        </p:pic>
        <p:pic>
          <p:nvPicPr>
            <p:cNvPr id="35" name="Picture 7" descr="http://www.emulex.com/files/branding/elx-logo/elxLogo.jpg"/>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14905" y="3824542"/>
              <a:ext cx="3946742" cy="71077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9141808" y="5609122"/>
              <a:ext cx="1744388" cy="954107"/>
            </a:xfrm>
            <a:prstGeom prst="rect">
              <a:avLst/>
            </a:prstGeom>
          </p:spPr>
          <p:txBody>
            <a:bodyPr wrap="none">
              <a:spAutoFit/>
            </a:bodyPr>
            <a:lstStyle/>
            <a:p>
              <a:pPr algn="ctr"/>
              <a:r>
                <a:rPr lang="en-US" sz="2800" dirty="0" smtClean="0">
                  <a:latin typeface="Segoe UI Light" pitchFamily="34" charset="0"/>
                </a:rPr>
                <a:t>Chipset</a:t>
              </a:r>
              <a:br>
                <a:rPr lang="en-US" sz="2800" dirty="0" smtClean="0">
                  <a:latin typeface="Segoe UI Light" pitchFamily="34" charset="0"/>
                </a:rPr>
              </a:br>
              <a:r>
                <a:rPr lang="en-US" sz="2800" dirty="0" smtClean="0">
                  <a:latin typeface="Segoe UI Light" pitchFamily="34" charset="0"/>
                </a:rPr>
                <a:t>extensions</a:t>
              </a:r>
              <a:endParaRPr lang="en-US" sz="2800" dirty="0"/>
            </a:p>
          </p:txBody>
        </p:sp>
      </p:grpSp>
      <p:grpSp>
        <p:nvGrpSpPr>
          <p:cNvPr id="15" name="Group 14"/>
          <p:cNvGrpSpPr/>
          <p:nvPr/>
        </p:nvGrpSpPr>
        <p:grpSpPr>
          <a:xfrm>
            <a:off x="646801" y="1736408"/>
            <a:ext cx="3296095" cy="2774740"/>
            <a:chOff x="646801" y="1736408"/>
            <a:chExt cx="3296095" cy="2774740"/>
          </a:xfrm>
        </p:grpSpPr>
        <p:grpSp>
          <p:nvGrpSpPr>
            <p:cNvPr id="13" name="Group 12"/>
            <p:cNvGrpSpPr/>
            <p:nvPr/>
          </p:nvGrpSpPr>
          <p:grpSpPr>
            <a:xfrm>
              <a:off x="646801" y="1919270"/>
              <a:ext cx="3296095" cy="2591878"/>
              <a:chOff x="646801" y="1919270"/>
              <a:chExt cx="3296095" cy="2591878"/>
            </a:xfrm>
          </p:grpSpPr>
          <p:grpSp>
            <p:nvGrpSpPr>
              <p:cNvPr id="4" name="Group 3"/>
              <p:cNvGrpSpPr/>
              <p:nvPr/>
            </p:nvGrpSpPr>
            <p:grpSpPr>
              <a:xfrm>
                <a:off x="646801" y="1919270"/>
                <a:ext cx="3296095" cy="2591878"/>
                <a:chOff x="646801" y="1919270"/>
                <a:chExt cx="3296095" cy="2591878"/>
              </a:xfrm>
            </p:grpSpPr>
            <p:pic>
              <p:nvPicPr>
                <p:cNvPr id="36" name="Picture 9" descr="Home">
                  <a:hlinkClick r:id="rId14" tooltip="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5110" y="1919270"/>
                  <a:ext cx="1673696" cy="9582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6801" y="3987928"/>
                  <a:ext cx="3296095" cy="523220"/>
                </a:xfrm>
                <a:prstGeom prst="rect">
                  <a:avLst/>
                </a:prstGeom>
              </p:spPr>
              <p:txBody>
                <a:bodyPr wrap="none">
                  <a:spAutoFit/>
                </a:bodyPr>
                <a:lstStyle/>
                <a:p>
                  <a:pPr algn="ctr"/>
                  <a:r>
                    <a:rPr lang="en-US" sz="2800" dirty="0">
                      <a:latin typeface="Segoe UI Light" pitchFamily="34" charset="0"/>
                    </a:rPr>
                    <a:t>Gateway </a:t>
                  </a:r>
                  <a:r>
                    <a:rPr lang="en-US" sz="2800" dirty="0" smtClean="0">
                      <a:latin typeface="Segoe UI Light" pitchFamily="34" charset="0"/>
                    </a:rPr>
                    <a:t>appliances </a:t>
                  </a:r>
                  <a:endParaRPr lang="en-US" sz="2800" dirty="0"/>
                </a:p>
              </p:txBody>
            </p:sp>
          </p:gr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6076" y="3097825"/>
                <a:ext cx="2797638" cy="658320"/>
              </a:xfrm>
              <a:prstGeom prst="rect">
                <a:avLst/>
              </a:prstGeom>
            </p:spPr>
          </p:pic>
        </p:grpSp>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8518" y="1736408"/>
              <a:ext cx="1201349" cy="1201349"/>
            </a:xfrm>
            <a:prstGeom prst="rect">
              <a:avLst/>
            </a:prstGeom>
          </p:spPr>
        </p:pic>
      </p:grpSp>
    </p:spTree>
    <p:extLst>
      <p:ext uri="{BB962C8B-B14F-4D97-AF65-F5344CB8AC3E}">
        <p14:creationId xmlns:p14="http://schemas.microsoft.com/office/powerpoint/2010/main" val="628105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Expanding business continuity</a:t>
            </a:r>
            <a:endParaRPr lang="en-US" dirty="0"/>
          </a:p>
        </p:txBody>
      </p:sp>
      <p:sp>
        <p:nvSpPr>
          <p:cNvPr id="2" name="Rectangle 1"/>
          <p:cNvSpPr/>
          <p:nvPr/>
        </p:nvSpPr>
        <p:spPr bwMode="auto">
          <a:xfrm>
            <a:off x="5773271" y="2121113"/>
            <a:ext cx="6131858" cy="34905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r>
              <a:rPr lang="en-US" sz="4000" dirty="0">
                <a:gradFill>
                  <a:gsLst>
                    <a:gs pos="66372">
                      <a:srgbClr val="FFFFFF"/>
                    </a:gs>
                    <a:gs pos="45000">
                      <a:srgbClr val="FFFFFF"/>
                    </a:gs>
                  </a:gsLst>
                  <a:lin ang="5400000" scaled="0"/>
                </a:gradFill>
                <a:latin typeface="Segoe UI Light"/>
              </a:rPr>
              <a:t>Broaden your coverage </a:t>
            </a:r>
            <a:r>
              <a:rPr lang="en-US" sz="4000" dirty="0" smtClean="0">
                <a:gradFill>
                  <a:gsLst>
                    <a:gs pos="66372">
                      <a:srgbClr val="FFFFFF"/>
                    </a:gs>
                    <a:gs pos="45000">
                      <a:srgbClr val="FFFFFF"/>
                    </a:gs>
                  </a:gsLst>
                  <a:lin ang="5400000" scaled="0"/>
                </a:gradFill>
                <a:latin typeface="Segoe UI Light"/>
              </a:rPr>
              <a:t/>
            </a:r>
            <a:br>
              <a:rPr lang="en-US" sz="4000" dirty="0" smtClean="0">
                <a:gradFill>
                  <a:gsLst>
                    <a:gs pos="66372">
                      <a:srgbClr val="FFFFFF"/>
                    </a:gs>
                    <a:gs pos="45000">
                      <a:srgbClr val="FFFFFF"/>
                    </a:gs>
                  </a:gsLst>
                  <a:lin ang="5400000" scaled="0"/>
                </a:gradFill>
                <a:latin typeface="Segoe UI Light"/>
              </a:rPr>
            </a:br>
            <a:r>
              <a:rPr lang="en-US" sz="4000" dirty="0" smtClean="0">
                <a:gradFill>
                  <a:gsLst>
                    <a:gs pos="66372">
                      <a:srgbClr val="FFFFFF"/>
                    </a:gs>
                    <a:gs pos="45000">
                      <a:srgbClr val="FFFFFF"/>
                    </a:gs>
                  </a:gsLst>
                  <a:lin ang="5400000" scaled="0"/>
                </a:gradFill>
                <a:latin typeface="Segoe UI Light"/>
              </a:rPr>
              <a:t>of </a:t>
            </a:r>
            <a:r>
              <a:rPr lang="en-US" sz="4000" dirty="0">
                <a:gradFill>
                  <a:gsLst>
                    <a:gs pos="66372">
                      <a:srgbClr val="FFFFFF"/>
                    </a:gs>
                    <a:gs pos="45000">
                      <a:srgbClr val="FFFFFF"/>
                    </a:gs>
                  </a:gsLst>
                  <a:lin ang="5400000" scaled="0"/>
                </a:gradFill>
                <a:latin typeface="Segoe UI Light"/>
              </a:rPr>
              <a:t>business continuity </a:t>
            </a:r>
            <a:r>
              <a:rPr lang="en-US" sz="4000" dirty="0" smtClean="0">
                <a:gradFill>
                  <a:gsLst>
                    <a:gs pos="66372">
                      <a:srgbClr val="FFFFFF"/>
                    </a:gs>
                    <a:gs pos="45000">
                      <a:srgbClr val="FFFFFF"/>
                    </a:gs>
                  </a:gsLst>
                  <a:lin ang="5400000" scaled="0"/>
                </a:gradFill>
                <a:latin typeface="Segoe UI Light"/>
              </a:rPr>
              <a:t/>
            </a:r>
            <a:br>
              <a:rPr lang="en-US" sz="4000" dirty="0" smtClean="0">
                <a:gradFill>
                  <a:gsLst>
                    <a:gs pos="66372">
                      <a:srgbClr val="FFFFFF"/>
                    </a:gs>
                    <a:gs pos="45000">
                      <a:srgbClr val="FFFFFF"/>
                    </a:gs>
                  </a:gsLst>
                  <a:lin ang="5400000" scaled="0"/>
                </a:gradFill>
                <a:latin typeface="Segoe UI Light"/>
              </a:rPr>
            </a:br>
            <a:r>
              <a:rPr lang="en-US" sz="4000" dirty="0" smtClean="0">
                <a:gradFill>
                  <a:gsLst>
                    <a:gs pos="66372">
                      <a:srgbClr val="FFFFFF"/>
                    </a:gs>
                    <a:gs pos="45000">
                      <a:srgbClr val="FFFFFF"/>
                    </a:gs>
                  </a:gsLst>
                  <a:lin ang="5400000" scaled="0"/>
                </a:gradFill>
                <a:latin typeface="Segoe UI Light"/>
              </a:rPr>
              <a:t>with </a:t>
            </a:r>
            <a:r>
              <a:rPr lang="en-US" sz="4000" dirty="0">
                <a:gradFill>
                  <a:gsLst>
                    <a:gs pos="66372">
                      <a:srgbClr val="FFFFFF"/>
                    </a:gs>
                    <a:gs pos="45000">
                      <a:srgbClr val="FFFFFF"/>
                    </a:gs>
                  </a:gsLst>
                  <a:lin ang="5400000" scaled="0"/>
                </a:gradFill>
                <a:latin typeface="Segoe UI Light"/>
              </a:rPr>
              <a:t>hybrid cloud solutions spanning </a:t>
            </a:r>
            <a:r>
              <a:rPr lang="en-US" sz="4000" dirty="0" smtClean="0">
                <a:gradFill>
                  <a:gsLst>
                    <a:gs pos="66372">
                      <a:srgbClr val="FFFFFF"/>
                    </a:gs>
                    <a:gs pos="45000">
                      <a:srgbClr val="FFFFFF"/>
                    </a:gs>
                  </a:gsLst>
                  <a:lin ang="5400000" scaled="0"/>
                </a:gradFill>
                <a:latin typeface="Segoe UI Light"/>
              </a:rPr>
              <a:t>on-</a:t>
            </a:r>
            <a:r>
              <a:rPr lang="en-US" sz="4000" dirty="0" err="1" smtClean="0">
                <a:gradFill>
                  <a:gsLst>
                    <a:gs pos="66372">
                      <a:srgbClr val="FFFFFF"/>
                    </a:gs>
                    <a:gs pos="45000">
                      <a:srgbClr val="FFFFFF"/>
                    </a:gs>
                  </a:gsLst>
                  <a:lin ang="5400000" scaled="0"/>
                </a:gradFill>
                <a:latin typeface="Segoe UI Light"/>
              </a:rPr>
              <a:t>prem</a:t>
            </a:r>
            <a:r>
              <a:rPr lang="en-US" sz="4000" dirty="0" smtClean="0">
                <a:gradFill>
                  <a:gsLst>
                    <a:gs pos="66372">
                      <a:srgbClr val="FFFFFF"/>
                    </a:gs>
                    <a:gs pos="45000">
                      <a:srgbClr val="FFFFFF"/>
                    </a:gs>
                  </a:gsLst>
                  <a:lin ang="5400000" scaled="0"/>
                </a:gradFill>
                <a:latin typeface="Segoe UI Light"/>
              </a:rPr>
              <a:t> </a:t>
            </a:r>
            <a:br>
              <a:rPr lang="en-US" sz="4000" dirty="0" smtClean="0">
                <a:gradFill>
                  <a:gsLst>
                    <a:gs pos="66372">
                      <a:srgbClr val="FFFFFF"/>
                    </a:gs>
                    <a:gs pos="45000">
                      <a:srgbClr val="FFFFFF"/>
                    </a:gs>
                  </a:gsLst>
                  <a:lin ang="5400000" scaled="0"/>
                </a:gradFill>
                <a:latin typeface="Segoe UI Light"/>
              </a:rPr>
            </a:br>
            <a:r>
              <a:rPr lang="en-US" sz="4000" dirty="0" smtClean="0">
                <a:gradFill>
                  <a:gsLst>
                    <a:gs pos="66372">
                      <a:srgbClr val="FFFFFF"/>
                    </a:gs>
                    <a:gs pos="45000">
                      <a:srgbClr val="FFFFFF"/>
                    </a:gs>
                  </a:gsLst>
                  <a:lin ang="5400000" scaled="0"/>
                </a:gradFill>
                <a:latin typeface="Segoe UI Light"/>
              </a:rPr>
              <a:t>and </a:t>
            </a:r>
            <a:r>
              <a:rPr lang="en-US" sz="4000" dirty="0">
                <a:gradFill>
                  <a:gsLst>
                    <a:gs pos="66372">
                      <a:srgbClr val="FFFFFF"/>
                    </a:gs>
                    <a:gs pos="45000">
                      <a:srgbClr val="FFFFFF"/>
                    </a:gs>
                  </a:gsLst>
                  <a:lin ang="5400000" scaled="0"/>
                </a:gradFill>
                <a:latin typeface="Segoe UI Light"/>
              </a:rPr>
              <a:t>the </a:t>
            </a:r>
            <a:r>
              <a:rPr lang="en-US" sz="4000" dirty="0" smtClean="0">
                <a:gradFill>
                  <a:gsLst>
                    <a:gs pos="66372">
                      <a:srgbClr val="FFFFFF"/>
                    </a:gs>
                    <a:gs pos="45000">
                      <a:srgbClr val="FFFFFF"/>
                    </a:gs>
                  </a:gsLst>
                  <a:lin ang="5400000" scaled="0"/>
                </a:gradFill>
                <a:latin typeface="Segoe UI Light"/>
              </a:rPr>
              <a:t>cloud</a:t>
            </a:r>
            <a:endParaRPr lang="en-US" sz="4000" dirty="0">
              <a:gradFill>
                <a:gsLst>
                  <a:gs pos="66372">
                    <a:srgbClr val="FFFFFF"/>
                  </a:gs>
                  <a:gs pos="45000">
                    <a:srgbClr val="FFFFFF"/>
                  </a:gs>
                </a:gsLst>
                <a:lin ang="5400000" scaled="0"/>
              </a:gradFill>
              <a:latin typeface="Segoe UI Light"/>
            </a:endParaRPr>
          </a:p>
        </p:txBody>
      </p:sp>
      <p:sp>
        <p:nvSpPr>
          <p:cNvPr id="5" name="Rectangle 4"/>
          <p:cNvSpPr/>
          <p:nvPr/>
        </p:nvSpPr>
        <p:spPr bwMode="auto">
          <a:xfrm>
            <a:off x="0" y="2121114"/>
            <a:ext cx="5773271" cy="487341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74320" y="2210758"/>
            <a:ext cx="5498951" cy="3400931"/>
          </a:xfrm>
          <a:prstGeom prst="rect">
            <a:avLst/>
          </a:prstGeom>
        </p:spPr>
        <p:txBody>
          <a:bodyPr wrap="square">
            <a:spAutoFit/>
          </a:bodyPr>
          <a:lstStyle/>
          <a:p>
            <a:pPr>
              <a:spcAft>
                <a:spcPts val="1800"/>
              </a:spcAft>
            </a:pPr>
            <a:r>
              <a:rPr lang="en-US" sz="4000" dirty="0">
                <a:gradFill>
                  <a:gsLst>
                    <a:gs pos="66372">
                      <a:schemeClr val="tx1"/>
                    </a:gs>
                    <a:gs pos="45000">
                      <a:schemeClr val="tx1"/>
                    </a:gs>
                  </a:gsLst>
                  <a:lin ang="5400000" scaled="0"/>
                </a:gradFill>
                <a:latin typeface="+mj-lt"/>
              </a:rPr>
              <a:t>You </a:t>
            </a:r>
            <a:r>
              <a:rPr lang="en-US" sz="4000" dirty="0" smtClean="0">
                <a:gradFill>
                  <a:gsLst>
                    <a:gs pos="66372">
                      <a:schemeClr val="tx1"/>
                    </a:gs>
                    <a:gs pos="45000">
                      <a:schemeClr val="tx1"/>
                    </a:gs>
                  </a:gsLst>
                  <a:lin ang="5400000" scaled="0"/>
                </a:gradFill>
                <a:latin typeface="+mj-lt"/>
              </a:rPr>
              <a:t>may have high-end </a:t>
            </a:r>
            <a:br>
              <a:rPr lang="en-US" sz="4000" dirty="0" smtClean="0">
                <a:gradFill>
                  <a:gsLst>
                    <a:gs pos="66372">
                      <a:schemeClr val="tx1"/>
                    </a:gs>
                    <a:gs pos="45000">
                      <a:schemeClr val="tx1"/>
                    </a:gs>
                  </a:gsLst>
                  <a:lin ang="5400000" scaled="0"/>
                </a:gradFill>
                <a:latin typeface="+mj-lt"/>
              </a:rPr>
            </a:br>
            <a:r>
              <a:rPr lang="en-US" sz="4000" dirty="0" smtClean="0">
                <a:gradFill>
                  <a:gsLst>
                    <a:gs pos="66372">
                      <a:schemeClr val="tx1"/>
                    </a:gs>
                    <a:gs pos="45000">
                      <a:schemeClr val="tx1"/>
                    </a:gs>
                  </a:gsLst>
                  <a:lin ang="5400000" scaled="0"/>
                </a:gradFill>
                <a:latin typeface="+mj-lt"/>
              </a:rPr>
              <a:t>DR </a:t>
            </a:r>
            <a:r>
              <a:rPr lang="en-US" sz="4000" dirty="0">
                <a:gradFill>
                  <a:gsLst>
                    <a:gs pos="66372">
                      <a:schemeClr val="tx1"/>
                    </a:gs>
                    <a:gs pos="45000">
                      <a:schemeClr val="tx1"/>
                    </a:gs>
                  </a:gsLst>
                  <a:lin ang="5400000" scaled="0"/>
                </a:gradFill>
                <a:latin typeface="+mj-lt"/>
              </a:rPr>
              <a:t>systems for your most </a:t>
            </a:r>
            <a:r>
              <a:rPr lang="en-US" sz="4000" dirty="0" smtClean="0">
                <a:gradFill>
                  <a:gsLst>
                    <a:gs pos="66372">
                      <a:schemeClr val="tx1"/>
                    </a:gs>
                    <a:gs pos="45000">
                      <a:schemeClr val="tx1"/>
                    </a:gs>
                  </a:gsLst>
                  <a:lin ang="5400000" scaled="0"/>
                </a:gradFill>
                <a:latin typeface="+mj-lt"/>
              </a:rPr>
              <a:t>critical workloads.</a:t>
            </a:r>
          </a:p>
          <a:p>
            <a:pPr>
              <a:spcAft>
                <a:spcPts val="1800"/>
              </a:spcAft>
            </a:pPr>
            <a:r>
              <a:rPr lang="en-US" sz="4000" dirty="0" smtClean="0">
                <a:gradFill>
                  <a:gsLst>
                    <a:gs pos="66372">
                      <a:schemeClr val="tx1"/>
                    </a:gs>
                    <a:gs pos="45000">
                      <a:schemeClr val="tx1"/>
                    </a:gs>
                  </a:gsLst>
                  <a:lin ang="5400000" scaled="0"/>
                </a:gradFill>
                <a:latin typeface="+mj-lt"/>
              </a:rPr>
              <a:t>But </a:t>
            </a:r>
            <a:r>
              <a:rPr lang="en-US" sz="4000" dirty="0">
                <a:gradFill>
                  <a:gsLst>
                    <a:gs pos="66372">
                      <a:schemeClr val="tx1"/>
                    </a:gs>
                    <a:gs pos="45000">
                      <a:schemeClr val="tx1"/>
                    </a:gs>
                  </a:gsLst>
                  <a:lin ang="5400000" scaled="0"/>
                </a:gradFill>
                <a:latin typeface="+mj-lt"/>
              </a:rPr>
              <a:t>what about everything else?  </a:t>
            </a:r>
            <a:endParaRPr lang="en-US" sz="4000" dirty="0" smtClean="0">
              <a:gradFill>
                <a:gsLst>
                  <a:gs pos="66372">
                    <a:schemeClr val="tx1"/>
                  </a:gs>
                  <a:gs pos="45000">
                    <a:schemeClr val="tx1"/>
                  </a:gs>
                </a:gsLst>
                <a:lin ang="5400000" scaled="0"/>
              </a:gradFill>
              <a:latin typeface="+mj-lt"/>
            </a:endParaRPr>
          </a:p>
        </p:txBody>
      </p:sp>
    </p:spTree>
    <p:extLst>
      <p:ext uri="{BB962C8B-B14F-4D97-AF65-F5344CB8AC3E}">
        <p14:creationId xmlns:p14="http://schemas.microsoft.com/office/powerpoint/2010/main" val="1230572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bwMode="auto">
          <a:xfrm>
            <a:off x="8089967" y="5262241"/>
            <a:ext cx="1466244" cy="240158"/>
          </a:xfrm>
          <a:prstGeom prst="lef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2" name="Straight Arrow Connector 81"/>
          <p:cNvCxnSpPr/>
          <p:nvPr/>
        </p:nvCxnSpPr>
        <p:spPr>
          <a:xfrm flipH="1">
            <a:off x="7083024" y="2860845"/>
            <a:ext cx="516004" cy="1097280"/>
          </a:xfrm>
          <a:prstGeom prst="straightConnector1">
            <a:avLst/>
          </a:prstGeom>
          <a:ln w="41275">
            <a:solidFill>
              <a:schemeClr val="accent5"/>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7" name="Group 90"/>
          <p:cNvGrpSpPr>
            <a:grpSpLocks noChangeAspect="1"/>
          </p:cNvGrpSpPr>
          <p:nvPr/>
        </p:nvGrpSpPr>
        <p:grpSpPr bwMode="auto">
          <a:xfrm>
            <a:off x="9832453" y="4747238"/>
            <a:ext cx="1598001" cy="1470823"/>
            <a:chOff x="2369" y="777"/>
            <a:chExt cx="3091" cy="2845"/>
          </a:xfrm>
        </p:grpSpPr>
        <p:sp>
          <p:nvSpPr>
            <p:cNvPr id="13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le 6"/>
          <p:cNvSpPr>
            <a:spLocks noGrp="1"/>
          </p:cNvSpPr>
          <p:nvPr>
            <p:ph type="title"/>
          </p:nvPr>
        </p:nvSpPr>
        <p:spPr>
          <a:xfrm>
            <a:off x="277029" y="292086"/>
            <a:ext cx="11370961" cy="1431384"/>
          </a:xfrm>
        </p:spPr>
        <p:txBody>
          <a:bodyPr/>
          <a:lstStyle/>
          <a:p>
            <a:r>
              <a:rPr lang="en-US" sz="4488" dirty="0" smtClean="0"/>
              <a:t>Protection </a:t>
            </a:r>
            <a:r>
              <a:rPr lang="en-US" sz="4488" dirty="0"/>
              <a:t>and recovery </a:t>
            </a:r>
            <a:br>
              <a:rPr lang="en-US" sz="4488" dirty="0"/>
            </a:br>
            <a:r>
              <a:rPr lang="en-US" sz="4488" dirty="0"/>
              <a:t>of assets across datacenters</a:t>
            </a:r>
          </a:p>
        </p:txBody>
      </p:sp>
      <p:sp>
        <p:nvSpPr>
          <p:cNvPr id="76" name="Rectangle 75"/>
          <p:cNvSpPr/>
          <p:nvPr/>
        </p:nvSpPr>
        <p:spPr>
          <a:xfrm>
            <a:off x="372770" y="2153432"/>
            <a:ext cx="4980733" cy="386097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0" tIns="149183" rIns="0" bIns="186480" numCol="1" rtlCol="0" anchor="t" anchorCtr="0" compatLnSpc="1">
            <a:prstTxWarp prst="textNoShape">
              <a:avLst/>
            </a:prstTxWarp>
          </a:bodyPr>
          <a:lstStyle/>
          <a:p>
            <a:pPr indent="-466298" defTabSz="950841" fontAlgn="base">
              <a:lnSpc>
                <a:spcPct val="90000"/>
              </a:lnSpc>
              <a:spcBef>
                <a:spcPts val="1224"/>
              </a:spcBef>
              <a:spcAft>
                <a:spcPct val="0"/>
              </a:spcAft>
            </a:pPr>
            <a:r>
              <a:rPr lang="en-US" sz="2400" dirty="0" smtClean="0">
                <a:gradFill>
                  <a:gsLst>
                    <a:gs pos="2917">
                      <a:srgbClr val="FFFFFF"/>
                    </a:gs>
                    <a:gs pos="30000">
                      <a:srgbClr val="FFFFFF"/>
                    </a:gs>
                  </a:gsLst>
                  <a:lin ang="5400000" scaled="0"/>
                </a:gradFill>
                <a:latin typeface="+mj-lt"/>
              </a:rPr>
              <a:t>VM replication with Hyper-V Replica</a:t>
            </a:r>
          </a:p>
          <a:p>
            <a:pPr indent="-466298" defTabSz="950841" fontAlgn="base">
              <a:lnSpc>
                <a:spcPct val="90000"/>
              </a:lnSpc>
              <a:spcBef>
                <a:spcPts val="1224"/>
              </a:spcBef>
              <a:spcAft>
                <a:spcPct val="0"/>
              </a:spcAft>
            </a:pPr>
            <a:r>
              <a:rPr lang="en-US" dirty="0" smtClean="0">
                <a:gradFill>
                  <a:gsLst>
                    <a:gs pos="2917">
                      <a:srgbClr val="FFFFFF"/>
                    </a:gs>
                    <a:gs pos="30000">
                      <a:srgbClr val="FFFFFF"/>
                    </a:gs>
                  </a:gsLst>
                  <a:lin ang="5400000" scaled="0"/>
                </a:gradFill>
                <a:latin typeface="+mj-lt"/>
              </a:rPr>
              <a:t>New</a:t>
            </a:r>
            <a:r>
              <a:rPr lang="en-US" dirty="0">
                <a:gradFill>
                  <a:gsLst>
                    <a:gs pos="2917">
                      <a:srgbClr val="FFFFFF"/>
                    </a:gs>
                    <a:gs pos="30000">
                      <a:srgbClr val="FFFFFF"/>
                    </a:gs>
                  </a:gsLst>
                  <a:lin ang="5400000" scaled="0"/>
                </a:gradFill>
                <a:latin typeface="+mj-lt"/>
              </a:rPr>
              <a:t>: Configurable syncs down to 30 seconds</a:t>
            </a:r>
          </a:p>
          <a:p>
            <a:pPr marL="0" lvl="1">
              <a:lnSpc>
                <a:spcPct val="120000"/>
              </a:lnSpc>
            </a:pPr>
            <a:r>
              <a:rPr lang="en-US" dirty="0">
                <a:gradFill>
                  <a:gsLst>
                    <a:gs pos="2917">
                      <a:srgbClr val="FFFFFF"/>
                    </a:gs>
                    <a:gs pos="30000">
                      <a:srgbClr val="FFFFFF"/>
                    </a:gs>
                  </a:gsLst>
                  <a:lin ang="5400000" scaled="0"/>
                </a:gradFill>
                <a:latin typeface="+mj-lt"/>
              </a:rPr>
              <a:t>New: </a:t>
            </a:r>
            <a:r>
              <a:rPr lang="en-US" dirty="0" smtClean="0">
                <a:gradFill>
                  <a:gsLst>
                    <a:gs pos="2917">
                      <a:srgbClr val="FFFFFF"/>
                    </a:gs>
                    <a:gs pos="30000">
                      <a:srgbClr val="FFFFFF"/>
                    </a:gs>
                  </a:gsLst>
                  <a:lin ang="5400000" scaled="0"/>
                </a:gradFill>
                <a:latin typeface="+mj-lt"/>
              </a:rPr>
              <a:t>Tertiary site support</a:t>
            </a:r>
            <a:endParaRPr lang="en-US" dirty="0">
              <a:gradFill>
                <a:gsLst>
                  <a:gs pos="2917">
                    <a:srgbClr val="FFFFFF"/>
                  </a:gs>
                  <a:gs pos="30000">
                    <a:srgbClr val="FFFFFF"/>
                  </a:gs>
                </a:gsLst>
                <a:lin ang="5400000" scaled="0"/>
              </a:gradFill>
              <a:latin typeface="+mj-lt"/>
            </a:endParaRPr>
          </a:p>
          <a:p>
            <a:pPr marL="0" lvl="1">
              <a:lnSpc>
                <a:spcPct val="120000"/>
              </a:lnSpc>
            </a:pPr>
            <a:r>
              <a:rPr lang="en-US" dirty="0" smtClean="0">
                <a:gradFill>
                  <a:gsLst>
                    <a:gs pos="2917">
                      <a:srgbClr val="FFFFFF"/>
                    </a:gs>
                    <a:gs pos="30000">
                      <a:srgbClr val="FFFFFF"/>
                    </a:gs>
                  </a:gsLst>
                  <a:lin ang="5400000" scaled="0"/>
                </a:gradFill>
                <a:latin typeface="+mj-lt"/>
              </a:rPr>
              <a:t>Seamless </a:t>
            </a:r>
            <a:r>
              <a:rPr lang="en-US" dirty="0">
                <a:gradFill>
                  <a:gsLst>
                    <a:gs pos="2917">
                      <a:srgbClr val="FFFFFF"/>
                    </a:gs>
                    <a:gs pos="30000">
                      <a:srgbClr val="FFFFFF"/>
                    </a:gs>
                  </a:gsLst>
                  <a:lin ang="5400000" scaled="0"/>
                </a:gradFill>
                <a:latin typeface="+mj-lt"/>
              </a:rPr>
              <a:t>integration with Hyper-V and </a:t>
            </a:r>
            <a:r>
              <a:rPr lang="en-US" dirty="0" smtClean="0">
                <a:gradFill>
                  <a:gsLst>
                    <a:gs pos="2917">
                      <a:srgbClr val="FFFFFF"/>
                    </a:gs>
                    <a:gs pos="30000">
                      <a:srgbClr val="FFFFFF"/>
                    </a:gs>
                  </a:gsLst>
                  <a:lin ang="5400000" scaled="0"/>
                </a:gradFill>
                <a:latin typeface="+mj-lt"/>
              </a:rPr>
              <a:t>clustering</a:t>
            </a:r>
            <a:endParaRPr lang="en-IN" dirty="0">
              <a:gradFill>
                <a:gsLst>
                  <a:gs pos="2917">
                    <a:srgbClr val="FFFFFF"/>
                  </a:gs>
                  <a:gs pos="30000">
                    <a:srgbClr val="FFFFFF"/>
                  </a:gs>
                </a:gsLst>
                <a:lin ang="5400000" scaled="0"/>
              </a:gradFill>
              <a:latin typeface="+mj-lt"/>
            </a:endParaRPr>
          </a:p>
          <a:p>
            <a:pPr indent="-466298" defTabSz="950841" fontAlgn="base">
              <a:lnSpc>
                <a:spcPct val="90000"/>
              </a:lnSpc>
              <a:spcBef>
                <a:spcPts val="1224"/>
              </a:spcBef>
              <a:spcAft>
                <a:spcPct val="0"/>
              </a:spcAft>
            </a:pPr>
            <a:endParaRPr lang="en-US" sz="2400" dirty="0">
              <a:gradFill>
                <a:gsLst>
                  <a:gs pos="2917">
                    <a:srgbClr val="FFFFFF"/>
                  </a:gs>
                  <a:gs pos="30000">
                    <a:srgbClr val="FFFFFF"/>
                  </a:gs>
                </a:gsLst>
                <a:lin ang="5400000" scaled="0"/>
              </a:gradFill>
              <a:latin typeface="+mj-lt"/>
            </a:endParaRPr>
          </a:p>
          <a:p>
            <a:pPr indent="-466298" defTabSz="950841" fontAlgn="base">
              <a:lnSpc>
                <a:spcPct val="90000"/>
              </a:lnSpc>
              <a:spcBef>
                <a:spcPts val="1224"/>
              </a:spcBef>
              <a:spcAft>
                <a:spcPct val="0"/>
              </a:spcAft>
            </a:pPr>
            <a:r>
              <a:rPr lang="en-US" sz="2400" dirty="0" smtClean="0">
                <a:gradFill>
                  <a:gsLst>
                    <a:gs pos="2917">
                      <a:srgbClr val="FFFFFF"/>
                    </a:gs>
                    <a:gs pos="30000">
                      <a:srgbClr val="FFFFFF"/>
                    </a:gs>
                  </a:gsLst>
                  <a:lin ang="5400000" scaled="0"/>
                </a:gradFill>
                <a:latin typeface="+mj-lt"/>
              </a:rPr>
              <a:t>Recovery orchestration</a:t>
            </a:r>
            <a:r>
              <a:rPr lang="en-US" sz="2400" dirty="0">
                <a:gradFill>
                  <a:gsLst>
                    <a:gs pos="2917">
                      <a:srgbClr val="FFFFFF"/>
                    </a:gs>
                    <a:gs pos="30000">
                      <a:srgbClr val="FFFFFF"/>
                    </a:gs>
                  </a:gsLst>
                  <a:lin ang="5400000" scaled="0"/>
                </a:gradFill>
                <a:latin typeface="+mj-lt"/>
              </a:rPr>
              <a:t/>
            </a:r>
            <a:br>
              <a:rPr lang="en-US" sz="2400" dirty="0">
                <a:gradFill>
                  <a:gsLst>
                    <a:gs pos="2917">
                      <a:srgbClr val="FFFFFF"/>
                    </a:gs>
                    <a:gs pos="30000">
                      <a:srgbClr val="FFFFFF"/>
                    </a:gs>
                  </a:gsLst>
                  <a:lin ang="5400000" scaled="0"/>
                </a:gradFill>
                <a:latin typeface="+mj-lt"/>
              </a:rPr>
            </a:br>
            <a:r>
              <a:rPr lang="en-US" sz="2400" dirty="0">
                <a:gradFill>
                  <a:gsLst>
                    <a:gs pos="2917">
                      <a:srgbClr val="FFFFFF"/>
                    </a:gs>
                    <a:gs pos="30000">
                      <a:srgbClr val="FFFFFF"/>
                    </a:gs>
                  </a:gsLst>
                  <a:lin ang="5400000" scaled="0"/>
                </a:gradFill>
                <a:latin typeface="+mj-lt"/>
              </a:rPr>
              <a:t>with Windows Azure Hyper-V </a:t>
            </a:r>
            <a:br>
              <a:rPr lang="en-US" sz="2400" dirty="0">
                <a:gradFill>
                  <a:gsLst>
                    <a:gs pos="2917">
                      <a:srgbClr val="FFFFFF"/>
                    </a:gs>
                    <a:gs pos="30000">
                      <a:srgbClr val="FFFFFF"/>
                    </a:gs>
                  </a:gsLst>
                  <a:lin ang="5400000" scaled="0"/>
                </a:gradFill>
                <a:latin typeface="+mj-lt"/>
              </a:rPr>
            </a:br>
            <a:r>
              <a:rPr lang="en-US" sz="2400" dirty="0">
                <a:gradFill>
                  <a:gsLst>
                    <a:gs pos="2917">
                      <a:srgbClr val="FFFFFF"/>
                    </a:gs>
                    <a:gs pos="30000">
                      <a:srgbClr val="FFFFFF"/>
                    </a:gs>
                  </a:gsLst>
                  <a:lin ang="5400000" scaled="0"/>
                </a:gradFill>
                <a:latin typeface="+mj-lt"/>
              </a:rPr>
              <a:t>Recovery Manager</a:t>
            </a:r>
          </a:p>
          <a:p>
            <a:pPr defTabSz="950841" fontAlgn="base">
              <a:lnSpc>
                <a:spcPct val="90000"/>
              </a:lnSpc>
              <a:spcBef>
                <a:spcPts val="1224"/>
              </a:spcBef>
              <a:spcAft>
                <a:spcPct val="0"/>
              </a:spcAft>
            </a:pPr>
            <a:r>
              <a:rPr lang="en-US" dirty="0">
                <a:gradFill>
                  <a:gsLst>
                    <a:gs pos="2917">
                      <a:srgbClr val="FFFFFF"/>
                    </a:gs>
                    <a:gs pos="30000">
                      <a:srgbClr val="FFFFFF"/>
                    </a:gs>
                  </a:gsLst>
                  <a:lin ang="5400000" scaled="0"/>
                </a:gradFill>
                <a:latin typeface="+mj-lt"/>
              </a:rPr>
              <a:t>At-scale disaster recovery with Windows </a:t>
            </a:r>
            <a:br>
              <a:rPr lang="en-US" dirty="0">
                <a:gradFill>
                  <a:gsLst>
                    <a:gs pos="2917">
                      <a:srgbClr val="FFFFFF"/>
                    </a:gs>
                    <a:gs pos="30000">
                      <a:srgbClr val="FFFFFF"/>
                    </a:gs>
                  </a:gsLst>
                  <a:lin ang="5400000" scaled="0"/>
                </a:gradFill>
                <a:latin typeface="+mj-lt"/>
              </a:rPr>
            </a:br>
            <a:r>
              <a:rPr lang="en-US" dirty="0">
                <a:gradFill>
                  <a:gsLst>
                    <a:gs pos="2917">
                      <a:srgbClr val="FFFFFF"/>
                    </a:gs>
                    <a:gs pos="30000">
                      <a:srgbClr val="FFFFFF"/>
                    </a:gs>
                  </a:gsLst>
                  <a:lin ang="5400000" scaled="0"/>
                </a:gradFill>
                <a:latin typeface="+mj-lt"/>
              </a:rPr>
              <a:t>Azure-enabled process automation </a:t>
            </a:r>
          </a:p>
        </p:txBody>
      </p:sp>
      <p:grpSp>
        <p:nvGrpSpPr>
          <p:cNvPr id="4" name="Group 3"/>
          <p:cNvGrpSpPr/>
          <p:nvPr/>
        </p:nvGrpSpPr>
        <p:grpSpPr>
          <a:xfrm>
            <a:off x="7125050" y="1135558"/>
            <a:ext cx="3431327" cy="1711550"/>
            <a:chOff x="7608985" y="-562013"/>
            <a:chExt cx="3431327" cy="1895513"/>
          </a:xfrm>
        </p:grpSpPr>
        <p:sp>
          <p:nvSpPr>
            <p:cNvPr id="5" name="Freeform 128"/>
            <p:cNvSpPr>
              <a:spLocks noChangeAspect="1"/>
            </p:cNvSpPr>
            <p:nvPr/>
          </p:nvSpPr>
          <p:spPr bwMode="black">
            <a:xfrm>
              <a:off x="7608985" y="-562013"/>
              <a:ext cx="3431327" cy="189551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solidFill>
                <a:schemeClr val="accent5"/>
              </a:solid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Box 2"/>
            <p:cNvSpPr txBox="1"/>
            <p:nvPr/>
          </p:nvSpPr>
          <p:spPr>
            <a:xfrm>
              <a:off x="7676954" y="292072"/>
              <a:ext cx="3363358" cy="794064"/>
            </a:xfrm>
            <a:prstGeom prst="rect">
              <a:avLst/>
            </a:prstGeom>
            <a:noFill/>
          </p:spPr>
          <p:txBody>
            <a:bodyPr wrap="none" lIns="182880" tIns="146304" rIns="182880" bIns="146304" rtlCol="0">
              <a:spAutoFit/>
            </a:bodyPr>
            <a:lstStyle/>
            <a:p>
              <a:pPr algn="ctr">
                <a:lnSpc>
                  <a:spcPct val="90000"/>
                </a:lnSpc>
                <a:spcAft>
                  <a:spcPts val="600"/>
                </a:spcAft>
              </a:pPr>
              <a:r>
                <a:rPr lang="en-US" b="1" dirty="0" smtClean="0">
                  <a:gradFill>
                    <a:gsLst>
                      <a:gs pos="2917">
                        <a:schemeClr val="bg2"/>
                      </a:gs>
                      <a:gs pos="30000">
                        <a:schemeClr val="bg2"/>
                      </a:gs>
                    </a:gsLst>
                    <a:lin ang="5400000" scaled="0"/>
                  </a:gradFill>
                </a:rPr>
                <a:t>Windows Azure </a:t>
              </a:r>
              <a:br>
                <a:rPr lang="en-US" b="1" dirty="0" smtClean="0">
                  <a:gradFill>
                    <a:gsLst>
                      <a:gs pos="2917">
                        <a:schemeClr val="bg2"/>
                      </a:gs>
                      <a:gs pos="30000">
                        <a:schemeClr val="bg2"/>
                      </a:gs>
                    </a:gsLst>
                    <a:lin ang="5400000" scaled="0"/>
                  </a:gradFill>
                </a:rPr>
              </a:br>
              <a:r>
                <a:rPr lang="en-US" b="1" dirty="0" smtClean="0">
                  <a:gradFill>
                    <a:gsLst>
                      <a:gs pos="2917">
                        <a:schemeClr val="bg2"/>
                      </a:gs>
                      <a:gs pos="30000">
                        <a:schemeClr val="bg2"/>
                      </a:gs>
                    </a:gsLst>
                    <a:lin ang="5400000" scaled="0"/>
                  </a:gradFill>
                </a:rPr>
                <a:t>Hyper-V Recovery Manager</a:t>
              </a:r>
            </a:p>
          </p:txBody>
        </p:sp>
      </p:grpSp>
      <p:grpSp>
        <p:nvGrpSpPr>
          <p:cNvPr id="68" name="Group 90"/>
          <p:cNvGrpSpPr>
            <a:grpSpLocks noChangeAspect="1"/>
          </p:cNvGrpSpPr>
          <p:nvPr/>
        </p:nvGrpSpPr>
        <p:grpSpPr bwMode="auto">
          <a:xfrm>
            <a:off x="6352322" y="4817362"/>
            <a:ext cx="1461404" cy="1345097"/>
            <a:chOff x="2369" y="777"/>
            <a:chExt cx="3091" cy="2845"/>
          </a:xfrm>
        </p:grpSpPr>
        <p:sp>
          <p:nvSpPr>
            <p:cNvPr id="6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4"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8867" y="6362362"/>
            <a:ext cx="2560320" cy="36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7724" y="6365353"/>
            <a:ext cx="2560320" cy="36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7083023" y="6021826"/>
            <a:ext cx="129208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Datacenter 1</a:t>
            </a:r>
          </a:p>
        </p:txBody>
      </p:sp>
      <p:sp>
        <p:nvSpPr>
          <p:cNvPr id="87" name="TextBox 86"/>
          <p:cNvSpPr txBox="1"/>
          <p:nvPr/>
        </p:nvSpPr>
        <p:spPr>
          <a:xfrm>
            <a:off x="10793119" y="6021826"/>
            <a:ext cx="129208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Datacenter 2</a:t>
            </a:r>
          </a:p>
        </p:txBody>
      </p:sp>
      <p:sp>
        <p:nvSpPr>
          <p:cNvPr id="88" name="TextBox 87"/>
          <p:cNvSpPr txBox="1"/>
          <p:nvPr/>
        </p:nvSpPr>
        <p:spPr>
          <a:xfrm>
            <a:off x="8231447" y="5639190"/>
            <a:ext cx="1183285" cy="3323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
        <p:nvSpPr>
          <p:cNvPr id="91" name="TextBox 90"/>
          <p:cNvSpPr txBox="1"/>
          <p:nvPr/>
        </p:nvSpPr>
        <p:spPr>
          <a:xfrm>
            <a:off x="6475126" y="3113574"/>
            <a:ext cx="1511614" cy="424732"/>
          </a:xfrm>
          <a:prstGeom prst="rect">
            <a:avLst/>
          </a:prstGeom>
          <a:solidFill>
            <a:schemeClr val="bg2"/>
          </a:solidFill>
        </p:spPr>
        <p:txBody>
          <a:bodyPr wrap="square" lIns="182880" tIns="45720" rIns="182880" bIns="4572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Communication </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
        <p:nvSpPr>
          <p:cNvPr id="93" name="TextBox 92"/>
          <p:cNvSpPr txBox="1"/>
          <p:nvPr/>
        </p:nvSpPr>
        <p:spPr>
          <a:xfrm>
            <a:off x="8588693" y="3764351"/>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chemeClr val="bg2"/>
                    </a:gs>
                    <a:gs pos="30000">
                      <a:schemeClr val="bg2"/>
                    </a:gs>
                  </a:gsLst>
                  <a:lin ang="5400000" scaled="0"/>
                </a:gradFill>
              </a:rPr>
              <a:t>Fail</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41707" y="4138603"/>
            <a:ext cx="2834640" cy="461343"/>
          </a:xfrm>
          <a:prstGeom prst="rect">
            <a:avLst/>
          </a:prstGeom>
        </p:spPr>
      </p:pic>
      <p:pic>
        <p:nvPicPr>
          <p:cNvPr id="62" name="Picture 6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250564" y="4138603"/>
            <a:ext cx="2834640" cy="461343"/>
          </a:xfrm>
          <a:prstGeom prst="rect">
            <a:avLst/>
          </a:prstGeom>
        </p:spPr>
      </p:pic>
      <p:cxnSp>
        <p:nvCxnSpPr>
          <p:cNvPr id="71" name="Straight Arrow Connector 70"/>
          <p:cNvCxnSpPr/>
          <p:nvPr/>
        </p:nvCxnSpPr>
        <p:spPr>
          <a:xfrm>
            <a:off x="9982038" y="2881469"/>
            <a:ext cx="516004" cy="1097280"/>
          </a:xfrm>
          <a:prstGeom prst="straightConnector1">
            <a:avLst/>
          </a:prstGeom>
          <a:ln w="41275">
            <a:solidFill>
              <a:schemeClr val="accent5"/>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419570" y="3116574"/>
            <a:ext cx="1511614" cy="424732"/>
          </a:xfrm>
          <a:prstGeom prst="rect">
            <a:avLst/>
          </a:prstGeom>
          <a:solidFill>
            <a:schemeClr val="bg2"/>
          </a:solidFill>
        </p:spPr>
        <p:txBody>
          <a:bodyPr wrap="square" lIns="182880" tIns="45720" rIns="182880" bIns="4572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Communication </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Tree>
    <p:extLst>
      <p:ext uri="{BB962C8B-B14F-4D97-AF65-F5344CB8AC3E}">
        <p14:creationId xmlns:p14="http://schemas.microsoft.com/office/powerpoint/2010/main" val="32354599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r>
              <a:rPr lang="en-US" dirty="0"/>
              <a:t>: </a:t>
            </a:r>
            <a:r>
              <a:rPr lang="en-US" dirty="0" smtClean="0"/>
              <a:t>Business continuity</a:t>
            </a:r>
            <a:endParaRPr lang="en-US" dirty="0"/>
          </a:p>
        </p:txBody>
      </p:sp>
      <p:sp>
        <p:nvSpPr>
          <p:cNvPr id="3" name="Text Placeholder 2"/>
          <p:cNvSpPr>
            <a:spLocks noGrp="1"/>
          </p:cNvSpPr>
          <p:nvPr>
            <p:ph type="body" sz="quarter" idx="12"/>
          </p:nvPr>
        </p:nvSpPr>
        <p:spPr/>
        <p:txBody>
          <a:bodyPr/>
          <a:lstStyle/>
          <a:p>
            <a:r>
              <a:rPr lang="en-US" dirty="0" smtClean="0"/>
              <a:t>Jeff Woolsey</a:t>
            </a:r>
            <a:endParaRPr lang="en-US" dirty="0"/>
          </a:p>
        </p:txBody>
      </p:sp>
    </p:spTree>
    <p:extLst>
      <p:ext uri="{BB962C8B-B14F-4D97-AF65-F5344CB8AC3E}">
        <p14:creationId xmlns:p14="http://schemas.microsoft.com/office/powerpoint/2010/main" val="18967946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7029" y="292083"/>
            <a:ext cx="12020293" cy="838122"/>
          </a:xfrm>
        </p:spPr>
        <p:txBody>
          <a:bodyPr/>
          <a:lstStyle/>
          <a:p>
            <a:r>
              <a:rPr lang="en-US" sz="4692" dirty="0"/>
              <a:t>Consistent management experiences &amp; services</a:t>
            </a:r>
          </a:p>
        </p:txBody>
      </p:sp>
      <p:sp>
        <p:nvSpPr>
          <p:cNvPr id="74" name="Rectangle 73"/>
          <p:cNvSpPr/>
          <p:nvPr/>
        </p:nvSpPr>
        <p:spPr>
          <a:xfrm>
            <a:off x="295890" y="1384944"/>
            <a:ext cx="5873971" cy="480434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0" tIns="149183" rIns="93240" bIns="186480" numCol="1" rtlCol="0" anchor="t" anchorCtr="0" compatLnSpc="1">
            <a:prstTxWarp prst="textNoShape">
              <a:avLst/>
            </a:prstTxWarp>
          </a:bodyPr>
          <a:lstStyle/>
          <a:p>
            <a:pPr defTabSz="950841" fontAlgn="base">
              <a:lnSpc>
                <a:spcPct val="90000"/>
              </a:lnSpc>
              <a:spcBef>
                <a:spcPts val="1224"/>
              </a:spcBef>
              <a:spcAft>
                <a:spcPct val="0"/>
              </a:spcAft>
            </a:pPr>
            <a:r>
              <a:rPr lang="en-US" sz="3200" dirty="0" smtClean="0">
                <a:gradFill>
                  <a:gsLst>
                    <a:gs pos="2917">
                      <a:schemeClr val="tx1"/>
                    </a:gs>
                    <a:gs pos="30000">
                      <a:schemeClr val="tx1"/>
                    </a:gs>
                  </a:gsLst>
                  <a:lin ang="5400000" scaled="0"/>
                </a:gradFill>
                <a:latin typeface="+mj-lt"/>
              </a:rPr>
              <a:t>Windows Azure Pack:</a:t>
            </a:r>
            <a:br>
              <a:rPr lang="en-US" sz="3200" dirty="0" smtClean="0">
                <a:gradFill>
                  <a:gsLst>
                    <a:gs pos="2917">
                      <a:schemeClr val="tx1"/>
                    </a:gs>
                    <a:gs pos="30000">
                      <a:schemeClr val="tx1"/>
                    </a:gs>
                  </a:gsLst>
                  <a:lin ang="5400000" scaled="0"/>
                </a:gradFill>
                <a:latin typeface="+mj-lt"/>
              </a:rPr>
            </a:br>
            <a:r>
              <a:rPr lang="en-US" sz="3200" dirty="0" smtClean="0">
                <a:gradFill>
                  <a:gsLst>
                    <a:gs pos="2917">
                      <a:schemeClr val="tx1"/>
                    </a:gs>
                    <a:gs pos="30000">
                      <a:schemeClr val="tx1"/>
                    </a:gs>
                  </a:gsLst>
                  <a:lin ang="5400000" scaled="0"/>
                </a:gradFill>
                <a:latin typeface="+mj-lt"/>
              </a:rPr>
              <a:t>Enhance </a:t>
            </a:r>
            <a:r>
              <a:rPr lang="en-US" sz="3200" dirty="0">
                <a:gradFill>
                  <a:gsLst>
                    <a:gs pos="2917">
                      <a:schemeClr val="tx1"/>
                    </a:gs>
                    <a:gs pos="30000">
                      <a:schemeClr val="tx1"/>
                    </a:gs>
                  </a:gsLst>
                  <a:lin ang="5400000" scaled="0"/>
                </a:gradFill>
                <a:latin typeface="+mj-lt"/>
              </a:rPr>
              <a:t>agility by delivering </a:t>
            </a:r>
            <a:br>
              <a:rPr lang="en-US" sz="3200" dirty="0">
                <a:gradFill>
                  <a:gsLst>
                    <a:gs pos="2917">
                      <a:schemeClr val="tx1"/>
                    </a:gs>
                    <a:gs pos="30000">
                      <a:schemeClr val="tx1"/>
                    </a:gs>
                  </a:gsLst>
                  <a:lin ang="5400000" scaled="0"/>
                </a:gradFill>
                <a:latin typeface="+mj-lt"/>
              </a:rPr>
            </a:br>
            <a:r>
              <a:rPr lang="en-US" sz="3200" dirty="0">
                <a:gradFill>
                  <a:gsLst>
                    <a:gs pos="2917">
                      <a:schemeClr val="tx1"/>
                    </a:gs>
                    <a:gs pos="30000">
                      <a:schemeClr val="tx1"/>
                    </a:gs>
                  </a:gsLst>
                  <a:lin ang="5400000" scaled="0"/>
                </a:gradFill>
                <a:latin typeface="+mj-lt"/>
              </a:rPr>
              <a:t>Windows Azure-consistent services to Windows Server  </a:t>
            </a:r>
          </a:p>
          <a:p>
            <a:pPr defTabSz="950841" fontAlgn="base">
              <a:lnSpc>
                <a:spcPct val="90000"/>
              </a:lnSpc>
              <a:spcBef>
                <a:spcPts val="1224"/>
              </a:spcBef>
              <a:spcAft>
                <a:spcPct val="0"/>
              </a:spcAft>
            </a:pPr>
            <a:endParaRPr lang="en-US" sz="2040" dirty="0">
              <a:gradFill>
                <a:gsLst>
                  <a:gs pos="2917">
                    <a:schemeClr val="tx1"/>
                  </a:gs>
                  <a:gs pos="30000">
                    <a:schemeClr val="tx1"/>
                  </a:gs>
                </a:gsLst>
                <a:lin ang="5400000" scaled="0"/>
              </a:gradFill>
              <a:latin typeface="+mj-lt"/>
            </a:endParaRPr>
          </a:p>
          <a:p>
            <a:pPr defTabSz="950841" fontAlgn="base">
              <a:lnSpc>
                <a:spcPct val="90000"/>
              </a:lnSpc>
              <a:spcBef>
                <a:spcPts val="1224"/>
              </a:spcBef>
              <a:spcAft>
                <a:spcPct val="0"/>
              </a:spcAft>
            </a:pPr>
            <a:r>
              <a:rPr lang="en-US" sz="2200" dirty="0">
                <a:gradFill>
                  <a:gsLst>
                    <a:gs pos="2917">
                      <a:schemeClr val="tx1"/>
                    </a:gs>
                    <a:gs pos="30000">
                      <a:schemeClr val="tx1"/>
                    </a:gs>
                  </a:gsLst>
                  <a:lin ang="5400000" scaled="0"/>
                </a:gradFill>
                <a:latin typeface="+mj-lt"/>
              </a:rPr>
              <a:t>Extensible, enterprise-ready service </a:t>
            </a:r>
            <a:r>
              <a:rPr lang="en-US" sz="2200" dirty="0" smtClean="0">
                <a:gradFill>
                  <a:gsLst>
                    <a:gs pos="2917">
                      <a:schemeClr val="tx1"/>
                    </a:gs>
                    <a:gs pos="30000">
                      <a:schemeClr val="tx1"/>
                    </a:gs>
                  </a:gsLst>
                  <a:lin ang="5400000" scaled="0"/>
                </a:gradFill>
                <a:latin typeface="+mj-lt"/>
              </a:rPr>
              <a:t/>
            </a:r>
            <a:br>
              <a:rPr lang="en-US" sz="2200" dirty="0" smtClean="0">
                <a:gradFill>
                  <a:gsLst>
                    <a:gs pos="2917">
                      <a:schemeClr val="tx1"/>
                    </a:gs>
                    <a:gs pos="30000">
                      <a:schemeClr val="tx1"/>
                    </a:gs>
                  </a:gsLst>
                  <a:lin ang="5400000" scaled="0"/>
                </a:gradFill>
                <a:latin typeface="+mj-lt"/>
              </a:rPr>
            </a:br>
            <a:r>
              <a:rPr lang="en-US" sz="2200" dirty="0" smtClean="0">
                <a:gradFill>
                  <a:gsLst>
                    <a:gs pos="2917">
                      <a:schemeClr val="tx1"/>
                    </a:gs>
                    <a:gs pos="30000">
                      <a:schemeClr val="tx1"/>
                    </a:gs>
                  </a:gsLst>
                  <a:lin ang="5400000" scaled="0"/>
                </a:gradFill>
                <a:latin typeface="+mj-lt"/>
              </a:rPr>
              <a:t>management </a:t>
            </a:r>
            <a:r>
              <a:rPr lang="en-US" sz="2200" dirty="0">
                <a:gradFill>
                  <a:gsLst>
                    <a:gs pos="2917">
                      <a:schemeClr val="tx1"/>
                    </a:gs>
                    <a:gs pos="30000">
                      <a:schemeClr val="tx1"/>
                    </a:gs>
                  </a:gsLst>
                  <a:lin ang="5400000" scaled="0"/>
                </a:gradFill>
                <a:latin typeface="+mj-lt"/>
              </a:rPr>
              <a:t>portal </a:t>
            </a:r>
          </a:p>
          <a:p>
            <a:pPr defTabSz="950841" fontAlgn="base">
              <a:lnSpc>
                <a:spcPct val="90000"/>
              </a:lnSpc>
              <a:spcBef>
                <a:spcPts val="1224"/>
              </a:spcBef>
              <a:spcAft>
                <a:spcPct val="0"/>
              </a:spcAft>
            </a:pPr>
            <a:r>
              <a:rPr lang="en-US" sz="2200" dirty="0">
                <a:gradFill>
                  <a:gsLst>
                    <a:gs pos="2917">
                      <a:schemeClr val="tx1"/>
                    </a:gs>
                    <a:gs pos="30000">
                      <a:schemeClr val="tx1"/>
                    </a:gs>
                  </a:gsLst>
                  <a:lin ang="5400000" scaled="0"/>
                </a:gradFill>
                <a:latin typeface="+mj-lt"/>
              </a:rPr>
              <a:t>Tenant user services: Virtual </a:t>
            </a:r>
            <a:br>
              <a:rPr lang="en-US" sz="2200" dirty="0">
                <a:gradFill>
                  <a:gsLst>
                    <a:gs pos="2917">
                      <a:schemeClr val="tx1"/>
                    </a:gs>
                    <a:gs pos="30000">
                      <a:schemeClr val="tx1"/>
                    </a:gs>
                  </a:gsLst>
                  <a:lin ang="5400000" scaled="0"/>
                </a:gradFill>
                <a:latin typeface="+mj-lt"/>
              </a:rPr>
            </a:br>
            <a:r>
              <a:rPr lang="en-US" sz="2200" dirty="0">
                <a:gradFill>
                  <a:gsLst>
                    <a:gs pos="2917">
                      <a:schemeClr val="tx1"/>
                    </a:gs>
                    <a:gs pos="30000">
                      <a:schemeClr val="tx1"/>
                    </a:gs>
                  </a:gsLst>
                  <a:lin ang="5400000" scaled="0"/>
                </a:gradFill>
                <a:latin typeface="+mj-lt"/>
              </a:rPr>
              <a:t>machines, websites and service bus</a:t>
            </a:r>
          </a:p>
          <a:p>
            <a:pPr defTabSz="950841" fontAlgn="base">
              <a:lnSpc>
                <a:spcPct val="90000"/>
              </a:lnSpc>
              <a:spcBef>
                <a:spcPts val="1224"/>
              </a:spcBef>
              <a:spcAft>
                <a:spcPct val="0"/>
              </a:spcAft>
            </a:pPr>
            <a:r>
              <a:rPr lang="en-US" sz="2200" dirty="0">
                <a:gradFill>
                  <a:gsLst>
                    <a:gs pos="2917">
                      <a:schemeClr val="tx1"/>
                    </a:gs>
                    <a:gs pos="30000">
                      <a:schemeClr val="tx1"/>
                    </a:gs>
                  </a:gsLst>
                  <a:lin ang="5400000" scaled="0"/>
                </a:gradFill>
                <a:latin typeface="+mj-lt"/>
              </a:rPr>
              <a:t>Standardized </a:t>
            </a:r>
            <a:r>
              <a:rPr lang="en-US" sz="2200" dirty="0" smtClean="0">
                <a:gradFill>
                  <a:gsLst>
                    <a:gs pos="2917">
                      <a:schemeClr val="tx1"/>
                    </a:gs>
                    <a:gs pos="30000">
                      <a:schemeClr val="tx1"/>
                    </a:gs>
                  </a:gsLst>
                  <a:lin ang="5400000" scaled="0"/>
                </a:gradFill>
                <a:latin typeface="+mj-lt"/>
              </a:rPr>
              <a:t>virtual machine gallery </a:t>
            </a:r>
            <a:br>
              <a:rPr lang="en-US" sz="2200" dirty="0" smtClean="0">
                <a:gradFill>
                  <a:gsLst>
                    <a:gs pos="2917">
                      <a:schemeClr val="tx1"/>
                    </a:gs>
                    <a:gs pos="30000">
                      <a:schemeClr val="tx1"/>
                    </a:gs>
                  </a:gsLst>
                  <a:lin ang="5400000" scaled="0"/>
                </a:gradFill>
                <a:latin typeface="+mj-lt"/>
              </a:rPr>
            </a:br>
            <a:r>
              <a:rPr lang="en-US" sz="2200" dirty="0" smtClean="0">
                <a:gradFill>
                  <a:gsLst>
                    <a:gs pos="2917">
                      <a:schemeClr val="tx1"/>
                    </a:gs>
                    <a:gs pos="30000">
                      <a:schemeClr val="tx1"/>
                    </a:gs>
                  </a:gsLst>
                  <a:lin ang="5400000" scaled="0"/>
                </a:gradFill>
                <a:latin typeface="+mj-lt"/>
              </a:rPr>
              <a:t>format for Windows </a:t>
            </a:r>
            <a:r>
              <a:rPr lang="en-US" sz="2200" dirty="0">
                <a:gradFill>
                  <a:gsLst>
                    <a:gs pos="2917">
                      <a:schemeClr val="tx1"/>
                    </a:gs>
                    <a:gs pos="30000">
                      <a:schemeClr val="tx1"/>
                    </a:gs>
                  </a:gsLst>
                  <a:lin ang="5400000" scaled="0"/>
                </a:gradFill>
                <a:latin typeface="+mj-lt"/>
              </a:rPr>
              <a:t>Azure </a:t>
            </a:r>
            <a:r>
              <a:rPr lang="en-US" sz="2200" dirty="0" smtClean="0">
                <a:gradFill>
                  <a:gsLst>
                    <a:gs pos="2917">
                      <a:schemeClr val="tx1"/>
                    </a:gs>
                    <a:gs pos="30000">
                      <a:schemeClr val="tx1"/>
                    </a:gs>
                  </a:gsLst>
                  <a:lin ang="5400000" scaled="0"/>
                </a:gradFill>
                <a:latin typeface="+mj-lt"/>
              </a:rPr>
              <a:t>and</a:t>
            </a:r>
            <a:br>
              <a:rPr lang="en-US" sz="2200" dirty="0" smtClean="0">
                <a:gradFill>
                  <a:gsLst>
                    <a:gs pos="2917">
                      <a:schemeClr val="tx1"/>
                    </a:gs>
                    <a:gs pos="30000">
                      <a:schemeClr val="tx1"/>
                    </a:gs>
                  </a:gsLst>
                  <a:lin ang="5400000" scaled="0"/>
                </a:gradFill>
                <a:latin typeface="+mj-lt"/>
              </a:rPr>
            </a:br>
            <a:r>
              <a:rPr lang="en-US" sz="2200" dirty="0" smtClean="0">
                <a:gradFill>
                  <a:gsLst>
                    <a:gs pos="2917">
                      <a:schemeClr val="tx1"/>
                    </a:gs>
                    <a:gs pos="30000">
                      <a:schemeClr val="tx1"/>
                    </a:gs>
                  </a:gsLst>
                  <a:lin ang="5400000" scaled="0"/>
                </a:gradFill>
                <a:latin typeface="+mj-lt"/>
              </a:rPr>
              <a:t>for service providers</a:t>
            </a:r>
            <a:endParaRPr lang="en-US" sz="2200" dirty="0">
              <a:gradFill>
                <a:gsLst>
                  <a:gs pos="2917">
                    <a:schemeClr val="tx1"/>
                  </a:gs>
                  <a:gs pos="30000">
                    <a:schemeClr val="tx1"/>
                  </a:gs>
                </a:gsLst>
                <a:lin ang="5400000" scaled="0"/>
              </a:gradFill>
              <a:latin typeface="+mj-lt"/>
            </a:endParaRPr>
          </a:p>
        </p:txBody>
      </p:sp>
      <p:sp>
        <p:nvSpPr>
          <p:cNvPr id="76" name="Rectangle 75"/>
          <p:cNvSpPr/>
          <p:nvPr/>
        </p:nvSpPr>
        <p:spPr>
          <a:xfrm>
            <a:off x="7498725" y="1662354"/>
            <a:ext cx="2248569" cy="346570"/>
          </a:xfrm>
          <a:prstGeom prst="rect">
            <a:avLst/>
          </a:prstGeom>
        </p:spPr>
        <p:txBody>
          <a:bodyPr wrap="square">
            <a:spAutoFit/>
          </a:bodyPr>
          <a:lstStyle/>
          <a:p>
            <a:pPr defTabSz="932290" fontAlgn="base">
              <a:lnSpc>
                <a:spcPct val="90000"/>
              </a:lnSpc>
              <a:spcBef>
                <a:spcPct val="0"/>
              </a:spcBef>
              <a:spcAft>
                <a:spcPct val="0"/>
              </a:spcAft>
            </a:pPr>
            <a:r>
              <a:rPr lang="en-US" sz="1836" b="1" spc="-51" dirty="0">
                <a:gradFill>
                  <a:gsLst>
                    <a:gs pos="1250">
                      <a:schemeClr val="tx1"/>
                    </a:gs>
                    <a:gs pos="20000">
                      <a:schemeClr val="tx1"/>
                    </a:gs>
                  </a:gsLst>
                  <a:lin ang="5400000" scaled="0"/>
                </a:gradFill>
              </a:rPr>
              <a:t>Tenants/ Customers </a:t>
            </a:r>
          </a:p>
        </p:txBody>
      </p:sp>
      <p:sp>
        <p:nvSpPr>
          <p:cNvPr id="77" name="TextBox 76"/>
          <p:cNvSpPr txBox="1"/>
          <p:nvPr/>
        </p:nvSpPr>
        <p:spPr>
          <a:xfrm>
            <a:off x="7749146" y="3015682"/>
            <a:ext cx="1747727" cy="226024"/>
          </a:xfrm>
          <a:prstGeom prst="rect">
            <a:avLst/>
          </a:prstGeom>
          <a:noFill/>
        </p:spPr>
        <p:txBody>
          <a:bodyPr wrap="square" lIns="186521" tIns="0" rIns="186521" bIns="0" rtlCol="0">
            <a:spAutoFit/>
          </a:bodyPr>
          <a:lstStyle/>
          <a:p>
            <a:pPr algn="ctr">
              <a:lnSpc>
                <a:spcPct val="90000"/>
              </a:lnSpc>
            </a:pPr>
            <a:r>
              <a:rPr lang="en-US" sz="1632" b="1" spc="-51" dirty="0">
                <a:gradFill>
                  <a:gsLst>
                    <a:gs pos="2917">
                      <a:schemeClr val="tx1"/>
                    </a:gs>
                    <a:gs pos="30000">
                      <a:schemeClr val="tx1"/>
                    </a:gs>
                  </a:gsLst>
                  <a:lin ang="5400000" scaled="0"/>
                </a:gradFill>
              </a:rPr>
              <a:t>Consistency </a:t>
            </a:r>
          </a:p>
        </p:txBody>
      </p:sp>
      <p:grpSp>
        <p:nvGrpSpPr>
          <p:cNvPr id="79" name="Group 78"/>
          <p:cNvGrpSpPr/>
          <p:nvPr/>
        </p:nvGrpSpPr>
        <p:grpSpPr>
          <a:xfrm>
            <a:off x="7756465" y="2181694"/>
            <a:ext cx="1733088" cy="525986"/>
            <a:chOff x="7113018" y="2522053"/>
            <a:chExt cx="1699260" cy="515719"/>
          </a:xfrm>
        </p:grpSpPr>
        <p:sp>
          <p:nvSpPr>
            <p:cNvPr id="80" name="Freeform 8"/>
            <p:cNvSpPr>
              <a:spLocks noEditPoints="1"/>
            </p:cNvSpPr>
            <p:nvPr/>
          </p:nvSpPr>
          <p:spPr bwMode="auto">
            <a:xfrm>
              <a:off x="7113018" y="2522053"/>
              <a:ext cx="191627" cy="515719"/>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81" name="Freeform 8"/>
            <p:cNvSpPr>
              <a:spLocks noEditPoints="1"/>
            </p:cNvSpPr>
            <p:nvPr/>
          </p:nvSpPr>
          <p:spPr bwMode="auto">
            <a:xfrm>
              <a:off x="7489927" y="2522053"/>
              <a:ext cx="191627" cy="515719"/>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82" name="Freeform 8"/>
            <p:cNvSpPr>
              <a:spLocks noEditPoints="1"/>
            </p:cNvSpPr>
            <p:nvPr/>
          </p:nvSpPr>
          <p:spPr bwMode="auto">
            <a:xfrm>
              <a:off x="7866835" y="2522053"/>
              <a:ext cx="191627" cy="515719"/>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83" name="Freeform 8"/>
            <p:cNvSpPr>
              <a:spLocks noEditPoints="1"/>
            </p:cNvSpPr>
            <p:nvPr/>
          </p:nvSpPr>
          <p:spPr bwMode="auto">
            <a:xfrm>
              <a:off x="8243743" y="2522053"/>
              <a:ext cx="191627" cy="515719"/>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84" name="Freeform 8"/>
            <p:cNvSpPr>
              <a:spLocks noEditPoints="1"/>
            </p:cNvSpPr>
            <p:nvPr/>
          </p:nvSpPr>
          <p:spPr bwMode="auto">
            <a:xfrm>
              <a:off x="8620651" y="2522053"/>
              <a:ext cx="191627" cy="515719"/>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grpSp>
      <p:cxnSp>
        <p:nvCxnSpPr>
          <p:cNvPr id="86" name="Straight Connector 85"/>
          <p:cNvCxnSpPr/>
          <p:nvPr/>
        </p:nvCxnSpPr>
        <p:spPr>
          <a:xfrm>
            <a:off x="5995402" y="3102049"/>
            <a:ext cx="0" cy="417327"/>
          </a:xfrm>
          <a:prstGeom prst="line">
            <a:avLst/>
          </a:prstGeom>
          <a:solidFill>
            <a:srgbClr val="FFFFFF"/>
          </a:solidFill>
          <a:ln w="41275">
            <a:solidFill>
              <a:schemeClr val="bg2"/>
            </a:solidFill>
            <a:prstDash val="sysDot"/>
            <a:round/>
            <a:headEnd/>
            <a:tailEnd/>
          </a:ln>
        </p:spPr>
      </p:cxnSp>
      <p:cxnSp>
        <p:nvCxnSpPr>
          <p:cNvPr id="87" name="Straight Connector 86"/>
          <p:cNvCxnSpPr/>
          <p:nvPr/>
        </p:nvCxnSpPr>
        <p:spPr>
          <a:xfrm>
            <a:off x="11213044" y="3099181"/>
            <a:ext cx="0" cy="417327"/>
          </a:xfrm>
          <a:prstGeom prst="line">
            <a:avLst/>
          </a:prstGeom>
          <a:solidFill>
            <a:srgbClr val="FFFFFF"/>
          </a:solidFill>
          <a:ln w="41275">
            <a:solidFill>
              <a:schemeClr val="bg2"/>
            </a:solidFill>
            <a:prstDash val="sysDot"/>
            <a:round/>
            <a:headEnd/>
            <a:tailEnd/>
          </a:ln>
        </p:spPr>
      </p:cxnSp>
      <p:sp>
        <p:nvSpPr>
          <p:cNvPr id="90" name="Rectangle 89"/>
          <p:cNvSpPr/>
          <p:nvPr/>
        </p:nvSpPr>
        <p:spPr bwMode="auto">
          <a:xfrm>
            <a:off x="5269928" y="3516506"/>
            <a:ext cx="2201453" cy="2340901"/>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1428" dirty="0">
                <a:gradFill>
                  <a:gsLst>
                    <a:gs pos="1250">
                      <a:srgbClr val="FFFFFF"/>
                    </a:gs>
                    <a:gs pos="10417">
                      <a:srgbClr val="FFFFFF"/>
                    </a:gs>
                  </a:gsLst>
                  <a:lin ang="5400000" scaled="0"/>
                </a:gradFill>
              </a:rPr>
              <a:t>Windows Server </a:t>
            </a:r>
            <a:br>
              <a:rPr lang="en-US" sz="1428" dirty="0">
                <a:gradFill>
                  <a:gsLst>
                    <a:gs pos="1250">
                      <a:srgbClr val="FFFFFF"/>
                    </a:gs>
                    <a:gs pos="10417">
                      <a:srgbClr val="FFFFFF"/>
                    </a:gs>
                  </a:gsLst>
                  <a:lin ang="5400000" scaled="0"/>
                </a:gradFill>
              </a:rPr>
            </a:br>
            <a:r>
              <a:rPr lang="en-US" sz="1428" dirty="0">
                <a:gradFill>
                  <a:gsLst>
                    <a:gs pos="1250">
                      <a:srgbClr val="FFFFFF"/>
                    </a:gs>
                    <a:gs pos="10417">
                      <a:srgbClr val="FFFFFF"/>
                    </a:gs>
                  </a:gsLst>
                  <a:lin ang="5400000" scaled="0"/>
                </a:gradFill>
              </a:rPr>
              <a:t>&amp; System Center</a:t>
            </a:r>
          </a:p>
        </p:txBody>
      </p:sp>
      <p:sp>
        <p:nvSpPr>
          <p:cNvPr id="91" name="Rectangle 90"/>
          <p:cNvSpPr/>
          <p:nvPr/>
        </p:nvSpPr>
        <p:spPr bwMode="auto">
          <a:xfrm>
            <a:off x="5342581" y="3603386"/>
            <a:ext cx="2056146" cy="5917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1428" spc="-51" dirty="0">
                <a:gradFill>
                  <a:gsLst>
                    <a:gs pos="1250">
                      <a:srgbClr val="FFFFFF"/>
                    </a:gs>
                    <a:gs pos="10417">
                      <a:srgbClr val="FFFFFF"/>
                    </a:gs>
                  </a:gsLst>
                  <a:lin ang="5400000" scaled="0"/>
                </a:gradFill>
              </a:rPr>
              <a:t>Service management portal &amp; extensible API</a:t>
            </a:r>
          </a:p>
        </p:txBody>
      </p:sp>
      <p:sp>
        <p:nvSpPr>
          <p:cNvPr id="92" name="Rectangle 91"/>
          <p:cNvSpPr/>
          <p:nvPr/>
        </p:nvSpPr>
        <p:spPr bwMode="auto">
          <a:xfrm>
            <a:off x="5342581"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Web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Sites</a:t>
            </a:r>
          </a:p>
        </p:txBody>
      </p:sp>
      <p:sp>
        <p:nvSpPr>
          <p:cNvPr id="93" name="Rectangle 92"/>
          <p:cNvSpPr/>
          <p:nvPr/>
        </p:nvSpPr>
        <p:spPr bwMode="auto">
          <a:xfrm>
            <a:off x="6043627"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VM </a:t>
            </a:r>
          </a:p>
        </p:txBody>
      </p:sp>
      <p:sp>
        <p:nvSpPr>
          <p:cNvPr id="94" name="Rectangle 93"/>
          <p:cNvSpPr/>
          <p:nvPr/>
        </p:nvSpPr>
        <p:spPr bwMode="auto">
          <a:xfrm>
            <a:off x="6744671"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Service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Bus</a:t>
            </a:r>
          </a:p>
        </p:txBody>
      </p:sp>
      <p:sp>
        <p:nvSpPr>
          <p:cNvPr id="95" name="Rectangle 94"/>
          <p:cNvSpPr/>
          <p:nvPr/>
        </p:nvSpPr>
        <p:spPr bwMode="auto">
          <a:xfrm>
            <a:off x="5268088" y="5903405"/>
            <a:ext cx="2203292" cy="546136"/>
          </a:xfrm>
          <a:prstGeom prst="rect">
            <a:avLst/>
          </a:prstGeom>
          <a:solidFill>
            <a:schemeClr val="accent6"/>
          </a:solidFill>
          <a:ln w="9525">
            <a:no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040" spc="-51" dirty="0">
                <a:gradFill>
                  <a:gsLst>
                    <a:gs pos="1250">
                      <a:schemeClr val="tx1"/>
                    </a:gs>
                    <a:gs pos="20000">
                      <a:schemeClr val="tx1"/>
                    </a:gs>
                  </a:gsLst>
                  <a:lin ang="5400000" scaled="0"/>
                </a:gradFill>
              </a:rPr>
              <a:t>On-premises</a:t>
            </a:r>
          </a:p>
        </p:txBody>
      </p:sp>
      <p:sp>
        <p:nvSpPr>
          <p:cNvPr id="96" name="Rectangle 95"/>
          <p:cNvSpPr/>
          <p:nvPr/>
        </p:nvSpPr>
        <p:spPr bwMode="auto">
          <a:xfrm>
            <a:off x="7523791" y="5903405"/>
            <a:ext cx="2203292" cy="546136"/>
          </a:xfrm>
          <a:prstGeom prst="rect">
            <a:avLst/>
          </a:prstGeom>
          <a:solidFill>
            <a:schemeClr val="accent2"/>
          </a:solidFill>
          <a:ln w="9525">
            <a:no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040" spc="-51" dirty="0">
                <a:gradFill>
                  <a:gsLst>
                    <a:gs pos="1250">
                      <a:schemeClr val="tx1"/>
                    </a:gs>
                    <a:gs pos="20000">
                      <a:schemeClr val="tx1"/>
                    </a:gs>
                  </a:gsLst>
                  <a:lin ang="5400000" scaled="0"/>
                </a:gradFill>
              </a:rPr>
              <a:t>Service provider</a:t>
            </a:r>
          </a:p>
        </p:txBody>
      </p:sp>
      <p:sp>
        <p:nvSpPr>
          <p:cNvPr id="97" name="Rectangle 96"/>
          <p:cNvSpPr/>
          <p:nvPr/>
        </p:nvSpPr>
        <p:spPr bwMode="auto">
          <a:xfrm>
            <a:off x="9774638" y="5903405"/>
            <a:ext cx="2203292" cy="546136"/>
          </a:xfrm>
          <a:prstGeom prst="rect">
            <a:avLst/>
          </a:prstGeom>
          <a:solidFill>
            <a:schemeClr val="accent1"/>
          </a:solidFill>
          <a:ln w="9525">
            <a:no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040" spc="-51" dirty="0">
                <a:gradFill>
                  <a:gsLst>
                    <a:gs pos="1250">
                      <a:schemeClr val="tx1"/>
                    </a:gs>
                    <a:gs pos="20000">
                      <a:schemeClr val="tx1"/>
                    </a:gs>
                  </a:gsLst>
                  <a:lin ang="5400000" scaled="0"/>
                </a:gradFill>
              </a:rPr>
              <a:t>Microsoft </a:t>
            </a:r>
          </a:p>
        </p:txBody>
      </p:sp>
      <p:grpSp>
        <p:nvGrpSpPr>
          <p:cNvPr id="98" name="Group 97"/>
          <p:cNvGrpSpPr/>
          <p:nvPr/>
        </p:nvGrpSpPr>
        <p:grpSpPr>
          <a:xfrm>
            <a:off x="6877551" y="4674296"/>
            <a:ext cx="340307" cy="296247"/>
            <a:chOff x="6598260" y="4590950"/>
            <a:chExt cx="349473" cy="304226"/>
          </a:xfrm>
        </p:grpSpPr>
        <p:sp>
          <p:nvSpPr>
            <p:cNvPr id="160"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1"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2"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3"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4"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5"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6"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7"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8"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69"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0"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1"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2"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3"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4"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5"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6"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7"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8"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79"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grpSp>
      <p:sp>
        <p:nvSpPr>
          <p:cNvPr id="99" name="Freeform 357"/>
          <p:cNvSpPr>
            <a:spLocks noChangeAspect="1" noEditPoints="1"/>
          </p:cNvSpPr>
          <p:nvPr/>
        </p:nvSpPr>
        <p:spPr bwMode="auto">
          <a:xfrm>
            <a:off x="5535113" y="4687089"/>
            <a:ext cx="279903" cy="27990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FFFFFF"/>
              </a:solidFill>
            </a:endParaRPr>
          </a:p>
        </p:txBody>
      </p:sp>
      <p:sp>
        <p:nvSpPr>
          <p:cNvPr id="100" name="Freeform 99"/>
          <p:cNvSpPr>
            <a:spLocks noEditPoints="1"/>
          </p:cNvSpPr>
          <p:nvPr/>
        </p:nvSpPr>
        <p:spPr bwMode="black">
          <a:xfrm>
            <a:off x="6174941" y="4687089"/>
            <a:ext cx="341060" cy="28345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803758">
              <a:defRPr/>
            </a:pPr>
            <a:endParaRPr lang="en-US" sz="1836" kern="0" dirty="0">
              <a:solidFill>
                <a:srgbClr val="505050"/>
              </a:solidFill>
            </a:endParaRPr>
          </a:p>
        </p:txBody>
      </p:sp>
      <p:sp>
        <p:nvSpPr>
          <p:cNvPr id="101" name="Freeform 28"/>
          <p:cNvSpPr>
            <a:spLocks noChangeAspect="1" noEditPoints="1"/>
          </p:cNvSpPr>
          <p:nvPr/>
        </p:nvSpPr>
        <p:spPr bwMode="gray">
          <a:xfrm>
            <a:off x="6884663" y="5336607"/>
            <a:ext cx="489505" cy="441712"/>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102" name="Rectangle 101"/>
          <p:cNvSpPr/>
          <p:nvPr/>
        </p:nvSpPr>
        <p:spPr bwMode="auto">
          <a:xfrm>
            <a:off x="7523791" y="3516506"/>
            <a:ext cx="2201453" cy="2340901"/>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1428" dirty="0">
                <a:gradFill>
                  <a:gsLst>
                    <a:gs pos="1250">
                      <a:srgbClr val="FFFFFF"/>
                    </a:gs>
                    <a:gs pos="10417">
                      <a:srgbClr val="FFFFFF"/>
                    </a:gs>
                  </a:gsLst>
                  <a:lin ang="5400000" scaled="0"/>
                </a:gradFill>
              </a:rPr>
              <a:t>Windows Server </a:t>
            </a:r>
            <a:br>
              <a:rPr lang="en-US" sz="1428" dirty="0">
                <a:gradFill>
                  <a:gsLst>
                    <a:gs pos="1250">
                      <a:srgbClr val="FFFFFF"/>
                    </a:gs>
                    <a:gs pos="10417">
                      <a:srgbClr val="FFFFFF"/>
                    </a:gs>
                  </a:gsLst>
                  <a:lin ang="5400000" scaled="0"/>
                </a:gradFill>
              </a:rPr>
            </a:br>
            <a:r>
              <a:rPr lang="en-US" sz="1428" dirty="0">
                <a:gradFill>
                  <a:gsLst>
                    <a:gs pos="1250">
                      <a:srgbClr val="FFFFFF"/>
                    </a:gs>
                    <a:gs pos="10417">
                      <a:srgbClr val="FFFFFF"/>
                    </a:gs>
                  </a:gsLst>
                  <a:lin ang="5400000" scaled="0"/>
                </a:gradFill>
              </a:rPr>
              <a:t>&amp; System Center</a:t>
            </a:r>
          </a:p>
        </p:txBody>
      </p:sp>
      <p:sp>
        <p:nvSpPr>
          <p:cNvPr id="103" name="Rectangle 102"/>
          <p:cNvSpPr/>
          <p:nvPr/>
        </p:nvSpPr>
        <p:spPr bwMode="auto">
          <a:xfrm>
            <a:off x="7596444" y="3603386"/>
            <a:ext cx="2056146" cy="5917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1428" spc="-51" dirty="0">
                <a:gradFill>
                  <a:gsLst>
                    <a:gs pos="1250">
                      <a:srgbClr val="FFFFFF"/>
                    </a:gs>
                    <a:gs pos="10417">
                      <a:srgbClr val="FFFFFF"/>
                    </a:gs>
                  </a:gsLst>
                  <a:lin ang="5400000" scaled="0"/>
                </a:gradFill>
              </a:rPr>
              <a:t>Service management portal &amp; extensible API</a:t>
            </a:r>
          </a:p>
        </p:txBody>
      </p:sp>
      <p:sp>
        <p:nvSpPr>
          <p:cNvPr id="104" name="Rectangle 103"/>
          <p:cNvSpPr/>
          <p:nvPr/>
        </p:nvSpPr>
        <p:spPr bwMode="auto">
          <a:xfrm>
            <a:off x="7596444"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Web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Sites</a:t>
            </a:r>
          </a:p>
        </p:txBody>
      </p:sp>
      <p:sp>
        <p:nvSpPr>
          <p:cNvPr id="105" name="Rectangle 104"/>
          <p:cNvSpPr/>
          <p:nvPr/>
        </p:nvSpPr>
        <p:spPr bwMode="auto">
          <a:xfrm>
            <a:off x="8297489"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VM </a:t>
            </a:r>
          </a:p>
        </p:txBody>
      </p:sp>
      <p:sp>
        <p:nvSpPr>
          <p:cNvPr id="106" name="Rectangle 105"/>
          <p:cNvSpPr/>
          <p:nvPr/>
        </p:nvSpPr>
        <p:spPr bwMode="auto">
          <a:xfrm>
            <a:off x="8998534"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Service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Bus</a:t>
            </a:r>
          </a:p>
        </p:txBody>
      </p:sp>
      <p:grpSp>
        <p:nvGrpSpPr>
          <p:cNvPr id="107" name="Group 106"/>
          <p:cNvGrpSpPr/>
          <p:nvPr/>
        </p:nvGrpSpPr>
        <p:grpSpPr>
          <a:xfrm>
            <a:off x="9131414" y="4674296"/>
            <a:ext cx="340307" cy="296247"/>
            <a:chOff x="6598260" y="4590950"/>
            <a:chExt cx="349473" cy="304226"/>
          </a:xfrm>
        </p:grpSpPr>
        <p:sp>
          <p:nvSpPr>
            <p:cNvPr id="140"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1"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2"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3"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4"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5"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6"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7"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8"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49"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0"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1"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2"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3"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4"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5"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6"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7"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8"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59"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grpSp>
      <p:sp>
        <p:nvSpPr>
          <p:cNvPr id="108" name="Freeform 357"/>
          <p:cNvSpPr>
            <a:spLocks noChangeAspect="1" noEditPoints="1"/>
          </p:cNvSpPr>
          <p:nvPr/>
        </p:nvSpPr>
        <p:spPr bwMode="auto">
          <a:xfrm>
            <a:off x="7788975" y="4687089"/>
            <a:ext cx="279903" cy="27990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FFFFFF"/>
              </a:solidFill>
            </a:endParaRPr>
          </a:p>
        </p:txBody>
      </p:sp>
      <p:sp>
        <p:nvSpPr>
          <p:cNvPr id="109" name="Freeform 108"/>
          <p:cNvSpPr>
            <a:spLocks noEditPoints="1"/>
          </p:cNvSpPr>
          <p:nvPr/>
        </p:nvSpPr>
        <p:spPr bwMode="black">
          <a:xfrm>
            <a:off x="8428804" y="4687089"/>
            <a:ext cx="341060" cy="28345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803758">
              <a:defRPr/>
            </a:pPr>
            <a:endParaRPr lang="en-US" sz="1836" kern="0" dirty="0">
              <a:solidFill>
                <a:srgbClr val="505050"/>
              </a:solidFill>
            </a:endParaRPr>
          </a:p>
        </p:txBody>
      </p:sp>
      <p:sp>
        <p:nvSpPr>
          <p:cNvPr id="110" name="Freeform 28"/>
          <p:cNvSpPr>
            <a:spLocks noChangeAspect="1" noEditPoints="1"/>
          </p:cNvSpPr>
          <p:nvPr/>
        </p:nvSpPr>
        <p:spPr bwMode="gray">
          <a:xfrm>
            <a:off x="9138525" y="5336607"/>
            <a:ext cx="489505" cy="441712"/>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111" name="Rectangle 110"/>
          <p:cNvSpPr/>
          <p:nvPr/>
        </p:nvSpPr>
        <p:spPr bwMode="auto">
          <a:xfrm>
            <a:off x="9774638" y="3516506"/>
            <a:ext cx="2201453" cy="234090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1428" dirty="0">
                <a:gradFill>
                  <a:gsLst>
                    <a:gs pos="1250">
                      <a:srgbClr val="FFFFFF"/>
                    </a:gs>
                    <a:gs pos="10417">
                      <a:srgbClr val="FFFFFF"/>
                    </a:gs>
                  </a:gsLst>
                  <a:lin ang="5400000" scaled="0"/>
                </a:gradFill>
              </a:rPr>
              <a:t>Windows Azure</a:t>
            </a:r>
          </a:p>
        </p:txBody>
      </p:sp>
      <p:sp>
        <p:nvSpPr>
          <p:cNvPr id="112" name="Rectangle 111"/>
          <p:cNvSpPr/>
          <p:nvPr/>
        </p:nvSpPr>
        <p:spPr bwMode="auto">
          <a:xfrm>
            <a:off x="9847292" y="3603386"/>
            <a:ext cx="2056146" cy="59170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1428" spc="-51" dirty="0">
                <a:gradFill>
                  <a:gsLst>
                    <a:gs pos="1250">
                      <a:srgbClr val="FFFFFF"/>
                    </a:gs>
                    <a:gs pos="10417">
                      <a:srgbClr val="FFFFFF"/>
                    </a:gs>
                  </a:gsLst>
                  <a:lin ang="5400000" scaled="0"/>
                </a:gradFill>
              </a:rPr>
              <a:t>Service management portal &amp; extensible API</a:t>
            </a:r>
          </a:p>
        </p:txBody>
      </p:sp>
      <p:sp>
        <p:nvSpPr>
          <p:cNvPr id="113" name="Rectangle 112"/>
          <p:cNvSpPr/>
          <p:nvPr/>
        </p:nvSpPr>
        <p:spPr bwMode="auto">
          <a:xfrm>
            <a:off x="9847292"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Web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Sites</a:t>
            </a:r>
          </a:p>
        </p:txBody>
      </p:sp>
      <p:sp>
        <p:nvSpPr>
          <p:cNvPr id="114" name="Rectangle 113"/>
          <p:cNvSpPr/>
          <p:nvPr/>
        </p:nvSpPr>
        <p:spPr bwMode="auto">
          <a:xfrm>
            <a:off x="10548337"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VM </a:t>
            </a:r>
          </a:p>
        </p:txBody>
      </p:sp>
      <p:sp>
        <p:nvSpPr>
          <p:cNvPr id="115" name="Rectangle 114"/>
          <p:cNvSpPr/>
          <p:nvPr/>
        </p:nvSpPr>
        <p:spPr bwMode="auto">
          <a:xfrm>
            <a:off x="11249382" y="4217686"/>
            <a:ext cx="652822" cy="9131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071" spc="-31" dirty="0">
                <a:gradFill>
                  <a:gsLst>
                    <a:gs pos="1250">
                      <a:srgbClr val="FFFFFF"/>
                    </a:gs>
                    <a:gs pos="10417">
                      <a:srgbClr val="FFFFFF"/>
                    </a:gs>
                  </a:gsLst>
                  <a:lin ang="5400000" scaled="0"/>
                </a:gradFill>
              </a:rPr>
              <a:t>Service </a:t>
            </a:r>
            <a:br>
              <a:rPr lang="en-US" sz="1071" spc="-31" dirty="0">
                <a:gradFill>
                  <a:gsLst>
                    <a:gs pos="1250">
                      <a:srgbClr val="FFFFFF"/>
                    </a:gs>
                    <a:gs pos="10417">
                      <a:srgbClr val="FFFFFF"/>
                    </a:gs>
                  </a:gsLst>
                  <a:lin ang="5400000" scaled="0"/>
                </a:gradFill>
              </a:rPr>
            </a:br>
            <a:r>
              <a:rPr lang="en-US" sz="1071" spc="-31" dirty="0">
                <a:gradFill>
                  <a:gsLst>
                    <a:gs pos="1250">
                      <a:srgbClr val="FFFFFF"/>
                    </a:gs>
                    <a:gs pos="10417">
                      <a:srgbClr val="FFFFFF"/>
                    </a:gs>
                  </a:gsLst>
                  <a:lin ang="5400000" scaled="0"/>
                </a:gradFill>
              </a:rPr>
              <a:t>Bus</a:t>
            </a:r>
          </a:p>
        </p:txBody>
      </p:sp>
      <p:grpSp>
        <p:nvGrpSpPr>
          <p:cNvPr id="116" name="Group 115"/>
          <p:cNvGrpSpPr/>
          <p:nvPr/>
        </p:nvGrpSpPr>
        <p:grpSpPr>
          <a:xfrm>
            <a:off x="11382262" y="4674296"/>
            <a:ext cx="340307" cy="296247"/>
            <a:chOff x="6598260" y="4590950"/>
            <a:chExt cx="349473" cy="304226"/>
          </a:xfrm>
        </p:grpSpPr>
        <p:sp>
          <p:nvSpPr>
            <p:cNvPr id="120"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1"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2"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3"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4"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5"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6"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7"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8"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29"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0"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1"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2"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3"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4"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5"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6"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7"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8"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sp>
          <p:nvSpPr>
            <p:cNvPr id="139"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algn="ctr"/>
              <a:endParaRPr lang="en-US" sz="1836">
                <a:solidFill>
                  <a:srgbClr val="505050"/>
                </a:solidFill>
              </a:endParaRPr>
            </a:p>
          </p:txBody>
        </p:sp>
      </p:grpSp>
      <p:sp>
        <p:nvSpPr>
          <p:cNvPr id="117" name="Freeform 357"/>
          <p:cNvSpPr>
            <a:spLocks noChangeAspect="1" noEditPoints="1"/>
          </p:cNvSpPr>
          <p:nvPr/>
        </p:nvSpPr>
        <p:spPr bwMode="auto">
          <a:xfrm>
            <a:off x="10039823" y="4687089"/>
            <a:ext cx="279903" cy="27990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FFFFFF"/>
              </a:solidFill>
            </a:endParaRPr>
          </a:p>
        </p:txBody>
      </p:sp>
      <p:sp>
        <p:nvSpPr>
          <p:cNvPr id="118" name="Freeform 117"/>
          <p:cNvSpPr>
            <a:spLocks noEditPoints="1"/>
          </p:cNvSpPr>
          <p:nvPr/>
        </p:nvSpPr>
        <p:spPr bwMode="black">
          <a:xfrm>
            <a:off x="10679652" y="4687089"/>
            <a:ext cx="341060" cy="28345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defTabSz="803758">
              <a:defRPr/>
            </a:pPr>
            <a:endParaRPr lang="en-US" sz="1836" kern="0" dirty="0">
              <a:solidFill>
                <a:srgbClr val="505050"/>
              </a:solidFill>
            </a:endParaRPr>
          </a:p>
        </p:txBody>
      </p:sp>
      <p:sp>
        <p:nvSpPr>
          <p:cNvPr id="119" name="Freeform 28"/>
          <p:cNvSpPr>
            <a:spLocks noChangeAspect="1" noEditPoints="1"/>
          </p:cNvSpPr>
          <p:nvPr/>
        </p:nvSpPr>
        <p:spPr bwMode="gray">
          <a:xfrm>
            <a:off x="11389373" y="5336607"/>
            <a:ext cx="489505" cy="441712"/>
          </a:xfrm>
          <a:custGeom>
            <a:avLst/>
            <a:gdLst>
              <a:gd name="T0" fmla="*/ 1302 w 1483"/>
              <a:gd name="T1" fmla="*/ 290 h 1251"/>
              <a:gd name="T2" fmla="*/ 1011 w 1483"/>
              <a:gd name="T3" fmla="*/ 177 h 1251"/>
              <a:gd name="T4" fmla="*/ 581 w 1483"/>
              <a:gd name="T5" fmla="*/ 0 h 1251"/>
              <a:gd name="T6" fmla="*/ 0 w 1483"/>
              <a:gd name="T7" fmla="*/ 243 h 1251"/>
              <a:gd name="T8" fmla="*/ 942 w 1483"/>
              <a:gd name="T9" fmla="*/ 1029 h 1251"/>
              <a:gd name="T10" fmla="*/ 1252 w 1483"/>
              <a:gd name="T11" fmla="*/ 892 h 1251"/>
              <a:gd name="T12" fmla="*/ 1483 w 1483"/>
              <a:gd name="T13" fmla="*/ 781 h 1251"/>
              <a:gd name="T14" fmla="*/ 600 w 1483"/>
              <a:gd name="T15" fmla="*/ 42 h 1251"/>
              <a:gd name="T16" fmla="*/ 600 w 1483"/>
              <a:gd name="T17" fmla="*/ 80 h 1251"/>
              <a:gd name="T18" fmla="*/ 942 w 1483"/>
              <a:gd name="T19" fmla="*/ 312 h 1251"/>
              <a:gd name="T20" fmla="*/ 583 w 1483"/>
              <a:gd name="T21" fmla="*/ 160 h 1251"/>
              <a:gd name="T22" fmla="*/ 942 w 1483"/>
              <a:gd name="T23" fmla="*/ 467 h 1251"/>
              <a:gd name="T24" fmla="*/ 583 w 1483"/>
              <a:gd name="T25" fmla="*/ 472 h 1251"/>
              <a:gd name="T26" fmla="*/ 583 w 1483"/>
              <a:gd name="T27" fmla="*/ 548 h 1251"/>
              <a:gd name="T28" fmla="*/ 942 w 1483"/>
              <a:gd name="T29" fmla="*/ 626 h 1251"/>
              <a:gd name="T30" fmla="*/ 583 w 1483"/>
              <a:gd name="T31" fmla="*/ 633 h 1251"/>
              <a:gd name="T32" fmla="*/ 942 w 1483"/>
              <a:gd name="T33" fmla="*/ 781 h 1251"/>
              <a:gd name="T34" fmla="*/ 583 w 1483"/>
              <a:gd name="T35" fmla="*/ 944 h 1251"/>
              <a:gd name="T36" fmla="*/ 583 w 1483"/>
              <a:gd name="T37" fmla="*/ 1022 h 1251"/>
              <a:gd name="T38" fmla="*/ 583 w 1483"/>
              <a:gd name="T39" fmla="*/ 1105 h 1251"/>
              <a:gd name="T40" fmla="*/ 583 w 1483"/>
              <a:gd name="T41" fmla="*/ 1178 h 1251"/>
              <a:gd name="T42" fmla="*/ 1252 w 1483"/>
              <a:gd name="T43" fmla="*/ 349 h 1251"/>
              <a:gd name="T44" fmla="*/ 1011 w 1483"/>
              <a:gd name="T45" fmla="*/ 288 h 1251"/>
              <a:gd name="T46" fmla="*/ 1011 w 1483"/>
              <a:gd name="T47" fmla="*/ 340 h 1251"/>
              <a:gd name="T48" fmla="*/ 1252 w 1483"/>
              <a:gd name="T49" fmla="*/ 465 h 1251"/>
              <a:gd name="T50" fmla="*/ 1011 w 1483"/>
              <a:gd name="T51" fmla="*/ 397 h 1251"/>
              <a:gd name="T52" fmla="*/ 1252 w 1483"/>
              <a:gd name="T53" fmla="*/ 571 h 1251"/>
              <a:gd name="T54" fmla="*/ 1011 w 1483"/>
              <a:gd name="T55" fmla="*/ 614 h 1251"/>
              <a:gd name="T56" fmla="*/ 1011 w 1483"/>
              <a:gd name="T57" fmla="*/ 663 h 1251"/>
              <a:gd name="T58" fmla="*/ 1252 w 1483"/>
              <a:gd name="T59" fmla="*/ 685 h 1251"/>
              <a:gd name="T60" fmla="*/ 1011 w 1483"/>
              <a:gd name="T61" fmla="*/ 722 h 1251"/>
              <a:gd name="T62" fmla="*/ 1252 w 1483"/>
              <a:gd name="T63" fmla="*/ 791 h 1251"/>
              <a:gd name="T64" fmla="*/ 1011 w 1483"/>
              <a:gd name="T65" fmla="*/ 989 h 1251"/>
              <a:gd name="T66" fmla="*/ 1252 w 1483"/>
              <a:gd name="T67" fmla="*/ 864 h 1251"/>
              <a:gd name="T68" fmla="*/ 1476 w 1483"/>
              <a:gd name="T69" fmla="*/ 401 h 1251"/>
              <a:gd name="T70" fmla="*/ 1311 w 1483"/>
              <a:gd name="T71" fmla="*/ 309 h 1251"/>
              <a:gd name="T72" fmla="*/ 1302 w 1483"/>
              <a:gd name="T73" fmla="*/ 824 h 1251"/>
              <a:gd name="T74" fmla="*/ 1481 w 1483"/>
              <a:gd name="T75" fmla="*/ 715 h 1251"/>
              <a:gd name="T76" fmla="*/ 1481 w 1483"/>
              <a:gd name="T77" fmla="*/ 692 h 1251"/>
              <a:gd name="T78" fmla="*/ 1302 w 1483"/>
              <a:gd name="T79" fmla="*/ 706 h 1251"/>
              <a:gd name="T80" fmla="*/ 1481 w 1483"/>
              <a:gd name="T81" fmla="*/ 666 h 1251"/>
              <a:gd name="T82" fmla="*/ 1302 w 1483"/>
              <a:gd name="T83" fmla="*/ 595 h 1251"/>
              <a:gd name="T84" fmla="*/ 1481 w 1483"/>
              <a:gd name="T85" fmla="*/ 567 h 1251"/>
              <a:gd name="T86" fmla="*/ 1481 w 1483"/>
              <a:gd name="T87" fmla="*/ 543 h 1251"/>
              <a:gd name="T88" fmla="*/ 1302 w 1483"/>
              <a:gd name="T89" fmla="*/ 479 h 1251"/>
              <a:gd name="T90" fmla="*/ 1481 w 1483"/>
              <a:gd name="T91" fmla="*/ 517 h 1251"/>
              <a:gd name="T92" fmla="*/ 1302 w 1483"/>
              <a:gd name="T93" fmla="*/ 368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3" h="1251">
                <a:moveTo>
                  <a:pt x="1481" y="425"/>
                </a:moveTo>
                <a:lnTo>
                  <a:pt x="1481" y="394"/>
                </a:lnTo>
                <a:lnTo>
                  <a:pt x="1302" y="290"/>
                </a:lnTo>
                <a:lnTo>
                  <a:pt x="1252" y="304"/>
                </a:lnTo>
                <a:lnTo>
                  <a:pt x="1252" y="316"/>
                </a:lnTo>
                <a:lnTo>
                  <a:pt x="1011" y="177"/>
                </a:lnTo>
                <a:lnTo>
                  <a:pt x="942" y="200"/>
                </a:lnTo>
                <a:lnTo>
                  <a:pt x="942" y="208"/>
                </a:lnTo>
                <a:lnTo>
                  <a:pt x="581" y="0"/>
                </a:lnTo>
                <a:lnTo>
                  <a:pt x="26" y="177"/>
                </a:lnTo>
                <a:lnTo>
                  <a:pt x="26" y="236"/>
                </a:lnTo>
                <a:lnTo>
                  <a:pt x="0" y="243"/>
                </a:lnTo>
                <a:lnTo>
                  <a:pt x="0" y="1067"/>
                </a:lnTo>
                <a:lnTo>
                  <a:pt x="560" y="1251"/>
                </a:lnTo>
                <a:lnTo>
                  <a:pt x="942" y="1029"/>
                </a:lnTo>
                <a:lnTo>
                  <a:pt x="942" y="1041"/>
                </a:lnTo>
                <a:lnTo>
                  <a:pt x="994" y="1041"/>
                </a:lnTo>
                <a:lnTo>
                  <a:pt x="1252" y="892"/>
                </a:lnTo>
                <a:lnTo>
                  <a:pt x="1252" y="895"/>
                </a:lnTo>
                <a:lnTo>
                  <a:pt x="1290" y="895"/>
                </a:lnTo>
                <a:lnTo>
                  <a:pt x="1483" y="781"/>
                </a:lnTo>
                <a:lnTo>
                  <a:pt x="1483" y="427"/>
                </a:lnTo>
                <a:lnTo>
                  <a:pt x="1481" y="425"/>
                </a:lnTo>
                <a:close/>
                <a:moveTo>
                  <a:pt x="600" y="42"/>
                </a:moveTo>
                <a:lnTo>
                  <a:pt x="942" y="229"/>
                </a:lnTo>
                <a:lnTo>
                  <a:pt x="942" y="255"/>
                </a:lnTo>
                <a:lnTo>
                  <a:pt x="600" y="80"/>
                </a:lnTo>
                <a:lnTo>
                  <a:pt x="600" y="42"/>
                </a:lnTo>
                <a:close/>
                <a:moveTo>
                  <a:pt x="583" y="160"/>
                </a:moveTo>
                <a:lnTo>
                  <a:pt x="942" y="312"/>
                </a:lnTo>
                <a:lnTo>
                  <a:pt x="942" y="363"/>
                </a:lnTo>
                <a:lnTo>
                  <a:pt x="583" y="234"/>
                </a:lnTo>
                <a:lnTo>
                  <a:pt x="583" y="160"/>
                </a:lnTo>
                <a:close/>
                <a:moveTo>
                  <a:pt x="583" y="316"/>
                </a:moveTo>
                <a:lnTo>
                  <a:pt x="942" y="418"/>
                </a:lnTo>
                <a:lnTo>
                  <a:pt x="942" y="467"/>
                </a:lnTo>
                <a:lnTo>
                  <a:pt x="583" y="394"/>
                </a:lnTo>
                <a:lnTo>
                  <a:pt x="583" y="316"/>
                </a:lnTo>
                <a:close/>
                <a:moveTo>
                  <a:pt x="583" y="472"/>
                </a:moveTo>
                <a:lnTo>
                  <a:pt x="942" y="524"/>
                </a:lnTo>
                <a:lnTo>
                  <a:pt x="942" y="571"/>
                </a:lnTo>
                <a:lnTo>
                  <a:pt x="583" y="548"/>
                </a:lnTo>
                <a:lnTo>
                  <a:pt x="583" y="472"/>
                </a:lnTo>
                <a:close/>
                <a:moveTo>
                  <a:pt x="583" y="633"/>
                </a:moveTo>
                <a:lnTo>
                  <a:pt x="942" y="626"/>
                </a:lnTo>
                <a:lnTo>
                  <a:pt x="942" y="678"/>
                </a:lnTo>
                <a:lnTo>
                  <a:pt x="583" y="706"/>
                </a:lnTo>
                <a:lnTo>
                  <a:pt x="583" y="633"/>
                </a:lnTo>
                <a:close/>
                <a:moveTo>
                  <a:pt x="583" y="789"/>
                </a:moveTo>
                <a:lnTo>
                  <a:pt x="942" y="732"/>
                </a:lnTo>
                <a:lnTo>
                  <a:pt x="942" y="781"/>
                </a:lnTo>
                <a:lnTo>
                  <a:pt x="583" y="862"/>
                </a:lnTo>
                <a:lnTo>
                  <a:pt x="583" y="789"/>
                </a:lnTo>
                <a:close/>
                <a:moveTo>
                  <a:pt x="583" y="944"/>
                </a:moveTo>
                <a:lnTo>
                  <a:pt x="942" y="838"/>
                </a:lnTo>
                <a:lnTo>
                  <a:pt x="942" y="885"/>
                </a:lnTo>
                <a:lnTo>
                  <a:pt x="583" y="1022"/>
                </a:lnTo>
                <a:lnTo>
                  <a:pt x="583" y="944"/>
                </a:lnTo>
                <a:close/>
                <a:moveTo>
                  <a:pt x="583" y="1178"/>
                </a:moveTo>
                <a:lnTo>
                  <a:pt x="583" y="1105"/>
                </a:lnTo>
                <a:lnTo>
                  <a:pt x="942" y="940"/>
                </a:lnTo>
                <a:lnTo>
                  <a:pt x="942" y="992"/>
                </a:lnTo>
                <a:lnTo>
                  <a:pt x="583" y="1178"/>
                </a:lnTo>
                <a:close/>
                <a:moveTo>
                  <a:pt x="1023" y="208"/>
                </a:moveTo>
                <a:lnTo>
                  <a:pt x="1252" y="333"/>
                </a:lnTo>
                <a:lnTo>
                  <a:pt x="1252" y="349"/>
                </a:lnTo>
                <a:lnTo>
                  <a:pt x="1023" y="234"/>
                </a:lnTo>
                <a:lnTo>
                  <a:pt x="1023" y="208"/>
                </a:lnTo>
                <a:close/>
                <a:moveTo>
                  <a:pt x="1011" y="288"/>
                </a:moveTo>
                <a:lnTo>
                  <a:pt x="1252" y="389"/>
                </a:lnTo>
                <a:lnTo>
                  <a:pt x="1252" y="427"/>
                </a:lnTo>
                <a:lnTo>
                  <a:pt x="1011" y="340"/>
                </a:lnTo>
                <a:lnTo>
                  <a:pt x="1011" y="288"/>
                </a:lnTo>
                <a:close/>
                <a:moveTo>
                  <a:pt x="1011" y="397"/>
                </a:moveTo>
                <a:lnTo>
                  <a:pt x="1252" y="465"/>
                </a:lnTo>
                <a:lnTo>
                  <a:pt x="1252" y="498"/>
                </a:lnTo>
                <a:lnTo>
                  <a:pt x="1011" y="448"/>
                </a:lnTo>
                <a:lnTo>
                  <a:pt x="1011" y="397"/>
                </a:lnTo>
                <a:close/>
                <a:moveTo>
                  <a:pt x="1011" y="503"/>
                </a:moveTo>
                <a:lnTo>
                  <a:pt x="1252" y="538"/>
                </a:lnTo>
                <a:lnTo>
                  <a:pt x="1252" y="571"/>
                </a:lnTo>
                <a:lnTo>
                  <a:pt x="1011" y="555"/>
                </a:lnTo>
                <a:lnTo>
                  <a:pt x="1011" y="503"/>
                </a:lnTo>
                <a:close/>
                <a:moveTo>
                  <a:pt x="1011" y="614"/>
                </a:moveTo>
                <a:lnTo>
                  <a:pt x="1252" y="609"/>
                </a:lnTo>
                <a:lnTo>
                  <a:pt x="1252" y="645"/>
                </a:lnTo>
                <a:lnTo>
                  <a:pt x="1011" y="663"/>
                </a:lnTo>
                <a:lnTo>
                  <a:pt x="1011" y="614"/>
                </a:lnTo>
                <a:close/>
                <a:moveTo>
                  <a:pt x="1011" y="722"/>
                </a:moveTo>
                <a:lnTo>
                  <a:pt x="1252" y="685"/>
                </a:lnTo>
                <a:lnTo>
                  <a:pt x="1252" y="718"/>
                </a:lnTo>
                <a:lnTo>
                  <a:pt x="1011" y="772"/>
                </a:lnTo>
                <a:lnTo>
                  <a:pt x="1011" y="722"/>
                </a:lnTo>
                <a:close/>
                <a:moveTo>
                  <a:pt x="1011" y="829"/>
                </a:moveTo>
                <a:lnTo>
                  <a:pt x="1252" y="756"/>
                </a:lnTo>
                <a:lnTo>
                  <a:pt x="1252" y="791"/>
                </a:lnTo>
                <a:lnTo>
                  <a:pt x="1011" y="883"/>
                </a:lnTo>
                <a:lnTo>
                  <a:pt x="1011" y="829"/>
                </a:lnTo>
                <a:close/>
                <a:moveTo>
                  <a:pt x="1011" y="989"/>
                </a:moveTo>
                <a:lnTo>
                  <a:pt x="1011" y="940"/>
                </a:lnTo>
                <a:lnTo>
                  <a:pt x="1252" y="829"/>
                </a:lnTo>
                <a:lnTo>
                  <a:pt x="1252" y="864"/>
                </a:lnTo>
                <a:lnTo>
                  <a:pt x="1011" y="989"/>
                </a:lnTo>
                <a:close/>
                <a:moveTo>
                  <a:pt x="1311" y="309"/>
                </a:moveTo>
                <a:lnTo>
                  <a:pt x="1476" y="401"/>
                </a:lnTo>
                <a:lnTo>
                  <a:pt x="1476" y="413"/>
                </a:lnTo>
                <a:lnTo>
                  <a:pt x="1311" y="328"/>
                </a:lnTo>
                <a:lnTo>
                  <a:pt x="1311" y="309"/>
                </a:lnTo>
                <a:close/>
                <a:moveTo>
                  <a:pt x="1481" y="767"/>
                </a:moveTo>
                <a:lnTo>
                  <a:pt x="1302" y="859"/>
                </a:lnTo>
                <a:lnTo>
                  <a:pt x="1302" y="824"/>
                </a:lnTo>
                <a:lnTo>
                  <a:pt x="1481" y="741"/>
                </a:lnTo>
                <a:lnTo>
                  <a:pt x="1481" y="767"/>
                </a:lnTo>
                <a:close/>
                <a:moveTo>
                  <a:pt x="1481" y="715"/>
                </a:moveTo>
                <a:lnTo>
                  <a:pt x="1302" y="784"/>
                </a:lnTo>
                <a:lnTo>
                  <a:pt x="1302" y="746"/>
                </a:lnTo>
                <a:lnTo>
                  <a:pt x="1481" y="692"/>
                </a:lnTo>
                <a:lnTo>
                  <a:pt x="1481" y="715"/>
                </a:lnTo>
                <a:close/>
                <a:moveTo>
                  <a:pt x="1481" y="666"/>
                </a:moveTo>
                <a:lnTo>
                  <a:pt x="1302" y="706"/>
                </a:lnTo>
                <a:lnTo>
                  <a:pt x="1302" y="670"/>
                </a:lnTo>
                <a:lnTo>
                  <a:pt x="1481" y="642"/>
                </a:lnTo>
                <a:lnTo>
                  <a:pt x="1481" y="666"/>
                </a:lnTo>
                <a:close/>
                <a:moveTo>
                  <a:pt x="1481" y="616"/>
                </a:moveTo>
                <a:lnTo>
                  <a:pt x="1302" y="630"/>
                </a:lnTo>
                <a:lnTo>
                  <a:pt x="1302" y="595"/>
                </a:lnTo>
                <a:lnTo>
                  <a:pt x="1481" y="593"/>
                </a:lnTo>
                <a:lnTo>
                  <a:pt x="1481" y="616"/>
                </a:lnTo>
                <a:close/>
                <a:moveTo>
                  <a:pt x="1481" y="567"/>
                </a:moveTo>
                <a:lnTo>
                  <a:pt x="1302" y="555"/>
                </a:lnTo>
                <a:lnTo>
                  <a:pt x="1302" y="519"/>
                </a:lnTo>
                <a:lnTo>
                  <a:pt x="1481" y="543"/>
                </a:lnTo>
                <a:lnTo>
                  <a:pt x="1481" y="567"/>
                </a:lnTo>
                <a:close/>
                <a:moveTo>
                  <a:pt x="1481" y="517"/>
                </a:moveTo>
                <a:lnTo>
                  <a:pt x="1302" y="479"/>
                </a:lnTo>
                <a:lnTo>
                  <a:pt x="1302" y="444"/>
                </a:lnTo>
                <a:lnTo>
                  <a:pt x="1481" y="493"/>
                </a:lnTo>
                <a:lnTo>
                  <a:pt x="1481" y="517"/>
                </a:lnTo>
                <a:close/>
                <a:moveTo>
                  <a:pt x="1481" y="467"/>
                </a:moveTo>
                <a:lnTo>
                  <a:pt x="1302" y="404"/>
                </a:lnTo>
                <a:lnTo>
                  <a:pt x="1302" y="368"/>
                </a:lnTo>
                <a:lnTo>
                  <a:pt x="1481" y="444"/>
                </a:lnTo>
                <a:lnTo>
                  <a:pt x="1481" y="467"/>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sp>
        <p:nvSpPr>
          <p:cNvPr id="180" name="Rectangle 179"/>
          <p:cNvSpPr/>
          <p:nvPr/>
        </p:nvSpPr>
        <p:spPr bwMode="auto">
          <a:xfrm>
            <a:off x="5219693" y="3471105"/>
            <a:ext cx="6807198" cy="1786414"/>
          </a:xfrm>
          <a:prstGeom prst="rect">
            <a:avLst/>
          </a:prstGeom>
          <a:solidFill>
            <a:schemeClr val="bg2">
              <a:alpha val="0"/>
            </a:schemeClr>
          </a:solidFill>
          <a:ln w="317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cxnSp>
        <p:nvCxnSpPr>
          <p:cNvPr id="3" name="Straight Connector 2"/>
          <p:cNvCxnSpPr>
            <a:stCxn id="77" idx="2"/>
            <a:endCxn id="180" idx="0"/>
          </p:cNvCxnSpPr>
          <p:nvPr/>
        </p:nvCxnSpPr>
        <p:spPr>
          <a:xfrm>
            <a:off x="8623010" y="3241706"/>
            <a:ext cx="282" cy="229399"/>
          </a:xfrm>
          <a:prstGeom prst="line">
            <a:avLst/>
          </a:prstGeom>
          <a:solidFill>
            <a:schemeClr val="bg2">
              <a:alpha val="0"/>
            </a:schemeClr>
          </a:solidFill>
          <a:ln w="317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18941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r>
              <a:rPr lang="en-US" dirty="0"/>
              <a:t>: </a:t>
            </a:r>
            <a:r>
              <a:rPr lang="en-US" dirty="0" smtClean="0"/>
              <a:t>Service delivery with Windows Azure Pack</a:t>
            </a:r>
            <a:endParaRPr lang="en-US" dirty="0"/>
          </a:p>
        </p:txBody>
      </p:sp>
      <p:sp>
        <p:nvSpPr>
          <p:cNvPr id="3" name="Text Placeholder 2"/>
          <p:cNvSpPr>
            <a:spLocks noGrp="1"/>
          </p:cNvSpPr>
          <p:nvPr>
            <p:ph type="body" sz="quarter" idx="12"/>
          </p:nvPr>
        </p:nvSpPr>
        <p:spPr/>
        <p:txBody>
          <a:bodyPr/>
          <a:lstStyle/>
          <a:p>
            <a:r>
              <a:rPr lang="en-US" dirty="0" smtClean="0"/>
              <a:t>Michael Leworthy</a:t>
            </a:r>
            <a:endParaRPr lang="en-US" dirty="0"/>
          </a:p>
        </p:txBody>
      </p:sp>
    </p:spTree>
    <p:extLst>
      <p:ext uri="{BB962C8B-B14F-4D97-AF65-F5344CB8AC3E}">
        <p14:creationId xmlns:p14="http://schemas.microsoft.com/office/powerpoint/2010/main" val="22531296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Transform the datacenter</a:t>
            </a:r>
            <a:endParaRPr lang="en-US" dirty="0"/>
          </a:p>
        </p:txBody>
      </p:sp>
      <p:sp>
        <p:nvSpPr>
          <p:cNvPr id="5" name="Text Placeholder 4"/>
          <p:cNvSpPr>
            <a:spLocks noGrp="1"/>
          </p:cNvSpPr>
          <p:nvPr>
            <p:ph type="body" sz="quarter" idx="12"/>
          </p:nvPr>
        </p:nvSpPr>
        <p:spPr/>
        <p:txBody>
          <a:bodyPr/>
          <a:lstStyle/>
          <a:p>
            <a:r>
              <a:rPr lang="en-US" dirty="0" smtClean="0"/>
              <a:t>Jeffrey Snover</a:t>
            </a:r>
          </a:p>
          <a:p>
            <a:r>
              <a:rPr lang="en-US" dirty="0" smtClean="0"/>
              <a:t>Jeff Woolsey</a:t>
            </a:r>
            <a:endParaRPr lang="en-US" dirty="0"/>
          </a:p>
        </p:txBody>
      </p:sp>
      <p:sp>
        <p:nvSpPr>
          <p:cNvPr id="14" name="Text Placeholder 13"/>
          <p:cNvSpPr>
            <a:spLocks noGrp="1"/>
          </p:cNvSpPr>
          <p:nvPr>
            <p:ph type="body" sz="quarter" idx="13"/>
          </p:nvPr>
        </p:nvSpPr>
        <p:spPr/>
        <p:txBody>
          <a:bodyPr/>
          <a:lstStyle/>
          <a:p>
            <a:r>
              <a:rPr lang="en-US" dirty="0" smtClean="0"/>
              <a:t>FDN06</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application management</a:t>
            </a:r>
            <a:endParaRPr lang="en-US" dirty="0"/>
          </a:p>
        </p:txBody>
      </p:sp>
      <p:sp>
        <p:nvSpPr>
          <p:cNvPr id="7" name="Rectangle 6"/>
          <p:cNvSpPr/>
          <p:nvPr/>
        </p:nvSpPr>
        <p:spPr bwMode="auto">
          <a:xfrm>
            <a:off x="0" y="1649506"/>
            <a:ext cx="274320" cy="53450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5" name="Group 64"/>
          <p:cNvGrpSpPr/>
          <p:nvPr/>
        </p:nvGrpSpPr>
        <p:grpSpPr>
          <a:xfrm>
            <a:off x="3498657" y="4541814"/>
            <a:ext cx="4765383" cy="2359065"/>
            <a:chOff x="5344167" y="4540685"/>
            <a:chExt cx="4765383" cy="2359065"/>
          </a:xfrm>
        </p:grpSpPr>
        <p:sp>
          <p:nvSpPr>
            <p:cNvPr id="8" name="Freeform 39"/>
            <p:cNvSpPr>
              <a:spLocks/>
            </p:cNvSpPr>
            <p:nvPr/>
          </p:nvSpPr>
          <p:spPr bwMode="auto">
            <a:xfrm>
              <a:off x="5344167" y="4540685"/>
              <a:ext cx="4765383" cy="2242685"/>
            </a:xfrm>
            <a:custGeom>
              <a:avLst/>
              <a:gdLst>
                <a:gd name="T0" fmla="*/ 228600 w 3600"/>
                <a:gd name="T1" fmla="*/ 4419600 h 2784"/>
                <a:gd name="T2" fmla="*/ 204788 w 3600"/>
                <a:gd name="T3" fmla="*/ 1295400 h 2784"/>
                <a:gd name="T4" fmla="*/ 0 w 3600"/>
                <a:gd name="T5" fmla="*/ 1295400 h 2784"/>
                <a:gd name="T6" fmla="*/ 0 w 3600"/>
                <a:gd name="T7" fmla="*/ 990600 h 2784"/>
                <a:gd name="T8" fmla="*/ 2819400 w 3600"/>
                <a:gd name="T9" fmla="*/ 0 h 2784"/>
                <a:gd name="T10" fmla="*/ 5715000 w 3600"/>
                <a:gd name="T11" fmla="*/ 990600 h 2784"/>
                <a:gd name="T12" fmla="*/ 5715000 w 3600"/>
                <a:gd name="T13" fmla="*/ 1295400 h 2784"/>
                <a:gd name="T14" fmla="*/ 5486400 w 3600"/>
                <a:gd name="T15" fmla="*/ 1295400 h 2784"/>
                <a:gd name="T16" fmla="*/ 5486400 w 3600"/>
                <a:gd name="T17" fmla="*/ 4419600 h 2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0"/>
                <a:gd name="T28" fmla="*/ 0 h 2784"/>
                <a:gd name="T29" fmla="*/ 3600 w 3600"/>
                <a:gd name="T30" fmla="*/ 2784 h 2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0" h="2784">
                  <a:moveTo>
                    <a:pt x="144" y="2784"/>
                  </a:moveTo>
                  <a:lnTo>
                    <a:pt x="129" y="816"/>
                  </a:lnTo>
                  <a:lnTo>
                    <a:pt x="0" y="816"/>
                  </a:lnTo>
                  <a:lnTo>
                    <a:pt x="0" y="624"/>
                  </a:lnTo>
                  <a:lnTo>
                    <a:pt x="1776" y="0"/>
                  </a:lnTo>
                  <a:lnTo>
                    <a:pt x="3600" y="624"/>
                  </a:lnTo>
                  <a:lnTo>
                    <a:pt x="3600" y="816"/>
                  </a:lnTo>
                  <a:lnTo>
                    <a:pt x="3456" y="816"/>
                  </a:lnTo>
                  <a:lnTo>
                    <a:pt x="3456" y="2784"/>
                  </a:lnTo>
                </a:path>
              </a:pathLst>
            </a:custGeom>
            <a:solidFill>
              <a:schemeClr val="bg1">
                <a:lumMod val="50000"/>
                <a:lumOff val="50000"/>
              </a:schemeClr>
            </a:solidFill>
            <a:ln w="38100" cap="rnd" cmpd="sng">
              <a:solidFill>
                <a:schemeClr val="accent3"/>
              </a:solidFill>
              <a:prstDash val="sysDot"/>
              <a:round/>
              <a:headEnd/>
              <a:tailEnd/>
            </a:ln>
          </p:spPr>
          <p:txBody>
            <a:bodyPr/>
            <a:lstStyle/>
            <a:p>
              <a:endParaRPr lang="en-US" sz="1836" dirty="0">
                <a:solidFill>
                  <a:srgbClr val="505050"/>
                </a:solidFill>
              </a:endParaRPr>
            </a:p>
          </p:txBody>
        </p:sp>
        <p:sp>
          <p:nvSpPr>
            <p:cNvPr id="9" name="Rectangle 8"/>
            <p:cNvSpPr/>
            <p:nvPr/>
          </p:nvSpPr>
          <p:spPr bwMode="auto">
            <a:xfrm>
              <a:off x="6395213" y="4928890"/>
              <a:ext cx="789570" cy="57758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285749" y="4928890"/>
              <a:ext cx="789570" cy="57758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80042" y="4928890"/>
              <a:ext cx="789570" cy="57758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Freeform 357"/>
            <p:cNvSpPr>
              <a:spLocks noChangeAspect="1" noEditPoints="1"/>
            </p:cNvSpPr>
            <p:nvPr/>
          </p:nvSpPr>
          <p:spPr bwMode="auto">
            <a:xfrm>
              <a:off x="6583813" y="4995520"/>
              <a:ext cx="430290" cy="430290"/>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chemeClr val="accent3"/>
            </a:solidFill>
            <a:ln>
              <a:noFill/>
            </a:ln>
            <a:extLst/>
          </p:spPr>
          <p:txBody>
            <a:bodyPr vert="horz" wrap="square" lIns="93260" tIns="46630" rIns="93260" bIns="46630" numCol="1" anchor="t" anchorCtr="0" compatLnSpc="1">
              <a:prstTxWarp prst="textNoShape">
                <a:avLst/>
              </a:prstTxWarp>
            </a:bodyPr>
            <a:lstStyle/>
            <a:p>
              <a:pPr defTabSz="932559"/>
              <a:endParaRPr lang="en-US" sz="1836">
                <a:solidFill>
                  <a:srgbClr val="FFFFFF"/>
                </a:solidFill>
              </a:endParaRPr>
            </a:p>
          </p:txBody>
        </p:sp>
        <p:sp>
          <p:nvSpPr>
            <p:cNvPr id="17" name="Freeform 88"/>
            <p:cNvSpPr>
              <a:spLocks noEditPoints="1"/>
            </p:cNvSpPr>
            <p:nvPr/>
          </p:nvSpPr>
          <p:spPr bwMode="auto">
            <a:xfrm>
              <a:off x="6385813" y="4906322"/>
              <a:ext cx="826291" cy="700871"/>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lumMod val="75000"/>
              </a:schemeClr>
            </a:solidFill>
            <a:extLst/>
          </p:spPr>
          <p:txBody>
            <a:bodyPr vert="horz" wrap="square" lIns="93260" tIns="46630" rIns="93260" bIns="46630" numCol="1" anchor="t" anchorCtr="0" compatLnSpc="1">
              <a:prstTxWarp prst="textNoShape">
                <a:avLst/>
              </a:prstTxWarp>
            </a:bodyPr>
            <a:lstStyle/>
            <a:p>
              <a:endParaRPr lang="en-US" sz="1836"/>
            </a:p>
          </p:txBody>
        </p:sp>
        <p:sp>
          <p:nvSpPr>
            <p:cNvPr id="18" name="Freeform 16"/>
            <p:cNvSpPr>
              <a:spLocks noEditPoints="1"/>
            </p:cNvSpPr>
            <p:nvPr/>
          </p:nvSpPr>
          <p:spPr bwMode="auto">
            <a:xfrm>
              <a:off x="7459711" y="5002806"/>
              <a:ext cx="468568" cy="417027"/>
            </a:xfrm>
            <a:custGeom>
              <a:avLst/>
              <a:gdLst>
                <a:gd name="T0" fmla="*/ 251 w 378"/>
                <a:gd name="T1" fmla="*/ 208 h 336"/>
                <a:gd name="T2" fmla="*/ 257 w 378"/>
                <a:gd name="T3" fmla="*/ 207 h 336"/>
                <a:gd name="T4" fmla="*/ 294 w 378"/>
                <a:gd name="T5" fmla="*/ 207 h 336"/>
                <a:gd name="T6" fmla="*/ 332 w 378"/>
                <a:gd name="T7" fmla="*/ 184 h 336"/>
                <a:gd name="T8" fmla="*/ 327 w 378"/>
                <a:gd name="T9" fmla="*/ 140 h 336"/>
                <a:gd name="T10" fmla="*/ 292 w 378"/>
                <a:gd name="T11" fmla="*/ 97 h 336"/>
                <a:gd name="T12" fmla="*/ 289 w 378"/>
                <a:gd name="T13" fmla="*/ 93 h 336"/>
                <a:gd name="T14" fmla="*/ 367 w 378"/>
                <a:gd name="T15" fmla="*/ 144 h 336"/>
                <a:gd name="T16" fmla="*/ 320 w 378"/>
                <a:gd name="T17" fmla="*/ 238 h 336"/>
                <a:gd name="T18" fmla="*/ 328 w 378"/>
                <a:gd name="T19" fmla="*/ 249 h 336"/>
                <a:gd name="T20" fmla="*/ 325 w 378"/>
                <a:gd name="T21" fmla="*/ 273 h 336"/>
                <a:gd name="T22" fmla="*/ 300 w 378"/>
                <a:gd name="T23" fmla="*/ 270 h 336"/>
                <a:gd name="T24" fmla="*/ 253 w 378"/>
                <a:gd name="T25" fmla="*/ 210 h 336"/>
                <a:gd name="T26" fmla="*/ 251 w 378"/>
                <a:gd name="T27" fmla="*/ 208 h 336"/>
                <a:gd name="T28" fmla="*/ 301 w 378"/>
                <a:gd name="T29" fmla="*/ 125 h 336"/>
                <a:gd name="T30" fmla="*/ 253 w 378"/>
                <a:gd name="T31" fmla="*/ 63 h 336"/>
                <a:gd name="T32" fmla="*/ 229 w 378"/>
                <a:gd name="T33" fmla="*/ 60 h 336"/>
                <a:gd name="T34" fmla="*/ 226 w 378"/>
                <a:gd name="T35" fmla="*/ 85 h 336"/>
                <a:gd name="T36" fmla="*/ 234 w 378"/>
                <a:gd name="T37" fmla="*/ 96 h 336"/>
                <a:gd name="T38" fmla="*/ 226 w 378"/>
                <a:gd name="T39" fmla="*/ 99 h 336"/>
                <a:gd name="T40" fmla="*/ 221 w 378"/>
                <a:gd name="T41" fmla="*/ 106 h 336"/>
                <a:gd name="T42" fmla="*/ 221 w 378"/>
                <a:gd name="T43" fmla="*/ 128 h 336"/>
                <a:gd name="T44" fmla="*/ 221 w 378"/>
                <a:gd name="T45" fmla="*/ 146 h 336"/>
                <a:gd name="T46" fmla="*/ 267 w 378"/>
                <a:gd name="T47" fmla="*/ 126 h 336"/>
                <a:gd name="T48" fmla="*/ 301 w 378"/>
                <a:gd name="T49" fmla="*/ 126 h 336"/>
                <a:gd name="T50" fmla="*/ 301 w 378"/>
                <a:gd name="T51" fmla="*/ 125 h 336"/>
                <a:gd name="T52" fmla="*/ 222 w 378"/>
                <a:gd name="T53" fmla="*/ 229 h 336"/>
                <a:gd name="T54" fmla="*/ 223 w 378"/>
                <a:gd name="T55" fmla="*/ 233 h 336"/>
                <a:gd name="T56" fmla="*/ 265 w 378"/>
                <a:gd name="T57" fmla="*/ 240 h 336"/>
                <a:gd name="T58" fmla="*/ 221 w 378"/>
                <a:gd name="T59" fmla="*/ 187 h 336"/>
                <a:gd name="T60" fmla="*/ 222 w 378"/>
                <a:gd name="T61" fmla="*/ 229 h 336"/>
                <a:gd name="T62" fmla="*/ 202 w 378"/>
                <a:gd name="T63" fmla="*/ 0 h 336"/>
                <a:gd name="T64" fmla="*/ 202 w 378"/>
                <a:gd name="T65" fmla="*/ 336 h 336"/>
                <a:gd name="T66" fmla="*/ 0 w 378"/>
                <a:gd name="T67" fmla="*/ 301 h 336"/>
                <a:gd name="T68" fmla="*/ 0 w 378"/>
                <a:gd name="T69" fmla="*/ 35 h 336"/>
                <a:gd name="T70" fmla="*/ 202 w 378"/>
                <a:gd name="T71" fmla="*/ 0 h 336"/>
                <a:gd name="T72" fmla="*/ 144 w 378"/>
                <a:gd name="T73" fmla="*/ 212 h 336"/>
                <a:gd name="T74" fmla="*/ 89 w 378"/>
                <a:gd name="T75" fmla="*/ 210 h 336"/>
                <a:gd name="T76" fmla="*/ 89 w 378"/>
                <a:gd name="T77" fmla="*/ 89 h 336"/>
                <a:gd name="T78" fmla="*/ 61 w 378"/>
                <a:gd name="T79" fmla="*/ 90 h 336"/>
                <a:gd name="T80" fmla="*/ 61 w 378"/>
                <a:gd name="T81" fmla="*/ 236 h 336"/>
                <a:gd name="T82" fmla="*/ 144 w 378"/>
                <a:gd name="T83" fmla="*/ 240 h 336"/>
                <a:gd name="T84" fmla="*/ 144 w 378"/>
                <a:gd name="T85" fmla="*/ 21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8" h="336">
                  <a:moveTo>
                    <a:pt x="251" y="208"/>
                  </a:moveTo>
                  <a:cubicBezTo>
                    <a:pt x="254" y="207"/>
                    <a:pt x="256" y="207"/>
                    <a:pt x="257" y="207"/>
                  </a:cubicBezTo>
                  <a:cubicBezTo>
                    <a:pt x="270" y="207"/>
                    <a:pt x="282" y="207"/>
                    <a:pt x="294" y="207"/>
                  </a:cubicBezTo>
                  <a:cubicBezTo>
                    <a:pt x="311" y="207"/>
                    <a:pt x="324" y="200"/>
                    <a:pt x="332" y="184"/>
                  </a:cubicBezTo>
                  <a:cubicBezTo>
                    <a:pt x="340" y="169"/>
                    <a:pt x="337" y="154"/>
                    <a:pt x="327" y="140"/>
                  </a:cubicBezTo>
                  <a:cubicBezTo>
                    <a:pt x="315" y="126"/>
                    <a:pt x="304" y="112"/>
                    <a:pt x="292" y="97"/>
                  </a:cubicBezTo>
                  <a:cubicBezTo>
                    <a:pt x="291" y="96"/>
                    <a:pt x="290" y="95"/>
                    <a:pt x="289" y="93"/>
                  </a:cubicBezTo>
                  <a:cubicBezTo>
                    <a:pt x="322" y="89"/>
                    <a:pt x="355" y="110"/>
                    <a:pt x="367" y="144"/>
                  </a:cubicBezTo>
                  <a:cubicBezTo>
                    <a:pt x="378" y="177"/>
                    <a:pt x="364" y="222"/>
                    <a:pt x="320" y="238"/>
                  </a:cubicBezTo>
                  <a:cubicBezTo>
                    <a:pt x="322" y="242"/>
                    <a:pt x="325" y="246"/>
                    <a:pt x="328" y="249"/>
                  </a:cubicBezTo>
                  <a:cubicBezTo>
                    <a:pt x="333" y="257"/>
                    <a:pt x="332" y="267"/>
                    <a:pt x="325" y="273"/>
                  </a:cubicBezTo>
                  <a:cubicBezTo>
                    <a:pt x="317" y="279"/>
                    <a:pt x="306" y="278"/>
                    <a:pt x="300" y="270"/>
                  </a:cubicBezTo>
                  <a:cubicBezTo>
                    <a:pt x="284" y="250"/>
                    <a:pt x="269" y="230"/>
                    <a:pt x="253" y="210"/>
                  </a:cubicBezTo>
                  <a:cubicBezTo>
                    <a:pt x="252" y="209"/>
                    <a:pt x="252" y="209"/>
                    <a:pt x="251" y="208"/>
                  </a:cubicBezTo>
                  <a:close/>
                  <a:moveTo>
                    <a:pt x="301" y="125"/>
                  </a:moveTo>
                  <a:cubicBezTo>
                    <a:pt x="285" y="104"/>
                    <a:pt x="269" y="84"/>
                    <a:pt x="253" y="63"/>
                  </a:cubicBezTo>
                  <a:cubicBezTo>
                    <a:pt x="247" y="56"/>
                    <a:pt x="237" y="55"/>
                    <a:pt x="229" y="60"/>
                  </a:cubicBezTo>
                  <a:cubicBezTo>
                    <a:pt x="221" y="66"/>
                    <a:pt x="220" y="76"/>
                    <a:pt x="226" y="85"/>
                  </a:cubicBezTo>
                  <a:cubicBezTo>
                    <a:pt x="229" y="88"/>
                    <a:pt x="231" y="92"/>
                    <a:pt x="234" y="96"/>
                  </a:cubicBezTo>
                  <a:cubicBezTo>
                    <a:pt x="231" y="97"/>
                    <a:pt x="228" y="98"/>
                    <a:pt x="226" y="99"/>
                  </a:cubicBezTo>
                  <a:cubicBezTo>
                    <a:pt x="222" y="100"/>
                    <a:pt x="221" y="102"/>
                    <a:pt x="221" y="106"/>
                  </a:cubicBezTo>
                  <a:cubicBezTo>
                    <a:pt x="222" y="113"/>
                    <a:pt x="221" y="120"/>
                    <a:pt x="221" y="128"/>
                  </a:cubicBezTo>
                  <a:cubicBezTo>
                    <a:pt x="221" y="134"/>
                    <a:pt x="221" y="140"/>
                    <a:pt x="221" y="146"/>
                  </a:cubicBezTo>
                  <a:cubicBezTo>
                    <a:pt x="233" y="130"/>
                    <a:pt x="248" y="125"/>
                    <a:pt x="267" y="126"/>
                  </a:cubicBezTo>
                  <a:cubicBezTo>
                    <a:pt x="278" y="127"/>
                    <a:pt x="290" y="126"/>
                    <a:pt x="301" y="126"/>
                  </a:cubicBezTo>
                  <a:cubicBezTo>
                    <a:pt x="301" y="125"/>
                    <a:pt x="301" y="125"/>
                    <a:pt x="301" y="125"/>
                  </a:cubicBezTo>
                  <a:close/>
                  <a:moveTo>
                    <a:pt x="222" y="229"/>
                  </a:moveTo>
                  <a:cubicBezTo>
                    <a:pt x="222" y="230"/>
                    <a:pt x="222" y="232"/>
                    <a:pt x="223" y="233"/>
                  </a:cubicBezTo>
                  <a:cubicBezTo>
                    <a:pt x="236" y="239"/>
                    <a:pt x="250" y="242"/>
                    <a:pt x="265" y="240"/>
                  </a:cubicBezTo>
                  <a:cubicBezTo>
                    <a:pt x="250" y="222"/>
                    <a:pt x="236" y="205"/>
                    <a:pt x="221" y="187"/>
                  </a:cubicBezTo>
                  <a:cubicBezTo>
                    <a:pt x="221" y="201"/>
                    <a:pt x="221" y="215"/>
                    <a:pt x="222" y="229"/>
                  </a:cubicBezTo>
                  <a:close/>
                  <a:moveTo>
                    <a:pt x="202" y="0"/>
                  </a:moveTo>
                  <a:cubicBezTo>
                    <a:pt x="202" y="112"/>
                    <a:pt x="202" y="224"/>
                    <a:pt x="202" y="336"/>
                  </a:cubicBezTo>
                  <a:cubicBezTo>
                    <a:pt x="135" y="324"/>
                    <a:pt x="68" y="312"/>
                    <a:pt x="0" y="301"/>
                  </a:cubicBezTo>
                  <a:cubicBezTo>
                    <a:pt x="0" y="212"/>
                    <a:pt x="0" y="124"/>
                    <a:pt x="0" y="35"/>
                  </a:cubicBezTo>
                  <a:cubicBezTo>
                    <a:pt x="67" y="23"/>
                    <a:pt x="135" y="12"/>
                    <a:pt x="202" y="0"/>
                  </a:cubicBezTo>
                  <a:close/>
                  <a:moveTo>
                    <a:pt x="144" y="212"/>
                  </a:moveTo>
                  <a:cubicBezTo>
                    <a:pt x="126" y="211"/>
                    <a:pt x="108" y="211"/>
                    <a:pt x="89" y="210"/>
                  </a:cubicBezTo>
                  <a:cubicBezTo>
                    <a:pt x="89" y="169"/>
                    <a:pt x="89" y="129"/>
                    <a:pt x="89" y="89"/>
                  </a:cubicBezTo>
                  <a:cubicBezTo>
                    <a:pt x="80" y="89"/>
                    <a:pt x="71" y="90"/>
                    <a:pt x="61" y="90"/>
                  </a:cubicBezTo>
                  <a:cubicBezTo>
                    <a:pt x="61" y="139"/>
                    <a:pt x="61" y="187"/>
                    <a:pt x="61" y="236"/>
                  </a:cubicBezTo>
                  <a:cubicBezTo>
                    <a:pt x="89" y="237"/>
                    <a:pt x="117" y="239"/>
                    <a:pt x="144" y="240"/>
                  </a:cubicBezTo>
                  <a:cubicBezTo>
                    <a:pt x="144" y="231"/>
                    <a:pt x="144" y="222"/>
                    <a:pt x="144" y="212"/>
                  </a:cubicBez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9" name="Freeform 88"/>
            <p:cNvSpPr>
              <a:spLocks noEditPoints="1"/>
            </p:cNvSpPr>
            <p:nvPr/>
          </p:nvSpPr>
          <p:spPr bwMode="auto">
            <a:xfrm>
              <a:off x="7270806" y="4906322"/>
              <a:ext cx="826291" cy="700871"/>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lumMod val="75000"/>
              </a:schemeClr>
            </a:solidFill>
            <a:extLst/>
          </p:spPr>
          <p:txBody>
            <a:bodyPr vert="horz" wrap="square" lIns="93260" tIns="46630" rIns="93260" bIns="46630" numCol="1" anchor="t" anchorCtr="0" compatLnSpc="1">
              <a:prstTxWarp prst="textNoShape">
                <a:avLst/>
              </a:prstTxWarp>
            </a:bodyPr>
            <a:lstStyle/>
            <a:p>
              <a:endParaRPr lang="en-US" sz="1836"/>
            </a:p>
          </p:txBody>
        </p:sp>
        <p:sp>
          <p:nvSpPr>
            <p:cNvPr id="20" name="Freeform 20"/>
            <p:cNvSpPr>
              <a:spLocks noEditPoints="1"/>
            </p:cNvSpPr>
            <p:nvPr/>
          </p:nvSpPr>
          <p:spPr bwMode="auto">
            <a:xfrm>
              <a:off x="8344705" y="5002806"/>
              <a:ext cx="448785" cy="417027"/>
            </a:xfrm>
            <a:custGeom>
              <a:avLst/>
              <a:gdLst>
                <a:gd name="T0" fmla="*/ 196 w 350"/>
                <a:gd name="T1" fmla="*/ 337 h 337"/>
                <a:gd name="T2" fmla="*/ 0 w 350"/>
                <a:gd name="T3" fmla="*/ 35 h 337"/>
                <a:gd name="T4" fmla="*/ 58 w 350"/>
                <a:gd name="T5" fmla="*/ 90 h 337"/>
                <a:gd name="T6" fmla="*/ 133 w 350"/>
                <a:gd name="T7" fmla="*/ 113 h 337"/>
                <a:gd name="T8" fmla="*/ 87 w 350"/>
                <a:gd name="T9" fmla="*/ 146 h 337"/>
                <a:gd name="T10" fmla="*/ 125 w 350"/>
                <a:gd name="T11" fmla="*/ 174 h 337"/>
                <a:gd name="T12" fmla="*/ 87 w 350"/>
                <a:gd name="T13" fmla="*/ 206 h 337"/>
                <a:gd name="T14" fmla="*/ 131 w 350"/>
                <a:gd name="T15" fmla="*/ 239 h 337"/>
                <a:gd name="T16" fmla="*/ 58 w 350"/>
                <a:gd name="T17" fmla="*/ 90 h 337"/>
                <a:gd name="T18" fmla="*/ 219 w 350"/>
                <a:gd name="T19" fmla="*/ 68 h 337"/>
                <a:gd name="T20" fmla="*/ 214 w 350"/>
                <a:gd name="T21" fmla="*/ 92 h 337"/>
                <a:gd name="T22" fmla="*/ 241 w 350"/>
                <a:gd name="T23" fmla="*/ 110 h 337"/>
                <a:gd name="T24" fmla="*/ 233 w 350"/>
                <a:gd name="T25" fmla="*/ 125 h 337"/>
                <a:gd name="T26" fmla="*/ 214 w 350"/>
                <a:gd name="T27" fmla="*/ 114 h 337"/>
                <a:gd name="T28" fmla="*/ 216 w 350"/>
                <a:gd name="T29" fmla="*/ 161 h 337"/>
                <a:gd name="T30" fmla="*/ 236 w 350"/>
                <a:gd name="T31" fmla="*/ 183 h 337"/>
                <a:gd name="T32" fmla="*/ 214 w 350"/>
                <a:gd name="T33" fmla="*/ 175 h 337"/>
                <a:gd name="T34" fmla="*/ 222 w 350"/>
                <a:gd name="T35" fmla="*/ 221 h 337"/>
                <a:gd name="T36" fmla="*/ 263 w 350"/>
                <a:gd name="T37" fmla="*/ 183 h 337"/>
                <a:gd name="T38" fmla="*/ 262 w 350"/>
                <a:gd name="T39" fmla="*/ 191 h 337"/>
                <a:gd name="T40" fmla="*/ 214 w 350"/>
                <a:gd name="T41" fmla="*/ 245 h 337"/>
                <a:gd name="T42" fmla="*/ 220 w 350"/>
                <a:gd name="T43" fmla="*/ 270 h 337"/>
                <a:gd name="T44" fmla="*/ 350 w 350"/>
                <a:gd name="T45" fmla="*/ 252 h 337"/>
                <a:gd name="T46" fmla="*/ 332 w 350"/>
                <a:gd name="T47" fmla="*/ 68 h 337"/>
                <a:gd name="T48" fmla="*/ 235 w 350"/>
                <a:gd name="T49" fmla="*/ 156 h 337"/>
                <a:gd name="T50" fmla="*/ 272 w 350"/>
                <a:gd name="T51" fmla="*/ 97 h 337"/>
                <a:gd name="T52" fmla="*/ 318 w 350"/>
                <a:gd name="T53" fmla="*/ 93 h 337"/>
                <a:gd name="T54" fmla="*/ 325 w 350"/>
                <a:gd name="T55" fmla="*/ 120 h 337"/>
                <a:gd name="T56" fmla="*/ 323 w 350"/>
                <a:gd name="T57" fmla="*/ 146 h 337"/>
                <a:gd name="T58" fmla="*/ 303 w 350"/>
                <a:gd name="T59" fmla="*/ 161 h 337"/>
                <a:gd name="T60" fmla="*/ 304 w 350"/>
                <a:gd name="T61" fmla="*/ 140 h 337"/>
                <a:gd name="T62" fmla="*/ 301 w 350"/>
                <a:gd name="T63" fmla="*/ 114 h 337"/>
                <a:gd name="T64" fmla="*/ 266 w 350"/>
                <a:gd name="T65" fmla="*/ 128 h 337"/>
                <a:gd name="T66" fmla="*/ 325 w 350"/>
                <a:gd name="T67" fmla="*/ 238 h 337"/>
                <a:gd name="T68" fmla="*/ 299 w 350"/>
                <a:gd name="T69" fmla="*/ 246 h 337"/>
                <a:gd name="T70" fmla="*/ 273 w 350"/>
                <a:gd name="T71" fmla="*/ 243 h 337"/>
                <a:gd name="T72" fmla="*/ 258 w 350"/>
                <a:gd name="T73" fmla="*/ 224 h 337"/>
                <a:gd name="T74" fmla="*/ 278 w 350"/>
                <a:gd name="T75" fmla="*/ 224 h 337"/>
                <a:gd name="T76" fmla="*/ 304 w 350"/>
                <a:gd name="T77" fmla="*/ 220 h 337"/>
                <a:gd name="T78" fmla="*/ 292 w 350"/>
                <a:gd name="T79" fmla="*/ 187 h 337"/>
                <a:gd name="T80" fmla="*/ 263 w 350"/>
                <a:gd name="T81" fmla="*/ 155 h 337"/>
                <a:gd name="T82" fmla="*/ 321 w 350"/>
                <a:gd name="T83" fmla="*/ 192 h 337"/>
                <a:gd name="T84" fmla="*/ 325 w 350"/>
                <a:gd name="T85" fmla="*/ 23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0" h="337">
                  <a:moveTo>
                    <a:pt x="0" y="302"/>
                  </a:moveTo>
                  <a:cubicBezTo>
                    <a:pt x="65" y="313"/>
                    <a:pt x="131" y="325"/>
                    <a:pt x="196" y="337"/>
                  </a:cubicBezTo>
                  <a:cubicBezTo>
                    <a:pt x="196" y="224"/>
                    <a:pt x="196" y="112"/>
                    <a:pt x="196" y="0"/>
                  </a:cubicBezTo>
                  <a:cubicBezTo>
                    <a:pt x="130" y="12"/>
                    <a:pt x="65" y="23"/>
                    <a:pt x="0" y="35"/>
                  </a:cubicBezTo>
                  <a:cubicBezTo>
                    <a:pt x="0" y="124"/>
                    <a:pt x="0" y="213"/>
                    <a:pt x="0" y="302"/>
                  </a:cubicBezTo>
                  <a:close/>
                  <a:moveTo>
                    <a:pt x="58" y="90"/>
                  </a:moveTo>
                  <a:cubicBezTo>
                    <a:pt x="83" y="89"/>
                    <a:pt x="108" y="87"/>
                    <a:pt x="133" y="85"/>
                  </a:cubicBezTo>
                  <a:cubicBezTo>
                    <a:pt x="133" y="95"/>
                    <a:pt x="133" y="104"/>
                    <a:pt x="133" y="113"/>
                  </a:cubicBezTo>
                  <a:cubicBezTo>
                    <a:pt x="118" y="113"/>
                    <a:pt x="103" y="113"/>
                    <a:pt x="87" y="113"/>
                  </a:cubicBezTo>
                  <a:cubicBezTo>
                    <a:pt x="87" y="124"/>
                    <a:pt x="87" y="135"/>
                    <a:pt x="87" y="146"/>
                  </a:cubicBezTo>
                  <a:cubicBezTo>
                    <a:pt x="100" y="146"/>
                    <a:pt x="113" y="146"/>
                    <a:pt x="125" y="146"/>
                  </a:cubicBezTo>
                  <a:cubicBezTo>
                    <a:pt x="125" y="156"/>
                    <a:pt x="125" y="165"/>
                    <a:pt x="125" y="174"/>
                  </a:cubicBezTo>
                  <a:cubicBezTo>
                    <a:pt x="113" y="174"/>
                    <a:pt x="100" y="174"/>
                    <a:pt x="87" y="174"/>
                  </a:cubicBezTo>
                  <a:cubicBezTo>
                    <a:pt x="87" y="185"/>
                    <a:pt x="87" y="195"/>
                    <a:pt x="87" y="206"/>
                  </a:cubicBezTo>
                  <a:cubicBezTo>
                    <a:pt x="102" y="207"/>
                    <a:pt x="116" y="208"/>
                    <a:pt x="131" y="210"/>
                  </a:cubicBezTo>
                  <a:cubicBezTo>
                    <a:pt x="131" y="219"/>
                    <a:pt x="131" y="229"/>
                    <a:pt x="131" y="239"/>
                  </a:cubicBezTo>
                  <a:cubicBezTo>
                    <a:pt x="107" y="237"/>
                    <a:pt x="82" y="234"/>
                    <a:pt x="58" y="231"/>
                  </a:cubicBezTo>
                  <a:cubicBezTo>
                    <a:pt x="58" y="184"/>
                    <a:pt x="58" y="138"/>
                    <a:pt x="58" y="90"/>
                  </a:cubicBezTo>
                  <a:close/>
                  <a:moveTo>
                    <a:pt x="332" y="68"/>
                  </a:moveTo>
                  <a:cubicBezTo>
                    <a:pt x="295" y="68"/>
                    <a:pt x="257" y="68"/>
                    <a:pt x="219" y="68"/>
                  </a:cubicBezTo>
                  <a:cubicBezTo>
                    <a:pt x="218" y="68"/>
                    <a:pt x="216" y="68"/>
                    <a:pt x="214" y="68"/>
                  </a:cubicBezTo>
                  <a:cubicBezTo>
                    <a:pt x="214" y="77"/>
                    <a:pt x="214" y="85"/>
                    <a:pt x="214" y="92"/>
                  </a:cubicBezTo>
                  <a:cubicBezTo>
                    <a:pt x="218" y="93"/>
                    <a:pt x="222" y="93"/>
                    <a:pt x="224" y="95"/>
                  </a:cubicBezTo>
                  <a:cubicBezTo>
                    <a:pt x="230" y="99"/>
                    <a:pt x="235" y="105"/>
                    <a:pt x="241" y="110"/>
                  </a:cubicBezTo>
                  <a:cubicBezTo>
                    <a:pt x="241" y="111"/>
                    <a:pt x="242" y="113"/>
                    <a:pt x="242" y="114"/>
                  </a:cubicBezTo>
                  <a:cubicBezTo>
                    <a:pt x="239" y="117"/>
                    <a:pt x="237" y="120"/>
                    <a:pt x="233" y="125"/>
                  </a:cubicBezTo>
                  <a:cubicBezTo>
                    <a:pt x="230" y="121"/>
                    <a:pt x="228" y="118"/>
                    <a:pt x="225" y="116"/>
                  </a:cubicBezTo>
                  <a:cubicBezTo>
                    <a:pt x="222" y="114"/>
                    <a:pt x="218" y="114"/>
                    <a:pt x="214" y="114"/>
                  </a:cubicBezTo>
                  <a:cubicBezTo>
                    <a:pt x="214" y="129"/>
                    <a:pt x="214" y="143"/>
                    <a:pt x="214" y="157"/>
                  </a:cubicBezTo>
                  <a:cubicBezTo>
                    <a:pt x="214" y="158"/>
                    <a:pt x="215" y="160"/>
                    <a:pt x="216" y="161"/>
                  </a:cubicBezTo>
                  <a:cubicBezTo>
                    <a:pt x="222" y="167"/>
                    <a:pt x="228" y="172"/>
                    <a:pt x="234" y="178"/>
                  </a:cubicBezTo>
                  <a:cubicBezTo>
                    <a:pt x="235" y="180"/>
                    <a:pt x="236" y="182"/>
                    <a:pt x="236" y="183"/>
                  </a:cubicBezTo>
                  <a:cubicBezTo>
                    <a:pt x="234" y="186"/>
                    <a:pt x="232" y="185"/>
                    <a:pt x="230" y="184"/>
                  </a:cubicBezTo>
                  <a:cubicBezTo>
                    <a:pt x="225" y="181"/>
                    <a:pt x="220" y="178"/>
                    <a:pt x="214" y="175"/>
                  </a:cubicBezTo>
                  <a:cubicBezTo>
                    <a:pt x="214" y="192"/>
                    <a:pt x="214" y="208"/>
                    <a:pt x="214" y="226"/>
                  </a:cubicBezTo>
                  <a:cubicBezTo>
                    <a:pt x="217" y="224"/>
                    <a:pt x="220" y="223"/>
                    <a:pt x="222" y="221"/>
                  </a:cubicBezTo>
                  <a:cubicBezTo>
                    <a:pt x="235" y="209"/>
                    <a:pt x="247" y="197"/>
                    <a:pt x="259" y="185"/>
                  </a:cubicBezTo>
                  <a:cubicBezTo>
                    <a:pt x="260" y="183"/>
                    <a:pt x="262" y="184"/>
                    <a:pt x="263" y="183"/>
                  </a:cubicBezTo>
                  <a:cubicBezTo>
                    <a:pt x="264" y="185"/>
                    <a:pt x="264" y="186"/>
                    <a:pt x="264" y="188"/>
                  </a:cubicBezTo>
                  <a:cubicBezTo>
                    <a:pt x="264" y="189"/>
                    <a:pt x="263" y="190"/>
                    <a:pt x="262" y="191"/>
                  </a:cubicBezTo>
                  <a:cubicBezTo>
                    <a:pt x="251" y="207"/>
                    <a:pt x="241" y="222"/>
                    <a:pt x="230" y="237"/>
                  </a:cubicBezTo>
                  <a:cubicBezTo>
                    <a:pt x="226" y="242"/>
                    <a:pt x="222" y="247"/>
                    <a:pt x="214" y="245"/>
                  </a:cubicBezTo>
                  <a:cubicBezTo>
                    <a:pt x="214" y="254"/>
                    <a:pt x="214" y="262"/>
                    <a:pt x="214" y="270"/>
                  </a:cubicBezTo>
                  <a:cubicBezTo>
                    <a:pt x="216" y="270"/>
                    <a:pt x="218" y="270"/>
                    <a:pt x="220" y="270"/>
                  </a:cubicBezTo>
                  <a:cubicBezTo>
                    <a:pt x="257" y="270"/>
                    <a:pt x="294" y="270"/>
                    <a:pt x="332" y="270"/>
                  </a:cubicBezTo>
                  <a:cubicBezTo>
                    <a:pt x="345" y="270"/>
                    <a:pt x="350" y="265"/>
                    <a:pt x="350" y="252"/>
                  </a:cubicBezTo>
                  <a:cubicBezTo>
                    <a:pt x="350" y="197"/>
                    <a:pt x="350" y="142"/>
                    <a:pt x="350" y="86"/>
                  </a:cubicBezTo>
                  <a:cubicBezTo>
                    <a:pt x="350" y="73"/>
                    <a:pt x="345" y="68"/>
                    <a:pt x="332" y="68"/>
                  </a:cubicBezTo>
                  <a:close/>
                  <a:moveTo>
                    <a:pt x="240" y="154"/>
                  </a:moveTo>
                  <a:cubicBezTo>
                    <a:pt x="239" y="155"/>
                    <a:pt x="237" y="155"/>
                    <a:pt x="235" y="156"/>
                  </a:cubicBezTo>
                  <a:cubicBezTo>
                    <a:pt x="235" y="154"/>
                    <a:pt x="234" y="152"/>
                    <a:pt x="235" y="151"/>
                  </a:cubicBezTo>
                  <a:cubicBezTo>
                    <a:pt x="245" y="131"/>
                    <a:pt x="258" y="114"/>
                    <a:pt x="272" y="97"/>
                  </a:cubicBezTo>
                  <a:cubicBezTo>
                    <a:pt x="275" y="95"/>
                    <a:pt x="279" y="94"/>
                    <a:pt x="282" y="93"/>
                  </a:cubicBezTo>
                  <a:cubicBezTo>
                    <a:pt x="294" y="93"/>
                    <a:pt x="306" y="93"/>
                    <a:pt x="318" y="93"/>
                  </a:cubicBezTo>
                  <a:cubicBezTo>
                    <a:pt x="324" y="93"/>
                    <a:pt x="325" y="95"/>
                    <a:pt x="325" y="101"/>
                  </a:cubicBezTo>
                  <a:cubicBezTo>
                    <a:pt x="326" y="107"/>
                    <a:pt x="325" y="113"/>
                    <a:pt x="325" y="120"/>
                  </a:cubicBezTo>
                  <a:cubicBezTo>
                    <a:pt x="325" y="126"/>
                    <a:pt x="326" y="133"/>
                    <a:pt x="325" y="139"/>
                  </a:cubicBezTo>
                  <a:cubicBezTo>
                    <a:pt x="325" y="142"/>
                    <a:pt x="324" y="144"/>
                    <a:pt x="323" y="146"/>
                  </a:cubicBezTo>
                  <a:cubicBezTo>
                    <a:pt x="318" y="151"/>
                    <a:pt x="314" y="155"/>
                    <a:pt x="310" y="160"/>
                  </a:cubicBezTo>
                  <a:cubicBezTo>
                    <a:pt x="308" y="162"/>
                    <a:pt x="306" y="163"/>
                    <a:pt x="303" y="161"/>
                  </a:cubicBezTo>
                  <a:cubicBezTo>
                    <a:pt x="294" y="155"/>
                    <a:pt x="294" y="155"/>
                    <a:pt x="301" y="147"/>
                  </a:cubicBezTo>
                  <a:cubicBezTo>
                    <a:pt x="303" y="145"/>
                    <a:pt x="304" y="143"/>
                    <a:pt x="304" y="140"/>
                  </a:cubicBezTo>
                  <a:cubicBezTo>
                    <a:pt x="305" y="133"/>
                    <a:pt x="304" y="126"/>
                    <a:pt x="304" y="118"/>
                  </a:cubicBezTo>
                  <a:cubicBezTo>
                    <a:pt x="304" y="115"/>
                    <a:pt x="304" y="114"/>
                    <a:pt x="301" y="114"/>
                  </a:cubicBezTo>
                  <a:cubicBezTo>
                    <a:pt x="300" y="114"/>
                    <a:pt x="300" y="114"/>
                    <a:pt x="299" y="114"/>
                  </a:cubicBezTo>
                  <a:cubicBezTo>
                    <a:pt x="285" y="112"/>
                    <a:pt x="275" y="117"/>
                    <a:pt x="266" y="128"/>
                  </a:cubicBezTo>
                  <a:cubicBezTo>
                    <a:pt x="258" y="137"/>
                    <a:pt x="249" y="145"/>
                    <a:pt x="240" y="154"/>
                  </a:cubicBezTo>
                  <a:close/>
                  <a:moveTo>
                    <a:pt x="325" y="238"/>
                  </a:moveTo>
                  <a:cubicBezTo>
                    <a:pt x="325" y="244"/>
                    <a:pt x="324" y="246"/>
                    <a:pt x="318" y="246"/>
                  </a:cubicBezTo>
                  <a:cubicBezTo>
                    <a:pt x="311" y="246"/>
                    <a:pt x="305" y="246"/>
                    <a:pt x="299" y="246"/>
                  </a:cubicBezTo>
                  <a:cubicBezTo>
                    <a:pt x="292" y="246"/>
                    <a:pt x="286" y="246"/>
                    <a:pt x="279" y="246"/>
                  </a:cubicBezTo>
                  <a:cubicBezTo>
                    <a:pt x="277" y="245"/>
                    <a:pt x="275" y="245"/>
                    <a:pt x="273" y="243"/>
                  </a:cubicBezTo>
                  <a:cubicBezTo>
                    <a:pt x="268" y="239"/>
                    <a:pt x="263" y="234"/>
                    <a:pt x="258" y="230"/>
                  </a:cubicBezTo>
                  <a:cubicBezTo>
                    <a:pt x="256" y="228"/>
                    <a:pt x="256" y="226"/>
                    <a:pt x="258" y="224"/>
                  </a:cubicBezTo>
                  <a:cubicBezTo>
                    <a:pt x="266" y="213"/>
                    <a:pt x="263" y="214"/>
                    <a:pt x="272" y="222"/>
                  </a:cubicBezTo>
                  <a:cubicBezTo>
                    <a:pt x="274" y="223"/>
                    <a:pt x="276" y="224"/>
                    <a:pt x="278" y="224"/>
                  </a:cubicBezTo>
                  <a:cubicBezTo>
                    <a:pt x="286" y="225"/>
                    <a:pt x="293" y="224"/>
                    <a:pt x="300" y="225"/>
                  </a:cubicBezTo>
                  <a:cubicBezTo>
                    <a:pt x="304" y="225"/>
                    <a:pt x="305" y="223"/>
                    <a:pt x="304" y="220"/>
                  </a:cubicBezTo>
                  <a:cubicBezTo>
                    <a:pt x="304" y="219"/>
                    <a:pt x="304" y="217"/>
                    <a:pt x="304" y="215"/>
                  </a:cubicBezTo>
                  <a:cubicBezTo>
                    <a:pt x="304" y="199"/>
                    <a:pt x="304" y="199"/>
                    <a:pt x="292" y="187"/>
                  </a:cubicBezTo>
                  <a:cubicBezTo>
                    <a:pt x="283" y="178"/>
                    <a:pt x="274" y="169"/>
                    <a:pt x="264" y="160"/>
                  </a:cubicBezTo>
                  <a:cubicBezTo>
                    <a:pt x="263" y="159"/>
                    <a:pt x="263" y="157"/>
                    <a:pt x="263" y="155"/>
                  </a:cubicBezTo>
                  <a:cubicBezTo>
                    <a:pt x="265" y="155"/>
                    <a:pt x="267" y="154"/>
                    <a:pt x="268" y="155"/>
                  </a:cubicBezTo>
                  <a:cubicBezTo>
                    <a:pt x="287" y="165"/>
                    <a:pt x="305" y="178"/>
                    <a:pt x="321" y="192"/>
                  </a:cubicBezTo>
                  <a:cubicBezTo>
                    <a:pt x="324" y="195"/>
                    <a:pt x="326" y="198"/>
                    <a:pt x="326" y="203"/>
                  </a:cubicBezTo>
                  <a:cubicBezTo>
                    <a:pt x="325" y="214"/>
                    <a:pt x="326" y="226"/>
                    <a:pt x="325" y="238"/>
                  </a:cubicBez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1" name="Freeform 88"/>
            <p:cNvSpPr>
              <a:spLocks noEditPoints="1"/>
            </p:cNvSpPr>
            <p:nvPr/>
          </p:nvSpPr>
          <p:spPr bwMode="auto">
            <a:xfrm>
              <a:off x="8155799" y="4906322"/>
              <a:ext cx="826291" cy="700871"/>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lumMod val="75000"/>
              </a:schemeClr>
            </a:solidFill>
            <a:extLst/>
          </p:spPr>
          <p:txBody>
            <a:bodyPr vert="horz" wrap="square" lIns="93260" tIns="46630" rIns="93260" bIns="46630" numCol="1" anchor="t" anchorCtr="0" compatLnSpc="1">
              <a:prstTxWarp prst="textNoShape">
                <a:avLst/>
              </a:prstTxWarp>
            </a:bodyPr>
            <a:lstStyle/>
            <a:p>
              <a:endParaRPr lang="en-US" sz="1836"/>
            </a:p>
          </p:txBody>
        </p:sp>
        <p:sp>
          <p:nvSpPr>
            <p:cNvPr id="22" name="Freeform 21"/>
            <p:cNvSpPr>
              <a:spLocks noChangeAspect="1"/>
            </p:cNvSpPr>
            <p:nvPr/>
          </p:nvSpPr>
          <p:spPr bwMode="auto">
            <a:xfrm flipH="1">
              <a:off x="5640870" y="5735227"/>
              <a:ext cx="4086161" cy="1073434"/>
            </a:xfrm>
            <a:custGeom>
              <a:avLst/>
              <a:gdLst>
                <a:gd name="connsiteX0" fmla="*/ 4041037 w 5171555"/>
                <a:gd name="connsiteY0" fmla="*/ 0 h 1358567"/>
                <a:gd name="connsiteX1" fmla="*/ 3503578 w 5171555"/>
                <a:gd name="connsiteY1" fmla="*/ 339642 h 1358567"/>
                <a:gd name="connsiteX2" fmla="*/ 3244114 w 5171555"/>
                <a:gd name="connsiteY2" fmla="*/ 271714 h 1358567"/>
                <a:gd name="connsiteX3" fmla="*/ 3210010 w 5171555"/>
                <a:gd name="connsiteY3" fmla="*/ 275232 h 1358567"/>
                <a:gd name="connsiteX4" fmla="*/ 3192828 w 5171555"/>
                <a:gd name="connsiteY4" fmla="*/ 245746 h 1358567"/>
                <a:gd name="connsiteX5" fmla="*/ 2708144 w 5171555"/>
                <a:gd name="connsiteY5" fmla="*/ 0 h 1358567"/>
                <a:gd name="connsiteX6" fmla="*/ 2212782 w 5171555"/>
                <a:gd name="connsiteY6" fmla="*/ 266540 h 1358567"/>
                <a:gd name="connsiteX7" fmla="*/ 2173534 w 5171555"/>
                <a:gd name="connsiteY7" fmla="*/ 334694 h 1358567"/>
                <a:gd name="connsiteX8" fmla="*/ 2137483 w 5171555"/>
                <a:gd name="connsiteY8" fmla="*/ 314941 h 1358567"/>
                <a:gd name="connsiteX9" fmla="*/ 2035937 w 5171555"/>
                <a:gd name="connsiteY9" fmla="*/ 282906 h 1358567"/>
                <a:gd name="connsiteX10" fmla="*/ 1990474 w 5171555"/>
                <a:gd name="connsiteY10" fmla="*/ 278216 h 1358567"/>
                <a:gd name="connsiteX11" fmla="*/ 1980431 w 5171555"/>
                <a:gd name="connsiteY11" fmla="*/ 276249 h 1358567"/>
                <a:gd name="connsiteX12" fmla="*/ 1955679 w 5171555"/>
                <a:gd name="connsiteY12" fmla="*/ 274627 h 1358567"/>
                <a:gd name="connsiteX13" fmla="*/ 1927441 w 5171555"/>
                <a:gd name="connsiteY13" fmla="*/ 271714 h 1358567"/>
                <a:gd name="connsiteX14" fmla="*/ 1919331 w 5171555"/>
                <a:gd name="connsiteY14" fmla="*/ 272245 h 1358567"/>
                <a:gd name="connsiteX15" fmla="*/ 1911221 w 5171555"/>
                <a:gd name="connsiteY15" fmla="*/ 271714 h 1358567"/>
                <a:gd name="connsiteX16" fmla="*/ 1882983 w 5171555"/>
                <a:gd name="connsiteY16" fmla="*/ 274627 h 1358567"/>
                <a:gd name="connsiteX17" fmla="*/ 1858232 w 5171555"/>
                <a:gd name="connsiteY17" fmla="*/ 276249 h 1358567"/>
                <a:gd name="connsiteX18" fmla="*/ 1848188 w 5171555"/>
                <a:gd name="connsiteY18" fmla="*/ 278216 h 1358567"/>
                <a:gd name="connsiteX19" fmla="*/ 1802726 w 5171555"/>
                <a:gd name="connsiteY19" fmla="*/ 282906 h 1358567"/>
                <a:gd name="connsiteX20" fmla="*/ 1701180 w 5171555"/>
                <a:gd name="connsiteY20" fmla="*/ 314941 h 1358567"/>
                <a:gd name="connsiteX21" fmla="*/ 1665128 w 5171555"/>
                <a:gd name="connsiteY21" fmla="*/ 334694 h 1358567"/>
                <a:gd name="connsiteX22" fmla="*/ 1625880 w 5171555"/>
                <a:gd name="connsiteY22" fmla="*/ 266540 h 1358567"/>
                <a:gd name="connsiteX23" fmla="*/ 1130518 w 5171555"/>
                <a:gd name="connsiteY23" fmla="*/ 0 h 1358567"/>
                <a:gd name="connsiteX24" fmla="*/ 537459 w 5171555"/>
                <a:gd name="connsiteY24" fmla="*/ 561953 h 1358567"/>
                <a:gd name="connsiteX25" fmla="*/ 210042 w 5171555"/>
                <a:gd name="connsiteY25" fmla="*/ 808965 h 1358567"/>
                <a:gd name="connsiteX26" fmla="*/ 0 w 5171555"/>
                <a:gd name="connsiteY26" fmla="*/ 1080678 h 1358567"/>
                <a:gd name="connsiteX27" fmla="*/ 277996 w 5171555"/>
                <a:gd name="connsiteY27" fmla="*/ 1358567 h 1358567"/>
                <a:gd name="connsiteX28" fmla="*/ 1637097 w 5171555"/>
                <a:gd name="connsiteY28" fmla="*/ 1358567 h 1358567"/>
                <a:gd name="connsiteX29" fmla="*/ 1911221 w 5171555"/>
                <a:gd name="connsiteY29" fmla="*/ 1358567 h 1358567"/>
                <a:gd name="connsiteX30" fmla="*/ 1927441 w 5171555"/>
                <a:gd name="connsiteY30" fmla="*/ 1358567 h 1358567"/>
                <a:gd name="connsiteX31" fmla="*/ 2201565 w 5171555"/>
                <a:gd name="connsiteY31" fmla="*/ 1358567 h 1358567"/>
                <a:gd name="connsiteX32" fmla="*/ 3228854 w 5171555"/>
                <a:gd name="connsiteY32" fmla="*/ 1358567 h 1358567"/>
                <a:gd name="connsiteX33" fmla="*/ 3244114 w 5171555"/>
                <a:gd name="connsiteY33" fmla="*/ 1358567 h 1358567"/>
                <a:gd name="connsiteX34" fmla="*/ 3390778 w 5171555"/>
                <a:gd name="connsiteY34" fmla="*/ 1358567 h 1358567"/>
                <a:gd name="connsiteX35" fmla="*/ 3488994 w 5171555"/>
                <a:gd name="connsiteY35" fmla="*/ 1358567 h 1358567"/>
                <a:gd name="connsiteX36" fmla="*/ 3534458 w 5171555"/>
                <a:gd name="connsiteY36" fmla="*/ 1358567 h 1358567"/>
                <a:gd name="connsiteX37" fmla="*/ 3539430 w 5171555"/>
                <a:gd name="connsiteY37" fmla="*/ 1358567 h 1358567"/>
                <a:gd name="connsiteX38" fmla="*/ 3560666 w 5171555"/>
                <a:gd name="connsiteY38" fmla="*/ 1358567 h 1358567"/>
                <a:gd name="connsiteX39" fmla="*/ 3788560 w 5171555"/>
                <a:gd name="connsiteY39" fmla="*/ 1358567 h 1358567"/>
                <a:gd name="connsiteX40" fmla="*/ 4893559 w 5171555"/>
                <a:gd name="connsiteY40" fmla="*/ 1358567 h 1358567"/>
                <a:gd name="connsiteX41" fmla="*/ 5171555 w 5171555"/>
                <a:gd name="connsiteY41" fmla="*/ 1080678 h 1358567"/>
                <a:gd name="connsiteX42" fmla="*/ 4961514 w 5171555"/>
                <a:gd name="connsiteY42" fmla="*/ 808965 h 1358567"/>
                <a:gd name="connsiteX43" fmla="*/ 4634096 w 5171555"/>
                <a:gd name="connsiteY43" fmla="*/ 561953 h 1358567"/>
                <a:gd name="connsiteX44" fmla="*/ 4041037 w 5171555"/>
                <a:gd name="connsiteY44" fmla="*/ 0 h 13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71555" h="1358567">
                  <a:moveTo>
                    <a:pt x="4041037" y="0"/>
                  </a:moveTo>
                  <a:cubicBezTo>
                    <a:pt x="3812462" y="0"/>
                    <a:pt x="3602421" y="135857"/>
                    <a:pt x="3503578" y="339642"/>
                  </a:cubicBezTo>
                  <a:cubicBezTo>
                    <a:pt x="3429445" y="296415"/>
                    <a:pt x="3336780" y="271714"/>
                    <a:pt x="3244114" y="271714"/>
                  </a:cubicBezTo>
                  <a:lnTo>
                    <a:pt x="3210010" y="275232"/>
                  </a:lnTo>
                  <a:lnTo>
                    <a:pt x="3192828" y="245746"/>
                  </a:lnTo>
                  <a:cubicBezTo>
                    <a:pt x="3085563" y="96489"/>
                    <a:pt x="2908919" y="0"/>
                    <a:pt x="2708144" y="0"/>
                  </a:cubicBezTo>
                  <a:cubicBezTo>
                    <a:pt x="2508141" y="0"/>
                    <a:pt x="2322328" y="104015"/>
                    <a:pt x="2212782" y="266540"/>
                  </a:cubicBezTo>
                  <a:lnTo>
                    <a:pt x="2173534" y="334694"/>
                  </a:lnTo>
                  <a:lnTo>
                    <a:pt x="2137483" y="314941"/>
                  </a:lnTo>
                  <a:cubicBezTo>
                    <a:pt x="2105050" y="301046"/>
                    <a:pt x="2071072" y="290240"/>
                    <a:pt x="2035937" y="282906"/>
                  </a:cubicBezTo>
                  <a:lnTo>
                    <a:pt x="1990474" y="278216"/>
                  </a:lnTo>
                  <a:lnTo>
                    <a:pt x="1980431" y="276249"/>
                  </a:lnTo>
                  <a:lnTo>
                    <a:pt x="1955679" y="274627"/>
                  </a:lnTo>
                  <a:lnTo>
                    <a:pt x="1927441" y="271714"/>
                  </a:lnTo>
                  <a:lnTo>
                    <a:pt x="1919331" y="272245"/>
                  </a:lnTo>
                  <a:lnTo>
                    <a:pt x="1911221" y="271714"/>
                  </a:lnTo>
                  <a:lnTo>
                    <a:pt x="1882983" y="274627"/>
                  </a:lnTo>
                  <a:lnTo>
                    <a:pt x="1858232" y="276249"/>
                  </a:lnTo>
                  <a:lnTo>
                    <a:pt x="1848188" y="278216"/>
                  </a:lnTo>
                  <a:lnTo>
                    <a:pt x="1802726" y="282906"/>
                  </a:lnTo>
                  <a:cubicBezTo>
                    <a:pt x="1767590" y="290240"/>
                    <a:pt x="1733613" y="301046"/>
                    <a:pt x="1701180" y="314941"/>
                  </a:cubicBezTo>
                  <a:lnTo>
                    <a:pt x="1665128" y="334694"/>
                  </a:lnTo>
                  <a:lnTo>
                    <a:pt x="1625880" y="266540"/>
                  </a:lnTo>
                  <a:cubicBezTo>
                    <a:pt x="1516335" y="104015"/>
                    <a:pt x="1330521" y="0"/>
                    <a:pt x="1130518" y="0"/>
                  </a:cubicBezTo>
                  <a:cubicBezTo>
                    <a:pt x="809278" y="0"/>
                    <a:pt x="549815" y="247012"/>
                    <a:pt x="537459" y="561953"/>
                  </a:cubicBezTo>
                  <a:cubicBezTo>
                    <a:pt x="389195" y="580479"/>
                    <a:pt x="265641" y="679284"/>
                    <a:pt x="210042" y="808965"/>
                  </a:cubicBezTo>
                  <a:cubicBezTo>
                    <a:pt x="92665" y="839842"/>
                    <a:pt x="0" y="950997"/>
                    <a:pt x="0" y="1080678"/>
                  </a:cubicBezTo>
                  <a:cubicBezTo>
                    <a:pt x="0" y="1235061"/>
                    <a:pt x="123554" y="1358567"/>
                    <a:pt x="277996" y="1358567"/>
                  </a:cubicBezTo>
                  <a:cubicBezTo>
                    <a:pt x="277996" y="1358567"/>
                    <a:pt x="277996" y="1358567"/>
                    <a:pt x="1637097" y="1358567"/>
                  </a:cubicBezTo>
                  <a:lnTo>
                    <a:pt x="1911221" y="1358567"/>
                  </a:lnTo>
                  <a:lnTo>
                    <a:pt x="1927441" y="1358567"/>
                  </a:lnTo>
                  <a:lnTo>
                    <a:pt x="2201565" y="1358567"/>
                  </a:lnTo>
                  <a:cubicBezTo>
                    <a:pt x="2711228" y="1358567"/>
                    <a:pt x="3029767" y="1358567"/>
                    <a:pt x="3228854" y="1358567"/>
                  </a:cubicBezTo>
                  <a:lnTo>
                    <a:pt x="3244114" y="1358567"/>
                  </a:lnTo>
                  <a:lnTo>
                    <a:pt x="3390778" y="1358567"/>
                  </a:lnTo>
                  <a:cubicBezTo>
                    <a:pt x="3433250" y="1358567"/>
                    <a:pt x="3465104" y="1358567"/>
                    <a:pt x="3488994" y="1358567"/>
                  </a:cubicBezTo>
                  <a:lnTo>
                    <a:pt x="3534458" y="1358567"/>
                  </a:lnTo>
                  <a:lnTo>
                    <a:pt x="3539430" y="1358567"/>
                  </a:lnTo>
                  <a:cubicBezTo>
                    <a:pt x="3560666" y="1358567"/>
                    <a:pt x="3560666" y="1358567"/>
                    <a:pt x="3560666" y="1358567"/>
                  </a:cubicBezTo>
                  <a:lnTo>
                    <a:pt x="3788560" y="1358567"/>
                  </a:lnTo>
                  <a:cubicBezTo>
                    <a:pt x="4893559" y="1358567"/>
                    <a:pt x="4893559" y="1358567"/>
                    <a:pt x="4893559" y="1358567"/>
                  </a:cubicBezTo>
                  <a:cubicBezTo>
                    <a:pt x="5048001" y="1358567"/>
                    <a:pt x="5171555" y="1235061"/>
                    <a:pt x="5171555" y="1080678"/>
                  </a:cubicBezTo>
                  <a:cubicBezTo>
                    <a:pt x="5171555" y="950997"/>
                    <a:pt x="5078890" y="839842"/>
                    <a:pt x="4961514" y="808965"/>
                  </a:cubicBezTo>
                  <a:cubicBezTo>
                    <a:pt x="4905914" y="679284"/>
                    <a:pt x="4782360" y="580479"/>
                    <a:pt x="4634096" y="561953"/>
                  </a:cubicBezTo>
                  <a:cubicBezTo>
                    <a:pt x="4621740" y="247012"/>
                    <a:pt x="4362277" y="0"/>
                    <a:pt x="4041037" y="0"/>
                  </a:cubicBezTo>
                  <a:close/>
                </a:path>
              </a:pathLst>
            </a:custGeom>
            <a:solidFill>
              <a:schemeClr val="tx1"/>
            </a:solidFill>
            <a:ln w="28575">
              <a:solidFill>
                <a:schemeClr val="accent3"/>
              </a:solidFill>
            </a:ln>
            <a:extLst/>
          </p:spPr>
          <p:txBody>
            <a:bodyPr vert="horz" wrap="square" lIns="93260" tIns="46630" rIns="93260" bIns="46630" numCol="1" anchor="t" anchorCtr="0" compatLnSpc="1">
              <a:prstTxWarp prst="textNoShape">
                <a:avLst/>
              </a:prstTxWarp>
              <a:noAutofit/>
            </a:bodyPr>
            <a:lstStyle/>
            <a:p>
              <a:endParaRPr lang="en-US" sz="1836"/>
            </a:p>
          </p:txBody>
        </p:sp>
        <p:sp>
          <p:nvSpPr>
            <p:cNvPr id="23" name="Rectangle 22"/>
            <p:cNvSpPr/>
            <p:nvPr/>
          </p:nvSpPr>
          <p:spPr bwMode="auto">
            <a:xfrm>
              <a:off x="7442103" y="6104781"/>
              <a:ext cx="1289147" cy="79496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224" spc="-51" dirty="0">
                  <a:solidFill>
                    <a:schemeClr val="bg1"/>
                  </a:solidFill>
                </a:rPr>
                <a:t>Storage</a:t>
              </a:r>
            </a:p>
          </p:txBody>
        </p:sp>
        <p:sp>
          <p:nvSpPr>
            <p:cNvPr id="24" name="Rectangle 23"/>
            <p:cNvSpPr/>
            <p:nvPr/>
          </p:nvSpPr>
          <p:spPr bwMode="auto">
            <a:xfrm>
              <a:off x="6353755" y="6104781"/>
              <a:ext cx="1289147" cy="79496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224" spc="-51" dirty="0">
                  <a:solidFill>
                    <a:schemeClr val="bg1"/>
                  </a:solidFill>
                </a:rPr>
                <a:t>Compute</a:t>
              </a:r>
            </a:p>
          </p:txBody>
        </p:sp>
        <p:sp>
          <p:nvSpPr>
            <p:cNvPr id="25" name="Rectangle 24"/>
            <p:cNvSpPr/>
            <p:nvPr/>
          </p:nvSpPr>
          <p:spPr bwMode="auto">
            <a:xfrm>
              <a:off x="8484187" y="6104781"/>
              <a:ext cx="1289147" cy="79496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224" spc="-51" dirty="0">
                  <a:solidFill>
                    <a:schemeClr val="bg1"/>
                  </a:solidFill>
                </a:rPr>
                <a:t>Network</a:t>
              </a:r>
            </a:p>
          </p:txBody>
        </p:sp>
        <p:sp>
          <p:nvSpPr>
            <p:cNvPr id="27" name="Freeform 11"/>
            <p:cNvSpPr>
              <a:spLocks noChangeAspect="1" noEditPoints="1"/>
            </p:cNvSpPr>
            <p:nvPr/>
          </p:nvSpPr>
          <p:spPr bwMode="auto">
            <a:xfrm>
              <a:off x="7247914" y="6234167"/>
              <a:ext cx="349519" cy="466027"/>
            </a:xfrm>
            <a:custGeom>
              <a:avLst/>
              <a:gdLst>
                <a:gd name="T0" fmla="*/ 231 w 231"/>
                <a:gd name="T1" fmla="*/ 62 h 308"/>
                <a:gd name="T2" fmla="*/ 0 w 231"/>
                <a:gd name="T3" fmla="*/ 62 h 308"/>
                <a:gd name="T4" fmla="*/ 0 w 231"/>
                <a:gd name="T5" fmla="*/ 261 h 308"/>
                <a:gd name="T6" fmla="*/ 231 w 231"/>
                <a:gd name="T7" fmla="*/ 261 h 308"/>
                <a:gd name="T8" fmla="*/ 231 w 231"/>
                <a:gd name="T9" fmla="*/ 62 h 308"/>
                <a:gd name="T10" fmla="*/ 215 w 231"/>
                <a:gd name="T11" fmla="*/ 255 h 308"/>
                <a:gd name="T12" fmla="*/ 15 w 231"/>
                <a:gd name="T13" fmla="*/ 255 h 308"/>
                <a:gd name="T14" fmla="*/ 15 w 231"/>
                <a:gd name="T15" fmla="*/ 87 h 308"/>
                <a:gd name="T16" fmla="*/ 115 w 231"/>
                <a:gd name="T17" fmla="*/ 106 h 308"/>
                <a:gd name="T18" fmla="*/ 215 w 231"/>
                <a:gd name="T19" fmla="*/ 87 h 308"/>
                <a:gd name="T20" fmla="*/ 215 w 231"/>
                <a:gd name="T21" fmla="*/ 25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308">
                  <a:moveTo>
                    <a:pt x="231" y="62"/>
                  </a:moveTo>
                  <a:cubicBezTo>
                    <a:pt x="153" y="0"/>
                    <a:pt x="6" y="40"/>
                    <a:pt x="0" y="62"/>
                  </a:cubicBezTo>
                  <a:cubicBezTo>
                    <a:pt x="0" y="78"/>
                    <a:pt x="0" y="246"/>
                    <a:pt x="0" y="261"/>
                  </a:cubicBezTo>
                  <a:cubicBezTo>
                    <a:pt x="31" y="308"/>
                    <a:pt x="197" y="308"/>
                    <a:pt x="231" y="261"/>
                  </a:cubicBezTo>
                  <a:cubicBezTo>
                    <a:pt x="231" y="246"/>
                    <a:pt x="231" y="78"/>
                    <a:pt x="231" y="62"/>
                  </a:cubicBezTo>
                  <a:close/>
                  <a:moveTo>
                    <a:pt x="215" y="255"/>
                  </a:moveTo>
                  <a:cubicBezTo>
                    <a:pt x="187" y="289"/>
                    <a:pt x="40" y="292"/>
                    <a:pt x="15" y="255"/>
                  </a:cubicBezTo>
                  <a:cubicBezTo>
                    <a:pt x="15" y="240"/>
                    <a:pt x="15" y="93"/>
                    <a:pt x="15" y="87"/>
                  </a:cubicBezTo>
                  <a:cubicBezTo>
                    <a:pt x="34" y="99"/>
                    <a:pt x="72" y="106"/>
                    <a:pt x="115" y="106"/>
                  </a:cubicBezTo>
                  <a:cubicBezTo>
                    <a:pt x="159" y="106"/>
                    <a:pt x="197" y="99"/>
                    <a:pt x="215" y="87"/>
                  </a:cubicBezTo>
                  <a:cubicBezTo>
                    <a:pt x="215" y="93"/>
                    <a:pt x="215" y="255"/>
                    <a:pt x="215" y="255"/>
                  </a:cubicBezTo>
                  <a:close/>
                </a:path>
              </a:pathLst>
            </a:custGeom>
            <a:solidFill>
              <a:schemeClr val="accent3"/>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
          <p:nvSpPr>
            <p:cNvPr id="28" name="Freeform 73"/>
            <p:cNvSpPr>
              <a:spLocks noChangeAspect="1" noEditPoints="1"/>
            </p:cNvSpPr>
            <p:nvPr/>
          </p:nvSpPr>
          <p:spPr bwMode="black">
            <a:xfrm>
              <a:off x="8254065" y="6280093"/>
              <a:ext cx="397660" cy="38388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accent3"/>
            </a:solidFill>
            <a:ln>
              <a:noFill/>
            </a:ln>
          </p:spPr>
          <p:txBody>
            <a:bodyPr vert="horz" wrap="square" lIns="83943" tIns="41972" rIns="83943" bIns="41972" numCol="1" anchor="t" anchorCtr="0" compatLnSpc="1">
              <a:prstTxWarp prst="textNoShape">
                <a:avLst/>
              </a:prstTxWarp>
            </a:bodyPr>
            <a:lstStyle/>
            <a:p>
              <a:pPr defTabSz="932597"/>
              <a:endParaRPr lang="en-US" sz="1632">
                <a:solidFill>
                  <a:prstClr val="black"/>
                </a:solidFill>
              </a:endParaRPr>
            </a:p>
          </p:txBody>
        </p:sp>
        <p:sp>
          <p:nvSpPr>
            <p:cNvPr id="29" name="Freeform 84"/>
            <p:cNvSpPr>
              <a:spLocks noChangeAspect="1" noEditPoints="1"/>
            </p:cNvSpPr>
            <p:nvPr/>
          </p:nvSpPr>
          <p:spPr bwMode="black">
            <a:xfrm>
              <a:off x="6206030" y="6290336"/>
              <a:ext cx="312124" cy="37312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accent3"/>
            </a:solidFill>
            <a:ln>
              <a:noFill/>
            </a:ln>
          </p:spPr>
          <p:txBody>
            <a:bodyPr vert="horz" wrap="square" lIns="83943" tIns="41972" rIns="83943" bIns="41972" numCol="1" anchor="t" anchorCtr="0" compatLnSpc="1">
              <a:prstTxWarp prst="textNoShape">
                <a:avLst/>
              </a:prstTxWarp>
            </a:bodyPr>
            <a:lstStyle/>
            <a:p>
              <a:pPr defTabSz="932597"/>
              <a:endParaRPr lang="en-US" sz="1632">
                <a:solidFill>
                  <a:prstClr val="black"/>
                </a:solidFill>
              </a:endParaRPr>
            </a:p>
          </p:txBody>
        </p:sp>
        <p:sp>
          <p:nvSpPr>
            <p:cNvPr id="30" name="Rectangle 29"/>
            <p:cNvSpPr/>
            <p:nvPr/>
          </p:nvSpPr>
          <p:spPr bwMode="auto">
            <a:xfrm>
              <a:off x="6154768" y="6234539"/>
              <a:ext cx="1025864" cy="480229"/>
            </a:xfrm>
            <a:prstGeom prst="rect">
              <a:avLst/>
            </a:prstGeom>
            <a:noFill/>
            <a:ln w="19050">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sp>
          <p:nvSpPr>
            <p:cNvPr id="31" name="Rectangle 30"/>
            <p:cNvSpPr/>
            <p:nvPr/>
          </p:nvSpPr>
          <p:spPr bwMode="auto">
            <a:xfrm>
              <a:off x="7184783" y="6234539"/>
              <a:ext cx="1025864" cy="480229"/>
            </a:xfrm>
            <a:prstGeom prst="rect">
              <a:avLst/>
            </a:prstGeom>
            <a:noFill/>
            <a:ln w="19050">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sp>
          <p:nvSpPr>
            <p:cNvPr id="32" name="Rectangle 31"/>
            <p:cNvSpPr/>
            <p:nvPr/>
          </p:nvSpPr>
          <p:spPr bwMode="auto">
            <a:xfrm>
              <a:off x="8214798" y="6234539"/>
              <a:ext cx="1025864" cy="480229"/>
            </a:xfrm>
            <a:prstGeom prst="rect">
              <a:avLst/>
            </a:prstGeom>
            <a:noFill/>
            <a:ln w="19050">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grpSp>
      <p:grpSp>
        <p:nvGrpSpPr>
          <p:cNvPr id="33" name="Group 32"/>
          <p:cNvGrpSpPr/>
          <p:nvPr/>
        </p:nvGrpSpPr>
        <p:grpSpPr>
          <a:xfrm>
            <a:off x="4319793" y="1214472"/>
            <a:ext cx="3123112" cy="1422533"/>
            <a:chOff x="4714675" y="1205012"/>
            <a:chExt cx="3062152" cy="1394767"/>
          </a:xfrm>
        </p:grpSpPr>
        <p:sp>
          <p:nvSpPr>
            <p:cNvPr id="34" name="Freeform 33"/>
            <p:cNvSpPr>
              <a:spLocks noChangeAspect="1"/>
            </p:cNvSpPr>
            <p:nvPr/>
          </p:nvSpPr>
          <p:spPr bwMode="auto">
            <a:xfrm>
              <a:off x="4714675" y="1205012"/>
              <a:ext cx="3062152" cy="1301578"/>
            </a:xfrm>
            <a:custGeom>
              <a:avLst/>
              <a:gdLst>
                <a:gd name="connsiteX0" fmla="*/ 1083095 w 3062152"/>
                <a:gd name="connsiteY0" fmla="*/ 0 h 1301578"/>
                <a:gd name="connsiteX1" fmla="*/ 1387161 w 3062152"/>
                <a:gd name="connsiteY1" fmla="*/ 89484 h 1301578"/>
                <a:gd name="connsiteX2" fmla="*/ 1428655 w 3062152"/>
                <a:gd name="connsiteY2" fmla="*/ 120032 h 1301578"/>
                <a:gd name="connsiteX3" fmla="*/ 1465923 w 3062152"/>
                <a:gd name="connsiteY3" fmla="*/ 90789 h 1301578"/>
                <a:gd name="connsiteX4" fmla="*/ 1777826 w 3062152"/>
                <a:gd name="connsiteY4" fmla="*/ 0 h 1301578"/>
                <a:gd name="connsiteX5" fmla="*/ 2292740 w 3062152"/>
                <a:gd name="connsiteY5" fmla="*/ 325395 h 1301578"/>
                <a:gd name="connsiteX6" fmla="*/ 2541320 w 3062152"/>
                <a:gd name="connsiteY6" fmla="*/ 260316 h 1301578"/>
                <a:gd name="connsiteX7" fmla="*/ 3062152 w 3062152"/>
                <a:gd name="connsiteY7" fmla="*/ 780947 h 1301578"/>
                <a:gd name="connsiteX8" fmla="*/ 2541320 w 3062152"/>
                <a:gd name="connsiteY8" fmla="*/ 1301578 h 1301578"/>
                <a:gd name="connsiteX9" fmla="*/ 2019713 w 3062152"/>
                <a:gd name="connsiteY9" fmla="*/ 1301578 h 1301578"/>
                <a:gd name="connsiteX10" fmla="*/ 1846589 w 3062152"/>
                <a:gd name="connsiteY10" fmla="*/ 1301578 h 1301578"/>
                <a:gd name="connsiteX11" fmla="*/ 1808678 w 3062152"/>
                <a:gd name="connsiteY11" fmla="*/ 1301578 h 1301578"/>
                <a:gd name="connsiteX12" fmla="*/ 1627736 w 3062152"/>
                <a:gd name="connsiteY12" fmla="*/ 1301578 h 1301578"/>
                <a:gd name="connsiteX13" fmla="*/ 1568424 w 3062152"/>
                <a:gd name="connsiteY13" fmla="*/ 1301578 h 1301578"/>
                <a:gd name="connsiteX14" fmla="*/ 1474571 w 3062152"/>
                <a:gd name="connsiteY14" fmla="*/ 1301578 h 1301578"/>
                <a:gd name="connsiteX15" fmla="*/ 1346870 w 3062152"/>
                <a:gd name="connsiteY15" fmla="*/ 1301578 h 1301578"/>
                <a:gd name="connsiteX16" fmla="*/ 1324982 w 3062152"/>
                <a:gd name="connsiteY16" fmla="*/ 1301578 h 1301578"/>
                <a:gd name="connsiteX17" fmla="*/ 1242317 w 3062152"/>
                <a:gd name="connsiteY17" fmla="*/ 1301578 h 1301578"/>
                <a:gd name="connsiteX18" fmla="*/ 1158598 w 3062152"/>
                <a:gd name="connsiteY18" fmla="*/ 1301578 h 1301578"/>
                <a:gd name="connsiteX19" fmla="*/ 1113947 w 3062152"/>
                <a:gd name="connsiteY19" fmla="*/ 1301578 h 1301578"/>
                <a:gd name="connsiteX20" fmla="*/ 1093397 w 3062152"/>
                <a:gd name="connsiteY20" fmla="*/ 1301578 h 1301578"/>
                <a:gd name="connsiteX21" fmla="*/ 961066 w 3062152"/>
                <a:gd name="connsiteY21" fmla="*/ 1301578 h 1301578"/>
                <a:gd name="connsiteX22" fmla="*/ 933005 w 3062152"/>
                <a:gd name="connsiteY22" fmla="*/ 1301578 h 1301578"/>
                <a:gd name="connsiteX23" fmla="*/ 266335 w 3062152"/>
                <a:gd name="connsiteY23" fmla="*/ 1301578 h 1301578"/>
                <a:gd name="connsiteX24" fmla="*/ 0 w 3062152"/>
                <a:gd name="connsiteY24" fmla="*/ 1035346 h 1301578"/>
                <a:gd name="connsiteX25" fmla="*/ 201231 w 3062152"/>
                <a:gd name="connsiteY25" fmla="*/ 775031 h 1301578"/>
                <a:gd name="connsiteX26" fmla="*/ 514914 w 3062152"/>
                <a:gd name="connsiteY26" fmla="*/ 538380 h 1301578"/>
                <a:gd name="connsiteX27" fmla="*/ 1083095 w 3062152"/>
                <a:gd name="connsiteY27" fmla="*/ 0 h 130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62152" h="1301578">
                  <a:moveTo>
                    <a:pt x="1083095" y="0"/>
                  </a:moveTo>
                  <a:cubicBezTo>
                    <a:pt x="1192589" y="0"/>
                    <a:pt x="1297643" y="32540"/>
                    <a:pt x="1387161" y="89484"/>
                  </a:cubicBezTo>
                  <a:lnTo>
                    <a:pt x="1428655" y="120032"/>
                  </a:lnTo>
                  <a:lnTo>
                    <a:pt x="1465923" y="90789"/>
                  </a:lnTo>
                  <a:cubicBezTo>
                    <a:pt x="1555326" y="33279"/>
                    <a:pt x="1662415" y="0"/>
                    <a:pt x="1777826" y="0"/>
                  </a:cubicBezTo>
                  <a:cubicBezTo>
                    <a:pt x="1996813" y="0"/>
                    <a:pt x="2198044" y="130158"/>
                    <a:pt x="2292740" y="325395"/>
                  </a:cubicBezTo>
                  <a:cubicBezTo>
                    <a:pt x="2363763" y="283981"/>
                    <a:pt x="2452541" y="260316"/>
                    <a:pt x="2541320" y="260316"/>
                  </a:cubicBezTo>
                  <a:cubicBezTo>
                    <a:pt x="2825410" y="260316"/>
                    <a:pt x="3062152" y="496966"/>
                    <a:pt x="3062152" y="780947"/>
                  </a:cubicBezTo>
                  <a:cubicBezTo>
                    <a:pt x="3062152" y="1070844"/>
                    <a:pt x="2825410" y="1301578"/>
                    <a:pt x="2541320" y="1301578"/>
                  </a:cubicBezTo>
                  <a:cubicBezTo>
                    <a:pt x="2343788" y="1301578"/>
                    <a:pt x="2170948" y="1301578"/>
                    <a:pt x="2019713" y="1301578"/>
                  </a:cubicBezTo>
                  <a:lnTo>
                    <a:pt x="1846589" y="1301578"/>
                  </a:lnTo>
                  <a:lnTo>
                    <a:pt x="1808678" y="1301578"/>
                  </a:lnTo>
                  <a:cubicBezTo>
                    <a:pt x="1743477" y="1301578"/>
                    <a:pt x="1683292" y="1301578"/>
                    <a:pt x="1627736" y="1301578"/>
                  </a:cubicBezTo>
                  <a:lnTo>
                    <a:pt x="1568424" y="1301578"/>
                  </a:lnTo>
                  <a:lnTo>
                    <a:pt x="1474571" y="1301578"/>
                  </a:lnTo>
                  <a:cubicBezTo>
                    <a:pt x="1427889" y="1301578"/>
                    <a:pt x="1385451" y="1301578"/>
                    <a:pt x="1346870" y="1301578"/>
                  </a:cubicBezTo>
                  <a:lnTo>
                    <a:pt x="1324982" y="1301578"/>
                  </a:lnTo>
                  <a:lnTo>
                    <a:pt x="1242317" y="1301578"/>
                  </a:lnTo>
                  <a:cubicBezTo>
                    <a:pt x="1211067" y="1301578"/>
                    <a:pt x="1183289" y="1301578"/>
                    <a:pt x="1158598" y="1301578"/>
                  </a:cubicBezTo>
                  <a:lnTo>
                    <a:pt x="1113947" y="1301578"/>
                  </a:lnTo>
                  <a:lnTo>
                    <a:pt x="1093397" y="1301578"/>
                  </a:lnTo>
                  <a:cubicBezTo>
                    <a:pt x="961066" y="1301578"/>
                    <a:pt x="961066" y="1301578"/>
                    <a:pt x="961066" y="1301578"/>
                  </a:cubicBezTo>
                  <a:lnTo>
                    <a:pt x="933005" y="1301578"/>
                  </a:lnTo>
                  <a:cubicBezTo>
                    <a:pt x="266335" y="1301578"/>
                    <a:pt x="266335" y="1301578"/>
                    <a:pt x="266335" y="1301578"/>
                  </a:cubicBezTo>
                  <a:cubicBezTo>
                    <a:pt x="118371" y="1301578"/>
                    <a:pt x="0" y="1183253"/>
                    <a:pt x="0" y="1035346"/>
                  </a:cubicBezTo>
                  <a:cubicBezTo>
                    <a:pt x="0" y="911105"/>
                    <a:pt x="88778" y="804612"/>
                    <a:pt x="201231" y="775031"/>
                  </a:cubicBezTo>
                  <a:cubicBezTo>
                    <a:pt x="254498" y="650789"/>
                    <a:pt x="372869" y="556129"/>
                    <a:pt x="514914" y="538380"/>
                  </a:cubicBezTo>
                  <a:cubicBezTo>
                    <a:pt x="526751" y="236651"/>
                    <a:pt x="775331" y="0"/>
                    <a:pt x="1083095" y="0"/>
                  </a:cubicBezTo>
                  <a:close/>
                </a:path>
              </a:pathLst>
            </a:custGeom>
            <a:solidFill>
              <a:schemeClr val="tx2"/>
            </a:solidFill>
            <a:ln w="28575">
              <a:noFill/>
            </a:ln>
            <a:extLst/>
          </p:spPr>
          <p:txBody>
            <a:bodyPr vert="horz" wrap="square" lIns="93260" tIns="46630" rIns="93260" bIns="46630" numCol="1" anchor="t" anchorCtr="0" compatLnSpc="1">
              <a:prstTxWarp prst="textNoShape">
                <a:avLst/>
              </a:prstTxWarp>
              <a:noAutofit/>
            </a:bodyPr>
            <a:lstStyle/>
            <a:p>
              <a:endParaRPr lang="en-US" sz="1836"/>
            </a:p>
          </p:txBody>
        </p:sp>
        <p:sp>
          <p:nvSpPr>
            <p:cNvPr id="35" name="Rectangle 34"/>
            <p:cNvSpPr/>
            <p:nvPr/>
          </p:nvSpPr>
          <p:spPr bwMode="auto">
            <a:xfrm>
              <a:off x="6485311" y="1820327"/>
              <a:ext cx="1263984" cy="77945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224" spc="-51" dirty="0">
                  <a:solidFill>
                    <a:schemeClr val="bg1"/>
                  </a:solidFill>
                </a:rPr>
                <a:t>Storage</a:t>
              </a:r>
            </a:p>
          </p:txBody>
        </p:sp>
        <p:sp>
          <p:nvSpPr>
            <p:cNvPr id="36" name="Rectangle 35"/>
            <p:cNvSpPr/>
            <p:nvPr/>
          </p:nvSpPr>
          <p:spPr bwMode="auto">
            <a:xfrm>
              <a:off x="5418207" y="1820327"/>
              <a:ext cx="1263984" cy="77945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224" spc="-51" dirty="0">
                  <a:solidFill>
                    <a:schemeClr val="bg1"/>
                  </a:solidFill>
                </a:rPr>
                <a:t>Compute</a:t>
              </a:r>
            </a:p>
          </p:txBody>
        </p:sp>
        <p:sp>
          <p:nvSpPr>
            <p:cNvPr id="37" name="Freeform 11"/>
            <p:cNvSpPr>
              <a:spLocks noChangeAspect="1" noEditPoints="1"/>
            </p:cNvSpPr>
            <p:nvPr/>
          </p:nvSpPr>
          <p:spPr bwMode="auto">
            <a:xfrm>
              <a:off x="6294912" y="1947186"/>
              <a:ext cx="342697" cy="456931"/>
            </a:xfrm>
            <a:custGeom>
              <a:avLst/>
              <a:gdLst>
                <a:gd name="T0" fmla="*/ 231 w 231"/>
                <a:gd name="T1" fmla="*/ 62 h 308"/>
                <a:gd name="T2" fmla="*/ 0 w 231"/>
                <a:gd name="T3" fmla="*/ 62 h 308"/>
                <a:gd name="T4" fmla="*/ 0 w 231"/>
                <a:gd name="T5" fmla="*/ 261 h 308"/>
                <a:gd name="T6" fmla="*/ 231 w 231"/>
                <a:gd name="T7" fmla="*/ 261 h 308"/>
                <a:gd name="T8" fmla="*/ 231 w 231"/>
                <a:gd name="T9" fmla="*/ 62 h 308"/>
                <a:gd name="T10" fmla="*/ 215 w 231"/>
                <a:gd name="T11" fmla="*/ 255 h 308"/>
                <a:gd name="T12" fmla="*/ 15 w 231"/>
                <a:gd name="T13" fmla="*/ 255 h 308"/>
                <a:gd name="T14" fmla="*/ 15 w 231"/>
                <a:gd name="T15" fmla="*/ 87 h 308"/>
                <a:gd name="T16" fmla="*/ 115 w 231"/>
                <a:gd name="T17" fmla="*/ 106 h 308"/>
                <a:gd name="T18" fmla="*/ 215 w 231"/>
                <a:gd name="T19" fmla="*/ 87 h 308"/>
                <a:gd name="T20" fmla="*/ 215 w 231"/>
                <a:gd name="T21" fmla="*/ 25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308">
                  <a:moveTo>
                    <a:pt x="231" y="62"/>
                  </a:moveTo>
                  <a:cubicBezTo>
                    <a:pt x="153" y="0"/>
                    <a:pt x="6" y="40"/>
                    <a:pt x="0" y="62"/>
                  </a:cubicBezTo>
                  <a:cubicBezTo>
                    <a:pt x="0" y="78"/>
                    <a:pt x="0" y="246"/>
                    <a:pt x="0" y="261"/>
                  </a:cubicBezTo>
                  <a:cubicBezTo>
                    <a:pt x="31" y="308"/>
                    <a:pt x="197" y="308"/>
                    <a:pt x="231" y="261"/>
                  </a:cubicBezTo>
                  <a:cubicBezTo>
                    <a:pt x="231" y="246"/>
                    <a:pt x="231" y="78"/>
                    <a:pt x="231" y="62"/>
                  </a:cubicBezTo>
                  <a:close/>
                  <a:moveTo>
                    <a:pt x="215" y="255"/>
                  </a:moveTo>
                  <a:cubicBezTo>
                    <a:pt x="187" y="289"/>
                    <a:pt x="40" y="292"/>
                    <a:pt x="15" y="255"/>
                  </a:cubicBezTo>
                  <a:cubicBezTo>
                    <a:pt x="15" y="240"/>
                    <a:pt x="15" y="93"/>
                    <a:pt x="15" y="87"/>
                  </a:cubicBezTo>
                  <a:cubicBezTo>
                    <a:pt x="34" y="99"/>
                    <a:pt x="72" y="106"/>
                    <a:pt x="115" y="106"/>
                  </a:cubicBezTo>
                  <a:cubicBezTo>
                    <a:pt x="159" y="106"/>
                    <a:pt x="197" y="99"/>
                    <a:pt x="215" y="87"/>
                  </a:cubicBezTo>
                  <a:cubicBezTo>
                    <a:pt x="215" y="93"/>
                    <a:pt x="215" y="255"/>
                    <a:pt x="215" y="255"/>
                  </a:cubicBezTo>
                  <a:close/>
                </a:path>
              </a:pathLst>
            </a:custGeom>
            <a:solidFill>
              <a:schemeClr val="accent3"/>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sp>
          <p:nvSpPr>
            <p:cNvPr id="38" name="Freeform 84"/>
            <p:cNvSpPr>
              <a:spLocks noChangeAspect="1" noEditPoints="1"/>
            </p:cNvSpPr>
            <p:nvPr/>
          </p:nvSpPr>
          <p:spPr bwMode="black">
            <a:xfrm>
              <a:off x="5273365" y="2002259"/>
              <a:ext cx="306032" cy="365837"/>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accent3"/>
            </a:solidFill>
            <a:ln>
              <a:noFill/>
            </a:ln>
          </p:spPr>
          <p:txBody>
            <a:bodyPr vert="horz" wrap="square" lIns="83943" tIns="41972" rIns="83943" bIns="41972" numCol="1" anchor="t" anchorCtr="0" compatLnSpc="1">
              <a:prstTxWarp prst="textNoShape">
                <a:avLst/>
              </a:prstTxWarp>
            </a:bodyPr>
            <a:lstStyle/>
            <a:p>
              <a:pPr defTabSz="932597"/>
              <a:endParaRPr lang="en-US" sz="1632">
                <a:solidFill>
                  <a:prstClr val="black"/>
                </a:solidFill>
              </a:endParaRPr>
            </a:p>
          </p:txBody>
        </p:sp>
        <p:sp>
          <p:nvSpPr>
            <p:cNvPr id="39" name="Rectangle 38"/>
            <p:cNvSpPr/>
            <p:nvPr/>
          </p:nvSpPr>
          <p:spPr bwMode="auto">
            <a:xfrm>
              <a:off x="5223104" y="1947551"/>
              <a:ext cx="1005840" cy="470855"/>
            </a:xfrm>
            <a:prstGeom prst="rect">
              <a:avLst/>
            </a:prstGeom>
            <a:noFill/>
            <a:ln w="190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sp>
          <p:nvSpPr>
            <p:cNvPr id="40" name="Rectangle 39"/>
            <p:cNvSpPr/>
            <p:nvPr/>
          </p:nvSpPr>
          <p:spPr bwMode="auto">
            <a:xfrm>
              <a:off x="6233014" y="1947551"/>
              <a:ext cx="1005840" cy="470855"/>
            </a:xfrm>
            <a:prstGeom prst="rect">
              <a:avLst/>
            </a:prstGeom>
            <a:noFill/>
            <a:ln w="190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chemeClr val="bg1"/>
                    </a:gs>
                    <a:gs pos="10417">
                      <a:schemeClr val="bg1"/>
                    </a:gs>
                  </a:gsLst>
                  <a:lin ang="5400000" scaled="0"/>
                </a:gradFill>
              </a:endParaRPr>
            </a:p>
          </p:txBody>
        </p:sp>
        <p:sp>
          <p:nvSpPr>
            <p:cNvPr id="41" name="TextBox 40"/>
            <p:cNvSpPr txBox="1"/>
            <p:nvPr/>
          </p:nvSpPr>
          <p:spPr>
            <a:xfrm>
              <a:off x="5244608" y="1512990"/>
              <a:ext cx="2206257" cy="580638"/>
            </a:xfrm>
            <a:prstGeom prst="rect">
              <a:avLst/>
            </a:prstGeom>
            <a:noFill/>
            <a:ln>
              <a:noFill/>
            </a:ln>
          </p:spPr>
          <p:txBody>
            <a:bodyPr wrap="square" lIns="186521" tIns="149217" rIns="186521" bIns="149217" rtlCol="0">
              <a:spAutoFit/>
            </a:bodyPr>
            <a:lstStyle/>
            <a:p>
              <a:pPr algn="ctr">
                <a:lnSpc>
                  <a:spcPct val="90000"/>
                </a:lnSpc>
              </a:pPr>
              <a:r>
                <a:rPr lang="en-US" sz="2100" dirty="0">
                  <a:solidFill>
                    <a:schemeClr val="bg1"/>
                  </a:solidFill>
                </a:rPr>
                <a:t>Windows Azure</a:t>
              </a:r>
            </a:p>
          </p:txBody>
        </p:sp>
      </p:grpSp>
      <p:grpSp>
        <p:nvGrpSpPr>
          <p:cNvPr id="62" name="Group 61"/>
          <p:cNvGrpSpPr/>
          <p:nvPr/>
        </p:nvGrpSpPr>
        <p:grpSpPr>
          <a:xfrm>
            <a:off x="8540115" y="3823850"/>
            <a:ext cx="3391342" cy="748081"/>
            <a:chOff x="9053216" y="3900968"/>
            <a:chExt cx="3391342" cy="748081"/>
          </a:xfrm>
        </p:grpSpPr>
        <p:grpSp>
          <p:nvGrpSpPr>
            <p:cNvPr id="59" name="Group 58"/>
            <p:cNvGrpSpPr/>
            <p:nvPr/>
          </p:nvGrpSpPr>
          <p:grpSpPr>
            <a:xfrm>
              <a:off x="9053216" y="4196369"/>
              <a:ext cx="653000" cy="176243"/>
              <a:chOff x="9078080" y="4175942"/>
              <a:chExt cx="653000" cy="176243"/>
            </a:xfrm>
          </p:grpSpPr>
          <p:cxnSp>
            <p:nvCxnSpPr>
              <p:cNvPr id="5" name="Straight Arrow Connector 4"/>
              <p:cNvCxnSpPr/>
              <p:nvPr/>
            </p:nvCxnSpPr>
            <p:spPr>
              <a:xfrm>
                <a:off x="9091000" y="4175942"/>
                <a:ext cx="640080"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9078080" y="4346650"/>
                <a:ext cx="640080" cy="553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334" y="3900968"/>
              <a:ext cx="2671224" cy="748081"/>
            </a:xfrm>
            <a:prstGeom prst="rect">
              <a:avLst/>
            </a:prstGeom>
          </p:spPr>
        </p:pic>
      </p:grpSp>
      <p:grpSp>
        <p:nvGrpSpPr>
          <p:cNvPr id="63" name="Group 62"/>
          <p:cNvGrpSpPr/>
          <p:nvPr/>
        </p:nvGrpSpPr>
        <p:grpSpPr>
          <a:xfrm>
            <a:off x="1815912" y="2565115"/>
            <a:ext cx="4266857" cy="1420195"/>
            <a:chOff x="3669631" y="2655427"/>
            <a:chExt cx="4266857" cy="1420195"/>
          </a:xfrm>
        </p:grpSpPr>
        <p:sp>
          <p:nvSpPr>
            <p:cNvPr id="13" name="Arc 12"/>
            <p:cNvSpPr/>
            <p:nvPr/>
          </p:nvSpPr>
          <p:spPr>
            <a:xfrm>
              <a:off x="6487719" y="2655427"/>
              <a:ext cx="1448769" cy="1420195"/>
            </a:xfrm>
            <a:prstGeom prst="arc">
              <a:avLst>
                <a:gd name="adj1" fmla="val 7778098"/>
                <a:gd name="adj2" fmla="val 13927260"/>
              </a:avLst>
            </a:prstGeom>
            <a:ln w="666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60" name="TextBox 59"/>
            <p:cNvSpPr txBox="1"/>
            <p:nvPr/>
          </p:nvSpPr>
          <p:spPr>
            <a:xfrm>
              <a:off x="3669631" y="2831270"/>
              <a:ext cx="2812120" cy="1126462"/>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gradFill>
                    <a:gsLst>
                      <a:gs pos="2917">
                        <a:schemeClr val="tx1"/>
                      </a:gs>
                      <a:gs pos="30000">
                        <a:schemeClr val="tx1"/>
                      </a:gs>
                    </a:gsLst>
                    <a:lin ang="5400000" scaled="0"/>
                  </a:gradFill>
                </a:rPr>
                <a:t>System </a:t>
              </a:r>
              <a:r>
                <a:rPr lang="en-US" sz="2000" dirty="0">
                  <a:gradFill>
                    <a:gsLst>
                      <a:gs pos="2917">
                        <a:schemeClr val="tx1"/>
                      </a:gs>
                      <a:gs pos="30000">
                        <a:schemeClr val="tx1"/>
                      </a:gs>
                    </a:gsLst>
                    <a:lin ang="5400000" scaled="0"/>
                  </a:gradFill>
                </a:rPr>
                <a:t>Center Management Pack for Windows </a:t>
              </a:r>
              <a:r>
                <a:rPr lang="en-US" sz="2000" dirty="0" smtClean="0">
                  <a:gradFill>
                    <a:gsLst>
                      <a:gs pos="2917">
                        <a:schemeClr val="tx1"/>
                      </a:gs>
                      <a:gs pos="30000">
                        <a:schemeClr val="tx1"/>
                      </a:gs>
                    </a:gsLst>
                    <a:lin ang="5400000" scaled="0"/>
                  </a:gradFill>
                </a:rPr>
                <a:t>Azure</a:t>
              </a:r>
            </a:p>
          </p:txBody>
        </p:sp>
      </p:grpSp>
      <p:grpSp>
        <p:nvGrpSpPr>
          <p:cNvPr id="64" name="Group 63"/>
          <p:cNvGrpSpPr/>
          <p:nvPr/>
        </p:nvGrpSpPr>
        <p:grpSpPr>
          <a:xfrm>
            <a:off x="5610331" y="2565115"/>
            <a:ext cx="5047625" cy="1420195"/>
            <a:chOff x="7464050" y="2655427"/>
            <a:chExt cx="5047625" cy="1420195"/>
          </a:xfrm>
        </p:grpSpPr>
        <p:sp>
          <p:nvSpPr>
            <p:cNvPr id="58" name="Arc 57"/>
            <p:cNvSpPr/>
            <p:nvPr/>
          </p:nvSpPr>
          <p:spPr>
            <a:xfrm flipH="1" flipV="1">
              <a:off x="7464050" y="2655427"/>
              <a:ext cx="1448769" cy="1420195"/>
            </a:xfrm>
            <a:prstGeom prst="arc">
              <a:avLst>
                <a:gd name="adj1" fmla="val 7778098"/>
                <a:gd name="adj2" fmla="val 13927260"/>
              </a:avLst>
            </a:prstGeom>
            <a:ln w="666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61" name="TextBox 60"/>
            <p:cNvSpPr txBox="1"/>
            <p:nvPr/>
          </p:nvSpPr>
          <p:spPr>
            <a:xfrm>
              <a:off x="8983462" y="2799566"/>
              <a:ext cx="3528213" cy="1203406"/>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System Center Advisor</a:t>
              </a:r>
            </a:p>
            <a:p>
              <a:pPr>
                <a:lnSpc>
                  <a:spcPct val="90000"/>
                </a:lnSpc>
                <a:spcAft>
                  <a:spcPts val="600"/>
                </a:spcAft>
              </a:pPr>
              <a:r>
                <a:rPr lang="en-US" sz="2000" dirty="0" smtClean="0">
                  <a:gradFill>
                    <a:gsLst>
                      <a:gs pos="2917">
                        <a:schemeClr val="tx1"/>
                      </a:gs>
                      <a:gs pos="30000">
                        <a:schemeClr val="tx1"/>
                      </a:gs>
                    </a:gsLst>
                    <a:lin ang="5400000" scaled="0"/>
                  </a:gradFill>
                </a:rPr>
                <a:t>System Center </a:t>
              </a:r>
              <a:br>
                <a:rPr lang="en-US" sz="2000" dirty="0" smtClean="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Global Service Monitor</a:t>
              </a:r>
            </a:p>
          </p:txBody>
        </p:sp>
      </p:grpSp>
      <p:sp>
        <p:nvSpPr>
          <p:cNvPr id="52" name="TextBox 51"/>
          <p:cNvSpPr txBox="1"/>
          <p:nvPr/>
        </p:nvSpPr>
        <p:spPr>
          <a:xfrm>
            <a:off x="4076716" y="5283109"/>
            <a:ext cx="3528213" cy="849463"/>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New:</a:t>
            </a:r>
            <a:r>
              <a:rPr lang="en-US" sz="2000" dirty="0" smtClean="0">
                <a:gradFill>
                  <a:gsLst>
                    <a:gs pos="2917">
                      <a:schemeClr val="tx1"/>
                    </a:gs>
                    <a:gs pos="30000">
                      <a:schemeClr val="tx1"/>
                    </a:gs>
                  </a:gsLst>
                  <a:lin ang="5400000" scaled="0"/>
                </a:gradFill>
              </a:rPr>
              <a:t> Java Application Performance Monitoring</a:t>
            </a:r>
          </a:p>
        </p:txBody>
      </p:sp>
      <p:grpSp>
        <p:nvGrpSpPr>
          <p:cNvPr id="4" name="Group 3"/>
          <p:cNvGrpSpPr/>
          <p:nvPr/>
        </p:nvGrpSpPr>
        <p:grpSpPr>
          <a:xfrm>
            <a:off x="3582043" y="2712780"/>
            <a:ext cx="4675097" cy="1865551"/>
            <a:chOff x="3582043" y="2712780"/>
            <a:chExt cx="4675097" cy="1865551"/>
          </a:xfrm>
        </p:grpSpPr>
        <p:grpSp>
          <p:nvGrpSpPr>
            <p:cNvPr id="3" name="Group 2"/>
            <p:cNvGrpSpPr/>
            <p:nvPr/>
          </p:nvGrpSpPr>
          <p:grpSpPr>
            <a:xfrm>
              <a:off x="5296696" y="2712780"/>
              <a:ext cx="1169307" cy="1157964"/>
              <a:chOff x="5296696" y="2712780"/>
              <a:chExt cx="1169307" cy="1157964"/>
            </a:xfrm>
          </p:grpSpPr>
          <p:sp>
            <p:nvSpPr>
              <p:cNvPr id="44" name="Freeform 579"/>
              <p:cNvSpPr>
                <a:spLocks noEditPoints="1"/>
              </p:cNvSpPr>
              <p:nvPr/>
            </p:nvSpPr>
            <p:spPr bwMode="auto">
              <a:xfrm>
                <a:off x="5296696" y="2712780"/>
                <a:ext cx="1169307" cy="1157964"/>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45" name="Freeform 616"/>
              <p:cNvSpPr>
                <a:spLocks noEditPoints="1"/>
              </p:cNvSpPr>
              <p:nvPr/>
            </p:nvSpPr>
            <p:spPr bwMode="auto">
              <a:xfrm>
                <a:off x="5803691" y="2939489"/>
                <a:ext cx="472167" cy="555603"/>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49" name="Freeform 580"/>
              <p:cNvSpPr>
                <a:spLocks/>
              </p:cNvSpPr>
              <p:nvPr/>
            </p:nvSpPr>
            <p:spPr bwMode="auto">
              <a:xfrm>
                <a:off x="5486841" y="3027922"/>
                <a:ext cx="455502" cy="616114"/>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50" name="Freeform 26"/>
              <p:cNvSpPr>
                <a:spLocks/>
              </p:cNvSpPr>
              <p:nvPr/>
            </p:nvSpPr>
            <p:spPr bwMode="auto">
              <a:xfrm>
                <a:off x="5871386" y="3033651"/>
                <a:ext cx="261101" cy="231125"/>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chemeClr val="accent5"/>
              </a:solidFill>
              <a:ln>
                <a:noFill/>
              </a:ln>
              <a:scene3d>
                <a:camera prst="orthographicFront">
                  <a:rot lat="600000" lon="2400000" rev="0"/>
                </a:camera>
                <a:lightRig rig="threePt" dir="t"/>
              </a:scene3d>
            </p:spPr>
            <p:txBody>
              <a:bodyPr vert="horz" wrap="square" lIns="93260" tIns="46630" rIns="93260" bIns="46630" numCol="1" anchor="t" anchorCtr="0" compatLnSpc="1">
                <a:prstTxWarp prst="textNoShape">
                  <a:avLst/>
                </a:prstTxWarp>
              </a:bodyPr>
              <a:lstStyle/>
              <a:p>
                <a:endParaRPr lang="en-US" sz="1836"/>
              </a:p>
            </p:txBody>
          </p:sp>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82043" y="3817450"/>
              <a:ext cx="4675097" cy="760881"/>
            </a:xfrm>
            <a:prstGeom prst="rect">
              <a:avLst/>
            </a:prstGeom>
          </p:spPr>
        </p:pic>
      </p:grpSp>
    </p:spTree>
    <p:extLst>
      <p:ext uri="{BB962C8B-B14F-4D97-AF65-F5344CB8AC3E}">
        <p14:creationId xmlns:p14="http://schemas.microsoft.com/office/powerpoint/2010/main" val="2079548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r>
              <a:rPr lang="en-US" dirty="0"/>
              <a:t>: </a:t>
            </a:r>
            <a:r>
              <a:rPr lang="en-US" dirty="0" smtClean="0"/>
              <a:t>Application performance monitoring</a:t>
            </a:r>
            <a:endParaRPr lang="en-US" dirty="0"/>
          </a:p>
        </p:txBody>
      </p:sp>
      <p:sp>
        <p:nvSpPr>
          <p:cNvPr id="3" name="Text Placeholder 2"/>
          <p:cNvSpPr>
            <a:spLocks noGrp="1"/>
          </p:cNvSpPr>
          <p:nvPr>
            <p:ph type="body" sz="quarter" idx="12"/>
          </p:nvPr>
        </p:nvSpPr>
        <p:spPr/>
        <p:txBody>
          <a:bodyPr/>
          <a:lstStyle/>
          <a:p>
            <a:r>
              <a:rPr lang="en-US" dirty="0" err="1"/>
              <a:t>Symon</a:t>
            </a:r>
            <a:r>
              <a:rPr lang="en-US" dirty="0"/>
              <a:t> </a:t>
            </a:r>
            <a:r>
              <a:rPr lang="en-US" dirty="0" err="1"/>
              <a:t>Perriman</a:t>
            </a:r>
            <a:endParaRPr lang="en-US" dirty="0"/>
          </a:p>
        </p:txBody>
      </p:sp>
    </p:spTree>
    <p:extLst>
      <p:ext uri="{BB962C8B-B14F-4D97-AF65-F5344CB8AC3E}">
        <p14:creationId xmlns:p14="http://schemas.microsoft.com/office/powerpoint/2010/main" val="29812960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a:t>
            </a:r>
            <a:endParaRPr lang="en-US" dirty="0"/>
          </a:p>
        </p:txBody>
      </p:sp>
      <p:sp>
        <p:nvSpPr>
          <p:cNvPr id="5" name="Rectangle 4"/>
          <p:cNvSpPr/>
          <p:nvPr/>
        </p:nvSpPr>
        <p:spPr bwMode="auto">
          <a:xfrm>
            <a:off x="274320" y="1506161"/>
            <a:ext cx="7371080" cy="7560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0">
              <a:lnSpc>
                <a:spcPct val="115000"/>
              </a:lnSpc>
              <a:spcBef>
                <a:spcPct val="20000"/>
              </a:spcBef>
              <a:spcAft>
                <a:spcPts val="1000"/>
              </a:spcAft>
              <a:buSzPct val="90000"/>
            </a:pPr>
            <a:r>
              <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 . .to virtualize every </a:t>
            </a:r>
            <a:r>
              <a:rPr lang="en-US" sz="3600" dirty="0" smtClean="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workload</a:t>
            </a:r>
            <a:endPar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sp>
        <p:nvSpPr>
          <p:cNvPr id="6" name="Rectangle 5"/>
          <p:cNvSpPr/>
          <p:nvPr/>
        </p:nvSpPr>
        <p:spPr bwMode="auto">
          <a:xfrm>
            <a:off x="274320" y="2396053"/>
            <a:ext cx="7371080" cy="7536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0">
              <a:lnSpc>
                <a:spcPct val="115000"/>
              </a:lnSpc>
              <a:spcBef>
                <a:spcPct val="20000"/>
              </a:spcBef>
              <a:spcAft>
                <a:spcPts val="1000"/>
              </a:spcAft>
              <a:buSzPct val="90000"/>
            </a:pPr>
            <a:r>
              <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 . .to rethink </a:t>
            </a:r>
            <a:r>
              <a:rPr lang="en-US" sz="3600" dirty="0" smtClean="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storage</a:t>
            </a:r>
            <a:endPar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sp>
        <p:nvSpPr>
          <p:cNvPr id="7" name="Rectangle 6"/>
          <p:cNvSpPr/>
          <p:nvPr/>
        </p:nvSpPr>
        <p:spPr bwMode="auto">
          <a:xfrm>
            <a:off x="274320" y="3283545"/>
            <a:ext cx="7371080" cy="7536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0">
              <a:lnSpc>
                <a:spcPct val="115000"/>
              </a:lnSpc>
              <a:spcBef>
                <a:spcPct val="20000"/>
              </a:spcBef>
              <a:spcAft>
                <a:spcPts val="1000"/>
              </a:spcAft>
              <a:buSzPct val="90000"/>
            </a:pPr>
            <a:r>
              <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 . .to simplify </a:t>
            </a:r>
            <a:r>
              <a:rPr lang="en-US" sz="3600" dirty="0" smtClean="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rPr>
              <a:t>networking</a:t>
            </a:r>
            <a:endParaRPr lang="en-US" sz="36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sp>
        <p:nvSpPr>
          <p:cNvPr id="9" name="Rectangle 8"/>
          <p:cNvSpPr/>
          <p:nvPr/>
        </p:nvSpPr>
        <p:spPr bwMode="auto">
          <a:xfrm>
            <a:off x="274320" y="4171037"/>
            <a:ext cx="7371080" cy="7560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a:t>
            </a:r>
            <a:r>
              <a:rPr lang="en-US" sz="3600" dirty="0" smtClean="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expand business continuity</a:t>
            </a:r>
            <a:endPar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endParaRPr>
          </a:p>
        </p:txBody>
      </p:sp>
      <p:sp>
        <p:nvSpPr>
          <p:cNvPr id="10" name="Rectangle 9"/>
          <p:cNvSpPr/>
          <p:nvPr/>
        </p:nvSpPr>
        <p:spPr bwMode="auto">
          <a:xfrm>
            <a:off x="274320" y="5060929"/>
            <a:ext cx="7371080" cy="7536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a:t>
            </a:r>
            <a:r>
              <a:rPr lang="en-US" sz="3600" dirty="0" smtClean="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embrace hybrid services</a:t>
            </a:r>
            <a:endPar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endParaRPr>
          </a:p>
        </p:txBody>
      </p:sp>
      <p:sp>
        <p:nvSpPr>
          <p:cNvPr id="11" name="Rectangle 10"/>
          <p:cNvSpPr/>
          <p:nvPr/>
        </p:nvSpPr>
        <p:spPr bwMode="auto">
          <a:xfrm>
            <a:off x="274320" y="5948421"/>
            <a:ext cx="7371080" cy="75367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a:t>
            </a:r>
            <a:r>
              <a:rPr lang="en-US" sz="3600" dirty="0" smtClean="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unify application management</a:t>
            </a:r>
            <a:endParaRPr lang="en-US" sz="36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endParaRPr>
          </a:p>
        </p:txBody>
      </p:sp>
      <p:sp>
        <p:nvSpPr>
          <p:cNvPr id="8" name="Rectangle 7"/>
          <p:cNvSpPr/>
          <p:nvPr/>
        </p:nvSpPr>
        <p:spPr bwMode="auto">
          <a:xfrm>
            <a:off x="1" y="1198513"/>
            <a:ext cx="286870" cy="579601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Freeform 5"/>
          <p:cNvSpPr>
            <a:spLocks noEditPoints="1"/>
          </p:cNvSpPr>
          <p:nvPr/>
        </p:nvSpPr>
        <p:spPr bwMode="auto">
          <a:xfrm>
            <a:off x="8072188" y="1528934"/>
            <a:ext cx="3572591" cy="4916336"/>
          </a:xfrm>
          <a:custGeom>
            <a:avLst/>
            <a:gdLst>
              <a:gd name="T0" fmla="*/ 379 w 1125"/>
              <a:gd name="T1" fmla="*/ 702 h 1549"/>
              <a:gd name="T2" fmla="*/ 641 w 1125"/>
              <a:gd name="T3" fmla="*/ 288 h 1549"/>
              <a:gd name="T4" fmla="*/ 379 w 1125"/>
              <a:gd name="T5" fmla="*/ 1269 h 1549"/>
              <a:gd name="T6" fmla="*/ 947 w 1125"/>
              <a:gd name="T7" fmla="*/ 782 h 1549"/>
              <a:gd name="T8" fmla="*/ 580 w 1125"/>
              <a:gd name="T9" fmla="*/ 1420 h 1549"/>
              <a:gd name="T10" fmla="*/ 127 w 1125"/>
              <a:gd name="T11" fmla="*/ 969 h 1549"/>
              <a:gd name="T12" fmla="*/ 863 w 1125"/>
              <a:gd name="T13" fmla="*/ 1139 h 1549"/>
              <a:gd name="T14" fmla="*/ 331 w 1125"/>
              <a:gd name="T15" fmla="*/ 1353 h 1549"/>
              <a:gd name="T16" fmla="*/ 930 w 1125"/>
              <a:gd name="T17" fmla="*/ 754 h 1549"/>
              <a:gd name="T18" fmla="*/ 580 w 1125"/>
              <a:gd name="T19" fmla="*/ 1420 h 1549"/>
              <a:gd name="T20" fmla="*/ 127 w 1125"/>
              <a:gd name="T21" fmla="*/ 1003 h 1549"/>
              <a:gd name="T22" fmla="*/ 846 w 1125"/>
              <a:gd name="T23" fmla="*/ 1169 h 1549"/>
              <a:gd name="T24" fmla="*/ 360 w 1125"/>
              <a:gd name="T25" fmla="*/ 1371 h 1549"/>
              <a:gd name="T26" fmla="*/ 562 w 1125"/>
              <a:gd name="T27" fmla="*/ 529 h 1549"/>
              <a:gd name="T28" fmla="*/ 580 w 1125"/>
              <a:gd name="T29" fmla="*/ 1322 h 1549"/>
              <a:gd name="T30" fmla="*/ 226 w 1125"/>
              <a:gd name="T31" fmla="*/ 1003 h 1549"/>
              <a:gd name="T32" fmla="*/ 930 w 1125"/>
              <a:gd name="T33" fmla="*/ 1218 h 1549"/>
              <a:gd name="T34" fmla="*/ 262 w 1125"/>
              <a:gd name="T35" fmla="*/ 832 h 1549"/>
              <a:gd name="T36" fmla="*/ 1020 w 1125"/>
              <a:gd name="T37" fmla="*/ 986 h 1549"/>
              <a:gd name="T38" fmla="*/ 545 w 1125"/>
              <a:gd name="T39" fmla="*/ 1322 h 1549"/>
              <a:gd name="T40" fmla="*/ 226 w 1125"/>
              <a:gd name="T41" fmla="*/ 969 h 1549"/>
              <a:gd name="T42" fmla="*/ 746 w 1125"/>
              <a:gd name="T43" fmla="*/ 702 h 1549"/>
              <a:gd name="T44" fmla="*/ 262 w 1125"/>
              <a:gd name="T45" fmla="*/ 832 h 1549"/>
              <a:gd name="T46" fmla="*/ 562 w 1125"/>
              <a:gd name="T47" fmla="*/ 1442 h 1549"/>
              <a:gd name="T48" fmla="*/ 545 w 1125"/>
              <a:gd name="T49" fmla="*/ 1420 h 1549"/>
              <a:gd name="T50" fmla="*/ 127 w 1125"/>
              <a:gd name="T51" fmla="*/ 969 h 1549"/>
              <a:gd name="T52" fmla="*/ 746 w 1125"/>
              <a:gd name="T53" fmla="*/ 702 h 1549"/>
              <a:gd name="T54" fmla="*/ 279 w 1125"/>
              <a:gd name="T55" fmla="*/ 803 h 1549"/>
              <a:gd name="T56" fmla="*/ 105 w 1125"/>
              <a:gd name="T57" fmla="*/ 986 h 1549"/>
              <a:gd name="T58" fmla="*/ 580 w 1125"/>
              <a:gd name="T59" fmla="*/ 1420 h 1549"/>
              <a:gd name="T60" fmla="*/ 545 w 1125"/>
              <a:gd name="T61" fmla="*/ 552 h 1549"/>
              <a:gd name="T62" fmla="*/ 794 w 1125"/>
              <a:gd name="T63" fmla="*/ 618 h 1549"/>
              <a:gd name="T64" fmla="*/ 127 w 1125"/>
              <a:gd name="T65" fmla="*/ 969 h 1549"/>
              <a:gd name="T66" fmla="*/ 863 w 1125"/>
              <a:gd name="T67" fmla="*/ 1139 h 1549"/>
              <a:gd name="T68" fmla="*/ 331 w 1125"/>
              <a:gd name="T69" fmla="*/ 1353 h 1549"/>
              <a:gd name="T70" fmla="*/ 930 w 1125"/>
              <a:gd name="T71" fmla="*/ 754 h 1549"/>
              <a:gd name="T72" fmla="*/ 580 w 1125"/>
              <a:gd name="T73" fmla="*/ 1420 h 1549"/>
              <a:gd name="T74" fmla="*/ 127 w 1125"/>
              <a:gd name="T75" fmla="*/ 1003 h 1549"/>
              <a:gd name="T76" fmla="*/ 846 w 1125"/>
              <a:gd name="T77" fmla="*/ 1169 h 1549"/>
              <a:gd name="T78" fmla="*/ 360 w 1125"/>
              <a:gd name="T79" fmla="*/ 1371 h 1549"/>
              <a:gd name="T80" fmla="*/ 562 w 1125"/>
              <a:gd name="T81" fmla="*/ 529 h 1549"/>
              <a:gd name="T82" fmla="*/ 580 w 1125"/>
              <a:gd name="T83" fmla="*/ 1322 h 1549"/>
              <a:gd name="T84" fmla="*/ 226 w 1125"/>
              <a:gd name="T85" fmla="*/ 1003 h 1549"/>
              <a:gd name="T86" fmla="*/ 930 w 1125"/>
              <a:gd name="T87" fmla="*/ 1218 h 1549"/>
              <a:gd name="T88" fmla="*/ 262 w 1125"/>
              <a:gd name="T89" fmla="*/ 832 h 1549"/>
              <a:gd name="T90" fmla="*/ 1020 w 1125"/>
              <a:gd name="T91" fmla="*/ 986 h 1549"/>
              <a:gd name="T92" fmla="*/ 545 w 1125"/>
              <a:gd name="T93" fmla="*/ 1322 h 1549"/>
              <a:gd name="T94" fmla="*/ 226 w 1125"/>
              <a:gd name="T95" fmla="*/ 969 h 1549"/>
              <a:gd name="T96" fmla="*/ 746 w 1125"/>
              <a:gd name="T97" fmla="*/ 702 h 1549"/>
              <a:gd name="T98" fmla="*/ 262 w 1125"/>
              <a:gd name="T99" fmla="*/ 832 h 1549"/>
              <a:gd name="T100" fmla="*/ 562 w 1125"/>
              <a:gd name="T101" fmla="*/ 1442 h 1549"/>
              <a:gd name="T102" fmla="*/ 545 w 1125"/>
              <a:gd name="T103" fmla="*/ 1420 h 1549"/>
              <a:gd name="T104" fmla="*/ 127 w 1125"/>
              <a:gd name="T105" fmla="*/ 969 h 1549"/>
              <a:gd name="T106" fmla="*/ 746 w 1125"/>
              <a:gd name="T107" fmla="*/ 702 h 1549"/>
              <a:gd name="T108" fmla="*/ 279 w 1125"/>
              <a:gd name="T109" fmla="*/ 803 h 1549"/>
              <a:gd name="T110" fmla="*/ 105 w 1125"/>
              <a:gd name="T111" fmla="*/ 986 h 1549"/>
              <a:gd name="T112" fmla="*/ 580 w 1125"/>
              <a:gd name="T113" fmla="*/ 1420 h 1549"/>
              <a:gd name="T114" fmla="*/ 545 w 1125"/>
              <a:gd name="T115" fmla="*/ 552 h 1549"/>
              <a:gd name="T116" fmla="*/ 794 w 1125"/>
              <a:gd name="T117" fmla="*/ 618 h 1549"/>
              <a:gd name="T118" fmla="*/ 195 w 1125"/>
              <a:gd name="T119" fmla="*/ 754 h 1549"/>
              <a:gd name="T120" fmla="*/ 562 w 1125"/>
              <a:gd name="T121" fmla="*/ 529 h 1549"/>
              <a:gd name="T122" fmla="*/ 379 w 1125"/>
              <a:gd name="T123" fmla="*/ 702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 h="1549">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17" y="175"/>
                </a:moveTo>
                <a:cubicBezTo>
                  <a:pt x="517" y="376"/>
                  <a:pt x="517" y="376"/>
                  <a:pt x="517" y="376"/>
                </a:cubicBezTo>
                <a:cubicBezTo>
                  <a:pt x="609" y="376"/>
                  <a:pt x="609" y="376"/>
                  <a:pt x="609" y="376"/>
                </a:cubicBezTo>
                <a:cubicBezTo>
                  <a:pt x="609" y="175"/>
                  <a:pt x="609" y="175"/>
                  <a:pt x="609" y="175"/>
                </a:cubicBezTo>
                <a:cubicBezTo>
                  <a:pt x="517" y="175"/>
                  <a:pt x="517" y="175"/>
                  <a:pt x="517" y="175"/>
                </a:cubicBezTo>
                <a:cubicBezTo>
                  <a:pt x="517" y="175"/>
                  <a:pt x="517" y="175"/>
                  <a:pt x="517" y="175"/>
                </a:cubicBezTo>
                <a:close/>
                <a:moveTo>
                  <a:pt x="562" y="0"/>
                </a:moveTo>
                <a:cubicBezTo>
                  <a:pt x="478" y="0"/>
                  <a:pt x="408" y="70"/>
                  <a:pt x="408" y="155"/>
                </a:cubicBezTo>
                <a:cubicBezTo>
                  <a:pt x="408" y="212"/>
                  <a:pt x="439" y="261"/>
                  <a:pt x="484" y="288"/>
                </a:cubicBezTo>
                <a:cubicBezTo>
                  <a:pt x="484" y="234"/>
                  <a:pt x="484" y="234"/>
                  <a:pt x="484" y="234"/>
                </a:cubicBezTo>
                <a:cubicBezTo>
                  <a:pt x="463" y="213"/>
                  <a:pt x="452" y="186"/>
                  <a:pt x="452" y="155"/>
                </a:cubicBezTo>
                <a:cubicBezTo>
                  <a:pt x="452" y="94"/>
                  <a:pt x="501" y="44"/>
                  <a:pt x="562" y="44"/>
                </a:cubicBezTo>
                <a:cubicBezTo>
                  <a:pt x="624" y="44"/>
                  <a:pt x="673" y="94"/>
                  <a:pt x="673" y="155"/>
                </a:cubicBezTo>
                <a:cubicBezTo>
                  <a:pt x="673" y="186"/>
                  <a:pt x="662" y="213"/>
                  <a:pt x="641" y="234"/>
                </a:cubicBezTo>
                <a:cubicBezTo>
                  <a:pt x="641" y="288"/>
                  <a:pt x="641" y="288"/>
                  <a:pt x="641" y="288"/>
                </a:cubicBezTo>
                <a:cubicBezTo>
                  <a:pt x="686" y="261"/>
                  <a:pt x="718" y="212"/>
                  <a:pt x="718" y="155"/>
                </a:cubicBezTo>
                <a:cubicBezTo>
                  <a:pt x="718" y="70"/>
                  <a:pt x="648" y="0"/>
                  <a:pt x="562" y="0"/>
                </a:cubicBezTo>
                <a:close/>
                <a:moveTo>
                  <a:pt x="941" y="360"/>
                </a:moveTo>
                <a:cubicBezTo>
                  <a:pt x="872" y="458"/>
                  <a:pt x="872" y="458"/>
                  <a:pt x="872" y="458"/>
                </a:cubicBezTo>
                <a:cubicBezTo>
                  <a:pt x="947" y="510"/>
                  <a:pt x="947" y="510"/>
                  <a:pt x="947" y="510"/>
                </a:cubicBezTo>
                <a:cubicBezTo>
                  <a:pt x="1016" y="411"/>
                  <a:pt x="1016" y="411"/>
                  <a:pt x="1016" y="411"/>
                </a:cubicBezTo>
                <a:cubicBezTo>
                  <a:pt x="941" y="360"/>
                  <a:pt x="941" y="360"/>
                  <a:pt x="941" y="360"/>
                </a:cubicBezTo>
                <a:cubicBezTo>
                  <a:pt x="941" y="360"/>
                  <a:pt x="941" y="360"/>
                  <a:pt x="941" y="360"/>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423"/>
                </a:moveTo>
                <a:cubicBezTo>
                  <a:pt x="253" y="423"/>
                  <a:pt x="0" y="676"/>
                  <a:pt x="0" y="986"/>
                </a:cubicBezTo>
                <a:cubicBezTo>
                  <a:pt x="0" y="1296"/>
                  <a:pt x="253" y="1549"/>
                  <a:pt x="562" y="1549"/>
                </a:cubicBezTo>
                <a:cubicBezTo>
                  <a:pt x="872" y="1549"/>
                  <a:pt x="1125" y="1296"/>
                  <a:pt x="1125" y="986"/>
                </a:cubicBezTo>
                <a:cubicBezTo>
                  <a:pt x="1125" y="676"/>
                  <a:pt x="872" y="423"/>
                  <a:pt x="562" y="423"/>
                </a:cubicBezTo>
                <a:close/>
                <a:moveTo>
                  <a:pt x="562" y="1498"/>
                </a:moveTo>
                <a:cubicBezTo>
                  <a:pt x="280" y="1498"/>
                  <a:pt x="51" y="1267"/>
                  <a:pt x="51" y="986"/>
                </a:cubicBezTo>
                <a:cubicBezTo>
                  <a:pt x="51" y="703"/>
                  <a:pt x="280" y="474"/>
                  <a:pt x="562" y="474"/>
                </a:cubicBezTo>
                <a:cubicBezTo>
                  <a:pt x="845" y="474"/>
                  <a:pt x="1074" y="703"/>
                  <a:pt x="1074" y="986"/>
                </a:cubicBezTo>
                <a:cubicBezTo>
                  <a:pt x="1074" y="1267"/>
                  <a:pt x="845" y="1498"/>
                  <a:pt x="562" y="1498"/>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9653301" y="3658542"/>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auto">
          <a:xfrm rot="1738428">
            <a:off x="9817031" y="3694967"/>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p:nvSpPr>
        <p:spPr bwMode="auto">
          <a:xfrm rot="3563571">
            <a:off x="9936916" y="3806328"/>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rot="5400000">
            <a:off x="9978677" y="3989268"/>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rot="7140892">
            <a:off x="9932400" y="4134380"/>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p:nvSpPr>
        <p:spPr bwMode="auto">
          <a:xfrm rot="9016805">
            <a:off x="9817029" y="4247867"/>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auto">
          <a:xfrm rot="10800000">
            <a:off x="9646881" y="4307669"/>
            <a:ext cx="403660" cy="1358497"/>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858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00"/>
                                        <p:tgtEl>
                                          <p:spTgt spid="18"/>
                                        </p:tgtEl>
                                      </p:cBhvr>
                                    </p:animEffect>
                                  </p:childTnLst>
                                </p:cTn>
                              </p:par>
                              <p:par>
                                <p:cTn id="12" presetID="10" presetClass="exit" presetSubtype="0" fill="hold" grpId="0" nodeType="withEffect">
                                  <p:stCondLst>
                                    <p:cond delay="50"/>
                                  </p:stCondLst>
                                  <p:childTnLst>
                                    <p:animEffect transition="out" filter="fade">
                                      <p:cBhvr>
                                        <p:cTn id="13" dur="700"/>
                                        <p:tgtEl>
                                          <p:spTgt spid="17"/>
                                        </p:tgtEl>
                                      </p:cBhvr>
                                    </p:animEffect>
                                    <p:set>
                                      <p:cBhvr>
                                        <p:cTn id="14" dur="1" fill="hold">
                                          <p:stCondLst>
                                            <p:cond delay="699"/>
                                          </p:stCondLst>
                                        </p:cTn>
                                        <p:tgtEl>
                                          <p:spTgt spid="17"/>
                                        </p:tgtEl>
                                        <p:attrNameLst>
                                          <p:attrName>style.visibility</p:attrName>
                                        </p:attrNameLst>
                                      </p:cBhvr>
                                      <p:to>
                                        <p:strVal val="hidden"/>
                                      </p:to>
                                    </p:set>
                                  </p:childTnLst>
                                </p:cTn>
                              </p:par>
                            </p:childTnLst>
                          </p:cTn>
                        </p:par>
                        <p:par>
                          <p:cTn id="15" fill="hold">
                            <p:stCondLst>
                              <p:cond delay="75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0-#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00"/>
                                        <p:tgtEl>
                                          <p:spTgt spid="19"/>
                                        </p:tgtEl>
                                      </p:cBhvr>
                                    </p:animEffect>
                                  </p:childTnLst>
                                </p:cTn>
                              </p:par>
                              <p:par>
                                <p:cTn id="23" presetID="10" presetClass="exit" presetSubtype="0" fill="hold" grpId="1" nodeType="withEffect">
                                  <p:stCondLst>
                                    <p:cond delay="50"/>
                                  </p:stCondLst>
                                  <p:childTnLst>
                                    <p:animEffect transition="out" filter="fade">
                                      <p:cBhvr>
                                        <p:cTn id="24" dur="700"/>
                                        <p:tgtEl>
                                          <p:spTgt spid="18"/>
                                        </p:tgtEl>
                                      </p:cBhvr>
                                    </p:animEffect>
                                    <p:set>
                                      <p:cBhvr>
                                        <p:cTn id="25" dur="1" fill="hold">
                                          <p:stCondLst>
                                            <p:cond delay="699"/>
                                          </p:stCondLst>
                                        </p:cTn>
                                        <p:tgtEl>
                                          <p:spTgt spid="18"/>
                                        </p:tgtEl>
                                        <p:attrNameLst>
                                          <p:attrName>style.visibility</p:attrName>
                                        </p:attrNameLst>
                                      </p:cBhvr>
                                      <p:to>
                                        <p:strVal val="hidden"/>
                                      </p:to>
                                    </p:set>
                                  </p:childTnLst>
                                </p:cTn>
                              </p:par>
                            </p:childTnLst>
                          </p:cTn>
                        </p:par>
                        <p:par>
                          <p:cTn id="26" fill="hold">
                            <p:stCondLst>
                              <p:cond delay="1500"/>
                            </p:stCondLst>
                            <p:childTnLst>
                              <p:par>
                                <p:cTn id="27" presetID="2" presetClass="entr" presetSubtype="8" de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0-#ppt_w/2"/>
                                          </p:val>
                                        </p:tav>
                                        <p:tav tm="100000">
                                          <p:val>
                                            <p:strVal val="#ppt_x"/>
                                          </p:val>
                                        </p:tav>
                                      </p:tavLst>
                                    </p:anim>
                                    <p:anim calcmode="lin" valueType="num">
                                      <p:cBhvr additive="base">
                                        <p:cTn id="30" dur="750" fill="hold"/>
                                        <p:tgtEl>
                                          <p:spTgt spid="7"/>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5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00"/>
                                        <p:tgtEl>
                                          <p:spTgt spid="20"/>
                                        </p:tgtEl>
                                      </p:cBhvr>
                                    </p:animEffect>
                                  </p:childTnLst>
                                </p:cTn>
                              </p:par>
                              <p:par>
                                <p:cTn id="34" presetID="10" presetClass="exit" presetSubtype="0" fill="hold" grpId="1" nodeType="withEffect">
                                  <p:stCondLst>
                                    <p:cond delay="50"/>
                                  </p:stCondLst>
                                  <p:childTnLst>
                                    <p:animEffect transition="out" filter="fade">
                                      <p:cBhvr>
                                        <p:cTn id="35" dur="700"/>
                                        <p:tgtEl>
                                          <p:spTgt spid="19"/>
                                        </p:tgtEl>
                                      </p:cBhvr>
                                    </p:animEffect>
                                    <p:set>
                                      <p:cBhvr>
                                        <p:cTn id="36" dur="1" fill="hold">
                                          <p:stCondLst>
                                            <p:cond delay="699"/>
                                          </p:stCondLst>
                                        </p:cTn>
                                        <p:tgtEl>
                                          <p:spTgt spid="19"/>
                                        </p:tgtEl>
                                        <p:attrNameLst>
                                          <p:attrName>style.visibility</p:attrName>
                                        </p:attrNameLst>
                                      </p:cBhvr>
                                      <p:to>
                                        <p:strVal val="hidden"/>
                                      </p:to>
                                    </p:set>
                                  </p:childTnLst>
                                </p:cTn>
                              </p:par>
                            </p:childTnLst>
                          </p:cTn>
                        </p:par>
                        <p:par>
                          <p:cTn id="37" fill="hold">
                            <p:stCondLst>
                              <p:cond delay="2250"/>
                            </p:stCondLst>
                            <p:childTnLst>
                              <p:par>
                                <p:cTn id="38" presetID="2" presetClass="entr" presetSubtype="8" decel="10000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750" fill="hold"/>
                                        <p:tgtEl>
                                          <p:spTgt spid="9"/>
                                        </p:tgtEl>
                                        <p:attrNameLst>
                                          <p:attrName>ppt_x</p:attrName>
                                        </p:attrNameLst>
                                      </p:cBhvr>
                                      <p:tavLst>
                                        <p:tav tm="0">
                                          <p:val>
                                            <p:strVal val="0-#ppt_w/2"/>
                                          </p:val>
                                        </p:tav>
                                        <p:tav tm="100000">
                                          <p:val>
                                            <p:strVal val="#ppt_x"/>
                                          </p:val>
                                        </p:tav>
                                      </p:tavLst>
                                    </p:anim>
                                    <p:anim calcmode="lin" valueType="num">
                                      <p:cBhvr additive="base">
                                        <p:cTn id="41" dur="750" fill="hold"/>
                                        <p:tgtEl>
                                          <p:spTgt spid="9"/>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5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700"/>
                                        <p:tgtEl>
                                          <p:spTgt spid="21"/>
                                        </p:tgtEl>
                                      </p:cBhvr>
                                    </p:animEffect>
                                  </p:childTnLst>
                                </p:cTn>
                              </p:par>
                              <p:par>
                                <p:cTn id="45" presetID="10" presetClass="exit" presetSubtype="0" fill="hold" grpId="1" nodeType="withEffect">
                                  <p:stCondLst>
                                    <p:cond delay="50"/>
                                  </p:stCondLst>
                                  <p:childTnLst>
                                    <p:animEffect transition="out" filter="fade">
                                      <p:cBhvr>
                                        <p:cTn id="46" dur="700"/>
                                        <p:tgtEl>
                                          <p:spTgt spid="20"/>
                                        </p:tgtEl>
                                      </p:cBhvr>
                                    </p:animEffect>
                                    <p:set>
                                      <p:cBhvr>
                                        <p:cTn id="47" dur="1" fill="hold">
                                          <p:stCondLst>
                                            <p:cond delay="699"/>
                                          </p:stCondLst>
                                        </p:cTn>
                                        <p:tgtEl>
                                          <p:spTgt spid="20"/>
                                        </p:tgtEl>
                                        <p:attrNameLst>
                                          <p:attrName>style.visibility</p:attrName>
                                        </p:attrNameLst>
                                      </p:cBhvr>
                                      <p:to>
                                        <p:strVal val="hidden"/>
                                      </p:to>
                                    </p:set>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750" fill="hold"/>
                                        <p:tgtEl>
                                          <p:spTgt spid="10"/>
                                        </p:tgtEl>
                                        <p:attrNameLst>
                                          <p:attrName>ppt_x</p:attrName>
                                        </p:attrNameLst>
                                      </p:cBhvr>
                                      <p:tavLst>
                                        <p:tav tm="0">
                                          <p:val>
                                            <p:strVal val="0-#ppt_w/2"/>
                                          </p:val>
                                        </p:tav>
                                        <p:tav tm="100000">
                                          <p:val>
                                            <p:strVal val="#ppt_x"/>
                                          </p:val>
                                        </p:tav>
                                      </p:tavLst>
                                    </p:anim>
                                    <p:anim calcmode="lin" valueType="num">
                                      <p:cBhvr additive="base">
                                        <p:cTn id="52" dur="750" fill="hold"/>
                                        <p:tgtEl>
                                          <p:spTgt spid="10"/>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5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00"/>
                                        <p:tgtEl>
                                          <p:spTgt spid="22"/>
                                        </p:tgtEl>
                                      </p:cBhvr>
                                    </p:animEffect>
                                  </p:childTnLst>
                                </p:cTn>
                              </p:par>
                              <p:par>
                                <p:cTn id="56" presetID="10" presetClass="exit" presetSubtype="0" fill="hold" grpId="1" nodeType="withEffect">
                                  <p:stCondLst>
                                    <p:cond delay="50"/>
                                  </p:stCondLst>
                                  <p:childTnLst>
                                    <p:animEffect transition="out" filter="fade">
                                      <p:cBhvr>
                                        <p:cTn id="57" dur="700"/>
                                        <p:tgtEl>
                                          <p:spTgt spid="21"/>
                                        </p:tgtEl>
                                      </p:cBhvr>
                                    </p:animEffect>
                                    <p:set>
                                      <p:cBhvr>
                                        <p:cTn id="58" dur="1" fill="hold">
                                          <p:stCondLst>
                                            <p:cond delay="699"/>
                                          </p:stCondLst>
                                        </p:cTn>
                                        <p:tgtEl>
                                          <p:spTgt spid="21"/>
                                        </p:tgtEl>
                                        <p:attrNameLst>
                                          <p:attrName>style.visibility</p:attrName>
                                        </p:attrNameLst>
                                      </p:cBhvr>
                                      <p:to>
                                        <p:strVal val="hidden"/>
                                      </p:to>
                                    </p:set>
                                  </p:childTnLst>
                                </p:cTn>
                              </p:par>
                            </p:childTnLst>
                          </p:cTn>
                        </p:par>
                        <p:par>
                          <p:cTn id="59" fill="hold">
                            <p:stCondLst>
                              <p:cond delay="3750"/>
                            </p:stCondLst>
                            <p:childTnLst>
                              <p:par>
                                <p:cTn id="60" presetID="2" presetClass="entr" presetSubtype="8" decel="10000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750" fill="hold"/>
                                        <p:tgtEl>
                                          <p:spTgt spid="11"/>
                                        </p:tgtEl>
                                        <p:attrNameLst>
                                          <p:attrName>ppt_x</p:attrName>
                                        </p:attrNameLst>
                                      </p:cBhvr>
                                      <p:tavLst>
                                        <p:tav tm="0">
                                          <p:val>
                                            <p:strVal val="0-#ppt_w/2"/>
                                          </p:val>
                                        </p:tav>
                                        <p:tav tm="100000">
                                          <p:val>
                                            <p:strVal val="#ppt_x"/>
                                          </p:val>
                                        </p:tav>
                                      </p:tavLst>
                                    </p:anim>
                                    <p:anim calcmode="lin" valueType="num">
                                      <p:cBhvr additive="base">
                                        <p:cTn id="63" dur="750" fill="hold"/>
                                        <p:tgtEl>
                                          <p:spTgt spid="11"/>
                                        </p:tgtEl>
                                        <p:attrNameLst>
                                          <p:attrName>ppt_y</p:attrName>
                                        </p:attrNameLst>
                                      </p:cBhvr>
                                      <p:tavLst>
                                        <p:tav tm="0">
                                          <p:val>
                                            <p:strVal val="#ppt_y"/>
                                          </p:val>
                                        </p:tav>
                                        <p:tav tm="100000">
                                          <p:val>
                                            <p:strVal val="#ppt_y"/>
                                          </p:val>
                                        </p:tav>
                                      </p:tavLst>
                                    </p:anim>
                                  </p:childTnLst>
                                </p:cTn>
                              </p:par>
                              <p:par>
                                <p:cTn id="64" presetID="10" presetClass="entr" presetSubtype="0" fill="hold" grpId="0" nodeType="withEffect">
                                  <p:stCondLst>
                                    <p:cond delay="5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700"/>
                                        <p:tgtEl>
                                          <p:spTgt spid="23"/>
                                        </p:tgtEl>
                                      </p:cBhvr>
                                    </p:animEffect>
                                  </p:childTnLst>
                                </p:cTn>
                              </p:par>
                              <p:par>
                                <p:cTn id="67" presetID="10" presetClass="exit" presetSubtype="0" fill="hold" grpId="1" nodeType="withEffect">
                                  <p:stCondLst>
                                    <p:cond delay="50"/>
                                  </p:stCondLst>
                                  <p:childTnLst>
                                    <p:animEffect transition="out" filter="fade">
                                      <p:cBhvr>
                                        <p:cTn id="68" dur="700"/>
                                        <p:tgtEl>
                                          <p:spTgt spid="22"/>
                                        </p:tgtEl>
                                      </p:cBhvr>
                                    </p:animEffect>
                                    <p:set>
                                      <p:cBhvr>
                                        <p:cTn id="69" dur="1" fill="hold">
                                          <p:stCondLst>
                                            <p:cond delay="6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 to action</a:t>
            </a:r>
            <a:endParaRPr lang="en-US" dirty="0"/>
          </a:p>
        </p:txBody>
      </p:sp>
      <p:sp>
        <p:nvSpPr>
          <p:cNvPr id="3" name="Text Placeholder 2"/>
          <p:cNvSpPr>
            <a:spLocks noGrp="1"/>
          </p:cNvSpPr>
          <p:nvPr>
            <p:ph type="body" sz="quarter" idx="10"/>
          </p:nvPr>
        </p:nvSpPr>
        <p:spPr>
          <a:xfrm>
            <a:off x="274638" y="1201833"/>
            <a:ext cx="11887200" cy="1523494"/>
          </a:xfrm>
        </p:spPr>
        <p:txBody>
          <a:bodyPr/>
          <a:lstStyle/>
          <a:p>
            <a:pPr>
              <a:spcAft>
                <a:spcPts val="1800"/>
              </a:spcAft>
            </a:pPr>
            <a:r>
              <a:rPr lang="en-US" sz="3600" dirty="0" smtClean="0"/>
              <a:t>Join us for “Ask the Experts”</a:t>
            </a:r>
          </a:p>
          <a:p>
            <a:pPr>
              <a:spcAft>
                <a:spcPts val="1800"/>
              </a:spcAft>
            </a:pPr>
            <a:r>
              <a:rPr lang="en-US" sz="3600" dirty="0" smtClean="0"/>
              <a:t>Learn more about what is new in these sessions:</a:t>
            </a:r>
          </a:p>
        </p:txBody>
      </p:sp>
      <p:sp>
        <p:nvSpPr>
          <p:cNvPr id="5" name="Rectangle 4"/>
          <p:cNvSpPr/>
          <p:nvPr/>
        </p:nvSpPr>
        <p:spPr bwMode="auto">
          <a:xfrm>
            <a:off x="292566" y="2725327"/>
            <a:ext cx="11594634" cy="72193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600" dirty="0">
                <a:gradFill>
                  <a:gsLst>
                    <a:gs pos="0">
                      <a:srgbClr val="FFFFFF"/>
                    </a:gs>
                    <a:gs pos="86000">
                      <a:srgbClr val="FFFFFF"/>
                    </a:gs>
                  </a:gsLst>
                  <a:lin ang="5400000" scaled="0"/>
                </a:gradFill>
                <a:latin typeface="Segoe UI Light"/>
              </a:rPr>
              <a:t>See 20+ new product sessions in the online </a:t>
            </a:r>
            <a:r>
              <a:rPr lang="en-US" sz="3600" dirty="0" smtClean="0">
                <a:gradFill>
                  <a:gsLst>
                    <a:gs pos="0">
                      <a:srgbClr val="FFFFFF"/>
                    </a:gs>
                    <a:gs pos="86000">
                      <a:srgbClr val="FFFFFF"/>
                    </a:gs>
                  </a:gsLst>
                  <a:lin ang="5400000" scaled="0"/>
                </a:gradFill>
                <a:latin typeface="Segoe UI Light"/>
              </a:rPr>
              <a:t>catalog</a:t>
            </a:r>
            <a:endParaRPr lang="en-US" sz="3600" dirty="0">
              <a:gradFill>
                <a:gsLst>
                  <a:gs pos="0">
                    <a:schemeClr val="tx1"/>
                  </a:gs>
                  <a:gs pos="86000">
                    <a:schemeClr val="tx1"/>
                  </a:gs>
                </a:gsLst>
                <a:lin ang="5400000" scaled="0"/>
              </a:gradFill>
              <a:latin typeface="+mj-lt"/>
            </a:endParaRPr>
          </a:p>
        </p:txBody>
      </p:sp>
      <p:sp>
        <p:nvSpPr>
          <p:cNvPr id="6" name="Rectangle 5"/>
          <p:cNvSpPr/>
          <p:nvPr/>
        </p:nvSpPr>
        <p:spPr bwMode="auto">
          <a:xfrm>
            <a:off x="292566" y="3554252"/>
            <a:ext cx="11594634" cy="72193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lvl="0" indent="-460285">
              <a:lnSpc>
                <a:spcPct val="90000"/>
              </a:lnSpc>
              <a:spcBef>
                <a:spcPct val="20000"/>
              </a:spcBef>
              <a:buSzPct val="90000"/>
              <a:buBlip>
                <a:blip r:embed="rId3"/>
              </a:buBlip>
            </a:pPr>
            <a:r>
              <a:rPr lang="en-US" sz="3600" dirty="0">
                <a:gradFill>
                  <a:gsLst>
                    <a:gs pos="0">
                      <a:srgbClr val="FFFFFF"/>
                    </a:gs>
                    <a:gs pos="86000">
                      <a:srgbClr val="FFFFFF"/>
                    </a:gs>
                  </a:gsLst>
                  <a:lin ang="5400000" scaled="0"/>
                </a:gradFill>
                <a:latin typeface="Segoe UI Light"/>
              </a:rPr>
              <a:t>MDC-B205: Introduction to Windows Server 2012 </a:t>
            </a:r>
            <a:r>
              <a:rPr lang="en-US" sz="3600" dirty="0" smtClean="0">
                <a:gradFill>
                  <a:gsLst>
                    <a:gs pos="0">
                      <a:srgbClr val="FFFFFF"/>
                    </a:gs>
                    <a:gs pos="86000">
                      <a:srgbClr val="FFFFFF"/>
                    </a:gs>
                  </a:gsLst>
                  <a:lin ang="5400000" scaled="0"/>
                </a:gradFill>
                <a:latin typeface="Segoe UI Light"/>
              </a:rPr>
              <a:t>R2</a:t>
            </a:r>
            <a:endParaRPr lang="en-US" sz="3600" dirty="0">
              <a:gradFill>
                <a:gsLst>
                  <a:gs pos="0">
                    <a:srgbClr val="FFFFFF"/>
                  </a:gs>
                  <a:gs pos="86000">
                    <a:srgbClr val="FFFFFF"/>
                  </a:gs>
                </a:gsLst>
                <a:lin ang="5400000" scaled="0"/>
              </a:gradFill>
              <a:latin typeface="Segoe UI Light"/>
            </a:endParaRPr>
          </a:p>
        </p:txBody>
      </p:sp>
      <p:sp>
        <p:nvSpPr>
          <p:cNvPr id="7" name="Rectangle 6"/>
          <p:cNvSpPr/>
          <p:nvPr/>
        </p:nvSpPr>
        <p:spPr bwMode="auto">
          <a:xfrm>
            <a:off x="292566" y="4383177"/>
            <a:ext cx="11594634" cy="7219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lvl="0" indent="-460285">
              <a:lnSpc>
                <a:spcPct val="90000"/>
              </a:lnSpc>
              <a:spcBef>
                <a:spcPct val="20000"/>
              </a:spcBef>
              <a:buSzPct val="90000"/>
              <a:buBlip>
                <a:blip r:embed="rId3"/>
              </a:buBlip>
            </a:pPr>
            <a:r>
              <a:rPr lang="en-US" sz="3600" dirty="0">
                <a:gradFill>
                  <a:gsLst>
                    <a:gs pos="0">
                      <a:srgbClr val="FFFFFF"/>
                    </a:gs>
                    <a:gs pos="86000">
                      <a:srgbClr val="FFFFFF"/>
                    </a:gs>
                  </a:gsLst>
                  <a:lin ang="5400000" scaled="0"/>
                </a:gradFill>
                <a:latin typeface="Segoe UI Light"/>
              </a:rPr>
              <a:t>MDC-B206: Introduction to System Center 2012 </a:t>
            </a:r>
            <a:r>
              <a:rPr lang="en-US" sz="3600" dirty="0" smtClean="0">
                <a:gradFill>
                  <a:gsLst>
                    <a:gs pos="0">
                      <a:srgbClr val="FFFFFF"/>
                    </a:gs>
                    <a:gs pos="86000">
                      <a:srgbClr val="FFFFFF"/>
                    </a:gs>
                  </a:gsLst>
                  <a:lin ang="5400000" scaled="0"/>
                </a:gradFill>
                <a:latin typeface="Segoe UI Light"/>
              </a:rPr>
              <a:t>R2</a:t>
            </a:r>
            <a:endParaRPr lang="en-US" sz="3600" dirty="0">
              <a:gradFill>
                <a:gsLst>
                  <a:gs pos="0">
                    <a:srgbClr val="FFFFFF"/>
                  </a:gs>
                  <a:gs pos="86000">
                    <a:srgbClr val="FFFFFF"/>
                  </a:gs>
                </a:gsLst>
                <a:lin ang="5400000" scaled="0"/>
              </a:gradFill>
              <a:latin typeface="Segoe UI Light"/>
            </a:endParaRPr>
          </a:p>
        </p:txBody>
      </p:sp>
      <p:sp>
        <p:nvSpPr>
          <p:cNvPr id="9" name="Rectangle 8"/>
          <p:cNvSpPr/>
          <p:nvPr/>
        </p:nvSpPr>
        <p:spPr bwMode="auto">
          <a:xfrm>
            <a:off x="292566" y="5212101"/>
            <a:ext cx="11594634" cy="72193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lvl="0" indent="-460285">
              <a:lnSpc>
                <a:spcPct val="90000"/>
              </a:lnSpc>
              <a:spcBef>
                <a:spcPct val="20000"/>
              </a:spcBef>
              <a:buSzPct val="90000"/>
              <a:buBlip>
                <a:blip r:embed="rId3"/>
              </a:buBlip>
            </a:pPr>
            <a:r>
              <a:rPr lang="en-US" sz="3600" dirty="0">
                <a:gradFill>
                  <a:gsLst>
                    <a:gs pos="0">
                      <a:srgbClr val="FFFFFF"/>
                    </a:gs>
                    <a:gs pos="86000">
                      <a:srgbClr val="FFFFFF"/>
                    </a:gs>
                  </a:gsLst>
                  <a:lin ang="5400000" scaled="0"/>
                </a:gradFill>
                <a:latin typeface="Segoe UI Light"/>
              </a:rPr>
              <a:t>MDC-B215: Building services with Windows Azure </a:t>
            </a:r>
            <a:r>
              <a:rPr lang="en-US" sz="3600" dirty="0" smtClean="0">
                <a:gradFill>
                  <a:gsLst>
                    <a:gs pos="0">
                      <a:srgbClr val="FFFFFF"/>
                    </a:gs>
                    <a:gs pos="86000">
                      <a:srgbClr val="FFFFFF"/>
                    </a:gs>
                  </a:gsLst>
                  <a:lin ang="5400000" scaled="0"/>
                </a:gradFill>
                <a:latin typeface="Segoe UI Light"/>
              </a:rPr>
              <a:t>Pack</a:t>
            </a:r>
            <a:endParaRPr lang="en-US" sz="3600" dirty="0">
              <a:gradFill>
                <a:gsLst>
                  <a:gs pos="0">
                    <a:srgbClr val="FFFFFF"/>
                  </a:gs>
                  <a:gs pos="86000">
                    <a:srgbClr val="FFFFFF"/>
                  </a:gs>
                </a:gsLst>
                <a:lin ang="5400000" scaled="0"/>
              </a:gradFill>
              <a:latin typeface="Segoe UI Light"/>
            </a:endParaRPr>
          </a:p>
        </p:txBody>
      </p:sp>
      <p:sp>
        <p:nvSpPr>
          <p:cNvPr id="8" name="Rectangle 7"/>
          <p:cNvSpPr/>
          <p:nvPr/>
        </p:nvSpPr>
        <p:spPr bwMode="auto">
          <a:xfrm>
            <a:off x="0" y="0"/>
            <a:ext cx="27432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272592" y="6161621"/>
            <a:ext cx="11614608" cy="590931"/>
          </a:xfrm>
          <a:prstGeom prst="rect">
            <a:avLst/>
          </a:prstGeom>
        </p:spPr>
        <p:txBody>
          <a:bodyPr wrap="square">
            <a:spAutoFit/>
          </a:bodyPr>
          <a:lstStyle/>
          <a:p>
            <a:pPr lvl="0">
              <a:lnSpc>
                <a:spcPct val="90000"/>
              </a:lnSpc>
              <a:spcBef>
                <a:spcPct val="20000"/>
              </a:spcBef>
              <a:spcAft>
                <a:spcPts val="1800"/>
              </a:spcAft>
              <a:buSzPct val="90000"/>
            </a:pPr>
            <a:r>
              <a:rPr lang="en-US" sz="3600" dirty="0">
                <a:gradFill>
                  <a:gsLst>
                    <a:gs pos="1250">
                      <a:schemeClr val="tx1"/>
                    </a:gs>
                    <a:gs pos="99000">
                      <a:schemeClr val="tx1"/>
                    </a:gs>
                  </a:gsLst>
                  <a:lin ang="5400000" scaled="0"/>
                </a:gradFill>
                <a:latin typeface="+mj-lt"/>
              </a:rPr>
              <a:t>Find out how to migrate with our upgrading sessions</a:t>
            </a:r>
          </a:p>
        </p:txBody>
      </p:sp>
    </p:spTree>
    <p:extLst>
      <p:ext uri="{BB962C8B-B14F-4D97-AF65-F5344CB8AC3E}">
        <p14:creationId xmlns:p14="http://schemas.microsoft.com/office/powerpoint/2010/main" val="2830220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8"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0-#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0-#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2" presetClass="entr" presetSubtype="8"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750" fill="hold"/>
                                        <p:tgtEl>
                                          <p:spTgt spid="9"/>
                                        </p:tgtEl>
                                        <p:attrNameLst>
                                          <p:attrName>ppt_x</p:attrName>
                                        </p:attrNameLst>
                                      </p:cBhvr>
                                      <p:tavLst>
                                        <p:tav tm="0">
                                          <p:val>
                                            <p:strVal val="0-#ppt_w/2"/>
                                          </p:val>
                                        </p:tav>
                                        <p:tav tm="100000">
                                          <p:val>
                                            <p:strVal val="#ppt_x"/>
                                          </p:val>
                                        </p:tav>
                                      </p:tavLst>
                                    </p:anim>
                                    <p:anim calcmode="lin" valueType="num">
                                      <p:cBhvr additive="base">
                                        <p:cTn id="31" dur="75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9"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5901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3299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5128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9488392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0086" y="306898"/>
            <a:ext cx="11370961" cy="1375255"/>
          </a:xfrm>
        </p:spPr>
        <p:txBody>
          <a:bodyPr/>
          <a:lstStyle/>
          <a:p>
            <a:r>
              <a:rPr lang="en-US" dirty="0" smtClean="0"/>
              <a:t>The Cloud OS: three datacenters</a:t>
            </a:r>
            <a:br>
              <a:rPr lang="en-US" dirty="0" smtClean="0"/>
            </a:br>
            <a:r>
              <a:rPr lang="en-US" sz="3199" dirty="0">
                <a:gradFill>
                  <a:gsLst>
                    <a:gs pos="1250">
                      <a:schemeClr val="bg2"/>
                    </a:gs>
                    <a:gs pos="100000">
                      <a:schemeClr val="bg2"/>
                    </a:gs>
                  </a:gsLst>
                  <a:lin ang="5400000" scaled="0"/>
                </a:gradFill>
              </a:rPr>
              <a:t>Modern platform for the world’s apps</a:t>
            </a:r>
          </a:p>
        </p:txBody>
      </p:sp>
      <p:sp>
        <p:nvSpPr>
          <p:cNvPr id="46" name="Rectangle 45"/>
          <p:cNvSpPr/>
          <p:nvPr/>
        </p:nvSpPr>
        <p:spPr bwMode="auto">
          <a:xfrm>
            <a:off x="3385" y="6378638"/>
            <a:ext cx="12429709" cy="6144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449318" y="6465951"/>
            <a:ext cx="1810013" cy="382259"/>
          </a:xfrm>
          <a:prstGeom prst="rect">
            <a:avLst/>
          </a:prstGeom>
          <a:noFill/>
        </p:spPr>
        <p:txBody>
          <a:bodyPr wrap="none" lIns="93211" tIns="46606" rIns="93211" bIns="46606"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DEVELOPMENT</a:t>
            </a:r>
          </a:p>
        </p:txBody>
      </p:sp>
      <p:sp>
        <p:nvSpPr>
          <p:cNvPr id="48" name="TextBox 47"/>
          <p:cNvSpPr txBox="1"/>
          <p:nvPr/>
        </p:nvSpPr>
        <p:spPr>
          <a:xfrm>
            <a:off x="3226921" y="6468825"/>
            <a:ext cx="1819363" cy="382144"/>
          </a:xfrm>
          <a:prstGeom prst="rect">
            <a:avLst/>
          </a:prstGeom>
          <a:noFill/>
        </p:spPr>
        <p:txBody>
          <a:bodyPr wrap="none" lIns="93211" tIns="46606" rIns="93211" bIns="46606"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MANAGEMENT</a:t>
            </a:r>
          </a:p>
        </p:txBody>
      </p:sp>
      <p:sp>
        <p:nvSpPr>
          <p:cNvPr id="49" name="TextBox 48"/>
          <p:cNvSpPr txBox="1"/>
          <p:nvPr/>
        </p:nvSpPr>
        <p:spPr>
          <a:xfrm>
            <a:off x="7767519" y="6468825"/>
            <a:ext cx="1172198" cy="382144"/>
          </a:xfrm>
          <a:prstGeom prst="rect">
            <a:avLst/>
          </a:prstGeom>
          <a:noFill/>
        </p:spPr>
        <p:txBody>
          <a:bodyPr wrap="none" lIns="93211" tIns="46606" rIns="93211" bIns="46606"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IDENTITY</a:t>
            </a:r>
          </a:p>
        </p:txBody>
      </p:sp>
      <p:sp>
        <p:nvSpPr>
          <p:cNvPr id="50" name="TextBox 49"/>
          <p:cNvSpPr txBox="1"/>
          <p:nvPr/>
        </p:nvSpPr>
        <p:spPr>
          <a:xfrm>
            <a:off x="9923459" y="6468825"/>
            <a:ext cx="1982136" cy="382144"/>
          </a:xfrm>
          <a:prstGeom prst="rect">
            <a:avLst/>
          </a:prstGeom>
          <a:noFill/>
        </p:spPr>
        <p:txBody>
          <a:bodyPr wrap="none" lIns="93211" tIns="46606" rIns="93211" bIns="46606"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VIRTUALIZATION</a:t>
            </a:r>
          </a:p>
        </p:txBody>
      </p:sp>
      <p:sp>
        <p:nvSpPr>
          <p:cNvPr id="51" name="TextBox 50"/>
          <p:cNvSpPr txBox="1"/>
          <p:nvPr/>
        </p:nvSpPr>
        <p:spPr>
          <a:xfrm>
            <a:off x="6030023" y="6468825"/>
            <a:ext cx="753762" cy="382144"/>
          </a:xfrm>
          <a:prstGeom prst="rect">
            <a:avLst/>
          </a:prstGeom>
          <a:noFill/>
        </p:spPr>
        <p:txBody>
          <a:bodyPr wrap="none" lIns="93211" tIns="46606" rIns="93211" bIns="46606"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dirty="0">
                <a:gradFill>
                  <a:gsLst>
                    <a:gs pos="6195">
                      <a:srgbClr val="FFFFFF"/>
                    </a:gs>
                    <a:gs pos="24779">
                      <a:srgbClr val="FFFFFF"/>
                    </a:gs>
                  </a:gsLst>
                  <a:lin ang="5400000" scaled="0"/>
                </a:gradFill>
              </a:rPr>
              <a:t>DATA</a:t>
            </a:r>
          </a:p>
        </p:txBody>
      </p:sp>
      <p:grpSp>
        <p:nvGrpSpPr>
          <p:cNvPr id="2" name="Group 1"/>
          <p:cNvGrpSpPr/>
          <p:nvPr/>
        </p:nvGrpSpPr>
        <p:grpSpPr>
          <a:xfrm>
            <a:off x="287669" y="1745373"/>
            <a:ext cx="4892104" cy="4343752"/>
            <a:chOff x="278849" y="1473954"/>
            <a:chExt cx="4798544" cy="4260681"/>
          </a:xfrm>
        </p:grpSpPr>
        <p:sp>
          <p:nvSpPr>
            <p:cNvPr id="37" name="Oval 2"/>
            <p:cNvSpPr/>
            <p:nvPr/>
          </p:nvSpPr>
          <p:spPr bwMode="auto">
            <a:xfrm>
              <a:off x="1120196" y="2317994"/>
              <a:ext cx="3105791" cy="21496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981870" y="2573740"/>
              <a:ext cx="3326453" cy="1905819"/>
              <a:chOff x="7851229" y="2573740"/>
              <a:chExt cx="3326453" cy="1905819"/>
            </a:xfrm>
          </p:grpSpPr>
          <p:sp>
            <p:nvSpPr>
              <p:cNvPr id="40" name="Rectangle 39"/>
              <p:cNvSpPr/>
              <p:nvPr/>
            </p:nvSpPr>
            <p:spPr bwMode="auto">
              <a:xfrm>
                <a:off x="9519064" y="3392824"/>
                <a:ext cx="62450" cy="10867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1" name="Freeform 40"/>
              <p:cNvSpPr/>
              <p:nvPr/>
            </p:nvSpPr>
            <p:spPr bwMode="auto">
              <a:xfrm>
                <a:off x="9528515" y="3206804"/>
                <a:ext cx="1214753" cy="23336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2" name="Freeform 41"/>
              <p:cNvSpPr/>
              <p:nvPr/>
            </p:nvSpPr>
            <p:spPr bwMode="auto">
              <a:xfrm flipH="1">
                <a:off x="8279933" y="3147272"/>
                <a:ext cx="1276235" cy="30003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700000">
                <a:off x="8833362" y="2830958"/>
                <a:ext cx="1405963" cy="1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p:cNvGrpSpPr/>
              <p:nvPr/>
            </p:nvGrpSpPr>
            <p:grpSpPr>
              <a:xfrm>
                <a:off x="7851229" y="2573740"/>
                <a:ext cx="3326453" cy="1591652"/>
                <a:chOff x="1337814" y="2757837"/>
                <a:chExt cx="3325587" cy="1591652"/>
              </a:xfrm>
            </p:grpSpPr>
            <p:grpSp>
              <p:nvGrpSpPr>
                <p:cNvPr id="52" name="Group 51"/>
                <p:cNvGrpSpPr/>
                <p:nvPr/>
              </p:nvGrpSpPr>
              <p:grpSpPr>
                <a:xfrm>
                  <a:off x="1337814" y="2757837"/>
                  <a:ext cx="3325587" cy="1591652"/>
                  <a:chOff x="1337814" y="2757837"/>
                  <a:chExt cx="3325587" cy="1591652"/>
                </a:xfrm>
              </p:grpSpPr>
              <p:sp>
                <p:nvSpPr>
                  <p:cNvPr id="55" name="Rectangle 54"/>
                  <p:cNvSpPr/>
                  <p:nvPr/>
                </p:nvSpPr>
                <p:spPr>
                  <a:xfrm>
                    <a:off x="2941591" y="2757837"/>
                    <a:ext cx="1095313" cy="249271"/>
                  </a:xfrm>
                  <a:prstGeom prst="rect">
                    <a:avLst/>
                  </a:prstGeom>
                </p:spPr>
                <p:txBody>
                  <a:bodyPr wrap="square">
                    <a:spAutoFit/>
                  </a:bodyPr>
                  <a:lstStyle/>
                  <a:p>
                    <a:pPr algn="ctr" defTabSz="931922">
                      <a:lnSpc>
                        <a:spcPct val="85000"/>
                      </a:lnSpc>
                    </a:pPr>
                    <a:r>
                      <a:rPr lang="en-US" sz="1199" dirty="0">
                        <a:solidFill>
                          <a:schemeClr val="bg2"/>
                        </a:solidFill>
                        <a:ea typeface="Segoe UI" pitchFamily="34" charset="0"/>
                      </a:rPr>
                      <a:t>CUSTOMER</a:t>
                    </a:r>
                  </a:p>
                </p:txBody>
              </p:sp>
              <p:sp>
                <p:nvSpPr>
                  <p:cNvPr id="56" name="Rectangle 55"/>
                  <p:cNvSpPr/>
                  <p:nvPr/>
                </p:nvSpPr>
                <p:spPr>
                  <a:xfrm>
                    <a:off x="3674981" y="3943316"/>
                    <a:ext cx="988420" cy="406172"/>
                  </a:xfrm>
                  <a:prstGeom prst="rect">
                    <a:avLst/>
                  </a:prstGeom>
                </p:spPr>
                <p:txBody>
                  <a:bodyPr wrap="square">
                    <a:spAutoFit/>
                  </a:bodyPr>
                  <a:lstStyle/>
                  <a:p>
                    <a:pPr defTabSz="931922">
                      <a:lnSpc>
                        <a:spcPct val="85000"/>
                      </a:lnSpc>
                    </a:pPr>
                    <a:r>
                      <a:rPr lang="en-US" sz="1199" dirty="0">
                        <a:solidFill>
                          <a:schemeClr val="bg2"/>
                        </a:solidFill>
                        <a:ea typeface="Segoe UI" pitchFamily="34" charset="0"/>
                      </a:rPr>
                      <a:t>SERVICE PROVIDER</a:t>
                    </a:r>
                  </a:p>
                </p:txBody>
              </p:sp>
              <p:sp>
                <p:nvSpPr>
                  <p:cNvPr id="57" name="Rectangle 56"/>
                  <p:cNvSpPr/>
                  <p:nvPr/>
                </p:nvSpPr>
                <p:spPr>
                  <a:xfrm>
                    <a:off x="1337814" y="3943316"/>
                    <a:ext cx="1013400" cy="406173"/>
                  </a:xfrm>
                  <a:prstGeom prst="rect">
                    <a:avLst/>
                  </a:prstGeom>
                </p:spPr>
                <p:txBody>
                  <a:bodyPr wrap="square">
                    <a:spAutoFit/>
                  </a:bodyPr>
                  <a:lstStyle/>
                  <a:p>
                    <a:pPr algn="r" defTabSz="931922">
                      <a:lnSpc>
                        <a:spcPct val="85000"/>
                      </a:lnSpc>
                    </a:pPr>
                    <a:r>
                      <a:rPr lang="en-US" sz="1199" dirty="0">
                        <a:solidFill>
                          <a:schemeClr val="bg2"/>
                        </a:solidFill>
                        <a:ea typeface="Segoe UI" pitchFamily="34" charset="0"/>
                      </a:rPr>
                      <a:t>WINDOWS AZURE</a:t>
                    </a:r>
                  </a:p>
                </p:txBody>
              </p:sp>
            </p:grpSp>
            <p:sp>
              <p:nvSpPr>
                <p:cNvPr id="53" name="TextBox 52"/>
                <p:cNvSpPr txBox="1"/>
                <p:nvPr/>
              </p:nvSpPr>
              <p:spPr>
                <a:xfrm>
                  <a:off x="2459865" y="3355922"/>
                  <a:ext cx="188344" cy="847368"/>
                </a:xfrm>
                <a:prstGeom prst="rect">
                  <a:avLst/>
                </a:prstGeom>
                <a:noFill/>
              </p:spPr>
              <p:txBody>
                <a:bodyPr wrap="square" lIns="0" tIns="0" rIns="0" bIns="0" rtlCol="0">
                  <a:spAutoFit/>
                </a:bodyPr>
                <a:lstStyle/>
                <a:p>
                  <a:pPr defTabSz="932229"/>
                  <a:r>
                    <a:rPr lang="en-US" sz="5504" b="1" dirty="0">
                      <a:solidFill>
                        <a:schemeClr val="bg2"/>
                      </a:solidFill>
                      <a:latin typeface="Segoe UI Light" pitchFamily="34" charset="0"/>
                    </a:rPr>
                    <a:t>1</a:t>
                  </a:r>
                </a:p>
              </p:txBody>
            </p:sp>
            <p:sp>
              <p:nvSpPr>
                <p:cNvPr id="54" name="Rectangle 53"/>
                <p:cNvSpPr/>
                <p:nvPr/>
              </p:nvSpPr>
              <p:spPr>
                <a:xfrm>
                  <a:off x="2624046" y="3558954"/>
                  <a:ext cx="1168387" cy="437684"/>
                </a:xfrm>
                <a:prstGeom prst="rect">
                  <a:avLst/>
                </a:prstGeom>
              </p:spPr>
              <p:txBody>
                <a:bodyPr wrap="square">
                  <a:spAutoFit/>
                </a:bodyPr>
                <a:lstStyle/>
                <a:p>
                  <a:pPr defTabSz="931922"/>
                  <a:r>
                    <a:rPr lang="en-US" sz="1122" dirty="0">
                      <a:solidFill>
                        <a:schemeClr val="bg2"/>
                      </a:solidFill>
                      <a:ea typeface="Segoe UI" pitchFamily="34" charset="0"/>
                    </a:rPr>
                    <a:t>CONSISTENT</a:t>
                  </a:r>
                  <a:br>
                    <a:rPr lang="en-US" sz="1122" dirty="0">
                      <a:solidFill>
                        <a:schemeClr val="bg2"/>
                      </a:solidFill>
                      <a:ea typeface="Segoe UI" pitchFamily="34" charset="0"/>
                    </a:rPr>
                  </a:br>
                  <a:r>
                    <a:rPr lang="en-US" sz="1122" dirty="0">
                      <a:solidFill>
                        <a:schemeClr val="bg2"/>
                      </a:solidFill>
                      <a:ea typeface="Segoe UI" pitchFamily="34" charset="0"/>
                    </a:rPr>
                    <a:t>PLATFORM</a:t>
                  </a:r>
                </a:p>
              </p:txBody>
            </p:sp>
          </p:grpSp>
        </p:grpSp>
        <p:grpSp>
          <p:nvGrpSpPr>
            <p:cNvPr id="58" name="Group 57"/>
            <p:cNvGrpSpPr/>
            <p:nvPr/>
          </p:nvGrpSpPr>
          <p:grpSpPr>
            <a:xfrm>
              <a:off x="278849" y="1473954"/>
              <a:ext cx="4798544" cy="4260681"/>
              <a:chOff x="5625793" y="1599766"/>
              <a:chExt cx="4594903" cy="4080928"/>
            </a:xfrm>
          </p:grpSpPr>
          <p:grpSp>
            <p:nvGrpSpPr>
              <p:cNvPr id="59" name="Group 58"/>
              <p:cNvGrpSpPr/>
              <p:nvPr/>
            </p:nvGrpSpPr>
            <p:grpSpPr>
              <a:xfrm>
                <a:off x="6191250" y="1599766"/>
                <a:ext cx="3473482" cy="1069614"/>
                <a:chOff x="6191250" y="1599766"/>
                <a:chExt cx="3473482" cy="1069614"/>
              </a:xfrm>
              <a:solidFill>
                <a:schemeClr val="tx1"/>
              </a:solidFill>
            </p:grpSpPr>
            <p:sp>
              <p:nvSpPr>
                <p:cNvPr id="65"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flipV="1">
                <a:off x="6191251" y="4611080"/>
                <a:ext cx="3473482" cy="1069614"/>
                <a:chOff x="6191251" y="1599766"/>
                <a:chExt cx="3473482" cy="1069614"/>
              </a:xfrm>
              <a:solidFill>
                <a:schemeClr val="tx1"/>
              </a:solidFill>
            </p:grpSpPr>
            <p:sp>
              <p:nvSpPr>
                <p:cNvPr id="63"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1"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7" name="TextBox 66"/>
          <p:cNvSpPr txBox="1"/>
          <p:nvPr/>
        </p:nvSpPr>
        <p:spPr>
          <a:xfrm>
            <a:off x="6703482" y="2809854"/>
            <a:ext cx="2107630" cy="677770"/>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Transforms </a:t>
            </a:r>
            <a:b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the datacenter</a:t>
            </a:r>
          </a:p>
        </p:txBody>
      </p:sp>
      <p:sp>
        <p:nvSpPr>
          <p:cNvPr id="68" name="TextBox 67"/>
          <p:cNvSpPr txBox="1"/>
          <p:nvPr/>
        </p:nvSpPr>
        <p:spPr>
          <a:xfrm>
            <a:off x="6703481" y="4135716"/>
            <a:ext cx="2328964" cy="677770"/>
          </a:xfrm>
          <a:prstGeom prst="rect">
            <a:avLst/>
          </a:prstGeom>
          <a:noFill/>
        </p:spPr>
        <p:txBody>
          <a:bodyPr wrap="square" lIns="0" tIns="0" rIns="0" bIns="0" rtlCol="0" anchor="ctr">
            <a:spAutoFit/>
          </a:bodyPr>
          <a:lstStyle/>
          <a:p>
            <a:pPr defTabSz="932047">
              <a:lnSpc>
                <a:spcPct val="90000"/>
              </a:lnSpc>
            </a:pP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Unlocks insights</a:t>
            </a:r>
            <a:b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on any data</a:t>
            </a:r>
            <a:endParaRPr lang="en-US" sz="2399" kern="0" dirty="0">
              <a:gradFill>
                <a:gsLst>
                  <a:gs pos="0">
                    <a:schemeClr val="tx1"/>
                  </a:gs>
                  <a:gs pos="100000">
                    <a:schemeClr val="tx1"/>
                  </a:gs>
                </a:gsLst>
                <a:lin ang="5400000" scaled="1"/>
              </a:gradFill>
              <a:latin typeface="Segoe UI Light"/>
            </a:endParaRPr>
          </a:p>
        </p:txBody>
      </p:sp>
      <p:sp>
        <p:nvSpPr>
          <p:cNvPr id="78" name="TextBox 77"/>
          <p:cNvSpPr txBox="1"/>
          <p:nvPr/>
        </p:nvSpPr>
        <p:spPr>
          <a:xfrm>
            <a:off x="9941219" y="2809854"/>
            <a:ext cx="2335230" cy="677770"/>
          </a:xfrm>
          <a:prstGeom prst="rect">
            <a:avLst/>
          </a:prstGeom>
          <a:noFill/>
        </p:spPr>
        <p:txBody>
          <a:bodyPr wrap="square" lIns="0" tIns="0" rIns="0" bIns="0" rtlCol="0" anchor="ctr">
            <a:spAutoFit/>
          </a:bodyPr>
          <a:lstStyle/>
          <a:p>
            <a:pPr defTabSz="932047">
              <a:lnSpc>
                <a:spcPct val="90000"/>
              </a:lnSpc>
            </a:pP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Empowers </a:t>
            </a:r>
            <a:b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people-centric IT</a:t>
            </a:r>
            <a:endParaRPr lang="en-US" sz="2399" kern="0" dirty="0">
              <a:gradFill>
                <a:gsLst>
                  <a:gs pos="0">
                    <a:schemeClr val="tx1"/>
                  </a:gs>
                  <a:gs pos="100000">
                    <a:schemeClr val="tx1"/>
                  </a:gs>
                </a:gsLst>
                <a:lin ang="5400000" scaled="1"/>
              </a:gradFill>
              <a:latin typeface="Segoe UI Light"/>
            </a:endParaRPr>
          </a:p>
        </p:txBody>
      </p:sp>
      <p:sp>
        <p:nvSpPr>
          <p:cNvPr id="79" name="TextBox 78"/>
          <p:cNvSpPr txBox="1"/>
          <p:nvPr/>
        </p:nvSpPr>
        <p:spPr>
          <a:xfrm>
            <a:off x="9941219" y="4135716"/>
            <a:ext cx="1907821" cy="677770"/>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Enables </a:t>
            </a:r>
            <a:b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modern apps</a:t>
            </a:r>
          </a:p>
        </p:txBody>
      </p:sp>
      <p:grpSp>
        <p:nvGrpSpPr>
          <p:cNvPr id="80" name="Group 79"/>
          <p:cNvGrpSpPr/>
          <p:nvPr/>
        </p:nvGrpSpPr>
        <p:grpSpPr>
          <a:xfrm>
            <a:off x="5778859" y="4099399"/>
            <a:ext cx="844908" cy="750400"/>
            <a:chOff x="5213294" y="3979675"/>
            <a:chExt cx="828966" cy="736049"/>
          </a:xfrm>
          <a:solidFill>
            <a:schemeClr val="accent4"/>
          </a:solidFill>
        </p:grpSpPr>
        <p:grpSp>
          <p:nvGrpSpPr>
            <p:cNvPr id="81" name="Group 80"/>
            <p:cNvGrpSpPr/>
            <p:nvPr/>
          </p:nvGrpSpPr>
          <p:grpSpPr>
            <a:xfrm>
              <a:off x="5213294" y="3979675"/>
              <a:ext cx="828966" cy="736049"/>
              <a:chOff x="5625794" y="1599766"/>
              <a:chExt cx="4594902" cy="4080930"/>
            </a:xfrm>
            <a:grpFill/>
          </p:grpSpPr>
          <p:grpSp>
            <p:nvGrpSpPr>
              <p:cNvPr id="83" name="Group 82"/>
              <p:cNvGrpSpPr/>
              <p:nvPr/>
            </p:nvGrpSpPr>
            <p:grpSpPr>
              <a:xfrm>
                <a:off x="6191250" y="1599766"/>
                <a:ext cx="3473485" cy="1069614"/>
                <a:chOff x="6191250" y="1599766"/>
                <a:chExt cx="3473485" cy="1069614"/>
              </a:xfrm>
              <a:grpFill/>
            </p:grpSpPr>
            <p:sp>
              <p:nvSpPr>
                <p:cNvPr id="89" name="Freeform 8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 name="Freeform 89"/>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flipV="1">
                <a:off x="6191250" y="4611080"/>
                <a:ext cx="3473483" cy="1069616"/>
                <a:chOff x="6191250" y="1599764"/>
                <a:chExt cx="3473483" cy="1069616"/>
              </a:xfrm>
              <a:grpFill/>
            </p:grpSpPr>
            <p:sp>
              <p:nvSpPr>
                <p:cNvPr id="87" name="Freeform 8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87"/>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5" name="Freeform 84"/>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6" name="Freeform 85"/>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2" name="Freeform 81"/>
            <p:cNvSpPr>
              <a:spLocks noEditPoints="1"/>
            </p:cNvSpPr>
            <p:nvPr/>
          </p:nvSpPr>
          <p:spPr bwMode="black">
            <a:xfrm>
              <a:off x="5369368" y="4184446"/>
              <a:ext cx="547323" cy="33410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8993106" y="2773538"/>
            <a:ext cx="844908" cy="750400"/>
            <a:chOff x="8698531" y="2391463"/>
            <a:chExt cx="828966" cy="736049"/>
          </a:xfrm>
          <a:solidFill>
            <a:schemeClr val="accent4"/>
          </a:solidFill>
        </p:grpSpPr>
        <p:sp>
          <p:nvSpPr>
            <p:cNvPr id="92"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nvGrpSpPr>
            <p:cNvPr id="93" name="Group 92"/>
            <p:cNvGrpSpPr/>
            <p:nvPr/>
          </p:nvGrpSpPr>
          <p:grpSpPr>
            <a:xfrm>
              <a:off x="8698531" y="2391463"/>
              <a:ext cx="828966" cy="736049"/>
              <a:chOff x="5625794" y="1599766"/>
              <a:chExt cx="4594902" cy="4080930"/>
            </a:xfrm>
            <a:grpFill/>
          </p:grpSpPr>
          <p:grpSp>
            <p:nvGrpSpPr>
              <p:cNvPr id="94" name="Group 93"/>
              <p:cNvGrpSpPr/>
              <p:nvPr/>
            </p:nvGrpSpPr>
            <p:grpSpPr>
              <a:xfrm>
                <a:off x="6191250" y="1599766"/>
                <a:ext cx="3473485" cy="1069614"/>
                <a:chOff x="6191250" y="1599766"/>
                <a:chExt cx="3473485" cy="1069614"/>
              </a:xfrm>
              <a:grpFill/>
            </p:grpSpPr>
            <p:sp>
              <p:nvSpPr>
                <p:cNvPr id="100"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5" name="Group 94"/>
              <p:cNvGrpSpPr/>
              <p:nvPr/>
            </p:nvGrpSpPr>
            <p:grpSpPr>
              <a:xfrm flipV="1">
                <a:off x="6191250" y="4611080"/>
                <a:ext cx="3473483" cy="1069616"/>
                <a:chOff x="6191250" y="1599764"/>
                <a:chExt cx="3473483" cy="1069616"/>
              </a:xfrm>
              <a:grpFill/>
            </p:grpSpPr>
            <p:sp>
              <p:nvSpPr>
                <p:cNvPr id="98"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9"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96"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7"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2" name="Group 101"/>
          <p:cNvGrpSpPr/>
          <p:nvPr/>
        </p:nvGrpSpPr>
        <p:grpSpPr>
          <a:xfrm>
            <a:off x="8993106" y="4099399"/>
            <a:ext cx="844908" cy="750400"/>
            <a:chOff x="8698531" y="3979675"/>
            <a:chExt cx="828966" cy="736049"/>
          </a:xfrm>
          <a:solidFill>
            <a:schemeClr val="accent4"/>
          </a:solidFill>
        </p:grpSpPr>
        <p:sp>
          <p:nvSpPr>
            <p:cNvPr id="103"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8698531" y="3979675"/>
              <a:ext cx="828966" cy="736049"/>
              <a:chOff x="5625794" y="1599766"/>
              <a:chExt cx="4594902" cy="4080930"/>
            </a:xfrm>
            <a:grpFill/>
          </p:grpSpPr>
          <p:grpSp>
            <p:nvGrpSpPr>
              <p:cNvPr id="105" name="Group 104"/>
              <p:cNvGrpSpPr/>
              <p:nvPr/>
            </p:nvGrpSpPr>
            <p:grpSpPr>
              <a:xfrm>
                <a:off x="6191250" y="1599766"/>
                <a:ext cx="3473485" cy="1069614"/>
                <a:chOff x="6191250" y="1599766"/>
                <a:chExt cx="3473485" cy="1069614"/>
              </a:xfrm>
              <a:grpFill/>
            </p:grpSpPr>
            <p:sp>
              <p:nvSpPr>
                <p:cNvPr id="111"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6" name="Group 105"/>
              <p:cNvGrpSpPr/>
              <p:nvPr/>
            </p:nvGrpSpPr>
            <p:grpSpPr>
              <a:xfrm flipV="1">
                <a:off x="6191250" y="4611080"/>
                <a:ext cx="3473483" cy="1069616"/>
                <a:chOff x="6191250" y="1599764"/>
                <a:chExt cx="3473483" cy="1069616"/>
              </a:xfrm>
              <a:grpFill/>
            </p:grpSpPr>
            <p:sp>
              <p:nvSpPr>
                <p:cNvPr id="109"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7"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08"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3" name="Right Brace 112"/>
          <p:cNvSpPr/>
          <p:nvPr/>
        </p:nvSpPr>
        <p:spPr>
          <a:xfrm rot="10800000">
            <a:off x="5022482" y="2306272"/>
            <a:ext cx="569911" cy="3010640"/>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04" tIns="46604" rIns="93204" bIns="46604" rtlCol="0" anchor="ctr"/>
          <a:lstStyle/>
          <a:p>
            <a:pPr algn="ctr" defTabSz="932375"/>
            <a:endParaRPr lang="en-US" sz="1836">
              <a:solidFill>
                <a:schemeClr val="accent1"/>
              </a:solidFill>
            </a:endParaRPr>
          </a:p>
        </p:txBody>
      </p:sp>
      <p:grpSp>
        <p:nvGrpSpPr>
          <p:cNvPr id="114" name="Group 113"/>
          <p:cNvGrpSpPr/>
          <p:nvPr/>
        </p:nvGrpSpPr>
        <p:grpSpPr>
          <a:xfrm>
            <a:off x="5774277" y="2773538"/>
            <a:ext cx="844908" cy="750400"/>
            <a:chOff x="2393096" y="3314046"/>
            <a:chExt cx="828750" cy="736049"/>
          </a:xfrm>
          <a:solidFill>
            <a:schemeClr val="accent4"/>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6132304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par>
                                <p:cTn id="8" presetID="10" presetClass="entr" presetSubtype="0" fill="hold" nodeType="withEffect">
                                  <p:stCondLst>
                                    <p:cond delay="75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750"/>
                                        <p:tgtEl>
                                          <p:spTgt spid="114"/>
                                        </p:tgtEl>
                                      </p:cBhvr>
                                    </p:animEffect>
                                  </p:childTnLst>
                                </p:cTn>
                              </p:par>
                              <p:par>
                                <p:cTn id="11" presetID="63" presetClass="path" presetSubtype="0" decel="100000" fill="hold" nodeType="withEffect">
                                  <p:stCondLst>
                                    <p:cond delay="750"/>
                                  </p:stCondLst>
                                  <p:childTnLst>
                                    <p:animMotion origin="layout" path="M -0.02412 1.91103E-6 L -2.91805E-6 1.91103E-6 " pathEditMode="relative" rAng="0" ptsTypes="AA">
                                      <p:cBhvr>
                                        <p:cTn id="12" dur="500" fill="hold"/>
                                        <p:tgtEl>
                                          <p:spTgt spid="114"/>
                                        </p:tgtEl>
                                        <p:attrNameLst>
                                          <p:attrName>ppt_x</p:attrName>
                                          <p:attrName>ppt_y</p:attrName>
                                        </p:attrNameLst>
                                      </p:cBhvr>
                                      <p:rCtr x="1200" y="0"/>
                                    </p:animMotion>
                                  </p:childTnLst>
                                </p:cTn>
                              </p:par>
                              <p:par>
                                <p:cTn id="13" presetID="6" presetClass="emph" presetSubtype="0" accel="100000" autoRev="1" fill="hold" nodeType="withEffect">
                                  <p:stCondLst>
                                    <p:cond delay="250"/>
                                  </p:stCondLst>
                                  <p:childTnLst>
                                    <p:animScale>
                                      <p:cBhvr>
                                        <p:cTn id="14" dur="500" fill="hold"/>
                                        <p:tgtEl>
                                          <p:spTgt spid="114"/>
                                        </p:tgtEl>
                                      </p:cBhvr>
                                      <p:by x="92000" y="92000"/>
                                    </p:animScale>
                                  </p:childTnLst>
                                </p:cTn>
                              </p:par>
                              <p:par>
                                <p:cTn id="15" presetID="10" presetClass="entr" presetSubtype="0" fill="hold" grpId="0" nodeType="withEffect">
                                  <p:stCondLst>
                                    <p:cond delay="55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750"/>
                                        <p:tgtEl>
                                          <p:spTgt spid="67"/>
                                        </p:tgtEl>
                                      </p:cBhvr>
                                    </p:animEffect>
                                  </p:childTnLst>
                                </p:cTn>
                              </p:par>
                              <p:par>
                                <p:cTn id="18" presetID="63" presetClass="path" presetSubtype="0" decel="100000" fill="hold" grpId="1" nodeType="withEffect">
                                  <p:stCondLst>
                                    <p:cond delay="600"/>
                                  </p:stCondLst>
                                  <p:childTnLst>
                                    <p:animMotion origin="layout" path="M -0.02412 1.91103E-6 L -1.60071E-6 1.91103E-6 " pathEditMode="relative" rAng="0" ptsTypes="AA">
                                      <p:cBhvr>
                                        <p:cTn id="19" dur="500" fill="hold"/>
                                        <p:tgtEl>
                                          <p:spTgt spid="67"/>
                                        </p:tgtEl>
                                        <p:attrNameLst>
                                          <p:attrName>ppt_x</p:attrName>
                                          <p:attrName>ppt_y</p:attrName>
                                        </p:attrNameLst>
                                      </p:cBhvr>
                                      <p:rCtr x="1200" y="0"/>
                                    </p:animMotion>
                                  </p:childTnLst>
                                </p:cTn>
                              </p:par>
                              <p:par>
                                <p:cTn id="20" presetID="6" presetClass="emph" presetSubtype="0" accel="100000" autoRev="1" fill="hold" grpId="2" nodeType="withEffect">
                                  <p:stCondLst>
                                    <p:cond delay="50"/>
                                  </p:stCondLst>
                                  <p:childTnLst>
                                    <p:animScale>
                                      <p:cBhvr>
                                        <p:cTn id="21" dur="500" fill="hold"/>
                                        <p:tgtEl>
                                          <p:spTgt spid="67"/>
                                        </p:tgtEl>
                                      </p:cBhvr>
                                      <p:by x="92000" y="92000"/>
                                    </p:animScale>
                                  </p:childTnLst>
                                </p:cTn>
                              </p:par>
                              <p:par>
                                <p:cTn id="22" presetID="10" presetClass="entr" presetSubtype="0" fill="hold" nodeType="withEffect">
                                  <p:stCondLst>
                                    <p:cond delay="75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750"/>
                                        <p:tgtEl>
                                          <p:spTgt spid="91"/>
                                        </p:tgtEl>
                                      </p:cBhvr>
                                    </p:animEffect>
                                  </p:childTnLst>
                                </p:cTn>
                              </p:par>
                              <p:par>
                                <p:cTn id="25" presetID="63" presetClass="path" presetSubtype="0" decel="100000" fill="hold" nodeType="withEffect">
                                  <p:stCondLst>
                                    <p:cond delay="750"/>
                                  </p:stCondLst>
                                  <p:childTnLst>
                                    <p:animMotion origin="layout" path="M -0.02412 1.91103E-6 L -4.50345E-6 1.91103E-6 " pathEditMode="relative" rAng="0" ptsTypes="AA">
                                      <p:cBhvr>
                                        <p:cTn id="26" dur="500" fill="hold"/>
                                        <p:tgtEl>
                                          <p:spTgt spid="91"/>
                                        </p:tgtEl>
                                        <p:attrNameLst>
                                          <p:attrName>ppt_x</p:attrName>
                                          <p:attrName>ppt_y</p:attrName>
                                        </p:attrNameLst>
                                      </p:cBhvr>
                                      <p:rCtr x="1200" y="0"/>
                                    </p:animMotion>
                                  </p:childTnLst>
                                </p:cTn>
                              </p:par>
                              <p:par>
                                <p:cTn id="27" presetID="6" presetClass="emph" presetSubtype="0" accel="100000" autoRev="1" fill="hold" nodeType="withEffect">
                                  <p:stCondLst>
                                    <p:cond delay="250"/>
                                  </p:stCondLst>
                                  <p:childTnLst>
                                    <p:animScale>
                                      <p:cBhvr>
                                        <p:cTn id="28" dur="500" fill="hold"/>
                                        <p:tgtEl>
                                          <p:spTgt spid="91"/>
                                        </p:tgtEl>
                                      </p:cBhvr>
                                      <p:by x="92000" y="92000"/>
                                    </p:animScale>
                                  </p:childTnLst>
                                </p:cTn>
                              </p:par>
                              <p:par>
                                <p:cTn id="29" presetID="10" presetClass="entr" presetSubtype="0" fill="hold" grpId="0" nodeType="withEffect">
                                  <p:stCondLst>
                                    <p:cond delay="8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750"/>
                                        <p:tgtEl>
                                          <p:spTgt spid="78"/>
                                        </p:tgtEl>
                                      </p:cBhvr>
                                    </p:animEffect>
                                  </p:childTnLst>
                                </p:cTn>
                              </p:par>
                              <p:par>
                                <p:cTn id="32" presetID="63" presetClass="path" presetSubtype="0" decel="100000" fill="hold" grpId="1" nodeType="withEffect">
                                  <p:stCondLst>
                                    <p:cond delay="800"/>
                                  </p:stCondLst>
                                  <p:childTnLst>
                                    <p:animMotion origin="layout" path="M -0.02413 1.91103E-6 L 1.9709E-6 1.91103E-6 " pathEditMode="relative" rAng="0" ptsTypes="AA">
                                      <p:cBhvr>
                                        <p:cTn id="33" dur="500" fill="hold"/>
                                        <p:tgtEl>
                                          <p:spTgt spid="78"/>
                                        </p:tgtEl>
                                        <p:attrNameLst>
                                          <p:attrName>ppt_x</p:attrName>
                                          <p:attrName>ppt_y</p:attrName>
                                        </p:attrNameLst>
                                      </p:cBhvr>
                                      <p:rCtr x="1200" y="0"/>
                                    </p:animMotion>
                                  </p:childTnLst>
                                </p:cTn>
                              </p:par>
                              <p:par>
                                <p:cTn id="34" presetID="6" presetClass="emph" presetSubtype="0" accel="100000" autoRev="1" fill="hold" grpId="2" nodeType="withEffect">
                                  <p:stCondLst>
                                    <p:cond delay="300"/>
                                  </p:stCondLst>
                                  <p:childTnLst>
                                    <p:animScale>
                                      <p:cBhvr>
                                        <p:cTn id="35" dur="500" fill="hold"/>
                                        <p:tgtEl>
                                          <p:spTgt spid="78"/>
                                        </p:tgtEl>
                                      </p:cBhvr>
                                      <p:by x="92000" y="92000"/>
                                    </p:animScale>
                                  </p:childTnLst>
                                </p:cTn>
                              </p:par>
                              <p:par>
                                <p:cTn id="36" presetID="10" presetClass="entr" presetSubtype="0" fill="hold" nodeType="withEffect">
                                  <p:stCondLst>
                                    <p:cond delay="10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750"/>
                                        <p:tgtEl>
                                          <p:spTgt spid="80"/>
                                        </p:tgtEl>
                                      </p:cBhvr>
                                    </p:animEffect>
                                  </p:childTnLst>
                                </p:cTn>
                              </p:par>
                              <p:par>
                                <p:cTn id="39" presetID="63" presetClass="path" presetSubtype="0" decel="100000" fill="hold" nodeType="withEffect">
                                  <p:stCondLst>
                                    <p:cond delay="1000"/>
                                  </p:stCondLst>
                                  <p:childTnLst>
                                    <p:animMotion origin="layout" path="M -0.02413 -2.38765E-6 L 4.13582E-6 -2.38765E-6 " pathEditMode="relative" rAng="0" ptsTypes="AA">
                                      <p:cBhvr>
                                        <p:cTn id="40" dur="500" fill="hold"/>
                                        <p:tgtEl>
                                          <p:spTgt spid="80"/>
                                        </p:tgtEl>
                                        <p:attrNameLst>
                                          <p:attrName>ppt_x</p:attrName>
                                          <p:attrName>ppt_y</p:attrName>
                                        </p:attrNameLst>
                                      </p:cBhvr>
                                      <p:rCtr x="1200" y="0"/>
                                    </p:animMotion>
                                  </p:childTnLst>
                                </p:cTn>
                              </p:par>
                              <p:par>
                                <p:cTn id="41" presetID="6" presetClass="emph" presetSubtype="0" accel="100000" autoRev="1" fill="hold" nodeType="withEffect">
                                  <p:stCondLst>
                                    <p:cond delay="500"/>
                                  </p:stCondLst>
                                  <p:childTnLst>
                                    <p:animScale>
                                      <p:cBhvr>
                                        <p:cTn id="42" dur="500" fill="hold"/>
                                        <p:tgtEl>
                                          <p:spTgt spid="80"/>
                                        </p:tgtEl>
                                      </p:cBhvr>
                                      <p:by x="92000" y="92000"/>
                                    </p:animScale>
                                  </p:childTnLst>
                                </p:cTn>
                              </p:par>
                              <p:par>
                                <p:cTn id="43" presetID="10" presetClass="entr" presetSubtype="0" fill="hold" grpId="0" nodeType="withEffect">
                                  <p:stCondLst>
                                    <p:cond delay="105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750"/>
                                        <p:tgtEl>
                                          <p:spTgt spid="68"/>
                                        </p:tgtEl>
                                      </p:cBhvr>
                                    </p:animEffect>
                                  </p:childTnLst>
                                </p:cTn>
                              </p:par>
                              <p:par>
                                <p:cTn id="46" presetID="63" presetClass="path" presetSubtype="0" decel="100000" fill="hold" grpId="1" nodeType="withEffect">
                                  <p:stCondLst>
                                    <p:cond delay="1050"/>
                                  </p:stCondLst>
                                  <p:childTnLst>
                                    <p:animMotion origin="layout" path="M -0.02413 -2.38765E-6 L 2.98953E-6 -2.38765E-6 " pathEditMode="relative" rAng="0" ptsTypes="AA">
                                      <p:cBhvr>
                                        <p:cTn id="47" dur="500" fill="hold"/>
                                        <p:tgtEl>
                                          <p:spTgt spid="68"/>
                                        </p:tgtEl>
                                        <p:attrNameLst>
                                          <p:attrName>ppt_x</p:attrName>
                                          <p:attrName>ppt_y</p:attrName>
                                        </p:attrNameLst>
                                      </p:cBhvr>
                                      <p:rCtr x="1200" y="0"/>
                                    </p:animMotion>
                                  </p:childTnLst>
                                </p:cTn>
                              </p:par>
                              <p:par>
                                <p:cTn id="48" presetID="6" presetClass="emph" presetSubtype="0" accel="100000" autoRev="1" fill="hold" grpId="2" nodeType="withEffect">
                                  <p:stCondLst>
                                    <p:cond delay="550"/>
                                  </p:stCondLst>
                                  <p:childTnLst>
                                    <p:animScale>
                                      <p:cBhvr>
                                        <p:cTn id="49" dur="500" fill="hold"/>
                                        <p:tgtEl>
                                          <p:spTgt spid="68"/>
                                        </p:tgtEl>
                                      </p:cBhvr>
                                      <p:by x="92000" y="92000"/>
                                    </p:animScale>
                                  </p:childTnLst>
                                </p:cTn>
                              </p:par>
                              <p:par>
                                <p:cTn id="50" presetID="10" presetClass="entr" presetSubtype="0" fill="hold" nodeType="withEffect">
                                  <p:stCondLst>
                                    <p:cond delay="125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750"/>
                                        <p:tgtEl>
                                          <p:spTgt spid="102"/>
                                        </p:tgtEl>
                                      </p:cBhvr>
                                    </p:animEffect>
                                  </p:childTnLst>
                                </p:cTn>
                              </p:par>
                              <p:par>
                                <p:cTn id="53" presetID="63" presetClass="path" presetSubtype="0" decel="100000" fill="hold" nodeType="withEffect">
                                  <p:stCondLst>
                                    <p:cond delay="1250"/>
                                  </p:stCondLst>
                                  <p:childTnLst>
                                    <p:animMotion origin="layout" path="M -0.02412 -2.38765E-6 L -4.50345E-6 -2.38765E-6 " pathEditMode="relative" rAng="0" ptsTypes="AA">
                                      <p:cBhvr>
                                        <p:cTn id="54" dur="500" fill="hold"/>
                                        <p:tgtEl>
                                          <p:spTgt spid="102"/>
                                        </p:tgtEl>
                                        <p:attrNameLst>
                                          <p:attrName>ppt_x</p:attrName>
                                          <p:attrName>ppt_y</p:attrName>
                                        </p:attrNameLst>
                                      </p:cBhvr>
                                      <p:rCtr x="1200" y="0"/>
                                    </p:animMotion>
                                  </p:childTnLst>
                                </p:cTn>
                              </p:par>
                              <p:par>
                                <p:cTn id="55" presetID="6" presetClass="emph" presetSubtype="0" accel="100000" autoRev="1" fill="hold" nodeType="withEffect">
                                  <p:stCondLst>
                                    <p:cond delay="750"/>
                                  </p:stCondLst>
                                  <p:childTnLst>
                                    <p:animScale>
                                      <p:cBhvr>
                                        <p:cTn id="56" dur="500" fill="hold"/>
                                        <p:tgtEl>
                                          <p:spTgt spid="102"/>
                                        </p:tgtEl>
                                      </p:cBhvr>
                                      <p:by x="92000" y="92000"/>
                                    </p:animScale>
                                  </p:childTnLst>
                                </p:cTn>
                              </p:par>
                              <p:par>
                                <p:cTn id="57" presetID="10" presetClass="entr" presetSubtype="0" fill="hold" grpId="0" nodeType="withEffect">
                                  <p:stCondLst>
                                    <p:cond delay="130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750"/>
                                        <p:tgtEl>
                                          <p:spTgt spid="79"/>
                                        </p:tgtEl>
                                      </p:cBhvr>
                                    </p:animEffect>
                                  </p:childTnLst>
                                </p:cTn>
                              </p:par>
                              <p:par>
                                <p:cTn id="60" presetID="63" presetClass="path" presetSubtype="0" decel="100000" fill="hold" grpId="1" nodeType="withEffect">
                                  <p:stCondLst>
                                    <p:cond delay="1300"/>
                                  </p:stCondLst>
                                  <p:childTnLst>
                                    <p:animMotion origin="layout" path="M -0.02412 -2.38765E-6 L -3.10186E-6 -2.38765E-6 " pathEditMode="relative" rAng="0" ptsTypes="AA">
                                      <p:cBhvr>
                                        <p:cTn id="61" dur="500" fill="hold"/>
                                        <p:tgtEl>
                                          <p:spTgt spid="79"/>
                                        </p:tgtEl>
                                        <p:attrNameLst>
                                          <p:attrName>ppt_x</p:attrName>
                                          <p:attrName>ppt_y</p:attrName>
                                        </p:attrNameLst>
                                      </p:cBhvr>
                                      <p:rCtr x="1200" y="0"/>
                                    </p:animMotion>
                                  </p:childTnLst>
                                </p:cTn>
                              </p:par>
                              <p:par>
                                <p:cTn id="62" presetID="6" presetClass="emph" presetSubtype="0" accel="100000" autoRev="1" fill="hold" grpId="2" nodeType="withEffect">
                                  <p:stCondLst>
                                    <p:cond delay="800"/>
                                  </p:stCondLst>
                                  <p:childTnLst>
                                    <p:animScale>
                                      <p:cBhvr>
                                        <p:cTn id="63" dur="500" fill="hold"/>
                                        <p:tgtEl>
                                          <p:spTgt spid="79"/>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7" grpId="2"/>
      <p:bldP spid="68" grpId="0"/>
      <p:bldP spid="68" grpId="1"/>
      <p:bldP spid="68" grpId="2"/>
      <p:bldP spid="78" grpId="0"/>
      <p:bldP spid="78" grpId="1"/>
      <p:bldP spid="78" grpId="2"/>
      <p:bldP spid="79" grpId="0"/>
      <p:bldP spid="79" grpId="1"/>
      <p:bldP spid="79" grpId="2"/>
      <p:bldP spid="1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6767651" y="2264664"/>
            <a:ext cx="4133337" cy="373719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a:gradFill>
                  <a:gsLst>
                    <a:gs pos="0">
                      <a:schemeClr val="tx1"/>
                    </a:gs>
                    <a:gs pos="100000">
                      <a:schemeClr val="tx1"/>
                    </a:gs>
                  </a:gsLst>
                  <a:lin ang="5400000" scaled="0"/>
                </a:gradFill>
                <a:latin typeface="Segoe UI Light"/>
              </a:rPr>
              <a:t>abstraction should </a:t>
            </a:r>
            <a:br>
              <a:rPr lang="en-US" sz="3600" spc="-122" dirty="0">
                <a:gradFill>
                  <a:gsLst>
                    <a:gs pos="0">
                      <a:schemeClr val="tx1"/>
                    </a:gs>
                    <a:gs pos="100000">
                      <a:schemeClr val="tx1"/>
                    </a:gs>
                  </a:gsLst>
                  <a:lin ang="5400000" scaled="0"/>
                </a:gradFill>
                <a:latin typeface="Segoe UI Light"/>
              </a:rPr>
            </a:br>
            <a:r>
              <a:rPr lang="en-US" sz="3600" spc="-122" dirty="0">
                <a:gradFill>
                  <a:gsLst>
                    <a:gs pos="0">
                      <a:schemeClr val="tx1"/>
                    </a:gs>
                    <a:gs pos="100000">
                      <a:schemeClr val="tx1"/>
                    </a:gs>
                  </a:gsLst>
                  <a:lin ang="5400000" scaled="0"/>
                </a:gradFill>
                <a:latin typeface="Segoe UI Light"/>
              </a:rPr>
              <a:t>be integrated</a:t>
            </a:r>
          </a:p>
        </p:txBody>
      </p:sp>
      <p:sp>
        <p:nvSpPr>
          <p:cNvPr id="104" name="Rectangle 103"/>
          <p:cNvSpPr/>
          <p:nvPr/>
        </p:nvSpPr>
        <p:spPr bwMode="auto">
          <a:xfrm>
            <a:off x="12002" y="2063168"/>
            <a:ext cx="6751172" cy="491471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1266047" y="2264664"/>
            <a:ext cx="4133337" cy="373719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smtClean="0">
                <a:gradFill>
                  <a:gsLst>
                    <a:gs pos="0">
                      <a:schemeClr val="tx1"/>
                    </a:gs>
                    <a:gs pos="100000">
                      <a:schemeClr val="tx1"/>
                    </a:gs>
                  </a:gsLst>
                  <a:lin ang="5400000" scaled="0"/>
                </a:gradFill>
                <a:latin typeface="Segoe UI Light"/>
              </a:rPr>
              <a:t>complexity and cost are enemies</a:t>
            </a:r>
          </a:p>
        </p:txBody>
      </p:sp>
      <p:sp>
        <p:nvSpPr>
          <p:cNvPr id="67" name="TextBox 66"/>
          <p:cNvSpPr txBox="1"/>
          <p:nvPr/>
        </p:nvSpPr>
        <p:spPr>
          <a:xfrm>
            <a:off x="2197605" y="628080"/>
            <a:ext cx="9716059" cy="914096"/>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6600" spc="-51" dirty="0" smtClean="0">
                <a:latin typeface="Segoe UI Light"/>
                <a:ea typeface="Segoe UI" pitchFamily="34" charset="0"/>
                <a:sym typeface="Wingdings" pitchFamily="2" charset="2"/>
              </a:rPr>
              <a:t>Transforms the </a:t>
            </a:r>
            <a:r>
              <a:rPr lang="en-US" sz="6600" spc="-51" dirty="0">
                <a:latin typeface="Segoe UI Light"/>
                <a:ea typeface="Segoe UI" pitchFamily="34" charset="0"/>
                <a:sym typeface="Wingdings" pitchFamily="2" charset="2"/>
              </a:rPr>
              <a:t>datacenter</a:t>
            </a:r>
          </a:p>
        </p:txBody>
      </p:sp>
      <p:grpSp>
        <p:nvGrpSpPr>
          <p:cNvPr id="114" name="Group 113"/>
          <p:cNvGrpSpPr/>
          <p:nvPr/>
        </p:nvGrpSpPr>
        <p:grpSpPr>
          <a:xfrm>
            <a:off x="488293" y="341712"/>
            <a:ext cx="1555506" cy="1381513"/>
            <a:chOff x="2393096" y="3314046"/>
            <a:chExt cx="828750" cy="736049"/>
          </a:xfrm>
          <a:solidFill>
            <a:schemeClr val="accent4"/>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90" name="Group 89"/>
          <p:cNvGrpSpPr/>
          <p:nvPr/>
        </p:nvGrpSpPr>
        <p:grpSpPr>
          <a:xfrm>
            <a:off x="5774277" y="2773538"/>
            <a:ext cx="844908" cy="750400"/>
            <a:chOff x="2393096" y="3314046"/>
            <a:chExt cx="828750" cy="736049"/>
          </a:xfrm>
          <a:solidFill>
            <a:schemeClr val="accent4"/>
          </a:solidFill>
        </p:grpSpPr>
        <p:sp>
          <p:nvSpPr>
            <p:cNvPr id="91"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2393096" y="3314046"/>
              <a:ext cx="828750" cy="736049"/>
              <a:chOff x="5625794" y="1599766"/>
              <a:chExt cx="4594902" cy="4080930"/>
            </a:xfrm>
            <a:grpFill/>
          </p:grpSpPr>
          <p:grpSp>
            <p:nvGrpSpPr>
              <p:cNvPr id="93" name="Group 92"/>
              <p:cNvGrpSpPr/>
              <p:nvPr/>
            </p:nvGrpSpPr>
            <p:grpSpPr>
              <a:xfrm>
                <a:off x="6191250" y="1599766"/>
                <a:ext cx="3473485" cy="1069614"/>
                <a:chOff x="6191250" y="1599766"/>
                <a:chExt cx="3473485" cy="1069614"/>
              </a:xfrm>
              <a:grpFill/>
            </p:grpSpPr>
            <p:sp>
              <p:nvSpPr>
                <p:cNvPr id="99" name="Freeform 9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00" name="Freeform 99"/>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4" name="Group 93"/>
              <p:cNvGrpSpPr/>
              <p:nvPr/>
            </p:nvGrpSpPr>
            <p:grpSpPr>
              <a:xfrm flipV="1">
                <a:off x="6191250" y="4611080"/>
                <a:ext cx="3473483" cy="1069616"/>
                <a:chOff x="6191250" y="1599764"/>
                <a:chExt cx="3473483" cy="1069616"/>
              </a:xfrm>
              <a:grpFill/>
            </p:grpSpPr>
            <p:sp>
              <p:nvSpPr>
                <p:cNvPr id="97" name="Freeform 9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8" name="Freeform 97"/>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95" name="Freeform 94"/>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6" name="Freeform 95"/>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02" name="TextBox 101"/>
          <p:cNvSpPr txBox="1"/>
          <p:nvPr/>
        </p:nvSpPr>
        <p:spPr>
          <a:xfrm>
            <a:off x="6707958" y="2825180"/>
            <a:ext cx="2107630" cy="332270"/>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Transforms </a:t>
            </a:r>
          </a:p>
        </p:txBody>
      </p:sp>
      <p:sp>
        <p:nvSpPr>
          <p:cNvPr id="103" name="TextBox 102"/>
          <p:cNvSpPr txBox="1"/>
          <p:nvPr/>
        </p:nvSpPr>
        <p:spPr>
          <a:xfrm>
            <a:off x="6703481" y="3152344"/>
            <a:ext cx="2107630" cy="332270"/>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2399" spc="-51" dirty="0" smtClean="0">
                <a:gradFill>
                  <a:gsLst>
                    <a:gs pos="0">
                      <a:schemeClr val="tx1"/>
                    </a:gs>
                    <a:gs pos="100000">
                      <a:schemeClr val="tx1"/>
                    </a:gs>
                  </a:gsLst>
                  <a:lin ang="5400000" scaled="1"/>
                </a:gradFill>
                <a:latin typeface="Segoe UI Light"/>
                <a:ea typeface="Segoe UI" pitchFamily="34" charset="0"/>
                <a:sym typeface="Wingdings" pitchFamily="2" charset="2"/>
              </a:rPr>
              <a:t>the </a:t>
            </a:r>
            <a:r>
              <a:rPr lang="en-US" sz="2399" spc="-51" dirty="0">
                <a:gradFill>
                  <a:gsLst>
                    <a:gs pos="0">
                      <a:schemeClr val="tx1"/>
                    </a:gs>
                    <a:gs pos="100000">
                      <a:schemeClr val="tx1"/>
                    </a:gs>
                  </a:gsLst>
                  <a:lin ang="5400000" scaled="1"/>
                </a:gradFill>
                <a:latin typeface="Segoe UI Light"/>
                <a:ea typeface="Segoe UI" pitchFamily="34" charset="0"/>
                <a:sym typeface="Wingdings" pitchFamily="2" charset="2"/>
              </a:rPr>
              <a:t>datacenter</a:t>
            </a:r>
          </a:p>
        </p:txBody>
      </p:sp>
      <p:sp>
        <p:nvSpPr>
          <p:cNvPr id="3" name="Rectangle 2"/>
          <p:cNvSpPr/>
          <p:nvPr/>
        </p:nvSpPr>
        <p:spPr bwMode="auto">
          <a:xfrm>
            <a:off x="1" y="2079812"/>
            <a:ext cx="1261570" cy="491471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54464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750"/>
                                        <p:tgtEl>
                                          <p:spTgt spid="114"/>
                                        </p:tgtEl>
                                      </p:cBhvr>
                                    </p:animEffect>
                                  </p:childTnLst>
                                </p:cTn>
                              </p:par>
                              <p:par>
                                <p:cTn id="8" presetID="63" presetClass="path" presetSubtype="0" decel="100000" fill="hold" nodeType="withEffect">
                                  <p:stCondLst>
                                    <p:cond delay="750"/>
                                  </p:stCondLst>
                                  <p:childTnLst>
                                    <p:animMotion origin="layout" path="M -0.02413 3.89923E-6 L 3.97753E-6 3.89923E-6 " pathEditMode="relative" rAng="0" ptsTypes="AA">
                                      <p:cBhvr>
                                        <p:cTn id="9" dur="500" fill="hold"/>
                                        <p:tgtEl>
                                          <p:spTgt spid="114"/>
                                        </p:tgtEl>
                                        <p:attrNameLst>
                                          <p:attrName>ppt_x</p:attrName>
                                          <p:attrName>ppt_y</p:attrName>
                                        </p:attrNameLst>
                                      </p:cBhvr>
                                      <p:rCtr x="1200" y="0"/>
                                    </p:animMotion>
                                  </p:childTnLst>
                                </p:cTn>
                              </p:par>
                              <p:par>
                                <p:cTn id="10" presetID="6" presetClass="emph" presetSubtype="0" accel="100000" autoRev="1" fill="hold" nodeType="withEffect">
                                  <p:stCondLst>
                                    <p:cond delay="250"/>
                                  </p:stCondLst>
                                  <p:childTnLst>
                                    <p:animScale>
                                      <p:cBhvr>
                                        <p:cTn id="11" dur="500" fill="hold"/>
                                        <p:tgtEl>
                                          <p:spTgt spid="114"/>
                                        </p:tgtEl>
                                      </p:cBhvr>
                                      <p:by x="92000" y="92000"/>
                                    </p:animScale>
                                  </p:childTnLst>
                                </p:cTn>
                              </p:par>
                              <p:par>
                                <p:cTn id="12" presetID="10" presetClass="entr" presetSubtype="0" fill="hold" grpId="0" nodeType="withEffect">
                                  <p:stCondLst>
                                    <p:cond delay="55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750"/>
                                        <p:tgtEl>
                                          <p:spTgt spid="67"/>
                                        </p:tgtEl>
                                      </p:cBhvr>
                                    </p:animEffect>
                                  </p:childTnLst>
                                </p:cTn>
                              </p:par>
                              <p:par>
                                <p:cTn id="15" presetID="63" presetClass="path" presetSubtype="0" decel="100000" fill="hold" grpId="1" nodeType="withEffect">
                                  <p:stCondLst>
                                    <p:cond delay="600"/>
                                  </p:stCondLst>
                                  <p:childTnLst>
                                    <p:animMotion origin="layout" path="M -0.02413 1.91103E-6 L 7.50574E-7 1.91103E-6 " pathEditMode="relative" rAng="0" ptsTypes="AA">
                                      <p:cBhvr>
                                        <p:cTn id="16" dur="500" fill="hold"/>
                                        <p:tgtEl>
                                          <p:spTgt spid="67"/>
                                        </p:tgtEl>
                                        <p:attrNameLst>
                                          <p:attrName>ppt_x</p:attrName>
                                          <p:attrName>ppt_y</p:attrName>
                                        </p:attrNameLst>
                                      </p:cBhvr>
                                      <p:rCtr x="1200" y="0"/>
                                    </p:animMotion>
                                  </p:childTnLst>
                                </p:cTn>
                              </p:par>
                              <p:par>
                                <p:cTn id="17" presetID="6" presetClass="emph" presetSubtype="0" accel="100000" autoRev="1" fill="hold" grpId="2" nodeType="withEffect">
                                  <p:stCondLst>
                                    <p:cond delay="50"/>
                                  </p:stCondLst>
                                  <p:childTnLst>
                                    <p:animScale>
                                      <p:cBhvr>
                                        <p:cTn id="18" dur="500" fill="hold"/>
                                        <p:tgtEl>
                                          <p:spTgt spid="67"/>
                                        </p:tgtEl>
                                      </p:cBhvr>
                                      <p:by x="92000" y="92000"/>
                                    </p:animScale>
                                  </p:childTnLst>
                                </p:cTn>
                              </p:par>
                              <p:par>
                                <p:cTn id="19" presetID="6" presetClass="emph" presetSubtype="0" fill="hold" grpId="0" nodeType="withEffect">
                                  <p:stCondLst>
                                    <p:cond delay="0"/>
                                  </p:stCondLst>
                                  <p:childTnLst>
                                    <p:animScale>
                                      <p:cBhvr>
                                        <p:cTn id="20" dur="1000" fill="hold"/>
                                        <p:tgtEl>
                                          <p:spTgt spid="102"/>
                                        </p:tgtEl>
                                      </p:cBhvr>
                                      <p:by x="250000" y="250000"/>
                                    </p:animScale>
                                  </p:childTnLst>
                                </p:cTn>
                              </p:par>
                              <p:par>
                                <p:cTn id="21" presetID="35" presetClass="path" presetSubtype="0" decel="100000" fill="hold" grpId="1" nodeType="withEffect">
                                  <p:stCondLst>
                                    <p:cond delay="0"/>
                                  </p:stCondLst>
                                  <p:childTnLst>
                                    <p:animMotion origin="layout" path="M -4.54685E-6 1.27099E-6 L -0.27814 -0.26873 " pathEditMode="relative" rAng="0" ptsTypes="AA">
                                      <p:cBhvr>
                                        <p:cTn id="22" dur="750" fill="hold"/>
                                        <p:tgtEl>
                                          <p:spTgt spid="102"/>
                                        </p:tgtEl>
                                        <p:attrNameLst>
                                          <p:attrName>ppt_x</p:attrName>
                                          <p:attrName>ppt_y</p:attrName>
                                        </p:attrNameLst>
                                      </p:cBhvr>
                                      <p:rCtr x="-13914" y="-13436"/>
                                    </p:animMotion>
                                  </p:childTnLst>
                                </p:cTn>
                              </p:par>
                              <p:par>
                                <p:cTn id="23" presetID="10" presetClass="exit" presetSubtype="0" fill="hold" grpId="2" nodeType="withEffect">
                                  <p:stCondLst>
                                    <p:cond delay="0"/>
                                  </p:stCondLst>
                                  <p:childTnLst>
                                    <p:animEffect transition="out" filter="fade">
                                      <p:cBhvr>
                                        <p:cTn id="24" dur="500"/>
                                        <p:tgtEl>
                                          <p:spTgt spid="102"/>
                                        </p:tgtEl>
                                      </p:cBhvr>
                                    </p:animEffect>
                                    <p:set>
                                      <p:cBhvr>
                                        <p:cTn id="25" dur="1" fill="hold">
                                          <p:stCondLst>
                                            <p:cond delay="499"/>
                                          </p:stCondLst>
                                        </p:cTn>
                                        <p:tgtEl>
                                          <p:spTgt spid="102"/>
                                        </p:tgtEl>
                                        <p:attrNameLst>
                                          <p:attrName>style.visibility</p:attrName>
                                        </p:attrNameLst>
                                      </p:cBhvr>
                                      <p:to>
                                        <p:strVal val="hidden"/>
                                      </p:to>
                                    </p:set>
                                  </p:childTnLst>
                                </p:cTn>
                              </p:par>
                              <p:par>
                                <p:cTn id="26" presetID="6" presetClass="emph" presetSubtype="0" fill="hold" grpId="0" nodeType="withEffect">
                                  <p:stCondLst>
                                    <p:cond delay="0"/>
                                  </p:stCondLst>
                                  <p:childTnLst>
                                    <p:animScale>
                                      <p:cBhvr>
                                        <p:cTn id="27" dur="1000" fill="hold"/>
                                        <p:tgtEl>
                                          <p:spTgt spid="103"/>
                                        </p:tgtEl>
                                      </p:cBhvr>
                                      <p:by x="250000" y="250000"/>
                                    </p:animScale>
                                  </p:childTnLst>
                                </p:cTn>
                              </p:par>
                              <p:par>
                                <p:cTn id="28" presetID="35" presetClass="path" presetSubtype="0" decel="100000" fill="hold" grpId="1" nodeType="withEffect">
                                  <p:stCondLst>
                                    <p:cond delay="0"/>
                                  </p:stCondLst>
                                  <p:childTnLst>
                                    <p:animMotion origin="layout" path="M -1.60071E-6 -3.15479E-6 L -0.06318 -0.32047 " pathEditMode="relative" rAng="0" ptsTypes="AA">
                                      <p:cBhvr>
                                        <p:cTn id="29" dur="750" fill="hold"/>
                                        <p:tgtEl>
                                          <p:spTgt spid="103"/>
                                        </p:tgtEl>
                                        <p:attrNameLst>
                                          <p:attrName>ppt_x</p:attrName>
                                          <p:attrName>ppt_y</p:attrName>
                                        </p:attrNameLst>
                                      </p:cBhvr>
                                      <p:rCtr x="-3166" y="-16024"/>
                                    </p:animMotion>
                                  </p:childTnLst>
                                </p:cTn>
                              </p:par>
                              <p:par>
                                <p:cTn id="30" presetID="10" presetClass="exit" presetSubtype="0" fill="hold" grpId="2" nodeType="withEffect">
                                  <p:stCondLst>
                                    <p:cond delay="0"/>
                                  </p:stCondLst>
                                  <p:childTnLst>
                                    <p:animEffect transition="out" filter="fade">
                                      <p:cBhvr>
                                        <p:cTn id="31" dur="500"/>
                                        <p:tgtEl>
                                          <p:spTgt spid="103"/>
                                        </p:tgtEl>
                                      </p:cBhvr>
                                    </p:animEffect>
                                    <p:set>
                                      <p:cBhvr>
                                        <p:cTn id="32" dur="1" fill="hold">
                                          <p:stCondLst>
                                            <p:cond delay="499"/>
                                          </p:stCondLst>
                                        </p:cTn>
                                        <p:tgtEl>
                                          <p:spTgt spid="103"/>
                                        </p:tgtEl>
                                        <p:attrNameLst>
                                          <p:attrName>style.visibility</p:attrName>
                                        </p:attrNameLst>
                                      </p:cBhvr>
                                      <p:to>
                                        <p:strVal val="hidden"/>
                                      </p:to>
                                    </p:set>
                                  </p:childTnLst>
                                </p:cTn>
                              </p:par>
                              <p:par>
                                <p:cTn id="33" presetID="6" presetClass="emph" presetSubtype="0" fill="hold" nodeType="withEffect">
                                  <p:stCondLst>
                                    <p:cond delay="0"/>
                                  </p:stCondLst>
                                  <p:childTnLst>
                                    <p:animScale>
                                      <p:cBhvr>
                                        <p:cTn id="34" dur="1000" fill="hold"/>
                                        <p:tgtEl>
                                          <p:spTgt spid="90"/>
                                        </p:tgtEl>
                                      </p:cBhvr>
                                      <p:by x="250000" y="250000"/>
                                    </p:animScale>
                                  </p:childTnLst>
                                </p:cTn>
                              </p:par>
                              <p:par>
                                <p:cTn id="35" presetID="35" presetClass="path" presetSubtype="0" decel="100000" fill="hold" nodeType="withEffect">
                                  <p:stCondLst>
                                    <p:cond delay="0"/>
                                  </p:stCondLst>
                                  <p:childTnLst>
                                    <p:animMotion origin="layout" path="M -2.91805E-6 1.91103E-6 L -0.3975 -0.30073 " pathEditMode="relative" rAng="0" ptsTypes="AA">
                                      <p:cBhvr>
                                        <p:cTn id="36" dur="750" fill="hold"/>
                                        <p:tgtEl>
                                          <p:spTgt spid="90"/>
                                        </p:tgtEl>
                                        <p:attrNameLst>
                                          <p:attrName>ppt_x</p:attrName>
                                          <p:attrName>ppt_y</p:attrName>
                                        </p:attrNameLst>
                                      </p:cBhvr>
                                      <p:rCtr x="-19875" y="-15048"/>
                                    </p:animMotion>
                                  </p:childTnLst>
                                </p:cTn>
                              </p:par>
                              <p:par>
                                <p:cTn id="37" presetID="10" presetClass="exit" presetSubtype="0" fill="hold" nodeType="withEffect">
                                  <p:stCondLst>
                                    <p:cond delay="0"/>
                                  </p:stCondLst>
                                  <p:childTnLst>
                                    <p:animEffect transition="out" filter="fade">
                                      <p:cBhvr>
                                        <p:cTn id="38" dur="500"/>
                                        <p:tgtEl>
                                          <p:spTgt spid="90"/>
                                        </p:tgtEl>
                                      </p:cBhvr>
                                    </p:animEffect>
                                    <p:set>
                                      <p:cBhvr>
                                        <p:cTn id="39" dur="1" fill="hold">
                                          <p:stCondLst>
                                            <p:cond delay="499"/>
                                          </p:stCondLst>
                                        </p:cTn>
                                        <p:tgtEl>
                                          <p:spTgt spid="90"/>
                                        </p:tgtEl>
                                        <p:attrNameLst>
                                          <p:attrName>style.visibility</p:attrName>
                                        </p:attrNameLst>
                                      </p:cBhvr>
                                      <p:to>
                                        <p:strVal val="hidden"/>
                                      </p:to>
                                    </p:set>
                                  </p:childTnLst>
                                </p:cTn>
                              </p:par>
                            </p:childTnLst>
                          </p:cTn>
                        </p:par>
                        <p:par>
                          <p:cTn id="40" fill="hold">
                            <p:stCondLst>
                              <p:cond delay="1500"/>
                            </p:stCondLst>
                            <p:childTnLst>
                              <p:par>
                                <p:cTn id="41" presetID="2" presetClass="entr" presetSubtype="8" decel="100000" fill="hold" grpId="0" nodeType="after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additive="base">
                                        <p:cTn id="43" dur="750" fill="hold"/>
                                        <p:tgtEl>
                                          <p:spTgt spid="127"/>
                                        </p:tgtEl>
                                        <p:attrNameLst>
                                          <p:attrName>ppt_x</p:attrName>
                                        </p:attrNameLst>
                                      </p:cBhvr>
                                      <p:tavLst>
                                        <p:tav tm="0">
                                          <p:val>
                                            <p:strVal val="0-#ppt_w/2"/>
                                          </p:val>
                                        </p:tav>
                                        <p:tav tm="100000">
                                          <p:val>
                                            <p:strVal val="#ppt_x"/>
                                          </p:val>
                                        </p:tav>
                                      </p:tavLst>
                                    </p:anim>
                                    <p:anim calcmode="lin" valueType="num">
                                      <p:cBhvr additive="base">
                                        <p:cTn id="44" dur="750" fill="hold"/>
                                        <p:tgtEl>
                                          <p:spTgt spid="127"/>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2" presetClass="entr" presetSubtype="8"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750" fill="hold"/>
                                        <p:tgtEl>
                                          <p:spTgt spid="17"/>
                                        </p:tgtEl>
                                        <p:attrNameLst>
                                          <p:attrName>ppt_x</p:attrName>
                                        </p:attrNameLst>
                                      </p:cBhvr>
                                      <p:tavLst>
                                        <p:tav tm="0">
                                          <p:val>
                                            <p:strVal val="0-#ppt_w/2"/>
                                          </p:val>
                                        </p:tav>
                                        <p:tav tm="100000">
                                          <p:val>
                                            <p:strVal val="#ppt_x"/>
                                          </p:val>
                                        </p:tav>
                                      </p:tavLst>
                                    </p:anim>
                                    <p:anim calcmode="lin" valueType="num">
                                      <p:cBhvr additive="base">
                                        <p:cTn id="49"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7" grpId="0" animBg="1"/>
      <p:bldP spid="67" grpId="0"/>
      <p:bldP spid="67" grpId="1"/>
      <p:bldP spid="67" grpId="2"/>
      <p:bldP spid="102" grpId="0"/>
      <p:bldP spid="102" grpId="1"/>
      <p:bldP spid="102" grpId="2"/>
      <p:bldP spid="103" grpId="0"/>
      <p:bldP spid="103" grpId="1"/>
      <p:bldP spid="10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767651" y="2264664"/>
            <a:ext cx="4133337" cy="3737192"/>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a:gradFill>
                  <a:gsLst>
                    <a:gs pos="0">
                      <a:schemeClr val="tx1"/>
                    </a:gs>
                    <a:gs pos="100000">
                      <a:schemeClr val="tx1"/>
                    </a:gs>
                  </a:gsLst>
                  <a:lin ang="5400000" scaled="0"/>
                </a:gradFill>
                <a:latin typeface="Segoe UI Light"/>
              </a:rPr>
              <a:t>abstraction should </a:t>
            </a:r>
            <a:br>
              <a:rPr lang="en-US" sz="3600" spc="-122" dirty="0">
                <a:gradFill>
                  <a:gsLst>
                    <a:gs pos="0">
                      <a:schemeClr val="tx1"/>
                    </a:gs>
                    <a:gs pos="100000">
                      <a:schemeClr val="tx1"/>
                    </a:gs>
                  </a:gsLst>
                  <a:lin ang="5400000" scaled="0"/>
                </a:gradFill>
                <a:latin typeface="Segoe UI Light"/>
              </a:rPr>
            </a:br>
            <a:r>
              <a:rPr lang="en-US" sz="3600" spc="-122" dirty="0">
                <a:gradFill>
                  <a:gsLst>
                    <a:gs pos="0">
                      <a:schemeClr val="tx1"/>
                    </a:gs>
                    <a:gs pos="100000">
                      <a:schemeClr val="tx1"/>
                    </a:gs>
                  </a:gsLst>
                  <a:lin ang="5400000" scaled="0"/>
                </a:gradFill>
                <a:latin typeface="Segoe UI Light"/>
              </a:rPr>
              <a:t>be integrated</a:t>
            </a:r>
          </a:p>
        </p:txBody>
      </p:sp>
      <p:sp>
        <p:nvSpPr>
          <p:cNvPr id="20" name="Rectangle 19"/>
          <p:cNvSpPr/>
          <p:nvPr/>
        </p:nvSpPr>
        <p:spPr bwMode="auto">
          <a:xfrm>
            <a:off x="1266047" y="2264664"/>
            <a:ext cx="4133337" cy="3737192"/>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smtClean="0">
                <a:gradFill>
                  <a:gsLst>
                    <a:gs pos="0">
                      <a:schemeClr val="tx1"/>
                    </a:gs>
                    <a:gs pos="100000">
                      <a:schemeClr val="tx1"/>
                    </a:gs>
                  </a:gsLst>
                  <a:lin ang="5400000" scaled="0"/>
                </a:gradFill>
                <a:latin typeface="Segoe UI Light"/>
              </a:rPr>
              <a:t>complexity and cost are enemies</a:t>
            </a:r>
          </a:p>
        </p:txBody>
      </p:sp>
      <p:sp>
        <p:nvSpPr>
          <p:cNvPr id="67" name="TextBox 66"/>
          <p:cNvSpPr txBox="1"/>
          <p:nvPr/>
        </p:nvSpPr>
        <p:spPr>
          <a:xfrm>
            <a:off x="2197605" y="628080"/>
            <a:ext cx="9716059" cy="914096"/>
          </a:xfrm>
          <a:prstGeom prst="rect">
            <a:avLst/>
          </a:prstGeom>
          <a:noFill/>
        </p:spPr>
        <p:txBody>
          <a:bodyPr wrap="square" lIns="0" tIns="0" rIns="0" bIns="0" rtlCol="0" anchor="ctr">
            <a:spAutoFit/>
          </a:bodyPr>
          <a:lstStyle/>
          <a:p>
            <a:pPr defTabSz="931740">
              <a:lnSpc>
                <a:spcPct val="90000"/>
              </a:lnSpc>
              <a:spcAft>
                <a:spcPts val="612"/>
              </a:spcAft>
              <a:buClr>
                <a:srgbClr val="FFFFFF"/>
              </a:buClr>
            </a:pPr>
            <a:r>
              <a:rPr lang="en-US" sz="6600" spc="-51" dirty="0">
                <a:latin typeface="Segoe UI Light"/>
                <a:ea typeface="Segoe UI" pitchFamily="34" charset="0"/>
                <a:sym typeface="Wingdings" pitchFamily="2" charset="2"/>
              </a:rPr>
              <a:t>Transforms </a:t>
            </a:r>
            <a:r>
              <a:rPr lang="en-US" sz="6600" spc="-51" dirty="0" smtClean="0">
                <a:latin typeface="Segoe UI Light"/>
                <a:ea typeface="Segoe UI" pitchFamily="34" charset="0"/>
                <a:sym typeface="Wingdings" pitchFamily="2" charset="2"/>
              </a:rPr>
              <a:t>the </a:t>
            </a:r>
            <a:r>
              <a:rPr lang="en-US" sz="6600" spc="-51" dirty="0">
                <a:latin typeface="Segoe UI Light"/>
                <a:ea typeface="Segoe UI" pitchFamily="34" charset="0"/>
                <a:sym typeface="Wingdings" pitchFamily="2" charset="2"/>
              </a:rPr>
              <a:t>datacenter</a:t>
            </a:r>
          </a:p>
        </p:txBody>
      </p:sp>
      <p:grpSp>
        <p:nvGrpSpPr>
          <p:cNvPr id="114" name="Group 113"/>
          <p:cNvGrpSpPr/>
          <p:nvPr/>
        </p:nvGrpSpPr>
        <p:grpSpPr>
          <a:xfrm>
            <a:off x="488293" y="341712"/>
            <a:ext cx="1555506" cy="1381513"/>
            <a:chOff x="2393096" y="3314046"/>
            <a:chExt cx="828750" cy="736049"/>
          </a:xfrm>
          <a:solidFill>
            <a:schemeClr val="accent4"/>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a:xfrm>
            <a:off x="3101368" y="1931473"/>
            <a:ext cx="9029672" cy="4447371"/>
          </a:xfrm>
          <a:prstGeom prst="rect">
            <a:avLst/>
          </a:prstGeom>
        </p:spPr>
        <p:txBody>
          <a:bodyPr wrap="square">
            <a:spAutoFit/>
          </a:bodyPr>
          <a:lstStyle/>
          <a:p>
            <a:pPr>
              <a:spcAft>
                <a:spcPts val="2400"/>
              </a:spcAft>
            </a:pPr>
            <a:r>
              <a:rPr lang="en-US" sz="2900" dirty="0">
                <a:gradFill>
                  <a:gsLst>
                    <a:gs pos="0">
                      <a:schemeClr val="tx1"/>
                    </a:gs>
                    <a:gs pos="100000">
                      <a:schemeClr val="tx1"/>
                    </a:gs>
                  </a:gsLst>
                  <a:lin ang="5400000" scaled="0"/>
                </a:gradFill>
                <a:latin typeface="+mj-lt"/>
              </a:rPr>
              <a:t>Standards-based management deliver datacenter </a:t>
            </a:r>
            <a:r>
              <a:rPr lang="en-US" sz="2900" dirty="0" smtClean="0">
                <a:gradFill>
                  <a:gsLst>
                    <a:gs pos="0">
                      <a:schemeClr val="tx1"/>
                    </a:gs>
                    <a:gs pos="100000">
                      <a:schemeClr val="tx1"/>
                    </a:gs>
                  </a:gsLst>
                  <a:lin ang="5400000" scaled="0"/>
                </a:gradFill>
                <a:latin typeface="+mj-lt"/>
              </a:rPr>
              <a:t/>
            </a:r>
            <a:br>
              <a:rPr lang="en-US" sz="2900" dirty="0" smtClean="0">
                <a:gradFill>
                  <a:gsLst>
                    <a:gs pos="0">
                      <a:schemeClr val="tx1"/>
                    </a:gs>
                    <a:gs pos="100000">
                      <a:schemeClr val="tx1"/>
                    </a:gs>
                  </a:gsLst>
                  <a:lin ang="5400000" scaled="0"/>
                </a:gradFill>
                <a:latin typeface="+mj-lt"/>
              </a:rPr>
            </a:br>
            <a:r>
              <a:rPr lang="en-US" sz="2900" dirty="0" smtClean="0">
                <a:gradFill>
                  <a:gsLst>
                    <a:gs pos="0">
                      <a:schemeClr val="tx1"/>
                    </a:gs>
                    <a:gs pos="100000">
                      <a:schemeClr val="tx1"/>
                    </a:gs>
                  </a:gsLst>
                  <a:lin ang="5400000" scaled="0"/>
                </a:gradFill>
                <a:latin typeface="+mj-lt"/>
              </a:rPr>
              <a:t>plug-n-play</a:t>
            </a:r>
            <a:endParaRPr lang="en-US" sz="2900" dirty="0">
              <a:gradFill>
                <a:gsLst>
                  <a:gs pos="0">
                    <a:schemeClr val="tx1"/>
                  </a:gs>
                  <a:gs pos="100000">
                    <a:schemeClr val="tx1"/>
                  </a:gs>
                </a:gsLst>
                <a:lin ang="5400000" scaled="0"/>
              </a:gradFill>
              <a:latin typeface="+mj-lt"/>
            </a:endParaRPr>
          </a:p>
          <a:p>
            <a:pPr>
              <a:spcAft>
                <a:spcPts val="2400"/>
              </a:spcAft>
            </a:pPr>
            <a:r>
              <a:rPr lang="en-US" sz="2900" dirty="0">
                <a:gradFill>
                  <a:gsLst>
                    <a:gs pos="0">
                      <a:schemeClr val="tx1"/>
                    </a:gs>
                    <a:gs pos="100000">
                      <a:schemeClr val="tx1"/>
                    </a:gs>
                  </a:gsLst>
                  <a:lin ang="5400000" scaled="0"/>
                </a:gradFill>
                <a:latin typeface="+mj-lt"/>
              </a:rPr>
              <a:t>Products are safe/easy to adopt and “just work”</a:t>
            </a:r>
          </a:p>
          <a:p>
            <a:pPr>
              <a:spcAft>
                <a:spcPts val="2400"/>
              </a:spcAft>
            </a:pPr>
            <a:r>
              <a:rPr lang="en-US" sz="2900" dirty="0">
                <a:gradFill>
                  <a:gsLst>
                    <a:gs pos="0">
                      <a:schemeClr val="tx1"/>
                    </a:gs>
                    <a:gs pos="100000">
                      <a:schemeClr val="tx1"/>
                    </a:gs>
                  </a:gsLst>
                  <a:lin ang="5400000" scaled="0"/>
                </a:gradFill>
                <a:latin typeface="+mj-lt"/>
              </a:rPr>
              <a:t>Based upon high volume </a:t>
            </a:r>
            <a:r>
              <a:rPr lang="en-US" sz="2900" dirty="0" smtClean="0">
                <a:gradFill>
                  <a:gsLst>
                    <a:gs pos="0">
                      <a:schemeClr val="tx1"/>
                    </a:gs>
                    <a:gs pos="100000">
                      <a:schemeClr val="tx1"/>
                    </a:gs>
                  </a:gsLst>
                  <a:lin ang="5400000" scaled="0"/>
                </a:gradFill>
                <a:latin typeface="+mj-lt"/>
              </a:rPr>
              <a:t>components</a:t>
            </a:r>
          </a:p>
          <a:p>
            <a:pPr>
              <a:spcAft>
                <a:spcPts val="2400"/>
              </a:spcAft>
            </a:pPr>
            <a:r>
              <a:rPr lang="en-US" sz="2900" dirty="0" smtClean="0">
                <a:gradFill>
                  <a:gsLst>
                    <a:gs pos="0">
                      <a:schemeClr val="tx1"/>
                    </a:gs>
                    <a:gs pos="100000">
                      <a:schemeClr val="tx1"/>
                    </a:gs>
                  </a:gsLst>
                  <a:lin ang="5400000" scaled="0"/>
                </a:gradFill>
                <a:latin typeface="+mj-lt"/>
              </a:rPr>
              <a:t>Solve </a:t>
            </a:r>
            <a:r>
              <a:rPr lang="en-US" sz="2900" dirty="0">
                <a:gradFill>
                  <a:gsLst>
                    <a:gs pos="0">
                      <a:schemeClr val="tx1"/>
                    </a:gs>
                    <a:gs pos="100000">
                      <a:schemeClr val="tx1"/>
                    </a:gs>
                  </a:gsLst>
                  <a:lin ang="5400000" scaled="0"/>
                </a:gradFill>
                <a:latin typeface="+mj-lt"/>
              </a:rPr>
              <a:t>the right problem in the right place in the right </a:t>
            </a:r>
            <a:r>
              <a:rPr lang="en-US" sz="2900" dirty="0" smtClean="0">
                <a:gradFill>
                  <a:gsLst>
                    <a:gs pos="0">
                      <a:schemeClr val="tx1"/>
                    </a:gs>
                    <a:gs pos="100000">
                      <a:schemeClr val="tx1"/>
                    </a:gs>
                  </a:gsLst>
                  <a:lin ang="5400000" scaled="0"/>
                </a:gradFill>
                <a:latin typeface="+mj-lt"/>
              </a:rPr>
              <a:t>way</a:t>
            </a:r>
          </a:p>
          <a:p>
            <a:pPr lvl="0">
              <a:spcAft>
                <a:spcPts val="2400"/>
              </a:spcAft>
            </a:pPr>
            <a:r>
              <a:rPr lang="en-US" sz="2900" dirty="0" smtClean="0">
                <a:gradFill>
                  <a:gsLst>
                    <a:gs pos="0">
                      <a:srgbClr val="FFFFFF"/>
                    </a:gs>
                    <a:gs pos="100000">
                      <a:srgbClr val="FFFFFF"/>
                    </a:gs>
                  </a:gsLst>
                  <a:lin ang="5400000" scaled="0"/>
                </a:gradFill>
                <a:latin typeface="Segoe UI Light"/>
              </a:rPr>
              <a:t>Shift </a:t>
            </a:r>
            <a:r>
              <a:rPr lang="en-US" sz="2900" dirty="0">
                <a:gradFill>
                  <a:gsLst>
                    <a:gs pos="0">
                      <a:srgbClr val="FFFFFF"/>
                    </a:gs>
                    <a:gs pos="100000">
                      <a:srgbClr val="FFFFFF"/>
                    </a:gs>
                  </a:gsLst>
                  <a:lin ang="5400000" scaled="0"/>
                </a:gradFill>
                <a:latin typeface="Segoe UI Light"/>
              </a:rPr>
              <a:t>from planning, </a:t>
            </a:r>
            <a:r>
              <a:rPr lang="en-US" sz="2900" dirty="0" smtClean="0">
                <a:gradFill>
                  <a:gsLst>
                    <a:gs pos="0">
                      <a:srgbClr val="FFFFFF"/>
                    </a:gs>
                    <a:gs pos="100000">
                      <a:srgbClr val="FFFFFF"/>
                    </a:gs>
                  </a:gsLst>
                  <a:lin ang="5400000" scaled="0"/>
                </a:gradFill>
                <a:latin typeface="Segoe UI Light"/>
              </a:rPr>
              <a:t>deploying, fixing, and integrating systems to </a:t>
            </a:r>
            <a:r>
              <a:rPr lang="en-US" sz="2900" dirty="0">
                <a:gradFill>
                  <a:gsLst>
                    <a:gs pos="0">
                      <a:srgbClr val="FFFFFF"/>
                    </a:gs>
                    <a:gs pos="100000">
                      <a:srgbClr val="FFFFFF"/>
                    </a:gs>
                  </a:gsLst>
                  <a:lin ang="5400000" scaled="0"/>
                </a:gradFill>
                <a:latin typeface="Segoe UI Light"/>
              </a:rPr>
              <a:t>adding new capacity and </a:t>
            </a:r>
            <a:r>
              <a:rPr lang="en-US" sz="2900" dirty="0" smtClean="0">
                <a:gradFill>
                  <a:gsLst>
                    <a:gs pos="0">
                      <a:srgbClr val="FFFFFF"/>
                    </a:gs>
                    <a:gs pos="100000">
                      <a:srgbClr val="FFFFFF"/>
                    </a:gs>
                  </a:gsLst>
                  <a:lin ang="5400000" scaled="0"/>
                </a:gradFill>
                <a:latin typeface="Segoe UI Light"/>
              </a:rPr>
              <a:t>capabilities</a:t>
            </a:r>
            <a:endParaRPr lang="en-US" sz="2900" dirty="0">
              <a:gradFill>
                <a:gsLst>
                  <a:gs pos="0">
                    <a:srgbClr val="FFFFFF"/>
                  </a:gs>
                  <a:gs pos="100000">
                    <a:srgbClr val="FFFFFF"/>
                  </a:gs>
                </a:gsLst>
                <a:lin ang="5400000" scaled="0"/>
              </a:gradFill>
              <a:latin typeface="Segoe UI Light"/>
            </a:endParaRPr>
          </a:p>
        </p:txBody>
      </p:sp>
      <p:sp>
        <p:nvSpPr>
          <p:cNvPr id="17" name="Rectangle 16"/>
          <p:cNvSpPr/>
          <p:nvPr/>
        </p:nvSpPr>
        <p:spPr bwMode="auto">
          <a:xfrm>
            <a:off x="678755" y="2101826"/>
            <a:ext cx="2233278" cy="201923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2800" spc="-122" dirty="0">
                <a:gradFill>
                  <a:gsLst>
                    <a:gs pos="0">
                      <a:schemeClr val="tx1"/>
                    </a:gs>
                    <a:gs pos="100000">
                      <a:schemeClr val="tx1"/>
                    </a:gs>
                  </a:gsLst>
                  <a:lin ang="5400000" scaled="0"/>
                </a:gradFill>
                <a:latin typeface="Segoe UI Light"/>
              </a:rPr>
              <a:t>complexity and cost are </a:t>
            </a:r>
            <a:r>
              <a:rPr lang="en-US" sz="2800" spc="-122" dirty="0" smtClean="0">
                <a:gradFill>
                  <a:gsLst>
                    <a:gs pos="0">
                      <a:schemeClr val="tx1"/>
                    </a:gs>
                    <a:gs pos="100000">
                      <a:schemeClr val="tx1"/>
                    </a:gs>
                  </a:gsLst>
                  <a:lin ang="5400000" scaled="0"/>
                </a:gradFill>
                <a:latin typeface="Segoe UI Light"/>
              </a:rPr>
              <a:t>enemies</a:t>
            </a:r>
            <a:endParaRPr lang="en-US" sz="2800" spc="-122" dirty="0">
              <a:gradFill>
                <a:gsLst>
                  <a:gs pos="0">
                    <a:schemeClr val="tx1"/>
                  </a:gs>
                  <a:gs pos="100000">
                    <a:schemeClr val="tx1"/>
                  </a:gs>
                </a:gsLst>
                <a:lin ang="5400000" scaled="0"/>
              </a:gradFill>
              <a:latin typeface="Segoe UI Light"/>
            </a:endParaRPr>
          </a:p>
        </p:txBody>
      </p:sp>
      <p:sp>
        <p:nvSpPr>
          <p:cNvPr id="18" name="Rectangle 17"/>
          <p:cNvSpPr/>
          <p:nvPr/>
        </p:nvSpPr>
        <p:spPr bwMode="auto">
          <a:xfrm>
            <a:off x="669340" y="4178771"/>
            <a:ext cx="2233278" cy="201923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2800" spc="-122" dirty="0">
                <a:gradFill>
                  <a:gsLst>
                    <a:gs pos="0">
                      <a:schemeClr val="tx1"/>
                    </a:gs>
                    <a:gs pos="100000">
                      <a:schemeClr val="tx1"/>
                    </a:gs>
                  </a:gsLst>
                  <a:lin ang="5400000" scaled="0"/>
                </a:gradFill>
                <a:latin typeface="Segoe UI Light"/>
              </a:rPr>
              <a:t>abstraction should be integrated</a:t>
            </a:r>
          </a:p>
        </p:txBody>
      </p:sp>
    </p:spTree>
    <p:extLst>
      <p:ext uri="{BB962C8B-B14F-4D97-AF65-F5344CB8AC3E}">
        <p14:creationId xmlns:p14="http://schemas.microsoft.com/office/powerpoint/2010/main" val="82907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20"/>
                                        </p:tgtEl>
                                      </p:cBhvr>
                                      <p:by x="25000" y="25000"/>
                                    </p:animScale>
                                  </p:childTnLst>
                                </p:cTn>
                              </p:par>
                              <p:par>
                                <p:cTn id="7" presetID="35" presetClass="path" presetSubtype="0" decel="100000" fill="hold" grpId="1" nodeType="withEffect">
                                  <p:stCondLst>
                                    <p:cond delay="0"/>
                                  </p:stCondLst>
                                  <p:childTnLst>
                                    <p:animMotion origin="layout" path="M -4.64386E-6 -2.25601E-6 L -0.11871 -0.11938 " pathEditMode="relative" rAng="0" ptsTypes="AA">
                                      <p:cBhvr>
                                        <p:cTn id="8" dur="750" fill="hold"/>
                                        <p:tgtEl>
                                          <p:spTgt spid="20"/>
                                        </p:tgtEl>
                                        <p:attrNameLst>
                                          <p:attrName>ppt_x</p:attrName>
                                          <p:attrName>ppt_y</p:attrName>
                                        </p:attrNameLst>
                                      </p:cBhvr>
                                      <p:rCtr x="-5936" y="-5969"/>
                                    </p:animMotion>
                                  </p:childTnLst>
                                </p:cTn>
                              </p:par>
                              <p:par>
                                <p:cTn id="9" presetID="10" presetClass="exit" presetSubtype="0" fill="hold" grpId="2" nodeType="withEffect">
                                  <p:stCondLst>
                                    <p:cond delay="0"/>
                                  </p:stCondLst>
                                  <p:childTnLst>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par>
                                <p:cTn id="12" presetID="6" presetClass="emph" presetSubtype="0" fill="hold" grpId="0" nodeType="withEffect">
                                  <p:stCondLst>
                                    <p:cond delay="0"/>
                                  </p:stCondLst>
                                  <p:childTnLst>
                                    <p:animScale>
                                      <p:cBhvr>
                                        <p:cTn id="13" dur="1000" fill="hold"/>
                                        <p:tgtEl>
                                          <p:spTgt spid="19"/>
                                        </p:tgtEl>
                                      </p:cBhvr>
                                      <p:by x="25000" y="25000"/>
                                    </p:animScale>
                                  </p:childTnLst>
                                </p:cTn>
                              </p:par>
                              <p:par>
                                <p:cTn id="14" presetID="35" presetClass="path" presetSubtype="0" decel="100000" fill="hold" grpId="1" nodeType="withEffect">
                                  <p:stCondLst>
                                    <p:cond delay="0"/>
                                  </p:stCondLst>
                                  <p:childTnLst>
                                    <p:animMotion origin="layout" path="M 4.92469E-6 -2.25601E-6 L -0.56115 0.13936 " pathEditMode="relative" rAng="0" ptsTypes="AA">
                                      <p:cBhvr>
                                        <p:cTn id="15" dur="750" fill="hold"/>
                                        <p:tgtEl>
                                          <p:spTgt spid="19"/>
                                        </p:tgtEl>
                                        <p:attrNameLst>
                                          <p:attrName>ppt_x</p:attrName>
                                          <p:attrName>ppt_y</p:attrName>
                                        </p:attrNameLst>
                                      </p:cBhvr>
                                      <p:rCtr x="-28057" y="6968"/>
                                    </p:animMotion>
                                  </p:childTnLst>
                                </p:cTn>
                              </p:par>
                              <p:par>
                                <p:cTn id="16" presetID="10" presetClass="exit" presetSubtype="0" fill="hold" grpId="2"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par>
                                <p:cTn id="25" presetID="10" presetClass="entr" presetSubtype="0" fill="hold" grpId="0" nodeType="withEffect">
                                  <p:stCondLst>
                                    <p:cond delay="5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childTnLst>
                                </p:cTn>
                              </p:par>
                              <p:par>
                                <p:cTn id="28" presetID="63" presetClass="path" presetSubtype="0" decel="100000" fill="hold" grpId="1" nodeType="withEffect">
                                  <p:stCondLst>
                                    <p:cond delay="600"/>
                                  </p:stCondLst>
                                  <p:childTnLst>
                                    <p:animMotion origin="layout" path="M -0.02412 1.91103E-6 L -1.60071E-6 1.91103E-6 " pathEditMode="relative" rAng="0" ptsTypes="AA">
                                      <p:cBhvr>
                                        <p:cTn id="29" dur="500" fill="hold"/>
                                        <p:tgtEl>
                                          <p:spTgt spid="4"/>
                                        </p:tgtEl>
                                        <p:attrNameLst>
                                          <p:attrName>ppt_x</p:attrName>
                                          <p:attrName>ppt_y</p:attrName>
                                        </p:attrNameLst>
                                      </p:cBhvr>
                                      <p:rCtr x="1200" y="0"/>
                                    </p:animMotion>
                                  </p:childTnLst>
                                </p:cTn>
                              </p:par>
                              <p:par>
                                <p:cTn id="30" presetID="6" presetClass="emph" presetSubtype="0" accel="100000" autoRev="1" fill="hold" grpId="2" nodeType="withEffect">
                                  <p:stCondLst>
                                    <p:cond delay="50"/>
                                  </p:stCondLst>
                                  <p:childTnLst>
                                    <p:animScale>
                                      <p:cBhvr>
                                        <p:cTn id="31" dur="500" fill="hold"/>
                                        <p:tgtEl>
                                          <p:spTgt spid="4"/>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P spid="4" grpId="0"/>
      <p:bldP spid="4" grpId="1"/>
      <p:bldP spid="4" grpId="2"/>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74639" y="1232367"/>
            <a:ext cx="10972800" cy="89964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600" dirty="0" smtClean="0">
                <a:gradFill>
                  <a:gsLst>
                    <a:gs pos="0">
                      <a:schemeClr val="tx1"/>
                    </a:gs>
                    <a:gs pos="86000">
                      <a:schemeClr val="tx1"/>
                    </a:gs>
                  </a:gsLst>
                  <a:lin ang="5400000" scaled="0"/>
                </a:gradFill>
                <a:latin typeface="+mj-lt"/>
              </a:rPr>
              <a:t>Plug devices into a cloud anytime and anywhere</a:t>
            </a:r>
            <a:endParaRPr lang="en-US" sz="3600" dirty="0">
              <a:gradFill>
                <a:gsLst>
                  <a:gs pos="0">
                    <a:schemeClr val="tx1"/>
                  </a:gs>
                  <a:gs pos="86000">
                    <a:schemeClr val="tx1"/>
                  </a:gs>
                </a:gsLst>
                <a:lin ang="5400000" scaled="0"/>
              </a:gradFill>
              <a:latin typeface="+mj-lt"/>
            </a:endParaRPr>
          </a:p>
        </p:txBody>
      </p:sp>
      <p:sp>
        <p:nvSpPr>
          <p:cNvPr id="2" name="Title 1"/>
          <p:cNvSpPr>
            <a:spLocks noGrp="1"/>
          </p:cNvSpPr>
          <p:nvPr>
            <p:ph type="title"/>
          </p:nvPr>
        </p:nvSpPr>
        <p:spPr/>
        <p:txBody>
          <a:bodyPr/>
          <a:lstStyle/>
          <a:p>
            <a:r>
              <a:rPr lang="en-US" dirty="0" smtClean="0"/>
              <a:t>Cloud Plug and Play</a:t>
            </a:r>
            <a:endParaRPr lang="en-US" dirty="0"/>
          </a:p>
        </p:txBody>
      </p:sp>
      <p:sp>
        <p:nvSpPr>
          <p:cNvPr id="6" name="Rectangle 5"/>
          <p:cNvSpPr/>
          <p:nvPr/>
        </p:nvSpPr>
        <p:spPr>
          <a:xfrm>
            <a:off x="292566" y="2314319"/>
            <a:ext cx="10954871" cy="535531"/>
          </a:xfrm>
          <a:prstGeom prst="rect">
            <a:avLst/>
          </a:prstGeom>
        </p:spPr>
        <p:txBody>
          <a:bodyPr wrap="square">
            <a:spAutoFit/>
          </a:bodyPr>
          <a:lstStyle/>
          <a:p>
            <a:pPr marL="584200" lvl="1" indent="-241300">
              <a:lnSpc>
                <a:spcPct val="90000"/>
              </a:lnSpc>
              <a:spcBef>
                <a:spcPct val="20000"/>
              </a:spcBef>
              <a:buSzPct val="90000"/>
              <a:buFont typeface="Arial" pitchFamily="34" charset="0"/>
              <a:buChar char="•"/>
            </a:pPr>
            <a:r>
              <a:rPr lang="en-US" sz="3200" dirty="0" smtClean="0">
                <a:gradFill>
                  <a:gsLst>
                    <a:gs pos="1250">
                      <a:srgbClr val="FFFFFF"/>
                    </a:gs>
                    <a:gs pos="100000">
                      <a:srgbClr val="FFFFFF"/>
                    </a:gs>
                  </a:gsLst>
                  <a:lin ang="5400000" scaled="0"/>
                </a:gradFill>
                <a:latin typeface="+mj-lt"/>
              </a:rPr>
              <a:t>Simplifies </a:t>
            </a:r>
            <a:r>
              <a:rPr lang="en-US" sz="3200" dirty="0">
                <a:gradFill>
                  <a:gsLst>
                    <a:gs pos="1250">
                      <a:srgbClr val="FFFFFF"/>
                    </a:gs>
                    <a:gs pos="100000">
                      <a:srgbClr val="FFFFFF"/>
                    </a:gs>
                  </a:gsLst>
                  <a:lin ang="5400000" scaled="0"/>
                </a:gradFill>
                <a:latin typeface="+mj-lt"/>
              </a:rPr>
              <a:t>life!</a:t>
            </a:r>
            <a:endParaRPr lang="en-US" sz="2400" dirty="0">
              <a:latin typeface="+mj-lt"/>
            </a:endParaRPr>
          </a:p>
        </p:txBody>
      </p:sp>
      <p:sp>
        <p:nvSpPr>
          <p:cNvPr id="7" name="Rectangle 6"/>
          <p:cNvSpPr/>
          <p:nvPr/>
        </p:nvSpPr>
        <p:spPr bwMode="auto">
          <a:xfrm>
            <a:off x="292566" y="3054817"/>
            <a:ext cx="10972800" cy="89964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600" dirty="0" smtClean="0">
                <a:gradFill>
                  <a:gsLst>
                    <a:gs pos="0">
                      <a:schemeClr val="tx1"/>
                    </a:gs>
                    <a:gs pos="86000">
                      <a:schemeClr val="tx1"/>
                    </a:gs>
                  </a:gsLst>
                  <a:lin ang="5400000" scaled="0"/>
                </a:gradFill>
                <a:latin typeface="+mj-lt"/>
              </a:rPr>
              <a:t>Plug applications into a cloud</a:t>
            </a:r>
            <a:endParaRPr lang="en-US" sz="3600" dirty="0">
              <a:gradFill>
                <a:gsLst>
                  <a:gs pos="0">
                    <a:schemeClr val="tx1"/>
                  </a:gs>
                  <a:gs pos="86000">
                    <a:schemeClr val="tx1"/>
                  </a:gs>
                </a:gsLst>
                <a:lin ang="5400000" scaled="0"/>
              </a:gradFill>
              <a:latin typeface="+mj-lt"/>
            </a:endParaRPr>
          </a:p>
        </p:txBody>
      </p:sp>
      <p:sp>
        <p:nvSpPr>
          <p:cNvPr id="8" name="Rectangle 7"/>
          <p:cNvSpPr/>
          <p:nvPr/>
        </p:nvSpPr>
        <p:spPr>
          <a:xfrm>
            <a:off x="310493" y="4136769"/>
            <a:ext cx="10954871" cy="535531"/>
          </a:xfrm>
          <a:prstGeom prst="rect">
            <a:avLst/>
          </a:prstGeom>
        </p:spPr>
        <p:txBody>
          <a:bodyPr wrap="square">
            <a:spAutoFit/>
          </a:bodyPr>
          <a:lstStyle/>
          <a:p>
            <a:pPr marL="584200" lvl="1" indent="-241300">
              <a:lnSpc>
                <a:spcPct val="90000"/>
              </a:lnSpc>
              <a:spcBef>
                <a:spcPct val="20000"/>
              </a:spcBef>
              <a:buSzPct val="90000"/>
              <a:buFont typeface="Arial" pitchFamily="34" charset="0"/>
              <a:buChar char="•"/>
            </a:pPr>
            <a:r>
              <a:rPr lang="en-US" sz="3200" dirty="0">
                <a:gradFill>
                  <a:gsLst>
                    <a:gs pos="1250">
                      <a:srgbClr val="FFFFFF"/>
                    </a:gs>
                    <a:gs pos="100000">
                      <a:srgbClr val="FFFFFF"/>
                    </a:gs>
                  </a:gsLst>
                  <a:lin ang="5400000" scaled="0"/>
                </a:gradFill>
                <a:latin typeface="+mj-lt"/>
              </a:rPr>
              <a:t>Simplifies application development and </a:t>
            </a:r>
            <a:r>
              <a:rPr lang="en-US" sz="3200" dirty="0" smtClean="0">
                <a:gradFill>
                  <a:gsLst>
                    <a:gs pos="1250">
                      <a:srgbClr val="FFFFFF"/>
                    </a:gs>
                    <a:gs pos="100000">
                      <a:srgbClr val="FFFFFF"/>
                    </a:gs>
                  </a:gsLst>
                  <a:lin ang="5400000" scaled="0"/>
                </a:gradFill>
                <a:latin typeface="+mj-lt"/>
              </a:rPr>
              <a:t>deployment</a:t>
            </a:r>
            <a:endParaRPr lang="en-US" sz="3200" dirty="0">
              <a:gradFill>
                <a:gsLst>
                  <a:gs pos="1250">
                    <a:srgbClr val="FFFFFF"/>
                  </a:gs>
                  <a:gs pos="100000">
                    <a:srgbClr val="FFFFFF"/>
                  </a:gs>
                </a:gsLst>
                <a:lin ang="5400000" scaled="0"/>
              </a:gradFill>
              <a:latin typeface="+mj-lt"/>
            </a:endParaRPr>
          </a:p>
        </p:txBody>
      </p:sp>
      <p:sp>
        <p:nvSpPr>
          <p:cNvPr id="9" name="Rectangle 8"/>
          <p:cNvSpPr/>
          <p:nvPr/>
        </p:nvSpPr>
        <p:spPr bwMode="auto">
          <a:xfrm>
            <a:off x="274320" y="4895162"/>
            <a:ext cx="10972800" cy="89964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600" dirty="0" smtClean="0">
                <a:gradFill>
                  <a:gsLst>
                    <a:gs pos="0">
                      <a:schemeClr val="tx1"/>
                    </a:gs>
                    <a:gs pos="86000">
                      <a:schemeClr val="tx1"/>
                    </a:gs>
                  </a:gsLst>
                  <a:lin ang="5400000" scaled="0"/>
                </a:gradFill>
                <a:latin typeface="+mj-lt"/>
              </a:rPr>
              <a:t>Plug resources into a cloud</a:t>
            </a:r>
            <a:endParaRPr lang="en-US" sz="3600" dirty="0">
              <a:gradFill>
                <a:gsLst>
                  <a:gs pos="0">
                    <a:schemeClr val="tx1"/>
                  </a:gs>
                  <a:gs pos="86000">
                    <a:schemeClr val="tx1"/>
                  </a:gs>
                </a:gsLst>
                <a:lin ang="5400000" scaled="0"/>
              </a:gradFill>
              <a:latin typeface="+mj-lt"/>
            </a:endParaRPr>
          </a:p>
        </p:txBody>
      </p:sp>
      <p:sp>
        <p:nvSpPr>
          <p:cNvPr id="10" name="Rectangle 9"/>
          <p:cNvSpPr/>
          <p:nvPr/>
        </p:nvSpPr>
        <p:spPr>
          <a:xfrm>
            <a:off x="292247" y="5977114"/>
            <a:ext cx="10954871" cy="535531"/>
          </a:xfrm>
          <a:prstGeom prst="rect">
            <a:avLst/>
          </a:prstGeom>
        </p:spPr>
        <p:txBody>
          <a:bodyPr wrap="square">
            <a:spAutoFit/>
          </a:bodyPr>
          <a:lstStyle/>
          <a:p>
            <a:pPr marL="584200" lvl="1" indent="-241300">
              <a:lnSpc>
                <a:spcPct val="90000"/>
              </a:lnSpc>
              <a:spcBef>
                <a:spcPct val="20000"/>
              </a:spcBef>
              <a:buSzPct val="90000"/>
              <a:buFont typeface="Arial" pitchFamily="34" charset="0"/>
              <a:buChar char="•"/>
            </a:pPr>
            <a:r>
              <a:rPr lang="en-US" sz="3200" dirty="0">
                <a:gradFill>
                  <a:gsLst>
                    <a:gs pos="1250">
                      <a:srgbClr val="FFFFFF"/>
                    </a:gs>
                    <a:gs pos="100000">
                      <a:srgbClr val="FFFFFF"/>
                    </a:gs>
                  </a:gsLst>
                  <a:lin ang="5400000" scaled="0"/>
                </a:gradFill>
                <a:latin typeface="+mj-lt"/>
              </a:rPr>
              <a:t>Simplifies </a:t>
            </a:r>
            <a:r>
              <a:rPr lang="en-US" sz="3200" dirty="0" smtClean="0">
                <a:gradFill>
                  <a:gsLst>
                    <a:gs pos="1250">
                      <a:srgbClr val="FFFFFF"/>
                    </a:gs>
                    <a:gs pos="100000">
                      <a:srgbClr val="FFFFFF"/>
                    </a:gs>
                  </a:gsLst>
                  <a:lin ang="5400000" scaled="0"/>
                </a:gradFill>
                <a:latin typeface="+mj-lt"/>
              </a:rPr>
              <a:t>cloud management</a:t>
            </a:r>
            <a:endParaRPr lang="en-US" sz="3200" dirty="0">
              <a:gradFill>
                <a:gsLst>
                  <a:gs pos="1250">
                    <a:srgbClr val="FFFFFF"/>
                  </a:gs>
                  <a:gs pos="100000">
                    <a:srgbClr val="FFFFFF"/>
                  </a:gs>
                </a:gsLst>
                <a:lin ang="5400000" scaled="0"/>
              </a:gradFill>
              <a:latin typeface="+mj-lt"/>
            </a:endParaRPr>
          </a:p>
        </p:txBody>
      </p:sp>
      <p:sp>
        <p:nvSpPr>
          <p:cNvPr id="12" name="Rectangle 11"/>
          <p:cNvSpPr/>
          <p:nvPr/>
        </p:nvSpPr>
        <p:spPr bwMode="auto">
          <a:xfrm>
            <a:off x="0" y="0"/>
            <a:ext cx="27432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6478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0-#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0-#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a:off x="9291554" y="2870676"/>
            <a:ext cx="2544606" cy="3501699"/>
          </a:xfrm>
          <a:custGeom>
            <a:avLst/>
            <a:gdLst>
              <a:gd name="T0" fmla="*/ 379 w 1125"/>
              <a:gd name="T1" fmla="*/ 702 h 1549"/>
              <a:gd name="T2" fmla="*/ 641 w 1125"/>
              <a:gd name="T3" fmla="*/ 288 h 1549"/>
              <a:gd name="T4" fmla="*/ 379 w 1125"/>
              <a:gd name="T5" fmla="*/ 1269 h 1549"/>
              <a:gd name="T6" fmla="*/ 947 w 1125"/>
              <a:gd name="T7" fmla="*/ 782 h 1549"/>
              <a:gd name="T8" fmla="*/ 580 w 1125"/>
              <a:gd name="T9" fmla="*/ 1420 h 1549"/>
              <a:gd name="T10" fmla="*/ 127 w 1125"/>
              <a:gd name="T11" fmla="*/ 969 h 1549"/>
              <a:gd name="T12" fmla="*/ 863 w 1125"/>
              <a:gd name="T13" fmla="*/ 1139 h 1549"/>
              <a:gd name="T14" fmla="*/ 331 w 1125"/>
              <a:gd name="T15" fmla="*/ 1353 h 1549"/>
              <a:gd name="T16" fmla="*/ 930 w 1125"/>
              <a:gd name="T17" fmla="*/ 754 h 1549"/>
              <a:gd name="T18" fmla="*/ 580 w 1125"/>
              <a:gd name="T19" fmla="*/ 1420 h 1549"/>
              <a:gd name="T20" fmla="*/ 127 w 1125"/>
              <a:gd name="T21" fmla="*/ 1003 h 1549"/>
              <a:gd name="T22" fmla="*/ 846 w 1125"/>
              <a:gd name="T23" fmla="*/ 1169 h 1549"/>
              <a:gd name="T24" fmla="*/ 360 w 1125"/>
              <a:gd name="T25" fmla="*/ 1371 h 1549"/>
              <a:gd name="T26" fmla="*/ 562 w 1125"/>
              <a:gd name="T27" fmla="*/ 529 h 1549"/>
              <a:gd name="T28" fmla="*/ 580 w 1125"/>
              <a:gd name="T29" fmla="*/ 1322 h 1549"/>
              <a:gd name="T30" fmla="*/ 226 w 1125"/>
              <a:gd name="T31" fmla="*/ 1003 h 1549"/>
              <a:gd name="T32" fmla="*/ 930 w 1125"/>
              <a:gd name="T33" fmla="*/ 1218 h 1549"/>
              <a:gd name="T34" fmla="*/ 262 w 1125"/>
              <a:gd name="T35" fmla="*/ 832 h 1549"/>
              <a:gd name="T36" fmla="*/ 1020 w 1125"/>
              <a:gd name="T37" fmla="*/ 986 h 1549"/>
              <a:gd name="T38" fmla="*/ 545 w 1125"/>
              <a:gd name="T39" fmla="*/ 1322 h 1549"/>
              <a:gd name="T40" fmla="*/ 226 w 1125"/>
              <a:gd name="T41" fmla="*/ 969 h 1549"/>
              <a:gd name="T42" fmla="*/ 746 w 1125"/>
              <a:gd name="T43" fmla="*/ 702 h 1549"/>
              <a:gd name="T44" fmla="*/ 262 w 1125"/>
              <a:gd name="T45" fmla="*/ 832 h 1549"/>
              <a:gd name="T46" fmla="*/ 562 w 1125"/>
              <a:gd name="T47" fmla="*/ 1442 h 1549"/>
              <a:gd name="T48" fmla="*/ 545 w 1125"/>
              <a:gd name="T49" fmla="*/ 1420 h 1549"/>
              <a:gd name="T50" fmla="*/ 127 w 1125"/>
              <a:gd name="T51" fmla="*/ 969 h 1549"/>
              <a:gd name="T52" fmla="*/ 746 w 1125"/>
              <a:gd name="T53" fmla="*/ 702 h 1549"/>
              <a:gd name="T54" fmla="*/ 279 w 1125"/>
              <a:gd name="T55" fmla="*/ 803 h 1549"/>
              <a:gd name="T56" fmla="*/ 105 w 1125"/>
              <a:gd name="T57" fmla="*/ 986 h 1549"/>
              <a:gd name="T58" fmla="*/ 580 w 1125"/>
              <a:gd name="T59" fmla="*/ 1420 h 1549"/>
              <a:gd name="T60" fmla="*/ 545 w 1125"/>
              <a:gd name="T61" fmla="*/ 552 h 1549"/>
              <a:gd name="T62" fmla="*/ 794 w 1125"/>
              <a:gd name="T63" fmla="*/ 618 h 1549"/>
              <a:gd name="T64" fmla="*/ 127 w 1125"/>
              <a:gd name="T65" fmla="*/ 969 h 1549"/>
              <a:gd name="T66" fmla="*/ 863 w 1125"/>
              <a:gd name="T67" fmla="*/ 1139 h 1549"/>
              <a:gd name="T68" fmla="*/ 331 w 1125"/>
              <a:gd name="T69" fmla="*/ 1353 h 1549"/>
              <a:gd name="T70" fmla="*/ 930 w 1125"/>
              <a:gd name="T71" fmla="*/ 754 h 1549"/>
              <a:gd name="T72" fmla="*/ 580 w 1125"/>
              <a:gd name="T73" fmla="*/ 1420 h 1549"/>
              <a:gd name="T74" fmla="*/ 127 w 1125"/>
              <a:gd name="T75" fmla="*/ 1003 h 1549"/>
              <a:gd name="T76" fmla="*/ 846 w 1125"/>
              <a:gd name="T77" fmla="*/ 1169 h 1549"/>
              <a:gd name="T78" fmla="*/ 360 w 1125"/>
              <a:gd name="T79" fmla="*/ 1371 h 1549"/>
              <a:gd name="T80" fmla="*/ 562 w 1125"/>
              <a:gd name="T81" fmla="*/ 529 h 1549"/>
              <a:gd name="T82" fmla="*/ 580 w 1125"/>
              <a:gd name="T83" fmla="*/ 1322 h 1549"/>
              <a:gd name="T84" fmla="*/ 226 w 1125"/>
              <a:gd name="T85" fmla="*/ 1003 h 1549"/>
              <a:gd name="T86" fmla="*/ 930 w 1125"/>
              <a:gd name="T87" fmla="*/ 1218 h 1549"/>
              <a:gd name="T88" fmla="*/ 262 w 1125"/>
              <a:gd name="T89" fmla="*/ 832 h 1549"/>
              <a:gd name="T90" fmla="*/ 1020 w 1125"/>
              <a:gd name="T91" fmla="*/ 986 h 1549"/>
              <a:gd name="T92" fmla="*/ 545 w 1125"/>
              <a:gd name="T93" fmla="*/ 1322 h 1549"/>
              <a:gd name="T94" fmla="*/ 226 w 1125"/>
              <a:gd name="T95" fmla="*/ 969 h 1549"/>
              <a:gd name="T96" fmla="*/ 746 w 1125"/>
              <a:gd name="T97" fmla="*/ 702 h 1549"/>
              <a:gd name="T98" fmla="*/ 262 w 1125"/>
              <a:gd name="T99" fmla="*/ 832 h 1549"/>
              <a:gd name="T100" fmla="*/ 562 w 1125"/>
              <a:gd name="T101" fmla="*/ 1442 h 1549"/>
              <a:gd name="T102" fmla="*/ 545 w 1125"/>
              <a:gd name="T103" fmla="*/ 1420 h 1549"/>
              <a:gd name="T104" fmla="*/ 127 w 1125"/>
              <a:gd name="T105" fmla="*/ 969 h 1549"/>
              <a:gd name="T106" fmla="*/ 746 w 1125"/>
              <a:gd name="T107" fmla="*/ 702 h 1549"/>
              <a:gd name="T108" fmla="*/ 279 w 1125"/>
              <a:gd name="T109" fmla="*/ 803 h 1549"/>
              <a:gd name="T110" fmla="*/ 105 w 1125"/>
              <a:gd name="T111" fmla="*/ 986 h 1549"/>
              <a:gd name="T112" fmla="*/ 580 w 1125"/>
              <a:gd name="T113" fmla="*/ 1420 h 1549"/>
              <a:gd name="T114" fmla="*/ 545 w 1125"/>
              <a:gd name="T115" fmla="*/ 552 h 1549"/>
              <a:gd name="T116" fmla="*/ 794 w 1125"/>
              <a:gd name="T117" fmla="*/ 618 h 1549"/>
              <a:gd name="T118" fmla="*/ 195 w 1125"/>
              <a:gd name="T119" fmla="*/ 754 h 1549"/>
              <a:gd name="T120" fmla="*/ 562 w 1125"/>
              <a:gd name="T121" fmla="*/ 529 h 1549"/>
              <a:gd name="T122" fmla="*/ 379 w 1125"/>
              <a:gd name="T123" fmla="*/ 702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 h="1549">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17" y="175"/>
                </a:moveTo>
                <a:cubicBezTo>
                  <a:pt x="517" y="376"/>
                  <a:pt x="517" y="376"/>
                  <a:pt x="517" y="376"/>
                </a:cubicBezTo>
                <a:cubicBezTo>
                  <a:pt x="609" y="376"/>
                  <a:pt x="609" y="376"/>
                  <a:pt x="609" y="376"/>
                </a:cubicBezTo>
                <a:cubicBezTo>
                  <a:pt x="609" y="175"/>
                  <a:pt x="609" y="175"/>
                  <a:pt x="609" y="175"/>
                </a:cubicBezTo>
                <a:cubicBezTo>
                  <a:pt x="517" y="175"/>
                  <a:pt x="517" y="175"/>
                  <a:pt x="517" y="175"/>
                </a:cubicBezTo>
                <a:cubicBezTo>
                  <a:pt x="517" y="175"/>
                  <a:pt x="517" y="175"/>
                  <a:pt x="517" y="175"/>
                </a:cubicBezTo>
                <a:close/>
                <a:moveTo>
                  <a:pt x="562" y="0"/>
                </a:moveTo>
                <a:cubicBezTo>
                  <a:pt x="478" y="0"/>
                  <a:pt x="408" y="70"/>
                  <a:pt x="408" y="155"/>
                </a:cubicBezTo>
                <a:cubicBezTo>
                  <a:pt x="408" y="212"/>
                  <a:pt x="439" y="261"/>
                  <a:pt x="484" y="288"/>
                </a:cubicBezTo>
                <a:cubicBezTo>
                  <a:pt x="484" y="234"/>
                  <a:pt x="484" y="234"/>
                  <a:pt x="484" y="234"/>
                </a:cubicBezTo>
                <a:cubicBezTo>
                  <a:pt x="463" y="213"/>
                  <a:pt x="452" y="186"/>
                  <a:pt x="452" y="155"/>
                </a:cubicBezTo>
                <a:cubicBezTo>
                  <a:pt x="452" y="94"/>
                  <a:pt x="501" y="44"/>
                  <a:pt x="562" y="44"/>
                </a:cubicBezTo>
                <a:cubicBezTo>
                  <a:pt x="624" y="44"/>
                  <a:pt x="673" y="94"/>
                  <a:pt x="673" y="155"/>
                </a:cubicBezTo>
                <a:cubicBezTo>
                  <a:pt x="673" y="186"/>
                  <a:pt x="662" y="213"/>
                  <a:pt x="641" y="234"/>
                </a:cubicBezTo>
                <a:cubicBezTo>
                  <a:pt x="641" y="288"/>
                  <a:pt x="641" y="288"/>
                  <a:pt x="641" y="288"/>
                </a:cubicBezTo>
                <a:cubicBezTo>
                  <a:pt x="686" y="261"/>
                  <a:pt x="718" y="212"/>
                  <a:pt x="718" y="155"/>
                </a:cubicBezTo>
                <a:cubicBezTo>
                  <a:pt x="718" y="70"/>
                  <a:pt x="648" y="0"/>
                  <a:pt x="562" y="0"/>
                </a:cubicBezTo>
                <a:close/>
                <a:moveTo>
                  <a:pt x="941" y="360"/>
                </a:moveTo>
                <a:cubicBezTo>
                  <a:pt x="872" y="458"/>
                  <a:pt x="872" y="458"/>
                  <a:pt x="872" y="458"/>
                </a:cubicBezTo>
                <a:cubicBezTo>
                  <a:pt x="947" y="510"/>
                  <a:pt x="947" y="510"/>
                  <a:pt x="947" y="510"/>
                </a:cubicBezTo>
                <a:cubicBezTo>
                  <a:pt x="1016" y="411"/>
                  <a:pt x="1016" y="411"/>
                  <a:pt x="1016" y="411"/>
                </a:cubicBezTo>
                <a:cubicBezTo>
                  <a:pt x="941" y="360"/>
                  <a:pt x="941" y="360"/>
                  <a:pt x="941" y="360"/>
                </a:cubicBezTo>
                <a:cubicBezTo>
                  <a:pt x="941" y="360"/>
                  <a:pt x="941" y="360"/>
                  <a:pt x="941" y="360"/>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423"/>
                </a:moveTo>
                <a:cubicBezTo>
                  <a:pt x="253" y="423"/>
                  <a:pt x="0" y="676"/>
                  <a:pt x="0" y="986"/>
                </a:cubicBezTo>
                <a:cubicBezTo>
                  <a:pt x="0" y="1296"/>
                  <a:pt x="253" y="1549"/>
                  <a:pt x="562" y="1549"/>
                </a:cubicBezTo>
                <a:cubicBezTo>
                  <a:pt x="872" y="1549"/>
                  <a:pt x="1125" y="1296"/>
                  <a:pt x="1125" y="986"/>
                </a:cubicBezTo>
                <a:cubicBezTo>
                  <a:pt x="1125" y="676"/>
                  <a:pt x="872" y="423"/>
                  <a:pt x="562" y="423"/>
                </a:cubicBezTo>
                <a:close/>
                <a:moveTo>
                  <a:pt x="562" y="1498"/>
                </a:moveTo>
                <a:cubicBezTo>
                  <a:pt x="280" y="1498"/>
                  <a:pt x="51" y="1267"/>
                  <a:pt x="51" y="986"/>
                </a:cubicBezTo>
                <a:cubicBezTo>
                  <a:pt x="51" y="703"/>
                  <a:pt x="280" y="474"/>
                  <a:pt x="562" y="474"/>
                </a:cubicBezTo>
                <a:cubicBezTo>
                  <a:pt x="845" y="474"/>
                  <a:pt x="1074" y="703"/>
                  <a:pt x="1074" y="986"/>
                </a:cubicBezTo>
                <a:cubicBezTo>
                  <a:pt x="1074" y="1267"/>
                  <a:pt x="845" y="1498"/>
                  <a:pt x="562" y="1498"/>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moveTo>
                  <a:pt x="562" y="529"/>
                </a:moveTo>
                <a:cubicBezTo>
                  <a:pt x="312" y="529"/>
                  <a:pt x="105" y="734"/>
                  <a:pt x="105" y="986"/>
                </a:cubicBezTo>
                <a:cubicBezTo>
                  <a:pt x="105" y="1238"/>
                  <a:pt x="312" y="1442"/>
                  <a:pt x="562" y="1442"/>
                </a:cubicBezTo>
                <a:cubicBezTo>
                  <a:pt x="814" y="1442"/>
                  <a:pt x="1020" y="1238"/>
                  <a:pt x="1020" y="986"/>
                </a:cubicBezTo>
                <a:cubicBezTo>
                  <a:pt x="1020" y="734"/>
                  <a:pt x="814" y="529"/>
                  <a:pt x="562" y="529"/>
                </a:cubicBezTo>
                <a:close/>
                <a:moveTo>
                  <a:pt x="930" y="754"/>
                </a:moveTo>
                <a:cubicBezTo>
                  <a:pt x="947" y="782"/>
                  <a:pt x="947" y="782"/>
                  <a:pt x="947" y="782"/>
                </a:cubicBezTo>
                <a:cubicBezTo>
                  <a:pt x="863" y="832"/>
                  <a:pt x="863" y="832"/>
                  <a:pt x="863" y="832"/>
                </a:cubicBezTo>
                <a:cubicBezTo>
                  <a:pt x="846" y="803"/>
                  <a:pt x="846" y="803"/>
                  <a:pt x="846" y="803"/>
                </a:cubicBezTo>
                <a:cubicBezTo>
                  <a:pt x="930" y="754"/>
                  <a:pt x="930" y="754"/>
                  <a:pt x="930" y="754"/>
                </a:cubicBezTo>
                <a:cubicBezTo>
                  <a:pt x="930" y="754"/>
                  <a:pt x="930" y="754"/>
                  <a:pt x="930" y="754"/>
                </a:cubicBezTo>
                <a:close/>
                <a:moveTo>
                  <a:pt x="545" y="552"/>
                </a:moveTo>
                <a:cubicBezTo>
                  <a:pt x="580" y="552"/>
                  <a:pt x="580" y="552"/>
                  <a:pt x="580" y="552"/>
                </a:cubicBezTo>
                <a:cubicBezTo>
                  <a:pt x="580" y="649"/>
                  <a:pt x="580" y="649"/>
                  <a:pt x="580" y="649"/>
                </a:cubicBezTo>
                <a:cubicBezTo>
                  <a:pt x="545" y="649"/>
                  <a:pt x="545" y="649"/>
                  <a:pt x="545" y="649"/>
                </a:cubicBezTo>
                <a:cubicBezTo>
                  <a:pt x="545" y="552"/>
                  <a:pt x="545" y="552"/>
                  <a:pt x="545" y="552"/>
                </a:cubicBezTo>
                <a:cubicBezTo>
                  <a:pt x="545" y="552"/>
                  <a:pt x="545" y="552"/>
                  <a:pt x="545" y="552"/>
                </a:cubicBezTo>
                <a:close/>
                <a:moveTo>
                  <a:pt x="127" y="969"/>
                </a:moveTo>
                <a:cubicBezTo>
                  <a:pt x="226" y="969"/>
                  <a:pt x="226" y="969"/>
                  <a:pt x="226" y="969"/>
                </a:cubicBezTo>
                <a:cubicBezTo>
                  <a:pt x="226" y="1003"/>
                  <a:pt x="226" y="1003"/>
                  <a:pt x="226" y="1003"/>
                </a:cubicBezTo>
                <a:cubicBezTo>
                  <a:pt x="127" y="1003"/>
                  <a:pt x="127" y="1003"/>
                  <a:pt x="127" y="1003"/>
                </a:cubicBezTo>
                <a:cubicBezTo>
                  <a:pt x="127" y="969"/>
                  <a:pt x="127" y="969"/>
                  <a:pt x="127" y="969"/>
                </a:cubicBezTo>
                <a:cubicBezTo>
                  <a:pt x="127" y="969"/>
                  <a:pt x="127" y="969"/>
                  <a:pt x="127" y="969"/>
                </a:cubicBezTo>
                <a:close/>
                <a:moveTo>
                  <a:pt x="195" y="1218"/>
                </a:moveTo>
                <a:cubicBezTo>
                  <a:pt x="178" y="1188"/>
                  <a:pt x="178" y="1188"/>
                  <a:pt x="178" y="1188"/>
                </a:cubicBezTo>
                <a:cubicBezTo>
                  <a:pt x="262" y="1139"/>
                  <a:pt x="262" y="1139"/>
                  <a:pt x="262" y="1139"/>
                </a:cubicBezTo>
                <a:cubicBezTo>
                  <a:pt x="279" y="1169"/>
                  <a:pt x="279" y="1169"/>
                  <a:pt x="279" y="1169"/>
                </a:cubicBezTo>
                <a:cubicBezTo>
                  <a:pt x="195" y="1218"/>
                  <a:pt x="195" y="1218"/>
                  <a:pt x="195" y="1218"/>
                </a:cubicBezTo>
                <a:cubicBezTo>
                  <a:pt x="195" y="1218"/>
                  <a:pt x="195" y="1218"/>
                  <a:pt x="195" y="1218"/>
                </a:cubicBezTo>
                <a:close/>
                <a:moveTo>
                  <a:pt x="262" y="832"/>
                </a:moveTo>
                <a:cubicBezTo>
                  <a:pt x="178" y="782"/>
                  <a:pt x="178" y="782"/>
                  <a:pt x="178" y="782"/>
                </a:cubicBezTo>
                <a:cubicBezTo>
                  <a:pt x="195" y="754"/>
                  <a:pt x="195" y="754"/>
                  <a:pt x="195" y="754"/>
                </a:cubicBezTo>
                <a:cubicBezTo>
                  <a:pt x="279" y="803"/>
                  <a:pt x="279" y="803"/>
                  <a:pt x="279" y="803"/>
                </a:cubicBezTo>
                <a:cubicBezTo>
                  <a:pt x="262" y="832"/>
                  <a:pt x="262" y="832"/>
                  <a:pt x="262" y="832"/>
                </a:cubicBezTo>
                <a:cubicBezTo>
                  <a:pt x="262" y="832"/>
                  <a:pt x="262" y="832"/>
                  <a:pt x="262" y="832"/>
                </a:cubicBezTo>
                <a:close/>
                <a:moveTo>
                  <a:pt x="360" y="1371"/>
                </a:moveTo>
                <a:cubicBezTo>
                  <a:pt x="331" y="1353"/>
                  <a:pt x="331" y="1353"/>
                  <a:pt x="331" y="1353"/>
                </a:cubicBezTo>
                <a:cubicBezTo>
                  <a:pt x="379" y="1269"/>
                  <a:pt x="379" y="1269"/>
                  <a:pt x="379" y="1269"/>
                </a:cubicBezTo>
                <a:cubicBezTo>
                  <a:pt x="409" y="1286"/>
                  <a:pt x="409" y="1286"/>
                  <a:pt x="409" y="1286"/>
                </a:cubicBezTo>
                <a:cubicBezTo>
                  <a:pt x="360" y="1371"/>
                  <a:pt x="360" y="1371"/>
                  <a:pt x="360" y="1371"/>
                </a:cubicBezTo>
                <a:cubicBezTo>
                  <a:pt x="360" y="1371"/>
                  <a:pt x="360" y="1371"/>
                  <a:pt x="360" y="1371"/>
                </a:cubicBezTo>
                <a:close/>
                <a:moveTo>
                  <a:pt x="379" y="702"/>
                </a:moveTo>
                <a:cubicBezTo>
                  <a:pt x="331" y="618"/>
                  <a:pt x="331" y="618"/>
                  <a:pt x="331" y="618"/>
                </a:cubicBezTo>
                <a:cubicBezTo>
                  <a:pt x="360" y="601"/>
                  <a:pt x="360" y="601"/>
                  <a:pt x="360" y="601"/>
                </a:cubicBezTo>
                <a:cubicBezTo>
                  <a:pt x="409" y="685"/>
                  <a:pt x="409" y="685"/>
                  <a:pt x="409" y="685"/>
                </a:cubicBezTo>
                <a:cubicBezTo>
                  <a:pt x="379" y="702"/>
                  <a:pt x="379" y="702"/>
                  <a:pt x="379" y="702"/>
                </a:cubicBezTo>
                <a:cubicBezTo>
                  <a:pt x="379" y="702"/>
                  <a:pt x="379" y="702"/>
                  <a:pt x="379" y="702"/>
                </a:cubicBezTo>
                <a:close/>
                <a:moveTo>
                  <a:pt x="580" y="1420"/>
                </a:moveTo>
                <a:cubicBezTo>
                  <a:pt x="545" y="1420"/>
                  <a:pt x="545" y="1420"/>
                  <a:pt x="545" y="1420"/>
                </a:cubicBezTo>
                <a:cubicBezTo>
                  <a:pt x="545" y="1322"/>
                  <a:pt x="545" y="1322"/>
                  <a:pt x="545" y="1322"/>
                </a:cubicBezTo>
                <a:cubicBezTo>
                  <a:pt x="580" y="1322"/>
                  <a:pt x="580" y="1322"/>
                  <a:pt x="580" y="1322"/>
                </a:cubicBezTo>
                <a:cubicBezTo>
                  <a:pt x="580" y="1420"/>
                  <a:pt x="580" y="1420"/>
                  <a:pt x="580" y="1420"/>
                </a:cubicBezTo>
                <a:cubicBezTo>
                  <a:pt x="580" y="1420"/>
                  <a:pt x="580" y="1420"/>
                  <a:pt x="580" y="1420"/>
                </a:cubicBezTo>
                <a:close/>
                <a:moveTo>
                  <a:pt x="766" y="1371"/>
                </a:moveTo>
                <a:cubicBezTo>
                  <a:pt x="716" y="1286"/>
                  <a:pt x="716" y="1286"/>
                  <a:pt x="716" y="1286"/>
                </a:cubicBezTo>
                <a:cubicBezTo>
                  <a:pt x="746" y="1269"/>
                  <a:pt x="746" y="1269"/>
                  <a:pt x="746" y="1269"/>
                </a:cubicBezTo>
                <a:cubicBezTo>
                  <a:pt x="794" y="1353"/>
                  <a:pt x="794" y="1353"/>
                  <a:pt x="794" y="1353"/>
                </a:cubicBezTo>
                <a:cubicBezTo>
                  <a:pt x="766" y="1371"/>
                  <a:pt x="766" y="1371"/>
                  <a:pt x="766" y="1371"/>
                </a:cubicBezTo>
                <a:cubicBezTo>
                  <a:pt x="766" y="1371"/>
                  <a:pt x="766" y="1371"/>
                  <a:pt x="766" y="1371"/>
                </a:cubicBezTo>
                <a:close/>
                <a:moveTo>
                  <a:pt x="746" y="702"/>
                </a:moveTo>
                <a:cubicBezTo>
                  <a:pt x="716" y="685"/>
                  <a:pt x="716" y="685"/>
                  <a:pt x="716" y="685"/>
                </a:cubicBezTo>
                <a:cubicBezTo>
                  <a:pt x="766" y="601"/>
                  <a:pt x="766" y="601"/>
                  <a:pt x="766" y="601"/>
                </a:cubicBezTo>
                <a:cubicBezTo>
                  <a:pt x="794" y="618"/>
                  <a:pt x="794" y="618"/>
                  <a:pt x="794" y="618"/>
                </a:cubicBezTo>
                <a:cubicBezTo>
                  <a:pt x="746" y="702"/>
                  <a:pt x="746" y="702"/>
                  <a:pt x="746" y="702"/>
                </a:cubicBezTo>
                <a:cubicBezTo>
                  <a:pt x="746" y="702"/>
                  <a:pt x="746" y="702"/>
                  <a:pt x="746" y="702"/>
                </a:cubicBezTo>
                <a:close/>
                <a:moveTo>
                  <a:pt x="930" y="1218"/>
                </a:moveTo>
                <a:cubicBezTo>
                  <a:pt x="846" y="1169"/>
                  <a:pt x="846" y="1169"/>
                  <a:pt x="846" y="1169"/>
                </a:cubicBezTo>
                <a:cubicBezTo>
                  <a:pt x="863" y="1139"/>
                  <a:pt x="863" y="1139"/>
                  <a:pt x="863" y="1139"/>
                </a:cubicBezTo>
                <a:cubicBezTo>
                  <a:pt x="947" y="1188"/>
                  <a:pt x="947" y="1188"/>
                  <a:pt x="947" y="1188"/>
                </a:cubicBezTo>
                <a:cubicBezTo>
                  <a:pt x="930" y="1218"/>
                  <a:pt x="930" y="1218"/>
                  <a:pt x="930" y="1218"/>
                </a:cubicBezTo>
                <a:cubicBezTo>
                  <a:pt x="930" y="1218"/>
                  <a:pt x="930" y="1218"/>
                  <a:pt x="930" y="1218"/>
                </a:cubicBezTo>
                <a:close/>
                <a:moveTo>
                  <a:pt x="899" y="1003"/>
                </a:moveTo>
                <a:cubicBezTo>
                  <a:pt x="899" y="969"/>
                  <a:pt x="899" y="969"/>
                  <a:pt x="899" y="969"/>
                </a:cubicBezTo>
                <a:cubicBezTo>
                  <a:pt x="998" y="969"/>
                  <a:pt x="998" y="969"/>
                  <a:pt x="998" y="969"/>
                </a:cubicBezTo>
                <a:cubicBezTo>
                  <a:pt x="998" y="1003"/>
                  <a:pt x="998" y="1003"/>
                  <a:pt x="998" y="1003"/>
                </a:cubicBezTo>
                <a:cubicBezTo>
                  <a:pt x="899" y="1003"/>
                  <a:pt x="899" y="1003"/>
                  <a:pt x="899" y="1003"/>
                </a:cubicBezTo>
                <a:cubicBezTo>
                  <a:pt x="899" y="1003"/>
                  <a:pt x="899" y="1003"/>
                  <a:pt x="899" y="10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0417714" y="4387506"/>
            <a:ext cx="287510" cy="967600"/>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rot="1738428">
            <a:off x="10534332" y="4413450"/>
            <a:ext cx="287510" cy="967600"/>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rot="3563571">
            <a:off x="10619721" y="4492768"/>
            <a:ext cx="287510" cy="967600"/>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rot="5400000">
            <a:off x="10649466" y="4623068"/>
            <a:ext cx="287510" cy="967600"/>
          </a:xfrm>
          <a:custGeom>
            <a:avLst/>
            <a:gdLst>
              <a:gd name="T0" fmla="*/ 91 w 127"/>
              <a:gd name="T1" fmla="*/ 372 h 428"/>
              <a:gd name="T2" fmla="*/ 95 w 127"/>
              <a:gd name="T3" fmla="*/ 428 h 428"/>
              <a:gd name="T4" fmla="*/ 34 w 127"/>
              <a:gd name="T5" fmla="*/ 428 h 428"/>
              <a:gd name="T6" fmla="*/ 38 w 127"/>
              <a:gd name="T7" fmla="*/ 372 h 428"/>
              <a:gd name="T8" fmla="*/ 0 w 127"/>
              <a:gd name="T9" fmla="*/ 315 h 428"/>
              <a:gd name="T10" fmla="*/ 46 w 127"/>
              <a:gd name="T11" fmla="*/ 254 h 428"/>
              <a:gd name="T12" fmla="*/ 63 w 127"/>
              <a:gd name="T13" fmla="*/ 0 h 428"/>
              <a:gd name="T14" fmla="*/ 82 w 127"/>
              <a:gd name="T15" fmla="*/ 254 h 428"/>
              <a:gd name="T16" fmla="*/ 127 w 127"/>
              <a:gd name="T17" fmla="*/ 315 h 428"/>
              <a:gd name="T18" fmla="*/ 91 w 127"/>
              <a:gd name="T19" fmla="*/ 37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428">
                <a:moveTo>
                  <a:pt x="91" y="372"/>
                </a:moveTo>
                <a:cubicBezTo>
                  <a:pt x="95" y="428"/>
                  <a:pt x="95" y="428"/>
                  <a:pt x="95" y="428"/>
                </a:cubicBezTo>
                <a:cubicBezTo>
                  <a:pt x="34" y="428"/>
                  <a:pt x="34" y="428"/>
                  <a:pt x="34" y="428"/>
                </a:cubicBezTo>
                <a:cubicBezTo>
                  <a:pt x="38" y="372"/>
                  <a:pt x="38" y="372"/>
                  <a:pt x="38" y="372"/>
                </a:cubicBezTo>
                <a:cubicBezTo>
                  <a:pt x="16" y="362"/>
                  <a:pt x="0" y="340"/>
                  <a:pt x="0" y="315"/>
                </a:cubicBezTo>
                <a:cubicBezTo>
                  <a:pt x="0" y="286"/>
                  <a:pt x="20" y="262"/>
                  <a:pt x="46" y="254"/>
                </a:cubicBezTo>
                <a:cubicBezTo>
                  <a:pt x="63" y="0"/>
                  <a:pt x="63" y="0"/>
                  <a:pt x="63" y="0"/>
                </a:cubicBezTo>
                <a:cubicBezTo>
                  <a:pt x="82" y="254"/>
                  <a:pt x="82" y="254"/>
                  <a:pt x="82" y="254"/>
                </a:cubicBezTo>
                <a:cubicBezTo>
                  <a:pt x="108" y="262"/>
                  <a:pt x="127" y="286"/>
                  <a:pt x="127" y="315"/>
                </a:cubicBezTo>
                <a:cubicBezTo>
                  <a:pt x="127" y="340"/>
                  <a:pt x="113" y="362"/>
                  <a:pt x="91" y="37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bwMode="auto">
          <a:xfrm>
            <a:off x="286870" y="4162956"/>
            <a:ext cx="8534720" cy="963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48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rethink storage</a:t>
            </a:r>
          </a:p>
        </p:txBody>
      </p:sp>
      <p:sp>
        <p:nvSpPr>
          <p:cNvPr id="8" name="Rectangle 7"/>
          <p:cNvSpPr/>
          <p:nvPr/>
        </p:nvSpPr>
        <p:spPr bwMode="auto">
          <a:xfrm>
            <a:off x="286870" y="5455234"/>
            <a:ext cx="8534720" cy="9601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48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simplify networking</a:t>
            </a:r>
          </a:p>
        </p:txBody>
      </p:sp>
      <p:sp>
        <p:nvSpPr>
          <p:cNvPr id="9" name="Rectangle 8"/>
          <p:cNvSpPr/>
          <p:nvPr/>
        </p:nvSpPr>
        <p:spPr bwMode="auto">
          <a:xfrm>
            <a:off x="286870" y="2873737"/>
            <a:ext cx="8534720" cy="96012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a:lnSpc>
                <a:spcPct val="115000"/>
              </a:lnSpc>
              <a:spcBef>
                <a:spcPct val="20000"/>
              </a:spcBef>
              <a:spcAft>
                <a:spcPts val="1000"/>
              </a:spcAft>
              <a:buSzPct val="90000"/>
            </a:pPr>
            <a:r>
              <a:rPr lang="en-US" sz="48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 . .to virtualize every workload</a:t>
            </a:r>
          </a:p>
        </p:txBody>
      </p:sp>
      <p:sp>
        <p:nvSpPr>
          <p:cNvPr id="6" name="Rectangle 5"/>
          <p:cNvSpPr/>
          <p:nvPr/>
        </p:nvSpPr>
        <p:spPr bwMode="auto">
          <a:xfrm>
            <a:off x="1" y="2613153"/>
            <a:ext cx="286870" cy="438137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Cloud and datacenter infrastructure</a:t>
            </a:r>
            <a:endParaRPr lang="en-US" dirty="0"/>
          </a:p>
        </p:txBody>
      </p:sp>
      <p:sp>
        <p:nvSpPr>
          <p:cNvPr id="3" name="Rectangle 2"/>
          <p:cNvSpPr/>
          <p:nvPr/>
        </p:nvSpPr>
        <p:spPr>
          <a:xfrm>
            <a:off x="286870" y="1744325"/>
            <a:ext cx="7418583" cy="868828"/>
          </a:xfrm>
          <a:prstGeom prst="rect">
            <a:avLst/>
          </a:prstGeom>
        </p:spPr>
        <p:txBody>
          <a:bodyPr wrap="square">
            <a:spAutoFit/>
          </a:bodyPr>
          <a:lstStyle/>
          <a:p>
            <a:pPr>
              <a:lnSpc>
                <a:spcPct val="115000"/>
              </a:lnSpc>
              <a:spcAft>
                <a:spcPts val="1000"/>
              </a:spcAft>
            </a:pPr>
            <a:r>
              <a:rPr lang="en-US" sz="48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It’s time</a:t>
            </a:r>
            <a:r>
              <a:rPr lang="en-US" sz="4800" dirty="0" smtClean="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rPr>
              <a:t>:</a:t>
            </a:r>
            <a:endParaRPr lang="en-US" sz="4800" dirty="0">
              <a:gradFill>
                <a:gsLst>
                  <a:gs pos="0">
                    <a:schemeClr val="tx1"/>
                  </a:gs>
                  <a:gs pos="100000">
                    <a:schemeClr val="tx1"/>
                  </a:gs>
                </a:gsLst>
                <a:lin ang="5400000" scaled="0"/>
              </a:gra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593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10" presetClass="exit" presetSubtype="0" fill="hold" grpId="1" nodeType="withEffect">
                                  <p:stCondLst>
                                    <p:cond delay="0"/>
                                  </p:stCondLst>
                                  <p:childTnLst>
                                    <p:animEffect transition="out" filter="fade">
                                      <p:cBhvr>
                                        <p:cTn id="13" dur="750"/>
                                        <p:tgtEl>
                                          <p:spTgt spid="13"/>
                                        </p:tgtEl>
                                      </p:cBhvr>
                                    </p:animEffect>
                                    <p:set>
                                      <p:cBhvr>
                                        <p:cTn id="14" dur="1" fill="hold">
                                          <p:stCondLst>
                                            <p:cond delay="74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0-#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par>
                                <p:cTn id="24" presetID="10" presetClass="exit" presetSubtype="0" fill="hold" grpId="0" nodeType="withEffect">
                                  <p:stCondLst>
                                    <p:cond delay="0"/>
                                  </p:stCondLst>
                                  <p:childTnLst>
                                    <p:animEffect transition="out" filter="fade">
                                      <p:cBhvr>
                                        <p:cTn id="25" dur="750"/>
                                        <p:tgtEl>
                                          <p:spTgt spid="11"/>
                                        </p:tgtEl>
                                      </p:cBhvr>
                                    </p:animEffect>
                                    <p:set>
                                      <p:cBhvr>
                                        <p:cTn id="26" dur="1" fill="hold">
                                          <p:stCondLst>
                                            <p:cond delay="74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0-#ppt_w/2"/>
                                          </p:val>
                                        </p:tav>
                                        <p:tav tm="100000">
                                          <p:val>
                                            <p:strVal val="#ppt_x"/>
                                          </p:val>
                                        </p:tav>
                                      </p:tavLst>
                                    </p:anim>
                                    <p:anim calcmode="lin" valueType="num">
                                      <p:cBhvr additive="base">
                                        <p:cTn id="32" dur="750" fill="hold"/>
                                        <p:tgtEl>
                                          <p:spTgt spid="8"/>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childTnLst>
                                </p:cTn>
                              </p:par>
                              <p:par>
                                <p:cTn id="36" presetID="10" presetClass="exit" presetSubtype="0" fill="hold" grpId="1" nodeType="withEffect">
                                  <p:stCondLst>
                                    <p:cond delay="0"/>
                                  </p:stCondLst>
                                  <p:childTnLst>
                                    <p:animEffect transition="out" filter="fade">
                                      <p:cBhvr>
                                        <p:cTn id="37" dur="750"/>
                                        <p:tgtEl>
                                          <p:spTgt spid="12"/>
                                        </p:tgtEl>
                                      </p:cBhvr>
                                    </p:animEffect>
                                    <p:set>
                                      <p:cBhvr>
                                        <p:cTn id="38" dur="1" fill="hold">
                                          <p:stCondLst>
                                            <p:cond delay="7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9195114" y="4222168"/>
            <a:ext cx="2704550" cy="22056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spcAft>
                <a:spcPts val="1000"/>
              </a:spcAft>
            </a:pPr>
            <a:r>
              <a:rPr lang="en-US" sz="2000" spc="-51" dirty="0">
                <a:gradFill>
                  <a:gsLst>
                    <a:gs pos="0">
                      <a:srgbClr val="FFFFFF"/>
                    </a:gs>
                    <a:gs pos="100000">
                      <a:srgbClr val="FFFFFF"/>
                    </a:gs>
                  </a:gsLst>
                  <a:lin ang="5400000" scaled="0"/>
                </a:gradFill>
              </a:rPr>
              <a:t>Live Migration </a:t>
            </a:r>
            <a:r>
              <a:rPr lang="en-US" sz="2000" spc="-51" dirty="0" smtClean="0">
                <a:gradFill>
                  <a:gsLst>
                    <a:gs pos="0">
                      <a:srgbClr val="FFFFFF"/>
                    </a:gs>
                    <a:gs pos="100000">
                      <a:srgbClr val="FFFFFF"/>
                    </a:gs>
                  </a:gsLst>
                  <a:lin ang="5400000" scaled="0"/>
                </a:gradFill>
              </a:rPr>
              <a:t>compression</a:t>
            </a:r>
            <a:endParaRPr lang="en-US" sz="2000" spc="-51" dirty="0">
              <a:gradFill>
                <a:gsLst>
                  <a:gs pos="0">
                    <a:srgbClr val="FFFFFF"/>
                  </a:gs>
                  <a:gs pos="100000">
                    <a:srgbClr val="FFFFFF"/>
                  </a:gs>
                </a:gsLst>
                <a:lin ang="5400000" scaled="0"/>
              </a:gradFill>
            </a:endParaRPr>
          </a:p>
          <a:p>
            <a:pPr>
              <a:lnSpc>
                <a:spcPct val="90000"/>
              </a:lnSpc>
              <a:spcAft>
                <a:spcPts val="1000"/>
              </a:spcAft>
            </a:pPr>
            <a:r>
              <a:rPr lang="en-US" sz="2000" spc="-51" dirty="0">
                <a:gradFill>
                  <a:gsLst>
                    <a:gs pos="0">
                      <a:srgbClr val="FFFFFF"/>
                    </a:gs>
                    <a:gs pos="100000">
                      <a:srgbClr val="FFFFFF"/>
                    </a:gs>
                  </a:gsLst>
                  <a:lin ang="5400000" scaled="0"/>
                </a:gradFill>
              </a:rPr>
              <a:t>Live Migration </a:t>
            </a:r>
            <a:r>
              <a:rPr lang="en-US" sz="2000" spc="-51" dirty="0" smtClean="0">
                <a:gradFill>
                  <a:gsLst>
                    <a:gs pos="0">
                      <a:srgbClr val="FFFFFF"/>
                    </a:gs>
                    <a:gs pos="100000">
                      <a:srgbClr val="FFFFFF"/>
                    </a:gs>
                  </a:gsLst>
                  <a:lin ang="5400000" scaled="0"/>
                </a:gradFill>
              </a:rPr>
              <a:t>with </a:t>
            </a:r>
            <a:r>
              <a:rPr lang="en-US" sz="2000" spc="-51" dirty="0" err="1" smtClean="0">
                <a:gradFill>
                  <a:gsLst>
                    <a:gs pos="0">
                      <a:srgbClr val="FFFFFF"/>
                    </a:gs>
                    <a:gs pos="100000">
                      <a:srgbClr val="FFFFFF"/>
                    </a:gs>
                  </a:gsLst>
                  <a:lin ang="5400000" scaled="0"/>
                </a:gradFill>
              </a:rPr>
              <a:t>RDMA</a:t>
            </a:r>
            <a:endParaRPr lang="en-US" sz="2000" spc="-51" dirty="0">
              <a:gradFill>
                <a:gsLst>
                  <a:gs pos="0">
                    <a:srgbClr val="FFFFFF"/>
                  </a:gs>
                  <a:gs pos="100000">
                    <a:srgbClr val="FFFFFF"/>
                  </a:gs>
                </a:gsLst>
                <a:lin ang="5400000" scaled="0"/>
              </a:gradFill>
            </a:endParaRPr>
          </a:p>
          <a:p>
            <a:pPr>
              <a:lnSpc>
                <a:spcPct val="90000"/>
              </a:lnSpc>
              <a:spcAft>
                <a:spcPts val="1000"/>
              </a:spcAft>
            </a:pPr>
            <a:r>
              <a:rPr lang="en-US" sz="2000" spc="-51" dirty="0">
                <a:gradFill>
                  <a:gsLst>
                    <a:gs pos="0">
                      <a:srgbClr val="FFFFFF"/>
                    </a:gs>
                    <a:gs pos="100000">
                      <a:srgbClr val="FFFFFF"/>
                    </a:gs>
                  </a:gsLst>
                  <a:lin ang="5400000" scaled="0"/>
                </a:gradFill>
              </a:rPr>
              <a:t>More robust </a:t>
            </a:r>
            <a:r>
              <a:rPr lang="en-US" sz="2000" spc="-51" dirty="0" smtClean="0">
                <a:gradFill>
                  <a:gsLst>
                    <a:gs pos="0">
                      <a:srgbClr val="FFFFFF"/>
                    </a:gs>
                    <a:gs pos="100000">
                      <a:srgbClr val="FFFFFF"/>
                    </a:gs>
                  </a:gsLst>
                  <a:lin ang="5400000" scaled="0"/>
                </a:gradFill>
              </a:rPr>
              <a:t/>
            </a:r>
            <a:br>
              <a:rPr lang="en-US" sz="2000" spc="-51" dirty="0" smtClean="0">
                <a:gradFill>
                  <a:gsLst>
                    <a:gs pos="0">
                      <a:srgbClr val="FFFFFF"/>
                    </a:gs>
                    <a:gs pos="100000">
                      <a:srgbClr val="FFFFFF"/>
                    </a:gs>
                  </a:gsLst>
                  <a:lin ang="5400000" scaled="0"/>
                </a:gradFill>
              </a:rPr>
            </a:br>
            <a:r>
              <a:rPr lang="en-US" sz="2000" spc="-51" dirty="0" smtClean="0">
                <a:gradFill>
                  <a:gsLst>
                    <a:gs pos="0">
                      <a:srgbClr val="FFFFFF"/>
                    </a:gs>
                    <a:gs pos="100000">
                      <a:srgbClr val="FFFFFF"/>
                    </a:gs>
                  </a:gsLst>
                  <a:lin ang="5400000" scaled="0"/>
                </a:gradFill>
              </a:rPr>
              <a:t>Linux </a:t>
            </a:r>
            <a:r>
              <a:rPr lang="en-US" sz="2000" spc="-51" dirty="0">
                <a:gradFill>
                  <a:gsLst>
                    <a:gs pos="0">
                      <a:srgbClr val="FFFFFF"/>
                    </a:gs>
                    <a:gs pos="100000">
                      <a:srgbClr val="FFFFFF"/>
                    </a:gs>
                  </a:gsLst>
                  <a:lin ang="5400000" scaled="0"/>
                </a:gradFill>
              </a:rPr>
              <a:t>support</a:t>
            </a:r>
          </a:p>
        </p:txBody>
      </p:sp>
      <p:sp>
        <p:nvSpPr>
          <p:cNvPr id="19" name="Rectangle 18"/>
          <p:cNvSpPr/>
          <p:nvPr/>
        </p:nvSpPr>
        <p:spPr bwMode="auto">
          <a:xfrm>
            <a:off x="9195114" y="2016439"/>
            <a:ext cx="2704550" cy="1653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000" spc="-51" dirty="0">
                <a:gradFill>
                  <a:gsLst>
                    <a:gs pos="0">
                      <a:schemeClr val="tx1"/>
                    </a:gs>
                    <a:gs pos="100000">
                      <a:schemeClr val="tx1"/>
                    </a:gs>
                  </a:gsLst>
                  <a:lin ang="5400000" scaled="0"/>
                </a:gradFill>
              </a:rPr>
              <a:t>Flexible virtualization platform for maximum agility</a:t>
            </a:r>
          </a:p>
        </p:txBody>
      </p:sp>
      <p:sp>
        <p:nvSpPr>
          <p:cNvPr id="24" name="Rectangle 23"/>
          <p:cNvSpPr/>
          <p:nvPr/>
        </p:nvSpPr>
        <p:spPr bwMode="auto">
          <a:xfrm>
            <a:off x="17774" y="1989027"/>
            <a:ext cx="9172608" cy="497808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6318316" y="2016439"/>
            <a:ext cx="2704550" cy="1653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000" spc="-51" dirty="0" smtClean="0">
                <a:gradFill>
                  <a:gsLst>
                    <a:gs pos="0">
                      <a:schemeClr val="tx1"/>
                    </a:gs>
                    <a:gs pos="100000">
                      <a:schemeClr val="tx1"/>
                    </a:gs>
                  </a:gsLst>
                  <a:lin ang="5400000" scaled="0"/>
                </a:gradFill>
              </a:rPr>
              <a:t>Easier </a:t>
            </a:r>
            <a:r>
              <a:rPr lang="en-US" sz="2000" spc="-51" dirty="0">
                <a:gradFill>
                  <a:gsLst>
                    <a:gs pos="0">
                      <a:schemeClr val="tx1"/>
                    </a:gs>
                    <a:gs pos="100000">
                      <a:schemeClr val="tx1"/>
                    </a:gs>
                  </a:gsLst>
                  <a:lin ang="5400000" scaled="0"/>
                </a:gradFill>
              </a:rPr>
              <a:t>deployment and support lifecycle of workloads</a:t>
            </a:r>
          </a:p>
        </p:txBody>
      </p:sp>
      <p:sp>
        <p:nvSpPr>
          <p:cNvPr id="21" name="Rectangle 20"/>
          <p:cNvSpPr/>
          <p:nvPr/>
        </p:nvSpPr>
        <p:spPr bwMode="auto">
          <a:xfrm>
            <a:off x="6318316" y="4222168"/>
            <a:ext cx="2704550" cy="22056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spcAft>
                <a:spcPts val="1000"/>
              </a:spcAft>
            </a:pPr>
            <a:r>
              <a:rPr lang="en-US" sz="2000" spc="-51" dirty="0">
                <a:gradFill>
                  <a:gsLst>
                    <a:gs pos="0">
                      <a:srgbClr val="FFFFFF"/>
                    </a:gs>
                    <a:gs pos="100000">
                      <a:srgbClr val="FFFFFF"/>
                    </a:gs>
                  </a:gsLst>
                  <a:lin ang="5400000" scaled="0"/>
                </a:gradFill>
              </a:rPr>
              <a:t>Automatic VM Activation</a:t>
            </a:r>
          </a:p>
          <a:p>
            <a:pPr>
              <a:lnSpc>
                <a:spcPct val="90000"/>
              </a:lnSpc>
              <a:spcAft>
                <a:spcPts val="1000"/>
              </a:spcAft>
            </a:pPr>
            <a:r>
              <a:rPr lang="en-US" sz="2000" spc="-51" dirty="0" smtClean="0">
                <a:gradFill>
                  <a:gsLst>
                    <a:gs pos="0">
                      <a:srgbClr val="FFFFFF"/>
                    </a:gs>
                    <a:gs pos="100000">
                      <a:srgbClr val="FFFFFF"/>
                    </a:gs>
                  </a:gsLst>
                  <a:lin ang="5400000" scaled="0"/>
                </a:gradFill>
              </a:rPr>
              <a:t>Live </a:t>
            </a:r>
            <a:r>
              <a:rPr lang="en-US" sz="2000" spc="-51" dirty="0">
                <a:gradFill>
                  <a:gsLst>
                    <a:gs pos="0">
                      <a:srgbClr val="FFFFFF"/>
                    </a:gs>
                    <a:gs pos="100000">
                      <a:srgbClr val="FFFFFF"/>
                    </a:gs>
                  </a:gsLst>
                  <a:lin ang="5400000" scaled="0"/>
                </a:gradFill>
              </a:rPr>
              <a:t>VM Export/Cloning</a:t>
            </a:r>
          </a:p>
          <a:p>
            <a:pPr>
              <a:lnSpc>
                <a:spcPct val="90000"/>
              </a:lnSpc>
              <a:spcAft>
                <a:spcPts val="1000"/>
              </a:spcAft>
            </a:pPr>
            <a:r>
              <a:rPr lang="en-US" sz="2000" spc="-51" dirty="0" smtClean="0">
                <a:gradFill>
                  <a:gsLst>
                    <a:gs pos="0">
                      <a:srgbClr val="FFFFFF"/>
                    </a:gs>
                    <a:gs pos="100000">
                      <a:srgbClr val="FFFFFF"/>
                    </a:gs>
                  </a:gsLst>
                  <a:lin ang="5400000" scaled="0"/>
                </a:gradFill>
              </a:rPr>
              <a:t>Remote </a:t>
            </a:r>
            <a:r>
              <a:rPr lang="en-US" sz="2000" spc="-51" dirty="0">
                <a:gradFill>
                  <a:gsLst>
                    <a:gs pos="0">
                      <a:srgbClr val="FFFFFF"/>
                    </a:gs>
                    <a:gs pos="100000">
                      <a:srgbClr val="FFFFFF"/>
                    </a:gs>
                  </a:gsLst>
                  <a:lin ang="5400000" scaled="0"/>
                </a:gradFill>
              </a:rPr>
              <a:t>Access </a:t>
            </a:r>
            <a:r>
              <a:rPr lang="en-US" sz="2000" spc="-51" dirty="0" smtClean="0">
                <a:gradFill>
                  <a:gsLst>
                    <a:gs pos="0">
                      <a:srgbClr val="FFFFFF"/>
                    </a:gs>
                    <a:gs pos="100000">
                      <a:srgbClr val="FFFFFF"/>
                    </a:gs>
                  </a:gsLst>
                  <a:lin ang="5400000" scaled="0"/>
                </a:gradFill>
              </a:rPr>
              <a:t/>
            </a:r>
            <a:br>
              <a:rPr lang="en-US" sz="2000" spc="-51" dirty="0" smtClean="0">
                <a:gradFill>
                  <a:gsLst>
                    <a:gs pos="0">
                      <a:srgbClr val="FFFFFF"/>
                    </a:gs>
                    <a:gs pos="100000">
                      <a:srgbClr val="FFFFFF"/>
                    </a:gs>
                  </a:gsLst>
                  <a:lin ang="5400000" scaled="0"/>
                </a:gradFill>
              </a:rPr>
            </a:br>
            <a:r>
              <a:rPr lang="en-US" sz="2000" spc="-51" dirty="0" smtClean="0">
                <a:gradFill>
                  <a:gsLst>
                    <a:gs pos="0">
                      <a:srgbClr val="FFFFFF"/>
                    </a:gs>
                    <a:gs pos="100000">
                      <a:srgbClr val="FFFFFF"/>
                    </a:gs>
                  </a:gsLst>
                  <a:lin ang="5400000" scaled="0"/>
                </a:gradFill>
              </a:rPr>
              <a:t>via </a:t>
            </a:r>
            <a:r>
              <a:rPr lang="en-US" sz="2000" spc="-51" dirty="0" err="1">
                <a:gradFill>
                  <a:gsLst>
                    <a:gs pos="0">
                      <a:srgbClr val="FFFFFF"/>
                    </a:gs>
                    <a:gs pos="100000">
                      <a:srgbClr val="FFFFFF"/>
                    </a:gs>
                  </a:gsLst>
                  <a:lin ang="5400000" scaled="0"/>
                </a:gradFill>
              </a:rPr>
              <a:t>VMBus</a:t>
            </a:r>
            <a:endParaRPr lang="en-US" sz="2000" spc="-51" dirty="0">
              <a:gradFill>
                <a:gsLst>
                  <a:gs pos="0">
                    <a:srgbClr val="FFFFFF"/>
                  </a:gs>
                  <a:gs pos="100000">
                    <a:srgbClr val="FFFFFF"/>
                  </a:gs>
                </a:gsLst>
                <a:lin ang="5400000" scaled="0"/>
              </a:gradFill>
            </a:endParaRPr>
          </a:p>
        </p:txBody>
      </p:sp>
      <p:sp>
        <p:nvSpPr>
          <p:cNvPr id="23" name="Rectangle 22"/>
          <p:cNvSpPr/>
          <p:nvPr/>
        </p:nvSpPr>
        <p:spPr bwMode="auto">
          <a:xfrm>
            <a:off x="8401" y="1984292"/>
            <a:ext cx="6305183" cy="497808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3459716" y="4222168"/>
            <a:ext cx="2649518" cy="22056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000" spc="-51" dirty="0">
                <a:gradFill>
                  <a:gsLst>
                    <a:gs pos="0">
                      <a:srgbClr val="FFFFFF"/>
                    </a:gs>
                    <a:gs pos="100000">
                      <a:srgbClr val="FFFFFF"/>
                    </a:gs>
                  </a:gsLst>
                  <a:lin ang="5400000" scaled="0"/>
                </a:gradFill>
              </a:rPr>
              <a:t>Cross-version </a:t>
            </a:r>
            <a:r>
              <a:rPr lang="en-US" sz="2000" spc="-51" dirty="0" smtClean="0">
                <a:gradFill>
                  <a:gsLst>
                    <a:gs pos="0">
                      <a:srgbClr val="FFFFFF"/>
                    </a:gs>
                    <a:gs pos="100000">
                      <a:srgbClr val="FFFFFF"/>
                    </a:gs>
                  </a:gsLst>
                  <a:lin ang="5400000" scaled="0"/>
                </a:gradFill>
              </a:rPr>
              <a:t/>
            </a:r>
            <a:br>
              <a:rPr lang="en-US" sz="2000" spc="-51" dirty="0" smtClean="0">
                <a:gradFill>
                  <a:gsLst>
                    <a:gs pos="0">
                      <a:srgbClr val="FFFFFF"/>
                    </a:gs>
                    <a:gs pos="100000">
                      <a:srgbClr val="FFFFFF"/>
                    </a:gs>
                  </a:gsLst>
                  <a:lin ang="5400000" scaled="0"/>
                </a:gradFill>
              </a:rPr>
            </a:br>
            <a:r>
              <a:rPr lang="en-US" sz="2000" spc="-51" dirty="0" smtClean="0">
                <a:gradFill>
                  <a:gsLst>
                    <a:gs pos="0">
                      <a:srgbClr val="FFFFFF"/>
                    </a:gs>
                    <a:gs pos="100000">
                      <a:srgbClr val="FFFFFF"/>
                    </a:gs>
                  </a:gsLst>
                  <a:lin ang="5400000" scaled="0"/>
                </a:gradFill>
              </a:rPr>
              <a:t>Live Migration</a:t>
            </a:r>
          </a:p>
          <a:p>
            <a:pPr>
              <a:lnSpc>
                <a:spcPct val="90000"/>
              </a:lnSpc>
            </a:pPr>
            <a:endParaRPr lang="en-US" sz="2000" spc="-51" dirty="0">
              <a:gradFill>
                <a:gsLst>
                  <a:gs pos="0">
                    <a:srgbClr val="FFFFFF"/>
                  </a:gs>
                  <a:gs pos="100000">
                    <a:srgbClr val="FFFFFF"/>
                  </a:gs>
                </a:gsLst>
                <a:lin ang="5400000" scaled="0"/>
              </a:gradFill>
            </a:endParaRPr>
          </a:p>
          <a:p>
            <a:pPr>
              <a:lnSpc>
                <a:spcPct val="90000"/>
              </a:lnSpc>
            </a:pPr>
            <a:r>
              <a:rPr lang="en-US" sz="2000" spc="-51" dirty="0" smtClean="0">
                <a:gradFill>
                  <a:gsLst>
                    <a:gs pos="0">
                      <a:srgbClr val="FFFFFF"/>
                    </a:gs>
                    <a:gs pos="100000">
                      <a:srgbClr val="FFFFFF"/>
                    </a:gs>
                  </a:gsLst>
                  <a:lin ang="5400000" scaled="0"/>
                </a:gradFill>
              </a:rPr>
              <a:t>Online </a:t>
            </a:r>
            <a:r>
              <a:rPr lang="en-US" sz="2000" spc="-51" dirty="0" err="1" smtClean="0">
                <a:gradFill>
                  <a:gsLst>
                    <a:gs pos="0">
                      <a:srgbClr val="FFFFFF"/>
                    </a:gs>
                    <a:gs pos="100000">
                      <a:srgbClr val="FFFFFF"/>
                    </a:gs>
                  </a:gsLst>
                  <a:lin ang="5400000" scaled="0"/>
                </a:gradFill>
              </a:rPr>
              <a:t>VHDX</a:t>
            </a:r>
            <a:r>
              <a:rPr lang="en-US" sz="2000" spc="-51" dirty="0" smtClean="0">
                <a:gradFill>
                  <a:gsLst>
                    <a:gs pos="0">
                      <a:srgbClr val="FFFFFF"/>
                    </a:gs>
                    <a:gs pos="100000">
                      <a:srgbClr val="FFFFFF"/>
                    </a:gs>
                  </a:gsLst>
                  <a:lin ang="5400000" scaled="0"/>
                </a:gradFill>
              </a:rPr>
              <a:t> resize</a:t>
            </a:r>
            <a:endParaRPr lang="en-US" sz="2000" spc="-51" dirty="0">
              <a:gradFill>
                <a:gsLst>
                  <a:gs pos="0">
                    <a:srgbClr val="FFFFFF"/>
                  </a:gs>
                  <a:gs pos="100000">
                    <a:srgbClr val="FFFFFF"/>
                  </a:gs>
                </a:gsLst>
                <a:lin ang="5400000" scaled="0"/>
              </a:gradFill>
            </a:endParaRPr>
          </a:p>
          <a:p>
            <a:pPr>
              <a:lnSpc>
                <a:spcPct val="90000"/>
              </a:lnSpc>
            </a:pPr>
            <a:endParaRPr lang="en-US" sz="2000" spc="-51" dirty="0">
              <a:gradFill>
                <a:gsLst>
                  <a:gs pos="0">
                    <a:srgbClr val="FFFFFF"/>
                  </a:gs>
                  <a:gs pos="100000">
                    <a:srgbClr val="FFFFFF"/>
                  </a:gs>
                </a:gsLst>
                <a:lin ang="5400000" scaled="0"/>
              </a:gradFill>
            </a:endParaRPr>
          </a:p>
        </p:txBody>
      </p:sp>
      <p:sp>
        <p:nvSpPr>
          <p:cNvPr id="4" name="Rectangle 3"/>
          <p:cNvSpPr/>
          <p:nvPr/>
        </p:nvSpPr>
        <p:spPr bwMode="auto">
          <a:xfrm>
            <a:off x="3459716" y="2016439"/>
            <a:ext cx="2649518" cy="16533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000" spc="-51" dirty="0">
                <a:gradFill>
                  <a:gsLst>
                    <a:gs pos="0">
                      <a:schemeClr val="tx1"/>
                    </a:gs>
                    <a:gs pos="100000">
                      <a:schemeClr val="tx1"/>
                    </a:gs>
                  </a:gsLst>
                  <a:lin ang="5400000" scaled="0"/>
                </a:gradFill>
              </a:rPr>
              <a:t>Reduced complexity, cost, and </a:t>
            </a:r>
            <a:r>
              <a:rPr lang="en-US" sz="2000" spc="-51" dirty="0" smtClean="0">
                <a:gradFill>
                  <a:gsLst>
                    <a:gs pos="0">
                      <a:schemeClr val="tx1"/>
                    </a:gs>
                    <a:gs pos="100000">
                      <a:schemeClr val="tx1"/>
                    </a:gs>
                  </a:gsLst>
                  <a:lin ang="5400000" scaled="0"/>
                </a:gradFill>
              </a:rPr>
              <a:t>downtime</a:t>
            </a:r>
            <a:endParaRPr lang="en-US" sz="2000" spc="-51" dirty="0">
              <a:gradFill>
                <a:gsLst>
                  <a:gs pos="0">
                    <a:schemeClr val="tx1"/>
                  </a:gs>
                  <a:gs pos="100000">
                    <a:schemeClr val="tx1"/>
                  </a:gs>
                </a:gsLst>
                <a:lin ang="5400000" scaled="0"/>
              </a:gradFill>
            </a:endParaRPr>
          </a:p>
        </p:txBody>
      </p:sp>
      <p:sp>
        <p:nvSpPr>
          <p:cNvPr id="3" name="Rectangle 2"/>
          <p:cNvSpPr/>
          <p:nvPr/>
        </p:nvSpPr>
        <p:spPr bwMode="auto">
          <a:xfrm>
            <a:off x="0" y="2016439"/>
            <a:ext cx="3454984" cy="497808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6"/>
          <p:cNvSpPr>
            <a:spLocks noGrp="1"/>
          </p:cNvSpPr>
          <p:nvPr>
            <p:ph type="title"/>
          </p:nvPr>
        </p:nvSpPr>
        <p:spPr/>
        <p:txBody>
          <a:bodyPr/>
          <a:lstStyle/>
          <a:p>
            <a:r>
              <a:rPr lang="en-US" dirty="0" smtClean="0"/>
              <a:t>Pulling ahead in virtualization</a:t>
            </a:r>
            <a:endParaRPr lang="en-US" dirty="0"/>
          </a:p>
        </p:txBody>
      </p:sp>
      <p:sp>
        <p:nvSpPr>
          <p:cNvPr id="39" name="grey banner"/>
          <p:cNvSpPr txBox="1"/>
          <p:nvPr/>
        </p:nvSpPr>
        <p:spPr>
          <a:xfrm>
            <a:off x="3419981" y="1417560"/>
            <a:ext cx="8486690" cy="535608"/>
          </a:xfrm>
          <a:prstGeom prst="rect">
            <a:avLst/>
          </a:prstGeom>
          <a:noFill/>
        </p:spPr>
        <p:txBody>
          <a:bodyPr wrap="square" lIns="186521" tIns="186521" rIns="0" bIns="139891" rtlCol="0" anchor="ctr" anchorCtr="0">
            <a:noAutofit/>
          </a:bodyPr>
          <a:lstStyle/>
          <a:p>
            <a:pPr>
              <a:lnSpc>
                <a:spcPct val="90000"/>
              </a:lnSpc>
            </a:pPr>
            <a:r>
              <a:rPr lang="en-US" sz="3264" spc="-51" dirty="0" smtClean="0">
                <a:gradFill>
                  <a:gsLst>
                    <a:gs pos="0">
                      <a:srgbClr val="EFEFEF"/>
                    </a:gs>
                    <a:gs pos="100000">
                      <a:srgbClr val="EFEFEF"/>
                    </a:gs>
                  </a:gsLst>
                  <a:lin ang="5400000" scaled="0"/>
                </a:gradFill>
                <a:latin typeface="Segoe UI Light"/>
              </a:rPr>
              <a:t>You told us you need</a:t>
            </a:r>
            <a:r>
              <a:rPr lang="en-US" sz="3264" spc="-51" dirty="0">
                <a:gradFill>
                  <a:gsLst>
                    <a:gs pos="0">
                      <a:srgbClr val="EFEFEF"/>
                    </a:gs>
                    <a:gs pos="100000">
                      <a:srgbClr val="EFEFEF"/>
                    </a:gs>
                  </a:gsLst>
                  <a:lin ang="5400000" scaled="0"/>
                </a:gradFill>
                <a:latin typeface="Segoe UI Light"/>
              </a:rPr>
              <a:t>…</a:t>
            </a:r>
          </a:p>
        </p:txBody>
      </p:sp>
      <p:sp>
        <p:nvSpPr>
          <p:cNvPr id="40" name="grey banner"/>
          <p:cNvSpPr txBox="1"/>
          <p:nvPr/>
        </p:nvSpPr>
        <p:spPr>
          <a:xfrm>
            <a:off x="3417706" y="3669759"/>
            <a:ext cx="8486690" cy="499750"/>
          </a:xfrm>
          <a:prstGeom prst="rect">
            <a:avLst/>
          </a:prstGeom>
          <a:noFill/>
        </p:spPr>
        <p:txBody>
          <a:bodyPr wrap="square" lIns="186521" tIns="186521" rIns="0" bIns="139891" rtlCol="0" anchor="ctr" anchorCtr="0">
            <a:noAutofit/>
          </a:bodyPr>
          <a:lstStyle/>
          <a:p>
            <a:pPr>
              <a:lnSpc>
                <a:spcPct val="90000"/>
              </a:lnSpc>
            </a:pPr>
            <a:r>
              <a:rPr lang="en-US" sz="3264" spc="-51" dirty="0">
                <a:gradFill>
                  <a:gsLst>
                    <a:gs pos="0">
                      <a:srgbClr val="EFEFEF"/>
                    </a:gs>
                    <a:gs pos="100000">
                      <a:srgbClr val="EFEFEF"/>
                    </a:gs>
                  </a:gsLst>
                  <a:lin ang="5400000" scaled="0"/>
                </a:gradFill>
                <a:latin typeface="Segoe UI Light"/>
              </a:rPr>
              <a:t>We responded with…</a:t>
            </a:r>
          </a:p>
        </p:txBody>
      </p:sp>
      <p:sp>
        <p:nvSpPr>
          <p:cNvPr id="17" name="Rectangle 16"/>
          <p:cNvSpPr/>
          <p:nvPr/>
        </p:nvSpPr>
        <p:spPr bwMode="auto">
          <a:xfrm>
            <a:off x="274320" y="2016439"/>
            <a:ext cx="2980934" cy="4411399"/>
          </a:xfrm>
          <a:prstGeom prst="rect">
            <a:avLst/>
          </a:prstGeom>
          <a:solidFill>
            <a:schemeClr val="accent1">
              <a:alpha val="7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defTabSz="932290" fontAlgn="base">
              <a:lnSpc>
                <a:spcPct val="90000"/>
              </a:lnSpc>
              <a:spcBef>
                <a:spcPct val="0"/>
              </a:spcBef>
              <a:spcAft>
                <a:spcPct val="0"/>
              </a:spcAft>
            </a:pPr>
            <a:r>
              <a:rPr lang="en-US" sz="4000" spc="-122" dirty="0" smtClean="0">
                <a:gradFill>
                  <a:gsLst>
                    <a:gs pos="0">
                      <a:srgbClr val="EFEFEF"/>
                    </a:gs>
                    <a:gs pos="100000">
                      <a:srgbClr val="EFEFEF"/>
                    </a:gs>
                  </a:gsLst>
                  <a:lin ang="5400000" scaled="0"/>
                </a:gradFill>
                <a:latin typeface="Segoe UI Light"/>
              </a:rPr>
              <a:t>Integrated high-performance </a:t>
            </a:r>
            <a:r>
              <a:rPr lang="en-US" sz="4000" spc="-122" dirty="0">
                <a:gradFill>
                  <a:gsLst>
                    <a:gs pos="0">
                      <a:srgbClr val="EFEFEF"/>
                    </a:gs>
                    <a:gs pos="100000">
                      <a:srgbClr val="EFEFEF"/>
                    </a:gs>
                  </a:gsLst>
                  <a:lin ang="5400000" scaled="0"/>
                </a:gradFill>
                <a:latin typeface="Segoe UI Light"/>
              </a:rPr>
              <a:t>virtualization </a:t>
            </a:r>
            <a:r>
              <a:rPr lang="en-US" sz="4000" spc="-122" dirty="0" smtClean="0">
                <a:gradFill>
                  <a:gsLst>
                    <a:gs pos="0">
                      <a:srgbClr val="EFEFEF"/>
                    </a:gs>
                    <a:gs pos="100000">
                      <a:srgbClr val="EFEFEF"/>
                    </a:gs>
                  </a:gsLst>
                  <a:lin ang="5400000" scaled="0"/>
                </a:gradFill>
                <a:latin typeface="Segoe UI Light"/>
              </a:rPr>
              <a:t>platform</a:t>
            </a:r>
            <a:endParaRPr lang="en-US" sz="4000" spc="-122" dirty="0">
              <a:gradFill>
                <a:gsLst>
                  <a:gs pos="0">
                    <a:srgbClr val="EFEFEF"/>
                  </a:gs>
                  <a:gs pos="100000">
                    <a:srgbClr val="EFEFEF"/>
                  </a:gs>
                </a:gsLst>
                <a:lin ang="5400000" scaled="0"/>
              </a:gradFill>
              <a:latin typeface="Segoe UI Light"/>
            </a:endParaRPr>
          </a:p>
        </p:txBody>
      </p:sp>
      <p:sp>
        <p:nvSpPr>
          <p:cNvPr id="2" name="Rectangle 1"/>
          <p:cNvSpPr/>
          <p:nvPr/>
        </p:nvSpPr>
        <p:spPr bwMode="auto">
          <a:xfrm>
            <a:off x="0" y="1649506"/>
            <a:ext cx="274320" cy="53450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029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0-#ppt_w/2"/>
                                          </p:val>
                                        </p:tav>
                                        <p:tav tm="100000">
                                          <p:val>
                                            <p:strVal val="#ppt_x"/>
                                          </p:val>
                                        </p:tav>
                                      </p:tavLst>
                                    </p:anim>
                                    <p:anim calcmode="lin" valueType="num">
                                      <p:cBhvr additive="base">
                                        <p:cTn id="17" dur="75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0-#ppt_w/2"/>
                                          </p:val>
                                        </p:tav>
                                        <p:tav tm="100000">
                                          <p:val>
                                            <p:strVal val="#ppt_x"/>
                                          </p:val>
                                        </p:tav>
                                      </p:tavLst>
                                    </p:anim>
                                    <p:anim calcmode="lin" valueType="num">
                                      <p:cBhvr additive="base">
                                        <p:cTn id="22"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500"/>
                            </p:stCondLst>
                            <p:childTnLst>
                              <p:par>
                                <p:cTn id="29" presetID="2" presetClass="entr" presetSubtype="8" decel="10000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0-#ppt_w/2"/>
                                          </p:val>
                                        </p:tav>
                                        <p:tav tm="100000">
                                          <p:val>
                                            <p:strVal val="#ppt_x"/>
                                          </p:val>
                                        </p:tav>
                                      </p:tavLst>
                                    </p:anim>
                                    <p:anim calcmode="lin" valueType="num">
                                      <p:cBhvr additive="base">
                                        <p:cTn id="32" dur="7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decel="10000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0-#ppt_w/2"/>
                                          </p:val>
                                        </p:tav>
                                        <p:tav tm="100000">
                                          <p:val>
                                            <p:strVal val="#ppt_x"/>
                                          </p:val>
                                        </p:tav>
                                      </p:tavLst>
                                    </p:anim>
                                    <p:anim calcmode="lin" valueType="num">
                                      <p:cBhvr additive="base">
                                        <p:cTn id="44"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9" grpId="0" animBg="1"/>
      <p:bldP spid="18" grpId="0" animBg="1"/>
      <p:bldP spid="21" grpId="0" animBg="1"/>
      <p:bldP spid="20" grpId="0" animBg="1"/>
      <p:bldP spid="4" grpId="0" animBg="1"/>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Changing the game in storage</a:t>
            </a:r>
            <a:endParaRPr lang="en-US" dirty="0"/>
          </a:p>
        </p:txBody>
      </p:sp>
      <p:sp>
        <p:nvSpPr>
          <p:cNvPr id="38" name="Rectangle 37"/>
          <p:cNvSpPr/>
          <p:nvPr/>
        </p:nvSpPr>
        <p:spPr bwMode="auto">
          <a:xfrm>
            <a:off x="274320" y="2085867"/>
            <a:ext cx="4133337" cy="3737192"/>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39891" rIns="137160" bIns="139891" numCol="1" rtlCol="0" anchor="ctr" anchorCtr="0" compatLnSpc="1">
            <a:prstTxWarp prst="textNoShape">
              <a:avLst/>
            </a:prstTxWarp>
            <a:noAutofit/>
          </a:bodyPr>
          <a:lstStyle/>
          <a:p>
            <a:pPr algn="ctr" defTabSz="932290" fontAlgn="base">
              <a:lnSpc>
                <a:spcPct val="90000"/>
              </a:lnSpc>
              <a:spcBef>
                <a:spcPct val="0"/>
              </a:spcBef>
              <a:spcAft>
                <a:spcPct val="0"/>
              </a:spcAft>
            </a:pPr>
            <a:r>
              <a:rPr lang="en-US" sz="3600" spc="-122" dirty="0" smtClean="0">
                <a:gradFill>
                  <a:gsLst>
                    <a:gs pos="0">
                      <a:schemeClr val="tx1"/>
                    </a:gs>
                    <a:gs pos="100000">
                      <a:schemeClr val="tx1"/>
                    </a:gs>
                  </a:gsLst>
                  <a:lin ang="5400000" scaled="0"/>
                </a:gradFill>
                <a:latin typeface="Segoe UI Light"/>
              </a:rPr>
              <a:t>Maximum performance, scalability, and resiliency with minimum costs</a:t>
            </a:r>
            <a:endParaRPr lang="en-US" sz="3600" spc="-122" dirty="0">
              <a:gradFill>
                <a:gsLst>
                  <a:gs pos="0">
                    <a:schemeClr val="tx1"/>
                  </a:gs>
                  <a:gs pos="100000">
                    <a:schemeClr val="tx1"/>
                  </a:gs>
                </a:gsLst>
                <a:lin ang="5400000" scaled="0"/>
              </a:gradFill>
              <a:latin typeface="Segoe UI Light"/>
            </a:endParaRPr>
          </a:p>
        </p:txBody>
      </p:sp>
      <p:sp>
        <p:nvSpPr>
          <p:cNvPr id="41" name="Rectangle 40"/>
          <p:cNvSpPr/>
          <p:nvPr/>
        </p:nvSpPr>
        <p:spPr bwMode="auto">
          <a:xfrm>
            <a:off x="4876800" y="1877702"/>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Resilient storage that </a:t>
            </a:r>
            <a:r>
              <a:rPr lang="en-US" sz="3200" spc="-51" dirty="0" smtClean="0">
                <a:gradFill>
                  <a:gsLst>
                    <a:gs pos="0">
                      <a:srgbClr val="FFFFFF"/>
                    </a:gs>
                    <a:gs pos="100000">
                      <a:srgbClr val="FFFFFF"/>
                    </a:gs>
                  </a:gsLst>
                  <a:lin ang="5400000" scaled="0"/>
                </a:gradFill>
                <a:latin typeface="+mj-lt"/>
              </a:rPr>
              <a:t>rejects typical cost / </a:t>
            </a:r>
            <a:r>
              <a:rPr lang="en-US" sz="3200" spc="-51" dirty="0">
                <a:gradFill>
                  <a:gsLst>
                    <a:gs pos="0">
                      <a:srgbClr val="FFFFFF"/>
                    </a:gs>
                    <a:gs pos="100000">
                      <a:srgbClr val="FFFFFF"/>
                    </a:gs>
                  </a:gsLst>
                  <a:lin ang="5400000" scaled="0"/>
                </a:gradFill>
                <a:latin typeface="+mj-lt"/>
              </a:rPr>
              <a:t>performance trade-offs</a:t>
            </a:r>
          </a:p>
        </p:txBody>
      </p:sp>
      <p:sp>
        <p:nvSpPr>
          <p:cNvPr id="42" name="Rectangle 41"/>
          <p:cNvSpPr/>
          <p:nvPr/>
        </p:nvSpPr>
        <p:spPr bwMode="auto">
          <a:xfrm>
            <a:off x="4876800" y="3314513"/>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Better control over rapidly growing storage volumes</a:t>
            </a:r>
          </a:p>
        </p:txBody>
      </p:sp>
      <p:sp>
        <p:nvSpPr>
          <p:cNvPr id="43" name="Rectangle 42"/>
          <p:cNvSpPr/>
          <p:nvPr/>
        </p:nvSpPr>
        <p:spPr bwMode="auto">
          <a:xfrm>
            <a:off x="4893444" y="4751324"/>
            <a:ext cx="6382871" cy="12159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233151" rIns="93260" bIns="93260" numCol="1" rtlCol="0" anchor="t" anchorCtr="0" compatLnSpc="1">
            <a:prstTxWarp prst="textNoShape">
              <a:avLst/>
            </a:prstTxWarp>
            <a:spAutoFit/>
          </a:bodyPr>
          <a:lstStyle/>
          <a:p>
            <a:pPr>
              <a:lnSpc>
                <a:spcPct val="90000"/>
              </a:lnSpc>
            </a:pPr>
            <a:r>
              <a:rPr lang="en-US" sz="3200" spc="-51" dirty="0">
                <a:gradFill>
                  <a:gsLst>
                    <a:gs pos="0">
                      <a:srgbClr val="FFFFFF"/>
                    </a:gs>
                    <a:gs pos="100000">
                      <a:srgbClr val="FFFFFF"/>
                    </a:gs>
                  </a:gsLst>
                  <a:lin ang="5400000" scaled="0"/>
                </a:gradFill>
                <a:latin typeface="+mj-lt"/>
              </a:rPr>
              <a:t>Maximization of the utilization rates </a:t>
            </a:r>
            <a:r>
              <a:rPr lang="en-US" sz="3200" spc="-51" dirty="0" smtClean="0">
                <a:gradFill>
                  <a:gsLst>
                    <a:gs pos="0">
                      <a:srgbClr val="FFFFFF"/>
                    </a:gs>
                    <a:gs pos="100000">
                      <a:srgbClr val="FFFFFF"/>
                    </a:gs>
                  </a:gsLst>
                  <a:lin ang="5400000" scaled="0"/>
                </a:gradFill>
                <a:latin typeface="+mj-lt"/>
              </a:rPr>
              <a:t/>
            </a:r>
            <a:br>
              <a:rPr lang="en-US" sz="3200" spc="-51" dirty="0" smtClean="0">
                <a:gradFill>
                  <a:gsLst>
                    <a:gs pos="0">
                      <a:srgbClr val="FFFFFF"/>
                    </a:gs>
                    <a:gs pos="100000">
                      <a:srgbClr val="FFFFFF"/>
                    </a:gs>
                  </a:gsLst>
                  <a:lin ang="5400000" scaled="0"/>
                </a:gradFill>
                <a:latin typeface="+mj-lt"/>
              </a:rPr>
            </a:br>
            <a:r>
              <a:rPr lang="en-US" sz="3200" spc="-51" dirty="0" smtClean="0">
                <a:gradFill>
                  <a:gsLst>
                    <a:gs pos="0">
                      <a:srgbClr val="FFFFFF"/>
                    </a:gs>
                    <a:gs pos="100000">
                      <a:srgbClr val="FFFFFF"/>
                    </a:gs>
                  </a:gsLst>
                  <a:lin ang="5400000" scaled="0"/>
                </a:gradFill>
                <a:latin typeface="+mj-lt"/>
              </a:rPr>
              <a:t>for </a:t>
            </a:r>
            <a:r>
              <a:rPr lang="en-US" sz="3200" spc="-51" dirty="0">
                <a:gradFill>
                  <a:gsLst>
                    <a:gs pos="0">
                      <a:srgbClr val="FFFFFF"/>
                    </a:gs>
                    <a:gs pos="100000">
                      <a:srgbClr val="FFFFFF"/>
                    </a:gs>
                  </a:gsLst>
                  <a:lin ang="5400000" scaled="0"/>
                </a:gradFill>
                <a:latin typeface="+mj-lt"/>
              </a:rPr>
              <a:t>storage investments</a:t>
            </a:r>
          </a:p>
        </p:txBody>
      </p:sp>
      <p:sp>
        <p:nvSpPr>
          <p:cNvPr id="8" name="Rectangle 7"/>
          <p:cNvSpPr/>
          <p:nvPr/>
        </p:nvSpPr>
        <p:spPr bwMode="auto">
          <a:xfrm>
            <a:off x="0" y="1649506"/>
            <a:ext cx="274320" cy="534501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26469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P spid="42" grpId="0"/>
      <p:bldP spid="43" grpId="0"/>
    </p:bld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atacenter Foundational Session Deck v1" id="{6222B3C4-93F9-4E99-8764-8C2EE8ED5705}" vid="{64E65BA2-F25A-43F4-8304-6547DFB14BA7}"/>
    </a:ext>
  </a:extLst>
</a:theme>
</file>

<file path=ppt/theme/theme2.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579CE55ECF84093599A425CD46B59" ma:contentTypeVersion="0" ma:contentTypeDescription="Create a new document." ma:contentTypeScope="" ma:versionID="9682f9ddcbcf7c6f0553ccef25f0bdf3">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F6B74-6F83-4587-8941-FDFA92604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Datacenter%20Foundational%20Session%20Deck%20v1</Template>
  <TotalTime>2464</TotalTime>
  <Words>3047</Words>
  <Application>Microsoft Office PowerPoint</Application>
  <PresentationFormat>Custom</PresentationFormat>
  <Paragraphs>269</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Wingdings</vt:lpstr>
      <vt:lpstr>Calibri</vt:lpstr>
      <vt:lpstr>Arial</vt:lpstr>
      <vt:lpstr>Segoe UI Semibold</vt:lpstr>
      <vt:lpstr>Times New Roman</vt:lpstr>
      <vt:lpstr>Segoe UI Light</vt:lpstr>
      <vt:lpstr>Segoe UI</vt:lpstr>
      <vt:lpstr>Consolas</vt:lpstr>
      <vt:lpstr>TechEd_2013_Template_r09</vt:lpstr>
      <vt:lpstr>MMS13 Speaker PPT Template</vt:lpstr>
      <vt:lpstr>PowerPoint Presentation</vt:lpstr>
      <vt:lpstr>Transform the datacenter</vt:lpstr>
      <vt:lpstr>The Cloud OS: three datacenters Modern platform for the world’s apps</vt:lpstr>
      <vt:lpstr>PowerPoint Presentation</vt:lpstr>
      <vt:lpstr>PowerPoint Presentation</vt:lpstr>
      <vt:lpstr>Cloud Plug and Play</vt:lpstr>
      <vt:lpstr>Cloud and datacenter infrastructure</vt:lpstr>
      <vt:lpstr>Pulling ahead in virtualization</vt:lpstr>
      <vt:lpstr>Changing the game in storage</vt:lpstr>
      <vt:lpstr>Storage tiering</vt:lpstr>
      <vt:lpstr>Demo: Storage agility and performance</vt:lpstr>
      <vt:lpstr>Eliminating the seams in networking</vt:lpstr>
      <vt:lpstr>Demo: Virtual networking across clouds</vt:lpstr>
      <vt:lpstr>Networking partner ecosystem</vt:lpstr>
      <vt:lpstr>Expanding business continuity</vt:lpstr>
      <vt:lpstr>Protection and recovery  of assets across datacenters</vt:lpstr>
      <vt:lpstr>Demo: Business continuity</vt:lpstr>
      <vt:lpstr>Consistent management experiences &amp; services</vt:lpstr>
      <vt:lpstr>Demo: Service delivery with Windows Azure Pack</vt:lpstr>
      <vt:lpstr>Unified application management</vt:lpstr>
      <vt:lpstr>Demo: Application performance monitoring</vt:lpstr>
      <vt:lpstr>It’s time</vt:lpstr>
      <vt:lpstr>Calls to action</vt:lpstr>
      <vt:lpstr>PowerPoint Presentation</vt:lpstr>
      <vt:lpstr>Resources</vt:lpstr>
      <vt:lpstr>Complete an evaluation on CommNet and enter to win!</vt:lpstr>
      <vt:lpstr>Evaluate this session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FDN06: Transform the datacenter</dc:title>
  <dc:subject>TechEd 2013</dc:subject>
  <dc:creator> Jeffrey Snover, Jeff Woolsey</dc:creator>
  <cp:keywords>TechEd 2013</cp:keywords>
  <dc:description>Template by: Jordan Cayabyab, Artitudes Design, Inc.
Formatting by: 
Audience Type: Internal/External</dc:description>
  <cp:lastModifiedBy>Shows</cp:lastModifiedBy>
  <cp:revision>117</cp:revision>
  <dcterms:created xsi:type="dcterms:W3CDTF">2013-05-14T20:02:05Z</dcterms:created>
  <dcterms:modified xsi:type="dcterms:W3CDTF">2013-06-03T17:21:31Z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0x010100894579CE55ECF84093599A425CD46B59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