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719" r:id="rId6"/>
  </p:sldMasterIdLst>
  <p:notesMasterIdLst>
    <p:notesMasterId r:id="rId41"/>
  </p:notesMasterIdLst>
  <p:handoutMasterIdLst>
    <p:handoutMasterId r:id="rId42"/>
  </p:handoutMasterIdLst>
  <p:sldIdLst>
    <p:sldId id="256" r:id="rId7"/>
    <p:sldId id="257" r:id="rId8"/>
    <p:sldId id="258" r:id="rId9"/>
    <p:sldId id="259" r:id="rId10"/>
    <p:sldId id="368" r:id="rId11"/>
    <p:sldId id="362" r:id="rId12"/>
    <p:sldId id="301" r:id="rId13"/>
    <p:sldId id="363" r:id="rId14"/>
    <p:sldId id="365" r:id="rId15"/>
    <p:sldId id="302" r:id="rId16"/>
    <p:sldId id="304" r:id="rId17"/>
    <p:sldId id="376" r:id="rId18"/>
    <p:sldId id="367" r:id="rId19"/>
    <p:sldId id="320" r:id="rId20"/>
    <p:sldId id="321" r:id="rId21"/>
    <p:sldId id="314" r:id="rId22"/>
    <p:sldId id="264" r:id="rId23"/>
    <p:sldId id="370" r:id="rId24"/>
    <p:sldId id="373" r:id="rId25"/>
    <p:sldId id="317" r:id="rId26"/>
    <p:sldId id="326" r:id="rId27"/>
    <p:sldId id="325" r:id="rId28"/>
    <p:sldId id="324" r:id="rId29"/>
    <p:sldId id="372" r:id="rId30"/>
    <p:sldId id="327" r:id="rId31"/>
    <p:sldId id="369" r:id="rId32"/>
    <p:sldId id="371" r:id="rId33"/>
    <p:sldId id="328" r:id="rId34"/>
    <p:sldId id="297" r:id="rId35"/>
    <p:sldId id="374" r:id="rId36"/>
    <p:sldId id="375" r:id="rId37"/>
    <p:sldId id="358" r:id="rId38"/>
    <p:sldId id="359" r:id="rId39"/>
    <p:sldId id="3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DA8F43-D5B0-4D49-8812-70A060D6CC4F}">
          <p14:sldIdLst>
            <p14:sldId id="256"/>
            <p14:sldId id="257"/>
            <p14:sldId id="258"/>
            <p14:sldId id="259"/>
          </p14:sldIdLst>
        </p14:section>
        <p14:section name="Why Templates?" id="{B92BE08D-D1FD-4654-9F8D-F14DEC92CD4D}">
          <p14:sldIdLst>
            <p14:sldId id="368"/>
            <p14:sldId id="362"/>
          </p14:sldIdLst>
        </p14:section>
        <p14:section name="Building Blocks" id="{D1227FDF-88A8-440F-848C-54190112D204}">
          <p14:sldIdLst>
            <p14:sldId id="301"/>
            <p14:sldId id="363"/>
            <p14:sldId id="365"/>
          </p14:sldIdLst>
        </p14:section>
        <p14:section name="Abstractions" id="{1CA424F3-67F3-4F04-856F-CB923E21329D}">
          <p14:sldIdLst>
            <p14:sldId id="302"/>
          </p14:sldIdLst>
        </p14:section>
        <p14:section name="VM Template Abstraction" id="{3ABBDDD3-1590-49BD-9867-FDDEB5E75912}">
          <p14:sldIdLst>
            <p14:sldId id="304"/>
          </p14:sldIdLst>
        </p14:section>
        <p14:section name="Service Template Abstraction" id="{3CD431B1-E218-4F94-BCDA-0679C121AA14}">
          <p14:sldIdLst>
            <p14:sldId id="376"/>
            <p14:sldId id="367"/>
          </p14:sldIdLst>
        </p14:section>
        <p14:section name="Service Deployment" id="{928712D1-075B-4D31-ADCB-C471FD70149E}">
          <p14:sldIdLst>
            <p14:sldId id="320"/>
            <p14:sldId id="321"/>
          </p14:sldIdLst>
        </p14:section>
        <p14:section name="Service Lifecycle" id="{F650FD34-6774-47A6-A439-23A440359E5F}">
          <p14:sldIdLst>
            <p14:sldId id="314"/>
            <p14:sldId id="264"/>
            <p14:sldId id="370"/>
            <p14:sldId id="373"/>
            <p14:sldId id="317"/>
            <p14:sldId id="326"/>
            <p14:sldId id="325"/>
            <p14:sldId id="324"/>
            <p14:sldId id="372"/>
            <p14:sldId id="327"/>
            <p14:sldId id="369"/>
            <p14:sldId id="371"/>
            <p14:sldId id="328"/>
          </p14:sldIdLst>
        </p14:section>
        <p14:section name="Standard End Of Deck" id="{F9A3A7A9-74C8-4C4E-8F4C-BE51B7830F56}">
          <p14:sldIdLst>
            <p14:sldId id="297"/>
            <p14:sldId id="374"/>
            <p14:sldId id="375"/>
            <p14:sldId id="358"/>
            <p14:sldId id="359"/>
            <p14:sldId id="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91484" autoAdjust="0"/>
  </p:normalViewPr>
  <p:slideViewPr>
    <p:cSldViewPr snapToGrid="0">
      <p:cViewPr varScale="1">
        <p:scale>
          <a:sx n="110" d="100"/>
          <a:sy n="110" d="100"/>
        </p:scale>
        <p:origin x="78"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notesViewPr>
    <p:cSldViewPr snapToGrid="0">
      <p:cViewPr varScale="1">
        <p:scale>
          <a:sx n="101" d="100"/>
          <a:sy n="101" d="100"/>
        </p:scale>
        <p:origin x="256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1103BF-711B-48AF-B2F3-4F3536371B59}" type="datetimeFigureOut">
              <a:rPr lang="en-US" smtClean="0"/>
              <a:t>6/5/2013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5C499-7BFF-454F-99AA-5FFDA70597B3}" type="slidenum">
              <a:rPr lang="en-US" smtClean="0"/>
              <a:t>‹#›</a:t>
            </a:fld>
            <a:endParaRPr lang="en-US"/>
          </a:p>
        </p:txBody>
      </p:sp>
    </p:spTree>
    <p:extLst>
      <p:ext uri="{BB962C8B-B14F-4D97-AF65-F5344CB8AC3E}">
        <p14:creationId xmlns:p14="http://schemas.microsoft.com/office/powerpoint/2010/main" val="2095536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46E09-4CB0-4D4C-A830-9D630C81576D}" type="datetimeFigureOut">
              <a:rPr lang="en-US" smtClean="0"/>
              <a:t>6/5/2013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6C59E-33D7-4B51-B787-74912AA7046B}" type="slidenum">
              <a:rPr lang="en-US" smtClean="0"/>
              <a:t>‹#›</a:t>
            </a:fld>
            <a:endParaRPr lang="en-US"/>
          </a:p>
        </p:txBody>
      </p:sp>
    </p:spTree>
    <p:extLst>
      <p:ext uri="{BB962C8B-B14F-4D97-AF65-F5344CB8AC3E}">
        <p14:creationId xmlns:p14="http://schemas.microsoft.com/office/powerpoint/2010/main" val="253070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1</a:t>
            </a:fld>
            <a:endParaRPr lang="en-US"/>
          </a:p>
        </p:txBody>
      </p:sp>
    </p:spTree>
    <p:extLst>
      <p:ext uri="{BB962C8B-B14F-4D97-AF65-F5344CB8AC3E}">
        <p14:creationId xmlns:p14="http://schemas.microsoft.com/office/powerpoint/2010/main" val="42783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14</a:t>
            </a:fld>
            <a:endParaRPr lang="en-US"/>
          </a:p>
        </p:txBody>
      </p:sp>
    </p:spTree>
    <p:extLst>
      <p:ext uri="{BB962C8B-B14F-4D97-AF65-F5344CB8AC3E}">
        <p14:creationId xmlns:p14="http://schemas.microsoft.com/office/powerpoint/2010/main" val="374714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15</a:t>
            </a:fld>
            <a:endParaRPr lang="en-US"/>
          </a:p>
        </p:txBody>
      </p:sp>
    </p:spTree>
    <p:extLst>
      <p:ext uri="{BB962C8B-B14F-4D97-AF65-F5344CB8AC3E}">
        <p14:creationId xmlns:p14="http://schemas.microsoft.com/office/powerpoint/2010/main" val="343499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0788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18</a:t>
            </a:fld>
            <a:endParaRPr lang="en-US"/>
          </a:p>
        </p:txBody>
      </p:sp>
    </p:spTree>
    <p:extLst>
      <p:ext uri="{BB962C8B-B14F-4D97-AF65-F5344CB8AC3E}">
        <p14:creationId xmlns:p14="http://schemas.microsoft.com/office/powerpoint/2010/main" val="227340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20</a:t>
            </a:fld>
            <a:endParaRPr lang="en-US"/>
          </a:p>
        </p:txBody>
      </p:sp>
    </p:spTree>
    <p:extLst>
      <p:ext uri="{BB962C8B-B14F-4D97-AF65-F5344CB8AC3E}">
        <p14:creationId xmlns:p14="http://schemas.microsoft.com/office/powerpoint/2010/main" val="54741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21</a:t>
            </a:fld>
            <a:endParaRPr lang="en-US"/>
          </a:p>
        </p:txBody>
      </p:sp>
    </p:spTree>
    <p:extLst>
      <p:ext uri="{BB962C8B-B14F-4D97-AF65-F5344CB8AC3E}">
        <p14:creationId xmlns:p14="http://schemas.microsoft.com/office/powerpoint/2010/main" val="406374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22</a:t>
            </a:fld>
            <a:endParaRPr lang="en-US"/>
          </a:p>
        </p:txBody>
      </p:sp>
    </p:spTree>
    <p:extLst>
      <p:ext uri="{BB962C8B-B14F-4D97-AF65-F5344CB8AC3E}">
        <p14:creationId xmlns:p14="http://schemas.microsoft.com/office/powerpoint/2010/main" val="236445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23</a:t>
            </a:fld>
            <a:endParaRPr lang="en-US"/>
          </a:p>
        </p:txBody>
      </p:sp>
    </p:spTree>
    <p:extLst>
      <p:ext uri="{BB962C8B-B14F-4D97-AF65-F5344CB8AC3E}">
        <p14:creationId xmlns:p14="http://schemas.microsoft.com/office/powerpoint/2010/main" val="17438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25</a:t>
            </a:fld>
            <a:endParaRPr lang="en-US"/>
          </a:p>
        </p:txBody>
      </p:sp>
    </p:spTree>
    <p:extLst>
      <p:ext uri="{BB962C8B-B14F-4D97-AF65-F5344CB8AC3E}">
        <p14:creationId xmlns:p14="http://schemas.microsoft.com/office/powerpoint/2010/main" val="296906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26</a:t>
            </a:fld>
            <a:endParaRPr lang="en-US"/>
          </a:p>
        </p:txBody>
      </p:sp>
    </p:spTree>
    <p:extLst>
      <p:ext uri="{BB962C8B-B14F-4D97-AF65-F5344CB8AC3E}">
        <p14:creationId xmlns:p14="http://schemas.microsoft.com/office/powerpoint/2010/main" val="312287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a:t>
            </a:fld>
            <a:endParaRPr lang="en-US"/>
          </a:p>
        </p:txBody>
      </p:sp>
    </p:spTree>
    <p:extLst>
      <p:ext uri="{BB962C8B-B14F-4D97-AF65-F5344CB8AC3E}">
        <p14:creationId xmlns:p14="http://schemas.microsoft.com/office/powerpoint/2010/main" val="395872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27</a:t>
            </a:fld>
            <a:endParaRPr lang="en-US"/>
          </a:p>
        </p:txBody>
      </p:sp>
    </p:spTree>
    <p:extLst>
      <p:ext uri="{BB962C8B-B14F-4D97-AF65-F5344CB8AC3E}">
        <p14:creationId xmlns:p14="http://schemas.microsoft.com/office/powerpoint/2010/main" val="285854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28</a:t>
            </a:fld>
            <a:endParaRPr lang="en-US"/>
          </a:p>
        </p:txBody>
      </p:sp>
    </p:spTree>
    <p:extLst>
      <p:ext uri="{BB962C8B-B14F-4D97-AF65-F5344CB8AC3E}">
        <p14:creationId xmlns:p14="http://schemas.microsoft.com/office/powerpoint/2010/main" val="2404794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6/5/2013 3:00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5275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F4667-54C2-42E8-BA66-A7A09F55E3ED}" type="slidenum">
              <a:rPr lang="en-US" smtClean="0"/>
              <a:t>30</a:t>
            </a:fld>
            <a:endParaRPr lang="en-US"/>
          </a:p>
        </p:txBody>
      </p:sp>
    </p:spTree>
    <p:extLst>
      <p:ext uri="{BB962C8B-B14F-4D97-AF65-F5344CB8AC3E}">
        <p14:creationId xmlns:p14="http://schemas.microsoft.com/office/powerpoint/2010/main" val="3627799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6989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22916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3:00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016790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3:00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74588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6/5/2013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36840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t>4</a:t>
            </a:fld>
            <a:endParaRPr lang="en-US"/>
          </a:p>
        </p:txBody>
      </p:sp>
    </p:spTree>
    <p:extLst>
      <p:ext uri="{BB962C8B-B14F-4D97-AF65-F5344CB8AC3E}">
        <p14:creationId xmlns:p14="http://schemas.microsoft.com/office/powerpoint/2010/main" val="120038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6</a:t>
            </a:fld>
            <a:endParaRPr lang="en-US"/>
          </a:p>
        </p:txBody>
      </p:sp>
    </p:spTree>
    <p:extLst>
      <p:ext uri="{BB962C8B-B14F-4D97-AF65-F5344CB8AC3E}">
        <p14:creationId xmlns:p14="http://schemas.microsoft.com/office/powerpoint/2010/main" val="211272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8</a:t>
            </a:fld>
            <a:endParaRPr lang="en-US"/>
          </a:p>
        </p:txBody>
      </p:sp>
    </p:spTree>
    <p:extLst>
      <p:ext uri="{BB962C8B-B14F-4D97-AF65-F5344CB8AC3E}">
        <p14:creationId xmlns:p14="http://schemas.microsoft.com/office/powerpoint/2010/main" val="143908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6C59E-33D7-4B51-B787-74912AA7046B}" type="slidenum">
              <a:rPr lang="en-US" smtClean="0"/>
              <a:t>9</a:t>
            </a:fld>
            <a:endParaRPr lang="en-US"/>
          </a:p>
        </p:txBody>
      </p:sp>
    </p:spTree>
    <p:extLst>
      <p:ext uri="{BB962C8B-B14F-4D97-AF65-F5344CB8AC3E}">
        <p14:creationId xmlns:p14="http://schemas.microsoft.com/office/powerpoint/2010/main" val="212332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11</a:t>
            </a:fld>
            <a:endParaRPr lang="en-US"/>
          </a:p>
        </p:txBody>
      </p:sp>
    </p:spTree>
    <p:extLst>
      <p:ext uri="{BB962C8B-B14F-4D97-AF65-F5344CB8AC3E}">
        <p14:creationId xmlns:p14="http://schemas.microsoft.com/office/powerpoint/2010/main" val="100895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t>13</a:t>
            </a:fld>
            <a:endParaRPr lang="en-US"/>
          </a:p>
        </p:txBody>
      </p:sp>
    </p:spTree>
    <p:extLst>
      <p:ext uri="{BB962C8B-B14F-4D97-AF65-F5344CB8AC3E}">
        <p14:creationId xmlns:p14="http://schemas.microsoft.com/office/powerpoint/2010/main" val="2867185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solidFill>
          <a:schemeClr val="bg2"/>
        </a:solid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436475" cy="6994525"/>
          </a:xfrm>
        </p:grpSpPr>
        <p:grpSp>
          <p:nvGrpSpPr>
            <p:cNvPr id="19" name="Group 18"/>
            <p:cNvGrpSpPr/>
            <p:nvPr userDrawn="1"/>
          </p:nvGrpSpPr>
          <p:grpSpPr>
            <a:xfrm>
              <a:off x="0" y="0"/>
              <a:ext cx="12436475" cy="6994525"/>
              <a:chOff x="0" y="0"/>
              <a:chExt cx="12436475" cy="6994525"/>
            </a:xfrm>
          </p:grpSpPr>
          <p:sp>
            <p:nvSpPr>
              <p:cNvPr id="3" name="Frame 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userDrawn="1"/>
            </p:nvGrpSpPr>
            <p:grpSpPr>
              <a:xfrm>
                <a:off x="182886" y="190969"/>
                <a:ext cx="12118113" cy="6607864"/>
                <a:chOff x="182886" y="190969"/>
                <a:chExt cx="12118113" cy="6607864"/>
              </a:xfrm>
            </p:grpSpPr>
            <p:sp>
              <p:nvSpPr>
                <p:cNvPr id="2" name="Rectangle 1"/>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2" name="Rectangle 2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6633" y="471123"/>
            <a:ext cx="2493837" cy="537211"/>
          </a:xfrm>
          <a:prstGeom prst="rect">
            <a:avLst/>
          </a:prstGeom>
        </p:spPr>
      </p:pic>
      <p:sp>
        <p:nvSpPr>
          <p:cNvPr id="9" name="Right Triangle 8"/>
          <p:cNvSpPr/>
          <p:nvPr/>
        </p:nvSpPr>
        <p:spPr bwMode="auto">
          <a:xfrm rot="10800000" flipH="1">
            <a:off x="11915099" y="5670377"/>
            <a:ext cx="280516" cy="232518"/>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black">
          <a:xfrm>
            <a:off x="4750021" y="2980654"/>
            <a:ext cx="7441979" cy="268965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410" y="3495577"/>
            <a:ext cx="5605538" cy="169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11553920" y="5028595"/>
            <a:ext cx="641695" cy="64178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p:nvSpPr>
        <p:spPr bwMode="black">
          <a:xfrm>
            <a:off x="11698291"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BCF2"/>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3457184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908379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192000" cy="6858000"/>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7" y="461837"/>
            <a:ext cx="10596828" cy="733566"/>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368493"/>
            <a:ext cx="11370701" cy="1877004"/>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66884118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Line 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192000" cy="6858000"/>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68927" y="461837"/>
            <a:ext cx="10596828" cy="733566"/>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69240" y="2008904"/>
            <a:ext cx="11370701" cy="1877004"/>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1068777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grpSp>
        <p:nvGrpSpPr>
          <p:cNvPr id="15" name="Group 14"/>
          <p:cNvGrpSpPr/>
          <p:nvPr/>
        </p:nvGrpSpPr>
        <p:grpSpPr>
          <a:xfrm>
            <a:off x="0" y="0"/>
            <a:ext cx="12192000" cy="6858000"/>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ight Triangle 22"/>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7" y="461837"/>
            <a:ext cx="10561994" cy="733566"/>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368494"/>
            <a:ext cx="11394830" cy="1880387"/>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160319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43428" rIns="143428"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68928" y="461837"/>
            <a:ext cx="10572540" cy="733566"/>
          </a:xfrm>
        </p:spPr>
        <p:txBody>
          <a:bodyPr anchor="t" anchorCtr="0"/>
          <a:lstStyle/>
          <a:p>
            <a:r>
              <a:rPr lang="en-US" smtClean="0"/>
              <a:t>Click to edit Master title style</a:t>
            </a:r>
            <a:endParaRPr lang="en-US" dirty="0"/>
          </a:p>
        </p:txBody>
      </p:sp>
      <p:sp>
        <p:nvSpPr>
          <p:cNvPr id="7" name="Content Placeholder 6"/>
          <p:cNvSpPr>
            <a:spLocks noGrp="1"/>
          </p:cNvSpPr>
          <p:nvPr>
            <p:ph sz="quarter" idx="10"/>
          </p:nvPr>
        </p:nvSpPr>
        <p:spPr>
          <a:xfrm>
            <a:off x="269240" y="1370051"/>
            <a:ext cx="11479199" cy="17475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10453877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with 2 lines of text">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69239" y="1379041"/>
            <a:ext cx="11415922" cy="1744226"/>
          </a:xfrm>
        </p:spPr>
        <p:txBody>
          <a:bodyPr wrap="square">
            <a:spAutoFit/>
          </a:bodyPr>
          <a:lstStyle>
            <a:lvl1pPr>
              <a:buClr>
                <a:schemeClr val="accent3"/>
              </a:buClr>
              <a:defRPr>
                <a:gradFill>
                  <a:gsLst>
                    <a:gs pos="1250">
                      <a:schemeClr val="accent3"/>
                    </a:gs>
                    <a:gs pos="99000">
                      <a:schemeClr val="accent3"/>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68928" y="461837"/>
            <a:ext cx="10604178" cy="733566"/>
          </a:xfrm>
        </p:spPr>
        <p:txBody>
          <a:bodyPr anchor="t" anchorCtr="0"/>
          <a:lstStyle/>
          <a:p>
            <a:r>
              <a:rPr lang="en-US" smtClean="0"/>
              <a:t>Click to edit Master title style</a:t>
            </a:r>
            <a:endParaRPr lang="en-US" dirty="0"/>
          </a:p>
        </p:txBody>
      </p:sp>
      <p:sp>
        <p:nvSpPr>
          <p:cNvPr id="22" name="Right Triangle 21"/>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13782501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7" y="461837"/>
            <a:ext cx="10656909" cy="733566"/>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368492"/>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accent3"/>
                    </a:gs>
                    <a:gs pos="99000">
                      <a:schemeClr val="accent3"/>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132900" y="1368492"/>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accent3"/>
                    </a:gs>
                    <a:gs pos="99000">
                      <a:schemeClr val="accent3"/>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2640825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635817" cy="733566"/>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368492"/>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129256" y="1368492"/>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220967278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625270" cy="733566"/>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368492"/>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33284" y="1368492"/>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8577020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grpSp>
        <p:nvGrpSpPr>
          <p:cNvPr id="13" name="Group 12"/>
          <p:cNvGrpSpPr/>
          <p:nvPr/>
        </p:nvGrpSpPr>
        <p:grpSpPr>
          <a:xfrm>
            <a:off x="0" y="0"/>
            <a:ext cx="12192000" cy="6858000"/>
            <a:chOff x="0" y="0"/>
            <a:chExt cx="12436475" cy="6994525"/>
          </a:xfrm>
        </p:grpSpPr>
        <p:grpSp>
          <p:nvGrpSpPr>
            <p:cNvPr id="14" name="Group 13"/>
            <p:cNvGrpSpPr/>
            <p:nvPr userDrawn="1"/>
          </p:nvGrpSpPr>
          <p:grpSpPr>
            <a:xfrm>
              <a:off x="0" y="0"/>
              <a:ext cx="12436475" cy="6994525"/>
              <a:chOff x="0" y="0"/>
              <a:chExt cx="12436475" cy="6994525"/>
            </a:xfrm>
          </p:grpSpPr>
          <p:sp>
            <p:nvSpPr>
              <p:cNvPr id="16" name="Frame 1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userDrawn="1"/>
            </p:nvGrpSpPr>
            <p:grpSpPr>
              <a:xfrm>
                <a:off x="182886" y="190969"/>
                <a:ext cx="12118113" cy="6607864"/>
                <a:chOff x="182886" y="190969"/>
                <a:chExt cx="12118113" cy="6607864"/>
              </a:xfrm>
            </p:grpSpPr>
            <p:sp>
              <p:nvSpPr>
                <p:cNvPr id="18" name="Rectangle 1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5" name="Rectangle 1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0" name="Rectangle 19"/>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583086" cy="733566"/>
          </a:xfrm>
        </p:spPr>
        <p:txBody>
          <a:bodyPr anchor="t"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368492"/>
            <a:ext cx="5378548" cy="2486578"/>
          </a:xfrm>
        </p:spPr>
        <p:txBody>
          <a:bodyPr wrap="square">
            <a:spAutoFit/>
          </a:bodyPr>
          <a:lstStyle>
            <a:lvl1pPr marL="281677" indent="-281677">
              <a:spcBef>
                <a:spcPts val="1200"/>
              </a:spcBef>
              <a:buClr>
                <a:schemeClr val="accent3"/>
              </a:buClr>
              <a:buFont typeface="Arial" pitchFamily="34" charset="0"/>
              <a:buChar char="•"/>
              <a:defRPr sz="3529">
                <a:gradFill>
                  <a:gsLst>
                    <a:gs pos="1250">
                      <a:schemeClr val="accent3"/>
                    </a:gs>
                    <a:gs pos="99000">
                      <a:schemeClr val="accent3"/>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238365" y="1368492"/>
            <a:ext cx="5378548" cy="2486578"/>
          </a:xfrm>
        </p:spPr>
        <p:txBody>
          <a:bodyPr wrap="square">
            <a:spAutoFit/>
          </a:bodyPr>
          <a:lstStyle>
            <a:lvl1pPr marL="281677" indent="-281677">
              <a:spcBef>
                <a:spcPts val="1200"/>
              </a:spcBef>
              <a:buClr>
                <a:schemeClr val="accent3"/>
              </a:buClr>
              <a:buFont typeface="Arial" pitchFamily="34" charset="0"/>
              <a:buChar char="•"/>
              <a:defRPr sz="3529">
                <a:gradFill>
                  <a:gsLst>
                    <a:gs pos="1250">
                      <a:schemeClr val="accent3"/>
                    </a:gs>
                    <a:gs pos="99000">
                      <a:schemeClr val="accent3"/>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ight Triangle 21"/>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424439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grpSp>
        <p:nvGrpSpPr>
          <p:cNvPr id="29" name="Group 28"/>
          <p:cNvGrpSpPr/>
          <p:nvPr/>
        </p:nvGrpSpPr>
        <p:grpSpPr>
          <a:xfrm>
            <a:off x="0" y="0"/>
            <a:ext cx="12192000" cy="6858000"/>
            <a:chOff x="0" y="0"/>
            <a:chExt cx="12436475" cy="6994525"/>
          </a:xfrm>
        </p:grpSpPr>
        <p:grpSp>
          <p:nvGrpSpPr>
            <p:cNvPr id="30" name="Group 29"/>
            <p:cNvGrpSpPr/>
            <p:nvPr userDrawn="1"/>
          </p:nvGrpSpPr>
          <p:grpSpPr>
            <a:xfrm>
              <a:off x="0" y="0"/>
              <a:ext cx="12436475" cy="6994525"/>
              <a:chOff x="0" y="0"/>
              <a:chExt cx="12436475" cy="6994525"/>
            </a:xfrm>
          </p:grpSpPr>
          <p:sp>
            <p:nvSpPr>
              <p:cNvPr id="32" name="Frame 3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userDrawn="1"/>
            </p:nvGrpSpPr>
            <p:grpSpPr>
              <a:xfrm>
                <a:off x="182886" y="190969"/>
                <a:ext cx="12118113" cy="6607864"/>
                <a:chOff x="182886" y="190969"/>
                <a:chExt cx="12118113" cy="6607864"/>
              </a:xfrm>
            </p:grpSpPr>
            <p:sp>
              <p:nvSpPr>
                <p:cNvPr id="34" name="Rectangle 3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1" name="Rectangle 3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6633" y="471123"/>
            <a:ext cx="2493837" cy="537211"/>
          </a:xfrm>
          <a:prstGeom prst="rect">
            <a:avLst/>
          </a:prstGeom>
        </p:spPr>
      </p:pic>
      <p:sp>
        <p:nvSpPr>
          <p:cNvPr id="11" name="Rectangle 10"/>
          <p:cNvSpPr/>
          <p:nvPr/>
        </p:nvSpPr>
        <p:spPr bwMode="auto">
          <a:xfrm>
            <a:off x="0" y="2084172"/>
            <a:ext cx="9233487" cy="3586208"/>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p:nvSpPr>
        <p:spPr bwMode="black">
          <a:xfrm>
            <a:off x="8703779"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FFFFFF"/>
              </a:solidFill>
              <a:effectLst/>
              <a:uLnTx/>
              <a:uFillTx/>
            </a:endParaRPr>
          </a:p>
        </p:txBody>
      </p:sp>
      <p:sp>
        <p:nvSpPr>
          <p:cNvPr id="9" name="Title 1"/>
          <p:cNvSpPr>
            <a:spLocks noGrp="1"/>
          </p:cNvSpPr>
          <p:nvPr>
            <p:ph type="title" hasCustomPrompt="1"/>
          </p:nvPr>
        </p:nvSpPr>
        <p:spPr>
          <a:xfrm>
            <a:off x="269303" y="2084186"/>
            <a:ext cx="8874606" cy="1793104"/>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1104" y="3877271"/>
            <a:ext cx="8258515" cy="1794661"/>
          </a:xfrm>
          <a:noFill/>
        </p:spPr>
        <p:txBody>
          <a:bodyPr lIns="182880" tIns="146304" rIns="182880" bIns="146304">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2" name="Right Triangle 11"/>
          <p:cNvSpPr/>
          <p:nvPr/>
        </p:nvSpPr>
        <p:spPr bwMode="auto">
          <a:xfrm rot="10800000">
            <a:off x="1" y="5670381"/>
            <a:ext cx="258170" cy="232518"/>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71248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19" name="Group 18"/>
          <p:cNvGrpSpPr/>
          <p:nvPr/>
        </p:nvGrpSpPr>
        <p:grpSpPr>
          <a:xfrm>
            <a:off x="0" y="0"/>
            <a:ext cx="12192000" cy="6858000"/>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635817" cy="733564"/>
          </a:xfrm>
        </p:spPr>
        <p:txBody>
          <a:bodyPr anchor="t" anchorCtr="0"/>
          <a:lstStyle/>
          <a:p>
            <a:r>
              <a:rPr lang="en-US" smtClean="0"/>
              <a:t>Click to edit Master title style</a:t>
            </a:r>
            <a:endParaRPr lang="en-US" dirty="0"/>
          </a:p>
        </p:txBody>
      </p:sp>
      <p:sp>
        <p:nvSpPr>
          <p:cNvPr id="28" name="Right Triangle 27"/>
          <p:cNvSpPr/>
          <p:nvPr/>
        </p:nvSpPr>
        <p:spPr bwMode="auto">
          <a:xfrm rot="10800000">
            <a:off x="-1" y="1195401"/>
            <a:ext cx="258170" cy="237256"/>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70746408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Line Title Only">
    <p:spTree>
      <p:nvGrpSpPr>
        <p:cNvPr id="1" name=""/>
        <p:cNvGrpSpPr/>
        <p:nvPr/>
      </p:nvGrpSpPr>
      <p:grpSpPr>
        <a:xfrm>
          <a:off x="0" y="0"/>
          <a:ext cx="0" cy="0"/>
          <a:chOff x="0" y="0"/>
          <a:chExt cx="0" cy="0"/>
        </a:xfrm>
      </p:grpSpPr>
      <p:grpSp>
        <p:nvGrpSpPr>
          <p:cNvPr id="19" name="Group 18"/>
          <p:cNvGrpSpPr/>
          <p:nvPr/>
        </p:nvGrpSpPr>
        <p:grpSpPr>
          <a:xfrm>
            <a:off x="0" y="0"/>
            <a:ext cx="12192000" cy="6858000"/>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68928" y="461837"/>
            <a:ext cx="10635817" cy="733564"/>
          </a:xfrm>
        </p:spPr>
        <p:txBody>
          <a:bodyPr anchor="t" anchorCtr="0"/>
          <a:lstStyle>
            <a:lvl1pPr>
              <a:defRPr>
                <a:solidFill>
                  <a:srgbClr val="00BCF2">
                    <a:alpha val="99000"/>
                  </a:srgbClr>
                </a:solidFill>
              </a:defRPr>
            </a:lvl1pPr>
          </a:lstStyle>
          <a:p>
            <a:r>
              <a:rPr lang="en-US" smtClean="0"/>
              <a:t>Click to edit Master title style</a:t>
            </a:r>
            <a:endParaRPr lang="en-US" dirty="0"/>
          </a:p>
        </p:txBody>
      </p:sp>
      <p:sp>
        <p:nvSpPr>
          <p:cNvPr id="29" name="Freeform 9"/>
          <p:cNvSpPr>
            <a:spLocks noEditPoints="1"/>
          </p:cNvSpPr>
          <p:nvPr/>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426384267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52474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20653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564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16901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176112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551262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166482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E17320F-9DE1-49B0-B832-DDC540740C7D}" type="datetimeFigureOut">
              <a:rPr lang="en-US" smtClean="0"/>
              <a:t>6/5/2013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594F67-6DED-426A-9116-32C74B18FDF1}" type="slidenum">
              <a:rPr lang="en-US" smtClean="0"/>
              <a:t>‹#›</a:t>
            </a:fld>
            <a:endParaRPr lang="en-US"/>
          </a:p>
        </p:txBody>
      </p:sp>
    </p:spTree>
    <p:extLst>
      <p:ext uri="{BB962C8B-B14F-4D97-AF65-F5344CB8AC3E}">
        <p14:creationId xmlns:p14="http://schemas.microsoft.com/office/powerpoint/2010/main" val="2551004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emo, &quot;special&quot; slides">
    <p:bg>
      <p:bgPr>
        <a:solidFill>
          <a:schemeClr val="bg2"/>
        </a:solidFill>
        <a:effectLst/>
      </p:bgPr>
    </p:bg>
    <p:spTree>
      <p:nvGrpSpPr>
        <p:cNvPr id="1" name=""/>
        <p:cNvGrpSpPr/>
        <p:nvPr/>
      </p:nvGrpSpPr>
      <p:grpSpPr>
        <a:xfrm>
          <a:off x="0" y="0"/>
          <a:ext cx="0" cy="0"/>
          <a:chOff x="0" y="0"/>
          <a:chExt cx="0" cy="0"/>
        </a:xfrm>
      </p:grpSpPr>
      <p:sp>
        <p:nvSpPr>
          <p:cNvPr id="6" name="Arrow Bar"/>
          <p:cNvSpPr/>
          <p:nvPr userDrawn="1"/>
        </p:nvSpPr>
        <p:spPr bwMode="auto">
          <a:xfrm>
            <a:off x="4011070" y="1514475"/>
            <a:ext cx="7164665"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879" y="3187885"/>
            <a:ext cx="2827988"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5" name="Title Tile"/>
          <p:cNvSpPr/>
          <p:nvPr userDrawn="1"/>
        </p:nvSpPr>
        <p:spPr bwMode="auto">
          <a:xfrm>
            <a:off x="4011072" y="3187137"/>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7"/>
            <a:ext cx="5551185" cy="1378644"/>
          </a:xfrm>
          <a:prstGeom prst="rect">
            <a:avLst/>
          </a:prstGeom>
        </p:spPr>
        <p:txBody>
          <a:bodyPr anchor="ctr" anchorCtr="0">
            <a:noAutofit/>
            <a:scene3d>
              <a:camera prst="orthographicFront"/>
              <a:lightRig rig="flat" dir="t"/>
            </a:scene3d>
            <a:sp3d>
              <a:contourClr>
                <a:schemeClr val="tx2"/>
              </a:contourClr>
            </a:sp3d>
          </a:bodyPr>
          <a:lstStyle>
            <a:lvl1pPr marL="0" indent="0" algn="l" defTabSz="914340" rtl="0" eaLnBrk="1" latinLnBrk="0" hangingPunct="1">
              <a:lnSpc>
                <a:spcPct val="90000"/>
              </a:lnSpc>
              <a:spcBef>
                <a:spcPct val="0"/>
              </a:spcBef>
              <a:buFont typeface="Arial" pitchFamily="34" charset="0"/>
              <a:buNone/>
              <a:defRPr lang="en-US" sz="5400" b="0"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0" name="Circle Arrow"/>
          <p:cNvSpPr>
            <a:spLocks noEditPoints="1"/>
          </p:cNvSpPr>
          <p:nvPr userDrawn="1"/>
        </p:nvSpPr>
        <p:spPr bwMode="auto">
          <a:xfrm rot="5400000">
            <a:off x="9950925"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9" rIns="91436" bIns="45719" numCol="1" rtlCol="0" anchor="ctr" anchorCtr="0" compatLnSpc="1">
            <a:prstTxWarp prst="textNoShape">
              <a:avLst/>
            </a:prstTxWarp>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6" y="1630806"/>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0141" y="3187137"/>
            <a:ext cx="6612268" cy="1523495"/>
          </a:xfrm>
          <a:prstGeom prst="rect">
            <a:avLst/>
          </a:prstGeom>
        </p:spPr>
        <p:txBody>
          <a:bodyPr anchor="ctr" anchorCtr="0">
            <a:noAutofit/>
          </a:bodyPr>
          <a:lstStyle>
            <a:lvl1pPr algn="l" defTabSz="914340" rtl="0" eaLnBrk="1" latinLnBrk="0" hangingPunct="1">
              <a:lnSpc>
                <a:spcPct val="90000"/>
              </a:lnSpc>
              <a:spcBef>
                <a:spcPct val="0"/>
              </a:spcBef>
              <a:buNone/>
              <a:defRPr lang="en-US" sz="4000" b="0" kern="1200" cap="none" spc="-100" baseline="0" dirty="0">
                <a:ln w="3175">
                  <a:noFill/>
                </a:ln>
                <a:solidFill>
                  <a:schemeClr val="bg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defTabSz="914076"/>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661955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436475" cy="6994525"/>
          </a:xfrm>
          <a:solidFill>
            <a:schemeClr val="tx1"/>
          </a:solidFill>
        </p:grpSpPr>
        <p:grpSp>
          <p:nvGrpSpPr>
            <p:cNvPr id="7" name="Group 6"/>
            <p:cNvGrpSpPr/>
            <p:nvPr userDrawn="1"/>
          </p:nvGrpSpPr>
          <p:grpSpPr>
            <a:xfrm>
              <a:off x="0" y="0"/>
              <a:ext cx="12436475" cy="6994525"/>
              <a:chOff x="0" y="0"/>
              <a:chExt cx="12436475" cy="6994525"/>
            </a:xfrm>
            <a:grpFill/>
          </p:grpSpPr>
          <p:sp>
            <p:nvSpPr>
              <p:cNvPr id="9" name="Frame 8"/>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a:grpFill/>
            </p:grpSpPr>
            <p:sp>
              <p:nvSpPr>
                <p:cNvPr id="11" name="Rectangle 10"/>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ight Triangle 12"/>
          <p:cNvSpPr/>
          <p:nvPr/>
        </p:nvSpPr>
        <p:spPr bwMode="auto">
          <a:xfrm rot="10800000" flipH="1">
            <a:off x="11922762" y="5670379"/>
            <a:ext cx="269239"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gray">
          <a:xfrm>
            <a:off x="1181652" y="3863284"/>
            <a:ext cx="11010348" cy="180709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9"/>
          <p:cNvSpPr>
            <a:spLocks noEditPoints="1"/>
          </p:cNvSpPr>
          <p:nvPr/>
        </p:nvSpPr>
        <p:spPr bwMode="black">
          <a:xfrm>
            <a:off x="11442170"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
        <p:nvSpPr>
          <p:cNvPr id="2" name="Title 1"/>
          <p:cNvSpPr>
            <a:spLocks noGrp="1"/>
          </p:cNvSpPr>
          <p:nvPr>
            <p:ph type="title" hasCustomPrompt="1"/>
          </p:nvPr>
        </p:nvSpPr>
        <p:spPr>
          <a:xfrm>
            <a:off x="1188576" y="3863284"/>
            <a:ext cx="9859116" cy="1807096"/>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188513" y="5670381"/>
            <a:ext cx="9860674" cy="771511"/>
          </a:xfrm>
          <a:noFill/>
        </p:spPr>
        <p:txBody>
          <a:bodyPr lIns="182880" tIns="146304" rIns="182880" bIns="146304" anchor="t" anchorCtr="0">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69838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15" name="Group 14"/>
          <p:cNvGrpSpPr/>
          <p:nvPr userDrawn="1"/>
        </p:nvGrpSpPr>
        <p:grpSpPr>
          <a:xfrm>
            <a:off x="0" y="0"/>
            <a:ext cx="12192000" cy="6858000"/>
            <a:chOff x="0" y="0"/>
            <a:chExt cx="12436475" cy="6994525"/>
          </a:xfrm>
        </p:grpSpPr>
        <p:grpSp>
          <p:nvGrpSpPr>
            <p:cNvPr id="16" name="Group 15"/>
            <p:cNvGrpSpPr/>
            <p:nvPr userDrawn="1"/>
          </p:nvGrpSpPr>
          <p:grpSpPr>
            <a:xfrm>
              <a:off x="0" y="0"/>
              <a:ext cx="12436475" cy="6994525"/>
              <a:chOff x="0" y="0"/>
              <a:chExt cx="12436475" cy="6994525"/>
            </a:xfrm>
          </p:grpSpPr>
          <p:sp>
            <p:nvSpPr>
              <p:cNvPr id="18" name="Frame 1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userDrawn="1"/>
            </p:nvGrpSpPr>
            <p:grpSpPr>
              <a:xfrm>
                <a:off x="182886" y="190969"/>
                <a:ext cx="12118113" cy="6607864"/>
                <a:chOff x="182886" y="190969"/>
                <a:chExt cx="12118113" cy="6607864"/>
              </a:xfrm>
            </p:grpSpPr>
            <p:sp>
              <p:nvSpPr>
                <p:cNvPr id="20" name="Rectangle 1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7" name="Rectangle 1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0" y="2084172"/>
            <a:ext cx="9233487" cy="3586208"/>
          </a:xfrm>
          <a:prstGeom prst="rect">
            <a:avLst/>
          </a:prstGeom>
          <a:solidFill>
            <a:srgbClr val="00BCF2">
              <a:alpha val="86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Freeform 12"/>
          <p:cNvSpPr>
            <a:spLocks noEditPoints="1"/>
          </p:cNvSpPr>
          <p:nvPr userDrawn="1"/>
        </p:nvSpPr>
        <p:spPr bwMode="black">
          <a:xfrm>
            <a:off x="8703779"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FFFFFF"/>
              </a:solidFill>
              <a:effectLst/>
              <a:uLnTx/>
              <a:uFillTx/>
            </a:endParaRPr>
          </a:p>
        </p:txBody>
      </p:sp>
      <p:sp>
        <p:nvSpPr>
          <p:cNvPr id="14" name="Right Triangle 13"/>
          <p:cNvSpPr/>
          <p:nvPr userDrawn="1"/>
        </p:nvSpPr>
        <p:spPr bwMode="auto">
          <a:xfrm rot="10800000">
            <a:off x="1" y="5670381"/>
            <a:ext cx="258170" cy="232518"/>
          </a:xfrm>
          <a:prstGeom prst="rtTriangl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a:xfrm>
            <a:off x="269302" y="2084187"/>
            <a:ext cx="8817324"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819" y="471123"/>
            <a:ext cx="2507467" cy="537211"/>
          </a:xfrm>
          <a:prstGeom prst="rect">
            <a:avLst/>
          </a:prstGeom>
        </p:spPr>
      </p:pic>
      <p:sp>
        <p:nvSpPr>
          <p:cNvPr id="5" name="Text Placeholder 4"/>
          <p:cNvSpPr>
            <a:spLocks noGrp="1"/>
          </p:cNvSpPr>
          <p:nvPr>
            <p:ph type="body" sz="quarter" idx="12" hasCustomPrompt="1"/>
          </p:nvPr>
        </p:nvSpPr>
        <p:spPr>
          <a:xfrm>
            <a:off x="269302" y="3878574"/>
            <a:ext cx="8964186" cy="1792326"/>
          </a:xfrm>
          <a:noFill/>
        </p:spPr>
        <p:txBody>
          <a:bodyPr lIns="182880" tIns="146304" rIns="182880" bIns="146304">
            <a:noAutofit/>
          </a:bodyPr>
          <a:lstStyle>
            <a:lvl1pPr marL="0" indent="0">
              <a:spcBef>
                <a:spcPts val="0"/>
              </a:spcBef>
              <a:buNone/>
              <a:defRPr sz="3137"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8376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grpSp>
        <p:nvGrpSpPr>
          <p:cNvPr id="10" name="Group 9"/>
          <p:cNvGrpSpPr/>
          <p:nvPr userDrawn="1"/>
        </p:nvGrpSpPr>
        <p:grpSpPr>
          <a:xfrm>
            <a:off x="0" y="0"/>
            <a:ext cx="12192000" cy="6858000"/>
            <a:chOff x="0" y="0"/>
            <a:chExt cx="12436475" cy="6994525"/>
          </a:xfrm>
        </p:grpSpPr>
        <p:grpSp>
          <p:nvGrpSpPr>
            <p:cNvPr id="11" name="Group 10"/>
            <p:cNvGrpSpPr/>
            <p:nvPr userDrawn="1"/>
          </p:nvGrpSpPr>
          <p:grpSpPr>
            <a:xfrm>
              <a:off x="0" y="0"/>
              <a:ext cx="12436475" cy="6994525"/>
              <a:chOff x="0" y="0"/>
              <a:chExt cx="12436475" cy="6994525"/>
            </a:xfrm>
          </p:grpSpPr>
          <p:sp>
            <p:nvSpPr>
              <p:cNvPr id="13" name="Frame 12"/>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userDrawn="1"/>
            </p:nvGrpSpPr>
            <p:grpSpPr>
              <a:xfrm>
                <a:off x="182886" y="190969"/>
                <a:ext cx="12118113" cy="6607864"/>
                <a:chOff x="182886" y="190969"/>
                <a:chExt cx="12118113" cy="6607864"/>
              </a:xfrm>
            </p:grpSpPr>
            <p:sp>
              <p:nvSpPr>
                <p:cNvPr id="15" name="Rectangle 14"/>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 name="Rectangle 11"/>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Right Triangle 6"/>
          <p:cNvSpPr/>
          <p:nvPr userDrawn="1"/>
        </p:nvSpPr>
        <p:spPr bwMode="auto">
          <a:xfrm rot="10800000" flipH="1">
            <a:off x="11933830" y="5670380"/>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gray">
          <a:xfrm>
            <a:off x="1181652" y="3863284"/>
            <a:ext cx="11010348" cy="180709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9"/>
          <p:cNvSpPr>
            <a:spLocks noEditPoints="1"/>
          </p:cNvSpPr>
          <p:nvPr userDrawn="1"/>
        </p:nvSpPr>
        <p:spPr bwMode="black">
          <a:xfrm>
            <a:off x="11442170"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endParaRPr lang="en-US" sz="1765"/>
          </a:p>
        </p:txBody>
      </p:sp>
      <p:sp>
        <p:nvSpPr>
          <p:cNvPr id="2" name="Title 1"/>
          <p:cNvSpPr>
            <a:spLocks noGrp="1"/>
          </p:cNvSpPr>
          <p:nvPr>
            <p:ph type="title" hasCustomPrompt="1"/>
          </p:nvPr>
        </p:nvSpPr>
        <p:spPr>
          <a:xfrm>
            <a:off x="1181590" y="3863284"/>
            <a:ext cx="9859116" cy="1807096"/>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1181590" y="5670381"/>
            <a:ext cx="9860674" cy="79566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60193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6356"/>
            <a:ext cx="11653522"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39" y="3877271"/>
            <a:ext cx="11653522"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7093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436475" cy="6994525"/>
          </a:xfrm>
        </p:grpSpPr>
        <p:grpSp>
          <p:nvGrpSpPr>
            <p:cNvPr id="10" name="Group 9"/>
            <p:cNvGrpSpPr/>
            <p:nvPr userDrawn="1"/>
          </p:nvGrpSpPr>
          <p:grpSpPr>
            <a:xfrm>
              <a:off x="0" y="0"/>
              <a:ext cx="12436475" cy="6994525"/>
              <a:chOff x="0" y="0"/>
              <a:chExt cx="12436475" cy="6994525"/>
            </a:xfrm>
          </p:grpSpPr>
          <p:sp>
            <p:nvSpPr>
              <p:cNvPr id="12" name="Frame 1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182886" y="190969"/>
                <a:ext cx="12118113" cy="6607864"/>
                <a:chOff x="182886" y="190969"/>
                <a:chExt cx="12118113" cy="6607864"/>
              </a:xfrm>
            </p:grpSpPr>
            <p:sp>
              <p:nvSpPr>
                <p:cNvPr id="14" name="Rectangle 1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 name="Rectangle 1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ight Triangle 4"/>
          <p:cNvSpPr/>
          <p:nvPr userDrawn="1"/>
        </p:nvSpPr>
        <p:spPr bwMode="auto">
          <a:xfrm rot="10800000" flipH="1">
            <a:off x="11933830" y="5670380"/>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gray">
          <a:xfrm>
            <a:off x="1181652" y="3863284"/>
            <a:ext cx="11010348" cy="180709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79285" rIns="179285" bIns="179285"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9"/>
          <p:cNvSpPr>
            <a:spLocks noEditPoints="1"/>
          </p:cNvSpPr>
          <p:nvPr userDrawn="1"/>
        </p:nvSpPr>
        <p:spPr bwMode="black">
          <a:xfrm>
            <a:off x="11442170"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endParaRPr lang="en-US" sz="1765"/>
          </a:p>
        </p:txBody>
      </p:sp>
      <p:sp>
        <p:nvSpPr>
          <p:cNvPr id="2" name="Title 1"/>
          <p:cNvSpPr>
            <a:spLocks noGrp="1"/>
          </p:cNvSpPr>
          <p:nvPr>
            <p:ph type="title" hasCustomPrompt="1"/>
          </p:nvPr>
        </p:nvSpPr>
        <p:spPr>
          <a:xfrm>
            <a:off x="1181652" y="3863284"/>
            <a:ext cx="9859116" cy="1807096"/>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0992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6356"/>
            <a:ext cx="11653522"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26294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lIns="146304"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71323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097006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477410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192000" cy="6858000"/>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1933830" y="5670380"/>
            <a:ext cx="258170" cy="232518"/>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userDrawn="1"/>
        </p:nvSpPr>
        <p:spPr bwMode="gray">
          <a:xfrm>
            <a:off x="1181652" y="3863284"/>
            <a:ext cx="11010348" cy="1807096"/>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Freeform 9"/>
          <p:cNvSpPr>
            <a:spLocks noEditPoints="1"/>
          </p:cNvSpPr>
          <p:nvPr userDrawn="1"/>
        </p:nvSpPr>
        <p:spPr bwMode="black">
          <a:xfrm>
            <a:off x="11442170"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2" name="Title 1"/>
          <p:cNvSpPr>
            <a:spLocks noGrp="1"/>
          </p:cNvSpPr>
          <p:nvPr>
            <p:ph type="title" hasCustomPrompt="1"/>
          </p:nvPr>
        </p:nvSpPr>
        <p:spPr>
          <a:xfrm>
            <a:off x="1181653" y="3874163"/>
            <a:ext cx="999649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782940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192000" cy="6858000"/>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654175"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189177"/>
            <a:ext cx="11472819" cy="1880387"/>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248429953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6356"/>
            <a:ext cx="11653522"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39" y="3877271"/>
            <a:ext cx="11653523"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6622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192000" cy="6858000"/>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68928" y="461837"/>
            <a:ext cx="10654175" cy="728930"/>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69240" y="1893629"/>
            <a:ext cx="11472819" cy="1880387"/>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07191648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192000" cy="6858000"/>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632041"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189177"/>
            <a:ext cx="11494953" cy="1880387"/>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253851057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192000" cy="6858000"/>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68928" y="461837"/>
            <a:ext cx="10654175" cy="728930"/>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69239" y="1190734"/>
            <a:ext cx="11539221" cy="17475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48730163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69239" y="1861609"/>
            <a:ext cx="11539221" cy="1744226"/>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68928" y="461837"/>
            <a:ext cx="10756067"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23421830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192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756067"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11806"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21209807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192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756067"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354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372059985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192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756067"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3591546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192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756067"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96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96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18418787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192000" cy="6858000"/>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61837"/>
            <a:ext cx="11024996" cy="733566"/>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1" y="1200141"/>
            <a:ext cx="258170"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8928" y="461837"/>
            <a:ext cx="10756067" cy="728930"/>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411929344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192000" cy="6858000"/>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68928" y="461837"/>
            <a:ext cx="10756067" cy="728930"/>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350754" y="601642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62757899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436475" cy="6994525"/>
          </a:xfrm>
          <a:solidFill>
            <a:schemeClr val="tx1"/>
          </a:solidFill>
        </p:grpSpPr>
        <p:grpSp>
          <p:nvGrpSpPr>
            <p:cNvPr id="6" name="Group 5"/>
            <p:cNvGrpSpPr/>
            <p:nvPr userDrawn="1"/>
          </p:nvGrpSpPr>
          <p:grpSpPr>
            <a:xfrm>
              <a:off x="0" y="0"/>
              <a:ext cx="12436475" cy="6994525"/>
              <a:chOff x="0" y="0"/>
              <a:chExt cx="12436475" cy="6994525"/>
            </a:xfrm>
            <a:grpFill/>
          </p:grpSpPr>
          <p:sp>
            <p:nvSpPr>
              <p:cNvPr id="8" name="Frame 7"/>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a:grpFill/>
            </p:grpSpPr>
            <p:sp>
              <p:nvSpPr>
                <p:cNvPr id="10" name="Rectangle 9"/>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ight Triangle 11"/>
          <p:cNvSpPr/>
          <p:nvPr/>
        </p:nvSpPr>
        <p:spPr bwMode="auto">
          <a:xfrm rot="10800000" flipH="1">
            <a:off x="11922762" y="5670379"/>
            <a:ext cx="269239"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181652" y="3863284"/>
            <a:ext cx="11010348" cy="180709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89642" rIns="143428" bIns="89642"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9"/>
          <p:cNvSpPr>
            <a:spLocks noEditPoints="1"/>
          </p:cNvSpPr>
          <p:nvPr/>
        </p:nvSpPr>
        <p:spPr bwMode="black">
          <a:xfrm>
            <a:off x="11442170"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
        <p:nvSpPr>
          <p:cNvPr id="2" name="Title 1"/>
          <p:cNvSpPr>
            <a:spLocks noGrp="1"/>
          </p:cNvSpPr>
          <p:nvPr>
            <p:ph type="title" hasCustomPrompt="1"/>
          </p:nvPr>
        </p:nvSpPr>
        <p:spPr>
          <a:xfrm>
            <a:off x="1181652" y="3863283"/>
            <a:ext cx="9859116" cy="1807095"/>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74079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35105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2887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4911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1156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176112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66185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649833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223790613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000720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563356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98806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6356"/>
            <a:ext cx="11653522"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44907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932309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84610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3356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5692539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0342478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845885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613168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50355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70673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27802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436475" cy="6994525"/>
          </a:xfrm>
          <a:solidFill>
            <a:schemeClr val="tx1"/>
          </a:solidFill>
        </p:grpSpPr>
        <p:grpSp>
          <p:nvGrpSpPr>
            <p:cNvPr id="4" name="Group 3"/>
            <p:cNvGrpSpPr/>
            <p:nvPr userDrawn="1"/>
          </p:nvGrpSpPr>
          <p:grpSpPr>
            <a:xfrm>
              <a:off x="0" y="0"/>
              <a:ext cx="12436475" cy="6994525"/>
              <a:chOff x="0" y="0"/>
              <a:chExt cx="12436475" cy="6994525"/>
            </a:xfrm>
            <a:grpFill/>
          </p:grpSpPr>
          <p:sp>
            <p:nvSpPr>
              <p:cNvPr id="6" name="Frame 5"/>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a:grpFill/>
            </p:grpSpPr>
            <p:sp>
              <p:nvSpPr>
                <p:cNvPr id="8" name="Rectangle 7"/>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ight Triangle 9"/>
          <p:cNvSpPr/>
          <p:nvPr/>
        </p:nvSpPr>
        <p:spPr bwMode="auto">
          <a:xfrm rot="10800000" flipH="1">
            <a:off x="11922762" y="5670379"/>
            <a:ext cx="269239" cy="232518"/>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gray">
          <a:xfrm>
            <a:off x="1181652" y="3863284"/>
            <a:ext cx="11010348" cy="1807096"/>
          </a:xfrm>
          <a:prstGeom prst="rect">
            <a:avLst/>
          </a:prstGeom>
          <a:solidFill>
            <a:srgbClr val="00BCF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9"/>
          <p:cNvSpPr>
            <a:spLocks noEditPoints="1"/>
          </p:cNvSpPr>
          <p:nvPr/>
        </p:nvSpPr>
        <p:spPr bwMode="black">
          <a:xfrm>
            <a:off x="11442170" y="5152263"/>
            <a:ext cx="382848" cy="38445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89642" tIns="44821" rIns="89642" bIns="44821" numCol="1" anchor="t" anchorCtr="0" compatLnSpc="1">
            <a:prstTxWarp prst="textNoShape">
              <a:avLst/>
            </a:prstTxWarp>
          </a:bodyPr>
          <a:lstStyle/>
          <a:p>
            <a:endParaRPr lang="en-US" sz="1765"/>
          </a:p>
        </p:txBody>
      </p:sp>
      <p:sp>
        <p:nvSpPr>
          <p:cNvPr id="2" name="Title 1"/>
          <p:cNvSpPr>
            <a:spLocks noGrp="1"/>
          </p:cNvSpPr>
          <p:nvPr>
            <p:ph type="title" hasCustomPrompt="1"/>
          </p:nvPr>
        </p:nvSpPr>
        <p:spPr>
          <a:xfrm>
            <a:off x="1181652" y="3874163"/>
            <a:ext cx="10100494"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38064559"/>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20430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017682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11188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28720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731815"/>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1346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0256829"/>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13786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950933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2084186"/>
            <a:ext cx="8874606" cy="1793104"/>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1104" y="3877271"/>
            <a:ext cx="8258515" cy="1794661"/>
          </a:xfrm>
          <a:noFill/>
        </p:spPr>
        <p:txBody>
          <a:bodyPr lIns="182880" tIns="146304" rIns="182880" bIns="146304">
            <a:no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79561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97969786"/>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1652" y="3874163"/>
            <a:ext cx="10100494"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592030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848642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theme" Target="../theme/theme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338919"/>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441052"/>
            <a:ext cx="11653521" cy="1744226"/>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61259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718" r:id="rId29"/>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137"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568"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568"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1744226"/>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63301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137"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568"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568"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7573331"/>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1.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82616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lstStyle/>
          <a:p>
            <a:r>
              <a:rPr lang="en-US" dirty="0" smtClean="0"/>
              <a:t>Template Abstractions</a:t>
            </a:r>
            <a:endParaRPr lang="en-US" dirty="0"/>
          </a:p>
        </p:txBody>
      </p:sp>
    </p:spTree>
    <p:extLst>
      <p:ext uri="{BB962C8B-B14F-4D97-AF65-F5344CB8AC3E}">
        <p14:creationId xmlns:p14="http://schemas.microsoft.com/office/powerpoint/2010/main" val="31453538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solidFill>
                  <a:schemeClr val="accent4"/>
                </a:solidFill>
              </a:rPr>
              <a:t>Demo</a:t>
            </a:r>
            <a:r>
              <a:rPr lang="en-US" dirty="0" smtClean="0"/>
              <a:t/>
            </a:r>
            <a:br>
              <a:rPr lang="en-US" dirty="0" smtClean="0"/>
            </a:br>
            <a:r>
              <a:rPr lang="en-US" dirty="0" smtClean="0"/>
              <a:t>VM Template Design</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21982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Service Template</a:t>
            </a:r>
            <a:endParaRPr lang="en-US" dirty="0"/>
          </a:p>
        </p:txBody>
      </p:sp>
      <p:sp>
        <p:nvSpPr>
          <p:cNvPr id="8" name="Rectangle 7"/>
          <p:cNvSpPr/>
          <p:nvPr/>
        </p:nvSpPr>
        <p:spPr bwMode="auto">
          <a:xfrm>
            <a:off x="352265" y="1741738"/>
            <a:ext cx="5424592" cy="4126028"/>
          </a:xfrm>
          <a:prstGeom prst="rect">
            <a:avLst/>
          </a:prstGeom>
          <a:solidFill>
            <a:schemeClr val="bg2">
              <a:lumMod val="75000"/>
              <a:lumOff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Template</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903872" y="2645202"/>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1341324" y="3217531"/>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1892932" y="3662264"/>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6765916" y="1751495"/>
            <a:ext cx="2177182" cy="2196561"/>
          </a:xfrm>
          <a:prstGeom prst="rect">
            <a:avLst/>
          </a:prstGeom>
          <a:solidFill>
            <a:schemeClr val="bg2">
              <a:lumMod val="75000"/>
              <a:lumOff val="25000"/>
            </a:schemeClr>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Instance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7111954" y="2311345"/>
            <a:ext cx="2177182" cy="2196561"/>
          </a:xfrm>
          <a:prstGeom prst="rect">
            <a:avLst/>
          </a:prstGeom>
          <a:solidFill>
            <a:schemeClr val="bg2">
              <a:lumMod val="75000"/>
              <a:lumOff val="25000"/>
            </a:schemeClr>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Instance</a:t>
            </a: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7563775" y="2871195"/>
            <a:ext cx="2177182" cy="2196561"/>
          </a:xfrm>
          <a:prstGeom prst="rect">
            <a:avLst/>
          </a:prstGeom>
          <a:solidFill>
            <a:schemeClr val="bg2">
              <a:lumMod val="75000"/>
              <a:lumOff val="25000"/>
            </a:schemeClr>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Instance</a:t>
            </a:r>
            <a:endParaRPr lang="en-US" sz="2000" dirty="0">
              <a:gradFill>
                <a:gsLst>
                  <a:gs pos="0">
                    <a:srgbClr val="FFFFFF"/>
                  </a:gs>
                  <a:gs pos="100000">
                    <a:srgbClr val="FFFFFF"/>
                  </a:gs>
                </a:gsLst>
                <a:lin ang="5400000" scaled="0"/>
              </a:gradFill>
            </a:endParaRPr>
          </a:p>
        </p:txBody>
      </p:sp>
      <p:cxnSp>
        <p:nvCxnSpPr>
          <p:cNvPr id="18" name="Straight Arrow Connector 17"/>
          <p:cNvCxnSpPr/>
          <p:nvPr/>
        </p:nvCxnSpPr>
        <p:spPr>
          <a:xfrm>
            <a:off x="5914644" y="3981955"/>
            <a:ext cx="710004" cy="0"/>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180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249"/>
                                          </p:stCondLst>
                                        </p:cTn>
                                        <p:tgtEl>
                                          <p:spTgt spid="10"/>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0"/>
                                  </p:stCondLst>
                                  <p:childTnLst>
                                    <p:set>
                                      <p:cBhvr>
                                        <p:cTn id="16" dur="1" fill="hold">
                                          <p:stCondLst>
                                            <p:cond delay="249"/>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249"/>
                                          </p:stCondLst>
                                        </p:cTn>
                                        <p:tgtEl>
                                          <p:spTgt spid="18"/>
                                        </p:tgtEl>
                                        <p:attrNameLst>
                                          <p:attrName>style.visibility</p:attrName>
                                        </p:attrNameLst>
                                      </p:cBhvr>
                                      <p:to>
                                        <p:strVal val="visible"/>
                                      </p:to>
                                    </p:set>
                                  </p:childTnLst>
                                </p:cTn>
                              </p:par>
                            </p:childTnLst>
                          </p:cTn>
                        </p:par>
                        <p:par>
                          <p:cTn id="21" fill="hold">
                            <p:stCondLst>
                              <p:cond delay="250"/>
                            </p:stCondLst>
                            <p:childTnLst>
                              <p:par>
                                <p:cTn id="22" presetID="1" presetClass="entr" presetSubtype="0" fill="hold" grpId="0" nodeType="afterEffect">
                                  <p:stCondLst>
                                    <p:cond delay="0"/>
                                  </p:stCondLst>
                                  <p:childTnLst>
                                    <p:set>
                                      <p:cBhvr>
                                        <p:cTn id="23" dur="1" fill="hold">
                                          <p:stCondLst>
                                            <p:cond delay="249"/>
                                          </p:stCondLst>
                                        </p:cTn>
                                        <p:tgtEl>
                                          <p:spTgt spid="13"/>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249"/>
                                          </p:stCondLst>
                                        </p:cTn>
                                        <p:tgtEl>
                                          <p:spTgt spid="15"/>
                                        </p:tgtEl>
                                        <p:attrNameLst>
                                          <p:attrName>style.visibility</p:attrName>
                                        </p:attrNameLst>
                                      </p:cBhvr>
                                      <p:to>
                                        <p:strVal val="visible"/>
                                      </p:to>
                                    </p:set>
                                  </p:childTnLst>
                                </p:cTn>
                              </p:par>
                            </p:childTnLst>
                          </p:cTn>
                        </p:par>
                        <p:par>
                          <p:cTn id="27" fill="hold">
                            <p:stCondLst>
                              <p:cond delay="750"/>
                            </p:stCondLst>
                            <p:childTnLst>
                              <p:par>
                                <p:cTn id="28" presetID="1" presetClass="entr" presetSubtype="0" fill="hold" grpId="0" nodeType="afterEffect">
                                  <p:stCondLst>
                                    <p:cond delay="0"/>
                                  </p:stCondLst>
                                  <p:childTnLst>
                                    <p:set>
                                      <p:cBhvr>
                                        <p:cTn id="29" dur="1" fill="hold">
                                          <p:stCondLst>
                                            <p:cond delay="24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solidFill>
                  <a:schemeClr val="accent4"/>
                </a:solidFill>
              </a:rPr>
              <a:t>Demo</a:t>
            </a:r>
            <a:br>
              <a:rPr lang="en-US" sz="6600" dirty="0" smtClean="0">
                <a:solidFill>
                  <a:schemeClr val="accent4"/>
                </a:solidFill>
              </a:rPr>
            </a:br>
            <a:r>
              <a:rPr lang="en-US" dirty="0" smtClean="0"/>
              <a:t>Service Template Design</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71597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Deployment</a:t>
            </a:r>
            <a:endParaRPr lang="en-US" dirty="0"/>
          </a:p>
        </p:txBody>
      </p:sp>
      <p:sp>
        <p:nvSpPr>
          <p:cNvPr id="6" name="Content Placeholder 5"/>
          <p:cNvSpPr>
            <a:spLocks noGrp="1"/>
          </p:cNvSpPr>
          <p:nvPr>
            <p:ph sz="quarter" idx="10"/>
          </p:nvPr>
        </p:nvSpPr>
        <p:spPr>
          <a:xfrm>
            <a:off x="269240" y="1370051"/>
            <a:ext cx="11479199" cy="2212272"/>
          </a:xfrm>
        </p:spPr>
        <p:txBody>
          <a:bodyPr/>
          <a:lstStyle/>
          <a:p>
            <a:r>
              <a:rPr lang="en-US" dirty="0" smtClean="0"/>
              <a:t>Choose Host Group or Cloud deployment</a:t>
            </a:r>
          </a:p>
          <a:p>
            <a:r>
              <a:rPr lang="en-US" dirty="0" smtClean="0"/>
              <a:t>Specify service settings</a:t>
            </a:r>
          </a:p>
          <a:p>
            <a:r>
              <a:rPr lang="en-US" dirty="0" smtClean="0"/>
              <a:t>Run placement</a:t>
            </a:r>
          </a:p>
          <a:p>
            <a:r>
              <a:rPr lang="en-US" dirty="0" smtClean="0"/>
              <a:t>Optionally force settings</a:t>
            </a:r>
          </a:p>
        </p:txBody>
      </p:sp>
      <p:grpSp>
        <p:nvGrpSpPr>
          <p:cNvPr id="16" name="Group 15"/>
          <p:cNvGrpSpPr/>
          <p:nvPr/>
        </p:nvGrpSpPr>
        <p:grpSpPr>
          <a:xfrm>
            <a:off x="9239534" y="572565"/>
            <a:ext cx="1665211" cy="512107"/>
            <a:chOff x="9239534" y="572565"/>
            <a:chExt cx="1665211" cy="512107"/>
          </a:xfrm>
        </p:grpSpPr>
        <p:sp>
          <p:nvSpPr>
            <p:cNvPr id="8" name="Donut 7"/>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9" name="Rectangle 8"/>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0" name="Rounded Rectangle 9"/>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 name="Rounded Rectangle 10"/>
            <p:cNvSpPr/>
            <p:nvPr/>
          </p:nvSpPr>
          <p:spPr bwMode="auto">
            <a:xfrm>
              <a:off x="9625496" y="572565"/>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2" name="Rounded Rectangle 11"/>
            <p:cNvSpPr/>
            <p:nvPr/>
          </p:nvSpPr>
          <p:spPr bwMode="auto">
            <a:xfrm>
              <a:off x="10030509" y="572565"/>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3" name="Rounded Rectangle 12"/>
            <p:cNvSpPr/>
            <p:nvPr/>
          </p:nvSpPr>
          <p:spPr bwMode="auto">
            <a:xfrm>
              <a:off x="10654963"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4" name="Rounded Rectangle 13"/>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5" name="Rounded Rectangle 14"/>
            <p:cNvSpPr/>
            <p:nvPr/>
          </p:nvSpPr>
          <p:spPr bwMode="auto">
            <a:xfrm>
              <a:off x="10457518" y="572565"/>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grpSp>
    </p:spTree>
    <p:extLst>
      <p:ext uri="{BB962C8B-B14F-4D97-AF65-F5344CB8AC3E}">
        <p14:creationId xmlns:p14="http://schemas.microsoft.com/office/powerpoint/2010/main" val="3999731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solidFill>
                  <a:schemeClr val="accent4"/>
                </a:solidFill>
              </a:rPr>
              <a:t>Demo</a:t>
            </a:r>
            <a:br>
              <a:rPr lang="en-US" sz="6600" dirty="0" smtClean="0">
                <a:solidFill>
                  <a:schemeClr val="accent4"/>
                </a:solidFill>
              </a:rPr>
            </a:br>
            <a:r>
              <a:rPr lang="en-US" dirty="0" smtClean="0"/>
              <a:t>Service Deployment</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0058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lstStyle/>
          <a:p>
            <a:r>
              <a:rPr lang="en-US" dirty="0" smtClean="0"/>
              <a:t>Service Lifecycle</a:t>
            </a:r>
            <a:endParaRPr lang="en-US" dirty="0"/>
          </a:p>
        </p:txBody>
      </p:sp>
    </p:spTree>
    <p:extLst>
      <p:ext uri="{BB962C8B-B14F-4D97-AF65-F5344CB8AC3E}">
        <p14:creationId xmlns:p14="http://schemas.microsoft.com/office/powerpoint/2010/main" val="8379677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Service Lifecycle Management</a:t>
            </a:r>
            <a:endParaRPr lang="en-US" dirty="0">
              <a:solidFill>
                <a:schemeClr val="tx1"/>
              </a:solidFill>
            </a:endParaRPr>
          </a:p>
        </p:txBody>
      </p:sp>
      <p:sp>
        <p:nvSpPr>
          <p:cNvPr id="10" name="Freeform 9"/>
          <p:cNvSpPr/>
          <p:nvPr/>
        </p:nvSpPr>
        <p:spPr>
          <a:xfrm>
            <a:off x="526279" y="2717101"/>
            <a:ext cx="1865069" cy="1119041"/>
          </a:xfrm>
          <a:custGeom>
            <a:avLst/>
            <a:gdLst>
              <a:gd name="connsiteX0" fmla="*/ 0 w 1865069"/>
              <a:gd name="connsiteY0" fmla="*/ 111904 h 1119041"/>
              <a:gd name="connsiteX1" fmla="*/ 111904 w 1865069"/>
              <a:gd name="connsiteY1" fmla="*/ 0 h 1119041"/>
              <a:gd name="connsiteX2" fmla="*/ 1753165 w 1865069"/>
              <a:gd name="connsiteY2" fmla="*/ 0 h 1119041"/>
              <a:gd name="connsiteX3" fmla="*/ 1865069 w 1865069"/>
              <a:gd name="connsiteY3" fmla="*/ 111904 h 1119041"/>
              <a:gd name="connsiteX4" fmla="*/ 1865069 w 1865069"/>
              <a:gd name="connsiteY4" fmla="*/ 1007137 h 1119041"/>
              <a:gd name="connsiteX5" fmla="*/ 1753165 w 1865069"/>
              <a:gd name="connsiteY5" fmla="*/ 1119041 h 1119041"/>
              <a:gd name="connsiteX6" fmla="*/ 111904 w 1865069"/>
              <a:gd name="connsiteY6" fmla="*/ 1119041 h 1119041"/>
              <a:gd name="connsiteX7" fmla="*/ 0 w 1865069"/>
              <a:gd name="connsiteY7" fmla="*/ 1007137 h 1119041"/>
              <a:gd name="connsiteX8" fmla="*/ 0 w 1865069"/>
              <a:gd name="connsiteY8" fmla="*/ 111904 h 1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5069" h="1119041">
                <a:moveTo>
                  <a:pt x="0" y="111904"/>
                </a:moveTo>
                <a:cubicBezTo>
                  <a:pt x="0" y="50101"/>
                  <a:pt x="50101" y="0"/>
                  <a:pt x="111904" y="0"/>
                </a:cubicBezTo>
                <a:lnTo>
                  <a:pt x="1753165" y="0"/>
                </a:lnTo>
                <a:cubicBezTo>
                  <a:pt x="1814968" y="0"/>
                  <a:pt x="1865069" y="50101"/>
                  <a:pt x="1865069" y="111904"/>
                </a:cubicBezTo>
                <a:lnTo>
                  <a:pt x="1865069" y="1007137"/>
                </a:lnTo>
                <a:cubicBezTo>
                  <a:pt x="1865069" y="1068940"/>
                  <a:pt x="1814968" y="1119041"/>
                  <a:pt x="1753165" y="1119041"/>
                </a:cubicBezTo>
                <a:lnTo>
                  <a:pt x="111904" y="1119041"/>
                </a:lnTo>
                <a:cubicBezTo>
                  <a:pt x="50101" y="1119041"/>
                  <a:pt x="0" y="1068940"/>
                  <a:pt x="0" y="1007137"/>
                </a:cubicBezTo>
                <a:lnTo>
                  <a:pt x="0" y="111904"/>
                </a:lnTo>
                <a:close/>
              </a:path>
            </a:pathLst>
          </a:custGeom>
          <a:solidFill>
            <a:schemeClr val="accent5"/>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0406" tIns="120406" rIns="120406" bIns="120406" numCol="1" spcCol="1270" anchor="ctr" anchorCtr="0">
            <a:noAutofit/>
          </a:bodyPr>
          <a:lstStyle/>
          <a:p>
            <a:pPr lvl="0" algn="ctr" defTabSz="1022350">
              <a:lnSpc>
                <a:spcPct val="90000"/>
              </a:lnSpc>
              <a:spcBef>
                <a:spcPct val="0"/>
              </a:spcBef>
              <a:spcAft>
                <a:spcPts val="0"/>
              </a:spcAft>
            </a:pPr>
            <a:r>
              <a:rPr lang="en-US" sz="2300" b="0" kern="1200" dirty="0" smtClean="0"/>
              <a:t>Create Template</a:t>
            </a:r>
            <a:endParaRPr lang="en-US" sz="2300" b="0" kern="1200" dirty="0"/>
          </a:p>
        </p:txBody>
      </p:sp>
      <p:sp>
        <p:nvSpPr>
          <p:cNvPr id="11" name="Freeform 10"/>
          <p:cNvSpPr/>
          <p:nvPr/>
        </p:nvSpPr>
        <p:spPr>
          <a:xfrm>
            <a:off x="2577855" y="3045353"/>
            <a:ext cx="395394" cy="462537"/>
          </a:xfrm>
          <a:custGeom>
            <a:avLst/>
            <a:gdLst>
              <a:gd name="connsiteX0" fmla="*/ 0 w 395394"/>
              <a:gd name="connsiteY0" fmla="*/ 92507 h 462537"/>
              <a:gd name="connsiteX1" fmla="*/ 197697 w 395394"/>
              <a:gd name="connsiteY1" fmla="*/ 92507 h 462537"/>
              <a:gd name="connsiteX2" fmla="*/ 197697 w 395394"/>
              <a:gd name="connsiteY2" fmla="*/ 0 h 462537"/>
              <a:gd name="connsiteX3" fmla="*/ 395394 w 395394"/>
              <a:gd name="connsiteY3" fmla="*/ 231269 h 462537"/>
              <a:gd name="connsiteX4" fmla="*/ 197697 w 395394"/>
              <a:gd name="connsiteY4" fmla="*/ 462537 h 462537"/>
              <a:gd name="connsiteX5" fmla="*/ 197697 w 395394"/>
              <a:gd name="connsiteY5" fmla="*/ 370030 h 462537"/>
              <a:gd name="connsiteX6" fmla="*/ 0 w 395394"/>
              <a:gd name="connsiteY6" fmla="*/ 370030 h 462537"/>
              <a:gd name="connsiteX7" fmla="*/ 0 w 395394"/>
              <a:gd name="connsiteY7" fmla="*/ 92507 h 4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4" h="462537">
                <a:moveTo>
                  <a:pt x="0" y="92507"/>
                </a:moveTo>
                <a:lnTo>
                  <a:pt x="197697" y="92507"/>
                </a:lnTo>
                <a:lnTo>
                  <a:pt x="197697" y="0"/>
                </a:lnTo>
                <a:lnTo>
                  <a:pt x="395394" y="231269"/>
                </a:lnTo>
                <a:lnTo>
                  <a:pt x="197697" y="462537"/>
                </a:lnTo>
                <a:lnTo>
                  <a:pt x="197697" y="370030"/>
                </a:lnTo>
                <a:lnTo>
                  <a:pt x="0" y="370030"/>
                </a:lnTo>
                <a:lnTo>
                  <a:pt x="0" y="92507"/>
                </a:lnTo>
                <a:close/>
              </a:path>
            </a:pathLst>
          </a:custGeom>
          <a:solidFill>
            <a:schemeClr val="accent1"/>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0" tIns="92507" rIns="118618" bIns="92507" numCol="1" spcCol="1270" anchor="ctr" anchorCtr="0">
            <a:noAutofit/>
          </a:bodyPr>
          <a:lstStyle/>
          <a:p>
            <a:pPr lvl="0" algn="ctr" defTabSz="800100">
              <a:lnSpc>
                <a:spcPct val="90000"/>
              </a:lnSpc>
              <a:spcBef>
                <a:spcPct val="0"/>
              </a:spcBef>
              <a:spcAft>
                <a:spcPct val="35000"/>
              </a:spcAft>
            </a:pPr>
            <a:endParaRPr lang="en-US" sz="1800" b="0" kern="1200"/>
          </a:p>
        </p:txBody>
      </p:sp>
      <p:sp>
        <p:nvSpPr>
          <p:cNvPr id="12" name="Freeform 11"/>
          <p:cNvSpPr/>
          <p:nvPr/>
        </p:nvSpPr>
        <p:spPr>
          <a:xfrm>
            <a:off x="3133447" y="2729864"/>
            <a:ext cx="1865069" cy="1119041"/>
          </a:xfrm>
          <a:custGeom>
            <a:avLst/>
            <a:gdLst>
              <a:gd name="connsiteX0" fmla="*/ 0 w 1865069"/>
              <a:gd name="connsiteY0" fmla="*/ 111904 h 1119041"/>
              <a:gd name="connsiteX1" fmla="*/ 111904 w 1865069"/>
              <a:gd name="connsiteY1" fmla="*/ 0 h 1119041"/>
              <a:gd name="connsiteX2" fmla="*/ 1753165 w 1865069"/>
              <a:gd name="connsiteY2" fmla="*/ 0 h 1119041"/>
              <a:gd name="connsiteX3" fmla="*/ 1865069 w 1865069"/>
              <a:gd name="connsiteY3" fmla="*/ 111904 h 1119041"/>
              <a:gd name="connsiteX4" fmla="*/ 1865069 w 1865069"/>
              <a:gd name="connsiteY4" fmla="*/ 1007137 h 1119041"/>
              <a:gd name="connsiteX5" fmla="*/ 1753165 w 1865069"/>
              <a:gd name="connsiteY5" fmla="*/ 1119041 h 1119041"/>
              <a:gd name="connsiteX6" fmla="*/ 111904 w 1865069"/>
              <a:gd name="connsiteY6" fmla="*/ 1119041 h 1119041"/>
              <a:gd name="connsiteX7" fmla="*/ 0 w 1865069"/>
              <a:gd name="connsiteY7" fmla="*/ 1007137 h 1119041"/>
              <a:gd name="connsiteX8" fmla="*/ 0 w 1865069"/>
              <a:gd name="connsiteY8" fmla="*/ 111904 h 1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5069" h="1119041">
                <a:moveTo>
                  <a:pt x="0" y="111904"/>
                </a:moveTo>
                <a:cubicBezTo>
                  <a:pt x="0" y="50101"/>
                  <a:pt x="50101" y="0"/>
                  <a:pt x="111904" y="0"/>
                </a:cubicBezTo>
                <a:lnTo>
                  <a:pt x="1753165" y="0"/>
                </a:lnTo>
                <a:cubicBezTo>
                  <a:pt x="1814968" y="0"/>
                  <a:pt x="1865069" y="50101"/>
                  <a:pt x="1865069" y="111904"/>
                </a:cubicBezTo>
                <a:lnTo>
                  <a:pt x="1865069" y="1007137"/>
                </a:lnTo>
                <a:cubicBezTo>
                  <a:pt x="1865069" y="1068940"/>
                  <a:pt x="1814968" y="1119041"/>
                  <a:pt x="1753165" y="1119041"/>
                </a:cubicBezTo>
                <a:lnTo>
                  <a:pt x="111904" y="1119041"/>
                </a:lnTo>
                <a:cubicBezTo>
                  <a:pt x="50101" y="1119041"/>
                  <a:pt x="0" y="1068940"/>
                  <a:pt x="0" y="1007137"/>
                </a:cubicBezTo>
                <a:lnTo>
                  <a:pt x="0" y="111904"/>
                </a:lnTo>
                <a:close/>
              </a:path>
            </a:pathLst>
          </a:custGeom>
          <a:solidFill>
            <a:schemeClr val="accent5"/>
          </a:solidFill>
        </p:spPr>
        <p:style>
          <a:lnRef idx="0">
            <a:schemeClr val="lt1">
              <a:hueOff val="0"/>
              <a:satOff val="0"/>
              <a:lumOff val="0"/>
              <a:alphaOff val="0"/>
            </a:schemeClr>
          </a:lnRef>
          <a:fillRef idx="3">
            <a:scrgbClr r="0" g="0" b="0"/>
          </a:fillRef>
          <a:effectRef idx="2">
            <a:schemeClr val="accent2">
              <a:hueOff val="-3792664"/>
              <a:satOff val="0"/>
              <a:lumOff val="-1176"/>
              <a:alphaOff val="0"/>
            </a:schemeClr>
          </a:effectRef>
          <a:fontRef idx="minor">
            <a:schemeClr val="lt1"/>
          </a:fontRef>
        </p:style>
        <p:txBody>
          <a:bodyPr spcFirstLastPara="0" vert="horz" wrap="square" lIns="120406" tIns="120406" rIns="120406" bIns="120406" numCol="1" spcCol="1270" anchor="ctr" anchorCtr="0">
            <a:noAutofit/>
          </a:bodyPr>
          <a:lstStyle/>
          <a:p>
            <a:pPr lvl="0" algn="ctr" defTabSz="1022350">
              <a:lnSpc>
                <a:spcPct val="90000"/>
              </a:lnSpc>
              <a:spcBef>
                <a:spcPct val="0"/>
              </a:spcBef>
              <a:spcAft>
                <a:spcPts val="0"/>
              </a:spcAft>
            </a:pPr>
            <a:r>
              <a:rPr lang="en-US" sz="2300" b="0" kern="1200" dirty="0" smtClean="0"/>
              <a:t>Customize Deployment</a:t>
            </a:r>
          </a:p>
        </p:txBody>
      </p:sp>
      <p:sp>
        <p:nvSpPr>
          <p:cNvPr id="13" name="Freeform 12"/>
          <p:cNvSpPr/>
          <p:nvPr/>
        </p:nvSpPr>
        <p:spPr>
          <a:xfrm>
            <a:off x="5188953" y="3045353"/>
            <a:ext cx="395394" cy="462537"/>
          </a:xfrm>
          <a:custGeom>
            <a:avLst/>
            <a:gdLst>
              <a:gd name="connsiteX0" fmla="*/ 0 w 395394"/>
              <a:gd name="connsiteY0" fmla="*/ 92507 h 462537"/>
              <a:gd name="connsiteX1" fmla="*/ 197697 w 395394"/>
              <a:gd name="connsiteY1" fmla="*/ 92507 h 462537"/>
              <a:gd name="connsiteX2" fmla="*/ 197697 w 395394"/>
              <a:gd name="connsiteY2" fmla="*/ 0 h 462537"/>
              <a:gd name="connsiteX3" fmla="*/ 395394 w 395394"/>
              <a:gd name="connsiteY3" fmla="*/ 231269 h 462537"/>
              <a:gd name="connsiteX4" fmla="*/ 197697 w 395394"/>
              <a:gd name="connsiteY4" fmla="*/ 462537 h 462537"/>
              <a:gd name="connsiteX5" fmla="*/ 197697 w 395394"/>
              <a:gd name="connsiteY5" fmla="*/ 370030 h 462537"/>
              <a:gd name="connsiteX6" fmla="*/ 0 w 395394"/>
              <a:gd name="connsiteY6" fmla="*/ 370030 h 462537"/>
              <a:gd name="connsiteX7" fmla="*/ 0 w 395394"/>
              <a:gd name="connsiteY7" fmla="*/ 92507 h 4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94" h="462537">
                <a:moveTo>
                  <a:pt x="0" y="92507"/>
                </a:moveTo>
                <a:lnTo>
                  <a:pt x="197697" y="92507"/>
                </a:lnTo>
                <a:lnTo>
                  <a:pt x="197697" y="0"/>
                </a:lnTo>
                <a:lnTo>
                  <a:pt x="395394" y="231269"/>
                </a:lnTo>
                <a:lnTo>
                  <a:pt x="197697" y="462537"/>
                </a:lnTo>
                <a:lnTo>
                  <a:pt x="197697" y="370030"/>
                </a:lnTo>
                <a:lnTo>
                  <a:pt x="0" y="370030"/>
                </a:lnTo>
                <a:lnTo>
                  <a:pt x="0" y="92507"/>
                </a:lnTo>
                <a:close/>
              </a:path>
            </a:pathLst>
          </a:custGeom>
          <a:solidFill>
            <a:schemeClr val="accent1"/>
          </a:solidFill>
        </p:spPr>
        <p:style>
          <a:lnRef idx="0">
            <a:schemeClr val="lt1">
              <a:hueOff val="0"/>
              <a:satOff val="0"/>
              <a:lumOff val="0"/>
              <a:alphaOff val="0"/>
            </a:schemeClr>
          </a:lnRef>
          <a:fillRef idx="3">
            <a:scrgbClr r="0" g="0" b="0"/>
          </a:fillRef>
          <a:effectRef idx="2">
            <a:schemeClr val="accent2">
              <a:hueOff val="-7585328"/>
              <a:satOff val="0"/>
              <a:lumOff val="-2352"/>
              <a:alphaOff val="0"/>
            </a:schemeClr>
          </a:effectRef>
          <a:fontRef idx="minor">
            <a:schemeClr val="lt1"/>
          </a:fontRef>
        </p:style>
        <p:txBody>
          <a:bodyPr spcFirstLastPara="0" vert="horz" wrap="square" lIns="0" tIns="92507" rIns="118618" bIns="92507" numCol="1" spcCol="1270" anchor="ctr" anchorCtr="0">
            <a:noAutofit/>
          </a:bodyPr>
          <a:lstStyle/>
          <a:p>
            <a:pPr lvl="0" algn="ctr" defTabSz="800100">
              <a:lnSpc>
                <a:spcPct val="90000"/>
              </a:lnSpc>
              <a:spcBef>
                <a:spcPct val="0"/>
              </a:spcBef>
              <a:spcAft>
                <a:spcPct val="35000"/>
              </a:spcAft>
            </a:pPr>
            <a:endParaRPr lang="en-US" sz="1800" b="0" kern="1200"/>
          </a:p>
        </p:txBody>
      </p:sp>
      <p:sp>
        <p:nvSpPr>
          <p:cNvPr id="14" name="Freeform 13"/>
          <p:cNvSpPr/>
          <p:nvPr/>
        </p:nvSpPr>
        <p:spPr>
          <a:xfrm>
            <a:off x="5771116" y="2717101"/>
            <a:ext cx="1865069" cy="1119041"/>
          </a:xfrm>
          <a:custGeom>
            <a:avLst/>
            <a:gdLst>
              <a:gd name="connsiteX0" fmla="*/ 0 w 1865069"/>
              <a:gd name="connsiteY0" fmla="*/ 111904 h 1119041"/>
              <a:gd name="connsiteX1" fmla="*/ 111904 w 1865069"/>
              <a:gd name="connsiteY1" fmla="*/ 0 h 1119041"/>
              <a:gd name="connsiteX2" fmla="*/ 1753165 w 1865069"/>
              <a:gd name="connsiteY2" fmla="*/ 0 h 1119041"/>
              <a:gd name="connsiteX3" fmla="*/ 1865069 w 1865069"/>
              <a:gd name="connsiteY3" fmla="*/ 111904 h 1119041"/>
              <a:gd name="connsiteX4" fmla="*/ 1865069 w 1865069"/>
              <a:gd name="connsiteY4" fmla="*/ 1007137 h 1119041"/>
              <a:gd name="connsiteX5" fmla="*/ 1753165 w 1865069"/>
              <a:gd name="connsiteY5" fmla="*/ 1119041 h 1119041"/>
              <a:gd name="connsiteX6" fmla="*/ 111904 w 1865069"/>
              <a:gd name="connsiteY6" fmla="*/ 1119041 h 1119041"/>
              <a:gd name="connsiteX7" fmla="*/ 0 w 1865069"/>
              <a:gd name="connsiteY7" fmla="*/ 1007137 h 1119041"/>
              <a:gd name="connsiteX8" fmla="*/ 0 w 1865069"/>
              <a:gd name="connsiteY8" fmla="*/ 111904 h 1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5069" h="1119041">
                <a:moveTo>
                  <a:pt x="0" y="111904"/>
                </a:moveTo>
                <a:cubicBezTo>
                  <a:pt x="0" y="50101"/>
                  <a:pt x="50101" y="0"/>
                  <a:pt x="111904" y="0"/>
                </a:cubicBezTo>
                <a:lnTo>
                  <a:pt x="1753165" y="0"/>
                </a:lnTo>
                <a:cubicBezTo>
                  <a:pt x="1814968" y="0"/>
                  <a:pt x="1865069" y="50101"/>
                  <a:pt x="1865069" y="111904"/>
                </a:cubicBezTo>
                <a:lnTo>
                  <a:pt x="1865069" y="1007137"/>
                </a:lnTo>
                <a:cubicBezTo>
                  <a:pt x="1865069" y="1068940"/>
                  <a:pt x="1814968" y="1119041"/>
                  <a:pt x="1753165" y="1119041"/>
                </a:cubicBezTo>
                <a:lnTo>
                  <a:pt x="111904" y="1119041"/>
                </a:lnTo>
                <a:cubicBezTo>
                  <a:pt x="50101" y="1119041"/>
                  <a:pt x="0" y="1068940"/>
                  <a:pt x="0" y="1007137"/>
                </a:cubicBezTo>
                <a:lnTo>
                  <a:pt x="0" y="111904"/>
                </a:lnTo>
                <a:close/>
              </a:path>
            </a:pathLst>
          </a:custGeom>
          <a:solidFill>
            <a:schemeClr val="accent5"/>
          </a:solidFill>
        </p:spPr>
        <p:style>
          <a:lnRef idx="0">
            <a:schemeClr val="lt1">
              <a:hueOff val="0"/>
              <a:satOff val="0"/>
              <a:lumOff val="0"/>
              <a:alphaOff val="0"/>
            </a:schemeClr>
          </a:lnRef>
          <a:fillRef idx="3">
            <a:scrgbClr r="0" g="0" b="0"/>
          </a:fillRef>
          <a:effectRef idx="2">
            <a:schemeClr val="accent2">
              <a:hueOff val="-7585328"/>
              <a:satOff val="0"/>
              <a:lumOff val="-2352"/>
              <a:alphaOff val="0"/>
            </a:schemeClr>
          </a:effectRef>
          <a:fontRef idx="minor">
            <a:schemeClr val="lt1"/>
          </a:fontRef>
        </p:style>
        <p:txBody>
          <a:bodyPr spcFirstLastPara="0" vert="horz" wrap="square" lIns="120406" tIns="120406" rIns="120406" bIns="120406" numCol="1" spcCol="1270" anchor="ctr" anchorCtr="0">
            <a:noAutofit/>
          </a:bodyPr>
          <a:lstStyle/>
          <a:p>
            <a:pPr lvl="0" algn="ctr" defTabSz="1022350">
              <a:lnSpc>
                <a:spcPct val="90000"/>
              </a:lnSpc>
              <a:spcBef>
                <a:spcPct val="0"/>
              </a:spcBef>
              <a:spcAft>
                <a:spcPts val="0"/>
              </a:spcAft>
            </a:pPr>
            <a:r>
              <a:rPr lang="en-US" sz="2300" b="0" kern="1200" dirty="0" smtClean="0"/>
              <a:t>Deploy</a:t>
            </a:r>
          </a:p>
        </p:txBody>
      </p:sp>
      <p:sp>
        <p:nvSpPr>
          <p:cNvPr id="17" name="Freeform 16"/>
          <p:cNvSpPr/>
          <p:nvPr/>
        </p:nvSpPr>
        <p:spPr>
          <a:xfrm>
            <a:off x="8405120" y="2729864"/>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5"/>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4997" tIns="154997" rIns="154997" bIns="154997" numCol="1" spcCol="1270" anchor="ctr" anchorCtr="0">
            <a:noAutofit/>
          </a:bodyPr>
          <a:lstStyle/>
          <a:p>
            <a:pPr lvl="0" algn="ctr" defTabSz="1155700">
              <a:lnSpc>
                <a:spcPct val="90000"/>
              </a:lnSpc>
              <a:spcBef>
                <a:spcPct val="0"/>
              </a:spcBef>
              <a:spcAft>
                <a:spcPct val="35000"/>
              </a:spcAft>
            </a:pPr>
            <a:r>
              <a:rPr lang="en-US" sz="2600" kern="1200" dirty="0" smtClean="0"/>
              <a:t>Service Instance</a:t>
            </a:r>
            <a:endParaRPr lang="en-US" sz="2600" kern="1200" dirty="0"/>
          </a:p>
        </p:txBody>
      </p:sp>
      <p:sp>
        <p:nvSpPr>
          <p:cNvPr id="18" name="Freeform 17"/>
          <p:cNvSpPr/>
          <p:nvPr/>
        </p:nvSpPr>
        <p:spPr>
          <a:xfrm>
            <a:off x="9748610" y="4650740"/>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5"/>
          </a:solidFill>
          <a:ln>
            <a:noFill/>
          </a:ln>
        </p:spPr>
        <p:style>
          <a:lnRef idx="2">
            <a:scrgbClr r="0" g="0" b="0"/>
          </a:lnRef>
          <a:fillRef idx="1">
            <a:scrgbClr r="0" g="0" b="0"/>
          </a:fillRef>
          <a:effectRef idx="0">
            <a:schemeClr val="accent2">
              <a:hueOff val="-3792664"/>
              <a:satOff val="0"/>
              <a:lumOff val="-1176"/>
              <a:alphaOff val="0"/>
            </a:schemeClr>
          </a:effectRef>
          <a:fontRef idx="minor">
            <a:schemeClr val="lt1"/>
          </a:fontRef>
        </p:style>
        <p:txBody>
          <a:bodyPr spcFirstLastPara="0" vert="horz" wrap="square" lIns="151187" tIns="151187" rIns="151187" bIns="151187" numCol="1" spcCol="1270" anchor="ctr" anchorCtr="0">
            <a:noAutofit/>
          </a:bodyPr>
          <a:lstStyle/>
          <a:p>
            <a:pPr lvl="0" algn="ctr" defTabSz="1111250">
              <a:lnSpc>
                <a:spcPct val="90000"/>
              </a:lnSpc>
              <a:spcBef>
                <a:spcPct val="0"/>
              </a:spcBef>
              <a:spcAft>
                <a:spcPct val="35000"/>
              </a:spcAft>
            </a:pPr>
            <a:r>
              <a:rPr lang="en-US" sz="2500" kern="1200" dirty="0" smtClean="0"/>
              <a:t>Update Template</a:t>
            </a:r>
            <a:endParaRPr lang="en-US" sz="2500" kern="1200" dirty="0"/>
          </a:p>
        </p:txBody>
      </p:sp>
      <p:sp>
        <p:nvSpPr>
          <p:cNvPr id="19" name="Freeform 18"/>
          <p:cNvSpPr/>
          <p:nvPr/>
        </p:nvSpPr>
        <p:spPr>
          <a:xfrm>
            <a:off x="7061629" y="4650740"/>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5"/>
          </a:solidFill>
          <a:ln>
            <a:noFill/>
          </a:ln>
        </p:spPr>
        <p:style>
          <a:lnRef idx="2">
            <a:scrgbClr r="0" g="0" b="0"/>
          </a:lnRef>
          <a:fillRef idx="1">
            <a:scrgbClr r="0" g="0" b="0"/>
          </a:fillRef>
          <a:effectRef idx="0">
            <a:schemeClr val="accent2">
              <a:hueOff val="-7585328"/>
              <a:satOff val="0"/>
              <a:lumOff val="-2352"/>
              <a:alphaOff val="0"/>
            </a:schemeClr>
          </a:effectRef>
          <a:fontRef idx="minor">
            <a:schemeClr val="lt1"/>
          </a:fontRef>
        </p:style>
        <p:txBody>
          <a:bodyPr spcFirstLastPara="0" vert="horz" wrap="square" lIns="151187" tIns="151187" rIns="151187" bIns="151187" numCol="1" spcCol="1270" anchor="ctr" anchorCtr="0">
            <a:noAutofit/>
          </a:bodyPr>
          <a:lstStyle/>
          <a:p>
            <a:pPr lvl="0" algn="ctr" defTabSz="1111250">
              <a:lnSpc>
                <a:spcPct val="90000"/>
              </a:lnSpc>
              <a:spcBef>
                <a:spcPct val="0"/>
              </a:spcBef>
              <a:spcAft>
                <a:spcPct val="35000"/>
              </a:spcAft>
            </a:pPr>
            <a:r>
              <a:rPr lang="en-US" sz="2500" kern="1200" dirty="0" smtClean="0"/>
              <a:t>Apply</a:t>
            </a:r>
            <a:endParaRPr lang="en-US" sz="2500" kern="1200" dirty="0"/>
          </a:p>
        </p:txBody>
      </p:sp>
      <p:grpSp>
        <p:nvGrpSpPr>
          <p:cNvPr id="5" name="Group 4"/>
          <p:cNvGrpSpPr/>
          <p:nvPr/>
        </p:nvGrpSpPr>
        <p:grpSpPr>
          <a:xfrm>
            <a:off x="7822955" y="3022658"/>
            <a:ext cx="395395" cy="462537"/>
            <a:chOff x="1543581" y="931423"/>
            <a:chExt cx="296588" cy="346952"/>
          </a:xfrm>
          <a:solidFill>
            <a:schemeClr val="accent1"/>
          </a:solidFill>
        </p:grpSpPr>
        <p:sp>
          <p:nvSpPr>
            <p:cNvPr id="6" name="Right Arrow 5"/>
            <p:cNvSpPr/>
            <p:nvPr/>
          </p:nvSpPr>
          <p:spPr>
            <a:xfrm>
              <a:off x="1543581" y="931423"/>
              <a:ext cx="296588" cy="346952"/>
            </a:xfrm>
            <a:prstGeom prst="rightArrow">
              <a:avLst>
                <a:gd name="adj1" fmla="val 60000"/>
                <a:gd name="adj2" fmla="val 5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ight Arrow 4"/>
            <p:cNvSpPr/>
            <p:nvPr/>
          </p:nvSpPr>
          <p:spPr>
            <a:xfrm>
              <a:off x="1543581" y="1000813"/>
              <a:ext cx="207612" cy="2081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70337">
                <a:lnSpc>
                  <a:spcPct val="90000"/>
                </a:lnSpc>
                <a:spcBef>
                  <a:spcPct val="0"/>
                </a:spcBef>
                <a:spcAft>
                  <a:spcPct val="35000"/>
                </a:spcAft>
              </a:pPr>
              <a:endParaRPr lang="en-US" sz="1733"/>
            </a:p>
          </p:txBody>
        </p:sp>
      </p:grpSp>
      <p:sp>
        <p:nvSpPr>
          <p:cNvPr id="20" name="Right Arrow 19"/>
          <p:cNvSpPr/>
          <p:nvPr/>
        </p:nvSpPr>
        <p:spPr bwMode="auto">
          <a:xfrm rot="3960683">
            <a:off x="10060398" y="4007647"/>
            <a:ext cx="500743" cy="51119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ight Arrow 20"/>
          <p:cNvSpPr/>
          <p:nvPr/>
        </p:nvSpPr>
        <p:spPr bwMode="auto">
          <a:xfrm rot="10800000">
            <a:off x="9107573" y="4899014"/>
            <a:ext cx="500743" cy="51119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ight Arrow 21"/>
          <p:cNvSpPr/>
          <p:nvPr/>
        </p:nvSpPr>
        <p:spPr bwMode="auto">
          <a:xfrm rot="18179890">
            <a:off x="8303290" y="4007646"/>
            <a:ext cx="500743" cy="51119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Freeform 22"/>
          <p:cNvSpPr/>
          <p:nvPr/>
        </p:nvSpPr>
        <p:spPr>
          <a:xfrm>
            <a:off x="8405119" y="2728616"/>
            <a:ext cx="1905650" cy="1145884"/>
          </a:xfrm>
          <a:custGeom>
            <a:avLst/>
            <a:gdLst>
              <a:gd name="connsiteX0" fmla="*/ 0 w 1905650"/>
              <a:gd name="connsiteY0" fmla="*/ 190984 h 1145884"/>
              <a:gd name="connsiteX1" fmla="*/ 190984 w 1905650"/>
              <a:gd name="connsiteY1" fmla="*/ 0 h 1145884"/>
              <a:gd name="connsiteX2" fmla="*/ 1714666 w 1905650"/>
              <a:gd name="connsiteY2" fmla="*/ 0 h 1145884"/>
              <a:gd name="connsiteX3" fmla="*/ 1905650 w 1905650"/>
              <a:gd name="connsiteY3" fmla="*/ 190984 h 1145884"/>
              <a:gd name="connsiteX4" fmla="*/ 1905650 w 1905650"/>
              <a:gd name="connsiteY4" fmla="*/ 954900 h 1145884"/>
              <a:gd name="connsiteX5" fmla="*/ 1714666 w 1905650"/>
              <a:gd name="connsiteY5" fmla="*/ 1145884 h 1145884"/>
              <a:gd name="connsiteX6" fmla="*/ 190984 w 1905650"/>
              <a:gd name="connsiteY6" fmla="*/ 1145884 h 1145884"/>
              <a:gd name="connsiteX7" fmla="*/ 0 w 1905650"/>
              <a:gd name="connsiteY7" fmla="*/ 954900 h 1145884"/>
              <a:gd name="connsiteX8" fmla="*/ 0 w 1905650"/>
              <a:gd name="connsiteY8" fmla="*/ 190984 h 11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650" h="1145884">
                <a:moveTo>
                  <a:pt x="0" y="190984"/>
                </a:moveTo>
                <a:cubicBezTo>
                  <a:pt x="0" y="85506"/>
                  <a:pt x="85506" y="0"/>
                  <a:pt x="190984" y="0"/>
                </a:cubicBezTo>
                <a:lnTo>
                  <a:pt x="1714666" y="0"/>
                </a:lnTo>
                <a:cubicBezTo>
                  <a:pt x="1820144" y="0"/>
                  <a:pt x="1905650" y="85506"/>
                  <a:pt x="1905650" y="190984"/>
                </a:cubicBezTo>
                <a:lnTo>
                  <a:pt x="1905650" y="954900"/>
                </a:lnTo>
                <a:cubicBezTo>
                  <a:pt x="1905650" y="1060378"/>
                  <a:pt x="1820144" y="1145884"/>
                  <a:pt x="1714666" y="1145884"/>
                </a:cubicBezTo>
                <a:lnTo>
                  <a:pt x="190984" y="1145884"/>
                </a:lnTo>
                <a:cubicBezTo>
                  <a:pt x="85506" y="1145884"/>
                  <a:pt x="0" y="1060378"/>
                  <a:pt x="0" y="954900"/>
                </a:cubicBezTo>
                <a:lnTo>
                  <a:pt x="0" y="190984"/>
                </a:lnTo>
                <a:close/>
              </a:path>
            </a:pathLst>
          </a:custGeom>
          <a:solidFill>
            <a:schemeClr val="accent1"/>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4997" tIns="154997" rIns="154997" bIns="154997" numCol="1" spcCol="1270" anchor="ctr" anchorCtr="0">
            <a:noAutofit/>
          </a:bodyPr>
          <a:lstStyle/>
          <a:p>
            <a:pPr lvl="0" algn="ctr" defTabSz="1155700">
              <a:lnSpc>
                <a:spcPct val="90000"/>
              </a:lnSpc>
              <a:spcBef>
                <a:spcPct val="0"/>
              </a:spcBef>
              <a:spcAft>
                <a:spcPct val="35000"/>
              </a:spcAft>
            </a:pPr>
            <a:r>
              <a:rPr lang="en-US" sz="2600" kern="1200" dirty="0" smtClean="0"/>
              <a:t>Service Instance</a:t>
            </a:r>
            <a:endParaRPr lang="en-US" sz="2600" kern="1200" dirty="0"/>
          </a:p>
        </p:txBody>
      </p:sp>
    </p:spTree>
    <p:custDataLst>
      <p:tags r:id="rId1"/>
    </p:custDataLst>
    <p:extLst>
      <p:ext uri="{BB962C8B-B14F-4D97-AF65-F5344CB8AC3E}">
        <p14:creationId xmlns:p14="http://schemas.microsoft.com/office/powerpoint/2010/main" val="1699318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childTnLst>
                          </p:cTn>
                        </p:par>
                        <p:par>
                          <p:cTn id="58" fill="hold">
                            <p:stCondLst>
                              <p:cond delay="500"/>
                            </p:stCondLst>
                            <p:childTnLst>
                              <p:par>
                                <p:cTn id="59" presetID="10" presetClass="exit" presetSubtype="0" fill="hold" grpId="1" nodeType="after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7" grpId="0" animBg="1"/>
      <p:bldP spid="17" grpId="1"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9220551" y="1371057"/>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Application</a:t>
            </a:r>
            <a:endParaRPr lang="en-US" sz="2000" dirty="0">
              <a:gradFill>
                <a:gsLst>
                  <a:gs pos="0">
                    <a:srgbClr val="FFFFFF"/>
                  </a:gs>
                  <a:gs pos="100000">
                    <a:srgbClr val="FFFFFF"/>
                  </a:gs>
                </a:gsLst>
                <a:lin ang="5400000" scaled="0"/>
              </a:gradFill>
            </a:endParaRPr>
          </a:p>
        </p:txBody>
      </p:sp>
      <p:sp>
        <p:nvSpPr>
          <p:cNvPr id="69" name="Rectangle 68"/>
          <p:cNvSpPr/>
          <p:nvPr/>
        </p:nvSpPr>
        <p:spPr bwMode="auto">
          <a:xfrm>
            <a:off x="6462119" y="1371057"/>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Guest</a:t>
            </a:r>
            <a:endParaRPr lang="en-US" sz="2000" dirty="0">
              <a:gradFill>
                <a:gsLst>
                  <a:gs pos="0">
                    <a:srgbClr val="FFFFFF"/>
                  </a:gs>
                  <a:gs pos="100000">
                    <a:srgbClr val="FFFFFF"/>
                  </a:gs>
                </a:gsLst>
                <a:lin ang="5400000" scaled="0"/>
              </a:gradFill>
            </a:endParaRPr>
          </a:p>
        </p:txBody>
      </p:sp>
      <p:sp>
        <p:nvSpPr>
          <p:cNvPr id="68" name="Rectangle 67"/>
          <p:cNvSpPr/>
          <p:nvPr/>
        </p:nvSpPr>
        <p:spPr bwMode="auto">
          <a:xfrm>
            <a:off x="3150318" y="1371599"/>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Host</a:t>
            </a:r>
            <a:endParaRPr lang="en-US" sz="2000" dirty="0">
              <a:gradFill>
                <a:gsLst>
                  <a:gs pos="0">
                    <a:srgbClr val="FFFFFF"/>
                  </a:gs>
                  <a:gs pos="100000">
                    <a:srgbClr val="FFFFFF"/>
                  </a:gs>
                </a:gsLst>
                <a:lin ang="5400000" scaled="0"/>
              </a:gradFill>
            </a:endParaRPr>
          </a:p>
        </p:txBody>
      </p:sp>
      <p:sp>
        <p:nvSpPr>
          <p:cNvPr id="67" name="Rectangle 66"/>
          <p:cNvSpPr/>
          <p:nvPr/>
        </p:nvSpPr>
        <p:spPr bwMode="auto">
          <a:xfrm>
            <a:off x="391886" y="1371600"/>
            <a:ext cx="2286000" cy="458981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Service</a:t>
            </a: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Deployment Process</a:t>
            </a:r>
            <a:endParaRPr lang="en-US" dirty="0"/>
          </a:p>
        </p:txBody>
      </p:sp>
      <p:sp>
        <p:nvSpPr>
          <p:cNvPr id="7" name="Donut 6"/>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 name="Rectangle 7"/>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9" name="Rounded Rectangle 8"/>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0" name="Rounded Rectangle 9"/>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 name="Rounded Rectangle 10"/>
          <p:cNvSpPr/>
          <p:nvPr/>
        </p:nvSpPr>
        <p:spPr bwMode="auto">
          <a:xfrm>
            <a:off x="10030509" y="572565"/>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2" name="Rounded Rectangle 11"/>
          <p:cNvSpPr/>
          <p:nvPr/>
        </p:nvSpPr>
        <p:spPr bwMode="auto">
          <a:xfrm>
            <a:off x="10654963"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3" name="Rounded Rectangle 12"/>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4" name="Rounded Rectangle 13"/>
          <p:cNvSpPr/>
          <p:nvPr/>
        </p:nvSpPr>
        <p:spPr bwMode="auto">
          <a:xfrm>
            <a:off x="10457518" y="572565"/>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5" name="Rectangle 14"/>
          <p:cNvSpPr/>
          <p:nvPr/>
        </p:nvSpPr>
        <p:spPr>
          <a:xfrm>
            <a:off x="6738922" y="3253159"/>
            <a:ext cx="1726506"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Pre-Install GCE</a:t>
            </a:r>
          </a:p>
        </p:txBody>
      </p:sp>
      <p:sp>
        <p:nvSpPr>
          <p:cNvPr id="16" name="Rectangle 15"/>
          <p:cNvSpPr/>
          <p:nvPr/>
        </p:nvSpPr>
        <p:spPr>
          <a:xfrm>
            <a:off x="6784033" y="4838033"/>
            <a:ext cx="1726506" cy="650781"/>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Post-Install GCE</a:t>
            </a:r>
          </a:p>
        </p:txBody>
      </p:sp>
      <p:sp>
        <p:nvSpPr>
          <p:cNvPr id="17" name="Rectangle 16"/>
          <p:cNvSpPr/>
          <p:nvPr/>
        </p:nvSpPr>
        <p:spPr>
          <a:xfrm>
            <a:off x="9504616" y="3270726"/>
            <a:ext cx="1726506" cy="598602"/>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Pre-Install GCE</a:t>
            </a:r>
          </a:p>
        </p:txBody>
      </p:sp>
      <p:sp>
        <p:nvSpPr>
          <p:cNvPr id="18" name="Rectangle 17"/>
          <p:cNvSpPr/>
          <p:nvPr/>
        </p:nvSpPr>
        <p:spPr>
          <a:xfrm>
            <a:off x="9504616" y="4858554"/>
            <a:ext cx="1726506"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Post-Install GCE</a:t>
            </a:r>
          </a:p>
        </p:txBody>
      </p:sp>
      <p:sp>
        <p:nvSpPr>
          <p:cNvPr id="19" name="Rectangle 18"/>
          <p:cNvSpPr/>
          <p:nvPr/>
        </p:nvSpPr>
        <p:spPr>
          <a:xfrm>
            <a:off x="624363" y="1624040"/>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Select Tier Based on Deployment Order</a:t>
            </a:r>
          </a:p>
        </p:txBody>
      </p:sp>
      <p:sp>
        <p:nvSpPr>
          <p:cNvPr id="20" name="Rectangle 19"/>
          <p:cNvSpPr/>
          <p:nvPr/>
        </p:nvSpPr>
        <p:spPr>
          <a:xfrm>
            <a:off x="3430065" y="1641170"/>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Create New VM from Template</a:t>
            </a:r>
          </a:p>
        </p:txBody>
      </p:sp>
      <p:sp>
        <p:nvSpPr>
          <p:cNvPr id="21" name="Rectangle 20"/>
          <p:cNvSpPr/>
          <p:nvPr/>
        </p:nvSpPr>
        <p:spPr>
          <a:xfrm>
            <a:off x="3430066" y="4918137"/>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Add to Load Balancer</a:t>
            </a:r>
          </a:p>
        </p:txBody>
      </p:sp>
      <p:sp>
        <p:nvSpPr>
          <p:cNvPr id="22" name="Rectangle 21"/>
          <p:cNvSpPr/>
          <p:nvPr/>
        </p:nvSpPr>
        <p:spPr>
          <a:xfrm>
            <a:off x="9504616" y="4073599"/>
            <a:ext cx="1726506" cy="608447"/>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Install Application</a:t>
            </a:r>
          </a:p>
        </p:txBody>
      </p:sp>
      <p:cxnSp>
        <p:nvCxnSpPr>
          <p:cNvPr id="26" name="Straight Arrow Connector 25"/>
          <p:cNvCxnSpPr>
            <a:endCxn id="20" idx="1"/>
          </p:cNvCxnSpPr>
          <p:nvPr/>
        </p:nvCxnSpPr>
        <p:spPr>
          <a:xfrm flipV="1">
            <a:off x="2350869" y="1958685"/>
            <a:ext cx="1079196" cy="81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0" idx="2"/>
            <a:endCxn id="35" idx="0"/>
          </p:cNvCxnSpPr>
          <p:nvPr/>
        </p:nvCxnSpPr>
        <p:spPr>
          <a:xfrm>
            <a:off x="4293318" y="2276200"/>
            <a:ext cx="1" cy="17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5" idx="3"/>
            <a:endCxn id="17" idx="1"/>
          </p:cNvCxnSpPr>
          <p:nvPr/>
        </p:nvCxnSpPr>
        <p:spPr>
          <a:xfrm flipV="1">
            <a:off x="8465428" y="3570027"/>
            <a:ext cx="1039188" cy="6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2"/>
            <a:endCxn id="22" idx="0"/>
          </p:cNvCxnSpPr>
          <p:nvPr/>
        </p:nvCxnSpPr>
        <p:spPr>
          <a:xfrm>
            <a:off x="10367869" y="3869328"/>
            <a:ext cx="0" cy="2042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22" idx="2"/>
            <a:endCxn id="18" idx="0"/>
          </p:cNvCxnSpPr>
          <p:nvPr/>
        </p:nvCxnSpPr>
        <p:spPr>
          <a:xfrm>
            <a:off x="10367869" y="4682046"/>
            <a:ext cx="0" cy="1765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8" idx="1"/>
            <a:endCxn id="16" idx="3"/>
          </p:cNvCxnSpPr>
          <p:nvPr/>
        </p:nvCxnSpPr>
        <p:spPr>
          <a:xfrm flipH="1">
            <a:off x="8510539" y="5162778"/>
            <a:ext cx="994077" cy="6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1"/>
            <a:endCxn id="21" idx="3"/>
          </p:cNvCxnSpPr>
          <p:nvPr/>
        </p:nvCxnSpPr>
        <p:spPr>
          <a:xfrm flipH="1">
            <a:off x="5156572" y="5163424"/>
            <a:ext cx="1627461" cy="56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1" idx="1"/>
            <a:endCxn id="39" idx="3"/>
          </p:cNvCxnSpPr>
          <p:nvPr/>
        </p:nvCxnSpPr>
        <p:spPr>
          <a:xfrm flipH="1">
            <a:off x="2350870" y="5169121"/>
            <a:ext cx="1079196" cy="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3430066" y="2453197"/>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Power On and Wait for VM</a:t>
            </a:r>
          </a:p>
        </p:txBody>
      </p:sp>
      <p:sp>
        <p:nvSpPr>
          <p:cNvPr id="36" name="Rectangle 35"/>
          <p:cNvSpPr/>
          <p:nvPr/>
        </p:nvSpPr>
        <p:spPr>
          <a:xfrm>
            <a:off x="6738922" y="2452656"/>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Install VMM guest agent</a:t>
            </a:r>
          </a:p>
        </p:txBody>
      </p:sp>
      <p:cxnSp>
        <p:nvCxnSpPr>
          <p:cNvPr id="37" name="Straight Arrow Connector 36"/>
          <p:cNvCxnSpPr>
            <a:stCxn id="35" idx="3"/>
            <a:endCxn id="36" idx="1"/>
          </p:cNvCxnSpPr>
          <p:nvPr/>
        </p:nvCxnSpPr>
        <p:spPr>
          <a:xfrm flipV="1">
            <a:off x="5156572" y="2770171"/>
            <a:ext cx="1582350" cy="5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36" idx="2"/>
            <a:endCxn id="15" idx="0"/>
          </p:cNvCxnSpPr>
          <p:nvPr/>
        </p:nvCxnSpPr>
        <p:spPr>
          <a:xfrm>
            <a:off x="7602175" y="3087686"/>
            <a:ext cx="0" cy="1654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624364" y="4921538"/>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Done</a:t>
            </a:r>
          </a:p>
        </p:txBody>
      </p:sp>
      <p:sp>
        <p:nvSpPr>
          <p:cNvPr id="40" name="Rectangle 39"/>
          <p:cNvSpPr/>
          <p:nvPr/>
        </p:nvSpPr>
        <p:spPr>
          <a:xfrm>
            <a:off x="8824529" y="6073331"/>
            <a:ext cx="1246312" cy="31751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Built-In Step</a:t>
            </a:r>
            <a:endParaRPr lang="en-US" sz="1400" dirty="0">
              <a:solidFill>
                <a:schemeClr val="tx1"/>
              </a:solidFill>
            </a:endParaRPr>
          </a:p>
        </p:txBody>
      </p:sp>
      <p:sp>
        <p:nvSpPr>
          <p:cNvPr id="41" name="Rectangle 40"/>
          <p:cNvSpPr/>
          <p:nvPr/>
        </p:nvSpPr>
        <p:spPr>
          <a:xfrm>
            <a:off x="10271904" y="6066967"/>
            <a:ext cx="1246312" cy="317515"/>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GCE Step</a:t>
            </a:r>
            <a:endParaRPr lang="en-US" sz="1400" dirty="0">
              <a:solidFill>
                <a:schemeClr val="tx1"/>
              </a:solidFill>
            </a:endParaRPr>
          </a:p>
        </p:txBody>
      </p:sp>
    </p:spTree>
    <p:extLst>
      <p:ext uri="{BB962C8B-B14F-4D97-AF65-F5344CB8AC3E}">
        <p14:creationId xmlns:p14="http://schemas.microsoft.com/office/powerpoint/2010/main" val="2960393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up)">
                                      <p:cBhvr>
                                        <p:cTn id="66" dur="500"/>
                                        <p:tgtEl>
                                          <p:spTgt spid="30"/>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right)">
                                      <p:cBhvr>
                                        <p:cTn id="75" dur="500"/>
                                        <p:tgtEl>
                                          <p:spTgt spid="31"/>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500"/>
                                        <p:tgtEl>
                                          <p:spTgt spid="32"/>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right)">
                                      <p:cBhvr>
                                        <p:cTn id="93" dur="500"/>
                                        <p:tgtEl>
                                          <p:spTgt spid="33"/>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35" grpId="0" animBg="1"/>
      <p:bldP spid="36"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Service Settings</a:t>
            </a:r>
            <a:endParaRPr lang="en-US" dirty="0"/>
          </a:p>
        </p:txBody>
      </p:sp>
      <p:sp>
        <p:nvSpPr>
          <p:cNvPr id="3" name="Content Placeholder 2"/>
          <p:cNvSpPr>
            <a:spLocks noGrp="1"/>
          </p:cNvSpPr>
          <p:nvPr>
            <p:ph sz="quarter" idx="10"/>
          </p:nvPr>
        </p:nvSpPr>
        <p:spPr>
          <a:xfrm>
            <a:off x="316739" y="1190734"/>
            <a:ext cx="11653523" cy="3442930"/>
          </a:xfrm>
        </p:spPr>
        <p:txBody>
          <a:bodyPr/>
          <a:lstStyle/>
          <a:p>
            <a:r>
              <a:rPr lang="en-US" b="1" dirty="0" smtClean="0">
                <a:solidFill>
                  <a:schemeClr val="tx1"/>
                </a:solidFill>
              </a:rPr>
              <a:t>%</a:t>
            </a:r>
            <a:r>
              <a:rPr lang="en-US" b="1" dirty="0" err="1" smtClean="0">
                <a:solidFill>
                  <a:schemeClr val="tx1"/>
                </a:solidFill>
              </a:rPr>
              <a:t>PropertyName</a:t>
            </a:r>
            <a:r>
              <a:rPr lang="en-US" b="1" dirty="0" smtClean="0">
                <a:solidFill>
                  <a:schemeClr val="tx1"/>
                </a:solidFill>
              </a:rPr>
              <a:t>%</a:t>
            </a:r>
          </a:p>
          <a:p>
            <a:r>
              <a:rPr lang="en-US" dirty="0" smtClean="0">
                <a:solidFill>
                  <a:schemeClr val="tx1"/>
                </a:solidFill>
              </a:rPr>
              <a:t>Can be used as script parameters, profiles, </a:t>
            </a:r>
            <a:r>
              <a:rPr lang="en-US" dirty="0" err="1" smtClean="0">
                <a:solidFill>
                  <a:schemeClr val="tx1"/>
                </a:solidFill>
              </a:rPr>
              <a:t>etc</a:t>
            </a:r>
            <a:endParaRPr lang="en-US" dirty="0" smtClean="0">
              <a:solidFill>
                <a:schemeClr val="tx1"/>
              </a:solidFill>
            </a:endParaRPr>
          </a:p>
          <a:p>
            <a:r>
              <a:rPr lang="en-US" dirty="0" smtClean="0">
                <a:solidFill>
                  <a:schemeClr val="tx1"/>
                </a:solidFill>
              </a:rPr>
              <a:t>String or Run-As Account (RAA)</a:t>
            </a:r>
          </a:p>
          <a:p>
            <a:r>
              <a:rPr lang="en-US" dirty="0" smtClean="0">
                <a:solidFill>
                  <a:schemeClr val="tx1"/>
                </a:solidFill>
              </a:rPr>
              <a:t>Predefined Settings</a:t>
            </a:r>
          </a:p>
          <a:p>
            <a:pPr lvl="1"/>
            <a:r>
              <a:rPr lang="en-US" dirty="0" err="1" smtClean="0">
                <a:solidFill>
                  <a:schemeClr val="tx1"/>
                </a:solidFill>
              </a:rPr>
              <a:t>ServiceName</a:t>
            </a:r>
            <a:r>
              <a:rPr lang="en-US" dirty="0" smtClean="0">
                <a:solidFill>
                  <a:schemeClr val="tx1"/>
                </a:solidFill>
              </a:rPr>
              <a:t>, </a:t>
            </a:r>
            <a:r>
              <a:rPr lang="en-US" dirty="0" err="1" smtClean="0">
                <a:solidFill>
                  <a:schemeClr val="tx1"/>
                </a:solidFill>
              </a:rPr>
              <a:t>ServiceId</a:t>
            </a:r>
            <a:r>
              <a:rPr lang="en-US" dirty="0" smtClean="0">
                <a:solidFill>
                  <a:schemeClr val="tx1"/>
                </a:solidFill>
              </a:rPr>
              <a:t>, </a:t>
            </a:r>
            <a:r>
              <a:rPr lang="en-US" dirty="0" err="1" smtClean="0">
                <a:solidFill>
                  <a:schemeClr val="tx1"/>
                </a:solidFill>
              </a:rPr>
              <a:t>TierName</a:t>
            </a:r>
            <a:r>
              <a:rPr lang="en-US" dirty="0" smtClean="0">
                <a:solidFill>
                  <a:schemeClr val="tx1"/>
                </a:solidFill>
              </a:rPr>
              <a:t>, </a:t>
            </a:r>
            <a:r>
              <a:rPr lang="en-US" dirty="0" err="1" smtClean="0">
                <a:solidFill>
                  <a:schemeClr val="tx1"/>
                </a:solidFill>
              </a:rPr>
              <a:t>TierId</a:t>
            </a:r>
            <a:r>
              <a:rPr lang="en-US" dirty="0" smtClean="0">
                <a:solidFill>
                  <a:schemeClr val="tx1"/>
                </a:solidFill>
              </a:rPr>
              <a:t>, </a:t>
            </a:r>
            <a:r>
              <a:rPr lang="en-US" dirty="0" err="1" smtClean="0">
                <a:solidFill>
                  <a:schemeClr val="tx1"/>
                </a:solidFill>
              </a:rPr>
              <a:t>ComputerName</a:t>
            </a:r>
            <a:r>
              <a:rPr lang="en-US" dirty="0" smtClean="0">
                <a:solidFill>
                  <a:schemeClr val="tx1"/>
                </a:solidFill>
              </a:rPr>
              <a:t>, </a:t>
            </a:r>
            <a:r>
              <a:rPr lang="en-US" dirty="0" err="1" smtClean="0">
                <a:solidFill>
                  <a:schemeClr val="tx1"/>
                </a:solidFill>
              </a:rPr>
              <a:t>VMId</a:t>
            </a:r>
            <a:r>
              <a:rPr lang="en-US" dirty="0" smtClean="0">
                <a:solidFill>
                  <a:schemeClr val="tx1"/>
                </a:solidFill>
              </a:rPr>
              <a:t>, </a:t>
            </a:r>
            <a:r>
              <a:rPr lang="en-US" dirty="0" err="1" smtClean="0">
                <a:solidFill>
                  <a:schemeClr val="tx1"/>
                </a:solidFill>
              </a:rPr>
              <a:t>ServiceVMComputerNames</a:t>
            </a:r>
            <a:endParaRPr lang="en-US" dirty="0">
              <a:solidFill>
                <a:schemeClr val="tx1"/>
              </a:solidFill>
            </a:endParaRPr>
          </a:p>
        </p:txBody>
      </p:sp>
    </p:spTree>
    <p:extLst>
      <p:ext uri="{BB962C8B-B14F-4D97-AF65-F5344CB8AC3E}">
        <p14:creationId xmlns:p14="http://schemas.microsoft.com/office/powerpoint/2010/main" val="13475035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02" y="2006697"/>
            <a:ext cx="8964185" cy="1793090"/>
          </a:xfrm>
        </p:spPr>
        <p:txBody>
          <a:bodyPr/>
          <a:lstStyle/>
          <a:p>
            <a:r>
              <a:rPr lang="en-US" sz="4200" dirty="0"/>
              <a:t>Deploying Applications in Microsoft System Center 2012 - Virtual Machine Manager Using Services </a:t>
            </a:r>
          </a:p>
        </p:txBody>
      </p:sp>
      <p:sp>
        <p:nvSpPr>
          <p:cNvPr id="3" name="Text Placeholder 2"/>
          <p:cNvSpPr>
            <a:spLocks noGrp="1"/>
          </p:cNvSpPr>
          <p:nvPr>
            <p:ph type="body" sz="quarter" idx="12"/>
          </p:nvPr>
        </p:nvSpPr>
        <p:spPr/>
        <p:txBody>
          <a:bodyPr/>
          <a:lstStyle/>
          <a:p>
            <a:r>
              <a:rPr lang="en-US" dirty="0" smtClean="0"/>
              <a:t>John Messec</a:t>
            </a:r>
          </a:p>
          <a:p>
            <a:r>
              <a:rPr lang="en-US" dirty="0" smtClean="0"/>
              <a:t>Program Manager</a:t>
            </a:r>
          </a:p>
          <a:p>
            <a:r>
              <a:rPr lang="en-US" dirty="0" smtClean="0"/>
              <a:t>Microsoft</a:t>
            </a:r>
            <a:endParaRPr lang="en-US" dirty="0"/>
          </a:p>
        </p:txBody>
      </p:sp>
      <p:sp>
        <p:nvSpPr>
          <p:cNvPr id="4" name="Text Placeholder 3"/>
          <p:cNvSpPr>
            <a:spLocks noGrp="1"/>
          </p:cNvSpPr>
          <p:nvPr>
            <p:ph type="body" sz="quarter" idx="13"/>
          </p:nvPr>
        </p:nvSpPr>
        <p:spPr/>
        <p:txBody>
          <a:bodyPr/>
          <a:lstStyle/>
          <a:p>
            <a:r>
              <a:rPr lang="en-US" dirty="0" smtClean="0"/>
              <a:t>MDC-B203</a:t>
            </a:r>
            <a:endParaRPr lang="en-US" dirty="0"/>
          </a:p>
        </p:txBody>
      </p:sp>
    </p:spTree>
    <p:extLst>
      <p:ext uri="{BB962C8B-B14F-4D97-AF65-F5344CB8AC3E}">
        <p14:creationId xmlns:p14="http://schemas.microsoft.com/office/powerpoint/2010/main" val="9759586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solidFill>
                  <a:schemeClr val="accent4"/>
                </a:solidFill>
              </a:rPr>
              <a:t>Demo</a:t>
            </a:r>
            <a:r>
              <a:rPr lang="en-US" sz="6600" dirty="0" smtClean="0"/>
              <a:t/>
            </a:r>
            <a:br>
              <a:rPr lang="en-US" sz="6600" dirty="0" smtClean="0"/>
            </a:br>
            <a:r>
              <a:rPr lang="en-US" sz="6600" dirty="0" smtClean="0"/>
              <a:t>Service Template Lifecycle Hooks</a:t>
            </a:r>
            <a:endParaRPr lang="en-US" sz="6600"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0698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Instances</a:t>
            </a:r>
            <a:endParaRPr lang="en-US" dirty="0"/>
          </a:p>
        </p:txBody>
      </p:sp>
      <p:sp>
        <p:nvSpPr>
          <p:cNvPr id="2" name="Content Placeholder 1"/>
          <p:cNvSpPr>
            <a:spLocks noGrp="1"/>
          </p:cNvSpPr>
          <p:nvPr>
            <p:ph sz="quarter" idx="10"/>
          </p:nvPr>
        </p:nvSpPr>
        <p:spPr>
          <a:xfrm>
            <a:off x="269240" y="1370051"/>
            <a:ext cx="11479199" cy="1681229"/>
          </a:xfrm>
        </p:spPr>
        <p:txBody>
          <a:bodyPr/>
          <a:lstStyle/>
          <a:p>
            <a:r>
              <a:rPr lang="en-US" dirty="0" smtClean="0"/>
              <a:t>Services show VMs</a:t>
            </a:r>
          </a:p>
          <a:p>
            <a:r>
              <a:rPr lang="en-US" dirty="0" smtClean="0"/>
              <a:t>Tiers can be scaled up and down</a:t>
            </a:r>
          </a:p>
          <a:p>
            <a:r>
              <a:rPr lang="en-US" dirty="0" smtClean="0"/>
              <a:t>Actions can be performed on tiers, VMs, or service</a:t>
            </a:r>
            <a:endParaRPr lang="en-US" dirty="0"/>
          </a:p>
        </p:txBody>
      </p:sp>
      <p:sp>
        <p:nvSpPr>
          <p:cNvPr id="7" name="Donut 6"/>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 name="Rectangle 7"/>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9" name="Rounded Rectangle 8"/>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0" name="Rounded Rectangle 9"/>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 name="Rounded Rectangle 10"/>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2" name="Rounded Rectangle 11"/>
          <p:cNvSpPr/>
          <p:nvPr/>
        </p:nvSpPr>
        <p:spPr bwMode="auto">
          <a:xfrm>
            <a:off x="10654963"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3" name="Rounded Rectangle 12"/>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4" name="Rounded Rectangle 13"/>
          <p:cNvSpPr/>
          <p:nvPr/>
        </p:nvSpPr>
        <p:spPr bwMode="auto">
          <a:xfrm>
            <a:off x="10457518" y="572565"/>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137068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solidFill>
                  <a:schemeClr val="accent4"/>
                </a:solidFill>
              </a:rPr>
              <a:t>Demo</a:t>
            </a:r>
            <a:r>
              <a:rPr lang="en-US" dirty="0" smtClean="0"/>
              <a:t/>
            </a:r>
            <a:br>
              <a:rPr lang="en-US" dirty="0" smtClean="0"/>
            </a:br>
            <a:r>
              <a:rPr lang="en-US" dirty="0" smtClean="0"/>
              <a:t>Deployed Services</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98612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Template Updates</a:t>
            </a:r>
            <a:endParaRPr lang="en-US" dirty="0"/>
          </a:p>
        </p:txBody>
      </p:sp>
      <p:sp>
        <p:nvSpPr>
          <p:cNvPr id="2" name="Content Placeholder 1"/>
          <p:cNvSpPr>
            <a:spLocks noGrp="1"/>
          </p:cNvSpPr>
          <p:nvPr>
            <p:ph sz="quarter" idx="10"/>
          </p:nvPr>
        </p:nvSpPr>
        <p:spPr>
          <a:xfrm>
            <a:off x="269240" y="1370051"/>
            <a:ext cx="11479199" cy="2212272"/>
          </a:xfrm>
        </p:spPr>
        <p:txBody>
          <a:bodyPr/>
          <a:lstStyle/>
          <a:p>
            <a:r>
              <a:rPr lang="en-US" dirty="0" smtClean="0"/>
              <a:t>Copy or change version first</a:t>
            </a:r>
          </a:p>
          <a:p>
            <a:r>
              <a:rPr lang="en-US" dirty="0" smtClean="0"/>
              <a:t>Copy and Update option</a:t>
            </a:r>
          </a:p>
          <a:p>
            <a:r>
              <a:rPr lang="en-US" dirty="0" smtClean="0"/>
              <a:t>Make changes</a:t>
            </a:r>
          </a:p>
          <a:p>
            <a:endParaRPr lang="en-US" dirty="0"/>
          </a:p>
        </p:txBody>
      </p:sp>
      <p:sp>
        <p:nvSpPr>
          <p:cNvPr id="7" name="Donut 6"/>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 name="Rectangle 7"/>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9" name="Rounded Rectangle 8"/>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0" name="Rounded Rectangle 9"/>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 name="Rounded Rectangle 10"/>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2" name="Rounded Rectangle 11"/>
          <p:cNvSpPr/>
          <p:nvPr/>
        </p:nvSpPr>
        <p:spPr bwMode="auto">
          <a:xfrm>
            <a:off x="10654963" y="852800"/>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3" name="Rounded Rectangle 12"/>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4" name="Rounded Rectangle 13"/>
          <p:cNvSpPr/>
          <p:nvPr/>
        </p:nvSpPr>
        <p:spPr bwMode="auto">
          <a:xfrm>
            <a:off x="10457518"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233083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Types</a:t>
            </a:r>
            <a:endParaRPr lang="en-US" dirty="0"/>
          </a:p>
        </p:txBody>
      </p:sp>
      <p:sp>
        <p:nvSpPr>
          <p:cNvPr id="3" name="Content Placeholder 2"/>
          <p:cNvSpPr>
            <a:spLocks noGrp="1"/>
          </p:cNvSpPr>
          <p:nvPr>
            <p:ph sz="quarter" idx="10"/>
          </p:nvPr>
        </p:nvSpPr>
        <p:spPr>
          <a:xfrm>
            <a:off x="269239" y="1190734"/>
            <a:ext cx="11653523" cy="4382738"/>
          </a:xfrm>
        </p:spPr>
        <p:txBody>
          <a:bodyPr/>
          <a:lstStyle/>
          <a:p>
            <a:r>
              <a:rPr lang="en-US" sz="4400" dirty="0" smtClean="0"/>
              <a:t>In-Place Updates</a:t>
            </a:r>
          </a:p>
          <a:p>
            <a:pPr lvl="1"/>
            <a:r>
              <a:rPr lang="en-US" sz="2800" dirty="0" smtClean="0"/>
              <a:t>Template changes applied without changing OS image</a:t>
            </a:r>
          </a:p>
          <a:p>
            <a:r>
              <a:rPr lang="en-US" sz="4400" dirty="0" smtClean="0"/>
              <a:t>Image-Based Updates</a:t>
            </a:r>
          </a:p>
          <a:p>
            <a:pPr lvl="1"/>
            <a:r>
              <a:rPr lang="en-US" sz="2800" dirty="0" smtClean="0"/>
              <a:t>OS Image Replaced</a:t>
            </a:r>
          </a:p>
          <a:p>
            <a:pPr lvl="1"/>
            <a:r>
              <a:rPr lang="en-US" sz="2800" dirty="0" smtClean="0"/>
              <a:t>Applications reinstalled and state restored</a:t>
            </a:r>
          </a:p>
          <a:p>
            <a:pPr lvl="2"/>
            <a:r>
              <a:rPr lang="en-US" sz="2800" dirty="0" smtClean="0"/>
              <a:t>GCE – Generic Command Execution</a:t>
            </a:r>
          </a:p>
          <a:p>
            <a:pPr lvl="2"/>
            <a:r>
              <a:rPr lang="en-US" sz="2800" dirty="0" smtClean="0"/>
              <a:t>Server App-V</a:t>
            </a:r>
          </a:p>
          <a:p>
            <a:pPr lvl="2"/>
            <a:r>
              <a:rPr lang="en-US" sz="2800" dirty="0" smtClean="0"/>
              <a:t>Stateless</a:t>
            </a:r>
            <a:endParaRPr lang="en-US" sz="2800" dirty="0"/>
          </a:p>
        </p:txBody>
      </p:sp>
    </p:spTree>
    <p:extLst>
      <p:ext uri="{BB962C8B-B14F-4D97-AF65-F5344CB8AC3E}">
        <p14:creationId xmlns:p14="http://schemas.microsoft.com/office/powerpoint/2010/main" val="22468547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Apply Updates</a:t>
            </a:r>
            <a:endParaRPr lang="en-US" dirty="0"/>
          </a:p>
        </p:txBody>
      </p:sp>
      <p:sp>
        <p:nvSpPr>
          <p:cNvPr id="2" name="Content Placeholder 1"/>
          <p:cNvSpPr>
            <a:spLocks noGrp="1"/>
          </p:cNvSpPr>
          <p:nvPr>
            <p:ph sz="quarter" idx="10"/>
          </p:nvPr>
        </p:nvSpPr>
        <p:spPr>
          <a:xfrm>
            <a:off x="269240" y="1370051"/>
            <a:ext cx="11479199" cy="1150187"/>
          </a:xfrm>
        </p:spPr>
        <p:txBody>
          <a:bodyPr/>
          <a:lstStyle/>
          <a:p>
            <a:r>
              <a:rPr lang="en-US" dirty="0" smtClean="0"/>
              <a:t>Associate new template with service</a:t>
            </a:r>
          </a:p>
          <a:p>
            <a:r>
              <a:rPr lang="en-US" dirty="0" smtClean="0"/>
              <a:t>Apply update</a:t>
            </a:r>
            <a:endParaRPr lang="en-US" dirty="0"/>
          </a:p>
        </p:txBody>
      </p:sp>
      <p:sp>
        <p:nvSpPr>
          <p:cNvPr id="7" name="Donut 6"/>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 name="Rectangle 7"/>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9" name="Rounded Rectangle 8"/>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0" name="Rounded Rectangle 9"/>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 name="Rounded Rectangle 10"/>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2" name="Rounded Rectangle 11"/>
          <p:cNvSpPr/>
          <p:nvPr/>
        </p:nvSpPr>
        <p:spPr bwMode="auto">
          <a:xfrm>
            <a:off x="10654963" y="852800"/>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3" name="Rounded Rectangle 12"/>
          <p:cNvSpPr/>
          <p:nvPr/>
        </p:nvSpPr>
        <p:spPr bwMode="auto">
          <a:xfrm>
            <a:off x="10238661" y="852800"/>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4" name="Rounded Rectangle 13"/>
          <p:cNvSpPr/>
          <p:nvPr/>
        </p:nvSpPr>
        <p:spPr bwMode="auto">
          <a:xfrm>
            <a:off x="10457518"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1823600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5825622" y="1416849"/>
            <a:ext cx="5693443" cy="452081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Application</a:t>
            </a:r>
            <a:endParaRPr lang="en-US" sz="2000" dirty="0">
              <a:gradFill>
                <a:gsLst>
                  <a:gs pos="0">
                    <a:srgbClr val="FFFFFF"/>
                  </a:gs>
                  <a:gs pos="100000">
                    <a:srgbClr val="FFFFFF"/>
                  </a:gs>
                </a:gsLst>
                <a:lin ang="5400000" scaled="0"/>
              </a:gradFill>
            </a:endParaRPr>
          </a:p>
        </p:txBody>
      </p:sp>
      <p:sp>
        <p:nvSpPr>
          <p:cNvPr id="68" name="Rectangle 67"/>
          <p:cNvSpPr/>
          <p:nvPr/>
        </p:nvSpPr>
        <p:spPr bwMode="auto">
          <a:xfrm>
            <a:off x="3150318" y="1371599"/>
            <a:ext cx="2286000" cy="45660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VM</a:t>
            </a:r>
            <a:endParaRPr lang="en-US" sz="2000" dirty="0">
              <a:gradFill>
                <a:gsLst>
                  <a:gs pos="0">
                    <a:srgbClr val="FFFFFF"/>
                  </a:gs>
                  <a:gs pos="100000">
                    <a:srgbClr val="FFFFFF"/>
                  </a:gs>
                </a:gsLst>
                <a:lin ang="5400000" scaled="0"/>
              </a:gradFill>
            </a:endParaRPr>
          </a:p>
        </p:txBody>
      </p:sp>
      <p:sp>
        <p:nvSpPr>
          <p:cNvPr id="67" name="Rectangle 66"/>
          <p:cNvSpPr/>
          <p:nvPr/>
        </p:nvSpPr>
        <p:spPr bwMode="auto">
          <a:xfrm>
            <a:off x="391886" y="1371601"/>
            <a:ext cx="2286000" cy="45660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Service</a:t>
            </a: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a:t>In Place Update Process</a:t>
            </a:r>
          </a:p>
        </p:txBody>
      </p:sp>
      <p:sp>
        <p:nvSpPr>
          <p:cNvPr id="15" name="Rectangle 14"/>
          <p:cNvSpPr/>
          <p:nvPr/>
        </p:nvSpPr>
        <p:spPr>
          <a:xfrm>
            <a:off x="8000302" y="2443888"/>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a:t>
            </a:r>
            <a:r>
              <a:rPr lang="en-US" sz="1400" dirty="0" smtClean="0">
                <a:solidFill>
                  <a:schemeClr val="tx1"/>
                </a:solidFill>
              </a:rPr>
              <a:t>Pre-</a:t>
            </a:r>
            <a:r>
              <a:rPr lang="en-US" sz="1400" dirty="0" err="1" smtClean="0">
                <a:solidFill>
                  <a:schemeClr val="tx1"/>
                </a:solidFill>
              </a:rPr>
              <a:t>UnInstall</a:t>
            </a:r>
            <a:r>
              <a:rPr lang="en-US" sz="1400" dirty="0" smtClean="0">
                <a:solidFill>
                  <a:schemeClr val="tx1"/>
                </a:solidFill>
              </a:rPr>
              <a:t> </a:t>
            </a:r>
            <a:r>
              <a:rPr lang="en-US" sz="1400" dirty="0">
                <a:solidFill>
                  <a:schemeClr val="tx1"/>
                </a:solidFill>
              </a:rPr>
              <a:t>GCE</a:t>
            </a:r>
          </a:p>
        </p:txBody>
      </p:sp>
      <p:sp>
        <p:nvSpPr>
          <p:cNvPr id="16" name="Rectangle 15"/>
          <p:cNvSpPr/>
          <p:nvPr/>
        </p:nvSpPr>
        <p:spPr>
          <a:xfrm>
            <a:off x="5971439" y="4843730"/>
            <a:ext cx="1726506" cy="650781"/>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Post-Install GCE</a:t>
            </a:r>
          </a:p>
        </p:txBody>
      </p:sp>
      <p:sp>
        <p:nvSpPr>
          <p:cNvPr id="17" name="Rectangle 16"/>
          <p:cNvSpPr/>
          <p:nvPr/>
        </p:nvSpPr>
        <p:spPr>
          <a:xfrm>
            <a:off x="7989344" y="3234428"/>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Uninstall Application</a:t>
            </a:r>
          </a:p>
        </p:txBody>
      </p:sp>
      <p:sp>
        <p:nvSpPr>
          <p:cNvPr id="18" name="Rectangle 17"/>
          <p:cNvSpPr/>
          <p:nvPr/>
        </p:nvSpPr>
        <p:spPr>
          <a:xfrm>
            <a:off x="7988427" y="3968699"/>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Post-</a:t>
            </a:r>
            <a:r>
              <a:rPr lang="en-US" sz="1400" dirty="0" err="1" smtClean="0">
                <a:solidFill>
                  <a:schemeClr val="tx1"/>
                </a:solidFill>
              </a:rPr>
              <a:t>UnInstall</a:t>
            </a:r>
            <a:r>
              <a:rPr lang="en-US" sz="1400" dirty="0" smtClean="0">
                <a:solidFill>
                  <a:schemeClr val="tx1"/>
                </a:solidFill>
              </a:rPr>
              <a:t> GCE</a:t>
            </a:r>
            <a:endParaRPr lang="en-US" sz="1400" dirty="0">
              <a:solidFill>
                <a:schemeClr val="tx1"/>
              </a:solidFill>
            </a:endParaRPr>
          </a:p>
        </p:txBody>
      </p:sp>
      <p:sp>
        <p:nvSpPr>
          <p:cNvPr id="19" name="Rectangle 18"/>
          <p:cNvSpPr/>
          <p:nvPr/>
        </p:nvSpPr>
        <p:spPr>
          <a:xfrm>
            <a:off x="624363" y="1624040"/>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Select Tier Based on Deployment Order</a:t>
            </a:r>
          </a:p>
        </p:txBody>
      </p:sp>
      <p:sp>
        <p:nvSpPr>
          <p:cNvPr id="21" name="Rectangle 20"/>
          <p:cNvSpPr/>
          <p:nvPr/>
        </p:nvSpPr>
        <p:spPr>
          <a:xfrm>
            <a:off x="3430066" y="4918137"/>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Add to Load Balancer</a:t>
            </a:r>
          </a:p>
        </p:txBody>
      </p:sp>
      <p:cxnSp>
        <p:nvCxnSpPr>
          <p:cNvPr id="26" name="Straight Arrow Connector 25"/>
          <p:cNvCxnSpPr/>
          <p:nvPr/>
        </p:nvCxnSpPr>
        <p:spPr>
          <a:xfrm flipV="1">
            <a:off x="2333437" y="2746936"/>
            <a:ext cx="1079196" cy="81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5" idx="2"/>
            <a:endCxn id="17" idx="0"/>
          </p:cNvCxnSpPr>
          <p:nvPr/>
        </p:nvCxnSpPr>
        <p:spPr>
          <a:xfrm flipH="1">
            <a:off x="8733851" y="3078918"/>
            <a:ext cx="10958" cy="155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2"/>
            <a:endCxn id="18" idx="0"/>
          </p:cNvCxnSpPr>
          <p:nvPr/>
        </p:nvCxnSpPr>
        <p:spPr>
          <a:xfrm flipH="1">
            <a:off x="8732934" y="3833030"/>
            <a:ext cx="917" cy="1356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1"/>
            <a:endCxn id="21" idx="3"/>
          </p:cNvCxnSpPr>
          <p:nvPr/>
        </p:nvCxnSpPr>
        <p:spPr>
          <a:xfrm flipH="1">
            <a:off x="5156572" y="5169121"/>
            <a:ext cx="8148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1" idx="1"/>
            <a:endCxn id="39" idx="3"/>
          </p:cNvCxnSpPr>
          <p:nvPr/>
        </p:nvCxnSpPr>
        <p:spPr>
          <a:xfrm flipH="1">
            <a:off x="2350870" y="5169121"/>
            <a:ext cx="1079196" cy="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3430066" y="2453197"/>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Remove From Load Balancer</a:t>
            </a:r>
            <a:endParaRPr lang="en-US" sz="1400" dirty="0">
              <a:solidFill>
                <a:schemeClr val="tx1"/>
              </a:solidFill>
            </a:endParaRPr>
          </a:p>
        </p:txBody>
      </p:sp>
      <p:sp>
        <p:nvSpPr>
          <p:cNvPr id="36" name="Rectangle 35"/>
          <p:cNvSpPr/>
          <p:nvPr/>
        </p:nvSpPr>
        <p:spPr>
          <a:xfrm>
            <a:off x="5971439" y="2453197"/>
            <a:ext cx="1726506" cy="635030"/>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3945"/>
            <a:r>
              <a:rPr lang="en-US" sz="1400" dirty="0">
                <a:solidFill>
                  <a:schemeClr val="tx1"/>
                </a:solidFill>
              </a:rPr>
              <a:t>Application Profile </a:t>
            </a:r>
            <a:r>
              <a:rPr lang="en-US" sz="1400" dirty="0" smtClean="0">
                <a:solidFill>
                  <a:schemeClr val="tx1"/>
                </a:solidFill>
              </a:rPr>
              <a:t>Level </a:t>
            </a:r>
            <a:r>
              <a:rPr lang="en-US" sz="1400" dirty="0">
                <a:solidFill>
                  <a:schemeClr val="tx1"/>
                </a:solidFill>
              </a:rPr>
              <a:t>Pre-Install GCE</a:t>
            </a:r>
          </a:p>
        </p:txBody>
      </p:sp>
      <p:cxnSp>
        <p:nvCxnSpPr>
          <p:cNvPr id="37" name="Straight Arrow Connector 36"/>
          <p:cNvCxnSpPr>
            <a:stCxn id="35" idx="3"/>
            <a:endCxn id="36" idx="1"/>
          </p:cNvCxnSpPr>
          <p:nvPr/>
        </p:nvCxnSpPr>
        <p:spPr>
          <a:xfrm>
            <a:off x="5156572" y="2770712"/>
            <a:ext cx="8148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36" idx="3"/>
          </p:cNvCxnSpPr>
          <p:nvPr/>
        </p:nvCxnSpPr>
        <p:spPr>
          <a:xfrm>
            <a:off x="7697945" y="2770712"/>
            <a:ext cx="290482"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624364" y="4921538"/>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Done</a:t>
            </a:r>
          </a:p>
        </p:txBody>
      </p:sp>
      <p:sp>
        <p:nvSpPr>
          <p:cNvPr id="40" name="Rectangle 39"/>
          <p:cNvSpPr/>
          <p:nvPr/>
        </p:nvSpPr>
        <p:spPr>
          <a:xfrm>
            <a:off x="605049" y="2453197"/>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Select VM Based On Upgrade Domain</a:t>
            </a:r>
            <a:endParaRPr lang="en-US" sz="1400" dirty="0">
              <a:solidFill>
                <a:schemeClr val="tx1"/>
              </a:solidFill>
            </a:endParaRPr>
          </a:p>
        </p:txBody>
      </p:sp>
      <p:cxnSp>
        <p:nvCxnSpPr>
          <p:cNvPr id="41" name="Straight Arrow Connector 40"/>
          <p:cNvCxnSpPr/>
          <p:nvPr/>
        </p:nvCxnSpPr>
        <p:spPr>
          <a:xfrm>
            <a:off x="1460121" y="2297167"/>
            <a:ext cx="1" cy="17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9844047" y="2429421"/>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Pre-Install </a:t>
            </a:r>
            <a:r>
              <a:rPr lang="en-US" sz="1400" dirty="0">
                <a:solidFill>
                  <a:schemeClr val="tx1"/>
                </a:solidFill>
              </a:rPr>
              <a:t>GCE</a:t>
            </a:r>
          </a:p>
        </p:txBody>
      </p:sp>
      <p:sp>
        <p:nvSpPr>
          <p:cNvPr id="53" name="Rectangle 52"/>
          <p:cNvSpPr/>
          <p:nvPr/>
        </p:nvSpPr>
        <p:spPr>
          <a:xfrm>
            <a:off x="9833089" y="3219961"/>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Install Application</a:t>
            </a:r>
            <a:endParaRPr lang="en-US" sz="1400" dirty="0">
              <a:solidFill>
                <a:schemeClr val="tx1"/>
              </a:solidFill>
            </a:endParaRPr>
          </a:p>
        </p:txBody>
      </p:sp>
      <p:sp>
        <p:nvSpPr>
          <p:cNvPr id="54" name="Rectangle 53"/>
          <p:cNvSpPr/>
          <p:nvPr/>
        </p:nvSpPr>
        <p:spPr>
          <a:xfrm>
            <a:off x="9832172" y="3954232"/>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Post-Install GCE</a:t>
            </a:r>
          </a:p>
        </p:txBody>
      </p:sp>
      <p:cxnSp>
        <p:nvCxnSpPr>
          <p:cNvPr id="55" name="Straight Arrow Connector 54"/>
          <p:cNvCxnSpPr>
            <a:stCxn id="52" idx="2"/>
            <a:endCxn id="53" idx="0"/>
          </p:cNvCxnSpPr>
          <p:nvPr/>
        </p:nvCxnSpPr>
        <p:spPr>
          <a:xfrm flipH="1">
            <a:off x="10577596" y="3064451"/>
            <a:ext cx="10958" cy="1555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53" idx="2"/>
            <a:endCxn id="54" idx="0"/>
          </p:cNvCxnSpPr>
          <p:nvPr/>
        </p:nvCxnSpPr>
        <p:spPr>
          <a:xfrm flipH="1">
            <a:off x="10576679" y="3818563"/>
            <a:ext cx="917" cy="1356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Elbow Connector 64"/>
          <p:cNvCxnSpPr>
            <a:stCxn id="18" idx="3"/>
            <a:endCxn id="52" idx="0"/>
          </p:cNvCxnSpPr>
          <p:nvPr/>
        </p:nvCxnSpPr>
        <p:spPr>
          <a:xfrm flipV="1">
            <a:off x="9477441" y="2429421"/>
            <a:ext cx="1111113" cy="1843502"/>
          </a:xfrm>
          <a:prstGeom prst="bentConnector4">
            <a:avLst>
              <a:gd name="adj1" fmla="val 16497"/>
              <a:gd name="adj2" fmla="val 1124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54" idx="2"/>
            <a:endCxn id="16" idx="3"/>
          </p:cNvCxnSpPr>
          <p:nvPr/>
        </p:nvCxnSpPr>
        <p:spPr>
          <a:xfrm rot="5400000">
            <a:off x="8834091" y="3426533"/>
            <a:ext cx="606442" cy="2878734"/>
          </a:xfrm>
          <a:prstGeom prst="bentConnector2">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824529" y="6073331"/>
            <a:ext cx="1246312" cy="31751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Built-In Step</a:t>
            </a:r>
            <a:endParaRPr lang="en-US" sz="1400" dirty="0">
              <a:solidFill>
                <a:schemeClr val="tx1"/>
              </a:solidFill>
            </a:endParaRPr>
          </a:p>
        </p:txBody>
      </p:sp>
      <p:sp>
        <p:nvSpPr>
          <p:cNvPr id="77" name="Rectangle 76"/>
          <p:cNvSpPr/>
          <p:nvPr/>
        </p:nvSpPr>
        <p:spPr>
          <a:xfrm>
            <a:off x="10271904" y="6066967"/>
            <a:ext cx="1246312" cy="317515"/>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GCE Step</a:t>
            </a:r>
            <a:endParaRPr lang="en-US" sz="1400" dirty="0">
              <a:solidFill>
                <a:schemeClr val="tx1"/>
              </a:solidFill>
            </a:endParaRPr>
          </a:p>
        </p:txBody>
      </p:sp>
      <p:sp>
        <p:nvSpPr>
          <p:cNvPr id="78" name="Donut 77"/>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79" name="Rectangle 78"/>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0" name="Rounded Rectangle 79"/>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1" name="Rounded Rectangle 80"/>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2" name="Rounded Rectangle 81"/>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3" name="Rounded Rectangle 82"/>
          <p:cNvSpPr/>
          <p:nvPr/>
        </p:nvSpPr>
        <p:spPr bwMode="auto">
          <a:xfrm>
            <a:off x="10654963" y="852800"/>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4" name="Rounded Rectangle 83"/>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85" name="Rounded Rectangle 84"/>
          <p:cNvSpPr/>
          <p:nvPr/>
        </p:nvSpPr>
        <p:spPr bwMode="auto">
          <a:xfrm>
            <a:off x="10457518"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1761993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35" grpId="0" animBg="1"/>
      <p:bldP spid="36" grpId="0" animBg="1"/>
      <p:bldP spid="39" grpId="0" animBg="1"/>
      <p:bldP spid="40"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5848523" y="1427992"/>
            <a:ext cx="5693443" cy="452081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Application</a:t>
            </a:r>
            <a:endParaRPr lang="en-US" sz="2000" dirty="0">
              <a:gradFill>
                <a:gsLst>
                  <a:gs pos="0">
                    <a:srgbClr val="FFFFFF"/>
                  </a:gs>
                  <a:gs pos="100000">
                    <a:srgbClr val="FFFFFF"/>
                  </a:gs>
                </a:gsLst>
                <a:lin ang="5400000" scaled="0"/>
              </a:gradFill>
            </a:endParaRPr>
          </a:p>
        </p:txBody>
      </p:sp>
      <p:sp>
        <p:nvSpPr>
          <p:cNvPr id="68" name="Rectangle 67"/>
          <p:cNvSpPr/>
          <p:nvPr/>
        </p:nvSpPr>
        <p:spPr bwMode="auto">
          <a:xfrm>
            <a:off x="2639685" y="1371599"/>
            <a:ext cx="1958983" cy="45660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VM</a:t>
            </a:r>
            <a:endParaRPr lang="en-US" sz="2000" dirty="0">
              <a:gradFill>
                <a:gsLst>
                  <a:gs pos="0">
                    <a:srgbClr val="FFFFFF"/>
                  </a:gs>
                  <a:gs pos="100000">
                    <a:srgbClr val="FFFFFF"/>
                  </a:gs>
                </a:gsLst>
                <a:lin ang="5400000" scaled="0"/>
              </a:gradFill>
            </a:endParaRPr>
          </a:p>
        </p:txBody>
      </p:sp>
      <p:sp>
        <p:nvSpPr>
          <p:cNvPr id="67" name="Rectangle 66"/>
          <p:cNvSpPr/>
          <p:nvPr/>
        </p:nvSpPr>
        <p:spPr bwMode="auto">
          <a:xfrm>
            <a:off x="391886" y="1371601"/>
            <a:ext cx="1958983" cy="45660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Per Service</a:t>
            </a:r>
            <a:endParaRPr lang="en-US" sz="20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a:t>Image-Based Update Process</a:t>
            </a:r>
          </a:p>
        </p:txBody>
      </p:sp>
      <p:sp>
        <p:nvSpPr>
          <p:cNvPr id="15" name="Rectangle 14"/>
          <p:cNvSpPr/>
          <p:nvPr/>
        </p:nvSpPr>
        <p:spPr>
          <a:xfrm>
            <a:off x="5971439" y="1693664"/>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Store State GCE</a:t>
            </a:r>
            <a:endParaRPr lang="en-US" sz="1400" dirty="0">
              <a:solidFill>
                <a:schemeClr val="tx1"/>
              </a:solidFill>
            </a:endParaRPr>
          </a:p>
        </p:txBody>
      </p:sp>
      <p:sp>
        <p:nvSpPr>
          <p:cNvPr id="16" name="Rectangle 15"/>
          <p:cNvSpPr/>
          <p:nvPr/>
        </p:nvSpPr>
        <p:spPr>
          <a:xfrm>
            <a:off x="7816171" y="4962480"/>
            <a:ext cx="1523921" cy="650781"/>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Profile Level Post-Install GCE</a:t>
            </a:r>
          </a:p>
        </p:txBody>
      </p:sp>
      <p:sp>
        <p:nvSpPr>
          <p:cNvPr id="17" name="Rectangle 16"/>
          <p:cNvSpPr/>
          <p:nvPr/>
        </p:nvSpPr>
        <p:spPr>
          <a:xfrm>
            <a:off x="5963838" y="2436567"/>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Server App-V Backup State</a:t>
            </a:r>
            <a:endParaRPr lang="en-US" sz="1400" dirty="0">
              <a:solidFill>
                <a:schemeClr val="tx1"/>
              </a:solidFill>
            </a:endParaRPr>
          </a:p>
        </p:txBody>
      </p:sp>
      <p:sp>
        <p:nvSpPr>
          <p:cNvPr id="19" name="Rectangle 18"/>
          <p:cNvSpPr/>
          <p:nvPr/>
        </p:nvSpPr>
        <p:spPr>
          <a:xfrm>
            <a:off x="493738" y="1624040"/>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Select Tier Based on Deployment Order</a:t>
            </a:r>
          </a:p>
        </p:txBody>
      </p:sp>
      <p:sp>
        <p:nvSpPr>
          <p:cNvPr id="21" name="Rectangle 20"/>
          <p:cNvSpPr/>
          <p:nvPr/>
        </p:nvSpPr>
        <p:spPr>
          <a:xfrm>
            <a:off x="2788808" y="5036887"/>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Add to Load Balancer</a:t>
            </a:r>
          </a:p>
        </p:txBody>
      </p:sp>
      <p:cxnSp>
        <p:nvCxnSpPr>
          <p:cNvPr id="32" name="Straight Arrow Connector 31"/>
          <p:cNvCxnSpPr>
            <a:stCxn id="16" idx="1"/>
            <a:endCxn id="21" idx="3"/>
          </p:cNvCxnSpPr>
          <p:nvPr/>
        </p:nvCxnSpPr>
        <p:spPr>
          <a:xfrm flipH="1">
            <a:off x="4515314" y="5287871"/>
            <a:ext cx="330085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1" idx="1"/>
            <a:endCxn id="39" idx="3"/>
          </p:cNvCxnSpPr>
          <p:nvPr/>
        </p:nvCxnSpPr>
        <p:spPr>
          <a:xfrm flipH="1">
            <a:off x="2220245" y="5287871"/>
            <a:ext cx="568563" cy="3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Rectangle 34"/>
          <p:cNvSpPr/>
          <p:nvPr/>
        </p:nvSpPr>
        <p:spPr>
          <a:xfrm>
            <a:off x="2755923" y="1567589"/>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Remove From Load Balancer</a:t>
            </a:r>
            <a:endParaRPr lang="en-US" sz="1400" dirty="0">
              <a:solidFill>
                <a:schemeClr val="tx1"/>
              </a:solidFill>
            </a:endParaRPr>
          </a:p>
        </p:txBody>
      </p:sp>
      <p:sp>
        <p:nvSpPr>
          <p:cNvPr id="36" name="Rectangle 35"/>
          <p:cNvSpPr/>
          <p:nvPr/>
        </p:nvSpPr>
        <p:spPr>
          <a:xfrm>
            <a:off x="7816171" y="3780014"/>
            <a:ext cx="1523921" cy="635030"/>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3945"/>
            <a:r>
              <a:rPr lang="en-US" sz="1400" dirty="0">
                <a:solidFill>
                  <a:schemeClr val="tx1"/>
                </a:solidFill>
              </a:rPr>
              <a:t>Application Profile </a:t>
            </a:r>
            <a:r>
              <a:rPr lang="en-US" sz="1400" dirty="0" smtClean="0">
                <a:solidFill>
                  <a:schemeClr val="tx1"/>
                </a:solidFill>
              </a:rPr>
              <a:t>Level </a:t>
            </a:r>
            <a:r>
              <a:rPr lang="en-US" sz="1400" dirty="0">
                <a:solidFill>
                  <a:schemeClr val="tx1"/>
                </a:solidFill>
              </a:rPr>
              <a:t>Pre-Install GCE</a:t>
            </a:r>
          </a:p>
        </p:txBody>
      </p:sp>
      <p:sp>
        <p:nvSpPr>
          <p:cNvPr id="39" name="Rectangle 38"/>
          <p:cNvSpPr/>
          <p:nvPr/>
        </p:nvSpPr>
        <p:spPr>
          <a:xfrm>
            <a:off x="493739" y="5040288"/>
            <a:ext cx="1726506" cy="501968"/>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a:solidFill>
                  <a:schemeClr val="tx1"/>
                </a:solidFill>
              </a:rPr>
              <a:t>Done</a:t>
            </a:r>
          </a:p>
        </p:txBody>
      </p:sp>
      <p:sp>
        <p:nvSpPr>
          <p:cNvPr id="40" name="Rectangle 39"/>
          <p:cNvSpPr/>
          <p:nvPr/>
        </p:nvSpPr>
        <p:spPr>
          <a:xfrm>
            <a:off x="474424" y="2453197"/>
            <a:ext cx="1726506" cy="669291"/>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Select VM Based On Upgrade Domain</a:t>
            </a:r>
            <a:endParaRPr lang="en-US" sz="1400" dirty="0">
              <a:solidFill>
                <a:schemeClr val="tx1"/>
              </a:solidFill>
            </a:endParaRPr>
          </a:p>
        </p:txBody>
      </p:sp>
      <p:cxnSp>
        <p:nvCxnSpPr>
          <p:cNvPr id="41" name="Straight Arrow Connector 40"/>
          <p:cNvCxnSpPr/>
          <p:nvPr/>
        </p:nvCxnSpPr>
        <p:spPr>
          <a:xfrm>
            <a:off x="1329496" y="2297167"/>
            <a:ext cx="1" cy="1769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9844047" y="1800044"/>
            <a:ext cx="1489014" cy="635030"/>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Application Pre-Install </a:t>
            </a:r>
            <a:r>
              <a:rPr lang="en-US" sz="1400" dirty="0">
                <a:solidFill>
                  <a:schemeClr val="tx1"/>
                </a:solidFill>
              </a:rPr>
              <a:t>GCE</a:t>
            </a:r>
          </a:p>
        </p:txBody>
      </p:sp>
      <p:sp>
        <p:nvSpPr>
          <p:cNvPr id="53" name="Rectangle 52"/>
          <p:cNvSpPr/>
          <p:nvPr/>
        </p:nvSpPr>
        <p:spPr>
          <a:xfrm>
            <a:off x="9833089" y="2621488"/>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Install Application</a:t>
            </a:r>
            <a:endParaRPr lang="en-US" sz="1400" dirty="0">
              <a:solidFill>
                <a:schemeClr val="tx1"/>
              </a:solidFill>
            </a:endParaRPr>
          </a:p>
        </p:txBody>
      </p:sp>
      <p:sp>
        <p:nvSpPr>
          <p:cNvPr id="54" name="Rectangle 53"/>
          <p:cNvSpPr/>
          <p:nvPr/>
        </p:nvSpPr>
        <p:spPr>
          <a:xfrm>
            <a:off x="9832172" y="3406504"/>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Post-Install GCE</a:t>
            </a:r>
          </a:p>
        </p:txBody>
      </p:sp>
      <p:cxnSp>
        <p:nvCxnSpPr>
          <p:cNvPr id="55" name="Straight Arrow Connector 54"/>
          <p:cNvCxnSpPr>
            <a:stCxn id="52" idx="2"/>
            <a:endCxn id="53" idx="0"/>
          </p:cNvCxnSpPr>
          <p:nvPr/>
        </p:nvCxnSpPr>
        <p:spPr>
          <a:xfrm flipH="1">
            <a:off x="10577596" y="2435074"/>
            <a:ext cx="10958" cy="186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53" idx="2"/>
            <a:endCxn id="54" idx="0"/>
          </p:cNvCxnSpPr>
          <p:nvPr/>
        </p:nvCxnSpPr>
        <p:spPr>
          <a:xfrm flipH="1">
            <a:off x="10576679" y="3220090"/>
            <a:ext cx="917" cy="186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Elbow Connector 64"/>
          <p:cNvCxnSpPr>
            <a:stCxn id="36" idx="3"/>
            <a:endCxn id="52" idx="0"/>
          </p:cNvCxnSpPr>
          <p:nvPr/>
        </p:nvCxnSpPr>
        <p:spPr>
          <a:xfrm flipV="1">
            <a:off x="9340092" y="1800044"/>
            <a:ext cx="1248462" cy="2297485"/>
          </a:xfrm>
          <a:prstGeom prst="bentConnector4">
            <a:avLst>
              <a:gd name="adj1" fmla="val 20183"/>
              <a:gd name="adj2" fmla="val 10995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9" idx="1"/>
            <a:endCxn id="16" idx="3"/>
          </p:cNvCxnSpPr>
          <p:nvPr/>
        </p:nvCxnSpPr>
        <p:spPr>
          <a:xfrm rot="10800000">
            <a:off x="9340093" y="5287871"/>
            <a:ext cx="487103" cy="2734"/>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824529" y="6073331"/>
            <a:ext cx="1246312" cy="31751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Built-In Step</a:t>
            </a:r>
            <a:endParaRPr lang="en-US" sz="1400" dirty="0">
              <a:solidFill>
                <a:schemeClr val="tx1"/>
              </a:solidFill>
            </a:endParaRPr>
          </a:p>
        </p:txBody>
      </p:sp>
      <p:sp>
        <p:nvSpPr>
          <p:cNvPr id="77" name="Rectangle 76"/>
          <p:cNvSpPr/>
          <p:nvPr/>
        </p:nvSpPr>
        <p:spPr>
          <a:xfrm>
            <a:off x="10271904" y="6066967"/>
            <a:ext cx="1246312" cy="317515"/>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GCE Step</a:t>
            </a:r>
            <a:endParaRPr lang="en-US" sz="1400" dirty="0">
              <a:solidFill>
                <a:schemeClr val="tx1"/>
              </a:solidFill>
            </a:endParaRPr>
          </a:p>
        </p:txBody>
      </p:sp>
      <p:cxnSp>
        <p:nvCxnSpPr>
          <p:cNvPr id="45" name="Elbow Connector 44"/>
          <p:cNvCxnSpPr>
            <a:stCxn id="40" idx="3"/>
            <a:endCxn id="35" idx="1"/>
          </p:cNvCxnSpPr>
          <p:nvPr/>
        </p:nvCxnSpPr>
        <p:spPr>
          <a:xfrm flipV="1">
            <a:off x="2200930" y="1885104"/>
            <a:ext cx="554993" cy="902739"/>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755923" y="2303227"/>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Add Data Disk</a:t>
            </a:r>
            <a:endParaRPr lang="en-US" sz="1400" dirty="0">
              <a:solidFill>
                <a:schemeClr val="tx1"/>
              </a:solidFill>
            </a:endParaRPr>
          </a:p>
        </p:txBody>
      </p:sp>
      <p:sp>
        <p:nvSpPr>
          <p:cNvPr id="49" name="Rectangle 48"/>
          <p:cNvSpPr/>
          <p:nvPr/>
        </p:nvSpPr>
        <p:spPr>
          <a:xfrm>
            <a:off x="2765000" y="3026086"/>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Swap OS Disk</a:t>
            </a:r>
            <a:endParaRPr lang="en-US" sz="1400" dirty="0">
              <a:solidFill>
                <a:schemeClr val="tx1"/>
              </a:solidFill>
            </a:endParaRPr>
          </a:p>
        </p:txBody>
      </p:sp>
      <p:sp>
        <p:nvSpPr>
          <p:cNvPr id="50" name="Rectangle 49"/>
          <p:cNvSpPr/>
          <p:nvPr/>
        </p:nvSpPr>
        <p:spPr>
          <a:xfrm>
            <a:off x="2755923" y="3780014"/>
            <a:ext cx="1726506" cy="635030"/>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209"/>
            <a:r>
              <a:rPr lang="en-US" sz="1400" dirty="0" smtClean="0">
                <a:solidFill>
                  <a:schemeClr val="tx1"/>
                </a:solidFill>
              </a:rPr>
              <a:t>Customize OS</a:t>
            </a:r>
            <a:endParaRPr lang="en-US" sz="1400" dirty="0">
              <a:solidFill>
                <a:schemeClr val="tx1"/>
              </a:solidFill>
            </a:endParaRPr>
          </a:p>
        </p:txBody>
      </p:sp>
      <p:cxnSp>
        <p:nvCxnSpPr>
          <p:cNvPr id="57" name="Elbow Connector 56"/>
          <p:cNvCxnSpPr>
            <a:endCxn id="15" idx="0"/>
          </p:cNvCxnSpPr>
          <p:nvPr/>
        </p:nvCxnSpPr>
        <p:spPr>
          <a:xfrm flipV="1">
            <a:off x="4482429" y="1693664"/>
            <a:ext cx="2233517" cy="933467"/>
          </a:xfrm>
          <a:prstGeom prst="bentConnector4">
            <a:avLst>
              <a:gd name="adj1" fmla="val 33333"/>
              <a:gd name="adj2" fmla="val 124489"/>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17" idx="2"/>
            <a:endCxn id="49" idx="3"/>
          </p:cNvCxnSpPr>
          <p:nvPr/>
        </p:nvCxnSpPr>
        <p:spPr>
          <a:xfrm rot="5400000">
            <a:off x="5445710" y="2080966"/>
            <a:ext cx="308432" cy="2216839"/>
          </a:xfrm>
          <a:prstGeom prst="bentConnector2">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9827987" y="4201365"/>
            <a:ext cx="1489014" cy="598602"/>
          </a:xfrm>
          <a:prstGeom prst="rect">
            <a:avLst/>
          </a:prstGeom>
          <a:solidFill>
            <a:schemeClr val="accent3"/>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smtClean="0">
                <a:solidFill>
                  <a:schemeClr val="tx1"/>
                </a:solidFill>
              </a:rPr>
              <a:t>Server App-V Restore State</a:t>
            </a:r>
            <a:endParaRPr lang="en-US" sz="1400" dirty="0">
              <a:solidFill>
                <a:schemeClr val="tx1"/>
              </a:solidFill>
            </a:endParaRPr>
          </a:p>
        </p:txBody>
      </p:sp>
      <p:sp>
        <p:nvSpPr>
          <p:cNvPr id="69" name="Rectangle 68"/>
          <p:cNvSpPr/>
          <p:nvPr/>
        </p:nvSpPr>
        <p:spPr>
          <a:xfrm>
            <a:off x="9827195" y="4986381"/>
            <a:ext cx="1489014" cy="608447"/>
          </a:xfrm>
          <a:prstGeom prst="rect">
            <a:avLst/>
          </a:prstGeom>
          <a:solidFill>
            <a:schemeClr val="accent5"/>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23" tIns="45712" rIns="91423" bIns="45712" numCol="1" rtlCol="0" anchor="ctr" anchorCtr="0" compatLnSpc="1">
            <a:prstTxWarp prst="textNoShape">
              <a:avLst/>
            </a:prstTxWarp>
          </a:bodyPr>
          <a:lstStyle/>
          <a:p>
            <a:pPr algn="ctr" defTabSz="913945"/>
            <a:r>
              <a:rPr lang="en-US" sz="1400" dirty="0">
                <a:solidFill>
                  <a:schemeClr val="tx1"/>
                </a:solidFill>
              </a:rPr>
              <a:t>Application </a:t>
            </a:r>
            <a:r>
              <a:rPr lang="en-US" sz="1400" dirty="0" smtClean="0">
                <a:solidFill>
                  <a:schemeClr val="tx1"/>
                </a:solidFill>
              </a:rPr>
              <a:t>Apply State </a:t>
            </a:r>
            <a:r>
              <a:rPr lang="en-US" sz="1400" dirty="0">
                <a:solidFill>
                  <a:schemeClr val="tx1"/>
                </a:solidFill>
              </a:rPr>
              <a:t>GCE</a:t>
            </a:r>
          </a:p>
        </p:txBody>
      </p:sp>
      <p:cxnSp>
        <p:nvCxnSpPr>
          <p:cNvPr id="71" name="Straight Arrow Connector 70"/>
          <p:cNvCxnSpPr>
            <a:stCxn id="50" idx="3"/>
            <a:endCxn id="36" idx="1"/>
          </p:cNvCxnSpPr>
          <p:nvPr/>
        </p:nvCxnSpPr>
        <p:spPr>
          <a:xfrm>
            <a:off x="4482429" y="4097529"/>
            <a:ext cx="333374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a:stCxn id="54" idx="2"/>
            <a:endCxn id="66" idx="0"/>
          </p:cNvCxnSpPr>
          <p:nvPr/>
        </p:nvCxnSpPr>
        <p:spPr>
          <a:xfrm flipH="1">
            <a:off x="10572494" y="4014951"/>
            <a:ext cx="4185" cy="1864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9" name="Elbow Connector 78"/>
          <p:cNvCxnSpPr>
            <a:stCxn id="66" idx="2"/>
            <a:endCxn id="69" idx="0"/>
          </p:cNvCxnSpPr>
          <p:nvPr/>
        </p:nvCxnSpPr>
        <p:spPr>
          <a:xfrm rot="5400000">
            <a:off x="10478891" y="4892778"/>
            <a:ext cx="186414" cy="792"/>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35" idx="2"/>
            <a:endCxn id="48" idx="0"/>
          </p:cNvCxnSpPr>
          <p:nvPr/>
        </p:nvCxnSpPr>
        <p:spPr>
          <a:xfrm>
            <a:off x="3619176" y="2202619"/>
            <a:ext cx="0" cy="1006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4" name="Straight Arrow Connector 103"/>
          <p:cNvCxnSpPr>
            <a:endCxn id="50" idx="0"/>
          </p:cNvCxnSpPr>
          <p:nvPr/>
        </p:nvCxnSpPr>
        <p:spPr>
          <a:xfrm>
            <a:off x="3619176" y="3661117"/>
            <a:ext cx="0" cy="1188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7" idx="0"/>
          </p:cNvCxnSpPr>
          <p:nvPr/>
        </p:nvCxnSpPr>
        <p:spPr>
          <a:xfrm flipH="1">
            <a:off x="6708345" y="2328694"/>
            <a:ext cx="1" cy="1078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0" name="Donut 109"/>
          <p:cNvSpPr/>
          <p:nvPr/>
        </p:nvSpPr>
        <p:spPr bwMode="auto">
          <a:xfrm>
            <a:off x="10363551" y="665314"/>
            <a:ext cx="416303" cy="354246"/>
          </a:xfrm>
          <a:prstGeom prst="donut">
            <a:avLst>
              <a:gd name="adj" fmla="val 16828"/>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1" name="Rectangle 110"/>
          <p:cNvSpPr/>
          <p:nvPr/>
        </p:nvSpPr>
        <p:spPr bwMode="auto">
          <a:xfrm>
            <a:off x="9447685" y="662591"/>
            <a:ext cx="1040757" cy="535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2" name="Rounded Rectangle 111"/>
          <p:cNvSpPr/>
          <p:nvPr/>
        </p:nvSpPr>
        <p:spPr bwMode="auto">
          <a:xfrm>
            <a:off x="9239534"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3" name="Rounded Rectangle 112"/>
          <p:cNvSpPr/>
          <p:nvPr/>
        </p:nvSpPr>
        <p:spPr bwMode="auto">
          <a:xfrm>
            <a:off x="9625496"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4" name="Rounded Rectangle 113"/>
          <p:cNvSpPr/>
          <p:nvPr/>
        </p:nvSpPr>
        <p:spPr bwMode="auto">
          <a:xfrm>
            <a:off x="10030509"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5" name="Rounded Rectangle 114"/>
          <p:cNvSpPr/>
          <p:nvPr/>
        </p:nvSpPr>
        <p:spPr bwMode="auto">
          <a:xfrm>
            <a:off x="10654963" y="852800"/>
            <a:ext cx="249782" cy="23187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6" name="Rounded Rectangle 115"/>
          <p:cNvSpPr/>
          <p:nvPr/>
        </p:nvSpPr>
        <p:spPr bwMode="auto">
          <a:xfrm>
            <a:off x="10238661" y="852800"/>
            <a:ext cx="249782" cy="231872"/>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
        <p:nvSpPr>
          <p:cNvPr id="117" name="Rounded Rectangle 116"/>
          <p:cNvSpPr/>
          <p:nvPr/>
        </p:nvSpPr>
        <p:spPr bwMode="auto">
          <a:xfrm>
            <a:off x="10457518" y="572565"/>
            <a:ext cx="249782" cy="231872"/>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endParaRPr lang="en-US" sz="2666" dirty="0">
              <a:solidFill>
                <a:schemeClr val="tx1"/>
              </a:solidFill>
            </a:endParaRPr>
          </a:p>
        </p:txBody>
      </p:sp>
    </p:spTree>
    <p:extLst>
      <p:ext uri="{BB962C8B-B14F-4D97-AF65-F5344CB8AC3E}">
        <p14:creationId xmlns:p14="http://schemas.microsoft.com/office/powerpoint/2010/main" val="2455487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1" grpId="0" animBg="1"/>
      <p:bldP spid="35" grpId="0" animBg="1"/>
      <p:bldP spid="36" grpId="0" animBg="1"/>
      <p:bldP spid="39" grpId="0" animBg="1"/>
      <p:bldP spid="40" grpId="0" animBg="1"/>
      <p:bldP spid="52" grpId="0" animBg="1"/>
      <p:bldP spid="53" grpId="0" animBg="1"/>
      <p:bldP spid="54" grpId="0" animBg="1"/>
      <p:bldP spid="48" grpId="0" animBg="1"/>
      <p:bldP spid="49" grpId="0" animBg="1"/>
      <p:bldP spid="50" grpId="0" animBg="1"/>
      <p:bldP spid="66" grpId="0" animBg="1"/>
      <p:bldP spid="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solidFill>
                  <a:schemeClr val="accent4"/>
                </a:solidFill>
              </a:rPr>
              <a:t>Demo</a:t>
            </a:r>
            <a:br>
              <a:rPr lang="en-US" sz="6600" dirty="0" smtClean="0">
                <a:solidFill>
                  <a:schemeClr val="accent4"/>
                </a:solidFill>
              </a:rPr>
            </a:br>
            <a:r>
              <a:rPr lang="en-US" dirty="0" smtClean="0"/>
              <a:t>Updating Services</a:t>
            </a:r>
            <a:endParaRPr lang="en-US" b="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0481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2013 Microsoft Corporation. All rights reserved. Microsoft, Windows, Windows Vista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11401008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a:t>
            </a:r>
            <a:r>
              <a:rPr lang="en-US" dirty="0" smtClean="0"/>
              <a:t>Objectives</a:t>
            </a:r>
            <a:endParaRPr lang="en-US" dirty="0"/>
          </a:p>
        </p:txBody>
      </p:sp>
      <p:sp>
        <p:nvSpPr>
          <p:cNvPr id="5" name="Text Placeholder 4"/>
          <p:cNvSpPr>
            <a:spLocks noGrp="1"/>
          </p:cNvSpPr>
          <p:nvPr>
            <p:ph type="body" sz="quarter" idx="10"/>
          </p:nvPr>
        </p:nvSpPr>
        <p:spPr>
          <a:xfrm>
            <a:off x="269239" y="1189177"/>
            <a:ext cx="11653523" cy="3141181"/>
          </a:xfrm>
        </p:spPr>
        <p:txBody>
          <a:bodyPr/>
          <a:lstStyle/>
          <a:p>
            <a:pPr marL="571500" indent="-571500">
              <a:buFont typeface="Arial" panose="020B0604020202020204" pitchFamily="34" charset="0"/>
              <a:buChar char="•"/>
            </a:pPr>
            <a:r>
              <a:rPr lang="en-US" dirty="0" smtClean="0"/>
              <a:t>Learn how and why to build services</a:t>
            </a:r>
          </a:p>
          <a:p>
            <a:pPr marL="571500" indent="-571500">
              <a:buFont typeface="Arial" panose="020B0604020202020204" pitchFamily="34" charset="0"/>
              <a:buChar char="•"/>
            </a:pPr>
            <a:r>
              <a:rPr lang="en-US" dirty="0" smtClean="0"/>
              <a:t>Understand how to manage applications with multiple tiers</a:t>
            </a:r>
          </a:p>
          <a:p>
            <a:pPr marL="571500" indent="-571500">
              <a:buFont typeface="Arial" panose="020B0604020202020204" pitchFamily="34" charset="0"/>
              <a:buChar char="•"/>
            </a:pPr>
            <a:r>
              <a:rPr lang="en-US" dirty="0" smtClean="0"/>
              <a:t>Be able to manage service lifecycle through Service updates</a:t>
            </a:r>
            <a:endParaRPr lang="en-US" dirty="0"/>
          </a:p>
        </p:txBody>
      </p:sp>
    </p:spTree>
    <p:extLst>
      <p:ext uri="{BB962C8B-B14F-4D97-AF65-F5344CB8AC3E}">
        <p14:creationId xmlns:p14="http://schemas.microsoft.com/office/powerpoint/2010/main" val="569652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Virtual Machine Manager Team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071" y="1266233"/>
            <a:ext cx="7781861" cy="5187337"/>
          </a:xfrm>
          <a:prstGeom prst="rect">
            <a:avLst/>
          </a:prstGeom>
        </p:spPr>
      </p:pic>
    </p:spTree>
    <p:extLst>
      <p:ext uri="{BB962C8B-B14F-4D97-AF65-F5344CB8AC3E}">
        <p14:creationId xmlns:p14="http://schemas.microsoft.com/office/powerpoint/2010/main" val="27026570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sz="quarter" idx="10"/>
          </p:nvPr>
        </p:nvSpPr>
        <p:spPr>
          <a:xfrm>
            <a:off x="153949" y="1370588"/>
            <a:ext cx="11818807" cy="646139"/>
          </a:xfrm>
        </p:spPr>
        <p:txBody>
          <a:bodyPr/>
          <a:lstStyle/>
          <a:p>
            <a:pPr marL="0" indent="0">
              <a:lnSpc>
                <a:spcPct val="150000"/>
              </a:lnSpc>
              <a:buNone/>
            </a:pPr>
            <a:r>
              <a:rPr lang="en-US" sz="1999" i="1" dirty="0"/>
              <a:t>			</a:t>
            </a:r>
          </a:p>
        </p:txBody>
      </p:sp>
      <p:graphicFrame>
        <p:nvGraphicFramePr>
          <p:cNvPr id="4" name="Table 3"/>
          <p:cNvGraphicFramePr>
            <a:graphicFrameLocks noGrp="1"/>
          </p:cNvGraphicFramePr>
          <p:nvPr>
            <p:extLst/>
          </p:nvPr>
        </p:nvGraphicFramePr>
        <p:xfrm>
          <a:off x="355178" y="1441611"/>
          <a:ext cx="11617577" cy="4832074"/>
        </p:xfrm>
        <a:graphic>
          <a:graphicData uri="http://schemas.openxmlformats.org/drawingml/2006/table">
            <a:tbl>
              <a:tblPr>
                <a:tableStyleId>{5C22544A-7EE6-4342-B048-85BDC9FD1C3A}</a:tableStyleId>
              </a:tblPr>
              <a:tblGrid>
                <a:gridCol w="1349376"/>
                <a:gridCol w="10268201"/>
              </a:tblGrid>
              <a:tr h="560781">
                <a:tc>
                  <a:txBody>
                    <a:bodyPr/>
                    <a:lstStyle/>
                    <a:p>
                      <a:pPr algn="l" fontAlgn="b"/>
                      <a:r>
                        <a:rPr lang="en-US" sz="2000" b="1" i="0" u="none" strike="noStrike" dirty="0">
                          <a:solidFill>
                            <a:schemeClr val="accent2"/>
                          </a:solidFill>
                          <a:effectLst/>
                          <a:latin typeface="+mj-lt"/>
                        </a:rPr>
                        <a:t>MDC-B357</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What’s New in System Center 2012 R2 – Virtual Machine Manager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dirty="0" smtClean="0">
                          <a:solidFill>
                            <a:schemeClr val="accent2"/>
                          </a:solidFill>
                          <a:effectLst/>
                          <a:latin typeface="+mj-lt"/>
                        </a:rPr>
                        <a:t>MDC-B202</a:t>
                      </a:r>
                      <a:endParaRPr lang="en-US" sz="2000" b="1" i="0" u="none" strike="noStrike" dirty="0">
                        <a:solidFill>
                          <a:schemeClr val="accent2"/>
                        </a:solidFill>
                        <a:effectLst/>
                        <a:latin typeface="+mj-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smtClean="0">
                          <a:solidFill>
                            <a:schemeClr val="tx1"/>
                          </a:solidFill>
                          <a:effectLst/>
                          <a:latin typeface="+mj-lt"/>
                        </a:rPr>
                        <a:t>Running and Managing Linux and UNIX with Hyper-V and </a:t>
                      </a:r>
                      <a:r>
                        <a:rPr lang="en-US" sz="1800" b="0" i="0" u="none" strike="noStrike" smtClean="0">
                          <a:solidFill>
                            <a:schemeClr val="tx1"/>
                          </a:solidFill>
                          <a:effectLst/>
                          <a:latin typeface="+mj-lt"/>
                        </a:rPr>
                        <a:t>Microsoft System Center</a:t>
                      </a:r>
                      <a:endParaRPr lang="en-US" sz="1800" b="0" i="0" u="none" strike="noStrike" dirty="0">
                        <a:solidFill>
                          <a:schemeClr val="tx1"/>
                        </a:solidFill>
                        <a:effectLst/>
                        <a:latin typeface="+mj-lt"/>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dirty="0">
                          <a:solidFill>
                            <a:schemeClr val="accent2"/>
                          </a:solidFill>
                          <a:effectLst/>
                          <a:latin typeface="+mj-lt"/>
                        </a:rPr>
                        <a:t>MDC-B203</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Deploying Applications in Microsoft System Center 2012 – Virtual Machine Manager using Services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marL="0" algn="l" defTabSz="914180" rtl="0" eaLnBrk="1" fontAlgn="b" latinLnBrk="0" hangingPunct="1"/>
                      <a:r>
                        <a:rPr lang="en-US" sz="2000" b="1" i="0" u="none" strike="noStrike" kern="1200" dirty="0">
                          <a:solidFill>
                            <a:schemeClr val="accent2"/>
                          </a:solidFill>
                          <a:effectLst/>
                          <a:latin typeface="+mj-lt"/>
                          <a:ea typeface="+mn-ea"/>
                          <a:cs typeface="+mn-cs"/>
                        </a:rPr>
                        <a:t>MDC-B318</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a:solidFill>
                            <a:schemeClr val="tx1"/>
                          </a:solidFill>
                          <a:effectLst/>
                          <a:latin typeface="+mj-lt"/>
                          <a:ea typeface="+mn-ea"/>
                          <a:cs typeface="+mn-cs"/>
                        </a:rPr>
                        <a:t>Enabling Multi-Tenant </a:t>
                      </a:r>
                      <a:r>
                        <a:rPr lang="en-US" sz="1800" b="0" i="0" u="none" strike="noStrike" kern="1200" dirty="0" err="1">
                          <a:solidFill>
                            <a:schemeClr val="tx1"/>
                          </a:solidFill>
                          <a:effectLst/>
                          <a:latin typeface="+mj-lt"/>
                          <a:ea typeface="+mn-ea"/>
                          <a:cs typeface="+mn-cs"/>
                        </a:rPr>
                        <a:t>IaaS</a:t>
                      </a:r>
                      <a:r>
                        <a:rPr lang="en-US" sz="1800" b="0" i="0" u="none" strike="noStrike" kern="1200" dirty="0">
                          <a:solidFill>
                            <a:schemeClr val="tx1"/>
                          </a:solidFill>
                          <a:effectLst/>
                          <a:latin typeface="+mj-lt"/>
                          <a:ea typeface="+mn-ea"/>
                          <a:cs typeface="+mn-cs"/>
                        </a:rPr>
                        <a:t> Clouds in Microsoft System Center and Windows Server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dirty="0">
                          <a:solidFill>
                            <a:schemeClr val="accent2"/>
                          </a:solidFill>
                          <a:effectLst/>
                          <a:latin typeface="+mj-lt"/>
                        </a:rPr>
                        <a:t>MDC-B344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Storage Management: Spanning the Enterprise to Low Cost Scalable Solutions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3694">
                <a:tc>
                  <a:txBody>
                    <a:bodyPr/>
                    <a:lstStyle/>
                    <a:p>
                      <a:pPr algn="l" fontAlgn="b"/>
                      <a:r>
                        <a:rPr lang="en-US" sz="2000" b="1" i="0" u="none" strike="noStrike">
                          <a:solidFill>
                            <a:schemeClr val="accent2"/>
                          </a:solidFill>
                          <a:effectLst/>
                          <a:latin typeface="+mj-lt"/>
                        </a:rPr>
                        <a:t>MDC-B350</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How to Design and Configure Networking in Microsoft System Center - Virtual Machine Manager and </a:t>
                      </a:r>
                      <a:r>
                        <a:rPr lang="en-US" sz="1800" b="0" i="0" u="none" strike="noStrike" dirty="0" err="1">
                          <a:solidFill>
                            <a:schemeClr val="tx1"/>
                          </a:solidFill>
                          <a:effectLst/>
                          <a:latin typeface="+mj-lt"/>
                        </a:rPr>
                        <a:t>HyperV</a:t>
                      </a:r>
                      <a:r>
                        <a:rPr lang="en-US" sz="1800" b="0" i="0" u="none" strike="noStrike" dirty="0">
                          <a:solidFill>
                            <a:schemeClr val="tx1"/>
                          </a:solidFill>
                          <a:effectLst/>
                          <a:latin typeface="+mj-lt"/>
                        </a:rPr>
                        <a:t> (Part 1 of 2)</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3694">
                <a:tc>
                  <a:txBody>
                    <a:bodyPr/>
                    <a:lstStyle/>
                    <a:p>
                      <a:pPr algn="l" fontAlgn="b"/>
                      <a:r>
                        <a:rPr lang="en-US" sz="2000" b="1" i="0" u="none" strike="noStrike" dirty="0">
                          <a:solidFill>
                            <a:schemeClr val="accent2"/>
                          </a:solidFill>
                          <a:effectLst/>
                          <a:latin typeface="+mj-lt"/>
                        </a:rPr>
                        <a:t>MDC-B351</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How to Design and Configure Networking in Microsoft System Center - Virtual Machine Manager and </a:t>
                      </a:r>
                      <a:r>
                        <a:rPr lang="en-US" sz="1800" b="0" i="0" u="none" strike="noStrike" dirty="0" err="1">
                          <a:solidFill>
                            <a:schemeClr val="tx1"/>
                          </a:solidFill>
                          <a:effectLst/>
                          <a:latin typeface="+mj-lt"/>
                        </a:rPr>
                        <a:t>HyperV</a:t>
                      </a:r>
                      <a:r>
                        <a:rPr lang="en-US" sz="1800" b="0" i="0" u="none" strike="noStrike" dirty="0">
                          <a:solidFill>
                            <a:schemeClr val="tx1"/>
                          </a:solidFill>
                          <a:effectLst/>
                          <a:latin typeface="+mj-lt"/>
                        </a:rPr>
                        <a:t> (Part 2 of 2)</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0781">
                <a:tc>
                  <a:txBody>
                    <a:bodyPr/>
                    <a:lstStyle/>
                    <a:p>
                      <a:pPr algn="l" fontAlgn="b"/>
                      <a:r>
                        <a:rPr lang="en-US" sz="2000" b="1" i="0" u="none" strike="noStrike" kern="1200" dirty="0">
                          <a:solidFill>
                            <a:schemeClr val="accent2"/>
                          </a:solidFill>
                          <a:effectLst/>
                          <a:latin typeface="+mj-lt"/>
                          <a:ea typeface="+mn-ea"/>
                          <a:cs typeface="+mn-cs"/>
                        </a:rPr>
                        <a:t>MDC-B364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smtClean="0">
                          <a:solidFill>
                            <a:schemeClr val="tx1"/>
                          </a:solidFill>
                          <a:effectLst/>
                          <a:latin typeface="+mj-lt"/>
                          <a:ea typeface="+mn-ea"/>
                          <a:cs typeface="+mn-cs"/>
                        </a:rPr>
                        <a:t>Enabling </a:t>
                      </a:r>
                      <a:r>
                        <a:rPr lang="en-US" sz="1800" b="0" i="0" u="none" strike="noStrike" kern="1200" dirty="0">
                          <a:solidFill>
                            <a:schemeClr val="tx1"/>
                          </a:solidFill>
                          <a:effectLst/>
                          <a:latin typeface="+mj-lt"/>
                          <a:ea typeface="+mn-ea"/>
                          <a:cs typeface="+mn-cs"/>
                        </a:rPr>
                        <a:t>on-premises </a:t>
                      </a:r>
                      <a:r>
                        <a:rPr lang="en-US" sz="1800" b="0" i="0" u="none" strike="noStrike" kern="1200" dirty="0" err="1">
                          <a:solidFill>
                            <a:schemeClr val="tx1"/>
                          </a:solidFill>
                          <a:effectLst/>
                          <a:latin typeface="+mj-lt"/>
                          <a:ea typeface="+mn-ea"/>
                          <a:cs typeface="+mn-cs"/>
                        </a:rPr>
                        <a:t>IaaS</a:t>
                      </a:r>
                      <a:r>
                        <a:rPr lang="en-US" sz="1800" b="0" i="0" u="none" strike="noStrike" kern="1200" dirty="0">
                          <a:solidFill>
                            <a:schemeClr val="tx1"/>
                          </a:solidFill>
                          <a:effectLst/>
                          <a:latin typeface="+mj-lt"/>
                          <a:ea typeface="+mn-ea"/>
                          <a:cs typeface="+mn-cs"/>
                        </a:rPr>
                        <a:t> solutions with “Windows Azure Services for Windows </a:t>
                      </a:r>
                      <a:r>
                        <a:rPr lang="en-US" sz="1800" b="0" i="0" u="none" strike="noStrike" kern="1200" dirty="0" smtClean="0">
                          <a:solidFill>
                            <a:schemeClr val="tx1"/>
                          </a:solidFill>
                          <a:effectLst/>
                          <a:latin typeface="+mj-lt"/>
                          <a:ea typeface="+mn-ea"/>
                          <a:cs typeface="+mn-cs"/>
                        </a:rPr>
                        <a:t>Server”</a:t>
                      </a:r>
                      <a:endParaRPr lang="en-US" sz="1800" b="0" i="0" u="none" strike="noStrike" kern="1200" dirty="0">
                        <a:solidFill>
                          <a:schemeClr val="tx1"/>
                        </a:solidFill>
                        <a:effectLst/>
                        <a:latin typeface="+mj-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1884096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9747" y="3869260"/>
            <a:ext cx="5373634" cy="179921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2685" y="5653150"/>
            <a:ext cx="5390697" cy="896424"/>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85">
              <a:spAutoFit/>
            </a:bodyPr>
            <a:lstStyle/>
            <a:p>
              <a:r>
                <a:rPr lang="en-US" sz="1765" dirty="0">
                  <a:solidFill>
                    <a:srgbClr val="FFFFFF"/>
                  </a:solidFill>
                  <a:hlinkClick r:id="rId3"/>
                </a:rPr>
                <a:t>http://microsoft.com/msdn </a:t>
              </a:r>
              <a:endParaRPr lang="en-US" sz="1765" dirty="0">
                <a:solidFill>
                  <a:srgbClr val="FFFFFF"/>
                </a:solidFill>
              </a:endParaRPr>
            </a:p>
          </p:txBody>
        </p:sp>
      </p:grpSp>
      <p:sp>
        <p:nvSpPr>
          <p:cNvPr id="12" name="Arrow Bar"/>
          <p:cNvSpPr/>
          <p:nvPr/>
        </p:nvSpPr>
        <p:spPr bwMode="gray">
          <a:xfrm>
            <a:off x="5879746" y="1191086"/>
            <a:ext cx="5378549" cy="1805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5050" y="2980789"/>
            <a:ext cx="5393244" cy="89862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85">
              <a:spAutoFit/>
            </a:bodyPr>
            <a:lstStyle/>
            <a:p>
              <a:r>
                <a:rPr lang="en-US" sz="1765" dirty="0">
                  <a:solidFill>
                    <a:srgbClr val="FFFFFF"/>
                  </a:solidFill>
                  <a:hlinkClick r:id="rId4"/>
                </a:rPr>
                <a:t>www.microsoft.com/learning </a:t>
              </a:r>
              <a:endParaRPr lang="en-US" sz="1568" dirty="0"/>
            </a:p>
          </p:txBody>
        </p:sp>
      </p:grpSp>
      <p:sp>
        <p:nvSpPr>
          <p:cNvPr id="5" name="TechEd Tile"/>
          <p:cNvSpPr/>
          <p:nvPr/>
        </p:nvSpPr>
        <p:spPr bwMode="ltGray">
          <a:xfrm>
            <a:off x="269239" y="1191085"/>
            <a:ext cx="5368689" cy="180519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241" y="3870040"/>
            <a:ext cx="5378548" cy="1798438"/>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458" y="2980789"/>
            <a:ext cx="5370472" cy="89886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85">
              <a:spAutoFit/>
            </a:bodyPr>
            <a:lstStyle/>
            <a:p>
              <a:r>
                <a:rPr lang="en-US" sz="1765" u="sng" dirty="0">
                  <a:hlinkClick r:id="rId5"/>
                </a:rPr>
                <a:t>http://channel9.msdn.com/Events/TechEd</a:t>
              </a:r>
              <a:endParaRPr lang="en-US" sz="1765" dirty="0"/>
            </a:p>
          </p:txBody>
        </p:sp>
      </p:grpSp>
      <p:grpSp>
        <p:nvGrpSpPr>
          <p:cNvPr id="27" name="MS TechNet Link"/>
          <p:cNvGrpSpPr/>
          <p:nvPr/>
        </p:nvGrpSpPr>
        <p:grpSpPr>
          <a:xfrm>
            <a:off x="269241" y="5653150"/>
            <a:ext cx="5368686" cy="89642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85">
              <a:spAutoFit/>
            </a:bodyPr>
            <a:lstStyle/>
            <a:p>
              <a:pPr>
                <a:spcBef>
                  <a:spcPts val="588"/>
                </a:spcBef>
                <a:buSzPct val="120000"/>
                <a:tabLst>
                  <a:tab pos="1792773" algn="l"/>
                </a:tabLst>
                <a:defRPr/>
              </a:pPr>
              <a:r>
                <a:rPr lang="en-US" sz="1765" dirty="0">
                  <a:solidFill>
                    <a:srgbClr val="FFFFFF"/>
                  </a:solidFill>
                  <a:hlinkClick r:id="rId6"/>
                </a:rPr>
                <a:t>http://microsoft.com/technet  </a:t>
              </a:r>
              <a:endParaRPr lang="en-US" sz="1765" dirty="0">
                <a:solidFill>
                  <a:srgbClr val="FFFFFF"/>
                </a:solidFill>
              </a:endParaRPr>
            </a:p>
          </p:txBody>
        </p:sp>
      </p:grpSp>
      <p:sp>
        <p:nvSpPr>
          <p:cNvPr id="43" name="Rectangle 42"/>
          <p:cNvSpPr/>
          <p:nvPr/>
        </p:nvSpPr>
        <p:spPr bwMode="auto">
          <a:xfrm>
            <a:off x="5637925" y="487"/>
            <a:ext cx="268506"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766" y="1456312"/>
            <a:ext cx="2642586" cy="1248259"/>
          </a:xfrm>
          <a:prstGeom prst="rect">
            <a:avLst/>
          </a:prstGeom>
        </p:spPr>
      </p:pic>
      <p:sp useBgFill="1">
        <p:nvSpPr>
          <p:cNvPr id="39" name="Freeform 38"/>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49762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372184" y="2084363"/>
            <a:ext cx="7550578" cy="44957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5377" y="2556928"/>
            <a:ext cx="1844066" cy="12006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69240" y="2084364"/>
            <a:ext cx="3953540" cy="44957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74148" y="2479955"/>
            <a:ext cx="3548843" cy="3819677"/>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6137" y="4657343"/>
            <a:ext cx="1328733" cy="166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97603" y="4657341"/>
            <a:ext cx="1328734" cy="1660917"/>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32089" y="4673774"/>
            <a:ext cx="1315588" cy="1644485"/>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32089" y="2326812"/>
            <a:ext cx="1328734" cy="1660917"/>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89884" y="2326813"/>
            <a:ext cx="1328733" cy="166091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1" y="487"/>
            <a:ext cx="12192000" cy="6857027"/>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2723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18724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Agenda</a:t>
            </a:r>
            <a:endParaRPr lang="en-US" b="0" dirty="0"/>
          </a:p>
        </p:txBody>
      </p:sp>
      <p:grpSp>
        <p:nvGrpSpPr>
          <p:cNvPr id="10" name="Group 9"/>
          <p:cNvGrpSpPr/>
          <p:nvPr/>
        </p:nvGrpSpPr>
        <p:grpSpPr>
          <a:xfrm>
            <a:off x="911659" y="1929923"/>
            <a:ext cx="9993086" cy="3937477"/>
            <a:chOff x="821095" y="1592466"/>
            <a:chExt cx="9395925" cy="4565738"/>
          </a:xfrm>
        </p:grpSpPr>
        <p:sp>
          <p:nvSpPr>
            <p:cNvPr id="20" name="Rectangle for Speaker Name"/>
            <p:cNvSpPr/>
            <p:nvPr/>
          </p:nvSpPr>
          <p:spPr bwMode="auto">
            <a:xfrm>
              <a:off x="821095" y="1592466"/>
              <a:ext cx="9395925" cy="45657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t" anchorCtr="0" compatLnSpc="1">
              <a:prstTxWarp prst="textNoShape">
                <a:avLst/>
              </a:prstTxWarp>
            </a:bodyPr>
            <a:lstStyle/>
            <a:p>
              <a:pPr algn="ctr" defTabSz="1218594" fontAlgn="base">
                <a:spcBef>
                  <a:spcPct val="0"/>
                </a:spcBef>
                <a:spcAft>
                  <a:spcPct val="0"/>
                </a:spcAft>
              </a:pPr>
              <a:endParaRPr lang="en-US" sz="1866" dirty="0">
                <a:solidFill>
                  <a:srgbClr val="FFFFFF"/>
                </a:solidFill>
                <a:latin typeface="Segoe Condensed" pitchFamily="34" charset="0"/>
              </a:endParaRPr>
            </a:p>
          </p:txBody>
        </p:sp>
        <p:sp>
          <p:nvSpPr>
            <p:cNvPr id="3" name="TextBox 2"/>
            <p:cNvSpPr txBox="1"/>
            <p:nvPr/>
          </p:nvSpPr>
          <p:spPr>
            <a:xfrm>
              <a:off x="821095" y="1592466"/>
              <a:ext cx="1468479"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Services</a:t>
              </a:r>
            </a:p>
          </p:txBody>
        </p:sp>
      </p:grpSp>
      <p:sp>
        <p:nvSpPr>
          <p:cNvPr id="25" name="Rectangle for Speaker Name"/>
          <p:cNvSpPr/>
          <p:nvPr/>
        </p:nvSpPr>
        <p:spPr bwMode="auto">
          <a:xfrm>
            <a:off x="3601671" y="2656114"/>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Building Blocks</a:t>
            </a:r>
            <a:endParaRPr lang="en-US" sz="2000" dirty="0">
              <a:solidFill>
                <a:srgbClr val="FFFFFF"/>
              </a:solidFill>
              <a:latin typeface="Segoe Condensed" pitchFamily="34" charset="0"/>
            </a:endParaRPr>
          </a:p>
        </p:txBody>
      </p:sp>
      <p:sp>
        <p:nvSpPr>
          <p:cNvPr id="26" name="Rectangle for Speaker Name"/>
          <p:cNvSpPr/>
          <p:nvPr/>
        </p:nvSpPr>
        <p:spPr bwMode="auto">
          <a:xfrm>
            <a:off x="6042914" y="2656114"/>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Service Templates</a:t>
            </a:r>
            <a:endParaRPr lang="en-US" sz="2000" dirty="0">
              <a:solidFill>
                <a:srgbClr val="FFFFFF"/>
              </a:solidFill>
              <a:latin typeface="Segoe Condensed" pitchFamily="34" charset="0"/>
            </a:endParaRPr>
          </a:p>
        </p:txBody>
      </p:sp>
      <p:sp>
        <p:nvSpPr>
          <p:cNvPr id="27" name="Rectangle for Speaker Name"/>
          <p:cNvSpPr/>
          <p:nvPr/>
        </p:nvSpPr>
        <p:spPr bwMode="auto">
          <a:xfrm>
            <a:off x="8484156" y="2656114"/>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Service Lifecycle</a:t>
            </a:r>
            <a:endParaRPr lang="en-US" sz="2000" dirty="0">
              <a:solidFill>
                <a:srgbClr val="FFFFFF"/>
              </a:solidFill>
              <a:latin typeface="Segoe Condensed" pitchFamily="34" charset="0"/>
            </a:endParaRPr>
          </a:p>
        </p:txBody>
      </p:sp>
      <p:sp>
        <p:nvSpPr>
          <p:cNvPr id="24" name="Rectangle for Speaker Name"/>
          <p:cNvSpPr/>
          <p:nvPr/>
        </p:nvSpPr>
        <p:spPr bwMode="auto">
          <a:xfrm>
            <a:off x="1160428" y="2656114"/>
            <a:ext cx="2182814" cy="2590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8" tIns="60949" rIns="121898" bIns="60949" numCol="1" rtlCol="0" anchor="ctr" anchorCtr="0" compatLnSpc="1">
            <a:prstTxWarp prst="textNoShape">
              <a:avLst/>
            </a:prstTxWarp>
          </a:bodyPr>
          <a:lstStyle/>
          <a:p>
            <a:pPr algn="ctr" defTabSz="1218594" fontAlgn="base">
              <a:spcBef>
                <a:spcPct val="0"/>
              </a:spcBef>
              <a:spcAft>
                <a:spcPct val="0"/>
              </a:spcAft>
            </a:pPr>
            <a:r>
              <a:rPr lang="en-US" sz="2000" dirty="0" smtClean="0">
                <a:solidFill>
                  <a:srgbClr val="FFFFFF"/>
                </a:solidFill>
                <a:latin typeface="Segoe Condensed" pitchFamily="34" charset="0"/>
              </a:rPr>
              <a:t>Why Services?</a:t>
            </a:r>
            <a:endParaRPr lang="en-GB" sz="2000" dirty="0">
              <a:solidFill>
                <a:srgbClr val="FFFFFF"/>
              </a:solidFill>
              <a:latin typeface="Segoe Condensed" pitchFamily="34" charset="0"/>
            </a:endParaRPr>
          </a:p>
        </p:txBody>
      </p:sp>
    </p:spTree>
    <p:extLst>
      <p:ext uri="{BB962C8B-B14F-4D97-AF65-F5344CB8AC3E}">
        <p14:creationId xmlns:p14="http://schemas.microsoft.com/office/powerpoint/2010/main" val="1240373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657603" y="1651297"/>
            <a:ext cx="7625900" cy="1626920"/>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Starting point for VMs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Specifies Hardware, Guest Profile, Disks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Specifies </a:t>
            </a:r>
            <a:r>
              <a:rPr lang="en-US" sz="2400" i="1" dirty="0" smtClean="0">
                <a:solidFill>
                  <a:schemeClr val="accent2"/>
                </a:solidFill>
                <a:ea typeface="Segoe UI" pitchFamily="34" charset="0"/>
                <a:cs typeface="Segoe UI" pitchFamily="34" charset="0"/>
              </a:rPr>
              <a:t>single</a:t>
            </a:r>
            <a:r>
              <a:rPr lang="en-US" sz="2400" i="1" dirty="0" smtClean="0">
                <a:solidFill>
                  <a:schemeClr val="bg1"/>
                </a:solidFill>
                <a:ea typeface="Segoe UI" pitchFamily="34" charset="0"/>
                <a:cs typeface="Segoe UI" pitchFamily="34" charset="0"/>
              </a:rPr>
              <a:t> </a:t>
            </a:r>
            <a:r>
              <a:rPr lang="en-US" sz="2400" dirty="0" smtClean="0">
                <a:solidFill>
                  <a:schemeClr val="bg1"/>
                </a:solidFill>
                <a:ea typeface="Segoe UI" pitchFamily="34" charset="0"/>
                <a:cs typeface="Segoe UI" pitchFamily="34" charset="0"/>
              </a:rPr>
              <a:t>machine</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a:t>
            </a:r>
            <a:r>
              <a:rPr lang="en-US" sz="2400" dirty="0" smtClean="0">
                <a:solidFill>
                  <a:schemeClr val="accent2"/>
                </a:solidFill>
                <a:ea typeface="Segoe UI" pitchFamily="34" charset="0"/>
                <a:cs typeface="Segoe UI" pitchFamily="34" charset="0"/>
              </a:rPr>
              <a:t>Fire and Forget</a:t>
            </a:r>
            <a:r>
              <a:rPr lang="en-US" sz="2400" dirty="0" smtClean="0">
                <a:solidFill>
                  <a:schemeClr val="bg1"/>
                </a:solidFill>
                <a:ea typeface="Segoe UI" pitchFamily="34" charset="0"/>
                <a:cs typeface="Segoe UI" pitchFamily="34" charset="0"/>
              </a:rPr>
              <a:t>”</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VM Templates</a:t>
            </a:r>
            <a:endParaRPr lang="en-US" dirty="0"/>
          </a:p>
        </p:txBody>
      </p:sp>
      <p:sp>
        <p:nvSpPr>
          <p:cNvPr id="3" name="Rounded Rectangle 2"/>
          <p:cNvSpPr/>
          <p:nvPr/>
        </p:nvSpPr>
        <p:spPr bwMode="auto">
          <a:xfrm>
            <a:off x="653143" y="1366290"/>
            <a:ext cx="3230088" cy="219693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0">
                      <a:srgbClr val="FFFFFF"/>
                    </a:gs>
                    <a:gs pos="100000">
                      <a:srgbClr val="FFFFFF"/>
                    </a:gs>
                  </a:gsLst>
                  <a:lin ang="5400000" scaled="0"/>
                </a:gradFill>
                <a:ea typeface="Segoe UI" pitchFamily="34" charset="0"/>
                <a:cs typeface="Segoe UI" pitchFamily="34" charset="0"/>
              </a:rPr>
              <a:t>VM Template</a:t>
            </a:r>
          </a:p>
        </p:txBody>
      </p:sp>
      <p:sp>
        <p:nvSpPr>
          <p:cNvPr id="7" name="Rounded Rectangle 6"/>
          <p:cNvSpPr/>
          <p:nvPr/>
        </p:nvSpPr>
        <p:spPr bwMode="auto">
          <a:xfrm>
            <a:off x="3657603" y="4308761"/>
            <a:ext cx="7625900" cy="1626920"/>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Starting point for services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Defines multi-machine distributed application</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Specifies </a:t>
            </a:r>
            <a:r>
              <a:rPr lang="en-US" sz="2400" i="1" dirty="0" smtClean="0">
                <a:solidFill>
                  <a:schemeClr val="bg1"/>
                </a:solidFill>
                <a:ea typeface="Segoe UI" pitchFamily="34" charset="0"/>
                <a:cs typeface="Segoe UI" pitchFamily="34" charset="0"/>
              </a:rPr>
              <a:t>multiple </a:t>
            </a:r>
            <a:r>
              <a:rPr lang="en-US" sz="2400" dirty="0" smtClean="0">
                <a:solidFill>
                  <a:schemeClr val="bg1"/>
                </a:solidFill>
                <a:ea typeface="Segoe UI" pitchFamily="34" charset="0"/>
                <a:cs typeface="Segoe UI" pitchFamily="34" charset="0"/>
              </a:rPr>
              <a:t>machines across multiple tiers</a:t>
            </a:r>
          </a:p>
          <a:p>
            <a:pPr marL="342900" indent="-342900" defTabSz="932472" fontAlgn="base">
              <a:lnSpc>
                <a:spcPct val="90000"/>
              </a:lnSpc>
              <a:spcBef>
                <a:spcPct val="0"/>
              </a:spcBef>
              <a:spcAft>
                <a:spcPct val="0"/>
              </a:spcAft>
              <a:buFont typeface="Arial" panose="020B0604020202020204" pitchFamily="34" charset="0"/>
              <a:buChar char="•"/>
            </a:pPr>
            <a:r>
              <a:rPr lang="en-US" sz="2400" dirty="0" smtClean="0">
                <a:solidFill>
                  <a:schemeClr val="bg1"/>
                </a:solidFill>
                <a:ea typeface="Segoe UI" pitchFamily="34" charset="0"/>
                <a:cs typeface="Segoe UI" pitchFamily="34" charset="0"/>
              </a:rPr>
              <a:t>“Source of Truth”</a:t>
            </a:r>
          </a:p>
          <a:p>
            <a:pPr marL="342900" indent="-342900" defTabSz="932472" fontAlgn="base">
              <a:lnSpc>
                <a:spcPct val="90000"/>
              </a:lnSpc>
              <a:spcBef>
                <a:spcPct val="0"/>
              </a:spcBef>
              <a:spcAft>
                <a:spcPct val="0"/>
              </a:spcAft>
              <a:buFont typeface="Arial" panose="020B0604020202020204" pitchFamily="34" charset="0"/>
              <a:buChar char="•"/>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53143" y="4023754"/>
            <a:ext cx="3230088" cy="2196935"/>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dirty="0" smtClean="0">
                <a:gradFill>
                  <a:gsLst>
                    <a:gs pos="0">
                      <a:srgbClr val="FFFFFF"/>
                    </a:gs>
                    <a:gs pos="100000">
                      <a:srgbClr val="FFFFFF"/>
                    </a:gs>
                  </a:gsLst>
                  <a:lin ang="5400000" scaled="0"/>
                </a:gradFill>
                <a:ea typeface="Segoe UI" pitchFamily="34" charset="0"/>
                <a:cs typeface="Segoe UI" pitchFamily="34" charset="0"/>
              </a:rPr>
              <a:t>Service Template</a:t>
            </a:r>
          </a:p>
        </p:txBody>
      </p:sp>
    </p:spTree>
    <p:extLst>
      <p:ext uri="{BB962C8B-B14F-4D97-AF65-F5344CB8AC3E}">
        <p14:creationId xmlns:p14="http://schemas.microsoft.com/office/powerpoint/2010/main" val="643160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Services and Service Templates?</a:t>
            </a:r>
            <a:endParaRPr lang="en-US" dirty="0"/>
          </a:p>
        </p:txBody>
      </p:sp>
      <p:sp>
        <p:nvSpPr>
          <p:cNvPr id="3" name="Text Placeholder 2"/>
          <p:cNvSpPr>
            <a:spLocks noGrp="1"/>
          </p:cNvSpPr>
          <p:nvPr>
            <p:ph type="body" idx="4294967295"/>
          </p:nvPr>
        </p:nvSpPr>
        <p:spPr>
          <a:xfrm>
            <a:off x="268928" y="1404834"/>
            <a:ext cx="11653521" cy="4589270"/>
          </a:xfrm>
        </p:spPr>
        <p:txBody>
          <a:bodyPr/>
          <a:lstStyle/>
          <a:p>
            <a:r>
              <a:rPr lang="en-US" dirty="0" smtClean="0"/>
              <a:t>Distributed Application Consisting of Multiple Tiers and Metadata</a:t>
            </a:r>
          </a:p>
          <a:p>
            <a:r>
              <a:rPr lang="en-US" dirty="0" smtClean="0"/>
              <a:t>Lifecycle Management</a:t>
            </a:r>
          </a:p>
          <a:p>
            <a:r>
              <a:rPr lang="en-US" dirty="0" err="1" smtClean="0"/>
              <a:t>Composability</a:t>
            </a:r>
            <a:endParaRPr lang="en-US" dirty="0" smtClean="0"/>
          </a:p>
          <a:p>
            <a:r>
              <a:rPr lang="en-US" dirty="0" smtClean="0"/>
              <a:t>Templatized Creation Reuse</a:t>
            </a:r>
            <a:r>
              <a:rPr lang="en-US" baseline="0" dirty="0" smtClean="0"/>
              <a:t> and Distribution</a:t>
            </a:r>
          </a:p>
          <a:p>
            <a:r>
              <a:rPr lang="en-US" baseline="0" dirty="0" smtClean="0"/>
              <a:t>Manage Distributed Apps as a single Unit</a:t>
            </a:r>
          </a:p>
          <a:p>
            <a:r>
              <a:rPr lang="en-US" baseline="0" dirty="0" smtClean="0"/>
              <a:t>Scale Management</a:t>
            </a:r>
          </a:p>
        </p:txBody>
      </p:sp>
    </p:spTree>
    <p:extLst>
      <p:ext uri="{BB962C8B-B14F-4D97-AF65-F5344CB8AC3E}">
        <p14:creationId xmlns:p14="http://schemas.microsoft.com/office/powerpoint/2010/main" val="25745400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651" y="3874163"/>
            <a:ext cx="10879719" cy="1796217"/>
          </a:xfrm>
        </p:spPr>
        <p:txBody>
          <a:bodyPr/>
          <a:lstStyle/>
          <a:p>
            <a:r>
              <a:rPr lang="en-US" dirty="0" smtClean="0"/>
              <a:t>Building Blocks</a:t>
            </a:r>
            <a:br>
              <a:rPr lang="en-US" dirty="0" smtClean="0"/>
            </a:br>
            <a:r>
              <a:rPr lang="en-US" sz="6000" dirty="0" smtClean="0">
                <a:solidFill>
                  <a:schemeClr val="accent1"/>
                </a:solidFill>
              </a:rPr>
              <a:t>The 10,000 foot view</a:t>
            </a:r>
            <a:endParaRPr lang="en-US" sz="6000" dirty="0">
              <a:solidFill>
                <a:schemeClr val="accent1"/>
              </a:solidFill>
            </a:endParaRPr>
          </a:p>
        </p:txBody>
      </p:sp>
    </p:spTree>
    <p:extLst>
      <p:ext uri="{BB962C8B-B14F-4D97-AF65-F5344CB8AC3E}">
        <p14:creationId xmlns:p14="http://schemas.microsoft.com/office/powerpoint/2010/main" val="39806090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4" name="Rectangle 3"/>
          <p:cNvSpPr/>
          <p:nvPr/>
        </p:nvSpPr>
        <p:spPr bwMode="auto">
          <a:xfrm>
            <a:off x="3491140" y="1548100"/>
            <a:ext cx="2168255" cy="412602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VM Template</a:t>
            </a: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6096848" y="1548100"/>
            <a:ext cx="5827919" cy="4126028"/>
          </a:xfrm>
          <a:prstGeom prst="rect">
            <a:avLst/>
          </a:prstGeom>
          <a:solidFill>
            <a:schemeClr val="bg2">
              <a:lumMod val="75000"/>
              <a:lumOff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Template</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469947" y="1554279"/>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Hardware Profile</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469947" y="2671298"/>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Guest OS Profile</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469947" y="3788317"/>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Application Profile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469947" y="4905337"/>
            <a:ext cx="2469586" cy="76879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SQL Server Profile</a:t>
            </a: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6648456" y="2451564"/>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7085908" y="3023893"/>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7637516" y="3468626"/>
            <a:ext cx="3455663" cy="1528848"/>
          </a:xfrm>
          <a:prstGeom prst="rect">
            <a:avLst/>
          </a:prstGeom>
          <a:solidFill>
            <a:schemeClr val="accent2"/>
          </a:solidFill>
          <a:ln>
            <a:solidFill>
              <a:schemeClr val="bg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Service Tier</a:t>
            </a:r>
            <a:endParaRPr lang="en-US" sz="2000" dirty="0">
              <a:gradFill>
                <a:gsLst>
                  <a:gs pos="0">
                    <a:srgbClr val="FFFFFF"/>
                  </a:gs>
                  <a:gs pos="100000">
                    <a:srgbClr val="FFFFFF"/>
                  </a:gs>
                </a:gsLst>
                <a:lin ang="5400000" scaled="0"/>
              </a:gradFill>
            </a:endParaRPr>
          </a:p>
        </p:txBody>
      </p:sp>
      <p:cxnSp>
        <p:nvCxnSpPr>
          <p:cNvPr id="5" name="Straight Arrow Connector 4"/>
          <p:cNvCxnSpPr>
            <a:endCxn id="20" idx="1"/>
          </p:cNvCxnSpPr>
          <p:nvPr/>
        </p:nvCxnSpPr>
        <p:spPr>
          <a:xfrm flipV="1">
            <a:off x="5659396" y="4233050"/>
            <a:ext cx="1978120" cy="22933"/>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39533" y="1909872"/>
            <a:ext cx="551606" cy="541692"/>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p:cNvCxnSpPr>
          <p:nvPr/>
        </p:nvCxnSpPr>
        <p:spPr>
          <a:xfrm flipV="1">
            <a:off x="2939533" y="4782871"/>
            <a:ext cx="551606" cy="506862"/>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p:cNvCxnSpPr>
          <p:nvPr/>
        </p:nvCxnSpPr>
        <p:spPr>
          <a:xfrm>
            <a:off x="2939533" y="3055694"/>
            <a:ext cx="551606" cy="314560"/>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p:cNvCxnSpPr>
          <p:nvPr/>
        </p:nvCxnSpPr>
        <p:spPr>
          <a:xfrm flipV="1">
            <a:off x="2939533" y="3980412"/>
            <a:ext cx="551606" cy="192301"/>
          </a:xfrm>
          <a:prstGeom prst="straightConnector1">
            <a:avLst/>
          </a:prstGeom>
          <a:ln w="41275">
            <a:solidFill>
              <a:schemeClr val="accent6">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347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249"/>
                                          </p:stCondLst>
                                        </p:cTn>
                                        <p:tgtEl>
                                          <p:spTgt spid="19"/>
                                        </p:tgtEl>
                                        <p:attrNameLst>
                                          <p:attrName>style.visibility</p:attrName>
                                        </p:attrNameLst>
                                      </p:cBhvr>
                                      <p:to>
                                        <p:strVal val="visible"/>
                                      </p:to>
                                    </p:set>
                                  </p:childTnLst>
                                </p:cTn>
                              </p:par>
                            </p:childTnLst>
                          </p:cTn>
                        </p:par>
                        <p:par>
                          <p:cTn id="38" fill="hold">
                            <p:stCondLst>
                              <p:cond delay="250"/>
                            </p:stCondLst>
                            <p:childTnLst>
                              <p:par>
                                <p:cTn id="39" presetID="1" presetClass="entr" presetSubtype="0" fill="hold" grpId="0" nodeType="afterEffect">
                                  <p:stCondLst>
                                    <p:cond delay="0"/>
                                  </p:stCondLst>
                                  <p:childTnLst>
                                    <p:set>
                                      <p:cBhvr>
                                        <p:cTn id="40" dur="1" fill="hold">
                                          <p:stCondLst>
                                            <p:cond delay="249"/>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5" grpId="0" animBg="1"/>
      <p:bldP spid="14"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600" dirty="0" smtClean="0">
                <a:solidFill>
                  <a:schemeClr val="accent4"/>
                </a:solidFill>
              </a:rPr>
              <a:t>Demo</a:t>
            </a:r>
            <a:r>
              <a:rPr lang="en-US" dirty="0" smtClean="0"/>
              <a:t/>
            </a:r>
            <a:br>
              <a:rPr lang="en-US" dirty="0" smtClean="0"/>
            </a:br>
            <a:r>
              <a:rPr lang="en-US" dirty="0" smtClean="0"/>
              <a:t>High Level Building Blocks</a:t>
            </a:r>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828581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5|5.3|31|16"/>
</p:tagLst>
</file>

<file path=ppt/theme/theme1.xml><?xml version="1.0" encoding="utf-8"?>
<a:theme xmlns:a="http://schemas.openxmlformats.org/drawingml/2006/main" name="MMS_2013_Template_Dark_Gray_16x9">
  <a:themeElements>
    <a:clrScheme name="Custom 56">
      <a:dk1>
        <a:srgbClr val="000000"/>
      </a:dk1>
      <a:lt1>
        <a:srgbClr val="FFFFFF"/>
      </a:lt1>
      <a:dk2>
        <a:srgbClr val="505050"/>
      </a:dk2>
      <a:lt2>
        <a:srgbClr val="7FBA00"/>
      </a:lt2>
      <a:accent1>
        <a:srgbClr val="969696"/>
      </a:accent1>
      <a:accent2>
        <a:srgbClr val="0072C6"/>
      </a:accent2>
      <a:accent3>
        <a:srgbClr val="7FBA00"/>
      </a:accent3>
      <a:accent4>
        <a:srgbClr val="00188F"/>
      </a:accent4>
      <a:accent5>
        <a:srgbClr val="00BCF2"/>
      </a:accent5>
      <a:accent6>
        <a:srgbClr val="002050"/>
      </a:accent6>
      <a:hlink>
        <a:srgbClr val="E2E584"/>
      </a:hlink>
      <a:folHlink>
        <a:srgbClr val="E2E58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32F9B32C-E28C-497F-B5B0-2D3F4BD5BC58}"/>
    </a:ext>
  </a:extLst>
</a:theme>
</file>

<file path=ppt/theme/theme2.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1E52C5CB-7F3B-4964-8160-750367E06676}"/>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98BECF90636A46A9658BD557849F7F" ma:contentTypeVersion="0" ma:contentTypeDescription="Create a new document." ma:contentTypeScope="" ma:versionID="23c4d484a5b0232ee594baae7b62e4f9">
  <xsd:schema xmlns:xsd="http://www.w3.org/2001/XMLSchema" xmlns:xs="http://www.w3.org/2001/XMLSchema" xmlns:p="http://schemas.microsoft.com/office/2006/metadata/properties" targetNamespace="http://schemas.microsoft.com/office/2006/metadata/properties" ma:root="true" ma:fieldsID="dcad05c591e2ef5de07daf527e3114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F4820-0881-4888-90A9-D86A38C18B6B}">
  <ds:schemaRefs>
    <ds:schemaRef ds:uri="http://schemas.microsoft.com/sharepoint/v3/contenttype/forms"/>
  </ds:schemaRefs>
</ds:datastoreItem>
</file>

<file path=customXml/itemProps2.xml><?xml version="1.0" encoding="utf-8"?>
<ds:datastoreItem xmlns:ds="http://schemas.openxmlformats.org/officeDocument/2006/customXml" ds:itemID="{B659BADB-692B-4E8A-9E88-DDD5ABCC361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0B0837B-CDBE-42F3-9939-CD2509584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MMS13 Speaker PPT Template</Template>
  <TotalTime>3358</TotalTime>
  <Words>1510</Words>
  <Application>Microsoft Office PowerPoint</Application>
  <PresentationFormat>Widescreen</PresentationFormat>
  <Paragraphs>236</Paragraphs>
  <Slides>34</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Consolas</vt:lpstr>
      <vt:lpstr>Segoe Condensed</vt:lpstr>
      <vt:lpstr>Segoe UI</vt:lpstr>
      <vt:lpstr>Segoe UI Light</vt:lpstr>
      <vt:lpstr>Wingdings</vt:lpstr>
      <vt:lpstr>MMS_2013_Template_Dark_Gray_16x9</vt:lpstr>
      <vt:lpstr>MMS13 Speaker PPT Template</vt:lpstr>
      <vt:lpstr>TechEd_2013_Template_16x9</vt:lpstr>
      <vt:lpstr>PowerPoint Presentation</vt:lpstr>
      <vt:lpstr>Deploying Applications in Microsoft System Center 2012 - Virtual Machine Manager Using Services </vt:lpstr>
      <vt:lpstr>Session Objectives</vt:lpstr>
      <vt:lpstr>Agenda</vt:lpstr>
      <vt:lpstr>VM Templates</vt:lpstr>
      <vt:lpstr>Why Services and Service Templates?</vt:lpstr>
      <vt:lpstr>Building Blocks The 10,000 foot view</vt:lpstr>
      <vt:lpstr>Building Blocks</vt:lpstr>
      <vt:lpstr>Demo High Level Building Blocks</vt:lpstr>
      <vt:lpstr>Template Abstractions</vt:lpstr>
      <vt:lpstr>Demo VM Template Design</vt:lpstr>
      <vt:lpstr>Service Template</vt:lpstr>
      <vt:lpstr>Demo Service Template Design</vt:lpstr>
      <vt:lpstr>Customize Deployment</vt:lpstr>
      <vt:lpstr>Demo Service Deployment</vt:lpstr>
      <vt:lpstr>Service Lifecycle</vt:lpstr>
      <vt:lpstr>Service Lifecycle Management</vt:lpstr>
      <vt:lpstr>Deployment Process</vt:lpstr>
      <vt:lpstr>Custom Service Settings</vt:lpstr>
      <vt:lpstr>Demo Service Template Lifecycle Hooks</vt:lpstr>
      <vt:lpstr>Service Instances</vt:lpstr>
      <vt:lpstr>Demo Deployed Services</vt:lpstr>
      <vt:lpstr>Template Updates</vt:lpstr>
      <vt:lpstr>Update Types</vt:lpstr>
      <vt:lpstr>Apply Updates</vt:lpstr>
      <vt:lpstr>In Place Update Process</vt:lpstr>
      <vt:lpstr>Image-Based Update Process</vt:lpstr>
      <vt:lpstr>Demo Updating Services</vt:lpstr>
      <vt:lpstr>PowerPoint Presentation</vt:lpstr>
      <vt:lpstr>The Virtual Machine Manager Team</vt:lpstr>
      <vt:lpstr>Related Sessions</vt:lpstr>
      <vt:lpstr>Resources</vt:lpstr>
      <vt:lpstr>Complete an evaluation on CommNet and enter to win!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MDC-B203: Deploying Applications in Microsoft System Center 2012 - Virtual Machine Manager Using Services </dc:title>
  <dc:subject>TechEd 2013</dc:subject>
  <dc:creator> John Messec</dc:creator>
  <cp:keywords>TechEd 2013</cp:keywords>
  <dc:description>Template by: Jordan Cayabyab, Artitudes Design, Inc.
Formatting by: Lynnette Spear, Silver Fox Productions, Inc.
Audience Type: Internal/External</dc:description>
  <cp:lastModifiedBy>Shows</cp:lastModifiedBy>
  <cp:revision>256</cp:revision>
  <dcterms:created xsi:type="dcterms:W3CDTF">2013-03-20T23:28:02Z</dcterms:created>
  <dcterms:modified xsi:type="dcterms:W3CDTF">2013-06-05T20:02:36Z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0x010100A698BECF90636A46A9658BD557849F7F</vt:lpwstr>
  </property>
  <property fmtid="{D5CDD505-2E9C-101B-9397-08002B2CF9AE}" pid="3" name="IsMyDocuments">
    <vt:bool>true</vt:bool>
  </property>
</Properties>
</file>